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48"/>
  </p:notesMasterIdLst>
  <p:sldIdLst>
    <p:sldId id="441" r:id="rId9"/>
    <p:sldId id="461" r:id="rId10"/>
    <p:sldId id="458" r:id="rId11"/>
    <p:sldId id="459" r:id="rId12"/>
    <p:sldId id="456" r:id="rId13"/>
    <p:sldId id="432" r:id="rId14"/>
    <p:sldId id="447" r:id="rId15"/>
    <p:sldId id="446" r:id="rId16"/>
    <p:sldId id="483" r:id="rId17"/>
    <p:sldId id="442" r:id="rId18"/>
    <p:sldId id="445" r:id="rId19"/>
    <p:sldId id="430" r:id="rId20"/>
    <p:sldId id="448" r:id="rId21"/>
    <p:sldId id="431" r:id="rId22"/>
    <p:sldId id="485" r:id="rId23"/>
    <p:sldId id="438" r:id="rId24"/>
    <p:sldId id="433" r:id="rId25"/>
    <p:sldId id="405" r:id="rId26"/>
    <p:sldId id="468" r:id="rId27"/>
    <p:sldId id="327" r:id="rId28"/>
    <p:sldId id="469" r:id="rId29"/>
    <p:sldId id="472" r:id="rId30"/>
    <p:sldId id="473" r:id="rId31"/>
    <p:sldId id="474" r:id="rId32"/>
    <p:sldId id="475" r:id="rId33"/>
    <p:sldId id="464" r:id="rId34"/>
    <p:sldId id="465" r:id="rId35"/>
    <p:sldId id="466" r:id="rId36"/>
    <p:sldId id="467" r:id="rId37"/>
    <p:sldId id="481" r:id="rId38"/>
    <p:sldId id="484" r:id="rId39"/>
    <p:sldId id="482" r:id="rId40"/>
    <p:sldId id="476" r:id="rId41"/>
    <p:sldId id="477" r:id="rId42"/>
    <p:sldId id="478" r:id="rId43"/>
    <p:sldId id="479" r:id="rId44"/>
    <p:sldId id="480" r:id="rId45"/>
    <p:sldId id="451" r:id="rId46"/>
    <p:sldId id="452" r:id="rId4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F6"/>
    <a:srgbClr val="FA8504"/>
    <a:srgbClr val="CF0BAE"/>
    <a:srgbClr val="FC3ED3"/>
    <a:srgbClr val="8062FE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75" autoAdjust="0"/>
  </p:normalViewPr>
  <p:slideViewPr>
    <p:cSldViewPr>
      <p:cViewPr varScale="1">
        <p:scale>
          <a:sx n="85" d="100"/>
          <a:sy n="85" d="100"/>
        </p:scale>
        <p:origin x="-1373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D7F3-7D65-4EDA-9BD3-3E8489DDCD9D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F3AC9-FE72-4031-AC3B-D2B885EFA5B9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92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98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4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64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34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86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91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4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57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18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04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75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84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48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56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84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32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0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57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45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3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1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69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23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12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19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7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26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28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2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42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24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97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795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10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2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27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72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32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027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30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75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78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619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095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91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20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408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177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05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707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280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675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6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5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455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806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160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326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576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397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723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096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222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19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651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37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196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429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112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185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656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4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3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6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9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6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0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Joao Coelho - APC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1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m3net" TargetMode="External"/><Relationship Id="rId7" Type="http://schemas.openxmlformats.org/officeDocument/2006/relationships/hyperlink" Target="http://www.km3net.org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jpeg"/><Relationship Id="rId5" Type="http://schemas.openxmlformats.org/officeDocument/2006/relationships/hyperlink" Target="https://www.facebook.com/KM3NeT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arXiv:1612.05621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png"/><Relationship Id="rId7" Type="http://schemas.openxmlformats.org/officeDocument/2006/relationships/hyperlink" Target="http://www.cherenkov.n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1604.0144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antares.in2p3.fr/users/pradier/orca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24" y="4660423"/>
            <a:ext cx="1551146" cy="15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52400"/>
            <a:ext cx="9154886" cy="167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" y="358775"/>
            <a:ext cx="8229600" cy="11652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Pattern Recognition in KM3NeT: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sz="3200" dirty="0" smtClean="0">
                <a:solidFill>
                  <a:schemeClr val="bg1"/>
                </a:solidFill>
              </a:rPr>
              <a:t>A multi-dimensional challenge</a:t>
            </a:r>
            <a:endParaRPr lang="en-US" sz="1600" b="1" baseline="-250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620000" cy="25908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João</a:t>
            </a:r>
            <a:r>
              <a:rPr lang="en-US" dirty="0" smtClean="0">
                <a:solidFill>
                  <a:schemeClr val="tx1"/>
                </a:solidFill>
              </a:rPr>
              <a:t> Coelho</a:t>
            </a:r>
          </a:p>
          <a:p>
            <a:r>
              <a:rPr lang="en-US" sz="2000" dirty="0">
                <a:solidFill>
                  <a:schemeClr val="tx1"/>
                </a:solidFill>
              </a:rPr>
              <a:t>f</a:t>
            </a:r>
            <a:r>
              <a:rPr lang="en-US" sz="2000" dirty="0" smtClean="0">
                <a:solidFill>
                  <a:schemeClr val="tx1"/>
                </a:solidFill>
              </a:rPr>
              <a:t>or the KM3NeT Collaboration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</a:rPr>
              <a:t>21 February 2017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 descr="F:\Estudos\PostDoc\Talks\NeuTel2015\minos_logo_lowr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3970" b="8353"/>
          <a:stretch/>
        </p:blipFill>
        <p:spPr bwMode="auto">
          <a:xfrm>
            <a:off x="3688599" y="4550866"/>
            <a:ext cx="1788574" cy="1877814"/>
          </a:xfrm>
          <a:prstGeom prst="rect">
            <a:avLst/>
          </a:prstGeom>
          <a:noFill/>
        </p:spPr>
      </p:pic>
      <p:pic>
        <p:nvPicPr>
          <p:cNvPr id="8194" name="Picture 2" descr="http://www.km3net.org/logo/oldLogo/KM3NeT_logo_web_no_shad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26" y="4578756"/>
            <a:ext cx="1656503" cy="1714481"/>
          </a:xfrm>
          <a:prstGeom prst="rect">
            <a:avLst/>
          </a:prstGeom>
          <a:noFill/>
        </p:spPr>
      </p:pic>
      <p:pic>
        <p:nvPicPr>
          <p:cNvPr id="9218" name="Picture 2" descr="http://img04.deviantart.net/74c8/i/2011/249/f/c/cyber_orca_by_theenupnion-d491zwv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1219200"/>
            <a:ext cx="2095500" cy="16764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04.deviantart.net/74c8/i/2011/249/f/c/cyber_orca_by_theenupnion-d491zwv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24700" y="1219200"/>
            <a:ext cx="2095500" cy="16764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48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0"/>
            <a:ext cx="8505113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42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1" y="0"/>
            <a:ext cx="8505113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7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000" r="4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04.deviantart.net/74c8/i/2011/249/f/c/cyber_orca_by_theenupnion-d491zw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88619" y="1912622"/>
            <a:ext cx="4648199" cy="371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about ORCA?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D:\Estudos\APC\Posters\Neutrino2016\Plots\Detector3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16998"/>
            <a:ext cx="5791200" cy="58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Estudos\APC\Posters\Neutrino2016\Plots\orca-matthew-gates-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4763">
            <a:off x="5862592" y="1024703"/>
            <a:ext cx="496900" cy="2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0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ao Coelho\Desktop\WhiteStr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90799"/>
            <a:ext cx="1066800" cy="42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Our Detector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1219200" y="762000"/>
            <a:ext cx="7086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Cylindrical volume with hexagonal string symmetry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Extra dimensions from PMT orientation and hit time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A 2-point model: Light production and detection points</a:t>
            </a:r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" y="2667000"/>
            <a:ext cx="3911073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4953000" y="3733800"/>
            <a:ext cx="1676400" cy="1905000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426650">
            <a:off x="6610165" y="2421901"/>
            <a:ext cx="2333911" cy="2318998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Arc 7"/>
          <p:cNvSpPr/>
          <p:nvPr/>
        </p:nvSpPr>
        <p:spPr>
          <a:xfrm rot="10800000">
            <a:off x="6762561" y="2895602"/>
            <a:ext cx="2057400" cy="228601"/>
          </a:xfrm>
          <a:prstGeom prst="arc">
            <a:avLst>
              <a:gd name="adj1" fmla="val 10766295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c 19"/>
          <p:cNvSpPr/>
          <p:nvPr/>
        </p:nvSpPr>
        <p:spPr>
          <a:xfrm rot="10800000">
            <a:off x="6610164" y="3200400"/>
            <a:ext cx="2333911" cy="304800"/>
          </a:xfrm>
          <a:prstGeom prst="arc">
            <a:avLst>
              <a:gd name="adj1" fmla="val 10766295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c 20"/>
          <p:cNvSpPr/>
          <p:nvPr/>
        </p:nvSpPr>
        <p:spPr>
          <a:xfrm rot="10800000">
            <a:off x="6701601" y="3810000"/>
            <a:ext cx="2167128" cy="304800"/>
          </a:xfrm>
          <a:prstGeom prst="arc">
            <a:avLst>
              <a:gd name="adj1" fmla="val 10766295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 rot="10800000">
            <a:off x="6783897" y="4038602"/>
            <a:ext cx="1981200" cy="342901"/>
          </a:xfrm>
          <a:prstGeom prst="arc">
            <a:avLst>
              <a:gd name="adj1" fmla="val 10766295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/>
          <p:cNvSpPr/>
          <p:nvPr/>
        </p:nvSpPr>
        <p:spPr>
          <a:xfrm rot="10800000">
            <a:off x="7097841" y="4305297"/>
            <a:ext cx="1417320" cy="342904"/>
          </a:xfrm>
          <a:prstGeom prst="arc">
            <a:avLst>
              <a:gd name="adj1" fmla="val 10766295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7806501" y="4876800"/>
            <a:ext cx="0" cy="1176338"/>
          </a:xfrm>
          <a:prstGeom prst="straightConnector1">
            <a:avLst/>
          </a:prstGeom>
          <a:ln w="381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953223" y="5867403"/>
            <a:ext cx="1459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A8504"/>
                </a:solidFill>
              </a:rPr>
              <a:t>Production point</a:t>
            </a:r>
            <a:endParaRPr lang="en-GB" b="1" dirty="0">
              <a:solidFill>
                <a:srgbClr val="FA8504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876804" y="3276603"/>
            <a:ext cx="1459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A8504"/>
                </a:solidFill>
              </a:rPr>
              <a:t>Detection point</a:t>
            </a:r>
            <a:endParaRPr lang="en-GB" b="1" dirty="0">
              <a:solidFill>
                <a:srgbClr val="FA8504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970048" y="5105403"/>
            <a:ext cx="1459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6 PMT Layers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Hexagone 14"/>
          <p:cNvSpPr/>
          <p:nvPr/>
        </p:nvSpPr>
        <p:spPr>
          <a:xfrm>
            <a:off x="1801368" y="4038599"/>
            <a:ext cx="838200" cy="742948"/>
          </a:xfrm>
          <a:prstGeom prst="hexagon">
            <a:avLst/>
          </a:prstGeom>
          <a:noFill/>
          <a:ln>
            <a:solidFill>
              <a:srgbClr val="0C00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1676400" y="3429000"/>
            <a:ext cx="1143000" cy="1981200"/>
          </a:xfrm>
          <a:prstGeom prst="line">
            <a:avLst/>
          </a:prstGeom>
          <a:ln w="25400">
            <a:solidFill>
              <a:srgbClr val="0C00F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 flipV="1">
            <a:off x="1676400" y="3505200"/>
            <a:ext cx="1143000" cy="1905000"/>
          </a:xfrm>
          <a:prstGeom prst="line">
            <a:avLst/>
          </a:prstGeom>
          <a:ln w="25400">
            <a:solidFill>
              <a:srgbClr val="0C00F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H="1">
            <a:off x="1066800" y="4419600"/>
            <a:ext cx="2362200" cy="38100"/>
          </a:xfrm>
          <a:prstGeom prst="line">
            <a:avLst/>
          </a:prstGeom>
          <a:ln w="25400">
            <a:solidFill>
              <a:srgbClr val="0C00F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762000" y="243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3 well-defined axes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505108" y="4267202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C00F6"/>
                </a:solidFill>
              </a:rPr>
              <a:t>Y</a:t>
            </a:r>
            <a:endParaRPr lang="en-GB" sz="1400" b="1" dirty="0">
              <a:solidFill>
                <a:srgbClr val="0C00F6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895600" y="3124202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C00F6"/>
                </a:solidFill>
              </a:rPr>
              <a:t>X2</a:t>
            </a:r>
            <a:endParaRPr lang="en-GB" sz="1400" b="1" dirty="0">
              <a:solidFill>
                <a:srgbClr val="0C00F6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872322" y="5407226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C00F6"/>
                </a:solidFill>
              </a:rPr>
              <a:t>X1</a:t>
            </a:r>
            <a:endParaRPr lang="en-GB" sz="1400" b="1" dirty="0">
              <a:solidFill>
                <a:srgbClr val="0C00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Detection Point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304800" y="1219200"/>
            <a:ext cx="4419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No need for true detection, just encode time and direction </a:t>
            </a:r>
            <a:r>
              <a:rPr lang="en-US" sz="2200" dirty="0" err="1" smtClean="0"/>
              <a:t>infor-mation</a:t>
            </a:r>
            <a:endParaRPr lang="en-US" sz="2200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US" sz="2200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Extrapolate light back in the direction of the PMT for a time      </a:t>
            </a:r>
            <a:r>
              <a:rPr lang="en-US" sz="2200" dirty="0" err="1" smtClean="0"/>
              <a:t>t</a:t>
            </a:r>
            <a:r>
              <a:rPr lang="en-US" sz="2200" baseline="-25000" dirty="0" err="1" smtClean="0"/>
              <a:t>hit</a:t>
            </a:r>
            <a:r>
              <a:rPr lang="en-US" sz="2200" dirty="0" smtClean="0"/>
              <a:t> - t</a:t>
            </a:r>
            <a:r>
              <a:rPr lang="en-US" sz="2200" baseline="-25000" dirty="0" smtClean="0"/>
              <a:t>0</a:t>
            </a:r>
            <a:r>
              <a:rPr lang="en-US" sz="2200" dirty="0" smtClean="0"/>
              <a:t> (event start time)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US" sz="2200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Ignores particle that produced the light</a:t>
            </a:r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5" name="Groupe 44"/>
          <p:cNvGrpSpPr/>
          <p:nvPr/>
        </p:nvGrpSpPr>
        <p:grpSpPr>
          <a:xfrm>
            <a:off x="4876800" y="990600"/>
            <a:ext cx="3657600" cy="4953000"/>
            <a:chOff x="5486400" y="579075"/>
            <a:chExt cx="3657600" cy="4953000"/>
          </a:xfrm>
        </p:grpSpPr>
        <p:cxnSp>
          <p:nvCxnSpPr>
            <p:cNvPr id="33" name="Connecteur droit avec flèche 32"/>
            <p:cNvCxnSpPr/>
            <p:nvPr/>
          </p:nvCxnSpPr>
          <p:spPr>
            <a:xfrm flipV="1">
              <a:off x="7329090" y="579075"/>
              <a:ext cx="0" cy="4060195"/>
            </a:xfrm>
            <a:prstGeom prst="straightConnector1">
              <a:avLst/>
            </a:prstGeom>
            <a:ln w="38100">
              <a:solidFill>
                <a:srgbClr val="0C00F6"/>
              </a:solidFill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94" name="Picture 2" descr="C:\Users\Joao Coelho\Desktop\WhiteString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764773"/>
              <a:ext cx="1066800" cy="42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Connecteur droit avec flèche 4"/>
            <p:cNvCxnSpPr/>
            <p:nvPr/>
          </p:nvCxnSpPr>
          <p:spPr>
            <a:xfrm flipH="1" flipV="1">
              <a:off x="6019800" y="1524002"/>
              <a:ext cx="1309290" cy="1523998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7684483" y="2734270"/>
              <a:ext cx="1459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A8504"/>
                  </a:solidFill>
                </a:rPr>
                <a:t>Estimated production point (t</a:t>
              </a:r>
              <a:r>
                <a:rPr lang="en-US" b="1" baseline="-25000" dirty="0" smtClean="0">
                  <a:solidFill>
                    <a:srgbClr val="FA8504"/>
                  </a:solidFill>
                </a:rPr>
                <a:t>0</a:t>
              </a:r>
              <a:r>
                <a:rPr lang="en-US" b="1" dirty="0" smtClean="0">
                  <a:solidFill>
                    <a:srgbClr val="FA8504"/>
                  </a:solidFill>
                </a:rPr>
                <a:t>)</a:t>
              </a:r>
              <a:endParaRPr lang="en-GB" b="1" dirty="0">
                <a:solidFill>
                  <a:srgbClr val="FA8504"/>
                </a:solidFill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008083" y="960075"/>
              <a:ext cx="14595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A8504"/>
                  </a:solidFill>
                </a:rPr>
                <a:t>Detection point (</a:t>
              </a:r>
              <a:r>
                <a:rPr lang="en-US" b="1" dirty="0" err="1" smtClean="0">
                  <a:solidFill>
                    <a:srgbClr val="FA8504"/>
                  </a:solidFill>
                </a:rPr>
                <a:t>t</a:t>
              </a:r>
              <a:r>
                <a:rPr lang="en-US" b="1" baseline="-25000" dirty="0" err="1" smtClean="0">
                  <a:solidFill>
                    <a:srgbClr val="FA8504"/>
                  </a:solidFill>
                </a:rPr>
                <a:t>hit</a:t>
              </a:r>
              <a:r>
                <a:rPr lang="en-US" b="1" dirty="0" smtClean="0">
                  <a:solidFill>
                    <a:srgbClr val="FA8504"/>
                  </a:solidFill>
                </a:rPr>
                <a:t>)</a:t>
              </a:r>
              <a:endParaRPr lang="en-GB" b="1" dirty="0">
                <a:solidFill>
                  <a:srgbClr val="FA8504"/>
                </a:solidFill>
              </a:endParaRPr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 flipH="1" flipV="1">
              <a:off x="7329090" y="3048000"/>
              <a:ext cx="838200" cy="9558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dash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6553200" y="488574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C00F6"/>
                  </a:solidFill>
                </a:rPr>
                <a:t>Particle start point (t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0</a:t>
              </a:r>
              <a:r>
                <a:rPr lang="en-US" b="1" dirty="0" smtClean="0">
                  <a:solidFill>
                    <a:srgbClr val="0C00F6"/>
                  </a:solidFill>
                </a:rPr>
                <a:t>)</a:t>
              </a:r>
              <a:endParaRPr lang="en-GB" b="1" dirty="0">
                <a:solidFill>
                  <a:srgbClr val="0C00F6"/>
                </a:solidFill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 rot="2955719">
              <a:off x="5835505" y="2969729"/>
              <a:ext cx="186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FA8504"/>
                  </a:solidFill>
                </a:rPr>
                <a:t>c</a:t>
              </a:r>
              <a:r>
                <a:rPr lang="en-US" b="1" baseline="-25000" dirty="0" err="1" smtClean="0">
                  <a:solidFill>
                    <a:srgbClr val="FA8504"/>
                  </a:solidFill>
                </a:rPr>
                <a:t>w</a:t>
              </a:r>
              <a:r>
                <a:rPr lang="en-US" b="1" dirty="0" smtClean="0">
                  <a:solidFill>
                    <a:srgbClr val="FA8504"/>
                  </a:solidFill>
                </a:rPr>
                <a:t> × (</a:t>
              </a:r>
              <a:r>
                <a:rPr lang="en-US" b="1" dirty="0" err="1" smtClean="0">
                  <a:solidFill>
                    <a:srgbClr val="FA8504"/>
                  </a:solidFill>
                </a:rPr>
                <a:t>t</a:t>
              </a:r>
              <a:r>
                <a:rPr lang="en-US" b="1" baseline="-25000" dirty="0" err="1" smtClean="0">
                  <a:solidFill>
                    <a:srgbClr val="FA8504"/>
                  </a:solidFill>
                </a:rPr>
                <a:t>hit</a:t>
              </a:r>
              <a:r>
                <a:rPr lang="en-US" b="1" dirty="0" smtClean="0">
                  <a:solidFill>
                    <a:srgbClr val="FA8504"/>
                  </a:solidFill>
                </a:rPr>
                <a:t> - t</a:t>
              </a:r>
              <a:r>
                <a:rPr lang="en-US" b="1" baseline="-25000" dirty="0" smtClean="0">
                  <a:solidFill>
                    <a:srgbClr val="FA8504"/>
                  </a:solidFill>
                </a:rPr>
                <a:t>0</a:t>
              </a:r>
              <a:r>
                <a:rPr lang="en-US" b="1" dirty="0" smtClean="0">
                  <a:solidFill>
                    <a:srgbClr val="FA8504"/>
                  </a:solidFill>
                </a:rPr>
                <a:t>)</a:t>
              </a:r>
              <a:endParaRPr lang="en-GB" b="1" dirty="0">
                <a:solidFill>
                  <a:srgbClr val="FA8504"/>
                </a:solidFill>
              </a:endParaRPr>
            </a:p>
          </p:txBody>
        </p:sp>
        <p:sp>
          <p:nvSpPr>
            <p:cNvPr id="44" name="Accolade ouvrante 43"/>
            <p:cNvSpPr/>
            <p:nvPr/>
          </p:nvSpPr>
          <p:spPr>
            <a:xfrm rot="19146292">
              <a:off x="6882450" y="1424684"/>
              <a:ext cx="228600" cy="3107852"/>
            </a:xfrm>
            <a:prstGeom prst="leftBrace">
              <a:avLst/>
            </a:prstGeom>
            <a:ln w="12700">
              <a:solidFill>
                <a:srgbClr val="FA85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820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Estudos\APC\KM3NeT_Talks\OrcaNet\plots\detpos_4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4" y="2171703"/>
            <a:ext cx="4411603" cy="43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Image Inputs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1219200" y="762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Define four (x2) views (2D projections of the detector)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Plot charge in detection and “production” positions</a:t>
            </a:r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97" y="2171703"/>
            <a:ext cx="4411602" cy="43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838200" y="1905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Detection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34000" y="1916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Estimated production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6172" y="236220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X-Y</a:t>
            </a:r>
            <a:endParaRPr lang="en-GB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743200" y="2362202"/>
            <a:ext cx="45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Y-Z</a:t>
            </a:r>
            <a:endParaRPr lang="en-GB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57676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X1-Z</a:t>
            </a:r>
            <a:endParaRPr lang="en-GB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667004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X2-Z</a:t>
            </a:r>
            <a:endParaRPr lang="en-GB" sz="1400" dirty="0"/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5562600" y="3200400"/>
            <a:ext cx="228600" cy="762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5562600" y="3276600"/>
            <a:ext cx="190500" cy="2286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181604" y="2438402"/>
            <a:ext cx="1133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 ‘V’ shape</a:t>
            </a:r>
            <a:endParaRPr lang="en-GB" sz="1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105400" y="4569026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Maybe a ring?</a:t>
            </a:r>
            <a:endParaRPr lang="en-GB" sz="1400" b="1" dirty="0"/>
          </a:p>
        </p:txBody>
      </p:sp>
      <p:sp>
        <p:nvSpPr>
          <p:cNvPr id="10" name="Ellipse 9"/>
          <p:cNvSpPr/>
          <p:nvPr/>
        </p:nvSpPr>
        <p:spPr>
          <a:xfrm rot="20600730">
            <a:off x="5551111" y="5349402"/>
            <a:ext cx="177358" cy="47753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78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05112"/>
            <a:ext cx="3648488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Why Projections?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9" y="856094"/>
            <a:ext cx="4416425" cy="7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ixaDeTexto 8"/>
          <p:cNvSpPr txBox="1"/>
          <p:nvPr/>
        </p:nvSpPr>
        <p:spPr>
          <a:xfrm>
            <a:off x="542512" y="1662116"/>
            <a:ext cx="341988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dirty="0" smtClean="0"/>
              <a:t> </a:t>
            </a:r>
            <a:r>
              <a:rPr lang="en-GB" sz="1400" b="1" dirty="0" smtClean="0">
                <a:solidFill>
                  <a:srgbClr val="FC3ED3"/>
                </a:solidFill>
              </a:rPr>
              <a:t>Symmetry</a:t>
            </a:r>
            <a:r>
              <a:rPr lang="en-GB" sz="1400" b="1" dirty="0">
                <a:solidFill>
                  <a:srgbClr val="FC3ED3"/>
                </a:solidFill>
              </a:rPr>
              <a:t>, locality</a:t>
            </a:r>
            <a:r>
              <a:rPr lang="en-GB" sz="1400" dirty="0"/>
              <a:t>, ... </a:t>
            </a:r>
            <a:r>
              <a:rPr lang="en-GB" sz="1400" dirty="0" smtClean="0"/>
              <a:t>-&gt; neural nets are good with </a:t>
            </a:r>
            <a:r>
              <a:rPr lang="en-GB" sz="1400" b="1" dirty="0">
                <a:solidFill>
                  <a:srgbClr val="FC3ED3"/>
                </a:solidFill>
              </a:rPr>
              <a:t>images and </a:t>
            </a:r>
            <a:r>
              <a:rPr lang="en-GB" sz="1400" b="1" dirty="0" smtClean="0">
                <a:solidFill>
                  <a:srgbClr val="FC3ED3"/>
                </a:solidFill>
              </a:rPr>
              <a:t>drawings</a:t>
            </a:r>
            <a:endParaRPr lang="en-GB" sz="1400" b="1" dirty="0">
              <a:solidFill>
                <a:srgbClr val="FC3ED3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dirty="0" smtClean="0"/>
              <a:t> </a:t>
            </a:r>
            <a:r>
              <a:rPr lang="en-GB" sz="1400" b="1" dirty="0" smtClean="0">
                <a:solidFill>
                  <a:srgbClr val="FC3ED3"/>
                </a:solidFill>
              </a:rPr>
              <a:t>Hierarchical data</a:t>
            </a:r>
            <a:r>
              <a:rPr lang="en-GB" sz="1400" dirty="0" smtClean="0"/>
              <a:t> -&gt; deep </a:t>
            </a:r>
            <a:r>
              <a:rPr lang="en-GB" sz="1400" dirty="0"/>
              <a:t>neural network </a:t>
            </a:r>
            <a:r>
              <a:rPr lang="en-GB" sz="1400" dirty="0" smtClean="0"/>
              <a:t>more efficient</a:t>
            </a:r>
            <a:endParaRPr lang="en-GB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66" y="837343"/>
            <a:ext cx="4535434" cy="114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2"/>
            <a:ext cx="4076700" cy="390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ixaDeTexto 8"/>
          <p:cNvSpPr txBox="1"/>
          <p:nvPr/>
        </p:nvSpPr>
        <p:spPr>
          <a:xfrm>
            <a:off x="5029200" y="19913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dirty="0" smtClean="0"/>
              <a:t> </a:t>
            </a:r>
            <a:r>
              <a:rPr lang="en-GB" sz="1400" b="1" dirty="0" smtClean="0">
                <a:solidFill>
                  <a:srgbClr val="FC3ED3"/>
                </a:solidFill>
              </a:rPr>
              <a:t>Multi-view 2D</a:t>
            </a:r>
            <a:r>
              <a:rPr lang="en-GB" sz="1400" dirty="0" smtClean="0"/>
              <a:t> images can </a:t>
            </a:r>
            <a:r>
              <a:rPr lang="en-GB" sz="1400" b="1" dirty="0" smtClean="0">
                <a:solidFill>
                  <a:srgbClr val="FC3ED3"/>
                </a:solidFill>
              </a:rPr>
              <a:t>outperform</a:t>
            </a:r>
            <a:r>
              <a:rPr lang="en-GB" sz="1400" dirty="0" smtClean="0"/>
              <a:t> networks with </a:t>
            </a:r>
            <a:r>
              <a:rPr lang="en-GB" sz="1400" b="1" dirty="0" smtClean="0">
                <a:solidFill>
                  <a:srgbClr val="FC3ED3"/>
                </a:solidFill>
              </a:rPr>
              <a:t>truly 3D</a:t>
            </a:r>
            <a:r>
              <a:rPr lang="en-GB" sz="1400" dirty="0" smtClean="0"/>
              <a:t> shape inputs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2521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2133600" y="76202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What’s next?</a:t>
            </a:r>
            <a:endParaRPr lang="en-US" sz="4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81000" y="1179015"/>
            <a:ext cx="83058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</a:t>
            </a:r>
            <a:r>
              <a:rPr lang="en-US" sz="2200" b="1" dirty="0" smtClean="0">
                <a:solidFill>
                  <a:srgbClr val="0C00F6"/>
                </a:solidFill>
              </a:rPr>
              <a:t>Deep learning</a:t>
            </a:r>
            <a:r>
              <a:rPr lang="en-US" sz="2200" dirty="0" smtClean="0"/>
              <a:t> is being successfully implemented in HEP</a:t>
            </a: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Can we use it to </a:t>
            </a:r>
            <a:r>
              <a:rPr lang="en-US" sz="2200" b="1" dirty="0" smtClean="0">
                <a:solidFill>
                  <a:srgbClr val="0C00F6"/>
                </a:solidFill>
              </a:rPr>
              <a:t>reconstruct and/or classify</a:t>
            </a:r>
            <a:r>
              <a:rPr lang="en-US" sz="2200" dirty="0" smtClean="0"/>
              <a:t> KM3NeT events?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We have an initial concept, based on the </a:t>
            </a:r>
            <a:r>
              <a:rPr lang="en-US" sz="2200" dirty="0" err="1" smtClean="0"/>
              <a:t>NOvA</a:t>
            </a:r>
            <a:r>
              <a:rPr lang="en-US" sz="2200" dirty="0" smtClean="0"/>
              <a:t> experience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NOvA</a:t>
            </a:r>
            <a:r>
              <a:rPr lang="en-US" sz="2200" dirty="0" smtClean="0"/>
              <a:t> used the </a:t>
            </a:r>
            <a:r>
              <a:rPr lang="en-US" sz="2200" b="1" dirty="0" err="1" smtClean="0">
                <a:solidFill>
                  <a:srgbClr val="0C00F6"/>
                </a:solidFill>
              </a:rPr>
              <a:t>Caffe</a:t>
            </a:r>
            <a:r>
              <a:rPr lang="en-US" sz="2200" b="1" dirty="0" smtClean="0">
                <a:solidFill>
                  <a:srgbClr val="0C00F6"/>
                </a:solidFill>
              </a:rPr>
              <a:t> framework</a:t>
            </a:r>
            <a:r>
              <a:rPr lang="en-US" sz="2200" dirty="0" smtClean="0"/>
              <a:t>, but should we?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Challenging 6D input space. Is the best solution </a:t>
            </a:r>
            <a:r>
              <a:rPr lang="en-US" sz="2200" b="1" dirty="0" smtClean="0">
                <a:solidFill>
                  <a:srgbClr val="0C00F6"/>
                </a:solidFill>
              </a:rPr>
              <a:t>projections?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Are </a:t>
            </a:r>
            <a:r>
              <a:rPr lang="en-US" sz="2200" b="1" dirty="0" smtClean="0">
                <a:solidFill>
                  <a:srgbClr val="0C00F6"/>
                </a:solidFill>
              </a:rPr>
              <a:t>Convolutional NNs</a:t>
            </a:r>
            <a:r>
              <a:rPr lang="en-US" sz="2200" dirty="0" smtClean="0"/>
              <a:t> a good approach?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Other </a:t>
            </a:r>
            <a:r>
              <a:rPr lang="en-US" sz="2200" dirty="0" err="1" smtClean="0"/>
              <a:t>sugestions</a:t>
            </a:r>
            <a:r>
              <a:rPr lang="en-US" sz="2200" dirty="0" smtClean="0"/>
              <a:t>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7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762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</a:rPr>
              <a:t>Thank you!</a:t>
            </a:r>
            <a:endParaRPr lang="en-US" sz="54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www.km3net.org/wp-content/uploads/2017/02/IMG_184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76" y="2590800"/>
            <a:ext cx="9171432" cy="326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KM3NeT Collaboration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21 Feb 2017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Espaço Reservado para Conteúdo 5"/>
          <p:cNvSpPr txBox="1">
            <a:spLocks/>
          </p:cNvSpPr>
          <p:nvPr/>
        </p:nvSpPr>
        <p:spPr>
          <a:xfrm>
            <a:off x="5105400" y="2438403"/>
            <a:ext cx="2971800" cy="14477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scientists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&gt;40 Institutions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Countries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974868" y="5410202"/>
            <a:ext cx="2139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ORCA Site:</a:t>
            </a:r>
          </a:p>
          <a:p>
            <a:r>
              <a:rPr lang="en-US" sz="2800" b="1" dirty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dirty="0" smtClean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0km from Toulon</a:t>
            </a:r>
            <a:endParaRPr lang="en-GB" sz="2800" b="1" dirty="0">
              <a:ln>
                <a:solidFill>
                  <a:srgbClr val="0900B4"/>
                </a:solidFill>
              </a:ln>
              <a:solidFill>
                <a:srgbClr val="FF65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Connecteur droit avec flèche 3"/>
          <p:cNvCxnSpPr>
            <a:stCxn id="2" idx="0"/>
          </p:cNvCxnSpPr>
          <p:nvPr/>
        </p:nvCxnSpPr>
        <p:spPr>
          <a:xfrm flipV="1">
            <a:off x="3044834" y="4876801"/>
            <a:ext cx="39684" cy="533401"/>
          </a:xfrm>
          <a:prstGeom prst="straightConnector1">
            <a:avLst/>
          </a:prstGeom>
          <a:ln w="53975">
            <a:solidFill>
              <a:srgbClr val="F87CE3"/>
            </a:solidFill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z1035.com/wp-content/uploads/2015/03/Twitter-icon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071412"/>
            <a:ext cx="681188" cy="6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facebookbrand.com/img/fb-ar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10720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7"/>
          </p:cNvPr>
          <p:cNvSpPr/>
          <p:nvPr/>
        </p:nvSpPr>
        <p:spPr>
          <a:xfrm>
            <a:off x="6858000" y="629803"/>
            <a:ext cx="2286000" cy="513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u="sng" dirty="0" smtClean="0">
                <a:solidFill>
                  <a:srgbClr val="4BFF9C"/>
                </a:solidFill>
              </a:rPr>
              <a:t>www.km3net.org</a:t>
            </a:r>
            <a:endParaRPr lang="en-GB" sz="2000" u="sng" dirty="0">
              <a:solidFill>
                <a:srgbClr val="4BFF9C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29200" y="6096000"/>
            <a:ext cx="2139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800" b="1" dirty="0" smtClean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RCA Site</a:t>
            </a:r>
          </a:p>
        </p:txBody>
      </p:sp>
    </p:spTree>
    <p:extLst>
      <p:ext uri="{BB962C8B-B14F-4D97-AF65-F5344CB8AC3E}">
        <p14:creationId xmlns:p14="http://schemas.microsoft.com/office/powerpoint/2010/main" val="36203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6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Backup Slides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4" y="3962400"/>
            <a:ext cx="3648075" cy="226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Espaço Reservado para Conteúdo 5"/>
          <p:cNvSpPr>
            <a:spLocks noGrp="1"/>
          </p:cNvSpPr>
          <p:nvPr>
            <p:ph idx="1"/>
          </p:nvPr>
        </p:nvSpPr>
        <p:spPr>
          <a:xfrm>
            <a:off x="304803" y="1066800"/>
            <a:ext cx="4724401" cy="19050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ORCA</a:t>
            </a:r>
            <a:r>
              <a:rPr lang="en-US" sz="2400" dirty="0" smtClean="0"/>
              <a:t>: Determine the </a:t>
            </a:r>
            <a:r>
              <a:rPr lang="en-US" sz="2400" b="1" dirty="0" smtClean="0">
                <a:solidFill>
                  <a:srgbClr val="FF0000"/>
                </a:solidFill>
              </a:rPr>
              <a:t>Neutrino Mass Hierarchy (NMH)</a:t>
            </a:r>
          </a:p>
          <a:p>
            <a:pPr>
              <a:spcBef>
                <a:spcPts val="3000"/>
              </a:spcBef>
            </a:pPr>
            <a:r>
              <a:rPr lang="en-US" sz="2400" b="1" dirty="0" smtClean="0"/>
              <a:t>ARCA</a:t>
            </a:r>
            <a:r>
              <a:rPr lang="en-US" sz="2400" dirty="0" smtClean="0"/>
              <a:t>: Discover/Observe high-energy neutrino sources in the universe</a:t>
            </a:r>
            <a:endParaRPr lang="en-US" sz="2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050" name="Picture 2" descr="D:\Estudos\JobHunting\Interviews\Interview_RAL\Intro\nu_mixing_ih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3"/>
          <a:stretch/>
        </p:blipFill>
        <p:spPr bwMode="auto">
          <a:xfrm>
            <a:off x="5714314" y="4016831"/>
            <a:ext cx="3201086" cy="20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Estudos\JobHunting\Interviews\Interview_RAL\Intro\nu_mixin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6"/>
          <a:stretch/>
        </p:blipFill>
        <p:spPr bwMode="auto">
          <a:xfrm>
            <a:off x="5715004" y="1044123"/>
            <a:ext cx="3172127" cy="200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045135" y="1600203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900B4"/>
                </a:solidFill>
              </a:rPr>
              <a:t>Normal Hierarchy</a:t>
            </a:r>
          </a:p>
          <a:p>
            <a:pPr algn="ctr"/>
            <a:r>
              <a:rPr lang="en-US" b="1" dirty="0" smtClean="0">
                <a:solidFill>
                  <a:srgbClr val="0900B4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0900B4"/>
                </a:solidFill>
              </a:rPr>
              <a:t>m</a:t>
            </a:r>
            <a:r>
              <a:rPr lang="en-US" b="1" baseline="30000" dirty="0" smtClean="0">
                <a:solidFill>
                  <a:srgbClr val="0900B4"/>
                </a:solidFill>
              </a:rPr>
              <a:t>2</a:t>
            </a:r>
            <a:r>
              <a:rPr lang="en-US" b="1" baseline="-25000" dirty="0" smtClean="0">
                <a:solidFill>
                  <a:srgbClr val="0900B4"/>
                </a:solidFill>
              </a:rPr>
              <a:t>32</a:t>
            </a:r>
            <a:r>
              <a:rPr lang="en-US" b="1" dirty="0" smtClean="0">
                <a:solidFill>
                  <a:srgbClr val="0900B4"/>
                </a:solidFill>
              </a:rPr>
              <a:t> &gt; 0</a:t>
            </a:r>
            <a:endParaRPr lang="en-GB" b="1" dirty="0">
              <a:solidFill>
                <a:srgbClr val="0900B4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18738" y="4840071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900B4"/>
                </a:solidFill>
              </a:rPr>
              <a:t>Inverted Hierarchy</a:t>
            </a:r>
          </a:p>
          <a:p>
            <a:pPr algn="ctr"/>
            <a:r>
              <a:rPr lang="en-US" b="1" dirty="0" smtClean="0">
                <a:solidFill>
                  <a:srgbClr val="0900B4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0900B4"/>
                </a:solidFill>
              </a:rPr>
              <a:t>m</a:t>
            </a:r>
            <a:r>
              <a:rPr lang="en-US" b="1" baseline="30000" dirty="0" smtClean="0">
                <a:solidFill>
                  <a:srgbClr val="0900B4"/>
                </a:solidFill>
              </a:rPr>
              <a:t>2</a:t>
            </a:r>
            <a:r>
              <a:rPr lang="en-US" b="1" baseline="-25000" dirty="0" smtClean="0">
                <a:solidFill>
                  <a:srgbClr val="0900B4"/>
                </a:solidFill>
              </a:rPr>
              <a:t>32</a:t>
            </a:r>
            <a:r>
              <a:rPr lang="en-US" b="1" dirty="0" smtClean="0">
                <a:solidFill>
                  <a:srgbClr val="0900B4"/>
                </a:solidFill>
              </a:rPr>
              <a:t> &lt; 0</a:t>
            </a:r>
            <a:endParaRPr lang="en-GB" b="1" dirty="0">
              <a:solidFill>
                <a:srgbClr val="0900B4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410200" y="3940630"/>
            <a:ext cx="0" cy="205740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410200" y="990600"/>
            <a:ext cx="0" cy="205740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953000" y="1143000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GB" baseline="30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4953000" y="4104697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GB" baseline="30000" dirty="0"/>
          </a:p>
        </p:txBody>
      </p:sp>
      <p:pic>
        <p:nvPicPr>
          <p:cNvPr id="21" name="Picture 3" descr="D:\Estudos\JobHunting\Interviews\Interview_RAL\Intro\nu_mixin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5"/>
          <a:stretch/>
        </p:blipFill>
        <p:spPr bwMode="auto">
          <a:xfrm>
            <a:off x="5715004" y="3352801"/>
            <a:ext cx="317212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75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1" y="2648028"/>
            <a:ext cx="4571998" cy="35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5" y="2648027"/>
            <a:ext cx="4571997" cy="35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7452632" y="304800"/>
            <a:ext cx="1462768" cy="2209800"/>
            <a:chOff x="383721" y="304800"/>
            <a:chExt cx="1462768" cy="2209800"/>
          </a:xfrm>
        </p:grpSpPr>
        <p:cxnSp>
          <p:nvCxnSpPr>
            <p:cNvPr id="23" name="Connecteur droit avec flèche 22"/>
            <p:cNvCxnSpPr>
              <a:stCxn id="34" idx="0"/>
              <a:endCxn id="34" idx="5"/>
            </p:cNvCxnSpPr>
            <p:nvPr/>
          </p:nvCxnSpPr>
          <p:spPr>
            <a:xfrm>
              <a:off x="1115105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stCxn id="34" idx="0"/>
              <a:endCxn id="34" idx="4"/>
            </p:cNvCxnSpPr>
            <p:nvPr/>
          </p:nvCxnSpPr>
          <p:spPr>
            <a:xfrm>
              <a:off x="1115105" y="914400"/>
              <a:ext cx="0" cy="1404257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34" idx="0"/>
              <a:endCxn id="34" idx="3"/>
            </p:cNvCxnSpPr>
            <p:nvPr/>
          </p:nvCxnSpPr>
          <p:spPr>
            <a:xfrm flipH="1">
              <a:off x="597938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34" idx="0"/>
              <a:endCxn id="34" idx="2"/>
            </p:cNvCxnSpPr>
            <p:nvPr/>
          </p:nvCxnSpPr>
          <p:spPr>
            <a:xfrm flipH="1">
              <a:off x="383721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endCxn id="34" idx="6"/>
            </p:cNvCxnSpPr>
            <p:nvPr/>
          </p:nvCxnSpPr>
          <p:spPr>
            <a:xfrm>
              <a:off x="1115105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Connecteur droit 2047"/>
            <p:cNvCxnSpPr/>
            <p:nvPr/>
          </p:nvCxnSpPr>
          <p:spPr>
            <a:xfrm>
              <a:off x="1115105" y="304800"/>
              <a:ext cx="1465" cy="22098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" name="Arc 2048"/>
            <p:cNvSpPr/>
            <p:nvPr/>
          </p:nvSpPr>
          <p:spPr>
            <a:xfrm>
              <a:off x="861540" y="685800"/>
              <a:ext cx="510060" cy="533400"/>
            </a:xfrm>
            <a:prstGeom prst="arc">
              <a:avLst>
                <a:gd name="adj1" fmla="val 16200000"/>
                <a:gd name="adj2" fmla="val 232354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295400" y="53340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q</a:t>
              </a:r>
              <a:r>
                <a:rPr lang="en-US" baseline="-25000" dirty="0" err="1"/>
                <a:t>Z</a:t>
              </a:r>
              <a:endParaRPr lang="en-GB" baseline="-25000" dirty="0"/>
            </a:p>
          </p:txBody>
        </p:sp>
        <p:cxnSp>
          <p:nvCxnSpPr>
            <p:cNvPr id="51" name="Connecteur droit avec flèche 50"/>
            <p:cNvCxnSpPr>
              <a:endCxn id="34" idx="5"/>
            </p:cNvCxnSpPr>
            <p:nvPr/>
          </p:nvCxnSpPr>
          <p:spPr>
            <a:xfrm>
              <a:off x="1373688" y="1524000"/>
              <a:ext cx="258584" cy="5890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>
              <a:endCxn id="34" idx="6"/>
            </p:cNvCxnSpPr>
            <p:nvPr/>
          </p:nvCxnSpPr>
          <p:spPr>
            <a:xfrm>
              <a:off x="1495134" y="1265464"/>
              <a:ext cx="351355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>
              <a:endCxn id="34" idx="3"/>
            </p:cNvCxnSpPr>
            <p:nvPr/>
          </p:nvCxnSpPr>
          <p:spPr>
            <a:xfrm flipH="1">
              <a:off x="597938" y="1513704"/>
              <a:ext cx="263602" cy="599304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>
              <a:endCxn id="34" idx="2"/>
            </p:cNvCxnSpPr>
            <p:nvPr/>
          </p:nvCxnSpPr>
          <p:spPr>
            <a:xfrm flipH="1">
              <a:off x="383721" y="1265464"/>
              <a:ext cx="365692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e 33"/>
            <p:cNvSpPr/>
            <p:nvPr/>
          </p:nvSpPr>
          <p:spPr>
            <a:xfrm>
              <a:off x="383721" y="914400"/>
              <a:ext cx="1462768" cy="1404257"/>
            </a:xfrm>
            <a:prstGeom prst="ellipse">
              <a:avLst/>
            </a:prstGeom>
            <a:blipFill dpi="0" rotWithShape="1">
              <a:blip r:embed="rId5" cstate="print">
                <a:alphaModFix amt="6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81000" y="914400"/>
            <a:ext cx="69342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Measure neutrino direction and energy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Search for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oscillation patterns</a:t>
            </a:r>
            <a:r>
              <a:rPr lang="en-US" sz="1800" dirty="0" smtClean="0"/>
              <a:t> from </a:t>
            </a:r>
            <a:r>
              <a:rPr lang="en-US" sz="1800" b="1" dirty="0" smtClean="0">
                <a:solidFill>
                  <a:srgbClr val="FF0000"/>
                </a:solidFill>
              </a:rPr>
              <a:t>matter effects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Sensitive to difference in patterns between NH and IH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Requires </a:t>
            </a:r>
            <a:r>
              <a:rPr lang="en-US" sz="1800" b="1" dirty="0" smtClean="0">
                <a:solidFill>
                  <a:srgbClr val="0C00F6"/>
                </a:solidFill>
              </a:rPr>
              <a:t>large statistics</a:t>
            </a:r>
            <a:r>
              <a:rPr lang="en-US" sz="1800" dirty="0" smtClean="0"/>
              <a:t> and good </a:t>
            </a:r>
            <a:r>
              <a:rPr lang="en-US" sz="1800" b="1" dirty="0" smtClean="0">
                <a:solidFill>
                  <a:srgbClr val="0C00F6"/>
                </a:solidFill>
              </a:rPr>
              <a:t>energy and direction res.</a:t>
            </a:r>
          </a:p>
          <a:p>
            <a:pPr marL="182880" indent="-274320">
              <a:spcBef>
                <a:spcPts val="600"/>
              </a:spcBef>
            </a:pPr>
            <a:endParaRPr lang="en-US" sz="1800" dirty="0" smtClean="0"/>
          </a:p>
          <a:p>
            <a:pPr marL="182880" indent="-274320">
              <a:spcBef>
                <a:spcPts val="600"/>
              </a:spcBef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9707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8"/>
          <a:stretch/>
        </p:blipFill>
        <p:spPr bwMode="auto">
          <a:xfrm>
            <a:off x="5090939" y="3066795"/>
            <a:ext cx="4053065" cy="313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Explosion 1 28"/>
          <p:cNvSpPr/>
          <p:nvPr/>
        </p:nvSpPr>
        <p:spPr>
          <a:xfrm>
            <a:off x="2590800" y="5980177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3" name="ZoneTexte 40"/>
          <p:cNvSpPr txBox="1"/>
          <p:nvPr/>
        </p:nvSpPr>
        <p:spPr>
          <a:xfrm>
            <a:off x="2667000" y="5940626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3200402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1905000" y="5562602"/>
            <a:ext cx="468330" cy="45175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stCxn id="14" idx="5"/>
          </p:cNvCxnSpPr>
          <p:nvPr/>
        </p:nvCxnSpPr>
        <p:spPr>
          <a:xfrm flipV="1">
            <a:off x="1823398" y="6014358"/>
            <a:ext cx="549932" cy="9375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40"/>
          <p:cNvSpPr txBox="1"/>
          <p:nvPr/>
        </p:nvSpPr>
        <p:spPr>
          <a:xfrm>
            <a:off x="2297130" y="601980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2057400" y="5987145"/>
            <a:ext cx="533400" cy="54428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1905000" y="3276604"/>
            <a:ext cx="1462948" cy="612577"/>
            <a:chOff x="1905000" y="3276600"/>
            <a:chExt cx="1462948" cy="612577"/>
          </a:xfrm>
        </p:grpSpPr>
        <p:sp>
          <p:nvSpPr>
            <p:cNvPr id="33" name="Explosion 1 32"/>
            <p:cNvSpPr/>
            <p:nvPr/>
          </p:nvSpPr>
          <p:spPr>
            <a:xfrm>
              <a:off x="2743200" y="3429000"/>
              <a:ext cx="152400" cy="167489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ZoneTexte 40"/>
            <p:cNvSpPr txBox="1"/>
            <p:nvPr/>
          </p:nvSpPr>
          <p:spPr>
            <a:xfrm>
              <a:off x="2819400" y="3276600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3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</a:t>
              </a:r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</a:t>
              </a:r>
              <a:endPara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5" name="Connecteur droit 34"/>
            <p:cNvCxnSpPr/>
            <p:nvPr/>
          </p:nvCxnSpPr>
          <p:spPr>
            <a:xfrm>
              <a:off x="1905000" y="3462599"/>
              <a:ext cx="544530" cy="16481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40"/>
            <p:cNvSpPr txBox="1"/>
            <p:nvPr/>
          </p:nvSpPr>
          <p:spPr>
            <a:xfrm>
              <a:off x="2449530" y="358140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b</a:t>
              </a:r>
              <a:endPara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endParaRPr>
            </a:p>
          </p:txBody>
        </p:sp>
        <p:cxnSp>
          <p:nvCxnSpPr>
            <p:cNvPr id="37" name="Connecteur droit 36"/>
            <p:cNvCxnSpPr/>
            <p:nvPr/>
          </p:nvCxnSpPr>
          <p:spPr>
            <a:xfrm flipV="1">
              <a:off x="2139165" y="3523995"/>
              <a:ext cx="604035" cy="206828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Explosion 1 45"/>
          <p:cNvSpPr/>
          <p:nvPr/>
        </p:nvSpPr>
        <p:spPr>
          <a:xfrm>
            <a:off x="497191" y="3200401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ZoneTexte 40"/>
          <p:cNvSpPr txBox="1"/>
          <p:nvPr/>
        </p:nvSpPr>
        <p:spPr>
          <a:xfrm>
            <a:off x="-30644" y="3121226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" name="Connecteur droit 47"/>
          <p:cNvCxnSpPr/>
          <p:nvPr/>
        </p:nvCxnSpPr>
        <p:spPr>
          <a:xfrm>
            <a:off x="838200" y="3200403"/>
            <a:ext cx="381000" cy="26219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0"/>
          <p:cNvSpPr txBox="1"/>
          <p:nvPr/>
        </p:nvSpPr>
        <p:spPr>
          <a:xfrm>
            <a:off x="696930" y="289262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50" name="Connecteur droit 49"/>
          <p:cNvCxnSpPr/>
          <p:nvPr/>
        </p:nvCxnSpPr>
        <p:spPr>
          <a:xfrm flipH="1">
            <a:off x="649595" y="3066794"/>
            <a:ext cx="722009" cy="209806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304800" y="4724400"/>
            <a:ext cx="5029200" cy="152400"/>
          </a:xfrm>
          <a:prstGeom prst="line">
            <a:avLst/>
          </a:prstGeom>
          <a:ln w="31750">
            <a:solidFill>
              <a:srgbClr val="019119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flipV="1">
            <a:off x="1619712" y="4800600"/>
            <a:ext cx="1047288" cy="762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>
            <a:stCxn id="10" idx="5"/>
          </p:cNvCxnSpPr>
          <p:nvPr/>
        </p:nvCxnSpPr>
        <p:spPr>
          <a:xfrm>
            <a:off x="1823398" y="4018058"/>
            <a:ext cx="615002" cy="7795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>
            <a:off x="1371600" y="4018058"/>
            <a:ext cx="609600" cy="7795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3200402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8" name="Connecteur droit 87"/>
          <p:cNvCxnSpPr/>
          <p:nvPr/>
        </p:nvCxnSpPr>
        <p:spPr>
          <a:xfrm flipV="1">
            <a:off x="4267200" y="4876800"/>
            <a:ext cx="914400" cy="8382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 flipV="1">
            <a:off x="4114800" y="4876800"/>
            <a:ext cx="747084" cy="6858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4267200" y="4018056"/>
            <a:ext cx="762000" cy="8587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203" y="914400"/>
            <a:ext cx="85344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/>
              <a:t>Optical background mostly from </a:t>
            </a:r>
            <a:r>
              <a:rPr lang="en-US" sz="1800" b="1" baseline="30000" dirty="0">
                <a:solidFill>
                  <a:srgbClr val="0C00F6"/>
                </a:solidFill>
              </a:rPr>
              <a:t>40</a:t>
            </a:r>
            <a:r>
              <a:rPr lang="en-US" sz="1800" b="1" dirty="0">
                <a:solidFill>
                  <a:srgbClr val="0C00F6"/>
                </a:solidFill>
              </a:rPr>
              <a:t>K</a:t>
            </a:r>
            <a:r>
              <a:rPr lang="en-US" sz="1800" dirty="0"/>
              <a:t> decays in the water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/>
              <a:t>Measured: </a:t>
            </a:r>
            <a:r>
              <a:rPr lang="en-US" sz="1800" b="1" dirty="0">
                <a:solidFill>
                  <a:srgbClr val="0C00F6"/>
                </a:solidFill>
              </a:rPr>
              <a:t>8 kHz</a:t>
            </a:r>
            <a:r>
              <a:rPr lang="en-US" sz="1800" dirty="0"/>
              <a:t> </a:t>
            </a:r>
            <a:r>
              <a:rPr lang="en-US" sz="1800" dirty="0" err="1"/>
              <a:t>uncorr</a:t>
            </a:r>
            <a:r>
              <a:rPr lang="en-US" sz="1800" dirty="0"/>
              <a:t>., </a:t>
            </a:r>
            <a:r>
              <a:rPr lang="en-US" sz="1800" b="1" dirty="0">
                <a:solidFill>
                  <a:srgbClr val="FF0000"/>
                </a:solidFill>
              </a:rPr>
              <a:t>340 Hz</a:t>
            </a:r>
            <a:r>
              <a:rPr lang="en-US" sz="1800" dirty="0"/>
              <a:t> level-two </a:t>
            </a:r>
            <a:r>
              <a:rPr lang="en-US" sz="1800" dirty="0" err="1"/>
              <a:t>coinc</a:t>
            </a:r>
            <a:r>
              <a:rPr lang="en-US" sz="1800" dirty="0"/>
              <a:t>. / PMT </a:t>
            </a:r>
            <a:r>
              <a:rPr lang="en-US" sz="1200" b="1" dirty="0"/>
              <a:t>[</a:t>
            </a:r>
            <a:r>
              <a:rPr lang="fr-FR" sz="1200" b="1" dirty="0" err="1"/>
              <a:t>Eur</a:t>
            </a:r>
            <a:r>
              <a:rPr lang="fr-FR" sz="1200" b="1" dirty="0"/>
              <a:t>. Phys. J. C 74, 3056 (2014)]</a:t>
            </a:r>
            <a:endParaRPr lang="en-US" sz="1800" b="1" dirty="0"/>
          </a:p>
          <a:p>
            <a:pPr marL="57150" indent="-274320">
              <a:spcBef>
                <a:spcPts val="600"/>
              </a:spcBef>
            </a:pPr>
            <a:r>
              <a:rPr lang="en-US" sz="1800" dirty="0"/>
              <a:t>Look for coincidences in time and PMT direction to reduce </a:t>
            </a:r>
            <a:r>
              <a:rPr lang="en-US" sz="1800" dirty="0" smtClean="0"/>
              <a:t>trigger rate.</a:t>
            </a:r>
            <a:endParaRPr lang="en-US" sz="1800" dirty="0"/>
          </a:p>
          <a:p>
            <a:pPr marL="57150" indent="-274320">
              <a:spcBef>
                <a:spcPts val="600"/>
              </a:spcBef>
            </a:pPr>
            <a:r>
              <a:rPr lang="en-US" sz="1800" dirty="0"/>
              <a:t>Causality further restricts space and time correlations for extra power.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 smtClean="0"/>
              <a:t>Final trigger rate </a:t>
            </a:r>
            <a:r>
              <a:rPr lang="en-US" sz="1800" b="1" dirty="0" smtClean="0">
                <a:solidFill>
                  <a:srgbClr val="CF0BAE"/>
                </a:solidFill>
              </a:rPr>
              <a:t>~59 Hz</a:t>
            </a:r>
            <a:r>
              <a:rPr lang="en-US" sz="1800" dirty="0" smtClean="0"/>
              <a:t>, with </a:t>
            </a:r>
            <a:r>
              <a:rPr lang="en-US" sz="1800" b="1" dirty="0" smtClean="0">
                <a:solidFill>
                  <a:srgbClr val="CF0BAE"/>
                </a:solidFill>
              </a:rPr>
              <a:t>70%</a:t>
            </a:r>
            <a:r>
              <a:rPr lang="en-US" sz="1800" dirty="0" smtClean="0"/>
              <a:t> of events containing a cosmic ray </a:t>
            </a:r>
            <a:r>
              <a:rPr lang="en-US" sz="1800" b="1" dirty="0" smtClean="0">
                <a:solidFill>
                  <a:srgbClr val="CF0BAE"/>
                </a:solidFill>
              </a:rPr>
              <a:t>muon</a:t>
            </a:r>
            <a:r>
              <a:rPr lang="en-US" sz="1800" dirty="0" smtClean="0"/>
              <a:t>.</a:t>
            </a:r>
          </a:p>
        </p:txBody>
      </p:sp>
      <p:sp>
        <p:nvSpPr>
          <p:cNvPr id="40" name="ZoneTexte 40"/>
          <p:cNvSpPr txBox="1"/>
          <p:nvPr/>
        </p:nvSpPr>
        <p:spPr>
          <a:xfrm>
            <a:off x="2895600" y="4111826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344762" y="5295902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ZoneTexte 40"/>
          <p:cNvSpPr txBox="1"/>
          <p:nvPr/>
        </p:nvSpPr>
        <p:spPr>
          <a:xfrm>
            <a:off x="457199" y="5065814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0"/>
          <p:cNvSpPr txBox="1"/>
          <p:nvPr/>
        </p:nvSpPr>
        <p:spPr>
          <a:xfrm>
            <a:off x="4439616" y="2813449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43" y="3079655"/>
            <a:ext cx="4148961" cy="333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2"/>
            <a:ext cx="4343400" cy="347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3" y="664816"/>
            <a:ext cx="2967037" cy="238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Optical Noise</a:t>
            </a:r>
            <a:endParaRPr lang="en-US" dirty="0"/>
          </a:p>
        </p:txBody>
      </p:sp>
      <p:sp>
        <p:nvSpPr>
          <p:cNvPr id="10" name="Espaço Reservado para Conteúdo 5"/>
          <p:cNvSpPr txBox="1">
            <a:spLocks/>
          </p:cNvSpPr>
          <p:nvPr/>
        </p:nvSpPr>
        <p:spPr>
          <a:xfrm>
            <a:off x="304803" y="838200"/>
            <a:ext cx="5763707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Optical background in full detector </a:t>
            </a:r>
            <a:r>
              <a:rPr lang="en-US" sz="1800" b="1" dirty="0" smtClean="0">
                <a:solidFill>
                  <a:srgbClr val="FF0000"/>
                </a:solidFill>
              </a:rPr>
              <a:t>~500 </a:t>
            </a:r>
            <a:r>
              <a:rPr lang="en-US" sz="1800" b="1" dirty="0" err="1" smtClean="0">
                <a:solidFill>
                  <a:srgbClr val="FF0000"/>
                </a:solidFill>
              </a:rPr>
              <a:t>MHz</a:t>
            </a:r>
            <a:r>
              <a:rPr lang="en-US" sz="1800" dirty="0" err="1" smtClean="0"/>
              <a:t>.</a:t>
            </a:r>
            <a:r>
              <a:rPr lang="en-US" sz="1800" dirty="0" smtClean="0"/>
              <a:t> 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Neutrino events ~40 hits in a </a:t>
            </a:r>
            <a:r>
              <a:rPr lang="en-US" sz="1800" b="1" dirty="0" smtClean="0">
                <a:solidFill>
                  <a:srgbClr val="FF0000"/>
                </a:solidFill>
              </a:rPr>
              <a:t>~500 ns</a:t>
            </a:r>
            <a:r>
              <a:rPr lang="en-US" sz="1800" dirty="0" smtClean="0"/>
              <a:t> window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Expect </a:t>
            </a:r>
            <a:r>
              <a:rPr lang="en-US" sz="1800" b="1" dirty="0" smtClean="0">
                <a:solidFill>
                  <a:srgbClr val="FF0000"/>
                </a:solidFill>
              </a:rPr>
              <a:t>250 noise hits</a:t>
            </a:r>
            <a:r>
              <a:rPr lang="en-US" sz="1800" dirty="0" smtClean="0"/>
              <a:t> (~14% purity)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Trigger approach </a:t>
            </a:r>
            <a:r>
              <a:rPr lang="en-US" sz="1800" b="1" dirty="0" smtClean="0">
                <a:solidFill>
                  <a:srgbClr val="0C00F6"/>
                </a:solidFill>
              </a:rPr>
              <a:t>~5 ns time residuals</a:t>
            </a:r>
            <a:r>
              <a:rPr lang="en-US" sz="1800" dirty="0" smtClean="0"/>
              <a:t> 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Calibrated using 2-fold coincidences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Can achieve </a:t>
            </a:r>
            <a:r>
              <a:rPr lang="en-US" sz="1800" b="1" dirty="0" smtClean="0">
                <a:solidFill>
                  <a:srgbClr val="0C00F6"/>
                </a:solidFill>
              </a:rPr>
              <a:t>~3 noise hits</a:t>
            </a:r>
            <a:r>
              <a:rPr lang="en-US" sz="1800" dirty="0" smtClean="0"/>
              <a:t> per </a:t>
            </a:r>
            <a:r>
              <a:rPr lang="en-US" sz="1800" dirty="0"/>
              <a:t>trigger (&gt;90% purity)</a:t>
            </a:r>
            <a:endParaRPr lang="en-US" sz="1800" dirty="0" smtClean="0"/>
          </a:p>
          <a:p>
            <a:pPr marL="182880" indent="-274320">
              <a:spcBef>
                <a:spcPts val="600"/>
              </a:spcBef>
            </a:pPr>
            <a:endParaRPr lang="en-US" sz="1800" dirty="0"/>
          </a:p>
        </p:txBody>
      </p:sp>
      <p:sp>
        <p:nvSpPr>
          <p:cNvPr id="11" name="ZoneTexte 40"/>
          <p:cNvSpPr txBox="1"/>
          <p:nvPr/>
        </p:nvSpPr>
        <p:spPr>
          <a:xfrm>
            <a:off x="2217590" y="3500738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</a:p>
        </p:txBody>
      </p:sp>
      <p:sp>
        <p:nvSpPr>
          <p:cNvPr id="12" name="ZoneTexte 40"/>
          <p:cNvSpPr txBox="1"/>
          <p:nvPr/>
        </p:nvSpPr>
        <p:spPr>
          <a:xfrm>
            <a:off x="5562604" y="3424538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</a:p>
        </p:txBody>
      </p:sp>
    </p:spTree>
    <p:extLst>
      <p:ext uri="{BB962C8B-B14F-4D97-AF65-F5344CB8AC3E}">
        <p14:creationId xmlns:p14="http://schemas.microsoft.com/office/powerpoint/2010/main" val="108827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685800" y="762000"/>
            <a:ext cx="80772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Hadronic showers can generate multiple </a:t>
            </a:r>
            <a:r>
              <a:rPr lang="en-US" sz="1800" dirty="0" err="1" smtClean="0"/>
              <a:t>cherenkov</a:t>
            </a:r>
            <a:r>
              <a:rPr lang="en-US" sz="1800" dirty="0" smtClean="0"/>
              <a:t> rings, but reconstructing them is limited by photon statistics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Without hadronic info, reconstruction is limited by intrinsic kinematics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Extracting some information on particle multiplicity would be a significant achievement for a deep learning technique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4" y="2387756"/>
            <a:ext cx="5260257" cy="439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46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80" y="2819400"/>
            <a:ext cx="4759420" cy="34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738" y="3048000"/>
            <a:ext cx="4142351" cy="304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Trigger Performance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203" y="914400"/>
            <a:ext cx="82296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Input a </a:t>
            </a:r>
            <a:r>
              <a:rPr lang="en-US" sz="1800" b="1" dirty="0" smtClean="0">
                <a:solidFill>
                  <a:srgbClr val="0C00F6"/>
                </a:solidFill>
              </a:rPr>
              <a:t>conservative</a:t>
            </a:r>
            <a:r>
              <a:rPr lang="en-US" sz="1800" dirty="0" smtClean="0"/>
              <a:t> noise rate of </a:t>
            </a:r>
            <a:r>
              <a:rPr lang="en-US" sz="1800" b="1" dirty="0" smtClean="0">
                <a:solidFill>
                  <a:srgbClr val="0C00F6"/>
                </a:solidFill>
              </a:rPr>
              <a:t>10 kHz</a:t>
            </a:r>
            <a:r>
              <a:rPr lang="en-US" sz="1800" dirty="0" smtClean="0"/>
              <a:t> </a:t>
            </a:r>
            <a:r>
              <a:rPr lang="en-US" sz="1800" dirty="0" err="1" smtClean="0"/>
              <a:t>uncorr</a:t>
            </a:r>
            <a:r>
              <a:rPr lang="en-US" sz="1800" dirty="0" smtClean="0"/>
              <a:t>. (</a:t>
            </a:r>
            <a:r>
              <a:rPr lang="en-US" sz="1800" b="1" dirty="0" smtClean="0">
                <a:solidFill>
                  <a:srgbClr val="FF0000"/>
                </a:solidFill>
              </a:rPr>
              <a:t>500Hz</a:t>
            </a:r>
            <a:r>
              <a:rPr lang="en-US" sz="1800" dirty="0" smtClean="0"/>
              <a:t> level-two </a:t>
            </a:r>
            <a:r>
              <a:rPr lang="en-US" sz="1800" dirty="0" err="1" smtClean="0"/>
              <a:t>coinc</a:t>
            </a:r>
            <a:r>
              <a:rPr lang="en-US" sz="1800" dirty="0" smtClean="0"/>
              <a:t>.)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Achieve a total triggered rate of </a:t>
            </a:r>
            <a:r>
              <a:rPr lang="en-US" sz="1800" b="1" dirty="0" smtClean="0">
                <a:solidFill>
                  <a:srgbClr val="CF0BAE"/>
                </a:solidFill>
              </a:rPr>
              <a:t>59 Hz</a:t>
            </a:r>
            <a:r>
              <a:rPr lang="en-US" sz="1800" dirty="0" smtClean="0"/>
              <a:t> 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About </a:t>
            </a:r>
            <a:r>
              <a:rPr lang="en-US" sz="1800" b="1" dirty="0" smtClean="0">
                <a:solidFill>
                  <a:srgbClr val="CF0BAE"/>
                </a:solidFill>
              </a:rPr>
              <a:t>70%</a:t>
            </a:r>
            <a:r>
              <a:rPr lang="en-US" sz="1800" dirty="0" smtClean="0"/>
              <a:t> of events contain a </a:t>
            </a:r>
            <a:r>
              <a:rPr lang="en-US" sz="1800" b="1" dirty="0" smtClean="0">
                <a:solidFill>
                  <a:srgbClr val="CF0BAE"/>
                </a:solidFill>
              </a:rPr>
              <a:t>muon</a:t>
            </a:r>
            <a:r>
              <a:rPr lang="en-US" sz="1800" dirty="0" smtClean="0"/>
              <a:t> (41 Hz)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High efficiency for </a:t>
            </a:r>
            <a:r>
              <a:rPr lang="en-US" sz="1800" dirty="0" smtClean="0">
                <a:latin typeface="Symbol" panose="05050102010706020507" pitchFamily="18" charset="2"/>
              </a:rPr>
              <a:t>n</a:t>
            </a:r>
            <a:r>
              <a:rPr lang="en-US" sz="1800" baseline="-250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/>
              <a:t> and </a:t>
            </a:r>
            <a:r>
              <a:rPr lang="en-US" sz="1800" dirty="0" smtClean="0">
                <a:latin typeface="Symbol" panose="05050102010706020507" pitchFamily="18" charset="2"/>
              </a:rPr>
              <a:t>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above 4 GeV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Slightly more efficient for up-going neutrinos (Larger PMT coverage)</a:t>
            </a:r>
          </a:p>
        </p:txBody>
      </p:sp>
      <p:sp>
        <p:nvSpPr>
          <p:cNvPr id="40" name="ZoneTexte 40"/>
          <p:cNvSpPr txBox="1"/>
          <p:nvPr/>
        </p:nvSpPr>
        <p:spPr>
          <a:xfrm>
            <a:off x="5615871" y="2724090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58004" y="1447803"/>
            <a:ext cx="1774845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Neutrino Rate:</a:t>
            </a:r>
          </a:p>
          <a:p>
            <a:r>
              <a:rPr lang="en-US" b="1" dirty="0" smtClean="0"/>
              <a:t>~ 1 </a:t>
            </a:r>
            <a:r>
              <a:rPr lang="en-US" b="1" dirty="0" smtClean="0">
                <a:latin typeface="Symbol" panose="05050102010706020507" pitchFamily="18" charset="2"/>
              </a:rPr>
              <a:t>n</a:t>
            </a:r>
            <a:r>
              <a:rPr lang="en-US" b="1" dirty="0" smtClean="0"/>
              <a:t> / 10 min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2899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762003" y="762000"/>
            <a:ext cx="73914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Start with a track or shower hypothesis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Use </a:t>
            </a:r>
            <a:r>
              <a:rPr lang="en-US" sz="1800" b="1" dirty="0" smtClean="0">
                <a:solidFill>
                  <a:srgbClr val="CF0BAE"/>
                </a:solidFill>
              </a:rPr>
              <a:t>causality</a:t>
            </a:r>
            <a:r>
              <a:rPr lang="en-US" sz="1800" dirty="0" smtClean="0"/>
              <a:t> to perform a robust </a:t>
            </a:r>
            <a:r>
              <a:rPr lang="en-US" sz="1800" b="1" dirty="0" smtClean="0">
                <a:solidFill>
                  <a:srgbClr val="CF0BAE"/>
                </a:solidFill>
              </a:rPr>
              <a:t>hit selection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Find </a:t>
            </a:r>
            <a:r>
              <a:rPr lang="en-US" sz="1800" b="1" dirty="0" smtClean="0">
                <a:solidFill>
                  <a:srgbClr val="019119"/>
                </a:solidFill>
              </a:rPr>
              <a:t>vertex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019119"/>
                </a:solidFill>
              </a:rPr>
              <a:t>direction</a:t>
            </a:r>
            <a:r>
              <a:rPr lang="en-US" sz="1800" dirty="0" smtClean="0"/>
              <a:t> that best match hit pattern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Estimate track range for computing </a:t>
            </a:r>
            <a:r>
              <a:rPr lang="en-US" sz="1800" b="1" dirty="0" smtClean="0">
                <a:solidFill>
                  <a:srgbClr val="019119"/>
                </a:solidFill>
              </a:rPr>
              <a:t>track energy</a:t>
            </a:r>
            <a:r>
              <a:rPr lang="en-US" sz="1800" dirty="0" smtClean="0"/>
              <a:t> (0.24 GeV / m)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Estimate</a:t>
            </a:r>
            <a:r>
              <a:rPr lang="en-US" sz="1800" b="1" dirty="0" smtClean="0">
                <a:solidFill>
                  <a:srgbClr val="019119"/>
                </a:solidFill>
              </a:rPr>
              <a:t> Shower energy</a:t>
            </a:r>
            <a:r>
              <a:rPr lang="en-US" sz="1800" dirty="0" smtClean="0"/>
              <a:t> and direction from hit distribution after initial fit to the vertex position and time</a:t>
            </a:r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0" y="55190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0" y="3429002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1" name="Connecteur droit 60"/>
          <p:cNvCxnSpPr/>
          <p:nvPr/>
        </p:nvCxnSpPr>
        <p:spPr>
          <a:xfrm>
            <a:off x="3505204" y="3733800"/>
            <a:ext cx="61913" cy="2743200"/>
          </a:xfrm>
          <a:prstGeom prst="line">
            <a:avLst/>
          </a:prstGeom>
          <a:ln w="31750">
            <a:solidFill>
              <a:srgbClr val="019119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2990850" y="5791200"/>
            <a:ext cx="545306" cy="4572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2966398" y="4218828"/>
            <a:ext cx="538802" cy="42937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2514600" y="4246656"/>
            <a:ext cx="990600" cy="8206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0" y="3429002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0" y="55190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7" name="Connecteur droit 66"/>
          <p:cNvCxnSpPr>
            <a:stCxn id="65" idx="5"/>
          </p:cNvCxnSpPr>
          <p:nvPr/>
        </p:nvCxnSpPr>
        <p:spPr>
          <a:xfrm>
            <a:off x="6471598" y="4246656"/>
            <a:ext cx="919803" cy="21541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>
            <a:off x="6471598" y="5791200"/>
            <a:ext cx="919803" cy="6096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6019800" y="4246656"/>
            <a:ext cx="1371600" cy="21541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 rot="5400000">
            <a:off x="7115175" y="6048375"/>
            <a:ext cx="457200" cy="247650"/>
            <a:chOff x="7239000" y="5029200"/>
            <a:chExt cx="457200" cy="247650"/>
          </a:xfrm>
        </p:grpSpPr>
        <p:cxnSp>
          <p:nvCxnSpPr>
            <p:cNvPr id="75" name="Connecteur droit 74"/>
            <p:cNvCxnSpPr/>
            <p:nvPr/>
          </p:nvCxnSpPr>
          <p:spPr>
            <a:xfrm>
              <a:off x="7239000" y="5105400"/>
              <a:ext cx="457200" cy="0"/>
            </a:xfrm>
            <a:prstGeom prst="line">
              <a:avLst/>
            </a:prstGeom>
            <a:ln w="31750">
              <a:solidFill>
                <a:srgbClr val="019119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7391400" y="5029200"/>
              <a:ext cx="304800" cy="76200"/>
            </a:xfrm>
            <a:prstGeom prst="line">
              <a:avLst/>
            </a:prstGeom>
            <a:ln w="31750">
              <a:solidFill>
                <a:srgbClr val="019119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V="1">
              <a:off x="7391400" y="5105400"/>
              <a:ext cx="304800" cy="171450"/>
            </a:xfrm>
            <a:prstGeom prst="line">
              <a:avLst/>
            </a:prstGeom>
            <a:ln w="31750">
              <a:solidFill>
                <a:srgbClr val="019119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ZoneTexte 80"/>
          <p:cNvSpPr txBox="1"/>
          <p:nvPr/>
        </p:nvSpPr>
        <p:spPr>
          <a:xfrm>
            <a:off x="3165902" y="5562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q</a:t>
            </a:r>
            <a:r>
              <a:rPr lang="en-US" baseline="-25000" dirty="0" err="1" smtClean="0"/>
              <a:t>C</a:t>
            </a:r>
            <a:endParaRPr lang="en-GB" baseline="-25000" dirty="0"/>
          </a:p>
        </p:txBody>
      </p:sp>
      <p:sp>
        <p:nvSpPr>
          <p:cNvPr id="92" name="Arc 91"/>
          <p:cNvSpPr/>
          <p:nvPr/>
        </p:nvSpPr>
        <p:spPr>
          <a:xfrm>
            <a:off x="3352800" y="6019800"/>
            <a:ext cx="342900" cy="390526"/>
          </a:xfrm>
          <a:prstGeom prst="arc">
            <a:avLst>
              <a:gd name="adj1" fmla="val 12713823"/>
              <a:gd name="adj2" fmla="val 1664972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ZoneTexte 40"/>
          <p:cNvSpPr txBox="1"/>
          <p:nvPr/>
        </p:nvSpPr>
        <p:spPr>
          <a:xfrm>
            <a:off x="1655185" y="2952690"/>
            <a:ext cx="2308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Hypothesis</a:t>
            </a:r>
            <a:endParaRPr lang="en-GB" sz="20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ZoneTexte 40"/>
          <p:cNvSpPr txBox="1"/>
          <p:nvPr/>
        </p:nvSpPr>
        <p:spPr>
          <a:xfrm>
            <a:off x="4953000" y="2952690"/>
            <a:ext cx="256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Shower Hypothesis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Arc 40"/>
          <p:cNvSpPr/>
          <p:nvPr/>
        </p:nvSpPr>
        <p:spPr>
          <a:xfrm>
            <a:off x="3352800" y="4876800"/>
            <a:ext cx="342900" cy="390526"/>
          </a:xfrm>
          <a:prstGeom prst="arc">
            <a:avLst>
              <a:gd name="adj1" fmla="val 12713823"/>
              <a:gd name="adj2" fmla="val 1664972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c 46"/>
          <p:cNvSpPr/>
          <p:nvPr/>
        </p:nvSpPr>
        <p:spPr>
          <a:xfrm>
            <a:off x="3352800" y="4419600"/>
            <a:ext cx="342900" cy="390526"/>
          </a:xfrm>
          <a:prstGeom prst="arc">
            <a:avLst>
              <a:gd name="adj1" fmla="val 12713823"/>
              <a:gd name="adj2" fmla="val 1664972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27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7492"/>
            <a:ext cx="3466328" cy="235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3553984" cy="241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14299"/>
            <a:ext cx="3505200" cy="238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Reco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203" y="838200"/>
            <a:ext cx="82296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>
              <a:spcBef>
                <a:spcPts val="600"/>
              </a:spcBef>
            </a:pPr>
            <a:r>
              <a:rPr lang="en-US" sz="1800" dirty="0" smtClean="0"/>
              <a:t>Energy resolution: ~25% (Close to limit </a:t>
            </a:r>
            <a:r>
              <a:rPr lang="en-GB" sz="1800" dirty="0"/>
              <a:t> </a:t>
            </a:r>
            <a:r>
              <a:rPr lang="en-GB" sz="1800" dirty="0">
                <a:hlinkClick r:id="rId6"/>
              </a:rPr>
              <a:t>arXiv:1612.05621</a:t>
            </a:r>
            <a:r>
              <a:rPr lang="en-US" sz="1800" dirty="0" smtClean="0"/>
              <a:t>)</a:t>
            </a:r>
          </a:p>
          <a:p>
            <a:pPr marL="251460">
              <a:spcBef>
                <a:spcPts val="600"/>
              </a:spcBef>
            </a:pPr>
            <a:r>
              <a:rPr lang="en-US" sz="1800" dirty="0" smtClean="0"/>
              <a:t>Angular resolution: Better than 10 degrees at relevant energies</a:t>
            </a:r>
          </a:p>
          <a:p>
            <a:pPr marL="251460">
              <a:spcBef>
                <a:spcPts val="600"/>
              </a:spcBef>
            </a:pPr>
            <a:endParaRPr lang="en-US" sz="18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43" y="1888540"/>
            <a:ext cx="3231511" cy="238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oneTexte 40"/>
          <p:cNvSpPr txBox="1"/>
          <p:nvPr/>
        </p:nvSpPr>
        <p:spPr>
          <a:xfrm>
            <a:off x="1883789" y="2362202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ZoneTexte 40"/>
          <p:cNvSpPr txBox="1"/>
          <p:nvPr/>
        </p:nvSpPr>
        <p:spPr>
          <a:xfrm>
            <a:off x="1905004" y="4796138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ZoneTexte 40"/>
          <p:cNvSpPr txBox="1"/>
          <p:nvPr/>
        </p:nvSpPr>
        <p:spPr>
          <a:xfrm>
            <a:off x="5996871" y="2286002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ZoneTexte 40"/>
          <p:cNvSpPr txBox="1"/>
          <p:nvPr/>
        </p:nvSpPr>
        <p:spPr>
          <a:xfrm>
            <a:off x="6019804" y="4719938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 rot="16200000">
            <a:off x="71462" y="2514602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q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49020" y="4943798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ZoneTexte 43"/>
          <p:cNvSpPr txBox="1"/>
          <p:nvPr/>
        </p:nvSpPr>
        <p:spPr>
          <a:xfrm rot="16200000">
            <a:off x="4105597" y="2519342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q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4083157" y="4948538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4" y="347764"/>
            <a:ext cx="1526165" cy="12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06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200"/>
            <a:ext cx="4876800" cy="23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4" y="774519"/>
            <a:ext cx="3566159" cy="28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4" y="3662085"/>
            <a:ext cx="3563913" cy="28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Event Selection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19600" y="919878"/>
            <a:ext cx="419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Events are classified through a Random Decision Forest (RDF)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GB" dirty="0" smtClean="0"/>
              <a:t>At </a:t>
            </a:r>
            <a:r>
              <a:rPr lang="en-GB" dirty="0"/>
              <a:t>10 GeV: </a:t>
            </a:r>
          </a:p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en-GB" dirty="0" smtClean="0"/>
              <a:t>90</a:t>
            </a:r>
            <a:r>
              <a:rPr lang="en-GB" dirty="0"/>
              <a:t>% </a:t>
            </a:r>
            <a:r>
              <a:rPr lang="en-GB" dirty="0" smtClean="0"/>
              <a:t>of </a:t>
            </a:r>
            <a:r>
              <a:rPr lang="en-GB" dirty="0" smtClean="0">
                <a:latin typeface="Symbol" panose="05050102010706020507" pitchFamily="18" charset="2"/>
              </a:rPr>
              <a:t>n</a:t>
            </a:r>
            <a:r>
              <a:rPr lang="en-GB" baseline="-25000" dirty="0" smtClean="0"/>
              <a:t>e</a:t>
            </a:r>
            <a:r>
              <a:rPr lang="en-GB" dirty="0" smtClean="0"/>
              <a:t>-CC are shower-like</a:t>
            </a:r>
            <a:endParaRPr lang="en-GB" dirty="0"/>
          </a:p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en-GB" dirty="0" smtClean="0"/>
              <a:t>70</a:t>
            </a:r>
            <a:r>
              <a:rPr lang="en-GB" dirty="0"/>
              <a:t>% </a:t>
            </a:r>
            <a:r>
              <a:rPr lang="en-GB" dirty="0" smtClean="0"/>
              <a:t>of </a:t>
            </a:r>
            <a:r>
              <a:rPr lang="en-GB" dirty="0" smtClean="0">
                <a:latin typeface="Symbol" panose="05050102010706020507" pitchFamily="18" charset="2"/>
              </a:rPr>
              <a:t>n</a:t>
            </a:r>
            <a:r>
              <a:rPr lang="en-GB" baseline="-25000" dirty="0" smtClean="0">
                <a:latin typeface="Symbol" panose="05050102010706020507" pitchFamily="18" charset="2"/>
              </a:rPr>
              <a:t>m</a:t>
            </a:r>
            <a:r>
              <a:rPr lang="en-GB" dirty="0" smtClean="0">
                <a:latin typeface="+mj-lt"/>
              </a:rPr>
              <a:t>-</a:t>
            </a:r>
            <a:r>
              <a:rPr lang="en-GB" dirty="0" smtClean="0"/>
              <a:t>CC are track-like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Most atmospheric muons are removed by containment cuts</a:t>
            </a:r>
          </a:p>
        </p:txBody>
      </p:sp>
    </p:spTree>
    <p:extLst>
      <p:ext uri="{BB962C8B-B14F-4D97-AF65-F5344CB8AC3E}">
        <p14:creationId xmlns:p14="http://schemas.microsoft.com/office/powerpoint/2010/main" val="2202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77AFE"/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/>
          <p:cNvGrpSpPr/>
          <p:nvPr/>
        </p:nvGrpSpPr>
        <p:grpSpPr>
          <a:xfrm>
            <a:off x="24284" y="677239"/>
            <a:ext cx="4776316" cy="6104561"/>
            <a:chOff x="24284" y="579848"/>
            <a:chExt cx="4852516" cy="6201952"/>
          </a:xfrm>
        </p:grpSpPr>
        <p:pic>
          <p:nvPicPr>
            <p:cNvPr id="3085" name="Picture 13" descr="C:\Users\Joao Coelho\Desktop\Detector_transp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1" t="2778" r="15144" b="6944"/>
            <a:stretch/>
          </p:blipFill>
          <p:spPr bwMode="auto">
            <a:xfrm>
              <a:off x="24284" y="579848"/>
              <a:ext cx="4852516" cy="620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ZoneTexte 40"/>
            <p:cNvSpPr txBox="1"/>
            <p:nvPr/>
          </p:nvSpPr>
          <p:spPr>
            <a:xfrm>
              <a:off x="1981200" y="6248400"/>
              <a:ext cx="988871" cy="37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~210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>
              <a:off x="1371600" y="6167735"/>
              <a:ext cx="2095500" cy="0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 rot="4687407">
              <a:off x="312717" y="4373621"/>
              <a:ext cx="988872" cy="37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~200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856565" y="3680824"/>
              <a:ext cx="323166" cy="1729376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 rot="2548770">
              <a:off x="3378603" y="2779274"/>
              <a:ext cx="721785" cy="37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0" name="Connecteur droit avec flèche 49"/>
            <p:cNvCxnSpPr/>
            <p:nvPr/>
          </p:nvCxnSpPr>
          <p:spPr>
            <a:xfrm>
              <a:off x="3429000" y="3048000"/>
              <a:ext cx="209149" cy="203560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sm" len="sm"/>
              <a:tailEnd type="stealth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ZoneTexte 53"/>
          <p:cNvSpPr txBox="1"/>
          <p:nvPr/>
        </p:nvSpPr>
        <p:spPr>
          <a:xfrm rot="16200000">
            <a:off x="4401032" y="361164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4953000" y="3483866"/>
            <a:ext cx="0" cy="586376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9" name="Picture 17" descr="C:\Users\Joao Coelho\Desktop\KM3NeT-DOM-3D-Draw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85194"/>
            <a:ext cx="2684316" cy="2659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cteur droit 30"/>
          <p:cNvCxnSpPr/>
          <p:nvPr/>
        </p:nvCxnSpPr>
        <p:spPr>
          <a:xfrm flipH="1" flipV="1">
            <a:off x="5181600" y="2209800"/>
            <a:ext cx="1274397" cy="10971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5119245" y="881743"/>
            <a:ext cx="1336759" cy="1212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The ORCA Detector</a:t>
            </a:r>
            <a:endParaRPr lang="en-US" dirty="0"/>
          </a:p>
        </p:txBody>
      </p:sp>
      <p:sp>
        <p:nvSpPr>
          <p:cNvPr id="40" name="Espaço Reservado para Conteúdo 5"/>
          <p:cNvSpPr>
            <a:spLocks noGrp="1"/>
          </p:cNvSpPr>
          <p:nvPr>
            <p:ph idx="1"/>
          </p:nvPr>
        </p:nvSpPr>
        <p:spPr>
          <a:xfrm>
            <a:off x="990603" y="1066800"/>
            <a:ext cx="3124201" cy="1828800"/>
          </a:xfrm>
        </p:spPr>
        <p:txBody>
          <a:bodyPr>
            <a:noAutofit/>
          </a:bodyPr>
          <a:lstStyle/>
          <a:p>
            <a:pPr indent="-182880"/>
            <a:r>
              <a:rPr lang="en-US" sz="1800" b="1" dirty="0" smtClean="0">
                <a:solidFill>
                  <a:srgbClr val="FFFF00"/>
                </a:solidFill>
              </a:rPr>
              <a:t>~</a:t>
            </a:r>
            <a:r>
              <a:rPr lang="en-US" sz="1800" b="1" dirty="0">
                <a:solidFill>
                  <a:srgbClr val="FFFF00"/>
                </a:solidFill>
              </a:rPr>
              <a:t>6</a:t>
            </a:r>
            <a:r>
              <a:rPr lang="en-US" sz="1800" b="1" dirty="0" smtClean="0">
                <a:solidFill>
                  <a:srgbClr val="FFFF00"/>
                </a:solidFill>
              </a:rPr>
              <a:t> Mt</a:t>
            </a:r>
            <a:r>
              <a:rPr lang="en-US" sz="1800" dirty="0" smtClean="0">
                <a:solidFill>
                  <a:srgbClr val="FFFF00"/>
                </a:solidFill>
              </a:rPr>
              <a:t> instrumented</a:t>
            </a:r>
          </a:p>
          <a:p>
            <a:pPr indent="-182880"/>
            <a:r>
              <a:rPr lang="en-US" sz="1800" b="1" dirty="0" smtClean="0">
                <a:solidFill>
                  <a:srgbClr val="FFFF00"/>
                </a:solidFill>
              </a:rPr>
              <a:t>115</a:t>
            </a:r>
            <a:r>
              <a:rPr lang="en-US" sz="1800" dirty="0" smtClean="0">
                <a:solidFill>
                  <a:srgbClr val="FFFF00"/>
                </a:solidFill>
              </a:rPr>
              <a:t> strings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pPr indent="-182880"/>
            <a:r>
              <a:rPr lang="en-US" sz="1800" b="1" dirty="0" smtClean="0">
                <a:solidFill>
                  <a:srgbClr val="FFFF00"/>
                </a:solidFill>
              </a:rPr>
              <a:t>18</a:t>
            </a:r>
            <a:r>
              <a:rPr lang="en-US" sz="1800" dirty="0" smtClean="0">
                <a:solidFill>
                  <a:srgbClr val="FFFF00"/>
                </a:solidFill>
              </a:rPr>
              <a:t> DOMs / </a:t>
            </a:r>
            <a:r>
              <a:rPr lang="en-US" sz="1800" dirty="0" err="1" smtClean="0">
                <a:solidFill>
                  <a:srgbClr val="FFFF00"/>
                </a:solidFill>
              </a:rPr>
              <a:t>str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pPr indent="-182880"/>
            <a:r>
              <a:rPr lang="en-US" sz="1800" b="1" dirty="0" smtClean="0">
                <a:solidFill>
                  <a:srgbClr val="FFFF00"/>
                </a:solidFill>
              </a:rPr>
              <a:t>31</a:t>
            </a:r>
            <a:r>
              <a:rPr lang="en-US" sz="1800" dirty="0" smtClean="0">
                <a:solidFill>
                  <a:srgbClr val="FFFF00"/>
                </a:solidFill>
              </a:rPr>
              <a:t> PMTs / DOM</a:t>
            </a:r>
          </a:p>
          <a:p>
            <a:pPr indent="-182880"/>
            <a:r>
              <a:rPr lang="en-US" sz="1800" dirty="0" smtClean="0">
                <a:solidFill>
                  <a:srgbClr val="FFFF00"/>
                </a:solidFill>
              </a:rPr>
              <a:t>Total: </a:t>
            </a:r>
            <a:r>
              <a:rPr lang="en-US" sz="1800" b="1" dirty="0" smtClean="0">
                <a:solidFill>
                  <a:srgbClr val="FFFF00"/>
                </a:solidFill>
              </a:rPr>
              <a:t>64k PMTs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-237" r="-255" b="-243"/>
          <a:stretch/>
        </p:blipFill>
        <p:spPr bwMode="auto">
          <a:xfrm>
            <a:off x="6455997" y="881745"/>
            <a:ext cx="2154603" cy="2425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" name="ZoneTexte 57"/>
          <p:cNvSpPr txBox="1"/>
          <p:nvPr/>
        </p:nvSpPr>
        <p:spPr>
          <a:xfrm>
            <a:off x="7162313" y="339634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 cm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>
            <a:off x="6629400" y="3396343"/>
            <a:ext cx="1752600" cy="0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505200" y="4699338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BFF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Optimized for MH sensitivity</a:t>
            </a:r>
            <a:endParaRPr lang="en-GB" sz="2000" b="1" dirty="0">
              <a:solidFill>
                <a:srgbClr val="4BFF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4306154" y="4089922"/>
            <a:ext cx="233188" cy="539730"/>
          </a:xfrm>
          <a:prstGeom prst="straightConnector1">
            <a:avLst/>
          </a:prstGeom>
          <a:ln w="47625">
            <a:solidFill>
              <a:srgbClr val="4BFF9C"/>
            </a:solidFill>
            <a:headEnd type="none" w="sm" len="sm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oao Coelho\Desktop\WhiteString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80128"/>
            <a:ext cx="1275914" cy="506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000" r="4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0"/>
            <a:ext cx="8505113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97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1" y="0"/>
            <a:ext cx="8505113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4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171703"/>
            <a:ext cx="4411602" cy="43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OrcaNet</a:t>
            </a:r>
            <a:r>
              <a:rPr lang="en-US" sz="4400" dirty="0" smtClean="0"/>
              <a:t> Inputs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1219200" y="762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Define four views (2D projections of the detector)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Plot charge in detection and “production” positions</a:t>
            </a:r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97" y="2171701"/>
            <a:ext cx="4411602" cy="43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838200" y="1905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Detection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34000" y="1916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Estimated production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6172" y="236220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X-Y</a:t>
            </a:r>
            <a:endParaRPr lang="en-GB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743200" y="2362202"/>
            <a:ext cx="45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Y-Z</a:t>
            </a:r>
            <a:endParaRPr lang="en-GB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57676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X1-Z</a:t>
            </a:r>
            <a:endParaRPr lang="en-GB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667004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X2-Z</a:t>
            </a:r>
            <a:endParaRPr lang="en-GB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953000" y="2296180"/>
            <a:ext cx="1574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 ‘V’ shape</a:t>
            </a:r>
            <a:endParaRPr lang="en-GB" sz="1400" b="1" dirty="0" smtClean="0"/>
          </a:p>
          <a:p>
            <a:pPr algn="ctr"/>
            <a:r>
              <a:rPr lang="en-US" sz="1400" b="1" dirty="0" smtClean="0"/>
              <a:t>outside detector</a:t>
            </a:r>
          </a:p>
        </p:txBody>
      </p:sp>
    </p:spTree>
    <p:extLst>
      <p:ext uri="{BB962C8B-B14F-4D97-AF65-F5344CB8AC3E}">
        <p14:creationId xmlns:p14="http://schemas.microsoft.com/office/powerpoint/2010/main" val="118397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171701"/>
            <a:ext cx="4411602" cy="43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OrcaNet</a:t>
            </a:r>
            <a:r>
              <a:rPr lang="en-US" sz="4400" dirty="0" smtClean="0"/>
              <a:t> Inputs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1219200" y="762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Define four views (2D projections of the detector)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Plot charge in detection and “production” positions</a:t>
            </a:r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97" y="2171701"/>
            <a:ext cx="4411601" cy="43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838200" y="1905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Detection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34000" y="1916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Estimated production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6172" y="236220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X-Y</a:t>
            </a:r>
            <a:endParaRPr lang="en-GB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743200" y="2362202"/>
            <a:ext cx="45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Y-Z</a:t>
            </a:r>
            <a:endParaRPr lang="en-GB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57676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X1-Z</a:t>
            </a:r>
            <a:endParaRPr lang="en-GB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667004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X2-Z</a:t>
            </a:r>
            <a:endParaRPr lang="en-GB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367428" y="2438402"/>
            <a:ext cx="804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 ring?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30020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171703"/>
            <a:ext cx="4411602" cy="43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OrcaNet</a:t>
            </a:r>
            <a:r>
              <a:rPr lang="en-US" sz="4400" dirty="0" smtClean="0"/>
              <a:t> Inputs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1219200" y="762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Define four views (2D projections of the detector)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Plot charge in detection and “production” positions</a:t>
            </a:r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97" y="2171701"/>
            <a:ext cx="4411602" cy="43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838200" y="1905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Detection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34000" y="1916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Estimated production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6172" y="236220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X-Y</a:t>
            </a:r>
            <a:endParaRPr lang="en-GB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743200" y="2362202"/>
            <a:ext cx="45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Y-Z</a:t>
            </a:r>
            <a:endParaRPr lang="en-GB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57676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X1-Z</a:t>
            </a:r>
            <a:endParaRPr lang="en-GB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667004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X2-Z</a:t>
            </a:r>
            <a:endParaRPr lang="en-GB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105400" y="4572002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Good vertex?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7408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171701"/>
            <a:ext cx="4411602" cy="43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OrcaNet</a:t>
            </a:r>
            <a:r>
              <a:rPr lang="en-US" sz="4400" dirty="0" smtClean="0"/>
              <a:t> Inputs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1219200" y="762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Define four views (2D projections of the detector)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Plot charge in detection and “production” positions</a:t>
            </a:r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97" y="2171701"/>
            <a:ext cx="4411601" cy="43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838200" y="1905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Detection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34000" y="1916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Estimated production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6172" y="236220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X-Y</a:t>
            </a:r>
            <a:endParaRPr lang="en-GB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743200" y="2362202"/>
            <a:ext cx="45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Y-Z</a:t>
            </a:r>
            <a:endParaRPr lang="en-GB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57676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X1-Z</a:t>
            </a:r>
            <a:endParaRPr lang="en-GB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667004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X2-Z</a:t>
            </a:r>
            <a:endParaRPr lang="en-GB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967766" y="4572002"/>
            <a:ext cx="1585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Multiple Tracks?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08266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4" y="2171701"/>
            <a:ext cx="4411601" cy="43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OrcaNet</a:t>
            </a:r>
            <a:r>
              <a:rPr lang="en-US" sz="4400" dirty="0" smtClean="0"/>
              <a:t> Inputs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1219200" y="762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Define four views (2D projections of the detector)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Plot charge in detection and “production” positions</a:t>
            </a:r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97" y="2171701"/>
            <a:ext cx="4411600" cy="43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838200" y="1905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Detection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34000" y="1916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Estimated production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6172" y="236220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X-Y</a:t>
            </a:r>
            <a:endParaRPr lang="en-GB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743200" y="2362202"/>
            <a:ext cx="45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Y-Z</a:t>
            </a:r>
            <a:endParaRPr lang="en-GB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57676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X1-Z</a:t>
            </a:r>
            <a:endParaRPr lang="en-GB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667004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X2-Z</a:t>
            </a:r>
            <a:endParaRPr lang="en-GB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7241947" y="2435426"/>
            <a:ext cx="1521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Too Little Data?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0789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171703"/>
            <a:ext cx="4411602" cy="43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OrcaNet</a:t>
            </a:r>
            <a:r>
              <a:rPr lang="en-US" sz="4400" dirty="0" smtClean="0"/>
              <a:t> Inputs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1219200" y="762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Define four views (2D projections of the detector)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Plot charge in detection and “production” positions</a:t>
            </a:r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97" y="2171703"/>
            <a:ext cx="4411602" cy="43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838200" y="1905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Detection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34000" y="1916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Estimated production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6172" y="236220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X-Y</a:t>
            </a:r>
            <a:endParaRPr lang="en-GB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743200" y="2362202"/>
            <a:ext cx="45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Y-Z</a:t>
            </a:r>
            <a:endParaRPr lang="en-GB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57676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X1-Z</a:t>
            </a:r>
            <a:endParaRPr lang="en-GB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667004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X2-Z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672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4" y="2171701"/>
            <a:ext cx="4411601" cy="43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OrcaNet</a:t>
            </a:r>
            <a:r>
              <a:rPr lang="en-US" sz="4400" dirty="0" smtClean="0"/>
              <a:t> Inputs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1219200" y="762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Define four views (2D projections of the detector)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Plot charge in detection and “production” positions</a:t>
            </a:r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97" y="2171701"/>
            <a:ext cx="4411601" cy="43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838200" y="1905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Detection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34000" y="1916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C00F6"/>
                </a:solidFill>
              </a:rPr>
              <a:t>Estimated production point</a:t>
            </a:r>
            <a:endParaRPr lang="en-GB" b="1" dirty="0">
              <a:solidFill>
                <a:srgbClr val="0C00F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6172" y="236220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X-Y</a:t>
            </a:r>
            <a:endParaRPr lang="en-GB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743200" y="2362202"/>
            <a:ext cx="45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Y-Z</a:t>
            </a:r>
            <a:endParaRPr lang="en-GB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57676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X1-Z</a:t>
            </a:r>
            <a:endParaRPr lang="en-GB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667004" y="44928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X2-Z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324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77AFE"/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/>
          <p:cNvGrpSpPr/>
          <p:nvPr/>
        </p:nvGrpSpPr>
        <p:grpSpPr>
          <a:xfrm>
            <a:off x="24284" y="677239"/>
            <a:ext cx="4776316" cy="6104561"/>
            <a:chOff x="24284" y="579848"/>
            <a:chExt cx="4852516" cy="6201952"/>
          </a:xfrm>
        </p:grpSpPr>
        <p:pic>
          <p:nvPicPr>
            <p:cNvPr id="3085" name="Picture 13" descr="C:\Users\Joao Coelho\Desktop\Detector_transp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1" t="2778" r="15144" b="6944"/>
            <a:stretch/>
          </p:blipFill>
          <p:spPr bwMode="auto">
            <a:xfrm>
              <a:off x="24284" y="579848"/>
              <a:ext cx="4852516" cy="620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ZoneTexte 40"/>
            <p:cNvSpPr txBox="1"/>
            <p:nvPr/>
          </p:nvSpPr>
          <p:spPr>
            <a:xfrm>
              <a:off x="1981200" y="6248400"/>
              <a:ext cx="988871" cy="37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~210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>
              <a:off x="1371600" y="6167735"/>
              <a:ext cx="2095500" cy="0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 rot="4687407">
              <a:off x="312717" y="4373621"/>
              <a:ext cx="988872" cy="37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~200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856565" y="3680824"/>
              <a:ext cx="323166" cy="1729376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 rot="2548770">
              <a:off x="3378603" y="2779274"/>
              <a:ext cx="721785" cy="37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0" name="Connecteur droit avec flèche 49"/>
            <p:cNvCxnSpPr/>
            <p:nvPr/>
          </p:nvCxnSpPr>
          <p:spPr>
            <a:xfrm>
              <a:off x="3429000" y="3048000"/>
              <a:ext cx="209149" cy="203560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sm" len="sm"/>
              <a:tailEnd type="stealth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ZoneTexte 53"/>
          <p:cNvSpPr txBox="1"/>
          <p:nvPr/>
        </p:nvSpPr>
        <p:spPr>
          <a:xfrm rot="16200000">
            <a:off x="4401032" y="361164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4953000" y="3483866"/>
            <a:ext cx="0" cy="586376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9" name="Picture 17" descr="C:\Users\Joao Coelho\Desktop\KM3NeT-DOM-3D-Draw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85194"/>
            <a:ext cx="2684316" cy="2659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cteur droit 30"/>
          <p:cNvCxnSpPr/>
          <p:nvPr/>
        </p:nvCxnSpPr>
        <p:spPr>
          <a:xfrm flipH="1" flipV="1">
            <a:off x="5181600" y="2209800"/>
            <a:ext cx="1274397" cy="10971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5119245" y="881743"/>
            <a:ext cx="1336759" cy="1212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The ORCA Detector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21 Feb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-237" r="-255" b="-243"/>
          <a:stretch/>
        </p:blipFill>
        <p:spPr bwMode="auto">
          <a:xfrm>
            <a:off x="6455997" y="881745"/>
            <a:ext cx="2154603" cy="2425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" name="ZoneTexte 57"/>
          <p:cNvSpPr txBox="1"/>
          <p:nvPr/>
        </p:nvSpPr>
        <p:spPr>
          <a:xfrm>
            <a:off x="7162313" y="339634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 cm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>
            <a:off x="6629400" y="3396343"/>
            <a:ext cx="1752600" cy="0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505200" y="4699338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BFF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Optimized for MH sensitivity</a:t>
            </a:r>
            <a:endParaRPr lang="en-GB" sz="2000" b="1" dirty="0">
              <a:solidFill>
                <a:srgbClr val="4BFF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4306154" y="4089922"/>
            <a:ext cx="233188" cy="539730"/>
          </a:xfrm>
          <a:prstGeom prst="straightConnector1">
            <a:avLst/>
          </a:prstGeom>
          <a:ln w="47625">
            <a:solidFill>
              <a:srgbClr val="4BFF9C"/>
            </a:solidFill>
            <a:headEnd type="none" w="sm" len="sm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oao Coelho\Desktop\WhiteString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80128"/>
            <a:ext cx="1275914" cy="506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ao Coelho\Desktop\diffplots\aa3d_v2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4" y="3026795"/>
            <a:ext cx="4534857" cy="299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spaço Reservado para Conteúdo 5"/>
          <p:cNvSpPr>
            <a:spLocks noGrp="1"/>
          </p:cNvSpPr>
          <p:nvPr>
            <p:ph idx="1"/>
          </p:nvPr>
        </p:nvSpPr>
        <p:spPr>
          <a:xfrm>
            <a:off x="990603" y="1066800"/>
            <a:ext cx="3124201" cy="1828800"/>
          </a:xfrm>
        </p:spPr>
        <p:txBody>
          <a:bodyPr>
            <a:noAutofit/>
          </a:bodyPr>
          <a:lstStyle/>
          <a:p>
            <a:pPr indent="-182880"/>
            <a:r>
              <a:rPr lang="en-US" sz="1800" b="1" dirty="0" smtClean="0">
                <a:solidFill>
                  <a:srgbClr val="FFFF00"/>
                </a:solidFill>
              </a:rPr>
              <a:t>~</a:t>
            </a:r>
            <a:r>
              <a:rPr lang="en-US" sz="1800" b="1" dirty="0">
                <a:solidFill>
                  <a:srgbClr val="FFFF00"/>
                </a:solidFill>
              </a:rPr>
              <a:t>6</a:t>
            </a:r>
            <a:r>
              <a:rPr lang="en-US" sz="1800" b="1" dirty="0" smtClean="0">
                <a:solidFill>
                  <a:srgbClr val="FFFF00"/>
                </a:solidFill>
              </a:rPr>
              <a:t> Mt</a:t>
            </a:r>
            <a:r>
              <a:rPr lang="en-US" sz="1800" dirty="0" smtClean="0">
                <a:solidFill>
                  <a:srgbClr val="FFFF00"/>
                </a:solidFill>
              </a:rPr>
              <a:t> instrumented</a:t>
            </a:r>
          </a:p>
          <a:p>
            <a:pPr indent="-182880"/>
            <a:r>
              <a:rPr lang="en-US" sz="1800" b="1" dirty="0" smtClean="0">
                <a:solidFill>
                  <a:srgbClr val="FFFF00"/>
                </a:solidFill>
              </a:rPr>
              <a:t>115</a:t>
            </a:r>
            <a:r>
              <a:rPr lang="en-US" sz="1800" dirty="0" smtClean="0">
                <a:solidFill>
                  <a:srgbClr val="FFFF00"/>
                </a:solidFill>
              </a:rPr>
              <a:t> strings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pPr indent="-182880"/>
            <a:r>
              <a:rPr lang="en-US" sz="1800" b="1" dirty="0" smtClean="0">
                <a:solidFill>
                  <a:srgbClr val="FFFF00"/>
                </a:solidFill>
              </a:rPr>
              <a:t>18</a:t>
            </a:r>
            <a:r>
              <a:rPr lang="en-US" sz="1800" dirty="0" smtClean="0">
                <a:solidFill>
                  <a:srgbClr val="FFFF00"/>
                </a:solidFill>
              </a:rPr>
              <a:t> DOMs / </a:t>
            </a:r>
            <a:r>
              <a:rPr lang="en-US" sz="1800" dirty="0" err="1" smtClean="0">
                <a:solidFill>
                  <a:srgbClr val="FFFF00"/>
                </a:solidFill>
              </a:rPr>
              <a:t>str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pPr indent="-182880"/>
            <a:r>
              <a:rPr lang="en-US" sz="1800" b="1" dirty="0" smtClean="0">
                <a:solidFill>
                  <a:srgbClr val="FFFF00"/>
                </a:solidFill>
              </a:rPr>
              <a:t>31</a:t>
            </a:r>
            <a:r>
              <a:rPr lang="en-US" sz="1800" dirty="0" smtClean="0">
                <a:solidFill>
                  <a:srgbClr val="FFFF00"/>
                </a:solidFill>
              </a:rPr>
              <a:t> PMTs / DOM</a:t>
            </a:r>
          </a:p>
          <a:p>
            <a:pPr indent="-182880"/>
            <a:r>
              <a:rPr lang="en-US" sz="1800" dirty="0" smtClean="0">
                <a:solidFill>
                  <a:srgbClr val="FFFF00"/>
                </a:solidFill>
              </a:rPr>
              <a:t>Total: </a:t>
            </a:r>
            <a:r>
              <a:rPr lang="en-US" sz="1800" b="1" dirty="0" smtClean="0">
                <a:solidFill>
                  <a:srgbClr val="FFFF00"/>
                </a:solidFill>
              </a:rPr>
              <a:t>64k PMTs</a:t>
            </a:r>
          </a:p>
        </p:txBody>
      </p:sp>
    </p:spTree>
    <p:extLst>
      <p:ext uri="{BB962C8B-B14F-4D97-AF65-F5344CB8AC3E}">
        <p14:creationId xmlns:p14="http://schemas.microsoft.com/office/powerpoint/2010/main" val="15928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412950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95600"/>
            <a:ext cx="4533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Measuring Neutrinos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ZoneTexte 40"/>
          <p:cNvSpPr txBox="1"/>
          <p:nvPr/>
        </p:nvSpPr>
        <p:spPr>
          <a:xfrm>
            <a:off x="5715000" y="4648202"/>
            <a:ext cx="1391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Track-like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40"/>
          <p:cNvSpPr txBox="1"/>
          <p:nvPr/>
        </p:nvSpPr>
        <p:spPr>
          <a:xfrm>
            <a:off x="762003" y="4798367"/>
            <a:ext cx="169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Shower-like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28675"/>
            <a:ext cx="7424738" cy="21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2134"/>
            <a:ext cx="4267200" cy="359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2" y="2971801"/>
            <a:ext cx="4571998" cy="35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èche en arc 9"/>
          <p:cNvSpPr/>
          <p:nvPr/>
        </p:nvSpPr>
        <p:spPr>
          <a:xfrm>
            <a:off x="3124200" y="2362200"/>
            <a:ext cx="2362200" cy="1937028"/>
          </a:xfrm>
          <a:prstGeom prst="circularArrow">
            <a:avLst>
              <a:gd name="adj1" fmla="val 10196"/>
              <a:gd name="adj2" fmla="val 1142319"/>
              <a:gd name="adj3" fmla="val 19567210"/>
              <a:gd name="adj4" fmla="val 11310494"/>
              <a:gd name="adj5" fmla="val 16292"/>
            </a:avLst>
          </a:prstGeom>
          <a:solidFill>
            <a:srgbClr val="FC3E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Motivation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9" name="CaixaDeTexto 8"/>
          <p:cNvSpPr txBox="1"/>
          <p:nvPr/>
        </p:nvSpPr>
        <p:spPr>
          <a:xfrm>
            <a:off x="1219200" y="762000"/>
            <a:ext cx="6934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KM3NeT detectors form 3D images (6D maybe?)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Our goal is to extract physics from these images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Can we train a neural network to do the job for us?</a:t>
            </a:r>
          </a:p>
        </p:txBody>
      </p:sp>
      <p:sp>
        <p:nvSpPr>
          <p:cNvPr id="2" name="AutoShape 2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iki.km3net.de/images/2/24/RainbowAlga_screenshot.p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ZoneTexte 12"/>
          <p:cNvSpPr txBox="1"/>
          <p:nvPr/>
        </p:nvSpPr>
        <p:spPr>
          <a:xfrm rot="19145103">
            <a:off x="3167585" y="2407218"/>
            <a:ext cx="49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F0BAE"/>
                </a:solidFill>
              </a:rPr>
              <a:t>E</a:t>
            </a:r>
            <a:r>
              <a:rPr lang="en-US" sz="2400" b="1" baseline="-25000" dirty="0" err="1" smtClean="0">
                <a:solidFill>
                  <a:srgbClr val="CF0BAE"/>
                </a:solidFill>
                <a:latin typeface="Symbol" panose="05050102010706020507" pitchFamily="18" charset="2"/>
              </a:rPr>
              <a:t>n</a:t>
            </a:r>
            <a:endParaRPr lang="en-GB" sz="2400" b="1" baseline="-25000" dirty="0">
              <a:solidFill>
                <a:srgbClr val="CF0BAE"/>
              </a:solidFill>
              <a:latin typeface="Symbol" panose="05050102010706020507" pitchFamily="18" charset="2"/>
            </a:endParaRPr>
          </a:p>
        </p:txBody>
      </p:sp>
      <p:sp>
        <p:nvSpPr>
          <p:cNvPr id="16" name="ZoneTexte 15"/>
          <p:cNvSpPr txBox="1"/>
          <p:nvPr/>
        </p:nvSpPr>
        <p:spPr>
          <a:xfrm rot="20665678">
            <a:off x="3779546" y="2144699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F0BAE"/>
                </a:solidFill>
                <a:latin typeface="Symbol" panose="05050102010706020507" pitchFamily="18" charset="2"/>
              </a:rPr>
              <a:t>q</a:t>
            </a:r>
            <a:r>
              <a:rPr lang="en-US" sz="2400" b="1" baseline="-25000" dirty="0" err="1" smtClean="0">
                <a:solidFill>
                  <a:srgbClr val="CF0BAE"/>
                </a:solidFill>
              </a:rPr>
              <a:t>z</a:t>
            </a:r>
            <a:endParaRPr lang="en-GB" sz="2400" b="1" baseline="-25000" dirty="0">
              <a:solidFill>
                <a:srgbClr val="CF0BAE"/>
              </a:solidFill>
              <a:latin typeface="Symbol" panose="05050102010706020507" pitchFamily="18" charset="2"/>
            </a:endParaRPr>
          </a:p>
        </p:txBody>
      </p:sp>
      <p:sp>
        <p:nvSpPr>
          <p:cNvPr id="18" name="ZoneTexte 17"/>
          <p:cNvSpPr txBox="1"/>
          <p:nvPr/>
        </p:nvSpPr>
        <p:spPr>
          <a:xfrm rot="1145700">
            <a:off x="4327293" y="2274906"/>
            <a:ext cx="1022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F0BAE"/>
                </a:solidFill>
                <a:latin typeface="Symbol" panose="05050102010706020507" pitchFamily="18" charset="2"/>
              </a:rPr>
              <a:t>n</a:t>
            </a:r>
            <a:r>
              <a:rPr lang="en-US" sz="2400" b="1" dirty="0" smtClean="0">
                <a:solidFill>
                  <a:srgbClr val="CF0BAE"/>
                </a:solidFill>
              </a:rPr>
              <a:t> </a:t>
            </a:r>
            <a:r>
              <a:rPr lang="en-US" sz="2400" b="1" dirty="0" err="1" smtClean="0">
                <a:solidFill>
                  <a:srgbClr val="CF0BAE"/>
                </a:solidFill>
              </a:rPr>
              <a:t>flav</a:t>
            </a:r>
            <a:r>
              <a:rPr lang="en-US" sz="2400" b="1" dirty="0" smtClean="0">
                <a:solidFill>
                  <a:srgbClr val="CF0BAE"/>
                </a:solidFill>
              </a:rPr>
              <a:t>.</a:t>
            </a:r>
            <a:endParaRPr lang="en-GB" sz="2400" b="1" baseline="-25000" dirty="0">
              <a:solidFill>
                <a:srgbClr val="CF0BAE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5119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4572000" cy="34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Inspired by:</a:t>
            </a:r>
            <a:endParaRPr lang="en-US" sz="4400" dirty="0"/>
          </a:p>
        </p:txBody>
      </p:sp>
      <p:sp>
        <p:nvSpPr>
          <p:cNvPr id="7" name="CaixaDeTexto 8"/>
          <p:cNvSpPr txBox="1"/>
          <p:nvPr/>
        </p:nvSpPr>
        <p:spPr>
          <a:xfrm>
            <a:off x="914400" y="838200"/>
            <a:ext cx="7467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Convolutional Neural Network work developed by </a:t>
            </a:r>
            <a:r>
              <a:rPr lang="en-US" sz="2200" dirty="0" err="1" smtClean="0"/>
              <a:t>NOvA</a:t>
            </a:r>
            <a:endParaRPr lang="en-US" sz="2200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Paper: </a:t>
            </a:r>
            <a:r>
              <a:rPr lang="en-US" sz="2200" dirty="0" smtClean="0">
                <a:hlinkClick r:id="rId4"/>
              </a:rPr>
              <a:t>arXiv:1604.01444</a:t>
            </a:r>
            <a:endParaRPr lang="en-US" sz="2200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The following slides were taken from talks below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158613" y="2667000"/>
            <a:ext cx="139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CHEP 2016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849"/>
            <a:ext cx="8502650" cy="637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58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1143000"/>
            <a:ext cx="914276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err="1" smtClean="0"/>
              <a:t>NOvA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Feb 2017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D8904B0-685B-4D63-9BF6-C7D39EB363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7831</TotalTime>
  <Words>1320</Words>
  <Application>Microsoft Office PowerPoint</Application>
  <PresentationFormat>Affichage à l'écran (4:3)</PresentationFormat>
  <Paragraphs>357</Paragraphs>
  <Slides>39</Slides>
  <Notes>24</Notes>
  <HiddenSlides>0</HiddenSlides>
  <MMClips>0</MMClips>
  <ScaleCrop>false</ScaleCrop>
  <HeadingPairs>
    <vt:vector size="4" baseType="variant">
      <vt:variant>
        <vt:lpstr>Thème</vt:lpstr>
      </vt:variant>
      <vt:variant>
        <vt:i4>8</vt:i4>
      </vt:variant>
      <vt:variant>
        <vt:lpstr>Titres des diapositives</vt:lpstr>
      </vt:variant>
      <vt:variant>
        <vt:i4>39</vt:i4>
      </vt:variant>
    </vt:vector>
  </HeadingPairs>
  <TitlesOfParts>
    <vt:vector size="47" baseType="lpstr">
      <vt:lpstr>Tema do Office</vt:lpstr>
      <vt:lpstr>Thème Office</vt:lpstr>
      <vt:lpstr>1_Thème Office</vt:lpstr>
      <vt:lpstr>2_Thème Office</vt:lpstr>
      <vt:lpstr>3_Thème Office</vt:lpstr>
      <vt:lpstr>1_Tema do Office</vt:lpstr>
      <vt:lpstr>2_Tema do Office</vt:lpstr>
      <vt:lpstr>3_Tema do Office</vt:lpstr>
      <vt:lpstr>Pattern Recognition in KM3NeT: A multi-dimensional challenge</vt:lpstr>
      <vt:lpstr>Présentation PowerPoint</vt:lpstr>
      <vt:lpstr>The ORCA Detector</vt:lpstr>
      <vt:lpstr>The ORCA Detector</vt:lpstr>
      <vt:lpstr>Measuring Neutrinos</vt:lpstr>
      <vt:lpstr>Présentation PowerPoint</vt:lpstr>
      <vt:lpstr>Présentation PowerPoint</vt:lpstr>
      <vt:lpstr>Présentation PowerPoint</vt:lpstr>
      <vt:lpstr>NOvA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Objectives</vt:lpstr>
      <vt:lpstr>The Challenge</vt:lpstr>
      <vt:lpstr>Trigger</vt:lpstr>
      <vt:lpstr>Optical Noise</vt:lpstr>
      <vt:lpstr>Limitations</vt:lpstr>
      <vt:lpstr>Trigger Performance</vt:lpstr>
      <vt:lpstr>Reconstruction</vt:lpstr>
      <vt:lpstr>Reco Performance</vt:lpstr>
      <vt:lpstr>Event Selection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Pattern Recognition in KM3NeT: A multi-dimensional challenge</dc:title>
  <dc:creator>Joao</dc:creator>
  <cp:lastModifiedBy>Joao Coelho</cp:lastModifiedBy>
  <cp:revision>214</cp:revision>
  <dcterms:created xsi:type="dcterms:W3CDTF">2013-08-06T21:35:27Z</dcterms:created>
  <dcterms:modified xsi:type="dcterms:W3CDTF">2017-02-21T09:43:00Z</dcterms:modified>
</cp:coreProperties>
</file>