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68" r:id="rId1"/>
  </p:sldMasterIdLst>
  <p:notesMasterIdLst>
    <p:notesMasterId r:id="rId28"/>
  </p:notesMasterIdLst>
  <p:sldIdLst>
    <p:sldId id="861" r:id="rId2"/>
    <p:sldId id="877" r:id="rId3"/>
    <p:sldId id="898" r:id="rId4"/>
    <p:sldId id="865" r:id="rId5"/>
    <p:sldId id="878" r:id="rId6"/>
    <p:sldId id="879" r:id="rId7"/>
    <p:sldId id="880" r:id="rId8"/>
    <p:sldId id="882" r:id="rId9"/>
    <p:sldId id="883" r:id="rId10"/>
    <p:sldId id="884" r:id="rId11"/>
    <p:sldId id="899" r:id="rId12"/>
    <p:sldId id="885" r:id="rId13"/>
    <p:sldId id="853" r:id="rId14"/>
    <p:sldId id="852" r:id="rId15"/>
    <p:sldId id="886" r:id="rId16"/>
    <p:sldId id="889" r:id="rId17"/>
    <p:sldId id="900" r:id="rId18"/>
    <p:sldId id="888" r:id="rId19"/>
    <p:sldId id="734" r:id="rId20"/>
    <p:sldId id="735" r:id="rId21"/>
    <p:sldId id="890" r:id="rId22"/>
    <p:sldId id="902" r:id="rId23"/>
    <p:sldId id="873" r:id="rId24"/>
    <p:sldId id="891" r:id="rId25"/>
    <p:sldId id="894" r:id="rId26"/>
    <p:sldId id="897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C0C0C0"/>
    <a:srgbClr val="EAEAEA"/>
    <a:srgbClr val="FAFCA2"/>
    <a:srgbClr val="BBE0E3"/>
    <a:srgbClr val="FFFFFF"/>
    <a:srgbClr val="00B0F0"/>
    <a:srgbClr val="FF9900"/>
    <a:srgbClr val="3366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23" autoAdjust="0"/>
    <p:restoredTop sz="83129" autoAdjust="0"/>
  </p:normalViewPr>
  <p:slideViewPr>
    <p:cSldViewPr snapToGrid="0">
      <p:cViewPr varScale="1">
        <p:scale>
          <a:sx n="71" d="100"/>
          <a:sy n="71" d="100"/>
        </p:scale>
        <p:origin x="631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3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182"/>
    </p:cViewPr>
  </p:sorterViewPr>
  <p:notesViewPr>
    <p:cSldViewPr snapToGrid="0">
      <p:cViewPr varScale="1">
        <p:scale>
          <a:sx n="57" d="100"/>
          <a:sy n="57" d="100"/>
        </p:scale>
        <p:origin x="-273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1CB92E0-8433-4272-843A-D9C3FCCDCC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9270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Titel: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Research Data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Management in Environmental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Sciences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-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Characteristics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Status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Challenges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- Abstract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Research in environmental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sciences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widely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'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digitized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'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plethora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approaches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initiatives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environmental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research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management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infrastructures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established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However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still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issues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hinder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seamless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integration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environmental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researchers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reproducible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research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far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from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reality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This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contribution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will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give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overview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current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status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list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</a:t>
            </a:r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promising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approaches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well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current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r&amp;d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challenges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endParaRPr lang="de-DE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C5F36-34A2-4A76-8226-883AD6B8E8EC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61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Discharge:</a:t>
            </a:r>
            <a:r>
              <a:rPr lang="en-GB" baseline="0" dirty="0" smtClean="0"/>
              <a:t> approx. 3-4 time per year for a duration of approx. 30 minutes.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1AAFF-C40C-8D45-A9BA-E869C332558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47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C5F36-34A2-4A76-8226-883AD6B8E8EC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0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70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Precision =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true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positives /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positves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),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Recall =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true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positives / real positives)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973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DFG-Rundgespräch "Neue Wege in der verteilten Geodatenmodellierung, ad hoc Geodatenintegration u. -analyse„ – </a:t>
            </a:r>
            <a:br>
              <a:rPr lang="de-DE" dirty="0" smtClean="0"/>
            </a:br>
            <a:r>
              <a:rPr lang="de-DE" dirty="0" smtClean="0"/>
              <a:t>25.-26.01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08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Belmont Forum is an international partnership that mobilizes funding of environmental change research and accelerates its delivery to remove critical barriers to sustainability.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51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0" dirty="0" smtClean="0"/>
              <a:t>8 scientific users, 8 information providers, 4 policy, 4 public life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844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7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Ckan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998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B92E0-8433-4272-843A-D9C3FCCDCCD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5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2" y="1169513"/>
            <a:ext cx="9144002" cy="211657"/>
          </a:xfrm>
          <a:prstGeom prst="rect">
            <a:avLst/>
          </a:prstGeom>
          <a:solidFill>
            <a:srgbClr val="636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noProof="0" dirty="0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1169513"/>
          </a:xfrm>
          <a:prstGeom prst="rect">
            <a:avLst/>
          </a:prstGeom>
          <a:solidFill>
            <a:srgbClr val="0B2A5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noProof="0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2949" y="1730375"/>
            <a:ext cx="7431087" cy="3222625"/>
          </a:xfrm>
        </p:spPr>
        <p:txBody>
          <a:bodyPr anchor="t"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42949" y="5562600"/>
            <a:ext cx="7020675" cy="1104528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smtClean="0"/>
              <a:t>Formatvorlage des Untertitelmasters durch Klicken bearbeiten</a:t>
            </a:r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0" y="480199"/>
            <a:ext cx="1887452" cy="546881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942949" y="1166555"/>
            <a:ext cx="7181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dirty="0" smtClean="0">
                <a:solidFill>
                  <a:srgbClr val="FFFFFF"/>
                </a:solidFill>
                <a:latin typeface="Verdana" pitchFamily="34" charset="0"/>
              </a:rPr>
              <a:t>Faculty of Environmental Sciences, </a:t>
            </a:r>
            <a:r>
              <a:rPr lang="en-GB" sz="1000" dirty="0" smtClean="0">
                <a:solidFill>
                  <a:srgbClr val="FFFFFF"/>
                </a:solidFill>
                <a:latin typeface="Verdana" pitchFamily="34" charset="0"/>
              </a:rPr>
              <a:t>Professorship of </a:t>
            </a:r>
            <a:r>
              <a:rPr lang="en-GB" sz="1000" dirty="0" err="1" smtClean="0">
                <a:solidFill>
                  <a:srgbClr val="FFFFFF"/>
                </a:solidFill>
                <a:latin typeface="Verdana" pitchFamily="34" charset="0"/>
              </a:rPr>
              <a:t>Geoinformatics</a:t>
            </a:r>
            <a:endParaRPr lang="en-GB" sz="10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437" y="5834763"/>
            <a:ext cx="438913" cy="8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7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954741"/>
            <a:ext cx="8229600" cy="5313321"/>
          </a:xfrm>
        </p:spPr>
        <p:txBody>
          <a:bodyPr>
            <a:noAutofit/>
          </a:bodyPr>
          <a:lstStyle>
            <a:lvl1pPr>
              <a:buClr>
                <a:srgbClr val="003366"/>
              </a:buClr>
              <a:defRPr/>
            </a:lvl1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77000"/>
            <a:ext cx="609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Forschungsdatenmanagement Umweltwissenschaften  – Lars Bernard (TU Dresden)</a:t>
            </a: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53834" y="6477000"/>
            <a:ext cx="153296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74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482600"/>
          </a:xfrm>
          <a:prstGeom prst="rect">
            <a:avLst/>
          </a:prstGeom>
          <a:solidFill>
            <a:srgbClr val="0B2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22648" y="447505"/>
            <a:ext cx="8630558" cy="1325563"/>
          </a:xfrm>
        </p:spPr>
        <p:txBody>
          <a:bodyPr/>
          <a:lstStyle>
            <a:lvl1pPr>
              <a:defRPr b="0">
                <a:ln>
                  <a:noFill/>
                </a:ln>
                <a:solidFill>
                  <a:srgbClr val="0B2A5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55600" y="1825625"/>
            <a:ext cx="8630558" cy="4351338"/>
          </a:xfrm>
        </p:spPr>
        <p:txBody>
          <a:bodyPr/>
          <a:lstStyle>
            <a:lvl1pPr>
              <a:defRPr>
                <a:solidFill>
                  <a:srgbClr val="0B2A51"/>
                </a:solidFill>
              </a:defRPr>
            </a:lvl1pPr>
            <a:lvl2pPr>
              <a:defRPr>
                <a:solidFill>
                  <a:srgbClr val="0B2A51"/>
                </a:solidFill>
              </a:defRPr>
            </a:lvl2pPr>
            <a:lvl3pPr>
              <a:defRPr>
                <a:solidFill>
                  <a:srgbClr val="0B2A51"/>
                </a:solidFill>
              </a:defRPr>
            </a:lvl3pPr>
            <a:lvl4pPr>
              <a:defRPr>
                <a:solidFill>
                  <a:srgbClr val="0B2A51"/>
                </a:solidFill>
              </a:defRPr>
            </a:lvl4pPr>
            <a:lvl5pPr>
              <a:defRPr>
                <a:solidFill>
                  <a:srgbClr val="0B2A5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38943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1002" y="6356350"/>
            <a:ext cx="4114800" cy="365125"/>
          </a:xfrm>
        </p:spPr>
        <p:txBody>
          <a:bodyPr/>
          <a:lstStyle/>
          <a:p>
            <a:r>
              <a:rPr lang="de-DE" smtClean="0"/>
              <a:t>Forschungsdatenmanagement Umweltwissenschaften  – Lars Bernard (TU Dresden)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3400" y="102013"/>
            <a:ext cx="832758" cy="365125"/>
          </a:xfrm>
        </p:spPr>
        <p:txBody>
          <a:bodyPr/>
          <a:lstStyle>
            <a:lvl1pPr>
              <a:defRPr sz="2000">
                <a:solidFill>
                  <a:srgbClr val="CDD4E2"/>
                </a:solidFill>
              </a:defRPr>
            </a:lvl1pPr>
          </a:lstStyle>
          <a:p>
            <a:fld id="{C9236A0B-AC2A-435D-A4F9-7FE0EB938F4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0" y="1473200"/>
            <a:ext cx="7953829" cy="0"/>
          </a:xfrm>
          <a:prstGeom prst="line">
            <a:avLst/>
          </a:prstGeom>
          <a:ln w="31750">
            <a:solidFill>
              <a:srgbClr val="0B2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340543" y="102013"/>
            <a:ext cx="7537086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rgbClr val="CDD4E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Open Data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204" y="702307"/>
            <a:ext cx="1170829" cy="11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5082"/>
            <a:ext cx="8229600" cy="513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77000"/>
            <a:ext cx="609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de-DE" smtClean="0"/>
              <a:t>Forschungsdatenmanagement Umweltwissenschaften  – Lars Bernard (TU Dresden)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53834" y="6477000"/>
            <a:ext cx="153296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93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9" r:id="rId1"/>
    <p:sldLayoutId id="2147484870" r:id="rId2"/>
    <p:sldLayoutId id="214748487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3366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d-alliance.org/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://www.bfe-inf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://www.rfii.de/" TargetMode="Externa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fii.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fii.de/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fii.de/?wpdmdl=204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tacite.org/" TargetMode="External"/><Relationship Id="rId3" Type="http://schemas.openxmlformats.org/officeDocument/2006/relationships/image" Target="../media/image26.tiff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rtificates.theodi.org/" TargetMode="External"/><Relationship Id="rId5" Type="http://schemas.openxmlformats.org/officeDocument/2006/relationships/image" Target="../media/image27.tiff"/><Relationship Id="rId10" Type="http://schemas.openxmlformats.org/officeDocument/2006/relationships/hyperlink" Target="http://www.opengeospatial.org/" TargetMode="External"/><Relationship Id="rId4" Type="http://schemas.openxmlformats.org/officeDocument/2006/relationships/hyperlink" Target="http://www.langzeitarchivierung.de/" TargetMode="Externa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cker.com/" TargetMode="External"/><Relationship Id="rId3" Type="http://schemas.openxmlformats.org/officeDocument/2006/relationships/image" Target="../media/image30.tif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-project.org/" TargetMode="External"/><Relationship Id="rId5" Type="http://schemas.openxmlformats.org/officeDocument/2006/relationships/image" Target="../media/image31.tiff"/><Relationship Id="rId4" Type="http://schemas.openxmlformats.org/officeDocument/2006/relationships/hyperlink" Target="http://ckan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udat.e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hyperlink" Target="http://geoportal-glues.ufz.de/index.php" TargetMode="External"/><Relationship Id="rId2" Type="http://schemas.openxmlformats.org/officeDocument/2006/relationships/hyperlink" Target="http://doi.pangaea.de/10.1594/PANGAEA.5146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www.re3data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eoportal-glues.ufz.de/index.php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eoinformationSystem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GeoinformationSystems" TargetMode="External"/><Relationship Id="rId4" Type="http://schemas.openxmlformats.org/officeDocument/2006/relationships/hyperlink" Target="http://geoportal-glues.ufz.de/index.php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emf"/><Relationship Id="rId7" Type="http://schemas.openxmlformats.org/officeDocument/2006/relationships/image" Target="../media/image51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30.tiff"/><Relationship Id="rId5" Type="http://schemas.openxmlformats.org/officeDocument/2006/relationships/image" Target="../media/image49.png"/><Relationship Id="rId10" Type="http://schemas.openxmlformats.org/officeDocument/2006/relationships/hyperlink" Target="https://github.com/GeoinformationSystems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colabis.d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wmf"/><Relationship Id="rId7" Type="http://schemas.openxmlformats.org/officeDocument/2006/relationships/image" Target="../media/image50.png"/><Relationship Id="rId2" Type="http://schemas.openxmlformats.org/officeDocument/2006/relationships/hyperlink" Target="https://colabis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hyperlink" Target="https://github.com/GeoinformationSystems" TargetMode="External"/><Relationship Id="rId4" Type="http://schemas.openxmlformats.org/officeDocument/2006/relationships/image" Target="../media/image17.emf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lars.bernard@tu-dresden.de" TargetMode="External"/><Relationship Id="rId7" Type="http://schemas.openxmlformats.org/officeDocument/2006/relationships/hyperlink" Target="http://dx.doi.org/10.1080/13658816.2015.108442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scholarsarchive.byu.edu/iemssconference/2016/Stream-A/23/" TargetMode="External"/><Relationship Id="rId5" Type="http://schemas.openxmlformats.org/officeDocument/2006/relationships/hyperlink" Target="http://dx.doi.org/10.1007/978-3-319-00615-4_8" TargetMode="External"/><Relationship Id="rId4" Type="http://schemas.openxmlformats.org/officeDocument/2006/relationships/hyperlink" Target="http://dx.doi.org/10.1080/17538947.2013.78124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edac.ipcc-data.org/ddc/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naturgucker.info/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vdata.de/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5.jpeg"/><Relationship Id="rId4" Type="http://schemas.openxmlformats.org/officeDocument/2006/relationships/image" Target="../media/image12.png"/><Relationship Id="rId9" Type="http://schemas.openxmlformats.org/officeDocument/2006/relationships/hyperlink" Target="http://www.openstreetmap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942949" y="1819564"/>
            <a:ext cx="7880209" cy="4451926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Research Data (Management)</a:t>
            </a:r>
            <a:br>
              <a:rPr lang="en-US" noProof="0" dirty="0" smtClean="0"/>
            </a:br>
            <a:r>
              <a:rPr lang="en-US" noProof="0" dirty="0" smtClean="0"/>
              <a:t>in Environmental Sciences </a:t>
            </a:r>
            <a:br>
              <a:rPr lang="en-US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2800" noProof="0" dirty="0" smtClean="0"/>
              <a:t>Characteristics, Status and Challenges</a:t>
            </a:r>
            <a:r>
              <a:rPr lang="en-US" sz="4000" noProof="0" dirty="0" smtClean="0"/>
              <a:t/>
            </a:r>
            <a:br>
              <a:rPr lang="en-US" sz="4000" noProof="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 </a:t>
            </a:r>
            <a:br>
              <a:rPr lang="en-US" noProof="0" dirty="0" smtClean="0"/>
            </a:br>
            <a:endParaRPr lang="en-US" sz="2400" b="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r>
              <a:rPr lang="en-US" noProof="0" dirty="0" smtClean="0"/>
              <a:t>Prof. Dr. Lars Bernard  - Karlsruhe 8/2017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96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Ad-Hoc Data Fusion…our approach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8199"/>
            <a:ext cx="8229600" cy="5429863"/>
          </a:xfrm>
        </p:spPr>
        <p:txBody>
          <a:bodyPr/>
          <a:lstStyle/>
          <a:p>
            <a:r>
              <a:rPr lang="en-US" noProof="0" dirty="0" smtClean="0">
                <a:solidFill>
                  <a:srgbClr val="003366"/>
                </a:solidFill>
              </a:rPr>
              <a:t>Example: </a:t>
            </a:r>
            <a:r>
              <a:rPr lang="en-US" noProof="0" dirty="0" smtClean="0"/>
              <a:t>Deriving homologues Objects </a:t>
            </a:r>
            <a:br>
              <a:rPr lang="en-US" noProof="0" dirty="0" smtClean="0"/>
            </a:br>
            <a:r>
              <a:rPr lang="en-US" noProof="0" dirty="0" smtClean="0"/>
              <a:t>in OSM and ATKIS Data (e.g. for enrichment)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5580078" y="2784159"/>
            <a:ext cx="617575" cy="737428"/>
            <a:chOff x="2954014" y="1375340"/>
            <a:chExt cx="1220064" cy="1456842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8" name="Gruppieren 47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49" name="Flussdiagramm: Magnetplattenspeicher 48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lussdiagramm: Magnetplattenspeicher 49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lussdiagramm: Magnetplattenspeicher 50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2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04" y="2344103"/>
            <a:ext cx="628174" cy="6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uppieren 52"/>
          <p:cNvGrpSpPr/>
          <p:nvPr/>
        </p:nvGrpSpPr>
        <p:grpSpPr>
          <a:xfrm>
            <a:off x="8404247" y="2195430"/>
            <a:ext cx="688580" cy="737428"/>
            <a:chOff x="3682646" y="3628342"/>
            <a:chExt cx="1360340" cy="1456842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646" y="3628342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5" name="Gruppieren 8"/>
            <p:cNvGrpSpPr>
              <a:grpSpLocks/>
            </p:cNvGrpSpPr>
            <p:nvPr/>
          </p:nvGrpSpPr>
          <p:grpSpPr bwMode="auto">
            <a:xfrm>
              <a:off x="4187303" y="4232234"/>
              <a:ext cx="855683" cy="852950"/>
              <a:chOff x="6968587" y="4151321"/>
              <a:chExt cx="2073814" cy="2071679"/>
            </a:xfrm>
          </p:grpSpPr>
          <p:sp>
            <p:nvSpPr>
              <p:cNvPr id="56" name="Rechteck 55"/>
              <p:cNvSpPr/>
              <p:nvPr/>
            </p:nvSpPr>
            <p:spPr>
              <a:xfrm>
                <a:off x="6968587" y="4151321"/>
                <a:ext cx="2073814" cy="2071679"/>
              </a:xfrm>
              <a:prstGeom prst="rect">
                <a:avLst/>
              </a:prstGeom>
              <a:solidFill>
                <a:srgbClr val="F4F6A8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7" name="Picture 4" descr="C:\Dokumente und Einstellungen\rincewind\Lokale Einstellungen\Temporary Internet Files\Content.IE5\Z9CKKXKE\MC900432614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347" y="4270127"/>
                <a:ext cx="1828572" cy="182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" name="Gruppieren 57"/>
          <p:cNvGrpSpPr/>
          <p:nvPr/>
        </p:nvGrpSpPr>
        <p:grpSpPr>
          <a:xfrm>
            <a:off x="5784073" y="4443976"/>
            <a:ext cx="617575" cy="737428"/>
            <a:chOff x="2954014" y="1375340"/>
            <a:chExt cx="1220064" cy="1456842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0" name="Gruppieren 59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61" name="Flussdiagramm: Magnetplattenspeicher 60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lussdiagramm: Magnetplattenspeicher 61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lussdiagramm: Magnetplattenspeicher 62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extfeld 63"/>
          <p:cNvSpPr txBox="1"/>
          <p:nvPr/>
        </p:nvSpPr>
        <p:spPr>
          <a:xfrm>
            <a:off x="6577353" y="2014426"/>
            <a:ext cx="17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Fusion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Service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549409" y="3900914"/>
            <a:ext cx="161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Triple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(Linked Data)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181636" y="2853664"/>
            <a:ext cx="16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ATKIS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857333" y="2447509"/>
            <a:ext cx="190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Client</a:t>
            </a:r>
          </a:p>
        </p:txBody>
      </p:sp>
      <p:cxnSp>
        <p:nvCxnSpPr>
          <p:cNvPr id="68" name="Gerade Verbindung mit Pfeil 77"/>
          <p:cNvCxnSpPr/>
          <p:nvPr/>
        </p:nvCxnSpPr>
        <p:spPr bwMode="auto">
          <a:xfrm rot="16200000" flipH="1">
            <a:off x="4288285" y="3603342"/>
            <a:ext cx="1963061" cy="774170"/>
          </a:xfrm>
          <a:prstGeom prst="bentConnector3">
            <a:avLst>
              <a:gd name="adj1" fmla="val 99999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mit Pfeil 77"/>
          <p:cNvCxnSpPr/>
          <p:nvPr/>
        </p:nvCxnSpPr>
        <p:spPr bwMode="auto">
          <a:xfrm>
            <a:off x="4882730" y="2980333"/>
            <a:ext cx="581903" cy="5169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mit Pfeil 77"/>
          <p:cNvCxnSpPr>
            <a:endCxn id="65" idx="3"/>
          </p:cNvCxnSpPr>
          <p:nvPr/>
        </p:nvCxnSpPr>
        <p:spPr bwMode="auto">
          <a:xfrm rot="5400000">
            <a:off x="7789420" y="3317506"/>
            <a:ext cx="1281426" cy="531722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mit Pfeil 77"/>
          <p:cNvCxnSpPr>
            <a:stCxn id="54" idx="2"/>
          </p:cNvCxnSpPr>
          <p:nvPr/>
        </p:nvCxnSpPr>
        <p:spPr bwMode="auto">
          <a:xfrm rot="5400000">
            <a:off x="7823064" y="2210459"/>
            <a:ext cx="150530" cy="1595329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7"/>
          <p:cNvCxnSpPr/>
          <p:nvPr/>
        </p:nvCxnSpPr>
        <p:spPr bwMode="auto">
          <a:xfrm rot="10800000" flipV="1">
            <a:off x="4502837" y="5224270"/>
            <a:ext cx="1764944" cy="713955"/>
          </a:xfrm>
          <a:prstGeom prst="bentConnector3">
            <a:avLst>
              <a:gd name="adj1" fmla="val 330"/>
            </a:avLst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mit Pfeil 77"/>
          <p:cNvCxnSpPr/>
          <p:nvPr/>
        </p:nvCxnSpPr>
        <p:spPr bwMode="auto">
          <a:xfrm rot="5400000">
            <a:off x="3872774" y="2890957"/>
            <a:ext cx="1650961" cy="368952"/>
          </a:xfrm>
          <a:prstGeom prst="bentConnector3">
            <a:avLst>
              <a:gd name="adj1" fmla="val 100051"/>
            </a:avLst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/>
          <p:cNvSpPr/>
          <p:nvPr/>
        </p:nvSpPr>
        <p:spPr bwMode="auto">
          <a:xfrm>
            <a:off x="8175901" y="3165844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1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8345687" y="4306173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2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5060374" y="2610257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3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5320617" y="4555480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4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5117240" y="4133115"/>
            <a:ext cx="110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SPARQL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9" name="Picture 2" descr="Part of the Linking Open (LOD) Data Project Cloud Diagram, click for full and historical versions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25139" b="25827"/>
          <a:stretch/>
        </p:blipFill>
        <p:spPr bwMode="auto">
          <a:xfrm>
            <a:off x="6570126" y="4496982"/>
            <a:ext cx="1728178" cy="11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hteck 79"/>
          <p:cNvSpPr/>
          <p:nvPr/>
        </p:nvSpPr>
        <p:spPr>
          <a:xfrm>
            <a:off x="7215179" y="5675725"/>
            <a:ext cx="168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Semantic Web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6724714" y="6172752"/>
            <a:ext cx="2018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Wiemann, Bernard (2016)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1" name="Gruppieren 80"/>
          <p:cNvGrpSpPr/>
          <p:nvPr/>
        </p:nvGrpSpPr>
        <p:grpSpPr>
          <a:xfrm>
            <a:off x="5464633" y="1881239"/>
            <a:ext cx="617575" cy="737428"/>
            <a:chOff x="2954014" y="1375340"/>
            <a:chExt cx="1220064" cy="1456842"/>
          </a:xfrm>
        </p:grpSpPr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3" name="Gruppieren 82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84" name="Flussdiagramm: Magnetplattenspeicher 83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lussdiagramm: Magnetplattenspeicher 84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lussdiagramm: Magnetplattenspeicher 85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7" name="Textfeld 86"/>
          <p:cNvSpPr txBox="1"/>
          <p:nvPr/>
        </p:nvSpPr>
        <p:spPr>
          <a:xfrm>
            <a:off x="6082209" y="1949862"/>
            <a:ext cx="16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9" name="Gerade Verbindung mit Pfeil 77"/>
          <p:cNvCxnSpPr>
            <a:endCxn id="82" idx="1"/>
          </p:cNvCxnSpPr>
          <p:nvPr/>
        </p:nvCxnSpPr>
        <p:spPr bwMode="auto">
          <a:xfrm rot="5400000" flipH="1" flipV="1">
            <a:off x="4764692" y="2367992"/>
            <a:ext cx="817979" cy="581903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0" name="Grafik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" y="3165844"/>
            <a:ext cx="4066376" cy="298069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54444" y="2193218"/>
            <a:ext cx="4091941" cy="2967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Define</a:t>
            </a:r>
            <a:r>
              <a:rPr kumimoji="0" lang="de-DE" sz="1200" b="1" i="0" u="none" strike="noStrike" kern="120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confidence</a:t>
            </a:r>
            <a:r>
              <a:rPr kumimoji="0" lang="de-DE" sz="1200" b="1" i="0" u="none" strike="noStrike" kern="120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measures</a:t>
            </a:r>
            <a:r>
              <a:rPr kumimoji="0" lang="de-DE" sz="1200" b="1" i="0" u="none" strike="noStrike" kern="120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</a:t>
            </a:r>
            <a:r>
              <a:rPr kumimoji="0" lang="de-DE" sz="1200" b="1" i="0" u="none" strike="noStrike" kern="120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sz="1200" b="1" i="0" u="none" strike="noStrike" kern="1200" cap="none" spc="0" normalizeH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fusion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bounding boxes intersect or the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0.2, if the angle difference is less than π/10;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minimal geographic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length difference is less than 20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+0.15, if the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Hausdorff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+0.15, if the topology relation is not disjoint;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+0.2, if the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Damerau-Levenshtein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distance between the road names is less than 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1" name="tab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69" y="5217543"/>
            <a:ext cx="5850255" cy="1505219"/>
          </a:xfrm>
          <a:prstGeom prst="rect">
            <a:avLst/>
          </a:prstGeom>
        </p:spPr>
      </p:pic>
      <p:sp>
        <p:nvSpPr>
          <p:cNvPr id="88" name="Rechteck 87"/>
          <p:cNvSpPr/>
          <p:nvPr/>
        </p:nvSpPr>
        <p:spPr>
          <a:xfrm>
            <a:off x="134222" y="769684"/>
            <a:ext cx="8971187" cy="60295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Abgerundete rechteckige Legende 91"/>
          <p:cNvSpPr/>
          <p:nvPr/>
        </p:nvSpPr>
        <p:spPr bwMode="auto">
          <a:xfrm>
            <a:off x="322031" y="865449"/>
            <a:ext cx="8549455" cy="5714867"/>
          </a:xfrm>
          <a:prstGeom prst="wedgeRoundRectCallout">
            <a:avLst>
              <a:gd name="adj1" fmla="val -18142"/>
              <a:gd name="adj2" fmla="val -5396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18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Advantages</a:t>
            </a:r>
          </a:p>
          <a:p>
            <a:pPr marL="216000" marR="0" lvl="1" indent="-2160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>
                  <a:lumMod val="75000"/>
                </a:srgb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Relation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 descriptions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as Linked Data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can also be use</a:t>
            </a: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d in the </a:t>
            </a:r>
            <a:r>
              <a:rPr lang="en-US" b="1" i="1" dirty="0" smtClean="0">
                <a:solidFill>
                  <a:srgbClr val="000000"/>
                </a:solidFill>
                <a:sym typeface="Wingdings" pitchFamily="2" charset="2"/>
              </a:rPr>
              <a:t>non GI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 World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(Semantic Web).</a:t>
            </a:r>
          </a:p>
          <a:p>
            <a:pPr marL="216000" marR="0" lvl="1" indent="-2160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>
                  <a:lumMod val="75000"/>
                </a:srgb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Linked Data tools (SPARQL)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support</a:t>
            </a: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 analyzing </a:t>
            </a:r>
            <a:b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relations and relation measures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Wingdings" pitchFamily="2" charset="2"/>
              </a:rPr>
              <a:t>…</a:t>
            </a:r>
          </a:p>
          <a:p>
            <a:pPr marL="216000" lvl="1" indent="-216000">
              <a:spcBef>
                <a:spcPts val="1200"/>
              </a:spcBef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Relations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can be managed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independently from the Geodata (sources)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to derive differences, changes etc. (thus not requiring access to the source data)… </a:t>
            </a:r>
            <a:endParaRPr lang="en-US" dirty="0" smtClean="0">
              <a:solidFill>
                <a:srgbClr val="000000"/>
              </a:solidFill>
              <a:sym typeface="Wingdings" pitchFamily="2" charset="2"/>
            </a:endParaRPr>
          </a:p>
          <a:p>
            <a:pPr marL="216000" lvl="1" indent="-216000">
              <a:spcBef>
                <a:spcPts val="1200"/>
              </a:spcBef>
              <a:buClr>
                <a:srgbClr val="808080">
                  <a:lumMod val="75000"/>
                </a:srgbClr>
              </a:buCl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Supports user controlled </a:t>
            </a:r>
            <a:r>
              <a:rPr lang="en-US" b="1" i="1" dirty="0">
                <a:solidFill>
                  <a:srgbClr val="000000"/>
                </a:solidFill>
                <a:sym typeface="Wingdings" pitchFamily="2" charset="2"/>
              </a:rPr>
              <a:t>ad-hoc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data </a:t>
            </a: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fusions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, </a:t>
            </a:r>
            <a:br>
              <a:rPr lang="en-US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once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relations are derived</a:t>
            </a:r>
          </a:p>
          <a:p>
            <a:pPr marL="0" marR="0" lvl="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808080">
                  <a:lumMod val="75000"/>
                </a:srgbClr>
              </a:buClr>
              <a:buSzTx/>
              <a:tabLst/>
              <a:defRPr/>
            </a:pPr>
            <a:r>
              <a:rPr lang="en-US" b="1" dirty="0" smtClean="0">
                <a:solidFill>
                  <a:srgbClr val="000000"/>
                </a:solidFill>
                <a:sym typeface="Wingdings" pitchFamily="2" charset="2"/>
              </a:rPr>
              <a:t>Next Steps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: </a:t>
            </a:r>
            <a:br>
              <a:rPr lang="en-US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A DFG Roundtable on </a:t>
            </a:r>
            <a:r>
              <a:rPr lang="en-US" i="1" dirty="0" smtClean="0">
                <a:solidFill>
                  <a:srgbClr val="000000"/>
                </a:solidFill>
                <a:sym typeface="Wingdings" pitchFamily="2" charset="2"/>
              </a:rPr>
              <a:t>New Geodata Models</a:t>
            </a:r>
            <a:r>
              <a:rPr lang="en-US" dirty="0" smtClean="0">
                <a:solidFill>
                  <a:srgbClr val="000000"/>
                </a:solidFill>
                <a:sym typeface="Wingdings" pitchFamily="2" charset="2"/>
              </a:rPr>
              <a:t> (1/2018)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Wingdings" pitchFamily="2" charset="2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5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dirty="0"/>
              <a:t>Research </a:t>
            </a:r>
            <a:r>
              <a:rPr lang="en-US" dirty="0" smtClean="0"/>
              <a:t>Data </a:t>
            </a:r>
            <a:r>
              <a:rPr lang="en-US" dirty="0"/>
              <a:t>in Environmental </a:t>
            </a:r>
            <a:r>
              <a:rPr lang="en-US" dirty="0" smtClean="0"/>
              <a:t>Sciences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03041"/>
            <a:ext cx="8229600" cy="5265021"/>
          </a:xfrm>
        </p:spPr>
        <p:txBody>
          <a:bodyPr/>
          <a:lstStyle/>
          <a:p>
            <a:pPr marL="0" indent="0">
              <a:spcBef>
                <a:spcPts val="3600"/>
              </a:spcBef>
              <a:buNone/>
            </a:pPr>
            <a:r>
              <a:rPr lang="en-US" b="1" dirty="0" smtClean="0">
                <a:solidFill>
                  <a:srgbClr val="003366"/>
                </a:solidFill>
              </a:rPr>
              <a:t>Consider a simplified research workflow:</a:t>
            </a:r>
            <a:endParaRPr lang="en-US" b="1" noProof="0" dirty="0" smtClean="0">
              <a:solidFill>
                <a:srgbClr val="003366"/>
              </a:solidFill>
            </a:endParaRPr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C0C0C0"/>
                </a:solidFill>
              </a:rPr>
              <a:t>Discover </a:t>
            </a:r>
            <a:r>
              <a:rPr lang="de-DE" b="1" dirty="0" smtClean="0">
                <a:solidFill>
                  <a:srgbClr val="C0C0C0"/>
                </a:solidFill>
              </a:rPr>
              <a:t>environmental Data </a:t>
            </a:r>
            <a:br>
              <a:rPr lang="de-DE" b="1" dirty="0" smtClean="0">
                <a:solidFill>
                  <a:srgbClr val="C0C0C0"/>
                </a:solidFill>
              </a:rPr>
            </a:br>
            <a:r>
              <a:rPr lang="en-US" b="1" dirty="0" smtClean="0">
                <a:solidFill>
                  <a:srgbClr val="C0C0C0"/>
                </a:solidFill>
              </a:rPr>
              <a:t>as input to your research</a:t>
            </a:r>
            <a:r>
              <a:rPr lang="en-US" noProof="0" dirty="0" smtClean="0">
                <a:solidFill>
                  <a:srgbClr val="C0C0C0"/>
                </a:solidFill>
              </a:rPr>
              <a:t/>
            </a:r>
            <a:br>
              <a:rPr lang="en-US" noProof="0" dirty="0" smtClean="0">
                <a:solidFill>
                  <a:srgbClr val="C0C0C0"/>
                </a:solidFill>
              </a:rPr>
            </a:br>
            <a:r>
              <a:rPr lang="en-US" noProof="0" dirty="0" smtClean="0">
                <a:solidFill>
                  <a:srgbClr val="C0C0C0"/>
                </a:solidFill>
              </a:rPr>
              <a:t>– how/where to find appropriate, consistent data?</a:t>
            </a:r>
            <a:endParaRPr lang="en-US" b="1" noProof="0" dirty="0" smtClean="0">
              <a:solidFill>
                <a:srgbClr val="C0C0C0"/>
              </a:solidFill>
            </a:endParaRPr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dirty="0" smtClean="0">
                <a:solidFill>
                  <a:srgbClr val="C0C0C0"/>
                </a:solidFill>
              </a:rPr>
              <a:t>		… </a:t>
            </a:r>
            <a:r>
              <a:rPr lang="en-US" i="1" dirty="0" smtClean="0">
                <a:solidFill>
                  <a:srgbClr val="C0C0C0"/>
                </a:solidFill>
              </a:rPr>
              <a:t>research</a:t>
            </a:r>
            <a:r>
              <a:rPr lang="en-US" b="1" dirty="0">
                <a:solidFill>
                  <a:srgbClr val="C0C0C0"/>
                </a:solidFill>
              </a:rPr>
              <a:t> </a:t>
            </a:r>
            <a:r>
              <a:rPr lang="en-US" b="1" noProof="0" dirty="0" smtClean="0">
                <a:solidFill>
                  <a:srgbClr val="C0C0C0"/>
                </a:solidFill>
              </a:rPr>
              <a:t>…</a:t>
            </a:r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noProof="0" dirty="0" smtClean="0"/>
              <a:t>Publish environmental research results </a:t>
            </a:r>
            <a:br>
              <a:rPr lang="en-US" b="1" noProof="0" dirty="0" smtClean="0"/>
            </a:br>
            <a:r>
              <a:rPr lang="en-US" b="1" noProof="0" dirty="0" smtClean="0"/>
              <a:t>(research data in a strict sense)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– how/where best to provide 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4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132" y="152400"/>
            <a:ext cx="7391400" cy="563563"/>
          </a:xfrm>
        </p:spPr>
        <p:txBody>
          <a:bodyPr/>
          <a:lstStyle/>
          <a:p>
            <a:r>
              <a:rPr lang="en-US" dirty="0" smtClean="0"/>
              <a:t>Environmental Research 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research data </a:t>
            </a:r>
            <a:r>
              <a:rPr lang="en-US" dirty="0"/>
              <a:t>i</a:t>
            </a:r>
            <a:r>
              <a:rPr lang="en-US" dirty="0" smtClean="0"/>
              <a:t>nitiatives (further) </a:t>
            </a:r>
            <a:r>
              <a:rPr lang="en-US" dirty="0" smtClean="0"/>
              <a:t>emerged…e.g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" name="Picture 4" descr="https://rd-alliance.org/sites/default/files/styles/medium/public/RDA_Logo_0_0.jpg?itok=3Ddn0i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" y="1506826"/>
            <a:ext cx="2440249" cy="155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10" name="Bild 7"/>
          <p:cNvPicPr>
            <a:picLocks noChangeAspect="1"/>
          </p:cNvPicPr>
          <p:nvPr/>
        </p:nvPicPr>
        <p:blipFill rotWithShape="1">
          <a:blip r:embed="rId4"/>
          <a:srcRect l="9877" t="38972" r="6018" b="13060"/>
          <a:stretch/>
        </p:blipFill>
        <p:spPr>
          <a:xfrm>
            <a:off x="4097656" y="5284505"/>
            <a:ext cx="3860455" cy="98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4144764" y="6311604"/>
            <a:ext cx="11751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hlinkClick r:id="rId5"/>
              </a:rPr>
              <a:t>www.rfii.de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/>
          <a:srcRect l="2834" t="18643" r="3471" b="10914"/>
          <a:stretch/>
        </p:blipFill>
        <p:spPr>
          <a:xfrm>
            <a:off x="1158671" y="3652088"/>
            <a:ext cx="6559039" cy="104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1131585" y="4766617"/>
            <a:ext cx="1656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hlinkClick r:id="rId7"/>
              </a:rPr>
              <a:t>www.bfe-inf.org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13" name="Rechteck 12"/>
          <p:cNvSpPr/>
          <p:nvPr/>
        </p:nvSpPr>
        <p:spPr>
          <a:xfrm>
            <a:off x="617868" y="3074756"/>
            <a:ext cx="20295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hlinkClick r:id="rId8"/>
              </a:rPr>
              <a:t>www.rd-alliance.org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052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smtClean="0"/>
              <a:t>Side Note on German Council on </a:t>
            </a:r>
            <a:br>
              <a:rPr lang="en-US" noProof="0" dirty="0" smtClean="0"/>
            </a:br>
            <a:r>
              <a:rPr lang="en-US" noProof="0" dirty="0" smtClean="0"/>
              <a:t>Research Information Infrastructures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625787"/>
            <a:ext cx="8229600" cy="2095687"/>
          </a:xfrm>
        </p:spPr>
        <p:txBody>
          <a:bodyPr/>
          <a:lstStyle/>
          <a:p>
            <a:r>
              <a:rPr lang="en-US" sz="2400" noProof="0" dirty="0" smtClean="0"/>
              <a:t>Established 2014 by the German Joint Science Conference </a:t>
            </a:r>
          </a:p>
          <a:p>
            <a:pPr lvl="1"/>
            <a:r>
              <a:rPr lang="en-US" noProof="0" dirty="0" smtClean="0"/>
              <a:t>Started as a temporary measure </a:t>
            </a:r>
            <a:endParaRPr lang="en-US" dirty="0"/>
          </a:p>
          <a:p>
            <a:pPr lvl="1"/>
            <a:r>
              <a:rPr lang="en-US" noProof="0" dirty="0" smtClean="0"/>
              <a:t>24 </a:t>
            </a:r>
            <a:r>
              <a:rPr lang="en-US" dirty="0"/>
              <a:t>Members (science/policy/society)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noProof="0" dirty="0" smtClean="0"/>
              <a:t>a head office in </a:t>
            </a:r>
            <a:r>
              <a:rPr lang="en-US" noProof="0" dirty="0" err="1" smtClean="0"/>
              <a:t>Göttingen</a:t>
            </a:r>
            <a:endParaRPr lang="en-US" noProof="0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2B8BA6-9397-43AA-875F-F04D52FFAC0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017" t="-1" r="-1209" b="12604"/>
          <a:stretch/>
        </p:blipFill>
        <p:spPr>
          <a:xfrm>
            <a:off x="565159" y="1014623"/>
            <a:ext cx="6585099" cy="337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7150258" y="4045912"/>
            <a:ext cx="1598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hlinkClick r:id="rId4"/>
              </a:rPr>
              <a:t>http://www.rfii.de</a:t>
            </a:r>
            <a:r>
              <a:rPr lang="de-DE" sz="1400" dirty="0" smtClean="0">
                <a:hlinkClick r:id="rId4"/>
              </a:rPr>
              <a:t>/</a:t>
            </a:r>
            <a:r>
              <a:rPr lang="de-DE" sz="1400" dirty="0" smtClean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18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Side Note on </a:t>
            </a:r>
            <a:r>
              <a:rPr lang="en-US" noProof="0" dirty="0" smtClean="0">
                <a:solidFill>
                  <a:srgbClr val="003366"/>
                </a:solidFill>
              </a:rPr>
              <a:t>German Council on </a:t>
            </a:r>
            <a:br>
              <a:rPr lang="en-US" noProof="0" dirty="0" smtClean="0">
                <a:solidFill>
                  <a:srgbClr val="003366"/>
                </a:solidFill>
              </a:rPr>
            </a:br>
            <a:r>
              <a:rPr lang="en-US" noProof="0" dirty="0" smtClean="0">
                <a:solidFill>
                  <a:srgbClr val="003366"/>
                </a:solidFill>
              </a:rPr>
              <a:t>Research Information Infrastructures </a:t>
            </a:r>
            <a:endParaRPr lang="en-US" noProof="0" dirty="0">
              <a:solidFill>
                <a:srgbClr val="0033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65078"/>
            <a:ext cx="8229600" cy="5202984"/>
          </a:xfrm>
        </p:spPr>
        <p:txBody>
          <a:bodyPr/>
          <a:lstStyle/>
          <a:p>
            <a:r>
              <a:rPr lang="en-US" noProof="0" dirty="0" smtClean="0"/>
              <a:t>Recommendations and Roadmap towards a </a:t>
            </a:r>
            <a:br>
              <a:rPr lang="en-US" noProof="0" dirty="0" smtClean="0"/>
            </a:br>
            <a:r>
              <a:rPr lang="en-US" b="1" noProof="0" dirty="0" smtClean="0">
                <a:solidFill>
                  <a:srgbClr val="003366"/>
                </a:solidFill>
              </a:rPr>
              <a:t>German Research Data Infrastructure</a:t>
            </a:r>
            <a:r>
              <a:rPr lang="en-US" noProof="0" dirty="0" smtClean="0"/>
              <a:t>:</a:t>
            </a:r>
          </a:p>
          <a:p>
            <a:pPr lvl="1">
              <a:spcBef>
                <a:spcPts val="1000"/>
              </a:spcBef>
            </a:pPr>
            <a:r>
              <a:rPr lang="en-US" sz="2400" noProof="0" dirty="0" smtClean="0"/>
              <a:t>Establish sustainable research data infrastructure offerings (get away from project based solutions) !</a:t>
            </a:r>
          </a:p>
          <a:p>
            <a:pPr lvl="1">
              <a:spcBef>
                <a:spcPts val="1000"/>
              </a:spcBef>
            </a:pPr>
            <a:r>
              <a:rPr lang="en-US" sz="2400" noProof="0" dirty="0" smtClean="0"/>
              <a:t>Driven by the scientific users ! </a:t>
            </a:r>
          </a:p>
          <a:p>
            <a:pPr lvl="1">
              <a:spcBef>
                <a:spcPts val="1000"/>
              </a:spcBef>
            </a:pPr>
            <a:r>
              <a:rPr lang="en-US" sz="2400" noProof="0" dirty="0" smtClean="0"/>
              <a:t>Have of </a:t>
            </a:r>
            <a:r>
              <a:rPr lang="en-US" sz="2400" b="1" noProof="0" dirty="0" smtClean="0"/>
              <a:t>consortia </a:t>
            </a:r>
            <a:r>
              <a:rPr lang="en-US" sz="2400" dirty="0"/>
              <a:t>to develop </a:t>
            </a:r>
            <a:r>
              <a:rPr lang="en-US" sz="2400" dirty="0" smtClean="0"/>
              <a:t>nodes/services </a:t>
            </a:r>
            <a:r>
              <a:rPr lang="en-US" sz="2400" dirty="0"/>
              <a:t>of the </a:t>
            </a:r>
            <a:br>
              <a:rPr lang="en-US" sz="2400" dirty="0"/>
            </a:br>
            <a:r>
              <a:rPr lang="en-US" sz="2400" dirty="0"/>
              <a:t>German Research Data Infrastructure</a:t>
            </a:r>
            <a:r>
              <a:rPr lang="en-US" sz="2400" b="1" noProof="0" dirty="0" smtClean="0"/>
              <a:t> </a:t>
            </a:r>
          </a:p>
          <a:p>
            <a:pPr lvl="1">
              <a:spcBef>
                <a:spcPts val="1000"/>
              </a:spcBef>
            </a:pPr>
            <a:r>
              <a:rPr lang="en-US" sz="2400" dirty="0" smtClean="0"/>
              <a:t>Consortia = </a:t>
            </a:r>
            <a:r>
              <a:rPr lang="en-US" sz="2400" noProof="0" dirty="0" smtClean="0"/>
              <a:t>scientific </a:t>
            </a:r>
            <a:r>
              <a:rPr lang="en-US" sz="2400" noProof="0" dirty="0"/>
              <a:t>users </a:t>
            </a:r>
            <a:r>
              <a:rPr lang="en-US" sz="2400" noProof="0" dirty="0" smtClean="0"/>
              <a:t>of a domain </a:t>
            </a:r>
            <a:r>
              <a:rPr lang="en-US" sz="2400" b="1" i="1" noProof="0" dirty="0" smtClean="0"/>
              <a:t>+</a:t>
            </a:r>
            <a:r>
              <a:rPr lang="en-US" sz="2400" i="1" noProof="0" dirty="0" smtClean="0"/>
              <a:t> </a:t>
            </a:r>
            <a:r>
              <a:rPr lang="en-US" sz="2400" noProof="0" dirty="0" smtClean="0"/>
              <a:t>data/computing centers </a:t>
            </a:r>
            <a:r>
              <a:rPr lang="en-US" sz="2400" b="1" noProof="0" dirty="0" smtClean="0"/>
              <a:t>+</a:t>
            </a:r>
            <a:r>
              <a:rPr lang="en-US" sz="2400" noProof="0" dirty="0" smtClean="0"/>
              <a:t> libraries…</a:t>
            </a:r>
          </a:p>
          <a:p>
            <a:pPr lvl="1">
              <a:spcBef>
                <a:spcPts val="1000"/>
              </a:spcBef>
            </a:pPr>
            <a:r>
              <a:rPr lang="en-US" sz="2400" noProof="0" dirty="0" smtClean="0"/>
              <a:t>Stepwise, iterative process, linked to/in international developments </a:t>
            </a:r>
          </a:p>
          <a:p>
            <a:pPr lvl="1">
              <a:spcBef>
                <a:spcPts val="1000"/>
              </a:spcBef>
            </a:pPr>
            <a:r>
              <a:rPr lang="en-US" sz="2400" dirty="0" smtClean="0"/>
              <a:t>Accommodating </a:t>
            </a:r>
            <a:r>
              <a:rPr lang="en-US" sz="2400" dirty="0"/>
              <a:t>the </a:t>
            </a:r>
            <a:r>
              <a:rPr lang="en-US" sz="2400" noProof="0" dirty="0" smtClean="0"/>
              <a:t>different </a:t>
            </a:r>
            <a:r>
              <a:rPr lang="en-US" sz="2400" i="1" noProof="0" dirty="0" smtClean="0"/>
              <a:t>digital cultures</a:t>
            </a:r>
            <a:r>
              <a:rPr lang="en-US" sz="2400" noProof="0" dirty="0" smtClean="0"/>
              <a:t>…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A2B8BA6-9397-43AA-875F-F04D52FFAC07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13" name="Bild 7"/>
          <p:cNvPicPr>
            <a:picLocks noChangeAspect="1"/>
          </p:cNvPicPr>
          <p:nvPr/>
        </p:nvPicPr>
        <p:blipFill rotWithShape="1">
          <a:blip r:embed="rId2"/>
          <a:srcRect l="6031" t="32693" r="6019" b="6348"/>
          <a:stretch/>
        </p:blipFill>
        <p:spPr>
          <a:xfrm>
            <a:off x="7030910" y="47760"/>
            <a:ext cx="2040062" cy="63165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472714" y="585498"/>
            <a:ext cx="1598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hlinkClick r:id="rId3"/>
              </a:rPr>
              <a:t>http://www.rfii.de</a:t>
            </a:r>
            <a:r>
              <a:rPr lang="de-DE" sz="1400" dirty="0" smtClean="0">
                <a:hlinkClick r:id="rId3"/>
              </a:rPr>
              <a:t>/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1087921" y="6336010"/>
            <a:ext cx="759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Recommended reading: </a:t>
            </a:r>
            <a:b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RfII</a:t>
            </a:r>
            <a:r>
              <a:rPr kumimoji="0" lang="en-US" sz="1200" b="0" i="1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Recommendations 2016: Performance through Diversity </a:t>
            </a: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http://www.rfii.de/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Research </a:t>
            </a:r>
            <a:r>
              <a:rPr lang="en-US" dirty="0"/>
              <a:t>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(Several) best </a:t>
            </a:r>
            <a:r>
              <a:rPr lang="en-US" dirty="0" smtClean="0"/>
              <a:t>practices/standards on interfaces,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data quality and data citations </a:t>
            </a:r>
            <a:r>
              <a:rPr lang="en-US" dirty="0" smtClean="0"/>
              <a:t>exist…e.g.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grpSp>
        <p:nvGrpSpPr>
          <p:cNvPr id="15" name="Gruppierung 14"/>
          <p:cNvGrpSpPr/>
          <p:nvPr/>
        </p:nvGrpSpPr>
        <p:grpSpPr>
          <a:xfrm>
            <a:off x="893232" y="3783858"/>
            <a:ext cx="2503955" cy="1961892"/>
            <a:chOff x="6649219" y="2057400"/>
            <a:chExt cx="2768391" cy="2169080"/>
          </a:xfrm>
        </p:grpSpPr>
        <p:pic>
          <p:nvPicPr>
            <p:cNvPr id="16" name="Bild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1800" y="2057400"/>
              <a:ext cx="1828800" cy="1828800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6649219" y="3886200"/>
              <a:ext cx="2768391" cy="3402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4"/>
                </a:rPr>
                <a:t>www.langzeitarchivierung.de</a:t>
              </a:r>
              <a:r>
                <a:rPr lang="de-DE" sz="1400" dirty="0" smtClean="0">
                  <a:solidFill>
                    <a:srgbClr val="808080"/>
                  </a:solidFill>
                </a:rPr>
                <a:t> </a:t>
              </a:r>
              <a:endParaRPr lang="de-DE" sz="1400" dirty="0">
                <a:solidFill>
                  <a:srgbClr val="808080"/>
                </a:solidFill>
              </a:endParaRPr>
            </a:p>
          </p:txBody>
        </p:sp>
      </p:grpSp>
      <p:grpSp>
        <p:nvGrpSpPr>
          <p:cNvPr id="18" name="Gruppierung 18"/>
          <p:cNvGrpSpPr/>
          <p:nvPr/>
        </p:nvGrpSpPr>
        <p:grpSpPr>
          <a:xfrm>
            <a:off x="3811434" y="3866639"/>
            <a:ext cx="2134149" cy="1879111"/>
            <a:chOff x="3673299" y="2165448"/>
            <a:chExt cx="2484053" cy="2187198"/>
          </a:xfrm>
        </p:grpSpPr>
        <p:pic>
          <p:nvPicPr>
            <p:cNvPr id="19" name="Bild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299" y="2165448"/>
              <a:ext cx="1926845" cy="1834692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3904930" y="3994408"/>
              <a:ext cx="2252422" cy="3582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6"/>
                </a:rPr>
                <a:t>certificates.theodi.org</a:t>
              </a:r>
              <a:r>
                <a:rPr lang="de-DE" sz="1400" dirty="0" smtClean="0">
                  <a:solidFill>
                    <a:srgbClr val="808080"/>
                  </a:solidFill>
                </a:rPr>
                <a:t> </a:t>
              </a:r>
              <a:endParaRPr lang="de-DE" sz="1400" dirty="0">
                <a:solidFill>
                  <a:srgbClr val="808080"/>
                </a:solidFill>
              </a:endParaRPr>
            </a:p>
          </p:txBody>
        </p:sp>
      </p:grpSp>
      <p:grpSp>
        <p:nvGrpSpPr>
          <p:cNvPr id="21" name="Gruppierung 21"/>
          <p:cNvGrpSpPr/>
          <p:nvPr/>
        </p:nvGrpSpPr>
        <p:grpSpPr>
          <a:xfrm>
            <a:off x="6399789" y="3548087"/>
            <a:ext cx="2319707" cy="2197663"/>
            <a:chOff x="6384653" y="2413000"/>
            <a:chExt cx="1905000" cy="1804775"/>
          </a:xfrm>
        </p:grpSpPr>
        <p:pic>
          <p:nvPicPr>
            <p:cNvPr id="22" name="Bild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4653" y="2413000"/>
              <a:ext cx="1905000" cy="1473200"/>
            </a:xfrm>
            <a:prstGeom prst="rect">
              <a:avLst/>
            </a:prstGeom>
          </p:spPr>
        </p:pic>
        <p:sp>
          <p:nvSpPr>
            <p:cNvPr id="23" name="Rechteck 22"/>
            <p:cNvSpPr/>
            <p:nvPr/>
          </p:nvSpPr>
          <p:spPr>
            <a:xfrm>
              <a:off x="6677162" y="3965021"/>
              <a:ext cx="1353339" cy="252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8"/>
                </a:rPr>
                <a:t>www.datacite.org</a:t>
              </a:r>
              <a:r>
                <a:rPr lang="de-DE" sz="1400" dirty="0" smtClean="0">
                  <a:solidFill>
                    <a:srgbClr val="808080"/>
                  </a:solidFill>
                </a:rPr>
                <a:t>  </a:t>
              </a:r>
              <a:endParaRPr lang="de-DE" sz="1400" dirty="0">
                <a:solidFill>
                  <a:srgbClr val="808080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75410" y="2004023"/>
            <a:ext cx="2495084" cy="1565301"/>
            <a:chOff x="4327357" y="1274833"/>
            <a:chExt cx="2990050" cy="187581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357" y="1274833"/>
              <a:ext cx="2990050" cy="1506986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4451847" y="2781819"/>
              <a:ext cx="2558851" cy="368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hlinkClick r:id="rId10"/>
                </a:rPr>
                <a:t>www.opengeospatial.org</a:t>
              </a:r>
              <a:endParaRPr lang="de-DE" sz="1400" dirty="0"/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64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Research 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(Several) Scientific data </a:t>
            </a:r>
            <a:r>
              <a:rPr lang="en-US" dirty="0"/>
              <a:t>p</a:t>
            </a:r>
            <a:r>
              <a:rPr lang="en-US" dirty="0" smtClean="0"/>
              <a:t>ublishing </a:t>
            </a:r>
            <a:r>
              <a:rPr lang="en-US" dirty="0"/>
              <a:t>s</a:t>
            </a:r>
            <a:r>
              <a:rPr lang="en-US" dirty="0" smtClean="0"/>
              <a:t>oftware </a:t>
            </a:r>
            <a:r>
              <a:rPr lang="en-US" dirty="0"/>
              <a:t>s</a:t>
            </a:r>
            <a:r>
              <a:rPr lang="en-US" dirty="0" smtClean="0"/>
              <a:t>ystems and supporting tools exist or </a:t>
            </a:r>
            <a:r>
              <a:rPr lang="en-US" dirty="0" smtClean="0"/>
              <a:t>emerge…e.g.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grpSp>
        <p:nvGrpSpPr>
          <p:cNvPr id="11" name="Gruppierung 32"/>
          <p:cNvGrpSpPr/>
          <p:nvPr/>
        </p:nvGrpSpPr>
        <p:grpSpPr>
          <a:xfrm>
            <a:off x="457200" y="1890277"/>
            <a:ext cx="3726092" cy="1605863"/>
            <a:chOff x="629589" y="3572741"/>
            <a:chExt cx="2809185" cy="1184702"/>
          </a:xfrm>
        </p:grpSpPr>
        <p:pic>
          <p:nvPicPr>
            <p:cNvPr id="12" name="Bild 2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589" y="3572741"/>
              <a:ext cx="2809185" cy="951026"/>
            </a:xfrm>
            <a:prstGeom prst="rect">
              <a:avLst/>
            </a:prstGeom>
          </p:spPr>
        </p:pic>
        <p:sp>
          <p:nvSpPr>
            <p:cNvPr id="13" name="Rechteck 12"/>
            <p:cNvSpPr/>
            <p:nvPr/>
          </p:nvSpPr>
          <p:spPr>
            <a:xfrm>
              <a:off x="629589" y="4530385"/>
              <a:ext cx="693944" cy="227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4"/>
                </a:rPr>
                <a:t>ckan.org</a:t>
              </a:r>
              <a:r>
                <a:rPr lang="de-DE" sz="1400" dirty="0" smtClean="0">
                  <a:solidFill>
                    <a:srgbClr val="808080"/>
                  </a:solidFill>
                </a:rPr>
                <a:t> </a:t>
              </a:r>
              <a:endParaRPr lang="de-DE" sz="1400" dirty="0">
                <a:solidFill>
                  <a:srgbClr val="808080"/>
                </a:solidFill>
              </a:endParaRPr>
            </a:p>
          </p:txBody>
        </p:sp>
      </p:grpSp>
      <p:grpSp>
        <p:nvGrpSpPr>
          <p:cNvPr id="14" name="Gruppierung 34"/>
          <p:cNvGrpSpPr/>
          <p:nvPr/>
        </p:nvGrpSpPr>
        <p:grpSpPr>
          <a:xfrm>
            <a:off x="3709630" y="3428208"/>
            <a:ext cx="1873831" cy="2114340"/>
            <a:chOff x="6989873" y="3257755"/>
            <a:chExt cx="1363203" cy="1481698"/>
          </a:xfrm>
        </p:grpSpPr>
        <p:pic>
          <p:nvPicPr>
            <p:cNvPr id="15" name="Bild 3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9873" y="3257755"/>
              <a:ext cx="1363203" cy="1192802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7148266" y="4523767"/>
              <a:ext cx="1183716" cy="215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6"/>
                </a:rPr>
                <a:t>www.r-project.org</a:t>
              </a:r>
              <a:r>
                <a:rPr lang="de-DE" sz="1400" dirty="0" smtClean="0">
                  <a:solidFill>
                    <a:srgbClr val="808080"/>
                  </a:solidFill>
                </a:rPr>
                <a:t> </a:t>
              </a:r>
              <a:endParaRPr lang="de-DE" sz="1400" dirty="0">
                <a:solidFill>
                  <a:srgbClr val="808080"/>
                </a:solidFill>
              </a:endParaRPr>
            </a:p>
          </p:txBody>
        </p:sp>
      </p:grpSp>
      <p:grpSp>
        <p:nvGrpSpPr>
          <p:cNvPr id="17" name="Gruppierung 36"/>
          <p:cNvGrpSpPr/>
          <p:nvPr/>
        </p:nvGrpSpPr>
        <p:grpSpPr>
          <a:xfrm>
            <a:off x="5583461" y="4295751"/>
            <a:ext cx="2794972" cy="2493594"/>
            <a:chOff x="3979191" y="3538452"/>
            <a:chExt cx="1975681" cy="1762646"/>
          </a:xfrm>
        </p:grpSpPr>
        <p:pic>
          <p:nvPicPr>
            <p:cNvPr id="18" name="Bild 3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191" y="3538452"/>
              <a:ext cx="1975681" cy="1762646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409041" y="5066589"/>
              <a:ext cx="1115982" cy="2175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sz="1400" dirty="0" smtClean="0">
                  <a:solidFill>
                    <a:srgbClr val="808080"/>
                  </a:solidFill>
                  <a:hlinkClick r:id="rId8"/>
                </a:rPr>
                <a:t>www.docker.com</a:t>
              </a:r>
              <a:r>
                <a:rPr lang="de-DE" sz="1400" dirty="0">
                  <a:solidFill>
                    <a:srgbClr val="80808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6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Research </a:t>
            </a:r>
            <a:r>
              <a:rPr lang="en-US" dirty="0"/>
              <a:t>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(Generic) research data </a:t>
            </a:r>
            <a:r>
              <a:rPr lang="en-US" dirty="0"/>
              <a:t>e</a:t>
            </a:r>
            <a:r>
              <a:rPr lang="en-US" dirty="0" smtClean="0"/>
              <a:t>xchange </a:t>
            </a:r>
            <a:r>
              <a:rPr lang="en-US" dirty="0"/>
              <a:t>p</a:t>
            </a:r>
            <a:r>
              <a:rPr lang="en-US" dirty="0" smtClean="0"/>
              <a:t>ublishing </a:t>
            </a:r>
            <a:r>
              <a:rPr lang="en-US" dirty="0"/>
              <a:t>p</a:t>
            </a:r>
            <a:r>
              <a:rPr lang="en-US" dirty="0" smtClean="0"/>
              <a:t>latforms exist or </a:t>
            </a:r>
            <a:r>
              <a:rPr lang="en-US" dirty="0" smtClean="0"/>
              <a:t>emerge…e.g.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6" name="Rechteck 15"/>
          <p:cNvSpPr/>
          <p:nvPr/>
        </p:nvSpPr>
        <p:spPr>
          <a:xfrm>
            <a:off x="4043433" y="6323111"/>
            <a:ext cx="880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hlinkClick r:id="rId2"/>
              </a:rPr>
              <a:t>eudat.eu</a:t>
            </a:r>
            <a:endParaRPr lang="de-DE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4" y="1845904"/>
            <a:ext cx="7193688" cy="437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4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Research </a:t>
            </a:r>
            <a:r>
              <a:rPr lang="en-US" dirty="0"/>
              <a:t>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(Generic) research data </a:t>
            </a:r>
            <a:r>
              <a:rPr lang="en-US" dirty="0"/>
              <a:t>e</a:t>
            </a:r>
            <a:r>
              <a:rPr lang="en-US" dirty="0" smtClean="0"/>
              <a:t>xchange </a:t>
            </a:r>
            <a:r>
              <a:rPr lang="en-US" dirty="0"/>
              <a:t>p</a:t>
            </a:r>
            <a:r>
              <a:rPr lang="en-US" dirty="0" smtClean="0"/>
              <a:t>ublishing </a:t>
            </a:r>
            <a:r>
              <a:rPr lang="en-US" dirty="0"/>
              <a:t>p</a:t>
            </a:r>
            <a:r>
              <a:rPr lang="en-US" dirty="0" smtClean="0"/>
              <a:t>latforms exist or </a:t>
            </a:r>
            <a:r>
              <a:rPr lang="en-US" dirty="0" smtClean="0"/>
              <a:t>emerge…e.g.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8" name="Rechteck 17"/>
          <p:cNvSpPr/>
          <p:nvPr/>
        </p:nvSpPr>
        <p:spPr>
          <a:xfrm>
            <a:off x="894366" y="6210768"/>
            <a:ext cx="540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hlinkClick r:id="rId2"/>
              </a:rPr>
              <a:t>http://doi.pangaea.de/10.1594/PANGAEA.51464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6" y="2278613"/>
            <a:ext cx="7941143" cy="3247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hteck 11"/>
          <p:cNvSpPr/>
          <p:nvPr/>
        </p:nvSpPr>
        <p:spPr>
          <a:xfrm>
            <a:off x="1008064" y="1927531"/>
            <a:ext cx="2355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hlinkClick r:id="rId4"/>
              </a:rPr>
              <a:t>http</a:t>
            </a:r>
            <a:r>
              <a:rPr lang="de-DE" sz="1600" dirty="0" smtClean="0">
                <a:hlinkClick r:id="rId4"/>
              </a:rPr>
              <a:t>://www.re3data.org/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11" y="2241071"/>
            <a:ext cx="7913030" cy="369578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66" y="1894327"/>
            <a:ext cx="7857972" cy="409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951477" y="6458376"/>
            <a:ext cx="53511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hlinkClick r:id="rId7"/>
              </a:rPr>
              <a:t>http://</a:t>
            </a:r>
            <a:r>
              <a:rPr lang="de-DE" sz="1400" dirty="0" smtClean="0">
                <a:hlinkClick r:id="rId7"/>
              </a:rPr>
              <a:t>geoportal-glues.ufz.de/index.php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/>
          <a:srcRect b="5621"/>
          <a:stretch/>
        </p:blipFill>
        <p:spPr>
          <a:xfrm>
            <a:off x="894365" y="1788821"/>
            <a:ext cx="5771129" cy="469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lipse 8"/>
          <p:cNvSpPr/>
          <p:nvPr/>
        </p:nvSpPr>
        <p:spPr>
          <a:xfrm>
            <a:off x="2903621" y="3360821"/>
            <a:ext cx="1179095" cy="413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2903621" y="2591181"/>
            <a:ext cx="1179095" cy="413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59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7" grpId="0"/>
      <p:bldP spid="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Environmental Research Data </a:t>
            </a:r>
            <a:r>
              <a:rPr lang="en-US" dirty="0" smtClean="0"/>
              <a:t>Management…our approach</a:t>
            </a:r>
            <a:endParaRPr lang="en-US" noProof="0" dirty="0"/>
          </a:p>
        </p:txBody>
      </p:sp>
      <p:sp>
        <p:nvSpPr>
          <p:cNvPr id="8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noProof="0" dirty="0" smtClean="0"/>
              <a:t>Supporting researchers in data publishing &amp; exploration</a:t>
            </a:r>
            <a:endParaRPr lang="en-US" sz="2400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A2B8BA6-9397-43AA-875F-F04D52FFAC07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5" r="2546" b="-1"/>
          <a:stretch/>
        </p:blipFill>
        <p:spPr bwMode="auto">
          <a:xfrm>
            <a:off x="568800" y="1623277"/>
            <a:ext cx="8341361" cy="4399758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53143" y="627694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Application: </a:t>
            </a:r>
            <a:r>
              <a:rPr lang="en-US" sz="1000" kern="0" dirty="0">
                <a:solidFill>
                  <a:srgbClr val="000000"/>
                </a:solidFill>
                <a:hlinkClick r:id="rId3"/>
              </a:rPr>
              <a:t>http://</a:t>
            </a:r>
            <a:r>
              <a:rPr lang="en-US" sz="1000" kern="0" dirty="0" smtClean="0">
                <a:solidFill>
                  <a:srgbClr val="000000"/>
                </a:solidFill>
                <a:hlinkClick r:id="rId3"/>
              </a:rPr>
              <a:t>geoportal-glues.ufz.de/index.php</a:t>
            </a:r>
            <a:r>
              <a:rPr lang="en-US" sz="1000" kern="0" dirty="0" smtClean="0">
                <a:solidFill>
                  <a:srgbClr val="000000"/>
                </a:solidFill>
              </a:rPr>
              <a:t> </a:t>
            </a:r>
            <a:endParaRPr kumimoji="0" lang="en-US" sz="10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Source</a:t>
            </a:r>
            <a:r>
              <a:rPr kumimoji="0" lang="en-US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Code</a:t>
            </a: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</a:t>
            </a: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4"/>
              </a:rPr>
              <a:t>https://github.com/GeoinformationSystems</a:t>
            </a:r>
            <a:endParaRPr kumimoji="0" lang="en-US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124638" y="6398063"/>
            <a:ext cx="1842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/>
              <a:t>Henzen et al. (2013)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3255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 Environmental Sciences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/>
              <a:t>Happens often </a:t>
            </a:r>
            <a:r>
              <a:rPr lang="en-US" b="1" i="1" dirty="0"/>
              <a:t>digital </a:t>
            </a:r>
            <a:r>
              <a:rPr lang="en-US" dirty="0"/>
              <a:t>…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/>
              <a:t>from observations over</a:t>
            </a:r>
            <a:br>
              <a:rPr lang="en-US" dirty="0"/>
            </a:br>
            <a:r>
              <a:rPr lang="en-US" dirty="0"/>
              <a:t>analysis towards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simulation and </a:t>
            </a:r>
            <a:r>
              <a:rPr lang="en-US" dirty="0"/>
              <a:t>synthesis.</a:t>
            </a:r>
          </a:p>
          <a:p>
            <a:pPr>
              <a:spcBef>
                <a:spcPts val="3000"/>
              </a:spcBef>
            </a:pPr>
            <a:r>
              <a:rPr lang="en-US" b="1" dirty="0" smtClean="0"/>
              <a:t>Masses of </a:t>
            </a:r>
            <a:r>
              <a:rPr lang="en-US" dirty="0" smtClean="0"/>
              <a:t>big </a:t>
            </a:r>
            <a:r>
              <a:rPr lang="en-US" dirty="0"/>
              <a:t>(open) </a:t>
            </a:r>
            <a:r>
              <a:rPr lang="en-US" b="1" dirty="0" smtClean="0"/>
              <a:t>data</a:t>
            </a:r>
            <a:r>
              <a:rPr lang="en-US" dirty="0" smtClean="0"/>
              <a:t>…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i="1" dirty="0" smtClean="0"/>
              <a:t>rarely big data analytics</a:t>
            </a:r>
            <a:r>
              <a:rPr lang="en-US" sz="2000" dirty="0" smtClean="0"/>
              <a:t>)</a:t>
            </a:r>
            <a:endParaRPr lang="de-DE" noProof="0" dirty="0" smtClean="0"/>
          </a:p>
          <a:p>
            <a:pPr marL="0" indent="0">
              <a:buNone/>
            </a:pPr>
            <a:endParaRPr lang="de-DE" noProof="0" dirty="0"/>
          </a:p>
        </p:txBody>
      </p:sp>
      <p:pic>
        <p:nvPicPr>
          <p:cNvPr id="13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16" y="3292080"/>
            <a:ext cx="1550295" cy="5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ieren 24"/>
          <p:cNvGrpSpPr/>
          <p:nvPr/>
        </p:nvGrpSpPr>
        <p:grpSpPr>
          <a:xfrm>
            <a:off x="5144152" y="969899"/>
            <a:ext cx="3611803" cy="2384178"/>
            <a:chOff x="5671557" y="1975694"/>
            <a:chExt cx="3394026" cy="2240424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1030" t="1131" r="4266" b="10057"/>
            <a:stretch>
              <a:fillRect/>
            </a:stretch>
          </p:blipFill>
          <p:spPr bwMode="auto">
            <a:xfrm>
              <a:off x="5671557" y="1975694"/>
              <a:ext cx="3394026" cy="1968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hteck 11"/>
            <p:cNvSpPr/>
            <p:nvPr/>
          </p:nvSpPr>
          <p:spPr>
            <a:xfrm>
              <a:off x="5671557" y="3984743"/>
              <a:ext cx="1850098" cy="231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000" dirty="0">
                  <a:solidFill>
                    <a:schemeClr val="bg2">
                      <a:lumMod val="75000"/>
                    </a:schemeClr>
                  </a:solidFill>
                </a:rPr>
                <a:t>http://</a:t>
              </a:r>
              <a:r>
                <a:rPr lang="de-DE" sz="1000" dirty="0" smtClean="0">
                  <a:solidFill>
                    <a:schemeClr val="bg2">
                      <a:lumMod val="75000"/>
                    </a:schemeClr>
                  </a:solidFill>
                </a:rPr>
                <a:t>www.opengeospatial.org  </a:t>
              </a:r>
              <a:endParaRPr lang="de-DE" sz="1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5684253" y="3576153"/>
              <a:ext cx="2342147" cy="3679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689676" y="3922935"/>
            <a:ext cx="3327729" cy="2747715"/>
            <a:chOff x="867447" y="3726186"/>
            <a:chExt cx="3078632" cy="2542035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3885" y="3726186"/>
              <a:ext cx="3032194" cy="23082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hteck 16"/>
            <p:cNvSpPr/>
            <p:nvPr/>
          </p:nvSpPr>
          <p:spPr>
            <a:xfrm>
              <a:off x="867447" y="6040431"/>
              <a:ext cx="1759148" cy="227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2">
                      <a:lumMod val="75000"/>
                    </a:schemeClr>
                  </a:solidFill>
                </a:rPr>
                <a:t>http://</a:t>
              </a:r>
              <a:r>
                <a:rPr lang="en-US" sz="1000" dirty="0" smtClean="0">
                  <a:solidFill>
                    <a:schemeClr val="bg2">
                      <a:lumMod val="75000"/>
                    </a:schemeClr>
                  </a:solidFill>
                </a:rPr>
                <a:t>www.ipcc-data.org/maps</a:t>
              </a:r>
              <a:endParaRPr lang="en-US" sz="1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4664053" y="3938303"/>
            <a:ext cx="4572000" cy="2732040"/>
            <a:chOff x="4677077" y="3834331"/>
            <a:chExt cx="4572000" cy="273204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6"/>
            <a:srcRect r="3675" b="2967"/>
            <a:stretch/>
          </p:blipFill>
          <p:spPr>
            <a:xfrm>
              <a:off x="4687258" y="3834331"/>
              <a:ext cx="3668463" cy="24586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hteck 5"/>
            <p:cNvSpPr/>
            <p:nvPr/>
          </p:nvSpPr>
          <p:spPr>
            <a:xfrm>
              <a:off x="4677077" y="632015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1000" dirty="0">
                  <a:solidFill>
                    <a:schemeClr val="bg2">
                      <a:lumMod val="75000"/>
                    </a:schemeClr>
                  </a:solidFill>
                </a:rPr>
                <a:t>http</a:t>
              </a:r>
              <a:r>
                <a:rPr lang="de-DE" sz="1000" dirty="0" smtClean="0">
                  <a:solidFill>
                    <a:schemeClr val="bg2">
                      <a:lumMod val="75000"/>
                    </a:schemeClr>
                  </a:solidFill>
                </a:rPr>
                <a:t>://www.geoportal.de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4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Research Data Management…our approach</a:t>
            </a:r>
            <a:endParaRPr lang="en-US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838201"/>
            <a:ext cx="8229600" cy="5429862"/>
          </a:xfrm>
        </p:spPr>
        <p:txBody>
          <a:bodyPr/>
          <a:lstStyle/>
          <a:p>
            <a:r>
              <a:rPr lang="en-US" sz="2000" dirty="0" smtClean="0"/>
              <a:t>Supporting researchers in data publishing &amp; exploration</a:t>
            </a:r>
            <a:br>
              <a:rPr lang="en-US" sz="2000" dirty="0" smtClean="0"/>
            </a:br>
            <a:r>
              <a:rPr lang="en-US" sz="2000" dirty="0" smtClean="0"/>
              <a:t>(Describe Provenance Using </a:t>
            </a:r>
            <a:r>
              <a:rPr lang="en-US" sz="2000" noProof="0" dirty="0" smtClean="0"/>
              <a:t>ISO 19115 Metadata)</a:t>
            </a:r>
            <a:endParaRPr lang="en-US" sz="2000" noProof="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2B8BA6-9397-43AA-875F-F04D52FFAC07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7" r="1857"/>
          <a:stretch/>
        </p:blipFill>
        <p:spPr bwMode="auto">
          <a:xfrm>
            <a:off x="586940" y="1597104"/>
            <a:ext cx="8213771" cy="4670959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124638" y="6390379"/>
            <a:ext cx="18423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 smtClean="0"/>
              <a:t>Henzen et al. (2013)</a:t>
            </a:r>
            <a:endParaRPr lang="de-DE" sz="1200" dirty="0"/>
          </a:p>
        </p:txBody>
      </p:sp>
      <p:sp>
        <p:nvSpPr>
          <p:cNvPr id="11" name="Rechteck 10"/>
          <p:cNvSpPr/>
          <p:nvPr/>
        </p:nvSpPr>
        <p:spPr>
          <a:xfrm>
            <a:off x="653143" y="627694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Application:</a:t>
            </a:r>
            <a:r>
              <a:rPr lang="en-US" sz="1000" kern="0">
                <a:solidFill>
                  <a:srgbClr val="000000"/>
                </a:solidFill>
              </a:rPr>
              <a:t> </a:t>
            </a:r>
            <a:r>
              <a:rPr lang="en-US" sz="1000" kern="0">
                <a:solidFill>
                  <a:srgbClr val="000000"/>
                </a:solidFill>
                <a:hlinkClick r:id="rId4"/>
              </a:rPr>
              <a:t>http://</a:t>
            </a:r>
            <a:r>
              <a:rPr lang="en-US" sz="1000" kern="0" smtClean="0">
                <a:solidFill>
                  <a:srgbClr val="000000"/>
                </a:solidFill>
                <a:hlinkClick r:id="rId4"/>
              </a:rPr>
              <a:t>geoportal-glues.ufz.de/index.php</a:t>
            </a:r>
            <a:r>
              <a:rPr lang="en-US" sz="1000" kern="0" smtClean="0">
                <a:solidFill>
                  <a:srgbClr val="000000"/>
                </a:solidFill>
              </a:rPr>
              <a:t> </a:t>
            </a:r>
            <a:endParaRPr kumimoji="0" lang="en-US" sz="10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Source</a:t>
            </a:r>
            <a:r>
              <a:rPr kumimoji="0" lang="en-US" sz="10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Code</a:t>
            </a: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 </a:t>
            </a:r>
            <a:r>
              <a:rPr kumimoji="0" lang="en-US" sz="10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5"/>
              </a:rPr>
              <a:t>https://github.com/GeoinformationSystems</a:t>
            </a:r>
            <a:endParaRPr kumimoji="0" lang="en-US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259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Environmental Research Data Management…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962464"/>
            <a:ext cx="8494699" cy="5453704"/>
          </a:xfrm>
        </p:spPr>
        <p:txBody>
          <a:bodyPr/>
          <a:lstStyle/>
          <a:p>
            <a:r>
              <a:rPr lang="en-GB" dirty="0" smtClean="0"/>
              <a:t>Own experiences and gut feeling for </a:t>
            </a:r>
            <a:br>
              <a:rPr lang="en-GB" dirty="0" smtClean="0"/>
            </a:br>
            <a:r>
              <a:rPr lang="en-GB" dirty="0" smtClean="0"/>
              <a:t>environmental research data:</a:t>
            </a:r>
          </a:p>
          <a:p>
            <a:pPr lvl="1">
              <a:spcBef>
                <a:spcPts val="2000"/>
              </a:spcBef>
            </a:pPr>
            <a:r>
              <a:rPr lang="en-GB" sz="2400" i="1" dirty="0" smtClean="0"/>
              <a:t>Too </a:t>
            </a:r>
            <a:r>
              <a:rPr lang="en-GB" sz="2400" dirty="0" smtClean="0"/>
              <a:t>spatial/special solutions</a:t>
            </a:r>
          </a:p>
          <a:p>
            <a:pPr lvl="1">
              <a:spcBef>
                <a:spcPts val="2000"/>
              </a:spcBef>
            </a:pPr>
            <a:r>
              <a:rPr lang="en-GB" sz="2400" dirty="0" smtClean="0"/>
              <a:t>Still </a:t>
            </a:r>
            <a:r>
              <a:rPr lang="en-GB" sz="2400" i="1" dirty="0" smtClean="0"/>
              <a:t>too</a:t>
            </a:r>
            <a:r>
              <a:rPr lang="en-GB" sz="2400" dirty="0" smtClean="0"/>
              <a:t> many tedious metadata tasks</a:t>
            </a:r>
          </a:p>
          <a:p>
            <a:pPr lvl="1">
              <a:spcBef>
                <a:spcPts val="2000"/>
              </a:spcBef>
            </a:pPr>
            <a:r>
              <a:rPr lang="en-GB" sz="2400" dirty="0" smtClean="0"/>
              <a:t>Lack of data management plans</a:t>
            </a:r>
          </a:p>
          <a:p>
            <a:pPr lvl="1">
              <a:spcBef>
                <a:spcPts val="2000"/>
              </a:spcBef>
            </a:pPr>
            <a:r>
              <a:rPr lang="en-GB" sz="2400" dirty="0" smtClean="0"/>
              <a:t>Lack of  research data qualification </a:t>
            </a:r>
            <a:br>
              <a:rPr lang="en-GB" sz="2400" dirty="0" smtClean="0"/>
            </a:br>
            <a:r>
              <a:rPr lang="en-GB" sz="2400" dirty="0" smtClean="0"/>
              <a:t>mechanisms</a:t>
            </a:r>
          </a:p>
          <a:p>
            <a:pPr lvl="1">
              <a:spcBef>
                <a:spcPts val="2000"/>
              </a:spcBef>
            </a:pPr>
            <a:r>
              <a:rPr lang="en-GB" sz="2400" b="1" dirty="0" smtClean="0"/>
              <a:t>Lack of support for the whole research workflow (data publication is mostly done once - at the end…)</a:t>
            </a:r>
          </a:p>
          <a:p>
            <a:pPr lvl="1">
              <a:spcBef>
                <a:spcPts val="2000"/>
              </a:spcBef>
            </a:pPr>
            <a:r>
              <a:rPr lang="en-GB" sz="2400" dirty="0" smtClean="0"/>
              <a:t>Not </a:t>
            </a:r>
            <a:r>
              <a:rPr lang="en-GB" sz="2400" i="1" dirty="0" smtClean="0"/>
              <a:t>the </a:t>
            </a:r>
            <a:r>
              <a:rPr lang="en-GB" sz="2400" dirty="0" smtClean="0"/>
              <a:t>solution in place….</a:t>
            </a:r>
          </a:p>
        </p:txBody>
      </p:sp>
      <p:pic>
        <p:nvPicPr>
          <p:cNvPr id="8" name="Picture 2" descr="C:\Users\lbernard\AppData\Local\Microsoft\Windows\Temporary Internet Files\Content.IE5\2AL2Y4ZG\MC90038920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4" y="2067451"/>
            <a:ext cx="1461635" cy="223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1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29" y="56251"/>
            <a:ext cx="2880000" cy="1192318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45" y="1113532"/>
            <a:ext cx="7634490" cy="3325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</a:t>
            </a:r>
            <a:r>
              <a:rPr lang="en-GB" dirty="0" smtClean="0"/>
              <a:t>Study COLABIS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3616" y="4730275"/>
            <a:ext cx="9062592" cy="1525336"/>
          </a:xfrm>
        </p:spPr>
        <p:txBody>
          <a:bodyPr/>
          <a:lstStyle/>
          <a:p>
            <a:r>
              <a:rPr lang="en-US" sz="2200" dirty="0"/>
              <a:t>better monitor, model and predict </a:t>
            </a:r>
            <a:r>
              <a:rPr lang="en-US" sz="2200" dirty="0" smtClean="0"/>
              <a:t>urban wastewater quantities/qualities to support urban water management </a:t>
            </a:r>
            <a:endParaRPr lang="en-GB" sz="2200" dirty="0" smtClean="0"/>
          </a:p>
          <a:p>
            <a:r>
              <a:rPr lang="en-GB" sz="2200" dirty="0" smtClean="0"/>
              <a:t>Different </a:t>
            </a:r>
            <a:r>
              <a:rPr lang="en-GB" sz="2200" dirty="0" smtClean="0"/>
              <a:t>research disciplines, workflows, institutions,…</a:t>
            </a:r>
            <a:endParaRPr lang="en-GB" sz="2200" dirty="0"/>
          </a:p>
          <a:p>
            <a:pPr marL="0" indent="0">
              <a:buNone/>
            </a:pPr>
            <a:r>
              <a:rPr lang="en-GB" sz="2200" b="1" dirty="0">
                <a:solidFill>
                  <a:srgbClr val="FF0000"/>
                </a:solidFill>
              </a:rPr>
              <a:t> </a:t>
            </a:r>
            <a:r>
              <a:rPr lang="en-GB" sz="2200" b="1" dirty="0" smtClean="0">
                <a:solidFill>
                  <a:srgbClr val="FF0000"/>
                </a:solidFill>
              </a:rPr>
              <a:t>   How </a:t>
            </a:r>
            <a:r>
              <a:rPr lang="en-GB" sz="2200" b="1" dirty="0" smtClean="0">
                <a:solidFill>
                  <a:srgbClr val="FF0000"/>
                </a:solidFill>
              </a:rPr>
              <a:t>best </a:t>
            </a:r>
            <a:r>
              <a:rPr lang="en-GB" sz="2200" b="1" dirty="0">
                <a:solidFill>
                  <a:srgbClr val="FF0000"/>
                </a:solidFill>
              </a:rPr>
              <a:t>to tackle </a:t>
            </a:r>
            <a:r>
              <a:rPr lang="en-GB" sz="2200" b="1" dirty="0" smtClean="0">
                <a:solidFill>
                  <a:srgbClr val="FF0000"/>
                </a:solidFill>
              </a:rPr>
              <a:t>related </a:t>
            </a:r>
            <a:r>
              <a:rPr lang="en-GB" sz="2200" b="1" dirty="0" smtClean="0">
                <a:solidFill>
                  <a:srgbClr val="FF0000"/>
                </a:solidFill>
              </a:rPr>
              <a:t>research </a:t>
            </a:r>
            <a:r>
              <a:rPr lang="en-GB" sz="2200" b="1" dirty="0" smtClean="0">
                <a:solidFill>
                  <a:srgbClr val="FF0000"/>
                </a:solidFill>
              </a:rPr>
              <a:t>data management – </a:t>
            </a:r>
            <a:r>
              <a:rPr lang="en-GB" sz="2200" b="1" i="1" dirty="0" smtClean="0">
                <a:solidFill>
                  <a:srgbClr val="FF0000"/>
                </a:solidFill>
              </a:rPr>
              <a:t>today</a:t>
            </a:r>
            <a:r>
              <a:rPr lang="en-GB" sz="2200" b="1" dirty="0" smtClean="0">
                <a:solidFill>
                  <a:srgbClr val="FF0000"/>
                </a:solidFill>
              </a:rPr>
              <a:t>?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DD84D69-3A80-8E4B-A795-193A4896A434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84525" y="1002839"/>
            <a:ext cx="8885858" cy="3514093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9956" y="1006626"/>
            <a:ext cx="1749890" cy="163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49" t="7816" r="4902" b="40901"/>
          <a:stretch/>
        </p:blipFill>
        <p:spPr>
          <a:xfrm>
            <a:off x="6651696" y="1592913"/>
            <a:ext cx="1639581" cy="278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76" y="964418"/>
            <a:ext cx="2485543" cy="1527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/>
          <a:srcRect r="9271" b="5651"/>
          <a:stretch/>
        </p:blipFill>
        <p:spPr>
          <a:xfrm>
            <a:off x="945252" y="2783142"/>
            <a:ext cx="1413989" cy="158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9956" y="3402039"/>
            <a:ext cx="2246966" cy="111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Environmental Research Data </a:t>
            </a:r>
            <a:r>
              <a:rPr lang="en-US" dirty="0" smtClean="0"/>
              <a:t>Management…our approach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8200"/>
            <a:ext cx="8362800" cy="5407960"/>
          </a:xfrm>
        </p:spPr>
        <p:txBody>
          <a:bodyPr/>
          <a:lstStyle/>
          <a:p>
            <a:r>
              <a:rPr lang="de-DE" sz="2300" i="1" noProof="0" dirty="0" err="1" smtClean="0"/>
              <a:t>Closing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the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metadata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gap</a:t>
            </a:r>
            <a:r>
              <a:rPr lang="de-DE" sz="2300" i="1" noProof="0" dirty="0" smtClean="0"/>
              <a:t> – </a:t>
            </a:r>
            <a:r>
              <a:rPr lang="de-DE" sz="2300" i="1" noProof="0" dirty="0" err="1" smtClean="0"/>
              <a:t>getting</a:t>
            </a:r>
            <a:r>
              <a:rPr lang="de-DE" sz="2300" i="1" noProof="0" dirty="0" smtClean="0"/>
              <a:t> on </a:t>
            </a:r>
            <a:r>
              <a:rPr lang="de-DE" sz="2300" i="1" noProof="0" dirty="0" err="1" smtClean="0"/>
              <a:t>the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researchers</a:t>
            </a:r>
            <a:r>
              <a:rPr lang="de-DE" sz="2300" i="1" noProof="0" dirty="0" smtClean="0"/>
              <a:t>‘ </a:t>
            </a:r>
            <a:r>
              <a:rPr lang="de-DE" sz="2300" i="1" noProof="0" dirty="0" err="1" smtClean="0"/>
              <a:t>desk</a:t>
            </a:r>
            <a:endParaRPr lang="de-DE" sz="2300" noProof="0" dirty="0"/>
          </a:p>
        </p:txBody>
      </p:sp>
      <p:sp>
        <p:nvSpPr>
          <p:cNvPr id="13" name="Rechteck 12"/>
          <p:cNvSpPr/>
          <p:nvPr/>
        </p:nvSpPr>
        <p:spPr>
          <a:xfrm>
            <a:off x="6283859" y="6440390"/>
            <a:ext cx="15744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Henzen et al. (2016)</a:t>
            </a:r>
            <a:endParaRPr lang="en-US" sz="1200" i="1" dirty="0"/>
          </a:p>
        </p:txBody>
      </p:sp>
      <p:sp>
        <p:nvSpPr>
          <p:cNvPr id="27" name="Rechteck 26"/>
          <p:cNvSpPr/>
          <p:nvPr/>
        </p:nvSpPr>
        <p:spPr bwMode="auto">
          <a:xfrm>
            <a:off x="534472" y="1308163"/>
            <a:ext cx="2777718" cy="4910272"/>
          </a:xfrm>
          <a:prstGeom prst="rect">
            <a:avLst/>
          </a:prstGeom>
          <a:solidFill>
            <a:srgbClr val="BBE0E3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3229646" y="1308162"/>
            <a:ext cx="2777718" cy="4910273"/>
          </a:xfrm>
          <a:prstGeom prst="rect">
            <a:avLst/>
          </a:prstGeom>
          <a:solidFill>
            <a:srgbClr val="FAFCA2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5845999" y="1304122"/>
            <a:ext cx="2850714" cy="4955805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62133" y="5512473"/>
            <a:ext cx="203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Researchers‘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369026" y="5512473"/>
            <a:ext cx="191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haring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091139" y="5512473"/>
            <a:ext cx="2915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Data/Service Publications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96" y="5505643"/>
            <a:ext cx="628174" cy="6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pieren 37"/>
          <p:cNvGrpSpPr/>
          <p:nvPr/>
        </p:nvGrpSpPr>
        <p:grpSpPr>
          <a:xfrm>
            <a:off x="5062480" y="5410167"/>
            <a:ext cx="617575" cy="737428"/>
            <a:chOff x="2954014" y="1375340"/>
            <a:chExt cx="1220064" cy="1456842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" name="Gruppieren 39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41" name="Flussdiagramm: Magnetplattenspeicher 40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2" name="Flussdiagramm: Magnetplattenspeicher 41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3" name="Flussdiagramm: Magnetplattenspeicher 42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pic>
        <p:nvPicPr>
          <p:cNvPr id="44" name="Grafik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40" y="5449183"/>
            <a:ext cx="716121" cy="716121"/>
          </a:xfrm>
          <a:prstGeom prst="rect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901" y="1391583"/>
            <a:ext cx="2007515" cy="13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"/>
          <a:stretch/>
        </p:blipFill>
        <p:spPr bwMode="auto">
          <a:xfrm>
            <a:off x="6732240" y="1383531"/>
            <a:ext cx="1535509" cy="133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C:\Users\mm\Desktop\colabis-arc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642" y="2827283"/>
            <a:ext cx="7281794" cy="25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feld 48"/>
          <p:cNvSpPr txBox="1"/>
          <p:nvPr/>
        </p:nvSpPr>
        <p:spPr>
          <a:xfrm rot="16200000">
            <a:off x="2457640" y="232831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 rot="16200000">
            <a:off x="5143893" y="231283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nhaltsplatzhalter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6" t="13669" r="17241" b="25555"/>
          <a:stretch/>
        </p:blipFill>
        <p:spPr>
          <a:xfrm>
            <a:off x="3537091" y="1439188"/>
            <a:ext cx="2285606" cy="135979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607964" y="6294509"/>
            <a:ext cx="7928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err="1" smtClean="0"/>
              <a:t>Application</a:t>
            </a:r>
            <a:r>
              <a:rPr lang="de-DE" sz="1000" dirty="0" smtClean="0"/>
              <a:t>: </a:t>
            </a:r>
            <a:r>
              <a:rPr lang="en-US" sz="1000" dirty="0">
                <a:hlinkClick r:id="rId9"/>
              </a:rPr>
              <a:t>https://colabis.de/</a:t>
            </a:r>
            <a:r>
              <a:rPr lang="en-US" sz="1000" dirty="0"/>
              <a:t> </a:t>
            </a:r>
            <a:endParaRPr lang="de-DE" sz="1000" dirty="0" smtClean="0"/>
          </a:p>
          <a:p>
            <a:r>
              <a:rPr lang="de-DE" sz="1000" dirty="0" smtClean="0"/>
              <a:t>Source Code: </a:t>
            </a:r>
            <a:r>
              <a:rPr lang="de-DE" sz="1000" dirty="0" smtClean="0">
                <a:hlinkClick r:id="rId10"/>
              </a:rPr>
              <a:t>https://github.com/GeoinformationSystems</a:t>
            </a:r>
            <a:endParaRPr lang="de-DE" sz="1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35" name="Bild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623" y="5105655"/>
            <a:ext cx="983014" cy="3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Environmental Research </a:t>
            </a:r>
            <a:r>
              <a:rPr lang="en-US" dirty="0" smtClean="0"/>
              <a:t>Data Management…our approach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8200"/>
            <a:ext cx="8362800" cy="5407960"/>
          </a:xfrm>
        </p:spPr>
        <p:txBody>
          <a:bodyPr/>
          <a:lstStyle/>
          <a:p>
            <a:r>
              <a:rPr lang="de-DE" sz="2300" i="1" noProof="0" dirty="0" err="1" smtClean="0"/>
              <a:t>Closing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the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metadata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gap</a:t>
            </a:r>
            <a:r>
              <a:rPr lang="de-DE" sz="2300" i="1" noProof="0" dirty="0" smtClean="0"/>
              <a:t> – </a:t>
            </a:r>
            <a:r>
              <a:rPr lang="de-DE" sz="2300" i="1" noProof="0" dirty="0" err="1" smtClean="0"/>
              <a:t>getting</a:t>
            </a:r>
            <a:r>
              <a:rPr lang="de-DE" sz="2300" i="1" noProof="0" dirty="0" smtClean="0"/>
              <a:t> on </a:t>
            </a:r>
            <a:r>
              <a:rPr lang="de-DE" sz="2300" i="1" noProof="0" dirty="0" err="1" smtClean="0"/>
              <a:t>the</a:t>
            </a:r>
            <a:r>
              <a:rPr lang="de-DE" sz="2300" i="1" noProof="0" dirty="0" smtClean="0"/>
              <a:t> </a:t>
            </a:r>
            <a:r>
              <a:rPr lang="de-DE" sz="2300" i="1" noProof="0" dirty="0" err="1" smtClean="0"/>
              <a:t>researchers</a:t>
            </a:r>
            <a:r>
              <a:rPr lang="de-DE" sz="2300" i="1" noProof="0" dirty="0" smtClean="0"/>
              <a:t>‘ </a:t>
            </a:r>
            <a:r>
              <a:rPr lang="de-DE" sz="2300" i="1" noProof="0" dirty="0" err="1" smtClean="0"/>
              <a:t>desk</a:t>
            </a:r>
            <a:endParaRPr lang="de-DE" sz="2300" noProof="0" dirty="0"/>
          </a:p>
        </p:txBody>
      </p:sp>
      <p:sp>
        <p:nvSpPr>
          <p:cNvPr id="13" name="Rechteck 12"/>
          <p:cNvSpPr/>
          <p:nvPr/>
        </p:nvSpPr>
        <p:spPr>
          <a:xfrm>
            <a:off x="6329963" y="6252991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hlinkClick r:id="rId2"/>
              </a:rPr>
              <a:t>https://colabis.de/</a:t>
            </a:r>
            <a:r>
              <a:rPr lang="en-US" sz="1800" dirty="0"/>
              <a:t> </a:t>
            </a:r>
          </a:p>
        </p:txBody>
      </p:sp>
      <p:sp>
        <p:nvSpPr>
          <p:cNvPr id="27" name="Rechteck 26"/>
          <p:cNvSpPr/>
          <p:nvPr/>
        </p:nvSpPr>
        <p:spPr bwMode="auto">
          <a:xfrm>
            <a:off x="534472" y="1308163"/>
            <a:ext cx="2777718" cy="4910272"/>
          </a:xfrm>
          <a:prstGeom prst="rect">
            <a:avLst/>
          </a:prstGeom>
          <a:solidFill>
            <a:srgbClr val="BBE0E3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3229646" y="1308162"/>
            <a:ext cx="2777718" cy="4910273"/>
          </a:xfrm>
          <a:prstGeom prst="rect">
            <a:avLst/>
          </a:prstGeom>
          <a:solidFill>
            <a:srgbClr val="FAFCA2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5845999" y="1304122"/>
            <a:ext cx="2850714" cy="4955805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Tx/>
              <a:buFont typeface="Wingdings" pitchFamily="2" charset="2"/>
              <a:buChar char="§"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62133" y="5512473"/>
            <a:ext cx="203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Researchers‘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369026" y="5512473"/>
            <a:ext cx="191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haring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091139" y="5512473"/>
            <a:ext cx="2915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Data/Service Publications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96" y="5505643"/>
            <a:ext cx="628174" cy="6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uppieren 37"/>
          <p:cNvGrpSpPr/>
          <p:nvPr/>
        </p:nvGrpSpPr>
        <p:grpSpPr>
          <a:xfrm>
            <a:off x="5062480" y="5410167"/>
            <a:ext cx="617575" cy="737428"/>
            <a:chOff x="2954014" y="1375340"/>
            <a:chExt cx="1220064" cy="1456842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" name="Gruppieren 39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41" name="Flussdiagramm: Magnetplattenspeicher 40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2" name="Flussdiagramm: Magnetplattenspeicher 41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3" name="Flussdiagramm: Magnetplattenspeicher 42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de-DE" sz="3600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</p:grpSp>
      <p:pic>
        <p:nvPicPr>
          <p:cNvPr id="44" name="Grafik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40" y="5449183"/>
            <a:ext cx="716121" cy="716121"/>
          </a:xfrm>
          <a:prstGeom prst="rect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901" y="1391583"/>
            <a:ext cx="2007515" cy="13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"/>
          <a:stretch/>
        </p:blipFill>
        <p:spPr bwMode="auto">
          <a:xfrm>
            <a:off x="6732240" y="1383531"/>
            <a:ext cx="1535509" cy="133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 descr="C:\Users\mm\Desktop\colabis-arc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642" y="2827283"/>
            <a:ext cx="7281794" cy="25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feld 48"/>
          <p:cNvSpPr txBox="1"/>
          <p:nvPr/>
        </p:nvSpPr>
        <p:spPr>
          <a:xfrm rot="16200000">
            <a:off x="2457640" y="232831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 rot="16200000">
            <a:off x="5143893" y="231283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nhaltsplatzhalter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6" t="13669" r="17241" b="25555"/>
          <a:stretch/>
        </p:blipFill>
        <p:spPr>
          <a:xfrm>
            <a:off x="3537091" y="1439188"/>
            <a:ext cx="2285606" cy="135979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607964" y="6294509"/>
            <a:ext cx="7928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err="1" smtClean="0"/>
              <a:t>Application</a:t>
            </a:r>
            <a:r>
              <a:rPr lang="de-DE" sz="1000" dirty="0" smtClean="0"/>
              <a:t>: </a:t>
            </a:r>
            <a:r>
              <a:rPr lang="en-US" sz="1000" dirty="0">
                <a:hlinkClick r:id="rId2"/>
              </a:rPr>
              <a:t>https://colabis.de/</a:t>
            </a:r>
            <a:r>
              <a:rPr lang="en-US" sz="1000" dirty="0"/>
              <a:t> </a:t>
            </a:r>
            <a:endParaRPr lang="de-DE" sz="1000" dirty="0" smtClean="0"/>
          </a:p>
          <a:p>
            <a:r>
              <a:rPr lang="de-DE" sz="1000" dirty="0" smtClean="0"/>
              <a:t>Source Code: </a:t>
            </a:r>
            <a:r>
              <a:rPr lang="de-DE" sz="1000" dirty="0" smtClean="0">
                <a:hlinkClick r:id="rId10"/>
              </a:rPr>
              <a:t>https://github.com/GeoinformationSystems</a:t>
            </a:r>
            <a:endParaRPr lang="de-DE" sz="1000" dirty="0"/>
          </a:p>
        </p:txBody>
      </p:sp>
      <p:sp>
        <p:nvSpPr>
          <p:cNvPr id="34" name="Rechteck 33"/>
          <p:cNvSpPr/>
          <p:nvPr/>
        </p:nvSpPr>
        <p:spPr>
          <a:xfrm>
            <a:off x="172813" y="766935"/>
            <a:ext cx="8971187" cy="59276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bgerundete rechteckige Legende 34"/>
          <p:cNvSpPr/>
          <p:nvPr/>
        </p:nvSpPr>
        <p:spPr bwMode="auto">
          <a:xfrm>
            <a:off x="457200" y="1469965"/>
            <a:ext cx="8549455" cy="4855604"/>
          </a:xfrm>
          <a:prstGeom prst="wedgeRoundRectCallout">
            <a:avLst>
              <a:gd name="adj1" fmla="val -18142"/>
              <a:gd name="adj2" fmla="val -5396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1800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ts val="1200"/>
              </a:spcBef>
              <a:buClr>
                <a:srgbClr val="003399"/>
              </a:buClr>
              <a:buFont typeface="Wingdings" pitchFamily="2" charset="2"/>
              <a:buChar char="§"/>
            </a:pPr>
            <a:r>
              <a:rPr lang="en-GB" sz="2600" kern="0" dirty="0" smtClean="0">
                <a:solidFill>
                  <a:srgbClr val="000000"/>
                </a:solidFill>
                <a:latin typeface="Arial"/>
              </a:rPr>
              <a:t>Provide </a:t>
            </a:r>
            <a:r>
              <a:rPr lang="en-GB" sz="2600" kern="0" dirty="0">
                <a:solidFill>
                  <a:srgbClr val="000000"/>
                </a:solidFill>
                <a:latin typeface="Arial"/>
              </a:rPr>
              <a:t>support for the whole research data management &amp; publication process</a:t>
            </a:r>
          </a:p>
          <a:p>
            <a:pPr marL="342900" lvl="0" indent="-342900" eaLnBrk="0" hangingPunct="0">
              <a:spcBef>
                <a:spcPts val="1200"/>
              </a:spcBef>
              <a:buClr>
                <a:srgbClr val="003399"/>
              </a:buClr>
              <a:buFont typeface="Wingdings" pitchFamily="2" charset="2"/>
              <a:buChar char="§"/>
            </a:pPr>
            <a:r>
              <a:rPr lang="en-GB" sz="2600" kern="0" dirty="0">
                <a:solidFill>
                  <a:srgbClr val="000000"/>
                </a:solidFill>
                <a:latin typeface="Arial"/>
              </a:rPr>
              <a:t>Support semantic enrichment, transformation, qualification &amp; publishing</a:t>
            </a:r>
          </a:p>
          <a:p>
            <a:pPr marL="342900" lvl="0" indent="-342900" eaLnBrk="0" hangingPunct="0">
              <a:spcBef>
                <a:spcPts val="1200"/>
              </a:spcBef>
              <a:buClr>
                <a:srgbClr val="003399"/>
              </a:buClr>
              <a:buFont typeface="Wingdings" pitchFamily="2" charset="2"/>
              <a:buChar char="§"/>
            </a:pPr>
            <a:r>
              <a:rPr lang="en-GB" sz="26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Try and read more: </a:t>
            </a:r>
            <a:r>
              <a:rPr lang="en-GB" sz="26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  <a:hlinkClick r:id="rId2"/>
              </a:rPr>
              <a:t>https://colabis.de/</a:t>
            </a:r>
            <a:endParaRPr lang="en-GB" sz="2600" kern="0" dirty="0">
              <a:solidFill>
                <a:srgbClr val="000000"/>
              </a:solidFill>
              <a:latin typeface="Arial"/>
            </a:endParaRPr>
          </a:p>
          <a:p>
            <a:pPr marL="342900" lvl="0" indent="-342900" eaLnBrk="0" hangingPunct="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2600" kern="0" dirty="0">
                <a:solidFill>
                  <a:srgbClr val="000000"/>
                </a:solidFill>
                <a:latin typeface="Arial"/>
              </a:rPr>
              <a:t>Almost all tools from shelf </a:t>
            </a:r>
            <a:br>
              <a:rPr lang="en-GB" sz="2600" kern="0" dirty="0">
                <a:solidFill>
                  <a:srgbClr val="000000"/>
                </a:solidFill>
                <a:latin typeface="Arial"/>
              </a:rPr>
            </a:br>
            <a:r>
              <a:rPr lang="en-GB" sz="26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not (yet?) really seamless…</a:t>
            </a:r>
          </a:p>
          <a:p>
            <a:pPr marL="342900" lvl="0" indent="-342900" eaLnBrk="0" hangingPunct="0">
              <a:spcBef>
                <a:spcPts val="12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GB" sz="26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Issues </a:t>
            </a:r>
            <a:r>
              <a:rPr lang="en-GB" sz="2600" kern="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still occur </a:t>
            </a:r>
            <a:r>
              <a:rPr lang="en-GB" sz="2600" kern="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with bandwidths, </a:t>
            </a:r>
            <a:r>
              <a:rPr lang="en-GB" sz="2600" kern="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/>
            </a:r>
            <a:br>
              <a:rPr lang="en-GB" sz="2600" kern="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</a:br>
            <a:r>
              <a:rPr lang="en-GB" sz="2600" kern="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different data and user policies…</a:t>
            </a:r>
            <a:endParaRPr lang="en-GB" sz="2600" kern="0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7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2599"/>
          </a:xfrm>
        </p:spPr>
        <p:txBody>
          <a:bodyPr/>
          <a:lstStyle/>
          <a:p>
            <a:r>
              <a:rPr lang="en-US" dirty="0"/>
              <a:t>Conclusions </a:t>
            </a:r>
            <a:r>
              <a:rPr lang="en-US" dirty="0" smtClean="0"/>
              <a:t>Research Data Management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/>
              <a:t>Environmental </a:t>
            </a:r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36914"/>
            <a:ext cx="8229600" cy="4831148"/>
          </a:xfrm>
        </p:spPr>
        <p:txBody>
          <a:bodyPr/>
          <a:lstStyle/>
          <a:p>
            <a:r>
              <a:rPr lang="en-US" dirty="0" smtClean="0"/>
              <a:t>Several approaches </a:t>
            </a:r>
            <a:r>
              <a:rPr lang="en-US" dirty="0" smtClean="0"/>
              <a:t>emerge(d)</a:t>
            </a:r>
            <a:endParaRPr lang="en-US" dirty="0" smtClean="0"/>
          </a:p>
          <a:p>
            <a:r>
              <a:rPr lang="en-US" dirty="0" smtClean="0"/>
              <a:t>Still </a:t>
            </a:r>
            <a:r>
              <a:rPr lang="en-US" dirty="0" smtClean="0"/>
              <a:t>(?!?) data </a:t>
            </a:r>
            <a:r>
              <a:rPr lang="en-US" dirty="0" smtClean="0"/>
              <a:t>integration and (meta-) data curation tasks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too tedious </a:t>
            </a:r>
            <a:endParaRPr lang="en-US" dirty="0" smtClean="0"/>
          </a:p>
          <a:p>
            <a:pPr lvl="1"/>
            <a:r>
              <a:rPr lang="en-US" dirty="0" smtClean="0"/>
              <a:t>Lack of common reference data sets…</a:t>
            </a:r>
          </a:p>
          <a:p>
            <a:pPr lvl="1"/>
            <a:r>
              <a:rPr lang="en-US" dirty="0" smtClean="0"/>
              <a:t>(Still) lack of data annotation/metadata automation…</a:t>
            </a:r>
          </a:p>
          <a:p>
            <a:pPr lvl="1"/>
            <a:r>
              <a:rPr lang="en-US" dirty="0" smtClean="0"/>
              <a:t>Lack of common data qualification/peer review mechanisms…</a:t>
            </a:r>
          </a:p>
          <a:p>
            <a:r>
              <a:rPr lang="en-US" dirty="0" smtClean="0"/>
              <a:t>Consolidation required (e.g. via </a:t>
            </a:r>
            <a:r>
              <a:rPr lang="en-US" dirty="0" err="1" smtClean="0"/>
              <a:t>RfII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Did not touch on: Archiving, sharing models/tools and reproducible research, capacity building...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A2B8BA6-9397-43AA-875F-F04D52FFAC07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01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942949" y="1492171"/>
            <a:ext cx="7431087" cy="3222625"/>
          </a:xfrm>
        </p:spPr>
        <p:txBody>
          <a:bodyPr/>
          <a:lstStyle/>
          <a:p>
            <a:r>
              <a:rPr lang="en-US" dirty="0" smtClean="0"/>
              <a:t>Thank You - </a:t>
            </a:r>
            <a:br>
              <a:rPr lang="en-US" dirty="0" smtClean="0"/>
            </a:br>
            <a:r>
              <a:rPr lang="en-US" dirty="0" smtClean="0"/>
              <a:t>Your questions please !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42949" y="5755340"/>
            <a:ext cx="7020675" cy="911787"/>
          </a:xfrm>
        </p:spPr>
        <p:txBody>
          <a:bodyPr anchor="b">
            <a:normAutofit/>
          </a:bodyPr>
          <a:lstStyle/>
          <a:p>
            <a:r>
              <a:rPr lang="de-DE" noProof="0" dirty="0" smtClean="0"/>
              <a:t>Lars Bernard </a:t>
            </a:r>
          </a:p>
        </p:txBody>
      </p:sp>
      <p:sp>
        <p:nvSpPr>
          <p:cNvPr id="2" name="Rechteck 1"/>
          <p:cNvSpPr/>
          <p:nvPr/>
        </p:nvSpPr>
        <p:spPr>
          <a:xfrm>
            <a:off x="942949" y="6022516"/>
            <a:ext cx="7541491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lars.bernard@tu-dresden.de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45716" y="2809124"/>
            <a:ext cx="7961966" cy="276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431800">
              <a:spcBef>
                <a:spcPts val="300"/>
              </a:spcBef>
              <a:spcAft>
                <a:spcPts val="200"/>
              </a:spcAft>
              <a:tabLst>
                <a:tab pos="431800" algn="l"/>
              </a:tabLst>
            </a:pPr>
            <a:r>
              <a:rPr lang="de-DE" sz="1200" dirty="0"/>
              <a:t>Bernard, L.; Mäs, S.; Müller, M.; Henzen, C.; Brauner, J. (2014): Scientific Geodata </a:t>
            </a:r>
            <a:r>
              <a:rPr lang="de-DE" sz="1200" dirty="0" err="1"/>
              <a:t>Infrastructures</a:t>
            </a:r>
            <a:r>
              <a:rPr lang="de-DE" sz="1200" dirty="0"/>
              <a:t>: </a:t>
            </a:r>
            <a:r>
              <a:rPr lang="de-DE" sz="1200" dirty="0" err="1"/>
              <a:t>Challenges</a:t>
            </a:r>
            <a:r>
              <a:rPr lang="de-DE" sz="1200" dirty="0"/>
              <a:t>, </a:t>
            </a:r>
            <a:r>
              <a:rPr lang="de-DE" sz="1200" dirty="0" err="1"/>
              <a:t>Approaches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Directions</a:t>
            </a:r>
            <a:r>
              <a:rPr lang="de-DE" sz="1200" dirty="0"/>
              <a:t>. International Journal </a:t>
            </a:r>
            <a:r>
              <a:rPr lang="de-DE" sz="1200" dirty="0" err="1"/>
              <a:t>of</a:t>
            </a:r>
            <a:r>
              <a:rPr lang="de-DE" sz="1200" dirty="0"/>
              <a:t> Digital Earth 7(7): 613-633. </a:t>
            </a:r>
            <a:r>
              <a:rPr lang="en-GB" sz="1200" dirty="0">
                <a:solidFill>
                  <a:srgbClr val="0000FF"/>
                </a:solidFill>
                <a:ea typeface="Times New Roman"/>
                <a:cs typeface="Arial"/>
                <a:hlinkClick r:id="rId4"/>
              </a:rPr>
              <a:t>http://dx.doi.org/10.1080/17538947.2013.781244</a:t>
            </a:r>
            <a:r>
              <a:rPr lang="en-GB" sz="1200" dirty="0">
                <a:ea typeface="Times New Roman"/>
                <a:cs typeface="Arial"/>
              </a:rPr>
              <a:t> </a:t>
            </a:r>
          </a:p>
          <a:p>
            <a:pPr marL="432000" indent="-432000">
              <a:spcBef>
                <a:spcPts val="300"/>
              </a:spcBef>
            </a:pPr>
            <a:r>
              <a:rPr lang="de-DE" sz="1200" dirty="0"/>
              <a:t>Henzen, C.; Mäs, S.; Bernard, L. (2013): </a:t>
            </a:r>
            <a:r>
              <a:rPr lang="de-DE" sz="1200" dirty="0" err="1"/>
              <a:t>Provenance</a:t>
            </a:r>
            <a:r>
              <a:rPr lang="de-DE" sz="1200" dirty="0"/>
              <a:t> Information In Geodata </a:t>
            </a:r>
            <a:r>
              <a:rPr lang="de-DE" sz="1200" dirty="0" err="1"/>
              <a:t>Infrastructures</a:t>
            </a:r>
            <a:r>
              <a:rPr lang="de-DE" sz="1200" dirty="0"/>
              <a:t>. </a:t>
            </a:r>
            <a:r>
              <a:rPr lang="de-DE" sz="1200" dirty="0" err="1"/>
              <a:t>Geographic</a:t>
            </a:r>
            <a:r>
              <a:rPr lang="de-DE" sz="1200" dirty="0"/>
              <a:t> Information Science at </a:t>
            </a:r>
            <a:r>
              <a:rPr lang="de-DE" sz="1200" dirty="0" err="1"/>
              <a:t>the</a:t>
            </a:r>
            <a:r>
              <a:rPr lang="de-DE" sz="1200" dirty="0"/>
              <a:t> Heart </a:t>
            </a:r>
            <a:r>
              <a:rPr lang="de-DE" sz="1200" dirty="0" err="1"/>
              <a:t>of</a:t>
            </a:r>
            <a:r>
              <a:rPr lang="de-DE" sz="1200" dirty="0"/>
              <a:t> Europe. Eds.: Vandenbroucke, D.; Bucher, B.; Crompvoets, J. Heidelberg, Springer: 131-151. </a:t>
            </a:r>
            <a:r>
              <a:rPr lang="de-DE" sz="1200" dirty="0">
                <a:hlinkClick r:id="rId5"/>
              </a:rPr>
              <a:t>http://dx.doi.org/10.1007/978-3-319-00615-4_8</a:t>
            </a:r>
            <a:r>
              <a:rPr lang="de-DE" sz="1200" dirty="0"/>
              <a:t> </a:t>
            </a:r>
          </a:p>
          <a:p>
            <a:pPr marL="270000" indent="-457200">
              <a:spcBef>
                <a:spcPts val="800"/>
              </a:spcBef>
            </a:pPr>
            <a:r>
              <a:rPr lang="de-DE" sz="1200" dirty="0"/>
              <a:t>Henzen, D.; Mueller, M.; Jirka, S.; Senner, I.; </a:t>
            </a:r>
            <a:r>
              <a:rPr lang="de-DE" sz="1200" dirty="0" err="1"/>
              <a:t>Kaeseberg</a:t>
            </a:r>
            <a:r>
              <a:rPr lang="de-DE" sz="1200" dirty="0"/>
              <a:t>, T.; Zhang, J.; Bernard, L. </a:t>
            </a:r>
            <a:r>
              <a:rPr lang="de-DE" sz="1200" dirty="0" err="1"/>
              <a:t>and</a:t>
            </a:r>
            <a:r>
              <a:rPr lang="de-DE" sz="1200" dirty="0"/>
              <a:t> Krebs, P.</a:t>
            </a:r>
            <a:r>
              <a:rPr lang="de-DE" sz="1200" cap="small" dirty="0"/>
              <a:t> </a:t>
            </a:r>
            <a:r>
              <a:rPr lang="de-DE" sz="1200" dirty="0"/>
              <a:t>(2016): A Scientific Data Management Infrastructure </a:t>
            </a:r>
            <a:r>
              <a:rPr lang="de-DE" sz="1200" dirty="0" err="1"/>
              <a:t>for</a:t>
            </a:r>
            <a:r>
              <a:rPr lang="de-DE" sz="1200" dirty="0"/>
              <a:t> Environmental Monitoring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Modelling</a:t>
            </a:r>
            <a:r>
              <a:rPr lang="de-DE" sz="1200" dirty="0"/>
              <a:t>. </a:t>
            </a:r>
            <a:r>
              <a:rPr lang="de-DE" sz="1200" dirty="0" err="1"/>
              <a:t>Proceedings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International Environmental Modeling &amp; Software Society Conference 2016, Toulouse, France. </a:t>
            </a:r>
            <a:r>
              <a:rPr lang="de-DE" sz="1200" dirty="0">
                <a:hlinkClick r:id="rId6"/>
              </a:rPr>
              <a:t>http://scholarsarchive.byu.edu/iemssconference/2016/Stream-A/23</a:t>
            </a:r>
            <a:r>
              <a:rPr lang="de-DE" sz="1200" dirty="0" smtClean="0">
                <a:hlinkClick r:id="rId6"/>
              </a:rPr>
              <a:t>/</a:t>
            </a:r>
            <a:r>
              <a:rPr lang="de-DE" sz="1200" dirty="0" smtClean="0"/>
              <a:t> </a:t>
            </a:r>
          </a:p>
          <a:p>
            <a:pPr marL="270000" indent="-457200">
              <a:spcBef>
                <a:spcPts val="800"/>
              </a:spcBef>
            </a:pPr>
            <a:r>
              <a:rPr lang="en-US" sz="1200" kern="0" dirty="0" smtClean="0">
                <a:latin typeface="Arial"/>
                <a:ea typeface="+mj-ea"/>
                <a:cs typeface="+mj-cs"/>
              </a:rPr>
              <a:t>Wiemann</a:t>
            </a:r>
            <a:r>
              <a:rPr lang="en-US" sz="1200" kern="0" dirty="0">
                <a:latin typeface="Arial"/>
                <a:ea typeface="+mj-ea"/>
                <a:cs typeface="+mj-cs"/>
              </a:rPr>
              <a:t>, S. ; Bernard, L. </a:t>
            </a:r>
            <a:r>
              <a:rPr lang="en-US" sz="1200" kern="0" dirty="0" smtClean="0">
                <a:latin typeface="Arial"/>
                <a:ea typeface="+mj-ea"/>
                <a:cs typeface="+mj-cs"/>
              </a:rPr>
              <a:t>(2016): </a:t>
            </a:r>
            <a:r>
              <a:rPr lang="en-US" sz="1200" kern="0" dirty="0">
                <a:latin typeface="Arial"/>
                <a:ea typeface="+mj-ea"/>
                <a:cs typeface="+mj-cs"/>
              </a:rPr>
              <a:t>Spatial data fusion in Spatial Data Infrastructures using Linked Data. </a:t>
            </a:r>
            <a:r>
              <a:rPr lang="en-US" sz="1200" kern="0" dirty="0" smtClean="0">
                <a:latin typeface="Arial"/>
                <a:ea typeface="+mj-ea"/>
                <a:cs typeface="+mj-cs"/>
              </a:rPr>
              <a:t>International </a:t>
            </a:r>
            <a:r>
              <a:rPr lang="en-US" sz="1200" kern="0" dirty="0">
                <a:latin typeface="Arial"/>
                <a:ea typeface="+mj-ea"/>
                <a:cs typeface="+mj-cs"/>
              </a:rPr>
              <a:t>Journal of Geographical Information Science, 30 (4</a:t>
            </a:r>
            <a:r>
              <a:rPr lang="en-US" sz="1200" kern="0" dirty="0" smtClean="0">
                <a:latin typeface="Arial"/>
                <a:ea typeface="+mj-ea"/>
                <a:cs typeface="+mj-cs"/>
              </a:rPr>
              <a:t>). </a:t>
            </a:r>
            <a:r>
              <a:rPr lang="en-US" sz="1200" kern="0" dirty="0">
                <a:latin typeface="Arial"/>
                <a:ea typeface="+mj-ea"/>
                <a:cs typeface="+mj-cs"/>
              </a:rPr>
              <a:t>pp. 613-636. </a:t>
            </a:r>
            <a:r>
              <a:rPr lang="en-US" sz="1200" kern="0" dirty="0" smtClean="0">
                <a:latin typeface="Arial"/>
                <a:ea typeface="+mj-ea"/>
                <a:cs typeface="+mj-cs"/>
              </a:rPr>
              <a:t>(</a:t>
            </a:r>
            <a:r>
              <a:rPr lang="en-US" sz="1200" dirty="0" smtClean="0">
                <a:hlinkClick r:id="rId7"/>
              </a:rPr>
              <a:t>http</a:t>
            </a:r>
            <a:r>
              <a:rPr lang="en-US" sz="1200" dirty="0">
                <a:hlinkClick r:id="rId7"/>
              </a:rPr>
              <a:t>://</a:t>
            </a:r>
            <a:r>
              <a:rPr lang="en-US" sz="1200" dirty="0" smtClean="0">
                <a:hlinkClick r:id="rId7"/>
              </a:rPr>
              <a:t>dx.doi.org/</a:t>
            </a:r>
            <a:r>
              <a:rPr lang="en-US" sz="1200" kern="0" dirty="0" smtClean="0">
                <a:latin typeface="Arial"/>
                <a:ea typeface="+mj-ea"/>
                <a:cs typeface="+mj-cs"/>
                <a:hlinkClick r:id="rId7"/>
              </a:rPr>
              <a:t>10.1080/13658816.2015.1084420</a:t>
            </a:r>
            <a:r>
              <a:rPr lang="en-US" sz="1200" kern="0" dirty="0" smtClean="0">
                <a:latin typeface="Arial"/>
                <a:ea typeface="+mj-ea"/>
                <a:cs typeface="+mj-cs"/>
              </a:rPr>
              <a:t>)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200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 Environmental Sciences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111" y="1025236"/>
            <a:ext cx="7709483" cy="5572788"/>
          </a:xfrm>
        </p:spPr>
        <p:txBody>
          <a:bodyPr/>
          <a:lstStyle/>
          <a:p>
            <a:r>
              <a:rPr lang="en-US" b="1" noProof="0" dirty="0" smtClean="0"/>
              <a:t>Happens mostly across disciplines </a:t>
            </a:r>
            <a:br>
              <a:rPr lang="en-US" b="1" noProof="0" dirty="0" smtClean="0"/>
            </a:br>
            <a:r>
              <a:rPr lang="en-US" sz="1800" i="1" noProof="0" dirty="0" smtClean="0"/>
              <a:t>(e.g. climatology - social sciences</a:t>
            </a:r>
            <a:br>
              <a:rPr lang="en-US" sz="1800" i="1" noProof="0" dirty="0" smtClean="0"/>
            </a:br>
            <a:r>
              <a:rPr lang="en-US" sz="1800" i="1" noProof="0" dirty="0" smtClean="0"/>
              <a:t> - regional planning/law)</a:t>
            </a:r>
            <a:endParaRPr lang="en-US" i="1" noProof="0" dirty="0" smtClean="0"/>
          </a:p>
          <a:p>
            <a:r>
              <a:rPr lang="en-US" b="1" dirty="0" smtClean="0"/>
              <a:t>Geodata often acts as</a:t>
            </a:r>
            <a:r>
              <a:rPr lang="en-US" dirty="0" smtClean="0"/>
              <a:t> the </a:t>
            </a:r>
            <a:br>
              <a:rPr lang="en-US" dirty="0" smtClean="0"/>
            </a:br>
            <a:r>
              <a:rPr lang="en-US" dirty="0" smtClean="0"/>
              <a:t>common starting point or </a:t>
            </a:r>
            <a:r>
              <a:rPr lang="en-US" b="1" dirty="0" smtClean="0"/>
              <a:t>reference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/>
              <a:t>(e.g. topography, socio-economics, </a:t>
            </a:r>
            <a:br>
              <a:rPr lang="en-US" sz="1800" i="1" dirty="0" smtClean="0"/>
            </a:br>
            <a:r>
              <a:rPr lang="en-US" sz="1800" i="1" dirty="0" smtClean="0"/>
              <a:t>scenarios…) </a:t>
            </a:r>
            <a:br>
              <a:rPr lang="en-US" sz="1800" i="1" dirty="0" smtClean="0"/>
            </a:br>
            <a:r>
              <a:rPr lang="en-US" dirty="0" smtClean="0"/>
              <a:t> </a:t>
            </a:r>
          </a:p>
          <a:p>
            <a:endParaRPr lang="en-US" noProof="0" dirty="0" smtClean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1914" y="1544217"/>
            <a:ext cx="2539645" cy="211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425" r="83549" b="-143"/>
          <a:stretch/>
        </p:blipFill>
        <p:spPr>
          <a:xfrm>
            <a:off x="6121915" y="3889624"/>
            <a:ext cx="2259508" cy="254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6121914" y="6506031"/>
            <a:ext cx="1811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EUROPEAN SOIL DATA CENTRE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b="22004"/>
          <a:stretch/>
        </p:blipFill>
        <p:spPr>
          <a:xfrm>
            <a:off x="851000" y="3660817"/>
            <a:ext cx="4870026" cy="252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851000" y="6223282"/>
            <a:ext cx="299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hlinkClick r:id="rId5"/>
              </a:rPr>
              <a:t>http://sedac.ipcc-data.org/ddc</a:t>
            </a:r>
            <a:r>
              <a:rPr lang="de-DE" sz="1600" dirty="0" smtClean="0">
                <a:hlinkClick r:id="rId5"/>
              </a:rPr>
              <a:t>/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296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dirty="0"/>
              <a:t>Research </a:t>
            </a:r>
            <a:r>
              <a:rPr lang="en-US" dirty="0" smtClean="0"/>
              <a:t>Data </a:t>
            </a:r>
            <a:r>
              <a:rPr lang="en-US" dirty="0"/>
              <a:t>in Environmental </a:t>
            </a:r>
            <a:r>
              <a:rPr lang="en-US" dirty="0" smtClean="0"/>
              <a:t>Sciences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03041"/>
            <a:ext cx="8229600" cy="5265021"/>
          </a:xfrm>
        </p:spPr>
        <p:txBody>
          <a:bodyPr/>
          <a:lstStyle/>
          <a:p>
            <a:pPr marL="0" indent="0">
              <a:spcBef>
                <a:spcPts val="3600"/>
              </a:spcBef>
              <a:buNone/>
            </a:pPr>
            <a:r>
              <a:rPr lang="en-US" b="1" dirty="0" smtClean="0">
                <a:solidFill>
                  <a:srgbClr val="003366"/>
                </a:solidFill>
              </a:rPr>
              <a:t>Consider a simplified research workflow:</a:t>
            </a:r>
            <a:endParaRPr lang="en-US" b="1" noProof="0" dirty="0" smtClean="0">
              <a:solidFill>
                <a:srgbClr val="003366"/>
              </a:solidFill>
            </a:endParaRPr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dirty="0" smtClean="0"/>
              <a:t>Discover </a:t>
            </a:r>
            <a:r>
              <a:rPr lang="de-DE" b="1" dirty="0" smtClean="0"/>
              <a:t>environmental </a:t>
            </a:r>
            <a:r>
              <a:rPr lang="de-DE" b="1" dirty="0" err="1" smtClean="0"/>
              <a:t>data</a:t>
            </a:r>
            <a:r>
              <a:rPr lang="de-DE" b="1" dirty="0" smtClean="0"/>
              <a:t> </a:t>
            </a:r>
            <a:r>
              <a:rPr lang="de-DE" b="1" dirty="0" err="1" smtClean="0"/>
              <a:t>or</a:t>
            </a:r>
            <a:r>
              <a:rPr lang="de-DE" b="1" dirty="0" smtClean="0"/>
              <a:t> geodata</a:t>
            </a:r>
            <a:br>
              <a:rPr lang="de-DE" b="1" dirty="0" smtClean="0"/>
            </a:br>
            <a:r>
              <a:rPr lang="en-US" b="1" dirty="0" smtClean="0"/>
              <a:t>as input to your research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– how/where to find appropriate, consistent data?</a:t>
            </a:r>
            <a:endParaRPr lang="en-US" b="1" noProof="0" dirty="0" smtClean="0"/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dirty="0" smtClean="0"/>
              <a:t>		… </a:t>
            </a:r>
            <a:r>
              <a:rPr lang="en-US" i="1" dirty="0" smtClean="0"/>
              <a:t>research</a:t>
            </a:r>
            <a:r>
              <a:rPr lang="en-US" b="1" dirty="0"/>
              <a:t> </a:t>
            </a:r>
            <a:r>
              <a:rPr lang="en-US" b="1" noProof="0" dirty="0" smtClean="0"/>
              <a:t>…</a:t>
            </a:r>
          </a:p>
          <a:p>
            <a:pPr marL="457200" indent="-457200">
              <a:spcBef>
                <a:spcPts val="3600"/>
              </a:spcBef>
              <a:buFont typeface="+mj-lt"/>
              <a:buAutoNum type="arabicParenR"/>
            </a:pPr>
            <a:r>
              <a:rPr lang="en-US" b="1" noProof="0" dirty="0" smtClean="0"/>
              <a:t>Publish environmental research results </a:t>
            </a:r>
            <a:br>
              <a:rPr lang="en-US" b="1" noProof="0" dirty="0" smtClean="0"/>
            </a:br>
            <a:r>
              <a:rPr lang="en-US" b="1" noProof="0" dirty="0" smtClean="0"/>
              <a:t>(research data in a strict sense)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noProof="0" dirty="0" smtClean="0"/>
              <a:t>– how/where best to provide 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27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INSPIRE logo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8843" y="430040"/>
            <a:ext cx="1173538" cy="123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Environmental Data </a:t>
            </a:r>
            <a:r>
              <a:rPr lang="de-DE" noProof="0" dirty="0" err="1" smtClean="0"/>
              <a:t>for</a:t>
            </a:r>
            <a:r>
              <a:rPr lang="de-DE" noProof="0" dirty="0" smtClean="0"/>
              <a:t> Research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54741"/>
            <a:ext cx="4640990" cy="566573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Heterogeneous...</a:t>
            </a:r>
          </a:p>
          <a:p>
            <a:pPr>
              <a:spcBef>
                <a:spcPts val="2000"/>
              </a:spcBef>
            </a:pPr>
            <a:r>
              <a:rPr lang="en-US" b="1" dirty="0" smtClean="0"/>
              <a:t>Several Providers</a:t>
            </a:r>
            <a:br>
              <a:rPr lang="en-US" b="1" dirty="0" smtClean="0"/>
            </a:br>
            <a:r>
              <a:rPr lang="en-US" dirty="0" smtClean="0"/>
              <a:t>(administration, commercial,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volunteered/crowd sourcing, scientific…)</a:t>
            </a:r>
            <a:endParaRPr lang="en-US" dirty="0"/>
          </a:p>
          <a:p>
            <a:pPr>
              <a:spcBef>
                <a:spcPts val="2000"/>
              </a:spcBef>
            </a:pPr>
            <a:r>
              <a:rPr lang="en-US" b="1" dirty="0" smtClean="0"/>
              <a:t>Different data qualities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semantics, scales, coverages,…</a:t>
            </a:r>
          </a:p>
          <a:p>
            <a:pPr>
              <a:spcBef>
                <a:spcPts val="2000"/>
              </a:spcBef>
            </a:pPr>
            <a:r>
              <a:rPr lang="en-US" b="1" dirty="0" smtClean="0"/>
              <a:t>Different (data) cultures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within sub-disciplines and organizations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405192" y="4962811"/>
            <a:ext cx="2220840" cy="1697585"/>
            <a:chOff x="7153964" y="3483672"/>
            <a:chExt cx="3980071" cy="3042320"/>
          </a:xfrm>
        </p:grpSpPr>
        <p:sp>
          <p:nvSpPr>
            <p:cNvPr id="15" name="Rechteck 14"/>
            <p:cNvSpPr/>
            <p:nvPr/>
          </p:nvSpPr>
          <p:spPr>
            <a:xfrm>
              <a:off x="7153964" y="6084720"/>
              <a:ext cx="2823425" cy="4412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solidFill>
                    <a:schemeClr val="bg2">
                      <a:lumMod val="75000"/>
                    </a:schemeClr>
                  </a:solidFill>
                  <a:hlinkClick r:id="rId3"/>
                </a:rPr>
                <a:t>/www.naturgucker.info</a:t>
              </a:r>
              <a:r>
                <a:rPr lang="de-DE" sz="1200" dirty="0" smtClean="0">
                  <a:solidFill>
                    <a:schemeClr val="bg2">
                      <a:lumMod val="75000"/>
                    </a:schemeClr>
                  </a:solidFill>
                </a:rPr>
                <a:t>  </a:t>
              </a:r>
              <a:endParaRPr lang="de-DE" sz="12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3964" y="3483672"/>
              <a:ext cx="3980071" cy="25812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uppieren 5"/>
          <p:cNvGrpSpPr/>
          <p:nvPr/>
        </p:nvGrpSpPr>
        <p:grpSpPr>
          <a:xfrm>
            <a:off x="5471455" y="1895651"/>
            <a:ext cx="2800983" cy="1421401"/>
            <a:chOff x="7153834" y="1335113"/>
            <a:chExt cx="4186752" cy="2124631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3834" y="1335113"/>
              <a:ext cx="4186752" cy="1756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>
            <a:xfrm>
              <a:off x="7153834" y="3091392"/>
              <a:ext cx="1845852" cy="3683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2">
                      <a:lumMod val="75000"/>
                    </a:schemeClr>
                  </a:solidFill>
                  <a:hlinkClick r:id="rId6"/>
                </a:rPr>
                <a:t>www.govdata.de</a:t>
              </a:r>
              <a:r>
                <a:rPr lang="en-US" sz="1200" dirty="0" smtClean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n-US" sz="1000" dirty="0" smtClean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endParaRPr lang="en-US" sz="10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Picture 2" descr="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4" y="951997"/>
            <a:ext cx="1703890" cy="6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6799239" y="3295171"/>
            <a:ext cx="2211425" cy="1510134"/>
            <a:chOff x="4669346" y="3298330"/>
            <a:chExt cx="3008453" cy="2054408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358" y="3298330"/>
              <a:ext cx="2930441" cy="1784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Rechteck 22"/>
            <p:cNvSpPr/>
            <p:nvPr/>
          </p:nvSpPr>
          <p:spPr>
            <a:xfrm>
              <a:off x="4669346" y="5085546"/>
              <a:ext cx="1881796" cy="2671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hlinkClick r:id="rId9"/>
                </a:rPr>
                <a:t>www.openstreetmap.org</a:t>
              </a:r>
              <a:r>
                <a:rPr lang="de-DE" sz="1200" dirty="0" smtClean="0"/>
                <a:t> </a:t>
              </a:r>
              <a:endParaRPr lang="de-DE" sz="1200" dirty="0"/>
            </a:p>
          </p:txBody>
        </p:sp>
      </p:grp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6" t="49488" r="15218" b="16041"/>
          <a:stretch/>
        </p:blipFill>
        <p:spPr>
          <a:xfrm>
            <a:off x="7933034" y="5359040"/>
            <a:ext cx="1085216" cy="74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2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Environmental Data for Research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0111" y="1025236"/>
            <a:ext cx="7709483" cy="5572788"/>
          </a:xfrm>
        </p:spPr>
        <p:txBody>
          <a:bodyPr/>
          <a:lstStyle/>
          <a:p>
            <a:r>
              <a:rPr lang="en-US" noProof="0" dirty="0" smtClean="0"/>
              <a:t>A lack </a:t>
            </a:r>
            <a:r>
              <a:rPr lang="en-US" b="1" noProof="0" dirty="0" smtClean="0"/>
              <a:t>common reference data sets</a:t>
            </a:r>
            <a:br>
              <a:rPr lang="en-US" b="1" noProof="0" dirty="0" smtClean="0"/>
            </a:br>
            <a:r>
              <a:rPr lang="en-US" noProof="0" dirty="0" smtClean="0"/>
              <a:t>for environmental sciences ?!?</a:t>
            </a:r>
          </a:p>
          <a:p>
            <a:pPr lvl="1">
              <a:spcBef>
                <a:spcPts val="1400"/>
              </a:spcBef>
            </a:pPr>
            <a:r>
              <a:rPr lang="en-US" sz="2400" noProof="0" dirty="0" smtClean="0"/>
              <a:t>As </a:t>
            </a:r>
            <a:r>
              <a:rPr lang="en-US" sz="2400" noProof="0" dirty="0" err="1" smtClean="0"/>
              <a:t>spatio</a:t>
            </a:r>
            <a:r>
              <a:rPr lang="en-US" sz="2400" noProof="0" dirty="0" smtClean="0"/>
              <a:t>-temporal reference for</a:t>
            </a:r>
            <a:br>
              <a:rPr lang="en-US" sz="2400" noProof="0" dirty="0" smtClean="0"/>
            </a:br>
            <a:r>
              <a:rPr lang="en-US" sz="2400" noProof="0" dirty="0"/>
              <a:t>interdisciplinary </a:t>
            </a:r>
            <a:r>
              <a:rPr lang="en-US" sz="2400" noProof="0" dirty="0" smtClean="0"/>
              <a:t>environmental </a:t>
            </a:r>
            <a:br>
              <a:rPr lang="en-US" sz="2400" noProof="0" dirty="0" smtClean="0"/>
            </a:br>
            <a:r>
              <a:rPr lang="en-US" sz="2400" noProof="0" dirty="0" smtClean="0"/>
              <a:t>research</a:t>
            </a:r>
          </a:p>
          <a:p>
            <a:pPr lvl="1">
              <a:spcBef>
                <a:spcPts val="1400"/>
              </a:spcBef>
            </a:pPr>
            <a:r>
              <a:rPr lang="en-US" sz="2400" noProof="0" dirty="0" smtClean="0"/>
              <a:t>As basis to reproducibility</a:t>
            </a:r>
          </a:p>
          <a:p>
            <a:pPr lvl="1">
              <a:spcBef>
                <a:spcPts val="1400"/>
              </a:spcBef>
            </a:pPr>
            <a:r>
              <a:rPr lang="en-US" sz="2400" noProof="0" dirty="0" smtClean="0"/>
              <a:t>Developing common qualification </a:t>
            </a:r>
            <a:br>
              <a:rPr lang="en-US" sz="2400" noProof="0" dirty="0" smtClean="0"/>
            </a:br>
            <a:r>
              <a:rPr lang="en-US" sz="2400" noProof="0" dirty="0" smtClean="0"/>
              <a:t>mechanism ?</a:t>
            </a:r>
          </a:p>
          <a:p>
            <a:pPr lvl="1">
              <a:spcBef>
                <a:spcPts val="1400"/>
              </a:spcBef>
            </a:pPr>
            <a:r>
              <a:rPr lang="en-US" sz="2400" noProof="0" dirty="0" smtClean="0"/>
              <a:t>Several Nuclei </a:t>
            </a:r>
            <a:r>
              <a:rPr lang="en-US" sz="1800" noProof="0" dirty="0" smtClean="0"/>
              <a:t>(INSPIRE, UNGIM, </a:t>
            </a:r>
            <a:br>
              <a:rPr lang="en-US" sz="1800" noProof="0" dirty="0" smtClean="0"/>
            </a:br>
            <a:r>
              <a:rPr lang="en-US" sz="1800" noProof="0" dirty="0" smtClean="0"/>
              <a:t>EU Data </a:t>
            </a:r>
            <a:r>
              <a:rPr lang="en-US" sz="1800" noProof="0" dirty="0" err="1" smtClean="0"/>
              <a:t>Centres</a:t>
            </a:r>
            <a:r>
              <a:rPr lang="en-US" sz="1800" noProof="0" dirty="0" smtClean="0"/>
              <a:t>, SRTM, Copernicus,…)</a:t>
            </a:r>
            <a:endParaRPr lang="en-US" sz="2400" noProof="0" dirty="0" smtClean="0"/>
          </a:p>
          <a:p>
            <a:pPr lvl="1">
              <a:spcBef>
                <a:spcPts val="1400"/>
              </a:spcBef>
            </a:pPr>
            <a:r>
              <a:rPr lang="en-US" sz="2400" noProof="0" dirty="0" smtClean="0"/>
              <a:t>Which Scales, topics, degree of coherency?</a:t>
            </a:r>
          </a:p>
          <a:p>
            <a:pPr lvl="1">
              <a:spcBef>
                <a:spcPts val="1400"/>
              </a:spcBef>
            </a:pPr>
            <a:r>
              <a:rPr lang="en-US" sz="2400" b="1" noProof="0" dirty="0" smtClean="0"/>
              <a:t>Approaches for ad-hoc Data Fusion ?!!?</a:t>
            </a:r>
            <a:endParaRPr lang="en-US" sz="2400" b="1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833" y="1508343"/>
            <a:ext cx="2539645" cy="211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4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Ad-Hoc Data Fusion…our approach </a:t>
            </a:r>
            <a:endParaRPr lang="en-US" sz="2000" b="0" i="1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0344"/>
            <a:ext cx="8229600" cy="5197718"/>
          </a:xfrm>
        </p:spPr>
        <p:txBody>
          <a:bodyPr/>
          <a:lstStyle/>
          <a:p>
            <a:r>
              <a:rPr lang="en-US" noProof="0" dirty="0" smtClean="0">
                <a:solidFill>
                  <a:srgbClr val="003366"/>
                </a:solidFill>
              </a:rPr>
              <a:t>Using Linked Data Approaches </a:t>
            </a:r>
            <a:r>
              <a:rPr lang="en-US" noProof="0" dirty="0" smtClean="0"/>
              <a:t>to describe fusion paths between features in different geodata sets</a:t>
            </a:r>
          </a:p>
          <a:p>
            <a:pPr lvl="1"/>
            <a:endParaRPr lang="en-US" noProof="0" dirty="0" smtClean="0"/>
          </a:p>
          <a:p>
            <a:endParaRPr lang="en-US" noProof="0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" y="2692846"/>
            <a:ext cx="4488143" cy="3289852"/>
          </a:xfrm>
          <a:prstGeom prst="rect">
            <a:avLst/>
          </a:prstGeom>
        </p:spPr>
      </p:pic>
      <p:grpSp>
        <p:nvGrpSpPr>
          <p:cNvPr id="46" name="Gruppieren 45"/>
          <p:cNvGrpSpPr/>
          <p:nvPr/>
        </p:nvGrpSpPr>
        <p:grpSpPr>
          <a:xfrm>
            <a:off x="5568947" y="2307586"/>
            <a:ext cx="617575" cy="737428"/>
            <a:chOff x="2954014" y="1375340"/>
            <a:chExt cx="1220064" cy="1456842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8" name="Gruppieren 47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49" name="Flussdiagramm: Magnetplattenspeicher 48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lussdiagramm: Magnetplattenspeicher 49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lussdiagramm: Magnetplattenspeicher 50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2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04" y="2100826"/>
            <a:ext cx="628174" cy="6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uppieren 52"/>
          <p:cNvGrpSpPr/>
          <p:nvPr/>
        </p:nvGrpSpPr>
        <p:grpSpPr>
          <a:xfrm>
            <a:off x="8404242" y="1494765"/>
            <a:ext cx="688580" cy="737428"/>
            <a:chOff x="3682646" y="3628342"/>
            <a:chExt cx="1360340" cy="1456842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646" y="3628342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5" name="Gruppieren 8"/>
            <p:cNvGrpSpPr>
              <a:grpSpLocks/>
            </p:cNvGrpSpPr>
            <p:nvPr/>
          </p:nvGrpSpPr>
          <p:grpSpPr bwMode="auto">
            <a:xfrm>
              <a:off x="4187303" y="4232234"/>
              <a:ext cx="855683" cy="852950"/>
              <a:chOff x="6968587" y="4151321"/>
              <a:chExt cx="2073814" cy="2071679"/>
            </a:xfrm>
          </p:grpSpPr>
          <p:sp>
            <p:nvSpPr>
              <p:cNvPr id="56" name="Rechteck 55"/>
              <p:cNvSpPr/>
              <p:nvPr/>
            </p:nvSpPr>
            <p:spPr>
              <a:xfrm>
                <a:off x="6968587" y="4151321"/>
                <a:ext cx="2073814" cy="2071679"/>
              </a:xfrm>
              <a:prstGeom prst="rect">
                <a:avLst/>
              </a:prstGeom>
              <a:solidFill>
                <a:srgbClr val="F4F6A8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7" name="Picture 4" descr="C:\Dokumente und Einstellungen\rincewind\Lokale Einstellungen\Temporary Internet Files\Content.IE5\Z9CKKXKE\MC900432614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347" y="4270127"/>
                <a:ext cx="1828572" cy="182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" name="Gruppieren 57"/>
          <p:cNvGrpSpPr/>
          <p:nvPr/>
        </p:nvGrpSpPr>
        <p:grpSpPr>
          <a:xfrm>
            <a:off x="5924470" y="3600345"/>
            <a:ext cx="617575" cy="737428"/>
            <a:chOff x="2954014" y="1375340"/>
            <a:chExt cx="1220064" cy="1456842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0" name="Gruppieren 59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61" name="Flussdiagramm: Magnetplattenspeicher 60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lussdiagramm: Magnetplattenspeicher 61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lussdiagramm: Magnetplattenspeicher 62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extfeld 63"/>
          <p:cNvSpPr txBox="1"/>
          <p:nvPr/>
        </p:nvSpPr>
        <p:spPr>
          <a:xfrm>
            <a:off x="6675315" y="1585862"/>
            <a:ext cx="174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Fusion service (WPS)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549409" y="3657637"/>
            <a:ext cx="161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Triple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(Linked Data)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186523" y="2376209"/>
            <a:ext cx="16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843041" y="2146278"/>
            <a:ext cx="190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Client</a:t>
            </a:r>
          </a:p>
        </p:txBody>
      </p:sp>
      <p:cxnSp>
        <p:nvCxnSpPr>
          <p:cNvPr id="68" name="Gerade Verbindung mit Pfeil 77"/>
          <p:cNvCxnSpPr/>
          <p:nvPr/>
        </p:nvCxnSpPr>
        <p:spPr bwMode="auto">
          <a:xfrm>
            <a:off x="4556318" y="2744093"/>
            <a:ext cx="1304374" cy="1292759"/>
          </a:xfrm>
          <a:prstGeom prst="bentConnector3">
            <a:avLst>
              <a:gd name="adj1" fmla="val 20655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mit Pfeil 77"/>
          <p:cNvCxnSpPr/>
          <p:nvPr/>
        </p:nvCxnSpPr>
        <p:spPr bwMode="auto">
          <a:xfrm>
            <a:off x="4820031" y="2742225"/>
            <a:ext cx="672391" cy="0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mit Pfeil 77"/>
          <p:cNvCxnSpPr>
            <a:endCxn id="65" idx="3"/>
          </p:cNvCxnSpPr>
          <p:nvPr/>
        </p:nvCxnSpPr>
        <p:spPr bwMode="auto">
          <a:xfrm rot="5400000">
            <a:off x="7789420" y="3074229"/>
            <a:ext cx="1281426" cy="531722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mit Pfeil 77"/>
          <p:cNvCxnSpPr>
            <a:stCxn id="54" idx="2"/>
            <a:endCxn id="66" idx="3"/>
          </p:cNvCxnSpPr>
          <p:nvPr/>
        </p:nvCxnSpPr>
        <p:spPr bwMode="auto">
          <a:xfrm rot="5400000">
            <a:off x="8050666" y="2054053"/>
            <a:ext cx="467182" cy="823462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7"/>
          <p:cNvCxnSpPr>
            <a:stCxn id="59" idx="2"/>
          </p:cNvCxnSpPr>
          <p:nvPr/>
        </p:nvCxnSpPr>
        <p:spPr bwMode="auto">
          <a:xfrm rot="5400000">
            <a:off x="4680938" y="4159671"/>
            <a:ext cx="1357177" cy="1713380"/>
          </a:xfrm>
          <a:prstGeom prst="bentConnector2">
            <a:avLst/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mit Pfeil 77"/>
          <p:cNvCxnSpPr>
            <a:stCxn id="47" idx="2"/>
          </p:cNvCxnSpPr>
          <p:nvPr/>
        </p:nvCxnSpPr>
        <p:spPr bwMode="auto">
          <a:xfrm rot="5400000">
            <a:off x="4880922" y="2677865"/>
            <a:ext cx="612623" cy="1346921"/>
          </a:xfrm>
          <a:prstGeom prst="bentConnector2">
            <a:avLst/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/>
          <p:cNvSpPr/>
          <p:nvPr/>
        </p:nvSpPr>
        <p:spPr bwMode="auto">
          <a:xfrm>
            <a:off x="8175901" y="2922567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1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8345687" y="4062896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2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5060374" y="2366980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3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5149536" y="4111172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4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4756992" y="3695829"/>
            <a:ext cx="110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SPARQL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9" name="Picture 2" descr="Part of the Linking Open (LOD) Data Project Cloud Diagram, click for full and historical versions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25139" b="25827"/>
          <a:stretch/>
        </p:blipFill>
        <p:spPr bwMode="auto">
          <a:xfrm>
            <a:off x="6570126" y="4253705"/>
            <a:ext cx="1728178" cy="11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hteck 79"/>
          <p:cNvSpPr/>
          <p:nvPr/>
        </p:nvSpPr>
        <p:spPr>
          <a:xfrm>
            <a:off x="7215179" y="5432448"/>
            <a:ext cx="168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Semantic Web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42" name="Rechteck 41"/>
          <p:cNvSpPr/>
          <p:nvPr/>
        </p:nvSpPr>
        <p:spPr>
          <a:xfrm>
            <a:off x="6267781" y="6446122"/>
            <a:ext cx="2018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Wiemann, Bernard (2016)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Ad-Hoc Data </a:t>
            </a:r>
            <a:r>
              <a:rPr lang="en-US" dirty="0"/>
              <a:t>Fusion…our approach </a:t>
            </a:r>
            <a:endParaRPr lang="en-US" noProof="0" dirty="0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0" y="899338"/>
            <a:ext cx="7403850" cy="542709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267781" y="6446122"/>
            <a:ext cx="2018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Wiemann, Bernard (2016)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Ad-Hoc Data </a:t>
            </a:r>
            <a:r>
              <a:rPr lang="en-US" dirty="0"/>
              <a:t>Fusion…our approach 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38199"/>
            <a:ext cx="8229600" cy="5429863"/>
          </a:xfrm>
        </p:spPr>
        <p:txBody>
          <a:bodyPr/>
          <a:lstStyle/>
          <a:p>
            <a:r>
              <a:rPr lang="en-US" noProof="0" dirty="0" smtClean="0">
                <a:solidFill>
                  <a:srgbClr val="003366"/>
                </a:solidFill>
              </a:rPr>
              <a:t>Example: </a:t>
            </a:r>
            <a:r>
              <a:rPr lang="en-US" noProof="0" dirty="0" smtClean="0"/>
              <a:t>Deriving homologues Objects </a:t>
            </a:r>
            <a:br>
              <a:rPr lang="en-US" noProof="0" dirty="0" smtClean="0"/>
            </a:br>
            <a:r>
              <a:rPr lang="en-US" noProof="0" dirty="0" smtClean="0"/>
              <a:t>in OSM and ATKIS Data (e.g. for enrichment)</a:t>
            </a:r>
          </a:p>
          <a:p>
            <a:pPr lvl="1"/>
            <a:endParaRPr lang="en-US" noProof="0" dirty="0" smtClean="0"/>
          </a:p>
          <a:p>
            <a:pPr lvl="1"/>
            <a:endParaRPr lang="en-US" noProof="0" dirty="0" smtClean="0"/>
          </a:p>
          <a:p>
            <a:endParaRPr lang="en-US" noProof="0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5580078" y="2784159"/>
            <a:ext cx="617575" cy="737428"/>
            <a:chOff x="2954014" y="1375340"/>
            <a:chExt cx="1220064" cy="1456842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8" name="Gruppieren 47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49" name="Flussdiagramm: Magnetplattenspeicher 48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lussdiagramm: Magnetplattenspeicher 49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lussdiagramm: Magnetplattenspeicher 50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2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04" y="2344103"/>
            <a:ext cx="628174" cy="64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uppieren 52"/>
          <p:cNvGrpSpPr/>
          <p:nvPr/>
        </p:nvGrpSpPr>
        <p:grpSpPr>
          <a:xfrm>
            <a:off x="8404247" y="2195430"/>
            <a:ext cx="688580" cy="737428"/>
            <a:chOff x="3682646" y="3628342"/>
            <a:chExt cx="1360340" cy="1456842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646" y="3628342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5" name="Gruppieren 8"/>
            <p:cNvGrpSpPr>
              <a:grpSpLocks/>
            </p:cNvGrpSpPr>
            <p:nvPr/>
          </p:nvGrpSpPr>
          <p:grpSpPr bwMode="auto">
            <a:xfrm>
              <a:off x="4187303" y="4232234"/>
              <a:ext cx="855683" cy="852950"/>
              <a:chOff x="6968587" y="4151321"/>
              <a:chExt cx="2073814" cy="2071679"/>
            </a:xfrm>
          </p:grpSpPr>
          <p:sp>
            <p:nvSpPr>
              <p:cNvPr id="56" name="Rechteck 55"/>
              <p:cNvSpPr/>
              <p:nvPr/>
            </p:nvSpPr>
            <p:spPr>
              <a:xfrm>
                <a:off x="6968587" y="4151321"/>
                <a:ext cx="2073814" cy="2071679"/>
              </a:xfrm>
              <a:prstGeom prst="rect">
                <a:avLst/>
              </a:prstGeom>
              <a:solidFill>
                <a:srgbClr val="F4F6A8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7" name="Picture 4" descr="C:\Dokumente und Einstellungen\rincewind\Lokale Einstellungen\Temporary Internet Files\Content.IE5\Z9CKKXKE\MC900432614[1]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8347" y="4270127"/>
                <a:ext cx="1828572" cy="182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8" name="Gruppieren 57"/>
          <p:cNvGrpSpPr/>
          <p:nvPr/>
        </p:nvGrpSpPr>
        <p:grpSpPr>
          <a:xfrm>
            <a:off x="5784073" y="4443976"/>
            <a:ext cx="617575" cy="737428"/>
            <a:chOff x="2954014" y="1375340"/>
            <a:chExt cx="1220064" cy="1456842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0" name="Gruppieren 59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61" name="Flussdiagramm: Magnetplattenspeicher 60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lussdiagramm: Magnetplattenspeicher 61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lussdiagramm: Magnetplattenspeicher 62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extfeld 63"/>
          <p:cNvSpPr txBox="1"/>
          <p:nvPr/>
        </p:nvSpPr>
        <p:spPr>
          <a:xfrm>
            <a:off x="6577353" y="2014426"/>
            <a:ext cx="17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Fusion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Service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6549409" y="3900914"/>
            <a:ext cx="161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Triple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(Linked Data)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6181636" y="2853664"/>
            <a:ext cx="16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ATKIS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857333" y="2447509"/>
            <a:ext cx="190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Client</a:t>
            </a:r>
          </a:p>
        </p:txBody>
      </p:sp>
      <p:cxnSp>
        <p:nvCxnSpPr>
          <p:cNvPr id="68" name="Gerade Verbindung mit Pfeil 77"/>
          <p:cNvCxnSpPr/>
          <p:nvPr/>
        </p:nvCxnSpPr>
        <p:spPr bwMode="auto">
          <a:xfrm rot="16200000" flipH="1">
            <a:off x="4288285" y="3603342"/>
            <a:ext cx="1963061" cy="774170"/>
          </a:xfrm>
          <a:prstGeom prst="bentConnector3">
            <a:avLst>
              <a:gd name="adj1" fmla="val 99999"/>
            </a:avLst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mit Pfeil 77"/>
          <p:cNvCxnSpPr/>
          <p:nvPr/>
        </p:nvCxnSpPr>
        <p:spPr bwMode="auto">
          <a:xfrm>
            <a:off x="4882730" y="2980333"/>
            <a:ext cx="581903" cy="5169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mit Pfeil 77"/>
          <p:cNvCxnSpPr>
            <a:endCxn id="65" idx="3"/>
          </p:cNvCxnSpPr>
          <p:nvPr/>
        </p:nvCxnSpPr>
        <p:spPr bwMode="auto">
          <a:xfrm rot="5400000">
            <a:off x="7789420" y="3317506"/>
            <a:ext cx="1281426" cy="531722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mit Pfeil 77"/>
          <p:cNvCxnSpPr>
            <a:stCxn id="54" idx="2"/>
          </p:cNvCxnSpPr>
          <p:nvPr/>
        </p:nvCxnSpPr>
        <p:spPr bwMode="auto">
          <a:xfrm rot="5400000">
            <a:off x="7823064" y="2210459"/>
            <a:ext cx="150530" cy="1595329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mit Pfeil 77"/>
          <p:cNvCxnSpPr/>
          <p:nvPr/>
        </p:nvCxnSpPr>
        <p:spPr bwMode="auto">
          <a:xfrm rot="10800000" flipV="1">
            <a:off x="4502837" y="5224270"/>
            <a:ext cx="1764944" cy="713955"/>
          </a:xfrm>
          <a:prstGeom prst="bentConnector3">
            <a:avLst>
              <a:gd name="adj1" fmla="val 330"/>
            </a:avLst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mit Pfeil 77"/>
          <p:cNvCxnSpPr/>
          <p:nvPr/>
        </p:nvCxnSpPr>
        <p:spPr bwMode="auto">
          <a:xfrm rot="5400000">
            <a:off x="3872774" y="2890957"/>
            <a:ext cx="1650961" cy="368952"/>
          </a:xfrm>
          <a:prstGeom prst="bentConnector3">
            <a:avLst>
              <a:gd name="adj1" fmla="val 100051"/>
            </a:avLst>
          </a:prstGeom>
          <a:noFill/>
          <a:ln w="19050" cap="flat" cmpd="sng" algn="ctr">
            <a:solidFill>
              <a:srgbClr val="FF99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/>
          <p:cNvSpPr/>
          <p:nvPr/>
        </p:nvSpPr>
        <p:spPr bwMode="auto">
          <a:xfrm>
            <a:off x="8175901" y="3165844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1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5" name="Ellipse 74"/>
          <p:cNvSpPr/>
          <p:nvPr/>
        </p:nvSpPr>
        <p:spPr bwMode="auto">
          <a:xfrm>
            <a:off x="8345687" y="4306173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2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6" name="Ellipse 75"/>
          <p:cNvSpPr/>
          <p:nvPr/>
        </p:nvSpPr>
        <p:spPr bwMode="auto">
          <a:xfrm>
            <a:off x="5060374" y="2610257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3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5320617" y="4555480"/>
            <a:ext cx="288032" cy="297261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 pitchFamily="-110" charset="0"/>
                <a:ea typeface="+mn-ea"/>
                <a:cs typeface="+mn-cs"/>
              </a:rPr>
              <a:t>4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Sans Serif" pitchFamily="-110" charset="0"/>
              <a:ea typeface="+mn-ea"/>
              <a:cs typeface="+mn-cs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5117240" y="4133115"/>
            <a:ext cx="110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SPARQL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9" name="Picture 2" descr="Part of the Linking Open (LOD) Data Project Cloud Diagram, click for full and historical versions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r="25139" b="25827"/>
          <a:stretch/>
        </p:blipFill>
        <p:spPr bwMode="auto">
          <a:xfrm>
            <a:off x="6570126" y="4496982"/>
            <a:ext cx="1728178" cy="118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hteck 79"/>
          <p:cNvSpPr/>
          <p:nvPr/>
        </p:nvSpPr>
        <p:spPr>
          <a:xfrm>
            <a:off x="7215179" y="5675725"/>
            <a:ext cx="1680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Semantic Web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6267781" y="6446122"/>
            <a:ext cx="2018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Wiemann, Bernard (2016)</a:t>
            </a:r>
            <a:endParaRPr kumimoji="0" lang="de-DE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1" name="Gruppieren 80"/>
          <p:cNvGrpSpPr/>
          <p:nvPr/>
        </p:nvGrpSpPr>
        <p:grpSpPr>
          <a:xfrm>
            <a:off x="5464633" y="1881239"/>
            <a:ext cx="617575" cy="737428"/>
            <a:chOff x="2954014" y="1375340"/>
            <a:chExt cx="1220064" cy="1456842"/>
          </a:xfrm>
        </p:grpSpPr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1375340"/>
              <a:ext cx="1152729" cy="1456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3" name="Gruppieren 82"/>
            <p:cNvGrpSpPr/>
            <p:nvPr/>
          </p:nvGrpSpPr>
          <p:grpSpPr>
            <a:xfrm>
              <a:off x="3458070" y="2028148"/>
              <a:ext cx="716008" cy="804034"/>
              <a:chOff x="4508142" y="2136833"/>
              <a:chExt cx="864096" cy="786062"/>
            </a:xfrm>
          </p:grpSpPr>
          <p:sp>
            <p:nvSpPr>
              <p:cNvPr id="84" name="Flussdiagramm: Magnetplattenspeicher 83"/>
              <p:cNvSpPr/>
              <p:nvPr/>
            </p:nvSpPr>
            <p:spPr bwMode="auto">
              <a:xfrm>
                <a:off x="4508142" y="2592319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lussdiagramm: Magnetplattenspeicher 84"/>
              <p:cNvSpPr/>
              <p:nvPr/>
            </p:nvSpPr>
            <p:spPr bwMode="auto">
              <a:xfrm>
                <a:off x="4508142" y="2341692"/>
                <a:ext cx="864096" cy="363634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lussdiagramm: Magnetplattenspeicher 85"/>
              <p:cNvSpPr/>
              <p:nvPr/>
            </p:nvSpPr>
            <p:spPr bwMode="auto">
              <a:xfrm>
                <a:off x="4508142" y="2136833"/>
                <a:ext cx="864096" cy="330576"/>
              </a:xfrm>
              <a:prstGeom prst="flowChartMagneticDisk">
                <a:avLst/>
              </a:prstGeom>
              <a:solidFill>
                <a:srgbClr val="FFFF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7" name="Textfeld 86"/>
          <p:cNvSpPr txBox="1"/>
          <p:nvPr/>
        </p:nvSpPr>
        <p:spPr>
          <a:xfrm>
            <a:off x="6082209" y="1949862"/>
            <a:ext cx="168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(WFS)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89" name="Gerade Verbindung mit Pfeil 77"/>
          <p:cNvCxnSpPr>
            <a:endCxn id="82" idx="1"/>
          </p:cNvCxnSpPr>
          <p:nvPr/>
        </p:nvCxnSpPr>
        <p:spPr bwMode="auto">
          <a:xfrm rot="5400000" flipH="1" flipV="1">
            <a:off x="4764692" y="2367992"/>
            <a:ext cx="817979" cy="581903"/>
          </a:xfrm>
          <a:prstGeom prst="bentConnector2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0" name="Grafik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8" y="3136387"/>
            <a:ext cx="4066376" cy="298069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54444" y="2193218"/>
            <a:ext cx="4091941" cy="2967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kumimoji="0" lang="en-US" sz="1200" b="1" i="0" u="none" strike="noStrike" kern="1200" cap="none" spc="0" normalizeH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confidence</a:t>
            </a:r>
            <a:r>
              <a:rPr kumimoji="0" lang="en-US" sz="1200" b="1" i="0" u="none" strike="noStrike" kern="1200" cap="none" spc="0" normalizeH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measures for the </a:t>
            </a:r>
            <a:r>
              <a:rPr kumimoji="0" lang="en-US" sz="1200" b="1" i="0" u="none" strike="noStrike" kern="1200" cap="none" spc="0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fusion: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bounding boxes intersect or the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+0.2, if the angle difference is less than π/10;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minimal geographic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+0.1, if the length difference is less than 20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+0.15, if the Hausdorff distance is less than 50 m;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+0.15, if the topology relation is not disjoint;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50" b="1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+0.2, if the Damerau-Levenshtein distance between the road names is less than 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</a:rPr>
              <a:t> 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7261A82-64E9-4E37-89EF-D2EC7F84DAC6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655539"/>
              </p:ext>
            </p:extLst>
          </p:nvPr>
        </p:nvGraphicFramePr>
        <p:xfrm>
          <a:off x="340116" y="5319712"/>
          <a:ext cx="4895540" cy="126187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631462">
                  <a:extLst>
                    <a:ext uri="{9D8B030D-6E8A-4147-A177-3AD203B41FA5}">
                      <a16:colId xmlns:a16="http://schemas.microsoft.com/office/drawing/2014/main" val="420248634"/>
                    </a:ext>
                  </a:extLst>
                </a:gridCol>
                <a:gridCol w="1632039">
                  <a:extLst>
                    <a:ext uri="{9D8B030D-6E8A-4147-A177-3AD203B41FA5}">
                      <a16:colId xmlns:a16="http://schemas.microsoft.com/office/drawing/2014/main" val="1047826304"/>
                    </a:ext>
                  </a:extLst>
                </a:gridCol>
                <a:gridCol w="1632039">
                  <a:extLst>
                    <a:ext uri="{9D8B030D-6E8A-4147-A177-3AD203B41FA5}">
                      <a16:colId xmlns:a16="http://schemas.microsoft.com/office/drawing/2014/main" val="28953429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687 Features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confidence &gt;= 0.4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confidence &gt;= 0.8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100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Features </a:t>
                      </a: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relation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670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3863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sameAs [1:1] relation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296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8147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Multiple [m:n] relation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470</a:t>
                      </a:r>
                      <a:endParaRPr lang="de-DE" sz="1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629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Precision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~0.4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~0.9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19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Recall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~0.9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~0.6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0764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84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4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1080</Words>
  <Application>Microsoft Office PowerPoint</Application>
  <PresentationFormat>Bildschirmpräsentation (4:3)</PresentationFormat>
  <Paragraphs>289</Paragraphs>
  <Slides>26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Microsoft Sans Serif</vt:lpstr>
      <vt:lpstr>Times New Roman</vt:lpstr>
      <vt:lpstr>Verdana</vt:lpstr>
      <vt:lpstr>Wingdings</vt:lpstr>
      <vt:lpstr>4_Standarddesign</vt:lpstr>
      <vt:lpstr>Research Data (Management) in Environmental Sciences   Characteristics, Status and Challenges    </vt:lpstr>
      <vt:lpstr>Research in Environmental Sciences</vt:lpstr>
      <vt:lpstr>Research in Environmental Sciences</vt:lpstr>
      <vt:lpstr> Research Data in Environmental Sciences </vt:lpstr>
      <vt:lpstr>Environmental Data for Research</vt:lpstr>
      <vt:lpstr>Environmental Data for Research</vt:lpstr>
      <vt:lpstr>Ad-Hoc Data Fusion…our approach </vt:lpstr>
      <vt:lpstr>Ad-Hoc Data Fusion…our approach </vt:lpstr>
      <vt:lpstr>Ad-Hoc Data Fusion…our approach </vt:lpstr>
      <vt:lpstr>Ad-Hoc Data Fusion…our approach </vt:lpstr>
      <vt:lpstr> Research Data in Environmental Sciences </vt:lpstr>
      <vt:lpstr>Environmental Research Data Management…</vt:lpstr>
      <vt:lpstr>Side Note on German Council on  Research Information Infrastructures </vt:lpstr>
      <vt:lpstr>Side Note on German Council on  Research Information Infrastructures </vt:lpstr>
      <vt:lpstr>Environmental Research Data Management…</vt:lpstr>
      <vt:lpstr>Environmental Research Data Management…</vt:lpstr>
      <vt:lpstr>Environmental Research Data Management…</vt:lpstr>
      <vt:lpstr>Environmental Research Data Management…</vt:lpstr>
      <vt:lpstr>Environmental Research Data Management…our approach</vt:lpstr>
      <vt:lpstr>Environmental Research Data Management…our approach</vt:lpstr>
      <vt:lpstr>Environmental Research Data Management…</vt:lpstr>
      <vt:lpstr>Case Study COLABIS</vt:lpstr>
      <vt:lpstr>Environmental Research Data Management…our approach</vt:lpstr>
      <vt:lpstr>Environmental Research Data Management…our approach</vt:lpstr>
      <vt:lpstr>Conclusions Research Data Management  in Environmental Sciences</vt:lpstr>
      <vt:lpstr>Thank You -  Your questions please !</vt:lpstr>
    </vt:vector>
  </TitlesOfParts>
  <Company>TU Dresden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Vorstudie zum Betriebskonzept der GDI des Freistaates Sachsen   Workshop (23. Oktober 2008)</dc:title>
  <dc:creator>Lars Bernard</dc:creator>
  <cp:lastModifiedBy>Lars Bernard</cp:lastModifiedBy>
  <cp:revision>1455</cp:revision>
  <dcterms:created xsi:type="dcterms:W3CDTF">2008-10-22T19:59:42Z</dcterms:created>
  <dcterms:modified xsi:type="dcterms:W3CDTF">2017-08-29T09:29:27Z</dcterms:modified>
</cp:coreProperties>
</file>