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589" r:id="rId2"/>
    <p:sldId id="592" r:id="rId3"/>
    <p:sldId id="593" r:id="rId4"/>
    <p:sldId id="594" r:id="rId5"/>
    <p:sldId id="595" r:id="rId6"/>
  </p:sldIdLst>
  <p:sldSz cx="9144000" cy="6858000" type="screen4x3"/>
  <p:notesSz cx="6797675" cy="985678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9C9E9F"/>
    <a:srgbClr val="FFFFFF"/>
    <a:srgbClr val="DDDDDD"/>
    <a:srgbClr val="00A5EB"/>
    <a:srgbClr val="FFCC00"/>
    <a:srgbClr val="FFFF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3" autoAdjust="0"/>
    <p:restoredTop sz="91331" autoAdjust="0"/>
  </p:normalViewPr>
  <p:slideViewPr>
    <p:cSldViewPr>
      <p:cViewPr>
        <p:scale>
          <a:sx n="80" d="100"/>
          <a:sy n="80" d="100"/>
        </p:scale>
        <p:origin x="-930" y="-72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30" y="-96"/>
      </p:cViewPr>
      <p:guideLst>
        <p:guide orient="horz" pos="3105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7382" cy="49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86" tIns="45593" rIns="91186" bIns="45593" numCol="1" anchor="t" anchorCtr="0" compatLnSpc="1">
            <a:prstTxWarp prst="textNoShape">
              <a:avLst/>
            </a:prstTxWarp>
          </a:bodyPr>
          <a:lstStyle>
            <a:lvl1pPr defTabSz="91211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774" y="1"/>
            <a:ext cx="2947382" cy="49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86" tIns="45593" rIns="91186" bIns="45593" numCol="1" anchor="t" anchorCtr="0" compatLnSpc="1">
            <a:prstTxWarp prst="textNoShape">
              <a:avLst/>
            </a:prstTxWarp>
          </a:bodyPr>
          <a:lstStyle>
            <a:lvl1pPr algn="r" defTabSz="91211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5038" y="739775"/>
            <a:ext cx="492760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4" y="4683007"/>
            <a:ext cx="5438748" cy="4433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86" tIns="45593" rIns="91186" bIns="455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Textmasterformate durch Klicken bearbeiten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62955"/>
            <a:ext cx="2947382" cy="49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86" tIns="45593" rIns="91186" bIns="45593" numCol="1" anchor="b" anchorCtr="0" compatLnSpc="1">
            <a:prstTxWarp prst="textNoShape">
              <a:avLst/>
            </a:prstTxWarp>
          </a:bodyPr>
          <a:lstStyle>
            <a:lvl1pPr defTabSz="91211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774" y="9362955"/>
            <a:ext cx="2947382" cy="49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86" tIns="45593" rIns="91186" bIns="45593" numCol="1" anchor="b" anchorCtr="0" compatLnSpc="1">
            <a:prstTxWarp prst="textNoShape">
              <a:avLst/>
            </a:prstTxWarp>
          </a:bodyPr>
          <a:lstStyle>
            <a:lvl1pPr algn="r" defTabSz="91211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A38B7BC-7605-49C1-B061-291FD2C5C1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752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rgbClr val="00A6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5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smtClean="0"/>
          </a:p>
        </p:txBody>
      </p:sp>
      <p:pic>
        <p:nvPicPr>
          <p:cNvPr id="7" name="Picture 21" descr="HG_LOGO_70_ENG_K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412776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r>
              <a:rPr lang="en-GB" dirty="0" err="1"/>
              <a:t>Untertitel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200"/>
            </a:lvl1pPr>
          </a:lstStyle>
          <a:p>
            <a:r>
              <a:rPr lang="en-GB"/>
              <a:t>TITELMASTER</a:t>
            </a:r>
            <a:br>
              <a:rPr lang="en-GB"/>
            </a:br>
            <a:r>
              <a:rPr lang="en-GB"/>
              <a:t>FORMAT </a:t>
            </a:r>
          </a:p>
        </p:txBody>
      </p:sp>
    </p:spTree>
    <p:extLst>
      <p:ext uri="{BB962C8B-B14F-4D97-AF65-F5344CB8AC3E}">
        <p14:creationId xmlns:p14="http://schemas.microsoft.com/office/powerpoint/2010/main" val="278550101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40881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9213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92137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41481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2100" y="103188"/>
            <a:ext cx="8520113" cy="54451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50466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18038" y="977900"/>
            <a:ext cx="4184650" cy="244633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18038" y="3576638"/>
            <a:ext cx="4184650" cy="24479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64361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2100" y="103188"/>
            <a:ext cx="8520113" cy="54451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282575" y="977900"/>
            <a:ext cx="4183063" cy="50466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18038" y="977900"/>
            <a:ext cx="4184650" cy="244633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18038" y="3576638"/>
            <a:ext cx="4184650" cy="24479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67570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292100" y="103188"/>
            <a:ext cx="8520113" cy="54451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282575" y="977900"/>
            <a:ext cx="4183063" cy="244633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18038" y="977900"/>
            <a:ext cx="4184650" cy="244633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282575" y="3576638"/>
            <a:ext cx="4183063" cy="24479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18038" y="3576638"/>
            <a:ext cx="4184650" cy="24479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8941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spcAft>
                <a:spcPts val="1000"/>
              </a:spcAft>
              <a:buFont typeface="Arial" pitchFamily="34" charset="0"/>
              <a:buChar char="•"/>
              <a:defRPr/>
            </a:lvl3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342743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30097505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5046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5046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02679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74091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61888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872839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1171604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25918619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50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US" smtClean="0"/>
              <a:t>Dritte Ebene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pic>
        <p:nvPicPr>
          <p:cNvPr id="1030" name="Picture 10" descr="DESY-Logo-cyan-RGB_ger"/>
          <p:cNvPicPr>
            <a:picLocks noChangeAspect="1" noChangeArrowheads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78" r:id="rId1"/>
    <p:sldLayoutId id="2147484379" r:id="rId2"/>
    <p:sldLayoutId id="2147484380" r:id="rId3"/>
    <p:sldLayoutId id="2147484381" r:id="rId4"/>
    <p:sldLayoutId id="2147484382" r:id="rId5"/>
    <p:sldLayoutId id="2147484383" r:id="rId6"/>
    <p:sldLayoutId id="2147484384" r:id="rId7"/>
    <p:sldLayoutId id="2147484385" r:id="rId8"/>
    <p:sldLayoutId id="2147484386" r:id="rId9"/>
    <p:sldLayoutId id="2147484387" r:id="rId10"/>
    <p:sldLayoutId id="2147484388" r:id="rId11"/>
    <p:sldLayoutId id="2147484389" r:id="rId12"/>
    <p:sldLayoutId id="2147484390" r:id="rId13"/>
    <p:sldLayoutId id="2147484391" r:id="rId14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0" fontAlgn="base" hangingPunct="0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0" fontAlgn="base" hangingPunct="0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1236663" indent="-228600" algn="l" rtl="0" eaLnBrk="0" fontAlgn="base" hangingPunct="0">
        <a:spcBef>
          <a:spcPct val="0"/>
        </a:spcBef>
        <a:spcAft>
          <a:spcPct val="50000"/>
        </a:spcAft>
        <a:buClr>
          <a:srgbClr val="FF9900"/>
        </a:buClr>
        <a:buFont typeface="Arial Black" pitchFamily="34" charset="0"/>
        <a:buChar char="•"/>
        <a:defRPr>
          <a:solidFill>
            <a:schemeClr val="tx1"/>
          </a:solidFill>
          <a:latin typeface="+mn-lt"/>
        </a:defRPr>
      </a:lvl3pPr>
      <a:lvl4pPr marL="1644650" indent="-228600"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4000" dirty="0" smtClean="0"/>
              <a:t>Feedback Pillar-1</a:t>
            </a:r>
            <a:r>
              <a:rPr lang="en-US" sz="4000" dirty="0" smtClean="0"/>
              <a:t>: Technology</a:t>
            </a:r>
            <a:endParaRPr lang="de-DE" sz="4000" dirty="0"/>
          </a:p>
        </p:txBody>
      </p:sp>
      <p:pic>
        <p:nvPicPr>
          <p:cNvPr id="6" name="Grafik 3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35" y="1762055"/>
            <a:ext cx="7822673" cy="4367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Down Arrow 7"/>
          <p:cNvSpPr/>
          <p:nvPr/>
        </p:nvSpPr>
        <p:spPr bwMode="auto">
          <a:xfrm>
            <a:off x="2591780" y="1290013"/>
            <a:ext cx="1296144" cy="1202883"/>
          </a:xfrm>
          <a:prstGeom prst="downArrow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5387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from parallel session Pillar-1: Technology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POF-II remaining time all pillars expect to reach milestones and produce deliverables:</a:t>
            </a:r>
          </a:p>
          <a:p>
            <a:r>
              <a:rPr lang="en-US" dirty="0" smtClean="0"/>
              <a:t>WP-1: ASICs: </a:t>
            </a:r>
          </a:p>
          <a:p>
            <a:pPr lvl="1"/>
            <a:r>
              <a:rPr lang="en-US" dirty="0" smtClean="0"/>
              <a:t>running repository</a:t>
            </a:r>
          </a:p>
          <a:p>
            <a:pPr lvl="1"/>
            <a:r>
              <a:rPr lang="en-US" dirty="0" smtClean="0"/>
              <a:t>Submission of first test chip</a:t>
            </a:r>
          </a:p>
          <a:p>
            <a:r>
              <a:rPr lang="en-US" dirty="0" smtClean="0"/>
              <a:t>WP-2: Sensors:</a:t>
            </a:r>
          </a:p>
          <a:p>
            <a:pPr lvl="1"/>
            <a:r>
              <a:rPr lang="en-US" dirty="0" smtClean="0"/>
              <a:t>Edgeless/edge-sensitive silicon</a:t>
            </a:r>
          </a:p>
          <a:p>
            <a:pPr lvl="1"/>
            <a:r>
              <a:rPr lang="en-US" dirty="0" smtClean="0"/>
              <a:t>Slim-edge high-Z</a:t>
            </a:r>
          </a:p>
          <a:p>
            <a:pPr lvl="1"/>
            <a:r>
              <a:rPr lang="en-US" dirty="0" smtClean="0"/>
              <a:t>Test setup for radiation damage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924910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from parallel session Pillar-1: Technology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POF-II remaining time all pillars expect to reach milestones and produce deliverables:</a:t>
            </a:r>
          </a:p>
          <a:p>
            <a:r>
              <a:rPr lang="en-US" dirty="0"/>
              <a:t>WP-3: Packaging</a:t>
            </a:r>
          </a:p>
          <a:p>
            <a:pPr lvl="1"/>
            <a:r>
              <a:rPr lang="en-US" dirty="0"/>
              <a:t>Demonstrate high-precision flip-chip</a:t>
            </a:r>
          </a:p>
          <a:p>
            <a:pPr lvl="1"/>
            <a:r>
              <a:rPr lang="en-US" dirty="0"/>
              <a:t>Stud-bumps</a:t>
            </a:r>
          </a:p>
          <a:p>
            <a:pPr lvl="1"/>
            <a:r>
              <a:rPr lang="en-US" dirty="0" smtClean="0"/>
              <a:t>Ball-jet</a:t>
            </a:r>
          </a:p>
          <a:p>
            <a:pPr lvl="1"/>
            <a:r>
              <a:rPr lang="en-US" dirty="0" smtClean="0"/>
              <a:t>Fine line printing on ceramics</a:t>
            </a:r>
          </a:p>
          <a:p>
            <a:pPr lvl="1"/>
            <a:r>
              <a:rPr lang="en-US" dirty="0" smtClean="0"/>
              <a:t>First TSV on dummies</a:t>
            </a:r>
            <a:endParaRPr lang="en-US" dirty="0"/>
          </a:p>
          <a:p>
            <a:r>
              <a:rPr lang="en-US" dirty="0"/>
              <a:t>WP-4: innovative materials</a:t>
            </a:r>
          </a:p>
          <a:p>
            <a:pPr lvl="1"/>
            <a:r>
              <a:rPr lang="en-US" dirty="0"/>
              <a:t>Finish sandwich laminated graphite</a:t>
            </a:r>
          </a:p>
          <a:p>
            <a:pPr lvl="1"/>
            <a:r>
              <a:rPr lang="en-US" dirty="0"/>
              <a:t>First micro-channel cooling</a:t>
            </a:r>
          </a:p>
          <a:p>
            <a:pPr lvl="1"/>
            <a:endParaRPr lang="en-US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4614515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pillar	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general structure of the pillar was considered as appropriate and should be kept. But:</a:t>
            </a:r>
          </a:p>
          <a:p>
            <a:r>
              <a:rPr lang="en-US" dirty="0" smtClean="0"/>
              <a:t>Need for more interaction with Pillar-2 (example WP6: front-end fast signal transmission)</a:t>
            </a:r>
          </a:p>
          <a:p>
            <a:r>
              <a:rPr lang="en-US" dirty="0" smtClean="0"/>
              <a:t>Need input from Pillar-3 (for instance advanced signal processing)</a:t>
            </a:r>
          </a:p>
          <a:p>
            <a:r>
              <a:rPr lang="en-US" dirty="0" smtClean="0"/>
              <a:t>Added “front-end cooling” to </a:t>
            </a:r>
            <a:r>
              <a:rPr lang="en-US" dirty="0"/>
              <a:t>task </a:t>
            </a:r>
            <a:r>
              <a:rPr lang="en-US" dirty="0" smtClean="0"/>
              <a:t>list WP4 (innovative materials)</a:t>
            </a:r>
          </a:p>
          <a:p>
            <a:r>
              <a:rPr lang="en-US" dirty="0" smtClean="0"/>
              <a:t>Pillar-3; WP10: diamond sensors: shouldn’t this be in Pillar-1?</a:t>
            </a:r>
          </a:p>
          <a:p>
            <a:endParaRPr lang="en-US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172529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Self-evaluation</a:t>
            </a:r>
            <a:endParaRPr lang="de-D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484662"/>
              </p:ext>
            </p:extLst>
          </p:nvPr>
        </p:nvGraphicFramePr>
        <p:xfrm>
          <a:off x="282575" y="977900"/>
          <a:ext cx="852011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7159"/>
                <a:gridCol w="1217159"/>
                <a:gridCol w="1217159"/>
                <a:gridCol w="1217159"/>
                <a:gridCol w="1217159"/>
                <a:gridCol w="1217159"/>
                <a:gridCol w="1217159"/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FTE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Scien</a:t>
                      </a:r>
                      <a:r>
                        <a:rPr lang="en-US" dirty="0" smtClean="0"/>
                        <a:t>. D.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Standing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Strateg</a:t>
                      </a:r>
                      <a:r>
                        <a:rPr lang="en-US" dirty="0" smtClean="0"/>
                        <a:t>.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WP-1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WP-2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B/A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WP-3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A/B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WP-4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C/B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A/B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B/C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B/C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5536" y="3501008"/>
            <a:ext cx="811953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b="1" dirty="0" smtClean="0"/>
              <a:t>WP-2 (Sensors) is understaffed </a:t>
            </a:r>
            <a:r>
              <a:rPr lang="en-US" sz="1800" b="1" dirty="0" smtClean="0">
                <a:sym typeface="Wingdings" pitchFamily="2" charset="2"/>
              </a:rPr>
              <a:t> action needed. Q: what can we do?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b="1" dirty="0" smtClean="0">
                <a:sym typeface="Wingdings" pitchFamily="2" charset="2"/>
              </a:rPr>
              <a:t>WP-4 (</a:t>
            </a:r>
            <a:r>
              <a:rPr lang="en-US" sz="1800" b="1" dirty="0" err="1" smtClean="0">
                <a:sym typeface="Wingdings" pitchFamily="2" charset="2"/>
              </a:rPr>
              <a:t>Innov</a:t>
            </a:r>
            <a:r>
              <a:rPr lang="en-US" sz="1800" b="1" dirty="0" smtClean="0">
                <a:sym typeface="Wingdings" pitchFamily="2" charset="2"/>
              </a:rPr>
              <a:t>. Mat) is subcritical  action needed. Q: what can we do?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800" b="1" dirty="0">
              <a:sym typeface="Wingdings" pitchFamily="2" charset="2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800" b="1" dirty="0" smtClean="0">
                <a:sym typeface="Wingdings" pitchFamily="2" charset="2"/>
              </a:rPr>
              <a:t>Clear ideas and plans exist for all WP’s for POF-3 period.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b="1" dirty="0" smtClean="0">
                <a:sym typeface="Wingdings" pitchFamily="2" charset="2"/>
              </a:rPr>
              <a:t>Helmholtz cube remains an excellent vehicle for developments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b="1" dirty="0" smtClean="0">
                <a:sym typeface="Wingdings" pitchFamily="2" charset="2"/>
              </a:rPr>
              <a:t>A second vehicle could be good for other developments (WP-3; WP-4)</a:t>
            </a:r>
          </a:p>
        </p:txBody>
      </p:sp>
    </p:spTree>
    <p:extLst>
      <p:ext uri="{BB962C8B-B14F-4D97-AF65-F5344CB8AC3E}">
        <p14:creationId xmlns:p14="http://schemas.microsoft.com/office/powerpoint/2010/main" val="416342360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DESY_Vortrag_3-1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278</Words>
  <Application>Microsoft Office PowerPoint</Application>
  <PresentationFormat>On-screen Show (4:3)</PresentationFormat>
  <Paragraphs>68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2_DESY_Vortrag_3-1</vt:lpstr>
      <vt:lpstr>Feedback Pillar-1: Technology</vt:lpstr>
      <vt:lpstr>Feedback from parallel session Pillar-1: Technology</vt:lpstr>
      <vt:lpstr>Feedback from parallel session Pillar-1: Technology</vt:lpstr>
      <vt:lpstr>Structure of pillar </vt:lpstr>
      <vt:lpstr>Self-evaluation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sommera</dc:creator>
  <cp:lastModifiedBy>Graafsma, Heinz</cp:lastModifiedBy>
  <cp:revision>1334</cp:revision>
  <cp:lastPrinted>2012-11-16T15:36:26Z</cp:lastPrinted>
  <dcterms:created xsi:type="dcterms:W3CDTF">2008-04-14T12:45:38Z</dcterms:created>
  <dcterms:modified xsi:type="dcterms:W3CDTF">2013-05-13T20:03:07Z</dcterms:modified>
</cp:coreProperties>
</file>