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794500" cy="9906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136FF"/>
    <a:srgbClr val="DCDCDC"/>
    <a:srgbClr val="DBEDFF"/>
    <a:srgbClr val="8D8F94"/>
    <a:srgbClr val="515355"/>
    <a:srgbClr val="3A6F8A"/>
    <a:srgbClr val="E7E7E7"/>
    <a:srgbClr val="B9BBC0"/>
    <a:srgbClr val="005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9801" autoAdjust="0"/>
  </p:normalViewPr>
  <p:slideViewPr>
    <p:cSldViewPr>
      <p:cViewPr varScale="1">
        <p:scale>
          <a:sx n="80" d="100"/>
          <a:sy n="80" d="100"/>
        </p:scale>
        <p:origin x="-104" y="-728"/>
      </p:cViewPr>
      <p:guideLst>
        <p:guide orient="horz" pos="4176"/>
        <p:guide orient="horz" pos="1392"/>
        <p:guide orient="horz" pos="144"/>
        <p:guide orient="horz"/>
        <p:guide orient="horz" pos="672"/>
        <p:guide pos="5759"/>
        <p:guide pos="480"/>
        <p:guide pos="470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5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17" y="0"/>
            <a:ext cx="2944283" cy="5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1095"/>
            <a:ext cx="2944283" cy="5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17" y="9411095"/>
            <a:ext cx="2944283" cy="5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BD4CAD-8F8A-4058-9B05-1B2390AB2EC8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87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4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4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51412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548"/>
            <a:ext cx="5435600" cy="4457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515"/>
            <a:ext cx="2944283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09515"/>
            <a:ext cx="2944283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92B8FC-7748-402F-93AD-E4B758DDD95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875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0" name="Rectangle 28"/>
          <p:cNvSpPr>
            <a:spLocks noChangeArrowheads="1"/>
          </p:cNvSpPr>
          <p:nvPr userDrawn="1"/>
        </p:nvSpPr>
        <p:spPr bwMode="auto">
          <a:xfrm>
            <a:off x="-1588" y="2286000"/>
            <a:ext cx="9144001" cy="4572000"/>
          </a:xfrm>
          <a:prstGeom prst="rect">
            <a:avLst/>
          </a:prstGeom>
          <a:solidFill>
            <a:srgbClr val="005B8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solidFill>
                <a:srgbClr val="005B82"/>
              </a:solidFill>
              <a:ea typeface="ＭＳ Ｐゴシック" charset="-128"/>
            </a:endParaRPr>
          </a:p>
        </p:txBody>
      </p:sp>
      <p:sp>
        <p:nvSpPr>
          <p:cNvPr id="3103" name="Rectangle 31"/>
          <p:cNvSpPr>
            <a:spLocks noChangeArrowheads="1"/>
          </p:cNvSpPr>
          <p:nvPr userDrawn="1"/>
        </p:nvSpPr>
        <p:spPr bwMode="auto">
          <a:xfrm>
            <a:off x="0" y="2286000"/>
            <a:ext cx="125413" cy="2286000"/>
          </a:xfrm>
          <a:prstGeom prst="rect">
            <a:avLst/>
          </a:prstGeom>
          <a:solidFill>
            <a:srgbClr val="005B8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04" name="Rectangle 32"/>
          <p:cNvSpPr>
            <a:spLocks noChangeArrowheads="1"/>
          </p:cNvSpPr>
          <p:nvPr userDrawn="1"/>
        </p:nvSpPr>
        <p:spPr bwMode="auto">
          <a:xfrm>
            <a:off x="0" y="4572000"/>
            <a:ext cx="125413" cy="2286000"/>
          </a:xfrm>
          <a:prstGeom prst="rect">
            <a:avLst/>
          </a:prstGeom>
          <a:solidFill>
            <a:srgbClr val="51535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ea typeface="ＭＳ Ｐゴシック" charset="-128"/>
            </a:endParaRPr>
          </a:p>
        </p:txBody>
      </p:sp>
      <p:sp>
        <p:nvSpPr>
          <p:cNvPr id="3115" name="Rectangle 43"/>
          <p:cNvSpPr>
            <a:spLocks noChangeArrowheads="1"/>
          </p:cNvSpPr>
          <p:nvPr userDrawn="1"/>
        </p:nvSpPr>
        <p:spPr bwMode="auto">
          <a:xfrm>
            <a:off x="115888" y="0"/>
            <a:ext cx="125412" cy="228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ea typeface="ＭＳ Ｐゴシック" charset="-128"/>
            </a:endParaRPr>
          </a:p>
        </p:txBody>
      </p:sp>
      <p:sp>
        <p:nvSpPr>
          <p:cNvPr id="3116" name="Rectangle 44"/>
          <p:cNvSpPr>
            <a:spLocks noChangeArrowheads="1"/>
          </p:cNvSpPr>
          <p:nvPr userDrawn="1"/>
        </p:nvSpPr>
        <p:spPr bwMode="auto">
          <a:xfrm>
            <a:off x="114300" y="2286000"/>
            <a:ext cx="125413" cy="2286000"/>
          </a:xfrm>
          <a:prstGeom prst="rect">
            <a:avLst/>
          </a:prstGeom>
          <a:solidFill>
            <a:srgbClr val="B9BB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17" name="Rectangle 45"/>
          <p:cNvSpPr>
            <a:spLocks noChangeArrowheads="1"/>
          </p:cNvSpPr>
          <p:nvPr userDrawn="1"/>
        </p:nvSpPr>
        <p:spPr bwMode="auto">
          <a:xfrm>
            <a:off x="114300" y="4572000"/>
            <a:ext cx="125413" cy="2286000"/>
          </a:xfrm>
          <a:prstGeom prst="rect">
            <a:avLst/>
          </a:prstGeom>
          <a:solidFill>
            <a:srgbClr val="DCDC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ea typeface="ＭＳ Ｐゴシック" charset="-128"/>
            </a:endParaRPr>
          </a:p>
        </p:txBody>
      </p:sp>
      <p:sp>
        <p:nvSpPr>
          <p:cNvPr id="3123" name="Text Box 51"/>
          <p:cNvSpPr txBox="1">
            <a:spLocks noChangeArrowheads="1"/>
          </p:cNvSpPr>
          <p:nvPr userDrawn="1"/>
        </p:nvSpPr>
        <p:spPr bwMode="auto">
          <a:xfrm>
            <a:off x="719138" y="5048250"/>
            <a:ext cx="3810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fld id="{586F53E7-1F83-4E1F-818E-07A90382E93B}" type="datetime4">
              <a:rPr lang="de-DE" sz="1400">
                <a:solidFill>
                  <a:srgbClr val="F4F4F4"/>
                </a:solidFill>
                <a:ea typeface="ＭＳ Ｐゴシック" charset="-128"/>
              </a:rPr>
              <a:pPr>
                <a:spcBef>
                  <a:spcPct val="50000"/>
                </a:spcBef>
              </a:pPr>
              <a:t>May 14, 2013</a:t>
            </a:fld>
            <a:endParaRPr lang="de-DE" sz="1400">
              <a:solidFill>
                <a:srgbClr val="F4F4F4"/>
              </a:solidFill>
              <a:ea typeface="ＭＳ Ｐゴシック" charset="-128"/>
            </a:endParaRPr>
          </a:p>
        </p:txBody>
      </p:sp>
      <p:pic>
        <p:nvPicPr>
          <p:cNvPr id="3126" name="Picture 54" descr="Logo_FZ_Jülich_NEU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54000"/>
            <a:ext cx="2514600" cy="814388"/>
          </a:xfrm>
          <a:prstGeom prst="rect">
            <a:avLst/>
          </a:prstGeom>
          <a:noFill/>
        </p:spPr>
      </p:pic>
      <p:sp>
        <p:nvSpPr>
          <p:cNvPr id="3128" name="Text Box 56"/>
          <p:cNvSpPr txBox="1">
            <a:spLocks noChangeArrowheads="1"/>
          </p:cNvSpPr>
          <p:nvPr userDrawn="1"/>
        </p:nvSpPr>
        <p:spPr bwMode="auto">
          <a:xfrm rot="-5400000">
            <a:off x="-1079500" y="933450"/>
            <a:ext cx="2476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900">
                <a:solidFill>
                  <a:srgbClr val="005B82"/>
                </a:solidFill>
                <a:latin typeface="Arial MT Bd" charset="0"/>
              </a:rPr>
              <a:t>Mitglied der Helmholtz-Gemeinschaft</a:t>
            </a:r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ctrTitle" sz="quarter"/>
          </p:nvPr>
        </p:nvSpPr>
        <p:spPr>
          <a:xfrm>
            <a:off x="719138" y="3070225"/>
            <a:ext cx="7772400" cy="719138"/>
          </a:xfrm>
        </p:spPr>
        <p:txBody>
          <a:bodyPr/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131" name="Rectangle 5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19138" y="3860800"/>
            <a:ext cx="7740650" cy="647700"/>
          </a:xfrm>
        </p:spPr>
        <p:txBody>
          <a:bodyPr/>
          <a:lstStyle>
            <a:lvl1pPr marL="0" indent="0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graphicFrame>
        <p:nvGraphicFramePr>
          <p:cNvPr id="202754" name="Object 2"/>
          <p:cNvGraphicFramePr>
            <a:graphicFrameLocks noChangeAspect="1"/>
          </p:cNvGraphicFramePr>
          <p:nvPr/>
        </p:nvGraphicFramePr>
        <p:xfrm>
          <a:off x="642910" y="357166"/>
          <a:ext cx="2674992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21" name="Bitmap" r:id="rId4" imgW="1905266" imgH="457143" progId="PBrush">
                  <p:embed/>
                </p:oleObj>
              </mc:Choice>
              <mc:Fallback>
                <p:oleObj name="Bitmap" r:id="rId4" imgW="1905266" imgH="457143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57166"/>
                        <a:ext cx="2674992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8438" y="6096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9138" y="6096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428612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913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8153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714348" y="71414"/>
            <a:ext cx="6643734" cy="57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000108"/>
            <a:ext cx="7772400" cy="501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1588" y="0"/>
            <a:ext cx="125412" cy="2286000"/>
          </a:xfrm>
          <a:prstGeom prst="rect">
            <a:avLst/>
          </a:prstGeom>
          <a:solidFill>
            <a:srgbClr val="B9BB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ea typeface="ＭＳ Ｐゴシック" charset="-128"/>
            </a:endParaRP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4572000"/>
            <a:ext cx="125413" cy="2286000"/>
          </a:xfrm>
          <a:prstGeom prst="rect">
            <a:avLst/>
          </a:prstGeom>
          <a:solidFill>
            <a:srgbClr val="51535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ea typeface="ＭＳ Ｐゴシック" charset="-128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115888" y="0"/>
            <a:ext cx="125412" cy="2286000"/>
          </a:xfrm>
          <a:prstGeom prst="rect">
            <a:avLst/>
          </a:prstGeom>
          <a:solidFill>
            <a:srgbClr val="005B8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ea typeface="ＭＳ Ｐゴシック" charset="-128"/>
            </a:endParaRPr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114300" y="2286000"/>
            <a:ext cx="125413" cy="2286000"/>
          </a:xfrm>
          <a:prstGeom prst="rect">
            <a:avLst/>
          </a:prstGeom>
          <a:solidFill>
            <a:srgbClr val="B9BB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114300" y="4572000"/>
            <a:ext cx="125413" cy="2286000"/>
          </a:xfrm>
          <a:prstGeom prst="rect">
            <a:avLst/>
          </a:prstGeom>
          <a:solidFill>
            <a:srgbClr val="DCDC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de-DE" sz="2400">
              <a:ea typeface="ＭＳ Ｐゴシック" charset="-128"/>
            </a:endParaRPr>
          </a:p>
        </p:txBody>
      </p:sp>
      <p:pic>
        <p:nvPicPr>
          <p:cNvPr id="1094" name="Picture 70" descr="Logo_FZ_Jülich_NEU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67600" y="127000"/>
            <a:ext cx="1447800" cy="469900"/>
          </a:xfrm>
          <a:prstGeom prst="rect">
            <a:avLst/>
          </a:prstGeom>
          <a:noFill/>
        </p:spPr>
      </p:pic>
      <p:sp>
        <p:nvSpPr>
          <p:cNvPr id="1095" name="Text Box 71"/>
          <p:cNvSpPr txBox="1">
            <a:spLocks noChangeArrowheads="1"/>
          </p:cNvSpPr>
          <p:nvPr/>
        </p:nvSpPr>
        <p:spPr bwMode="auto">
          <a:xfrm>
            <a:off x="539750" y="6477000"/>
            <a:ext cx="777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fld id="{BD801DE1-14FA-4832-8C83-29B11DD43F9E}" type="datetime4">
              <a:rPr lang="de-DE" sz="1000">
                <a:solidFill>
                  <a:srgbClr val="005B82"/>
                </a:solidFill>
              </a:rPr>
              <a:pPr/>
              <a:t>May 14, 2013</a:t>
            </a:fld>
            <a:endParaRPr lang="de-DE" sz="1000" dirty="0">
              <a:solidFill>
                <a:srgbClr val="005B82"/>
              </a:solidFill>
            </a:endParaRPr>
          </a:p>
        </p:txBody>
      </p:sp>
      <p:sp>
        <p:nvSpPr>
          <p:cNvPr id="1096" name="Text Box 72"/>
          <p:cNvSpPr txBox="1">
            <a:spLocks noChangeArrowheads="1"/>
          </p:cNvSpPr>
          <p:nvPr/>
        </p:nvSpPr>
        <p:spPr bwMode="auto">
          <a:xfrm>
            <a:off x="8328025" y="6477000"/>
            <a:ext cx="5651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de-DE" sz="1000">
                <a:solidFill>
                  <a:srgbClr val="005B82"/>
                </a:solidFill>
              </a:rPr>
              <a:t>Folie </a:t>
            </a:r>
            <a:fld id="{F540E0C8-EA85-4EB4-B9EB-180779D59F0A}" type="slidenum">
              <a:rPr lang="de-DE" sz="1000">
                <a:solidFill>
                  <a:srgbClr val="005B82"/>
                </a:solidFill>
              </a:rPr>
              <a:pPr/>
              <a:t>‹#›</a:t>
            </a:fld>
            <a:endParaRPr lang="de-DE" sz="1000">
              <a:solidFill>
                <a:srgbClr val="005B8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9EE0"/>
        </a:buClr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5B8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5B82"/>
        </a:buClr>
        <a:buFont typeface="Arial" pitchFamily="34" charset="0"/>
        <a:buChar char="•"/>
        <a:defRPr sz="2200" i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9EE0"/>
        </a:buClr>
        <a:defRPr sz="1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9EE0"/>
        </a:buClr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Ultra-Fast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T</a:t>
            </a:r>
            <a:r>
              <a:rPr lang="en-US" dirty="0" smtClean="0"/>
              <a:t>ransfer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1000108"/>
            <a:ext cx="8173342" cy="5019692"/>
          </a:xfrm>
        </p:spPr>
        <p:txBody>
          <a:bodyPr/>
          <a:lstStyle/>
          <a:p>
            <a:r>
              <a:rPr lang="en-US" dirty="0" smtClean="0"/>
              <a:t>Minutes of parallel session</a:t>
            </a:r>
          </a:p>
          <a:p>
            <a:endParaRPr lang="en-US" dirty="0"/>
          </a:p>
          <a:p>
            <a:r>
              <a:rPr lang="en-US" dirty="0" smtClean="0"/>
              <a:t>General Discussion:</a:t>
            </a:r>
          </a:p>
          <a:p>
            <a:r>
              <a:rPr lang="en-US" dirty="0"/>
              <a:t>	</a:t>
            </a:r>
            <a:r>
              <a:rPr lang="en-US" dirty="0" smtClean="0"/>
              <a:t>Some activities will be reviewed in other topics, but are relevant for what we are doing. Two examples are HZB/HZG.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How do we deal with this?</a:t>
            </a:r>
          </a:p>
          <a:p>
            <a:r>
              <a:rPr lang="en-US" dirty="0" smtClean="0"/>
              <a:t>	DESY will make up ~ half of this column in POF-3, what will they do? Nobody from DESY was there to discuss this with.</a:t>
            </a:r>
          </a:p>
          <a:p>
            <a:endParaRPr lang="en-US" dirty="0"/>
          </a:p>
          <a:p>
            <a:r>
              <a:rPr lang="en-US" dirty="0" smtClean="0"/>
              <a:t>	What structure should we have for topic 3.2 ?</a:t>
            </a:r>
            <a:br>
              <a:rPr lang="en-US" dirty="0" smtClean="0"/>
            </a:br>
            <a:r>
              <a:rPr lang="en-US" dirty="0" smtClean="0"/>
              <a:t>Basic agreement to keep as is, but change current WP6 to</a:t>
            </a:r>
            <a:br>
              <a:rPr lang="en-US" dirty="0" smtClean="0"/>
            </a:br>
            <a:r>
              <a:rPr lang="en-US" dirty="0" smtClean="0"/>
              <a:t>“Advanced Communication and Computing Technology”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44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want to achieve by the end of POF-3?</a:t>
            </a:r>
          </a:p>
          <a:p>
            <a:pPr>
              <a:buFont typeface="Arial"/>
              <a:buChar char="•"/>
            </a:pPr>
            <a:r>
              <a:rPr lang="en-US" dirty="0" smtClean="0"/>
              <a:t>Usage of Terabit data transmission in FPGA</a:t>
            </a:r>
          </a:p>
          <a:p>
            <a:pPr>
              <a:buFont typeface="Arial"/>
              <a:buChar char="•"/>
            </a:pPr>
            <a:r>
              <a:rPr lang="en-US" dirty="0" smtClean="0"/>
              <a:t>Energy efficient computing GPU/FPGA, heterogeneous systems</a:t>
            </a:r>
          </a:p>
          <a:p>
            <a:pPr>
              <a:buFont typeface="Arial"/>
              <a:buChar char="•"/>
            </a:pPr>
            <a:r>
              <a:rPr lang="en-US" dirty="0" smtClean="0"/>
              <a:t>Highly integrated systems</a:t>
            </a:r>
          </a:p>
          <a:p>
            <a:pPr>
              <a:buFont typeface="Arial"/>
              <a:buChar char="•"/>
            </a:pPr>
            <a:r>
              <a:rPr lang="en-US" dirty="0" smtClean="0"/>
              <a:t>Anticipate 3D FPGA architectures</a:t>
            </a:r>
          </a:p>
          <a:p>
            <a:pPr>
              <a:buFont typeface="Arial"/>
              <a:buChar char="•"/>
            </a:pPr>
            <a:r>
              <a:rPr lang="en-US" dirty="0" smtClean="0"/>
              <a:t>Online event processing</a:t>
            </a:r>
          </a:p>
          <a:p>
            <a:pPr>
              <a:buFont typeface="Arial"/>
              <a:buChar char="•"/>
            </a:pPr>
            <a:r>
              <a:rPr lang="en-US" dirty="0" smtClean="0"/>
              <a:t>Radiation hardness:  many sites with facilities, perhaps get Xilinx on board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Demonstrator</a:t>
            </a:r>
            <a:r>
              <a:rPr lang="en-US" dirty="0" smtClean="0"/>
              <a:t>: Couple </a:t>
            </a:r>
            <a:r>
              <a:rPr lang="en-US" dirty="0" err="1" smtClean="0">
                <a:latin typeface="Symbol" charset="2"/>
                <a:cs typeface="Symbol" charset="2"/>
              </a:rPr>
              <a:t>m</a:t>
            </a:r>
            <a:r>
              <a:rPr lang="en-US" dirty="0" err="1" smtClean="0"/>
              <a:t>TCA</a:t>
            </a:r>
            <a:r>
              <a:rPr lang="en-US" smtClean="0"/>
              <a:t>-</a:t>
            </a:r>
            <a:r>
              <a:rPr lang="en-US" smtClean="0"/>
              <a:t>DAQ </a:t>
            </a:r>
            <a:r>
              <a:rPr lang="en-US" dirty="0" smtClean="0"/>
              <a:t>to optical fibers (WP7) </a:t>
            </a:r>
          </a:p>
          <a:p>
            <a:pPr marL="0" indent="0"/>
            <a:r>
              <a:rPr lang="en-US" dirty="0" smtClean="0"/>
              <a:t>Balance</a:t>
            </a:r>
          </a:p>
          <a:p>
            <a:pPr>
              <a:buFont typeface="Arial"/>
              <a:buChar char="•"/>
            </a:pPr>
            <a:r>
              <a:rPr lang="en-US" dirty="0" smtClean="0"/>
              <a:t>Networking very important, Strength in integrated systems</a:t>
            </a:r>
          </a:p>
          <a:p>
            <a:pPr>
              <a:buFont typeface="Arial"/>
              <a:buChar char="•"/>
            </a:pPr>
            <a:r>
              <a:rPr lang="en-US" dirty="0" smtClean="0"/>
              <a:t>Need to compare to “competition”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2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want to achieve by the end of POF-3?</a:t>
            </a:r>
          </a:p>
          <a:p>
            <a:pPr>
              <a:buFont typeface="Arial"/>
              <a:buChar char="•"/>
            </a:pPr>
            <a:r>
              <a:rPr lang="en-US" dirty="0" smtClean="0"/>
              <a:t>Mostly technology development?</a:t>
            </a:r>
          </a:p>
          <a:p>
            <a:pPr>
              <a:buFont typeface="Arial"/>
              <a:buChar char="•"/>
            </a:pPr>
            <a:r>
              <a:rPr lang="en-US" dirty="0" smtClean="0"/>
              <a:t>Cooperation with industry</a:t>
            </a:r>
          </a:p>
          <a:p>
            <a:pPr>
              <a:buFont typeface="Arial"/>
              <a:buChar char="•"/>
            </a:pPr>
            <a:r>
              <a:rPr lang="en-US" dirty="0" smtClean="0"/>
              <a:t>Use in detectors/ASICS</a:t>
            </a:r>
          </a:p>
          <a:p>
            <a:pPr>
              <a:buFont typeface="Arial"/>
              <a:buChar char="•"/>
            </a:pPr>
            <a:r>
              <a:rPr lang="en-US" dirty="0" smtClean="0"/>
              <a:t>Integrated electronics and Optic</a:t>
            </a:r>
          </a:p>
          <a:p>
            <a:pPr>
              <a:buFont typeface="Arial"/>
              <a:buChar char="•"/>
            </a:pPr>
            <a:r>
              <a:rPr lang="en-US" dirty="0" smtClean="0"/>
              <a:t>(Optical backplane)</a:t>
            </a:r>
          </a:p>
          <a:p>
            <a:pPr>
              <a:buFont typeface="Arial"/>
              <a:buChar char="•"/>
            </a:pPr>
            <a:r>
              <a:rPr lang="en-US" dirty="0" smtClean="0"/>
              <a:t>On one wafer: detector, ASIC, optical transmission</a:t>
            </a:r>
          </a:p>
          <a:p>
            <a:pPr>
              <a:buFont typeface="Arial"/>
              <a:buChar char="•"/>
            </a:pPr>
            <a:r>
              <a:rPr lang="en-US" dirty="0" smtClean="0"/>
              <a:t>Transmission of data from e.g. PANDA to Green Cube</a:t>
            </a:r>
          </a:p>
          <a:p>
            <a:pPr marL="0" indent="0"/>
            <a:r>
              <a:rPr lang="en-US" dirty="0" smtClean="0"/>
              <a:t>Balance</a:t>
            </a:r>
          </a:p>
          <a:p>
            <a:pPr>
              <a:buFont typeface="Arial"/>
              <a:buChar char="•"/>
            </a:pPr>
            <a:r>
              <a:rPr lang="en-US" dirty="0" smtClean="0"/>
              <a:t>On-Detector: build,    receiver: buy   (radiation hardness) </a:t>
            </a:r>
          </a:p>
          <a:p>
            <a:pPr>
              <a:buFont typeface="Arial"/>
              <a:buChar char="•"/>
            </a:pPr>
            <a:r>
              <a:rPr lang="en-US" dirty="0" smtClean="0"/>
              <a:t>Optical data filtering in frequency space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want to achieve by the end of POF-3?</a:t>
            </a:r>
          </a:p>
          <a:p>
            <a:pPr>
              <a:buFont typeface="Arial"/>
              <a:buChar char="•"/>
            </a:pPr>
            <a:r>
              <a:rPr lang="en-US" dirty="0" smtClean="0"/>
              <a:t>POF-2 Common agreement for use of a consistent platform (library) for parallel programming</a:t>
            </a:r>
          </a:p>
          <a:p>
            <a:pPr>
              <a:buFont typeface="Arial"/>
              <a:buChar char="•"/>
            </a:pPr>
            <a:r>
              <a:rPr lang="en-US" dirty="0" smtClean="0"/>
              <a:t>POF-3: Realization of the framework</a:t>
            </a:r>
          </a:p>
          <a:p>
            <a:pPr>
              <a:buFont typeface="Arial"/>
              <a:buChar char="•"/>
            </a:pPr>
            <a:r>
              <a:rPr lang="en-US" dirty="0" smtClean="0"/>
              <a:t>Expansion onto heterogeneous structures: GPU, FPGA, multi-core CPUs</a:t>
            </a:r>
          </a:p>
          <a:p>
            <a:pPr>
              <a:buFont typeface="Arial"/>
              <a:buChar char="•"/>
            </a:pPr>
            <a:r>
              <a:rPr lang="en-US" dirty="0" smtClean="0"/>
              <a:t>Simplified hardware for different hardware</a:t>
            </a:r>
            <a:endParaRPr lang="en-US" dirty="0"/>
          </a:p>
          <a:p>
            <a:pPr marL="0" indent="0"/>
            <a:r>
              <a:rPr lang="en-US" dirty="0" smtClean="0"/>
              <a:t>Balance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Experiment specific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5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Affirmative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topic was discussed at length. Since the CVs of up to about 30 people will be included in the application, we should very carefully think who we can include.</a:t>
            </a:r>
          </a:p>
          <a:p>
            <a:endParaRPr lang="en-US" dirty="0"/>
          </a:p>
          <a:p>
            <a:r>
              <a:rPr lang="en-US" dirty="0" smtClean="0"/>
              <a:t>Since we will not replace a large fraction of the staff in the remaining time before the application, we must document what concrete steps we have undertaken.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0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Work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was agreed upon that everyone in the column would fill out the form on page 16 (Ms. Buchwald). This is very important for us to identify in advance possible weak(</a:t>
            </a:r>
            <a:r>
              <a:rPr lang="en-US" dirty="0" err="1" smtClean="0"/>
              <a:t>er</a:t>
            </a:r>
            <a:r>
              <a:rPr lang="en-US" dirty="0" smtClean="0"/>
              <a:t>) aspects.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Matrix (page 15, Ms. Buchwald). Here we need to rework the horizontal axis before filling </a:t>
            </a:r>
            <a:r>
              <a:rPr lang="en-US" dirty="0" err="1" smtClean="0"/>
              <a:t>thisout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11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have to redirect here some publications that might otherwise go into other topics. This goes in particular for (nearly) exclusive detector development papers.</a:t>
            </a:r>
          </a:p>
          <a:p>
            <a:endParaRPr lang="en-US" dirty="0"/>
          </a:p>
          <a:p>
            <a:r>
              <a:rPr lang="en-US" dirty="0" smtClean="0"/>
              <a:t>Very important is to have papers with common authorship among the participating institutes.</a:t>
            </a:r>
          </a:p>
          <a:p>
            <a:endParaRPr lang="en-US" dirty="0"/>
          </a:p>
          <a:p>
            <a:r>
              <a:rPr lang="en-US" dirty="0" smtClean="0"/>
              <a:t>Several possibilities were identified. Probably not accepted by the POF-deadline, </a:t>
            </a:r>
            <a:r>
              <a:rPr lang="en-US" smtClean="0"/>
              <a:t>but conceivably </a:t>
            </a:r>
            <a:r>
              <a:rPr lang="en-US" dirty="0" smtClean="0"/>
              <a:t>accepted by the evaluation.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056578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</TotalTime>
  <Words>428</Words>
  <Application>Microsoft Macintosh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Standarddesign</vt:lpstr>
      <vt:lpstr>Bitmap</vt:lpstr>
      <vt:lpstr>Ultra-Fast Data Transfer and Analysis</vt:lpstr>
      <vt:lpstr>WP6</vt:lpstr>
      <vt:lpstr>WP7</vt:lpstr>
      <vt:lpstr>WP8</vt:lpstr>
      <vt:lpstr>Affirmative Action</vt:lpstr>
      <vt:lpstr>Evaluation of Work packages</vt:lpstr>
      <vt:lpstr>Publications</vt:lpstr>
    </vt:vector>
  </TitlesOfParts>
  <Company>Tema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dott</dc:creator>
  <cp:lastModifiedBy>James Ritman</cp:lastModifiedBy>
  <cp:revision>2201</cp:revision>
  <cp:lastPrinted>2007-11-29T18:00:19Z</cp:lastPrinted>
  <dcterms:created xsi:type="dcterms:W3CDTF">2006-01-19T12:56:44Z</dcterms:created>
  <dcterms:modified xsi:type="dcterms:W3CDTF">2013-05-14T09:04:57Z</dcterms:modified>
</cp:coreProperties>
</file>