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4" r:id="rId2"/>
    <p:sldId id="293" r:id="rId3"/>
    <p:sldId id="294" r:id="rId4"/>
    <p:sldId id="297" r:id="rId5"/>
    <p:sldId id="296" r:id="rId6"/>
    <p:sldId id="300" r:id="rId7"/>
    <p:sldId id="307" r:id="rId8"/>
    <p:sldId id="306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10" r:id="rId23"/>
    <p:sldId id="308" r:id="rId24"/>
    <p:sldId id="309" r:id="rId25"/>
    <p:sldId id="324" r:id="rId26"/>
    <p:sldId id="301" r:id="rId27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A2341E"/>
    <a:srgbClr val="50AAE6"/>
    <a:srgbClr val="5A6EB4"/>
    <a:srgbClr val="A00078"/>
    <a:srgbClr val="A01E28"/>
    <a:srgbClr val="A08232"/>
    <a:srgbClr val="DCA01E"/>
    <a:srgbClr val="FA8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01" autoAdjust="0"/>
    <p:restoredTop sz="97033" autoAdjust="0"/>
  </p:normalViewPr>
  <p:slideViewPr>
    <p:cSldViewPr>
      <p:cViewPr varScale="1">
        <p:scale>
          <a:sx n="64" d="100"/>
          <a:sy n="64" d="100"/>
        </p:scale>
        <p:origin x="-2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14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000" dirty="0" smtClean="0"/>
              <a:t>2012</a:t>
            </a:r>
          </a:p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000" dirty="0" smtClean="0"/>
              <a:t>Zahl </a:t>
            </a:r>
            <a:r>
              <a:rPr lang="de-DE" sz="1000" dirty="0"/>
              <a:t>der </a:t>
            </a:r>
            <a:r>
              <a:rPr lang="de-DE" sz="1000" dirty="0" smtClean="0"/>
              <a:t>Mitarbeiter</a:t>
            </a:r>
            <a:endParaRPr lang="de-DE" sz="1000" dirty="0"/>
          </a:p>
        </c:rich>
      </c:tx>
      <c:layout>
        <c:manualLayout>
          <c:xMode val="edge"/>
          <c:yMode val="edge"/>
          <c:x val="0.34114808317797368"/>
          <c:y val="8.0843135737501945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42628375196"/>
          <c:y val="0.31578984256999776"/>
          <c:w val="0.61538534916026255"/>
          <c:h val="0.4784694584393905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 rtl="0"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714286" cy="322857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8576" y="505712"/>
            <a:ext cx="2734805" cy="30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7" y="9214253"/>
            <a:ext cx="3076262" cy="22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smtClean="0"/>
              <a:t>KIT – Universität des Landes Baden-Württemberg und 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smtClean="0"/>
              <a:t>nationales Forschungszentrum in der Helmholtz-Gemeinschaft</a:t>
            </a:r>
          </a:p>
        </p:txBody>
      </p:sp>
      <p:pic>
        <p:nvPicPr>
          <p:cNvPr id="18436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6" y="204002"/>
            <a:ext cx="999195" cy="50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700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2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70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825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93838C-44AA-41F6-A02E-E80A39CB9D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8818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93838C-44AA-41F6-A02E-E80A39CB9D1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78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I_rahmen_neu_tit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70988" cy="689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800" smtClean="0"/>
              <a:t>KIT – Universität des Landes Baden-Württemberg und</a:t>
            </a:r>
          </a:p>
          <a:p>
            <a:pPr eaLnBrk="1" hangingPunct="1">
              <a:defRPr/>
            </a:pPr>
            <a:r>
              <a:rPr lang="de-DE" sz="800" smtClean="0"/>
              <a:t>nationales Forschungszentrum in der Helmholtz-Gemeinschaft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 smtClean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6" name="Picture 11" descr="KIT-Logo-rgb_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36621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51929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19191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C. Buchwald,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58777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66742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17584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226677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10960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88859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14281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6548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Karlsruhe Institute </a:t>
            </a:r>
            <a:r>
              <a:rPr lang="de-DE" dirty="0" err="1" smtClean="0"/>
              <a:t>of</a:t>
            </a:r>
            <a:r>
              <a:rPr lang="de-DE" dirty="0" smtClean="0"/>
              <a:t> Technology (KIT).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5508625" y="6453188"/>
            <a:ext cx="32400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900" dirty="0" smtClean="0"/>
              <a:t>Institute </a:t>
            </a:r>
            <a:r>
              <a:rPr lang="de-DE" sz="900" dirty="0" err="1" smtClean="0"/>
              <a:t>for</a:t>
            </a:r>
            <a:r>
              <a:rPr lang="de-DE" sz="900" dirty="0" smtClean="0"/>
              <a:t> Data Processing </a:t>
            </a:r>
            <a:r>
              <a:rPr lang="de-DE" sz="900" dirty="0" err="1" smtClean="0"/>
              <a:t>and</a:t>
            </a:r>
            <a:r>
              <a:rPr lang="de-DE" sz="900" dirty="0" smtClean="0"/>
              <a:t> Electronics (IPE)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33C4937E-8F7E-47AF-A3FB-D3C9C2B9697B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 smtClean="0"/>
          </a:p>
        </p:txBody>
      </p:sp>
      <p:pic>
        <p:nvPicPr>
          <p:cNvPr id="1031" name="Picture 13" descr="KIT-Logo-rgb_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de-DE" sz="900" dirty="0" smtClean="0"/>
              <a:t>13.05.2013</a:t>
            </a:r>
            <a:endParaRPr lang="de-DE" sz="900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53188"/>
            <a:ext cx="366236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de-DE"/>
              <a:t>C. Buchwald, Administration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hyperlink" Target="http://www.helmholtz-detectors.d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hyperlink" Target="http://www.helmholtz-detectors.d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hyperlink" Target="http://www.helmholtz-detectors.d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hyperlink" Target="http://www.helmholtz-detectors.d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hyperlink" Target="http://www.helmholtz-detectors.d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hyperlink" Target="http://www.helmholtz-detectors.d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hyperlink" Target="http://www.helmholtz-detectors.d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hyperlink" Target="http://www.helmholtz-detectors.d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hyperlink" Target="http://www.helmholtz-detectors.d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hyperlink" Target="http://www.helmholtz-detectors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hyperlink" Target="http://www.helmholtz-detectors.d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hyperlink" Target="http://www.helmholtz-detectors.d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hyperlink" Target="http://www.helmholtz-detectors.d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lmholtz.de/fileadmin/user_upload/03_ueber_uns/pof/Driftkammer_Argus_Detektor_DESY_600x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49" y="3645024"/>
            <a:ext cx="4436215" cy="274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6875" y="1268760"/>
            <a:ext cx="8389937" cy="115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endParaRPr lang="de-DE" sz="26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de-DE" sz="26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600" b="1" dirty="0">
                <a:solidFill>
                  <a:schemeClr val="tx2"/>
                </a:solidFill>
              </a:rPr>
              <a:t/>
            </a:r>
            <a:br>
              <a:rPr lang="de-DE" sz="2600" b="1" dirty="0">
                <a:solidFill>
                  <a:schemeClr val="tx2"/>
                </a:solidFill>
              </a:rPr>
            </a:br>
            <a:r>
              <a:rPr lang="de-DE" sz="2600" b="1" dirty="0">
                <a:solidFill>
                  <a:schemeClr val="tx2"/>
                </a:solidFill>
              </a:rPr>
              <a:t/>
            </a:r>
            <a:br>
              <a:rPr lang="de-DE" sz="2600" b="1" dirty="0">
                <a:solidFill>
                  <a:schemeClr val="tx2"/>
                </a:solidFill>
              </a:rPr>
            </a:br>
            <a:r>
              <a:rPr lang="de-DE" sz="2600" b="1" dirty="0">
                <a:solidFill>
                  <a:schemeClr val="tx2"/>
                </a:solidFill>
              </a:rPr>
              <a:t/>
            </a:r>
            <a:br>
              <a:rPr lang="de-DE" sz="2600" b="1" dirty="0">
                <a:solidFill>
                  <a:schemeClr val="tx2"/>
                </a:solidFill>
              </a:rPr>
            </a:br>
            <a:r>
              <a:rPr lang="de-DE" sz="2600" b="1" dirty="0" err="1" smtClean="0">
                <a:solidFill>
                  <a:schemeClr val="tx2"/>
                </a:solidFill>
              </a:rPr>
              <a:t>Detector</a:t>
            </a:r>
            <a:r>
              <a:rPr lang="de-DE" sz="2600" b="1" dirty="0" smtClean="0">
                <a:solidFill>
                  <a:schemeClr val="tx2"/>
                </a:solidFill>
              </a:rPr>
              <a:t> Technology </a:t>
            </a:r>
            <a:r>
              <a:rPr lang="de-DE" sz="2600" b="1" dirty="0" err="1" smtClean="0">
                <a:solidFill>
                  <a:schemeClr val="tx2"/>
                </a:solidFill>
              </a:rPr>
              <a:t>and</a:t>
            </a:r>
            <a:r>
              <a:rPr lang="de-DE" sz="2600" b="1" dirty="0" smtClean="0">
                <a:solidFill>
                  <a:schemeClr val="tx2"/>
                </a:solidFill>
              </a:rPr>
              <a:t> Systems </a:t>
            </a:r>
            <a:r>
              <a:rPr lang="de-DE" sz="2600" b="1" dirty="0" err="1" smtClean="0">
                <a:solidFill>
                  <a:schemeClr val="tx2"/>
                </a:solidFill>
              </a:rPr>
              <a:t>Platform</a:t>
            </a:r>
            <a:r>
              <a:rPr lang="de-DE" sz="2600" b="1" dirty="0" smtClean="0">
                <a:solidFill>
                  <a:schemeClr val="tx2"/>
                </a:solidFill>
              </a:rPr>
              <a:t/>
            </a:r>
            <a:br>
              <a:rPr lang="de-DE" sz="2600" b="1" dirty="0" smtClean="0">
                <a:solidFill>
                  <a:schemeClr val="tx2"/>
                </a:solidFill>
              </a:rPr>
            </a:br>
            <a:r>
              <a:rPr lang="de-DE" sz="2600" b="1" dirty="0" smtClean="0">
                <a:solidFill>
                  <a:schemeClr val="tx2"/>
                </a:solidFill>
              </a:rPr>
              <a:t>Berlin Workshop</a:t>
            </a:r>
            <a:br>
              <a:rPr lang="de-DE" sz="2600" b="1" dirty="0" smtClean="0">
                <a:solidFill>
                  <a:schemeClr val="tx2"/>
                </a:solidFill>
              </a:rPr>
            </a:br>
            <a:r>
              <a:rPr lang="de-DE" sz="2600" b="1" dirty="0" smtClean="0">
                <a:solidFill>
                  <a:schemeClr val="tx2"/>
                </a:solidFill>
              </a:rPr>
              <a:t>Report </a:t>
            </a:r>
            <a:r>
              <a:rPr lang="de-DE" sz="2600" b="1" dirty="0" err="1" smtClean="0">
                <a:solidFill>
                  <a:schemeClr val="tx2"/>
                </a:solidFill>
              </a:rPr>
              <a:t>from</a:t>
            </a:r>
            <a:r>
              <a:rPr lang="de-DE" sz="2600" b="1" dirty="0" smtClean="0">
                <a:solidFill>
                  <a:schemeClr val="tx2"/>
                </a:solidFill>
              </a:rPr>
              <a:t> Administration</a:t>
            </a:r>
            <a:endParaRPr lang="de-DE" sz="2600" b="1" dirty="0">
              <a:solidFill>
                <a:schemeClr val="tx2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 sz="1600" b="1">
              <a:solidFill>
                <a:srgbClr val="000000"/>
              </a:solidFill>
            </a:endParaRPr>
          </a:p>
        </p:txBody>
      </p:sp>
      <p:sp>
        <p:nvSpPr>
          <p:cNvPr id="12292" name="Textfeld 2"/>
          <p:cNvSpPr txBox="1">
            <a:spLocks noChangeArrowheads="1"/>
          </p:cNvSpPr>
          <p:nvPr/>
        </p:nvSpPr>
        <p:spPr bwMode="auto">
          <a:xfrm>
            <a:off x="339725" y="2699072"/>
            <a:ext cx="228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Christiane Buchwald</a:t>
            </a:r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423737"/>
              </p:ext>
            </p:extLst>
          </p:nvPr>
        </p:nvGraphicFramePr>
        <p:xfrm>
          <a:off x="107504" y="3645024"/>
          <a:ext cx="4556347" cy="2741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565851" cy="561975"/>
          </a:xfrm>
        </p:spPr>
        <p:txBody>
          <a:bodyPr/>
          <a:lstStyle/>
          <a:p>
            <a:r>
              <a:rPr lang="de-DE" dirty="0"/>
              <a:t>Web </a:t>
            </a:r>
            <a:r>
              <a:rPr lang="de-DE" dirty="0" err="1" smtClean="0"/>
              <a:t>pages</a:t>
            </a:r>
            <a:r>
              <a:rPr lang="de-DE" dirty="0" smtClean="0"/>
              <a:t>: </a:t>
            </a:r>
            <a:r>
              <a:rPr lang="de-DE" dirty="0">
                <a:hlinkClick r:id="rId2"/>
              </a:rPr>
              <a:t>http://www.helmholtz-detectors.de</a:t>
            </a:r>
            <a:r>
              <a:rPr lang="de-DE" dirty="0" smtClean="0">
                <a:hlinkClick r:id="rId2"/>
              </a:rPr>
              <a:t>/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6752"/>
            <a:ext cx="3458634" cy="4968552"/>
          </a:xfrm>
        </p:spPr>
        <p:txBody>
          <a:bodyPr/>
          <a:lstStyle/>
          <a:p>
            <a:r>
              <a:rPr lang="de-DE" dirty="0" smtClean="0"/>
              <a:t>Main </a:t>
            </a:r>
            <a:r>
              <a:rPr lang="de-DE" dirty="0" err="1" smtClean="0"/>
              <a:t>structure</a:t>
            </a:r>
            <a:endParaRPr lang="de-DE" dirty="0" smtClean="0"/>
          </a:p>
          <a:p>
            <a:pPr lvl="1"/>
            <a:r>
              <a:rPr lang="de-DE" dirty="0" err="1" smtClean="0"/>
              <a:t>Introduction</a:t>
            </a:r>
            <a:r>
              <a:rPr lang="de-DE" dirty="0" smtClean="0"/>
              <a:t> / </a:t>
            </a:r>
            <a:r>
              <a:rPr lang="de-DE" dirty="0" err="1" smtClean="0"/>
              <a:t>news</a:t>
            </a:r>
            <a:endParaRPr lang="de-DE" dirty="0" smtClean="0"/>
          </a:p>
          <a:p>
            <a:pPr lvl="1"/>
            <a:r>
              <a:rPr lang="de-DE" b="1" dirty="0" smtClean="0"/>
              <a:t>Research </a:t>
            </a:r>
            <a:r>
              <a:rPr lang="de-DE" b="1" dirty="0" err="1" smtClean="0"/>
              <a:t>topics</a:t>
            </a:r>
            <a:endParaRPr lang="de-DE" b="1" dirty="0" smtClean="0"/>
          </a:p>
          <a:p>
            <a:pPr lvl="2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Ordered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work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packages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Partners</a:t>
            </a:r>
          </a:p>
          <a:p>
            <a:pPr lvl="1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Contact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/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organization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r>
              <a:rPr lang="de-DE" dirty="0" err="1" smtClean="0">
                <a:solidFill>
                  <a:srgbClr val="BFBFBF"/>
                </a:solidFill>
              </a:rPr>
              <a:t>Please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help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to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keep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the</a:t>
            </a:r>
            <a:r>
              <a:rPr lang="de-DE" dirty="0" smtClean="0">
                <a:solidFill>
                  <a:srgbClr val="BFBFBF"/>
                </a:solidFill>
              </a:rPr>
              <a:t> web </a:t>
            </a:r>
            <a:r>
              <a:rPr lang="de-DE" dirty="0" err="1" smtClean="0">
                <a:solidFill>
                  <a:srgbClr val="BFBFBF"/>
                </a:solidFill>
              </a:rPr>
              <a:t>pages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up</a:t>
            </a:r>
            <a:r>
              <a:rPr lang="de-DE" dirty="0" smtClean="0">
                <a:solidFill>
                  <a:srgbClr val="BFBFBF"/>
                </a:solidFill>
              </a:rPr>
              <a:t>-</a:t>
            </a:r>
            <a:r>
              <a:rPr lang="de-DE" dirty="0" err="1" smtClean="0">
                <a:solidFill>
                  <a:srgbClr val="BFBFBF"/>
                </a:solidFill>
              </a:rPr>
              <a:t>to</a:t>
            </a:r>
            <a:r>
              <a:rPr lang="de-DE" dirty="0" smtClean="0">
                <a:solidFill>
                  <a:srgbClr val="BFBFBF"/>
                </a:solidFill>
              </a:rPr>
              <a:t>-date</a:t>
            </a:r>
          </a:p>
          <a:p>
            <a:pPr lvl="1"/>
            <a:r>
              <a:rPr lang="de-DE" dirty="0" smtClean="0">
                <a:solidFill>
                  <a:srgbClr val="BFBFBF"/>
                </a:solidFill>
              </a:rPr>
              <a:t>Topics </a:t>
            </a:r>
            <a:r>
              <a:rPr lang="de-DE" dirty="0" err="1" smtClean="0">
                <a:solidFill>
                  <a:srgbClr val="BFBFBF"/>
                </a:solidFill>
              </a:rPr>
              <a:t>for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news</a:t>
            </a:r>
            <a:endParaRPr lang="de-DE" dirty="0" smtClean="0">
              <a:solidFill>
                <a:srgbClr val="BFBFBF"/>
              </a:solidFill>
            </a:endParaRPr>
          </a:p>
          <a:p>
            <a:pPr lvl="1"/>
            <a:r>
              <a:rPr lang="de-DE" dirty="0" smtClean="0">
                <a:solidFill>
                  <a:srgbClr val="BFBFBF"/>
                </a:solidFill>
              </a:rPr>
              <a:t>Press </a:t>
            </a:r>
            <a:r>
              <a:rPr lang="de-DE" dirty="0" err="1" smtClean="0">
                <a:solidFill>
                  <a:srgbClr val="BFBFBF"/>
                </a:solidFill>
              </a:rPr>
              <a:t>releases</a:t>
            </a:r>
            <a:endParaRPr lang="de-DE" dirty="0" smtClean="0">
              <a:solidFill>
                <a:srgbClr val="BFBFBF"/>
              </a:solidFill>
            </a:endParaRPr>
          </a:p>
          <a:p>
            <a:pPr lvl="1"/>
            <a:r>
              <a:rPr lang="de-DE" dirty="0" smtClean="0">
                <a:solidFill>
                  <a:srgbClr val="BFBFBF"/>
                </a:solidFill>
              </a:rPr>
              <a:t>Work </a:t>
            </a:r>
            <a:r>
              <a:rPr lang="de-DE" dirty="0" err="1" smtClean="0">
                <a:solidFill>
                  <a:srgbClr val="BFBFBF"/>
                </a:solidFill>
              </a:rPr>
              <a:t>package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progress</a:t>
            </a:r>
            <a:r>
              <a:rPr lang="de-DE" dirty="0" smtClean="0">
                <a:solidFill>
                  <a:srgbClr val="BFBFBF"/>
                </a:solidFill>
              </a:rPr>
              <a:t> !</a:t>
            </a:r>
          </a:p>
          <a:p>
            <a:pPr lvl="2"/>
            <a:r>
              <a:rPr lang="de-DE" dirty="0" smtClean="0">
                <a:solidFill>
                  <a:srgbClr val="BFBFBF"/>
                </a:solidFill>
              </a:rPr>
              <a:t>E.g. Milestones, </a:t>
            </a:r>
            <a:r>
              <a:rPr lang="de-DE" dirty="0" err="1" smtClean="0">
                <a:solidFill>
                  <a:srgbClr val="BFBFBF"/>
                </a:solidFill>
              </a:rPr>
              <a:t>publications</a:t>
            </a:r>
            <a:r>
              <a:rPr lang="de-DE" dirty="0" smtClean="0">
                <a:solidFill>
                  <a:srgbClr val="BFBFBF"/>
                </a:solidFill>
              </a:rPr>
              <a:t>, ...</a:t>
            </a:r>
            <a:endParaRPr lang="de-DE" dirty="0">
              <a:solidFill>
                <a:srgbClr val="BFBFBF"/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62" y="1268760"/>
            <a:ext cx="4968552" cy="4608512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bgerundetes Rechteck 6"/>
          <p:cNvSpPr/>
          <p:nvPr/>
        </p:nvSpPr>
        <p:spPr>
          <a:xfrm>
            <a:off x="3923928" y="2073622"/>
            <a:ext cx="936104" cy="1584176"/>
          </a:xfrm>
          <a:prstGeom prst="roundRect">
            <a:avLst>
              <a:gd name="adj" fmla="val 5561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3911127" y="3657798"/>
            <a:ext cx="1236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Pillars +</a:t>
            </a:r>
          </a:p>
          <a:p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ork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packages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565851" cy="561975"/>
          </a:xfrm>
        </p:spPr>
        <p:txBody>
          <a:bodyPr/>
          <a:lstStyle/>
          <a:p>
            <a:r>
              <a:rPr lang="de-DE" dirty="0"/>
              <a:t>Web </a:t>
            </a:r>
            <a:r>
              <a:rPr lang="de-DE" dirty="0" err="1" smtClean="0"/>
              <a:t>pages</a:t>
            </a:r>
            <a:r>
              <a:rPr lang="de-DE" dirty="0" smtClean="0"/>
              <a:t>: </a:t>
            </a:r>
            <a:r>
              <a:rPr lang="de-DE" dirty="0">
                <a:hlinkClick r:id="rId2"/>
              </a:rPr>
              <a:t>http://www.helmholtz-detectors.de</a:t>
            </a:r>
            <a:r>
              <a:rPr lang="de-DE" dirty="0" smtClean="0">
                <a:hlinkClick r:id="rId2"/>
              </a:rPr>
              <a:t>/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9034"/>
            <a:ext cx="3384376" cy="5110286"/>
          </a:xfrm>
        </p:spPr>
        <p:txBody>
          <a:bodyPr/>
          <a:lstStyle/>
          <a:p>
            <a:r>
              <a:rPr lang="de-DE" dirty="0" smtClean="0"/>
              <a:t>Main </a:t>
            </a:r>
            <a:r>
              <a:rPr lang="de-DE" dirty="0" err="1" smtClean="0"/>
              <a:t>structure</a:t>
            </a:r>
            <a:endParaRPr lang="de-DE" dirty="0" smtClean="0"/>
          </a:p>
          <a:p>
            <a:pPr lvl="1"/>
            <a:r>
              <a:rPr lang="de-DE" dirty="0" err="1" smtClean="0"/>
              <a:t>Introduction</a:t>
            </a:r>
            <a:r>
              <a:rPr lang="de-DE" dirty="0" smtClean="0"/>
              <a:t> / </a:t>
            </a:r>
            <a:r>
              <a:rPr lang="de-DE" dirty="0" err="1" smtClean="0"/>
              <a:t>news</a:t>
            </a:r>
            <a:endParaRPr lang="de-DE" dirty="0" smtClean="0"/>
          </a:p>
          <a:p>
            <a:pPr lvl="1"/>
            <a:r>
              <a:rPr lang="de-DE" dirty="0" smtClean="0"/>
              <a:t>Research </a:t>
            </a:r>
            <a:r>
              <a:rPr lang="de-DE" dirty="0" err="1" smtClean="0"/>
              <a:t>topics</a:t>
            </a:r>
            <a:endParaRPr lang="de-DE" dirty="0" smtClean="0"/>
          </a:p>
          <a:p>
            <a:pPr lvl="2"/>
            <a:r>
              <a:rPr lang="de-DE" b="1" dirty="0" err="1" smtClean="0">
                <a:solidFill>
                  <a:srgbClr val="000000"/>
                </a:solidFill>
              </a:rPr>
              <a:t>Ordered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by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work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packages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Partners</a:t>
            </a:r>
          </a:p>
          <a:p>
            <a:pPr lvl="1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Contact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/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organization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r>
              <a:rPr lang="de-DE" dirty="0" err="1" smtClean="0">
                <a:solidFill>
                  <a:srgbClr val="BFBFBF"/>
                </a:solidFill>
              </a:rPr>
              <a:t>Please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help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to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keep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the</a:t>
            </a:r>
            <a:r>
              <a:rPr lang="de-DE" dirty="0" smtClean="0">
                <a:solidFill>
                  <a:srgbClr val="BFBFBF"/>
                </a:solidFill>
              </a:rPr>
              <a:t> web </a:t>
            </a:r>
            <a:r>
              <a:rPr lang="de-DE" dirty="0" err="1" smtClean="0">
                <a:solidFill>
                  <a:srgbClr val="BFBFBF"/>
                </a:solidFill>
              </a:rPr>
              <a:t>pages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up</a:t>
            </a:r>
            <a:r>
              <a:rPr lang="de-DE" dirty="0" smtClean="0">
                <a:solidFill>
                  <a:srgbClr val="BFBFBF"/>
                </a:solidFill>
              </a:rPr>
              <a:t>-</a:t>
            </a:r>
            <a:r>
              <a:rPr lang="de-DE" dirty="0" err="1" smtClean="0">
                <a:solidFill>
                  <a:srgbClr val="BFBFBF"/>
                </a:solidFill>
              </a:rPr>
              <a:t>to</a:t>
            </a:r>
            <a:r>
              <a:rPr lang="de-DE" dirty="0" smtClean="0">
                <a:solidFill>
                  <a:srgbClr val="BFBFBF"/>
                </a:solidFill>
              </a:rPr>
              <a:t>-date</a:t>
            </a:r>
          </a:p>
          <a:p>
            <a:pPr lvl="1"/>
            <a:r>
              <a:rPr lang="de-DE" dirty="0" smtClean="0">
                <a:solidFill>
                  <a:srgbClr val="BFBFBF"/>
                </a:solidFill>
              </a:rPr>
              <a:t>Topics </a:t>
            </a:r>
            <a:r>
              <a:rPr lang="de-DE" dirty="0" err="1" smtClean="0">
                <a:solidFill>
                  <a:srgbClr val="BFBFBF"/>
                </a:solidFill>
              </a:rPr>
              <a:t>for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news</a:t>
            </a:r>
            <a:endParaRPr lang="de-DE" dirty="0" smtClean="0">
              <a:solidFill>
                <a:srgbClr val="BFBFBF"/>
              </a:solidFill>
            </a:endParaRPr>
          </a:p>
          <a:p>
            <a:pPr lvl="1"/>
            <a:r>
              <a:rPr lang="de-DE" dirty="0" smtClean="0">
                <a:solidFill>
                  <a:srgbClr val="BFBFBF"/>
                </a:solidFill>
              </a:rPr>
              <a:t>Press </a:t>
            </a:r>
            <a:r>
              <a:rPr lang="de-DE" dirty="0" err="1" smtClean="0">
                <a:solidFill>
                  <a:srgbClr val="BFBFBF"/>
                </a:solidFill>
              </a:rPr>
              <a:t>releases</a:t>
            </a:r>
            <a:endParaRPr lang="de-DE" dirty="0" smtClean="0">
              <a:solidFill>
                <a:srgbClr val="BFBFBF"/>
              </a:solidFill>
            </a:endParaRPr>
          </a:p>
          <a:p>
            <a:pPr lvl="1"/>
            <a:r>
              <a:rPr lang="de-DE" dirty="0" smtClean="0">
                <a:solidFill>
                  <a:srgbClr val="BFBFBF"/>
                </a:solidFill>
              </a:rPr>
              <a:t>Work </a:t>
            </a:r>
            <a:r>
              <a:rPr lang="de-DE" dirty="0" err="1" smtClean="0">
                <a:solidFill>
                  <a:srgbClr val="BFBFBF"/>
                </a:solidFill>
              </a:rPr>
              <a:t>package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progress</a:t>
            </a:r>
            <a:r>
              <a:rPr lang="de-DE" dirty="0" smtClean="0">
                <a:solidFill>
                  <a:srgbClr val="BFBFBF"/>
                </a:solidFill>
              </a:rPr>
              <a:t>!</a:t>
            </a:r>
          </a:p>
          <a:p>
            <a:pPr lvl="2"/>
            <a:r>
              <a:rPr lang="de-DE" dirty="0" smtClean="0">
                <a:solidFill>
                  <a:srgbClr val="BFBFBF"/>
                </a:solidFill>
              </a:rPr>
              <a:t>E.g. Milestones, </a:t>
            </a:r>
            <a:r>
              <a:rPr lang="de-DE" dirty="0" err="1" smtClean="0">
                <a:solidFill>
                  <a:srgbClr val="BFBFBF"/>
                </a:solidFill>
              </a:rPr>
              <a:t>publications</a:t>
            </a:r>
            <a:r>
              <a:rPr lang="de-DE" dirty="0" smtClean="0">
                <a:solidFill>
                  <a:srgbClr val="BFBFBF"/>
                </a:solidFill>
              </a:rPr>
              <a:t>, ...</a:t>
            </a:r>
            <a:endParaRPr lang="de-DE" dirty="0">
              <a:solidFill>
                <a:srgbClr val="BFBFBF"/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62" y="1268760"/>
            <a:ext cx="4968552" cy="4608512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bgerundetes Rechteck 6"/>
          <p:cNvSpPr/>
          <p:nvPr/>
        </p:nvSpPr>
        <p:spPr>
          <a:xfrm>
            <a:off x="7452320" y="1988840"/>
            <a:ext cx="936104" cy="1584176"/>
          </a:xfrm>
          <a:prstGeom prst="roundRect">
            <a:avLst>
              <a:gd name="adj" fmla="val 5561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7439519" y="357301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Contact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4728817" y="3356992"/>
            <a:ext cx="2736304" cy="864096"/>
          </a:xfrm>
          <a:prstGeom prst="roundRect">
            <a:avLst>
              <a:gd name="adj" fmla="val 5561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4716016" y="4293096"/>
            <a:ext cx="361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List of work packages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565851" cy="561975"/>
          </a:xfrm>
        </p:spPr>
        <p:txBody>
          <a:bodyPr/>
          <a:lstStyle/>
          <a:p>
            <a:r>
              <a:rPr lang="de-DE" dirty="0"/>
              <a:t>Web </a:t>
            </a:r>
            <a:r>
              <a:rPr lang="de-DE" dirty="0" err="1" smtClean="0"/>
              <a:t>pages</a:t>
            </a:r>
            <a:r>
              <a:rPr lang="de-DE" dirty="0" smtClean="0"/>
              <a:t>: </a:t>
            </a:r>
            <a:r>
              <a:rPr lang="de-DE" dirty="0">
                <a:hlinkClick r:id="rId2"/>
              </a:rPr>
              <a:t>http://www.helmholtz-detectors.de</a:t>
            </a:r>
            <a:r>
              <a:rPr lang="de-DE" dirty="0" smtClean="0">
                <a:hlinkClick r:id="rId2"/>
              </a:rPr>
              <a:t>/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9034"/>
            <a:ext cx="3312368" cy="5038278"/>
          </a:xfrm>
        </p:spPr>
        <p:txBody>
          <a:bodyPr/>
          <a:lstStyle/>
          <a:p>
            <a:r>
              <a:rPr lang="de-DE" dirty="0" smtClean="0"/>
              <a:t>Main </a:t>
            </a:r>
            <a:r>
              <a:rPr lang="de-DE" dirty="0" err="1" smtClean="0"/>
              <a:t>structure</a:t>
            </a:r>
            <a:endParaRPr lang="de-DE" dirty="0" smtClean="0"/>
          </a:p>
          <a:p>
            <a:pPr lvl="1"/>
            <a:r>
              <a:rPr lang="de-DE" dirty="0" err="1" smtClean="0"/>
              <a:t>Introduction</a:t>
            </a:r>
            <a:r>
              <a:rPr lang="de-DE" dirty="0" smtClean="0"/>
              <a:t> / </a:t>
            </a:r>
            <a:r>
              <a:rPr lang="de-DE" dirty="0" err="1" smtClean="0"/>
              <a:t>news</a:t>
            </a:r>
            <a:endParaRPr lang="de-DE" dirty="0" smtClean="0"/>
          </a:p>
          <a:p>
            <a:pPr lvl="1"/>
            <a:r>
              <a:rPr lang="de-DE" dirty="0" smtClean="0"/>
              <a:t>Research </a:t>
            </a:r>
            <a:r>
              <a:rPr lang="de-DE" dirty="0" err="1" smtClean="0"/>
              <a:t>topics</a:t>
            </a:r>
            <a:endParaRPr lang="de-DE" dirty="0" smtClean="0"/>
          </a:p>
          <a:p>
            <a:pPr lvl="2"/>
            <a:r>
              <a:rPr lang="de-DE" b="1" dirty="0" err="1" smtClean="0">
                <a:solidFill>
                  <a:srgbClr val="000000"/>
                </a:solidFill>
              </a:rPr>
              <a:t>Ordered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by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work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packages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Partners</a:t>
            </a:r>
          </a:p>
          <a:p>
            <a:pPr lvl="1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Contact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/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organization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r>
              <a:rPr lang="de-DE" dirty="0" err="1" smtClean="0">
                <a:solidFill>
                  <a:srgbClr val="BFBFBF"/>
                </a:solidFill>
              </a:rPr>
              <a:t>Please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help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to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keep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the</a:t>
            </a:r>
            <a:r>
              <a:rPr lang="de-DE" dirty="0" smtClean="0">
                <a:solidFill>
                  <a:srgbClr val="BFBFBF"/>
                </a:solidFill>
              </a:rPr>
              <a:t> web </a:t>
            </a:r>
            <a:r>
              <a:rPr lang="de-DE" dirty="0" err="1" smtClean="0">
                <a:solidFill>
                  <a:srgbClr val="BFBFBF"/>
                </a:solidFill>
              </a:rPr>
              <a:t>pages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up</a:t>
            </a:r>
            <a:r>
              <a:rPr lang="de-DE" dirty="0" smtClean="0">
                <a:solidFill>
                  <a:srgbClr val="BFBFBF"/>
                </a:solidFill>
              </a:rPr>
              <a:t>-</a:t>
            </a:r>
            <a:r>
              <a:rPr lang="de-DE" dirty="0" err="1" smtClean="0">
                <a:solidFill>
                  <a:srgbClr val="BFBFBF"/>
                </a:solidFill>
              </a:rPr>
              <a:t>to</a:t>
            </a:r>
            <a:r>
              <a:rPr lang="de-DE" dirty="0" smtClean="0">
                <a:solidFill>
                  <a:srgbClr val="BFBFBF"/>
                </a:solidFill>
              </a:rPr>
              <a:t>-date</a:t>
            </a:r>
          </a:p>
          <a:p>
            <a:pPr lvl="1"/>
            <a:r>
              <a:rPr lang="de-DE" dirty="0" smtClean="0">
                <a:solidFill>
                  <a:srgbClr val="BFBFBF"/>
                </a:solidFill>
              </a:rPr>
              <a:t>Topics </a:t>
            </a:r>
            <a:r>
              <a:rPr lang="de-DE" dirty="0" err="1" smtClean="0">
                <a:solidFill>
                  <a:srgbClr val="BFBFBF"/>
                </a:solidFill>
              </a:rPr>
              <a:t>for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news</a:t>
            </a:r>
            <a:endParaRPr lang="de-DE" dirty="0" smtClean="0">
              <a:solidFill>
                <a:srgbClr val="BFBFBF"/>
              </a:solidFill>
            </a:endParaRPr>
          </a:p>
          <a:p>
            <a:pPr lvl="1"/>
            <a:r>
              <a:rPr lang="de-DE" dirty="0" smtClean="0">
                <a:solidFill>
                  <a:srgbClr val="BFBFBF"/>
                </a:solidFill>
              </a:rPr>
              <a:t>Press </a:t>
            </a:r>
            <a:r>
              <a:rPr lang="de-DE" dirty="0" err="1" smtClean="0">
                <a:solidFill>
                  <a:srgbClr val="BFBFBF"/>
                </a:solidFill>
              </a:rPr>
              <a:t>releases</a:t>
            </a:r>
            <a:endParaRPr lang="de-DE" dirty="0" smtClean="0">
              <a:solidFill>
                <a:srgbClr val="BFBFBF"/>
              </a:solidFill>
            </a:endParaRPr>
          </a:p>
          <a:p>
            <a:pPr lvl="1"/>
            <a:r>
              <a:rPr lang="de-DE" dirty="0" smtClean="0">
                <a:solidFill>
                  <a:srgbClr val="BFBFBF"/>
                </a:solidFill>
              </a:rPr>
              <a:t>Work </a:t>
            </a:r>
            <a:r>
              <a:rPr lang="de-DE" dirty="0" err="1" smtClean="0">
                <a:solidFill>
                  <a:srgbClr val="BFBFBF"/>
                </a:solidFill>
              </a:rPr>
              <a:t>package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progress</a:t>
            </a:r>
            <a:r>
              <a:rPr lang="de-DE" dirty="0" smtClean="0">
                <a:solidFill>
                  <a:srgbClr val="BFBFBF"/>
                </a:solidFill>
              </a:rPr>
              <a:t>!</a:t>
            </a:r>
          </a:p>
          <a:p>
            <a:pPr lvl="2"/>
            <a:r>
              <a:rPr lang="de-DE" dirty="0" smtClean="0">
                <a:solidFill>
                  <a:srgbClr val="BFBFBF"/>
                </a:solidFill>
              </a:rPr>
              <a:t>E.g. Milestones, </a:t>
            </a:r>
            <a:r>
              <a:rPr lang="de-DE" dirty="0" err="1" smtClean="0">
                <a:solidFill>
                  <a:srgbClr val="BFBFBF"/>
                </a:solidFill>
              </a:rPr>
              <a:t>publications</a:t>
            </a:r>
            <a:r>
              <a:rPr lang="de-DE" dirty="0" smtClean="0">
                <a:solidFill>
                  <a:srgbClr val="BFBFBF"/>
                </a:solidFill>
              </a:rPr>
              <a:t>, ...</a:t>
            </a:r>
            <a:endParaRPr lang="de-DE" dirty="0">
              <a:solidFill>
                <a:srgbClr val="BFBFBF"/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62" y="1268760"/>
            <a:ext cx="4968552" cy="4608512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bgerundetes Rechteck 6"/>
          <p:cNvSpPr/>
          <p:nvPr/>
        </p:nvSpPr>
        <p:spPr>
          <a:xfrm>
            <a:off x="3923928" y="2060848"/>
            <a:ext cx="936104" cy="1584176"/>
          </a:xfrm>
          <a:prstGeom prst="roundRect">
            <a:avLst>
              <a:gd name="adj" fmla="val 5561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3911127" y="3645024"/>
            <a:ext cx="1415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List of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Work</a:t>
            </a:r>
          </a:p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ackages</a:t>
            </a:r>
          </a:p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 the pillar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565851" cy="561975"/>
          </a:xfrm>
        </p:spPr>
        <p:txBody>
          <a:bodyPr/>
          <a:lstStyle/>
          <a:p>
            <a:r>
              <a:rPr lang="de-DE" dirty="0"/>
              <a:t>Web </a:t>
            </a:r>
            <a:r>
              <a:rPr lang="de-DE" dirty="0" err="1" smtClean="0"/>
              <a:t>pages</a:t>
            </a:r>
            <a:r>
              <a:rPr lang="de-DE" dirty="0" smtClean="0"/>
              <a:t>: </a:t>
            </a:r>
            <a:r>
              <a:rPr lang="de-DE" dirty="0">
                <a:hlinkClick r:id="rId2"/>
              </a:rPr>
              <a:t>http://www.helmholtz-detectors.de</a:t>
            </a:r>
            <a:r>
              <a:rPr lang="de-DE" dirty="0" smtClean="0">
                <a:hlinkClick r:id="rId2"/>
              </a:rPr>
              <a:t>/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9034"/>
            <a:ext cx="3312368" cy="5038278"/>
          </a:xfrm>
        </p:spPr>
        <p:txBody>
          <a:bodyPr/>
          <a:lstStyle/>
          <a:p>
            <a:r>
              <a:rPr lang="de-DE" dirty="0" smtClean="0"/>
              <a:t>Main </a:t>
            </a:r>
            <a:r>
              <a:rPr lang="de-DE" dirty="0" err="1" smtClean="0"/>
              <a:t>structure</a:t>
            </a:r>
            <a:endParaRPr lang="de-DE" dirty="0" smtClean="0"/>
          </a:p>
          <a:p>
            <a:pPr lvl="1"/>
            <a:r>
              <a:rPr lang="de-DE" dirty="0" err="1" smtClean="0"/>
              <a:t>Introduction</a:t>
            </a:r>
            <a:r>
              <a:rPr lang="de-DE" dirty="0" smtClean="0"/>
              <a:t> / </a:t>
            </a:r>
            <a:r>
              <a:rPr lang="de-DE" dirty="0" err="1" smtClean="0"/>
              <a:t>news</a:t>
            </a:r>
            <a:endParaRPr lang="de-DE" dirty="0" smtClean="0"/>
          </a:p>
          <a:p>
            <a:pPr lvl="1"/>
            <a:r>
              <a:rPr lang="de-DE" dirty="0" smtClean="0"/>
              <a:t>Research </a:t>
            </a:r>
            <a:r>
              <a:rPr lang="de-DE" dirty="0" err="1" smtClean="0"/>
              <a:t>topics</a:t>
            </a:r>
            <a:endParaRPr lang="de-DE" dirty="0" smtClean="0"/>
          </a:p>
          <a:p>
            <a:pPr lvl="2"/>
            <a:r>
              <a:rPr lang="de-DE" b="1" dirty="0" err="1" smtClean="0">
                <a:solidFill>
                  <a:srgbClr val="000000"/>
                </a:solidFill>
              </a:rPr>
              <a:t>Ordered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by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work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packages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Partners</a:t>
            </a:r>
          </a:p>
          <a:p>
            <a:pPr lvl="1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Contact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/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organization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r>
              <a:rPr lang="de-DE" dirty="0" err="1" smtClean="0">
                <a:solidFill>
                  <a:srgbClr val="BFBFBF"/>
                </a:solidFill>
              </a:rPr>
              <a:t>Please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help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to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keep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the</a:t>
            </a:r>
            <a:r>
              <a:rPr lang="de-DE" dirty="0" smtClean="0">
                <a:solidFill>
                  <a:srgbClr val="BFBFBF"/>
                </a:solidFill>
              </a:rPr>
              <a:t> web </a:t>
            </a:r>
            <a:r>
              <a:rPr lang="de-DE" dirty="0" err="1" smtClean="0">
                <a:solidFill>
                  <a:srgbClr val="BFBFBF"/>
                </a:solidFill>
              </a:rPr>
              <a:t>pages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up</a:t>
            </a:r>
            <a:r>
              <a:rPr lang="de-DE" dirty="0" smtClean="0">
                <a:solidFill>
                  <a:srgbClr val="BFBFBF"/>
                </a:solidFill>
              </a:rPr>
              <a:t>-</a:t>
            </a:r>
            <a:r>
              <a:rPr lang="de-DE" dirty="0" err="1" smtClean="0">
                <a:solidFill>
                  <a:srgbClr val="BFBFBF"/>
                </a:solidFill>
              </a:rPr>
              <a:t>to</a:t>
            </a:r>
            <a:r>
              <a:rPr lang="de-DE" dirty="0" smtClean="0">
                <a:solidFill>
                  <a:srgbClr val="BFBFBF"/>
                </a:solidFill>
              </a:rPr>
              <a:t>-date</a:t>
            </a:r>
          </a:p>
          <a:p>
            <a:pPr lvl="1"/>
            <a:r>
              <a:rPr lang="de-DE" dirty="0" smtClean="0">
                <a:solidFill>
                  <a:srgbClr val="BFBFBF"/>
                </a:solidFill>
              </a:rPr>
              <a:t>Topics </a:t>
            </a:r>
            <a:r>
              <a:rPr lang="de-DE" dirty="0" err="1" smtClean="0">
                <a:solidFill>
                  <a:srgbClr val="BFBFBF"/>
                </a:solidFill>
              </a:rPr>
              <a:t>for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news</a:t>
            </a:r>
            <a:endParaRPr lang="de-DE" dirty="0" smtClean="0">
              <a:solidFill>
                <a:srgbClr val="BFBFBF"/>
              </a:solidFill>
            </a:endParaRPr>
          </a:p>
          <a:p>
            <a:pPr lvl="1"/>
            <a:r>
              <a:rPr lang="de-DE" dirty="0" smtClean="0">
                <a:solidFill>
                  <a:srgbClr val="BFBFBF"/>
                </a:solidFill>
              </a:rPr>
              <a:t>Press </a:t>
            </a:r>
            <a:r>
              <a:rPr lang="de-DE" dirty="0" err="1" smtClean="0">
                <a:solidFill>
                  <a:srgbClr val="BFBFBF"/>
                </a:solidFill>
              </a:rPr>
              <a:t>releases</a:t>
            </a:r>
            <a:endParaRPr lang="de-DE" dirty="0" smtClean="0">
              <a:solidFill>
                <a:srgbClr val="BFBFBF"/>
              </a:solidFill>
            </a:endParaRPr>
          </a:p>
          <a:p>
            <a:pPr lvl="1"/>
            <a:r>
              <a:rPr lang="de-DE" dirty="0" smtClean="0">
                <a:solidFill>
                  <a:srgbClr val="BFBFBF"/>
                </a:solidFill>
              </a:rPr>
              <a:t>Work </a:t>
            </a:r>
            <a:r>
              <a:rPr lang="de-DE" dirty="0" err="1" smtClean="0">
                <a:solidFill>
                  <a:srgbClr val="BFBFBF"/>
                </a:solidFill>
              </a:rPr>
              <a:t>package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progress</a:t>
            </a:r>
            <a:r>
              <a:rPr lang="de-DE" dirty="0" smtClean="0">
                <a:solidFill>
                  <a:srgbClr val="BFBFBF"/>
                </a:solidFill>
              </a:rPr>
              <a:t>!</a:t>
            </a:r>
          </a:p>
          <a:p>
            <a:pPr lvl="2"/>
            <a:r>
              <a:rPr lang="de-DE" dirty="0" smtClean="0">
                <a:solidFill>
                  <a:srgbClr val="BFBFBF"/>
                </a:solidFill>
              </a:rPr>
              <a:t>E.g. Milestones, </a:t>
            </a:r>
            <a:r>
              <a:rPr lang="de-DE" dirty="0" err="1" smtClean="0">
                <a:solidFill>
                  <a:srgbClr val="BFBFBF"/>
                </a:solidFill>
              </a:rPr>
              <a:t>publications</a:t>
            </a:r>
            <a:r>
              <a:rPr lang="de-DE" dirty="0" smtClean="0">
                <a:solidFill>
                  <a:srgbClr val="BFBFBF"/>
                </a:solidFill>
              </a:rPr>
              <a:t>, ...</a:t>
            </a:r>
            <a:endParaRPr lang="de-DE" dirty="0">
              <a:solidFill>
                <a:srgbClr val="BFBFBF"/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62" y="1268760"/>
            <a:ext cx="4968552" cy="4608512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bgerundetes Rechteck 6"/>
          <p:cNvSpPr/>
          <p:nvPr/>
        </p:nvSpPr>
        <p:spPr>
          <a:xfrm>
            <a:off x="4716016" y="2780928"/>
            <a:ext cx="2808312" cy="2448272"/>
          </a:xfrm>
          <a:prstGeom prst="roundRect">
            <a:avLst>
              <a:gd name="adj" fmla="val 5561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4716016" y="5301208"/>
            <a:ext cx="361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Task allocation, milestones, publications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565851" cy="561975"/>
          </a:xfrm>
        </p:spPr>
        <p:txBody>
          <a:bodyPr/>
          <a:lstStyle/>
          <a:p>
            <a:r>
              <a:rPr lang="de-DE" dirty="0"/>
              <a:t>Web </a:t>
            </a:r>
            <a:r>
              <a:rPr lang="de-DE" dirty="0" err="1" smtClean="0"/>
              <a:t>pages</a:t>
            </a:r>
            <a:r>
              <a:rPr lang="de-DE" dirty="0" smtClean="0"/>
              <a:t>: </a:t>
            </a:r>
            <a:r>
              <a:rPr lang="de-DE" dirty="0">
                <a:hlinkClick r:id="rId2"/>
              </a:rPr>
              <a:t>http://www.helmholtz-detectors.de</a:t>
            </a:r>
            <a:r>
              <a:rPr lang="de-DE" dirty="0" smtClean="0">
                <a:hlinkClick r:id="rId2"/>
              </a:rPr>
              <a:t>/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9034"/>
            <a:ext cx="3312368" cy="5110286"/>
          </a:xfrm>
        </p:spPr>
        <p:txBody>
          <a:bodyPr/>
          <a:lstStyle/>
          <a:p>
            <a:r>
              <a:rPr lang="de-DE" dirty="0" smtClean="0"/>
              <a:t>Main </a:t>
            </a:r>
            <a:r>
              <a:rPr lang="de-DE" dirty="0" err="1" smtClean="0"/>
              <a:t>structure</a:t>
            </a:r>
            <a:endParaRPr lang="de-DE" dirty="0" smtClean="0"/>
          </a:p>
          <a:p>
            <a:pPr lvl="1"/>
            <a:r>
              <a:rPr lang="de-DE" dirty="0" err="1" smtClean="0"/>
              <a:t>Introduction</a:t>
            </a:r>
            <a:r>
              <a:rPr lang="de-DE" dirty="0" smtClean="0"/>
              <a:t> / </a:t>
            </a:r>
            <a:r>
              <a:rPr lang="de-DE" dirty="0" err="1" smtClean="0"/>
              <a:t>news</a:t>
            </a:r>
            <a:endParaRPr lang="de-DE" dirty="0" smtClean="0"/>
          </a:p>
          <a:p>
            <a:pPr lvl="1"/>
            <a:r>
              <a:rPr lang="de-DE" dirty="0" smtClean="0"/>
              <a:t>Research </a:t>
            </a:r>
            <a:r>
              <a:rPr lang="de-DE" dirty="0" err="1" smtClean="0"/>
              <a:t>topics</a:t>
            </a:r>
            <a:endParaRPr lang="de-DE" dirty="0" smtClean="0"/>
          </a:p>
          <a:p>
            <a:pPr lvl="2"/>
            <a:r>
              <a:rPr lang="de-DE" dirty="0" err="1" smtClean="0"/>
              <a:t>Ordered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packages</a:t>
            </a:r>
            <a:r>
              <a:rPr lang="de-DE" dirty="0" smtClean="0"/>
              <a:t> </a:t>
            </a:r>
          </a:p>
          <a:p>
            <a:pPr lvl="1"/>
            <a:r>
              <a:rPr lang="de-DE" b="1" dirty="0" smtClean="0"/>
              <a:t>Partners</a:t>
            </a:r>
          </a:p>
          <a:p>
            <a:pPr lvl="1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Contact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/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organization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r>
              <a:rPr lang="de-DE" dirty="0" err="1" smtClean="0">
                <a:solidFill>
                  <a:srgbClr val="BFBFBF"/>
                </a:solidFill>
              </a:rPr>
              <a:t>Please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help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to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keep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the</a:t>
            </a:r>
            <a:r>
              <a:rPr lang="de-DE" dirty="0" smtClean="0">
                <a:solidFill>
                  <a:srgbClr val="BFBFBF"/>
                </a:solidFill>
              </a:rPr>
              <a:t> web </a:t>
            </a:r>
            <a:r>
              <a:rPr lang="de-DE" dirty="0" err="1" smtClean="0">
                <a:solidFill>
                  <a:srgbClr val="BFBFBF"/>
                </a:solidFill>
              </a:rPr>
              <a:t>pages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up</a:t>
            </a:r>
            <a:r>
              <a:rPr lang="de-DE" dirty="0" smtClean="0">
                <a:solidFill>
                  <a:srgbClr val="BFBFBF"/>
                </a:solidFill>
              </a:rPr>
              <a:t>-</a:t>
            </a:r>
            <a:r>
              <a:rPr lang="de-DE" dirty="0" err="1" smtClean="0">
                <a:solidFill>
                  <a:srgbClr val="BFBFBF"/>
                </a:solidFill>
              </a:rPr>
              <a:t>to</a:t>
            </a:r>
            <a:r>
              <a:rPr lang="de-DE" dirty="0" smtClean="0">
                <a:solidFill>
                  <a:srgbClr val="BFBFBF"/>
                </a:solidFill>
              </a:rPr>
              <a:t>-date</a:t>
            </a:r>
          </a:p>
          <a:p>
            <a:pPr lvl="1"/>
            <a:r>
              <a:rPr lang="de-DE" dirty="0" smtClean="0">
                <a:solidFill>
                  <a:srgbClr val="BFBFBF"/>
                </a:solidFill>
              </a:rPr>
              <a:t>Topics </a:t>
            </a:r>
            <a:r>
              <a:rPr lang="de-DE" dirty="0" err="1" smtClean="0">
                <a:solidFill>
                  <a:srgbClr val="BFBFBF"/>
                </a:solidFill>
              </a:rPr>
              <a:t>for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news</a:t>
            </a:r>
            <a:endParaRPr lang="de-DE" dirty="0" smtClean="0">
              <a:solidFill>
                <a:srgbClr val="BFBFBF"/>
              </a:solidFill>
            </a:endParaRPr>
          </a:p>
          <a:p>
            <a:pPr lvl="1"/>
            <a:r>
              <a:rPr lang="de-DE" dirty="0" smtClean="0">
                <a:solidFill>
                  <a:srgbClr val="BFBFBF"/>
                </a:solidFill>
              </a:rPr>
              <a:t>Press </a:t>
            </a:r>
            <a:r>
              <a:rPr lang="de-DE" dirty="0" err="1" smtClean="0">
                <a:solidFill>
                  <a:srgbClr val="BFBFBF"/>
                </a:solidFill>
              </a:rPr>
              <a:t>releases</a:t>
            </a:r>
            <a:endParaRPr lang="de-DE" dirty="0" smtClean="0">
              <a:solidFill>
                <a:srgbClr val="BFBFBF"/>
              </a:solidFill>
            </a:endParaRPr>
          </a:p>
          <a:p>
            <a:pPr lvl="1"/>
            <a:r>
              <a:rPr lang="de-DE" dirty="0" smtClean="0">
                <a:solidFill>
                  <a:srgbClr val="BFBFBF"/>
                </a:solidFill>
              </a:rPr>
              <a:t>Work </a:t>
            </a:r>
            <a:r>
              <a:rPr lang="de-DE" dirty="0" err="1" smtClean="0">
                <a:solidFill>
                  <a:srgbClr val="BFBFBF"/>
                </a:solidFill>
              </a:rPr>
              <a:t>package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progress</a:t>
            </a:r>
            <a:r>
              <a:rPr lang="de-DE" dirty="0" smtClean="0">
                <a:solidFill>
                  <a:srgbClr val="BFBFBF"/>
                </a:solidFill>
              </a:rPr>
              <a:t>!</a:t>
            </a:r>
          </a:p>
          <a:p>
            <a:pPr lvl="2"/>
            <a:r>
              <a:rPr lang="de-DE" dirty="0" smtClean="0">
                <a:solidFill>
                  <a:srgbClr val="BFBFBF"/>
                </a:solidFill>
              </a:rPr>
              <a:t>E.g. Milestones, </a:t>
            </a:r>
            <a:r>
              <a:rPr lang="de-DE" dirty="0" err="1" smtClean="0">
                <a:solidFill>
                  <a:srgbClr val="BFBFBF"/>
                </a:solidFill>
              </a:rPr>
              <a:t>publications</a:t>
            </a:r>
            <a:r>
              <a:rPr lang="de-DE" dirty="0" smtClean="0">
                <a:solidFill>
                  <a:srgbClr val="BFBFBF"/>
                </a:solidFill>
              </a:rPr>
              <a:t>, ...</a:t>
            </a:r>
            <a:endParaRPr lang="de-DE" dirty="0">
              <a:solidFill>
                <a:srgbClr val="BFBFBF"/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62" y="1268760"/>
            <a:ext cx="4968552" cy="4608512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bgerundetes Rechteck 6"/>
          <p:cNvSpPr/>
          <p:nvPr/>
        </p:nvSpPr>
        <p:spPr>
          <a:xfrm>
            <a:off x="4860032" y="2492896"/>
            <a:ext cx="3456384" cy="1800200"/>
          </a:xfrm>
          <a:prstGeom prst="roundRect">
            <a:avLst>
              <a:gd name="adj" fmla="val 5561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4860033" y="436510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Institutes, departments?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Contact persons?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565851" cy="561975"/>
          </a:xfrm>
        </p:spPr>
        <p:txBody>
          <a:bodyPr/>
          <a:lstStyle/>
          <a:p>
            <a:r>
              <a:rPr lang="de-DE" dirty="0"/>
              <a:t>Web </a:t>
            </a:r>
            <a:r>
              <a:rPr lang="de-DE" dirty="0" err="1" smtClean="0"/>
              <a:t>pages</a:t>
            </a:r>
            <a:r>
              <a:rPr lang="de-DE" dirty="0" smtClean="0"/>
              <a:t>: </a:t>
            </a:r>
            <a:r>
              <a:rPr lang="de-DE" dirty="0">
                <a:hlinkClick r:id="rId2"/>
              </a:rPr>
              <a:t>http://www.helmholtz-detectors.de</a:t>
            </a:r>
            <a:r>
              <a:rPr lang="de-DE" dirty="0" smtClean="0">
                <a:hlinkClick r:id="rId2"/>
              </a:rPr>
              <a:t>/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9034"/>
            <a:ext cx="3458634" cy="5038278"/>
          </a:xfrm>
        </p:spPr>
        <p:txBody>
          <a:bodyPr/>
          <a:lstStyle/>
          <a:p>
            <a:r>
              <a:rPr lang="de-DE" dirty="0" smtClean="0"/>
              <a:t>Main </a:t>
            </a:r>
            <a:r>
              <a:rPr lang="de-DE" dirty="0" err="1" smtClean="0"/>
              <a:t>structure</a:t>
            </a:r>
            <a:endParaRPr lang="de-DE" dirty="0" smtClean="0"/>
          </a:p>
          <a:p>
            <a:pPr lvl="1"/>
            <a:r>
              <a:rPr lang="de-DE" dirty="0" err="1" smtClean="0"/>
              <a:t>Introduction</a:t>
            </a:r>
            <a:r>
              <a:rPr lang="de-DE" dirty="0" smtClean="0"/>
              <a:t> / </a:t>
            </a:r>
            <a:r>
              <a:rPr lang="de-DE" dirty="0" err="1" smtClean="0"/>
              <a:t>news</a:t>
            </a:r>
            <a:endParaRPr lang="de-DE" dirty="0" smtClean="0"/>
          </a:p>
          <a:p>
            <a:pPr lvl="1"/>
            <a:r>
              <a:rPr lang="de-DE" dirty="0" smtClean="0"/>
              <a:t>Research </a:t>
            </a:r>
            <a:r>
              <a:rPr lang="de-DE" dirty="0" err="1" smtClean="0"/>
              <a:t>topics</a:t>
            </a:r>
            <a:endParaRPr lang="de-DE" dirty="0" smtClean="0"/>
          </a:p>
          <a:p>
            <a:pPr lvl="2"/>
            <a:r>
              <a:rPr lang="de-DE" dirty="0" err="1" smtClean="0"/>
              <a:t>Ordered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packages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Partners</a:t>
            </a:r>
          </a:p>
          <a:p>
            <a:pPr lvl="1"/>
            <a:r>
              <a:rPr lang="de-DE" dirty="0" err="1" smtClean="0"/>
              <a:t>Contact</a:t>
            </a:r>
            <a:r>
              <a:rPr lang="de-DE" dirty="0" smtClean="0"/>
              <a:t> / </a:t>
            </a:r>
            <a:r>
              <a:rPr lang="de-DE" dirty="0" err="1" smtClean="0"/>
              <a:t>organization</a:t>
            </a:r>
            <a:endParaRPr lang="de-DE" dirty="0" smtClean="0"/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r>
              <a:rPr lang="de-DE" b="1" dirty="0" err="1" smtClean="0">
                <a:solidFill>
                  <a:srgbClr val="000000"/>
                </a:solidFill>
              </a:rPr>
              <a:t>Please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help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to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keep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the</a:t>
            </a:r>
            <a:r>
              <a:rPr lang="de-DE" b="1" dirty="0" smtClean="0">
                <a:solidFill>
                  <a:srgbClr val="000000"/>
                </a:solidFill>
              </a:rPr>
              <a:t> web </a:t>
            </a:r>
            <a:r>
              <a:rPr lang="de-DE" b="1" dirty="0" err="1" smtClean="0">
                <a:solidFill>
                  <a:srgbClr val="000000"/>
                </a:solidFill>
              </a:rPr>
              <a:t>pages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up</a:t>
            </a:r>
            <a:r>
              <a:rPr lang="de-DE" b="1" dirty="0" smtClean="0">
                <a:solidFill>
                  <a:srgbClr val="000000"/>
                </a:solidFill>
              </a:rPr>
              <a:t>-</a:t>
            </a:r>
            <a:r>
              <a:rPr lang="de-DE" b="1" dirty="0" err="1" smtClean="0">
                <a:solidFill>
                  <a:srgbClr val="000000"/>
                </a:solidFill>
              </a:rPr>
              <a:t>to</a:t>
            </a:r>
            <a:r>
              <a:rPr lang="de-DE" b="1" dirty="0" smtClean="0">
                <a:solidFill>
                  <a:srgbClr val="000000"/>
                </a:solidFill>
              </a:rPr>
              <a:t>-date</a:t>
            </a: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Topics </a:t>
            </a:r>
            <a:r>
              <a:rPr lang="de-DE" dirty="0" err="1" smtClean="0">
                <a:solidFill>
                  <a:srgbClr val="000000"/>
                </a:solidFill>
              </a:rPr>
              <a:t>for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news</a:t>
            </a:r>
            <a:endParaRPr lang="de-DE" dirty="0" smtClean="0">
              <a:solidFill>
                <a:srgbClr val="000000"/>
              </a:solidFill>
            </a:endParaRP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Press </a:t>
            </a:r>
            <a:r>
              <a:rPr lang="de-DE" dirty="0" err="1" smtClean="0">
                <a:solidFill>
                  <a:srgbClr val="000000"/>
                </a:solidFill>
              </a:rPr>
              <a:t>releases</a:t>
            </a:r>
            <a:endParaRPr lang="de-DE" dirty="0" smtClean="0">
              <a:solidFill>
                <a:srgbClr val="000000"/>
              </a:solidFill>
            </a:endParaRP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Work </a:t>
            </a:r>
            <a:r>
              <a:rPr lang="de-DE" dirty="0" err="1" smtClean="0">
                <a:solidFill>
                  <a:srgbClr val="000000"/>
                </a:solidFill>
              </a:rPr>
              <a:t>package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progress</a:t>
            </a:r>
            <a:r>
              <a:rPr lang="de-DE" dirty="0" smtClean="0">
                <a:solidFill>
                  <a:srgbClr val="000000"/>
                </a:solidFill>
              </a:rPr>
              <a:t> !</a:t>
            </a:r>
          </a:p>
          <a:p>
            <a:pPr lvl="2"/>
            <a:r>
              <a:rPr lang="de-DE" dirty="0" smtClean="0">
                <a:solidFill>
                  <a:srgbClr val="000000"/>
                </a:solidFill>
              </a:rPr>
              <a:t>E.g. Milestones, </a:t>
            </a:r>
            <a:r>
              <a:rPr lang="de-DE" dirty="0" err="1" smtClean="0">
                <a:solidFill>
                  <a:srgbClr val="000000"/>
                </a:solidFill>
              </a:rPr>
              <a:t>publications</a:t>
            </a:r>
            <a:r>
              <a:rPr lang="de-DE" dirty="0" smtClean="0">
                <a:solidFill>
                  <a:srgbClr val="000000"/>
                </a:solidFill>
              </a:rPr>
              <a:t>, ...</a:t>
            </a:r>
            <a:endParaRPr lang="de-D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62" y="1268760"/>
            <a:ext cx="4968552" cy="4608512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bgerundetes Rechteck 6"/>
          <p:cNvSpPr/>
          <p:nvPr/>
        </p:nvSpPr>
        <p:spPr>
          <a:xfrm>
            <a:off x="4860032" y="2492896"/>
            <a:ext cx="3456384" cy="1800200"/>
          </a:xfrm>
          <a:prstGeom prst="roundRect">
            <a:avLst>
              <a:gd name="adj" fmla="val 5561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4860033" y="436510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List of press releases +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Articles about the portfolio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565851" cy="561975"/>
          </a:xfrm>
        </p:spPr>
        <p:txBody>
          <a:bodyPr/>
          <a:lstStyle/>
          <a:p>
            <a:r>
              <a:rPr lang="de-DE" dirty="0" smtClean="0"/>
              <a:t>Wiki </a:t>
            </a:r>
            <a:r>
              <a:rPr lang="de-DE" dirty="0" err="1" smtClean="0"/>
              <a:t>pages</a:t>
            </a:r>
            <a:r>
              <a:rPr lang="de-DE" dirty="0" smtClean="0"/>
              <a:t>: </a:t>
            </a:r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wiki.helmholtz</a:t>
            </a:r>
            <a:r>
              <a:rPr lang="de-DE" dirty="0">
                <a:hlinkClick r:id="rId2"/>
              </a:rPr>
              <a:t>-detectors.de</a:t>
            </a:r>
            <a:r>
              <a:rPr lang="de-DE" dirty="0" smtClean="0">
                <a:hlinkClick r:id="rId2"/>
              </a:rPr>
              <a:t>/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9034"/>
            <a:ext cx="3168352" cy="4894262"/>
          </a:xfrm>
        </p:spPr>
        <p:txBody>
          <a:bodyPr/>
          <a:lstStyle/>
          <a:p>
            <a:r>
              <a:rPr lang="de-DE" b="1" dirty="0" smtClean="0"/>
              <a:t>„Internal web </a:t>
            </a:r>
            <a:r>
              <a:rPr lang="de-DE" b="1" dirty="0" err="1" smtClean="0"/>
              <a:t>pages</a:t>
            </a:r>
            <a:r>
              <a:rPr lang="de-DE" b="1" dirty="0" smtClean="0"/>
              <a:t>“</a:t>
            </a:r>
          </a:p>
          <a:p>
            <a:pPr lvl="1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Links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all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resources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Members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work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packages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Documents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inutes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Project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database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r>
              <a:rPr lang="de-DE" dirty="0" err="1" smtClean="0">
                <a:solidFill>
                  <a:srgbClr val="D9D9D9"/>
                </a:solidFill>
              </a:rPr>
              <a:t>Please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use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the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wiki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pages</a:t>
            </a:r>
            <a:endParaRPr lang="de-DE" dirty="0" smtClean="0">
              <a:solidFill>
                <a:srgbClr val="D9D9D9"/>
              </a:solidFill>
            </a:endParaRPr>
          </a:p>
          <a:p>
            <a:pPr lvl="1"/>
            <a:r>
              <a:rPr lang="de-DE" dirty="0" err="1" smtClean="0">
                <a:solidFill>
                  <a:srgbClr val="D9D9D9"/>
                </a:solidFill>
              </a:rPr>
              <a:t>Avoid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sending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documents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by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mail</a:t>
            </a:r>
            <a:endParaRPr lang="de-DE" dirty="0" smtClean="0">
              <a:solidFill>
                <a:srgbClr val="D9D9D9"/>
              </a:solidFill>
            </a:endParaRPr>
          </a:p>
          <a:p>
            <a:pPr lvl="1"/>
            <a:r>
              <a:rPr lang="de-DE" dirty="0" smtClean="0">
                <a:solidFill>
                  <a:srgbClr val="D9D9D9"/>
                </a:solidFill>
              </a:rPr>
              <a:t>Work </a:t>
            </a:r>
            <a:r>
              <a:rPr lang="de-DE" dirty="0" err="1" smtClean="0">
                <a:solidFill>
                  <a:srgbClr val="D9D9D9"/>
                </a:solidFill>
              </a:rPr>
              <a:t>packages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description</a:t>
            </a:r>
            <a:endParaRPr lang="de-DE" dirty="0" smtClean="0">
              <a:solidFill>
                <a:srgbClr val="D9D9D9"/>
              </a:solidFill>
            </a:endParaRPr>
          </a:p>
          <a:p>
            <a:pPr lvl="1"/>
            <a:r>
              <a:rPr lang="de-DE" dirty="0" smtClean="0">
                <a:solidFill>
                  <a:srgbClr val="D9D9D9"/>
                </a:solidFill>
              </a:rPr>
              <a:t>Conference </a:t>
            </a:r>
            <a:r>
              <a:rPr lang="de-DE" dirty="0" err="1" smtClean="0">
                <a:solidFill>
                  <a:srgbClr val="D9D9D9"/>
                </a:solidFill>
              </a:rPr>
              <a:t>list</a:t>
            </a:r>
            <a:r>
              <a:rPr lang="de-DE" dirty="0">
                <a:solidFill>
                  <a:srgbClr val="D9D9D9"/>
                </a:solidFill>
              </a:rPr>
              <a:t>?</a:t>
            </a:r>
            <a:endParaRPr lang="de-DE" dirty="0" smtClean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62" y="1268760"/>
            <a:ext cx="4968552" cy="4608512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bgerundetes Rechteck 6"/>
          <p:cNvSpPr/>
          <p:nvPr/>
        </p:nvSpPr>
        <p:spPr>
          <a:xfrm>
            <a:off x="4644008" y="2132856"/>
            <a:ext cx="3456384" cy="648072"/>
          </a:xfrm>
          <a:prstGeom prst="roundRect">
            <a:avLst>
              <a:gd name="adj" fmla="val 5561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4644008" y="28529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Only for detector internal use!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565851" cy="561975"/>
          </a:xfrm>
        </p:spPr>
        <p:txBody>
          <a:bodyPr/>
          <a:lstStyle/>
          <a:p>
            <a:r>
              <a:rPr lang="de-DE" dirty="0" smtClean="0"/>
              <a:t>Wiki </a:t>
            </a:r>
            <a:r>
              <a:rPr lang="de-DE" dirty="0" err="1" smtClean="0"/>
              <a:t>pages</a:t>
            </a:r>
            <a:r>
              <a:rPr lang="de-DE" dirty="0" smtClean="0"/>
              <a:t>: </a:t>
            </a:r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wiki.helmholtz</a:t>
            </a:r>
            <a:r>
              <a:rPr lang="de-DE" dirty="0">
                <a:hlinkClick r:id="rId2"/>
              </a:rPr>
              <a:t>-detectors.de</a:t>
            </a:r>
            <a:r>
              <a:rPr lang="de-DE" dirty="0" smtClean="0">
                <a:hlinkClick r:id="rId2"/>
              </a:rPr>
              <a:t>/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9034"/>
            <a:ext cx="3168352" cy="4894262"/>
          </a:xfrm>
        </p:spPr>
        <p:txBody>
          <a:bodyPr/>
          <a:lstStyle/>
          <a:p>
            <a:r>
              <a:rPr lang="de-DE" b="1" dirty="0" smtClean="0"/>
              <a:t>„Internal web </a:t>
            </a:r>
            <a:r>
              <a:rPr lang="de-DE" b="1" dirty="0" err="1" smtClean="0"/>
              <a:t>pages</a:t>
            </a:r>
            <a:r>
              <a:rPr lang="de-DE" b="1" dirty="0" smtClean="0"/>
              <a:t>“</a:t>
            </a:r>
          </a:p>
          <a:p>
            <a:pPr lvl="1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Links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all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resources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Members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work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packages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Documents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inutes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Project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database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r>
              <a:rPr lang="de-DE" dirty="0" err="1" smtClean="0">
                <a:solidFill>
                  <a:srgbClr val="D9D9D9"/>
                </a:solidFill>
              </a:rPr>
              <a:t>Please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use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the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wiki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pages</a:t>
            </a:r>
            <a:endParaRPr lang="de-DE" dirty="0" smtClean="0">
              <a:solidFill>
                <a:srgbClr val="D9D9D9"/>
              </a:solidFill>
            </a:endParaRPr>
          </a:p>
          <a:p>
            <a:pPr lvl="1"/>
            <a:r>
              <a:rPr lang="de-DE" dirty="0" err="1" smtClean="0">
                <a:solidFill>
                  <a:srgbClr val="D9D9D9"/>
                </a:solidFill>
              </a:rPr>
              <a:t>Avoid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sending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documents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by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mail</a:t>
            </a:r>
            <a:endParaRPr lang="de-DE" dirty="0" smtClean="0">
              <a:solidFill>
                <a:srgbClr val="D9D9D9"/>
              </a:solidFill>
            </a:endParaRPr>
          </a:p>
          <a:p>
            <a:pPr lvl="1"/>
            <a:r>
              <a:rPr lang="de-DE" dirty="0" smtClean="0">
                <a:solidFill>
                  <a:srgbClr val="D9D9D9"/>
                </a:solidFill>
              </a:rPr>
              <a:t>Work </a:t>
            </a:r>
            <a:r>
              <a:rPr lang="de-DE" dirty="0" err="1" smtClean="0">
                <a:solidFill>
                  <a:srgbClr val="D9D9D9"/>
                </a:solidFill>
              </a:rPr>
              <a:t>packages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description</a:t>
            </a:r>
            <a:endParaRPr lang="de-DE" dirty="0" smtClean="0">
              <a:solidFill>
                <a:srgbClr val="D9D9D9"/>
              </a:solidFill>
            </a:endParaRPr>
          </a:p>
          <a:p>
            <a:pPr lvl="1"/>
            <a:r>
              <a:rPr lang="de-DE" dirty="0" smtClean="0">
                <a:solidFill>
                  <a:srgbClr val="D9D9D9"/>
                </a:solidFill>
              </a:rPr>
              <a:t>Conference </a:t>
            </a:r>
            <a:r>
              <a:rPr lang="de-DE" dirty="0" err="1" smtClean="0">
                <a:solidFill>
                  <a:srgbClr val="D9D9D9"/>
                </a:solidFill>
              </a:rPr>
              <a:t>list</a:t>
            </a:r>
            <a:r>
              <a:rPr lang="de-DE" dirty="0">
                <a:solidFill>
                  <a:srgbClr val="D9D9D9"/>
                </a:solidFill>
              </a:rPr>
              <a:t>?</a:t>
            </a:r>
            <a:endParaRPr lang="de-DE" dirty="0" smtClean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62" y="1268760"/>
            <a:ext cx="4968552" cy="4608512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bgerundetes Rechteck 6"/>
          <p:cNvSpPr/>
          <p:nvPr/>
        </p:nvSpPr>
        <p:spPr>
          <a:xfrm>
            <a:off x="4644008" y="2420888"/>
            <a:ext cx="3456384" cy="1368152"/>
          </a:xfrm>
          <a:prstGeom prst="roundRect">
            <a:avLst>
              <a:gd name="adj" fmla="val 5561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4644008" y="393305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Read-only account:</a:t>
            </a:r>
          </a:p>
          <a:p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etector / </a:t>
            </a:r>
            <a:r>
              <a:rPr lang="en-US" b="1" dirty="0" err="1" smtClean="0">
                <a:solidFill>
                  <a:srgbClr val="FF0000"/>
                </a:solidFill>
              </a:rPr>
              <a:t>hgf</a:t>
            </a:r>
            <a:r>
              <a:rPr lang="en-US" b="1" dirty="0" smtClean="0">
                <a:solidFill>
                  <a:srgbClr val="FF0000"/>
                </a:solidFill>
              </a:rPr>
              <a:t>-cube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565851" cy="561975"/>
          </a:xfrm>
        </p:spPr>
        <p:txBody>
          <a:bodyPr/>
          <a:lstStyle/>
          <a:p>
            <a:r>
              <a:rPr lang="de-DE" dirty="0" smtClean="0"/>
              <a:t>Wiki </a:t>
            </a:r>
            <a:r>
              <a:rPr lang="de-DE" dirty="0" err="1" smtClean="0"/>
              <a:t>pages</a:t>
            </a:r>
            <a:r>
              <a:rPr lang="de-DE" dirty="0" smtClean="0"/>
              <a:t>: </a:t>
            </a:r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wiki.helmholtz</a:t>
            </a:r>
            <a:r>
              <a:rPr lang="de-DE" dirty="0">
                <a:hlinkClick r:id="rId2"/>
              </a:rPr>
              <a:t>-detectors.de</a:t>
            </a:r>
            <a:r>
              <a:rPr lang="de-DE" dirty="0" smtClean="0">
                <a:hlinkClick r:id="rId2"/>
              </a:rPr>
              <a:t>/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9034"/>
            <a:ext cx="3168352" cy="4894262"/>
          </a:xfrm>
        </p:spPr>
        <p:txBody>
          <a:bodyPr/>
          <a:lstStyle/>
          <a:p>
            <a:r>
              <a:rPr lang="de-DE" dirty="0" smtClean="0"/>
              <a:t>„Internal web </a:t>
            </a:r>
            <a:r>
              <a:rPr lang="de-DE" dirty="0" err="1" smtClean="0"/>
              <a:t>pages</a:t>
            </a:r>
            <a:r>
              <a:rPr lang="de-DE" dirty="0" smtClean="0"/>
              <a:t>“</a:t>
            </a:r>
          </a:p>
          <a:p>
            <a:pPr lvl="1"/>
            <a:r>
              <a:rPr lang="de-DE" b="1" dirty="0" smtClean="0"/>
              <a:t>Links </a:t>
            </a:r>
            <a:r>
              <a:rPr lang="de-DE" b="1" dirty="0" err="1" smtClean="0"/>
              <a:t>to</a:t>
            </a:r>
            <a:r>
              <a:rPr lang="de-DE" b="1" dirty="0" smtClean="0"/>
              <a:t> all </a:t>
            </a:r>
            <a:r>
              <a:rPr lang="de-DE" b="1" dirty="0" err="1" smtClean="0"/>
              <a:t>resources</a:t>
            </a:r>
            <a:endParaRPr lang="de-DE" b="1" dirty="0" smtClean="0"/>
          </a:p>
          <a:p>
            <a:pPr lvl="1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Members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work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packages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Documents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inutes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Project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database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r>
              <a:rPr lang="de-DE" dirty="0" err="1" smtClean="0">
                <a:solidFill>
                  <a:srgbClr val="D9D9D9"/>
                </a:solidFill>
              </a:rPr>
              <a:t>Please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use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the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wiki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pages</a:t>
            </a:r>
            <a:endParaRPr lang="de-DE" dirty="0" smtClean="0">
              <a:solidFill>
                <a:srgbClr val="D9D9D9"/>
              </a:solidFill>
            </a:endParaRPr>
          </a:p>
          <a:p>
            <a:pPr lvl="1"/>
            <a:r>
              <a:rPr lang="de-DE" dirty="0" err="1" smtClean="0">
                <a:solidFill>
                  <a:srgbClr val="D9D9D9"/>
                </a:solidFill>
              </a:rPr>
              <a:t>Avoid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sending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documents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by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mail</a:t>
            </a:r>
            <a:endParaRPr lang="de-DE" dirty="0" smtClean="0">
              <a:solidFill>
                <a:srgbClr val="D9D9D9"/>
              </a:solidFill>
            </a:endParaRPr>
          </a:p>
          <a:p>
            <a:pPr lvl="1"/>
            <a:r>
              <a:rPr lang="de-DE" dirty="0" smtClean="0">
                <a:solidFill>
                  <a:srgbClr val="D9D9D9"/>
                </a:solidFill>
              </a:rPr>
              <a:t>Work </a:t>
            </a:r>
            <a:r>
              <a:rPr lang="de-DE" dirty="0" err="1" smtClean="0">
                <a:solidFill>
                  <a:srgbClr val="D9D9D9"/>
                </a:solidFill>
              </a:rPr>
              <a:t>packages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description</a:t>
            </a:r>
            <a:endParaRPr lang="de-DE" dirty="0" smtClean="0">
              <a:solidFill>
                <a:srgbClr val="D9D9D9"/>
              </a:solidFill>
            </a:endParaRPr>
          </a:p>
          <a:p>
            <a:pPr lvl="1"/>
            <a:r>
              <a:rPr lang="de-DE" dirty="0" smtClean="0">
                <a:solidFill>
                  <a:srgbClr val="D9D9D9"/>
                </a:solidFill>
              </a:rPr>
              <a:t>Conference </a:t>
            </a:r>
            <a:r>
              <a:rPr lang="de-DE" dirty="0" err="1" smtClean="0">
                <a:solidFill>
                  <a:srgbClr val="D9D9D9"/>
                </a:solidFill>
              </a:rPr>
              <a:t>list</a:t>
            </a:r>
            <a:r>
              <a:rPr lang="de-DE" dirty="0">
                <a:solidFill>
                  <a:srgbClr val="D9D9D9"/>
                </a:solidFill>
              </a:rPr>
              <a:t>?</a:t>
            </a:r>
            <a:endParaRPr lang="de-DE" dirty="0" smtClean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62" y="1404304"/>
            <a:ext cx="4968552" cy="4337423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bgerundetes Rechteck 6"/>
          <p:cNvSpPr/>
          <p:nvPr/>
        </p:nvSpPr>
        <p:spPr>
          <a:xfrm>
            <a:off x="4644008" y="3645024"/>
            <a:ext cx="4032448" cy="1512168"/>
          </a:xfrm>
          <a:prstGeom prst="roundRect">
            <a:avLst>
              <a:gd name="adj" fmla="val 5561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59401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List of links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565851" cy="561975"/>
          </a:xfrm>
        </p:spPr>
        <p:txBody>
          <a:bodyPr/>
          <a:lstStyle/>
          <a:p>
            <a:r>
              <a:rPr lang="de-DE" dirty="0" smtClean="0"/>
              <a:t>Wiki </a:t>
            </a:r>
            <a:r>
              <a:rPr lang="de-DE" dirty="0" err="1" smtClean="0"/>
              <a:t>pages</a:t>
            </a:r>
            <a:r>
              <a:rPr lang="de-DE" dirty="0" smtClean="0"/>
              <a:t>: </a:t>
            </a:r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wiki.helmholtz</a:t>
            </a:r>
            <a:r>
              <a:rPr lang="de-DE" dirty="0">
                <a:hlinkClick r:id="rId2"/>
              </a:rPr>
              <a:t>-detectors.de</a:t>
            </a:r>
            <a:r>
              <a:rPr lang="de-DE" dirty="0" smtClean="0">
                <a:hlinkClick r:id="rId2"/>
              </a:rPr>
              <a:t>/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9034"/>
            <a:ext cx="3168352" cy="4894262"/>
          </a:xfrm>
        </p:spPr>
        <p:txBody>
          <a:bodyPr/>
          <a:lstStyle/>
          <a:p>
            <a:r>
              <a:rPr lang="de-DE" dirty="0" smtClean="0"/>
              <a:t>„Internal web </a:t>
            </a:r>
            <a:r>
              <a:rPr lang="de-DE" dirty="0" err="1" smtClean="0"/>
              <a:t>pages</a:t>
            </a:r>
            <a:r>
              <a:rPr lang="de-DE" dirty="0" smtClean="0"/>
              <a:t>“</a:t>
            </a:r>
          </a:p>
          <a:p>
            <a:pPr lvl="1"/>
            <a:r>
              <a:rPr lang="de-DE" dirty="0" smtClean="0"/>
              <a:t>Links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resources</a:t>
            </a:r>
            <a:endParaRPr lang="de-DE" dirty="0" smtClean="0"/>
          </a:p>
          <a:p>
            <a:pPr lvl="1"/>
            <a:r>
              <a:rPr lang="de-DE" b="1" dirty="0" smtClean="0">
                <a:solidFill>
                  <a:srgbClr val="000000"/>
                </a:solidFill>
              </a:rPr>
              <a:t>Members </a:t>
            </a:r>
            <a:r>
              <a:rPr lang="de-DE" b="1" dirty="0" err="1" smtClean="0">
                <a:solidFill>
                  <a:srgbClr val="000000"/>
                </a:solidFill>
              </a:rPr>
              <a:t>of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work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packages</a:t>
            </a:r>
            <a:endParaRPr lang="de-DE" b="1" dirty="0" smtClean="0">
              <a:solidFill>
                <a:srgbClr val="000000"/>
              </a:solidFill>
            </a:endParaRPr>
          </a:p>
          <a:p>
            <a:pPr lvl="1"/>
            <a:r>
              <a:rPr lang="de-DE" b="1" dirty="0" err="1" smtClean="0">
                <a:solidFill>
                  <a:srgbClr val="000000"/>
                </a:solidFill>
              </a:rPr>
              <a:t>Documents</a:t>
            </a:r>
            <a:r>
              <a:rPr lang="de-DE" b="1" dirty="0" smtClean="0">
                <a:solidFill>
                  <a:srgbClr val="000000"/>
                </a:solidFill>
              </a:rPr>
              <a:t>, </a:t>
            </a:r>
            <a:r>
              <a:rPr lang="de-DE" b="1" dirty="0" err="1">
                <a:solidFill>
                  <a:srgbClr val="000000"/>
                </a:solidFill>
              </a:rPr>
              <a:t>m</a:t>
            </a:r>
            <a:r>
              <a:rPr lang="de-DE" b="1" dirty="0" err="1" smtClean="0">
                <a:solidFill>
                  <a:srgbClr val="000000"/>
                </a:solidFill>
              </a:rPr>
              <a:t>inutes</a:t>
            </a:r>
            <a:endParaRPr lang="de-DE" b="1" dirty="0" smtClean="0">
              <a:solidFill>
                <a:srgbClr val="000000"/>
              </a:solidFill>
            </a:endParaRPr>
          </a:p>
          <a:p>
            <a:pPr lvl="1"/>
            <a:r>
              <a:rPr lang="de-DE" b="1" dirty="0" smtClean="0">
                <a:solidFill>
                  <a:srgbClr val="000000"/>
                </a:solidFill>
              </a:rPr>
              <a:t>Project </a:t>
            </a:r>
            <a:r>
              <a:rPr lang="de-DE" b="1" dirty="0" err="1" smtClean="0">
                <a:solidFill>
                  <a:srgbClr val="000000"/>
                </a:solidFill>
              </a:rPr>
              <a:t>database</a:t>
            </a:r>
            <a:endParaRPr lang="de-DE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r>
              <a:rPr lang="de-DE" dirty="0" err="1" smtClean="0">
                <a:solidFill>
                  <a:srgbClr val="D9D9D9"/>
                </a:solidFill>
              </a:rPr>
              <a:t>Please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use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the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wiki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pages</a:t>
            </a:r>
            <a:endParaRPr lang="de-DE" dirty="0" smtClean="0">
              <a:solidFill>
                <a:srgbClr val="D9D9D9"/>
              </a:solidFill>
            </a:endParaRPr>
          </a:p>
          <a:p>
            <a:pPr lvl="1"/>
            <a:r>
              <a:rPr lang="de-DE" dirty="0" err="1" smtClean="0">
                <a:solidFill>
                  <a:srgbClr val="D9D9D9"/>
                </a:solidFill>
              </a:rPr>
              <a:t>Avoid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sending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documents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by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mail</a:t>
            </a:r>
            <a:endParaRPr lang="de-DE" dirty="0" smtClean="0">
              <a:solidFill>
                <a:srgbClr val="D9D9D9"/>
              </a:solidFill>
            </a:endParaRPr>
          </a:p>
          <a:p>
            <a:pPr lvl="1"/>
            <a:r>
              <a:rPr lang="de-DE" dirty="0" smtClean="0">
                <a:solidFill>
                  <a:srgbClr val="D9D9D9"/>
                </a:solidFill>
              </a:rPr>
              <a:t>Work </a:t>
            </a:r>
            <a:r>
              <a:rPr lang="de-DE" dirty="0" err="1" smtClean="0">
                <a:solidFill>
                  <a:srgbClr val="D9D9D9"/>
                </a:solidFill>
              </a:rPr>
              <a:t>packages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description</a:t>
            </a:r>
            <a:endParaRPr lang="de-DE" dirty="0" smtClean="0">
              <a:solidFill>
                <a:srgbClr val="D9D9D9"/>
              </a:solidFill>
            </a:endParaRPr>
          </a:p>
          <a:p>
            <a:pPr lvl="1"/>
            <a:r>
              <a:rPr lang="de-DE" dirty="0" smtClean="0">
                <a:solidFill>
                  <a:srgbClr val="D9D9D9"/>
                </a:solidFill>
              </a:rPr>
              <a:t>Conference </a:t>
            </a:r>
            <a:r>
              <a:rPr lang="de-DE" dirty="0" err="1" smtClean="0">
                <a:solidFill>
                  <a:srgbClr val="D9D9D9"/>
                </a:solidFill>
              </a:rPr>
              <a:t>list</a:t>
            </a:r>
            <a:r>
              <a:rPr lang="de-DE" dirty="0">
                <a:solidFill>
                  <a:srgbClr val="D9D9D9"/>
                </a:solidFill>
              </a:rPr>
              <a:t>?</a:t>
            </a:r>
            <a:endParaRPr lang="de-DE" dirty="0" smtClean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62" y="1404304"/>
            <a:ext cx="4968551" cy="4337423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bgerundetes Rechteck 6"/>
          <p:cNvSpPr/>
          <p:nvPr/>
        </p:nvSpPr>
        <p:spPr>
          <a:xfrm>
            <a:off x="4644008" y="2492896"/>
            <a:ext cx="4032448" cy="3240360"/>
          </a:xfrm>
          <a:prstGeom prst="roundRect">
            <a:avLst>
              <a:gd name="adj" fmla="val 5561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4644008" y="587727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Information on pillars, work packages, 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 - Transfer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228600"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Monday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, 13</a:t>
            </a:r>
            <a:r>
              <a:rPr lang="en-US" baseline="30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th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May:  </a:t>
            </a:r>
            <a:r>
              <a:rPr lang="en-US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Transfer HZB to S-</a:t>
            </a:r>
            <a:r>
              <a:rPr lang="en-US" dirty="0" err="1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Wannsee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		20:30</a:t>
            </a:r>
            <a:endParaRPr lang="de-DE" dirty="0">
              <a:latin typeface="Calibri"/>
              <a:ea typeface="Calibri"/>
              <a:cs typeface="Times New Roman"/>
            </a:endParaRPr>
          </a:p>
          <a:p>
            <a:pPr marL="457200" indent="-228600"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Tuesday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, 14</a:t>
            </a:r>
            <a:r>
              <a:rPr lang="en-US" baseline="30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th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May: </a:t>
            </a:r>
            <a:r>
              <a:rPr lang="en-US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Transfer S-</a:t>
            </a:r>
            <a:r>
              <a:rPr lang="en-US" dirty="0" err="1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Wannsee</a:t>
            </a:r>
            <a:r>
              <a:rPr lang="en-US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to HZB			  8:30</a:t>
            </a:r>
            <a:endParaRPr lang="de-DE" dirty="0">
              <a:latin typeface="Calibri"/>
              <a:ea typeface="Calibri"/>
              <a:cs typeface="Times New Roman"/>
            </a:endParaRPr>
          </a:p>
          <a:p>
            <a:pPr marL="457200" indent="-228600">
              <a:spcAft>
                <a:spcPts val="0"/>
              </a:spcAft>
            </a:pPr>
            <a:r>
              <a:rPr lang="de-DE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Tuesday</a:t>
            </a:r>
            <a:r>
              <a:rPr lang="de-DE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, 14</a:t>
            </a:r>
            <a:r>
              <a:rPr lang="de-DE" baseline="30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th</a:t>
            </a:r>
            <a:r>
              <a:rPr lang="de-DE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May: </a:t>
            </a:r>
            <a:r>
              <a:rPr lang="de-DE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Transfer HZB </a:t>
            </a:r>
            <a:r>
              <a:rPr lang="de-DE" dirty="0" err="1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to</a:t>
            </a:r>
            <a:r>
              <a:rPr lang="de-DE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de-DE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Ratskeller </a:t>
            </a:r>
            <a:r>
              <a:rPr lang="de-DE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Babelsberg: 	19:15                                                                                                     </a:t>
            </a:r>
            <a:endParaRPr lang="de-DE" dirty="0">
              <a:latin typeface="Calibri"/>
              <a:ea typeface="Calibri"/>
              <a:cs typeface="Times New Roman"/>
            </a:endParaRPr>
          </a:p>
          <a:p>
            <a:pPr marL="457200" indent="-228600">
              <a:spcAft>
                <a:spcPts val="0"/>
              </a:spcAft>
            </a:pPr>
            <a:r>
              <a:rPr lang="de-DE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Tuesday</a:t>
            </a:r>
            <a:r>
              <a:rPr lang="de-DE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, 14</a:t>
            </a:r>
            <a:r>
              <a:rPr lang="de-DE" baseline="300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th</a:t>
            </a:r>
            <a:r>
              <a:rPr lang="de-DE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May: Transfer Ratskeller Babelsberg </a:t>
            </a:r>
            <a:r>
              <a:rPr lang="de-DE" dirty="0" err="1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to</a:t>
            </a:r>
            <a:r>
              <a:rPr lang="de-DE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S-Wannsee 	21:45</a:t>
            </a:r>
            <a:br>
              <a:rPr lang="de-DE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de-DE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de-DE" sz="16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(via Hotel </a:t>
            </a:r>
            <a:r>
              <a:rPr lang="de-DE" sz="1600" dirty="0" err="1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Mercure</a:t>
            </a:r>
            <a:r>
              <a:rPr lang="de-DE" sz="16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Potsdam, Hotel Forsthaus </a:t>
            </a:r>
            <a:r>
              <a:rPr lang="de-DE" sz="1600" dirty="0" err="1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and</a:t>
            </a:r>
            <a:r>
              <a:rPr lang="de-DE" sz="16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Hotel Petit)</a:t>
            </a:r>
            <a:r>
              <a:rPr lang="de-DE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endParaRPr lang="de-DE" dirty="0" smtClean="0">
              <a:latin typeface="Calibri"/>
              <a:ea typeface="Calibri"/>
              <a:cs typeface="Times New Roman"/>
            </a:endParaRPr>
          </a:p>
          <a:p>
            <a:pPr marL="457200" indent="-228600"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Wednesday, 15</a:t>
            </a:r>
            <a:r>
              <a:rPr lang="en-US" baseline="300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th</a:t>
            </a:r>
            <a:r>
              <a:rPr lang="en-US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May: Transfer S-</a:t>
            </a:r>
            <a:r>
              <a:rPr lang="en-US" dirty="0" err="1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Wannsee</a:t>
            </a:r>
            <a:r>
              <a:rPr lang="en-US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to HZB		  8:30</a:t>
            </a:r>
            <a:endParaRPr lang="de-DE" dirty="0" smtClean="0">
              <a:latin typeface="Calibri"/>
              <a:ea typeface="Calibri"/>
              <a:cs typeface="Times New Roman"/>
            </a:endParaRPr>
          </a:p>
          <a:p>
            <a:pPr marL="457200" indent="-228600"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Wednesday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, 15</a:t>
            </a:r>
            <a:r>
              <a:rPr lang="en-US" baseline="30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th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May: </a:t>
            </a:r>
            <a:r>
              <a:rPr lang="en-US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Transfer HZB to S-</a:t>
            </a:r>
            <a:r>
              <a:rPr lang="en-US" dirty="0" err="1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Wannsee</a:t>
            </a:r>
            <a:r>
              <a:rPr lang="en-US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		13:45</a:t>
            </a:r>
            <a:endParaRPr lang="de-DE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46" y="4581128"/>
            <a:ext cx="2571750" cy="17716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1128"/>
            <a:ext cx="3163660" cy="17716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40" y="4111225"/>
            <a:ext cx="3217540" cy="224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565851" cy="561975"/>
          </a:xfrm>
        </p:spPr>
        <p:txBody>
          <a:bodyPr/>
          <a:lstStyle/>
          <a:p>
            <a:r>
              <a:rPr lang="de-DE" dirty="0" smtClean="0"/>
              <a:t>Wiki </a:t>
            </a:r>
            <a:r>
              <a:rPr lang="de-DE" dirty="0" err="1" smtClean="0"/>
              <a:t>pages</a:t>
            </a:r>
            <a:r>
              <a:rPr lang="de-DE" dirty="0" smtClean="0"/>
              <a:t>: </a:t>
            </a:r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wiki.helmholtz</a:t>
            </a:r>
            <a:r>
              <a:rPr lang="de-DE" dirty="0">
                <a:hlinkClick r:id="rId2"/>
              </a:rPr>
              <a:t>-detectors.de</a:t>
            </a:r>
            <a:r>
              <a:rPr lang="de-DE" dirty="0" smtClean="0">
                <a:hlinkClick r:id="rId2"/>
              </a:rPr>
              <a:t>/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9034"/>
            <a:ext cx="3168352" cy="4894262"/>
          </a:xfrm>
        </p:spPr>
        <p:txBody>
          <a:bodyPr/>
          <a:lstStyle/>
          <a:p>
            <a:r>
              <a:rPr lang="de-DE" dirty="0" smtClean="0"/>
              <a:t>„Internal web </a:t>
            </a:r>
            <a:r>
              <a:rPr lang="de-DE" dirty="0" err="1" smtClean="0"/>
              <a:t>pages</a:t>
            </a:r>
            <a:r>
              <a:rPr lang="de-DE" dirty="0" smtClean="0"/>
              <a:t>“</a:t>
            </a:r>
          </a:p>
          <a:p>
            <a:pPr lvl="1"/>
            <a:r>
              <a:rPr lang="de-DE" dirty="0" smtClean="0"/>
              <a:t>Links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resources</a:t>
            </a:r>
            <a:endParaRPr lang="de-DE" dirty="0" smtClean="0"/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Members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work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packages</a:t>
            </a:r>
            <a:endParaRPr lang="de-DE" dirty="0" smtClean="0">
              <a:solidFill>
                <a:srgbClr val="000000"/>
              </a:solidFill>
            </a:endParaRPr>
          </a:p>
          <a:p>
            <a:pPr lvl="1"/>
            <a:r>
              <a:rPr lang="de-DE" dirty="0" err="1" smtClean="0">
                <a:solidFill>
                  <a:srgbClr val="000000"/>
                </a:solidFill>
              </a:rPr>
              <a:t>Documents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de-DE" dirty="0" err="1">
                <a:solidFill>
                  <a:srgbClr val="000000"/>
                </a:solidFill>
              </a:rPr>
              <a:t>m</a:t>
            </a:r>
            <a:r>
              <a:rPr lang="de-DE" dirty="0" err="1" smtClean="0">
                <a:solidFill>
                  <a:srgbClr val="000000"/>
                </a:solidFill>
              </a:rPr>
              <a:t>inutes</a:t>
            </a:r>
            <a:endParaRPr lang="de-DE" dirty="0" smtClean="0">
              <a:solidFill>
                <a:srgbClr val="000000"/>
              </a:solidFill>
            </a:endParaRP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Project </a:t>
            </a:r>
            <a:r>
              <a:rPr lang="de-DE" dirty="0" err="1" smtClean="0">
                <a:solidFill>
                  <a:srgbClr val="000000"/>
                </a:solidFill>
              </a:rPr>
              <a:t>database</a:t>
            </a:r>
            <a:endParaRPr lang="de-DE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r>
              <a:rPr lang="de-DE" b="1" dirty="0" err="1" smtClean="0">
                <a:solidFill>
                  <a:srgbClr val="000000"/>
                </a:solidFill>
              </a:rPr>
              <a:t>Please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use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the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wiki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pages</a:t>
            </a:r>
            <a:endParaRPr lang="de-DE" b="1" dirty="0" smtClean="0">
              <a:solidFill>
                <a:srgbClr val="000000"/>
              </a:solidFill>
            </a:endParaRPr>
          </a:p>
          <a:p>
            <a:pPr lvl="1"/>
            <a:r>
              <a:rPr lang="de-DE" dirty="0" err="1" smtClean="0">
                <a:solidFill>
                  <a:srgbClr val="D9D9D9"/>
                </a:solidFill>
              </a:rPr>
              <a:t>Avoid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sending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documents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by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mail</a:t>
            </a:r>
            <a:endParaRPr lang="de-DE" dirty="0" smtClean="0">
              <a:solidFill>
                <a:srgbClr val="D9D9D9"/>
              </a:solidFill>
            </a:endParaRPr>
          </a:p>
          <a:p>
            <a:pPr lvl="1"/>
            <a:r>
              <a:rPr lang="de-DE" dirty="0" smtClean="0">
                <a:solidFill>
                  <a:srgbClr val="D9D9D9"/>
                </a:solidFill>
              </a:rPr>
              <a:t>Work </a:t>
            </a:r>
            <a:r>
              <a:rPr lang="de-DE" dirty="0" err="1" smtClean="0">
                <a:solidFill>
                  <a:srgbClr val="D9D9D9"/>
                </a:solidFill>
              </a:rPr>
              <a:t>packages</a:t>
            </a:r>
            <a:r>
              <a:rPr lang="de-DE" dirty="0" smtClean="0">
                <a:solidFill>
                  <a:srgbClr val="D9D9D9"/>
                </a:solidFill>
              </a:rPr>
              <a:t> </a:t>
            </a:r>
            <a:r>
              <a:rPr lang="de-DE" dirty="0" err="1" smtClean="0">
                <a:solidFill>
                  <a:srgbClr val="D9D9D9"/>
                </a:solidFill>
              </a:rPr>
              <a:t>description</a:t>
            </a:r>
            <a:endParaRPr lang="de-DE" dirty="0" smtClean="0">
              <a:solidFill>
                <a:srgbClr val="D9D9D9"/>
              </a:solidFill>
            </a:endParaRPr>
          </a:p>
          <a:p>
            <a:pPr lvl="1"/>
            <a:r>
              <a:rPr lang="de-DE" dirty="0" smtClean="0">
                <a:solidFill>
                  <a:srgbClr val="D9D9D9"/>
                </a:solidFill>
              </a:rPr>
              <a:t>Conference </a:t>
            </a:r>
            <a:r>
              <a:rPr lang="de-DE" dirty="0" err="1" smtClean="0">
                <a:solidFill>
                  <a:srgbClr val="D9D9D9"/>
                </a:solidFill>
              </a:rPr>
              <a:t>list</a:t>
            </a:r>
            <a:r>
              <a:rPr lang="de-DE" dirty="0">
                <a:solidFill>
                  <a:srgbClr val="D9D9D9"/>
                </a:solidFill>
              </a:rPr>
              <a:t>?</a:t>
            </a:r>
            <a:endParaRPr lang="de-DE" dirty="0" smtClean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62" y="1404304"/>
            <a:ext cx="4968551" cy="4337422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bgerundetes Rechteck 6"/>
          <p:cNvSpPr/>
          <p:nvPr/>
        </p:nvSpPr>
        <p:spPr>
          <a:xfrm>
            <a:off x="4644008" y="2204864"/>
            <a:ext cx="4032448" cy="2520280"/>
          </a:xfrm>
          <a:prstGeom prst="roundRect">
            <a:avLst>
              <a:gd name="adj" fmla="val 5561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4644008" y="472514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Create account: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Vorname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Nachname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Active after Email confirmation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565851" cy="561975"/>
          </a:xfrm>
        </p:spPr>
        <p:txBody>
          <a:bodyPr/>
          <a:lstStyle/>
          <a:p>
            <a:r>
              <a:rPr lang="de-DE" dirty="0" smtClean="0"/>
              <a:t>Wiki </a:t>
            </a:r>
            <a:r>
              <a:rPr lang="de-DE" dirty="0" err="1" smtClean="0"/>
              <a:t>pages</a:t>
            </a:r>
            <a:r>
              <a:rPr lang="de-DE" dirty="0" smtClean="0"/>
              <a:t>: </a:t>
            </a:r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wiki.helmholtz</a:t>
            </a:r>
            <a:r>
              <a:rPr lang="de-DE" dirty="0">
                <a:hlinkClick r:id="rId2"/>
              </a:rPr>
              <a:t>-detectors.de</a:t>
            </a:r>
            <a:r>
              <a:rPr lang="de-DE" dirty="0" smtClean="0">
                <a:hlinkClick r:id="rId2"/>
              </a:rPr>
              <a:t>/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9034"/>
            <a:ext cx="3168352" cy="4894262"/>
          </a:xfrm>
        </p:spPr>
        <p:txBody>
          <a:bodyPr/>
          <a:lstStyle/>
          <a:p>
            <a:r>
              <a:rPr lang="de-DE" dirty="0" smtClean="0"/>
              <a:t>„Internal web </a:t>
            </a:r>
            <a:r>
              <a:rPr lang="de-DE" dirty="0" err="1" smtClean="0"/>
              <a:t>pages</a:t>
            </a:r>
            <a:r>
              <a:rPr lang="de-DE" dirty="0" smtClean="0"/>
              <a:t>“</a:t>
            </a:r>
          </a:p>
          <a:p>
            <a:pPr lvl="1"/>
            <a:r>
              <a:rPr lang="de-DE" dirty="0" smtClean="0"/>
              <a:t>Links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resources</a:t>
            </a:r>
            <a:endParaRPr lang="de-DE" dirty="0" smtClean="0"/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Members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work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packages</a:t>
            </a:r>
            <a:endParaRPr lang="de-DE" dirty="0" smtClean="0">
              <a:solidFill>
                <a:srgbClr val="000000"/>
              </a:solidFill>
            </a:endParaRPr>
          </a:p>
          <a:p>
            <a:pPr lvl="1"/>
            <a:r>
              <a:rPr lang="de-DE" dirty="0" err="1" smtClean="0">
                <a:solidFill>
                  <a:srgbClr val="000000"/>
                </a:solidFill>
              </a:rPr>
              <a:t>Documents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de-DE" dirty="0" err="1">
                <a:solidFill>
                  <a:srgbClr val="000000"/>
                </a:solidFill>
              </a:rPr>
              <a:t>m</a:t>
            </a:r>
            <a:r>
              <a:rPr lang="de-DE" dirty="0" err="1" smtClean="0">
                <a:solidFill>
                  <a:srgbClr val="000000"/>
                </a:solidFill>
              </a:rPr>
              <a:t>inutes</a:t>
            </a:r>
            <a:endParaRPr lang="de-DE" dirty="0" smtClean="0">
              <a:solidFill>
                <a:srgbClr val="000000"/>
              </a:solidFill>
            </a:endParaRP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Project </a:t>
            </a:r>
            <a:r>
              <a:rPr lang="de-DE" dirty="0" err="1" smtClean="0">
                <a:solidFill>
                  <a:srgbClr val="000000"/>
                </a:solidFill>
              </a:rPr>
              <a:t>database</a:t>
            </a:r>
            <a:endParaRPr lang="de-DE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r>
              <a:rPr lang="de-DE" b="1" dirty="0" err="1" smtClean="0">
                <a:solidFill>
                  <a:srgbClr val="000000"/>
                </a:solidFill>
              </a:rPr>
              <a:t>Please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use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the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wiki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pages</a:t>
            </a:r>
            <a:endParaRPr lang="de-DE" b="1" dirty="0" smtClean="0">
              <a:solidFill>
                <a:srgbClr val="000000"/>
              </a:solidFill>
            </a:endParaRPr>
          </a:p>
          <a:p>
            <a:pPr lvl="1"/>
            <a:r>
              <a:rPr lang="de-DE" dirty="0" err="1" smtClean="0">
                <a:solidFill>
                  <a:srgbClr val="000000"/>
                </a:solidFill>
              </a:rPr>
              <a:t>Avoid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sending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documents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mail</a:t>
            </a:r>
            <a:endParaRPr lang="de-DE" dirty="0" smtClean="0">
              <a:solidFill>
                <a:srgbClr val="000000"/>
              </a:solidFill>
            </a:endParaRP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Work </a:t>
            </a:r>
            <a:r>
              <a:rPr lang="de-DE" dirty="0" err="1" smtClean="0">
                <a:solidFill>
                  <a:srgbClr val="000000"/>
                </a:solidFill>
              </a:rPr>
              <a:t>packages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description</a:t>
            </a:r>
            <a:endParaRPr lang="de-DE" dirty="0" smtClean="0">
              <a:solidFill>
                <a:srgbClr val="000000"/>
              </a:solidFill>
            </a:endParaRP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Conference </a:t>
            </a:r>
            <a:r>
              <a:rPr lang="de-DE" dirty="0" err="1" smtClean="0">
                <a:solidFill>
                  <a:srgbClr val="000000"/>
                </a:solidFill>
              </a:rPr>
              <a:t>list</a:t>
            </a:r>
            <a:r>
              <a:rPr lang="de-DE" dirty="0">
                <a:solidFill>
                  <a:srgbClr val="000000"/>
                </a:solidFill>
              </a:rPr>
              <a:t>?</a:t>
            </a:r>
            <a:endParaRPr lang="de-DE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62" y="1404304"/>
            <a:ext cx="4968550" cy="4337422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bgerundetes Rechteck 6"/>
          <p:cNvSpPr/>
          <p:nvPr/>
        </p:nvSpPr>
        <p:spPr>
          <a:xfrm>
            <a:off x="4644008" y="2204864"/>
            <a:ext cx="4032448" cy="2520280"/>
          </a:xfrm>
          <a:prstGeom prst="roundRect">
            <a:avLst>
              <a:gd name="adj" fmla="val 5561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4644008" y="472514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Email notification on page update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(activate on edit page tab)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7740352" y="1700808"/>
            <a:ext cx="360040" cy="216024"/>
          </a:xfrm>
          <a:prstGeom prst="roundRect">
            <a:avLst>
              <a:gd name="adj" fmla="val 5561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7884368" y="1196752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2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 </a:t>
            </a:r>
            <a:r>
              <a:rPr lang="de-DE" dirty="0" err="1" smtClean="0"/>
              <a:t>templates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Presentation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en-US" dirty="0"/>
              <a:t>Standard text for job </a:t>
            </a:r>
            <a:r>
              <a:rPr lang="en-US" dirty="0" smtClean="0"/>
              <a:t>advertisement:</a:t>
            </a:r>
          </a:p>
          <a:p>
            <a:pPr marL="0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de-DE" sz="1600" dirty="0" smtClean="0"/>
              <a:t>„The </a:t>
            </a:r>
            <a:r>
              <a:rPr lang="en-US" sz="1600" dirty="0" smtClean="0"/>
              <a:t>'Detector </a:t>
            </a:r>
            <a:r>
              <a:rPr lang="en-US" sz="1600" dirty="0"/>
              <a:t>Technology and Systems Platform' is formed by a consortium of the Helmholtz Centers and Institutes DESY, FZJ, GSI, HIJ, HIM, HZB, HZDR, HZG, KIT complemented by various national and international partner institutions and universities.</a:t>
            </a:r>
          </a:p>
          <a:p>
            <a:pPr marL="0" indent="0">
              <a:buNone/>
            </a:pPr>
            <a:r>
              <a:rPr lang="en-US" sz="1600" dirty="0"/>
              <a:t>The interdisciplinary platform will  provide access to modern detector technologies and enable the development of the next generation of cutting-edge detectors for fundamental and applied science as well as for </a:t>
            </a:r>
            <a:r>
              <a:rPr lang="en-US" sz="1600" dirty="0" smtClean="0"/>
              <a:t>society</a:t>
            </a:r>
            <a:r>
              <a:rPr lang="de-DE" sz="1600" dirty="0" smtClean="0"/>
              <a:t>.“</a:t>
            </a:r>
            <a:endParaRPr lang="de-DE" sz="1600" dirty="0"/>
          </a:p>
          <a:p>
            <a:pPr marL="0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pPr marL="0" indent="0">
              <a:buNone/>
            </a:pPr>
            <a:r>
              <a:rPr lang="de-DE" sz="1600" dirty="0" smtClean="0"/>
              <a:t>„Die </a:t>
            </a:r>
            <a:r>
              <a:rPr lang="de-DE" sz="1600" dirty="0"/>
              <a:t>"Plattform für Detektortechnologie und -systeme" ist eine gemeinsame Initiative der Helmholtz-Zentren und -Institute DESY, FZJ, GSI, HIJ, HIM, HZB, HZDR, HZG, KIT ergänzt durch nationale und internationale Forschungseinrichtungen und Universitäten</a:t>
            </a:r>
            <a:r>
              <a:rPr lang="de-DE" sz="1600" dirty="0" smtClean="0"/>
              <a:t>.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Die interdisziplinäre Plattform wird den Zugang zu den Detektortechnologien der Zukunft sichern und die Entwicklung von Hochleistungsdetektoren für Forschung und Gesellschaft ermöglichen</a:t>
            </a:r>
            <a:r>
              <a:rPr lang="de-DE" sz="1600" dirty="0" smtClean="0"/>
              <a:t>.“</a:t>
            </a:r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1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Flyer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Emblem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956376" cy="53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5400" dirty="0" err="1" smtClean="0"/>
              <a:t>Thank</a:t>
            </a:r>
            <a:r>
              <a:rPr lang="de-DE" sz="5400" dirty="0" smtClean="0"/>
              <a:t> </a:t>
            </a:r>
            <a:r>
              <a:rPr lang="de-DE" sz="5400" dirty="0" err="1" smtClean="0"/>
              <a:t>you</a:t>
            </a:r>
            <a:r>
              <a:rPr lang="de-DE" sz="5400" dirty="0" smtClean="0"/>
              <a:t>!</a:t>
            </a:r>
            <a:endParaRPr lang="de-DE" sz="5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2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Collaboration</a:t>
            </a:r>
            <a:r>
              <a:rPr lang="de-DE" dirty="0" smtClean="0"/>
              <a:t> Agreement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/>
          </a:p>
          <a:p>
            <a:r>
              <a:rPr lang="de-DE" b="1" dirty="0" smtClean="0"/>
              <a:t>Boards</a:t>
            </a:r>
            <a:r>
              <a:rPr lang="de-DE" b="1" dirty="0"/>
              <a:t/>
            </a:r>
            <a:br>
              <a:rPr lang="de-DE" b="1" dirty="0"/>
            </a:br>
            <a:endParaRPr lang="de-DE" b="1" dirty="0"/>
          </a:p>
          <a:p>
            <a:r>
              <a:rPr lang="de-DE" b="1" dirty="0"/>
              <a:t>Work </a:t>
            </a:r>
            <a:r>
              <a:rPr lang="de-DE" b="1" dirty="0" err="1"/>
              <a:t>Results</a:t>
            </a:r>
            <a:r>
              <a:rPr lang="de-DE" b="1" dirty="0"/>
              <a:t/>
            </a:r>
            <a:br>
              <a:rPr lang="de-DE" b="1" dirty="0"/>
            </a:br>
            <a:endParaRPr lang="de-DE" b="1" dirty="0"/>
          </a:p>
          <a:p>
            <a:r>
              <a:rPr lang="de-DE" b="1" dirty="0"/>
              <a:t>Property </a:t>
            </a:r>
            <a:r>
              <a:rPr lang="de-DE" b="1" dirty="0" err="1"/>
              <a:t>Rights</a:t>
            </a:r>
            <a:r>
              <a:rPr lang="de-DE" b="1" dirty="0"/>
              <a:t/>
            </a:r>
            <a:br>
              <a:rPr lang="de-DE" b="1" dirty="0"/>
            </a:br>
            <a:endParaRPr lang="de-DE" b="1" dirty="0"/>
          </a:p>
          <a:p>
            <a:r>
              <a:rPr lang="de-DE" b="1" dirty="0" err="1"/>
              <a:t>Confidentiality</a:t>
            </a:r>
            <a:r>
              <a:rPr lang="de-DE" b="1" dirty="0"/>
              <a:t/>
            </a:r>
            <a:br>
              <a:rPr lang="de-DE" b="1" dirty="0"/>
            </a:br>
            <a:endParaRPr lang="de-DE" b="1" dirty="0"/>
          </a:p>
          <a:p>
            <a:r>
              <a:rPr lang="de-DE" b="1" dirty="0" err="1"/>
              <a:t>Liability</a:t>
            </a:r>
            <a:r>
              <a:rPr lang="de-DE" b="1" dirty="0"/>
              <a:t/>
            </a:r>
            <a:br>
              <a:rPr lang="de-DE" b="1" dirty="0"/>
            </a:br>
            <a:endParaRPr lang="de-DE" b="1" dirty="0"/>
          </a:p>
          <a:p>
            <a:r>
              <a:rPr lang="de-DE" b="1" dirty="0"/>
              <a:t>Common Fund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In </a:t>
            </a:r>
            <a:r>
              <a:rPr lang="de-DE" b="1" dirty="0" err="1" smtClean="0"/>
              <a:t>effect</a:t>
            </a:r>
            <a:r>
              <a:rPr lang="de-DE" b="1" dirty="0" smtClean="0"/>
              <a:t> </a:t>
            </a:r>
            <a:r>
              <a:rPr lang="de-DE" b="1" dirty="0" err="1" smtClean="0"/>
              <a:t>retroactively</a:t>
            </a:r>
            <a:r>
              <a:rPr lang="de-DE" b="1" dirty="0" smtClean="0"/>
              <a:t> </a:t>
            </a:r>
            <a:r>
              <a:rPr lang="de-DE" b="1" dirty="0"/>
              <a:t>on </a:t>
            </a:r>
            <a:r>
              <a:rPr lang="de-DE" b="1" dirty="0" err="1"/>
              <a:t>January</a:t>
            </a:r>
            <a:r>
              <a:rPr lang="de-DE" b="1" dirty="0"/>
              <a:t> 1st, 2012</a:t>
            </a:r>
            <a:endParaRPr lang="de-DE" b="1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8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 </a:t>
            </a:r>
            <a:r>
              <a:rPr lang="de-DE" dirty="0"/>
              <a:t>Parallel </a:t>
            </a:r>
            <a:r>
              <a:rPr lang="de-DE" dirty="0" smtClean="0"/>
              <a:t>Sessions </a:t>
            </a:r>
            <a:r>
              <a:rPr lang="de-DE" dirty="0"/>
              <a:t>(</a:t>
            </a:r>
            <a:r>
              <a:rPr lang="de-DE" dirty="0" err="1" smtClean="0"/>
              <a:t>Pillars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Monday</a:t>
            </a:r>
            <a:r>
              <a:rPr lang="de-DE" b="1" dirty="0" smtClean="0"/>
              <a:t>, 13th May  16:00 - 19:00</a:t>
            </a:r>
            <a:br>
              <a:rPr lang="de-DE" b="1" dirty="0" smtClean="0"/>
            </a:br>
            <a:endParaRPr lang="de-DE" b="1" dirty="0" smtClean="0"/>
          </a:p>
          <a:p>
            <a:pPr lvl="1"/>
            <a:r>
              <a:rPr lang="de-DE" b="1" dirty="0" err="1" smtClean="0"/>
              <a:t>Pillar</a:t>
            </a:r>
            <a:r>
              <a:rPr lang="de-DE" b="1" dirty="0" smtClean="0"/>
              <a:t> I in </a:t>
            </a:r>
            <a:r>
              <a:rPr lang="de-DE" b="1" dirty="0" err="1" smtClean="0"/>
              <a:t>room</a:t>
            </a:r>
            <a:r>
              <a:rPr lang="de-DE" b="1" dirty="0" smtClean="0"/>
              <a:t> 	PT104</a:t>
            </a:r>
          </a:p>
          <a:p>
            <a:pPr lvl="1"/>
            <a:r>
              <a:rPr lang="de-DE" b="1" dirty="0" err="1" smtClean="0"/>
              <a:t>Pillar</a:t>
            </a:r>
            <a:r>
              <a:rPr lang="de-DE" b="1" dirty="0" smtClean="0"/>
              <a:t> II in </a:t>
            </a:r>
            <a:r>
              <a:rPr lang="de-DE" b="1" dirty="0" err="1" smtClean="0"/>
              <a:t>room</a:t>
            </a:r>
            <a:r>
              <a:rPr lang="de-DE" b="1" dirty="0" smtClean="0"/>
              <a:t> 	LR204</a:t>
            </a:r>
          </a:p>
          <a:p>
            <a:pPr lvl="1"/>
            <a:r>
              <a:rPr lang="de-DE" b="1" dirty="0" err="1" smtClean="0"/>
              <a:t>Pillar</a:t>
            </a:r>
            <a:r>
              <a:rPr lang="de-DE" b="1" dirty="0" smtClean="0"/>
              <a:t> III in </a:t>
            </a:r>
            <a:r>
              <a:rPr lang="de-DE" b="1" dirty="0" err="1" smtClean="0"/>
              <a:t>room</a:t>
            </a:r>
            <a:r>
              <a:rPr lang="de-DE" b="1" dirty="0" smtClean="0"/>
              <a:t> 	LS206</a:t>
            </a:r>
          </a:p>
          <a:p>
            <a:pPr marL="476250" lvl="1" indent="0">
              <a:buNone/>
            </a:pP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  <a:p>
            <a:pPr marL="476250" lvl="1" indent="0">
              <a:buNone/>
            </a:pPr>
            <a:r>
              <a:rPr lang="de-DE" b="1" dirty="0" smtClean="0"/>
              <a:t>RECEPTION: „</a:t>
            </a:r>
            <a:r>
              <a:rPr lang="de-DE" b="1" dirty="0" err="1" smtClean="0"/>
              <a:t>Cafe</a:t>
            </a:r>
            <a:r>
              <a:rPr lang="de-DE" b="1" dirty="0" smtClean="0"/>
              <a:t> Jahn“ (</a:t>
            </a:r>
            <a:r>
              <a:rPr lang="de-DE" b="1" dirty="0" err="1" smtClean="0"/>
              <a:t>room</a:t>
            </a:r>
            <a:r>
              <a:rPr lang="de-DE" b="1" dirty="0" smtClean="0"/>
              <a:t> H 200)</a:t>
            </a:r>
          </a:p>
          <a:p>
            <a:pPr marL="476250" lvl="1" indent="0">
              <a:buNone/>
            </a:pPr>
            <a:endParaRPr lang="de-DE" b="1" dirty="0"/>
          </a:p>
          <a:p>
            <a:pPr marL="476250" lvl="1" indent="0">
              <a:buNone/>
            </a:pP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4611"/>
            <a:ext cx="3361556" cy="23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Regular </a:t>
            </a:r>
            <a:r>
              <a:rPr lang="de-DE" dirty="0" err="1" smtClean="0"/>
              <a:t>meetings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b="1" dirty="0" smtClean="0"/>
          </a:p>
          <a:p>
            <a:r>
              <a:rPr lang="de-DE" b="1" dirty="0" smtClean="0"/>
              <a:t>Meeting </a:t>
            </a:r>
            <a:r>
              <a:rPr lang="de-DE" b="1" dirty="0" err="1" smtClean="0"/>
              <a:t>venue</a:t>
            </a:r>
            <a:r>
              <a:rPr lang="de-DE" b="1" dirty="0" smtClean="0"/>
              <a:t> in </a:t>
            </a:r>
            <a:r>
              <a:rPr lang="de-DE" b="1" dirty="0" err="1" smtClean="0"/>
              <a:t>rotation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Karlsruhe</a:t>
            </a:r>
          </a:p>
          <a:p>
            <a:endParaRPr lang="de-DE" b="1" dirty="0"/>
          </a:p>
          <a:p>
            <a:r>
              <a:rPr lang="de-DE" b="1" dirty="0" smtClean="0"/>
              <a:t>Next </a:t>
            </a:r>
            <a:r>
              <a:rPr lang="de-DE" b="1" dirty="0" err="1" smtClean="0"/>
              <a:t>meeting</a:t>
            </a:r>
            <a:r>
              <a:rPr lang="de-DE" b="1" dirty="0" smtClean="0"/>
              <a:t> in </a:t>
            </a:r>
            <a:r>
              <a:rPr lang="de-DE" b="1" dirty="0"/>
              <a:t>Karlsruhe </a:t>
            </a:r>
            <a:r>
              <a:rPr lang="de-DE" b="1" dirty="0" smtClean="0"/>
              <a:t>in spring </a:t>
            </a:r>
            <a:r>
              <a:rPr lang="de-DE" b="1" dirty="0"/>
              <a:t>2014</a:t>
            </a:r>
            <a:br>
              <a:rPr lang="de-DE" b="1" dirty="0"/>
            </a:br>
            <a:r>
              <a:rPr lang="de-DE" sz="1600" b="1" dirty="0" smtClean="0"/>
              <a:t>(</a:t>
            </a:r>
            <a:r>
              <a:rPr lang="de-DE" sz="1600" b="1" dirty="0" err="1" smtClean="0"/>
              <a:t>depending</a:t>
            </a:r>
            <a:r>
              <a:rPr lang="de-DE" sz="1600" b="1" dirty="0" smtClean="0"/>
              <a:t> on </a:t>
            </a:r>
            <a:r>
              <a:rPr lang="de-DE" sz="1600" b="1" dirty="0" err="1" smtClean="0"/>
              <a:t>date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POF III Evaluation)</a:t>
            </a:r>
            <a:br>
              <a:rPr lang="de-DE" sz="1600" b="1" dirty="0" smtClean="0"/>
            </a:br>
            <a:endParaRPr lang="de-DE" sz="1600" b="1" dirty="0" smtClean="0"/>
          </a:p>
          <a:p>
            <a:r>
              <a:rPr lang="de-DE" b="1" dirty="0" smtClean="0"/>
              <a:t>Generally </a:t>
            </a:r>
            <a:r>
              <a:rPr lang="de-DE" b="1" dirty="0" err="1" smtClean="0"/>
              <a:t>two</a:t>
            </a:r>
            <a:r>
              <a:rPr lang="de-DE" b="1" dirty="0" smtClean="0"/>
              <a:t> </a:t>
            </a:r>
            <a:r>
              <a:rPr lang="de-DE" b="1" dirty="0" err="1" smtClean="0"/>
              <a:t>collaboration</a:t>
            </a:r>
            <a:r>
              <a:rPr lang="de-DE" b="1" dirty="0" smtClean="0"/>
              <a:t> </a:t>
            </a:r>
            <a:r>
              <a:rPr lang="de-DE" b="1" dirty="0" err="1" smtClean="0"/>
              <a:t>meetings</a:t>
            </a:r>
            <a:r>
              <a:rPr lang="de-DE" b="1" dirty="0" smtClean="0"/>
              <a:t> a </a:t>
            </a:r>
            <a:r>
              <a:rPr lang="de-DE" b="1" dirty="0" err="1" smtClean="0"/>
              <a:t>year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1600" b="1" dirty="0" smtClean="0"/>
              <a:t/>
            </a:r>
            <a:br>
              <a:rPr lang="de-DE" sz="1600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1200" b="1" dirty="0" smtClean="0"/>
              <a:t>   </a:t>
            </a:r>
            <a:r>
              <a:rPr lang="de-DE" sz="1200" b="1" dirty="0" err="1" smtClean="0"/>
              <a:t>February</a:t>
            </a:r>
            <a:r>
              <a:rPr lang="de-DE" sz="1200" b="1" dirty="0" smtClean="0"/>
              <a:t> 2012		             November 2012		</a:t>
            </a:r>
            <a:r>
              <a:rPr lang="de-DE" sz="1200" b="1" dirty="0"/>
              <a:t>	</a:t>
            </a:r>
            <a:r>
              <a:rPr lang="de-DE" sz="1200" b="1" dirty="0" smtClean="0"/>
              <a:t>      May 2013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13630"/>
            <a:ext cx="2767612" cy="17281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7"/>
          <a:stretch/>
        </p:blipFill>
        <p:spPr>
          <a:xfrm>
            <a:off x="3168352" y="4613630"/>
            <a:ext cx="2483768" cy="172819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31" y="4613630"/>
            <a:ext cx="308605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Focus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meeting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Status and plans till 2014</a:t>
            </a:r>
          </a:p>
          <a:p>
            <a:pPr marL="476250" lvl="1" indent="0">
              <a:buNone/>
            </a:pPr>
            <a:endParaRPr lang="de-DE" b="1" dirty="0"/>
          </a:p>
          <a:p>
            <a:r>
              <a:rPr lang="de-DE" b="1" dirty="0" smtClean="0"/>
              <a:t>First Meeting </a:t>
            </a:r>
            <a:r>
              <a:rPr lang="de-DE" b="1" dirty="0" err="1" smtClean="0"/>
              <a:t>of</a:t>
            </a:r>
            <a:r>
              <a:rPr lang="de-DE" b="1" dirty="0" smtClean="0"/>
              <a:t> Advisory Board</a:t>
            </a:r>
            <a:br>
              <a:rPr lang="de-DE" b="1" dirty="0" smtClean="0"/>
            </a:br>
            <a:endParaRPr lang="de-DE" b="1" dirty="0" smtClean="0"/>
          </a:p>
          <a:p>
            <a:r>
              <a:rPr lang="de-DE" b="1" dirty="0" err="1" smtClean="0"/>
              <a:t>Collaboration</a:t>
            </a:r>
            <a:r>
              <a:rPr lang="de-DE" b="1" dirty="0" smtClean="0"/>
              <a:t> </a:t>
            </a:r>
            <a:r>
              <a:rPr lang="de-DE" b="1" dirty="0" err="1" smtClean="0"/>
              <a:t>matters</a:t>
            </a:r>
            <a:endParaRPr lang="de-DE" b="1" dirty="0" smtClean="0"/>
          </a:p>
          <a:p>
            <a:pPr lvl="1"/>
            <a:r>
              <a:rPr lang="en-US" b="1" dirty="0"/>
              <a:t>Vote of Collaboration Board Chair </a:t>
            </a:r>
            <a:endParaRPr lang="en-US" b="1" dirty="0" smtClean="0"/>
          </a:p>
          <a:p>
            <a:pPr lvl="1"/>
            <a:r>
              <a:rPr lang="en-US" b="1" dirty="0" smtClean="0"/>
              <a:t>Use of the Common Fund</a:t>
            </a:r>
            <a:endParaRPr lang="de-DE" b="1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Next HGF funding period POF III</a:t>
            </a:r>
          </a:p>
          <a:p>
            <a:pPr lvl="1"/>
            <a:r>
              <a:rPr lang="en-US" b="1" dirty="0"/>
              <a:t>Scientific content of proposal</a:t>
            </a:r>
          </a:p>
          <a:p>
            <a:pPr lvl="1"/>
            <a:r>
              <a:rPr lang="en-US" b="1" dirty="0" err="1"/>
              <a:t>Organisational</a:t>
            </a:r>
            <a:r>
              <a:rPr lang="en-US" b="1" dirty="0"/>
              <a:t> matters </a:t>
            </a:r>
          </a:p>
          <a:p>
            <a:pPr lvl="1"/>
            <a:r>
              <a:rPr lang="en-US" b="1" dirty="0"/>
              <a:t>Submission of proposal: 1</a:t>
            </a:r>
            <a:r>
              <a:rPr lang="en-US" b="1" baseline="30000" dirty="0"/>
              <a:t>st</a:t>
            </a:r>
            <a:r>
              <a:rPr lang="en-US" b="1" dirty="0"/>
              <a:t> November 2013</a:t>
            </a:r>
          </a:p>
          <a:p>
            <a:pPr marL="0" indent="0">
              <a:buNone/>
            </a:pP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0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/>
              <a:t>Agreement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Agreement </a:t>
            </a:r>
            <a:r>
              <a:rPr lang="de-DE" b="1" dirty="0" err="1" smtClean="0"/>
              <a:t>signed</a:t>
            </a:r>
            <a:r>
              <a:rPr lang="de-DE" b="1" dirty="0" smtClean="0"/>
              <a:t> </a:t>
            </a:r>
            <a:r>
              <a:rPr lang="de-DE" b="1" dirty="0" err="1" smtClean="0"/>
              <a:t>by</a:t>
            </a:r>
            <a:r>
              <a:rPr lang="de-DE" b="1" dirty="0" smtClean="0"/>
              <a:t>:</a:t>
            </a:r>
            <a:br>
              <a:rPr lang="de-DE" b="1" dirty="0" smtClean="0"/>
            </a:br>
            <a:endParaRPr lang="de-DE" b="1" dirty="0" smtClean="0"/>
          </a:p>
          <a:p>
            <a:pPr lvl="1"/>
            <a:r>
              <a:rPr lang="de-DE" b="1" dirty="0" smtClean="0"/>
              <a:t>Helmholtz Centers:</a:t>
            </a:r>
          </a:p>
          <a:p>
            <a:pPr lvl="2"/>
            <a:r>
              <a:rPr lang="de-DE" b="1" dirty="0" smtClean="0"/>
              <a:t>DESY</a:t>
            </a:r>
          </a:p>
          <a:p>
            <a:pPr lvl="2"/>
            <a:r>
              <a:rPr lang="de-DE" b="1" dirty="0" smtClean="0"/>
              <a:t>GSI </a:t>
            </a:r>
            <a:r>
              <a:rPr lang="de-DE" b="1" dirty="0"/>
              <a:t>(</a:t>
            </a:r>
            <a:r>
              <a:rPr lang="de-DE" b="1" dirty="0" err="1"/>
              <a:t>including</a:t>
            </a:r>
            <a:r>
              <a:rPr lang="de-DE" b="1" dirty="0"/>
              <a:t> HIM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smtClean="0"/>
              <a:t>HIJ)</a:t>
            </a:r>
          </a:p>
          <a:p>
            <a:pPr lvl="2"/>
            <a:r>
              <a:rPr lang="de-DE" b="1" dirty="0" smtClean="0"/>
              <a:t>HZB</a:t>
            </a:r>
            <a:endParaRPr lang="de-DE" b="1" dirty="0"/>
          </a:p>
          <a:p>
            <a:pPr lvl="2"/>
            <a:r>
              <a:rPr lang="de-DE" b="1" dirty="0" smtClean="0"/>
              <a:t>HZDR</a:t>
            </a:r>
          </a:p>
          <a:p>
            <a:pPr lvl="2"/>
            <a:r>
              <a:rPr lang="de-DE" b="1" dirty="0" smtClean="0"/>
              <a:t>HZG</a:t>
            </a:r>
          </a:p>
          <a:p>
            <a:pPr lvl="2"/>
            <a:r>
              <a:rPr lang="de-DE" b="1" dirty="0" smtClean="0"/>
              <a:t>Jülich</a:t>
            </a:r>
          </a:p>
          <a:p>
            <a:pPr lvl="2"/>
            <a:r>
              <a:rPr lang="de-DE" b="1" dirty="0" smtClean="0"/>
              <a:t>KIT</a:t>
            </a:r>
            <a:br>
              <a:rPr lang="de-DE" b="1" dirty="0" smtClean="0"/>
            </a:br>
            <a:endParaRPr lang="de-DE" b="1" dirty="0" smtClean="0"/>
          </a:p>
          <a:p>
            <a:pPr lvl="1"/>
            <a:r>
              <a:rPr lang="de-DE" b="1" dirty="0" err="1" smtClean="0"/>
              <a:t>Universities</a:t>
            </a:r>
            <a:r>
              <a:rPr lang="de-DE" b="1" dirty="0" smtClean="0"/>
              <a:t> (so </a:t>
            </a:r>
            <a:r>
              <a:rPr lang="de-DE" b="1" dirty="0" err="1" smtClean="0"/>
              <a:t>far</a:t>
            </a:r>
            <a:r>
              <a:rPr lang="de-DE" b="1" dirty="0" smtClean="0"/>
              <a:t>)</a:t>
            </a:r>
          </a:p>
          <a:p>
            <a:pPr lvl="2"/>
            <a:r>
              <a:rPr lang="de-DE" b="1" dirty="0" smtClean="0"/>
              <a:t>Aachen</a:t>
            </a:r>
          </a:p>
          <a:p>
            <a:pPr lvl="2"/>
            <a:r>
              <a:rPr lang="de-DE" b="1" dirty="0" smtClean="0"/>
              <a:t>Bonn</a:t>
            </a:r>
          </a:p>
          <a:p>
            <a:pPr lvl="2"/>
            <a:r>
              <a:rPr lang="de-DE" b="1" dirty="0" smtClean="0"/>
              <a:t>Dresden</a:t>
            </a:r>
          </a:p>
          <a:p>
            <a:pPr lvl="2"/>
            <a:r>
              <a:rPr lang="de-DE" b="1" dirty="0" smtClean="0"/>
              <a:t>Florenz</a:t>
            </a:r>
            <a:endParaRPr lang="de-DE" b="1" dirty="0"/>
          </a:p>
          <a:p>
            <a:pPr lvl="1"/>
            <a:endParaRPr lang="de-DE" b="1" dirty="0" smtClean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  <a:p>
            <a:pPr marL="0" indent="0">
              <a:buNone/>
            </a:pPr>
            <a:r>
              <a:rPr lang="de-DE" b="1" dirty="0"/>
              <a:t> </a:t>
            </a:r>
            <a:endParaRPr lang="de-DE" b="1" dirty="0" smtClean="0"/>
          </a:p>
          <a:p>
            <a:pPr marL="0" indent="0">
              <a:buNone/>
            </a:pPr>
            <a:endParaRPr lang="de-DE" b="1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C. Buchwald, Administration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7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Progress Report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Deadline: </a:t>
            </a:r>
            <a:r>
              <a:rPr lang="de-DE" dirty="0" err="1" smtClean="0"/>
              <a:t>February</a:t>
            </a:r>
            <a:r>
              <a:rPr lang="de-DE" dirty="0" smtClean="0"/>
              <a:t> 28</a:t>
            </a:r>
            <a:r>
              <a:rPr lang="de-DE" baseline="30000" dirty="0" smtClean="0"/>
              <a:t>th</a:t>
            </a:r>
            <a:r>
              <a:rPr lang="de-DE" dirty="0" smtClean="0"/>
              <a:t> 2013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Just a </a:t>
            </a:r>
            <a:r>
              <a:rPr lang="de-DE" dirty="0" err="1" smtClean="0"/>
              <a:t>formality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coming</a:t>
            </a:r>
            <a:r>
              <a:rPr lang="de-DE" dirty="0" smtClean="0"/>
              <a:t> </a:t>
            </a:r>
            <a:r>
              <a:rPr lang="de-DE" dirty="0" err="1" smtClean="0"/>
              <a:t>reports</a:t>
            </a:r>
            <a:r>
              <a:rPr lang="de-DE" dirty="0" smtClean="0"/>
              <a:t>: </a:t>
            </a:r>
          </a:p>
          <a:p>
            <a:pPr lvl="2"/>
            <a:r>
              <a:rPr lang="de-DE" dirty="0"/>
              <a:t>P</a:t>
            </a:r>
            <a:r>
              <a:rPr lang="de-DE" dirty="0" smtClean="0"/>
              <a:t>ublications</a:t>
            </a:r>
          </a:p>
          <a:p>
            <a:pPr lvl="2"/>
            <a:r>
              <a:rPr lang="de-DE" dirty="0" smtClean="0"/>
              <a:t>Details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workpackages</a:t>
            </a:r>
            <a:endParaRPr lang="de-DE" dirty="0" smtClean="0"/>
          </a:p>
          <a:p>
            <a:pPr lvl="2"/>
            <a:r>
              <a:rPr lang="de-DE" dirty="0" smtClean="0"/>
              <a:t>Job </a:t>
            </a:r>
            <a:r>
              <a:rPr lang="de-DE" dirty="0" err="1" smtClean="0"/>
              <a:t>offers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9"/>
          <a:stretch/>
        </p:blipFill>
        <p:spPr>
          <a:xfrm>
            <a:off x="4211960" y="157912"/>
            <a:ext cx="4755467" cy="60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 </a:t>
            </a:r>
            <a:r>
              <a:rPr lang="de-DE" dirty="0" err="1"/>
              <a:t>A</a:t>
            </a:r>
            <a:r>
              <a:rPr lang="de-DE" dirty="0" err="1" smtClean="0"/>
              <a:t>ctivities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Web </a:t>
            </a:r>
            <a:r>
              <a:rPr lang="de-DE" dirty="0" err="1" smtClean="0"/>
              <a:t>pages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Wiki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Standard </a:t>
            </a:r>
            <a:r>
              <a:rPr lang="de-DE" dirty="0" err="1" smtClean="0"/>
              <a:t>templates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Flyer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Emblem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5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565851" cy="561975"/>
          </a:xfrm>
        </p:spPr>
        <p:txBody>
          <a:bodyPr/>
          <a:lstStyle/>
          <a:p>
            <a:r>
              <a:rPr lang="de-DE" dirty="0"/>
              <a:t>Web </a:t>
            </a:r>
            <a:r>
              <a:rPr lang="de-DE" dirty="0" err="1" smtClean="0"/>
              <a:t>pages</a:t>
            </a:r>
            <a:r>
              <a:rPr lang="de-DE" dirty="0" smtClean="0"/>
              <a:t>: </a:t>
            </a:r>
            <a:r>
              <a:rPr lang="de-DE" dirty="0">
                <a:hlinkClick r:id="rId2"/>
              </a:rPr>
              <a:t>http://www.helmholtz-detectors.de</a:t>
            </a:r>
            <a:r>
              <a:rPr lang="de-DE" dirty="0" smtClean="0">
                <a:hlinkClick r:id="rId2"/>
              </a:rPr>
              <a:t>/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3312368" cy="5040560"/>
          </a:xfrm>
        </p:spPr>
        <p:txBody>
          <a:bodyPr/>
          <a:lstStyle/>
          <a:p>
            <a:r>
              <a:rPr lang="de-DE" dirty="0" smtClean="0"/>
              <a:t>Main </a:t>
            </a:r>
            <a:r>
              <a:rPr lang="de-DE" dirty="0" err="1" smtClean="0"/>
              <a:t>structure</a:t>
            </a:r>
            <a:endParaRPr lang="de-DE" dirty="0" smtClean="0"/>
          </a:p>
          <a:p>
            <a:pPr lvl="1"/>
            <a:r>
              <a:rPr lang="de-DE" b="1" dirty="0" err="1" smtClean="0"/>
              <a:t>Introduction</a:t>
            </a:r>
            <a:r>
              <a:rPr lang="de-DE" b="1" dirty="0" smtClean="0"/>
              <a:t> / </a:t>
            </a:r>
            <a:r>
              <a:rPr lang="de-DE" b="1" dirty="0" err="1" smtClean="0"/>
              <a:t>news</a:t>
            </a:r>
            <a:endParaRPr lang="de-DE" b="1" dirty="0" smtClean="0"/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Research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topics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Ordered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work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packages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Partners</a:t>
            </a:r>
          </a:p>
          <a:p>
            <a:pPr lvl="1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Contact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/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organization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r>
              <a:rPr lang="de-DE" dirty="0" err="1" smtClean="0">
                <a:solidFill>
                  <a:srgbClr val="BFBFBF"/>
                </a:solidFill>
              </a:rPr>
              <a:t>Please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help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to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keep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the</a:t>
            </a:r>
            <a:r>
              <a:rPr lang="de-DE" dirty="0" smtClean="0">
                <a:solidFill>
                  <a:srgbClr val="BFBFBF"/>
                </a:solidFill>
              </a:rPr>
              <a:t> web </a:t>
            </a:r>
            <a:r>
              <a:rPr lang="de-DE" dirty="0" err="1" smtClean="0">
                <a:solidFill>
                  <a:srgbClr val="BFBFBF"/>
                </a:solidFill>
              </a:rPr>
              <a:t>pages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up</a:t>
            </a:r>
            <a:r>
              <a:rPr lang="de-DE" dirty="0" smtClean="0">
                <a:solidFill>
                  <a:srgbClr val="BFBFBF"/>
                </a:solidFill>
              </a:rPr>
              <a:t>-</a:t>
            </a:r>
            <a:r>
              <a:rPr lang="de-DE" dirty="0" err="1" smtClean="0">
                <a:solidFill>
                  <a:srgbClr val="BFBFBF"/>
                </a:solidFill>
              </a:rPr>
              <a:t>to</a:t>
            </a:r>
            <a:r>
              <a:rPr lang="de-DE" dirty="0" smtClean="0">
                <a:solidFill>
                  <a:srgbClr val="BFBFBF"/>
                </a:solidFill>
              </a:rPr>
              <a:t>-date</a:t>
            </a:r>
          </a:p>
          <a:p>
            <a:pPr lvl="1"/>
            <a:r>
              <a:rPr lang="de-DE" dirty="0" smtClean="0">
                <a:solidFill>
                  <a:srgbClr val="BFBFBF"/>
                </a:solidFill>
              </a:rPr>
              <a:t>Topics </a:t>
            </a:r>
            <a:r>
              <a:rPr lang="de-DE" dirty="0" err="1" smtClean="0">
                <a:solidFill>
                  <a:srgbClr val="BFBFBF"/>
                </a:solidFill>
              </a:rPr>
              <a:t>for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news</a:t>
            </a:r>
            <a:endParaRPr lang="de-DE" dirty="0" smtClean="0">
              <a:solidFill>
                <a:srgbClr val="BFBFBF"/>
              </a:solidFill>
            </a:endParaRPr>
          </a:p>
          <a:p>
            <a:pPr lvl="1"/>
            <a:r>
              <a:rPr lang="de-DE" dirty="0" smtClean="0">
                <a:solidFill>
                  <a:srgbClr val="BFBFBF"/>
                </a:solidFill>
              </a:rPr>
              <a:t>Press </a:t>
            </a:r>
            <a:r>
              <a:rPr lang="de-DE" dirty="0" err="1" smtClean="0">
                <a:solidFill>
                  <a:srgbClr val="BFBFBF"/>
                </a:solidFill>
              </a:rPr>
              <a:t>releases</a:t>
            </a:r>
            <a:endParaRPr lang="de-DE" dirty="0" smtClean="0">
              <a:solidFill>
                <a:srgbClr val="BFBFBF"/>
              </a:solidFill>
            </a:endParaRPr>
          </a:p>
          <a:p>
            <a:pPr lvl="1"/>
            <a:r>
              <a:rPr lang="de-DE" dirty="0" smtClean="0">
                <a:solidFill>
                  <a:srgbClr val="BFBFBF"/>
                </a:solidFill>
              </a:rPr>
              <a:t>Work </a:t>
            </a:r>
            <a:r>
              <a:rPr lang="de-DE" dirty="0" err="1" smtClean="0">
                <a:solidFill>
                  <a:srgbClr val="BFBFBF"/>
                </a:solidFill>
              </a:rPr>
              <a:t>package</a:t>
            </a:r>
            <a:r>
              <a:rPr lang="de-DE" dirty="0" smtClean="0">
                <a:solidFill>
                  <a:srgbClr val="BFBFBF"/>
                </a:solidFill>
              </a:rPr>
              <a:t> </a:t>
            </a:r>
            <a:r>
              <a:rPr lang="de-DE" dirty="0" err="1" smtClean="0">
                <a:solidFill>
                  <a:srgbClr val="BFBFBF"/>
                </a:solidFill>
              </a:rPr>
              <a:t>progress</a:t>
            </a:r>
            <a:r>
              <a:rPr lang="de-DE" dirty="0" smtClean="0">
                <a:solidFill>
                  <a:srgbClr val="BFBFBF"/>
                </a:solidFill>
              </a:rPr>
              <a:t>!</a:t>
            </a:r>
          </a:p>
          <a:p>
            <a:pPr lvl="2"/>
            <a:r>
              <a:rPr lang="de-DE" dirty="0" smtClean="0">
                <a:solidFill>
                  <a:srgbClr val="BFBFBF"/>
                </a:solidFill>
              </a:rPr>
              <a:t>E.g. Milestones, </a:t>
            </a:r>
            <a:r>
              <a:rPr lang="de-DE" dirty="0" err="1" smtClean="0">
                <a:solidFill>
                  <a:srgbClr val="BFBFBF"/>
                </a:solidFill>
              </a:rPr>
              <a:t>publications</a:t>
            </a:r>
            <a:r>
              <a:rPr lang="de-DE" dirty="0" smtClean="0">
                <a:solidFill>
                  <a:srgbClr val="BFBFBF"/>
                </a:solidFill>
              </a:rPr>
              <a:t>, ...</a:t>
            </a:r>
            <a:endParaRPr lang="de-DE" dirty="0">
              <a:solidFill>
                <a:srgbClr val="BFBFBF"/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C. Buchwald, Administration</a:t>
            </a:r>
            <a:endParaRPr lang="de-DE"/>
          </a:p>
        </p:txBody>
      </p:sp>
      <p:pic>
        <p:nvPicPr>
          <p:cNvPr id="6" name="Bild 5" descr="web-mai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68760"/>
            <a:ext cx="5261085" cy="4608512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bgerundetes Rechteck 6"/>
          <p:cNvSpPr/>
          <p:nvPr/>
        </p:nvSpPr>
        <p:spPr>
          <a:xfrm>
            <a:off x="4572000" y="4437112"/>
            <a:ext cx="3096344" cy="1584176"/>
          </a:xfrm>
          <a:prstGeom prst="roundRect">
            <a:avLst>
              <a:gd name="adj" fmla="val 5561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872</Words>
  <Application>Microsoft Office PowerPoint</Application>
  <PresentationFormat>Bildschirmpräsentation (4:3)</PresentationFormat>
  <Paragraphs>305</Paragraphs>
  <Slides>26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KIT_master_de</vt:lpstr>
      <vt:lpstr>PowerPoint-Präsentation</vt:lpstr>
      <vt:lpstr>Organisation - Transfer</vt:lpstr>
      <vt:lpstr>Organisation Parallel Sessions (Pillars)</vt:lpstr>
      <vt:lpstr>Regular meetings</vt:lpstr>
      <vt:lpstr>Focus of this meeting</vt:lpstr>
      <vt:lpstr>Status of Collaboration Agreement</vt:lpstr>
      <vt:lpstr>Progress Report </vt:lpstr>
      <vt:lpstr>PR Activities</vt:lpstr>
      <vt:lpstr>Web pages: http://www.helmholtz-detectors.de/</vt:lpstr>
      <vt:lpstr>Web pages: http://www.helmholtz-detectors.de/</vt:lpstr>
      <vt:lpstr>Web pages: http://www.helmholtz-detectors.de/</vt:lpstr>
      <vt:lpstr>Web pages: http://www.helmholtz-detectors.de/</vt:lpstr>
      <vt:lpstr>Web pages: http://www.helmholtz-detectors.de/</vt:lpstr>
      <vt:lpstr>Web pages: http://www.helmholtz-detectors.de/</vt:lpstr>
      <vt:lpstr>Web pages: http://www.helmholtz-detectors.de/</vt:lpstr>
      <vt:lpstr>Wiki pages: http://wiki.helmholtz-detectors.de/</vt:lpstr>
      <vt:lpstr>Wiki pages: http://wiki.helmholtz-detectors.de/</vt:lpstr>
      <vt:lpstr>Wiki pages: http://wiki.helmholtz-detectors.de/</vt:lpstr>
      <vt:lpstr>Wiki pages: http://wiki.helmholtz-detectors.de/</vt:lpstr>
      <vt:lpstr>Wiki pages: http://wiki.helmholtz-detectors.de/</vt:lpstr>
      <vt:lpstr>Wiki pages: http://wiki.helmholtz-detectors.de/</vt:lpstr>
      <vt:lpstr>Standard templates</vt:lpstr>
      <vt:lpstr>Flyer</vt:lpstr>
      <vt:lpstr>Emblem</vt:lpstr>
      <vt:lpstr>PowerPoint-Präsentation</vt:lpstr>
      <vt:lpstr>Collaboration Agreement</vt:lpstr>
    </vt:vector>
  </TitlesOfParts>
  <Company>FZK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Anonymous</dc:creator>
  <cp:lastModifiedBy>Weber, Marc (IPE)</cp:lastModifiedBy>
  <cp:revision>206</cp:revision>
  <cp:lastPrinted>2013-05-10T10:20:36Z</cp:lastPrinted>
  <dcterms:created xsi:type="dcterms:W3CDTF">2009-12-11T12:52:59Z</dcterms:created>
  <dcterms:modified xsi:type="dcterms:W3CDTF">2013-05-11T19:17:01Z</dcterms:modified>
</cp:coreProperties>
</file>