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4" r:id="rId3"/>
    <p:sldId id="265" r:id="rId4"/>
    <p:sldId id="266" r:id="rId5"/>
    <p:sldId id="269" r:id="rId6"/>
    <p:sldId id="270" r:id="rId7"/>
    <p:sldId id="271" r:id="rId8"/>
    <p:sldId id="272" r:id="rId9"/>
    <p:sldId id="273" r:id="rId10"/>
    <p:sldId id="268" r:id="rId11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136FF"/>
    <a:srgbClr val="DCDCDC"/>
    <a:srgbClr val="DBEDFF"/>
    <a:srgbClr val="8D8F94"/>
    <a:srgbClr val="515355"/>
    <a:srgbClr val="3A6F8A"/>
    <a:srgbClr val="E7E7E7"/>
    <a:srgbClr val="B9BBC0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9801" autoAdjust="0"/>
  </p:normalViewPr>
  <p:slideViewPr>
    <p:cSldViewPr>
      <p:cViewPr varScale="1">
        <p:scale>
          <a:sx n="88" d="100"/>
          <a:sy n="88" d="100"/>
        </p:scale>
        <p:origin x="-120" y="-112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87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8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May 12, 2013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3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May 12, 2013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‹#›</a:t>
            </a:fld>
            <a:endParaRPr lang="de-DE" sz="1000">
              <a:solidFill>
                <a:srgbClr val="005B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Ultra-Fast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T</a:t>
            </a:r>
            <a:r>
              <a:rPr lang="en-US" dirty="0" smtClean="0"/>
              <a:t>ransfer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Programmable Electronics</a:t>
            </a:r>
            <a:br>
              <a:rPr lang="en-US" dirty="0" smtClean="0"/>
            </a:br>
            <a:r>
              <a:rPr lang="en-US" dirty="0" smtClean="0"/>
              <a:t>Tobias </a:t>
            </a:r>
            <a:r>
              <a:rPr lang="en-US" dirty="0" err="1" smtClean="0"/>
              <a:t>Stockmanns</a:t>
            </a:r>
            <a:r>
              <a:rPr lang="en-US" dirty="0" smtClean="0"/>
              <a:t>  	(FZJ)</a:t>
            </a:r>
          </a:p>
          <a:p>
            <a:endParaRPr lang="en-US" dirty="0" smtClean="0"/>
          </a:p>
          <a:p>
            <a:r>
              <a:rPr lang="en-US" dirty="0" smtClean="0"/>
              <a:t>Ultra-fast Optical Communications</a:t>
            </a:r>
            <a:br>
              <a:rPr lang="en-US" dirty="0" smtClean="0"/>
            </a:br>
            <a:r>
              <a:rPr lang="en-US" dirty="0" smtClean="0"/>
              <a:t>Marc Schneider	(KIT)</a:t>
            </a:r>
            <a:endParaRPr lang="en-US" dirty="0"/>
          </a:p>
          <a:p>
            <a:endParaRPr lang="en-US" dirty="0"/>
          </a:p>
          <a:p>
            <a:r>
              <a:rPr lang="de-DE" dirty="0"/>
              <a:t>Fastest D</a:t>
            </a:r>
            <a:r>
              <a:rPr lang="de-DE" dirty="0" smtClean="0"/>
              <a:t>ata </a:t>
            </a:r>
            <a:r>
              <a:rPr lang="de-DE" dirty="0"/>
              <a:t>Processing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Parallel </a:t>
            </a:r>
            <a:r>
              <a:rPr lang="de-DE" dirty="0" err="1" smtClean="0"/>
              <a:t>Architectures</a:t>
            </a:r>
            <a:r>
              <a:rPr lang="de-DE"/>
              <a:t/>
            </a:r>
            <a:br>
              <a:rPr lang="de-DE"/>
            </a:br>
            <a:r>
              <a:rPr lang="de-DE" smtClean="0"/>
              <a:t>Felix </a:t>
            </a:r>
            <a:r>
              <a:rPr lang="de-DE" dirty="0"/>
              <a:t>Beckmann </a:t>
            </a:r>
            <a:r>
              <a:rPr lang="de-DE" dirty="0" smtClean="0"/>
              <a:t>	(</a:t>
            </a:r>
            <a:r>
              <a:rPr lang="de-DE" dirty="0"/>
              <a:t>HZG)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4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1414"/>
            <a:ext cx="6890538" cy="1197346"/>
          </a:xfrm>
        </p:spPr>
        <p:txBody>
          <a:bodyPr/>
          <a:lstStyle/>
          <a:p>
            <a:r>
              <a:rPr lang="en-US" dirty="0" smtClean="0"/>
              <a:t>WP8 </a:t>
            </a:r>
            <a:r>
              <a:rPr lang="en-US" dirty="0" smtClean="0"/>
              <a:t>– </a:t>
            </a:r>
            <a:r>
              <a:rPr lang="de-DE" dirty="0"/>
              <a:t>Fastest Data Processing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Parallel </a:t>
            </a:r>
            <a:r>
              <a:rPr lang="de-DE" dirty="0" err="1"/>
              <a:t>Architectures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Setup of the electronics department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Started a project for a phase-contrast detector</a:t>
            </a:r>
          </a:p>
        </p:txBody>
      </p:sp>
    </p:spTree>
    <p:extLst>
      <p:ext uri="{BB962C8B-B14F-4D97-AF65-F5344CB8AC3E}">
        <p14:creationId xmlns:p14="http://schemas.microsoft.com/office/powerpoint/2010/main" val="406573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1414"/>
            <a:ext cx="6890538" cy="571496"/>
          </a:xfrm>
        </p:spPr>
        <p:txBody>
          <a:bodyPr/>
          <a:lstStyle/>
          <a:p>
            <a:r>
              <a:rPr lang="en-US" dirty="0" smtClean="0"/>
              <a:t>WP6 – Intelligent programmable electronics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Regular EVO </a:t>
            </a:r>
            <a:r>
              <a:rPr lang="de-DE" dirty="0" err="1" smtClean="0"/>
              <a:t>meetings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month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Common </a:t>
            </a:r>
            <a:r>
              <a:rPr lang="de-DE" dirty="0" err="1" smtClean="0"/>
              <a:t>wiki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 smtClean="0"/>
          </a:p>
          <a:p>
            <a:pPr marL="0" indent="0"/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Database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Common </a:t>
            </a:r>
            <a:r>
              <a:rPr lang="de-DE" dirty="0" err="1" smtClean="0"/>
              <a:t>developments</a:t>
            </a:r>
            <a:r>
              <a:rPr lang="de-DE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µTCA-</a:t>
            </a:r>
            <a:r>
              <a:rPr lang="de-DE" dirty="0" err="1" smtClean="0"/>
              <a:t>based</a:t>
            </a:r>
            <a:r>
              <a:rPr lang="de-DE" dirty="0" smtClean="0"/>
              <a:t> DAQ </a:t>
            </a:r>
            <a:r>
              <a:rPr lang="de-DE" dirty="0" err="1" smtClean="0"/>
              <a:t>system</a:t>
            </a:r>
            <a:r>
              <a:rPr lang="de-DE" dirty="0" smtClean="0"/>
              <a:t> (DESY/KIT/FZJ)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UDP plus (in </a:t>
            </a:r>
            <a:r>
              <a:rPr lang="de-DE" dirty="0" err="1" smtClean="0"/>
              <a:t>preparation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1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Wiki </a:t>
            </a:r>
            <a:r>
              <a:rPr lang="de-DE" dirty="0" err="1" smtClean="0"/>
              <a:t>page</a:t>
            </a:r>
            <a:endParaRPr lang="de-DE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/>
          <a:stretch/>
        </p:blipFill>
        <p:spPr bwMode="auto">
          <a:xfrm>
            <a:off x="323529" y="1115656"/>
            <a:ext cx="8790384" cy="46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0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First </a:t>
            </a:r>
            <a:r>
              <a:rPr lang="de-DE" dirty="0" err="1" smtClean="0"/>
              <a:t>topical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 in Jülich: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„FPGAs in Research – </a:t>
            </a:r>
            <a:r>
              <a:rPr lang="de-DE" dirty="0" err="1" smtClean="0"/>
              <a:t>Applications</a:t>
            </a:r>
            <a:r>
              <a:rPr lang="de-DE" dirty="0" smtClean="0"/>
              <a:t>, Technologies </a:t>
            </a:r>
            <a:r>
              <a:rPr lang="de-DE" dirty="0" err="1" smtClean="0"/>
              <a:t>and</a:t>
            </a:r>
            <a:r>
              <a:rPr lang="de-DE" dirty="0" smtClean="0"/>
              <a:t> Tools“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~ 40 </a:t>
            </a:r>
            <a:r>
              <a:rPr lang="de-DE" dirty="0" err="1" smtClean="0"/>
              <a:t>participants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Second </a:t>
            </a:r>
            <a:r>
              <a:rPr lang="de-DE" dirty="0" err="1" smtClean="0"/>
              <a:t>topical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 in Karlsruhe: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„Fast Data Transmission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Systems“</a:t>
            </a:r>
          </a:p>
          <a:p>
            <a:pPr lvl="1">
              <a:buFont typeface="Arial" pitchFamily="34" charset="0"/>
              <a:buChar char="•"/>
            </a:pPr>
            <a:r>
              <a:rPr lang="de-DE" smtClean="0"/>
              <a:t>September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04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WP7 - Work </a:t>
            </a:r>
            <a:r>
              <a:rPr lang="de-DE" dirty="0" smtClean="0"/>
              <a:t>on Optical Data Transmission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339725" y="6399212"/>
            <a:ext cx="1423963" cy="19813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2013-05-13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90688" y="6454775"/>
            <a:ext cx="5833640" cy="3603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Dr.-Ing. Marc Schneider - Optical Data Transmission</a:t>
            </a:r>
            <a:endParaRPr lang="en-US" dirty="0"/>
          </a:p>
        </p:txBody>
      </p:sp>
      <p:pic>
        <p:nvPicPr>
          <p:cNvPr id="1027" name="Picture 3" descr="D:\Dokumente\Vorträge\20130513_Detektorportfolio_HZB_Berlin\Modulator 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4" y="2466372"/>
            <a:ext cx="8350880" cy="36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2113" y="764704"/>
            <a:ext cx="8212335" cy="8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None/>
            </a:pP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Design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and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simulation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of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SOH-modulators (</a:t>
            </a:r>
            <a:r>
              <a:rPr lang="de-DE" altLang="zh-CN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ilicon-</a:t>
            </a:r>
            <a:r>
              <a:rPr lang="de-DE" altLang="zh-CN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rganic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-</a:t>
            </a:r>
            <a:r>
              <a:rPr lang="de-DE" altLang="zh-CN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H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ybrid)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fabrication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on a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project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wafer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at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OpSIS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foundry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7584" y="2066262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Simulation </a:t>
            </a:r>
            <a:r>
              <a:rPr lang="de-DE" sz="2000" dirty="0" err="1" smtClean="0"/>
              <a:t>model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3347864" y="486916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/>
              <a:t>SiO</a:t>
            </a:r>
            <a:r>
              <a:rPr lang="de-DE" baseline="-25000" dirty="0"/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91035" y="542167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/>
              <a:t>Si</a:t>
            </a:r>
          </a:p>
        </p:txBody>
      </p:sp>
      <p:sp>
        <p:nvSpPr>
          <p:cNvPr id="11" name="Textfeld 10"/>
          <p:cNvSpPr txBox="1"/>
          <p:nvPr/>
        </p:nvSpPr>
        <p:spPr>
          <a:xfrm rot="21043369">
            <a:off x="385701" y="4279834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21076108">
            <a:off x="6835660" y="3208021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2564904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electrooptical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active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 polymer</a:t>
            </a:r>
            <a:endParaRPr lang="de-DE" sz="2000" baseline="-25000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  <p:sp>
        <p:nvSpPr>
          <p:cNvPr id="6" name="Pfeil nach rechts 5"/>
          <p:cNvSpPr/>
          <p:nvPr/>
        </p:nvSpPr>
        <p:spPr>
          <a:xfrm rot="3337895">
            <a:off x="3440371" y="3112220"/>
            <a:ext cx="522228" cy="102685"/>
          </a:xfrm>
          <a:prstGeom prst="rightArrow">
            <a:avLst>
              <a:gd name="adj1" fmla="val 50000"/>
              <a:gd name="adj2" fmla="val 2619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924686" y="4910835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zone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 rot="21081616">
            <a:off x="4106992" y="4440689"/>
            <a:ext cx="547142" cy="334040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outerShdw blurRad="635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13130806">
            <a:off x="4532146" y="4855846"/>
            <a:ext cx="522228" cy="102685"/>
          </a:xfrm>
          <a:prstGeom prst="rightArrow">
            <a:avLst>
              <a:gd name="adj1" fmla="val 50000"/>
              <a:gd name="adj2" fmla="val 2619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rtschrittsbalkenfuellung"/>
          <p:cNvSpPr/>
          <p:nvPr/>
        </p:nvSpPr>
        <p:spPr>
          <a:xfrm>
            <a:off x="0" y="6807200"/>
            <a:ext cx="0" cy="50800"/>
          </a:xfrm>
          <a:prstGeom prst="rect">
            <a:avLst/>
          </a:prstGeom>
          <a:gradFill flip="none" rotWithShape="1">
            <a:gsLst>
              <a:gs pos="0">
                <a:srgbClr val="E3E3E5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5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rtschrittsbalkenrahmen"/>
          <p:cNvSpPr/>
          <p:nvPr/>
        </p:nvSpPr>
        <p:spPr>
          <a:xfrm>
            <a:off x="0" y="6807200"/>
            <a:ext cx="9144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29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on Optical Data Transmission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339725" y="6399212"/>
            <a:ext cx="1351955" cy="19813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2013-05-13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90688" y="6454775"/>
            <a:ext cx="5473600" cy="3603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Dr.-Ing. Marc Schneider - Optical Data Transmission</a:t>
            </a:r>
            <a:endParaRPr lang="en-US" dirty="0"/>
          </a:p>
        </p:txBody>
      </p:sp>
      <p:pic>
        <p:nvPicPr>
          <p:cNvPr id="2050" name="Picture 2" descr="D:\Dokumente\Vorträge\20130513_Detektorportfolio_HZB_Berlin\Modenfeld_elektris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8865"/>
            <a:ext cx="4176464" cy="21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948865"/>
            <a:ext cx="4579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err="1" smtClean="0"/>
              <a:t>Electrical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field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simulation</a:t>
            </a:r>
            <a:r>
              <a:rPr lang="de-DE" sz="2000" i="1" dirty="0" smtClean="0"/>
              <a:t>: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The </a:t>
            </a:r>
            <a:r>
              <a:rPr lang="de-DE" sz="2000" dirty="0" err="1" smtClean="0"/>
              <a:t>electrical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concentrated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slot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slot</a:t>
            </a:r>
            <a:r>
              <a:rPr lang="de-DE" sz="2000" dirty="0" smtClean="0"/>
              <a:t> </a:t>
            </a:r>
            <a:r>
              <a:rPr lang="de-DE" sz="2000" dirty="0" err="1" smtClean="0"/>
              <a:t>waveguide</a:t>
            </a:r>
            <a:endParaRPr lang="de-DE" sz="2000" dirty="0" smtClean="0"/>
          </a:p>
          <a:p>
            <a:pPr algn="r"/>
            <a:r>
              <a:rPr lang="de-DE" sz="2000" dirty="0" smtClean="0">
                <a:sym typeface="Symbol"/>
              </a:rPr>
              <a:t> </a:t>
            </a:r>
            <a:r>
              <a:rPr lang="de-DE" sz="2000" dirty="0" err="1" smtClean="0">
                <a:sym typeface="Symbol"/>
              </a:rPr>
              <a:t>Good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utilization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of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the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electrooptic</a:t>
            </a:r>
            <a:r>
              <a:rPr lang="de-DE" sz="2000" dirty="0" smtClean="0">
                <a:sym typeface="Symbol"/>
              </a:rPr>
              <a:t> polymer</a:t>
            </a:r>
            <a:endParaRPr lang="de-DE" sz="2000" dirty="0"/>
          </a:p>
        </p:txBody>
      </p:sp>
      <p:pic>
        <p:nvPicPr>
          <p:cNvPr id="2051" name="Picture 3" descr="D:\Dokumente\Vorträge\20130513_Detektorportfolio_HZB_Berlin\actual_impedance_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1207"/>
            <a:ext cx="4320480" cy="29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187624" y="472514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Simulation </a:t>
            </a:r>
            <a:r>
              <a:rPr lang="de-DE" sz="2000" i="1" dirty="0" err="1" smtClean="0"/>
              <a:t>of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electrical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impedance</a:t>
            </a:r>
            <a:r>
              <a:rPr lang="de-DE" sz="2000" i="1" dirty="0" smtClean="0"/>
              <a:t>:</a:t>
            </a:r>
          </a:p>
          <a:p>
            <a:pPr algn="r"/>
            <a:r>
              <a:rPr lang="de-DE" sz="2000" dirty="0" smtClean="0">
                <a:latin typeface="+mn-lt"/>
              </a:rPr>
              <a:t>Design </a:t>
            </a:r>
            <a:r>
              <a:rPr lang="de-DE" sz="2000" dirty="0" err="1" smtClean="0">
                <a:latin typeface="+mn-lt"/>
              </a:rPr>
              <a:t>goal</a:t>
            </a:r>
            <a:r>
              <a:rPr lang="de-DE" sz="2000" dirty="0" smtClean="0">
                <a:latin typeface="+mn-lt"/>
              </a:rPr>
              <a:t>: 33 </a:t>
            </a:r>
            <a:r>
              <a:rPr lang="de-DE" sz="2000" dirty="0" smtClean="0">
                <a:latin typeface="Symbol" pitchFamily="18" charset="2"/>
              </a:rPr>
              <a:t>W</a:t>
            </a:r>
            <a:endParaRPr lang="de-DE" sz="2000" dirty="0">
              <a:latin typeface="Symbol" pitchFamily="18" charset="2"/>
            </a:endParaRPr>
          </a:p>
        </p:txBody>
      </p:sp>
      <p:sp>
        <p:nvSpPr>
          <p:cNvPr id="6" name="Fortschrittsbalkenfuellung"/>
          <p:cNvSpPr/>
          <p:nvPr/>
        </p:nvSpPr>
        <p:spPr>
          <a:xfrm>
            <a:off x="0" y="6807200"/>
            <a:ext cx="2286000" cy="50800"/>
          </a:xfrm>
          <a:prstGeom prst="rect">
            <a:avLst/>
          </a:prstGeom>
          <a:gradFill flip="none" rotWithShape="1">
            <a:gsLst>
              <a:gs pos="0">
                <a:srgbClr val="E3E3E5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5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rtschrittsbalkenrahmen"/>
          <p:cNvSpPr/>
          <p:nvPr/>
        </p:nvSpPr>
        <p:spPr>
          <a:xfrm>
            <a:off x="0" y="6807200"/>
            <a:ext cx="9144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51520" y="393305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:\FZK\Dokumente\Vorträge\20130513_Detektorportfolio_HZB_Berlin\Optical-Field_cropp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176464" cy="22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57220" y="5326176"/>
            <a:ext cx="4579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i="1" dirty="0" smtClean="0"/>
              <a:t>Optical </a:t>
            </a:r>
            <a:r>
              <a:rPr lang="de-DE" sz="2000" i="1" dirty="0" err="1" smtClean="0"/>
              <a:t>field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simulation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2763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on Optical Data Transmission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339725" y="6399212"/>
            <a:ext cx="1495971" cy="27014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2013-05-13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90688" y="6454775"/>
            <a:ext cx="5545608" cy="3603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Dr.-Ing. Marc Schneider - Optical Data Transmission</a:t>
            </a:r>
            <a:endParaRPr lang="en-US" dirty="0"/>
          </a:p>
        </p:txBody>
      </p:sp>
      <p:pic>
        <p:nvPicPr>
          <p:cNvPr id="3074" name="Picture 2" descr="D:\Dokumente\Vorträge\20130513_Detektorportfolio_HZB_Berlin\SOH_gd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39952" cy="9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kumente\Vorträge\20130513_Detektorportfolio_HZB_Berlin\ime2_009_final_submission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1" y="1916832"/>
            <a:ext cx="8413059" cy="42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105" y="871370"/>
            <a:ext cx="3963863" cy="8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None/>
            </a:pP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Final design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and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composition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wafer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production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60032" y="1412776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modulator</a:t>
            </a:r>
            <a:endParaRPr lang="de-DE" dirty="0"/>
          </a:p>
        </p:txBody>
      </p:sp>
      <p:sp>
        <p:nvSpPr>
          <p:cNvPr id="5" name="Fortschrittsbalkenfuellung"/>
          <p:cNvSpPr/>
          <p:nvPr/>
        </p:nvSpPr>
        <p:spPr>
          <a:xfrm>
            <a:off x="0" y="6807200"/>
            <a:ext cx="4572000" cy="50800"/>
          </a:xfrm>
          <a:prstGeom prst="rect">
            <a:avLst/>
          </a:prstGeom>
          <a:gradFill flip="none" rotWithShape="1">
            <a:gsLst>
              <a:gs pos="0">
                <a:srgbClr val="E3E3E5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5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rtschrittsbalkenrahmen"/>
          <p:cNvSpPr/>
          <p:nvPr/>
        </p:nvSpPr>
        <p:spPr>
          <a:xfrm>
            <a:off x="0" y="6807200"/>
            <a:ext cx="9144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01026" y="2276872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defRPr>
            </a:lvl1pPr>
          </a:lstStyle>
          <a:p>
            <a:r>
              <a:rPr lang="de-DE" dirty="0"/>
              <a:t>SOH </a:t>
            </a:r>
            <a:r>
              <a:rPr lang="de-DE" dirty="0" err="1"/>
              <a:t>modulators</a:t>
            </a:r>
            <a:endParaRPr lang="de-DE" dirty="0"/>
          </a:p>
        </p:txBody>
      </p:sp>
      <p:sp>
        <p:nvSpPr>
          <p:cNvPr id="12" name="Pfeil nach rechts 11"/>
          <p:cNvSpPr/>
          <p:nvPr/>
        </p:nvSpPr>
        <p:spPr>
          <a:xfrm rot="3337895">
            <a:off x="1244981" y="2917120"/>
            <a:ext cx="522228" cy="102685"/>
          </a:xfrm>
          <a:prstGeom prst="rightArrow">
            <a:avLst>
              <a:gd name="adj1" fmla="val 50000"/>
              <a:gd name="adj2" fmla="val 2619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5735286">
            <a:off x="903095" y="2974549"/>
            <a:ext cx="522228" cy="102685"/>
          </a:xfrm>
          <a:prstGeom prst="rightArrow">
            <a:avLst>
              <a:gd name="adj1" fmla="val 50000"/>
              <a:gd name="adj2" fmla="val 2619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477257" y="2420888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pn</a:t>
            </a:r>
            <a:r>
              <a:rPr lang="de-DE" sz="2000" dirty="0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-modulators</a:t>
            </a:r>
            <a:endParaRPr lang="de-DE" sz="2000" baseline="-25000" dirty="0">
              <a:effectLst>
                <a:glow rad="1016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15" name="Pfeil nach rechts 14"/>
          <p:cNvSpPr/>
          <p:nvPr/>
        </p:nvSpPr>
        <p:spPr>
          <a:xfrm rot="3337895">
            <a:off x="5521212" y="3061136"/>
            <a:ext cx="522228" cy="102685"/>
          </a:xfrm>
          <a:prstGeom prst="rightArrow">
            <a:avLst>
              <a:gd name="adj1" fmla="val 50000"/>
              <a:gd name="adj2" fmla="val 26191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211960" y="5693186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In </a:t>
            </a:r>
            <a:r>
              <a:rPr lang="de-DE" sz="2000" dirty="0" err="1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production</a:t>
            </a:r>
            <a:r>
              <a:rPr lang="de-DE" sz="2000" dirty="0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, </a:t>
            </a:r>
            <a:r>
              <a:rPr lang="de-DE" sz="2000" dirty="0" err="1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available</a:t>
            </a:r>
            <a:r>
              <a:rPr lang="de-DE" sz="2000" dirty="0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: end </a:t>
            </a:r>
            <a:r>
              <a:rPr lang="de-DE" sz="2000" dirty="0" err="1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of</a:t>
            </a:r>
            <a:r>
              <a:rPr lang="de-DE" sz="2000" dirty="0" smtClean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 June</a:t>
            </a:r>
            <a:endParaRPr lang="de-DE" sz="2000" baseline="-25000" dirty="0">
              <a:effectLst>
                <a:glow rad="101600">
                  <a:schemeClr val="accent3">
                    <a:satMod val="1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62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on Optical Data Transmission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339725" y="6399212"/>
            <a:ext cx="1495971" cy="27014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2013-05-13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90688" y="6454775"/>
            <a:ext cx="5977656" cy="3603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Dr.-Ing. Marc Schneider - Optical Data Transmission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105" y="871370"/>
            <a:ext cx="7564263" cy="19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None/>
            </a:pP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Work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another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production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run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at</a:t>
            </a:r>
            <a:r>
              <a:rPr lang="de-DE" altLang="zh-CN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IMS Stuttgart:</a:t>
            </a:r>
          </a:p>
          <a:p>
            <a:pPr>
              <a:spcBef>
                <a:spcPct val="40000"/>
              </a:spcBef>
              <a:buSzPct val="125000"/>
              <a:buFont typeface="Wingdings" pitchFamily="2" charset="2"/>
              <a:buChar char="§"/>
            </a:pP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Collection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and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matching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of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design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rules</a:t>
            </a:r>
            <a:endParaRPr lang="de-DE" altLang="zh-CN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>
              <a:spcBef>
                <a:spcPct val="40000"/>
              </a:spcBef>
              <a:buSzPct val="125000"/>
              <a:buFont typeface="Wingdings" pitchFamily="2" charset="2"/>
              <a:buChar char="§"/>
            </a:pP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Modulator design</a:t>
            </a:r>
          </a:p>
          <a:p>
            <a:pPr>
              <a:spcBef>
                <a:spcPct val="40000"/>
              </a:spcBef>
              <a:buSzPct val="125000"/>
              <a:buFont typeface="Wingdings" pitchFamily="2" charset="2"/>
              <a:buChar char="§"/>
            </a:pP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Further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simulations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on</a:t>
            </a:r>
            <a:b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echelle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gratings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/>
            </a:r>
            <a:b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(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wavelength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division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/>
            </a:r>
            <a:b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multiplexers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)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this</a:t>
            </a:r>
            <a:r>
              <a:rPr lang="de-DE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run</a:t>
            </a:r>
            <a:endParaRPr lang="de-DE" altLang="zh-CN" dirty="0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10" name="Picture 2" descr="D:\Dokumente\Vorträge\20121119_Detektorportfoliomeeting_Karlsruhe\Echelle_Grating2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06" y="2780928"/>
            <a:ext cx="4611690" cy="34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826378" y="5364505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algn="r"/>
            <a:r>
              <a:rPr lang="en-US" sz="1600" dirty="0" err="1">
                <a:effectLst>
                  <a:outerShdw blurRad="635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Echelle</a:t>
            </a:r>
            <a:r>
              <a:rPr lang="en-US" sz="1600" dirty="0">
                <a:effectLst>
                  <a:outerShdw blurRad="635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 grating as</a:t>
            </a:r>
            <a:br>
              <a:rPr lang="en-US" sz="1600" dirty="0">
                <a:effectLst>
                  <a:outerShdw blurRad="635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</a:br>
            <a:r>
              <a:rPr lang="en-US" sz="1600" dirty="0">
                <a:effectLst>
                  <a:outerShdw blurRad="635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wavelength (de)multiplexer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334042" y="4552698"/>
            <a:ext cx="43204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glow rad="381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eschweifte Klammer links 12"/>
          <p:cNvSpPr/>
          <p:nvPr/>
        </p:nvSpPr>
        <p:spPr>
          <a:xfrm>
            <a:off x="4644008" y="4655838"/>
            <a:ext cx="116013" cy="38430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glow rad="381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stCxn id="13" idx="1"/>
          </p:cNvCxnSpPr>
          <p:nvPr/>
        </p:nvCxnSpPr>
        <p:spPr>
          <a:xfrm flipH="1">
            <a:off x="4223689" y="4847992"/>
            <a:ext cx="42031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glow rad="381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7632340" y="4725144"/>
            <a:ext cx="21002" cy="6365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tschrittsbalkenfuellung"/>
          <p:cNvSpPr/>
          <p:nvPr/>
        </p:nvSpPr>
        <p:spPr>
          <a:xfrm>
            <a:off x="0" y="6807200"/>
            <a:ext cx="6858000" cy="50800"/>
          </a:xfrm>
          <a:prstGeom prst="rect">
            <a:avLst/>
          </a:prstGeom>
          <a:gradFill flip="none" rotWithShape="1">
            <a:gsLst>
              <a:gs pos="0">
                <a:srgbClr val="E3E3E5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5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rtschrittsbalkenrahmen"/>
          <p:cNvSpPr/>
          <p:nvPr/>
        </p:nvSpPr>
        <p:spPr>
          <a:xfrm>
            <a:off x="0" y="6807200"/>
            <a:ext cx="9144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 on Optical Data Transmission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339725" y="6399212"/>
            <a:ext cx="1423963" cy="19813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2013-05-13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690688" y="6454775"/>
            <a:ext cx="5833640" cy="3603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Dr.-Ing. Marc Schneider - Optical Data Transmission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105" y="871370"/>
            <a:ext cx="7564263" cy="3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None/>
            </a:pPr>
            <a:r>
              <a:rPr lang="en-US" altLang="zh-CN" i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Redesign of fiber-chip-coupling:</a:t>
            </a:r>
            <a:endParaRPr lang="en-US" altLang="zh-CN" smtClean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pic>
        <p:nvPicPr>
          <p:cNvPr id="4098" name="Picture 2" descr="D:\Dokumente\Inventor\FaserChipKopplung1\Halterung4_1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0902"/>
            <a:ext cx="6503452" cy="48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9" y="1375426"/>
            <a:ext cx="2016223" cy="31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40000"/>
              </a:spcBef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- Composed part with shifted fiber clamps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- Similar parts for both </a:t>
            </a:r>
            <a:r>
              <a:rPr lang="en-US" altLang="zh-CN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mountig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positions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860032" y="4546242"/>
            <a:ext cx="1342433" cy="538942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 rot="20306420">
            <a:off x="5143925" y="4843422"/>
            <a:ext cx="947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/>
              <a:t>11 mm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2663917" y="3533390"/>
            <a:ext cx="2107547" cy="152160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2118164">
            <a:off x="3112677" y="4335545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de-DE" dirty="0"/>
              <a:t>30 mm</a:t>
            </a:r>
          </a:p>
        </p:txBody>
      </p:sp>
      <p:sp>
        <p:nvSpPr>
          <p:cNvPr id="5" name="Fortschrittsbalkenfuellung"/>
          <p:cNvSpPr/>
          <p:nvPr/>
        </p:nvSpPr>
        <p:spPr>
          <a:xfrm>
            <a:off x="0" y="6807200"/>
            <a:ext cx="9144000" cy="50800"/>
          </a:xfrm>
          <a:prstGeom prst="rect">
            <a:avLst/>
          </a:prstGeom>
          <a:gradFill flip="none" rotWithShape="1">
            <a:gsLst>
              <a:gs pos="0">
                <a:srgbClr val="E3E3E5">
                  <a:alpha val="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E3E3E5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rtschrittsbalkenrahmen"/>
          <p:cNvSpPr/>
          <p:nvPr/>
        </p:nvSpPr>
        <p:spPr>
          <a:xfrm>
            <a:off x="0" y="6807200"/>
            <a:ext cx="9144000" cy="508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96969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05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361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Standarddesign</vt:lpstr>
      <vt:lpstr>Bitmap</vt:lpstr>
      <vt:lpstr>Ultra-Fast Data Transfer and Analysis</vt:lpstr>
      <vt:lpstr>WP6 – Intelligent programmable electronics</vt:lpstr>
      <vt:lpstr>Wiki page</vt:lpstr>
      <vt:lpstr>Workshops</vt:lpstr>
      <vt:lpstr>WP7 - Work on Optical Data Transmission</vt:lpstr>
      <vt:lpstr>Work on Optical Data Transmission</vt:lpstr>
      <vt:lpstr>Work on Optical Data Transmission</vt:lpstr>
      <vt:lpstr>Work on Optical Data Transmission</vt:lpstr>
      <vt:lpstr>Work on Optical Data Transmission</vt:lpstr>
      <vt:lpstr>WP8 – Fastest Data Processing with Highly Parallel Architectures 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James Ritman</cp:lastModifiedBy>
  <cp:revision>2196</cp:revision>
  <cp:lastPrinted>2007-11-29T18:00:19Z</cp:lastPrinted>
  <dcterms:created xsi:type="dcterms:W3CDTF">2006-01-19T12:56:44Z</dcterms:created>
  <dcterms:modified xsi:type="dcterms:W3CDTF">2013-05-13T11:16:33Z</dcterms:modified>
</cp:coreProperties>
</file>