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avi" ContentType="video/avi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589" r:id="rId2"/>
    <p:sldId id="591" r:id="rId3"/>
    <p:sldId id="590" r:id="rId4"/>
    <p:sldId id="562" r:id="rId5"/>
    <p:sldId id="548" r:id="rId6"/>
    <p:sldId id="549" r:id="rId7"/>
    <p:sldId id="570" r:id="rId8"/>
    <p:sldId id="554" r:id="rId9"/>
    <p:sldId id="579" r:id="rId10"/>
    <p:sldId id="580" r:id="rId11"/>
    <p:sldId id="587" r:id="rId12"/>
    <p:sldId id="588" r:id="rId13"/>
    <p:sldId id="581" r:id="rId14"/>
  </p:sldIdLst>
  <p:sldSz cx="9144000" cy="6858000" type="screen4x3"/>
  <p:notesSz cx="6797675" cy="985678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9C9E9F"/>
    <a:srgbClr val="FFFFFF"/>
    <a:srgbClr val="DDDDDD"/>
    <a:srgbClr val="00A5EB"/>
    <a:srgbClr val="FFCC00"/>
    <a:srgbClr val="FFFF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1331" autoAdjust="0"/>
  </p:normalViewPr>
  <p:slideViewPr>
    <p:cSldViewPr>
      <p:cViewPr>
        <p:scale>
          <a:sx n="80" d="100"/>
          <a:sy n="80" d="100"/>
        </p:scale>
        <p:origin x="-942" y="276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130" y="-96"/>
      </p:cViewPr>
      <p:guideLst>
        <p:guide orient="horz" pos="3105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7382" cy="4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>
            <a:lvl1pPr defTabSz="9121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774" y="1"/>
            <a:ext cx="2947382" cy="4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>
            <a:lvl1pPr algn="r" defTabSz="9121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7600" cy="3697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683007"/>
            <a:ext cx="5438748" cy="443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6" tIns="45593" rIns="91186" bIns="45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62955"/>
            <a:ext cx="2947382" cy="4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6" tIns="45593" rIns="91186" bIns="45593" numCol="1" anchor="b" anchorCtr="0" compatLnSpc="1">
            <a:prstTxWarp prst="textNoShape">
              <a:avLst/>
            </a:prstTxWarp>
          </a:bodyPr>
          <a:lstStyle>
            <a:lvl1pPr defTabSz="9121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774" y="9362955"/>
            <a:ext cx="2947382" cy="49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86" tIns="45593" rIns="91186" bIns="45593" numCol="1" anchor="b" anchorCtr="0" compatLnSpc="1">
            <a:prstTxWarp prst="textNoShape">
              <a:avLst/>
            </a:prstTxWarp>
          </a:bodyPr>
          <a:lstStyle>
            <a:lvl1pPr algn="r" defTabSz="912111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A38B7BC-7605-49C1-B061-291FD2C5C1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752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Approximately 200 output,</a:t>
            </a:r>
            <a:r>
              <a:rPr lang="en-US" baseline="0" dirty="0" smtClean="0"/>
              <a:t> 100 other signals, over 100 ground pins (improving LVDS), then other things like power</a:t>
            </a:r>
          </a:p>
          <a:p>
            <a:r>
              <a:rPr lang="en-US" baseline="0" dirty="0" smtClean="0"/>
              <a:t>More about edge area could be added</a:t>
            </a:r>
          </a:p>
          <a:p>
            <a:r>
              <a:rPr lang="en-US" baseline="0" dirty="0" smtClean="0"/>
              <a:t>Maybe additional slide? Wire bonding issues? Could be helpful, but not critical – non-uniform layout of pads – useful to mention, perhaps show.</a:t>
            </a:r>
          </a:p>
          <a:p>
            <a:r>
              <a:rPr lang="en-US" baseline="0" dirty="0" smtClean="0"/>
              <a:t>(More about ceramic?)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49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to add photos of course</a:t>
            </a:r>
            <a:endParaRPr lang="en-US" dirty="0" smtClean="0"/>
          </a:p>
          <a:p>
            <a:r>
              <a:rPr lang="en-US" dirty="0" smtClean="0"/>
              <a:t>Prototype system used</a:t>
            </a:r>
            <a:r>
              <a:rPr lang="en-US" baseline="0" dirty="0" smtClean="0"/>
              <a:t> for tests</a:t>
            </a:r>
          </a:p>
          <a:p>
            <a:r>
              <a:rPr lang="en-US" baseline="0" dirty="0" smtClean="0"/>
              <a:t>Readout</a:t>
            </a:r>
          </a:p>
          <a:p>
            <a:r>
              <a:rPr lang="en-US" baseline="0" dirty="0" smtClean="0"/>
              <a:t>Discuss plans – lightweight – single link, RAM for burst mode.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49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8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Quantification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285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German-Russian partnership – mention</a:t>
            </a:r>
            <a:r>
              <a:rPr lang="en-US" baseline="0" dirty="0" smtClean="0"/>
              <a:t> ANKA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8B7BC-7605-49C1-B061-291FD2C5C14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6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412875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412776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r>
              <a:rPr lang="en-GB" dirty="0" err="1"/>
              <a:t>Untertitel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200"/>
            </a:lvl1pPr>
          </a:lstStyle>
          <a:p>
            <a:r>
              <a:rPr lang="en-GB"/>
              <a:t>TITELMASTER</a:t>
            </a:r>
            <a:br>
              <a:rPr lang="en-GB"/>
            </a:br>
            <a:r>
              <a:rPr lang="en-GB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27855010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40881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921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9213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41481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466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446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8038" y="3576638"/>
            <a:ext cx="4184650" cy="2447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4361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82575" y="977900"/>
            <a:ext cx="4183063" cy="50466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446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18038" y="3576638"/>
            <a:ext cx="4184650" cy="2447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67570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292100" y="103188"/>
            <a:ext cx="8520113" cy="544512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282575" y="977900"/>
            <a:ext cx="4183063" cy="2446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18038" y="977900"/>
            <a:ext cx="4184650" cy="24463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282575" y="3576638"/>
            <a:ext cx="4183063" cy="2447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8038" y="3576638"/>
            <a:ext cx="4184650" cy="24479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2894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spcAft>
                <a:spcPts val="1000"/>
              </a:spcAft>
              <a:buFont typeface="Arial" pitchFamily="34" charset="0"/>
              <a:buChar char="•"/>
              <a:defRPr/>
            </a:lvl3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42743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0097505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504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2679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74091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61888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7283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1171604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591861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US" smtClean="0"/>
              <a:t>Dritte Ebene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  <p:sldLayoutId id="2147484389" r:id="rId12"/>
    <p:sldLayoutId id="2147484390" r:id="rId13"/>
    <p:sldLayoutId id="2147484391" r:id="rId14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50000"/>
        </a:spcAft>
        <a:buClr>
          <a:srgbClr val="FF9900"/>
        </a:buClr>
        <a:buFont typeface="Arial Black" pitchFamily="34" charset="0"/>
        <a:buChar char="•"/>
        <a:defRPr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Status report Pillar-1: Technology</a:t>
            </a:r>
            <a:endParaRPr lang="de-DE" sz="4000" dirty="0"/>
          </a:p>
        </p:txBody>
      </p:sp>
      <p:pic>
        <p:nvPicPr>
          <p:cNvPr id="6" name="Grafik 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35" y="1762055"/>
            <a:ext cx="7822673" cy="4367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own Arrow 7"/>
          <p:cNvSpPr/>
          <p:nvPr/>
        </p:nvSpPr>
        <p:spPr bwMode="auto">
          <a:xfrm>
            <a:off x="2591780" y="1290013"/>
            <a:ext cx="1296144" cy="1202883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5387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Fiederle 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CdTe </a:t>
            </a:r>
            <a:r>
              <a:rPr lang="de-DE" dirty="0" err="1" smtClean="0"/>
              <a:t>Hexa</a:t>
            </a:r>
            <a:r>
              <a:rPr lang="de-DE" dirty="0" smtClean="0"/>
              <a:t> 28x43 mm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Medipix 3RX</a:t>
            </a:r>
            <a:endParaRPr lang="de-DE" b="1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Assembling on HGF-Cube </a:t>
            </a:r>
            <a:r>
              <a:rPr lang="de-DE" dirty="0" err="1" smtClean="0"/>
              <a:t>boards</a:t>
            </a:r>
            <a:r>
              <a:rPr lang="de-DE" dirty="0" smtClean="0"/>
              <a:t>:</a:t>
            </a:r>
          </a:p>
          <a:p>
            <a:pPr lvl="1"/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hexa</a:t>
            </a:r>
            <a:r>
              <a:rPr lang="de-DE" dirty="0" smtClean="0"/>
              <a:t> in the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step</a:t>
            </a:r>
            <a:endParaRPr lang="de-DE" dirty="0" smtClean="0"/>
          </a:p>
          <a:p>
            <a:pPr lvl="1"/>
            <a:r>
              <a:rPr lang="de-DE" dirty="0" err="1" smtClean="0"/>
              <a:t>Adjustment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back-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contact</a:t>
            </a:r>
            <a:r>
              <a:rPr lang="de-DE" dirty="0" smtClean="0"/>
              <a:t> (</a:t>
            </a:r>
            <a:r>
              <a:rPr lang="de-DE" dirty="0" err="1" smtClean="0"/>
              <a:t>gold</a:t>
            </a:r>
            <a:r>
              <a:rPr lang="de-DE" dirty="0" smtClean="0"/>
              <a:t> </a:t>
            </a:r>
            <a:r>
              <a:rPr lang="de-DE" dirty="0" err="1" smtClean="0"/>
              <a:t>wire</a:t>
            </a:r>
            <a:r>
              <a:rPr lang="de-DE" dirty="0" smtClean="0"/>
              <a:t> </a:t>
            </a:r>
            <a:r>
              <a:rPr lang="de-DE" dirty="0" err="1" smtClean="0"/>
              <a:t>glued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CdTe)</a:t>
            </a:r>
          </a:p>
          <a:p>
            <a:pPr lvl="1"/>
            <a:r>
              <a:rPr lang="de-DE" dirty="0" smtClean="0"/>
              <a:t>Tests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weeks</a:t>
            </a:r>
            <a:endParaRPr lang="de-DE" dirty="0" smtClean="0"/>
          </a:p>
          <a:p>
            <a:pPr lvl="1"/>
            <a:r>
              <a:rPr lang="de-DE" dirty="0" smtClean="0"/>
              <a:t>First Cube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Hexa</a:t>
            </a:r>
            <a:r>
              <a:rPr lang="de-DE" dirty="0" smtClean="0"/>
              <a:t> in April 2013</a:t>
            </a:r>
          </a:p>
          <a:p>
            <a:endParaRPr lang="en-US" dirty="0" smtClean="0"/>
          </a:p>
        </p:txBody>
      </p:sp>
      <p:pic>
        <p:nvPicPr>
          <p:cNvPr id="4" name="Bild 3" descr="Hexa Cube CdT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24691" r="8487" b="40124"/>
          <a:stretch/>
        </p:blipFill>
        <p:spPr>
          <a:xfrm>
            <a:off x="1439652" y="1592796"/>
            <a:ext cx="4938889" cy="241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Fiederle 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CdTe </a:t>
            </a:r>
            <a:r>
              <a:rPr lang="de-DE" dirty="0" err="1" smtClean="0"/>
              <a:t>Hexa</a:t>
            </a:r>
            <a:r>
              <a:rPr lang="de-DE" dirty="0" smtClean="0"/>
              <a:t> 28x43 mm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Medipix 3RX:</a:t>
            </a:r>
            <a:endParaRPr lang="de-DE" b="1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First </a:t>
            </a:r>
            <a:r>
              <a:rPr lang="de-DE" dirty="0" err="1" smtClean="0"/>
              <a:t>image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Helmholtz Cube:</a:t>
            </a:r>
          </a:p>
          <a:p>
            <a:pPr lvl="1"/>
            <a:r>
              <a:rPr lang="de-DE" dirty="0" smtClean="0"/>
              <a:t>Single Pixel Mode (</a:t>
            </a:r>
            <a:r>
              <a:rPr lang="de-DE" dirty="0" err="1" smtClean="0"/>
              <a:t>measurements</a:t>
            </a:r>
            <a:r>
              <a:rPr lang="de-DE" dirty="0" smtClean="0"/>
              <a:t> D. </a:t>
            </a:r>
            <a:r>
              <a:rPr lang="de-DE" dirty="0" err="1"/>
              <a:t>P</a:t>
            </a:r>
            <a:r>
              <a:rPr lang="de-DE" dirty="0" err="1" smtClean="0"/>
              <a:t>ennicard</a:t>
            </a:r>
            <a:r>
              <a:rPr lang="de-DE" dirty="0" smtClean="0"/>
              <a:t> DESY)</a:t>
            </a:r>
          </a:p>
          <a:p>
            <a:endParaRPr lang="en-US" dirty="0" smtClean="0"/>
          </a:p>
        </p:txBody>
      </p:sp>
      <p:pic>
        <p:nvPicPr>
          <p:cNvPr id="3" name="Bild 2" descr="CdTeHexa1_300V_firstarbSPM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3"/>
            <a:ext cx="6408712" cy="427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9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Fiederle 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CdTe </a:t>
            </a:r>
            <a:r>
              <a:rPr lang="de-DE" dirty="0" err="1" smtClean="0"/>
              <a:t>Hexa</a:t>
            </a:r>
            <a:r>
              <a:rPr lang="de-DE" dirty="0" smtClean="0"/>
              <a:t> 28x43 mm</a:t>
            </a:r>
            <a:r>
              <a:rPr lang="de-DE" baseline="30000" dirty="0" smtClean="0"/>
              <a:t>2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Medipix 3RX:</a:t>
            </a:r>
            <a:endParaRPr lang="de-DE" b="1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First </a:t>
            </a:r>
            <a:r>
              <a:rPr lang="de-DE" dirty="0" err="1" smtClean="0"/>
              <a:t>image</a:t>
            </a:r>
            <a:r>
              <a:rPr lang="de-DE" dirty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Helmholtz Cube:</a:t>
            </a:r>
          </a:p>
          <a:p>
            <a:pPr lvl="1"/>
            <a:r>
              <a:rPr lang="de-DE" dirty="0" smtClean="0"/>
              <a:t>Charge </a:t>
            </a:r>
            <a:r>
              <a:rPr lang="de-DE" dirty="0" err="1" smtClean="0"/>
              <a:t>Summing</a:t>
            </a:r>
            <a:r>
              <a:rPr lang="de-DE" dirty="0" smtClean="0"/>
              <a:t> Mode (</a:t>
            </a:r>
            <a:r>
              <a:rPr lang="de-DE" dirty="0" err="1" smtClean="0"/>
              <a:t>measurements</a:t>
            </a:r>
            <a:r>
              <a:rPr lang="de-DE" dirty="0" smtClean="0"/>
              <a:t> D. </a:t>
            </a:r>
            <a:r>
              <a:rPr lang="de-DE" dirty="0" err="1"/>
              <a:t>P</a:t>
            </a:r>
            <a:r>
              <a:rPr lang="de-DE" dirty="0" err="1" smtClean="0"/>
              <a:t>ennicard</a:t>
            </a:r>
            <a:r>
              <a:rPr lang="de-DE" dirty="0" smtClean="0"/>
              <a:t> DESY)</a:t>
            </a:r>
          </a:p>
          <a:p>
            <a:endParaRPr lang="en-US" dirty="0" smtClean="0"/>
          </a:p>
        </p:txBody>
      </p:sp>
      <p:pic>
        <p:nvPicPr>
          <p:cNvPr id="4" name="Bild 3" descr="CdTeHexa1_300V_chargesummin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448780"/>
            <a:ext cx="6444208" cy="429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63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Fiederle 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2575" y="977900"/>
            <a:ext cx="8717917" cy="5046663"/>
          </a:xfrm>
        </p:spPr>
        <p:txBody>
          <a:bodyPr/>
          <a:lstStyle/>
          <a:p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further</a:t>
            </a:r>
            <a:r>
              <a:rPr lang="de-DE" dirty="0" smtClean="0"/>
              <a:t> CdTe </a:t>
            </a:r>
            <a:r>
              <a:rPr lang="de-DE" dirty="0" err="1" smtClean="0"/>
              <a:t>Hexas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Helmholtz Cubes</a:t>
            </a:r>
          </a:p>
          <a:p>
            <a:r>
              <a:rPr lang="de-DE" dirty="0" smtClean="0"/>
              <a:t>Pixels </a:t>
            </a:r>
            <a:r>
              <a:rPr lang="de-DE" dirty="0" err="1" smtClean="0"/>
              <a:t>sizes</a:t>
            </a:r>
            <a:r>
              <a:rPr lang="de-DE" dirty="0" smtClean="0"/>
              <a:t>: 55 µm</a:t>
            </a:r>
          </a:p>
          <a:p>
            <a:r>
              <a:rPr lang="de-DE" dirty="0" smtClean="0"/>
              <a:t>Medipix3RX</a:t>
            </a:r>
          </a:p>
          <a:p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Lamda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fast </a:t>
            </a:r>
            <a:r>
              <a:rPr lang="de-DE" dirty="0" err="1" smtClean="0"/>
              <a:t>read</a:t>
            </a:r>
            <a:r>
              <a:rPr lang="de-DE" dirty="0" smtClean="0"/>
              <a:t>-out </a:t>
            </a:r>
            <a:r>
              <a:rPr lang="de-DE" dirty="0" err="1" smtClean="0"/>
              <a:t>interface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Proposal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Common </a:t>
            </a:r>
            <a:r>
              <a:rPr lang="de-DE" dirty="0" err="1" smtClean="0"/>
              <a:t>fund</a:t>
            </a:r>
            <a:r>
              <a:rPr lang="de-DE" dirty="0" smtClean="0"/>
              <a:t> (in </a:t>
            </a:r>
            <a:r>
              <a:rPr lang="de-DE" dirty="0" err="1" smtClean="0"/>
              <a:t>preparation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  <p:pic>
        <p:nvPicPr>
          <p:cNvPr id="7" name="Bild 6" descr="CdTeHexa1_300V_chargesumming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185084"/>
            <a:ext cx="3599892" cy="239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27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“Helmholtz-Cube”</a:t>
            </a:r>
            <a:endParaRPr lang="de-DE" dirty="0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0838" y="946150"/>
            <a:ext cx="5221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000" b="1"/>
              <a:t>Vertically Integrated Detector Technology</a:t>
            </a:r>
            <a:endParaRPr lang="de-DE" sz="2000" b="1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2700338"/>
            <a:ext cx="675163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269875" y="1754188"/>
            <a:ext cx="3025775" cy="1763712"/>
            <a:chOff x="532" y="1118"/>
            <a:chExt cx="4883" cy="1584"/>
          </a:xfrm>
        </p:grpSpPr>
        <p:grpSp>
          <p:nvGrpSpPr>
            <p:cNvPr id="13338" name="Group 10"/>
            <p:cNvGrpSpPr>
              <a:grpSpLocks/>
            </p:cNvGrpSpPr>
            <p:nvPr/>
          </p:nvGrpSpPr>
          <p:grpSpPr bwMode="auto">
            <a:xfrm>
              <a:off x="532" y="1118"/>
              <a:ext cx="4883" cy="1179"/>
              <a:chOff x="532" y="1118"/>
              <a:chExt cx="4883" cy="1179"/>
            </a:xfrm>
          </p:grpSpPr>
          <p:sp>
            <p:nvSpPr>
              <p:cNvPr id="13340" name="Text Box 7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4883" cy="6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C0000"/>
                    </a:solidFill>
                  </a:rPr>
                  <a:t>Replace standard sensor with: 3D and edgeless sensors, as well as High-Z</a:t>
                </a:r>
                <a:endParaRPr lang="en-GB" sz="14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13341" name="Line 8"/>
              <p:cNvSpPr>
                <a:spLocks noChangeShapeType="1"/>
              </p:cNvSpPr>
              <p:nvPr/>
            </p:nvSpPr>
            <p:spPr bwMode="auto">
              <a:xfrm>
                <a:off x="2326" y="1782"/>
                <a:ext cx="677" cy="515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39" name="Oval 11"/>
            <p:cNvSpPr>
              <a:spLocks noChangeArrowheads="1"/>
            </p:cNvSpPr>
            <p:nvPr/>
          </p:nvSpPr>
          <p:spPr bwMode="auto">
            <a:xfrm>
              <a:off x="2709" y="2234"/>
              <a:ext cx="733" cy="468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100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89175" y="1754188"/>
            <a:ext cx="3663950" cy="1858962"/>
            <a:chOff x="2289175" y="1754188"/>
            <a:chExt cx="3663950" cy="1858962"/>
          </a:xfrm>
        </p:grpSpPr>
        <p:grpSp>
          <p:nvGrpSpPr>
            <p:cNvPr id="13334" name="Group 7"/>
            <p:cNvGrpSpPr>
              <a:grpSpLocks/>
            </p:cNvGrpSpPr>
            <p:nvPr/>
          </p:nvGrpSpPr>
          <p:grpSpPr bwMode="auto">
            <a:xfrm>
              <a:off x="3295650" y="1754188"/>
              <a:ext cx="2657475" cy="1712912"/>
              <a:chOff x="289" y="1118"/>
              <a:chExt cx="5436" cy="2126"/>
            </a:xfrm>
          </p:grpSpPr>
          <p:sp>
            <p:nvSpPr>
              <p:cNvPr id="13336" name="Text Box 5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5193" cy="91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C0000"/>
                    </a:solidFill>
                  </a:rPr>
                  <a:t>Replace standard bump-bonds with new interconnect techniques</a:t>
                </a:r>
                <a:endParaRPr lang="en-GB" sz="14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13337" name="Line 6"/>
              <p:cNvSpPr>
                <a:spLocks noChangeShapeType="1"/>
              </p:cNvSpPr>
              <p:nvPr/>
            </p:nvSpPr>
            <p:spPr bwMode="auto">
              <a:xfrm flipH="1">
                <a:off x="289" y="2010"/>
                <a:ext cx="2066" cy="1234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35" name="Oval 8"/>
            <p:cNvSpPr>
              <a:spLocks noChangeArrowheads="1"/>
            </p:cNvSpPr>
            <p:nvPr/>
          </p:nvSpPr>
          <p:spPr bwMode="auto">
            <a:xfrm>
              <a:off x="2289175" y="3467100"/>
              <a:ext cx="1528763" cy="146050"/>
            </a:xfrm>
            <a:prstGeom prst="ellips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83225" y="1754188"/>
            <a:ext cx="3538538" cy="2339975"/>
            <a:chOff x="5483225" y="1754188"/>
            <a:chExt cx="3538538" cy="2339975"/>
          </a:xfrm>
        </p:grpSpPr>
        <p:grpSp>
          <p:nvGrpSpPr>
            <p:cNvPr id="13328" name="Group 8"/>
            <p:cNvGrpSpPr>
              <a:grpSpLocks/>
            </p:cNvGrpSpPr>
            <p:nvPr/>
          </p:nvGrpSpPr>
          <p:grpSpPr bwMode="auto">
            <a:xfrm>
              <a:off x="6070600" y="1754188"/>
              <a:ext cx="2951163" cy="2265362"/>
              <a:chOff x="532" y="1118"/>
              <a:chExt cx="3143" cy="3203"/>
            </a:xfrm>
          </p:grpSpPr>
          <p:sp>
            <p:nvSpPr>
              <p:cNvPr id="13330" name="Text Box 5"/>
              <p:cNvSpPr txBox="1">
                <a:spLocks noChangeArrowheads="1"/>
              </p:cNvSpPr>
              <p:nvPr/>
            </p:nvSpPr>
            <p:spPr bwMode="auto">
              <a:xfrm>
                <a:off x="532" y="1118"/>
                <a:ext cx="3143" cy="10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B8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1400" b="1">
                    <a:solidFill>
                      <a:srgbClr val="CC0000"/>
                    </a:solidFill>
                  </a:rPr>
                  <a:t>Replace standard ASIC and wire bonds with thinned ASICs and TSV as well as ball-grid arrays</a:t>
                </a:r>
                <a:endParaRPr lang="en-GB" sz="14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13331" name="Line 6"/>
              <p:cNvSpPr>
                <a:spLocks noChangeShapeType="1"/>
              </p:cNvSpPr>
              <p:nvPr/>
            </p:nvSpPr>
            <p:spPr bwMode="auto">
              <a:xfrm flipH="1">
                <a:off x="725" y="2151"/>
                <a:ext cx="1210" cy="1597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2" name="Line 7"/>
              <p:cNvSpPr>
                <a:spLocks noChangeShapeType="1"/>
              </p:cNvSpPr>
              <p:nvPr/>
            </p:nvSpPr>
            <p:spPr bwMode="auto">
              <a:xfrm>
                <a:off x="532" y="3748"/>
                <a:ext cx="0" cy="573"/>
              </a:xfrm>
              <a:prstGeom prst="line">
                <a:avLst/>
              </a:prstGeom>
              <a:noFill/>
              <a:ln w="762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13333" name="Line 6"/>
              <p:cNvSpPr>
                <a:spLocks noChangeShapeType="1"/>
              </p:cNvSpPr>
              <p:nvPr/>
            </p:nvSpPr>
            <p:spPr bwMode="auto">
              <a:xfrm flipH="1">
                <a:off x="741" y="2168"/>
                <a:ext cx="1210" cy="1597"/>
              </a:xfrm>
              <a:prstGeom prst="line">
                <a:avLst/>
              </a:prstGeom>
              <a:noFill/>
              <a:ln w="57150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13329" name="Oval 9"/>
            <p:cNvSpPr>
              <a:spLocks noChangeArrowheads="1"/>
            </p:cNvSpPr>
            <p:nvPr/>
          </p:nvSpPr>
          <p:spPr bwMode="auto">
            <a:xfrm>
              <a:off x="5483225" y="3517900"/>
              <a:ext cx="939800" cy="576263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019550" y="3579813"/>
            <a:ext cx="4862513" cy="1452562"/>
            <a:chOff x="4019550" y="3579813"/>
            <a:chExt cx="4862513" cy="1452562"/>
          </a:xfrm>
        </p:grpSpPr>
        <p:sp>
          <p:nvSpPr>
            <p:cNvPr id="13325" name="Text Box 5"/>
            <p:cNvSpPr txBox="1">
              <a:spLocks noChangeArrowheads="1"/>
            </p:cNvSpPr>
            <p:nvPr/>
          </p:nvSpPr>
          <p:spPr bwMode="auto">
            <a:xfrm>
              <a:off x="6819900" y="4510088"/>
              <a:ext cx="2062163" cy="52228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b="1">
                  <a:solidFill>
                    <a:srgbClr val="CC0000"/>
                  </a:solidFill>
                </a:rPr>
                <a:t>Replace standard ASIC with 3D-ASICs </a:t>
              </a:r>
              <a:endParaRPr lang="en-GB" sz="1400" b="1">
                <a:solidFill>
                  <a:srgbClr val="CC0000"/>
                </a:solidFill>
              </a:endParaRPr>
            </a:p>
          </p:txBody>
        </p:sp>
        <p:sp>
          <p:nvSpPr>
            <p:cNvPr id="13326" name="Line 6"/>
            <p:cNvSpPr>
              <a:spLocks noChangeShapeType="1"/>
            </p:cNvSpPr>
            <p:nvPr/>
          </p:nvSpPr>
          <p:spPr bwMode="auto">
            <a:xfrm flipH="1" flipV="1">
              <a:off x="4818063" y="3902075"/>
              <a:ext cx="1973262" cy="86836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7" name="Oval 8"/>
            <p:cNvSpPr>
              <a:spLocks noChangeArrowheads="1"/>
            </p:cNvSpPr>
            <p:nvPr/>
          </p:nvSpPr>
          <p:spPr bwMode="auto">
            <a:xfrm>
              <a:off x="4019550" y="3579813"/>
              <a:ext cx="798513" cy="47307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171825" y="5160963"/>
            <a:ext cx="5849938" cy="595312"/>
            <a:chOff x="3171825" y="5160963"/>
            <a:chExt cx="5849938" cy="595312"/>
          </a:xfrm>
        </p:grpSpPr>
        <p:sp>
          <p:nvSpPr>
            <p:cNvPr id="13322" name="Text Box 4"/>
            <p:cNvSpPr txBox="1">
              <a:spLocks noChangeArrowheads="1"/>
            </p:cNvSpPr>
            <p:nvPr/>
          </p:nvSpPr>
          <p:spPr bwMode="auto">
            <a:xfrm>
              <a:off x="6357938" y="5448300"/>
              <a:ext cx="2663825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b="1" dirty="0">
                  <a:solidFill>
                    <a:srgbClr val="CC0000"/>
                  </a:solidFill>
                </a:rPr>
                <a:t>Develop new high speed IO’s</a:t>
              </a:r>
              <a:endParaRPr lang="en-GB" sz="1400" b="1" dirty="0">
                <a:solidFill>
                  <a:srgbClr val="CC0000"/>
                </a:solidFill>
              </a:endParaRPr>
            </a:p>
          </p:txBody>
        </p:sp>
        <p:sp>
          <p:nvSpPr>
            <p:cNvPr id="13323" name="Line 5"/>
            <p:cNvSpPr>
              <a:spLocks noChangeShapeType="1"/>
            </p:cNvSpPr>
            <p:nvPr/>
          </p:nvSpPr>
          <p:spPr bwMode="auto">
            <a:xfrm flipH="1" flipV="1">
              <a:off x="4092575" y="5448300"/>
              <a:ext cx="2190750" cy="15398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auto">
            <a:xfrm>
              <a:off x="3171825" y="5160963"/>
              <a:ext cx="920750" cy="44132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9875" y="4719638"/>
            <a:ext cx="2663825" cy="1343995"/>
            <a:chOff x="269875" y="4719638"/>
            <a:chExt cx="2663825" cy="1343995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69875" y="5755658"/>
              <a:ext cx="2663825" cy="307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1400" b="1" dirty="0" smtClean="0">
                  <a:solidFill>
                    <a:srgbClr val="CC0000"/>
                  </a:solidFill>
                </a:rPr>
                <a:t>Employ innovative materials</a:t>
              </a:r>
              <a:endParaRPr lang="en-GB" sz="1400" b="1" dirty="0">
                <a:solidFill>
                  <a:srgbClr val="CC0000"/>
                </a:solidFill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1322387" y="4719638"/>
              <a:ext cx="920750" cy="44132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5"/>
            <p:cNvSpPr>
              <a:spLocks noChangeShapeType="1"/>
            </p:cNvSpPr>
            <p:nvPr/>
          </p:nvSpPr>
          <p:spPr bwMode="auto">
            <a:xfrm flipV="1">
              <a:off x="985652" y="5083969"/>
              <a:ext cx="455798" cy="67230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529187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After F2F meeting of ASIC designers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Decided to merge WP1 </a:t>
            </a:r>
            <a:r>
              <a:rPr lang="en-US" dirty="0"/>
              <a:t>(</a:t>
            </a:r>
            <a:r>
              <a:rPr lang="en-US" dirty="0" smtClean="0"/>
              <a:t>3D-ASIC) and WP2 </a:t>
            </a:r>
            <a:r>
              <a:rPr lang="en-US" dirty="0"/>
              <a:t>(2D-ASIC) </a:t>
            </a:r>
            <a:endParaRPr lang="en-US" dirty="0" smtClean="0"/>
          </a:p>
          <a:p>
            <a:pPr lvl="1"/>
            <a:r>
              <a:rPr lang="en-US" dirty="0" smtClean="0"/>
              <a:t>Decided to (try to) use one future Technology (65 nm; TSMC)</a:t>
            </a:r>
          </a:p>
          <a:p>
            <a:pPr lvl="1"/>
            <a:r>
              <a:rPr lang="en-US" dirty="0" smtClean="0"/>
              <a:t>Decided to develop a common chip (proposal is on wiki)</a:t>
            </a:r>
          </a:p>
          <a:p>
            <a:pPr lvl="1"/>
            <a:r>
              <a:rPr lang="en-US" dirty="0" smtClean="0"/>
              <a:t>Decided to set-up a HGF repository for designs or design blocks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First Helmholtz cube finished:</a:t>
            </a:r>
          </a:p>
          <a:p>
            <a:pPr lvl="1"/>
            <a:r>
              <a:rPr lang="en-US" dirty="0" smtClean="0"/>
              <a:t>Few silicon sensor systems produced and tested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CdTe</a:t>
            </a:r>
            <a:r>
              <a:rPr lang="en-US" dirty="0" smtClean="0"/>
              <a:t> version produced by FMF (KIT).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GaAs</a:t>
            </a:r>
            <a:r>
              <a:rPr lang="en-US" dirty="0" smtClean="0"/>
              <a:t> version under assembly by FMF (KIT)</a:t>
            </a:r>
            <a:endParaRPr lang="en-US" dirty="0"/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0158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version of the Helmholtz-Cube ready!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77900"/>
            <a:ext cx="4361433" cy="5046663"/>
          </a:xfrm>
        </p:spPr>
        <p:txBody>
          <a:bodyPr/>
          <a:lstStyle/>
          <a:p>
            <a:r>
              <a:rPr lang="en-US" dirty="0"/>
              <a:t>6 by 2 chips (1536 by 512 pixels)</a:t>
            </a:r>
          </a:p>
          <a:p>
            <a:pPr lvl="1"/>
            <a:r>
              <a:rPr lang="en-US" dirty="0"/>
              <a:t>Large Si sensor from 6” wafer</a:t>
            </a:r>
          </a:p>
          <a:p>
            <a:pPr lvl="2"/>
            <a:r>
              <a:rPr lang="en-US" dirty="0"/>
              <a:t>300µm Si sensor here</a:t>
            </a:r>
          </a:p>
          <a:p>
            <a:pPr lvl="1"/>
            <a:r>
              <a:rPr lang="en-US" dirty="0"/>
              <a:t>2 x “</a:t>
            </a:r>
            <a:r>
              <a:rPr lang="en-US" dirty="0" err="1"/>
              <a:t>Hexa</a:t>
            </a:r>
            <a:r>
              <a:rPr lang="en-US" dirty="0"/>
              <a:t>” high-Z sensors</a:t>
            </a:r>
          </a:p>
          <a:p>
            <a:r>
              <a:rPr lang="en-US" dirty="0"/>
              <a:t>Ceramic circuit board (LTCC)</a:t>
            </a:r>
          </a:p>
          <a:p>
            <a:pPr lvl="1"/>
            <a:r>
              <a:rPr lang="en-US" dirty="0"/>
              <a:t>14 layer board</a:t>
            </a:r>
          </a:p>
          <a:p>
            <a:pPr lvl="1"/>
            <a:r>
              <a:rPr lang="en-US" dirty="0"/>
              <a:t>Good match to germanium CTE</a:t>
            </a:r>
          </a:p>
          <a:p>
            <a:pPr lvl="1"/>
            <a:r>
              <a:rPr lang="en-US" dirty="0"/>
              <a:t>Cooling through thermal </a:t>
            </a:r>
            <a:r>
              <a:rPr lang="en-US" dirty="0" err="1"/>
              <a:t>vias</a:t>
            </a:r>
            <a:endParaRPr lang="en-US" dirty="0"/>
          </a:p>
          <a:p>
            <a:r>
              <a:rPr lang="en-US" dirty="0"/>
              <a:t>500-pin connector on board</a:t>
            </a:r>
          </a:p>
          <a:p>
            <a:pPr lvl="1"/>
            <a:r>
              <a:rPr lang="en-US" dirty="0"/>
              <a:t>Full parallel readout (8 LVDS data outputs per chip)</a:t>
            </a:r>
          </a:p>
          <a:p>
            <a:pPr lvl="1"/>
            <a:r>
              <a:rPr lang="en-US" dirty="0"/>
              <a:t>~150 LVDS pairs total</a:t>
            </a:r>
          </a:p>
          <a:p>
            <a:pPr lvl="1"/>
            <a:endParaRPr lang="de-DE" dirty="0"/>
          </a:p>
        </p:txBody>
      </p:sp>
      <p:pic>
        <p:nvPicPr>
          <p:cNvPr id="6146" name="Picture 2" descr="D:\Medipix\Medipix module readout\Photos\FullSystem\IMG_054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7922" y="3631263"/>
            <a:ext cx="4431350" cy="189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7300230" y="5754742"/>
            <a:ext cx="13977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LTCC board</a:t>
            </a:r>
            <a:endParaRPr lang="en-GB" dirty="0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 flipH="1" flipV="1">
            <a:off x="7228222" y="4844783"/>
            <a:ext cx="252028" cy="9606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629184" y="5753736"/>
            <a:ext cx="204254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dirty="0" smtClean="0"/>
              <a:t>6 x 2 Medipix3 chips</a:t>
            </a:r>
            <a:endParaRPr lang="en-GB" dirty="0"/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 flipV="1">
            <a:off x="4959970" y="4736771"/>
            <a:ext cx="114424" cy="1016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0" name="Picture 2" descr="D:\Medipix\Medipix module readout\Photos\FullSystem\LambdaSideMirro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303918"/>
            <a:ext cx="3994092" cy="144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74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High-speed readout system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944724"/>
            <a:ext cx="4181413" cy="5046663"/>
          </a:xfrm>
        </p:spPr>
        <p:txBody>
          <a:bodyPr/>
          <a:lstStyle/>
          <a:p>
            <a:r>
              <a:rPr lang="en-US" dirty="0"/>
              <a:t>Previously developed prototype system (USB2 readout only)</a:t>
            </a:r>
          </a:p>
          <a:p>
            <a:r>
              <a:rPr lang="en-US" dirty="0"/>
              <a:t>High-speed readout with common DESY mezzanine card</a:t>
            </a:r>
          </a:p>
          <a:p>
            <a:pPr lvl="1"/>
            <a:r>
              <a:rPr lang="en-US" dirty="0"/>
              <a:t>Virtex-5 FPGA with PowerPC</a:t>
            </a:r>
          </a:p>
          <a:p>
            <a:pPr lvl="1"/>
            <a:r>
              <a:rPr lang="en-US" dirty="0"/>
              <a:t>4 * 10 Gigabit Ethernet links</a:t>
            </a:r>
          </a:p>
          <a:p>
            <a:pPr lvl="1"/>
            <a:r>
              <a:rPr lang="en-US" dirty="0"/>
              <a:t>DDR2 RAM (8GB)</a:t>
            </a:r>
          </a:p>
          <a:p>
            <a:r>
              <a:rPr lang="en-US" dirty="0"/>
              <a:t>“Signal distribution” board connects to det. head</a:t>
            </a:r>
          </a:p>
          <a:p>
            <a:pPr lvl="1"/>
            <a:r>
              <a:rPr lang="en-US" dirty="0"/>
              <a:t>Space for vacuum barrier with germanium detector</a:t>
            </a:r>
          </a:p>
          <a:p>
            <a:r>
              <a:rPr lang="en-US" dirty="0"/>
              <a:t>Currently working on high-speed readout firmware</a:t>
            </a:r>
          </a:p>
          <a:p>
            <a:pPr lvl="1"/>
            <a:endParaRPr lang="de-DE" dirty="0"/>
          </a:p>
        </p:txBody>
      </p:sp>
      <p:pic>
        <p:nvPicPr>
          <p:cNvPr id="2051" name="Picture 3" descr="D:\Medipix\Medipix module readout\Photos\FullSystem\MezzanineFront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807782" y="3096830"/>
            <a:ext cx="3990524" cy="128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Medipix\Medipix module readout\Photos\FullSystem\SDboa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181220" y="2978968"/>
            <a:ext cx="4929352" cy="124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800708"/>
            <a:ext cx="22733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Connector to det. head</a:t>
            </a:r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7128017" y="2024844"/>
            <a:ext cx="1080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Space for barrier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4288" y="3767554"/>
            <a:ext cx="119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Vregs</a:t>
            </a:r>
            <a:r>
              <a:rPr lang="en-US" dirty="0" smtClean="0">
                <a:solidFill>
                  <a:schemeClr val="bg1"/>
                </a:solidFill>
              </a:rPr>
              <a:t>, ADC/DAC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4068" y="5733256"/>
            <a:ext cx="1311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10GBE links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5377661" y="2528900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FPGA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68075" y="5985284"/>
            <a:ext cx="1736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 / trigger 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206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with Si module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72716"/>
            <a:ext cx="8520113" cy="5046663"/>
          </a:xfrm>
        </p:spPr>
        <p:txBody>
          <a:bodyPr/>
          <a:lstStyle/>
          <a:p>
            <a:r>
              <a:rPr lang="en-US" dirty="0" smtClean="0"/>
              <a:t>First full Si module assembled (300µm thick sensor from Canberra)</a:t>
            </a:r>
          </a:p>
          <a:p>
            <a:pPr lvl="1"/>
            <a:r>
              <a:rPr lang="en-US" dirty="0" smtClean="0"/>
              <a:t>Solder bonding at IZM</a:t>
            </a:r>
          </a:p>
          <a:p>
            <a:pPr lvl="1"/>
            <a:r>
              <a:rPr lang="en-US" dirty="0" smtClean="0"/>
              <a:t>All 12 chips successfully bonded and functional</a:t>
            </a:r>
          </a:p>
          <a:p>
            <a:pPr lvl="1"/>
            <a:r>
              <a:rPr lang="en-US" dirty="0" smtClean="0"/>
              <a:t>Small no. of bad pixels on chips and bad bumps on test module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455876" y="5089351"/>
            <a:ext cx="4487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Flat-field corrected image, Mo X-ray tube, 40kV</a:t>
            </a:r>
            <a:endParaRPr lang="de-DE" dirty="0"/>
          </a:p>
        </p:txBody>
      </p:sp>
      <p:pic>
        <p:nvPicPr>
          <p:cNvPr id="7" name="Picture 2" descr="D:\Medipix\Medipix module readout\Photos\FullSystem\LambdaSideMirr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52" y="2652604"/>
            <a:ext cx="6372708" cy="229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edipix\Medipix module readout\LargeSiliconImages\PineConesOptic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242855"/>
            <a:ext cx="1922338" cy="18604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185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 with Si module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75" y="872716"/>
            <a:ext cx="8520113" cy="5046663"/>
          </a:xfrm>
        </p:spPr>
        <p:txBody>
          <a:bodyPr/>
          <a:lstStyle/>
          <a:p>
            <a:r>
              <a:rPr lang="en-US" dirty="0" smtClean="0"/>
              <a:t>First full Si module assembled (300µm thick sensor from Canberra)</a:t>
            </a:r>
          </a:p>
          <a:p>
            <a:pPr lvl="1"/>
            <a:r>
              <a:rPr lang="en-US" dirty="0" smtClean="0"/>
              <a:t>Solder bonding at IZM</a:t>
            </a:r>
          </a:p>
          <a:p>
            <a:pPr lvl="1"/>
            <a:r>
              <a:rPr lang="en-US" dirty="0" smtClean="0"/>
              <a:t>All 12 chips successfully bonded and functional</a:t>
            </a:r>
          </a:p>
          <a:p>
            <a:pPr lvl="1"/>
            <a:r>
              <a:rPr lang="en-US" dirty="0" smtClean="0"/>
              <a:t>Small no. of bad pixels on chips and bad bumps on test module</a:t>
            </a:r>
            <a:endParaRPr lang="de-DE" dirty="0"/>
          </a:p>
        </p:txBody>
      </p:sp>
      <p:pic>
        <p:nvPicPr>
          <p:cNvPr id="74754" name="Picture 2" descr="C:\Users\dpennica\Desktop\LambdaPinecones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2708920"/>
            <a:ext cx="7380821" cy="24476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edipix\Medipix module readout\LargeSiliconImages\PineConesOptical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4242855"/>
            <a:ext cx="1922338" cy="1860419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5876" y="5089351"/>
            <a:ext cx="4487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Flat-field corrected image, Mo X-ray tube, 40kV</a:t>
            </a:r>
            <a:endParaRPr lang="de-DE" dirty="0"/>
          </a:p>
        </p:txBody>
      </p:sp>
      <p:sp>
        <p:nvSpPr>
          <p:cNvPr id="7" name="TextBox 6"/>
          <p:cNvSpPr txBox="1"/>
          <p:nvPr/>
        </p:nvSpPr>
        <p:spPr>
          <a:xfrm>
            <a:off x="2447764" y="5646730"/>
            <a:ext cx="6310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One system delivered to KIT for hybridization with </a:t>
            </a:r>
            <a:r>
              <a:rPr lang="en-US" sz="1800" b="1" dirty="0" err="1" smtClean="0">
                <a:solidFill>
                  <a:srgbClr val="FF0000"/>
                </a:solidFill>
              </a:rPr>
              <a:t>CdTe</a:t>
            </a:r>
            <a:endParaRPr lang="de-DE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165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Fiederle 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Processing of High-Z semiconductors: CdTe and GaAs</a:t>
            </a:r>
          </a:p>
          <a:p>
            <a:r>
              <a:rPr lang="en-US" dirty="0" smtClean="0"/>
              <a:t>Development of monolithic sensors with 165 / 110 / 55 µm pixels</a:t>
            </a:r>
          </a:p>
          <a:p>
            <a:r>
              <a:rPr lang="en-US" dirty="0" smtClean="0"/>
              <a:t>Active area 28 x 43 mm</a:t>
            </a:r>
            <a:r>
              <a:rPr lang="en-US" baseline="30000" dirty="0" smtClean="0"/>
              <a:t>2</a:t>
            </a:r>
            <a:r>
              <a:rPr lang="en-US" dirty="0" smtClean="0"/>
              <a:t> =&gt; maximum size of available material</a:t>
            </a:r>
          </a:p>
          <a:p>
            <a:r>
              <a:rPr lang="en-US" dirty="0" smtClean="0"/>
              <a:t>Tasks: </a:t>
            </a:r>
          </a:p>
          <a:p>
            <a:pPr lvl="1"/>
            <a:r>
              <a:rPr lang="en-US" dirty="0" smtClean="0"/>
              <a:t>Wafer level: metallization, passivation, UBM, bump deposition, dicing</a:t>
            </a:r>
          </a:p>
          <a:p>
            <a:pPr lvl="1"/>
            <a:r>
              <a:rPr lang="en-US" dirty="0" smtClean="0"/>
              <a:t>Sensor level: flip-chip bonding, assembling, wire bonding</a:t>
            </a:r>
          </a:p>
          <a:p>
            <a:r>
              <a:rPr lang="en-US" dirty="0" smtClean="0"/>
              <a:t>Photon Counting Chip: Medipix3 – Version 3RX (latest):</a:t>
            </a:r>
          </a:p>
          <a:p>
            <a:pPr lvl="1"/>
            <a:r>
              <a:rPr lang="en-US" dirty="0" smtClean="0"/>
              <a:t>Full functionality: Single Pixel Mode SPM, Charge Summing Mode CPM</a:t>
            </a:r>
            <a:r>
              <a:rPr lang="de-DE" dirty="0" smtClean="0"/>
              <a:t>,</a:t>
            </a:r>
            <a:br>
              <a:rPr lang="de-DE" dirty="0" smtClean="0"/>
            </a:br>
            <a:r>
              <a:rPr lang="de-DE" dirty="0" smtClean="0"/>
              <a:t>Color Mode </a:t>
            </a:r>
            <a:r>
              <a:rPr lang="de-DE" dirty="0" err="1" smtClean="0"/>
              <a:t>with</a:t>
            </a:r>
            <a:r>
              <a:rPr lang="de-DE" dirty="0" smtClean="0"/>
              <a:t> Super Pixels 110 µm =&gt; 8 (</a:t>
            </a:r>
            <a:r>
              <a:rPr lang="de-DE" dirty="0" err="1" smtClean="0"/>
              <a:t>eight</a:t>
            </a:r>
            <a:r>
              <a:rPr lang="de-DE" dirty="0" smtClean="0"/>
              <a:t>) </a:t>
            </a:r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tresholds</a:t>
            </a:r>
            <a:endParaRPr lang="de-DE" dirty="0" smtClean="0"/>
          </a:p>
          <a:p>
            <a:r>
              <a:rPr lang="de-DE" dirty="0" smtClean="0"/>
              <a:t>First </a:t>
            </a:r>
            <a:r>
              <a:rPr lang="de-DE" dirty="0" err="1" smtClean="0"/>
              <a:t>assemblies</a:t>
            </a:r>
            <a:r>
              <a:rPr lang="de-DE" dirty="0" smtClean="0"/>
              <a:t>: CdTe 3RX 55 µm </a:t>
            </a:r>
            <a:r>
              <a:rPr lang="de-DE" dirty="0" err="1" smtClean="0"/>
              <a:t>and</a:t>
            </a:r>
            <a:r>
              <a:rPr lang="de-DE" dirty="0" smtClean="0"/>
              <a:t> CdTe 3RX 110 µm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27481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High-Z development (M. </a:t>
            </a:r>
            <a:r>
              <a:rPr lang="en-US" dirty="0" err="1" smtClean="0"/>
              <a:t>Fiederle</a:t>
            </a:r>
            <a:r>
              <a:rPr lang="en-US" dirty="0" smtClean="0"/>
              <a:t> </a:t>
            </a:r>
            <a:r>
              <a:rPr lang="en-US" smtClean="0"/>
              <a:t>/ KIT-FMF)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CdTe 55 µm 3RX: </a:t>
            </a:r>
            <a:r>
              <a:rPr lang="de-DE" b="1" dirty="0" err="1" smtClean="0"/>
              <a:t>lowest</a:t>
            </a:r>
            <a:r>
              <a:rPr lang="de-DE" b="1" dirty="0" smtClean="0"/>
              <a:t> </a:t>
            </a:r>
            <a:r>
              <a:rPr lang="de-DE" b="1" dirty="0" err="1" smtClean="0"/>
              <a:t>energy</a:t>
            </a:r>
            <a:r>
              <a:rPr lang="de-DE" b="1" dirty="0" smtClean="0"/>
              <a:t> &lt; 3keV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X-</a:t>
            </a:r>
            <a:r>
              <a:rPr lang="de-DE" dirty="0" err="1" smtClean="0"/>
              <a:t>ray</a:t>
            </a:r>
            <a:r>
              <a:rPr lang="de-DE" dirty="0" smtClean="0"/>
              <a:t> </a:t>
            </a:r>
            <a:r>
              <a:rPr lang="de-DE" dirty="0" err="1" smtClean="0"/>
              <a:t>images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CdTe 110 µm 3RX:</a:t>
            </a:r>
          </a:p>
          <a:p>
            <a:endParaRPr lang="de-DE" dirty="0" smtClean="0"/>
          </a:p>
          <a:p>
            <a:endParaRPr lang="en-US" dirty="0" smtClean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644" y="1484784"/>
            <a:ext cx="5595918" cy="2581261"/>
          </a:xfrm>
          <a:prstGeom prst="rect">
            <a:avLst/>
          </a:prstGeom>
        </p:spPr>
      </p:pic>
      <p:pic>
        <p:nvPicPr>
          <p:cNvPr id="6" name="USBstick2 temp_H_(0_0.085)_40fps_xvid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632" y="4581128"/>
            <a:ext cx="5760640" cy="213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92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799</Words>
  <Application>Microsoft Office PowerPoint</Application>
  <PresentationFormat>On-screen Show (4:3)</PresentationFormat>
  <Paragraphs>154</Paragraphs>
  <Slides>13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2_DESY_Vortrag_3-1</vt:lpstr>
      <vt:lpstr>Status report Pillar-1: Technology</vt:lpstr>
      <vt:lpstr>The “Helmholtz-Cube”</vt:lpstr>
      <vt:lpstr>PowerPoint Presentation</vt:lpstr>
      <vt:lpstr>First version of the Helmholtz-Cube ready!</vt:lpstr>
      <vt:lpstr>High-speed readout system</vt:lpstr>
      <vt:lpstr>Test results with Si module</vt:lpstr>
      <vt:lpstr>Test results with Si module</vt:lpstr>
      <vt:lpstr>High-Z development (M. Fiederle / KIT-FMF)</vt:lpstr>
      <vt:lpstr>High-Z development (M. Fiederle / KIT-FMF)</vt:lpstr>
      <vt:lpstr>High-Z development (M. Fiederle / KIT-FMF)</vt:lpstr>
      <vt:lpstr>High-Z development (M. Fiederle / KIT-FMF)</vt:lpstr>
      <vt:lpstr>High-Z development (M. Fiederle / KIT-FMF)</vt:lpstr>
      <vt:lpstr>High-Z development (M. Fiederle / KIT-FMF)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Graafsma, Heinz</cp:lastModifiedBy>
  <cp:revision>1329</cp:revision>
  <cp:lastPrinted>2012-11-16T15:36:26Z</cp:lastPrinted>
  <dcterms:created xsi:type="dcterms:W3CDTF">2008-04-14T12:45:38Z</dcterms:created>
  <dcterms:modified xsi:type="dcterms:W3CDTF">2013-05-13T09:36:43Z</dcterms:modified>
</cp:coreProperties>
</file>