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9" r:id="rId2"/>
    <p:sldMasterId id="2147483660" r:id="rId3"/>
    <p:sldMasterId id="2147484017" r:id="rId4"/>
    <p:sldMasterId id="2147483999" r:id="rId5"/>
    <p:sldMasterId id="2147483662" r:id="rId6"/>
    <p:sldMasterId id="2147483661" r:id="rId7"/>
    <p:sldMasterId id="2147483653" r:id="rId8"/>
    <p:sldMasterId id="2147483654" r:id="rId9"/>
    <p:sldMasterId id="2147483656" r:id="rId10"/>
    <p:sldMasterId id="2147483657" r:id="rId11"/>
    <p:sldMasterId id="2147483658" r:id="rId12"/>
  </p:sldMasterIdLst>
  <p:notesMasterIdLst>
    <p:notesMasterId r:id="rId56"/>
  </p:notesMasterIdLst>
  <p:handoutMasterIdLst>
    <p:handoutMasterId r:id="rId57"/>
  </p:handoutMasterIdLst>
  <p:sldIdLst>
    <p:sldId id="448" r:id="rId13"/>
    <p:sldId id="570" r:id="rId14"/>
    <p:sldId id="622" r:id="rId15"/>
    <p:sldId id="568" r:id="rId16"/>
    <p:sldId id="613" r:id="rId17"/>
    <p:sldId id="627" r:id="rId18"/>
    <p:sldId id="642" r:id="rId19"/>
    <p:sldId id="629" r:id="rId20"/>
    <p:sldId id="630" r:id="rId21"/>
    <p:sldId id="635" r:id="rId22"/>
    <p:sldId id="632" r:id="rId23"/>
    <p:sldId id="620" r:id="rId24"/>
    <p:sldId id="615" r:id="rId25"/>
    <p:sldId id="618" r:id="rId26"/>
    <p:sldId id="636" r:id="rId27"/>
    <p:sldId id="634" r:id="rId28"/>
    <p:sldId id="589" r:id="rId29"/>
    <p:sldId id="638" r:id="rId30"/>
    <p:sldId id="641" r:id="rId31"/>
    <p:sldId id="588" r:id="rId32"/>
    <p:sldId id="590" r:id="rId33"/>
    <p:sldId id="591" r:id="rId34"/>
    <p:sldId id="624" r:id="rId35"/>
    <p:sldId id="586" r:id="rId36"/>
    <p:sldId id="612" r:id="rId37"/>
    <p:sldId id="623" r:id="rId38"/>
    <p:sldId id="595" r:id="rId39"/>
    <p:sldId id="598" r:id="rId40"/>
    <p:sldId id="609" r:id="rId41"/>
    <p:sldId id="643" r:id="rId42"/>
    <p:sldId id="596" r:id="rId43"/>
    <p:sldId id="600" r:id="rId44"/>
    <p:sldId id="605" r:id="rId45"/>
    <p:sldId id="604" r:id="rId46"/>
    <p:sldId id="603" r:id="rId47"/>
    <p:sldId id="610" r:id="rId48"/>
    <p:sldId id="597" r:id="rId49"/>
    <p:sldId id="601" r:id="rId50"/>
    <p:sldId id="602" r:id="rId51"/>
    <p:sldId id="637" r:id="rId52"/>
    <p:sldId id="644" r:id="rId53"/>
    <p:sldId id="617" r:id="rId54"/>
    <p:sldId id="614" r:id="rId55"/>
  </p:sldIdLst>
  <p:sldSz cx="9144000" cy="6858000" type="screen4x3"/>
  <p:notesSz cx="6810375" cy="99425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8000"/>
    <a:srgbClr val="FF9966"/>
    <a:srgbClr val="F1F8F9"/>
    <a:srgbClr val="006600"/>
    <a:srgbClr val="33CC33"/>
    <a:srgbClr val="8C9566"/>
    <a:srgbClr val="EA8B00"/>
    <a:srgbClr val="FF99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94043" autoAdjust="0"/>
  </p:normalViewPr>
  <p:slideViewPr>
    <p:cSldViewPr>
      <p:cViewPr varScale="1">
        <p:scale>
          <a:sx n="84" d="100"/>
          <a:sy n="84" d="100"/>
        </p:scale>
        <p:origin x="-816" y="-54"/>
      </p:cViewPr>
      <p:guideLst>
        <p:guide orient="horz" pos="4156"/>
        <p:guide orient="horz" pos="4088"/>
        <p:guide orient="horz" pos="3770"/>
        <p:guide orient="horz" pos="845"/>
        <p:guide orient="horz" pos="4178"/>
        <p:guide orient="horz" pos="1820"/>
        <p:guide orient="horz" pos="2364"/>
        <p:guide orient="horz" pos="754"/>
        <p:guide/>
        <p:guide pos="5759"/>
        <p:guide pos="5670"/>
        <p:guide pos="2608"/>
        <p:guide pos="113"/>
        <p:guide pos="1995"/>
        <p:guide pos="4105"/>
        <p:guide pos="3107"/>
        <p:guide pos="93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295169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defTabSz="915643" eaLnBrk="0" hangingPunct="0">
              <a:defRPr sz="1200"/>
            </a:lvl1pPr>
          </a:lstStyle>
          <a:p>
            <a:pPr>
              <a:defRPr/>
            </a:pPr>
            <a:endParaRPr lang="de-DE"/>
          </a:p>
        </p:txBody>
      </p:sp>
      <p:sp>
        <p:nvSpPr>
          <p:cNvPr id="448515" name="Rectangle 3"/>
          <p:cNvSpPr>
            <a:spLocks noGrp="1" noChangeArrowheads="1"/>
          </p:cNvSpPr>
          <p:nvPr>
            <p:ph type="dt" sz="quarter" idx="1"/>
          </p:nvPr>
        </p:nvSpPr>
        <p:spPr bwMode="auto">
          <a:xfrm>
            <a:off x="3857092" y="0"/>
            <a:ext cx="295169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algn="r" defTabSz="915643" eaLnBrk="0" hangingPunct="0">
              <a:defRPr sz="1200"/>
            </a:lvl1pPr>
          </a:lstStyle>
          <a:p>
            <a:pPr>
              <a:defRPr/>
            </a:pPr>
            <a:fld id="{64DD707E-379A-45EA-BE17-CB5A8E400F97}" type="datetimeFigureOut">
              <a:rPr lang="de-DE"/>
              <a:pPr>
                <a:defRPr/>
              </a:pPr>
              <a:t>07.05.2013</a:t>
            </a:fld>
            <a:endParaRPr lang="de-DE"/>
          </a:p>
        </p:txBody>
      </p:sp>
      <p:sp>
        <p:nvSpPr>
          <p:cNvPr id="448516" name="Rectangle 4"/>
          <p:cNvSpPr>
            <a:spLocks noGrp="1" noChangeArrowheads="1"/>
          </p:cNvSpPr>
          <p:nvPr>
            <p:ph type="ftr" sz="quarter" idx="2"/>
          </p:nvPr>
        </p:nvSpPr>
        <p:spPr bwMode="auto">
          <a:xfrm>
            <a:off x="0" y="9443795"/>
            <a:ext cx="295169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defTabSz="915643" eaLnBrk="0" hangingPunct="0">
              <a:defRPr sz="1200"/>
            </a:lvl1pPr>
          </a:lstStyle>
          <a:p>
            <a:pPr>
              <a:defRPr/>
            </a:pPr>
            <a:endParaRPr lang="de-DE"/>
          </a:p>
        </p:txBody>
      </p:sp>
      <p:sp>
        <p:nvSpPr>
          <p:cNvPr id="448517" name="Rectangle 5"/>
          <p:cNvSpPr>
            <a:spLocks noGrp="1" noChangeArrowheads="1"/>
          </p:cNvSpPr>
          <p:nvPr>
            <p:ph type="sldNum" sz="quarter" idx="3"/>
          </p:nvPr>
        </p:nvSpPr>
        <p:spPr bwMode="auto">
          <a:xfrm>
            <a:off x="3857092" y="9443795"/>
            <a:ext cx="295169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algn="r" defTabSz="915643" eaLnBrk="0" hangingPunct="0">
              <a:defRPr sz="1200"/>
            </a:lvl1pPr>
          </a:lstStyle>
          <a:p>
            <a:pPr>
              <a:defRPr/>
            </a:pPr>
            <a:fld id="{A54BDC60-4E6B-40E6-B3F1-88DBE81D2E17}" type="slidenum">
              <a:rPr lang="de-DE"/>
              <a:pPr>
                <a:defRPr/>
              </a:pPr>
              <a:t>‹Nr.›</a:t>
            </a:fld>
            <a:endParaRPr lang="de-DE"/>
          </a:p>
        </p:txBody>
      </p:sp>
    </p:spTree>
    <p:extLst>
      <p:ext uri="{BB962C8B-B14F-4D97-AF65-F5344CB8AC3E}">
        <p14:creationId xmlns:p14="http://schemas.microsoft.com/office/powerpoint/2010/main" val="283356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51694"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6" tIns="45793" rIns="91586" bIns="45793" numCol="1" anchor="t" anchorCtr="0" compatLnSpc="1">
            <a:prstTxWarp prst="textNoShape">
              <a:avLst/>
            </a:prstTxWarp>
          </a:bodyPr>
          <a:lstStyle>
            <a:lvl1pPr defTabSz="915643">
              <a:defRPr sz="1200"/>
            </a:lvl1pPr>
          </a:lstStyle>
          <a:p>
            <a:pPr>
              <a:defRPr/>
            </a:pPr>
            <a:endParaRPr lang="de-DE"/>
          </a:p>
        </p:txBody>
      </p:sp>
      <p:sp>
        <p:nvSpPr>
          <p:cNvPr id="73731" name="Rectangle 3"/>
          <p:cNvSpPr>
            <a:spLocks noGrp="1" noChangeArrowheads="1"/>
          </p:cNvSpPr>
          <p:nvPr>
            <p:ph type="dt" idx="1"/>
          </p:nvPr>
        </p:nvSpPr>
        <p:spPr bwMode="auto">
          <a:xfrm>
            <a:off x="3857092" y="0"/>
            <a:ext cx="2951694"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6" tIns="45793" rIns="91586" bIns="45793" numCol="1" anchor="t" anchorCtr="0" compatLnSpc="1">
            <a:prstTxWarp prst="textNoShape">
              <a:avLst/>
            </a:prstTxWarp>
          </a:bodyPr>
          <a:lstStyle>
            <a:lvl1pPr algn="r" defTabSz="915643">
              <a:defRPr sz="1200"/>
            </a:lvl1pPr>
          </a:lstStyle>
          <a:p>
            <a:pPr>
              <a:defRPr/>
            </a:pPr>
            <a:endParaRPr lang="de-DE"/>
          </a:p>
        </p:txBody>
      </p:sp>
      <p:sp>
        <p:nvSpPr>
          <p:cNvPr id="35844"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681038" y="4722695"/>
            <a:ext cx="5448300" cy="447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6" tIns="45793" rIns="91586" bIns="4579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3734" name="Rectangle 6"/>
          <p:cNvSpPr>
            <a:spLocks noGrp="1" noChangeArrowheads="1"/>
          </p:cNvSpPr>
          <p:nvPr>
            <p:ph type="ftr" sz="quarter" idx="4"/>
          </p:nvPr>
        </p:nvSpPr>
        <p:spPr bwMode="auto">
          <a:xfrm>
            <a:off x="0" y="9443795"/>
            <a:ext cx="2951694"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6" tIns="45793" rIns="91586" bIns="45793" numCol="1" anchor="b" anchorCtr="0" compatLnSpc="1">
            <a:prstTxWarp prst="textNoShape">
              <a:avLst/>
            </a:prstTxWarp>
          </a:bodyPr>
          <a:lstStyle>
            <a:lvl1pPr defTabSz="915643">
              <a:defRPr sz="1200"/>
            </a:lvl1pPr>
          </a:lstStyle>
          <a:p>
            <a:pPr>
              <a:defRPr/>
            </a:pPr>
            <a:endParaRPr lang="de-DE"/>
          </a:p>
        </p:txBody>
      </p:sp>
      <p:sp>
        <p:nvSpPr>
          <p:cNvPr id="73735" name="Rectangle 7"/>
          <p:cNvSpPr>
            <a:spLocks noGrp="1" noChangeArrowheads="1"/>
          </p:cNvSpPr>
          <p:nvPr>
            <p:ph type="sldNum" sz="quarter" idx="5"/>
          </p:nvPr>
        </p:nvSpPr>
        <p:spPr bwMode="auto">
          <a:xfrm>
            <a:off x="3857092" y="9443795"/>
            <a:ext cx="2951694"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86" tIns="45793" rIns="91586" bIns="45793" numCol="1" anchor="b" anchorCtr="0" compatLnSpc="1">
            <a:prstTxWarp prst="textNoShape">
              <a:avLst/>
            </a:prstTxWarp>
          </a:bodyPr>
          <a:lstStyle>
            <a:lvl1pPr algn="r" defTabSz="915643">
              <a:defRPr sz="1200"/>
            </a:lvl1pPr>
          </a:lstStyle>
          <a:p>
            <a:pPr>
              <a:defRPr/>
            </a:pPr>
            <a:fld id="{315C583A-B572-4AD4-9EBF-B0EB0106AC15}" type="slidenum">
              <a:rPr lang="de-DE"/>
              <a:pPr>
                <a:defRPr/>
              </a:pPr>
              <a:t>‹Nr.›</a:t>
            </a:fld>
            <a:endParaRPr lang="de-DE"/>
          </a:p>
        </p:txBody>
      </p:sp>
    </p:spTree>
    <p:extLst>
      <p:ext uri="{BB962C8B-B14F-4D97-AF65-F5344CB8AC3E}">
        <p14:creationId xmlns:p14="http://schemas.microsoft.com/office/powerpoint/2010/main" val="2478173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15C583A-B572-4AD4-9EBF-B0EB0106AC15}" type="slidenum">
              <a:rPr lang="de-DE" smtClean="0"/>
              <a:pPr>
                <a:defRPr/>
              </a:pPr>
              <a:t>1</a:t>
            </a:fld>
            <a:endParaRPr lang="de-DE"/>
          </a:p>
        </p:txBody>
      </p:sp>
    </p:spTree>
    <p:extLst>
      <p:ext uri="{BB962C8B-B14F-4D97-AF65-F5344CB8AC3E}">
        <p14:creationId xmlns:p14="http://schemas.microsoft.com/office/powerpoint/2010/main" val="160554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28708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883801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D2161929-6CE1-4BB3-BEA5-541954C4775C}"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3F80EF3-EED2-418B-B574-30348756399E}" type="slidenum">
              <a:rPr lang="de-DE"/>
              <a:pPr>
                <a:defRPr/>
              </a:pPr>
              <a:t>‹Nr.›</a:t>
            </a:fld>
            <a:endParaRPr lang="de-DE"/>
          </a:p>
        </p:txBody>
      </p:sp>
    </p:spTree>
    <p:extLst>
      <p:ext uri="{BB962C8B-B14F-4D97-AF65-F5344CB8AC3E}">
        <p14:creationId xmlns:p14="http://schemas.microsoft.com/office/powerpoint/2010/main" val="1216799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BD866F31-A0C8-452A-8355-30FCF5C61096}" type="datetimeFigureOut">
              <a:rPr lang="de-DE"/>
              <a:pPr>
                <a:defRPr/>
              </a:pPr>
              <a:t>07.05.2013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3403069-8540-45C3-BF88-AF9B88AC9313}" type="slidenum">
              <a:rPr lang="de-DE"/>
              <a:pPr>
                <a:defRPr/>
              </a:pPr>
              <a:t>‹Nr.›</a:t>
            </a:fld>
            <a:endParaRPr lang="de-DE"/>
          </a:p>
        </p:txBody>
      </p:sp>
    </p:spTree>
    <p:extLst>
      <p:ext uri="{BB962C8B-B14F-4D97-AF65-F5344CB8AC3E}">
        <p14:creationId xmlns:p14="http://schemas.microsoft.com/office/powerpoint/2010/main" val="10285543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FB9AC7F3-93C0-4203-8952-ED07EFAC6F1E}" type="datetimeFigureOut">
              <a:rPr lang="de-DE"/>
              <a:pPr>
                <a:defRPr/>
              </a:pPr>
              <a:t>07.05.2013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AC74525-ECF3-44A3-9D8E-D86651BBC92F}" type="slidenum">
              <a:rPr lang="de-DE"/>
              <a:pPr>
                <a:defRPr/>
              </a:pPr>
              <a:t>‹Nr.›</a:t>
            </a:fld>
            <a:endParaRPr lang="de-DE"/>
          </a:p>
        </p:txBody>
      </p:sp>
    </p:spTree>
    <p:extLst>
      <p:ext uri="{BB962C8B-B14F-4D97-AF65-F5344CB8AC3E}">
        <p14:creationId xmlns:p14="http://schemas.microsoft.com/office/powerpoint/2010/main" val="26469838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9C3DB93-87CE-454A-9876-D11C4CF5516C}" type="datetimeFigureOut">
              <a:rPr lang="de-DE"/>
              <a:pPr>
                <a:defRPr/>
              </a:pPr>
              <a:t>07.05.2013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4E184411-5E5B-4F90-9DBC-89754E6F647D}" type="slidenum">
              <a:rPr lang="de-DE"/>
              <a:pPr>
                <a:defRPr/>
              </a:pPr>
              <a:t>‹Nr.›</a:t>
            </a:fld>
            <a:endParaRPr lang="de-DE"/>
          </a:p>
        </p:txBody>
      </p:sp>
    </p:spTree>
    <p:extLst>
      <p:ext uri="{BB962C8B-B14F-4D97-AF65-F5344CB8AC3E}">
        <p14:creationId xmlns:p14="http://schemas.microsoft.com/office/powerpoint/2010/main" val="792800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3188AD-CF73-474C-9739-ED3CF2C13CCE}"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6EE9200-2346-40D1-BC17-C1A72EAE5DFD}" type="slidenum">
              <a:rPr lang="de-DE"/>
              <a:pPr>
                <a:defRPr/>
              </a:pPr>
              <a:t>‹Nr.›</a:t>
            </a:fld>
            <a:endParaRPr lang="de-DE"/>
          </a:p>
        </p:txBody>
      </p:sp>
    </p:spTree>
    <p:extLst>
      <p:ext uri="{BB962C8B-B14F-4D97-AF65-F5344CB8AC3E}">
        <p14:creationId xmlns:p14="http://schemas.microsoft.com/office/powerpoint/2010/main" val="1541155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B989B7-59C9-436C-867A-4C306B813A5D}"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56543CF-4B88-4E97-8C36-59ADE38935A0}" type="slidenum">
              <a:rPr lang="de-DE"/>
              <a:pPr>
                <a:defRPr/>
              </a:pPr>
              <a:t>‹Nr.›</a:t>
            </a:fld>
            <a:endParaRPr lang="de-DE"/>
          </a:p>
        </p:txBody>
      </p:sp>
    </p:spTree>
    <p:extLst>
      <p:ext uri="{BB962C8B-B14F-4D97-AF65-F5344CB8AC3E}">
        <p14:creationId xmlns:p14="http://schemas.microsoft.com/office/powerpoint/2010/main" val="40226528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2FF9C20-DF04-4627-A515-35EFE8125B3E}"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0CBFE6D-FF1B-4322-A4A6-094FE0CC41EE}" type="slidenum">
              <a:rPr lang="de-DE"/>
              <a:pPr>
                <a:defRPr/>
              </a:pPr>
              <a:t>‹Nr.›</a:t>
            </a:fld>
            <a:endParaRPr lang="de-DE"/>
          </a:p>
        </p:txBody>
      </p:sp>
    </p:spTree>
    <p:extLst>
      <p:ext uri="{BB962C8B-B14F-4D97-AF65-F5344CB8AC3E}">
        <p14:creationId xmlns:p14="http://schemas.microsoft.com/office/powerpoint/2010/main" val="16921661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B8113B20-91EF-4A79-8F70-6E67B0AA8AB7}"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B05BF03-9C85-49FE-A0A9-A1841BD3743B}" type="slidenum">
              <a:rPr lang="de-DE"/>
              <a:pPr>
                <a:defRPr/>
              </a:pPr>
              <a:t>‹Nr.›</a:t>
            </a:fld>
            <a:endParaRPr lang="de-DE"/>
          </a:p>
        </p:txBody>
      </p:sp>
    </p:spTree>
    <p:extLst>
      <p:ext uri="{BB962C8B-B14F-4D97-AF65-F5344CB8AC3E}">
        <p14:creationId xmlns:p14="http://schemas.microsoft.com/office/powerpoint/2010/main" val="3832595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074861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23257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53975"/>
            <a:ext cx="2063750" cy="61801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31800" y="-53975"/>
            <a:ext cx="6038850" cy="6180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10643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08739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7361887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7105967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8836117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33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1605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605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0938352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7130768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de-DE"/>
          </a:p>
        </p:txBody>
      </p:sp>
      <p:sp>
        <p:nvSpPr>
          <p:cNvPr id="5" name="Fußzeilenplatzhalter 4"/>
          <p:cNvSpPr>
            <a:spLocks noGrp="1"/>
          </p:cNvSpPr>
          <p:nvPr>
            <p:ph type="ftr" sz="quarter" idx="11"/>
          </p:nvPr>
        </p:nvSpPr>
        <p:spPr>
          <a:ln/>
        </p:spPr>
        <p:txBody>
          <a:bodyPr/>
          <a:lstStyle>
            <a:lvl1pPr>
              <a:defRPr/>
            </a:lvl1pPr>
          </a:lstStyle>
          <a:p>
            <a:pPr>
              <a:defRPr/>
            </a:pPr>
            <a:endParaRPr lang="de-DE"/>
          </a:p>
        </p:txBody>
      </p:sp>
      <p:sp>
        <p:nvSpPr>
          <p:cNvPr id="6" name="Foliennummernplatzhalter 5"/>
          <p:cNvSpPr>
            <a:spLocks noGrp="1"/>
          </p:cNvSpPr>
          <p:nvPr>
            <p:ph type="sldNum" sz="quarter" idx="12"/>
          </p:nvPr>
        </p:nvSpPr>
        <p:spPr>
          <a:ln/>
        </p:spPr>
        <p:txBody>
          <a:bodyPr/>
          <a:lstStyle>
            <a:lvl1pPr>
              <a:defRPr/>
            </a:lvl1pPr>
          </a:lstStyle>
          <a:p>
            <a:pPr>
              <a:defRPr/>
            </a:pPr>
            <a:fld id="{B5432F80-5AD5-4E35-B9D5-24CE00F8EF95}" type="slidenum">
              <a:rPr lang="de-DE"/>
              <a:pPr>
                <a:defRPr/>
              </a:pPr>
              <a:t>‹Nr.›</a:t>
            </a:fld>
            <a:endParaRPr lang="de-DE"/>
          </a:p>
        </p:txBody>
      </p:sp>
    </p:spTree>
    <p:extLst>
      <p:ext uri="{BB962C8B-B14F-4D97-AF65-F5344CB8AC3E}">
        <p14:creationId xmlns:p14="http://schemas.microsoft.com/office/powerpoint/2010/main" val="3089833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2"/>
          <p:cNvSpPr txBox="1">
            <a:spLocks noChangeArrowheads="1"/>
          </p:cNvSpPr>
          <p:nvPr userDrawn="1"/>
        </p:nvSpPr>
        <p:spPr bwMode="auto">
          <a:xfrm>
            <a:off x="0" y="6584950"/>
            <a:ext cx="9150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defRPr/>
            </a:pPr>
            <a:r>
              <a:rPr lang="en-US" sz="900" smtClean="0">
                <a:solidFill>
                  <a:schemeClr val="bg1"/>
                </a:solidFill>
                <a:sym typeface="Wingdings 2" pitchFamily="18" charset="2"/>
              </a:rPr>
              <a:t>Text optional: Institutsname  Prof. Dr. Hans Mustermann </a:t>
            </a:r>
            <a:r>
              <a:rPr lang="en-US" sz="900" smtClean="0">
                <a:sym typeface="Wingdings 2" pitchFamily="18" charset="2"/>
              </a:rPr>
              <a:t> </a:t>
            </a:r>
            <a:r>
              <a:rPr lang="en-US" sz="900" smtClean="0">
                <a:solidFill>
                  <a:schemeClr val="bg1"/>
                </a:solidFill>
                <a:sym typeface="Wingdings 2" pitchFamily="18" charset="2"/>
              </a:rPr>
              <a:t>www.fzd.de </a:t>
            </a:r>
            <a:r>
              <a:rPr lang="en-US" sz="900" smtClean="0">
                <a:sym typeface="Wingdings 2" pitchFamily="18" charset="2"/>
              </a:rPr>
              <a:t>  </a:t>
            </a:r>
            <a:r>
              <a:rPr lang="de-DE" sz="900" smtClean="0">
                <a:solidFill>
                  <a:schemeClr val="bg1"/>
                </a:solidFill>
                <a:sym typeface="Wingdings 2" pitchFamily="18" charset="2"/>
              </a:rPr>
              <a:t>Mitglied der Leibniz-Gemeinschaft</a:t>
            </a:r>
            <a:r>
              <a:rPr lang="de-DE" sz="900" smtClean="0">
                <a:sym typeface="Wingdings 2" pitchFamily="18" charset="2"/>
              </a:rPr>
              <a:t> </a:t>
            </a:r>
          </a:p>
        </p:txBody>
      </p:sp>
      <p:sp>
        <p:nvSpPr>
          <p:cNvPr id="3" name="Line 3"/>
          <p:cNvSpPr>
            <a:spLocks noChangeShapeType="1"/>
          </p:cNvSpPr>
          <p:nvPr userDrawn="1"/>
        </p:nvSpPr>
        <p:spPr bwMode="auto">
          <a:xfrm>
            <a:off x="7938" y="5667375"/>
            <a:ext cx="9142412"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Line 4"/>
          <p:cNvSpPr>
            <a:spLocks noChangeShapeType="1"/>
          </p:cNvSpPr>
          <p:nvPr userDrawn="1"/>
        </p:nvSpPr>
        <p:spPr bwMode="auto">
          <a:xfrm>
            <a:off x="0" y="790575"/>
            <a:ext cx="9142413"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 name="Picture 5" descr="Folie_blauer_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0" y="0"/>
            <a:ext cx="287338" cy="287338"/>
          </a:xfrm>
          <a:prstGeom prst="rect">
            <a:avLst/>
          </a:prstGeom>
          <a:solidFill>
            <a:srgbClr val="CF68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tangle 7"/>
          <p:cNvSpPr>
            <a:spLocks noChangeArrowheads="1"/>
          </p:cNvSpPr>
          <p:nvPr userDrawn="1"/>
        </p:nvSpPr>
        <p:spPr bwMode="auto">
          <a:xfrm>
            <a:off x="0" y="6472238"/>
            <a:ext cx="3048000" cy="125412"/>
          </a:xfrm>
          <a:prstGeom prst="rect">
            <a:avLst/>
          </a:prstGeom>
          <a:solidFill>
            <a:srgbClr val="CF6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1671731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de-DE"/>
          </a:p>
        </p:txBody>
      </p:sp>
      <p:sp>
        <p:nvSpPr>
          <p:cNvPr id="5" name="Fußzeilenplatzhalter 4"/>
          <p:cNvSpPr>
            <a:spLocks noGrp="1"/>
          </p:cNvSpPr>
          <p:nvPr>
            <p:ph type="ftr" sz="quarter" idx="11"/>
          </p:nvPr>
        </p:nvSpPr>
        <p:spPr>
          <a:ln/>
        </p:spPr>
        <p:txBody>
          <a:bodyPr/>
          <a:lstStyle>
            <a:lvl1pPr>
              <a:defRPr/>
            </a:lvl1pPr>
          </a:lstStyle>
          <a:p>
            <a:pPr>
              <a:defRPr/>
            </a:pPr>
            <a:endParaRPr lang="de-DE"/>
          </a:p>
        </p:txBody>
      </p:sp>
      <p:sp>
        <p:nvSpPr>
          <p:cNvPr id="6" name="Foliennummernplatzhalter 5"/>
          <p:cNvSpPr>
            <a:spLocks noGrp="1"/>
          </p:cNvSpPr>
          <p:nvPr>
            <p:ph type="sldNum" sz="quarter" idx="12"/>
          </p:nvPr>
        </p:nvSpPr>
        <p:spPr>
          <a:ln/>
        </p:spPr>
        <p:txBody>
          <a:bodyPr/>
          <a:lstStyle>
            <a:lvl1pPr>
              <a:defRPr/>
            </a:lvl1pPr>
          </a:lstStyle>
          <a:p>
            <a:pPr>
              <a:defRPr/>
            </a:pPr>
            <a:fld id="{872B13FA-5B29-4954-83FA-AD8AEA5F4F81}" type="slidenum">
              <a:rPr lang="de-DE"/>
              <a:pPr>
                <a:defRPr/>
              </a:pPr>
              <a:t>‹Nr.›</a:t>
            </a:fld>
            <a:endParaRPr lang="de-DE"/>
          </a:p>
        </p:txBody>
      </p:sp>
    </p:spTree>
    <p:extLst>
      <p:ext uri="{BB962C8B-B14F-4D97-AF65-F5344CB8AC3E}">
        <p14:creationId xmlns:p14="http://schemas.microsoft.com/office/powerpoint/2010/main" val="3766434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umsplatzhalter 3"/>
          <p:cNvSpPr>
            <a:spLocks noGrp="1"/>
          </p:cNvSpPr>
          <p:nvPr>
            <p:ph type="dt" sz="half" idx="10"/>
          </p:nvPr>
        </p:nvSpPr>
        <p:spPr>
          <a:ln/>
        </p:spPr>
        <p:txBody>
          <a:bodyPr/>
          <a:lstStyle>
            <a:lvl1pPr>
              <a:defRPr/>
            </a:lvl1pPr>
          </a:lstStyle>
          <a:p>
            <a:pPr>
              <a:defRPr/>
            </a:pPr>
            <a:endParaRPr lang="de-DE"/>
          </a:p>
        </p:txBody>
      </p:sp>
      <p:sp>
        <p:nvSpPr>
          <p:cNvPr id="5" name="Fußzeilenplatzhalter 4"/>
          <p:cNvSpPr>
            <a:spLocks noGrp="1"/>
          </p:cNvSpPr>
          <p:nvPr>
            <p:ph type="ftr" sz="quarter" idx="11"/>
          </p:nvPr>
        </p:nvSpPr>
        <p:spPr>
          <a:ln/>
        </p:spPr>
        <p:txBody>
          <a:bodyPr/>
          <a:lstStyle>
            <a:lvl1pPr>
              <a:defRPr/>
            </a:lvl1pPr>
          </a:lstStyle>
          <a:p>
            <a:pPr>
              <a:defRPr/>
            </a:pPr>
            <a:endParaRPr lang="de-DE"/>
          </a:p>
        </p:txBody>
      </p:sp>
      <p:sp>
        <p:nvSpPr>
          <p:cNvPr id="6" name="Foliennummernplatzhalter 5"/>
          <p:cNvSpPr>
            <a:spLocks noGrp="1"/>
          </p:cNvSpPr>
          <p:nvPr>
            <p:ph type="sldNum" sz="quarter" idx="12"/>
          </p:nvPr>
        </p:nvSpPr>
        <p:spPr>
          <a:ln/>
        </p:spPr>
        <p:txBody>
          <a:bodyPr/>
          <a:lstStyle>
            <a:lvl1pPr>
              <a:defRPr/>
            </a:lvl1pPr>
          </a:lstStyle>
          <a:p>
            <a:pPr>
              <a:defRPr/>
            </a:pPr>
            <a:fld id="{E51F12BD-7079-45AF-9E78-40FDC257E5E8}" type="slidenum">
              <a:rPr lang="de-DE"/>
              <a:pPr>
                <a:defRPr/>
              </a:pPr>
              <a:t>‹Nr.›</a:t>
            </a:fld>
            <a:endParaRPr lang="de-DE"/>
          </a:p>
        </p:txBody>
      </p:sp>
    </p:spTree>
    <p:extLst>
      <p:ext uri="{BB962C8B-B14F-4D97-AF65-F5344CB8AC3E}">
        <p14:creationId xmlns:p14="http://schemas.microsoft.com/office/powerpoint/2010/main" val="6562548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umsplatzhalter 3"/>
          <p:cNvSpPr>
            <a:spLocks noGrp="1"/>
          </p:cNvSpPr>
          <p:nvPr>
            <p:ph type="dt" sz="half" idx="10"/>
          </p:nvPr>
        </p:nvSpPr>
        <p:spPr>
          <a:ln/>
        </p:spPr>
        <p:txBody>
          <a:bodyPr/>
          <a:lstStyle>
            <a:lvl1pPr>
              <a:defRPr/>
            </a:lvl1pPr>
          </a:lstStyle>
          <a:p>
            <a:pPr>
              <a:defRPr/>
            </a:pPr>
            <a:endParaRPr lang="de-DE"/>
          </a:p>
        </p:txBody>
      </p:sp>
      <p:sp>
        <p:nvSpPr>
          <p:cNvPr id="6" name="Fußzeilenplatzhalter 4"/>
          <p:cNvSpPr>
            <a:spLocks noGrp="1"/>
          </p:cNvSpPr>
          <p:nvPr>
            <p:ph type="ftr" sz="quarter" idx="11"/>
          </p:nvPr>
        </p:nvSpPr>
        <p:spPr>
          <a:ln/>
        </p:spPr>
        <p:txBody>
          <a:bodyPr/>
          <a:lstStyle>
            <a:lvl1pPr>
              <a:defRPr/>
            </a:lvl1pPr>
          </a:lstStyle>
          <a:p>
            <a:pPr>
              <a:defRPr/>
            </a:pPr>
            <a:endParaRPr lang="de-DE"/>
          </a:p>
        </p:txBody>
      </p:sp>
      <p:sp>
        <p:nvSpPr>
          <p:cNvPr id="7" name="Foliennummernplatzhalter 5"/>
          <p:cNvSpPr>
            <a:spLocks noGrp="1"/>
          </p:cNvSpPr>
          <p:nvPr>
            <p:ph type="sldNum" sz="quarter" idx="12"/>
          </p:nvPr>
        </p:nvSpPr>
        <p:spPr>
          <a:ln/>
        </p:spPr>
        <p:txBody>
          <a:bodyPr/>
          <a:lstStyle>
            <a:lvl1pPr>
              <a:defRPr/>
            </a:lvl1pPr>
          </a:lstStyle>
          <a:p>
            <a:pPr>
              <a:defRPr/>
            </a:pPr>
            <a:fld id="{014C8D6E-276E-407A-9BB4-529E276E9A19}" type="slidenum">
              <a:rPr lang="de-DE"/>
              <a:pPr>
                <a:defRPr/>
              </a:pPr>
              <a:t>‹Nr.›</a:t>
            </a:fld>
            <a:endParaRPr lang="de-DE"/>
          </a:p>
        </p:txBody>
      </p:sp>
    </p:spTree>
    <p:extLst>
      <p:ext uri="{BB962C8B-B14F-4D97-AF65-F5344CB8AC3E}">
        <p14:creationId xmlns:p14="http://schemas.microsoft.com/office/powerpoint/2010/main" val="5790097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umsplatzhalter 3"/>
          <p:cNvSpPr>
            <a:spLocks noGrp="1"/>
          </p:cNvSpPr>
          <p:nvPr>
            <p:ph type="dt" sz="half" idx="10"/>
          </p:nvPr>
        </p:nvSpPr>
        <p:spPr>
          <a:ln/>
        </p:spPr>
        <p:txBody>
          <a:bodyPr/>
          <a:lstStyle>
            <a:lvl1pPr>
              <a:defRPr/>
            </a:lvl1pPr>
          </a:lstStyle>
          <a:p>
            <a:pPr>
              <a:defRPr/>
            </a:pPr>
            <a:endParaRPr lang="de-DE"/>
          </a:p>
        </p:txBody>
      </p:sp>
      <p:sp>
        <p:nvSpPr>
          <p:cNvPr id="8" name="Fußzeilenplatzhalter 4"/>
          <p:cNvSpPr>
            <a:spLocks noGrp="1"/>
          </p:cNvSpPr>
          <p:nvPr>
            <p:ph type="ftr" sz="quarter" idx="11"/>
          </p:nvPr>
        </p:nvSpPr>
        <p:spPr>
          <a:ln/>
        </p:spPr>
        <p:txBody>
          <a:bodyPr/>
          <a:lstStyle>
            <a:lvl1pPr>
              <a:defRPr/>
            </a:lvl1pPr>
          </a:lstStyle>
          <a:p>
            <a:pPr>
              <a:defRPr/>
            </a:pPr>
            <a:endParaRPr lang="de-DE"/>
          </a:p>
        </p:txBody>
      </p:sp>
      <p:sp>
        <p:nvSpPr>
          <p:cNvPr id="9" name="Foliennummernplatzhalter 5"/>
          <p:cNvSpPr>
            <a:spLocks noGrp="1"/>
          </p:cNvSpPr>
          <p:nvPr>
            <p:ph type="sldNum" sz="quarter" idx="12"/>
          </p:nvPr>
        </p:nvSpPr>
        <p:spPr>
          <a:ln/>
        </p:spPr>
        <p:txBody>
          <a:bodyPr/>
          <a:lstStyle>
            <a:lvl1pPr>
              <a:defRPr/>
            </a:lvl1pPr>
          </a:lstStyle>
          <a:p>
            <a:pPr>
              <a:defRPr/>
            </a:pPr>
            <a:fld id="{E2837A59-7BD7-44EC-B5CD-3A8A68686B2E}" type="slidenum">
              <a:rPr lang="de-DE"/>
              <a:pPr>
                <a:defRPr/>
              </a:pPr>
              <a:t>‹Nr.›</a:t>
            </a:fld>
            <a:endParaRPr lang="de-DE"/>
          </a:p>
        </p:txBody>
      </p:sp>
    </p:spTree>
    <p:extLst>
      <p:ext uri="{BB962C8B-B14F-4D97-AF65-F5344CB8AC3E}">
        <p14:creationId xmlns:p14="http://schemas.microsoft.com/office/powerpoint/2010/main" val="12534791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umsplatzhalter 3"/>
          <p:cNvSpPr>
            <a:spLocks noGrp="1"/>
          </p:cNvSpPr>
          <p:nvPr>
            <p:ph type="dt" sz="half" idx="10"/>
          </p:nvPr>
        </p:nvSpPr>
        <p:spPr>
          <a:ln/>
        </p:spPr>
        <p:txBody>
          <a:bodyPr/>
          <a:lstStyle>
            <a:lvl1pPr>
              <a:defRPr/>
            </a:lvl1pPr>
          </a:lstStyle>
          <a:p>
            <a:pPr>
              <a:defRPr/>
            </a:pPr>
            <a:endParaRPr lang="de-DE"/>
          </a:p>
        </p:txBody>
      </p:sp>
      <p:sp>
        <p:nvSpPr>
          <p:cNvPr id="4" name="Fußzeilenplatzhalter 4"/>
          <p:cNvSpPr>
            <a:spLocks noGrp="1"/>
          </p:cNvSpPr>
          <p:nvPr>
            <p:ph type="ftr" sz="quarter" idx="11"/>
          </p:nvPr>
        </p:nvSpPr>
        <p:spPr>
          <a:ln/>
        </p:spPr>
        <p:txBody>
          <a:bodyPr/>
          <a:lstStyle>
            <a:lvl1pPr>
              <a:defRPr/>
            </a:lvl1pPr>
          </a:lstStyle>
          <a:p>
            <a:pPr>
              <a:defRPr/>
            </a:pPr>
            <a:endParaRPr lang="de-DE"/>
          </a:p>
        </p:txBody>
      </p:sp>
      <p:sp>
        <p:nvSpPr>
          <p:cNvPr id="5" name="Foliennummernplatzhalter 5"/>
          <p:cNvSpPr>
            <a:spLocks noGrp="1"/>
          </p:cNvSpPr>
          <p:nvPr>
            <p:ph type="sldNum" sz="quarter" idx="12"/>
          </p:nvPr>
        </p:nvSpPr>
        <p:spPr>
          <a:ln/>
        </p:spPr>
        <p:txBody>
          <a:bodyPr/>
          <a:lstStyle>
            <a:lvl1pPr>
              <a:defRPr/>
            </a:lvl1pPr>
          </a:lstStyle>
          <a:p>
            <a:pPr>
              <a:defRPr/>
            </a:pPr>
            <a:fld id="{9F5E3E9B-7FFF-458D-B31C-008533437638}" type="slidenum">
              <a:rPr lang="de-DE"/>
              <a:pPr>
                <a:defRPr/>
              </a:pPr>
              <a:t>‹Nr.›</a:t>
            </a:fld>
            <a:endParaRPr lang="de-DE"/>
          </a:p>
        </p:txBody>
      </p:sp>
    </p:spTree>
    <p:extLst>
      <p:ext uri="{BB962C8B-B14F-4D97-AF65-F5344CB8AC3E}">
        <p14:creationId xmlns:p14="http://schemas.microsoft.com/office/powerpoint/2010/main" val="41144974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endParaRPr lang="de-DE"/>
          </a:p>
        </p:txBody>
      </p:sp>
      <p:sp>
        <p:nvSpPr>
          <p:cNvPr id="3" name="Fußzeilenplatzhalter 4"/>
          <p:cNvSpPr>
            <a:spLocks noGrp="1"/>
          </p:cNvSpPr>
          <p:nvPr>
            <p:ph type="ftr" sz="quarter" idx="11"/>
          </p:nvPr>
        </p:nvSpPr>
        <p:spPr>
          <a:ln/>
        </p:spPr>
        <p:txBody>
          <a:bodyPr/>
          <a:lstStyle>
            <a:lvl1pPr>
              <a:defRPr/>
            </a:lvl1pPr>
          </a:lstStyle>
          <a:p>
            <a:pPr>
              <a:defRPr/>
            </a:pPr>
            <a:endParaRPr lang="de-DE"/>
          </a:p>
        </p:txBody>
      </p:sp>
      <p:sp>
        <p:nvSpPr>
          <p:cNvPr id="4" name="Foliennummernplatzhalter 5"/>
          <p:cNvSpPr>
            <a:spLocks noGrp="1"/>
          </p:cNvSpPr>
          <p:nvPr>
            <p:ph type="sldNum" sz="quarter" idx="12"/>
          </p:nvPr>
        </p:nvSpPr>
        <p:spPr>
          <a:ln/>
        </p:spPr>
        <p:txBody>
          <a:bodyPr/>
          <a:lstStyle>
            <a:lvl1pPr>
              <a:defRPr/>
            </a:lvl1pPr>
          </a:lstStyle>
          <a:p>
            <a:pPr>
              <a:defRPr/>
            </a:pPr>
            <a:fld id="{0CF53AFC-CF77-4FF3-A2C8-B891F454C80B}" type="slidenum">
              <a:rPr lang="de-DE"/>
              <a:pPr>
                <a:defRPr/>
              </a:pPr>
              <a:t>‹Nr.›</a:t>
            </a:fld>
            <a:endParaRPr lang="de-DE"/>
          </a:p>
        </p:txBody>
      </p:sp>
    </p:spTree>
    <p:extLst>
      <p:ext uri="{BB962C8B-B14F-4D97-AF65-F5344CB8AC3E}">
        <p14:creationId xmlns:p14="http://schemas.microsoft.com/office/powerpoint/2010/main" val="20153522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umsplatzhalter 3"/>
          <p:cNvSpPr>
            <a:spLocks noGrp="1"/>
          </p:cNvSpPr>
          <p:nvPr>
            <p:ph type="dt" sz="half" idx="10"/>
          </p:nvPr>
        </p:nvSpPr>
        <p:spPr>
          <a:ln/>
        </p:spPr>
        <p:txBody>
          <a:bodyPr/>
          <a:lstStyle>
            <a:lvl1pPr>
              <a:defRPr/>
            </a:lvl1pPr>
          </a:lstStyle>
          <a:p>
            <a:pPr>
              <a:defRPr/>
            </a:pPr>
            <a:endParaRPr lang="de-DE"/>
          </a:p>
        </p:txBody>
      </p:sp>
      <p:sp>
        <p:nvSpPr>
          <p:cNvPr id="6" name="Fußzeilenplatzhalter 4"/>
          <p:cNvSpPr>
            <a:spLocks noGrp="1"/>
          </p:cNvSpPr>
          <p:nvPr>
            <p:ph type="ftr" sz="quarter" idx="11"/>
          </p:nvPr>
        </p:nvSpPr>
        <p:spPr>
          <a:ln/>
        </p:spPr>
        <p:txBody>
          <a:bodyPr/>
          <a:lstStyle>
            <a:lvl1pPr>
              <a:defRPr/>
            </a:lvl1pPr>
          </a:lstStyle>
          <a:p>
            <a:pPr>
              <a:defRPr/>
            </a:pPr>
            <a:endParaRPr lang="de-DE"/>
          </a:p>
        </p:txBody>
      </p:sp>
      <p:sp>
        <p:nvSpPr>
          <p:cNvPr id="7" name="Foliennummernplatzhalter 5"/>
          <p:cNvSpPr>
            <a:spLocks noGrp="1"/>
          </p:cNvSpPr>
          <p:nvPr>
            <p:ph type="sldNum" sz="quarter" idx="12"/>
          </p:nvPr>
        </p:nvSpPr>
        <p:spPr>
          <a:ln/>
        </p:spPr>
        <p:txBody>
          <a:bodyPr/>
          <a:lstStyle>
            <a:lvl1pPr>
              <a:defRPr/>
            </a:lvl1pPr>
          </a:lstStyle>
          <a:p>
            <a:pPr>
              <a:defRPr/>
            </a:pPr>
            <a:fld id="{E122BE75-24BD-4B01-AD4C-862AEEB38522}" type="slidenum">
              <a:rPr lang="de-DE"/>
              <a:pPr>
                <a:defRPr/>
              </a:pPr>
              <a:t>‹Nr.›</a:t>
            </a:fld>
            <a:endParaRPr lang="de-DE"/>
          </a:p>
        </p:txBody>
      </p:sp>
    </p:spTree>
    <p:extLst>
      <p:ext uri="{BB962C8B-B14F-4D97-AF65-F5344CB8AC3E}">
        <p14:creationId xmlns:p14="http://schemas.microsoft.com/office/powerpoint/2010/main" val="1594310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umsplatzhalter 3"/>
          <p:cNvSpPr>
            <a:spLocks noGrp="1"/>
          </p:cNvSpPr>
          <p:nvPr>
            <p:ph type="dt" sz="half" idx="10"/>
          </p:nvPr>
        </p:nvSpPr>
        <p:spPr>
          <a:ln/>
        </p:spPr>
        <p:txBody>
          <a:bodyPr/>
          <a:lstStyle>
            <a:lvl1pPr>
              <a:defRPr/>
            </a:lvl1pPr>
          </a:lstStyle>
          <a:p>
            <a:pPr>
              <a:defRPr/>
            </a:pPr>
            <a:endParaRPr lang="de-DE"/>
          </a:p>
        </p:txBody>
      </p:sp>
      <p:sp>
        <p:nvSpPr>
          <p:cNvPr id="6" name="Fußzeilenplatzhalter 4"/>
          <p:cNvSpPr>
            <a:spLocks noGrp="1"/>
          </p:cNvSpPr>
          <p:nvPr>
            <p:ph type="ftr" sz="quarter" idx="11"/>
          </p:nvPr>
        </p:nvSpPr>
        <p:spPr>
          <a:ln/>
        </p:spPr>
        <p:txBody>
          <a:bodyPr/>
          <a:lstStyle>
            <a:lvl1pPr>
              <a:defRPr/>
            </a:lvl1pPr>
          </a:lstStyle>
          <a:p>
            <a:pPr>
              <a:defRPr/>
            </a:pPr>
            <a:endParaRPr lang="de-DE"/>
          </a:p>
        </p:txBody>
      </p:sp>
      <p:sp>
        <p:nvSpPr>
          <p:cNvPr id="7" name="Foliennummernplatzhalter 5"/>
          <p:cNvSpPr>
            <a:spLocks noGrp="1"/>
          </p:cNvSpPr>
          <p:nvPr>
            <p:ph type="sldNum" sz="quarter" idx="12"/>
          </p:nvPr>
        </p:nvSpPr>
        <p:spPr>
          <a:ln/>
        </p:spPr>
        <p:txBody>
          <a:bodyPr/>
          <a:lstStyle>
            <a:lvl1pPr>
              <a:defRPr/>
            </a:lvl1pPr>
          </a:lstStyle>
          <a:p>
            <a:pPr>
              <a:defRPr/>
            </a:pPr>
            <a:fld id="{13269469-A2BC-4CFE-BBA9-0194F25E0190}" type="slidenum">
              <a:rPr lang="de-DE"/>
              <a:pPr>
                <a:defRPr/>
              </a:pPr>
              <a:t>‹Nr.›</a:t>
            </a:fld>
            <a:endParaRPr lang="de-DE"/>
          </a:p>
        </p:txBody>
      </p:sp>
    </p:spTree>
    <p:extLst>
      <p:ext uri="{BB962C8B-B14F-4D97-AF65-F5344CB8AC3E}">
        <p14:creationId xmlns:p14="http://schemas.microsoft.com/office/powerpoint/2010/main" val="27892200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de-DE"/>
          </a:p>
        </p:txBody>
      </p:sp>
      <p:sp>
        <p:nvSpPr>
          <p:cNvPr id="5" name="Fußzeilenplatzhalter 4"/>
          <p:cNvSpPr>
            <a:spLocks noGrp="1"/>
          </p:cNvSpPr>
          <p:nvPr>
            <p:ph type="ftr" sz="quarter" idx="11"/>
          </p:nvPr>
        </p:nvSpPr>
        <p:spPr>
          <a:ln/>
        </p:spPr>
        <p:txBody>
          <a:bodyPr/>
          <a:lstStyle>
            <a:lvl1pPr>
              <a:defRPr/>
            </a:lvl1pPr>
          </a:lstStyle>
          <a:p>
            <a:pPr>
              <a:defRPr/>
            </a:pPr>
            <a:endParaRPr lang="de-DE"/>
          </a:p>
        </p:txBody>
      </p:sp>
      <p:sp>
        <p:nvSpPr>
          <p:cNvPr id="6" name="Foliennummernplatzhalter 5"/>
          <p:cNvSpPr>
            <a:spLocks noGrp="1"/>
          </p:cNvSpPr>
          <p:nvPr>
            <p:ph type="sldNum" sz="quarter" idx="12"/>
          </p:nvPr>
        </p:nvSpPr>
        <p:spPr>
          <a:ln/>
        </p:spPr>
        <p:txBody>
          <a:bodyPr/>
          <a:lstStyle>
            <a:lvl1pPr>
              <a:defRPr/>
            </a:lvl1pPr>
          </a:lstStyle>
          <a:p>
            <a:pPr>
              <a:defRPr/>
            </a:pPr>
            <a:fld id="{7F0B9ECF-DADC-4818-9499-0494A532B880}" type="slidenum">
              <a:rPr lang="de-DE"/>
              <a:pPr>
                <a:defRPr/>
              </a:pPr>
              <a:t>‹Nr.›</a:t>
            </a:fld>
            <a:endParaRPr lang="de-DE"/>
          </a:p>
        </p:txBody>
      </p:sp>
    </p:spTree>
    <p:extLst>
      <p:ext uri="{BB962C8B-B14F-4D97-AF65-F5344CB8AC3E}">
        <p14:creationId xmlns:p14="http://schemas.microsoft.com/office/powerpoint/2010/main" val="392696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umsplatzhalter 3"/>
          <p:cNvSpPr>
            <a:spLocks noGrp="1"/>
          </p:cNvSpPr>
          <p:nvPr>
            <p:ph type="dt" sz="half" idx="10"/>
          </p:nvPr>
        </p:nvSpPr>
        <p:spPr>
          <a:ln/>
        </p:spPr>
        <p:txBody>
          <a:bodyPr/>
          <a:lstStyle>
            <a:lvl1pPr>
              <a:defRPr/>
            </a:lvl1pPr>
          </a:lstStyle>
          <a:p>
            <a:pPr>
              <a:defRPr/>
            </a:pPr>
            <a:endParaRPr lang="de-DE"/>
          </a:p>
        </p:txBody>
      </p:sp>
      <p:sp>
        <p:nvSpPr>
          <p:cNvPr id="5" name="Fußzeilenplatzhalter 4"/>
          <p:cNvSpPr>
            <a:spLocks noGrp="1"/>
          </p:cNvSpPr>
          <p:nvPr>
            <p:ph type="ftr" sz="quarter" idx="11"/>
          </p:nvPr>
        </p:nvSpPr>
        <p:spPr>
          <a:ln/>
        </p:spPr>
        <p:txBody>
          <a:bodyPr/>
          <a:lstStyle>
            <a:lvl1pPr>
              <a:defRPr/>
            </a:lvl1pPr>
          </a:lstStyle>
          <a:p>
            <a:pPr>
              <a:defRPr/>
            </a:pPr>
            <a:endParaRPr lang="de-DE"/>
          </a:p>
        </p:txBody>
      </p:sp>
      <p:sp>
        <p:nvSpPr>
          <p:cNvPr id="6" name="Foliennummernplatzhalter 5"/>
          <p:cNvSpPr>
            <a:spLocks noGrp="1"/>
          </p:cNvSpPr>
          <p:nvPr>
            <p:ph type="sldNum" sz="quarter" idx="12"/>
          </p:nvPr>
        </p:nvSpPr>
        <p:spPr>
          <a:ln/>
        </p:spPr>
        <p:txBody>
          <a:bodyPr/>
          <a:lstStyle>
            <a:lvl1pPr>
              <a:defRPr/>
            </a:lvl1pPr>
          </a:lstStyle>
          <a:p>
            <a:pPr>
              <a:defRPr/>
            </a:pPr>
            <a:fld id="{3EA6BC0A-AF1C-4D8C-9998-89168E114AB7}" type="slidenum">
              <a:rPr lang="de-DE"/>
              <a:pPr>
                <a:defRPr/>
              </a:pPr>
              <a:t>‹Nr.›</a:t>
            </a:fld>
            <a:endParaRPr lang="de-DE"/>
          </a:p>
        </p:txBody>
      </p:sp>
    </p:spTree>
    <p:extLst>
      <p:ext uri="{BB962C8B-B14F-4D97-AF65-F5344CB8AC3E}">
        <p14:creationId xmlns:p14="http://schemas.microsoft.com/office/powerpoint/2010/main" val="326657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2444339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4983677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939920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0747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0958537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0359154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5787048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535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05914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08953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4108648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8429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53975"/>
            <a:ext cx="2063750" cy="61801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31800" y="-53975"/>
            <a:ext cx="6038850" cy="6180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752784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87257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465174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Tree>
    <p:extLst>
      <p:ext uri="{BB962C8B-B14F-4D97-AF65-F5344CB8AC3E}">
        <p14:creationId xmlns:p14="http://schemas.microsoft.com/office/powerpoint/2010/main" val="1276159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49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7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90394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80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305655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54519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HZDR_2013">
    <p:spTree>
      <p:nvGrpSpPr>
        <p:cNvPr id="1" name=""/>
        <p:cNvGrpSpPr/>
        <p:nvPr/>
      </p:nvGrpSpPr>
      <p:grpSpPr>
        <a:xfrm>
          <a:off x="0" y="0"/>
          <a:ext cx="0" cy="0"/>
          <a:chOff x="0" y="0"/>
          <a:chExt cx="0" cy="0"/>
        </a:xfrm>
      </p:grpSpPr>
      <p:sp>
        <p:nvSpPr>
          <p:cNvPr id="2" name="TextBox 1"/>
          <p:cNvSpPr txBox="1"/>
          <p:nvPr userDrawn="1"/>
        </p:nvSpPr>
        <p:spPr>
          <a:xfrm>
            <a:off x="-14288" y="6689725"/>
            <a:ext cx="2844801" cy="225425"/>
          </a:xfrm>
          <a:prstGeom prst="rect">
            <a:avLst/>
          </a:prstGeom>
          <a:noFill/>
        </p:spPr>
        <p:txBody>
          <a:bodyPr wrap="none">
            <a:spAutoFit/>
          </a:bodyPr>
          <a:lstStyle/>
          <a:p>
            <a:pPr>
              <a:defRPr/>
            </a:pPr>
            <a:r>
              <a:rPr lang="de-DE" sz="860" dirty="0">
                <a:solidFill>
                  <a:schemeClr val="accent3"/>
                </a:solidFill>
              </a:rPr>
              <a:t>Fine Fiedler • Radiation Physics • Dresden-Rossendorf</a:t>
            </a:r>
          </a:p>
        </p:txBody>
      </p:sp>
    </p:spTree>
    <p:extLst>
      <p:ext uri="{BB962C8B-B14F-4D97-AF65-F5344CB8AC3E}">
        <p14:creationId xmlns:p14="http://schemas.microsoft.com/office/powerpoint/2010/main" val="38699197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36159095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12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5080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feld 4"/>
          <p:cNvSpPr txBox="1"/>
          <p:nvPr userDrawn="1"/>
        </p:nvSpPr>
        <p:spPr>
          <a:xfrm>
            <a:off x="155378" y="6685800"/>
            <a:ext cx="2616422" cy="230832"/>
          </a:xfrm>
          <a:prstGeom prst="rect">
            <a:avLst/>
          </a:prstGeom>
          <a:noFill/>
        </p:spPr>
        <p:txBody>
          <a:bodyPr wrap="none" rtlCol="0">
            <a:spAutoFit/>
          </a:bodyPr>
          <a:lstStyle/>
          <a:p>
            <a:r>
              <a:rPr lang="de-DE" sz="900" dirty="0" smtClean="0">
                <a:solidFill>
                  <a:schemeClr val="bg1"/>
                </a:solidFill>
                <a:latin typeface="Calibri" pitchFamily="34" charset="0"/>
                <a:cs typeface="Calibri" pitchFamily="34" charset="0"/>
              </a:rPr>
              <a:t>Fine Fiedler • Radiation </a:t>
            </a:r>
            <a:r>
              <a:rPr lang="de-DE" sz="900" dirty="0" err="1" smtClean="0">
                <a:solidFill>
                  <a:schemeClr val="bg1"/>
                </a:solidFill>
                <a:latin typeface="Calibri" pitchFamily="34" charset="0"/>
                <a:cs typeface="Calibri" pitchFamily="34" charset="0"/>
              </a:rPr>
              <a:t>physics</a:t>
            </a:r>
            <a:r>
              <a:rPr lang="de-DE" sz="900" dirty="0" smtClean="0">
                <a:solidFill>
                  <a:schemeClr val="bg1"/>
                </a:solidFill>
                <a:latin typeface="Calibri" pitchFamily="34" charset="0"/>
                <a:cs typeface="Calibri" pitchFamily="34" charset="0"/>
              </a:rPr>
              <a:t> • f.fiedler@hzdr.de</a:t>
            </a:r>
            <a:r>
              <a:rPr lang="de-DE" sz="900" baseline="0" dirty="0" smtClean="0">
                <a:solidFill>
                  <a:schemeClr val="bg1"/>
                </a:solidFill>
                <a:latin typeface="Calibri" pitchFamily="34" charset="0"/>
                <a:cs typeface="Calibri" pitchFamily="34" charset="0"/>
              </a:rPr>
              <a:t> </a:t>
            </a:r>
            <a:endParaRPr lang="de-DE" sz="900" dirty="0">
              <a:solidFill>
                <a:schemeClr val="bg1"/>
              </a:solidFill>
              <a:latin typeface="Calibri" pitchFamily="34" charset="0"/>
              <a:cs typeface="Calibri" pitchFamily="34" charset="0"/>
            </a:endParaRPr>
          </a:p>
        </p:txBody>
      </p:sp>
      <p:sp>
        <p:nvSpPr>
          <p:cNvPr id="6" name="Textfeld 5"/>
          <p:cNvSpPr txBox="1"/>
          <p:nvPr userDrawn="1"/>
        </p:nvSpPr>
        <p:spPr>
          <a:xfrm>
            <a:off x="6984268" y="6568255"/>
            <a:ext cx="1967205" cy="230832"/>
          </a:xfrm>
          <a:prstGeom prst="rect">
            <a:avLst/>
          </a:prstGeom>
          <a:solidFill>
            <a:srgbClr val="00589C"/>
          </a:solidFill>
        </p:spPr>
        <p:txBody>
          <a:bodyPr wrap="none" rtlCol="0">
            <a:spAutoFit/>
          </a:bodyPr>
          <a:lstStyle/>
          <a:p>
            <a:r>
              <a:rPr lang="de-DE" sz="900" dirty="0" smtClean="0">
                <a:solidFill>
                  <a:schemeClr val="bg1"/>
                </a:solidFill>
                <a:latin typeface="Calibri" pitchFamily="34" charset="0"/>
                <a:cs typeface="Calibri" pitchFamily="34" charset="0"/>
              </a:rPr>
              <a:t>Member </a:t>
            </a:r>
            <a:r>
              <a:rPr lang="de-DE" sz="900" dirty="0" err="1" smtClean="0">
                <a:solidFill>
                  <a:schemeClr val="bg1"/>
                </a:solidFill>
                <a:latin typeface="Calibri" pitchFamily="34" charset="0"/>
                <a:cs typeface="Calibri" pitchFamily="34" charset="0"/>
              </a:rPr>
              <a:t>of</a:t>
            </a:r>
            <a:r>
              <a:rPr lang="de-DE" sz="900" dirty="0" smtClean="0">
                <a:solidFill>
                  <a:schemeClr val="bg1"/>
                </a:solidFill>
                <a:latin typeface="Calibri" pitchFamily="34" charset="0"/>
                <a:cs typeface="Calibri" pitchFamily="34" charset="0"/>
              </a:rPr>
              <a:t> </a:t>
            </a:r>
            <a:r>
              <a:rPr lang="de-DE" sz="900" dirty="0" err="1" smtClean="0">
                <a:solidFill>
                  <a:schemeClr val="bg1"/>
                </a:solidFill>
                <a:latin typeface="Calibri" pitchFamily="34" charset="0"/>
                <a:cs typeface="Calibri" pitchFamily="34" charset="0"/>
              </a:rPr>
              <a:t>the</a:t>
            </a:r>
            <a:r>
              <a:rPr lang="de-DE" sz="900" dirty="0" smtClean="0">
                <a:solidFill>
                  <a:schemeClr val="bg1"/>
                </a:solidFill>
                <a:latin typeface="Calibri" pitchFamily="34" charset="0"/>
                <a:cs typeface="Calibri" pitchFamily="34" charset="0"/>
              </a:rPr>
              <a:t> Helmholtz </a:t>
            </a:r>
            <a:r>
              <a:rPr lang="de-DE" sz="900" dirty="0" err="1" smtClean="0">
                <a:solidFill>
                  <a:schemeClr val="bg1"/>
                </a:solidFill>
                <a:latin typeface="Calibri" pitchFamily="34" charset="0"/>
                <a:cs typeface="Calibri" pitchFamily="34" charset="0"/>
              </a:rPr>
              <a:t>Association</a:t>
            </a:r>
            <a:endParaRPr lang="de-DE" sz="900" dirty="0">
              <a:solidFill>
                <a:schemeClr val="bg1"/>
              </a:solidFill>
              <a:latin typeface="Calibri" pitchFamily="34" charset="0"/>
              <a:cs typeface="Calibri" pitchFamily="34" charset="0"/>
            </a:endParaRPr>
          </a:p>
        </p:txBody>
      </p:sp>
      <p:sp>
        <p:nvSpPr>
          <p:cNvPr id="7" name="Rechteck 6"/>
          <p:cNvSpPr/>
          <p:nvPr userDrawn="1"/>
        </p:nvSpPr>
        <p:spPr>
          <a:xfrm>
            <a:off x="6984268" y="6537489"/>
            <a:ext cx="2016224" cy="7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948264" y="6752520"/>
            <a:ext cx="2016224" cy="7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99477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045547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5118127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8928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798979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Tree>
    <p:extLst>
      <p:ext uri="{BB962C8B-B14F-4D97-AF65-F5344CB8AC3E}">
        <p14:creationId xmlns:p14="http://schemas.microsoft.com/office/powerpoint/2010/main" val="254315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4288" y="6689725"/>
            <a:ext cx="2844801" cy="225425"/>
          </a:xfrm>
          <a:prstGeom prst="rect">
            <a:avLst/>
          </a:prstGeom>
          <a:noFill/>
        </p:spPr>
        <p:txBody>
          <a:bodyPr wrap="none">
            <a:spAutoFit/>
          </a:bodyPr>
          <a:lstStyle/>
          <a:p>
            <a:pPr>
              <a:defRPr/>
            </a:pPr>
            <a:r>
              <a:rPr lang="de-DE" sz="860" dirty="0">
                <a:solidFill>
                  <a:schemeClr val="accent3"/>
                </a:solidFill>
              </a:rPr>
              <a:t>Fine Fiedler • Radiation Physics • Dresden-Rossendorf</a:t>
            </a:r>
          </a:p>
        </p:txBody>
      </p:sp>
    </p:spTree>
    <p:extLst>
      <p:ext uri="{BB962C8B-B14F-4D97-AF65-F5344CB8AC3E}">
        <p14:creationId xmlns:p14="http://schemas.microsoft.com/office/powerpoint/2010/main" val="1248384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14288" y="6689725"/>
            <a:ext cx="2844801" cy="225425"/>
          </a:xfrm>
          <a:prstGeom prst="rect">
            <a:avLst/>
          </a:prstGeom>
          <a:noFill/>
        </p:spPr>
        <p:txBody>
          <a:bodyPr wrap="none">
            <a:spAutoFit/>
          </a:bodyPr>
          <a:lstStyle/>
          <a:p>
            <a:pPr>
              <a:defRPr/>
            </a:pPr>
            <a:r>
              <a:rPr lang="de-DE" sz="860" dirty="0">
                <a:solidFill>
                  <a:schemeClr val="accent3"/>
                </a:solidFill>
              </a:rPr>
              <a:t>Fine Fiedler • Radiation Physics • Dresden-Rossendorf</a:t>
            </a:r>
          </a:p>
        </p:txBody>
      </p:sp>
    </p:spTree>
    <p:extLst>
      <p:ext uri="{BB962C8B-B14F-4D97-AF65-F5344CB8AC3E}">
        <p14:creationId xmlns:p14="http://schemas.microsoft.com/office/powerpoint/2010/main" val="38699197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0798966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2821446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1093952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4779035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5345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74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255021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884696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548286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DEB90D05-9A85-4C40-B3A9-D4F16CB001FE}" type="datetimeFigureOut">
              <a:rPr lang="en-US" smtClean="0"/>
              <a:t>5/7/2013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2009225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DEB90D05-9A85-4C40-B3A9-D4F16CB001FE}" type="datetimeFigureOut">
              <a:rPr lang="en-US" smtClean="0"/>
              <a:t>5/7/2013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2955248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DEB90D05-9A85-4C40-B3A9-D4F16CB001FE}" type="datetimeFigureOut">
              <a:rPr lang="en-US" smtClean="0"/>
              <a:t>5/7/2013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3994835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DEB90D05-9A85-4C40-B3A9-D4F16CB001FE}" type="datetimeFigureOut">
              <a:rPr lang="en-US" smtClean="0"/>
              <a:t>5/7/2013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3156983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DEB90D05-9A85-4C40-B3A9-D4F16CB001FE}" type="datetimeFigureOut">
              <a:rPr lang="en-US" smtClean="0"/>
              <a:t>5/7/2013</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3602185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DEB90D05-9A85-4C40-B3A9-D4F16CB001FE}" type="datetimeFigureOut">
              <a:rPr lang="en-US" smtClean="0"/>
              <a:t>5/7/2013</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2833435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EB90D05-9A85-4C40-B3A9-D4F16CB001FE}" type="datetimeFigureOut">
              <a:rPr lang="en-US" smtClean="0"/>
              <a:t>5/7/2013</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1845256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EB90D05-9A85-4C40-B3A9-D4F16CB001FE}" type="datetimeFigureOut">
              <a:rPr lang="en-US" smtClean="0"/>
              <a:t>5/7/2013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34391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861813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EB90D05-9A85-4C40-B3A9-D4F16CB001FE}" type="datetimeFigureOut">
              <a:rPr lang="en-US" smtClean="0"/>
              <a:t>5/7/2013</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2270936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DEB90D05-9A85-4C40-B3A9-D4F16CB001FE}" type="datetimeFigureOut">
              <a:rPr lang="en-US" smtClean="0"/>
              <a:t>5/7/2013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2824267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DEB90D05-9A85-4C40-B3A9-D4F16CB001FE}" type="datetimeFigureOut">
              <a:rPr lang="en-US" smtClean="0"/>
              <a:t>5/7/2013</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8CC4D37-60E0-4529-B57A-7EA689CD5A63}" type="slidenum">
              <a:rPr lang="en-US" smtClean="0"/>
              <a:t>‹Nr.›</a:t>
            </a:fld>
            <a:endParaRPr lang="en-US"/>
          </a:p>
        </p:txBody>
      </p:sp>
    </p:spTree>
    <p:extLst>
      <p:ext uri="{BB962C8B-B14F-4D97-AF65-F5344CB8AC3E}">
        <p14:creationId xmlns:p14="http://schemas.microsoft.com/office/powerpoint/2010/main" val="1043132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D1D9867-F608-4E66-B36E-C6A1816F6E12}" type="datetimeFigureOut">
              <a:rPr lang="de-DE" smtClean="0"/>
              <a:t>07.05.2013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3909280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1D9867-F608-4E66-B36E-C6A1816F6E12}" type="datetimeFigureOut">
              <a:rPr lang="de-DE" smtClean="0"/>
              <a:t>07.05.2013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2651212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D1D9867-F608-4E66-B36E-C6A1816F6E12}" type="datetimeFigureOut">
              <a:rPr lang="de-DE" smtClean="0"/>
              <a:t>07.05.2013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3973339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1D9867-F608-4E66-B36E-C6A1816F6E12}" type="datetimeFigureOut">
              <a:rPr lang="de-DE" smtClean="0"/>
              <a:t>07.05.2013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474402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1D9867-F608-4E66-B36E-C6A1816F6E12}" type="datetimeFigureOut">
              <a:rPr lang="de-DE" smtClean="0"/>
              <a:t>07.05.2013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2543347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1D9867-F608-4E66-B36E-C6A1816F6E12}" type="datetimeFigureOut">
              <a:rPr lang="de-DE" smtClean="0"/>
              <a:t>07.05.2013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2767568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1D9867-F608-4E66-B36E-C6A1816F6E12}" type="datetimeFigureOut">
              <a:rPr lang="de-DE" smtClean="0"/>
              <a:t>07.05.2013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2266815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64063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1D9867-F608-4E66-B36E-C6A1816F6E12}" type="datetimeFigureOut">
              <a:rPr lang="de-DE" smtClean="0"/>
              <a:t>07.05.2013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970414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D1D9867-F608-4E66-B36E-C6A1816F6E12}" type="datetimeFigureOut">
              <a:rPr lang="de-DE" smtClean="0"/>
              <a:t>07.05.2013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2841158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1D9867-F608-4E66-B36E-C6A1816F6E12}" type="datetimeFigureOut">
              <a:rPr lang="de-DE" smtClean="0"/>
              <a:t>07.05.2013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1264116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1D9867-F608-4E66-B36E-C6A1816F6E12}" type="datetimeFigureOut">
              <a:rPr lang="de-DE" smtClean="0"/>
              <a:t>07.05.2013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92520B4-FA3C-492C-9769-B311461EC5FA}" type="slidenum">
              <a:rPr lang="de-DE" smtClean="0"/>
              <a:t>‹Nr.›</a:t>
            </a:fld>
            <a:endParaRPr lang="de-DE"/>
          </a:p>
        </p:txBody>
      </p:sp>
    </p:spTree>
    <p:extLst>
      <p:ext uri="{BB962C8B-B14F-4D97-AF65-F5344CB8AC3E}">
        <p14:creationId xmlns:p14="http://schemas.microsoft.com/office/powerpoint/2010/main" val="4946832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8BB38C4B-AF19-49BB-A541-8F9E04513F29}"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E56C90B-E1A1-469B-A816-3817EF545C3B}" type="slidenum">
              <a:rPr lang="de-DE"/>
              <a:pPr>
                <a:defRPr/>
              </a:pPr>
              <a:t>‹Nr.›</a:t>
            </a:fld>
            <a:endParaRPr lang="de-DE"/>
          </a:p>
        </p:txBody>
      </p:sp>
    </p:spTree>
    <p:extLst>
      <p:ext uri="{BB962C8B-B14F-4D97-AF65-F5344CB8AC3E}">
        <p14:creationId xmlns:p14="http://schemas.microsoft.com/office/powerpoint/2010/main" val="107880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3C429D9-7049-4535-8A42-07AF1AFB0DC6}"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BFDD9F8-C5E6-4E7E-AC33-4BE9EF32E0A5}" type="slidenum">
              <a:rPr lang="de-DE"/>
              <a:pPr>
                <a:defRPr/>
              </a:pPr>
              <a:t>‹Nr.›</a:t>
            </a:fld>
            <a:endParaRPr lang="de-DE"/>
          </a:p>
        </p:txBody>
      </p:sp>
    </p:spTree>
    <p:extLst>
      <p:ext uri="{BB962C8B-B14F-4D97-AF65-F5344CB8AC3E}">
        <p14:creationId xmlns:p14="http://schemas.microsoft.com/office/powerpoint/2010/main" val="3525900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6C5F8E-3CC7-420B-BB10-5693BFF7DC63}"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F0E8DBE-5457-444B-9D37-CD3463247023}" type="slidenum">
              <a:rPr lang="de-DE"/>
              <a:pPr>
                <a:defRPr/>
              </a:pPr>
              <a:t>‹Nr.›</a:t>
            </a:fld>
            <a:endParaRPr lang="de-DE"/>
          </a:p>
        </p:txBody>
      </p:sp>
    </p:spTree>
    <p:extLst>
      <p:ext uri="{BB962C8B-B14F-4D97-AF65-F5344CB8AC3E}">
        <p14:creationId xmlns:p14="http://schemas.microsoft.com/office/powerpoint/2010/main" val="3857862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2E10799C-2CF4-4598-A891-C906BA1478B4}"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92BE16E-BABD-4295-9201-C98A05AA3C67}" type="slidenum">
              <a:rPr lang="de-DE"/>
              <a:pPr>
                <a:defRPr/>
              </a:pPr>
              <a:t>‹Nr.›</a:t>
            </a:fld>
            <a:endParaRPr lang="de-DE"/>
          </a:p>
        </p:txBody>
      </p:sp>
    </p:spTree>
    <p:extLst>
      <p:ext uri="{BB962C8B-B14F-4D97-AF65-F5344CB8AC3E}">
        <p14:creationId xmlns:p14="http://schemas.microsoft.com/office/powerpoint/2010/main" val="337477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B94F873D-F7BB-471B-A253-A9590DBD2C0F}" type="datetimeFigureOut">
              <a:rPr lang="de-DE"/>
              <a:pPr>
                <a:defRPr/>
              </a:pPr>
              <a:t>07.05.2013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C7AAD285-59E7-4A47-9C21-254865A2EF6D}" type="slidenum">
              <a:rPr lang="de-DE"/>
              <a:pPr>
                <a:defRPr/>
              </a:pPr>
              <a:t>‹Nr.›</a:t>
            </a:fld>
            <a:endParaRPr lang="de-DE"/>
          </a:p>
        </p:txBody>
      </p:sp>
    </p:spTree>
    <p:extLst>
      <p:ext uri="{BB962C8B-B14F-4D97-AF65-F5344CB8AC3E}">
        <p14:creationId xmlns:p14="http://schemas.microsoft.com/office/powerpoint/2010/main" val="3201698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464A2824-72AF-40DD-A709-1F71A3C27CB2}" type="datetimeFigureOut">
              <a:rPr lang="de-DE"/>
              <a:pPr>
                <a:defRPr/>
              </a:pPr>
              <a:t>07.05.2013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ECD7E303-5143-4C04-BDB2-BEE6076B5605}" type="slidenum">
              <a:rPr lang="de-DE"/>
              <a:pPr>
                <a:defRPr/>
              </a:pPr>
              <a:t>‹Nr.›</a:t>
            </a:fld>
            <a:endParaRPr lang="de-DE"/>
          </a:p>
        </p:txBody>
      </p:sp>
    </p:spTree>
    <p:extLst>
      <p:ext uri="{BB962C8B-B14F-4D97-AF65-F5344CB8AC3E}">
        <p14:creationId xmlns:p14="http://schemas.microsoft.com/office/powerpoint/2010/main" val="322206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584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82A570-A9E6-4B2D-BD7D-FE61C26E7B49}" type="datetimeFigureOut">
              <a:rPr lang="de-DE"/>
              <a:pPr>
                <a:defRPr/>
              </a:pPr>
              <a:t>07.05.2013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405B9F0E-D00B-49D9-BE4A-2F1FEA01CE6B}" type="slidenum">
              <a:rPr lang="de-DE"/>
              <a:pPr>
                <a:defRPr/>
              </a:pPr>
              <a:t>‹Nr.›</a:t>
            </a:fld>
            <a:endParaRPr lang="de-DE"/>
          </a:p>
        </p:txBody>
      </p:sp>
    </p:spTree>
    <p:extLst>
      <p:ext uri="{BB962C8B-B14F-4D97-AF65-F5344CB8AC3E}">
        <p14:creationId xmlns:p14="http://schemas.microsoft.com/office/powerpoint/2010/main" val="2084250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9BDE4D-CF28-4FAB-AAD6-4CF874B7BA39}"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BC2FA4B-1B49-4A02-B891-399C9D7D9F48}" type="slidenum">
              <a:rPr lang="de-DE"/>
              <a:pPr>
                <a:defRPr/>
              </a:pPr>
              <a:t>‹Nr.›</a:t>
            </a:fld>
            <a:endParaRPr lang="de-DE"/>
          </a:p>
        </p:txBody>
      </p:sp>
    </p:spTree>
    <p:extLst>
      <p:ext uri="{BB962C8B-B14F-4D97-AF65-F5344CB8AC3E}">
        <p14:creationId xmlns:p14="http://schemas.microsoft.com/office/powerpoint/2010/main" val="1164349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53CF38-92D5-4AEA-82AC-915AA29323C4}"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9EFAB2F-EFF3-4F73-B1A2-8F6D80CBF8EA}" type="slidenum">
              <a:rPr lang="de-DE"/>
              <a:pPr>
                <a:defRPr/>
              </a:pPr>
              <a:t>‹Nr.›</a:t>
            </a:fld>
            <a:endParaRPr lang="de-DE"/>
          </a:p>
        </p:txBody>
      </p:sp>
    </p:spTree>
    <p:extLst>
      <p:ext uri="{BB962C8B-B14F-4D97-AF65-F5344CB8AC3E}">
        <p14:creationId xmlns:p14="http://schemas.microsoft.com/office/powerpoint/2010/main" val="1841834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817B6BD9-C716-4132-9CE8-83D2312450B6}"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3D0E3ED-DED7-4D4A-885C-E7FE977CC231}" type="slidenum">
              <a:rPr lang="de-DE"/>
              <a:pPr>
                <a:defRPr/>
              </a:pPr>
              <a:t>‹Nr.›</a:t>
            </a:fld>
            <a:endParaRPr lang="de-DE"/>
          </a:p>
        </p:txBody>
      </p:sp>
    </p:spTree>
    <p:extLst>
      <p:ext uri="{BB962C8B-B14F-4D97-AF65-F5344CB8AC3E}">
        <p14:creationId xmlns:p14="http://schemas.microsoft.com/office/powerpoint/2010/main" val="1969308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E5DE829-3161-4F84-B626-7DF37F2B7779}"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CE22E4E-D680-4824-8F45-0384FD767A77}" type="slidenum">
              <a:rPr lang="de-DE"/>
              <a:pPr>
                <a:defRPr/>
              </a:pPr>
              <a:t>‹Nr.›</a:t>
            </a:fld>
            <a:endParaRPr lang="de-DE"/>
          </a:p>
        </p:txBody>
      </p:sp>
    </p:spTree>
    <p:extLst>
      <p:ext uri="{BB962C8B-B14F-4D97-AF65-F5344CB8AC3E}">
        <p14:creationId xmlns:p14="http://schemas.microsoft.com/office/powerpoint/2010/main" val="1308023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484C6943-3A44-4C57-9BBA-03012010CFE4}"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9022CF-75E8-4513-8187-9745F5164098}" type="slidenum">
              <a:rPr lang="de-DE"/>
              <a:pPr>
                <a:defRPr/>
              </a:pPr>
              <a:t>‹Nr.›</a:t>
            </a:fld>
            <a:endParaRPr lang="de-DE"/>
          </a:p>
        </p:txBody>
      </p:sp>
    </p:spTree>
    <p:extLst>
      <p:ext uri="{BB962C8B-B14F-4D97-AF65-F5344CB8AC3E}">
        <p14:creationId xmlns:p14="http://schemas.microsoft.com/office/powerpoint/2010/main" val="2385471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15325AB-C994-4A95-A73A-32A2EFD19800}"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A957713-296F-4DEE-8BD0-B794179DE135}" type="slidenum">
              <a:rPr lang="de-DE"/>
              <a:pPr>
                <a:defRPr/>
              </a:pPr>
              <a:t>‹Nr.›</a:t>
            </a:fld>
            <a:endParaRPr lang="de-DE"/>
          </a:p>
        </p:txBody>
      </p:sp>
    </p:spTree>
    <p:extLst>
      <p:ext uri="{BB962C8B-B14F-4D97-AF65-F5344CB8AC3E}">
        <p14:creationId xmlns:p14="http://schemas.microsoft.com/office/powerpoint/2010/main" val="1848240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5D445B-80A7-47C9-AE70-21719F44C82E}"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4FEB772-F506-428D-90BF-928F72D4767E}" type="slidenum">
              <a:rPr lang="de-DE"/>
              <a:pPr>
                <a:defRPr/>
              </a:pPr>
              <a:t>‹Nr.›</a:t>
            </a:fld>
            <a:endParaRPr lang="de-DE"/>
          </a:p>
        </p:txBody>
      </p:sp>
    </p:spTree>
    <p:extLst>
      <p:ext uri="{BB962C8B-B14F-4D97-AF65-F5344CB8AC3E}">
        <p14:creationId xmlns:p14="http://schemas.microsoft.com/office/powerpoint/2010/main" val="2690706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C0FC3507-BB04-47DC-8945-82B174F3861D}"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A317C34-02AB-4414-B6E5-DE7411F51788}" type="slidenum">
              <a:rPr lang="de-DE"/>
              <a:pPr>
                <a:defRPr/>
              </a:pPr>
              <a:t>‹Nr.›</a:t>
            </a:fld>
            <a:endParaRPr lang="de-DE"/>
          </a:p>
        </p:txBody>
      </p:sp>
    </p:spTree>
    <p:extLst>
      <p:ext uri="{BB962C8B-B14F-4D97-AF65-F5344CB8AC3E}">
        <p14:creationId xmlns:p14="http://schemas.microsoft.com/office/powerpoint/2010/main" val="12613320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0F8812A5-D44F-464E-9243-9FCA6A71A571}" type="datetimeFigureOut">
              <a:rPr lang="de-DE"/>
              <a:pPr>
                <a:defRPr/>
              </a:pPr>
              <a:t>07.05.2013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29584C1-8710-4CBF-BACF-F57A8693D14E}" type="slidenum">
              <a:rPr lang="de-DE"/>
              <a:pPr>
                <a:defRPr/>
              </a:pPr>
              <a:t>‹Nr.›</a:t>
            </a:fld>
            <a:endParaRPr lang="de-DE"/>
          </a:p>
        </p:txBody>
      </p:sp>
    </p:spTree>
    <p:extLst>
      <p:ext uri="{BB962C8B-B14F-4D97-AF65-F5344CB8AC3E}">
        <p14:creationId xmlns:p14="http://schemas.microsoft.com/office/powerpoint/2010/main" val="188130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3221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31C7B313-BBA1-4F49-B8A1-3AA21021FC23}" type="datetimeFigureOut">
              <a:rPr lang="de-DE"/>
              <a:pPr>
                <a:defRPr/>
              </a:pPr>
              <a:t>07.05.2013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C273E49-E5F5-4462-8140-83A5E8FF8C0E}" type="slidenum">
              <a:rPr lang="de-DE"/>
              <a:pPr>
                <a:defRPr/>
              </a:pPr>
              <a:t>‹Nr.›</a:t>
            </a:fld>
            <a:endParaRPr lang="de-DE"/>
          </a:p>
        </p:txBody>
      </p:sp>
    </p:spTree>
    <p:extLst>
      <p:ext uri="{BB962C8B-B14F-4D97-AF65-F5344CB8AC3E}">
        <p14:creationId xmlns:p14="http://schemas.microsoft.com/office/powerpoint/2010/main" val="1654836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34E2B25-D0D3-414F-9CB5-D4A8D0388F89}" type="datetimeFigureOut">
              <a:rPr lang="de-DE"/>
              <a:pPr>
                <a:defRPr/>
              </a:pPr>
              <a:t>07.05.2013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135F5CC-C1C9-4CCF-A7F3-5D1B5C56E175}" type="slidenum">
              <a:rPr lang="de-DE"/>
              <a:pPr>
                <a:defRPr/>
              </a:pPr>
              <a:t>‹Nr.›</a:t>
            </a:fld>
            <a:endParaRPr lang="de-DE"/>
          </a:p>
        </p:txBody>
      </p:sp>
    </p:spTree>
    <p:extLst>
      <p:ext uri="{BB962C8B-B14F-4D97-AF65-F5344CB8AC3E}">
        <p14:creationId xmlns:p14="http://schemas.microsoft.com/office/powerpoint/2010/main" val="59250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9D4E0EE-6102-4803-BC90-64CD8A315C03}"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310AF29-C63C-4D47-8F56-468208ABF084}" type="slidenum">
              <a:rPr lang="de-DE"/>
              <a:pPr>
                <a:defRPr/>
              </a:pPr>
              <a:t>‹Nr.›</a:t>
            </a:fld>
            <a:endParaRPr lang="de-DE"/>
          </a:p>
        </p:txBody>
      </p:sp>
    </p:spTree>
    <p:extLst>
      <p:ext uri="{BB962C8B-B14F-4D97-AF65-F5344CB8AC3E}">
        <p14:creationId xmlns:p14="http://schemas.microsoft.com/office/powerpoint/2010/main" val="30056196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368545-FF9D-4AD3-BE76-EBF81BC79FBB}" type="datetimeFigureOut">
              <a:rPr lang="de-DE"/>
              <a:pPr>
                <a:defRPr/>
              </a:pPr>
              <a:t>07.05.2013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CB8EB70-8A09-4DE7-A561-6DF7023A883A}" type="slidenum">
              <a:rPr lang="de-DE"/>
              <a:pPr>
                <a:defRPr/>
              </a:pPr>
              <a:t>‹Nr.›</a:t>
            </a:fld>
            <a:endParaRPr lang="de-DE"/>
          </a:p>
        </p:txBody>
      </p:sp>
    </p:spTree>
    <p:extLst>
      <p:ext uri="{BB962C8B-B14F-4D97-AF65-F5344CB8AC3E}">
        <p14:creationId xmlns:p14="http://schemas.microsoft.com/office/powerpoint/2010/main" val="4099086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6815837-06BD-4341-89B9-616D0F0C6461}"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536CFE7-D7E6-4893-9FAC-244F93FCB7AB}" type="slidenum">
              <a:rPr lang="de-DE"/>
              <a:pPr>
                <a:defRPr/>
              </a:pPr>
              <a:t>‹Nr.›</a:t>
            </a:fld>
            <a:endParaRPr lang="de-DE"/>
          </a:p>
        </p:txBody>
      </p:sp>
    </p:spTree>
    <p:extLst>
      <p:ext uri="{BB962C8B-B14F-4D97-AF65-F5344CB8AC3E}">
        <p14:creationId xmlns:p14="http://schemas.microsoft.com/office/powerpoint/2010/main" val="1298099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53B09674-4836-47FA-89F9-B4BF41D877A6}"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208D5E3-A631-4FB1-98B5-15A92F1E6D08}" type="slidenum">
              <a:rPr lang="de-DE"/>
              <a:pPr>
                <a:defRPr/>
              </a:pPr>
              <a:t>‹Nr.›</a:t>
            </a:fld>
            <a:endParaRPr lang="de-DE"/>
          </a:p>
        </p:txBody>
      </p:sp>
    </p:spTree>
    <p:extLst>
      <p:ext uri="{BB962C8B-B14F-4D97-AF65-F5344CB8AC3E}">
        <p14:creationId xmlns:p14="http://schemas.microsoft.com/office/powerpoint/2010/main" val="3185616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F5A6DCD-C32E-4015-A4F1-FD741A92F03C}" type="slidenum">
              <a:rPr lang="de-DE"/>
              <a:pPr>
                <a:defRPr/>
              </a:pPr>
              <a:t>‹Nr.›</a:t>
            </a:fld>
            <a:endParaRPr lang="de-DE"/>
          </a:p>
        </p:txBody>
      </p:sp>
    </p:spTree>
    <p:extLst>
      <p:ext uri="{BB962C8B-B14F-4D97-AF65-F5344CB8AC3E}">
        <p14:creationId xmlns:p14="http://schemas.microsoft.com/office/powerpoint/2010/main" val="550279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BC914D2-01D2-471F-89F5-6453BC28B1CB}" type="slidenum">
              <a:rPr lang="de-DE"/>
              <a:pPr>
                <a:defRPr/>
              </a:pPr>
              <a:t>‹Nr.›</a:t>
            </a:fld>
            <a:endParaRPr lang="de-DE"/>
          </a:p>
        </p:txBody>
      </p:sp>
    </p:spTree>
    <p:extLst>
      <p:ext uri="{BB962C8B-B14F-4D97-AF65-F5344CB8AC3E}">
        <p14:creationId xmlns:p14="http://schemas.microsoft.com/office/powerpoint/2010/main" val="22048144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3F22581-1707-4042-AC69-B11CDD3938A1}" type="slidenum">
              <a:rPr lang="de-DE"/>
              <a:pPr>
                <a:defRPr/>
              </a:pPr>
              <a:t>‹Nr.›</a:t>
            </a:fld>
            <a:endParaRPr lang="de-DE"/>
          </a:p>
        </p:txBody>
      </p:sp>
    </p:spTree>
    <p:extLst>
      <p:ext uri="{BB962C8B-B14F-4D97-AF65-F5344CB8AC3E}">
        <p14:creationId xmlns:p14="http://schemas.microsoft.com/office/powerpoint/2010/main" val="2122041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60A1E44-AE5C-4027-9775-4920DC273B5F}" type="slidenum">
              <a:rPr lang="de-DE"/>
              <a:pPr>
                <a:defRPr/>
              </a:pPr>
              <a:t>‹Nr.›</a:t>
            </a:fld>
            <a:endParaRPr lang="de-DE"/>
          </a:p>
        </p:txBody>
      </p:sp>
    </p:spTree>
    <p:extLst>
      <p:ext uri="{BB962C8B-B14F-4D97-AF65-F5344CB8AC3E}">
        <p14:creationId xmlns:p14="http://schemas.microsoft.com/office/powerpoint/2010/main" val="267717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37796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553897E2-9B89-405D-823A-46E4FDAA3B97}" type="slidenum">
              <a:rPr lang="de-DE"/>
              <a:pPr>
                <a:defRPr/>
              </a:pPr>
              <a:t>‹Nr.›</a:t>
            </a:fld>
            <a:endParaRPr lang="de-DE"/>
          </a:p>
        </p:txBody>
      </p:sp>
    </p:spTree>
    <p:extLst>
      <p:ext uri="{BB962C8B-B14F-4D97-AF65-F5344CB8AC3E}">
        <p14:creationId xmlns:p14="http://schemas.microsoft.com/office/powerpoint/2010/main" val="971565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AF71EF9E-779E-4A30-84C4-7402841F0AD5}" type="slidenum">
              <a:rPr lang="de-DE"/>
              <a:pPr>
                <a:defRPr/>
              </a:pPr>
              <a:t>‹Nr.›</a:t>
            </a:fld>
            <a:endParaRPr lang="de-DE"/>
          </a:p>
        </p:txBody>
      </p:sp>
    </p:spTree>
    <p:extLst>
      <p:ext uri="{BB962C8B-B14F-4D97-AF65-F5344CB8AC3E}">
        <p14:creationId xmlns:p14="http://schemas.microsoft.com/office/powerpoint/2010/main" val="1769526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E7A1F99A-BA74-4ADC-8CB1-D139F4CC71F3}" type="slidenum">
              <a:rPr lang="de-DE"/>
              <a:pPr>
                <a:defRPr/>
              </a:pPr>
              <a:t>‹Nr.›</a:t>
            </a:fld>
            <a:endParaRPr lang="de-DE"/>
          </a:p>
        </p:txBody>
      </p:sp>
    </p:spTree>
    <p:extLst>
      <p:ext uri="{BB962C8B-B14F-4D97-AF65-F5344CB8AC3E}">
        <p14:creationId xmlns:p14="http://schemas.microsoft.com/office/powerpoint/2010/main" val="6166462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0FACC0C-8B86-4DD2-B653-5D8BB518FD39}" type="slidenum">
              <a:rPr lang="de-DE"/>
              <a:pPr>
                <a:defRPr/>
              </a:pPr>
              <a:t>‹Nr.›</a:t>
            </a:fld>
            <a:endParaRPr lang="de-DE"/>
          </a:p>
        </p:txBody>
      </p:sp>
    </p:spTree>
    <p:extLst>
      <p:ext uri="{BB962C8B-B14F-4D97-AF65-F5344CB8AC3E}">
        <p14:creationId xmlns:p14="http://schemas.microsoft.com/office/powerpoint/2010/main" val="17758027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71B48C7-4A1A-4B31-94FC-2543D201367D}" type="slidenum">
              <a:rPr lang="de-DE"/>
              <a:pPr>
                <a:defRPr/>
              </a:pPr>
              <a:t>‹Nr.›</a:t>
            </a:fld>
            <a:endParaRPr lang="de-DE"/>
          </a:p>
        </p:txBody>
      </p:sp>
    </p:spTree>
    <p:extLst>
      <p:ext uri="{BB962C8B-B14F-4D97-AF65-F5344CB8AC3E}">
        <p14:creationId xmlns:p14="http://schemas.microsoft.com/office/powerpoint/2010/main" val="20650138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2C52324-64BC-43ED-8F14-9B0BF3D4D8FF}" type="slidenum">
              <a:rPr lang="de-DE"/>
              <a:pPr>
                <a:defRPr/>
              </a:pPr>
              <a:t>‹Nr.›</a:t>
            </a:fld>
            <a:endParaRPr lang="de-DE"/>
          </a:p>
        </p:txBody>
      </p:sp>
    </p:spTree>
    <p:extLst>
      <p:ext uri="{BB962C8B-B14F-4D97-AF65-F5344CB8AC3E}">
        <p14:creationId xmlns:p14="http://schemas.microsoft.com/office/powerpoint/2010/main" val="4213130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53975"/>
            <a:ext cx="2063750" cy="61801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31800" y="-53975"/>
            <a:ext cx="6038850" cy="6180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CC08933-DA58-4F30-9D05-05BD1A660C12}" type="slidenum">
              <a:rPr lang="de-DE"/>
              <a:pPr>
                <a:defRPr/>
              </a:pPr>
              <a:t>‹Nr.›</a:t>
            </a:fld>
            <a:endParaRPr lang="de-DE"/>
          </a:p>
        </p:txBody>
      </p:sp>
    </p:spTree>
    <p:extLst>
      <p:ext uri="{BB962C8B-B14F-4D97-AF65-F5344CB8AC3E}">
        <p14:creationId xmlns:p14="http://schemas.microsoft.com/office/powerpoint/2010/main" val="315519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79BA8C92-C25E-4097-8B8F-3D2C1B939C02}"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69B6E09-3D2B-44BF-88A7-AF40E04A4E90}" type="slidenum">
              <a:rPr lang="de-DE"/>
              <a:pPr>
                <a:defRPr/>
              </a:pPr>
              <a:t>‹Nr.›</a:t>
            </a:fld>
            <a:endParaRPr lang="de-DE"/>
          </a:p>
        </p:txBody>
      </p:sp>
    </p:spTree>
    <p:extLst>
      <p:ext uri="{BB962C8B-B14F-4D97-AF65-F5344CB8AC3E}">
        <p14:creationId xmlns:p14="http://schemas.microsoft.com/office/powerpoint/2010/main" val="2322723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0E93625E-AD1F-4680-BF0D-726FFDF392A5}"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95820B8-903F-4820-9885-330217167331}" type="slidenum">
              <a:rPr lang="de-DE"/>
              <a:pPr>
                <a:defRPr/>
              </a:pPr>
              <a:t>‹Nr.›</a:t>
            </a:fld>
            <a:endParaRPr lang="de-DE"/>
          </a:p>
        </p:txBody>
      </p:sp>
    </p:spTree>
    <p:extLst>
      <p:ext uri="{BB962C8B-B14F-4D97-AF65-F5344CB8AC3E}">
        <p14:creationId xmlns:p14="http://schemas.microsoft.com/office/powerpoint/2010/main" val="4021938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450B94-4F1E-40E1-B3EB-D3389591F8E6}" type="datetimeFigureOut">
              <a:rPr lang="de-DE"/>
              <a:pPr>
                <a:defRPr/>
              </a:pPr>
              <a:t>07.05.2013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A318618-D233-4D89-8067-C2AA735D8E3E}" type="slidenum">
              <a:rPr lang="de-DE"/>
              <a:pPr>
                <a:defRPr/>
              </a:pPr>
              <a:t>‹Nr.›</a:t>
            </a:fld>
            <a:endParaRPr lang="de-DE"/>
          </a:p>
        </p:txBody>
      </p:sp>
    </p:spTree>
    <p:extLst>
      <p:ext uri="{BB962C8B-B14F-4D97-AF65-F5344CB8AC3E}">
        <p14:creationId xmlns:p14="http://schemas.microsoft.com/office/powerpoint/2010/main" val="108805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jpeg"/><Relationship Id="rId18" Type="http://schemas.openxmlformats.org/officeDocument/2006/relationships/image" Target="../media/image4.jpeg"/><Relationship Id="rId3" Type="http://schemas.openxmlformats.org/officeDocument/2006/relationships/slideLayout" Target="../slideLayouts/slideLayout110.xml"/><Relationship Id="rId21" Type="http://schemas.openxmlformats.org/officeDocument/2006/relationships/image" Target="../media/image17.png"/><Relationship Id="rId7" Type="http://schemas.openxmlformats.org/officeDocument/2006/relationships/slideLayout" Target="../slideLayouts/slideLayout114.xml"/><Relationship Id="rId12" Type="http://schemas.openxmlformats.org/officeDocument/2006/relationships/theme" Target="../theme/theme10.xml"/><Relationship Id="rId17" Type="http://schemas.openxmlformats.org/officeDocument/2006/relationships/image" Target="../media/image3.png"/><Relationship Id="rId2" Type="http://schemas.openxmlformats.org/officeDocument/2006/relationships/slideLayout" Target="../slideLayouts/slideLayout109.xml"/><Relationship Id="rId16" Type="http://schemas.openxmlformats.org/officeDocument/2006/relationships/image" Target="../media/image14.png"/><Relationship Id="rId20" Type="http://schemas.openxmlformats.org/officeDocument/2006/relationships/image" Target="../media/image16.jpe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13.jpeg"/><Relationship Id="rId10" Type="http://schemas.openxmlformats.org/officeDocument/2006/relationships/slideLayout" Target="../slideLayouts/slideLayout117.xml"/><Relationship Id="rId19" Type="http://schemas.openxmlformats.org/officeDocument/2006/relationships/image" Target="../media/image15.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6" Type="http://schemas.openxmlformats.org/officeDocument/2006/relationships/image" Target="../media/image5.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11.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1.jpeg"/><Relationship Id="rId18" Type="http://schemas.openxmlformats.org/officeDocument/2006/relationships/image" Target="../media/image5.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17" Type="http://schemas.openxmlformats.org/officeDocument/2006/relationships/image" Target="../media/image15.jpeg"/><Relationship Id="rId2" Type="http://schemas.openxmlformats.org/officeDocument/2006/relationships/slideLayout" Target="../slideLayouts/slideLayout131.xml"/><Relationship Id="rId16" Type="http://schemas.openxmlformats.org/officeDocument/2006/relationships/image" Target="../media/image4.jpe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3.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0.jpe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10.jpe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6" Type="http://schemas.openxmlformats.org/officeDocument/2006/relationships/image" Target="../media/image12.jpe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11.jpe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95963" y="5913438"/>
            <a:ext cx="12969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3" descr="O:\Allgemeines\Logos\TUDresden\TU Dresde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5375" y="6091238"/>
            <a:ext cx="869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16" descr="Logo OncoRay3D_neu.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36738" y="5578475"/>
            <a:ext cx="16557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Grafik 15" descr="HZDR_GESAMTLOGO_S_RGB_140px.gi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643438" y="5876925"/>
            <a:ext cx="10810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p:cNvSpPr>
            <a:spLocks noGrp="1" noChangeArrowheads="1"/>
          </p:cNvSpPr>
          <p:nvPr>
            <p:ph type="title"/>
          </p:nvPr>
        </p:nvSpPr>
        <p:spPr bwMode="auto">
          <a:xfrm>
            <a:off x="4318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3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charset="0"/>
        </a:defRPr>
      </a:lvl2pPr>
      <a:lvl3pPr algn="l" rtl="0" eaLnBrk="0" fontAlgn="base" hangingPunct="0">
        <a:spcBef>
          <a:spcPct val="0"/>
        </a:spcBef>
        <a:spcAft>
          <a:spcPct val="0"/>
        </a:spcAft>
        <a:defRPr sz="2800">
          <a:solidFill>
            <a:srgbClr val="000066"/>
          </a:solidFill>
          <a:latin typeface="Arial" charset="0"/>
        </a:defRPr>
      </a:lvl3pPr>
      <a:lvl4pPr algn="l" rtl="0" eaLnBrk="0" fontAlgn="base" hangingPunct="0">
        <a:spcBef>
          <a:spcPct val="0"/>
        </a:spcBef>
        <a:spcAft>
          <a:spcPct val="0"/>
        </a:spcAft>
        <a:defRPr sz="2800">
          <a:solidFill>
            <a:srgbClr val="000066"/>
          </a:solidFill>
          <a:latin typeface="Arial" charset="0"/>
        </a:defRPr>
      </a:lvl4pPr>
      <a:lvl5pPr algn="l" rtl="0" eaLnBrk="0" fontAlgn="base" hangingPunct="0">
        <a:spcBef>
          <a:spcPct val="0"/>
        </a:spcBef>
        <a:spcAft>
          <a:spcPct val="0"/>
        </a:spcAft>
        <a:defRPr sz="2800">
          <a:solidFill>
            <a:srgbClr val="000066"/>
          </a:solidFill>
          <a:latin typeface="Arial" charset="0"/>
        </a:defRPr>
      </a:lvl5pPr>
      <a:lvl6pPr marL="457200" algn="l" rtl="0" eaLnBrk="0" fontAlgn="base" hangingPunct="0">
        <a:spcBef>
          <a:spcPct val="0"/>
        </a:spcBef>
        <a:spcAft>
          <a:spcPct val="0"/>
        </a:spcAft>
        <a:defRPr sz="2800">
          <a:solidFill>
            <a:srgbClr val="000066"/>
          </a:solidFill>
          <a:latin typeface="Arial" charset="0"/>
        </a:defRPr>
      </a:lvl6pPr>
      <a:lvl7pPr marL="914400" algn="l" rtl="0" eaLnBrk="0" fontAlgn="base" hangingPunct="0">
        <a:spcBef>
          <a:spcPct val="0"/>
        </a:spcBef>
        <a:spcAft>
          <a:spcPct val="0"/>
        </a:spcAft>
        <a:defRPr sz="2800">
          <a:solidFill>
            <a:srgbClr val="000066"/>
          </a:solidFill>
          <a:latin typeface="Arial" charset="0"/>
        </a:defRPr>
      </a:lvl7pPr>
      <a:lvl8pPr marL="1371600" algn="l" rtl="0" eaLnBrk="0" fontAlgn="base" hangingPunct="0">
        <a:spcBef>
          <a:spcPct val="0"/>
        </a:spcBef>
        <a:spcAft>
          <a:spcPct val="0"/>
        </a:spcAft>
        <a:defRPr sz="2800">
          <a:solidFill>
            <a:srgbClr val="000066"/>
          </a:solidFill>
          <a:latin typeface="Arial" charset="0"/>
        </a:defRPr>
      </a:lvl8pPr>
      <a:lvl9pPr marL="1828800" algn="l" rtl="0" eaLnBrk="0" fontAlgn="base" hangingPunct="0">
        <a:spcBef>
          <a:spcPct val="0"/>
        </a:spcBef>
        <a:spcAft>
          <a:spcPct val="0"/>
        </a:spcAft>
        <a:defRPr sz="2800">
          <a:solidFill>
            <a:srgbClr val="000066"/>
          </a:solidFill>
          <a:latin typeface="Arial"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194"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Grafik 8" descr="Logo OncoRay3D_neu.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5465763"/>
            <a:ext cx="18002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9700" y="5986463"/>
            <a:ext cx="16208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95738" y="5919788"/>
            <a:ext cx="12969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3" descr="O:\Allgemeines\Logos\TUDresden\TU Dresden.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5150" y="6054725"/>
            <a:ext cx="869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5" descr="O:\Allgemeines\Logos\FZD\logo-fzd-4c-sol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71775" y="5983288"/>
            <a:ext cx="1222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6" descr="ZIK_cmyk"/>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04025" y="5856288"/>
            <a:ext cx="11525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Grafik 16" descr="Logo BMBF transparent.gif"/>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67663" y="5908675"/>
            <a:ext cx="1066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820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charset="0"/>
        </a:defRPr>
      </a:lvl2pPr>
      <a:lvl3pPr algn="l" rtl="0" eaLnBrk="0" fontAlgn="base" hangingPunct="0">
        <a:spcBef>
          <a:spcPct val="0"/>
        </a:spcBef>
        <a:spcAft>
          <a:spcPct val="0"/>
        </a:spcAft>
        <a:defRPr sz="2800">
          <a:solidFill>
            <a:srgbClr val="000066"/>
          </a:solidFill>
          <a:latin typeface="Arial" charset="0"/>
        </a:defRPr>
      </a:lvl3pPr>
      <a:lvl4pPr algn="l" rtl="0" eaLnBrk="0" fontAlgn="base" hangingPunct="0">
        <a:spcBef>
          <a:spcPct val="0"/>
        </a:spcBef>
        <a:spcAft>
          <a:spcPct val="0"/>
        </a:spcAft>
        <a:defRPr sz="2800">
          <a:solidFill>
            <a:srgbClr val="000066"/>
          </a:solidFill>
          <a:latin typeface="Arial" charset="0"/>
        </a:defRPr>
      </a:lvl4pPr>
      <a:lvl5pPr algn="l" rtl="0" eaLnBrk="0" fontAlgn="base" hangingPunct="0">
        <a:spcBef>
          <a:spcPct val="0"/>
        </a:spcBef>
        <a:spcAft>
          <a:spcPct val="0"/>
        </a:spcAft>
        <a:defRPr sz="2800">
          <a:solidFill>
            <a:srgbClr val="000066"/>
          </a:solidFill>
          <a:latin typeface="Arial" charset="0"/>
        </a:defRPr>
      </a:lvl5pPr>
      <a:lvl6pPr marL="457200" algn="l" rtl="0" eaLnBrk="0" fontAlgn="base" hangingPunct="0">
        <a:spcBef>
          <a:spcPct val="0"/>
        </a:spcBef>
        <a:spcAft>
          <a:spcPct val="0"/>
        </a:spcAft>
        <a:defRPr sz="2800">
          <a:solidFill>
            <a:srgbClr val="000066"/>
          </a:solidFill>
          <a:latin typeface="Arial" charset="0"/>
        </a:defRPr>
      </a:lvl6pPr>
      <a:lvl7pPr marL="914400" algn="l" rtl="0" eaLnBrk="0" fontAlgn="base" hangingPunct="0">
        <a:spcBef>
          <a:spcPct val="0"/>
        </a:spcBef>
        <a:spcAft>
          <a:spcPct val="0"/>
        </a:spcAft>
        <a:defRPr sz="2800">
          <a:solidFill>
            <a:srgbClr val="000066"/>
          </a:solidFill>
          <a:latin typeface="Arial" charset="0"/>
        </a:defRPr>
      </a:lvl7pPr>
      <a:lvl8pPr marL="1371600" algn="l" rtl="0" eaLnBrk="0" fontAlgn="base" hangingPunct="0">
        <a:spcBef>
          <a:spcPct val="0"/>
        </a:spcBef>
        <a:spcAft>
          <a:spcPct val="0"/>
        </a:spcAft>
        <a:defRPr sz="2800">
          <a:solidFill>
            <a:srgbClr val="000066"/>
          </a:solidFill>
          <a:latin typeface="Arial" charset="0"/>
        </a:defRPr>
      </a:lvl8pPr>
      <a:lvl9pPr marL="1828800" algn="l" rtl="0" eaLnBrk="0" fontAlgn="base" hangingPunct="0">
        <a:spcBef>
          <a:spcPct val="0"/>
        </a:spcBef>
        <a:spcAft>
          <a:spcPct val="0"/>
        </a:spcAft>
        <a:defRPr sz="2800">
          <a:solidFill>
            <a:srgbClr val="000066"/>
          </a:solidFill>
          <a:latin typeface="Arial"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9218"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kopf_index_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214438"/>
            <a:ext cx="7134225"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Grafik 9" descr="Logo OncoRay3D_neu.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451725" y="476250"/>
            <a:ext cx="14398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92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 name="Datumsplatzhalter 3"/>
          <p:cNvSpPr>
            <a:spLocks noGrp="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2" name="Fußzeilenplatzhalt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3" name="Foliennummernplatzhalter 5"/>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CDB2FF-8B68-4198-92C2-FF0D0737B64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charset="0"/>
        </a:defRPr>
      </a:lvl2pPr>
      <a:lvl3pPr algn="l" rtl="0" eaLnBrk="0" fontAlgn="base" hangingPunct="0">
        <a:spcBef>
          <a:spcPct val="0"/>
        </a:spcBef>
        <a:spcAft>
          <a:spcPct val="0"/>
        </a:spcAft>
        <a:defRPr sz="2800">
          <a:solidFill>
            <a:srgbClr val="000066"/>
          </a:solidFill>
          <a:latin typeface="Arial" charset="0"/>
        </a:defRPr>
      </a:lvl3pPr>
      <a:lvl4pPr algn="l" rtl="0" eaLnBrk="0" fontAlgn="base" hangingPunct="0">
        <a:spcBef>
          <a:spcPct val="0"/>
        </a:spcBef>
        <a:spcAft>
          <a:spcPct val="0"/>
        </a:spcAft>
        <a:defRPr sz="2800">
          <a:solidFill>
            <a:srgbClr val="000066"/>
          </a:solidFill>
          <a:latin typeface="Arial" charset="0"/>
        </a:defRPr>
      </a:lvl4pPr>
      <a:lvl5pPr algn="l" rtl="0" eaLnBrk="0" fontAlgn="base" hangingPunct="0">
        <a:spcBef>
          <a:spcPct val="0"/>
        </a:spcBef>
        <a:spcAft>
          <a:spcPct val="0"/>
        </a:spcAft>
        <a:defRPr sz="2800">
          <a:solidFill>
            <a:srgbClr val="000066"/>
          </a:solidFill>
          <a:latin typeface="Arial" charset="0"/>
        </a:defRPr>
      </a:lvl5pPr>
      <a:lvl6pPr marL="457200" algn="l" rtl="0" eaLnBrk="0" fontAlgn="base" hangingPunct="0">
        <a:spcBef>
          <a:spcPct val="0"/>
        </a:spcBef>
        <a:spcAft>
          <a:spcPct val="0"/>
        </a:spcAft>
        <a:defRPr sz="2800">
          <a:solidFill>
            <a:srgbClr val="000066"/>
          </a:solidFill>
          <a:latin typeface="Arial" charset="0"/>
        </a:defRPr>
      </a:lvl6pPr>
      <a:lvl7pPr marL="914400" algn="l" rtl="0" eaLnBrk="0" fontAlgn="base" hangingPunct="0">
        <a:spcBef>
          <a:spcPct val="0"/>
        </a:spcBef>
        <a:spcAft>
          <a:spcPct val="0"/>
        </a:spcAft>
        <a:defRPr sz="2800">
          <a:solidFill>
            <a:srgbClr val="000066"/>
          </a:solidFill>
          <a:latin typeface="Arial" charset="0"/>
        </a:defRPr>
      </a:lvl7pPr>
      <a:lvl8pPr marL="1371600" algn="l" rtl="0" eaLnBrk="0" fontAlgn="base" hangingPunct="0">
        <a:spcBef>
          <a:spcPct val="0"/>
        </a:spcBef>
        <a:spcAft>
          <a:spcPct val="0"/>
        </a:spcAft>
        <a:defRPr sz="2800">
          <a:solidFill>
            <a:srgbClr val="000066"/>
          </a:solidFill>
          <a:latin typeface="Arial" charset="0"/>
        </a:defRPr>
      </a:lvl8pPr>
      <a:lvl9pPr marL="1828800" algn="l" rtl="0" eaLnBrk="0" fontAlgn="base" hangingPunct="0">
        <a:spcBef>
          <a:spcPct val="0"/>
        </a:spcBef>
        <a:spcAft>
          <a:spcPct val="0"/>
        </a:spcAft>
        <a:defRPr sz="2800">
          <a:solidFill>
            <a:srgbClr val="000066"/>
          </a:solidFill>
          <a:latin typeface="Arial"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95963" y="5913438"/>
            <a:ext cx="12969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3" descr="O:\Allgemeines\Logos\TUDresden\TU Dresde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5375" y="6091238"/>
            <a:ext cx="8699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5" descr="O:\Allgemeines\Logos\FZD\logo-fzd-4c-sol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0" y="5962650"/>
            <a:ext cx="12223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Grafik 16" descr="Logo OncoRay3D_neu.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36738" y="5578475"/>
            <a:ext cx="16557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2"/>
          <p:cNvSpPr>
            <a:spLocks noGrp="1" noChangeArrowheads="1"/>
          </p:cNvSpPr>
          <p:nvPr>
            <p:ph type="title"/>
          </p:nvPr>
        </p:nvSpPr>
        <p:spPr bwMode="auto">
          <a:xfrm>
            <a:off x="4318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4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charset="0"/>
        </a:defRPr>
      </a:lvl2pPr>
      <a:lvl3pPr algn="l" rtl="0" eaLnBrk="0" fontAlgn="base" hangingPunct="0">
        <a:spcBef>
          <a:spcPct val="0"/>
        </a:spcBef>
        <a:spcAft>
          <a:spcPct val="0"/>
        </a:spcAft>
        <a:defRPr sz="2800">
          <a:solidFill>
            <a:srgbClr val="000066"/>
          </a:solidFill>
          <a:latin typeface="Arial" charset="0"/>
        </a:defRPr>
      </a:lvl3pPr>
      <a:lvl4pPr algn="l" rtl="0" eaLnBrk="0" fontAlgn="base" hangingPunct="0">
        <a:spcBef>
          <a:spcPct val="0"/>
        </a:spcBef>
        <a:spcAft>
          <a:spcPct val="0"/>
        </a:spcAft>
        <a:defRPr sz="2800">
          <a:solidFill>
            <a:srgbClr val="000066"/>
          </a:solidFill>
          <a:latin typeface="Arial" charset="0"/>
        </a:defRPr>
      </a:lvl4pPr>
      <a:lvl5pPr algn="l" rtl="0" eaLnBrk="0" fontAlgn="base" hangingPunct="0">
        <a:spcBef>
          <a:spcPct val="0"/>
        </a:spcBef>
        <a:spcAft>
          <a:spcPct val="0"/>
        </a:spcAft>
        <a:defRPr sz="2800">
          <a:solidFill>
            <a:srgbClr val="000066"/>
          </a:solidFill>
          <a:latin typeface="Arial" charset="0"/>
        </a:defRPr>
      </a:lvl5pPr>
      <a:lvl6pPr marL="457200" algn="l" rtl="0" eaLnBrk="0" fontAlgn="base" hangingPunct="0">
        <a:spcBef>
          <a:spcPct val="0"/>
        </a:spcBef>
        <a:spcAft>
          <a:spcPct val="0"/>
        </a:spcAft>
        <a:defRPr sz="2800">
          <a:solidFill>
            <a:srgbClr val="000066"/>
          </a:solidFill>
          <a:latin typeface="Arial" charset="0"/>
        </a:defRPr>
      </a:lvl6pPr>
      <a:lvl7pPr marL="914400" algn="l" rtl="0" eaLnBrk="0" fontAlgn="base" hangingPunct="0">
        <a:spcBef>
          <a:spcPct val="0"/>
        </a:spcBef>
        <a:spcAft>
          <a:spcPct val="0"/>
        </a:spcAft>
        <a:defRPr sz="2800">
          <a:solidFill>
            <a:srgbClr val="000066"/>
          </a:solidFill>
          <a:latin typeface="Arial" charset="0"/>
        </a:defRPr>
      </a:lvl7pPr>
      <a:lvl8pPr marL="1371600" algn="l" rtl="0" eaLnBrk="0" fontAlgn="base" hangingPunct="0">
        <a:spcBef>
          <a:spcPct val="0"/>
        </a:spcBef>
        <a:spcAft>
          <a:spcPct val="0"/>
        </a:spcAft>
        <a:defRPr sz="2800">
          <a:solidFill>
            <a:srgbClr val="000066"/>
          </a:solidFill>
          <a:latin typeface="Arial" charset="0"/>
        </a:defRPr>
      </a:lvl8pPr>
      <a:lvl9pPr marL="1828800" algn="l" rtl="0" eaLnBrk="0" fontAlgn="base" hangingPunct="0">
        <a:spcBef>
          <a:spcPct val="0"/>
        </a:spcBef>
        <a:spcAft>
          <a:spcPct val="0"/>
        </a:spcAft>
        <a:defRPr sz="2800">
          <a:solidFill>
            <a:srgbClr val="000066"/>
          </a:solidFill>
          <a:latin typeface="Arial"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6584950"/>
            <a:ext cx="9150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defRPr/>
            </a:pPr>
            <a:r>
              <a:rPr lang="en-US" sz="900" smtClean="0">
                <a:solidFill>
                  <a:schemeClr val="bg1"/>
                </a:solidFill>
                <a:sym typeface="Wingdings 2" pitchFamily="18" charset="2"/>
              </a:rPr>
              <a:t>Text optional: Institutsname  Prof. Dr. Hans Mustermann </a:t>
            </a:r>
            <a:r>
              <a:rPr lang="en-US" sz="900" smtClean="0">
                <a:sym typeface="Wingdings 2" pitchFamily="18" charset="2"/>
              </a:rPr>
              <a:t> </a:t>
            </a:r>
            <a:r>
              <a:rPr lang="en-US" sz="900" smtClean="0">
                <a:solidFill>
                  <a:schemeClr val="bg1"/>
                </a:solidFill>
                <a:sym typeface="Wingdings 2" pitchFamily="18" charset="2"/>
              </a:rPr>
              <a:t>www.fzd.de </a:t>
            </a:r>
            <a:r>
              <a:rPr lang="en-US" sz="900" smtClean="0">
                <a:sym typeface="Wingdings 2" pitchFamily="18" charset="2"/>
              </a:rPr>
              <a:t>  </a:t>
            </a:r>
            <a:r>
              <a:rPr lang="de-DE" sz="900" smtClean="0">
                <a:solidFill>
                  <a:schemeClr val="bg1"/>
                </a:solidFill>
                <a:sym typeface="Wingdings 2" pitchFamily="18" charset="2"/>
              </a:rPr>
              <a:t>Mitglied der Leibniz-Gemeinschaft</a:t>
            </a:r>
            <a:r>
              <a:rPr lang="de-DE" sz="900" smtClean="0">
                <a:sym typeface="Wingdings 2" pitchFamily="18" charset="2"/>
              </a:rPr>
              <a:t> </a:t>
            </a:r>
          </a:p>
        </p:txBody>
      </p:sp>
      <p:sp>
        <p:nvSpPr>
          <p:cNvPr id="2051" name="Line 3"/>
          <p:cNvSpPr>
            <a:spLocks noChangeShapeType="1"/>
          </p:cNvSpPr>
          <p:nvPr/>
        </p:nvSpPr>
        <p:spPr bwMode="auto">
          <a:xfrm>
            <a:off x="7938" y="5667375"/>
            <a:ext cx="9142412"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2" name="Line 4"/>
          <p:cNvSpPr>
            <a:spLocks noChangeShapeType="1"/>
          </p:cNvSpPr>
          <p:nvPr/>
        </p:nvSpPr>
        <p:spPr bwMode="auto">
          <a:xfrm>
            <a:off x="0" y="790575"/>
            <a:ext cx="9142413"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053" name="Picture 5" descr="Folie_blauer_Hintergr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p:cNvSpPr>
            <a:spLocks noChangeArrowheads="1"/>
          </p:cNvSpPr>
          <p:nvPr/>
        </p:nvSpPr>
        <p:spPr bwMode="auto">
          <a:xfrm>
            <a:off x="0" y="0"/>
            <a:ext cx="287338" cy="287338"/>
          </a:xfrm>
          <a:prstGeom prst="rect">
            <a:avLst/>
          </a:prstGeom>
          <a:solidFill>
            <a:srgbClr val="CF68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5" name="Rectangle 7"/>
          <p:cNvSpPr>
            <a:spLocks noChangeArrowheads="1"/>
          </p:cNvSpPr>
          <p:nvPr/>
        </p:nvSpPr>
        <p:spPr bwMode="auto">
          <a:xfrm>
            <a:off x="0" y="6480175"/>
            <a:ext cx="3048000" cy="125413"/>
          </a:xfrm>
          <a:prstGeom prst="rect">
            <a:avLst/>
          </a:prstGeom>
          <a:solidFill>
            <a:srgbClr val="CF6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995"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0" y="466725"/>
            <a:ext cx="9142413"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075" name="Picture 3" descr="FZD-Bildmarke_Preussel_wtransparen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2813" y="44450"/>
            <a:ext cx="3254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Folgefoli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0" y="0"/>
            <a:ext cx="287338" cy="287338"/>
          </a:xfrm>
          <a:prstGeom prst="rect">
            <a:avLst/>
          </a:prstGeom>
          <a:solidFill>
            <a:srgbClr val="CF68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80" name="Rectangle 9"/>
          <p:cNvSpPr>
            <a:spLocks noChangeArrowheads="1"/>
          </p:cNvSpPr>
          <p:nvPr/>
        </p:nvSpPr>
        <p:spPr bwMode="auto">
          <a:xfrm>
            <a:off x="7524750" y="6021388"/>
            <a:ext cx="1368425"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3081" name="Picture 10" descr="hzd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02563" y="44450"/>
            <a:ext cx="12763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3"/>
          <p:cNvSpPr>
            <a:spLocks noChangeArrowheads="1"/>
          </p:cNvSpPr>
          <p:nvPr/>
        </p:nvSpPr>
        <p:spPr bwMode="auto">
          <a:xfrm>
            <a:off x="3054350" y="6632575"/>
            <a:ext cx="6089650" cy="107950"/>
          </a:xfrm>
          <a:prstGeom prst="rect">
            <a:avLst/>
          </a:prstGeom>
          <a:solidFill>
            <a:srgbClr val="00589C"/>
          </a:solidFill>
          <a:ln w="9525">
            <a:solidFill>
              <a:srgbClr val="00589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83" name="Text Box 11"/>
          <p:cNvSpPr txBox="1">
            <a:spLocks noChangeArrowheads="1"/>
          </p:cNvSpPr>
          <p:nvPr/>
        </p:nvSpPr>
        <p:spPr bwMode="auto">
          <a:xfrm>
            <a:off x="7513638" y="6592888"/>
            <a:ext cx="1882775" cy="184150"/>
          </a:xfrm>
          <a:prstGeom prst="rect">
            <a:avLst/>
          </a:prstGeom>
          <a:noFill/>
          <a:ln>
            <a:noFill/>
          </a:ln>
          <a:effectLst/>
          <a:extLst>
            <a:ext uri="{909E8E84-426E-40DD-AFC4-6F175D3DCCD1}">
              <a14:hiddenFill xmlns:a14="http://schemas.microsoft.com/office/drawing/2010/main">
                <a:solidFill>
                  <a:srgbClr val="00589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sz="600" smtClean="0">
                <a:solidFill>
                  <a:schemeClr val="bg1"/>
                </a:solidFill>
              </a:rPr>
              <a:t>Member of the Helmholtz Association</a:t>
            </a:r>
          </a:p>
        </p:txBody>
      </p:sp>
    </p:spTree>
  </p:cSld>
  <p:clrMap bg1="lt1" tx1="dk1" bg2="lt2" tx2="dk2" accent1="accent1" accent2="accent2" accent3="accent3" accent4="accent4" accent5="accent5" accent6="accent6" hlink="hlink" folHlink="folHlink"/>
  <p:sldLayoutIdLst>
    <p:sldLayoutId id="2147484015" r:id="rId1"/>
    <p:sldLayoutId id="2147483908" r:id="rId2"/>
    <p:sldLayoutId id="2147483909" r:id="rId3"/>
    <p:sldLayoutId id="2147483910" r:id="rId4"/>
    <p:sldLayoutId id="2147483911" r:id="rId5"/>
    <p:sldLayoutId id="2147484016" r:id="rId6"/>
    <p:sldLayoutId id="2147484012" r:id="rId7"/>
    <p:sldLayoutId id="2147483912" r:id="rId8"/>
    <p:sldLayoutId id="2147483913" r:id="rId9"/>
    <p:sldLayoutId id="2147483996" r:id="rId10"/>
    <p:sldLayoutId id="2147484013" r:id="rId11"/>
    <p:sldLayoutId id="2147484014" r:id="rId12"/>
    <p:sldLayoutId id="2147484011" r:id="rId13"/>
    <p:sldLayoutId id="2147483998" r:id="rId14"/>
    <p:sldLayoutId id="2147483997" r:id="rId15"/>
    <p:sldLayoutId id="2147483914" r:id="rId16"/>
    <p:sldLayoutId id="2147483915" r:id="rId17"/>
    <p:sldLayoutId id="2147483916" r:id="rId18"/>
    <p:sldLayoutId id="2147483917" r:id="rId19"/>
  </p:sldLayoutIdLst>
  <p:timing>
    <p:tnLst>
      <p:par>
        <p:cTn id="1" dur="indefinite" restart="never" nodeType="tmRoot"/>
      </p:par>
    </p:tnLst>
  </p:timing>
  <p:txStyles>
    <p:titleStyle>
      <a:lvl1pPr algn="l" rtl="0" eaLnBrk="0" fontAlgn="base" hangingPunct="0">
        <a:spcBef>
          <a:spcPct val="0"/>
        </a:spcBef>
        <a:spcAft>
          <a:spcPct val="0"/>
        </a:spcAft>
        <a:defRPr sz="3000">
          <a:solidFill>
            <a:srgbClr val="003E89"/>
          </a:solidFill>
          <a:latin typeface="+mj-lt"/>
          <a:ea typeface="+mj-ea"/>
          <a:cs typeface="+mj-cs"/>
        </a:defRPr>
      </a:lvl1pPr>
      <a:lvl2pPr algn="l" rtl="0" eaLnBrk="0" fontAlgn="base" hangingPunct="0">
        <a:spcBef>
          <a:spcPct val="0"/>
        </a:spcBef>
        <a:spcAft>
          <a:spcPct val="0"/>
        </a:spcAft>
        <a:defRPr sz="3000">
          <a:solidFill>
            <a:srgbClr val="003E89"/>
          </a:solidFill>
          <a:latin typeface="Arial" charset="0"/>
        </a:defRPr>
      </a:lvl2pPr>
      <a:lvl3pPr algn="l" rtl="0" eaLnBrk="0" fontAlgn="base" hangingPunct="0">
        <a:spcBef>
          <a:spcPct val="0"/>
        </a:spcBef>
        <a:spcAft>
          <a:spcPct val="0"/>
        </a:spcAft>
        <a:defRPr sz="3000">
          <a:solidFill>
            <a:srgbClr val="003E89"/>
          </a:solidFill>
          <a:latin typeface="Arial" charset="0"/>
        </a:defRPr>
      </a:lvl3pPr>
      <a:lvl4pPr algn="l" rtl="0" eaLnBrk="0" fontAlgn="base" hangingPunct="0">
        <a:spcBef>
          <a:spcPct val="0"/>
        </a:spcBef>
        <a:spcAft>
          <a:spcPct val="0"/>
        </a:spcAft>
        <a:defRPr sz="3000">
          <a:solidFill>
            <a:srgbClr val="003E89"/>
          </a:solidFill>
          <a:latin typeface="Arial" charset="0"/>
        </a:defRPr>
      </a:lvl4pPr>
      <a:lvl5pPr algn="l" rtl="0" eaLnBrk="0" fontAlgn="base" hangingPunct="0">
        <a:spcBef>
          <a:spcPct val="0"/>
        </a:spcBef>
        <a:spcAft>
          <a:spcPct val="0"/>
        </a:spcAft>
        <a:defRPr sz="3000">
          <a:solidFill>
            <a:srgbClr val="003E89"/>
          </a:solidFill>
          <a:latin typeface="Arial" charset="0"/>
        </a:defRPr>
      </a:lvl5pPr>
      <a:lvl6pPr marL="457200" algn="l" rtl="0" fontAlgn="base">
        <a:spcBef>
          <a:spcPct val="0"/>
        </a:spcBef>
        <a:spcAft>
          <a:spcPct val="0"/>
        </a:spcAft>
        <a:defRPr sz="3000">
          <a:solidFill>
            <a:srgbClr val="003E89"/>
          </a:solidFill>
          <a:latin typeface="Arial" charset="0"/>
        </a:defRPr>
      </a:lvl6pPr>
      <a:lvl7pPr marL="914400" algn="l" rtl="0" fontAlgn="base">
        <a:spcBef>
          <a:spcPct val="0"/>
        </a:spcBef>
        <a:spcAft>
          <a:spcPct val="0"/>
        </a:spcAft>
        <a:defRPr sz="3000">
          <a:solidFill>
            <a:srgbClr val="003E89"/>
          </a:solidFill>
          <a:latin typeface="Arial" charset="0"/>
        </a:defRPr>
      </a:lvl7pPr>
      <a:lvl8pPr marL="1371600" algn="l" rtl="0" fontAlgn="base">
        <a:spcBef>
          <a:spcPct val="0"/>
        </a:spcBef>
        <a:spcAft>
          <a:spcPct val="0"/>
        </a:spcAft>
        <a:defRPr sz="3000">
          <a:solidFill>
            <a:srgbClr val="003E89"/>
          </a:solidFill>
          <a:latin typeface="Arial" charset="0"/>
        </a:defRPr>
      </a:lvl8pPr>
      <a:lvl9pPr marL="1828800" algn="l" rtl="0" fontAlgn="base">
        <a:spcBef>
          <a:spcPct val="0"/>
        </a:spcBef>
        <a:spcAft>
          <a:spcPct val="0"/>
        </a:spcAft>
        <a:defRPr sz="3000">
          <a:solidFill>
            <a:srgbClr val="003E89"/>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90D05-9A85-4C40-B3A9-D4F16CB001FE}" type="datetimeFigureOut">
              <a:rPr lang="en-US" smtClean="0"/>
              <a:t>5/7/2013</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C4D37-60E0-4529-B57A-7EA689CD5A63}" type="slidenum">
              <a:rPr lang="en-US" smtClean="0"/>
              <a:t>‹Nr.›</a:t>
            </a:fld>
            <a:endParaRPr lang="en-US"/>
          </a:p>
        </p:txBody>
      </p:sp>
    </p:spTree>
    <p:extLst>
      <p:ext uri="{BB962C8B-B14F-4D97-AF65-F5344CB8AC3E}">
        <p14:creationId xmlns:p14="http://schemas.microsoft.com/office/powerpoint/2010/main" val="4236325183"/>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D9867-F608-4E66-B36E-C6A1816F6E12}" type="datetimeFigureOut">
              <a:rPr lang="de-DE" smtClean="0"/>
              <a:t>07.05.2013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520B4-FA3C-492C-9769-B311461EC5FA}" type="slidenum">
              <a:rPr lang="de-DE" smtClean="0"/>
              <a:t>‹Nr.›</a:t>
            </a:fld>
            <a:endParaRPr lang="de-DE"/>
          </a:p>
        </p:txBody>
      </p:sp>
    </p:spTree>
    <p:extLst>
      <p:ext uri="{BB962C8B-B14F-4D97-AF65-F5344CB8AC3E}">
        <p14:creationId xmlns:p14="http://schemas.microsoft.com/office/powerpoint/2010/main" val="729843739"/>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71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6BBBCA77-60AB-4429-B9C3-BE29BA09C94F}" type="datetimeFigureOut">
              <a:rPr lang="de-DE"/>
              <a:pPr>
                <a:defRPr/>
              </a:pPr>
              <a:t>07.05.2013</a:t>
            </a:fld>
            <a:endParaRPr lang="de-DE"/>
          </a:p>
        </p:txBody>
      </p:sp>
      <p:sp>
        <p:nvSpPr>
          <p:cNvPr id="1771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de-DE"/>
          </a:p>
        </p:txBody>
      </p:sp>
      <p:sp>
        <p:nvSpPr>
          <p:cNvPr id="1771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7B16780-80E5-4997-99F9-D3FEE7F0501C}"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0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B81C60C0-0701-4FE5-B6DB-C78AA0740B7E}" type="datetimeFigureOut">
              <a:rPr lang="de-DE"/>
              <a:pPr>
                <a:defRPr/>
              </a:pPr>
              <a:t>07.05.2013</a:t>
            </a:fld>
            <a:endParaRPr lang="de-DE"/>
          </a:p>
        </p:txBody>
      </p:sp>
      <p:sp>
        <p:nvSpPr>
          <p:cNvPr id="1740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de-DE"/>
          </a:p>
        </p:txBody>
      </p:sp>
      <p:sp>
        <p:nvSpPr>
          <p:cNvPr id="174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2AEB70D-6599-4DF2-B91D-927D8F9C4B18}" type="slidenum">
              <a:rPr lang="de-DE"/>
              <a:pPr>
                <a:defRPr/>
              </a:pPr>
              <a:t>‹Nr.›</a:t>
            </a:fld>
            <a:endParaRPr lang="de-DE"/>
          </a:p>
        </p:txBody>
      </p:sp>
      <p:sp>
        <p:nvSpPr>
          <p:cNvPr id="5127" name="Line 7"/>
          <p:cNvSpPr>
            <a:spLocks noChangeShapeType="1"/>
          </p:cNvSpPr>
          <p:nvPr/>
        </p:nvSpPr>
        <p:spPr bwMode="auto">
          <a:xfrm>
            <a:off x="0" y="466725"/>
            <a:ext cx="9142413" cy="1588"/>
          </a:xfrm>
          <a:prstGeom prst="line">
            <a:avLst/>
          </a:prstGeom>
          <a:noFill/>
          <a:ln w="1905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128" name="Picture 8" descr="FZD-Bildmarke_Preussel_w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2813" y="44450"/>
            <a:ext cx="3254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Folgefoli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10"/>
          <p:cNvSpPr>
            <a:spLocks noChangeArrowheads="1"/>
          </p:cNvSpPr>
          <p:nvPr/>
        </p:nvSpPr>
        <p:spPr bwMode="auto">
          <a:xfrm>
            <a:off x="0" y="0"/>
            <a:ext cx="287338" cy="287338"/>
          </a:xfrm>
          <a:prstGeom prst="rect">
            <a:avLst/>
          </a:prstGeom>
          <a:solidFill>
            <a:srgbClr val="CF6800"/>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1" name="Line 12"/>
          <p:cNvSpPr>
            <a:spLocks noChangeShapeType="1"/>
          </p:cNvSpPr>
          <p:nvPr/>
        </p:nvSpPr>
        <p:spPr bwMode="auto">
          <a:xfrm>
            <a:off x="0" y="538163"/>
            <a:ext cx="9144000" cy="0"/>
          </a:xfrm>
          <a:prstGeom prst="line">
            <a:avLst/>
          </a:prstGeom>
          <a:noFill/>
          <a:ln w="222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5132" name="Line 13"/>
          <p:cNvSpPr>
            <a:spLocks noChangeShapeType="1"/>
          </p:cNvSpPr>
          <p:nvPr/>
        </p:nvSpPr>
        <p:spPr bwMode="auto">
          <a:xfrm>
            <a:off x="-11113" y="509588"/>
            <a:ext cx="9144001" cy="0"/>
          </a:xfrm>
          <a:prstGeom prst="line">
            <a:avLst/>
          </a:prstGeom>
          <a:noFill/>
          <a:ln w="22225">
            <a:solidFill>
              <a:srgbClr val="CF68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5133" name="Rectangle 14"/>
          <p:cNvSpPr>
            <a:spLocks noChangeArrowheads="1"/>
          </p:cNvSpPr>
          <p:nvPr/>
        </p:nvSpPr>
        <p:spPr bwMode="auto">
          <a:xfrm>
            <a:off x="7524750" y="6021388"/>
            <a:ext cx="1368425"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5134" name="Picture 15" descr="hzd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2563" y="44450"/>
            <a:ext cx="12763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31800"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7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de-DE"/>
          </a:p>
        </p:txBody>
      </p:sp>
      <p:sp>
        <p:nvSpPr>
          <p:cNvPr id="177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de-DE"/>
          </a:p>
        </p:txBody>
      </p:sp>
      <p:sp>
        <p:nvSpPr>
          <p:cNvPr id="177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2F607AC-4DE9-4CF3-BE5A-1489473AD8E2}" type="slidenum">
              <a:rPr lang="de-DE"/>
              <a:pPr>
                <a:defRPr/>
              </a:pPr>
              <a:t>‹Nr.›</a:t>
            </a:fld>
            <a:endParaRPr lang="de-DE"/>
          </a:p>
        </p:txBody>
      </p:sp>
      <p:pic>
        <p:nvPicPr>
          <p:cNvPr id="6151" name="Picture 7" descr="kopf_index_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kopf_index_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632575"/>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kopf_index_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836613"/>
            <a:ext cx="7885113"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Grafik 9" descr="Logo OncoRay3D_neu.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80988"/>
            <a:ext cx="11874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9"/>
          <p:cNvSpPr txBox="1">
            <a:spLocks noChangeArrowheads="1"/>
          </p:cNvSpPr>
          <p:nvPr/>
        </p:nvSpPr>
        <p:spPr bwMode="auto">
          <a:xfrm>
            <a:off x="4248150" y="6643688"/>
            <a:ext cx="4989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de-DE" sz="1000" smtClean="0">
                <a:solidFill>
                  <a:schemeClr val="bg2"/>
                </a:solidFill>
              </a:rPr>
              <a:t>Fine Fiedler • Institut for Radiation Physics • Helmholtz-Zentrum Dresden-Rossendorf </a:t>
            </a:r>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Arial" charset="0"/>
          <a:cs typeface="Arial" charset="0"/>
        </a:defRPr>
      </a:lvl2pPr>
      <a:lvl3pPr algn="l" rtl="0" eaLnBrk="0" fontAlgn="base" hangingPunct="0">
        <a:spcBef>
          <a:spcPct val="0"/>
        </a:spcBef>
        <a:spcAft>
          <a:spcPct val="0"/>
        </a:spcAft>
        <a:defRPr sz="2800">
          <a:solidFill>
            <a:srgbClr val="000066"/>
          </a:solidFill>
          <a:latin typeface="Arial" charset="0"/>
          <a:cs typeface="Arial" charset="0"/>
        </a:defRPr>
      </a:lvl3pPr>
      <a:lvl4pPr algn="l" rtl="0" eaLnBrk="0" fontAlgn="base" hangingPunct="0">
        <a:spcBef>
          <a:spcPct val="0"/>
        </a:spcBef>
        <a:spcAft>
          <a:spcPct val="0"/>
        </a:spcAft>
        <a:defRPr sz="2800">
          <a:solidFill>
            <a:srgbClr val="000066"/>
          </a:solidFill>
          <a:latin typeface="Arial" charset="0"/>
          <a:cs typeface="Arial" charset="0"/>
        </a:defRPr>
      </a:lvl4pPr>
      <a:lvl5pPr algn="l" rtl="0" eaLnBrk="0" fontAlgn="base" hangingPunct="0">
        <a:spcBef>
          <a:spcPct val="0"/>
        </a:spcBef>
        <a:spcAft>
          <a:spcPct val="0"/>
        </a:spcAft>
        <a:defRPr sz="2800">
          <a:solidFill>
            <a:srgbClr val="000066"/>
          </a:solidFill>
          <a:latin typeface="Arial" charset="0"/>
          <a:cs typeface="Arial" charset="0"/>
        </a:defRPr>
      </a:lvl5pPr>
      <a:lvl6pPr marL="457200" algn="l" rtl="0" fontAlgn="base">
        <a:spcBef>
          <a:spcPct val="0"/>
        </a:spcBef>
        <a:spcAft>
          <a:spcPct val="0"/>
        </a:spcAft>
        <a:defRPr sz="2800">
          <a:solidFill>
            <a:srgbClr val="000066"/>
          </a:solidFill>
          <a:latin typeface="Arial" charset="0"/>
          <a:cs typeface="Arial" charset="0"/>
        </a:defRPr>
      </a:lvl6pPr>
      <a:lvl7pPr marL="914400" algn="l" rtl="0" fontAlgn="base">
        <a:spcBef>
          <a:spcPct val="0"/>
        </a:spcBef>
        <a:spcAft>
          <a:spcPct val="0"/>
        </a:spcAft>
        <a:defRPr sz="2800">
          <a:solidFill>
            <a:srgbClr val="000066"/>
          </a:solidFill>
          <a:latin typeface="Arial" charset="0"/>
          <a:cs typeface="Arial" charset="0"/>
        </a:defRPr>
      </a:lvl7pPr>
      <a:lvl8pPr marL="1371600" algn="l" rtl="0" fontAlgn="base">
        <a:spcBef>
          <a:spcPct val="0"/>
        </a:spcBef>
        <a:spcAft>
          <a:spcPct val="0"/>
        </a:spcAft>
        <a:defRPr sz="2800">
          <a:solidFill>
            <a:srgbClr val="000066"/>
          </a:solidFill>
          <a:latin typeface="Arial" charset="0"/>
          <a:cs typeface="Arial" charset="0"/>
        </a:defRPr>
      </a:lvl8pPr>
      <a:lvl9pPr marL="1828800" algn="l" rtl="0" fontAlgn="base">
        <a:spcBef>
          <a:spcPct val="0"/>
        </a:spcBef>
        <a:spcAft>
          <a:spcPct val="0"/>
        </a:spcAft>
        <a:defRPr sz="28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cs typeface="+mn-cs"/>
        </a:defRPr>
      </a:lvl2pPr>
      <a:lvl3pPr marL="1143000" indent="-228600" algn="l" rtl="0" eaLnBrk="0" fontAlgn="base" hangingPunct="0">
        <a:spcBef>
          <a:spcPct val="20000"/>
        </a:spcBef>
        <a:spcAft>
          <a:spcPct val="0"/>
        </a:spcAft>
        <a:buChar char="•"/>
        <a:defRPr sz="20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2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E813934-DBFC-46C2-A86A-38BB941D33A9}" type="datetimeFigureOut">
              <a:rPr lang="de-DE"/>
              <a:pPr>
                <a:defRPr/>
              </a:pPr>
              <a:t>07.05.2013</a:t>
            </a:fld>
            <a:endParaRPr lang="de-DE"/>
          </a:p>
        </p:txBody>
      </p:sp>
      <p:sp>
        <p:nvSpPr>
          <p:cNvPr id="82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de-DE"/>
          </a:p>
        </p:txBody>
      </p:sp>
      <p:sp>
        <p:nvSpPr>
          <p:cNvPr id="82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99BBF737-99B8-44A5-8E74-3137288E7B7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2.xml"/><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41.jpe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png"/><Relationship Id="rId7" Type="http://schemas.openxmlformats.org/officeDocument/2006/relationships/image" Target="../media/image46.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image" Target="../media/image56.gif"/><Relationship Id="rId3" Type="http://schemas.openxmlformats.org/officeDocument/2006/relationships/image" Target="../media/image53.png"/><Relationship Id="rId7"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32.xml"/><Relationship Id="rId6" Type="http://schemas.openxmlformats.org/officeDocument/2006/relationships/image" Target="../media/image45.jpg"/><Relationship Id="rId5" Type="http://schemas.openxmlformats.org/officeDocument/2006/relationships/image" Target="../media/image54.png"/><Relationship Id="rId4" Type="http://schemas.openxmlformats.org/officeDocument/2006/relationships/image" Target="../media/image33.png"/><Relationship Id="rId9" Type="http://schemas.openxmlformats.org/officeDocument/2006/relationships/image" Target="../media/image57.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1.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gif"/><Relationship Id="rId1" Type="http://schemas.openxmlformats.org/officeDocument/2006/relationships/slideLayout" Target="../slideLayouts/slideLayout32.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6.gif"/><Relationship Id="rId1" Type="http://schemas.openxmlformats.org/officeDocument/2006/relationships/slideLayout" Target="../slideLayouts/slideLayout32.xml"/><Relationship Id="rId5" Type="http://schemas.openxmlformats.org/officeDocument/2006/relationships/image" Target="../media/image69.PNG"/><Relationship Id="rId4" Type="http://schemas.openxmlformats.org/officeDocument/2006/relationships/image" Target="../media/image67.jpg"/></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71.jp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71.jpg"/><Relationship Id="rId1" Type="http://schemas.openxmlformats.org/officeDocument/2006/relationships/slideLayout" Target="../slideLayouts/slideLayout32.xml"/><Relationship Id="rId4" Type="http://schemas.openxmlformats.org/officeDocument/2006/relationships/image" Target="../media/image72.jp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g"/><Relationship Id="rId1" Type="http://schemas.openxmlformats.org/officeDocument/2006/relationships/slideLayout" Target="../slideLayouts/slideLayout32.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1.jpg"/><Relationship Id="rId1" Type="http://schemas.openxmlformats.org/officeDocument/2006/relationships/slideLayout" Target="../slideLayouts/slideLayout32.xml"/><Relationship Id="rId4" Type="http://schemas.openxmlformats.org/officeDocument/2006/relationships/image" Target="../media/image79.gif"/></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zdr.de/db/Cms?pNid=584" TargetMode="External"/><Relationship Id="rId7" Type="http://schemas.openxmlformats.org/officeDocument/2006/relationships/hyperlink" Target="https://www.hzdr.de/db/Cms?pNid=580" TargetMode="External"/><Relationship Id="rId2" Type="http://schemas.openxmlformats.org/officeDocument/2006/relationships/hyperlink" Target="https://www.hzdr.de/db/Cms?pNid=971" TargetMode="External"/><Relationship Id="rId1" Type="http://schemas.openxmlformats.org/officeDocument/2006/relationships/slideLayout" Target="../slideLayouts/slideLayout32.xml"/><Relationship Id="rId6" Type="http://schemas.openxmlformats.org/officeDocument/2006/relationships/hyperlink" Target="https://www.hzdr.de/db/Cms?pNid=471" TargetMode="External"/><Relationship Id="rId5" Type="http://schemas.openxmlformats.org/officeDocument/2006/relationships/hyperlink" Target="https://www.hzdr.de/db/Cms?pNid=1536" TargetMode="External"/><Relationship Id="rId4" Type="http://schemas.openxmlformats.org/officeDocument/2006/relationships/hyperlink" Target="https://www.hzdr.de/db/Cms?POid=3519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3.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82.png"/><Relationship Id="rId5" Type="http://schemas.openxmlformats.org/officeDocument/2006/relationships/image" Target="../media/image78.png"/><Relationship Id="rId4" Type="http://schemas.openxmlformats.org/officeDocument/2006/relationships/image" Target="../media/image79.gif"/></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7.jpg"/><Relationship Id="rId3" Type="http://schemas.openxmlformats.org/officeDocument/2006/relationships/image" Target="../media/image19.png"/><Relationship Id="rId7" Type="http://schemas.openxmlformats.org/officeDocument/2006/relationships/image" Target="../media/image84.jpeg"/><Relationship Id="rId12" Type="http://schemas.openxmlformats.org/officeDocument/2006/relationships/image" Target="../media/image56.gif"/><Relationship Id="rId17" Type="http://schemas.openxmlformats.org/officeDocument/2006/relationships/image" Target="../media/image83.png"/><Relationship Id="rId2" Type="http://schemas.openxmlformats.org/officeDocument/2006/relationships/hyperlink" Target="https://profiles.google.com/?hl=de" TargetMode="External"/><Relationship Id="rId16" Type="http://schemas.openxmlformats.org/officeDocument/2006/relationships/image" Target="../media/image64.PNG"/><Relationship Id="rId1" Type="http://schemas.openxmlformats.org/officeDocument/2006/relationships/slideLayout" Target="../slideLayouts/slideLayout23.xml"/><Relationship Id="rId6" Type="http://schemas.openxmlformats.org/officeDocument/2006/relationships/image" Target="../media/image82.png"/><Relationship Id="rId11" Type="http://schemas.openxmlformats.org/officeDocument/2006/relationships/image" Target="../media/image86.jpe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45.jpg"/><Relationship Id="rId4" Type="http://schemas.openxmlformats.org/officeDocument/2006/relationships/image" Target="../media/image79.gif"/><Relationship Id="rId9" Type="http://schemas.openxmlformats.org/officeDocument/2006/relationships/image" Target="../media/image85.png"/><Relationship Id="rId1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5" Type="http://schemas.openxmlformats.org/officeDocument/2006/relationships/image" Target="../media/image21.wmf"/><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hyperlink" Target="https://profiles.google.com/?hl=de" TargetMode="External"/><Relationship Id="rId2" Type="http://schemas.openxmlformats.org/officeDocument/2006/relationships/image" Target="../media/image89.PNG"/><Relationship Id="rId1" Type="http://schemas.openxmlformats.org/officeDocument/2006/relationships/slideLayout" Target="../slideLayouts/slideLayout2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jpe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hyperlink" Target="https://www.hzdr.de/db/Cms?pOid=36327" TargetMode="External"/><Relationship Id="rId5" Type="http://schemas.openxmlformats.org/officeDocument/2006/relationships/hyperlink" Target="https://www.hzdr.de/db/Cms?pOid=13258" TargetMode="External"/><Relationship Id="rId4" Type="http://schemas.openxmlformats.org/officeDocument/2006/relationships/hyperlink" Target="https://www.hzdr.de/db/Cms?pOid=36313"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9.png"/><Relationship Id="rId7" Type="http://schemas.openxmlformats.org/officeDocument/2006/relationships/image" Target="../media/image24.jpe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jpg"/><Relationship Id="rId2" Type="http://schemas.openxmlformats.org/officeDocument/2006/relationships/hyperlink" Target="https://profiles.google.com/?hl=de" TargetMode="External"/><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2.png"/><Relationship Id="rId4"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72232" y="584684"/>
            <a:ext cx="8028893"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r>
              <a:rPr lang="en-US" sz="2800" dirty="0" smtClean="0">
                <a:solidFill>
                  <a:schemeClr val="bg1"/>
                </a:solidFill>
                <a:latin typeface="Calibri" pitchFamily="34" charset="0"/>
                <a:cs typeface="Calibri" pitchFamily="34" charset="0"/>
              </a:rPr>
              <a:t>`Cross disciplinary applications`</a:t>
            </a:r>
          </a:p>
          <a:p>
            <a:pPr algn="r" eaLnBrk="1" hangingPunct="1"/>
            <a:endParaRPr lang="en-US" sz="2000" dirty="0">
              <a:solidFill>
                <a:schemeClr val="bg1"/>
              </a:solidFill>
              <a:latin typeface="Calibri" pitchFamily="34" charset="0"/>
              <a:cs typeface="Calibri" pitchFamily="34" charset="0"/>
            </a:endParaRPr>
          </a:p>
          <a:p>
            <a:pPr algn="r" eaLnBrk="1" hangingPunct="1"/>
            <a:endParaRPr lang="en-US" sz="2000" dirty="0" smtClean="0">
              <a:solidFill>
                <a:schemeClr val="bg1"/>
              </a:solidFill>
              <a:latin typeface="Calibri" pitchFamily="34" charset="0"/>
              <a:cs typeface="Calibri" pitchFamily="34" charset="0"/>
            </a:endParaRPr>
          </a:p>
          <a:p>
            <a:pPr algn="r" eaLnBrk="1" hangingPunct="1"/>
            <a:r>
              <a:rPr lang="en-US" sz="2000" dirty="0" smtClean="0">
                <a:solidFill>
                  <a:schemeClr val="bg1"/>
                </a:solidFill>
                <a:latin typeface="Calibri" pitchFamily="34" charset="0"/>
                <a:cs typeface="Calibri" pitchFamily="34" charset="0"/>
              </a:rPr>
              <a:t>Annual Meeting and Workshop </a:t>
            </a:r>
          </a:p>
          <a:p>
            <a:pPr algn="r" eaLnBrk="1" hangingPunct="1"/>
            <a:r>
              <a:rPr lang="en-US" sz="2000" dirty="0" smtClean="0">
                <a:solidFill>
                  <a:schemeClr val="bg1"/>
                </a:solidFill>
                <a:latin typeface="Calibri" pitchFamily="34" charset="0"/>
                <a:cs typeface="Calibri" pitchFamily="34" charset="0"/>
              </a:rPr>
              <a:t>Detector technology and systems platform</a:t>
            </a:r>
          </a:p>
          <a:p>
            <a:pPr algn="r" eaLnBrk="1" hangingPunct="1"/>
            <a:endParaRPr lang="en-US" sz="2000" dirty="0" smtClean="0">
              <a:solidFill>
                <a:schemeClr val="bg1"/>
              </a:solidFill>
              <a:latin typeface="Calibri" pitchFamily="34" charset="0"/>
              <a:cs typeface="Calibri" pitchFamily="34" charset="0"/>
            </a:endParaRPr>
          </a:p>
          <a:p>
            <a:pPr algn="r" eaLnBrk="1" hangingPunct="1"/>
            <a:r>
              <a:rPr lang="de-DE" sz="2000" dirty="0" smtClean="0">
                <a:solidFill>
                  <a:schemeClr val="bg1"/>
                </a:solidFill>
                <a:latin typeface="Calibri" pitchFamily="34" charset="0"/>
                <a:cs typeface="Calibri" pitchFamily="34" charset="0"/>
              </a:rPr>
              <a:t>HMI Berlin</a:t>
            </a:r>
          </a:p>
          <a:p>
            <a:pPr algn="r" eaLnBrk="1" hangingPunct="1"/>
            <a:r>
              <a:rPr lang="en-US" sz="2000" dirty="0">
                <a:solidFill>
                  <a:schemeClr val="bg1"/>
                </a:solidFill>
                <a:latin typeface="Calibri" pitchFamily="34" charset="0"/>
                <a:cs typeface="Calibri" pitchFamily="34" charset="0"/>
              </a:rPr>
              <a:t> </a:t>
            </a:r>
            <a:r>
              <a:rPr lang="en-US" sz="2000" dirty="0" smtClean="0">
                <a:solidFill>
                  <a:schemeClr val="bg1"/>
                </a:solidFill>
                <a:latin typeface="Calibri" pitchFamily="34" charset="0"/>
                <a:cs typeface="Calibri" pitchFamily="34" charset="0"/>
              </a:rPr>
              <a:t>May 13</a:t>
            </a:r>
            <a:r>
              <a:rPr lang="en-US" sz="2000" baseline="30000" dirty="0" smtClean="0">
                <a:solidFill>
                  <a:schemeClr val="bg1"/>
                </a:solidFill>
                <a:latin typeface="Calibri" pitchFamily="34" charset="0"/>
                <a:cs typeface="Calibri" pitchFamily="34" charset="0"/>
              </a:rPr>
              <a:t>th</a:t>
            </a:r>
            <a:r>
              <a:rPr lang="en-US" sz="2000" dirty="0" smtClean="0">
                <a:solidFill>
                  <a:schemeClr val="bg1"/>
                </a:solidFill>
                <a:latin typeface="Calibri" pitchFamily="34" charset="0"/>
                <a:cs typeface="Calibri" pitchFamily="34" charset="0"/>
              </a:rPr>
              <a:t> – May 15</a:t>
            </a:r>
            <a:r>
              <a:rPr lang="en-US" sz="2000" baseline="30000" dirty="0" smtClean="0">
                <a:solidFill>
                  <a:schemeClr val="bg1"/>
                </a:solidFill>
                <a:latin typeface="Calibri" pitchFamily="34" charset="0"/>
                <a:cs typeface="Calibri" pitchFamily="34" charset="0"/>
              </a:rPr>
              <a:t>th</a:t>
            </a:r>
            <a:r>
              <a:rPr lang="en-US" sz="2000" dirty="0" smtClean="0">
                <a:solidFill>
                  <a:schemeClr val="bg1"/>
                </a:solidFill>
                <a:latin typeface="Calibri" pitchFamily="34" charset="0"/>
                <a:cs typeface="Calibri" pitchFamily="34" charset="0"/>
              </a:rPr>
              <a:t> </a:t>
            </a:r>
            <a:endParaRPr lang="de-DE" sz="2000" dirty="0">
              <a:solidFill>
                <a:schemeClr val="bg1"/>
              </a:solidFill>
              <a:latin typeface="Calibri" pitchFamily="34" charset="0"/>
              <a:cs typeface="Calibri" pitchFamily="34" charset="0"/>
            </a:endParaRPr>
          </a:p>
          <a:p>
            <a:pPr algn="r" eaLnBrk="1" hangingPunct="1"/>
            <a:endParaRPr lang="de-DE" sz="2000" dirty="0" smtClean="0">
              <a:solidFill>
                <a:schemeClr val="bg1"/>
              </a:solidFill>
              <a:latin typeface="Calibri" pitchFamily="34" charset="0"/>
              <a:cs typeface="Calibri" pitchFamily="34" charset="0"/>
            </a:endParaRPr>
          </a:p>
          <a:p>
            <a:pPr algn="r" eaLnBrk="1" hangingPunct="1"/>
            <a:r>
              <a:rPr lang="de-DE" sz="2000" dirty="0" smtClean="0">
                <a:solidFill>
                  <a:schemeClr val="bg1"/>
                </a:solidFill>
                <a:latin typeface="Calibri" pitchFamily="34" charset="0"/>
                <a:cs typeface="Calibri" pitchFamily="34" charset="0"/>
              </a:rPr>
              <a:t>Radiation </a:t>
            </a:r>
            <a:r>
              <a:rPr lang="de-DE" sz="2000" dirty="0" err="1" smtClean="0">
                <a:solidFill>
                  <a:schemeClr val="bg1"/>
                </a:solidFill>
                <a:latin typeface="Calibri" pitchFamily="34" charset="0"/>
                <a:cs typeface="Calibri" pitchFamily="34" charset="0"/>
              </a:rPr>
              <a:t>Physics</a:t>
            </a:r>
            <a:r>
              <a:rPr lang="de-DE" sz="2000" dirty="0" smtClean="0">
                <a:solidFill>
                  <a:schemeClr val="bg1"/>
                </a:solidFill>
                <a:latin typeface="Calibri" pitchFamily="34" charset="0"/>
                <a:cs typeface="Calibri" pitchFamily="34" charset="0"/>
              </a:rPr>
              <a:t>, HZDR</a:t>
            </a:r>
            <a:endParaRPr lang="de-DE" sz="2000" dirty="0">
              <a:solidFill>
                <a:schemeClr val="bg1"/>
              </a:solidFill>
              <a:latin typeface="Calibri" pitchFamily="34" charset="0"/>
              <a:cs typeface="Calibri" pitchFamily="34" charset="0"/>
            </a:endParaRPr>
          </a:p>
          <a:p>
            <a:pPr algn="r" eaLnBrk="1" hangingPunct="1"/>
            <a:endParaRPr lang="de-DE" sz="2000" dirty="0" smtClean="0">
              <a:solidFill>
                <a:schemeClr val="bg1"/>
              </a:solidFill>
              <a:latin typeface="Calibri" pitchFamily="34" charset="0"/>
              <a:cs typeface="Calibri" pitchFamily="34" charset="0"/>
            </a:endParaRPr>
          </a:p>
          <a:p>
            <a:pPr algn="r" eaLnBrk="1" hangingPunct="1"/>
            <a:r>
              <a:rPr lang="de-DE" sz="2000" dirty="0" smtClean="0">
                <a:solidFill>
                  <a:schemeClr val="bg1"/>
                </a:solidFill>
                <a:latin typeface="Calibri" pitchFamily="34" charset="0"/>
                <a:cs typeface="Calibri" pitchFamily="34" charset="0"/>
              </a:rPr>
              <a:t>Fine Fiedler</a:t>
            </a:r>
            <a:endParaRPr lang="de-DE" sz="2000" dirty="0">
              <a:solidFill>
                <a:schemeClr val="bg1"/>
              </a:solidFill>
              <a:latin typeface="Calibri" pitchFamily="34" charset="0"/>
              <a:cs typeface="Calibri" pitchFamily="34" charset="0"/>
            </a:endParaRPr>
          </a:p>
        </p:txBody>
      </p:sp>
      <p:sp>
        <p:nvSpPr>
          <p:cNvPr id="13315" name="Text Box 5"/>
          <p:cNvSpPr txBox="1">
            <a:spLocks noChangeArrowheads="1"/>
          </p:cNvSpPr>
          <p:nvPr/>
        </p:nvSpPr>
        <p:spPr bwMode="auto">
          <a:xfrm>
            <a:off x="8779882" y="1989138"/>
            <a:ext cx="1847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endParaRPr lang="de-DE" sz="2000" dirty="0" smtClean="0">
              <a:solidFill>
                <a:schemeClr val="bg1"/>
              </a:solidFill>
            </a:endParaRPr>
          </a:p>
          <a:p>
            <a:pPr algn="r" eaLnBrk="1" hangingPunct="1"/>
            <a:endParaRPr lang="de-DE" sz="2000" dirty="0" smtClean="0">
              <a:solidFill>
                <a:schemeClr val="bg1"/>
              </a:solidFill>
            </a:endParaRPr>
          </a:p>
          <a:p>
            <a:pPr algn="r" eaLnBrk="1" hangingPunct="1"/>
            <a:endParaRPr lang="de-DE" sz="2000" dirty="0">
              <a:solidFill>
                <a:schemeClr val="bg1"/>
              </a:solidFill>
            </a:endParaRPr>
          </a:p>
          <a:p>
            <a:pPr algn="r" eaLnBrk="1" hangingPunct="1"/>
            <a:endParaRPr lang="de-DE" sz="2000" dirty="0">
              <a:solidFill>
                <a:schemeClr val="bg1"/>
              </a:solidFill>
            </a:endParaRPr>
          </a:p>
          <a:p>
            <a:pPr algn="r" eaLnBrk="1" hangingPunct="1"/>
            <a:endParaRPr lang="de-DE" sz="2000" dirty="0">
              <a:solidFill>
                <a:schemeClr val="bg1"/>
              </a:solidFill>
            </a:endParaRPr>
          </a:p>
        </p:txBody>
      </p:sp>
      <p:pic>
        <p:nvPicPr>
          <p:cNvPr id="7" name="Bild 4" descr="DDC_Sticker_groß_Schatten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229225"/>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2058" t="2807" r="2931" b="4168"/>
          <a:stretch/>
        </p:blipFill>
        <p:spPr>
          <a:xfrm>
            <a:off x="199605" y="944724"/>
            <a:ext cx="3629898" cy="2665538"/>
          </a:xfrm>
          <a:prstGeom prst="rect">
            <a:avLst/>
          </a:prstGeom>
        </p:spPr>
      </p:pic>
      <p:sp>
        <p:nvSpPr>
          <p:cNvPr id="3" name="Textfeld 2"/>
          <p:cNvSpPr txBox="1"/>
          <p:nvPr/>
        </p:nvSpPr>
        <p:spPr>
          <a:xfrm>
            <a:off x="192873" y="3356992"/>
            <a:ext cx="1261499" cy="307777"/>
          </a:xfrm>
          <a:prstGeom prst="rect">
            <a:avLst/>
          </a:prstGeom>
          <a:noFill/>
        </p:spPr>
        <p:txBody>
          <a:bodyPr wrap="none" rtlCol="0">
            <a:spAutoFit/>
          </a:bodyPr>
          <a:lstStyle/>
          <a:p>
            <a:r>
              <a:rPr lang="en-US" sz="1400" dirty="0" smtClean="0">
                <a:solidFill>
                  <a:schemeClr val="bg1"/>
                </a:solidFill>
                <a:latin typeface="Calibri" pitchFamily="34" charset="0"/>
              </a:rPr>
              <a:t>Courtesy: </a:t>
            </a:r>
            <a:r>
              <a:rPr lang="en-US" sz="1400" dirty="0" err="1" smtClean="0">
                <a:solidFill>
                  <a:schemeClr val="bg1"/>
                </a:solidFill>
                <a:latin typeface="Calibri" pitchFamily="34" charset="0"/>
              </a:rPr>
              <a:t>Cern</a:t>
            </a:r>
            <a:endParaRPr lang="en-US" sz="1400" dirty="0">
              <a:solidFill>
                <a:schemeClr val="bg1"/>
              </a:solidFill>
              <a:latin typeface="Calibri" pitchFamily="34" charset="0"/>
            </a:endParaRPr>
          </a:p>
        </p:txBody>
      </p:sp>
      <p:sp>
        <p:nvSpPr>
          <p:cNvPr id="4" name="Textfeld 3"/>
          <p:cNvSpPr txBox="1"/>
          <p:nvPr/>
        </p:nvSpPr>
        <p:spPr>
          <a:xfrm>
            <a:off x="216526" y="3023664"/>
            <a:ext cx="3612977" cy="369332"/>
          </a:xfrm>
          <a:prstGeom prst="rect">
            <a:avLst/>
          </a:prstGeom>
          <a:noFill/>
        </p:spPr>
        <p:txBody>
          <a:bodyPr wrap="none" rtlCol="0">
            <a:spAutoFit/>
          </a:bodyPr>
          <a:lstStyle/>
          <a:p>
            <a:r>
              <a:rPr lang="en-US" sz="1800" dirty="0" err="1" smtClean="0">
                <a:solidFill>
                  <a:schemeClr val="bg1"/>
                </a:solidFill>
                <a:latin typeface="Calibri" pitchFamily="34" charset="0"/>
              </a:rPr>
              <a:t>Tumortherapy</a:t>
            </a:r>
            <a:r>
              <a:rPr lang="en-US" sz="1800" dirty="0" smtClean="0">
                <a:solidFill>
                  <a:schemeClr val="bg1"/>
                </a:solidFill>
                <a:latin typeface="Calibri" pitchFamily="34" charset="0"/>
              </a:rPr>
              <a:t> with protons and ions</a:t>
            </a:r>
            <a:endParaRPr lang="en-US" sz="1800" dirty="0">
              <a:solidFill>
                <a:schemeClr val="bg1"/>
              </a:solidFill>
              <a:latin typeface="Calibri" pitchFamily="34" charset="0"/>
            </a:endParaRPr>
          </a:p>
        </p:txBody>
      </p:sp>
      <p:sp>
        <p:nvSpPr>
          <p:cNvPr id="5" name="Text Box 5"/>
          <p:cNvSpPr txBox="1">
            <a:spLocks noChangeArrowheads="1"/>
          </p:cNvSpPr>
          <p:nvPr/>
        </p:nvSpPr>
        <p:spPr bwMode="auto">
          <a:xfrm>
            <a:off x="287337" y="55563"/>
            <a:ext cx="8713787" cy="98488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HEALTH</a:t>
            </a:r>
          </a:p>
          <a:p>
            <a:pPr marL="457200" lvl="1" indent="-457200"/>
            <a:r>
              <a:rPr lang="en-US" sz="1800" b="1" dirty="0" smtClean="0">
                <a:solidFill>
                  <a:srgbClr val="333399"/>
                </a:solidFill>
                <a:latin typeface="Calibri" pitchFamily="34" charset="0"/>
                <a:cs typeface="Calibri" pitchFamily="34" charset="0"/>
              </a:rPr>
              <a:t>In-vivo dose monitoring by means of PT PET</a:t>
            </a:r>
            <a:endParaRPr lang="en-US" sz="1800" b="1" dirty="0">
              <a:solidFill>
                <a:srgbClr val="333399"/>
              </a:solidFill>
              <a:latin typeface="Calibri" pitchFamily="34" charset="0"/>
              <a:cs typeface="Calibri" pitchFamily="34" charset="0"/>
            </a:endParaRPr>
          </a:p>
          <a:p>
            <a:endParaRPr lang="de-DE" sz="1800" b="1" dirty="0">
              <a:solidFill>
                <a:schemeClr val="accent2"/>
              </a:solidFill>
              <a:latin typeface="Calibri" pitchFamily="34" charset="0"/>
              <a:cs typeface="Calibri" pitchFamily="34" charset="0"/>
            </a:endParaRPr>
          </a:p>
        </p:txBody>
      </p:sp>
      <p:pic>
        <p:nvPicPr>
          <p:cNvPr id="7" name="Picture 6" descr="CHU057151_SIM"/>
          <p:cNvPicPr>
            <a:picLocks noChangeAspect="1" noChangeArrowheads="1"/>
          </p:cNvPicPr>
          <p:nvPr/>
        </p:nvPicPr>
        <p:blipFill>
          <a:blip r:embed="rId3" cstate="print">
            <a:extLst>
              <a:ext uri="{28A0092B-C50C-407E-A947-70E740481C1C}">
                <a14:useLocalDpi xmlns:a14="http://schemas.microsoft.com/office/drawing/2010/main" val="0"/>
              </a:ext>
            </a:extLst>
          </a:blip>
          <a:srcRect l="1222" b="591"/>
          <a:stretch>
            <a:fillRect/>
          </a:stretch>
        </p:blipFill>
        <p:spPr bwMode="auto">
          <a:xfrm>
            <a:off x="4246947" y="1268574"/>
            <a:ext cx="23002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FF"/>
                </a:solidFill>
                <a:miter lim="800000"/>
                <a:headEnd/>
                <a:tailEnd/>
              </a14:hiddenLine>
            </a:ext>
          </a:extLst>
        </p:spPr>
      </p:pic>
      <p:pic>
        <p:nvPicPr>
          <p:cNvPr id="8" name="Picture 7" descr="CHU057151_MES"/>
          <p:cNvPicPr>
            <a:picLocks noChangeAspect="1" noChangeArrowheads="1"/>
          </p:cNvPicPr>
          <p:nvPr/>
        </p:nvPicPr>
        <p:blipFill>
          <a:blip r:embed="rId4" cstate="print">
            <a:extLst>
              <a:ext uri="{28A0092B-C50C-407E-A947-70E740481C1C}">
                <a14:useLocalDpi xmlns:a14="http://schemas.microsoft.com/office/drawing/2010/main" val="0"/>
              </a:ext>
            </a:extLst>
          </a:blip>
          <a:srcRect l="391" b="592"/>
          <a:stretch>
            <a:fillRect/>
          </a:stretch>
        </p:blipFill>
        <p:spPr bwMode="auto">
          <a:xfrm>
            <a:off x="6623434" y="1268574"/>
            <a:ext cx="230505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CC00"/>
                </a:solidFill>
                <a:miter lim="800000"/>
                <a:headEnd/>
                <a:tailEnd/>
              </a14:hiddenLine>
            </a:ext>
          </a:extLst>
        </p:spPr>
      </p:pic>
      <p:sp>
        <p:nvSpPr>
          <p:cNvPr id="11" name="Text Box 10"/>
          <p:cNvSpPr txBox="1">
            <a:spLocks noChangeArrowheads="1"/>
          </p:cNvSpPr>
          <p:nvPr/>
        </p:nvSpPr>
        <p:spPr bwMode="auto">
          <a:xfrm>
            <a:off x="4798542" y="944724"/>
            <a:ext cx="3573584" cy="371513"/>
          </a:xfrm>
          <a:prstGeom prst="rect">
            <a:avLst/>
          </a:prstGeom>
          <a:noFill/>
          <a:ln>
            <a:noFill/>
          </a:ln>
          <a:effectLst/>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sz="1800" dirty="0">
                <a:latin typeface="Calibri" pitchFamily="34" charset="0"/>
              </a:rPr>
              <a:t>Prediction                     Measurement</a:t>
            </a:r>
          </a:p>
        </p:txBody>
      </p:sp>
      <p:pic>
        <p:nvPicPr>
          <p:cNvPr id="22" name="Picture 4" descr="petscanner_nov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948" y="3356992"/>
            <a:ext cx="2971528" cy="324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sp>
        <p:nvSpPr>
          <p:cNvPr id="23" name="Text Box 5"/>
          <p:cNvSpPr txBox="1">
            <a:spLocks noChangeArrowheads="1"/>
          </p:cNvSpPr>
          <p:nvPr/>
        </p:nvSpPr>
        <p:spPr bwMode="auto">
          <a:xfrm>
            <a:off x="4237422" y="5949950"/>
            <a:ext cx="2420897" cy="648512"/>
          </a:xfrm>
          <a:prstGeom prst="rect">
            <a:avLst/>
          </a:prstGeom>
          <a:solidFill>
            <a:srgbClr val="FFFFCC">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sz="1800" b="1" dirty="0">
                <a:solidFill>
                  <a:srgbClr val="800000"/>
                </a:solidFill>
                <a:latin typeface="Calibri" pitchFamily="34" charset="0"/>
              </a:rPr>
              <a:t>In-beam PET </a:t>
            </a:r>
            <a:r>
              <a:rPr lang="de-DE" sz="1800" b="1" dirty="0" err="1">
                <a:solidFill>
                  <a:srgbClr val="800000"/>
                </a:solidFill>
                <a:latin typeface="Calibri" pitchFamily="34" charset="0"/>
              </a:rPr>
              <a:t>scanner</a:t>
            </a:r>
            <a:r>
              <a:rPr lang="de-DE" sz="1800" b="1" dirty="0">
                <a:solidFill>
                  <a:srgbClr val="800000"/>
                </a:solidFill>
                <a:latin typeface="Calibri" pitchFamily="34" charset="0"/>
              </a:rPr>
              <a:t> </a:t>
            </a:r>
            <a:r>
              <a:rPr lang="de-DE" sz="1800" b="1" dirty="0" err="1">
                <a:solidFill>
                  <a:srgbClr val="800000"/>
                </a:solidFill>
                <a:latin typeface="Calibri" pitchFamily="34" charset="0"/>
              </a:rPr>
              <a:t>at</a:t>
            </a:r>
            <a:endParaRPr lang="de-DE" sz="1800" b="1" dirty="0">
              <a:solidFill>
                <a:srgbClr val="800000"/>
              </a:solidFill>
              <a:latin typeface="Calibri" pitchFamily="34" charset="0"/>
            </a:endParaRPr>
          </a:p>
          <a:p>
            <a:r>
              <a:rPr lang="de-DE" sz="1800" b="1" baseline="30000" dirty="0">
                <a:solidFill>
                  <a:srgbClr val="800000"/>
                </a:solidFill>
                <a:latin typeface="Calibri" pitchFamily="34" charset="0"/>
              </a:rPr>
              <a:t>12</a:t>
            </a:r>
            <a:r>
              <a:rPr lang="de-DE" sz="1800" b="1" dirty="0">
                <a:solidFill>
                  <a:srgbClr val="800000"/>
                </a:solidFill>
                <a:latin typeface="Calibri" pitchFamily="34" charset="0"/>
              </a:rPr>
              <a:t>C-therapy </a:t>
            </a:r>
            <a:r>
              <a:rPr lang="de-DE" sz="1800" b="1" dirty="0" err="1">
                <a:solidFill>
                  <a:srgbClr val="800000"/>
                </a:solidFill>
                <a:latin typeface="Calibri" pitchFamily="34" charset="0"/>
              </a:rPr>
              <a:t>unit</a:t>
            </a:r>
            <a:r>
              <a:rPr lang="de-DE" sz="1800" b="1" dirty="0">
                <a:solidFill>
                  <a:srgbClr val="800000"/>
                </a:solidFill>
                <a:latin typeface="Calibri" pitchFamily="34" charset="0"/>
              </a:rPr>
              <a:t> </a:t>
            </a:r>
            <a:r>
              <a:rPr lang="de-DE" sz="1800" b="1" dirty="0" err="1">
                <a:solidFill>
                  <a:srgbClr val="800000"/>
                </a:solidFill>
                <a:latin typeface="Calibri" pitchFamily="34" charset="0"/>
              </a:rPr>
              <a:t>at</a:t>
            </a:r>
            <a:r>
              <a:rPr lang="de-DE" sz="1800" b="1" dirty="0">
                <a:solidFill>
                  <a:srgbClr val="800000"/>
                </a:solidFill>
                <a:latin typeface="Calibri" pitchFamily="34" charset="0"/>
              </a:rPr>
              <a:t> GSI</a:t>
            </a:r>
          </a:p>
        </p:txBody>
      </p:sp>
      <p:sp>
        <p:nvSpPr>
          <p:cNvPr id="24" name="Textfeld 23"/>
          <p:cNvSpPr txBox="1"/>
          <p:nvPr/>
        </p:nvSpPr>
        <p:spPr>
          <a:xfrm>
            <a:off x="179388" y="4293096"/>
            <a:ext cx="3745551" cy="646331"/>
          </a:xfrm>
          <a:prstGeom prst="rect">
            <a:avLst/>
          </a:prstGeom>
          <a:noFill/>
        </p:spPr>
        <p:txBody>
          <a:bodyPr wrap="square" rtlCol="0">
            <a:spAutoFit/>
          </a:bodyPr>
          <a:lstStyle/>
          <a:p>
            <a:r>
              <a:rPr lang="en-US" sz="1800" dirty="0" smtClean="0">
                <a:latin typeface="Calibri" pitchFamily="34" charset="0"/>
              </a:rPr>
              <a:t>Efficient detectors for good counting statistics </a:t>
            </a:r>
            <a:r>
              <a:rPr lang="en-US" sz="1800" dirty="0" smtClean="0">
                <a:latin typeface="Calibri" pitchFamily="34" charset="0"/>
              </a:rPr>
              <a:t>while dose is limited</a:t>
            </a:r>
            <a:endParaRPr lang="en-US" sz="1800" dirty="0" smtClean="0">
              <a:latin typeface="Calibri" pitchFamily="34" charset="0"/>
            </a:endParaRPr>
          </a:p>
        </p:txBody>
      </p:sp>
    </p:spTree>
    <p:extLst>
      <p:ext uri="{BB962C8B-B14F-4D97-AF65-F5344CB8AC3E}">
        <p14:creationId xmlns:p14="http://schemas.microsoft.com/office/powerpoint/2010/main" val="16692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p:cNvSpPr txBox="1"/>
          <p:nvPr/>
        </p:nvSpPr>
        <p:spPr>
          <a:xfrm>
            <a:off x="179512" y="3832299"/>
            <a:ext cx="7632848" cy="2693045"/>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Prompt gamma imaging</a:t>
            </a:r>
            <a:endParaRPr lang="en-US" sz="1800" b="1" dirty="0">
              <a:solidFill>
                <a:srgbClr val="333399"/>
              </a:solidFill>
              <a:latin typeface="Calibri" pitchFamily="34" charset="0"/>
            </a:endParaRPr>
          </a:p>
          <a:p>
            <a:pPr marL="285750" indent="-285750">
              <a:spcAft>
                <a:spcPts val="600"/>
              </a:spcAft>
              <a:buFont typeface="Arial" pitchFamily="34" charset="0"/>
              <a:buChar char="•"/>
            </a:pPr>
            <a:r>
              <a:rPr lang="en-US" sz="1800" dirty="0">
                <a:latin typeface="Calibri" pitchFamily="34" charset="0"/>
              </a:rPr>
              <a:t>Coherent development and combination of </a:t>
            </a:r>
            <a:r>
              <a:rPr lang="en-US" sz="1800" dirty="0" smtClean="0">
                <a:latin typeface="Calibri" pitchFamily="34" charset="0"/>
              </a:rPr>
              <a:t>various sub-domains </a:t>
            </a:r>
            <a:r>
              <a:rPr lang="en-US" sz="1800" dirty="0">
                <a:latin typeface="Calibri" pitchFamily="34" charset="0"/>
              </a:rPr>
              <a:t>for an application with common benefit</a:t>
            </a:r>
          </a:p>
          <a:p>
            <a:pPr marL="285750" indent="-285750">
              <a:spcAft>
                <a:spcPts val="600"/>
              </a:spcAft>
              <a:buFont typeface="Arial" pitchFamily="34" charset="0"/>
              <a:buChar char="•"/>
            </a:pPr>
            <a:r>
              <a:rPr lang="en-US" sz="1800" dirty="0">
                <a:latin typeface="Calibri" pitchFamily="34" charset="0"/>
              </a:rPr>
              <a:t>All sub-domains are technological challenging </a:t>
            </a:r>
          </a:p>
          <a:p>
            <a:pPr marL="285750" indent="-285750">
              <a:spcAft>
                <a:spcPts val="600"/>
              </a:spcAft>
              <a:buFont typeface="Arial" pitchFamily="34" charset="0"/>
              <a:buChar char="•"/>
            </a:pPr>
            <a:r>
              <a:rPr lang="en-US" sz="1800" dirty="0">
                <a:latin typeface="Calibri" pitchFamily="34" charset="0"/>
              </a:rPr>
              <a:t>No </a:t>
            </a:r>
            <a:r>
              <a:rPr lang="en-US" sz="1800" dirty="0" smtClean="0">
                <a:latin typeface="Calibri" pitchFamily="34" charset="0"/>
              </a:rPr>
              <a:t>real cutting </a:t>
            </a:r>
            <a:r>
              <a:rPr lang="en-US" sz="1800" dirty="0">
                <a:latin typeface="Calibri" pitchFamily="34" charset="0"/>
              </a:rPr>
              <a:t>edge </a:t>
            </a:r>
            <a:r>
              <a:rPr lang="en-US" sz="1800" dirty="0" smtClean="0">
                <a:latin typeface="Calibri" pitchFamily="34" charset="0"/>
              </a:rPr>
              <a:t>detector development, however </a:t>
            </a:r>
            <a:endParaRPr lang="en-US" sz="1800" dirty="0">
              <a:latin typeface="Calibri" pitchFamily="34" charset="0"/>
            </a:endParaRPr>
          </a:p>
          <a:p>
            <a:pPr marL="285750" indent="-285750">
              <a:spcAft>
                <a:spcPts val="600"/>
              </a:spcAft>
              <a:buFont typeface="Arial" pitchFamily="34" charset="0"/>
              <a:buChar char="•"/>
            </a:pPr>
            <a:r>
              <a:rPr lang="en-US" sz="1800" dirty="0" smtClean="0">
                <a:latin typeface="Calibri" pitchFamily="34" charset="0"/>
              </a:rPr>
              <a:t>Novelty: Systemic </a:t>
            </a:r>
            <a:r>
              <a:rPr lang="en-US" sz="1800" dirty="0">
                <a:latin typeface="Calibri" pitchFamily="34" charset="0"/>
              </a:rPr>
              <a:t>solution-focused </a:t>
            </a:r>
            <a:r>
              <a:rPr lang="en-US" sz="1800" dirty="0" smtClean="0">
                <a:latin typeface="Calibri" pitchFamily="34" charset="0"/>
              </a:rPr>
              <a:t>development, all components need special and highly skilled support</a:t>
            </a:r>
            <a:endParaRPr lang="en-US" sz="1800" dirty="0">
              <a:latin typeface="Calibri" pitchFamily="34" charset="0"/>
            </a:endParaRPr>
          </a:p>
          <a:p>
            <a:pPr>
              <a:spcAft>
                <a:spcPts val="600"/>
              </a:spcAft>
            </a:pPr>
            <a:endParaRPr lang="en-US" sz="1800" dirty="0"/>
          </a:p>
        </p:txBody>
      </p:sp>
      <p:graphicFrame>
        <p:nvGraphicFramePr>
          <p:cNvPr id="4" name="Tabelle 3"/>
          <p:cNvGraphicFramePr>
            <a:graphicFrameLocks noGrp="1"/>
          </p:cNvGraphicFramePr>
          <p:nvPr>
            <p:extLst>
              <p:ext uri="{D42A27DB-BD31-4B8C-83A1-F6EECF244321}">
                <p14:modId xmlns:p14="http://schemas.microsoft.com/office/powerpoint/2010/main" val="3806272955"/>
              </p:ext>
            </p:extLst>
          </p:nvPr>
        </p:nvGraphicFramePr>
        <p:xfrm>
          <a:off x="457200" y="1455308"/>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110503576"/>
              </p:ext>
            </p:extLst>
          </p:nvPr>
        </p:nvGraphicFramePr>
        <p:xfrm>
          <a:off x="457200" y="1455308"/>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HEALTH</a:t>
            </a:r>
            <a:endParaRPr lang="de-DE" sz="1800" b="1" dirty="0">
              <a:solidFill>
                <a:schemeClr val="accent2"/>
              </a:solidFill>
              <a:latin typeface="Calibri" pitchFamily="34" charset="0"/>
              <a:cs typeface="Calibri" pitchFamily="34" charset="0"/>
            </a:endParaRPr>
          </a:p>
        </p:txBody>
      </p:sp>
      <p:sp>
        <p:nvSpPr>
          <p:cNvPr id="2" name="Textfeld 1"/>
          <p:cNvSpPr txBox="1"/>
          <p:nvPr/>
        </p:nvSpPr>
        <p:spPr>
          <a:xfrm>
            <a:off x="405502" y="476672"/>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Prompt gamma imaging</a:t>
            </a:r>
            <a:endParaRPr lang="en-US" sz="1800" b="1" dirty="0">
              <a:solidFill>
                <a:srgbClr val="333399"/>
              </a:solidFill>
              <a:latin typeface="Calibri" pitchFamily="34" charset="0"/>
            </a:endParaRP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88" y="944724"/>
            <a:ext cx="4363446" cy="2485440"/>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3376" y="1517939"/>
            <a:ext cx="1005436" cy="263296"/>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5794" y="1123614"/>
            <a:ext cx="657970" cy="373442"/>
          </a:xfrm>
          <a:prstGeom prst="rect">
            <a:avLst/>
          </a:prstGeom>
        </p:spPr>
      </p:pic>
      <p:pic>
        <p:nvPicPr>
          <p:cNvPr id="11" name="Picture 4" descr="IMG_0769"/>
          <p:cNvPicPr>
            <a:picLocks noChangeAspect="1" noChangeArrowheads="1"/>
          </p:cNvPicPr>
          <p:nvPr/>
        </p:nvPicPr>
        <p:blipFill>
          <a:blip r:embed="rId7" cstate="print">
            <a:extLst>
              <a:ext uri="{28A0092B-C50C-407E-A947-70E740481C1C}">
                <a14:useLocalDpi xmlns:a14="http://schemas.microsoft.com/office/drawing/2010/main" val="0"/>
              </a:ext>
            </a:extLst>
          </a:blip>
          <a:srcRect l="13075" t="3047" r="16487" b="6958"/>
          <a:stretch>
            <a:fillRect/>
          </a:stretch>
        </p:blipFill>
        <p:spPr bwMode="auto">
          <a:xfrm>
            <a:off x="5374672" y="944724"/>
            <a:ext cx="3132138" cy="2668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7151485" y="3240249"/>
            <a:ext cx="1380955" cy="369332"/>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dirty="0">
                <a:latin typeface="Calibri" pitchFamily="34" charset="0"/>
              </a:rPr>
              <a:t>CZT </a:t>
            </a:r>
            <a:r>
              <a:rPr lang="de-DE" sz="1800" dirty="0" err="1">
                <a:latin typeface="Calibri" pitchFamily="34" charset="0"/>
              </a:rPr>
              <a:t>detector</a:t>
            </a:r>
            <a:endParaRPr lang="de-DE" sz="1800" dirty="0">
              <a:latin typeface="Calibri" pitchFamily="34" charset="0"/>
            </a:endParaRPr>
          </a:p>
        </p:txBody>
      </p:sp>
      <p:sp>
        <p:nvSpPr>
          <p:cNvPr id="13" name="Freeform 6"/>
          <p:cNvSpPr>
            <a:spLocks/>
          </p:cNvSpPr>
          <p:nvPr/>
        </p:nvSpPr>
        <p:spPr bwMode="auto">
          <a:xfrm>
            <a:off x="6535135" y="2476662"/>
            <a:ext cx="730250" cy="774700"/>
          </a:xfrm>
          <a:custGeom>
            <a:avLst/>
            <a:gdLst>
              <a:gd name="T0" fmla="*/ 460 w 460"/>
              <a:gd name="T1" fmla="*/ 488 h 488"/>
              <a:gd name="T2" fmla="*/ 0 w 460"/>
              <a:gd name="T3" fmla="*/ 0 h 488"/>
            </a:gdLst>
            <a:ahLst/>
            <a:cxnLst>
              <a:cxn ang="0">
                <a:pos x="T0" y="T1"/>
              </a:cxn>
              <a:cxn ang="0">
                <a:pos x="T2" y="T3"/>
              </a:cxn>
            </a:cxnLst>
            <a:rect l="0" t="0" r="r" b="b"/>
            <a:pathLst>
              <a:path w="460" h="488">
                <a:moveTo>
                  <a:pt x="460" y="488"/>
                </a:moveTo>
                <a:lnTo>
                  <a:pt x="0" y="0"/>
                </a:lnTo>
              </a:path>
            </a:pathLst>
          </a:custGeom>
          <a:noFill/>
          <a:ln w="41275">
            <a:solidFill>
              <a:schemeClr val="tx2"/>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latin typeface="Calibri" pitchFamily="34" charset="0"/>
            </a:endParaRPr>
          </a:p>
        </p:txBody>
      </p:sp>
      <p:sp>
        <p:nvSpPr>
          <p:cNvPr id="14" name="Text Box 7"/>
          <p:cNvSpPr txBox="1">
            <a:spLocks noChangeArrowheads="1"/>
          </p:cNvSpPr>
          <p:nvPr/>
        </p:nvSpPr>
        <p:spPr bwMode="auto">
          <a:xfrm>
            <a:off x="7138661" y="952662"/>
            <a:ext cx="1393779" cy="369332"/>
          </a:xfrm>
          <a:prstGeom prst="rect">
            <a:avLst/>
          </a:prstGeom>
          <a:solidFill>
            <a:schemeClr val="bg1">
              <a:alpha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800" dirty="0">
                <a:latin typeface="Calibri" pitchFamily="34" charset="0"/>
              </a:rPr>
              <a:t>LSO </a:t>
            </a:r>
            <a:r>
              <a:rPr lang="de-DE" sz="1800" dirty="0" err="1">
                <a:latin typeface="Calibri" pitchFamily="34" charset="0"/>
              </a:rPr>
              <a:t>detector</a:t>
            </a:r>
            <a:endParaRPr lang="de-DE" sz="1800" dirty="0">
              <a:latin typeface="Calibri" pitchFamily="34" charset="0"/>
            </a:endParaRPr>
          </a:p>
        </p:txBody>
      </p:sp>
      <p:sp>
        <p:nvSpPr>
          <p:cNvPr id="15" name="Line 8"/>
          <p:cNvSpPr>
            <a:spLocks noChangeShapeType="1"/>
          </p:cNvSpPr>
          <p:nvPr/>
        </p:nvSpPr>
        <p:spPr bwMode="auto">
          <a:xfrm flipH="1">
            <a:off x="7786085" y="1341599"/>
            <a:ext cx="180975" cy="647700"/>
          </a:xfrm>
          <a:prstGeom prst="line">
            <a:avLst/>
          </a:prstGeom>
          <a:noFill/>
          <a:ln w="412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latin typeface="Calibri" pitchFamily="34" charset="0"/>
            </a:endParaRPr>
          </a:p>
        </p:txBody>
      </p:sp>
      <p:sp>
        <p:nvSpPr>
          <p:cNvPr id="3" name="Textfeld 2"/>
          <p:cNvSpPr txBox="1"/>
          <p:nvPr/>
        </p:nvSpPr>
        <p:spPr>
          <a:xfrm>
            <a:off x="5328084" y="3616275"/>
            <a:ext cx="3192028" cy="369332"/>
          </a:xfrm>
          <a:prstGeom prst="rect">
            <a:avLst/>
          </a:prstGeom>
          <a:noFill/>
        </p:spPr>
        <p:txBody>
          <a:bodyPr wrap="none" rtlCol="0">
            <a:spAutoFit/>
          </a:bodyPr>
          <a:lstStyle/>
          <a:p>
            <a:r>
              <a:rPr lang="en-US" sz="1800" dirty="0" smtClean="0">
                <a:latin typeface="Calibri" pitchFamily="34" charset="0"/>
              </a:rPr>
              <a:t>Prototype of a Compton camera</a:t>
            </a:r>
            <a:endParaRPr lang="en-US" sz="1800" dirty="0">
              <a:latin typeface="Calibri" pitchFamily="34" charset="0"/>
            </a:endParaRPr>
          </a:p>
        </p:txBody>
      </p:sp>
      <p:pic>
        <p:nvPicPr>
          <p:cNvPr id="17" name="Grafik 33" descr="LogoOncoRaytransparent_3D.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0252" y="-4560"/>
            <a:ext cx="900100" cy="4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70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4" grpId="0" animBg="1"/>
      <p:bldP spid="1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ENERGY</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28431160"/>
              </p:ext>
            </p:extLst>
          </p:nvPr>
        </p:nvGraphicFramePr>
        <p:xfrm>
          <a:off x="457200" y="3675309"/>
          <a:ext cx="8229600" cy="365760"/>
        </p:xfrm>
        <a:graphic>
          <a:graphicData uri="http://schemas.openxmlformats.org/drawingml/2006/table">
            <a:tbl>
              <a:tblPr/>
              <a:tblGrid>
                <a:gridCol w="8229600"/>
              </a:tblGrid>
              <a:tr h="360767">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2"/>
          <p:cNvSpPr txBox="1">
            <a:spLocks/>
          </p:cNvSpPr>
          <p:nvPr/>
        </p:nvSpPr>
        <p:spPr>
          <a:xfrm>
            <a:off x="327165" y="477103"/>
            <a:ext cx="8207279" cy="934920"/>
          </a:xfrm>
          <a:prstGeom prst="rect">
            <a:avLst/>
          </a:prstGeom>
          <a:noFill/>
          <a:ln>
            <a:noFill/>
          </a:ln>
        </p:spPr>
        <p:txBody>
          <a:bodyPr vert="horz" wrap="square"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Calibri" pitchFamily="34"/>
                <a:ea typeface="DejaVu Sans" pitchFamily="2"/>
                <a:cs typeface="DejaVu Sans" pitchFamily="2"/>
              </a:defRPr>
            </a:defPPr>
            <a:lvl1pPr marL="342720" marR="0" lvl="0" indent="-342720" algn="l" rtl="0" eaLnBrk="0" fontAlgn="base" hangingPunct="0">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Calibri" pitchFamily="34"/>
                <a:ea typeface="DejaVu Sans" pitchFamily="2"/>
                <a:cs typeface="DejaVu Sans" pitchFamily="2"/>
              </a:defRPr>
            </a:lvl1pPr>
            <a:lvl2pPr marL="742680" marR="0" lvl="1" indent="-285480" algn="l" rtl="0" eaLnBrk="0" fontAlgn="base"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Calibri" pitchFamily="34"/>
                <a:ea typeface="DejaVu Sans" pitchFamily="2"/>
                <a:cs typeface="DejaVu Sans" pitchFamily="2"/>
              </a:defRPr>
            </a:lvl2pPr>
            <a:lvl3pPr marL="1143000" marR="0" lvl="2" indent="-228600" algn="l" rtl="0" eaLnBrk="0" fontAlgn="base"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Calibri" pitchFamily="34"/>
                <a:ea typeface="DejaVu Sans" pitchFamily="2"/>
                <a:cs typeface="DejaVu Sans" pitchFamily="2"/>
              </a:defRPr>
            </a:lvl3pPr>
            <a:lvl4pPr marL="1600199" marR="0" lvl="3" indent="-228600" algn="l" rtl="0" eaLnBrk="0" fontAlgn="base"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Calibri" pitchFamily="34"/>
                <a:ea typeface="DejaVu Sans" pitchFamily="2"/>
                <a:cs typeface="DejaVu Sans" pitchFamily="2"/>
              </a:defRPr>
            </a:lvl4pPr>
            <a:lvl5pPr marL="2057400" marR="0" lvl="4" indent="-228600" algn="l" rtl="0" eaLnBrk="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5pPr>
            <a:lvl6pPr marL="2057400" marR="0" lvl="5"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6pPr>
            <a:lvl7pPr marL="2057400" marR="0" lvl="6"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7pPr>
            <a:lvl8pPr marL="2057400" marR="0" lvl="7"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8pPr>
            <a:lvl9pPr marL="2057400" marR="0" lvl="8"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9pPr>
          </a:lstStyle>
          <a:p>
            <a:pPr marL="0" indent="0">
              <a:spcBef>
                <a:spcPts val="550"/>
              </a:spcBef>
              <a:buFont typeface="Arial" pitchFamily="34"/>
              <a:buNone/>
            </a:pPr>
            <a:r>
              <a:rPr lang="de-DE" sz="1800" b="1" dirty="0" smtClean="0">
                <a:solidFill>
                  <a:srgbClr val="333399"/>
                </a:solidFill>
                <a:latin typeface="Calibri" pitchFamily="34" charset="0"/>
              </a:rPr>
              <a:t>Alternatives </a:t>
            </a:r>
            <a:r>
              <a:rPr lang="de-DE" sz="1800" b="1" dirty="0" err="1" smtClean="0">
                <a:solidFill>
                  <a:srgbClr val="333399"/>
                </a:solidFill>
                <a:latin typeface="Calibri" pitchFamily="34" charset="0"/>
              </a:rPr>
              <a:t>to</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photomultiplier</a:t>
            </a:r>
            <a:r>
              <a:rPr lang="de-DE" sz="1800" b="1" dirty="0" smtClean="0">
                <a:solidFill>
                  <a:srgbClr val="333399"/>
                </a:solidFill>
                <a:latin typeface="Calibri" pitchFamily="34" charset="0"/>
              </a:rPr>
              <a:t> </a:t>
            </a:r>
            <a:r>
              <a:rPr lang="de-DE" sz="1800" b="1" dirty="0" err="1" smtClean="0">
                <a:solidFill>
                  <a:srgbClr val="333399"/>
                </a:solidFill>
                <a:latin typeface="Calibri" pitchFamily="34" charset="0"/>
              </a:rPr>
              <a:t>tubes</a:t>
            </a:r>
            <a:r>
              <a:rPr lang="de-DE" sz="1800" b="1" dirty="0" smtClean="0">
                <a:solidFill>
                  <a:srgbClr val="333399"/>
                </a:solidFill>
                <a:latin typeface="Calibri" pitchFamily="34" charset="0"/>
              </a:rPr>
              <a:t> in fundamental </a:t>
            </a:r>
            <a:r>
              <a:rPr lang="de-DE" sz="1800" b="1" dirty="0" err="1" smtClean="0">
                <a:solidFill>
                  <a:srgbClr val="333399"/>
                </a:solidFill>
                <a:latin typeface="Calibri" pitchFamily="34" charset="0"/>
              </a:rPr>
              <a:t>research</a:t>
            </a:r>
            <a:endParaRPr lang="de-DE" sz="1800" b="1" dirty="0" smtClean="0">
              <a:solidFill>
                <a:srgbClr val="333399"/>
              </a:solidFill>
              <a:latin typeface="Calibri" pitchFamily="34" charset="0"/>
            </a:endParaRPr>
          </a:p>
          <a:p>
            <a:pPr marL="0" indent="0">
              <a:spcBef>
                <a:spcPts val="550"/>
              </a:spcBef>
              <a:buFont typeface="Arial" pitchFamily="34"/>
              <a:buNone/>
            </a:pPr>
            <a:endParaRPr lang="de-DE" sz="1800" b="1" dirty="0" smtClean="0">
              <a:solidFill>
                <a:srgbClr val="333399"/>
              </a:solidFill>
              <a:latin typeface="Calibri" pitchFamily="34" charset="0"/>
            </a:endParaRPr>
          </a:p>
          <a:p>
            <a:pPr marL="0" indent="0">
              <a:spcBef>
                <a:spcPts val="550"/>
              </a:spcBef>
              <a:buFont typeface="Arial" pitchFamily="34"/>
              <a:buNone/>
            </a:pPr>
            <a:endParaRPr lang="de-DE" sz="1800" dirty="0">
              <a:solidFill>
                <a:srgbClr val="003E89"/>
              </a:solidFill>
              <a:latin typeface="Calibri" pitchFamily="34" charset="0"/>
            </a:endParaRPr>
          </a:p>
        </p:txBody>
      </p:sp>
      <p:sp>
        <p:nvSpPr>
          <p:cNvPr id="11" name="Textplatzhalter 2"/>
          <p:cNvSpPr txBox="1">
            <a:spLocks/>
          </p:cNvSpPr>
          <p:nvPr/>
        </p:nvSpPr>
        <p:spPr>
          <a:xfrm>
            <a:off x="323528" y="845760"/>
            <a:ext cx="6552000" cy="423000"/>
          </a:xfrm>
          <a:prstGeom prst="rect">
            <a:avLst/>
          </a:prstGeom>
          <a:noFill/>
          <a:ln>
            <a:noFill/>
          </a:ln>
        </p:spPr>
        <p:txBody>
          <a:bodyPr vert="horz" wrap="square" lIns="90000" tIns="46800" rIns="90000" bIns="46800" anchor="t" anchorCtr="0" compatLnSpc="1"/>
          <a:lstStyle>
            <a:defPPr marL="342720" marR="0" lvl="0" indent="-342720" algn="l" rtl="0" hangingPunct="0">
              <a:lnSpc>
                <a:spcPct val="100000"/>
              </a:lnSpc>
              <a:spcBef>
                <a:spcPts val="799"/>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Calibri" pitchFamily="34"/>
                <a:ea typeface="DejaVu Sans" pitchFamily="2"/>
                <a:cs typeface="DejaVu Sans" pitchFamily="2"/>
              </a:defRPr>
            </a:defPPr>
            <a:lvl1pPr marL="342720" marR="0" lvl="0" indent="-342720" algn="l" rtl="0" eaLnBrk="0" fontAlgn="base" hangingPunct="0">
              <a:lnSpc>
                <a:spcPct val="100000"/>
              </a:lnSpc>
              <a:spcBef>
                <a:spcPts val="799"/>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en-GB" sz="3200" b="0" i="0" u="none" strike="noStrike" kern="1200" baseline="0">
                <a:ln>
                  <a:noFill/>
                </a:ln>
                <a:solidFill>
                  <a:srgbClr val="000000"/>
                </a:solidFill>
                <a:latin typeface="Calibri" pitchFamily="34"/>
                <a:ea typeface="DejaVu Sans" pitchFamily="2"/>
                <a:cs typeface="DejaVu Sans" pitchFamily="2"/>
              </a:defRPr>
            </a:lvl1pPr>
            <a:lvl2pPr marL="742680" marR="0" lvl="1" indent="-285480" algn="l" rtl="0" eaLnBrk="0" fontAlgn="base" hangingPunct="0">
              <a:lnSpc>
                <a:spcPct val="100000"/>
              </a:lnSpc>
              <a:spcBef>
                <a:spcPts val="697"/>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en-GB" sz="2800" b="0" i="0" u="none" strike="noStrike" kern="1200" baseline="0">
                <a:ln>
                  <a:noFill/>
                </a:ln>
                <a:solidFill>
                  <a:srgbClr val="000000"/>
                </a:solidFill>
                <a:latin typeface="Calibri" pitchFamily="34"/>
                <a:ea typeface="DejaVu Sans" pitchFamily="2"/>
                <a:cs typeface="DejaVu Sans" pitchFamily="2"/>
              </a:defRPr>
            </a:lvl2pPr>
            <a:lvl3pPr marL="1143000" marR="0" lvl="2" indent="-228600" algn="l" rtl="0" eaLnBrk="0" fontAlgn="base" hangingPunct="0">
              <a:lnSpc>
                <a:spcPct val="100000"/>
              </a:lnSpc>
              <a:spcBef>
                <a:spcPts val="59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en-GB" sz="2400" b="0" i="0" u="none" strike="noStrike" kern="1200" baseline="0">
                <a:ln>
                  <a:noFill/>
                </a:ln>
                <a:solidFill>
                  <a:srgbClr val="000000"/>
                </a:solidFill>
                <a:latin typeface="Calibri" pitchFamily="34"/>
                <a:ea typeface="DejaVu Sans" pitchFamily="2"/>
                <a:cs typeface="DejaVu Sans" pitchFamily="2"/>
              </a:defRPr>
            </a:lvl3pPr>
            <a:lvl4pPr marL="1600199" marR="0" lvl="3" indent="-228600" algn="l" rtl="0" eaLnBrk="0" fontAlgn="base" hangingPunct="0">
              <a:lnSpc>
                <a:spcPct val="100000"/>
              </a:lnSpc>
              <a:spcBef>
                <a:spcPts val="499"/>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en-GB" sz="2000" b="0" i="0" u="none" strike="noStrike" kern="1200" baseline="0">
                <a:ln>
                  <a:noFill/>
                </a:ln>
                <a:solidFill>
                  <a:srgbClr val="000000"/>
                </a:solidFill>
                <a:latin typeface="Calibri" pitchFamily="34"/>
                <a:ea typeface="DejaVu Sans" pitchFamily="2"/>
                <a:cs typeface="DejaVu Sans" pitchFamily="2"/>
              </a:defRPr>
            </a:lvl4pPr>
            <a:lvl5pPr marL="2057400" marR="0" lvl="4" indent="-228600" algn="l" rtl="0" eaLnBrk="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5pPr>
            <a:lvl6pPr marL="2057400" marR="0" lvl="5"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6pPr>
            <a:lvl7pPr marL="2057400" marR="0" lvl="6"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7pPr>
            <a:lvl8pPr marL="2057400" marR="0" lvl="7"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8pPr>
            <a:lvl9pPr marL="2057400" marR="0" lvl="8" indent="-228600" algn="l" rtl="0" fontAlgn="base" hangingPunct="0">
              <a:lnSpc>
                <a:spcPct val="100000"/>
              </a:lnSpc>
              <a:spcBef>
                <a:spcPts val="499"/>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en-GB" sz="2000" b="0" i="0" u="none" strike="noStrike" kern="1200" baseline="0">
                <a:ln>
                  <a:noFill/>
                </a:ln>
                <a:solidFill>
                  <a:srgbClr val="000000"/>
                </a:solidFill>
                <a:latin typeface="Calibri" pitchFamily="34"/>
                <a:ea typeface="DejaVu Sans" pitchFamily="2"/>
                <a:cs typeface="DejaVu Sans" pitchFamily="2"/>
              </a:defRPr>
            </a:lvl9pPr>
          </a:lstStyle>
          <a:p>
            <a:pPr marL="0" indent="0">
              <a:spcBef>
                <a:spcPts val="499"/>
              </a:spcBef>
              <a:buFont typeface="Arial" pitchFamily="34"/>
              <a:buNone/>
            </a:pPr>
            <a:endParaRPr lang="de-DE" sz="1800" dirty="0">
              <a:latin typeface="Calibri" pitchFamily="34" charset="0"/>
            </a:endParaRPr>
          </a:p>
        </p:txBody>
      </p:sp>
      <p:pic>
        <p:nvPicPr>
          <p:cNvPr id="12" name="Grafik 11"/>
          <p:cNvPicPr>
            <a:picLocks noChangeAspect="1"/>
          </p:cNvPicPr>
          <p:nvPr/>
        </p:nvPicPr>
        <p:blipFill>
          <a:blip r:embed="rId4">
            <a:lum/>
            <a:alphaModFix/>
          </a:blip>
          <a:srcRect/>
          <a:stretch>
            <a:fillRect/>
          </a:stretch>
        </p:blipFill>
        <p:spPr>
          <a:xfrm>
            <a:off x="4392000" y="6156000"/>
            <a:ext cx="1116000" cy="360000"/>
          </a:xfrm>
          <a:prstGeom prst="rect">
            <a:avLst/>
          </a:prstGeom>
          <a:noFill/>
          <a:ln>
            <a:noFill/>
          </a:ln>
        </p:spPr>
      </p:pic>
      <p:pic>
        <p:nvPicPr>
          <p:cNvPr id="13" name="Grafik 12"/>
          <p:cNvPicPr>
            <a:picLocks noChangeAspect="1"/>
          </p:cNvPicPr>
          <p:nvPr/>
        </p:nvPicPr>
        <p:blipFill>
          <a:blip r:embed="rId5">
            <a:lum/>
            <a:alphaModFix/>
          </a:blip>
          <a:srcRect/>
          <a:stretch>
            <a:fillRect/>
          </a:stretch>
        </p:blipFill>
        <p:spPr>
          <a:xfrm>
            <a:off x="5617080" y="6184800"/>
            <a:ext cx="1006920" cy="295200"/>
          </a:xfrm>
          <a:prstGeom prst="rect">
            <a:avLst/>
          </a:prstGeom>
          <a:noFill/>
          <a:ln>
            <a:noFill/>
          </a:ln>
        </p:spPr>
      </p:pic>
      <p:pic>
        <p:nvPicPr>
          <p:cNvPr id="14" name="Grafik 13"/>
          <p:cNvPicPr>
            <a:picLocks noChangeAspect="1"/>
          </p:cNvPicPr>
          <p:nvPr/>
        </p:nvPicPr>
        <p:blipFill>
          <a:blip r:embed="rId6">
            <a:lum/>
            <a:alphaModFix/>
          </a:blip>
          <a:srcRect/>
          <a:stretch>
            <a:fillRect/>
          </a:stretch>
        </p:blipFill>
        <p:spPr>
          <a:xfrm>
            <a:off x="2340000" y="2700000"/>
            <a:ext cx="5079600" cy="2880000"/>
          </a:xfrm>
          <a:prstGeom prst="rect">
            <a:avLst/>
          </a:prstGeom>
          <a:noFill/>
          <a:ln>
            <a:noFill/>
          </a:ln>
        </p:spPr>
      </p:pic>
      <p:sp>
        <p:nvSpPr>
          <p:cNvPr id="15" name="Textplatzhalter 2"/>
          <p:cNvSpPr/>
          <p:nvPr/>
        </p:nvSpPr>
        <p:spPr>
          <a:xfrm>
            <a:off x="287524" y="944724"/>
            <a:ext cx="6552000" cy="2584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1"/>
          <a:lstStyle/>
          <a:p>
            <a:pPr marL="342720" marR="0" lvl="0" indent="-342720" algn="l" rtl="0" hangingPunct="0">
              <a:lnSpc>
                <a:spcPct val="100000"/>
              </a:lnSpc>
              <a:spcBef>
                <a:spcPts val="499"/>
              </a:spcBef>
              <a:spcAft>
                <a:spcPts val="0"/>
              </a:spcAft>
              <a:buNone/>
              <a:tabLst>
                <a:tab pos="342720" algn="l"/>
                <a:tab pos="1257120" algn="l"/>
                <a:tab pos="2171520" algn="l"/>
                <a:tab pos="3085919" algn="l"/>
                <a:tab pos="4000320" algn="l"/>
                <a:tab pos="4914720" algn="l"/>
                <a:tab pos="5829119" algn="l"/>
                <a:tab pos="6743519" algn="l"/>
                <a:tab pos="7657920" algn="l"/>
                <a:tab pos="8572320" algn="l"/>
                <a:tab pos="9486720" algn="l"/>
                <a:tab pos="10401120" algn="l"/>
              </a:tabLst>
              <a:defRPr sz="1800"/>
            </a:pPr>
            <a:r>
              <a:rPr lang="en-US" sz="1800" b="0" i="0" u="none" strike="noStrike" baseline="0" dirty="0" smtClean="0">
                <a:ln>
                  <a:noFill/>
                </a:ln>
                <a:solidFill>
                  <a:srgbClr val="000000"/>
                </a:solidFill>
                <a:latin typeface="Calibri" pitchFamily="34" charset="0"/>
                <a:ea typeface="Arial" pitchFamily="34"/>
                <a:cs typeface="Arial" pitchFamily="34"/>
              </a:rPr>
              <a:t>Close contact with industrial research</a:t>
            </a:r>
          </a:p>
          <a:p>
            <a:pPr marL="285750" marR="0" lvl="0" indent="-285750" algn="l" rtl="0" hangingPunct="0">
              <a:lnSpc>
                <a:spcPct val="100000"/>
              </a:lnSpc>
              <a:spcBef>
                <a:spcPts val="448"/>
              </a:spcBef>
              <a:spcAft>
                <a:spcPts val="0"/>
              </a:spcAft>
              <a:buClr>
                <a:srgbClr val="003E89"/>
              </a:buClr>
              <a:buSzPct val="100000"/>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dirty="0" smtClean="0">
                <a:ln>
                  <a:noFill/>
                </a:ln>
                <a:solidFill>
                  <a:srgbClr val="000000"/>
                </a:solidFill>
                <a:latin typeface="Calibri" pitchFamily="34" charset="0"/>
                <a:ea typeface="Arial" pitchFamily="34"/>
                <a:cs typeface="Arial" pitchFamily="34"/>
              </a:rPr>
              <a:t> </a:t>
            </a:r>
            <a:r>
              <a:rPr lang="en-US" sz="1800" dirty="0" smtClean="0">
                <a:solidFill>
                  <a:srgbClr val="000000"/>
                </a:solidFill>
                <a:latin typeface="Calibri" pitchFamily="34" charset="0"/>
                <a:ea typeface="Arial" pitchFamily="34"/>
                <a:cs typeface="Arial" pitchFamily="34"/>
              </a:rPr>
              <a:t>P</a:t>
            </a:r>
            <a:r>
              <a:rPr lang="en-US" sz="1800" b="0" i="0" u="none" strike="noStrike" baseline="0" dirty="0" smtClean="0">
                <a:ln>
                  <a:noFill/>
                </a:ln>
                <a:solidFill>
                  <a:srgbClr val="000000"/>
                </a:solidFill>
                <a:latin typeface="Calibri" pitchFamily="34" charset="0"/>
                <a:ea typeface="Arial" pitchFamily="34"/>
                <a:cs typeface="Arial" pitchFamily="34"/>
              </a:rPr>
              <a:t>ilot SiPM models for qualification experiments</a:t>
            </a:r>
          </a:p>
          <a:p>
            <a:pPr marL="285750" marR="0" lvl="0" indent="-285750" algn="l" rtl="0" hangingPunct="0">
              <a:lnSpc>
                <a:spcPct val="100000"/>
              </a:lnSpc>
              <a:spcBef>
                <a:spcPts val="448"/>
              </a:spcBef>
              <a:spcAft>
                <a:spcPts val="0"/>
              </a:spcAft>
              <a:buClr>
                <a:srgbClr val="003E89"/>
              </a:buClr>
              <a:buSzPct val="100000"/>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dirty="0" smtClean="0">
                <a:solidFill>
                  <a:srgbClr val="000000"/>
                </a:solidFill>
                <a:latin typeface="Calibri" pitchFamily="34" charset="0"/>
                <a:ea typeface="Arial" pitchFamily="34"/>
                <a:cs typeface="Arial" pitchFamily="34"/>
              </a:rPr>
              <a:t> B</a:t>
            </a:r>
            <a:r>
              <a:rPr lang="en-US" sz="1800" b="0" i="0" u="none" strike="noStrike" baseline="0" dirty="0" smtClean="0">
                <a:ln>
                  <a:noFill/>
                </a:ln>
                <a:solidFill>
                  <a:srgbClr val="000000"/>
                </a:solidFill>
                <a:latin typeface="Calibri" pitchFamily="34" charset="0"/>
                <a:ea typeface="Arial" pitchFamily="34"/>
                <a:cs typeface="Arial" pitchFamily="34"/>
              </a:rPr>
              <a:t>y courtesy of KETEK and </a:t>
            </a:r>
            <a:r>
              <a:rPr lang="en-US" sz="1800" b="0" i="0" u="none" strike="noStrike" baseline="0" dirty="0" err="1" smtClean="0">
                <a:ln>
                  <a:noFill/>
                </a:ln>
                <a:solidFill>
                  <a:srgbClr val="000000"/>
                </a:solidFill>
                <a:latin typeface="Calibri" pitchFamily="34" charset="0"/>
                <a:ea typeface="Arial" pitchFamily="34"/>
                <a:cs typeface="Arial" pitchFamily="34"/>
              </a:rPr>
              <a:t>Excelitas</a:t>
            </a:r>
            <a:endParaRPr lang="en-US" sz="1800" b="0" i="0" u="none" strike="noStrike" baseline="0" dirty="0" smtClean="0">
              <a:ln>
                <a:noFill/>
              </a:ln>
              <a:solidFill>
                <a:srgbClr val="000000"/>
              </a:solidFill>
              <a:latin typeface="Calibri" pitchFamily="34" charset="0"/>
              <a:ea typeface="Arial" pitchFamily="34"/>
              <a:cs typeface="Arial" pitchFamily="34"/>
            </a:endParaRPr>
          </a:p>
          <a:p>
            <a:pPr marL="285750" marR="0" lvl="0" indent="-285750" algn="l" rtl="0" hangingPunct="0">
              <a:lnSpc>
                <a:spcPct val="100000"/>
              </a:lnSpc>
              <a:spcBef>
                <a:spcPts val="448"/>
              </a:spcBef>
              <a:spcAft>
                <a:spcPts val="0"/>
              </a:spcAft>
              <a:buClr>
                <a:srgbClr val="003E89"/>
              </a:buClr>
              <a:buSzPct val="100000"/>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r>
              <a:rPr lang="en-US" sz="1800" b="0" i="0" u="none" strike="noStrike" baseline="0" dirty="0" smtClean="0">
                <a:ln>
                  <a:noFill/>
                </a:ln>
                <a:solidFill>
                  <a:srgbClr val="000000"/>
                </a:solidFill>
                <a:latin typeface="Calibri" pitchFamily="34" charset="0"/>
                <a:ea typeface="Arial" pitchFamily="34"/>
                <a:cs typeface="Arial" pitchFamily="34"/>
              </a:rPr>
              <a:t> Cooperation for optimization of SiPMs regarding our field </a:t>
            </a:r>
            <a:r>
              <a:rPr lang="en-US" sz="1800" b="0" i="0" u="none" strike="noStrike" baseline="0" dirty="0" err="1" smtClean="0">
                <a:ln>
                  <a:noFill/>
                </a:ln>
                <a:solidFill>
                  <a:srgbClr val="000000"/>
                </a:solidFill>
                <a:latin typeface="Calibri" pitchFamily="34" charset="0"/>
                <a:ea typeface="Arial" pitchFamily="34"/>
                <a:cs typeface="Arial" pitchFamily="34"/>
              </a:rPr>
              <a:t>fo</a:t>
            </a:r>
            <a:r>
              <a:rPr lang="en-US" sz="1800" b="0" i="0" u="none" strike="noStrike" baseline="0" dirty="0" smtClean="0">
                <a:ln>
                  <a:noFill/>
                </a:ln>
                <a:solidFill>
                  <a:srgbClr val="000000"/>
                </a:solidFill>
                <a:latin typeface="Calibri" pitchFamily="34" charset="0"/>
                <a:ea typeface="Arial" pitchFamily="34"/>
                <a:cs typeface="Arial" pitchFamily="34"/>
              </a:rPr>
              <a:t> application</a:t>
            </a:r>
          </a:p>
          <a:p>
            <a:pPr marL="0" marR="0" lvl="0" indent="0" algn="l" rtl="0" hangingPunct="0">
              <a:lnSpc>
                <a:spcPct val="100000"/>
              </a:lnSpc>
              <a:spcBef>
                <a:spcPts val="448"/>
              </a:spcBef>
              <a:spcAft>
                <a:spcPts val="0"/>
              </a:spcAft>
              <a:buClr>
                <a:srgbClr val="003E89"/>
              </a:buClr>
              <a:buSzPct val="100000"/>
              <a:buFont typeface="Wingdings" pitchFamily="2"/>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800"/>
            </a:pPr>
            <a:endParaRPr lang="en-US" sz="1800" b="0" i="0" u="none" strike="noStrike" baseline="0" dirty="0">
              <a:ln>
                <a:noFill/>
              </a:ln>
              <a:solidFill>
                <a:srgbClr val="000000"/>
              </a:solidFill>
              <a:latin typeface="Calibri" pitchFamily="34" charset="0"/>
              <a:ea typeface="Arial" pitchFamily="34"/>
              <a:cs typeface="Arial" pitchFamily="34"/>
            </a:endParaRPr>
          </a:p>
        </p:txBody>
      </p:sp>
      <p:sp>
        <p:nvSpPr>
          <p:cNvPr id="16" name="Textfeld 15"/>
          <p:cNvSpPr txBox="1"/>
          <p:nvPr/>
        </p:nvSpPr>
        <p:spPr>
          <a:xfrm>
            <a:off x="2880000" y="5580000"/>
            <a:ext cx="1260000" cy="36000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000"/>
            </a:pPr>
            <a:r>
              <a:rPr lang="en-GB" sz="1000" b="0" i="0" u="none" strike="noStrike" baseline="0">
                <a:ln>
                  <a:noFill/>
                </a:ln>
                <a:solidFill>
                  <a:srgbClr val="000000"/>
                </a:solidFill>
                <a:latin typeface="Calibri" pitchFamily="34"/>
                <a:ea typeface="Arial" pitchFamily="34"/>
                <a:cs typeface="Arial" pitchFamily="34"/>
              </a:rPr>
              <a:t>KETEK PM3360</a:t>
            </a:r>
          </a:p>
        </p:txBody>
      </p:sp>
      <p:sp>
        <p:nvSpPr>
          <p:cNvPr id="17" name="Textfeld 16"/>
          <p:cNvSpPr txBox="1"/>
          <p:nvPr/>
        </p:nvSpPr>
        <p:spPr>
          <a:xfrm>
            <a:off x="4140000" y="5580000"/>
            <a:ext cx="1440000" cy="3949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000"/>
            </a:pPr>
            <a:r>
              <a:rPr lang="en-GB" sz="1000" b="0" i="0" u="none" strike="noStrike" baseline="0">
                <a:ln>
                  <a:noFill/>
                </a:ln>
                <a:solidFill>
                  <a:srgbClr val="000000"/>
                </a:solidFill>
                <a:latin typeface="Calibri" pitchFamily="34"/>
                <a:ea typeface="Arial" pitchFamily="34"/>
                <a:cs typeface="Arial" pitchFamily="34"/>
              </a:rPr>
              <a:t>Excelitas 3x3 SiPM</a:t>
            </a:r>
          </a:p>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000"/>
            </a:pPr>
            <a:r>
              <a:rPr lang="en-GB" sz="1000" b="0" i="0" u="none" strike="noStrike" baseline="0">
                <a:ln>
                  <a:noFill/>
                </a:ln>
                <a:solidFill>
                  <a:srgbClr val="000000"/>
                </a:solidFill>
                <a:latin typeface="Calibri" pitchFamily="34"/>
                <a:ea typeface="Arial" pitchFamily="34"/>
                <a:cs typeface="Arial" pitchFamily="34"/>
              </a:rPr>
              <a:t>(APD package)</a:t>
            </a:r>
          </a:p>
        </p:txBody>
      </p:sp>
      <p:sp>
        <p:nvSpPr>
          <p:cNvPr id="18" name="Textfeld 17"/>
          <p:cNvSpPr txBox="1"/>
          <p:nvPr/>
        </p:nvSpPr>
        <p:spPr>
          <a:xfrm>
            <a:off x="5508000" y="5580000"/>
            <a:ext cx="1980000" cy="317520"/>
          </a:xfrm>
          <a:prstGeom prst="rect">
            <a:avLst/>
          </a:prstGeom>
          <a:noFill/>
          <a:ln>
            <a:noFill/>
          </a:ln>
        </p:spPr>
        <p:txBody>
          <a:bodyPr vert="horz" lIns="90000" tIns="45000" rIns="90000" bIns="45000" compatLnSpc="1">
            <a:spAutoFit/>
          </a:bodyPr>
          <a:lstStyle/>
          <a:p>
            <a:pPr marL="0" marR="0" lvl="0" indent="0" algn="l"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sz="1000"/>
            </a:pPr>
            <a:r>
              <a:rPr lang="en-GB" sz="1000" b="0" i="0" u="none" strike="noStrike" baseline="0">
                <a:ln>
                  <a:noFill/>
                </a:ln>
                <a:solidFill>
                  <a:srgbClr val="000000"/>
                </a:solidFill>
                <a:latin typeface="Calibri" pitchFamily="34"/>
                <a:ea typeface="Arial" pitchFamily="34"/>
                <a:cs typeface="Arial" pitchFamily="34"/>
              </a:rPr>
              <a:t>AdvanSiD ASD-SiPM3S-M</a:t>
            </a:r>
          </a:p>
        </p:txBody>
      </p:sp>
      <p:pic>
        <p:nvPicPr>
          <p:cNvPr id="19" name="Grafik 18"/>
          <p:cNvPicPr>
            <a:picLocks noChangeAspect="1"/>
          </p:cNvPicPr>
          <p:nvPr/>
        </p:nvPicPr>
        <p:blipFill>
          <a:blip r:embed="rId7">
            <a:lum/>
            <a:alphaModFix/>
          </a:blip>
          <a:srcRect/>
          <a:stretch>
            <a:fillRect/>
          </a:stretch>
        </p:blipFill>
        <p:spPr>
          <a:xfrm>
            <a:off x="3652919" y="6176880"/>
            <a:ext cx="698400" cy="360000"/>
          </a:xfrm>
          <a:prstGeom prst="rect">
            <a:avLst/>
          </a:prstGeom>
          <a:noFill/>
          <a:ln>
            <a:noFill/>
          </a:ln>
        </p:spPr>
      </p:pic>
      <p:sp>
        <p:nvSpPr>
          <p:cNvPr id="20" name="Textfeld 19"/>
          <p:cNvSpPr txBox="1"/>
          <p:nvPr/>
        </p:nvSpPr>
        <p:spPr>
          <a:xfrm>
            <a:off x="0" y="6258798"/>
            <a:ext cx="3498202" cy="307777"/>
          </a:xfrm>
          <a:prstGeom prst="rect">
            <a:avLst/>
          </a:prstGeom>
          <a:noFill/>
        </p:spPr>
        <p:txBody>
          <a:bodyPr wrap="none" rtlCol="0">
            <a:spAutoFit/>
          </a:bodyPr>
          <a:lstStyle/>
          <a:p>
            <a:r>
              <a:rPr lang="en-US" sz="1400" dirty="0" smtClean="0"/>
              <a:t>Courtesy: Tobias </a:t>
            </a:r>
            <a:r>
              <a:rPr lang="en-US" sz="1400" dirty="0" err="1" smtClean="0"/>
              <a:t>Kögler</a:t>
            </a:r>
            <a:r>
              <a:rPr lang="en-US" sz="1400" dirty="0" smtClean="0"/>
              <a:t>, Andreas Wagner</a:t>
            </a:r>
            <a:endParaRPr lang="en-US" sz="1400" dirty="0"/>
          </a:p>
        </p:txBody>
      </p:sp>
      <p:pic>
        <p:nvPicPr>
          <p:cNvPr id="2" name="Grafik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6674" y="1671717"/>
            <a:ext cx="1390650" cy="923925"/>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0000" y="876803"/>
            <a:ext cx="3326984" cy="812698"/>
          </a:xfrm>
          <a:prstGeom prst="rect">
            <a:avLst/>
          </a:prstGeom>
        </p:spPr>
      </p:pic>
    </p:spTree>
    <p:extLst>
      <p:ext uri="{BB962C8B-B14F-4D97-AF65-F5344CB8AC3E}">
        <p14:creationId xmlns:p14="http://schemas.microsoft.com/office/powerpoint/2010/main" val="30953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677108"/>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HEALTH</a:t>
            </a:r>
          </a:p>
          <a:p>
            <a:endParaRPr lang="de-DE" sz="1800" b="1" dirty="0">
              <a:solidFill>
                <a:schemeClr val="accent2"/>
              </a:solidFill>
              <a:latin typeface="Calibri" pitchFamily="34" charset="0"/>
              <a:cs typeface="Calibri"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2" y="1398394"/>
            <a:ext cx="2819400" cy="2619375"/>
          </a:xfrm>
          <a:prstGeom prst="rect">
            <a:avLst/>
          </a:prstGeom>
        </p:spPr>
      </p:pic>
      <p:sp>
        <p:nvSpPr>
          <p:cNvPr id="4" name="Textfeld 3"/>
          <p:cNvSpPr txBox="1"/>
          <p:nvPr/>
        </p:nvSpPr>
        <p:spPr>
          <a:xfrm>
            <a:off x="3779912" y="1268760"/>
            <a:ext cx="5005313" cy="3600986"/>
          </a:xfrm>
          <a:prstGeom prst="rect">
            <a:avLst/>
          </a:prstGeom>
          <a:noFill/>
        </p:spPr>
        <p:txBody>
          <a:bodyPr wrap="square" rtlCol="0">
            <a:spAutoFit/>
          </a:bodyPr>
          <a:lstStyle/>
          <a:p>
            <a:pPr>
              <a:spcAft>
                <a:spcPts val="600"/>
              </a:spcAft>
            </a:pPr>
            <a:r>
              <a:rPr lang="de-DE" sz="1800" dirty="0" smtClean="0">
                <a:latin typeface="Calibri" pitchFamily="34" charset="0"/>
                <a:cs typeface="Calibri" pitchFamily="34" charset="0"/>
              </a:rPr>
              <a:t>3D USCT II</a:t>
            </a:r>
          </a:p>
          <a:p>
            <a:pPr marL="342900" indent="-342900">
              <a:spcAft>
                <a:spcPts val="600"/>
              </a:spcAft>
              <a:buFont typeface="Arial" pitchFamily="34" charset="0"/>
              <a:buChar char="•"/>
            </a:pPr>
            <a:r>
              <a:rPr lang="de-DE" sz="1800" dirty="0" smtClean="0">
                <a:latin typeface="Calibri" pitchFamily="34" charset="0"/>
                <a:cs typeface="Calibri" pitchFamily="34" charset="0"/>
              </a:rPr>
              <a:t>Imaging </a:t>
            </a:r>
            <a:r>
              <a:rPr lang="de-DE" sz="1800" dirty="0" err="1" smtClean="0">
                <a:latin typeface="Calibri" pitchFamily="34" charset="0"/>
                <a:cs typeface="Calibri" pitchFamily="34" charset="0"/>
              </a:rPr>
              <a:t>of</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early</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stage</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breast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cancer</a:t>
            </a:r>
            <a:endParaRPr lang="de-DE" sz="1800" dirty="0" smtClean="0">
              <a:latin typeface="Calibri" pitchFamily="34" charset="0"/>
              <a:cs typeface="Calibri" pitchFamily="34" charset="0"/>
            </a:endParaRPr>
          </a:p>
          <a:p>
            <a:pPr marL="342900" indent="-342900">
              <a:spcAft>
                <a:spcPts val="600"/>
              </a:spcAft>
              <a:buFont typeface="Arial" pitchFamily="34" charset="0"/>
              <a:buChar char="•"/>
            </a:pPr>
            <a:r>
              <a:rPr lang="de-DE" sz="1800" dirty="0" smtClean="0">
                <a:latin typeface="Calibri" pitchFamily="34" charset="0"/>
                <a:cs typeface="Calibri" pitchFamily="34" charset="0"/>
              </a:rPr>
              <a:t>Imaging </a:t>
            </a:r>
            <a:r>
              <a:rPr lang="de-DE" sz="1800" dirty="0" err="1" smtClean="0">
                <a:latin typeface="Calibri" pitchFamily="34" charset="0"/>
                <a:cs typeface="Calibri" pitchFamily="34" charset="0"/>
              </a:rPr>
              <a:t>without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radiation</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exposure</a:t>
            </a:r>
            <a:endParaRPr lang="de-DE" sz="1800" dirty="0" smtClean="0">
              <a:latin typeface="Calibri" pitchFamily="34" charset="0"/>
              <a:cs typeface="Calibri" pitchFamily="34" charset="0"/>
            </a:endParaRPr>
          </a:p>
          <a:p>
            <a:pPr marL="342900" indent="-342900">
              <a:spcAft>
                <a:spcPts val="600"/>
              </a:spcAft>
              <a:buFont typeface="Arial" pitchFamily="34" charset="0"/>
              <a:buChar char="•"/>
            </a:pPr>
            <a:r>
              <a:rPr lang="de-DE" sz="1800" dirty="0" smtClean="0">
                <a:latin typeface="Calibri" pitchFamily="34" charset="0"/>
                <a:cs typeface="Calibri" pitchFamily="34" charset="0"/>
              </a:rPr>
              <a:t>Fast </a:t>
            </a:r>
            <a:r>
              <a:rPr lang="de-DE" sz="1800" dirty="0" err="1" smtClean="0">
                <a:latin typeface="Calibri" pitchFamily="34" charset="0"/>
                <a:cs typeface="Calibri" pitchFamily="34" charset="0"/>
              </a:rPr>
              <a:t>data</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aquisition</a:t>
            </a:r>
            <a:r>
              <a:rPr lang="de-DE" sz="1800" dirty="0" smtClean="0">
                <a:latin typeface="Calibri" pitchFamily="34" charset="0"/>
                <a:cs typeface="Calibri" pitchFamily="34" charset="0"/>
              </a:rPr>
              <a:t> (6 s – 2 min)</a:t>
            </a:r>
          </a:p>
          <a:p>
            <a:pPr marL="363538" indent="-363538">
              <a:spcAft>
                <a:spcPts val="600"/>
              </a:spcAft>
              <a:buFont typeface="Arial" pitchFamily="34" charset="0"/>
              <a:buChar char="•"/>
            </a:pPr>
            <a:r>
              <a:rPr lang="en-US" sz="1800" dirty="0">
                <a:latin typeface="Calibri" pitchFamily="34" charset="0"/>
                <a:cs typeface="Calibri" pitchFamily="34" charset="0"/>
              </a:rPr>
              <a:t>FPGA based computation </a:t>
            </a:r>
            <a:r>
              <a:rPr lang="en-US" sz="1800" dirty="0" smtClean="0">
                <a:latin typeface="Calibri" pitchFamily="34" charset="0"/>
                <a:cs typeface="Calibri" pitchFamily="34" charset="0"/>
              </a:rPr>
              <a:t>applied </a:t>
            </a:r>
            <a:r>
              <a:rPr lang="en-US" sz="1800" dirty="0">
                <a:latin typeface="Calibri" pitchFamily="34" charset="0"/>
                <a:cs typeface="Calibri" pitchFamily="34" charset="0"/>
              </a:rPr>
              <a:t>for signal processing</a:t>
            </a:r>
            <a:endParaRPr lang="de-DE" sz="1800" dirty="0" smtClean="0">
              <a:latin typeface="Calibri" pitchFamily="34" charset="0"/>
              <a:cs typeface="Calibri" pitchFamily="34" charset="0"/>
            </a:endParaRPr>
          </a:p>
          <a:p>
            <a:pPr marL="363538" indent="-363538">
              <a:spcAft>
                <a:spcPts val="600"/>
              </a:spcAft>
              <a:buFont typeface="Arial" pitchFamily="34" charset="0"/>
              <a:buChar char="•"/>
            </a:pPr>
            <a:r>
              <a:rPr lang="en-US" sz="1800" dirty="0">
                <a:latin typeface="Calibri" pitchFamily="34" charset="0"/>
                <a:cs typeface="Calibri" pitchFamily="34" charset="0"/>
              </a:rPr>
              <a:t>20 </a:t>
            </a:r>
            <a:r>
              <a:rPr lang="en-US" sz="1800" dirty="0" err="1">
                <a:latin typeface="Calibri" pitchFamily="34" charset="0"/>
                <a:cs typeface="Calibri" pitchFamily="34" charset="0"/>
              </a:rPr>
              <a:t>GByte</a:t>
            </a:r>
            <a:r>
              <a:rPr lang="en-US" sz="1800" dirty="0">
                <a:latin typeface="Calibri" pitchFamily="34" charset="0"/>
                <a:cs typeface="Calibri" pitchFamily="34" charset="0"/>
              </a:rPr>
              <a:t> of raw data are acquired per breast </a:t>
            </a:r>
            <a:r>
              <a:rPr lang="en-US" sz="1800" dirty="0" smtClean="0">
                <a:latin typeface="Calibri" pitchFamily="34" charset="0"/>
                <a:cs typeface="Calibri" pitchFamily="34" charset="0"/>
              </a:rPr>
              <a:t>volume</a:t>
            </a:r>
          </a:p>
          <a:p>
            <a:pPr marL="363538" indent="-363538">
              <a:spcAft>
                <a:spcPts val="600"/>
              </a:spcAft>
              <a:buFont typeface="Arial" pitchFamily="34" charset="0"/>
              <a:buChar char="•"/>
            </a:pPr>
            <a:r>
              <a:rPr lang="en-US" sz="1800" dirty="0">
                <a:latin typeface="Calibri" pitchFamily="34" charset="0"/>
                <a:cs typeface="Calibri" pitchFamily="34" charset="0"/>
              </a:rPr>
              <a:t>C</a:t>
            </a:r>
            <a:r>
              <a:rPr lang="en-US" sz="1800" dirty="0" smtClean="0">
                <a:latin typeface="Calibri" pitchFamily="34" charset="0"/>
                <a:cs typeface="Calibri" pitchFamily="34" charset="0"/>
              </a:rPr>
              <a:t>omputing </a:t>
            </a:r>
            <a:r>
              <a:rPr lang="en-US" sz="1800" dirty="0">
                <a:latin typeface="Calibri" pitchFamily="34" charset="0"/>
                <a:cs typeface="Calibri" pitchFamily="34" charset="0"/>
              </a:rPr>
              <a:t>power of the </a:t>
            </a:r>
            <a:r>
              <a:rPr lang="en-US" sz="1800" dirty="0" smtClean="0">
                <a:latin typeface="Calibri" pitchFamily="34" charset="0"/>
                <a:cs typeface="Calibri" pitchFamily="34" charset="0"/>
              </a:rPr>
              <a:t>FPGAs will further accelerate the </a:t>
            </a:r>
            <a:r>
              <a:rPr lang="en-US" sz="1800" dirty="0">
                <a:latin typeface="Calibri" pitchFamily="34" charset="0"/>
                <a:cs typeface="Calibri" pitchFamily="34" charset="0"/>
              </a:rPr>
              <a:t>data pre-processing and </a:t>
            </a:r>
            <a:r>
              <a:rPr lang="en-US" sz="1800" dirty="0" smtClean="0">
                <a:latin typeface="Calibri" pitchFamily="34" charset="0"/>
                <a:cs typeface="Calibri" pitchFamily="34" charset="0"/>
              </a:rPr>
              <a:t>reconstruction</a:t>
            </a:r>
          </a:p>
        </p:txBody>
      </p:sp>
      <p:sp>
        <p:nvSpPr>
          <p:cNvPr id="5" name="Textfeld 4"/>
          <p:cNvSpPr txBox="1"/>
          <p:nvPr/>
        </p:nvSpPr>
        <p:spPr>
          <a:xfrm>
            <a:off x="3214688" y="6250946"/>
            <a:ext cx="5858142" cy="307777"/>
          </a:xfrm>
          <a:prstGeom prst="rect">
            <a:avLst/>
          </a:prstGeom>
          <a:noFill/>
        </p:spPr>
        <p:txBody>
          <a:bodyPr wrap="none" rtlCol="0">
            <a:spAutoFit/>
          </a:bodyPr>
          <a:lstStyle/>
          <a:p>
            <a:r>
              <a:rPr lang="de-DE" sz="1400" dirty="0">
                <a:latin typeface="Calibri" pitchFamily="34" charset="0"/>
                <a:cs typeface="Calibri" pitchFamily="34" charset="0"/>
              </a:rPr>
              <a:t>Nicole V. </a:t>
            </a:r>
            <a:r>
              <a:rPr lang="de-DE" sz="1400" dirty="0" smtClean="0">
                <a:latin typeface="Calibri" pitchFamily="34" charset="0"/>
                <a:cs typeface="Calibri" pitchFamily="34" charset="0"/>
              </a:rPr>
              <a:t>Ruiter et al., </a:t>
            </a:r>
            <a:r>
              <a:rPr lang="pl-PL" sz="1400" dirty="0">
                <a:latin typeface="Calibri" pitchFamily="34" charset="0"/>
                <a:cs typeface="Calibri" pitchFamily="34" charset="0"/>
              </a:rPr>
              <a:t>Proc. SPIE 7968, 796805 (2011); doi:10.1117/12.877520</a:t>
            </a:r>
            <a:endParaRPr lang="de-DE" sz="1400" dirty="0">
              <a:latin typeface="Calibri" pitchFamily="34" charset="0"/>
              <a:cs typeface="Calibri" pitchFamily="34" charset="0"/>
            </a:endParaRPr>
          </a:p>
        </p:txBody>
      </p:sp>
      <p:sp>
        <p:nvSpPr>
          <p:cNvPr id="6" name="Text Box 7"/>
          <p:cNvSpPr txBox="1">
            <a:spLocks noChangeArrowheads="1"/>
          </p:cNvSpPr>
          <p:nvPr/>
        </p:nvSpPr>
        <p:spPr bwMode="auto">
          <a:xfrm>
            <a:off x="7305266" y="6021288"/>
            <a:ext cx="1664536" cy="309958"/>
          </a:xfrm>
          <a:prstGeom prst="rect">
            <a:avLst/>
          </a:prstGeom>
          <a:noFill/>
          <a:ln>
            <a:noFill/>
          </a:ln>
          <a:effectLst/>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400" dirty="0"/>
              <a:t>courtesy</a:t>
            </a:r>
            <a:r>
              <a:rPr lang="en-US" sz="1400" dirty="0" smtClean="0"/>
              <a:t>: N. </a:t>
            </a:r>
            <a:r>
              <a:rPr lang="en-US" sz="1400" dirty="0" err="1" smtClean="0"/>
              <a:t>Ruiter</a:t>
            </a:r>
            <a:endParaRPr lang="en-US" sz="1400" dirty="0"/>
          </a:p>
        </p:txBody>
      </p:sp>
      <p:sp>
        <p:nvSpPr>
          <p:cNvPr id="7" name="Text Box 24"/>
          <p:cNvSpPr txBox="1">
            <a:spLocks noChangeArrowheads="1"/>
          </p:cNvSpPr>
          <p:nvPr/>
        </p:nvSpPr>
        <p:spPr bwMode="auto">
          <a:xfrm>
            <a:off x="287338" y="456488"/>
            <a:ext cx="9074150" cy="956288"/>
          </a:xfrm>
          <a:prstGeom prst="rect">
            <a:avLst/>
          </a:prstGeom>
          <a:noFill/>
          <a:ln>
            <a:noFill/>
          </a:ln>
          <a:effectLst/>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de-DE" sz="1800" b="1" dirty="0" smtClean="0">
                <a:solidFill>
                  <a:srgbClr val="333399"/>
                </a:solidFill>
                <a:latin typeface="Calibri" pitchFamily="34" charset="0"/>
                <a:cs typeface="Calibri" pitchFamily="34" charset="0"/>
              </a:rPr>
              <a:t>Ultrasound </a:t>
            </a:r>
            <a:r>
              <a:rPr lang="de-DE" sz="1800" b="1" dirty="0">
                <a:solidFill>
                  <a:srgbClr val="333399"/>
                </a:solidFill>
                <a:latin typeface="Calibri" pitchFamily="34" charset="0"/>
                <a:cs typeface="Calibri" pitchFamily="34" charset="0"/>
              </a:rPr>
              <a:t>Computer </a:t>
            </a:r>
            <a:r>
              <a:rPr lang="de-DE" sz="1800" b="1" dirty="0" err="1">
                <a:solidFill>
                  <a:srgbClr val="333399"/>
                </a:solidFill>
                <a:latin typeface="Calibri" pitchFamily="34" charset="0"/>
                <a:cs typeface="Calibri" pitchFamily="34" charset="0"/>
              </a:rPr>
              <a:t>Tomography</a:t>
            </a:r>
            <a:r>
              <a:rPr lang="de-DE" sz="1800" b="1" dirty="0">
                <a:solidFill>
                  <a:srgbClr val="333399"/>
                </a:solidFill>
                <a:latin typeface="Calibri" pitchFamily="34" charset="0"/>
                <a:cs typeface="Calibri" pitchFamily="34" charset="0"/>
              </a:rPr>
              <a:t> @ KIT </a:t>
            </a:r>
          </a:p>
          <a:p>
            <a:endParaRPr lang="de-DE" sz="1800" b="1" dirty="0">
              <a:solidFill>
                <a:srgbClr val="333399"/>
              </a:solidFill>
              <a:latin typeface="Calibri" pitchFamily="34" charset="0"/>
              <a:cs typeface="Calibri" pitchFamily="34" charset="0"/>
            </a:endParaRPr>
          </a:p>
          <a:p>
            <a:r>
              <a:rPr lang="en-US" sz="1800" b="1" dirty="0" smtClean="0">
                <a:solidFill>
                  <a:srgbClr val="333399"/>
                </a:solidFill>
                <a:latin typeface="Calibri" pitchFamily="34" charset="0"/>
                <a:cs typeface="Calibri" pitchFamily="34" charset="0"/>
              </a:rPr>
              <a:t> </a:t>
            </a:r>
            <a:endParaRPr lang="de-DE" sz="1800" b="1" dirty="0">
              <a:solidFill>
                <a:srgbClr val="333399"/>
              </a:solidFill>
              <a:latin typeface="Calibri" pitchFamily="34" charset="0"/>
              <a:cs typeface="Calibri" pitchFamily="34" charset="0"/>
            </a:endParaRPr>
          </a:p>
        </p:txBody>
      </p:sp>
    </p:spTree>
    <p:extLst>
      <p:ext uri="{BB962C8B-B14F-4D97-AF65-F5344CB8AC3E}">
        <p14:creationId xmlns:p14="http://schemas.microsoft.com/office/powerpoint/2010/main" val="161680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MATTER</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482958933"/>
              </p:ext>
            </p:extLst>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00950" y="440668"/>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Fast </a:t>
            </a:r>
            <a:r>
              <a:rPr lang="en-US" sz="1800" b="1" dirty="0" smtClean="0">
                <a:solidFill>
                  <a:srgbClr val="333399"/>
                </a:solidFill>
                <a:latin typeface="Calibri" pitchFamily="34" charset="0"/>
              </a:rPr>
              <a:t>reconstruction for XFEL using GPU: </a:t>
            </a:r>
            <a:endParaRPr lang="en-US" sz="1800" b="1" dirty="0">
              <a:solidFill>
                <a:srgbClr val="333399"/>
              </a:solidFill>
              <a:latin typeface="Calibri" pitchFamily="34" charset="0"/>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205" y="916908"/>
            <a:ext cx="6872464" cy="5104380"/>
          </a:xfrm>
          <a:prstGeom prst="rect">
            <a:avLst/>
          </a:prstGeom>
        </p:spPr>
      </p:pic>
      <p:sp>
        <p:nvSpPr>
          <p:cNvPr id="3" name="Textfeld 2"/>
          <p:cNvSpPr txBox="1"/>
          <p:nvPr/>
        </p:nvSpPr>
        <p:spPr>
          <a:xfrm>
            <a:off x="143112" y="6239053"/>
            <a:ext cx="8835435" cy="523220"/>
          </a:xfrm>
          <a:prstGeom prst="rect">
            <a:avLst/>
          </a:prstGeom>
          <a:noFill/>
        </p:spPr>
        <p:txBody>
          <a:bodyPr wrap="square" rtlCol="0">
            <a:spAutoFit/>
          </a:bodyPr>
          <a:lstStyle/>
          <a:p>
            <a:r>
              <a:rPr lang="en-US" sz="1400" dirty="0" smtClean="0">
                <a:latin typeface="Calibri" pitchFamily="34" charset="0"/>
              </a:rPr>
              <a:t>Courtesy: </a:t>
            </a:r>
            <a:r>
              <a:rPr lang="en-US" sz="1400" dirty="0" err="1" smtClean="0">
                <a:latin typeface="Calibri" pitchFamily="34" charset="0"/>
              </a:rPr>
              <a:t>Burkhard</a:t>
            </a:r>
            <a:r>
              <a:rPr lang="en-US" sz="1400" dirty="0" smtClean="0">
                <a:latin typeface="Calibri" pitchFamily="34" charset="0"/>
              </a:rPr>
              <a:t> </a:t>
            </a:r>
            <a:r>
              <a:rPr lang="en-US" sz="1400" dirty="0" err="1">
                <a:latin typeface="Calibri" pitchFamily="34" charset="0"/>
              </a:rPr>
              <a:t>Heisen</a:t>
            </a:r>
            <a:r>
              <a:rPr lang="en-US" sz="1400" dirty="0">
                <a:latin typeface="Calibri" pitchFamily="34" charset="0"/>
              </a:rPr>
              <a:t> for </a:t>
            </a:r>
            <a:r>
              <a:rPr lang="en-US" sz="1400" dirty="0" smtClean="0">
                <a:latin typeface="Calibri" pitchFamily="34" charset="0"/>
              </a:rPr>
              <a:t>WP76 European </a:t>
            </a:r>
            <a:r>
              <a:rPr lang="en-US" sz="1400" dirty="0">
                <a:latin typeface="Calibri" pitchFamily="34" charset="0"/>
              </a:rPr>
              <a:t>XFEL GmbH </a:t>
            </a:r>
            <a:r>
              <a:rPr lang="en-US" sz="1400" dirty="0" smtClean="0">
                <a:latin typeface="Calibri" pitchFamily="34" charset="0"/>
              </a:rPr>
              <a:t>User-Meeting 25 </a:t>
            </a:r>
            <a:r>
              <a:rPr lang="en-US" sz="1400" dirty="0">
                <a:latin typeface="Calibri" pitchFamily="34" charset="0"/>
              </a:rPr>
              <a:t>January 2012</a:t>
            </a:r>
          </a:p>
          <a:p>
            <a:endParaRPr lang="en-US" sz="1400" dirty="0">
              <a:latin typeface="Calibri" pitchFamily="34" charset="0"/>
            </a:endParaRPr>
          </a:p>
        </p:txBody>
      </p:sp>
    </p:spTree>
    <p:extLst>
      <p:ext uri="{BB962C8B-B14F-4D97-AF65-F5344CB8AC3E}">
        <p14:creationId xmlns:p14="http://schemas.microsoft.com/office/powerpoint/2010/main" val="27421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a:t>
            </a:r>
            <a:endParaRPr lang="de-DE" sz="1800" b="1" dirty="0">
              <a:solidFill>
                <a:schemeClr val="accent2"/>
              </a:solidFill>
              <a:latin typeface="Calibri" pitchFamily="34" charset="0"/>
              <a:cs typeface="Calibri" pitchFamily="34" charset="0"/>
            </a:endParaRPr>
          </a:p>
        </p:txBody>
      </p:sp>
      <p:sp>
        <p:nvSpPr>
          <p:cNvPr id="3" name="Text Box 7"/>
          <p:cNvSpPr txBox="1">
            <a:spLocks noChangeArrowheads="1"/>
          </p:cNvSpPr>
          <p:nvPr/>
        </p:nvSpPr>
        <p:spPr bwMode="auto">
          <a:xfrm>
            <a:off x="6912260" y="6179382"/>
            <a:ext cx="2211160" cy="309958"/>
          </a:xfrm>
          <a:prstGeom prst="rect">
            <a:avLst/>
          </a:prstGeom>
          <a:noFill/>
          <a:ln>
            <a:noFill/>
          </a:ln>
          <a:effectLst/>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400" dirty="0"/>
              <a:t>courtesy</a:t>
            </a:r>
            <a:r>
              <a:rPr lang="en-US" sz="1400" dirty="0" smtClean="0"/>
              <a:t>: G. </a:t>
            </a:r>
            <a:r>
              <a:rPr lang="en-US" sz="1400" dirty="0" err="1" smtClean="0"/>
              <a:t>Kemmerling</a:t>
            </a:r>
            <a:endParaRPr lang="en-US" sz="1400" dirty="0"/>
          </a:p>
        </p:txBody>
      </p:sp>
      <p:sp>
        <p:nvSpPr>
          <p:cNvPr id="4" name="Textfeld 3"/>
          <p:cNvSpPr txBox="1"/>
          <p:nvPr/>
        </p:nvSpPr>
        <p:spPr>
          <a:xfrm>
            <a:off x="312239" y="440668"/>
            <a:ext cx="3492512" cy="369332"/>
          </a:xfrm>
          <a:prstGeom prst="rect">
            <a:avLst/>
          </a:prstGeom>
          <a:noFill/>
        </p:spPr>
        <p:txBody>
          <a:bodyPr wrap="square" rtlCol="0">
            <a:spAutoFit/>
          </a:bodyPr>
          <a:lstStyle/>
          <a:p>
            <a:r>
              <a:rPr lang="de-DE" sz="1800" b="1" dirty="0" err="1" smtClean="0">
                <a:solidFill>
                  <a:schemeClr val="accent2"/>
                </a:solidFill>
                <a:latin typeface="Calibri" pitchFamily="34" charset="0"/>
                <a:cs typeface="Calibri" pitchFamily="34" charset="0"/>
              </a:rPr>
              <a:t>Detectors</a:t>
            </a:r>
            <a:r>
              <a:rPr lang="de-DE" sz="1800" b="1" dirty="0" smtClean="0">
                <a:solidFill>
                  <a:schemeClr val="accent2"/>
                </a:solidFill>
                <a:latin typeface="Calibri" pitchFamily="34" charset="0"/>
                <a:cs typeface="Calibri" pitchFamily="34" charset="0"/>
              </a:rPr>
              <a:t> </a:t>
            </a:r>
            <a:r>
              <a:rPr lang="de-DE" sz="1800" b="1" dirty="0" err="1" smtClean="0">
                <a:solidFill>
                  <a:schemeClr val="accent2"/>
                </a:solidFill>
                <a:latin typeface="Calibri" pitchFamily="34" charset="0"/>
                <a:cs typeface="Calibri" pitchFamily="34" charset="0"/>
              </a:rPr>
              <a:t>for</a:t>
            </a:r>
            <a:r>
              <a:rPr lang="de-DE" sz="1800" b="1" dirty="0" smtClean="0">
                <a:solidFill>
                  <a:schemeClr val="accent2"/>
                </a:solidFill>
                <a:latin typeface="Calibri" pitchFamily="34" charset="0"/>
                <a:cs typeface="Calibri" pitchFamily="34" charset="0"/>
              </a:rPr>
              <a:t> </a:t>
            </a:r>
            <a:r>
              <a:rPr lang="de-DE" sz="1800" b="1" dirty="0" err="1" smtClean="0">
                <a:solidFill>
                  <a:schemeClr val="accent2"/>
                </a:solidFill>
                <a:latin typeface="Calibri" pitchFamily="34" charset="0"/>
                <a:cs typeface="Calibri" pitchFamily="34" charset="0"/>
              </a:rPr>
              <a:t>neutron</a:t>
            </a:r>
            <a:r>
              <a:rPr lang="de-DE" sz="1800" b="1" dirty="0" smtClean="0">
                <a:solidFill>
                  <a:schemeClr val="accent2"/>
                </a:solidFill>
                <a:latin typeface="Calibri" pitchFamily="34" charset="0"/>
                <a:cs typeface="Calibri" pitchFamily="34" charset="0"/>
              </a:rPr>
              <a:t> </a:t>
            </a:r>
            <a:r>
              <a:rPr lang="de-DE" sz="1800" b="1" dirty="0" err="1" smtClean="0">
                <a:solidFill>
                  <a:schemeClr val="accent2"/>
                </a:solidFill>
                <a:latin typeface="Calibri" pitchFamily="34" charset="0"/>
                <a:cs typeface="Calibri" pitchFamily="34" charset="0"/>
              </a:rPr>
              <a:t>radiography</a:t>
            </a:r>
            <a:endParaRPr lang="de-DE" sz="1800" b="1" dirty="0">
              <a:solidFill>
                <a:schemeClr val="accent2"/>
              </a:solidFill>
              <a:latin typeface="Calibri" pitchFamily="34" charset="0"/>
              <a:cs typeface="Calibri"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665" y="872716"/>
            <a:ext cx="4524375" cy="2038350"/>
          </a:xfrm>
          <a:prstGeom prst="rect">
            <a:avLst/>
          </a:prstGeom>
        </p:spPr>
      </p:pic>
      <p:sp>
        <p:nvSpPr>
          <p:cNvPr id="6" name="Textfeld 5"/>
          <p:cNvSpPr txBox="1"/>
          <p:nvPr/>
        </p:nvSpPr>
        <p:spPr>
          <a:xfrm>
            <a:off x="467544" y="2672916"/>
            <a:ext cx="1316451" cy="338554"/>
          </a:xfrm>
          <a:prstGeom prst="rect">
            <a:avLst/>
          </a:prstGeom>
          <a:noFill/>
        </p:spPr>
        <p:txBody>
          <a:bodyPr wrap="none" rtlCol="0">
            <a:spAutoFit/>
          </a:bodyPr>
          <a:lstStyle/>
          <a:p>
            <a:r>
              <a:rPr lang="de-DE" sz="1600" dirty="0" smtClean="0">
                <a:latin typeface="Calibri" pitchFamily="34" charset="0"/>
                <a:cs typeface="Calibri" pitchFamily="34" charset="0"/>
              </a:rPr>
              <a:t>Fast </a:t>
            </a:r>
            <a:r>
              <a:rPr lang="de-DE" sz="1600" dirty="0" err="1" smtClean="0">
                <a:latin typeface="Calibri" pitchFamily="34" charset="0"/>
                <a:cs typeface="Calibri" pitchFamily="34" charset="0"/>
              </a:rPr>
              <a:t>neutrons</a:t>
            </a:r>
            <a:endParaRPr lang="de-DE" sz="1600" dirty="0">
              <a:latin typeface="Calibri" pitchFamily="34" charset="0"/>
              <a:cs typeface="Calibri" pitchFamily="34" charset="0"/>
            </a:endParaRPr>
          </a:p>
        </p:txBody>
      </p:sp>
      <p:sp>
        <p:nvSpPr>
          <p:cNvPr id="7" name="Textfeld 6"/>
          <p:cNvSpPr txBox="1"/>
          <p:nvPr/>
        </p:nvSpPr>
        <p:spPr>
          <a:xfrm>
            <a:off x="2375756" y="3068960"/>
            <a:ext cx="6120680" cy="2031325"/>
          </a:xfrm>
          <a:prstGeom prst="rect">
            <a:avLst/>
          </a:prstGeom>
          <a:noFill/>
        </p:spPr>
        <p:txBody>
          <a:bodyPr wrap="square" rtlCol="0">
            <a:spAutoFit/>
          </a:bodyPr>
          <a:lstStyle/>
          <a:p>
            <a:pPr marL="177800" indent="-177800">
              <a:buClr>
                <a:schemeClr val="accent2"/>
              </a:buClr>
              <a:buFont typeface="Arial" pitchFamily="34" charset="0"/>
              <a:buChar char="•"/>
            </a:pPr>
            <a:r>
              <a:rPr lang="de-DE" sz="1800" dirty="0" smtClean="0">
                <a:solidFill>
                  <a:schemeClr val="accent2"/>
                </a:solidFill>
                <a:latin typeface="Calibri" pitchFamily="34" charset="0"/>
                <a:cs typeface="Calibri" pitchFamily="34" charset="0"/>
              </a:rPr>
              <a:t>Standard </a:t>
            </a:r>
            <a:r>
              <a:rPr lang="de-DE" sz="1800" dirty="0" err="1" smtClean="0">
                <a:solidFill>
                  <a:schemeClr val="accent2"/>
                </a:solidFill>
                <a:latin typeface="Calibri" pitchFamily="34" charset="0"/>
                <a:cs typeface="Calibri" pitchFamily="34" charset="0"/>
              </a:rPr>
              <a:t>Detector</a:t>
            </a:r>
            <a:r>
              <a:rPr lang="de-DE" sz="1800" dirty="0" smtClean="0">
                <a:solidFill>
                  <a:schemeClr val="accent2"/>
                </a:solidFill>
                <a:latin typeface="Calibri" pitchFamily="34" charset="0"/>
                <a:cs typeface="Calibri" pitchFamily="34" charset="0"/>
              </a:rPr>
              <a:t> </a:t>
            </a:r>
            <a:r>
              <a:rPr lang="de-DE" sz="1800" dirty="0" err="1" smtClean="0">
                <a:solidFill>
                  <a:schemeClr val="accent2"/>
                </a:solidFill>
                <a:latin typeface="Calibri" pitchFamily="34" charset="0"/>
                <a:cs typeface="Calibri" pitchFamily="34" charset="0"/>
              </a:rPr>
              <a:t>technology</a:t>
            </a:r>
            <a:r>
              <a:rPr lang="de-DE" sz="1800" dirty="0" smtClean="0">
                <a:solidFill>
                  <a:schemeClr val="accent2"/>
                </a:solidFill>
                <a:latin typeface="Calibri" pitchFamily="34" charset="0"/>
                <a:cs typeface="Calibri" pitchFamily="34" charset="0"/>
              </a:rPr>
              <a:t>: </a:t>
            </a:r>
          </a:p>
          <a:p>
            <a:pPr marL="446088" lvl="1" indent="-174625">
              <a:buClr>
                <a:schemeClr val="accent2"/>
              </a:buClr>
            </a:pP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Integrating</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detectors</a:t>
            </a:r>
            <a:r>
              <a:rPr lang="de-DE" sz="1800" dirty="0" smtClean="0">
                <a:latin typeface="Calibri" pitchFamily="34" charset="0"/>
                <a:cs typeface="Calibri" pitchFamily="34" charset="0"/>
              </a:rPr>
              <a:t>, e.g. </a:t>
            </a:r>
            <a:r>
              <a:rPr lang="de-DE" sz="1800" dirty="0" err="1" smtClean="0">
                <a:latin typeface="Calibri" pitchFamily="34" charset="0"/>
                <a:cs typeface="Calibri" pitchFamily="34" charset="0"/>
              </a:rPr>
              <a:t>Scintillators</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coupled</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to</a:t>
            </a:r>
            <a:r>
              <a:rPr lang="de-DE" sz="1800" dirty="0" smtClean="0">
                <a:latin typeface="Calibri" pitchFamily="34" charset="0"/>
                <a:cs typeface="Calibri" pitchFamily="34" charset="0"/>
              </a:rPr>
              <a:t> CCD </a:t>
            </a:r>
            <a:r>
              <a:rPr lang="de-DE" sz="1800" dirty="0" err="1" smtClean="0">
                <a:latin typeface="Calibri" pitchFamily="34" charset="0"/>
                <a:cs typeface="Calibri" pitchFamily="34" charset="0"/>
              </a:rPr>
              <a:t>or</a:t>
            </a:r>
            <a:r>
              <a:rPr lang="de-DE" sz="1800" dirty="0" smtClean="0">
                <a:latin typeface="Calibri" pitchFamily="34" charset="0"/>
                <a:cs typeface="Calibri" pitchFamily="34" charset="0"/>
              </a:rPr>
              <a:t>  Image </a:t>
            </a:r>
            <a:r>
              <a:rPr lang="de-DE" sz="1800" dirty="0" err="1" smtClean="0">
                <a:latin typeface="Calibri" pitchFamily="34" charset="0"/>
                <a:cs typeface="Calibri" pitchFamily="34" charset="0"/>
              </a:rPr>
              <a:t>plates</a:t>
            </a:r>
            <a:endParaRPr lang="de-DE" sz="1800" dirty="0" smtClean="0">
              <a:latin typeface="Calibri" pitchFamily="34" charset="0"/>
              <a:cs typeface="Calibri" pitchFamily="34" charset="0"/>
            </a:endParaRPr>
          </a:p>
          <a:p>
            <a:pPr marL="182563" lvl="1" indent="-182563">
              <a:buClr>
                <a:schemeClr val="accent2"/>
              </a:buClr>
              <a:buFont typeface="Arial" pitchFamily="34" charset="0"/>
              <a:buChar char="•"/>
            </a:pPr>
            <a:r>
              <a:rPr lang="de-DE" sz="1800" dirty="0" smtClean="0">
                <a:solidFill>
                  <a:schemeClr val="accent2"/>
                </a:solidFill>
                <a:latin typeface="Calibri" pitchFamily="34" charset="0"/>
                <a:cs typeface="Calibri" pitchFamily="34" charset="0"/>
              </a:rPr>
              <a:t>New </a:t>
            </a:r>
            <a:r>
              <a:rPr lang="de-DE" sz="1800" dirty="0" err="1" smtClean="0">
                <a:solidFill>
                  <a:schemeClr val="accent2"/>
                </a:solidFill>
                <a:latin typeface="Calibri" pitchFamily="34" charset="0"/>
                <a:cs typeface="Calibri" pitchFamily="34" charset="0"/>
              </a:rPr>
              <a:t>approaches</a:t>
            </a:r>
            <a:r>
              <a:rPr lang="de-DE" sz="1800" dirty="0" smtClean="0">
                <a:solidFill>
                  <a:schemeClr val="accent2"/>
                </a:solidFill>
                <a:latin typeface="Calibri" pitchFamily="34" charset="0"/>
                <a:cs typeface="Calibri" pitchFamily="34" charset="0"/>
              </a:rPr>
              <a:t>:</a:t>
            </a:r>
          </a:p>
          <a:p>
            <a:pPr marL="446088" lvl="2" indent="-174625">
              <a:buClr>
                <a:schemeClr val="accent2"/>
              </a:buClr>
            </a:pPr>
            <a:r>
              <a:rPr lang="de-DE" sz="1800" dirty="0" smtClean="0">
                <a:latin typeface="Calibri" pitchFamily="34" charset="0"/>
                <a:cs typeface="Calibri" pitchFamily="34" charset="0"/>
              </a:rPr>
              <a:t>- Event </a:t>
            </a:r>
            <a:r>
              <a:rPr lang="de-DE" sz="1800" dirty="0" err="1" smtClean="0">
                <a:latin typeface="Calibri" pitchFamily="34" charset="0"/>
                <a:cs typeface="Calibri" pitchFamily="34" charset="0"/>
              </a:rPr>
              <a:t>based</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detectors</a:t>
            </a:r>
            <a:r>
              <a:rPr lang="de-DE" sz="1800" dirty="0" smtClean="0">
                <a:latin typeface="Calibri" pitchFamily="34" charset="0"/>
                <a:cs typeface="Calibri" pitchFamily="34" charset="0"/>
              </a:rPr>
              <a:t>, e.g. </a:t>
            </a:r>
            <a:r>
              <a:rPr lang="de-DE" sz="1800" dirty="0" err="1" smtClean="0">
                <a:latin typeface="Calibri" pitchFamily="34" charset="0"/>
                <a:cs typeface="Calibri" pitchFamily="34" charset="0"/>
              </a:rPr>
              <a:t>Scintillators</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with</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wavelength-shifting</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fibers</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readout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by</a:t>
            </a:r>
            <a:r>
              <a:rPr lang="de-DE" sz="1800" dirty="0" smtClean="0">
                <a:latin typeface="Calibri" pitchFamily="34" charset="0"/>
                <a:cs typeface="Calibri" pitchFamily="34" charset="0"/>
              </a:rPr>
              <a:t> PMTs</a:t>
            </a:r>
          </a:p>
          <a:p>
            <a:pPr marL="446088" lvl="2" indent="-174625">
              <a:buClr>
                <a:schemeClr val="accent2"/>
              </a:buClr>
            </a:pP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Better</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neutron</a:t>
            </a:r>
            <a:r>
              <a:rPr lang="de-DE" sz="1800" dirty="0" smtClean="0">
                <a:latin typeface="Calibri" pitchFamily="34" charset="0"/>
                <a:cs typeface="Calibri" pitchFamily="34" charset="0"/>
              </a:rPr>
              <a:t>/</a:t>
            </a:r>
            <a:r>
              <a:rPr lang="de-DE" sz="1800" dirty="0" err="1" smtClean="0">
                <a:latin typeface="Calibri" pitchFamily="34" charset="0"/>
                <a:cs typeface="Calibri" pitchFamily="34" charset="0"/>
              </a:rPr>
              <a:t>gamma</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discrimination</a:t>
            </a:r>
            <a:endParaRPr lang="de-DE" sz="1800" dirty="0" smtClean="0">
              <a:latin typeface="Calibri" pitchFamily="34" charset="0"/>
              <a:cs typeface="Calibri" pitchFamily="34" charset="0"/>
            </a:endParaRPr>
          </a:p>
        </p:txBody>
      </p:sp>
      <p:sp>
        <p:nvSpPr>
          <p:cNvPr id="8" name="Textfeld 7"/>
          <p:cNvSpPr txBox="1"/>
          <p:nvPr/>
        </p:nvSpPr>
        <p:spPr>
          <a:xfrm>
            <a:off x="287524" y="5229200"/>
            <a:ext cx="8136904" cy="923330"/>
          </a:xfrm>
          <a:prstGeom prst="rect">
            <a:avLst/>
          </a:prstGeom>
          <a:noFill/>
        </p:spPr>
        <p:txBody>
          <a:bodyPr wrap="square" rtlCol="0">
            <a:spAutoFit/>
          </a:bodyPr>
          <a:lstStyle/>
          <a:p>
            <a:r>
              <a:rPr lang="de-DE" sz="1800" dirty="0" smtClean="0">
                <a:solidFill>
                  <a:schemeClr val="accent2"/>
                </a:solidFill>
                <a:latin typeface="Calibri" pitchFamily="34" charset="0"/>
                <a:cs typeface="Calibri" pitchFamily="34" charset="0"/>
              </a:rPr>
              <a:t>Profits/</a:t>
            </a:r>
            <a:r>
              <a:rPr lang="de-DE" sz="1800" dirty="0" err="1" smtClean="0">
                <a:solidFill>
                  <a:schemeClr val="accent2"/>
                </a:solidFill>
                <a:latin typeface="Calibri" pitchFamily="34" charset="0"/>
                <a:cs typeface="Calibri" pitchFamily="34" charset="0"/>
              </a:rPr>
              <a:t>demands</a:t>
            </a:r>
            <a:r>
              <a:rPr lang="de-DE" sz="1800" smtClean="0">
                <a:solidFill>
                  <a:schemeClr val="accent2"/>
                </a:solidFill>
                <a:latin typeface="Calibri" pitchFamily="34" charset="0"/>
                <a:cs typeface="Calibri" pitchFamily="34" charset="0"/>
              </a:rPr>
              <a:t> : </a:t>
            </a:r>
            <a:endParaRPr lang="de-DE" sz="1800" dirty="0" smtClean="0">
              <a:solidFill>
                <a:schemeClr val="accent2"/>
              </a:solidFill>
              <a:latin typeface="Calibri" pitchFamily="34" charset="0"/>
              <a:cs typeface="Calibri" pitchFamily="34" charset="0"/>
            </a:endParaRPr>
          </a:p>
          <a:p>
            <a:pPr marL="177800" indent="-177800">
              <a:buClr>
                <a:schemeClr val="accent2"/>
              </a:buClr>
              <a:buFont typeface="Arial" pitchFamily="34" charset="0"/>
              <a:buChar char="•"/>
            </a:pPr>
            <a:r>
              <a:rPr lang="de-DE" sz="1800" dirty="0" smtClean="0">
                <a:latin typeface="Calibri" pitchFamily="34" charset="0"/>
                <a:cs typeface="Calibri" pitchFamily="34" charset="0"/>
              </a:rPr>
              <a:t>Fast </a:t>
            </a:r>
            <a:r>
              <a:rPr lang="de-DE" sz="1800" dirty="0" err="1" smtClean="0">
                <a:latin typeface="Calibri" pitchFamily="34" charset="0"/>
                <a:cs typeface="Calibri" pitchFamily="34" charset="0"/>
              </a:rPr>
              <a:t>readout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and</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data</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transfer</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systems</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for</a:t>
            </a:r>
            <a:r>
              <a:rPr lang="de-DE" sz="1800" dirty="0" smtClean="0">
                <a:latin typeface="Calibri" pitchFamily="34" charset="0"/>
                <a:cs typeface="Calibri" pitchFamily="34" charset="0"/>
              </a:rPr>
              <a:t> high </a:t>
            </a:r>
            <a:r>
              <a:rPr lang="de-DE" sz="1800" dirty="0" err="1" smtClean="0">
                <a:latin typeface="Calibri" pitchFamily="34" charset="0"/>
                <a:cs typeface="Calibri" pitchFamily="34" charset="0"/>
              </a:rPr>
              <a:t>event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rates</a:t>
            </a:r>
            <a:endParaRPr lang="de-DE" sz="1800" dirty="0" smtClean="0">
              <a:latin typeface="Calibri" pitchFamily="34" charset="0"/>
              <a:cs typeface="Calibri" pitchFamily="34" charset="0"/>
            </a:endParaRPr>
          </a:p>
          <a:p>
            <a:pPr marL="177800" indent="-177800">
              <a:buClr>
                <a:schemeClr val="accent2"/>
              </a:buClr>
              <a:buFont typeface="Arial" pitchFamily="34" charset="0"/>
              <a:buChar char="•"/>
            </a:pPr>
            <a:r>
              <a:rPr lang="de-DE" sz="1800" dirty="0" smtClean="0">
                <a:latin typeface="Calibri" pitchFamily="34" charset="0"/>
                <a:cs typeface="Calibri" pitchFamily="34" charset="0"/>
              </a:rPr>
              <a:t>Online </a:t>
            </a:r>
            <a:r>
              <a:rPr lang="de-DE" sz="1800" dirty="0" err="1" smtClean="0">
                <a:latin typeface="Calibri" pitchFamily="34" charset="0"/>
                <a:cs typeface="Calibri" pitchFamily="34" charset="0"/>
              </a:rPr>
              <a:t>preprocessing</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of</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data</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for</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image</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correction</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and</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reconstruction</a:t>
            </a:r>
            <a:endParaRPr lang="de-DE" sz="1800" dirty="0">
              <a:latin typeface="Calibri" pitchFamily="34" charset="0"/>
              <a:cs typeface="Calibri" pitchFamily="34" charset="0"/>
            </a:endParaRPr>
          </a:p>
        </p:txBody>
      </p:sp>
      <p:sp>
        <p:nvSpPr>
          <p:cNvPr id="9" name="Text Box 7"/>
          <p:cNvSpPr txBox="1">
            <a:spLocks noChangeArrowheads="1"/>
          </p:cNvSpPr>
          <p:nvPr/>
        </p:nvSpPr>
        <p:spPr bwMode="auto">
          <a:xfrm>
            <a:off x="3311860" y="2780928"/>
            <a:ext cx="1332714" cy="279180"/>
          </a:xfrm>
          <a:prstGeom prst="rect">
            <a:avLst/>
          </a:prstGeom>
          <a:noFill/>
          <a:ln>
            <a:noFill/>
          </a:ln>
          <a:effectLst/>
          <a:extLst>
            <a:ext uri="{909E8E84-426E-40DD-AFC4-6F175D3DCCD1}">
              <a14:hiddenFill xmlns:a14="http://schemas.microsoft.com/office/drawing/2010/main">
                <a:solidFill>
                  <a:srgbClr val="003E8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sz="1200" dirty="0">
                <a:latin typeface="Calibri" pitchFamily="34" charset="0"/>
                <a:cs typeface="Calibri" pitchFamily="34" charset="0"/>
              </a:rPr>
              <a:t>courtesy</a:t>
            </a:r>
            <a:r>
              <a:rPr lang="en-US" sz="1200" dirty="0" smtClean="0">
                <a:latin typeface="Calibri" pitchFamily="34" charset="0"/>
                <a:cs typeface="Calibri" pitchFamily="34" charset="0"/>
              </a:rPr>
              <a:t>: J. </a:t>
            </a:r>
            <a:r>
              <a:rPr lang="en-US" sz="1200" dirty="0" err="1" smtClean="0">
                <a:latin typeface="Calibri" pitchFamily="34" charset="0"/>
                <a:cs typeface="Calibri" pitchFamily="34" charset="0"/>
              </a:rPr>
              <a:t>Kettler</a:t>
            </a:r>
            <a:endParaRPr lang="en-US" sz="1200" dirty="0">
              <a:latin typeface="Calibri" pitchFamily="34" charset="0"/>
              <a:cs typeface="Calibri" pitchFamily="34" charset="0"/>
            </a:endParaRPr>
          </a:p>
        </p:txBody>
      </p:sp>
      <p:sp>
        <p:nvSpPr>
          <p:cNvPr id="10" name="Textfeld 9"/>
          <p:cNvSpPr txBox="1"/>
          <p:nvPr/>
        </p:nvSpPr>
        <p:spPr>
          <a:xfrm>
            <a:off x="5328085" y="1448780"/>
            <a:ext cx="3168351" cy="923330"/>
          </a:xfrm>
          <a:prstGeom prst="rect">
            <a:avLst/>
          </a:prstGeom>
          <a:noFill/>
        </p:spPr>
        <p:txBody>
          <a:bodyPr wrap="square" rtlCol="0">
            <a:spAutoFit/>
          </a:bodyPr>
          <a:lstStyle/>
          <a:p>
            <a:r>
              <a:rPr lang="de-DE" sz="1800" dirty="0" err="1" smtClean="0">
                <a:latin typeface="Calibri" pitchFamily="34" charset="0"/>
                <a:cs typeface="Calibri" pitchFamily="34" charset="0"/>
              </a:rPr>
              <a:t>Complementary</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method</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to</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gain</a:t>
            </a:r>
            <a:r>
              <a:rPr lang="de-DE" sz="1800" dirty="0" smtClean="0">
                <a:latin typeface="Calibri" pitchFamily="34" charset="0"/>
                <a:cs typeface="Calibri" pitchFamily="34" charset="0"/>
              </a:rPr>
              <a:t> additional </a:t>
            </a:r>
            <a:r>
              <a:rPr lang="de-DE" sz="1800" dirty="0" err="1" smtClean="0">
                <a:latin typeface="Calibri" pitchFamily="34" charset="0"/>
                <a:cs typeface="Calibri" pitchFamily="34" charset="0"/>
              </a:rPr>
              <a:t>information</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about</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waste</a:t>
            </a:r>
            <a:r>
              <a:rPr lang="de-DE" sz="1800" dirty="0" smtClean="0">
                <a:latin typeface="Calibri" pitchFamily="34" charset="0"/>
                <a:cs typeface="Calibri" pitchFamily="34" charset="0"/>
              </a:rPr>
              <a:t> </a:t>
            </a:r>
            <a:r>
              <a:rPr lang="de-DE" sz="1800" dirty="0" err="1" smtClean="0">
                <a:latin typeface="Calibri" pitchFamily="34" charset="0"/>
                <a:cs typeface="Calibri" pitchFamily="34" charset="0"/>
              </a:rPr>
              <a:t>content</a:t>
            </a:r>
            <a:endParaRPr lang="de-DE" sz="1800" dirty="0">
              <a:latin typeface="Calibri" pitchFamily="34" charset="0"/>
              <a:cs typeface="Calibri" pitchFamily="34" charset="0"/>
            </a:endParaRPr>
          </a:p>
        </p:txBody>
      </p:sp>
    </p:spTree>
    <p:extLst>
      <p:ext uri="{BB962C8B-B14F-4D97-AF65-F5344CB8AC3E}">
        <p14:creationId xmlns:p14="http://schemas.microsoft.com/office/powerpoint/2010/main" val="1971132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G_0769"/>
          <p:cNvPicPr>
            <a:picLocks noChangeAspect="1" noChangeArrowheads="1"/>
          </p:cNvPicPr>
          <p:nvPr/>
        </p:nvPicPr>
        <p:blipFill>
          <a:blip r:embed="rId2" cstate="print">
            <a:extLst>
              <a:ext uri="{28A0092B-C50C-407E-A947-70E740481C1C}">
                <a14:useLocalDpi xmlns:a14="http://schemas.microsoft.com/office/drawing/2010/main" val="0"/>
              </a:ext>
            </a:extLst>
          </a:blip>
          <a:srcRect l="13075" t="3047" r="16487" b="6958"/>
          <a:stretch>
            <a:fillRect/>
          </a:stretch>
        </p:blipFill>
        <p:spPr bwMode="auto">
          <a:xfrm>
            <a:off x="193263" y="4352623"/>
            <a:ext cx="1282393" cy="1092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r>
              <a:rPr lang="de-DE" sz="2000" b="1" dirty="0" err="1" smtClean="0">
                <a:solidFill>
                  <a:schemeClr val="accent2"/>
                </a:solidFill>
                <a:latin typeface="Calibri" pitchFamily="34" charset="0"/>
                <a:cs typeface="Calibri" pitchFamily="34" charset="0"/>
              </a:rPr>
              <a:t>Activities</a:t>
            </a:r>
            <a:endParaRPr lang="de-DE" sz="1800" b="1" dirty="0">
              <a:solidFill>
                <a:schemeClr val="accent2"/>
              </a:solidFill>
              <a:latin typeface="Calibri" pitchFamily="34" charset="0"/>
              <a:cs typeface="Calibri" pitchFamily="34" charset="0"/>
            </a:endParaRPr>
          </a:p>
        </p:txBody>
      </p:sp>
      <p:sp>
        <p:nvSpPr>
          <p:cNvPr id="4" name="Textfeld 3"/>
          <p:cNvSpPr txBox="1"/>
          <p:nvPr/>
        </p:nvSpPr>
        <p:spPr>
          <a:xfrm>
            <a:off x="1763688" y="4257092"/>
            <a:ext cx="4753000" cy="646331"/>
          </a:xfrm>
          <a:prstGeom prst="rect">
            <a:avLst/>
          </a:prstGeom>
          <a:noFill/>
        </p:spPr>
        <p:txBody>
          <a:bodyPr wrap="square" rtlCol="0">
            <a:spAutoFit/>
          </a:bodyPr>
          <a:lstStyle/>
          <a:p>
            <a:r>
              <a:rPr lang="en-US" sz="1800" dirty="0" smtClean="0">
                <a:latin typeface="Calibri" pitchFamily="34" charset="0"/>
              </a:rPr>
              <a:t>Prompt gamma imaging </a:t>
            </a:r>
          </a:p>
          <a:p>
            <a:r>
              <a:rPr lang="en-US" sz="1800" dirty="0" smtClean="0">
                <a:latin typeface="Calibri" pitchFamily="34" charset="0"/>
              </a:rPr>
              <a:t>Systemic </a:t>
            </a:r>
            <a:r>
              <a:rPr lang="en-US" sz="1800" dirty="0" smtClean="0">
                <a:latin typeface="Calibri" pitchFamily="34" charset="0"/>
              </a:rPr>
              <a:t>solution </a:t>
            </a:r>
            <a:endParaRPr lang="en-US" sz="1800" dirty="0">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027" y="557972"/>
            <a:ext cx="1301629" cy="97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763688" y="512676"/>
            <a:ext cx="6949404" cy="923330"/>
          </a:xfrm>
          <a:prstGeom prst="rect">
            <a:avLst/>
          </a:prstGeom>
          <a:noFill/>
        </p:spPr>
        <p:txBody>
          <a:bodyPr wrap="square" rtlCol="0">
            <a:spAutoFit/>
          </a:bodyPr>
          <a:lstStyle/>
          <a:p>
            <a:r>
              <a:rPr lang="en-US" sz="1800" dirty="0" err="1" smtClean="0">
                <a:latin typeface="Calibri" pitchFamily="34" charset="0"/>
              </a:rPr>
              <a:t>GeoPET</a:t>
            </a:r>
            <a:endParaRPr lang="en-US" sz="1800" dirty="0" smtClean="0">
              <a:latin typeface="Calibri" pitchFamily="34" charset="0"/>
            </a:endParaRPr>
          </a:p>
          <a:p>
            <a:r>
              <a:rPr lang="en-US" sz="1800" dirty="0" smtClean="0">
                <a:latin typeface="Calibri" pitchFamily="34" charset="0"/>
              </a:rPr>
              <a:t>detectors for 511 </a:t>
            </a:r>
            <a:r>
              <a:rPr lang="en-US" sz="1800" dirty="0" err="1" smtClean="0">
                <a:latin typeface="Calibri" pitchFamily="34" charset="0"/>
              </a:rPr>
              <a:t>keV</a:t>
            </a:r>
            <a:r>
              <a:rPr lang="en-US" sz="1800" dirty="0" smtClean="0">
                <a:latin typeface="Calibri" pitchFamily="34" charset="0"/>
              </a:rPr>
              <a:t> </a:t>
            </a:r>
            <a:r>
              <a:rPr lang="en-US" sz="1800" dirty="0" smtClean="0">
                <a:latin typeface="Symbol" pitchFamily="18" charset="2"/>
              </a:rPr>
              <a:t>g</a:t>
            </a:r>
            <a:r>
              <a:rPr lang="en-US" sz="1800" dirty="0" smtClean="0">
                <a:latin typeface="Calibri" pitchFamily="34" charset="0"/>
              </a:rPr>
              <a:t>-rays –</a:t>
            </a:r>
          </a:p>
          <a:p>
            <a:r>
              <a:rPr lang="en-US" sz="1800" dirty="0" smtClean="0">
                <a:latin typeface="Calibri" pitchFamily="34" charset="0"/>
              </a:rPr>
              <a:t>good </a:t>
            </a:r>
            <a:r>
              <a:rPr lang="en-US" sz="1800" dirty="0" smtClean="0">
                <a:latin typeface="Calibri" pitchFamily="34" charset="0"/>
              </a:rPr>
              <a:t>energy resolution</a:t>
            </a:r>
            <a:endParaRPr lang="en-US" sz="1800" dirty="0">
              <a:latin typeface="Calibri" pitchFamily="34" charset="0"/>
            </a:endParaRPr>
          </a:p>
        </p:txBody>
      </p:sp>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40756" t="37836" r="41341" b="38266"/>
          <a:stretch/>
        </p:blipFill>
        <p:spPr>
          <a:xfrm>
            <a:off x="174027" y="1520788"/>
            <a:ext cx="1354341" cy="1332147"/>
          </a:xfrm>
          <a:prstGeom prst="rect">
            <a:avLst/>
          </a:prstGeom>
        </p:spPr>
      </p:pic>
      <p:sp>
        <p:nvSpPr>
          <p:cNvPr id="8" name="Textfeld 7"/>
          <p:cNvSpPr txBox="1"/>
          <p:nvPr/>
        </p:nvSpPr>
        <p:spPr>
          <a:xfrm>
            <a:off x="1763688" y="1556792"/>
            <a:ext cx="6949404" cy="1200329"/>
          </a:xfrm>
          <a:prstGeom prst="rect">
            <a:avLst/>
          </a:prstGeom>
          <a:noFill/>
        </p:spPr>
        <p:txBody>
          <a:bodyPr wrap="square" rtlCol="0">
            <a:spAutoFit/>
          </a:bodyPr>
          <a:lstStyle/>
          <a:p>
            <a:r>
              <a:rPr lang="en-US" sz="1800" dirty="0" smtClean="0">
                <a:latin typeface="Calibri" pitchFamily="34" charset="0"/>
              </a:rPr>
              <a:t>EPET</a:t>
            </a:r>
            <a:endParaRPr lang="en-US" sz="1800" dirty="0" smtClean="0">
              <a:latin typeface="Calibri" pitchFamily="34" charset="0"/>
            </a:endParaRPr>
          </a:p>
          <a:p>
            <a:r>
              <a:rPr lang="en-US" sz="1800" dirty="0" smtClean="0">
                <a:latin typeface="Calibri" pitchFamily="34" charset="0"/>
              </a:rPr>
              <a:t>detectors for 511 </a:t>
            </a:r>
            <a:r>
              <a:rPr lang="en-US" sz="1800" dirty="0" err="1" smtClean="0">
                <a:latin typeface="Calibri" pitchFamily="34" charset="0"/>
              </a:rPr>
              <a:t>keV</a:t>
            </a:r>
            <a:r>
              <a:rPr lang="en-US" sz="1800" dirty="0" smtClean="0">
                <a:latin typeface="Calibri" pitchFamily="34" charset="0"/>
              </a:rPr>
              <a:t> </a:t>
            </a:r>
            <a:r>
              <a:rPr lang="en-US" sz="1800" dirty="0" smtClean="0">
                <a:latin typeface="Symbol" pitchFamily="18" charset="2"/>
              </a:rPr>
              <a:t>g</a:t>
            </a:r>
            <a:r>
              <a:rPr lang="en-US" sz="1800" dirty="0" smtClean="0">
                <a:latin typeface="Calibri" pitchFamily="34" charset="0"/>
              </a:rPr>
              <a:t>-rays – </a:t>
            </a:r>
          </a:p>
          <a:p>
            <a:r>
              <a:rPr lang="en-US" sz="1800" dirty="0" smtClean="0">
                <a:latin typeface="Calibri" pitchFamily="34" charset="0"/>
              </a:rPr>
              <a:t>good energy and time </a:t>
            </a:r>
          </a:p>
          <a:p>
            <a:r>
              <a:rPr lang="en-US" sz="1800" dirty="0" smtClean="0">
                <a:latin typeface="Calibri" pitchFamily="34" charset="0"/>
              </a:rPr>
              <a:t>resolution</a:t>
            </a:r>
            <a:endParaRPr lang="en-US" sz="1800" dirty="0">
              <a:latin typeface="Calibri" pitchFamily="34" charset="0"/>
            </a:endParaRPr>
          </a:p>
        </p:txBody>
      </p:sp>
      <p:pic>
        <p:nvPicPr>
          <p:cNvPr id="9" name="Picture 4" descr="petscanner_nov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890" y="2888940"/>
            <a:ext cx="1303766" cy="142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sp>
        <p:nvSpPr>
          <p:cNvPr id="10" name="Textfeld 9"/>
          <p:cNvSpPr txBox="1"/>
          <p:nvPr/>
        </p:nvSpPr>
        <p:spPr>
          <a:xfrm>
            <a:off x="1763688" y="2852936"/>
            <a:ext cx="6949404" cy="923330"/>
          </a:xfrm>
          <a:prstGeom prst="rect">
            <a:avLst/>
          </a:prstGeom>
          <a:noFill/>
        </p:spPr>
        <p:txBody>
          <a:bodyPr wrap="square" rtlCol="0">
            <a:spAutoFit/>
          </a:bodyPr>
          <a:lstStyle/>
          <a:p>
            <a:r>
              <a:rPr lang="en-US" sz="1800" dirty="0" smtClean="0">
                <a:latin typeface="Calibri" pitchFamily="34" charset="0"/>
              </a:rPr>
              <a:t>PT </a:t>
            </a:r>
            <a:r>
              <a:rPr lang="en-US" sz="1800" dirty="0" smtClean="0">
                <a:latin typeface="Calibri" pitchFamily="34" charset="0"/>
              </a:rPr>
              <a:t>PET </a:t>
            </a:r>
            <a:endParaRPr lang="en-US" sz="1800" dirty="0" smtClean="0">
              <a:latin typeface="Calibri" pitchFamily="34" charset="0"/>
            </a:endParaRPr>
          </a:p>
          <a:p>
            <a:r>
              <a:rPr lang="en-US" sz="1800" dirty="0" smtClean="0">
                <a:latin typeface="Calibri" pitchFamily="34" charset="0"/>
              </a:rPr>
              <a:t>detectors for 511 </a:t>
            </a:r>
            <a:r>
              <a:rPr lang="en-US" sz="1800" dirty="0" err="1" smtClean="0">
                <a:latin typeface="Calibri" pitchFamily="34" charset="0"/>
              </a:rPr>
              <a:t>keV</a:t>
            </a:r>
            <a:r>
              <a:rPr lang="en-US" sz="1800" dirty="0" smtClean="0">
                <a:latin typeface="Calibri" pitchFamily="34" charset="0"/>
              </a:rPr>
              <a:t> </a:t>
            </a:r>
            <a:r>
              <a:rPr lang="en-US" sz="1800" dirty="0" smtClean="0">
                <a:latin typeface="Symbol" pitchFamily="18" charset="2"/>
              </a:rPr>
              <a:t>g</a:t>
            </a:r>
            <a:r>
              <a:rPr lang="en-US" sz="1800" dirty="0" smtClean="0">
                <a:latin typeface="Calibri" pitchFamily="34" charset="0"/>
              </a:rPr>
              <a:t>-rays – </a:t>
            </a:r>
          </a:p>
          <a:p>
            <a:r>
              <a:rPr lang="en-US" sz="1800" dirty="0" smtClean="0">
                <a:latin typeface="Calibri" pitchFamily="34" charset="0"/>
              </a:rPr>
              <a:t>High efficiency</a:t>
            </a:r>
            <a:endParaRPr lang="en-US" sz="1800" dirty="0">
              <a:latin typeface="Calibri" pitchFamily="34" charset="0"/>
            </a:endParaRPr>
          </a:p>
        </p:txBody>
      </p:sp>
      <p:pic>
        <p:nvPicPr>
          <p:cNvPr id="11" name="Grafik 10"/>
          <p:cNvPicPr>
            <a:picLocks noChangeAspect="1"/>
          </p:cNvPicPr>
          <p:nvPr/>
        </p:nvPicPr>
        <p:blipFill rotWithShape="1">
          <a:blip r:embed="rId6">
            <a:lum/>
            <a:alphaModFix/>
          </a:blip>
          <a:srcRect l="55430" t="9598" r="7550" b="28232"/>
          <a:stretch/>
        </p:blipFill>
        <p:spPr>
          <a:xfrm>
            <a:off x="174027" y="5481228"/>
            <a:ext cx="1301629" cy="1239351"/>
          </a:xfrm>
          <a:prstGeom prst="rect">
            <a:avLst/>
          </a:prstGeom>
          <a:noFill/>
          <a:ln>
            <a:noFill/>
          </a:ln>
        </p:spPr>
      </p:pic>
      <p:sp>
        <p:nvSpPr>
          <p:cNvPr id="12" name="Textfeld 11"/>
          <p:cNvSpPr txBox="1"/>
          <p:nvPr/>
        </p:nvSpPr>
        <p:spPr>
          <a:xfrm>
            <a:off x="1763688" y="5446965"/>
            <a:ext cx="4753000" cy="646331"/>
          </a:xfrm>
          <a:prstGeom prst="rect">
            <a:avLst/>
          </a:prstGeom>
          <a:noFill/>
        </p:spPr>
        <p:txBody>
          <a:bodyPr wrap="square" rtlCol="0">
            <a:spAutoFit/>
          </a:bodyPr>
          <a:lstStyle/>
          <a:p>
            <a:r>
              <a:rPr lang="en-US" sz="1800" dirty="0" smtClean="0">
                <a:latin typeface="Calibri" pitchFamily="34" charset="0"/>
              </a:rPr>
              <a:t>SiPM</a:t>
            </a:r>
          </a:p>
          <a:p>
            <a:r>
              <a:rPr lang="en-US" sz="1800" dirty="0" smtClean="0">
                <a:latin typeface="Calibri" pitchFamily="34" charset="0"/>
              </a:rPr>
              <a:t>Contact </a:t>
            </a:r>
            <a:r>
              <a:rPr lang="en-US" sz="1800" dirty="0" smtClean="0">
                <a:latin typeface="Calibri" pitchFamily="34" charset="0"/>
              </a:rPr>
              <a:t>to industry </a:t>
            </a:r>
            <a:endParaRPr lang="en-US" sz="1800" dirty="0">
              <a:latin typeface="Calibri" pitchFamily="34" charset="0"/>
            </a:endParaRPr>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0563" y="549275"/>
            <a:ext cx="1045741" cy="971550"/>
          </a:xfrm>
          <a:prstGeom prst="rect">
            <a:avLst/>
          </a:prstGeom>
        </p:spPr>
      </p:pic>
      <p:sp>
        <p:nvSpPr>
          <p:cNvPr id="16" name="Textfeld 15"/>
          <p:cNvSpPr txBox="1"/>
          <p:nvPr/>
        </p:nvSpPr>
        <p:spPr>
          <a:xfrm>
            <a:off x="6442944" y="512676"/>
            <a:ext cx="3349004" cy="1200329"/>
          </a:xfrm>
          <a:prstGeom prst="rect">
            <a:avLst/>
          </a:prstGeom>
          <a:noFill/>
        </p:spPr>
        <p:txBody>
          <a:bodyPr wrap="square" rtlCol="0">
            <a:spAutoFit/>
          </a:bodyPr>
          <a:lstStyle/>
          <a:p>
            <a:r>
              <a:rPr lang="en-US" sz="1800" dirty="0" smtClean="0">
                <a:latin typeface="Calibri" pitchFamily="34" charset="0"/>
              </a:rPr>
              <a:t>3D USCT</a:t>
            </a:r>
          </a:p>
          <a:p>
            <a:r>
              <a:rPr lang="en-US" sz="1800" dirty="0" smtClean="0">
                <a:latin typeface="Calibri" pitchFamily="34" charset="0"/>
              </a:rPr>
              <a:t>FPGA, big data, GPU reconstruction </a:t>
            </a:r>
          </a:p>
          <a:p>
            <a:endParaRPr lang="en-US" sz="1800" dirty="0">
              <a:latin typeface="Calibri" pitchFamily="34" charset="0"/>
            </a:endParaRPr>
          </a:p>
        </p:txBody>
      </p:sp>
      <p:pic>
        <p:nvPicPr>
          <p:cNvPr id="18" name="Grafik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2363" y="1555634"/>
            <a:ext cx="1151805" cy="1259993"/>
          </a:xfrm>
          <a:prstGeom prst="rect">
            <a:avLst/>
          </a:prstGeom>
        </p:spPr>
      </p:pic>
      <p:sp>
        <p:nvSpPr>
          <p:cNvPr id="19" name="Textfeld 18"/>
          <p:cNvSpPr txBox="1"/>
          <p:nvPr/>
        </p:nvSpPr>
        <p:spPr>
          <a:xfrm>
            <a:off x="6443576" y="1436583"/>
            <a:ext cx="3349004" cy="1200329"/>
          </a:xfrm>
          <a:prstGeom prst="rect">
            <a:avLst/>
          </a:prstGeom>
          <a:noFill/>
        </p:spPr>
        <p:txBody>
          <a:bodyPr wrap="square" rtlCol="0">
            <a:spAutoFit/>
          </a:bodyPr>
          <a:lstStyle/>
          <a:p>
            <a:r>
              <a:rPr lang="en-US" sz="1800" dirty="0" smtClean="0">
                <a:latin typeface="Calibri" pitchFamily="34" charset="0"/>
              </a:rPr>
              <a:t>XFEL</a:t>
            </a:r>
          </a:p>
          <a:p>
            <a:r>
              <a:rPr lang="en-US" sz="1800" dirty="0" smtClean="0">
                <a:latin typeface="Calibri" pitchFamily="34" charset="0"/>
              </a:rPr>
              <a:t>FPGA, big data, GPU reconstruction </a:t>
            </a:r>
          </a:p>
          <a:p>
            <a:endParaRPr lang="en-US" sz="1800" dirty="0">
              <a:latin typeface="Calibri" pitchFamily="34" charset="0"/>
            </a:endParaRPr>
          </a:p>
        </p:txBody>
      </p:sp>
      <p:pic>
        <p:nvPicPr>
          <p:cNvPr id="15" name="Grafi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6969" y="2888940"/>
            <a:ext cx="1341120" cy="1231392"/>
          </a:xfrm>
          <a:prstGeom prst="rect">
            <a:avLst/>
          </a:prstGeom>
        </p:spPr>
      </p:pic>
      <p:sp>
        <p:nvSpPr>
          <p:cNvPr id="20" name="Textfeld 19"/>
          <p:cNvSpPr txBox="1"/>
          <p:nvPr/>
        </p:nvSpPr>
        <p:spPr>
          <a:xfrm>
            <a:off x="6444208" y="2780928"/>
            <a:ext cx="3349004" cy="1200329"/>
          </a:xfrm>
          <a:prstGeom prst="rect">
            <a:avLst/>
          </a:prstGeom>
          <a:noFill/>
        </p:spPr>
        <p:txBody>
          <a:bodyPr wrap="square" rtlCol="0">
            <a:spAutoFit/>
          </a:bodyPr>
          <a:lstStyle/>
          <a:p>
            <a:r>
              <a:rPr lang="en-US" sz="1800" dirty="0" smtClean="0">
                <a:latin typeface="Calibri" pitchFamily="34" charset="0"/>
              </a:rPr>
              <a:t>Neutron radiography</a:t>
            </a:r>
          </a:p>
          <a:p>
            <a:r>
              <a:rPr lang="de-DE" sz="1800" dirty="0">
                <a:latin typeface="Calibri" pitchFamily="34" charset="0"/>
                <a:cs typeface="Calibri" pitchFamily="34" charset="0"/>
              </a:rPr>
              <a:t>Event </a:t>
            </a:r>
            <a:r>
              <a:rPr lang="de-DE" sz="1800" dirty="0" err="1">
                <a:latin typeface="Calibri" pitchFamily="34" charset="0"/>
                <a:cs typeface="Calibri" pitchFamily="34" charset="0"/>
              </a:rPr>
              <a:t>based</a:t>
            </a:r>
            <a:r>
              <a:rPr lang="de-DE" sz="1800" dirty="0">
                <a:latin typeface="Calibri" pitchFamily="34" charset="0"/>
                <a:cs typeface="Calibri" pitchFamily="34" charset="0"/>
              </a:rPr>
              <a:t> </a:t>
            </a:r>
            <a:r>
              <a:rPr lang="de-DE" sz="1800" dirty="0" err="1">
                <a:latin typeface="Calibri" pitchFamily="34" charset="0"/>
                <a:cs typeface="Calibri" pitchFamily="34" charset="0"/>
              </a:rPr>
              <a:t>detectors</a:t>
            </a:r>
            <a:endParaRPr lang="en-US" sz="1800" dirty="0" smtClean="0">
              <a:latin typeface="Calibri" pitchFamily="34" charset="0"/>
            </a:endParaRPr>
          </a:p>
          <a:p>
            <a:endParaRPr lang="en-US" sz="1800" dirty="0" smtClean="0">
              <a:latin typeface="Calibri" pitchFamily="34" charset="0"/>
            </a:endParaRPr>
          </a:p>
          <a:p>
            <a:endParaRPr lang="en-US" sz="1800" dirty="0">
              <a:latin typeface="Calibri" pitchFamily="34" charset="0"/>
            </a:endParaRPr>
          </a:p>
        </p:txBody>
      </p:sp>
    </p:spTree>
    <p:extLst>
      <p:ext uri="{BB962C8B-B14F-4D97-AF65-F5344CB8AC3E}">
        <p14:creationId xmlns:p14="http://schemas.microsoft.com/office/powerpoint/2010/main" val="23427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6"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708434"/>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This </a:t>
            </a:r>
            <a:r>
              <a:rPr lang="en-US" sz="1800" dirty="0" smtClean="0">
                <a:solidFill>
                  <a:srgbClr val="0033CC"/>
                </a:solidFill>
                <a:latin typeface="Calibri" pitchFamily="34" charset="0"/>
                <a:cs typeface="Calibri" pitchFamily="34" charset="0"/>
              </a:rPr>
              <a:t> </a:t>
            </a:r>
            <a:r>
              <a:rPr lang="en-US" sz="1800" dirty="0" smtClean="0">
                <a:latin typeface="Calibri" pitchFamily="34" charset="0"/>
                <a:cs typeface="Calibri" pitchFamily="34" charset="0"/>
              </a:rPr>
              <a:t>topic</a:t>
            </a:r>
            <a:r>
              <a:rPr lang="en-US" sz="1800" dirty="0" smtClean="0">
                <a:solidFill>
                  <a:srgbClr val="0033CC"/>
                </a:solidFill>
                <a:latin typeface="Calibri" pitchFamily="34" charset="0"/>
                <a:cs typeface="Calibri" pitchFamily="34" charset="0"/>
              </a:rPr>
              <a:t> </a:t>
            </a:r>
            <a:r>
              <a:rPr lang="en-US" sz="1800" dirty="0">
                <a:latin typeface="Calibri" pitchFamily="34" charset="0"/>
                <a:cs typeface="Calibri" pitchFamily="34" charset="0"/>
              </a:rPr>
              <a:t>will </a:t>
            </a:r>
            <a:r>
              <a:rPr lang="en-US" sz="1800" dirty="0" smtClean="0">
                <a:latin typeface="Calibri" pitchFamily="34" charset="0"/>
                <a:cs typeface="Calibri" pitchFamily="34" charset="0"/>
              </a:rPr>
              <a:t>look for specific </a:t>
            </a:r>
            <a:r>
              <a:rPr lang="en-US" sz="1800" dirty="0">
                <a:latin typeface="Calibri" pitchFamily="34" charset="0"/>
                <a:cs typeface="Calibri" pitchFamily="34" charset="0"/>
              </a:rPr>
              <a:t>application fields </a:t>
            </a:r>
            <a:r>
              <a:rPr lang="en-US" sz="1800" dirty="0" smtClean="0">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Visibility of the technological </a:t>
            </a:r>
            <a:r>
              <a:rPr lang="en-US" sz="1800" dirty="0">
                <a:latin typeface="Calibri" pitchFamily="34" charset="0"/>
                <a:cs typeface="Calibri" pitchFamily="34" charset="0"/>
              </a:rPr>
              <a:t>competencies </a:t>
            </a:r>
            <a:endParaRPr lang="en-US" sz="1800" dirty="0" smtClean="0">
              <a:latin typeface="Calibri" pitchFamily="34" charset="0"/>
              <a:cs typeface="Calibri" pitchFamily="34" charset="0"/>
            </a:endParaRP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b="1" dirty="0" smtClean="0">
                <a:solidFill>
                  <a:srgbClr val="C00000"/>
                </a:solidFill>
                <a:latin typeface="Calibri" pitchFamily="34" charset="0"/>
                <a:cs typeface="Calibri" pitchFamily="34" charset="0"/>
              </a:rPr>
              <a:t>Search </a:t>
            </a:r>
            <a:r>
              <a:rPr lang="en-US" sz="1800" b="1" dirty="0">
                <a:solidFill>
                  <a:srgbClr val="C00000"/>
                </a:solidFill>
                <a:latin typeface="Calibri" pitchFamily="34" charset="0"/>
                <a:cs typeface="Calibri" pitchFamily="34" charset="0"/>
              </a:rPr>
              <a:t>for interdisciplinary cross-program opportunities </a:t>
            </a:r>
          </a:p>
          <a:p>
            <a:pPr algn="just">
              <a:lnSpc>
                <a:spcPts val="2400"/>
              </a:lnSpc>
              <a:spcAft>
                <a:spcPts val="600"/>
              </a:spcAft>
            </a:pPr>
            <a:endParaRPr lang="en-US" sz="1800" dirty="0" smtClean="0">
              <a:latin typeface="Calibri" pitchFamily="34" charset="0"/>
              <a:cs typeface="Calibri" pitchFamily="34" charset="0"/>
            </a:endParaRP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spTree>
    <p:extLst>
      <p:ext uri="{BB962C8B-B14F-4D97-AF65-F5344CB8AC3E}">
        <p14:creationId xmlns:p14="http://schemas.microsoft.com/office/powerpoint/2010/main" val="296095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23528" y="440668"/>
            <a:ext cx="3722558" cy="369332"/>
          </a:xfrm>
          <a:prstGeom prst="rect">
            <a:avLst/>
          </a:prstGeom>
          <a:noFill/>
        </p:spPr>
        <p:txBody>
          <a:bodyPr wrap="none" rtlCol="0">
            <a:spAutoFit/>
          </a:bodyPr>
          <a:lstStyle/>
          <a:p>
            <a:r>
              <a:rPr lang="en-US" sz="1800" b="1" dirty="0" smtClean="0">
                <a:solidFill>
                  <a:srgbClr val="333399"/>
                </a:solidFill>
                <a:latin typeface="Calibri" pitchFamily="34" charset="0"/>
              </a:rPr>
              <a:t>On-line monitoring for machine tools</a:t>
            </a:r>
            <a:endParaRPr lang="en-US" sz="1800" b="1" dirty="0">
              <a:solidFill>
                <a:srgbClr val="333399"/>
              </a:solidFill>
              <a:latin typeface="Calibri" pitchFamily="34" charset="0"/>
            </a:endParaRPr>
          </a:p>
        </p:txBody>
      </p:sp>
      <p:sp>
        <p:nvSpPr>
          <p:cNvPr id="6" name="Rechteck 5"/>
          <p:cNvSpPr/>
          <p:nvPr/>
        </p:nvSpPr>
        <p:spPr>
          <a:xfrm>
            <a:off x="360362" y="764704"/>
            <a:ext cx="8496113" cy="4524315"/>
          </a:xfrm>
          <a:prstGeom prst="rect">
            <a:avLst/>
          </a:prstGeom>
        </p:spPr>
        <p:txBody>
          <a:bodyPr wrap="square">
            <a:spAutoFit/>
          </a:bodyPr>
          <a:lstStyle/>
          <a:p>
            <a:pPr defTabSz="361950"/>
            <a:r>
              <a:rPr lang="en-US" sz="1800" dirty="0">
                <a:latin typeface="Calibri" pitchFamily="34" charset="0"/>
              </a:rPr>
              <a:t>The </a:t>
            </a:r>
            <a:r>
              <a:rPr lang="en-US" sz="1800" i="1" dirty="0">
                <a:latin typeface="Calibri" pitchFamily="34" charset="0"/>
              </a:rPr>
              <a:t>X</a:t>
            </a:r>
            <a:r>
              <a:rPr lang="en-US" sz="1800" dirty="0">
                <a:latin typeface="Calibri" pitchFamily="34" charset="0"/>
              </a:rPr>
              <a:t>-rays and gamma irradiation is used in the</a:t>
            </a:r>
            <a:br>
              <a:rPr lang="en-US" sz="1800" dirty="0">
                <a:latin typeface="Calibri" pitchFamily="34" charset="0"/>
              </a:rPr>
            </a:br>
            <a:r>
              <a:rPr lang="en-US" sz="1800" dirty="0" smtClean="0">
                <a:latin typeface="Calibri" pitchFamily="34" charset="0"/>
              </a:rPr>
              <a:t>	• Nondestructive </a:t>
            </a:r>
            <a:r>
              <a:rPr lang="en-US" sz="1800" dirty="0">
                <a:latin typeface="Calibri" pitchFamily="34" charset="0"/>
              </a:rPr>
              <a:t>testing for quality control</a:t>
            </a:r>
            <a:br>
              <a:rPr lang="en-US" sz="1800" dirty="0">
                <a:latin typeface="Calibri" pitchFamily="34" charset="0"/>
              </a:rPr>
            </a:br>
            <a:r>
              <a:rPr lang="en-US" sz="1800" dirty="0" smtClean="0">
                <a:latin typeface="Calibri" pitchFamily="34" charset="0"/>
              </a:rPr>
              <a:t>	• Process </a:t>
            </a:r>
            <a:r>
              <a:rPr lang="en-US" sz="1800" dirty="0">
                <a:latin typeface="Calibri" pitchFamily="34" charset="0"/>
              </a:rPr>
              <a:t>control of process parameters as a continuous measurement </a:t>
            </a:r>
            <a:r>
              <a:rPr lang="en-US" sz="1800" dirty="0" smtClean="0">
                <a:latin typeface="Calibri" pitchFamily="34" charset="0"/>
              </a:rPr>
              <a:t>method</a:t>
            </a:r>
          </a:p>
          <a:p>
            <a:pPr defTabSz="361950"/>
            <a:r>
              <a:rPr lang="en-US" sz="1800" dirty="0">
                <a:latin typeface="Calibri" pitchFamily="34" charset="0"/>
              </a:rPr>
              <a:t>It is used for fault detection of components </a:t>
            </a:r>
            <a:r>
              <a:rPr lang="en-US" sz="1800" dirty="0" smtClean="0">
                <a:latin typeface="Calibri" pitchFamily="34" charset="0"/>
              </a:rPr>
              <a:t>inside, particularly </a:t>
            </a:r>
            <a:r>
              <a:rPr lang="en-US" sz="1800" dirty="0">
                <a:latin typeface="Calibri" pitchFamily="34" charset="0"/>
              </a:rPr>
              <a:t>at welds of metal sheets, pipes and </a:t>
            </a:r>
            <a:r>
              <a:rPr lang="en-US" sz="1800" dirty="0" smtClean="0">
                <a:latin typeface="Calibri" pitchFamily="34" charset="0"/>
              </a:rPr>
              <a:t>tanks.</a:t>
            </a:r>
          </a:p>
          <a:p>
            <a:pPr defTabSz="361950"/>
            <a:endParaRPr lang="en-US" sz="1800" dirty="0">
              <a:latin typeface="Calibri" pitchFamily="34" charset="0"/>
            </a:endParaRPr>
          </a:p>
          <a:p>
            <a:pPr defTabSz="361950"/>
            <a:r>
              <a:rPr lang="en-US" sz="1800" dirty="0">
                <a:latin typeface="Calibri" pitchFamily="34" charset="0"/>
              </a:rPr>
              <a:t>To date, relevant sectors:</a:t>
            </a:r>
            <a:br>
              <a:rPr lang="en-US" sz="1800" dirty="0">
                <a:latin typeface="Calibri" pitchFamily="34" charset="0"/>
              </a:rPr>
            </a:br>
            <a:r>
              <a:rPr lang="en-US" sz="1800" dirty="0">
                <a:latin typeface="Calibri" pitchFamily="34" charset="0"/>
              </a:rPr>
              <a:t>• pipeline and plant construction </a:t>
            </a:r>
            <a:r>
              <a:rPr lang="en-US" sz="1800" dirty="0" smtClean="0">
                <a:latin typeface="Calibri" pitchFamily="34" charset="0"/>
              </a:rPr>
              <a:t>– e.g. </a:t>
            </a:r>
            <a:r>
              <a:rPr lang="en-US" sz="1800" dirty="0">
                <a:latin typeface="Calibri" pitchFamily="34" charset="0"/>
              </a:rPr>
              <a:t>inspection of welds</a:t>
            </a:r>
            <a:br>
              <a:rPr lang="en-US" sz="1800" dirty="0">
                <a:latin typeface="Calibri" pitchFamily="34" charset="0"/>
              </a:rPr>
            </a:br>
            <a:r>
              <a:rPr lang="en-US" sz="1800" dirty="0">
                <a:latin typeface="Calibri" pitchFamily="34" charset="0"/>
              </a:rPr>
              <a:t>• Power plant and boiler </a:t>
            </a:r>
            <a:r>
              <a:rPr lang="en-US" sz="1800" dirty="0" smtClean="0">
                <a:latin typeface="Calibri" pitchFamily="34" charset="0"/>
              </a:rPr>
              <a:t>– Verification </a:t>
            </a:r>
            <a:r>
              <a:rPr lang="en-US" sz="1800" dirty="0">
                <a:latin typeface="Calibri" pitchFamily="34" charset="0"/>
              </a:rPr>
              <a:t>of material homogeneity</a:t>
            </a:r>
            <a:br>
              <a:rPr lang="en-US" sz="1800" dirty="0">
                <a:latin typeface="Calibri" pitchFamily="34" charset="0"/>
              </a:rPr>
            </a:br>
            <a:r>
              <a:rPr lang="en-US" sz="1800" dirty="0">
                <a:latin typeface="Calibri" pitchFamily="34" charset="0"/>
              </a:rPr>
              <a:t>• Semi-finished products and component manufacturing - for example in foundries</a:t>
            </a:r>
            <a:br>
              <a:rPr lang="en-US" sz="1800" dirty="0">
                <a:latin typeface="Calibri" pitchFamily="34" charset="0"/>
              </a:rPr>
            </a:br>
            <a:r>
              <a:rPr lang="en-US" sz="1800" dirty="0">
                <a:latin typeface="Calibri" pitchFamily="34" charset="0"/>
              </a:rPr>
              <a:t>• Pipeline - regular inspection intervals</a:t>
            </a:r>
            <a:br>
              <a:rPr lang="en-US" sz="1800" dirty="0">
                <a:latin typeface="Calibri" pitchFamily="34" charset="0"/>
              </a:rPr>
            </a:br>
            <a:r>
              <a:rPr lang="en-US" sz="1800" dirty="0">
                <a:latin typeface="Calibri" pitchFamily="34" charset="0"/>
              </a:rPr>
              <a:t>• Automotive and vehicle construction - testing of mechanical components</a:t>
            </a:r>
            <a:br>
              <a:rPr lang="en-US" sz="1800" dirty="0">
                <a:latin typeface="Calibri" pitchFamily="34" charset="0"/>
              </a:rPr>
            </a:br>
            <a:r>
              <a:rPr lang="en-US" sz="1800" dirty="0">
                <a:latin typeface="Calibri" pitchFamily="34" charset="0"/>
              </a:rPr>
              <a:t>• </a:t>
            </a:r>
            <a:r>
              <a:rPr lang="en-US" sz="1800" dirty="0" smtClean="0">
                <a:latin typeface="Calibri" pitchFamily="34" charset="0"/>
              </a:rPr>
              <a:t>Aviation </a:t>
            </a:r>
            <a:r>
              <a:rPr lang="en-US" sz="1800" dirty="0">
                <a:latin typeface="Calibri" pitchFamily="34" charset="0"/>
              </a:rPr>
              <a:t>- Testing of mechanical components (esp</a:t>
            </a:r>
            <a:r>
              <a:rPr lang="en-US" sz="1800" dirty="0" smtClean="0">
                <a:latin typeface="Calibri" pitchFamily="34" charset="0"/>
              </a:rPr>
              <a:t>. composite </a:t>
            </a:r>
            <a:r>
              <a:rPr lang="en-US" sz="1800" dirty="0">
                <a:latin typeface="Calibri" pitchFamily="34" charset="0"/>
              </a:rPr>
              <a:t>materials such as rotor blades ..)</a:t>
            </a:r>
            <a:br>
              <a:rPr lang="en-US" sz="1800" dirty="0">
                <a:latin typeface="Calibri" pitchFamily="34" charset="0"/>
              </a:rPr>
            </a:br>
            <a:r>
              <a:rPr lang="en-US" sz="1800" dirty="0">
                <a:latin typeface="Calibri" pitchFamily="34" charset="0"/>
              </a:rPr>
              <a:t>• Electronics - Inline inspection of parts and circuit boards</a:t>
            </a:r>
            <a:endParaRPr lang="en-US" sz="1800" dirty="0" smtClean="0">
              <a:latin typeface="Calibri" pitchFamily="34" charset="0"/>
            </a:endParaRPr>
          </a:p>
          <a:p>
            <a:pPr defTabSz="361950"/>
            <a:endParaRPr lang="en-US" sz="1800" dirty="0">
              <a:latin typeface="Calibri" pitchFamily="34" charset="0"/>
            </a:endParaRPr>
          </a:p>
        </p:txBody>
      </p:sp>
      <p:sp>
        <p:nvSpPr>
          <p:cNvPr id="15" name="Textfeld 14"/>
          <p:cNvSpPr txBox="1"/>
          <p:nvPr/>
        </p:nvSpPr>
        <p:spPr>
          <a:xfrm>
            <a:off x="-72516" y="6142557"/>
            <a:ext cx="9366410" cy="369332"/>
          </a:xfrm>
          <a:prstGeom prst="rect">
            <a:avLst/>
          </a:prstGeom>
          <a:noFill/>
        </p:spPr>
        <p:txBody>
          <a:bodyPr wrap="none" rtlCol="0">
            <a:spAutoFit/>
          </a:bodyPr>
          <a:lstStyle/>
          <a:p>
            <a:r>
              <a:rPr lang="en-US" sz="1800" dirty="0" smtClean="0">
                <a:latin typeface="Calibri" pitchFamily="34" charset="0"/>
              </a:rPr>
              <a:t>Industry highly involved, maybe there is room for improvement with new detectors like HGF cube</a:t>
            </a:r>
            <a:endParaRPr lang="en-US" sz="1800" dirty="0">
              <a:latin typeface="Calibri" pitchFamily="34" charset="0"/>
            </a:endParaRPr>
          </a:p>
        </p:txBody>
      </p:sp>
    </p:spTree>
    <p:extLst>
      <p:ext uri="{BB962C8B-B14F-4D97-AF65-F5344CB8AC3E}">
        <p14:creationId xmlns:p14="http://schemas.microsoft.com/office/powerpoint/2010/main" val="382905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23528" y="440668"/>
            <a:ext cx="3722558" cy="369332"/>
          </a:xfrm>
          <a:prstGeom prst="rect">
            <a:avLst/>
          </a:prstGeom>
          <a:noFill/>
        </p:spPr>
        <p:txBody>
          <a:bodyPr wrap="none" rtlCol="0">
            <a:spAutoFit/>
          </a:bodyPr>
          <a:lstStyle/>
          <a:p>
            <a:r>
              <a:rPr lang="en-US" sz="1800" b="1" dirty="0" smtClean="0">
                <a:solidFill>
                  <a:srgbClr val="333399"/>
                </a:solidFill>
                <a:latin typeface="Calibri" pitchFamily="34" charset="0"/>
              </a:rPr>
              <a:t>On-line monitoring for machine tools</a:t>
            </a:r>
            <a:endParaRPr lang="en-US" sz="1800" b="1" dirty="0">
              <a:solidFill>
                <a:srgbClr val="333399"/>
              </a:solidFill>
              <a:latin typeface="Calibri" pitchFamily="34" charset="0"/>
            </a:endParaRPr>
          </a:p>
        </p:txBody>
      </p:sp>
      <p:sp>
        <p:nvSpPr>
          <p:cNvPr id="11" name="Textfeld 10"/>
          <p:cNvSpPr txBox="1"/>
          <p:nvPr/>
        </p:nvSpPr>
        <p:spPr>
          <a:xfrm>
            <a:off x="-72516" y="6142557"/>
            <a:ext cx="9366410" cy="369332"/>
          </a:xfrm>
          <a:prstGeom prst="rect">
            <a:avLst/>
          </a:prstGeom>
          <a:noFill/>
        </p:spPr>
        <p:txBody>
          <a:bodyPr wrap="none" rtlCol="0">
            <a:spAutoFit/>
          </a:bodyPr>
          <a:lstStyle/>
          <a:p>
            <a:r>
              <a:rPr lang="en-US" sz="1800" dirty="0" smtClean="0">
                <a:latin typeface="Calibri" pitchFamily="34" charset="0"/>
              </a:rPr>
              <a:t>Industry highly involved, maybe there is room for improvement with new detectors like HGF cube</a:t>
            </a:r>
            <a:endParaRPr lang="en-US" sz="1800" dirty="0">
              <a:latin typeface="Calibri" pitchFamily="34" charset="0"/>
            </a:endParaRPr>
          </a:p>
        </p:txBody>
      </p:sp>
      <p:sp>
        <p:nvSpPr>
          <p:cNvPr id="6" name="Rechteck 5"/>
          <p:cNvSpPr/>
          <p:nvPr/>
        </p:nvSpPr>
        <p:spPr>
          <a:xfrm>
            <a:off x="360362" y="764704"/>
            <a:ext cx="8496113" cy="2585323"/>
          </a:xfrm>
          <a:prstGeom prst="rect">
            <a:avLst/>
          </a:prstGeom>
        </p:spPr>
        <p:txBody>
          <a:bodyPr wrap="square">
            <a:spAutoFit/>
          </a:bodyPr>
          <a:lstStyle/>
          <a:p>
            <a:pPr defTabSz="361950"/>
            <a:r>
              <a:rPr lang="en-US" sz="1800" dirty="0">
                <a:solidFill>
                  <a:schemeClr val="bg1">
                    <a:lumMod val="85000"/>
                  </a:schemeClr>
                </a:solidFill>
                <a:latin typeface="Calibri" pitchFamily="34" charset="0"/>
              </a:rPr>
              <a:t>The </a:t>
            </a:r>
            <a:r>
              <a:rPr lang="en-US" sz="1800" i="1" dirty="0">
                <a:solidFill>
                  <a:schemeClr val="bg1">
                    <a:lumMod val="85000"/>
                  </a:schemeClr>
                </a:solidFill>
                <a:latin typeface="Calibri" pitchFamily="34" charset="0"/>
              </a:rPr>
              <a:t>X</a:t>
            </a:r>
            <a:r>
              <a:rPr lang="en-US" sz="1800" dirty="0">
                <a:solidFill>
                  <a:schemeClr val="bg1">
                    <a:lumMod val="85000"/>
                  </a:schemeClr>
                </a:solidFill>
                <a:latin typeface="Calibri" pitchFamily="34" charset="0"/>
              </a:rPr>
              <a:t>-rays and gamma irradiation is used in the</a:t>
            </a:r>
            <a:br>
              <a:rPr lang="en-US" sz="1800" dirty="0">
                <a:solidFill>
                  <a:schemeClr val="bg1">
                    <a:lumMod val="85000"/>
                  </a:schemeClr>
                </a:solidFill>
                <a:latin typeface="Calibri" pitchFamily="34" charset="0"/>
              </a:rPr>
            </a:br>
            <a:r>
              <a:rPr lang="en-US" sz="1800" dirty="0" smtClean="0">
                <a:solidFill>
                  <a:schemeClr val="bg1">
                    <a:lumMod val="85000"/>
                  </a:schemeClr>
                </a:solidFill>
                <a:latin typeface="Calibri" pitchFamily="34" charset="0"/>
              </a:rPr>
              <a:t>	• Nondestructive </a:t>
            </a:r>
            <a:r>
              <a:rPr lang="en-US" sz="1800" dirty="0">
                <a:solidFill>
                  <a:schemeClr val="bg1">
                    <a:lumMod val="85000"/>
                  </a:schemeClr>
                </a:solidFill>
                <a:latin typeface="Calibri" pitchFamily="34" charset="0"/>
              </a:rPr>
              <a:t>testing for quality control</a:t>
            </a:r>
            <a:br>
              <a:rPr lang="en-US" sz="1800" dirty="0">
                <a:solidFill>
                  <a:schemeClr val="bg1">
                    <a:lumMod val="85000"/>
                  </a:schemeClr>
                </a:solidFill>
                <a:latin typeface="Calibri" pitchFamily="34" charset="0"/>
              </a:rPr>
            </a:br>
            <a:r>
              <a:rPr lang="en-US" sz="1800" dirty="0" smtClean="0">
                <a:solidFill>
                  <a:schemeClr val="bg1">
                    <a:lumMod val="85000"/>
                  </a:schemeClr>
                </a:solidFill>
                <a:latin typeface="Calibri" pitchFamily="34" charset="0"/>
              </a:rPr>
              <a:t>	• Process </a:t>
            </a:r>
            <a:r>
              <a:rPr lang="en-US" sz="1800" dirty="0">
                <a:solidFill>
                  <a:schemeClr val="bg1">
                    <a:lumMod val="85000"/>
                  </a:schemeClr>
                </a:solidFill>
                <a:latin typeface="Calibri" pitchFamily="34" charset="0"/>
              </a:rPr>
              <a:t>control of process parameters as a continuous measurement </a:t>
            </a:r>
            <a:r>
              <a:rPr lang="en-US" sz="1800" dirty="0" smtClean="0">
                <a:solidFill>
                  <a:schemeClr val="bg1">
                    <a:lumMod val="85000"/>
                  </a:schemeClr>
                </a:solidFill>
                <a:latin typeface="Calibri" pitchFamily="34" charset="0"/>
              </a:rPr>
              <a:t>method</a:t>
            </a:r>
          </a:p>
          <a:p>
            <a:pPr defTabSz="361950"/>
            <a:r>
              <a:rPr lang="en-US" sz="1800" dirty="0">
                <a:solidFill>
                  <a:schemeClr val="bg1">
                    <a:lumMod val="85000"/>
                  </a:schemeClr>
                </a:solidFill>
                <a:latin typeface="Calibri" pitchFamily="34" charset="0"/>
              </a:rPr>
              <a:t>It is used for fault detection of components </a:t>
            </a:r>
            <a:r>
              <a:rPr lang="en-US" sz="1800" dirty="0" smtClean="0">
                <a:solidFill>
                  <a:schemeClr val="bg1">
                    <a:lumMod val="85000"/>
                  </a:schemeClr>
                </a:solidFill>
                <a:latin typeface="Calibri" pitchFamily="34" charset="0"/>
              </a:rPr>
              <a:t>inside, particularly </a:t>
            </a:r>
            <a:r>
              <a:rPr lang="en-US" sz="1800" dirty="0">
                <a:solidFill>
                  <a:schemeClr val="bg1">
                    <a:lumMod val="85000"/>
                  </a:schemeClr>
                </a:solidFill>
                <a:latin typeface="Calibri" pitchFamily="34" charset="0"/>
              </a:rPr>
              <a:t>at welds of metal sheets, pipes and </a:t>
            </a:r>
            <a:r>
              <a:rPr lang="en-US" sz="1800" dirty="0" smtClean="0">
                <a:solidFill>
                  <a:schemeClr val="bg1">
                    <a:lumMod val="85000"/>
                  </a:schemeClr>
                </a:solidFill>
                <a:latin typeface="Calibri" pitchFamily="34" charset="0"/>
              </a:rPr>
              <a:t>tanks.</a:t>
            </a:r>
          </a:p>
          <a:p>
            <a:pPr defTabSz="361950"/>
            <a:endParaRPr lang="en-US" sz="1800" dirty="0">
              <a:latin typeface="Calibri" pitchFamily="34" charset="0"/>
            </a:endParaRPr>
          </a:p>
          <a:p>
            <a:pPr defTabSz="361950"/>
            <a:r>
              <a:rPr lang="en-US" sz="1800" dirty="0">
                <a:latin typeface="Calibri" pitchFamily="34" charset="0"/>
              </a:rPr>
              <a:t>The previous use is limited due to various parameters</a:t>
            </a:r>
            <a:br>
              <a:rPr lang="en-US" sz="1800" dirty="0">
                <a:latin typeface="Calibri" pitchFamily="34" charset="0"/>
              </a:rPr>
            </a:br>
            <a:r>
              <a:rPr lang="en-US" sz="1800" dirty="0" smtClean="0">
                <a:latin typeface="Calibri" pitchFamily="34" charset="0"/>
              </a:rPr>
              <a:t>	• screening </a:t>
            </a:r>
            <a:r>
              <a:rPr lang="en-US" sz="1800" dirty="0">
                <a:latin typeface="Calibri" pitchFamily="34" charset="0"/>
              </a:rPr>
              <a:t>of metals or other dense materials =&gt; max. material thickness</a:t>
            </a:r>
            <a:br>
              <a:rPr lang="en-US" sz="1800" dirty="0">
                <a:latin typeface="Calibri" pitchFamily="34" charset="0"/>
              </a:rPr>
            </a:br>
            <a:r>
              <a:rPr lang="en-US" sz="1800" dirty="0" smtClean="0">
                <a:latin typeface="Calibri" pitchFamily="34" charset="0"/>
              </a:rPr>
              <a:t>	• </a:t>
            </a:r>
            <a:r>
              <a:rPr lang="en-US" sz="1800" dirty="0">
                <a:latin typeface="Calibri" pitchFamily="34" charset="0"/>
              </a:rPr>
              <a:t>Resolution and contrast in fiber composites</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429000"/>
            <a:ext cx="331470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690014" y="5332566"/>
            <a:ext cx="2293448" cy="369332"/>
          </a:xfrm>
          <a:prstGeom prst="rect">
            <a:avLst/>
          </a:prstGeom>
          <a:noFill/>
        </p:spPr>
        <p:txBody>
          <a:bodyPr wrap="none" rtlCol="0">
            <a:spAutoFit/>
          </a:bodyPr>
          <a:lstStyle/>
          <a:p>
            <a:r>
              <a:rPr lang="en-US" sz="1800" dirty="0">
                <a:latin typeface="Calibri" pitchFamily="34" charset="0"/>
              </a:rPr>
              <a:t>Portable X-ray scanner</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9892" y="3429001"/>
            <a:ext cx="205258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132" y="3429000"/>
            <a:ext cx="1343431"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r="53858"/>
          <a:stretch/>
        </p:blipFill>
        <p:spPr bwMode="auto">
          <a:xfrm>
            <a:off x="7311045" y="3429001"/>
            <a:ext cx="1690080" cy="18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1"/>
          <p:cNvSpPr txBox="1"/>
          <p:nvPr/>
        </p:nvSpPr>
        <p:spPr>
          <a:xfrm>
            <a:off x="3203576" y="1016732"/>
            <a:ext cx="5652900" cy="1323439"/>
          </a:xfrm>
          <a:prstGeom prst="rect">
            <a:avLst/>
          </a:prstGeom>
          <a:solidFill>
            <a:schemeClr val="bg1"/>
          </a:solidFill>
        </p:spPr>
        <p:txBody>
          <a:bodyPr wrap="square" rtlCol="0">
            <a:spAutoFit/>
          </a:bodyPr>
          <a:lstStyle/>
          <a:p>
            <a:pPr algn="r"/>
            <a:r>
              <a:rPr lang="en-US" sz="4000" dirty="0" smtClean="0">
                <a:solidFill>
                  <a:srgbClr val="C00000"/>
                </a:solidFill>
                <a:latin typeface="Calibri" pitchFamily="34" charset="0"/>
              </a:rPr>
              <a:t>Workshop</a:t>
            </a:r>
          </a:p>
          <a:p>
            <a:pPr algn="r"/>
            <a:r>
              <a:rPr lang="en-US" sz="4000" dirty="0" smtClean="0">
                <a:solidFill>
                  <a:srgbClr val="C00000"/>
                </a:solidFill>
                <a:latin typeface="Calibri" pitchFamily="34" charset="0"/>
              </a:rPr>
              <a:t>Industry meets science</a:t>
            </a:r>
          </a:p>
        </p:txBody>
      </p:sp>
      <p:sp>
        <p:nvSpPr>
          <p:cNvPr id="5" name="Textfeld 4"/>
          <p:cNvSpPr txBox="1"/>
          <p:nvPr/>
        </p:nvSpPr>
        <p:spPr>
          <a:xfrm>
            <a:off x="3290751" y="1088740"/>
            <a:ext cx="755335" cy="1569660"/>
          </a:xfrm>
          <a:prstGeom prst="rect">
            <a:avLst/>
          </a:prstGeom>
          <a:noFill/>
        </p:spPr>
        <p:txBody>
          <a:bodyPr wrap="none" rtlCol="0">
            <a:spAutoFit/>
          </a:bodyPr>
          <a:lstStyle/>
          <a:p>
            <a:r>
              <a:rPr lang="en-US" sz="9600" dirty="0" smtClean="0">
                <a:solidFill>
                  <a:srgbClr val="C00000"/>
                </a:solidFill>
                <a:latin typeface="Calibri" pitchFamily="34" charset="0"/>
              </a:rPr>
              <a:t>?</a:t>
            </a:r>
            <a:endParaRPr lang="en-US" sz="9600" dirty="0">
              <a:solidFill>
                <a:srgbClr val="C00000"/>
              </a:solidFill>
              <a:latin typeface="Calibri" pitchFamily="34" charset="0"/>
            </a:endParaRPr>
          </a:p>
        </p:txBody>
      </p:sp>
    </p:spTree>
    <p:extLst>
      <p:ext uri="{BB962C8B-B14F-4D97-AF65-F5344CB8AC3E}">
        <p14:creationId xmlns:p14="http://schemas.microsoft.com/office/powerpoint/2010/main" val="39750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Ellipse 8"/>
          <p:cNvSpPr/>
          <p:nvPr/>
        </p:nvSpPr>
        <p:spPr>
          <a:xfrm>
            <a:off x="395535" y="705254"/>
            <a:ext cx="5832227" cy="5148572"/>
          </a:xfrm>
          <a:prstGeom prst="ellipse">
            <a:avLst/>
          </a:prstGeom>
          <a:solidFill>
            <a:srgbClr val="008000">
              <a:alpha val="66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Ellipse 9"/>
          <p:cNvSpPr/>
          <p:nvPr/>
        </p:nvSpPr>
        <p:spPr>
          <a:xfrm>
            <a:off x="2652065" y="705254"/>
            <a:ext cx="6132403" cy="5148572"/>
          </a:xfrm>
          <a:prstGeom prst="ellipse">
            <a:avLst/>
          </a:prstGeom>
          <a:solidFill>
            <a:srgbClr val="9672A6">
              <a:alpha val="45882"/>
            </a:srgbClr>
          </a:solidFill>
          <a:ln>
            <a:solidFill>
              <a:srgbClr val="967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311647" y="584684"/>
            <a:ext cx="2555753" cy="5724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p:cNvSpPr/>
          <p:nvPr/>
        </p:nvSpPr>
        <p:spPr>
          <a:xfrm>
            <a:off x="2652065" y="908720"/>
            <a:ext cx="3817081" cy="4716524"/>
          </a:xfrm>
          <a:prstGeom prst="ellipse">
            <a:avLst/>
          </a:prstGeom>
          <a:solidFill>
            <a:srgbClr val="F3F763"/>
          </a:solidFill>
          <a:ln>
            <a:solidFill>
              <a:srgbClr val="EEF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p:cNvSpPr txBox="1"/>
          <p:nvPr/>
        </p:nvSpPr>
        <p:spPr>
          <a:xfrm>
            <a:off x="395289" y="1237093"/>
            <a:ext cx="2916360" cy="4406334"/>
          </a:xfrm>
          <a:prstGeom prst="rect">
            <a:avLst/>
          </a:prstGeom>
          <a:noFill/>
        </p:spPr>
        <p:txBody>
          <a:bodyPr wrap="square" rtlCol="0">
            <a:spAutoFit/>
          </a:bodyPr>
          <a:lstStyle/>
          <a:p>
            <a:r>
              <a:rPr lang="de-DE" sz="1800" b="1" dirty="0" smtClean="0">
                <a:solidFill>
                  <a:srgbClr val="333399"/>
                </a:solidFill>
                <a:latin typeface="Calibri" pitchFamily="34" charset="0"/>
                <a:cs typeface="Calibri" pitchFamily="34" charset="0"/>
              </a:rPr>
              <a:t>                   Ultrafast </a:t>
            </a:r>
            <a:r>
              <a:rPr lang="de-DE" sz="1800" b="1" dirty="0" err="1">
                <a:solidFill>
                  <a:srgbClr val="333399"/>
                </a:solidFill>
                <a:latin typeface="Calibri" pitchFamily="34" charset="0"/>
                <a:cs typeface="Calibri" pitchFamily="34" charset="0"/>
              </a:rPr>
              <a:t>data</a:t>
            </a:r>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p>
          <a:p>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transfer</a:t>
            </a:r>
            <a:r>
              <a:rPr lang="de-DE" sz="1800" b="1" dirty="0" smtClean="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and</a:t>
            </a:r>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p>
          <a:p>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reconstruction</a:t>
            </a:r>
            <a:endParaRPr lang="de-DE" sz="1800" b="1" dirty="0">
              <a:solidFill>
                <a:srgbClr val="333399"/>
              </a:solidFill>
              <a:latin typeface="Calibri" pitchFamily="34" charset="0"/>
              <a:cs typeface="Calibri" pitchFamily="34" charset="0"/>
            </a:endParaRPr>
          </a:p>
          <a:p>
            <a:pPr marL="269875" indent="93663">
              <a:lnSpc>
                <a:spcPts val="2500"/>
              </a:lnSpc>
              <a:buFont typeface="Arial" pitchFamily="34" charset="0"/>
              <a:buChar char="•"/>
            </a:pPr>
            <a:r>
              <a:rPr lang="en-US" sz="1800" dirty="0">
                <a:latin typeface="Calibri" pitchFamily="34" charset="0"/>
                <a:cs typeface="Calibri" pitchFamily="34" charset="0"/>
              </a:rPr>
              <a:t> </a:t>
            </a:r>
            <a:r>
              <a:rPr lang="en-US" sz="1800" dirty="0" smtClean="0">
                <a:latin typeface="Calibri" pitchFamily="34" charset="0"/>
                <a:cs typeface="Calibri" pitchFamily="34" charset="0"/>
              </a:rPr>
              <a:t>Intelligent    programmable   </a:t>
            </a:r>
          </a:p>
          <a:p>
            <a:pPr marL="176213">
              <a:lnSpc>
                <a:spcPts val="2500"/>
              </a:lnSpc>
            </a:pPr>
            <a:r>
              <a:rPr lang="en-US" sz="1800" dirty="0" smtClean="0">
                <a:latin typeface="Calibri" pitchFamily="34" charset="0"/>
                <a:cs typeface="Calibri" pitchFamily="34" charset="0"/>
              </a:rPr>
              <a:t>hardware</a:t>
            </a:r>
            <a:endParaRPr lang="en-US" sz="1800" dirty="0">
              <a:latin typeface="Calibri" pitchFamily="34" charset="0"/>
              <a:cs typeface="Calibri" pitchFamily="34" charset="0"/>
            </a:endParaRPr>
          </a:p>
          <a:p>
            <a:pPr marL="176213" indent="-82550">
              <a:lnSpc>
                <a:spcPts val="2500"/>
              </a:lnSpc>
              <a:buFont typeface="Arial" pitchFamily="34" charset="0"/>
              <a:buChar char="•"/>
            </a:pPr>
            <a:r>
              <a:rPr lang="en-US" sz="1800" dirty="0" smtClean="0">
                <a:latin typeface="Calibri" pitchFamily="34" charset="0"/>
                <a:cs typeface="Calibri" pitchFamily="34" charset="0"/>
              </a:rPr>
              <a:t> Near </a:t>
            </a:r>
            <a:r>
              <a:rPr lang="en-US" sz="1800" dirty="0">
                <a:latin typeface="Calibri" pitchFamily="34" charset="0"/>
                <a:cs typeface="Calibri" pitchFamily="34" charset="0"/>
              </a:rPr>
              <a:t>detector </a:t>
            </a:r>
            <a:endParaRPr lang="en-US" sz="1800" dirty="0" smtClean="0">
              <a:latin typeface="Calibri" pitchFamily="34" charset="0"/>
              <a:cs typeface="Calibri" pitchFamily="34" charset="0"/>
            </a:endParaRP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optical </a:t>
            </a:r>
            <a:r>
              <a:rPr lang="en-US" sz="1800" dirty="0">
                <a:latin typeface="Calibri" pitchFamily="34" charset="0"/>
                <a:cs typeface="Calibri" pitchFamily="34" charset="0"/>
              </a:rPr>
              <a:t>signal </a:t>
            </a:r>
            <a:r>
              <a:rPr lang="en-US" sz="1800" dirty="0" smtClean="0">
                <a:latin typeface="Calibri" pitchFamily="34" charset="0"/>
                <a:cs typeface="Calibri" pitchFamily="34" charset="0"/>
              </a:rPr>
              <a:t>  </a:t>
            </a: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transmission</a:t>
            </a:r>
            <a:endParaRPr lang="en-US" sz="1800" dirty="0">
              <a:latin typeface="Calibri" pitchFamily="34" charset="0"/>
              <a:cs typeface="Calibri" pitchFamily="34" charset="0"/>
            </a:endParaRPr>
          </a:p>
          <a:p>
            <a:pPr marL="269875" indent="-93663">
              <a:lnSpc>
                <a:spcPts val="2500"/>
              </a:lnSpc>
              <a:buFont typeface="Arial" pitchFamily="34" charset="0"/>
              <a:buChar char="•"/>
            </a:pPr>
            <a:r>
              <a:rPr lang="en-US" sz="1800" dirty="0" smtClean="0">
                <a:latin typeface="Calibri" pitchFamily="34" charset="0"/>
                <a:cs typeface="Calibri" pitchFamily="34" charset="0"/>
              </a:rPr>
              <a:t> Fastest </a:t>
            </a:r>
            <a:r>
              <a:rPr lang="en-US" sz="1800" dirty="0">
                <a:latin typeface="Calibri" pitchFamily="34" charset="0"/>
                <a:cs typeface="Calibri" pitchFamily="34" charset="0"/>
              </a:rPr>
              <a:t>data </a:t>
            </a:r>
            <a:endParaRPr lang="en-US" sz="1800" dirty="0" smtClean="0">
              <a:latin typeface="Calibri" pitchFamily="34" charset="0"/>
              <a:cs typeface="Calibri" pitchFamily="34" charset="0"/>
            </a:endParaRPr>
          </a:p>
          <a:p>
            <a:pPr>
              <a:lnSpc>
                <a:spcPts val="2500"/>
              </a:lnSpc>
            </a:pPr>
            <a:r>
              <a:rPr lang="en-US" sz="1800" dirty="0" smtClean="0">
                <a:latin typeface="Calibri" pitchFamily="34" charset="0"/>
                <a:cs typeface="Calibri" pitchFamily="34" charset="0"/>
              </a:rPr>
              <a:t>        processing </a:t>
            </a:r>
            <a:r>
              <a:rPr lang="en-US" sz="1800" dirty="0">
                <a:latin typeface="Calibri" pitchFamily="34" charset="0"/>
                <a:cs typeface="Calibri" pitchFamily="34" charset="0"/>
              </a:rPr>
              <a:t>with </a:t>
            </a:r>
          </a:p>
          <a:p>
            <a:pPr>
              <a:lnSpc>
                <a:spcPts val="2500"/>
              </a:lnSpc>
            </a:pPr>
            <a:r>
              <a:rPr lang="en-US" sz="1800" dirty="0" smtClean="0">
                <a:latin typeface="Calibri" pitchFamily="34" charset="0"/>
                <a:cs typeface="Calibri" pitchFamily="34" charset="0"/>
              </a:rPr>
              <a:t>            highly parallel</a:t>
            </a: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architectures</a:t>
            </a:r>
            <a:endParaRPr lang="de-DE" sz="1800" dirty="0">
              <a:latin typeface="Calibri" pitchFamily="34" charset="0"/>
              <a:cs typeface="Calibri" pitchFamily="34" charset="0"/>
            </a:endParaRPr>
          </a:p>
          <a:p>
            <a:endParaRPr lang="de-DE" sz="1800" dirty="0"/>
          </a:p>
        </p:txBody>
      </p:sp>
      <p:sp>
        <p:nvSpPr>
          <p:cNvPr id="14" name="Textfeld 13"/>
          <p:cNvSpPr txBox="1"/>
          <p:nvPr/>
        </p:nvSpPr>
        <p:spPr>
          <a:xfrm>
            <a:off x="6227762" y="1232855"/>
            <a:ext cx="2556706" cy="3970318"/>
          </a:xfrm>
          <a:prstGeom prst="rect">
            <a:avLst/>
          </a:prstGeom>
          <a:noFill/>
        </p:spPr>
        <p:txBody>
          <a:bodyPr wrap="square" rtlCol="0">
            <a:spAutoFit/>
          </a:bodyPr>
          <a:lstStyle/>
          <a:p>
            <a:r>
              <a:rPr lang="en-US" sz="1800" b="1" dirty="0">
                <a:solidFill>
                  <a:srgbClr val="333399"/>
                </a:solidFill>
                <a:latin typeface="Calibri" pitchFamily="34" charset="0"/>
                <a:cs typeface="Calibri" pitchFamily="34" charset="0"/>
              </a:rPr>
              <a:t>Detector </a:t>
            </a:r>
            <a:r>
              <a:rPr lang="en-US" sz="1800" b="1" dirty="0" smtClean="0">
                <a:solidFill>
                  <a:srgbClr val="333399"/>
                </a:solidFill>
                <a:latin typeface="Calibri" pitchFamily="34" charset="0"/>
                <a:cs typeface="Calibri" pitchFamily="34" charset="0"/>
              </a:rPr>
              <a:t>types</a:t>
            </a:r>
          </a:p>
          <a:p>
            <a:endParaRPr lang="en-US" sz="1800" b="1" dirty="0">
              <a:solidFill>
                <a:srgbClr val="333399"/>
              </a:solidFill>
              <a:latin typeface="Calibri" pitchFamily="34" charset="0"/>
              <a:cs typeface="Calibri" pitchFamily="34" charset="0"/>
            </a:endParaRPr>
          </a:p>
          <a:p>
            <a:pPr marL="176213" indent="-82550">
              <a:buFont typeface="Arial" pitchFamily="34" charset="0"/>
              <a:buChar char="•"/>
            </a:pPr>
            <a:r>
              <a:rPr lang="en-US" sz="1800" dirty="0" smtClean="0">
                <a:latin typeface="Calibri" pitchFamily="34" charset="0"/>
                <a:cs typeface="Calibri" pitchFamily="34" charset="0"/>
              </a:rPr>
              <a:t> Fast photon and</a:t>
            </a:r>
          </a:p>
          <a:p>
            <a:r>
              <a:rPr lang="en-US" sz="1800" dirty="0" smtClean="0">
                <a:latin typeface="Calibri" pitchFamily="34" charset="0"/>
                <a:cs typeface="Calibri" pitchFamily="34" charset="0"/>
              </a:rPr>
              <a:t>       </a:t>
            </a:r>
            <a:r>
              <a:rPr lang="en-US" sz="1800" dirty="0">
                <a:latin typeface="Calibri" pitchFamily="34" charset="0"/>
                <a:cs typeface="Calibri" pitchFamily="34" charset="0"/>
              </a:rPr>
              <a:t>X-ray </a:t>
            </a:r>
            <a:r>
              <a:rPr lang="en-US" sz="1800" dirty="0" smtClean="0">
                <a:latin typeface="Calibri" pitchFamily="34" charset="0"/>
                <a:cs typeface="Calibri" pitchFamily="34" charset="0"/>
              </a:rPr>
              <a:t>detectors</a:t>
            </a: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pPr marL="285750" indent="-109538">
              <a:buFont typeface="Arial" pitchFamily="34" charset="0"/>
              <a:buChar char="•"/>
            </a:pPr>
            <a:r>
              <a:rPr lang="en-US" sz="1800" dirty="0">
                <a:latin typeface="Calibri" pitchFamily="34" charset="0"/>
                <a:cs typeface="Calibri" pitchFamily="34" charset="0"/>
              </a:rPr>
              <a:t> </a:t>
            </a:r>
            <a:r>
              <a:rPr lang="en-US" sz="1800" dirty="0" smtClean="0">
                <a:latin typeface="Calibri" pitchFamily="34" charset="0"/>
                <a:cs typeface="Calibri" pitchFamily="34" charset="0"/>
              </a:rPr>
              <a:t>Diamond detectors</a:t>
            </a:r>
          </a:p>
          <a:p>
            <a:pPr marL="176212"/>
            <a:r>
              <a:rPr lang="en-US" sz="1800" dirty="0" smtClean="0">
                <a:latin typeface="Calibri" pitchFamily="34" charset="0"/>
                <a:cs typeface="Calibri" pitchFamily="34" charset="0"/>
              </a:rPr>
              <a:t> </a:t>
            </a:r>
            <a:endParaRPr lang="en-US" sz="1800" dirty="0">
              <a:latin typeface="Calibri" pitchFamily="34" charset="0"/>
              <a:cs typeface="Calibri" pitchFamily="34" charset="0"/>
            </a:endParaRPr>
          </a:p>
          <a:p>
            <a:pPr marL="285750" indent="-15875">
              <a:buFont typeface="Arial" pitchFamily="34" charset="0"/>
              <a:buChar char="•"/>
            </a:pPr>
            <a:r>
              <a:rPr lang="en-US" sz="1800" dirty="0" smtClean="0">
                <a:latin typeface="Calibri" pitchFamily="34" charset="0"/>
                <a:cs typeface="Calibri" pitchFamily="34" charset="0"/>
              </a:rPr>
              <a:t> Detectors </a:t>
            </a:r>
            <a:r>
              <a:rPr lang="en-US" sz="1800" dirty="0">
                <a:latin typeface="Calibri" pitchFamily="34" charset="0"/>
                <a:cs typeface="Calibri" pitchFamily="34" charset="0"/>
              </a:rPr>
              <a:t>for </a:t>
            </a:r>
            <a:endParaRPr lang="en-US" sz="1800" dirty="0" smtClean="0">
              <a:latin typeface="Calibri" pitchFamily="34" charset="0"/>
              <a:cs typeface="Calibri" pitchFamily="34" charset="0"/>
            </a:endParaRPr>
          </a:p>
          <a:p>
            <a:pPr marL="269875"/>
            <a:r>
              <a:rPr lang="en-US" sz="1800" dirty="0">
                <a:latin typeface="Calibri" pitchFamily="34" charset="0"/>
                <a:cs typeface="Calibri" pitchFamily="34" charset="0"/>
              </a:rPr>
              <a:t> </a:t>
            </a:r>
            <a:r>
              <a:rPr lang="en-US" sz="1800" dirty="0" smtClean="0">
                <a:latin typeface="Calibri" pitchFamily="34" charset="0"/>
                <a:cs typeface="Calibri" pitchFamily="34" charset="0"/>
              </a:rPr>
              <a:t>    thermal neutrons</a:t>
            </a:r>
          </a:p>
          <a:p>
            <a:pPr marL="269875"/>
            <a:endParaRPr lang="en-US" sz="1800" dirty="0">
              <a:latin typeface="Calibri" pitchFamily="34" charset="0"/>
              <a:cs typeface="Calibri" pitchFamily="34" charset="0"/>
            </a:endParaRPr>
          </a:p>
          <a:p>
            <a:pPr marL="269875" indent="-93663">
              <a:buFont typeface="Arial" pitchFamily="34" charset="0"/>
              <a:buChar char="•"/>
            </a:pPr>
            <a:r>
              <a:rPr lang="en-US" sz="1800" dirty="0" smtClean="0">
                <a:latin typeface="Calibri" pitchFamily="34" charset="0"/>
                <a:cs typeface="Calibri" pitchFamily="34" charset="0"/>
              </a:rPr>
              <a:t> Compact </a:t>
            </a:r>
            <a:r>
              <a:rPr lang="en-US" sz="1800" dirty="0">
                <a:latin typeface="Calibri" pitchFamily="34" charset="0"/>
                <a:cs typeface="Calibri" pitchFamily="34" charset="0"/>
              </a:rPr>
              <a:t>gas detectors</a:t>
            </a:r>
            <a:endParaRPr lang="de-DE" sz="1800" dirty="0">
              <a:latin typeface="Calibri" pitchFamily="34" charset="0"/>
              <a:cs typeface="Calibri" pitchFamily="34" charset="0"/>
            </a:endParaRPr>
          </a:p>
          <a:p>
            <a:endParaRPr lang="de-DE" sz="1800" dirty="0"/>
          </a:p>
        </p:txBody>
      </p:sp>
      <p:sp>
        <p:nvSpPr>
          <p:cNvPr id="15" name="Textfeld 14"/>
          <p:cNvSpPr txBox="1"/>
          <p:nvPr/>
        </p:nvSpPr>
        <p:spPr>
          <a:xfrm>
            <a:off x="3203848" y="1237093"/>
            <a:ext cx="2916113" cy="4042132"/>
          </a:xfrm>
          <a:prstGeom prst="rect">
            <a:avLst/>
          </a:prstGeom>
          <a:noFill/>
        </p:spPr>
        <p:txBody>
          <a:bodyPr wrap="square" rtlCol="0">
            <a:spAutoFit/>
          </a:bodyPr>
          <a:lstStyle/>
          <a:p>
            <a:r>
              <a:rPr lang="en-US" sz="1800" b="1" dirty="0" smtClean="0">
                <a:solidFill>
                  <a:srgbClr val="333399"/>
                </a:solidFill>
                <a:latin typeface="Calibri" pitchFamily="34" charset="0"/>
                <a:cs typeface="Calibri" pitchFamily="34" charset="0"/>
              </a:rPr>
              <a:t>         Technologies </a:t>
            </a:r>
            <a:r>
              <a:rPr lang="en-US" sz="1800" b="1" dirty="0">
                <a:solidFill>
                  <a:srgbClr val="333399"/>
                </a:solidFill>
                <a:latin typeface="Calibri" pitchFamily="34" charset="0"/>
                <a:cs typeface="Calibri" pitchFamily="34" charset="0"/>
              </a:rPr>
              <a:t>for </a:t>
            </a:r>
            <a:endParaRPr lang="en-US" sz="1800" b="1" dirty="0" smtClean="0">
              <a:solidFill>
                <a:srgbClr val="333399"/>
              </a:solidFill>
              <a:latin typeface="Calibri" pitchFamily="34" charset="0"/>
              <a:cs typeface="Calibri" pitchFamily="34" charset="0"/>
            </a:endParaRPr>
          </a:p>
          <a:p>
            <a:r>
              <a:rPr lang="en-US" sz="1800" b="1" dirty="0" smtClean="0">
                <a:solidFill>
                  <a:srgbClr val="333399"/>
                </a:solidFill>
                <a:latin typeface="Calibri" pitchFamily="34" charset="0"/>
                <a:cs typeface="Calibri" pitchFamily="34" charset="0"/>
              </a:rPr>
              <a:t>         assembling </a:t>
            </a:r>
            <a:r>
              <a:rPr lang="en-US" sz="1800" b="1" dirty="0">
                <a:solidFill>
                  <a:srgbClr val="333399"/>
                </a:solidFill>
                <a:latin typeface="Calibri" pitchFamily="34" charset="0"/>
                <a:cs typeface="Calibri" pitchFamily="34" charset="0"/>
              </a:rPr>
              <a:t>highly </a:t>
            </a:r>
            <a:r>
              <a:rPr lang="en-US" sz="1800" b="1" dirty="0" smtClean="0">
                <a:solidFill>
                  <a:srgbClr val="333399"/>
                </a:solidFill>
                <a:latin typeface="Calibri" pitchFamily="34" charset="0"/>
                <a:cs typeface="Calibri" pitchFamily="34" charset="0"/>
              </a:rPr>
              <a:t> </a:t>
            </a:r>
          </a:p>
          <a:p>
            <a:r>
              <a:rPr lang="en-US" sz="1800" b="1" dirty="0" smtClean="0">
                <a:solidFill>
                  <a:srgbClr val="333399"/>
                </a:solidFill>
                <a:latin typeface="Calibri" pitchFamily="34" charset="0"/>
                <a:cs typeface="Calibri" pitchFamily="34" charset="0"/>
              </a:rPr>
              <a:t>       integrated detectors</a:t>
            </a:r>
          </a:p>
          <a:p>
            <a:endParaRPr lang="en-US" sz="1800" b="1" dirty="0">
              <a:solidFill>
                <a:srgbClr val="333399"/>
              </a:solidFill>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3D </a:t>
            </a:r>
            <a:r>
              <a:rPr lang="en-US" sz="1800" dirty="0" smtClean="0">
                <a:latin typeface="Calibri" pitchFamily="34" charset="0"/>
                <a:cs typeface="Calibri" pitchFamily="34" charset="0"/>
              </a:rPr>
              <a:t>ASICs</a:t>
            </a:r>
            <a:endParaRPr lang="en-US" sz="1800" dirty="0">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Mixed-signal </a:t>
            </a:r>
            <a:r>
              <a:rPr lang="en-US" sz="1800" dirty="0" smtClean="0">
                <a:latin typeface="Calibri" pitchFamily="34" charset="0"/>
                <a:cs typeface="Calibri" pitchFamily="34" charset="0"/>
              </a:rPr>
              <a:t>ASICs</a:t>
            </a:r>
            <a:endParaRPr lang="en-US" sz="1800" dirty="0">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3D / high-Z sensors</a:t>
            </a:r>
          </a:p>
          <a:p>
            <a:pPr marL="285750" indent="-285750">
              <a:lnSpc>
                <a:spcPts val="2500"/>
              </a:lnSpc>
              <a:buFont typeface="Arial" pitchFamily="34" charset="0"/>
              <a:buChar char="•"/>
            </a:pPr>
            <a:r>
              <a:rPr lang="en-US" sz="1800" dirty="0">
                <a:latin typeface="Calibri" pitchFamily="34" charset="0"/>
                <a:cs typeface="Calibri" pitchFamily="34" charset="0"/>
              </a:rPr>
              <a:t>Packaging and interconnection technologies</a:t>
            </a:r>
          </a:p>
          <a:p>
            <a:pPr marL="285750" indent="-285750">
              <a:lnSpc>
                <a:spcPts val="2500"/>
              </a:lnSpc>
              <a:buFont typeface="Arial" pitchFamily="34" charset="0"/>
              <a:buChar char="•"/>
            </a:pPr>
            <a:r>
              <a:rPr lang="en-US" sz="1800" dirty="0">
                <a:latin typeface="Calibri" pitchFamily="34" charset="0"/>
                <a:cs typeface="Calibri" pitchFamily="34" charset="0"/>
              </a:rPr>
              <a:t>Innovative detector structure materials</a:t>
            </a:r>
            <a:endParaRPr lang="de-DE" sz="1800" dirty="0">
              <a:latin typeface="Calibri" pitchFamily="34" charset="0"/>
              <a:cs typeface="Calibri" pitchFamily="34" charset="0"/>
            </a:endParaRPr>
          </a:p>
          <a:p>
            <a:endParaRPr lang="de-DE" sz="1800" dirty="0"/>
          </a:p>
        </p:txBody>
      </p:sp>
      <p:sp>
        <p:nvSpPr>
          <p:cNvPr id="16" name="Geschweifte Klammer links 11"/>
          <p:cNvSpPr/>
          <p:nvPr/>
        </p:nvSpPr>
        <p:spPr>
          <a:xfrm rot="16200000">
            <a:off x="4094331" y="2502513"/>
            <a:ext cx="883332" cy="6408712"/>
          </a:xfrm>
          <a:custGeom>
            <a:avLst/>
            <a:gdLst>
              <a:gd name="connsiteX0" fmla="*/ 1188131 w 1188131"/>
              <a:gd name="connsiteY0" fmla="*/ 6408712 h 6408712"/>
              <a:gd name="connsiteX1" fmla="*/ 594065 w 1188131"/>
              <a:gd name="connsiteY1" fmla="*/ 6309705 h 6408712"/>
              <a:gd name="connsiteX2" fmla="*/ 594066 w 1188131"/>
              <a:gd name="connsiteY2" fmla="*/ 3303363 h 6408712"/>
              <a:gd name="connsiteX3" fmla="*/ 0 w 1188131"/>
              <a:gd name="connsiteY3" fmla="*/ 3204356 h 6408712"/>
              <a:gd name="connsiteX4" fmla="*/ 594066 w 1188131"/>
              <a:gd name="connsiteY4" fmla="*/ 3105349 h 6408712"/>
              <a:gd name="connsiteX5" fmla="*/ 594066 w 1188131"/>
              <a:gd name="connsiteY5" fmla="*/ 99007 h 6408712"/>
              <a:gd name="connsiteX6" fmla="*/ 1188132 w 1188131"/>
              <a:gd name="connsiteY6" fmla="*/ 0 h 6408712"/>
              <a:gd name="connsiteX7" fmla="*/ 1188131 w 1188131"/>
              <a:gd name="connsiteY7" fmla="*/ 6408712 h 6408712"/>
              <a:gd name="connsiteX0" fmla="*/ 1188131 w 1188131"/>
              <a:gd name="connsiteY0" fmla="*/ 6408712 h 6408712"/>
              <a:gd name="connsiteX1" fmla="*/ 594065 w 1188131"/>
              <a:gd name="connsiteY1" fmla="*/ 6309705 h 6408712"/>
              <a:gd name="connsiteX2" fmla="*/ 594066 w 1188131"/>
              <a:gd name="connsiteY2" fmla="*/ 3303363 h 6408712"/>
              <a:gd name="connsiteX3" fmla="*/ 0 w 1188131"/>
              <a:gd name="connsiteY3" fmla="*/ 3204356 h 6408712"/>
              <a:gd name="connsiteX4" fmla="*/ 594066 w 1188131"/>
              <a:gd name="connsiteY4" fmla="*/ 3105349 h 6408712"/>
              <a:gd name="connsiteX5" fmla="*/ 594066 w 1188131"/>
              <a:gd name="connsiteY5" fmla="*/ 99007 h 6408712"/>
              <a:gd name="connsiteX6" fmla="*/ 1188132 w 1188131"/>
              <a:gd name="connsiteY6" fmla="*/ 0 h 6408712"/>
              <a:gd name="connsiteX0" fmla="*/ 1188131 w 1188132"/>
              <a:gd name="connsiteY0" fmla="*/ 6408712 h 6408712"/>
              <a:gd name="connsiteX1" fmla="*/ 594065 w 1188132"/>
              <a:gd name="connsiteY1" fmla="*/ 6309705 h 6408712"/>
              <a:gd name="connsiteX2" fmla="*/ 594066 w 1188132"/>
              <a:gd name="connsiteY2" fmla="*/ 3303363 h 6408712"/>
              <a:gd name="connsiteX3" fmla="*/ 0 w 1188132"/>
              <a:gd name="connsiteY3" fmla="*/ 3204356 h 6408712"/>
              <a:gd name="connsiteX4" fmla="*/ 594066 w 1188132"/>
              <a:gd name="connsiteY4" fmla="*/ 3105349 h 6408712"/>
              <a:gd name="connsiteX5" fmla="*/ 594066 w 1188132"/>
              <a:gd name="connsiteY5" fmla="*/ 99007 h 6408712"/>
              <a:gd name="connsiteX6" fmla="*/ 1188132 w 1188132"/>
              <a:gd name="connsiteY6" fmla="*/ 0 h 6408712"/>
              <a:gd name="connsiteX7" fmla="*/ 1188131 w 1188132"/>
              <a:gd name="connsiteY7" fmla="*/ 6408712 h 6408712"/>
              <a:gd name="connsiteX0" fmla="*/ 1188131 w 1188132"/>
              <a:gd name="connsiteY0" fmla="*/ 6408712 h 6408712"/>
              <a:gd name="connsiteX1" fmla="*/ 594065 w 1188132"/>
              <a:gd name="connsiteY1" fmla="*/ 6309705 h 6408712"/>
              <a:gd name="connsiteX2" fmla="*/ 594066 w 1188132"/>
              <a:gd name="connsiteY2" fmla="*/ 3303363 h 6408712"/>
              <a:gd name="connsiteX3" fmla="*/ 0 w 1188132"/>
              <a:gd name="connsiteY3" fmla="*/ 3204356 h 6408712"/>
              <a:gd name="connsiteX4" fmla="*/ 594066 w 1188132"/>
              <a:gd name="connsiteY4" fmla="*/ 3105349 h 6408712"/>
              <a:gd name="connsiteX5" fmla="*/ 594066 w 1188132"/>
              <a:gd name="connsiteY5" fmla="*/ 99007 h 6408712"/>
              <a:gd name="connsiteX6" fmla="*/ 1188132 w 1188132"/>
              <a:gd name="connsiteY6" fmla="*/ 0 h 6408712"/>
              <a:gd name="connsiteX0" fmla="*/ 1188131 w 1188132"/>
              <a:gd name="connsiteY0" fmla="*/ 6408712 h 6408712"/>
              <a:gd name="connsiteX1" fmla="*/ 594065 w 1188132"/>
              <a:gd name="connsiteY1" fmla="*/ 6309705 h 6408712"/>
              <a:gd name="connsiteX2" fmla="*/ 594066 w 1188132"/>
              <a:gd name="connsiteY2" fmla="*/ 3303363 h 6408712"/>
              <a:gd name="connsiteX3" fmla="*/ 0 w 1188132"/>
              <a:gd name="connsiteY3" fmla="*/ 3204356 h 6408712"/>
              <a:gd name="connsiteX4" fmla="*/ 594066 w 1188132"/>
              <a:gd name="connsiteY4" fmla="*/ 3105349 h 6408712"/>
              <a:gd name="connsiteX5" fmla="*/ 594066 w 1188132"/>
              <a:gd name="connsiteY5" fmla="*/ 99007 h 6408712"/>
              <a:gd name="connsiteX6" fmla="*/ 1188132 w 1188132"/>
              <a:gd name="connsiteY6" fmla="*/ 0 h 6408712"/>
              <a:gd name="connsiteX7" fmla="*/ 1188131 w 1188132"/>
              <a:gd name="connsiteY7" fmla="*/ 6408712 h 6408712"/>
              <a:gd name="connsiteX0" fmla="*/ 1188131 w 1188132"/>
              <a:gd name="connsiteY0" fmla="*/ 6408712 h 6408712"/>
              <a:gd name="connsiteX1" fmla="*/ 594065 w 1188132"/>
              <a:gd name="connsiteY1" fmla="*/ 6309705 h 6408712"/>
              <a:gd name="connsiteX2" fmla="*/ 594066 w 1188132"/>
              <a:gd name="connsiteY2" fmla="*/ 3303363 h 6408712"/>
              <a:gd name="connsiteX3" fmla="*/ 304800 w 1188132"/>
              <a:gd name="connsiteY3" fmla="*/ 3204356 h 6408712"/>
              <a:gd name="connsiteX4" fmla="*/ 594066 w 1188132"/>
              <a:gd name="connsiteY4" fmla="*/ 3105349 h 6408712"/>
              <a:gd name="connsiteX5" fmla="*/ 594066 w 1188132"/>
              <a:gd name="connsiteY5" fmla="*/ 99007 h 6408712"/>
              <a:gd name="connsiteX6" fmla="*/ 1188132 w 11881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289266 w 883332"/>
              <a:gd name="connsiteY3" fmla="*/ 3105349 h 6408712"/>
              <a:gd name="connsiteX4" fmla="*/ 289266 w 883332"/>
              <a:gd name="connsiteY4" fmla="*/ 99007 h 6408712"/>
              <a:gd name="connsiteX5" fmla="*/ 883332 w 883332"/>
              <a:gd name="connsiteY5" fmla="*/ 0 h 6408712"/>
              <a:gd name="connsiteX6" fmla="*/ 883331 w 883332"/>
              <a:gd name="connsiteY6"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295422 w 883332"/>
              <a:gd name="connsiteY3" fmla="*/ 3202259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185884 w 883332"/>
              <a:gd name="connsiteY3" fmla="*/ 3211784 h 6408712"/>
              <a:gd name="connsiteX4" fmla="*/ 289266 w 883332"/>
              <a:gd name="connsiteY4" fmla="*/ 3105349 h 6408712"/>
              <a:gd name="connsiteX5" fmla="*/ 289266 w 883332"/>
              <a:gd name="connsiteY5" fmla="*/ 99007 h 6408712"/>
              <a:gd name="connsiteX6" fmla="*/ 883332 w 883332"/>
              <a:gd name="connsiteY6" fmla="*/ 0 h 6408712"/>
              <a:gd name="connsiteX7" fmla="*/ 883331 w 883332"/>
              <a:gd name="connsiteY7" fmla="*/ 6408712 h 6408712"/>
              <a:gd name="connsiteX0" fmla="*/ 883331 w 883332"/>
              <a:gd name="connsiteY0" fmla="*/ 6408712 h 6408712"/>
              <a:gd name="connsiteX1" fmla="*/ 289265 w 883332"/>
              <a:gd name="connsiteY1" fmla="*/ 6309705 h 6408712"/>
              <a:gd name="connsiteX2" fmla="*/ 289266 w 883332"/>
              <a:gd name="connsiteY2" fmla="*/ 3303363 h 6408712"/>
              <a:gd name="connsiteX3" fmla="*/ 0 w 883332"/>
              <a:gd name="connsiteY3" fmla="*/ 3204356 h 6408712"/>
              <a:gd name="connsiteX4" fmla="*/ 289266 w 883332"/>
              <a:gd name="connsiteY4" fmla="*/ 3105349 h 6408712"/>
              <a:gd name="connsiteX5" fmla="*/ 289266 w 883332"/>
              <a:gd name="connsiteY5" fmla="*/ 99007 h 6408712"/>
              <a:gd name="connsiteX6" fmla="*/ 883332 w 883332"/>
              <a:gd name="connsiteY6" fmla="*/ 0 h 640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32" h="6408712" stroke="0" extrusionOk="0">
                <a:moveTo>
                  <a:pt x="883331" y="6408712"/>
                </a:moveTo>
                <a:cubicBezTo>
                  <a:pt x="555237" y="6408712"/>
                  <a:pt x="289265" y="6364385"/>
                  <a:pt x="289265" y="6309705"/>
                </a:cubicBezTo>
                <a:cubicBezTo>
                  <a:pt x="289265" y="5307591"/>
                  <a:pt x="289086" y="3814420"/>
                  <a:pt x="289266" y="3303363"/>
                </a:cubicBezTo>
                <a:cubicBezTo>
                  <a:pt x="289314" y="3166915"/>
                  <a:pt x="220345" y="3242310"/>
                  <a:pt x="185884" y="3211784"/>
                </a:cubicBezTo>
                <a:cubicBezTo>
                  <a:pt x="220345" y="3176306"/>
                  <a:pt x="316718" y="3212264"/>
                  <a:pt x="289266" y="3105349"/>
                </a:cubicBezTo>
                <a:lnTo>
                  <a:pt x="289266" y="99007"/>
                </a:lnTo>
                <a:cubicBezTo>
                  <a:pt x="289266" y="44327"/>
                  <a:pt x="555238" y="0"/>
                  <a:pt x="883332" y="0"/>
                </a:cubicBezTo>
                <a:cubicBezTo>
                  <a:pt x="883332" y="2136237"/>
                  <a:pt x="883331" y="4272475"/>
                  <a:pt x="883331" y="6408712"/>
                </a:cubicBezTo>
                <a:close/>
              </a:path>
              <a:path w="883332" h="6408712" fill="none">
                <a:moveTo>
                  <a:pt x="883331" y="6408712"/>
                </a:moveTo>
                <a:cubicBezTo>
                  <a:pt x="555237" y="6408712"/>
                  <a:pt x="289265" y="6364385"/>
                  <a:pt x="289265" y="6309705"/>
                </a:cubicBezTo>
                <a:cubicBezTo>
                  <a:pt x="289265" y="5307591"/>
                  <a:pt x="289266" y="4305477"/>
                  <a:pt x="289266" y="3303363"/>
                </a:cubicBezTo>
                <a:cubicBezTo>
                  <a:pt x="289266" y="3248683"/>
                  <a:pt x="328094" y="3204356"/>
                  <a:pt x="0" y="3204356"/>
                </a:cubicBezTo>
                <a:cubicBezTo>
                  <a:pt x="328094" y="3204356"/>
                  <a:pt x="289266" y="3160029"/>
                  <a:pt x="289266" y="3105349"/>
                </a:cubicBezTo>
                <a:lnTo>
                  <a:pt x="289266" y="99007"/>
                </a:lnTo>
                <a:cubicBezTo>
                  <a:pt x="289266" y="44327"/>
                  <a:pt x="555238" y="0"/>
                  <a:pt x="883332" y="0"/>
                </a:cubicBezTo>
              </a:path>
            </a:pathLst>
          </a:custGeom>
          <a:gradFill flip="none" rotWithShape="1">
            <a:gsLst>
              <a:gs pos="0">
                <a:srgbClr val="008000"/>
              </a:gs>
              <a:gs pos="47000">
                <a:srgbClr val="F3F763"/>
              </a:gs>
              <a:gs pos="100000">
                <a:srgbClr val="9672A6"/>
              </a:gs>
            </a:gsLst>
            <a:lin ang="5400000" scaled="1"/>
            <a:tileRect/>
          </a:grad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p:cNvSpPr txBox="1"/>
          <p:nvPr/>
        </p:nvSpPr>
        <p:spPr>
          <a:xfrm>
            <a:off x="2627784" y="6099683"/>
            <a:ext cx="3882088" cy="461665"/>
          </a:xfrm>
          <a:prstGeom prst="rect">
            <a:avLst/>
          </a:prstGeom>
          <a:noFill/>
        </p:spPr>
        <p:txBody>
          <a:bodyPr wrap="none" rtlCol="0">
            <a:spAutoFit/>
          </a:bodyPr>
          <a:lstStyle/>
          <a:p>
            <a:r>
              <a:rPr lang="de-DE" b="1" dirty="0" smtClean="0">
                <a:solidFill>
                  <a:srgbClr val="333399"/>
                </a:solidFill>
                <a:latin typeface="Calibri" pitchFamily="34" charset="0"/>
                <a:cs typeface="Calibri" pitchFamily="34" charset="0"/>
              </a:rPr>
              <a:t>Cross </a:t>
            </a:r>
            <a:r>
              <a:rPr lang="de-DE" b="1" dirty="0" err="1">
                <a:solidFill>
                  <a:srgbClr val="333399"/>
                </a:solidFill>
                <a:latin typeface="Calibri" pitchFamily="34" charset="0"/>
                <a:cs typeface="Calibri" pitchFamily="34" charset="0"/>
              </a:rPr>
              <a:t>disciplinary</a:t>
            </a:r>
            <a:r>
              <a:rPr lang="de-DE" b="1" dirty="0">
                <a:solidFill>
                  <a:srgbClr val="333399"/>
                </a:solidFill>
                <a:latin typeface="Calibri" pitchFamily="34" charset="0"/>
                <a:cs typeface="Calibri" pitchFamily="34" charset="0"/>
              </a:rPr>
              <a:t> </a:t>
            </a:r>
            <a:r>
              <a:rPr lang="de-DE" b="1" dirty="0" err="1" smtClean="0">
                <a:solidFill>
                  <a:srgbClr val="333399"/>
                </a:solidFill>
                <a:latin typeface="Calibri" pitchFamily="34" charset="0"/>
                <a:cs typeface="Calibri" pitchFamily="34" charset="0"/>
              </a:rPr>
              <a:t>application</a:t>
            </a:r>
            <a:endParaRPr lang="de-DE" b="1" dirty="0">
              <a:solidFill>
                <a:srgbClr val="333399"/>
              </a:solidFill>
              <a:latin typeface="Calibri" pitchFamily="34" charset="0"/>
              <a:cs typeface="Calibri" pitchFamily="34" charset="0"/>
            </a:endParaRPr>
          </a:p>
        </p:txBody>
      </p:sp>
      <p:sp>
        <p:nvSpPr>
          <p:cNvPr id="19" name="Text Box 5"/>
          <p:cNvSpPr txBox="1">
            <a:spLocks noChangeArrowheads="1"/>
          </p:cNvSpPr>
          <p:nvPr/>
        </p:nvSpPr>
        <p:spPr bwMode="auto">
          <a:xfrm>
            <a:off x="287338" y="55563"/>
            <a:ext cx="7056970" cy="369332"/>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800" b="1" dirty="0" smtClean="0">
                <a:solidFill>
                  <a:schemeClr val="accent2"/>
                </a:solidFill>
                <a:latin typeface="Calibri" pitchFamily="34" charset="0"/>
                <a:cs typeface="Calibri" pitchFamily="34" charset="0"/>
              </a:rPr>
              <a:t>DTSP – Detektor Technology </a:t>
            </a:r>
            <a:r>
              <a:rPr lang="de-DE" sz="1800" b="1" dirty="0" err="1" smtClean="0">
                <a:solidFill>
                  <a:schemeClr val="accent2"/>
                </a:solidFill>
                <a:latin typeface="Calibri" pitchFamily="34" charset="0"/>
                <a:cs typeface="Calibri" pitchFamily="34" charset="0"/>
              </a:rPr>
              <a:t>and</a:t>
            </a:r>
            <a:r>
              <a:rPr lang="de-DE" sz="1800" b="1" dirty="0" smtClean="0">
                <a:solidFill>
                  <a:schemeClr val="accent2"/>
                </a:solidFill>
                <a:latin typeface="Calibri" pitchFamily="34" charset="0"/>
                <a:cs typeface="Calibri" pitchFamily="34" charset="0"/>
              </a:rPr>
              <a:t> Systems </a:t>
            </a:r>
            <a:r>
              <a:rPr lang="de-DE" sz="1800" b="1" dirty="0" err="1" smtClean="0">
                <a:solidFill>
                  <a:schemeClr val="accent2"/>
                </a:solidFill>
                <a:latin typeface="Calibri" pitchFamily="34" charset="0"/>
                <a:cs typeface="Calibri" pitchFamily="34" charset="0"/>
              </a:rPr>
              <a:t>Platform</a:t>
            </a:r>
            <a:endParaRPr lang="de-DE" sz="18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val="217746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756" y="442436"/>
            <a:ext cx="4360203" cy="6160438"/>
          </a:xfrm>
          <a:prstGeom prst="rect">
            <a:avLst/>
          </a:prstGeom>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spTree>
    <p:extLst>
      <p:ext uri="{BB962C8B-B14F-4D97-AF65-F5344CB8AC3E}">
        <p14:creationId xmlns:p14="http://schemas.microsoft.com/office/powerpoint/2010/main" val="1775317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83" y="309127"/>
            <a:ext cx="8297434" cy="6239746"/>
          </a:xfrm>
          <a:prstGeom prst="rect">
            <a:avLst/>
          </a:prstGeom>
        </p:spPr>
      </p:pic>
    </p:spTree>
    <p:extLst>
      <p:ext uri="{BB962C8B-B14F-4D97-AF65-F5344CB8AC3E}">
        <p14:creationId xmlns:p14="http://schemas.microsoft.com/office/powerpoint/2010/main" val="3631015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83" y="309127"/>
            <a:ext cx="8297434" cy="6239746"/>
          </a:xfrm>
          <a:prstGeom prst="rect">
            <a:avLst/>
          </a:prstGeom>
        </p:spPr>
      </p:pic>
      <p:sp>
        <p:nvSpPr>
          <p:cNvPr id="4" name="Rechteck 3"/>
          <p:cNvSpPr/>
          <p:nvPr/>
        </p:nvSpPr>
        <p:spPr>
          <a:xfrm>
            <a:off x="589429" y="584200"/>
            <a:ext cx="8131288" cy="5400675"/>
          </a:xfrm>
          <a:prstGeom prst="rect">
            <a:avLst/>
          </a:prstGeom>
          <a:solidFill>
            <a:schemeClr val="bg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323529" y="1179909"/>
            <a:ext cx="8677596" cy="1200329"/>
          </a:xfrm>
          <a:prstGeom prst="rect">
            <a:avLst/>
          </a:prstGeom>
          <a:solidFill>
            <a:schemeClr val="bg1"/>
          </a:solidFill>
          <a:ln w="22225">
            <a:solidFill>
              <a:srgbClr val="C00000"/>
            </a:solidFill>
          </a:ln>
        </p:spPr>
        <p:txBody>
          <a:bodyPr wrap="square" rtlCol="0">
            <a:spAutoFit/>
          </a:bodyPr>
          <a:lstStyle/>
          <a:p>
            <a:r>
              <a:rPr lang="en-US" dirty="0" smtClean="0">
                <a:latin typeface="Calibri" pitchFamily="34" charset="0"/>
              </a:rPr>
              <a:t>Common Application (HZDR, KIT) for further funding by DFG in progress</a:t>
            </a:r>
          </a:p>
          <a:p>
            <a:endParaRPr lang="en-US" sz="1200" dirty="0" smtClean="0">
              <a:latin typeface="Calibri" pitchFamily="34" charset="0"/>
            </a:endParaRPr>
          </a:p>
          <a:p>
            <a:endParaRPr lang="en-US" sz="1200" dirty="0">
              <a:latin typeface="Calibri" pitchFamily="34" charset="0"/>
            </a:endParaRPr>
          </a:p>
        </p:txBody>
      </p:sp>
    </p:spTree>
    <p:extLst>
      <p:ext uri="{BB962C8B-B14F-4D97-AF65-F5344CB8AC3E}">
        <p14:creationId xmlns:p14="http://schemas.microsoft.com/office/powerpoint/2010/main" val="178940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DTSP Workshops </a:t>
            </a:r>
            <a:r>
              <a:rPr lang="de-DE" sz="2000" b="1" dirty="0" err="1" smtClean="0">
                <a:solidFill>
                  <a:schemeClr val="accent2"/>
                </a:solidFill>
                <a:latin typeface="Calibri" pitchFamily="34" charset="0"/>
                <a:cs typeface="Calibri" pitchFamily="34" charset="0"/>
              </a:rPr>
              <a:t>and</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more</a:t>
            </a:r>
            <a:endParaRPr lang="de-DE" sz="1800" b="1" dirty="0">
              <a:solidFill>
                <a:schemeClr val="accent2"/>
              </a:solidFill>
              <a:latin typeface="Calibri" pitchFamily="34" charset="0"/>
              <a:cs typeface="Calibri" pitchFamily="34" charset="0"/>
            </a:endParaRPr>
          </a:p>
        </p:txBody>
      </p:sp>
      <p:sp>
        <p:nvSpPr>
          <p:cNvPr id="3" name="Textfeld 2"/>
          <p:cNvSpPr txBox="1"/>
          <p:nvPr/>
        </p:nvSpPr>
        <p:spPr>
          <a:xfrm>
            <a:off x="431540" y="1196752"/>
            <a:ext cx="8280280" cy="4801314"/>
          </a:xfrm>
          <a:prstGeom prst="rect">
            <a:avLst/>
          </a:prstGeom>
          <a:noFill/>
        </p:spPr>
        <p:txBody>
          <a:bodyPr wrap="none" rtlCol="0">
            <a:spAutoFit/>
          </a:bodyPr>
          <a:lstStyle/>
          <a:p>
            <a:r>
              <a:rPr lang="en-US" sz="1800" dirty="0" smtClean="0">
                <a:latin typeface="Calibri" pitchFamily="34" charset="0"/>
              </a:rPr>
              <a:t>10.-12. 9. 2012 @HZDR</a:t>
            </a:r>
          </a:p>
          <a:p>
            <a:r>
              <a:rPr lang="en-US" sz="1800" dirty="0" smtClean="0">
                <a:latin typeface="Calibri" pitchFamily="34" charset="0"/>
                <a:cs typeface="Calibri" pitchFamily="34" charset="0"/>
              </a:rPr>
              <a:t>Tomography</a:t>
            </a:r>
            <a:r>
              <a:rPr lang="en-US" sz="1800" dirty="0">
                <a:latin typeface="Calibri" pitchFamily="34" charset="0"/>
                <a:cs typeface="Calibri" pitchFamily="34" charset="0"/>
              </a:rPr>
              <a:t>, data processing and image reconstruction for medicine and </a:t>
            </a:r>
            <a:r>
              <a:rPr lang="en-US" sz="1800" dirty="0" smtClean="0">
                <a:latin typeface="Calibri" pitchFamily="34" charset="0"/>
                <a:cs typeface="Calibri" pitchFamily="34" charset="0"/>
              </a:rPr>
              <a:t>engineering</a:t>
            </a:r>
          </a:p>
          <a:p>
            <a:endParaRPr lang="en-US" sz="1800" dirty="0">
              <a:latin typeface="Calibri" pitchFamily="34" charset="0"/>
              <a:cs typeface="Calibri" pitchFamily="34" charset="0"/>
            </a:endParaRPr>
          </a:p>
          <a:p>
            <a:r>
              <a:rPr lang="en-US" sz="1800" dirty="0" smtClean="0">
                <a:latin typeface="Calibri" pitchFamily="34" charset="0"/>
                <a:cs typeface="Calibri" pitchFamily="34" charset="0"/>
              </a:rPr>
              <a:t>10.-11. 10. 2012 @ Heidelberg (Ch. Schmidt)</a:t>
            </a:r>
          </a:p>
          <a:p>
            <a:r>
              <a:rPr lang="en-US" sz="1800" dirty="0" smtClean="0">
                <a:latin typeface="Calibri" pitchFamily="34" charset="0"/>
                <a:cs typeface="Calibri" pitchFamily="34" charset="0"/>
              </a:rPr>
              <a:t>ASCI Developers Meeting</a:t>
            </a:r>
          </a:p>
          <a:p>
            <a:endParaRPr lang="en-US" sz="1800" dirty="0">
              <a:latin typeface="Calibri" pitchFamily="34" charset="0"/>
              <a:cs typeface="Calibri" pitchFamily="34" charset="0"/>
            </a:endParaRPr>
          </a:p>
          <a:p>
            <a:r>
              <a:rPr lang="de-DE" sz="1800" dirty="0" smtClean="0">
                <a:latin typeface="Calibri" pitchFamily="34" charset="0"/>
                <a:cs typeface="Calibri" pitchFamily="34" charset="0"/>
              </a:rPr>
              <a:t>3.-4. 12. 2012 @ Jülich (Stockmanns)</a:t>
            </a:r>
          </a:p>
          <a:p>
            <a:endParaRPr lang="de-DE" sz="1800" dirty="0">
              <a:latin typeface="Calibri" pitchFamily="34" charset="0"/>
              <a:cs typeface="Calibri" pitchFamily="34" charset="0"/>
            </a:endParaRPr>
          </a:p>
          <a:p>
            <a:r>
              <a:rPr lang="en-US" sz="1800" dirty="0" smtClean="0">
                <a:latin typeface="Calibri" pitchFamily="34" charset="0"/>
              </a:rPr>
              <a:t>September 2013 @ KIT (</a:t>
            </a:r>
            <a:r>
              <a:rPr lang="en-US" sz="1800" dirty="0" err="1" smtClean="0">
                <a:latin typeface="Calibri" pitchFamily="34" charset="0"/>
              </a:rPr>
              <a:t>Balzer</a:t>
            </a:r>
            <a:r>
              <a:rPr lang="en-US" sz="1800" dirty="0" smtClean="0">
                <a:latin typeface="Calibri" pitchFamily="34" charset="0"/>
              </a:rPr>
              <a:t>)</a:t>
            </a:r>
          </a:p>
          <a:p>
            <a:r>
              <a:rPr lang="en-US" sz="1800" dirty="0" smtClean="0">
                <a:latin typeface="Calibri" pitchFamily="34" charset="0"/>
              </a:rPr>
              <a:t>“Fast data transmission for detector systems” </a:t>
            </a:r>
            <a:endParaRPr lang="de-DE" sz="1800" dirty="0" smtClean="0">
              <a:latin typeface="Calibri" pitchFamily="34" charset="0"/>
              <a:cs typeface="Calibri" pitchFamily="34" charset="0"/>
            </a:endParaRPr>
          </a:p>
          <a:p>
            <a:r>
              <a:rPr lang="de-DE" sz="1800" dirty="0" smtClean="0">
                <a:latin typeface="Calibri" pitchFamily="34" charset="0"/>
                <a:cs typeface="Calibri" pitchFamily="34" charset="0"/>
              </a:rPr>
              <a:t>  </a:t>
            </a:r>
          </a:p>
          <a:p>
            <a:r>
              <a:rPr lang="en-US" sz="1800" dirty="0">
                <a:latin typeface="Calibri" pitchFamily="34" charset="0"/>
              </a:rPr>
              <a:t>23.-25.5. 2013 @ Bad </a:t>
            </a:r>
            <a:r>
              <a:rPr lang="en-US" sz="1800" dirty="0" err="1">
                <a:latin typeface="Calibri" pitchFamily="34" charset="0"/>
              </a:rPr>
              <a:t>Honef</a:t>
            </a:r>
            <a:r>
              <a:rPr lang="en-US" sz="1800" dirty="0">
                <a:latin typeface="Calibri" pitchFamily="34" charset="0"/>
              </a:rPr>
              <a:t> - 532. Wilhelm und Else Heraeus-Seminar </a:t>
            </a:r>
          </a:p>
          <a:p>
            <a:r>
              <a:rPr lang="en-US" sz="1800" dirty="0">
                <a:latin typeface="Calibri" pitchFamily="34" charset="0"/>
              </a:rPr>
              <a:t>“Development of High-resolution Pixel Detectors and their Use in Science and Society</a:t>
            </a:r>
            <a:r>
              <a:rPr lang="en-US" sz="1800" dirty="0" smtClean="0">
                <a:latin typeface="Calibri" pitchFamily="34" charset="0"/>
              </a:rPr>
              <a:t>”</a:t>
            </a:r>
          </a:p>
          <a:p>
            <a:endParaRPr lang="en-US" sz="1800" dirty="0">
              <a:latin typeface="Calibri" pitchFamily="34" charset="0"/>
            </a:endParaRPr>
          </a:p>
          <a:p>
            <a:r>
              <a:rPr lang="en-US" sz="1800" b="1" dirty="0" smtClean="0">
                <a:solidFill>
                  <a:srgbClr val="FF0000"/>
                </a:solidFill>
                <a:latin typeface="Calibri" pitchFamily="34" charset="0"/>
              </a:rPr>
              <a:t>Idea: </a:t>
            </a:r>
            <a:endParaRPr lang="en-US" sz="1800" b="1" dirty="0">
              <a:solidFill>
                <a:srgbClr val="FF0000"/>
              </a:solidFill>
              <a:latin typeface="Calibri" pitchFamily="34" charset="0"/>
            </a:endParaRPr>
          </a:p>
          <a:p>
            <a:endParaRPr lang="de-DE" sz="1800" b="1" dirty="0">
              <a:solidFill>
                <a:srgbClr val="FF0000"/>
              </a:solidFill>
              <a:latin typeface="Calibri" pitchFamily="34" charset="0"/>
              <a:cs typeface="Calibri" pitchFamily="34" charset="0"/>
            </a:endParaRPr>
          </a:p>
          <a:p>
            <a:r>
              <a:rPr lang="en-US" sz="1800" b="1" dirty="0" smtClean="0">
                <a:solidFill>
                  <a:srgbClr val="FF0000"/>
                </a:solidFill>
                <a:latin typeface="Calibri" pitchFamily="34" charset="0"/>
              </a:rPr>
              <a:t>Workshop close to industrial </a:t>
            </a:r>
            <a:r>
              <a:rPr lang="en-US" sz="1800" b="1" dirty="0" smtClean="0">
                <a:solidFill>
                  <a:srgbClr val="FF0000"/>
                </a:solidFill>
                <a:latin typeface="Calibri" pitchFamily="34" charset="0"/>
              </a:rPr>
              <a:t>needs, identify application areas</a:t>
            </a:r>
            <a:endParaRPr lang="en-US" sz="1800" b="1" dirty="0">
              <a:solidFill>
                <a:srgbClr val="FF0000"/>
              </a:solidFill>
              <a:latin typeface="Calibri" pitchFamily="34" charset="0"/>
            </a:endParaRPr>
          </a:p>
        </p:txBody>
      </p:sp>
    </p:spTree>
    <p:extLst>
      <p:ext uri="{BB962C8B-B14F-4D97-AF65-F5344CB8AC3E}">
        <p14:creationId xmlns:p14="http://schemas.microsoft.com/office/powerpoint/2010/main" val="1974872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4" y="-42432289"/>
            <a:ext cx="6263481" cy="6263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a:t>
            </a:r>
            <a:endParaRPr lang="de-DE" sz="1800" b="1" dirty="0">
              <a:solidFill>
                <a:schemeClr val="accent2"/>
              </a:solidFill>
              <a:latin typeface="Calibri" pitchFamily="34" charset="0"/>
              <a:cs typeface="Calibri" pitchFamily="34" charset="0"/>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34" y="455673"/>
            <a:ext cx="7945306" cy="6107489"/>
          </a:xfrm>
          <a:prstGeom prst="rect">
            <a:avLst/>
          </a:prstGeom>
        </p:spPr>
      </p:pic>
    </p:spTree>
    <p:extLst>
      <p:ext uri="{BB962C8B-B14F-4D97-AF65-F5344CB8AC3E}">
        <p14:creationId xmlns:p14="http://schemas.microsoft.com/office/powerpoint/2010/main" val="1329104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a:t>
            </a:r>
            <a:endParaRPr lang="de-DE" sz="1800" b="1" dirty="0">
              <a:solidFill>
                <a:schemeClr val="accent2"/>
              </a:solidFill>
              <a:latin typeface="Calibri" pitchFamily="34" charset="0"/>
              <a:cs typeface="Calibri" pitchFamily="34" charset="0"/>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34" y="455673"/>
            <a:ext cx="7945306" cy="6107489"/>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107" y="1808820"/>
            <a:ext cx="6728765" cy="4680880"/>
          </a:xfrm>
          <a:prstGeom prst="rect">
            <a:avLst/>
          </a:prstGeom>
        </p:spPr>
      </p:pic>
    </p:spTree>
    <p:extLst>
      <p:ext uri="{BB962C8B-B14F-4D97-AF65-F5344CB8AC3E}">
        <p14:creationId xmlns:p14="http://schemas.microsoft.com/office/powerpoint/2010/main" val="3614914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708434"/>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This </a:t>
            </a:r>
            <a:r>
              <a:rPr lang="en-US" sz="1800" dirty="0" smtClean="0">
                <a:solidFill>
                  <a:srgbClr val="0033CC"/>
                </a:solidFill>
                <a:latin typeface="Calibri" pitchFamily="34" charset="0"/>
                <a:cs typeface="Calibri" pitchFamily="34" charset="0"/>
              </a:rPr>
              <a:t> </a:t>
            </a:r>
            <a:r>
              <a:rPr lang="en-US" sz="1800" dirty="0" smtClean="0">
                <a:latin typeface="Calibri" pitchFamily="34" charset="0"/>
                <a:cs typeface="Calibri" pitchFamily="34" charset="0"/>
              </a:rPr>
              <a:t>topic</a:t>
            </a:r>
            <a:r>
              <a:rPr lang="en-US" sz="1800" dirty="0" smtClean="0">
                <a:solidFill>
                  <a:srgbClr val="0033CC"/>
                </a:solidFill>
                <a:latin typeface="Calibri" pitchFamily="34" charset="0"/>
                <a:cs typeface="Calibri" pitchFamily="34" charset="0"/>
              </a:rPr>
              <a:t> </a:t>
            </a:r>
            <a:r>
              <a:rPr lang="en-US" sz="1800" dirty="0">
                <a:latin typeface="Calibri" pitchFamily="34" charset="0"/>
                <a:cs typeface="Calibri" pitchFamily="34" charset="0"/>
              </a:rPr>
              <a:t>will </a:t>
            </a:r>
            <a:r>
              <a:rPr lang="en-US" sz="1800" dirty="0" smtClean="0">
                <a:latin typeface="Calibri" pitchFamily="34" charset="0"/>
                <a:cs typeface="Calibri" pitchFamily="34" charset="0"/>
              </a:rPr>
              <a:t>look for specific </a:t>
            </a:r>
            <a:r>
              <a:rPr lang="en-US" sz="1800" dirty="0">
                <a:latin typeface="Calibri" pitchFamily="34" charset="0"/>
                <a:cs typeface="Calibri" pitchFamily="34" charset="0"/>
              </a:rPr>
              <a:t>application fields </a:t>
            </a:r>
            <a:r>
              <a:rPr lang="en-US" sz="1800" dirty="0" smtClean="0">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b="1" dirty="0" smtClean="0">
                <a:solidFill>
                  <a:srgbClr val="C00000"/>
                </a:solidFill>
                <a:latin typeface="Calibri" pitchFamily="34" charset="0"/>
                <a:cs typeface="Calibri" pitchFamily="34" charset="0"/>
              </a:rPr>
              <a:t>Visibility of the technological </a:t>
            </a:r>
            <a:r>
              <a:rPr lang="en-US" sz="1800" b="1" dirty="0">
                <a:solidFill>
                  <a:srgbClr val="C00000"/>
                </a:solidFill>
                <a:latin typeface="Calibri" pitchFamily="34" charset="0"/>
                <a:cs typeface="Calibri" pitchFamily="34" charset="0"/>
              </a:rPr>
              <a:t>competencies </a:t>
            </a:r>
            <a:endParaRPr lang="en-US" sz="1800" b="1" dirty="0" smtClean="0">
              <a:solidFill>
                <a:srgbClr val="C00000"/>
              </a:solidFill>
              <a:latin typeface="Calibri" pitchFamily="34" charset="0"/>
              <a:cs typeface="Calibri" pitchFamily="34" charset="0"/>
            </a:endParaRP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Search </a:t>
            </a:r>
            <a:r>
              <a:rPr lang="en-US" sz="1800" dirty="0">
                <a:latin typeface="Calibri" pitchFamily="34" charset="0"/>
                <a:cs typeface="Calibri" pitchFamily="34" charset="0"/>
              </a:rPr>
              <a:t>for interdisciplinary cross-program opportunities </a:t>
            </a:r>
          </a:p>
          <a:p>
            <a:pPr algn="just">
              <a:lnSpc>
                <a:spcPts val="2400"/>
              </a:lnSpc>
              <a:spcAft>
                <a:spcPts val="600"/>
              </a:spcAft>
            </a:pPr>
            <a:endParaRPr lang="en-US" sz="1800" dirty="0" smtClean="0">
              <a:latin typeface="Calibri" pitchFamily="34" charset="0"/>
              <a:cs typeface="Calibri" pitchFamily="34" charset="0"/>
            </a:endParaRP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spTree>
    <p:extLst>
      <p:ext uri="{BB962C8B-B14F-4D97-AF65-F5344CB8AC3E}">
        <p14:creationId xmlns:p14="http://schemas.microsoft.com/office/powerpoint/2010/main" val="3220860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395289" y="705254"/>
            <a:ext cx="8389179" cy="5148572"/>
            <a:chOff x="395289" y="705254"/>
            <a:chExt cx="8389179" cy="5148572"/>
          </a:xfrm>
        </p:grpSpPr>
        <p:sp>
          <p:nvSpPr>
            <p:cNvPr id="16" name="Ellipse 15"/>
            <p:cNvSpPr/>
            <p:nvPr/>
          </p:nvSpPr>
          <p:spPr>
            <a:xfrm>
              <a:off x="395535" y="705254"/>
              <a:ext cx="5832227" cy="5148572"/>
            </a:xfrm>
            <a:prstGeom prst="ellipse">
              <a:avLst/>
            </a:prstGeom>
            <a:solidFill>
              <a:srgbClr val="008000">
                <a:alpha val="66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p:cNvSpPr/>
            <p:nvPr/>
          </p:nvSpPr>
          <p:spPr>
            <a:xfrm>
              <a:off x="2652065" y="705254"/>
              <a:ext cx="6132403" cy="5148572"/>
            </a:xfrm>
            <a:prstGeom prst="ellipse">
              <a:avLst/>
            </a:prstGeom>
            <a:solidFill>
              <a:srgbClr val="9672A6">
                <a:alpha val="45882"/>
              </a:srgbClr>
            </a:solidFill>
            <a:ln>
              <a:solidFill>
                <a:srgbClr val="967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2652065" y="908720"/>
              <a:ext cx="3817081" cy="4716524"/>
            </a:xfrm>
            <a:prstGeom prst="ellipse">
              <a:avLst/>
            </a:prstGeom>
            <a:solidFill>
              <a:srgbClr val="F3F763"/>
            </a:solidFill>
            <a:ln>
              <a:solidFill>
                <a:srgbClr val="EEF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p:nvSpPr>
          <p:spPr>
            <a:xfrm>
              <a:off x="395289" y="1237093"/>
              <a:ext cx="2916360" cy="4406334"/>
            </a:xfrm>
            <a:prstGeom prst="rect">
              <a:avLst/>
            </a:prstGeom>
            <a:noFill/>
          </p:spPr>
          <p:txBody>
            <a:bodyPr wrap="square" rtlCol="0">
              <a:spAutoFit/>
            </a:bodyPr>
            <a:lstStyle/>
            <a:p>
              <a:r>
                <a:rPr lang="de-DE" sz="1800" b="1" dirty="0" smtClean="0">
                  <a:solidFill>
                    <a:srgbClr val="333399"/>
                  </a:solidFill>
                  <a:latin typeface="Calibri" pitchFamily="34" charset="0"/>
                  <a:cs typeface="Calibri" pitchFamily="34" charset="0"/>
                </a:rPr>
                <a:t>                   Ultrafast </a:t>
              </a:r>
              <a:r>
                <a:rPr lang="de-DE" sz="1800" b="1" dirty="0" err="1">
                  <a:solidFill>
                    <a:srgbClr val="333399"/>
                  </a:solidFill>
                  <a:latin typeface="Calibri" pitchFamily="34" charset="0"/>
                  <a:cs typeface="Calibri" pitchFamily="34" charset="0"/>
                </a:rPr>
                <a:t>data</a:t>
              </a:r>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p>
            <a:p>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transfer</a:t>
              </a:r>
              <a:r>
                <a:rPr lang="de-DE" sz="1800" b="1" dirty="0" smtClean="0">
                  <a:solidFill>
                    <a:srgbClr val="333399"/>
                  </a:solidFill>
                  <a:latin typeface="Calibri" pitchFamily="34" charset="0"/>
                  <a:cs typeface="Calibri" pitchFamily="34" charset="0"/>
                </a:rPr>
                <a:t> </a:t>
              </a:r>
              <a:r>
                <a:rPr lang="de-DE" sz="1800" b="1" dirty="0" err="1">
                  <a:solidFill>
                    <a:srgbClr val="333399"/>
                  </a:solidFill>
                  <a:latin typeface="Calibri" pitchFamily="34" charset="0"/>
                  <a:cs typeface="Calibri" pitchFamily="34" charset="0"/>
                </a:rPr>
                <a:t>and</a:t>
              </a:r>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p>
            <a:p>
              <a:r>
                <a:rPr lang="de-DE" sz="1800" b="1" dirty="0">
                  <a:solidFill>
                    <a:srgbClr val="333399"/>
                  </a:solidFill>
                  <a:latin typeface="Calibri" pitchFamily="34" charset="0"/>
                  <a:cs typeface="Calibri" pitchFamily="34" charset="0"/>
                </a:rPr>
                <a:t> </a:t>
              </a:r>
              <a:r>
                <a:rPr lang="de-DE" sz="1800" b="1" dirty="0" smtClean="0">
                  <a:solidFill>
                    <a:srgbClr val="333399"/>
                  </a:solidFill>
                  <a:latin typeface="Calibri" pitchFamily="34" charset="0"/>
                  <a:cs typeface="Calibri" pitchFamily="34" charset="0"/>
                </a:rPr>
                <a:t>       </a:t>
              </a:r>
              <a:r>
                <a:rPr lang="de-DE" sz="1800" b="1" dirty="0" err="1" smtClean="0">
                  <a:solidFill>
                    <a:srgbClr val="333399"/>
                  </a:solidFill>
                  <a:latin typeface="Calibri" pitchFamily="34" charset="0"/>
                  <a:cs typeface="Calibri" pitchFamily="34" charset="0"/>
                </a:rPr>
                <a:t>reconstruction</a:t>
              </a:r>
              <a:endParaRPr lang="de-DE" sz="1800" b="1" dirty="0">
                <a:solidFill>
                  <a:srgbClr val="333399"/>
                </a:solidFill>
                <a:latin typeface="Calibri" pitchFamily="34" charset="0"/>
                <a:cs typeface="Calibri" pitchFamily="34" charset="0"/>
              </a:endParaRPr>
            </a:p>
            <a:p>
              <a:pPr marL="269875" indent="93663">
                <a:lnSpc>
                  <a:spcPts val="2500"/>
                </a:lnSpc>
                <a:buFont typeface="Arial" pitchFamily="34" charset="0"/>
                <a:buChar char="•"/>
              </a:pPr>
              <a:r>
                <a:rPr lang="en-US" sz="1800" dirty="0">
                  <a:latin typeface="Calibri" pitchFamily="34" charset="0"/>
                  <a:cs typeface="Calibri" pitchFamily="34" charset="0"/>
                </a:rPr>
                <a:t> </a:t>
              </a:r>
              <a:r>
                <a:rPr lang="en-US" sz="1800" dirty="0" smtClean="0">
                  <a:latin typeface="Calibri" pitchFamily="34" charset="0"/>
                  <a:cs typeface="Calibri" pitchFamily="34" charset="0"/>
                </a:rPr>
                <a:t>Intelligent    programmable   </a:t>
              </a:r>
            </a:p>
            <a:p>
              <a:pPr marL="176213">
                <a:lnSpc>
                  <a:spcPts val="2500"/>
                </a:lnSpc>
              </a:pPr>
              <a:r>
                <a:rPr lang="en-US" sz="1800" dirty="0" smtClean="0">
                  <a:latin typeface="Calibri" pitchFamily="34" charset="0"/>
                  <a:cs typeface="Calibri" pitchFamily="34" charset="0"/>
                </a:rPr>
                <a:t>hardware</a:t>
              </a:r>
              <a:endParaRPr lang="en-US" sz="1800" dirty="0">
                <a:latin typeface="Calibri" pitchFamily="34" charset="0"/>
                <a:cs typeface="Calibri" pitchFamily="34" charset="0"/>
              </a:endParaRPr>
            </a:p>
            <a:p>
              <a:pPr marL="176213" indent="-82550">
                <a:lnSpc>
                  <a:spcPts val="2500"/>
                </a:lnSpc>
                <a:buFont typeface="Arial" pitchFamily="34" charset="0"/>
                <a:buChar char="•"/>
              </a:pPr>
              <a:r>
                <a:rPr lang="en-US" sz="1800" dirty="0" smtClean="0">
                  <a:latin typeface="Calibri" pitchFamily="34" charset="0"/>
                  <a:cs typeface="Calibri" pitchFamily="34" charset="0"/>
                </a:rPr>
                <a:t> Near </a:t>
              </a:r>
              <a:r>
                <a:rPr lang="en-US" sz="1800" dirty="0">
                  <a:latin typeface="Calibri" pitchFamily="34" charset="0"/>
                  <a:cs typeface="Calibri" pitchFamily="34" charset="0"/>
                </a:rPr>
                <a:t>detector </a:t>
              </a:r>
              <a:endParaRPr lang="en-US" sz="1800" dirty="0" smtClean="0">
                <a:latin typeface="Calibri" pitchFamily="34" charset="0"/>
                <a:cs typeface="Calibri" pitchFamily="34" charset="0"/>
              </a:endParaRP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optical </a:t>
              </a:r>
              <a:r>
                <a:rPr lang="en-US" sz="1800" dirty="0">
                  <a:latin typeface="Calibri" pitchFamily="34" charset="0"/>
                  <a:cs typeface="Calibri" pitchFamily="34" charset="0"/>
                </a:rPr>
                <a:t>signal </a:t>
              </a:r>
              <a:r>
                <a:rPr lang="en-US" sz="1800" dirty="0" smtClean="0">
                  <a:latin typeface="Calibri" pitchFamily="34" charset="0"/>
                  <a:cs typeface="Calibri" pitchFamily="34" charset="0"/>
                </a:rPr>
                <a:t>  </a:t>
              </a: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transmission</a:t>
              </a:r>
              <a:endParaRPr lang="en-US" sz="1800" dirty="0">
                <a:latin typeface="Calibri" pitchFamily="34" charset="0"/>
                <a:cs typeface="Calibri" pitchFamily="34" charset="0"/>
              </a:endParaRPr>
            </a:p>
            <a:p>
              <a:pPr marL="269875" indent="-93663">
                <a:lnSpc>
                  <a:spcPts val="2500"/>
                </a:lnSpc>
                <a:buFont typeface="Arial" pitchFamily="34" charset="0"/>
                <a:buChar char="•"/>
              </a:pPr>
              <a:r>
                <a:rPr lang="en-US" sz="1800" dirty="0" smtClean="0">
                  <a:latin typeface="Calibri" pitchFamily="34" charset="0"/>
                  <a:cs typeface="Calibri" pitchFamily="34" charset="0"/>
                </a:rPr>
                <a:t> Fastest </a:t>
              </a:r>
              <a:r>
                <a:rPr lang="en-US" sz="1800" dirty="0">
                  <a:latin typeface="Calibri" pitchFamily="34" charset="0"/>
                  <a:cs typeface="Calibri" pitchFamily="34" charset="0"/>
                </a:rPr>
                <a:t>data </a:t>
              </a:r>
              <a:endParaRPr lang="en-US" sz="1800" dirty="0" smtClean="0">
                <a:latin typeface="Calibri" pitchFamily="34" charset="0"/>
                <a:cs typeface="Calibri" pitchFamily="34" charset="0"/>
              </a:endParaRPr>
            </a:p>
            <a:p>
              <a:pPr>
                <a:lnSpc>
                  <a:spcPts val="2500"/>
                </a:lnSpc>
              </a:pPr>
              <a:r>
                <a:rPr lang="en-US" sz="1800" dirty="0" smtClean="0">
                  <a:latin typeface="Calibri" pitchFamily="34" charset="0"/>
                  <a:cs typeface="Calibri" pitchFamily="34" charset="0"/>
                </a:rPr>
                <a:t>        processing </a:t>
              </a:r>
              <a:r>
                <a:rPr lang="en-US" sz="1800" dirty="0">
                  <a:latin typeface="Calibri" pitchFamily="34" charset="0"/>
                  <a:cs typeface="Calibri" pitchFamily="34" charset="0"/>
                </a:rPr>
                <a:t>with </a:t>
              </a:r>
            </a:p>
            <a:p>
              <a:pPr>
                <a:lnSpc>
                  <a:spcPts val="2500"/>
                </a:lnSpc>
              </a:pPr>
              <a:r>
                <a:rPr lang="en-US" sz="1800" dirty="0" smtClean="0">
                  <a:latin typeface="Calibri" pitchFamily="34" charset="0"/>
                  <a:cs typeface="Calibri" pitchFamily="34" charset="0"/>
                </a:rPr>
                <a:t>            highly parallel</a:t>
              </a:r>
            </a:p>
            <a:p>
              <a:pPr>
                <a:lnSpc>
                  <a:spcPts val="2500"/>
                </a:lnSpc>
              </a:pPr>
              <a:r>
                <a:rPr lang="en-US" sz="1800" dirty="0">
                  <a:latin typeface="Calibri" pitchFamily="34" charset="0"/>
                  <a:cs typeface="Calibri" pitchFamily="34" charset="0"/>
                </a:rPr>
                <a:t> </a:t>
              </a:r>
              <a:r>
                <a:rPr lang="en-US" sz="1800" dirty="0" smtClean="0">
                  <a:latin typeface="Calibri" pitchFamily="34" charset="0"/>
                  <a:cs typeface="Calibri" pitchFamily="34" charset="0"/>
                </a:rPr>
                <a:t>                 architectures</a:t>
              </a:r>
              <a:endParaRPr lang="de-DE" sz="1800" dirty="0">
                <a:latin typeface="Calibri" pitchFamily="34" charset="0"/>
                <a:cs typeface="Calibri" pitchFamily="34" charset="0"/>
              </a:endParaRPr>
            </a:p>
            <a:p>
              <a:endParaRPr lang="de-DE" sz="1800" dirty="0"/>
            </a:p>
          </p:txBody>
        </p:sp>
        <p:sp>
          <p:nvSpPr>
            <p:cNvPr id="20" name="Textfeld 19"/>
            <p:cNvSpPr txBox="1"/>
            <p:nvPr/>
          </p:nvSpPr>
          <p:spPr>
            <a:xfrm>
              <a:off x="6227762" y="1232855"/>
              <a:ext cx="2556706" cy="3970318"/>
            </a:xfrm>
            <a:prstGeom prst="rect">
              <a:avLst/>
            </a:prstGeom>
            <a:noFill/>
          </p:spPr>
          <p:txBody>
            <a:bodyPr wrap="square" rtlCol="0">
              <a:spAutoFit/>
            </a:bodyPr>
            <a:lstStyle/>
            <a:p>
              <a:r>
                <a:rPr lang="en-US" sz="1800" b="1" dirty="0">
                  <a:solidFill>
                    <a:srgbClr val="333399"/>
                  </a:solidFill>
                  <a:latin typeface="Calibri" pitchFamily="34" charset="0"/>
                  <a:cs typeface="Calibri" pitchFamily="34" charset="0"/>
                </a:rPr>
                <a:t>Detector </a:t>
              </a:r>
              <a:r>
                <a:rPr lang="en-US" sz="1800" b="1" dirty="0" smtClean="0">
                  <a:solidFill>
                    <a:srgbClr val="333399"/>
                  </a:solidFill>
                  <a:latin typeface="Calibri" pitchFamily="34" charset="0"/>
                  <a:cs typeface="Calibri" pitchFamily="34" charset="0"/>
                </a:rPr>
                <a:t>types</a:t>
              </a:r>
            </a:p>
            <a:p>
              <a:endParaRPr lang="en-US" sz="1800" b="1" dirty="0">
                <a:solidFill>
                  <a:srgbClr val="333399"/>
                </a:solidFill>
                <a:latin typeface="Calibri" pitchFamily="34" charset="0"/>
                <a:cs typeface="Calibri" pitchFamily="34" charset="0"/>
              </a:endParaRPr>
            </a:p>
            <a:p>
              <a:pPr marL="176213" indent="-82550">
                <a:buFont typeface="Arial" pitchFamily="34" charset="0"/>
                <a:buChar char="•"/>
              </a:pPr>
              <a:r>
                <a:rPr lang="en-US" sz="1800" dirty="0" smtClean="0">
                  <a:latin typeface="Calibri" pitchFamily="34" charset="0"/>
                  <a:cs typeface="Calibri" pitchFamily="34" charset="0"/>
                </a:rPr>
                <a:t> Fast photon and</a:t>
              </a:r>
            </a:p>
            <a:p>
              <a:r>
                <a:rPr lang="en-US" sz="1800" dirty="0" smtClean="0">
                  <a:latin typeface="Calibri" pitchFamily="34" charset="0"/>
                  <a:cs typeface="Calibri" pitchFamily="34" charset="0"/>
                </a:rPr>
                <a:t>       </a:t>
              </a:r>
              <a:r>
                <a:rPr lang="en-US" sz="1800" dirty="0">
                  <a:latin typeface="Calibri" pitchFamily="34" charset="0"/>
                  <a:cs typeface="Calibri" pitchFamily="34" charset="0"/>
                </a:rPr>
                <a:t>X-ray </a:t>
              </a:r>
              <a:r>
                <a:rPr lang="en-US" sz="1800" dirty="0" smtClean="0">
                  <a:latin typeface="Calibri" pitchFamily="34" charset="0"/>
                  <a:cs typeface="Calibri" pitchFamily="34" charset="0"/>
                </a:rPr>
                <a:t>detectors</a:t>
              </a:r>
            </a:p>
            <a:p>
              <a:endParaRPr lang="en-US"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pPr marL="285750" indent="-109538">
                <a:buFont typeface="Arial" pitchFamily="34" charset="0"/>
                <a:buChar char="•"/>
              </a:pPr>
              <a:r>
                <a:rPr lang="en-US" sz="1800" dirty="0">
                  <a:latin typeface="Calibri" pitchFamily="34" charset="0"/>
                  <a:cs typeface="Calibri" pitchFamily="34" charset="0"/>
                </a:rPr>
                <a:t> </a:t>
              </a:r>
              <a:r>
                <a:rPr lang="en-US" sz="1800" dirty="0" smtClean="0">
                  <a:latin typeface="Calibri" pitchFamily="34" charset="0"/>
                  <a:cs typeface="Calibri" pitchFamily="34" charset="0"/>
                </a:rPr>
                <a:t>Diamond detectors</a:t>
              </a:r>
            </a:p>
            <a:p>
              <a:pPr marL="176212"/>
              <a:r>
                <a:rPr lang="en-US" sz="1800" dirty="0" smtClean="0">
                  <a:latin typeface="Calibri" pitchFamily="34" charset="0"/>
                  <a:cs typeface="Calibri" pitchFamily="34" charset="0"/>
                </a:rPr>
                <a:t> </a:t>
              </a:r>
              <a:endParaRPr lang="en-US" sz="1800" dirty="0">
                <a:latin typeface="Calibri" pitchFamily="34" charset="0"/>
                <a:cs typeface="Calibri" pitchFamily="34" charset="0"/>
              </a:endParaRPr>
            </a:p>
            <a:p>
              <a:pPr marL="285750" indent="-15875">
                <a:buFont typeface="Arial" pitchFamily="34" charset="0"/>
                <a:buChar char="•"/>
              </a:pPr>
              <a:r>
                <a:rPr lang="en-US" sz="1800" dirty="0" smtClean="0">
                  <a:latin typeface="Calibri" pitchFamily="34" charset="0"/>
                  <a:cs typeface="Calibri" pitchFamily="34" charset="0"/>
                </a:rPr>
                <a:t> Detectors </a:t>
              </a:r>
              <a:r>
                <a:rPr lang="en-US" sz="1800" dirty="0">
                  <a:latin typeface="Calibri" pitchFamily="34" charset="0"/>
                  <a:cs typeface="Calibri" pitchFamily="34" charset="0"/>
                </a:rPr>
                <a:t>for </a:t>
              </a:r>
              <a:endParaRPr lang="en-US" sz="1800" dirty="0" smtClean="0">
                <a:latin typeface="Calibri" pitchFamily="34" charset="0"/>
                <a:cs typeface="Calibri" pitchFamily="34" charset="0"/>
              </a:endParaRPr>
            </a:p>
            <a:p>
              <a:pPr marL="269875"/>
              <a:r>
                <a:rPr lang="en-US" sz="1800" dirty="0">
                  <a:latin typeface="Calibri" pitchFamily="34" charset="0"/>
                  <a:cs typeface="Calibri" pitchFamily="34" charset="0"/>
                </a:rPr>
                <a:t> </a:t>
              </a:r>
              <a:r>
                <a:rPr lang="en-US" sz="1800" dirty="0" smtClean="0">
                  <a:latin typeface="Calibri" pitchFamily="34" charset="0"/>
                  <a:cs typeface="Calibri" pitchFamily="34" charset="0"/>
                </a:rPr>
                <a:t>    thermal neutrons</a:t>
              </a:r>
            </a:p>
            <a:p>
              <a:pPr marL="269875"/>
              <a:endParaRPr lang="en-US" sz="1800" dirty="0">
                <a:latin typeface="Calibri" pitchFamily="34" charset="0"/>
                <a:cs typeface="Calibri" pitchFamily="34" charset="0"/>
              </a:endParaRPr>
            </a:p>
            <a:p>
              <a:pPr marL="269875" indent="-93663">
                <a:buFont typeface="Arial" pitchFamily="34" charset="0"/>
                <a:buChar char="•"/>
              </a:pPr>
              <a:r>
                <a:rPr lang="en-US" sz="1800" dirty="0" smtClean="0">
                  <a:latin typeface="Calibri" pitchFamily="34" charset="0"/>
                  <a:cs typeface="Calibri" pitchFamily="34" charset="0"/>
                </a:rPr>
                <a:t> Compact </a:t>
              </a:r>
              <a:r>
                <a:rPr lang="en-US" sz="1800" dirty="0">
                  <a:latin typeface="Calibri" pitchFamily="34" charset="0"/>
                  <a:cs typeface="Calibri" pitchFamily="34" charset="0"/>
                </a:rPr>
                <a:t>gas detectors</a:t>
              </a:r>
              <a:endParaRPr lang="de-DE" sz="1800" dirty="0">
                <a:latin typeface="Calibri" pitchFamily="34" charset="0"/>
                <a:cs typeface="Calibri" pitchFamily="34" charset="0"/>
              </a:endParaRPr>
            </a:p>
            <a:p>
              <a:endParaRPr lang="de-DE" sz="1800" dirty="0"/>
            </a:p>
          </p:txBody>
        </p:sp>
        <p:sp>
          <p:nvSpPr>
            <p:cNvPr id="21" name="Textfeld 20"/>
            <p:cNvSpPr txBox="1"/>
            <p:nvPr/>
          </p:nvSpPr>
          <p:spPr>
            <a:xfrm>
              <a:off x="3203848" y="1237093"/>
              <a:ext cx="2916113" cy="4042132"/>
            </a:xfrm>
            <a:prstGeom prst="rect">
              <a:avLst/>
            </a:prstGeom>
            <a:noFill/>
          </p:spPr>
          <p:txBody>
            <a:bodyPr wrap="square" rtlCol="0">
              <a:spAutoFit/>
            </a:bodyPr>
            <a:lstStyle/>
            <a:p>
              <a:r>
                <a:rPr lang="en-US" sz="1800" b="1" dirty="0" smtClean="0">
                  <a:solidFill>
                    <a:srgbClr val="333399"/>
                  </a:solidFill>
                  <a:latin typeface="Calibri" pitchFamily="34" charset="0"/>
                  <a:cs typeface="Calibri" pitchFamily="34" charset="0"/>
                </a:rPr>
                <a:t>         Technologies </a:t>
              </a:r>
              <a:r>
                <a:rPr lang="en-US" sz="1800" b="1" dirty="0">
                  <a:solidFill>
                    <a:srgbClr val="333399"/>
                  </a:solidFill>
                  <a:latin typeface="Calibri" pitchFamily="34" charset="0"/>
                  <a:cs typeface="Calibri" pitchFamily="34" charset="0"/>
                </a:rPr>
                <a:t>for </a:t>
              </a:r>
              <a:endParaRPr lang="en-US" sz="1800" b="1" dirty="0" smtClean="0">
                <a:solidFill>
                  <a:srgbClr val="333399"/>
                </a:solidFill>
                <a:latin typeface="Calibri" pitchFamily="34" charset="0"/>
                <a:cs typeface="Calibri" pitchFamily="34" charset="0"/>
              </a:endParaRPr>
            </a:p>
            <a:p>
              <a:r>
                <a:rPr lang="en-US" sz="1800" b="1" dirty="0" smtClean="0">
                  <a:solidFill>
                    <a:srgbClr val="333399"/>
                  </a:solidFill>
                  <a:latin typeface="Calibri" pitchFamily="34" charset="0"/>
                  <a:cs typeface="Calibri" pitchFamily="34" charset="0"/>
                </a:rPr>
                <a:t>         assembling </a:t>
              </a:r>
              <a:r>
                <a:rPr lang="en-US" sz="1800" b="1" dirty="0">
                  <a:solidFill>
                    <a:srgbClr val="333399"/>
                  </a:solidFill>
                  <a:latin typeface="Calibri" pitchFamily="34" charset="0"/>
                  <a:cs typeface="Calibri" pitchFamily="34" charset="0"/>
                </a:rPr>
                <a:t>highly </a:t>
              </a:r>
              <a:r>
                <a:rPr lang="en-US" sz="1800" b="1" dirty="0" smtClean="0">
                  <a:solidFill>
                    <a:srgbClr val="333399"/>
                  </a:solidFill>
                  <a:latin typeface="Calibri" pitchFamily="34" charset="0"/>
                  <a:cs typeface="Calibri" pitchFamily="34" charset="0"/>
                </a:rPr>
                <a:t> </a:t>
              </a:r>
            </a:p>
            <a:p>
              <a:r>
                <a:rPr lang="en-US" sz="1800" b="1" dirty="0" smtClean="0">
                  <a:solidFill>
                    <a:srgbClr val="333399"/>
                  </a:solidFill>
                  <a:latin typeface="Calibri" pitchFamily="34" charset="0"/>
                  <a:cs typeface="Calibri" pitchFamily="34" charset="0"/>
                </a:rPr>
                <a:t>       integrated detectors</a:t>
              </a:r>
            </a:p>
            <a:p>
              <a:endParaRPr lang="en-US" sz="1800" b="1" dirty="0">
                <a:solidFill>
                  <a:srgbClr val="333399"/>
                </a:solidFill>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3D </a:t>
              </a:r>
              <a:r>
                <a:rPr lang="en-US" sz="1800" dirty="0" smtClean="0">
                  <a:latin typeface="Calibri" pitchFamily="34" charset="0"/>
                  <a:cs typeface="Calibri" pitchFamily="34" charset="0"/>
                </a:rPr>
                <a:t>ASICs</a:t>
              </a:r>
              <a:endParaRPr lang="en-US" sz="1800" dirty="0">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Mixed-signal </a:t>
              </a:r>
              <a:r>
                <a:rPr lang="en-US" sz="1800" dirty="0" smtClean="0">
                  <a:latin typeface="Calibri" pitchFamily="34" charset="0"/>
                  <a:cs typeface="Calibri" pitchFamily="34" charset="0"/>
                </a:rPr>
                <a:t>ASICs</a:t>
              </a:r>
              <a:endParaRPr lang="en-US" sz="1800" dirty="0">
                <a:latin typeface="Calibri" pitchFamily="34" charset="0"/>
                <a:cs typeface="Calibri" pitchFamily="34" charset="0"/>
              </a:endParaRPr>
            </a:p>
            <a:p>
              <a:pPr marL="285750" indent="-285750">
                <a:lnSpc>
                  <a:spcPts val="2500"/>
                </a:lnSpc>
                <a:buFont typeface="Arial" pitchFamily="34" charset="0"/>
                <a:buChar char="•"/>
              </a:pPr>
              <a:r>
                <a:rPr lang="en-US" sz="1800" dirty="0">
                  <a:latin typeface="Calibri" pitchFamily="34" charset="0"/>
                  <a:cs typeface="Calibri" pitchFamily="34" charset="0"/>
                </a:rPr>
                <a:t>3D / high-Z sensors</a:t>
              </a:r>
            </a:p>
            <a:p>
              <a:pPr marL="285750" indent="-285750">
                <a:lnSpc>
                  <a:spcPts val="2500"/>
                </a:lnSpc>
                <a:buFont typeface="Arial" pitchFamily="34" charset="0"/>
                <a:buChar char="•"/>
              </a:pPr>
              <a:r>
                <a:rPr lang="en-US" sz="1800" dirty="0">
                  <a:latin typeface="Calibri" pitchFamily="34" charset="0"/>
                  <a:cs typeface="Calibri" pitchFamily="34" charset="0"/>
                </a:rPr>
                <a:t>Packaging and interconnection technologies</a:t>
              </a:r>
            </a:p>
            <a:p>
              <a:pPr marL="285750" indent="-285750">
                <a:lnSpc>
                  <a:spcPts val="2500"/>
                </a:lnSpc>
                <a:buFont typeface="Arial" pitchFamily="34" charset="0"/>
                <a:buChar char="•"/>
              </a:pPr>
              <a:r>
                <a:rPr lang="en-US" sz="1800" dirty="0">
                  <a:latin typeface="Calibri" pitchFamily="34" charset="0"/>
                  <a:cs typeface="Calibri" pitchFamily="34" charset="0"/>
                </a:rPr>
                <a:t>Innovative detector structure materials</a:t>
              </a:r>
              <a:endParaRPr lang="de-DE" sz="1800" dirty="0">
                <a:latin typeface="Calibri" pitchFamily="34" charset="0"/>
                <a:cs typeface="Calibri" pitchFamily="34" charset="0"/>
              </a:endParaRPr>
            </a:p>
            <a:p>
              <a:endParaRPr lang="de-DE" sz="1800" dirty="0"/>
            </a:p>
          </p:txBody>
        </p:sp>
      </p:grpSp>
      <p:sp>
        <p:nvSpPr>
          <p:cNvPr id="22" name="Rechteck 21"/>
          <p:cNvSpPr/>
          <p:nvPr/>
        </p:nvSpPr>
        <p:spPr>
          <a:xfrm>
            <a:off x="287337" y="584200"/>
            <a:ext cx="8605143" cy="54006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38" y="2051050"/>
            <a:ext cx="1619250" cy="3933825"/>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30" y="3455312"/>
            <a:ext cx="4023021" cy="3017266"/>
          </a:xfrm>
          <a:prstGeom prst="rect">
            <a:avLst/>
          </a:prstGeom>
        </p:spPr>
      </p:pic>
      <p:sp>
        <p:nvSpPr>
          <p:cNvPr id="5"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err="1" smtClean="0">
                <a:solidFill>
                  <a:schemeClr val="accent2"/>
                </a:solidFill>
                <a:latin typeface="Calibri" pitchFamily="34" charset="0"/>
                <a:cs typeface="Calibri" pitchFamily="34" charset="0"/>
              </a:rPr>
              <a:t>How</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can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people</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learn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about</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us</a:t>
            </a:r>
            <a:endParaRPr lang="de-DE" sz="1800" b="1" dirty="0">
              <a:solidFill>
                <a:schemeClr val="accent2"/>
              </a:solidFill>
              <a:latin typeface="Calibri" pitchFamily="34" charset="0"/>
              <a:cs typeface="Calibri" pitchFamily="34" charset="0"/>
            </a:endParaRPr>
          </a:p>
        </p:txBody>
      </p:sp>
      <p:sp>
        <p:nvSpPr>
          <p:cNvPr id="6" name="Textfeld 5"/>
          <p:cNvSpPr txBox="1"/>
          <p:nvPr/>
        </p:nvSpPr>
        <p:spPr>
          <a:xfrm>
            <a:off x="349703" y="618391"/>
            <a:ext cx="7742825" cy="830997"/>
          </a:xfrm>
          <a:prstGeom prst="rect">
            <a:avLst/>
          </a:prstGeom>
          <a:noFill/>
        </p:spPr>
        <p:txBody>
          <a:bodyPr wrap="none" rtlCol="0">
            <a:spAutoFit/>
          </a:bodyPr>
          <a:lstStyle/>
          <a:p>
            <a:r>
              <a:rPr lang="en-US" dirty="0" smtClean="0">
                <a:latin typeface="Courier New" pitchFamily="49" charset="0"/>
                <a:cs typeface="Courier New" pitchFamily="49" charset="0"/>
              </a:rPr>
              <a:t>Detector Technology and Systems Platform </a:t>
            </a:r>
          </a:p>
          <a:p>
            <a:r>
              <a:rPr lang="en-US" dirty="0" smtClean="0">
                <a:latin typeface="Courier New" pitchFamily="49" charset="0"/>
                <a:cs typeface="Courier New" pitchFamily="49" charset="0"/>
              </a:rPr>
              <a:t>- DTSP</a:t>
            </a:r>
            <a:endParaRPr lang="en-US" dirty="0">
              <a:latin typeface="Courier New" pitchFamily="49" charset="0"/>
              <a:cs typeface="Courier New" pitchFamily="49" charset="0"/>
            </a:endParaRPr>
          </a:p>
        </p:txBody>
      </p:sp>
      <p:grpSp>
        <p:nvGrpSpPr>
          <p:cNvPr id="23" name="Gruppieren 22"/>
          <p:cNvGrpSpPr>
            <a:grpSpLocks noChangeAspect="1"/>
          </p:cNvGrpSpPr>
          <p:nvPr/>
        </p:nvGrpSpPr>
        <p:grpSpPr>
          <a:xfrm>
            <a:off x="4304536" y="1439011"/>
            <a:ext cx="2513657" cy="2857124"/>
            <a:chOff x="4648233" y="1630940"/>
            <a:chExt cx="1828800" cy="2078688"/>
          </a:xfrm>
        </p:grpSpPr>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33" y="1880828"/>
              <a:ext cx="1828800" cy="1828800"/>
            </a:xfrm>
            <a:prstGeom prst="rect">
              <a:avLst/>
            </a:prstGeom>
          </p:spPr>
        </p:pic>
        <p:sp>
          <p:nvSpPr>
            <p:cNvPr id="7" name="Freihandform 6"/>
            <p:cNvSpPr/>
            <p:nvPr/>
          </p:nvSpPr>
          <p:spPr>
            <a:xfrm>
              <a:off x="5499014" y="2734977"/>
              <a:ext cx="130262" cy="127286"/>
            </a:xfrm>
            <a:custGeom>
              <a:avLst/>
              <a:gdLst>
                <a:gd name="connsiteX0" fmla="*/ 143423 w 143423"/>
                <a:gd name="connsiteY0" fmla="*/ 28801 h 114526"/>
                <a:gd name="connsiteX1" fmla="*/ 10073 w 143423"/>
                <a:gd name="connsiteY1" fmla="*/ 4988 h 114526"/>
                <a:gd name="connsiteX2" fmla="*/ 19598 w 143423"/>
                <a:gd name="connsiteY2" fmla="*/ 114526 h 114526"/>
                <a:gd name="connsiteX0" fmla="*/ 130262 w 130262"/>
                <a:gd name="connsiteY0" fmla="*/ 41561 h 127286"/>
                <a:gd name="connsiteX1" fmla="*/ 25487 w 130262"/>
                <a:gd name="connsiteY1" fmla="*/ 3461 h 127286"/>
                <a:gd name="connsiteX2" fmla="*/ 6437 w 130262"/>
                <a:gd name="connsiteY2" fmla="*/ 127286 h 127286"/>
              </a:gdLst>
              <a:ahLst/>
              <a:cxnLst>
                <a:cxn ang="0">
                  <a:pos x="connsiteX0" y="connsiteY0"/>
                </a:cxn>
                <a:cxn ang="0">
                  <a:pos x="connsiteX1" y="connsiteY1"/>
                </a:cxn>
                <a:cxn ang="0">
                  <a:pos x="connsiteX2" y="connsiteY2"/>
                </a:cxn>
              </a:cxnLst>
              <a:rect l="l" t="t" r="r" b="b"/>
              <a:pathLst>
                <a:path w="130262" h="127286">
                  <a:moveTo>
                    <a:pt x="130262" y="41561"/>
                  </a:moveTo>
                  <a:cubicBezTo>
                    <a:pt x="73905" y="22511"/>
                    <a:pt x="46124" y="-10826"/>
                    <a:pt x="25487" y="3461"/>
                  </a:cubicBezTo>
                  <a:cubicBezTo>
                    <a:pt x="4850" y="17748"/>
                    <a:pt x="-8644" y="79660"/>
                    <a:pt x="6437" y="12728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ihandform 8"/>
            <p:cNvSpPr/>
            <p:nvPr/>
          </p:nvSpPr>
          <p:spPr>
            <a:xfrm>
              <a:off x="4953000" y="2218227"/>
              <a:ext cx="671513" cy="558311"/>
            </a:xfrm>
            <a:custGeom>
              <a:avLst/>
              <a:gdLst>
                <a:gd name="connsiteX0" fmla="*/ 671513 w 671513"/>
                <a:gd name="connsiteY0" fmla="*/ 558311 h 558311"/>
                <a:gd name="connsiteX1" fmla="*/ 414338 w 671513"/>
                <a:gd name="connsiteY1" fmla="*/ 53486 h 558311"/>
                <a:gd name="connsiteX2" fmla="*/ 0 w 671513"/>
                <a:gd name="connsiteY2" fmla="*/ 39198 h 558311"/>
              </a:gdLst>
              <a:ahLst/>
              <a:cxnLst>
                <a:cxn ang="0">
                  <a:pos x="connsiteX0" y="connsiteY0"/>
                </a:cxn>
                <a:cxn ang="0">
                  <a:pos x="connsiteX1" y="connsiteY1"/>
                </a:cxn>
                <a:cxn ang="0">
                  <a:pos x="connsiteX2" y="connsiteY2"/>
                </a:cxn>
              </a:cxnLst>
              <a:rect l="l" t="t" r="r" b="b"/>
              <a:pathLst>
                <a:path w="671513" h="558311">
                  <a:moveTo>
                    <a:pt x="671513" y="558311"/>
                  </a:moveTo>
                  <a:cubicBezTo>
                    <a:pt x="598885" y="349158"/>
                    <a:pt x="526257" y="140005"/>
                    <a:pt x="414338" y="53486"/>
                  </a:cubicBezTo>
                  <a:cubicBezTo>
                    <a:pt x="302419" y="-33033"/>
                    <a:pt x="151209" y="3082"/>
                    <a:pt x="0" y="391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ihandform 9"/>
            <p:cNvSpPr/>
            <p:nvPr/>
          </p:nvSpPr>
          <p:spPr>
            <a:xfrm>
              <a:off x="5594824" y="2459503"/>
              <a:ext cx="229714" cy="307510"/>
            </a:xfrm>
            <a:custGeom>
              <a:avLst/>
              <a:gdLst>
                <a:gd name="connsiteX0" fmla="*/ 20164 w 229714"/>
                <a:gd name="connsiteY0" fmla="*/ 307510 h 307510"/>
                <a:gd name="connsiteX1" fmla="*/ 20164 w 229714"/>
                <a:gd name="connsiteY1" fmla="*/ 2710 h 307510"/>
                <a:gd name="connsiteX2" fmla="*/ 229714 w 229714"/>
                <a:gd name="connsiteY2" fmla="*/ 183685 h 307510"/>
              </a:gdLst>
              <a:ahLst/>
              <a:cxnLst>
                <a:cxn ang="0">
                  <a:pos x="connsiteX0" y="connsiteY0"/>
                </a:cxn>
                <a:cxn ang="0">
                  <a:pos x="connsiteX1" y="connsiteY1"/>
                </a:cxn>
                <a:cxn ang="0">
                  <a:pos x="connsiteX2" y="connsiteY2"/>
                </a:cxn>
              </a:cxnLst>
              <a:rect l="l" t="t" r="r" b="b"/>
              <a:pathLst>
                <a:path w="229714" h="307510">
                  <a:moveTo>
                    <a:pt x="20164" y="307510"/>
                  </a:moveTo>
                  <a:cubicBezTo>
                    <a:pt x="2701" y="165429"/>
                    <a:pt x="-14761" y="23348"/>
                    <a:pt x="20164" y="2710"/>
                  </a:cubicBezTo>
                  <a:cubicBezTo>
                    <a:pt x="55089" y="-17928"/>
                    <a:pt x="142401" y="82878"/>
                    <a:pt x="229714" y="183685"/>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10"/>
            <p:cNvSpPr/>
            <p:nvPr/>
          </p:nvSpPr>
          <p:spPr>
            <a:xfrm>
              <a:off x="5110913" y="1630940"/>
              <a:ext cx="508837" cy="1131310"/>
            </a:xfrm>
            <a:custGeom>
              <a:avLst/>
              <a:gdLst>
                <a:gd name="connsiteX0" fmla="*/ 508837 w 508837"/>
                <a:gd name="connsiteY0" fmla="*/ 1131310 h 1131310"/>
                <a:gd name="connsiteX1" fmla="*/ 4012 w 508837"/>
                <a:gd name="connsiteY1" fmla="*/ 59748 h 1131310"/>
                <a:gd name="connsiteX2" fmla="*/ 313575 w 508837"/>
                <a:gd name="connsiteY2" fmla="*/ 231198 h 1131310"/>
              </a:gdLst>
              <a:ahLst/>
              <a:cxnLst>
                <a:cxn ang="0">
                  <a:pos x="connsiteX0" y="connsiteY0"/>
                </a:cxn>
                <a:cxn ang="0">
                  <a:pos x="connsiteX1" y="connsiteY1"/>
                </a:cxn>
                <a:cxn ang="0">
                  <a:pos x="connsiteX2" y="connsiteY2"/>
                </a:cxn>
              </a:cxnLst>
              <a:rect l="l" t="t" r="r" b="b"/>
              <a:pathLst>
                <a:path w="508837" h="1131310">
                  <a:moveTo>
                    <a:pt x="508837" y="1131310"/>
                  </a:moveTo>
                  <a:cubicBezTo>
                    <a:pt x="272696" y="670538"/>
                    <a:pt x="36556" y="209767"/>
                    <a:pt x="4012" y="59748"/>
                  </a:cubicBezTo>
                  <a:cubicBezTo>
                    <a:pt x="-28532" y="-90271"/>
                    <a:pt x="142521" y="70463"/>
                    <a:pt x="313575" y="2311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695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38" y="2051050"/>
            <a:ext cx="1619250" cy="3933825"/>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33" y="1880828"/>
            <a:ext cx="1828800" cy="182880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30" y="3455312"/>
            <a:ext cx="4023021" cy="3017266"/>
          </a:xfrm>
          <a:prstGeom prst="rect">
            <a:avLst/>
          </a:prstGeom>
        </p:spPr>
      </p:pic>
      <p:sp>
        <p:nvSpPr>
          <p:cNvPr id="5"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DTSP – </a:t>
            </a:r>
            <a:r>
              <a:rPr lang="de-DE" sz="2000" b="1" dirty="0" err="1" smtClean="0">
                <a:solidFill>
                  <a:schemeClr val="accent2"/>
                </a:solidFill>
                <a:latin typeface="Calibri" pitchFamily="34" charset="0"/>
                <a:cs typeface="Calibri" pitchFamily="34" charset="0"/>
              </a:rPr>
              <a:t>what</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is</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the</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content</a:t>
            </a:r>
            <a:r>
              <a:rPr lang="de-DE" sz="2000" b="1" dirty="0" smtClean="0">
                <a:solidFill>
                  <a:schemeClr val="accent2"/>
                </a:solidFill>
                <a:latin typeface="Calibri" pitchFamily="34" charset="0"/>
                <a:cs typeface="Calibri" pitchFamily="34" charset="0"/>
              </a:rPr>
              <a:t>…</a:t>
            </a:r>
            <a:endParaRPr lang="de-DE" sz="1800" b="1" dirty="0">
              <a:solidFill>
                <a:schemeClr val="accent2"/>
              </a:solidFill>
              <a:latin typeface="Calibri" pitchFamily="34" charset="0"/>
              <a:cs typeface="Calibri" pitchFamily="34" charset="0"/>
            </a:endParaRPr>
          </a:p>
        </p:txBody>
      </p:sp>
      <p:sp>
        <p:nvSpPr>
          <p:cNvPr id="6" name="Textfeld 5"/>
          <p:cNvSpPr txBox="1"/>
          <p:nvPr/>
        </p:nvSpPr>
        <p:spPr>
          <a:xfrm>
            <a:off x="349703" y="618391"/>
            <a:ext cx="7742825" cy="830997"/>
          </a:xfrm>
          <a:prstGeom prst="rect">
            <a:avLst/>
          </a:prstGeom>
          <a:noFill/>
        </p:spPr>
        <p:txBody>
          <a:bodyPr wrap="none" rtlCol="0">
            <a:spAutoFit/>
          </a:bodyPr>
          <a:lstStyle/>
          <a:p>
            <a:r>
              <a:rPr lang="en-US" dirty="0" smtClean="0">
                <a:latin typeface="Courier New" pitchFamily="49" charset="0"/>
                <a:cs typeface="Courier New" pitchFamily="49" charset="0"/>
              </a:rPr>
              <a:t>Detector Technology and Systems Platform </a:t>
            </a:r>
          </a:p>
          <a:p>
            <a:r>
              <a:rPr lang="en-US" dirty="0" smtClean="0">
                <a:latin typeface="Courier New" pitchFamily="49" charset="0"/>
                <a:cs typeface="Courier New" pitchFamily="49" charset="0"/>
              </a:rPr>
              <a:t>- DTSP</a:t>
            </a:r>
            <a:endParaRPr lang="en-US" dirty="0">
              <a:latin typeface="Courier New" pitchFamily="49" charset="0"/>
              <a:cs typeface="Courier New" pitchFamily="49" charset="0"/>
            </a:endParaRPr>
          </a:p>
        </p:txBody>
      </p:sp>
      <p:sp>
        <p:nvSpPr>
          <p:cNvPr id="7" name="Freihandform 6"/>
          <p:cNvSpPr/>
          <p:nvPr/>
        </p:nvSpPr>
        <p:spPr>
          <a:xfrm>
            <a:off x="5499014" y="2734977"/>
            <a:ext cx="130262" cy="127286"/>
          </a:xfrm>
          <a:custGeom>
            <a:avLst/>
            <a:gdLst>
              <a:gd name="connsiteX0" fmla="*/ 143423 w 143423"/>
              <a:gd name="connsiteY0" fmla="*/ 28801 h 114526"/>
              <a:gd name="connsiteX1" fmla="*/ 10073 w 143423"/>
              <a:gd name="connsiteY1" fmla="*/ 4988 h 114526"/>
              <a:gd name="connsiteX2" fmla="*/ 19598 w 143423"/>
              <a:gd name="connsiteY2" fmla="*/ 114526 h 114526"/>
              <a:gd name="connsiteX0" fmla="*/ 130262 w 130262"/>
              <a:gd name="connsiteY0" fmla="*/ 41561 h 127286"/>
              <a:gd name="connsiteX1" fmla="*/ 25487 w 130262"/>
              <a:gd name="connsiteY1" fmla="*/ 3461 h 127286"/>
              <a:gd name="connsiteX2" fmla="*/ 6437 w 130262"/>
              <a:gd name="connsiteY2" fmla="*/ 127286 h 127286"/>
            </a:gdLst>
            <a:ahLst/>
            <a:cxnLst>
              <a:cxn ang="0">
                <a:pos x="connsiteX0" y="connsiteY0"/>
              </a:cxn>
              <a:cxn ang="0">
                <a:pos x="connsiteX1" y="connsiteY1"/>
              </a:cxn>
              <a:cxn ang="0">
                <a:pos x="connsiteX2" y="connsiteY2"/>
              </a:cxn>
            </a:cxnLst>
            <a:rect l="l" t="t" r="r" b="b"/>
            <a:pathLst>
              <a:path w="130262" h="127286">
                <a:moveTo>
                  <a:pt x="130262" y="41561"/>
                </a:moveTo>
                <a:cubicBezTo>
                  <a:pt x="73905" y="22511"/>
                  <a:pt x="46124" y="-10826"/>
                  <a:pt x="25487" y="3461"/>
                </a:cubicBezTo>
                <a:cubicBezTo>
                  <a:pt x="4850" y="17748"/>
                  <a:pt x="-8644" y="79660"/>
                  <a:pt x="6437" y="12728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ihandform 8"/>
          <p:cNvSpPr/>
          <p:nvPr/>
        </p:nvSpPr>
        <p:spPr>
          <a:xfrm>
            <a:off x="4953000" y="2218227"/>
            <a:ext cx="671513" cy="558311"/>
          </a:xfrm>
          <a:custGeom>
            <a:avLst/>
            <a:gdLst>
              <a:gd name="connsiteX0" fmla="*/ 671513 w 671513"/>
              <a:gd name="connsiteY0" fmla="*/ 558311 h 558311"/>
              <a:gd name="connsiteX1" fmla="*/ 414338 w 671513"/>
              <a:gd name="connsiteY1" fmla="*/ 53486 h 558311"/>
              <a:gd name="connsiteX2" fmla="*/ 0 w 671513"/>
              <a:gd name="connsiteY2" fmla="*/ 39198 h 558311"/>
            </a:gdLst>
            <a:ahLst/>
            <a:cxnLst>
              <a:cxn ang="0">
                <a:pos x="connsiteX0" y="connsiteY0"/>
              </a:cxn>
              <a:cxn ang="0">
                <a:pos x="connsiteX1" y="connsiteY1"/>
              </a:cxn>
              <a:cxn ang="0">
                <a:pos x="connsiteX2" y="connsiteY2"/>
              </a:cxn>
            </a:cxnLst>
            <a:rect l="l" t="t" r="r" b="b"/>
            <a:pathLst>
              <a:path w="671513" h="558311">
                <a:moveTo>
                  <a:pt x="671513" y="558311"/>
                </a:moveTo>
                <a:cubicBezTo>
                  <a:pt x="598885" y="349158"/>
                  <a:pt x="526257" y="140005"/>
                  <a:pt x="414338" y="53486"/>
                </a:cubicBezTo>
                <a:cubicBezTo>
                  <a:pt x="302419" y="-33033"/>
                  <a:pt x="151209" y="3082"/>
                  <a:pt x="0" y="391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ihandform 9"/>
          <p:cNvSpPr/>
          <p:nvPr/>
        </p:nvSpPr>
        <p:spPr>
          <a:xfrm>
            <a:off x="5594824" y="2459503"/>
            <a:ext cx="229714" cy="307510"/>
          </a:xfrm>
          <a:custGeom>
            <a:avLst/>
            <a:gdLst>
              <a:gd name="connsiteX0" fmla="*/ 20164 w 229714"/>
              <a:gd name="connsiteY0" fmla="*/ 307510 h 307510"/>
              <a:gd name="connsiteX1" fmla="*/ 20164 w 229714"/>
              <a:gd name="connsiteY1" fmla="*/ 2710 h 307510"/>
              <a:gd name="connsiteX2" fmla="*/ 229714 w 229714"/>
              <a:gd name="connsiteY2" fmla="*/ 183685 h 307510"/>
            </a:gdLst>
            <a:ahLst/>
            <a:cxnLst>
              <a:cxn ang="0">
                <a:pos x="connsiteX0" y="connsiteY0"/>
              </a:cxn>
              <a:cxn ang="0">
                <a:pos x="connsiteX1" y="connsiteY1"/>
              </a:cxn>
              <a:cxn ang="0">
                <a:pos x="connsiteX2" y="connsiteY2"/>
              </a:cxn>
            </a:cxnLst>
            <a:rect l="l" t="t" r="r" b="b"/>
            <a:pathLst>
              <a:path w="229714" h="307510">
                <a:moveTo>
                  <a:pt x="20164" y="307510"/>
                </a:moveTo>
                <a:cubicBezTo>
                  <a:pt x="2701" y="165429"/>
                  <a:pt x="-14761" y="23348"/>
                  <a:pt x="20164" y="2710"/>
                </a:cubicBezTo>
                <a:cubicBezTo>
                  <a:pt x="55089" y="-17928"/>
                  <a:pt x="142401" y="82878"/>
                  <a:pt x="229714" y="183685"/>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10"/>
          <p:cNvSpPr/>
          <p:nvPr/>
        </p:nvSpPr>
        <p:spPr>
          <a:xfrm>
            <a:off x="5110913" y="1630940"/>
            <a:ext cx="508837" cy="1131310"/>
          </a:xfrm>
          <a:custGeom>
            <a:avLst/>
            <a:gdLst>
              <a:gd name="connsiteX0" fmla="*/ 508837 w 508837"/>
              <a:gd name="connsiteY0" fmla="*/ 1131310 h 1131310"/>
              <a:gd name="connsiteX1" fmla="*/ 4012 w 508837"/>
              <a:gd name="connsiteY1" fmla="*/ 59748 h 1131310"/>
              <a:gd name="connsiteX2" fmla="*/ 313575 w 508837"/>
              <a:gd name="connsiteY2" fmla="*/ 231198 h 1131310"/>
            </a:gdLst>
            <a:ahLst/>
            <a:cxnLst>
              <a:cxn ang="0">
                <a:pos x="connsiteX0" y="connsiteY0"/>
              </a:cxn>
              <a:cxn ang="0">
                <a:pos x="connsiteX1" y="connsiteY1"/>
              </a:cxn>
              <a:cxn ang="0">
                <a:pos x="connsiteX2" y="connsiteY2"/>
              </a:cxn>
            </a:cxnLst>
            <a:rect l="l" t="t" r="r" b="b"/>
            <a:pathLst>
              <a:path w="508837" h="1131310">
                <a:moveTo>
                  <a:pt x="508837" y="1131310"/>
                </a:moveTo>
                <a:cubicBezTo>
                  <a:pt x="272696" y="670538"/>
                  <a:pt x="36556" y="209767"/>
                  <a:pt x="4012" y="59748"/>
                </a:cubicBezTo>
                <a:cubicBezTo>
                  <a:pt x="-28532" y="-90271"/>
                  <a:pt x="142521" y="70463"/>
                  <a:pt x="313575" y="2311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0154"/>
            <a:ext cx="9144000" cy="5027897"/>
          </a:xfrm>
          <a:prstGeom prst="rect">
            <a:avLst/>
          </a:prstGeom>
        </p:spPr>
      </p:pic>
    </p:spTree>
    <p:extLst>
      <p:ext uri="{BB962C8B-B14F-4D97-AF65-F5344CB8AC3E}">
        <p14:creationId xmlns:p14="http://schemas.microsoft.com/office/powerpoint/2010/main" val="2008746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872716"/>
            <a:ext cx="1834733" cy="2677656"/>
          </a:xfrm>
          <a:prstGeom prst="rect">
            <a:avLst/>
          </a:prstGeom>
          <a:noFill/>
        </p:spPr>
        <p:txBody>
          <a:bodyPr wrap="none" rtlCol="0">
            <a:spAutoFit/>
          </a:bodyPr>
          <a:lstStyle/>
          <a:p>
            <a:pPr marL="342900" indent="-342900">
              <a:buFont typeface="Arial" pitchFamily="34" charset="0"/>
              <a:buChar char="•"/>
            </a:pPr>
            <a:r>
              <a:rPr lang="en-US" dirty="0" smtClean="0">
                <a:latin typeface="Calibri" pitchFamily="34" charset="0"/>
              </a:rPr>
              <a:t>Wiki</a:t>
            </a:r>
          </a:p>
          <a:p>
            <a:pPr marL="342900" indent="-342900">
              <a:buFont typeface="Arial" pitchFamily="34" charset="0"/>
              <a:buChar char="•"/>
            </a:pPr>
            <a:r>
              <a:rPr lang="en-US" dirty="0" smtClean="0">
                <a:latin typeface="Calibri" pitchFamily="34" charset="0"/>
              </a:rPr>
              <a:t>Webpages</a:t>
            </a:r>
          </a:p>
          <a:p>
            <a:pPr marL="342900" indent="-342900">
              <a:buFont typeface="Arial" pitchFamily="34" charset="0"/>
              <a:buChar char="•"/>
            </a:pPr>
            <a:r>
              <a:rPr lang="en-US" dirty="0" smtClean="0">
                <a:latin typeface="Calibri" pitchFamily="34" charset="0"/>
              </a:rPr>
              <a:t>Leaflets</a:t>
            </a:r>
          </a:p>
          <a:p>
            <a:pPr marL="342900" indent="-342900">
              <a:buFont typeface="Arial" pitchFamily="34" charset="0"/>
              <a:buChar char="•"/>
            </a:pPr>
            <a:r>
              <a:rPr lang="en-US" dirty="0" smtClean="0">
                <a:latin typeface="Calibri" pitchFamily="34" charset="0"/>
              </a:rPr>
              <a:t>Talks</a:t>
            </a:r>
          </a:p>
          <a:p>
            <a:pPr marL="342900" indent="-342900">
              <a:buFont typeface="Arial" pitchFamily="34" charset="0"/>
              <a:buChar char="•"/>
            </a:pPr>
            <a:r>
              <a:rPr lang="en-US" dirty="0" smtClean="0">
                <a:latin typeface="Calibri" pitchFamily="34" charset="0"/>
              </a:rPr>
              <a:t>Posters</a:t>
            </a:r>
          </a:p>
          <a:p>
            <a:pPr marL="342900" indent="-342900">
              <a:buFont typeface="Arial" pitchFamily="34" charset="0"/>
              <a:buChar char="•"/>
            </a:pPr>
            <a:r>
              <a:rPr lang="en-US" dirty="0" smtClean="0">
                <a:latin typeface="Calibri" pitchFamily="34" charset="0"/>
              </a:rPr>
              <a:t>Emblem</a:t>
            </a:r>
          </a:p>
          <a:p>
            <a:pPr marL="342900" indent="-342900">
              <a:buFont typeface="Arial" pitchFamily="34" charset="0"/>
              <a:buChar char="•"/>
            </a:pPr>
            <a:r>
              <a:rPr lang="en-US" dirty="0" smtClean="0">
                <a:latin typeface="Calibri" pitchFamily="34" charset="0"/>
              </a:rPr>
              <a:t>…</a:t>
            </a:r>
            <a:endParaRPr lang="en-US" dirty="0">
              <a:latin typeface="Calibri" pitchFamily="34" charset="0"/>
            </a:endParaRPr>
          </a:p>
        </p:txBody>
      </p:sp>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err="1" smtClean="0">
                <a:solidFill>
                  <a:schemeClr val="accent2"/>
                </a:solidFill>
                <a:latin typeface="Calibri" pitchFamily="34" charset="0"/>
                <a:cs typeface="Calibri" pitchFamily="34" charset="0"/>
              </a:rPr>
              <a:t>How</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can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people</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learn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about</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us</a:t>
            </a:r>
            <a:endParaRPr lang="de-DE" sz="1800" b="1" dirty="0">
              <a:solidFill>
                <a:schemeClr val="accent2"/>
              </a:solidFill>
              <a:latin typeface="Calibri" pitchFamily="34" charset="0"/>
              <a:cs typeface="Calibri"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940" y="764704"/>
            <a:ext cx="4153644" cy="4153644"/>
          </a:xfrm>
          <a:prstGeom prst="rect">
            <a:avLst/>
          </a:prstGeom>
        </p:spPr>
      </p:pic>
    </p:spTree>
    <p:extLst>
      <p:ext uri="{BB962C8B-B14F-4D97-AF65-F5344CB8AC3E}">
        <p14:creationId xmlns:p14="http://schemas.microsoft.com/office/powerpoint/2010/main" val="23481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708434"/>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This </a:t>
            </a:r>
            <a:r>
              <a:rPr lang="en-US" sz="1800" dirty="0" smtClean="0">
                <a:solidFill>
                  <a:srgbClr val="0033CC"/>
                </a:solidFill>
                <a:latin typeface="Calibri" pitchFamily="34" charset="0"/>
                <a:cs typeface="Calibri" pitchFamily="34" charset="0"/>
              </a:rPr>
              <a:t> </a:t>
            </a:r>
            <a:r>
              <a:rPr lang="en-US" sz="1800" dirty="0" smtClean="0">
                <a:latin typeface="Calibri" pitchFamily="34" charset="0"/>
                <a:cs typeface="Calibri" pitchFamily="34" charset="0"/>
              </a:rPr>
              <a:t>topic</a:t>
            </a:r>
            <a:r>
              <a:rPr lang="en-US" sz="1800" dirty="0" smtClean="0">
                <a:solidFill>
                  <a:srgbClr val="0033CC"/>
                </a:solidFill>
                <a:latin typeface="Calibri" pitchFamily="34" charset="0"/>
                <a:cs typeface="Calibri" pitchFamily="34" charset="0"/>
              </a:rPr>
              <a:t> </a:t>
            </a:r>
            <a:r>
              <a:rPr lang="en-US" sz="1800" dirty="0">
                <a:latin typeface="Calibri" pitchFamily="34" charset="0"/>
                <a:cs typeface="Calibri" pitchFamily="34" charset="0"/>
              </a:rPr>
              <a:t>will </a:t>
            </a:r>
            <a:r>
              <a:rPr lang="en-US" sz="1800" dirty="0" smtClean="0">
                <a:latin typeface="Calibri" pitchFamily="34" charset="0"/>
                <a:cs typeface="Calibri" pitchFamily="34" charset="0"/>
              </a:rPr>
              <a:t>look for specific </a:t>
            </a:r>
            <a:r>
              <a:rPr lang="en-US" sz="1800" dirty="0">
                <a:latin typeface="Calibri" pitchFamily="34" charset="0"/>
                <a:cs typeface="Calibri" pitchFamily="34" charset="0"/>
              </a:rPr>
              <a:t>application fields </a:t>
            </a:r>
            <a:r>
              <a:rPr lang="en-US" sz="1800" dirty="0" smtClean="0">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Visibility of the technological </a:t>
            </a:r>
            <a:r>
              <a:rPr lang="en-US" sz="1800" dirty="0">
                <a:latin typeface="Calibri" pitchFamily="34" charset="0"/>
                <a:cs typeface="Calibri" pitchFamily="34" charset="0"/>
              </a:rPr>
              <a:t>competencies </a:t>
            </a:r>
            <a:endParaRPr lang="en-US" sz="1800" dirty="0" smtClean="0">
              <a:latin typeface="Calibri" pitchFamily="34" charset="0"/>
              <a:cs typeface="Calibri" pitchFamily="34" charset="0"/>
            </a:endParaRP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Search </a:t>
            </a:r>
            <a:r>
              <a:rPr lang="en-US" sz="1800" dirty="0">
                <a:latin typeface="Calibri" pitchFamily="34" charset="0"/>
                <a:cs typeface="Calibri" pitchFamily="34" charset="0"/>
              </a:rPr>
              <a:t>for interdisciplinary cross-program opportunities </a:t>
            </a:r>
          </a:p>
          <a:p>
            <a:pPr algn="just">
              <a:lnSpc>
                <a:spcPts val="2400"/>
              </a:lnSpc>
              <a:spcAft>
                <a:spcPts val="600"/>
              </a:spcAft>
            </a:pPr>
            <a:endParaRPr lang="en-US" sz="1800" dirty="0" smtClean="0">
              <a:latin typeface="Calibri" pitchFamily="34" charset="0"/>
              <a:cs typeface="Calibri" pitchFamily="34" charset="0"/>
            </a:endParaRP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spTree>
    <p:extLst>
      <p:ext uri="{BB962C8B-B14F-4D97-AF65-F5344CB8AC3E}">
        <p14:creationId xmlns:p14="http://schemas.microsoft.com/office/powerpoint/2010/main" val="781810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872716"/>
            <a:ext cx="1834733" cy="2677656"/>
          </a:xfrm>
          <a:prstGeom prst="rect">
            <a:avLst/>
          </a:prstGeom>
          <a:noFill/>
        </p:spPr>
        <p:txBody>
          <a:bodyPr wrap="none" rtlCol="0">
            <a:spAutoFit/>
          </a:bodyPr>
          <a:lstStyle/>
          <a:p>
            <a:pPr marL="342900" indent="-342900">
              <a:buFont typeface="Arial" pitchFamily="34" charset="0"/>
              <a:buChar char="•"/>
            </a:pPr>
            <a:r>
              <a:rPr lang="en-US" dirty="0" smtClean="0">
                <a:latin typeface="Calibri" pitchFamily="34" charset="0"/>
              </a:rPr>
              <a:t>Wiki</a:t>
            </a:r>
          </a:p>
          <a:p>
            <a:pPr marL="342900" indent="-342900">
              <a:buFont typeface="Arial" pitchFamily="34" charset="0"/>
              <a:buChar char="•"/>
            </a:pPr>
            <a:r>
              <a:rPr lang="en-US" dirty="0" smtClean="0">
                <a:latin typeface="Calibri" pitchFamily="34" charset="0"/>
              </a:rPr>
              <a:t>Webpages</a:t>
            </a:r>
          </a:p>
          <a:p>
            <a:pPr marL="342900" indent="-342900">
              <a:buFont typeface="Arial" pitchFamily="34" charset="0"/>
              <a:buChar char="•"/>
            </a:pPr>
            <a:r>
              <a:rPr lang="en-US" b="1" dirty="0" smtClean="0">
                <a:solidFill>
                  <a:srgbClr val="FF0000"/>
                </a:solidFill>
                <a:latin typeface="Calibri" pitchFamily="34" charset="0"/>
              </a:rPr>
              <a:t>Leaflets</a:t>
            </a:r>
          </a:p>
          <a:p>
            <a:pPr marL="342900" indent="-342900">
              <a:buFont typeface="Arial" pitchFamily="34" charset="0"/>
              <a:buChar char="•"/>
            </a:pPr>
            <a:r>
              <a:rPr lang="en-US" dirty="0" smtClean="0">
                <a:latin typeface="Calibri" pitchFamily="34" charset="0"/>
              </a:rPr>
              <a:t>Talks</a:t>
            </a:r>
          </a:p>
          <a:p>
            <a:pPr marL="342900" indent="-342900">
              <a:buFont typeface="Arial" pitchFamily="34" charset="0"/>
              <a:buChar char="•"/>
            </a:pPr>
            <a:r>
              <a:rPr lang="en-US" dirty="0" smtClean="0">
                <a:latin typeface="Calibri" pitchFamily="34" charset="0"/>
              </a:rPr>
              <a:t>Posters</a:t>
            </a:r>
          </a:p>
          <a:p>
            <a:pPr marL="342900" indent="-342900">
              <a:buFont typeface="Arial" pitchFamily="34" charset="0"/>
              <a:buChar char="•"/>
            </a:pPr>
            <a:r>
              <a:rPr lang="en-US" dirty="0" smtClean="0">
                <a:latin typeface="Calibri" pitchFamily="34" charset="0"/>
              </a:rPr>
              <a:t>Emblem</a:t>
            </a:r>
          </a:p>
          <a:p>
            <a:pPr marL="342900" indent="-342900">
              <a:buFont typeface="Arial" pitchFamily="34" charset="0"/>
              <a:buChar char="•"/>
            </a:pPr>
            <a:r>
              <a:rPr lang="en-US" dirty="0" smtClean="0">
                <a:latin typeface="Calibri" pitchFamily="34" charset="0"/>
              </a:rPr>
              <a:t>…</a:t>
            </a:r>
            <a:endParaRPr lang="en-US" dirty="0">
              <a:latin typeface="Calibri" pitchFamily="34" charset="0"/>
            </a:endParaRPr>
          </a:p>
        </p:txBody>
      </p:sp>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err="1" smtClean="0">
                <a:solidFill>
                  <a:schemeClr val="accent2"/>
                </a:solidFill>
                <a:latin typeface="Calibri" pitchFamily="34" charset="0"/>
                <a:cs typeface="Calibri" pitchFamily="34" charset="0"/>
              </a:rPr>
              <a:t>How</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can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people</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learn</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about</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us</a:t>
            </a:r>
            <a:endParaRPr lang="de-DE" sz="1800" b="1" dirty="0">
              <a:solidFill>
                <a:schemeClr val="accent2"/>
              </a:solidFill>
              <a:latin typeface="Calibri" pitchFamily="34" charset="0"/>
              <a:cs typeface="Calibri"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940" y="764704"/>
            <a:ext cx="4153644" cy="4153644"/>
          </a:xfrm>
          <a:prstGeom prst="rect">
            <a:avLst/>
          </a:prstGeom>
        </p:spPr>
      </p:pic>
    </p:spTree>
    <p:extLst>
      <p:ext uri="{BB962C8B-B14F-4D97-AF65-F5344CB8AC3E}">
        <p14:creationId xmlns:p14="http://schemas.microsoft.com/office/powerpoint/2010/main" val="378886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89025"/>
            <a:ext cx="2032000" cy="1676400"/>
          </a:xfrm>
          <a:prstGeom prst="rect">
            <a:avLst/>
          </a:prstGeom>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DTSP - </a:t>
            </a:r>
            <a:r>
              <a:rPr lang="de-DE" sz="2000" b="1" dirty="0" err="1" smtClean="0">
                <a:solidFill>
                  <a:schemeClr val="accent2"/>
                </a:solidFill>
                <a:latin typeface="Calibri" pitchFamily="34" charset="0"/>
                <a:cs typeface="Calibri" pitchFamily="34" charset="0"/>
              </a:rPr>
              <a:t>Leaflet</a:t>
            </a:r>
            <a:endParaRPr lang="de-DE" sz="1800" b="1" dirty="0">
              <a:solidFill>
                <a:schemeClr val="accent2"/>
              </a:solidFill>
              <a:latin typeface="Calibri" pitchFamily="34" charset="0"/>
              <a:cs typeface="Calibri" pitchFamily="34" charset="0"/>
            </a:endParaRPr>
          </a:p>
        </p:txBody>
      </p:sp>
      <p:sp>
        <p:nvSpPr>
          <p:cNvPr id="4" name="Textfeld 3"/>
          <p:cNvSpPr txBox="1"/>
          <p:nvPr/>
        </p:nvSpPr>
        <p:spPr>
          <a:xfrm>
            <a:off x="9341621" y="1927225"/>
            <a:ext cx="3096344" cy="2462213"/>
          </a:xfrm>
          <a:prstGeom prst="rect">
            <a:avLst/>
          </a:prstGeom>
          <a:noFill/>
        </p:spPr>
        <p:txBody>
          <a:bodyPr wrap="square" rtlCol="0">
            <a:spAutoFit/>
          </a:bodyPr>
          <a:lstStyle/>
          <a:p>
            <a:r>
              <a:rPr lang="de-DE" sz="1100" dirty="0"/>
              <a:t>Welche Zielgruppe wollen wir mit den </a:t>
            </a:r>
            <a:r>
              <a:rPr lang="de-DE" sz="1100" dirty="0" err="1"/>
              <a:t>Leaflets</a:t>
            </a:r>
            <a:r>
              <a:rPr lang="de-DE" sz="1100" dirty="0"/>
              <a:t> erreichen? - Wissenschaftler in- und ausländischer Forschungsinstitute, Universitäten - Falls wir hier noch die Zuwendungsgeber und Entscheidungsträger erreichen wollen, müssen wir es zusätzlich noch auf Deutsch machen Welche Botschaft wollen wir vermitteln? - uns als Portfolio und Zusammenschluss der Zentren gibt es, wir bearbeiten folgende Themen (3.5 Säulen), Motivation unserer Arbeit wie im Antrag Sprache -Englisch Auflage - keine Vorstellung, ist aber für das Angebot was wir einholen wichtig. Wer wird die Kosten tragen?</a:t>
            </a:r>
            <a:endParaRPr lang="en-US" sz="1100" dirty="0"/>
          </a:p>
        </p:txBody>
      </p:sp>
      <p:sp>
        <p:nvSpPr>
          <p:cNvPr id="5" name="Textfeld 4"/>
          <p:cNvSpPr txBox="1"/>
          <p:nvPr/>
        </p:nvSpPr>
        <p:spPr>
          <a:xfrm>
            <a:off x="3203848" y="1449388"/>
            <a:ext cx="5397119" cy="3139321"/>
          </a:xfrm>
          <a:prstGeom prst="rect">
            <a:avLst/>
          </a:prstGeom>
          <a:noFill/>
        </p:spPr>
        <p:txBody>
          <a:bodyPr wrap="none" rtlCol="0">
            <a:spAutoFit/>
          </a:bodyPr>
          <a:lstStyle/>
          <a:p>
            <a:r>
              <a:rPr lang="en-US" sz="1800" dirty="0" smtClean="0">
                <a:latin typeface="Calibri" pitchFamily="34" charset="0"/>
              </a:rPr>
              <a:t>Target group	Scientists </a:t>
            </a:r>
          </a:p>
          <a:p>
            <a:r>
              <a:rPr lang="en-US" sz="1800" dirty="0">
                <a:latin typeface="Calibri" pitchFamily="34" charset="0"/>
              </a:rPr>
              <a:t>	</a:t>
            </a:r>
            <a:r>
              <a:rPr lang="en-US" sz="1800" dirty="0" smtClean="0">
                <a:latin typeface="Calibri" pitchFamily="34" charset="0"/>
              </a:rPr>
              <a:t>	Financial supporter</a:t>
            </a:r>
          </a:p>
          <a:p>
            <a:r>
              <a:rPr lang="en-US" sz="1800" dirty="0">
                <a:latin typeface="Calibri" pitchFamily="34" charset="0"/>
              </a:rPr>
              <a:t>	</a:t>
            </a:r>
            <a:r>
              <a:rPr lang="en-US" sz="1800" dirty="0" smtClean="0">
                <a:latin typeface="Calibri" pitchFamily="34" charset="0"/>
              </a:rPr>
              <a:t>	Decision makers</a:t>
            </a:r>
          </a:p>
          <a:p>
            <a:endParaRPr lang="en-US" sz="1800" dirty="0">
              <a:latin typeface="Calibri" pitchFamily="34" charset="0"/>
            </a:endParaRPr>
          </a:p>
          <a:p>
            <a:r>
              <a:rPr lang="en-US" sz="1800" dirty="0" smtClean="0">
                <a:latin typeface="Calibri" pitchFamily="34" charset="0"/>
              </a:rPr>
              <a:t>Language		German</a:t>
            </a:r>
          </a:p>
          <a:p>
            <a:r>
              <a:rPr lang="en-US" sz="1800" dirty="0">
                <a:latin typeface="Calibri" pitchFamily="34" charset="0"/>
              </a:rPr>
              <a:t>	</a:t>
            </a:r>
            <a:r>
              <a:rPr lang="en-US" sz="1800" dirty="0" smtClean="0">
                <a:latin typeface="Calibri" pitchFamily="34" charset="0"/>
              </a:rPr>
              <a:t>	English</a:t>
            </a:r>
          </a:p>
          <a:p>
            <a:endParaRPr lang="en-US" sz="1800" dirty="0">
              <a:latin typeface="Calibri" pitchFamily="34" charset="0"/>
            </a:endParaRPr>
          </a:p>
          <a:p>
            <a:r>
              <a:rPr lang="en-US" sz="1800" dirty="0" smtClean="0">
                <a:latin typeface="Calibri" pitchFamily="34" charset="0"/>
              </a:rPr>
              <a:t>Message 		About us, who we are, where we go</a:t>
            </a:r>
          </a:p>
          <a:p>
            <a:r>
              <a:rPr lang="en-US" sz="1800" dirty="0">
                <a:latin typeface="Calibri" pitchFamily="34" charset="0"/>
              </a:rPr>
              <a:t>	</a:t>
            </a:r>
            <a:r>
              <a:rPr lang="en-US" sz="1800" dirty="0" smtClean="0">
                <a:latin typeface="Calibri" pitchFamily="34" charset="0"/>
              </a:rPr>
              <a:t>	Collection of information</a:t>
            </a:r>
          </a:p>
          <a:p>
            <a:r>
              <a:rPr lang="en-US" sz="1800" dirty="0" smtClean="0">
                <a:latin typeface="Calibri" pitchFamily="34" charset="0"/>
              </a:rPr>
              <a:t>		Advertisement</a:t>
            </a:r>
          </a:p>
          <a:p>
            <a:r>
              <a:rPr lang="en-US" sz="1800" dirty="0">
                <a:latin typeface="Calibri" pitchFamily="34" charset="0"/>
              </a:rPr>
              <a:t>	</a:t>
            </a:r>
            <a:r>
              <a:rPr lang="en-US" sz="1800" dirty="0" smtClean="0">
                <a:latin typeface="Calibri" pitchFamily="34" charset="0"/>
              </a:rPr>
              <a:t>	….</a:t>
            </a:r>
            <a:endParaRPr lang="en-US" sz="1800" dirty="0">
              <a:latin typeface="Calibri"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28262" y="3386237"/>
            <a:ext cx="1054579" cy="2598638"/>
          </a:xfrm>
          <a:prstGeom prst="rect">
            <a:avLst/>
          </a:prstGeom>
        </p:spPr>
      </p:pic>
    </p:spTree>
    <p:extLst>
      <p:ext uri="{BB962C8B-B14F-4D97-AF65-F5344CB8AC3E}">
        <p14:creationId xmlns:p14="http://schemas.microsoft.com/office/powerpoint/2010/main" val="975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89025"/>
            <a:ext cx="2032000" cy="1676400"/>
          </a:xfrm>
          <a:prstGeom prst="rect">
            <a:avLst/>
          </a:prstGeom>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dirty="0" smtClean="0">
                <a:solidFill>
                  <a:schemeClr val="accent2"/>
                </a:solidFill>
                <a:latin typeface="Calibri" pitchFamily="34" charset="0"/>
                <a:cs typeface="Calibri" pitchFamily="34" charset="0"/>
              </a:rPr>
              <a:t>DTSP - Leaflet</a:t>
            </a:r>
            <a:endParaRPr lang="en-US" sz="1800" b="1" dirty="0">
              <a:solidFill>
                <a:schemeClr val="accent2"/>
              </a:solidFill>
              <a:latin typeface="Calibri" pitchFamily="34" charset="0"/>
              <a:cs typeface="Calibri" pitchFamily="34" charset="0"/>
            </a:endParaRPr>
          </a:p>
        </p:txBody>
      </p:sp>
      <p:sp>
        <p:nvSpPr>
          <p:cNvPr id="4" name="Textfeld 3"/>
          <p:cNvSpPr txBox="1"/>
          <p:nvPr/>
        </p:nvSpPr>
        <p:spPr>
          <a:xfrm>
            <a:off x="9341621" y="1927225"/>
            <a:ext cx="3096344" cy="2462213"/>
          </a:xfrm>
          <a:prstGeom prst="rect">
            <a:avLst/>
          </a:prstGeom>
          <a:noFill/>
        </p:spPr>
        <p:txBody>
          <a:bodyPr wrap="square" rtlCol="0">
            <a:spAutoFit/>
          </a:bodyPr>
          <a:lstStyle/>
          <a:p>
            <a:r>
              <a:rPr lang="de-DE" sz="1100" dirty="0"/>
              <a:t>Welche Zielgruppe wollen wir mit den </a:t>
            </a:r>
            <a:r>
              <a:rPr lang="de-DE" sz="1100" dirty="0" err="1"/>
              <a:t>Leaflets</a:t>
            </a:r>
            <a:r>
              <a:rPr lang="de-DE" sz="1100" dirty="0"/>
              <a:t> erreichen? - Wissenschaftler in- und ausländischer Forschungsinstitute, Universitäten - Falls wir hier noch die Zuwendungsgeber und Entscheidungsträger erreichen wollen, müssen wir es zusätzlich noch auf Deutsch machen Welche Botschaft wollen wir vermitteln? - uns als Portfolio und Zusammenschluss der Zentren gibt es, wir bearbeiten folgende Themen (3.5 Säulen), Motivation unserer Arbeit wie im Antrag Sprache -Englisch Auflage - keine Vorstellung, ist aber für das Angebot was wir einholen wichtig. Wer wird die Kosten tragen?</a:t>
            </a:r>
            <a:endParaRPr lang="en-US" sz="1100" dirty="0"/>
          </a:p>
        </p:txBody>
      </p:sp>
      <p:sp>
        <p:nvSpPr>
          <p:cNvPr id="5" name="Textfeld 4"/>
          <p:cNvSpPr txBox="1"/>
          <p:nvPr/>
        </p:nvSpPr>
        <p:spPr>
          <a:xfrm>
            <a:off x="3203848" y="1449388"/>
            <a:ext cx="5397119" cy="3416320"/>
          </a:xfrm>
          <a:prstGeom prst="rect">
            <a:avLst/>
          </a:prstGeom>
          <a:noFill/>
        </p:spPr>
        <p:txBody>
          <a:bodyPr wrap="none" rtlCol="0">
            <a:spAutoFit/>
          </a:bodyPr>
          <a:lstStyle/>
          <a:p>
            <a:r>
              <a:rPr lang="en-US" sz="1800" dirty="0" smtClean="0">
                <a:latin typeface="Calibri" pitchFamily="34" charset="0"/>
              </a:rPr>
              <a:t>Target group	Scientists </a:t>
            </a:r>
          </a:p>
          <a:p>
            <a:r>
              <a:rPr lang="en-US" sz="1800" dirty="0">
                <a:latin typeface="Calibri" pitchFamily="34" charset="0"/>
              </a:rPr>
              <a:t>	</a:t>
            </a:r>
            <a:r>
              <a:rPr lang="en-US" sz="1800" dirty="0" smtClean="0">
                <a:latin typeface="Calibri" pitchFamily="34" charset="0"/>
              </a:rPr>
              <a:t>	Financial supporter</a:t>
            </a:r>
          </a:p>
          <a:p>
            <a:r>
              <a:rPr lang="en-US" sz="1800" dirty="0">
                <a:latin typeface="Calibri" pitchFamily="34" charset="0"/>
              </a:rPr>
              <a:t>	</a:t>
            </a:r>
            <a:r>
              <a:rPr lang="en-US" sz="1800" dirty="0" smtClean="0">
                <a:latin typeface="Calibri" pitchFamily="34" charset="0"/>
              </a:rPr>
              <a:t>	Decision makers</a:t>
            </a:r>
          </a:p>
          <a:p>
            <a:endParaRPr lang="en-US" sz="1800" dirty="0">
              <a:latin typeface="Calibri" pitchFamily="34" charset="0"/>
            </a:endParaRPr>
          </a:p>
          <a:p>
            <a:r>
              <a:rPr lang="en-US" sz="1800" dirty="0" smtClean="0">
                <a:latin typeface="Calibri" pitchFamily="34" charset="0"/>
              </a:rPr>
              <a:t>Language		German</a:t>
            </a:r>
          </a:p>
          <a:p>
            <a:r>
              <a:rPr lang="en-US" sz="1800" dirty="0">
                <a:latin typeface="Calibri" pitchFamily="34" charset="0"/>
              </a:rPr>
              <a:t>	</a:t>
            </a:r>
            <a:r>
              <a:rPr lang="en-US" sz="1800" dirty="0" smtClean="0">
                <a:latin typeface="Calibri" pitchFamily="34" charset="0"/>
              </a:rPr>
              <a:t>	English</a:t>
            </a:r>
          </a:p>
          <a:p>
            <a:endParaRPr lang="en-US" sz="1800" dirty="0">
              <a:latin typeface="Calibri" pitchFamily="34" charset="0"/>
            </a:endParaRPr>
          </a:p>
          <a:p>
            <a:r>
              <a:rPr lang="en-US" sz="1800" dirty="0" smtClean="0">
                <a:latin typeface="Calibri" pitchFamily="34" charset="0"/>
              </a:rPr>
              <a:t>Message </a:t>
            </a:r>
            <a:r>
              <a:rPr lang="en-US" sz="1800" dirty="0">
                <a:latin typeface="Calibri" pitchFamily="34" charset="0"/>
              </a:rPr>
              <a:t>	</a:t>
            </a:r>
            <a:r>
              <a:rPr lang="en-US" sz="1800" dirty="0" smtClean="0">
                <a:latin typeface="Calibri" pitchFamily="34" charset="0"/>
              </a:rPr>
              <a:t>	About </a:t>
            </a:r>
            <a:r>
              <a:rPr lang="en-US" sz="1800" dirty="0">
                <a:latin typeface="Calibri" pitchFamily="34" charset="0"/>
              </a:rPr>
              <a:t>us, who we are, where we go</a:t>
            </a:r>
          </a:p>
          <a:p>
            <a:r>
              <a:rPr lang="en-US" sz="1800" dirty="0">
                <a:latin typeface="Calibri" pitchFamily="34" charset="0"/>
              </a:rPr>
              <a:t>		Collection of information</a:t>
            </a:r>
          </a:p>
          <a:p>
            <a:r>
              <a:rPr lang="en-US" sz="1800" dirty="0">
                <a:latin typeface="Calibri" pitchFamily="34" charset="0"/>
              </a:rPr>
              <a:t>		Advertisement</a:t>
            </a:r>
          </a:p>
          <a:p>
            <a:r>
              <a:rPr lang="en-US" sz="1800" dirty="0">
                <a:latin typeface="Calibri" pitchFamily="34" charset="0"/>
              </a:rPr>
              <a:t>		….</a:t>
            </a:r>
          </a:p>
          <a:p>
            <a:r>
              <a:rPr lang="en-US" sz="1800" dirty="0" smtClean="0">
                <a:latin typeface="Calibri" pitchFamily="34" charset="0"/>
              </a:rPr>
              <a:t>	</a:t>
            </a:r>
            <a:endParaRPr lang="en-US" sz="1800" dirty="0">
              <a:latin typeface="Calibri"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28262" y="3386237"/>
            <a:ext cx="1054579" cy="2598638"/>
          </a:xfrm>
          <a:prstGeom prst="rect">
            <a:avLst/>
          </a:prstGeom>
        </p:spPr>
      </p:pic>
      <p:grpSp>
        <p:nvGrpSpPr>
          <p:cNvPr id="10" name="Gruppieren 9"/>
          <p:cNvGrpSpPr/>
          <p:nvPr/>
        </p:nvGrpSpPr>
        <p:grpSpPr>
          <a:xfrm>
            <a:off x="6298451" y="3717032"/>
            <a:ext cx="2693383" cy="2775388"/>
            <a:chOff x="6497512" y="3858328"/>
            <a:chExt cx="2494322" cy="2631372"/>
          </a:xfrm>
        </p:grpSpPr>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512" y="3858328"/>
              <a:ext cx="2494322" cy="2631372"/>
            </a:xfrm>
            <a:prstGeom prst="rect">
              <a:avLst/>
            </a:prstGeom>
          </p:spPr>
        </p:pic>
        <p:sp>
          <p:nvSpPr>
            <p:cNvPr id="9" name="Textfeld 8"/>
            <p:cNvSpPr txBox="1"/>
            <p:nvPr/>
          </p:nvSpPr>
          <p:spPr>
            <a:xfrm>
              <a:off x="6497512" y="6212701"/>
              <a:ext cx="2074671" cy="276999"/>
            </a:xfrm>
            <a:prstGeom prst="rect">
              <a:avLst/>
            </a:prstGeom>
            <a:noFill/>
          </p:spPr>
          <p:txBody>
            <a:bodyPr wrap="none" rtlCol="0">
              <a:spAutoFit/>
            </a:bodyPr>
            <a:lstStyle/>
            <a:p>
              <a:r>
                <a:rPr lang="en-US" sz="1200" dirty="0">
                  <a:solidFill>
                    <a:schemeClr val="bg1"/>
                  </a:solidFill>
                  <a:latin typeface="Calibri" pitchFamily="34" charset="0"/>
                </a:rPr>
                <a:t>http://</a:t>
              </a:r>
              <a:r>
                <a:rPr lang="en-US" sz="1200" dirty="0" smtClean="0">
                  <a:solidFill>
                    <a:schemeClr val="bg1"/>
                  </a:solidFill>
                  <a:latin typeface="Calibri" pitchFamily="34" charset="0"/>
                </a:rPr>
                <a:t>www.themarysue.com</a:t>
              </a:r>
              <a:endParaRPr lang="en-US" sz="1200" dirty="0">
                <a:solidFill>
                  <a:schemeClr val="bg1"/>
                </a:solidFill>
                <a:latin typeface="Calibri" pitchFamily="34" charset="0"/>
              </a:endParaRPr>
            </a:p>
          </p:txBody>
        </p:sp>
      </p:grpSp>
      <p:sp>
        <p:nvSpPr>
          <p:cNvPr id="11" name="Textfeld 10"/>
          <p:cNvSpPr txBox="1"/>
          <p:nvPr/>
        </p:nvSpPr>
        <p:spPr>
          <a:xfrm>
            <a:off x="5004048" y="1064930"/>
            <a:ext cx="2184316" cy="707886"/>
          </a:xfrm>
          <a:prstGeom prst="rect">
            <a:avLst/>
          </a:prstGeom>
          <a:solidFill>
            <a:schemeClr val="bg1"/>
          </a:solidFill>
        </p:spPr>
        <p:txBody>
          <a:bodyPr wrap="none" rtlCol="0">
            <a:spAutoFit/>
          </a:bodyPr>
          <a:lstStyle/>
          <a:p>
            <a:r>
              <a:rPr lang="en-US" sz="4000" b="1" dirty="0" smtClean="0">
                <a:solidFill>
                  <a:srgbClr val="FF0000"/>
                </a:solidFill>
                <a:latin typeface="Calibri" pitchFamily="34" charset="0"/>
              </a:rPr>
              <a:t>Scientists</a:t>
            </a:r>
            <a:endParaRPr lang="en-US" sz="4000" b="1" dirty="0">
              <a:solidFill>
                <a:srgbClr val="FF0000"/>
              </a:solidFill>
              <a:latin typeface="Calibri" pitchFamily="34" charset="0"/>
            </a:endParaRPr>
          </a:p>
        </p:txBody>
      </p:sp>
    </p:spTree>
    <p:extLst>
      <p:ext uri="{BB962C8B-B14F-4D97-AF65-F5344CB8AC3E}">
        <p14:creationId xmlns:p14="http://schemas.microsoft.com/office/powerpoint/2010/main" val="3397922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88" y="583787"/>
            <a:ext cx="1790792" cy="1616968"/>
          </a:xfrm>
          <a:prstGeom prst="rect">
            <a:avLst/>
          </a:prstGeom>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dirty="0" smtClean="0">
                <a:solidFill>
                  <a:schemeClr val="accent2"/>
                </a:solidFill>
                <a:latin typeface="Calibri" pitchFamily="34" charset="0"/>
                <a:cs typeface="Calibri" pitchFamily="34" charset="0"/>
              </a:rPr>
              <a:t>DTSP – </a:t>
            </a:r>
            <a:r>
              <a:rPr lang="en-US" sz="2000" b="1" dirty="0" smtClean="0">
                <a:solidFill>
                  <a:schemeClr val="accent2"/>
                </a:solidFill>
                <a:latin typeface="Calibri" pitchFamily="34" charset="0"/>
                <a:cs typeface="Calibri" pitchFamily="34" charset="0"/>
              </a:rPr>
              <a:t>Leaflet</a:t>
            </a:r>
            <a:endParaRPr lang="en-US" sz="1800" b="1" dirty="0">
              <a:solidFill>
                <a:schemeClr val="accent2"/>
              </a:solidFill>
              <a:latin typeface="Calibri" pitchFamily="34" charset="0"/>
              <a:cs typeface="Calibri"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2360396"/>
            <a:ext cx="1790792" cy="2439181"/>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837" y="2173150"/>
            <a:ext cx="5905288" cy="4299097"/>
          </a:xfrm>
          <a:prstGeom prst="rect">
            <a:avLst/>
          </a:prstGeom>
        </p:spPr>
      </p:pic>
    </p:spTree>
    <p:extLst>
      <p:ext uri="{BB962C8B-B14F-4D97-AF65-F5344CB8AC3E}">
        <p14:creationId xmlns:p14="http://schemas.microsoft.com/office/powerpoint/2010/main" val="2397109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dirty="0" smtClean="0">
                <a:solidFill>
                  <a:schemeClr val="accent2"/>
                </a:solidFill>
                <a:latin typeface="Calibri" pitchFamily="34" charset="0"/>
                <a:cs typeface="Calibri" pitchFamily="34" charset="0"/>
              </a:rPr>
              <a:t>DTSP – Leaflet</a:t>
            </a:r>
            <a:r>
              <a:rPr lang="en-US" sz="1800" b="1" dirty="0" smtClean="0">
                <a:solidFill>
                  <a:schemeClr val="accent2"/>
                </a:solidFill>
                <a:latin typeface="Calibri" pitchFamily="34" charset="0"/>
                <a:cs typeface="Calibri" pitchFamily="34" charset="0"/>
              </a:rPr>
              <a:t> </a:t>
            </a:r>
            <a:endParaRPr lang="en-US" sz="2000" b="1" dirty="0">
              <a:solidFill>
                <a:schemeClr val="accent2"/>
              </a:solidFill>
              <a:latin typeface="Calibri" pitchFamily="34" charset="0"/>
              <a:cs typeface="Calibri"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02" y="795794"/>
            <a:ext cx="8136396" cy="5788619"/>
          </a:xfrm>
          <a:prstGeom prst="rect">
            <a:avLst/>
          </a:prstGeom>
        </p:spPr>
      </p:pic>
      <p:sp>
        <p:nvSpPr>
          <p:cNvPr id="5" name="Rechteck 4"/>
          <p:cNvSpPr/>
          <p:nvPr/>
        </p:nvSpPr>
        <p:spPr>
          <a:xfrm>
            <a:off x="5904148" y="795794"/>
            <a:ext cx="2736050" cy="3065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…coming soon</a:t>
            </a:r>
            <a:endParaRPr lang="en-US" b="1" dirty="0">
              <a:solidFill>
                <a:srgbClr val="FF0000"/>
              </a:solidFill>
            </a:endParaRPr>
          </a:p>
        </p:txBody>
      </p:sp>
    </p:spTree>
    <p:extLst>
      <p:ext uri="{BB962C8B-B14F-4D97-AF65-F5344CB8AC3E}">
        <p14:creationId xmlns:p14="http://schemas.microsoft.com/office/powerpoint/2010/main" val="61115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2000" b="1" dirty="0" smtClean="0">
                <a:solidFill>
                  <a:schemeClr val="accent2"/>
                </a:solidFill>
                <a:latin typeface="Calibri" pitchFamily="34" charset="0"/>
                <a:cs typeface="Calibri" pitchFamily="34" charset="0"/>
              </a:rPr>
              <a:t>DTSP – </a:t>
            </a:r>
            <a:r>
              <a:rPr lang="en-US" sz="2000" b="1" dirty="0" smtClean="0">
                <a:solidFill>
                  <a:schemeClr val="accent2"/>
                </a:solidFill>
                <a:latin typeface="Calibri" pitchFamily="34" charset="0"/>
                <a:cs typeface="Calibri" pitchFamily="34" charset="0"/>
              </a:rPr>
              <a:t>Leaflet</a:t>
            </a:r>
            <a:endParaRPr lang="en-US" sz="1800" b="1" dirty="0">
              <a:solidFill>
                <a:schemeClr val="accent2"/>
              </a:solidFill>
              <a:latin typeface="Calibri" pitchFamily="34" charset="0"/>
              <a:cs typeface="Calibri"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25" y="672884"/>
            <a:ext cx="8460432" cy="5987136"/>
          </a:xfrm>
          <a:prstGeom prst="rect">
            <a:avLst/>
          </a:prstGeom>
        </p:spPr>
      </p:pic>
      <p:sp>
        <p:nvSpPr>
          <p:cNvPr id="3" name="Rechteck 2"/>
          <p:cNvSpPr/>
          <p:nvPr/>
        </p:nvSpPr>
        <p:spPr>
          <a:xfrm>
            <a:off x="335325" y="672884"/>
            <a:ext cx="2831738" cy="1315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589658" y="1088739"/>
            <a:ext cx="2172582" cy="461665"/>
          </a:xfrm>
          <a:prstGeom prst="rect">
            <a:avLst/>
          </a:prstGeom>
          <a:noFill/>
        </p:spPr>
        <p:txBody>
          <a:bodyPr wrap="none" rtlCol="0">
            <a:spAutoFit/>
          </a:bodyPr>
          <a:lstStyle/>
          <a:p>
            <a:r>
              <a:rPr lang="en-US" dirty="0" smtClean="0">
                <a:latin typeface="Calibri" pitchFamily="34" charset="0"/>
              </a:rPr>
              <a:t>Photo: Detector</a:t>
            </a:r>
            <a:endParaRPr lang="en-US" dirty="0">
              <a:latin typeface="Calibri" pitchFamily="34" charset="0"/>
            </a:endParaRPr>
          </a:p>
        </p:txBody>
      </p:sp>
    </p:spTree>
    <p:extLst>
      <p:ext uri="{BB962C8B-B14F-4D97-AF65-F5344CB8AC3E}">
        <p14:creationId xmlns:p14="http://schemas.microsoft.com/office/powerpoint/2010/main" val="355996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89025"/>
            <a:ext cx="2032000" cy="1676400"/>
          </a:xfrm>
          <a:prstGeom prst="rect">
            <a:avLst/>
          </a:prstGeom>
        </p:spPr>
      </p:pic>
      <p:sp>
        <p:nvSpPr>
          <p:cNvPr id="3"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r>
              <a:rPr lang="de-DE" sz="2000" b="1" dirty="0" err="1" smtClean="0">
                <a:solidFill>
                  <a:schemeClr val="accent2"/>
                </a:solidFill>
                <a:latin typeface="Calibri" pitchFamily="34" charset="0"/>
                <a:cs typeface="Calibri" pitchFamily="34" charset="0"/>
              </a:rPr>
              <a:t>Leaflet</a:t>
            </a:r>
            <a:endParaRPr lang="de-DE" sz="1800" b="1" dirty="0">
              <a:solidFill>
                <a:schemeClr val="accent2"/>
              </a:solidFill>
              <a:latin typeface="Calibri" pitchFamily="34" charset="0"/>
              <a:cs typeface="Calibri" pitchFamily="34" charset="0"/>
            </a:endParaRPr>
          </a:p>
        </p:txBody>
      </p:sp>
      <p:sp>
        <p:nvSpPr>
          <p:cNvPr id="4" name="Textfeld 3"/>
          <p:cNvSpPr txBox="1"/>
          <p:nvPr/>
        </p:nvSpPr>
        <p:spPr>
          <a:xfrm>
            <a:off x="9341621" y="1927225"/>
            <a:ext cx="3096344" cy="2462213"/>
          </a:xfrm>
          <a:prstGeom prst="rect">
            <a:avLst/>
          </a:prstGeom>
          <a:noFill/>
        </p:spPr>
        <p:txBody>
          <a:bodyPr wrap="square" rtlCol="0">
            <a:spAutoFit/>
          </a:bodyPr>
          <a:lstStyle/>
          <a:p>
            <a:r>
              <a:rPr lang="de-DE" sz="1100" dirty="0"/>
              <a:t>Welche Zielgruppe wollen wir mit den </a:t>
            </a:r>
            <a:r>
              <a:rPr lang="de-DE" sz="1100" dirty="0" err="1"/>
              <a:t>Leaflets</a:t>
            </a:r>
            <a:r>
              <a:rPr lang="de-DE" sz="1100" dirty="0"/>
              <a:t> erreichen? - Wissenschaftler in- und ausländischer Forschungsinstitute, Universitäten - Falls wir hier noch die Zuwendungsgeber und Entscheidungsträger erreichen wollen, müssen wir es zusätzlich noch auf Deutsch machen Welche Botschaft wollen wir vermitteln? - uns als Portfolio und Zusammenschluss der Zentren gibt es, wir bearbeiten folgende Themen (3.5 Säulen), Motivation unserer Arbeit wie im Antrag Sprache -Englisch Auflage - keine Vorstellung, ist aber für das Angebot was wir einholen wichtig. Wer wird die Kosten tragen?</a:t>
            </a:r>
            <a:endParaRPr lang="en-US" sz="1100" dirty="0"/>
          </a:p>
        </p:txBody>
      </p:sp>
      <p:sp>
        <p:nvSpPr>
          <p:cNvPr id="5" name="Textfeld 4"/>
          <p:cNvSpPr txBox="1"/>
          <p:nvPr/>
        </p:nvSpPr>
        <p:spPr>
          <a:xfrm>
            <a:off x="3207329" y="1449388"/>
            <a:ext cx="5762027" cy="3293209"/>
          </a:xfrm>
          <a:prstGeom prst="rect">
            <a:avLst/>
          </a:prstGeom>
          <a:noFill/>
        </p:spPr>
        <p:txBody>
          <a:bodyPr wrap="none" rtlCol="0">
            <a:spAutoFit/>
          </a:bodyPr>
          <a:lstStyle/>
          <a:p>
            <a:r>
              <a:rPr lang="en-US" sz="1800" dirty="0" smtClean="0">
                <a:latin typeface="Calibri" pitchFamily="34" charset="0"/>
              </a:rPr>
              <a:t>Target group	Scientists </a:t>
            </a:r>
          </a:p>
          <a:p>
            <a:r>
              <a:rPr lang="en-US" sz="1800" dirty="0">
                <a:latin typeface="Calibri" pitchFamily="34" charset="0"/>
              </a:rPr>
              <a:t>	</a:t>
            </a:r>
            <a:r>
              <a:rPr lang="en-US" sz="1800" dirty="0" smtClean="0">
                <a:latin typeface="Calibri" pitchFamily="34" charset="0"/>
              </a:rPr>
              <a:t>	Financial supporter</a:t>
            </a:r>
          </a:p>
          <a:p>
            <a:r>
              <a:rPr lang="en-US" sz="1800" dirty="0">
                <a:latin typeface="Calibri" pitchFamily="34" charset="0"/>
              </a:rPr>
              <a:t>	</a:t>
            </a:r>
            <a:r>
              <a:rPr lang="en-US" sz="1800" dirty="0" smtClean="0">
                <a:latin typeface="Calibri" pitchFamily="34" charset="0"/>
              </a:rPr>
              <a:t>	Decision makers</a:t>
            </a:r>
          </a:p>
          <a:p>
            <a:endParaRPr lang="en-US" sz="1800" dirty="0">
              <a:latin typeface="Calibri" pitchFamily="34" charset="0"/>
            </a:endParaRPr>
          </a:p>
          <a:p>
            <a:r>
              <a:rPr lang="en-US" sz="1800" dirty="0" smtClean="0">
                <a:latin typeface="Calibri" pitchFamily="34" charset="0"/>
              </a:rPr>
              <a:t>Language		German</a:t>
            </a:r>
          </a:p>
          <a:p>
            <a:r>
              <a:rPr lang="en-US" sz="1800" dirty="0">
                <a:latin typeface="Calibri" pitchFamily="34" charset="0"/>
              </a:rPr>
              <a:t>	</a:t>
            </a:r>
            <a:r>
              <a:rPr lang="en-US" sz="1800" dirty="0" smtClean="0">
                <a:latin typeface="Calibri" pitchFamily="34" charset="0"/>
              </a:rPr>
              <a:t>	English</a:t>
            </a:r>
          </a:p>
          <a:p>
            <a:endParaRPr lang="en-US" sz="1800" dirty="0">
              <a:latin typeface="Calibri" pitchFamily="34" charset="0"/>
            </a:endParaRPr>
          </a:p>
          <a:p>
            <a:r>
              <a:rPr lang="en-US" sz="1800" dirty="0" smtClean="0">
                <a:latin typeface="Calibri" pitchFamily="34" charset="0"/>
              </a:rPr>
              <a:t>Message 		About us, who we are, where we go</a:t>
            </a:r>
          </a:p>
          <a:p>
            <a:r>
              <a:rPr lang="en-US" sz="1800" dirty="0">
                <a:latin typeface="Calibri" pitchFamily="34" charset="0"/>
              </a:rPr>
              <a:t>	</a:t>
            </a:r>
            <a:r>
              <a:rPr lang="en-US" sz="1800" dirty="0" smtClean="0">
                <a:latin typeface="Calibri" pitchFamily="34" charset="0"/>
              </a:rPr>
              <a:t>	</a:t>
            </a:r>
            <a:r>
              <a:rPr lang="en-US" sz="2800" b="1" dirty="0" smtClean="0">
                <a:solidFill>
                  <a:srgbClr val="FF0000"/>
                </a:solidFill>
                <a:latin typeface="Calibri" pitchFamily="34" charset="0"/>
              </a:rPr>
              <a:t>Collection of information</a:t>
            </a:r>
          </a:p>
          <a:p>
            <a:r>
              <a:rPr lang="en-US" sz="1800" dirty="0" smtClean="0">
                <a:latin typeface="Calibri" pitchFamily="34" charset="0"/>
              </a:rPr>
              <a:t>		Advertisement</a:t>
            </a:r>
          </a:p>
          <a:p>
            <a:r>
              <a:rPr lang="en-US" sz="1800" dirty="0">
                <a:latin typeface="Calibri" pitchFamily="34" charset="0"/>
              </a:rPr>
              <a:t>	</a:t>
            </a:r>
            <a:r>
              <a:rPr lang="en-US" sz="1800" dirty="0" smtClean="0">
                <a:latin typeface="Calibri" pitchFamily="34" charset="0"/>
              </a:rPr>
              <a:t>	….</a:t>
            </a:r>
            <a:endParaRPr lang="en-US" sz="1800" dirty="0">
              <a:latin typeface="Calibri" pitchFamily="34" charset="0"/>
            </a:endParaRPr>
          </a:p>
        </p:txBody>
      </p:sp>
      <p:pic>
        <p:nvPicPr>
          <p:cNvPr id="7" name="Picture 7" descr="Id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158331"/>
            <a:ext cx="2029318" cy="28662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8352420" y="3104964"/>
            <a:ext cx="626435" cy="658409"/>
          </a:xfrm>
          <a:prstGeom prst="rect">
            <a:avLst/>
          </a:prstGeom>
          <a:ln>
            <a:noFill/>
          </a:ln>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5957829" y="1196752"/>
            <a:ext cx="626435" cy="658409"/>
          </a:xfrm>
          <a:prstGeom prst="rect">
            <a:avLst/>
          </a:prstGeom>
          <a:ln>
            <a:noFill/>
          </a:ln>
        </p:spPr>
      </p:pic>
    </p:spTree>
    <p:extLst>
      <p:ext uri="{BB962C8B-B14F-4D97-AF65-F5344CB8AC3E}">
        <p14:creationId xmlns:p14="http://schemas.microsoft.com/office/powerpoint/2010/main" val="3696987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r>
              <a:rPr lang="de-DE" sz="2000" b="1" dirty="0" err="1" smtClean="0">
                <a:solidFill>
                  <a:schemeClr val="accent2"/>
                </a:solidFill>
                <a:latin typeface="Calibri" pitchFamily="34" charset="0"/>
                <a:cs typeface="Calibri" pitchFamily="34" charset="0"/>
              </a:rPr>
              <a:t>Leaflet</a:t>
            </a:r>
            <a:endParaRPr lang="de-DE" sz="1800" b="1" dirty="0">
              <a:solidFill>
                <a:schemeClr val="accent2"/>
              </a:solidFill>
              <a:latin typeface="Calibri" pitchFamily="34" charset="0"/>
              <a:cs typeface="Calibri"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118" y="8136"/>
            <a:ext cx="4767146" cy="6858000"/>
          </a:xfrm>
          <a:prstGeom prst="rect">
            <a:avLst/>
          </a:prstGeom>
        </p:spPr>
      </p:pic>
    </p:spTree>
    <p:extLst>
      <p:ext uri="{BB962C8B-B14F-4D97-AF65-F5344CB8AC3E}">
        <p14:creationId xmlns:p14="http://schemas.microsoft.com/office/powerpoint/2010/main" val="975695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r>
              <a:rPr lang="de-DE" sz="2000" b="1" dirty="0" err="1" smtClean="0">
                <a:solidFill>
                  <a:schemeClr val="accent2"/>
                </a:solidFill>
                <a:latin typeface="Calibri" pitchFamily="34" charset="0"/>
                <a:cs typeface="Calibri" pitchFamily="34" charset="0"/>
              </a:rPr>
              <a:t>Leaflet</a:t>
            </a:r>
            <a:endParaRPr lang="de-DE" sz="1800" b="1" dirty="0">
              <a:solidFill>
                <a:schemeClr val="accent2"/>
              </a:solidFill>
              <a:latin typeface="Calibri" pitchFamily="34" charset="0"/>
              <a:cs typeface="Calibri"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196" y="14276"/>
            <a:ext cx="4676775" cy="6858000"/>
          </a:xfrm>
          <a:prstGeom prst="rect">
            <a:avLst/>
          </a:prstGeom>
        </p:spPr>
      </p:pic>
      <p:sp>
        <p:nvSpPr>
          <p:cNvPr id="3" name="Textfeld 2"/>
          <p:cNvSpPr txBox="1"/>
          <p:nvPr/>
        </p:nvSpPr>
        <p:spPr>
          <a:xfrm>
            <a:off x="359532" y="1434132"/>
            <a:ext cx="5742278" cy="461665"/>
          </a:xfrm>
          <a:prstGeom prst="rect">
            <a:avLst/>
          </a:prstGeom>
          <a:solidFill>
            <a:schemeClr val="bg1"/>
          </a:solidFill>
          <a:ln w="22225">
            <a:solidFill>
              <a:srgbClr val="C00000"/>
            </a:solidFill>
          </a:ln>
        </p:spPr>
        <p:txBody>
          <a:bodyPr wrap="none" rtlCol="0">
            <a:spAutoFit/>
          </a:bodyPr>
          <a:lstStyle/>
          <a:p>
            <a:r>
              <a:rPr lang="en-US" dirty="0" smtClean="0"/>
              <a:t>List of institutions / labs for detector tests</a:t>
            </a:r>
            <a:endParaRPr lang="en-US" dirty="0"/>
          </a:p>
        </p:txBody>
      </p:sp>
    </p:spTree>
    <p:extLst>
      <p:ext uri="{BB962C8B-B14F-4D97-AF65-F5344CB8AC3E}">
        <p14:creationId xmlns:p14="http://schemas.microsoft.com/office/powerpoint/2010/main" val="17781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r>
              <a:rPr lang="de-DE" sz="2000" b="1" dirty="0" err="1" smtClean="0">
                <a:solidFill>
                  <a:schemeClr val="accent2"/>
                </a:solidFill>
                <a:latin typeface="Calibri" pitchFamily="34" charset="0"/>
                <a:cs typeface="Calibri" pitchFamily="34" charset="0"/>
              </a:rPr>
              <a:t>Leaflet</a:t>
            </a:r>
            <a:r>
              <a:rPr lang="de-DE" sz="2000" b="1" dirty="0" smtClean="0">
                <a:solidFill>
                  <a:schemeClr val="accent2"/>
                </a:solidFill>
                <a:latin typeface="Calibri" pitchFamily="34" charset="0"/>
                <a:cs typeface="Calibri" pitchFamily="34" charset="0"/>
              </a:rPr>
              <a:t> - The Next Generation</a:t>
            </a:r>
            <a:endParaRPr lang="de-DE" sz="1800" b="1" dirty="0">
              <a:solidFill>
                <a:schemeClr val="accent2"/>
              </a:solidFill>
              <a:latin typeface="Calibri" pitchFamily="34" charset="0"/>
              <a:cs typeface="Calibri" pitchFamily="34" charset="0"/>
            </a:endParaRPr>
          </a:p>
        </p:txBody>
      </p:sp>
      <p:sp>
        <p:nvSpPr>
          <p:cNvPr id="3" name="Textfeld 2"/>
          <p:cNvSpPr txBox="1"/>
          <p:nvPr/>
        </p:nvSpPr>
        <p:spPr>
          <a:xfrm>
            <a:off x="179389" y="584200"/>
            <a:ext cx="8605080" cy="2585323"/>
          </a:xfrm>
          <a:prstGeom prst="rect">
            <a:avLst/>
          </a:prstGeom>
          <a:noFill/>
        </p:spPr>
        <p:txBody>
          <a:bodyPr wrap="square" rtlCol="0">
            <a:spAutoFit/>
          </a:bodyPr>
          <a:lstStyle/>
          <a:p>
            <a:pPr>
              <a:lnSpc>
                <a:spcPct val="150000"/>
              </a:lnSpc>
            </a:pPr>
            <a:r>
              <a:rPr lang="en-US" sz="1800" b="1" dirty="0" smtClean="0">
                <a:latin typeface="Calibri" pitchFamily="34" charset="0"/>
              </a:rPr>
              <a:t>Dresden	ELBE	 </a:t>
            </a:r>
            <a:r>
              <a:rPr lang="en-US" sz="1800" b="1" i="1" dirty="0" smtClean="0">
                <a:latin typeface="Calibri" pitchFamily="34" charset="0"/>
              </a:rPr>
              <a:t>e</a:t>
            </a:r>
            <a:r>
              <a:rPr lang="en-US" sz="1800" b="1" baseline="30000" dirty="0" smtClean="0">
                <a:latin typeface="Calibri" pitchFamily="34" charset="0"/>
              </a:rPr>
              <a:t>-</a:t>
            </a:r>
            <a:r>
              <a:rPr lang="en-US" sz="1800" b="1" dirty="0" smtClean="0">
                <a:latin typeface="Calibri" pitchFamily="34" charset="0"/>
              </a:rPr>
              <a:t>, </a:t>
            </a:r>
            <a:r>
              <a:rPr lang="en-US" sz="1800" b="1" dirty="0" smtClean="0">
                <a:latin typeface="Symbol" pitchFamily="18" charset="2"/>
              </a:rPr>
              <a:t>g</a:t>
            </a:r>
            <a:r>
              <a:rPr lang="en-US" sz="1800" b="1" dirty="0" smtClean="0">
                <a:latin typeface="Calibri" pitchFamily="34" charset="0"/>
              </a:rPr>
              <a:t> </a:t>
            </a:r>
          </a:p>
          <a:p>
            <a:pPr>
              <a:lnSpc>
                <a:spcPct val="150000"/>
              </a:lnSpc>
            </a:pPr>
            <a:r>
              <a:rPr lang="en-US" sz="1800" dirty="0" smtClean="0">
                <a:latin typeface="Calibri" pitchFamily="34" charset="0"/>
              </a:rPr>
              <a:t>Micro pulse mode (1-5 </a:t>
            </a:r>
            <a:r>
              <a:rPr lang="en-US" sz="1800" dirty="0" err="1" smtClean="0">
                <a:latin typeface="Calibri" pitchFamily="34" charset="0"/>
              </a:rPr>
              <a:t>ps</a:t>
            </a:r>
            <a:r>
              <a:rPr lang="en-US" sz="1800" dirty="0" smtClean="0">
                <a:latin typeface="Calibri" pitchFamily="34" charset="0"/>
              </a:rPr>
              <a:t>), (26, 13, 7.5, …) MHz, </a:t>
            </a:r>
            <a:r>
              <a:rPr lang="en-US" sz="1800" i="1" dirty="0" smtClean="0">
                <a:latin typeface="Calibri" pitchFamily="34" charset="0"/>
              </a:rPr>
              <a:t>I</a:t>
            </a:r>
            <a:r>
              <a:rPr lang="en-US" sz="1800" dirty="0" smtClean="0">
                <a:latin typeface="Calibri" pitchFamily="34" charset="0"/>
              </a:rPr>
              <a:t> ≤ 1 mA, </a:t>
            </a:r>
            <a:r>
              <a:rPr lang="en-US" sz="1800" i="1" dirty="0" smtClean="0">
                <a:latin typeface="Calibri" pitchFamily="34" charset="0"/>
              </a:rPr>
              <a:t>E</a:t>
            </a:r>
            <a:r>
              <a:rPr lang="en-US" sz="1800" dirty="0" smtClean="0">
                <a:latin typeface="Calibri" pitchFamily="34" charset="0"/>
              </a:rPr>
              <a:t> ≤ 40 MeV, </a:t>
            </a:r>
          </a:p>
          <a:p>
            <a:pPr>
              <a:lnSpc>
                <a:spcPct val="150000"/>
              </a:lnSpc>
            </a:pPr>
            <a:r>
              <a:rPr lang="en-US" sz="1800" dirty="0" smtClean="0">
                <a:latin typeface="Calibri" pitchFamily="34" charset="0"/>
              </a:rPr>
              <a:t>Macro pulse mode, 1 – 25 Hz, pulse duration 0.1 – 40 </a:t>
            </a:r>
            <a:r>
              <a:rPr lang="en-US" sz="1800" dirty="0" err="1" smtClean="0">
                <a:latin typeface="Calibri" pitchFamily="34" charset="0"/>
              </a:rPr>
              <a:t>ms</a:t>
            </a:r>
            <a:r>
              <a:rPr lang="en-US" sz="1800" dirty="0" smtClean="0">
                <a:latin typeface="Calibri" pitchFamily="34" charset="0"/>
              </a:rPr>
              <a:t>, </a:t>
            </a:r>
          </a:p>
          <a:p>
            <a:pPr>
              <a:lnSpc>
                <a:spcPct val="150000"/>
              </a:lnSpc>
            </a:pPr>
            <a:r>
              <a:rPr lang="en-US" sz="1800" dirty="0" smtClean="0">
                <a:latin typeface="Calibri" pitchFamily="34" charset="0"/>
              </a:rPr>
              <a:t>Single pulse mode (</a:t>
            </a:r>
            <a:r>
              <a:rPr lang="en-US" sz="1800" i="1" dirty="0" smtClean="0">
                <a:latin typeface="Calibri" pitchFamily="34" charset="0"/>
              </a:rPr>
              <a:t>e</a:t>
            </a:r>
            <a:r>
              <a:rPr lang="en-US" sz="1800" baseline="30000" dirty="0" smtClean="0">
                <a:latin typeface="Calibri" pitchFamily="34" charset="0"/>
              </a:rPr>
              <a:t>-</a:t>
            </a:r>
            <a:r>
              <a:rPr lang="en-US" sz="1800" dirty="0" smtClean="0">
                <a:latin typeface="Calibri" pitchFamily="34" charset="0"/>
              </a:rPr>
              <a:t>) </a:t>
            </a:r>
          </a:p>
          <a:p>
            <a:pPr>
              <a:lnSpc>
                <a:spcPct val="150000"/>
              </a:lnSpc>
            </a:pPr>
            <a:r>
              <a:rPr lang="en-US" sz="1800" dirty="0" smtClean="0">
                <a:latin typeface="Calibri" pitchFamily="34" charset="0"/>
              </a:rPr>
              <a:t>Biannual </a:t>
            </a:r>
            <a:r>
              <a:rPr lang="en-US" sz="1800" dirty="0" err="1" smtClean="0">
                <a:latin typeface="Calibri" pitchFamily="34" charset="0"/>
              </a:rPr>
              <a:t>beamtime</a:t>
            </a:r>
            <a:r>
              <a:rPr lang="en-US" sz="1800" dirty="0" smtClean="0">
                <a:latin typeface="Calibri" pitchFamily="34" charset="0"/>
              </a:rPr>
              <a:t> application, evaluation by SAC </a:t>
            </a:r>
          </a:p>
          <a:p>
            <a:pPr>
              <a:lnSpc>
                <a:spcPct val="150000"/>
              </a:lnSpc>
            </a:pPr>
            <a:endParaRPr lang="en-US" sz="1800" dirty="0">
              <a:latin typeface="Calibri" pitchFamily="34" charset="0"/>
            </a:endParaRPr>
          </a:p>
        </p:txBody>
      </p:sp>
      <p:sp>
        <p:nvSpPr>
          <p:cNvPr id="4" name="Textfeld 3"/>
          <p:cNvSpPr txBox="1"/>
          <p:nvPr/>
        </p:nvSpPr>
        <p:spPr>
          <a:xfrm>
            <a:off x="9140538" y="-327079"/>
            <a:ext cx="3460354" cy="6863417"/>
          </a:xfrm>
          <a:prstGeom prst="rect">
            <a:avLst/>
          </a:prstGeom>
          <a:noFill/>
        </p:spPr>
        <p:txBody>
          <a:bodyPr wrap="square" rtlCol="0">
            <a:spAutoFit/>
          </a:bodyPr>
          <a:lstStyle/>
          <a:p>
            <a:r>
              <a:rPr lang="de-DE" sz="1000" dirty="0"/>
              <a:t>Die Strahlungsquelle ELBE besteht aus einer </a:t>
            </a:r>
            <a:r>
              <a:rPr lang="de-DE" sz="1000" dirty="0">
                <a:hlinkClick r:id="rId2"/>
              </a:rPr>
              <a:t>250 </a:t>
            </a:r>
            <a:r>
              <a:rPr lang="de-DE" sz="1000" dirty="0" err="1">
                <a:hlinkClick r:id="rId2"/>
              </a:rPr>
              <a:t>keV-thermionischen</a:t>
            </a:r>
            <a:r>
              <a:rPr lang="de-DE" sz="1000" dirty="0">
                <a:hlinkClick r:id="rId2"/>
              </a:rPr>
              <a:t> DC </a:t>
            </a:r>
            <a:r>
              <a:rPr lang="de-DE" sz="1000" dirty="0" err="1">
                <a:hlinkClick r:id="rId2"/>
              </a:rPr>
              <a:t>Electronenkanone</a:t>
            </a:r>
            <a:r>
              <a:rPr lang="de-DE" sz="1000" dirty="0"/>
              <a:t>, die einen mit 13 MHz gepulsten Elektronenstrahl liefert, und einem daran anschließende</a:t>
            </a:r>
            <a:r>
              <a:rPr lang="de-DE" sz="1000" dirty="0">
                <a:hlinkClick r:id="rId3"/>
              </a:rPr>
              <a:t> zweistufigen supraleitenden Linearbeschleuniger</a:t>
            </a:r>
            <a:r>
              <a:rPr lang="de-DE" sz="1000" dirty="0"/>
              <a:t>n. An jede der beiden Beschleunigungseinheiten kann eine Spannung von 20 </a:t>
            </a:r>
            <a:r>
              <a:rPr lang="de-DE" sz="1000" dirty="0" err="1"/>
              <a:t>MeV</a:t>
            </a:r>
            <a:r>
              <a:rPr lang="de-DE" sz="1000" dirty="0"/>
              <a:t> angelegt werden, so dass insgesamt eine Energie von 40 </a:t>
            </a:r>
            <a:r>
              <a:rPr lang="de-DE" sz="1000" dirty="0" err="1"/>
              <a:t>MeV</a:t>
            </a:r>
            <a:r>
              <a:rPr lang="de-DE" sz="1000" dirty="0"/>
              <a:t> auf den Elektronenstrahl übertragen werden kann. Der gemittelte Strahlstrom beträgt maximal 1 mA, die </a:t>
            </a:r>
            <a:r>
              <a:rPr lang="de-DE" sz="1000" dirty="0" err="1"/>
              <a:t>Strahlemittanz</a:t>
            </a:r>
            <a:r>
              <a:rPr lang="de-DE" sz="1000" dirty="0"/>
              <a:t> liegt typischerweise unter 10 </a:t>
            </a:r>
            <a:r>
              <a:rPr lang="de-DE" sz="1000" dirty="0" err="1"/>
              <a:t>pi</a:t>
            </a:r>
            <a:r>
              <a:rPr lang="de-DE" sz="1000" dirty="0"/>
              <a:t> mm </a:t>
            </a:r>
            <a:r>
              <a:rPr lang="de-DE" sz="1000" dirty="0" err="1"/>
              <a:t>mrad</a:t>
            </a:r>
            <a:r>
              <a:rPr lang="de-DE" sz="1000" dirty="0"/>
              <a:t>.</a:t>
            </a:r>
          </a:p>
          <a:p>
            <a:r>
              <a:rPr lang="de-DE" sz="1000" dirty="0"/>
              <a:t>Bemerkenswert ist die wohldefinierte Zeitstruktur des Elektronenstrahls von ELBE. Diese kann in weiten Bereichen vom Experimentator vorgegeben werden. Drei verschiedene </a:t>
            </a:r>
            <a:r>
              <a:rPr lang="de-DE" sz="1000" dirty="0" err="1"/>
              <a:t>Pulsmodi</a:t>
            </a:r>
            <a:r>
              <a:rPr lang="de-DE" sz="1000" dirty="0"/>
              <a:t> stehen zur Verfügung:</a:t>
            </a:r>
          </a:p>
          <a:p>
            <a:r>
              <a:rPr lang="de-DE" sz="1000" dirty="0"/>
              <a:t>Im </a:t>
            </a:r>
            <a:r>
              <a:rPr lang="de-DE" sz="1000" i="1" dirty="0"/>
              <a:t>Mikropuls-Betrieb</a:t>
            </a:r>
            <a:r>
              <a:rPr lang="de-DE" sz="1000" dirty="0"/>
              <a:t> beträgt die Pulsdauer 1ps bis 5 </a:t>
            </a:r>
            <a:r>
              <a:rPr lang="de-DE" sz="1000" dirty="0" err="1"/>
              <a:t>ps</a:t>
            </a:r>
            <a:r>
              <a:rPr lang="de-DE" sz="1000" dirty="0"/>
              <a:t>, die Wiederholfrequenz ist ein ganzzahliges Vielfaches von 13 MHz, wobei der Faktor zwischen 1 und 7 gewählt werden kann.</a:t>
            </a:r>
          </a:p>
          <a:p>
            <a:r>
              <a:rPr lang="de-DE" sz="1000" dirty="0"/>
              <a:t>Im </a:t>
            </a:r>
            <a:r>
              <a:rPr lang="de-DE" sz="1000" i="1" dirty="0"/>
              <a:t>Makropuls-Betrieb</a:t>
            </a:r>
            <a:r>
              <a:rPr lang="de-DE" sz="1000" dirty="0"/>
              <a:t> werden die Mikropulse zusätzlich mit einer Frequenz zwischen 1 Hz und 25 Hz amplitudenmodulierte, die Makropulslänge kann 0.1ms bis 40ms betragen.</a:t>
            </a:r>
          </a:p>
          <a:p>
            <a:r>
              <a:rPr lang="de-DE" sz="1000" dirty="0"/>
              <a:t>Der </a:t>
            </a:r>
            <a:r>
              <a:rPr lang="de-DE" sz="1000" i="1" dirty="0"/>
              <a:t>Singlepuls-Betrieb </a:t>
            </a:r>
            <a:r>
              <a:rPr lang="de-DE" sz="1000" dirty="0"/>
              <a:t>gleicht dem Makropulsbetrieb. Statt der Pulsdauer wird jedoch die Anzahl der Mikropulse innerhalb eines Makropulses spezifiziert (1 bis 4096). Die Mikropulsfrequenz beträgt 13 MHz, der Abstand sukzessiver Makropulse kann 1 </a:t>
            </a:r>
            <a:r>
              <a:rPr lang="de-DE" sz="1000" dirty="0" err="1"/>
              <a:t>ms</a:t>
            </a:r>
            <a:r>
              <a:rPr lang="de-DE" sz="1000" dirty="0"/>
              <a:t> bis mehrere Minuten betragen. Die Gesamtzahl von Makropulsen kann ebenfalls gewünscht werden.</a:t>
            </a:r>
          </a:p>
          <a:p>
            <a:r>
              <a:rPr lang="de-DE" sz="1000" dirty="0"/>
              <a:t>Einen Eindruck von der Vielschichtigkeit der Forschung an ELBE gewinnt man aus den Listen der Publikationen, die aus </a:t>
            </a:r>
            <a:r>
              <a:rPr lang="de-DE" sz="1000" dirty="0">
                <a:hlinkClick r:id="rId4"/>
              </a:rPr>
              <a:t>Experimenten an ELBE</a:t>
            </a:r>
            <a:r>
              <a:rPr lang="de-DE" sz="1000" dirty="0"/>
              <a:t> in neuester Zeit entstanden.</a:t>
            </a:r>
          </a:p>
          <a:p>
            <a:r>
              <a:rPr lang="de-DE" sz="1000" dirty="0"/>
              <a:t>Der Elektronenstrahl von ELBE generiert verschiedene Arten von Sekundärstrahlung, die an den jeweiligen Experimentierplätzen zur Verfügung stehen, siehe </a:t>
            </a:r>
            <a:r>
              <a:rPr lang="de-DE" sz="1000" dirty="0">
                <a:hlinkClick r:id="rId5"/>
              </a:rPr>
              <a:t>Lageplan</a:t>
            </a:r>
            <a:r>
              <a:rPr lang="de-DE" sz="1000" dirty="0"/>
              <a:t>.</a:t>
            </a:r>
          </a:p>
          <a:p>
            <a:r>
              <a:rPr lang="de-DE" sz="1000" dirty="0"/>
              <a:t>In den </a:t>
            </a:r>
            <a:r>
              <a:rPr lang="de-DE" sz="1000" b="1" dirty="0"/>
              <a:t>optischen Labors</a:t>
            </a:r>
            <a:r>
              <a:rPr lang="de-DE" sz="1000" dirty="0"/>
              <a:t> steht</a:t>
            </a:r>
            <a:r>
              <a:rPr lang="de-DE" sz="1000" b="1" dirty="0"/>
              <a:t> Freie-Elektronen Laser</a:t>
            </a:r>
            <a:r>
              <a:rPr lang="de-DE" sz="1000" dirty="0"/>
              <a:t>strahlung im Wellenlängenbereich 5-250 µm zur Verfügung, siehe </a:t>
            </a:r>
            <a:r>
              <a:rPr lang="de-DE" sz="1000" dirty="0">
                <a:hlinkClick r:id="rId6"/>
              </a:rPr>
              <a:t>FELBE Seiten</a:t>
            </a:r>
            <a:r>
              <a:rPr lang="de-DE" sz="1000" dirty="0"/>
              <a:t> für weitere Informationen. Einzigartig ist Möglichkeit, den Laserstrahl auch in das benachbarte </a:t>
            </a:r>
            <a:r>
              <a:rPr lang="de-DE" sz="1000" dirty="0">
                <a:hlinkClick r:id="rId7"/>
              </a:rPr>
              <a:t>Hochfeldmagnetlabor</a:t>
            </a:r>
            <a:r>
              <a:rPr lang="de-DE" sz="1000" dirty="0"/>
              <a:t> zu leiten und dort </a:t>
            </a:r>
            <a:r>
              <a:rPr lang="de-DE" sz="1000" dirty="0" err="1"/>
              <a:t>magnetooptische</a:t>
            </a:r>
            <a:r>
              <a:rPr lang="de-DE" sz="1000" dirty="0"/>
              <a:t> Experimente durchzuführen.</a:t>
            </a:r>
          </a:p>
          <a:p>
            <a:endParaRPr lang="en-US" sz="1000" dirty="0"/>
          </a:p>
        </p:txBody>
      </p:sp>
    </p:spTree>
    <p:extLst>
      <p:ext uri="{BB962C8B-B14F-4D97-AF65-F5344CB8AC3E}">
        <p14:creationId xmlns:p14="http://schemas.microsoft.com/office/powerpoint/2010/main" val="127078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323713"/>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b="1" dirty="0" smtClean="0">
                <a:solidFill>
                  <a:srgbClr val="C00000"/>
                </a:solidFill>
                <a:latin typeface="Calibri" pitchFamily="34" charset="0"/>
                <a:cs typeface="Calibri" pitchFamily="34" charset="0"/>
              </a:rPr>
              <a:t>This  topic </a:t>
            </a:r>
            <a:r>
              <a:rPr lang="en-US" sz="1800" b="1" dirty="0">
                <a:solidFill>
                  <a:srgbClr val="C00000"/>
                </a:solidFill>
                <a:latin typeface="Calibri" pitchFamily="34" charset="0"/>
                <a:cs typeface="Calibri" pitchFamily="34" charset="0"/>
              </a:rPr>
              <a:t>will </a:t>
            </a:r>
            <a:r>
              <a:rPr lang="en-US" sz="1800" b="1" dirty="0" smtClean="0">
                <a:solidFill>
                  <a:srgbClr val="C00000"/>
                </a:solidFill>
                <a:latin typeface="Calibri" pitchFamily="34" charset="0"/>
                <a:cs typeface="Calibri" pitchFamily="34" charset="0"/>
              </a:rPr>
              <a:t>look for specific </a:t>
            </a:r>
            <a:r>
              <a:rPr lang="en-US" sz="1800" b="1" dirty="0">
                <a:solidFill>
                  <a:srgbClr val="C00000"/>
                </a:solidFill>
                <a:latin typeface="Calibri" pitchFamily="34" charset="0"/>
                <a:cs typeface="Calibri" pitchFamily="34" charset="0"/>
              </a:rPr>
              <a:t>application fields </a:t>
            </a:r>
            <a:r>
              <a:rPr lang="en-US" sz="1800" b="1" dirty="0" smtClean="0">
                <a:solidFill>
                  <a:srgbClr val="C00000"/>
                </a:solidFill>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Visibility of the technological competencies </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Search for interdisciplinary cross-program opportunities </a:t>
            </a: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spTree>
    <p:extLst>
      <p:ext uri="{BB962C8B-B14F-4D97-AF65-F5344CB8AC3E}">
        <p14:creationId xmlns:p14="http://schemas.microsoft.com/office/powerpoint/2010/main" val="1743314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708434"/>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This </a:t>
            </a:r>
            <a:r>
              <a:rPr lang="en-US" sz="1800" dirty="0" smtClean="0">
                <a:solidFill>
                  <a:srgbClr val="0033CC"/>
                </a:solidFill>
                <a:latin typeface="Calibri" pitchFamily="34" charset="0"/>
                <a:cs typeface="Calibri" pitchFamily="34" charset="0"/>
              </a:rPr>
              <a:t> </a:t>
            </a:r>
            <a:r>
              <a:rPr lang="en-US" sz="1800" dirty="0" smtClean="0">
                <a:latin typeface="Calibri" pitchFamily="34" charset="0"/>
                <a:cs typeface="Calibri" pitchFamily="34" charset="0"/>
              </a:rPr>
              <a:t>topic</a:t>
            </a:r>
            <a:r>
              <a:rPr lang="en-US" sz="1800" dirty="0" smtClean="0">
                <a:solidFill>
                  <a:srgbClr val="0033CC"/>
                </a:solidFill>
                <a:latin typeface="Calibri" pitchFamily="34" charset="0"/>
                <a:cs typeface="Calibri" pitchFamily="34" charset="0"/>
              </a:rPr>
              <a:t> </a:t>
            </a:r>
            <a:r>
              <a:rPr lang="en-US" sz="1800" dirty="0">
                <a:latin typeface="Calibri" pitchFamily="34" charset="0"/>
                <a:cs typeface="Calibri" pitchFamily="34" charset="0"/>
              </a:rPr>
              <a:t>will </a:t>
            </a:r>
            <a:r>
              <a:rPr lang="en-US" sz="1800" dirty="0" smtClean="0">
                <a:latin typeface="Calibri" pitchFamily="34" charset="0"/>
                <a:cs typeface="Calibri" pitchFamily="34" charset="0"/>
              </a:rPr>
              <a:t>look for specific </a:t>
            </a:r>
            <a:r>
              <a:rPr lang="en-US" sz="1800" dirty="0">
                <a:latin typeface="Calibri" pitchFamily="34" charset="0"/>
                <a:cs typeface="Calibri" pitchFamily="34" charset="0"/>
              </a:rPr>
              <a:t>application fields </a:t>
            </a:r>
            <a:r>
              <a:rPr lang="en-US" sz="1800" dirty="0" smtClean="0">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Visibility of the technological </a:t>
            </a:r>
            <a:r>
              <a:rPr lang="en-US" sz="1800" dirty="0">
                <a:latin typeface="Calibri" pitchFamily="34" charset="0"/>
                <a:cs typeface="Calibri" pitchFamily="34" charset="0"/>
              </a:rPr>
              <a:t>competencies </a:t>
            </a:r>
            <a:endParaRPr lang="en-US" sz="1800" dirty="0" smtClean="0">
              <a:latin typeface="Calibri" pitchFamily="34" charset="0"/>
              <a:cs typeface="Calibri" pitchFamily="34" charset="0"/>
            </a:endParaRP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Search </a:t>
            </a:r>
            <a:r>
              <a:rPr lang="en-US" sz="1800" dirty="0">
                <a:latin typeface="Calibri" pitchFamily="34" charset="0"/>
                <a:cs typeface="Calibri" pitchFamily="34" charset="0"/>
              </a:rPr>
              <a:t>for interdisciplinary cross-program opportunities </a:t>
            </a:r>
          </a:p>
          <a:p>
            <a:pPr algn="just">
              <a:lnSpc>
                <a:spcPts val="2400"/>
              </a:lnSpc>
              <a:spcAft>
                <a:spcPts val="600"/>
              </a:spcAft>
            </a:pPr>
            <a:endParaRPr lang="en-US" sz="1800" dirty="0" smtClean="0">
              <a:latin typeface="Calibri" pitchFamily="34" charset="0"/>
              <a:cs typeface="Calibri" pitchFamily="34" charset="0"/>
            </a:endParaRP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6768244" y="574166"/>
            <a:ext cx="626435" cy="658409"/>
          </a:xfrm>
          <a:prstGeom prst="rect">
            <a:avLst/>
          </a:prstGeom>
          <a:ln>
            <a:noFill/>
          </a:ln>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4664491" y="1311856"/>
            <a:ext cx="626435" cy="658409"/>
          </a:xfrm>
          <a:prstGeom prst="rect">
            <a:avLst/>
          </a:prstGeom>
          <a:ln>
            <a:noFill/>
          </a:ln>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5861339" y="2117432"/>
            <a:ext cx="626435" cy="658409"/>
          </a:xfrm>
          <a:prstGeom prst="rect">
            <a:avLst/>
          </a:prstGeom>
          <a:ln>
            <a:noFill/>
          </a:ln>
        </p:spPr>
      </p:pic>
      <p:pic>
        <p:nvPicPr>
          <p:cNvPr id="11" name="Picture 7" descr="Id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9948" y="2066998"/>
            <a:ext cx="1016610" cy="1435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bra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149" y="3331963"/>
            <a:ext cx="4298723" cy="27863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5812736" y="4504482"/>
            <a:ext cx="1577548" cy="1200329"/>
          </a:xfrm>
          <a:prstGeom prst="rect">
            <a:avLst/>
          </a:prstGeom>
          <a:noFill/>
        </p:spPr>
        <p:txBody>
          <a:bodyPr wrap="none" rtlCol="0">
            <a:spAutoFit/>
          </a:bodyPr>
          <a:lstStyle/>
          <a:p>
            <a:r>
              <a:rPr lang="de-DE" b="1" dirty="0" err="1" smtClean="0">
                <a:solidFill>
                  <a:schemeClr val="accent2"/>
                </a:solidFill>
                <a:latin typeface="Calibri" pitchFamily="34" charset="0"/>
                <a:cs typeface="Calibri" pitchFamily="34" charset="0"/>
              </a:rPr>
              <a:t>Thank</a:t>
            </a:r>
            <a:r>
              <a:rPr lang="de-DE" b="1" dirty="0" smtClean="0">
                <a:solidFill>
                  <a:schemeClr val="accent2"/>
                </a:solidFill>
                <a:latin typeface="Calibri" pitchFamily="34" charset="0"/>
                <a:cs typeface="Calibri" pitchFamily="34" charset="0"/>
              </a:rPr>
              <a:t> </a:t>
            </a:r>
            <a:r>
              <a:rPr lang="de-DE" b="1" dirty="0" err="1" smtClean="0">
                <a:solidFill>
                  <a:schemeClr val="accent2"/>
                </a:solidFill>
                <a:latin typeface="Calibri" pitchFamily="34" charset="0"/>
                <a:cs typeface="Calibri" pitchFamily="34" charset="0"/>
              </a:rPr>
              <a:t>you</a:t>
            </a:r>
            <a:r>
              <a:rPr lang="de-DE" b="1" dirty="0" smtClean="0">
                <a:solidFill>
                  <a:schemeClr val="accent2"/>
                </a:solidFill>
                <a:latin typeface="Calibri" pitchFamily="34" charset="0"/>
                <a:cs typeface="Calibri" pitchFamily="34" charset="0"/>
              </a:rPr>
              <a:t> </a:t>
            </a:r>
          </a:p>
          <a:p>
            <a:endParaRPr lang="de-DE" b="1" dirty="0" smtClean="0">
              <a:solidFill>
                <a:schemeClr val="accent2"/>
              </a:solidFill>
              <a:latin typeface="Calibri" pitchFamily="34" charset="0"/>
              <a:cs typeface="Calibri" pitchFamily="34" charset="0"/>
            </a:endParaRPr>
          </a:p>
          <a:p>
            <a:endParaRPr lang="de-DE" b="1" dirty="0">
              <a:solidFill>
                <a:schemeClr val="accent2"/>
              </a:solidFill>
              <a:latin typeface="Calibri" pitchFamily="34" charset="0"/>
              <a:cs typeface="Calibri" pitchFamily="34" charset="0"/>
            </a:endParaRPr>
          </a:p>
        </p:txBody>
      </p:sp>
      <p:pic>
        <p:nvPicPr>
          <p:cNvPr id="14" name="Grafik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86" y="4990436"/>
            <a:ext cx="1428750" cy="1428750"/>
          </a:xfrm>
          <a:prstGeom prst="rect">
            <a:avLst/>
          </a:prstGeom>
        </p:spPr>
      </p:pic>
    </p:spTree>
    <p:extLst>
      <p:ext uri="{BB962C8B-B14F-4D97-AF65-F5344CB8AC3E}">
        <p14:creationId xmlns:p14="http://schemas.microsoft.com/office/powerpoint/2010/main" val="1100971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86766" y="763215"/>
            <a:ext cx="8461697" cy="2708434"/>
          </a:xfrm>
          <a:prstGeom prst="rect">
            <a:avLst/>
          </a:prstGeom>
          <a:noFill/>
        </p:spPr>
        <p:txBody>
          <a:bodyPr wrap="square" rtlCol="0">
            <a:spAutoFit/>
          </a:bodyPr>
          <a:lstStyle/>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This </a:t>
            </a:r>
            <a:r>
              <a:rPr lang="en-US" sz="1800" dirty="0" smtClean="0">
                <a:solidFill>
                  <a:srgbClr val="0033CC"/>
                </a:solidFill>
                <a:latin typeface="Calibri" pitchFamily="34" charset="0"/>
                <a:cs typeface="Calibri" pitchFamily="34" charset="0"/>
              </a:rPr>
              <a:t> </a:t>
            </a:r>
            <a:r>
              <a:rPr lang="en-US" sz="1800" dirty="0" smtClean="0">
                <a:latin typeface="Calibri" pitchFamily="34" charset="0"/>
                <a:cs typeface="Calibri" pitchFamily="34" charset="0"/>
              </a:rPr>
              <a:t>topic</a:t>
            </a:r>
            <a:r>
              <a:rPr lang="en-US" sz="1800" dirty="0" smtClean="0">
                <a:solidFill>
                  <a:srgbClr val="0033CC"/>
                </a:solidFill>
                <a:latin typeface="Calibri" pitchFamily="34" charset="0"/>
                <a:cs typeface="Calibri" pitchFamily="34" charset="0"/>
              </a:rPr>
              <a:t> </a:t>
            </a:r>
            <a:r>
              <a:rPr lang="en-US" sz="1800" dirty="0">
                <a:latin typeface="Calibri" pitchFamily="34" charset="0"/>
                <a:cs typeface="Calibri" pitchFamily="34" charset="0"/>
              </a:rPr>
              <a:t>will </a:t>
            </a:r>
            <a:r>
              <a:rPr lang="en-US" sz="1800" dirty="0" smtClean="0">
                <a:latin typeface="Calibri" pitchFamily="34" charset="0"/>
                <a:cs typeface="Calibri" pitchFamily="34" charset="0"/>
              </a:rPr>
              <a:t>look for specific </a:t>
            </a:r>
            <a:r>
              <a:rPr lang="en-US" sz="1800" dirty="0">
                <a:latin typeface="Calibri" pitchFamily="34" charset="0"/>
                <a:cs typeface="Calibri" pitchFamily="34" charset="0"/>
              </a:rPr>
              <a:t>application fields </a:t>
            </a:r>
            <a:r>
              <a:rPr lang="en-US" sz="1800" dirty="0" smtClean="0">
                <a:latin typeface="Calibri" pitchFamily="34" charset="0"/>
                <a:cs typeface="Calibri" pitchFamily="34" charset="0"/>
              </a:rPr>
              <a:t>outside “Matter”</a:t>
            </a: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Visibility of the technological </a:t>
            </a:r>
            <a:r>
              <a:rPr lang="en-US" sz="1800" dirty="0">
                <a:latin typeface="Calibri" pitchFamily="34" charset="0"/>
                <a:cs typeface="Calibri" pitchFamily="34" charset="0"/>
              </a:rPr>
              <a:t>competencies </a:t>
            </a:r>
            <a:endParaRPr lang="en-US" sz="1800" dirty="0" smtClean="0">
              <a:latin typeface="Calibri" pitchFamily="34" charset="0"/>
              <a:cs typeface="Calibri" pitchFamily="34" charset="0"/>
            </a:endParaRPr>
          </a:p>
          <a:p>
            <a:pPr algn="just">
              <a:lnSpc>
                <a:spcPts val="2400"/>
              </a:lnSpc>
              <a:spcAft>
                <a:spcPts val="600"/>
              </a:spcAft>
            </a:pPr>
            <a:endParaRPr lang="en-US" sz="1800" dirty="0" smtClean="0">
              <a:latin typeface="Calibri" pitchFamily="34" charset="0"/>
              <a:cs typeface="Calibri" pitchFamily="34" charset="0"/>
            </a:endParaRPr>
          </a:p>
          <a:p>
            <a:pPr marL="285750" indent="-285750" algn="just">
              <a:lnSpc>
                <a:spcPts val="2400"/>
              </a:lnSpc>
              <a:spcAft>
                <a:spcPts val="600"/>
              </a:spcAft>
              <a:buFont typeface="Arial" pitchFamily="34" charset="0"/>
              <a:buChar char="•"/>
            </a:pPr>
            <a:r>
              <a:rPr lang="en-US" sz="1800" dirty="0" smtClean="0">
                <a:latin typeface="Calibri" pitchFamily="34" charset="0"/>
                <a:cs typeface="Calibri" pitchFamily="34" charset="0"/>
              </a:rPr>
              <a:t>Search </a:t>
            </a:r>
            <a:r>
              <a:rPr lang="en-US" sz="1800" dirty="0">
                <a:latin typeface="Calibri" pitchFamily="34" charset="0"/>
                <a:cs typeface="Calibri" pitchFamily="34" charset="0"/>
              </a:rPr>
              <a:t>for interdisciplinary cross-program opportunities </a:t>
            </a:r>
          </a:p>
          <a:p>
            <a:pPr algn="just">
              <a:lnSpc>
                <a:spcPts val="2400"/>
              </a:lnSpc>
              <a:spcAft>
                <a:spcPts val="600"/>
              </a:spcAft>
            </a:pPr>
            <a:endParaRPr lang="en-US" sz="1800" dirty="0" smtClean="0">
              <a:latin typeface="Calibri" pitchFamily="34" charset="0"/>
              <a:cs typeface="Calibri" pitchFamily="34" charset="0"/>
            </a:endParaRPr>
          </a:p>
          <a:p>
            <a:pPr algn="just">
              <a:lnSpc>
                <a:spcPts val="2400"/>
              </a:lnSpc>
              <a:spcAft>
                <a:spcPts val="600"/>
              </a:spcAft>
            </a:pPr>
            <a:r>
              <a:rPr lang="de-DE" sz="1800" b="1" dirty="0" smtClean="0">
                <a:latin typeface="Calibri" pitchFamily="34" charset="0"/>
                <a:cs typeface="Calibri" pitchFamily="34" charset="0"/>
              </a:rPr>
              <a:t>   </a:t>
            </a:r>
            <a:endParaRPr lang="de-DE" sz="1800" dirty="0">
              <a:latin typeface="Calibri" pitchFamily="34" charset="0"/>
              <a:cs typeface="Calibri" pitchFamily="34" charset="0"/>
            </a:endParaRPr>
          </a:p>
        </p:txBody>
      </p: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6768244" y="574166"/>
            <a:ext cx="626435" cy="658409"/>
          </a:xfrm>
          <a:prstGeom prst="rect">
            <a:avLst/>
          </a:prstGeom>
          <a:ln>
            <a:noFill/>
          </a:ln>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4664491" y="1311856"/>
            <a:ext cx="626435" cy="658409"/>
          </a:xfrm>
          <a:prstGeom prst="rect">
            <a:avLst/>
          </a:prstGeom>
          <a:ln>
            <a:noFill/>
          </a:ln>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l="14700" t="6204" r="11376" b="16099"/>
          <a:stretch/>
        </p:blipFill>
        <p:spPr>
          <a:xfrm>
            <a:off x="5861339" y="2117432"/>
            <a:ext cx="626435" cy="658409"/>
          </a:xfrm>
          <a:prstGeom prst="rect">
            <a:avLst/>
          </a:prstGeom>
          <a:ln>
            <a:noFill/>
          </a:ln>
        </p:spPr>
      </p:pic>
      <p:pic>
        <p:nvPicPr>
          <p:cNvPr id="11" name="Picture 7" descr="Id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9948" y="2066998"/>
            <a:ext cx="1016610" cy="1435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bra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2149" y="3331963"/>
            <a:ext cx="4298723" cy="27863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5812736" y="4504482"/>
            <a:ext cx="1577548" cy="1200329"/>
          </a:xfrm>
          <a:prstGeom prst="rect">
            <a:avLst/>
          </a:prstGeom>
          <a:noFill/>
        </p:spPr>
        <p:txBody>
          <a:bodyPr wrap="none" rtlCol="0">
            <a:spAutoFit/>
          </a:bodyPr>
          <a:lstStyle/>
          <a:p>
            <a:r>
              <a:rPr lang="de-DE" b="1" dirty="0" err="1" smtClean="0">
                <a:solidFill>
                  <a:schemeClr val="accent2"/>
                </a:solidFill>
                <a:latin typeface="Calibri" pitchFamily="34" charset="0"/>
                <a:cs typeface="Calibri" pitchFamily="34" charset="0"/>
              </a:rPr>
              <a:t>Thank</a:t>
            </a:r>
            <a:r>
              <a:rPr lang="de-DE" b="1" dirty="0" smtClean="0">
                <a:solidFill>
                  <a:schemeClr val="accent2"/>
                </a:solidFill>
                <a:latin typeface="Calibri" pitchFamily="34" charset="0"/>
                <a:cs typeface="Calibri" pitchFamily="34" charset="0"/>
              </a:rPr>
              <a:t> </a:t>
            </a:r>
            <a:r>
              <a:rPr lang="de-DE" b="1" dirty="0" err="1" smtClean="0">
                <a:solidFill>
                  <a:schemeClr val="accent2"/>
                </a:solidFill>
                <a:latin typeface="Calibri" pitchFamily="34" charset="0"/>
                <a:cs typeface="Calibri" pitchFamily="34" charset="0"/>
              </a:rPr>
              <a:t>you</a:t>
            </a:r>
            <a:r>
              <a:rPr lang="de-DE" b="1" dirty="0" smtClean="0">
                <a:solidFill>
                  <a:schemeClr val="accent2"/>
                </a:solidFill>
                <a:latin typeface="Calibri" pitchFamily="34" charset="0"/>
                <a:cs typeface="Calibri" pitchFamily="34" charset="0"/>
              </a:rPr>
              <a:t> </a:t>
            </a:r>
          </a:p>
          <a:p>
            <a:endParaRPr lang="de-DE" b="1" dirty="0" smtClean="0">
              <a:solidFill>
                <a:schemeClr val="accent2"/>
              </a:solidFill>
              <a:latin typeface="Calibri" pitchFamily="34" charset="0"/>
              <a:cs typeface="Calibri" pitchFamily="34" charset="0"/>
            </a:endParaRPr>
          </a:p>
          <a:p>
            <a:endParaRPr lang="de-DE" b="1" dirty="0">
              <a:solidFill>
                <a:schemeClr val="accent2"/>
              </a:solidFill>
              <a:latin typeface="Calibri" pitchFamily="34" charset="0"/>
              <a:cs typeface="Calibri" pitchFamily="34" charset="0"/>
            </a:endParaRPr>
          </a:p>
        </p:txBody>
      </p:sp>
      <p:grpSp>
        <p:nvGrpSpPr>
          <p:cNvPr id="2" name="Gruppieren 1"/>
          <p:cNvGrpSpPr/>
          <p:nvPr/>
        </p:nvGrpSpPr>
        <p:grpSpPr>
          <a:xfrm>
            <a:off x="8352420" y="416585"/>
            <a:ext cx="792088" cy="6231981"/>
            <a:chOff x="170486" y="594584"/>
            <a:chExt cx="908677" cy="6736833"/>
          </a:xfrm>
        </p:grpSpPr>
        <p:pic>
          <p:nvPicPr>
            <p:cNvPr id="15" name="Picture 4" descr="IMG_0769"/>
            <p:cNvPicPr>
              <a:picLocks noChangeAspect="1" noChangeArrowheads="1"/>
            </p:cNvPicPr>
            <p:nvPr/>
          </p:nvPicPr>
          <p:blipFill>
            <a:blip r:embed="rId7" cstate="print">
              <a:extLst>
                <a:ext uri="{28A0092B-C50C-407E-A947-70E740481C1C}">
                  <a14:useLocalDpi xmlns:a14="http://schemas.microsoft.com/office/drawing/2010/main" val="0"/>
                </a:ext>
              </a:extLst>
            </a:blip>
            <a:srcRect l="13075" t="3047" r="16487" b="6958"/>
            <a:stretch>
              <a:fillRect/>
            </a:stretch>
          </p:blipFill>
          <p:spPr bwMode="auto">
            <a:xfrm>
              <a:off x="170486" y="3126176"/>
              <a:ext cx="899490" cy="76636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rotWithShape="1">
            <a:blip r:embed="rId8" cstate="print">
              <a:extLst>
                <a:ext uri="{28A0092B-C50C-407E-A947-70E740481C1C}">
                  <a14:useLocalDpi xmlns:a14="http://schemas.microsoft.com/office/drawing/2010/main" val="0"/>
                </a:ext>
              </a:extLst>
            </a:blip>
            <a:srcRect l="40756" t="37836" r="41341" b="38266"/>
            <a:stretch/>
          </p:blipFill>
          <p:spPr>
            <a:xfrm>
              <a:off x="174029" y="1256982"/>
              <a:ext cx="904594" cy="889770"/>
            </a:xfrm>
            <a:prstGeom prst="rect">
              <a:avLst/>
            </a:prstGeom>
          </p:spPr>
        </p:pic>
        <p:pic>
          <p:nvPicPr>
            <p:cNvPr id="18" name="Picture 4" descr="petscanner_nov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1890" y="2146752"/>
              <a:ext cx="898085" cy="97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hlink"/>
                  </a:solidFill>
                  <a:miter lim="800000"/>
                  <a:headEnd/>
                  <a:tailEnd/>
                </a14:hiddenLine>
              </a:ext>
            </a:extLst>
          </p:spPr>
        </p:pic>
        <p:pic>
          <p:nvPicPr>
            <p:cNvPr id="19" name="Grafik 18"/>
            <p:cNvPicPr>
              <a:picLocks noChangeAspect="1"/>
            </p:cNvPicPr>
            <p:nvPr/>
          </p:nvPicPr>
          <p:blipFill rotWithShape="1">
            <a:blip r:embed="rId10">
              <a:lum/>
              <a:alphaModFix/>
            </a:blip>
            <a:srcRect l="55430" t="9598" r="7550" b="28232"/>
            <a:stretch/>
          </p:blipFill>
          <p:spPr>
            <a:xfrm>
              <a:off x="174028" y="3884807"/>
              <a:ext cx="895948" cy="853080"/>
            </a:xfrm>
            <a:prstGeom prst="rect">
              <a:avLst/>
            </a:prstGeom>
            <a:noFill/>
            <a:ln>
              <a:noFill/>
            </a:ln>
          </p:spPr>
        </p:pic>
        <p:pic>
          <p:nvPicPr>
            <p:cNvPr id="20" name="Grafik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487" y="4745031"/>
              <a:ext cx="908676" cy="844209"/>
            </a:xfrm>
            <a:prstGeom prst="rect">
              <a:avLst/>
            </a:prstGeom>
          </p:spPr>
        </p:pic>
        <p:pic>
          <p:nvPicPr>
            <p:cNvPr id="21" name="Grafik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388" y="5589240"/>
              <a:ext cx="890587" cy="974239"/>
            </a:xfrm>
            <a:prstGeom prst="rect">
              <a:avLst/>
            </a:prstGeom>
          </p:spPr>
        </p:pic>
        <p:pic>
          <p:nvPicPr>
            <p:cNvPr id="22" name="Grafik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4028" y="6508775"/>
              <a:ext cx="895947" cy="822642"/>
            </a:xfrm>
            <a:prstGeom prst="rect">
              <a:avLst/>
            </a:prstGeom>
          </p:spPr>
        </p:pic>
        <p:pic>
          <p:nvPicPr>
            <p:cNvPr id="1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029" y="594584"/>
              <a:ext cx="904594" cy="67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Grafik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3773" y="2871947"/>
            <a:ext cx="2706039" cy="1925205"/>
          </a:xfrm>
          <a:prstGeom prst="rect">
            <a:avLst/>
          </a:prstGeom>
        </p:spPr>
      </p:pic>
      <p:pic>
        <p:nvPicPr>
          <p:cNvPr id="24" name="Grafik 23"/>
          <p:cNvPicPr>
            <a:picLocks noChangeAspect="1"/>
          </p:cNvPicPr>
          <p:nvPr/>
        </p:nvPicPr>
        <p:blipFill rotWithShape="1">
          <a:blip r:embed="rId16">
            <a:extLst>
              <a:ext uri="{28A0092B-C50C-407E-A947-70E740481C1C}">
                <a14:useLocalDpi xmlns:a14="http://schemas.microsoft.com/office/drawing/2010/main" val="0"/>
              </a:ext>
            </a:extLst>
          </a:blip>
          <a:srcRect r="7648" b="77130"/>
          <a:stretch/>
        </p:blipFill>
        <p:spPr>
          <a:xfrm>
            <a:off x="612775" y="5320062"/>
            <a:ext cx="6494327" cy="1236228"/>
          </a:xfrm>
          <a:prstGeom prst="rect">
            <a:avLst/>
          </a:prstGeom>
        </p:spPr>
      </p:pic>
      <p:pic>
        <p:nvPicPr>
          <p:cNvPr id="14" name="Grafik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173" y="5060950"/>
            <a:ext cx="1428750" cy="1428750"/>
          </a:xfrm>
          <a:prstGeom prst="rect">
            <a:avLst/>
          </a:prstGeom>
        </p:spPr>
      </p:pic>
    </p:spTree>
    <p:extLst>
      <p:ext uri="{BB962C8B-B14F-4D97-AF65-F5344CB8AC3E}">
        <p14:creationId xmlns:p14="http://schemas.microsoft.com/office/powerpoint/2010/main" val="12172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ENERGY</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2529613513"/>
              </p:ext>
            </p:extLst>
          </p:nvPr>
        </p:nvGraphicFramePr>
        <p:xfrm>
          <a:off x="457200" y="3809799"/>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095632350"/>
              </p:ext>
            </p:extLst>
          </p:nvPr>
        </p:nvGraphicFramePr>
        <p:xfrm>
          <a:off x="457200" y="3809799"/>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23528" y="476672"/>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Reactive Transport - </a:t>
            </a:r>
            <a:r>
              <a:rPr lang="en-US" sz="1800" b="1" dirty="0" err="1" smtClean="0">
                <a:solidFill>
                  <a:srgbClr val="333399"/>
                </a:solidFill>
                <a:latin typeface="Calibri" pitchFamily="34" charset="0"/>
              </a:rPr>
              <a:t>GeoPET</a:t>
            </a:r>
            <a:r>
              <a:rPr lang="en-US" sz="1800" b="1" dirty="0" smtClean="0">
                <a:solidFill>
                  <a:srgbClr val="333399"/>
                </a:solidFill>
                <a:latin typeface="Calibri" pitchFamily="34" charset="0"/>
              </a:rPr>
              <a:t> </a:t>
            </a:r>
            <a:endParaRPr lang="en-US" sz="1800" b="1" dirty="0">
              <a:solidFill>
                <a:srgbClr val="333399"/>
              </a:solidFill>
              <a:latin typeface="Calibri" pitchFamily="34" charset="0"/>
            </a:endParaRPr>
          </a:p>
        </p:txBody>
      </p:sp>
      <p:sp>
        <p:nvSpPr>
          <p:cNvPr id="13" name="Textfeld 12"/>
          <p:cNvSpPr txBox="1"/>
          <p:nvPr/>
        </p:nvSpPr>
        <p:spPr>
          <a:xfrm>
            <a:off x="4207006" y="6074430"/>
            <a:ext cx="4906023" cy="523220"/>
          </a:xfrm>
          <a:prstGeom prst="rect">
            <a:avLst/>
          </a:prstGeom>
          <a:noFill/>
        </p:spPr>
        <p:txBody>
          <a:bodyPr wrap="none" rtlCol="0">
            <a:spAutoFit/>
          </a:bodyPr>
          <a:lstStyle/>
          <a:p>
            <a:r>
              <a:rPr lang="en-US" sz="1400" dirty="0">
                <a:latin typeface="Calibri" pitchFamily="34" charset="0"/>
              </a:rPr>
              <a:t>https://www.hzdr.de/db/Cms?pOid=36313&amp;pNid=2058</a:t>
            </a:r>
          </a:p>
          <a:p>
            <a:r>
              <a:rPr lang="en-US" sz="1400" dirty="0" smtClean="0">
                <a:latin typeface="Calibri" pitchFamily="34" charset="0"/>
              </a:rPr>
              <a:t>Contact: Dr</a:t>
            </a:r>
            <a:r>
              <a:rPr lang="en-US" sz="1400" dirty="0">
                <a:latin typeface="Calibri" pitchFamily="34" charset="0"/>
              </a:rPr>
              <a:t>. Johanna </a:t>
            </a:r>
            <a:r>
              <a:rPr lang="en-US" sz="1400" dirty="0" smtClean="0">
                <a:latin typeface="Calibri" pitchFamily="34" charset="0"/>
              </a:rPr>
              <a:t>Lippmann-</a:t>
            </a:r>
            <a:r>
              <a:rPr lang="en-US" sz="1400" dirty="0" err="1" smtClean="0">
                <a:latin typeface="Calibri" pitchFamily="34" charset="0"/>
              </a:rPr>
              <a:t>Pipke</a:t>
            </a:r>
            <a:r>
              <a:rPr lang="en-US" sz="1400" dirty="0" smtClean="0">
                <a:latin typeface="Calibri" pitchFamily="34" charset="0"/>
              </a:rPr>
              <a:t>, j.lippmann-pipke@hzdr.de</a:t>
            </a:r>
            <a:endParaRPr lang="en-US" sz="1400" dirty="0">
              <a:latin typeface="Calibri" pitchFamily="34" charset="0"/>
            </a:endParaRPr>
          </a:p>
        </p:txBody>
      </p:sp>
      <p:sp>
        <p:nvSpPr>
          <p:cNvPr id="14" name="Textfeld 13"/>
          <p:cNvSpPr txBox="1"/>
          <p:nvPr/>
        </p:nvSpPr>
        <p:spPr>
          <a:xfrm>
            <a:off x="179388" y="4509120"/>
            <a:ext cx="8821736" cy="1754326"/>
          </a:xfrm>
          <a:prstGeom prst="rect">
            <a:avLst/>
          </a:prstGeom>
          <a:noFill/>
        </p:spPr>
        <p:txBody>
          <a:bodyPr wrap="square" rtlCol="0">
            <a:spAutoFit/>
          </a:bodyPr>
          <a:lstStyle/>
          <a:p>
            <a:endParaRPr lang="en-US" sz="1800" b="1" dirty="0" smtClean="0">
              <a:latin typeface="Calibri" pitchFamily="34" charset="0"/>
            </a:endParaRPr>
          </a:p>
          <a:p>
            <a:r>
              <a:rPr lang="en-US" sz="1800" dirty="0" smtClean="0">
                <a:latin typeface="Calibri" pitchFamily="34" charset="0"/>
              </a:rPr>
              <a:t>Left: </a:t>
            </a:r>
            <a:r>
              <a:rPr lang="en-US" sz="1800" dirty="0">
                <a:latin typeface="Calibri" pitchFamily="34" charset="0"/>
              </a:rPr>
              <a:t>Energy spectra </a:t>
            </a:r>
            <a:r>
              <a:rPr lang="en-US" sz="1800" dirty="0" smtClean="0">
                <a:latin typeface="Calibri" pitchFamily="34" charset="0"/>
              </a:rPr>
              <a:t>of </a:t>
            </a:r>
            <a:r>
              <a:rPr lang="en-US" sz="1800" dirty="0">
                <a:latin typeface="Calibri" pitchFamily="34" charset="0"/>
              </a:rPr>
              <a:t>the total </a:t>
            </a:r>
            <a:r>
              <a:rPr lang="en-US" sz="1800" dirty="0" smtClean="0">
                <a:latin typeface="Calibri" pitchFamily="34" charset="0"/>
              </a:rPr>
              <a:t>coincidences (</a:t>
            </a:r>
            <a:r>
              <a:rPr lang="en-US" sz="1800" dirty="0" smtClean="0">
                <a:solidFill>
                  <a:srgbClr val="FF0000"/>
                </a:solidFill>
                <a:latin typeface="Calibri" pitchFamily="34" charset="0"/>
              </a:rPr>
              <a:t>red</a:t>
            </a:r>
            <a:r>
              <a:rPr lang="en-US" sz="1800" dirty="0" smtClean="0">
                <a:latin typeface="Calibri" pitchFamily="34" charset="0"/>
              </a:rPr>
              <a:t>), unscattered </a:t>
            </a:r>
            <a:r>
              <a:rPr lang="en-US" sz="1800" dirty="0">
                <a:latin typeface="Calibri" pitchFamily="34" charset="0"/>
              </a:rPr>
              <a:t>true coincidences </a:t>
            </a:r>
            <a:r>
              <a:rPr lang="en-US" sz="1800" dirty="0" smtClean="0">
                <a:latin typeface="Calibri" pitchFamily="34" charset="0"/>
              </a:rPr>
              <a:t>(</a:t>
            </a:r>
            <a:r>
              <a:rPr lang="en-US" sz="1800" dirty="0" smtClean="0">
                <a:solidFill>
                  <a:srgbClr val="0066FF"/>
                </a:solidFill>
                <a:latin typeface="Calibri" pitchFamily="34" charset="0"/>
              </a:rPr>
              <a:t>blue</a:t>
            </a:r>
            <a:r>
              <a:rPr lang="en-US" sz="1800" dirty="0" smtClean="0">
                <a:latin typeface="Calibri" pitchFamily="34" charset="0"/>
              </a:rPr>
              <a:t>), scattered </a:t>
            </a:r>
            <a:r>
              <a:rPr lang="en-US" sz="1800" dirty="0">
                <a:latin typeface="Calibri" pitchFamily="34" charset="0"/>
              </a:rPr>
              <a:t>true coincidences </a:t>
            </a:r>
            <a:r>
              <a:rPr lang="en-US" sz="1800" dirty="0" smtClean="0">
                <a:latin typeface="Calibri" pitchFamily="34" charset="0"/>
              </a:rPr>
              <a:t>(</a:t>
            </a:r>
            <a:r>
              <a:rPr lang="en-US" sz="1800" dirty="0" smtClean="0">
                <a:solidFill>
                  <a:srgbClr val="2FF154"/>
                </a:solidFill>
                <a:latin typeface="Calibri" pitchFamily="34" charset="0"/>
              </a:rPr>
              <a:t>green</a:t>
            </a:r>
            <a:r>
              <a:rPr lang="en-US" sz="1800" dirty="0" smtClean="0">
                <a:latin typeface="Calibri" pitchFamily="34" charset="0"/>
              </a:rPr>
              <a:t>)</a:t>
            </a:r>
            <a:br>
              <a:rPr lang="en-US" sz="1800" dirty="0" smtClean="0">
                <a:latin typeface="Calibri" pitchFamily="34" charset="0"/>
              </a:rPr>
            </a:br>
            <a:r>
              <a:rPr lang="en-US" sz="1800" dirty="0" smtClean="0">
                <a:latin typeface="Calibri" pitchFamily="34" charset="0"/>
              </a:rPr>
              <a:t>Right: </a:t>
            </a:r>
            <a:r>
              <a:rPr lang="en-US" sz="1800" dirty="0">
                <a:latin typeface="Calibri" pitchFamily="34" charset="0"/>
              </a:rPr>
              <a:t>Energy spectra of the scattered </a:t>
            </a:r>
            <a:r>
              <a:rPr lang="en-US" sz="1800" dirty="0" smtClean="0">
                <a:latin typeface="Calibri" pitchFamily="34" charset="0"/>
              </a:rPr>
              <a:t>trues, </a:t>
            </a:r>
            <a:r>
              <a:rPr lang="en-US" sz="1800" dirty="0">
                <a:latin typeface="Calibri" pitchFamily="34" charset="0"/>
              </a:rPr>
              <a:t>classified </a:t>
            </a:r>
            <a:r>
              <a:rPr lang="en-US" sz="1800" dirty="0" smtClean="0">
                <a:latin typeface="Calibri" pitchFamily="34" charset="0"/>
              </a:rPr>
              <a:t>by </a:t>
            </a:r>
            <a:r>
              <a:rPr lang="en-US" sz="1800" dirty="0">
                <a:latin typeface="Calibri" pitchFamily="34" charset="0"/>
              </a:rPr>
              <a:t>order of scattering. </a:t>
            </a:r>
            <a:endParaRPr lang="en-US" sz="1800" dirty="0" smtClean="0">
              <a:latin typeface="Calibri" pitchFamily="34" charset="0"/>
            </a:endParaRPr>
          </a:p>
          <a:p>
            <a:r>
              <a:rPr lang="en-US" sz="1800" dirty="0" smtClean="0">
                <a:solidFill>
                  <a:srgbClr val="0070C0"/>
                </a:solidFill>
                <a:latin typeface="Calibri" pitchFamily="34" charset="0"/>
                <a:sym typeface="Wingdings" pitchFamily="2" charset="2"/>
              </a:rPr>
              <a:t> The scattered fraction could be reduced most effectively from GeoPET-measurement das by means of a simple energy filter</a:t>
            </a:r>
            <a:endParaRPr lang="en-US" sz="1800" dirty="0" smtClean="0">
              <a:solidFill>
                <a:srgbClr val="0070C0"/>
              </a:solidFill>
              <a:latin typeface="Calibri" pitchFamily="34" charset="0"/>
            </a:endParaRPr>
          </a:p>
        </p:txBody>
      </p:sp>
      <p:sp>
        <p:nvSpPr>
          <p:cNvPr id="21" name="Textfeld 20"/>
          <p:cNvSpPr txBox="1"/>
          <p:nvPr/>
        </p:nvSpPr>
        <p:spPr>
          <a:xfrm>
            <a:off x="179512" y="847570"/>
            <a:ext cx="6408876" cy="1295868"/>
          </a:xfrm>
          <a:prstGeom prst="rect">
            <a:avLst/>
          </a:prstGeom>
          <a:noFill/>
        </p:spPr>
        <p:txBody>
          <a:bodyPr wrap="square" rtlCol="0">
            <a:spAutoFit/>
          </a:bodyPr>
          <a:lstStyle/>
          <a:p>
            <a:pPr>
              <a:lnSpc>
                <a:spcPct val="150000"/>
              </a:lnSpc>
            </a:pPr>
            <a:r>
              <a:rPr lang="en-US" sz="1800" b="1" dirty="0" smtClean="0">
                <a:latin typeface="Calibri" pitchFamily="34" charset="0"/>
              </a:rPr>
              <a:t>Monte Carlo Simulation results for a </a:t>
            </a:r>
            <a:r>
              <a:rPr lang="en-US" sz="1800" b="1" dirty="0" err="1" smtClean="0">
                <a:latin typeface="Calibri" pitchFamily="34" charset="0"/>
              </a:rPr>
              <a:t>ClearPET</a:t>
            </a:r>
            <a:r>
              <a:rPr lang="en-US" sz="1800" b="1" dirty="0" smtClean="0">
                <a:latin typeface="Calibri" pitchFamily="34" charset="0"/>
              </a:rPr>
              <a:t>: </a:t>
            </a:r>
            <a:br>
              <a:rPr lang="en-US" sz="1800" b="1" dirty="0" smtClean="0">
                <a:latin typeface="Calibri" pitchFamily="34" charset="0"/>
              </a:rPr>
            </a:br>
            <a:r>
              <a:rPr lang="en-US" sz="1800" dirty="0" smtClean="0">
                <a:latin typeface="Calibri" pitchFamily="34" charset="0"/>
              </a:rPr>
              <a:t>Cylindrical </a:t>
            </a:r>
            <a:r>
              <a:rPr lang="en-US" sz="1800" dirty="0">
                <a:latin typeface="Calibri" pitchFamily="34" charset="0"/>
              </a:rPr>
              <a:t>c</a:t>
            </a:r>
            <a:r>
              <a:rPr lang="en-US" sz="1800" dirty="0" smtClean="0">
                <a:latin typeface="Calibri" pitchFamily="34" charset="0"/>
              </a:rPr>
              <a:t>lay phantom (</a:t>
            </a:r>
            <a:r>
              <a:rPr lang="en-US" sz="1800" dirty="0" smtClean="0">
                <a:latin typeface="Calibri" pitchFamily="34" charset="0"/>
                <a:sym typeface="Symbol"/>
              </a:rPr>
              <a:t> 10cm,  </a:t>
            </a:r>
            <a:r>
              <a:rPr lang="en-US" sz="1800" dirty="0" smtClean="0">
                <a:latin typeface="Calibri" pitchFamily="34" charset="0"/>
              </a:rPr>
              <a:t>~ 2.6 g/cm³), 5</a:t>
            </a:r>
            <a:r>
              <a:rPr lang="en-US" sz="1800" dirty="0">
                <a:latin typeface="Calibri" pitchFamily="34" charset="0"/>
              </a:rPr>
              <a:t> MBq </a:t>
            </a:r>
            <a:r>
              <a:rPr lang="en-US" sz="1800" baseline="30000" dirty="0" smtClean="0">
                <a:latin typeface="Calibri" pitchFamily="34" charset="0"/>
              </a:rPr>
              <a:t>18</a:t>
            </a:r>
            <a:r>
              <a:rPr lang="en-US" sz="1800" dirty="0" smtClean="0">
                <a:latin typeface="Calibri" pitchFamily="34" charset="0"/>
              </a:rPr>
              <a:t>F</a:t>
            </a:r>
            <a:endParaRPr lang="en-US" sz="1800" dirty="0">
              <a:solidFill>
                <a:schemeClr val="bg1">
                  <a:lumMod val="65000"/>
                </a:schemeClr>
              </a:solidFill>
              <a:latin typeface="Calibri" pitchFamily="34" charset="0"/>
            </a:endParaRPr>
          </a:p>
          <a:p>
            <a:pPr>
              <a:lnSpc>
                <a:spcPct val="150000"/>
              </a:lnSpc>
            </a:pPr>
            <a:endParaRPr lang="de-DE" sz="1800" dirty="0">
              <a:latin typeface="Calibri"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064" y="455673"/>
            <a:ext cx="2135060" cy="159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6868097" y="455098"/>
            <a:ext cx="872355" cy="307777"/>
          </a:xfrm>
          <a:prstGeom prst="rect">
            <a:avLst/>
          </a:prstGeom>
          <a:solidFill>
            <a:schemeClr val="bg1">
              <a:alpha val="90000"/>
            </a:schemeClr>
          </a:solidFill>
        </p:spPr>
        <p:txBody>
          <a:bodyPr wrap="none" rtlCol="0">
            <a:spAutoFit/>
          </a:bodyPr>
          <a:lstStyle/>
          <a:p>
            <a:r>
              <a:rPr lang="de-DE" sz="1400" dirty="0" smtClean="0"/>
              <a:t>GeoPET</a:t>
            </a:r>
            <a:endParaRPr lang="de-DE" sz="1400" dirty="0"/>
          </a:p>
        </p:txBody>
      </p:sp>
      <p:pic>
        <p:nvPicPr>
          <p:cNvPr id="24" name="Grafik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806796"/>
            <a:ext cx="7200900" cy="2781300"/>
          </a:xfrm>
          <a:prstGeom prst="rect">
            <a:avLst/>
          </a:prstGeom>
        </p:spPr>
      </p:pic>
      <p:cxnSp>
        <p:nvCxnSpPr>
          <p:cNvPr id="25" name="Gerade Verbindung mit Pfeil 24"/>
          <p:cNvCxnSpPr/>
          <p:nvPr/>
        </p:nvCxnSpPr>
        <p:spPr bwMode="auto">
          <a:xfrm flipH="1">
            <a:off x="2028861" y="2643880"/>
            <a:ext cx="22859" cy="1673944"/>
          </a:xfrm>
          <a:prstGeom prst="straightConnector1">
            <a:avLst/>
          </a:prstGeom>
          <a:solidFill>
            <a:srgbClr val="003E89"/>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mit Pfeil 25"/>
          <p:cNvCxnSpPr/>
          <p:nvPr/>
        </p:nvCxnSpPr>
        <p:spPr bwMode="auto">
          <a:xfrm flipH="1">
            <a:off x="3425024" y="2643880"/>
            <a:ext cx="22859" cy="1673944"/>
          </a:xfrm>
          <a:prstGeom prst="straightConnector1">
            <a:avLst/>
          </a:prstGeom>
          <a:solidFill>
            <a:srgbClr val="003E89"/>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feld 26"/>
          <p:cNvSpPr txBox="1"/>
          <p:nvPr/>
        </p:nvSpPr>
        <p:spPr>
          <a:xfrm>
            <a:off x="1782738" y="4458598"/>
            <a:ext cx="1465016" cy="338554"/>
          </a:xfrm>
          <a:prstGeom prst="rect">
            <a:avLst/>
          </a:prstGeom>
          <a:noFill/>
        </p:spPr>
        <p:txBody>
          <a:bodyPr wrap="none" rtlCol="0">
            <a:spAutoFit/>
          </a:bodyPr>
          <a:lstStyle/>
          <a:p>
            <a:r>
              <a:rPr lang="de-DE" sz="1600" dirty="0" err="1" smtClean="0">
                <a:latin typeface="Calibri" pitchFamily="34" charset="0"/>
              </a:rPr>
              <a:t>Energy</a:t>
            </a:r>
            <a:r>
              <a:rPr lang="de-DE" sz="1600" dirty="0" smtClean="0">
                <a:latin typeface="Calibri" pitchFamily="34" charset="0"/>
              </a:rPr>
              <a:t> </a:t>
            </a:r>
            <a:r>
              <a:rPr lang="de-DE" sz="1600" dirty="0" err="1" smtClean="0">
                <a:latin typeface="Calibri" pitchFamily="34" charset="0"/>
              </a:rPr>
              <a:t>window</a:t>
            </a:r>
            <a:endParaRPr lang="de-DE" sz="1600" dirty="0">
              <a:latin typeface="Calibri" pitchFamily="34" charset="0"/>
            </a:endParaRPr>
          </a:p>
        </p:txBody>
      </p:sp>
      <p:cxnSp>
        <p:nvCxnSpPr>
          <p:cNvPr id="28" name="Gerade Verbindung mit Pfeil 27"/>
          <p:cNvCxnSpPr/>
          <p:nvPr/>
        </p:nvCxnSpPr>
        <p:spPr bwMode="auto">
          <a:xfrm>
            <a:off x="1206674" y="2793651"/>
            <a:ext cx="997618" cy="0"/>
          </a:xfrm>
          <a:prstGeom prst="straightConnector1">
            <a:avLst/>
          </a:prstGeom>
          <a:solidFill>
            <a:srgbClr val="003E89"/>
          </a:solidFill>
          <a:ln w="2857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a:off x="2968355" y="2787896"/>
            <a:ext cx="997618" cy="0"/>
          </a:xfrm>
          <a:prstGeom prst="straightConnector1">
            <a:avLst/>
          </a:prstGeom>
          <a:solidFill>
            <a:srgbClr val="003E89"/>
          </a:solidFill>
          <a:ln w="2857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feld 29"/>
          <p:cNvSpPr txBox="1"/>
          <p:nvPr/>
        </p:nvSpPr>
        <p:spPr>
          <a:xfrm>
            <a:off x="3074015" y="2067816"/>
            <a:ext cx="724878" cy="461665"/>
          </a:xfrm>
          <a:prstGeom prst="rect">
            <a:avLst/>
          </a:prstGeom>
          <a:noFill/>
        </p:spPr>
        <p:txBody>
          <a:bodyPr wrap="none" rtlCol="0">
            <a:spAutoFit/>
          </a:bodyPr>
          <a:lstStyle/>
          <a:p>
            <a:r>
              <a:rPr lang="de-DE" sz="800" dirty="0" smtClean="0"/>
              <a:t>total</a:t>
            </a:r>
          </a:p>
          <a:p>
            <a:r>
              <a:rPr lang="de-DE" sz="800" dirty="0" err="1" smtClean="0"/>
              <a:t>scattered</a:t>
            </a:r>
            <a:endParaRPr lang="de-DE" sz="800" dirty="0" smtClean="0"/>
          </a:p>
          <a:p>
            <a:r>
              <a:rPr lang="de-DE" sz="800" dirty="0" smtClean="0"/>
              <a:t>unscattered</a:t>
            </a:r>
            <a:endParaRPr lang="de-DE" sz="800" dirty="0"/>
          </a:p>
        </p:txBody>
      </p:sp>
    </p:spTree>
    <p:extLst>
      <p:ext uri="{BB962C8B-B14F-4D97-AF65-F5344CB8AC3E}">
        <p14:creationId xmlns:p14="http://schemas.microsoft.com/office/powerpoint/2010/main" val="1046146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8" y="1019721"/>
            <a:ext cx="8742045" cy="4893555"/>
          </a:xfrm>
          <a:prstGeom prst="rect">
            <a:avLst/>
          </a:prstGeom>
        </p:spPr>
      </p:pic>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23528" y="440668"/>
            <a:ext cx="3722558" cy="369332"/>
          </a:xfrm>
          <a:prstGeom prst="rect">
            <a:avLst/>
          </a:prstGeom>
          <a:noFill/>
        </p:spPr>
        <p:txBody>
          <a:bodyPr wrap="none" rtlCol="0">
            <a:spAutoFit/>
          </a:bodyPr>
          <a:lstStyle/>
          <a:p>
            <a:r>
              <a:rPr lang="en-US" sz="1800" b="1" dirty="0" smtClean="0">
                <a:solidFill>
                  <a:srgbClr val="333399"/>
                </a:solidFill>
                <a:latin typeface="Calibri" pitchFamily="34" charset="0"/>
              </a:rPr>
              <a:t>On-line monitoring for machine tools</a:t>
            </a:r>
            <a:endParaRPr lang="en-US" sz="1800" b="1" dirty="0">
              <a:solidFill>
                <a:srgbClr val="333399"/>
              </a:solidFill>
              <a:latin typeface="Calibri"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086" y="2816932"/>
            <a:ext cx="4545965" cy="2077368"/>
          </a:xfrm>
          <a:prstGeom prst="rect">
            <a:avLst/>
          </a:prstGeom>
        </p:spPr>
      </p:pic>
      <p:pic>
        <p:nvPicPr>
          <p:cNvPr id="9" name="Grafik 8"/>
          <p:cNvPicPr>
            <a:picLocks noChangeAspect="1"/>
          </p:cNvPicPr>
          <p:nvPr/>
        </p:nvPicPr>
        <p:blipFill rotWithShape="1">
          <a:blip r:embed="rId6">
            <a:extLst>
              <a:ext uri="{28A0092B-C50C-407E-A947-70E740481C1C}">
                <a14:useLocalDpi xmlns:a14="http://schemas.microsoft.com/office/drawing/2010/main" val="0"/>
              </a:ext>
            </a:extLst>
          </a:blip>
          <a:srcRect r="53171"/>
          <a:stretch/>
        </p:blipFill>
        <p:spPr>
          <a:xfrm>
            <a:off x="1596404" y="4221088"/>
            <a:ext cx="2449682" cy="1913486"/>
          </a:xfrm>
          <a:prstGeom prst="rect">
            <a:avLst/>
          </a:prstGeom>
        </p:spPr>
      </p:pic>
      <p:pic>
        <p:nvPicPr>
          <p:cNvPr id="12" name="Grafik 11"/>
          <p:cNvPicPr>
            <a:picLocks noChangeAspect="1"/>
          </p:cNvPicPr>
          <p:nvPr/>
        </p:nvPicPr>
        <p:blipFill rotWithShape="1">
          <a:blip r:embed="rId6">
            <a:extLst>
              <a:ext uri="{28A0092B-C50C-407E-A947-70E740481C1C}">
                <a14:useLocalDpi xmlns:a14="http://schemas.microsoft.com/office/drawing/2010/main" val="0"/>
              </a:ext>
            </a:extLst>
          </a:blip>
          <a:srcRect l="47087" t="28202" b="14803"/>
          <a:stretch/>
        </p:blipFill>
        <p:spPr>
          <a:xfrm>
            <a:off x="3959932" y="4894299"/>
            <a:ext cx="2767956" cy="1090575"/>
          </a:xfrm>
          <a:prstGeom prst="rect">
            <a:avLst/>
          </a:prstGeom>
        </p:spPr>
      </p:pic>
      <p:sp>
        <p:nvSpPr>
          <p:cNvPr id="11" name="Textfeld 10"/>
          <p:cNvSpPr txBox="1"/>
          <p:nvPr/>
        </p:nvSpPr>
        <p:spPr>
          <a:xfrm>
            <a:off x="-72516" y="6142557"/>
            <a:ext cx="9366410" cy="369332"/>
          </a:xfrm>
          <a:prstGeom prst="rect">
            <a:avLst/>
          </a:prstGeom>
          <a:noFill/>
        </p:spPr>
        <p:txBody>
          <a:bodyPr wrap="none" rtlCol="0">
            <a:spAutoFit/>
          </a:bodyPr>
          <a:lstStyle/>
          <a:p>
            <a:r>
              <a:rPr lang="en-US" sz="1800" dirty="0" smtClean="0">
                <a:latin typeface="Calibri" pitchFamily="34" charset="0"/>
              </a:rPr>
              <a:t>Industry highly </a:t>
            </a:r>
            <a:r>
              <a:rPr lang="en-US" sz="1800" dirty="0" err="1" smtClean="0">
                <a:latin typeface="Calibri" pitchFamily="34" charset="0"/>
              </a:rPr>
              <a:t>envolved</a:t>
            </a:r>
            <a:r>
              <a:rPr lang="en-US" sz="1800" dirty="0" smtClean="0">
                <a:latin typeface="Calibri" pitchFamily="34" charset="0"/>
              </a:rPr>
              <a:t>, maybe there is room for improvement with new detectors like HGF cube</a:t>
            </a:r>
            <a:endParaRPr lang="en-US" sz="1800" dirty="0">
              <a:latin typeface="Calibri" pitchFamily="34" charset="0"/>
            </a:endParaRPr>
          </a:p>
        </p:txBody>
      </p:sp>
      <p:sp>
        <p:nvSpPr>
          <p:cNvPr id="13" name="Textfeld 12"/>
          <p:cNvSpPr txBox="1"/>
          <p:nvPr/>
        </p:nvSpPr>
        <p:spPr>
          <a:xfrm>
            <a:off x="4550410" y="4010288"/>
            <a:ext cx="4371023" cy="1938992"/>
          </a:xfrm>
          <a:prstGeom prst="rect">
            <a:avLst/>
          </a:prstGeom>
          <a:solidFill>
            <a:schemeClr val="bg1"/>
          </a:solidFill>
        </p:spPr>
        <p:txBody>
          <a:bodyPr wrap="square" rtlCol="0">
            <a:spAutoFit/>
          </a:bodyPr>
          <a:lstStyle/>
          <a:p>
            <a:pPr algn="r"/>
            <a:r>
              <a:rPr lang="en-US" sz="4000" dirty="0" smtClean="0">
                <a:solidFill>
                  <a:srgbClr val="C00000"/>
                </a:solidFill>
                <a:latin typeface="Calibri" pitchFamily="34" charset="0"/>
              </a:rPr>
              <a:t>Workshop</a:t>
            </a:r>
          </a:p>
          <a:p>
            <a:pPr algn="r"/>
            <a:r>
              <a:rPr lang="en-US" sz="4000" dirty="0" smtClean="0">
                <a:solidFill>
                  <a:srgbClr val="C00000"/>
                </a:solidFill>
                <a:latin typeface="Calibri" pitchFamily="34" charset="0"/>
              </a:rPr>
              <a:t>Industry meets science</a:t>
            </a:r>
          </a:p>
        </p:txBody>
      </p:sp>
      <p:sp>
        <p:nvSpPr>
          <p:cNvPr id="14" name="Textfeld 13"/>
          <p:cNvSpPr txBox="1"/>
          <p:nvPr/>
        </p:nvSpPr>
        <p:spPr>
          <a:xfrm>
            <a:off x="4932363" y="4318064"/>
            <a:ext cx="660758" cy="1323439"/>
          </a:xfrm>
          <a:prstGeom prst="rect">
            <a:avLst/>
          </a:prstGeom>
          <a:noFill/>
        </p:spPr>
        <p:txBody>
          <a:bodyPr wrap="none" rtlCol="0">
            <a:spAutoFit/>
          </a:bodyPr>
          <a:lstStyle/>
          <a:p>
            <a:r>
              <a:rPr lang="en-US" sz="8000" dirty="0" smtClean="0">
                <a:solidFill>
                  <a:srgbClr val="C00000"/>
                </a:solidFill>
                <a:latin typeface="Calibri" pitchFamily="34" charset="0"/>
              </a:rPr>
              <a:t>?</a:t>
            </a:r>
            <a:endParaRPr lang="en-US" sz="8000" dirty="0">
              <a:solidFill>
                <a:srgbClr val="C00000"/>
              </a:solidFill>
              <a:latin typeface="Calibri" pitchFamily="34" charset="0"/>
            </a:endParaRPr>
          </a:p>
        </p:txBody>
      </p:sp>
    </p:spTree>
    <p:extLst>
      <p:ext uri="{BB962C8B-B14F-4D97-AF65-F5344CB8AC3E}">
        <p14:creationId xmlns:p14="http://schemas.microsoft.com/office/powerpoint/2010/main" val="21772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ENERGY</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95536" y="910461"/>
            <a:ext cx="7632848" cy="646331"/>
          </a:xfrm>
          <a:prstGeom prst="rect">
            <a:avLst/>
          </a:prstGeom>
          <a:solidFill>
            <a:schemeClr val="bg1"/>
          </a:solidFill>
        </p:spPr>
        <p:txBody>
          <a:bodyPr wrap="square" rtlCol="0">
            <a:spAutoFit/>
          </a:bodyPr>
          <a:lstStyle/>
          <a:p>
            <a:pPr marL="285750" indent="-285750">
              <a:spcAft>
                <a:spcPts val="600"/>
              </a:spcAft>
              <a:buFont typeface="Arial" pitchFamily="34" charset="0"/>
              <a:buChar char="•"/>
            </a:pPr>
            <a:r>
              <a:rPr lang="en-US" sz="1800" dirty="0" smtClean="0">
                <a:latin typeface="Calibri" pitchFamily="34" charset="0"/>
              </a:rPr>
              <a:t>Focused on </a:t>
            </a:r>
            <a:r>
              <a:rPr lang="en-US" sz="1800" dirty="0">
                <a:latin typeface="Calibri" pitchFamily="34" charset="0"/>
              </a:rPr>
              <a:t>the investigation of (reactive) transport processes in heterogeneous geological material by means of </a:t>
            </a:r>
            <a:r>
              <a:rPr lang="en-US" sz="1800" dirty="0" smtClean="0">
                <a:latin typeface="Calibri" pitchFamily="34" charset="0"/>
              </a:rPr>
              <a:t>radiotracer</a:t>
            </a:r>
            <a:endParaRPr lang="en-US" sz="1800" dirty="0">
              <a:latin typeface="Calibri" pitchFamily="34" charset="0"/>
            </a:endParaRPr>
          </a:p>
        </p:txBody>
      </p:sp>
      <p:sp>
        <p:nvSpPr>
          <p:cNvPr id="2" name="Textfeld 1"/>
          <p:cNvSpPr txBox="1"/>
          <p:nvPr/>
        </p:nvSpPr>
        <p:spPr>
          <a:xfrm>
            <a:off x="9684568" y="-702747"/>
            <a:ext cx="4700826" cy="3785652"/>
          </a:xfrm>
          <a:prstGeom prst="rect">
            <a:avLst/>
          </a:prstGeom>
          <a:noFill/>
        </p:spPr>
        <p:txBody>
          <a:bodyPr wrap="square" rtlCol="0">
            <a:spAutoFit/>
          </a:bodyPr>
          <a:lstStyle/>
          <a:p>
            <a:r>
              <a:rPr lang="en-US" sz="1200" b="1" dirty="0"/>
              <a:t>Research</a:t>
            </a:r>
          </a:p>
          <a:p>
            <a:r>
              <a:rPr lang="en-US" sz="1200" dirty="0"/>
              <a:t>We study fluid transport processes by means of radiotracer applications at laboratory scale.</a:t>
            </a:r>
          </a:p>
          <a:p>
            <a:r>
              <a:rPr lang="en-US" sz="1200" dirty="0"/>
              <a:t>We aim at further deepen our understanding of fluid dynamics and solute transport in complex media. This media might be geological media (rocks, soils and sediments), model systems (e.g. pebble beds, porous media) or technical units (any kind of opaque, porous matter). Fluids are water, gas with/without dissolved solutes and (</a:t>
            </a:r>
            <a:r>
              <a:rPr lang="en-US" sz="1200" dirty="0" err="1"/>
              <a:t>nano</a:t>
            </a:r>
            <a:r>
              <a:rPr lang="en-US" sz="1200" dirty="0"/>
              <a:t>-)particles/colloids.</a:t>
            </a:r>
          </a:p>
          <a:p>
            <a:r>
              <a:rPr lang="en-US" sz="1200" dirty="0"/>
              <a:t>The array of required methods includes: </a:t>
            </a:r>
            <a:br>
              <a:rPr lang="en-US" sz="1200" dirty="0"/>
            </a:br>
            <a:r>
              <a:rPr lang="en-US" sz="1200" dirty="0"/>
              <a:t>* the production of radionuclides, </a:t>
            </a:r>
            <a:br>
              <a:rPr lang="en-US" sz="1200" dirty="0"/>
            </a:br>
            <a:r>
              <a:rPr lang="en-US" sz="1200" dirty="0"/>
              <a:t>* the development of radiotracer substances, </a:t>
            </a:r>
            <a:br>
              <a:rPr lang="en-US" sz="1200" dirty="0"/>
            </a:br>
            <a:r>
              <a:rPr lang="en-US" sz="1200" dirty="0"/>
              <a:t>* studies of elementary processes in equilibrium and kinetic systems, in batch and columns, </a:t>
            </a:r>
            <a:br>
              <a:rPr lang="en-US" sz="1200" dirty="0"/>
            </a:br>
            <a:r>
              <a:rPr lang="en-US" sz="1200" dirty="0"/>
              <a:t>* (3D+t) visualization of transport processes by means of the </a:t>
            </a:r>
            <a:r>
              <a:rPr lang="en-US" sz="1200" dirty="0" err="1">
                <a:hlinkClick r:id="rId4"/>
              </a:rPr>
              <a:t>GeoPET</a:t>
            </a:r>
            <a:r>
              <a:rPr lang="en-US" sz="1200" dirty="0"/>
              <a:t>-method, </a:t>
            </a:r>
            <a:br>
              <a:rPr lang="en-US" sz="1200" dirty="0"/>
            </a:br>
            <a:r>
              <a:rPr lang="en-US" sz="1200" dirty="0"/>
              <a:t>* the development of conceptual models, and </a:t>
            </a:r>
            <a:br>
              <a:rPr lang="en-US" sz="1200" dirty="0"/>
            </a:br>
            <a:r>
              <a:rPr lang="en-US" sz="1200" dirty="0"/>
              <a:t>* simulation &amp; parameterization of transport processes by means of numerical </a:t>
            </a:r>
            <a:r>
              <a:rPr lang="en-US" sz="1200" dirty="0" err="1"/>
              <a:t>modelling</a:t>
            </a:r>
            <a:r>
              <a:rPr lang="en-US" sz="1200" dirty="0"/>
              <a:t>.</a:t>
            </a:r>
          </a:p>
          <a:p>
            <a:endParaRPr lang="en-US" sz="1200" dirty="0"/>
          </a:p>
        </p:txBody>
      </p:sp>
      <p:sp>
        <p:nvSpPr>
          <p:cNvPr id="3" name="Textfeld 2"/>
          <p:cNvSpPr txBox="1"/>
          <p:nvPr/>
        </p:nvSpPr>
        <p:spPr>
          <a:xfrm>
            <a:off x="9468544" y="3541742"/>
            <a:ext cx="4638306" cy="1754326"/>
          </a:xfrm>
          <a:prstGeom prst="rect">
            <a:avLst/>
          </a:prstGeom>
          <a:noFill/>
        </p:spPr>
        <p:txBody>
          <a:bodyPr wrap="square" rtlCol="0">
            <a:spAutoFit/>
          </a:bodyPr>
          <a:lstStyle/>
          <a:p>
            <a:r>
              <a:rPr lang="en-US" sz="1200" dirty="0"/>
              <a:t>We are focusing on the investigation of (reactive) transport processes in heterogeneous geological material by means of radiotracer applications. Our activities address two themes in the research field Energy:</a:t>
            </a:r>
          </a:p>
          <a:p>
            <a:r>
              <a:rPr lang="en-US" sz="1200" dirty="0">
                <a:hlinkClick r:id="rId5"/>
              </a:rPr>
              <a:t>Long-lived radionuclides in permanent disposal sites</a:t>
            </a:r>
            <a:r>
              <a:rPr lang="en-US" sz="1200" dirty="0"/>
              <a:t> (Nuclear Safety Research) and</a:t>
            </a:r>
          </a:p>
          <a:p>
            <a:r>
              <a:rPr lang="en-US" sz="1200" dirty="0">
                <a:hlinkClick r:id="rId6"/>
              </a:rPr>
              <a:t>Particle-mediated transport in </a:t>
            </a:r>
            <a:r>
              <a:rPr lang="en-US" sz="1200" dirty="0" err="1">
                <a:hlinkClick r:id="rId6"/>
              </a:rPr>
              <a:t>geosystems</a:t>
            </a:r>
            <a:r>
              <a:rPr lang="en-US" sz="1200" dirty="0"/>
              <a:t> (Energy efficiency, materials and resources).</a:t>
            </a:r>
          </a:p>
          <a:p>
            <a:endParaRPr lang="en-US" sz="1200" dirty="0"/>
          </a:p>
        </p:txBody>
      </p:sp>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187" y="1880828"/>
            <a:ext cx="6948772" cy="3504869"/>
          </a:xfrm>
          <a:prstGeom prst="rect">
            <a:avLst/>
          </a:prstGeom>
        </p:spPr>
      </p:pic>
      <p:sp>
        <p:nvSpPr>
          <p:cNvPr id="13" name="Textfeld 12"/>
          <p:cNvSpPr txBox="1"/>
          <p:nvPr/>
        </p:nvSpPr>
        <p:spPr>
          <a:xfrm>
            <a:off x="4094469" y="6074430"/>
            <a:ext cx="4906023" cy="523220"/>
          </a:xfrm>
          <a:prstGeom prst="rect">
            <a:avLst/>
          </a:prstGeom>
          <a:noFill/>
        </p:spPr>
        <p:txBody>
          <a:bodyPr wrap="none" rtlCol="0">
            <a:spAutoFit/>
          </a:bodyPr>
          <a:lstStyle/>
          <a:p>
            <a:r>
              <a:rPr lang="en-US" sz="1400" dirty="0">
                <a:latin typeface="Calibri" pitchFamily="34" charset="0"/>
              </a:rPr>
              <a:t>https://www.hzdr.de/db/Cms?pOid=36313&amp;pNid=2058</a:t>
            </a:r>
          </a:p>
          <a:p>
            <a:r>
              <a:rPr lang="en-US" sz="1400" dirty="0" smtClean="0">
                <a:latin typeface="Calibri" pitchFamily="34" charset="0"/>
              </a:rPr>
              <a:t>Contact: Dr</a:t>
            </a:r>
            <a:r>
              <a:rPr lang="en-US" sz="1400" dirty="0">
                <a:latin typeface="Calibri" pitchFamily="34" charset="0"/>
              </a:rPr>
              <a:t>. Johanna </a:t>
            </a:r>
            <a:r>
              <a:rPr lang="en-US" sz="1400" dirty="0" smtClean="0">
                <a:latin typeface="Calibri" pitchFamily="34" charset="0"/>
              </a:rPr>
              <a:t>Lippmann-</a:t>
            </a:r>
            <a:r>
              <a:rPr lang="en-US" sz="1400" dirty="0" err="1" smtClean="0">
                <a:latin typeface="Calibri" pitchFamily="34" charset="0"/>
              </a:rPr>
              <a:t>Pipke</a:t>
            </a:r>
            <a:r>
              <a:rPr lang="en-US" sz="1400" dirty="0" smtClean="0">
                <a:latin typeface="Calibri" pitchFamily="34" charset="0"/>
              </a:rPr>
              <a:t>, j.lippmann-pipke@hzdr.de</a:t>
            </a:r>
            <a:endParaRPr lang="en-US" sz="1400" dirty="0">
              <a:latin typeface="Calibri" pitchFamily="34" charset="0"/>
            </a:endParaRPr>
          </a:p>
        </p:txBody>
      </p:sp>
      <p:sp>
        <p:nvSpPr>
          <p:cNvPr id="14" name="Textfeld 13"/>
          <p:cNvSpPr txBox="1"/>
          <p:nvPr/>
        </p:nvSpPr>
        <p:spPr>
          <a:xfrm>
            <a:off x="323528" y="476672"/>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Reactive Transport</a:t>
            </a:r>
            <a:r>
              <a:rPr lang="en-US" sz="1800" b="1" dirty="0">
                <a:solidFill>
                  <a:srgbClr val="333399"/>
                </a:solidFill>
                <a:latin typeface="Calibri" pitchFamily="34" charset="0"/>
              </a:rPr>
              <a:t> - </a:t>
            </a:r>
            <a:r>
              <a:rPr lang="en-US" sz="1800" b="1" dirty="0" err="1">
                <a:solidFill>
                  <a:srgbClr val="333399"/>
                </a:solidFill>
                <a:latin typeface="Calibri" pitchFamily="34" charset="0"/>
              </a:rPr>
              <a:t>GeoPET</a:t>
            </a:r>
            <a:r>
              <a:rPr lang="en-US" sz="1800" b="1" dirty="0">
                <a:solidFill>
                  <a:srgbClr val="333399"/>
                </a:solidFill>
                <a:latin typeface="Calibri" pitchFamily="34" charset="0"/>
              </a:rPr>
              <a:t> </a:t>
            </a:r>
          </a:p>
        </p:txBody>
      </p:sp>
    </p:spTree>
    <p:extLst>
      <p:ext uri="{BB962C8B-B14F-4D97-AF65-F5344CB8AC3E}">
        <p14:creationId xmlns:p14="http://schemas.microsoft.com/office/powerpoint/2010/main" val="2609505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ENERGY</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013276857"/>
              </p:ext>
            </p:extLst>
          </p:nvPr>
        </p:nvGraphicFramePr>
        <p:xfrm>
          <a:off x="457200" y="386032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2904800263"/>
              </p:ext>
            </p:extLst>
          </p:nvPr>
        </p:nvGraphicFramePr>
        <p:xfrm>
          <a:off x="457200" y="386032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23528" y="476672"/>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Reactive Transport - </a:t>
            </a:r>
            <a:r>
              <a:rPr lang="en-US" sz="1800" b="1" dirty="0" err="1" smtClean="0">
                <a:solidFill>
                  <a:srgbClr val="333399"/>
                </a:solidFill>
                <a:latin typeface="Calibri" pitchFamily="34" charset="0"/>
              </a:rPr>
              <a:t>GeoPET</a:t>
            </a:r>
            <a:r>
              <a:rPr lang="en-US" sz="1800" b="1" dirty="0" smtClean="0">
                <a:solidFill>
                  <a:srgbClr val="333399"/>
                </a:solidFill>
                <a:latin typeface="Calibri" pitchFamily="34" charset="0"/>
              </a:rPr>
              <a:t> </a:t>
            </a:r>
            <a:endParaRPr lang="en-US" sz="1800" b="1" dirty="0">
              <a:solidFill>
                <a:srgbClr val="333399"/>
              </a:solidFill>
              <a:latin typeface="Calibri" pitchFamily="34" charset="0"/>
            </a:endParaRPr>
          </a:p>
        </p:txBody>
      </p:sp>
      <p:sp>
        <p:nvSpPr>
          <p:cNvPr id="13" name="Textfeld 12"/>
          <p:cNvSpPr txBox="1"/>
          <p:nvPr/>
        </p:nvSpPr>
        <p:spPr>
          <a:xfrm>
            <a:off x="4207006" y="6074430"/>
            <a:ext cx="4906023" cy="523220"/>
          </a:xfrm>
          <a:prstGeom prst="rect">
            <a:avLst/>
          </a:prstGeom>
          <a:noFill/>
        </p:spPr>
        <p:txBody>
          <a:bodyPr wrap="none" rtlCol="0">
            <a:spAutoFit/>
          </a:bodyPr>
          <a:lstStyle/>
          <a:p>
            <a:r>
              <a:rPr lang="en-US" sz="1400" dirty="0">
                <a:latin typeface="Calibri" pitchFamily="34" charset="0"/>
              </a:rPr>
              <a:t>https://www.hzdr.de/db/Cms?pOid=36313&amp;pNid=2058</a:t>
            </a:r>
          </a:p>
          <a:p>
            <a:r>
              <a:rPr lang="en-US" sz="1400" dirty="0" smtClean="0">
                <a:latin typeface="Calibri" pitchFamily="34" charset="0"/>
              </a:rPr>
              <a:t>Contact: Dr</a:t>
            </a:r>
            <a:r>
              <a:rPr lang="en-US" sz="1400" dirty="0">
                <a:latin typeface="Calibri" pitchFamily="34" charset="0"/>
              </a:rPr>
              <a:t>. Johanna </a:t>
            </a:r>
            <a:r>
              <a:rPr lang="en-US" sz="1400" dirty="0" smtClean="0">
                <a:latin typeface="Calibri" pitchFamily="34" charset="0"/>
              </a:rPr>
              <a:t>Lippmann-</a:t>
            </a:r>
            <a:r>
              <a:rPr lang="en-US" sz="1400" dirty="0" err="1" smtClean="0">
                <a:latin typeface="Calibri" pitchFamily="34" charset="0"/>
              </a:rPr>
              <a:t>Pipke</a:t>
            </a:r>
            <a:r>
              <a:rPr lang="en-US" sz="1400" dirty="0" smtClean="0">
                <a:latin typeface="Calibri" pitchFamily="34" charset="0"/>
              </a:rPr>
              <a:t>, j.lippmann-pipke@hzdr.de</a:t>
            </a:r>
            <a:endParaRPr lang="en-US" sz="1400" dirty="0">
              <a:latin typeface="Calibri" pitchFamily="34" charset="0"/>
            </a:endParaRPr>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t="6852" r="49070"/>
          <a:stretch/>
        </p:blipFill>
        <p:spPr>
          <a:xfrm>
            <a:off x="539552" y="2157571"/>
            <a:ext cx="3667454" cy="2590719"/>
          </a:xfrm>
          <a:prstGeom prst="rect">
            <a:avLst/>
          </a:prstGeom>
        </p:spPr>
      </p:pic>
      <p:sp>
        <p:nvSpPr>
          <p:cNvPr id="14" name="Textfeld 13"/>
          <p:cNvSpPr txBox="1"/>
          <p:nvPr/>
        </p:nvSpPr>
        <p:spPr>
          <a:xfrm>
            <a:off x="179388" y="5133962"/>
            <a:ext cx="8821736" cy="923330"/>
          </a:xfrm>
          <a:prstGeom prst="rect">
            <a:avLst/>
          </a:prstGeom>
          <a:noFill/>
        </p:spPr>
        <p:txBody>
          <a:bodyPr wrap="square" rtlCol="0">
            <a:spAutoFit/>
          </a:bodyPr>
          <a:lstStyle/>
          <a:p>
            <a:endParaRPr lang="en-US" sz="1800" b="1" dirty="0" smtClean="0">
              <a:latin typeface="Calibri" pitchFamily="34" charset="0"/>
            </a:endParaRPr>
          </a:p>
          <a:p>
            <a:r>
              <a:rPr lang="en-US" sz="1800" dirty="0" smtClean="0">
                <a:solidFill>
                  <a:srgbClr val="333399"/>
                </a:solidFill>
                <a:latin typeface="Calibri" pitchFamily="34" charset="0"/>
                <a:sym typeface="Wingdings" pitchFamily="2" charset="2"/>
              </a:rPr>
              <a:t> </a:t>
            </a:r>
            <a:r>
              <a:rPr lang="en-US" sz="1800" dirty="0" smtClean="0">
                <a:solidFill>
                  <a:srgbClr val="333399"/>
                </a:solidFill>
                <a:latin typeface="Calibri" pitchFamily="34" charset="0"/>
                <a:sym typeface="Wingdings" pitchFamily="2" charset="2"/>
              </a:rPr>
              <a:t>The scattered fraction could be reduced most effectively from </a:t>
            </a:r>
            <a:r>
              <a:rPr lang="en-US" sz="1800" dirty="0" err="1" smtClean="0">
                <a:solidFill>
                  <a:srgbClr val="333399"/>
                </a:solidFill>
                <a:latin typeface="Calibri" pitchFamily="34" charset="0"/>
                <a:sym typeface="Wingdings" pitchFamily="2" charset="2"/>
              </a:rPr>
              <a:t>GeoPET</a:t>
            </a:r>
            <a:r>
              <a:rPr lang="en-US" sz="1800" dirty="0" smtClean="0">
                <a:solidFill>
                  <a:srgbClr val="333399"/>
                </a:solidFill>
                <a:latin typeface="Calibri" pitchFamily="34" charset="0"/>
                <a:sym typeface="Wingdings" pitchFamily="2" charset="2"/>
              </a:rPr>
              <a:t>-measurement by means of a simple energy filter</a:t>
            </a:r>
            <a:endParaRPr lang="en-US" sz="1800" dirty="0" smtClean="0">
              <a:solidFill>
                <a:srgbClr val="333399"/>
              </a:solidFill>
              <a:latin typeface="Calibri" pitchFamily="34" charset="0"/>
            </a:endParaRPr>
          </a:p>
        </p:txBody>
      </p:sp>
      <p:cxnSp>
        <p:nvCxnSpPr>
          <p:cNvPr id="15" name="Gerade Verbindung mit Pfeil 14"/>
          <p:cNvCxnSpPr/>
          <p:nvPr/>
        </p:nvCxnSpPr>
        <p:spPr bwMode="auto">
          <a:xfrm flipH="1">
            <a:off x="2028861" y="2780928"/>
            <a:ext cx="22859" cy="1673944"/>
          </a:xfrm>
          <a:prstGeom prst="straightConnector1">
            <a:avLst/>
          </a:prstGeom>
          <a:solidFill>
            <a:srgbClr val="003E89"/>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H="1">
            <a:off x="3425024" y="2780928"/>
            <a:ext cx="22859" cy="1673944"/>
          </a:xfrm>
          <a:prstGeom prst="straightConnector1">
            <a:avLst/>
          </a:prstGeom>
          <a:solidFill>
            <a:srgbClr val="003E89"/>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1782738" y="4568271"/>
            <a:ext cx="1572866" cy="338554"/>
          </a:xfrm>
          <a:prstGeom prst="rect">
            <a:avLst/>
          </a:prstGeom>
          <a:noFill/>
        </p:spPr>
        <p:txBody>
          <a:bodyPr wrap="none" rtlCol="0">
            <a:spAutoFit/>
          </a:bodyPr>
          <a:lstStyle/>
          <a:p>
            <a:r>
              <a:rPr lang="de-DE" sz="1600" dirty="0" err="1" smtClean="0"/>
              <a:t>Energy</a:t>
            </a:r>
            <a:r>
              <a:rPr lang="de-DE" sz="1600" dirty="0" smtClean="0"/>
              <a:t> </a:t>
            </a:r>
            <a:r>
              <a:rPr lang="de-DE" sz="1600" dirty="0" err="1" smtClean="0"/>
              <a:t>window</a:t>
            </a:r>
            <a:endParaRPr lang="de-DE" sz="1600" dirty="0"/>
          </a:p>
        </p:txBody>
      </p:sp>
      <p:cxnSp>
        <p:nvCxnSpPr>
          <p:cNvPr id="18" name="Gerade Verbindung mit Pfeil 17"/>
          <p:cNvCxnSpPr/>
          <p:nvPr/>
        </p:nvCxnSpPr>
        <p:spPr bwMode="auto">
          <a:xfrm>
            <a:off x="1206674" y="2953846"/>
            <a:ext cx="997618" cy="0"/>
          </a:xfrm>
          <a:prstGeom prst="straightConnector1">
            <a:avLst/>
          </a:prstGeom>
          <a:solidFill>
            <a:srgbClr val="003E89"/>
          </a:solidFill>
          <a:ln w="2222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968355" y="2948091"/>
            <a:ext cx="997618" cy="0"/>
          </a:xfrm>
          <a:prstGeom prst="straightConnector1">
            <a:avLst/>
          </a:prstGeom>
          <a:solidFill>
            <a:srgbClr val="003E89"/>
          </a:solidFill>
          <a:ln w="2222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19"/>
          <p:cNvSpPr txBox="1"/>
          <p:nvPr/>
        </p:nvSpPr>
        <p:spPr>
          <a:xfrm>
            <a:off x="3074015" y="2228011"/>
            <a:ext cx="724878" cy="461665"/>
          </a:xfrm>
          <a:prstGeom prst="rect">
            <a:avLst/>
          </a:prstGeom>
          <a:noFill/>
        </p:spPr>
        <p:txBody>
          <a:bodyPr wrap="none" rtlCol="0">
            <a:spAutoFit/>
          </a:bodyPr>
          <a:lstStyle/>
          <a:p>
            <a:r>
              <a:rPr lang="de-DE" sz="800" dirty="0" smtClean="0"/>
              <a:t>total</a:t>
            </a:r>
          </a:p>
          <a:p>
            <a:r>
              <a:rPr lang="de-DE" sz="800" dirty="0" err="1" smtClean="0"/>
              <a:t>scattered</a:t>
            </a:r>
            <a:endParaRPr lang="de-DE" sz="800" dirty="0" smtClean="0"/>
          </a:p>
          <a:p>
            <a:r>
              <a:rPr lang="de-DE" sz="800" dirty="0" smtClean="0"/>
              <a:t>unscattered</a:t>
            </a:r>
            <a:endParaRPr lang="de-DE" sz="800" dirty="0"/>
          </a:p>
        </p:txBody>
      </p:sp>
      <p:sp>
        <p:nvSpPr>
          <p:cNvPr id="21" name="Textfeld 20"/>
          <p:cNvSpPr txBox="1"/>
          <p:nvPr/>
        </p:nvSpPr>
        <p:spPr>
          <a:xfrm>
            <a:off x="179512" y="847570"/>
            <a:ext cx="6408876" cy="1295868"/>
          </a:xfrm>
          <a:prstGeom prst="rect">
            <a:avLst/>
          </a:prstGeom>
          <a:noFill/>
        </p:spPr>
        <p:txBody>
          <a:bodyPr wrap="square" rtlCol="0">
            <a:spAutoFit/>
          </a:bodyPr>
          <a:lstStyle/>
          <a:p>
            <a:pPr>
              <a:lnSpc>
                <a:spcPct val="150000"/>
              </a:lnSpc>
            </a:pPr>
            <a:r>
              <a:rPr lang="en-US" sz="1800" b="1" dirty="0" smtClean="0">
                <a:latin typeface="Calibri" pitchFamily="34" charset="0"/>
              </a:rPr>
              <a:t>Monte Carlo Simulation results for a </a:t>
            </a:r>
            <a:r>
              <a:rPr lang="en-US" sz="1800" b="1" dirty="0" err="1" smtClean="0">
                <a:latin typeface="Calibri" pitchFamily="34" charset="0"/>
              </a:rPr>
              <a:t>ClearPET</a:t>
            </a:r>
            <a:r>
              <a:rPr lang="en-US" sz="1800" b="1" dirty="0" smtClean="0">
                <a:latin typeface="Calibri" pitchFamily="34" charset="0"/>
              </a:rPr>
              <a:t>: </a:t>
            </a:r>
            <a:br>
              <a:rPr lang="en-US" sz="1800" b="1" dirty="0" smtClean="0">
                <a:latin typeface="Calibri" pitchFamily="34" charset="0"/>
              </a:rPr>
            </a:br>
            <a:r>
              <a:rPr lang="en-US" sz="1800" dirty="0" smtClean="0">
                <a:latin typeface="Calibri" pitchFamily="34" charset="0"/>
              </a:rPr>
              <a:t>Cylindrical </a:t>
            </a:r>
            <a:r>
              <a:rPr lang="en-US" sz="1800" dirty="0">
                <a:latin typeface="Calibri" pitchFamily="34" charset="0"/>
              </a:rPr>
              <a:t>c</a:t>
            </a:r>
            <a:r>
              <a:rPr lang="en-US" sz="1800" dirty="0" smtClean="0">
                <a:latin typeface="Calibri" pitchFamily="34" charset="0"/>
              </a:rPr>
              <a:t>lay phantom (</a:t>
            </a:r>
            <a:r>
              <a:rPr lang="en-US" sz="1800" dirty="0" smtClean="0">
                <a:latin typeface="Calibri" pitchFamily="34" charset="0"/>
                <a:sym typeface="Symbol"/>
              </a:rPr>
              <a:t> 10cm,  </a:t>
            </a:r>
            <a:r>
              <a:rPr lang="en-US" sz="1800" dirty="0" smtClean="0">
                <a:latin typeface="Calibri" pitchFamily="34" charset="0"/>
              </a:rPr>
              <a:t>~ 2.6 g/cm³), 5</a:t>
            </a:r>
            <a:r>
              <a:rPr lang="en-US" sz="1800" dirty="0">
                <a:latin typeface="Calibri" pitchFamily="34" charset="0"/>
              </a:rPr>
              <a:t> MBq </a:t>
            </a:r>
            <a:r>
              <a:rPr lang="en-US" sz="1800" baseline="30000" dirty="0" smtClean="0">
                <a:latin typeface="Calibri" pitchFamily="34" charset="0"/>
              </a:rPr>
              <a:t>18</a:t>
            </a:r>
            <a:r>
              <a:rPr lang="en-US" sz="1800" dirty="0" smtClean="0">
                <a:latin typeface="Calibri" pitchFamily="34" charset="0"/>
              </a:rPr>
              <a:t>F</a:t>
            </a:r>
            <a:endParaRPr lang="en-US" sz="1800" dirty="0">
              <a:solidFill>
                <a:schemeClr val="bg1">
                  <a:lumMod val="65000"/>
                </a:schemeClr>
              </a:solidFill>
              <a:latin typeface="Calibri" pitchFamily="34" charset="0"/>
            </a:endParaRPr>
          </a:p>
          <a:p>
            <a:pPr>
              <a:lnSpc>
                <a:spcPct val="150000"/>
              </a:lnSpc>
            </a:pPr>
            <a:endParaRPr lang="de-DE" sz="1800" dirty="0">
              <a:latin typeface="Calibri" pitchFamily="34" charset="0"/>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05734"/>
            <a:ext cx="2492138" cy="185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Grafi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0083" y="2264252"/>
            <a:ext cx="2072335" cy="783376"/>
          </a:xfrm>
          <a:prstGeom prst="rect">
            <a:avLst/>
          </a:prstGeom>
        </p:spPr>
      </p:pic>
      <p:sp>
        <p:nvSpPr>
          <p:cNvPr id="26" name="Textfeld 25"/>
          <p:cNvSpPr txBox="1"/>
          <p:nvPr/>
        </p:nvSpPr>
        <p:spPr>
          <a:xfrm>
            <a:off x="9761682" y="7013157"/>
            <a:ext cx="300082" cy="369332"/>
          </a:xfrm>
          <a:prstGeom prst="rect">
            <a:avLst/>
          </a:prstGeom>
          <a:noFill/>
        </p:spPr>
        <p:txBody>
          <a:bodyPr wrap="none" rtlCol="0">
            <a:spAutoFit/>
          </a:bodyPr>
          <a:lstStyle/>
          <a:p>
            <a:r>
              <a:rPr lang="de-DE" dirty="0" smtClean="0"/>
              <a:t>=</a:t>
            </a:r>
            <a:endParaRPr lang="de-DE" dirty="0"/>
          </a:p>
        </p:txBody>
      </p:sp>
      <p:sp>
        <p:nvSpPr>
          <p:cNvPr id="27" name="Textfeld 26"/>
          <p:cNvSpPr txBox="1"/>
          <p:nvPr/>
        </p:nvSpPr>
        <p:spPr>
          <a:xfrm>
            <a:off x="6399193" y="2264252"/>
            <a:ext cx="1953227" cy="323165"/>
          </a:xfrm>
          <a:prstGeom prst="rect">
            <a:avLst/>
          </a:prstGeom>
          <a:noFill/>
        </p:spPr>
        <p:txBody>
          <a:bodyPr wrap="none" rtlCol="0">
            <a:spAutoFit/>
          </a:bodyPr>
          <a:lstStyle/>
          <a:p>
            <a:r>
              <a:rPr lang="de-DE" sz="1500" dirty="0" smtClean="0"/>
              <a:t>GeoPET-Measurement</a:t>
            </a:r>
            <a:endParaRPr lang="de-DE" sz="1500" dirty="0"/>
          </a:p>
        </p:txBody>
      </p:sp>
      <p:sp>
        <p:nvSpPr>
          <p:cNvPr id="28" name="Textfeld 27"/>
          <p:cNvSpPr txBox="1"/>
          <p:nvPr/>
        </p:nvSpPr>
        <p:spPr>
          <a:xfrm>
            <a:off x="6408204" y="4143655"/>
            <a:ext cx="1588897" cy="323165"/>
          </a:xfrm>
          <a:prstGeom prst="rect">
            <a:avLst/>
          </a:prstGeom>
          <a:noFill/>
        </p:spPr>
        <p:txBody>
          <a:bodyPr wrap="none" rtlCol="0">
            <a:spAutoFit/>
          </a:bodyPr>
          <a:lstStyle/>
          <a:p>
            <a:r>
              <a:rPr lang="de-DE" sz="1500" dirty="0" err="1"/>
              <a:t>C</a:t>
            </a:r>
            <a:r>
              <a:rPr lang="de-DE" sz="1500" dirty="0" err="1" smtClean="0"/>
              <a:t>orrected</a:t>
            </a:r>
            <a:r>
              <a:rPr lang="de-DE" sz="1500" dirty="0" smtClean="0"/>
              <a:t> </a:t>
            </a:r>
            <a:r>
              <a:rPr lang="de-DE" sz="1500" dirty="0" err="1" smtClean="0"/>
              <a:t>singal</a:t>
            </a:r>
            <a:endParaRPr lang="de-DE" sz="1500" dirty="0"/>
          </a:p>
        </p:txBody>
      </p:sp>
      <p:pic>
        <p:nvPicPr>
          <p:cNvPr id="29" name="Grafik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0082" y="4143655"/>
            <a:ext cx="2078122" cy="869521"/>
          </a:xfrm>
          <a:prstGeom prst="rect">
            <a:avLst/>
          </a:prstGeom>
        </p:spPr>
      </p:pic>
      <p:sp>
        <p:nvSpPr>
          <p:cNvPr id="31" name="Textfeld 30"/>
          <p:cNvSpPr txBox="1"/>
          <p:nvPr/>
        </p:nvSpPr>
        <p:spPr>
          <a:xfrm>
            <a:off x="9276013" y="6985865"/>
            <a:ext cx="300082" cy="369332"/>
          </a:xfrm>
          <a:prstGeom prst="rect">
            <a:avLst/>
          </a:prstGeom>
          <a:noFill/>
        </p:spPr>
        <p:txBody>
          <a:bodyPr wrap="none" rtlCol="0">
            <a:spAutoFit/>
          </a:bodyPr>
          <a:lstStyle/>
          <a:p>
            <a:r>
              <a:rPr lang="de-DE" b="1" dirty="0" smtClean="0"/>
              <a:t>=</a:t>
            </a:r>
            <a:endParaRPr lang="de-DE" b="1" dirty="0"/>
          </a:p>
        </p:txBody>
      </p:sp>
      <p:pic>
        <p:nvPicPr>
          <p:cNvPr id="32" name="Grafik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0082" y="3176972"/>
            <a:ext cx="2072335" cy="839986"/>
          </a:xfrm>
          <a:prstGeom prst="rect">
            <a:avLst/>
          </a:prstGeom>
        </p:spPr>
      </p:pic>
      <p:sp>
        <p:nvSpPr>
          <p:cNvPr id="34" name="Textfeld 33"/>
          <p:cNvSpPr txBox="1"/>
          <p:nvPr/>
        </p:nvSpPr>
        <p:spPr>
          <a:xfrm>
            <a:off x="7454748" y="6973273"/>
            <a:ext cx="271228" cy="430887"/>
          </a:xfrm>
          <a:prstGeom prst="rect">
            <a:avLst/>
          </a:prstGeom>
          <a:noFill/>
        </p:spPr>
        <p:txBody>
          <a:bodyPr wrap="none" rtlCol="0">
            <a:spAutoFit/>
          </a:bodyPr>
          <a:lstStyle/>
          <a:p>
            <a:r>
              <a:rPr lang="de-DE" sz="2200" b="1" dirty="0" smtClean="0"/>
              <a:t>-</a:t>
            </a:r>
            <a:endParaRPr lang="de-DE" sz="2200" b="1" dirty="0"/>
          </a:p>
        </p:txBody>
      </p:sp>
      <p:sp>
        <p:nvSpPr>
          <p:cNvPr id="35" name="Textfeld 34"/>
          <p:cNvSpPr txBox="1"/>
          <p:nvPr/>
        </p:nvSpPr>
        <p:spPr>
          <a:xfrm>
            <a:off x="6404778" y="3176972"/>
            <a:ext cx="1672253" cy="323165"/>
          </a:xfrm>
          <a:prstGeom prst="rect">
            <a:avLst/>
          </a:prstGeom>
          <a:noFill/>
        </p:spPr>
        <p:txBody>
          <a:bodyPr wrap="none" rtlCol="0">
            <a:spAutoFit/>
          </a:bodyPr>
          <a:lstStyle/>
          <a:p>
            <a:r>
              <a:rPr lang="en-GB" sz="1500" dirty="0"/>
              <a:t>S</a:t>
            </a:r>
            <a:r>
              <a:rPr lang="en-GB" sz="1500" dirty="0" smtClean="0"/>
              <a:t>imulated scatter</a:t>
            </a:r>
            <a:endParaRPr lang="en-GB" sz="1500" dirty="0"/>
          </a:p>
        </p:txBody>
      </p:sp>
      <p:cxnSp>
        <p:nvCxnSpPr>
          <p:cNvPr id="30" name="Gerade Verbindung mit Pfeil 29"/>
          <p:cNvCxnSpPr/>
          <p:nvPr/>
        </p:nvCxnSpPr>
        <p:spPr bwMode="auto">
          <a:xfrm flipH="1">
            <a:off x="2352897" y="2780928"/>
            <a:ext cx="22859" cy="1673944"/>
          </a:xfrm>
          <a:prstGeom prst="straightConnector1">
            <a:avLst/>
          </a:prstGeom>
          <a:solidFill>
            <a:srgbClr val="003E89"/>
          </a:solidFill>
          <a:ln w="1905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p:nvPr/>
        </p:nvCxnSpPr>
        <p:spPr bwMode="auto">
          <a:xfrm flipH="1">
            <a:off x="2856953" y="2780928"/>
            <a:ext cx="22859" cy="1673944"/>
          </a:xfrm>
          <a:prstGeom prst="straightConnector1">
            <a:avLst/>
          </a:prstGeom>
          <a:solidFill>
            <a:srgbClr val="003E89"/>
          </a:solidFill>
          <a:ln w="1905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2024098" y="2780928"/>
            <a:ext cx="22859" cy="1673944"/>
          </a:xfrm>
          <a:prstGeom prst="straightConnector1">
            <a:avLst/>
          </a:prstGeom>
          <a:solidFill>
            <a:srgbClr val="003E89"/>
          </a:solidFill>
          <a:ln w="25400" cap="flat" cmpd="sng" algn="ctr">
            <a:solidFill>
              <a:schemeClr val="bg2">
                <a:lumMod val="40000"/>
                <a:lumOff val="6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mit Pfeil 36"/>
          <p:cNvCxnSpPr/>
          <p:nvPr/>
        </p:nvCxnSpPr>
        <p:spPr bwMode="auto">
          <a:xfrm flipH="1">
            <a:off x="3426491" y="2780928"/>
            <a:ext cx="22859" cy="1673944"/>
          </a:xfrm>
          <a:prstGeom prst="straightConnector1">
            <a:avLst/>
          </a:prstGeom>
          <a:solidFill>
            <a:srgbClr val="003E89"/>
          </a:solidFill>
          <a:ln w="25400" cap="flat" cmpd="sng" algn="ctr">
            <a:solidFill>
              <a:schemeClr val="bg2">
                <a:lumMod val="40000"/>
                <a:lumOff val="6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31713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337" y="55563"/>
            <a:ext cx="8713787" cy="400110"/>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ENERGY</a:t>
            </a:r>
            <a:endParaRPr lang="de-DE" sz="1800" b="1" dirty="0">
              <a:solidFill>
                <a:schemeClr val="accent2"/>
              </a:solidFill>
              <a:latin typeface="Calibri" pitchFamily="34" charset="0"/>
              <a:cs typeface="Calibri"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203563380"/>
              </p:ext>
            </p:extLst>
          </p:nvPr>
        </p:nvGraphicFramePr>
        <p:xfrm>
          <a:off x="457200" y="3860321"/>
          <a:ext cx="8229600" cy="365760"/>
        </p:xfrm>
        <a:graphic>
          <a:graphicData uri="http://schemas.openxmlformats.org/drawingml/2006/table">
            <a:tbl>
              <a:tblPr/>
              <a:tblGrid>
                <a:gridCol w="8229600"/>
              </a:tblGrid>
              <a:tr h="0">
                <a:tc>
                  <a:txBody>
                    <a:bodyPr/>
                    <a:lstStyle/>
                    <a:p>
                      <a:endParaRPr lang="en-US"/>
                    </a:p>
                  </a:txBody>
                  <a:tcPr anchor="ctr">
                    <a:lnL>
                      <a:noFill/>
                    </a:lnL>
                    <a:lnR>
                      <a:noFill/>
                    </a:lnR>
                    <a:lnT>
                      <a:noFill/>
                    </a:lnT>
                    <a:lnB>
                      <a:noFill/>
                    </a:lnB>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427478800"/>
              </p:ext>
            </p:extLst>
          </p:nvPr>
        </p:nvGraphicFramePr>
        <p:xfrm>
          <a:off x="457200" y="3860321"/>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pic>
        <p:nvPicPr>
          <p:cNvPr id="1026" name="Picture 2" descr="fine fied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4243228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23528" y="476672"/>
            <a:ext cx="7632848" cy="369332"/>
          </a:xfrm>
          <a:prstGeom prst="rect">
            <a:avLst/>
          </a:prstGeom>
          <a:solidFill>
            <a:schemeClr val="bg1"/>
          </a:solidFill>
        </p:spPr>
        <p:txBody>
          <a:bodyPr wrap="square" rtlCol="0">
            <a:spAutoFit/>
          </a:bodyPr>
          <a:lstStyle/>
          <a:p>
            <a:pPr>
              <a:spcAft>
                <a:spcPts val="600"/>
              </a:spcAft>
            </a:pPr>
            <a:r>
              <a:rPr lang="en-US" sz="1800" b="1" dirty="0" smtClean="0">
                <a:solidFill>
                  <a:srgbClr val="333399"/>
                </a:solidFill>
                <a:latin typeface="Calibri" pitchFamily="34" charset="0"/>
              </a:rPr>
              <a:t>Reactive Transport - </a:t>
            </a:r>
            <a:r>
              <a:rPr lang="en-US" sz="1800" b="1" dirty="0" err="1" smtClean="0">
                <a:solidFill>
                  <a:srgbClr val="333399"/>
                </a:solidFill>
                <a:latin typeface="Calibri" pitchFamily="34" charset="0"/>
              </a:rPr>
              <a:t>GeoPET</a:t>
            </a:r>
            <a:r>
              <a:rPr lang="en-US" sz="1800" b="1" dirty="0" smtClean="0">
                <a:solidFill>
                  <a:srgbClr val="333399"/>
                </a:solidFill>
                <a:latin typeface="Calibri" pitchFamily="34" charset="0"/>
              </a:rPr>
              <a:t> </a:t>
            </a:r>
            <a:endParaRPr lang="en-US" sz="1800" b="1" dirty="0">
              <a:solidFill>
                <a:srgbClr val="333399"/>
              </a:solidFill>
              <a:latin typeface="Calibri" pitchFamily="34" charset="0"/>
            </a:endParaRPr>
          </a:p>
        </p:txBody>
      </p:sp>
      <p:pic>
        <p:nvPicPr>
          <p:cNvPr id="11" name="Grafik 10"/>
          <p:cNvPicPr>
            <a:picLocks noChangeAspect="1"/>
          </p:cNvPicPr>
          <p:nvPr/>
        </p:nvPicPr>
        <p:blipFill rotWithShape="1">
          <a:blip r:embed="rId4" cstate="print">
            <a:extLst>
              <a:ext uri="{28A0092B-C50C-407E-A947-70E740481C1C}">
                <a14:useLocalDpi xmlns:a14="http://schemas.microsoft.com/office/drawing/2010/main" val="0"/>
              </a:ext>
            </a:extLst>
          </a:blip>
          <a:srcRect t="6852" r="49070"/>
          <a:stretch/>
        </p:blipFill>
        <p:spPr>
          <a:xfrm>
            <a:off x="539552" y="2157571"/>
            <a:ext cx="3667454" cy="2590719"/>
          </a:xfrm>
          <a:prstGeom prst="rect">
            <a:avLst/>
          </a:prstGeom>
        </p:spPr>
      </p:pic>
      <p:sp>
        <p:nvSpPr>
          <p:cNvPr id="14" name="Textfeld 13"/>
          <p:cNvSpPr txBox="1"/>
          <p:nvPr/>
        </p:nvSpPr>
        <p:spPr>
          <a:xfrm>
            <a:off x="179388" y="5133962"/>
            <a:ext cx="8821736" cy="923330"/>
          </a:xfrm>
          <a:prstGeom prst="rect">
            <a:avLst/>
          </a:prstGeom>
          <a:noFill/>
        </p:spPr>
        <p:txBody>
          <a:bodyPr wrap="square" rtlCol="0">
            <a:spAutoFit/>
          </a:bodyPr>
          <a:lstStyle/>
          <a:p>
            <a:endParaRPr lang="en-US" sz="1800" b="1" dirty="0" smtClean="0">
              <a:latin typeface="Calibri" pitchFamily="34" charset="0"/>
            </a:endParaRPr>
          </a:p>
          <a:p>
            <a:r>
              <a:rPr lang="en-US" sz="1800" dirty="0" smtClean="0">
                <a:solidFill>
                  <a:srgbClr val="333399"/>
                </a:solidFill>
                <a:latin typeface="Calibri" pitchFamily="34" charset="0"/>
                <a:sym typeface="Wingdings" pitchFamily="2" charset="2"/>
              </a:rPr>
              <a:t> </a:t>
            </a:r>
            <a:r>
              <a:rPr lang="en-US" sz="1800" dirty="0" smtClean="0">
                <a:solidFill>
                  <a:srgbClr val="333399"/>
                </a:solidFill>
                <a:latin typeface="Calibri" pitchFamily="34" charset="0"/>
                <a:sym typeface="Wingdings" pitchFamily="2" charset="2"/>
              </a:rPr>
              <a:t>The scattered fraction could be reduced most effectively from </a:t>
            </a:r>
            <a:r>
              <a:rPr lang="en-US" sz="1800" dirty="0" err="1" smtClean="0">
                <a:solidFill>
                  <a:srgbClr val="333399"/>
                </a:solidFill>
                <a:latin typeface="Calibri" pitchFamily="34" charset="0"/>
                <a:sym typeface="Wingdings" pitchFamily="2" charset="2"/>
              </a:rPr>
              <a:t>GeoPET</a:t>
            </a:r>
            <a:r>
              <a:rPr lang="en-US" sz="1800" dirty="0" smtClean="0">
                <a:solidFill>
                  <a:srgbClr val="333399"/>
                </a:solidFill>
                <a:latin typeface="Calibri" pitchFamily="34" charset="0"/>
                <a:sym typeface="Wingdings" pitchFamily="2" charset="2"/>
              </a:rPr>
              <a:t>-measurement by means of a simple energy filter</a:t>
            </a:r>
            <a:endParaRPr lang="en-US" sz="1800" dirty="0" smtClean="0">
              <a:solidFill>
                <a:srgbClr val="333399"/>
              </a:solidFill>
              <a:latin typeface="Calibri" pitchFamily="34" charset="0"/>
            </a:endParaRPr>
          </a:p>
        </p:txBody>
      </p:sp>
      <p:cxnSp>
        <p:nvCxnSpPr>
          <p:cNvPr id="15" name="Gerade Verbindung mit Pfeil 14"/>
          <p:cNvCxnSpPr/>
          <p:nvPr/>
        </p:nvCxnSpPr>
        <p:spPr bwMode="auto">
          <a:xfrm flipH="1">
            <a:off x="2028861" y="2780928"/>
            <a:ext cx="22859" cy="1673944"/>
          </a:xfrm>
          <a:prstGeom prst="straightConnector1">
            <a:avLst/>
          </a:prstGeom>
          <a:solidFill>
            <a:srgbClr val="003E89"/>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H="1">
            <a:off x="3425024" y="2780928"/>
            <a:ext cx="22859" cy="1673944"/>
          </a:xfrm>
          <a:prstGeom prst="straightConnector1">
            <a:avLst/>
          </a:prstGeom>
          <a:solidFill>
            <a:srgbClr val="003E89"/>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1782738" y="4568271"/>
            <a:ext cx="1572866" cy="338554"/>
          </a:xfrm>
          <a:prstGeom prst="rect">
            <a:avLst/>
          </a:prstGeom>
          <a:noFill/>
        </p:spPr>
        <p:txBody>
          <a:bodyPr wrap="none" rtlCol="0">
            <a:spAutoFit/>
          </a:bodyPr>
          <a:lstStyle/>
          <a:p>
            <a:r>
              <a:rPr lang="de-DE" sz="1600" dirty="0" err="1" smtClean="0"/>
              <a:t>Energy</a:t>
            </a:r>
            <a:r>
              <a:rPr lang="de-DE" sz="1600" dirty="0" smtClean="0"/>
              <a:t> </a:t>
            </a:r>
            <a:r>
              <a:rPr lang="de-DE" sz="1600" dirty="0" err="1" smtClean="0"/>
              <a:t>window</a:t>
            </a:r>
            <a:endParaRPr lang="de-DE" sz="1600" dirty="0"/>
          </a:p>
        </p:txBody>
      </p:sp>
      <p:cxnSp>
        <p:nvCxnSpPr>
          <p:cNvPr id="18" name="Gerade Verbindung mit Pfeil 17"/>
          <p:cNvCxnSpPr/>
          <p:nvPr/>
        </p:nvCxnSpPr>
        <p:spPr bwMode="auto">
          <a:xfrm>
            <a:off x="1206674" y="2953846"/>
            <a:ext cx="997618" cy="0"/>
          </a:xfrm>
          <a:prstGeom prst="straightConnector1">
            <a:avLst/>
          </a:prstGeom>
          <a:solidFill>
            <a:srgbClr val="003E89"/>
          </a:solidFill>
          <a:ln w="2222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a:off x="2968355" y="2948091"/>
            <a:ext cx="997618" cy="0"/>
          </a:xfrm>
          <a:prstGeom prst="straightConnector1">
            <a:avLst/>
          </a:prstGeom>
          <a:solidFill>
            <a:srgbClr val="003E89"/>
          </a:solidFill>
          <a:ln w="22225" cap="flat" cmpd="sng" algn="ctr">
            <a:solidFill>
              <a:schemeClr val="tx1"/>
            </a:solidFill>
            <a:prstDash val="sysDash"/>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19"/>
          <p:cNvSpPr txBox="1"/>
          <p:nvPr/>
        </p:nvSpPr>
        <p:spPr>
          <a:xfrm>
            <a:off x="3074015" y="2228011"/>
            <a:ext cx="724878" cy="461665"/>
          </a:xfrm>
          <a:prstGeom prst="rect">
            <a:avLst/>
          </a:prstGeom>
          <a:noFill/>
        </p:spPr>
        <p:txBody>
          <a:bodyPr wrap="none" rtlCol="0">
            <a:spAutoFit/>
          </a:bodyPr>
          <a:lstStyle/>
          <a:p>
            <a:r>
              <a:rPr lang="de-DE" sz="800" dirty="0" smtClean="0"/>
              <a:t>total</a:t>
            </a:r>
          </a:p>
          <a:p>
            <a:r>
              <a:rPr lang="de-DE" sz="800" dirty="0" err="1" smtClean="0"/>
              <a:t>scattered</a:t>
            </a:r>
            <a:endParaRPr lang="de-DE" sz="800" dirty="0" smtClean="0"/>
          </a:p>
          <a:p>
            <a:r>
              <a:rPr lang="de-DE" sz="800" dirty="0" smtClean="0"/>
              <a:t>unscattered</a:t>
            </a:r>
            <a:endParaRPr lang="de-DE" sz="800" dirty="0"/>
          </a:p>
        </p:txBody>
      </p:sp>
      <p:sp>
        <p:nvSpPr>
          <p:cNvPr id="21" name="Textfeld 20"/>
          <p:cNvSpPr txBox="1"/>
          <p:nvPr/>
        </p:nvSpPr>
        <p:spPr>
          <a:xfrm>
            <a:off x="179512" y="847570"/>
            <a:ext cx="6408876" cy="1295868"/>
          </a:xfrm>
          <a:prstGeom prst="rect">
            <a:avLst/>
          </a:prstGeom>
          <a:noFill/>
        </p:spPr>
        <p:txBody>
          <a:bodyPr wrap="square" rtlCol="0">
            <a:spAutoFit/>
          </a:bodyPr>
          <a:lstStyle/>
          <a:p>
            <a:pPr>
              <a:lnSpc>
                <a:spcPct val="150000"/>
              </a:lnSpc>
            </a:pPr>
            <a:r>
              <a:rPr lang="en-US" sz="1800" b="1" dirty="0" smtClean="0">
                <a:latin typeface="Calibri" pitchFamily="34" charset="0"/>
              </a:rPr>
              <a:t>Monte Carlo Simulation results for a </a:t>
            </a:r>
            <a:r>
              <a:rPr lang="en-US" sz="1800" b="1" dirty="0" err="1" smtClean="0">
                <a:latin typeface="Calibri" pitchFamily="34" charset="0"/>
              </a:rPr>
              <a:t>ClearPET</a:t>
            </a:r>
            <a:r>
              <a:rPr lang="en-US" sz="1800" b="1" dirty="0" smtClean="0">
                <a:latin typeface="Calibri" pitchFamily="34" charset="0"/>
              </a:rPr>
              <a:t>: </a:t>
            </a:r>
            <a:br>
              <a:rPr lang="en-US" sz="1800" b="1" dirty="0" smtClean="0">
                <a:latin typeface="Calibri" pitchFamily="34" charset="0"/>
              </a:rPr>
            </a:br>
            <a:r>
              <a:rPr lang="en-US" sz="1800" dirty="0" smtClean="0">
                <a:latin typeface="Calibri" pitchFamily="34" charset="0"/>
              </a:rPr>
              <a:t>Cylindrical </a:t>
            </a:r>
            <a:r>
              <a:rPr lang="en-US" sz="1800" dirty="0">
                <a:latin typeface="Calibri" pitchFamily="34" charset="0"/>
              </a:rPr>
              <a:t>c</a:t>
            </a:r>
            <a:r>
              <a:rPr lang="en-US" sz="1800" dirty="0" smtClean="0">
                <a:latin typeface="Calibri" pitchFamily="34" charset="0"/>
              </a:rPr>
              <a:t>lay phantom (</a:t>
            </a:r>
            <a:r>
              <a:rPr lang="en-US" sz="1800" dirty="0" smtClean="0">
                <a:latin typeface="Calibri" pitchFamily="34" charset="0"/>
                <a:sym typeface="Symbol"/>
              </a:rPr>
              <a:t> 10cm,  </a:t>
            </a:r>
            <a:r>
              <a:rPr lang="en-US" sz="1800" dirty="0" smtClean="0">
                <a:latin typeface="Calibri" pitchFamily="34" charset="0"/>
              </a:rPr>
              <a:t>~ 2.6 g/cm³), 5</a:t>
            </a:r>
            <a:r>
              <a:rPr lang="en-US" sz="1800" dirty="0">
                <a:latin typeface="Calibri" pitchFamily="34" charset="0"/>
              </a:rPr>
              <a:t> MBq </a:t>
            </a:r>
            <a:r>
              <a:rPr lang="en-US" sz="1800" baseline="30000" dirty="0" smtClean="0">
                <a:latin typeface="Calibri" pitchFamily="34" charset="0"/>
              </a:rPr>
              <a:t>18</a:t>
            </a:r>
            <a:r>
              <a:rPr lang="en-US" sz="1800" dirty="0" smtClean="0">
                <a:latin typeface="Calibri" pitchFamily="34" charset="0"/>
              </a:rPr>
              <a:t>F</a:t>
            </a:r>
            <a:endParaRPr lang="en-US" sz="1800" dirty="0">
              <a:solidFill>
                <a:schemeClr val="bg1">
                  <a:lumMod val="65000"/>
                </a:schemeClr>
              </a:solidFill>
              <a:latin typeface="Calibri" pitchFamily="34" charset="0"/>
            </a:endParaRPr>
          </a:p>
          <a:p>
            <a:pPr>
              <a:lnSpc>
                <a:spcPct val="150000"/>
              </a:lnSpc>
            </a:pPr>
            <a:endParaRPr lang="de-DE" sz="1800" dirty="0">
              <a:latin typeface="Calibri" pitchFamily="34" charset="0"/>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05734"/>
            <a:ext cx="2492138" cy="185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9761682" y="7013157"/>
            <a:ext cx="300082" cy="369332"/>
          </a:xfrm>
          <a:prstGeom prst="rect">
            <a:avLst/>
          </a:prstGeom>
          <a:noFill/>
        </p:spPr>
        <p:txBody>
          <a:bodyPr wrap="none" rtlCol="0">
            <a:spAutoFit/>
          </a:bodyPr>
          <a:lstStyle/>
          <a:p>
            <a:r>
              <a:rPr lang="de-DE" dirty="0" smtClean="0"/>
              <a:t>=</a:t>
            </a:r>
            <a:endParaRPr lang="de-DE" dirty="0"/>
          </a:p>
        </p:txBody>
      </p:sp>
      <p:sp>
        <p:nvSpPr>
          <p:cNvPr id="31" name="Textfeld 30"/>
          <p:cNvSpPr txBox="1"/>
          <p:nvPr/>
        </p:nvSpPr>
        <p:spPr>
          <a:xfrm>
            <a:off x="9276013" y="6985865"/>
            <a:ext cx="300082" cy="369332"/>
          </a:xfrm>
          <a:prstGeom prst="rect">
            <a:avLst/>
          </a:prstGeom>
          <a:noFill/>
        </p:spPr>
        <p:txBody>
          <a:bodyPr wrap="none" rtlCol="0">
            <a:spAutoFit/>
          </a:bodyPr>
          <a:lstStyle/>
          <a:p>
            <a:r>
              <a:rPr lang="de-DE" b="1" dirty="0" smtClean="0"/>
              <a:t>=</a:t>
            </a:r>
            <a:endParaRPr lang="de-DE" b="1" dirty="0"/>
          </a:p>
        </p:txBody>
      </p:sp>
      <p:sp>
        <p:nvSpPr>
          <p:cNvPr id="34" name="Textfeld 33"/>
          <p:cNvSpPr txBox="1"/>
          <p:nvPr/>
        </p:nvSpPr>
        <p:spPr>
          <a:xfrm>
            <a:off x="7454748" y="6973273"/>
            <a:ext cx="271228" cy="430887"/>
          </a:xfrm>
          <a:prstGeom prst="rect">
            <a:avLst/>
          </a:prstGeom>
          <a:noFill/>
        </p:spPr>
        <p:txBody>
          <a:bodyPr wrap="none" rtlCol="0">
            <a:spAutoFit/>
          </a:bodyPr>
          <a:lstStyle/>
          <a:p>
            <a:r>
              <a:rPr lang="de-DE" sz="2200" b="1" dirty="0" smtClean="0"/>
              <a:t>-</a:t>
            </a:r>
            <a:endParaRPr lang="de-DE" sz="2200" b="1" dirty="0"/>
          </a:p>
        </p:txBody>
      </p:sp>
      <p:cxnSp>
        <p:nvCxnSpPr>
          <p:cNvPr id="30" name="Gerade Verbindung mit Pfeil 29"/>
          <p:cNvCxnSpPr/>
          <p:nvPr/>
        </p:nvCxnSpPr>
        <p:spPr bwMode="auto">
          <a:xfrm flipH="1">
            <a:off x="2352897" y="2780928"/>
            <a:ext cx="22859" cy="1673944"/>
          </a:xfrm>
          <a:prstGeom prst="straightConnector1">
            <a:avLst/>
          </a:prstGeom>
          <a:solidFill>
            <a:srgbClr val="003E89"/>
          </a:solidFill>
          <a:ln w="1905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Gerade Verbindung mit Pfeil 32"/>
          <p:cNvCxnSpPr/>
          <p:nvPr/>
        </p:nvCxnSpPr>
        <p:spPr bwMode="auto">
          <a:xfrm flipH="1">
            <a:off x="2856953" y="2780928"/>
            <a:ext cx="22859" cy="1673944"/>
          </a:xfrm>
          <a:prstGeom prst="straightConnector1">
            <a:avLst/>
          </a:prstGeom>
          <a:solidFill>
            <a:srgbClr val="003E89"/>
          </a:solidFill>
          <a:ln w="19050" cap="flat" cmpd="sng" algn="ctr">
            <a:solidFill>
              <a:srgbClr val="008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Gerade Verbindung mit Pfeil 35"/>
          <p:cNvCxnSpPr/>
          <p:nvPr/>
        </p:nvCxnSpPr>
        <p:spPr bwMode="auto">
          <a:xfrm flipH="1">
            <a:off x="2024098" y="2780928"/>
            <a:ext cx="22859" cy="1673944"/>
          </a:xfrm>
          <a:prstGeom prst="straightConnector1">
            <a:avLst/>
          </a:prstGeom>
          <a:solidFill>
            <a:srgbClr val="003E89"/>
          </a:solidFill>
          <a:ln w="25400" cap="flat" cmpd="sng" algn="ctr">
            <a:solidFill>
              <a:schemeClr val="bg2">
                <a:lumMod val="40000"/>
                <a:lumOff val="6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Gerade Verbindung mit Pfeil 36"/>
          <p:cNvCxnSpPr/>
          <p:nvPr/>
        </p:nvCxnSpPr>
        <p:spPr bwMode="auto">
          <a:xfrm flipH="1">
            <a:off x="3426491" y="2780928"/>
            <a:ext cx="22859" cy="1673944"/>
          </a:xfrm>
          <a:prstGeom prst="straightConnector1">
            <a:avLst/>
          </a:prstGeom>
          <a:solidFill>
            <a:srgbClr val="003E89"/>
          </a:solidFill>
          <a:ln w="25400" cap="flat" cmpd="sng" algn="ctr">
            <a:solidFill>
              <a:schemeClr val="bg2">
                <a:lumMod val="40000"/>
                <a:lumOff val="6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rade Verbindung mit Pfeil 37"/>
          <p:cNvCxnSpPr/>
          <p:nvPr/>
        </p:nvCxnSpPr>
        <p:spPr bwMode="auto">
          <a:xfrm flipH="1">
            <a:off x="3425024" y="2780928"/>
            <a:ext cx="22859" cy="1673944"/>
          </a:xfrm>
          <a:prstGeom prst="straightConnector1">
            <a:avLst/>
          </a:prstGeom>
          <a:solidFill>
            <a:srgbClr val="003E89"/>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feld 38"/>
          <p:cNvSpPr txBox="1"/>
          <p:nvPr/>
        </p:nvSpPr>
        <p:spPr>
          <a:xfrm>
            <a:off x="6516688" y="2383879"/>
            <a:ext cx="2153731" cy="553998"/>
          </a:xfrm>
          <a:prstGeom prst="rect">
            <a:avLst/>
          </a:prstGeom>
          <a:noFill/>
        </p:spPr>
        <p:txBody>
          <a:bodyPr wrap="none" rtlCol="0">
            <a:spAutoFit/>
          </a:bodyPr>
          <a:lstStyle/>
          <a:p>
            <a:pPr fontAlgn="base">
              <a:spcBef>
                <a:spcPct val="0"/>
              </a:spcBef>
              <a:spcAft>
                <a:spcPct val="0"/>
              </a:spcAft>
            </a:pPr>
            <a:r>
              <a:rPr lang="de-DE" sz="1500" dirty="0" smtClean="0">
                <a:solidFill>
                  <a:srgbClr val="000000"/>
                </a:solidFill>
              </a:rPr>
              <a:t>GeoPET-Measurement</a:t>
            </a:r>
          </a:p>
          <a:p>
            <a:pPr fontAlgn="base">
              <a:spcBef>
                <a:spcPct val="0"/>
              </a:spcBef>
              <a:spcAft>
                <a:spcPct val="0"/>
              </a:spcAft>
            </a:pPr>
            <a:r>
              <a:rPr lang="de-DE" sz="1500" dirty="0" smtClean="0">
                <a:solidFill>
                  <a:srgbClr val="000000"/>
                </a:solidFill>
              </a:rPr>
              <a:t>(</a:t>
            </a:r>
            <a:r>
              <a:rPr lang="de-DE" sz="1500" dirty="0" err="1" smtClean="0">
                <a:solidFill>
                  <a:srgbClr val="000000"/>
                </a:solidFill>
              </a:rPr>
              <a:t>simulated</a:t>
            </a:r>
            <a:r>
              <a:rPr lang="de-DE" sz="1500" dirty="0" smtClean="0">
                <a:solidFill>
                  <a:srgbClr val="000000"/>
                </a:solidFill>
              </a:rPr>
              <a:t> </a:t>
            </a:r>
            <a:r>
              <a:rPr lang="de-DE" sz="1500" dirty="0" err="1" smtClean="0">
                <a:solidFill>
                  <a:srgbClr val="000000"/>
                </a:solidFill>
              </a:rPr>
              <a:t>data</a:t>
            </a:r>
            <a:r>
              <a:rPr lang="de-DE" sz="1500" dirty="0" smtClean="0">
                <a:solidFill>
                  <a:srgbClr val="000000"/>
                </a:solidFill>
              </a:rPr>
              <a:t>)</a:t>
            </a:r>
            <a:endParaRPr lang="de-DE" sz="1500" dirty="0">
              <a:solidFill>
                <a:srgbClr val="000000"/>
              </a:solidFill>
            </a:endParaRPr>
          </a:p>
        </p:txBody>
      </p:sp>
      <p:sp>
        <p:nvSpPr>
          <p:cNvPr id="40" name="Textfeld 39"/>
          <p:cNvSpPr txBox="1"/>
          <p:nvPr/>
        </p:nvSpPr>
        <p:spPr>
          <a:xfrm>
            <a:off x="6557806" y="4143655"/>
            <a:ext cx="2550698" cy="553998"/>
          </a:xfrm>
          <a:prstGeom prst="rect">
            <a:avLst/>
          </a:prstGeom>
          <a:noFill/>
        </p:spPr>
        <p:txBody>
          <a:bodyPr wrap="none" rtlCol="0">
            <a:spAutoFit/>
          </a:bodyPr>
          <a:lstStyle/>
          <a:p>
            <a:pPr fontAlgn="base">
              <a:spcBef>
                <a:spcPct val="0"/>
              </a:spcBef>
              <a:spcAft>
                <a:spcPct val="0"/>
              </a:spcAft>
            </a:pPr>
            <a:r>
              <a:rPr lang="de-DE" sz="1500" dirty="0" err="1" smtClean="0">
                <a:solidFill>
                  <a:srgbClr val="000000"/>
                </a:solidFill>
              </a:rPr>
              <a:t>Reconstructed</a:t>
            </a:r>
            <a:r>
              <a:rPr lang="de-DE" sz="1500" dirty="0" smtClean="0">
                <a:solidFill>
                  <a:srgbClr val="000000"/>
                </a:solidFill>
              </a:rPr>
              <a:t> </a:t>
            </a:r>
            <a:r>
              <a:rPr lang="de-DE" sz="1500" dirty="0" err="1" smtClean="0">
                <a:solidFill>
                  <a:srgbClr val="000000"/>
                </a:solidFill>
              </a:rPr>
              <a:t>image</a:t>
            </a:r>
            <a:endParaRPr lang="de-DE" sz="1500" dirty="0" smtClean="0">
              <a:solidFill>
                <a:srgbClr val="000000"/>
              </a:solidFill>
            </a:endParaRPr>
          </a:p>
          <a:p>
            <a:pPr fontAlgn="base">
              <a:spcBef>
                <a:spcPct val="0"/>
              </a:spcBef>
              <a:spcAft>
                <a:spcPct val="0"/>
              </a:spcAft>
            </a:pPr>
            <a:r>
              <a:rPr lang="de-DE" sz="1500" dirty="0" err="1" smtClean="0">
                <a:solidFill>
                  <a:srgbClr val="000000"/>
                </a:solidFill>
              </a:rPr>
              <a:t>Energy</a:t>
            </a:r>
            <a:r>
              <a:rPr lang="de-DE" sz="1500" dirty="0" smtClean="0">
                <a:solidFill>
                  <a:srgbClr val="000000"/>
                </a:solidFill>
              </a:rPr>
              <a:t> </a:t>
            </a:r>
            <a:r>
              <a:rPr lang="de-DE" sz="1500" dirty="0" err="1" smtClean="0">
                <a:solidFill>
                  <a:srgbClr val="000000"/>
                </a:solidFill>
              </a:rPr>
              <a:t>filter</a:t>
            </a:r>
            <a:r>
              <a:rPr lang="de-DE" sz="1500" dirty="0" smtClean="0">
                <a:solidFill>
                  <a:srgbClr val="000000"/>
                </a:solidFill>
              </a:rPr>
              <a:t> (450-600) keV</a:t>
            </a:r>
            <a:endParaRPr lang="de-DE" sz="1500" dirty="0">
              <a:solidFill>
                <a:srgbClr val="000000"/>
              </a:solidFill>
            </a:endParaRPr>
          </a:p>
        </p:txBody>
      </p:sp>
      <p:cxnSp>
        <p:nvCxnSpPr>
          <p:cNvPr id="41" name="Gerade Verbindung mit Pfeil 40"/>
          <p:cNvCxnSpPr/>
          <p:nvPr/>
        </p:nvCxnSpPr>
        <p:spPr bwMode="auto">
          <a:xfrm flipH="1">
            <a:off x="3426491" y="2780928"/>
            <a:ext cx="22859" cy="1673944"/>
          </a:xfrm>
          <a:prstGeom prst="straightConnector1">
            <a:avLst/>
          </a:prstGeom>
          <a:solidFill>
            <a:srgbClr val="003E89"/>
          </a:solidFill>
          <a:ln w="25400" cap="flat" cmpd="sng" algn="ctr">
            <a:solidFill>
              <a:schemeClr val="bg2">
                <a:lumMod val="40000"/>
                <a:lumOff val="6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Grafik 41"/>
          <p:cNvPicPr>
            <a:picLocks noChangeAspect="1"/>
          </p:cNvPicPr>
          <p:nvPr/>
        </p:nvPicPr>
        <p:blipFill rotWithShape="1">
          <a:blip r:embed="rId6">
            <a:extLst>
              <a:ext uri="{28A0092B-C50C-407E-A947-70E740481C1C}">
                <a14:useLocalDpi xmlns:a14="http://schemas.microsoft.com/office/drawing/2010/main" val="0"/>
              </a:ext>
            </a:extLst>
          </a:blip>
          <a:srcRect l="7788" r="7881"/>
          <a:stretch/>
        </p:blipFill>
        <p:spPr>
          <a:xfrm>
            <a:off x="4140200" y="2292055"/>
            <a:ext cx="2376487" cy="1277816"/>
          </a:xfrm>
          <a:prstGeom prst="rect">
            <a:avLst/>
          </a:prstGeom>
        </p:spPr>
      </p:pic>
      <p:pic>
        <p:nvPicPr>
          <p:cNvPr id="43" name="Grafik 42"/>
          <p:cNvPicPr>
            <a:picLocks noChangeAspect="1"/>
          </p:cNvPicPr>
          <p:nvPr/>
        </p:nvPicPr>
        <p:blipFill rotWithShape="1">
          <a:blip r:embed="rId7">
            <a:extLst>
              <a:ext uri="{28A0092B-C50C-407E-A947-70E740481C1C}">
                <a14:useLocalDpi xmlns:a14="http://schemas.microsoft.com/office/drawing/2010/main" val="0"/>
              </a:ext>
            </a:extLst>
          </a:blip>
          <a:srcRect l="6384" r="8000"/>
          <a:stretch/>
        </p:blipFill>
        <p:spPr>
          <a:xfrm>
            <a:off x="4140200" y="3717032"/>
            <a:ext cx="2381793" cy="1344580"/>
          </a:xfrm>
          <a:prstGeom prst="rect">
            <a:avLst/>
          </a:prstGeom>
        </p:spPr>
      </p:pic>
      <p:sp>
        <p:nvSpPr>
          <p:cNvPr id="44" name="Textfeld 43"/>
          <p:cNvSpPr txBox="1"/>
          <p:nvPr/>
        </p:nvSpPr>
        <p:spPr>
          <a:xfrm>
            <a:off x="219192" y="6217567"/>
            <a:ext cx="8872237" cy="307777"/>
          </a:xfrm>
          <a:prstGeom prst="rect">
            <a:avLst/>
          </a:prstGeom>
          <a:noFill/>
        </p:spPr>
        <p:txBody>
          <a:bodyPr wrap="none" rtlCol="0">
            <a:spAutoFit/>
          </a:bodyPr>
          <a:lstStyle/>
          <a:p>
            <a:pPr fontAlgn="base">
              <a:spcBef>
                <a:spcPct val="0"/>
              </a:spcBef>
              <a:spcAft>
                <a:spcPct val="0"/>
              </a:spcAft>
            </a:pPr>
            <a:r>
              <a:rPr lang="en-US" sz="1400" dirty="0" err="1" smtClean="0">
                <a:solidFill>
                  <a:srgbClr val="000000"/>
                </a:solidFill>
                <a:latin typeface="Calibri" pitchFamily="34" charset="0"/>
              </a:rPr>
              <a:t>Zakhnini</a:t>
            </a:r>
            <a:r>
              <a:rPr lang="en-US" sz="1400" dirty="0" smtClean="0">
                <a:solidFill>
                  <a:srgbClr val="000000"/>
                </a:solidFill>
                <a:latin typeface="Calibri" pitchFamily="34" charset="0"/>
              </a:rPr>
              <a:t>, A., Kulenkampff, J., </a:t>
            </a:r>
            <a:r>
              <a:rPr lang="en-US" sz="1400" dirty="0" err="1" smtClean="0">
                <a:solidFill>
                  <a:srgbClr val="000000"/>
                </a:solidFill>
                <a:latin typeface="Calibri" pitchFamily="34" charset="0"/>
              </a:rPr>
              <a:t>Sauerzapf</a:t>
            </a:r>
            <a:r>
              <a:rPr lang="en-US" sz="1400" dirty="0" smtClean="0">
                <a:solidFill>
                  <a:srgbClr val="000000"/>
                </a:solidFill>
                <a:latin typeface="Calibri" pitchFamily="34" charset="0"/>
              </a:rPr>
              <a:t>., S., </a:t>
            </a:r>
            <a:r>
              <a:rPr lang="en-US" sz="1400" dirty="0" err="1" smtClean="0">
                <a:solidFill>
                  <a:srgbClr val="000000"/>
                </a:solidFill>
                <a:latin typeface="Calibri" pitchFamily="34" charset="0"/>
              </a:rPr>
              <a:t>Pietrzyk</a:t>
            </a:r>
            <a:r>
              <a:rPr lang="en-US" sz="1400" dirty="0" smtClean="0">
                <a:solidFill>
                  <a:srgbClr val="000000"/>
                </a:solidFill>
                <a:latin typeface="Calibri" pitchFamily="34" charset="0"/>
              </a:rPr>
              <a:t>, U., Lippmann-Pipke, J. (2013): Computers and Geosciences, in press</a:t>
            </a:r>
            <a:endParaRPr lang="en-US" sz="1400" dirty="0">
              <a:solidFill>
                <a:srgbClr val="000000"/>
              </a:solidFill>
              <a:latin typeface="Calibri" pitchFamily="34" charset="0"/>
            </a:endParaRPr>
          </a:p>
        </p:txBody>
      </p:sp>
      <p:grpSp>
        <p:nvGrpSpPr>
          <p:cNvPr id="47" name="Gruppieren 46"/>
          <p:cNvGrpSpPr/>
          <p:nvPr/>
        </p:nvGrpSpPr>
        <p:grpSpPr>
          <a:xfrm>
            <a:off x="6840252" y="3668936"/>
            <a:ext cx="1468539" cy="2388356"/>
            <a:chOff x="7489740" y="3668936"/>
            <a:chExt cx="819051" cy="1237889"/>
          </a:xfrm>
        </p:grpSpPr>
        <p:cxnSp>
          <p:nvCxnSpPr>
            <p:cNvPr id="3" name="Gerade Verbindung 2"/>
            <p:cNvCxnSpPr/>
            <p:nvPr/>
          </p:nvCxnSpPr>
          <p:spPr>
            <a:xfrm flipV="1">
              <a:off x="7489740" y="4305052"/>
              <a:ext cx="273017" cy="3060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V="1">
              <a:off x="7762757" y="3668936"/>
              <a:ext cx="546034" cy="6120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7489740" y="4611086"/>
              <a:ext cx="236236" cy="2957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tern mit 5 Zacken 11"/>
            <p:cNvSpPr/>
            <p:nvPr/>
          </p:nvSpPr>
          <p:spPr>
            <a:xfrm>
              <a:off x="7668344" y="4113076"/>
              <a:ext cx="239756" cy="24566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 Verbindung 24"/>
            <p:cNvCxnSpPr/>
            <p:nvPr/>
          </p:nvCxnSpPr>
          <p:spPr>
            <a:xfrm flipH="1">
              <a:off x="7725976" y="3668936"/>
              <a:ext cx="582815" cy="1237889"/>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94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87337" y="55563"/>
            <a:ext cx="8713787" cy="98488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p>
          <a:p>
            <a:pPr marL="457200" lvl="1" indent="-457200"/>
            <a:r>
              <a:rPr lang="en-US" sz="2000" b="1" dirty="0" smtClean="0">
                <a:solidFill>
                  <a:srgbClr val="333399"/>
                </a:solidFill>
                <a:latin typeface="Calibri" pitchFamily="34" charset="0"/>
                <a:cs typeface="Calibri" pitchFamily="34" charset="0"/>
              </a:rPr>
              <a:t>Non-destructive </a:t>
            </a:r>
            <a:r>
              <a:rPr lang="en-US" sz="2000" b="1" dirty="0">
                <a:solidFill>
                  <a:srgbClr val="333399"/>
                </a:solidFill>
                <a:latin typeface="Calibri" pitchFamily="34" charset="0"/>
                <a:cs typeface="Calibri" pitchFamily="34" charset="0"/>
              </a:rPr>
              <a:t>material analysis with positron life time spectroscopy</a:t>
            </a:r>
          </a:p>
          <a:p>
            <a:endParaRPr lang="de-DE" sz="1800" b="1" dirty="0">
              <a:solidFill>
                <a:schemeClr val="accent2"/>
              </a:solidFill>
              <a:latin typeface="Calibri" pitchFamily="34" charset="0"/>
              <a:cs typeface="Calibri" pitchFamily="34" charset="0"/>
            </a:endParaRPr>
          </a:p>
        </p:txBody>
      </p:sp>
      <p:sp>
        <p:nvSpPr>
          <p:cNvPr id="6" name="Freihandform 5"/>
          <p:cNvSpPr/>
          <p:nvPr/>
        </p:nvSpPr>
        <p:spPr>
          <a:xfrm>
            <a:off x="3326316" y="1460810"/>
            <a:ext cx="2531327" cy="1873405"/>
          </a:xfrm>
          <a:custGeom>
            <a:avLst/>
            <a:gdLst>
              <a:gd name="connsiteX0" fmla="*/ 256478 w 2531327"/>
              <a:gd name="connsiteY0" fmla="*/ 0 h 1873405"/>
              <a:gd name="connsiteX1" fmla="*/ 0 w 2531327"/>
              <a:gd name="connsiteY1" fmla="*/ 858644 h 1873405"/>
              <a:gd name="connsiteX2" fmla="*/ 33454 w 2531327"/>
              <a:gd name="connsiteY2" fmla="*/ 1315844 h 1873405"/>
              <a:gd name="connsiteX3" fmla="*/ 568712 w 2531327"/>
              <a:gd name="connsiteY3" fmla="*/ 1583473 h 1873405"/>
              <a:gd name="connsiteX4" fmla="*/ 2018371 w 2531327"/>
              <a:gd name="connsiteY4" fmla="*/ 1873405 h 1873405"/>
              <a:gd name="connsiteX5" fmla="*/ 2531327 w 2531327"/>
              <a:gd name="connsiteY5" fmla="*/ 825190 h 1873405"/>
              <a:gd name="connsiteX6" fmla="*/ 2442117 w 2531327"/>
              <a:gd name="connsiteY6" fmla="*/ 713678 h 1873405"/>
              <a:gd name="connsiteX7" fmla="*/ 2419814 w 2531327"/>
              <a:gd name="connsiteY7" fmla="*/ 680224 h 1873405"/>
              <a:gd name="connsiteX8" fmla="*/ 2085278 w 2531327"/>
              <a:gd name="connsiteY8" fmla="*/ 122663 h 1873405"/>
              <a:gd name="connsiteX9" fmla="*/ 1973766 w 2531327"/>
              <a:gd name="connsiteY9" fmla="*/ 111512 h 1873405"/>
              <a:gd name="connsiteX10" fmla="*/ 1906858 w 2531327"/>
              <a:gd name="connsiteY10" fmla="*/ 100361 h 1873405"/>
              <a:gd name="connsiteX11" fmla="*/ 1594624 w 2531327"/>
              <a:gd name="connsiteY11" fmla="*/ 66907 h 1873405"/>
              <a:gd name="connsiteX12" fmla="*/ 256478 w 2531327"/>
              <a:gd name="connsiteY12" fmla="*/ 0 h 18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1327" h="1873405">
                <a:moveTo>
                  <a:pt x="256478" y="0"/>
                </a:moveTo>
                <a:lnTo>
                  <a:pt x="0" y="858644"/>
                </a:lnTo>
                <a:lnTo>
                  <a:pt x="33454" y="1315844"/>
                </a:lnTo>
                <a:lnTo>
                  <a:pt x="568712" y="1583473"/>
                </a:lnTo>
                <a:lnTo>
                  <a:pt x="2018371" y="1873405"/>
                </a:lnTo>
                <a:lnTo>
                  <a:pt x="2531327" y="825190"/>
                </a:lnTo>
                <a:cubicBezTo>
                  <a:pt x="2501590" y="788019"/>
                  <a:pt x="2471140" y="751408"/>
                  <a:pt x="2442117" y="713678"/>
                </a:cubicBezTo>
                <a:cubicBezTo>
                  <a:pt x="2433945" y="703055"/>
                  <a:pt x="2419814" y="680224"/>
                  <a:pt x="2419814" y="680224"/>
                </a:cubicBezTo>
                <a:lnTo>
                  <a:pt x="2085278" y="122663"/>
                </a:lnTo>
                <a:cubicBezTo>
                  <a:pt x="2048107" y="118946"/>
                  <a:pt x="2010834" y="116145"/>
                  <a:pt x="1973766" y="111512"/>
                </a:cubicBezTo>
                <a:cubicBezTo>
                  <a:pt x="1951330" y="108708"/>
                  <a:pt x="1929313" y="103003"/>
                  <a:pt x="1906858" y="100361"/>
                </a:cubicBezTo>
                <a:cubicBezTo>
                  <a:pt x="1802901" y="88131"/>
                  <a:pt x="1594624" y="66907"/>
                  <a:pt x="1594624" y="66907"/>
                </a:cubicBezTo>
                <a:lnTo>
                  <a:pt x="25647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5561222" y="3752850"/>
            <a:ext cx="3240993" cy="646331"/>
          </a:xfrm>
          <a:prstGeom prst="rect">
            <a:avLst/>
          </a:prstGeom>
          <a:solidFill>
            <a:schemeClr val="bg1">
              <a:alpha val="79000"/>
            </a:schemeClr>
          </a:solidFill>
        </p:spPr>
        <p:txBody>
          <a:bodyPr wrap="square" rtlCol="0">
            <a:spAutoFit/>
          </a:bodyPr>
          <a:lstStyle/>
          <a:p>
            <a:r>
              <a:rPr lang="en-US" sz="1800" dirty="0" smtClean="0">
                <a:latin typeface="Calibri" pitchFamily="34" charset="0"/>
                <a:cs typeface="Calibri" pitchFamily="34" charset="0"/>
              </a:rPr>
              <a:t>Siemens’ LSO-based commercial 13x13 PET pixel detector</a:t>
            </a:r>
            <a:endParaRPr lang="en-US" sz="1800" dirty="0">
              <a:latin typeface="Calibri" pitchFamily="34" charset="0"/>
              <a:cs typeface="Calibri" pitchFamily="34" charset="0"/>
            </a:endParaRPr>
          </a:p>
        </p:txBody>
      </p:sp>
      <p:pic>
        <p:nvPicPr>
          <p:cNvPr id="14" name="Picture 3" descr="detek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152" y="1331249"/>
            <a:ext cx="2016063" cy="232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p:nvPr/>
        </p:nvSpPr>
        <p:spPr>
          <a:xfrm>
            <a:off x="-20524" y="6253571"/>
            <a:ext cx="4785284" cy="307777"/>
          </a:xfrm>
          <a:prstGeom prst="rect">
            <a:avLst/>
          </a:prstGeom>
          <a:noFill/>
        </p:spPr>
        <p:txBody>
          <a:bodyPr wrap="none" rtlCol="0">
            <a:spAutoFit/>
          </a:bodyPr>
          <a:lstStyle/>
          <a:p>
            <a:r>
              <a:rPr lang="en-US" sz="1400" dirty="0" smtClean="0">
                <a:latin typeface="Calibri" pitchFamily="34" charset="0"/>
                <a:cs typeface="Calibri" pitchFamily="34" charset="0"/>
              </a:rPr>
              <a:t>F</a:t>
            </a:r>
            <a:r>
              <a:rPr lang="en-US" sz="1400" dirty="0">
                <a:latin typeface="Calibri" pitchFamily="34" charset="0"/>
                <a:cs typeface="Calibri" pitchFamily="34" charset="0"/>
              </a:rPr>
              <a:t>. </a:t>
            </a:r>
            <a:r>
              <a:rPr lang="en-US" sz="1400" dirty="0" smtClean="0">
                <a:latin typeface="Calibri" pitchFamily="34" charset="0"/>
                <a:cs typeface="Calibri" pitchFamily="34" charset="0"/>
              </a:rPr>
              <a:t>Fiedler, F. Fritz, M. </a:t>
            </a:r>
            <a:r>
              <a:rPr lang="en-US" sz="1400" dirty="0" err="1" smtClean="0">
                <a:latin typeface="Calibri" pitchFamily="34" charset="0"/>
                <a:cs typeface="Calibri" pitchFamily="34" charset="0"/>
              </a:rPr>
              <a:t>Kempe</a:t>
            </a:r>
            <a:r>
              <a:rPr lang="en-US" sz="1400" dirty="0" smtClean="0">
                <a:latin typeface="Calibri" pitchFamily="34" charset="0"/>
                <a:cs typeface="Calibri" pitchFamily="34" charset="0"/>
              </a:rPr>
              <a:t>, S. </a:t>
            </a:r>
            <a:r>
              <a:rPr lang="en-US" sz="1400" dirty="0" err="1" smtClean="0">
                <a:latin typeface="Calibri" pitchFamily="34" charset="0"/>
                <a:cs typeface="Calibri" pitchFamily="34" charset="0"/>
              </a:rPr>
              <a:t>Schöne</a:t>
            </a:r>
            <a:r>
              <a:rPr lang="en-US" sz="1400" dirty="0" smtClean="0">
                <a:latin typeface="Calibri" pitchFamily="34" charset="0"/>
                <a:cs typeface="Calibri" pitchFamily="34" charset="0"/>
              </a:rPr>
              <a:t>, T. </a:t>
            </a:r>
            <a:r>
              <a:rPr lang="en-US" sz="1400" dirty="0" err="1" smtClean="0">
                <a:latin typeface="Calibri" pitchFamily="34" charset="0"/>
                <a:cs typeface="Calibri" pitchFamily="34" charset="0"/>
              </a:rPr>
              <a:t>Steudtner</a:t>
            </a:r>
            <a:r>
              <a:rPr lang="en-US" sz="1400" dirty="0" smtClean="0">
                <a:latin typeface="Calibri" pitchFamily="34" charset="0"/>
                <a:cs typeface="Calibri" pitchFamily="34" charset="0"/>
              </a:rPr>
              <a:t>, A. Wagner</a:t>
            </a:r>
            <a:endParaRPr lang="en-US" sz="1400" dirty="0">
              <a:latin typeface="Calibri" pitchFamily="34" charset="0"/>
              <a:cs typeface="Calibri"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65" y="1847733"/>
            <a:ext cx="4824412" cy="179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mit Pfeil 16"/>
          <p:cNvCxnSpPr/>
          <p:nvPr/>
        </p:nvCxnSpPr>
        <p:spPr>
          <a:xfrm>
            <a:off x="431540" y="1736812"/>
            <a:ext cx="2601592" cy="77280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160925" y="1354202"/>
            <a:ext cx="2239011" cy="369332"/>
          </a:xfrm>
          <a:prstGeom prst="rect">
            <a:avLst/>
          </a:prstGeom>
          <a:noFill/>
        </p:spPr>
        <p:txBody>
          <a:bodyPr wrap="none" rtlCol="0">
            <a:spAutoFit/>
          </a:bodyPr>
          <a:lstStyle/>
          <a:p>
            <a:r>
              <a:rPr lang="en-US" sz="1800" dirty="0" smtClean="0">
                <a:solidFill>
                  <a:srgbClr val="C00000"/>
                </a:solidFill>
                <a:latin typeface="Calibri" pitchFamily="34" charset="0"/>
                <a:cs typeface="Calibri" pitchFamily="34" charset="0"/>
              </a:rPr>
              <a:t>Bremsstrahlung beam</a:t>
            </a:r>
            <a:endParaRPr lang="en-US" sz="1800" dirty="0">
              <a:solidFill>
                <a:srgbClr val="C00000"/>
              </a:solidFill>
              <a:latin typeface="Calibri" pitchFamily="34" charset="0"/>
              <a:cs typeface="Calibri" pitchFamily="34" charset="0"/>
            </a:endParaRPr>
          </a:p>
        </p:txBody>
      </p:sp>
      <p:sp>
        <p:nvSpPr>
          <p:cNvPr id="19" name="Textfeld 18"/>
          <p:cNvSpPr txBox="1"/>
          <p:nvPr/>
        </p:nvSpPr>
        <p:spPr>
          <a:xfrm>
            <a:off x="3239852" y="2132856"/>
            <a:ext cx="932243" cy="369332"/>
          </a:xfrm>
          <a:prstGeom prst="rect">
            <a:avLst/>
          </a:prstGeom>
          <a:noFill/>
        </p:spPr>
        <p:txBody>
          <a:bodyPr wrap="none" rtlCol="0">
            <a:spAutoFit/>
          </a:bodyPr>
          <a:lstStyle/>
          <a:p>
            <a:r>
              <a:rPr lang="en-US" sz="1800" dirty="0" smtClean="0">
                <a:solidFill>
                  <a:srgbClr val="FF0000"/>
                </a:solidFill>
                <a:latin typeface="Calibri" pitchFamily="34" charset="0"/>
                <a:cs typeface="Calibri" pitchFamily="34" charset="0"/>
              </a:rPr>
              <a:t>511 </a:t>
            </a:r>
            <a:r>
              <a:rPr lang="en-US" sz="1800" dirty="0" err="1" smtClean="0">
                <a:solidFill>
                  <a:srgbClr val="FF0000"/>
                </a:solidFill>
                <a:latin typeface="Calibri" pitchFamily="34" charset="0"/>
                <a:cs typeface="Calibri" pitchFamily="34" charset="0"/>
              </a:rPr>
              <a:t>keV</a:t>
            </a:r>
            <a:endParaRPr lang="en-US" sz="1800" dirty="0">
              <a:solidFill>
                <a:srgbClr val="FF0000"/>
              </a:solidFill>
              <a:latin typeface="Calibri" pitchFamily="34" charset="0"/>
              <a:cs typeface="Calibri" pitchFamily="34" charset="0"/>
            </a:endParaRPr>
          </a:p>
        </p:txBody>
      </p:sp>
      <p:sp>
        <p:nvSpPr>
          <p:cNvPr id="20" name="Textfeld 19"/>
          <p:cNvSpPr txBox="1"/>
          <p:nvPr/>
        </p:nvSpPr>
        <p:spPr>
          <a:xfrm>
            <a:off x="2195736" y="2636912"/>
            <a:ext cx="932243" cy="369332"/>
          </a:xfrm>
          <a:prstGeom prst="rect">
            <a:avLst/>
          </a:prstGeom>
          <a:noFill/>
        </p:spPr>
        <p:txBody>
          <a:bodyPr wrap="none" rtlCol="0">
            <a:spAutoFit/>
          </a:bodyPr>
          <a:lstStyle/>
          <a:p>
            <a:r>
              <a:rPr lang="en-US" sz="1800" dirty="0" smtClean="0">
                <a:solidFill>
                  <a:srgbClr val="FF0000"/>
                </a:solidFill>
                <a:latin typeface="Calibri" pitchFamily="34" charset="0"/>
                <a:cs typeface="Calibri" pitchFamily="34" charset="0"/>
              </a:rPr>
              <a:t>511 </a:t>
            </a:r>
            <a:r>
              <a:rPr lang="en-US" sz="1800" dirty="0" err="1" smtClean="0">
                <a:solidFill>
                  <a:srgbClr val="FF0000"/>
                </a:solidFill>
                <a:latin typeface="Calibri" pitchFamily="34" charset="0"/>
                <a:cs typeface="Calibri" pitchFamily="34" charset="0"/>
              </a:rPr>
              <a:t>keV</a:t>
            </a:r>
            <a:endParaRPr lang="en-US" sz="1800" dirty="0">
              <a:solidFill>
                <a:srgbClr val="FF0000"/>
              </a:solidFill>
              <a:latin typeface="Calibri" pitchFamily="34" charset="0"/>
              <a:cs typeface="Calibri" pitchFamily="34" charset="0"/>
            </a:endParaRPr>
          </a:p>
        </p:txBody>
      </p:sp>
      <p:sp>
        <p:nvSpPr>
          <p:cNvPr id="21" name="Bogen 20"/>
          <p:cNvSpPr/>
          <p:nvPr/>
        </p:nvSpPr>
        <p:spPr>
          <a:xfrm>
            <a:off x="2627784" y="2821578"/>
            <a:ext cx="1080120" cy="499410"/>
          </a:xfrm>
          <a:prstGeom prst="arc">
            <a:avLst>
              <a:gd name="adj1" fmla="val 1624793"/>
              <a:gd name="adj2" fmla="val 0"/>
            </a:avLst>
          </a:prstGeom>
          <a:ln w="19050">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16493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onvo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43" t="10161" r="25456" b="10423"/>
          <a:stretch/>
        </p:blipFill>
        <p:spPr bwMode="auto">
          <a:xfrm rot="5400000">
            <a:off x="6526236" y="921462"/>
            <a:ext cx="1300788" cy="1319885"/>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8746898" y="1720332"/>
            <a:ext cx="254227" cy="239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ieren 7"/>
          <p:cNvGrpSpPr/>
          <p:nvPr/>
        </p:nvGrpSpPr>
        <p:grpSpPr>
          <a:xfrm>
            <a:off x="503548" y="548680"/>
            <a:ext cx="1764907" cy="2122275"/>
            <a:chOff x="965574" y="658653"/>
            <a:chExt cx="2452620" cy="2587943"/>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574" y="658653"/>
              <a:ext cx="2452620" cy="2587943"/>
            </a:xfrm>
            <a:prstGeom prst="rect">
              <a:avLst/>
            </a:prstGeom>
          </p:spPr>
        </p:pic>
        <p:sp>
          <p:nvSpPr>
            <p:cNvPr id="10" name="Textfeld 9"/>
            <p:cNvSpPr txBox="1"/>
            <p:nvPr/>
          </p:nvSpPr>
          <p:spPr>
            <a:xfrm>
              <a:off x="1315807" y="1566422"/>
              <a:ext cx="716863" cy="307777"/>
            </a:xfrm>
            <a:prstGeom prst="rect">
              <a:avLst/>
            </a:prstGeom>
            <a:noFill/>
          </p:spPr>
          <p:txBody>
            <a:bodyPr wrap="none" rtlCol="0">
              <a:spAutoFit/>
            </a:bodyPr>
            <a:lstStyle/>
            <a:p>
              <a:r>
                <a:rPr lang="en-US" sz="1400" dirty="0" smtClean="0">
                  <a:latin typeface="Calibri" pitchFamily="34" charset="0"/>
                  <a:cs typeface="Calibri" pitchFamily="34" charset="0"/>
                </a:rPr>
                <a:t>Copper</a:t>
              </a:r>
              <a:endParaRPr lang="en-US" sz="1400" dirty="0">
                <a:latin typeface="Calibri" pitchFamily="34" charset="0"/>
                <a:cs typeface="Calibri" pitchFamily="34" charset="0"/>
              </a:endParaRPr>
            </a:p>
          </p:txBody>
        </p:sp>
        <p:sp>
          <p:nvSpPr>
            <p:cNvPr id="11" name="Textfeld 10"/>
            <p:cNvSpPr txBox="1"/>
            <p:nvPr/>
          </p:nvSpPr>
          <p:spPr>
            <a:xfrm>
              <a:off x="1200895" y="970985"/>
              <a:ext cx="982961" cy="307777"/>
            </a:xfrm>
            <a:prstGeom prst="rect">
              <a:avLst/>
            </a:prstGeom>
            <a:noFill/>
          </p:spPr>
          <p:txBody>
            <a:bodyPr wrap="none" rtlCol="0">
              <a:spAutoFit/>
            </a:bodyPr>
            <a:lstStyle/>
            <a:p>
              <a:r>
                <a:rPr lang="en-US" sz="1400" dirty="0" err="1" smtClean="0">
                  <a:latin typeface="Calibri" pitchFamily="34" charset="0"/>
                  <a:cs typeface="Calibri" pitchFamily="34" charset="0"/>
                </a:rPr>
                <a:t>Aluminium</a:t>
              </a:r>
              <a:endParaRPr lang="en-US" sz="1400" dirty="0">
                <a:latin typeface="Calibri" pitchFamily="34" charset="0"/>
                <a:cs typeface="Calibri" pitchFamily="34" charset="0"/>
              </a:endParaRPr>
            </a:p>
          </p:txBody>
        </p:sp>
        <p:sp>
          <p:nvSpPr>
            <p:cNvPr id="12" name="Textfeld 11"/>
            <p:cNvSpPr txBox="1"/>
            <p:nvPr/>
          </p:nvSpPr>
          <p:spPr>
            <a:xfrm>
              <a:off x="2183856" y="1359841"/>
              <a:ext cx="546625" cy="307777"/>
            </a:xfrm>
            <a:prstGeom prst="rect">
              <a:avLst/>
            </a:prstGeom>
            <a:noFill/>
          </p:spPr>
          <p:txBody>
            <a:bodyPr wrap="none" rtlCol="0">
              <a:spAutoFit/>
            </a:bodyPr>
            <a:lstStyle/>
            <a:p>
              <a:r>
                <a:rPr lang="en-US" sz="1400" dirty="0" smtClean="0">
                  <a:latin typeface="Calibri" pitchFamily="34" charset="0"/>
                  <a:cs typeface="Calibri" pitchFamily="34" charset="0"/>
                </a:rPr>
                <a:t>Steel</a:t>
              </a:r>
              <a:endParaRPr lang="en-US" sz="1400" dirty="0">
                <a:latin typeface="Calibri" pitchFamily="34" charset="0"/>
                <a:cs typeface="Calibri" pitchFamily="34" charset="0"/>
              </a:endParaRPr>
            </a:p>
          </p:txBody>
        </p:sp>
      </p:grpSp>
      <p:sp>
        <p:nvSpPr>
          <p:cNvPr id="13" name="Textfeld 12"/>
          <p:cNvSpPr txBox="1"/>
          <p:nvPr/>
        </p:nvSpPr>
        <p:spPr>
          <a:xfrm>
            <a:off x="2987824" y="944724"/>
            <a:ext cx="3247364" cy="1338828"/>
          </a:xfrm>
          <a:prstGeom prst="rect">
            <a:avLst/>
          </a:prstGeom>
          <a:noFill/>
        </p:spPr>
        <p:txBody>
          <a:bodyPr wrap="none" rtlCol="0">
            <a:spAutoFit/>
          </a:bodyPr>
          <a:lstStyle/>
          <a:p>
            <a:pPr>
              <a:lnSpc>
                <a:spcPct val="150000"/>
              </a:lnSpc>
            </a:pPr>
            <a:r>
              <a:rPr lang="en-US" sz="1800" dirty="0" smtClean="0">
                <a:latin typeface="Calibri" pitchFamily="34" charset="0"/>
                <a:cs typeface="Calibri" pitchFamily="34" charset="0"/>
              </a:rPr>
              <a:t>Probability for pair creation</a:t>
            </a:r>
          </a:p>
          <a:p>
            <a:pPr>
              <a:lnSpc>
                <a:spcPct val="150000"/>
              </a:lnSpc>
            </a:pPr>
            <a:r>
              <a:rPr lang="en-US" sz="1800" dirty="0" err="1" smtClean="0">
                <a:latin typeface="Symbol" pitchFamily="18" charset="2"/>
              </a:rPr>
              <a:t>k</a:t>
            </a:r>
            <a:r>
              <a:rPr lang="en-US" sz="1800" baseline="-25000" dirty="0" err="1" smtClean="0">
                <a:latin typeface="Calibri" pitchFamily="34" charset="0"/>
                <a:cs typeface="Calibri" pitchFamily="34" charset="0"/>
              </a:rPr>
              <a:t>paar</a:t>
            </a:r>
            <a:r>
              <a:rPr lang="en-US" sz="1800" dirty="0" smtClean="0">
                <a:latin typeface="Calibri" pitchFamily="34" charset="0"/>
                <a:cs typeface="Calibri" pitchFamily="34" charset="0"/>
              </a:rPr>
              <a:t> ~ </a:t>
            </a:r>
            <a:r>
              <a:rPr lang="en-US" sz="1800" i="1" dirty="0" smtClean="0">
                <a:latin typeface="Calibri" pitchFamily="34" charset="0"/>
                <a:cs typeface="Calibri" pitchFamily="34" charset="0"/>
              </a:rPr>
              <a:t>Z</a:t>
            </a:r>
            <a:r>
              <a:rPr lang="en-US" sz="1800" dirty="0" smtClean="0"/>
              <a:t> </a:t>
            </a:r>
            <a:r>
              <a:rPr lang="en-US" sz="1800" dirty="0" smtClean="0">
                <a:latin typeface="Symbol" pitchFamily="18" charset="2"/>
              </a:rPr>
              <a:t>r</a:t>
            </a:r>
            <a:r>
              <a:rPr lang="en-US" sz="1800" dirty="0" smtClean="0"/>
              <a:t> </a:t>
            </a:r>
            <a:r>
              <a:rPr lang="en-US" sz="1800" dirty="0" smtClean="0">
                <a:latin typeface="Calibri" pitchFamily="34" charset="0"/>
                <a:cs typeface="Calibri" pitchFamily="34" charset="0"/>
              </a:rPr>
              <a:t>log </a:t>
            </a:r>
            <a:r>
              <a:rPr lang="en-US" sz="1800" i="1" dirty="0" err="1" smtClean="0">
                <a:latin typeface="Calibri" pitchFamily="34" charset="0"/>
                <a:cs typeface="Calibri" pitchFamily="34" charset="0"/>
              </a:rPr>
              <a:t>E</a:t>
            </a:r>
            <a:r>
              <a:rPr lang="en-US" sz="1800" baseline="-25000" dirty="0" err="1" smtClean="0">
                <a:latin typeface="Symbol" pitchFamily="18" charset="2"/>
              </a:rPr>
              <a:t>g</a:t>
            </a:r>
            <a:endParaRPr lang="en-US" sz="1800" baseline="-25000" dirty="0" smtClean="0">
              <a:latin typeface="Symbol" pitchFamily="18" charset="2"/>
            </a:endParaRPr>
          </a:p>
          <a:p>
            <a:pPr>
              <a:lnSpc>
                <a:spcPct val="150000"/>
              </a:lnSpc>
            </a:pPr>
            <a:r>
              <a:rPr lang="en-US" sz="1800" dirty="0" smtClean="0">
                <a:latin typeface="Calibri" pitchFamily="34" charset="0"/>
                <a:cs typeface="Calibri" pitchFamily="34" charset="0"/>
              </a:rPr>
              <a:t>What we expect from simulation</a:t>
            </a:r>
            <a:endParaRPr lang="en-US" sz="1800" dirty="0">
              <a:latin typeface="Calibri" pitchFamily="34" charset="0"/>
              <a:cs typeface="Calibri" pitchFamily="34" charset="0"/>
            </a:endParaRPr>
          </a:p>
        </p:txBody>
      </p:sp>
      <p:sp>
        <p:nvSpPr>
          <p:cNvPr id="14" name="Textfeld 13"/>
          <p:cNvSpPr txBox="1"/>
          <p:nvPr/>
        </p:nvSpPr>
        <p:spPr>
          <a:xfrm>
            <a:off x="965020" y="2060848"/>
            <a:ext cx="756810" cy="369332"/>
          </a:xfrm>
          <a:prstGeom prst="rect">
            <a:avLst/>
          </a:prstGeom>
          <a:noFill/>
        </p:spPr>
        <p:txBody>
          <a:bodyPr wrap="none" rtlCol="0">
            <a:spAutoFit/>
          </a:bodyPr>
          <a:lstStyle/>
          <a:p>
            <a:r>
              <a:rPr lang="en-US" sz="1800" dirty="0" smtClean="0">
                <a:latin typeface="Calibri" pitchFamily="34" charset="0"/>
                <a:cs typeface="Calibri" pitchFamily="34" charset="0"/>
              </a:rPr>
              <a:t>Teflon</a:t>
            </a:r>
            <a:endParaRPr lang="en-US" sz="1800" dirty="0">
              <a:latin typeface="Calibri" pitchFamily="34" charset="0"/>
              <a:cs typeface="Calibri" pitchFamily="34" charset="0"/>
            </a:endParaRPr>
          </a:p>
        </p:txBody>
      </p:sp>
      <p:sp>
        <p:nvSpPr>
          <p:cNvPr id="15" name="Text Box 5"/>
          <p:cNvSpPr txBox="1">
            <a:spLocks noChangeArrowheads="1"/>
          </p:cNvSpPr>
          <p:nvPr/>
        </p:nvSpPr>
        <p:spPr bwMode="auto">
          <a:xfrm>
            <a:off x="287337" y="55563"/>
            <a:ext cx="8713787" cy="984885"/>
          </a:xfrm>
          <a:prstGeom prst="rect">
            <a:avLst/>
          </a:prstGeom>
          <a:noFill/>
          <a:ln>
            <a:noFill/>
          </a:ln>
          <a:effectLst/>
          <a:extLst>
            <a:ext uri="{909E8E84-426E-40DD-AFC4-6F175D3DCCD1}">
              <a14:hiddenFill xmlns:a14="http://schemas.microsoft.com/office/drawing/2010/main">
                <a:solidFill>
                  <a:schemeClr val="accent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lvl="1" indent="-457200"/>
            <a:r>
              <a:rPr lang="de-DE" sz="2000" b="1" dirty="0" smtClean="0">
                <a:solidFill>
                  <a:schemeClr val="accent2"/>
                </a:solidFill>
                <a:latin typeface="Calibri" pitchFamily="34" charset="0"/>
                <a:cs typeface="Calibri" pitchFamily="34" charset="0"/>
              </a:rPr>
              <a:t>Cross </a:t>
            </a:r>
            <a:r>
              <a:rPr lang="de-DE" sz="2000" b="1" dirty="0" err="1" smtClean="0">
                <a:solidFill>
                  <a:schemeClr val="accent2"/>
                </a:solidFill>
                <a:latin typeface="Calibri" pitchFamily="34" charset="0"/>
                <a:cs typeface="Calibri" pitchFamily="34" charset="0"/>
              </a:rPr>
              <a:t>disciplinary</a:t>
            </a:r>
            <a:r>
              <a:rPr lang="de-DE" sz="2000" b="1" dirty="0" smtClean="0">
                <a:solidFill>
                  <a:schemeClr val="accent2"/>
                </a:solidFill>
                <a:latin typeface="Calibri" pitchFamily="34" charset="0"/>
                <a:cs typeface="Calibri" pitchFamily="34" charset="0"/>
              </a:rPr>
              <a:t> </a:t>
            </a:r>
            <a:r>
              <a:rPr lang="de-DE" sz="2000" b="1" dirty="0" err="1" smtClean="0">
                <a:solidFill>
                  <a:schemeClr val="accent2"/>
                </a:solidFill>
                <a:latin typeface="Calibri" pitchFamily="34" charset="0"/>
                <a:cs typeface="Calibri" pitchFamily="34" charset="0"/>
              </a:rPr>
              <a:t>application</a:t>
            </a:r>
            <a:r>
              <a:rPr lang="de-DE" sz="2000" b="1" dirty="0" smtClean="0">
                <a:solidFill>
                  <a:schemeClr val="accent2"/>
                </a:solidFill>
                <a:latin typeface="Calibri" pitchFamily="34" charset="0"/>
                <a:cs typeface="Calibri" pitchFamily="34" charset="0"/>
              </a:rPr>
              <a:t> – </a:t>
            </a:r>
          </a:p>
          <a:p>
            <a:pPr marL="457200" lvl="1" indent="-457200"/>
            <a:r>
              <a:rPr lang="en-US" sz="1800" b="1" dirty="0" smtClean="0">
                <a:solidFill>
                  <a:srgbClr val="333399"/>
                </a:solidFill>
                <a:latin typeface="Calibri" pitchFamily="34" charset="0"/>
                <a:cs typeface="Calibri" pitchFamily="34" charset="0"/>
              </a:rPr>
              <a:t>Non-destructive </a:t>
            </a:r>
            <a:r>
              <a:rPr lang="en-US" sz="1800" b="1" dirty="0">
                <a:solidFill>
                  <a:srgbClr val="333399"/>
                </a:solidFill>
                <a:latin typeface="Calibri" pitchFamily="34" charset="0"/>
                <a:cs typeface="Calibri" pitchFamily="34" charset="0"/>
              </a:rPr>
              <a:t>material analysis with positron life time spectroscopy</a:t>
            </a:r>
          </a:p>
          <a:p>
            <a:endParaRPr lang="de-DE" sz="1800" b="1" dirty="0">
              <a:solidFill>
                <a:schemeClr val="accent2"/>
              </a:solidFill>
              <a:latin typeface="Calibri" pitchFamily="34" charset="0"/>
              <a:cs typeface="Calibri" pitchFamily="34" charset="0"/>
            </a:endParaRPr>
          </a:p>
        </p:txBody>
      </p:sp>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61" y="3104964"/>
            <a:ext cx="4559455" cy="3087885"/>
          </a:xfrm>
          <a:prstGeom prst="rect">
            <a:avLst/>
          </a:prstGeom>
        </p:spPr>
      </p:pic>
      <p:cxnSp>
        <p:nvCxnSpPr>
          <p:cNvPr id="17" name="Gerade Verbindung 16"/>
          <p:cNvCxnSpPr/>
          <p:nvPr/>
        </p:nvCxnSpPr>
        <p:spPr>
          <a:xfrm>
            <a:off x="2425257" y="3793302"/>
            <a:ext cx="0" cy="226212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461202" y="5620099"/>
            <a:ext cx="596638" cy="369332"/>
          </a:xfrm>
          <a:prstGeom prst="rect">
            <a:avLst/>
          </a:prstGeom>
          <a:noFill/>
        </p:spPr>
        <p:txBody>
          <a:bodyPr wrap="none" rtlCol="0">
            <a:spAutoFit/>
          </a:bodyPr>
          <a:lstStyle/>
          <a:p>
            <a:r>
              <a:rPr lang="en-US" sz="1800" b="1" dirty="0" smtClean="0">
                <a:solidFill>
                  <a:srgbClr val="C00000"/>
                </a:solidFill>
                <a:latin typeface="Calibri" pitchFamily="34" charset="0"/>
                <a:cs typeface="Calibri" pitchFamily="34" charset="0"/>
              </a:rPr>
              <a:t>long</a:t>
            </a:r>
            <a:endParaRPr lang="en-US" sz="1800" b="1" dirty="0">
              <a:solidFill>
                <a:srgbClr val="C00000"/>
              </a:solidFill>
              <a:latin typeface="Calibri" pitchFamily="34" charset="0"/>
              <a:cs typeface="Calibri" pitchFamily="34" charset="0"/>
            </a:endParaRPr>
          </a:p>
        </p:txBody>
      </p:sp>
      <p:sp>
        <p:nvSpPr>
          <p:cNvPr id="19" name="Textfeld 18"/>
          <p:cNvSpPr txBox="1"/>
          <p:nvPr/>
        </p:nvSpPr>
        <p:spPr>
          <a:xfrm>
            <a:off x="1838410" y="5620099"/>
            <a:ext cx="684803" cy="369332"/>
          </a:xfrm>
          <a:prstGeom prst="rect">
            <a:avLst/>
          </a:prstGeom>
          <a:noFill/>
        </p:spPr>
        <p:txBody>
          <a:bodyPr wrap="none" rtlCol="0">
            <a:spAutoFit/>
          </a:bodyPr>
          <a:lstStyle/>
          <a:p>
            <a:r>
              <a:rPr lang="en-US" sz="1800" b="1" dirty="0" smtClean="0">
                <a:solidFill>
                  <a:srgbClr val="C00000"/>
                </a:solidFill>
                <a:latin typeface="Calibri" pitchFamily="34" charset="0"/>
                <a:cs typeface="Calibri" pitchFamily="34" charset="0"/>
              </a:rPr>
              <a:t>short</a:t>
            </a:r>
            <a:endParaRPr lang="en-US" sz="1800" b="1" dirty="0">
              <a:solidFill>
                <a:srgbClr val="C00000"/>
              </a:solidFill>
              <a:latin typeface="Calibri" pitchFamily="34" charset="0"/>
              <a:cs typeface="Calibri" pitchFamily="34" charset="0"/>
            </a:endParaRPr>
          </a:p>
        </p:txBody>
      </p:sp>
      <p:sp>
        <p:nvSpPr>
          <p:cNvPr id="20" name="Rechteck 19"/>
          <p:cNvSpPr/>
          <p:nvPr/>
        </p:nvSpPr>
        <p:spPr>
          <a:xfrm>
            <a:off x="7494805" y="3941470"/>
            <a:ext cx="390293" cy="2038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p:cNvPicPr>
            <a:picLocks noChangeAspect="1"/>
          </p:cNvPicPr>
          <p:nvPr/>
        </p:nvPicPr>
        <p:blipFill rotWithShape="1">
          <a:blip r:embed="rId5">
            <a:extLst>
              <a:ext uri="{28A0092B-C50C-407E-A947-70E740481C1C}">
                <a14:useLocalDpi xmlns:a14="http://schemas.microsoft.com/office/drawing/2010/main" val="0"/>
              </a:ext>
            </a:extLst>
          </a:blip>
          <a:srcRect l="37258" t="37836" r="41341" b="34360"/>
          <a:stretch/>
        </p:blipFill>
        <p:spPr>
          <a:xfrm>
            <a:off x="5932477" y="4372974"/>
            <a:ext cx="1757474" cy="1682456"/>
          </a:xfrm>
          <a:prstGeom prst="rect">
            <a:avLst/>
          </a:prstGeom>
        </p:spPr>
      </p:pic>
      <p:sp>
        <p:nvSpPr>
          <p:cNvPr id="22" name="Textfeld 21"/>
          <p:cNvSpPr txBox="1"/>
          <p:nvPr/>
        </p:nvSpPr>
        <p:spPr>
          <a:xfrm>
            <a:off x="6300725" y="4005000"/>
            <a:ext cx="1295611" cy="369332"/>
          </a:xfrm>
          <a:prstGeom prst="rect">
            <a:avLst/>
          </a:prstGeom>
          <a:solidFill>
            <a:schemeClr val="bg1"/>
          </a:solidFill>
        </p:spPr>
        <p:txBody>
          <a:bodyPr wrap="none" rtlCol="0">
            <a:spAutoFit/>
          </a:bodyPr>
          <a:lstStyle/>
          <a:p>
            <a:r>
              <a:rPr lang="en-US" sz="1800" dirty="0" smtClean="0">
                <a:latin typeface="Calibri" pitchFamily="34" charset="0"/>
                <a:cs typeface="Calibri" pitchFamily="34" charset="0"/>
              </a:rPr>
              <a:t>Prompt / all</a:t>
            </a:r>
            <a:endParaRPr lang="en-US" sz="1800" dirty="0">
              <a:latin typeface="Calibri" pitchFamily="34" charset="0"/>
              <a:cs typeface="Calibri" pitchFamily="34" charset="0"/>
            </a:endParaRPr>
          </a:p>
        </p:txBody>
      </p:sp>
      <p:graphicFrame>
        <p:nvGraphicFramePr>
          <p:cNvPr id="24" name="Tabelle 23"/>
          <p:cNvGraphicFramePr>
            <a:graphicFrameLocks noGrp="1"/>
          </p:cNvGraphicFramePr>
          <p:nvPr>
            <p:extLst>
              <p:ext uri="{D42A27DB-BD31-4B8C-83A1-F6EECF244321}">
                <p14:modId xmlns:p14="http://schemas.microsoft.com/office/powerpoint/2010/main" val="1494455068"/>
              </p:ext>
            </p:extLst>
          </p:nvPr>
        </p:nvGraphicFramePr>
        <p:xfrm>
          <a:off x="4133672" y="2492896"/>
          <a:ext cx="5334872" cy="1385360"/>
        </p:xfrm>
        <a:graphic>
          <a:graphicData uri="http://schemas.openxmlformats.org/drawingml/2006/table">
            <a:tbl>
              <a:tblPr firstRow="1" bandRow="1">
                <a:tableStyleId>{5C22544A-7EE6-4342-B048-85BDC9FD1C3A}</a:tableStyleId>
              </a:tblPr>
              <a:tblGrid>
                <a:gridCol w="533195"/>
                <a:gridCol w="1143532"/>
                <a:gridCol w="1239926"/>
                <a:gridCol w="1105358"/>
                <a:gridCol w="1312861"/>
              </a:tblGrid>
              <a:tr h="470960">
                <a:tc>
                  <a:txBody>
                    <a:bodyPr/>
                    <a:lstStyle/>
                    <a:p>
                      <a:pPr algn="l"/>
                      <a:endParaRPr lang="en-US" dirty="0">
                        <a:solidFill>
                          <a:srgbClr val="333399"/>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r>
                        <a:rPr lang="en-US" b="0" dirty="0" smtClean="0">
                          <a:solidFill>
                            <a:srgbClr val="333399"/>
                          </a:solidFill>
                          <a:latin typeface="Calibri" pitchFamily="34" charset="0"/>
                          <a:cs typeface="Calibri" pitchFamily="34" charset="0"/>
                        </a:rPr>
                        <a:t>Teflon</a:t>
                      </a:r>
                      <a:endParaRPr lang="en-US" b="0" dirty="0">
                        <a:solidFill>
                          <a:srgbClr val="333399"/>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en-US" b="0" dirty="0" err="1" smtClean="0">
                          <a:solidFill>
                            <a:srgbClr val="333399"/>
                          </a:solidFill>
                          <a:latin typeface="Calibri" pitchFamily="34" charset="0"/>
                          <a:cs typeface="Calibri" pitchFamily="34" charset="0"/>
                        </a:rPr>
                        <a:t>Aluminium</a:t>
                      </a:r>
                      <a:endParaRPr lang="en-US" b="0" dirty="0">
                        <a:solidFill>
                          <a:srgbClr val="333399"/>
                        </a:solidFill>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l"/>
                      <a:r>
                        <a:rPr lang="en-US" b="0" dirty="0" smtClean="0">
                          <a:solidFill>
                            <a:srgbClr val="333399"/>
                          </a:solidFill>
                          <a:latin typeface="Calibri" pitchFamily="34" charset="0"/>
                          <a:cs typeface="Calibri" pitchFamily="34" charset="0"/>
                        </a:rPr>
                        <a:t>Copper</a:t>
                      </a:r>
                      <a:r>
                        <a:rPr lang="en-US" b="0" baseline="0" dirty="0" smtClean="0">
                          <a:solidFill>
                            <a:srgbClr val="333399"/>
                          </a:solidFill>
                          <a:latin typeface="Calibri" pitchFamily="34" charset="0"/>
                          <a:cs typeface="Calibri" pitchFamily="34" charset="0"/>
                        </a:rPr>
                        <a:t> </a:t>
                      </a:r>
                      <a:endParaRPr lang="en-US" b="0" dirty="0">
                        <a:solidFill>
                          <a:srgbClr val="333399"/>
                        </a:solidFill>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l"/>
                      <a:r>
                        <a:rPr lang="en-US" b="0" dirty="0" smtClean="0">
                          <a:solidFill>
                            <a:srgbClr val="333399"/>
                          </a:solidFill>
                          <a:latin typeface="Calibri" pitchFamily="34" charset="0"/>
                          <a:cs typeface="Calibri" pitchFamily="34" charset="0"/>
                        </a:rPr>
                        <a:t>Steel</a:t>
                      </a:r>
                      <a:endParaRPr lang="en-US" b="0" dirty="0">
                        <a:solidFill>
                          <a:srgbClr val="333399"/>
                        </a:solidFill>
                        <a:latin typeface="Calibri" pitchFamily="34" charset="0"/>
                        <a:cs typeface="Calibri" pitchFamily="34" charset="0"/>
                      </a:endParaRPr>
                    </a:p>
                  </a:txBody>
                  <a:tcPr>
                    <a:lnB w="12700" cap="flat" cmpd="sng" algn="ctr">
                      <a:solidFill>
                        <a:schemeClr val="tx1"/>
                      </a:solidFill>
                      <a:prstDash val="solid"/>
                      <a:round/>
                      <a:headEnd type="none" w="med" len="med"/>
                      <a:tailEnd type="none" w="med" len="med"/>
                    </a:lnB>
                    <a:noFill/>
                  </a:tcPr>
                </a:tc>
              </a:tr>
              <a:tr h="869602">
                <a:tc>
                  <a:txBody>
                    <a:bodyPr/>
                    <a:lstStyle/>
                    <a:p>
                      <a:pPr algn="l"/>
                      <a:r>
                        <a:rPr lang="en-US" sz="1800" dirty="0" err="1" smtClean="0">
                          <a:solidFill>
                            <a:schemeClr val="tx1"/>
                          </a:solidFill>
                          <a:latin typeface="Symbol" pitchFamily="18" charset="2"/>
                          <a:cs typeface="Calibri" pitchFamily="34" charset="0"/>
                        </a:rPr>
                        <a:t>t</a:t>
                      </a:r>
                      <a:r>
                        <a:rPr lang="en-US" sz="1800" baseline="-25000" dirty="0" err="1" smtClean="0">
                          <a:solidFill>
                            <a:schemeClr val="tx1"/>
                          </a:solidFill>
                          <a:latin typeface="Calibri" pitchFamily="34" charset="0"/>
                          <a:cs typeface="Calibri" pitchFamily="34" charset="0"/>
                        </a:rPr>
                        <a:t>s</a:t>
                      </a:r>
                      <a:r>
                        <a:rPr lang="en-US" sz="1800" dirty="0" smtClean="0">
                          <a:solidFill>
                            <a:schemeClr val="tx1"/>
                          </a:solidFill>
                          <a:latin typeface="Calibri" pitchFamily="34" charset="0"/>
                          <a:cs typeface="Calibri" pitchFamily="34" charset="0"/>
                        </a:rPr>
                        <a:t> </a:t>
                      </a:r>
                      <a:endParaRPr lang="en-US"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cs typeface="Calibri" pitchFamily="34" charset="0"/>
                        </a:rPr>
                        <a:t>~ 300 </a:t>
                      </a:r>
                      <a:r>
                        <a:rPr lang="en-US" sz="1800" dirty="0" err="1" smtClean="0">
                          <a:solidFill>
                            <a:schemeClr val="tx1"/>
                          </a:solidFill>
                          <a:latin typeface="Calibri" pitchFamily="34" charset="0"/>
                          <a:cs typeface="Calibri" pitchFamily="34" charset="0"/>
                        </a:rPr>
                        <a:t>ps</a:t>
                      </a:r>
                      <a:endParaRPr lang="en-US" sz="1800" dirty="0" smtClean="0">
                        <a:solidFill>
                          <a:schemeClr val="tx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cs typeface="Calibri" pitchFamily="34" charset="0"/>
                        </a:rPr>
                        <a:t>0.6-1.1 ns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cs typeface="Calibri" pitchFamily="34" charset="0"/>
                        </a:rPr>
                        <a:t>1.7-4.1 </a:t>
                      </a:r>
                      <a:r>
                        <a:rPr lang="en-US" sz="1800" dirty="0" smtClean="0">
                          <a:solidFill>
                            <a:schemeClr val="tx1"/>
                          </a:solidFill>
                          <a:latin typeface="Calibri" pitchFamily="34" charset="0"/>
                          <a:cs typeface="Calibri" pitchFamily="34" charset="0"/>
                        </a:rPr>
                        <a:t>ns</a:t>
                      </a:r>
                      <a:endParaRPr lang="en-US" sz="18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cs typeface="Calibri" pitchFamily="34" charset="0"/>
                        </a:rPr>
                        <a:t>~ 166 </a:t>
                      </a:r>
                      <a:r>
                        <a:rPr lang="en-US" sz="1800" dirty="0" err="1" smtClean="0">
                          <a:solidFill>
                            <a:schemeClr val="tx1"/>
                          </a:solidFill>
                          <a:latin typeface="Calibri" pitchFamily="34" charset="0"/>
                          <a:cs typeface="Calibri" pitchFamily="34" charset="0"/>
                        </a:rPr>
                        <a:t>ps</a:t>
                      </a:r>
                      <a:endParaRPr lang="en-US" sz="1800" dirty="0" smtClean="0">
                        <a:solidFill>
                          <a:schemeClr val="tx1"/>
                        </a:solidFill>
                        <a:latin typeface="Calibri" pitchFamily="34" charset="0"/>
                        <a:cs typeface="Calibri" pitchFamily="34" charset="0"/>
                      </a:endParaRPr>
                    </a:p>
                    <a:p>
                      <a:pPr algn="l"/>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30000" dirty="0" smtClean="0">
                          <a:solidFill>
                            <a:schemeClr val="tx1"/>
                          </a:solidFill>
                          <a:latin typeface="Calibri" pitchFamily="34" charset="0"/>
                          <a:cs typeface="Calibri" pitchFamily="34" charset="0"/>
                        </a:rPr>
                        <a:t> </a:t>
                      </a:r>
                      <a:r>
                        <a:rPr lang="en-US" sz="1800" dirty="0" smtClean="0">
                          <a:solidFill>
                            <a:schemeClr val="tx1"/>
                          </a:solidFill>
                          <a:latin typeface="Calibri" pitchFamily="34" charset="0"/>
                          <a:cs typeface="Calibri" pitchFamily="34" charset="0"/>
                        </a:rPr>
                        <a:t>~ 122 </a:t>
                      </a:r>
                      <a:r>
                        <a:rPr lang="en-US" sz="1800" dirty="0" err="1" smtClean="0">
                          <a:solidFill>
                            <a:schemeClr val="tx1"/>
                          </a:solidFill>
                          <a:latin typeface="Calibri" pitchFamily="34" charset="0"/>
                          <a:cs typeface="Calibri" pitchFamily="34" charset="0"/>
                        </a:rPr>
                        <a:t>ps</a:t>
                      </a:r>
                      <a:endParaRPr lang="en-US" sz="1800" dirty="0" smtClean="0">
                        <a:solidFill>
                          <a:schemeClr val="tx1"/>
                        </a:solidFill>
                        <a:latin typeface="Calibri" pitchFamily="34" charset="0"/>
                        <a:cs typeface="Calibri" pitchFamily="34" charset="0"/>
                      </a:endParaRPr>
                    </a:p>
                    <a:p>
                      <a:pPr algn="l"/>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30000" dirty="0" smtClean="0">
                          <a:solidFill>
                            <a:schemeClr val="tx1"/>
                          </a:solidFill>
                          <a:latin typeface="Calibri" pitchFamily="34" charset="0"/>
                          <a:cs typeface="Calibri" pitchFamily="34" charset="0"/>
                        </a:rPr>
                        <a:t> </a:t>
                      </a:r>
                      <a:r>
                        <a:rPr lang="en-US" sz="1800" dirty="0" smtClean="0">
                          <a:solidFill>
                            <a:schemeClr val="tx1"/>
                          </a:solidFill>
                          <a:latin typeface="Calibri" pitchFamily="34" charset="0"/>
                          <a:cs typeface="Calibri" pitchFamily="34" charset="0"/>
                        </a:rPr>
                        <a:t>~ 107 </a:t>
                      </a:r>
                      <a:r>
                        <a:rPr lang="en-US" sz="1800" dirty="0" err="1" smtClean="0">
                          <a:solidFill>
                            <a:schemeClr val="tx1"/>
                          </a:solidFill>
                          <a:latin typeface="Calibri" pitchFamily="34" charset="0"/>
                          <a:cs typeface="Calibri" pitchFamily="34" charset="0"/>
                        </a:rPr>
                        <a:t>ps</a:t>
                      </a:r>
                      <a:endParaRPr lang="en-US" sz="1800" dirty="0" smtClean="0">
                        <a:solidFill>
                          <a:schemeClr val="tx1"/>
                        </a:solidFill>
                        <a:latin typeface="Calibri" pitchFamily="34" charset="0"/>
                        <a:cs typeface="Calibri" pitchFamily="34" charset="0"/>
                      </a:endParaRPr>
                    </a:p>
                    <a:p>
                      <a:pPr algn="l"/>
                      <a:endParaRPr lang="en-US" dirty="0">
                        <a:solidFill>
                          <a:schemeClr val="tx1"/>
                        </a:solidFill>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25" name="Textfeld 24"/>
          <p:cNvSpPr txBox="1"/>
          <p:nvPr/>
        </p:nvSpPr>
        <p:spPr>
          <a:xfrm>
            <a:off x="-20524" y="6253571"/>
            <a:ext cx="4785284" cy="307777"/>
          </a:xfrm>
          <a:prstGeom prst="rect">
            <a:avLst/>
          </a:prstGeom>
          <a:noFill/>
        </p:spPr>
        <p:txBody>
          <a:bodyPr wrap="none" rtlCol="0">
            <a:spAutoFit/>
          </a:bodyPr>
          <a:lstStyle/>
          <a:p>
            <a:r>
              <a:rPr lang="en-US" sz="1400" dirty="0" smtClean="0">
                <a:latin typeface="Calibri" pitchFamily="34" charset="0"/>
                <a:cs typeface="Calibri" pitchFamily="34" charset="0"/>
              </a:rPr>
              <a:t>F</a:t>
            </a:r>
            <a:r>
              <a:rPr lang="en-US" sz="1400" dirty="0">
                <a:latin typeface="Calibri" pitchFamily="34" charset="0"/>
                <a:cs typeface="Calibri" pitchFamily="34" charset="0"/>
              </a:rPr>
              <a:t>. </a:t>
            </a:r>
            <a:r>
              <a:rPr lang="en-US" sz="1400" dirty="0" smtClean="0">
                <a:latin typeface="Calibri" pitchFamily="34" charset="0"/>
                <a:cs typeface="Calibri" pitchFamily="34" charset="0"/>
              </a:rPr>
              <a:t>Fiedler, F. Fritz, M. </a:t>
            </a:r>
            <a:r>
              <a:rPr lang="en-US" sz="1400" dirty="0" err="1" smtClean="0">
                <a:latin typeface="Calibri" pitchFamily="34" charset="0"/>
                <a:cs typeface="Calibri" pitchFamily="34" charset="0"/>
              </a:rPr>
              <a:t>Kempe</a:t>
            </a:r>
            <a:r>
              <a:rPr lang="en-US" sz="1400" dirty="0" smtClean="0">
                <a:latin typeface="Calibri" pitchFamily="34" charset="0"/>
                <a:cs typeface="Calibri" pitchFamily="34" charset="0"/>
              </a:rPr>
              <a:t>, S. </a:t>
            </a:r>
            <a:r>
              <a:rPr lang="en-US" sz="1400" dirty="0" err="1" smtClean="0">
                <a:latin typeface="Calibri" pitchFamily="34" charset="0"/>
                <a:cs typeface="Calibri" pitchFamily="34" charset="0"/>
              </a:rPr>
              <a:t>Schöne</a:t>
            </a:r>
            <a:r>
              <a:rPr lang="en-US" sz="1400" dirty="0" smtClean="0">
                <a:latin typeface="Calibri" pitchFamily="34" charset="0"/>
                <a:cs typeface="Calibri" pitchFamily="34" charset="0"/>
              </a:rPr>
              <a:t>, T. </a:t>
            </a:r>
            <a:r>
              <a:rPr lang="en-US" sz="1400" dirty="0" err="1" smtClean="0">
                <a:latin typeface="Calibri" pitchFamily="34" charset="0"/>
                <a:cs typeface="Calibri" pitchFamily="34" charset="0"/>
              </a:rPr>
              <a:t>Steudtner</a:t>
            </a:r>
            <a:r>
              <a:rPr lang="en-US" sz="1400" dirty="0" smtClean="0">
                <a:latin typeface="Calibri" pitchFamily="34" charset="0"/>
                <a:cs typeface="Calibri" pitchFamily="34" charset="0"/>
              </a:rPr>
              <a:t>, A. Wagner</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26247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2" grpId="0" animBg="1"/>
    </p:bldLst>
  </p:timing>
</p:sld>
</file>

<file path=ppt/theme/theme1.xml><?xml version="1.0" encoding="utf-8"?>
<a:theme xmlns:a="http://schemas.openxmlformats.org/drawingml/2006/main" name="oncoray_titel">
  <a:themeElements>
    <a:clrScheme name="oncoray_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ncoray_tit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coray_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ncoray_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ncoray_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ncoray_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ncoray_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ncoray_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ncoray_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ncoray_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ncoray_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ncoray_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ncoray_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ncoray_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enutzerdefiniertes Design">
  <a:themeElements>
    <a:clrScheme name="">
      <a:dk1>
        <a:srgbClr val="262672"/>
      </a:dk1>
      <a:lt1>
        <a:srgbClr val="262672"/>
      </a:lt1>
      <a:dk2>
        <a:srgbClr val="FFFFFF"/>
      </a:dk2>
      <a:lt2>
        <a:srgbClr val="FFFFFF"/>
      </a:lt2>
      <a:accent1>
        <a:srgbClr val="BBE0E3"/>
      </a:accent1>
      <a:accent2>
        <a:srgbClr val="333399"/>
      </a:accent2>
      <a:accent3>
        <a:srgbClr val="ACACBC"/>
      </a:accent3>
      <a:accent4>
        <a:srgbClr val="1F1F6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enutzerdefiniertes Design">
  <a:themeElements>
    <a:clrScheme name="">
      <a:dk1>
        <a:srgbClr val="262672"/>
      </a:dk1>
      <a:lt1>
        <a:srgbClr val="262672"/>
      </a:lt1>
      <a:dk2>
        <a:srgbClr val="FFFFFF"/>
      </a:dk2>
      <a:lt2>
        <a:srgbClr val="FFFFFF"/>
      </a:lt2>
      <a:accent1>
        <a:srgbClr val="BBE0E3"/>
      </a:accent1>
      <a:accent2>
        <a:srgbClr val="333399"/>
      </a:accent2>
      <a:accent3>
        <a:srgbClr val="ACACBC"/>
      </a:accent3>
      <a:accent4>
        <a:srgbClr val="1F1F60"/>
      </a:accent4>
      <a:accent5>
        <a:srgbClr val="DAEDEF"/>
      </a:accent5>
      <a:accent6>
        <a:srgbClr val="2D2D8A"/>
      </a:accent6>
      <a:hlink>
        <a:srgbClr val="009999"/>
      </a:hlink>
      <a:folHlink>
        <a:srgbClr val="99CC00"/>
      </a:folHlink>
    </a:clrScheme>
    <a:fontScheme name="3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enutzerdefiniertes Design">
  <a:themeElements>
    <a:clrScheme name="4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ncoray">
  <a:themeElements>
    <a:clrScheme name="">
      <a:dk1>
        <a:srgbClr val="262672"/>
      </a:dk1>
      <a:lt1>
        <a:srgbClr val="262672"/>
      </a:lt1>
      <a:dk2>
        <a:srgbClr val="FFFFFF"/>
      </a:dk2>
      <a:lt2>
        <a:srgbClr val="FFFFFF"/>
      </a:lt2>
      <a:accent1>
        <a:srgbClr val="BBE0E3"/>
      </a:accent1>
      <a:accent2>
        <a:srgbClr val="333399"/>
      </a:accent2>
      <a:accent3>
        <a:srgbClr val="ACACBC"/>
      </a:accent3>
      <a:accent4>
        <a:srgbClr val="1F1F60"/>
      </a:accent4>
      <a:accent5>
        <a:srgbClr val="DAEDEF"/>
      </a:accent5>
      <a:accent6>
        <a:srgbClr val="2D2D8A"/>
      </a:accent6>
      <a:hlink>
        <a:srgbClr val="009999"/>
      </a:hlink>
      <a:folHlink>
        <a:srgbClr val="99CC00"/>
      </a:folHlink>
    </a:clrScheme>
    <a:fontScheme name="1_oncora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ncor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ncor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ncor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ncor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ncor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ncor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ncor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ncor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ncor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ncor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ncor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ncor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enutzerdefiniertes Design">
  <a:themeElements>
    <a:clrScheme name="5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2214</Words>
  <Application>Microsoft Office PowerPoint</Application>
  <PresentationFormat>Bildschirmpräsentation (4:3)</PresentationFormat>
  <Paragraphs>435</Paragraphs>
  <Slides>43</Slides>
  <Notes>1</Notes>
  <HiddenSlides>2</HiddenSlides>
  <MMClips>0</MMClips>
  <ScaleCrop>false</ScaleCrop>
  <HeadingPairs>
    <vt:vector size="4" baseType="variant">
      <vt:variant>
        <vt:lpstr>Design</vt:lpstr>
      </vt:variant>
      <vt:variant>
        <vt:i4>12</vt:i4>
      </vt:variant>
      <vt:variant>
        <vt:lpstr>Folientitel</vt:lpstr>
      </vt:variant>
      <vt:variant>
        <vt:i4>43</vt:i4>
      </vt:variant>
    </vt:vector>
  </HeadingPairs>
  <TitlesOfParts>
    <vt:vector size="55" baseType="lpstr">
      <vt:lpstr>oncoray_titel</vt:lpstr>
      <vt:lpstr>Standarddesign</vt:lpstr>
      <vt:lpstr>Benutzerdefiniertes Design</vt:lpstr>
      <vt:lpstr>7_Benutzerdefiniertes Design</vt:lpstr>
      <vt:lpstr>6_Benutzerdefiniertes Design</vt:lpstr>
      <vt:lpstr>1_Benutzerdefiniertes Design</vt:lpstr>
      <vt:lpstr>2_Standarddesign</vt:lpstr>
      <vt:lpstr>1_oncoray</vt:lpstr>
      <vt:lpstr>5_Benutzerdefiniertes Design</vt:lpstr>
      <vt:lpstr>2_Benutzerdefiniertes Design</vt:lpstr>
      <vt:lpstr>3_Benutzerdefiniertes Design</vt:lpstr>
      <vt:lpstr>4_Benutzerdefiniertes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imaging for treatment planning: work in progress</dc:title>
  <dc:creator>Daniel</dc:creator>
  <cp:lastModifiedBy>fiedlerf</cp:lastModifiedBy>
  <cp:revision>870</cp:revision>
  <cp:lastPrinted>2012-05-08T06:05:22Z</cp:lastPrinted>
  <dcterms:created xsi:type="dcterms:W3CDTF">2007-01-22T09:57:43Z</dcterms:created>
  <dcterms:modified xsi:type="dcterms:W3CDTF">2013-05-12T18:07:40Z</dcterms:modified>
</cp:coreProperties>
</file>