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4" r:id="rId2"/>
    <p:sldId id="280" r:id="rId3"/>
    <p:sldId id="324" r:id="rId4"/>
    <p:sldId id="326" r:id="rId5"/>
    <p:sldId id="327" r:id="rId6"/>
  </p:sldIdLst>
  <p:sldSz cx="9144000" cy="6858000" type="screen4x3"/>
  <p:notesSz cx="6797675" cy="987425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A2341E"/>
    <a:srgbClr val="50AAE6"/>
    <a:srgbClr val="5A6EB4"/>
    <a:srgbClr val="A00078"/>
    <a:srgbClr val="A01E28"/>
    <a:srgbClr val="A08232"/>
    <a:srgbClr val="DCA01E"/>
    <a:srgbClr val="FA8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01" autoAdjust="0"/>
    <p:restoredTop sz="97033" autoAdjust="0"/>
  </p:normalViewPr>
  <p:slideViewPr>
    <p:cSldViewPr>
      <p:cViewPr varScale="1">
        <p:scale>
          <a:sx n="64" d="100"/>
          <a:sy n="64" d="100"/>
        </p:scale>
        <p:origin x="-2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sz="1000" dirty="0" smtClean="0"/>
              <a:t>2012</a:t>
            </a:r>
          </a:p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sz="1000" dirty="0" smtClean="0"/>
              <a:t>Zahl </a:t>
            </a:r>
            <a:r>
              <a:rPr lang="de-DE" sz="1000" dirty="0"/>
              <a:t>der </a:t>
            </a:r>
            <a:r>
              <a:rPr lang="de-DE" sz="1000" dirty="0" smtClean="0"/>
              <a:t>Mitarbeiter</a:t>
            </a:r>
            <a:endParaRPr lang="de-DE" sz="1000" dirty="0"/>
          </a:p>
        </c:rich>
      </c:tx>
      <c:layout>
        <c:manualLayout>
          <c:xMode val="edge"/>
          <c:yMode val="edge"/>
          <c:x val="0.34114808317797368"/>
          <c:y val="8.0843135737501945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942628375196"/>
          <c:y val="0.31578984256999776"/>
          <c:w val="0.61538534916026255"/>
          <c:h val="0.4784694584393905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/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 rtl="0"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14286" cy="3228572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28579" y="505713"/>
            <a:ext cx="2734805" cy="30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36578" y="9214253"/>
            <a:ext cx="3076261" cy="22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  <a:defRPr/>
            </a:pPr>
            <a:r>
              <a:rPr lang="de-DE" sz="800"/>
              <a:t>KIT – Universität des Landes Baden-Württemberg und 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  <a:defRPr/>
            </a:pPr>
            <a:r>
              <a:rPr lang="de-DE" sz="800"/>
              <a:t>nationales Forschungszentrum in der Helmholtz-Gemeinschaft</a:t>
            </a:r>
          </a:p>
        </p:txBody>
      </p:sp>
      <p:pic>
        <p:nvPicPr>
          <p:cNvPr id="18436" name="Picture 11" descr="KIT-Logo-rgb_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49" y="204004"/>
            <a:ext cx="999195" cy="50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5700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294565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4"/>
            <a:ext cx="294565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2950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72"/>
            <a:ext cx="543814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8827"/>
            <a:ext cx="294565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378827"/>
            <a:ext cx="294565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93838C-44AA-41F6-A02E-E80A39CB9D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8818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Prof. Dr. Max Mustermann | Musterfakultät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93838C-44AA-41F6-A02E-E80A39CB9D10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78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II_rahmen_neu_tite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70988" cy="689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800" smtClean="0"/>
              <a:t>KIT – Universität des Landes Baden-Württemberg und</a:t>
            </a:r>
          </a:p>
          <a:p>
            <a:pPr eaLnBrk="1" hangingPunct="1">
              <a:defRPr/>
            </a:pPr>
            <a:r>
              <a:rPr lang="de-DE" sz="800" smtClean="0"/>
              <a:t>nationales Forschungszentrum in der Helmholtz-Gemeinschaft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DE" sz="1600" b="1" smtClean="0">
                <a:solidFill>
                  <a:schemeClr val="bg1"/>
                </a:solidFill>
              </a:rPr>
              <a:t>www.kit.edu</a:t>
            </a:r>
          </a:p>
        </p:txBody>
      </p:sp>
      <p:pic>
        <p:nvPicPr>
          <p:cNvPr id="6" name="Picture 11" descr="KIT-Logo-rgb_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13662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Max Mustermann - Präsentationstitel</a:t>
            </a:r>
          </a:p>
        </p:txBody>
      </p:sp>
    </p:spTree>
    <p:extLst>
      <p:ext uri="{BB962C8B-B14F-4D97-AF65-F5344CB8AC3E}">
        <p14:creationId xmlns:p14="http://schemas.microsoft.com/office/powerpoint/2010/main" val="151929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Max Mustermann - Präsentationstitel</a:t>
            </a:r>
          </a:p>
        </p:txBody>
      </p:sp>
    </p:spTree>
    <p:extLst>
      <p:ext uri="{BB962C8B-B14F-4D97-AF65-F5344CB8AC3E}">
        <p14:creationId xmlns:p14="http://schemas.microsoft.com/office/powerpoint/2010/main" val="319191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M. Weber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7776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Max Mustermann - Präsentationstitel</a:t>
            </a:r>
          </a:p>
        </p:txBody>
      </p:sp>
    </p:spTree>
    <p:extLst>
      <p:ext uri="{BB962C8B-B14F-4D97-AF65-F5344CB8AC3E}">
        <p14:creationId xmlns:p14="http://schemas.microsoft.com/office/powerpoint/2010/main" val="66742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Max Mustermann - Präsentationstitel</a:t>
            </a:r>
          </a:p>
        </p:txBody>
      </p:sp>
    </p:spTree>
    <p:extLst>
      <p:ext uri="{BB962C8B-B14F-4D97-AF65-F5344CB8AC3E}">
        <p14:creationId xmlns:p14="http://schemas.microsoft.com/office/powerpoint/2010/main" val="317584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Max Mustermann - Präsentationstitel</a:t>
            </a:r>
          </a:p>
        </p:txBody>
      </p:sp>
    </p:spTree>
    <p:extLst>
      <p:ext uri="{BB962C8B-B14F-4D97-AF65-F5344CB8AC3E}">
        <p14:creationId xmlns:p14="http://schemas.microsoft.com/office/powerpoint/2010/main" val="226677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Max Mustermann - Präsentationstitel</a:t>
            </a:r>
          </a:p>
        </p:txBody>
      </p:sp>
    </p:spTree>
    <p:extLst>
      <p:ext uri="{BB962C8B-B14F-4D97-AF65-F5344CB8AC3E}">
        <p14:creationId xmlns:p14="http://schemas.microsoft.com/office/powerpoint/2010/main" val="110960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Max Mustermann - Präsentationstitel</a:t>
            </a:r>
          </a:p>
        </p:txBody>
      </p:sp>
    </p:spTree>
    <p:extLst>
      <p:ext uri="{BB962C8B-B14F-4D97-AF65-F5344CB8AC3E}">
        <p14:creationId xmlns:p14="http://schemas.microsoft.com/office/powerpoint/2010/main" val="388859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Max Mustermann - Präsentationstitel</a:t>
            </a:r>
          </a:p>
        </p:txBody>
      </p:sp>
    </p:spTree>
    <p:extLst>
      <p:ext uri="{BB962C8B-B14F-4D97-AF65-F5344CB8AC3E}">
        <p14:creationId xmlns:p14="http://schemas.microsoft.com/office/powerpoint/2010/main" val="114281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Max Mustermann - Präsentationstitel</a:t>
            </a:r>
          </a:p>
        </p:txBody>
      </p:sp>
    </p:spTree>
    <p:extLst>
      <p:ext uri="{BB962C8B-B14F-4D97-AF65-F5344CB8AC3E}">
        <p14:creationId xmlns:p14="http://schemas.microsoft.com/office/powerpoint/2010/main" val="6548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Folientitel durch klicken hinzufügen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Karlsruhe Institute </a:t>
            </a:r>
            <a:r>
              <a:rPr lang="de-DE" dirty="0" err="1" smtClean="0"/>
              <a:t>of</a:t>
            </a:r>
            <a:r>
              <a:rPr lang="de-DE" dirty="0" smtClean="0"/>
              <a:t> Technology (KIT).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Text Box 10"/>
          <p:cNvSpPr txBox="1">
            <a:spLocks noChangeArrowheads="1"/>
          </p:cNvSpPr>
          <p:nvPr/>
        </p:nvSpPr>
        <p:spPr bwMode="auto">
          <a:xfrm>
            <a:off x="5508625" y="6453188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900" dirty="0" smtClean="0"/>
              <a:t>Institute </a:t>
            </a:r>
            <a:r>
              <a:rPr lang="de-DE" sz="900" dirty="0" err="1" smtClean="0"/>
              <a:t>for</a:t>
            </a:r>
            <a:r>
              <a:rPr lang="de-DE" sz="900" dirty="0" smtClean="0"/>
              <a:t> Data Processing </a:t>
            </a:r>
            <a:r>
              <a:rPr lang="de-DE" sz="900" dirty="0" err="1" smtClean="0"/>
              <a:t>and</a:t>
            </a:r>
            <a:r>
              <a:rPr lang="de-DE" sz="900" dirty="0" smtClean="0"/>
              <a:t> </a:t>
            </a:r>
            <a:r>
              <a:rPr lang="de-DE" sz="900" dirty="0" err="1" smtClean="0"/>
              <a:t>Elektronics</a:t>
            </a:r>
            <a:r>
              <a:rPr lang="de-DE" sz="900" dirty="0" smtClean="0"/>
              <a:t> (IPE)</a:t>
            </a:r>
          </a:p>
        </p:txBody>
      </p:sp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33C4937E-8F7E-47AF-A3FB-D3C9C2B9697B}" type="slidenum">
              <a:rPr lang="de-DE" sz="900" b="1" smtClean="0"/>
              <a:pPr eaLnBrk="1" hangingPunct="1">
                <a:spcBef>
                  <a:spcPct val="50000"/>
                </a:spcBef>
                <a:defRPr/>
              </a:pPr>
              <a:t>‹Nr.›</a:t>
            </a:fld>
            <a:endParaRPr lang="de-DE" sz="900" b="1" smtClean="0"/>
          </a:p>
        </p:txBody>
      </p:sp>
      <p:pic>
        <p:nvPicPr>
          <p:cNvPr id="1031" name="Picture 13" descr="KIT-Logo-rgb_d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33375"/>
            <a:ext cx="10763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612775" y="6445250"/>
            <a:ext cx="8636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de-DE" sz="900" dirty="0" smtClean="0"/>
              <a:t>13.05.2013</a:t>
            </a:r>
            <a:endParaRPr lang="de-DE" sz="900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53188"/>
            <a:ext cx="3662363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r>
              <a:rPr lang="de-DE" dirty="0" smtClean="0"/>
              <a:t>M. Weber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1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elmholtz.de/fileadmin/user_upload/03_ueber_uns/pof/Driftkammer_Argus_Detektor_DESY_600x4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49" y="3645024"/>
            <a:ext cx="4436215" cy="274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77826" y="1231128"/>
            <a:ext cx="8389937" cy="1125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endParaRPr lang="de-DE" sz="26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de-DE" sz="26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2600" b="1" dirty="0" err="1" smtClean="0">
                <a:solidFill>
                  <a:schemeClr val="tx2"/>
                </a:solidFill>
              </a:rPr>
              <a:t>Detector</a:t>
            </a:r>
            <a:r>
              <a:rPr lang="de-DE" sz="2600" b="1" dirty="0" smtClean="0">
                <a:solidFill>
                  <a:schemeClr val="tx2"/>
                </a:solidFill>
              </a:rPr>
              <a:t> </a:t>
            </a:r>
            <a:r>
              <a:rPr lang="de-DE" sz="2600" b="1" dirty="0">
                <a:solidFill>
                  <a:schemeClr val="tx2"/>
                </a:solidFill>
              </a:rPr>
              <a:t>Technology </a:t>
            </a:r>
            <a:r>
              <a:rPr lang="de-DE" sz="2600" b="1" dirty="0" err="1">
                <a:solidFill>
                  <a:schemeClr val="tx2"/>
                </a:solidFill>
              </a:rPr>
              <a:t>and</a:t>
            </a:r>
            <a:r>
              <a:rPr lang="de-DE" sz="2600" b="1" dirty="0">
                <a:solidFill>
                  <a:schemeClr val="tx2"/>
                </a:solidFill>
              </a:rPr>
              <a:t> Systems </a:t>
            </a:r>
            <a:r>
              <a:rPr lang="de-DE" sz="2600" b="1" dirty="0" err="1" smtClean="0">
                <a:solidFill>
                  <a:schemeClr val="tx2"/>
                </a:solidFill>
              </a:rPr>
              <a:t>Platform</a:t>
            </a:r>
            <a:endParaRPr lang="de-DE" sz="26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2600" b="1" dirty="0" smtClean="0">
                <a:solidFill>
                  <a:schemeClr val="tx2"/>
                </a:solidFill>
              </a:rPr>
              <a:t/>
            </a:r>
            <a:br>
              <a:rPr lang="de-DE" sz="2600" b="1" dirty="0" smtClean="0">
                <a:solidFill>
                  <a:schemeClr val="tx2"/>
                </a:solidFill>
              </a:rPr>
            </a:br>
            <a:r>
              <a:rPr lang="de-DE" sz="2600" b="1" dirty="0" smtClean="0">
                <a:solidFill>
                  <a:schemeClr val="tx2"/>
                </a:solidFill>
              </a:rPr>
              <a:t>Advisory Board Meeting</a:t>
            </a:r>
            <a:endParaRPr lang="de-DE" sz="2600" b="1" dirty="0">
              <a:solidFill>
                <a:schemeClr val="tx2"/>
              </a:solidFill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96875" y="2349500"/>
            <a:ext cx="83708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de-DE" sz="1600" b="1">
              <a:solidFill>
                <a:srgbClr val="000000"/>
              </a:solidFill>
            </a:endParaRP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423737"/>
              </p:ext>
            </p:extLst>
          </p:nvPr>
        </p:nvGraphicFramePr>
        <p:xfrm>
          <a:off x="107504" y="3645024"/>
          <a:ext cx="4556347" cy="2741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feld 2"/>
          <p:cNvSpPr txBox="1">
            <a:spLocks noChangeArrowheads="1"/>
          </p:cNvSpPr>
          <p:nvPr/>
        </p:nvSpPr>
        <p:spPr bwMode="auto">
          <a:xfrm>
            <a:off x="339725" y="2699072"/>
            <a:ext cx="14372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 smtClean="0"/>
              <a:t>Marc Weber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2800" dirty="0" smtClean="0"/>
              <a:t>Welcome</a:t>
            </a:r>
          </a:p>
          <a:p>
            <a:pPr marL="0" indent="0" algn="ctr">
              <a:buNone/>
            </a:pPr>
            <a:r>
              <a:rPr lang="de-DE" sz="2800" dirty="0" smtClean="0"/>
              <a:t> </a:t>
            </a:r>
          </a:p>
          <a:p>
            <a:pPr marL="0" indent="0" algn="ctr">
              <a:buNone/>
            </a:pPr>
            <a:r>
              <a:rPr lang="de-DE" sz="2800" dirty="0" err="1"/>
              <a:t>a</a:t>
            </a:r>
            <a:r>
              <a:rPr lang="de-DE" sz="2800" dirty="0" err="1" smtClean="0"/>
              <a:t>nd</a:t>
            </a:r>
            <a:endParaRPr lang="de-DE" sz="2800" dirty="0" smtClean="0"/>
          </a:p>
          <a:p>
            <a:pPr marL="0" indent="0" algn="ctr">
              <a:buNone/>
            </a:pPr>
            <a:r>
              <a:rPr lang="de-DE" sz="2800" dirty="0" smtClean="0"/>
              <a:t> </a:t>
            </a:r>
          </a:p>
          <a:p>
            <a:pPr marL="0" indent="0" algn="ctr">
              <a:buNone/>
            </a:pPr>
            <a:r>
              <a:rPr lang="de-DE" sz="2800" dirty="0" err="1" smtClean="0"/>
              <a:t>thank</a:t>
            </a:r>
            <a:r>
              <a:rPr lang="de-DE" sz="2800" dirty="0" smtClean="0"/>
              <a:t> </a:t>
            </a:r>
            <a:r>
              <a:rPr lang="de-DE" sz="2800" dirty="0" err="1" smtClean="0"/>
              <a:t>you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serving</a:t>
            </a:r>
            <a:r>
              <a:rPr lang="de-DE" sz="2800" dirty="0" smtClean="0"/>
              <a:t> on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</a:p>
          <a:p>
            <a:pPr marL="0" indent="0" algn="ctr">
              <a:buNone/>
            </a:pPr>
            <a:endParaRPr lang="de-DE" sz="2800" dirty="0"/>
          </a:p>
          <a:p>
            <a:pPr marL="0" indent="0" algn="ctr">
              <a:buNone/>
            </a:pPr>
            <a:r>
              <a:rPr lang="de-DE" sz="2800" dirty="0" err="1" smtClean="0"/>
              <a:t>advisory</a:t>
            </a:r>
            <a:r>
              <a:rPr lang="de-DE" sz="2800" dirty="0" smtClean="0"/>
              <a:t> </a:t>
            </a:r>
            <a:r>
              <a:rPr lang="de-DE" sz="2800" dirty="0" err="1" smtClean="0"/>
              <a:t>board</a:t>
            </a:r>
            <a:r>
              <a:rPr lang="de-DE" sz="2800" dirty="0" smtClean="0"/>
              <a:t>!</a:t>
            </a:r>
            <a:br>
              <a:rPr lang="de-DE" sz="2800" dirty="0" smtClean="0"/>
            </a:br>
            <a:endParaRPr lang="de-DE" sz="2800" dirty="0" smtClean="0"/>
          </a:p>
          <a:p>
            <a:pPr marL="0" indent="0">
              <a:buNone/>
            </a:pPr>
            <a:r>
              <a:rPr lang="de-DE" dirty="0"/>
              <a:t/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M. Weber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607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Members </a:t>
            </a:r>
            <a:r>
              <a:rPr lang="de-DE" dirty="0" err="1" smtClean="0"/>
              <a:t>of</a:t>
            </a:r>
            <a:r>
              <a:rPr lang="de-DE" dirty="0" smtClean="0"/>
              <a:t> Advisory Board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Wladek</a:t>
            </a:r>
            <a:r>
              <a:rPr lang="de-DE" dirty="0"/>
              <a:t> Dabrowski (AGH Krakau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/>
              <a:t>Christophe De La Taille (IN2P3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Lutz </a:t>
            </a:r>
            <a:r>
              <a:rPr lang="de-DE" dirty="0"/>
              <a:t>Feld (RWTH Aachen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r>
              <a:rPr lang="de-DE" dirty="0" smtClean="0"/>
              <a:t>Marcus French (STFC)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Richard </a:t>
            </a:r>
            <a:r>
              <a:rPr lang="de-DE" dirty="0"/>
              <a:t>Hall-</a:t>
            </a:r>
            <a:r>
              <a:rPr lang="de-DE" dirty="0" err="1"/>
              <a:t>Wilton</a:t>
            </a:r>
            <a:r>
              <a:rPr lang="de-DE" dirty="0"/>
              <a:t> (ESS)</a:t>
            </a:r>
          </a:p>
          <a:p>
            <a:pPr marL="0" indent="0">
              <a:buNone/>
            </a:pPr>
            <a:r>
              <a:rPr lang="de-DE" dirty="0" smtClean="0"/>
              <a:t>Roland </a:t>
            </a:r>
            <a:r>
              <a:rPr lang="de-DE" dirty="0" err="1" smtClean="0"/>
              <a:t>Horisberger</a:t>
            </a:r>
            <a:r>
              <a:rPr lang="de-DE" dirty="0" smtClean="0"/>
              <a:t> (PSI)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Hans-Günter </a:t>
            </a:r>
            <a:r>
              <a:rPr lang="de-DE" dirty="0"/>
              <a:t>Moser (MPP München)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Eric </a:t>
            </a:r>
            <a:r>
              <a:rPr lang="de-DE" dirty="0" err="1" smtClean="0"/>
              <a:t>Ramberg</a:t>
            </a:r>
            <a:r>
              <a:rPr lang="de-DE" dirty="0" smtClean="0"/>
              <a:t> (FNAL)</a:t>
            </a:r>
            <a:br>
              <a:rPr lang="de-DE" dirty="0" smtClean="0"/>
            </a:br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M. Weber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727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M. Weber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67544" y="90872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General </a:t>
            </a:r>
            <a:r>
              <a:rPr lang="en-US" sz="2000" b="1" dirty="0" smtClean="0"/>
              <a:t>charge </a:t>
            </a:r>
            <a:r>
              <a:rPr lang="en-US" sz="2000" b="1" dirty="0"/>
              <a:t>of the Advisory Board </a:t>
            </a:r>
            <a:r>
              <a:rPr lang="en-US" sz="2000" b="1" dirty="0" smtClean="0"/>
              <a:t>of </a:t>
            </a:r>
            <a:r>
              <a:rPr lang="en-US" sz="2000" b="1" dirty="0"/>
              <a:t>the HGF - “Detector Technologies and Systems Platform”</a:t>
            </a:r>
            <a:endParaRPr lang="de-DE" sz="2000" dirty="0"/>
          </a:p>
          <a:p>
            <a:r>
              <a:rPr lang="en-US" sz="2000" dirty="0"/>
              <a:t> </a:t>
            </a:r>
            <a:endParaRPr lang="de-DE" sz="2000" dirty="0"/>
          </a:p>
          <a:p>
            <a:pPr lvl="0"/>
            <a:r>
              <a:rPr lang="en-US" sz="2000" dirty="0"/>
              <a:t>To advise the platform on </a:t>
            </a:r>
            <a:r>
              <a:rPr lang="en-US" sz="2000" dirty="0" err="1"/>
              <a:t>strategical</a:t>
            </a:r>
            <a:r>
              <a:rPr lang="en-US" sz="2000" dirty="0"/>
              <a:t> matters -</a:t>
            </a:r>
            <a:br>
              <a:rPr lang="en-US" sz="2000" dirty="0"/>
            </a:br>
            <a:r>
              <a:rPr lang="en-US" sz="2000" dirty="0"/>
              <a:t>in particular on how to best position ourselves for the next large-scale instrumentation projects of “Matter”</a:t>
            </a:r>
            <a:br>
              <a:rPr lang="en-US" sz="2000" dirty="0"/>
            </a:br>
            <a:endParaRPr lang="de-DE" sz="2000" dirty="0"/>
          </a:p>
          <a:p>
            <a:pPr lvl="0"/>
            <a:r>
              <a:rPr lang="en-US" sz="2000" dirty="0"/>
              <a:t>To help identify promising future technology directions</a:t>
            </a:r>
            <a:br>
              <a:rPr lang="en-US" sz="2000" dirty="0"/>
            </a:br>
            <a:endParaRPr lang="de-DE" sz="2000" dirty="0"/>
          </a:p>
          <a:p>
            <a:pPr lvl="0"/>
            <a:r>
              <a:rPr lang="en-US" sz="2000" dirty="0"/>
              <a:t>To suggest opportunities for industrial, medical and societal spin-offs</a:t>
            </a:r>
            <a:endParaRPr lang="de-DE" sz="2000" dirty="0"/>
          </a:p>
          <a:p>
            <a:r>
              <a:rPr lang="en-US" sz="2000" dirty="0"/>
              <a:t> </a:t>
            </a:r>
            <a:endParaRPr lang="de-DE" sz="2000" dirty="0"/>
          </a:p>
          <a:p>
            <a:pPr lvl="0"/>
            <a:r>
              <a:rPr lang="en-US" sz="2000" dirty="0"/>
              <a:t>To comment on Research and Development priorities and specific project opportunities</a:t>
            </a:r>
            <a:endParaRPr lang="de-DE" sz="2000" dirty="0"/>
          </a:p>
          <a:p>
            <a:r>
              <a:rPr lang="en-US" sz="2000" dirty="0"/>
              <a:t/>
            </a:r>
            <a:br>
              <a:rPr lang="en-US" sz="2000" dirty="0"/>
            </a:br>
            <a:endParaRPr lang="de-DE" sz="2000" dirty="0"/>
          </a:p>
          <a:p>
            <a:r>
              <a:rPr lang="en-US" sz="2000" dirty="0"/>
              <a:t>Karlsruhe, April 26</a:t>
            </a:r>
            <a:r>
              <a:rPr lang="en-US" sz="2000" baseline="30000" dirty="0"/>
              <a:t>th</a:t>
            </a:r>
            <a:r>
              <a:rPr lang="en-US" sz="2000" dirty="0"/>
              <a:t>, 2013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7525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Suggestions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meeting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Getting</a:t>
            </a:r>
            <a:r>
              <a:rPr lang="de-DE" dirty="0" smtClean="0"/>
              <a:t> </a:t>
            </a:r>
            <a:r>
              <a:rPr lang="de-DE" dirty="0" err="1" smtClean="0"/>
              <a:t>organized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err="1" smtClean="0"/>
              <a:t>Vote</a:t>
            </a:r>
            <a:r>
              <a:rPr lang="de-DE" dirty="0" smtClean="0"/>
              <a:t> a </a:t>
            </a:r>
            <a:r>
              <a:rPr lang="de-DE" dirty="0" err="1" smtClean="0"/>
              <a:t>chair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Decide</a:t>
            </a:r>
            <a:r>
              <a:rPr lang="de-DE" dirty="0" smtClean="0"/>
              <a:t> on </a:t>
            </a:r>
            <a:r>
              <a:rPr lang="de-DE" dirty="0" err="1" smtClean="0"/>
              <a:t>frequency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smtClean="0"/>
              <a:t> </a:t>
            </a:r>
            <a:r>
              <a:rPr lang="de-DE" smtClean="0"/>
              <a:t>AB meetings</a:t>
            </a:r>
            <a:r>
              <a:rPr lang="de-DE" dirty="0" smtClean="0"/>
              <a:t> (</a:t>
            </a:r>
            <a:r>
              <a:rPr lang="de-DE" dirty="0" err="1" smtClean="0"/>
              <a:t>eg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collaboration</a:t>
            </a:r>
            <a:r>
              <a:rPr lang="de-DE" dirty="0" smtClean="0"/>
              <a:t> </a:t>
            </a:r>
            <a:r>
              <a:rPr lang="de-DE" dirty="0" err="1" smtClean="0"/>
              <a:t>meeting</a:t>
            </a:r>
            <a:r>
              <a:rPr lang="de-DE" dirty="0" smtClean="0"/>
              <a:t>)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 err="1" smtClean="0"/>
              <a:t>Give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impressions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emerging</a:t>
            </a:r>
            <a:r>
              <a:rPr lang="de-DE" dirty="0" smtClean="0"/>
              <a:t> </a:t>
            </a:r>
            <a:r>
              <a:rPr lang="de-DE" dirty="0" err="1" smtClean="0"/>
              <a:t>funding</a:t>
            </a:r>
            <a:r>
              <a:rPr lang="de-DE" dirty="0" smtClean="0"/>
              <a:t> </a:t>
            </a:r>
            <a:r>
              <a:rPr lang="de-DE" dirty="0" err="1" smtClean="0"/>
              <a:t>proposal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More </a:t>
            </a:r>
            <a:r>
              <a:rPr lang="de-DE" dirty="0" err="1" smtClean="0"/>
              <a:t>importantly</a:t>
            </a:r>
            <a:r>
              <a:rPr lang="de-DE" dirty="0" smtClean="0"/>
              <a:t>, </a:t>
            </a:r>
            <a:r>
              <a:rPr lang="de-DE" dirty="0" err="1" smtClean="0"/>
              <a:t>suggest</a:t>
            </a:r>
            <a:r>
              <a:rPr lang="de-DE" dirty="0" smtClean="0"/>
              <a:t> a </a:t>
            </a:r>
            <a:r>
              <a:rPr lang="de-DE" dirty="0" err="1" smtClean="0"/>
              <a:t>practical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providing</a:t>
            </a:r>
            <a:r>
              <a:rPr lang="de-DE" dirty="0" smtClean="0"/>
              <a:t> </a:t>
            </a:r>
            <a:r>
              <a:rPr lang="de-DE" dirty="0" err="1"/>
              <a:t>u</a:t>
            </a:r>
            <a:r>
              <a:rPr lang="de-DE" dirty="0" err="1" smtClean="0"/>
              <a:t>s</a:t>
            </a:r>
            <a:r>
              <a:rPr lang="de-DE" dirty="0" smtClean="0"/>
              <a:t> </a:t>
            </a:r>
            <a:r>
              <a:rPr lang="de-DE" dirty="0" err="1" smtClean="0"/>
              <a:t>feed-back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mid</a:t>
            </a:r>
            <a:r>
              <a:rPr lang="de-DE" dirty="0" smtClean="0"/>
              <a:t> June </a:t>
            </a:r>
            <a:r>
              <a:rPr lang="de-DE" dirty="0" smtClean="0"/>
              <a:t>2013 (</a:t>
            </a:r>
            <a:r>
              <a:rPr lang="de-DE" dirty="0" err="1" smtClean="0"/>
              <a:t>presention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HGF </a:t>
            </a:r>
            <a:r>
              <a:rPr lang="de-DE" dirty="0" err="1" smtClean="0"/>
              <a:t>senate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M. Weber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72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T_master_d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</Words>
  <Application>Microsoft Office PowerPoint</Application>
  <PresentationFormat>Bildschirmpräsentation (4:3)</PresentationFormat>
  <Paragraphs>58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KIT_master_de</vt:lpstr>
      <vt:lpstr>PowerPoint-Präsentation</vt:lpstr>
      <vt:lpstr>PowerPoint-Präsentation</vt:lpstr>
      <vt:lpstr>Members of Advisory Board</vt:lpstr>
      <vt:lpstr>PowerPoint-Präsentation</vt:lpstr>
      <vt:lpstr>Suggestions for this meeting</vt:lpstr>
    </vt:vector>
  </TitlesOfParts>
  <Company>FZK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Anonymous</dc:creator>
  <cp:lastModifiedBy>Weber, Marc (IPE)</cp:lastModifiedBy>
  <cp:revision>221</cp:revision>
  <cp:lastPrinted>2013-05-10T17:33:14Z</cp:lastPrinted>
  <dcterms:created xsi:type="dcterms:W3CDTF">2009-12-11T12:52:59Z</dcterms:created>
  <dcterms:modified xsi:type="dcterms:W3CDTF">2013-05-13T05:42:00Z</dcterms:modified>
</cp:coreProperties>
</file>