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4" r:id="rId2"/>
    <p:sldId id="280" r:id="rId3"/>
    <p:sldId id="292" r:id="rId4"/>
    <p:sldId id="314" r:id="rId5"/>
    <p:sldId id="311" r:id="rId6"/>
    <p:sldId id="322" r:id="rId7"/>
    <p:sldId id="293" r:id="rId8"/>
    <p:sldId id="321" r:id="rId9"/>
    <p:sldId id="310" r:id="rId10"/>
    <p:sldId id="316" r:id="rId11"/>
    <p:sldId id="323" r:id="rId12"/>
    <p:sldId id="318" r:id="rId13"/>
    <p:sldId id="324" r:id="rId14"/>
    <p:sldId id="325" r:id="rId15"/>
    <p:sldId id="319" r:id="rId16"/>
    <p:sldId id="320" r:id="rId17"/>
    <p:sldId id="300" r:id="rId18"/>
    <p:sldId id="309" r:id="rId19"/>
  </p:sldIdLst>
  <p:sldSz cx="9144000" cy="6858000" type="screen4x3"/>
  <p:notesSz cx="6797675" cy="987425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A2341E"/>
    <a:srgbClr val="50AAE6"/>
    <a:srgbClr val="5A6EB4"/>
    <a:srgbClr val="A00078"/>
    <a:srgbClr val="A01E28"/>
    <a:srgbClr val="A08232"/>
    <a:srgbClr val="DCA01E"/>
    <a:srgbClr val="FA82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701" autoAdjust="0"/>
    <p:restoredTop sz="97033" autoAdjust="0"/>
  </p:normalViewPr>
  <p:slideViewPr>
    <p:cSldViewPr>
      <p:cViewPr varScale="1">
        <p:scale>
          <a:sx n="64" d="100"/>
          <a:sy n="64" d="100"/>
        </p:scale>
        <p:origin x="-2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 sz="1000" dirty="0" smtClean="0"/>
              <a:t>2012</a:t>
            </a:r>
          </a:p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 sz="1000" dirty="0" smtClean="0"/>
              <a:t>Zahl </a:t>
            </a:r>
            <a:r>
              <a:rPr lang="de-DE" sz="1000" dirty="0"/>
              <a:t>der </a:t>
            </a:r>
            <a:r>
              <a:rPr lang="de-DE" sz="1000" dirty="0" smtClean="0"/>
              <a:t>Mitarbeiter</a:t>
            </a:r>
            <a:endParaRPr lang="de-DE" sz="1000" dirty="0"/>
          </a:p>
        </c:rich>
      </c:tx>
      <c:layout>
        <c:manualLayout>
          <c:xMode val="edge"/>
          <c:yMode val="edge"/>
          <c:x val="0.34114808317797368"/>
          <c:y val="8.0843135737501945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942628375196"/>
          <c:y val="0.31578984256999776"/>
          <c:w val="0.61538534916026255"/>
          <c:h val="0.4784694584393905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/>
      <c:overlay val="0"/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 rtl="0">
            <a:defRPr sz="84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zero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5714286" cy="3228572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628579" y="505713"/>
            <a:ext cx="2734805" cy="30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4" tIns="45697" rIns="91394" bIns="45697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36578" y="9214253"/>
            <a:ext cx="3076261" cy="220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50000"/>
              </a:spcBef>
              <a:defRPr/>
            </a:pPr>
            <a:r>
              <a:rPr lang="de-DE" sz="800"/>
              <a:t>KIT – Universität des Landes Baden-Württemberg und 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defRPr/>
            </a:pPr>
            <a:r>
              <a:rPr lang="de-DE" sz="800"/>
              <a:t>nationales Forschungszentrum in der Helmholtz-Gemeinschaft</a:t>
            </a:r>
          </a:p>
        </p:txBody>
      </p:sp>
      <p:pic>
        <p:nvPicPr>
          <p:cNvPr id="18436" name="Picture 11" descr="KIT-Logo-rgb_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49" y="204004"/>
            <a:ext cx="999195" cy="50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700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4"/>
            <a:ext cx="2945659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4" tIns="45697" rIns="91394" bIns="4569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5" y="4"/>
            <a:ext cx="2945659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4" tIns="45697" rIns="91394" bIns="4569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3450" y="742950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72"/>
            <a:ext cx="543814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4" tIns="45697" rIns="91394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78827"/>
            <a:ext cx="2945659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4" tIns="45697" rIns="91394" bIns="4569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5" y="9378827"/>
            <a:ext cx="2945659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4" tIns="45697" rIns="91394" bIns="4569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C93838C-44AA-41F6-A02E-E80A39CB9D1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28818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Prof. Dr. Max Mustermann | Musterfakultät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93838C-44AA-41F6-A02E-E80A39CB9D10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8781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I_rahmen_neu_tite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70988" cy="689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396875" y="6475413"/>
            <a:ext cx="3670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800" smtClean="0"/>
              <a:t>KIT – Universität des Landes Baden-Württemberg und</a:t>
            </a:r>
          </a:p>
          <a:p>
            <a:pPr eaLnBrk="1" hangingPunct="1">
              <a:defRPr/>
            </a:pPr>
            <a:r>
              <a:rPr lang="de-DE" sz="800" smtClean="0"/>
              <a:t>nationales Forschungszentrum in der Helmholtz-Gemeinschaft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sz="1600" b="1" smtClean="0">
                <a:solidFill>
                  <a:schemeClr val="bg1"/>
                </a:solidFill>
              </a:rPr>
              <a:t>www.kit.edu</a:t>
            </a:r>
          </a:p>
        </p:txBody>
      </p:sp>
      <p:pic>
        <p:nvPicPr>
          <p:cNvPr id="6" name="Picture 11" descr="KIT-Logo-rgb_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61925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366218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 Max Mustermann - 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1519298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9563" y="333375"/>
            <a:ext cx="2089150" cy="57594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0525" y="333375"/>
            <a:ext cx="6116638" cy="57594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 Max Mustermann - 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319191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Christiane Buchwald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7776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 Max Mustermann - 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66742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 Max Mustermann - 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3175846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 Max Mustermann - 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2266775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 Max Mustermann - 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1109608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 Max Mustermann - 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3888590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 Max Mustermann - 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1142810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 Max Mustermann - 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65485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691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Folientitel durch klicken hinzufügen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Karlsruhe Institute </a:t>
            </a:r>
            <a:r>
              <a:rPr lang="de-DE" dirty="0" err="1" smtClean="0"/>
              <a:t>of</a:t>
            </a:r>
            <a:r>
              <a:rPr lang="de-DE" dirty="0" smtClean="0"/>
              <a:t> Technology (KIT).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29" name="Text Box 10"/>
          <p:cNvSpPr txBox="1">
            <a:spLocks noChangeArrowheads="1"/>
          </p:cNvSpPr>
          <p:nvPr/>
        </p:nvSpPr>
        <p:spPr bwMode="auto">
          <a:xfrm>
            <a:off x="5508625" y="6453188"/>
            <a:ext cx="324008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de-DE" sz="900" dirty="0" smtClean="0"/>
              <a:t>Institute </a:t>
            </a:r>
            <a:r>
              <a:rPr lang="de-DE" sz="900" dirty="0" err="1" smtClean="0"/>
              <a:t>for</a:t>
            </a:r>
            <a:r>
              <a:rPr lang="de-DE" sz="900" dirty="0" smtClean="0"/>
              <a:t> Data Processing </a:t>
            </a:r>
            <a:r>
              <a:rPr lang="de-DE" sz="900" dirty="0" err="1" smtClean="0"/>
              <a:t>and</a:t>
            </a:r>
            <a:r>
              <a:rPr lang="de-DE" sz="900" dirty="0" smtClean="0"/>
              <a:t> </a:t>
            </a:r>
            <a:r>
              <a:rPr lang="de-DE" sz="900" dirty="0" err="1" smtClean="0"/>
              <a:t>Elektronics</a:t>
            </a:r>
            <a:r>
              <a:rPr lang="de-DE" sz="900" dirty="0" smtClean="0"/>
              <a:t> (IPE)</a:t>
            </a:r>
          </a:p>
        </p:txBody>
      </p:sp>
      <p:sp>
        <p:nvSpPr>
          <p:cNvPr id="1030" name="Text Box 11"/>
          <p:cNvSpPr txBox="1">
            <a:spLocks noChangeArrowheads="1"/>
          </p:cNvSpPr>
          <p:nvPr/>
        </p:nvSpPr>
        <p:spPr bwMode="auto">
          <a:xfrm>
            <a:off x="250825" y="6445250"/>
            <a:ext cx="3254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33C4937E-8F7E-47AF-A3FB-D3C9C2B9697B}" type="slidenum">
              <a:rPr lang="de-DE" sz="900" b="1" smtClean="0"/>
              <a:pPr eaLnBrk="1" hangingPunct="1">
                <a:spcBef>
                  <a:spcPct val="50000"/>
                </a:spcBef>
                <a:defRPr/>
              </a:pPr>
              <a:t>‹Nr.›</a:t>
            </a:fld>
            <a:endParaRPr lang="de-DE" sz="900" b="1" smtClean="0"/>
          </a:p>
        </p:txBody>
      </p:sp>
      <p:pic>
        <p:nvPicPr>
          <p:cNvPr id="1031" name="Picture 13" descr="KIT-Logo-rgb_d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33375"/>
            <a:ext cx="10763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1"/>
          <p:cNvSpPr>
            <a:spLocks noChangeArrowheads="1"/>
          </p:cNvSpPr>
          <p:nvPr/>
        </p:nvSpPr>
        <p:spPr bwMode="auto">
          <a:xfrm>
            <a:off x="612775" y="6445250"/>
            <a:ext cx="8636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de-DE" sz="900" dirty="0" smtClean="0"/>
              <a:t>13.05.2013</a:t>
            </a:r>
            <a:endParaRPr lang="de-DE" sz="900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01800" y="6453188"/>
            <a:ext cx="3662363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de-DE" dirty="0" smtClean="0"/>
              <a:t>Christiane Buchwald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1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14325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>
          <a:solidFill>
            <a:schemeClr val="tx1"/>
          </a:solidFill>
          <a:latin typeface="+mn-lt"/>
        </a:defRPr>
      </a:lvl2pPr>
      <a:lvl3pPr marL="1209675" indent="-276225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3pPr>
      <a:lvl4pPr marL="1657350" indent="-276225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4pPr>
      <a:lvl5pPr marL="2095500" indent="-276225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elmholtz.de/fileadmin/user_upload/03_ueber_uns/pof/Driftkammer_Argus_Detektor_DESY_600x4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49" y="3645024"/>
            <a:ext cx="4436215" cy="274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77826" y="1231128"/>
            <a:ext cx="8389937" cy="112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endParaRPr lang="de-DE" sz="2600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de-DE" sz="2600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2600" b="1" dirty="0" err="1" smtClean="0">
                <a:solidFill>
                  <a:schemeClr val="tx2"/>
                </a:solidFill>
              </a:rPr>
              <a:t>Detector</a:t>
            </a:r>
            <a:r>
              <a:rPr lang="de-DE" sz="2600" b="1" dirty="0" smtClean="0">
                <a:solidFill>
                  <a:schemeClr val="tx2"/>
                </a:solidFill>
              </a:rPr>
              <a:t> </a:t>
            </a:r>
            <a:r>
              <a:rPr lang="de-DE" sz="2600" b="1" dirty="0">
                <a:solidFill>
                  <a:schemeClr val="tx2"/>
                </a:solidFill>
              </a:rPr>
              <a:t>Technology </a:t>
            </a:r>
            <a:r>
              <a:rPr lang="de-DE" sz="2600" b="1" dirty="0" err="1">
                <a:solidFill>
                  <a:schemeClr val="tx2"/>
                </a:solidFill>
              </a:rPr>
              <a:t>and</a:t>
            </a:r>
            <a:r>
              <a:rPr lang="de-DE" sz="2600" b="1" dirty="0">
                <a:solidFill>
                  <a:schemeClr val="tx2"/>
                </a:solidFill>
              </a:rPr>
              <a:t> Systems </a:t>
            </a:r>
            <a:r>
              <a:rPr lang="de-DE" sz="2600" b="1" dirty="0" err="1" smtClean="0">
                <a:solidFill>
                  <a:schemeClr val="tx2"/>
                </a:solidFill>
              </a:rPr>
              <a:t>Platform</a:t>
            </a:r>
            <a:r>
              <a:rPr lang="de-DE" sz="2600" b="1" dirty="0" smtClean="0">
                <a:solidFill>
                  <a:schemeClr val="tx2"/>
                </a:solidFill>
              </a:rPr>
              <a:t/>
            </a:r>
            <a:br>
              <a:rPr lang="de-DE" sz="2600" b="1" dirty="0" smtClean="0">
                <a:solidFill>
                  <a:schemeClr val="tx2"/>
                </a:solidFill>
              </a:rPr>
            </a:br>
            <a:r>
              <a:rPr lang="de-DE" sz="2600" b="1" dirty="0" smtClean="0">
                <a:solidFill>
                  <a:schemeClr val="tx2"/>
                </a:solidFill>
              </a:rPr>
              <a:t>Berlin Workshop</a:t>
            </a:r>
            <a:r>
              <a:rPr lang="de-DE" sz="2600" b="1" dirty="0">
                <a:solidFill>
                  <a:schemeClr val="tx2"/>
                </a:solidFill>
              </a:rPr>
              <a:t/>
            </a:r>
            <a:br>
              <a:rPr lang="de-DE" sz="2600" b="1" dirty="0">
                <a:solidFill>
                  <a:schemeClr val="tx2"/>
                </a:solidFill>
              </a:rPr>
            </a:br>
            <a:r>
              <a:rPr lang="de-DE" sz="2600" b="1" dirty="0" smtClean="0">
                <a:solidFill>
                  <a:schemeClr val="tx2"/>
                </a:solidFill>
              </a:rPr>
              <a:t>Plans 2013 - 2019</a:t>
            </a:r>
            <a:endParaRPr lang="de-DE" sz="2600" b="1" dirty="0">
              <a:solidFill>
                <a:schemeClr val="tx2"/>
              </a:solidFill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96875" y="2349500"/>
            <a:ext cx="837088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 sz="1600" b="1">
              <a:solidFill>
                <a:srgbClr val="000000"/>
              </a:solidFill>
            </a:endParaRPr>
          </a:p>
        </p:txBody>
      </p:sp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3423737"/>
              </p:ext>
            </p:extLst>
          </p:nvPr>
        </p:nvGraphicFramePr>
        <p:xfrm>
          <a:off x="107504" y="3645024"/>
          <a:ext cx="4556347" cy="2741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339725" y="2699072"/>
            <a:ext cx="2287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/>
              <a:t>Christiane Buchwald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Questions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Discussion</a:t>
            </a:r>
            <a:r>
              <a:rPr lang="de-DE" dirty="0" smtClean="0"/>
              <a:t> 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General </a:t>
            </a:r>
            <a:r>
              <a:rPr lang="de-DE" dirty="0" err="1" smtClean="0"/>
              <a:t>organization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pillars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packages</a:t>
            </a:r>
            <a:r>
              <a:rPr lang="de-DE" dirty="0" smtClean="0"/>
              <a:t>?</a:t>
            </a:r>
          </a:p>
          <a:p>
            <a:pPr lvl="1"/>
            <a:r>
              <a:rPr lang="de-DE" dirty="0" smtClean="0"/>
              <a:t>Matrix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technologies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applications</a:t>
            </a:r>
            <a:endParaRPr lang="de-DE" dirty="0" smtClean="0"/>
          </a:p>
          <a:p>
            <a:pPr marL="476250" lvl="1" indent="0">
              <a:buNone/>
            </a:pPr>
            <a:endParaRPr lang="de-DE" dirty="0" smtClean="0"/>
          </a:p>
          <a:p>
            <a:r>
              <a:rPr lang="de-DE" dirty="0" smtClean="0"/>
              <a:t>Key </a:t>
            </a:r>
            <a:r>
              <a:rPr lang="de-DE" dirty="0" err="1" smtClean="0"/>
              <a:t>topics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proposal</a:t>
            </a:r>
            <a:r>
              <a:rPr lang="de-DE" dirty="0" smtClean="0"/>
              <a:t>?</a:t>
            </a:r>
          </a:p>
          <a:p>
            <a:pPr lvl="1"/>
            <a:r>
              <a:rPr lang="de-DE" dirty="0" smtClean="0"/>
              <a:t>Review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existing</a:t>
            </a:r>
            <a:r>
              <a:rPr lang="de-DE" dirty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packages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PoF</a:t>
            </a:r>
            <a:r>
              <a:rPr lang="de-DE" dirty="0" smtClean="0"/>
              <a:t> III?</a:t>
            </a:r>
            <a:endParaRPr lang="de-DE" dirty="0"/>
          </a:p>
          <a:p>
            <a:pPr lvl="1"/>
            <a:r>
              <a:rPr lang="de-DE" dirty="0" smtClean="0"/>
              <a:t>Additional (</a:t>
            </a:r>
            <a:r>
              <a:rPr lang="de-DE" dirty="0" err="1" smtClean="0"/>
              <a:t>ground</a:t>
            </a:r>
            <a:r>
              <a:rPr lang="de-DE" dirty="0" smtClean="0"/>
              <a:t> </a:t>
            </a:r>
            <a:r>
              <a:rPr lang="de-DE" dirty="0" err="1" smtClean="0"/>
              <a:t>breaking</a:t>
            </a:r>
            <a:r>
              <a:rPr lang="de-DE" dirty="0" smtClean="0"/>
              <a:t>) </a:t>
            </a:r>
            <a:r>
              <a:rPr lang="de-DE" dirty="0" err="1" smtClean="0"/>
              <a:t>topics</a:t>
            </a:r>
            <a:r>
              <a:rPr lang="de-DE" dirty="0" smtClean="0"/>
              <a:t>?</a:t>
            </a:r>
            <a:endParaRPr lang="de-DE" dirty="0"/>
          </a:p>
          <a:p>
            <a:pPr lvl="2"/>
            <a:r>
              <a:rPr lang="de-DE" dirty="0" smtClean="0"/>
              <a:t>Personal </a:t>
            </a:r>
            <a:r>
              <a:rPr lang="de-DE" dirty="0" err="1" smtClean="0"/>
              <a:t>effort</a:t>
            </a:r>
            <a:r>
              <a:rPr lang="de-DE" dirty="0" smtClean="0"/>
              <a:t> / Milestones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  <a:p>
            <a:r>
              <a:rPr lang="de-DE" dirty="0" smtClean="0"/>
              <a:t>Are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/>
              <a:t>t</a:t>
            </a:r>
            <a:r>
              <a:rPr lang="de-DE" dirty="0" err="1" smtClean="0"/>
              <a:t>echnologies</a:t>
            </a:r>
            <a:r>
              <a:rPr lang="de-DE" dirty="0" smtClean="0"/>
              <a:t>?</a:t>
            </a:r>
          </a:p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expected</a:t>
            </a:r>
            <a:r>
              <a:rPr lang="de-DE" dirty="0" smtClean="0"/>
              <a:t> </a:t>
            </a:r>
            <a:r>
              <a:rPr lang="de-DE" dirty="0" err="1" smtClean="0"/>
              <a:t>until</a:t>
            </a:r>
            <a:r>
              <a:rPr lang="de-DE" dirty="0" smtClean="0"/>
              <a:t> 2019?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err="1" smtClean="0"/>
              <a:t>especially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3D </a:t>
            </a:r>
            <a:r>
              <a:rPr lang="de-DE" dirty="0" err="1" smtClean="0"/>
              <a:t>technologies</a:t>
            </a:r>
            <a:r>
              <a:rPr lang="de-DE" dirty="0"/>
              <a:t>)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key</a:t>
            </a:r>
            <a:r>
              <a:rPr lang="de-DE" dirty="0" smtClean="0"/>
              <a:t> </a:t>
            </a:r>
            <a:r>
              <a:rPr lang="de-DE" dirty="0" err="1" smtClean="0"/>
              <a:t>contributions</a:t>
            </a:r>
            <a:r>
              <a:rPr lang="de-DE" dirty="0" smtClean="0"/>
              <a:t> </a:t>
            </a:r>
            <a:r>
              <a:rPr lang="de-DE" dirty="0" err="1"/>
              <a:t>to</a:t>
            </a:r>
            <a:r>
              <a:rPr lang="de-DE" dirty="0"/>
              <a:t>  </a:t>
            </a:r>
            <a:r>
              <a:rPr lang="de-DE" dirty="0" err="1"/>
              <a:t>applications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 smtClean="0"/>
              <a:t>further</a:t>
            </a:r>
            <a:r>
              <a:rPr lang="de-DE" dirty="0" smtClean="0"/>
              <a:t> </a:t>
            </a:r>
            <a:r>
              <a:rPr lang="de-DE" dirty="0" err="1" smtClean="0"/>
              <a:t>experiments</a:t>
            </a:r>
            <a:r>
              <a:rPr lang="de-DE" dirty="0"/>
              <a:t>? </a:t>
            </a:r>
          </a:p>
          <a:p>
            <a:r>
              <a:rPr lang="de-DE" dirty="0" smtClean="0"/>
              <a:t>Do we </a:t>
            </a:r>
            <a:r>
              <a:rPr lang="de-DE" dirty="0" err="1" smtClean="0"/>
              <a:t>cover</a:t>
            </a:r>
            <a:r>
              <a:rPr lang="de-DE" dirty="0" smtClean="0"/>
              <a:t> all </a:t>
            </a:r>
            <a:r>
              <a:rPr lang="de-DE" dirty="0" err="1" smtClean="0"/>
              <a:t>technologies</a:t>
            </a:r>
            <a:r>
              <a:rPr lang="de-DE" dirty="0" smtClean="0"/>
              <a:t> </a:t>
            </a:r>
            <a:r>
              <a:rPr lang="de-DE" dirty="0" err="1" smtClean="0"/>
              <a:t>needed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next</a:t>
            </a:r>
            <a:r>
              <a:rPr lang="de-DE" dirty="0" smtClean="0"/>
              <a:t> </a:t>
            </a:r>
            <a:r>
              <a:rPr lang="de-DE" dirty="0" err="1" smtClean="0"/>
              <a:t>generation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sources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accelerators</a:t>
            </a:r>
            <a:r>
              <a:rPr lang="de-DE" dirty="0" smtClean="0"/>
              <a:t>?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Christiane Buchwald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919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Questions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Discussion</a:t>
            </a:r>
            <a:r>
              <a:rPr lang="de-DE" dirty="0" smtClean="0"/>
              <a:t> (</a:t>
            </a:r>
            <a:r>
              <a:rPr lang="de-DE" dirty="0" err="1" smtClean="0"/>
              <a:t>cont</a:t>
            </a:r>
            <a:r>
              <a:rPr lang="de-DE" dirty="0" smtClean="0"/>
              <a:t>.)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Overlap</a:t>
            </a:r>
            <a:r>
              <a:rPr lang="de-DE" dirty="0" smtClean="0"/>
              <a:t> / Interface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programme</a:t>
            </a:r>
            <a:r>
              <a:rPr lang="de-DE" dirty="0" smtClean="0"/>
              <a:t> „</a:t>
            </a:r>
            <a:r>
              <a:rPr lang="de-DE" dirty="0" err="1" smtClean="0"/>
              <a:t>SuperComputing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Big Data“?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potential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collaboration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/>
              <a:t>i</a:t>
            </a:r>
            <a:r>
              <a:rPr lang="de-DE" dirty="0" err="1" smtClean="0"/>
              <a:t>ndustry</a:t>
            </a:r>
            <a:r>
              <a:rPr lang="de-DE" dirty="0" smtClean="0"/>
              <a:t> / Spin-offs?</a:t>
            </a: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Helmholtz </a:t>
            </a:r>
            <a:r>
              <a:rPr lang="de-DE" dirty="0" err="1" smtClean="0"/>
              <a:t>likes</a:t>
            </a:r>
            <a:r>
              <a:rPr lang="de-DE" dirty="0" smtClean="0"/>
              <a:t> </a:t>
            </a:r>
            <a:r>
              <a:rPr lang="de-DE" dirty="0" err="1" smtClean="0"/>
              <a:t>women</a:t>
            </a:r>
            <a:r>
              <a:rPr lang="de-DE" dirty="0" smtClean="0"/>
              <a:t> in </a:t>
            </a:r>
            <a:r>
              <a:rPr lang="de-DE" dirty="0" err="1" smtClean="0"/>
              <a:t>executive</a:t>
            </a:r>
            <a:r>
              <a:rPr lang="de-DE" dirty="0" smtClean="0"/>
              <a:t> </a:t>
            </a:r>
            <a:r>
              <a:rPr lang="de-DE" dirty="0" err="1" smtClean="0"/>
              <a:t>positions</a:t>
            </a:r>
            <a:endParaRPr lang="de-DE" dirty="0"/>
          </a:p>
          <a:p>
            <a:pPr lvl="1"/>
            <a:r>
              <a:rPr lang="de-DE" dirty="0" err="1" smtClean="0"/>
              <a:t>Proposals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welcome</a:t>
            </a:r>
            <a:endParaRPr lang="de-DE" dirty="0" smtClean="0"/>
          </a:p>
          <a:p>
            <a:pPr lvl="1"/>
            <a:r>
              <a:rPr lang="de-DE" dirty="0" smtClean="0"/>
              <a:t>Further </a:t>
            </a:r>
            <a:r>
              <a:rPr lang="de-DE" dirty="0" err="1"/>
              <a:t>c</a:t>
            </a:r>
            <a:r>
              <a:rPr lang="de-DE" dirty="0" err="1" smtClean="0"/>
              <a:t>andidates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packages</a:t>
            </a:r>
            <a:r>
              <a:rPr lang="de-DE" dirty="0"/>
              <a:t>?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Christiane Buchwald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385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„Benchmarks </a:t>
            </a:r>
            <a:r>
              <a:rPr lang="de-DE" dirty="0" err="1" smtClean="0"/>
              <a:t>from</a:t>
            </a:r>
            <a:r>
              <a:rPr lang="de-DE" dirty="0" smtClean="0"/>
              <a:t> Prof. </a:t>
            </a:r>
            <a:r>
              <a:rPr lang="de-DE" dirty="0" err="1" smtClean="0"/>
              <a:t>Mlynek</a:t>
            </a:r>
            <a:r>
              <a:rPr lang="de-DE" dirty="0" smtClean="0"/>
              <a:t>“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/>
              <a:t>Standing</a:t>
            </a:r>
            <a:endParaRPr lang="de-DE" b="1" dirty="0"/>
          </a:p>
          <a:p>
            <a:pPr lvl="1"/>
            <a:r>
              <a:rPr lang="de-DE" dirty="0" smtClean="0"/>
              <a:t>International </a:t>
            </a:r>
            <a:r>
              <a:rPr lang="de-DE" dirty="0" err="1" smtClean="0"/>
              <a:t>reputation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collaboration</a:t>
            </a:r>
            <a:r>
              <a:rPr lang="de-DE" dirty="0" smtClean="0"/>
              <a:t>? </a:t>
            </a:r>
            <a:br>
              <a:rPr lang="de-DE" dirty="0" smtClean="0"/>
            </a:b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science</a:t>
            </a:r>
            <a:r>
              <a:rPr lang="de-DE" dirty="0" smtClean="0"/>
              <a:t>/</a:t>
            </a:r>
            <a:r>
              <a:rPr lang="de-DE" dirty="0" err="1" smtClean="0"/>
              <a:t>topics</a:t>
            </a:r>
            <a:r>
              <a:rPr lang="de-DE" dirty="0" smtClean="0"/>
              <a:t> </a:t>
            </a:r>
            <a:r>
              <a:rPr lang="de-DE" dirty="0" err="1" smtClean="0"/>
              <a:t>world</a:t>
            </a:r>
            <a:r>
              <a:rPr lang="de-DE" dirty="0" smtClean="0"/>
              <a:t> </a:t>
            </a:r>
            <a:r>
              <a:rPr lang="de-DE" dirty="0" err="1" smtClean="0"/>
              <a:t>leading</a:t>
            </a:r>
            <a:r>
              <a:rPr lang="de-DE" dirty="0" smtClean="0"/>
              <a:t>?</a:t>
            </a:r>
          </a:p>
          <a:p>
            <a:pPr marL="476250" lvl="1" indent="0">
              <a:buNone/>
            </a:pPr>
            <a:endParaRPr lang="de-DE" dirty="0" smtClean="0"/>
          </a:p>
          <a:p>
            <a:r>
              <a:rPr lang="de-DE" b="1" dirty="0" smtClean="0"/>
              <a:t>Balance</a:t>
            </a:r>
          </a:p>
          <a:p>
            <a:pPr lvl="1"/>
            <a:r>
              <a:rPr lang="de-DE" dirty="0" err="1" smtClean="0"/>
              <a:t>Why</a:t>
            </a:r>
            <a:r>
              <a:rPr lang="de-DE" dirty="0" smtClean="0"/>
              <a:t> do we </a:t>
            </a:r>
            <a:r>
              <a:rPr lang="de-DE" dirty="0" err="1" smtClean="0"/>
              <a:t>choose</a:t>
            </a:r>
            <a:r>
              <a:rPr lang="de-DE" dirty="0" smtClean="0"/>
              <a:t> </a:t>
            </a:r>
            <a:r>
              <a:rPr lang="de-DE" dirty="0" err="1" smtClean="0"/>
              <a:t>these</a:t>
            </a:r>
            <a:r>
              <a:rPr lang="de-DE" dirty="0" smtClean="0"/>
              <a:t> </a:t>
            </a:r>
            <a:r>
              <a:rPr lang="de-DE" dirty="0" err="1" smtClean="0"/>
              <a:t>topics</a:t>
            </a:r>
            <a:r>
              <a:rPr lang="de-DE" dirty="0" smtClean="0"/>
              <a:t>?</a:t>
            </a:r>
          </a:p>
          <a:p>
            <a:pPr lvl="1"/>
            <a:r>
              <a:rPr lang="de-DE" dirty="0" err="1" smtClean="0"/>
              <a:t>Priorities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posteriorities</a:t>
            </a:r>
            <a:endParaRPr lang="de-DE" dirty="0" smtClean="0"/>
          </a:p>
          <a:p>
            <a:pPr marL="476250" lvl="1" indent="0">
              <a:buNone/>
            </a:pPr>
            <a:endParaRPr lang="de-DE" dirty="0" smtClean="0"/>
          </a:p>
          <a:p>
            <a:r>
              <a:rPr lang="de-DE" b="1" dirty="0" smtClean="0"/>
              <a:t>Potential (</a:t>
            </a:r>
            <a:r>
              <a:rPr lang="de-DE" b="1" dirty="0" err="1"/>
              <a:t>o</a:t>
            </a:r>
            <a:r>
              <a:rPr lang="de-DE" b="1" dirty="0" err="1" smtClean="0"/>
              <a:t>pportunities</a:t>
            </a:r>
            <a:r>
              <a:rPr lang="de-DE" b="1" dirty="0" smtClean="0"/>
              <a:t>)</a:t>
            </a:r>
            <a:endParaRPr lang="de-DE" b="1" dirty="0"/>
          </a:p>
          <a:p>
            <a:pPr lvl="1"/>
            <a:r>
              <a:rPr lang="de-DE" dirty="0" smtClean="0"/>
              <a:t>Think </a:t>
            </a:r>
            <a:r>
              <a:rPr lang="de-DE" dirty="0" err="1"/>
              <a:t>big</a:t>
            </a:r>
            <a:r>
              <a:rPr lang="de-DE" dirty="0"/>
              <a:t>, </a:t>
            </a:r>
            <a:r>
              <a:rPr lang="de-DE" dirty="0" err="1"/>
              <a:t>act</a:t>
            </a:r>
            <a:r>
              <a:rPr lang="de-DE" dirty="0"/>
              <a:t> </a:t>
            </a:r>
            <a:r>
              <a:rPr lang="de-DE" dirty="0" err="1"/>
              <a:t>big</a:t>
            </a:r>
            <a:r>
              <a:rPr lang="de-DE" dirty="0"/>
              <a:t> </a:t>
            </a:r>
            <a:endParaRPr lang="de-DE" dirty="0" smtClean="0"/>
          </a:p>
          <a:p>
            <a:pPr lvl="1"/>
            <a:r>
              <a:rPr lang="de-DE" dirty="0" err="1" smtClean="0"/>
              <a:t>What</a:t>
            </a:r>
            <a:r>
              <a:rPr lang="de-DE" dirty="0" smtClean="0"/>
              <a:t> do we </a:t>
            </a:r>
            <a:r>
              <a:rPr lang="de-DE" dirty="0" err="1" smtClean="0"/>
              <a:t>want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achieve</a:t>
            </a:r>
            <a:r>
              <a:rPr lang="de-DE" dirty="0" smtClean="0"/>
              <a:t> in </a:t>
            </a:r>
            <a:r>
              <a:rPr lang="de-DE" dirty="0" err="1" smtClean="0"/>
              <a:t>five</a:t>
            </a:r>
            <a:r>
              <a:rPr lang="de-DE" dirty="0" smtClean="0"/>
              <a:t> </a:t>
            </a:r>
            <a:r>
              <a:rPr lang="de-DE" dirty="0" err="1" smtClean="0"/>
              <a:t>years</a:t>
            </a:r>
            <a:r>
              <a:rPr lang="de-DE" dirty="0" smtClean="0"/>
              <a:t>?</a:t>
            </a:r>
          </a:p>
          <a:p>
            <a:pPr lvl="1"/>
            <a:r>
              <a:rPr lang="de-DE" dirty="0" err="1" smtClean="0"/>
              <a:t>Where</a:t>
            </a:r>
            <a:r>
              <a:rPr lang="de-DE" dirty="0" smtClean="0"/>
              <a:t> do we </a:t>
            </a:r>
            <a:r>
              <a:rPr lang="de-DE" dirty="0" err="1" smtClean="0"/>
              <a:t>make</a:t>
            </a:r>
            <a:r>
              <a:rPr lang="de-DE" dirty="0" smtClean="0"/>
              <a:t> a </a:t>
            </a:r>
            <a:r>
              <a:rPr lang="de-DE" dirty="0" err="1" smtClean="0"/>
              <a:t>difference</a:t>
            </a:r>
            <a:r>
              <a:rPr lang="de-DE" dirty="0" smtClean="0"/>
              <a:t>?</a:t>
            </a:r>
            <a:br>
              <a:rPr lang="de-DE" dirty="0" smtClean="0"/>
            </a:b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Christiane Buchwald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363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„</a:t>
            </a:r>
            <a:r>
              <a:rPr lang="de-DE" dirty="0" err="1" smtClean="0"/>
              <a:t>Suggestions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parallel </a:t>
            </a:r>
            <a:r>
              <a:rPr lang="de-DE" dirty="0" err="1" smtClean="0"/>
              <a:t>sessions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24744"/>
            <a:ext cx="8500367" cy="4894262"/>
          </a:xfrm>
        </p:spPr>
        <p:txBody>
          <a:bodyPr/>
          <a:lstStyle/>
          <a:p>
            <a:endParaRPr lang="de-DE" dirty="0" smtClean="0"/>
          </a:p>
          <a:p>
            <a:r>
              <a:rPr lang="de-DE" dirty="0" smtClean="0"/>
              <a:t>Check </a:t>
            </a:r>
            <a:r>
              <a:rPr lang="de-DE" dirty="0" err="1" smtClean="0"/>
              <a:t>why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research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crucial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indispensible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future</a:t>
            </a:r>
            <a:r>
              <a:rPr lang="de-DE" dirty="0" smtClean="0"/>
              <a:t> </a:t>
            </a:r>
            <a:r>
              <a:rPr lang="de-DE" dirty="0" err="1" smtClean="0"/>
              <a:t>experiment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Why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technology</a:t>
            </a:r>
            <a:r>
              <a:rPr lang="de-DE" dirty="0" smtClean="0"/>
              <a:t> not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bought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better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developed</a:t>
            </a:r>
            <a:r>
              <a:rPr lang="de-DE" dirty="0" smtClean="0"/>
              <a:t> </a:t>
            </a:r>
            <a:r>
              <a:rPr lang="de-DE" dirty="0" err="1" smtClean="0"/>
              <a:t>elsewhere</a:t>
            </a:r>
            <a:r>
              <a:rPr lang="de-DE" dirty="0" smtClean="0"/>
              <a:t>?</a:t>
            </a:r>
          </a:p>
          <a:p>
            <a:endParaRPr lang="de-DE" dirty="0"/>
          </a:p>
          <a:p>
            <a:r>
              <a:rPr lang="de-DE" dirty="0" err="1" smtClean="0"/>
              <a:t>Consider</a:t>
            </a:r>
            <a:r>
              <a:rPr lang="de-DE" dirty="0" smtClean="0"/>
              <a:t> </a:t>
            </a:r>
            <a:r>
              <a:rPr lang="de-DE" dirty="0" err="1" smtClean="0"/>
              <a:t>what</a:t>
            </a:r>
            <a:r>
              <a:rPr lang="de-DE" dirty="0" smtClean="0"/>
              <a:t> not do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why</a:t>
            </a:r>
            <a:r>
              <a:rPr lang="de-DE" dirty="0" smtClean="0"/>
              <a:t> not.</a:t>
            </a:r>
          </a:p>
          <a:p>
            <a:endParaRPr lang="de-DE" dirty="0"/>
          </a:p>
          <a:p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demonstrator</a:t>
            </a:r>
            <a:r>
              <a:rPr lang="de-DE" dirty="0" smtClean="0"/>
              <a:t> do </a:t>
            </a:r>
            <a:r>
              <a:rPr lang="de-DE" dirty="0" err="1" smtClean="0"/>
              <a:t>yo</a:t>
            </a:r>
            <a:r>
              <a:rPr lang="de-DE" dirty="0" err="1" smtClean="0"/>
              <a:t>u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?</a:t>
            </a:r>
          </a:p>
          <a:p>
            <a:endParaRPr lang="de-DE" dirty="0"/>
          </a:p>
          <a:p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opportunities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spin</a:t>
            </a:r>
            <a:r>
              <a:rPr lang="de-DE" dirty="0" smtClean="0"/>
              <a:t>-offs outside </a:t>
            </a:r>
            <a:r>
              <a:rPr lang="de-DE" dirty="0" err="1" smtClean="0"/>
              <a:t>of</a:t>
            </a:r>
            <a:r>
              <a:rPr lang="de-DE" dirty="0" smtClean="0"/>
              <a:t> „Matter“? 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b="1" dirty="0" err="1" smtClean="0"/>
              <a:t>Always</a:t>
            </a:r>
            <a:r>
              <a:rPr lang="de-DE" b="1" dirty="0" smtClean="0"/>
              <a:t> </a:t>
            </a:r>
            <a:r>
              <a:rPr lang="de-DE" b="1" dirty="0" err="1" smtClean="0"/>
              <a:t>be</a:t>
            </a:r>
            <a:r>
              <a:rPr lang="de-DE" b="1" dirty="0" smtClean="0"/>
              <a:t> </a:t>
            </a:r>
            <a:r>
              <a:rPr lang="de-DE" b="1" dirty="0" err="1" smtClean="0"/>
              <a:t>as</a:t>
            </a:r>
            <a:r>
              <a:rPr lang="de-DE" b="1" dirty="0" smtClean="0"/>
              <a:t> </a:t>
            </a:r>
            <a:r>
              <a:rPr lang="de-DE" b="1" dirty="0" err="1" smtClean="0"/>
              <a:t>specific</a:t>
            </a:r>
            <a:r>
              <a:rPr lang="de-DE" b="1" dirty="0" smtClean="0"/>
              <a:t> </a:t>
            </a:r>
            <a:r>
              <a:rPr lang="de-DE" b="1" dirty="0" err="1" smtClean="0"/>
              <a:t>as</a:t>
            </a:r>
            <a:r>
              <a:rPr lang="de-DE" b="1" dirty="0" smtClean="0"/>
              <a:t> </a:t>
            </a:r>
            <a:r>
              <a:rPr lang="de-DE" b="1" dirty="0" err="1" smtClean="0"/>
              <a:t>possible</a:t>
            </a:r>
            <a:r>
              <a:rPr lang="de-DE" b="1" dirty="0" smtClean="0"/>
              <a:t>!</a:t>
            </a:r>
            <a:endParaRPr lang="de-DE" b="1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Christiane Buchwald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478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„</a:t>
            </a:r>
            <a:r>
              <a:rPr lang="de-DE" dirty="0" err="1" smtClean="0"/>
              <a:t>Requirements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BMBF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24744"/>
            <a:ext cx="8500367" cy="4894262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(„Forschungspolitische Vorgaben“)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r>
              <a:rPr lang="de-DE" sz="2400" dirty="0" err="1" smtClean="0"/>
              <a:t>No</a:t>
            </a:r>
            <a:r>
              <a:rPr lang="de-DE" sz="2400" dirty="0" smtClean="0"/>
              <a:t> </a:t>
            </a:r>
            <a:r>
              <a:rPr lang="de-DE" sz="2400" dirty="0" err="1" smtClean="0"/>
              <a:t>blue</a:t>
            </a:r>
            <a:r>
              <a:rPr lang="de-DE" sz="2400" dirty="0" smtClean="0"/>
              <a:t> </a:t>
            </a:r>
            <a:r>
              <a:rPr lang="de-DE" sz="2400" dirty="0" err="1" smtClean="0"/>
              <a:t>skies</a:t>
            </a:r>
            <a:r>
              <a:rPr lang="de-DE" sz="2400" dirty="0" smtClean="0"/>
              <a:t> </a:t>
            </a:r>
            <a:r>
              <a:rPr lang="de-DE" sz="2400" dirty="0" err="1" smtClean="0"/>
              <a:t>research</a:t>
            </a:r>
            <a:r>
              <a:rPr lang="de-DE" sz="2400" dirty="0" smtClean="0"/>
              <a:t> !</a:t>
            </a:r>
          </a:p>
          <a:p>
            <a:endParaRPr lang="de-DE" sz="2400" dirty="0"/>
          </a:p>
          <a:p>
            <a:r>
              <a:rPr lang="de-DE" sz="2400" dirty="0" err="1" smtClean="0"/>
              <a:t>Detectors</a:t>
            </a:r>
            <a:r>
              <a:rPr lang="de-DE" sz="2400" dirty="0" smtClean="0"/>
              <a:t> must </a:t>
            </a:r>
            <a:r>
              <a:rPr lang="de-DE" sz="2400" dirty="0" err="1" smtClean="0"/>
              <a:t>serve</a:t>
            </a:r>
            <a:r>
              <a:rPr lang="de-DE" sz="2400" dirty="0" smtClean="0"/>
              <a:t> </a:t>
            </a:r>
            <a:r>
              <a:rPr lang="de-DE" sz="2400" dirty="0" err="1" smtClean="0"/>
              <a:t>specific</a:t>
            </a:r>
            <a:r>
              <a:rPr lang="de-DE" sz="2400" dirty="0" smtClean="0"/>
              <a:t> </a:t>
            </a:r>
            <a:r>
              <a:rPr lang="de-DE" sz="2400" dirty="0" err="1" smtClean="0"/>
              <a:t>needs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science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(</a:t>
            </a:r>
            <a:r>
              <a:rPr lang="de-DE" sz="2400" dirty="0" err="1" smtClean="0"/>
              <a:t>future</a:t>
            </a:r>
            <a:r>
              <a:rPr lang="de-DE" sz="2400" dirty="0" smtClean="0"/>
              <a:t>) </a:t>
            </a:r>
            <a:r>
              <a:rPr lang="de-DE" sz="2400" dirty="0" err="1" smtClean="0"/>
              <a:t>accelerators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sources</a:t>
            </a:r>
            <a:endParaRPr lang="de-DE" sz="240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Christiane Buchwald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005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Matrix: Technologies vs. Applications?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Christiane Buchwald</a:t>
            </a:r>
            <a:endParaRPr lang="de-DE" dirty="0"/>
          </a:p>
        </p:txBody>
      </p:sp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835977"/>
              </p:ext>
            </p:extLst>
          </p:nvPr>
        </p:nvGraphicFramePr>
        <p:xfrm>
          <a:off x="179512" y="1124744"/>
          <a:ext cx="9183823" cy="4781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Arbeitsblatt" r:id="rId3" imgW="12268200" imgH="6388100" progId="Excel.Sheet.12">
                  <p:embed/>
                </p:oleObj>
              </mc:Choice>
              <mc:Fallback>
                <p:oleObj name="Arbeitsblatt" r:id="rId3" imgW="12268200" imgH="63881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1124744"/>
                        <a:ext cx="9183823" cy="4781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393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628051"/>
              </p:ext>
            </p:extLst>
          </p:nvPr>
        </p:nvGraphicFramePr>
        <p:xfrm>
          <a:off x="307975" y="1157288"/>
          <a:ext cx="8512175" cy="500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Arbeitsblatt" r:id="rId3" imgW="10210800" imgH="6007100" progId="Excel.Sheet.12">
                  <p:embed/>
                </p:oleObj>
              </mc:Choice>
              <mc:Fallback>
                <p:oleObj name="Arbeitsblatt" r:id="rId3" imgW="10210800" imgH="60071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7975" y="1157288"/>
                        <a:ext cx="8512175" cy="5008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work packages (initial guess)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Christiane Buchwald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066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Material </a:t>
            </a:r>
            <a:r>
              <a:rPr lang="de-DE" dirty="0" err="1" smtClean="0"/>
              <a:t>for</a:t>
            </a:r>
            <a:r>
              <a:rPr lang="de-DE" dirty="0" smtClean="0"/>
              <a:t> parallel </a:t>
            </a:r>
            <a:r>
              <a:rPr lang="de-DE" dirty="0" err="1" smtClean="0"/>
              <a:t>sessions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Christiane Buchwald</a:t>
            </a:r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786553" cy="473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0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POF II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err="1" smtClean="0"/>
              <a:t>Period</a:t>
            </a:r>
            <a:r>
              <a:rPr lang="de-DE" b="1" dirty="0" smtClean="0"/>
              <a:t> 2013 - 2014</a:t>
            </a:r>
            <a:br>
              <a:rPr lang="de-DE" b="1" dirty="0" smtClean="0"/>
            </a:br>
            <a:endParaRPr lang="de-DE" b="1" dirty="0" smtClean="0"/>
          </a:p>
          <a:p>
            <a:pPr lvl="1"/>
            <a:r>
              <a:rPr lang="de-DE" dirty="0" smtClean="0"/>
              <a:t>Goals</a:t>
            </a:r>
            <a:br>
              <a:rPr lang="de-DE" dirty="0" smtClean="0"/>
            </a:br>
            <a:endParaRPr lang="de-DE" dirty="0" smtClean="0"/>
          </a:p>
          <a:p>
            <a:pPr lvl="1"/>
            <a:r>
              <a:rPr lang="de-DE" dirty="0" smtClean="0"/>
              <a:t>Milestones </a:t>
            </a:r>
            <a:br>
              <a:rPr lang="de-DE" dirty="0" smtClean="0"/>
            </a:br>
            <a:endParaRPr lang="de-DE" dirty="0" smtClean="0"/>
          </a:p>
          <a:p>
            <a:pPr lvl="1"/>
            <a:r>
              <a:rPr lang="de-DE" dirty="0" err="1" smtClean="0"/>
              <a:t>Results</a:t>
            </a:r>
            <a:r>
              <a:rPr lang="de-DE" dirty="0" smtClean="0"/>
              <a:t> </a:t>
            </a:r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marL="476250" lvl="1" indent="0">
              <a:buNone/>
            </a:pPr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keep</a:t>
            </a:r>
            <a:r>
              <a:rPr lang="de-DE" dirty="0" smtClean="0"/>
              <a:t> POF III in </a:t>
            </a:r>
            <a:r>
              <a:rPr lang="de-DE" dirty="0" err="1" smtClean="0"/>
              <a:t>mind</a:t>
            </a:r>
            <a:r>
              <a:rPr lang="de-DE" dirty="0" smtClean="0"/>
              <a:t>, </a:t>
            </a:r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planning</a:t>
            </a:r>
            <a:r>
              <a:rPr lang="de-DE" dirty="0" smtClean="0"/>
              <a:t> POF II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Christiane Buchwald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124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Research Fields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Helmholtz </a:t>
            </a:r>
            <a:r>
              <a:rPr lang="de-DE" dirty="0" err="1" smtClean="0"/>
              <a:t>Association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Energy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Earth </a:t>
            </a:r>
            <a:r>
              <a:rPr lang="de-DE" dirty="0" err="1" smtClean="0"/>
              <a:t>and</a:t>
            </a:r>
            <a:r>
              <a:rPr lang="de-DE" dirty="0" smtClean="0"/>
              <a:t> Environment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err="1" smtClean="0"/>
              <a:t>Health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Key Technologies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err="1" smtClean="0"/>
              <a:t>Structure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Matter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err="1"/>
              <a:t>Aeronautics</a:t>
            </a:r>
            <a:r>
              <a:rPr lang="de-DE" dirty="0"/>
              <a:t>, Space </a:t>
            </a:r>
            <a:r>
              <a:rPr lang="de-DE" dirty="0" err="1"/>
              <a:t>and</a:t>
            </a:r>
            <a:r>
              <a:rPr lang="de-DE" dirty="0"/>
              <a:t> Transport</a:t>
            </a:r>
            <a:br>
              <a:rPr lang="de-DE" dirty="0"/>
            </a:br>
            <a:endParaRPr lang="de-DE" dirty="0"/>
          </a:p>
          <a:p>
            <a:pPr marL="0" indent="0">
              <a:buNone/>
            </a:pP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Christiane Buchwald</a:t>
            </a:r>
            <a:endParaRPr lang="de-DE" dirty="0"/>
          </a:p>
        </p:txBody>
      </p:sp>
      <p:pic>
        <p:nvPicPr>
          <p:cNvPr id="1026" name="Picture 2" descr="http://www.helmholtz.de/typo3temp/pics/ea528075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801" y="908720"/>
            <a:ext cx="2428875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elmholtz.de/typo3temp/pics/f8cc7a3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800" y="1845670"/>
            <a:ext cx="2428875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helmholtz.de/typo3temp/pics/40cb7dc4c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801" y="4509120"/>
            <a:ext cx="2428875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helmholtz.de/typo3temp/pics/f887b4a3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801" y="5442146"/>
            <a:ext cx="2428875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helmholtz.de/typo3temp/pics/b9ec0a5ae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801" y="2780928"/>
            <a:ext cx="2428875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helmholtz.de/typo3temp/pics/d68c9ee9d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801" y="3645024"/>
            <a:ext cx="2428875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07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Program</a:t>
            </a:r>
            <a:r>
              <a:rPr lang="de-DE" dirty="0" smtClean="0"/>
              <a:t> </a:t>
            </a:r>
            <a:r>
              <a:rPr lang="de-DE" dirty="0" err="1" smtClean="0"/>
              <a:t>Oriented</a:t>
            </a:r>
            <a:r>
              <a:rPr lang="de-DE" dirty="0" smtClean="0"/>
              <a:t> </a:t>
            </a:r>
            <a:r>
              <a:rPr lang="de-DE" dirty="0" err="1" smtClean="0"/>
              <a:t>Funding</a:t>
            </a:r>
            <a:r>
              <a:rPr lang="de-DE" dirty="0" smtClean="0"/>
              <a:t> (POF)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POF II: will end 2014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POF III: will </a:t>
            </a:r>
            <a:r>
              <a:rPr lang="de-DE" dirty="0" err="1" smtClean="0"/>
              <a:t>start</a:t>
            </a:r>
            <a:r>
              <a:rPr lang="de-DE" dirty="0" smtClean="0"/>
              <a:t> in 2015</a:t>
            </a:r>
            <a:r>
              <a:rPr lang="de-DE" dirty="0"/>
              <a:t/>
            </a:r>
            <a:br>
              <a:rPr lang="de-DE" dirty="0"/>
            </a:br>
            <a:endParaRPr lang="de-DE" dirty="0" smtClean="0"/>
          </a:p>
          <a:p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Period</a:t>
            </a:r>
            <a:r>
              <a:rPr lang="de-DE" dirty="0" smtClean="0"/>
              <a:t>: 5 </a:t>
            </a:r>
            <a:r>
              <a:rPr lang="de-DE" dirty="0" err="1" smtClean="0"/>
              <a:t>years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 marL="0" indent="0">
              <a:buNone/>
            </a:pPr>
            <a:r>
              <a:rPr lang="de-DE" b="1" dirty="0" smtClean="0"/>
              <a:t/>
            </a:r>
            <a:br>
              <a:rPr lang="de-DE" b="1" dirty="0" smtClean="0"/>
            </a:b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Christiane Buchwald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78938"/>
            <a:ext cx="2952328" cy="1974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52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From</a:t>
            </a:r>
            <a:r>
              <a:rPr lang="de-DE" dirty="0" smtClean="0"/>
              <a:t> Portfolio </a:t>
            </a:r>
            <a:r>
              <a:rPr lang="de-DE" dirty="0" err="1" smtClean="0"/>
              <a:t>to</a:t>
            </a:r>
            <a:r>
              <a:rPr lang="de-DE" dirty="0" smtClean="0"/>
              <a:t> POF III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portfolio</a:t>
            </a:r>
            <a:r>
              <a:rPr lang="de-DE" dirty="0"/>
              <a:t> </a:t>
            </a:r>
            <a:r>
              <a:rPr lang="de-DE" dirty="0" err="1"/>
              <a:t>extension</a:t>
            </a:r>
            <a:r>
              <a:rPr lang="de-DE" dirty="0"/>
              <a:t> will </a:t>
            </a:r>
            <a:r>
              <a:rPr lang="de-DE" dirty="0" err="1"/>
              <a:t>become</a:t>
            </a:r>
            <a:r>
              <a:rPr lang="de-DE" dirty="0"/>
              <a:t> </a:t>
            </a:r>
            <a:r>
              <a:rPr lang="de-DE" dirty="0" smtClean="0"/>
              <a:t>a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program</a:t>
            </a:r>
            <a:r>
              <a:rPr lang="de-DE" dirty="0" smtClean="0"/>
              <a:t> </a:t>
            </a:r>
            <a:r>
              <a:rPr lang="de-DE" dirty="0" err="1" smtClean="0"/>
              <a:t>topic</a:t>
            </a:r>
            <a:r>
              <a:rPr lang="de-DE" dirty="0" smtClean="0"/>
              <a:t> 3.2 „</a:t>
            </a:r>
            <a:r>
              <a:rPr lang="de-DE" dirty="0" err="1" smtClean="0"/>
              <a:t>Detector</a:t>
            </a:r>
            <a:r>
              <a:rPr lang="de-DE" dirty="0" smtClean="0"/>
              <a:t> Technology </a:t>
            </a:r>
            <a:r>
              <a:rPr lang="de-DE" dirty="0" err="1" smtClean="0"/>
              <a:t>and</a:t>
            </a:r>
            <a:r>
              <a:rPr lang="de-DE" dirty="0" smtClean="0"/>
              <a:t> -Systems“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program</a:t>
            </a:r>
            <a:r>
              <a:rPr lang="de-DE" dirty="0" smtClean="0"/>
              <a:t> „Matter </a:t>
            </a:r>
            <a:r>
              <a:rPr lang="de-DE" dirty="0" err="1" smtClean="0"/>
              <a:t>and</a:t>
            </a:r>
            <a:r>
              <a:rPr lang="de-DE" dirty="0" smtClean="0"/>
              <a:t> Technology“ 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The </a:t>
            </a:r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portfolio</a:t>
            </a:r>
            <a:r>
              <a:rPr lang="de-DE" dirty="0" smtClean="0"/>
              <a:t> will </a:t>
            </a:r>
            <a:r>
              <a:rPr lang="de-DE" dirty="0" err="1" smtClean="0"/>
              <a:t>thus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continued</a:t>
            </a:r>
            <a:r>
              <a:rPr lang="de-DE" dirty="0" smtClean="0"/>
              <a:t> </a:t>
            </a:r>
            <a:r>
              <a:rPr lang="de-DE" dirty="0" err="1" smtClean="0"/>
              <a:t>beyond</a:t>
            </a:r>
            <a:r>
              <a:rPr lang="de-DE" dirty="0" smtClean="0"/>
              <a:t> 2015.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Deadline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proposals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reseach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r>
              <a:rPr lang="de-DE" dirty="0" smtClean="0"/>
              <a:t> „Matter“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b="1" dirty="0" smtClean="0"/>
              <a:t>1</a:t>
            </a:r>
            <a:r>
              <a:rPr lang="de-DE" b="1" baseline="30000" dirty="0" smtClean="0"/>
              <a:t>st</a:t>
            </a:r>
            <a:r>
              <a:rPr lang="de-DE" b="1" dirty="0" smtClean="0"/>
              <a:t> November 2013</a:t>
            </a:r>
            <a:r>
              <a:rPr lang="de-DE" dirty="0" smtClean="0"/>
              <a:t>.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BUT: The </a:t>
            </a:r>
            <a:r>
              <a:rPr lang="de-DE" dirty="0" err="1" smtClean="0"/>
              <a:t>outline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proposal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required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b="1" dirty="0" smtClean="0"/>
              <a:t>19</a:t>
            </a:r>
            <a:r>
              <a:rPr lang="de-DE" b="1" baseline="30000" dirty="0" smtClean="0"/>
              <a:t>th</a:t>
            </a:r>
            <a:r>
              <a:rPr lang="de-DE" b="1" dirty="0" smtClean="0"/>
              <a:t> June 2013</a:t>
            </a:r>
            <a:r>
              <a:rPr lang="de-DE" dirty="0" smtClean="0"/>
              <a:t>.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Christiane Buchwald</a:t>
            </a: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4364747"/>
            <a:ext cx="2952328" cy="1968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09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POF II: „</a:t>
            </a:r>
            <a:r>
              <a:rPr lang="de-DE" dirty="0" err="1" smtClean="0"/>
              <a:t>Structure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Matter“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err="1"/>
              <a:t>Elementary</a:t>
            </a:r>
            <a:r>
              <a:rPr lang="de-DE" b="1" dirty="0"/>
              <a:t> </a:t>
            </a:r>
            <a:r>
              <a:rPr lang="de-DE" b="1" dirty="0" err="1"/>
              <a:t>Particle</a:t>
            </a:r>
            <a:r>
              <a:rPr lang="de-DE" b="1" dirty="0"/>
              <a:t> </a:t>
            </a:r>
            <a:r>
              <a:rPr lang="de-DE" b="1" dirty="0" err="1" smtClean="0"/>
              <a:t>Physics</a:t>
            </a:r>
            <a:r>
              <a:rPr lang="de-DE" b="1" dirty="0" smtClean="0"/>
              <a:t/>
            </a:r>
            <a:br>
              <a:rPr lang="de-DE" b="1" dirty="0" smtClean="0"/>
            </a:br>
            <a:endParaRPr lang="de-DE" b="1" dirty="0"/>
          </a:p>
          <a:p>
            <a:r>
              <a:rPr lang="de-DE" b="1" dirty="0" err="1"/>
              <a:t>Astroparticle</a:t>
            </a:r>
            <a:r>
              <a:rPr lang="de-DE" b="1" dirty="0"/>
              <a:t> </a:t>
            </a:r>
            <a:r>
              <a:rPr lang="de-DE" b="1" dirty="0" err="1" smtClean="0"/>
              <a:t>Physics</a:t>
            </a:r>
            <a:r>
              <a:rPr lang="de-DE" b="1" dirty="0" smtClean="0"/>
              <a:t/>
            </a:r>
            <a:br>
              <a:rPr lang="de-DE" b="1" dirty="0" smtClean="0"/>
            </a:br>
            <a:endParaRPr lang="de-DE" b="1" dirty="0" smtClean="0"/>
          </a:p>
          <a:p>
            <a:r>
              <a:rPr lang="de-DE" b="1" dirty="0" err="1"/>
              <a:t>Hadrons</a:t>
            </a:r>
            <a:r>
              <a:rPr lang="de-DE" b="1" dirty="0"/>
              <a:t> </a:t>
            </a:r>
            <a:r>
              <a:rPr lang="de-DE" b="1" dirty="0" err="1"/>
              <a:t>and</a:t>
            </a:r>
            <a:r>
              <a:rPr lang="de-DE" b="1" dirty="0"/>
              <a:t> </a:t>
            </a:r>
            <a:r>
              <a:rPr lang="de-DE" b="1" dirty="0" err="1"/>
              <a:t>Nuclear</a:t>
            </a:r>
            <a:r>
              <a:rPr lang="de-DE" b="1" dirty="0"/>
              <a:t> </a:t>
            </a:r>
            <a:r>
              <a:rPr lang="de-DE" b="1" dirty="0" err="1" smtClean="0"/>
              <a:t>Physics</a:t>
            </a:r>
            <a:r>
              <a:rPr lang="de-DE" b="1" dirty="0" smtClean="0"/>
              <a:t/>
            </a:r>
            <a:br>
              <a:rPr lang="de-DE" b="1" dirty="0" smtClean="0"/>
            </a:br>
            <a:endParaRPr lang="de-DE" b="1" dirty="0" smtClean="0"/>
          </a:p>
          <a:p>
            <a:r>
              <a:rPr lang="en-US" b="1" dirty="0"/>
              <a:t>Research with Photons, Neutrons and Ions (PNI)</a:t>
            </a:r>
            <a:endParaRPr lang="de-DE" b="1" dirty="0"/>
          </a:p>
          <a:p>
            <a:endParaRPr lang="de-DE" b="1" dirty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Christiane Buchwald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41100"/>
            <a:ext cx="2976922" cy="198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59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„</a:t>
            </a:r>
            <a:r>
              <a:rPr lang="de-DE" dirty="0" err="1" smtClean="0"/>
              <a:t>Structure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Matter“ </a:t>
            </a:r>
            <a:r>
              <a:rPr lang="de-DE" dirty="0" err="1" smtClean="0"/>
              <a:t>becomes</a:t>
            </a:r>
            <a:r>
              <a:rPr lang="de-DE" dirty="0" smtClean="0"/>
              <a:t> „Matter“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412775"/>
            <a:ext cx="8356600" cy="4574951"/>
          </a:xfrm>
        </p:spPr>
        <p:txBody>
          <a:bodyPr/>
          <a:lstStyle/>
          <a:p>
            <a:r>
              <a:rPr lang="de-DE" dirty="0" err="1" smtClean="0"/>
              <a:t>Program</a:t>
            </a:r>
            <a:r>
              <a:rPr lang="de-DE" dirty="0" smtClean="0"/>
              <a:t> 1: Matter </a:t>
            </a:r>
            <a:r>
              <a:rPr lang="de-DE" dirty="0" err="1"/>
              <a:t>a</a:t>
            </a:r>
            <a:r>
              <a:rPr lang="de-DE" dirty="0" err="1" smtClean="0"/>
              <a:t>nd</a:t>
            </a:r>
            <a:r>
              <a:rPr lang="de-DE" dirty="0" smtClean="0"/>
              <a:t> </a:t>
            </a:r>
            <a:r>
              <a:rPr lang="de-DE" dirty="0" err="1" smtClean="0"/>
              <a:t>Universe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r>
              <a:rPr lang="de-DE" dirty="0" err="1" smtClean="0"/>
              <a:t>Program</a:t>
            </a:r>
            <a:r>
              <a:rPr lang="de-DE" dirty="0" smtClean="0"/>
              <a:t> 2: </a:t>
            </a:r>
            <a:r>
              <a:rPr lang="de-DE" dirty="0" err="1" smtClean="0"/>
              <a:t>From</a:t>
            </a:r>
            <a:r>
              <a:rPr lang="de-DE" dirty="0" smtClean="0"/>
              <a:t> Matter </a:t>
            </a:r>
            <a:r>
              <a:rPr lang="de-DE" dirty="0" err="1" smtClean="0"/>
              <a:t>to</a:t>
            </a:r>
            <a:r>
              <a:rPr lang="de-DE" dirty="0" smtClean="0"/>
              <a:t> Materials </a:t>
            </a:r>
            <a:r>
              <a:rPr lang="de-DE" dirty="0" err="1"/>
              <a:t>a</a:t>
            </a:r>
            <a:r>
              <a:rPr lang="de-DE" dirty="0" err="1" smtClean="0"/>
              <a:t>nd</a:t>
            </a:r>
            <a:r>
              <a:rPr lang="de-DE" dirty="0" smtClean="0"/>
              <a:t> Life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err="1" smtClean="0"/>
              <a:t>Program</a:t>
            </a:r>
            <a:r>
              <a:rPr lang="de-DE" dirty="0" smtClean="0"/>
              <a:t> 3: Matter </a:t>
            </a:r>
            <a:r>
              <a:rPr lang="de-DE" dirty="0" err="1"/>
              <a:t>a</a:t>
            </a:r>
            <a:r>
              <a:rPr lang="de-DE" dirty="0" err="1" smtClean="0"/>
              <a:t>nd</a:t>
            </a:r>
            <a:r>
              <a:rPr lang="de-DE" dirty="0" smtClean="0"/>
              <a:t> Technology</a:t>
            </a:r>
            <a:r>
              <a:rPr lang="de-DE" b="1" dirty="0" smtClean="0"/>
              <a:t/>
            </a:r>
            <a:br>
              <a:rPr lang="de-DE" b="1" dirty="0" smtClean="0"/>
            </a:br>
            <a:endParaRPr lang="de-DE" b="1" dirty="0" smtClean="0"/>
          </a:p>
          <a:p>
            <a:pPr lvl="1"/>
            <a:r>
              <a:rPr lang="de-DE" dirty="0" smtClean="0"/>
              <a:t>3.1. </a:t>
            </a:r>
            <a:r>
              <a:rPr lang="de-DE" dirty="0" err="1" smtClean="0"/>
              <a:t>Accelerator</a:t>
            </a:r>
            <a:r>
              <a:rPr lang="de-DE" dirty="0" smtClean="0"/>
              <a:t> Research </a:t>
            </a:r>
            <a:r>
              <a:rPr lang="de-DE" dirty="0" err="1" smtClean="0"/>
              <a:t>and</a:t>
            </a:r>
            <a:r>
              <a:rPr lang="de-DE" dirty="0" smtClean="0"/>
              <a:t> Development</a:t>
            </a:r>
          </a:p>
          <a:p>
            <a:pPr lvl="1"/>
            <a:r>
              <a:rPr lang="de-DE" b="1" dirty="0" smtClean="0">
                <a:solidFill>
                  <a:srgbClr val="FF0000"/>
                </a:solidFill>
              </a:rPr>
              <a:t>3.2. </a:t>
            </a:r>
            <a:r>
              <a:rPr lang="de-DE" b="1" dirty="0" err="1" smtClean="0">
                <a:solidFill>
                  <a:srgbClr val="FF0000"/>
                </a:solidFill>
              </a:rPr>
              <a:t>Detector</a:t>
            </a:r>
            <a:r>
              <a:rPr lang="de-DE" b="1" dirty="0" smtClean="0">
                <a:solidFill>
                  <a:srgbClr val="FF0000"/>
                </a:solidFill>
              </a:rPr>
              <a:t> Technology </a:t>
            </a:r>
            <a:r>
              <a:rPr lang="de-DE" b="1" dirty="0" err="1" smtClean="0">
                <a:solidFill>
                  <a:srgbClr val="FF0000"/>
                </a:solidFill>
              </a:rPr>
              <a:t>and</a:t>
            </a:r>
            <a:r>
              <a:rPr lang="de-DE" b="1" dirty="0" smtClean="0">
                <a:solidFill>
                  <a:srgbClr val="FF0000"/>
                </a:solidFill>
              </a:rPr>
              <a:t> -Systems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Christiane Buchwald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4301971"/>
            <a:ext cx="3060805" cy="20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23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This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platform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Christiane Buchwald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8" b="3627"/>
          <a:stretch/>
        </p:blipFill>
        <p:spPr bwMode="auto">
          <a:xfrm>
            <a:off x="755576" y="1470393"/>
            <a:ext cx="7444896" cy="428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96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/>
              <a:t>Work </a:t>
            </a:r>
            <a:r>
              <a:rPr lang="de-DE" sz="2000" dirty="0" err="1" smtClean="0"/>
              <a:t>packages</a:t>
            </a:r>
            <a:r>
              <a:rPr lang="de-DE" sz="2000" dirty="0" smtClean="0"/>
              <a:t> in </a:t>
            </a:r>
            <a:r>
              <a:rPr lang="de-DE" sz="2000" dirty="0" err="1" smtClean="0"/>
              <a:t>program</a:t>
            </a:r>
            <a:r>
              <a:rPr lang="de-DE" sz="2000" dirty="0" smtClean="0"/>
              <a:t> </a:t>
            </a:r>
            <a:r>
              <a:rPr lang="de-DE" sz="2000" dirty="0" err="1" smtClean="0"/>
              <a:t>topic</a:t>
            </a:r>
            <a:r>
              <a:rPr lang="de-DE" sz="2000" dirty="0" smtClean="0"/>
              <a:t> 3.2 (</a:t>
            </a:r>
            <a:r>
              <a:rPr lang="de-DE" sz="2000" dirty="0" err="1" smtClean="0"/>
              <a:t>preliminary</a:t>
            </a:r>
            <a:r>
              <a:rPr lang="de-DE" sz="2000" dirty="0" smtClean="0"/>
              <a:t>)</a:t>
            </a:r>
            <a:endParaRPr lang="de-DE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Christiane Buchwald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 </a:t>
            </a:r>
            <a:endParaRPr lang="de-DE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697879"/>
              </p:ext>
            </p:extLst>
          </p:nvPr>
        </p:nvGraphicFramePr>
        <p:xfrm>
          <a:off x="395288" y="1047750"/>
          <a:ext cx="7043737" cy="505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Arbeitsblatt" r:id="rId3" imgW="9343898" imgH="6715057" progId="Excel.Sheet.12">
                  <p:embed/>
                </p:oleObj>
              </mc:Choice>
              <mc:Fallback>
                <p:oleObj name="Arbeitsblatt" r:id="rId3" imgW="9343898" imgH="67150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288" y="1047750"/>
                        <a:ext cx="7043737" cy="5059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523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structure</a:t>
            </a:r>
            <a:r>
              <a:rPr lang="de-DE" dirty="0"/>
              <a:t> in POF III?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err="1" smtClean="0"/>
              <a:t>Example</a:t>
            </a:r>
            <a:r>
              <a:rPr lang="de-DE" b="1" dirty="0" smtClean="0"/>
              <a:t> A:</a:t>
            </a:r>
            <a:endParaRPr lang="de-DE" b="1" dirty="0"/>
          </a:p>
          <a:p>
            <a:r>
              <a:rPr lang="de-DE" dirty="0" smtClean="0"/>
              <a:t>Ultrafast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transfer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reconstruction</a:t>
            </a:r>
            <a:endParaRPr lang="de-DE" dirty="0" smtClean="0"/>
          </a:p>
          <a:p>
            <a:r>
              <a:rPr lang="de-DE" dirty="0" smtClean="0"/>
              <a:t>Technologies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assembling</a:t>
            </a:r>
            <a:r>
              <a:rPr lang="de-DE" dirty="0" smtClean="0"/>
              <a:t> </a:t>
            </a:r>
            <a:r>
              <a:rPr lang="de-DE" dirty="0" err="1" smtClean="0"/>
              <a:t>highly</a:t>
            </a:r>
            <a:r>
              <a:rPr lang="de-DE" dirty="0" smtClean="0"/>
              <a:t> </a:t>
            </a:r>
            <a:r>
              <a:rPr lang="de-DE" dirty="0" err="1" smtClean="0"/>
              <a:t>integrated</a:t>
            </a:r>
            <a:r>
              <a:rPr lang="de-DE" dirty="0" smtClean="0"/>
              <a:t> </a:t>
            </a:r>
            <a:r>
              <a:rPr lang="de-DE" dirty="0" err="1" smtClean="0"/>
              <a:t>detectors</a:t>
            </a:r>
            <a:endParaRPr lang="de-DE" dirty="0" smtClean="0"/>
          </a:p>
          <a:p>
            <a:r>
              <a:rPr lang="de-DE" dirty="0" smtClean="0"/>
              <a:t>Selected </a:t>
            </a:r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/>
              <a:t>t</a:t>
            </a:r>
            <a:r>
              <a:rPr lang="de-DE" dirty="0" err="1" smtClean="0"/>
              <a:t>ypes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b="1" dirty="0" err="1" smtClean="0"/>
              <a:t>Example</a:t>
            </a:r>
            <a:r>
              <a:rPr lang="de-DE" b="1" dirty="0" smtClean="0"/>
              <a:t> B:</a:t>
            </a:r>
          </a:p>
          <a:p>
            <a:r>
              <a:rPr lang="de-DE" dirty="0" err="1" smtClean="0"/>
              <a:t>Enabling</a:t>
            </a:r>
            <a:r>
              <a:rPr lang="de-DE" dirty="0" smtClean="0"/>
              <a:t> Technologies</a:t>
            </a:r>
          </a:p>
          <a:p>
            <a:r>
              <a:rPr lang="de-DE" dirty="0" err="1" smtClean="0"/>
              <a:t>Interfacing</a:t>
            </a:r>
            <a:r>
              <a:rPr lang="de-DE" dirty="0" smtClean="0"/>
              <a:t> </a:t>
            </a:r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user</a:t>
            </a:r>
            <a:endParaRPr lang="de-DE" dirty="0" smtClean="0"/>
          </a:p>
          <a:p>
            <a:r>
              <a:rPr lang="de-DE" dirty="0" err="1" smtClean="0"/>
              <a:t>Demonstrating</a:t>
            </a:r>
            <a:r>
              <a:rPr lang="de-DE" dirty="0" smtClean="0"/>
              <a:t> </a:t>
            </a:r>
            <a:r>
              <a:rPr lang="de-DE" dirty="0" err="1" smtClean="0"/>
              <a:t>technologies</a:t>
            </a:r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r>
              <a:rPr lang="de-DE" b="1" dirty="0" err="1"/>
              <a:t>Example</a:t>
            </a:r>
            <a:r>
              <a:rPr lang="de-DE" b="1" dirty="0"/>
              <a:t> </a:t>
            </a:r>
            <a:r>
              <a:rPr lang="de-DE" b="1" dirty="0" smtClean="0"/>
              <a:t>C:</a:t>
            </a:r>
            <a:endParaRPr lang="de-DE" b="1" dirty="0"/>
          </a:p>
          <a:p>
            <a:r>
              <a:rPr lang="de-DE" dirty="0" smtClean="0"/>
              <a:t>…</a:t>
            </a:r>
          </a:p>
          <a:p>
            <a:pPr marL="0" indent="0">
              <a:buNone/>
            </a:pPr>
            <a:endParaRPr lang="de-DE" b="1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Christiane Buchwald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144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T_master_de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382</Words>
  <Application>Microsoft Office PowerPoint</Application>
  <PresentationFormat>Bildschirmpräsentation (4:3)</PresentationFormat>
  <Paragraphs>134</Paragraphs>
  <Slides>18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0" baseType="lpstr">
      <vt:lpstr>KIT_master_de</vt:lpstr>
      <vt:lpstr>Arbeitsblatt</vt:lpstr>
      <vt:lpstr>PowerPoint-Präsentation</vt:lpstr>
      <vt:lpstr>Research Fields of the Helmholtz Association</vt:lpstr>
      <vt:lpstr>Program Oriented Funding (POF)</vt:lpstr>
      <vt:lpstr>From Portfolio to POF III</vt:lpstr>
      <vt:lpstr>POF II: „Structure of Matter“</vt:lpstr>
      <vt:lpstr>„Structure of Matter“ becomes „Matter“</vt:lpstr>
      <vt:lpstr>This is the structure of the current platform</vt:lpstr>
      <vt:lpstr>Work packages in program topic 3.2 (preliminary)</vt:lpstr>
      <vt:lpstr>What should be the structure in POF III?</vt:lpstr>
      <vt:lpstr>Questions for Discussion I</vt:lpstr>
      <vt:lpstr>Questions for Discussion (cont.)</vt:lpstr>
      <vt:lpstr>„Benchmarks from Prof. Mlynek“</vt:lpstr>
      <vt:lpstr>„Suggestions for parallel sessions</vt:lpstr>
      <vt:lpstr>„Requirements from BMBF</vt:lpstr>
      <vt:lpstr>Matrix: Technologies vs. Applications?</vt:lpstr>
      <vt:lpstr>Evaluation of work packages (initial guess)</vt:lpstr>
      <vt:lpstr>Material for parallel sessions</vt:lpstr>
      <vt:lpstr>POF II</vt:lpstr>
    </vt:vector>
  </TitlesOfParts>
  <Company>FZK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Anonymous</dc:creator>
  <cp:lastModifiedBy>Weber, Marc (IPE)</cp:lastModifiedBy>
  <cp:revision>211</cp:revision>
  <cp:lastPrinted>2013-05-10T17:33:14Z</cp:lastPrinted>
  <dcterms:created xsi:type="dcterms:W3CDTF">2009-12-11T12:52:59Z</dcterms:created>
  <dcterms:modified xsi:type="dcterms:W3CDTF">2013-05-13T05:10:33Z</dcterms:modified>
</cp:coreProperties>
</file>