
<file path=[Content_Types].xml><?xml version="1.0" encoding="utf-8"?>
<Types xmlns="http://schemas.openxmlformats.org/package/2006/content-types">
  <Override PartName="/_rels/.rels" ContentType="application/vnd.openxmlformats-package.relationships+xml"/>
  <Override PartName="/ppt/notesSlides/_rels/notesSlide22.xml.rels" ContentType="application/vnd.openxmlformats-package.relationships+xml"/>
  <Override PartName="/ppt/notesSlides/_rels/notesSlide16.xml.rels" ContentType="application/vnd.openxmlformats-package.relationships+xml"/>
  <Override PartName="/ppt/notesSlides/_rels/notesSlide15.xml.rels" ContentType="application/vnd.openxmlformats-package.relationships+xml"/>
  <Override PartName="/ppt/notesSlides/_rels/notesSlide20.xml.rels" ContentType="application/vnd.openxmlformats-package.relationships+xml"/>
  <Override PartName="/ppt/notesSlides/_rels/notesSlide12.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27.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_rels/notesSlide9.xml.rels" ContentType="application/vnd.openxmlformats-package.relationships+xml"/>
  <Override PartName="/ppt/notesSlides/_rels/notesSlide17.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notesSlide27.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_rels/presentation.xml.rels" ContentType="application/vnd.openxmlformats-package.relationships+xml"/>
  <Override PartName="/ppt/media/image49.wmf" ContentType="image/x-wmf"/>
  <Override PartName="/ppt/media/image19.png" ContentType="image/png"/>
  <Override PartName="/ppt/media/image18.png" ContentType="image/png"/>
  <Override PartName="/ppt/media/image15.png" ContentType="image/png"/>
  <Override PartName="/ppt/media/image20.png" ContentType="image/png"/>
  <Override PartName="/ppt/media/image5.png" ContentType="image/png"/>
  <Override PartName="/ppt/media/image14.jpeg" ContentType="image/jpeg"/>
  <Override PartName="/ppt/media/image6.png" ContentType="image/png"/>
  <Override PartName="/ppt/media/image12.png" ContentType="image/png"/>
  <Override PartName="/ppt/media/image45.png" ContentType="image/png"/>
  <Override PartName="/ppt/media/image4.png" ContentType="image/png"/>
  <Override PartName="/ppt/media/image39.png" ContentType="image/png"/>
  <Override PartName="/ppt/media/image3.png" ContentType="image/png"/>
  <Override PartName="/ppt/media/image38.png" ContentType="image/png"/>
  <Override PartName="/ppt/media/image11.wmf" ContentType="image/x-wmf"/>
  <Override PartName="/ppt/media/image22.png" ContentType="image/png"/>
  <Override PartName="/ppt/media/image2.png" ContentType="image/png"/>
  <Override PartName="/ppt/media/image37.png" ContentType="image/png"/>
  <Override PartName="/ppt/media/image1.png" ContentType="image/png"/>
  <Override PartName="/ppt/media/image41.png" ContentType="image/png"/>
  <Override PartName="/ppt/media/image7.wmf" ContentType="image/x-wmf"/>
  <Override PartName="/ppt/media/image47.wmf" ContentType="image/x-wmf"/>
  <Override PartName="/ppt/media/image8.png" ContentType="image/png"/>
  <Override PartName="/ppt/media/image13.jpeg" ContentType="image/jpeg"/>
  <Override PartName="/ppt/media/image21.png" ContentType="image/png"/>
  <Override PartName="/ppt/media/image10.wmf" ContentType="image/x-wmf"/>
  <Override PartName="/ppt/media/image44.png" ContentType="image/png"/>
  <Override PartName="/ppt/media/image48.wmf" ContentType="image/x-wmf"/>
  <Override PartName="/ppt/media/image9.png" ContentType="image/png"/>
  <Override PartName="/ppt/media/image36.png" ContentType="image/png"/>
  <Override PartName="/ppt/media/image25.wmf" ContentType="image/x-wmf"/>
  <Override PartName="/ppt/media/image26.png" ContentType="image/png"/>
  <Override PartName="/ppt/media/image27.png" ContentType="image/png"/>
  <Override PartName="/ppt/media/image17.wmf" ContentType="image/x-wmf"/>
  <Override PartName="/ppt/media/image28.png" ContentType="image/png"/>
  <Override PartName="/ppt/media/image29.wmf" ContentType="image/x-wmf"/>
  <Override PartName="/ppt/media/image30.png" ContentType="image/png"/>
  <Override PartName="/ppt/media/image16.jpeg" ContentType="image/jpeg"/>
  <Override PartName="/ppt/media/image43.png" ContentType="image/png"/>
  <Override PartName="/ppt/media/image32.wmf" ContentType="image/x-wmf"/>
  <Override PartName="/ppt/media/image33.png" ContentType="image/png"/>
  <Override PartName="/ppt/media/image23.wmf" ContentType="image/x-wmf"/>
  <Override PartName="/ppt/media/image34.png" ContentType="image/png"/>
  <Override PartName="/ppt/media/image24.wmf" ContentType="image/x-wmf"/>
  <Override PartName="/ppt/media/image35.png" ContentType="image/png"/>
  <Override PartName="/ppt/media/image40.png" ContentType="image/png"/>
  <Override PartName="/ppt/media/image31.wmf" ContentType="image/x-wmf"/>
  <Override PartName="/ppt/media/image42.png" ContentType="image/png"/>
  <Override PartName="/ppt/media/image46.png" ContentType="image/png"/>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6858000"/>
  <p:notesSz cx="6797675" cy="992663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body"/>
          </p:nvPr>
        </p:nvSpPr>
        <p:spPr>
          <a:xfrm>
            <a:off x="756000" y="5078520"/>
            <a:ext cx="6047640" cy="4811040"/>
          </a:xfrm>
          <a:prstGeom prst="rect">
            <a:avLst/>
          </a:prstGeom>
        </p:spPr>
        <p:txBody>
          <a:bodyPr lIns="0" rIns="0" tIns="0" bIns="0"/>
          <a:p>
            <a:r>
              <a:rPr b="0" lang="en-US" sz="2000" spc="-1" strike="noStrike">
                <a:solidFill>
                  <a:srgbClr val="000000"/>
                </a:solidFill>
                <a:uFill>
                  <a:solidFill>
                    <a:srgbClr val="ffffff"/>
                  </a:solidFill>
                </a:uFill>
                <a:latin typeface="Arial"/>
              </a:rPr>
              <a:t>Click to edit the notes format</a:t>
            </a:r>
            <a:endParaRPr b="0" lang="en-US" sz="2000" spc="-1" strike="noStrike">
              <a:solidFill>
                <a:srgbClr val="000000"/>
              </a:solidFill>
              <a:uFill>
                <a:solidFill>
                  <a:srgbClr val="ffffff"/>
                </a:solidFill>
              </a:uFill>
              <a:latin typeface="Arial"/>
            </a:endParaRPr>
          </a:p>
        </p:txBody>
      </p:sp>
      <p:sp>
        <p:nvSpPr>
          <p:cNvPr id="86" name="PlaceHolder 2"/>
          <p:cNvSpPr>
            <a:spLocks noGrp="1"/>
          </p:cNvSpPr>
          <p:nvPr>
            <p:ph type="hdr"/>
          </p:nvPr>
        </p:nvSpPr>
        <p:spPr>
          <a:xfrm>
            <a:off x="0" y="0"/>
            <a:ext cx="3280680" cy="534240"/>
          </a:xfrm>
          <a:prstGeom prst="rect">
            <a:avLst/>
          </a:prstGeom>
        </p:spPr>
        <p:txBody>
          <a:bodyPr lIns="0" rIns="0" tIns="0" bIns="0"/>
          <a:p>
            <a:r>
              <a:rPr b="0" lang="en-US" sz="1400" spc="-1" strike="noStrike">
                <a:solidFill>
                  <a:srgbClr val="000000"/>
                </a:solidFill>
                <a:uFill>
                  <a:solidFill>
                    <a:srgbClr val="ffffff"/>
                  </a:solidFill>
                </a:uFill>
                <a:latin typeface="Times New Roman"/>
              </a:rPr>
              <a:t>&lt;header&gt;</a:t>
            </a:r>
            <a:endParaRPr b="0" lang="en-US" sz="1400" spc="-1" strike="noStrike">
              <a:solidFill>
                <a:srgbClr val="000000"/>
              </a:solidFill>
              <a:uFill>
                <a:solidFill>
                  <a:srgbClr val="ffffff"/>
                </a:solidFill>
              </a:uFill>
              <a:latin typeface="Times New Roman"/>
            </a:endParaRPr>
          </a:p>
        </p:txBody>
      </p:sp>
      <p:sp>
        <p:nvSpPr>
          <p:cNvPr id="87" name="PlaceHolder 3"/>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000000"/>
                </a:solidFill>
                <a:uFill>
                  <a:solidFill>
                    <a:srgbClr val="ffffff"/>
                  </a:solidFill>
                </a:uFill>
                <a:latin typeface="Times New Roman"/>
              </a:rPr>
              <a:t>&lt;date/time&gt;</a:t>
            </a:r>
            <a:endParaRPr b="0" lang="en-US" sz="1400" spc="-1" strike="noStrike">
              <a:solidFill>
                <a:srgbClr val="000000"/>
              </a:solidFill>
              <a:uFill>
                <a:solidFill>
                  <a:srgbClr val="ffffff"/>
                </a:solidFill>
              </a:uFill>
              <a:latin typeface="Times New Roman"/>
            </a:endParaRPr>
          </a:p>
        </p:txBody>
      </p:sp>
      <p:sp>
        <p:nvSpPr>
          <p:cNvPr id="88" name="PlaceHolder 4"/>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000000"/>
                </a:solidFill>
                <a:uFill>
                  <a:solidFill>
                    <a:srgbClr val="ffffff"/>
                  </a:solidFill>
                </a:uFill>
                <a:latin typeface="Times New Roman"/>
              </a:rPr>
              <a:t>&lt;footer&gt;</a:t>
            </a:r>
            <a:endParaRPr b="0" lang="en-US" sz="1400" spc="-1" strike="noStrike">
              <a:solidFill>
                <a:srgbClr val="000000"/>
              </a:solidFill>
              <a:uFill>
                <a:solidFill>
                  <a:srgbClr val="ffffff"/>
                </a:solidFill>
              </a:uFill>
              <a:latin typeface="Times New Roman"/>
            </a:endParaRPr>
          </a:p>
        </p:txBody>
      </p:sp>
      <p:sp>
        <p:nvSpPr>
          <p:cNvPr id="89" name="PlaceHolder 5"/>
          <p:cNvSpPr>
            <a:spLocks noGrp="1"/>
          </p:cNvSpPr>
          <p:nvPr>
            <p:ph type="sldNum"/>
          </p:nvPr>
        </p:nvSpPr>
        <p:spPr>
          <a:xfrm>
            <a:off x="4278960" y="10157400"/>
            <a:ext cx="3280680" cy="534240"/>
          </a:xfrm>
          <a:prstGeom prst="rect">
            <a:avLst/>
          </a:prstGeom>
        </p:spPr>
        <p:txBody>
          <a:bodyPr lIns="0" rIns="0" tIns="0" bIns="0" anchor="b"/>
          <a:p>
            <a:pPr algn="r"/>
            <a:fld id="{7C1683BD-E029-4ACE-8684-6727C7968E60}" type="slidenum">
              <a:rPr b="0" lang="en-US" sz="1400" spc="-1" strike="noStrike">
                <a:solidFill>
                  <a:srgbClr val="000000"/>
                </a:solidFill>
                <a:uFill>
                  <a:solidFill>
                    <a:srgbClr val="ffffff"/>
                  </a:solidFill>
                </a:uFill>
                <a:latin typeface="Times New Roman"/>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PlaceHolder 1"/>
          <p:cNvSpPr>
            <a:spLocks noGrp="1"/>
          </p:cNvSpPr>
          <p:nvPr>
            <p:ph type="body"/>
          </p:nvPr>
        </p:nvSpPr>
        <p:spPr>
          <a:xfrm>
            <a:off x="679680" y="4715280"/>
            <a:ext cx="5437800" cy="4466520"/>
          </a:xfrm>
          <a:prstGeom prst="rect">
            <a:avLst/>
          </a:prstGeom>
        </p:spPr>
        <p:txBody>
          <a:bodyPr/>
          <a:p>
            <a:endParaRPr b="0" lang="en-US" sz="2000" spc="-1" strike="noStrike">
              <a:solidFill>
                <a:srgbClr val="000000"/>
              </a:solidFill>
              <a:uFill>
                <a:solidFill>
                  <a:srgbClr val="ffffff"/>
                </a:solidFill>
              </a:uFill>
              <a:latin typeface="Arial"/>
            </a:endParaRPr>
          </a:p>
        </p:txBody>
      </p:sp>
      <p:sp>
        <p:nvSpPr>
          <p:cNvPr id="499" name="TextShape 2"/>
          <p:cNvSpPr txBox="1"/>
          <p:nvPr/>
        </p:nvSpPr>
        <p:spPr>
          <a:xfrm>
            <a:off x="3850560" y="9428760"/>
            <a:ext cx="2945160" cy="496080"/>
          </a:xfrm>
          <a:prstGeom prst="rect">
            <a:avLst/>
          </a:prstGeom>
          <a:noFill/>
          <a:ln>
            <a:noFill/>
          </a:ln>
        </p:spPr>
        <p:txBody>
          <a:bodyPr anchor="b"/>
          <a:p>
            <a:pPr algn="r">
              <a:lnSpc>
                <a:spcPct val="100000"/>
              </a:lnSpc>
            </a:pPr>
            <a:fld id="{D4BD6E9A-DC56-4508-8F09-60CF43FDD34F}"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PlaceHolder 1"/>
          <p:cNvSpPr>
            <a:spLocks noGrp="1"/>
          </p:cNvSpPr>
          <p:nvPr>
            <p:ph type="body"/>
          </p:nvPr>
        </p:nvSpPr>
        <p:spPr>
          <a:xfrm>
            <a:off x="679680" y="4715280"/>
            <a:ext cx="5437800" cy="4466520"/>
          </a:xfrm>
          <a:prstGeom prst="rect">
            <a:avLst/>
          </a:prstGeom>
        </p:spPr>
        <p:txBody>
          <a:bodyPr/>
          <a:p>
            <a:endParaRPr b="0" lang="en-US" sz="2000" spc="-1" strike="noStrike">
              <a:solidFill>
                <a:srgbClr val="000000"/>
              </a:solidFill>
              <a:uFill>
                <a:solidFill>
                  <a:srgbClr val="ffffff"/>
                </a:solidFill>
              </a:uFill>
              <a:latin typeface="Arial"/>
            </a:endParaRPr>
          </a:p>
        </p:txBody>
      </p:sp>
      <p:sp>
        <p:nvSpPr>
          <p:cNvPr id="515" name="TextShape 2"/>
          <p:cNvSpPr txBox="1"/>
          <p:nvPr/>
        </p:nvSpPr>
        <p:spPr>
          <a:xfrm>
            <a:off x="3850560" y="9428760"/>
            <a:ext cx="2945160" cy="496080"/>
          </a:xfrm>
          <a:prstGeom prst="rect">
            <a:avLst/>
          </a:prstGeom>
          <a:noFill/>
          <a:ln>
            <a:noFill/>
          </a:ln>
        </p:spPr>
        <p:txBody>
          <a:bodyPr anchor="b"/>
          <a:p>
            <a:pPr algn="r">
              <a:lnSpc>
                <a:spcPct val="100000"/>
              </a:lnSpc>
            </a:pPr>
            <a:fld id="{FC61C569-E2A2-487C-9F2E-B5CF5729F32B}"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PlaceHolder 1"/>
          <p:cNvSpPr>
            <a:spLocks noGrp="1"/>
          </p:cNvSpPr>
          <p:nvPr>
            <p:ph type="body"/>
          </p:nvPr>
        </p:nvSpPr>
        <p:spPr>
          <a:xfrm>
            <a:off x="679680" y="4715280"/>
            <a:ext cx="5437800" cy="4466520"/>
          </a:xfrm>
          <a:prstGeom prst="rect">
            <a:avLst/>
          </a:prstGeom>
        </p:spPr>
        <p:txBody>
          <a:bodyPr/>
          <a:p>
            <a:pPr>
              <a:lnSpc>
                <a:spcPct val="100000"/>
              </a:lnSpc>
            </a:pPr>
            <a:r>
              <a:rPr b="0" lang="en-US" sz="1200" spc="-1" strike="noStrike">
                <a:solidFill>
                  <a:srgbClr val="000000"/>
                </a:solidFill>
                <a:uFill>
                  <a:solidFill>
                    <a:srgbClr val="ffffff"/>
                  </a:solidFill>
                </a:uFill>
                <a:latin typeface="+mn-lt"/>
                <a:ea typeface="+mn-ea"/>
              </a:rPr>
              <a:t>Designing a conceptual architectural framework, which accounts for the aforementioned requirements, involves decomposing the design in various architectural elements.</a:t>
            </a:r>
            <a:endParaRPr b="0" lang="en-US" sz="2000" spc="-1" strike="noStrike">
              <a:solidFill>
                <a:srgbClr val="000000"/>
              </a:solidFill>
              <a:uFill>
                <a:solidFill>
                  <a:srgbClr val="ffffff"/>
                </a:solidFill>
              </a:uFill>
              <a:latin typeface="Arial"/>
            </a:endParaRPr>
          </a:p>
        </p:txBody>
      </p:sp>
      <p:sp>
        <p:nvSpPr>
          <p:cNvPr id="517" name="TextShape 2"/>
          <p:cNvSpPr txBox="1"/>
          <p:nvPr/>
        </p:nvSpPr>
        <p:spPr>
          <a:xfrm>
            <a:off x="3850560" y="9428760"/>
            <a:ext cx="2945160" cy="496080"/>
          </a:xfrm>
          <a:prstGeom prst="rect">
            <a:avLst/>
          </a:prstGeom>
          <a:noFill/>
          <a:ln>
            <a:noFill/>
          </a:ln>
        </p:spPr>
        <p:txBody>
          <a:bodyPr anchor="b"/>
          <a:p>
            <a:pPr algn="r">
              <a:lnSpc>
                <a:spcPct val="100000"/>
              </a:lnSpc>
            </a:pPr>
            <a:fld id="{2E82A41C-C6B1-4E44-9342-2824D8F1206E}"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8" name="PlaceHolder 1"/>
          <p:cNvSpPr>
            <a:spLocks noGrp="1"/>
          </p:cNvSpPr>
          <p:nvPr>
            <p:ph type="body"/>
          </p:nvPr>
        </p:nvSpPr>
        <p:spPr>
          <a:xfrm>
            <a:off x="679680" y="4715280"/>
            <a:ext cx="5437800" cy="4466520"/>
          </a:xfrm>
          <a:prstGeom prst="rect">
            <a:avLst/>
          </a:prstGeom>
        </p:spPr>
        <p:txBody>
          <a:bodyPr/>
          <a:p>
            <a:pPr marL="171360" indent="-171000">
              <a:lnSpc>
                <a:spcPct val="100000"/>
              </a:lnSpc>
              <a:buClr>
                <a:srgbClr val="000000"/>
              </a:buClr>
              <a:buFont typeface="StarSymbol"/>
              <a:buChar char="-"/>
            </a:pPr>
            <a:r>
              <a:rPr b="0" lang="en-US" sz="1200" spc="-1" strike="noStrike">
                <a:solidFill>
                  <a:srgbClr val="000000"/>
                </a:solidFill>
                <a:uFill>
                  <a:solidFill>
                    <a:srgbClr val="ffffff"/>
                  </a:solidFill>
                </a:uFill>
                <a:latin typeface="+mn-lt"/>
                <a:ea typeface="+mn-ea"/>
              </a:rPr>
              <a:t>User action triggers the cognitive app service to deploy the nodes on the underlying big data frameworks. </a:t>
            </a:r>
            <a:endParaRPr b="0" lang="en-US" sz="2000" spc="-1" strike="noStrike">
              <a:solidFill>
                <a:srgbClr val="000000"/>
              </a:solidFill>
              <a:uFill>
                <a:solidFill>
                  <a:srgbClr val="ffffff"/>
                </a:solidFill>
              </a:uFill>
              <a:latin typeface="Arial"/>
            </a:endParaRPr>
          </a:p>
          <a:p>
            <a:pPr marL="171360" indent="-171000">
              <a:lnSpc>
                <a:spcPct val="100000"/>
              </a:lnSpc>
              <a:buClr>
                <a:srgbClr val="000000"/>
              </a:buClr>
              <a:buFont typeface="StarSymbol"/>
              <a:buChar char="-"/>
            </a:pPr>
            <a:r>
              <a:rPr b="0" lang="en-US" sz="1200" spc="-1" strike="noStrike">
                <a:solidFill>
                  <a:srgbClr val="000000"/>
                </a:solidFill>
                <a:uFill>
                  <a:solidFill>
                    <a:srgbClr val="ffffff"/>
                  </a:solidFill>
                </a:uFill>
                <a:latin typeface="+mn-lt"/>
                <a:ea typeface="+mn-ea"/>
              </a:rPr>
              <a:t>Furthermore, the cognitive app service triggers the linked API service to start the smart data integration process thereby leveraging the semantic annotation and the rules of conversion from the data source repository. </a:t>
            </a:r>
            <a:endParaRPr b="0" lang="en-US" sz="2000" spc="-1" strike="noStrike">
              <a:solidFill>
                <a:srgbClr val="000000"/>
              </a:solidFill>
              <a:uFill>
                <a:solidFill>
                  <a:srgbClr val="ffffff"/>
                </a:solidFill>
              </a:uFill>
              <a:latin typeface="Arial"/>
            </a:endParaRPr>
          </a:p>
          <a:p>
            <a:pPr marL="171360" indent="-171000">
              <a:lnSpc>
                <a:spcPct val="100000"/>
              </a:lnSpc>
              <a:buClr>
                <a:srgbClr val="000000"/>
              </a:buClr>
              <a:buFont typeface="StarSymbol"/>
              <a:buChar char="-"/>
            </a:pPr>
            <a:r>
              <a:rPr b="0" lang="en-US" sz="1200" spc="-1" strike="noStrike">
                <a:solidFill>
                  <a:srgbClr val="000000"/>
                </a:solidFill>
                <a:uFill>
                  <a:solidFill>
                    <a:srgbClr val="ffffff"/>
                  </a:solidFill>
                </a:uFill>
                <a:latin typeface="+mn-lt"/>
                <a:ea typeface="+mn-ea"/>
              </a:rPr>
              <a:t>Output of the data integration process is published to specified queues from where it gets consumed, continuously analyzed, refined and further distributed to the selected data sinks </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p:txBody>
      </p:sp>
      <p:sp>
        <p:nvSpPr>
          <p:cNvPr id="519" name="TextShape 2"/>
          <p:cNvSpPr txBox="1"/>
          <p:nvPr/>
        </p:nvSpPr>
        <p:spPr>
          <a:xfrm>
            <a:off x="3850560" y="9428760"/>
            <a:ext cx="2945160" cy="496080"/>
          </a:xfrm>
          <a:prstGeom prst="rect">
            <a:avLst/>
          </a:prstGeom>
          <a:noFill/>
          <a:ln>
            <a:noFill/>
          </a:ln>
        </p:spPr>
        <p:txBody>
          <a:bodyPr anchor="b"/>
          <a:p>
            <a:pPr algn="r">
              <a:lnSpc>
                <a:spcPct val="100000"/>
              </a:lnSpc>
            </a:pPr>
            <a:fld id="{6068E5BE-3B3F-440E-B68E-29E77BA3A7CF}"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PlaceHolder 1"/>
          <p:cNvSpPr>
            <a:spLocks noGrp="1"/>
          </p:cNvSpPr>
          <p:nvPr>
            <p:ph type="body"/>
          </p:nvPr>
        </p:nvSpPr>
        <p:spPr>
          <a:xfrm>
            <a:off x="679680" y="4715280"/>
            <a:ext cx="5437800" cy="4466520"/>
          </a:xfrm>
          <a:prstGeom prst="rect">
            <a:avLst/>
          </a:prstGeom>
        </p:spPr>
        <p:txBody>
          <a:bodyPr/>
          <a:p>
            <a:r>
              <a:rPr b="0" lang="en-US" sz="2000" spc="-1" strike="noStrike">
                <a:solidFill>
                  <a:srgbClr val="000000"/>
                </a:solidFill>
                <a:uFill>
                  <a:solidFill>
                    <a:srgbClr val="ffffff"/>
                  </a:solidFill>
                </a:uFill>
                <a:latin typeface="Arial"/>
              </a:rPr>
              <a:t>Hier referenzen Stream Pipes</a:t>
            </a:r>
            <a:endParaRPr b="0" lang="en-US" sz="2000" spc="-1" strike="noStrike">
              <a:solidFill>
                <a:srgbClr val="000000"/>
              </a:solidFill>
              <a:uFill>
                <a:solidFill>
                  <a:srgbClr val="ffffff"/>
                </a:solidFill>
              </a:uFill>
              <a:latin typeface="Arial"/>
            </a:endParaRPr>
          </a:p>
        </p:txBody>
      </p:sp>
      <p:sp>
        <p:nvSpPr>
          <p:cNvPr id="521" name="TextShape 2"/>
          <p:cNvSpPr txBox="1"/>
          <p:nvPr/>
        </p:nvSpPr>
        <p:spPr>
          <a:xfrm>
            <a:off x="3850560" y="9428760"/>
            <a:ext cx="2945160" cy="496080"/>
          </a:xfrm>
          <a:prstGeom prst="rect">
            <a:avLst/>
          </a:prstGeom>
          <a:noFill/>
          <a:ln>
            <a:noFill/>
          </a:ln>
        </p:spPr>
        <p:txBody>
          <a:bodyPr anchor="b"/>
          <a:p>
            <a:pPr algn="r">
              <a:lnSpc>
                <a:spcPct val="100000"/>
              </a:lnSpc>
            </a:pPr>
            <a:fld id="{DCC1FA66-8AF2-4BFB-925D-2C6669B6781F}"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body"/>
          </p:nvPr>
        </p:nvSpPr>
        <p:spPr>
          <a:xfrm>
            <a:off x="679680" y="4715280"/>
            <a:ext cx="5437800" cy="4466520"/>
          </a:xfrm>
          <a:prstGeom prst="rect">
            <a:avLst/>
          </a:prstGeom>
        </p:spPr>
        <p:txBody>
          <a:bodyPr/>
          <a:p>
            <a:pPr marL="285840" indent="-285480">
              <a:lnSpc>
                <a:spcPct val="100000"/>
              </a:lnSpc>
              <a:buClr>
                <a:srgbClr val="000000"/>
              </a:buClr>
              <a:buFont typeface="Arial"/>
              <a:buChar char="•"/>
            </a:pPr>
            <a:r>
              <a:rPr b="0" lang="en-US" sz="2000" spc="-1" strike="noStrike">
                <a:solidFill>
                  <a:srgbClr val="000000"/>
                </a:solidFill>
                <a:uFill>
                  <a:solidFill>
                    <a:srgbClr val="ffffff"/>
                  </a:solidFill>
                </a:uFill>
                <a:latin typeface="Arial"/>
              </a:rPr>
              <a:t>Wiki to register meta data of nodes at central RDF repository</a:t>
            </a:r>
            <a:endParaRPr b="0" lang="en-US" sz="20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2000" spc="-1" strike="noStrike">
                <a:solidFill>
                  <a:srgbClr val="000000"/>
                </a:solidFill>
                <a:uFill>
                  <a:solidFill>
                    <a:srgbClr val="ffffff"/>
                  </a:solidFill>
                </a:uFill>
                <a:latin typeface="Arial"/>
              </a:rPr>
              <a:t>Interlink entities with Linked Open Data for context understanding</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p:txBody>
      </p:sp>
      <p:sp>
        <p:nvSpPr>
          <p:cNvPr id="523" name="TextShape 2"/>
          <p:cNvSpPr txBox="1"/>
          <p:nvPr/>
        </p:nvSpPr>
        <p:spPr>
          <a:xfrm>
            <a:off x="3850560" y="9428760"/>
            <a:ext cx="2945160" cy="496080"/>
          </a:xfrm>
          <a:prstGeom prst="rect">
            <a:avLst/>
          </a:prstGeom>
          <a:noFill/>
          <a:ln>
            <a:noFill/>
          </a:ln>
        </p:spPr>
        <p:txBody>
          <a:bodyPr anchor="b"/>
          <a:p>
            <a:pPr algn="r">
              <a:lnSpc>
                <a:spcPct val="100000"/>
              </a:lnSpc>
            </a:pPr>
            <a:fld id="{65D1752E-0C8A-45F4-9599-D41ED2CACA89}"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PlaceHolder 1"/>
          <p:cNvSpPr>
            <a:spLocks noGrp="1"/>
          </p:cNvSpPr>
          <p:nvPr>
            <p:ph type="body"/>
          </p:nvPr>
        </p:nvSpPr>
        <p:spPr>
          <a:xfrm>
            <a:off x="679680" y="4715280"/>
            <a:ext cx="5437800" cy="4466520"/>
          </a:xfrm>
          <a:prstGeom prst="rect">
            <a:avLst/>
          </a:prstGeom>
        </p:spPr>
        <p:txBody>
          <a:bodyPr/>
          <a:p>
            <a:endParaRPr b="0" lang="en-US" sz="2000" spc="-1" strike="noStrike">
              <a:solidFill>
                <a:srgbClr val="000000"/>
              </a:solidFill>
              <a:uFill>
                <a:solidFill>
                  <a:srgbClr val="ffffff"/>
                </a:solidFill>
              </a:uFill>
              <a:latin typeface="Arial"/>
            </a:endParaRPr>
          </a:p>
        </p:txBody>
      </p:sp>
      <p:sp>
        <p:nvSpPr>
          <p:cNvPr id="525" name="TextShape 2"/>
          <p:cNvSpPr txBox="1"/>
          <p:nvPr/>
        </p:nvSpPr>
        <p:spPr>
          <a:xfrm>
            <a:off x="3850560" y="9428760"/>
            <a:ext cx="2945160" cy="496080"/>
          </a:xfrm>
          <a:prstGeom prst="rect">
            <a:avLst/>
          </a:prstGeom>
          <a:noFill/>
          <a:ln>
            <a:noFill/>
          </a:ln>
        </p:spPr>
        <p:txBody>
          <a:bodyPr anchor="b"/>
          <a:p>
            <a:pPr algn="r">
              <a:lnSpc>
                <a:spcPct val="100000"/>
              </a:lnSpc>
            </a:pPr>
            <a:fld id="{5F78580F-5E3E-49DA-BC5E-F317ABB1D7CB}"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TextShape 1"/>
          <p:cNvSpPr txBox="1"/>
          <p:nvPr/>
        </p:nvSpPr>
        <p:spPr>
          <a:xfrm>
            <a:off x="3850560" y="9428760"/>
            <a:ext cx="2945160" cy="496080"/>
          </a:xfrm>
          <a:prstGeom prst="rect">
            <a:avLst/>
          </a:prstGeom>
          <a:noFill/>
          <a:ln>
            <a:noFill/>
          </a:ln>
        </p:spPr>
        <p:txBody>
          <a:bodyPr anchor="b"/>
          <a:p>
            <a:pPr algn="r">
              <a:lnSpc>
                <a:spcPct val="100000"/>
              </a:lnSpc>
            </a:pPr>
            <a:fld id="{FCB8CADE-4F4B-40A7-9F0F-568787D3509F}" type="slidenum">
              <a:rPr b="0" lang="en-US" sz="1200" spc="-1" strike="noStrike">
                <a:solidFill>
                  <a:srgbClr val="000000"/>
                </a:solidFill>
                <a:uFill>
                  <a:solidFill>
                    <a:srgbClr val="ffffff"/>
                  </a:solidFill>
                </a:uFill>
                <a:latin typeface="Times New Roman"/>
              </a:rPr>
              <a:t>&lt;number&gt;</a:t>
            </a:fld>
            <a:endParaRPr b="0" lang="en-US" sz="1400" spc="-1" strike="noStrike">
              <a:solidFill>
                <a:srgbClr val="000000"/>
              </a:solidFill>
              <a:uFill>
                <a:solidFill>
                  <a:srgbClr val="ffffff"/>
                </a:solidFill>
              </a:uFill>
              <a:latin typeface="Times New Roman"/>
            </a:endParaRPr>
          </a:p>
        </p:txBody>
      </p:sp>
      <p:sp>
        <p:nvSpPr>
          <p:cNvPr id="501" name="PlaceHolder 2"/>
          <p:cNvSpPr>
            <a:spLocks noGrp="1"/>
          </p:cNvSpPr>
          <p:nvPr>
            <p:ph type="body"/>
          </p:nvPr>
        </p:nvSpPr>
        <p:spPr>
          <a:xfrm>
            <a:off x="914400" y="4343400"/>
            <a:ext cx="5028840" cy="4114440"/>
          </a:xfrm>
          <a:prstGeom prst="rect">
            <a:avLst/>
          </a:prstGeom>
        </p:spPr>
        <p:txBody>
          <a:bodyPr/>
          <a:p>
            <a:endParaRPr b="0" lang="en-US" sz="2000" spc="-1" strike="noStrike">
              <a:solidFill>
                <a:srgbClr val="000000"/>
              </a:solidFill>
              <a:uFill>
                <a:solidFill>
                  <a:srgbClr val="ffffff"/>
                </a:solidFill>
              </a:u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PlaceHolder 1"/>
          <p:cNvSpPr>
            <a:spLocks noGrp="1"/>
          </p:cNvSpPr>
          <p:nvPr>
            <p:ph type="body"/>
          </p:nvPr>
        </p:nvSpPr>
        <p:spPr>
          <a:xfrm>
            <a:off x="679680" y="4715280"/>
            <a:ext cx="5437800" cy="4466520"/>
          </a:xfrm>
          <a:prstGeom prst="rect">
            <a:avLst/>
          </a:prstGeom>
        </p:spPr>
        <p:txBody>
          <a:bodyPr/>
          <a:p>
            <a:r>
              <a:rPr b="0" lang="en-US" sz="2000" spc="-1" strike="noStrike">
                <a:solidFill>
                  <a:srgbClr val="000000"/>
                </a:solidFill>
                <a:uFill>
                  <a:solidFill>
                    <a:srgbClr val="ffffff"/>
                  </a:solidFill>
                </a:uFill>
                <a:latin typeface="Arial"/>
              </a:rPr>
              <a:t>Model: BHM Model, Under Work for publication</a:t>
            </a:r>
            <a:endParaRPr b="0" lang="en-US" sz="2000" spc="-1" strike="noStrike">
              <a:solidFill>
                <a:srgbClr val="000000"/>
              </a:solidFill>
              <a:uFill>
                <a:solidFill>
                  <a:srgbClr val="ffffff"/>
                </a:solidFill>
              </a:uFill>
              <a:latin typeface="Arial"/>
            </a:endParaRPr>
          </a:p>
        </p:txBody>
      </p:sp>
      <p:sp>
        <p:nvSpPr>
          <p:cNvPr id="527" name="TextShape 2"/>
          <p:cNvSpPr txBox="1"/>
          <p:nvPr/>
        </p:nvSpPr>
        <p:spPr>
          <a:xfrm>
            <a:off x="3850560" y="9428760"/>
            <a:ext cx="2945160" cy="496080"/>
          </a:xfrm>
          <a:prstGeom prst="rect">
            <a:avLst/>
          </a:prstGeom>
          <a:noFill/>
          <a:ln>
            <a:noFill/>
          </a:ln>
        </p:spPr>
        <p:txBody>
          <a:bodyPr anchor="b"/>
          <a:p>
            <a:pPr algn="r">
              <a:lnSpc>
                <a:spcPct val="100000"/>
              </a:lnSpc>
            </a:pPr>
            <a:fld id="{728395F7-530C-49EA-87E8-C5CE9E60B6F2}"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PlaceHolder 1"/>
          <p:cNvSpPr>
            <a:spLocks noGrp="1"/>
          </p:cNvSpPr>
          <p:nvPr>
            <p:ph type="body"/>
          </p:nvPr>
        </p:nvSpPr>
        <p:spPr>
          <a:xfrm>
            <a:off x="679680" y="4715280"/>
            <a:ext cx="5437800" cy="4466520"/>
          </a:xfrm>
          <a:prstGeom prst="rect">
            <a:avLst/>
          </a:prstGeom>
        </p:spPr>
        <p:txBody>
          <a:bodyPr/>
          <a:p>
            <a:r>
              <a:rPr b="0" lang="en-US" sz="2000" spc="-1" strike="noStrike">
                <a:solidFill>
                  <a:srgbClr val="000000"/>
                </a:solidFill>
                <a:uFill>
                  <a:solidFill>
                    <a:srgbClr val="ffffff"/>
                  </a:solidFill>
                </a:uFill>
                <a:latin typeface="Arial"/>
              </a:rPr>
              <a:t>Referenztemp: 12.3; 13h</a:t>
            </a:r>
            <a:endParaRPr b="0" lang="en-US" sz="2000" spc="-1" strike="noStrike">
              <a:solidFill>
                <a:srgbClr val="000000"/>
              </a:solidFill>
              <a:uFill>
                <a:solidFill>
                  <a:srgbClr val="ffffff"/>
                </a:solidFill>
              </a:uFill>
              <a:latin typeface="Arial"/>
            </a:endParaRPr>
          </a:p>
        </p:txBody>
      </p:sp>
      <p:sp>
        <p:nvSpPr>
          <p:cNvPr id="529" name="TextShape 2"/>
          <p:cNvSpPr txBox="1"/>
          <p:nvPr/>
        </p:nvSpPr>
        <p:spPr>
          <a:xfrm>
            <a:off x="3850560" y="9428760"/>
            <a:ext cx="2945160" cy="496080"/>
          </a:xfrm>
          <a:prstGeom prst="rect">
            <a:avLst/>
          </a:prstGeom>
          <a:noFill/>
          <a:ln>
            <a:noFill/>
          </a:ln>
        </p:spPr>
        <p:txBody>
          <a:bodyPr anchor="b"/>
          <a:p>
            <a:pPr algn="r">
              <a:lnSpc>
                <a:spcPct val="100000"/>
              </a:lnSpc>
            </a:pPr>
            <a:fld id="{5BC9C178-B081-48E3-8FDB-D01A8BFF53DF}"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PlaceHolder 1"/>
          <p:cNvSpPr>
            <a:spLocks noGrp="1"/>
          </p:cNvSpPr>
          <p:nvPr>
            <p:ph type="body"/>
          </p:nvPr>
        </p:nvSpPr>
        <p:spPr>
          <a:xfrm>
            <a:off x="679680" y="4715280"/>
            <a:ext cx="5437800" cy="4466520"/>
          </a:xfrm>
          <a:prstGeom prst="rect">
            <a:avLst/>
          </a:prstGeom>
        </p:spPr>
        <p:txBody>
          <a:bodyPr/>
          <a:p>
            <a:pPr marL="171360" indent="-17100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simple &amp; powerful software architecture pattern</a:t>
            </a:r>
            <a:endParaRPr b="0" lang="en-US" sz="2000" spc="-1" strike="noStrike">
              <a:solidFill>
                <a:srgbClr val="000000"/>
              </a:solidFill>
              <a:uFill>
                <a:solidFill>
                  <a:srgbClr val="ffffff"/>
                </a:solidFill>
              </a:uFill>
              <a:latin typeface="Arial"/>
            </a:endParaRPr>
          </a:p>
          <a:p>
            <a:pPr marL="171360" indent="-17100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Consists of any number of components (filter) that process data (transform, filter, enrich,...) , before passing it on via connectors (pipes) to other components. </a:t>
            </a:r>
            <a:endParaRPr b="0" lang="en-US" sz="2000" spc="-1" strike="noStrike">
              <a:solidFill>
                <a:srgbClr val="000000"/>
              </a:solidFill>
              <a:uFill>
                <a:solidFill>
                  <a:srgbClr val="ffffff"/>
                </a:solidFill>
              </a:uFill>
              <a:latin typeface="Arial"/>
            </a:endParaRPr>
          </a:p>
          <a:p>
            <a:pPr marL="171360" indent="-17100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Architecture is often used as a simple sequence, but may be also used for very complex structures.</a:t>
            </a:r>
            <a:endParaRPr b="0" lang="en-US" sz="2000" spc="-1" strike="noStrike">
              <a:solidFill>
                <a:srgbClr val="000000"/>
              </a:solidFill>
              <a:uFill>
                <a:solidFill>
                  <a:srgbClr val="ffffff"/>
                </a:solidFill>
              </a:uFill>
              <a:latin typeface="Arial"/>
            </a:endParaRPr>
          </a:p>
          <a:p>
            <a:pPr marL="171360" indent="-17100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Source=Initial data producers, e.g. static files, DB</a:t>
            </a:r>
            <a:endParaRPr b="0" lang="en-US" sz="2000" spc="-1" strike="noStrike">
              <a:solidFill>
                <a:srgbClr val="000000"/>
              </a:solidFill>
              <a:uFill>
                <a:solidFill>
                  <a:srgbClr val="ffffff"/>
                </a:solidFill>
              </a:uFill>
              <a:latin typeface="Arial"/>
            </a:endParaRPr>
          </a:p>
          <a:p>
            <a:pPr marL="171360" indent="-171000">
              <a:lnSpc>
                <a:spcPct val="100000"/>
              </a:lnSpc>
              <a:buClr>
                <a:srgbClr val="000000"/>
              </a:buClr>
              <a:buFont typeface="StarSymbol"/>
              <a:buChar char="-"/>
            </a:pPr>
            <a:r>
              <a:rPr b="0" lang="en-US" sz="2000" spc="-1" strike="noStrike">
                <a:solidFill>
                  <a:srgbClr val="000000"/>
                </a:solidFill>
                <a:uFill>
                  <a:solidFill>
                    <a:srgbClr val="ffffff"/>
                  </a:solidFill>
                </a:uFill>
                <a:latin typeface="Arial"/>
              </a:rPr>
              <a:t>Sink=Final data consumers is the data target, e.g. another DB, web dashboard</a:t>
            </a:r>
            <a:endParaRPr b="0" lang="en-US" sz="2000" spc="-1" strike="noStrike">
              <a:solidFill>
                <a:srgbClr val="000000"/>
              </a:solidFill>
              <a:uFill>
                <a:solidFill>
                  <a:srgbClr val="ffffff"/>
                </a:solidFill>
              </a:uFill>
              <a:latin typeface="Arial"/>
            </a:endParaRPr>
          </a:p>
        </p:txBody>
      </p:sp>
      <p:sp>
        <p:nvSpPr>
          <p:cNvPr id="531" name="TextShape 2"/>
          <p:cNvSpPr txBox="1"/>
          <p:nvPr/>
        </p:nvSpPr>
        <p:spPr>
          <a:xfrm>
            <a:off x="3850560" y="9428760"/>
            <a:ext cx="2945160" cy="496080"/>
          </a:xfrm>
          <a:prstGeom prst="rect">
            <a:avLst/>
          </a:prstGeom>
          <a:noFill/>
          <a:ln>
            <a:noFill/>
          </a:ln>
        </p:spPr>
        <p:txBody>
          <a:bodyPr anchor="b"/>
          <a:p>
            <a:pPr algn="r">
              <a:lnSpc>
                <a:spcPct val="100000"/>
              </a:lnSpc>
            </a:pPr>
            <a:fld id="{DFB0C9AE-6D19-41CC-86DE-E365C134F9DE}"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TextShape 1"/>
          <p:cNvSpPr txBox="1"/>
          <p:nvPr/>
        </p:nvSpPr>
        <p:spPr>
          <a:xfrm>
            <a:off x="3850560" y="9428760"/>
            <a:ext cx="2945160" cy="496080"/>
          </a:xfrm>
          <a:prstGeom prst="rect">
            <a:avLst/>
          </a:prstGeom>
          <a:noFill/>
          <a:ln>
            <a:noFill/>
          </a:ln>
        </p:spPr>
        <p:txBody>
          <a:bodyPr anchor="b"/>
          <a:p>
            <a:pPr algn="r">
              <a:lnSpc>
                <a:spcPct val="100000"/>
              </a:lnSpc>
            </a:pPr>
            <a:fld id="{388CE2C7-4BAC-4BCC-922B-48D81B2AC246}" type="slidenum">
              <a:rPr b="0" lang="en-US" sz="1200" spc="-1" strike="noStrike">
                <a:solidFill>
                  <a:srgbClr val="000000"/>
                </a:solidFill>
                <a:uFill>
                  <a:solidFill>
                    <a:srgbClr val="ffffff"/>
                  </a:solidFill>
                </a:uFill>
                <a:latin typeface="Times New Roman"/>
              </a:rPr>
              <a:t>&lt;number&gt;</a:t>
            </a:fld>
            <a:endParaRPr b="0" lang="en-US" sz="1400" spc="-1" strike="noStrike">
              <a:solidFill>
                <a:srgbClr val="000000"/>
              </a:solidFill>
              <a:uFill>
                <a:solidFill>
                  <a:srgbClr val="ffffff"/>
                </a:solidFill>
              </a:uFill>
              <a:latin typeface="Times New Roman"/>
            </a:endParaRPr>
          </a:p>
        </p:txBody>
      </p:sp>
      <p:sp>
        <p:nvSpPr>
          <p:cNvPr id="503" name="PlaceHolder 2"/>
          <p:cNvSpPr>
            <a:spLocks noGrp="1"/>
          </p:cNvSpPr>
          <p:nvPr>
            <p:ph type="body"/>
          </p:nvPr>
        </p:nvSpPr>
        <p:spPr>
          <a:xfrm>
            <a:off x="914400" y="4343400"/>
            <a:ext cx="5028840" cy="4114440"/>
          </a:xfrm>
          <a:prstGeom prst="rect">
            <a:avLst/>
          </a:prstGeom>
        </p:spPr>
        <p:txBody>
          <a:bodyPr/>
          <a:p>
            <a:endParaRPr b="0" lang="en-US" sz="2000" spc="-1" strike="noStrike">
              <a:solidFill>
                <a:srgbClr val="000000"/>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PlaceHolder 1"/>
          <p:cNvSpPr>
            <a:spLocks noGrp="1"/>
          </p:cNvSpPr>
          <p:nvPr>
            <p:ph type="body"/>
          </p:nvPr>
        </p:nvSpPr>
        <p:spPr>
          <a:xfrm>
            <a:off x="679680" y="4715280"/>
            <a:ext cx="5437800" cy="4466520"/>
          </a:xfrm>
          <a:prstGeom prst="rect">
            <a:avLst/>
          </a:prstGeom>
        </p:spPr>
        <p:txBody>
          <a:bodyPr/>
          <a:p>
            <a:endParaRPr b="0" lang="en-US" sz="2000" spc="-1" strike="noStrike">
              <a:solidFill>
                <a:srgbClr val="000000"/>
              </a:solidFill>
              <a:uFill>
                <a:solidFill>
                  <a:srgbClr val="ffffff"/>
                </a:solidFill>
              </a:uFill>
              <a:latin typeface="Arial"/>
            </a:endParaRPr>
          </a:p>
        </p:txBody>
      </p:sp>
      <p:sp>
        <p:nvSpPr>
          <p:cNvPr id="505" name="TextShape 2"/>
          <p:cNvSpPr txBox="1"/>
          <p:nvPr/>
        </p:nvSpPr>
        <p:spPr>
          <a:xfrm>
            <a:off x="3850560" y="9428760"/>
            <a:ext cx="2945160" cy="496080"/>
          </a:xfrm>
          <a:prstGeom prst="rect">
            <a:avLst/>
          </a:prstGeom>
          <a:noFill/>
          <a:ln>
            <a:noFill/>
          </a:ln>
        </p:spPr>
        <p:txBody>
          <a:bodyPr anchor="b"/>
          <a:p>
            <a:pPr algn="r">
              <a:lnSpc>
                <a:spcPct val="100000"/>
              </a:lnSpc>
            </a:pPr>
            <a:fld id="{9125FD32-EB23-4F5A-9AED-BDCD3F92F15B}"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TextShape 1"/>
          <p:cNvSpPr txBox="1"/>
          <p:nvPr/>
        </p:nvSpPr>
        <p:spPr>
          <a:xfrm>
            <a:off x="3850560" y="9428760"/>
            <a:ext cx="2945160" cy="496080"/>
          </a:xfrm>
          <a:prstGeom prst="rect">
            <a:avLst/>
          </a:prstGeom>
          <a:noFill/>
          <a:ln>
            <a:noFill/>
          </a:ln>
        </p:spPr>
        <p:txBody>
          <a:bodyPr anchor="b"/>
          <a:p>
            <a:pPr algn="r">
              <a:lnSpc>
                <a:spcPct val="100000"/>
              </a:lnSpc>
            </a:pPr>
            <a:fld id="{04106D0C-EAE2-4A63-88F5-83C014CAED54}" type="slidenum">
              <a:rPr b="0" lang="en-US" sz="1200" spc="-1" strike="noStrike">
                <a:solidFill>
                  <a:srgbClr val="000000"/>
                </a:solidFill>
                <a:uFill>
                  <a:solidFill>
                    <a:srgbClr val="ffffff"/>
                  </a:solidFill>
                </a:uFill>
                <a:latin typeface="Times New Roman"/>
              </a:rPr>
              <a:t>&lt;number&gt;</a:t>
            </a:fld>
            <a:endParaRPr b="0" lang="en-US" sz="1400" spc="-1" strike="noStrike">
              <a:solidFill>
                <a:srgbClr val="000000"/>
              </a:solidFill>
              <a:uFill>
                <a:solidFill>
                  <a:srgbClr val="ffffff"/>
                </a:solidFill>
              </a:uFill>
              <a:latin typeface="Times New Roman"/>
            </a:endParaRPr>
          </a:p>
        </p:txBody>
      </p:sp>
      <p:sp>
        <p:nvSpPr>
          <p:cNvPr id="507" name="PlaceHolder 2"/>
          <p:cNvSpPr>
            <a:spLocks noGrp="1"/>
          </p:cNvSpPr>
          <p:nvPr>
            <p:ph type="body"/>
          </p:nvPr>
        </p:nvSpPr>
        <p:spPr>
          <a:xfrm>
            <a:off x="914400" y="4343400"/>
            <a:ext cx="5028840" cy="4114440"/>
          </a:xfrm>
          <a:prstGeom prst="rect">
            <a:avLst/>
          </a:prstGeom>
        </p:spPr>
        <p:txBody>
          <a:bodyPr/>
          <a:p>
            <a:endParaRPr b="0" lang="en-US" sz="2000" spc="-1" strike="noStrike">
              <a:solidFill>
                <a:srgbClr val="000000"/>
              </a:solidFill>
              <a:uFill>
                <a:solidFill>
                  <a:srgbClr val="ffffff"/>
                </a:solidFill>
              </a:u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PlaceHolder 1"/>
          <p:cNvSpPr>
            <a:spLocks noGrp="1"/>
          </p:cNvSpPr>
          <p:nvPr>
            <p:ph type="body"/>
          </p:nvPr>
        </p:nvSpPr>
        <p:spPr>
          <a:xfrm>
            <a:off x="679680" y="4715280"/>
            <a:ext cx="5437800" cy="4466520"/>
          </a:xfrm>
          <a:prstGeom prst="rect">
            <a:avLst/>
          </a:prstGeom>
        </p:spPr>
        <p:txBody>
          <a:bodyPr/>
          <a:p>
            <a:endParaRPr b="0" lang="en-US" sz="2000" spc="-1" strike="noStrike">
              <a:solidFill>
                <a:srgbClr val="000000"/>
              </a:solidFill>
              <a:uFill>
                <a:solidFill>
                  <a:srgbClr val="ffffff"/>
                </a:solidFill>
              </a:uFill>
              <a:latin typeface="Arial"/>
            </a:endParaRPr>
          </a:p>
        </p:txBody>
      </p:sp>
      <p:sp>
        <p:nvSpPr>
          <p:cNvPr id="509" name="TextShape 2"/>
          <p:cNvSpPr txBox="1"/>
          <p:nvPr/>
        </p:nvSpPr>
        <p:spPr>
          <a:xfrm>
            <a:off x="3850560" y="9428760"/>
            <a:ext cx="2945160" cy="496080"/>
          </a:xfrm>
          <a:prstGeom prst="rect">
            <a:avLst/>
          </a:prstGeom>
          <a:noFill/>
          <a:ln>
            <a:noFill/>
          </a:ln>
        </p:spPr>
        <p:txBody>
          <a:bodyPr anchor="b"/>
          <a:p>
            <a:pPr algn="r">
              <a:lnSpc>
                <a:spcPct val="100000"/>
              </a:lnSpc>
            </a:pPr>
            <a:fld id="{A04269B4-00E2-45AB-8BA3-663DB61A9539}"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PlaceHolder 1"/>
          <p:cNvSpPr>
            <a:spLocks noGrp="1"/>
          </p:cNvSpPr>
          <p:nvPr>
            <p:ph type="body"/>
          </p:nvPr>
        </p:nvSpPr>
        <p:spPr>
          <a:xfrm>
            <a:off x="679680" y="4715280"/>
            <a:ext cx="5437800" cy="4466520"/>
          </a:xfrm>
          <a:prstGeom prst="rect">
            <a:avLst/>
          </a:prstGeom>
        </p:spPr>
        <p:txBody>
          <a:bodyPr/>
          <a:p>
            <a:pPr>
              <a:lnSpc>
                <a:spcPct val="100000"/>
              </a:lnSpc>
            </a:pPr>
            <a:r>
              <a:rPr b="0" lang="en-US" sz="2000" spc="-1" strike="noStrike">
                <a:solidFill>
                  <a:srgbClr val="000000"/>
                </a:solidFill>
                <a:uFill>
                  <a:solidFill>
                    <a:srgbClr val="ffffff"/>
                  </a:solidFill>
                </a:uFill>
                <a:latin typeface="Arial"/>
              </a:rPr>
              <a:t>Thermalflug -&gt; one-time event 26.9.2008 </a:t>
            </a:r>
            <a:r>
              <a:rPr b="0" lang="en-US" sz="2000" spc="-1" strike="noStrike">
                <a:solidFill>
                  <a:srgbClr val="000000"/>
                </a:solidFill>
                <a:uFill>
                  <a:solidFill>
                    <a:srgbClr val="ffffff"/>
                  </a:solidFill>
                </a:uFill>
                <a:latin typeface="Arial"/>
              </a:rPr>
              <a:t>
</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p:txBody>
      </p:sp>
      <p:sp>
        <p:nvSpPr>
          <p:cNvPr id="511" name="TextShape 2"/>
          <p:cNvSpPr txBox="1"/>
          <p:nvPr/>
        </p:nvSpPr>
        <p:spPr>
          <a:xfrm>
            <a:off x="3850560" y="9428760"/>
            <a:ext cx="2945160" cy="496080"/>
          </a:xfrm>
          <a:prstGeom prst="rect">
            <a:avLst/>
          </a:prstGeom>
          <a:noFill/>
          <a:ln>
            <a:noFill/>
          </a:ln>
        </p:spPr>
        <p:txBody>
          <a:bodyPr anchor="b"/>
          <a:p>
            <a:pPr algn="r">
              <a:lnSpc>
                <a:spcPct val="100000"/>
              </a:lnSpc>
            </a:pPr>
            <a:fld id="{60C91CEE-A433-45A7-8B4E-BF640A996848}"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PlaceHolder 1"/>
          <p:cNvSpPr>
            <a:spLocks noGrp="1"/>
          </p:cNvSpPr>
          <p:nvPr>
            <p:ph type="body"/>
          </p:nvPr>
        </p:nvSpPr>
        <p:spPr>
          <a:xfrm>
            <a:off x="679680" y="4715280"/>
            <a:ext cx="5437800" cy="4466520"/>
          </a:xfrm>
          <a:prstGeom prst="rect">
            <a:avLst/>
          </a:prstGeom>
        </p:spPr>
        <p:txBody>
          <a:bodyPr/>
          <a:p>
            <a:endParaRPr b="0" lang="en-US" sz="2000" spc="-1" strike="noStrike">
              <a:solidFill>
                <a:srgbClr val="000000"/>
              </a:solidFill>
              <a:uFill>
                <a:solidFill>
                  <a:srgbClr val="ffffff"/>
                </a:solidFill>
              </a:uFill>
              <a:latin typeface="Arial"/>
            </a:endParaRPr>
          </a:p>
        </p:txBody>
      </p:sp>
      <p:sp>
        <p:nvSpPr>
          <p:cNvPr id="513" name="TextShape 2"/>
          <p:cNvSpPr txBox="1"/>
          <p:nvPr/>
        </p:nvSpPr>
        <p:spPr>
          <a:xfrm>
            <a:off x="3850560" y="9428760"/>
            <a:ext cx="2945160" cy="496080"/>
          </a:xfrm>
          <a:prstGeom prst="rect">
            <a:avLst/>
          </a:prstGeom>
          <a:noFill/>
          <a:ln>
            <a:noFill/>
          </a:ln>
        </p:spPr>
        <p:txBody>
          <a:bodyPr anchor="b"/>
          <a:p>
            <a:pPr algn="r">
              <a:lnSpc>
                <a:spcPct val="100000"/>
              </a:lnSpc>
            </a:pPr>
            <a:fld id="{D111CB4A-F437-46DA-99FB-BEE2D9708974}"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323640" y="1285920"/>
            <a:ext cx="818640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323640" y="3934800"/>
            <a:ext cx="818640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323640" y="128592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36" name="PlaceHolder 3"/>
          <p:cNvSpPr>
            <a:spLocks noGrp="1"/>
          </p:cNvSpPr>
          <p:nvPr>
            <p:ph type="body"/>
          </p:nvPr>
        </p:nvSpPr>
        <p:spPr>
          <a:xfrm>
            <a:off x="4518720" y="128592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37" name="PlaceHolder 4"/>
          <p:cNvSpPr>
            <a:spLocks noGrp="1"/>
          </p:cNvSpPr>
          <p:nvPr>
            <p:ph type="body"/>
          </p:nvPr>
        </p:nvSpPr>
        <p:spPr>
          <a:xfrm>
            <a:off x="4518720" y="393480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38" name="PlaceHolder 5"/>
          <p:cNvSpPr>
            <a:spLocks noGrp="1"/>
          </p:cNvSpPr>
          <p:nvPr>
            <p:ph type="body"/>
          </p:nvPr>
        </p:nvSpPr>
        <p:spPr>
          <a:xfrm>
            <a:off x="323640" y="393480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40" name="PlaceHolder 2"/>
          <p:cNvSpPr>
            <a:spLocks noGrp="1"/>
          </p:cNvSpPr>
          <p:nvPr>
            <p:ph type="body"/>
          </p:nvPr>
        </p:nvSpPr>
        <p:spPr>
          <a:xfrm>
            <a:off x="323640" y="1285920"/>
            <a:ext cx="8186400" cy="507168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41" name="PlaceHolder 3"/>
          <p:cNvSpPr>
            <a:spLocks noGrp="1"/>
          </p:cNvSpPr>
          <p:nvPr>
            <p:ph type="body"/>
          </p:nvPr>
        </p:nvSpPr>
        <p:spPr>
          <a:xfrm>
            <a:off x="323640" y="1285920"/>
            <a:ext cx="8186400" cy="507168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pic>
        <p:nvPicPr>
          <p:cNvPr id="42" name="" descr=""/>
          <p:cNvPicPr/>
          <p:nvPr/>
        </p:nvPicPr>
        <p:blipFill>
          <a:blip r:embed="rId2"/>
          <a:stretch/>
        </p:blipFill>
        <p:spPr>
          <a:xfrm>
            <a:off x="1238400" y="1285920"/>
            <a:ext cx="6356520" cy="5071680"/>
          </a:xfrm>
          <a:prstGeom prst="rect">
            <a:avLst/>
          </a:prstGeom>
          <a:ln>
            <a:noFill/>
          </a:ln>
        </p:spPr>
      </p:pic>
      <p:pic>
        <p:nvPicPr>
          <p:cNvPr id="43" name="" descr=""/>
          <p:cNvPicPr/>
          <p:nvPr/>
        </p:nvPicPr>
        <p:blipFill>
          <a:blip r:embed="rId3"/>
          <a:stretch/>
        </p:blipFill>
        <p:spPr>
          <a:xfrm>
            <a:off x="1238400" y="1285920"/>
            <a:ext cx="6356520" cy="50716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52" name="PlaceHolder 2"/>
          <p:cNvSpPr>
            <a:spLocks noGrp="1"/>
          </p:cNvSpPr>
          <p:nvPr>
            <p:ph type="subTitle"/>
          </p:nvPr>
        </p:nvSpPr>
        <p:spPr>
          <a:xfrm>
            <a:off x="323640" y="1285920"/>
            <a:ext cx="8186400" cy="50716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54" name="PlaceHolder 2"/>
          <p:cNvSpPr>
            <a:spLocks noGrp="1"/>
          </p:cNvSpPr>
          <p:nvPr>
            <p:ph type="body"/>
          </p:nvPr>
        </p:nvSpPr>
        <p:spPr>
          <a:xfrm>
            <a:off x="323640" y="1285920"/>
            <a:ext cx="8186400" cy="507168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56" name="PlaceHolder 2"/>
          <p:cNvSpPr>
            <a:spLocks noGrp="1"/>
          </p:cNvSpPr>
          <p:nvPr>
            <p:ph type="body"/>
          </p:nvPr>
        </p:nvSpPr>
        <p:spPr>
          <a:xfrm>
            <a:off x="323640" y="1285920"/>
            <a:ext cx="3994920" cy="507168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57" name="PlaceHolder 3"/>
          <p:cNvSpPr>
            <a:spLocks noGrp="1"/>
          </p:cNvSpPr>
          <p:nvPr>
            <p:ph type="body"/>
          </p:nvPr>
        </p:nvSpPr>
        <p:spPr>
          <a:xfrm>
            <a:off x="4518720" y="1285920"/>
            <a:ext cx="3994920" cy="507168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323640" y="214200"/>
            <a:ext cx="7704360" cy="42534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61" name="PlaceHolder 2"/>
          <p:cNvSpPr>
            <a:spLocks noGrp="1"/>
          </p:cNvSpPr>
          <p:nvPr>
            <p:ph type="body"/>
          </p:nvPr>
        </p:nvSpPr>
        <p:spPr>
          <a:xfrm>
            <a:off x="323640" y="128592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62" name="PlaceHolder 3"/>
          <p:cNvSpPr>
            <a:spLocks noGrp="1"/>
          </p:cNvSpPr>
          <p:nvPr>
            <p:ph type="body"/>
          </p:nvPr>
        </p:nvSpPr>
        <p:spPr>
          <a:xfrm>
            <a:off x="323640" y="393480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63" name="PlaceHolder 4"/>
          <p:cNvSpPr>
            <a:spLocks noGrp="1"/>
          </p:cNvSpPr>
          <p:nvPr>
            <p:ph type="body"/>
          </p:nvPr>
        </p:nvSpPr>
        <p:spPr>
          <a:xfrm>
            <a:off x="4518720" y="1285920"/>
            <a:ext cx="3994920" cy="507168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11" name="PlaceHolder 2"/>
          <p:cNvSpPr>
            <a:spLocks noGrp="1"/>
          </p:cNvSpPr>
          <p:nvPr>
            <p:ph type="subTitle"/>
          </p:nvPr>
        </p:nvSpPr>
        <p:spPr>
          <a:xfrm>
            <a:off x="323640" y="1285920"/>
            <a:ext cx="8186400" cy="50716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323640" y="1285920"/>
            <a:ext cx="3994920" cy="507168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66" name="PlaceHolder 3"/>
          <p:cNvSpPr>
            <a:spLocks noGrp="1"/>
          </p:cNvSpPr>
          <p:nvPr>
            <p:ph type="body"/>
          </p:nvPr>
        </p:nvSpPr>
        <p:spPr>
          <a:xfrm>
            <a:off x="4518720" y="128592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67" name="PlaceHolder 4"/>
          <p:cNvSpPr>
            <a:spLocks noGrp="1"/>
          </p:cNvSpPr>
          <p:nvPr>
            <p:ph type="body"/>
          </p:nvPr>
        </p:nvSpPr>
        <p:spPr>
          <a:xfrm>
            <a:off x="4518720" y="393480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69" name="PlaceHolder 2"/>
          <p:cNvSpPr>
            <a:spLocks noGrp="1"/>
          </p:cNvSpPr>
          <p:nvPr>
            <p:ph type="body"/>
          </p:nvPr>
        </p:nvSpPr>
        <p:spPr>
          <a:xfrm>
            <a:off x="323640" y="128592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70" name="PlaceHolder 3"/>
          <p:cNvSpPr>
            <a:spLocks noGrp="1"/>
          </p:cNvSpPr>
          <p:nvPr>
            <p:ph type="body"/>
          </p:nvPr>
        </p:nvSpPr>
        <p:spPr>
          <a:xfrm>
            <a:off x="4518720" y="128592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71" name="PlaceHolder 4"/>
          <p:cNvSpPr>
            <a:spLocks noGrp="1"/>
          </p:cNvSpPr>
          <p:nvPr>
            <p:ph type="body"/>
          </p:nvPr>
        </p:nvSpPr>
        <p:spPr>
          <a:xfrm>
            <a:off x="323640" y="3934800"/>
            <a:ext cx="818640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73" name="PlaceHolder 2"/>
          <p:cNvSpPr>
            <a:spLocks noGrp="1"/>
          </p:cNvSpPr>
          <p:nvPr>
            <p:ph type="body"/>
          </p:nvPr>
        </p:nvSpPr>
        <p:spPr>
          <a:xfrm>
            <a:off x="323640" y="1285920"/>
            <a:ext cx="818640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74" name="PlaceHolder 3"/>
          <p:cNvSpPr>
            <a:spLocks noGrp="1"/>
          </p:cNvSpPr>
          <p:nvPr>
            <p:ph type="body"/>
          </p:nvPr>
        </p:nvSpPr>
        <p:spPr>
          <a:xfrm>
            <a:off x="323640" y="3934800"/>
            <a:ext cx="818640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76" name="PlaceHolder 2"/>
          <p:cNvSpPr>
            <a:spLocks noGrp="1"/>
          </p:cNvSpPr>
          <p:nvPr>
            <p:ph type="body"/>
          </p:nvPr>
        </p:nvSpPr>
        <p:spPr>
          <a:xfrm>
            <a:off x="323640" y="128592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77" name="PlaceHolder 3"/>
          <p:cNvSpPr>
            <a:spLocks noGrp="1"/>
          </p:cNvSpPr>
          <p:nvPr>
            <p:ph type="body"/>
          </p:nvPr>
        </p:nvSpPr>
        <p:spPr>
          <a:xfrm>
            <a:off x="4518720" y="128592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78" name="PlaceHolder 4"/>
          <p:cNvSpPr>
            <a:spLocks noGrp="1"/>
          </p:cNvSpPr>
          <p:nvPr>
            <p:ph type="body"/>
          </p:nvPr>
        </p:nvSpPr>
        <p:spPr>
          <a:xfrm>
            <a:off x="4518720" y="393480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79" name="PlaceHolder 5"/>
          <p:cNvSpPr>
            <a:spLocks noGrp="1"/>
          </p:cNvSpPr>
          <p:nvPr>
            <p:ph type="body"/>
          </p:nvPr>
        </p:nvSpPr>
        <p:spPr>
          <a:xfrm>
            <a:off x="323640" y="393480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81" name="PlaceHolder 2"/>
          <p:cNvSpPr>
            <a:spLocks noGrp="1"/>
          </p:cNvSpPr>
          <p:nvPr>
            <p:ph type="body"/>
          </p:nvPr>
        </p:nvSpPr>
        <p:spPr>
          <a:xfrm>
            <a:off x="323640" y="1285920"/>
            <a:ext cx="8186400" cy="507168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82" name="PlaceHolder 3"/>
          <p:cNvSpPr>
            <a:spLocks noGrp="1"/>
          </p:cNvSpPr>
          <p:nvPr>
            <p:ph type="body"/>
          </p:nvPr>
        </p:nvSpPr>
        <p:spPr>
          <a:xfrm>
            <a:off x="323640" y="1285920"/>
            <a:ext cx="8186400" cy="507168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pic>
        <p:nvPicPr>
          <p:cNvPr id="83" name="" descr=""/>
          <p:cNvPicPr/>
          <p:nvPr/>
        </p:nvPicPr>
        <p:blipFill>
          <a:blip r:embed="rId2"/>
          <a:stretch/>
        </p:blipFill>
        <p:spPr>
          <a:xfrm>
            <a:off x="1238400" y="1285920"/>
            <a:ext cx="6356520" cy="5071680"/>
          </a:xfrm>
          <a:prstGeom prst="rect">
            <a:avLst/>
          </a:prstGeom>
          <a:ln>
            <a:noFill/>
          </a:ln>
        </p:spPr>
      </p:pic>
      <p:pic>
        <p:nvPicPr>
          <p:cNvPr id="84" name="" descr=""/>
          <p:cNvPicPr/>
          <p:nvPr/>
        </p:nvPicPr>
        <p:blipFill>
          <a:blip r:embed="rId3"/>
          <a:stretch/>
        </p:blipFill>
        <p:spPr>
          <a:xfrm>
            <a:off x="1238400" y="1285920"/>
            <a:ext cx="6356520" cy="50716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13" name="PlaceHolder 2"/>
          <p:cNvSpPr>
            <a:spLocks noGrp="1"/>
          </p:cNvSpPr>
          <p:nvPr>
            <p:ph type="body"/>
          </p:nvPr>
        </p:nvSpPr>
        <p:spPr>
          <a:xfrm>
            <a:off x="323640" y="1285920"/>
            <a:ext cx="8186400" cy="507168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323640" y="1285920"/>
            <a:ext cx="3994920" cy="507168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16" name="PlaceHolder 3"/>
          <p:cNvSpPr>
            <a:spLocks noGrp="1"/>
          </p:cNvSpPr>
          <p:nvPr>
            <p:ph type="body"/>
          </p:nvPr>
        </p:nvSpPr>
        <p:spPr>
          <a:xfrm>
            <a:off x="4518720" y="1285920"/>
            <a:ext cx="3994920" cy="507168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323640" y="214200"/>
            <a:ext cx="7704360" cy="42534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323640" y="128592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323640" y="393480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4518720" y="1285920"/>
            <a:ext cx="3994920" cy="507168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323640" y="1285920"/>
            <a:ext cx="3994920" cy="507168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4518720" y="128592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26" name="PlaceHolder 4"/>
          <p:cNvSpPr>
            <a:spLocks noGrp="1"/>
          </p:cNvSpPr>
          <p:nvPr>
            <p:ph type="body"/>
          </p:nvPr>
        </p:nvSpPr>
        <p:spPr>
          <a:xfrm>
            <a:off x="4518720" y="393480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23640" y="214200"/>
            <a:ext cx="7704360" cy="917280"/>
          </a:xfrm>
          <a:prstGeom prst="rect">
            <a:avLst/>
          </a:prstGeom>
        </p:spPr>
        <p:txBody>
          <a:bodyPr lIns="0" rIns="0" tIns="0" bIns="0" anchor="ctr"/>
          <a:p>
            <a:endParaRPr b="0" lang="de-DE" sz="1800" spc="-1" strike="noStrike">
              <a:solidFill>
                <a:srgbClr val="000000"/>
              </a:solidFill>
              <a:uFill>
                <a:solidFill>
                  <a:srgbClr val="ffffff"/>
                </a:solidFill>
              </a:uFill>
              <a:latin typeface="Arial"/>
            </a:endParaRPr>
          </a:p>
        </p:txBody>
      </p:sp>
      <p:sp>
        <p:nvSpPr>
          <p:cNvPr id="28" name="PlaceHolder 2"/>
          <p:cNvSpPr>
            <a:spLocks noGrp="1"/>
          </p:cNvSpPr>
          <p:nvPr>
            <p:ph type="body"/>
          </p:nvPr>
        </p:nvSpPr>
        <p:spPr>
          <a:xfrm>
            <a:off x="323640" y="128592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29" name="PlaceHolder 3"/>
          <p:cNvSpPr>
            <a:spLocks noGrp="1"/>
          </p:cNvSpPr>
          <p:nvPr>
            <p:ph type="body"/>
          </p:nvPr>
        </p:nvSpPr>
        <p:spPr>
          <a:xfrm>
            <a:off x="4518720" y="1285920"/>
            <a:ext cx="399492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
        <p:nvSpPr>
          <p:cNvPr id="30" name="PlaceHolder 4"/>
          <p:cNvSpPr>
            <a:spLocks noGrp="1"/>
          </p:cNvSpPr>
          <p:nvPr>
            <p:ph type="body"/>
          </p:nvPr>
        </p:nvSpPr>
        <p:spPr>
          <a:xfrm>
            <a:off x="323640" y="3934800"/>
            <a:ext cx="8186400" cy="2418840"/>
          </a:xfrm>
          <a:prstGeom prst="rect">
            <a:avLst/>
          </a:prstGeom>
        </p:spPr>
        <p:txBody>
          <a:bodyPr lIns="0" rIns="0" tIns="0" bIns="0"/>
          <a:p>
            <a:endParaRPr b="0" lang="de-DE" sz="20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Grafik 9" descr=""/>
          <p:cNvPicPr/>
          <p:nvPr/>
        </p:nvPicPr>
        <p:blipFill>
          <a:blip r:embed="rId2"/>
          <a:stretch/>
        </p:blipFill>
        <p:spPr>
          <a:xfrm>
            <a:off x="8271000" y="128160"/>
            <a:ext cx="489600" cy="820440"/>
          </a:xfrm>
          <a:prstGeom prst="rect">
            <a:avLst/>
          </a:prstGeom>
          <a:ln>
            <a:noFill/>
          </a:ln>
        </p:spPr>
      </p:pic>
      <p:sp>
        <p:nvSpPr>
          <p:cNvPr id="1" name="CustomShape 1"/>
          <p:cNvSpPr/>
          <p:nvPr/>
        </p:nvSpPr>
        <p:spPr>
          <a:xfrm rot="16200000">
            <a:off x="6115320" y="3829680"/>
            <a:ext cx="5805000" cy="251280"/>
          </a:xfrm>
          <a:prstGeom prst="rect">
            <a:avLst/>
          </a:prstGeom>
          <a:ln>
            <a:noFill/>
          </a:ln>
        </p:spPr>
        <p:style>
          <a:lnRef idx="2">
            <a:schemeClr val="accent1">
              <a:shade val="50000"/>
            </a:schemeClr>
          </a:lnRef>
          <a:fillRef idx="1">
            <a:schemeClr val="accent1"/>
          </a:fillRef>
          <a:effectRef idx="0">
            <a:schemeClr val="accent1"/>
          </a:effectRef>
          <a:fontRef idx="minor"/>
        </p:style>
      </p:sp>
      <p:sp>
        <p:nvSpPr>
          <p:cNvPr id="2" name="PlaceHolder 2"/>
          <p:cNvSpPr>
            <a:spLocks noGrp="1"/>
          </p:cNvSpPr>
          <p:nvPr>
            <p:ph type="title"/>
          </p:nvPr>
        </p:nvSpPr>
        <p:spPr>
          <a:xfrm>
            <a:off x="714240" y="2571840"/>
            <a:ext cx="7071840" cy="928440"/>
          </a:xfrm>
          <a:prstGeom prst="rect">
            <a:avLst/>
          </a:prstGeom>
        </p:spPr>
        <p:txBody>
          <a:bodyPr anchor="ctr"/>
          <a:p>
            <a:pPr>
              <a:lnSpc>
                <a:spcPct val="100000"/>
              </a:lnSpc>
            </a:pPr>
            <a:r>
              <a:rPr b="0" lang="de-DE" sz="2800" spc="-1" strike="noStrike">
                <a:solidFill>
                  <a:srgbClr val="007749"/>
                </a:solidFill>
                <a:uFill>
                  <a:solidFill>
                    <a:srgbClr val="ffffff"/>
                  </a:solidFill>
                </a:uFill>
                <a:latin typeface="Arial"/>
              </a:rPr>
              <a:t>Titelmasterformat durch Klicken bearbeiten</a:t>
            </a:r>
            <a:endParaRPr b="0" lang="de-DE" sz="1800" spc="-1" strike="noStrike">
              <a:solidFill>
                <a:srgbClr val="000000"/>
              </a:solidFill>
              <a:uFill>
                <a:solidFill>
                  <a:srgbClr val="ffffff"/>
                </a:solidFill>
              </a:uFill>
              <a:latin typeface="Arial"/>
            </a:endParaRPr>
          </a:p>
        </p:txBody>
      </p:sp>
      <p:sp>
        <p:nvSpPr>
          <p:cNvPr id="3" name="PlaceHolder 3"/>
          <p:cNvSpPr>
            <a:spLocks noGrp="1"/>
          </p:cNvSpPr>
          <p:nvPr>
            <p:ph type="dt"/>
          </p:nvPr>
        </p:nvSpPr>
        <p:spPr>
          <a:xfrm>
            <a:off x="333000" y="6500880"/>
            <a:ext cx="2133360" cy="220320"/>
          </a:xfrm>
          <a:prstGeom prst="rect">
            <a:avLst/>
          </a:prstGeom>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4" name="PlaceHolder 4"/>
          <p:cNvSpPr>
            <a:spLocks noGrp="1"/>
          </p:cNvSpPr>
          <p:nvPr>
            <p:ph type="ftr"/>
          </p:nvPr>
        </p:nvSpPr>
        <p:spPr>
          <a:xfrm>
            <a:off x="2947680" y="6500880"/>
            <a:ext cx="2895120" cy="220320"/>
          </a:xfrm>
          <a:prstGeom prst="rect">
            <a:avLst/>
          </a:prstGeom>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5" name="PlaceHolder 5"/>
          <p:cNvSpPr>
            <a:spLocks noGrp="1"/>
          </p:cNvSpPr>
          <p:nvPr>
            <p:ph type="sldNum"/>
          </p:nvPr>
        </p:nvSpPr>
        <p:spPr>
          <a:xfrm>
            <a:off x="6376680" y="6500880"/>
            <a:ext cx="2133360" cy="220320"/>
          </a:xfrm>
          <a:prstGeom prst="rect">
            <a:avLst/>
          </a:prstGeom>
        </p:spPr>
        <p:txBody>
          <a:bodyPr anchor="ctr"/>
          <a:p>
            <a:pPr algn="r">
              <a:lnSpc>
                <a:spcPct val="100000"/>
              </a:lnSpc>
            </a:pPr>
            <a:fld id="{D2D00A94-B8C9-4E9E-9308-426907796CD6}" type="slidenum">
              <a:rPr b="0" lang="en-US" sz="1000" spc="-1" strike="noStrike">
                <a:solidFill>
                  <a:srgbClr val="807f84"/>
                </a:solidFill>
                <a:uFill>
                  <a:solidFill>
                    <a:srgbClr val="ffffff"/>
                  </a:solidFill>
                </a:uFill>
                <a:latin typeface="Arial"/>
              </a:rPr>
              <a:t>1</a:t>
            </a:fld>
            <a:endParaRPr b="0" lang="en-US" sz="1400" spc="-1" strike="noStrike">
              <a:solidFill>
                <a:srgbClr val="000000"/>
              </a:solidFill>
              <a:uFill>
                <a:solidFill>
                  <a:srgbClr val="ffffff"/>
                </a:solidFill>
              </a:uFill>
              <a:latin typeface="Times New Roman"/>
            </a:endParaRPr>
          </a:p>
        </p:txBody>
      </p:sp>
      <p:sp>
        <p:nvSpPr>
          <p:cNvPr id="6" name="CustomShape 6"/>
          <p:cNvSpPr/>
          <p:nvPr/>
        </p:nvSpPr>
        <p:spPr>
          <a:xfrm>
            <a:off x="3276000" y="4509000"/>
            <a:ext cx="1439640" cy="431640"/>
          </a:xfrm>
          <a:prstGeom prst="rect">
            <a:avLst/>
          </a:prstGeom>
          <a:noFill/>
          <a:ln>
            <a:noFill/>
          </a:ln>
          <a:effectLst>
            <a:outerShdw algn="ctr" rotWithShape="0" sx="1000" sy="1000">
              <a:srgbClr val="000000"/>
            </a:outerShdw>
          </a:effectLst>
        </p:spPr>
        <p:style>
          <a:lnRef idx="2">
            <a:schemeClr val="accent1">
              <a:shade val="50000"/>
            </a:schemeClr>
          </a:lnRef>
          <a:fillRef idx="1001">
            <a:schemeClr val="dk2"/>
          </a:fillRef>
          <a:effectRef idx="0">
            <a:schemeClr val="accent1"/>
          </a:effectRef>
          <a:fontRef idx="minor"/>
        </p:style>
      </p:sp>
      <p:sp>
        <p:nvSpPr>
          <p:cNvPr id="7" name="CustomShape 7"/>
          <p:cNvSpPr/>
          <p:nvPr/>
        </p:nvSpPr>
        <p:spPr>
          <a:xfrm rot="16200000">
            <a:off x="7420320" y="3241080"/>
            <a:ext cx="2808000" cy="30348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807f84"/>
                </a:solidFill>
                <a:uFill>
                  <a:solidFill>
                    <a:srgbClr val="ffffff"/>
                  </a:solidFill>
                </a:uFill>
                <a:latin typeface="Arial Narrow"/>
              </a:rPr>
              <a:t>FZI FORSCHUNGSZENTRUM</a:t>
            </a:r>
            <a:endParaRPr b="0" lang="en-US" sz="1800" spc="-1" strike="noStrike">
              <a:solidFill>
                <a:srgbClr val="000000"/>
              </a:solidFill>
              <a:uFill>
                <a:solidFill>
                  <a:srgbClr val="ffffff"/>
                </a:solidFill>
              </a:uFill>
              <a:latin typeface="Arial"/>
            </a:endParaRPr>
          </a:p>
        </p:txBody>
      </p:sp>
      <p:sp>
        <p:nvSpPr>
          <p:cNvPr id="8" name="CustomShape 8"/>
          <p:cNvSpPr/>
          <p:nvPr/>
        </p:nvSpPr>
        <p:spPr>
          <a:xfrm rot="16200000">
            <a:off x="8338680" y="2524320"/>
            <a:ext cx="1223640" cy="30348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ffffff"/>
                </a:solidFill>
                <a:uFill>
                  <a:solidFill>
                    <a:srgbClr val="ffffff"/>
                  </a:solidFill>
                </a:uFill>
                <a:latin typeface="Arial Narrow"/>
              </a:rPr>
              <a:t>INFORMATIK</a:t>
            </a:r>
            <a:endParaRPr b="0" lang="en-US" sz="1800" spc="-1" strike="noStrike">
              <a:solidFill>
                <a:srgbClr val="000000"/>
              </a:solidFill>
              <a:uFill>
                <a:solidFill>
                  <a:srgbClr val="ffffff"/>
                </a:solidFill>
              </a:uFill>
              <a:latin typeface="Arial"/>
            </a:endParaRPr>
          </a:p>
        </p:txBody>
      </p:sp>
      <p:sp>
        <p:nvSpPr>
          <p:cNvPr id="9" name="PlaceHolder 9"/>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de-DE" sz="2000" spc="-1" strike="noStrike">
                <a:solidFill>
                  <a:srgbClr val="000000"/>
                </a:solidFill>
                <a:uFill>
                  <a:solidFill>
                    <a:srgbClr val="ffffff"/>
                  </a:solidFill>
                </a:uFill>
                <a:latin typeface="Arial"/>
              </a:rPr>
              <a:t>Click to edit the outline text format</a:t>
            </a:r>
            <a:endParaRPr b="0" lang="de-DE" sz="20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de-DE" sz="1800" spc="-1" strike="noStrike">
                <a:solidFill>
                  <a:srgbClr val="000000"/>
                </a:solidFill>
                <a:uFill>
                  <a:solidFill>
                    <a:srgbClr val="ffffff"/>
                  </a:solidFill>
                </a:uFill>
                <a:latin typeface="Arial"/>
              </a:rPr>
              <a:t>Second Outline Level</a:t>
            </a:r>
            <a:endParaRPr b="0" lang="de-DE"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de-DE" sz="1600" spc="-1" strike="noStrike">
                <a:solidFill>
                  <a:srgbClr val="000000"/>
                </a:solidFill>
                <a:uFill>
                  <a:solidFill>
                    <a:srgbClr val="ffffff"/>
                  </a:solidFill>
                </a:uFill>
                <a:latin typeface="Arial"/>
              </a:rPr>
              <a:t>Third Outline Level</a:t>
            </a:r>
            <a:endParaRPr b="0" lang="de-DE" sz="16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de-DE" sz="1600" spc="-1" strike="noStrike">
                <a:solidFill>
                  <a:srgbClr val="000000"/>
                </a:solidFill>
                <a:uFill>
                  <a:solidFill>
                    <a:srgbClr val="ffffff"/>
                  </a:solidFill>
                </a:uFill>
                <a:latin typeface="Arial"/>
              </a:rPr>
              <a:t>Fourth Outline Level</a:t>
            </a:r>
            <a:endParaRPr b="0" lang="de-DE" sz="16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de-DE" sz="2000" spc="-1" strike="noStrike">
                <a:solidFill>
                  <a:srgbClr val="000000"/>
                </a:solidFill>
                <a:uFill>
                  <a:solidFill>
                    <a:srgbClr val="ffffff"/>
                  </a:solidFill>
                </a:uFill>
                <a:latin typeface="Arial"/>
              </a:rPr>
              <a:t>Fifth Outline Level</a:t>
            </a:r>
            <a:endParaRPr b="0" lang="de-DE"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de-DE" sz="2000" spc="-1" strike="noStrike">
                <a:solidFill>
                  <a:srgbClr val="000000"/>
                </a:solidFill>
                <a:uFill>
                  <a:solidFill>
                    <a:srgbClr val="ffffff"/>
                  </a:solidFill>
                </a:uFill>
                <a:latin typeface="Arial"/>
              </a:rPr>
              <a:t>Sixth Outline Level</a:t>
            </a:r>
            <a:endParaRPr b="0" lang="de-DE"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de-DE" sz="2000" spc="-1" strike="noStrike">
                <a:solidFill>
                  <a:srgbClr val="000000"/>
                </a:solidFill>
                <a:uFill>
                  <a:solidFill>
                    <a:srgbClr val="ffffff"/>
                  </a:solidFill>
                </a:uFill>
                <a:latin typeface="Arial"/>
              </a:rPr>
              <a:t>Seventh Outline Level</a:t>
            </a:r>
            <a:endParaRPr b="0" lang="de-DE"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4" name="Grafik 9" descr=""/>
          <p:cNvPicPr/>
          <p:nvPr/>
        </p:nvPicPr>
        <p:blipFill>
          <a:blip r:embed="rId2"/>
          <a:stretch/>
        </p:blipFill>
        <p:spPr>
          <a:xfrm>
            <a:off x="8271000" y="128160"/>
            <a:ext cx="489600" cy="820440"/>
          </a:xfrm>
          <a:prstGeom prst="rect">
            <a:avLst/>
          </a:prstGeom>
          <a:ln>
            <a:noFill/>
          </a:ln>
        </p:spPr>
      </p:pic>
      <p:sp>
        <p:nvSpPr>
          <p:cNvPr id="45" name="CustomShape 1"/>
          <p:cNvSpPr/>
          <p:nvPr/>
        </p:nvSpPr>
        <p:spPr>
          <a:xfrm rot="16200000">
            <a:off x="6115320" y="3829680"/>
            <a:ext cx="5805000" cy="251280"/>
          </a:xfrm>
          <a:prstGeom prst="rect">
            <a:avLst/>
          </a:prstGeom>
          <a:ln>
            <a:noFill/>
          </a:ln>
        </p:spPr>
        <p:style>
          <a:lnRef idx="2">
            <a:schemeClr val="accent1">
              <a:shade val="50000"/>
            </a:schemeClr>
          </a:lnRef>
          <a:fillRef idx="1">
            <a:schemeClr val="accent1"/>
          </a:fillRef>
          <a:effectRef idx="0">
            <a:schemeClr val="accent1"/>
          </a:effectRef>
          <a:fontRef idx="minor"/>
        </p:style>
      </p:sp>
      <p:sp>
        <p:nvSpPr>
          <p:cNvPr id="46" name="PlaceHolder 2"/>
          <p:cNvSpPr>
            <a:spLocks noGrp="1"/>
          </p:cNvSpPr>
          <p:nvPr>
            <p:ph type="title"/>
          </p:nvPr>
        </p:nvSpPr>
        <p:spPr>
          <a:xfrm>
            <a:off x="323640" y="214200"/>
            <a:ext cx="7704360" cy="917280"/>
          </a:xfrm>
          <a:prstGeom prst="rect">
            <a:avLst/>
          </a:prstGeom>
        </p:spPr>
        <p:txBody>
          <a:bodyPr anchor="ctr"/>
          <a:p>
            <a:pPr>
              <a:lnSpc>
                <a:spcPct val="100000"/>
              </a:lnSpc>
            </a:pPr>
            <a:r>
              <a:rPr b="0" lang="de-DE" sz="2800" spc="-1" strike="noStrike">
                <a:solidFill>
                  <a:srgbClr val="007749"/>
                </a:solidFill>
                <a:uFill>
                  <a:solidFill>
                    <a:srgbClr val="ffffff"/>
                  </a:solidFill>
                </a:uFill>
                <a:latin typeface="Arial"/>
              </a:rPr>
              <a:t>Titelmasterformat durch Klicken bearbeiten</a:t>
            </a:r>
            <a:endParaRPr b="0" lang="de-DE" sz="1800" spc="-1" strike="noStrike">
              <a:solidFill>
                <a:srgbClr val="000000"/>
              </a:solidFill>
              <a:uFill>
                <a:solidFill>
                  <a:srgbClr val="ffffff"/>
                </a:solidFill>
              </a:uFill>
              <a:latin typeface="Arial"/>
            </a:endParaRPr>
          </a:p>
        </p:txBody>
      </p:sp>
      <p:sp>
        <p:nvSpPr>
          <p:cNvPr id="47" name="PlaceHolder 3"/>
          <p:cNvSpPr>
            <a:spLocks noGrp="1"/>
          </p:cNvSpPr>
          <p:nvPr>
            <p:ph type="body"/>
          </p:nvPr>
        </p:nvSpPr>
        <p:spPr>
          <a:xfrm>
            <a:off x="323640" y="1285920"/>
            <a:ext cx="8186400" cy="5071680"/>
          </a:xfrm>
          <a:prstGeom prst="rect">
            <a:avLst/>
          </a:prstGeom>
        </p:spPr>
        <p:txBody>
          <a:bodyPr/>
          <a:p>
            <a:pPr marL="432000" indent="-324000">
              <a:buClr>
                <a:srgbClr val="000000"/>
              </a:buClr>
              <a:buSzPct val="45000"/>
              <a:buFont typeface="Wingdings" charset="2"/>
              <a:buChar char=""/>
            </a:pPr>
            <a:r>
              <a:rPr b="0" lang="de-DE" sz="2000" spc="-1" strike="noStrike">
                <a:solidFill>
                  <a:srgbClr val="000000"/>
                </a:solidFill>
                <a:uFill>
                  <a:solidFill>
                    <a:srgbClr val="ffffff"/>
                  </a:solidFill>
                </a:uFill>
                <a:latin typeface="Arial"/>
              </a:rPr>
              <a:t>Click to edit the outline text format</a:t>
            </a:r>
            <a:endParaRPr b="0" lang="de-DE" sz="20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de-DE" sz="2000" spc="-1" strike="noStrike">
                <a:solidFill>
                  <a:srgbClr val="000000"/>
                </a:solidFill>
                <a:uFill>
                  <a:solidFill>
                    <a:srgbClr val="ffffff"/>
                  </a:solidFill>
                </a:uFill>
                <a:latin typeface="Arial"/>
              </a:rPr>
              <a:t>Second Outline Level</a:t>
            </a:r>
            <a:endParaRPr b="0" lang="de-DE" sz="20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de-DE" sz="2000" spc="-1" strike="noStrike">
                <a:solidFill>
                  <a:srgbClr val="000000"/>
                </a:solidFill>
                <a:uFill>
                  <a:solidFill>
                    <a:srgbClr val="ffffff"/>
                  </a:solidFill>
                </a:uFill>
                <a:latin typeface="Arial"/>
              </a:rPr>
              <a:t>Third Outline Level</a:t>
            </a:r>
            <a:endParaRPr b="0" lang="de-DE" sz="20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de-DE" sz="2000" spc="-1" strike="noStrike">
                <a:solidFill>
                  <a:srgbClr val="000000"/>
                </a:solidFill>
                <a:uFill>
                  <a:solidFill>
                    <a:srgbClr val="ffffff"/>
                  </a:solidFill>
                </a:uFill>
                <a:latin typeface="Arial"/>
              </a:rPr>
              <a:t>Fourth Outline Level</a:t>
            </a:r>
            <a:endParaRPr b="0" lang="de-DE"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de-DE" sz="2000" spc="-1" strike="noStrike">
                <a:solidFill>
                  <a:srgbClr val="000000"/>
                </a:solidFill>
                <a:uFill>
                  <a:solidFill>
                    <a:srgbClr val="ffffff"/>
                  </a:solidFill>
                </a:uFill>
                <a:latin typeface="Arial"/>
              </a:rPr>
              <a:t>Fifth Outline Level</a:t>
            </a:r>
            <a:endParaRPr b="0" lang="de-DE"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de-DE" sz="2000" spc="-1" strike="noStrike">
                <a:solidFill>
                  <a:srgbClr val="000000"/>
                </a:solidFill>
                <a:uFill>
                  <a:solidFill>
                    <a:srgbClr val="ffffff"/>
                  </a:solidFill>
                </a:uFill>
                <a:latin typeface="Arial"/>
              </a:rPr>
              <a:t>Sixth Outline Level</a:t>
            </a:r>
            <a:endParaRPr b="0" lang="de-DE" sz="2000" spc="-1" strike="noStrike">
              <a:solidFill>
                <a:srgbClr val="000000"/>
              </a:solidFill>
              <a:uFill>
                <a:solidFill>
                  <a:srgbClr val="ffffff"/>
                </a:solidFill>
              </a:uFill>
              <a:latin typeface="Arial"/>
            </a:endParaRPr>
          </a:p>
          <a:p>
            <a:pPr marL="343080" indent="-342720">
              <a:lnSpc>
                <a:spcPct val="100000"/>
              </a:lnSpc>
              <a:buClr>
                <a:srgbClr val="007749"/>
              </a:buClr>
              <a:buFont typeface="Wingdings" charset="2"/>
              <a:buChar char=""/>
            </a:pPr>
            <a:r>
              <a:rPr b="0" lang="de-DE" sz="2000" spc="-1" strike="noStrike">
                <a:solidFill>
                  <a:srgbClr val="000000"/>
                </a:solidFill>
                <a:uFill>
                  <a:solidFill>
                    <a:srgbClr val="ffffff"/>
                  </a:solidFill>
                </a:uFill>
                <a:latin typeface="Arial"/>
              </a:rPr>
              <a:t>Seventh Outline LevelTextmasterformate durch Klicken bearbeiten</a:t>
            </a:r>
            <a:endParaRPr b="0" lang="de-DE" sz="20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Zweite Ebene</a:t>
            </a:r>
            <a:endParaRPr b="0" lang="de-DE" sz="2000" spc="-1" strike="noStrike">
              <a:solidFill>
                <a:srgbClr val="000000"/>
              </a:solidFill>
              <a:uFill>
                <a:solidFill>
                  <a:srgbClr val="ffffff"/>
                </a:solidFill>
              </a:uFill>
              <a:latin typeface="Arial"/>
            </a:endParaRPr>
          </a:p>
          <a:p>
            <a:pPr lvl="2" marL="1143000" indent="-22824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Dritte Ebene</a:t>
            </a:r>
            <a:endParaRPr b="0" lang="de-DE" sz="2000" spc="-1" strike="noStrike">
              <a:solidFill>
                <a:srgbClr val="000000"/>
              </a:solidFill>
              <a:uFill>
                <a:solidFill>
                  <a:srgbClr val="ffffff"/>
                </a:solidFill>
              </a:uFill>
              <a:latin typeface="Arial"/>
            </a:endParaRPr>
          </a:p>
          <a:p>
            <a:pPr lvl="3" marL="1600200" indent="-228240">
              <a:lnSpc>
                <a:spcPct val="100000"/>
              </a:lnSpc>
              <a:buClr>
                <a:srgbClr val="007749"/>
              </a:buClr>
              <a:buFont typeface="Arial"/>
              <a:buChar char="•"/>
            </a:pPr>
            <a:r>
              <a:rPr b="0" lang="de-DE" sz="1600" spc="-1" strike="noStrike">
                <a:solidFill>
                  <a:srgbClr val="000000"/>
                </a:solidFill>
                <a:uFill>
                  <a:solidFill>
                    <a:srgbClr val="ffffff"/>
                  </a:solidFill>
                </a:uFill>
                <a:latin typeface="Arial"/>
              </a:rPr>
              <a:t>Vierte Ebene</a:t>
            </a:r>
            <a:endParaRPr b="0" lang="de-DE" sz="2000" spc="-1" strike="noStrike">
              <a:solidFill>
                <a:srgbClr val="000000"/>
              </a:solidFill>
              <a:uFill>
                <a:solidFill>
                  <a:srgbClr val="ffffff"/>
                </a:solidFill>
              </a:uFill>
              <a:latin typeface="Arial"/>
            </a:endParaRPr>
          </a:p>
          <a:p>
            <a:pPr lvl="4" marL="2058840" indent="-229680">
              <a:lnSpc>
                <a:spcPct val="100000"/>
              </a:lnSpc>
              <a:buClr>
                <a:srgbClr val="007749"/>
              </a:buClr>
              <a:buFont typeface="Symbol"/>
              <a:buChar char="-"/>
            </a:pPr>
            <a:r>
              <a:rPr b="0" lang="de-DE" sz="1400" spc="-1" strike="noStrike">
                <a:solidFill>
                  <a:srgbClr val="000000"/>
                </a:solidFill>
                <a:uFill>
                  <a:solidFill>
                    <a:srgbClr val="ffffff"/>
                  </a:solidFill>
                </a:uFill>
                <a:latin typeface="Arial"/>
              </a:rPr>
              <a:t>Fünfte Ebene</a:t>
            </a:r>
            <a:endParaRPr b="0" lang="de-DE" sz="2000" spc="-1" strike="noStrike">
              <a:solidFill>
                <a:srgbClr val="000000"/>
              </a:solidFill>
              <a:uFill>
                <a:solidFill>
                  <a:srgbClr val="ffffff"/>
                </a:solidFill>
              </a:uFill>
              <a:latin typeface="Arial"/>
            </a:endParaRPr>
          </a:p>
        </p:txBody>
      </p:sp>
      <p:sp>
        <p:nvSpPr>
          <p:cNvPr id="48" name="PlaceHolder 4"/>
          <p:cNvSpPr>
            <a:spLocks noGrp="1"/>
          </p:cNvSpPr>
          <p:nvPr>
            <p:ph type="dt"/>
          </p:nvPr>
        </p:nvSpPr>
        <p:spPr>
          <a:xfrm>
            <a:off x="333000" y="6500880"/>
            <a:ext cx="2133360" cy="220320"/>
          </a:xfrm>
          <a:prstGeom prst="rect">
            <a:avLst/>
          </a:prstGeom>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49" name="PlaceHolder 5"/>
          <p:cNvSpPr>
            <a:spLocks noGrp="1"/>
          </p:cNvSpPr>
          <p:nvPr>
            <p:ph type="ftr"/>
          </p:nvPr>
        </p:nvSpPr>
        <p:spPr>
          <a:xfrm>
            <a:off x="2947680" y="6500880"/>
            <a:ext cx="2895120" cy="220320"/>
          </a:xfrm>
          <a:prstGeom prst="rect">
            <a:avLst/>
          </a:prstGeom>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50" name="PlaceHolder 6"/>
          <p:cNvSpPr>
            <a:spLocks noGrp="1"/>
          </p:cNvSpPr>
          <p:nvPr>
            <p:ph type="sldNum"/>
          </p:nvPr>
        </p:nvSpPr>
        <p:spPr>
          <a:xfrm>
            <a:off x="6376680" y="6500880"/>
            <a:ext cx="2133360" cy="220320"/>
          </a:xfrm>
          <a:prstGeom prst="rect">
            <a:avLst/>
          </a:prstGeom>
        </p:spPr>
        <p:txBody>
          <a:bodyPr anchor="ctr"/>
          <a:p>
            <a:pPr algn="r">
              <a:lnSpc>
                <a:spcPct val="100000"/>
              </a:lnSpc>
            </a:pPr>
            <a:fld id="{9647D7FA-41DF-44DF-8B5F-13CD2132C4F5}"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1.wmf"/><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2.wmf"/><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wmf"/><Relationship Id="rId3" Type="http://schemas.openxmlformats.org/officeDocument/2006/relationships/image" Target="../media/image11.wmf"/><Relationship Id="rId4" Type="http://schemas.openxmlformats.org/officeDocument/2006/relationships/slideLayout" Target="../slideLayouts/slideLayout13.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wmf"/><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48.wmf"/><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49.wmf"/><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
</Relationships>
</file>

<file path=ppt/slides/_rels/slide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slideLayout" Target="../slideLayouts/slideLayout13.xml"/><Relationship Id="rId6"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slideLayout" Target="../slideLayouts/slideLayout13.xml"/><Relationship Id="rId8"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image" Target="../media/image25.wmf"/><Relationship Id="rId4" Type="http://schemas.openxmlformats.org/officeDocument/2006/relationships/slideLayout" Target="../slideLayouts/slideLayout13.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896040" y="2287440"/>
            <a:ext cx="7071840" cy="69624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BigGIS –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Stream Enrichment with Temperature Data</a:t>
            </a:r>
            <a:endParaRPr b="0" lang="de-DE" sz="1800" spc="-1" strike="noStrike">
              <a:solidFill>
                <a:srgbClr val="000000"/>
              </a:solidFill>
              <a:uFill>
                <a:solidFill>
                  <a:srgbClr val="ffffff"/>
                </a:solidFill>
              </a:uFill>
              <a:latin typeface="Arial"/>
            </a:endParaRPr>
          </a:p>
        </p:txBody>
      </p:sp>
      <p:sp>
        <p:nvSpPr>
          <p:cNvPr id="91" name="TextShape 2"/>
          <p:cNvSpPr txBox="1"/>
          <p:nvPr/>
        </p:nvSpPr>
        <p:spPr>
          <a:xfrm>
            <a:off x="896040" y="3037680"/>
            <a:ext cx="7057800" cy="2191320"/>
          </a:xfrm>
          <a:prstGeom prst="rect">
            <a:avLst/>
          </a:prstGeom>
          <a:noFill/>
          <a:ln>
            <a:noFill/>
          </a:ln>
        </p:spPr>
        <p:txBody>
          <a:bodyPr/>
          <a:p>
            <a:pPr>
              <a:lnSpc>
                <a:spcPct val="100000"/>
              </a:lnSpc>
            </a:pPr>
            <a:r>
              <a:rPr b="0" lang="en-US" sz="2000" spc="-1" strike="noStrike">
                <a:solidFill>
                  <a:srgbClr val="8b8b8b"/>
                </a:solidFill>
                <a:uFill>
                  <a:solidFill>
                    <a:srgbClr val="ffffff"/>
                  </a:solidFill>
                </a:uFill>
                <a:latin typeface="Arial"/>
              </a:rPr>
              <a:t>BDAHM/SDIC 2017, 11.10.2017</a:t>
            </a:r>
            <a:endParaRPr b="0" lang="en-US" sz="3200" spc="-1" strike="noStrike">
              <a:solidFill>
                <a:srgbClr val="000000"/>
              </a:solidFill>
              <a:uFill>
                <a:solidFill>
                  <a:srgbClr val="ffffff"/>
                </a:solidFill>
              </a:uFill>
              <a:latin typeface="Arial"/>
            </a:endParaRPr>
          </a:p>
          <a:p>
            <a:pPr>
              <a:lnSpc>
                <a:spcPct val="100000"/>
              </a:lnSpc>
            </a:pPr>
            <a:r>
              <a:rPr b="1" lang="en-US" sz="2000" spc="-1" strike="noStrike">
                <a:solidFill>
                  <a:srgbClr val="8b8b8b"/>
                </a:solidFill>
                <a:uFill>
                  <a:solidFill>
                    <a:srgbClr val="ffffff"/>
                  </a:solidFill>
                </a:uFill>
                <a:latin typeface="Arial"/>
              </a:rPr>
              <a:t>Julian Bruns</a:t>
            </a:r>
            <a:endParaRPr b="0" lang="en-US" sz="3200" spc="-1" strike="noStrike">
              <a:solidFill>
                <a:srgbClr val="000000"/>
              </a:solidFill>
              <a:uFill>
                <a:solidFill>
                  <a:srgbClr val="ffffff"/>
                </a:solidFill>
              </a:uFill>
              <a:latin typeface="Arial"/>
            </a:endParaRPr>
          </a:p>
          <a:p>
            <a:pPr>
              <a:lnSpc>
                <a:spcPct val="100000"/>
              </a:lnSpc>
            </a:pPr>
            <a:r>
              <a:rPr b="0" lang="en-US" sz="2000" spc="-1" strike="noStrike">
                <a:solidFill>
                  <a:srgbClr val="8b8b8b"/>
                </a:solidFill>
                <a:uFill>
                  <a:solidFill>
                    <a:srgbClr val="ffffff"/>
                  </a:solidFill>
                </a:uFill>
                <a:latin typeface="Arial"/>
              </a:rPr>
              <a:t>Matthias Frank</a:t>
            </a:r>
            <a:endParaRPr b="0" lang="en-US" sz="3200" spc="-1" strike="noStrike">
              <a:solidFill>
                <a:srgbClr val="000000"/>
              </a:solidFill>
              <a:uFill>
                <a:solidFill>
                  <a:srgbClr val="ffffff"/>
                </a:solidFill>
              </a:uFill>
              <a:latin typeface="Arial"/>
            </a:endParaRPr>
          </a:p>
          <a:p>
            <a:pPr>
              <a:lnSpc>
                <a:spcPct val="100000"/>
              </a:lnSpc>
            </a:pPr>
            <a:r>
              <a:rPr b="0" lang="en-US" sz="2000" spc="-1" strike="noStrike">
                <a:solidFill>
                  <a:srgbClr val="8b8b8b"/>
                </a:solidFill>
                <a:uFill>
                  <a:solidFill>
                    <a:srgbClr val="ffffff"/>
                  </a:solidFill>
                </a:uFill>
                <a:latin typeface="Arial"/>
              </a:rPr>
              <a:t>Dr. Viliam Simko</a:t>
            </a:r>
            <a:endParaRPr b="0" lang="en-US" sz="3200" spc="-1" strike="noStrike">
              <a:solidFill>
                <a:srgbClr val="000000"/>
              </a:solidFill>
              <a:uFill>
                <a:solidFill>
                  <a:srgbClr val="ffffff"/>
                </a:solidFill>
              </a:uFill>
              <a:latin typeface="Arial"/>
            </a:endParaRPr>
          </a:p>
          <a:p>
            <a:pPr>
              <a:lnSpc>
                <a:spcPct val="100000"/>
              </a:lnSpc>
            </a:pPr>
            <a:r>
              <a:rPr b="0" lang="en-US" sz="2000" spc="-1" strike="noStrike">
                <a:solidFill>
                  <a:srgbClr val="8b8b8b"/>
                </a:solidFill>
                <a:uFill>
                  <a:solidFill>
                    <a:srgbClr val="ffffff"/>
                  </a:solidFill>
                </a:uFill>
                <a:latin typeface="Arial"/>
              </a:rPr>
              <a:t>Prof. Jens Nimis</a:t>
            </a:r>
            <a:endParaRPr b="0" lang="en-US" sz="3200" spc="-1" strike="noStrike">
              <a:solidFill>
                <a:srgbClr val="000000"/>
              </a:solidFill>
              <a:uFill>
                <a:solidFill>
                  <a:srgbClr val="ffffff"/>
                </a:solidFill>
              </a:uFill>
              <a:latin typeface="Arial"/>
            </a:endParaRPr>
          </a:p>
          <a:p>
            <a:pPr>
              <a:lnSpc>
                <a:spcPct val="100000"/>
              </a:lnSpc>
            </a:pPr>
            <a:r>
              <a:rPr b="0" lang="en-US" sz="2000" spc="-1" strike="noStrike">
                <a:solidFill>
                  <a:srgbClr val="8b8b8b"/>
                </a:solidFill>
                <a:uFill>
                  <a:solidFill>
                    <a:srgbClr val="ffffff"/>
                  </a:solidFill>
                </a:uFill>
                <a:latin typeface="Arial"/>
              </a:rPr>
              <a:t>Prof. Thomas Setzer</a:t>
            </a:r>
            <a:endParaRPr b="0" lang="en-US" sz="3200" spc="-1" strike="noStrike">
              <a:solidFill>
                <a:srgbClr val="000000"/>
              </a:solidFill>
              <a:uFill>
                <a:solidFill>
                  <a:srgbClr val="ffffff"/>
                </a:solidFill>
              </a:uFill>
              <a:latin typeface="Arial"/>
            </a:endParaRPr>
          </a:p>
          <a:p>
            <a:pPr>
              <a:lnSpc>
                <a:spcPct val="100000"/>
              </a:lnSpc>
            </a:pPr>
            <a:r>
              <a:rPr b="0" lang="en-US" sz="2000" spc="-1" strike="noStrike">
                <a:solidFill>
                  <a:srgbClr val="8b8b8b"/>
                </a:solidFill>
                <a:uFill>
                  <a:solidFill>
                    <a:srgbClr val="ffffff"/>
                  </a:solidFill>
                </a:uFill>
                <a:latin typeface="Arial"/>
              </a:rPr>
              <a:t>Patrick Wiener</a:t>
            </a:r>
            <a:endParaRPr b="0" lang="en-US" sz="3200" spc="-1" strike="noStrike">
              <a:solidFill>
                <a:srgbClr val="000000"/>
              </a:solidFill>
              <a:uFill>
                <a:solidFill>
                  <a:srgbClr val="ffffff"/>
                </a:solidFill>
              </a:uFill>
              <a:latin typeface="Arial"/>
            </a:endParaRPr>
          </a:p>
        </p:txBody>
      </p:sp>
      <p:pic>
        <p:nvPicPr>
          <p:cNvPr id="92" name="Grafik 7" descr=""/>
          <p:cNvPicPr/>
          <p:nvPr/>
        </p:nvPicPr>
        <p:blipFill>
          <a:blip r:embed="rId1"/>
          <a:stretch/>
        </p:blipFill>
        <p:spPr>
          <a:xfrm>
            <a:off x="1655640" y="5049360"/>
            <a:ext cx="1436400" cy="640440"/>
          </a:xfrm>
          <a:prstGeom prst="rect">
            <a:avLst/>
          </a:prstGeom>
          <a:ln>
            <a:noFill/>
          </a:ln>
        </p:spPr>
      </p:pic>
      <p:pic>
        <p:nvPicPr>
          <p:cNvPr id="93" name="Grafik 6" descr=""/>
          <p:cNvPicPr/>
          <p:nvPr/>
        </p:nvPicPr>
        <p:blipFill>
          <a:blip r:embed="rId2"/>
          <a:stretch/>
        </p:blipFill>
        <p:spPr>
          <a:xfrm>
            <a:off x="5236920" y="4261320"/>
            <a:ext cx="1999800" cy="142812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3" name="Bild 71" descr=""/>
          <p:cNvPicPr/>
          <p:nvPr/>
        </p:nvPicPr>
        <p:blipFill>
          <a:blip r:embed="rId1"/>
          <a:stretch/>
        </p:blipFill>
        <p:spPr>
          <a:xfrm>
            <a:off x="1857240" y="1454760"/>
            <a:ext cx="5312880" cy="5034240"/>
          </a:xfrm>
          <a:prstGeom prst="rect">
            <a:avLst/>
          </a:prstGeom>
          <a:ln>
            <a:noFill/>
          </a:ln>
        </p:spPr>
      </p:pic>
      <p:sp>
        <p:nvSpPr>
          <p:cNvPr id="164" name="CustomShape 1"/>
          <p:cNvSpPr/>
          <p:nvPr/>
        </p:nvSpPr>
        <p:spPr>
          <a:xfrm>
            <a:off x="6788880" y="3949200"/>
            <a:ext cx="859320" cy="280440"/>
          </a:xfrm>
          <a:prstGeom prst="roundRect">
            <a:avLst>
              <a:gd name="adj" fmla="val 16667"/>
            </a:avLst>
          </a:prstGeom>
          <a:solidFill>
            <a:srgbClr val="ffffff"/>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5" name="CustomShape 2"/>
          <p:cNvSpPr/>
          <p:nvPr/>
        </p:nvSpPr>
        <p:spPr>
          <a:xfrm>
            <a:off x="6818760" y="3896280"/>
            <a:ext cx="819720" cy="30348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400" spc="-1" strike="noStrike">
                <a:solidFill>
                  <a:srgbClr val="000000"/>
                </a:solidFill>
                <a:uFill>
                  <a:solidFill>
                    <a:srgbClr val="ffffff"/>
                  </a:solidFill>
                </a:uFill>
                <a:latin typeface="CMU Serif Roman"/>
              </a:rPr>
              <a:t>Finding</a:t>
            </a:r>
            <a:endParaRPr b="0" lang="en-US" sz="1800" spc="-1" strike="noStrike">
              <a:solidFill>
                <a:srgbClr val="000000"/>
              </a:solidFill>
              <a:uFill>
                <a:solidFill>
                  <a:srgbClr val="ffffff"/>
                </a:solidFill>
              </a:uFill>
              <a:latin typeface="Arial"/>
            </a:endParaRPr>
          </a:p>
        </p:txBody>
      </p:sp>
      <p:sp>
        <p:nvSpPr>
          <p:cNvPr id="166" name="CustomShape 3"/>
          <p:cNvSpPr/>
          <p:nvPr/>
        </p:nvSpPr>
        <p:spPr>
          <a:xfrm rot="16200000">
            <a:off x="3867840" y="1478880"/>
            <a:ext cx="1329480" cy="4370040"/>
          </a:xfrm>
          <a:prstGeom prst="can">
            <a:avLst>
              <a:gd name="adj" fmla="val 8872"/>
            </a:avLst>
          </a:prstGeom>
          <a:solidFill>
            <a:srgbClr val="bdc3c7"/>
          </a:solidFill>
          <a:ln>
            <a:solidFill>
              <a:srgbClr val="000000"/>
            </a:solidFill>
            <a:round/>
          </a:ln>
          <a:effectLst>
            <a:outerShdw algn="tl" blurRad="50800" dir="2700000" dist="38100" rotWithShape="0">
              <a:srgbClr val="000000">
                <a:alpha val="40000"/>
              </a:srgbClr>
            </a:outerShdw>
          </a:effectLst>
        </p:spPr>
        <p:style>
          <a:lnRef idx="1">
            <a:schemeClr val="accent1"/>
          </a:lnRef>
          <a:fillRef idx="3">
            <a:schemeClr val="accent1"/>
          </a:fillRef>
          <a:effectRef idx="2">
            <a:schemeClr val="accent1"/>
          </a:effectRef>
          <a:fontRef idx="minor"/>
        </p:style>
      </p:sp>
      <p:sp>
        <p:nvSpPr>
          <p:cNvPr id="167" name="CustomShape 4"/>
          <p:cNvSpPr/>
          <p:nvPr/>
        </p:nvSpPr>
        <p:spPr>
          <a:xfrm>
            <a:off x="3365280" y="1454760"/>
            <a:ext cx="2210040" cy="483840"/>
          </a:xfrm>
          <a:prstGeom prst="rect">
            <a:avLst/>
          </a:prstGeom>
          <a:solidFill>
            <a:schemeClr val="bg1"/>
          </a:solidFill>
          <a:ln>
            <a:solidFill>
              <a:schemeClr val="tx1"/>
            </a:solidFill>
            <a:round/>
          </a:ln>
          <a:effectLst>
            <a:outerShdw algn="tl" blurRad="50800" dir="2700000" dist="38100"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CMU Serif Roman"/>
              </a:rPr>
              <a:t>Domain Expert Knowledge</a:t>
            </a:r>
            <a:endParaRPr b="0" lang="en-US" sz="1800" spc="-1" strike="noStrike">
              <a:solidFill>
                <a:srgbClr val="000000"/>
              </a:solidFill>
              <a:uFill>
                <a:solidFill>
                  <a:srgbClr val="ffffff"/>
                </a:solidFill>
              </a:uFill>
              <a:latin typeface="Arial"/>
            </a:endParaRPr>
          </a:p>
        </p:txBody>
      </p:sp>
      <p:sp>
        <p:nvSpPr>
          <p:cNvPr id="168" name="CustomShape 5"/>
          <p:cNvSpPr/>
          <p:nvPr/>
        </p:nvSpPr>
        <p:spPr>
          <a:xfrm rot="5400000">
            <a:off x="7281360" y="3327480"/>
            <a:ext cx="1618920" cy="677520"/>
          </a:xfrm>
          <a:prstGeom prst="rect">
            <a:avLst/>
          </a:prstGeom>
          <a:solidFill>
            <a:schemeClr val="bg1"/>
          </a:solidFill>
          <a:ln>
            <a:solidFill>
              <a:srgbClr val="000000"/>
            </a:solidFill>
            <a:round/>
          </a:ln>
          <a:effectLst>
            <a:outerShdw algn="tl" blurRad="50800" dir="2700000" dist="38100"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en-US" sz="1400" spc="-1" strike="noStrike">
                <a:solidFill>
                  <a:srgbClr val="000000"/>
                </a:solidFill>
                <a:uFill>
                  <a:solidFill>
                    <a:srgbClr val="ffffff"/>
                  </a:solidFill>
                </a:uFill>
                <a:latin typeface="CMU Serif Roman"/>
              </a:rPr>
              <a:t>User</a:t>
            </a:r>
            <a:endParaRPr b="0" lang="en-US" sz="1800" spc="-1" strike="noStrike">
              <a:solidFill>
                <a:srgbClr val="000000"/>
              </a:solidFill>
              <a:uFill>
                <a:solidFill>
                  <a:srgbClr val="ffffff"/>
                </a:solidFill>
              </a:uFill>
              <a:latin typeface="Arial"/>
            </a:endParaRPr>
          </a:p>
        </p:txBody>
      </p:sp>
      <p:sp>
        <p:nvSpPr>
          <p:cNvPr id="169" name="CustomShape 6"/>
          <p:cNvSpPr/>
          <p:nvPr/>
        </p:nvSpPr>
        <p:spPr>
          <a:xfrm>
            <a:off x="5575680" y="1696680"/>
            <a:ext cx="2514960" cy="1159920"/>
          </a:xfrm>
          <a:prstGeom prst="bentConnector2">
            <a:avLst/>
          </a:prstGeom>
          <a:noFill/>
          <a:ln w="38160">
            <a:solidFill>
              <a:srgbClr val="0000ff"/>
            </a:solidFill>
            <a:custDash>
              <a:ds d="400000" sp="300000"/>
            </a:custDash>
            <a:round/>
            <a:headEnd len="med" type="triangle" w="me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70" name="CustomShape 7"/>
          <p:cNvSpPr/>
          <p:nvPr/>
        </p:nvSpPr>
        <p:spPr>
          <a:xfrm>
            <a:off x="3365280" y="5178240"/>
            <a:ext cx="2210040" cy="455760"/>
          </a:xfrm>
          <a:prstGeom prst="rect">
            <a:avLst/>
          </a:prstGeom>
          <a:solidFill>
            <a:srgbClr val="bdc3c7"/>
          </a:solidFill>
          <a:ln>
            <a:solidFill>
              <a:srgbClr val="000000"/>
            </a:solidFill>
            <a:round/>
          </a:ln>
          <a:effectLst>
            <a:outerShdw algn="tl" blurRad="50800" dir="2700000" dist="38100"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CMU Serif Roman"/>
              </a:rPr>
              <a:t>Smart Semantic Web Services</a:t>
            </a:r>
            <a:endParaRPr b="0" lang="en-US" sz="1800" spc="-1" strike="noStrike">
              <a:solidFill>
                <a:srgbClr val="000000"/>
              </a:solidFill>
              <a:uFill>
                <a:solidFill>
                  <a:srgbClr val="ffffff"/>
                </a:solidFill>
              </a:uFill>
              <a:latin typeface="Arial"/>
            </a:endParaRPr>
          </a:p>
        </p:txBody>
      </p:sp>
      <p:sp>
        <p:nvSpPr>
          <p:cNvPr id="171" name="CustomShape 8"/>
          <p:cNvSpPr/>
          <p:nvPr/>
        </p:nvSpPr>
        <p:spPr>
          <a:xfrm>
            <a:off x="4385520" y="4245840"/>
            <a:ext cx="169920" cy="169920"/>
          </a:xfrm>
          <a:prstGeom prst="rect">
            <a:avLst/>
          </a:prstGeom>
          <a:solidFill>
            <a:srgbClr val="ffffa9"/>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2" name="CustomShape 9"/>
          <p:cNvSpPr/>
          <p:nvPr/>
        </p:nvSpPr>
        <p:spPr>
          <a:xfrm>
            <a:off x="6029640" y="4245840"/>
            <a:ext cx="169920" cy="169920"/>
          </a:xfrm>
          <a:prstGeom prst="rect">
            <a:avLst/>
          </a:prstGeom>
          <a:solidFill>
            <a:srgbClr val="ffffa9"/>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3" name="CustomShape 10"/>
          <p:cNvSpPr/>
          <p:nvPr/>
        </p:nvSpPr>
        <p:spPr>
          <a:xfrm flipV="1">
            <a:off x="4385520" y="2915640"/>
            <a:ext cx="169920" cy="169920"/>
          </a:xfrm>
          <a:prstGeom prst="rect">
            <a:avLst/>
          </a:prstGeom>
          <a:solidFill>
            <a:srgbClr val="ffffa9"/>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4" name="CustomShape 11"/>
          <p:cNvSpPr/>
          <p:nvPr/>
        </p:nvSpPr>
        <p:spPr>
          <a:xfrm flipV="1">
            <a:off x="6029640" y="2915640"/>
            <a:ext cx="169920" cy="169920"/>
          </a:xfrm>
          <a:prstGeom prst="rect">
            <a:avLst/>
          </a:prstGeom>
          <a:solidFill>
            <a:srgbClr val="ffffa9"/>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5" name="CustomShape 12"/>
          <p:cNvSpPr/>
          <p:nvPr/>
        </p:nvSpPr>
        <p:spPr>
          <a:xfrm rot="18528600">
            <a:off x="7083720" y="3287880"/>
            <a:ext cx="357120" cy="434520"/>
          </a:xfrm>
          <a:prstGeom prst="curvedConnector2">
            <a:avLst/>
          </a:prstGeom>
          <a:noFill/>
          <a:ln w="38160">
            <a:solidFill>
              <a:srgbClr val="0000ff"/>
            </a:solidFill>
            <a:round/>
            <a:head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76" name="CustomShape 13"/>
          <p:cNvSpPr/>
          <p:nvPr/>
        </p:nvSpPr>
        <p:spPr>
          <a:xfrm flipH="1" rot="13836000">
            <a:off x="7077600" y="3542760"/>
            <a:ext cx="376920" cy="411840"/>
          </a:xfrm>
          <a:prstGeom prst="curvedConnector2">
            <a:avLst/>
          </a:prstGeom>
          <a:noFill/>
          <a:ln w="38160">
            <a:solidFill>
              <a:srgbClr val="0000ff"/>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77" name="CustomShape 14"/>
          <p:cNvSpPr/>
          <p:nvPr/>
        </p:nvSpPr>
        <p:spPr>
          <a:xfrm flipV="1">
            <a:off x="5575680" y="4476240"/>
            <a:ext cx="2514960" cy="929520"/>
          </a:xfrm>
          <a:prstGeom prst="bentConnector2">
            <a:avLst/>
          </a:prstGeom>
          <a:noFill/>
          <a:ln w="38160">
            <a:solidFill>
              <a:srgbClr val="0000ff"/>
            </a:solidFill>
            <a:custDash>
              <a:ds d="400000" sp="300000"/>
            </a:custDash>
            <a:round/>
            <a:headEnd len="med" type="triangle" w="me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78" name="CustomShape 15"/>
          <p:cNvSpPr/>
          <p:nvPr/>
        </p:nvSpPr>
        <p:spPr>
          <a:xfrm>
            <a:off x="6089400" y="5118480"/>
            <a:ext cx="1740240" cy="564480"/>
          </a:xfrm>
          <a:prstGeom prst="roundRect">
            <a:avLst>
              <a:gd name="adj" fmla="val 16667"/>
            </a:avLst>
          </a:prstGeom>
          <a:solidFill>
            <a:srgbClr val="ffffff"/>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9" name="CustomShape 16"/>
          <p:cNvSpPr/>
          <p:nvPr/>
        </p:nvSpPr>
        <p:spPr>
          <a:xfrm flipH="1">
            <a:off x="2933640" y="1985400"/>
            <a:ext cx="871560" cy="871560"/>
          </a:xfrm>
          <a:custGeom>
            <a:avLst/>
            <a:gdLst/>
            <a:ahLst/>
            <a:rect l="l" t="t" r="r" b="b"/>
            <a:pathLst>
              <a:path w="21600" h="21600">
                <a:moveTo>
                  <a:pt x="0" y="0"/>
                </a:moveTo>
                <a:lnTo>
                  <a:pt x="21600" y="21600"/>
                </a:lnTo>
              </a:path>
            </a:pathLst>
          </a:custGeom>
          <a:noFill/>
          <a:ln w="38160">
            <a:solidFill>
              <a:srgbClr val="0000ff"/>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80" name="CustomShape 17"/>
          <p:cNvSpPr/>
          <p:nvPr/>
        </p:nvSpPr>
        <p:spPr>
          <a:xfrm>
            <a:off x="5196960" y="1985400"/>
            <a:ext cx="871560" cy="871560"/>
          </a:xfrm>
          <a:custGeom>
            <a:avLst/>
            <a:gdLst/>
            <a:ahLst/>
            <a:rect l="l" t="t" r="r" b="b"/>
            <a:pathLst>
              <a:path w="21600" h="21600">
                <a:moveTo>
                  <a:pt x="0" y="0"/>
                </a:moveTo>
                <a:lnTo>
                  <a:pt x="21600" y="21600"/>
                </a:lnTo>
              </a:path>
            </a:pathLst>
          </a:custGeom>
          <a:noFill/>
          <a:ln w="38160">
            <a:solidFill>
              <a:srgbClr val="0000ff"/>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81" name="CustomShape 18"/>
          <p:cNvSpPr/>
          <p:nvPr/>
        </p:nvSpPr>
        <p:spPr>
          <a:xfrm>
            <a:off x="4470480" y="1985400"/>
            <a:ext cx="360" cy="871560"/>
          </a:xfrm>
          <a:custGeom>
            <a:avLst/>
            <a:gdLst/>
            <a:ahLst/>
            <a:rect l="l" t="t" r="r" b="b"/>
            <a:pathLst>
              <a:path w="21600" h="21600">
                <a:moveTo>
                  <a:pt x="0" y="0"/>
                </a:moveTo>
                <a:lnTo>
                  <a:pt x="21600" y="21600"/>
                </a:lnTo>
              </a:path>
            </a:pathLst>
          </a:custGeom>
          <a:noFill/>
          <a:ln w="38160">
            <a:solidFill>
              <a:srgbClr val="0000ff"/>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82" name="CustomShape 19"/>
          <p:cNvSpPr/>
          <p:nvPr/>
        </p:nvSpPr>
        <p:spPr>
          <a:xfrm>
            <a:off x="2729880" y="2392920"/>
            <a:ext cx="3651480" cy="222840"/>
          </a:xfrm>
          <a:prstGeom prst="roundRect">
            <a:avLst>
              <a:gd name="adj" fmla="val 16667"/>
            </a:avLst>
          </a:prstGeom>
          <a:solidFill>
            <a:srgbClr val="ffffff"/>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i="1" lang="en-US" sz="1400" spc="-1" strike="noStrike">
                <a:solidFill>
                  <a:srgbClr val="000000"/>
                </a:solidFill>
                <a:uFill>
                  <a:solidFill>
                    <a:srgbClr val="ffffff"/>
                  </a:solidFill>
                </a:uFill>
                <a:latin typeface="CMU Serif Roman"/>
              </a:rPr>
              <a:t>Indirect</a:t>
            </a:r>
            <a:r>
              <a:rPr b="0" lang="en-US" sz="1400" spc="-1" strike="noStrike">
                <a:solidFill>
                  <a:srgbClr val="000000"/>
                </a:solidFill>
                <a:uFill>
                  <a:solidFill>
                    <a:srgbClr val="ffffff"/>
                  </a:solidFill>
                </a:uFill>
                <a:latin typeface="CMU Serif Roman"/>
              </a:rPr>
              <a:t> Expert Support</a:t>
            </a:r>
            <a:endParaRPr b="0" lang="en-US" sz="1800" spc="-1" strike="noStrike">
              <a:solidFill>
                <a:srgbClr val="000000"/>
              </a:solidFill>
              <a:uFill>
                <a:solidFill>
                  <a:srgbClr val="ffffff"/>
                </a:solidFill>
              </a:uFill>
              <a:latin typeface="Arial"/>
            </a:endParaRPr>
          </a:p>
        </p:txBody>
      </p:sp>
      <p:sp>
        <p:nvSpPr>
          <p:cNvPr id="183" name="CustomShape 20"/>
          <p:cNvSpPr/>
          <p:nvPr/>
        </p:nvSpPr>
        <p:spPr>
          <a:xfrm flipH="1" flipV="1">
            <a:off x="2933640" y="4505400"/>
            <a:ext cx="594360" cy="594360"/>
          </a:xfrm>
          <a:custGeom>
            <a:avLst/>
            <a:gdLst/>
            <a:ahLst/>
            <a:rect l="l" t="t" r="r" b="b"/>
            <a:pathLst>
              <a:path w="21600" h="21600">
                <a:moveTo>
                  <a:pt x="0" y="0"/>
                </a:moveTo>
                <a:lnTo>
                  <a:pt x="21600" y="21600"/>
                </a:lnTo>
              </a:path>
            </a:pathLst>
          </a:custGeom>
          <a:noFill/>
          <a:ln w="38160">
            <a:solidFill>
              <a:srgbClr val="0000ff"/>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84" name="CustomShape 21"/>
          <p:cNvSpPr/>
          <p:nvPr/>
        </p:nvSpPr>
        <p:spPr>
          <a:xfrm flipV="1">
            <a:off x="5473800" y="4505400"/>
            <a:ext cx="594360" cy="594360"/>
          </a:xfrm>
          <a:custGeom>
            <a:avLst/>
            <a:gdLst/>
            <a:ahLst/>
            <a:rect l="l" t="t" r="r" b="b"/>
            <a:pathLst>
              <a:path w="21600" h="21600">
                <a:moveTo>
                  <a:pt x="0" y="0"/>
                </a:moveTo>
                <a:lnTo>
                  <a:pt x="21600" y="21600"/>
                </a:lnTo>
              </a:path>
            </a:pathLst>
          </a:custGeom>
          <a:noFill/>
          <a:ln w="38160">
            <a:solidFill>
              <a:srgbClr val="0000ff"/>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85" name="CustomShape 22"/>
          <p:cNvSpPr/>
          <p:nvPr/>
        </p:nvSpPr>
        <p:spPr>
          <a:xfrm flipV="1">
            <a:off x="4470480" y="4505400"/>
            <a:ext cx="360" cy="594360"/>
          </a:xfrm>
          <a:custGeom>
            <a:avLst/>
            <a:gdLst/>
            <a:ahLst/>
            <a:rect l="l" t="t" r="r" b="b"/>
            <a:pathLst>
              <a:path w="21600" h="21600">
                <a:moveTo>
                  <a:pt x="0" y="0"/>
                </a:moveTo>
                <a:lnTo>
                  <a:pt x="21600" y="21600"/>
                </a:lnTo>
              </a:path>
            </a:pathLst>
          </a:custGeom>
          <a:noFill/>
          <a:ln w="38160">
            <a:solidFill>
              <a:srgbClr val="0000ff"/>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86" name="CustomShape 23"/>
          <p:cNvSpPr/>
          <p:nvPr/>
        </p:nvSpPr>
        <p:spPr>
          <a:xfrm>
            <a:off x="2729880" y="4704120"/>
            <a:ext cx="3651480" cy="222840"/>
          </a:xfrm>
          <a:prstGeom prst="roundRect">
            <a:avLst>
              <a:gd name="adj" fmla="val 16667"/>
            </a:avLst>
          </a:prstGeom>
          <a:solidFill>
            <a:srgbClr val="ffffff"/>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i="1" lang="en-US" sz="1400" spc="-1" strike="noStrike">
                <a:solidFill>
                  <a:srgbClr val="000000"/>
                </a:solidFill>
                <a:uFill>
                  <a:solidFill>
                    <a:srgbClr val="ffffff"/>
                  </a:solidFill>
                </a:uFill>
                <a:latin typeface="CMU Serif Roman"/>
              </a:rPr>
              <a:t>Indirect</a:t>
            </a:r>
            <a:r>
              <a:rPr b="0" lang="en-US" sz="1400" spc="-1" strike="noStrike">
                <a:solidFill>
                  <a:srgbClr val="000000"/>
                </a:solidFill>
                <a:uFill>
                  <a:solidFill>
                    <a:srgbClr val="ffffff"/>
                  </a:solidFill>
                </a:uFill>
                <a:latin typeface="CMU Serif Roman"/>
              </a:rPr>
              <a:t> Semantic Support</a:t>
            </a:r>
            <a:endParaRPr b="0" lang="en-US" sz="1800" spc="-1" strike="noStrike">
              <a:solidFill>
                <a:srgbClr val="000000"/>
              </a:solidFill>
              <a:uFill>
                <a:solidFill>
                  <a:srgbClr val="ffffff"/>
                </a:solidFill>
              </a:uFill>
              <a:latin typeface="Arial"/>
            </a:endParaRPr>
          </a:p>
        </p:txBody>
      </p:sp>
      <p:sp>
        <p:nvSpPr>
          <p:cNvPr id="187" name="CustomShape 24"/>
          <p:cNvSpPr/>
          <p:nvPr/>
        </p:nvSpPr>
        <p:spPr>
          <a:xfrm>
            <a:off x="5909040" y="5125320"/>
            <a:ext cx="2100600" cy="516600"/>
          </a:xfrm>
          <a:prstGeom prst="rect">
            <a:avLst/>
          </a:prstGeom>
          <a:noFill/>
          <a:ln>
            <a:noFill/>
          </a:ln>
        </p:spPr>
        <p:style>
          <a:lnRef idx="0"/>
          <a:fillRef idx="0"/>
          <a:effectRef idx="0"/>
          <a:fontRef idx="minor"/>
        </p:style>
        <p:txBody>
          <a:bodyPr lIns="90000" rIns="90000" tIns="45000" bIns="45000"/>
          <a:p>
            <a:pPr algn="ctr">
              <a:lnSpc>
                <a:spcPct val="100000"/>
              </a:lnSpc>
            </a:pPr>
            <a:r>
              <a:rPr b="0" i="1" lang="en-US" sz="1400" spc="-1" strike="noStrike">
                <a:solidFill>
                  <a:srgbClr val="000000"/>
                </a:solidFill>
                <a:uFill>
                  <a:solidFill>
                    <a:srgbClr val="ffffff"/>
                  </a:solidFill>
                </a:uFill>
                <a:latin typeface="CMU Serif Roman"/>
              </a:rPr>
              <a:t>Direct</a:t>
            </a:r>
            <a:r>
              <a:rPr b="0" lang="en-US" sz="1400" spc="-1" strike="noStrike">
                <a:solidFill>
                  <a:srgbClr val="000000"/>
                </a:solidFill>
                <a:uFill>
                  <a:solidFill>
                    <a:srgbClr val="ffffff"/>
                  </a:solidFill>
                </a:uFill>
                <a:latin typeface="CMU Serif Roman"/>
              </a:rPr>
              <a:t> Semantic </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CMU Serif Roman"/>
              </a:rPr>
              <a:t>Support</a:t>
            </a:r>
            <a:endParaRPr b="0" lang="en-US" sz="1800" spc="-1" strike="noStrike">
              <a:solidFill>
                <a:srgbClr val="000000"/>
              </a:solidFill>
              <a:uFill>
                <a:solidFill>
                  <a:srgbClr val="ffffff"/>
                </a:solidFill>
              </a:uFill>
              <a:latin typeface="Arial"/>
            </a:endParaRPr>
          </a:p>
        </p:txBody>
      </p:sp>
      <p:sp>
        <p:nvSpPr>
          <p:cNvPr id="188" name="CustomShape 25"/>
          <p:cNvSpPr/>
          <p:nvPr/>
        </p:nvSpPr>
        <p:spPr>
          <a:xfrm>
            <a:off x="6208920" y="1412640"/>
            <a:ext cx="1500840" cy="564480"/>
          </a:xfrm>
          <a:prstGeom prst="roundRect">
            <a:avLst>
              <a:gd name="adj" fmla="val 16667"/>
            </a:avLst>
          </a:prstGeom>
          <a:solidFill>
            <a:srgbClr val="ffffff"/>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9" name="CustomShape 26"/>
          <p:cNvSpPr/>
          <p:nvPr/>
        </p:nvSpPr>
        <p:spPr>
          <a:xfrm>
            <a:off x="6167160" y="1412640"/>
            <a:ext cx="1584720" cy="516600"/>
          </a:xfrm>
          <a:prstGeom prst="rect">
            <a:avLst/>
          </a:prstGeom>
          <a:noFill/>
          <a:ln>
            <a:noFill/>
          </a:ln>
        </p:spPr>
        <p:style>
          <a:lnRef idx="0"/>
          <a:fillRef idx="0"/>
          <a:effectRef idx="0"/>
          <a:fontRef idx="minor"/>
        </p:style>
        <p:txBody>
          <a:bodyPr lIns="90000" rIns="90000" tIns="45000" bIns="45000"/>
          <a:p>
            <a:pPr algn="ctr">
              <a:lnSpc>
                <a:spcPct val="100000"/>
              </a:lnSpc>
            </a:pPr>
            <a:r>
              <a:rPr b="0" i="1" lang="en-US" sz="1400" spc="-1" strike="noStrike">
                <a:solidFill>
                  <a:srgbClr val="000000"/>
                </a:solidFill>
                <a:uFill>
                  <a:solidFill>
                    <a:srgbClr val="ffffff"/>
                  </a:solidFill>
                </a:uFill>
                <a:latin typeface="CMU Serif Roman"/>
              </a:rPr>
              <a:t>Direct</a:t>
            </a:r>
            <a:r>
              <a:rPr b="0" lang="en-US" sz="1400" spc="-1" strike="noStrike">
                <a:solidFill>
                  <a:srgbClr val="000000"/>
                </a:solidFill>
                <a:uFill>
                  <a:solidFill>
                    <a:srgbClr val="ffffff"/>
                  </a:solidFill>
                </a:uFill>
                <a:latin typeface="CMU Serif Roman"/>
              </a:rPr>
              <a:t> Expert</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CMU Serif Roman"/>
              </a:rPr>
              <a:t>Support</a:t>
            </a:r>
            <a:endParaRPr b="0" lang="en-US" sz="1800" spc="-1" strike="noStrike">
              <a:solidFill>
                <a:srgbClr val="000000"/>
              </a:solidFill>
              <a:uFill>
                <a:solidFill>
                  <a:srgbClr val="ffffff"/>
                </a:solidFill>
              </a:uFill>
              <a:latin typeface="Arial"/>
            </a:endParaRPr>
          </a:p>
        </p:txBody>
      </p:sp>
      <p:sp>
        <p:nvSpPr>
          <p:cNvPr id="190" name="CustomShape 27"/>
          <p:cNvSpPr/>
          <p:nvPr/>
        </p:nvSpPr>
        <p:spPr>
          <a:xfrm flipV="1">
            <a:off x="6637320" y="3541680"/>
            <a:ext cx="169920" cy="169920"/>
          </a:xfrm>
          <a:prstGeom prst="rect">
            <a:avLst/>
          </a:prstGeom>
          <a:solidFill>
            <a:srgbClr val="ffffa9"/>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1" name="CustomShape 28"/>
          <p:cNvSpPr/>
          <p:nvPr/>
        </p:nvSpPr>
        <p:spPr>
          <a:xfrm>
            <a:off x="2259360" y="4956480"/>
            <a:ext cx="1007280" cy="303480"/>
          </a:xfrm>
          <a:prstGeom prst="rect">
            <a:avLst/>
          </a:prstGeom>
          <a:noFill/>
          <a:ln>
            <a:noFill/>
          </a:ln>
        </p:spPr>
        <p:style>
          <a:lnRef idx="0"/>
          <a:fillRef idx="0"/>
          <a:effectRef idx="0"/>
          <a:fontRef idx="minor"/>
        </p:style>
        <p:txBody>
          <a:bodyPr lIns="90000" rIns="90000" tIns="45000" bIns="45000"/>
          <a:p>
            <a:pPr algn="ctr">
              <a:lnSpc>
                <a:spcPct val="100000"/>
              </a:lnSpc>
            </a:pPr>
            <a:r>
              <a:rPr b="1" lang="en-US" sz="1400" spc="-1" strike="noStrike">
                <a:solidFill>
                  <a:srgbClr val="808080"/>
                </a:solidFill>
                <a:uFill>
                  <a:solidFill>
                    <a:srgbClr val="ffffff"/>
                  </a:solidFill>
                </a:uFill>
                <a:latin typeface="CMU Bright Roman"/>
              </a:rPr>
              <a:t>System</a:t>
            </a:r>
            <a:endParaRPr b="0" lang="en-US" sz="1800" spc="-1" strike="noStrike">
              <a:solidFill>
                <a:srgbClr val="000000"/>
              </a:solidFill>
              <a:uFill>
                <a:solidFill>
                  <a:srgbClr val="ffffff"/>
                </a:solidFill>
              </a:uFill>
              <a:latin typeface="Arial"/>
            </a:endParaRPr>
          </a:p>
        </p:txBody>
      </p:sp>
      <p:sp>
        <p:nvSpPr>
          <p:cNvPr id="192" name="CustomShape 29"/>
          <p:cNvSpPr/>
          <p:nvPr/>
        </p:nvSpPr>
        <p:spPr>
          <a:xfrm>
            <a:off x="6906240" y="2071080"/>
            <a:ext cx="888480" cy="30348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n-US" sz="1400" spc="-1" strike="noStrike">
                <a:solidFill>
                  <a:srgbClr val="808080"/>
                </a:solidFill>
                <a:uFill>
                  <a:solidFill>
                    <a:srgbClr val="ffffff"/>
                  </a:solidFill>
                </a:uFill>
                <a:latin typeface="CMU Bright Roman"/>
              </a:rPr>
              <a:t>Human</a:t>
            </a:r>
            <a:endParaRPr b="0" lang="en-US" sz="1800" spc="-1" strike="noStrike">
              <a:solidFill>
                <a:srgbClr val="000000"/>
              </a:solidFill>
              <a:uFill>
                <a:solidFill>
                  <a:srgbClr val="ffffff"/>
                </a:solidFill>
              </a:uFill>
              <a:latin typeface="Arial"/>
            </a:endParaRPr>
          </a:p>
        </p:txBody>
      </p:sp>
      <p:sp>
        <p:nvSpPr>
          <p:cNvPr id="193" name="CustomShape 30"/>
          <p:cNvSpPr/>
          <p:nvPr/>
        </p:nvSpPr>
        <p:spPr>
          <a:xfrm flipV="1" rot="10800000">
            <a:off x="3924720" y="3544560"/>
            <a:ext cx="394560" cy="416160"/>
          </a:xfrm>
          <a:prstGeom prst="curvedConnector2">
            <a:avLst/>
          </a:prstGeom>
          <a:noFill/>
          <a:ln w="38160">
            <a:solidFill>
              <a:srgbClr val="0000ff"/>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94" name="CustomShape 31"/>
          <p:cNvSpPr/>
          <p:nvPr/>
        </p:nvSpPr>
        <p:spPr>
          <a:xfrm flipV="1" rot="5400000">
            <a:off x="3510000" y="3759840"/>
            <a:ext cx="408240" cy="402120"/>
          </a:xfrm>
          <a:prstGeom prst="curvedConnector2">
            <a:avLst/>
          </a:prstGeom>
          <a:noFill/>
          <a:ln w="38160">
            <a:solidFill>
              <a:srgbClr val="0000ff"/>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95" name="CustomShape 32"/>
          <p:cNvSpPr/>
          <p:nvPr/>
        </p:nvSpPr>
        <p:spPr>
          <a:xfrm flipV="1">
            <a:off x="4160880" y="3775680"/>
            <a:ext cx="394560" cy="416160"/>
          </a:xfrm>
          <a:prstGeom prst="curvedConnector2">
            <a:avLst/>
          </a:prstGeom>
          <a:noFill/>
          <a:ln w="38160">
            <a:solidFill>
              <a:srgbClr val="0000ff"/>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96" name="CustomShape 33"/>
          <p:cNvSpPr/>
          <p:nvPr/>
        </p:nvSpPr>
        <p:spPr>
          <a:xfrm flipV="1" rot="16200000">
            <a:off x="4150080" y="3135240"/>
            <a:ext cx="408240" cy="402120"/>
          </a:xfrm>
          <a:prstGeom prst="curvedConnector2">
            <a:avLst/>
          </a:prstGeom>
          <a:noFill/>
          <a:ln w="38160">
            <a:solidFill>
              <a:srgbClr val="0000ff"/>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97" name="CustomShape 34"/>
          <p:cNvSpPr/>
          <p:nvPr/>
        </p:nvSpPr>
        <p:spPr>
          <a:xfrm flipV="1" rot="10800000">
            <a:off x="4797000" y="3544560"/>
            <a:ext cx="394560" cy="416160"/>
          </a:xfrm>
          <a:prstGeom prst="curvedConnector2">
            <a:avLst/>
          </a:prstGeom>
          <a:noFill/>
          <a:ln w="38160">
            <a:solidFill>
              <a:srgbClr val="0000ff"/>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98" name="CustomShape 35"/>
          <p:cNvSpPr/>
          <p:nvPr/>
        </p:nvSpPr>
        <p:spPr>
          <a:xfrm flipV="1" rot="5400000">
            <a:off x="4382640" y="3759840"/>
            <a:ext cx="408240" cy="402120"/>
          </a:xfrm>
          <a:prstGeom prst="curvedConnector2">
            <a:avLst/>
          </a:prstGeom>
          <a:noFill/>
          <a:ln w="38160">
            <a:solidFill>
              <a:srgbClr val="0000ff"/>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99" name="CustomShape 36"/>
          <p:cNvSpPr/>
          <p:nvPr/>
        </p:nvSpPr>
        <p:spPr>
          <a:xfrm flipV="1">
            <a:off x="5033160" y="3775680"/>
            <a:ext cx="394560" cy="416160"/>
          </a:xfrm>
          <a:prstGeom prst="curvedConnector2">
            <a:avLst/>
          </a:prstGeom>
          <a:noFill/>
          <a:ln w="38160">
            <a:solidFill>
              <a:srgbClr val="0000ff"/>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00" name="CustomShape 37"/>
          <p:cNvSpPr/>
          <p:nvPr/>
        </p:nvSpPr>
        <p:spPr>
          <a:xfrm flipV="1" rot="16200000">
            <a:off x="5022360" y="3135240"/>
            <a:ext cx="408240" cy="402120"/>
          </a:xfrm>
          <a:prstGeom prst="curvedConnector2">
            <a:avLst/>
          </a:prstGeom>
          <a:noFill/>
          <a:ln w="38160">
            <a:solidFill>
              <a:srgbClr val="0000ff"/>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01" name="CustomShape 38"/>
          <p:cNvSpPr/>
          <p:nvPr/>
        </p:nvSpPr>
        <p:spPr>
          <a:xfrm>
            <a:off x="2571480" y="3459960"/>
            <a:ext cx="879480" cy="368280"/>
          </a:xfrm>
          <a:prstGeom prst="ellipse">
            <a:avLst/>
          </a:prstGeom>
          <a:solidFill>
            <a:schemeClr val="tx2">
              <a:lumMod val="20000"/>
              <a:lumOff val="80000"/>
            </a:schemeClr>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200" spc="-1" strike="noStrike">
                <a:solidFill>
                  <a:srgbClr val="000000"/>
                </a:solidFill>
                <a:uFill>
                  <a:solidFill>
                    <a:srgbClr val="ffffff"/>
                  </a:solidFill>
                </a:uFill>
                <a:latin typeface="CMU Serif Roman"/>
              </a:rPr>
              <a:t>Data</a:t>
            </a:r>
            <a:endParaRPr b="0" lang="en-US" sz="1800" spc="-1" strike="noStrike">
              <a:solidFill>
                <a:srgbClr val="000000"/>
              </a:solidFill>
              <a:uFill>
                <a:solidFill>
                  <a:srgbClr val="ffffff"/>
                </a:solidFill>
              </a:uFill>
              <a:latin typeface="Arial"/>
            </a:endParaRPr>
          </a:p>
        </p:txBody>
      </p:sp>
      <p:sp>
        <p:nvSpPr>
          <p:cNvPr id="202" name="CustomShape 39"/>
          <p:cNvSpPr/>
          <p:nvPr/>
        </p:nvSpPr>
        <p:spPr>
          <a:xfrm>
            <a:off x="5430600" y="3171960"/>
            <a:ext cx="1206360" cy="368280"/>
          </a:xfrm>
          <a:prstGeom prst="ellipse">
            <a:avLst/>
          </a:prstGeom>
          <a:solidFill>
            <a:schemeClr val="accent2">
              <a:lumMod val="40000"/>
              <a:lumOff val="60000"/>
            </a:schemeClr>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3" name="CustomShape 40"/>
          <p:cNvSpPr/>
          <p:nvPr/>
        </p:nvSpPr>
        <p:spPr>
          <a:xfrm>
            <a:off x="5479560" y="3171960"/>
            <a:ext cx="1138320" cy="27288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200" spc="-1" strike="noStrike">
                <a:solidFill>
                  <a:srgbClr val="000000"/>
                </a:solidFill>
                <a:uFill>
                  <a:solidFill>
                    <a:srgbClr val="ffffff"/>
                  </a:solidFill>
                </a:uFill>
                <a:latin typeface="CMU Serif Roman"/>
              </a:rPr>
              <a:t>Visualization</a:t>
            </a:r>
            <a:endParaRPr b="0" lang="en-US" sz="1800" spc="-1" strike="noStrike">
              <a:solidFill>
                <a:srgbClr val="000000"/>
              </a:solidFill>
              <a:uFill>
                <a:solidFill>
                  <a:srgbClr val="ffffff"/>
                </a:solidFill>
              </a:uFill>
              <a:latin typeface="Arial"/>
            </a:endParaRPr>
          </a:p>
        </p:txBody>
      </p:sp>
      <p:sp>
        <p:nvSpPr>
          <p:cNvPr id="204" name="CustomShape 41"/>
          <p:cNvSpPr/>
          <p:nvPr/>
        </p:nvSpPr>
        <p:spPr>
          <a:xfrm>
            <a:off x="5430600" y="3828600"/>
            <a:ext cx="1190160" cy="368280"/>
          </a:xfrm>
          <a:prstGeom prst="ellipse">
            <a:avLst/>
          </a:prstGeom>
          <a:solidFill>
            <a:srgbClr val="ccffcc"/>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200" spc="-1" strike="noStrike">
                <a:solidFill>
                  <a:srgbClr val="000000"/>
                </a:solidFill>
                <a:uFill>
                  <a:solidFill>
                    <a:srgbClr val="ffffff"/>
                  </a:solidFill>
                </a:uFill>
                <a:latin typeface="CMU Serif Roman"/>
              </a:rPr>
              <a:t>Model</a:t>
            </a:r>
            <a:endParaRPr b="0" lang="en-US" sz="1800" spc="-1" strike="noStrike">
              <a:solidFill>
                <a:srgbClr val="000000"/>
              </a:solidFill>
              <a:uFill>
                <a:solidFill>
                  <a:srgbClr val="ffffff"/>
                </a:solidFill>
              </a:uFill>
              <a:latin typeface="Arial"/>
            </a:endParaRPr>
          </a:p>
        </p:txBody>
      </p:sp>
      <p:sp>
        <p:nvSpPr>
          <p:cNvPr id="205" name="CustomShape 42"/>
          <p:cNvSpPr/>
          <p:nvPr/>
        </p:nvSpPr>
        <p:spPr>
          <a:xfrm>
            <a:off x="2804040" y="4245840"/>
            <a:ext cx="169920" cy="169920"/>
          </a:xfrm>
          <a:prstGeom prst="rect">
            <a:avLst/>
          </a:prstGeom>
          <a:solidFill>
            <a:srgbClr val="ffffa9"/>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6" name="CustomShape 43"/>
          <p:cNvSpPr/>
          <p:nvPr/>
        </p:nvSpPr>
        <p:spPr>
          <a:xfrm flipV="1">
            <a:off x="2804040" y="2915640"/>
            <a:ext cx="169920" cy="169920"/>
          </a:xfrm>
          <a:prstGeom prst="rect">
            <a:avLst/>
          </a:prstGeom>
          <a:solidFill>
            <a:srgbClr val="ffffa9"/>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7" name="CustomShape 44"/>
          <p:cNvSpPr/>
          <p:nvPr/>
        </p:nvSpPr>
        <p:spPr>
          <a:xfrm>
            <a:off x="495360" y="1938960"/>
            <a:ext cx="1001160" cy="303480"/>
          </a:xfrm>
          <a:prstGeom prst="rect">
            <a:avLst/>
          </a:prstGeom>
          <a:noFill/>
          <a:ln>
            <a:noFill/>
          </a:ln>
        </p:spPr>
        <p:style>
          <a:lnRef idx="0"/>
          <a:fillRef idx="0"/>
          <a:effectRef idx="0"/>
          <a:fontRef idx="minor"/>
        </p:style>
        <p:txBody>
          <a:bodyPr lIns="90000" rIns="90000" tIns="45000" bIns="45000"/>
          <a:p>
            <a:pPr algn="ctr">
              <a:lnSpc>
                <a:spcPct val="100000"/>
              </a:lnSpc>
            </a:pPr>
            <a:r>
              <a:rPr b="1" lang="en-US" sz="1400" spc="-1" strike="noStrike">
                <a:solidFill>
                  <a:srgbClr val="808080"/>
                </a:solidFill>
                <a:uFill>
                  <a:solidFill>
                    <a:srgbClr val="ffffff"/>
                  </a:solidFill>
                </a:uFill>
                <a:latin typeface="CMU Bright Roman"/>
              </a:rPr>
              <a:t>Sources</a:t>
            </a:r>
            <a:endParaRPr b="0" lang="en-US" sz="1800" spc="-1" strike="noStrike">
              <a:solidFill>
                <a:srgbClr val="000000"/>
              </a:solidFill>
              <a:uFill>
                <a:solidFill>
                  <a:srgbClr val="ffffff"/>
                </a:solidFill>
              </a:uFill>
              <a:latin typeface="Arial"/>
            </a:endParaRPr>
          </a:p>
        </p:txBody>
      </p:sp>
      <p:sp>
        <p:nvSpPr>
          <p:cNvPr id="208" name="CustomShape 45"/>
          <p:cNvSpPr/>
          <p:nvPr/>
        </p:nvSpPr>
        <p:spPr>
          <a:xfrm>
            <a:off x="3656520" y="3364560"/>
            <a:ext cx="1627920" cy="572760"/>
          </a:xfrm>
          <a:prstGeom prst="rect">
            <a:avLst/>
          </a:prstGeom>
          <a:solidFill>
            <a:srgbClr val="bdc3c7"/>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600" spc="-1" strike="noStrike">
                <a:solidFill>
                  <a:srgbClr val="0000ff"/>
                </a:solidFill>
                <a:uFill>
                  <a:solidFill>
                    <a:srgbClr val="ffffff"/>
                  </a:solidFill>
                </a:uFill>
                <a:latin typeface="Arial"/>
              </a:rPr>
              <a:t>Continuous </a:t>
            </a:r>
            <a:endParaRPr b="0" lang="en-US" sz="1800" spc="-1" strike="noStrike">
              <a:solidFill>
                <a:srgbClr val="000000"/>
              </a:solidFill>
              <a:uFill>
                <a:solidFill>
                  <a:srgbClr val="ffffff"/>
                </a:solidFill>
              </a:uFill>
              <a:latin typeface="Arial"/>
            </a:endParaRPr>
          </a:p>
          <a:p>
            <a:pPr algn="ctr">
              <a:lnSpc>
                <a:spcPct val="100000"/>
              </a:lnSpc>
            </a:pPr>
            <a:r>
              <a:rPr b="0" lang="en-US" sz="1600" spc="-1" strike="noStrike">
                <a:solidFill>
                  <a:srgbClr val="0000ff"/>
                </a:solidFill>
                <a:uFill>
                  <a:solidFill>
                    <a:srgbClr val="ffffff"/>
                  </a:solidFill>
                </a:uFill>
                <a:latin typeface="Arial"/>
              </a:rPr>
              <a:t>Refinement</a:t>
            </a:r>
            <a:endParaRPr b="0" lang="en-US" sz="1800" spc="-1" strike="noStrike">
              <a:solidFill>
                <a:srgbClr val="000000"/>
              </a:solidFill>
              <a:uFill>
                <a:solidFill>
                  <a:srgbClr val="ffffff"/>
                </a:solidFill>
              </a:uFill>
              <a:latin typeface="Arial"/>
            </a:endParaRPr>
          </a:p>
        </p:txBody>
      </p:sp>
      <p:sp>
        <p:nvSpPr>
          <p:cNvPr id="209" name="CustomShape 46"/>
          <p:cNvSpPr/>
          <p:nvPr/>
        </p:nvSpPr>
        <p:spPr>
          <a:xfrm>
            <a:off x="749880" y="6070680"/>
            <a:ext cx="7576200" cy="318240"/>
          </a:xfrm>
          <a:prstGeom prst="rtTriangle">
            <a:avLst/>
          </a:prstGeom>
          <a:solidFill>
            <a:schemeClr val="accent2">
              <a:lumMod val="40000"/>
              <a:lumOff val="60000"/>
            </a:schemeClr>
          </a:solidFill>
          <a:ln w="1260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0" name="CustomShape 47"/>
          <p:cNvSpPr/>
          <p:nvPr/>
        </p:nvSpPr>
        <p:spPr>
          <a:xfrm flipH="1" flipV="1">
            <a:off x="749160" y="6070680"/>
            <a:ext cx="7576200" cy="321840"/>
          </a:xfrm>
          <a:prstGeom prst="rtTriangle">
            <a:avLst/>
          </a:prstGeom>
          <a:solidFill>
            <a:srgbClr val="ffffa9"/>
          </a:solidFill>
          <a:ln w="1260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1" name="CustomShape 48"/>
          <p:cNvSpPr/>
          <p:nvPr/>
        </p:nvSpPr>
        <p:spPr>
          <a:xfrm>
            <a:off x="721800" y="6070680"/>
            <a:ext cx="2318040" cy="30348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920625"/>
                </a:solidFill>
                <a:uFill>
                  <a:solidFill>
                    <a:srgbClr val="ffffff"/>
                  </a:solidFill>
                </a:uFill>
                <a:latin typeface="LM Sans 10 Regular"/>
              </a:rPr>
              <a:t>Veracity (Uncertainty)</a:t>
            </a:r>
            <a:endParaRPr b="0" lang="en-US" sz="1800" spc="-1" strike="noStrike">
              <a:solidFill>
                <a:srgbClr val="000000"/>
              </a:solidFill>
              <a:uFill>
                <a:solidFill>
                  <a:srgbClr val="ffffff"/>
                </a:solidFill>
              </a:uFill>
              <a:latin typeface="Arial"/>
            </a:endParaRPr>
          </a:p>
        </p:txBody>
      </p:sp>
      <p:sp>
        <p:nvSpPr>
          <p:cNvPr id="212" name="CustomShape 49"/>
          <p:cNvSpPr/>
          <p:nvPr/>
        </p:nvSpPr>
        <p:spPr>
          <a:xfrm>
            <a:off x="6381720" y="6014160"/>
            <a:ext cx="2045520" cy="30348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826909"/>
                </a:solidFill>
                <a:uFill>
                  <a:solidFill>
                    <a:srgbClr val="ffffff"/>
                  </a:solidFill>
                </a:uFill>
                <a:latin typeface="LM Sans 10 Regular"/>
              </a:rPr>
              <a:t>Value (Knowledge)</a:t>
            </a:r>
            <a:endParaRPr b="0" lang="en-US" sz="1800" spc="-1" strike="noStrike">
              <a:solidFill>
                <a:srgbClr val="000000"/>
              </a:solidFill>
              <a:uFill>
                <a:solidFill>
                  <a:srgbClr val="ffffff"/>
                </a:solidFill>
              </a:uFill>
              <a:latin typeface="Arial"/>
            </a:endParaRPr>
          </a:p>
        </p:txBody>
      </p:sp>
      <p:sp>
        <p:nvSpPr>
          <p:cNvPr id="213" name="CustomShape 50"/>
          <p:cNvSpPr/>
          <p:nvPr/>
        </p:nvSpPr>
        <p:spPr>
          <a:xfrm>
            <a:off x="2506320" y="3368880"/>
            <a:ext cx="948240" cy="551160"/>
          </a:xfrm>
          <a:prstGeom prst="rect">
            <a:avLst/>
          </a:prstGeom>
          <a:noFill/>
          <a:ln w="12600">
            <a:solidFill>
              <a:schemeClr val="tx1">
                <a:lumMod val="50000"/>
                <a:lumOff val="50000"/>
              </a:schemeClr>
            </a:solidFill>
            <a:custDash>
              <a:ds d="400000" sp="300000"/>
            </a:custDash>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4" name="Line 51"/>
          <p:cNvSpPr/>
          <p:nvPr/>
        </p:nvSpPr>
        <p:spPr>
          <a:xfrm flipH="1" flipV="1">
            <a:off x="251280" y="2346480"/>
            <a:ext cx="2255040" cy="1022040"/>
          </a:xfrm>
          <a:prstGeom prst="line">
            <a:avLst/>
          </a:prstGeom>
          <a:ln w="12600">
            <a:solidFill>
              <a:schemeClr val="tx1">
                <a:lumMod val="50000"/>
                <a:lumOff val="50000"/>
              </a:schemeClr>
            </a:solidFill>
            <a:custDash>
              <a:ds d="400000" sp="300000"/>
            </a:custDash>
            <a:round/>
          </a:ln>
        </p:spPr>
        <p:style>
          <a:lnRef idx="1">
            <a:schemeClr val="accent1"/>
          </a:lnRef>
          <a:fillRef idx="3">
            <a:schemeClr val="accent1"/>
          </a:fillRef>
          <a:effectRef idx="2">
            <a:schemeClr val="accent1"/>
          </a:effectRef>
          <a:fontRef idx="minor"/>
        </p:style>
      </p:sp>
      <p:sp>
        <p:nvSpPr>
          <p:cNvPr id="215" name="Line 52"/>
          <p:cNvSpPr/>
          <p:nvPr/>
        </p:nvSpPr>
        <p:spPr>
          <a:xfrm flipH="1" flipV="1">
            <a:off x="1751040" y="2346480"/>
            <a:ext cx="1700280" cy="1022040"/>
          </a:xfrm>
          <a:prstGeom prst="line">
            <a:avLst/>
          </a:prstGeom>
          <a:ln w="12600">
            <a:solidFill>
              <a:schemeClr val="tx1">
                <a:lumMod val="50000"/>
                <a:lumOff val="50000"/>
              </a:schemeClr>
            </a:solidFill>
            <a:custDash>
              <a:ds d="400000" sp="300000"/>
            </a:custDash>
            <a:round/>
          </a:ln>
        </p:spPr>
        <p:style>
          <a:lnRef idx="1">
            <a:schemeClr val="accent1"/>
          </a:lnRef>
          <a:fillRef idx="3">
            <a:schemeClr val="accent1"/>
          </a:fillRef>
          <a:effectRef idx="2">
            <a:schemeClr val="accent1"/>
          </a:effectRef>
          <a:fontRef idx="minor"/>
        </p:style>
      </p:sp>
      <p:sp>
        <p:nvSpPr>
          <p:cNvPr id="216" name="Line 53"/>
          <p:cNvSpPr/>
          <p:nvPr/>
        </p:nvSpPr>
        <p:spPr>
          <a:xfrm flipH="1">
            <a:off x="251280" y="3920400"/>
            <a:ext cx="2255040" cy="1257480"/>
          </a:xfrm>
          <a:prstGeom prst="line">
            <a:avLst/>
          </a:prstGeom>
          <a:ln w="12600">
            <a:solidFill>
              <a:schemeClr val="tx1">
                <a:lumMod val="50000"/>
                <a:lumOff val="50000"/>
              </a:schemeClr>
            </a:solidFill>
            <a:custDash>
              <a:ds d="400000" sp="300000"/>
            </a:custDash>
            <a:round/>
          </a:ln>
        </p:spPr>
        <p:style>
          <a:lnRef idx="1">
            <a:schemeClr val="accent1"/>
          </a:lnRef>
          <a:fillRef idx="3">
            <a:schemeClr val="accent1"/>
          </a:fillRef>
          <a:effectRef idx="2">
            <a:schemeClr val="accent1"/>
          </a:effectRef>
          <a:fontRef idx="minor"/>
        </p:style>
      </p:sp>
      <p:sp>
        <p:nvSpPr>
          <p:cNvPr id="217" name="Line 54"/>
          <p:cNvSpPr/>
          <p:nvPr/>
        </p:nvSpPr>
        <p:spPr>
          <a:xfrm flipH="1">
            <a:off x="1751040" y="3920400"/>
            <a:ext cx="1677960" cy="1257480"/>
          </a:xfrm>
          <a:prstGeom prst="line">
            <a:avLst/>
          </a:prstGeom>
          <a:ln w="12600">
            <a:solidFill>
              <a:schemeClr val="tx1">
                <a:lumMod val="50000"/>
                <a:lumOff val="50000"/>
              </a:schemeClr>
            </a:solidFill>
            <a:custDash>
              <a:ds d="400000" sp="300000"/>
            </a:custDash>
            <a:round/>
          </a:ln>
        </p:spPr>
        <p:style>
          <a:lnRef idx="1">
            <a:schemeClr val="accent1"/>
          </a:lnRef>
          <a:fillRef idx="3">
            <a:schemeClr val="accent1"/>
          </a:fillRef>
          <a:effectRef idx="2">
            <a:schemeClr val="accent1"/>
          </a:effectRef>
          <a:fontRef idx="minor"/>
        </p:style>
      </p:sp>
      <p:sp>
        <p:nvSpPr>
          <p:cNvPr id="218" name="CustomShape 55"/>
          <p:cNvSpPr/>
          <p:nvPr/>
        </p:nvSpPr>
        <p:spPr>
          <a:xfrm>
            <a:off x="251640" y="2346840"/>
            <a:ext cx="1499400" cy="2831040"/>
          </a:xfrm>
          <a:prstGeom prst="rect">
            <a:avLst/>
          </a:prstGeom>
          <a:solidFill>
            <a:srgbClr val="ffffff"/>
          </a:solidFill>
          <a:ln w="12600">
            <a:solidFill>
              <a:srgbClr val="7f7f7f"/>
            </a:solidFill>
            <a:custDash>
              <a:ds d="400000" sp="300000"/>
            </a:custDash>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9" name="CustomShape 56"/>
          <p:cNvSpPr/>
          <p:nvPr/>
        </p:nvSpPr>
        <p:spPr>
          <a:xfrm>
            <a:off x="402480" y="2992320"/>
            <a:ext cx="1200240" cy="444600"/>
          </a:xfrm>
          <a:prstGeom prst="rect">
            <a:avLst/>
          </a:prstGeom>
          <a:solidFill>
            <a:schemeClr val="tx2">
              <a:lumMod val="20000"/>
              <a:lumOff val="80000"/>
            </a:schemeClr>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CMU Serif Roman"/>
              </a:rPr>
              <a:t>Remote Sensing</a:t>
            </a:r>
            <a:endParaRPr b="0" lang="en-US" sz="1800" spc="-1" strike="noStrike">
              <a:solidFill>
                <a:srgbClr val="000000"/>
              </a:solidFill>
              <a:uFill>
                <a:solidFill>
                  <a:srgbClr val="ffffff"/>
                </a:solidFill>
              </a:uFill>
              <a:latin typeface="Arial"/>
            </a:endParaRPr>
          </a:p>
        </p:txBody>
      </p:sp>
      <p:sp>
        <p:nvSpPr>
          <p:cNvPr id="220" name="CustomShape 57"/>
          <p:cNvSpPr/>
          <p:nvPr/>
        </p:nvSpPr>
        <p:spPr>
          <a:xfrm>
            <a:off x="402480" y="3527640"/>
            <a:ext cx="1200240" cy="444600"/>
          </a:xfrm>
          <a:prstGeom prst="rect">
            <a:avLst/>
          </a:prstGeom>
          <a:solidFill>
            <a:schemeClr val="tx2">
              <a:lumMod val="20000"/>
              <a:lumOff val="80000"/>
            </a:schemeClr>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CMU Serif Roman"/>
              </a:rPr>
              <a:t>VGI</a:t>
            </a:r>
            <a:endParaRPr b="0" lang="en-US" sz="1800" spc="-1" strike="noStrike">
              <a:solidFill>
                <a:srgbClr val="000000"/>
              </a:solidFill>
              <a:uFill>
                <a:solidFill>
                  <a:srgbClr val="ffffff"/>
                </a:solidFill>
              </a:uFill>
              <a:latin typeface="Arial"/>
            </a:endParaRPr>
          </a:p>
        </p:txBody>
      </p:sp>
      <p:sp>
        <p:nvSpPr>
          <p:cNvPr id="221" name="CustomShape 58"/>
          <p:cNvSpPr/>
          <p:nvPr/>
        </p:nvSpPr>
        <p:spPr>
          <a:xfrm>
            <a:off x="402480" y="4085640"/>
            <a:ext cx="1200240" cy="444600"/>
          </a:xfrm>
          <a:prstGeom prst="rect">
            <a:avLst/>
          </a:prstGeom>
          <a:solidFill>
            <a:schemeClr val="tx2">
              <a:lumMod val="20000"/>
              <a:lumOff val="80000"/>
            </a:schemeClr>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CMU Serif Roman"/>
              </a:rPr>
              <a:t>Sensors</a:t>
            </a:r>
            <a:endParaRPr b="0" lang="en-US" sz="1800" spc="-1" strike="noStrike">
              <a:solidFill>
                <a:srgbClr val="000000"/>
              </a:solidFill>
              <a:uFill>
                <a:solidFill>
                  <a:srgbClr val="ffffff"/>
                </a:solidFill>
              </a:uFill>
              <a:latin typeface="Arial"/>
            </a:endParaRPr>
          </a:p>
        </p:txBody>
      </p:sp>
      <p:sp>
        <p:nvSpPr>
          <p:cNvPr id="222" name="CustomShape 59"/>
          <p:cNvSpPr/>
          <p:nvPr/>
        </p:nvSpPr>
        <p:spPr>
          <a:xfrm>
            <a:off x="402480" y="4638600"/>
            <a:ext cx="1200240" cy="444600"/>
          </a:xfrm>
          <a:prstGeom prst="rect">
            <a:avLst/>
          </a:prstGeom>
          <a:solidFill>
            <a:schemeClr val="tx2">
              <a:lumMod val="20000"/>
              <a:lumOff val="80000"/>
            </a:schemeClr>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CMU Serif Roman"/>
              </a:rPr>
              <a:t>...</a:t>
            </a:r>
            <a:endParaRPr b="0" lang="en-US" sz="1800" spc="-1" strike="noStrike">
              <a:solidFill>
                <a:srgbClr val="000000"/>
              </a:solidFill>
              <a:uFill>
                <a:solidFill>
                  <a:srgbClr val="ffffff"/>
                </a:solidFill>
              </a:uFill>
              <a:latin typeface="Arial"/>
            </a:endParaRPr>
          </a:p>
        </p:txBody>
      </p:sp>
      <p:sp>
        <p:nvSpPr>
          <p:cNvPr id="223" name="CustomShape 60"/>
          <p:cNvSpPr/>
          <p:nvPr/>
        </p:nvSpPr>
        <p:spPr>
          <a:xfrm>
            <a:off x="402480" y="2449080"/>
            <a:ext cx="1200240" cy="444600"/>
          </a:xfrm>
          <a:prstGeom prst="rect">
            <a:avLst/>
          </a:prstGeom>
          <a:solidFill>
            <a:schemeClr val="tx2">
              <a:lumMod val="20000"/>
              <a:lumOff val="80000"/>
            </a:schemeClr>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CMU Serif Roman"/>
              </a:rPr>
              <a:t>Archive</a:t>
            </a:r>
            <a:endParaRPr b="0" lang="en-US" sz="1800" spc="-1" strike="noStrike">
              <a:solidFill>
                <a:srgbClr val="000000"/>
              </a:solidFill>
              <a:uFill>
                <a:solidFill>
                  <a:srgbClr val="ffffff"/>
                </a:solidFill>
              </a:uFill>
              <a:latin typeface="Arial"/>
            </a:endParaRPr>
          </a:p>
        </p:txBody>
      </p:sp>
      <p:sp>
        <p:nvSpPr>
          <p:cNvPr id="224" name="CustomShape 61"/>
          <p:cNvSpPr/>
          <p:nvPr/>
        </p:nvSpPr>
        <p:spPr>
          <a:xfrm>
            <a:off x="6788880" y="3020760"/>
            <a:ext cx="859320" cy="280440"/>
          </a:xfrm>
          <a:prstGeom prst="roundRect">
            <a:avLst>
              <a:gd name="adj" fmla="val 16667"/>
            </a:avLst>
          </a:prstGeom>
          <a:solidFill>
            <a:srgbClr val="ffffff"/>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25" name="CustomShape 62"/>
          <p:cNvSpPr/>
          <p:nvPr/>
        </p:nvSpPr>
        <p:spPr>
          <a:xfrm>
            <a:off x="6778800" y="2981520"/>
            <a:ext cx="931320" cy="3034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400" spc="-1" strike="noStrike">
                <a:solidFill>
                  <a:srgbClr val="000000"/>
                </a:solidFill>
                <a:uFill>
                  <a:solidFill>
                    <a:srgbClr val="ffffff"/>
                  </a:solidFill>
                </a:uFill>
                <a:latin typeface="CMU Serif Roman"/>
              </a:rPr>
              <a:t>Action</a:t>
            </a:r>
            <a:endParaRPr b="0" lang="en-US" sz="1800" spc="-1" strike="noStrike">
              <a:solidFill>
                <a:srgbClr val="000000"/>
              </a:solidFill>
              <a:uFill>
                <a:solidFill>
                  <a:srgbClr val="ffffff"/>
                </a:solidFill>
              </a:uFill>
              <a:latin typeface="Arial"/>
            </a:endParaRPr>
          </a:p>
        </p:txBody>
      </p:sp>
      <p:sp>
        <p:nvSpPr>
          <p:cNvPr id="226" name="CustomShape 63"/>
          <p:cNvSpPr/>
          <p:nvPr/>
        </p:nvSpPr>
        <p:spPr>
          <a:xfrm>
            <a:off x="323640" y="214200"/>
            <a:ext cx="7704360" cy="917280"/>
          </a:xfrm>
          <a:prstGeom prst="rect">
            <a:avLst/>
          </a:prstGeom>
          <a:noFill/>
          <a:ln>
            <a:noFill/>
          </a:ln>
        </p:spPr>
        <p:style>
          <a:lnRef idx="0"/>
          <a:fillRef idx="0"/>
          <a:effectRef idx="0"/>
          <a:fontRef idx="minor"/>
        </p:style>
        <p:txBody>
          <a:bodyPr anchor="ctr"/>
          <a:p>
            <a:pPr>
              <a:lnSpc>
                <a:spcPct val="100000"/>
              </a:lnSpc>
            </a:pPr>
            <a:r>
              <a:rPr b="0" lang="en-US" sz="2800" spc="-1" strike="noStrike">
                <a:solidFill>
                  <a:srgbClr val="007749"/>
                </a:solidFill>
                <a:uFill>
                  <a:solidFill>
                    <a:srgbClr val="ffffff"/>
                  </a:solidFill>
                </a:uFill>
                <a:latin typeface="LM Sans 10 Bold"/>
              </a:rPr>
              <a:t>Continuous Refinement Model in BigGIS – </a:t>
            </a:r>
            <a:endParaRPr b="0" lang="en-US" sz="2800" spc="-1" strike="noStrike">
              <a:solidFill>
                <a:srgbClr val="000000"/>
              </a:solidFill>
              <a:uFill>
                <a:solidFill>
                  <a:srgbClr val="ffffff"/>
                </a:solidFill>
              </a:uFill>
              <a:latin typeface="Arial"/>
            </a:endParaRPr>
          </a:p>
          <a:p>
            <a:pPr>
              <a:lnSpc>
                <a:spcPct val="100000"/>
              </a:lnSpc>
            </a:pPr>
            <a:r>
              <a:rPr b="0" lang="en-US" sz="2800" spc="-1" strike="noStrike">
                <a:solidFill>
                  <a:srgbClr val="007749"/>
                </a:solidFill>
                <a:uFill>
                  <a:solidFill>
                    <a:srgbClr val="ffffff"/>
                  </a:solidFill>
                </a:uFill>
                <a:latin typeface="LM Sans 10 Bold"/>
              </a:rPr>
              <a:t>Vision </a:t>
            </a:r>
            <a:endParaRPr b="0" lang="en-US" sz="2800" spc="-1" strike="noStrike">
              <a:solidFill>
                <a:srgbClr val="000000"/>
              </a:solidFill>
              <a:uFill>
                <a:solidFill>
                  <a:srgbClr val="ffffff"/>
                </a:solidFill>
              </a:uFill>
              <a:latin typeface="Arial"/>
            </a:endParaRPr>
          </a:p>
        </p:txBody>
      </p:sp>
      <p:graphicFrame>
        <p:nvGraphicFramePr>
          <p:cNvPr id="227" name="Table 64"/>
          <p:cNvGraphicFramePr/>
          <p:nvPr/>
        </p:nvGraphicFramePr>
        <p:xfrm>
          <a:off x="721440" y="6453360"/>
          <a:ext cx="7162560" cy="360000"/>
        </p:xfrm>
        <a:graphic>
          <a:graphicData uri="http://schemas.openxmlformats.org/drawingml/2006/table">
            <a:tbl>
              <a:tblPr/>
              <a:tblGrid>
                <a:gridCol w="7162560"/>
              </a:tblGrid>
              <a:tr h="0">
                <a:tc>
                  <a:txBody>
                    <a:bodyPr rIns="75960" tIns="15120" bIns="15120"/>
                    <a:p>
                      <a:pPr>
                        <a:lnSpc>
                          <a:spcPct val="100000"/>
                        </a:lnSpc>
                      </a:pPr>
                      <a:r>
                        <a:rPr b="1" lang="en-US" sz="900" spc="-1" strike="noStrike">
                          <a:solidFill>
                            <a:srgbClr val="000000"/>
                          </a:solidFill>
                          <a:uFill>
                            <a:solidFill>
                              <a:srgbClr val="ffffff"/>
                            </a:solidFill>
                          </a:uFill>
                          <a:latin typeface="Arial"/>
                        </a:rPr>
                        <a:t>BigGIS: a continuous refinement approach to master heterogeneity and uncertainty in spatio-temporal big data (vision paper), </a:t>
                      </a:r>
                      <a:r>
                        <a:rPr b="0" lang="en-US" sz="900" spc="-1" strike="noStrike">
                          <a:solidFill>
                            <a:srgbClr val="000000"/>
                          </a:solidFill>
                          <a:uFill>
                            <a:solidFill>
                              <a:srgbClr val="ffffff"/>
                            </a:solidFill>
                          </a:uFill>
                          <a:latin typeface="Arial"/>
                        </a:rPr>
                        <a:t>Proceedings of the 24th ACM SIGSPATIAL International Conference on Advances in Geographic Information Systems</a:t>
                      </a:r>
                      <a:endParaRPr b="0" lang="en-US" sz="1800" spc="-1" strike="noStrike">
                        <a:solidFill>
                          <a:srgbClr val="000000"/>
                        </a:solidFill>
                        <a:uFill>
                          <a:solidFill>
                            <a:srgbClr val="ffffff"/>
                          </a:solidFill>
                        </a:uFill>
                        <a:latin typeface="Arial"/>
                      </a:endParaRPr>
                    </a:p>
                  </a:txBody>
                  <a:tcPr marL="91440" marR="7596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r>
            </a:tbl>
          </a:graphicData>
        </a:graphic>
      </p:graphicFrame>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TextShape 1"/>
          <p:cNvSpPr txBox="1"/>
          <p:nvPr/>
        </p:nvSpPr>
        <p:spPr>
          <a:xfrm>
            <a:off x="761040" y="3117600"/>
            <a:ext cx="7925400" cy="3463560"/>
          </a:xfrm>
          <a:prstGeom prst="rect">
            <a:avLst/>
          </a:prstGeom>
          <a:noFill/>
          <a:ln>
            <a:noFill/>
          </a:ln>
        </p:spPr>
        <p:txBody>
          <a:bodyPr/>
          <a:p>
            <a:pPr>
              <a:lnSpc>
                <a:spcPct val="100000"/>
              </a:lnSpc>
            </a:pPr>
            <a:r>
              <a:rPr b="0" lang="de-DE" sz="1600" spc="-1" strike="noStrike">
                <a:solidFill>
                  <a:srgbClr val="db0031"/>
                </a:solidFill>
                <a:uFill>
                  <a:solidFill>
                    <a:srgbClr val="ffffff"/>
                  </a:solidFill>
                </a:uFill>
                <a:latin typeface="LM Sans 10 Bold"/>
              </a:rPr>
              <a:t>Pipelines</a:t>
            </a:r>
            <a:r>
              <a:rPr b="0" lang="de-DE" sz="1600" spc="-1" strike="noStrike">
                <a:solidFill>
                  <a:srgbClr val="000000"/>
                </a:solidFill>
                <a:uFill>
                  <a:solidFill>
                    <a:srgbClr val="ffffff"/>
                  </a:solidFill>
                </a:uFill>
                <a:latin typeface="LM Sans 10 Bold"/>
              </a:rPr>
              <a:t> </a:t>
            </a:r>
            <a:endParaRPr b="0" lang="de-DE" sz="2000" spc="-1" strike="noStrike">
              <a:solidFill>
                <a:srgbClr val="000000"/>
              </a:solidFill>
              <a:uFill>
                <a:solidFill>
                  <a:srgbClr val="ffffff"/>
                </a:solidFill>
              </a:uFill>
              <a:latin typeface="Arial"/>
            </a:endParaRPr>
          </a:p>
          <a:p>
            <a:pPr marL="343080" indent="-342720">
              <a:lnSpc>
                <a:spcPct val="100000"/>
              </a:lnSpc>
              <a:buClr>
                <a:srgbClr val="000000"/>
              </a:buClr>
              <a:buFont typeface="Wingdings" charset="2"/>
              <a:buChar char=""/>
            </a:pPr>
            <a:r>
              <a:rPr b="0" lang="de-DE" sz="1600" spc="-1" strike="noStrike">
                <a:solidFill>
                  <a:srgbClr val="000000"/>
                </a:solidFill>
                <a:uFill>
                  <a:solidFill>
                    <a:srgbClr val="ffffff"/>
                  </a:solidFill>
                </a:uFill>
                <a:latin typeface="Arial"/>
              </a:rPr>
              <a:t>Leverages the </a:t>
            </a:r>
            <a:r>
              <a:rPr b="0" lang="de-DE" sz="1600" spc="-1" strike="noStrike">
                <a:solidFill>
                  <a:srgbClr val="000000"/>
                </a:solidFill>
                <a:uFill>
                  <a:solidFill>
                    <a:srgbClr val="ffffff"/>
                  </a:solidFill>
                </a:uFill>
                <a:latin typeface="LM Sans 10 Bold"/>
              </a:rPr>
              <a:t>pipes and filters pattern </a:t>
            </a:r>
            <a:r>
              <a:rPr b="0" lang="de-DE" sz="1600" spc="-1" strike="noStrike">
                <a:solidFill>
                  <a:srgbClr val="000000"/>
                </a:solidFill>
                <a:uFill>
                  <a:solidFill>
                    <a:srgbClr val="ffffff"/>
                  </a:solidFill>
                </a:uFill>
                <a:latin typeface="Arial"/>
              </a:rPr>
              <a:t>and are composed of </a:t>
            </a:r>
            <a:r>
              <a:rPr b="0" lang="de-DE" sz="1600" spc="-1" strike="noStrike">
                <a:solidFill>
                  <a:srgbClr val="000000"/>
                </a:solidFill>
                <a:uFill>
                  <a:solidFill>
                    <a:srgbClr val="ffffff"/>
                  </a:solidFill>
                </a:uFill>
                <a:latin typeface="LM Sans 10 Bold"/>
              </a:rPr>
              <a:t>queues </a:t>
            </a:r>
            <a:r>
              <a:rPr b="0" lang="de-DE" sz="1600" spc="-1" strike="noStrike">
                <a:solidFill>
                  <a:srgbClr val="000000"/>
                </a:solidFill>
                <a:uFill>
                  <a:solidFill>
                    <a:srgbClr val="ffffff"/>
                  </a:solidFill>
                </a:uFill>
                <a:latin typeface="Arial"/>
              </a:rPr>
              <a:t>(pipes) &amp; consecutive </a:t>
            </a:r>
            <a:r>
              <a:rPr b="0" lang="de-DE" sz="1600" spc="-1" strike="noStrike">
                <a:solidFill>
                  <a:srgbClr val="000000"/>
                </a:solidFill>
                <a:uFill>
                  <a:solidFill>
                    <a:srgbClr val="ffffff"/>
                  </a:solidFill>
                </a:uFill>
                <a:latin typeface="LM Sans 10 Bold"/>
              </a:rPr>
              <a:t>nodes </a:t>
            </a:r>
            <a:r>
              <a:rPr b="0" lang="de-DE" sz="1600" spc="-1" strike="noStrike">
                <a:solidFill>
                  <a:srgbClr val="000000"/>
                </a:solidFill>
                <a:uFill>
                  <a:solidFill>
                    <a:srgbClr val="ffffff"/>
                  </a:solidFill>
                </a:uFill>
                <a:latin typeface="Arial"/>
              </a:rPr>
              <a:t>(filters) that form a use case-specific processing chain.</a:t>
            </a:r>
            <a:endParaRPr b="0" lang="de-DE" sz="2000" spc="-1" strike="noStrike">
              <a:solidFill>
                <a:srgbClr val="000000"/>
              </a:solidFill>
              <a:uFill>
                <a:solidFill>
                  <a:srgbClr val="ffffff"/>
                </a:solidFill>
              </a:uFill>
              <a:latin typeface="Arial"/>
            </a:endParaRPr>
          </a:p>
          <a:p>
            <a:pPr>
              <a:lnSpc>
                <a:spcPct val="100000"/>
              </a:lnSpc>
            </a:pPr>
            <a:r>
              <a:rPr b="0" lang="de-DE" sz="1600" spc="-1" strike="noStrike">
                <a:solidFill>
                  <a:srgbClr val="db0031"/>
                </a:solidFill>
                <a:uFill>
                  <a:solidFill>
                    <a:srgbClr val="ffffff"/>
                  </a:solidFill>
                </a:uFill>
                <a:latin typeface="LM Sans 10 Bold"/>
              </a:rPr>
              <a:t>Services</a:t>
            </a:r>
            <a:r>
              <a:rPr b="0" lang="de-DE" sz="1600" spc="-1" strike="noStrike">
                <a:solidFill>
                  <a:srgbClr val="000000"/>
                </a:solidFill>
                <a:uFill>
                  <a:solidFill>
                    <a:srgbClr val="ffffff"/>
                  </a:solidFill>
                </a:uFill>
                <a:latin typeface="Arial"/>
              </a:rPr>
              <a:t> </a:t>
            </a:r>
            <a:endParaRPr b="0" lang="de-DE" sz="2000" spc="-1" strike="noStrike">
              <a:solidFill>
                <a:srgbClr val="000000"/>
              </a:solidFill>
              <a:uFill>
                <a:solidFill>
                  <a:srgbClr val="ffffff"/>
                </a:solidFill>
              </a:uFill>
              <a:latin typeface="Arial"/>
            </a:endParaRPr>
          </a:p>
          <a:p>
            <a:pPr marL="343080" indent="-342720">
              <a:lnSpc>
                <a:spcPct val="100000"/>
              </a:lnSpc>
              <a:buClr>
                <a:srgbClr val="000000"/>
              </a:buClr>
              <a:buFont typeface="Wingdings" charset="2"/>
              <a:buChar char=""/>
            </a:pPr>
            <a:r>
              <a:rPr b="0" lang="de-DE" sz="1600" spc="-1" strike="noStrike">
                <a:solidFill>
                  <a:srgbClr val="000000"/>
                </a:solidFill>
                <a:uFill>
                  <a:solidFill>
                    <a:srgbClr val="ffffff"/>
                  </a:solidFill>
                </a:uFill>
                <a:latin typeface="LM Sans 10 Bold"/>
              </a:rPr>
              <a:t>Self-sustained units of functionalities </a:t>
            </a:r>
            <a:r>
              <a:rPr b="0" lang="de-DE" sz="1600" spc="-1" strike="noStrike">
                <a:solidFill>
                  <a:srgbClr val="000000"/>
                </a:solidFill>
                <a:uFill>
                  <a:solidFill>
                    <a:srgbClr val="ffffff"/>
                  </a:solidFill>
                </a:uFill>
                <a:latin typeface="Arial"/>
              </a:rPr>
              <a:t>for a given task, e.g., (1) provider (2) integrator or (3) manager that expose a distinct interface for interaction.</a:t>
            </a:r>
            <a:endParaRPr b="0" lang="de-DE" sz="2000" spc="-1" strike="noStrike">
              <a:solidFill>
                <a:srgbClr val="000000"/>
              </a:solidFill>
              <a:uFill>
                <a:solidFill>
                  <a:srgbClr val="ffffff"/>
                </a:solidFill>
              </a:uFill>
              <a:latin typeface="Arial"/>
            </a:endParaRPr>
          </a:p>
          <a:p>
            <a:pPr>
              <a:lnSpc>
                <a:spcPct val="100000"/>
              </a:lnSpc>
            </a:pPr>
            <a:r>
              <a:rPr b="0" lang="de-DE" sz="1600" spc="-1" strike="noStrike">
                <a:solidFill>
                  <a:srgbClr val="db0031"/>
                </a:solidFill>
                <a:uFill>
                  <a:solidFill>
                    <a:srgbClr val="ffffff"/>
                  </a:solidFill>
                </a:uFill>
                <a:latin typeface="LM Sans 10 Bold"/>
              </a:rPr>
              <a:t>Repositories</a:t>
            </a:r>
            <a:r>
              <a:rPr b="0" lang="de-DE" sz="1600" spc="-1" strike="noStrike">
                <a:solidFill>
                  <a:srgbClr val="db0031"/>
                </a:solidFill>
                <a:uFill>
                  <a:solidFill>
                    <a:srgbClr val="ffffff"/>
                  </a:solidFill>
                </a:uFill>
                <a:latin typeface="Arial"/>
              </a:rPr>
              <a:t> </a:t>
            </a:r>
            <a:endParaRPr b="0" lang="de-DE" sz="2000" spc="-1" strike="noStrike">
              <a:solidFill>
                <a:srgbClr val="000000"/>
              </a:solidFill>
              <a:uFill>
                <a:solidFill>
                  <a:srgbClr val="ffffff"/>
                </a:solidFill>
              </a:uFill>
              <a:latin typeface="Arial"/>
            </a:endParaRPr>
          </a:p>
          <a:p>
            <a:pPr marL="343080" indent="-342720">
              <a:lnSpc>
                <a:spcPct val="100000"/>
              </a:lnSpc>
              <a:buClr>
                <a:srgbClr val="000000"/>
              </a:buClr>
              <a:buFont typeface="Wingdings" charset="2"/>
              <a:buChar char=""/>
            </a:pPr>
            <a:r>
              <a:rPr b="0" lang="de-DE" sz="1600" spc="-1" strike="noStrike">
                <a:solidFill>
                  <a:srgbClr val="000000"/>
                </a:solidFill>
                <a:uFill>
                  <a:solidFill>
                    <a:srgbClr val="ffffff"/>
                  </a:solidFill>
                </a:uFill>
                <a:latin typeface="LM Sans 10 Bold"/>
              </a:rPr>
              <a:t>Dedicated storages </a:t>
            </a:r>
            <a:r>
              <a:rPr b="0" lang="de-DE" sz="1600" spc="-1" strike="noStrike">
                <a:solidFill>
                  <a:srgbClr val="000000"/>
                </a:solidFill>
                <a:uFill>
                  <a:solidFill>
                    <a:srgbClr val="ffffff"/>
                  </a:solidFill>
                </a:uFill>
                <a:latin typeface="Arial"/>
              </a:rPr>
              <a:t>for (1) metadata information of various elements (2) software artifacts, e.g., packaged nodes.</a:t>
            </a:r>
            <a:endParaRPr b="0" lang="de-DE" sz="2000" spc="-1" strike="noStrike">
              <a:solidFill>
                <a:srgbClr val="000000"/>
              </a:solidFill>
              <a:uFill>
                <a:solidFill>
                  <a:srgbClr val="ffffff"/>
                </a:solidFill>
              </a:uFill>
              <a:latin typeface="Arial"/>
            </a:endParaRPr>
          </a:p>
          <a:p>
            <a:pPr>
              <a:lnSpc>
                <a:spcPct val="100000"/>
              </a:lnSpc>
            </a:pPr>
            <a:r>
              <a:rPr b="0" lang="de-DE" sz="1600" spc="-1" strike="noStrike">
                <a:solidFill>
                  <a:srgbClr val="db0031"/>
                </a:solidFill>
                <a:uFill>
                  <a:solidFill>
                    <a:srgbClr val="ffffff"/>
                  </a:solidFill>
                </a:uFill>
                <a:latin typeface="LM Sans 10 Bold"/>
              </a:rPr>
              <a:t>User actions </a:t>
            </a:r>
            <a:endParaRPr b="0" lang="de-DE" sz="2000" spc="-1" strike="noStrike">
              <a:solidFill>
                <a:srgbClr val="000000"/>
              </a:solidFill>
              <a:uFill>
                <a:solidFill>
                  <a:srgbClr val="ffffff"/>
                </a:solidFill>
              </a:uFill>
              <a:latin typeface="Arial"/>
            </a:endParaRPr>
          </a:p>
          <a:p>
            <a:pPr marL="343080" indent="-342720">
              <a:lnSpc>
                <a:spcPct val="100000"/>
              </a:lnSpc>
              <a:buClr>
                <a:srgbClr val="000000"/>
              </a:buClr>
              <a:buFont typeface="Wingdings" charset="2"/>
              <a:buChar char=""/>
            </a:pPr>
            <a:r>
              <a:rPr b="0" lang="de-DE" sz="1600" spc="-1" strike="noStrike">
                <a:solidFill>
                  <a:srgbClr val="000000"/>
                </a:solidFill>
                <a:uFill>
                  <a:solidFill>
                    <a:srgbClr val="ffffff"/>
                  </a:solidFill>
                </a:uFill>
                <a:latin typeface="Arial"/>
              </a:rPr>
              <a:t>Allow various types of user </a:t>
            </a:r>
            <a:r>
              <a:rPr b="0" lang="de-DE" sz="1600" spc="-1" strike="noStrike">
                <a:solidFill>
                  <a:srgbClr val="000000"/>
                </a:solidFill>
                <a:uFill>
                  <a:solidFill>
                    <a:srgbClr val="ffffff"/>
                  </a:solidFill>
                </a:uFill>
                <a:latin typeface="LM Sans 10 Bold"/>
              </a:rPr>
              <a:t>interaction with the system</a:t>
            </a:r>
            <a:r>
              <a:rPr b="0" lang="de-DE" sz="1600" spc="-1" strike="noStrike">
                <a:solidFill>
                  <a:srgbClr val="000000"/>
                </a:solidFill>
                <a:uFill>
                  <a:solidFill>
                    <a:srgbClr val="ffffff"/>
                  </a:solidFill>
                </a:uFill>
                <a:latin typeface="Arial"/>
              </a:rPr>
              <a:t>, e.g., (1) non-interactive or (2) interactive user action.</a:t>
            </a: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p:txBody>
      </p:sp>
      <p:sp>
        <p:nvSpPr>
          <p:cNvPr id="229" name="CustomShape 2"/>
          <p:cNvSpPr/>
          <p:nvPr/>
        </p:nvSpPr>
        <p:spPr>
          <a:xfrm>
            <a:off x="761040" y="1894320"/>
            <a:ext cx="7889400" cy="1063800"/>
          </a:xfrm>
          <a:prstGeom prst="rect">
            <a:avLst/>
          </a:prstGeom>
          <a:solidFill>
            <a:srgbClr val="fae5e6"/>
          </a:solidFill>
          <a:ln>
            <a:noFill/>
          </a:ln>
          <a:effectLst>
            <a:outerShdw algn="tl" blurRad="63500" dir="1980000" dist="381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p>
            <a:pPr marL="285840" indent="-285480">
              <a:lnSpc>
                <a:spcPct val="100000"/>
              </a:lnSpc>
              <a:buClr>
                <a:srgbClr val="000000"/>
              </a:buClr>
              <a:buFont typeface="Arial"/>
              <a:buChar char="•"/>
            </a:pPr>
            <a:r>
              <a:rPr b="0" lang="en-US" sz="1600" spc="-1" strike="noStrike">
                <a:solidFill>
                  <a:srgbClr val="000000"/>
                </a:solidFill>
                <a:uFill>
                  <a:solidFill>
                    <a:srgbClr val="ffffff"/>
                  </a:solidFill>
                </a:uFill>
                <a:latin typeface="Arial"/>
              </a:rPr>
              <a:t>P is a set of pipelines</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1600" spc="-1" strike="noStrike">
                <a:solidFill>
                  <a:srgbClr val="000000"/>
                </a:solidFill>
                <a:uFill>
                  <a:solidFill>
                    <a:srgbClr val="ffffff"/>
                  </a:solidFill>
                </a:uFill>
                <a:latin typeface="Arial"/>
              </a:rPr>
              <a:t>S is a set of services</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1600" spc="-1" strike="noStrike">
                <a:solidFill>
                  <a:srgbClr val="000000"/>
                </a:solidFill>
                <a:uFill>
                  <a:solidFill>
                    <a:srgbClr val="ffffff"/>
                  </a:solidFill>
                </a:uFill>
                <a:latin typeface="Arial"/>
              </a:rPr>
              <a:t>R is a set of repositories</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1600" spc="-1" strike="noStrike">
                <a:solidFill>
                  <a:srgbClr val="000000"/>
                </a:solidFill>
                <a:uFill>
                  <a:solidFill>
                    <a:srgbClr val="ffffff"/>
                  </a:solidFill>
                </a:uFill>
                <a:latin typeface="Arial"/>
              </a:rPr>
              <a:t>A is a set of user actions</a:t>
            </a:r>
            <a:endParaRPr b="0" lang="en-US" sz="1800" spc="-1" strike="noStrike">
              <a:solidFill>
                <a:srgbClr val="000000"/>
              </a:solidFill>
              <a:uFill>
                <a:solidFill>
                  <a:srgbClr val="ffffff"/>
                </a:solidFill>
              </a:uFill>
              <a:latin typeface="Arial"/>
            </a:endParaRPr>
          </a:p>
        </p:txBody>
      </p:sp>
      <p:sp>
        <p:nvSpPr>
          <p:cNvPr id="230" name="CustomShape 3"/>
          <p:cNvSpPr/>
          <p:nvPr/>
        </p:nvSpPr>
        <p:spPr>
          <a:xfrm>
            <a:off x="761040" y="1292400"/>
            <a:ext cx="7889400" cy="596520"/>
          </a:xfrm>
          <a:prstGeom prst="round2SameRect">
            <a:avLst>
              <a:gd name="adj1" fmla="val 11355"/>
              <a:gd name="adj2" fmla="val 0"/>
            </a:avLst>
          </a:prstGeom>
          <a:solidFill>
            <a:srgbClr val="c10000"/>
          </a:solidFill>
          <a:ln>
            <a:solidFill>
              <a:srgbClr val="c2022c"/>
            </a:solidFill>
            <a:round/>
          </a:ln>
          <a:effectLst>
            <a:outerShdw blurRad="40000" dir="5400000" dist="2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en-US" sz="1600" spc="-1" strike="noStrike">
                <a:solidFill>
                  <a:srgbClr val="ffffff"/>
                </a:solidFill>
                <a:uFill>
                  <a:solidFill>
                    <a:srgbClr val="ffffff"/>
                  </a:solidFill>
                </a:uFill>
                <a:latin typeface="LM Sans 10 Regular"/>
              </a:rPr>
              <a:t>(BigGIS). The conceptual architectural framework of BigGIS is formally described as a tuple (P,S,R,A), where:</a:t>
            </a:r>
            <a:endParaRPr b="0" lang="en-US" sz="1800" spc="-1" strike="noStrike">
              <a:solidFill>
                <a:srgbClr val="000000"/>
              </a:solidFill>
              <a:uFill>
                <a:solidFill>
                  <a:srgbClr val="ffffff"/>
                </a:solidFill>
              </a:uFill>
              <a:latin typeface="Arial"/>
            </a:endParaRPr>
          </a:p>
        </p:txBody>
      </p:sp>
      <p:sp>
        <p:nvSpPr>
          <p:cNvPr id="231" name="TextShape 4"/>
          <p:cNvSpPr txBox="1"/>
          <p:nvPr/>
        </p:nvSpPr>
        <p:spPr>
          <a:xfrm>
            <a:off x="0" y="6490800"/>
            <a:ext cx="352080" cy="365760"/>
          </a:xfrm>
          <a:prstGeom prst="rect">
            <a:avLst/>
          </a:prstGeom>
          <a:noFill/>
          <a:ln>
            <a:noFill/>
          </a:ln>
        </p:spPr>
        <p:txBody>
          <a:bodyPr anchor="ctr"/>
          <a:p>
            <a:pPr algn="r">
              <a:lnSpc>
                <a:spcPct val="100000"/>
              </a:lnSpc>
            </a:pPr>
            <a:fld id="{1963F843-CA07-4C64-81E5-AB57E1F599FA}"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
        <p:nvSpPr>
          <p:cNvPr id="232" name="CustomShape 5"/>
          <p:cNvSpPr/>
          <p:nvPr/>
        </p:nvSpPr>
        <p:spPr>
          <a:xfrm>
            <a:off x="318600" y="188640"/>
            <a:ext cx="7704360" cy="917280"/>
          </a:xfrm>
          <a:prstGeom prst="rect">
            <a:avLst/>
          </a:prstGeom>
          <a:noFill/>
          <a:ln>
            <a:noFill/>
          </a:ln>
        </p:spPr>
        <p:style>
          <a:lnRef idx="0"/>
          <a:fillRef idx="0"/>
          <a:effectRef idx="0"/>
          <a:fontRef idx="minor"/>
        </p:style>
        <p:txBody>
          <a:bodyPr anchor="ctr"/>
          <a:p>
            <a:pPr>
              <a:lnSpc>
                <a:spcPct val="100000"/>
              </a:lnSpc>
            </a:pPr>
            <a:r>
              <a:rPr b="0" lang="en-US" sz="2800" spc="-1" strike="noStrike">
                <a:solidFill>
                  <a:srgbClr val="007749"/>
                </a:solidFill>
                <a:uFill>
                  <a:solidFill>
                    <a:srgbClr val="ffffff"/>
                  </a:solidFill>
                </a:uFill>
                <a:latin typeface="Arial"/>
              </a:rPr>
              <a:t>Architecture – </a:t>
            </a:r>
            <a:r>
              <a:rPr b="0" lang="en-US" sz="2800" spc="-1" strike="noStrike">
                <a:solidFill>
                  <a:srgbClr val="007749"/>
                </a:solidFill>
                <a:uFill>
                  <a:solidFill>
                    <a:srgbClr val="ffffff"/>
                  </a:solidFill>
                </a:uFill>
                <a:latin typeface="Arial"/>
              </a:rPr>
              <a:t>
</a:t>
            </a:r>
            <a:r>
              <a:rPr b="0" lang="en-US" sz="2800" spc="-1" strike="noStrike">
                <a:solidFill>
                  <a:srgbClr val="007749"/>
                </a:solidFill>
                <a:uFill>
                  <a:solidFill>
                    <a:srgbClr val="ffffff"/>
                  </a:solidFill>
                </a:uFill>
                <a:latin typeface="LM Sans 10 Bold"/>
              </a:rPr>
              <a:t>Architectural Elements Defining BigGIS</a:t>
            </a:r>
            <a:endParaRPr b="0" lang="en-US" sz="2800" spc="-1" strike="noStrike">
              <a:solidFill>
                <a:srgbClr val="000000"/>
              </a:solidFill>
              <a:uFill>
                <a:solidFill>
                  <a:srgbClr val="ffffff"/>
                </a:solidFill>
              </a:uFill>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0" y="6490800"/>
            <a:ext cx="352080" cy="365760"/>
          </a:xfrm>
          <a:prstGeom prst="rect">
            <a:avLst/>
          </a:prstGeom>
          <a:noFill/>
          <a:ln>
            <a:noFill/>
          </a:ln>
        </p:spPr>
        <p:txBody>
          <a:bodyPr anchor="ctr"/>
          <a:p>
            <a:pPr algn="r">
              <a:lnSpc>
                <a:spcPct val="100000"/>
              </a:lnSpc>
            </a:pPr>
            <a:fld id="{F4F9BAD2-7B86-43FA-9BCB-71839629D51F}"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234" name="Bild 8" descr=""/>
          <p:cNvPicPr/>
          <p:nvPr/>
        </p:nvPicPr>
        <p:blipFill>
          <a:blip r:embed="rId1"/>
          <a:stretch/>
        </p:blipFill>
        <p:spPr>
          <a:xfrm>
            <a:off x="323640" y="1628640"/>
            <a:ext cx="8470440" cy="3351240"/>
          </a:xfrm>
          <a:prstGeom prst="rect">
            <a:avLst/>
          </a:prstGeom>
          <a:ln>
            <a:noFill/>
          </a:ln>
        </p:spPr>
      </p:pic>
      <p:sp>
        <p:nvSpPr>
          <p:cNvPr id="235" name="CustomShape 2"/>
          <p:cNvSpPr/>
          <p:nvPr/>
        </p:nvSpPr>
        <p:spPr>
          <a:xfrm>
            <a:off x="352440" y="5589360"/>
            <a:ext cx="8386200" cy="569880"/>
          </a:xfrm>
          <a:prstGeom prst="rect">
            <a:avLst/>
          </a:prstGeom>
          <a:noFill/>
          <a:ln>
            <a:noFill/>
          </a:ln>
        </p:spPr>
        <p:style>
          <a:lnRef idx="0"/>
          <a:fillRef idx="0"/>
          <a:effectRef idx="0"/>
          <a:fontRef idx="minor"/>
        </p:style>
        <p:txBody>
          <a:bodyPr lIns="90000" rIns="90000" tIns="45000" bIns="45000"/>
          <a:p>
            <a:pPr>
              <a:lnSpc>
                <a:spcPct val="100000"/>
              </a:lnSpc>
            </a:pPr>
            <a:r>
              <a:rPr b="0" lang="en-US" sz="1050" spc="-1" strike="noStrike">
                <a:solidFill>
                  <a:srgbClr val="000000"/>
                </a:solidFill>
                <a:uFill>
                  <a:solidFill>
                    <a:srgbClr val="ffffff"/>
                  </a:solidFill>
                </a:uFill>
                <a:latin typeface="Arial"/>
              </a:rPr>
              <a:t>Wiener, P., Simko, V., &amp; Nimis, J. (2017). Taming the Evolution of Big Data and its Technologies in BigGIS - A Conceptual Architectural Framework for Spatio-Temporal Analytics at Scale. In Proceedings of the 3rd International Conference on Geographical Information Systems Theory, Applications and Management. SCITEPRESS - Science and Technology </a:t>
            </a:r>
            <a:endParaRPr b="0" lang="en-US" sz="1800" spc="-1" strike="noStrike">
              <a:solidFill>
                <a:srgbClr val="000000"/>
              </a:solidFill>
              <a:uFill>
                <a:solidFill>
                  <a:srgbClr val="ffffff"/>
                </a:solidFill>
              </a:uFill>
              <a:latin typeface="Arial"/>
            </a:endParaRPr>
          </a:p>
        </p:txBody>
      </p:sp>
      <p:sp>
        <p:nvSpPr>
          <p:cNvPr id="236" name="CustomShape 3"/>
          <p:cNvSpPr/>
          <p:nvPr/>
        </p:nvSpPr>
        <p:spPr>
          <a:xfrm>
            <a:off x="318600" y="188640"/>
            <a:ext cx="7704360" cy="917280"/>
          </a:xfrm>
          <a:prstGeom prst="rect">
            <a:avLst/>
          </a:prstGeom>
          <a:noFill/>
          <a:ln>
            <a:noFill/>
          </a:ln>
        </p:spPr>
        <p:style>
          <a:lnRef idx="0"/>
          <a:fillRef idx="0"/>
          <a:effectRef idx="0"/>
          <a:fontRef idx="minor"/>
        </p:style>
        <p:txBody>
          <a:bodyPr anchor="ctr"/>
          <a:p>
            <a:pPr>
              <a:lnSpc>
                <a:spcPct val="100000"/>
              </a:lnSpc>
            </a:pPr>
            <a:r>
              <a:rPr b="0" lang="en-US" sz="2800" spc="-1" strike="noStrike">
                <a:solidFill>
                  <a:srgbClr val="007749"/>
                </a:solidFill>
                <a:uFill>
                  <a:solidFill>
                    <a:srgbClr val="ffffff"/>
                  </a:solidFill>
                </a:uFill>
                <a:latin typeface="Arial"/>
              </a:rPr>
              <a:t>Architecture – </a:t>
            </a:r>
            <a:r>
              <a:rPr b="0" lang="en-US" sz="2800" spc="-1" strike="noStrike">
                <a:solidFill>
                  <a:srgbClr val="007749"/>
                </a:solidFill>
                <a:uFill>
                  <a:solidFill>
                    <a:srgbClr val="ffffff"/>
                  </a:solidFill>
                </a:uFill>
                <a:latin typeface="Arial"/>
              </a:rPr>
              <a:t>
</a:t>
            </a:r>
            <a:r>
              <a:rPr b="0" lang="en-US" sz="2800" spc="-1" strike="noStrike">
                <a:solidFill>
                  <a:srgbClr val="007749"/>
                </a:solidFill>
                <a:uFill>
                  <a:solidFill>
                    <a:srgbClr val="ffffff"/>
                  </a:solidFill>
                </a:uFill>
                <a:latin typeface="LM Sans 10 Bold"/>
              </a:rPr>
              <a:t>Conceptual Architectural Framework of BigGIS</a:t>
            </a:r>
            <a:endParaRPr b="0" lang="en-US" sz="2800" spc="-1" strike="noStrike">
              <a:solidFill>
                <a:srgbClr val="000000"/>
              </a:solidFill>
              <a:uFill>
                <a:solidFill>
                  <a:srgbClr val="ffffff"/>
                </a:solidFill>
              </a:u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0" y="6490800"/>
            <a:ext cx="352080" cy="365760"/>
          </a:xfrm>
          <a:prstGeom prst="rect">
            <a:avLst/>
          </a:prstGeom>
          <a:noFill/>
          <a:ln>
            <a:noFill/>
          </a:ln>
        </p:spPr>
        <p:txBody>
          <a:bodyPr anchor="ctr"/>
          <a:p>
            <a:pPr algn="r">
              <a:lnSpc>
                <a:spcPct val="100000"/>
              </a:lnSpc>
            </a:pPr>
            <a:fld id="{EA400B06-1CA3-499B-A284-C1AECCB3E2C4}"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
        <p:nvSpPr>
          <p:cNvPr id="238" name="CustomShape 2"/>
          <p:cNvSpPr/>
          <p:nvPr/>
        </p:nvSpPr>
        <p:spPr>
          <a:xfrm>
            <a:off x="179640" y="1326600"/>
            <a:ext cx="1369800" cy="717480"/>
          </a:xfrm>
          <a:prstGeom prst="roundRect">
            <a:avLst>
              <a:gd name="adj" fmla="val 9099"/>
            </a:avLst>
          </a:prstGeom>
          <a:solidFill>
            <a:schemeClr val="bg1"/>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LM Sans 10 Regular"/>
              </a:rPr>
              <a:t>receive measurements</a:t>
            </a:r>
            <a:endParaRPr b="0" lang="en-US" sz="1800" spc="-1" strike="noStrike">
              <a:solidFill>
                <a:srgbClr val="000000"/>
              </a:solidFill>
              <a:uFill>
                <a:solidFill>
                  <a:srgbClr val="ffffff"/>
                </a:solidFill>
              </a:uFill>
              <a:latin typeface="Arial"/>
            </a:endParaRPr>
          </a:p>
        </p:txBody>
      </p:sp>
      <p:sp>
        <p:nvSpPr>
          <p:cNvPr id="239" name="CustomShape 3"/>
          <p:cNvSpPr/>
          <p:nvPr/>
        </p:nvSpPr>
        <p:spPr>
          <a:xfrm>
            <a:off x="179640" y="2224080"/>
            <a:ext cx="1369800" cy="717480"/>
          </a:xfrm>
          <a:prstGeom prst="roundRect">
            <a:avLst>
              <a:gd name="adj" fmla="val 9099"/>
            </a:avLst>
          </a:prstGeom>
          <a:solidFill>
            <a:schemeClr val="bg1"/>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LM Sans 10 Regular"/>
              </a:rPr>
              <a:t>pull measurements</a:t>
            </a:r>
            <a:endParaRPr b="0" lang="en-US" sz="1800" spc="-1" strike="noStrike">
              <a:solidFill>
                <a:srgbClr val="000000"/>
              </a:solidFill>
              <a:uFill>
                <a:solidFill>
                  <a:srgbClr val="ffffff"/>
                </a:solidFill>
              </a:uFill>
              <a:latin typeface="Arial"/>
            </a:endParaRPr>
          </a:p>
        </p:txBody>
      </p:sp>
      <p:sp>
        <p:nvSpPr>
          <p:cNvPr id="240" name="CustomShape 4"/>
          <p:cNvSpPr/>
          <p:nvPr/>
        </p:nvSpPr>
        <p:spPr>
          <a:xfrm>
            <a:off x="1888200" y="1685160"/>
            <a:ext cx="1537920" cy="979200"/>
          </a:xfrm>
          <a:prstGeom prst="roundRect">
            <a:avLst>
              <a:gd name="adj" fmla="val 9099"/>
            </a:avLst>
          </a:prstGeom>
          <a:solidFill>
            <a:schemeClr val="bg1">
              <a:lumMod val="85000"/>
            </a:schemeClr>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LM Sans 10 Regular"/>
              </a:rPr>
              <a:t>find neighbour ENVISAT pixels</a:t>
            </a:r>
            <a:endParaRPr b="0" lang="en-US" sz="1800" spc="-1" strike="noStrike">
              <a:solidFill>
                <a:srgbClr val="000000"/>
              </a:solidFill>
              <a:uFill>
                <a:solidFill>
                  <a:srgbClr val="ffffff"/>
                </a:solidFill>
              </a:uFill>
              <a:latin typeface="Arial"/>
            </a:endParaRPr>
          </a:p>
        </p:txBody>
      </p:sp>
      <p:sp>
        <p:nvSpPr>
          <p:cNvPr id="241" name="CustomShape 5"/>
          <p:cNvSpPr/>
          <p:nvPr/>
        </p:nvSpPr>
        <p:spPr>
          <a:xfrm>
            <a:off x="1549800" y="1685160"/>
            <a:ext cx="338040" cy="202320"/>
          </a:xfrm>
          <a:prstGeom prst="bentConnector3">
            <a:avLst>
              <a:gd name="adj1" fmla="val 50000"/>
            </a:avLst>
          </a:prstGeom>
          <a:noFill/>
          <a:ln w="12600">
            <a:solidFill>
              <a:srgbClr val="000000"/>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42" name="CustomShape 6"/>
          <p:cNvSpPr/>
          <p:nvPr/>
        </p:nvSpPr>
        <p:spPr>
          <a:xfrm flipV="1">
            <a:off x="1549800" y="2392200"/>
            <a:ext cx="338040" cy="189720"/>
          </a:xfrm>
          <a:prstGeom prst="bentConnector3">
            <a:avLst>
              <a:gd name="adj1" fmla="val 50000"/>
            </a:avLst>
          </a:prstGeom>
          <a:noFill/>
          <a:ln w="12600">
            <a:solidFill>
              <a:srgbClr val="000000"/>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43" name="CustomShape 7"/>
          <p:cNvSpPr/>
          <p:nvPr/>
        </p:nvSpPr>
        <p:spPr>
          <a:xfrm>
            <a:off x="3583080" y="1685160"/>
            <a:ext cx="1547640" cy="979200"/>
          </a:xfrm>
          <a:prstGeom prst="roundRect">
            <a:avLst>
              <a:gd name="adj" fmla="val 9099"/>
            </a:avLst>
          </a:prstGeom>
          <a:solidFill>
            <a:schemeClr val="bg1">
              <a:lumMod val="85000"/>
            </a:schemeClr>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LM Sans 10 Regular"/>
              </a:rPr>
              <a:t>find intersection with ATKIS polygons</a:t>
            </a:r>
            <a:endParaRPr b="0" lang="en-US" sz="1800" spc="-1" strike="noStrike">
              <a:solidFill>
                <a:srgbClr val="000000"/>
              </a:solidFill>
              <a:uFill>
                <a:solidFill>
                  <a:srgbClr val="ffffff"/>
                </a:solidFill>
              </a:uFill>
              <a:latin typeface="Arial"/>
            </a:endParaRPr>
          </a:p>
        </p:txBody>
      </p:sp>
      <p:sp>
        <p:nvSpPr>
          <p:cNvPr id="244" name="CustomShape 8"/>
          <p:cNvSpPr/>
          <p:nvPr/>
        </p:nvSpPr>
        <p:spPr>
          <a:xfrm>
            <a:off x="3426480" y="2175120"/>
            <a:ext cx="156600" cy="360"/>
          </a:xfrm>
          <a:custGeom>
            <a:avLst/>
            <a:gdLst/>
            <a:ahLst/>
            <a:rect l="l" t="t" r="r" b="b"/>
            <a:pathLst>
              <a:path w="21600" h="21600">
                <a:moveTo>
                  <a:pt x="0" y="0"/>
                </a:moveTo>
                <a:lnTo>
                  <a:pt x="21600" y="21600"/>
                </a:lnTo>
              </a:path>
            </a:pathLst>
          </a:custGeom>
          <a:noFill/>
          <a:ln w="12600">
            <a:solidFill>
              <a:srgbClr val="000000"/>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45" name="CustomShape 9"/>
          <p:cNvSpPr/>
          <p:nvPr/>
        </p:nvSpPr>
        <p:spPr>
          <a:xfrm>
            <a:off x="5307120" y="1685160"/>
            <a:ext cx="1547640" cy="979200"/>
          </a:xfrm>
          <a:prstGeom prst="roundRect">
            <a:avLst>
              <a:gd name="adj" fmla="val 9099"/>
            </a:avLst>
          </a:prstGeom>
          <a:solidFill>
            <a:schemeClr val="bg1">
              <a:lumMod val="85000"/>
            </a:schemeClr>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LM Sans 10 Regular"/>
              </a:rPr>
              <a:t>pick top k land use classes per pixel</a:t>
            </a:r>
            <a:endParaRPr b="0" lang="en-US" sz="1800" spc="-1" strike="noStrike">
              <a:solidFill>
                <a:srgbClr val="000000"/>
              </a:solidFill>
              <a:uFill>
                <a:solidFill>
                  <a:srgbClr val="ffffff"/>
                </a:solidFill>
              </a:uFill>
              <a:latin typeface="Arial"/>
            </a:endParaRPr>
          </a:p>
        </p:txBody>
      </p:sp>
      <p:sp>
        <p:nvSpPr>
          <p:cNvPr id="246" name="CustomShape 10"/>
          <p:cNvSpPr/>
          <p:nvPr/>
        </p:nvSpPr>
        <p:spPr>
          <a:xfrm>
            <a:off x="5131440" y="2175120"/>
            <a:ext cx="175680" cy="360"/>
          </a:xfrm>
          <a:custGeom>
            <a:avLst/>
            <a:gdLst/>
            <a:ahLst/>
            <a:rect l="l" t="t" r="r" b="b"/>
            <a:pathLst>
              <a:path w="21600" h="21600">
                <a:moveTo>
                  <a:pt x="0" y="0"/>
                </a:moveTo>
                <a:lnTo>
                  <a:pt x="21600" y="21600"/>
                </a:lnTo>
              </a:path>
            </a:pathLst>
          </a:custGeom>
          <a:noFill/>
          <a:ln w="12600">
            <a:solidFill>
              <a:srgbClr val="000000"/>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47" name="CustomShape 11"/>
          <p:cNvSpPr/>
          <p:nvPr/>
        </p:nvSpPr>
        <p:spPr>
          <a:xfrm>
            <a:off x="7042680" y="1685160"/>
            <a:ext cx="1547640" cy="979200"/>
          </a:xfrm>
          <a:prstGeom prst="roundRect">
            <a:avLst>
              <a:gd name="adj" fmla="val 9099"/>
            </a:avLst>
          </a:prstGeom>
          <a:solidFill>
            <a:schemeClr val="bg1"/>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LM Sans 10 Regular"/>
              </a:rPr>
              <a:t>generate enriched output vector</a:t>
            </a:r>
            <a:endParaRPr b="0" lang="en-US" sz="1800" spc="-1" strike="noStrike">
              <a:solidFill>
                <a:srgbClr val="000000"/>
              </a:solidFill>
              <a:uFill>
                <a:solidFill>
                  <a:srgbClr val="ffffff"/>
                </a:solidFill>
              </a:uFill>
              <a:latin typeface="Arial"/>
            </a:endParaRPr>
          </a:p>
        </p:txBody>
      </p:sp>
      <p:sp>
        <p:nvSpPr>
          <p:cNvPr id="248" name="CustomShape 12"/>
          <p:cNvSpPr/>
          <p:nvPr/>
        </p:nvSpPr>
        <p:spPr>
          <a:xfrm>
            <a:off x="6855120" y="2175120"/>
            <a:ext cx="187200" cy="360"/>
          </a:xfrm>
          <a:custGeom>
            <a:avLst/>
            <a:gdLst/>
            <a:ahLst/>
            <a:rect l="l" t="t" r="r" b="b"/>
            <a:pathLst>
              <a:path w="21600" h="21600">
                <a:moveTo>
                  <a:pt x="0" y="0"/>
                </a:moveTo>
                <a:lnTo>
                  <a:pt x="21600" y="21600"/>
                </a:lnTo>
              </a:path>
            </a:pathLst>
          </a:custGeom>
          <a:noFill/>
          <a:ln w="12600">
            <a:solidFill>
              <a:srgbClr val="000000"/>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49" name="Line 13"/>
          <p:cNvSpPr/>
          <p:nvPr/>
        </p:nvSpPr>
        <p:spPr>
          <a:xfrm>
            <a:off x="3218760" y="5227200"/>
            <a:ext cx="3359520" cy="808920"/>
          </a:xfrm>
          <a:prstGeom prst="line">
            <a:avLst/>
          </a:prstGeom>
          <a:ln>
            <a:solidFill>
              <a:srgbClr val="db0031"/>
            </a:solidFill>
            <a:custDash>
              <a:ds d="500000" sp="400000"/>
            </a:custDash>
            <a:round/>
          </a:ln>
        </p:spPr>
        <p:style>
          <a:lnRef idx="1">
            <a:schemeClr val="accent1"/>
          </a:lnRef>
          <a:fillRef idx="3">
            <a:schemeClr val="accent1"/>
          </a:fillRef>
          <a:effectRef idx="2">
            <a:schemeClr val="accent1"/>
          </a:effectRef>
          <a:fontRef idx="minor"/>
        </p:style>
      </p:sp>
      <p:sp>
        <p:nvSpPr>
          <p:cNvPr id="250" name="Line 14"/>
          <p:cNvSpPr/>
          <p:nvPr/>
        </p:nvSpPr>
        <p:spPr>
          <a:xfrm flipV="1">
            <a:off x="3218760" y="3549960"/>
            <a:ext cx="3359520" cy="1092600"/>
          </a:xfrm>
          <a:prstGeom prst="line">
            <a:avLst/>
          </a:prstGeom>
          <a:ln>
            <a:solidFill>
              <a:srgbClr val="db0031"/>
            </a:solidFill>
            <a:custDash>
              <a:ds d="500000" sp="400000"/>
            </a:custDash>
            <a:round/>
          </a:ln>
        </p:spPr>
        <p:style>
          <a:lnRef idx="1">
            <a:schemeClr val="accent1"/>
          </a:lnRef>
          <a:fillRef idx="3">
            <a:schemeClr val="accent1"/>
          </a:fillRef>
          <a:effectRef idx="2">
            <a:schemeClr val="accent1"/>
          </a:effectRef>
          <a:fontRef idx="minor"/>
        </p:style>
      </p:sp>
      <p:sp>
        <p:nvSpPr>
          <p:cNvPr id="251" name="Line 15"/>
          <p:cNvSpPr/>
          <p:nvPr/>
        </p:nvSpPr>
        <p:spPr>
          <a:xfrm>
            <a:off x="2625120" y="5234400"/>
            <a:ext cx="1445760" cy="801720"/>
          </a:xfrm>
          <a:prstGeom prst="line">
            <a:avLst/>
          </a:prstGeom>
          <a:ln>
            <a:solidFill>
              <a:srgbClr val="db0031"/>
            </a:solidFill>
            <a:custDash>
              <a:ds d="500000" sp="400000"/>
            </a:custDash>
            <a:round/>
          </a:ln>
        </p:spPr>
        <p:style>
          <a:lnRef idx="1">
            <a:schemeClr val="accent1"/>
          </a:lnRef>
          <a:fillRef idx="3">
            <a:schemeClr val="accent1"/>
          </a:fillRef>
          <a:effectRef idx="2">
            <a:schemeClr val="accent1"/>
          </a:effectRef>
          <a:fontRef idx="minor"/>
        </p:style>
      </p:sp>
      <p:sp>
        <p:nvSpPr>
          <p:cNvPr id="252" name="Line 16"/>
          <p:cNvSpPr/>
          <p:nvPr/>
        </p:nvSpPr>
        <p:spPr>
          <a:xfrm flipV="1">
            <a:off x="2625120" y="3549960"/>
            <a:ext cx="1445760" cy="1097640"/>
          </a:xfrm>
          <a:prstGeom prst="line">
            <a:avLst/>
          </a:prstGeom>
          <a:ln>
            <a:solidFill>
              <a:srgbClr val="db0031"/>
            </a:solidFill>
            <a:custDash>
              <a:ds d="500000" sp="400000"/>
            </a:custDash>
            <a:round/>
          </a:ln>
        </p:spPr>
        <p:style>
          <a:lnRef idx="1">
            <a:schemeClr val="accent1"/>
          </a:lnRef>
          <a:fillRef idx="3">
            <a:schemeClr val="accent1"/>
          </a:fillRef>
          <a:effectRef idx="2">
            <a:schemeClr val="accent1"/>
          </a:effectRef>
          <a:fontRef idx="minor"/>
        </p:style>
      </p:sp>
      <p:sp>
        <p:nvSpPr>
          <p:cNvPr id="253" name="CustomShape 17"/>
          <p:cNvSpPr/>
          <p:nvPr/>
        </p:nvSpPr>
        <p:spPr>
          <a:xfrm>
            <a:off x="2227680" y="44445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54" name="CustomShape 18"/>
          <p:cNvSpPr/>
          <p:nvPr/>
        </p:nvSpPr>
        <p:spPr>
          <a:xfrm>
            <a:off x="2425680" y="44445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55" name="CustomShape 19"/>
          <p:cNvSpPr/>
          <p:nvPr/>
        </p:nvSpPr>
        <p:spPr>
          <a:xfrm>
            <a:off x="2625120" y="44445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56" name="CustomShape 20"/>
          <p:cNvSpPr/>
          <p:nvPr/>
        </p:nvSpPr>
        <p:spPr>
          <a:xfrm>
            <a:off x="2823120" y="44445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57" name="CustomShape 21"/>
          <p:cNvSpPr/>
          <p:nvPr/>
        </p:nvSpPr>
        <p:spPr>
          <a:xfrm>
            <a:off x="3020760" y="44445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58" name="CustomShape 22"/>
          <p:cNvSpPr/>
          <p:nvPr/>
        </p:nvSpPr>
        <p:spPr>
          <a:xfrm>
            <a:off x="3218760" y="44445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59" name="CustomShape 23"/>
          <p:cNvSpPr/>
          <p:nvPr/>
        </p:nvSpPr>
        <p:spPr>
          <a:xfrm>
            <a:off x="3416760" y="44445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0" name="CustomShape 24"/>
          <p:cNvSpPr/>
          <p:nvPr/>
        </p:nvSpPr>
        <p:spPr>
          <a:xfrm>
            <a:off x="2227680" y="46425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1" name="CustomShape 25"/>
          <p:cNvSpPr/>
          <p:nvPr/>
        </p:nvSpPr>
        <p:spPr>
          <a:xfrm>
            <a:off x="2425680" y="46425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2" name="CustomShape 26"/>
          <p:cNvSpPr/>
          <p:nvPr/>
        </p:nvSpPr>
        <p:spPr>
          <a:xfrm>
            <a:off x="2625120" y="46425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3" name="CustomShape 27"/>
          <p:cNvSpPr/>
          <p:nvPr/>
        </p:nvSpPr>
        <p:spPr>
          <a:xfrm>
            <a:off x="2823120" y="46425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4" name="CustomShape 28"/>
          <p:cNvSpPr/>
          <p:nvPr/>
        </p:nvSpPr>
        <p:spPr>
          <a:xfrm>
            <a:off x="3020760" y="46425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5" name="CustomShape 29"/>
          <p:cNvSpPr/>
          <p:nvPr/>
        </p:nvSpPr>
        <p:spPr>
          <a:xfrm>
            <a:off x="3218760" y="46425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6" name="CustomShape 30"/>
          <p:cNvSpPr/>
          <p:nvPr/>
        </p:nvSpPr>
        <p:spPr>
          <a:xfrm>
            <a:off x="3416760" y="46425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7" name="CustomShape 31"/>
          <p:cNvSpPr/>
          <p:nvPr/>
        </p:nvSpPr>
        <p:spPr>
          <a:xfrm>
            <a:off x="2227680" y="48387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8" name="CustomShape 32"/>
          <p:cNvSpPr/>
          <p:nvPr/>
        </p:nvSpPr>
        <p:spPr>
          <a:xfrm>
            <a:off x="2425680" y="48387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9" name="CustomShape 33"/>
          <p:cNvSpPr/>
          <p:nvPr/>
        </p:nvSpPr>
        <p:spPr>
          <a:xfrm>
            <a:off x="2625120" y="48387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0" name="CustomShape 34"/>
          <p:cNvSpPr/>
          <p:nvPr/>
        </p:nvSpPr>
        <p:spPr>
          <a:xfrm>
            <a:off x="2823120" y="48387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1" name="CustomShape 35"/>
          <p:cNvSpPr/>
          <p:nvPr/>
        </p:nvSpPr>
        <p:spPr>
          <a:xfrm>
            <a:off x="3020760" y="48387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2" name="CustomShape 36"/>
          <p:cNvSpPr/>
          <p:nvPr/>
        </p:nvSpPr>
        <p:spPr>
          <a:xfrm>
            <a:off x="3218760" y="48387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3" name="CustomShape 37"/>
          <p:cNvSpPr/>
          <p:nvPr/>
        </p:nvSpPr>
        <p:spPr>
          <a:xfrm>
            <a:off x="3416760" y="483876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4" name="CustomShape 38"/>
          <p:cNvSpPr/>
          <p:nvPr/>
        </p:nvSpPr>
        <p:spPr>
          <a:xfrm>
            <a:off x="2227680" y="503640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5" name="CustomShape 39"/>
          <p:cNvSpPr/>
          <p:nvPr/>
        </p:nvSpPr>
        <p:spPr>
          <a:xfrm>
            <a:off x="2425680" y="503640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6" name="CustomShape 40"/>
          <p:cNvSpPr/>
          <p:nvPr/>
        </p:nvSpPr>
        <p:spPr>
          <a:xfrm>
            <a:off x="2625120" y="503640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7" name="CustomShape 41"/>
          <p:cNvSpPr/>
          <p:nvPr/>
        </p:nvSpPr>
        <p:spPr>
          <a:xfrm>
            <a:off x="2823120" y="503640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8" name="CustomShape 42"/>
          <p:cNvSpPr/>
          <p:nvPr/>
        </p:nvSpPr>
        <p:spPr>
          <a:xfrm>
            <a:off x="3020760" y="503640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9" name="CustomShape 43"/>
          <p:cNvSpPr/>
          <p:nvPr/>
        </p:nvSpPr>
        <p:spPr>
          <a:xfrm>
            <a:off x="3218760" y="503640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0" name="CustomShape 44"/>
          <p:cNvSpPr/>
          <p:nvPr/>
        </p:nvSpPr>
        <p:spPr>
          <a:xfrm>
            <a:off x="3416760" y="503640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1" name="CustomShape 45"/>
          <p:cNvSpPr/>
          <p:nvPr/>
        </p:nvSpPr>
        <p:spPr>
          <a:xfrm>
            <a:off x="2227680" y="523260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2" name="CustomShape 46"/>
          <p:cNvSpPr/>
          <p:nvPr/>
        </p:nvSpPr>
        <p:spPr>
          <a:xfrm>
            <a:off x="2425680" y="523260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3" name="CustomShape 47"/>
          <p:cNvSpPr/>
          <p:nvPr/>
        </p:nvSpPr>
        <p:spPr>
          <a:xfrm>
            <a:off x="2625120" y="523260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4" name="CustomShape 48"/>
          <p:cNvSpPr/>
          <p:nvPr/>
        </p:nvSpPr>
        <p:spPr>
          <a:xfrm>
            <a:off x="2823120" y="523260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5" name="CustomShape 49"/>
          <p:cNvSpPr/>
          <p:nvPr/>
        </p:nvSpPr>
        <p:spPr>
          <a:xfrm>
            <a:off x="3020760" y="523260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6" name="CustomShape 50"/>
          <p:cNvSpPr/>
          <p:nvPr/>
        </p:nvSpPr>
        <p:spPr>
          <a:xfrm>
            <a:off x="3218760" y="523260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7" name="CustomShape 51"/>
          <p:cNvSpPr/>
          <p:nvPr/>
        </p:nvSpPr>
        <p:spPr>
          <a:xfrm>
            <a:off x="3416760" y="5232600"/>
            <a:ext cx="197640" cy="197640"/>
          </a:xfrm>
          <a:prstGeom prst="rect">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8" name="CustomShape 52"/>
          <p:cNvSpPr/>
          <p:nvPr/>
        </p:nvSpPr>
        <p:spPr>
          <a:xfrm>
            <a:off x="2851560" y="4922640"/>
            <a:ext cx="102960" cy="103320"/>
          </a:xfrm>
          <a:prstGeom prst="ellipse">
            <a:avLst/>
          </a:prstGeom>
          <a:solidFill>
            <a:srgbClr val="ffffff"/>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9" name="CustomShape 53"/>
          <p:cNvSpPr/>
          <p:nvPr/>
        </p:nvSpPr>
        <p:spPr>
          <a:xfrm>
            <a:off x="2623680" y="4647960"/>
            <a:ext cx="594720" cy="578880"/>
          </a:xfrm>
          <a:prstGeom prst="rect">
            <a:avLst/>
          </a:prstGeom>
          <a:noFill/>
          <a:ln w="19080">
            <a:solidFill>
              <a:srgbClr val="db003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90" name="Line 54"/>
          <p:cNvSpPr/>
          <p:nvPr/>
        </p:nvSpPr>
        <p:spPr>
          <a:xfrm flipV="1">
            <a:off x="2949840" y="4060800"/>
            <a:ext cx="201240" cy="913680"/>
          </a:xfrm>
          <a:prstGeom prst="line">
            <a:avLst/>
          </a:prstGeom>
          <a:ln w="9360">
            <a:solidFill>
              <a:srgbClr val="000000"/>
            </a:solidFill>
            <a:round/>
          </a:ln>
        </p:spPr>
        <p:style>
          <a:lnRef idx="2">
            <a:schemeClr val="accent1"/>
          </a:lnRef>
          <a:fillRef idx="0">
            <a:schemeClr val="accent1"/>
          </a:fillRef>
          <a:effectRef idx="1">
            <a:schemeClr val="accent1"/>
          </a:effectRef>
          <a:fontRef idx="minor"/>
        </p:style>
      </p:sp>
      <p:sp>
        <p:nvSpPr>
          <p:cNvPr id="291" name="Line 55"/>
          <p:cNvSpPr/>
          <p:nvPr/>
        </p:nvSpPr>
        <p:spPr>
          <a:xfrm flipH="1" flipV="1">
            <a:off x="2688480" y="4060800"/>
            <a:ext cx="158040" cy="913680"/>
          </a:xfrm>
          <a:prstGeom prst="line">
            <a:avLst/>
          </a:prstGeom>
          <a:ln w="9360">
            <a:solidFill>
              <a:srgbClr val="000000"/>
            </a:solidFill>
            <a:round/>
          </a:ln>
        </p:spPr>
        <p:style>
          <a:lnRef idx="2">
            <a:schemeClr val="accent1"/>
          </a:lnRef>
          <a:fillRef idx="0">
            <a:schemeClr val="accent1"/>
          </a:fillRef>
          <a:effectRef idx="1">
            <a:schemeClr val="accent1"/>
          </a:effectRef>
          <a:fontRef idx="minor"/>
        </p:style>
      </p:sp>
      <p:sp>
        <p:nvSpPr>
          <p:cNvPr id="292" name="CustomShape 56"/>
          <p:cNvSpPr/>
          <p:nvPr/>
        </p:nvSpPr>
        <p:spPr>
          <a:xfrm>
            <a:off x="2688480" y="3829320"/>
            <a:ext cx="462240" cy="462240"/>
          </a:xfrm>
          <a:prstGeom prst="ellipse">
            <a:avLst/>
          </a:prstGeom>
          <a:solidFill>
            <a:srgbClr val="ffffff"/>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93" name="Bild 281" descr=""/>
          <p:cNvPicPr/>
          <p:nvPr/>
        </p:nvPicPr>
        <p:blipFill>
          <a:blip r:embed="rId1"/>
          <a:stretch/>
        </p:blipFill>
        <p:spPr>
          <a:xfrm>
            <a:off x="2756880" y="3894120"/>
            <a:ext cx="323280" cy="359640"/>
          </a:xfrm>
          <a:prstGeom prst="rect">
            <a:avLst/>
          </a:prstGeom>
          <a:ln>
            <a:noFill/>
          </a:ln>
        </p:spPr>
      </p:pic>
      <p:sp>
        <p:nvSpPr>
          <p:cNvPr id="294" name="CustomShape 57"/>
          <p:cNvSpPr/>
          <p:nvPr/>
        </p:nvSpPr>
        <p:spPr>
          <a:xfrm>
            <a:off x="7119360" y="3354480"/>
            <a:ext cx="48600" cy="3239640"/>
          </a:xfrm>
          <a:prstGeom prst="leftBracket">
            <a:avLst>
              <a:gd name="adj" fmla="val 8333"/>
            </a:avLst>
          </a:prstGeom>
          <a:noFill/>
          <a:ln w="12600">
            <a:solidFill>
              <a:schemeClr val="tx1"/>
            </a:solidFill>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95" name="CustomShape 58"/>
          <p:cNvSpPr/>
          <p:nvPr/>
        </p:nvSpPr>
        <p:spPr>
          <a:xfrm flipH="1">
            <a:off x="8179560" y="3354480"/>
            <a:ext cx="50400" cy="3239640"/>
          </a:xfrm>
          <a:prstGeom prst="leftBracket">
            <a:avLst>
              <a:gd name="adj" fmla="val 8333"/>
            </a:avLst>
          </a:prstGeom>
          <a:noFill/>
          <a:ln w="12600">
            <a:solidFill>
              <a:schemeClr val="tx1"/>
            </a:solidFill>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96" name="CustomShape 59"/>
          <p:cNvSpPr/>
          <p:nvPr/>
        </p:nvSpPr>
        <p:spPr>
          <a:xfrm>
            <a:off x="7199640" y="3312360"/>
            <a:ext cx="979920" cy="373284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400" spc="-1" strike="noStrike">
                <a:solidFill>
                  <a:srgbClr val="000000"/>
                </a:solidFill>
                <a:uFill>
                  <a:solidFill>
                    <a:srgbClr val="ffffff"/>
                  </a:solidFill>
                </a:uFill>
                <a:latin typeface="LM Sans 10 Regular"/>
              </a:rPr>
              <a:t>id,</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ts,</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lat,</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lon,</a:t>
            </a:r>
            <a:endParaRPr b="0" lang="en-US" sz="1800" spc="-1" strike="noStrike">
              <a:solidFill>
                <a:srgbClr val="000000"/>
              </a:solidFill>
              <a:uFill>
                <a:solidFill>
                  <a:srgbClr val="ffffff"/>
                </a:solidFill>
              </a:uFill>
              <a:latin typeface="Arial"/>
            </a:endParaRPr>
          </a:p>
          <a:p>
            <a:pPr algn="ctr">
              <a:lnSpc>
                <a:spcPct val="100000"/>
              </a:lnSpc>
            </a:pPr>
            <a:r>
              <a:rPr b="1" lang="en-US" sz="1400" spc="-1" strike="noStrike">
                <a:solidFill>
                  <a:srgbClr val="000000"/>
                </a:solidFill>
                <a:uFill>
                  <a:solidFill>
                    <a:srgbClr val="ffffff"/>
                  </a:solidFill>
                </a:uFill>
                <a:latin typeface="LM Sans 10 Regular"/>
              </a:rPr>
              <a:t>measures</a:t>
            </a:r>
            <a:r>
              <a:rPr b="0" lang="en-US" sz="1400" spc="-1" strike="noStrike">
                <a:solidFill>
                  <a:srgbClr val="000000"/>
                </a:solidFill>
                <a:uFill>
                  <a:solidFill>
                    <a:srgbClr val="ffffff"/>
                  </a:solidFill>
                </a:uFill>
                <a:latin typeface="LM Sans 10 Regular"/>
              </a:rPr>
              <a:t>,</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lst</a:t>
            </a:r>
            <a:r>
              <a:rPr b="0" lang="en-US" sz="1400" spc="-1" strike="noStrike" baseline="-25000">
                <a:solidFill>
                  <a:srgbClr val="000000"/>
                </a:solidFill>
                <a:uFill>
                  <a:solidFill>
                    <a:srgbClr val="ffffff"/>
                  </a:solidFill>
                </a:uFill>
                <a:latin typeface="LM Sans 10 Regular"/>
              </a:rPr>
              <a:t>1</a:t>
            </a:r>
            <a:r>
              <a:rPr b="0" lang="en-US" sz="1400" spc="-1" strike="noStrike">
                <a:solidFill>
                  <a:srgbClr val="000000"/>
                </a:solidFill>
                <a:uFill>
                  <a:solidFill>
                    <a:srgbClr val="ffffff"/>
                  </a:solidFill>
                </a:uFill>
                <a:latin typeface="LM Sans 10 Regular"/>
              </a:rPr>
              <a:t>,</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pdist</a:t>
            </a:r>
            <a:r>
              <a:rPr b="0" lang="en-US" sz="1400" spc="-1" strike="noStrike" baseline="-25000">
                <a:solidFill>
                  <a:srgbClr val="000000"/>
                </a:solidFill>
                <a:uFill>
                  <a:solidFill>
                    <a:srgbClr val="ffffff"/>
                  </a:solidFill>
                </a:uFill>
                <a:latin typeface="LM Sans 10 Regular"/>
              </a:rPr>
              <a:t>1</a:t>
            </a:r>
            <a:r>
              <a:rPr b="0" lang="en-US" sz="1400" spc="-1" strike="noStrike">
                <a:solidFill>
                  <a:srgbClr val="000000"/>
                </a:solidFill>
                <a:uFill>
                  <a:solidFill>
                    <a:srgbClr val="ffffff"/>
                  </a:solidFill>
                </a:uFill>
                <a:latin typeface="LM Sans 10 Regular"/>
              </a:rPr>
              <a:t>,</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c</a:t>
            </a:r>
            <a:r>
              <a:rPr b="0" lang="en-US" sz="1400" spc="-1" strike="noStrike" baseline="-25000">
                <a:solidFill>
                  <a:srgbClr val="000000"/>
                </a:solidFill>
                <a:uFill>
                  <a:solidFill>
                    <a:srgbClr val="ffffff"/>
                  </a:solidFill>
                </a:uFill>
                <a:latin typeface="LM Sans 10 Regular"/>
              </a:rPr>
              <a:t>11</a:t>
            </a:r>
            <a:r>
              <a:rPr b="0" lang="en-US" sz="1400" spc="-1" strike="noStrike">
                <a:solidFill>
                  <a:srgbClr val="000000"/>
                </a:solidFill>
                <a:uFill>
                  <a:solidFill>
                    <a:srgbClr val="ffffff"/>
                  </a:solidFill>
                </a:uFill>
                <a:latin typeface="LM Sans 10 Regular"/>
              </a:rPr>
              <a:t>,</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a</a:t>
            </a:r>
            <a:r>
              <a:rPr b="0" lang="en-US" sz="1400" spc="-1" strike="noStrike" baseline="-25000">
                <a:solidFill>
                  <a:srgbClr val="000000"/>
                </a:solidFill>
                <a:uFill>
                  <a:solidFill>
                    <a:srgbClr val="ffffff"/>
                  </a:solidFill>
                </a:uFill>
                <a:latin typeface="LM Sans 10 Regular"/>
              </a:rPr>
              <a:t>11</a:t>
            </a:r>
            <a:r>
              <a:rPr b="0" lang="en-US" sz="1400" spc="-1" strike="noStrike">
                <a:solidFill>
                  <a:srgbClr val="000000"/>
                </a:solidFill>
                <a:uFill>
                  <a:solidFill>
                    <a:srgbClr val="ffffff"/>
                  </a:solidFill>
                </a:uFill>
                <a:latin typeface="LM Sans 10 Regular"/>
              </a:rPr>
              <a:t>,</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c</a:t>
            </a:r>
            <a:r>
              <a:rPr b="0" lang="en-US" sz="1400" spc="-1" strike="noStrike" baseline="-25000">
                <a:solidFill>
                  <a:srgbClr val="000000"/>
                </a:solidFill>
                <a:uFill>
                  <a:solidFill>
                    <a:srgbClr val="ffffff"/>
                  </a:solidFill>
                </a:uFill>
                <a:latin typeface="LM Sans 10 Regular"/>
              </a:rPr>
              <a:t>1k</a:t>
            </a:r>
            <a:r>
              <a:rPr b="0" lang="en-US" sz="1400" spc="-1" strike="noStrike">
                <a:solidFill>
                  <a:srgbClr val="000000"/>
                </a:solidFill>
                <a:uFill>
                  <a:solidFill>
                    <a:srgbClr val="ffffff"/>
                  </a:solidFill>
                </a:uFill>
                <a:latin typeface="LM Sans 10 Regular"/>
              </a:rPr>
              <a:t>,</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a</a:t>
            </a:r>
            <a:r>
              <a:rPr b="0" lang="en-US" sz="1400" spc="-1" strike="noStrike" baseline="-25000">
                <a:solidFill>
                  <a:srgbClr val="000000"/>
                </a:solidFill>
                <a:uFill>
                  <a:solidFill>
                    <a:srgbClr val="ffffff"/>
                  </a:solidFill>
                </a:uFill>
                <a:latin typeface="LM Sans 10 Regular"/>
              </a:rPr>
              <a:t>1k</a:t>
            </a:r>
            <a:r>
              <a:rPr b="0" lang="en-US" sz="1400" spc="-1" strike="noStrike">
                <a:solidFill>
                  <a:srgbClr val="000000"/>
                </a:solidFill>
                <a:uFill>
                  <a:solidFill>
                    <a:srgbClr val="ffffff"/>
                  </a:solidFill>
                </a:uFill>
                <a:latin typeface="LM Sans 10 Regular"/>
              </a:rPr>
              <a:t>,</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lst</a:t>
            </a:r>
            <a:r>
              <a:rPr b="0" lang="en-US" sz="1400" spc="-1" strike="noStrike" baseline="-25000">
                <a:solidFill>
                  <a:srgbClr val="000000"/>
                </a:solidFill>
                <a:uFill>
                  <a:solidFill>
                    <a:srgbClr val="ffffff"/>
                  </a:solidFill>
                </a:uFill>
                <a:latin typeface="LM Sans 10 Regular"/>
              </a:rPr>
              <a:t>2</a:t>
            </a:r>
            <a:r>
              <a:rPr b="0" lang="en-US" sz="1400" spc="-1" strike="noStrike">
                <a:solidFill>
                  <a:srgbClr val="000000"/>
                </a:solidFill>
                <a:uFill>
                  <a:solidFill>
                    <a:srgbClr val="ffffff"/>
                  </a:solidFill>
                </a:uFill>
                <a:latin typeface="LM Sans 10 Regular"/>
              </a:rPr>
              <a:t>,</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pdist</a:t>
            </a:r>
            <a:r>
              <a:rPr b="0" lang="en-US" sz="1400" spc="-1" strike="noStrike" baseline="-25000">
                <a:solidFill>
                  <a:srgbClr val="000000"/>
                </a:solidFill>
                <a:uFill>
                  <a:solidFill>
                    <a:srgbClr val="ffffff"/>
                  </a:solidFill>
                </a:uFill>
                <a:latin typeface="LM Sans 10 Regular"/>
              </a:rPr>
              <a:t>2</a:t>
            </a:r>
            <a:r>
              <a:rPr b="0" lang="en-US" sz="1400" spc="-1" strike="noStrike">
                <a:solidFill>
                  <a:srgbClr val="000000"/>
                </a:solidFill>
                <a:uFill>
                  <a:solidFill>
                    <a:srgbClr val="ffffff"/>
                  </a:solidFill>
                </a:uFill>
                <a:latin typeface="LM Sans 10 Regular"/>
              </a:rPr>
              <a:t>,</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a:t>
            </a:r>
            <a:endParaRPr b="0" lang="en-US" sz="1800" spc="-1" strike="noStrike">
              <a:solidFill>
                <a:srgbClr val="000000"/>
              </a:solidFill>
              <a:uFill>
                <a:solidFill>
                  <a:srgbClr val="ffffff"/>
                </a:solidFill>
              </a:uFill>
              <a:latin typeface="Arial"/>
            </a:endParaRPr>
          </a:p>
        </p:txBody>
      </p:sp>
      <p:sp>
        <p:nvSpPr>
          <p:cNvPr id="297" name="CustomShape 60"/>
          <p:cNvSpPr/>
          <p:nvPr/>
        </p:nvSpPr>
        <p:spPr>
          <a:xfrm>
            <a:off x="4070880" y="3527280"/>
            <a:ext cx="835920" cy="835920"/>
          </a:xfrm>
          <a:prstGeom prst="rect">
            <a:avLst/>
          </a:prstGeom>
          <a:solidFill>
            <a:srgbClr val="ffff82"/>
          </a:solidFill>
          <a:ln w="6480">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98" name="CustomShape 61"/>
          <p:cNvSpPr/>
          <p:nvPr/>
        </p:nvSpPr>
        <p:spPr>
          <a:xfrm>
            <a:off x="4907160" y="3527280"/>
            <a:ext cx="835920" cy="835920"/>
          </a:xfrm>
          <a:prstGeom prst="rect">
            <a:avLst/>
          </a:prstGeom>
          <a:solidFill>
            <a:srgbClr val="ffe85c"/>
          </a:solidFill>
          <a:ln w="6480">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99" name="CustomShape 62"/>
          <p:cNvSpPr/>
          <p:nvPr/>
        </p:nvSpPr>
        <p:spPr>
          <a:xfrm>
            <a:off x="5741640" y="3527280"/>
            <a:ext cx="835920" cy="835920"/>
          </a:xfrm>
          <a:prstGeom prst="rect">
            <a:avLst/>
          </a:prstGeom>
          <a:solidFill>
            <a:srgbClr val="ffff82"/>
          </a:solidFill>
          <a:ln w="6480">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0" name="CustomShape 63"/>
          <p:cNvSpPr/>
          <p:nvPr/>
        </p:nvSpPr>
        <p:spPr>
          <a:xfrm>
            <a:off x="4070880" y="4364640"/>
            <a:ext cx="835920" cy="835920"/>
          </a:xfrm>
          <a:prstGeom prst="rect">
            <a:avLst/>
          </a:prstGeom>
          <a:solidFill>
            <a:srgbClr val="f1ffa5"/>
          </a:solidFill>
          <a:ln w="6480">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1" name="CustomShape 64"/>
          <p:cNvSpPr/>
          <p:nvPr/>
        </p:nvSpPr>
        <p:spPr>
          <a:xfrm>
            <a:off x="4907160" y="4364640"/>
            <a:ext cx="835920" cy="835920"/>
          </a:xfrm>
          <a:prstGeom prst="rect">
            <a:avLst/>
          </a:prstGeom>
          <a:solidFill>
            <a:srgbClr val="fecf8f"/>
          </a:solidFill>
          <a:ln w="6480">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2" name="CustomShape 65"/>
          <p:cNvSpPr/>
          <p:nvPr/>
        </p:nvSpPr>
        <p:spPr>
          <a:xfrm>
            <a:off x="5741640" y="4364640"/>
            <a:ext cx="835920" cy="835920"/>
          </a:xfrm>
          <a:prstGeom prst="rect">
            <a:avLst/>
          </a:prstGeom>
          <a:solidFill>
            <a:srgbClr val="fd9267"/>
          </a:solidFill>
          <a:ln w="6480">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3" name="CustomShape 66"/>
          <p:cNvSpPr/>
          <p:nvPr/>
        </p:nvSpPr>
        <p:spPr>
          <a:xfrm>
            <a:off x="4070880" y="5200200"/>
            <a:ext cx="835920" cy="835920"/>
          </a:xfrm>
          <a:prstGeom prst="rect">
            <a:avLst/>
          </a:prstGeom>
          <a:solidFill>
            <a:srgbClr val="fcffc1"/>
          </a:solidFill>
          <a:ln w="6480">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4" name="CustomShape 67"/>
          <p:cNvSpPr/>
          <p:nvPr/>
        </p:nvSpPr>
        <p:spPr>
          <a:xfrm>
            <a:off x="4907160" y="5200200"/>
            <a:ext cx="835920" cy="835920"/>
          </a:xfrm>
          <a:prstGeom prst="rect">
            <a:avLst/>
          </a:prstGeom>
          <a:solidFill>
            <a:srgbClr val="fd9267"/>
          </a:solidFill>
          <a:ln w="6480">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5" name="CustomShape 68"/>
          <p:cNvSpPr/>
          <p:nvPr/>
        </p:nvSpPr>
        <p:spPr>
          <a:xfrm>
            <a:off x="5741640" y="5200200"/>
            <a:ext cx="835920" cy="835920"/>
          </a:xfrm>
          <a:prstGeom prst="rect">
            <a:avLst/>
          </a:prstGeom>
          <a:solidFill>
            <a:srgbClr val="fc4a20"/>
          </a:solidFill>
          <a:ln w="6480">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6" name="CustomShape 69"/>
          <p:cNvSpPr/>
          <p:nvPr/>
        </p:nvSpPr>
        <p:spPr>
          <a:xfrm>
            <a:off x="4064040" y="3526920"/>
            <a:ext cx="2513520" cy="2508840"/>
          </a:xfrm>
          <a:prstGeom prst="rect">
            <a:avLst/>
          </a:prstGeom>
          <a:noFill/>
          <a:ln w="19080">
            <a:solidFill>
              <a:srgbClr val="db003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7" name="CustomShape 70"/>
          <p:cNvSpPr/>
          <p:nvPr/>
        </p:nvSpPr>
        <p:spPr>
          <a:xfrm>
            <a:off x="4444560" y="3916440"/>
            <a:ext cx="79200" cy="79200"/>
          </a:xfrm>
          <a:prstGeom prst="ellipse">
            <a:avLst/>
          </a:prstGeom>
          <a:solidFill>
            <a:schemeClr val="tx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8" name="CustomShape 71"/>
          <p:cNvSpPr/>
          <p:nvPr/>
        </p:nvSpPr>
        <p:spPr>
          <a:xfrm>
            <a:off x="5260680" y="3916440"/>
            <a:ext cx="79200" cy="79200"/>
          </a:xfrm>
          <a:prstGeom prst="ellipse">
            <a:avLst/>
          </a:prstGeom>
          <a:solidFill>
            <a:schemeClr val="tx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9" name="CustomShape 72"/>
          <p:cNvSpPr/>
          <p:nvPr/>
        </p:nvSpPr>
        <p:spPr>
          <a:xfrm>
            <a:off x="6116400" y="3916440"/>
            <a:ext cx="79200" cy="79200"/>
          </a:xfrm>
          <a:prstGeom prst="ellipse">
            <a:avLst/>
          </a:prstGeom>
          <a:solidFill>
            <a:schemeClr val="tx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0" name="CustomShape 73"/>
          <p:cNvSpPr/>
          <p:nvPr/>
        </p:nvSpPr>
        <p:spPr>
          <a:xfrm>
            <a:off x="4444560" y="4748400"/>
            <a:ext cx="79200" cy="79200"/>
          </a:xfrm>
          <a:prstGeom prst="ellipse">
            <a:avLst/>
          </a:prstGeom>
          <a:solidFill>
            <a:schemeClr val="tx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1" name="CustomShape 74"/>
          <p:cNvSpPr/>
          <p:nvPr/>
        </p:nvSpPr>
        <p:spPr>
          <a:xfrm>
            <a:off x="5260680" y="4748400"/>
            <a:ext cx="79200" cy="79200"/>
          </a:xfrm>
          <a:prstGeom prst="ellipse">
            <a:avLst/>
          </a:prstGeom>
          <a:solidFill>
            <a:schemeClr val="tx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2" name="CustomShape 75"/>
          <p:cNvSpPr/>
          <p:nvPr/>
        </p:nvSpPr>
        <p:spPr>
          <a:xfrm>
            <a:off x="6116400" y="4748400"/>
            <a:ext cx="79200" cy="79200"/>
          </a:xfrm>
          <a:prstGeom prst="ellipse">
            <a:avLst/>
          </a:prstGeom>
          <a:solidFill>
            <a:schemeClr val="tx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3" name="CustomShape 76"/>
          <p:cNvSpPr/>
          <p:nvPr/>
        </p:nvSpPr>
        <p:spPr>
          <a:xfrm>
            <a:off x="4444560" y="5624640"/>
            <a:ext cx="79200" cy="79200"/>
          </a:xfrm>
          <a:prstGeom prst="ellipse">
            <a:avLst/>
          </a:prstGeom>
          <a:solidFill>
            <a:schemeClr val="tx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4" name="CustomShape 77"/>
          <p:cNvSpPr/>
          <p:nvPr/>
        </p:nvSpPr>
        <p:spPr>
          <a:xfrm>
            <a:off x="5260680" y="5624640"/>
            <a:ext cx="79200" cy="79200"/>
          </a:xfrm>
          <a:prstGeom prst="ellipse">
            <a:avLst/>
          </a:prstGeom>
          <a:solidFill>
            <a:schemeClr val="tx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5" name="CustomShape 78"/>
          <p:cNvSpPr/>
          <p:nvPr/>
        </p:nvSpPr>
        <p:spPr>
          <a:xfrm>
            <a:off x="6116400" y="5624640"/>
            <a:ext cx="79200" cy="79200"/>
          </a:xfrm>
          <a:prstGeom prst="ellipse">
            <a:avLst/>
          </a:prstGeom>
          <a:solidFill>
            <a:schemeClr val="tx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6" name="CustomShape 79"/>
          <p:cNvSpPr/>
          <p:nvPr/>
        </p:nvSpPr>
        <p:spPr>
          <a:xfrm flipH="1" flipV="1">
            <a:off x="4511520" y="3983400"/>
            <a:ext cx="549000" cy="1011960"/>
          </a:xfrm>
          <a:custGeom>
            <a:avLst/>
            <a:gdLst/>
            <a:ahLst/>
            <a:rect l="l" t="t" r="r" b="b"/>
            <a:pathLst>
              <a:path w="21600" h="21600">
                <a:moveTo>
                  <a:pt x="0" y="0"/>
                </a:moveTo>
                <a:lnTo>
                  <a:pt x="21600" y="21600"/>
                </a:lnTo>
              </a:path>
            </a:pathLst>
          </a:custGeom>
          <a:noFill/>
          <a:ln w="9360">
            <a:solidFill>
              <a:srgbClr val="000000"/>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17" name="CustomShape 80"/>
          <p:cNvSpPr/>
          <p:nvPr/>
        </p:nvSpPr>
        <p:spPr>
          <a:xfrm>
            <a:off x="5034240" y="4969080"/>
            <a:ext cx="187200" cy="187200"/>
          </a:xfrm>
          <a:prstGeom prst="ellipse">
            <a:avLst/>
          </a:prstGeom>
          <a:solidFill>
            <a:schemeClr val="bg1"/>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8" name="CustomShape 81"/>
          <p:cNvSpPr/>
          <p:nvPr/>
        </p:nvSpPr>
        <p:spPr>
          <a:xfrm flipH="1" flipV="1">
            <a:off x="4511520" y="4816080"/>
            <a:ext cx="521640" cy="246240"/>
          </a:xfrm>
          <a:custGeom>
            <a:avLst/>
            <a:gdLst/>
            <a:ahLst/>
            <a:rect l="l" t="t" r="r" b="b"/>
            <a:pathLst>
              <a:path w="21600" h="21600">
                <a:moveTo>
                  <a:pt x="0" y="0"/>
                </a:moveTo>
                <a:lnTo>
                  <a:pt x="21600" y="21600"/>
                </a:lnTo>
              </a:path>
            </a:pathLst>
          </a:custGeom>
          <a:noFill/>
          <a:ln w="9360">
            <a:solidFill>
              <a:srgbClr val="000000"/>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19" name="CustomShape 82"/>
          <p:cNvSpPr/>
          <p:nvPr/>
        </p:nvSpPr>
        <p:spPr>
          <a:xfrm flipH="1">
            <a:off x="4511520" y="5128920"/>
            <a:ext cx="549000" cy="506520"/>
          </a:xfrm>
          <a:custGeom>
            <a:avLst/>
            <a:gdLst/>
            <a:ahLst/>
            <a:rect l="l" t="t" r="r" b="b"/>
            <a:pathLst>
              <a:path w="21600" h="21600">
                <a:moveTo>
                  <a:pt x="0" y="0"/>
                </a:moveTo>
                <a:lnTo>
                  <a:pt x="21600" y="21600"/>
                </a:lnTo>
              </a:path>
            </a:pathLst>
          </a:custGeom>
          <a:noFill/>
          <a:ln w="9360">
            <a:solidFill>
              <a:srgbClr val="000000"/>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20" name="CustomShape 83"/>
          <p:cNvSpPr/>
          <p:nvPr/>
        </p:nvSpPr>
        <p:spPr>
          <a:xfrm>
            <a:off x="5128200" y="5156640"/>
            <a:ext cx="144000" cy="479160"/>
          </a:xfrm>
          <a:custGeom>
            <a:avLst/>
            <a:gdLst/>
            <a:ahLst/>
            <a:rect l="l" t="t" r="r" b="b"/>
            <a:pathLst>
              <a:path w="21600" h="21600">
                <a:moveTo>
                  <a:pt x="0" y="0"/>
                </a:moveTo>
                <a:lnTo>
                  <a:pt x="21600" y="21600"/>
                </a:lnTo>
              </a:path>
            </a:pathLst>
          </a:custGeom>
          <a:noFill/>
          <a:ln w="9360">
            <a:solidFill>
              <a:srgbClr val="000000"/>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21" name="CustomShape 84"/>
          <p:cNvSpPr/>
          <p:nvPr/>
        </p:nvSpPr>
        <p:spPr>
          <a:xfrm>
            <a:off x="5194440" y="5128920"/>
            <a:ext cx="933120" cy="506520"/>
          </a:xfrm>
          <a:custGeom>
            <a:avLst/>
            <a:gdLst/>
            <a:ahLst/>
            <a:rect l="l" t="t" r="r" b="b"/>
            <a:pathLst>
              <a:path w="21600" h="21600">
                <a:moveTo>
                  <a:pt x="0" y="0"/>
                </a:moveTo>
                <a:lnTo>
                  <a:pt x="21600" y="21600"/>
                </a:lnTo>
              </a:path>
            </a:pathLst>
          </a:custGeom>
          <a:noFill/>
          <a:ln w="9360">
            <a:solidFill>
              <a:srgbClr val="000000"/>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22" name="CustomShape 85"/>
          <p:cNvSpPr/>
          <p:nvPr/>
        </p:nvSpPr>
        <p:spPr>
          <a:xfrm flipV="1">
            <a:off x="5221800" y="4816080"/>
            <a:ext cx="905760" cy="246240"/>
          </a:xfrm>
          <a:custGeom>
            <a:avLst/>
            <a:gdLst/>
            <a:ahLst/>
            <a:rect l="l" t="t" r="r" b="b"/>
            <a:pathLst>
              <a:path w="21600" h="21600">
                <a:moveTo>
                  <a:pt x="0" y="0"/>
                </a:moveTo>
                <a:lnTo>
                  <a:pt x="21600" y="21600"/>
                </a:lnTo>
              </a:path>
            </a:pathLst>
          </a:custGeom>
          <a:noFill/>
          <a:ln w="9360">
            <a:solidFill>
              <a:srgbClr val="000000"/>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23" name="CustomShape 86"/>
          <p:cNvSpPr/>
          <p:nvPr/>
        </p:nvSpPr>
        <p:spPr>
          <a:xfrm flipV="1">
            <a:off x="5194440" y="3994920"/>
            <a:ext cx="961200" cy="1000440"/>
          </a:xfrm>
          <a:custGeom>
            <a:avLst/>
            <a:gdLst/>
            <a:ahLst/>
            <a:rect l="l" t="t" r="r" b="b"/>
            <a:pathLst>
              <a:path w="21600" h="21600">
                <a:moveTo>
                  <a:pt x="0" y="0"/>
                </a:moveTo>
                <a:lnTo>
                  <a:pt x="21600" y="21600"/>
                </a:lnTo>
              </a:path>
            </a:pathLst>
          </a:custGeom>
          <a:noFill/>
          <a:ln w="9360">
            <a:solidFill>
              <a:srgbClr val="000000"/>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24" name="CustomShape 87"/>
          <p:cNvSpPr/>
          <p:nvPr/>
        </p:nvSpPr>
        <p:spPr>
          <a:xfrm flipV="1">
            <a:off x="5194440" y="4816080"/>
            <a:ext cx="77400" cy="180000"/>
          </a:xfrm>
          <a:custGeom>
            <a:avLst/>
            <a:gdLst/>
            <a:ahLst/>
            <a:rect l="l" t="t" r="r" b="b"/>
            <a:pathLst>
              <a:path w="21600" h="21600">
                <a:moveTo>
                  <a:pt x="0" y="0"/>
                </a:moveTo>
                <a:lnTo>
                  <a:pt x="21600" y="21600"/>
                </a:lnTo>
              </a:path>
            </a:pathLst>
          </a:custGeom>
          <a:noFill/>
          <a:ln w="9360">
            <a:solidFill>
              <a:srgbClr val="000000"/>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25" name="CustomShape 88"/>
          <p:cNvSpPr/>
          <p:nvPr/>
        </p:nvSpPr>
        <p:spPr>
          <a:xfrm flipV="1">
            <a:off x="5128200" y="3994920"/>
            <a:ext cx="172080" cy="973080"/>
          </a:xfrm>
          <a:custGeom>
            <a:avLst/>
            <a:gdLst/>
            <a:ahLst/>
            <a:rect l="l" t="t" r="r" b="b"/>
            <a:pathLst>
              <a:path w="21600" h="21600">
                <a:moveTo>
                  <a:pt x="0" y="0"/>
                </a:moveTo>
                <a:lnTo>
                  <a:pt x="21600" y="21600"/>
                </a:lnTo>
              </a:path>
            </a:pathLst>
          </a:custGeom>
          <a:noFill/>
          <a:ln w="9360">
            <a:solidFill>
              <a:srgbClr val="000000"/>
            </a:solidFill>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26" name="Line 89"/>
          <p:cNvSpPr/>
          <p:nvPr/>
        </p:nvSpPr>
        <p:spPr>
          <a:xfrm flipV="1">
            <a:off x="4064400" y="4060800"/>
            <a:ext cx="197640" cy="5544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27" name="Line 90"/>
          <p:cNvSpPr/>
          <p:nvPr/>
        </p:nvSpPr>
        <p:spPr>
          <a:xfrm flipV="1">
            <a:off x="4262040" y="3829320"/>
            <a:ext cx="218160" cy="23148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28" name="Line 91"/>
          <p:cNvSpPr/>
          <p:nvPr/>
        </p:nvSpPr>
        <p:spPr>
          <a:xfrm flipV="1">
            <a:off x="4480200" y="3646440"/>
            <a:ext cx="96480" cy="18288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29" name="Line 92"/>
          <p:cNvSpPr/>
          <p:nvPr/>
        </p:nvSpPr>
        <p:spPr>
          <a:xfrm flipV="1">
            <a:off x="4576680" y="3526560"/>
            <a:ext cx="263880" cy="11988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30" name="Line 93"/>
          <p:cNvSpPr/>
          <p:nvPr/>
        </p:nvSpPr>
        <p:spPr>
          <a:xfrm>
            <a:off x="4324680" y="3983760"/>
            <a:ext cx="451080" cy="7704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31" name="Line 94"/>
          <p:cNvSpPr/>
          <p:nvPr/>
        </p:nvSpPr>
        <p:spPr>
          <a:xfrm>
            <a:off x="4775760" y="4060800"/>
            <a:ext cx="298800" cy="12456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32" name="Line 95"/>
          <p:cNvSpPr/>
          <p:nvPr/>
        </p:nvSpPr>
        <p:spPr>
          <a:xfrm>
            <a:off x="5074560" y="4185360"/>
            <a:ext cx="265320" cy="41400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33" name="Line 96"/>
          <p:cNvSpPr/>
          <p:nvPr/>
        </p:nvSpPr>
        <p:spPr>
          <a:xfrm flipV="1">
            <a:off x="5061600" y="3945960"/>
            <a:ext cx="101520" cy="23940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34" name="Line 97"/>
          <p:cNvSpPr/>
          <p:nvPr/>
        </p:nvSpPr>
        <p:spPr>
          <a:xfrm flipV="1">
            <a:off x="5163120" y="3853800"/>
            <a:ext cx="214200" cy="9216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35" name="Line 98"/>
          <p:cNvSpPr/>
          <p:nvPr/>
        </p:nvSpPr>
        <p:spPr>
          <a:xfrm flipV="1">
            <a:off x="5377320" y="3685680"/>
            <a:ext cx="227160" cy="16812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36" name="Line 99"/>
          <p:cNvSpPr/>
          <p:nvPr/>
        </p:nvSpPr>
        <p:spPr>
          <a:xfrm flipV="1">
            <a:off x="5604480" y="3526560"/>
            <a:ext cx="33840" cy="15912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37" name="Line 100"/>
          <p:cNvSpPr/>
          <p:nvPr/>
        </p:nvSpPr>
        <p:spPr>
          <a:xfrm>
            <a:off x="5511240" y="3749040"/>
            <a:ext cx="127080" cy="31176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38" name="Line 101"/>
          <p:cNvSpPr/>
          <p:nvPr/>
        </p:nvSpPr>
        <p:spPr>
          <a:xfrm>
            <a:off x="5638320" y="4060800"/>
            <a:ext cx="134280" cy="5544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39" name="Line 102"/>
          <p:cNvSpPr/>
          <p:nvPr/>
        </p:nvSpPr>
        <p:spPr>
          <a:xfrm>
            <a:off x="5772600" y="4116240"/>
            <a:ext cx="86040" cy="39996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40" name="Line 103"/>
          <p:cNvSpPr/>
          <p:nvPr/>
        </p:nvSpPr>
        <p:spPr>
          <a:xfrm flipV="1">
            <a:off x="5858640" y="4444560"/>
            <a:ext cx="205920" cy="7164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41" name="Line 104"/>
          <p:cNvSpPr/>
          <p:nvPr/>
        </p:nvSpPr>
        <p:spPr>
          <a:xfrm flipV="1">
            <a:off x="6064560" y="4364280"/>
            <a:ext cx="409680" cy="8028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42" name="Line 105"/>
          <p:cNvSpPr/>
          <p:nvPr/>
        </p:nvSpPr>
        <p:spPr>
          <a:xfrm>
            <a:off x="6474240" y="4363200"/>
            <a:ext cx="103320" cy="36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43" name="Line 106"/>
          <p:cNvSpPr/>
          <p:nvPr/>
        </p:nvSpPr>
        <p:spPr>
          <a:xfrm flipV="1">
            <a:off x="5772600" y="4142880"/>
            <a:ext cx="383400" cy="4248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44" name="Line 107"/>
          <p:cNvSpPr/>
          <p:nvPr/>
        </p:nvSpPr>
        <p:spPr>
          <a:xfrm flipV="1">
            <a:off x="6156000" y="4028400"/>
            <a:ext cx="223200" cy="11448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45" name="Line 108"/>
          <p:cNvSpPr/>
          <p:nvPr/>
        </p:nvSpPr>
        <p:spPr>
          <a:xfrm flipV="1">
            <a:off x="6379200" y="3853800"/>
            <a:ext cx="53640" cy="17460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46" name="Line 109"/>
          <p:cNvSpPr/>
          <p:nvPr/>
        </p:nvSpPr>
        <p:spPr>
          <a:xfrm flipV="1">
            <a:off x="6432840" y="3788640"/>
            <a:ext cx="88920" cy="6516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47" name="Line 110"/>
          <p:cNvSpPr/>
          <p:nvPr/>
        </p:nvSpPr>
        <p:spPr>
          <a:xfrm>
            <a:off x="6521760" y="3788640"/>
            <a:ext cx="55800" cy="36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48" name="Line 111"/>
          <p:cNvSpPr/>
          <p:nvPr/>
        </p:nvSpPr>
        <p:spPr>
          <a:xfrm>
            <a:off x="5858640" y="4516200"/>
            <a:ext cx="171000" cy="61272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49" name="Line 112"/>
          <p:cNvSpPr/>
          <p:nvPr/>
        </p:nvSpPr>
        <p:spPr>
          <a:xfrm>
            <a:off x="6029640" y="5128920"/>
            <a:ext cx="548640" cy="22680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50" name="Line 113"/>
          <p:cNvSpPr/>
          <p:nvPr/>
        </p:nvSpPr>
        <p:spPr>
          <a:xfrm flipH="1">
            <a:off x="5918760" y="5200560"/>
            <a:ext cx="240480" cy="15516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51" name="Line 114"/>
          <p:cNvSpPr/>
          <p:nvPr/>
        </p:nvSpPr>
        <p:spPr>
          <a:xfrm flipH="1">
            <a:off x="5858640" y="5355720"/>
            <a:ext cx="60120" cy="34812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52" name="Line 115"/>
          <p:cNvSpPr/>
          <p:nvPr/>
        </p:nvSpPr>
        <p:spPr>
          <a:xfrm>
            <a:off x="5858640" y="5703840"/>
            <a:ext cx="360" cy="18828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53" name="Line 116"/>
          <p:cNvSpPr/>
          <p:nvPr/>
        </p:nvSpPr>
        <p:spPr>
          <a:xfrm flipH="1">
            <a:off x="5034240" y="4599360"/>
            <a:ext cx="305640" cy="8964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54" name="Line 117"/>
          <p:cNvSpPr/>
          <p:nvPr/>
        </p:nvSpPr>
        <p:spPr>
          <a:xfrm flipH="1">
            <a:off x="4775760" y="4689000"/>
            <a:ext cx="258480" cy="23364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55" name="Line 118"/>
          <p:cNvSpPr/>
          <p:nvPr/>
        </p:nvSpPr>
        <p:spPr>
          <a:xfrm flipH="1">
            <a:off x="4711680" y="4922640"/>
            <a:ext cx="64080" cy="27720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56" name="Line 119"/>
          <p:cNvSpPr/>
          <p:nvPr/>
        </p:nvSpPr>
        <p:spPr>
          <a:xfrm flipH="1">
            <a:off x="4673160" y="5199840"/>
            <a:ext cx="38520" cy="11340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57" name="Line 120"/>
          <p:cNvSpPr/>
          <p:nvPr/>
        </p:nvSpPr>
        <p:spPr>
          <a:xfrm flipH="1">
            <a:off x="4553280" y="5313240"/>
            <a:ext cx="119880" cy="17244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58" name="Line 121"/>
          <p:cNvSpPr/>
          <p:nvPr/>
        </p:nvSpPr>
        <p:spPr>
          <a:xfrm flipH="1">
            <a:off x="4353480" y="5485680"/>
            <a:ext cx="199800" cy="15012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59" name="Line 122"/>
          <p:cNvSpPr/>
          <p:nvPr/>
        </p:nvSpPr>
        <p:spPr>
          <a:xfrm flipH="1">
            <a:off x="4063680" y="5635800"/>
            <a:ext cx="289800" cy="6804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60" name="Line 123"/>
          <p:cNvSpPr/>
          <p:nvPr/>
        </p:nvSpPr>
        <p:spPr>
          <a:xfrm>
            <a:off x="4607280" y="5430240"/>
            <a:ext cx="206640" cy="46188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61" name="Line 124"/>
          <p:cNvSpPr/>
          <p:nvPr/>
        </p:nvSpPr>
        <p:spPr>
          <a:xfrm>
            <a:off x="4813920" y="5892120"/>
            <a:ext cx="260640" cy="14400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62" name="Line 125"/>
          <p:cNvSpPr/>
          <p:nvPr/>
        </p:nvSpPr>
        <p:spPr>
          <a:xfrm flipH="1" flipV="1">
            <a:off x="4576680" y="5025960"/>
            <a:ext cx="135000" cy="10296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63" name="Line 126"/>
          <p:cNvSpPr/>
          <p:nvPr/>
        </p:nvSpPr>
        <p:spPr>
          <a:xfrm flipH="1" flipV="1">
            <a:off x="4324680" y="4996440"/>
            <a:ext cx="252000" cy="2952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64" name="Line 127"/>
          <p:cNvSpPr/>
          <p:nvPr/>
        </p:nvSpPr>
        <p:spPr>
          <a:xfrm flipH="1" flipV="1">
            <a:off x="4188240" y="4816080"/>
            <a:ext cx="136440" cy="18036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65" name="Line 128"/>
          <p:cNvSpPr/>
          <p:nvPr/>
        </p:nvSpPr>
        <p:spPr>
          <a:xfrm flipH="1" flipV="1">
            <a:off x="4064400" y="4492080"/>
            <a:ext cx="123840" cy="32400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66" name="Line 129"/>
          <p:cNvSpPr/>
          <p:nvPr/>
        </p:nvSpPr>
        <p:spPr>
          <a:xfrm>
            <a:off x="4673160" y="5313240"/>
            <a:ext cx="454680" cy="4248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67" name="Line 130"/>
          <p:cNvSpPr/>
          <p:nvPr/>
        </p:nvSpPr>
        <p:spPr>
          <a:xfrm>
            <a:off x="5127840" y="5355720"/>
            <a:ext cx="510480" cy="26856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68" name="Line 131"/>
          <p:cNvSpPr/>
          <p:nvPr/>
        </p:nvSpPr>
        <p:spPr>
          <a:xfrm>
            <a:off x="5638320" y="5617800"/>
            <a:ext cx="48600" cy="17604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69" name="Line 132"/>
          <p:cNvSpPr/>
          <p:nvPr/>
        </p:nvSpPr>
        <p:spPr>
          <a:xfrm>
            <a:off x="5686920" y="5793840"/>
            <a:ext cx="231840" cy="12996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70" name="Line 133"/>
          <p:cNvSpPr/>
          <p:nvPr/>
        </p:nvSpPr>
        <p:spPr>
          <a:xfrm>
            <a:off x="5918760" y="5923800"/>
            <a:ext cx="555480" cy="112320"/>
          </a:xfrm>
          <a:prstGeom prst="line">
            <a:avLst/>
          </a:prstGeom>
          <a:ln w="6480">
            <a:solidFill>
              <a:srgbClr val="000000"/>
            </a:solidFill>
            <a:custDash>
              <a:ds d="1500000" sp="500000"/>
            </a:custDash>
            <a:round/>
          </a:ln>
        </p:spPr>
        <p:style>
          <a:lnRef idx="2">
            <a:schemeClr val="accent1"/>
          </a:lnRef>
          <a:fillRef idx="0">
            <a:schemeClr val="accent1"/>
          </a:fillRef>
          <a:effectRef idx="1">
            <a:schemeClr val="accent1"/>
          </a:effectRef>
          <a:fontRef idx="minor"/>
        </p:style>
      </p:sp>
      <p:sp>
        <p:nvSpPr>
          <p:cNvPr id="371" name="CustomShape 134"/>
          <p:cNvSpPr/>
          <p:nvPr/>
        </p:nvSpPr>
        <p:spPr>
          <a:xfrm>
            <a:off x="811440" y="4556160"/>
            <a:ext cx="48600" cy="1079640"/>
          </a:xfrm>
          <a:prstGeom prst="leftBracket">
            <a:avLst>
              <a:gd name="adj" fmla="val 8333"/>
            </a:avLst>
          </a:prstGeom>
          <a:noFill/>
          <a:ln w="12600">
            <a:solidFill>
              <a:schemeClr val="tx1"/>
            </a:solidFill>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72" name="CustomShape 135"/>
          <p:cNvSpPr/>
          <p:nvPr/>
        </p:nvSpPr>
        <p:spPr>
          <a:xfrm flipH="1">
            <a:off x="1653480" y="4556160"/>
            <a:ext cx="50400" cy="1079640"/>
          </a:xfrm>
          <a:prstGeom prst="leftBracket">
            <a:avLst>
              <a:gd name="adj" fmla="val 8333"/>
            </a:avLst>
          </a:prstGeom>
          <a:noFill/>
          <a:ln w="12600">
            <a:solidFill>
              <a:schemeClr val="tx1"/>
            </a:solidFill>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73" name="CustomShape 136"/>
          <p:cNvSpPr/>
          <p:nvPr/>
        </p:nvSpPr>
        <p:spPr>
          <a:xfrm>
            <a:off x="683640" y="4455720"/>
            <a:ext cx="1146600" cy="13683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400" spc="-1" strike="noStrike">
                <a:solidFill>
                  <a:srgbClr val="000000"/>
                </a:solidFill>
                <a:uFill>
                  <a:solidFill>
                    <a:srgbClr val="ffffff"/>
                  </a:solidFill>
                </a:uFill>
                <a:latin typeface="LM Sans 10 Regular"/>
              </a:rPr>
              <a:t>id,</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ts,</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lat,</a:t>
            </a:r>
            <a:endParaRPr b="0" lang="en-US" sz="1800" spc="-1" strike="noStrike">
              <a:solidFill>
                <a:srgbClr val="000000"/>
              </a:solidFill>
              <a:uFill>
                <a:solidFill>
                  <a:srgbClr val="ffffff"/>
                </a:solidFill>
              </a:uFill>
              <a:latin typeface="Arial"/>
            </a:endParaRPr>
          </a:p>
          <a:p>
            <a:pPr algn="ctr">
              <a:lnSpc>
                <a:spcPct val="100000"/>
              </a:lnSpc>
            </a:pPr>
            <a:r>
              <a:rPr b="0" lang="en-US" sz="1400" spc="-1" strike="noStrike">
                <a:solidFill>
                  <a:srgbClr val="000000"/>
                </a:solidFill>
                <a:uFill>
                  <a:solidFill>
                    <a:srgbClr val="ffffff"/>
                  </a:solidFill>
                </a:uFill>
                <a:latin typeface="LM Sans 10 Regular"/>
              </a:rPr>
              <a:t>lon,</a:t>
            </a:r>
            <a:endParaRPr b="0" lang="en-US" sz="1800" spc="-1" strike="noStrike">
              <a:solidFill>
                <a:srgbClr val="000000"/>
              </a:solidFill>
              <a:uFill>
                <a:solidFill>
                  <a:srgbClr val="ffffff"/>
                </a:solidFill>
              </a:uFill>
              <a:latin typeface="Arial"/>
            </a:endParaRPr>
          </a:p>
          <a:p>
            <a:pPr algn="ctr">
              <a:lnSpc>
                <a:spcPct val="100000"/>
              </a:lnSpc>
            </a:pPr>
            <a:r>
              <a:rPr b="1" lang="en-US" sz="1400" spc="-1" strike="noStrike">
                <a:solidFill>
                  <a:srgbClr val="000000"/>
                </a:solidFill>
                <a:uFill>
                  <a:solidFill>
                    <a:srgbClr val="ffffff"/>
                  </a:solidFill>
                </a:uFill>
                <a:latin typeface="LM Sans 10 Regular"/>
              </a:rPr>
              <a:t>measures</a:t>
            </a:r>
            <a:endParaRPr b="0" lang="en-US" sz="1800" spc="-1" strike="noStrike">
              <a:solidFill>
                <a:srgbClr val="000000"/>
              </a:solidFill>
              <a:uFill>
                <a:solidFill>
                  <a:srgbClr val="ffffff"/>
                </a:solidFill>
              </a:uFill>
              <a:latin typeface="Arial"/>
            </a:endParaRPr>
          </a:p>
        </p:txBody>
      </p:sp>
      <p:sp>
        <p:nvSpPr>
          <p:cNvPr id="374" name="CustomShape 137"/>
          <p:cNvSpPr/>
          <p:nvPr/>
        </p:nvSpPr>
        <p:spPr>
          <a:xfrm>
            <a:off x="318600" y="188640"/>
            <a:ext cx="7704360" cy="917280"/>
          </a:xfrm>
          <a:prstGeom prst="rect">
            <a:avLst/>
          </a:prstGeom>
          <a:noFill/>
          <a:ln>
            <a:noFill/>
          </a:ln>
        </p:spPr>
        <p:style>
          <a:lnRef idx="0"/>
          <a:fillRef idx="0"/>
          <a:effectRef idx="0"/>
          <a:fontRef idx="minor"/>
        </p:style>
        <p:txBody>
          <a:bodyPr anchor="ctr"/>
          <a:p>
            <a:pPr>
              <a:lnSpc>
                <a:spcPct val="100000"/>
              </a:lnSpc>
            </a:pPr>
            <a:r>
              <a:rPr b="0" lang="en-US" sz="2800" spc="-1" strike="noStrike">
                <a:solidFill>
                  <a:srgbClr val="007749"/>
                </a:solidFill>
                <a:uFill>
                  <a:solidFill>
                    <a:srgbClr val="ffffff"/>
                  </a:solidFill>
                </a:uFill>
                <a:latin typeface="Arial"/>
              </a:rPr>
              <a:t>Use Case – </a:t>
            </a:r>
            <a:r>
              <a:rPr b="0" lang="en-US" sz="2800" spc="-1" strike="noStrike">
                <a:solidFill>
                  <a:srgbClr val="007749"/>
                </a:solidFill>
                <a:uFill>
                  <a:solidFill>
                    <a:srgbClr val="ffffff"/>
                  </a:solidFill>
                </a:uFill>
                <a:latin typeface="Arial"/>
              </a:rPr>
              <a:t>
</a:t>
            </a:r>
            <a:r>
              <a:rPr b="0" lang="en-US" sz="2800" spc="-1" strike="noStrike">
                <a:solidFill>
                  <a:srgbClr val="007749"/>
                </a:solidFill>
                <a:uFill>
                  <a:solidFill>
                    <a:srgbClr val="ffffff"/>
                  </a:solidFill>
                </a:uFill>
                <a:latin typeface="LM Sans 10 Bold"/>
              </a:rPr>
              <a:t>Stream Enrichment</a:t>
            </a:r>
            <a:endParaRPr b="0" lang="en-US" sz="2800" spc="-1" strike="noStrike">
              <a:solidFill>
                <a:srgbClr val="000000"/>
              </a:solidFill>
              <a:uFill>
                <a:solidFill>
                  <a:srgbClr val="ffffff"/>
                </a:solidFill>
              </a:u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CustomShape 1"/>
          <p:cNvSpPr/>
          <p:nvPr/>
        </p:nvSpPr>
        <p:spPr>
          <a:xfrm>
            <a:off x="761040" y="1647360"/>
            <a:ext cx="7889400" cy="577080"/>
          </a:xfrm>
          <a:prstGeom prst="rect">
            <a:avLst/>
          </a:prstGeom>
          <a:solidFill>
            <a:srgbClr val="fae5e6"/>
          </a:solidFill>
          <a:ln>
            <a:noFill/>
          </a:ln>
          <a:effectLst>
            <a:outerShdw algn="tl" blurRad="63500" dir="1980000" dist="381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p>
            <a:pPr marL="285840" indent="-285480">
              <a:lnSpc>
                <a:spcPct val="100000"/>
              </a:lnSpc>
              <a:buClr>
                <a:srgbClr val="000000"/>
              </a:buClr>
              <a:buFont typeface="Arial"/>
              <a:buChar char="•"/>
            </a:pPr>
            <a:r>
              <a:rPr b="0" lang="en-US" sz="1600" spc="-1" strike="noStrike">
                <a:solidFill>
                  <a:srgbClr val="db0031"/>
                </a:solidFill>
                <a:uFill>
                  <a:solidFill>
                    <a:srgbClr val="ffffff"/>
                  </a:solidFill>
                </a:uFill>
                <a:latin typeface="LM Sans 10 Regular"/>
              </a:rPr>
              <a:t>N</a:t>
            </a:r>
            <a:r>
              <a:rPr b="0" lang="en-US" sz="1600" spc="-1" strike="noStrike">
                <a:solidFill>
                  <a:srgbClr val="000000"/>
                </a:solidFill>
                <a:uFill>
                  <a:solidFill>
                    <a:srgbClr val="ffffff"/>
                  </a:solidFill>
                </a:uFill>
                <a:latin typeface="LM Sans 10 Regular"/>
              </a:rPr>
              <a:t> is a set of 3 nodes</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1600" spc="-1" strike="noStrike">
                <a:solidFill>
                  <a:srgbClr val="db0031"/>
                </a:solidFill>
                <a:uFill>
                  <a:solidFill>
                    <a:srgbClr val="ffffff"/>
                  </a:solidFill>
                </a:uFill>
                <a:latin typeface="LM Sans 10 Regular"/>
              </a:rPr>
              <a:t>Q</a:t>
            </a:r>
            <a:r>
              <a:rPr b="0" lang="en-US" sz="1600" spc="-1" strike="noStrike">
                <a:solidFill>
                  <a:srgbClr val="000000"/>
                </a:solidFill>
                <a:uFill>
                  <a:solidFill>
                    <a:srgbClr val="ffffff"/>
                  </a:solidFill>
                </a:uFill>
                <a:latin typeface="LM Sans 10 Regular"/>
              </a:rPr>
              <a:t> is a set of 7 queues</a:t>
            </a:r>
            <a:endParaRPr b="0" lang="en-US" sz="1800" spc="-1" strike="noStrike">
              <a:solidFill>
                <a:srgbClr val="000000"/>
              </a:solidFill>
              <a:uFill>
                <a:solidFill>
                  <a:srgbClr val="ffffff"/>
                </a:solidFill>
              </a:uFill>
              <a:latin typeface="Arial"/>
            </a:endParaRPr>
          </a:p>
        </p:txBody>
      </p:sp>
      <p:sp>
        <p:nvSpPr>
          <p:cNvPr id="376" name="CustomShape 2"/>
          <p:cNvSpPr/>
          <p:nvPr/>
        </p:nvSpPr>
        <p:spPr>
          <a:xfrm>
            <a:off x="761040" y="1292400"/>
            <a:ext cx="7889400" cy="606240"/>
          </a:xfrm>
          <a:prstGeom prst="round2SameRect">
            <a:avLst>
              <a:gd name="adj1" fmla="val 16667"/>
              <a:gd name="adj2" fmla="val 0"/>
            </a:avLst>
          </a:prstGeom>
          <a:solidFill>
            <a:srgbClr val="c10000"/>
          </a:solidFill>
          <a:ln>
            <a:solidFill>
              <a:srgbClr val="c2022c"/>
            </a:solidFill>
            <a:round/>
          </a:ln>
          <a:effectLst>
            <a:outerShdw blurRad="40000" dir="5400000" dist="2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en-US" sz="1600" spc="-1" strike="noStrike">
                <a:solidFill>
                  <a:srgbClr val="ffffff"/>
                </a:solidFill>
                <a:uFill>
                  <a:solidFill>
                    <a:srgbClr val="ffffff"/>
                  </a:solidFill>
                </a:uFill>
                <a:latin typeface="LM Sans 10 Regular"/>
              </a:rPr>
              <a:t>(SEP). A stream enrichment pipeline is formally described as a tuple (N,Q), where: </a:t>
            </a:r>
            <a:endParaRPr b="0" lang="en-US" sz="1800" spc="-1" strike="noStrike">
              <a:solidFill>
                <a:srgbClr val="000000"/>
              </a:solidFill>
              <a:uFill>
                <a:solidFill>
                  <a:srgbClr val="ffffff"/>
                </a:solidFill>
              </a:uFill>
              <a:latin typeface="Arial"/>
            </a:endParaRPr>
          </a:p>
        </p:txBody>
      </p:sp>
      <p:sp>
        <p:nvSpPr>
          <p:cNvPr id="377" name="TextShape 3"/>
          <p:cNvSpPr txBox="1"/>
          <p:nvPr/>
        </p:nvSpPr>
        <p:spPr>
          <a:xfrm>
            <a:off x="0" y="6490800"/>
            <a:ext cx="352080" cy="365760"/>
          </a:xfrm>
          <a:prstGeom prst="rect">
            <a:avLst/>
          </a:prstGeom>
          <a:noFill/>
          <a:ln>
            <a:noFill/>
          </a:ln>
        </p:spPr>
        <p:txBody>
          <a:bodyPr anchor="ctr"/>
          <a:p>
            <a:pPr algn="r">
              <a:lnSpc>
                <a:spcPct val="100000"/>
              </a:lnSpc>
            </a:pPr>
            <a:fld id="{BB193D34-FC97-4097-9133-717699463C5E}"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378" name="Bild 11" descr=""/>
          <p:cNvPicPr/>
          <p:nvPr/>
        </p:nvPicPr>
        <p:blipFill>
          <a:blip r:embed="rId1"/>
          <a:stretch/>
        </p:blipFill>
        <p:spPr>
          <a:xfrm>
            <a:off x="323640" y="2752200"/>
            <a:ext cx="8465400" cy="3177720"/>
          </a:xfrm>
          <a:prstGeom prst="rect">
            <a:avLst/>
          </a:prstGeom>
          <a:ln>
            <a:noFill/>
          </a:ln>
        </p:spPr>
      </p:pic>
      <p:sp>
        <p:nvSpPr>
          <p:cNvPr id="379" name="CustomShape 4"/>
          <p:cNvSpPr/>
          <p:nvPr/>
        </p:nvSpPr>
        <p:spPr>
          <a:xfrm>
            <a:off x="318600" y="188640"/>
            <a:ext cx="7704360" cy="917280"/>
          </a:xfrm>
          <a:prstGeom prst="rect">
            <a:avLst/>
          </a:prstGeom>
          <a:noFill/>
          <a:ln>
            <a:noFill/>
          </a:ln>
        </p:spPr>
        <p:style>
          <a:lnRef idx="0"/>
          <a:fillRef idx="0"/>
          <a:effectRef idx="0"/>
          <a:fontRef idx="minor"/>
        </p:style>
        <p:txBody>
          <a:bodyPr anchor="ctr"/>
          <a:p>
            <a:pPr>
              <a:lnSpc>
                <a:spcPct val="100000"/>
              </a:lnSpc>
            </a:pPr>
            <a:r>
              <a:rPr b="0" lang="en-US" sz="2800" spc="-1" strike="noStrike">
                <a:solidFill>
                  <a:srgbClr val="007749"/>
                </a:solidFill>
                <a:uFill>
                  <a:solidFill>
                    <a:srgbClr val="ffffff"/>
                  </a:solidFill>
                </a:uFill>
                <a:latin typeface="Arial"/>
              </a:rPr>
              <a:t>Use Case – </a:t>
            </a:r>
            <a:r>
              <a:rPr b="0" lang="en-US" sz="2800" spc="-1" strike="noStrike">
                <a:solidFill>
                  <a:srgbClr val="007749"/>
                </a:solidFill>
                <a:uFill>
                  <a:solidFill>
                    <a:srgbClr val="ffffff"/>
                  </a:solidFill>
                </a:uFill>
                <a:latin typeface="Arial"/>
              </a:rPr>
              <a:t>
</a:t>
            </a:r>
            <a:r>
              <a:rPr b="0" lang="en-US" sz="2800" spc="-1" strike="noStrike">
                <a:solidFill>
                  <a:srgbClr val="007749"/>
                </a:solidFill>
                <a:uFill>
                  <a:solidFill>
                    <a:srgbClr val="ffffff"/>
                  </a:solidFill>
                </a:uFill>
                <a:latin typeface="LM Sans 10 Bold"/>
              </a:rPr>
              <a:t>Stream Enrichment Formalization</a:t>
            </a:r>
            <a:endParaRPr b="0" lang="en-US" sz="2800" spc="-1" strike="noStrike">
              <a:solidFill>
                <a:srgbClr val="000000"/>
              </a:solidFill>
              <a:uFill>
                <a:solidFill>
                  <a:srgbClr val="ffffff"/>
                </a:solidFill>
              </a:uFill>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Use Case –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Stream Combination</a:t>
            </a:r>
            <a:endParaRPr b="0" lang="de-DE" sz="1800" spc="-1" strike="noStrike">
              <a:solidFill>
                <a:srgbClr val="000000"/>
              </a:solidFill>
              <a:uFill>
                <a:solidFill>
                  <a:srgbClr val="ffffff"/>
                </a:solidFill>
              </a:uFill>
              <a:latin typeface="Arial"/>
            </a:endParaRPr>
          </a:p>
        </p:txBody>
      </p:sp>
      <p:sp>
        <p:nvSpPr>
          <p:cNvPr id="381" name="TextShape 2"/>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382" name="TextShape 3"/>
          <p:cNvSpPr txBox="1"/>
          <p:nvPr/>
        </p:nvSpPr>
        <p:spPr>
          <a:xfrm>
            <a:off x="2947680" y="6500880"/>
            <a:ext cx="2895120" cy="220320"/>
          </a:xfrm>
          <a:prstGeom prst="rect">
            <a:avLst/>
          </a:prstGeom>
          <a:noFill/>
          <a:ln>
            <a:noFill/>
          </a:ln>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383" name="TextShape 4"/>
          <p:cNvSpPr txBox="1"/>
          <p:nvPr/>
        </p:nvSpPr>
        <p:spPr>
          <a:xfrm>
            <a:off x="6376680" y="6500880"/>
            <a:ext cx="2133360" cy="220320"/>
          </a:xfrm>
          <a:prstGeom prst="rect">
            <a:avLst/>
          </a:prstGeom>
          <a:noFill/>
          <a:ln>
            <a:noFill/>
          </a:ln>
        </p:spPr>
        <p:txBody>
          <a:bodyPr anchor="ctr"/>
          <a:p>
            <a:pPr algn="r">
              <a:lnSpc>
                <a:spcPct val="100000"/>
              </a:lnSpc>
            </a:pPr>
            <a:fld id="{B1C974FA-96B5-4C3C-93B2-341461559747}"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
        <p:nvSpPr>
          <p:cNvPr id="384" name="TextShape 5"/>
          <p:cNvSpPr txBox="1"/>
          <p:nvPr/>
        </p:nvSpPr>
        <p:spPr>
          <a:xfrm>
            <a:off x="323640" y="4316400"/>
            <a:ext cx="7920360" cy="2136600"/>
          </a:xfrm>
          <a:prstGeom prst="rect">
            <a:avLst/>
          </a:prstGeom>
          <a:noFill/>
          <a:ln>
            <a:noFill/>
          </a:ln>
        </p:spPr>
        <p:txBody>
          <a:bodyPr/>
          <a:p>
            <a:pPr>
              <a:lnSpc>
                <a:spcPct val="100000"/>
              </a:lnSpc>
            </a:pPr>
            <a:endParaRPr b="0" lang="de-DE" sz="2000" spc="-1" strike="noStrike">
              <a:solidFill>
                <a:srgbClr val="000000"/>
              </a:solidFill>
              <a:uFill>
                <a:solidFill>
                  <a:srgbClr val="ffffff"/>
                </a:solidFill>
              </a:uFill>
              <a:latin typeface="Arial"/>
            </a:endParaRPr>
          </a:p>
          <a:p>
            <a:pPr marL="343080" indent="-342720">
              <a:lnSpc>
                <a:spcPct val="100000"/>
              </a:lnSpc>
              <a:buClr>
                <a:srgbClr val="007749"/>
              </a:buClr>
              <a:buFont typeface="Wingdings" charset="2"/>
              <a:buChar char=""/>
            </a:pPr>
            <a:r>
              <a:rPr b="0" lang="de-DE" sz="2000" spc="-1" strike="noStrike">
                <a:solidFill>
                  <a:srgbClr val="000000"/>
                </a:solidFill>
                <a:uFill>
                  <a:solidFill>
                    <a:srgbClr val="ffffff"/>
                  </a:solidFill>
                </a:uFill>
                <a:latin typeface="Arial"/>
              </a:rPr>
              <a:t>Semantic technologies to transfer the heterogenous data</a:t>
            </a:r>
            <a:endParaRPr b="0" lang="de-DE" sz="2000" spc="-1" strike="noStrike">
              <a:solidFill>
                <a:srgbClr val="000000"/>
              </a:solidFill>
              <a:uFill>
                <a:solidFill>
                  <a:srgbClr val="ffffff"/>
                </a:solidFill>
              </a:uFill>
              <a:latin typeface="Arial"/>
            </a:endParaRPr>
          </a:p>
          <a:p>
            <a:pPr marL="343080" indent="-342720">
              <a:lnSpc>
                <a:spcPct val="100000"/>
              </a:lnSpc>
              <a:buClr>
                <a:srgbClr val="007749"/>
              </a:buClr>
              <a:buFont typeface="Wingdings" charset="2"/>
              <a:buChar char=""/>
            </a:pPr>
            <a:r>
              <a:rPr b="0" lang="de-DE" sz="2000" spc="-1" strike="noStrike">
                <a:solidFill>
                  <a:srgbClr val="000000"/>
                </a:solidFill>
                <a:uFill>
                  <a:solidFill>
                    <a:srgbClr val="ffffff"/>
                  </a:solidFill>
                </a:uFill>
                <a:latin typeface="Arial"/>
              </a:rPr>
              <a:t>The StreamPipes technology is used as connector between each node </a:t>
            </a:r>
            <a:endParaRPr b="0" lang="de-DE" sz="20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Uses the semantic informations to connect the components</a:t>
            </a:r>
            <a:endParaRPr b="0" lang="de-DE" sz="18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p:txBody>
      </p:sp>
      <p:pic>
        <p:nvPicPr>
          <p:cNvPr id="385" name="" descr=""/>
          <p:cNvPicPr/>
          <p:nvPr/>
        </p:nvPicPr>
        <p:blipFill>
          <a:blip r:embed="rId1"/>
          <a:stretch/>
        </p:blipFill>
        <p:spPr>
          <a:xfrm>
            <a:off x="38160" y="1143000"/>
            <a:ext cx="8763120" cy="321300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Smart Data Integration –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Technologies </a:t>
            </a:r>
            <a:endParaRPr b="0" lang="de-DE" sz="1800" spc="-1" strike="noStrike">
              <a:solidFill>
                <a:srgbClr val="000000"/>
              </a:solidFill>
              <a:uFill>
                <a:solidFill>
                  <a:srgbClr val="ffffff"/>
                </a:solidFill>
              </a:uFill>
              <a:latin typeface="Arial"/>
            </a:endParaRPr>
          </a:p>
        </p:txBody>
      </p:sp>
      <p:sp>
        <p:nvSpPr>
          <p:cNvPr id="387" name="TextShape 2"/>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388" name="TextShape 3"/>
          <p:cNvSpPr txBox="1"/>
          <p:nvPr/>
        </p:nvSpPr>
        <p:spPr>
          <a:xfrm>
            <a:off x="2947680" y="6500880"/>
            <a:ext cx="2895120" cy="220320"/>
          </a:xfrm>
          <a:prstGeom prst="rect">
            <a:avLst/>
          </a:prstGeom>
          <a:noFill/>
          <a:ln>
            <a:noFill/>
          </a:ln>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389" name="TextShape 4"/>
          <p:cNvSpPr txBox="1"/>
          <p:nvPr/>
        </p:nvSpPr>
        <p:spPr>
          <a:xfrm>
            <a:off x="6376680" y="6500880"/>
            <a:ext cx="2133360" cy="220320"/>
          </a:xfrm>
          <a:prstGeom prst="rect">
            <a:avLst/>
          </a:prstGeom>
          <a:noFill/>
          <a:ln>
            <a:noFill/>
          </a:ln>
        </p:spPr>
        <p:txBody>
          <a:bodyPr anchor="ctr"/>
          <a:p>
            <a:pPr algn="r">
              <a:lnSpc>
                <a:spcPct val="100000"/>
              </a:lnSpc>
            </a:pPr>
            <a:fld id="{2990064D-5937-48CE-8300-49F6EBBADDED}"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390" name="Inhaltsplatzhalter 10" descr=""/>
          <p:cNvPicPr/>
          <p:nvPr/>
        </p:nvPicPr>
        <p:blipFill>
          <a:blip r:embed="rId1"/>
          <a:stretch/>
        </p:blipFill>
        <p:spPr>
          <a:xfrm>
            <a:off x="683640" y="1052640"/>
            <a:ext cx="6912360" cy="4866840"/>
          </a:xfrm>
          <a:prstGeom prst="rect">
            <a:avLst/>
          </a:prstGeom>
          <a:ln>
            <a:noFill/>
          </a:ln>
        </p:spPr>
      </p:pic>
      <p:sp>
        <p:nvSpPr>
          <p:cNvPr id="391" name="CustomShape 5"/>
          <p:cNvSpPr/>
          <p:nvPr/>
        </p:nvSpPr>
        <p:spPr>
          <a:xfrm>
            <a:off x="1187640" y="5919840"/>
            <a:ext cx="5688360" cy="425160"/>
          </a:xfrm>
          <a:prstGeom prst="rect">
            <a:avLst/>
          </a:prstGeom>
          <a:noFill/>
          <a:ln>
            <a:noFill/>
          </a:ln>
        </p:spPr>
        <p:style>
          <a:lnRef idx="0"/>
          <a:fillRef idx="0"/>
          <a:effectRef idx="0"/>
          <a:fontRef idx="minor"/>
        </p:style>
        <p:txBody>
          <a:bodyPr lIns="90000" rIns="90000" tIns="45000" bIns="45000"/>
          <a:p>
            <a:pPr>
              <a:lnSpc>
                <a:spcPct val="100000"/>
              </a:lnSpc>
            </a:pPr>
            <a:r>
              <a:rPr b="0" lang="en-US" sz="1100" spc="-1" strike="noStrike">
                <a:solidFill>
                  <a:srgbClr val="000000"/>
                </a:solidFill>
                <a:uFill>
                  <a:solidFill>
                    <a:srgbClr val="ffffff"/>
                  </a:solidFill>
                </a:uFill>
                <a:latin typeface="Arial"/>
              </a:rPr>
              <a:t>Frank, Matthias, and Stefan Zander. "Pushing the CIDOC-Conceptual Reference Model towards LOD by Open Annotations." </a:t>
            </a:r>
            <a:r>
              <a:rPr b="0" i="1" lang="en-US" sz="1100" spc="-1" strike="noStrike">
                <a:solidFill>
                  <a:srgbClr val="000000"/>
                </a:solidFill>
                <a:uFill>
                  <a:solidFill>
                    <a:srgbClr val="ffffff"/>
                  </a:solidFill>
                </a:uFill>
                <a:latin typeface="Arial"/>
              </a:rPr>
              <a:t>Modellierung</a:t>
            </a:r>
            <a:r>
              <a:rPr b="0" lang="en-US" sz="1100" spc="-1" strike="noStrike">
                <a:solidFill>
                  <a:srgbClr val="000000"/>
                </a:solidFill>
                <a:uFill>
                  <a:solidFill>
                    <a:srgbClr val="ffffff"/>
                  </a:solidFill>
                </a:uFill>
                <a:latin typeface="Arial"/>
              </a:rPr>
              <a:t>. 2016.</a:t>
            </a:r>
            <a:endParaRPr b="0" lang="en-US" sz="1800" spc="-1" strike="noStrike">
              <a:solidFill>
                <a:srgbClr val="000000"/>
              </a:solidFill>
              <a:uFill>
                <a:solidFill>
                  <a:srgbClr val="ffffff"/>
                </a:solidFill>
              </a:uFill>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Smart Data Integration –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Goal </a:t>
            </a:r>
            <a:endParaRPr b="0" lang="de-DE" sz="1800" spc="-1" strike="noStrike">
              <a:solidFill>
                <a:srgbClr val="000000"/>
              </a:solidFill>
              <a:uFill>
                <a:solidFill>
                  <a:srgbClr val="ffffff"/>
                </a:solidFill>
              </a:uFill>
              <a:latin typeface="Arial"/>
            </a:endParaRPr>
          </a:p>
        </p:txBody>
      </p:sp>
      <p:sp>
        <p:nvSpPr>
          <p:cNvPr id="393" name="TextShape 2"/>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394" name="TextShape 3"/>
          <p:cNvSpPr txBox="1"/>
          <p:nvPr/>
        </p:nvSpPr>
        <p:spPr>
          <a:xfrm>
            <a:off x="2947680" y="6500880"/>
            <a:ext cx="2895120" cy="220320"/>
          </a:xfrm>
          <a:prstGeom prst="rect">
            <a:avLst/>
          </a:prstGeom>
          <a:noFill/>
          <a:ln>
            <a:noFill/>
          </a:ln>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395" name="TextShape 4"/>
          <p:cNvSpPr txBox="1"/>
          <p:nvPr/>
        </p:nvSpPr>
        <p:spPr>
          <a:xfrm>
            <a:off x="6376680" y="6500880"/>
            <a:ext cx="2133360" cy="220320"/>
          </a:xfrm>
          <a:prstGeom prst="rect">
            <a:avLst/>
          </a:prstGeom>
          <a:noFill/>
          <a:ln>
            <a:noFill/>
          </a:ln>
        </p:spPr>
        <p:txBody>
          <a:bodyPr anchor="ctr"/>
          <a:p>
            <a:pPr algn="r">
              <a:lnSpc>
                <a:spcPct val="100000"/>
              </a:lnSpc>
            </a:pPr>
            <a:fld id="{4FBCEE2A-ABF9-41CE-930B-BAA641674B2C}"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396" name="Grafik 10" descr=""/>
          <p:cNvPicPr/>
          <p:nvPr/>
        </p:nvPicPr>
        <p:blipFill>
          <a:blip r:embed="rId1"/>
          <a:stretch/>
        </p:blipFill>
        <p:spPr>
          <a:xfrm>
            <a:off x="443880" y="1140120"/>
            <a:ext cx="7902720" cy="4450680"/>
          </a:xfrm>
          <a:prstGeom prst="rect">
            <a:avLst/>
          </a:prstGeom>
          <a:ln>
            <a:noFill/>
          </a:ln>
        </p:spPr>
      </p:pic>
      <p:sp>
        <p:nvSpPr>
          <p:cNvPr id="397" name="CustomShape 5"/>
          <p:cNvSpPr/>
          <p:nvPr/>
        </p:nvSpPr>
        <p:spPr>
          <a:xfrm>
            <a:off x="5580000" y="4725000"/>
            <a:ext cx="3479760" cy="501840"/>
          </a:xfrm>
          <a:prstGeom prst="rect">
            <a:avLst/>
          </a:prstGeom>
          <a:noFill/>
          <a:ln>
            <a:noFill/>
          </a:ln>
        </p:spPr>
        <p:style>
          <a:lnRef idx="0"/>
          <a:fillRef idx="0"/>
          <a:effectRef idx="0"/>
          <a:fontRef idx="minor"/>
        </p:style>
        <p:txBody>
          <a:bodyPr lIns="90000" rIns="90000" tIns="45000" bIns="45000"/>
          <a:p>
            <a:pPr>
              <a:lnSpc>
                <a:spcPct val="100000"/>
              </a:lnSpc>
            </a:pPr>
            <a:r>
              <a:rPr b="0" lang="en-US" sz="900" spc="-1" strike="noStrike">
                <a:solidFill>
                  <a:srgbClr val="000000"/>
                </a:solidFill>
                <a:uFill>
                  <a:solidFill>
                    <a:srgbClr val="ffffff"/>
                  </a:solidFill>
                </a:uFill>
                <a:latin typeface="Arial"/>
              </a:rPr>
              <a:t>Frank, Matthias, and Stefan Zander. "Smart Web Services for Big Spatio-Temporal Data in Geographical Information Systems." </a:t>
            </a:r>
            <a:r>
              <a:rPr b="0" i="1" lang="en-US" sz="900" spc="-1" strike="noStrike">
                <a:solidFill>
                  <a:srgbClr val="000000"/>
                </a:solidFill>
                <a:uFill>
                  <a:solidFill>
                    <a:srgbClr val="ffffff"/>
                  </a:solidFill>
                </a:uFill>
                <a:latin typeface="Arial"/>
              </a:rPr>
              <a:t>SALAD@ ESWC</a:t>
            </a:r>
            <a:r>
              <a:rPr b="0" lang="en-US" sz="900" spc="-1" strike="noStrike">
                <a:solidFill>
                  <a:srgbClr val="000000"/>
                </a:solidFill>
                <a:uFill>
                  <a:solidFill>
                    <a:srgbClr val="ffffff"/>
                  </a:solidFill>
                </a:uFill>
                <a:latin typeface="Arial"/>
              </a:rPr>
              <a:t>. 2016.</a:t>
            </a:r>
            <a:endParaRPr b="0" lang="en-US" sz="1800" spc="-1" strike="noStrike">
              <a:solidFill>
                <a:srgbClr val="000000"/>
              </a:solidFill>
              <a:uFill>
                <a:solidFill>
                  <a:srgbClr val="ffffff"/>
                </a:solidFill>
              </a:uFill>
              <a:latin typeface="Arial"/>
            </a:endParaRPr>
          </a:p>
        </p:txBody>
      </p:sp>
      <p:sp>
        <p:nvSpPr>
          <p:cNvPr id="398" name="CustomShape 6"/>
          <p:cNvSpPr/>
          <p:nvPr/>
        </p:nvSpPr>
        <p:spPr>
          <a:xfrm>
            <a:off x="107640" y="5735160"/>
            <a:ext cx="8712720" cy="63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rPr>
              <a:t>APIs empowered with semantic context information to overcome data  heterogeneity</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Smart Data Integration –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Example with StreamPipes</a:t>
            </a:r>
            <a:endParaRPr b="0" lang="de-DE" sz="1800" spc="-1" strike="noStrike">
              <a:solidFill>
                <a:srgbClr val="000000"/>
              </a:solidFill>
              <a:uFill>
                <a:solidFill>
                  <a:srgbClr val="ffffff"/>
                </a:solidFill>
              </a:uFill>
              <a:latin typeface="Arial"/>
            </a:endParaRPr>
          </a:p>
        </p:txBody>
      </p:sp>
      <p:sp>
        <p:nvSpPr>
          <p:cNvPr id="400" name="TextShape 2"/>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401" name="TextShape 3"/>
          <p:cNvSpPr txBox="1"/>
          <p:nvPr/>
        </p:nvSpPr>
        <p:spPr>
          <a:xfrm>
            <a:off x="2947680" y="6500880"/>
            <a:ext cx="2895120" cy="220320"/>
          </a:xfrm>
          <a:prstGeom prst="rect">
            <a:avLst/>
          </a:prstGeom>
          <a:noFill/>
          <a:ln>
            <a:noFill/>
          </a:ln>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402" name="TextShape 4"/>
          <p:cNvSpPr txBox="1"/>
          <p:nvPr/>
        </p:nvSpPr>
        <p:spPr>
          <a:xfrm>
            <a:off x="6376680" y="6500880"/>
            <a:ext cx="2133360" cy="220320"/>
          </a:xfrm>
          <a:prstGeom prst="rect">
            <a:avLst/>
          </a:prstGeom>
          <a:noFill/>
          <a:ln>
            <a:noFill/>
          </a:ln>
        </p:spPr>
        <p:txBody>
          <a:bodyPr anchor="ctr"/>
          <a:p>
            <a:pPr algn="r">
              <a:lnSpc>
                <a:spcPct val="100000"/>
              </a:lnSpc>
            </a:pPr>
            <a:fld id="{D1A094EB-3BF8-4855-9007-54E902D435C6}"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
        <p:nvSpPr>
          <p:cNvPr id="403" name="CustomShape 5"/>
          <p:cNvSpPr/>
          <p:nvPr/>
        </p:nvSpPr>
        <p:spPr>
          <a:xfrm>
            <a:off x="458640" y="6061320"/>
            <a:ext cx="8352720" cy="36468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000000"/>
              </a:buClr>
              <a:buFont typeface="Arial"/>
              <a:buChar char="•"/>
            </a:pPr>
            <a:r>
              <a:rPr b="1" lang="en-US" sz="1800" spc="-1" strike="noStrike">
                <a:solidFill>
                  <a:srgbClr val="000000"/>
                </a:solidFill>
                <a:uFill>
                  <a:solidFill>
                    <a:srgbClr val="ffffff"/>
                  </a:solidFill>
                </a:uFill>
                <a:latin typeface="Arial"/>
              </a:rPr>
              <a:t>Yellow</a:t>
            </a:r>
            <a:r>
              <a:rPr b="0" lang="en-US" sz="1800" spc="-1" strike="noStrike">
                <a:solidFill>
                  <a:srgbClr val="000000"/>
                </a:solidFill>
                <a:uFill>
                  <a:solidFill>
                    <a:srgbClr val="ffffff"/>
                  </a:solidFill>
                </a:uFill>
                <a:latin typeface="Arial"/>
              </a:rPr>
              <a:t>: Source Nodes </a:t>
            </a:r>
            <a:r>
              <a:rPr b="0" lang="en-US" sz="1800" spc="-1" strike="noStrike">
                <a:solidFill>
                  <a:srgbClr val="000000"/>
                </a:solidFill>
                <a:uFill>
                  <a:solidFill>
                    <a:srgbClr val="ffffff"/>
                  </a:solidFill>
                </a:uFill>
                <a:latin typeface="Wingdings"/>
              </a:rPr>
              <a:t></a:t>
            </a:r>
            <a:r>
              <a:rPr b="0" lang="en-US" sz="1800" spc="-1" strike="noStrike">
                <a:solidFill>
                  <a:srgbClr val="000000"/>
                </a:solidFill>
                <a:uFill>
                  <a:solidFill>
                    <a:srgbClr val="ffffff"/>
                  </a:solidFill>
                </a:uFill>
                <a:latin typeface="Arial"/>
              </a:rPr>
              <a:t> </a:t>
            </a:r>
            <a:r>
              <a:rPr b="1" lang="en-US" sz="1800" spc="-1" strike="noStrike">
                <a:solidFill>
                  <a:srgbClr val="000000"/>
                </a:solidFill>
                <a:uFill>
                  <a:solidFill>
                    <a:srgbClr val="ffffff"/>
                  </a:solidFill>
                </a:uFill>
                <a:latin typeface="Arial"/>
              </a:rPr>
              <a:t>Green</a:t>
            </a:r>
            <a:r>
              <a:rPr b="0" lang="en-US" sz="1800" spc="-1" strike="noStrike">
                <a:solidFill>
                  <a:srgbClr val="000000"/>
                </a:solidFill>
                <a:uFill>
                  <a:solidFill>
                    <a:srgbClr val="ffffff"/>
                  </a:solidFill>
                </a:uFill>
                <a:latin typeface="Arial"/>
              </a:rPr>
              <a:t>: Processing Nodes </a:t>
            </a:r>
            <a:r>
              <a:rPr b="0" lang="en-US" sz="1800" spc="-1" strike="noStrike">
                <a:solidFill>
                  <a:srgbClr val="000000"/>
                </a:solidFill>
                <a:uFill>
                  <a:solidFill>
                    <a:srgbClr val="ffffff"/>
                  </a:solidFill>
                </a:uFill>
                <a:latin typeface="Wingdings"/>
              </a:rPr>
              <a:t></a:t>
            </a:r>
            <a:r>
              <a:rPr b="0" lang="en-US" sz="1800" spc="-1" strike="noStrike">
                <a:solidFill>
                  <a:srgbClr val="000000"/>
                </a:solidFill>
                <a:uFill>
                  <a:solidFill>
                    <a:srgbClr val="ffffff"/>
                  </a:solidFill>
                </a:uFill>
                <a:latin typeface="Arial"/>
              </a:rPr>
              <a:t> </a:t>
            </a:r>
            <a:r>
              <a:rPr b="1" lang="en-US" sz="1800" spc="-1" strike="noStrike">
                <a:solidFill>
                  <a:srgbClr val="000000"/>
                </a:solidFill>
                <a:uFill>
                  <a:solidFill>
                    <a:srgbClr val="ffffff"/>
                  </a:solidFill>
                </a:uFill>
                <a:latin typeface="Arial"/>
              </a:rPr>
              <a:t>Blue</a:t>
            </a:r>
            <a:r>
              <a:rPr b="0" lang="en-US" sz="1800" spc="-1" strike="noStrike">
                <a:solidFill>
                  <a:srgbClr val="000000"/>
                </a:solidFill>
                <a:uFill>
                  <a:solidFill>
                    <a:srgbClr val="ffffff"/>
                  </a:solidFill>
                </a:uFill>
                <a:latin typeface="Arial"/>
              </a:rPr>
              <a:t>: Sink Node</a:t>
            </a:r>
            <a:endParaRPr b="0" lang="en-US" sz="1800" spc="-1" strike="noStrike">
              <a:solidFill>
                <a:srgbClr val="000000"/>
              </a:solidFill>
              <a:uFill>
                <a:solidFill>
                  <a:srgbClr val="ffffff"/>
                </a:solidFill>
              </a:uFill>
              <a:latin typeface="Arial"/>
            </a:endParaRPr>
          </a:p>
        </p:txBody>
      </p:sp>
      <p:pic>
        <p:nvPicPr>
          <p:cNvPr id="404" name="Grafik 6" descr=""/>
          <p:cNvPicPr/>
          <p:nvPr/>
        </p:nvPicPr>
        <p:blipFill>
          <a:blip r:embed="rId1"/>
          <a:stretch/>
        </p:blipFill>
        <p:spPr>
          <a:xfrm>
            <a:off x="333000" y="1124640"/>
            <a:ext cx="7901640" cy="493632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5" name="Grafik 16" descr=""/>
          <p:cNvPicPr/>
          <p:nvPr/>
        </p:nvPicPr>
        <p:blipFill>
          <a:blip r:embed="rId1"/>
          <a:stretch/>
        </p:blipFill>
        <p:spPr>
          <a:xfrm>
            <a:off x="3207240" y="6057000"/>
            <a:ext cx="1494000" cy="481680"/>
          </a:xfrm>
          <a:prstGeom prst="rect">
            <a:avLst/>
          </a:prstGeom>
          <a:ln>
            <a:noFill/>
          </a:ln>
        </p:spPr>
      </p:pic>
      <p:sp>
        <p:nvSpPr>
          <p:cNvPr id="406" name="TextShape 1"/>
          <p:cNvSpPr txBox="1"/>
          <p:nvPr/>
        </p:nvSpPr>
        <p:spPr>
          <a:xfrm>
            <a:off x="323640" y="214200"/>
            <a:ext cx="7704360" cy="917280"/>
          </a:xfrm>
          <a:prstGeom prst="rect">
            <a:avLst/>
          </a:prstGeom>
          <a:noFill/>
          <a:ln>
            <a:noFill/>
          </a:ln>
        </p:spPr>
        <p:txBody>
          <a:bodyPr anchor="ctr"/>
          <a:p>
            <a:pPr>
              <a:lnSpc>
                <a:spcPct val="100000"/>
              </a:lnSpc>
            </a:pPr>
            <a:r>
              <a:rPr b="0" lang="de-DE" sz="1879" spc="-1" strike="noStrike">
                <a:solidFill>
                  <a:srgbClr val="007749"/>
                </a:solidFill>
                <a:uFill>
                  <a:solidFill>
                    <a:srgbClr val="ffffff"/>
                  </a:solidFill>
                </a:uFill>
                <a:latin typeface="Arial"/>
              </a:rPr>
              <a:t>StreamPipes</a:t>
            </a:r>
            <a:r>
              <a:rPr b="0" lang="de-DE" sz="2800" spc="-1" strike="noStrike">
                <a:solidFill>
                  <a:srgbClr val="007749"/>
                </a:solidFill>
                <a:uFill>
                  <a:solidFill>
                    <a:srgbClr val="ffffff"/>
                  </a:solidFill>
                </a:uFill>
                <a:latin typeface="Arial"/>
              </a:rPr>
              <a:t>
</a:t>
            </a:r>
            <a:r>
              <a:rPr b="0" lang="de-DE" sz="1650" spc="-1" strike="noStrike">
                <a:solidFill>
                  <a:srgbClr val="595959"/>
                </a:solidFill>
                <a:uFill>
                  <a:solidFill>
                    <a:srgbClr val="ffffff"/>
                  </a:solidFill>
                </a:uFill>
                <a:latin typeface="Arial"/>
              </a:rPr>
              <a:t>Flexible Modeling of Real-Time Big Data Pipelines</a:t>
            </a:r>
            <a:endParaRPr b="0" lang="de-DE" sz="1800" spc="-1" strike="noStrike">
              <a:solidFill>
                <a:srgbClr val="000000"/>
              </a:solidFill>
              <a:uFill>
                <a:solidFill>
                  <a:srgbClr val="ffffff"/>
                </a:solidFill>
              </a:uFill>
              <a:latin typeface="Arial"/>
            </a:endParaRPr>
          </a:p>
        </p:txBody>
      </p:sp>
      <p:pic>
        <p:nvPicPr>
          <p:cNvPr id="407" name="Picture 2" descr=""/>
          <p:cNvPicPr/>
          <p:nvPr/>
        </p:nvPicPr>
        <p:blipFill>
          <a:blip r:embed="rId2"/>
          <a:stretch/>
        </p:blipFill>
        <p:spPr>
          <a:xfrm>
            <a:off x="254520" y="5556600"/>
            <a:ext cx="1917360" cy="1127880"/>
          </a:xfrm>
          <a:prstGeom prst="rect">
            <a:avLst/>
          </a:prstGeom>
          <a:ln>
            <a:noFill/>
          </a:ln>
        </p:spPr>
      </p:pic>
      <p:sp>
        <p:nvSpPr>
          <p:cNvPr id="408" name="CustomShape 2"/>
          <p:cNvSpPr/>
          <p:nvPr/>
        </p:nvSpPr>
        <p:spPr>
          <a:xfrm>
            <a:off x="3348000" y="5473800"/>
            <a:ext cx="5328360" cy="370800"/>
          </a:xfrm>
          <a:prstGeom prst="rect">
            <a:avLst/>
          </a:prstGeom>
          <a:solidFill>
            <a:srgbClr val="009688"/>
          </a:solidFill>
          <a:ln>
            <a:solidFill>
              <a:srgbClr val="00968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US" sz="2400" spc="-1" strike="noStrike">
                <a:solidFill>
                  <a:srgbClr val="ffffff"/>
                </a:solidFill>
                <a:uFill>
                  <a:solidFill>
                    <a:srgbClr val="ffffff"/>
                  </a:solidFill>
                </a:uFill>
                <a:latin typeface="Arial"/>
              </a:rPr>
              <a:t>http://streampipes.fzi.de</a:t>
            </a:r>
            <a:endParaRPr b="0" lang="en-US" sz="1800" spc="-1" strike="noStrike">
              <a:solidFill>
                <a:srgbClr val="000000"/>
              </a:solidFill>
              <a:uFill>
                <a:solidFill>
                  <a:srgbClr val="ffffff"/>
                </a:solidFill>
              </a:uFill>
              <a:latin typeface="Arial"/>
            </a:endParaRPr>
          </a:p>
        </p:txBody>
      </p:sp>
      <p:sp>
        <p:nvSpPr>
          <p:cNvPr id="409" name="CustomShape 3"/>
          <p:cNvSpPr/>
          <p:nvPr/>
        </p:nvSpPr>
        <p:spPr>
          <a:xfrm>
            <a:off x="3348000" y="5909040"/>
            <a:ext cx="5328360" cy="775800"/>
          </a:xfrm>
          <a:prstGeom prst="rect">
            <a:avLst/>
          </a:prstGeom>
          <a:noFill/>
          <a:ln>
            <a:solidFill>
              <a:srgbClr val="009688"/>
            </a:solidFill>
            <a:round/>
          </a:ln>
        </p:spPr>
        <p:style>
          <a:lnRef idx="2">
            <a:schemeClr val="accent1">
              <a:shade val="50000"/>
            </a:schemeClr>
          </a:lnRef>
          <a:fillRef idx="1">
            <a:schemeClr val="accent1"/>
          </a:fillRef>
          <a:effectRef idx="0">
            <a:schemeClr val="accent1"/>
          </a:effectRef>
          <a:fontRef idx="minor"/>
        </p:style>
      </p:sp>
      <p:pic>
        <p:nvPicPr>
          <p:cNvPr id="410" name="Grafik 11" descr=""/>
          <p:cNvPicPr/>
          <p:nvPr/>
        </p:nvPicPr>
        <p:blipFill>
          <a:blip r:embed="rId3"/>
          <a:stretch/>
        </p:blipFill>
        <p:spPr>
          <a:xfrm>
            <a:off x="291240" y="2925000"/>
            <a:ext cx="4862880" cy="2403360"/>
          </a:xfrm>
          <a:prstGeom prst="rect">
            <a:avLst/>
          </a:prstGeom>
          <a:ln>
            <a:solidFill>
              <a:schemeClr val="tx1"/>
            </a:solidFill>
          </a:ln>
        </p:spPr>
      </p:pic>
      <p:pic>
        <p:nvPicPr>
          <p:cNvPr id="411" name="Grafik 2" descr=""/>
          <p:cNvPicPr/>
          <p:nvPr/>
        </p:nvPicPr>
        <p:blipFill>
          <a:blip r:embed="rId4"/>
          <a:srcRect l="0" t="5714" r="0" b="4761"/>
          <a:stretch/>
        </p:blipFill>
        <p:spPr>
          <a:xfrm>
            <a:off x="971640" y="1099440"/>
            <a:ext cx="4881240" cy="3168000"/>
          </a:xfrm>
          <a:prstGeom prst="rect">
            <a:avLst/>
          </a:prstGeom>
          <a:ln>
            <a:noFill/>
          </a:ln>
        </p:spPr>
      </p:pic>
      <p:sp>
        <p:nvSpPr>
          <p:cNvPr id="412" name="CustomShape 4"/>
          <p:cNvSpPr/>
          <p:nvPr/>
        </p:nvSpPr>
        <p:spPr>
          <a:xfrm>
            <a:off x="6084000" y="1474560"/>
            <a:ext cx="2624400" cy="3630600"/>
          </a:xfrm>
          <a:prstGeom prst="rect">
            <a:avLst/>
          </a:prstGeom>
          <a:noFill/>
          <a:ln>
            <a:solidFill>
              <a:srgbClr val="009688"/>
            </a:solidFill>
            <a:round/>
          </a:ln>
        </p:spPr>
        <p:style>
          <a:lnRef idx="2">
            <a:schemeClr val="accent1">
              <a:shade val="50000"/>
            </a:schemeClr>
          </a:lnRef>
          <a:fillRef idx="1">
            <a:schemeClr val="accent1"/>
          </a:fillRef>
          <a:effectRef idx="0">
            <a:schemeClr val="accent1"/>
          </a:effectRef>
          <a:fontRef idx="minor"/>
        </p:style>
      </p:sp>
      <p:sp>
        <p:nvSpPr>
          <p:cNvPr id="413" name="CustomShape 5"/>
          <p:cNvSpPr/>
          <p:nvPr/>
        </p:nvSpPr>
        <p:spPr>
          <a:xfrm>
            <a:off x="6084000" y="1103040"/>
            <a:ext cx="2624400" cy="370800"/>
          </a:xfrm>
          <a:prstGeom prst="rect">
            <a:avLst/>
          </a:prstGeom>
          <a:solidFill>
            <a:srgbClr val="009688"/>
          </a:solidFill>
          <a:ln>
            <a:solidFill>
              <a:srgbClr val="009688"/>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US" sz="1800" spc="-1" strike="noStrike">
                <a:solidFill>
                  <a:srgbClr val="ffffff"/>
                </a:solidFill>
                <a:uFill>
                  <a:solidFill>
                    <a:srgbClr val="ffffff"/>
                  </a:solidFill>
                </a:uFill>
                <a:latin typeface="Arial"/>
              </a:rPr>
              <a:t>Features</a:t>
            </a:r>
            <a:endParaRPr b="0" lang="en-US" sz="1800" spc="-1" strike="noStrike">
              <a:solidFill>
                <a:srgbClr val="000000"/>
              </a:solidFill>
              <a:uFill>
                <a:solidFill>
                  <a:srgbClr val="ffffff"/>
                </a:solidFill>
              </a:uFill>
              <a:latin typeface="Arial"/>
            </a:endParaRPr>
          </a:p>
        </p:txBody>
      </p:sp>
      <p:pic>
        <p:nvPicPr>
          <p:cNvPr id="414" name="Grafik 14" descr=""/>
          <p:cNvPicPr/>
          <p:nvPr/>
        </p:nvPicPr>
        <p:blipFill>
          <a:blip r:embed="rId5"/>
          <a:stretch/>
        </p:blipFill>
        <p:spPr>
          <a:xfrm>
            <a:off x="5873400" y="6149160"/>
            <a:ext cx="1250640" cy="403200"/>
          </a:xfrm>
          <a:prstGeom prst="rect">
            <a:avLst/>
          </a:prstGeom>
          <a:ln>
            <a:noFill/>
          </a:ln>
        </p:spPr>
      </p:pic>
      <p:pic>
        <p:nvPicPr>
          <p:cNvPr id="415" name="Grafik 15" descr=""/>
          <p:cNvPicPr/>
          <p:nvPr/>
        </p:nvPicPr>
        <p:blipFill>
          <a:blip r:embed="rId6"/>
          <a:stretch/>
        </p:blipFill>
        <p:spPr>
          <a:xfrm>
            <a:off x="4645800" y="6088320"/>
            <a:ext cx="1206720" cy="389160"/>
          </a:xfrm>
          <a:prstGeom prst="rect">
            <a:avLst/>
          </a:prstGeom>
          <a:ln>
            <a:noFill/>
          </a:ln>
        </p:spPr>
      </p:pic>
      <p:pic>
        <p:nvPicPr>
          <p:cNvPr id="416" name="Grafik 17" descr=""/>
          <p:cNvPicPr/>
          <p:nvPr/>
        </p:nvPicPr>
        <p:blipFill>
          <a:blip r:embed="rId7"/>
          <a:stretch/>
        </p:blipFill>
        <p:spPr>
          <a:xfrm>
            <a:off x="7256160" y="6135480"/>
            <a:ext cx="1115280" cy="380160"/>
          </a:xfrm>
          <a:prstGeom prst="rect">
            <a:avLst/>
          </a:prstGeom>
          <a:ln>
            <a:noFill/>
          </a:ln>
        </p:spPr>
      </p:pic>
      <p:sp>
        <p:nvSpPr>
          <p:cNvPr id="417" name="CustomShape 6"/>
          <p:cNvSpPr/>
          <p:nvPr/>
        </p:nvSpPr>
        <p:spPr>
          <a:xfrm>
            <a:off x="6129000" y="2216520"/>
            <a:ext cx="2316240" cy="57708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Arial"/>
              </a:rPr>
              <a:t>Semantics-based verification</a:t>
            </a:r>
            <a:endParaRPr b="0" lang="en-US" sz="1800" spc="-1" strike="noStrike">
              <a:solidFill>
                <a:srgbClr val="000000"/>
              </a:solidFill>
              <a:uFill>
                <a:solidFill>
                  <a:srgbClr val="ffffff"/>
                </a:solidFill>
              </a:uFill>
              <a:latin typeface="Arial"/>
            </a:endParaRPr>
          </a:p>
        </p:txBody>
      </p:sp>
      <p:sp>
        <p:nvSpPr>
          <p:cNvPr id="418" name="CustomShape 7"/>
          <p:cNvSpPr/>
          <p:nvPr/>
        </p:nvSpPr>
        <p:spPr>
          <a:xfrm>
            <a:off x="6084000" y="3806280"/>
            <a:ext cx="2579400" cy="33372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Arial"/>
              </a:rPr>
              <a:t>Distributed runtime</a:t>
            </a:r>
            <a:endParaRPr b="0" lang="en-US" sz="1800" spc="-1" strike="noStrike">
              <a:solidFill>
                <a:srgbClr val="000000"/>
              </a:solidFill>
              <a:uFill>
                <a:solidFill>
                  <a:srgbClr val="ffffff"/>
                </a:solidFill>
              </a:uFill>
              <a:latin typeface="Arial"/>
            </a:endParaRPr>
          </a:p>
        </p:txBody>
      </p:sp>
      <p:sp>
        <p:nvSpPr>
          <p:cNvPr id="419" name="CustomShape 8"/>
          <p:cNvSpPr/>
          <p:nvPr/>
        </p:nvSpPr>
        <p:spPr>
          <a:xfrm>
            <a:off x="6129000" y="4344840"/>
            <a:ext cx="2579400" cy="57708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Arial"/>
              </a:rPr>
              <a:t>Multiple runtime wrappers (Flink, Spark, …)</a:t>
            </a:r>
            <a:endParaRPr b="0" lang="en-US" sz="1800" spc="-1" strike="noStrike">
              <a:solidFill>
                <a:srgbClr val="000000"/>
              </a:solidFill>
              <a:uFill>
                <a:solidFill>
                  <a:srgbClr val="ffffff"/>
                </a:solidFill>
              </a:uFill>
              <a:latin typeface="Arial"/>
            </a:endParaRPr>
          </a:p>
        </p:txBody>
      </p:sp>
      <p:sp>
        <p:nvSpPr>
          <p:cNvPr id="420" name="CustomShape 9"/>
          <p:cNvSpPr/>
          <p:nvPr/>
        </p:nvSpPr>
        <p:spPr>
          <a:xfrm>
            <a:off x="6106680" y="2988720"/>
            <a:ext cx="2579400" cy="57708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Arial"/>
              </a:rPr>
              <a:t>Arbitrary data formats and protocols</a:t>
            </a:r>
            <a:endParaRPr b="0" lang="en-US" sz="1800" spc="-1" strike="noStrike">
              <a:solidFill>
                <a:srgbClr val="000000"/>
              </a:solidFill>
              <a:uFill>
                <a:solidFill>
                  <a:srgbClr val="ffffff"/>
                </a:solidFill>
              </a:uFill>
              <a:latin typeface="Arial"/>
            </a:endParaRPr>
          </a:p>
        </p:txBody>
      </p:sp>
      <p:sp>
        <p:nvSpPr>
          <p:cNvPr id="421" name="CustomShape 10"/>
          <p:cNvSpPr/>
          <p:nvPr/>
        </p:nvSpPr>
        <p:spPr>
          <a:xfrm>
            <a:off x="6150960" y="1522440"/>
            <a:ext cx="2316240" cy="57708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Arial"/>
              </a:rPr>
              <a:t>Graphical modeling of data pipelines</a:t>
            </a:r>
            <a:endParaRPr b="0" lang="en-US" sz="1800" spc="-1" strike="noStrike">
              <a:solidFill>
                <a:srgbClr val="000000"/>
              </a:solidFill>
              <a:uFill>
                <a:solidFill>
                  <a:srgbClr val="ffffff"/>
                </a:solidFill>
              </a:u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Project Goal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Overview</a:t>
            </a:r>
            <a:endParaRPr b="0" lang="de-DE" sz="1800" spc="-1" strike="noStrike">
              <a:solidFill>
                <a:srgbClr val="000000"/>
              </a:solidFill>
              <a:uFill>
                <a:solidFill>
                  <a:srgbClr val="ffffff"/>
                </a:solidFill>
              </a:uFill>
              <a:latin typeface="Arial"/>
            </a:endParaRPr>
          </a:p>
        </p:txBody>
      </p:sp>
      <p:sp>
        <p:nvSpPr>
          <p:cNvPr id="95" name="TextShape 2"/>
          <p:cNvSpPr txBox="1"/>
          <p:nvPr/>
        </p:nvSpPr>
        <p:spPr>
          <a:xfrm>
            <a:off x="323640" y="2205000"/>
            <a:ext cx="4248000" cy="4152600"/>
          </a:xfrm>
          <a:prstGeom prst="rect">
            <a:avLst/>
          </a:prstGeom>
          <a:noFill/>
          <a:ln>
            <a:noFill/>
          </a:ln>
        </p:spPr>
        <p:txBody>
          <a:bodyPr/>
          <a:p>
            <a:pPr>
              <a:lnSpc>
                <a:spcPct val="100000"/>
              </a:lnSpc>
            </a:pPr>
            <a:r>
              <a:rPr b="0" lang="de-DE" sz="1800" spc="-1" strike="noStrike">
                <a:solidFill>
                  <a:srgbClr val="000000"/>
                </a:solidFill>
                <a:uFill>
                  <a:solidFill>
                    <a:srgbClr val="ffffff"/>
                  </a:solidFill>
                </a:uFill>
                <a:latin typeface="Arial"/>
              </a:rPr>
              <a:t>Development of a GIS to model complex relationships and developments for big, unreliable and high-dimensional as well as the development of new analytical mechanism for decision support in real time.</a:t>
            </a: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p:txBody>
      </p:sp>
      <p:sp>
        <p:nvSpPr>
          <p:cNvPr id="96" name="TextShape 3"/>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12.05.2016</a:t>
            </a:r>
            <a:endParaRPr b="0" lang="en-US" sz="1400" spc="-1" strike="noStrike">
              <a:solidFill>
                <a:srgbClr val="000000"/>
              </a:solidFill>
              <a:uFill>
                <a:solidFill>
                  <a:srgbClr val="ffffff"/>
                </a:solidFill>
              </a:uFill>
              <a:latin typeface="Times New Roman"/>
            </a:endParaRPr>
          </a:p>
        </p:txBody>
      </p:sp>
      <p:sp>
        <p:nvSpPr>
          <p:cNvPr id="97" name="TextShape 4"/>
          <p:cNvSpPr txBox="1"/>
          <p:nvPr/>
        </p:nvSpPr>
        <p:spPr>
          <a:xfrm>
            <a:off x="6376680" y="6500880"/>
            <a:ext cx="2133360" cy="220320"/>
          </a:xfrm>
          <a:prstGeom prst="rect">
            <a:avLst/>
          </a:prstGeom>
          <a:noFill/>
          <a:ln>
            <a:noFill/>
          </a:ln>
        </p:spPr>
        <p:txBody>
          <a:bodyPr anchor="ctr"/>
          <a:p>
            <a:pPr algn="r">
              <a:lnSpc>
                <a:spcPct val="100000"/>
              </a:lnSpc>
            </a:pPr>
            <a:fld id="{36681FCE-2CBA-41E0-8E45-C9F91D3B7846}"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98" name="Bild 24" descr=""/>
          <p:cNvPicPr/>
          <p:nvPr/>
        </p:nvPicPr>
        <p:blipFill>
          <a:blip r:embed="rId1"/>
          <a:stretch/>
        </p:blipFill>
        <p:spPr>
          <a:xfrm>
            <a:off x="4572000" y="2205000"/>
            <a:ext cx="3896640" cy="1946160"/>
          </a:xfrm>
          <a:prstGeom prst="rect">
            <a:avLst/>
          </a:prstGeom>
          <a:ln>
            <a:noFill/>
          </a:ln>
        </p:spPr>
      </p:pic>
      <p:pic>
        <p:nvPicPr>
          <p:cNvPr id="99" name="Bild 2" descr=""/>
          <p:cNvPicPr/>
          <p:nvPr/>
        </p:nvPicPr>
        <p:blipFill>
          <a:blip r:embed="rId2"/>
          <a:stretch/>
        </p:blipFill>
        <p:spPr>
          <a:xfrm>
            <a:off x="1115640" y="5661360"/>
            <a:ext cx="6408360" cy="675360"/>
          </a:xfrm>
          <a:prstGeom prst="rect">
            <a:avLst/>
          </a:prstGeom>
          <a:ln>
            <a:noFill/>
          </a:ln>
        </p:spPr>
      </p:pic>
      <p:pic>
        <p:nvPicPr>
          <p:cNvPr id="100" name="Grafik 9" descr=""/>
          <p:cNvPicPr/>
          <p:nvPr/>
        </p:nvPicPr>
        <p:blipFill>
          <a:blip r:embed="rId3"/>
          <a:stretch/>
        </p:blipFill>
        <p:spPr>
          <a:xfrm>
            <a:off x="7591680" y="5785920"/>
            <a:ext cx="1228680" cy="42588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BHM Model –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Data Description</a:t>
            </a:r>
            <a:r>
              <a:rPr b="0" lang="de-DE" sz="2800" spc="-1" strike="noStrike">
                <a:solidFill>
                  <a:srgbClr val="007749"/>
                </a:solidFill>
                <a:uFill>
                  <a:solidFill>
                    <a:srgbClr val="ffffff"/>
                  </a:solidFill>
                </a:uFill>
                <a:latin typeface="Arial"/>
              </a:rPr>
              <a:t>	</a:t>
            </a:r>
            <a:endParaRPr b="0" lang="de-DE" sz="1800" spc="-1" strike="noStrike">
              <a:solidFill>
                <a:srgbClr val="000000"/>
              </a:solidFill>
              <a:uFill>
                <a:solidFill>
                  <a:srgbClr val="ffffff"/>
                </a:solidFill>
              </a:uFill>
              <a:latin typeface="Arial"/>
            </a:endParaRPr>
          </a:p>
        </p:txBody>
      </p:sp>
      <p:sp>
        <p:nvSpPr>
          <p:cNvPr id="423" name="TextShape 2"/>
          <p:cNvSpPr txBox="1"/>
          <p:nvPr/>
        </p:nvSpPr>
        <p:spPr>
          <a:xfrm>
            <a:off x="323640" y="1285920"/>
            <a:ext cx="8186400" cy="5071680"/>
          </a:xfrm>
          <a:prstGeom prst="rect">
            <a:avLst/>
          </a:prstGeom>
          <a:noFill/>
          <a:ln>
            <a:noFill/>
          </a:ln>
        </p:spPr>
        <p:txBody>
          <a:bodyPr/>
          <a:p>
            <a:pPr marL="343080" indent="-342720">
              <a:lnSpc>
                <a:spcPct val="100000"/>
              </a:lnSpc>
              <a:buClr>
                <a:srgbClr val="007749"/>
              </a:buClr>
              <a:buFont typeface="Wingdings" charset="2"/>
              <a:buChar char=""/>
            </a:pPr>
            <a:r>
              <a:rPr b="0" lang="de-DE" sz="2000" spc="-1" strike="noStrike">
                <a:solidFill>
                  <a:srgbClr val="000000"/>
                </a:solidFill>
                <a:uFill>
                  <a:solidFill>
                    <a:srgbClr val="ffffff"/>
                  </a:solidFill>
                </a:uFill>
                <a:latin typeface="Arial"/>
              </a:rPr>
              <a:t>LUBW Weather Stations </a:t>
            </a:r>
            <a:endParaRPr b="0" lang="de-DE" sz="20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Geographical points</a:t>
            </a:r>
            <a:endParaRPr b="0" lang="de-DE" sz="18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25 active Stations in Baden-Württenberg</a:t>
            </a:r>
            <a:endParaRPr b="0" lang="de-DE" sz="18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Air temperatures at 2m</a:t>
            </a:r>
            <a:endParaRPr b="0" lang="de-DE" sz="18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Span of the measurements~50.74°C</a:t>
            </a:r>
            <a:endParaRPr b="0" lang="de-DE" sz="18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Placement of stations in divers and mostly urban settings</a:t>
            </a:r>
            <a:endParaRPr b="0" lang="de-DE" sz="18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Hourly aggregated measurements</a:t>
            </a:r>
            <a:r>
              <a:rPr b="0" lang="de-DE" sz="1800" spc="-1" strike="noStrike">
                <a:solidFill>
                  <a:srgbClr val="000000"/>
                </a:solidFill>
                <a:uFill>
                  <a:solidFill>
                    <a:srgbClr val="ffffff"/>
                  </a:solidFill>
                </a:uFill>
                <a:latin typeface="Arial"/>
              </a:rPr>
              <a:t>
</a:t>
            </a:r>
            <a:r>
              <a:rPr b="0" lang="de-DE" sz="1800" spc="-1" strike="noStrike">
                <a:solidFill>
                  <a:srgbClr val="000000"/>
                </a:solidFill>
                <a:uFill>
                  <a:solidFill>
                    <a:srgbClr val="ffffff"/>
                  </a:solidFill>
                </a:uFill>
                <a:latin typeface="Wingdings"/>
              </a:rPr>
              <a:t></a:t>
            </a:r>
            <a:r>
              <a:rPr b="0" lang="de-DE" sz="1800" spc="-1" strike="noStrike">
                <a:solidFill>
                  <a:srgbClr val="000000"/>
                </a:solidFill>
                <a:uFill>
                  <a:solidFill>
                    <a:srgbClr val="ffffff"/>
                  </a:solidFill>
                </a:uFill>
                <a:latin typeface="Arial"/>
              </a:rPr>
              <a:t> ~8760 measurements per station for 2013</a:t>
            </a:r>
            <a:endParaRPr b="0" lang="de-DE" sz="18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Landuse is defined as dominant landuse in radius of 25m</a:t>
            </a:r>
            <a:endParaRPr b="0" lang="de-DE" sz="1800" spc="-1" strike="noStrike">
              <a:solidFill>
                <a:srgbClr val="000000"/>
              </a:solidFill>
              <a:uFill>
                <a:solidFill>
                  <a:srgbClr val="ffffff"/>
                </a:solidFill>
              </a:uFill>
              <a:latin typeface="Arial"/>
            </a:endParaRPr>
          </a:p>
          <a:p>
            <a:pPr lvl="2" marL="1143000" indent="-22824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Only 10 of 25 classes of landuse are represented</a:t>
            </a:r>
            <a:endParaRPr b="0" lang="de-DE" sz="1600" spc="-1" strike="noStrike">
              <a:solidFill>
                <a:srgbClr val="000000"/>
              </a:solidFill>
              <a:uFill>
                <a:solidFill>
                  <a:srgbClr val="ffffff"/>
                </a:solidFill>
              </a:uFill>
              <a:latin typeface="Arial"/>
            </a:endParaRPr>
          </a:p>
          <a:p>
            <a:endParaRPr b="0" lang="de-DE" sz="2000" spc="-1" strike="noStrike">
              <a:solidFill>
                <a:srgbClr val="000000"/>
              </a:solidFill>
              <a:uFill>
                <a:solidFill>
                  <a:srgbClr val="ffffff"/>
                </a:solidFill>
              </a:uFill>
              <a:latin typeface="Arial"/>
            </a:endParaRPr>
          </a:p>
          <a:p>
            <a:pPr marL="343080" indent="-342720">
              <a:lnSpc>
                <a:spcPct val="100000"/>
              </a:lnSpc>
              <a:buClr>
                <a:srgbClr val="007749"/>
              </a:buClr>
              <a:buFont typeface="Wingdings" charset="2"/>
              <a:buChar char=""/>
            </a:pPr>
            <a:r>
              <a:rPr b="0" lang="de-DE" sz="2000" spc="-1" strike="noStrike">
                <a:solidFill>
                  <a:srgbClr val="000000"/>
                </a:solidFill>
                <a:uFill>
                  <a:solidFill>
                    <a:srgbClr val="ffffff"/>
                  </a:solidFill>
                </a:uFill>
                <a:latin typeface="Arial"/>
              </a:rPr>
              <a:t>ATKIS real Landuse</a:t>
            </a:r>
            <a:endParaRPr b="0" lang="de-DE" sz="20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25 classes of landuse</a:t>
            </a:r>
            <a:endParaRPr b="0" lang="de-DE" sz="18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Spatial: 1 </a:t>
            </a:r>
            <a:endParaRPr b="0" lang="de-DE" sz="18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1743147 polygons</a:t>
            </a:r>
            <a:endParaRPr b="0" lang="de-DE" sz="1800" spc="-1" strike="noStrike">
              <a:solidFill>
                <a:srgbClr val="000000"/>
              </a:solidFill>
              <a:uFill>
                <a:solidFill>
                  <a:srgbClr val="ffffff"/>
                </a:solidFill>
              </a:uFill>
              <a:latin typeface="Arial"/>
            </a:endParaRPr>
          </a:p>
          <a:p>
            <a:endParaRPr b="0" lang="de-DE" sz="2000" spc="-1" strike="noStrike">
              <a:solidFill>
                <a:srgbClr val="000000"/>
              </a:solidFill>
              <a:uFill>
                <a:solidFill>
                  <a:srgbClr val="ffffff"/>
                </a:solidFill>
              </a:uFill>
              <a:latin typeface="Arial"/>
            </a:endParaRPr>
          </a:p>
          <a:p>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p:txBody>
      </p:sp>
      <p:sp>
        <p:nvSpPr>
          <p:cNvPr id="424" name="TextShape 3"/>
          <p:cNvSpPr txBox="1"/>
          <p:nvPr/>
        </p:nvSpPr>
        <p:spPr>
          <a:xfrm>
            <a:off x="323640" y="1285920"/>
            <a:ext cx="8186400" cy="5071680"/>
          </a:xfrm>
          <a:prstGeom prst="rect">
            <a:avLst/>
          </a:prstGeom>
          <a:blipFill>
            <a:blip r:embed="rId1"/>
            <a:stretch>
              <a:fillRect/>
            </a:stretch>
          </a:blipFill>
          <a:ln>
            <a:noFill/>
          </a:ln>
        </p:spPr>
        <p:txBody>
          <a:bodyPr/>
          <a:p>
            <a:pPr marL="343080" indent="-342720">
              <a:lnSpc>
                <a:spcPct val="100000"/>
              </a:lnSpc>
              <a:buClr>
                <a:srgbClr val="007749"/>
              </a:buClr>
              <a:buFont typeface="Wingdings" charset="2"/>
              <a:buChar char=""/>
            </a:pPr>
            <a:r>
              <a:rPr b="0" lang="de-DE" sz="2000" spc="-1" strike="noStrike">
                <a:solidFill>
                  <a:srgbClr val="000000"/>
                </a:solidFill>
                <a:uFill>
                  <a:solidFill>
                    <a:srgbClr val="ffffff"/>
                  </a:solidFill>
                </a:uFill>
                <a:latin typeface="Arial"/>
              </a:rPr>
              <a:t> </a:t>
            </a:r>
            <a:endParaRPr b="0" lang="de-DE" sz="2000" spc="-1" strike="noStrike">
              <a:solidFill>
                <a:srgbClr val="000000"/>
              </a:solidFill>
              <a:uFill>
                <a:solidFill>
                  <a:srgbClr val="ffffff"/>
                </a:solidFill>
              </a:uFill>
              <a:latin typeface="Arial"/>
            </a:endParaRPr>
          </a:p>
        </p:txBody>
      </p:sp>
      <p:sp>
        <p:nvSpPr>
          <p:cNvPr id="425" name="TextShape 4"/>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426" name="TextShape 5"/>
          <p:cNvSpPr txBox="1"/>
          <p:nvPr/>
        </p:nvSpPr>
        <p:spPr>
          <a:xfrm>
            <a:off x="2947680" y="6500880"/>
            <a:ext cx="2895120" cy="220320"/>
          </a:xfrm>
          <a:prstGeom prst="rect">
            <a:avLst/>
          </a:prstGeom>
          <a:noFill/>
          <a:ln>
            <a:noFill/>
          </a:ln>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427" name="TextShape 6"/>
          <p:cNvSpPr txBox="1"/>
          <p:nvPr/>
        </p:nvSpPr>
        <p:spPr>
          <a:xfrm>
            <a:off x="6376680" y="6500880"/>
            <a:ext cx="2133360" cy="220320"/>
          </a:xfrm>
          <a:prstGeom prst="rect">
            <a:avLst/>
          </a:prstGeom>
          <a:noFill/>
          <a:ln>
            <a:noFill/>
          </a:ln>
        </p:spPr>
        <p:txBody>
          <a:bodyPr anchor="ctr"/>
          <a:p>
            <a:pPr algn="r">
              <a:lnSpc>
                <a:spcPct val="100000"/>
              </a:lnSpc>
            </a:pPr>
            <a:fld id="{AE85DB7D-FBC0-4BC1-9B87-3B945AC704F5}"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Example –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Aalen</a:t>
            </a:r>
            <a:endParaRPr b="0" lang="de-DE" sz="1800" spc="-1" strike="noStrike">
              <a:solidFill>
                <a:srgbClr val="000000"/>
              </a:solidFill>
              <a:uFill>
                <a:solidFill>
                  <a:srgbClr val="ffffff"/>
                </a:solidFill>
              </a:uFill>
              <a:latin typeface="Arial"/>
            </a:endParaRPr>
          </a:p>
        </p:txBody>
      </p:sp>
      <p:pic>
        <p:nvPicPr>
          <p:cNvPr id="429" name="Inhaltsplatzhalter 6" descr=""/>
          <p:cNvPicPr/>
          <p:nvPr/>
        </p:nvPicPr>
        <p:blipFill>
          <a:blip r:embed="rId1"/>
          <a:stretch/>
        </p:blipFill>
        <p:spPr>
          <a:xfrm>
            <a:off x="1406160" y="1285920"/>
            <a:ext cx="6021720" cy="5071680"/>
          </a:xfrm>
          <a:prstGeom prst="rect">
            <a:avLst/>
          </a:prstGeom>
          <a:ln>
            <a:noFill/>
          </a:ln>
        </p:spPr>
      </p:pic>
      <p:sp>
        <p:nvSpPr>
          <p:cNvPr id="430" name="TextShape 2"/>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431" name="TextShape 3"/>
          <p:cNvSpPr txBox="1"/>
          <p:nvPr/>
        </p:nvSpPr>
        <p:spPr>
          <a:xfrm>
            <a:off x="2947680" y="6500880"/>
            <a:ext cx="2895120" cy="220320"/>
          </a:xfrm>
          <a:prstGeom prst="rect">
            <a:avLst/>
          </a:prstGeom>
          <a:noFill/>
          <a:ln>
            <a:noFill/>
          </a:ln>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432" name="TextShape 4"/>
          <p:cNvSpPr txBox="1"/>
          <p:nvPr/>
        </p:nvSpPr>
        <p:spPr>
          <a:xfrm>
            <a:off x="6376680" y="6500880"/>
            <a:ext cx="2133360" cy="220320"/>
          </a:xfrm>
          <a:prstGeom prst="rect">
            <a:avLst/>
          </a:prstGeom>
          <a:noFill/>
          <a:ln>
            <a:noFill/>
          </a:ln>
        </p:spPr>
        <p:txBody>
          <a:bodyPr anchor="ctr"/>
          <a:p>
            <a:pPr algn="r">
              <a:lnSpc>
                <a:spcPct val="100000"/>
              </a:lnSpc>
            </a:pPr>
            <a:fld id="{B3B84C6F-7F73-4013-B55E-D17C68CB9F39}"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Prediction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 Aalen</a:t>
            </a:r>
            <a:endParaRPr b="0" lang="de-DE" sz="1800" spc="-1" strike="noStrike">
              <a:solidFill>
                <a:srgbClr val="000000"/>
              </a:solidFill>
              <a:uFill>
                <a:solidFill>
                  <a:srgbClr val="ffffff"/>
                </a:solidFill>
              </a:uFill>
              <a:latin typeface="Arial"/>
            </a:endParaRPr>
          </a:p>
        </p:txBody>
      </p:sp>
      <p:pic>
        <p:nvPicPr>
          <p:cNvPr id="434" name="Inhaltsplatzhalter 6" descr=""/>
          <p:cNvPicPr/>
          <p:nvPr/>
        </p:nvPicPr>
        <p:blipFill>
          <a:blip r:embed="rId1"/>
          <a:stretch/>
        </p:blipFill>
        <p:spPr>
          <a:xfrm>
            <a:off x="1631160" y="1285920"/>
            <a:ext cx="5571360" cy="5071680"/>
          </a:xfrm>
          <a:prstGeom prst="rect">
            <a:avLst/>
          </a:prstGeom>
          <a:ln>
            <a:noFill/>
          </a:ln>
        </p:spPr>
      </p:pic>
      <p:sp>
        <p:nvSpPr>
          <p:cNvPr id="435" name="TextShape 2"/>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436" name="TextShape 3"/>
          <p:cNvSpPr txBox="1"/>
          <p:nvPr/>
        </p:nvSpPr>
        <p:spPr>
          <a:xfrm>
            <a:off x="2947680" y="6500880"/>
            <a:ext cx="2895120" cy="220320"/>
          </a:xfrm>
          <a:prstGeom prst="rect">
            <a:avLst/>
          </a:prstGeom>
          <a:noFill/>
          <a:ln>
            <a:noFill/>
          </a:ln>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437" name="TextShape 4"/>
          <p:cNvSpPr txBox="1"/>
          <p:nvPr/>
        </p:nvSpPr>
        <p:spPr>
          <a:xfrm>
            <a:off x="6376680" y="6500880"/>
            <a:ext cx="2133360" cy="220320"/>
          </a:xfrm>
          <a:prstGeom prst="rect">
            <a:avLst/>
          </a:prstGeom>
          <a:noFill/>
          <a:ln>
            <a:noFill/>
          </a:ln>
        </p:spPr>
        <p:txBody>
          <a:bodyPr anchor="ctr"/>
          <a:p>
            <a:pPr algn="r">
              <a:lnSpc>
                <a:spcPct val="100000"/>
              </a:lnSpc>
            </a:pPr>
            <a:fld id="{F8FBBA05-84F1-47B6-9939-43056519A072}"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Future Steps –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HotSpot Analyse</a:t>
            </a:r>
            <a:endParaRPr b="0" lang="de-DE" sz="1800" spc="-1" strike="noStrike">
              <a:solidFill>
                <a:srgbClr val="000000"/>
              </a:solidFill>
              <a:uFill>
                <a:solidFill>
                  <a:srgbClr val="ffffff"/>
                </a:solidFill>
              </a:uFill>
              <a:latin typeface="Arial"/>
            </a:endParaRPr>
          </a:p>
        </p:txBody>
      </p:sp>
      <p:sp>
        <p:nvSpPr>
          <p:cNvPr id="439" name="TextShape 2"/>
          <p:cNvSpPr txBox="1"/>
          <p:nvPr/>
        </p:nvSpPr>
        <p:spPr>
          <a:xfrm>
            <a:off x="4500000" y="1285920"/>
            <a:ext cx="4010040" cy="5071680"/>
          </a:xfrm>
          <a:prstGeom prst="rect">
            <a:avLst/>
          </a:prstGeom>
          <a:noFill/>
          <a:ln>
            <a:noFill/>
          </a:ln>
        </p:spPr>
        <p:txBody>
          <a:bodyPr/>
          <a:p>
            <a:pPr>
              <a:lnSpc>
                <a:spcPct val="100000"/>
              </a:lnSpc>
            </a:pP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a:p>
            <a:pPr marL="343080" indent="-342720">
              <a:lnSpc>
                <a:spcPct val="100000"/>
              </a:lnSpc>
              <a:buClr>
                <a:srgbClr val="007749"/>
              </a:buClr>
              <a:buFont typeface="Wingdings" charset="2"/>
              <a:buChar char=""/>
            </a:pPr>
            <a:r>
              <a:rPr b="0" lang="de-DE" sz="2000" spc="-1" strike="noStrike">
                <a:solidFill>
                  <a:srgbClr val="000000"/>
                </a:solidFill>
                <a:uFill>
                  <a:solidFill>
                    <a:srgbClr val="ffffff"/>
                  </a:solidFill>
                </a:uFill>
                <a:latin typeface="Arial"/>
              </a:rPr>
              <a:t>Bruns, Julian, and Viliam Simko. "Stable Hotspot Analysis for Intra-Urban Heat Islands." </a:t>
            </a:r>
            <a:r>
              <a:rPr b="0" i="1" lang="de-DE" sz="2000" spc="-1" strike="noStrike">
                <a:solidFill>
                  <a:srgbClr val="000000"/>
                </a:solidFill>
                <a:uFill>
                  <a:solidFill>
                    <a:srgbClr val="ffffff"/>
                  </a:solidFill>
                </a:uFill>
                <a:latin typeface="Arial"/>
              </a:rPr>
              <a:t>GI_Forum 2017,</a:t>
            </a:r>
            <a:r>
              <a:rPr b="0" lang="de-DE" sz="2000" spc="-1" strike="noStrike">
                <a:solidFill>
                  <a:srgbClr val="000000"/>
                </a:solidFill>
                <a:uFill>
                  <a:solidFill>
                    <a:srgbClr val="ffffff"/>
                  </a:solidFill>
                </a:uFill>
                <a:latin typeface="Arial"/>
              </a:rPr>
              <a:t> 1: 79-92</a:t>
            </a:r>
            <a:endParaRPr b="0" lang="de-DE" sz="2000" spc="-1" strike="noStrike">
              <a:solidFill>
                <a:srgbClr val="000000"/>
              </a:solidFill>
              <a:uFill>
                <a:solidFill>
                  <a:srgbClr val="ffffff"/>
                </a:solidFill>
              </a:uFill>
              <a:latin typeface="Arial"/>
            </a:endParaRPr>
          </a:p>
          <a:p>
            <a:pPr marL="343080" indent="-342720">
              <a:lnSpc>
                <a:spcPct val="100000"/>
              </a:lnSpc>
              <a:buClr>
                <a:srgbClr val="007749"/>
              </a:buClr>
              <a:buFont typeface="Wingdings" charset="2"/>
              <a:buChar char=""/>
            </a:pPr>
            <a:r>
              <a:rPr b="0" lang="de-DE" sz="2000" spc="-1" strike="noStrike">
                <a:solidFill>
                  <a:srgbClr val="000000"/>
                </a:solidFill>
                <a:uFill>
                  <a:solidFill>
                    <a:srgbClr val="ffffff"/>
                  </a:solidFill>
                </a:uFill>
                <a:latin typeface="Arial"/>
              </a:rPr>
              <a:t>Additional work in progress</a:t>
            </a:r>
            <a:endParaRPr b="0" lang="de-DE" sz="2000" spc="-1" strike="noStrike">
              <a:solidFill>
                <a:srgbClr val="000000"/>
              </a:solidFill>
              <a:uFill>
                <a:solidFill>
                  <a:srgbClr val="ffffff"/>
                </a:solidFill>
              </a:uFill>
              <a:latin typeface="Arial"/>
            </a:endParaRPr>
          </a:p>
        </p:txBody>
      </p:sp>
      <p:sp>
        <p:nvSpPr>
          <p:cNvPr id="440" name="TextShape 3"/>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441" name="TextShape 4"/>
          <p:cNvSpPr txBox="1"/>
          <p:nvPr/>
        </p:nvSpPr>
        <p:spPr>
          <a:xfrm>
            <a:off x="2947680" y="6500880"/>
            <a:ext cx="2895120" cy="220320"/>
          </a:xfrm>
          <a:prstGeom prst="rect">
            <a:avLst/>
          </a:prstGeom>
          <a:noFill/>
          <a:ln>
            <a:noFill/>
          </a:ln>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442" name="TextShape 5"/>
          <p:cNvSpPr txBox="1"/>
          <p:nvPr/>
        </p:nvSpPr>
        <p:spPr>
          <a:xfrm>
            <a:off x="6376680" y="6500880"/>
            <a:ext cx="2133360" cy="220320"/>
          </a:xfrm>
          <a:prstGeom prst="rect">
            <a:avLst/>
          </a:prstGeom>
          <a:noFill/>
          <a:ln>
            <a:noFill/>
          </a:ln>
        </p:spPr>
        <p:txBody>
          <a:bodyPr anchor="ctr"/>
          <a:p>
            <a:pPr algn="r">
              <a:lnSpc>
                <a:spcPct val="100000"/>
              </a:lnSpc>
            </a:pPr>
            <a:fld id="{ABD06756-4838-482D-A7ED-01A8E8FB0F70}"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443" name="Grafik 6" descr=""/>
          <p:cNvPicPr/>
          <p:nvPr/>
        </p:nvPicPr>
        <p:blipFill>
          <a:blip r:embed="rId1"/>
          <a:srcRect l="23273" t="0" r="23667" b="0"/>
          <a:stretch/>
        </p:blipFill>
        <p:spPr>
          <a:xfrm>
            <a:off x="251640" y="1131840"/>
            <a:ext cx="4104000" cy="4401720"/>
          </a:xfrm>
          <a:prstGeom prst="rect">
            <a:avLst/>
          </a:prstGeom>
          <a:ln>
            <a:noFill/>
          </a:ln>
        </p:spPr>
      </p:pic>
      <p:pic>
        <p:nvPicPr>
          <p:cNvPr id="444" name="Grafik 12" descr=""/>
          <p:cNvPicPr/>
          <p:nvPr/>
        </p:nvPicPr>
        <p:blipFill>
          <a:blip r:embed="rId2"/>
          <a:stretch/>
        </p:blipFill>
        <p:spPr>
          <a:xfrm>
            <a:off x="4767120" y="1772640"/>
            <a:ext cx="3475800" cy="1644480"/>
          </a:xfrm>
          <a:prstGeom prst="rect">
            <a:avLst/>
          </a:prstGeom>
          <a:ln>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Future Steps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Heat stress minimizing routing</a:t>
            </a:r>
            <a:endParaRPr b="0" lang="de-DE" sz="1800" spc="-1" strike="noStrike">
              <a:solidFill>
                <a:srgbClr val="000000"/>
              </a:solidFill>
              <a:uFill>
                <a:solidFill>
                  <a:srgbClr val="ffffff"/>
                </a:solidFill>
              </a:uFill>
              <a:latin typeface="Arial"/>
            </a:endParaRPr>
          </a:p>
        </p:txBody>
      </p:sp>
      <p:sp>
        <p:nvSpPr>
          <p:cNvPr id="446" name="TextShape 2"/>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447" name="TextShape 3"/>
          <p:cNvSpPr txBox="1"/>
          <p:nvPr/>
        </p:nvSpPr>
        <p:spPr>
          <a:xfrm>
            <a:off x="2947680" y="6500880"/>
            <a:ext cx="2895120" cy="220320"/>
          </a:xfrm>
          <a:prstGeom prst="rect">
            <a:avLst/>
          </a:prstGeom>
          <a:noFill/>
          <a:ln>
            <a:noFill/>
          </a:ln>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448" name="TextShape 4"/>
          <p:cNvSpPr txBox="1"/>
          <p:nvPr/>
        </p:nvSpPr>
        <p:spPr>
          <a:xfrm>
            <a:off x="6376680" y="6500880"/>
            <a:ext cx="2133360" cy="220320"/>
          </a:xfrm>
          <a:prstGeom prst="rect">
            <a:avLst/>
          </a:prstGeom>
          <a:noFill/>
          <a:ln>
            <a:noFill/>
          </a:ln>
        </p:spPr>
        <p:txBody>
          <a:bodyPr anchor="ctr"/>
          <a:p>
            <a:pPr algn="r">
              <a:lnSpc>
                <a:spcPct val="100000"/>
              </a:lnSpc>
            </a:pPr>
            <a:fld id="{7567A092-504D-4B20-917E-9853BF937E0B}"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449" name="Grafik 6" descr=""/>
          <p:cNvPicPr/>
          <p:nvPr/>
        </p:nvPicPr>
        <p:blipFill>
          <a:blip r:embed="rId1"/>
          <a:srcRect l="0" t="0" r="2476" b="0"/>
          <a:stretch/>
        </p:blipFill>
        <p:spPr>
          <a:xfrm>
            <a:off x="434880" y="1155960"/>
            <a:ext cx="3960000" cy="4976280"/>
          </a:xfrm>
          <a:prstGeom prst="rect">
            <a:avLst/>
          </a:prstGeom>
          <a:ln>
            <a:noFill/>
          </a:ln>
        </p:spPr>
      </p:pic>
      <p:sp>
        <p:nvSpPr>
          <p:cNvPr id="450" name="TextShape 5"/>
          <p:cNvSpPr txBox="1"/>
          <p:nvPr/>
        </p:nvSpPr>
        <p:spPr>
          <a:xfrm>
            <a:off x="4648680" y="1155960"/>
            <a:ext cx="3456000" cy="5071680"/>
          </a:xfrm>
          <a:prstGeom prst="rect">
            <a:avLst/>
          </a:prstGeom>
          <a:noFill/>
          <a:ln>
            <a:noFill/>
          </a:ln>
        </p:spPr>
        <p:txBody>
          <a:bodyPr/>
          <a:p>
            <a:pPr marL="343080" indent="-342720">
              <a:lnSpc>
                <a:spcPct val="100000"/>
              </a:lnSpc>
              <a:buClr>
                <a:srgbClr val="007749"/>
              </a:buClr>
              <a:buFont typeface="Wingdings" charset="2"/>
              <a:buChar char=""/>
            </a:pPr>
            <a:r>
              <a:rPr b="0" lang="de-DE" sz="2000" spc="-1" strike="noStrike">
                <a:solidFill>
                  <a:srgbClr val="000000"/>
                </a:solidFill>
                <a:uFill>
                  <a:solidFill>
                    <a:srgbClr val="ffffff"/>
                  </a:solidFill>
                </a:uFill>
                <a:latin typeface="Arial"/>
              </a:rPr>
              <a:t>Heat exposure could be reduced by</a:t>
            </a:r>
            <a:endParaRPr b="0" lang="de-DE" sz="2000" spc="-1" strike="noStrike">
              <a:solidFill>
                <a:srgbClr val="000000"/>
              </a:solidFill>
              <a:uFill>
                <a:solidFill>
                  <a:srgbClr val="ffffff"/>
                </a:solidFill>
              </a:uFill>
              <a:latin typeface="Arial"/>
            </a:endParaRPr>
          </a:p>
          <a:p>
            <a:pPr marL="343080" indent="-342720">
              <a:lnSpc>
                <a:spcPct val="100000"/>
              </a:lnSpc>
              <a:buClr>
                <a:srgbClr val="007749"/>
              </a:buClr>
              <a:buFont typeface="Wingdings" charset="2"/>
              <a:buChar char=""/>
            </a:pPr>
            <a:r>
              <a:rPr b="0" lang="de-DE" sz="2000" spc="-1" strike="noStrike">
                <a:solidFill>
                  <a:srgbClr val="000000"/>
                </a:solidFill>
                <a:uFill>
                  <a:solidFill>
                    <a:srgbClr val="ffffff"/>
                  </a:solidFill>
                </a:uFill>
                <a:latin typeface="Arial"/>
              </a:rPr>
              <a:t>Heat exposure could be reduced in about 70 % of the cases</a:t>
            </a:r>
            <a:endParaRPr b="0" lang="de-DE" sz="2000" spc="-1" strike="noStrike">
              <a:solidFill>
                <a:srgbClr val="000000"/>
              </a:solidFill>
              <a:uFill>
                <a:solidFill>
                  <a:srgbClr val="ffffff"/>
                </a:solidFill>
              </a:uFill>
              <a:latin typeface="Arial"/>
            </a:endParaRPr>
          </a:p>
          <a:p>
            <a:pPr marL="343080" indent="-342720">
              <a:lnSpc>
                <a:spcPct val="100000"/>
              </a:lnSpc>
              <a:buClr>
                <a:srgbClr val="007749"/>
              </a:buClr>
              <a:buFont typeface="Wingdings" charset="2"/>
              <a:buChar char=""/>
            </a:pPr>
            <a:r>
              <a:rPr b="0" lang="de-DE" sz="2000" spc="-1" strike="noStrike">
                <a:solidFill>
                  <a:srgbClr val="000000"/>
                </a:solidFill>
                <a:uFill>
                  <a:solidFill>
                    <a:srgbClr val="ffffff"/>
                  </a:solidFill>
                </a:uFill>
                <a:latin typeface="Arial"/>
              </a:rPr>
              <a:t>Rußig, Joachim, and Julian Bruns. "Reducing Individual Heat Stress Through Path Planning." </a:t>
            </a:r>
            <a:r>
              <a:rPr b="0" i="1" lang="de-DE" sz="2000" spc="-1" strike="noStrike">
                <a:solidFill>
                  <a:srgbClr val="000000"/>
                </a:solidFill>
                <a:uFill>
                  <a:solidFill>
                    <a:srgbClr val="ffffff"/>
                  </a:solidFill>
                </a:uFill>
                <a:latin typeface="Arial"/>
              </a:rPr>
              <a:t>GI_Forum 2017,</a:t>
            </a:r>
            <a:r>
              <a:rPr b="0" lang="de-DE" sz="2000" spc="-1" strike="noStrike">
                <a:solidFill>
                  <a:srgbClr val="000000"/>
                </a:solidFill>
                <a:uFill>
                  <a:solidFill>
                    <a:srgbClr val="ffffff"/>
                  </a:solidFill>
                </a:uFill>
                <a:latin typeface="Arial"/>
              </a:rPr>
              <a:t> 1: 327-340.</a:t>
            </a:r>
            <a:endParaRPr b="0" lang="de-DE" sz="2000" spc="-1" strike="noStrike">
              <a:solidFill>
                <a:srgbClr val="000000"/>
              </a:solidFill>
              <a:uFill>
                <a:solidFill>
                  <a:srgbClr val="ffffff"/>
                </a:solidFill>
              </a:uFill>
              <a:latin typeface="Arial"/>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Thank you</a:t>
            </a:r>
            <a:endParaRPr b="0" lang="de-DE" sz="1800" spc="-1" strike="noStrike">
              <a:solidFill>
                <a:srgbClr val="000000"/>
              </a:solidFill>
              <a:uFill>
                <a:solidFill>
                  <a:srgbClr val="ffffff"/>
                </a:solidFill>
              </a:uFill>
              <a:latin typeface="Arial"/>
            </a:endParaRPr>
          </a:p>
        </p:txBody>
      </p:sp>
      <p:sp>
        <p:nvSpPr>
          <p:cNvPr id="452" name="TextShape 2"/>
          <p:cNvSpPr txBox="1"/>
          <p:nvPr/>
        </p:nvSpPr>
        <p:spPr>
          <a:xfrm>
            <a:off x="323640" y="1285920"/>
            <a:ext cx="8186400" cy="5071680"/>
          </a:xfrm>
          <a:prstGeom prst="rect">
            <a:avLst/>
          </a:prstGeom>
          <a:noFill/>
          <a:ln>
            <a:noFill/>
          </a:ln>
        </p:spPr>
        <p:txBody>
          <a:bodyPr/>
          <a:p>
            <a:pPr marL="343080" indent="-342720">
              <a:lnSpc>
                <a:spcPct val="100000"/>
              </a:lnSpc>
              <a:buClr>
                <a:srgbClr val="007749"/>
              </a:buClr>
              <a:buFont typeface="Wingdings" charset="2"/>
              <a:buChar char=""/>
            </a:pPr>
            <a:r>
              <a:rPr b="0" lang="de-DE" sz="2000" spc="-1" strike="noStrike">
                <a:solidFill>
                  <a:srgbClr val="000000"/>
                </a:solidFill>
                <a:uFill>
                  <a:solidFill>
                    <a:srgbClr val="ffffff"/>
                  </a:solidFill>
                </a:uFill>
                <a:latin typeface="Arial"/>
              </a:rPr>
              <a:t>Acknowledgements:</a:t>
            </a:r>
            <a:endParaRPr b="0" lang="de-DE" sz="20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Marc Gassenschmidt </a:t>
            </a:r>
            <a:endParaRPr b="0" lang="de-DE" sz="18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Joachim Rußig</a:t>
            </a:r>
            <a:endParaRPr b="0" lang="de-DE" sz="18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Bowen Wang</a:t>
            </a:r>
            <a:endParaRPr b="0" lang="de-DE" sz="18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Till Riedel</a:t>
            </a:r>
            <a:endParaRPr b="0" lang="de-DE" sz="18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Matthias Budde</a:t>
            </a:r>
            <a:endParaRPr b="0" lang="de-DE" sz="18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Manuel Stein</a:t>
            </a:r>
            <a:endParaRPr b="0" lang="de-DE" sz="1800" spc="-1" strike="noStrike">
              <a:solidFill>
                <a:srgbClr val="000000"/>
              </a:solidFill>
              <a:uFill>
                <a:solidFill>
                  <a:srgbClr val="ffffff"/>
                </a:solidFill>
              </a:uFill>
              <a:latin typeface="Arial"/>
            </a:endParaRPr>
          </a:p>
          <a:p>
            <a:pPr lvl="1" marL="743040" indent="-285480">
              <a:lnSpc>
                <a:spcPct val="100000"/>
              </a:lnSpc>
              <a:buClr>
                <a:srgbClr val="007749"/>
              </a:buClr>
              <a:buSzPct val="80000"/>
              <a:buFont typeface="Wingdings" charset="2"/>
              <a:buChar char=""/>
            </a:pPr>
            <a:r>
              <a:rPr b="0" lang="de-DE" sz="1800" spc="-1" strike="noStrike">
                <a:solidFill>
                  <a:srgbClr val="000000"/>
                </a:solidFill>
                <a:uFill>
                  <a:solidFill>
                    <a:srgbClr val="ffffff"/>
                  </a:solidFill>
                </a:uFill>
                <a:latin typeface="Arial"/>
              </a:rPr>
              <a:t>Daniel Seebacher</a:t>
            </a:r>
            <a:endParaRPr b="0" lang="de-DE" sz="1800" spc="-1" strike="noStrike">
              <a:solidFill>
                <a:srgbClr val="000000"/>
              </a:solidFill>
              <a:uFill>
                <a:solidFill>
                  <a:srgbClr val="ffffff"/>
                </a:solidFill>
              </a:uFill>
              <a:latin typeface="Arial"/>
            </a:endParaRPr>
          </a:p>
          <a:p>
            <a:endParaRPr b="0" lang="de-DE" sz="2000" spc="-1" strike="noStrike">
              <a:solidFill>
                <a:srgbClr val="000000"/>
              </a:solidFill>
              <a:uFill>
                <a:solidFill>
                  <a:srgbClr val="ffffff"/>
                </a:solidFill>
              </a:uFill>
              <a:latin typeface="Arial"/>
            </a:endParaRPr>
          </a:p>
        </p:txBody>
      </p:sp>
      <p:sp>
        <p:nvSpPr>
          <p:cNvPr id="453" name="TextShape 3"/>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454" name="TextShape 4"/>
          <p:cNvSpPr txBox="1"/>
          <p:nvPr/>
        </p:nvSpPr>
        <p:spPr>
          <a:xfrm>
            <a:off x="2947680" y="6500880"/>
            <a:ext cx="2895120" cy="220320"/>
          </a:xfrm>
          <a:prstGeom prst="rect">
            <a:avLst/>
          </a:prstGeom>
          <a:noFill/>
          <a:ln>
            <a:noFill/>
          </a:ln>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455" name="TextShape 5"/>
          <p:cNvSpPr txBox="1"/>
          <p:nvPr/>
        </p:nvSpPr>
        <p:spPr>
          <a:xfrm>
            <a:off x="6376680" y="6500880"/>
            <a:ext cx="2133360" cy="220320"/>
          </a:xfrm>
          <a:prstGeom prst="rect">
            <a:avLst/>
          </a:prstGeom>
          <a:noFill/>
          <a:ln>
            <a:noFill/>
          </a:ln>
        </p:spPr>
        <p:txBody>
          <a:bodyPr anchor="ctr"/>
          <a:p>
            <a:pPr algn="r">
              <a:lnSpc>
                <a:spcPct val="100000"/>
              </a:lnSpc>
            </a:pPr>
            <a:fld id="{9DE1E2A2-90B5-48B9-8DBB-10A2CB3E15FC}"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Back Up 1</a:t>
            </a:r>
            <a:endParaRPr b="0" lang="de-DE" sz="1800" spc="-1" strike="noStrike">
              <a:solidFill>
                <a:srgbClr val="000000"/>
              </a:solidFill>
              <a:uFill>
                <a:solidFill>
                  <a:srgbClr val="ffffff"/>
                </a:solidFill>
              </a:uFill>
              <a:latin typeface="Arial"/>
            </a:endParaRPr>
          </a:p>
        </p:txBody>
      </p:sp>
      <p:sp>
        <p:nvSpPr>
          <p:cNvPr id="457" name="TextShape 2"/>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458" name="TextShape 3"/>
          <p:cNvSpPr txBox="1"/>
          <p:nvPr/>
        </p:nvSpPr>
        <p:spPr>
          <a:xfrm>
            <a:off x="2947680" y="6500880"/>
            <a:ext cx="2895120" cy="220320"/>
          </a:xfrm>
          <a:prstGeom prst="rect">
            <a:avLst/>
          </a:prstGeom>
          <a:noFill/>
          <a:ln>
            <a:noFill/>
          </a:ln>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459" name="TextShape 4"/>
          <p:cNvSpPr txBox="1"/>
          <p:nvPr/>
        </p:nvSpPr>
        <p:spPr>
          <a:xfrm>
            <a:off x="6376680" y="6500880"/>
            <a:ext cx="2133360" cy="220320"/>
          </a:xfrm>
          <a:prstGeom prst="rect">
            <a:avLst/>
          </a:prstGeom>
          <a:noFill/>
          <a:ln>
            <a:noFill/>
          </a:ln>
        </p:spPr>
        <p:txBody>
          <a:bodyPr anchor="ctr"/>
          <a:p>
            <a:pPr algn="r">
              <a:lnSpc>
                <a:spcPct val="100000"/>
              </a:lnSpc>
            </a:pPr>
            <a:fld id="{286AE158-3891-4633-8168-C2BF2A9C8C8F}"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460" name="Grafik 7" descr=""/>
          <p:cNvPicPr/>
          <p:nvPr/>
        </p:nvPicPr>
        <p:blipFill>
          <a:blip r:embed="rId1"/>
          <a:stretch/>
        </p:blipFill>
        <p:spPr>
          <a:xfrm>
            <a:off x="1721520" y="1127880"/>
            <a:ext cx="5700600" cy="460224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TextShape 1"/>
          <p:cNvSpPr txBox="1"/>
          <p:nvPr/>
        </p:nvSpPr>
        <p:spPr>
          <a:xfrm>
            <a:off x="3412800" y="171000"/>
            <a:ext cx="5325840" cy="859320"/>
          </a:xfrm>
          <a:prstGeom prst="rect">
            <a:avLst/>
          </a:prstGeom>
          <a:noFill/>
          <a:ln>
            <a:noFill/>
          </a:ln>
        </p:spPr>
        <p:txBody>
          <a:bodyPr anchor="ctr"/>
          <a:p>
            <a:pPr algn="r">
              <a:lnSpc>
                <a:spcPct val="100000"/>
              </a:lnSpc>
            </a:pPr>
            <a:r>
              <a:rPr b="0" lang="de-DE" sz="1800" spc="-1" strike="noStrike">
                <a:solidFill>
                  <a:srgbClr val="007749"/>
                </a:solidFill>
                <a:uFill>
                  <a:solidFill>
                    <a:srgbClr val="ffffff"/>
                  </a:solidFill>
                </a:uFill>
                <a:latin typeface="LM Sans 10 Bold"/>
              </a:rPr>
              <a:t>Pipes and Filter Pattern </a:t>
            </a:r>
            <a:r>
              <a:rPr b="0" lang="de-DE" sz="1800" spc="-1" strike="noStrike">
                <a:solidFill>
                  <a:srgbClr val="007749"/>
                </a:solidFill>
                <a:uFill>
                  <a:solidFill>
                    <a:srgbClr val="ffffff"/>
                  </a:solidFill>
                </a:uFill>
                <a:latin typeface="LM Sans 10 Bold"/>
              </a:rPr>
              <a:t>
</a:t>
            </a:r>
            <a:r>
              <a:rPr b="0" lang="de-DE" sz="1800" spc="-1" strike="noStrike">
                <a:solidFill>
                  <a:srgbClr val="007749"/>
                </a:solidFill>
                <a:uFill>
                  <a:solidFill>
                    <a:srgbClr val="ffffff"/>
                  </a:solidFill>
                </a:uFill>
                <a:latin typeface="LM Sans 10 Bold"/>
              </a:rPr>
              <a:t>(Buschmann et al. 1996)</a:t>
            </a:r>
            <a:endParaRPr b="0" lang="de-DE" sz="1800" spc="-1" strike="noStrike">
              <a:solidFill>
                <a:srgbClr val="000000"/>
              </a:solidFill>
              <a:uFill>
                <a:solidFill>
                  <a:srgbClr val="ffffff"/>
                </a:solidFill>
              </a:uFill>
              <a:latin typeface="Arial"/>
            </a:endParaRPr>
          </a:p>
        </p:txBody>
      </p:sp>
      <p:sp>
        <p:nvSpPr>
          <p:cNvPr id="462" name="CustomShape 2"/>
          <p:cNvSpPr/>
          <p:nvPr/>
        </p:nvSpPr>
        <p:spPr>
          <a:xfrm>
            <a:off x="761040" y="1647360"/>
            <a:ext cx="7889400" cy="577080"/>
          </a:xfrm>
          <a:prstGeom prst="rect">
            <a:avLst/>
          </a:prstGeom>
          <a:solidFill>
            <a:srgbClr val="fae5e6"/>
          </a:solidFill>
          <a:ln>
            <a:noFill/>
          </a:ln>
          <a:effectLst>
            <a:outerShdw algn="tl" blurRad="63500" dir="1980000" dist="381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p>
            <a:pPr marL="285840" indent="-285480">
              <a:lnSpc>
                <a:spcPct val="100000"/>
              </a:lnSpc>
              <a:buClr>
                <a:srgbClr val="000000"/>
              </a:buClr>
              <a:buFont typeface="Arial"/>
              <a:buChar char="•"/>
            </a:pPr>
            <a:r>
              <a:rPr b="0" lang="en-US" sz="1600" spc="-1" strike="noStrike">
                <a:solidFill>
                  <a:srgbClr val="db0031"/>
                </a:solidFill>
                <a:uFill>
                  <a:solidFill>
                    <a:srgbClr val="ffffff"/>
                  </a:solidFill>
                </a:uFill>
                <a:latin typeface="LM Sans 10 Regular"/>
              </a:rPr>
              <a:t>F</a:t>
            </a:r>
            <a:r>
              <a:rPr b="0" lang="en-US" sz="1600" spc="-1" strike="noStrike">
                <a:solidFill>
                  <a:srgbClr val="000000"/>
                </a:solidFill>
                <a:uFill>
                  <a:solidFill>
                    <a:srgbClr val="ffffff"/>
                  </a:solidFill>
                </a:uFill>
                <a:latin typeface="LM Sans 10 Regular"/>
              </a:rPr>
              <a:t> is a set of filters</a:t>
            </a:r>
            <a:endParaRPr b="0" lang="en-US"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en-US" sz="1600" spc="-1" strike="noStrike">
                <a:solidFill>
                  <a:srgbClr val="db0031"/>
                </a:solidFill>
                <a:uFill>
                  <a:solidFill>
                    <a:srgbClr val="ffffff"/>
                  </a:solidFill>
                </a:uFill>
                <a:latin typeface="LM Sans 10 Regular"/>
              </a:rPr>
              <a:t>P</a:t>
            </a:r>
            <a:r>
              <a:rPr b="0" lang="en-US" sz="1600" spc="-1" strike="noStrike">
                <a:solidFill>
                  <a:srgbClr val="000000"/>
                </a:solidFill>
                <a:uFill>
                  <a:solidFill>
                    <a:srgbClr val="ffffff"/>
                  </a:solidFill>
                </a:uFill>
                <a:latin typeface="LM Sans 10 Regular"/>
              </a:rPr>
              <a:t> is a set of pipes</a:t>
            </a:r>
            <a:endParaRPr b="0" lang="en-US" sz="1800" spc="-1" strike="noStrike">
              <a:solidFill>
                <a:srgbClr val="000000"/>
              </a:solidFill>
              <a:uFill>
                <a:solidFill>
                  <a:srgbClr val="ffffff"/>
                </a:solidFill>
              </a:uFill>
              <a:latin typeface="Arial"/>
            </a:endParaRPr>
          </a:p>
        </p:txBody>
      </p:sp>
      <p:sp>
        <p:nvSpPr>
          <p:cNvPr id="463" name="CustomShape 3"/>
          <p:cNvSpPr/>
          <p:nvPr/>
        </p:nvSpPr>
        <p:spPr>
          <a:xfrm>
            <a:off x="761040" y="1292400"/>
            <a:ext cx="7889400" cy="350280"/>
          </a:xfrm>
          <a:prstGeom prst="round2SameRect">
            <a:avLst>
              <a:gd name="adj1" fmla="val 16667"/>
              <a:gd name="adj2" fmla="val 0"/>
            </a:avLst>
          </a:prstGeom>
          <a:solidFill>
            <a:srgbClr val="c10000"/>
          </a:solidFill>
          <a:ln>
            <a:solidFill>
              <a:srgbClr val="c2022c"/>
            </a:solidFill>
            <a:round/>
          </a:ln>
          <a:effectLst>
            <a:outerShdw blurRad="40000" dir="5400000" dist="2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en-US" sz="1600" spc="-1" strike="noStrike">
                <a:solidFill>
                  <a:srgbClr val="ffffff"/>
                </a:solidFill>
                <a:uFill>
                  <a:solidFill>
                    <a:srgbClr val="ffffff"/>
                  </a:solidFill>
                </a:uFill>
                <a:latin typeface="LM Sans 10 Regular"/>
              </a:rPr>
              <a:t>(Pipeline). A pipeline p is formally described as a tuple (F,P), where: </a:t>
            </a:r>
            <a:endParaRPr b="0" lang="en-US" sz="1800" spc="-1" strike="noStrike">
              <a:solidFill>
                <a:srgbClr val="000000"/>
              </a:solidFill>
              <a:uFill>
                <a:solidFill>
                  <a:srgbClr val="ffffff"/>
                </a:solidFill>
              </a:uFill>
              <a:latin typeface="Arial"/>
            </a:endParaRPr>
          </a:p>
        </p:txBody>
      </p:sp>
      <p:sp>
        <p:nvSpPr>
          <p:cNvPr id="464" name="TextShape 4"/>
          <p:cNvSpPr txBox="1"/>
          <p:nvPr/>
        </p:nvSpPr>
        <p:spPr>
          <a:xfrm>
            <a:off x="0" y="6490800"/>
            <a:ext cx="352080" cy="365760"/>
          </a:xfrm>
          <a:prstGeom prst="rect">
            <a:avLst/>
          </a:prstGeom>
          <a:noFill/>
          <a:ln>
            <a:noFill/>
          </a:ln>
        </p:spPr>
        <p:txBody>
          <a:bodyPr anchor="ctr"/>
          <a:p>
            <a:pPr algn="r">
              <a:lnSpc>
                <a:spcPct val="100000"/>
              </a:lnSpc>
            </a:pPr>
            <a:fld id="{6A0CF9C0-B735-4508-8002-768332E77242}"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
        <p:nvSpPr>
          <p:cNvPr id="465" name="CustomShape 5"/>
          <p:cNvSpPr/>
          <p:nvPr/>
        </p:nvSpPr>
        <p:spPr>
          <a:xfrm>
            <a:off x="1763640" y="2703600"/>
            <a:ext cx="5690520" cy="2523600"/>
          </a:xfrm>
          <a:prstGeom prst="roundRect">
            <a:avLst>
              <a:gd name="adj" fmla="val 3846"/>
            </a:avLst>
          </a:prstGeom>
          <a:solidFill>
            <a:schemeClr val="bg1">
              <a:lumMod val="95000"/>
            </a:schemeClr>
          </a:solidFill>
          <a:ln>
            <a:solidFill>
              <a:srgbClr val="7f7f7f"/>
            </a:solidFill>
            <a:custDash>
              <a:ds d="500000" sp="400000"/>
            </a:custDash>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66" name="CustomShape 6"/>
          <p:cNvSpPr/>
          <p:nvPr/>
        </p:nvSpPr>
        <p:spPr>
          <a:xfrm>
            <a:off x="2975040" y="2856240"/>
            <a:ext cx="1088280" cy="866880"/>
          </a:xfrm>
          <a:prstGeom prst="rect">
            <a:avLst/>
          </a:prstGeom>
          <a:solidFill>
            <a:srgbClr val="ffffff"/>
          </a:solidFill>
          <a:ln w="12600">
            <a:solidFill>
              <a:srgbClr val="000000"/>
            </a:solidFill>
            <a:round/>
          </a:ln>
          <a:effectLst>
            <a:outerShdw algn="tl" blurRad="50800" dir="2700000" dist="38100"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LM Sans 10 Regular"/>
              </a:rPr>
              <a:t>Filter</a:t>
            </a:r>
            <a:endParaRPr b="0" lang="en-US" sz="1800" spc="-1" strike="noStrike">
              <a:solidFill>
                <a:srgbClr val="000000"/>
              </a:solidFill>
              <a:uFill>
                <a:solidFill>
                  <a:srgbClr val="ffffff"/>
                </a:solidFill>
              </a:uFill>
              <a:latin typeface="Arial"/>
            </a:endParaRPr>
          </a:p>
        </p:txBody>
      </p:sp>
      <p:sp>
        <p:nvSpPr>
          <p:cNvPr id="467" name="CustomShape 7"/>
          <p:cNvSpPr/>
          <p:nvPr/>
        </p:nvSpPr>
        <p:spPr>
          <a:xfrm>
            <a:off x="1803960" y="2703600"/>
            <a:ext cx="888480" cy="3034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CMU Serif Roman"/>
              </a:rPr>
              <a:t>pipeline</a:t>
            </a:r>
            <a:endParaRPr b="0" lang="en-US" sz="1800" spc="-1" strike="noStrike">
              <a:solidFill>
                <a:srgbClr val="000000"/>
              </a:solidFill>
              <a:uFill>
                <a:solidFill>
                  <a:srgbClr val="ffffff"/>
                </a:solidFill>
              </a:uFill>
              <a:latin typeface="Arial"/>
            </a:endParaRPr>
          </a:p>
        </p:txBody>
      </p:sp>
      <p:sp>
        <p:nvSpPr>
          <p:cNvPr id="468" name="CustomShape 8"/>
          <p:cNvSpPr/>
          <p:nvPr/>
        </p:nvSpPr>
        <p:spPr>
          <a:xfrm>
            <a:off x="1640160" y="3289680"/>
            <a:ext cx="1334520" cy="360"/>
          </a:xfrm>
          <a:custGeom>
            <a:avLst/>
            <a:gdLst/>
            <a:ahLst/>
            <a:rect l="l" t="t" r="r" b="b"/>
            <a:pathLst>
              <a:path w="21600" h="21600">
                <a:moveTo>
                  <a:pt x="0" y="0"/>
                </a:moveTo>
                <a:lnTo>
                  <a:pt x="21600" y="21600"/>
                </a:lnTo>
              </a:path>
            </a:pathLst>
          </a:custGeom>
          <a:noFill/>
          <a:ln w="19080">
            <a:solidFill>
              <a:schemeClr val="tx1"/>
            </a:solidFill>
            <a:round/>
            <a:tailEnd len="lg" type="triangle" w="lg"/>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69" name="CustomShape 9"/>
          <p:cNvSpPr/>
          <p:nvPr/>
        </p:nvSpPr>
        <p:spPr>
          <a:xfrm>
            <a:off x="968760" y="2954160"/>
            <a:ext cx="670680" cy="670680"/>
          </a:xfrm>
          <a:prstGeom prst="ellipse">
            <a:avLst/>
          </a:prstGeom>
          <a:solidFill>
            <a:srgbClr val="ffffff"/>
          </a:solidFill>
          <a:ln w="12600">
            <a:solidFill>
              <a:srgbClr val="000000"/>
            </a:solidFill>
            <a:round/>
          </a:ln>
          <a:effectLst>
            <a:outerShdw algn="tl" blurRad="50800" dir="2700000" dist="38100" rotWithShape="0">
              <a:srgbClr val="000000">
                <a:alpha val="40000"/>
              </a:srgbClr>
            </a:outerShdw>
          </a:effectLst>
        </p:spPr>
        <p:style>
          <a:lnRef idx="1">
            <a:schemeClr val="accent1"/>
          </a:lnRef>
          <a:fillRef idx="3">
            <a:schemeClr val="accent1"/>
          </a:fillRef>
          <a:effectRef idx="2">
            <a:schemeClr val="accent1"/>
          </a:effectRef>
          <a:fontRef idx="minor"/>
        </p:style>
      </p:sp>
      <p:sp>
        <p:nvSpPr>
          <p:cNvPr id="470" name="CustomShape 10"/>
          <p:cNvSpPr/>
          <p:nvPr/>
        </p:nvSpPr>
        <p:spPr>
          <a:xfrm>
            <a:off x="925920" y="3135960"/>
            <a:ext cx="790920" cy="30348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400" spc="-1" strike="noStrike">
                <a:solidFill>
                  <a:srgbClr val="000000"/>
                </a:solidFill>
                <a:uFill>
                  <a:solidFill>
                    <a:srgbClr val="ffffff"/>
                  </a:solidFill>
                </a:uFill>
                <a:latin typeface="LM Sans 10 Regular"/>
              </a:rPr>
              <a:t>Source</a:t>
            </a:r>
            <a:endParaRPr b="0" lang="en-US" sz="1800" spc="-1" strike="noStrike">
              <a:solidFill>
                <a:srgbClr val="000000"/>
              </a:solidFill>
              <a:uFill>
                <a:solidFill>
                  <a:srgbClr val="ffffff"/>
                </a:solidFill>
              </a:uFill>
              <a:latin typeface="Arial"/>
            </a:endParaRPr>
          </a:p>
        </p:txBody>
      </p:sp>
      <p:sp>
        <p:nvSpPr>
          <p:cNvPr id="471" name="CustomShape 11"/>
          <p:cNvSpPr/>
          <p:nvPr/>
        </p:nvSpPr>
        <p:spPr>
          <a:xfrm>
            <a:off x="968760" y="3996360"/>
            <a:ext cx="670680" cy="670680"/>
          </a:xfrm>
          <a:prstGeom prst="ellipse">
            <a:avLst/>
          </a:prstGeom>
          <a:solidFill>
            <a:srgbClr val="ffffff"/>
          </a:solidFill>
          <a:ln w="12600">
            <a:solidFill>
              <a:srgbClr val="000000"/>
            </a:solidFill>
            <a:round/>
          </a:ln>
          <a:effectLst>
            <a:outerShdw algn="tl" blurRad="50800" dir="2700000" dist="38100" rotWithShape="0">
              <a:srgbClr val="000000">
                <a:alpha val="40000"/>
              </a:srgbClr>
            </a:outerShdw>
          </a:effectLst>
        </p:spPr>
        <p:style>
          <a:lnRef idx="1">
            <a:schemeClr val="accent1"/>
          </a:lnRef>
          <a:fillRef idx="3">
            <a:schemeClr val="accent1"/>
          </a:fillRef>
          <a:effectRef idx="2">
            <a:schemeClr val="accent1"/>
          </a:effectRef>
          <a:fontRef idx="minor"/>
        </p:style>
      </p:sp>
      <p:sp>
        <p:nvSpPr>
          <p:cNvPr id="472" name="CustomShape 12"/>
          <p:cNvSpPr/>
          <p:nvPr/>
        </p:nvSpPr>
        <p:spPr>
          <a:xfrm>
            <a:off x="925920" y="4178160"/>
            <a:ext cx="790920" cy="30348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400" spc="-1" strike="noStrike">
                <a:solidFill>
                  <a:srgbClr val="000000"/>
                </a:solidFill>
                <a:uFill>
                  <a:solidFill>
                    <a:srgbClr val="ffffff"/>
                  </a:solidFill>
                </a:uFill>
                <a:latin typeface="LM Sans 10 Regular"/>
              </a:rPr>
              <a:t>Source</a:t>
            </a:r>
            <a:endParaRPr b="0" lang="en-US" sz="1800" spc="-1" strike="noStrike">
              <a:solidFill>
                <a:srgbClr val="000000"/>
              </a:solidFill>
              <a:uFill>
                <a:solidFill>
                  <a:srgbClr val="ffffff"/>
                </a:solidFill>
              </a:uFill>
              <a:latin typeface="Arial"/>
            </a:endParaRPr>
          </a:p>
        </p:txBody>
      </p:sp>
      <p:sp>
        <p:nvSpPr>
          <p:cNvPr id="473" name="CustomShape 13"/>
          <p:cNvSpPr/>
          <p:nvPr/>
        </p:nvSpPr>
        <p:spPr>
          <a:xfrm>
            <a:off x="7740360" y="2954160"/>
            <a:ext cx="670680" cy="670680"/>
          </a:xfrm>
          <a:prstGeom prst="ellipse">
            <a:avLst/>
          </a:prstGeom>
          <a:solidFill>
            <a:srgbClr val="ffffff"/>
          </a:solidFill>
          <a:ln w="12600">
            <a:solidFill>
              <a:srgbClr val="000000"/>
            </a:solidFill>
            <a:round/>
          </a:ln>
          <a:effectLst>
            <a:outerShdw algn="tl" blurRad="50800" dir="2700000" dist="38100" rotWithShape="0">
              <a:srgbClr val="000000">
                <a:alpha val="40000"/>
              </a:srgbClr>
            </a:outerShdw>
          </a:effectLst>
        </p:spPr>
        <p:style>
          <a:lnRef idx="1">
            <a:schemeClr val="accent1"/>
          </a:lnRef>
          <a:fillRef idx="3">
            <a:schemeClr val="accent1"/>
          </a:fillRef>
          <a:effectRef idx="2">
            <a:schemeClr val="accent1"/>
          </a:effectRef>
          <a:fontRef idx="minor"/>
        </p:style>
      </p:sp>
      <p:sp>
        <p:nvSpPr>
          <p:cNvPr id="474" name="CustomShape 14"/>
          <p:cNvSpPr/>
          <p:nvPr/>
        </p:nvSpPr>
        <p:spPr>
          <a:xfrm>
            <a:off x="7818840" y="3135960"/>
            <a:ext cx="559080" cy="30348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400" spc="-1" strike="noStrike">
                <a:solidFill>
                  <a:srgbClr val="000000"/>
                </a:solidFill>
                <a:uFill>
                  <a:solidFill>
                    <a:srgbClr val="ffffff"/>
                  </a:solidFill>
                </a:uFill>
                <a:latin typeface="LM Sans 10 Regular"/>
              </a:rPr>
              <a:t>Sink</a:t>
            </a:r>
            <a:endParaRPr b="0" lang="en-US" sz="1800" spc="-1" strike="noStrike">
              <a:solidFill>
                <a:srgbClr val="000000"/>
              </a:solidFill>
              <a:uFill>
                <a:solidFill>
                  <a:srgbClr val="ffffff"/>
                </a:solidFill>
              </a:uFill>
              <a:latin typeface="Arial"/>
            </a:endParaRPr>
          </a:p>
        </p:txBody>
      </p:sp>
      <p:sp>
        <p:nvSpPr>
          <p:cNvPr id="475" name="CustomShape 15"/>
          <p:cNvSpPr/>
          <p:nvPr/>
        </p:nvSpPr>
        <p:spPr>
          <a:xfrm>
            <a:off x="7740360" y="3996360"/>
            <a:ext cx="670680" cy="670680"/>
          </a:xfrm>
          <a:prstGeom prst="ellipse">
            <a:avLst/>
          </a:prstGeom>
          <a:solidFill>
            <a:srgbClr val="ffffff"/>
          </a:solidFill>
          <a:ln w="12600">
            <a:solidFill>
              <a:srgbClr val="000000"/>
            </a:solidFill>
            <a:round/>
          </a:ln>
          <a:effectLst>
            <a:outerShdw algn="tl" blurRad="50800" dir="2700000" dist="38100" rotWithShape="0">
              <a:srgbClr val="000000">
                <a:alpha val="40000"/>
              </a:srgbClr>
            </a:outerShdw>
          </a:effectLst>
        </p:spPr>
        <p:style>
          <a:lnRef idx="1">
            <a:schemeClr val="accent1"/>
          </a:lnRef>
          <a:fillRef idx="3">
            <a:schemeClr val="accent1"/>
          </a:fillRef>
          <a:effectRef idx="2">
            <a:schemeClr val="accent1"/>
          </a:effectRef>
          <a:fontRef idx="minor"/>
        </p:style>
      </p:sp>
      <p:sp>
        <p:nvSpPr>
          <p:cNvPr id="476" name="CustomShape 16"/>
          <p:cNvSpPr/>
          <p:nvPr/>
        </p:nvSpPr>
        <p:spPr>
          <a:xfrm>
            <a:off x="7818840" y="4178160"/>
            <a:ext cx="559080" cy="30348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400" spc="-1" strike="noStrike">
                <a:solidFill>
                  <a:srgbClr val="000000"/>
                </a:solidFill>
                <a:uFill>
                  <a:solidFill>
                    <a:srgbClr val="ffffff"/>
                  </a:solidFill>
                </a:uFill>
                <a:latin typeface="LM Sans 10 Regular"/>
              </a:rPr>
              <a:t>Sink</a:t>
            </a:r>
            <a:endParaRPr b="0" lang="en-US" sz="1800" spc="-1" strike="noStrike">
              <a:solidFill>
                <a:srgbClr val="000000"/>
              </a:solidFill>
              <a:uFill>
                <a:solidFill>
                  <a:srgbClr val="ffffff"/>
                </a:solidFill>
              </a:uFill>
              <a:latin typeface="Arial"/>
            </a:endParaRPr>
          </a:p>
        </p:txBody>
      </p:sp>
      <p:sp>
        <p:nvSpPr>
          <p:cNvPr id="477" name="CustomShape 17"/>
          <p:cNvSpPr/>
          <p:nvPr/>
        </p:nvSpPr>
        <p:spPr>
          <a:xfrm rot="5400000">
            <a:off x="2154600" y="2924280"/>
            <a:ext cx="312840" cy="724680"/>
          </a:xfrm>
          <a:prstGeom prst="can">
            <a:avLst>
              <a:gd name="adj" fmla="val 25000"/>
            </a:avLst>
          </a:prstGeom>
          <a:solidFill>
            <a:schemeClr val="tx2">
              <a:lumMod val="20000"/>
              <a:lumOff val="80000"/>
            </a:schemeClr>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en-US" sz="1600" spc="-1" strike="noStrike">
                <a:solidFill>
                  <a:srgbClr val="000000"/>
                </a:solidFill>
                <a:uFill>
                  <a:solidFill>
                    <a:srgbClr val="ffffff"/>
                  </a:solidFill>
                </a:uFill>
                <a:latin typeface="LM Sans 10 Regular"/>
              </a:rPr>
              <a:t>pipe</a:t>
            </a:r>
            <a:endParaRPr b="0" lang="en-US" sz="1800" spc="-1" strike="noStrike">
              <a:solidFill>
                <a:srgbClr val="000000"/>
              </a:solidFill>
              <a:uFill>
                <a:solidFill>
                  <a:srgbClr val="ffffff"/>
                </a:solidFill>
              </a:uFill>
              <a:latin typeface="Arial"/>
            </a:endParaRPr>
          </a:p>
        </p:txBody>
      </p:sp>
      <p:sp>
        <p:nvSpPr>
          <p:cNvPr id="478" name="CustomShape 18"/>
          <p:cNvSpPr/>
          <p:nvPr/>
        </p:nvSpPr>
        <p:spPr>
          <a:xfrm>
            <a:off x="2975040" y="3898440"/>
            <a:ext cx="1088280" cy="866880"/>
          </a:xfrm>
          <a:prstGeom prst="rect">
            <a:avLst/>
          </a:prstGeom>
          <a:solidFill>
            <a:srgbClr val="ffffff"/>
          </a:solidFill>
          <a:ln w="12600">
            <a:solidFill>
              <a:srgbClr val="000000"/>
            </a:solidFill>
            <a:round/>
          </a:ln>
          <a:effectLst>
            <a:outerShdw algn="tl" blurRad="50800" dir="2700000" dist="38100"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LM Sans 10 Regular"/>
              </a:rPr>
              <a:t>Filter</a:t>
            </a:r>
            <a:endParaRPr b="0" lang="en-US" sz="1800" spc="-1" strike="noStrike">
              <a:solidFill>
                <a:srgbClr val="000000"/>
              </a:solidFill>
              <a:uFill>
                <a:solidFill>
                  <a:srgbClr val="ffffff"/>
                </a:solidFill>
              </a:uFill>
              <a:latin typeface="Arial"/>
            </a:endParaRPr>
          </a:p>
        </p:txBody>
      </p:sp>
      <p:sp>
        <p:nvSpPr>
          <p:cNvPr id="479" name="CustomShape 19"/>
          <p:cNvSpPr/>
          <p:nvPr/>
        </p:nvSpPr>
        <p:spPr>
          <a:xfrm>
            <a:off x="1640160" y="4332240"/>
            <a:ext cx="1334520" cy="360"/>
          </a:xfrm>
          <a:custGeom>
            <a:avLst/>
            <a:gdLst/>
            <a:ahLst/>
            <a:rect l="l" t="t" r="r" b="b"/>
            <a:pathLst>
              <a:path w="21600" h="21600">
                <a:moveTo>
                  <a:pt x="0" y="0"/>
                </a:moveTo>
                <a:lnTo>
                  <a:pt x="21600" y="21600"/>
                </a:lnTo>
              </a:path>
            </a:pathLst>
          </a:custGeom>
          <a:noFill/>
          <a:ln w="19080">
            <a:solidFill>
              <a:schemeClr val="tx1"/>
            </a:solidFill>
            <a:round/>
            <a:tailEnd len="lg" type="triangle" w="lg"/>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80" name="CustomShape 20"/>
          <p:cNvSpPr/>
          <p:nvPr/>
        </p:nvSpPr>
        <p:spPr>
          <a:xfrm rot="5400000">
            <a:off x="2154600" y="3966480"/>
            <a:ext cx="312840" cy="724680"/>
          </a:xfrm>
          <a:prstGeom prst="can">
            <a:avLst>
              <a:gd name="adj" fmla="val 25000"/>
            </a:avLst>
          </a:prstGeom>
          <a:solidFill>
            <a:schemeClr val="tx2">
              <a:lumMod val="20000"/>
              <a:lumOff val="80000"/>
            </a:schemeClr>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en-US" sz="1600" spc="-1" strike="noStrike">
                <a:solidFill>
                  <a:srgbClr val="000000"/>
                </a:solidFill>
                <a:uFill>
                  <a:solidFill>
                    <a:srgbClr val="ffffff"/>
                  </a:solidFill>
                </a:uFill>
                <a:latin typeface="LM Sans 10 Regular"/>
              </a:rPr>
              <a:t>pipe</a:t>
            </a:r>
            <a:endParaRPr b="0" lang="en-US" sz="1800" spc="-1" strike="noStrike">
              <a:solidFill>
                <a:srgbClr val="000000"/>
              </a:solidFill>
              <a:uFill>
                <a:solidFill>
                  <a:srgbClr val="ffffff"/>
                </a:solidFill>
              </a:uFill>
              <a:latin typeface="Arial"/>
            </a:endParaRPr>
          </a:p>
        </p:txBody>
      </p:sp>
      <p:sp>
        <p:nvSpPr>
          <p:cNvPr id="481" name="CustomShape 21"/>
          <p:cNvSpPr/>
          <p:nvPr/>
        </p:nvSpPr>
        <p:spPr>
          <a:xfrm>
            <a:off x="5182920" y="2856240"/>
            <a:ext cx="1088280" cy="866880"/>
          </a:xfrm>
          <a:prstGeom prst="rect">
            <a:avLst/>
          </a:prstGeom>
          <a:solidFill>
            <a:srgbClr val="ffffff"/>
          </a:solidFill>
          <a:ln w="12600">
            <a:solidFill>
              <a:srgbClr val="000000"/>
            </a:solidFill>
            <a:round/>
          </a:ln>
          <a:effectLst>
            <a:outerShdw algn="tl" blurRad="50800" dir="2700000" dist="38100"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LM Sans 10 Regular"/>
              </a:rPr>
              <a:t>Filter</a:t>
            </a:r>
            <a:endParaRPr b="0" lang="en-US" sz="1800" spc="-1" strike="noStrike">
              <a:solidFill>
                <a:srgbClr val="000000"/>
              </a:solidFill>
              <a:uFill>
                <a:solidFill>
                  <a:srgbClr val="ffffff"/>
                </a:solidFill>
              </a:uFill>
              <a:latin typeface="Arial"/>
            </a:endParaRPr>
          </a:p>
        </p:txBody>
      </p:sp>
      <p:sp>
        <p:nvSpPr>
          <p:cNvPr id="482" name="CustomShape 22"/>
          <p:cNvSpPr/>
          <p:nvPr/>
        </p:nvSpPr>
        <p:spPr>
          <a:xfrm>
            <a:off x="5182920" y="3897720"/>
            <a:ext cx="1088280" cy="866880"/>
          </a:xfrm>
          <a:prstGeom prst="rect">
            <a:avLst/>
          </a:prstGeom>
          <a:solidFill>
            <a:srgbClr val="ffffff"/>
          </a:solidFill>
          <a:ln w="12600">
            <a:solidFill>
              <a:srgbClr val="000000"/>
            </a:solidFill>
            <a:round/>
          </a:ln>
          <a:effectLst>
            <a:outerShdw algn="tl" blurRad="50800" dir="2700000" dist="38100" rotWithShape="0">
              <a:srgbClr val="000000">
                <a:alpha val="40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LM Sans 10 Regular"/>
              </a:rPr>
              <a:t>Filter</a:t>
            </a:r>
            <a:endParaRPr b="0" lang="en-US" sz="1800" spc="-1" strike="noStrike">
              <a:solidFill>
                <a:srgbClr val="000000"/>
              </a:solidFill>
              <a:uFill>
                <a:solidFill>
                  <a:srgbClr val="ffffff"/>
                </a:solidFill>
              </a:uFill>
              <a:latin typeface="Arial"/>
            </a:endParaRPr>
          </a:p>
        </p:txBody>
      </p:sp>
      <p:sp>
        <p:nvSpPr>
          <p:cNvPr id="483" name="CustomShape 23"/>
          <p:cNvSpPr/>
          <p:nvPr/>
        </p:nvSpPr>
        <p:spPr>
          <a:xfrm>
            <a:off x="4063680" y="3289680"/>
            <a:ext cx="1122840" cy="360"/>
          </a:xfrm>
          <a:custGeom>
            <a:avLst/>
            <a:gdLst/>
            <a:ahLst/>
            <a:rect l="l" t="t" r="r" b="b"/>
            <a:pathLst>
              <a:path w="21600" h="21600">
                <a:moveTo>
                  <a:pt x="0" y="0"/>
                </a:moveTo>
                <a:lnTo>
                  <a:pt x="21600" y="21600"/>
                </a:lnTo>
              </a:path>
            </a:pathLst>
          </a:custGeom>
          <a:noFill/>
          <a:ln w="19080">
            <a:solidFill>
              <a:schemeClr val="tx1"/>
            </a:solidFill>
            <a:round/>
            <a:tailEnd len="lg" type="triangle" w="lg"/>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84" name="CustomShape 24"/>
          <p:cNvSpPr/>
          <p:nvPr/>
        </p:nvSpPr>
        <p:spPr>
          <a:xfrm rot="5400000">
            <a:off x="4418280" y="2924280"/>
            <a:ext cx="312840" cy="724680"/>
          </a:xfrm>
          <a:prstGeom prst="can">
            <a:avLst>
              <a:gd name="adj" fmla="val 25000"/>
            </a:avLst>
          </a:prstGeom>
          <a:solidFill>
            <a:schemeClr val="tx2">
              <a:lumMod val="20000"/>
              <a:lumOff val="80000"/>
            </a:schemeClr>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en-US" sz="1600" spc="-1" strike="noStrike">
                <a:solidFill>
                  <a:srgbClr val="000000"/>
                </a:solidFill>
                <a:uFill>
                  <a:solidFill>
                    <a:srgbClr val="ffffff"/>
                  </a:solidFill>
                </a:uFill>
                <a:latin typeface="LM Sans 10 Regular"/>
              </a:rPr>
              <a:t>pipe</a:t>
            </a:r>
            <a:endParaRPr b="0" lang="en-US" sz="1800" spc="-1" strike="noStrike">
              <a:solidFill>
                <a:srgbClr val="000000"/>
              </a:solidFill>
              <a:uFill>
                <a:solidFill>
                  <a:srgbClr val="ffffff"/>
                </a:solidFill>
              </a:uFill>
              <a:latin typeface="Arial"/>
            </a:endParaRPr>
          </a:p>
        </p:txBody>
      </p:sp>
      <p:sp>
        <p:nvSpPr>
          <p:cNvPr id="485" name="CustomShape 25"/>
          <p:cNvSpPr/>
          <p:nvPr/>
        </p:nvSpPr>
        <p:spPr>
          <a:xfrm flipV="1">
            <a:off x="4063680" y="4586760"/>
            <a:ext cx="1118880" cy="360"/>
          </a:xfrm>
          <a:custGeom>
            <a:avLst/>
            <a:gdLst/>
            <a:ahLst/>
            <a:rect l="l" t="t" r="r" b="b"/>
            <a:pathLst>
              <a:path w="21600" h="21600">
                <a:moveTo>
                  <a:pt x="0" y="0"/>
                </a:moveTo>
                <a:lnTo>
                  <a:pt x="21600" y="21600"/>
                </a:lnTo>
              </a:path>
            </a:pathLst>
          </a:custGeom>
          <a:noFill/>
          <a:ln w="19080">
            <a:solidFill>
              <a:schemeClr val="tx1"/>
            </a:solidFill>
            <a:round/>
            <a:tailEnd len="lg" type="triangle" w="lg"/>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86" name="CustomShape 26"/>
          <p:cNvSpPr/>
          <p:nvPr/>
        </p:nvSpPr>
        <p:spPr>
          <a:xfrm>
            <a:off x="6271560" y="3289680"/>
            <a:ext cx="1468440" cy="360"/>
          </a:xfrm>
          <a:custGeom>
            <a:avLst/>
            <a:gdLst/>
            <a:ahLst/>
            <a:rect l="l" t="t" r="r" b="b"/>
            <a:pathLst>
              <a:path w="21600" h="21600">
                <a:moveTo>
                  <a:pt x="0" y="0"/>
                </a:moveTo>
                <a:lnTo>
                  <a:pt x="21600" y="21600"/>
                </a:lnTo>
              </a:path>
            </a:pathLst>
          </a:custGeom>
          <a:noFill/>
          <a:ln w="19080">
            <a:solidFill>
              <a:schemeClr val="tx1"/>
            </a:solidFill>
            <a:round/>
            <a:tailEnd len="lg" type="triangle" w="lg"/>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87" name="CustomShape 27"/>
          <p:cNvSpPr/>
          <p:nvPr/>
        </p:nvSpPr>
        <p:spPr>
          <a:xfrm rot="5400000">
            <a:off x="6722640" y="2924280"/>
            <a:ext cx="312840" cy="724680"/>
          </a:xfrm>
          <a:prstGeom prst="can">
            <a:avLst>
              <a:gd name="adj" fmla="val 25000"/>
            </a:avLst>
          </a:prstGeom>
          <a:solidFill>
            <a:schemeClr val="tx2">
              <a:lumMod val="20000"/>
              <a:lumOff val="80000"/>
            </a:schemeClr>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en-US" sz="1600" spc="-1" strike="noStrike">
                <a:solidFill>
                  <a:srgbClr val="000000"/>
                </a:solidFill>
                <a:uFill>
                  <a:solidFill>
                    <a:srgbClr val="ffffff"/>
                  </a:solidFill>
                </a:uFill>
                <a:latin typeface="LM Sans 10 Regular"/>
              </a:rPr>
              <a:t>pipe</a:t>
            </a:r>
            <a:endParaRPr b="0" lang="en-US" sz="1800" spc="-1" strike="noStrike">
              <a:solidFill>
                <a:srgbClr val="000000"/>
              </a:solidFill>
              <a:uFill>
                <a:solidFill>
                  <a:srgbClr val="ffffff"/>
                </a:solidFill>
              </a:uFill>
              <a:latin typeface="Arial"/>
            </a:endParaRPr>
          </a:p>
        </p:txBody>
      </p:sp>
      <p:sp>
        <p:nvSpPr>
          <p:cNvPr id="488" name="CustomShape 28"/>
          <p:cNvSpPr/>
          <p:nvPr/>
        </p:nvSpPr>
        <p:spPr>
          <a:xfrm>
            <a:off x="6271560" y="4331520"/>
            <a:ext cx="1468440" cy="360"/>
          </a:xfrm>
          <a:custGeom>
            <a:avLst/>
            <a:gdLst/>
            <a:ahLst/>
            <a:rect l="l" t="t" r="r" b="b"/>
            <a:pathLst>
              <a:path w="21600" h="21600">
                <a:moveTo>
                  <a:pt x="0" y="0"/>
                </a:moveTo>
                <a:lnTo>
                  <a:pt x="21600" y="21600"/>
                </a:lnTo>
              </a:path>
            </a:pathLst>
          </a:custGeom>
          <a:noFill/>
          <a:ln w="19080">
            <a:solidFill>
              <a:schemeClr val="tx1"/>
            </a:solidFill>
            <a:round/>
            <a:tailEnd len="lg" type="triangle" w="lg"/>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89" name="CustomShape 29"/>
          <p:cNvSpPr/>
          <p:nvPr/>
        </p:nvSpPr>
        <p:spPr>
          <a:xfrm>
            <a:off x="4063680" y="3530520"/>
            <a:ext cx="1118880" cy="800640"/>
          </a:xfrm>
          <a:prstGeom prst="bentConnector3">
            <a:avLst>
              <a:gd name="adj1" fmla="val 36175"/>
            </a:avLst>
          </a:prstGeom>
          <a:noFill/>
          <a:ln w="19080">
            <a:solidFill>
              <a:schemeClr val="tx1"/>
            </a:solidFill>
            <a:round/>
            <a:tailEnd len="lg" type="triangle" w="lg"/>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90" name="CustomShape 30"/>
          <p:cNvSpPr/>
          <p:nvPr/>
        </p:nvSpPr>
        <p:spPr>
          <a:xfrm>
            <a:off x="4281840" y="3567960"/>
            <a:ext cx="312840" cy="724680"/>
          </a:xfrm>
          <a:prstGeom prst="can">
            <a:avLst>
              <a:gd name="adj" fmla="val 25000"/>
            </a:avLst>
          </a:prstGeom>
          <a:solidFill>
            <a:schemeClr val="tx2">
              <a:lumMod val="20000"/>
              <a:lumOff val="80000"/>
            </a:schemeClr>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en-US" sz="1600" spc="-1" strike="noStrike">
                <a:solidFill>
                  <a:srgbClr val="000000"/>
                </a:solidFill>
                <a:uFill>
                  <a:solidFill>
                    <a:srgbClr val="ffffff"/>
                  </a:solidFill>
                </a:uFill>
                <a:latin typeface="LM Sans 10 Regular"/>
              </a:rPr>
              <a:t>pipe</a:t>
            </a:r>
            <a:endParaRPr b="0" lang="en-US" sz="1800" spc="-1" strike="noStrike">
              <a:solidFill>
                <a:srgbClr val="000000"/>
              </a:solidFill>
              <a:uFill>
                <a:solidFill>
                  <a:srgbClr val="ffffff"/>
                </a:solidFill>
              </a:uFill>
              <a:latin typeface="Arial"/>
            </a:endParaRPr>
          </a:p>
        </p:txBody>
      </p:sp>
      <p:sp>
        <p:nvSpPr>
          <p:cNvPr id="491" name="CustomShape 31"/>
          <p:cNvSpPr/>
          <p:nvPr/>
        </p:nvSpPr>
        <p:spPr>
          <a:xfrm rot="5400000">
            <a:off x="4418280" y="4222800"/>
            <a:ext cx="312840" cy="724680"/>
          </a:xfrm>
          <a:prstGeom prst="can">
            <a:avLst>
              <a:gd name="adj" fmla="val 25000"/>
            </a:avLst>
          </a:prstGeom>
          <a:solidFill>
            <a:schemeClr val="tx2">
              <a:lumMod val="20000"/>
              <a:lumOff val="80000"/>
            </a:schemeClr>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en-US" sz="1600" spc="-1" strike="noStrike">
                <a:solidFill>
                  <a:srgbClr val="000000"/>
                </a:solidFill>
                <a:uFill>
                  <a:solidFill>
                    <a:srgbClr val="ffffff"/>
                  </a:solidFill>
                </a:uFill>
                <a:latin typeface="LM Sans 10 Regular"/>
              </a:rPr>
              <a:t>pipe</a:t>
            </a:r>
            <a:endParaRPr b="0" lang="en-US" sz="1800" spc="-1" strike="noStrike">
              <a:solidFill>
                <a:srgbClr val="000000"/>
              </a:solidFill>
              <a:uFill>
                <a:solidFill>
                  <a:srgbClr val="ffffff"/>
                </a:solidFill>
              </a:uFill>
              <a:latin typeface="Arial"/>
            </a:endParaRPr>
          </a:p>
        </p:txBody>
      </p:sp>
      <p:sp>
        <p:nvSpPr>
          <p:cNvPr id="492" name="CustomShape 32"/>
          <p:cNvSpPr/>
          <p:nvPr/>
        </p:nvSpPr>
        <p:spPr>
          <a:xfrm rot="5400000">
            <a:off x="6722640" y="3961440"/>
            <a:ext cx="312840" cy="724680"/>
          </a:xfrm>
          <a:prstGeom prst="can">
            <a:avLst>
              <a:gd name="adj" fmla="val 25000"/>
            </a:avLst>
          </a:prstGeom>
          <a:solidFill>
            <a:schemeClr val="tx2">
              <a:lumMod val="20000"/>
              <a:lumOff val="80000"/>
            </a:schemeClr>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en-US" sz="1600" spc="-1" strike="noStrike">
                <a:solidFill>
                  <a:srgbClr val="000000"/>
                </a:solidFill>
                <a:uFill>
                  <a:solidFill>
                    <a:srgbClr val="ffffff"/>
                  </a:solidFill>
                </a:uFill>
                <a:latin typeface="LM Sans 10 Regular"/>
              </a:rPr>
              <a:t>pipe</a:t>
            </a:r>
            <a:endParaRPr b="0" lang="en-US" sz="1800" spc="-1" strike="noStrike">
              <a:solidFill>
                <a:srgbClr val="000000"/>
              </a:solidFill>
              <a:uFill>
                <a:solidFill>
                  <a:srgbClr val="ffffff"/>
                </a:solidFill>
              </a:uFill>
              <a:latin typeface="Arial"/>
            </a:endParaRPr>
          </a:p>
        </p:txBody>
      </p:sp>
      <p:sp>
        <p:nvSpPr>
          <p:cNvPr id="493" name="CustomShape 33"/>
          <p:cNvSpPr/>
          <p:nvPr/>
        </p:nvSpPr>
        <p:spPr>
          <a:xfrm flipH="1" flipV="1">
            <a:off x="2975040" y="4485240"/>
            <a:ext cx="3296160" cy="101160"/>
          </a:xfrm>
          <a:prstGeom prst="bentConnector5">
            <a:avLst>
              <a:gd name="adj1" fmla="val -6934"/>
              <a:gd name="adj2" fmla="val -407026"/>
              <a:gd name="adj3" fmla="val 106377"/>
            </a:avLst>
          </a:prstGeom>
          <a:noFill/>
          <a:ln w="19080">
            <a:solidFill>
              <a:schemeClr val="tx1"/>
            </a:solidFill>
            <a:round/>
            <a:tailEnd len="lg" type="triangle" w="lg"/>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94" name="CustomShape 34"/>
          <p:cNvSpPr/>
          <p:nvPr/>
        </p:nvSpPr>
        <p:spPr>
          <a:xfrm rot="5400000">
            <a:off x="4418280" y="4609440"/>
            <a:ext cx="312840" cy="724680"/>
          </a:xfrm>
          <a:prstGeom prst="can">
            <a:avLst>
              <a:gd name="adj" fmla="val 25000"/>
            </a:avLst>
          </a:prstGeom>
          <a:solidFill>
            <a:schemeClr val="tx2">
              <a:lumMod val="20000"/>
              <a:lumOff val="80000"/>
            </a:schemeClr>
          </a:solidFill>
          <a:ln>
            <a:solidFill>
              <a:srgbClr val="000000"/>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en-US" sz="1600" spc="-1" strike="noStrike">
                <a:solidFill>
                  <a:srgbClr val="000000"/>
                </a:solidFill>
                <a:uFill>
                  <a:solidFill>
                    <a:srgbClr val="ffffff"/>
                  </a:solidFill>
                </a:uFill>
                <a:latin typeface="LM Sans 10 Regular"/>
              </a:rPr>
              <a:t>pipe</a:t>
            </a:r>
            <a:endParaRPr b="0" lang="en-US" sz="1800" spc="-1" strike="noStrike">
              <a:solidFill>
                <a:srgbClr val="000000"/>
              </a:solidFill>
              <a:uFill>
                <a:solidFill>
                  <a:srgbClr val="ffffff"/>
                </a:solidFill>
              </a:uFill>
              <a:latin typeface="Arial"/>
            </a:endParaRPr>
          </a:p>
        </p:txBody>
      </p:sp>
      <p:sp>
        <p:nvSpPr>
          <p:cNvPr id="495" name="CustomShape 35"/>
          <p:cNvSpPr/>
          <p:nvPr/>
        </p:nvSpPr>
        <p:spPr>
          <a:xfrm>
            <a:off x="761040" y="6019920"/>
            <a:ext cx="7889400" cy="333720"/>
          </a:xfrm>
          <a:prstGeom prst="rect">
            <a:avLst/>
          </a:prstGeom>
          <a:solidFill>
            <a:srgbClr val="fae5e6"/>
          </a:solidFill>
          <a:ln>
            <a:noFill/>
          </a:ln>
          <a:effectLst>
            <a:outerShdw algn="tl" blurRad="63500" dir="1980000" dist="381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Arial"/>
              </a:rPr>
              <a:t>cat example.txt | wc -w</a:t>
            </a:r>
            <a:endParaRPr b="0" lang="en-US" sz="1800" spc="-1" strike="noStrike">
              <a:solidFill>
                <a:srgbClr val="000000"/>
              </a:solidFill>
              <a:uFill>
                <a:solidFill>
                  <a:srgbClr val="ffffff"/>
                </a:solidFill>
              </a:uFill>
              <a:latin typeface="Arial"/>
            </a:endParaRPr>
          </a:p>
        </p:txBody>
      </p:sp>
      <p:sp>
        <p:nvSpPr>
          <p:cNvPr id="496" name="CustomShape 36"/>
          <p:cNvSpPr/>
          <p:nvPr/>
        </p:nvSpPr>
        <p:spPr>
          <a:xfrm>
            <a:off x="761040" y="5664960"/>
            <a:ext cx="7889400" cy="350280"/>
          </a:xfrm>
          <a:prstGeom prst="round2SameRect">
            <a:avLst>
              <a:gd name="adj1" fmla="val 16667"/>
              <a:gd name="adj2" fmla="val 0"/>
            </a:avLst>
          </a:prstGeom>
          <a:solidFill>
            <a:srgbClr val="c10000"/>
          </a:solidFill>
          <a:ln>
            <a:solidFill>
              <a:srgbClr val="c2022c"/>
            </a:solidFill>
            <a:round/>
          </a:ln>
          <a:effectLst>
            <a:outerShdw blurRad="40000" dir="5400000" dist="2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en-US" sz="1600" spc="-1" strike="noStrike">
                <a:solidFill>
                  <a:srgbClr val="ffffff"/>
                </a:solidFill>
                <a:uFill>
                  <a:solidFill>
                    <a:srgbClr val="ffffff"/>
                  </a:solidFill>
                </a:uFill>
                <a:latin typeface="LM Sans 10 Regular"/>
              </a:rPr>
              <a:t>Unix pipes wordcount example: Count the words in a given document.</a:t>
            </a:r>
            <a:endParaRPr b="0" lang="en-US" sz="1800" spc="-1" strike="noStrike">
              <a:solidFill>
                <a:srgbClr val="000000"/>
              </a:solidFill>
              <a:uFill>
                <a:solidFill>
                  <a:srgbClr val="ffffff"/>
                </a:solidFill>
              </a:uFill>
              <a:latin typeface="Arial"/>
            </a:endParaRPr>
          </a:p>
        </p:txBody>
      </p:sp>
      <p:sp>
        <p:nvSpPr>
          <p:cNvPr id="497" name="CustomShape 37"/>
          <p:cNvSpPr/>
          <p:nvPr/>
        </p:nvSpPr>
        <p:spPr>
          <a:xfrm>
            <a:off x="323640" y="214200"/>
            <a:ext cx="7704360" cy="917280"/>
          </a:xfrm>
          <a:prstGeom prst="rect">
            <a:avLst/>
          </a:prstGeom>
          <a:noFill/>
          <a:ln>
            <a:noFill/>
          </a:ln>
        </p:spPr>
        <p:style>
          <a:lnRef idx="0"/>
          <a:fillRef idx="0"/>
          <a:effectRef idx="0"/>
          <a:fontRef idx="minor"/>
        </p:style>
        <p:txBody>
          <a:bodyPr anchor="ctr"/>
          <a:p>
            <a:pPr>
              <a:lnSpc>
                <a:spcPct val="100000"/>
              </a:lnSpc>
            </a:pPr>
            <a:r>
              <a:rPr b="0" lang="en-US" sz="2800" spc="-1" strike="noStrike">
                <a:solidFill>
                  <a:srgbClr val="007749"/>
                </a:solidFill>
                <a:uFill>
                  <a:solidFill>
                    <a:srgbClr val="ffffff"/>
                  </a:solidFill>
                </a:uFill>
                <a:latin typeface="Arial"/>
              </a:rPr>
              <a:t>Back Up 2 </a:t>
            </a:r>
            <a:endParaRPr b="0" lang="en-US" sz="2800" spc="-1" strike="noStrike">
              <a:solidFill>
                <a:srgbClr val="000000"/>
              </a:solidFill>
              <a:uFill>
                <a:solidFill>
                  <a:srgbClr val="ffffff"/>
                </a:solidFill>
              </a:u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Goal –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Infrastructure</a:t>
            </a:r>
            <a:endParaRPr b="0" lang="de-DE" sz="1800" spc="-1" strike="noStrike">
              <a:solidFill>
                <a:srgbClr val="000000"/>
              </a:solidFill>
              <a:uFill>
                <a:solidFill>
                  <a:srgbClr val="ffffff"/>
                </a:solidFill>
              </a:uFill>
              <a:latin typeface="Arial"/>
            </a:endParaRPr>
          </a:p>
        </p:txBody>
      </p:sp>
      <p:sp>
        <p:nvSpPr>
          <p:cNvPr id="102" name="TextShape 2"/>
          <p:cNvSpPr txBox="1"/>
          <p:nvPr/>
        </p:nvSpPr>
        <p:spPr>
          <a:xfrm>
            <a:off x="290160" y="1052640"/>
            <a:ext cx="4608000" cy="4152600"/>
          </a:xfrm>
          <a:prstGeom prst="rect">
            <a:avLst/>
          </a:prstGeom>
          <a:noFill/>
          <a:ln>
            <a:noFill/>
          </a:ln>
        </p:spPr>
        <p:txBody>
          <a:bodyPr/>
          <a:p>
            <a:pPr marL="343080" indent="-342720">
              <a:lnSpc>
                <a:spcPct val="100000"/>
              </a:lnSpc>
              <a:buClr>
                <a:srgbClr val="000000"/>
              </a:buClr>
              <a:buFont typeface="Wingdings" charset="2"/>
              <a:buChar char=""/>
            </a:pPr>
            <a:r>
              <a:rPr b="0" lang="de-DE" sz="1800" spc="-1" strike="noStrike">
                <a:solidFill>
                  <a:srgbClr val="000000"/>
                </a:solidFill>
                <a:uFill>
                  <a:solidFill>
                    <a:srgbClr val="ffffff"/>
                  </a:solidFill>
                </a:uFill>
                <a:latin typeface="Arial"/>
              </a:rPr>
              <a:t>Leveraging the </a:t>
            </a:r>
            <a:r>
              <a:rPr b="0" lang="de-DE" sz="1800" spc="-1" strike="noStrike">
                <a:solidFill>
                  <a:srgbClr val="000000"/>
                </a:solidFill>
                <a:uFill>
                  <a:solidFill>
                    <a:srgbClr val="ffffff"/>
                  </a:solidFill>
                </a:uFill>
                <a:latin typeface="LM Sans 10 Bold"/>
              </a:rPr>
              <a:t>continuous refinement model </a:t>
            </a:r>
            <a:r>
              <a:rPr b="0" lang="de-DE" sz="1800" spc="-1" strike="noStrike">
                <a:solidFill>
                  <a:srgbClr val="000000"/>
                </a:solidFill>
                <a:uFill>
                  <a:solidFill>
                    <a:srgbClr val="ffffff"/>
                  </a:solidFill>
                </a:uFill>
                <a:latin typeface="Arial"/>
              </a:rPr>
              <a:t>in BigGIS (Wiener et al. 2016) to address heterogeneity and uncertainty.</a:t>
            </a: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a:p>
            <a:pPr marL="343080" indent="-342720">
              <a:lnSpc>
                <a:spcPct val="100000"/>
              </a:lnSpc>
              <a:buClr>
                <a:srgbClr val="000000"/>
              </a:buClr>
              <a:buFont typeface="Wingdings" charset="2"/>
              <a:buChar char=""/>
            </a:pPr>
            <a:r>
              <a:rPr b="0" lang="de-DE" sz="1800" spc="-1" strike="noStrike">
                <a:solidFill>
                  <a:srgbClr val="000000"/>
                </a:solidFill>
                <a:uFill>
                  <a:solidFill>
                    <a:srgbClr val="ffffff"/>
                  </a:solidFill>
                </a:uFill>
                <a:latin typeface="Arial"/>
              </a:rPr>
              <a:t>Integrated and </a:t>
            </a:r>
            <a:r>
              <a:rPr b="0" lang="de-DE" sz="1800" spc="-1" strike="noStrike">
                <a:solidFill>
                  <a:srgbClr val="000000"/>
                </a:solidFill>
                <a:uFill>
                  <a:solidFill>
                    <a:srgbClr val="ffffff"/>
                  </a:solidFill>
                </a:uFill>
                <a:latin typeface="LM Sans 10 Bold"/>
              </a:rPr>
              <a:t>unified approach </a:t>
            </a:r>
            <a:r>
              <a:rPr b="0" lang="de-DE" sz="1800" spc="-1" strike="noStrike">
                <a:solidFill>
                  <a:srgbClr val="000000"/>
                </a:solidFill>
                <a:uFill>
                  <a:solidFill>
                    <a:srgbClr val="ffffff"/>
                  </a:solidFill>
                </a:uFill>
                <a:latin typeface="Arial"/>
              </a:rPr>
              <a:t>that „tames“ the evolution in big data and its technologies, by using the established </a:t>
            </a:r>
            <a:r>
              <a:rPr b="0" lang="de-DE" sz="1800" spc="-1" strike="noStrike">
                <a:solidFill>
                  <a:srgbClr val="000000"/>
                </a:solidFill>
                <a:uFill>
                  <a:solidFill>
                    <a:srgbClr val="ffffff"/>
                  </a:solidFill>
                </a:uFill>
                <a:latin typeface="LM Sans 10 Bold"/>
              </a:rPr>
              <a:t>pipes and filters </a:t>
            </a:r>
            <a:r>
              <a:rPr b="0" lang="de-DE" sz="1800" spc="-1" strike="noStrike">
                <a:solidFill>
                  <a:srgbClr val="000000"/>
                </a:solidFill>
                <a:uFill>
                  <a:solidFill>
                    <a:srgbClr val="ffffff"/>
                  </a:solidFill>
                </a:uFill>
                <a:latin typeface="Arial"/>
              </a:rPr>
              <a:t>(Buschmann et al. 1996) software architecture pattern.</a:t>
            </a: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p:txBody>
      </p:sp>
      <p:sp>
        <p:nvSpPr>
          <p:cNvPr id="103" name="TextShape 3"/>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12.05.2016</a:t>
            </a:r>
            <a:endParaRPr b="0" lang="en-US" sz="1400" spc="-1" strike="noStrike">
              <a:solidFill>
                <a:srgbClr val="000000"/>
              </a:solidFill>
              <a:uFill>
                <a:solidFill>
                  <a:srgbClr val="ffffff"/>
                </a:solidFill>
              </a:uFill>
              <a:latin typeface="Times New Roman"/>
            </a:endParaRPr>
          </a:p>
        </p:txBody>
      </p:sp>
      <p:sp>
        <p:nvSpPr>
          <p:cNvPr id="104" name="TextShape 4"/>
          <p:cNvSpPr txBox="1"/>
          <p:nvPr/>
        </p:nvSpPr>
        <p:spPr>
          <a:xfrm>
            <a:off x="6376680" y="6500880"/>
            <a:ext cx="2133360" cy="220320"/>
          </a:xfrm>
          <a:prstGeom prst="rect">
            <a:avLst/>
          </a:prstGeom>
          <a:noFill/>
          <a:ln>
            <a:noFill/>
          </a:ln>
        </p:spPr>
        <p:txBody>
          <a:bodyPr anchor="ctr"/>
          <a:p>
            <a:pPr algn="r">
              <a:lnSpc>
                <a:spcPct val="100000"/>
              </a:lnSpc>
            </a:pPr>
            <a:fld id="{D6EE2367-A539-4E6B-834A-AC997082519B}"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
        <p:nvSpPr>
          <p:cNvPr id="105" name="CustomShape 5"/>
          <p:cNvSpPr/>
          <p:nvPr/>
        </p:nvSpPr>
        <p:spPr>
          <a:xfrm>
            <a:off x="282600" y="5079960"/>
            <a:ext cx="7889400" cy="577080"/>
          </a:xfrm>
          <a:prstGeom prst="rect">
            <a:avLst/>
          </a:prstGeom>
          <a:solidFill>
            <a:srgbClr val="fae5e6"/>
          </a:solidFill>
          <a:ln>
            <a:noFill/>
          </a:ln>
          <a:effectLst>
            <a:outerShdw algn="tl" blurRad="63500" dir="1980000" dist="381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Arial"/>
              </a:rPr>
              <a:t>Decomposing complex processing tasks into a series of discrete and reusable  components.</a:t>
            </a:r>
            <a:endParaRPr b="0" lang="en-US" sz="1800" spc="-1" strike="noStrike">
              <a:solidFill>
                <a:srgbClr val="000000"/>
              </a:solidFill>
              <a:uFill>
                <a:solidFill>
                  <a:srgbClr val="ffffff"/>
                </a:solidFill>
              </a:uFill>
              <a:latin typeface="Arial"/>
            </a:endParaRPr>
          </a:p>
        </p:txBody>
      </p:sp>
      <p:sp>
        <p:nvSpPr>
          <p:cNvPr id="106" name="CustomShape 6"/>
          <p:cNvSpPr/>
          <p:nvPr/>
        </p:nvSpPr>
        <p:spPr>
          <a:xfrm>
            <a:off x="282600" y="4725000"/>
            <a:ext cx="7889400" cy="350280"/>
          </a:xfrm>
          <a:prstGeom prst="round2SameRect">
            <a:avLst>
              <a:gd name="adj1" fmla="val 16667"/>
              <a:gd name="adj2" fmla="val 0"/>
            </a:avLst>
          </a:prstGeom>
          <a:solidFill>
            <a:srgbClr val="007749"/>
          </a:solidFill>
          <a:ln>
            <a:solidFill>
              <a:srgbClr val="c2022c"/>
            </a:solidFill>
            <a:round/>
          </a:ln>
          <a:effectLst>
            <a:outerShdw blurRad="40000" dir="5400000" dist="2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p>
            <a:pPr>
              <a:lnSpc>
                <a:spcPct val="100000"/>
              </a:lnSpc>
            </a:pPr>
            <a:r>
              <a:rPr b="0" lang="en-US" sz="1600" spc="-1" strike="noStrike">
                <a:solidFill>
                  <a:srgbClr val="ffffff"/>
                </a:solidFill>
                <a:uFill>
                  <a:solidFill>
                    <a:srgbClr val="ffffff"/>
                  </a:solidFill>
                </a:uFill>
                <a:latin typeface="LM Sans 10 Regular"/>
              </a:rPr>
              <a:t>Central idea in BigGIS:</a:t>
            </a:r>
            <a:endParaRPr b="0" lang="en-US" sz="1800" spc="-1" strike="noStrike">
              <a:solidFill>
                <a:srgbClr val="000000"/>
              </a:solidFill>
              <a:uFill>
                <a:solidFill>
                  <a:srgbClr val="ffffff"/>
                </a:solidFill>
              </a:uFill>
              <a:latin typeface="Arial"/>
            </a:endParaRPr>
          </a:p>
        </p:txBody>
      </p:sp>
      <p:pic>
        <p:nvPicPr>
          <p:cNvPr id="107" name="Bild 17" descr=""/>
          <p:cNvPicPr/>
          <p:nvPr/>
        </p:nvPicPr>
        <p:blipFill>
          <a:blip r:embed="rId1"/>
          <a:stretch/>
        </p:blipFill>
        <p:spPr>
          <a:xfrm>
            <a:off x="5023800" y="743040"/>
            <a:ext cx="3486240" cy="3682800"/>
          </a:xfrm>
          <a:prstGeom prst="rect">
            <a:avLst/>
          </a:prstGeom>
          <a:ln>
            <a:noFill/>
          </a:ln>
        </p:spPr>
      </p:pic>
      <p:sp>
        <p:nvSpPr>
          <p:cNvPr id="108" name="CustomShape 7"/>
          <p:cNvSpPr/>
          <p:nvPr/>
        </p:nvSpPr>
        <p:spPr>
          <a:xfrm rot="21402000">
            <a:off x="5298480" y="1486800"/>
            <a:ext cx="3042000" cy="231948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LM Sans 10 Bold"/>
              </a:rPr>
              <a:t>Heterogeneity</a:t>
            </a:r>
            <a:r>
              <a:rPr b="0" lang="en-US" sz="1600" spc="-1" strike="noStrike">
                <a:solidFill>
                  <a:srgbClr val="000000"/>
                </a:solidFill>
                <a:uFill>
                  <a:solidFill>
                    <a:srgbClr val="ffffff"/>
                  </a:solidFill>
                </a:uFill>
                <a:latin typeface="LM Sans 10 Regular"/>
              </a:rPr>
              <a:t>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343080" indent="-342720">
              <a:lnSpc>
                <a:spcPct val="100000"/>
              </a:lnSpc>
              <a:buClr>
                <a:srgbClr val="008000"/>
              </a:buClr>
              <a:buSzPct val="150000"/>
              <a:buFont typeface="Wingdings" charset="2"/>
              <a:buChar char=""/>
            </a:pPr>
            <a:r>
              <a:rPr b="0" lang="en-US" sz="1600" spc="-1" strike="noStrike">
                <a:solidFill>
                  <a:srgbClr val="000000"/>
                </a:solidFill>
                <a:uFill>
                  <a:solidFill>
                    <a:srgbClr val="ffffff"/>
                  </a:solidFill>
                </a:uFill>
                <a:latin typeface="LM Sans 10 Regular"/>
              </a:rPr>
              <a:t>... in data,</a:t>
            </a:r>
            <a:endParaRPr b="0" lang="en-US" sz="1800" spc="-1" strike="noStrike">
              <a:solidFill>
                <a:srgbClr val="000000"/>
              </a:solidFill>
              <a:uFill>
                <a:solidFill>
                  <a:srgbClr val="ffffff"/>
                </a:solidFill>
              </a:uFill>
              <a:latin typeface="Arial"/>
            </a:endParaRPr>
          </a:p>
          <a:p>
            <a:pPr marL="343080" indent="-342720">
              <a:lnSpc>
                <a:spcPct val="100000"/>
              </a:lnSpc>
              <a:buClr>
                <a:srgbClr val="008000"/>
              </a:buClr>
              <a:buSzPct val="150000"/>
              <a:buFont typeface="Wingdings" charset="2"/>
              <a:buChar char=""/>
            </a:pPr>
            <a:r>
              <a:rPr b="0" lang="en-US" sz="1600" spc="-1" strike="noStrike">
                <a:solidFill>
                  <a:srgbClr val="000000"/>
                </a:solidFill>
                <a:uFill>
                  <a:solidFill>
                    <a:srgbClr val="ffffff"/>
                  </a:solidFill>
                </a:uFill>
                <a:latin typeface="LM Sans 10 Regular"/>
              </a:rPr>
              <a:t>... in use cases,</a:t>
            </a:r>
            <a:endParaRPr b="0" lang="en-US" sz="1800" spc="-1" strike="noStrike">
              <a:solidFill>
                <a:srgbClr val="000000"/>
              </a:solidFill>
              <a:uFill>
                <a:solidFill>
                  <a:srgbClr val="ffffff"/>
                </a:solidFill>
              </a:uFill>
              <a:latin typeface="Arial"/>
            </a:endParaRPr>
          </a:p>
          <a:p>
            <a:pPr marL="343080" indent="-342720">
              <a:lnSpc>
                <a:spcPct val="100000"/>
              </a:lnSpc>
              <a:buClr>
                <a:srgbClr val="008000"/>
              </a:buClr>
              <a:buSzPct val="150000"/>
              <a:buFont typeface="Wingdings" charset="2"/>
              <a:buChar char=""/>
            </a:pPr>
            <a:r>
              <a:rPr b="0" lang="en-US" sz="1600" spc="-1" strike="noStrike">
                <a:solidFill>
                  <a:srgbClr val="000000"/>
                </a:solidFill>
                <a:uFill>
                  <a:solidFill>
                    <a:srgbClr val="ffffff"/>
                  </a:solidFill>
                </a:uFill>
                <a:latin typeface="LM Sans 10 Regular"/>
              </a:rPr>
              <a:t>... in big data technologies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LM Sans 10 Regular"/>
              </a:rPr>
              <a:t>... still not properly addressed.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600" spc="-1" strike="noStrike">
                <a:solidFill>
                  <a:srgbClr val="000000"/>
                </a:solidFill>
                <a:uFill>
                  <a:solidFill>
                    <a:srgbClr val="ffffff"/>
                  </a:solidFill>
                </a:uFill>
                <a:latin typeface="LM Sans 10 Regular"/>
              </a:rPr>
              <a:t>... are addressed in BigGIS.</a:t>
            </a:r>
            <a:endParaRPr b="0" lang="en-US"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761040" y="1326600"/>
            <a:ext cx="8314560" cy="5163840"/>
          </a:xfrm>
          <a:prstGeom prst="rect">
            <a:avLst/>
          </a:prstGeom>
          <a:noFill/>
          <a:ln>
            <a:noFill/>
          </a:ln>
        </p:spPr>
        <p:txBody>
          <a:bodyPr/>
          <a:p>
            <a:pPr marL="343080" indent="-342720">
              <a:lnSpc>
                <a:spcPct val="100000"/>
              </a:lnSpc>
              <a:buClr>
                <a:srgbClr val="000000"/>
              </a:buClr>
              <a:buFont typeface="Arial Narrow"/>
              <a:buAutoNum type="arabicPeriod"/>
            </a:pPr>
            <a:r>
              <a:rPr b="0" lang="de-DE" sz="1600" spc="-1" strike="noStrike">
                <a:solidFill>
                  <a:srgbClr val="db0031"/>
                </a:solidFill>
                <a:uFill>
                  <a:solidFill>
                    <a:srgbClr val="ffffff"/>
                  </a:solidFill>
                </a:uFill>
                <a:latin typeface="LM Sans 10 Bold"/>
              </a:rPr>
              <a:t>Spatial and Temporal Analytics Support</a:t>
            </a:r>
            <a:endParaRPr b="0" lang="de-DE" sz="2000" spc="-1" strike="noStrike">
              <a:solidFill>
                <a:srgbClr val="000000"/>
              </a:solidFill>
              <a:uFill>
                <a:solidFill>
                  <a:srgbClr val="ffffff"/>
                </a:solidFill>
              </a:uFill>
              <a:latin typeface="Arial"/>
            </a:endParaRPr>
          </a:p>
          <a:p>
            <a:pPr lvl="1" marL="743040" indent="-285480">
              <a:lnSpc>
                <a:spcPct val="100000"/>
              </a:lnSpc>
              <a:buClr>
                <a:srgbClr val="000000"/>
              </a:buClr>
              <a:buSzPct val="80000"/>
              <a:buFont typeface="Wingdings" charset="2"/>
              <a:buChar char=""/>
            </a:pPr>
            <a:r>
              <a:rPr b="0" lang="de-DE" sz="1600" spc="-1" strike="noStrike">
                <a:solidFill>
                  <a:srgbClr val="000000"/>
                </a:solidFill>
                <a:uFill>
                  <a:solidFill>
                    <a:srgbClr val="ffffff"/>
                  </a:solidFill>
                </a:uFill>
                <a:latin typeface="Arial"/>
              </a:rPr>
              <a:t>Provide </a:t>
            </a:r>
            <a:r>
              <a:rPr b="0" lang="de-DE" sz="1600" spc="-1" strike="noStrike">
                <a:solidFill>
                  <a:srgbClr val="000000"/>
                </a:solidFill>
                <a:uFill>
                  <a:solidFill>
                    <a:srgbClr val="ffffff"/>
                  </a:solidFill>
                </a:uFill>
                <a:latin typeface="LM Sans 10 Bold"/>
              </a:rPr>
              <a:t>map algebra </a:t>
            </a:r>
            <a:r>
              <a:rPr b="0" lang="de-DE" sz="1600" spc="-1" strike="noStrike">
                <a:solidFill>
                  <a:srgbClr val="000000"/>
                </a:solidFill>
                <a:uFill>
                  <a:solidFill>
                    <a:srgbClr val="ffffff"/>
                  </a:solidFill>
                </a:uFill>
                <a:latin typeface="Arial"/>
              </a:rPr>
              <a:t>operations in a distributed fashion on raster data.</a:t>
            </a:r>
            <a:endParaRPr b="0" lang="de-DE" sz="1800" spc="-1" strike="noStrike">
              <a:solidFill>
                <a:srgbClr val="000000"/>
              </a:solidFill>
              <a:uFill>
                <a:solidFill>
                  <a:srgbClr val="ffffff"/>
                </a:solidFill>
              </a:uFill>
              <a:latin typeface="Arial"/>
            </a:endParaRPr>
          </a:p>
          <a:p>
            <a:pPr lvl="1" marL="743040" indent="-285480">
              <a:lnSpc>
                <a:spcPct val="100000"/>
              </a:lnSpc>
              <a:buClr>
                <a:srgbClr val="000000"/>
              </a:buClr>
              <a:buSzPct val="80000"/>
              <a:buFont typeface="Wingdings" charset="2"/>
              <a:buChar char=""/>
            </a:pPr>
            <a:r>
              <a:rPr b="0" lang="de-DE" sz="1600" spc="-1" strike="noStrike">
                <a:solidFill>
                  <a:srgbClr val="000000"/>
                </a:solidFill>
                <a:uFill>
                  <a:solidFill>
                    <a:srgbClr val="ffffff"/>
                  </a:solidFill>
                </a:uFill>
                <a:latin typeface="Arial"/>
              </a:rPr>
              <a:t>Allow integrated processing of </a:t>
            </a:r>
            <a:r>
              <a:rPr b="0" lang="de-DE" sz="1600" spc="-1" strike="noStrike">
                <a:solidFill>
                  <a:srgbClr val="000000"/>
                </a:solidFill>
                <a:uFill>
                  <a:solidFill>
                    <a:srgbClr val="ffffff"/>
                  </a:solidFill>
                </a:uFill>
                <a:latin typeface="LM Sans 10 Bold"/>
              </a:rPr>
              <a:t>vector/raster data</a:t>
            </a:r>
            <a:r>
              <a:rPr b="0" lang="de-DE" sz="16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a:p>
            <a:pPr lvl="1" marL="743040" indent="-285480">
              <a:lnSpc>
                <a:spcPct val="100000"/>
              </a:lnSpc>
              <a:buClr>
                <a:srgbClr val="000000"/>
              </a:buClr>
              <a:buSzPct val="80000"/>
              <a:buFont typeface="Wingdings" charset="2"/>
              <a:buChar char=""/>
            </a:pPr>
            <a:r>
              <a:rPr b="0" lang="de-DE" sz="1600" spc="-1" strike="noStrike">
                <a:solidFill>
                  <a:srgbClr val="000000"/>
                </a:solidFill>
                <a:uFill>
                  <a:solidFill>
                    <a:srgbClr val="ffffff"/>
                  </a:solidFill>
                </a:uFill>
                <a:latin typeface="Arial"/>
              </a:rPr>
              <a:t>Allow to perform </a:t>
            </a:r>
            <a:r>
              <a:rPr b="0" lang="de-DE" sz="1600" spc="-1" strike="noStrike">
                <a:solidFill>
                  <a:srgbClr val="000000"/>
                </a:solidFill>
                <a:uFill>
                  <a:solidFill>
                    <a:srgbClr val="ffffff"/>
                  </a:solidFill>
                </a:uFill>
                <a:latin typeface="LM Sans 10 Bold"/>
              </a:rPr>
              <a:t>spatio-temporal analysis</a:t>
            </a:r>
            <a:r>
              <a:rPr b="0" lang="de-DE" sz="16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a:p>
            <a:pPr marL="343080" indent="-342720">
              <a:lnSpc>
                <a:spcPct val="100000"/>
              </a:lnSpc>
              <a:buClr>
                <a:srgbClr val="000000"/>
              </a:buClr>
              <a:buFont typeface="Arial Narrow"/>
              <a:buAutoNum type="arabicPeriod"/>
            </a:pPr>
            <a:r>
              <a:rPr b="0" lang="de-DE" sz="1600" spc="-1" strike="noStrike">
                <a:solidFill>
                  <a:srgbClr val="db0031"/>
                </a:solidFill>
                <a:uFill>
                  <a:solidFill>
                    <a:srgbClr val="ffffff"/>
                  </a:solidFill>
                </a:uFill>
                <a:latin typeface="LM Sans 10 Bold"/>
              </a:rPr>
              <a:t>Heterogeneity-Awareness</a:t>
            </a:r>
            <a:endParaRPr b="0" lang="de-DE" sz="2000" spc="-1" strike="noStrike">
              <a:solidFill>
                <a:srgbClr val="000000"/>
              </a:solidFill>
              <a:uFill>
                <a:solidFill>
                  <a:srgbClr val="ffffff"/>
                </a:solidFill>
              </a:uFill>
              <a:latin typeface="Arial"/>
            </a:endParaRPr>
          </a:p>
          <a:p>
            <a:pPr lvl="1" marL="743040" indent="-285480">
              <a:lnSpc>
                <a:spcPct val="100000"/>
              </a:lnSpc>
              <a:buClr>
                <a:srgbClr val="000000"/>
              </a:buClr>
              <a:buSzPct val="80000"/>
              <a:buFont typeface="Wingdings" charset="2"/>
              <a:buChar char=""/>
            </a:pPr>
            <a:r>
              <a:rPr b="0" lang="de-DE" sz="1600" spc="-1" strike="noStrike">
                <a:solidFill>
                  <a:srgbClr val="000000"/>
                </a:solidFill>
                <a:uFill>
                  <a:solidFill>
                    <a:srgbClr val="ffffff"/>
                  </a:solidFill>
                </a:uFill>
                <a:latin typeface="Arial"/>
              </a:rPr>
              <a:t>Easy </a:t>
            </a:r>
            <a:r>
              <a:rPr b="0" lang="de-DE" sz="1600" spc="-1" strike="noStrike">
                <a:solidFill>
                  <a:srgbClr val="000000"/>
                </a:solidFill>
                <a:uFill>
                  <a:solidFill>
                    <a:srgbClr val="ffffff"/>
                  </a:solidFill>
                </a:uFill>
                <a:latin typeface="LM Sans 10 Bold"/>
              </a:rPr>
              <a:t>integration of heterogeneous data sources </a:t>
            </a:r>
            <a:r>
              <a:rPr b="0" lang="de-DE" sz="1600" spc="-1" strike="noStrike">
                <a:solidFill>
                  <a:srgbClr val="000000"/>
                </a:solidFill>
                <a:uFill>
                  <a:solidFill>
                    <a:srgbClr val="ffffff"/>
                  </a:solidFill>
                </a:uFill>
                <a:latin typeface="Arial"/>
              </a:rPr>
              <a:t>through defined wrappers and transformations.</a:t>
            </a:r>
            <a:endParaRPr b="0" lang="de-DE" sz="1800" spc="-1" strike="noStrike">
              <a:solidFill>
                <a:srgbClr val="000000"/>
              </a:solidFill>
              <a:uFill>
                <a:solidFill>
                  <a:srgbClr val="ffffff"/>
                </a:solidFill>
              </a:uFill>
              <a:latin typeface="Arial"/>
            </a:endParaRPr>
          </a:p>
          <a:p>
            <a:pPr lvl="1" marL="743040" indent="-285480">
              <a:lnSpc>
                <a:spcPct val="100000"/>
              </a:lnSpc>
              <a:buClr>
                <a:srgbClr val="000000"/>
              </a:buClr>
              <a:buSzPct val="80000"/>
              <a:buFont typeface="Wingdings" charset="2"/>
              <a:buChar char=""/>
            </a:pPr>
            <a:r>
              <a:rPr b="0" lang="de-DE" sz="1600" spc="-1" strike="noStrike">
                <a:solidFill>
                  <a:srgbClr val="000000"/>
                </a:solidFill>
                <a:uFill>
                  <a:solidFill>
                    <a:srgbClr val="ffffff"/>
                  </a:solidFill>
                </a:uFill>
                <a:latin typeface="Arial"/>
              </a:rPr>
              <a:t>Extending the pool of possible data sources.</a:t>
            </a:r>
            <a:endParaRPr b="0" lang="de-DE" sz="1800" spc="-1" strike="noStrike">
              <a:solidFill>
                <a:srgbClr val="000000"/>
              </a:solidFill>
              <a:uFill>
                <a:solidFill>
                  <a:srgbClr val="ffffff"/>
                </a:solidFill>
              </a:uFill>
              <a:latin typeface="Arial"/>
            </a:endParaRPr>
          </a:p>
          <a:p>
            <a:pPr marL="343080" indent="-342720">
              <a:lnSpc>
                <a:spcPct val="100000"/>
              </a:lnSpc>
              <a:buClr>
                <a:srgbClr val="000000"/>
              </a:buClr>
              <a:buFont typeface="Arial Narrow"/>
              <a:buAutoNum type="arabicPeriod"/>
            </a:pPr>
            <a:r>
              <a:rPr b="0" lang="de-DE" sz="1600" spc="-1" strike="noStrike">
                <a:solidFill>
                  <a:srgbClr val="db0031"/>
                </a:solidFill>
                <a:uFill>
                  <a:solidFill>
                    <a:srgbClr val="ffffff"/>
                  </a:solidFill>
                </a:uFill>
                <a:latin typeface="LM Sans 10 Bold"/>
              </a:rPr>
              <a:t>Uncertainty-Awareness</a:t>
            </a:r>
            <a:endParaRPr b="0" lang="de-DE" sz="2000" spc="-1" strike="noStrike">
              <a:solidFill>
                <a:srgbClr val="000000"/>
              </a:solidFill>
              <a:uFill>
                <a:solidFill>
                  <a:srgbClr val="ffffff"/>
                </a:solidFill>
              </a:uFill>
              <a:latin typeface="Arial"/>
            </a:endParaRPr>
          </a:p>
          <a:p>
            <a:pPr lvl="1" marL="743040" indent="-285480">
              <a:lnSpc>
                <a:spcPct val="100000"/>
              </a:lnSpc>
              <a:buClr>
                <a:srgbClr val="000000"/>
              </a:buClr>
              <a:buSzPct val="80000"/>
              <a:buFont typeface="Wingdings" charset="2"/>
              <a:buChar char=""/>
            </a:pPr>
            <a:r>
              <a:rPr b="0" lang="de-DE" sz="1600" spc="-1" strike="noStrike">
                <a:solidFill>
                  <a:srgbClr val="000000"/>
                </a:solidFill>
                <a:uFill>
                  <a:solidFill>
                    <a:srgbClr val="ffffff"/>
                  </a:solidFill>
                </a:uFill>
                <a:latin typeface="Arial"/>
              </a:rPr>
              <a:t>Allow to </a:t>
            </a:r>
            <a:r>
              <a:rPr b="0" lang="de-DE" sz="1600" spc="-1" strike="noStrike">
                <a:solidFill>
                  <a:srgbClr val="000000"/>
                </a:solidFill>
                <a:uFill>
                  <a:solidFill>
                    <a:srgbClr val="ffffff"/>
                  </a:solidFill>
                </a:uFill>
                <a:latin typeface="LM Sans 10 Bold"/>
              </a:rPr>
              <a:t>annotate semantic information </a:t>
            </a:r>
            <a:r>
              <a:rPr b="0" lang="de-DE" sz="1600" spc="-1" strike="noStrike">
                <a:solidFill>
                  <a:srgbClr val="000000"/>
                </a:solidFill>
                <a:uFill>
                  <a:solidFill>
                    <a:srgbClr val="ffffff"/>
                  </a:solidFill>
                </a:uFill>
                <a:latin typeface="Arial"/>
              </a:rPr>
              <a:t>of data sources to model inherent uncertainties.</a:t>
            </a:r>
            <a:endParaRPr b="0" lang="de-DE" sz="1800" spc="-1" strike="noStrike">
              <a:solidFill>
                <a:srgbClr val="000000"/>
              </a:solidFill>
              <a:uFill>
                <a:solidFill>
                  <a:srgbClr val="ffffff"/>
                </a:solidFill>
              </a:uFill>
              <a:latin typeface="Arial"/>
            </a:endParaRPr>
          </a:p>
          <a:p>
            <a:pPr marL="343080" indent="-342720">
              <a:lnSpc>
                <a:spcPct val="100000"/>
              </a:lnSpc>
              <a:buClr>
                <a:srgbClr val="000000"/>
              </a:buClr>
              <a:buFont typeface="Arial Narrow"/>
              <a:buAutoNum type="arabicPeriod"/>
            </a:pPr>
            <a:r>
              <a:rPr b="0" lang="de-DE" sz="1600" spc="-1" strike="noStrike">
                <a:solidFill>
                  <a:srgbClr val="db0031"/>
                </a:solidFill>
                <a:uFill>
                  <a:solidFill>
                    <a:srgbClr val="ffffff"/>
                  </a:solidFill>
                </a:uFill>
                <a:latin typeface="LM Sans 10 Bold"/>
              </a:rPr>
              <a:t>User Integration</a:t>
            </a:r>
            <a:endParaRPr b="0" lang="de-DE" sz="2000" spc="-1" strike="noStrike">
              <a:solidFill>
                <a:srgbClr val="000000"/>
              </a:solidFill>
              <a:uFill>
                <a:solidFill>
                  <a:srgbClr val="ffffff"/>
                </a:solidFill>
              </a:uFill>
              <a:latin typeface="Arial"/>
            </a:endParaRPr>
          </a:p>
          <a:p>
            <a:pPr lvl="1" marL="743040" indent="-285480">
              <a:lnSpc>
                <a:spcPct val="100000"/>
              </a:lnSpc>
              <a:buClr>
                <a:srgbClr val="000000"/>
              </a:buClr>
              <a:buSzPct val="80000"/>
              <a:buFont typeface="Wingdings" charset="2"/>
              <a:buChar char=""/>
            </a:pPr>
            <a:r>
              <a:rPr b="0" lang="de-DE" sz="1600" spc="-1" strike="noStrike">
                <a:solidFill>
                  <a:srgbClr val="000000"/>
                </a:solidFill>
                <a:uFill>
                  <a:solidFill>
                    <a:srgbClr val="ffffff"/>
                  </a:solidFill>
                </a:uFill>
                <a:latin typeface="Arial"/>
              </a:rPr>
              <a:t>Allowing experts to </a:t>
            </a:r>
            <a:r>
              <a:rPr b="0" lang="de-DE" sz="1600" spc="-1" strike="noStrike">
                <a:solidFill>
                  <a:srgbClr val="000000"/>
                </a:solidFill>
                <a:uFill>
                  <a:solidFill>
                    <a:srgbClr val="ffffff"/>
                  </a:solidFill>
                </a:uFill>
                <a:latin typeface="LM Sans 10 Bold"/>
              </a:rPr>
              <a:t>visually explore and analyze results</a:t>
            </a:r>
            <a:r>
              <a:rPr b="0" lang="de-DE" sz="1600" spc="-1" strike="noStrike">
                <a:solidFill>
                  <a:srgbClr val="000000"/>
                </a:solidFill>
                <a:uFill>
                  <a:solidFill>
                    <a:srgbClr val="ffffff"/>
                  </a:solidFill>
                </a:uFill>
                <a:latin typeface="Arial"/>
              </a:rPr>
              <a:t>.</a:t>
            </a:r>
            <a:endParaRPr b="0" lang="de-DE" sz="1800" spc="-1" strike="noStrike">
              <a:solidFill>
                <a:srgbClr val="000000"/>
              </a:solidFill>
              <a:uFill>
                <a:solidFill>
                  <a:srgbClr val="ffffff"/>
                </a:solidFill>
              </a:uFill>
              <a:latin typeface="Arial"/>
            </a:endParaRPr>
          </a:p>
          <a:p>
            <a:pPr lvl="1" marL="743040" indent="-285480">
              <a:lnSpc>
                <a:spcPct val="100000"/>
              </a:lnSpc>
              <a:buClr>
                <a:srgbClr val="000000"/>
              </a:buClr>
              <a:buSzPct val="80000"/>
              <a:buFont typeface="Wingdings" charset="2"/>
              <a:buChar char=""/>
            </a:pPr>
            <a:r>
              <a:rPr b="0" lang="de-DE" sz="1600" spc="-1" strike="noStrike">
                <a:solidFill>
                  <a:srgbClr val="000000"/>
                </a:solidFill>
                <a:uFill>
                  <a:solidFill>
                    <a:srgbClr val="ffffff"/>
                  </a:solidFill>
                </a:uFill>
                <a:latin typeface="Arial"/>
              </a:rPr>
              <a:t>Provide mechanism to </a:t>
            </a:r>
            <a:r>
              <a:rPr b="0" lang="de-DE" sz="1600" spc="-1" strike="noStrike">
                <a:solidFill>
                  <a:srgbClr val="000000"/>
                </a:solidFill>
                <a:uFill>
                  <a:solidFill>
                    <a:srgbClr val="ffffff"/>
                  </a:solidFill>
                </a:uFill>
                <a:latin typeface="LM Sans 10 Bold"/>
              </a:rPr>
              <a:t>manipulate the analysis at arbitrary stages</a:t>
            </a:r>
            <a:r>
              <a:rPr b="0" lang="de-DE" sz="1600" spc="-1" strike="noStrike">
                <a:solidFill>
                  <a:srgbClr val="000000"/>
                </a:solidFill>
                <a:uFill>
                  <a:solidFill>
                    <a:srgbClr val="ffffff"/>
                  </a:solidFill>
                </a:uFill>
                <a:latin typeface="Arial"/>
              </a:rPr>
              <a:t> in the processing pipeline.</a:t>
            </a:r>
            <a:endParaRPr b="0" lang="de-DE" sz="1800" spc="-1" strike="noStrike">
              <a:solidFill>
                <a:srgbClr val="000000"/>
              </a:solidFill>
              <a:uFill>
                <a:solidFill>
                  <a:srgbClr val="ffffff"/>
                </a:solidFill>
              </a:uFill>
              <a:latin typeface="Arial"/>
            </a:endParaRPr>
          </a:p>
          <a:p>
            <a:pPr marL="343080" indent="-342720">
              <a:lnSpc>
                <a:spcPct val="100000"/>
              </a:lnSpc>
              <a:buClr>
                <a:srgbClr val="000000"/>
              </a:buClr>
              <a:buFont typeface="Arial Narrow"/>
              <a:buAutoNum type="arabicPeriod"/>
            </a:pPr>
            <a:r>
              <a:rPr b="0" lang="de-DE" sz="1600" spc="-1" strike="noStrike">
                <a:solidFill>
                  <a:srgbClr val="db0031"/>
                </a:solidFill>
                <a:uFill>
                  <a:solidFill>
                    <a:srgbClr val="ffffff"/>
                  </a:solidFill>
                </a:uFill>
                <a:latin typeface="LM Sans 10 Bold"/>
              </a:rPr>
              <a:t>Technology-Agnosticism</a:t>
            </a:r>
            <a:endParaRPr b="0" lang="de-DE" sz="2000" spc="-1" strike="noStrike">
              <a:solidFill>
                <a:srgbClr val="000000"/>
              </a:solidFill>
              <a:uFill>
                <a:solidFill>
                  <a:srgbClr val="ffffff"/>
                </a:solidFill>
              </a:uFill>
              <a:latin typeface="Arial"/>
            </a:endParaRPr>
          </a:p>
          <a:p>
            <a:pPr lvl="1" marL="743040" indent="-285480">
              <a:lnSpc>
                <a:spcPct val="100000"/>
              </a:lnSpc>
              <a:buClr>
                <a:srgbClr val="000000"/>
              </a:buClr>
              <a:buSzPct val="80000"/>
              <a:buFont typeface="Wingdings" charset="2"/>
              <a:buChar char=""/>
            </a:pPr>
            <a:r>
              <a:rPr b="0" lang="de-DE" sz="1600" spc="-1" strike="noStrike">
                <a:solidFill>
                  <a:srgbClr val="000000"/>
                </a:solidFill>
                <a:uFill>
                  <a:solidFill>
                    <a:srgbClr val="ffffff"/>
                  </a:solidFill>
                </a:uFill>
                <a:latin typeface="Arial"/>
              </a:rPr>
              <a:t>Leverage </a:t>
            </a:r>
            <a:r>
              <a:rPr b="0" lang="de-DE" sz="1600" spc="-1" strike="noStrike">
                <a:solidFill>
                  <a:srgbClr val="000000"/>
                </a:solidFill>
                <a:uFill>
                  <a:solidFill>
                    <a:srgbClr val="ffffff"/>
                  </a:solidFill>
                </a:uFill>
                <a:latin typeface="LM Sans 10 Bold"/>
              </a:rPr>
              <a:t>multiple underlying big data technologies </a:t>
            </a:r>
            <a:r>
              <a:rPr b="0" lang="de-DE" sz="1600" spc="-1" strike="noStrike">
                <a:solidFill>
                  <a:srgbClr val="000000"/>
                </a:solidFill>
                <a:uFill>
                  <a:solidFill>
                    <a:srgbClr val="ffffff"/>
                  </a:solidFill>
                </a:uFill>
                <a:latin typeface="Arial"/>
              </a:rPr>
              <a:t>for batch/stream processing, machine learning etc.</a:t>
            </a:r>
            <a:endParaRPr b="0" lang="de-DE" sz="1800" spc="-1" strike="noStrike">
              <a:solidFill>
                <a:srgbClr val="000000"/>
              </a:solidFill>
              <a:uFill>
                <a:solidFill>
                  <a:srgbClr val="ffffff"/>
                </a:solidFill>
              </a:uFill>
              <a:latin typeface="Arial"/>
            </a:endParaRPr>
          </a:p>
        </p:txBody>
      </p:sp>
      <p:sp>
        <p:nvSpPr>
          <p:cNvPr id="110" name="TextShape 2"/>
          <p:cNvSpPr txBox="1"/>
          <p:nvPr/>
        </p:nvSpPr>
        <p:spPr>
          <a:xfrm>
            <a:off x="0" y="6490800"/>
            <a:ext cx="352080" cy="365760"/>
          </a:xfrm>
          <a:prstGeom prst="rect">
            <a:avLst/>
          </a:prstGeom>
          <a:noFill/>
          <a:ln>
            <a:noFill/>
          </a:ln>
        </p:spPr>
        <p:txBody>
          <a:bodyPr anchor="ctr"/>
          <a:p>
            <a:pPr algn="r">
              <a:lnSpc>
                <a:spcPct val="100000"/>
              </a:lnSpc>
            </a:pPr>
            <a:fld id="{A739CF5D-77B7-4E2B-9A51-0DF671807C91}"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
        <p:nvSpPr>
          <p:cNvPr id="111" name="CustomShape 3"/>
          <p:cNvSpPr/>
          <p:nvPr/>
        </p:nvSpPr>
        <p:spPr>
          <a:xfrm>
            <a:off x="475920" y="366840"/>
            <a:ext cx="7704360" cy="917280"/>
          </a:xfrm>
          <a:prstGeom prst="rect">
            <a:avLst/>
          </a:prstGeom>
          <a:noFill/>
          <a:ln>
            <a:noFill/>
          </a:ln>
        </p:spPr>
        <p:style>
          <a:lnRef idx="0"/>
          <a:fillRef idx="0"/>
          <a:effectRef idx="0"/>
          <a:fontRef idx="minor"/>
        </p:style>
        <p:txBody>
          <a:bodyPr anchor="ctr"/>
          <a:p>
            <a:pPr>
              <a:lnSpc>
                <a:spcPct val="100000"/>
              </a:lnSpc>
            </a:pPr>
            <a:r>
              <a:rPr b="0" lang="en-US" sz="2800" spc="-1" strike="noStrike">
                <a:solidFill>
                  <a:srgbClr val="007749"/>
                </a:solidFill>
                <a:uFill>
                  <a:solidFill>
                    <a:srgbClr val="ffffff"/>
                  </a:solidFill>
                </a:uFill>
                <a:latin typeface="Arial"/>
              </a:rPr>
              <a:t>Infrastructure – </a:t>
            </a:r>
            <a:r>
              <a:rPr b="0" lang="en-US" sz="2800" spc="-1" strike="noStrike">
                <a:solidFill>
                  <a:srgbClr val="007749"/>
                </a:solidFill>
                <a:uFill>
                  <a:solidFill>
                    <a:srgbClr val="ffffff"/>
                  </a:solidFill>
                </a:uFill>
                <a:latin typeface="Arial"/>
              </a:rPr>
              <a:t>
</a:t>
            </a:r>
            <a:r>
              <a:rPr b="0" lang="en-US" sz="2800" spc="-1" strike="noStrike">
                <a:solidFill>
                  <a:srgbClr val="007749"/>
                </a:solidFill>
                <a:uFill>
                  <a:solidFill>
                    <a:srgbClr val="ffffff"/>
                  </a:solidFill>
                </a:uFill>
                <a:latin typeface="Arial"/>
              </a:rPr>
              <a:t>Requirements</a:t>
            </a:r>
            <a:endParaRPr b="0" lang="en-US" sz="2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Picture 2" descr=""/>
          <p:cNvPicPr/>
          <p:nvPr/>
        </p:nvPicPr>
        <p:blipFill>
          <a:blip r:embed="rId1"/>
          <a:stretch/>
        </p:blipFill>
        <p:spPr>
          <a:xfrm>
            <a:off x="1294200" y="1404000"/>
            <a:ext cx="2557440" cy="1880640"/>
          </a:xfrm>
          <a:prstGeom prst="rect">
            <a:avLst/>
          </a:prstGeom>
          <a:ln>
            <a:noFill/>
          </a:ln>
        </p:spPr>
      </p:pic>
      <p:sp>
        <p:nvSpPr>
          <p:cNvPr id="113"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Overview –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Scenario</a:t>
            </a:r>
            <a:endParaRPr b="0" lang="de-DE" sz="1800" spc="-1" strike="noStrike">
              <a:solidFill>
                <a:srgbClr val="000000"/>
              </a:solidFill>
              <a:uFill>
                <a:solidFill>
                  <a:srgbClr val="ffffff"/>
                </a:solidFill>
              </a:uFill>
              <a:latin typeface="Arial"/>
            </a:endParaRPr>
          </a:p>
        </p:txBody>
      </p:sp>
      <p:sp>
        <p:nvSpPr>
          <p:cNvPr id="114" name="TextShape 2"/>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12.05.2016</a:t>
            </a:r>
            <a:endParaRPr b="0" lang="en-US" sz="1400" spc="-1" strike="noStrike">
              <a:solidFill>
                <a:srgbClr val="000000"/>
              </a:solidFill>
              <a:uFill>
                <a:solidFill>
                  <a:srgbClr val="ffffff"/>
                </a:solidFill>
              </a:uFill>
              <a:latin typeface="Times New Roman"/>
            </a:endParaRPr>
          </a:p>
        </p:txBody>
      </p:sp>
      <p:sp>
        <p:nvSpPr>
          <p:cNvPr id="115" name="TextShape 3"/>
          <p:cNvSpPr txBox="1"/>
          <p:nvPr/>
        </p:nvSpPr>
        <p:spPr>
          <a:xfrm>
            <a:off x="6376680" y="6500880"/>
            <a:ext cx="2133360" cy="220320"/>
          </a:xfrm>
          <a:prstGeom prst="rect">
            <a:avLst/>
          </a:prstGeom>
          <a:noFill/>
          <a:ln>
            <a:noFill/>
          </a:ln>
        </p:spPr>
        <p:txBody>
          <a:bodyPr anchor="ctr"/>
          <a:p>
            <a:pPr algn="r">
              <a:lnSpc>
                <a:spcPct val="100000"/>
              </a:lnSpc>
            </a:pPr>
            <a:fld id="{12984E82-A245-43A1-A64E-4622F0F0B89A}"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116" name="Bild 3" descr=""/>
          <p:cNvPicPr/>
          <p:nvPr/>
        </p:nvPicPr>
        <p:blipFill>
          <a:blip r:embed="rId2"/>
          <a:stretch/>
        </p:blipFill>
        <p:spPr>
          <a:xfrm>
            <a:off x="5796000" y="1700640"/>
            <a:ext cx="2652120" cy="2290680"/>
          </a:xfrm>
          <a:prstGeom prst="rect">
            <a:avLst/>
          </a:prstGeom>
          <a:ln>
            <a:noFill/>
          </a:ln>
        </p:spPr>
      </p:pic>
      <p:pic>
        <p:nvPicPr>
          <p:cNvPr id="117" name="Picture 4" descr=""/>
          <p:cNvPicPr/>
          <p:nvPr/>
        </p:nvPicPr>
        <p:blipFill>
          <a:blip r:embed="rId3"/>
          <a:stretch/>
        </p:blipFill>
        <p:spPr>
          <a:xfrm>
            <a:off x="4140000" y="3141000"/>
            <a:ext cx="3385080" cy="1701360"/>
          </a:xfrm>
          <a:prstGeom prst="rect">
            <a:avLst/>
          </a:prstGeom>
          <a:ln>
            <a:noFill/>
          </a:ln>
        </p:spPr>
      </p:pic>
      <p:sp>
        <p:nvSpPr>
          <p:cNvPr id="118" name="CustomShape 4"/>
          <p:cNvSpPr/>
          <p:nvPr/>
        </p:nvSpPr>
        <p:spPr>
          <a:xfrm>
            <a:off x="395640" y="1268640"/>
            <a:ext cx="2134080" cy="729720"/>
          </a:xfrm>
          <a:prstGeom prst="rect">
            <a:avLst/>
          </a:prstGeom>
          <a:noFill/>
          <a:ln>
            <a:noFill/>
          </a:ln>
        </p:spPr>
        <p:style>
          <a:lnRef idx="0"/>
          <a:fillRef idx="0"/>
          <a:effectRef idx="0"/>
          <a:fontRef idx="minor"/>
        </p:style>
        <p:txBody>
          <a:bodyPr lIns="90000" rIns="90000" tIns="45000" bIns="45000"/>
          <a:p>
            <a:pPr>
              <a:lnSpc>
                <a:spcPct val="100000"/>
              </a:lnSpc>
            </a:pPr>
            <a:r>
              <a:rPr b="1" lang="en-US" sz="1400" spc="-1" strike="noStrike">
                <a:solidFill>
                  <a:srgbClr val="595959"/>
                </a:solidFill>
                <a:uFill>
                  <a:solidFill>
                    <a:srgbClr val="ffffff"/>
                  </a:solidFill>
                </a:uFill>
                <a:latin typeface="Arial"/>
              </a:rPr>
              <a:t>Environment – </a:t>
            </a:r>
            <a:endParaRPr b="0" lang="en-US" sz="1800" spc="-1" strike="noStrike">
              <a:solidFill>
                <a:srgbClr val="000000"/>
              </a:solidFill>
              <a:uFill>
                <a:solidFill>
                  <a:srgbClr val="ffffff"/>
                </a:solidFill>
              </a:uFill>
              <a:latin typeface="Arial"/>
            </a:endParaRPr>
          </a:p>
          <a:p>
            <a:pPr>
              <a:lnSpc>
                <a:spcPct val="100000"/>
              </a:lnSpc>
            </a:pPr>
            <a:r>
              <a:rPr b="1" lang="en-US" sz="1400" spc="-1" strike="noStrike">
                <a:solidFill>
                  <a:srgbClr val="595959"/>
                </a:solidFill>
                <a:uFill>
                  <a:solidFill>
                    <a:srgbClr val="ffffff"/>
                  </a:solidFill>
                </a:uFill>
                <a:latin typeface="Arial"/>
              </a:rPr>
              <a:t>Modelling the spread of invasive species</a:t>
            </a:r>
            <a:endParaRPr b="0" lang="en-US" sz="1800" spc="-1" strike="noStrike">
              <a:solidFill>
                <a:srgbClr val="000000"/>
              </a:solidFill>
              <a:uFill>
                <a:solidFill>
                  <a:srgbClr val="ffffff"/>
                </a:solidFill>
              </a:uFill>
              <a:latin typeface="Arial"/>
            </a:endParaRPr>
          </a:p>
        </p:txBody>
      </p:sp>
      <p:pic>
        <p:nvPicPr>
          <p:cNvPr id="119" name="Picture 4" descr=""/>
          <p:cNvPicPr/>
          <p:nvPr/>
        </p:nvPicPr>
        <p:blipFill>
          <a:blip r:embed="rId4"/>
          <a:stretch/>
        </p:blipFill>
        <p:spPr>
          <a:xfrm>
            <a:off x="755640" y="4077000"/>
            <a:ext cx="2875680" cy="1984680"/>
          </a:xfrm>
          <a:prstGeom prst="rect">
            <a:avLst/>
          </a:prstGeom>
          <a:ln>
            <a:noFill/>
          </a:ln>
        </p:spPr>
      </p:pic>
      <p:sp>
        <p:nvSpPr>
          <p:cNvPr id="120" name="CustomShape 5"/>
          <p:cNvSpPr/>
          <p:nvPr/>
        </p:nvSpPr>
        <p:spPr>
          <a:xfrm>
            <a:off x="4575960" y="1989000"/>
            <a:ext cx="1487160" cy="94284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1400" spc="-1" strike="noStrike">
                <a:solidFill>
                  <a:srgbClr val="595959"/>
                </a:solidFill>
                <a:uFill>
                  <a:solidFill>
                    <a:srgbClr val="ffffff"/>
                  </a:solidFill>
                </a:uFill>
                <a:latin typeface="Arial"/>
              </a:rPr>
              <a:t>Smart City:</a:t>
            </a:r>
            <a:r>
              <a:rPr b="1" lang="en-US" sz="1400" spc="-1" strike="noStrike">
                <a:solidFill>
                  <a:srgbClr val="595959"/>
                </a:solidFill>
                <a:uFill>
                  <a:solidFill>
                    <a:srgbClr val="ffffff"/>
                  </a:solidFill>
                </a:uFill>
                <a:latin typeface="Arial"/>
              </a:rPr>
              <a:t>
</a:t>
            </a:r>
            <a:r>
              <a:rPr b="1" lang="en-US" sz="1400" spc="-1" strike="noStrike">
                <a:solidFill>
                  <a:srgbClr val="595959"/>
                </a:solidFill>
                <a:uFill>
                  <a:solidFill>
                    <a:srgbClr val="ffffff"/>
                  </a:solidFill>
                </a:uFill>
                <a:latin typeface="Arial"/>
              </a:rPr>
              <a:t>Understanding </a:t>
            </a:r>
            <a:r>
              <a:rPr b="1" lang="en-US" sz="1400" spc="-1" strike="noStrike">
                <a:solidFill>
                  <a:srgbClr val="595959"/>
                </a:solidFill>
                <a:uFill>
                  <a:solidFill>
                    <a:srgbClr val="ffffff"/>
                  </a:solidFill>
                </a:uFill>
                <a:latin typeface="Arial"/>
              </a:rPr>
              <a:t>
</a:t>
            </a:r>
            <a:r>
              <a:rPr b="1" lang="en-US" sz="1400" spc="-1" strike="noStrike">
                <a:solidFill>
                  <a:srgbClr val="595959"/>
                </a:solidFill>
                <a:uFill>
                  <a:solidFill>
                    <a:srgbClr val="ffffff"/>
                  </a:solidFill>
                </a:uFill>
                <a:latin typeface="Arial"/>
              </a:rPr>
              <a:t>Urban Heat </a:t>
            </a:r>
            <a:r>
              <a:rPr b="1" lang="en-US" sz="1400" spc="-1" strike="noStrike">
                <a:solidFill>
                  <a:srgbClr val="595959"/>
                </a:solidFill>
                <a:uFill>
                  <a:solidFill>
                    <a:srgbClr val="ffffff"/>
                  </a:solidFill>
                </a:uFill>
                <a:latin typeface="Arial"/>
              </a:rPr>
              <a:t>
</a:t>
            </a:r>
            <a:r>
              <a:rPr b="1" lang="en-US" sz="1400" spc="-1" strike="noStrike">
                <a:solidFill>
                  <a:srgbClr val="595959"/>
                </a:solidFill>
                <a:uFill>
                  <a:solidFill>
                    <a:srgbClr val="ffffff"/>
                  </a:solidFill>
                </a:uFill>
                <a:latin typeface="Arial"/>
              </a:rPr>
              <a:t>Islands</a:t>
            </a:r>
            <a:endParaRPr b="0" lang="en-US" sz="1800" spc="-1" strike="noStrike">
              <a:solidFill>
                <a:srgbClr val="000000"/>
              </a:solidFill>
              <a:uFill>
                <a:solidFill>
                  <a:srgbClr val="ffffff"/>
                </a:solidFill>
              </a:uFill>
              <a:latin typeface="Arial"/>
            </a:endParaRPr>
          </a:p>
        </p:txBody>
      </p:sp>
      <p:sp>
        <p:nvSpPr>
          <p:cNvPr id="121" name="CustomShape 6"/>
          <p:cNvSpPr/>
          <p:nvPr/>
        </p:nvSpPr>
        <p:spPr>
          <a:xfrm>
            <a:off x="539640" y="3501000"/>
            <a:ext cx="3024000" cy="516600"/>
          </a:xfrm>
          <a:prstGeom prst="rect">
            <a:avLst/>
          </a:prstGeom>
          <a:noFill/>
          <a:ln>
            <a:noFill/>
          </a:ln>
        </p:spPr>
        <p:style>
          <a:lnRef idx="0"/>
          <a:fillRef idx="0"/>
          <a:effectRef idx="0"/>
          <a:fontRef idx="minor"/>
        </p:style>
        <p:txBody>
          <a:bodyPr lIns="90000" rIns="90000" tIns="45000" bIns="45000"/>
          <a:p>
            <a:pPr>
              <a:lnSpc>
                <a:spcPct val="100000"/>
              </a:lnSpc>
            </a:pPr>
            <a:r>
              <a:rPr b="1" lang="en-US" sz="1400" spc="-1" strike="noStrike">
                <a:solidFill>
                  <a:srgbClr val="595959"/>
                </a:solidFill>
                <a:uFill>
                  <a:solidFill>
                    <a:srgbClr val="ffffff"/>
                  </a:solidFill>
                </a:uFill>
                <a:latin typeface="Arial"/>
              </a:rPr>
              <a:t>BOS –Decision support for civilian protection</a:t>
            </a:r>
            <a:endParaRPr b="0" lang="en-US"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323640" y="4464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Motivation –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Why temperatures?</a:t>
            </a:r>
            <a:endParaRPr b="0" lang="de-DE" sz="1800" spc="-1" strike="noStrike">
              <a:solidFill>
                <a:srgbClr val="000000"/>
              </a:solidFill>
              <a:uFill>
                <a:solidFill>
                  <a:srgbClr val="ffffff"/>
                </a:solidFill>
              </a:uFill>
              <a:latin typeface="Arial"/>
            </a:endParaRPr>
          </a:p>
        </p:txBody>
      </p:sp>
      <p:sp>
        <p:nvSpPr>
          <p:cNvPr id="123" name="TextShape 2"/>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124" name="TextShape 3"/>
          <p:cNvSpPr txBox="1"/>
          <p:nvPr/>
        </p:nvSpPr>
        <p:spPr>
          <a:xfrm>
            <a:off x="2947680" y="6500880"/>
            <a:ext cx="2895120" cy="220320"/>
          </a:xfrm>
          <a:prstGeom prst="rect">
            <a:avLst/>
          </a:prstGeom>
          <a:noFill/>
          <a:ln>
            <a:noFill/>
          </a:ln>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125" name="TextShape 4"/>
          <p:cNvSpPr txBox="1"/>
          <p:nvPr/>
        </p:nvSpPr>
        <p:spPr>
          <a:xfrm>
            <a:off x="6376680" y="6500880"/>
            <a:ext cx="2133360" cy="220320"/>
          </a:xfrm>
          <a:prstGeom prst="rect">
            <a:avLst/>
          </a:prstGeom>
          <a:noFill/>
          <a:ln>
            <a:noFill/>
          </a:ln>
        </p:spPr>
        <p:txBody>
          <a:bodyPr anchor="ctr"/>
          <a:p>
            <a:pPr algn="r">
              <a:lnSpc>
                <a:spcPct val="100000"/>
              </a:lnSpc>
            </a:pPr>
            <a:fld id="{B93D5D88-69EA-4AE2-A417-276CBA97E226}"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126" name="Inhaltsplatzhalter 6" descr=""/>
          <p:cNvPicPr/>
          <p:nvPr/>
        </p:nvPicPr>
        <p:blipFill>
          <a:blip r:embed="rId1"/>
          <a:stretch/>
        </p:blipFill>
        <p:spPr>
          <a:xfrm>
            <a:off x="3095280" y="1052640"/>
            <a:ext cx="6048360" cy="4320000"/>
          </a:xfrm>
          <a:prstGeom prst="rect">
            <a:avLst/>
          </a:prstGeom>
          <a:ln>
            <a:noFill/>
          </a:ln>
        </p:spPr>
      </p:pic>
      <p:sp>
        <p:nvSpPr>
          <p:cNvPr id="127" name="CustomShape 5"/>
          <p:cNvSpPr/>
          <p:nvPr/>
        </p:nvSpPr>
        <p:spPr>
          <a:xfrm>
            <a:off x="5580000" y="5973120"/>
            <a:ext cx="3390840" cy="287640"/>
          </a:xfrm>
          <a:prstGeom prst="rect">
            <a:avLst/>
          </a:prstGeom>
          <a:noFill/>
          <a:ln>
            <a:noFill/>
          </a:ln>
        </p:spPr>
        <p:style>
          <a:lnRef idx="0"/>
          <a:fillRef idx="0"/>
          <a:effectRef idx="0"/>
          <a:fontRef idx="minor"/>
        </p:style>
        <p:txBody>
          <a:bodyPr anchor="ctr"/>
          <a:p>
            <a:pPr marL="457200">
              <a:lnSpc>
                <a:spcPct val="100000"/>
              </a:lnSpc>
            </a:pPr>
            <a:r>
              <a:rPr b="0" lang="en-US" sz="900" spc="-1" strike="noStrike">
                <a:solidFill>
                  <a:srgbClr val="000000"/>
                </a:solidFill>
                <a:uFill>
                  <a:solidFill>
                    <a:srgbClr val="ffffff"/>
                  </a:solidFill>
                </a:uFill>
                <a:latin typeface="Arial"/>
              </a:rPr>
              <a:t>© UCaHS Projekt (Urban Climate and Heat Stress)</a:t>
            </a:r>
            <a:endParaRPr b="0" lang="en-US" sz="1000" spc="-1" strike="noStrike">
              <a:solidFill>
                <a:srgbClr val="000000"/>
              </a:solidFill>
              <a:uFill>
                <a:solidFill>
                  <a:srgbClr val="ffffff"/>
                </a:solidFill>
              </a:uFill>
              <a:latin typeface="Arial"/>
            </a:endParaRPr>
          </a:p>
        </p:txBody>
      </p:sp>
      <p:sp>
        <p:nvSpPr>
          <p:cNvPr id="128" name="CustomShape 6"/>
          <p:cNvSpPr/>
          <p:nvPr/>
        </p:nvSpPr>
        <p:spPr>
          <a:xfrm>
            <a:off x="139320" y="980640"/>
            <a:ext cx="2808000" cy="5519880"/>
          </a:xfrm>
          <a:prstGeom prst="rect">
            <a:avLst/>
          </a:prstGeom>
          <a:noFill/>
          <a:ln>
            <a:solidFill>
              <a:schemeClr val="bg1">
                <a:lumMod val="50000"/>
              </a:schemeClr>
            </a:solidFill>
          </a:ln>
        </p:spPr>
        <p:style>
          <a:lnRef idx="0"/>
          <a:fillRef idx="0"/>
          <a:effectRef idx="0"/>
          <a:fontRef idx="minor"/>
        </p:style>
        <p:txBody>
          <a:bodyPr/>
          <a:p>
            <a:pPr algn="ctr">
              <a:lnSpc>
                <a:spcPct val="100000"/>
              </a:lnSpc>
            </a:pPr>
            <a:r>
              <a:rPr b="0" lang="en-US" sz="2400" spc="-1" strike="noStrike">
                <a:solidFill>
                  <a:srgbClr val="007749"/>
                </a:solidFill>
                <a:uFill>
                  <a:solidFill>
                    <a:srgbClr val="ffffff"/>
                  </a:solidFill>
                </a:uFill>
                <a:latin typeface="Arial"/>
              </a:rPr>
              <a:t>Heat risks</a:t>
            </a:r>
            <a:r>
              <a:rPr b="0" lang="en-US" sz="2400" spc="-1" strike="noStrike">
                <a:solidFill>
                  <a:srgbClr val="007749"/>
                </a:solidFill>
                <a:uFill>
                  <a:solidFill>
                    <a:srgbClr val="ffffff"/>
                  </a:solidFill>
                </a:uFill>
                <a:latin typeface="Arial"/>
              </a:rPr>
              <a:t>
</a:t>
            </a:r>
            <a:r>
              <a:rPr b="0" lang="en-US" sz="2400" spc="-1" strike="noStrike">
                <a:solidFill>
                  <a:srgbClr val="007749"/>
                </a:solidFill>
                <a:uFill>
                  <a:solidFill>
                    <a:srgbClr val="ffffff"/>
                  </a:solidFill>
                </a:uFill>
                <a:latin typeface="Arial"/>
              </a:rPr>
              <a:t>
</a:t>
            </a:r>
            <a:r>
              <a:rPr b="0" lang="en-US" sz="2400" spc="-1" strike="noStrike">
                <a:solidFill>
                  <a:srgbClr val="007749"/>
                </a:solidFill>
                <a:uFill>
                  <a:solidFill>
                    <a:srgbClr val="ffffff"/>
                  </a:solidFill>
                </a:uFill>
                <a:latin typeface="Arial"/>
              </a:rPr>
              <a:t>
</a:t>
            </a:r>
            <a:r>
              <a:rPr b="0" lang="en-US" sz="2400" spc="-1" strike="noStrike">
                <a:solidFill>
                  <a:srgbClr val="007749"/>
                </a:solidFill>
                <a:uFill>
                  <a:solidFill>
                    <a:srgbClr val="ffffff"/>
                  </a:solidFill>
                </a:uFill>
                <a:latin typeface="Arial"/>
              </a:rPr>
              <a:t>
</a:t>
            </a:r>
            <a:r>
              <a:rPr b="0" lang="en-US" sz="2400" spc="-1" strike="noStrike">
                <a:solidFill>
                  <a:srgbClr val="007749"/>
                </a:solidFill>
                <a:uFill>
                  <a:solidFill>
                    <a:srgbClr val="ffffff"/>
                  </a:solidFill>
                </a:uFill>
                <a:latin typeface="Arial"/>
              </a:rPr>
              <a:t>
</a:t>
            </a:r>
            <a:r>
              <a:rPr b="0" lang="en-US" sz="2400" spc="-1" strike="noStrike">
                <a:solidFill>
                  <a:srgbClr val="007749"/>
                </a:solidFill>
                <a:uFill>
                  <a:solidFill>
                    <a:srgbClr val="ffffff"/>
                  </a:solidFill>
                </a:uFill>
                <a:latin typeface="Arial"/>
              </a:rPr>
              <a:t>
</a:t>
            </a:r>
            <a:r>
              <a:rPr b="0" lang="en-US" sz="2400" spc="-1" strike="noStrike">
                <a:solidFill>
                  <a:srgbClr val="007749"/>
                </a:solidFill>
                <a:uFill>
                  <a:solidFill>
                    <a:srgbClr val="ffffff"/>
                  </a:solidFill>
                </a:uFill>
                <a:latin typeface="Arial"/>
              </a:rPr>
              <a:t>
</a:t>
            </a:r>
            <a:r>
              <a:rPr b="0" lang="en-US" sz="2400" spc="-1" strike="noStrike">
                <a:solidFill>
                  <a:srgbClr val="007749"/>
                </a:solidFill>
                <a:uFill>
                  <a:solidFill>
                    <a:srgbClr val="ffffff"/>
                  </a:solidFill>
                </a:uFill>
                <a:latin typeface="Arial"/>
              </a:rPr>
              <a:t>Impact on invasive Species</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7749"/>
                </a:solidFill>
                <a:uFill>
                  <a:solidFill>
                    <a:srgbClr val="ffffff"/>
                  </a:solidFill>
                </a:uFill>
                <a:latin typeface="Arial"/>
              </a:rPr>
              <a:t>
</a:t>
            </a:r>
            <a:endParaRPr b="0" lang="en-US" sz="1800" spc="-1" strike="noStrike">
              <a:solidFill>
                <a:srgbClr val="000000"/>
              </a:solidFill>
              <a:uFill>
                <a:solidFill>
                  <a:srgbClr val="ffffff"/>
                </a:solidFill>
              </a:uFill>
              <a:latin typeface="Arial"/>
            </a:endParaRPr>
          </a:p>
        </p:txBody>
      </p:sp>
      <p:sp>
        <p:nvSpPr>
          <p:cNvPr id="129" name="CustomShape 7"/>
          <p:cNvSpPr/>
          <p:nvPr/>
        </p:nvSpPr>
        <p:spPr>
          <a:xfrm>
            <a:off x="-76680" y="1521720"/>
            <a:ext cx="3024000" cy="4210920"/>
          </a:xfrm>
          <a:prstGeom prst="rect">
            <a:avLst/>
          </a:prstGeom>
          <a:noFill/>
          <a:ln w="9360">
            <a:noFill/>
          </a:ln>
        </p:spPr>
        <p:style>
          <a:lnRef idx="0"/>
          <a:fillRef idx="0"/>
          <a:effectRef idx="0"/>
          <a:fontRef idx="minor"/>
        </p:style>
        <p:txBody>
          <a:bodyPr lIns="0" rIns="0" tIns="0" bIns="0"/>
          <a:p>
            <a:pPr lvl="1" marL="790560" indent="-313920">
              <a:lnSpc>
                <a:spcPct val="100000"/>
              </a:lnSpc>
              <a:buBlip>
                <a:blip r:embed="rId2"/>
              </a:buBlip>
            </a:pPr>
            <a:r>
              <a:rPr b="0" lang="en-US" sz="1800" spc="-1" strike="noStrike">
                <a:solidFill>
                  <a:srgbClr val="000000"/>
                </a:solidFill>
                <a:uFill>
                  <a:solidFill>
                    <a:srgbClr val="ffffff"/>
                  </a:solidFill>
                </a:uFill>
                <a:latin typeface="Arial"/>
              </a:rPr>
              <a:t>Young and elderly more vulnerable</a:t>
            </a:r>
            <a:endParaRPr b="0" lang="en-US" sz="2000" spc="-1" strike="noStrike">
              <a:solidFill>
                <a:srgbClr val="000000"/>
              </a:solidFill>
              <a:uFill>
                <a:solidFill>
                  <a:srgbClr val="ffffff"/>
                </a:solidFill>
              </a:uFill>
              <a:latin typeface="Arial"/>
            </a:endParaRPr>
          </a:p>
          <a:p>
            <a:pPr lvl="1" marL="790560" indent="-313920">
              <a:lnSpc>
                <a:spcPct val="100000"/>
              </a:lnSpc>
              <a:buBlip>
                <a:blip r:embed="rId3"/>
              </a:buBlip>
            </a:pPr>
            <a:r>
              <a:rPr b="0" lang="en-US" sz="1800" spc="-1" strike="noStrike">
                <a:solidFill>
                  <a:srgbClr val="000000"/>
                </a:solidFill>
                <a:uFill>
                  <a:solidFill>
                    <a:srgbClr val="ffffff"/>
                  </a:solidFill>
                </a:uFill>
                <a:latin typeface="Arial"/>
              </a:rPr>
              <a:t>Impacts several illnesses and increases detoriation in some cases</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lvl="1" marL="790560" indent="-313920">
              <a:lnSpc>
                <a:spcPct val="100000"/>
              </a:lnSpc>
              <a:buBlip>
                <a:blip r:embed="rId4"/>
              </a:buBlip>
            </a:pPr>
            <a:r>
              <a:rPr b="0" lang="en-US" sz="1800" spc="-1" strike="noStrike">
                <a:solidFill>
                  <a:srgbClr val="000000"/>
                </a:solidFill>
                <a:uFill>
                  <a:solidFill>
                    <a:srgbClr val="ffffff"/>
                  </a:solidFill>
                </a:uFill>
                <a:latin typeface="Arial"/>
              </a:rPr>
              <a:t>E.g. Asian Tiger Mosquioto</a:t>
            </a:r>
            <a:endParaRPr b="0" lang="en-US" sz="2000" spc="-1" strike="noStrike">
              <a:solidFill>
                <a:srgbClr val="000000"/>
              </a:solidFill>
              <a:uFill>
                <a:solidFill>
                  <a:srgbClr val="ffffff"/>
                </a:solidFill>
              </a:uFill>
              <a:latin typeface="Arial"/>
            </a:endParaRPr>
          </a:p>
          <a:p>
            <a:pPr lvl="2" marL="1209600" indent="-275760">
              <a:lnSpc>
                <a:spcPct val="100000"/>
              </a:lnSpc>
              <a:buBlip>
                <a:blip r:embed="rId5"/>
              </a:buBlip>
            </a:pPr>
            <a:r>
              <a:rPr b="0" lang="en-US" sz="1600" spc="-1" strike="noStrike">
                <a:solidFill>
                  <a:srgbClr val="000000"/>
                </a:solidFill>
                <a:uFill>
                  <a:solidFill>
                    <a:srgbClr val="ffffff"/>
                  </a:solidFill>
                </a:uFill>
                <a:latin typeface="Arial"/>
              </a:rPr>
              <a:t>Only survives above 10°C</a:t>
            </a:r>
            <a:endParaRPr b="0" lang="en-US" sz="2000" spc="-1" strike="noStrike">
              <a:solidFill>
                <a:srgbClr val="000000"/>
              </a:solidFill>
              <a:uFill>
                <a:solidFill>
                  <a:srgbClr val="ffffff"/>
                </a:solidFill>
              </a:uFill>
              <a:latin typeface="Arial"/>
            </a:endParaRPr>
          </a:p>
          <a:p>
            <a:pPr lvl="2" marL="1209600" indent="-275760">
              <a:lnSpc>
                <a:spcPct val="100000"/>
              </a:lnSpc>
              <a:buBlip>
                <a:blip r:embed="rId6"/>
              </a:buBlip>
            </a:pPr>
            <a:r>
              <a:rPr b="0" lang="en-US" sz="1600" spc="-1" strike="noStrike">
                <a:solidFill>
                  <a:srgbClr val="000000"/>
                </a:solidFill>
                <a:uFill>
                  <a:solidFill>
                    <a:srgbClr val="ffffff"/>
                  </a:solidFill>
                </a:uFill>
                <a:latin typeface="Arial"/>
              </a:rPr>
              <a:t>And: Fertile up to 30°C </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Goal –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Graphical</a:t>
            </a:r>
            <a:endParaRPr b="0" lang="de-DE" sz="1800" spc="-1" strike="noStrike">
              <a:solidFill>
                <a:srgbClr val="000000"/>
              </a:solidFill>
              <a:uFill>
                <a:solidFill>
                  <a:srgbClr val="ffffff"/>
                </a:solidFill>
              </a:uFill>
              <a:latin typeface="Arial"/>
            </a:endParaRPr>
          </a:p>
        </p:txBody>
      </p:sp>
      <p:sp>
        <p:nvSpPr>
          <p:cNvPr id="131" name="TextShape 2"/>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132" name="TextShape 3"/>
          <p:cNvSpPr txBox="1"/>
          <p:nvPr/>
        </p:nvSpPr>
        <p:spPr>
          <a:xfrm>
            <a:off x="2947680" y="6500880"/>
            <a:ext cx="2895120" cy="220320"/>
          </a:xfrm>
          <a:prstGeom prst="rect">
            <a:avLst/>
          </a:prstGeom>
          <a:noFill/>
          <a:ln>
            <a:noFill/>
          </a:ln>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133" name="TextShape 4"/>
          <p:cNvSpPr txBox="1"/>
          <p:nvPr/>
        </p:nvSpPr>
        <p:spPr>
          <a:xfrm>
            <a:off x="6376680" y="6500880"/>
            <a:ext cx="2133360" cy="220320"/>
          </a:xfrm>
          <a:prstGeom prst="rect">
            <a:avLst/>
          </a:prstGeom>
          <a:noFill/>
          <a:ln>
            <a:noFill/>
          </a:ln>
        </p:spPr>
        <p:txBody>
          <a:bodyPr anchor="ctr"/>
          <a:p>
            <a:pPr algn="r">
              <a:lnSpc>
                <a:spcPct val="100000"/>
              </a:lnSpc>
            </a:pPr>
            <a:fld id="{5C9DA34E-03AC-4774-A4E9-9653A7572549}"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
        <p:nvSpPr>
          <p:cNvPr id="134" name="CustomShape 5"/>
          <p:cNvSpPr/>
          <p:nvPr/>
        </p:nvSpPr>
        <p:spPr>
          <a:xfrm rot="3022200">
            <a:off x="1879920" y="3695400"/>
            <a:ext cx="978120" cy="484200"/>
          </a:xfrm>
          <a:prstGeom prst="rightArrow">
            <a:avLst>
              <a:gd name="adj1" fmla="val 50000"/>
              <a:gd name="adj2" fmla="val 50000"/>
            </a:avLst>
          </a:prstGeom>
          <a:ln>
            <a:noFill/>
          </a:ln>
        </p:spPr>
        <p:style>
          <a:lnRef idx="2">
            <a:schemeClr val="accent1">
              <a:shade val="50000"/>
            </a:schemeClr>
          </a:lnRef>
          <a:fillRef idx="1">
            <a:schemeClr val="accent1"/>
          </a:fillRef>
          <a:effectRef idx="0">
            <a:schemeClr val="accent1"/>
          </a:effectRef>
          <a:fontRef idx="minor"/>
        </p:style>
      </p:sp>
      <p:sp>
        <p:nvSpPr>
          <p:cNvPr id="135" name="CustomShape 6"/>
          <p:cNvSpPr/>
          <p:nvPr/>
        </p:nvSpPr>
        <p:spPr>
          <a:xfrm>
            <a:off x="3788280" y="2323800"/>
            <a:ext cx="978120" cy="484200"/>
          </a:xfrm>
          <a:prstGeom prst="rightArrow">
            <a:avLst>
              <a:gd name="adj1" fmla="val 50000"/>
              <a:gd name="adj2" fmla="val 50000"/>
            </a:avLst>
          </a:prstGeom>
          <a:ln>
            <a:noFill/>
          </a:ln>
        </p:spPr>
        <p:style>
          <a:lnRef idx="2">
            <a:schemeClr val="accent1">
              <a:shade val="50000"/>
            </a:schemeClr>
          </a:lnRef>
          <a:fillRef idx="1">
            <a:schemeClr val="accent1"/>
          </a:fillRef>
          <a:effectRef idx="0">
            <a:schemeClr val="accent1"/>
          </a:effectRef>
          <a:fontRef idx="minor"/>
        </p:style>
      </p:sp>
      <p:sp>
        <p:nvSpPr>
          <p:cNvPr id="136" name="CustomShape 7"/>
          <p:cNvSpPr/>
          <p:nvPr/>
        </p:nvSpPr>
        <p:spPr>
          <a:xfrm rot="7869000">
            <a:off x="5383440" y="3695760"/>
            <a:ext cx="978120" cy="484200"/>
          </a:xfrm>
          <a:prstGeom prst="rightArrow">
            <a:avLst>
              <a:gd name="adj1" fmla="val 50000"/>
              <a:gd name="adj2" fmla="val 50000"/>
            </a:avLst>
          </a:prstGeom>
          <a:ln>
            <a:noFill/>
          </a:ln>
        </p:spPr>
        <p:style>
          <a:lnRef idx="2">
            <a:schemeClr val="accent1">
              <a:shade val="50000"/>
            </a:schemeClr>
          </a:lnRef>
          <a:fillRef idx="1">
            <a:schemeClr val="accent1"/>
          </a:fillRef>
          <a:effectRef idx="0">
            <a:schemeClr val="accent1"/>
          </a:effectRef>
          <a:fontRef idx="minor"/>
        </p:style>
      </p:sp>
      <p:sp>
        <p:nvSpPr>
          <p:cNvPr id="137" name="CustomShape 8"/>
          <p:cNvSpPr/>
          <p:nvPr/>
        </p:nvSpPr>
        <p:spPr>
          <a:xfrm>
            <a:off x="683640" y="1189080"/>
            <a:ext cx="208800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rPr>
              <a:t>Raw Temperature</a:t>
            </a:r>
            <a:endParaRPr b="0" lang="en-US" sz="1800" spc="-1" strike="noStrike">
              <a:solidFill>
                <a:srgbClr val="000000"/>
              </a:solidFill>
              <a:uFill>
                <a:solidFill>
                  <a:srgbClr val="ffffff"/>
                </a:solidFill>
              </a:uFill>
              <a:latin typeface="Arial"/>
            </a:endParaRPr>
          </a:p>
        </p:txBody>
      </p:sp>
      <p:sp>
        <p:nvSpPr>
          <p:cNvPr id="138" name="CustomShape 9"/>
          <p:cNvSpPr/>
          <p:nvPr/>
        </p:nvSpPr>
        <p:spPr>
          <a:xfrm>
            <a:off x="5367960" y="1206720"/>
            <a:ext cx="208800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rPr>
              <a:t>Highest Quantiles</a:t>
            </a:r>
            <a:endParaRPr b="0" lang="en-US" sz="1800" spc="-1" strike="noStrike">
              <a:solidFill>
                <a:srgbClr val="000000"/>
              </a:solidFill>
              <a:uFill>
                <a:solidFill>
                  <a:srgbClr val="ffffff"/>
                </a:solidFill>
              </a:uFill>
              <a:latin typeface="Arial"/>
            </a:endParaRPr>
          </a:p>
        </p:txBody>
      </p:sp>
      <p:sp>
        <p:nvSpPr>
          <p:cNvPr id="139" name="CustomShape 10"/>
          <p:cNvSpPr/>
          <p:nvPr/>
        </p:nvSpPr>
        <p:spPr>
          <a:xfrm>
            <a:off x="3132000" y="3938040"/>
            <a:ext cx="208800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rPr>
              <a:t>Hot Spot Analysis</a:t>
            </a:r>
            <a:endParaRPr b="0" lang="en-US" sz="1800" spc="-1" strike="noStrike">
              <a:solidFill>
                <a:srgbClr val="000000"/>
              </a:solidFill>
              <a:uFill>
                <a:solidFill>
                  <a:srgbClr val="ffffff"/>
                </a:solidFill>
              </a:uFill>
              <a:latin typeface="Arial"/>
            </a:endParaRPr>
          </a:p>
        </p:txBody>
      </p:sp>
      <p:sp>
        <p:nvSpPr>
          <p:cNvPr id="140" name="CustomShape 11"/>
          <p:cNvSpPr/>
          <p:nvPr/>
        </p:nvSpPr>
        <p:spPr>
          <a:xfrm>
            <a:off x="1680480" y="1998000"/>
            <a:ext cx="5339160" cy="2880000"/>
          </a:xfrm>
          <a:prstGeom prst="rect">
            <a:avLst/>
          </a:prstGeom>
          <a:solidFill>
            <a:schemeClr val="bg1"/>
          </a:solidFill>
          <a:ln>
            <a:solidFill>
              <a:schemeClr val="accent1"/>
            </a:solidFill>
          </a:ln>
        </p:spPr>
        <p:style>
          <a:lnRef idx="0"/>
          <a:fillRef idx="0"/>
          <a:effectRef idx="0"/>
          <a:fontRef idx="minor"/>
        </p:style>
      </p:sp>
      <p:sp>
        <p:nvSpPr>
          <p:cNvPr id="141" name="CustomShape 12"/>
          <p:cNvSpPr/>
          <p:nvPr/>
        </p:nvSpPr>
        <p:spPr>
          <a:xfrm>
            <a:off x="3788280" y="2059560"/>
            <a:ext cx="7704360" cy="917280"/>
          </a:xfrm>
          <a:prstGeom prst="rect">
            <a:avLst/>
          </a:prstGeom>
          <a:noFill/>
          <a:ln>
            <a:noFill/>
          </a:ln>
        </p:spPr>
        <p:style>
          <a:lnRef idx="0"/>
          <a:fillRef idx="0"/>
          <a:effectRef idx="0"/>
          <a:fontRef idx="minor"/>
        </p:style>
        <p:txBody>
          <a:bodyPr anchor="ctr"/>
          <a:p>
            <a:pPr>
              <a:lnSpc>
                <a:spcPct val="100000"/>
              </a:lnSpc>
            </a:pPr>
            <a:r>
              <a:rPr b="0" lang="en-US" sz="2800" spc="-1" strike="noStrike">
                <a:solidFill>
                  <a:srgbClr val="007749"/>
                </a:solidFill>
                <a:uFill>
                  <a:solidFill>
                    <a:srgbClr val="ffffff"/>
                  </a:solidFill>
                </a:uFill>
                <a:latin typeface="Arial"/>
              </a:rPr>
              <a:t>Goal : </a:t>
            </a:r>
            <a:r>
              <a:rPr b="0" lang="en-US" sz="2800" spc="-1" strike="noStrike">
                <a:solidFill>
                  <a:srgbClr val="007749"/>
                </a:solidFill>
                <a:uFill>
                  <a:solidFill>
                    <a:srgbClr val="ffffff"/>
                  </a:solidFill>
                </a:uFill>
                <a:latin typeface="Arial"/>
              </a:rPr>
              <a:t>
</a:t>
            </a:r>
            <a:endParaRPr b="0" lang="en-US" sz="2800" spc="-1" strike="noStrike">
              <a:solidFill>
                <a:srgbClr val="000000"/>
              </a:solidFill>
              <a:uFill>
                <a:solidFill>
                  <a:srgbClr val="ffffff"/>
                </a:solidFill>
              </a:uFill>
              <a:latin typeface="Arial"/>
            </a:endParaRPr>
          </a:p>
        </p:txBody>
      </p:sp>
      <p:sp>
        <p:nvSpPr>
          <p:cNvPr id="142" name="CustomShape 13"/>
          <p:cNvSpPr/>
          <p:nvPr/>
        </p:nvSpPr>
        <p:spPr>
          <a:xfrm>
            <a:off x="2453400" y="2704320"/>
            <a:ext cx="4406040" cy="63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rPr>
              <a:t>Model heat distribution and the underlying causes</a:t>
            </a:r>
            <a:endParaRPr b="0" lang="en-US" sz="1800" spc="-1" strike="noStrike">
              <a:solidFill>
                <a:srgbClr val="000000"/>
              </a:solidFill>
              <a:uFill>
                <a:solidFill>
                  <a:srgbClr val="ffffff"/>
                </a:solidFill>
              </a:uFill>
              <a:latin typeface="Arial"/>
            </a:endParaRPr>
          </a:p>
        </p:txBody>
      </p:sp>
      <p:pic>
        <p:nvPicPr>
          <p:cNvPr id="143" name="" descr=""/>
          <p:cNvPicPr/>
          <p:nvPr/>
        </p:nvPicPr>
        <p:blipFill>
          <a:blip r:embed="rId1"/>
          <a:stretch/>
        </p:blipFill>
        <p:spPr>
          <a:xfrm>
            <a:off x="2844720" y="4444920"/>
            <a:ext cx="3073320" cy="1650960"/>
          </a:xfrm>
          <a:prstGeom prst="rect">
            <a:avLst/>
          </a:prstGeom>
          <a:ln>
            <a:noFill/>
          </a:ln>
        </p:spPr>
      </p:pic>
      <p:pic>
        <p:nvPicPr>
          <p:cNvPr id="144" name="" descr=""/>
          <p:cNvPicPr/>
          <p:nvPr/>
        </p:nvPicPr>
        <p:blipFill>
          <a:blip r:embed="rId2"/>
          <a:stretch/>
        </p:blipFill>
        <p:spPr>
          <a:xfrm>
            <a:off x="330120" y="1625760"/>
            <a:ext cx="3073320" cy="1562040"/>
          </a:xfrm>
          <a:prstGeom prst="rect">
            <a:avLst/>
          </a:prstGeom>
          <a:ln>
            <a:noFill/>
          </a:ln>
        </p:spPr>
      </p:pic>
      <p:pic>
        <p:nvPicPr>
          <p:cNvPr id="145" name="" descr=""/>
          <p:cNvPicPr/>
          <p:nvPr/>
        </p:nvPicPr>
        <p:blipFill>
          <a:blip r:embed="rId3"/>
          <a:stretch/>
        </p:blipFill>
        <p:spPr>
          <a:xfrm>
            <a:off x="5003640" y="1574640"/>
            <a:ext cx="3073320" cy="1650960"/>
          </a:xfrm>
          <a:prstGeom prst="rect">
            <a:avLst/>
          </a:prstGeom>
          <a:ln>
            <a:noFill/>
          </a:ln>
        </p:spPr>
      </p:pic>
    </p:spTree>
  </p:cSld>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135"/>
                                        </p:tgtEl>
                                        <p:attrNameLst>
                                          <p:attrName>style.visibility</p:attrName>
                                        </p:attrNameLst>
                                      </p:cBhvr>
                                      <p:to>
                                        <p:strVal val="visible"/>
                                      </p:to>
                                    </p:set>
                                  </p:childTnLst>
                                </p:cTn>
                              </p:par>
                              <p:par>
                                <p:cTn id="19" nodeType="withEffect" fill="hold" presetClass="entr" presetID="1">
                                  <p:stCondLst>
                                    <p:cond delay="0"/>
                                  </p:stCondLst>
                                  <p:childTnLst>
                                    <p:set>
                                      <p:cBhvr>
                                        <p:cTn id="20" dur="1" fill="hold">
                                          <p:stCondLst>
                                            <p:cond delay="0"/>
                                          </p:stCondLst>
                                        </p:cTn>
                                        <p:tgtEl>
                                          <p:spTgt spid="-1"/>
                                        </p:tgtEl>
                                        <p:attrNameLst>
                                          <p:attrName>style.visibility</p:attrName>
                                        </p:attrNameLst>
                                      </p:cBhvr>
                                      <p:to>
                                        <p:strVal val="visible"/>
                                      </p:to>
                                    </p:set>
                                  </p:childTnLst>
                                </p:cTn>
                              </p:par>
                              <p:par>
                                <p:cTn id="21" nodeType="withEffect" fill="hold" presetClass="entr" presetID="1">
                                  <p:stCondLst>
                                    <p:cond delay="0"/>
                                  </p:stCondLst>
                                  <p:childTnLst>
                                    <p:set>
                                      <p:cBhvr>
                                        <p:cTn id="22" dur="1" fill="hold">
                                          <p:stCondLst>
                                            <p:cond delay="0"/>
                                          </p:stCondLst>
                                        </p:cTn>
                                        <p:tgtEl>
                                          <p:spTgt spid="1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1">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nodeType="withEffect" fill="hold" presetClass="entr" presetID="1">
                                  <p:stCondLst>
                                    <p:cond delay="0"/>
                                  </p:stCondLst>
                                  <p:childTnLst>
                                    <p:set>
                                      <p:cBhvr>
                                        <p:cTn id="28" dur="1" fill="hold">
                                          <p:stCondLst>
                                            <p:cond delay="0"/>
                                          </p:stCondLst>
                                        </p:cTn>
                                        <p:tgtEl>
                                          <p:spTgt spid="-1"/>
                                        </p:tgtEl>
                                        <p:attrNameLst>
                                          <p:attrName>style.visibility</p:attrName>
                                        </p:attrNameLst>
                                      </p:cBhvr>
                                      <p:to>
                                        <p:strVal val="visible"/>
                                      </p:to>
                                    </p:set>
                                  </p:childTnLst>
                                </p:cTn>
                              </p:par>
                              <p:par>
                                <p:cTn id="29" nodeType="withEffect" fill="hold" presetClass="entr" presetID="1">
                                  <p:stCondLst>
                                    <p:cond delay="0"/>
                                  </p:stCondLst>
                                  <p:childTnLst>
                                    <p:set>
                                      <p:cBhvr>
                                        <p:cTn id="30" dur="1" fill="hold">
                                          <p:stCondLst>
                                            <p:cond delay="0"/>
                                          </p:stCondLst>
                                        </p:cTn>
                                        <p:tgtEl>
                                          <p:spTgt spid="139"/>
                                        </p:tgtEl>
                                        <p:attrNameLst>
                                          <p:attrName>style.visibility</p:attrName>
                                        </p:attrNameLst>
                                      </p:cBhvr>
                                      <p:to>
                                        <p:strVal val="visible"/>
                                      </p:to>
                                    </p:set>
                                  </p:childTnLst>
                                </p:cTn>
                              </p:par>
                              <p:par>
                                <p:cTn id="31" nodeType="withEffect" fill="hold" presetClass="entr" presetID="1">
                                  <p:stCondLst>
                                    <p:cond delay="0"/>
                                  </p:stCondLst>
                                  <p:childTnLst>
                                    <p:set>
                                      <p:cBhvr>
                                        <p:cTn id="32" dur="1" fill="hold">
                                          <p:stCondLst>
                                            <p:cond delay="0"/>
                                          </p:stCondLst>
                                        </p:cTn>
                                        <p:tgtEl>
                                          <p:spTgt spid="1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140"/>
                                        </p:tgtEl>
                                        <p:attrNameLst>
                                          <p:attrName>style.visibility</p:attrName>
                                        </p:attrNameLst>
                                      </p:cBhvr>
                                      <p:to>
                                        <p:strVal val="visible"/>
                                      </p:to>
                                    </p:set>
                                  </p:childTnLst>
                                </p:cTn>
                              </p:par>
                              <p:par>
                                <p:cTn id="37" nodeType="withEffect" fill="hold" presetClass="entr" presetID="1">
                                  <p:stCondLst>
                                    <p:cond delay="0"/>
                                  </p:stCondLst>
                                  <p:childTnLst>
                                    <p:set>
                                      <p:cBhvr>
                                        <p:cTn id="38" dur="1" fill="hold">
                                          <p:stCondLst>
                                            <p:cond delay="0"/>
                                          </p:stCondLst>
                                        </p:cTn>
                                        <p:tgtEl>
                                          <p:spTgt spid="142"/>
                                        </p:tgtEl>
                                        <p:attrNameLst>
                                          <p:attrName>style.visibility</p:attrName>
                                        </p:attrNameLst>
                                      </p:cBhvr>
                                      <p:to>
                                        <p:strVal val="visible"/>
                                      </p:to>
                                    </p:set>
                                  </p:childTnLst>
                                </p:cTn>
                              </p:par>
                              <p:par>
                                <p:cTn id="39" nodeType="withEffect" fill="hold" presetClass="entr" presetID="1">
                                  <p:stCondLst>
                                    <p:cond delay="0"/>
                                  </p:stCondLst>
                                  <p:childTnLst>
                                    <p:set>
                                      <p:cBhvr>
                                        <p:cTn id="40"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323640" y="21420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Goal –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Challenge</a:t>
            </a:r>
            <a:endParaRPr b="0" lang="de-DE" sz="1800" spc="-1" strike="noStrike">
              <a:solidFill>
                <a:srgbClr val="000000"/>
              </a:solidFill>
              <a:uFill>
                <a:solidFill>
                  <a:srgbClr val="ffffff"/>
                </a:solidFill>
              </a:uFill>
              <a:latin typeface="Arial"/>
            </a:endParaRPr>
          </a:p>
        </p:txBody>
      </p:sp>
      <p:pic>
        <p:nvPicPr>
          <p:cNvPr id="147" name="Inhaltsplatzhalter 6" descr=""/>
          <p:cNvPicPr/>
          <p:nvPr/>
        </p:nvPicPr>
        <p:blipFill>
          <a:blip r:embed="rId1"/>
          <a:stretch/>
        </p:blipFill>
        <p:spPr>
          <a:xfrm>
            <a:off x="622080" y="1932120"/>
            <a:ext cx="7589880" cy="3779640"/>
          </a:xfrm>
          <a:prstGeom prst="rect">
            <a:avLst/>
          </a:prstGeom>
          <a:ln>
            <a:noFill/>
          </a:ln>
        </p:spPr>
      </p:pic>
      <p:sp>
        <p:nvSpPr>
          <p:cNvPr id="148" name="TextShape 2"/>
          <p:cNvSpPr txBox="1"/>
          <p:nvPr/>
        </p:nvSpPr>
        <p:spPr>
          <a:xfrm>
            <a:off x="333000" y="65008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149" name="TextShape 3"/>
          <p:cNvSpPr txBox="1"/>
          <p:nvPr/>
        </p:nvSpPr>
        <p:spPr>
          <a:xfrm>
            <a:off x="2947680" y="6500880"/>
            <a:ext cx="2895120" cy="220320"/>
          </a:xfrm>
          <a:prstGeom prst="rect">
            <a:avLst/>
          </a:prstGeom>
          <a:noFill/>
          <a:ln>
            <a:noFill/>
          </a:ln>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150" name="TextShape 4"/>
          <p:cNvSpPr txBox="1"/>
          <p:nvPr/>
        </p:nvSpPr>
        <p:spPr>
          <a:xfrm>
            <a:off x="6376680" y="6500880"/>
            <a:ext cx="2133360" cy="220320"/>
          </a:xfrm>
          <a:prstGeom prst="rect">
            <a:avLst/>
          </a:prstGeom>
          <a:noFill/>
          <a:ln>
            <a:noFill/>
          </a:ln>
        </p:spPr>
        <p:txBody>
          <a:bodyPr anchor="ctr"/>
          <a:p>
            <a:pPr algn="r">
              <a:lnSpc>
                <a:spcPct val="100000"/>
              </a:lnSpc>
            </a:pPr>
            <a:fld id="{0B19FE48-10C6-43EF-8D72-BAE05EDBE404}"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318600" y="188640"/>
            <a:ext cx="7704360" cy="917280"/>
          </a:xfrm>
          <a:prstGeom prst="rect">
            <a:avLst/>
          </a:prstGeom>
          <a:noFill/>
          <a:ln>
            <a:noFill/>
          </a:ln>
        </p:spPr>
        <p:txBody>
          <a:bodyPr anchor="ctr"/>
          <a:p>
            <a:pPr>
              <a:lnSpc>
                <a:spcPct val="100000"/>
              </a:lnSpc>
            </a:pPr>
            <a:r>
              <a:rPr b="0" lang="de-DE" sz="2800" spc="-1" strike="noStrike">
                <a:solidFill>
                  <a:srgbClr val="007749"/>
                </a:solidFill>
                <a:uFill>
                  <a:solidFill>
                    <a:srgbClr val="ffffff"/>
                  </a:solidFill>
                </a:uFill>
                <a:latin typeface="Arial"/>
              </a:rPr>
              <a:t>Challenge – </a:t>
            </a:r>
            <a:r>
              <a:rPr b="0" lang="de-DE" sz="2800" spc="-1" strike="noStrike">
                <a:solidFill>
                  <a:srgbClr val="007749"/>
                </a:solidFill>
                <a:uFill>
                  <a:solidFill>
                    <a:srgbClr val="ffffff"/>
                  </a:solidFill>
                </a:uFill>
                <a:latin typeface="Arial"/>
              </a:rPr>
              <a:t>
</a:t>
            </a:r>
            <a:r>
              <a:rPr b="0" lang="de-DE" sz="2800" spc="-1" strike="noStrike">
                <a:solidFill>
                  <a:srgbClr val="007749"/>
                </a:solidFill>
                <a:uFill>
                  <a:solidFill>
                    <a:srgbClr val="ffffff"/>
                  </a:solidFill>
                </a:uFill>
                <a:latin typeface="Arial"/>
              </a:rPr>
              <a:t>Available Data</a:t>
            </a:r>
            <a:endParaRPr b="0" lang="de-DE" sz="1800" spc="-1" strike="noStrike">
              <a:solidFill>
                <a:srgbClr val="000000"/>
              </a:solidFill>
              <a:uFill>
                <a:solidFill>
                  <a:srgbClr val="ffffff"/>
                </a:solidFill>
              </a:uFill>
              <a:latin typeface="Arial"/>
            </a:endParaRPr>
          </a:p>
        </p:txBody>
      </p:sp>
      <p:sp>
        <p:nvSpPr>
          <p:cNvPr id="152" name="TextShape 2"/>
          <p:cNvSpPr txBox="1"/>
          <p:nvPr/>
        </p:nvSpPr>
        <p:spPr>
          <a:xfrm>
            <a:off x="333000" y="6664680"/>
            <a:ext cx="2133360" cy="220320"/>
          </a:xfrm>
          <a:prstGeom prst="rect">
            <a:avLst/>
          </a:prstGeom>
          <a:noFill/>
          <a:ln>
            <a:noFill/>
          </a:ln>
        </p:spPr>
        <p:txBody>
          <a:bodyPr anchor="ctr"/>
          <a:p>
            <a:pPr>
              <a:lnSpc>
                <a:spcPct val="100000"/>
              </a:lnSpc>
            </a:pPr>
            <a:r>
              <a:rPr b="0" lang="en-US" sz="1000" spc="-1" strike="noStrike">
                <a:solidFill>
                  <a:srgbClr val="807f84"/>
                </a:solidFill>
                <a:uFill>
                  <a:solidFill>
                    <a:srgbClr val="ffffff"/>
                  </a:solidFill>
                </a:uFill>
                <a:latin typeface="Arial"/>
              </a:rPr>
              <a:t>10/24/17</a:t>
            </a:r>
            <a:endParaRPr b="0" lang="en-US" sz="1400" spc="-1" strike="noStrike">
              <a:solidFill>
                <a:srgbClr val="000000"/>
              </a:solidFill>
              <a:uFill>
                <a:solidFill>
                  <a:srgbClr val="ffffff"/>
                </a:solidFill>
              </a:uFill>
              <a:latin typeface="Times New Roman"/>
            </a:endParaRPr>
          </a:p>
        </p:txBody>
      </p:sp>
      <p:sp>
        <p:nvSpPr>
          <p:cNvPr id="153" name="TextShape 3"/>
          <p:cNvSpPr txBox="1"/>
          <p:nvPr/>
        </p:nvSpPr>
        <p:spPr>
          <a:xfrm>
            <a:off x="2947680" y="6664680"/>
            <a:ext cx="2895120" cy="220320"/>
          </a:xfrm>
          <a:prstGeom prst="rect">
            <a:avLst/>
          </a:prstGeom>
          <a:noFill/>
          <a:ln>
            <a:noFill/>
          </a:ln>
        </p:spPr>
        <p:txBody>
          <a:bodyPr anchor="ctr"/>
          <a:p>
            <a:pPr algn="ctr">
              <a:lnSpc>
                <a:spcPct val="100000"/>
              </a:lnSpc>
            </a:pPr>
            <a:r>
              <a:rPr b="0" lang="en-US" sz="1000" spc="-1" strike="noStrike">
                <a:solidFill>
                  <a:srgbClr val="807f84"/>
                </a:solidFill>
                <a:uFill>
                  <a:solidFill>
                    <a:srgbClr val="ffffff"/>
                  </a:solidFill>
                </a:uFill>
                <a:latin typeface="Arial"/>
              </a:rPr>
              <a:t>© FZI Forschungszentrum Informatik</a:t>
            </a:r>
            <a:endParaRPr b="0" lang="en-US" sz="1400" spc="-1" strike="noStrike">
              <a:solidFill>
                <a:srgbClr val="000000"/>
              </a:solidFill>
              <a:uFill>
                <a:solidFill>
                  <a:srgbClr val="ffffff"/>
                </a:solidFill>
              </a:uFill>
              <a:latin typeface="Times New Roman"/>
            </a:endParaRPr>
          </a:p>
        </p:txBody>
      </p:sp>
      <p:sp>
        <p:nvSpPr>
          <p:cNvPr id="154" name="TextShape 4"/>
          <p:cNvSpPr txBox="1"/>
          <p:nvPr/>
        </p:nvSpPr>
        <p:spPr>
          <a:xfrm>
            <a:off x="6376680" y="6664680"/>
            <a:ext cx="2133360" cy="220320"/>
          </a:xfrm>
          <a:prstGeom prst="rect">
            <a:avLst/>
          </a:prstGeom>
          <a:noFill/>
          <a:ln>
            <a:noFill/>
          </a:ln>
        </p:spPr>
        <p:txBody>
          <a:bodyPr anchor="ctr"/>
          <a:p>
            <a:pPr algn="r">
              <a:lnSpc>
                <a:spcPct val="100000"/>
              </a:lnSpc>
            </a:pPr>
            <a:fld id="{9C6A7506-6F0E-4EA7-8A3B-9D14BD502683}" type="slidenum">
              <a:rPr b="0" lang="en-US" sz="1000" spc="-1" strike="noStrike">
                <a:solidFill>
                  <a:srgbClr val="807f84"/>
                </a:solidFill>
                <a:uFill>
                  <a:solidFill>
                    <a:srgbClr val="ffffff"/>
                  </a:solidFill>
                </a:uFill>
                <a:latin typeface="Arial"/>
              </a:rPr>
              <a:t>&lt;number&gt;</a:t>
            </a:fld>
            <a:endParaRPr b="0" lang="en-US" sz="1400" spc="-1" strike="noStrike">
              <a:solidFill>
                <a:srgbClr val="000000"/>
              </a:solidFill>
              <a:uFill>
                <a:solidFill>
                  <a:srgbClr val="ffffff"/>
                </a:solidFill>
              </a:uFill>
              <a:latin typeface="Times New Roman"/>
            </a:endParaRPr>
          </a:p>
        </p:txBody>
      </p:sp>
      <p:pic>
        <p:nvPicPr>
          <p:cNvPr id="155" name="Inhaltsplatzhalter 8" descr=""/>
          <p:cNvPicPr/>
          <p:nvPr/>
        </p:nvPicPr>
        <p:blipFill>
          <a:blip r:embed="rId1"/>
          <a:stretch/>
        </p:blipFill>
        <p:spPr>
          <a:xfrm>
            <a:off x="334800" y="1016640"/>
            <a:ext cx="7166520" cy="5071680"/>
          </a:xfrm>
          <a:prstGeom prst="rect">
            <a:avLst/>
          </a:prstGeom>
          <a:ln>
            <a:noFill/>
          </a:ln>
        </p:spPr>
      </p:pic>
      <p:sp>
        <p:nvSpPr>
          <p:cNvPr id="156" name="CustomShape 5"/>
          <p:cNvSpPr/>
          <p:nvPr/>
        </p:nvSpPr>
        <p:spPr>
          <a:xfrm>
            <a:off x="7911720" y="1288800"/>
            <a:ext cx="495000" cy="70740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4050" spc="-1" strike="noStrike">
                <a:solidFill>
                  <a:srgbClr val="007749"/>
                </a:solidFill>
                <a:uFill>
                  <a:solidFill>
                    <a:srgbClr val="ffffff"/>
                  </a:solidFill>
                </a:uFill>
                <a:latin typeface="Arial"/>
              </a:rPr>
              <a:t>?</a:t>
            </a:r>
            <a:endParaRPr b="0" lang="en-US" sz="1800" spc="-1" strike="noStrike">
              <a:solidFill>
                <a:srgbClr val="000000"/>
              </a:solidFill>
              <a:uFill>
                <a:solidFill>
                  <a:srgbClr val="ffffff"/>
                </a:solidFill>
              </a:uFill>
              <a:latin typeface="Arial"/>
            </a:endParaRPr>
          </a:p>
        </p:txBody>
      </p:sp>
      <p:sp>
        <p:nvSpPr>
          <p:cNvPr id="157" name="CustomShape 6"/>
          <p:cNvSpPr/>
          <p:nvPr/>
        </p:nvSpPr>
        <p:spPr>
          <a:xfrm flipH="1">
            <a:off x="4117680" y="1780920"/>
            <a:ext cx="3618360" cy="151956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58" name="CustomShape 7"/>
          <p:cNvSpPr/>
          <p:nvPr/>
        </p:nvSpPr>
        <p:spPr>
          <a:xfrm flipH="1">
            <a:off x="4352040" y="1780920"/>
            <a:ext cx="3384720" cy="167688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59" name="CustomShape 8"/>
          <p:cNvSpPr/>
          <p:nvPr/>
        </p:nvSpPr>
        <p:spPr>
          <a:xfrm flipH="1">
            <a:off x="3204000" y="1780920"/>
            <a:ext cx="4533120" cy="151956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160" name="CustomShape 9"/>
          <p:cNvSpPr/>
          <p:nvPr/>
        </p:nvSpPr>
        <p:spPr>
          <a:xfrm>
            <a:off x="1552320" y="2019960"/>
            <a:ext cx="914040" cy="9140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61" name="CustomShape 10"/>
          <p:cNvSpPr/>
          <p:nvPr/>
        </p:nvSpPr>
        <p:spPr>
          <a:xfrm>
            <a:off x="755640" y="4601160"/>
            <a:ext cx="914040" cy="9140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62" name="CustomShape 11"/>
          <p:cNvSpPr/>
          <p:nvPr/>
        </p:nvSpPr>
        <p:spPr>
          <a:xfrm>
            <a:off x="251640" y="6105960"/>
            <a:ext cx="7920360" cy="913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rPr>
              <a:t>See also: Bernsdorf, Bodo, and Julian Bruns. "Big-Data und Data-Mining im Umfeld städtischer Nutzungskartierung."</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41" dur="indefinite" restart="never" nodeType="tmRoot">
          <p:childTnLst>
            <p:seq>
              <p:cTn id="42" dur="indefinite" nodeType="mainSeq">
                <p:childTnLst>
                  <p:par>
                    <p:cTn id="43" fill="hold">
                      <p:stCondLst>
                        <p:cond delay="indefinite"/>
                      </p:stCondLst>
                      <p:childTnLst>
                        <p:par>
                          <p:cTn id="44" fill="hold">
                            <p:stCondLst>
                              <p:cond delay="0"/>
                            </p:stCondLst>
                            <p:childTnLst>
                              <p:par>
                                <p:cTn id="45" nodeType="clickEffect" fill="hold" presetClass="entr" presetID="1">
                                  <p:stCondLst>
                                    <p:cond delay="0"/>
                                  </p:stCondLst>
                                  <p:childTnLst>
                                    <p:set>
                                      <p:cBhvr>
                                        <p:cTn id="46" dur="1" fill="hold">
                                          <p:stCondLst>
                                            <p:cond delay="0"/>
                                          </p:stCondLst>
                                        </p:cTn>
                                        <p:tgtEl>
                                          <p:spTgt spid="160"/>
                                        </p:tgtEl>
                                        <p:attrNameLst>
                                          <p:attrName>style.visibility</p:attrName>
                                        </p:attrNameLst>
                                      </p:cBhvr>
                                      <p:to>
                                        <p:strVal val="visible"/>
                                      </p:to>
                                    </p:set>
                                  </p:childTnLst>
                                </p:cTn>
                              </p:par>
                              <p:par>
                                <p:cTn id="47" nodeType="withEffect" fill="hold" presetClass="entr" presetID="1">
                                  <p:stCondLst>
                                    <p:cond delay="0"/>
                                  </p:stCondLst>
                                  <p:childTnLst>
                                    <p:set>
                                      <p:cBhvr>
                                        <p:cTn id="48"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FZI-Folienmaster_07-2010</Template>
  <TotalTime>0</TotalTime>
  <Application>LibreOffice/5.1.6.2$Linux_X86_64 LibreOffice_project/10m0$Build-2</Application>
  <Words>1448</Words>
  <Paragraphs>322</Paragraphs>
  <Company>FZI</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2010-11-08T14:25:54Z</dcterms:created>
  <dc:creator>Johanna Barsch</dc:creator>
  <dc:description/>
  <dc:language>en-US</dc:language>
  <cp:lastModifiedBy>Parinaz Ameri</cp:lastModifiedBy>
  <cp:lastPrinted>2016-11-24T07:20:24Z</cp:lastPrinted>
  <dcterms:modified xsi:type="dcterms:W3CDTF">2017-10-24T10:03:05Z</dcterms:modified>
  <cp:revision>1345</cp:revision>
  <dc:subject/>
  <dc:title>Forschungsplan 2011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FZI</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17</vt:i4>
  </property>
  <property fmtid="{D5CDD505-2E9C-101B-9397-08002B2CF9AE}" pid="9" name="PresentationFormat">
    <vt:lpwstr>Bildschirmpräsentation (4:3)</vt:lpwstr>
  </property>
  <property fmtid="{D5CDD505-2E9C-101B-9397-08002B2CF9AE}" pid="10" name="ScaleCrop">
    <vt:bool>0</vt:bool>
  </property>
  <property fmtid="{D5CDD505-2E9C-101B-9397-08002B2CF9AE}" pid="11" name="ShareDoc">
    <vt:bool>0</vt:bool>
  </property>
  <property fmtid="{D5CDD505-2E9C-101B-9397-08002B2CF9AE}" pid="12" name="Slides">
    <vt:i4>27</vt:i4>
  </property>
</Properties>
</file>