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323" r:id="rId5"/>
    <p:sldId id="420" r:id="rId6"/>
    <p:sldId id="450" r:id="rId7"/>
    <p:sldId id="467" r:id="rId8"/>
    <p:sldId id="453" r:id="rId9"/>
    <p:sldId id="421" r:id="rId10"/>
    <p:sldId id="440" r:id="rId11"/>
    <p:sldId id="442" r:id="rId12"/>
    <p:sldId id="433" r:id="rId13"/>
    <p:sldId id="459" r:id="rId14"/>
    <p:sldId id="439" r:id="rId15"/>
    <p:sldId id="458" r:id="rId16"/>
    <p:sldId id="454" r:id="rId17"/>
    <p:sldId id="455" r:id="rId18"/>
    <p:sldId id="457" r:id="rId19"/>
    <p:sldId id="468" r:id="rId20"/>
    <p:sldId id="463" r:id="rId21"/>
    <p:sldId id="426" r:id="rId22"/>
    <p:sldId id="429" r:id="rId23"/>
    <p:sldId id="464" r:id="rId24"/>
    <p:sldId id="443" r:id="rId25"/>
    <p:sldId id="444" r:id="rId26"/>
    <p:sldId id="445" r:id="rId27"/>
    <p:sldId id="447" r:id="rId28"/>
    <p:sldId id="448" r:id="rId29"/>
    <p:sldId id="431" r:id="rId30"/>
    <p:sldId id="405" r:id="rId31"/>
    <p:sldId id="414" r:id="rId32"/>
    <p:sldId id="469" r:id="rId33"/>
    <p:sldId id="432" r:id="rId34"/>
    <p:sldId id="449" r:id="rId35"/>
    <p:sldId id="466" r:id="rId36"/>
    <p:sldId id="427" r:id="rId37"/>
    <p:sldId id="461" r:id="rId38"/>
    <p:sldId id="460" r:id="rId39"/>
    <p:sldId id="465" r:id="rId40"/>
    <p:sldId id="334" r:id="rId41"/>
    <p:sldId id="410" r:id="rId42"/>
  </p:sldIdLst>
  <p:sldSz cx="9144000" cy="6858000" type="screen4x3"/>
  <p:notesSz cx="6794500" cy="99314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8F1"/>
    <a:srgbClr val="0FA2E3"/>
    <a:srgbClr val="82BE3C"/>
    <a:srgbClr val="FF99FF"/>
    <a:srgbClr val="50AAE6"/>
    <a:srgbClr val="5A6EB4"/>
    <a:srgbClr val="A00078"/>
    <a:srgbClr val="A01E28"/>
    <a:srgbClr val="A08232"/>
    <a:srgbClr val="DCA0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58430" autoAdjust="0"/>
  </p:normalViewPr>
  <p:slideViewPr>
    <p:cSldViewPr showGuides="1">
      <p:cViewPr varScale="1">
        <p:scale>
          <a:sx n="64" d="100"/>
          <a:sy n="64" d="100"/>
        </p:scale>
        <p:origin x="2496" y="66"/>
      </p:cViewPr>
      <p:guideLst>
        <p:guide orient="horz" pos="2160"/>
        <p:guide pos="2880"/>
      </p:guideLst>
    </p:cSldViewPr>
  </p:slideViewPr>
  <p:notesTextViewPr>
    <p:cViewPr>
      <p:scale>
        <a:sx n="100" d="100"/>
        <a:sy n="100" d="100"/>
      </p:scale>
      <p:origin x="0" y="0"/>
    </p:cViewPr>
  </p:notesTextViewPr>
  <p:notesViewPr>
    <p:cSldViewPr showGuides="1">
      <p:cViewPr>
        <p:scale>
          <a:sx n="120" d="100"/>
          <a:sy n="120" d="100"/>
        </p:scale>
        <p:origin x="3528" y="-87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iedel\Documents\Buch\Lieferverzu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rik\AppData\Roaming\Microsoft\Excel\Mappe1%20(version%201).xlsb"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Sensitivity</c:v>
          </c:tx>
          <c:spPr>
            <a:ln w="25400" cap="rnd">
              <a:solidFill>
                <a:schemeClr val="accent2"/>
              </a:solidFill>
              <a:round/>
            </a:ln>
            <a:effectLst/>
          </c:spPr>
          <c:marker>
            <c:symbol val="circle"/>
            <c:size val="5"/>
            <c:spPr>
              <a:solidFill>
                <a:schemeClr val="accent2"/>
              </a:solidFill>
              <a:ln w="12700">
                <a:noFill/>
              </a:ln>
              <a:effectLst/>
            </c:spPr>
          </c:marker>
          <c:xVal>
            <c:numRef>
              <c:f>Tabelle1!$I$8:$I$19</c:f>
              <c:numCache>
                <c:formatCode>0.00%</c:formatCode>
                <c:ptCount val="12"/>
                <c:pt idx="0">
                  <c:v>0</c:v>
                </c:pt>
                <c:pt idx="1">
                  <c:v>4.5662100456621006E-5</c:v>
                </c:pt>
                <c:pt idx="2">
                  <c:v>9.1324200913242012E-5</c:v>
                </c:pt>
                <c:pt idx="3">
                  <c:v>1.36986301369863E-4</c:v>
                </c:pt>
                <c:pt idx="4">
                  <c:v>1.8264840182648402E-4</c:v>
                </c:pt>
                <c:pt idx="5">
                  <c:v>3.1963470319634703E-4</c:v>
                </c:pt>
                <c:pt idx="6">
                  <c:v>3.6529680365296805E-4</c:v>
                </c:pt>
                <c:pt idx="7">
                  <c:v>4.1095890410958907E-4</c:v>
                </c:pt>
                <c:pt idx="8">
                  <c:v>4.5662100456621003E-4</c:v>
                </c:pt>
                <c:pt idx="9">
                  <c:v>5.02283105022831E-4</c:v>
                </c:pt>
                <c:pt idx="10">
                  <c:v>5.4794520547945202E-4</c:v>
                </c:pt>
                <c:pt idx="11">
                  <c:v>5.9360730593607304E-4</c:v>
                </c:pt>
              </c:numCache>
            </c:numRef>
          </c:xVal>
          <c:yVal>
            <c:numRef>
              <c:f>Tabelle1!$H$8:$H$19</c:f>
              <c:numCache>
                <c:formatCode>0%</c:formatCode>
                <c:ptCount val="12"/>
                <c:pt idx="0">
                  <c:v>0</c:v>
                </c:pt>
                <c:pt idx="1">
                  <c:v>0.2</c:v>
                </c:pt>
                <c:pt idx="2">
                  <c:v>0.3</c:v>
                </c:pt>
                <c:pt idx="3">
                  <c:v>0.5</c:v>
                </c:pt>
                <c:pt idx="4">
                  <c:v>0.5</c:v>
                </c:pt>
                <c:pt idx="5">
                  <c:v>0.6</c:v>
                </c:pt>
                <c:pt idx="6">
                  <c:v>0.7</c:v>
                </c:pt>
                <c:pt idx="7">
                  <c:v>0.8</c:v>
                </c:pt>
                <c:pt idx="8">
                  <c:v>0.9</c:v>
                </c:pt>
                <c:pt idx="9">
                  <c:v>0.9</c:v>
                </c:pt>
                <c:pt idx="10">
                  <c:v>0.9</c:v>
                </c:pt>
                <c:pt idx="11">
                  <c:v>1</c:v>
                </c:pt>
              </c:numCache>
            </c:numRef>
          </c:yVal>
          <c:smooth val="1"/>
          <c:extLst>
            <c:ext xmlns:c16="http://schemas.microsoft.com/office/drawing/2014/chart" uri="{C3380CC4-5D6E-409C-BE32-E72D297353CC}">
              <c16:uniqueId val="{00000000-46BF-4B3E-8355-96D9F89663AE}"/>
            </c:ext>
          </c:extLst>
        </c:ser>
        <c:dLbls>
          <c:showLegendKey val="0"/>
          <c:showVal val="0"/>
          <c:showCatName val="0"/>
          <c:showSerName val="0"/>
          <c:showPercent val="0"/>
          <c:showBubbleSize val="0"/>
        </c:dLbls>
        <c:axId val="516599920"/>
        <c:axId val="516600248"/>
      </c:scatterChart>
      <c:scatterChart>
        <c:scatterStyle val="smoothMarker"/>
        <c:varyColors val="0"/>
        <c:ser>
          <c:idx val="1"/>
          <c:order val="1"/>
          <c:tx>
            <c:v>Cost</c:v>
          </c:tx>
          <c:spPr>
            <a:ln w="15875" cap="rnd">
              <a:solidFill>
                <a:schemeClr val="tx1">
                  <a:lumMod val="50000"/>
                  <a:lumOff val="50000"/>
                </a:schemeClr>
              </a:solidFill>
              <a:round/>
            </a:ln>
            <a:effectLst/>
          </c:spPr>
          <c:marker>
            <c:symbol val="circle"/>
            <c:size val="5"/>
            <c:spPr>
              <a:noFill/>
              <a:ln w="12700">
                <a:noFill/>
              </a:ln>
              <a:effectLst/>
            </c:spPr>
          </c:marker>
          <c:xVal>
            <c:numRef>
              <c:f>Tabelle1!$I$8:$I$19</c:f>
              <c:numCache>
                <c:formatCode>0.00%</c:formatCode>
                <c:ptCount val="12"/>
                <c:pt idx="0">
                  <c:v>0</c:v>
                </c:pt>
                <c:pt idx="1">
                  <c:v>4.5662100456621006E-5</c:v>
                </c:pt>
                <c:pt idx="2">
                  <c:v>9.1324200913242012E-5</c:v>
                </c:pt>
                <c:pt idx="3">
                  <c:v>1.36986301369863E-4</c:v>
                </c:pt>
                <c:pt idx="4">
                  <c:v>1.8264840182648402E-4</c:v>
                </c:pt>
                <c:pt idx="5">
                  <c:v>3.1963470319634703E-4</c:v>
                </c:pt>
                <c:pt idx="6">
                  <c:v>3.6529680365296805E-4</c:v>
                </c:pt>
                <c:pt idx="7">
                  <c:v>4.1095890410958907E-4</c:v>
                </c:pt>
                <c:pt idx="8">
                  <c:v>4.5662100456621003E-4</c:v>
                </c:pt>
                <c:pt idx="9">
                  <c:v>5.02283105022831E-4</c:v>
                </c:pt>
                <c:pt idx="10">
                  <c:v>5.4794520547945202E-4</c:v>
                </c:pt>
                <c:pt idx="11">
                  <c:v>5.9360730593607304E-4</c:v>
                </c:pt>
              </c:numCache>
            </c:numRef>
          </c:xVal>
          <c:yVal>
            <c:numRef>
              <c:f>Tabelle1!$J$8:$J$19</c:f>
              <c:numCache>
                <c:formatCode>"€"#,##0_);[Red]\("€"#,##0\)</c:formatCode>
                <c:ptCount val="12"/>
                <c:pt idx="0">
                  <c:v>800</c:v>
                </c:pt>
                <c:pt idx="1">
                  <c:v>790</c:v>
                </c:pt>
                <c:pt idx="2">
                  <c:v>810</c:v>
                </c:pt>
                <c:pt idx="3">
                  <c:v>800</c:v>
                </c:pt>
                <c:pt idx="4">
                  <c:v>770</c:v>
                </c:pt>
                <c:pt idx="5">
                  <c:v>970</c:v>
                </c:pt>
                <c:pt idx="6">
                  <c:v>990</c:v>
                </c:pt>
                <c:pt idx="7">
                  <c:v>1010</c:v>
                </c:pt>
                <c:pt idx="8">
                  <c:v>1030</c:v>
                </c:pt>
                <c:pt idx="9">
                  <c:v>1080</c:v>
                </c:pt>
                <c:pt idx="10">
                  <c:v>1130</c:v>
                </c:pt>
                <c:pt idx="11">
                  <c:v>1150</c:v>
                </c:pt>
              </c:numCache>
            </c:numRef>
          </c:yVal>
          <c:smooth val="1"/>
          <c:extLst>
            <c:ext xmlns:c16="http://schemas.microsoft.com/office/drawing/2014/chart" uri="{C3380CC4-5D6E-409C-BE32-E72D297353CC}">
              <c16:uniqueId val="{00000001-46BF-4B3E-8355-96D9F89663AE}"/>
            </c:ext>
          </c:extLst>
        </c:ser>
        <c:ser>
          <c:idx val="2"/>
          <c:order val="2"/>
          <c:tx>
            <c:v>Baseline+Tabelle1!$I$8:$I$19</c:v>
          </c:tx>
          <c:spPr>
            <a:ln w="57150" cap="rnd">
              <a:solidFill>
                <a:schemeClr val="tx2"/>
              </a:solidFill>
              <a:prstDash val="sysDot"/>
              <a:round/>
            </a:ln>
            <a:effectLst/>
          </c:spPr>
          <c:marker>
            <c:symbol val="none"/>
          </c:marker>
          <c:dPt>
            <c:idx val="11"/>
            <c:marker>
              <c:symbol val="none"/>
            </c:marker>
            <c:bubble3D val="0"/>
            <c:extLst>
              <c:ext xmlns:c16="http://schemas.microsoft.com/office/drawing/2014/chart" uri="{C3380CC4-5D6E-409C-BE32-E72D297353CC}">
                <c16:uniqueId val="{00000002-46BF-4B3E-8355-96D9F89663AE}"/>
              </c:ext>
            </c:extLst>
          </c:dPt>
          <c:xVal>
            <c:numRef>
              <c:f>Tabelle1!$I$8:$I$19</c:f>
              <c:numCache>
                <c:formatCode>0.00%</c:formatCode>
                <c:ptCount val="12"/>
                <c:pt idx="0">
                  <c:v>0</c:v>
                </c:pt>
                <c:pt idx="1">
                  <c:v>4.5662100456621006E-5</c:v>
                </c:pt>
                <c:pt idx="2">
                  <c:v>9.1324200913242012E-5</c:v>
                </c:pt>
                <c:pt idx="3">
                  <c:v>1.36986301369863E-4</c:v>
                </c:pt>
                <c:pt idx="4">
                  <c:v>1.8264840182648402E-4</c:v>
                </c:pt>
                <c:pt idx="5">
                  <c:v>3.1963470319634703E-4</c:v>
                </c:pt>
                <c:pt idx="6">
                  <c:v>3.6529680365296805E-4</c:v>
                </c:pt>
                <c:pt idx="7">
                  <c:v>4.1095890410958907E-4</c:v>
                </c:pt>
                <c:pt idx="8">
                  <c:v>4.5662100456621003E-4</c:v>
                </c:pt>
                <c:pt idx="9">
                  <c:v>5.02283105022831E-4</c:v>
                </c:pt>
                <c:pt idx="10">
                  <c:v>5.4794520547945202E-4</c:v>
                </c:pt>
                <c:pt idx="11">
                  <c:v>5.9360730593607304E-4</c:v>
                </c:pt>
              </c:numCache>
            </c:numRef>
          </c:xVal>
          <c:yVal>
            <c:numRef>
              <c:f>Tabelle1!$K$8:$K$19</c:f>
              <c:numCache>
                <c:formatCode>"€"#,##0_);[Red]\("€"#,##0\)</c:formatCode>
                <c:ptCount val="12"/>
                <c:pt idx="0">
                  <c:v>800</c:v>
                </c:pt>
                <c:pt idx="1">
                  <c:v>800</c:v>
                </c:pt>
                <c:pt idx="2">
                  <c:v>800</c:v>
                </c:pt>
                <c:pt idx="3">
                  <c:v>800</c:v>
                </c:pt>
                <c:pt idx="4">
                  <c:v>800</c:v>
                </c:pt>
                <c:pt idx="5">
                  <c:v>800</c:v>
                </c:pt>
                <c:pt idx="6">
                  <c:v>800</c:v>
                </c:pt>
                <c:pt idx="7">
                  <c:v>800</c:v>
                </c:pt>
                <c:pt idx="8">
                  <c:v>800</c:v>
                </c:pt>
                <c:pt idx="9">
                  <c:v>800</c:v>
                </c:pt>
                <c:pt idx="10">
                  <c:v>800</c:v>
                </c:pt>
                <c:pt idx="11">
                  <c:v>800</c:v>
                </c:pt>
              </c:numCache>
            </c:numRef>
          </c:yVal>
          <c:smooth val="1"/>
          <c:extLst>
            <c:ext xmlns:c16="http://schemas.microsoft.com/office/drawing/2014/chart" uri="{C3380CC4-5D6E-409C-BE32-E72D297353CC}">
              <c16:uniqueId val="{00000003-46BF-4B3E-8355-96D9F89663AE}"/>
            </c:ext>
          </c:extLst>
        </c:ser>
        <c:dLbls>
          <c:showLegendKey val="0"/>
          <c:showVal val="0"/>
          <c:showCatName val="0"/>
          <c:showSerName val="0"/>
          <c:showPercent val="0"/>
          <c:showBubbleSize val="0"/>
        </c:dLbls>
        <c:axId val="516341864"/>
        <c:axId val="516334320"/>
      </c:scatterChart>
      <c:valAx>
        <c:axId val="516599920"/>
        <c:scaling>
          <c:orientation val="minMax"/>
          <c:max val="6.0000000000000016E-4"/>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t" anchorCtr="0"/>
          <a:lstStyle/>
          <a:p>
            <a:pPr>
              <a:defRPr sz="1600" b="0" i="0" u="none" strike="noStrike" kern="1200" baseline="0">
                <a:solidFill>
                  <a:schemeClr val="tx1">
                    <a:lumMod val="65000"/>
                    <a:lumOff val="35000"/>
                  </a:schemeClr>
                </a:solidFill>
                <a:latin typeface="DG Meta Science" panose="00000500000000000000" pitchFamily="50" charset="0"/>
                <a:ea typeface="+mn-ea"/>
                <a:cs typeface="+mn-cs"/>
              </a:defRPr>
            </a:pPr>
            <a:endParaRPr lang="en-US"/>
          </a:p>
        </c:txPr>
        <c:crossAx val="516600248"/>
        <c:crosses val="autoZero"/>
        <c:crossBetween val="midCat"/>
      </c:valAx>
      <c:valAx>
        <c:axId val="51660024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0" spcFirstLastPara="1" vertOverflow="ellipsis" wrap="square" anchor="ctr" anchorCtr="1"/>
          <a:lstStyle/>
          <a:p>
            <a:pPr>
              <a:defRPr sz="1400" b="0" i="0" u="none" strike="noStrike" kern="1200" baseline="0">
                <a:solidFill>
                  <a:schemeClr val="accent2"/>
                </a:solidFill>
                <a:latin typeface="DG Meta Science" panose="00000500000000000000" pitchFamily="50" charset="0"/>
                <a:ea typeface="+mn-ea"/>
                <a:cs typeface="+mn-cs"/>
              </a:defRPr>
            </a:pPr>
            <a:endParaRPr lang="en-US"/>
          </a:p>
        </c:txPr>
        <c:crossAx val="516599920"/>
        <c:crosses val="autoZero"/>
        <c:crossBetween val="midCat"/>
      </c:valAx>
      <c:valAx>
        <c:axId val="516334320"/>
        <c:scaling>
          <c:orientation val="minMax"/>
          <c:min val="0"/>
        </c:scaling>
        <c:delete val="0"/>
        <c:axPos val="r"/>
        <c:numFmt formatCode="#&quot;T€&quot;"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DG Meta Science" panose="00000500000000000000" pitchFamily="50" charset="0"/>
                <a:ea typeface="+mn-ea"/>
                <a:cs typeface="+mn-cs"/>
              </a:defRPr>
            </a:pPr>
            <a:endParaRPr lang="en-US"/>
          </a:p>
        </c:txPr>
        <c:crossAx val="516341864"/>
        <c:crosses val="max"/>
        <c:crossBetween val="midCat"/>
      </c:valAx>
      <c:valAx>
        <c:axId val="516341864"/>
        <c:scaling>
          <c:orientation val="minMax"/>
        </c:scaling>
        <c:delete val="1"/>
        <c:axPos val="b"/>
        <c:numFmt formatCode="0.00%" sourceLinked="1"/>
        <c:majorTickMark val="out"/>
        <c:minorTickMark val="none"/>
        <c:tickLblPos val="nextTo"/>
        <c:crossAx val="516334320"/>
        <c:crosses val="autoZero"/>
        <c:crossBetween val="midCat"/>
      </c:valAx>
      <c:spPr>
        <a:noFill/>
        <a:ln>
          <a:noFill/>
        </a:ln>
        <a:effectLst/>
      </c:spPr>
    </c:plotArea>
    <c:plotVisOnly val="1"/>
    <c:dispBlanksAs val="gap"/>
    <c:showDLblsOverMax val="0"/>
  </c:chart>
  <c:spPr>
    <a:noFill/>
    <a:ln>
      <a:noFill/>
    </a:ln>
    <a:effectLst/>
  </c:spPr>
  <c:txPr>
    <a:bodyPr/>
    <a:lstStyle/>
    <a:p>
      <a:pPr>
        <a:defRPr sz="800">
          <a:latin typeface="DG Meta Science" panose="00000500000000000000" pitchFamily="50"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0637009831152"/>
          <c:y val="0"/>
          <c:w val="0.82833770103975379"/>
          <c:h val="0.66309952015206775"/>
        </c:manualLayout>
      </c:layout>
      <c:barChart>
        <c:barDir val="bar"/>
        <c:grouping val="stacked"/>
        <c:varyColors val="0"/>
        <c:ser>
          <c:idx val="0"/>
          <c:order val="0"/>
          <c:tx>
            <c:strRef>
              <c:f>Tabelle1!$J$11</c:f>
              <c:strCache>
                <c:ptCount val="1"/>
                <c:pt idx="0">
                  <c:v>1</c:v>
                </c:pt>
              </c:strCache>
            </c:strRef>
          </c:tx>
          <c:spPr>
            <a:solidFill>
              <a:srgbClr val="00B050"/>
            </a:solidFill>
            <a:ln>
              <a:noFill/>
            </a:ln>
            <a:effectLst/>
          </c:spPr>
          <c:invertIfNegative val="0"/>
          <c:cat>
            <c:strRef>
              <c:f>Tabelle1!$I$12:$I$15</c:f>
              <c:strCache>
                <c:ptCount val="4"/>
                <c:pt idx="0">
                  <c:v>OverallCondition</c:v>
                </c:pt>
                <c:pt idx="1">
                  <c:v>XAxisCondition</c:v>
                </c:pt>
                <c:pt idx="2">
                  <c:v>YAxisCondition</c:v>
                </c:pt>
                <c:pt idx="3">
                  <c:v>ZAxisCondition</c:v>
                </c:pt>
              </c:strCache>
            </c:strRef>
          </c:cat>
          <c:val>
            <c:numRef>
              <c:f>Tabelle1!$J$12:$J$15</c:f>
              <c:numCache>
                <c:formatCode>General</c:formatCode>
                <c:ptCount val="4"/>
                <c:pt idx="0">
                  <c:v>93</c:v>
                </c:pt>
                <c:pt idx="1">
                  <c:v>132</c:v>
                </c:pt>
                <c:pt idx="2">
                  <c:v>132</c:v>
                </c:pt>
                <c:pt idx="3">
                  <c:v>137</c:v>
                </c:pt>
              </c:numCache>
            </c:numRef>
          </c:val>
          <c:extLst>
            <c:ext xmlns:c16="http://schemas.microsoft.com/office/drawing/2014/chart" uri="{C3380CC4-5D6E-409C-BE32-E72D297353CC}">
              <c16:uniqueId val="{00000000-1AF6-47D1-8C5B-7510CEE50761}"/>
            </c:ext>
          </c:extLst>
        </c:ser>
        <c:ser>
          <c:idx val="1"/>
          <c:order val="1"/>
          <c:tx>
            <c:strRef>
              <c:f>Tabelle1!$K$11</c:f>
              <c:strCache>
                <c:ptCount val="1"/>
                <c:pt idx="0">
                  <c:v>2</c:v>
                </c:pt>
              </c:strCache>
            </c:strRef>
          </c:tx>
          <c:spPr>
            <a:solidFill>
              <a:srgbClr val="FFC000"/>
            </a:solidFill>
            <a:ln>
              <a:noFill/>
            </a:ln>
            <a:effectLst/>
          </c:spPr>
          <c:invertIfNegative val="0"/>
          <c:cat>
            <c:strRef>
              <c:f>Tabelle1!$I$12:$I$15</c:f>
              <c:strCache>
                <c:ptCount val="4"/>
                <c:pt idx="0">
                  <c:v>OverallCondition</c:v>
                </c:pt>
                <c:pt idx="1">
                  <c:v>XAxisCondition</c:v>
                </c:pt>
                <c:pt idx="2">
                  <c:v>YAxisCondition</c:v>
                </c:pt>
                <c:pt idx="3">
                  <c:v>ZAxisCondition</c:v>
                </c:pt>
              </c:strCache>
            </c:strRef>
          </c:cat>
          <c:val>
            <c:numRef>
              <c:f>Tabelle1!$K$12:$K$15</c:f>
              <c:numCache>
                <c:formatCode>General</c:formatCode>
                <c:ptCount val="4"/>
                <c:pt idx="0">
                  <c:v>52</c:v>
                </c:pt>
                <c:pt idx="1">
                  <c:v>29</c:v>
                </c:pt>
                <c:pt idx="2">
                  <c:v>29</c:v>
                </c:pt>
                <c:pt idx="3">
                  <c:v>21</c:v>
                </c:pt>
              </c:numCache>
            </c:numRef>
          </c:val>
          <c:extLst>
            <c:ext xmlns:c16="http://schemas.microsoft.com/office/drawing/2014/chart" uri="{C3380CC4-5D6E-409C-BE32-E72D297353CC}">
              <c16:uniqueId val="{00000001-1AF6-47D1-8C5B-7510CEE50761}"/>
            </c:ext>
          </c:extLst>
        </c:ser>
        <c:ser>
          <c:idx val="2"/>
          <c:order val="2"/>
          <c:tx>
            <c:strRef>
              <c:f>Tabelle1!$L$11</c:f>
              <c:strCache>
                <c:ptCount val="1"/>
                <c:pt idx="0">
                  <c:v>3</c:v>
                </c:pt>
              </c:strCache>
            </c:strRef>
          </c:tx>
          <c:spPr>
            <a:solidFill>
              <a:srgbClr val="FF0000"/>
            </a:solidFill>
            <a:ln>
              <a:noFill/>
            </a:ln>
            <a:effectLst/>
          </c:spPr>
          <c:invertIfNegative val="0"/>
          <c:cat>
            <c:strRef>
              <c:f>Tabelle1!$I$12:$I$15</c:f>
              <c:strCache>
                <c:ptCount val="4"/>
                <c:pt idx="0">
                  <c:v>OverallCondition</c:v>
                </c:pt>
                <c:pt idx="1">
                  <c:v>XAxisCondition</c:v>
                </c:pt>
                <c:pt idx="2">
                  <c:v>YAxisCondition</c:v>
                </c:pt>
                <c:pt idx="3">
                  <c:v>ZAxisCondition</c:v>
                </c:pt>
              </c:strCache>
            </c:strRef>
          </c:cat>
          <c:val>
            <c:numRef>
              <c:f>Tabelle1!$L$12:$L$15</c:f>
              <c:numCache>
                <c:formatCode>General</c:formatCode>
                <c:ptCount val="4"/>
                <c:pt idx="0">
                  <c:v>32</c:v>
                </c:pt>
                <c:pt idx="1">
                  <c:v>14</c:v>
                </c:pt>
                <c:pt idx="2">
                  <c:v>13</c:v>
                </c:pt>
                <c:pt idx="3">
                  <c:v>16</c:v>
                </c:pt>
              </c:numCache>
            </c:numRef>
          </c:val>
          <c:extLst>
            <c:ext xmlns:c16="http://schemas.microsoft.com/office/drawing/2014/chart" uri="{C3380CC4-5D6E-409C-BE32-E72D297353CC}">
              <c16:uniqueId val="{00000002-1AF6-47D1-8C5B-7510CEE50761}"/>
            </c:ext>
          </c:extLst>
        </c:ser>
        <c:dLbls>
          <c:showLegendKey val="0"/>
          <c:showVal val="0"/>
          <c:showCatName val="0"/>
          <c:showSerName val="0"/>
          <c:showPercent val="0"/>
          <c:showBubbleSize val="0"/>
        </c:dLbls>
        <c:gapWidth val="150"/>
        <c:overlap val="100"/>
        <c:axId val="1072330224"/>
        <c:axId val="1072328144"/>
      </c:barChart>
      <c:catAx>
        <c:axId val="1072330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328144"/>
        <c:crosses val="autoZero"/>
        <c:auto val="1"/>
        <c:lblAlgn val="ctr"/>
        <c:lblOffset val="100"/>
        <c:noMultiLvlLbl val="0"/>
      </c:catAx>
      <c:valAx>
        <c:axId val="1072328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23302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3C5E0-8B97-48B4-A35E-154C540EAD59}" type="doc">
      <dgm:prSet loTypeId="urn:microsoft.com/office/officeart/2005/8/layout/process1" loCatId="process" qsTypeId="urn:microsoft.com/office/officeart/2005/8/quickstyle/simple1" qsCatId="simple" csTypeId="urn:microsoft.com/office/officeart/2005/8/colors/accent1_2" csCatId="accent1" phldr="1"/>
      <dgm:spPr/>
    </dgm:pt>
    <dgm:pt modelId="{B186D8E8-CCAB-417D-9CE6-A3284109022F}">
      <dgm:prSet phldrT="[Text]"/>
      <dgm:spPr>
        <a:effectLst>
          <a:outerShdw blurRad="50800" dist="38100" dir="5400000" algn="t" rotWithShape="0">
            <a:prstClr val="black">
              <a:alpha val="40000"/>
            </a:prstClr>
          </a:outerShdw>
        </a:effectLst>
      </dgm:spPr>
      <dgm:t>
        <a:bodyPr/>
        <a:lstStyle/>
        <a:p>
          <a:r>
            <a:rPr lang="de-DE" dirty="0" smtClean="0"/>
            <a:t>Business Understanding</a:t>
          </a:r>
          <a:endParaRPr lang="de-DE" dirty="0"/>
        </a:p>
      </dgm:t>
    </dgm:pt>
    <dgm:pt modelId="{952393D3-F346-4183-82D0-70397D4ED96A}" type="parTrans" cxnId="{C58DE3DF-D31B-4DA2-974C-19C47B89DC57}">
      <dgm:prSet/>
      <dgm:spPr/>
      <dgm:t>
        <a:bodyPr/>
        <a:lstStyle/>
        <a:p>
          <a:endParaRPr lang="de-DE"/>
        </a:p>
      </dgm:t>
    </dgm:pt>
    <dgm:pt modelId="{8470CD47-71D8-44C3-8FDF-6EA3DC728223}" type="sibTrans" cxnId="{C58DE3DF-D31B-4DA2-974C-19C47B89DC57}">
      <dgm:prSet/>
      <dgm:spPr>
        <a:solidFill>
          <a:schemeClr val="accent1">
            <a:lumMod val="75000"/>
          </a:schemeClr>
        </a:solidFill>
      </dgm:spPr>
      <dgm:t>
        <a:bodyPr/>
        <a:lstStyle/>
        <a:p>
          <a:endParaRPr lang="de-DE"/>
        </a:p>
      </dgm:t>
    </dgm:pt>
    <dgm:pt modelId="{679873C8-C917-46BF-8B00-0E329A8E8C1E}">
      <dgm:prSet phldrT="[Text]"/>
      <dgm:spPr>
        <a:effectLst>
          <a:outerShdw blurRad="50800" dist="38100" dir="5400000" algn="t" rotWithShape="0">
            <a:prstClr val="black">
              <a:alpha val="40000"/>
            </a:prstClr>
          </a:outerShdw>
        </a:effectLst>
      </dgm:spPr>
      <dgm:t>
        <a:bodyPr/>
        <a:lstStyle/>
        <a:p>
          <a:r>
            <a:rPr lang="de-DE" dirty="0" smtClean="0"/>
            <a:t>Data Understanding</a:t>
          </a:r>
          <a:endParaRPr lang="de-DE" dirty="0"/>
        </a:p>
      </dgm:t>
    </dgm:pt>
    <dgm:pt modelId="{23998CBD-DD4B-40C7-BD03-F22B75EA2CEC}" type="parTrans" cxnId="{49B61B0A-E268-4E39-96B3-E2C716BBE515}">
      <dgm:prSet/>
      <dgm:spPr/>
      <dgm:t>
        <a:bodyPr/>
        <a:lstStyle/>
        <a:p>
          <a:endParaRPr lang="de-DE"/>
        </a:p>
      </dgm:t>
    </dgm:pt>
    <dgm:pt modelId="{1F4C7DED-45B7-4298-9C72-B75BC994DF0E}" type="sibTrans" cxnId="{49B61B0A-E268-4E39-96B3-E2C716BBE515}">
      <dgm:prSet/>
      <dgm:spPr>
        <a:solidFill>
          <a:schemeClr val="accent1">
            <a:lumMod val="75000"/>
          </a:schemeClr>
        </a:solidFill>
      </dgm:spPr>
      <dgm:t>
        <a:bodyPr/>
        <a:lstStyle/>
        <a:p>
          <a:endParaRPr lang="de-DE"/>
        </a:p>
      </dgm:t>
    </dgm:pt>
    <dgm:pt modelId="{2D51F949-EE80-4B86-98DE-F953853FB355}">
      <dgm:prSet phldrT="[Text]"/>
      <dgm:spPr>
        <a:effectLst>
          <a:outerShdw blurRad="50800" dist="38100" dir="5400000" algn="t" rotWithShape="0">
            <a:prstClr val="black">
              <a:alpha val="40000"/>
            </a:prstClr>
          </a:outerShdw>
        </a:effectLst>
      </dgm:spPr>
      <dgm:t>
        <a:bodyPr/>
        <a:lstStyle/>
        <a:p>
          <a:r>
            <a:rPr lang="de-DE" b="1" dirty="0" smtClean="0"/>
            <a:t>...</a:t>
          </a:r>
          <a:endParaRPr lang="de-DE" b="1" dirty="0"/>
        </a:p>
      </dgm:t>
    </dgm:pt>
    <dgm:pt modelId="{1312240A-6AF1-4369-A7C5-1758BB85811D}" type="parTrans" cxnId="{04A11820-5DB7-49BC-AC19-20E9B208114B}">
      <dgm:prSet/>
      <dgm:spPr/>
      <dgm:t>
        <a:bodyPr/>
        <a:lstStyle/>
        <a:p>
          <a:endParaRPr lang="de-DE"/>
        </a:p>
      </dgm:t>
    </dgm:pt>
    <dgm:pt modelId="{8BBB0B98-931B-4D57-990E-342B7A5CE58E}" type="sibTrans" cxnId="{04A11820-5DB7-49BC-AC19-20E9B208114B}">
      <dgm:prSet/>
      <dgm:spPr>
        <a:solidFill>
          <a:schemeClr val="accent1">
            <a:lumMod val="75000"/>
          </a:schemeClr>
        </a:solidFill>
      </dgm:spPr>
      <dgm:t>
        <a:bodyPr/>
        <a:lstStyle/>
        <a:p>
          <a:endParaRPr lang="de-DE"/>
        </a:p>
      </dgm:t>
    </dgm:pt>
    <dgm:pt modelId="{958A7F23-A2C3-46D9-83D8-04F2B8EDBA3D}">
      <dgm:prSet phldrT="[Text]"/>
      <dgm:spPr>
        <a:effectLst>
          <a:outerShdw blurRad="50800" dist="38100" dir="5400000" algn="t" rotWithShape="0">
            <a:prstClr val="black">
              <a:alpha val="40000"/>
            </a:prstClr>
          </a:outerShdw>
        </a:effectLst>
      </dgm:spPr>
      <dgm:t>
        <a:bodyPr/>
        <a:lstStyle/>
        <a:p>
          <a:r>
            <a:rPr lang="de-DE" dirty="0" smtClean="0"/>
            <a:t>Evaluation</a:t>
          </a:r>
          <a:endParaRPr lang="de-DE" dirty="0"/>
        </a:p>
      </dgm:t>
    </dgm:pt>
    <dgm:pt modelId="{C57588E1-DE6C-414C-BC98-6AF9728A13B2}" type="parTrans" cxnId="{F7CECF05-C0F8-468E-81B9-71AE74D24DEB}">
      <dgm:prSet/>
      <dgm:spPr/>
      <dgm:t>
        <a:bodyPr/>
        <a:lstStyle/>
        <a:p>
          <a:endParaRPr lang="de-DE"/>
        </a:p>
      </dgm:t>
    </dgm:pt>
    <dgm:pt modelId="{3130A132-2C3D-4C27-BF5C-B4F9A0913C9D}" type="sibTrans" cxnId="{F7CECF05-C0F8-468E-81B9-71AE74D24DEB}">
      <dgm:prSet/>
      <dgm:spPr/>
      <dgm:t>
        <a:bodyPr/>
        <a:lstStyle/>
        <a:p>
          <a:endParaRPr lang="de-DE"/>
        </a:p>
      </dgm:t>
    </dgm:pt>
    <dgm:pt modelId="{E852A0CE-DE9A-43CC-B5B8-D8E5A0A6D464}" type="pres">
      <dgm:prSet presAssocID="{8D23C5E0-8B97-48B4-A35E-154C540EAD59}" presName="Name0" presStyleCnt="0">
        <dgm:presLayoutVars>
          <dgm:dir/>
          <dgm:resizeHandles val="exact"/>
        </dgm:presLayoutVars>
      </dgm:prSet>
      <dgm:spPr/>
    </dgm:pt>
    <dgm:pt modelId="{55BDA6E5-1598-4854-94AB-56EC966C4E74}" type="pres">
      <dgm:prSet presAssocID="{B186D8E8-CCAB-417D-9CE6-A3284109022F}" presName="node" presStyleLbl="node1" presStyleIdx="0" presStyleCnt="4">
        <dgm:presLayoutVars>
          <dgm:bulletEnabled val="1"/>
        </dgm:presLayoutVars>
      </dgm:prSet>
      <dgm:spPr/>
      <dgm:t>
        <a:bodyPr/>
        <a:lstStyle/>
        <a:p>
          <a:endParaRPr lang="de-DE"/>
        </a:p>
      </dgm:t>
    </dgm:pt>
    <dgm:pt modelId="{1C1401A5-1A25-419E-BADD-021613E3C046}" type="pres">
      <dgm:prSet presAssocID="{8470CD47-71D8-44C3-8FDF-6EA3DC728223}" presName="sibTrans" presStyleLbl="sibTrans2D1" presStyleIdx="0" presStyleCnt="3"/>
      <dgm:spPr/>
      <dgm:t>
        <a:bodyPr/>
        <a:lstStyle/>
        <a:p>
          <a:endParaRPr lang="de-DE"/>
        </a:p>
      </dgm:t>
    </dgm:pt>
    <dgm:pt modelId="{670D110F-3000-4ABF-BB96-1AD94965F4B9}" type="pres">
      <dgm:prSet presAssocID="{8470CD47-71D8-44C3-8FDF-6EA3DC728223}" presName="connectorText" presStyleLbl="sibTrans2D1" presStyleIdx="0" presStyleCnt="3"/>
      <dgm:spPr/>
      <dgm:t>
        <a:bodyPr/>
        <a:lstStyle/>
        <a:p>
          <a:endParaRPr lang="de-DE"/>
        </a:p>
      </dgm:t>
    </dgm:pt>
    <dgm:pt modelId="{860189D7-289D-4079-86E1-ACC14939FEE9}" type="pres">
      <dgm:prSet presAssocID="{679873C8-C917-46BF-8B00-0E329A8E8C1E}" presName="node" presStyleLbl="node1" presStyleIdx="1" presStyleCnt="4">
        <dgm:presLayoutVars>
          <dgm:bulletEnabled val="1"/>
        </dgm:presLayoutVars>
      </dgm:prSet>
      <dgm:spPr/>
      <dgm:t>
        <a:bodyPr/>
        <a:lstStyle/>
        <a:p>
          <a:endParaRPr lang="de-DE"/>
        </a:p>
      </dgm:t>
    </dgm:pt>
    <dgm:pt modelId="{83A4A2FD-83C0-43FA-8DDB-38DC70C84681}" type="pres">
      <dgm:prSet presAssocID="{1F4C7DED-45B7-4298-9C72-B75BC994DF0E}" presName="sibTrans" presStyleLbl="sibTrans2D1" presStyleIdx="1" presStyleCnt="3"/>
      <dgm:spPr/>
      <dgm:t>
        <a:bodyPr/>
        <a:lstStyle/>
        <a:p>
          <a:endParaRPr lang="de-DE"/>
        </a:p>
      </dgm:t>
    </dgm:pt>
    <dgm:pt modelId="{1E35EFB9-C763-45EF-B918-5B8AF42824FC}" type="pres">
      <dgm:prSet presAssocID="{1F4C7DED-45B7-4298-9C72-B75BC994DF0E}" presName="connectorText" presStyleLbl="sibTrans2D1" presStyleIdx="1" presStyleCnt="3"/>
      <dgm:spPr/>
      <dgm:t>
        <a:bodyPr/>
        <a:lstStyle/>
        <a:p>
          <a:endParaRPr lang="de-DE"/>
        </a:p>
      </dgm:t>
    </dgm:pt>
    <dgm:pt modelId="{C6EC63AB-AF62-46DE-AD53-F5A921916CDE}" type="pres">
      <dgm:prSet presAssocID="{2D51F949-EE80-4B86-98DE-F953853FB355}" presName="node" presStyleLbl="node1" presStyleIdx="2" presStyleCnt="4">
        <dgm:presLayoutVars>
          <dgm:bulletEnabled val="1"/>
        </dgm:presLayoutVars>
      </dgm:prSet>
      <dgm:spPr/>
      <dgm:t>
        <a:bodyPr/>
        <a:lstStyle/>
        <a:p>
          <a:endParaRPr lang="de-DE"/>
        </a:p>
      </dgm:t>
    </dgm:pt>
    <dgm:pt modelId="{568C3E05-E3A9-4F8D-A8B7-9EF394F9D45D}" type="pres">
      <dgm:prSet presAssocID="{8BBB0B98-931B-4D57-990E-342B7A5CE58E}" presName="sibTrans" presStyleLbl="sibTrans2D1" presStyleIdx="2" presStyleCnt="3"/>
      <dgm:spPr/>
      <dgm:t>
        <a:bodyPr/>
        <a:lstStyle/>
        <a:p>
          <a:endParaRPr lang="de-DE"/>
        </a:p>
      </dgm:t>
    </dgm:pt>
    <dgm:pt modelId="{7F96F77A-844A-4902-AABC-64191EE58B57}" type="pres">
      <dgm:prSet presAssocID="{8BBB0B98-931B-4D57-990E-342B7A5CE58E}" presName="connectorText" presStyleLbl="sibTrans2D1" presStyleIdx="2" presStyleCnt="3"/>
      <dgm:spPr/>
      <dgm:t>
        <a:bodyPr/>
        <a:lstStyle/>
        <a:p>
          <a:endParaRPr lang="de-DE"/>
        </a:p>
      </dgm:t>
    </dgm:pt>
    <dgm:pt modelId="{6FF374C0-7992-4D51-98DE-9353EDA3FBD4}" type="pres">
      <dgm:prSet presAssocID="{958A7F23-A2C3-46D9-83D8-04F2B8EDBA3D}" presName="node" presStyleLbl="node1" presStyleIdx="3" presStyleCnt="4">
        <dgm:presLayoutVars>
          <dgm:bulletEnabled val="1"/>
        </dgm:presLayoutVars>
      </dgm:prSet>
      <dgm:spPr/>
      <dgm:t>
        <a:bodyPr/>
        <a:lstStyle/>
        <a:p>
          <a:endParaRPr lang="de-DE"/>
        </a:p>
      </dgm:t>
    </dgm:pt>
  </dgm:ptLst>
  <dgm:cxnLst>
    <dgm:cxn modelId="{17535FD7-0556-472B-9AFD-DDDD4A9B8298}" type="presOf" srcId="{8BBB0B98-931B-4D57-990E-342B7A5CE58E}" destId="{568C3E05-E3A9-4F8D-A8B7-9EF394F9D45D}" srcOrd="0" destOrd="0" presId="urn:microsoft.com/office/officeart/2005/8/layout/process1"/>
    <dgm:cxn modelId="{C58DE3DF-D31B-4DA2-974C-19C47B89DC57}" srcId="{8D23C5E0-8B97-48B4-A35E-154C540EAD59}" destId="{B186D8E8-CCAB-417D-9CE6-A3284109022F}" srcOrd="0" destOrd="0" parTransId="{952393D3-F346-4183-82D0-70397D4ED96A}" sibTransId="{8470CD47-71D8-44C3-8FDF-6EA3DC728223}"/>
    <dgm:cxn modelId="{F02CC5D1-95ED-4413-ABB7-5C40EEA0B396}" type="presOf" srcId="{958A7F23-A2C3-46D9-83D8-04F2B8EDBA3D}" destId="{6FF374C0-7992-4D51-98DE-9353EDA3FBD4}" srcOrd="0" destOrd="0" presId="urn:microsoft.com/office/officeart/2005/8/layout/process1"/>
    <dgm:cxn modelId="{60E7CE5E-B5D3-4807-9307-5EB3E7124A7D}" type="presOf" srcId="{2D51F949-EE80-4B86-98DE-F953853FB355}" destId="{C6EC63AB-AF62-46DE-AD53-F5A921916CDE}" srcOrd="0" destOrd="0" presId="urn:microsoft.com/office/officeart/2005/8/layout/process1"/>
    <dgm:cxn modelId="{49B61B0A-E268-4E39-96B3-E2C716BBE515}" srcId="{8D23C5E0-8B97-48B4-A35E-154C540EAD59}" destId="{679873C8-C917-46BF-8B00-0E329A8E8C1E}" srcOrd="1" destOrd="0" parTransId="{23998CBD-DD4B-40C7-BD03-F22B75EA2CEC}" sibTransId="{1F4C7DED-45B7-4298-9C72-B75BC994DF0E}"/>
    <dgm:cxn modelId="{3D4EF67E-68FA-439A-A2BF-AD246D2554F3}" type="presOf" srcId="{8470CD47-71D8-44C3-8FDF-6EA3DC728223}" destId="{1C1401A5-1A25-419E-BADD-021613E3C046}" srcOrd="0" destOrd="0" presId="urn:microsoft.com/office/officeart/2005/8/layout/process1"/>
    <dgm:cxn modelId="{3271AA5B-CCB8-4433-992E-97F6129022FC}" type="presOf" srcId="{1F4C7DED-45B7-4298-9C72-B75BC994DF0E}" destId="{83A4A2FD-83C0-43FA-8DDB-38DC70C84681}" srcOrd="0" destOrd="0" presId="urn:microsoft.com/office/officeart/2005/8/layout/process1"/>
    <dgm:cxn modelId="{27159E2F-D096-47A7-865C-BFA0ECF10E80}" type="presOf" srcId="{8470CD47-71D8-44C3-8FDF-6EA3DC728223}" destId="{670D110F-3000-4ABF-BB96-1AD94965F4B9}" srcOrd="1" destOrd="0" presId="urn:microsoft.com/office/officeart/2005/8/layout/process1"/>
    <dgm:cxn modelId="{F7CECF05-C0F8-468E-81B9-71AE74D24DEB}" srcId="{8D23C5E0-8B97-48B4-A35E-154C540EAD59}" destId="{958A7F23-A2C3-46D9-83D8-04F2B8EDBA3D}" srcOrd="3" destOrd="0" parTransId="{C57588E1-DE6C-414C-BC98-6AF9728A13B2}" sibTransId="{3130A132-2C3D-4C27-BF5C-B4F9A0913C9D}"/>
    <dgm:cxn modelId="{01110498-69EB-4D0C-9C1E-5E22C0C48BA1}" type="presOf" srcId="{8BBB0B98-931B-4D57-990E-342B7A5CE58E}" destId="{7F96F77A-844A-4902-AABC-64191EE58B57}" srcOrd="1" destOrd="0" presId="urn:microsoft.com/office/officeart/2005/8/layout/process1"/>
    <dgm:cxn modelId="{BAB55643-3681-4800-B345-AC49BCBD277A}" type="presOf" srcId="{679873C8-C917-46BF-8B00-0E329A8E8C1E}" destId="{860189D7-289D-4079-86E1-ACC14939FEE9}" srcOrd="0" destOrd="0" presId="urn:microsoft.com/office/officeart/2005/8/layout/process1"/>
    <dgm:cxn modelId="{7883B63E-0722-452D-A1AD-90B4EF6FDF36}" type="presOf" srcId="{B186D8E8-CCAB-417D-9CE6-A3284109022F}" destId="{55BDA6E5-1598-4854-94AB-56EC966C4E74}" srcOrd="0" destOrd="0" presId="urn:microsoft.com/office/officeart/2005/8/layout/process1"/>
    <dgm:cxn modelId="{04A11820-5DB7-49BC-AC19-20E9B208114B}" srcId="{8D23C5E0-8B97-48B4-A35E-154C540EAD59}" destId="{2D51F949-EE80-4B86-98DE-F953853FB355}" srcOrd="2" destOrd="0" parTransId="{1312240A-6AF1-4369-A7C5-1758BB85811D}" sibTransId="{8BBB0B98-931B-4D57-990E-342B7A5CE58E}"/>
    <dgm:cxn modelId="{CD8B5DC0-E3FC-458E-AEB8-E15F0856A3A9}" type="presOf" srcId="{8D23C5E0-8B97-48B4-A35E-154C540EAD59}" destId="{E852A0CE-DE9A-43CC-B5B8-D8E5A0A6D464}" srcOrd="0" destOrd="0" presId="urn:microsoft.com/office/officeart/2005/8/layout/process1"/>
    <dgm:cxn modelId="{56EB39F8-67C6-4008-B575-D2D01F6C7A1A}" type="presOf" srcId="{1F4C7DED-45B7-4298-9C72-B75BC994DF0E}" destId="{1E35EFB9-C763-45EF-B918-5B8AF42824FC}" srcOrd="1" destOrd="0" presId="urn:microsoft.com/office/officeart/2005/8/layout/process1"/>
    <dgm:cxn modelId="{34CA43FA-5FCB-4CF8-8ED7-EC14A2A25020}" type="presParOf" srcId="{E852A0CE-DE9A-43CC-B5B8-D8E5A0A6D464}" destId="{55BDA6E5-1598-4854-94AB-56EC966C4E74}" srcOrd="0" destOrd="0" presId="urn:microsoft.com/office/officeart/2005/8/layout/process1"/>
    <dgm:cxn modelId="{293F5027-868D-4E47-951C-8A6A26AB8C11}" type="presParOf" srcId="{E852A0CE-DE9A-43CC-B5B8-D8E5A0A6D464}" destId="{1C1401A5-1A25-419E-BADD-021613E3C046}" srcOrd="1" destOrd="0" presId="urn:microsoft.com/office/officeart/2005/8/layout/process1"/>
    <dgm:cxn modelId="{F74F96F6-8AB1-41B0-B197-5D9FCB222D2E}" type="presParOf" srcId="{1C1401A5-1A25-419E-BADD-021613E3C046}" destId="{670D110F-3000-4ABF-BB96-1AD94965F4B9}" srcOrd="0" destOrd="0" presId="urn:microsoft.com/office/officeart/2005/8/layout/process1"/>
    <dgm:cxn modelId="{E22D5A57-5A25-4E2F-B5FC-13A0B2C45287}" type="presParOf" srcId="{E852A0CE-DE9A-43CC-B5B8-D8E5A0A6D464}" destId="{860189D7-289D-4079-86E1-ACC14939FEE9}" srcOrd="2" destOrd="0" presId="urn:microsoft.com/office/officeart/2005/8/layout/process1"/>
    <dgm:cxn modelId="{781F825C-DF88-46BE-8853-EF5E4A9FFACB}" type="presParOf" srcId="{E852A0CE-DE9A-43CC-B5B8-D8E5A0A6D464}" destId="{83A4A2FD-83C0-43FA-8DDB-38DC70C84681}" srcOrd="3" destOrd="0" presId="urn:microsoft.com/office/officeart/2005/8/layout/process1"/>
    <dgm:cxn modelId="{820B2061-0368-4519-8BE8-97D25826EED8}" type="presParOf" srcId="{83A4A2FD-83C0-43FA-8DDB-38DC70C84681}" destId="{1E35EFB9-C763-45EF-B918-5B8AF42824FC}" srcOrd="0" destOrd="0" presId="urn:microsoft.com/office/officeart/2005/8/layout/process1"/>
    <dgm:cxn modelId="{17822D4D-0C08-42FB-A069-76E72A132BEE}" type="presParOf" srcId="{E852A0CE-DE9A-43CC-B5B8-D8E5A0A6D464}" destId="{C6EC63AB-AF62-46DE-AD53-F5A921916CDE}" srcOrd="4" destOrd="0" presId="urn:microsoft.com/office/officeart/2005/8/layout/process1"/>
    <dgm:cxn modelId="{4E676BB5-532F-43EB-8326-0C51FE1EEE05}" type="presParOf" srcId="{E852A0CE-DE9A-43CC-B5B8-D8E5A0A6D464}" destId="{568C3E05-E3A9-4F8D-A8B7-9EF394F9D45D}" srcOrd="5" destOrd="0" presId="urn:microsoft.com/office/officeart/2005/8/layout/process1"/>
    <dgm:cxn modelId="{047B2B7E-B184-4C14-8EB3-BE8C21B4C546}" type="presParOf" srcId="{568C3E05-E3A9-4F8D-A8B7-9EF394F9D45D}" destId="{7F96F77A-844A-4902-AABC-64191EE58B57}" srcOrd="0" destOrd="0" presId="urn:microsoft.com/office/officeart/2005/8/layout/process1"/>
    <dgm:cxn modelId="{E2287494-FFAB-4E99-9251-B82104BB7C9E}" type="presParOf" srcId="{E852A0CE-DE9A-43CC-B5B8-D8E5A0A6D464}" destId="{6FF374C0-7992-4D51-98DE-9353EDA3FB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AF557-FB63-4ED1-8EBB-DC72D863769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B9DDB4C7-D34A-4457-AFCA-1CDD1E77347D}">
      <dgm:prSet phldrT="[Text]"/>
      <dgm:spPr/>
      <dgm:t>
        <a:bodyPr/>
        <a:lstStyle/>
        <a:p>
          <a:r>
            <a:rPr lang="de-DE" dirty="0" err="1"/>
            <a:t>Neural</a:t>
          </a:r>
          <a:r>
            <a:rPr lang="de-DE" dirty="0"/>
            <a:t> Net</a:t>
          </a:r>
        </a:p>
      </dgm:t>
    </dgm:pt>
    <dgm:pt modelId="{326A2031-D60E-492B-AE82-51EF8E54A1BC}" type="parTrans" cxnId="{04CCB73C-0BEE-4148-9968-A70BC26E1D33}">
      <dgm:prSet/>
      <dgm:spPr/>
      <dgm:t>
        <a:bodyPr/>
        <a:lstStyle/>
        <a:p>
          <a:endParaRPr lang="de-DE"/>
        </a:p>
      </dgm:t>
    </dgm:pt>
    <dgm:pt modelId="{94CB2C81-AF8C-4EFD-8D39-B356ED4F9964}" type="sibTrans" cxnId="{04CCB73C-0BEE-4148-9968-A70BC26E1D33}">
      <dgm:prSet/>
      <dgm:spPr/>
      <dgm:t>
        <a:bodyPr/>
        <a:lstStyle/>
        <a:p>
          <a:endParaRPr lang="de-DE"/>
        </a:p>
      </dgm:t>
    </dgm:pt>
    <dgm:pt modelId="{A1E7FB61-CA40-4974-8F49-A0E50B05FC41}">
      <dgm:prSet phldrT="[Text]"/>
      <dgm:spPr/>
      <dgm:t>
        <a:bodyPr/>
        <a:lstStyle/>
        <a:p>
          <a:r>
            <a:rPr lang="de-DE" dirty="0" err="1"/>
            <a:t>RandomForest</a:t>
          </a:r>
          <a:endParaRPr lang="de-DE" dirty="0"/>
        </a:p>
      </dgm:t>
    </dgm:pt>
    <dgm:pt modelId="{D8F29EF4-3543-435E-B2DC-C38B183DA605}" type="parTrans" cxnId="{E915A9E4-C233-47AB-992A-46417B1D93CF}">
      <dgm:prSet/>
      <dgm:spPr/>
      <dgm:t>
        <a:bodyPr/>
        <a:lstStyle/>
        <a:p>
          <a:endParaRPr lang="de-DE"/>
        </a:p>
      </dgm:t>
    </dgm:pt>
    <dgm:pt modelId="{55483863-9A78-444D-8FAE-83DFF01D37C8}" type="sibTrans" cxnId="{E915A9E4-C233-47AB-992A-46417B1D93CF}">
      <dgm:prSet/>
      <dgm:spPr/>
      <dgm:t>
        <a:bodyPr/>
        <a:lstStyle/>
        <a:p>
          <a:endParaRPr lang="de-DE"/>
        </a:p>
      </dgm:t>
    </dgm:pt>
    <dgm:pt modelId="{C81E64C3-B51E-4E68-A207-DB57728C146F}">
      <dgm:prSet phldrT="[Text]"/>
      <dgm:spPr/>
      <dgm:t>
        <a:bodyPr/>
        <a:lstStyle/>
        <a:p>
          <a:r>
            <a:rPr lang="de-DE" dirty="0" err="1"/>
            <a:t>RandomForest</a:t>
          </a:r>
          <a:endParaRPr lang="de-DE" dirty="0"/>
        </a:p>
      </dgm:t>
    </dgm:pt>
    <dgm:pt modelId="{0C9929B0-A2CF-4ADC-8C7A-92FE06EED652}" type="parTrans" cxnId="{94D714C7-EE52-4CB5-A5DD-B183CDC0E4A9}">
      <dgm:prSet/>
      <dgm:spPr/>
      <dgm:t>
        <a:bodyPr/>
        <a:lstStyle/>
        <a:p>
          <a:endParaRPr lang="de-DE"/>
        </a:p>
      </dgm:t>
    </dgm:pt>
    <dgm:pt modelId="{F404724A-73F7-4F56-B033-026319A3ECA0}" type="sibTrans" cxnId="{94D714C7-EE52-4CB5-A5DD-B183CDC0E4A9}">
      <dgm:prSet/>
      <dgm:spPr/>
      <dgm:t>
        <a:bodyPr/>
        <a:lstStyle/>
        <a:p>
          <a:endParaRPr lang="de-DE"/>
        </a:p>
      </dgm:t>
    </dgm:pt>
    <dgm:pt modelId="{91D56382-5707-4123-B524-E8F7C55C9972}">
      <dgm:prSet phldrT="[Text]"/>
      <dgm:spPr/>
      <dgm:t>
        <a:bodyPr/>
        <a:lstStyle/>
        <a:p>
          <a:r>
            <a:rPr lang="de-DE" dirty="0" err="1"/>
            <a:t>Decision</a:t>
          </a:r>
          <a:r>
            <a:rPr lang="de-DE" dirty="0"/>
            <a:t> </a:t>
          </a:r>
          <a:r>
            <a:rPr lang="de-DE" dirty="0" err="1"/>
            <a:t>Tree</a:t>
          </a:r>
          <a:endParaRPr lang="de-DE" dirty="0"/>
        </a:p>
      </dgm:t>
    </dgm:pt>
    <dgm:pt modelId="{8AC921E7-9084-4935-BBD5-2BE8D244EBB9}" type="parTrans" cxnId="{CF857489-9B18-4348-B687-4007FCA0B76B}">
      <dgm:prSet/>
      <dgm:spPr/>
      <dgm:t>
        <a:bodyPr/>
        <a:lstStyle/>
        <a:p>
          <a:endParaRPr lang="de-DE"/>
        </a:p>
      </dgm:t>
    </dgm:pt>
    <dgm:pt modelId="{1C50D479-922E-4265-B8E0-09C13EC17704}" type="sibTrans" cxnId="{CF857489-9B18-4348-B687-4007FCA0B76B}">
      <dgm:prSet/>
      <dgm:spPr/>
      <dgm:t>
        <a:bodyPr/>
        <a:lstStyle/>
        <a:p>
          <a:endParaRPr lang="de-DE"/>
        </a:p>
      </dgm:t>
    </dgm:pt>
    <dgm:pt modelId="{77C469EB-777C-4F11-8074-0E278A25495E}">
      <dgm:prSet phldrT="[Text]"/>
      <dgm:spPr/>
      <dgm:t>
        <a:bodyPr/>
        <a:lstStyle/>
        <a:p>
          <a:r>
            <a:rPr lang="de-DE" dirty="0" err="1"/>
            <a:t>Decision</a:t>
          </a:r>
          <a:r>
            <a:rPr lang="de-DE" dirty="0"/>
            <a:t> </a:t>
          </a:r>
          <a:r>
            <a:rPr lang="de-DE" dirty="0" err="1"/>
            <a:t>Tree</a:t>
          </a:r>
          <a:endParaRPr lang="de-DE" dirty="0"/>
        </a:p>
      </dgm:t>
    </dgm:pt>
    <dgm:pt modelId="{516F8BF3-A1F8-41E9-ABA2-249504E21737}" type="parTrans" cxnId="{2CEFEF6C-12B8-4976-BD4E-A1ADEC34FBCC}">
      <dgm:prSet/>
      <dgm:spPr/>
      <dgm:t>
        <a:bodyPr/>
        <a:lstStyle/>
        <a:p>
          <a:endParaRPr lang="de-DE"/>
        </a:p>
      </dgm:t>
    </dgm:pt>
    <dgm:pt modelId="{3EC07E4B-6712-4DA5-B695-97A67AFD0C52}" type="sibTrans" cxnId="{2CEFEF6C-12B8-4976-BD4E-A1ADEC34FBCC}">
      <dgm:prSet/>
      <dgm:spPr/>
      <dgm:t>
        <a:bodyPr/>
        <a:lstStyle/>
        <a:p>
          <a:endParaRPr lang="de-DE"/>
        </a:p>
      </dgm:t>
    </dgm:pt>
    <dgm:pt modelId="{F0082CEC-A7CB-4CC4-9A59-6EA443649509}">
      <dgm:prSet phldrT="[Text]"/>
      <dgm:spPr/>
      <dgm:t>
        <a:bodyPr/>
        <a:lstStyle/>
        <a:p>
          <a:r>
            <a:rPr lang="de-DE" dirty="0" err="1"/>
            <a:t>Decision</a:t>
          </a:r>
          <a:r>
            <a:rPr lang="de-DE" dirty="0"/>
            <a:t> </a:t>
          </a:r>
          <a:r>
            <a:rPr lang="de-DE" dirty="0" err="1"/>
            <a:t>Tree</a:t>
          </a:r>
          <a:endParaRPr lang="de-DE" dirty="0"/>
        </a:p>
      </dgm:t>
    </dgm:pt>
    <dgm:pt modelId="{3C57DC40-B6A4-40BB-8D8E-C6D7E6D37542}" type="parTrans" cxnId="{8C4ED2E7-3666-4556-8B7C-80A42B868566}">
      <dgm:prSet/>
      <dgm:spPr/>
      <dgm:t>
        <a:bodyPr/>
        <a:lstStyle/>
        <a:p>
          <a:endParaRPr lang="de-DE"/>
        </a:p>
      </dgm:t>
    </dgm:pt>
    <dgm:pt modelId="{5ED35E71-50A6-41F4-9EA8-9836B29836BA}" type="sibTrans" cxnId="{8C4ED2E7-3666-4556-8B7C-80A42B868566}">
      <dgm:prSet/>
      <dgm:spPr/>
      <dgm:t>
        <a:bodyPr/>
        <a:lstStyle/>
        <a:p>
          <a:endParaRPr lang="de-DE"/>
        </a:p>
      </dgm:t>
    </dgm:pt>
    <dgm:pt modelId="{E5C5F64E-4755-4BAD-AC71-B42DC98B09EE}" type="pres">
      <dgm:prSet presAssocID="{BCDAF557-FB63-4ED1-8EBB-DC72D8637699}" presName="hierChild1" presStyleCnt="0">
        <dgm:presLayoutVars>
          <dgm:orgChart val="1"/>
          <dgm:chPref val="1"/>
          <dgm:dir/>
          <dgm:animOne val="branch"/>
          <dgm:animLvl val="lvl"/>
          <dgm:resizeHandles/>
        </dgm:presLayoutVars>
      </dgm:prSet>
      <dgm:spPr/>
      <dgm:t>
        <a:bodyPr/>
        <a:lstStyle/>
        <a:p>
          <a:endParaRPr lang="de-DE"/>
        </a:p>
      </dgm:t>
    </dgm:pt>
    <dgm:pt modelId="{1D1FEA1E-6120-4D8D-BB2A-81E1F2B9DF9B}" type="pres">
      <dgm:prSet presAssocID="{B9DDB4C7-D34A-4457-AFCA-1CDD1E77347D}" presName="hierRoot1" presStyleCnt="0">
        <dgm:presLayoutVars>
          <dgm:hierBranch val="init"/>
        </dgm:presLayoutVars>
      </dgm:prSet>
      <dgm:spPr/>
    </dgm:pt>
    <dgm:pt modelId="{C0A7AF5E-04A9-49E7-BE82-E347A22899D1}" type="pres">
      <dgm:prSet presAssocID="{B9DDB4C7-D34A-4457-AFCA-1CDD1E77347D}" presName="rootComposite1" presStyleCnt="0"/>
      <dgm:spPr/>
    </dgm:pt>
    <dgm:pt modelId="{7F6DCA7C-CA80-4FC1-B9F0-9BB153040F86}" type="pres">
      <dgm:prSet presAssocID="{B9DDB4C7-D34A-4457-AFCA-1CDD1E77347D}" presName="rootText1" presStyleLbl="node0" presStyleIdx="0" presStyleCnt="1">
        <dgm:presLayoutVars>
          <dgm:chPref val="3"/>
        </dgm:presLayoutVars>
      </dgm:prSet>
      <dgm:spPr/>
      <dgm:t>
        <a:bodyPr/>
        <a:lstStyle/>
        <a:p>
          <a:endParaRPr lang="de-DE"/>
        </a:p>
      </dgm:t>
    </dgm:pt>
    <dgm:pt modelId="{FB13BCCC-AB25-4274-AFA1-2C2057DFA8B6}" type="pres">
      <dgm:prSet presAssocID="{B9DDB4C7-D34A-4457-AFCA-1CDD1E77347D}" presName="rootConnector1" presStyleLbl="node1" presStyleIdx="0" presStyleCnt="0"/>
      <dgm:spPr/>
      <dgm:t>
        <a:bodyPr/>
        <a:lstStyle/>
        <a:p>
          <a:endParaRPr lang="de-DE"/>
        </a:p>
      </dgm:t>
    </dgm:pt>
    <dgm:pt modelId="{AC489D7B-7621-48A5-B8A0-68D511702352}" type="pres">
      <dgm:prSet presAssocID="{B9DDB4C7-D34A-4457-AFCA-1CDD1E77347D}" presName="hierChild2" presStyleCnt="0"/>
      <dgm:spPr/>
    </dgm:pt>
    <dgm:pt modelId="{A505496A-2D35-4BA9-BD3D-E32DC2FD4A8B}" type="pres">
      <dgm:prSet presAssocID="{D8F29EF4-3543-435E-B2DC-C38B183DA605}" presName="Name37" presStyleLbl="parChTrans1D2" presStyleIdx="0" presStyleCnt="2"/>
      <dgm:spPr/>
      <dgm:t>
        <a:bodyPr/>
        <a:lstStyle/>
        <a:p>
          <a:endParaRPr lang="de-DE"/>
        </a:p>
      </dgm:t>
    </dgm:pt>
    <dgm:pt modelId="{74876142-CBA0-48E6-B497-ADF6DF006A47}" type="pres">
      <dgm:prSet presAssocID="{A1E7FB61-CA40-4974-8F49-A0E50B05FC41}" presName="hierRoot2" presStyleCnt="0">
        <dgm:presLayoutVars>
          <dgm:hierBranch val="init"/>
        </dgm:presLayoutVars>
      </dgm:prSet>
      <dgm:spPr/>
    </dgm:pt>
    <dgm:pt modelId="{A41D51D9-AFA9-4E6E-87F1-90650ECA8488}" type="pres">
      <dgm:prSet presAssocID="{A1E7FB61-CA40-4974-8F49-A0E50B05FC41}" presName="rootComposite" presStyleCnt="0"/>
      <dgm:spPr/>
    </dgm:pt>
    <dgm:pt modelId="{524E0FC7-981E-454F-848F-A352126C1B79}" type="pres">
      <dgm:prSet presAssocID="{A1E7FB61-CA40-4974-8F49-A0E50B05FC41}" presName="rootText" presStyleLbl="node2" presStyleIdx="0" presStyleCnt="2">
        <dgm:presLayoutVars>
          <dgm:chPref val="3"/>
        </dgm:presLayoutVars>
      </dgm:prSet>
      <dgm:spPr/>
      <dgm:t>
        <a:bodyPr/>
        <a:lstStyle/>
        <a:p>
          <a:endParaRPr lang="de-DE"/>
        </a:p>
      </dgm:t>
    </dgm:pt>
    <dgm:pt modelId="{5AA2919E-6A8D-423B-9B5A-AD22381D833E}" type="pres">
      <dgm:prSet presAssocID="{A1E7FB61-CA40-4974-8F49-A0E50B05FC41}" presName="rootConnector" presStyleLbl="node2" presStyleIdx="0" presStyleCnt="2"/>
      <dgm:spPr/>
      <dgm:t>
        <a:bodyPr/>
        <a:lstStyle/>
        <a:p>
          <a:endParaRPr lang="de-DE"/>
        </a:p>
      </dgm:t>
    </dgm:pt>
    <dgm:pt modelId="{4A82D7A3-C079-49AA-83D3-148684123047}" type="pres">
      <dgm:prSet presAssocID="{A1E7FB61-CA40-4974-8F49-A0E50B05FC41}" presName="hierChild4" presStyleCnt="0"/>
      <dgm:spPr/>
    </dgm:pt>
    <dgm:pt modelId="{E83A57A2-581E-4A53-89C8-3C8FB32DBAED}" type="pres">
      <dgm:prSet presAssocID="{A1E7FB61-CA40-4974-8F49-A0E50B05FC41}" presName="hierChild5" presStyleCnt="0"/>
      <dgm:spPr/>
    </dgm:pt>
    <dgm:pt modelId="{EB07074C-D4D3-4946-8F4D-59CC9B4BB973}" type="pres">
      <dgm:prSet presAssocID="{0C9929B0-A2CF-4ADC-8C7A-92FE06EED652}" presName="Name37" presStyleLbl="parChTrans1D2" presStyleIdx="1" presStyleCnt="2"/>
      <dgm:spPr/>
      <dgm:t>
        <a:bodyPr/>
        <a:lstStyle/>
        <a:p>
          <a:endParaRPr lang="de-DE"/>
        </a:p>
      </dgm:t>
    </dgm:pt>
    <dgm:pt modelId="{E81DDF9B-AD71-4878-A312-705B4A77D231}" type="pres">
      <dgm:prSet presAssocID="{C81E64C3-B51E-4E68-A207-DB57728C146F}" presName="hierRoot2" presStyleCnt="0">
        <dgm:presLayoutVars>
          <dgm:hierBranch val="init"/>
        </dgm:presLayoutVars>
      </dgm:prSet>
      <dgm:spPr/>
    </dgm:pt>
    <dgm:pt modelId="{C5A979C8-0622-41B5-BA5E-F1A65B06D072}" type="pres">
      <dgm:prSet presAssocID="{C81E64C3-B51E-4E68-A207-DB57728C146F}" presName="rootComposite" presStyleCnt="0"/>
      <dgm:spPr/>
    </dgm:pt>
    <dgm:pt modelId="{11479D55-9404-4255-8982-3A771538AE66}" type="pres">
      <dgm:prSet presAssocID="{C81E64C3-B51E-4E68-A207-DB57728C146F}" presName="rootText" presStyleLbl="node2" presStyleIdx="1" presStyleCnt="2">
        <dgm:presLayoutVars>
          <dgm:chPref val="3"/>
        </dgm:presLayoutVars>
      </dgm:prSet>
      <dgm:spPr/>
      <dgm:t>
        <a:bodyPr/>
        <a:lstStyle/>
        <a:p>
          <a:endParaRPr lang="de-DE"/>
        </a:p>
      </dgm:t>
    </dgm:pt>
    <dgm:pt modelId="{1959C2CE-07FD-4337-BADC-8B61FB1F3C6C}" type="pres">
      <dgm:prSet presAssocID="{C81E64C3-B51E-4E68-A207-DB57728C146F}" presName="rootConnector" presStyleLbl="node2" presStyleIdx="1" presStyleCnt="2"/>
      <dgm:spPr/>
      <dgm:t>
        <a:bodyPr/>
        <a:lstStyle/>
        <a:p>
          <a:endParaRPr lang="de-DE"/>
        </a:p>
      </dgm:t>
    </dgm:pt>
    <dgm:pt modelId="{2824FBF3-A35F-440A-8233-20713D5FD077}" type="pres">
      <dgm:prSet presAssocID="{C81E64C3-B51E-4E68-A207-DB57728C146F}" presName="hierChild4" presStyleCnt="0"/>
      <dgm:spPr/>
    </dgm:pt>
    <dgm:pt modelId="{6BA65AAF-5E39-47F8-8651-5F5C12436A9F}" type="pres">
      <dgm:prSet presAssocID="{8AC921E7-9084-4935-BBD5-2BE8D244EBB9}" presName="Name37" presStyleLbl="parChTrans1D3" presStyleIdx="0" presStyleCnt="3"/>
      <dgm:spPr/>
      <dgm:t>
        <a:bodyPr/>
        <a:lstStyle/>
        <a:p>
          <a:endParaRPr lang="de-DE"/>
        </a:p>
      </dgm:t>
    </dgm:pt>
    <dgm:pt modelId="{63B16FE9-8CA4-4C15-9A2D-F5AC371322E4}" type="pres">
      <dgm:prSet presAssocID="{91D56382-5707-4123-B524-E8F7C55C9972}" presName="hierRoot2" presStyleCnt="0">
        <dgm:presLayoutVars>
          <dgm:hierBranch val="init"/>
        </dgm:presLayoutVars>
      </dgm:prSet>
      <dgm:spPr/>
    </dgm:pt>
    <dgm:pt modelId="{E17C227C-4A44-477A-A243-B9BF3B7F7942}" type="pres">
      <dgm:prSet presAssocID="{91D56382-5707-4123-B524-E8F7C55C9972}" presName="rootComposite" presStyleCnt="0"/>
      <dgm:spPr/>
    </dgm:pt>
    <dgm:pt modelId="{D2B822B7-C374-4D48-8FD7-EC305C5B43B5}" type="pres">
      <dgm:prSet presAssocID="{91D56382-5707-4123-B524-E8F7C55C9972}" presName="rootText" presStyleLbl="node3" presStyleIdx="0" presStyleCnt="3">
        <dgm:presLayoutVars>
          <dgm:chPref val="3"/>
        </dgm:presLayoutVars>
      </dgm:prSet>
      <dgm:spPr/>
      <dgm:t>
        <a:bodyPr/>
        <a:lstStyle/>
        <a:p>
          <a:endParaRPr lang="de-DE"/>
        </a:p>
      </dgm:t>
    </dgm:pt>
    <dgm:pt modelId="{EBC7B010-6B7A-484B-BC62-89E756657D6D}" type="pres">
      <dgm:prSet presAssocID="{91D56382-5707-4123-B524-E8F7C55C9972}" presName="rootConnector" presStyleLbl="node3" presStyleIdx="0" presStyleCnt="3"/>
      <dgm:spPr/>
      <dgm:t>
        <a:bodyPr/>
        <a:lstStyle/>
        <a:p>
          <a:endParaRPr lang="de-DE"/>
        </a:p>
      </dgm:t>
    </dgm:pt>
    <dgm:pt modelId="{716163E9-DC45-435E-8F6F-D3124C782E44}" type="pres">
      <dgm:prSet presAssocID="{91D56382-5707-4123-B524-E8F7C55C9972}" presName="hierChild4" presStyleCnt="0"/>
      <dgm:spPr/>
    </dgm:pt>
    <dgm:pt modelId="{3CA81824-1033-4BB2-B125-DD0FF6D1607C}" type="pres">
      <dgm:prSet presAssocID="{91D56382-5707-4123-B524-E8F7C55C9972}" presName="hierChild5" presStyleCnt="0"/>
      <dgm:spPr/>
    </dgm:pt>
    <dgm:pt modelId="{FE8A3A8E-C003-4010-BF78-C4E476BE9F2D}" type="pres">
      <dgm:prSet presAssocID="{516F8BF3-A1F8-41E9-ABA2-249504E21737}" presName="Name37" presStyleLbl="parChTrans1D3" presStyleIdx="1" presStyleCnt="3"/>
      <dgm:spPr/>
      <dgm:t>
        <a:bodyPr/>
        <a:lstStyle/>
        <a:p>
          <a:endParaRPr lang="de-DE"/>
        </a:p>
      </dgm:t>
    </dgm:pt>
    <dgm:pt modelId="{1CAA1034-DB42-41AE-8FC3-007DE8297D6B}" type="pres">
      <dgm:prSet presAssocID="{77C469EB-777C-4F11-8074-0E278A25495E}" presName="hierRoot2" presStyleCnt="0">
        <dgm:presLayoutVars>
          <dgm:hierBranch val="init"/>
        </dgm:presLayoutVars>
      </dgm:prSet>
      <dgm:spPr/>
    </dgm:pt>
    <dgm:pt modelId="{BB5F1F6A-3944-4E5A-AE5B-E0F5F9C31F28}" type="pres">
      <dgm:prSet presAssocID="{77C469EB-777C-4F11-8074-0E278A25495E}" presName="rootComposite" presStyleCnt="0"/>
      <dgm:spPr/>
    </dgm:pt>
    <dgm:pt modelId="{72778247-5220-4934-9245-68A17588AA7A}" type="pres">
      <dgm:prSet presAssocID="{77C469EB-777C-4F11-8074-0E278A25495E}" presName="rootText" presStyleLbl="node3" presStyleIdx="1" presStyleCnt="3">
        <dgm:presLayoutVars>
          <dgm:chPref val="3"/>
        </dgm:presLayoutVars>
      </dgm:prSet>
      <dgm:spPr/>
      <dgm:t>
        <a:bodyPr/>
        <a:lstStyle/>
        <a:p>
          <a:endParaRPr lang="de-DE"/>
        </a:p>
      </dgm:t>
    </dgm:pt>
    <dgm:pt modelId="{E3166600-2BB1-42F1-8FED-AAC3845A074C}" type="pres">
      <dgm:prSet presAssocID="{77C469EB-777C-4F11-8074-0E278A25495E}" presName="rootConnector" presStyleLbl="node3" presStyleIdx="1" presStyleCnt="3"/>
      <dgm:spPr/>
      <dgm:t>
        <a:bodyPr/>
        <a:lstStyle/>
        <a:p>
          <a:endParaRPr lang="de-DE"/>
        </a:p>
      </dgm:t>
    </dgm:pt>
    <dgm:pt modelId="{6E663C5D-1CED-4799-B73E-69FD395A30E2}" type="pres">
      <dgm:prSet presAssocID="{77C469EB-777C-4F11-8074-0E278A25495E}" presName="hierChild4" presStyleCnt="0"/>
      <dgm:spPr/>
    </dgm:pt>
    <dgm:pt modelId="{4ADECB87-8B15-4B19-B266-4570B7770BC4}" type="pres">
      <dgm:prSet presAssocID="{77C469EB-777C-4F11-8074-0E278A25495E}" presName="hierChild5" presStyleCnt="0"/>
      <dgm:spPr/>
    </dgm:pt>
    <dgm:pt modelId="{17419592-1736-4DD3-AA06-8B4146AF7BA2}" type="pres">
      <dgm:prSet presAssocID="{3C57DC40-B6A4-40BB-8D8E-C6D7E6D37542}" presName="Name37" presStyleLbl="parChTrans1D3" presStyleIdx="2" presStyleCnt="3"/>
      <dgm:spPr/>
      <dgm:t>
        <a:bodyPr/>
        <a:lstStyle/>
        <a:p>
          <a:endParaRPr lang="de-DE"/>
        </a:p>
      </dgm:t>
    </dgm:pt>
    <dgm:pt modelId="{8D97CADE-2A4A-478D-B4C7-B96AC130935D}" type="pres">
      <dgm:prSet presAssocID="{F0082CEC-A7CB-4CC4-9A59-6EA443649509}" presName="hierRoot2" presStyleCnt="0">
        <dgm:presLayoutVars>
          <dgm:hierBranch val="init"/>
        </dgm:presLayoutVars>
      </dgm:prSet>
      <dgm:spPr/>
    </dgm:pt>
    <dgm:pt modelId="{0D4DBF04-EEA0-41EB-A465-DCEEE7DC993D}" type="pres">
      <dgm:prSet presAssocID="{F0082CEC-A7CB-4CC4-9A59-6EA443649509}" presName="rootComposite" presStyleCnt="0"/>
      <dgm:spPr/>
    </dgm:pt>
    <dgm:pt modelId="{2330D891-694D-44DE-8954-D978BC2EE381}" type="pres">
      <dgm:prSet presAssocID="{F0082CEC-A7CB-4CC4-9A59-6EA443649509}" presName="rootText" presStyleLbl="node3" presStyleIdx="2" presStyleCnt="3">
        <dgm:presLayoutVars>
          <dgm:chPref val="3"/>
        </dgm:presLayoutVars>
      </dgm:prSet>
      <dgm:spPr/>
      <dgm:t>
        <a:bodyPr/>
        <a:lstStyle/>
        <a:p>
          <a:endParaRPr lang="de-DE"/>
        </a:p>
      </dgm:t>
    </dgm:pt>
    <dgm:pt modelId="{23E63E94-072D-45DA-8FD9-D43C8561C9C4}" type="pres">
      <dgm:prSet presAssocID="{F0082CEC-A7CB-4CC4-9A59-6EA443649509}" presName="rootConnector" presStyleLbl="node3" presStyleIdx="2" presStyleCnt="3"/>
      <dgm:spPr/>
      <dgm:t>
        <a:bodyPr/>
        <a:lstStyle/>
        <a:p>
          <a:endParaRPr lang="de-DE"/>
        </a:p>
      </dgm:t>
    </dgm:pt>
    <dgm:pt modelId="{276402C9-BDE4-447F-B3AF-1D6D2AF01929}" type="pres">
      <dgm:prSet presAssocID="{F0082CEC-A7CB-4CC4-9A59-6EA443649509}" presName="hierChild4" presStyleCnt="0"/>
      <dgm:spPr/>
    </dgm:pt>
    <dgm:pt modelId="{C79CA340-2528-41CC-80F7-D0B6D7B7D8BA}" type="pres">
      <dgm:prSet presAssocID="{F0082CEC-A7CB-4CC4-9A59-6EA443649509}" presName="hierChild5" presStyleCnt="0"/>
      <dgm:spPr/>
    </dgm:pt>
    <dgm:pt modelId="{BCA4ACBE-187A-4243-AA39-C2377FD9F596}" type="pres">
      <dgm:prSet presAssocID="{C81E64C3-B51E-4E68-A207-DB57728C146F}" presName="hierChild5" presStyleCnt="0"/>
      <dgm:spPr/>
    </dgm:pt>
    <dgm:pt modelId="{13015836-A761-4ACE-A0D4-29F694B2FB4A}" type="pres">
      <dgm:prSet presAssocID="{B9DDB4C7-D34A-4457-AFCA-1CDD1E77347D}" presName="hierChild3" presStyleCnt="0"/>
      <dgm:spPr/>
    </dgm:pt>
  </dgm:ptLst>
  <dgm:cxnLst>
    <dgm:cxn modelId="{EE91C23B-6D75-49E6-BEAB-8F5224C3BC34}" type="presOf" srcId="{516F8BF3-A1F8-41E9-ABA2-249504E21737}" destId="{FE8A3A8E-C003-4010-BF78-C4E476BE9F2D}" srcOrd="0" destOrd="0" presId="urn:microsoft.com/office/officeart/2005/8/layout/orgChart1"/>
    <dgm:cxn modelId="{94D714C7-EE52-4CB5-A5DD-B183CDC0E4A9}" srcId="{B9DDB4C7-D34A-4457-AFCA-1CDD1E77347D}" destId="{C81E64C3-B51E-4E68-A207-DB57728C146F}" srcOrd="1" destOrd="0" parTransId="{0C9929B0-A2CF-4ADC-8C7A-92FE06EED652}" sibTransId="{F404724A-73F7-4F56-B033-026319A3ECA0}"/>
    <dgm:cxn modelId="{8C4ED2E7-3666-4556-8B7C-80A42B868566}" srcId="{C81E64C3-B51E-4E68-A207-DB57728C146F}" destId="{F0082CEC-A7CB-4CC4-9A59-6EA443649509}" srcOrd="2" destOrd="0" parTransId="{3C57DC40-B6A4-40BB-8D8E-C6D7E6D37542}" sibTransId="{5ED35E71-50A6-41F4-9EA8-9836B29836BA}"/>
    <dgm:cxn modelId="{2CEFEF6C-12B8-4976-BD4E-A1ADEC34FBCC}" srcId="{C81E64C3-B51E-4E68-A207-DB57728C146F}" destId="{77C469EB-777C-4F11-8074-0E278A25495E}" srcOrd="1" destOrd="0" parTransId="{516F8BF3-A1F8-41E9-ABA2-249504E21737}" sibTransId="{3EC07E4B-6712-4DA5-B695-97A67AFD0C52}"/>
    <dgm:cxn modelId="{BE84DB5B-9D99-4CF1-97B3-F8222E8871D6}" type="presOf" srcId="{3C57DC40-B6A4-40BB-8D8E-C6D7E6D37542}" destId="{17419592-1736-4DD3-AA06-8B4146AF7BA2}" srcOrd="0" destOrd="0" presId="urn:microsoft.com/office/officeart/2005/8/layout/orgChart1"/>
    <dgm:cxn modelId="{0D536E1A-FDAF-40D6-A552-88BFF74D749A}" type="presOf" srcId="{C81E64C3-B51E-4E68-A207-DB57728C146F}" destId="{1959C2CE-07FD-4337-BADC-8B61FB1F3C6C}" srcOrd="1" destOrd="0" presId="urn:microsoft.com/office/officeart/2005/8/layout/orgChart1"/>
    <dgm:cxn modelId="{57F01B10-7EC0-43C0-947F-8F337E513D0F}" type="presOf" srcId="{F0082CEC-A7CB-4CC4-9A59-6EA443649509}" destId="{2330D891-694D-44DE-8954-D978BC2EE381}" srcOrd="0" destOrd="0" presId="urn:microsoft.com/office/officeart/2005/8/layout/orgChart1"/>
    <dgm:cxn modelId="{04CCB73C-0BEE-4148-9968-A70BC26E1D33}" srcId="{BCDAF557-FB63-4ED1-8EBB-DC72D8637699}" destId="{B9DDB4C7-D34A-4457-AFCA-1CDD1E77347D}" srcOrd="0" destOrd="0" parTransId="{326A2031-D60E-492B-AE82-51EF8E54A1BC}" sibTransId="{94CB2C81-AF8C-4EFD-8D39-B356ED4F9964}"/>
    <dgm:cxn modelId="{7E83809D-55A4-4BCB-BD44-DEDBECA6FB8C}" type="presOf" srcId="{77C469EB-777C-4F11-8074-0E278A25495E}" destId="{72778247-5220-4934-9245-68A17588AA7A}" srcOrd="0" destOrd="0" presId="urn:microsoft.com/office/officeart/2005/8/layout/orgChart1"/>
    <dgm:cxn modelId="{6BE7EF78-05B7-45F8-AF33-BEBB4C937319}" type="presOf" srcId="{C81E64C3-B51E-4E68-A207-DB57728C146F}" destId="{11479D55-9404-4255-8982-3A771538AE66}" srcOrd="0" destOrd="0" presId="urn:microsoft.com/office/officeart/2005/8/layout/orgChart1"/>
    <dgm:cxn modelId="{5E029DDD-3B5F-4ABB-945B-910FA51408D2}" type="presOf" srcId="{D8F29EF4-3543-435E-B2DC-C38B183DA605}" destId="{A505496A-2D35-4BA9-BD3D-E32DC2FD4A8B}" srcOrd="0" destOrd="0" presId="urn:microsoft.com/office/officeart/2005/8/layout/orgChart1"/>
    <dgm:cxn modelId="{C369DBE7-27AD-4C58-A4D1-906492D2D34F}" type="presOf" srcId="{A1E7FB61-CA40-4974-8F49-A0E50B05FC41}" destId="{524E0FC7-981E-454F-848F-A352126C1B79}" srcOrd="0" destOrd="0" presId="urn:microsoft.com/office/officeart/2005/8/layout/orgChart1"/>
    <dgm:cxn modelId="{6E13AAED-F86E-430B-9CD9-A9FCB909FBCD}" type="presOf" srcId="{8AC921E7-9084-4935-BBD5-2BE8D244EBB9}" destId="{6BA65AAF-5E39-47F8-8651-5F5C12436A9F}" srcOrd="0" destOrd="0" presId="urn:microsoft.com/office/officeart/2005/8/layout/orgChart1"/>
    <dgm:cxn modelId="{7EA9D421-E8E4-4574-BAB8-63C5C282CFCC}" type="presOf" srcId="{B9DDB4C7-D34A-4457-AFCA-1CDD1E77347D}" destId="{7F6DCA7C-CA80-4FC1-B9F0-9BB153040F86}" srcOrd="0" destOrd="0" presId="urn:microsoft.com/office/officeart/2005/8/layout/orgChart1"/>
    <dgm:cxn modelId="{E915A9E4-C233-47AB-992A-46417B1D93CF}" srcId="{B9DDB4C7-D34A-4457-AFCA-1CDD1E77347D}" destId="{A1E7FB61-CA40-4974-8F49-A0E50B05FC41}" srcOrd="0" destOrd="0" parTransId="{D8F29EF4-3543-435E-B2DC-C38B183DA605}" sibTransId="{55483863-9A78-444D-8FAE-83DFF01D37C8}"/>
    <dgm:cxn modelId="{B5DBB7C2-5315-4129-A025-06F40B0585CB}" type="presOf" srcId="{A1E7FB61-CA40-4974-8F49-A0E50B05FC41}" destId="{5AA2919E-6A8D-423B-9B5A-AD22381D833E}" srcOrd="1" destOrd="0" presId="urn:microsoft.com/office/officeart/2005/8/layout/orgChart1"/>
    <dgm:cxn modelId="{CF857489-9B18-4348-B687-4007FCA0B76B}" srcId="{C81E64C3-B51E-4E68-A207-DB57728C146F}" destId="{91D56382-5707-4123-B524-E8F7C55C9972}" srcOrd="0" destOrd="0" parTransId="{8AC921E7-9084-4935-BBD5-2BE8D244EBB9}" sibTransId="{1C50D479-922E-4265-B8E0-09C13EC17704}"/>
    <dgm:cxn modelId="{02AA0DE6-08DD-4552-BE6F-E2FB889121D6}" type="presOf" srcId="{77C469EB-777C-4F11-8074-0E278A25495E}" destId="{E3166600-2BB1-42F1-8FED-AAC3845A074C}" srcOrd="1" destOrd="0" presId="urn:microsoft.com/office/officeart/2005/8/layout/orgChart1"/>
    <dgm:cxn modelId="{D5AD48C7-381C-4457-9793-D350D02F6935}" type="presOf" srcId="{B9DDB4C7-D34A-4457-AFCA-1CDD1E77347D}" destId="{FB13BCCC-AB25-4274-AFA1-2C2057DFA8B6}" srcOrd="1" destOrd="0" presId="urn:microsoft.com/office/officeart/2005/8/layout/orgChart1"/>
    <dgm:cxn modelId="{087B4F4F-9814-435D-920C-B2BEDD00F4CF}" type="presOf" srcId="{91D56382-5707-4123-B524-E8F7C55C9972}" destId="{EBC7B010-6B7A-484B-BC62-89E756657D6D}" srcOrd="1" destOrd="0" presId="urn:microsoft.com/office/officeart/2005/8/layout/orgChart1"/>
    <dgm:cxn modelId="{9AAF84B1-90D5-48D0-BE81-5C34CA358D45}" type="presOf" srcId="{F0082CEC-A7CB-4CC4-9A59-6EA443649509}" destId="{23E63E94-072D-45DA-8FD9-D43C8561C9C4}" srcOrd="1" destOrd="0" presId="urn:microsoft.com/office/officeart/2005/8/layout/orgChart1"/>
    <dgm:cxn modelId="{CF9AC112-2548-4FAE-8569-07BB48DB4DA4}" type="presOf" srcId="{91D56382-5707-4123-B524-E8F7C55C9972}" destId="{D2B822B7-C374-4D48-8FD7-EC305C5B43B5}" srcOrd="0" destOrd="0" presId="urn:microsoft.com/office/officeart/2005/8/layout/orgChart1"/>
    <dgm:cxn modelId="{43DAE3F5-A76B-45EE-931D-86C0E8763B83}" type="presOf" srcId="{BCDAF557-FB63-4ED1-8EBB-DC72D8637699}" destId="{E5C5F64E-4755-4BAD-AC71-B42DC98B09EE}" srcOrd="0" destOrd="0" presId="urn:microsoft.com/office/officeart/2005/8/layout/orgChart1"/>
    <dgm:cxn modelId="{8E6BCF1F-C4CF-4B10-A5CD-5DD80418E9E5}" type="presOf" srcId="{0C9929B0-A2CF-4ADC-8C7A-92FE06EED652}" destId="{EB07074C-D4D3-4946-8F4D-59CC9B4BB973}" srcOrd="0" destOrd="0" presId="urn:microsoft.com/office/officeart/2005/8/layout/orgChart1"/>
    <dgm:cxn modelId="{644CA210-E008-4D43-B18A-84627B0742FC}" type="presParOf" srcId="{E5C5F64E-4755-4BAD-AC71-B42DC98B09EE}" destId="{1D1FEA1E-6120-4D8D-BB2A-81E1F2B9DF9B}" srcOrd="0" destOrd="0" presId="urn:microsoft.com/office/officeart/2005/8/layout/orgChart1"/>
    <dgm:cxn modelId="{3356A2B0-8AA1-4346-84F0-F9BF65DDA58D}" type="presParOf" srcId="{1D1FEA1E-6120-4D8D-BB2A-81E1F2B9DF9B}" destId="{C0A7AF5E-04A9-49E7-BE82-E347A22899D1}" srcOrd="0" destOrd="0" presId="urn:microsoft.com/office/officeart/2005/8/layout/orgChart1"/>
    <dgm:cxn modelId="{F3CBD87C-2285-41FE-AD90-624963112DB1}" type="presParOf" srcId="{C0A7AF5E-04A9-49E7-BE82-E347A22899D1}" destId="{7F6DCA7C-CA80-4FC1-B9F0-9BB153040F86}" srcOrd="0" destOrd="0" presId="urn:microsoft.com/office/officeart/2005/8/layout/orgChart1"/>
    <dgm:cxn modelId="{842EF17C-A76C-4A6B-A2CD-B1654F17FAFE}" type="presParOf" srcId="{C0A7AF5E-04A9-49E7-BE82-E347A22899D1}" destId="{FB13BCCC-AB25-4274-AFA1-2C2057DFA8B6}" srcOrd="1" destOrd="0" presId="urn:microsoft.com/office/officeart/2005/8/layout/orgChart1"/>
    <dgm:cxn modelId="{901A190F-5A19-4108-9B76-63ADF0CCF914}" type="presParOf" srcId="{1D1FEA1E-6120-4D8D-BB2A-81E1F2B9DF9B}" destId="{AC489D7B-7621-48A5-B8A0-68D511702352}" srcOrd="1" destOrd="0" presId="urn:microsoft.com/office/officeart/2005/8/layout/orgChart1"/>
    <dgm:cxn modelId="{BB3F44E1-5C8C-4431-B2F4-B8E5C088F990}" type="presParOf" srcId="{AC489D7B-7621-48A5-B8A0-68D511702352}" destId="{A505496A-2D35-4BA9-BD3D-E32DC2FD4A8B}" srcOrd="0" destOrd="0" presId="urn:microsoft.com/office/officeart/2005/8/layout/orgChart1"/>
    <dgm:cxn modelId="{5D0ECF27-CE3A-452C-8601-61715B442FAC}" type="presParOf" srcId="{AC489D7B-7621-48A5-B8A0-68D511702352}" destId="{74876142-CBA0-48E6-B497-ADF6DF006A47}" srcOrd="1" destOrd="0" presId="urn:microsoft.com/office/officeart/2005/8/layout/orgChart1"/>
    <dgm:cxn modelId="{EDE147F6-8FB4-48E9-8F39-1688233DF25C}" type="presParOf" srcId="{74876142-CBA0-48E6-B497-ADF6DF006A47}" destId="{A41D51D9-AFA9-4E6E-87F1-90650ECA8488}" srcOrd="0" destOrd="0" presId="urn:microsoft.com/office/officeart/2005/8/layout/orgChart1"/>
    <dgm:cxn modelId="{9F806BD1-7C14-4593-B0E1-2150C4D7CF45}" type="presParOf" srcId="{A41D51D9-AFA9-4E6E-87F1-90650ECA8488}" destId="{524E0FC7-981E-454F-848F-A352126C1B79}" srcOrd="0" destOrd="0" presId="urn:microsoft.com/office/officeart/2005/8/layout/orgChart1"/>
    <dgm:cxn modelId="{74C1A646-6E3D-4193-9584-38316AF551C6}" type="presParOf" srcId="{A41D51D9-AFA9-4E6E-87F1-90650ECA8488}" destId="{5AA2919E-6A8D-423B-9B5A-AD22381D833E}" srcOrd="1" destOrd="0" presId="urn:microsoft.com/office/officeart/2005/8/layout/orgChart1"/>
    <dgm:cxn modelId="{5B67A6E6-3381-4644-920A-96A865FCF303}" type="presParOf" srcId="{74876142-CBA0-48E6-B497-ADF6DF006A47}" destId="{4A82D7A3-C079-49AA-83D3-148684123047}" srcOrd="1" destOrd="0" presId="urn:microsoft.com/office/officeart/2005/8/layout/orgChart1"/>
    <dgm:cxn modelId="{88E23AE2-D114-4591-9EF5-525ED0DEAC21}" type="presParOf" srcId="{74876142-CBA0-48E6-B497-ADF6DF006A47}" destId="{E83A57A2-581E-4A53-89C8-3C8FB32DBAED}" srcOrd="2" destOrd="0" presId="urn:microsoft.com/office/officeart/2005/8/layout/orgChart1"/>
    <dgm:cxn modelId="{E29EF20B-42C1-4D5B-A74D-2824846DA270}" type="presParOf" srcId="{AC489D7B-7621-48A5-B8A0-68D511702352}" destId="{EB07074C-D4D3-4946-8F4D-59CC9B4BB973}" srcOrd="2" destOrd="0" presId="urn:microsoft.com/office/officeart/2005/8/layout/orgChart1"/>
    <dgm:cxn modelId="{18BABA1F-265E-4698-812B-B82CB947C8C8}" type="presParOf" srcId="{AC489D7B-7621-48A5-B8A0-68D511702352}" destId="{E81DDF9B-AD71-4878-A312-705B4A77D231}" srcOrd="3" destOrd="0" presId="urn:microsoft.com/office/officeart/2005/8/layout/orgChart1"/>
    <dgm:cxn modelId="{9F4A1F8D-E397-4B44-B46A-0AB8F9DA841E}" type="presParOf" srcId="{E81DDF9B-AD71-4878-A312-705B4A77D231}" destId="{C5A979C8-0622-41B5-BA5E-F1A65B06D072}" srcOrd="0" destOrd="0" presId="urn:microsoft.com/office/officeart/2005/8/layout/orgChart1"/>
    <dgm:cxn modelId="{EA26E6ED-D049-4751-A154-5977C3E948EA}" type="presParOf" srcId="{C5A979C8-0622-41B5-BA5E-F1A65B06D072}" destId="{11479D55-9404-4255-8982-3A771538AE66}" srcOrd="0" destOrd="0" presId="urn:microsoft.com/office/officeart/2005/8/layout/orgChart1"/>
    <dgm:cxn modelId="{2BEC0D70-7653-4361-9854-79CBC5F691A6}" type="presParOf" srcId="{C5A979C8-0622-41B5-BA5E-F1A65B06D072}" destId="{1959C2CE-07FD-4337-BADC-8B61FB1F3C6C}" srcOrd="1" destOrd="0" presId="urn:microsoft.com/office/officeart/2005/8/layout/orgChart1"/>
    <dgm:cxn modelId="{C85DC7FD-8D1B-4416-B33C-C435DA532067}" type="presParOf" srcId="{E81DDF9B-AD71-4878-A312-705B4A77D231}" destId="{2824FBF3-A35F-440A-8233-20713D5FD077}" srcOrd="1" destOrd="0" presId="urn:microsoft.com/office/officeart/2005/8/layout/orgChart1"/>
    <dgm:cxn modelId="{B0EBF7A0-D247-4EEB-9F80-80EDCB8E1008}" type="presParOf" srcId="{2824FBF3-A35F-440A-8233-20713D5FD077}" destId="{6BA65AAF-5E39-47F8-8651-5F5C12436A9F}" srcOrd="0" destOrd="0" presId="urn:microsoft.com/office/officeart/2005/8/layout/orgChart1"/>
    <dgm:cxn modelId="{2E7792C3-2040-486F-A7E4-C7D0458446F3}" type="presParOf" srcId="{2824FBF3-A35F-440A-8233-20713D5FD077}" destId="{63B16FE9-8CA4-4C15-9A2D-F5AC371322E4}" srcOrd="1" destOrd="0" presId="urn:microsoft.com/office/officeart/2005/8/layout/orgChart1"/>
    <dgm:cxn modelId="{1B67644D-36A8-4F87-81A5-4A6A0ACC434E}" type="presParOf" srcId="{63B16FE9-8CA4-4C15-9A2D-F5AC371322E4}" destId="{E17C227C-4A44-477A-A243-B9BF3B7F7942}" srcOrd="0" destOrd="0" presId="urn:microsoft.com/office/officeart/2005/8/layout/orgChart1"/>
    <dgm:cxn modelId="{CFFDF563-F4F1-4738-8BF9-051441011184}" type="presParOf" srcId="{E17C227C-4A44-477A-A243-B9BF3B7F7942}" destId="{D2B822B7-C374-4D48-8FD7-EC305C5B43B5}" srcOrd="0" destOrd="0" presId="urn:microsoft.com/office/officeart/2005/8/layout/orgChart1"/>
    <dgm:cxn modelId="{053E37EA-ABBA-417E-B7F1-7EC3C44CF849}" type="presParOf" srcId="{E17C227C-4A44-477A-A243-B9BF3B7F7942}" destId="{EBC7B010-6B7A-484B-BC62-89E756657D6D}" srcOrd="1" destOrd="0" presId="urn:microsoft.com/office/officeart/2005/8/layout/orgChart1"/>
    <dgm:cxn modelId="{47A3783D-98FA-4C2A-ACD0-E58B3925EF2D}" type="presParOf" srcId="{63B16FE9-8CA4-4C15-9A2D-F5AC371322E4}" destId="{716163E9-DC45-435E-8F6F-D3124C782E44}" srcOrd="1" destOrd="0" presId="urn:microsoft.com/office/officeart/2005/8/layout/orgChart1"/>
    <dgm:cxn modelId="{4EC4A612-4403-40FA-ACE4-D658A286E762}" type="presParOf" srcId="{63B16FE9-8CA4-4C15-9A2D-F5AC371322E4}" destId="{3CA81824-1033-4BB2-B125-DD0FF6D1607C}" srcOrd="2" destOrd="0" presId="urn:microsoft.com/office/officeart/2005/8/layout/orgChart1"/>
    <dgm:cxn modelId="{A19E053F-4416-45B5-B5C9-E8FFCC0FED2B}" type="presParOf" srcId="{2824FBF3-A35F-440A-8233-20713D5FD077}" destId="{FE8A3A8E-C003-4010-BF78-C4E476BE9F2D}" srcOrd="2" destOrd="0" presId="urn:microsoft.com/office/officeart/2005/8/layout/orgChart1"/>
    <dgm:cxn modelId="{C06FDAB2-5586-4986-A385-017931650AA2}" type="presParOf" srcId="{2824FBF3-A35F-440A-8233-20713D5FD077}" destId="{1CAA1034-DB42-41AE-8FC3-007DE8297D6B}" srcOrd="3" destOrd="0" presId="urn:microsoft.com/office/officeart/2005/8/layout/orgChart1"/>
    <dgm:cxn modelId="{3B0B392D-7672-4A03-9C9E-788115C99736}" type="presParOf" srcId="{1CAA1034-DB42-41AE-8FC3-007DE8297D6B}" destId="{BB5F1F6A-3944-4E5A-AE5B-E0F5F9C31F28}" srcOrd="0" destOrd="0" presId="urn:microsoft.com/office/officeart/2005/8/layout/orgChart1"/>
    <dgm:cxn modelId="{833C89BC-1DD2-4ADC-810B-7F96DE8A369B}" type="presParOf" srcId="{BB5F1F6A-3944-4E5A-AE5B-E0F5F9C31F28}" destId="{72778247-5220-4934-9245-68A17588AA7A}" srcOrd="0" destOrd="0" presId="urn:microsoft.com/office/officeart/2005/8/layout/orgChart1"/>
    <dgm:cxn modelId="{F2649DBB-7B91-4408-910C-C457CFAC5CC1}" type="presParOf" srcId="{BB5F1F6A-3944-4E5A-AE5B-E0F5F9C31F28}" destId="{E3166600-2BB1-42F1-8FED-AAC3845A074C}" srcOrd="1" destOrd="0" presId="urn:microsoft.com/office/officeart/2005/8/layout/orgChart1"/>
    <dgm:cxn modelId="{049F01AC-EC98-459A-A971-AEA00E21C89A}" type="presParOf" srcId="{1CAA1034-DB42-41AE-8FC3-007DE8297D6B}" destId="{6E663C5D-1CED-4799-B73E-69FD395A30E2}" srcOrd="1" destOrd="0" presId="urn:microsoft.com/office/officeart/2005/8/layout/orgChart1"/>
    <dgm:cxn modelId="{4EE98F1E-47EA-435A-95F9-3F3B02DEE652}" type="presParOf" srcId="{1CAA1034-DB42-41AE-8FC3-007DE8297D6B}" destId="{4ADECB87-8B15-4B19-B266-4570B7770BC4}" srcOrd="2" destOrd="0" presId="urn:microsoft.com/office/officeart/2005/8/layout/orgChart1"/>
    <dgm:cxn modelId="{70600D16-F0A2-4C35-A823-0E047456E110}" type="presParOf" srcId="{2824FBF3-A35F-440A-8233-20713D5FD077}" destId="{17419592-1736-4DD3-AA06-8B4146AF7BA2}" srcOrd="4" destOrd="0" presId="urn:microsoft.com/office/officeart/2005/8/layout/orgChart1"/>
    <dgm:cxn modelId="{6B70DC4E-4061-4765-9E08-FC4C18CCE8C1}" type="presParOf" srcId="{2824FBF3-A35F-440A-8233-20713D5FD077}" destId="{8D97CADE-2A4A-478D-B4C7-B96AC130935D}" srcOrd="5" destOrd="0" presId="urn:microsoft.com/office/officeart/2005/8/layout/orgChart1"/>
    <dgm:cxn modelId="{8D21E852-4638-4D3B-80C4-986C04BB1BF3}" type="presParOf" srcId="{8D97CADE-2A4A-478D-B4C7-B96AC130935D}" destId="{0D4DBF04-EEA0-41EB-A465-DCEEE7DC993D}" srcOrd="0" destOrd="0" presId="urn:microsoft.com/office/officeart/2005/8/layout/orgChart1"/>
    <dgm:cxn modelId="{CAB7D417-EA5F-4AE6-A41E-29086DE0088D}" type="presParOf" srcId="{0D4DBF04-EEA0-41EB-A465-DCEEE7DC993D}" destId="{2330D891-694D-44DE-8954-D978BC2EE381}" srcOrd="0" destOrd="0" presId="urn:microsoft.com/office/officeart/2005/8/layout/orgChart1"/>
    <dgm:cxn modelId="{EFA70C89-E6CB-4A7C-B725-6635B0645BD2}" type="presParOf" srcId="{0D4DBF04-EEA0-41EB-A465-DCEEE7DC993D}" destId="{23E63E94-072D-45DA-8FD9-D43C8561C9C4}" srcOrd="1" destOrd="0" presId="urn:microsoft.com/office/officeart/2005/8/layout/orgChart1"/>
    <dgm:cxn modelId="{0C839A4C-3EC1-40F7-9227-4746C0B47BA6}" type="presParOf" srcId="{8D97CADE-2A4A-478D-B4C7-B96AC130935D}" destId="{276402C9-BDE4-447F-B3AF-1D6D2AF01929}" srcOrd="1" destOrd="0" presId="urn:microsoft.com/office/officeart/2005/8/layout/orgChart1"/>
    <dgm:cxn modelId="{DB844670-8C6F-4F55-81D9-7053729B874D}" type="presParOf" srcId="{8D97CADE-2A4A-478D-B4C7-B96AC130935D}" destId="{C79CA340-2528-41CC-80F7-D0B6D7B7D8BA}" srcOrd="2" destOrd="0" presId="urn:microsoft.com/office/officeart/2005/8/layout/orgChart1"/>
    <dgm:cxn modelId="{3F0E5B47-8C80-45FF-BB55-684EC15D844C}" type="presParOf" srcId="{E81DDF9B-AD71-4878-A312-705B4A77D231}" destId="{BCA4ACBE-187A-4243-AA39-C2377FD9F596}" srcOrd="2" destOrd="0" presId="urn:microsoft.com/office/officeart/2005/8/layout/orgChart1"/>
    <dgm:cxn modelId="{D5AAFFDD-A6BC-423F-8924-0213B1D3D5BB}" type="presParOf" srcId="{1D1FEA1E-6120-4D8D-BB2A-81E1F2B9DF9B}" destId="{13015836-A761-4ACE-A0D4-29F694B2FB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DA6E5-1598-4854-94AB-56EC966C4E74}">
      <dsp:nvSpPr>
        <dsp:cNvPr id="0" name=""/>
        <dsp:cNvSpPr/>
      </dsp:nvSpPr>
      <dsp:spPr>
        <a:xfrm>
          <a:off x="2911" y="0"/>
          <a:ext cx="1272867" cy="4448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smtClean="0"/>
            <a:t>Business Understanding</a:t>
          </a:r>
          <a:endParaRPr lang="de-DE" sz="1200" kern="1200" dirty="0"/>
        </a:p>
      </dsp:txBody>
      <dsp:txXfrm>
        <a:off x="15941" y="13030"/>
        <a:ext cx="1246807" cy="418803"/>
      </dsp:txXfrm>
    </dsp:sp>
    <dsp:sp modelId="{1C1401A5-1A25-419E-BADD-021613E3C046}">
      <dsp:nvSpPr>
        <dsp:cNvPr id="0" name=""/>
        <dsp:cNvSpPr/>
      </dsp:nvSpPr>
      <dsp:spPr>
        <a:xfrm>
          <a:off x="1403066" y="64595"/>
          <a:ext cx="269848" cy="315671"/>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e-DE" sz="1000" kern="1200"/>
        </a:p>
      </dsp:txBody>
      <dsp:txXfrm>
        <a:off x="1403066" y="127729"/>
        <a:ext cx="188894" cy="189403"/>
      </dsp:txXfrm>
    </dsp:sp>
    <dsp:sp modelId="{860189D7-289D-4079-86E1-ACC14939FEE9}">
      <dsp:nvSpPr>
        <dsp:cNvPr id="0" name=""/>
        <dsp:cNvSpPr/>
      </dsp:nvSpPr>
      <dsp:spPr>
        <a:xfrm>
          <a:off x="1784926" y="0"/>
          <a:ext cx="1272867" cy="4448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smtClean="0"/>
            <a:t>Data Understanding</a:t>
          </a:r>
          <a:endParaRPr lang="de-DE" sz="1200" kern="1200" dirty="0"/>
        </a:p>
      </dsp:txBody>
      <dsp:txXfrm>
        <a:off x="1797956" y="13030"/>
        <a:ext cx="1246807" cy="418803"/>
      </dsp:txXfrm>
    </dsp:sp>
    <dsp:sp modelId="{83A4A2FD-83C0-43FA-8DDB-38DC70C84681}">
      <dsp:nvSpPr>
        <dsp:cNvPr id="0" name=""/>
        <dsp:cNvSpPr/>
      </dsp:nvSpPr>
      <dsp:spPr>
        <a:xfrm>
          <a:off x="3185081" y="64595"/>
          <a:ext cx="269848" cy="315671"/>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e-DE" sz="1000" kern="1200"/>
        </a:p>
      </dsp:txBody>
      <dsp:txXfrm>
        <a:off x="3185081" y="127729"/>
        <a:ext cx="188894" cy="189403"/>
      </dsp:txXfrm>
    </dsp:sp>
    <dsp:sp modelId="{C6EC63AB-AF62-46DE-AD53-F5A921916CDE}">
      <dsp:nvSpPr>
        <dsp:cNvPr id="0" name=""/>
        <dsp:cNvSpPr/>
      </dsp:nvSpPr>
      <dsp:spPr>
        <a:xfrm>
          <a:off x="3566941" y="0"/>
          <a:ext cx="1272867" cy="4448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b="1" kern="1200" dirty="0" smtClean="0"/>
            <a:t>...</a:t>
          </a:r>
          <a:endParaRPr lang="de-DE" sz="1200" b="1" kern="1200" dirty="0"/>
        </a:p>
      </dsp:txBody>
      <dsp:txXfrm>
        <a:off x="3579971" y="13030"/>
        <a:ext cx="1246807" cy="418803"/>
      </dsp:txXfrm>
    </dsp:sp>
    <dsp:sp modelId="{568C3E05-E3A9-4F8D-A8B7-9EF394F9D45D}">
      <dsp:nvSpPr>
        <dsp:cNvPr id="0" name=""/>
        <dsp:cNvSpPr/>
      </dsp:nvSpPr>
      <dsp:spPr>
        <a:xfrm>
          <a:off x="4967096" y="64595"/>
          <a:ext cx="269848" cy="315671"/>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de-DE" sz="1000" kern="1200"/>
        </a:p>
      </dsp:txBody>
      <dsp:txXfrm>
        <a:off x="4967096" y="127729"/>
        <a:ext cx="188894" cy="189403"/>
      </dsp:txXfrm>
    </dsp:sp>
    <dsp:sp modelId="{6FF374C0-7992-4D51-98DE-9353EDA3FBD4}">
      <dsp:nvSpPr>
        <dsp:cNvPr id="0" name=""/>
        <dsp:cNvSpPr/>
      </dsp:nvSpPr>
      <dsp:spPr>
        <a:xfrm>
          <a:off x="5348956" y="0"/>
          <a:ext cx="1272867" cy="4448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de-DE" sz="1200" kern="1200" dirty="0" smtClean="0"/>
            <a:t>Evaluation</a:t>
          </a:r>
          <a:endParaRPr lang="de-DE" sz="1200" kern="1200" dirty="0"/>
        </a:p>
      </dsp:txBody>
      <dsp:txXfrm>
        <a:off x="5361986" y="13030"/>
        <a:ext cx="1246807" cy="418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19592-1736-4DD3-AA06-8B4146AF7BA2}">
      <dsp:nvSpPr>
        <dsp:cNvPr id="0" name=""/>
        <dsp:cNvSpPr/>
      </dsp:nvSpPr>
      <dsp:spPr>
        <a:xfrm>
          <a:off x="1931062" y="1434783"/>
          <a:ext cx="177859" cy="2229176"/>
        </a:xfrm>
        <a:custGeom>
          <a:avLst/>
          <a:gdLst/>
          <a:ahLst/>
          <a:cxnLst/>
          <a:rect l="0" t="0" r="0" b="0"/>
          <a:pathLst>
            <a:path>
              <a:moveTo>
                <a:pt x="0" y="0"/>
              </a:moveTo>
              <a:lnTo>
                <a:pt x="0" y="2229176"/>
              </a:lnTo>
              <a:lnTo>
                <a:pt x="177859" y="22291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A3A8E-C003-4010-BF78-C4E476BE9F2D}">
      <dsp:nvSpPr>
        <dsp:cNvPr id="0" name=""/>
        <dsp:cNvSpPr/>
      </dsp:nvSpPr>
      <dsp:spPr>
        <a:xfrm>
          <a:off x="1931062" y="1434783"/>
          <a:ext cx="177859" cy="1387306"/>
        </a:xfrm>
        <a:custGeom>
          <a:avLst/>
          <a:gdLst/>
          <a:ahLst/>
          <a:cxnLst/>
          <a:rect l="0" t="0" r="0" b="0"/>
          <a:pathLst>
            <a:path>
              <a:moveTo>
                <a:pt x="0" y="0"/>
              </a:moveTo>
              <a:lnTo>
                <a:pt x="0" y="1387306"/>
              </a:lnTo>
              <a:lnTo>
                <a:pt x="177859" y="13873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65AAF-5E39-47F8-8651-5F5C12436A9F}">
      <dsp:nvSpPr>
        <dsp:cNvPr id="0" name=""/>
        <dsp:cNvSpPr/>
      </dsp:nvSpPr>
      <dsp:spPr>
        <a:xfrm>
          <a:off x="1931062" y="1434783"/>
          <a:ext cx="177859" cy="545436"/>
        </a:xfrm>
        <a:custGeom>
          <a:avLst/>
          <a:gdLst/>
          <a:ahLst/>
          <a:cxnLst/>
          <a:rect l="0" t="0" r="0" b="0"/>
          <a:pathLst>
            <a:path>
              <a:moveTo>
                <a:pt x="0" y="0"/>
              </a:moveTo>
              <a:lnTo>
                <a:pt x="0" y="545436"/>
              </a:lnTo>
              <a:lnTo>
                <a:pt x="177859" y="5454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07074C-D4D3-4946-8F4D-59CC9B4BB973}">
      <dsp:nvSpPr>
        <dsp:cNvPr id="0" name=""/>
        <dsp:cNvSpPr/>
      </dsp:nvSpPr>
      <dsp:spPr>
        <a:xfrm>
          <a:off x="1687987" y="592913"/>
          <a:ext cx="717368" cy="249003"/>
        </a:xfrm>
        <a:custGeom>
          <a:avLst/>
          <a:gdLst/>
          <a:ahLst/>
          <a:cxnLst/>
          <a:rect l="0" t="0" r="0" b="0"/>
          <a:pathLst>
            <a:path>
              <a:moveTo>
                <a:pt x="0" y="0"/>
              </a:moveTo>
              <a:lnTo>
                <a:pt x="0" y="124501"/>
              </a:lnTo>
              <a:lnTo>
                <a:pt x="717368" y="124501"/>
              </a:lnTo>
              <a:lnTo>
                <a:pt x="717368" y="249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05496A-2D35-4BA9-BD3D-E32DC2FD4A8B}">
      <dsp:nvSpPr>
        <dsp:cNvPr id="0" name=""/>
        <dsp:cNvSpPr/>
      </dsp:nvSpPr>
      <dsp:spPr>
        <a:xfrm>
          <a:off x="970619" y="592913"/>
          <a:ext cx="717368" cy="249003"/>
        </a:xfrm>
        <a:custGeom>
          <a:avLst/>
          <a:gdLst/>
          <a:ahLst/>
          <a:cxnLst/>
          <a:rect l="0" t="0" r="0" b="0"/>
          <a:pathLst>
            <a:path>
              <a:moveTo>
                <a:pt x="717368" y="0"/>
              </a:moveTo>
              <a:lnTo>
                <a:pt x="717368" y="124501"/>
              </a:lnTo>
              <a:lnTo>
                <a:pt x="0" y="124501"/>
              </a:lnTo>
              <a:lnTo>
                <a:pt x="0" y="249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DCA7C-CA80-4FC1-B9F0-9BB153040F86}">
      <dsp:nvSpPr>
        <dsp:cNvPr id="0" name=""/>
        <dsp:cNvSpPr/>
      </dsp:nvSpPr>
      <dsp:spPr>
        <a:xfrm>
          <a:off x="1095121" y="47"/>
          <a:ext cx="1185732" cy="592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err="1"/>
            <a:t>Neural</a:t>
          </a:r>
          <a:r>
            <a:rPr lang="de-DE" sz="1300" kern="1200" dirty="0"/>
            <a:t> Net</a:t>
          </a:r>
        </a:p>
      </dsp:txBody>
      <dsp:txXfrm>
        <a:off x="1095121" y="47"/>
        <a:ext cx="1185732" cy="592866"/>
      </dsp:txXfrm>
    </dsp:sp>
    <dsp:sp modelId="{524E0FC7-981E-454F-848F-A352126C1B79}">
      <dsp:nvSpPr>
        <dsp:cNvPr id="0" name=""/>
        <dsp:cNvSpPr/>
      </dsp:nvSpPr>
      <dsp:spPr>
        <a:xfrm>
          <a:off x="377753" y="841916"/>
          <a:ext cx="1185732" cy="592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err="1"/>
            <a:t>RandomForest</a:t>
          </a:r>
          <a:endParaRPr lang="de-DE" sz="1300" kern="1200" dirty="0"/>
        </a:p>
      </dsp:txBody>
      <dsp:txXfrm>
        <a:off x="377753" y="841916"/>
        <a:ext cx="1185732" cy="592866"/>
      </dsp:txXfrm>
    </dsp:sp>
    <dsp:sp modelId="{11479D55-9404-4255-8982-3A771538AE66}">
      <dsp:nvSpPr>
        <dsp:cNvPr id="0" name=""/>
        <dsp:cNvSpPr/>
      </dsp:nvSpPr>
      <dsp:spPr>
        <a:xfrm>
          <a:off x="1812489" y="841916"/>
          <a:ext cx="1185732" cy="592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err="1"/>
            <a:t>RandomForest</a:t>
          </a:r>
          <a:endParaRPr lang="de-DE" sz="1300" kern="1200" dirty="0"/>
        </a:p>
      </dsp:txBody>
      <dsp:txXfrm>
        <a:off x="1812489" y="841916"/>
        <a:ext cx="1185732" cy="592866"/>
      </dsp:txXfrm>
    </dsp:sp>
    <dsp:sp modelId="{D2B822B7-C374-4D48-8FD7-EC305C5B43B5}">
      <dsp:nvSpPr>
        <dsp:cNvPr id="0" name=""/>
        <dsp:cNvSpPr/>
      </dsp:nvSpPr>
      <dsp:spPr>
        <a:xfrm>
          <a:off x="2108922" y="1683786"/>
          <a:ext cx="1185732" cy="592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err="1"/>
            <a:t>Decision</a:t>
          </a:r>
          <a:r>
            <a:rPr lang="de-DE" sz="1300" kern="1200" dirty="0"/>
            <a:t> </a:t>
          </a:r>
          <a:r>
            <a:rPr lang="de-DE" sz="1300" kern="1200" dirty="0" err="1"/>
            <a:t>Tree</a:t>
          </a:r>
          <a:endParaRPr lang="de-DE" sz="1300" kern="1200" dirty="0"/>
        </a:p>
      </dsp:txBody>
      <dsp:txXfrm>
        <a:off x="2108922" y="1683786"/>
        <a:ext cx="1185732" cy="592866"/>
      </dsp:txXfrm>
    </dsp:sp>
    <dsp:sp modelId="{72778247-5220-4934-9245-68A17588AA7A}">
      <dsp:nvSpPr>
        <dsp:cNvPr id="0" name=""/>
        <dsp:cNvSpPr/>
      </dsp:nvSpPr>
      <dsp:spPr>
        <a:xfrm>
          <a:off x="2108922" y="2525656"/>
          <a:ext cx="1185732" cy="592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err="1"/>
            <a:t>Decision</a:t>
          </a:r>
          <a:r>
            <a:rPr lang="de-DE" sz="1300" kern="1200" dirty="0"/>
            <a:t> </a:t>
          </a:r>
          <a:r>
            <a:rPr lang="de-DE" sz="1300" kern="1200" dirty="0" err="1"/>
            <a:t>Tree</a:t>
          </a:r>
          <a:endParaRPr lang="de-DE" sz="1300" kern="1200" dirty="0"/>
        </a:p>
      </dsp:txBody>
      <dsp:txXfrm>
        <a:off x="2108922" y="2525656"/>
        <a:ext cx="1185732" cy="592866"/>
      </dsp:txXfrm>
    </dsp:sp>
    <dsp:sp modelId="{2330D891-694D-44DE-8954-D978BC2EE381}">
      <dsp:nvSpPr>
        <dsp:cNvPr id="0" name=""/>
        <dsp:cNvSpPr/>
      </dsp:nvSpPr>
      <dsp:spPr>
        <a:xfrm>
          <a:off x="2108922" y="3367526"/>
          <a:ext cx="1185732" cy="5928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err="1"/>
            <a:t>Decision</a:t>
          </a:r>
          <a:r>
            <a:rPr lang="de-DE" sz="1300" kern="1200" dirty="0"/>
            <a:t> </a:t>
          </a:r>
          <a:r>
            <a:rPr lang="de-DE" sz="1300" kern="1200" dirty="0" err="1"/>
            <a:t>Tree</a:t>
          </a:r>
          <a:endParaRPr lang="de-DE" sz="1300" kern="1200" dirty="0"/>
        </a:p>
      </dsp:txBody>
      <dsp:txXfrm>
        <a:off x="2108922" y="3367526"/>
        <a:ext cx="1185732" cy="5928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0.26262</cdr:x>
      <cdr:y>0.46086</cdr:y>
    </cdr:from>
    <cdr:to>
      <cdr:x>0.61146</cdr:x>
      <cdr:y>0.6031</cdr:y>
    </cdr:to>
    <cdr:sp macro="" textlink="">
      <cdr:nvSpPr>
        <cdr:cNvPr id="2" name="Textfeld 1"/>
        <cdr:cNvSpPr txBox="1"/>
      </cdr:nvSpPr>
      <cdr:spPr>
        <a:xfrm xmlns:a="http://schemas.openxmlformats.org/drawingml/2006/main">
          <a:off x="1347392" y="1393792"/>
          <a:ext cx="1789748" cy="4301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2"/>
              </a:solidFill>
              <a:latin typeface="DG Meta Science" panose="00000500000000000000" pitchFamily="50" charset="0"/>
            </a:rPr>
            <a:t> </a:t>
          </a:r>
          <a:r>
            <a:rPr lang="en-US" sz="2000" dirty="0" err="1" smtClean="0">
              <a:solidFill>
                <a:schemeClr val="tx2"/>
              </a:solidFill>
              <a:latin typeface="DG Meta Science" panose="00000500000000000000" pitchFamily="50" charset="0"/>
            </a:rPr>
            <a:t>Kosten</a:t>
          </a:r>
          <a:r>
            <a:rPr lang="en-US" sz="2000" dirty="0" smtClean="0">
              <a:solidFill>
                <a:schemeClr val="tx2"/>
              </a:solidFill>
              <a:latin typeface="DG Meta Science" panose="00000500000000000000" pitchFamily="50" charset="0"/>
            </a:rPr>
            <a:t> </a:t>
          </a:r>
          <a:r>
            <a:rPr lang="en-US" sz="2000" dirty="0" err="1" smtClean="0">
              <a:solidFill>
                <a:schemeClr val="tx2"/>
              </a:solidFill>
              <a:latin typeface="DG Meta Science" panose="00000500000000000000" pitchFamily="50" charset="0"/>
            </a:rPr>
            <a:t>reaktiver</a:t>
          </a:r>
          <a:r>
            <a:rPr lang="en-US" sz="2000" dirty="0" smtClean="0">
              <a:solidFill>
                <a:schemeClr val="tx2"/>
              </a:solidFill>
              <a:latin typeface="DG Meta Science" panose="00000500000000000000" pitchFamily="50" charset="0"/>
            </a:rPr>
            <a:t> </a:t>
          </a:r>
          <a:r>
            <a:rPr lang="en-US" sz="2000" dirty="0" err="1" smtClean="0">
              <a:solidFill>
                <a:schemeClr val="tx2"/>
              </a:solidFill>
              <a:latin typeface="DG Meta Science" panose="00000500000000000000" pitchFamily="50" charset="0"/>
            </a:rPr>
            <a:t>Wartung</a:t>
          </a:r>
          <a:r>
            <a:rPr lang="en-US" sz="2000" dirty="0" smtClean="0">
              <a:solidFill>
                <a:schemeClr val="tx2"/>
              </a:solidFill>
              <a:latin typeface="DG Meta Science" panose="00000500000000000000" pitchFamily="50" charset="0"/>
            </a:rPr>
            <a:t> </a:t>
          </a:r>
          <a:endParaRPr lang="en-US" sz="2000" dirty="0">
            <a:solidFill>
              <a:schemeClr val="tx2"/>
            </a:solidFill>
            <a:latin typeface="DG Meta Science" panose="00000500000000000000" pitchFamily="50" charset="0"/>
          </a:endParaRPr>
        </a:p>
      </cdr:txBody>
    </cdr:sp>
  </cdr:relSizeAnchor>
  <cdr:relSizeAnchor xmlns:cdr="http://schemas.openxmlformats.org/drawingml/2006/chartDrawing">
    <cdr:from>
      <cdr:x>0.31996</cdr:x>
      <cdr:y>0.1304</cdr:y>
    </cdr:from>
    <cdr:to>
      <cdr:x>0.37479</cdr:x>
      <cdr:y>0.31811</cdr:y>
    </cdr:to>
    <cdr:sp macro="" textlink="">
      <cdr:nvSpPr>
        <cdr:cNvPr id="3" name="Pfeil nach unten 2"/>
        <cdr:cNvSpPr/>
      </cdr:nvSpPr>
      <cdr:spPr bwMode="auto">
        <a:xfrm xmlns:a="http://schemas.openxmlformats.org/drawingml/2006/main">
          <a:off x="1260606" y="300125"/>
          <a:ext cx="216024" cy="432048"/>
        </a:xfrm>
        <a:prstGeom xmlns:a="http://schemas.openxmlformats.org/drawingml/2006/main" prst="downArrow">
          <a:avLst/>
        </a:prstGeom>
        <a:solidFill xmlns:a="http://schemas.openxmlformats.org/drawingml/2006/main">
          <a:schemeClr val="accent2"/>
        </a:solidFill>
        <a:ln xmlns:a="http://schemas.openxmlformats.org/drawingml/2006/main" w="9525" cap="flat" cmpd="sng" algn="ctr">
          <a:no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26879" y="508640"/>
            <a:ext cx="2733528" cy="30345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r>
              <a:rPr lang="de-DE" smtClean="0"/>
              <a:t>Susanne Volk | Titel</a:t>
            </a:r>
            <a:endParaRPr lang="de-DE" dirty="0"/>
          </a:p>
        </p:txBody>
      </p:sp>
      <p:sp>
        <p:nvSpPr>
          <p:cNvPr id="47111" name="Text Box 7"/>
          <p:cNvSpPr txBox="1">
            <a:spLocks noChangeArrowheads="1"/>
          </p:cNvSpPr>
          <p:nvPr/>
        </p:nvSpPr>
        <p:spPr bwMode="auto">
          <a:xfrm>
            <a:off x="536326" y="9267584"/>
            <a:ext cx="3074825" cy="246221"/>
          </a:xfrm>
          <a:prstGeom prst="rect">
            <a:avLst/>
          </a:prstGeom>
          <a:noFill/>
          <a:ln w="9525">
            <a:noFill/>
            <a:miter lim="800000"/>
            <a:headEnd/>
            <a:tailEnd/>
          </a:ln>
          <a:effectLst/>
        </p:spPr>
        <p:txBody>
          <a:bodyPr lIns="0" tIns="0" rIns="0" bIns="0">
            <a:spAutoFit/>
          </a:bodyPr>
          <a:lstStyle/>
          <a:p>
            <a:r>
              <a:rPr lang="en-US" sz="800"/>
              <a:t>KIT – University of the State of Baden-Wuerttemberg and </a:t>
            </a:r>
            <a:br>
              <a:rPr lang="en-US" sz="800"/>
            </a:br>
            <a:r>
              <a:rPr lang="en-US" sz="800"/>
              <a:t>National Laboratory of the Helmholtz Association</a:t>
            </a:r>
          </a:p>
        </p:txBody>
      </p:sp>
      <p:pic>
        <p:nvPicPr>
          <p:cNvPr id="3074" name="Picture 2"/>
          <p:cNvPicPr>
            <a:picLocks noChangeAspect="1" noChangeArrowheads="1"/>
          </p:cNvPicPr>
          <p:nvPr/>
        </p:nvPicPr>
        <p:blipFill>
          <a:blip r:embed="rId2" cstate="print"/>
          <a:srcRect/>
          <a:stretch>
            <a:fillRect/>
          </a:stretch>
        </p:blipFill>
        <p:spPr bwMode="auto">
          <a:xfrm>
            <a:off x="545700" y="207230"/>
            <a:ext cx="998667" cy="655270"/>
          </a:xfrm>
          <a:prstGeom prst="rect">
            <a:avLst/>
          </a:prstGeom>
          <a:noFill/>
          <a:ln w="9525">
            <a:noFill/>
            <a:miter lim="800000"/>
            <a:headEnd/>
            <a:tailEnd/>
          </a:ln>
          <a:effectLst/>
        </p:spPr>
      </p:pic>
    </p:spTree>
    <p:extLst>
      <p:ext uri="{BB962C8B-B14F-4D97-AF65-F5344CB8AC3E}">
        <p14:creationId xmlns:p14="http://schemas.microsoft.com/office/powerpoint/2010/main" val="35819718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819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3078"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de-DE" smtClean="0"/>
              <a:t>Susanne Volk | Titel</a:t>
            </a:r>
            <a:endParaRPr lang="de-DE"/>
          </a:p>
        </p:txBody>
      </p:sp>
      <p:sp>
        <p:nvSpPr>
          <p:cNvPr id="3079"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AB5DBA3-DFF6-4CFC-93DE-3F08A0E43ADF}" type="slidenum">
              <a:rPr lang="de-DE"/>
              <a:pPr>
                <a:defRPr/>
              </a:pPr>
              <a:t>‹Nr.›</a:t>
            </a:fld>
            <a:endParaRPr lang="de-DE"/>
          </a:p>
        </p:txBody>
      </p:sp>
    </p:spTree>
    <p:extLst>
      <p:ext uri="{BB962C8B-B14F-4D97-AF65-F5344CB8AC3E}">
        <p14:creationId xmlns:p14="http://schemas.microsoft.com/office/powerpoint/2010/main" val="22415782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Decision_mode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Decision_Model_and_Notatio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Decision_mode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Decision_Model_and_Not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Wofür steht SDI-X</a:t>
            </a:r>
          </a:p>
          <a:p>
            <a:pPr marL="171450" indent="-171450">
              <a:buFontTx/>
              <a:buChar char="-"/>
            </a:pPr>
            <a:r>
              <a:rPr lang="de-DE" dirty="0" smtClean="0"/>
              <a:t>Smart </a:t>
            </a:r>
            <a:r>
              <a:rPr lang="de-DE" dirty="0" err="1" smtClean="0"/>
              <a:t>data</a:t>
            </a:r>
            <a:r>
              <a:rPr lang="de-DE" baseline="0" dirty="0" smtClean="0"/>
              <a:t> </a:t>
            </a:r>
            <a:r>
              <a:rPr lang="de-DE" baseline="0" dirty="0" err="1" smtClean="0"/>
              <a:t>innovation</a:t>
            </a:r>
            <a:endParaRPr lang="de-DE" baseline="0" dirty="0" smtClean="0"/>
          </a:p>
          <a:p>
            <a:pPr marL="171450" indent="-171450">
              <a:buFontTx/>
              <a:buChar char="-"/>
            </a:pPr>
            <a:r>
              <a:rPr lang="de-DE" baseline="0" dirty="0" smtClean="0"/>
              <a:t>X für -prozesse, -</a:t>
            </a:r>
            <a:r>
              <a:rPr lang="de-DE" baseline="0" dirty="0" err="1" smtClean="0"/>
              <a:t>werkzeuge</a:t>
            </a:r>
            <a:r>
              <a:rPr lang="de-DE" baseline="0" dirty="0" smtClean="0"/>
              <a:t> -</a:t>
            </a:r>
            <a:r>
              <a:rPr lang="de-DE" baseline="0" dirty="0" err="1" smtClean="0"/>
              <a:t>betriebskonzepte</a:t>
            </a:r>
            <a:endParaRPr lang="en-US" dirty="0"/>
          </a:p>
        </p:txBody>
      </p:sp>
      <p:sp>
        <p:nvSpPr>
          <p:cNvPr id="4" name="Foliennummernplatzhalter 3"/>
          <p:cNvSpPr>
            <a:spLocks noGrp="1"/>
          </p:cNvSpPr>
          <p:nvPr>
            <p:ph type="sldNum" sz="quarter" idx="10"/>
          </p:nvPr>
        </p:nvSpPr>
        <p:spPr/>
        <p:txBody>
          <a:bodyPr/>
          <a:lstStyle/>
          <a:p>
            <a:pPr>
              <a:defRPr/>
            </a:pPr>
            <a:fld id="{6AB5DBA3-DFF6-4CFC-93DE-3F08A0E43ADF}" type="slidenum">
              <a:rPr lang="de-DE" smtClean="0"/>
              <a:pPr>
                <a:defRPr/>
              </a:pPr>
              <a:t>1</a:t>
            </a:fld>
            <a:endParaRPr lang="de-DE"/>
          </a:p>
        </p:txBody>
      </p:sp>
    </p:spTree>
    <p:extLst>
      <p:ext uri="{BB962C8B-B14F-4D97-AF65-F5344CB8AC3E}">
        <p14:creationId xmlns:p14="http://schemas.microsoft.com/office/powerpoint/2010/main" val="407702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Es zeigte sich, dass aktuelle Werkzeuge und -prozesse sehr allgemein gehalten sind.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Dadurch bieten sie Analysten kaum Unterstützung hinsichtlich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smtClean="0"/>
              <a:t>spezifischer Problemstellungen (z.B. Einordnung Fragestellung in Problemklasse) und</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DE" dirty="0" smtClean="0"/>
              <a:t>geeigneter Lösungsansätze (z.B. Methodik für Problemklasse) bieten.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de-D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smtClean="0"/>
              <a:t>Hier setzt die bisherige Arbeit des KIT an, die wir um domänenspezifische Vorlagen für Lösungskomponenten ergänzen.</a:t>
            </a:r>
          </a:p>
          <a:p>
            <a:endParaRPr lang="en-US" dirty="0"/>
          </a:p>
        </p:txBody>
      </p:sp>
      <p:sp>
        <p:nvSpPr>
          <p:cNvPr id="4" name="Foliennummernplatzhalter 3"/>
          <p:cNvSpPr>
            <a:spLocks noGrp="1"/>
          </p:cNvSpPr>
          <p:nvPr>
            <p:ph type="sldNum" sz="quarter" idx="10"/>
          </p:nvPr>
        </p:nvSpPr>
        <p:spPr/>
        <p:txBody>
          <a:bodyPr/>
          <a:lstStyle/>
          <a:p>
            <a:pPr>
              <a:defRPr/>
            </a:pPr>
            <a:fld id="{6AB5DBA3-DFF6-4CFC-93DE-3F08A0E43ADF}" type="slidenum">
              <a:rPr lang="de-DE" smtClean="0"/>
              <a:pPr>
                <a:defRPr/>
              </a:pPr>
              <a:t>2</a:t>
            </a:fld>
            <a:endParaRPr lang="de-DE"/>
          </a:p>
        </p:txBody>
      </p:sp>
    </p:spTree>
    <p:extLst>
      <p:ext uri="{BB962C8B-B14F-4D97-AF65-F5344CB8AC3E}">
        <p14:creationId xmlns:p14="http://schemas.microsoft.com/office/powerpoint/2010/main" val="65059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Welche konkreten Data</a:t>
            </a:r>
            <a:r>
              <a:rPr lang="de-DE" baseline="0" dirty="0" smtClean="0"/>
              <a:t> </a:t>
            </a:r>
            <a:r>
              <a:rPr lang="de-DE" baseline="0" dirty="0" err="1" smtClean="0"/>
              <a:t>Preparation</a:t>
            </a:r>
            <a:r>
              <a:rPr lang="de-DE" baseline="0" dirty="0" smtClean="0"/>
              <a:t> Schritte sind empfehlenswert bei einem Aktienkurs </a:t>
            </a:r>
            <a:r>
              <a:rPr lang="de-DE" baseline="0" dirty="0" err="1" smtClean="0"/>
              <a:t>vs</a:t>
            </a:r>
            <a:r>
              <a:rPr lang="de-DE" baseline="0" dirty="0" smtClean="0"/>
              <a:t> Kundendatenbank</a:t>
            </a:r>
          </a:p>
          <a:p>
            <a:endParaRPr lang="de-DE" baseline="0" dirty="0" smtClean="0"/>
          </a:p>
          <a:p>
            <a:r>
              <a:rPr lang="de-DE" baseline="0" dirty="0" smtClean="0"/>
              <a:t>CRISP wurde von einem Konsortium aus der Taufe gehoben und zwar im Jahr XXX</a:t>
            </a:r>
            <a:r>
              <a:rPr lang="en-US" baseline="0" dirty="0" smtClean="0"/>
              <a:t>X</a:t>
            </a:r>
          </a:p>
          <a:p>
            <a:pPr marL="171450" indent="-171450">
              <a:buFontTx/>
              <a:buChar char="-"/>
            </a:pPr>
            <a:r>
              <a:rPr lang="de-DE" baseline="0" dirty="0" smtClean="0"/>
              <a:t>Beispiel für einen Schritt in CRISP-DM die Schritte darunter</a:t>
            </a:r>
          </a:p>
          <a:p>
            <a:pPr marL="171450" indent="-171450">
              <a:buFontTx/>
              <a:buChar char="-"/>
            </a:pPr>
            <a:endParaRPr lang="de-DE" baseline="0" dirty="0" smtClean="0"/>
          </a:p>
          <a:p>
            <a:pPr marL="171450" indent="-171450">
              <a:buFontTx/>
              <a:buChar char="-"/>
            </a:pPr>
            <a:r>
              <a:rPr lang="de-DE" baseline="0" dirty="0" smtClean="0"/>
              <a:t>Projektmanagementsicht welche sehr abstrakt und unkonkret ist und keine Handlungsempfehlungen umfasst</a:t>
            </a:r>
          </a:p>
          <a:p>
            <a:pPr marL="171450" indent="-171450">
              <a:buFontTx/>
              <a:buChar char="-"/>
            </a:pPr>
            <a:endParaRPr lang="de-DE" baseline="0" dirty="0" smtClean="0"/>
          </a:p>
          <a:p>
            <a:pPr marL="171450" indent="-171450">
              <a:buFontTx/>
              <a:buChar char="-"/>
            </a:pPr>
            <a:endParaRPr lang="de-DE" baseline="0" dirty="0" smtClean="0"/>
          </a:p>
          <a:p>
            <a:pPr marL="171450" indent="-171450">
              <a:buFontTx/>
              <a:buChar char="-"/>
            </a:pPr>
            <a:r>
              <a:rPr lang="de-DE" baseline="0" dirty="0" smtClean="0"/>
              <a:t>Business Understanding: Verständnis des Geschäftsmodells und der Zielstellung aus Geschäftssicht</a:t>
            </a:r>
          </a:p>
          <a:p>
            <a:pPr marL="171450" indent="-171450">
              <a:buFontTx/>
              <a:buChar char="-"/>
            </a:pPr>
            <a:r>
              <a:rPr lang="de-DE" baseline="0" dirty="0" smtClean="0"/>
              <a:t>Data Understanding: Von Datenaufnahme, Datensichtung, Erste Einsichten in den Daten, ggf. Hypothesen </a:t>
            </a:r>
            <a:r>
              <a:rPr lang="de-DE" baseline="0" dirty="0" err="1" smtClean="0"/>
              <a:t>definierne</a:t>
            </a:r>
            <a:endParaRPr lang="de-DE" baseline="0" dirty="0" smtClean="0"/>
          </a:p>
          <a:p>
            <a:pPr marL="171450" indent="-171450">
              <a:buFontTx/>
              <a:buChar char="-"/>
            </a:pPr>
            <a:r>
              <a:rPr lang="de-DE" baseline="0" dirty="0" smtClean="0"/>
              <a:t>Data </a:t>
            </a:r>
            <a:r>
              <a:rPr lang="de-DE" baseline="0" dirty="0" err="1" smtClean="0"/>
              <a:t>Preparation</a:t>
            </a:r>
            <a:r>
              <a:rPr lang="de-DE" baseline="0" dirty="0" smtClean="0"/>
              <a:t>: Zusammenführung von Datenquellen, Erstellung des finalen Datensatzes</a:t>
            </a:r>
          </a:p>
          <a:p>
            <a:pPr marL="171450" indent="-171450">
              <a:buFontTx/>
              <a:buChar char="-"/>
            </a:pPr>
            <a:r>
              <a:rPr lang="de-DE" baseline="0" dirty="0" err="1" smtClean="0"/>
              <a:t>Modelling</a:t>
            </a:r>
            <a:r>
              <a:rPr lang="de-DE" baseline="0" dirty="0" smtClean="0"/>
              <a:t>: Modellierungstechniken/Algorithmen werden ausgewählt und angewendet, Vorwärts/Rückwärts zwischen </a:t>
            </a:r>
            <a:r>
              <a:rPr lang="de-DE" baseline="0" dirty="0" err="1" smtClean="0"/>
              <a:t>Modelling</a:t>
            </a:r>
            <a:r>
              <a:rPr lang="de-DE" baseline="0" dirty="0" smtClean="0"/>
              <a:t> und Data </a:t>
            </a:r>
            <a:r>
              <a:rPr lang="de-DE" baseline="0" dirty="0" err="1" smtClean="0"/>
              <a:t>Preparation</a:t>
            </a:r>
            <a:endParaRPr lang="de-DE" baseline="0" dirty="0" smtClean="0"/>
          </a:p>
          <a:p>
            <a:pPr marL="171450" indent="-171450">
              <a:buFontTx/>
              <a:buChar char="-"/>
            </a:pPr>
            <a:r>
              <a:rPr lang="de-DE" baseline="0" dirty="0" smtClean="0"/>
              <a:t>Evaluierung: Umfangreiche Tests des Modells</a:t>
            </a:r>
          </a:p>
          <a:p>
            <a:pPr marL="171450" indent="-171450">
              <a:buFontTx/>
              <a:buChar char="-"/>
            </a:pPr>
            <a:r>
              <a:rPr lang="de-DE" baseline="0" dirty="0" err="1" smtClean="0"/>
              <a:t>Deployment</a:t>
            </a:r>
            <a:r>
              <a:rPr lang="de-DE" baseline="0" dirty="0" smtClean="0"/>
              <a:t> des Models durch den Anwender/Auftraggeber (kann ein Report sein, kann ein Livesystem sein, alle Möglichkeiten sind denkbar, jedoch nicht genauer spezifiziert – was muss ich beachten wenn ich ein Livemodell möchte, was sollte ich machten wenn ich ein besonders gut erklärbares Ergebnis haben möchte?)</a:t>
            </a:r>
          </a:p>
          <a:p>
            <a:pPr marL="171450" indent="-171450">
              <a:buFontTx/>
              <a:buChar char="-"/>
            </a:pPr>
            <a:endParaRPr lang="de-DE" baseline="0" dirty="0" smtClean="0"/>
          </a:p>
          <a:p>
            <a:pPr marL="171450" indent="-171450">
              <a:buFontTx/>
              <a:buChar char="-"/>
            </a:pPr>
            <a:endParaRPr lang="de-DE" baseline="0" dirty="0" smtClean="0"/>
          </a:p>
          <a:p>
            <a:pPr marL="171450" indent="-171450">
              <a:buFontTx/>
              <a:buChar char="-"/>
            </a:pPr>
            <a:endParaRPr lang="de-DE" baseline="0" dirty="0" smtClean="0"/>
          </a:p>
          <a:p>
            <a:pPr marL="171450" indent="-171450">
              <a:buFontTx/>
              <a:buChar char="-"/>
            </a:pPr>
            <a:endParaRPr lang="de-DE" baseline="0" dirty="0" smtClean="0"/>
          </a:p>
          <a:p>
            <a:pPr marL="171450" indent="-171450">
              <a:buFontTx/>
              <a:buChar char="-"/>
            </a:pPr>
            <a:r>
              <a:rPr lang="en-US" dirty="0" smtClean="0"/>
              <a:t>Business Understanding This initial phase focuses on understanding the project objectives and requirements from a business perspective, and then converting this knowledge into a data mining problem definition, and a preliminary plan designed to achieve the objectives. A </a:t>
            </a:r>
            <a:r>
              <a:rPr lang="en-US" dirty="0" smtClean="0">
                <a:hlinkClick r:id="rId3" tooltip="Decision model"/>
              </a:rPr>
              <a:t>decision model</a:t>
            </a:r>
            <a:r>
              <a:rPr lang="en-US" dirty="0" smtClean="0"/>
              <a:t>, especially one built using the </a:t>
            </a:r>
            <a:r>
              <a:rPr lang="en-US" dirty="0" smtClean="0">
                <a:hlinkClick r:id="rId4" tooltip="Decision Model and Notation"/>
              </a:rPr>
              <a:t>Decision Model and Notation</a:t>
            </a:r>
            <a:r>
              <a:rPr lang="en-US" dirty="0" smtClean="0"/>
              <a:t> standard can be used.</a:t>
            </a:r>
          </a:p>
          <a:p>
            <a:pPr marL="171450" indent="-171450">
              <a:buFontTx/>
              <a:buChar char="-"/>
            </a:pPr>
            <a:r>
              <a:rPr lang="en-US" dirty="0" smtClean="0"/>
              <a:t>Data Understanding The data understanding phase starts with an initial data collection and proceeds with activities in order to get familiar with the data, to identify data quality problems, to discover first insights into the data, or to detect interesting subsets to form hypotheses for hidden information.</a:t>
            </a:r>
          </a:p>
          <a:p>
            <a:pPr marL="171450" indent="-171450">
              <a:buFontTx/>
              <a:buChar char="-"/>
            </a:pPr>
            <a:r>
              <a:rPr lang="en-US" dirty="0" smtClean="0"/>
              <a:t>Data Preparation The data preparation phase covers all activities to construct the final dataset (data that will be fed into the modeling tool(s)) from the initial raw data. Data preparation tasks are likely to be performed multiple times, and not in any prescribed order. Tasks include table, record, and attribute selection as well as transformation and cleaning of data for modeling tools.</a:t>
            </a:r>
          </a:p>
          <a:p>
            <a:pPr marL="171450" indent="-171450">
              <a:buFontTx/>
              <a:buChar char="-"/>
            </a:pPr>
            <a:r>
              <a:rPr lang="en-US" dirty="0" smtClean="0"/>
              <a:t>Modeling In this phase, various modeling techniques are selected and applied, and their parameters are calibrated to optimal values. Typically, there are several techniques for the same data mining problem type. Some techniques have specific requirements on the form of data. Therefore, stepping back to the data preparation phase is often needed.</a:t>
            </a:r>
          </a:p>
          <a:p>
            <a:pPr marL="171450" indent="-171450">
              <a:buFontTx/>
              <a:buChar char="-"/>
            </a:pPr>
            <a:r>
              <a:rPr lang="en-US" dirty="0" smtClean="0"/>
              <a:t>Evaluation At this stage in the project you have built a model (or models) that appears to have high quality, from a data analysis perspective. Before proceeding to final deployment of the model, it is important to more thoroughly evaluate the model, and review the steps executed to construct the model, to be certain it properly achieves the business objectives. A key objective is to determine if there is some important business issue that has not been sufficiently considered. At the end of this phase, a decision on the use of the data mining results should be reached.</a:t>
            </a:r>
          </a:p>
          <a:p>
            <a:pPr marL="171450" indent="-171450">
              <a:buFontTx/>
              <a:buChar char="-"/>
            </a:pPr>
            <a:r>
              <a:rPr lang="en-US" dirty="0" smtClean="0"/>
              <a:t>Deployment Creation of the model is generally not the end of the project. Even if the purpose of the model is to increase knowledge of the data, the knowledge gained will need to be organized and presented in a way that is useful to the customer. Depending on the requirements, the deployment phase can be as simple as generating a report or as complex as implementing a repeatable data scoring (e.g. segment allocation) or data mining process. In many cases it will be the customer, not the data analyst, who will carry out the deployment steps. Even if the analyst deploys the model it is important for the customer to understand up front the actions which will need to be carried out in order to actually make use of the created models. </a:t>
            </a:r>
            <a:endParaRPr lang="de-DE" baseline="0" dirty="0" smtClean="0"/>
          </a:p>
        </p:txBody>
      </p:sp>
      <p:sp>
        <p:nvSpPr>
          <p:cNvPr id="4" name="Foliennummernplatzhalter 3"/>
          <p:cNvSpPr>
            <a:spLocks noGrp="1"/>
          </p:cNvSpPr>
          <p:nvPr>
            <p:ph type="sldNum" sz="quarter" idx="10"/>
          </p:nvPr>
        </p:nvSpPr>
        <p:spPr/>
        <p:txBody>
          <a:bodyPr/>
          <a:lstStyle/>
          <a:p>
            <a:pPr>
              <a:defRPr/>
            </a:pPr>
            <a:fld id="{6AB5DBA3-DFF6-4CFC-93DE-3F08A0E43ADF}" type="slidenum">
              <a:rPr lang="de-DE" smtClean="0"/>
              <a:pPr>
                <a:defRPr/>
              </a:pPr>
              <a:t>6</a:t>
            </a:fld>
            <a:endParaRPr lang="de-DE"/>
          </a:p>
        </p:txBody>
      </p:sp>
    </p:spTree>
    <p:extLst>
      <p:ext uri="{BB962C8B-B14F-4D97-AF65-F5344CB8AC3E}">
        <p14:creationId xmlns:p14="http://schemas.microsoft.com/office/powerpoint/2010/main" val="3406554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Welche konkreten Data</a:t>
            </a:r>
            <a:r>
              <a:rPr lang="de-DE" baseline="0" dirty="0" smtClean="0"/>
              <a:t> </a:t>
            </a:r>
            <a:r>
              <a:rPr lang="de-DE" baseline="0" dirty="0" err="1" smtClean="0"/>
              <a:t>Preparation</a:t>
            </a:r>
            <a:r>
              <a:rPr lang="de-DE" baseline="0" dirty="0" smtClean="0"/>
              <a:t> Schritte sind empfehlenswert bei einem Aktienkurs </a:t>
            </a:r>
            <a:r>
              <a:rPr lang="de-DE" baseline="0" dirty="0" err="1" smtClean="0"/>
              <a:t>vs</a:t>
            </a:r>
            <a:r>
              <a:rPr lang="de-DE" baseline="0" dirty="0" smtClean="0"/>
              <a:t> Kundendatenbank</a:t>
            </a:r>
          </a:p>
          <a:p>
            <a:endParaRPr lang="de-DE" baseline="0" dirty="0" smtClean="0"/>
          </a:p>
          <a:p>
            <a:r>
              <a:rPr lang="de-DE" baseline="0" dirty="0" smtClean="0"/>
              <a:t>CRISP wurde von einem Konsortium aus der Taufe gehoben und zwar im Jahr XXX</a:t>
            </a:r>
            <a:r>
              <a:rPr lang="en-US" baseline="0" dirty="0" smtClean="0"/>
              <a:t>X</a:t>
            </a:r>
          </a:p>
          <a:p>
            <a:pPr marL="171450" indent="-171450">
              <a:buFontTx/>
              <a:buChar char="-"/>
            </a:pPr>
            <a:r>
              <a:rPr lang="de-DE" baseline="0" dirty="0" smtClean="0"/>
              <a:t>Beispiel für einen Schritt in CRISP-DM die Schritte darunter</a:t>
            </a:r>
          </a:p>
          <a:p>
            <a:pPr marL="171450" indent="-171450">
              <a:buFontTx/>
              <a:buChar char="-"/>
            </a:pPr>
            <a:endParaRPr lang="de-DE" baseline="0" dirty="0" smtClean="0"/>
          </a:p>
          <a:p>
            <a:pPr marL="171450" indent="-171450">
              <a:buFontTx/>
              <a:buChar char="-"/>
            </a:pPr>
            <a:r>
              <a:rPr lang="de-DE" baseline="0" dirty="0" smtClean="0"/>
              <a:t>Projektmanagementsicht welche sehr abstrakt und unkonkret ist und keine Handlungsempfehlungen umfasst</a:t>
            </a:r>
          </a:p>
          <a:p>
            <a:pPr marL="171450" indent="-171450">
              <a:buFontTx/>
              <a:buChar char="-"/>
            </a:pPr>
            <a:endParaRPr lang="de-DE" baseline="0" dirty="0" smtClean="0"/>
          </a:p>
          <a:p>
            <a:pPr marL="171450" indent="-171450">
              <a:buFontTx/>
              <a:buChar char="-"/>
            </a:pPr>
            <a:endParaRPr lang="de-DE" baseline="0" dirty="0" smtClean="0"/>
          </a:p>
          <a:p>
            <a:pPr marL="171450" indent="-171450">
              <a:buFontTx/>
              <a:buChar char="-"/>
            </a:pPr>
            <a:r>
              <a:rPr lang="de-DE" baseline="0" dirty="0" smtClean="0"/>
              <a:t>Business Understanding: Verständnis des Geschäftsmodells und der Zielstellung aus Geschäftssicht</a:t>
            </a:r>
          </a:p>
          <a:p>
            <a:pPr marL="171450" indent="-171450">
              <a:buFontTx/>
              <a:buChar char="-"/>
            </a:pPr>
            <a:r>
              <a:rPr lang="de-DE" baseline="0" dirty="0" smtClean="0"/>
              <a:t>Data Understanding: Von Datenaufnahme, Datensichtung, Erste Einsichten in den Daten, ggf. Hypothesen </a:t>
            </a:r>
            <a:r>
              <a:rPr lang="de-DE" baseline="0" dirty="0" err="1" smtClean="0"/>
              <a:t>definierne</a:t>
            </a:r>
            <a:endParaRPr lang="de-DE" baseline="0" dirty="0" smtClean="0"/>
          </a:p>
          <a:p>
            <a:pPr marL="171450" indent="-171450">
              <a:buFontTx/>
              <a:buChar char="-"/>
            </a:pPr>
            <a:r>
              <a:rPr lang="de-DE" baseline="0" dirty="0" smtClean="0"/>
              <a:t>Data </a:t>
            </a:r>
            <a:r>
              <a:rPr lang="de-DE" baseline="0" dirty="0" err="1" smtClean="0"/>
              <a:t>Preparation</a:t>
            </a:r>
            <a:r>
              <a:rPr lang="de-DE" baseline="0" dirty="0" smtClean="0"/>
              <a:t>: Zusammenführung von Datenquellen, Erstellung des finalen Datensatzes</a:t>
            </a:r>
          </a:p>
          <a:p>
            <a:pPr marL="171450" indent="-171450">
              <a:buFontTx/>
              <a:buChar char="-"/>
            </a:pPr>
            <a:r>
              <a:rPr lang="de-DE" baseline="0" dirty="0" err="1" smtClean="0"/>
              <a:t>Modelling</a:t>
            </a:r>
            <a:r>
              <a:rPr lang="de-DE" baseline="0" dirty="0" smtClean="0"/>
              <a:t>: Modellierungstechniken/Algorithmen werden ausgewählt und angewendet, Vorwärts/Rückwärts zwischen </a:t>
            </a:r>
            <a:r>
              <a:rPr lang="de-DE" baseline="0" dirty="0" err="1" smtClean="0"/>
              <a:t>Modelling</a:t>
            </a:r>
            <a:r>
              <a:rPr lang="de-DE" baseline="0" dirty="0" smtClean="0"/>
              <a:t> und Data </a:t>
            </a:r>
            <a:r>
              <a:rPr lang="de-DE" baseline="0" dirty="0" err="1" smtClean="0"/>
              <a:t>Preparation</a:t>
            </a:r>
            <a:endParaRPr lang="de-DE" baseline="0" dirty="0" smtClean="0"/>
          </a:p>
          <a:p>
            <a:pPr marL="171450" indent="-171450">
              <a:buFontTx/>
              <a:buChar char="-"/>
            </a:pPr>
            <a:r>
              <a:rPr lang="de-DE" baseline="0" dirty="0" smtClean="0"/>
              <a:t>Evaluierung: Umfangreiche Tests des Modells</a:t>
            </a:r>
          </a:p>
          <a:p>
            <a:pPr marL="171450" indent="-171450">
              <a:buFontTx/>
              <a:buChar char="-"/>
            </a:pPr>
            <a:r>
              <a:rPr lang="de-DE" baseline="0" dirty="0" err="1" smtClean="0"/>
              <a:t>Deployment</a:t>
            </a:r>
            <a:r>
              <a:rPr lang="de-DE" baseline="0" dirty="0" smtClean="0"/>
              <a:t> des Models durch den Anwender/Auftraggeber (kann ein Report sein, kann ein Livesystem sein, alle Möglichkeiten sind denkbar, jedoch nicht genauer spezifiziert – was muss ich beachten wenn ich ein Livemodell möchte, was sollte ich machten wenn ich ein besonders gut erklärbares Ergebnis haben möchte?)</a:t>
            </a:r>
          </a:p>
          <a:p>
            <a:pPr marL="171450" indent="-171450">
              <a:buFontTx/>
              <a:buChar char="-"/>
            </a:pPr>
            <a:endParaRPr lang="de-DE" baseline="0" dirty="0" smtClean="0"/>
          </a:p>
          <a:p>
            <a:pPr marL="171450" indent="-171450">
              <a:buFontTx/>
              <a:buChar char="-"/>
            </a:pPr>
            <a:endParaRPr lang="de-DE" baseline="0" dirty="0" smtClean="0"/>
          </a:p>
          <a:p>
            <a:pPr marL="171450" indent="-171450">
              <a:buFontTx/>
              <a:buChar char="-"/>
            </a:pPr>
            <a:endParaRPr lang="de-DE" baseline="0" dirty="0" smtClean="0"/>
          </a:p>
          <a:p>
            <a:pPr marL="171450" indent="-171450">
              <a:buFontTx/>
              <a:buChar char="-"/>
            </a:pPr>
            <a:endParaRPr lang="de-DE" baseline="0" dirty="0" smtClean="0"/>
          </a:p>
          <a:p>
            <a:pPr marL="171450" indent="-171450">
              <a:buFontTx/>
              <a:buChar char="-"/>
            </a:pPr>
            <a:r>
              <a:rPr lang="en-US" dirty="0" smtClean="0"/>
              <a:t>Business Understanding This initial phase focuses on understanding the project objectives and requirements from a business perspective, and then converting this knowledge into a data mining problem definition, and a preliminary plan designed to achieve the objectives. A </a:t>
            </a:r>
            <a:r>
              <a:rPr lang="en-US" dirty="0" smtClean="0">
                <a:hlinkClick r:id="rId3" tooltip="Decision model"/>
              </a:rPr>
              <a:t>decision model</a:t>
            </a:r>
            <a:r>
              <a:rPr lang="en-US" dirty="0" smtClean="0"/>
              <a:t>, especially one built using the </a:t>
            </a:r>
            <a:r>
              <a:rPr lang="en-US" dirty="0" smtClean="0">
                <a:hlinkClick r:id="rId4" tooltip="Decision Model and Notation"/>
              </a:rPr>
              <a:t>Decision Model and Notation</a:t>
            </a:r>
            <a:r>
              <a:rPr lang="en-US" dirty="0" smtClean="0"/>
              <a:t> standard can be used.</a:t>
            </a:r>
          </a:p>
          <a:p>
            <a:pPr marL="171450" indent="-171450">
              <a:buFontTx/>
              <a:buChar char="-"/>
            </a:pPr>
            <a:r>
              <a:rPr lang="en-US" dirty="0" smtClean="0"/>
              <a:t>Data Understanding The data understanding phase starts with an initial data collection and proceeds with activities in order to get familiar with the data, to identify data quality problems, to discover first insights into the data, or to detect interesting subsets to form hypotheses for hidden information.</a:t>
            </a:r>
          </a:p>
          <a:p>
            <a:pPr marL="171450" indent="-171450">
              <a:buFontTx/>
              <a:buChar char="-"/>
            </a:pPr>
            <a:r>
              <a:rPr lang="en-US" dirty="0" smtClean="0"/>
              <a:t>Data Preparation The data preparation phase covers all activities to construct the final dataset (data that will be fed into the modeling tool(s)) from the initial raw data. Data preparation tasks are likely to be performed multiple times, and not in any prescribed order. Tasks include table, record, and attribute selection as well as transformation and cleaning of data for modeling tools.</a:t>
            </a:r>
          </a:p>
          <a:p>
            <a:pPr marL="171450" indent="-171450">
              <a:buFontTx/>
              <a:buChar char="-"/>
            </a:pPr>
            <a:r>
              <a:rPr lang="en-US" dirty="0" smtClean="0"/>
              <a:t>Modeling In this phase, various modeling techniques are selected and applied, and their parameters are calibrated to optimal values. Typically, there are several techniques for the same data mining problem type. Some techniques have specific requirements on the form of data. Therefore, stepping back to the data preparation phase is often needed.</a:t>
            </a:r>
          </a:p>
          <a:p>
            <a:pPr marL="171450" indent="-171450">
              <a:buFontTx/>
              <a:buChar char="-"/>
            </a:pPr>
            <a:r>
              <a:rPr lang="en-US" dirty="0" smtClean="0"/>
              <a:t>Evaluation At this stage in the project you have built a model (or models) that appears to have high quality, from a data analysis perspective. Before proceeding to final deployment of the model, it is important to more thoroughly evaluate the model, and review the steps executed to construct the model, to be certain it properly achieves the business objectives. A key objective is to determine if there is some important business issue that has not been sufficiently considered. At the end of this phase, a decision on the use of the data mining results should be reached.</a:t>
            </a:r>
          </a:p>
          <a:p>
            <a:pPr marL="171450" indent="-171450">
              <a:buFontTx/>
              <a:buChar char="-"/>
            </a:pPr>
            <a:r>
              <a:rPr lang="en-US" dirty="0" smtClean="0"/>
              <a:t>Deployment Creation of the model is generally not the end of the project. Even if the purpose of the model is to increase knowledge of the data, the knowledge gained will need to be organized and presented in a way that is useful to the customer. Depending on the requirements, the deployment phase can be as simple as generating a report or as complex as implementing a repeatable data scoring (e.g. segment allocation) or data mining process. In many cases it will be the customer, not the data analyst, who will carry out the deployment steps. Even if the analyst deploys the model it is important for the customer to understand up front the actions which will need to be carried out in order to actually make use of the created models. </a:t>
            </a:r>
            <a:endParaRPr lang="de-DE" baseline="0" dirty="0" smtClean="0"/>
          </a:p>
        </p:txBody>
      </p:sp>
      <p:sp>
        <p:nvSpPr>
          <p:cNvPr id="4" name="Foliennummernplatzhalter 3"/>
          <p:cNvSpPr>
            <a:spLocks noGrp="1"/>
          </p:cNvSpPr>
          <p:nvPr>
            <p:ph type="sldNum" sz="quarter" idx="10"/>
          </p:nvPr>
        </p:nvSpPr>
        <p:spPr/>
        <p:txBody>
          <a:bodyPr/>
          <a:lstStyle/>
          <a:p>
            <a:pPr>
              <a:defRPr/>
            </a:pPr>
            <a:fld id="{6AB5DBA3-DFF6-4CFC-93DE-3F08A0E43ADF}" type="slidenum">
              <a:rPr lang="de-DE" smtClean="0"/>
              <a:pPr>
                <a:defRPr/>
              </a:pPr>
              <a:t>8</a:t>
            </a:fld>
            <a:endParaRPr lang="de-DE"/>
          </a:p>
        </p:txBody>
      </p:sp>
    </p:spTree>
    <p:extLst>
      <p:ext uri="{BB962C8B-B14F-4D97-AF65-F5344CB8AC3E}">
        <p14:creationId xmlns:p14="http://schemas.microsoft.com/office/powerpoint/2010/main" val="71276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AB5DBA3-DFF6-4CFC-93DE-3F08A0E43ADF}" type="slidenum">
              <a:rPr lang="de-DE" smtClean="0"/>
              <a:pPr>
                <a:defRPr/>
              </a:pPr>
              <a:t>13</a:t>
            </a:fld>
            <a:endParaRPr lang="de-DE"/>
          </a:p>
        </p:txBody>
      </p:sp>
    </p:spTree>
    <p:extLst>
      <p:ext uri="{BB962C8B-B14F-4D97-AF65-F5344CB8AC3E}">
        <p14:creationId xmlns:p14="http://schemas.microsoft.com/office/powerpoint/2010/main" val="122783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AB5DBA3-DFF6-4CFC-93DE-3F08A0E43ADF}" type="slidenum">
              <a:rPr lang="de-DE" smtClean="0"/>
              <a:pPr>
                <a:defRPr/>
              </a:pPr>
              <a:t>14</a:t>
            </a:fld>
            <a:endParaRPr lang="de-DE"/>
          </a:p>
        </p:txBody>
      </p:sp>
    </p:spTree>
    <p:extLst>
      <p:ext uri="{BB962C8B-B14F-4D97-AF65-F5344CB8AC3E}">
        <p14:creationId xmlns:p14="http://schemas.microsoft.com/office/powerpoint/2010/main" val="1625467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AB5DBA3-DFF6-4CFC-93DE-3F08A0E43ADF}" type="slidenum">
              <a:rPr lang="de-DE" smtClean="0"/>
              <a:pPr>
                <a:defRPr/>
              </a:pPr>
              <a:t>15</a:t>
            </a:fld>
            <a:endParaRPr lang="de-DE"/>
          </a:p>
        </p:txBody>
      </p:sp>
    </p:spTree>
    <p:extLst>
      <p:ext uri="{BB962C8B-B14F-4D97-AF65-F5344CB8AC3E}">
        <p14:creationId xmlns:p14="http://schemas.microsoft.com/office/powerpoint/2010/main" val="155390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6AB5DBA3-DFF6-4CFC-93DE-3F08A0E43ADF}" type="slidenum">
              <a:rPr lang="de-DE" smtClean="0"/>
              <a:pPr>
                <a:defRPr/>
              </a:pPr>
              <a:t>27</a:t>
            </a:fld>
            <a:endParaRPr lang="de-DE"/>
          </a:p>
        </p:txBody>
      </p:sp>
    </p:spTree>
    <p:extLst>
      <p:ext uri="{BB962C8B-B14F-4D97-AF65-F5344CB8AC3E}">
        <p14:creationId xmlns:p14="http://schemas.microsoft.com/office/powerpoint/2010/main" val="4477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
            </a:r>
            <a:r>
              <a:rPr lang="de-DE" baseline="0" dirty="0" smtClean="0"/>
              <a:t> Manche Anforderungen sind bei </a:t>
            </a:r>
            <a:r>
              <a:rPr lang="de-DE" baseline="0" dirty="0" err="1" smtClean="0"/>
              <a:t>gg</a:t>
            </a:r>
            <a:r>
              <a:rPr lang="de-DE" baseline="0" dirty="0" smtClean="0"/>
              <a:t>. Zielstellung ausschließbar</a:t>
            </a:r>
            <a:endParaRPr lang="de-DE" dirty="0" smtClean="0"/>
          </a:p>
          <a:p>
            <a:endParaRPr lang="de-DE" dirty="0" smtClean="0"/>
          </a:p>
          <a:p>
            <a:r>
              <a:rPr lang="de-DE" dirty="0" smtClean="0"/>
              <a:t>Interpretierbarkeit u.U. wichtiger als 2% mehr Genauigkeit</a:t>
            </a:r>
          </a:p>
          <a:p>
            <a:r>
              <a:rPr lang="de-DE" dirty="0" smtClean="0"/>
              <a:t>Auswahl der Methode, Ableitung von interpretierbaren Ergebnissen</a:t>
            </a:r>
          </a:p>
          <a:p>
            <a:r>
              <a:rPr lang="de-DE" dirty="0" smtClean="0"/>
              <a:t>Z.B. häufig Regeln angefragt oder Zusammenhänge</a:t>
            </a:r>
            <a:endParaRPr lang="en-US" dirty="0" smtClean="0"/>
          </a:p>
          <a:p>
            <a:r>
              <a:rPr lang="de-DE" dirty="0" smtClean="0"/>
              <a:t>Onlinealgorithmus</a:t>
            </a:r>
          </a:p>
          <a:p>
            <a:endParaRPr lang="de-DE" dirty="0" smtClean="0"/>
          </a:p>
          <a:p>
            <a:endParaRPr lang="en-US" dirty="0"/>
          </a:p>
        </p:txBody>
      </p:sp>
      <p:sp>
        <p:nvSpPr>
          <p:cNvPr id="4" name="Foliennummernplatzhalter 3"/>
          <p:cNvSpPr>
            <a:spLocks noGrp="1"/>
          </p:cNvSpPr>
          <p:nvPr>
            <p:ph type="sldNum" sz="quarter" idx="10"/>
          </p:nvPr>
        </p:nvSpPr>
        <p:spPr/>
        <p:txBody>
          <a:bodyPr/>
          <a:lstStyle/>
          <a:p>
            <a:pPr>
              <a:defRPr/>
            </a:pPr>
            <a:fld id="{6AB5DBA3-DFF6-4CFC-93DE-3F08A0E43ADF}" type="slidenum">
              <a:rPr lang="de-DE" smtClean="0"/>
              <a:pPr>
                <a:defRPr/>
              </a:pPr>
              <a:t>28</a:t>
            </a:fld>
            <a:endParaRPr lang="de-DE"/>
          </a:p>
        </p:txBody>
      </p:sp>
    </p:spTree>
    <p:extLst>
      <p:ext uri="{BB962C8B-B14F-4D97-AF65-F5344CB8AC3E}">
        <p14:creationId xmlns:p14="http://schemas.microsoft.com/office/powerpoint/2010/main" val="2131967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504" y="3645024"/>
            <a:ext cx="8928992" cy="2798763"/>
          </a:xfrm>
          <a:prstGeom prst="rect">
            <a:avLst/>
          </a:prstGeom>
          <a:noFill/>
          <a:ln w="9525">
            <a:noFill/>
            <a:miter lim="800000"/>
            <a:headEnd/>
            <a:tailEnd/>
          </a:ln>
          <a:effectLst/>
        </p:spPr>
      </p:pic>
      <p:pic>
        <p:nvPicPr>
          <p:cNvPr id="26635" name="Picture 9" descr="II_rahmen_neu_titel"/>
          <p:cNvPicPr>
            <a:picLocks noChangeAspect="1" noChangeArrowheads="1"/>
          </p:cNvPicPr>
          <p:nvPr/>
        </p:nvPicPr>
        <p:blipFill>
          <a:blip r:embed="rId3" cstate="print"/>
          <a:srcRect/>
          <a:stretch>
            <a:fillRect/>
          </a:stretch>
        </p:blipFill>
        <p:spPr bwMode="auto">
          <a:xfrm>
            <a:off x="0" y="0"/>
            <a:ext cx="9144000" cy="6870700"/>
          </a:xfrm>
          <a:prstGeom prst="rect">
            <a:avLst/>
          </a:prstGeom>
          <a:noFill/>
          <a:ln w="9525">
            <a:noFill/>
            <a:miter lim="800000"/>
            <a:headEnd/>
            <a:tailEnd/>
          </a:ln>
        </p:spPr>
      </p:pic>
      <p:sp>
        <p:nvSpPr>
          <p:cNvPr id="12" name="Text Box 14"/>
          <p:cNvSpPr txBox="1">
            <a:spLocks noChangeArrowheads="1"/>
          </p:cNvSpPr>
          <p:nvPr/>
        </p:nvSpPr>
        <p:spPr bwMode="auto">
          <a:xfrm>
            <a:off x="396875" y="6475413"/>
            <a:ext cx="3670300" cy="246221"/>
          </a:xfrm>
          <a:prstGeom prst="rect">
            <a:avLst/>
          </a:prstGeom>
          <a:noFill/>
          <a:ln w="9525">
            <a:noFill/>
            <a:miter lim="800000"/>
            <a:headEnd/>
            <a:tailEnd/>
          </a:ln>
          <a:effectLst/>
        </p:spPr>
        <p:txBody>
          <a:bodyPr lIns="0" tIns="0" rIns="0" bIns="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800" dirty="0"/>
              <a:t>KIT – University of the State of Baden-Wuerttemberg and </a:t>
            </a:r>
            <a:r>
              <a:rPr lang="en-US" sz="800" dirty="0" smtClean="0"/>
              <a:t/>
            </a:r>
            <a:br>
              <a:rPr lang="en-US" sz="800" dirty="0" smtClean="0"/>
            </a:br>
            <a:r>
              <a:rPr lang="en-US" sz="800" dirty="0" smtClean="0"/>
              <a:t>National Research Center of the Helmholtz Association</a:t>
            </a:r>
            <a:endParaRPr lang="en-US" sz="800" dirty="0"/>
          </a:p>
        </p:txBody>
      </p:sp>
      <p:sp>
        <p:nvSpPr>
          <p:cNvPr id="13" name="Text Box 21"/>
          <p:cNvSpPr txBox="1">
            <a:spLocks noChangeArrowheads="1"/>
          </p:cNvSpPr>
          <p:nvPr/>
        </p:nvSpPr>
        <p:spPr bwMode="auto">
          <a:xfrm>
            <a:off x="385763" y="3366344"/>
            <a:ext cx="4537075" cy="153888"/>
          </a:xfrm>
          <a:prstGeom prst="rect">
            <a:avLst/>
          </a:prstGeom>
          <a:noFill/>
          <a:ln w="9525">
            <a:noFill/>
            <a:miter lim="800000"/>
            <a:headEnd/>
            <a:tailEnd/>
          </a:ln>
          <a:effectLst/>
        </p:spPr>
        <p:txBody>
          <a:bodyPr lIns="0" tIns="0" rIns="0" bIns="0" anchor="ctr">
            <a:spAutoFit/>
          </a:bodyPr>
          <a:lstStyle/>
          <a:p>
            <a:r>
              <a:rPr lang="de-DE" sz="1000" dirty="0" smtClean="0">
                <a:solidFill>
                  <a:schemeClr val="bg1"/>
                </a:solidFill>
              </a:rPr>
              <a:t>Smart Data Innovation Lab</a:t>
            </a:r>
            <a:endParaRPr lang="de-DE" sz="1000" dirty="0">
              <a:solidFill>
                <a:schemeClr val="bg1"/>
              </a:solidFill>
            </a:endParaRPr>
          </a:p>
        </p:txBody>
      </p:sp>
      <p:sp>
        <p:nvSpPr>
          <p:cNvPr id="14"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defRPr/>
            </a:pPr>
            <a:r>
              <a:rPr lang="de-DE" sz="1600" b="1">
                <a:solidFill>
                  <a:schemeClr val="bg1"/>
                </a:solidFill>
              </a:rPr>
              <a:t>www.kit.edu</a:t>
            </a:r>
          </a:p>
        </p:txBody>
      </p:sp>
      <p:pic>
        <p:nvPicPr>
          <p:cNvPr id="26640" name="Picture 13" descr="KIT-Logo-rgb_e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288" y="333375"/>
            <a:ext cx="1619250" cy="747713"/>
          </a:xfrm>
          <a:prstGeom prst="rect">
            <a:avLst/>
          </a:prstGeom>
          <a:noFill/>
          <a:ln w="9525">
            <a:noFill/>
            <a:miter lim="800000"/>
            <a:headEnd/>
            <a:tailEnd/>
          </a:ln>
        </p:spPr>
      </p:pic>
      <p:pic>
        <p:nvPicPr>
          <p:cNvPr id="1026" name="Picture 2" descr="Smart Data Innovation La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76056" y="340518"/>
            <a:ext cx="2038350" cy="733426"/>
          </a:xfrm>
          <a:prstGeom prst="rect">
            <a:avLst/>
          </a:prstGeom>
          <a:noFill/>
          <a:extLst>
            <a:ext uri="{909E8E84-426E-40DD-AFC4-6F175D3DCCD1}">
              <a14:hiddenFill xmlns:a14="http://schemas.microsoft.com/office/drawing/2010/main">
                <a:solidFill>
                  <a:srgbClr val="FFFFFF"/>
                </a:solidFill>
              </a14:hiddenFill>
            </a:ext>
          </a:extLst>
        </p:spPr>
      </p:pic>
      <p:sp>
        <p:nvSpPr>
          <p:cNvPr id="3" name="Abgerundetes Rechteck 2"/>
          <p:cNvSpPr/>
          <p:nvPr userDrawn="1"/>
        </p:nvSpPr>
        <p:spPr>
          <a:xfrm>
            <a:off x="7566926" y="424607"/>
            <a:ext cx="1121214" cy="510778"/>
          </a:xfrm>
          <a:prstGeom prst="roundRect">
            <a:avLst/>
          </a:prstGeom>
          <a:ln w="28575">
            <a:solidFill>
              <a:srgbClr val="0FA2E3"/>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nchor="ctr">
            <a:spAutoFit/>
          </a:bodyPr>
          <a:lstStyle/>
          <a:p>
            <a:pPr algn="ctr"/>
            <a:r>
              <a:rPr lang="de-DE" sz="2400" b="1" cap="none" spc="0" dirty="0" smtClean="0">
                <a:ln w="0"/>
                <a:solidFill>
                  <a:schemeClr val="tx1"/>
                </a:solidFill>
                <a:effectLst/>
                <a:latin typeface="Calibri" panose="020F0502020204030204" pitchFamily="34" charset="0"/>
                <a:ea typeface="Tahoma" panose="020B0604030504040204" pitchFamily="34" charset="0"/>
                <a:cs typeface="Calibri" panose="020F0502020204030204" pitchFamily="34" charset="0"/>
              </a:rPr>
              <a:t>SDI-X</a:t>
            </a:r>
            <a:endParaRPr lang="de-DE" sz="2400" b="1" cap="none" spc="0" dirty="0">
              <a:ln w="0"/>
              <a:solidFill>
                <a:schemeClr val="tx1"/>
              </a:solidFill>
              <a:effectLst/>
              <a:latin typeface="Calibri" panose="020F0502020204030204" pitchFamily="34" charset="0"/>
              <a:ea typeface="Tahoma" panose="020B0604030504040204" pitchFamily="34" charset="0"/>
              <a:cs typeface="Calibri" panose="020F0502020204030204" pitchFamily="34" charset="0"/>
            </a:endParaRPr>
          </a:p>
        </p:txBody>
      </p:sp>
      <p:pic>
        <p:nvPicPr>
          <p:cNvPr id="1032" name="Picture 8" descr="Image result for gefördert durch bmb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402438" y="1205744"/>
            <a:ext cx="1471629" cy="10247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2113" y="1198562"/>
            <a:ext cx="8356351" cy="4678709"/>
          </a:xfrm>
        </p:spPr>
        <p:txBody>
          <a:bodyPr vert="eaVert"/>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2"/>
          <p:cNvSpPr>
            <a:spLocks noGrp="1" noChangeArrowheads="1"/>
          </p:cNvSpPr>
          <p:nvPr>
            <p:ph type="ftr" sz="quarter" idx="10"/>
          </p:nvPr>
        </p:nvSpPr>
        <p:spPr>
          <a:ln/>
        </p:spPr>
        <p:txBody>
          <a:bodyPr/>
          <a:lstStyle>
            <a:lvl1pPr>
              <a:defRPr/>
            </a:lvl1pPr>
          </a:lstStyle>
          <a:p>
            <a:r>
              <a:rPr lang="en-US" dirty="0" smtClean="0"/>
              <a:t>Smart Data Innovation Lab (SDIL) </a:t>
            </a:r>
            <a:endParaRPr lang="en-US" dirty="0"/>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8C835F1A-CF47-446A-93BB-B170E416517D}" type="datetime1">
              <a:rPr lang="de-DE" smtClean="0"/>
              <a:t>12.10.2017</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59563" y="333375"/>
            <a:ext cx="2089150" cy="5759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90525" y="333375"/>
            <a:ext cx="6116638" cy="5759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12"/>
          <p:cNvSpPr>
            <a:spLocks noGrp="1" noChangeArrowheads="1"/>
          </p:cNvSpPr>
          <p:nvPr>
            <p:ph type="ftr" sz="quarter" idx="10"/>
          </p:nvPr>
        </p:nvSpPr>
        <p:spPr>
          <a:ln/>
        </p:spPr>
        <p:txBody>
          <a:bodyPr/>
          <a:lstStyle>
            <a:lvl1pPr>
              <a:defRPr/>
            </a:lvl1pPr>
          </a:lstStyle>
          <a:p>
            <a:r>
              <a:rPr lang="en-US" dirty="0" smtClean="0"/>
              <a:t>Smart Data Innovation Lab (SDIL) </a:t>
            </a:r>
            <a:endParaRPr lang="en-US" dirty="0"/>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DD7A9FFE-0104-4799-A5C0-AB2A1DB858FE}" type="datetime1">
              <a:rPr lang="de-DE" smtClean="0"/>
              <a:t>12.10.2017</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73FEDBD3-F20C-4F76-96E4-9ED55763E367}" type="datetimeFigureOut">
              <a:rPr lang="de-DE" smtClean="0"/>
              <a:t>12.10.2017</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51B735F-3876-4813-A697-5A3937091980}" type="slidenum">
              <a:rPr lang="de-DE" smtClean="0"/>
              <a:t>‹Nr.›</a:t>
            </a:fld>
            <a:endParaRPr lang="de-DE"/>
          </a:p>
        </p:txBody>
      </p:sp>
    </p:spTree>
    <p:extLst>
      <p:ext uri="{BB962C8B-B14F-4D97-AF65-F5344CB8AC3E}">
        <p14:creationId xmlns:p14="http://schemas.microsoft.com/office/powerpoint/2010/main" val="1080790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90525" y="980728"/>
            <a:ext cx="8428359" cy="5038749"/>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2"/>
          <p:cNvSpPr>
            <a:spLocks noGrp="1" noChangeArrowheads="1"/>
          </p:cNvSpPr>
          <p:nvPr>
            <p:ph type="ftr" sz="quarter" idx="10"/>
          </p:nvPr>
        </p:nvSpPr>
        <p:spPr>
          <a:xfrm>
            <a:off x="539552" y="6453336"/>
            <a:ext cx="4248150" cy="360363"/>
          </a:xfrm>
          <a:ln/>
        </p:spPr>
        <p:txBody>
          <a:bodyPr/>
          <a:lstStyle>
            <a:lvl1pPr>
              <a:defRPr/>
            </a:lvl1pPr>
          </a:lstStyle>
          <a:p>
            <a:r>
              <a:rPr lang="en-US" dirty="0" smtClean="0"/>
              <a:t>Smart Data Innovation Lab (SDIL)</a:t>
            </a:r>
          </a:p>
          <a:p>
            <a:endParaRPr lang="en-US" dirty="0"/>
          </a:p>
        </p:txBody>
      </p:sp>
      <p:sp>
        <p:nvSpPr>
          <p:cNvPr id="5" name="Datumsplatzhalter 9"/>
          <p:cNvSpPr>
            <a:spLocks noGrp="1"/>
          </p:cNvSpPr>
          <p:nvPr>
            <p:ph type="dt" sz="half" idx="2"/>
          </p:nvPr>
        </p:nvSpPr>
        <p:spPr>
          <a:xfrm>
            <a:off x="4932040" y="6381328"/>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86A85A72-E277-4A52-BC3A-1277BFDCDAFE}" type="datetime1">
              <a:rPr lang="de-DE" smtClean="0"/>
              <a:t>12.10.2017</a:t>
            </a:fld>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2"/>
          <p:cNvSpPr>
            <a:spLocks noGrp="1" noChangeArrowheads="1"/>
          </p:cNvSpPr>
          <p:nvPr>
            <p:ph type="ftr" sz="quarter" idx="10"/>
          </p:nvPr>
        </p:nvSpPr>
        <p:spPr>
          <a:ln/>
        </p:spPr>
        <p:txBody>
          <a:bodyPr/>
          <a:lstStyle>
            <a:lvl1pPr>
              <a:defRPr/>
            </a:lvl1pPr>
          </a:lstStyle>
          <a:p>
            <a:r>
              <a:rPr lang="en-US" dirty="0" smtClean="0"/>
              <a:t>Smart Data Innovation Lab (SDIL) </a:t>
            </a:r>
            <a:endParaRPr lang="en-US" dirty="0"/>
          </a:p>
        </p:txBody>
      </p:sp>
      <p:sp>
        <p:nvSpPr>
          <p:cNvPr id="5"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7BA28AE7-4C57-45E3-B048-7046A891AE90}" type="datetime1">
              <a:rPr lang="de-DE" smtClean="0"/>
              <a:t>12.10.2017</a:t>
            </a:fld>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921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6613" y="1198563"/>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2"/>
          <p:cNvSpPr>
            <a:spLocks noGrp="1" noChangeArrowheads="1"/>
          </p:cNvSpPr>
          <p:nvPr>
            <p:ph type="ftr" sz="quarter" idx="10"/>
          </p:nvPr>
        </p:nvSpPr>
        <p:spPr>
          <a:ln/>
        </p:spPr>
        <p:txBody>
          <a:bodyPr/>
          <a:lstStyle>
            <a:lvl1pPr>
              <a:defRPr/>
            </a:lvl1pPr>
          </a:lstStyle>
          <a:p>
            <a:r>
              <a:rPr lang="en-US" dirty="0" smtClean="0"/>
              <a:t>Smart Data Innovation Lab (SDIL) </a:t>
            </a:r>
            <a:endParaRPr lang="en-US" dirty="0"/>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5AC58C2D-DBCC-4934-81EC-67647C874C00}" type="datetime1">
              <a:rPr lang="de-DE" smtClean="0"/>
              <a:t>12.10.2017</a:t>
            </a:fld>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2"/>
          <p:cNvSpPr>
            <a:spLocks noGrp="1" noChangeArrowheads="1"/>
          </p:cNvSpPr>
          <p:nvPr>
            <p:ph type="ftr" sz="quarter" idx="10"/>
          </p:nvPr>
        </p:nvSpPr>
        <p:spPr>
          <a:ln/>
        </p:spPr>
        <p:txBody>
          <a:bodyPr/>
          <a:lstStyle>
            <a:lvl1pPr>
              <a:defRPr/>
            </a:lvl1pPr>
          </a:lstStyle>
          <a:p>
            <a:r>
              <a:rPr lang="en-US" dirty="0" smtClean="0"/>
              <a:t>Smart Data Innovation Lab (SDIL) </a:t>
            </a:r>
            <a:endParaRPr lang="en-US" dirty="0"/>
          </a:p>
        </p:txBody>
      </p:sp>
      <p:sp>
        <p:nvSpPr>
          <p:cNvPr id="8"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08D37FEC-A8BD-4068-812A-62B4771A0A1C}" type="datetime1">
              <a:rPr lang="de-DE" smtClean="0"/>
              <a:t>12.10.2017</a:t>
            </a:fld>
            <a:endParaRPr lang="de-D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2"/>
          <p:cNvSpPr>
            <a:spLocks noGrp="1" noChangeArrowheads="1"/>
          </p:cNvSpPr>
          <p:nvPr>
            <p:ph type="ftr" sz="quarter" idx="10"/>
          </p:nvPr>
        </p:nvSpPr>
        <p:spPr>
          <a:ln/>
        </p:spPr>
        <p:txBody>
          <a:bodyPr/>
          <a:lstStyle>
            <a:lvl1pPr>
              <a:defRPr/>
            </a:lvl1pPr>
          </a:lstStyle>
          <a:p>
            <a:r>
              <a:rPr lang="en-US" dirty="0" smtClean="0"/>
              <a:t>Smart Data Innovation Lab (SDIL) </a:t>
            </a:r>
            <a:endParaRPr lang="en-US" dirty="0"/>
          </a:p>
        </p:txBody>
      </p:sp>
      <p:sp>
        <p:nvSpPr>
          <p:cNvPr id="4"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84AD752C-BCD2-4E9E-A55A-B9C8BB3DFB06}" type="datetime1">
              <a:rPr lang="de-DE" smtClean="0"/>
              <a:t>12.10.2017</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r>
              <a:rPr lang="en-US" dirty="0" smtClean="0"/>
              <a:t>Smart Data Innovation Lab (SDIL) </a:t>
            </a:r>
            <a:endParaRPr lang="en-US" dirty="0"/>
          </a:p>
        </p:txBody>
      </p:sp>
      <p:sp>
        <p:nvSpPr>
          <p:cNvPr id="3" name="Datumsplatzhalter 9"/>
          <p:cNvSpPr>
            <a:spLocks noGrp="1"/>
          </p:cNvSpPr>
          <p:nvPr>
            <p:ph type="dt" sz="half" idx="2"/>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93A372A4-37FD-4E1B-87E5-0B22BC84BA61}" type="datetime1">
              <a:rPr lang="de-DE" smtClean="0"/>
              <a:t>12.10.2017</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2"/>
          <p:cNvSpPr>
            <a:spLocks noGrp="1" noChangeArrowheads="1"/>
          </p:cNvSpPr>
          <p:nvPr>
            <p:ph type="ftr" sz="quarter" idx="10"/>
          </p:nvPr>
        </p:nvSpPr>
        <p:spPr>
          <a:ln/>
        </p:spPr>
        <p:txBody>
          <a:bodyPr/>
          <a:lstStyle>
            <a:lvl1pPr>
              <a:defRPr/>
            </a:lvl1pPr>
          </a:lstStyle>
          <a:p>
            <a:r>
              <a:rPr lang="en-US" dirty="0" smtClean="0"/>
              <a:t>Smart Data Innovation Lab (SDIL) </a:t>
            </a:r>
            <a:endParaRPr lang="en-US" dirty="0"/>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C8373EE2-662B-4CC7-90D7-049CD722EFEC}" type="datetime1">
              <a:rPr lang="de-DE" smtClean="0"/>
              <a:t>12.10.2017</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2"/>
          <p:cNvSpPr>
            <a:spLocks noGrp="1" noChangeArrowheads="1"/>
          </p:cNvSpPr>
          <p:nvPr>
            <p:ph type="ftr" sz="quarter" idx="10"/>
          </p:nvPr>
        </p:nvSpPr>
        <p:spPr>
          <a:ln/>
        </p:spPr>
        <p:txBody>
          <a:bodyPr/>
          <a:lstStyle>
            <a:lvl1pPr>
              <a:defRPr/>
            </a:lvl1pPr>
          </a:lstStyle>
          <a:p>
            <a:r>
              <a:rPr lang="en-US" dirty="0" smtClean="0"/>
              <a:t>Smart Data Innovation Lab (SDIL) </a:t>
            </a:r>
            <a:endParaRPr lang="en-US" dirty="0"/>
          </a:p>
        </p:txBody>
      </p:sp>
      <p:sp>
        <p:nvSpPr>
          <p:cNvPr id="6" name="Datumsplatzhalter 9"/>
          <p:cNvSpPr>
            <a:spLocks noGrp="1"/>
          </p:cNvSpPr>
          <p:nvPr>
            <p:ph type="dt" sz="half" idx="11"/>
          </p:nvPr>
        </p:nvSpPr>
        <p:spPr>
          <a:xfrm>
            <a:off x="612000" y="644400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44DB4C62-C047-4651-8579-0B1FA16FD08E}" type="datetime1">
              <a:rPr lang="de-DE" smtClean="0"/>
              <a:t>12.10.2017</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14" cstate="print"/>
          <a:srcRect/>
          <a:stretch>
            <a:fillRect/>
          </a:stretch>
        </p:blipFill>
        <p:spPr bwMode="auto">
          <a:xfrm>
            <a:off x="-13284" y="-1933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0525" y="333375"/>
            <a:ext cx="6911975" cy="5619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add title</a:t>
            </a:r>
          </a:p>
        </p:txBody>
      </p:sp>
      <p:sp>
        <p:nvSpPr>
          <p:cNvPr id="1028" name="Rectangle 3"/>
          <p:cNvSpPr>
            <a:spLocks noGrp="1" noChangeArrowheads="1"/>
          </p:cNvSpPr>
          <p:nvPr>
            <p:ph type="body" idx="1"/>
          </p:nvPr>
        </p:nvSpPr>
        <p:spPr bwMode="auto">
          <a:xfrm>
            <a:off x="392113" y="1198563"/>
            <a:ext cx="2863877" cy="18355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a:spcBef>
                <a:spcPct val="50000"/>
              </a:spcBef>
              <a:defRPr/>
            </a:pPr>
            <a:fld id="{1667C520-F49C-4D12-A1AD-7CEE7577070E}" type="slidenum">
              <a:rPr lang="de-DE" sz="900" b="1"/>
              <a:pPr>
                <a:spcBef>
                  <a:spcPct val="50000"/>
                </a:spcBef>
                <a:defRPr/>
              </a:pPr>
              <a:t>‹Nr.›</a:t>
            </a:fld>
            <a:endParaRPr lang="de-DE" sz="900" b="1"/>
          </a:p>
        </p:txBody>
      </p:sp>
      <p:sp>
        <p:nvSpPr>
          <p:cNvPr id="1036" name="Rectangle 12"/>
          <p:cNvSpPr>
            <a:spLocks noGrp="1" noChangeArrowheads="1"/>
          </p:cNvSpPr>
          <p:nvPr>
            <p:ph type="ftr" sz="quarter" idx="3"/>
          </p:nvPr>
        </p:nvSpPr>
        <p:spPr bwMode="auto">
          <a:xfrm>
            <a:off x="576263" y="6453188"/>
            <a:ext cx="4248150" cy="3603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lvl1pPr>
          </a:lstStyle>
          <a:p>
            <a:r>
              <a:rPr lang="en-US" dirty="0" smtClean="0"/>
              <a:t>Smart Data Solution Center Baden-</a:t>
            </a:r>
            <a:r>
              <a:rPr lang="en-US" dirty="0" err="1" smtClean="0"/>
              <a:t>Württemberghttp</a:t>
            </a:r>
            <a:r>
              <a:rPr lang="en-US" dirty="0" smtClean="0"/>
              <a:t>://smart-data-solution-center.de/</a:t>
            </a:r>
            <a:endParaRPr lang="en-US" dirty="0"/>
          </a:p>
        </p:txBody>
      </p:sp>
      <p:pic>
        <p:nvPicPr>
          <p:cNvPr id="1037" name="Picture 9" descr="KITlogo_4c_frutige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667625" y="341313"/>
            <a:ext cx="1084263" cy="495300"/>
          </a:xfrm>
          <a:prstGeom prst="rect">
            <a:avLst/>
          </a:prstGeom>
          <a:noFill/>
          <a:ln w="9525">
            <a:noFill/>
            <a:miter lim="800000"/>
            <a:headEnd/>
            <a:tailEnd/>
          </a:ln>
        </p:spPr>
      </p:pic>
      <p:sp>
        <p:nvSpPr>
          <p:cNvPr id="10" name="Datumsplatzhalter 9"/>
          <p:cNvSpPr>
            <a:spLocks noGrp="1"/>
          </p:cNvSpPr>
          <p:nvPr>
            <p:ph type="dt" sz="half" idx="2"/>
          </p:nvPr>
        </p:nvSpPr>
        <p:spPr>
          <a:xfrm>
            <a:off x="4967863" y="6443850"/>
            <a:ext cx="1044000" cy="360000"/>
          </a:xfrm>
          <a:prstGeom prst="rect">
            <a:avLst/>
          </a:prstGeom>
        </p:spPr>
        <p:txBody>
          <a:bodyPr vert="horz" lIns="0" tIns="0" rIns="0" bIns="0" rtlCol="0" anchor="t" anchorCtr="0"/>
          <a:lstStyle>
            <a:lvl1pPr algn="l">
              <a:defRPr sz="900">
                <a:solidFill>
                  <a:schemeClr val="tx1">
                    <a:tint val="75000"/>
                  </a:schemeClr>
                </a:solidFill>
              </a:defRPr>
            </a:lvl1pPr>
          </a:lstStyle>
          <a:p>
            <a:fld id="{6E4AAFC4-62A9-40AF-9005-ADC7C1C85A24}" type="datetime1">
              <a:rPr lang="de-DE" smtClean="0"/>
              <a:t>12.10.2017</a:t>
            </a:fld>
            <a:endParaRPr lang="de-DE" dirty="0"/>
          </a:p>
        </p:txBody>
      </p:sp>
      <p:sp>
        <p:nvSpPr>
          <p:cNvPr id="11" name="Abgerundetes Rechteck 10"/>
          <p:cNvSpPr/>
          <p:nvPr userDrawn="1"/>
        </p:nvSpPr>
        <p:spPr>
          <a:xfrm>
            <a:off x="8132666" y="6381328"/>
            <a:ext cx="792088" cy="408623"/>
          </a:xfrm>
          <a:prstGeom prst="roundRect">
            <a:avLst/>
          </a:prstGeom>
          <a:noFill/>
          <a:ln w="28575">
            <a:solidFill>
              <a:srgbClr val="0FA2E3"/>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nchor="ctr">
            <a:spAutoFit/>
          </a:bodyPr>
          <a:lstStyle/>
          <a:p>
            <a:pPr algn="ctr"/>
            <a:r>
              <a:rPr lang="de-DE" sz="1800" b="1" cap="none" spc="0" dirty="0" smtClean="0">
                <a:ln w="0"/>
                <a:solidFill>
                  <a:schemeClr val="tx1"/>
                </a:solidFill>
                <a:effectLst/>
                <a:latin typeface="Calibri" panose="020F0502020204030204" pitchFamily="34" charset="0"/>
                <a:ea typeface="Tahoma" panose="020B0604030504040204" pitchFamily="34" charset="0"/>
                <a:cs typeface="Calibri" panose="020F0502020204030204" pitchFamily="34" charset="0"/>
              </a:rPr>
              <a:t>SDI-X</a:t>
            </a:r>
            <a:endParaRPr lang="de-DE" sz="1800" b="1" cap="none" spc="0" dirty="0">
              <a:ln w="0"/>
              <a:solidFill>
                <a:schemeClr val="tx1"/>
              </a:solidFill>
              <a:effectLst/>
              <a:latin typeface="Calibri" panose="020F0502020204030204" pitchFamily="34" charset="0"/>
              <a:ea typeface="Tahoma" panose="020B060403050404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0" r:id="rId12"/>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6"/>
        </a:buBlip>
        <a:defRPr sz="2000">
          <a:solidFill>
            <a:schemeClr val="tx1"/>
          </a:solidFill>
          <a:latin typeface="Calibri" panose="020F0502020204030204" pitchFamily="34" charset="0"/>
          <a:ea typeface="+mn-ea"/>
          <a:cs typeface="+mn-cs"/>
        </a:defRPr>
      </a:lvl1pPr>
      <a:lvl2pPr marL="790575" indent="-314325" algn="l" rtl="0" eaLnBrk="1" fontAlgn="base" hangingPunct="1">
        <a:spcBef>
          <a:spcPct val="20000"/>
        </a:spcBef>
        <a:spcAft>
          <a:spcPct val="0"/>
        </a:spcAft>
        <a:buBlip>
          <a:blip r:embed="rId17"/>
        </a:buBlip>
        <a:defRPr>
          <a:solidFill>
            <a:schemeClr val="tx1"/>
          </a:solidFill>
          <a:latin typeface="Calibri" panose="020F0502020204030204" pitchFamily="34" charset="0"/>
        </a:defRPr>
      </a:lvl2pPr>
      <a:lvl3pPr marL="1209675" indent="-276225" algn="l" rtl="0" eaLnBrk="1" fontAlgn="base" hangingPunct="1">
        <a:spcBef>
          <a:spcPct val="20000"/>
        </a:spcBef>
        <a:spcAft>
          <a:spcPct val="0"/>
        </a:spcAft>
        <a:buBlip>
          <a:blip r:embed="rId18"/>
        </a:buBlip>
        <a:defRPr sz="1600">
          <a:solidFill>
            <a:schemeClr val="tx1"/>
          </a:solidFill>
          <a:latin typeface="Calibri" panose="020F0502020204030204" pitchFamily="34" charset="0"/>
        </a:defRPr>
      </a:lvl3pPr>
      <a:lvl4pPr marL="1657350" indent="-276225" algn="l" rtl="0" eaLnBrk="1" fontAlgn="base" hangingPunct="1">
        <a:spcBef>
          <a:spcPct val="20000"/>
        </a:spcBef>
        <a:spcAft>
          <a:spcPct val="0"/>
        </a:spcAft>
        <a:buBlip>
          <a:blip r:embed="rId18"/>
        </a:buBlip>
        <a:defRPr sz="1600">
          <a:solidFill>
            <a:schemeClr val="tx1"/>
          </a:solidFill>
          <a:latin typeface="Calibri" panose="020F0502020204030204" pitchFamily="34" charset="0"/>
        </a:defRPr>
      </a:lvl4pPr>
      <a:lvl5pPr marL="2095500" indent="-276225" algn="l" rtl="0" eaLnBrk="1" fontAlgn="base" hangingPunct="1">
        <a:spcBef>
          <a:spcPct val="20000"/>
        </a:spcBef>
        <a:spcAft>
          <a:spcPct val="0"/>
        </a:spcAft>
        <a:buBlip>
          <a:blip r:embed="rId18"/>
        </a:buBlip>
        <a:defRPr sz="1600">
          <a:solidFill>
            <a:schemeClr val="tx1"/>
          </a:solidFill>
          <a:latin typeface="Calibri" panose="020F0502020204030204" pitchFamily="34" charset="0"/>
        </a:defRPr>
      </a:lvl5pPr>
      <a:lvl6pPr marL="2514600" indent="-228600" algn="l" rtl="0" eaLnBrk="1" fontAlgn="base" hangingPunct="1">
        <a:spcBef>
          <a:spcPct val="20000"/>
        </a:spcBef>
        <a:spcAft>
          <a:spcPct val="0"/>
        </a:spcAft>
        <a:buSzPct val="60000"/>
        <a:buBlip>
          <a:blip r:embed="rId19"/>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9"/>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9"/>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9"/>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ill.riedel@k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18" Type="http://schemas.openxmlformats.org/officeDocument/2006/relationships/image" Target="../media/image31.jpeg"/><Relationship Id="rId26" Type="http://schemas.openxmlformats.org/officeDocument/2006/relationships/image" Target="../media/image39.jpeg"/><Relationship Id="rId3" Type="http://schemas.openxmlformats.org/officeDocument/2006/relationships/image" Target="../media/image16.jpeg"/><Relationship Id="rId21" Type="http://schemas.openxmlformats.org/officeDocument/2006/relationships/image" Target="../media/image34.jpe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jpeg"/><Relationship Id="rId25" Type="http://schemas.openxmlformats.org/officeDocument/2006/relationships/image" Target="../media/image38.png"/><Relationship Id="rId2" Type="http://schemas.openxmlformats.org/officeDocument/2006/relationships/image" Target="../media/image15.jpeg"/><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24" Type="http://schemas.openxmlformats.org/officeDocument/2006/relationships/image" Target="../media/image37.png"/><Relationship Id="rId5" Type="http://schemas.openxmlformats.org/officeDocument/2006/relationships/image" Target="../media/image18.jpeg"/><Relationship Id="rId15" Type="http://schemas.openxmlformats.org/officeDocument/2006/relationships/image" Target="../media/image28.png"/><Relationship Id="rId23" Type="http://schemas.openxmlformats.org/officeDocument/2006/relationships/image" Target="../media/image36.gif"/><Relationship Id="rId28" Type="http://schemas.openxmlformats.org/officeDocument/2006/relationships/image" Target="../media/image41.png"/><Relationship Id="rId10" Type="http://schemas.openxmlformats.org/officeDocument/2006/relationships/image" Target="../media/image23.png"/><Relationship Id="rId19" Type="http://schemas.openxmlformats.org/officeDocument/2006/relationships/image" Target="../media/image32.jpeg"/><Relationship Id="rId31" Type="http://schemas.openxmlformats.org/officeDocument/2006/relationships/image" Target="../media/image44.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5.png"/><Relationship Id="rId27" Type="http://schemas.openxmlformats.org/officeDocument/2006/relationships/image" Target="../media/image40.png"/><Relationship Id="rId30" Type="http://schemas.openxmlformats.org/officeDocument/2006/relationships/image" Target="../media/image4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jfif"/><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office@sdil.d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6.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1520" y="2049815"/>
            <a:ext cx="6768752" cy="369332"/>
          </a:xfrm>
          <a:prstGeom prst="rect">
            <a:avLst/>
          </a:prstGeom>
          <a:noFill/>
        </p:spPr>
        <p:txBody>
          <a:bodyPr wrap="square" rtlCol="0">
            <a:spAutoFit/>
          </a:bodyPr>
          <a:lstStyle/>
          <a:p>
            <a:r>
              <a:rPr lang="de-DE" dirty="0" smtClean="0"/>
              <a:t>Best Practices für Smart Data Projekte</a:t>
            </a:r>
            <a:endParaRPr lang="de-DE" dirty="0"/>
          </a:p>
        </p:txBody>
      </p:sp>
      <p:sp>
        <p:nvSpPr>
          <p:cNvPr id="4" name="Textfeld 3"/>
          <p:cNvSpPr txBox="1"/>
          <p:nvPr/>
        </p:nvSpPr>
        <p:spPr>
          <a:xfrm>
            <a:off x="251520" y="2419147"/>
            <a:ext cx="7416824" cy="584775"/>
          </a:xfrm>
          <a:prstGeom prst="rect">
            <a:avLst/>
          </a:prstGeom>
          <a:noFill/>
        </p:spPr>
        <p:txBody>
          <a:bodyPr wrap="square" rtlCol="0">
            <a:spAutoFit/>
          </a:bodyPr>
          <a:lstStyle/>
          <a:p>
            <a:r>
              <a:rPr lang="de-DE" sz="1600" dirty="0" smtClean="0"/>
              <a:t>Daniel Martens, Markus Scholz, Michael Hefenbrock, Alex Neumann, </a:t>
            </a:r>
            <a:r>
              <a:rPr lang="de-DE" sz="1600" u="sng" dirty="0" smtClean="0"/>
              <a:t>Till Riedel </a:t>
            </a:r>
            <a:endParaRPr lang="de-DE" sz="1600" u="sng" dirty="0"/>
          </a:p>
          <a:p>
            <a:r>
              <a:rPr lang="de-DE" sz="1600" dirty="0" smtClean="0"/>
              <a:t>KIT, TECO, Prof. Beigl, </a:t>
            </a:r>
            <a:r>
              <a:rPr lang="de-DE" sz="1600" dirty="0" smtClean="0">
                <a:hlinkClick r:id="rId3"/>
              </a:rPr>
              <a:t>till.riedel@kit.edu</a:t>
            </a:r>
            <a:endParaRPr lang="de-DE" sz="1600" dirty="0"/>
          </a:p>
        </p:txBody>
      </p:sp>
    </p:spTree>
    <p:extLst>
      <p:ext uri="{BB962C8B-B14F-4D97-AF65-F5344CB8AC3E}">
        <p14:creationId xmlns:p14="http://schemas.microsoft.com/office/powerpoint/2010/main" val="3758558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err="1" smtClean="0"/>
              <a:t>Ein</a:t>
            </a:r>
            <a:r>
              <a:rPr lang="en-US" dirty="0" smtClean="0"/>
              <a:t> Analytics </a:t>
            </a:r>
            <a:r>
              <a:rPr lang="en-US" dirty="0" err="1" smtClean="0"/>
              <a:t>Prozess</a:t>
            </a:r>
            <a:r>
              <a:rPr lang="en-US" dirty="0" smtClean="0"/>
              <a:t> am </a:t>
            </a:r>
            <a:r>
              <a:rPr lang="en-US" dirty="0" err="1" smtClean="0"/>
              <a:t>Beispiel</a:t>
            </a:r>
            <a:endParaRPr lang="en-US" dirty="0"/>
          </a:p>
        </p:txBody>
      </p:sp>
      <p:sp>
        <p:nvSpPr>
          <p:cNvPr id="9" name="Textplatzhalter 8"/>
          <p:cNvSpPr>
            <a:spLocks noGrp="1"/>
          </p:cNvSpPr>
          <p:nvPr>
            <p:ph type="body" idx="1"/>
          </p:nvPr>
        </p:nvSpPr>
        <p:spPr/>
        <p:txBody>
          <a:bodyPr/>
          <a:lstStyle/>
          <a:p>
            <a:endParaRPr lang="en-US" dirty="0"/>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Tree>
    <p:extLst>
      <p:ext uri="{BB962C8B-B14F-4D97-AF65-F5344CB8AC3E}">
        <p14:creationId xmlns:p14="http://schemas.microsoft.com/office/powerpoint/2010/main" val="3541763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2113" y="1198562"/>
            <a:ext cx="8428359" cy="4966742"/>
          </a:xfrm>
        </p:spPr>
        <p:txBody>
          <a:bodyPr/>
          <a:lstStyle/>
          <a:p>
            <a:r>
              <a:rPr lang="en-US" dirty="0" smtClean="0"/>
              <a:t>Starke </a:t>
            </a:r>
            <a:r>
              <a:rPr lang="en-US" dirty="0" err="1" smtClean="0"/>
              <a:t>Struktur</a:t>
            </a:r>
            <a:r>
              <a:rPr lang="en-US" dirty="0" smtClean="0"/>
              <a:t> </a:t>
            </a:r>
            <a:r>
              <a:rPr lang="en-US" dirty="0" err="1" smtClean="0"/>
              <a:t>ist</a:t>
            </a:r>
            <a:r>
              <a:rPr lang="en-US" dirty="0" smtClean="0"/>
              <a:t> </a:t>
            </a:r>
            <a:r>
              <a:rPr lang="en-US" dirty="0" err="1" smtClean="0"/>
              <a:t>hinderlich</a:t>
            </a:r>
            <a:r>
              <a:rPr lang="en-US" dirty="0" smtClean="0"/>
              <a:t> </a:t>
            </a:r>
            <a:r>
              <a:rPr lang="en-US" dirty="0" err="1" smtClean="0"/>
              <a:t>für</a:t>
            </a:r>
            <a:r>
              <a:rPr lang="en-US" dirty="0" smtClean="0"/>
              <a:t> </a:t>
            </a:r>
            <a:r>
              <a:rPr lang="en-US" dirty="0" err="1" smtClean="0"/>
              <a:t>interaktive</a:t>
            </a:r>
            <a:r>
              <a:rPr lang="en-US" dirty="0" smtClean="0"/>
              <a:t> </a:t>
            </a:r>
            <a:r>
              <a:rPr lang="en-US" dirty="0" err="1" smtClean="0"/>
              <a:t>Arbeit</a:t>
            </a:r>
            <a:r>
              <a:rPr lang="en-US" dirty="0" smtClean="0"/>
              <a:t> </a:t>
            </a:r>
            <a:r>
              <a:rPr lang="en-US" dirty="0" err="1" smtClean="0"/>
              <a:t>mit</a:t>
            </a:r>
            <a:r>
              <a:rPr lang="en-US" dirty="0" smtClean="0"/>
              <a:t> </a:t>
            </a:r>
            <a:r>
              <a:rPr lang="en-US" dirty="0" err="1" smtClean="0"/>
              <a:t>Daten</a:t>
            </a:r>
            <a:endParaRPr lang="en-US" dirty="0" smtClean="0"/>
          </a:p>
          <a:p>
            <a:r>
              <a:rPr lang="en-US" dirty="0" err="1" smtClean="0"/>
              <a:t>Modulare</a:t>
            </a:r>
            <a:r>
              <a:rPr lang="en-US" dirty="0" smtClean="0"/>
              <a:t> </a:t>
            </a:r>
            <a:r>
              <a:rPr lang="en-US" dirty="0" err="1" smtClean="0"/>
              <a:t>Prototypingumgebungen</a:t>
            </a:r>
            <a:r>
              <a:rPr lang="en-US" dirty="0" smtClean="0"/>
              <a:t> </a:t>
            </a:r>
            <a:r>
              <a:rPr lang="en-US" dirty="0" err="1" smtClean="0"/>
              <a:t>schränken</a:t>
            </a:r>
            <a:r>
              <a:rPr lang="en-US" dirty="0" smtClean="0"/>
              <a:t> (</a:t>
            </a:r>
            <a:r>
              <a:rPr lang="en-US" dirty="0" err="1" smtClean="0"/>
              <a:t>gefühlt</a:t>
            </a:r>
            <a:r>
              <a:rPr lang="en-US" dirty="0" smtClean="0"/>
              <a:t>) </a:t>
            </a:r>
            <a:r>
              <a:rPr lang="en-US" dirty="0" err="1" smtClean="0"/>
              <a:t>ein</a:t>
            </a:r>
            <a:endParaRPr lang="en-US" dirty="0" smtClean="0"/>
          </a:p>
          <a:p>
            <a:r>
              <a:rPr lang="en-US" dirty="0" smtClean="0"/>
              <a:t>Machine Learning </a:t>
            </a:r>
            <a:r>
              <a:rPr lang="en-US" dirty="0" err="1" smtClean="0"/>
              <a:t>wird</a:t>
            </a:r>
            <a:r>
              <a:rPr lang="en-US" dirty="0" smtClean="0"/>
              <a:t> </a:t>
            </a:r>
            <a:r>
              <a:rPr lang="en-US" dirty="0" err="1" smtClean="0"/>
              <a:t>gerne</a:t>
            </a:r>
            <a:r>
              <a:rPr lang="en-US" dirty="0" smtClean="0"/>
              <a:t> </a:t>
            </a:r>
            <a:r>
              <a:rPr lang="en-US" dirty="0" err="1" smtClean="0"/>
              <a:t>als</a:t>
            </a:r>
            <a:r>
              <a:rPr lang="en-US" dirty="0" smtClean="0"/>
              <a:t> Black Magic </a:t>
            </a:r>
            <a:r>
              <a:rPr lang="en-US" dirty="0" err="1" smtClean="0"/>
              <a:t>verkauft</a:t>
            </a:r>
            <a:r>
              <a:rPr lang="en-US" dirty="0" smtClean="0"/>
              <a:t>!</a:t>
            </a:r>
          </a:p>
          <a:p>
            <a:r>
              <a:rPr lang="en-US" dirty="0" err="1"/>
              <a:t>Erreichen</a:t>
            </a:r>
            <a:r>
              <a:rPr lang="en-US" dirty="0"/>
              <a:t> von </a:t>
            </a:r>
            <a:r>
              <a:rPr lang="en-US" dirty="0" err="1"/>
              <a:t>Vorhersagegenauigkeiten</a:t>
            </a:r>
            <a:r>
              <a:rPr lang="en-US" dirty="0"/>
              <a:t> </a:t>
            </a:r>
            <a:r>
              <a:rPr lang="en-US" dirty="0" err="1"/>
              <a:t>extrem</a:t>
            </a:r>
            <a:r>
              <a:rPr lang="en-US" dirty="0"/>
              <a:t> </a:t>
            </a:r>
            <a:r>
              <a:rPr lang="en-US" dirty="0" err="1" smtClean="0"/>
              <a:t>wichtig</a:t>
            </a:r>
            <a:r>
              <a:rPr lang="en-US" dirty="0" smtClean="0"/>
              <a:t> (doping </a:t>
            </a:r>
            <a:r>
              <a:rPr lang="en-US" dirty="0" err="1" smtClean="0"/>
              <a:t>erlaubt</a:t>
            </a:r>
            <a:r>
              <a:rPr lang="en-US" dirty="0" smtClean="0"/>
              <a:t>)?</a:t>
            </a:r>
            <a:endParaRPr lang="en-US" dirty="0"/>
          </a:p>
          <a:p>
            <a:pPr marL="0" indent="0">
              <a:buNone/>
            </a:pPr>
            <a:endParaRPr lang="en-US" dirty="0" smtClean="0"/>
          </a:p>
          <a:p>
            <a:endParaRPr lang="en-US" dirty="0"/>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p:txBody>
          <a:bodyPr/>
          <a:lstStyle/>
          <a:p>
            <a:r>
              <a:rPr lang="en-US" dirty="0" smtClean="0"/>
              <a:t>Data Science in der </a:t>
            </a:r>
            <a:r>
              <a:rPr lang="en-US" dirty="0" err="1" smtClean="0"/>
              <a:t>Realität</a:t>
            </a:r>
            <a:r>
              <a:rPr lang="en-US" dirty="0" smtClean="0"/>
              <a:t> </a:t>
            </a:r>
            <a:r>
              <a:rPr lang="en-US" dirty="0" err="1" smtClean="0"/>
              <a:t>ignoriert</a:t>
            </a:r>
            <a:r>
              <a:rPr lang="en-US" dirty="0" smtClean="0"/>
              <a:t> </a:t>
            </a:r>
            <a:r>
              <a:rPr lang="en-US" dirty="0" err="1" smtClean="0"/>
              <a:t>jegliche</a:t>
            </a:r>
            <a:r>
              <a:rPr lang="en-US" dirty="0" smtClean="0"/>
              <a:t> </a:t>
            </a:r>
            <a:r>
              <a:rPr lang="en-US" dirty="0" err="1" smtClean="0"/>
              <a:t>Grundprizipien</a:t>
            </a:r>
            <a:r>
              <a:rPr lang="en-US" dirty="0" smtClean="0"/>
              <a:t> der </a:t>
            </a:r>
            <a:r>
              <a:rPr lang="en-US" dirty="0" err="1" smtClean="0"/>
              <a:t>Softwareentwicklung</a:t>
            </a:r>
            <a:endParaRPr lang="en-US" dirty="0"/>
          </a:p>
        </p:txBody>
      </p:sp>
    </p:spTree>
    <p:extLst>
      <p:ext uri="{BB962C8B-B14F-4D97-AF65-F5344CB8AC3E}">
        <p14:creationId xmlns:p14="http://schemas.microsoft.com/office/powerpoint/2010/main" val="1441963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3754" y="-315416"/>
            <a:ext cx="11018301" cy="7345535"/>
          </a:xfrm>
        </p:spPr>
      </p:pic>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6182745"/>
            <a:ext cx="1547664" cy="702639"/>
          </a:xfrm>
          <a:prstGeom prst="rect">
            <a:avLst/>
          </a:prstGeom>
        </p:spPr>
      </p:pic>
    </p:spTree>
    <p:extLst>
      <p:ext uri="{BB962C8B-B14F-4D97-AF65-F5344CB8AC3E}">
        <p14:creationId xmlns:p14="http://schemas.microsoft.com/office/powerpoint/2010/main" val="1064356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Rohdaten</a:t>
            </a:r>
            <a:r>
              <a:rPr lang="de-DE" dirty="0"/>
              <a:t>: Messreihen (</a:t>
            </a:r>
            <a:r>
              <a:rPr lang="de-DE" dirty="0" smtClean="0"/>
              <a:t>20519 .</a:t>
            </a:r>
            <a:r>
              <a:rPr lang="de-DE" dirty="0" err="1" smtClean="0"/>
              <a:t>zip</a:t>
            </a:r>
            <a:r>
              <a:rPr lang="de-DE" dirty="0" smtClean="0"/>
              <a:t> , </a:t>
            </a:r>
            <a:r>
              <a:rPr lang="de-DE" dirty="0"/>
              <a:t>907584 </a:t>
            </a:r>
            <a:r>
              <a:rPr lang="de-DE" dirty="0" smtClean="0"/>
              <a:t>Dateien)</a:t>
            </a:r>
          </a:p>
          <a:p>
            <a:endParaRPr lang="de-DE" dirty="0"/>
          </a:p>
          <a:p>
            <a:endParaRPr lang="de-DE" dirty="0" smtClean="0"/>
          </a:p>
          <a:p>
            <a:endParaRPr lang="de-DE" dirty="0"/>
          </a:p>
          <a:p>
            <a:endParaRPr lang="de-DE" dirty="0" smtClean="0"/>
          </a:p>
          <a:p>
            <a:endParaRPr lang="de-DE" dirty="0"/>
          </a:p>
          <a:p>
            <a:r>
              <a:rPr lang="de-DE" dirty="0" smtClean="0"/>
              <a:t>Vorhersage: Achszustand (Extrahiert aus Serviceberichten)</a:t>
            </a:r>
            <a:endParaRPr lang="de-DE" dirty="0"/>
          </a:p>
          <a:p>
            <a:pPr lvl="1"/>
            <a:endParaRPr lang="de-DE" dirty="0"/>
          </a:p>
          <a:p>
            <a:pPr lvl="1"/>
            <a:endParaRPr lang="de-DE" dirty="0"/>
          </a:p>
          <a:p>
            <a:pPr lvl="1"/>
            <a:endParaRPr lang="de-DE" dirty="0"/>
          </a:p>
          <a:p>
            <a:pPr lvl="1"/>
            <a:endParaRPr lang="de-DE" dirty="0"/>
          </a:p>
          <a:p>
            <a:pPr marL="476250" lvl="1" indent="0">
              <a:buNone/>
            </a:pPr>
            <a:endParaRPr lang="de-DE" dirty="0"/>
          </a:p>
          <a:p>
            <a:endParaRPr lang="de-DE" dirty="0"/>
          </a:p>
        </p:txBody>
      </p:sp>
      <p:sp>
        <p:nvSpPr>
          <p:cNvPr id="3" name="Fußzeilenplatzhalter 2"/>
          <p:cNvSpPr>
            <a:spLocks noGrp="1"/>
          </p:cNvSpPr>
          <p:nvPr>
            <p:ph type="ftr" sz="quarter" idx="10"/>
          </p:nvPr>
        </p:nvSpPr>
        <p:spPr/>
        <p:txBody>
          <a:bodyPr/>
          <a:lstStyle/>
          <a:p>
            <a:r>
              <a:rPr lang="en-US"/>
              <a:t>Smart Data Innovation Lab (SDIL)</a:t>
            </a:r>
          </a:p>
          <a:p>
            <a:endParaRPr lang="en-US" dirty="0"/>
          </a:p>
        </p:txBody>
      </p:sp>
      <p:sp>
        <p:nvSpPr>
          <p:cNvPr id="4" name="Titel 3"/>
          <p:cNvSpPr>
            <a:spLocks noGrp="1"/>
          </p:cNvSpPr>
          <p:nvPr>
            <p:ph type="title"/>
          </p:nvPr>
        </p:nvSpPr>
        <p:spPr/>
        <p:txBody>
          <a:bodyPr/>
          <a:lstStyle/>
          <a:p>
            <a:r>
              <a:rPr lang="de-DE" dirty="0" smtClean="0"/>
              <a:t>Data-Understanding</a:t>
            </a:r>
            <a:endParaRPr lang="de-DE" dirty="0"/>
          </a:p>
        </p:txBody>
      </p:sp>
      <p:sp>
        <p:nvSpPr>
          <p:cNvPr id="7" name="AutoShape 2" descr="imap://pescara@mail.teco.edu:143/fetch%3EUID%3E.INBOX%3E3211?part=1.2.6&amp;filename=Fingerprint_21331_20544_1_2015-11-09__XAxisCondition_1_skalierung.png"/>
          <p:cNvSpPr>
            <a:spLocks noChangeAspect="1" noChangeArrowheads="1"/>
          </p:cNvSpPr>
          <p:nvPr/>
        </p:nvSpPr>
        <p:spPr bwMode="auto">
          <a:xfrm>
            <a:off x="155575" y="-4433888"/>
            <a:ext cx="11553825" cy="924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4" descr="imap://pescara@mail.teco.edu:143/fetch%3EUID%3E.INBOX%3E3211?part=1.2.6&amp;filename=Fingerprint_21331_20544_1_2015-11-09__XAxisCondition_1_skalierung.png"/>
          <p:cNvSpPr>
            <a:spLocks noChangeAspect="1" noChangeArrowheads="1"/>
          </p:cNvSpPr>
          <p:nvPr/>
        </p:nvSpPr>
        <p:spPr bwMode="auto">
          <a:xfrm>
            <a:off x="307975" y="-4281488"/>
            <a:ext cx="11553825" cy="924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Grafik 8"/>
          <p:cNvPicPr>
            <a:picLocks noChangeAspect="1"/>
          </p:cNvPicPr>
          <p:nvPr/>
        </p:nvPicPr>
        <p:blipFill rotWithShape="1">
          <a:blip r:embed="rId3"/>
          <a:srcRect l="4528" t="10104" r="8990" b="52124"/>
          <a:stretch/>
        </p:blipFill>
        <p:spPr>
          <a:xfrm>
            <a:off x="4430649" y="1365940"/>
            <a:ext cx="4104456" cy="1434118"/>
          </a:xfrm>
          <a:prstGeom prst="rect">
            <a:avLst/>
          </a:prstGeom>
        </p:spPr>
      </p:pic>
      <p:pic>
        <p:nvPicPr>
          <p:cNvPr id="12" name="Grafik 11"/>
          <p:cNvPicPr>
            <a:picLocks noChangeAspect="1"/>
          </p:cNvPicPr>
          <p:nvPr/>
        </p:nvPicPr>
        <p:blipFill rotWithShape="1">
          <a:blip r:embed="rId4"/>
          <a:srcRect l="13128" t="12857" r="2986" b="52378"/>
          <a:stretch/>
        </p:blipFill>
        <p:spPr>
          <a:xfrm>
            <a:off x="390525" y="1441887"/>
            <a:ext cx="3742704" cy="1282225"/>
          </a:xfrm>
          <a:prstGeom prst="rect">
            <a:avLst/>
          </a:prstGeom>
        </p:spPr>
      </p:pic>
      <p:graphicFrame>
        <p:nvGraphicFramePr>
          <p:cNvPr id="10" name="Diagramm 9"/>
          <p:cNvGraphicFramePr>
            <a:graphicFrameLocks/>
          </p:cNvGraphicFramePr>
          <p:nvPr>
            <p:extLst>
              <p:ext uri="{D42A27DB-BD31-4B8C-83A1-F6EECF244321}">
                <p14:modId xmlns:p14="http://schemas.microsoft.com/office/powerpoint/2010/main" val="2100062985"/>
              </p:ext>
            </p:extLst>
          </p:nvPr>
        </p:nvGraphicFramePr>
        <p:xfrm>
          <a:off x="1792710" y="4017338"/>
          <a:ext cx="7344816" cy="20706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88427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Data </a:t>
            </a:r>
            <a:r>
              <a:rPr lang="de-DE" dirty="0" err="1" smtClean="0"/>
              <a:t>Cleaning</a:t>
            </a:r>
            <a:endParaRPr lang="de-DE" dirty="0" smtClean="0"/>
          </a:p>
          <a:p>
            <a:pPr lvl="1"/>
            <a:r>
              <a:rPr lang="de-DE" dirty="0" err="1" smtClean="0"/>
              <a:t>Inner</a:t>
            </a:r>
            <a:r>
              <a:rPr lang="de-DE" dirty="0" smtClean="0"/>
              <a:t> </a:t>
            </a:r>
            <a:r>
              <a:rPr lang="de-DE" dirty="0" err="1"/>
              <a:t>Join</a:t>
            </a:r>
            <a:r>
              <a:rPr lang="de-DE" dirty="0"/>
              <a:t> „Fingerprints“ + „</a:t>
            </a:r>
            <a:r>
              <a:rPr lang="de-DE" dirty="0" err="1"/>
              <a:t>Protocoldata</a:t>
            </a:r>
            <a:r>
              <a:rPr lang="de-DE" dirty="0"/>
              <a:t>“ + „</a:t>
            </a:r>
            <a:r>
              <a:rPr lang="de-DE" dirty="0" err="1"/>
              <a:t>MachineData</a:t>
            </a:r>
            <a:r>
              <a:rPr lang="de-DE" dirty="0" smtClean="0"/>
              <a:t>“</a:t>
            </a:r>
          </a:p>
          <a:p>
            <a:pPr lvl="1"/>
            <a:r>
              <a:rPr lang="de-DE" dirty="0" smtClean="0"/>
              <a:t>Selektion von Untermenge für Analyse: Maschinentyp C42</a:t>
            </a:r>
          </a:p>
          <a:p>
            <a:pPr lvl="1"/>
            <a:r>
              <a:rPr lang="de-DE" dirty="0" smtClean="0"/>
              <a:t>Duplikate entfernen! </a:t>
            </a:r>
          </a:p>
          <a:p>
            <a:pPr marL="0" indent="0">
              <a:buNone/>
            </a:pPr>
            <a:endParaRPr lang="de-DE" dirty="0"/>
          </a:p>
          <a:p>
            <a:r>
              <a:rPr lang="de-DE" dirty="0" smtClean="0"/>
              <a:t>Merkmale</a:t>
            </a:r>
            <a:endParaRPr lang="de-DE" dirty="0"/>
          </a:p>
          <a:p>
            <a:pPr lvl="1"/>
            <a:endParaRPr lang="de-DE" dirty="0"/>
          </a:p>
          <a:p>
            <a:pPr lvl="1"/>
            <a:endParaRPr lang="de-DE" dirty="0"/>
          </a:p>
          <a:p>
            <a:pPr lvl="1"/>
            <a:endParaRPr lang="de-DE" dirty="0"/>
          </a:p>
          <a:p>
            <a:pPr lvl="1"/>
            <a:endParaRPr lang="de-DE" dirty="0"/>
          </a:p>
          <a:p>
            <a:pPr marL="476250" lvl="1" indent="0">
              <a:buNone/>
            </a:pPr>
            <a:endParaRPr lang="de-DE" dirty="0"/>
          </a:p>
          <a:p>
            <a:endParaRPr lang="de-DE" dirty="0"/>
          </a:p>
        </p:txBody>
      </p:sp>
      <p:sp>
        <p:nvSpPr>
          <p:cNvPr id="3" name="Fußzeilenplatzhalter 2"/>
          <p:cNvSpPr>
            <a:spLocks noGrp="1"/>
          </p:cNvSpPr>
          <p:nvPr>
            <p:ph type="ftr" sz="quarter" idx="10"/>
          </p:nvPr>
        </p:nvSpPr>
        <p:spPr/>
        <p:txBody>
          <a:bodyPr/>
          <a:lstStyle/>
          <a:p>
            <a:r>
              <a:rPr lang="en-US"/>
              <a:t>Smart Data Innovation Lab (SDIL)</a:t>
            </a:r>
          </a:p>
          <a:p>
            <a:endParaRPr lang="en-US" dirty="0"/>
          </a:p>
        </p:txBody>
      </p:sp>
      <p:sp>
        <p:nvSpPr>
          <p:cNvPr id="4" name="Titel 3"/>
          <p:cNvSpPr>
            <a:spLocks noGrp="1"/>
          </p:cNvSpPr>
          <p:nvPr>
            <p:ph type="title"/>
          </p:nvPr>
        </p:nvSpPr>
        <p:spPr/>
        <p:txBody>
          <a:bodyPr/>
          <a:lstStyle/>
          <a:p>
            <a:r>
              <a:rPr lang="de-DE" dirty="0" smtClean="0"/>
              <a:t>Data-</a:t>
            </a:r>
            <a:r>
              <a:rPr lang="de-DE" dirty="0" err="1" smtClean="0"/>
              <a:t>Preparation</a:t>
            </a:r>
            <a:endParaRPr lang="de-DE" dirty="0"/>
          </a:p>
        </p:txBody>
      </p:sp>
      <p:sp>
        <p:nvSpPr>
          <p:cNvPr id="7" name="AutoShape 2" descr="imap://pescara@mail.teco.edu:143/fetch%3EUID%3E.INBOX%3E3211?part=1.2.6&amp;filename=Fingerprint_21331_20544_1_2015-11-09__XAxisCondition_1_skalierung.png"/>
          <p:cNvSpPr>
            <a:spLocks noChangeAspect="1" noChangeArrowheads="1"/>
          </p:cNvSpPr>
          <p:nvPr/>
        </p:nvSpPr>
        <p:spPr bwMode="auto">
          <a:xfrm>
            <a:off x="155575" y="-4433888"/>
            <a:ext cx="11553825" cy="924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4" descr="imap://pescara@mail.teco.edu:143/fetch%3EUID%3E.INBOX%3E3211?part=1.2.6&amp;filename=Fingerprint_21331_20544_1_2015-11-09__XAxisCondition_1_skalierung.png"/>
          <p:cNvSpPr>
            <a:spLocks noChangeAspect="1" noChangeArrowheads="1"/>
          </p:cNvSpPr>
          <p:nvPr/>
        </p:nvSpPr>
        <p:spPr bwMode="auto">
          <a:xfrm>
            <a:off x="307975" y="-4281488"/>
            <a:ext cx="11553825" cy="9248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Grafik 10"/>
          <p:cNvPicPr>
            <a:picLocks noChangeAspect="1"/>
          </p:cNvPicPr>
          <p:nvPr/>
        </p:nvPicPr>
        <p:blipFill>
          <a:blip r:embed="rId3"/>
          <a:stretch>
            <a:fillRect/>
          </a:stretch>
        </p:blipFill>
        <p:spPr>
          <a:xfrm>
            <a:off x="1106834" y="3447715"/>
            <a:ext cx="6104872" cy="2441948"/>
          </a:xfrm>
          <a:prstGeom prst="rect">
            <a:avLst/>
          </a:prstGeom>
        </p:spPr>
      </p:pic>
    </p:spTree>
    <p:extLst>
      <p:ext uri="{BB962C8B-B14F-4D97-AF65-F5344CB8AC3E}">
        <p14:creationId xmlns:p14="http://schemas.microsoft.com/office/powerpoint/2010/main" val="851330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Ensemble von </a:t>
            </a:r>
            <a:r>
              <a:rPr lang="de-DE" dirty="0" err="1" smtClean="0"/>
              <a:t>Klassifikatoren</a:t>
            </a:r>
            <a:r>
              <a:rPr lang="de-DE" dirty="0" smtClean="0"/>
              <a:t>: </a:t>
            </a:r>
            <a:r>
              <a:rPr lang="de-DE" dirty="0" err="1" smtClean="0"/>
              <a:t>Stacking</a:t>
            </a:r>
            <a:endParaRPr lang="de-DE" dirty="0"/>
          </a:p>
          <a:p>
            <a:r>
              <a:rPr lang="de-DE" dirty="0"/>
              <a:t>Untere Schicht:</a:t>
            </a:r>
          </a:p>
          <a:p>
            <a:pPr lvl="1"/>
            <a:r>
              <a:rPr lang="de-DE" dirty="0"/>
              <a:t>Training von </a:t>
            </a:r>
            <a:r>
              <a:rPr lang="de-DE" dirty="0" err="1"/>
              <a:t>RandomForests</a:t>
            </a:r>
            <a:r>
              <a:rPr lang="de-DE" dirty="0"/>
              <a:t> auf </a:t>
            </a:r>
            <a:r>
              <a:rPr lang="de-DE" dirty="0" smtClean="0"/>
              <a:t>Teildatensätzen</a:t>
            </a:r>
            <a:endParaRPr lang="de-DE" dirty="0"/>
          </a:p>
          <a:p>
            <a:r>
              <a:rPr lang="de-DE" dirty="0"/>
              <a:t>Obere Schicht:</a:t>
            </a:r>
          </a:p>
          <a:p>
            <a:pPr lvl="1"/>
            <a:r>
              <a:rPr lang="de-DE" dirty="0"/>
              <a:t>Neuronales Netz</a:t>
            </a:r>
          </a:p>
          <a:p>
            <a:pPr lvl="1"/>
            <a:r>
              <a:rPr lang="de-DE" dirty="0"/>
              <a:t>Training auf Ergebnissen der </a:t>
            </a:r>
            <a:r>
              <a:rPr lang="de-DE" dirty="0" err="1"/>
              <a:t>RandomForests</a:t>
            </a:r>
            <a:endParaRPr lang="de-DE" dirty="0"/>
          </a:p>
        </p:txBody>
      </p:sp>
      <p:sp>
        <p:nvSpPr>
          <p:cNvPr id="3" name="Fußzeilenplatzhalter 2"/>
          <p:cNvSpPr>
            <a:spLocks noGrp="1"/>
          </p:cNvSpPr>
          <p:nvPr>
            <p:ph type="ftr" sz="quarter" idx="10"/>
          </p:nvPr>
        </p:nvSpPr>
        <p:spPr/>
        <p:txBody>
          <a:bodyPr/>
          <a:lstStyle/>
          <a:p>
            <a:r>
              <a:rPr lang="en-US"/>
              <a:t>Smart Data Innovation Lab (SDIL)</a:t>
            </a:r>
          </a:p>
          <a:p>
            <a:endParaRPr lang="en-US" dirty="0"/>
          </a:p>
        </p:txBody>
      </p:sp>
      <p:sp>
        <p:nvSpPr>
          <p:cNvPr id="4" name="Titel 3"/>
          <p:cNvSpPr>
            <a:spLocks noGrp="1"/>
          </p:cNvSpPr>
          <p:nvPr>
            <p:ph type="title"/>
          </p:nvPr>
        </p:nvSpPr>
        <p:spPr>
          <a:xfrm>
            <a:off x="361231" y="71897"/>
            <a:ext cx="6911975" cy="561975"/>
          </a:xfrm>
        </p:spPr>
        <p:txBody>
          <a:bodyPr/>
          <a:lstStyle/>
          <a:p>
            <a:r>
              <a:rPr lang="de-DE" dirty="0" smtClean="0"/>
              <a:t>Modellbildung &amp; Evaluierung</a:t>
            </a:r>
            <a:endParaRPr lang="de-DE" dirty="0"/>
          </a:p>
        </p:txBody>
      </p:sp>
      <p:graphicFrame>
        <p:nvGraphicFramePr>
          <p:cNvPr id="5" name="Diagramm 4"/>
          <p:cNvGraphicFramePr/>
          <p:nvPr>
            <p:extLst>
              <p:ext uri="{D42A27DB-BD31-4B8C-83A1-F6EECF244321}">
                <p14:modId xmlns:p14="http://schemas.microsoft.com/office/powerpoint/2010/main" val="4117555147"/>
              </p:ext>
            </p:extLst>
          </p:nvPr>
        </p:nvGraphicFramePr>
        <p:xfrm>
          <a:off x="5350018" y="287016"/>
          <a:ext cx="367240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2229157793"/>
              </p:ext>
            </p:extLst>
          </p:nvPr>
        </p:nvGraphicFramePr>
        <p:xfrm>
          <a:off x="195870" y="3481821"/>
          <a:ext cx="3440025" cy="2356482"/>
        </p:xfrm>
        <a:graphic>
          <a:graphicData uri="http://schemas.openxmlformats.org/drawingml/2006/table">
            <a:tbl>
              <a:tblPr>
                <a:tableStyleId>{616DA210-FB5B-4158-B5E0-FEB733F419BA}</a:tableStyleId>
              </a:tblPr>
              <a:tblGrid>
                <a:gridCol w="639929">
                  <a:extLst>
                    <a:ext uri="{9D8B030D-6E8A-4147-A177-3AD203B41FA5}">
                      <a16:colId xmlns:a16="http://schemas.microsoft.com/office/drawing/2014/main" val="1313731277"/>
                    </a:ext>
                  </a:extLst>
                </a:gridCol>
                <a:gridCol w="615583">
                  <a:extLst>
                    <a:ext uri="{9D8B030D-6E8A-4147-A177-3AD203B41FA5}">
                      <a16:colId xmlns:a16="http://schemas.microsoft.com/office/drawing/2014/main" val="2528452466"/>
                    </a:ext>
                  </a:extLst>
                </a:gridCol>
                <a:gridCol w="615583">
                  <a:extLst>
                    <a:ext uri="{9D8B030D-6E8A-4147-A177-3AD203B41FA5}">
                      <a16:colId xmlns:a16="http://schemas.microsoft.com/office/drawing/2014/main" val="3148670297"/>
                    </a:ext>
                  </a:extLst>
                </a:gridCol>
                <a:gridCol w="615583">
                  <a:extLst>
                    <a:ext uri="{9D8B030D-6E8A-4147-A177-3AD203B41FA5}">
                      <a16:colId xmlns:a16="http://schemas.microsoft.com/office/drawing/2014/main" val="2077311152"/>
                    </a:ext>
                  </a:extLst>
                </a:gridCol>
                <a:gridCol w="953347">
                  <a:extLst>
                    <a:ext uri="{9D8B030D-6E8A-4147-A177-3AD203B41FA5}">
                      <a16:colId xmlns:a16="http://schemas.microsoft.com/office/drawing/2014/main" val="3566806332"/>
                    </a:ext>
                  </a:extLst>
                </a:gridCol>
              </a:tblGrid>
              <a:tr h="365023">
                <a:tc>
                  <a:txBody>
                    <a:bodyPr/>
                    <a:lstStyle/>
                    <a:p>
                      <a:r>
                        <a:rPr lang="de-DE" sz="1200" b="1" dirty="0" smtClean="0"/>
                        <a:t>Modell</a:t>
                      </a:r>
                      <a:r>
                        <a:rPr lang="de-DE" sz="1200" b="1" baseline="0" dirty="0" smtClean="0"/>
                        <a:t> 1</a:t>
                      </a:r>
                      <a:endParaRPr lang="de-DE" sz="1200" b="1" dirty="0"/>
                    </a:p>
                  </a:txBody>
                  <a:tcPr marL="53975" marR="53975" marT="26987" marB="26987" anchor="ctr"/>
                </a:tc>
                <a:tc>
                  <a:txBody>
                    <a:bodyPr/>
                    <a:lstStyle/>
                    <a:p>
                      <a:r>
                        <a:rPr lang="de-DE" sz="900" b="1" dirty="0"/>
                        <a:t>Vorhersage</a:t>
                      </a:r>
                      <a:r>
                        <a:rPr lang="de-DE" sz="900" b="1" baseline="0" dirty="0"/>
                        <a:t> OK</a:t>
                      </a:r>
                      <a:endParaRPr lang="de-DE" sz="900" b="1" dirty="0"/>
                    </a:p>
                  </a:txBody>
                  <a:tcPr marL="53975" marR="53975" marT="26987" marB="26987" anchor="ctr">
                    <a:solidFill>
                      <a:srgbClr val="00B050"/>
                    </a:solidFill>
                  </a:tcPr>
                </a:tc>
                <a:tc>
                  <a:txBody>
                    <a:bodyPr/>
                    <a:lstStyle/>
                    <a:p>
                      <a:r>
                        <a:rPr lang="de-DE" sz="900" b="1" dirty="0"/>
                        <a:t>Vorhersage Auffällig</a:t>
                      </a:r>
                    </a:p>
                  </a:txBody>
                  <a:tcPr marL="53975" marR="53975" marT="26987" marB="26987" anchor="ctr">
                    <a:solidFill>
                      <a:srgbClr val="FFC000"/>
                    </a:solidFill>
                  </a:tcPr>
                </a:tc>
                <a:tc>
                  <a:txBody>
                    <a:bodyPr/>
                    <a:lstStyle/>
                    <a:p>
                      <a:r>
                        <a:rPr lang="de-DE" sz="900" b="1" dirty="0"/>
                        <a:t>Vorhersage</a:t>
                      </a:r>
                      <a:r>
                        <a:rPr lang="de-DE" sz="900" b="1" baseline="0" dirty="0"/>
                        <a:t> Kritisch</a:t>
                      </a:r>
                      <a:endParaRPr lang="de-DE" sz="900" b="1" dirty="0"/>
                    </a:p>
                  </a:txBody>
                  <a:tcPr marL="53975" marR="53975" marT="26987" marB="26987" anchor="ctr">
                    <a:solidFill>
                      <a:srgbClr val="FF0000"/>
                    </a:solidFill>
                  </a:tcPr>
                </a:tc>
                <a:tc>
                  <a:txBody>
                    <a:bodyPr/>
                    <a:lstStyle/>
                    <a:p>
                      <a:r>
                        <a:rPr lang="de-DE" sz="900" b="1" dirty="0"/>
                        <a:t>Trefferquote</a:t>
                      </a:r>
                      <a:r>
                        <a:rPr lang="de-DE" sz="900" b="1" baseline="0" dirty="0"/>
                        <a:t> (</a:t>
                      </a:r>
                      <a:r>
                        <a:rPr lang="de-DE" sz="900" b="1" baseline="0" dirty="0" err="1"/>
                        <a:t>recall</a:t>
                      </a:r>
                      <a:r>
                        <a:rPr lang="de-DE" sz="900" b="1" baseline="0" dirty="0"/>
                        <a:t>)</a:t>
                      </a:r>
                      <a:endParaRPr lang="de-DE" sz="900" b="1" dirty="0"/>
                    </a:p>
                  </a:txBody>
                  <a:tcPr marL="53975" marR="53975" marT="26987" marB="26987" anchor="ctr"/>
                </a:tc>
                <a:extLst>
                  <a:ext uri="{0D108BD9-81ED-4DB2-BD59-A6C34878D82A}">
                    <a16:rowId xmlns:a16="http://schemas.microsoft.com/office/drawing/2014/main" val="168429237"/>
                  </a:ext>
                </a:extLst>
              </a:tr>
              <a:tr h="365023">
                <a:tc>
                  <a:txBody>
                    <a:bodyPr/>
                    <a:lstStyle/>
                    <a:p>
                      <a:r>
                        <a:rPr lang="de-DE" sz="900" b="1" dirty="0"/>
                        <a:t>Referenz OK</a:t>
                      </a:r>
                      <a:endParaRPr lang="de-DE" sz="900" b="1" baseline="0" dirty="0"/>
                    </a:p>
                  </a:txBody>
                  <a:tcPr marL="53975" marR="53975" marT="26987" marB="26987" anchor="ctr">
                    <a:solidFill>
                      <a:srgbClr val="00B050"/>
                    </a:solidFill>
                  </a:tcPr>
                </a:tc>
                <a:tc>
                  <a:txBody>
                    <a:bodyPr/>
                    <a:lstStyle/>
                    <a:p>
                      <a:r>
                        <a:rPr lang="de-DE" sz="1050" b="1" dirty="0">
                          <a:solidFill>
                            <a:srgbClr val="00B050"/>
                          </a:solidFill>
                        </a:rPr>
                        <a:t>72,05</a:t>
                      </a:r>
                      <a:r>
                        <a:rPr lang="de-DE" sz="1050" b="1" baseline="0" dirty="0">
                          <a:solidFill>
                            <a:srgbClr val="00B050"/>
                          </a:solidFill>
                        </a:rPr>
                        <a:t>%</a:t>
                      </a:r>
                      <a:endParaRPr lang="de-DE" sz="1050" b="1" dirty="0">
                        <a:solidFill>
                          <a:srgbClr val="00B050"/>
                        </a:solidFill>
                      </a:endParaRPr>
                    </a:p>
                  </a:txBody>
                  <a:tcPr anchor="ctr"/>
                </a:tc>
                <a:tc>
                  <a:txBody>
                    <a:bodyPr/>
                    <a:lstStyle/>
                    <a:p>
                      <a:r>
                        <a:rPr lang="de-DE" sz="1050" b="0" dirty="0">
                          <a:solidFill>
                            <a:srgbClr val="FF0000"/>
                          </a:solidFill>
                        </a:rPr>
                        <a:t>0,62</a:t>
                      </a:r>
                      <a:r>
                        <a:rPr lang="de-DE" sz="1050" b="0" baseline="0" dirty="0">
                          <a:solidFill>
                            <a:srgbClr val="FF0000"/>
                          </a:solidFill>
                        </a:rPr>
                        <a:t>%</a:t>
                      </a:r>
                      <a:endParaRPr lang="de-DE" sz="1050" b="0" dirty="0">
                        <a:solidFill>
                          <a:srgbClr val="FF0000"/>
                        </a:solidFill>
                      </a:endParaRPr>
                    </a:p>
                  </a:txBody>
                  <a:tcPr anchor="ctr"/>
                </a:tc>
                <a:tc>
                  <a:txBody>
                    <a:bodyPr/>
                    <a:lstStyle/>
                    <a:p>
                      <a:r>
                        <a:rPr lang="de-DE" sz="1050" dirty="0">
                          <a:solidFill>
                            <a:srgbClr val="FF0000"/>
                          </a:solidFill>
                        </a:rPr>
                        <a:t>1,86%</a:t>
                      </a:r>
                    </a:p>
                  </a:txBody>
                  <a:tcPr anchor="ctr"/>
                </a:tc>
                <a:tc>
                  <a:txBody>
                    <a:bodyPr/>
                    <a:lstStyle/>
                    <a:p>
                      <a:r>
                        <a:rPr lang="de-DE" sz="1050" dirty="0"/>
                        <a:t>96,67%</a:t>
                      </a:r>
                    </a:p>
                  </a:txBody>
                  <a:tcPr anchor="ctr"/>
                </a:tc>
                <a:extLst>
                  <a:ext uri="{0D108BD9-81ED-4DB2-BD59-A6C34878D82A}">
                    <a16:rowId xmlns:a16="http://schemas.microsoft.com/office/drawing/2014/main" val="1591070249"/>
                  </a:ext>
                </a:extLst>
              </a:tr>
              <a:tr h="304186">
                <a:tc>
                  <a:txBody>
                    <a:bodyPr/>
                    <a:lstStyle/>
                    <a:p>
                      <a:r>
                        <a:rPr lang="de-DE" sz="900" b="1" dirty="0"/>
                        <a:t>Referenz</a:t>
                      </a:r>
                      <a:r>
                        <a:rPr lang="de-DE" sz="900" b="1" baseline="0" dirty="0"/>
                        <a:t> Auffällig</a:t>
                      </a:r>
                      <a:endParaRPr lang="de-DE" sz="900" b="1" dirty="0"/>
                    </a:p>
                  </a:txBody>
                  <a:tcPr marL="53975" marR="53975" marT="26987" marB="26987" anchor="ctr">
                    <a:solidFill>
                      <a:srgbClr val="FFC000"/>
                    </a:solidFill>
                  </a:tcPr>
                </a:tc>
                <a:tc>
                  <a:txBody>
                    <a:bodyPr/>
                    <a:lstStyle/>
                    <a:p>
                      <a:r>
                        <a:rPr lang="de-DE" sz="1050" b="1" dirty="0">
                          <a:solidFill>
                            <a:srgbClr val="FF0000"/>
                          </a:solidFill>
                        </a:rPr>
                        <a:t>14,91%</a:t>
                      </a:r>
                    </a:p>
                  </a:txBody>
                  <a:tcPr anchor="ctr"/>
                </a:tc>
                <a:tc>
                  <a:txBody>
                    <a:bodyPr/>
                    <a:lstStyle/>
                    <a:p>
                      <a:r>
                        <a:rPr lang="de-DE" sz="1050" b="1" dirty="0">
                          <a:solidFill>
                            <a:srgbClr val="00B050"/>
                          </a:solidFill>
                        </a:rPr>
                        <a:t>0,62</a:t>
                      </a:r>
                      <a:r>
                        <a:rPr lang="de-DE" sz="1050" b="1" baseline="0" dirty="0">
                          <a:solidFill>
                            <a:srgbClr val="00B050"/>
                          </a:solidFill>
                        </a:rPr>
                        <a:t>%</a:t>
                      </a:r>
                      <a:endParaRPr lang="de-DE" sz="1050" b="1" dirty="0">
                        <a:solidFill>
                          <a:srgbClr val="00B050"/>
                        </a:solidFill>
                      </a:endParaRPr>
                    </a:p>
                  </a:txBody>
                  <a:tcPr anchor="ctr"/>
                </a:tc>
                <a:tc>
                  <a:txBody>
                    <a:bodyPr/>
                    <a:lstStyle/>
                    <a:p>
                      <a:r>
                        <a:rPr lang="de-DE" sz="1050" dirty="0">
                          <a:solidFill>
                            <a:srgbClr val="FF0000"/>
                          </a:solidFill>
                        </a:rPr>
                        <a:t>1,86%</a:t>
                      </a:r>
                    </a:p>
                  </a:txBody>
                  <a:tcPr anchor="ctr"/>
                </a:tc>
                <a:tc>
                  <a:txBody>
                    <a:bodyPr/>
                    <a:lstStyle/>
                    <a:p>
                      <a:r>
                        <a:rPr lang="de-DE" sz="1050" dirty="0"/>
                        <a:t>3,56%</a:t>
                      </a:r>
                    </a:p>
                  </a:txBody>
                  <a:tcPr anchor="ctr"/>
                </a:tc>
                <a:extLst>
                  <a:ext uri="{0D108BD9-81ED-4DB2-BD59-A6C34878D82A}">
                    <a16:rowId xmlns:a16="http://schemas.microsoft.com/office/drawing/2014/main" val="1566759756"/>
                  </a:ext>
                </a:extLst>
              </a:tr>
              <a:tr h="283267">
                <a:tc>
                  <a:txBody>
                    <a:bodyPr/>
                    <a:lstStyle/>
                    <a:p>
                      <a:r>
                        <a:rPr lang="de-DE" sz="900" b="1" dirty="0"/>
                        <a:t>Referenz Kritisch</a:t>
                      </a:r>
                    </a:p>
                  </a:txBody>
                  <a:tcPr marL="53975" marR="53975" marT="26987" marB="26987" anchor="ctr">
                    <a:solidFill>
                      <a:srgbClr val="FF0000"/>
                    </a:solidFill>
                  </a:tcPr>
                </a:tc>
                <a:tc>
                  <a:txBody>
                    <a:bodyPr/>
                    <a:lstStyle/>
                    <a:p>
                      <a:r>
                        <a:rPr lang="de-DE" sz="1050" b="1" dirty="0">
                          <a:solidFill>
                            <a:srgbClr val="FF0000"/>
                          </a:solidFill>
                        </a:rPr>
                        <a:t>0,62%</a:t>
                      </a:r>
                    </a:p>
                  </a:txBody>
                  <a:tcPr anchor="ctr"/>
                </a:tc>
                <a:tc>
                  <a:txBody>
                    <a:bodyPr/>
                    <a:lstStyle/>
                    <a:p>
                      <a:r>
                        <a:rPr lang="de-DE" sz="1050" dirty="0">
                          <a:solidFill>
                            <a:srgbClr val="FF0000"/>
                          </a:solidFill>
                        </a:rPr>
                        <a:t>1,86%</a:t>
                      </a:r>
                    </a:p>
                  </a:txBody>
                  <a:tcPr anchor="ctr"/>
                </a:tc>
                <a:tc>
                  <a:txBody>
                    <a:bodyPr/>
                    <a:lstStyle/>
                    <a:p>
                      <a:r>
                        <a:rPr lang="de-DE" sz="1050" dirty="0">
                          <a:solidFill>
                            <a:srgbClr val="00B050"/>
                          </a:solidFill>
                        </a:rPr>
                        <a:t>5,59%</a:t>
                      </a:r>
                    </a:p>
                  </a:txBody>
                  <a:tcPr anchor="ctr"/>
                </a:tc>
                <a:tc>
                  <a:txBody>
                    <a:bodyPr/>
                    <a:lstStyle/>
                    <a:p>
                      <a:r>
                        <a:rPr lang="de-DE" sz="1050" dirty="0"/>
                        <a:t>69,27%</a:t>
                      </a:r>
                    </a:p>
                  </a:txBody>
                  <a:tcPr anchor="ctr"/>
                </a:tc>
                <a:extLst>
                  <a:ext uri="{0D108BD9-81ED-4DB2-BD59-A6C34878D82A}">
                    <a16:rowId xmlns:a16="http://schemas.microsoft.com/office/drawing/2014/main" val="278064146"/>
                  </a:ext>
                </a:extLst>
              </a:tr>
              <a:tr h="429881">
                <a:tc>
                  <a:txBody>
                    <a:bodyPr/>
                    <a:lstStyle/>
                    <a:p>
                      <a:r>
                        <a:rPr lang="de-DE" sz="900" b="1" dirty="0"/>
                        <a:t>Klassen-genauigkeit (</a:t>
                      </a:r>
                      <a:r>
                        <a:rPr lang="de-DE" sz="900" b="1" dirty="0" err="1"/>
                        <a:t>precision</a:t>
                      </a:r>
                      <a:r>
                        <a:rPr lang="de-DE" sz="900" b="1" dirty="0"/>
                        <a:t>)</a:t>
                      </a:r>
                    </a:p>
                  </a:txBody>
                  <a:tcPr marL="53975" marR="53975" marT="26987" marB="26987" anchor="ctr"/>
                </a:tc>
                <a:tc>
                  <a:txBody>
                    <a:bodyPr/>
                    <a:lstStyle/>
                    <a:p>
                      <a:r>
                        <a:rPr lang="de-DE" sz="1050" dirty="0"/>
                        <a:t>82,27%</a:t>
                      </a:r>
                    </a:p>
                  </a:txBody>
                  <a:tcPr anchor="ctr"/>
                </a:tc>
                <a:tc>
                  <a:txBody>
                    <a:bodyPr/>
                    <a:lstStyle/>
                    <a:p>
                      <a:r>
                        <a:rPr lang="de-DE" sz="1050" dirty="0"/>
                        <a:t>20%</a:t>
                      </a:r>
                    </a:p>
                  </a:txBody>
                  <a:tcPr anchor="ctr"/>
                </a:tc>
                <a:tc>
                  <a:txBody>
                    <a:bodyPr/>
                    <a:lstStyle/>
                    <a:p>
                      <a:r>
                        <a:rPr lang="de-DE" sz="1050" dirty="0"/>
                        <a:t>60%</a:t>
                      </a:r>
                    </a:p>
                  </a:txBody>
                  <a:tcPr anchor="ctr"/>
                </a:tc>
                <a:tc>
                  <a:txBody>
                    <a:bodyPr/>
                    <a:lstStyle/>
                    <a:p>
                      <a:endParaRPr lang="de-DE" sz="1050" dirty="0"/>
                    </a:p>
                  </a:txBody>
                  <a:tcPr anchor="ctr"/>
                </a:tc>
                <a:extLst>
                  <a:ext uri="{0D108BD9-81ED-4DB2-BD59-A6C34878D82A}">
                    <a16:rowId xmlns:a16="http://schemas.microsoft.com/office/drawing/2014/main" val="1684705031"/>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449277770"/>
              </p:ext>
            </p:extLst>
          </p:nvPr>
        </p:nvGraphicFramePr>
        <p:xfrm>
          <a:off x="4025223" y="3481820"/>
          <a:ext cx="3144975" cy="2356482"/>
        </p:xfrm>
        <a:graphic>
          <a:graphicData uri="http://schemas.openxmlformats.org/drawingml/2006/table">
            <a:tbl>
              <a:tblPr>
                <a:tableStyleId>{616DA210-FB5B-4158-B5E0-FEB733F419BA}</a:tableStyleId>
              </a:tblPr>
              <a:tblGrid>
                <a:gridCol w="618684">
                  <a:extLst>
                    <a:ext uri="{9D8B030D-6E8A-4147-A177-3AD203B41FA5}">
                      <a16:colId xmlns:a16="http://schemas.microsoft.com/office/drawing/2014/main" val="1313731277"/>
                    </a:ext>
                  </a:extLst>
                </a:gridCol>
                <a:gridCol w="529143">
                  <a:extLst>
                    <a:ext uri="{9D8B030D-6E8A-4147-A177-3AD203B41FA5}">
                      <a16:colId xmlns:a16="http://schemas.microsoft.com/office/drawing/2014/main" val="2528452466"/>
                    </a:ext>
                  </a:extLst>
                </a:gridCol>
                <a:gridCol w="623086">
                  <a:extLst>
                    <a:ext uri="{9D8B030D-6E8A-4147-A177-3AD203B41FA5}">
                      <a16:colId xmlns:a16="http://schemas.microsoft.com/office/drawing/2014/main" val="3148670297"/>
                    </a:ext>
                  </a:extLst>
                </a:gridCol>
                <a:gridCol w="720080">
                  <a:extLst>
                    <a:ext uri="{9D8B030D-6E8A-4147-A177-3AD203B41FA5}">
                      <a16:colId xmlns:a16="http://schemas.microsoft.com/office/drawing/2014/main" val="2077311152"/>
                    </a:ext>
                  </a:extLst>
                </a:gridCol>
                <a:gridCol w="653982">
                  <a:extLst>
                    <a:ext uri="{9D8B030D-6E8A-4147-A177-3AD203B41FA5}">
                      <a16:colId xmlns:a16="http://schemas.microsoft.com/office/drawing/2014/main" val="3566806332"/>
                    </a:ext>
                  </a:extLst>
                </a:gridCol>
              </a:tblGrid>
              <a:tr h="451236">
                <a:tc>
                  <a:txBody>
                    <a:bodyPr/>
                    <a:lstStyle/>
                    <a:p>
                      <a:r>
                        <a:rPr lang="de-DE" sz="1200" b="1" baseline="0" dirty="0" smtClean="0"/>
                        <a:t>Modell 2</a:t>
                      </a:r>
                      <a:endParaRPr lang="de-DE" sz="1200" b="1" dirty="0"/>
                    </a:p>
                  </a:txBody>
                  <a:tcPr marL="53975" marR="53975" marT="26987" marB="26987" anchor="ctr"/>
                </a:tc>
                <a:tc>
                  <a:txBody>
                    <a:bodyPr/>
                    <a:lstStyle/>
                    <a:p>
                      <a:r>
                        <a:rPr lang="de-DE" sz="900" b="1" dirty="0"/>
                        <a:t>Vorhersage</a:t>
                      </a:r>
                      <a:r>
                        <a:rPr lang="de-DE" sz="900" b="1" baseline="0" dirty="0"/>
                        <a:t> OK</a:t>
                      </a:r>
                      <a:endParaRPr lang="de-DE" sz="900" b="1" dirty="0"/>
                    </a:p>
                  </a:txBody>
                  <a:tcPr marL="53975" marR="53975" marT="26987" marB="26987" anchor="ctr">
                    <a:solidFill>
                      <a:srgbClr val="00B050"/>
                    </a:solidFill>
                  </a:tcPr>
                </a:tc>
                <a:tc>
                  <a:txBody>
                    <a:bodyPr/>
                    <a:lstStyle/>
                    <a:p>
                      <a:r>
                        <a:rPr lang="de-DE" sz="900" b="1" dirty="0"/>
                        <a:t>Vorhersage Auffällig</a:t>
                      </a:r>
                    </a:p>
                  </a:txBody>
                  <a:tcPr marL="53975" marR="53975" marT="26987" marB="26987" anchor="ctr">
                    <a:solidFill>
                      <a:srgbClr val="FFC000"/>
                    </a:solidFill>
                  </a:tcPr>
                </a:tc>
                <a:tc>
                  <a:txBody>
                    <a:bodyPr/>
                    <a:lstStyle/>
                    <a:p>
                      <a:r>
                        <a:rPr lang="de-DE" sz="900" b="1" dirty="0"/>
                        <a:t>Vorhersage</a:t>
                      </a:r>
                      <a:r>
                        <a:rPr lang="de-DE" sz="900" b="1" baseline="0" dirty="0"/>
                        <a:t> Kritisch</a:t>
                      </a:r>
                      <a:endParaRPr lang="de-DE" sz="900" b="1" dirty="0"/>
                    </a:p>
                  </a:txBody>
                  <a:tcPr marL="53975" marR="53975" marT="26987" marB="26987" anchor="ctr">
                    <a:solidFill>
                      <a:srgbClr val="FF0000"/>
                    </a:solidFill>
                  </a:tcPr>
                </a:tc>
                <a:tc>
                  <a:txBody>
                    <a:bodyPr/>
                    <a:lstStyle/>
                    <a:p>
                      <a:r>
                        <a:rPr lang="de-DE" sz="900" b="1" dirty="0"/>
                        <a:t>Trefferquote</a:t>
                      </a:r>
                      <a:r>
                        <a:rPr lang="de-DE" sz="900" b="1" baseline="0" dirty="0"/>
                        <a:t> (</a:t>
                      </a:r>
                      <a:r>
                        <a:rPr lang="de-DE" sz="900" b="1" baseline="0" dirty="0" err="1"/>
                        <a:t>recall</a:t>
                      </a:r>
                      <a:r>
                        <a:rPr lang="de-DE" sz="900" b="1" baseline="0" dirty="0"/>
                        <a:t>)</a:t>
                      </a:r>
                      <a:endParaRPr lang="de-DE" sz="900" b="1" dirty="0"/>
                    </a:p>
                  </a:txBody>
                  <a:tcPr marL="53975" marR="53975" marT="26987" marB="26987" anchor="ctr"/>
                </a:tc>
                <a:extLst>
                  <a:ext uri="{0D108BD9-81ED-4DB2-BD59-A6C34878D82A}">
                    <a16:rowId xmlns:a16="http://schemas.microsoft.com/office/drawing/2014/main" val="168429237"/>
                  </a:ext>
                </a:extLst>
              </a:tr>
              <a:tr h="405146">
                <a:tc>
                  <a:txBody>
                    <a:bodyPr/>
                    <a:lstStyle/>
                    <a:p>
                      <a:r>
                        <a:rPr lang="de-DE" sz="900" b="1" dirty="0"/>
                        <a:t>Referenz OK</a:t>
                      </a:r>
                      <a:endParaRPr lang="de-DE" sz="900" b="1" baseline="0" dirty="0"/>
                    </a:p>
                  </a:txBody>
                  <a:tcPr marL="53975" marR="53975" marT="26987" marB="26987" anchor="ctr">
                    <a:solidFill>
                      <a:srgbClr val="00B050"/>
                    </a:solidFill>
                  </a:tcPr>
                </a:tc>
                <a:tc>
                  <a:txBody>
                    <a:bodyPr/>
                    <a:lstStyle/>
                    <a:p>
                      <a:r>
                        <a:rPr lang="de-DE" sz="1050" b="1" dirty="0">
                          <a:solidFill>
                            <a:srgbClr val="00B050"/>
                          </a:solidFill>
                        </a:rPr>
                        <a:t>71,97</a:t>
                      </a:r>
                      <a:r>
                        <a:rPr lang="de-DE" sz="1050" b="1" baseline="0" dirty="0">
                          <a:solidFill>
                            <a:srgbClr val="00B050"/>
                          </a:solidFill>
                        </a:rPr>
                        <a:t>%</a:t>
                      </a:r>
                      <a:endParaRPr lang="de-DE" sz="1050" b="1" dirty="0">
                        <a:solidFill>
                          <a:srgbClr val="00B050"/>
                        </a:solidFill>
                      </a:endParaRPr>
                    </a:p>
                  </a:txBody>
                  <a:tcPr anchor="ctr"/>
                </a:tc>
                <a:tc>
                  <a:txBody>
                    <a:bodyPr/>
                    <a:lstStyle/>
                    <a:p>
                      <a:r>
                        <a:rPr lang="de-DE" sz="1050" b="0" baseline="0" dirty="0">
                          <a:solidFill>
                            <a:srgbClr val="FF0000"/>
                          </a:solidFill>
                        </a:rPr>
                        <a:t>1,91%</a:t>
                      </a:r>
                      <a:endParaRPr lang="de-DE" sz="1050" b="0" dirty="0">
                        <a:solidFill>
                          <a:srgbClr val="FF0000"/>
                        </a:solidFill>
                      </a:endParaRPr>
                    </a:p>
                  </a:txBody>
                  <a:tcPr anchor="ctr"/>
                </a:tc>
                <a:tc>
                  <a:txBody>
                    <a:bodyPr/>
                    <a:lstStyle/>
                    <a:p>
                      <a:r>
                        <a:rPr lang="de-DE" sz="1050" dirty="0">
                          <a:solidFill>
                            <a:srgbClr val="FF0000"/>
                          </a:solidFill>
                        </a:rPr>
                        <a:t>1,27%</a:t>
                      </a:r>
                    </a:p>
                  </a:txBody>
                  <a:tcPr anchor="ctr"/>
                </a:tc>
                <a:tc>
                  <a:txBody>
                    <a:bodyPr/>
                    <a:lstStyle/>
                    <a:p>
                      <a:r>
                        <a:rPr lang="de-DE" sz="1050" dirty="0"/>
                        <a:t>95,77%</a:t>
                      </a:r>
                    </a:p>
                  </a:txBody>
                  <a:tcPr anchor="ctr"/>
                </a:tc>
                <a:extLst>
                  <a:ext uri="{0D108BD9-81ED-4DB2-BD59-A6C34878D82A}">
                    <a16:rowId xmlns:a16="http://schemas.microsoft.com/office/drawing/2014/main" val="1591070249"/>
                  </a:ext>
                </a:extLst>
              </a:tr>
              <a:tr h="397820">
                <a:tc>
                  <a:txBody>
                    <a:bodyPr/>
                    <a:lstStyle/>
                    <a:p>
                      <a:r>
                        <a:rPr lang="de-DE" sz="900" b="1" dirty="0"/>
                        <a:t>Referenz</a:t>
                      </a:r>
                      <a:r>
                        <a:rPr lang="de-DE" sz="900" b="1" baseline="0" dirty="0"/>
                        <a:t> Auffällig</a:t>
                      </a:r>
                      <a:endParaRPr lang="de-DE" sz="900" b="1" dirty="0"/>
                    </a:p>
                  </a:txBody>
                  <a:tcPr marL="53975" marR="53975" marT="26987" marB="26987" anchor="ctr">
                    <a:solidFill>
                      <a:srgbClr val="FFC000"/>
                    </a:solidFill>
                  </a:tcPr>
                </a:tc>
                <a:tc>
                  <a:txBody>
                    <a:bodyPr/>
                    <a:lstStyle/>
                    <a:p>
                      <a:r>
                        <a:rPr lang="de-DE" sz="1050" b="1" dirty="0">
                          <a:solidFill>
                            <a:srgbClr val="FF0000"/>
                          </a:solidFill>
                        </a:rPr>
                        <a:t>8,92%</a:t>
                      </a:r>
                    </a:p>
                  </a:txBody>
                  <a:tcPr anchor="ctr"/>
                </a:tc>
                <a:tc>
                  <a:txBody>
                    <a:bodyPr/>
                    <a:lstStyle/>
                    <a:p>
                      <a:r>
                        <a:rPr lang="de-DE" sz="1050" b="1" baseline="0" dirty="0">
                          <a:solidFill>
                            <a:srgbClr val="00B050"/>
                          </a:solidFill>
                        </a:rPr>
                        <a:t>7,01%</a:t>
                      </a:r>
                      <a:endParaRPr lang="de-DE" sz="1050" b="1" dirty="0">
                        <a:solidFill>
                          <a:srgbClr val="00B050"/>
                        </a:solidFill>
                      </a:endParaRPr>
                    </a:p>
                  </a:txBody>
                  <a:tcPr anchor="ctr"/>
                </a:tc>
                <a:tc>
                  <a:txBody>
                    <a:bodyPr/>
                    <a:lstStyle/>
                    <a:p>
                      <a:r>
                        <a:rPr lang="de-DE" sz="1050" dirty="0">
                          <a:solidFill>
                            <a:srgbClr val="FF0000"/>
                          </a:solidFill>
                        </a:rPr>
                        <a:t>1,27%</a:t>
                      </a:r>
                    </a:p>
                  </a:txBody>
                  <a:tcPr anchor="ctr"/>
                </a:tc>
                <a:tc>
                  <a:txBody>
                    <a:bodyPr/>
                    <a:lstStyle/>
                    <a:p>
                      <a:r>
                        <a:rPr lang="de-DE" sz="1050" dirty="0"/>
                        <a:t>40,75%</a:t>
                      </a:r>
                    </a:p>
                  </a:txBody>
                  <a:tcPr anchor="ctr"/>
                </a:tc>
                <a:extLst>
                  <a:ext uri="{0D108BD9-81ED-4DB2-BD59-A6C34878D82A}">
                    <a16:rowId xmlns:a16="http://schemas.microsoft.com/office/drawing/2014/main" val="1566759756"/>
                  </a:ext>
                </a:extLst>
              </a:tr>
              <a:tr h="317395">
                <a:tc>
                  <a:txBody>
                    <a:bodyPr/>
                    <a:lstStyle/>
                    <a:p>
                      <a:r>
                        <a:rPr lang="de-DE" sz="900" b="1" dirty="0"/>
                        <a:t>Referenz Kritisch</a:t>
                      </a:r>
                    </a:p>
                  </a:txBody>
                  <a:tcPr marL="53975" marR="53975" marT="26987" marB="26987" anchor="ctr">
                    <a:solidFill>
                      <a:srgbClr val="FF0000"/>
                    </a:solidFill>
                  </a:tcPr>
                </a:tc>
                <a:tc>
                  <a:txBody>
                    <a:bodyPr/>
                    <a:lstStyle/>
                    <a:p>
                      <a:r>
                        <a:rPr lang="de-DE" sz="1050" b="1" dirty="0">
                          <a:solidFill>
                            <a:srgbClr val="FF0000"/>
                          </a:solidFill>
                        </a:rPr>
                        <a:t>0,0%</a:t>
                      </a:r>
                    </a:p>
                  </a:txBody>
                  <a:tcPr anchor="ctr"/>
                </a:tc>
                <a:tc>
                  <a:txBody>
                    <a:bodyPr/>
                    <a:lstStyle/>
                    <a:p>
                      <a:r>
                        <a:rPr lang="de-DE" sz="1050" dirty="0">
                          <a:solidFill>
                            <a:srgbClr val="FF0000"/>
                          </a:solidFill>
                        </a:rPr>
                        <a:t>2,55%</a:t>
                      </a:r>
                    </a:p>
                  </a:txBody>
                  <a:tcPr anchor="ctr"/>
                </a:tc>
                <a:tc>
                  <a:txBody>
                    <a:bodyPr/>
                    <a:lstStyle/>
                    <a:p>
                      <a:r>
                        <a:rPr lang="de-DE" sz="1050" dirty="0">
                          <a:solidFill>
                            <a:srgbClr val="00B050"/>
                          </a:solidFill>
                        </a:rPr>
                        <a:t>5,1%</a:t>
                      </a:r>
                    </a:p>
                  </a:txBody>
                  <a:tcPr anchor="ctr"/>
                </a:tc>
                <a:tc>
                  <a:txBody>
                    <a:bodyPr/>
                    <a:lstStyle/>
                    <a:p>
                      <a:r>
                        <a:rPr lang="de-DE" sz="1050" dirty="0"/>
                        <a:t>66,66%</a:t>
                      </a:r>
                    </a:p>
                  </a:txBody>
                  <a:tcPr anchor="ctr"/>
                </a:tc>
                <a:extLst>
                  <a:ext uri="{0D108BD9-81ED-4DB2-BD59-A6C34878D82A}">
                    <a16:rowId xmlns:a16="http://schemas.microsoft.com/office/drawing/2014/main" val="278064146"/>
                  </a:ext>
                </a:extLst>
              </a:tr>
              <a:tr h="715215">
                <a:tc>
                  <a:txBody>
                    <a:bodyPr/>
                    <a:lstStyle/>
                    <a:p>
                      <a:r>
                        <a:rPr lang="de-DE" sz="900" b="1" dirty="0"/>
                        <a:t>Klassen-genauigkeit (</a:t>
                      </a:r>
                      <a:r>
                        <a:rPr lang="de-DE" sz="900" b="1" dirty="0" err="1"/>
                        <a:t>precision</a:t>
                      </a:r>
                      <a:r>
                        <a:rPr lang="de-DE" sz="900" b="1" dirty="0"/>
                        <a:t>)</a:t>
                      </a:r>
                    </a:p>
                  </a:txBody>
                  <a:tcPr marL="53975" marR="53975" marT="26987" marB="26987" anchor="ctr"/>
                </a:tc>
                <a:tc>
                  <a:txBody>
                    <a:bodyPr/>
                    <a:lstStyle/>
                    <a:p>
                      <a:r>
                        <a:rPr lang="de-DE" sz="1050" dirty="0"/>
                        <a:t>88,97%</a:t>
                      </a:r>
                    </a:p>
                  </a:txBody>
                  <a:tcPr anchor="ctr"/>
                </a:tc>
                <a:tc>
                  <a:txBody>
                    <a:bodyPr/>
                    <a:lstStyle/>
                    <a:p>
                      <a:r>
                        <a:rPr lang="de-DE" sz="1050" dirty="0"/>
                        <a:t>61,11%</a:t>
                      </a:r>
                    </a:p>
                  </a:txBody>
                  <a:tcPr anchor="ctr"/>
                </a:tc>
                <a:tc>
                  <a:txBody>
                    <a:bodyPr/>
                    <a:lstStyle/>
                    <a:p>
                      <a:r>
                        <a:rPr lang="de-DE" sz="1050" dirty="0"/>
                        <a:t>66,75%</a:t>
                      </a:r>
                    </a:p>
                  </a:txBody>
                  <a:tcPr anchor="ctr"/>
                </a:tc>
                <a:tc>
                  <a:txBody>
                    <a:bodyPr/>
                    <a:lstStyle/>
                    <a:p>
                      <a:endParaRPr lang="de-DE" sz="1050" dirty="0"/>
                    </a:p>
                  </a:txBody>
                  <a:tcPr anchor="ctr"/>
                </a:tc>
                <a:extLst>
                  <a:ext uri="{0D108BD9-81ED-4DB2-BD59-A6C34878D82A}">
                    <a16:rowId xmlns:a16="http://schemas.microsoft.com/office/drawing/2014/main" val="1684705031"/>
                  </a:ext>
                </a:extLst>
              </a:tr>
            </a:tbl>
          </a:graphicData>
        </a:graphic>
      </p:graphicFrame>
    </p:spTree>
    <p:extLst>
      <p:ext uri="{BB962C8B-B14F-4D97-AF65-F5344CB8AC3E}">
        <p14:creationId xmlns:p14="http://schemas.microsoft.com/office/powerpoint/2010/main" val="2889982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0525" y="2535585"/>
            <a:ext cx="8428359" cy="4030637"/>
          </a:xfrm>
        </p:spPr>
        <p:txBody>
          <a:bodyPr/>
          <a:lstStyle/>
          <a:p>
            <a:r>
              <a:rPr lang="en-US" dirty="0" err="1"/>
              <a:t>Wie</a:t>
            </a:r>
            <a:r>
              <a:rPr lang="en-US" dirty="0"/>
              <a:t> </a:t>
            </a:r>
            <a:r>
              <a:rPr lang="en-US" dirty="0" err="1"/>
              <a:t>kann</a:t>
            </a:r>
            <a:r>
              <a:rPr lang="en-US" dirty="0"/>
              <a:t> </a:t>
            </a:r>
            <a:r>
              <a:rPr lang="en-US" dirty="0" err="1"/>
              <a:t>ich</a:t>
            </a:r>
            <a:r>
              <a:rPr lang="en-US" dirty="0"/>
              <a:t> die </a:t>
            </a:r>
            <a:r>
              <a:rPr lang="en-US" dirty="0" err="1"/>
              <a:t>Ergebnisse</a:t>
            </a:r>
            <a:r>
              <a:rPr lang="en-US" dirty="0"/>
              <a:t> in die IT </a:t>
            </a:r>
            <a:r>
              <a:rPr lang="en-US" dirty="0" err="1"/>
              <a:t>eine</a:t>
            </a:r>
            <a:r>
              <a:rPr lang="en-US" dirty="0"/>
              <a:t> </a:t>
            </a:r>
            <a:r>
              <a:rPr lang="en-US" dirty="0" err="1"/>
              <a:t>Mittelständlers</a:t>
            </a:r>
            <a:r>
              <a:rPr lang="en-US" dirty="0"/>
              <a:t> </a:t>
            </a:r>
            <a:r>
              <a:rPr lang="en-US" dirty="0" err="1"/>
              <a:t>transferieren</a:t>
            </a:r>
            <a:r>
              <a:rPr lang="en-US" dirty="0"/>
              <a:t>?</a:t>
            </a:r>
          </a:p>
          <a:p>
            <a:r>
              <a:rPr lang="en-US" dirty="0" err="1" smtClean="0"/>
              <a:t>Wie</a:t>
            </a:r>
            <a:r>
              <a:rPr lang="en-US" dirty="0" smtClean="0"/>
              <a:t> </a:t>
            </a:r>
            <a:r>
              <a:rPr lang="en-US" dirty="0" err="1" smtClean="0"/>
              <a:t>erkläre</a:t>
            </a:r>
            <a:r>
              <a:rPr lang="en-US" dirty="0" smtClean="0"/>
              <a:t> </a:t>
            </a:r>
            <a:r>
              <a:rPr lang="en-US" dirty="0" err="1" smtClean="0"/>
              <a:t>ich</a:t>
            </a:r>
            <a:r>
              <a:rPr lang="en-US" dirty="0" smtClean="0"/>
              <a:t> </a:t>
            </a:r>
            <a:r>
              <a:rPr lang="en-US" dirty="0" err="1" smtClean="0"/>
              <a:t>ihm</a:t>
            </a:r>
            <a:r>
              <a:rPr lang="en-US" dirty="0" smtClean="0"/>
              <a:t> </a:t>
            </a:r>
            <a:r>
              <a:rPr lang="en-US" dirty="0" err="1" smtClean="0"/>
              <a:t>wozu</a:t>
            </a:r>
            <a:r>
              <a:rPr lang="en-US" dirty="0" smtClean="0"/>
              <a:t> </a:t>
            </a:r>
            <a:r>
              <a:rPr lang="en-US" dirty="0" err="1" smtClean="0"/>
              <a:t>wir</a:t>
            </a:r>
            <a:r>
              <a:rPr lang="en-US" dirty="0" smtClean="0"/>
              <a:t> stacking </a:t>
            </a:r>
            <a:r>
              <a:rPr lang="en-US" dirty="0" err="1" smtClean="0"/>
              <a:t>gebraucht</a:t>
            </a:r>
            <a:r>
              <a:rPr lang="en-US" dirty="0" smtClean="0"/>
              <a:t> </a:t>
            </a:r>
            <a:r>
              <a:rPr lang="en-US" dirty="0" err="1" smtClean="0"/>
              <a:t>haben</a:t>
            </a:r>
            <a:r>
              <a:rPr lang="en-US" dirty="0" smtClean="0"/>
              <a:t>?</a:t>
            </a:r>
          </a:p>
          <a:p>
            <a:r>
              <a:rPr lang="en-US" dirty="0" err="1" smtClean="0"/>
              <a:t>Ist</a:t>
            </a:r>
            <a:r>
              <a:rPr lang="en-US" dirty="0" smtClean="0"/>
              <a:t> das </a:t>
            </a:r>
            <a:r>
              <a:rPr lang="en-US" dirty="0" err="1" smtClean="0"/>
              <a:t>gewählte</a:t>
            </a:r>
            <a:r>
              <a:rPr lang="en-US" dirty="0" smtClean="0"/>
              <a:t> Modell das </a:t>
            </a:r>
            <a:r>
              <a:rPr lang="en-US" dirty="0" err="1" smtClean="0"/>
              <a:t>robusteste</a:t>
            </a:r>
            <a:r>
              <a:rPr lang="en-US" dirty="0" smtClean="0"/>
              <a:t>?</a:t>
            </a:r>
          </a:p>
          <a:p>
            <a:r>
              <a:rPr lang="en-US" dirty="0" err="1" smtClean="0"/>
              <a:t>Wie</a:t>
            </a:r>
            <a:r>
              <a:rPr lang="en-US" dirty="0" smtClean="0"/>
              <a:t> </a:t>
            </a:r>
            <a:r>
              <a:rPr lang="en-US" dirty="0" err="1" smtClean="0"/>
              <a:t>kann</a:t>
            </a:r>
            <a:r>
              <a:rPr lang="en-US" dirty="0" smtClean="0"/>
              <a:t> </a:t>
            </a:r>
            <a:r>
              <a:rPr lang="en-US" dirty="0" err="1" smtClean="0"/>
              <a:t>ich</a:t>
            </a:r>
            <a:r>
              <a:rPr lang="en-US" dirty="0" smtClean="0"/>
              <a:t> die </a:t>
            </a:r>
            <a:r>
              <a:rPr lang="en-US" dirty="0" err="1" smtClean="0"/>
              <a:t>Vorverarbeitung</a:t>
            </a:r>
            <a:r>
              <a:rPr lang="en-US" dirty="0" smtClean="0"/>
              <a:t> auf </a:t>
            </a:r>
            <a:r>
              <a:rPr lang="en-US" dirty="0" err="1" smtClean="0"/>
              <a:t>Livedaten</a:t>
            </a:r>
            <a:r>
              <a:rPr lang="en-US" dirty="0" smtClean="0"/>
              <a:t> </a:t>
            </a:r>
            <a:r>
              <a:rPr lang="en-US" dirty="0" err="1" smtClean="0"/>
              <a:t>ausführung</a:t>
            </a:r>
            <a:r>
              <a:rPr lang="en-US" dirty="0" smtClean="0"/>
              <a:t>?</a:t>
            </a:r>
          </a:p>
          <a:p>
            <a:r>
              <a:rPr lang="en-US" dirty="0" err="1" smtClean="0"/>
              <a:t>Haben</a:t>
            </a:r>
            <a:r>
              <a:rPr lang="en-US" dirty="0" smtClean="0"/>
              <a:t> </a:t>
            </a:r>
            <a:r>
              <a:rPr lang="en-US" dirty="0" err="1" smtClean="0"/>
              <a:t>wir</a:t>
            </a:r>
            <a:r>
              <a:rPr lang="en-US" dirty="0" smtClean="0"/>
              <a:t> </a:t>
            </a:r>
            <a:r>
              <a:rPr lang="en-US" dirty="0" err="1" smtClean="0"/>
              <a:t>wirklich</a:t>
            </a:r>
            <a:r>
              <a:rPr lang="en-US" dirty="0" smtClean="0"/>
              <a:t> die </a:t>
            </a:r>
            <a:r>
              <a:rPr lang="en-US" dirty="0" err="1" smtClean="0"/>
              <a:t>gleichen</a:t>
            </a:r>
            <a:r>
              <a:rPr lang="en-US" dirty="0" smtClean="0"/>
              <a:t> </a:t>
            </a:r>
            <a:r>
              <a:rPr lang="en-US" dirty="0" err="1" smtClean="0"/>
              <a:t>Daten</a:t>
            </a:r>
            <a:r>
              <a:rPr lang="en-US" dirty="0" smtClean="0"/>
              <a:t>?</a:t>
            </a:r>
          </a:p>
          <a:p>
            <a:pPr marL="0" indent="0">
              <a:buNone/>
            </a:pPr>
            <a:endParaRPr lang="en-US" dirty="0"/>
          </a:p>
          <a:p>
            <a:pPr marL="0" indent="0">
              <a:buNone/>
            </a:pPr>
            <a:r>
              <a:rPr lang="en-US" dirty="0" smtClean="0"/>
              <a:t>….</a:t>
            </a:r>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p:txBody>
          <a:bodyPr/>
          <a:lstStyle/>
          <a:p>
            <a:r>
              <a:rPr lang="en-US" dirty="0" smtClean="0"/>
              <a:t>Deployment</a:t>
            </a:r>
            <a:endParaRPr lang="en-US" dirty="0"/>
          </a:p>
        </p:txBody>
      </p:sp>
      <p:sp>
        <p:nvSpPr>
          <p:cNvPr id="6" name="Gewitterblitz 5"/>
          <p:cNvSpPr/>
          <p:nvPr/>
        </p:nvSpPr>
        <p:spPr>
          <a:xfrm>
            <a:off x="1331479" y="-709909"/>
            <a:ext cx="2664296" cy="2592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76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BUSINESS &amp; DATA </a:t>
            </a:r>
            <a:r>
              <a:rPr lang="en-US" dirty="0" err="1" smtClean="0"/>
              <a:t>UNderstanding</a:t>
            </a:r>
            <a:endParaRPr lang="en-US" dirty="0"/>
          </a:p>
        </p:txBody>
      </p:sp>
      <p:sp>
        <p:nvSpPr>
          <p:cNvPr id="9" name="Textplatzhalter 8"/>
          <p:cNvSpPr>
            <a:spLocks noGrp="1"/>
          </p:cNvSpPr>
          <p:nvPr>
            <p:ph type="body" idx="1"/>
          </p:nvPr>
        </p:nvSpPr>
        <p:spPr/>
        <p:txBody>
          <a:bodyPr/>
          <a:lstStyle/>
          <a:p>
            <a:endParaRPr lang="en-US" dirty="0"/>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Tree>
    <p:extLst>
      <p:ext uri="{BB962C8B-B14F-4D97-AF65-F5344CB8AC3E}">
        <p14:creationId xmlns:p14="http://schemas.microsoft.com/office/powerpoint/2010/main" val="1383820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Das Comeback von </a:t>
            </a:r>
            <a:r>
              <a:rPr lang="de-DE" dirty="0" err="1" smtClean="0"/>
              <a:t>Literate</a:t>
            </a:r>
            <a:r>
              <a:rPr lang="de-DE" dirty="0" smtClean="0"/>
              <a:t> </a:t>
            </a:r>
            <a:r>
              <a:rPr lang="de-DE" dirty="0" err="1" smtClean="0"/>
              <a:t>Programming</a:t>
            </a:r>
            <a:r>
              <a:rPr lang="de-DE" dirty="0" smtClean="0"/>
              <a:t>!!</a:t>
            </a:r>
            <a:endParaRPr lang="de-D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967358"/>
            <a:ext cx="9624833" cy="5413970"/>
          </a:xfr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5331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Dokumentation </a:t>
            </a:r>
            <a:endParaRPr lang="de-DE"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0608" y="-243408"/>
            <a:ext cx="11649292" cy="6552728"/>
          </a:xfrm>
        </p:spPr>
      </p:pic>
    </p:spTree>
    <p:extLst>
      <p:ext uri="{BB962C8B-B14F-4D97-AF65-F5344CB8AC3E}">
        <p14:creationId xmlns:p14="http://schemas.microsoft.com/office/powerpoint/2010/main" val="4063876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251520" y="1275879"/>
            <a:ext cx="8640960" cy="1080000"/>
          </a:xfrm>
          <a:prstGeom prst="round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01808935"/>
              </p:ext>
            </p:extLst>
          </p:nvPr>
        </p:nvGraphicFramePr>
        <p:xfrm>
          <a:off x="1259632" y="1708167"/>
          <a:ext cx="6624736" cy="444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p:txBody>
          <a:bodyPr/>
          <a:lstStyle/>
          <a:p>
            <a:r>
              <a:rPr lang="de-DE" dirty="0" smtClean="0"/>
              <a:t>Mehrschichtige Sicht auf die Smart Data Analyse</a:t>
            </a:r>
            <a:endParaRPr lang="en-US" dirty="0"/>
          </a:p>
        </p:txBody>
      </p:sp>
      <p:sp>
        <p:nvSpPr>
          <p:cNvPr id="10" name="Abgerundetes Rechteck 9"/>
          <p:cNvSpPr/>
          <p:nvPr/>
        </p:nvSpPr>
        <p:spPr>
          <a:xfrm>
            <a:off x="251520" y="2549315"/>
            <a:ext cx="8600798" cy="1080000"/>
          </a:xfrm>
          <a:prstGeom prst="round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1" name="Abgerundetes Rechteck 10"/>
          <p:cNvSpPr/>
          <p:nvPr/>
        </p:nvSpPr>
        <p:spPr>
          <a:xfrm>
            <a:off x="267541" y="3779641"/>
            <a:ext cx="8640960" cy="771979"/>
          </a:xfrm>
          <a:prstGeom prst="round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feld 6"/>
          <p:cNvSpPr txBox="1"/>
          <p:nvPr/>
        </p:nvSpPr>
        <p:spPr>
          <a:xfrm>
            <a:off x="251520" y="3777188"/>
            <a:ext cx="2890600" cy="369332"/>
          </a:xfrm>
          <a:prstGeom prst="rect">
            <a:avLst/>
          </a:prstGeom>
          <a:noFill/>
        </p:spPr>
        <p:txBody>
          <a:bodyPr wrap="none" rtlCol="0">
            <a:spAutoFit/>
          </a:bodyPr>
          <a:lstStyle/>
          <a:p>
            <a:r>
              <a:rPr lang="de-DE" dirty="0" smtClean="0"/>
              <a:t>Technische Empfehlungen</a:t>
            </a:r>
            <a:endParaRPr lang="en-US" dirty="0"/>
          </a:p>
        </p:txBody>
      </p:sp>
      <p:sp>
        <p:nvSpPr>
          <p:cNvPr id="6" name="Textfeld 5"/>
          <p:cNvSpPr txBox="1"/>
          <p:nvPr/>
        </p:nvSpPr>
        <p:spPr>
          <a:xfrm>
            <a:off x="267541" y="1288679"/>
            <a:ext cx="2634054" cy="369332"/>
          </a:xfrm>
          <a:prstGeom prst="rect">
            <a:avLst/>
          </a:prstGeom>
          <a:noFill/>
        </p:spPr>
        <p:txBody>
          <a:bodyPr wrap="none" rtlCol="0">
            <a:spAutoFit/>
          </a:bodyPr>
          <a:lstStyle/>
          <a:p>
            <a:r>
              <a:rPr lang="de-DE" dirty="0" smtClean="0"/>
              <a:t>Analyseprozessmodell </a:t>
            </a:r>
            <a:endParaRPr lang="en-US" dirty="0"/>
          </a:p>
        </p:txBody>
      </p:sp>
      <p:sp>
        <p:nvSpPr>
          <p:cNvPr id="12" name="Textfeld 11"/>
          <p:cNvSpPr txBox="1"/>
          <p:nvPr/>
        </p:nvSpPr>
        <p:spPr>
          <a:xfrm>
            <a:off x="301477" y="2526056"/>
            <a:ext cx="2685351" cy="369332"/>
          </a:xfrm>
          <a:prstGeom prst="rect">
            <a:avLst/>
          </a:prstGeom>
          <a:noFill/>
        </p:spPr>
        <p:txBody>
          <a:bodyPr wrap="none" rtlCol="0">
            <a:spAutoFit/>
          </a:bodyPr>
          <a:lstStyle/>
          <a:p>
            <a:r>
              <a:rPr lang="de-DE" dirty="0" smtClean="0"/>
              <a:t>Analyse-Entwurfsmuster</a:t>
            </a:r>
            <a:endParaRPr lang="en-US" dirty="0"/>
          </a:p>
        </p:txBody>
      </p:sp>
      <p:sp>
        <p:nvSpPr>
          <p:cNvPr id="14" name="Abgerundetes Rechteck 13"/>
          <p:cNvSpPr/>
          <p:nvPr/>
        </p:nvSpPr>
        <p:spPr>
          <a:xfrm>
            <a:off x="267541" y="4602087"/>
            <a:ext cx="8640960" cy="1080000"/>
          </a:xfrm>
          <a:prstGeom prst="round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5" name="Textfeld 14"/>
          <p:cNvSpPr txBox="1"/>
          <p:nvPr/>
        </p:nvSpPr>
        <p:spPr>
          <a:xfrm>
            <a:off x="267541" y="5029572"/>
            <a:ext cx="2121093" cy="646331"/>
          </a:xfrm>
          <a:prstGeom prst="rect">
            <a:avLst/>
          </a:prstGeom>
          <a:noFill/>
        </p:spPr>
        <p:txBody>
          <a:bodyPr wrap="none" rtlCol="0">
            <a:spAutoFit/>
          </a:bodyPr>
          <a:lstStyle/>
          <a:p>
            <a:r>
              <a:rPr lang="de-DE" dirty="0" smtClean="0"/>
              <a:t>Software Tools,</a:t>
            </a:r>
            <a:br>
              <a:rPr lang="de-DE" dirty="0" smtClean="0"/>
            </a:br>
            <a:r>
              <a:rPr lang="de-DE" dirty="0" smtClean="0"/>
              <a:t>Analysewerkzeuge</a:t>
            </a:r>
            <a:endParaRPr lang="en-US" dirty="0"/>
          </a:p>
        </p:txBody>
      </p:sp>
      <p:sp>
        <p:nvSpPr>
          <p:cNvPr id="17" name="TextBox 8"/>
          <p:cNvSpPr txBox="1"/>
          <p:nvPr/>
        </p:nvSpPr>
        <p:spPr>
          <a:xfrm>
            <a:off x="2939431" y="4840164"/>
            <a:ext cx="1188132" cy="482705"/>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en-US" sz="1200" dirty="0" smtClean="0"/>
              <a:t>SAP</a:t>
            </a:r>
            <a:br>
              <a:rPr lang="en-US" sz="1200" dirty="0" smtClean="0"/>
            </a:br>
            <a:r>
              <a:rPr lang="en-US" sz="1200" dirty="0" smtClean="0"/>
              <a:t>HANA</a:t>
            </a:r>
            <a:endParaRPr lang="en-US" sz="1200" dirty="0"/>
          </a:p>
        </p:txBody>
      </p:sp>
      <p:sp>
        <p:nvSpPr>
          <p:cNvPr id="18" name="TextBox 9"/>
          <p:cNvSpPr txBox="1"/>
          <p:nvPr/>
        </p:nvSpPr>
        <p:spPr>
          <a:xfrm>
            <a:off x="4243959" y="4840163"/>
            <a:ext cx="1467780" cy="482705"/>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en-US" sz="1200" dirty="0" smtClean="0"/>
              <a:t>IBM</a:t>
            </a:r>
            <a:br>
              <a:rPr lang="en-US" sz="1200" dirty="0" smtClean="0"/>
            </a:br>
            <a:r>
              <a:rPr lang="en-US" sz="1200" dirty="0" smtClean="0"/>
              <a:t>Watson</a:t>
            </a:r>
            <a:endParaRPr lang="en-US" sz="1200" dirty="0"/>
          </a:p>
        </p:txBody>
      </p:sp>
      <p:sp>
        <p:nvSpPr>
          <p:cNvPr id="19" name="TextBox 10"/>
          <p:cNvSpPr txBox="1"/>
          <p:nvPr/>
        </p:nvSpPr>
        <p:spPr>
          <a:xfrm>
            <a:off x="5855755" y="4840165"/>
            <a:ext cx="1300480" cy="482705"/>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en-US" sz="1200" dirty="0" smtClean="0"/>
              <a:t>SAG</a:t>
            </a:r>
            <a:br>
              <a:rPr lang="en-US" sz="1200" dirty="0" smtClean="0"/>
            </a:br>
            <a:r>
              <a:rPr lang="en-US" sz="1200" dirty="0" smtClean="0"/>
              <a:t>Terracotta</a:t>
            </a:r>
            <a:endParaRPr lang="en-US" sz="1200" dirty="0"/>
          </a:p>
        </p:txBody>
      </p:sp>
      <p:sp>
        <p:nvSpPr>
          <p:cNvPr id="20" name="TextBox 11"/>
          <p:cNvSpPr txBox="1"/>
          <p:nvPr/>
        </p:nvSpPr>
        <p:spPr>
          <a:xfrm>
            <a:off x="7299249" y="4840165"/>
            <a:ext cx="1300480" cy="482705"/>
          </a:xfrm>
          <a:prstGeom prst="roundRect">
            <a:avLst/>
          </a:prstGeom>
          <a:solidFill>
            <a:schemeClr val="accent1"/>
          </a:solidFill>
        </p:spPr>
        <p:style>
          <a:lnRef idx="3">
            <a:schemeClr val="lt1"/>
          </a:lnRef>
          <a:fillRef idx="1">
            <a:schemeClr val="accent2"/>
          </a:fillRef>
          <a:effectRef idx="1">
            <a:schemeClr val="accent2"/>
          </a:effectRef>
          <a:fontRef idx="minor">
            <a:schemeClr val="lt1"/>
          </a:fontRef>
        </p:style>
        <p:txBody>
          <a:bodyPr wrap="square" rtlCol="0" anchor="ctr">
            <a:noAutofit/>
          </a:bodyPr>
          <a:lstStyle/>
          <a:p>
            <a:pPr algn="ctr"/>
            <a:r>
              <a:rPr lang="en-US" sz="1200" dirty="0" smtClean="0"/>
              <a:t>Python, R,</a:t>
            </a:r>
            <a:br>
              <a:rPr lang="en-US" sz="1200" dirty="0" smtClean="0"/>
            </a:br>
            <a:r>
              <a:rPr lang="en-US" sz="1200" dirty="0" smtClean="0"/>
              <a:t>etc</a:t>
            </a:r>
            <a:r>
              <a:rPr lang="en-US" sz="1200" dirty="0"/>
              <a:t>.</a:t>
            </a:r>
            <a:endParaRPr lang="en-US" sz="1200" dirty="0" smtClean="0"/>
          </a:p>
        </p:txBody>
      </p:sp>
      <p:sp>
        <p:nvSpPr>
          <p:cNvPr id="21" name="Textfeld 20"/>
          <p:cNvSpPr txBox="1"/>
          <p:nvPr/>
        </p:nvSpPr>
        <p:spPr>
          <a:xfrm>
            <a:off x="4383125" y="3798134"/>
            <a:ext cx="1189749" cy="738664"/>
          </a:xfrm>
          <a:prstGeom prst="rect">
            <a:avLst/>
          </a:prstGeom>
          <a:noFill/>
        </p:spPr>
        <p:txBody>
          <a:bodyPr wrap="none" rtlCol="0">
            <a:spAutoFit/>
          </a:bodyPr>
          <a:lstStyle/>
          <a:p>
            <a:r>
              <a:rPr lang="de-DE" sz="1400" dirty="0" err="1" smtClean="0"/>
              <a:t>Cheatsheets</a:t>
            </a:r>
            <a:endParaRPr lang="de-DE" sz="1400" dirty="0" smtClean="0"/>
          </a:p>
          <a:p>
            <a:r>
              <a:rPr lang="de-DE" sz="1400" dirty="0" smtClean="0"/>
              <a:t>Tutorials</a:t>
            </a:r>
            <a:br>
              <a:rPr lang="de-DE" sz="1400" dirty="0" smtClean="0"/>
            </a:br>
            <a:r>
              <a:rPr lang="de-DE" sz="1400" dirty="0" smtClean="0"/>
              <a:t>Courses</a:t>
            </a:r>
            <a:endParaRPr lang="en-US" sz="1400" dirty="0"/>
          </a:p>
        </p:txBody>
      </p:sp>
      <p:pic>
        <p:nvPicPr>
          <p:cNvPr id="22" name="Grafik 21"/>
          <p:cNvPicPr>
            <a:picLocks noChangeAspect="1"/>
          </p:cNvPicPr>
          <p:nvPr/>
        </p:nvPicPr>
        <p:blipFill>
          <a:blip r:embed="rId8"/>
          <a:stretch>
            <a:fillRect/>
          </a:stretch>
        </p:blipFill>
        <p:spPr>
          <a:xfrm>
            <a:off x="6948264" y="3720920"/>
            <a:ext cx="1283236" cy="822446"/>
          </a:xfrm>
          <a:prstGeom prst="rect">
            <a:avLst/>
          </a:prstGeom>
        </p:spPr>
      </p:pic>
      <p:pic>
        <p:nvPicPr>
          <p:cNvPr id="23" name="Inhaltsplatzhalter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830390" y="2652806"/>
            <a:ext cx="1288301" cy="724669"/>
          </a:xfrm>
          <a:prstGeom prst="rect">
            <a:avLst/>
          </a:prstGeom>
          <a:noFill/>
          <a:ln w="9525">
            <a:noFill/>
            <a:miter lim="800000"/>
            <a:headEnd/>
            <a:tailEnd/>
          </a:ln>
        </p:spPr>
      </p:pic>
      <p:sp>
        <p:nvSpPr>
          <p:cNvPr id="24" name="Textfeld 23"/>
          <p:cNvSpPr txBox="1"/>
          <p:nvPr/>
        </p:nvSpPr>
        <p:spPr>
          <a:xfrm>
            <a:off x="4224477" y="2560427"/>
            <a:ext cx="1330814" cy="738664"/>
          </a:xfrm>
          <a:prstGeom prst="rect">
            <a:avLst/>
          </a:prstGeom>
          <a:noFill/>
        </p:spPr>
        <p:txBody>
          <a:bodyPr wrap="none" rtlCol="0">
            <a:spAutoFit/>
          </a:bodyPr>
          <a:lstStyle/>
          <a:p>
            <a:r>
              <a:rPr lang="de-DE" sz="1400" dirty="0" smtClean="0"/>
              <a:t>Best Practices</a:t>
            </a:r>
            <a:br>
              <a:rPr lang="de-DE" sz="1400" dirty="0" smtClean="0"/>
            </a:br>
            <a:r>
              <a:rPr lang="de-DE" sz="1400" dirty="0" smtClean="0"/>
              <a:t>Vorlagen</a:t>
            </a:r>
            <a:br>
              <a:rPr lang="de-DE" sz="1400" dirty="0" smtClean="0"/>
            </a:br>
            <a:r>
              <a:rPr lang="de-DE" sz="1400" dirty="0" smtClean="0"/>
              <a:t>Werkzeuge</a:t>
            </a:r>
            <a:endParaRPr lang="en-US" sz="1400" dirty="0"/>
          </a:p>
        </p:txBody>
      </p:sp>
      <p:sp>
        <p:nvSpPr>
          <p:cNvPr id="25" name="Abgerundetes Rechteck 24"/>
          <p:cNvSpPr/>
          <p:nvPr/>
        </p:nvSpPr>
        <p:spPr>
          <a:xfrm>
            <a:off x="267541" y="5732554"/>
            <a:ext cx="8640960" cy="517231"/>
          </a:xfrm>
          <a:prstGeom prst="round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feld 25"/>
          <p:cNvSpPr txBox="1"/>
          <p:nvPr/>
        </p:nvSpPr>
        <p:spPr>
          <a:xfrm>
            <a:off x="410766" y="5793436"/>
            <a:ext cx="1107996" cy="369332"/>
          </a:xfrm>
          <a:prstGeom prst="rect">
            <a:avLst/>
          </a:prstGeom>
          <a:noFill/>
        </p:spPr>
        <p:txBody>
          <a:bodyPr wrap="none" rtlCol="0">
            <a:spAutoFit/>
          </a:bodyPr>
          <a:lstStyle/>
          <a:p>
            <a:r>
              <a:rPr lang="de-DE" dirty="0" smtClean="0"/>
              <a:t>Plattform</a:t>
            </a:r>
            <a:endParaRPr lang="en-US" dirty="0"/>
          </a:p>
        </p:txBody>
      </p:sp>
      <p:sp>
        <p:nvSpPr>
          <p:cNvPr id="27" name="Textfeld 26"/>
          <p:cNvSpPr txBox="1"/>
          <p:nvPr/>
        </p:nvSpPr>
        <p:spPr>
          <a:xfrm>
            <a:off x="3977951" y="5975382"/>
            <a:ext cx="4621778" cy="307777"/>
          </a:xfrm>
          <a:prstGeom prst="rect">
            <a:avLst/>
          </a:prstGeom>
          <a:noFill/>
        </p:spPr>
        <p:txBody>
          <a:bodyPr wrap="none" rtlCol="0">
            <a:spAutoFit/>
          </a:bodyPr>
          <a:lstStyle/>
          <a:p>
            <a:r>
              <a:rPr lang="de-DE" sz="1400" dirty="0" smtClean="0"/>
              <a:t>Hardware, Identitäten, </a:t>
            </a:r>
            <a:r>
              <a:rPr lang="de-DE" sz="1400" dirty="0" err="1" smtClean="0"/>
              <a:t>Repositories</a:t>
            </a:r>
            <a:r>
              <a:rPr lang="de-DE" sz="1400" dirty="0" smtClean="0"/>
              <a:t>, (Rechts-)Sicherheit</a:t>
            </a:r>
            <a:endParaRPr lang="en-US" sz="1400" dirty="0"/>
          </a:p>
        </p:txBody>
      </p:sp>
    </p:spTree>
    <p:extLst>
      <p:ext uri="{BB962C8B-B14F-4D97-AF65-F5344CB8AC3E}">
        <p14:creationId xmlns:p14="http://schemas.microsoft.com/office/powerpoint/2010/main" val="29854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err="1" smtClean="0"/>
              <a:t>DAtenvorverarbeitung</a:t>
            </a:r>
            <a:endParaRPr lang="en-US" dirty="0"/>
          </a:p>
        </p:txBody>
      </p:sp>
      <p:sp>
        <p:nvSpPr>
          <p:cNvPr id="9" name="Textplatzhalter 8"/>
          <p:cNvSpPr>
            <a:spLocks noGrp="1"/>
          </p:cNvSpPr>
          <p:nvPr>
            <p:ph type="body" idx="1"/>
          </p:nvPr>
        </p:nvSpPr>
        <p:spPr/>
        <p:txBody>
          <a:bodyPr/>
          <a:lstStyle/>
          <a:p>
            <a:endParaRPr lang="en-US" dirty="0"/>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Tree>
    <p:extLst>
      <p:ext uri="{BB962C8B-B14F-4D97-AF65-F5344CB8AC3E}">
        <p14:creationId xmlns:p14="http://schemas.microsoft.com/office/powerpoint/2010/main" val="1758624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51B735F-3876-4813-A697-5A3937091980}" type="slidenum">
              <a:rPr lang="de-DE" smtClean="0"/>
              <a:t>21</a:t>
            </a:fld>
            <a:endParaRPr lang="de-DE"/>
          </a:p>
        </p:txBody>
      </p:sp>
      <p:pic>
        <p:nvPicPr>
          <p:cNvPr id="13" name="Inhaltsplatzhalter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4744" y="-342800"/>
            <a:ext cx="12801423" cy="7200800"/>
          </a:xfrm>
        </p:spPr>
      </p:pic>
    </p:spTree>
    <p:extLst>
      <p:ext uri="{BB962C8B-B14F-4D97-AF65-F5344CB8AC3E}">
        <p14:creationId xmlns:p14="http://schemas.microsoft.com/office/powerpoint/2010/main" val="3984758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231" y="287826"/>
            <a:ext cx="11601288" cy="6525725"/>
          </a:xfrm>
        </p:spPr>
      </p:pic>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51B735F-3876-4813-A697-5A3937091980}" type="slidenum">
              <a:rPr lang="de-DE" smtClean="0"/>
              <a:t>22</a:t>
            </a:fld>
            <a:endParaRPr lang="de-DE"/>
          </a:p>
        </p:txBody>
      </p:sp>
    </p:spTree>
    <p:extLst>
      <p:ext uri="{BB962C8B-B14F-4D97-AF65-F5344CB8AC3E}">
        <p14:creationId xmlns:p14="http://schemas.microsoft.com/office/powerpoint/2010/main" val="4251003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640" y="-99392"/>
            <a:ext cx="11521281" cy="6480720"/>
          </a:xfrm>
        </p:spPr>
      </p:pic>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51B735F-3876-4813-A697-5A3937091980}" type="slidenum">
              <a:rPr lang="de-DE" smtClean="0"/>
              <a:t>23</a:t>
            </a:fld>
            <a:endParaRPr lang="de-DE"/>
          </a:p>
        </p:txBody>
      </p:sp>
    </p:spTree>
    <p:extLst>
      <p:ext uri="{BB962C8B-B14F-4D97-AF65-F5344CB8AC3E}">
        <p14:creationId xmlns:p14="http://schemas.microsoft.com/office/powerpoint/2010/main" val="2518715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01" y="-631007"/>
            <a:ext cx="13490491" cy="7588399"/>
          </a:xfrm>
        </p:spPr>
      </p:pic>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51B735F-3876-4813-A697-5A3937091980}" type="slidenum">
              <a:rPr lang="de-DE" smtClean="0"/>
              <a:t>24</a:t>
            </a:fld>
            <a:endParaRPr lang="de-DE"/>
          </a:p>
        </p:txBody>
      </p:sp>
    </p:spTree>
    <p:extLst>
      <p:ext uri="{BB962C8B-B14F-4D97-AF65-F5344CB8AC3E}">
        <p14:creationId xmlns:p14="http://schemas.microsoft.com/office/powerpoint/2010/main" val="679995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51B735F-3876-4813-A697-5A3937091980}" type="slidenum">
              <a:rPr lang="de-DE" smtClean="0"/>
              <a:t>25</a:t>
            </a:fld>
            <a:endParaRPr lang="de-DE"/>
          </a:p>
        </p:txBody>
      </p:sp>
      <p:pic>
        <p:nvPicPr>
          <p:cNvPr id="8" name="Inhaltsplatzhalt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630832"/>
            <a:ext cx="13381213" cy="7526932"/>
          </a:xfrm>
        </p:spPr>
      </p:pic>
    </p:spTree>
    <p:extLst>
      <p:ext uri="{BB962C8B-B14F-4D97-AF65-F5344CB8AC3E}">
        <p14:creationId xmlns:p14="http://schemas.microsoft.com/office/powerpoint/2010/main" val="2678950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err="1" smtClean="0"/>
              <a:t>Auswahl</a:t>
            </a:r>
            <a:r>
              <a:rPr lang="en-US" dirty="0" smtClean="0"/>
              <a:t> des Models</a:t>
            </a:r>
            <a:endParaRPr lang="en-US" dirty="0"/>
          </a:p>
        </p:txBody>
      </p:sp>
      <p:sp>
        <p:nvSpPr>
          <p:cNvPr id="9" name="Textplatzhalter 8"/>
          <p:cNvSpPr>
            <a:spLocks noGrp="1"/>
          </p:cNvSpPr>
          <p:nvPr>
            <p:ph type="body" idx="1"/>
          </p:nvPr>
        </p:nvSpPr>
        <p:spPr/>
        <p:txBody>
          <a:bodyPr/>
          <a:lstStyle/>
          <a:p>
            <a:endParaRPr lang="en-US" dirty="0"/>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Tree>
    <p:extLst>
      <p:ext uri="{BB962C8B-B14F-4D97-AF65-F5344CB8AC3E}">
        <p14:creationId xmlns:p14="http://schemas.microsoft.com/office/powerpoint/2010/main" val="2455411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2113" y="1198562"/>
            <a:ext cx="8428359" cy="4822725"/>
          </a:xfrm>
        </p:spPr>
        <p:txBody>
          <a:bodyPr/>
          <a:lstStyle/>
          <a:p>
            <a:endParaRPr lang="en-US" dirty="0"/>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p:txBody>
          <a:bodyPr/>
          <a:lstStyle/>
          <a:p>
            <a:r>
              <a:rPr lang="de-DE" dirty="0" smtClean="0"/>
              <a:t>Beispiel techn. Best Practices: </a:t>
            </a:r>
            <a:r>
              <a:rPr lang="de-DE" dirty="0" err="1" smtClean="0"/>
              <a:t>Azure</a:t>
            </a:r>
            <a:r>
              <a:rPr lang="de-DE" dirty="0" smtClean="0"/>
              <a:t> </a:t>
            </a:r>
            <a:r>
              <a:rPr lang="de-DE" dirty="0" err="1" smtClean="0"/>
              <a:t>Cheatsheet</a:t>
            </a:r>
            <a:endParaRPr lang="en-US" dirty="0"/>
          </a:p>
        </p:txBody>
      </p:sp>
      <p:pic>
        <p:nvPicPr>
          <p:cNvPr id="5" name="Grafik 4"/>
          <p:cNvPicPr>
            <a:picLocks noChangeAspect="1"/>
          </p:cNvPicPr>
          <p:nvPr/>
        </p:nvPicPr>
        <p:blipFill>
          <a:blip r:embed="rId3"/>
          <a:stretch>
            <a:fillRect/>
          </a:stretch>
        </p:blipFill>
        <p:spPr>
          <a:xfrm>
            <a:off x="95845" y="89594"/>
            <a:ext cx="9020893" cy="5781632"/>
          </a:xfrm>
          <a:prstGeom prst="rect">
            <a:avLst/>
          </a:prstGeom>
        </p:spPr>
      </p:pic>
      <p:sp>
        <p:nvSpPr>
          <p:cNvPr id="6" name="Rechteck 5"/>
          <p:cNvSpPr/>
          <p:nvPr/>
        </p:nvSpPr>
        <p:spPr>
          <a:xfrm>
            <a:off x="371128" y="5977615"/>
            <a:ext cx="8429947" cy="369332"/>
          </a:xfrm>
          <a:prstGeom prst="rect">
            <a:avLst/>
          </a:prstGeom>
        </p:spPr>
        <p:txBody>
          <a:bodyPr wrap="square">
            <a:spAutoFit/>
          </a:bodyPr>
          <a:lstStyle/>
          <a:p>
            <a:pPr algn="ctr"/>
            <a:r>
              <a:rPr lang="de-DE" dirty="0" smtClean="0"/>
              <a:t>Domain-unabhängige, Datencharakteristik-bezogene techn. Empfehlungen</a:t>
            </a:r>
          </a:p>
        </p:txBody>
      </p:sp>
    </p:spTree>
    <p:extLst>
      <p:ext uri="{BB962C8B-B14F-4D97-AF65-F5344CB8AC3E}">
        <p14:creationId xmlns:p14="http://schemas.microsoft.com/office/powerpoint/2010/main" val="511326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a:xfrm>
            <a:off x="407541" y="499767"/>
            <a:ext cx="6911975" cy="561975"/>
          </a:xfrm>
        </p:spPr>
        <p:txBody>
          <a:bodyPr/>
          <a:lstStyle/>
          <a:p>
            <a:r>
              <a:rPr lang="de-DE" dirty="0" smtClean="0"/>
              <a:t>Welche Auswirkung hat das Business Understanding </a:t>
            </a:r>
            <a:r>
              <a:rPr lang="de-DE" dirty="0" err="1" smtClean="0"/>
              <a:t>bzw</a:t>
            </a:r>
            <a:r>
              <a:rPr lang="de-DE" dirty="0" smtClean="0"/>
              <a:t> die Domäne auf die Modellwahl ??</a:t>
            </a:r>
            <a:endParaRPr lang="en-US" dirty="0"/>
          </a:p>
        </p:txBody>
      </p:sp>
      <p:sp>
        <p:nvSpPr>
          <p:cNvPr id="5" name="Rechteck 4"/>
          <p:cNvSpPr/>
          <p:nvPr/>
        </p:nvSpPr>
        <p:spPr>
          <a:xfrm>
            <a:off x="2423208" y="2217950"/>
            <a:ext cx="1368152"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Einflüsse</a:t>
            </a:r>
            <a:endParaRPr lang="en-US" dirty="0"/>
          </a:p>
        </p:txBody>
      </p:sp>
      <p:sp>
        <p:nvSpPr>
          <p:cNvPr id="6" name="Textfeld 5"/>
          <p:cNvSpPr txBox="1"/>
          <p:nvPr/>
        </p:nvSpPr>
        <p:spPr>
          <a:xfrm>
            <a:off x="268826" y="2253842"/>
            <a:ext cx="1351652" cy="369332"/>
          </a:xfrm>
          <a:prstGeom prst="rect">
            <a:avLst/>
          </a:prstGeom>
          <a:noFill/>
        </p:spPr>
        <p:txBody>
          <a:bodyPr wrap="none" rtlCol="0">
            <a:spAutoFit/>
          </a:bodyPr>
          <a:lstStyle/>
          <a:p>
            <a:r>
              <a:rPr lang="de-DE" dirty="0" smtClean="0"/>
              <a:t>Zielstellung</a:t>
            </a:r>
          </a:p>
        </p:txBody>
      </p:sp>
      <p:sp>
        <p:nvSpPr>
          <p:cNvPr id="7" name="Rechteck 6"/>
          <p:cNvSpPr/>
          <p:nvPr/>
        </p:nvSpPr>
        <p:spPr>
          <a:xfrm>
            <a:off x="3863529" y="2217950"/>
            <a:ext cx="1368152"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Regeln</a:t>
            </a:r>
            <a:endParaRPr lang="en-US" dirty="0"/>
          </a:p>
        </p:txBody>
      </p:sp>
      <p:sp>
        <p:nvSpPr>
          <p:cNvPr id="8" name="Rechteck 7"/>
          <p:cNvSpPr/>
          <p:nvPr/>
        </p:nvSpPr>
        <p:spPr>
          <a:xfrm>
            <a:off x="5303689" y="2217950"/>
            <a:ext cx="1368152"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Struktur</a:t>
            </a:r>
            <a:endParaRPr lang="en-US" dirty="0"/>
          </a:p>
        </p:txBody>
      </p:sp>
      <p:sp>
        <p:nvSpPr>
          <p:cNvPr id="9" name="Rechteck 8"/>
          <p:cNvSpPr/>
          <p:nvPr/>
        </p:nvSpPr>
        <p:spPr>
          <a:xfrm>
            <a:off x="6767128" y="2223629"/>
            <a:ext cx="1368152"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Prozesse</a:t>
            </a:r>
            <a:endParaRPr lang="en-US" dirty="0"/>
          </a:p>
        </p:txBody>
      </p:sp>
      <p:sp>
        <p:nvSpPr>
          <p:cNvPr id="10" name="Textfeld 9"/>
          <p:cNvSpPr txBox="1"/>
          <p:nvPr/>
        </p:nvSpPr>
        <p:spPr>
          <a:xfrm>
            <a:off x="268826" y="3323128"/>
            <a:ext cx="1980094" cy="646331"/>
          </a:xfrm>
          <a:prstGeom prst="rect">
            <a:avLst/>
          </a:prstGeom>
          <a:noFill/>
        </p:spPr>
        <p:txBody>
          <a:bodyPr wrap="none" rtlCol="0">
            <a:spAutoFit/>
          </a:bodyPr>
          <a:lstStyle/>
          <a:p>
            <a:r>
              <a:rPr lang="de-DE" dirty="0" smtClean="0"/>
              <a:t>Anforderungen</a:t>
            </a:r>
            <a:br>
              <a:rPr lang="de-DE" dirty="0" smtClean="0"/>
            </a:br>
            <a:r>
              <a:rPr lang="de-DE" dirty="0" smtClean="0"/>
              <a:t>(aus Anwendung)</a:t>
            </a:r>
            <a:endParaRPr lang="en-US" dirty="0"/>
          </a:p>
        </p:txBody>
      </p:sp>
      <p:sp>
        <p:nvSpPr>
          <p:cNvPr id="11" name="Textfeld 10"/>
          <p:cNvSpPr txBox="1"/>
          <p:nvPr/>
        </p:nvSpPr>
        <p:spPr>
          <a:xfrm>
            <a:off x="268826" y="4795988"/>
            <a:ext cx="2448106" cy="1477328"/>
          </a:xfrm>
          <a:prstGeom prst="rect">
            <a:avLst/>
          </a:prstGeom>
          <a:noFill/>
        </p:spPr>
        <p:txBody>
          <a:bodyPr wrap="none" rtlCol="0">
            <a:spAutoFit/>
          </a:bodyPr>
          <a:lstStyle/>
          <a:p>
            <a:r>
              <a:rPr lang="de-DE" dirty="0" smtClean="0"/>
              <a:t>Verarbeitungskette</a:t>
            </a:r>
          </a:p>
          <a:p>
            <a:r>
              <a:rPr lang="de-DE" dirty="0" smtClean="0"/>
              <a:t>(Vorverarbeitung,</a:t>
            </a:r>
          </a:p>
          <a:p>
            <a:r>
              <a:rPr lang="de-DE" dirty="0" smtClean="0"/>
              <a:t>Algorithmen,</a:t>
            </a:r>
            <a:br>
              <a:rPr lang="de-DE" dirty="0" smtClean="0"/>
            </a:br>
            <a:r>
              <a:rPr lang="de-DE" dirty="0" smtClean="0"/>
              <a:t>Evaluation</a:t>
            </a:r>
            <a:br>
              <a:rPr lang="de-DE" dirty="0" smtClean="0"/>
            </a:br>
            <a:r>
              <a:rPr lang="de-DE" dirty="0" smtClean="0"/>
              <a:t>+ </a:t>
            </a:r>
            <a:r>
              <a:rPr lang="de-DE" dirty="0" err="1" smtClean="0"/>
              <a:t>tech.Empfehlungen</a:t>
            </a:r>
            <a:r>
              <a:rPr lang="de-DE" dirty="0" smtClean="0"/>
              <a:t>)</a:t>
            </a:r>
            <a:endParaRPr lang="en-US" dirty="0"/>
          </a:p>
        </p:txBody>
      </p:sp>
      <p:sp>
        <p:nvSpPr>
          <p:cNvPr id="12" name="Rechteck 11"/>
          <p:cNvSpPr/>
          <p:nvPr/>
        </p:nvSpPr>
        <p:spPr>
          <a:xfrm>
            <a:off x="8230567" y="2223629"/>
            <a:ext cx="589905"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a:t>
            </a:r>
            <a:endParaRPr lang="en-US" dirty="0"/>
          </a:p>
        </p:txBody>
      </p:sp>
      <p:sp>
        <p:nvSpPr>
          <p:cNvPr id="14" name="Rechteck 13"/>
          <p:cNvSpPr/>
          <p:nvPr/>
        </p:nvSpPr>
        <p:spPr>
          <a:xfrm>
            <a:off x="2411748" y="3323128"/>
            <a:ext cx="2088232"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Hohe Genauigkeit</a:t>
            </a:r>
            <a:endParaRPr lang="en-US" dirty="0"/>
          </a:p>
        </p:txBody>
      </p:sp>
      <p:sp>
        <p:nvSpPr>
          <p:cNvPr id="15" name="Rechteck 14"/>
          <p:cNvSpPr/>
          <p:nvPr/>
        </p:nvSpPr>
        <p:spPr>
          <a:xfrm>
            <a:off x="3172532" y="4020773"/>
            <a:ext cx="2544985"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Gute Interpretierbarkeit</a:t>
            </a:r>
            <a:endParaRPr lang="en-US" dirty="0"/>
          </a:p>
        </p:txBody>
      </p:sp>
      <p:sp>
        <p:nvSpPr>
          <p:cNvPr id="16" name="Rechteck 15"/>
          <p:cNvSpPr/>
          <p:nvPr/>
        </p:nvSpPr>
        <p:spPr>
          <a:xfrm>
            <a:off x="6799327" y="3522788"/>
            <a:ext cx="1903878"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Onlineverfahren</a:t>
            </a:r>
            <a:endParaRPr lang="en-US" dirty="0"/>
          </a:p>
        </p:txBody>
      </p:sp>
      <p:sp>
        <p:nvSpPr>
          <p:cNvPr id="17" name="Rechteck 16"/>
          <p:cNvSpPr/>
          <p:nvPr/>
        </p:nvSpPr>
        <p:spPr>
          <a:xfrm>
            <a:off x="3185096" y="5067687"/>
            <a:ext cx="1464865"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Methode 1</a:t>
            </a:r>
            <a:endParaRPr lang="en-US" dirty="0"/>
          </a:p>
        </p:txBody>
      </p:sp>
      <p:sp>
        <p:nvSpPr>
          <p:cNvPr id="18" name="Rechteck 17"/>
          <p:cNvSpPr/>
          <p:nvPr/>
        </p:nvSpPr>
        <p:spPr>
          <a:xfrm>
            <a:off x="4086348" y="5783485"/>
            <a:ext cx="1464865"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Methode 2</a:t>
            </a:r>
            <a:endParaRPr lang="en-US" dirty="0"/>
          </a:p>
        </p:txBody>
      </p:sp>
      <p:sp>
        <p:nvSpPr>
          <p:cNvPr id="19" name="Rechteck 18"/>
          <p:cNvSpPr/>
          <p:nvPr/>
        </p:nvSpPr>
        <p:spPr>
          <a:xfrm>
            <a:off x="5309493" y="5085840"/>
            <a:ext cx="1464865"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Methode 3</a:t>
            </a:r>
            <a:endParaRPr lang="en-US" dirty="0"/>
          </a:p>
        </p:txBody>
      </p:sp>
      <p:sp>
        <p:nvSpPr>
          <p:cNvPr id="20" name="Rechteck 19"/>
          <p:cNvSpPr/>
          <p:nvPr/>
        </p:nvSpPr>
        <p:spPr>
          <a:xfrm>
            <a:off x="6430367" y="5783485"/>
            <a:ext cx="589905" cy="4320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smtClean="0"/>
              <a:t>…</a:t>
            </a:r>
            <a:endParaRPr lang="en-US" dirty="0"/>
          </a:p>
        </p:txBody>
      </p:sp>
      <p:sp>
        <p:nvSpPr>
          <p:cNvPr id="21" name="Rechteck 20"/>
          <p:cNvSpPr/>
          <p:nvPr/>
        </p:nvSpPr>
        <p:spPr>
          <a:xfrm>
            <a:off x="6258384" y="4020773"/>
            <a:ext cx="2088232"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Hohe Robustheit</a:t>
            </a:r>
            <a:endParaRPr lang="en-US" dirty="0"/>
          </a:p>
        </p:txBody>
      </p:sp>
      <p:sp>
        <p:nvSpPr>
          <p:cNvPr id="22" name="Rechteck 21"/>
          <p:cNvSpPr/>
          <p:nvPr/>
        </p:nvSpPr>
        <p:spPr>
          <a:xfrm>
            <a:off x="8404733" y="2845083"/>
            <a:ext cx="589905"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smtClean="0"/>
              <a:t>…</a:t>
            </a:r>
            <a:endParaRPr lang="en-US" dirty="0"/>
          </a:p>
        </p:txBody>
      </p:sp>
      <p:cxnSp>
        <p:nvCxnSpPr>
          <p:cNvPr id="26" name="Gerader Verbinder 25"/>
          <p:cNvCxnSpPr/>
          <p:nvPr/>
        </p:nvCxnSpPr>
        <p:spPr>
          <a:xfrm>
            <a:off x="268826" y="2996952"/>
            <a:ext cx="86236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258461" y="4653136"/>
            <a:ext cx="86236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329126" y="1988840"/>
            <a:ext cx="86236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krümmter Verbinder 30"/>
          <p:cNvCxnSpPr>
            <a:stCxn id="5" idx="2"/>
            <a:endCxn id="14" idx="0"/>
          </p:cNvCxnSpPr>
          <p:nvPr/>
        </p:nvCxnSpPr>
        <p:spPr>
          <a:xfrm rot="16200000" flipH="1">
            <a:off x="2945009" y="2812273"/>
            <a:ext cx="673130" cy="348580"/>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3" name="Gekrümmter Verbinder 32"/>
          <p:cNvCxnSpPr>
            <a:stCxn id="14" idx="2"/>
            <a:endCxn id="15" idx="0"/>
          </p:cNvCxnSpPr>
          <p:nvPr/>
        </p:nvCxnSpPr>
        <p:spPr>
          <a:xfrm rot="16200000" flipH="1">
            <a:off x="3817646" y="3393393"/>
            <a:ext cx="265597" cy="989161"/>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5" name="Gekrümmter Verbinder 34"/>
          <p:cNvCxnSpPr>
            <a:stCxn id="15" idx="2"/>
            <a:endCxn id="17" idx="0"/>
          </p:cNvCxnSpPr>
          <p:nvPr/>
        </p:nvCxnSpPr>
        <p:spPr>
          <a:xfrm rot="5400000">
            <a:off x="3873844" y="4496506"/>
            <a:ext cx="614866" cy="527496"/>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7" name="Gekrümmter Verbinder 36"/>
          <p:cNvCxnSpPr>
            <a:stCxn id="17" idx="2"/>
            <a:endCxn id="18" idx="0"/>
          </p:cNvCxnSpPr>
          <p:nvPr/>
        </p:nvCxnSpPr>
        <p:spPr>
          <a:xfrm rot="16200000" flipH="1">
            <a:off x="4226280" y="5190984"/>
            <a:ext cx="283750" cy="901252"/>
          </a:xfrm>
          <a:prstGeom prst="curved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echteck 29"/>
          <p:cNvSpPr/>
          <p:nvPr/>
        </p:nvSpPr>
        <p:spPr>
          <a:xfrm>
            <a:off x="4958995" y="3090740"/>
            <a:ext cx="2309846" cy="43204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DE" dirty="0" err="1" smtClean="0"/>
              <a:t>Parallelisierbarkeit</a:t>
            </a:r>
            <a:endParaRPr lang="en-US" dirty="0"/>
          </a:p>
        </p:txBody>
      </p:sp>
    </p:spTree>
    <p:extLst>
      <p:ext uri="{BB962C8B-B14F-4D97-AF65-F5344CB8AC3E}">
        <p14:creationId xmlns:p14="http://schemas.microsoft.com/office/powerpoint/2010/main" val="2745767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2696" y="-1035496"/>
            <a:ext cx="12880755" cy="7245424"/>
          </a:xfrm>
        </p:spPr>
      </p:pic>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Tree>
    <p:extLst>
      <p:ext uri="{BB962C8B-B14F-4D97-AF65-F5344CB8AC3E}">
        <p14:creationId xmlns:p14="http://schemas.microsoft.com/office/powerpoint/2010/main" val="154813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SDIL </a:t>
            </a:r>
            <a:r>
              <a:rPr lang="en-US" dirty="0" err="1" smtClean="0"/>
              <a:t>Projekt</a:t>
            </a:r>
            <a:r>
              <a:rPr lang="en-US" dirty="0" smtClean="0"/>
              <a:t>: Smart </a:t>
            </a:r>
            <a:r>
              <a:rPr lang="en-US" dirty="0"/>
              <a:t>Data Solution Center </a:t>
            </a:r>
            <a:r>
              <a:rPr lang="en-US" dirty="0" smtClean="0"/>
              <a:t>BW</a:t>
            </a:r>
            <a:endParaRPr lang="de-DE" dirty="0"/>
          </a:p>
        </p:txBody>
      </p:sp>
      <p:sp>
        <p:nvSpPr>
          <p:cNvPr id="4" name="Date Placeholder 3"/>
          <p:cNvSpPr>
            <a:spLocks noGrp="1"/>
          </p:cNvSpPr>
          <p:nvPr>
            <p:ph type="dt" sz="half" idx="10"/>
          </p:nvPr>
        </p:nvSpPr>
        <p:spPr/>
        <p:txBody>
          <a:bodyPr/>
          <a:lstStyle/>
          <a:p>
            <a:fld id="{F889E16A-7E9E-47E7-86E9-881AF4DD1C35}" type="datetime1">
              <a:rPr lang="de-DE" smtClean="0"/>
              <a:t>12.10.2017</a:t>
            </a:fld>
            <a:endParaRPr lang="de-DE" dirty="0"/>
          </a:p>
        </p:txBody>
      </p:sp>
      <p:sp>
        <p:nvSpPr>
          <p:cNvPr id="6" name="Titel 2"/>
          <p:cNvSpPr txBox="1">
            <a:spLocks/>
          </p:cNvSpPr>
          <p:nvPr/>
        </p:nvSpPr>
        <p:spPr>
          <a:xfrm>
            <a:off x="292894" y="1107282"/>
            <a:ext cx="5183981" cy="421481"/>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endParaRPr lang="en-US" sz="1800" dirty="0"/>
          </a:p>
        </p:txBody>
      </p:sp>
      <p:sp>
        <p:nvSpPr>
          <p:cNvPr id="15" name="Inhaltsplatzhalter 1"/>
          <p:cNvSpPr>
            <a:spLocks noGrp="1"/>
          </p:cNvSpPr>
          <p:nvPr>
            <p:ph idx="1"/>
          </p:nvPr>
        </p:nvSpPr>
        <p:spPr>
          <a:xfrm>
            <a:off x="300531" y="1426746"/>
            <a:ext cx="5714309" cy="4265556"/>
          </a:xfrm>
        </p:spPr>
        <p:txBody>
          <a:bodyPr>
            <a:noAutofit/>
          </a:bodyPr>
          <a:lstStyle/>
          <a:p>
            <a:pPr marL="0" indent="0">
              <a:spcBef>
                <a:spcPts val="450"/>
              </a:spcBef>
              <a:buNone/>
            </a:pPr>
            <a:r>
              <a:rPr lang="en-US" sz="2800" dirty="0" smtClean="0"/>
              <a:t>Smart Data </a:t>
            </a:r>
            <a:r>
              <a:rPr lang="en-US" sz="2800" dirty="0" err="1" smtClean="0"/>
              <a:t>für</a:t>
            </a:r>
            <a:r>
              <a:rPr lang="en-US" sz="2800" dirty="0" smtClean="0"/>
              <a:t> den </a:t>
            </a:r>
            <a:r>
              <a:rPr lang="en-US" sz="2800" dirty="0" err="1" smtClean="0"/>
              <a:t>Mittelstand</a:t>
            </a:r>
            <a:endParaRPr lang="en-US" sz="2800" dirty="0" smtClean="0"/>
          </a:p>
          <a:p>
            <a:pPr lvl="1">
              <a:spcBef>
                <a:spcPts val="450"/>
              </a:spcBef>
            </a:pPr>
            <a:r>
              <a:rPr lang="en-US" sz="2400" dirty="0" err="1" smtClean="0"/>
              <a:t>Beratung</a:t>
            </a:r>
            <a:r>
              <a:rPr lang="en-US" sz="2400" dirty="0" smtClean="0"/>
              <a:t> (&gt;30)</a:t>
            </a:r>
          </a:p>
          <a:p>
            <a:pPr lvl="1">
              <a:spcBef>
                <a:spcPts val="450"/>
              </a:spcBef>
            </a:pPr>
            <a:r>
              <a:rPr lang="en-US" sz="2400" dirty="0" err="1" smtClean="0"/>
              <a:t>Nutzung</a:t>
            </a:r>
            <a:r>
              <a:rPr lang="en-US" sz="2400" dirty="0" smtClean="0"/>
              <a:t> </a:t>
            </a:r>
            <a:r>
              <a:rPr lang="en-US" sz="2400" dirty="0" err="1" smtClean="0"/>
              <a:t>existierender</a:t>
            </a:r>
            <a:r>
              <a:rPr lang="en-US" sz="2400" dirty="0" smtClean="0"/>
              <a:t> </a:t>
            </a:r>
            <a:r>
              <a:rPr lang="en-US" sz="2400" dirty="0" err="1" smtClean="0"/>
              <a:t>Datenbestände</a:t>
            </a:r>
            <a:endParaRPr lang="en-US" sz="2400" dirty="0" smtClean="0"/>
          </a:p>
          <a:p>
            <a:pPr lvl="1">
              <a:spcBef>
                <a:spcPts val="450"/>
              </a:spcBef>
            </a:pPr>
            <a:r>
              <a:rPr lang="en-US" sz="2400" dirty="0" err="1" smtClean="0"/>
              <a:t>Potentialanalyse</a:t>
            </a:r>
            <a:r>
              <a:rPr lang="en-US" sz="2400" dirty="0" smtClean="0"/>
              <a:t> (15)</a:t>
            </a:r>
          </a:p>
          <a:p>
            <a:pPr lvl="1">
              <a:spcBef>
                <a:spcPts val="450"/>
              </a:spcBef>
            </a:pPr>
            <a:endParaRPr lang="en-US" sz="2400" dirty="0"/>
          </a:p>
          <a:p>
            <a:pPr marL="476250" lvl="1" indent="0">
              <a:spcBef>
                <a:spcPts val="450"/>
              </a:spcBef>
              <a:buNone/>
            </a:pPr>
            <a:endParaRPr lang="en-US" sz="2400" dirty="0"/>
          </a:p>
          <a:p>
            <a:pPr lvl="1">
              <a:spcBef>
                <a:spcPts val="450"/>
              </a:spcBef>
            </a:pPr>
            <a:endParaRPr lang="en-US" sz="2400" dirty="0" smtClean="0"/>
          </a:p>
          <a:p>
            <a:pPr marL="476250" lvl="1" indent="0">
              <a:spcBef>
                <a:spcPts val="450"/>
              </a:spcBef>
              <a:buNone/>
            </a:pPr>
            <a:endParaRPr lang="en-US" dirty="0" smtClean="0"/>
          </a:p>
          <a:p>
            <a:pPr marL="0" indent="0">
              <a:buNone/>
            </a:pPr>
            <a:endParaRPr lang="en-US" sz="1500" dirty="0" smtClean="0"/>
          </a:p>
          <a:p>
            <a:pPr marL="0" indent="0">
              <a:buNone/>
            </a:pPr>
            <a:endParaRPr lang="en-US" sz="1500" dirty="0"/>
          </a:p>
          <a:p>
            <a:pPr marL="0" indent="0">
              <a:buNone/>
            </a:pPr>
            <a:endParaRPr lang="en-US" sz="1500" dirty="0"/>
          </a:p>
        </p:txBody>
      </p:sp>
      <p:grpSp>
        <p:nvGrpSpPr>
          <p:cNvPr id="13" name="Gruppieren 12"/>
          <p:cNvGrpSpPr/>
          <p:nvPr/>
        </p:nvGrpSpPr>
        <p:grpSpPr>
          <a:xfrm>
            <a:off x="539552" y="5457706"/>
            <a:ext cx="4441363" cy="624678"/>
            <a:chOff x="3541385" y="1823539"/>
            <a:chExt cx="7692847" cy="1141664"/>
          </a:xfrm>
        </p:grpSpPr>
        <p:pic>
          <p:nvPicPr>
            <p:cNvPr id="16" name="Grafik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8810" y="1970264"/>
              <a:ext cx="1492428" cy="825042"/>
            </a:xfrm>
            <a:prstGeom prst="rect">
              <a:avLst/>
            </a:prstGeom>
          </p:spPr>
        </p:pic>
        <p:grpSp>
          <p:nvGrpSpPr>
            <p:cNvPr id="17" name="Gruppieren 16"/>
            <p:cNvGrpSpPr/>
            <p:nvPr/>
          </p:nvGrpSpPr>
          <p:grpSpPr>
            <a:xfrm>
              <a:off x="3541385" y="1823539"/>
              <a:ext cx="1862991" cy="1141664"/>
              <a:chOff x="1246009" y="4375545"/>
              <a:chExt cx="1862991" cy="1141664"/>
            </a:xfrm>
          </p:grpSpPr>
          <p:pic>
            <p:nvPicPr>
              <p:cNvPr id="21" name="Grafik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6009" y="4375545"/>
                <a:ext cx="1223261" cy="559246"/>
              </a:xfrm>
              <a:prstGeom prst="rect">
                <a:avLst/>
              </a:prstGeom>
            </p:spPr>
          </p:pic>
          <p:pic>
            <p:nvPicPr>
              <p:cNvPr id="22" name="Grafik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9827" y="4959209"/>
                <a:ext cx="1639173" cy="558000"/>
              </a:xfrm>
              <a:prstGeom prst="rect">
                <a:avLst/>
              </a:prstGeom>
            </p:spPr>
          </p:pic>
        </p:grpSp>
        <p:pic>
          <p:nvPicPr>
            <p:cNvPr id="18" name="Grafik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66287" y="2044269"/>
              <a:ext cx="2067945" cy="638155"/>
            </a:xfrm>
            <a:prstGeom prst="rect">
              <a:avLst/>
            </a:prstGeom>
          </p:spPr>
        </p:pic>
        <p:pic>
          <p:nvPicPr>
            <p:cNvPr id="19" name="Grafik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50249" y="2091548"/>
              <a:ext cx="543600" cy="543600"/>
            </a:xfrm>
            <a:prstGeom prst="rect">
              <a:avLst/>
            </a:prstGeom>
          </p:spPr>
        </p:pic>
        <p:pic>
          <p:nvPicPr>
            <p:cNvPr id="20" name="Grafik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5504" y="2091547"/>
              <a:ext cx="543600" cy="543600"/>
            </a:xfrm>
            <a:prstGeom prst="rect">
              <a:avLst/>
            </a:prstGeom>
          </p:spPr>
        </p:pic>
      </p:grpSp>
      <p:pic>
        <p:nvPicPr>
          <p:cNvPr id="23" name="Picture 4" descr="https://www.carlroth.com/medias/sys_master/images_DE/images_DE/hf6/h1b/892902686723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14300" y="3666884"/>
            <a:ext cx="454546" cy="3787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logolook.de/wp-content/uploads/Herrenknecht_LOGO.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80195" y="3670711"/>
            <a:ext cx="395915" cy="2697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www.rolf-benz.com/typo3conf/ext/rb_sites/Resources/Public/Libraries/frontend/images/Rolf-Benz_Logo_Header_Retina.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710948" y="3733386"/>
            <a:ext cx="420163" cy="27310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ttp://www.joshiconsultants.com/images/bilcare.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841238" y="3796764"/>
            <a:ext cx="591800" cy="223199"/>
          </a:xfrm>
          <a:prstGeom prst="rect">
            <a:avLst/>
          </a:prstGeom>
          <a:noFill/>
          <a:extLst>
            <a:ext uri="{909E8E84-426E-40DD-AFC4-6F175D3DCCD1}">
              <a14:hiddenFill xmlns:a14="http://schemas.microsoft.com/office/drawing/2010/main">
                <a:solidFill>
                  <a:srgbClr val="FFFFFF"/>
                </a:solidFill>
              </a14:hiddenFill>
            </a:ext>
          </a:extLst>
        </p:spPr>
      </p:pic>
      <p:pic>
        <p:nvPicPr>
          <p:cNvPr id="27" name="Grafik 2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55114" y="3826314"/>
            <a:ext cx="535142" cy="269407"/>
          </a:xfrm>
          <a:prstGeom prst="rect">
            <a:avLst/>
          </a:prstGeom>
        </p:spPr>
      </p:pic>
      <p:pic>
        <p:nvPicPr>
          <p:cNvPr id="28" name="Grafik 2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368248" y="3529826"/>
            <a:ext cx="360643" cy="304356"/>
          </a:xfrm>
          <a:prstGeom prst="rect">
            <a:avLst/>
          </a:prstGeom>
        </p:spPr>
      </p:pic>
      <p:pic>
        <p:nvPicPr>
          <p:cNvPr id="29" name="Picture 2" descr="http://www.dr-hartmann-chemie.eu/bilder/topimage_01.jpg"/>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176170" y="3684670"/>
            <a:ext cx="853201" cy="2293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s://www.hermle.de/images/logo_hermle.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291448" y="3197839"/>
            <a:ext cx="724964" cy="4077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http://www.toolz4you.com/media/catalog/category/hersteller_fischer_logo_1.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245997" y="2655001"/>
            <a:ext cx="919451" cy="20072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0" descr="https://www.xing.com/img/custom/cp/assets/logo/9/b/d/22973/logo/ROESER-f20140304-12624-142e8pi.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998301" y="3009148"/>
            <a:ext cx="736412" cy="1576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2" descr="https://upload.wikimedia.org/wikipedia/commons/thumb/5/5c/Logo_Leuco.jpg/300px-Logo_Leuco.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937834" y="3283323"/>
            <a:ext cx="857346" cy="254347"/>
          </a:xfrm>
          <a:prstGeom prst="rect">
            <a:avLst/>
          </a:prstGeom>
          <a:noFill/>
          <a:extLst>
            <a:ext uri="{909E8E84-426E-40DD-AFC4-6F175D3DCCD1}">
              <a14:hiddenFill xmlns:a14="http://schemas.microsoft.com/office/drawing/2010/main">
                <a:solidFill>
                  <a:srgbClr val="FFFFFF"/>
                </a:solidFill>
              </a14:hiddenFill>
            </a:ext>
          </a:extLst>
        </p:spPr>
      </p:pic>
      <p:pic>
        <p:nvPicPr>
          <p:cNvPr id="35" name="Grafik 34"/>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868415" y="2480634"/>
            <a:ext cx="594065" cy="229561"/>
          </a:xfrm>
          <a:prstGeom prst="rect">
            <a:avLst/>
          </a:prstGeom>
        </p:spPr>
      </p:pic>
      <p:pic>
        <p:nvPicPr>
          <p:cNvPr id="36" name="Grafik 35"/>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342967" y="2916539"/>
            <a:ext cx="718886" cy="254663"/>
          </a:xfrm>
          <a:prstGeom prst="rect">
            <a:avLst/>
          </a:prstGeom>
        </p:spPr>
      </p:pic>
      <p:pic>
        <p:nvPicPr>
          <p:cNvPr id="37" name="Grafik 36"/>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122008" y="3368836"/>
            <a:ext cx="982517" cy="201713"/>
          </a:xfrm>
          <a:prstGeom prst="rect">
            <a:avLst/>
          </a:prstGeom>
        </p:spPr>
      </p:pic>
      <p:pic>
        <p:nvPicPr>
          <p:cNvPr id="38" name="Picture 4" descr="Huber Themenwelten"/>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232830" y="2609994"/>
            <a:ext cx="308229" cy="3240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Neugart"/>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347453" y="2565702"/>
            <a:ext cx="531044" cy="30234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ompris"/>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6960048" y="3559524"/>
            <a:ext cx="728905" cy="25688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https://247grad.de/wp-content/uploads/2014/10/echobot_logo-1024x372.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7403962" y="4042371"/>
            <a:ext cx="594339" cy="2159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http://donar.messe.de/exhibitor/interschutz/2015/S984899/clogo-273x273-339212.jpg"/>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7187389" y="3104200"/>
            <a:ext cx="366587" cy="36658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 Bild in Originalgröße anzeigen  "/>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8260042" y="4196206"/>
            <a:ext cx="571037" cy="3128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http://kdkgmbh.de/images/logo_kdkgmbh.pn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868247" y="2499726"/>
            <a:ext cx="391796" cy="4904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0" descr="https://www.scc.kit.edu/img/vsg/da-cons_Logo_600dpi(1).png"/>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5763273" y="3069387"/>
            <a:ext cx="559591" cy="28704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2" descr="http://www.windpowerengineering.com/wp-content/uploads/2013/06/Argo-Hytos-Logo.jpg"/>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8131111" y="2097237"/>
            <a:ext cx="333500" cy="3335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8" descr=" Bild in Originalgröße anzeigen  "/>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7003188" y="4196206"/>
            <a:ext cx="362090" cy="36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99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err="1" smtClean="0"/>
              <a:t>Bewertung</a:t>
            </a:r>
            <a:endParaRPr lang="en-US" dirty="0"/>
          </a:p>
        </p:txBody>
      </p:sp>
      <p:sp>
        <p:nvSpPr>
          <p:cNvPr id="9" name="Textplatzhalter 8"/>
          <p:cNvSpPr>
            <a:spLocks noGrp="1"/>
          </p:cNvSpPr>
          <p:nvPr>
            <p:ph type="body" idx="1"/>
          </p:nvPr>
        </p:nvSpPr>
        <p:spPr/>
        <p:txBody>
          <a:bodyPr/>
          <a:lstStyle/>
          <a:p>
            <a:endParaRPr lang="en-US" dirty="0"/>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Tree>
    <p:extLst>
      <p:ext uri="{BB962C8B-B14F-4D97-AF65-F5344CB8AC3E}">
        <p14:creationId xmlns:p14="http://schemas.microsoft.com/office/powerpoint/2010/main" val="803942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2816" y="-1304822"/>
            <a:ext cx="14432927" cy="8118521"/>
          </a:xfrm>
        </p:spPr>
      </p:pic>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Tree>
    <p:extLst>
      <p:ext uri="{BB962C8B-B14F-4D97-AF65-F5344CB8AC3E}">
        <p14:creationId xmlns:p14="http://schemas.microsoft.com/office/powerpoint/2010/main" val="442384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Grafik 9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8223" y="5590575"/>
            <a:ext cx="976365" cy="734082"/>
          </a:xfrm>
          <a:prstGeom prst="rect">
            <a:avLst/>
          </a:prstGeom>
        </p:spPr>
      </p:pic>
      <p:sp>
        <p:nvSpPr>
          <p:cNvPr id="3" name="Fußzeilenplatzhalter 2"/>
          <p:cNvSpPr>
            <a:spLocks noGrp="1"/>
          </p:cNvSpPr>
          <p:nvPr>
            <p:ph type="ftr" sz="quarter" idx="10"/>
          </p:nvPr>
        </p:nvSpPr>
        <p:spPr>
          <a:xfrm>
            <a:off x="1691680" y="6585793"/>
            <a:ext cx="4248150" cy="360363"/>
          </a:xfrm>
        </p:spPr>
        <p:txBody>
          <a:bodyPr/>
          <a:lstStyle/>
          <a:p>
            <a:r>
              <a:rPr lang="en-US" smtClean="0"/>
              <a:t>Smart Data Innovation Lab (SDIL)</a:t>
            </a:r>
          </a:p>
          <a:p>
            <a:endParaRPr lang="en-US" dirty="0"/>
          </a:p>
        </p:txBody>
      </p:sp>
      <p:sp>
        <p:nvSpPr>
          <p:cNvPr id="4" name="Titel 3"/>
          <p:cNvSpPr>
            <a:spLocks noGrp="1"/>
          </p:cNvSpPr>
          <p:nvPr>
            <p:ph type="title"/>
          </p:nvPr>
        </p:nvSpPr>
        <p:spPr/>
        <p:txBody>
          <a:bodyPr/>
          <a:lstStyle/>
          <a:p>
            <a:r>
              <a:rPr lang="en-US" dirty="0" err="1" smtClean="0"/>
              <a:t>Versionskontrolle</a:t>
            </a:r>
            <a:r>
              <a:rPr lang="en-US" dirty="0" smtClean="0"/>
              <a:t> </a:t>
            </a:r>
            <a:r>
              <a:rPr lang="en-US" dirty="0" err="1" smtClean="0"/>
              <a:t>als</a:t>
            </a:r>
            <a:r>
              <a:rPr lang="en-US" dirty="0" smtClean="0"/>
              <a:t> </a:t>
            </a:r>
            <a:r>
              <a:rPr lang="en-US" dirty="0" err="1" smtClean="0"/>
              <a:t>Prozess</a:t>
            </a:r>
            <a:r>
              <a:rPr lang="en-US" dirty="0" smtClean="0"/>
              <a:t>- und Job-Tool</a:t>
            </a:r>
            <a:endParaRPr lang="en-US" dirty="0"/>
          </a:p>
        </p:txBody>
      </p:sp>
      <p:sp>
        <p:nvSpPr>
          <p:cNvPr id="5" name="Rechteck 4"/>
          <p:cNvSpPr/>
          <p:nvPr/>
        </p:nvSpPr>
        <p:spPr>
          <a:xfrm>
            <a:off x="5274079" y="1335057"/>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hteck 5"/>
          <p:cNvSpPr/>
          <p:nvPr/>
        </p:nvSpPr>
        <p:spPr>
          <a:xfrm>
            <a:off x="3888924" y="2970625"/>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Markus</a:t>
            </a:r>
            <a:endParaRPr lang="en-US" dirty="0"/>
          </a:p>
        </p:txBody>
      </p:sp>
      <p:cxnSp>
        <p:nvCxnSpPr>
          <p:cNvPr id="8" name="Gewinkelter Verbinder 7"/>
          <p:cNvCxnSpPr>
            <a:stCxn id="5" idx="2"/>
            <a:endCxn id="6" idx="0"/>
          </p:cNvCxnSpPr>
          <p:nvPr/>
        </p:nvCxnSpPr>
        <p:spPr>
          <a:xfrm rot="5400000">
            <a:off x="4735826" y="1820304"/>
            <a:ext cx="915488" cy="13851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1385645" y="2511157"/>
            <a:ext cx="1368152" cy="7920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1h, 200cores,</a:t>
            </a:r>
          </a:p>
          <a:p>
            <a:pPr algn="ctr"/>
            <a:r>
              <a:rPr lang="en-US" dirty="0" smtClean="0"/>
              <a:t>0.5 TB </a:t>
            </a:r>
            <a:endParaRPr lang="en-US" dirty="0"/>
          </a:p>
        </p:txBody>
      </p:sp>
      <p:cxnSp>
        <p:nvCxnSpPr>
          <p:cNvPr id="12" name="Gewinkelter Verbinder 11"/>
          <p:cNvCxnSpPr>
            <a:stCxn id="6" idx="1"/>
            <a:endCxn id="10" idx="3"/>
          </p:cNvCxnSpPr>
          <p:nvPr/>
        </p:nvCxnSpPr>
        <p:spPr>
          <a:xfrm rot="10800000">
            <a:off x="2753798" y="2907201"/>
            <a:ext cx="1135127" cy="4234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3888924" y="3939634"/>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Gerade Verbindung mit Pfeil 14"/>
          <p:cNvCxnSpPr>
            <a:stCxn id="6" idx="2"/>
            <a:endCxn id="13" idx="0"/>
          </p:cNvCxnSpPr>
          <p:nvPr/>
        </p:nvCxnSpPr>
        <p:spPr>
          <a:xfrm>
            <a:off x="4500992" y="3690705"/>
            <a:ext cx="0" cy="248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6559135" y="2904819"/>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Julio</a:t>
            </a:r>
            <a:endParaRPr lang="en-US" dirty="0"/>
          </a:p>
        </p:txBody>
      </p:sp>
      <p:sp>
        <p:nvSpPr>
          <p:cNvPr id="29" name="Rechteck 28"/>
          <p:cNvSpPr/>
          <p:nvPr/>
        </p:nvSpPr>
        <p:spPr>
          <a:xfrm>
            <a:off x="6559135" y="4345885"/>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Gerade Verbindung mit Pfeil 31"/>
          <p:cNvCxnSpPr>
            <a:stCxn id="17" idx="2"/>
            <a:endCxn id="29" idx="0"/>
          </p:cNvCxnSpPr>
          <p:nvPr/>
        </p:nvCxnSpPr>
        <p:spPr>
          <a:xfrm>
            <a:off x="7171203" y="3624899"/>
            <a:ext cx="0" cy="720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5283393" y="5426005"/>
            <a:ext cx="122413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eck 37"/>
          <p:cNvSpPr/>
          <p:nvPr/>
        </p:nvSpPr>
        <p:spPr>
          <a:xfrm>
            <a:off x="1385646" y="3600233"/>
            <a:ext cx="1368152" cy="7920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Gewinkelter Verbinder 39"/>
          <p:cNvCxnSpPr>
            <a:stCxn id="13" idx="2"/>
            <a:endCxn id="36" idx="1"/>
          </p:cNvCxnSpPr>
          <p:nvPr/>
        </p:nvCxnSpPr>
        <p:spPr>
          <a:xfrm rot="16200000" flipH="1">
            <a:off x="4329027" y="4831678"/>
            <a:ext cx="1126331" cy="7824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Gewinkelter Verbinder 43"/>
          <p:cNvCxnSpPr>
            <a:stCxn id="13" idx="1"/>
            <a:endCxn id="38" idx="3"/>
          </p:cNvCxnSpPr>
          <p:nvPr/>
        </p:nvCxnSpPr>
        <p:spPr>
          <a:xfrm rot="10800000">
            <a:off x="2753798" y="3996278"/>
            <a:ext cx="1135126" cy="30339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hteck 46"/>
          <p:cNvSpPr/>
          <p:nvPr/>
        </p:nvSpPr>
        <p:spPr>
          <a:xfrm>
            <a:off x="1392873" y="4590253"/>
            <a:ext cx="1368152" cy="79208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Gewinkelter Verbinder 47"/>
          <p:cNvCxnSpPr>
            <a:endCxn id="47" idx="3"/>
          </p:cNvCxnSpPr>
          <p:nvPr/>
        </p:nvCxnSpPr>
        <p:spPr>
          <a:xfrm rot="10800000" flipV="1">
            <a:off x="2761025" y="4295091"/>
            <a:ext cx="4410178" cy="6912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Gewinkelter Verbinder 53"/>
          <p:cNvCxnSpPr>
            <a:stCxn id="5" idx="2"/>
            <a:endCxn id="17" idx="0"/>
          </p:cNvCxnSpPr>
          <p:nvPr/>
        </p:nvCxnSpPr>
        <p:spPr>
          <a:xfrm rot="16200000" flipH="1">
            <a:off x="6103834" y="1837450"/>
            <a:ext cx="849682" cy="12850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66" name="Grafik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04" y="1096984"/>
            <a:ext cx="1111331" cy="1111331"/>
          </a:xfrm>
          <a:prstGeom prst="rect">
            <a:avLst/>
          </a:prstGeom>
        </p:spPr>
      </p:pic>
      <p:pic>
        <p:nvPicPr>
          <p:cNvPr id="67" name="Grafik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603" y="1244150"/>
            <a:ext cx="2875929" cy="1391011"/>
          </a:xfrm>
          <a:prstGeom prst="rect">
            <a:avLst/>
          </a:prstGeom>
        </p:spPr>
      </p:pic>
      <p:pic>
        <p:nvPicPr>
          <p:cNvPr id="90" name="Grafik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687" y="5653637"/>
            <a:ext cx="1043844" cy="539466"/>
          </a:xfrm>
          <a:prstGeom prst="rect">
            <a:avLst/>
          </a:prstGeom>
        </p:spPr>
      </p:pic>
      <p:pic>
        <p:nvPicPr>
          <p:cNvPr id="91" name="Grafik 90"/>
          <p:cNvPicPr>
            <a:picLocks noChangeAspect="1"/>
          </p:cNvPicPr>
          <p:nvPr/>
        </p:nvPicPr>
        <p:blipFill rotWithShape="1">
          <a:blip r:embed="rId6" cstate="print">
            <a:extLst>
              <a:ext uri="{28A0092B-C50C-407E-A947-70E740481C1C}">
                <a14:useLocalDpi xmlns:a14="http://schemas.microsoft.com/office/drawing/2010/main" val="0"/>
              </a:ext>
            </a:extLst>
          </a:blip>
          <a:srcRect l="17451" t="17451" r="16400" b="16400"/>
          <a:stretch/>
        </p:blipFill>
        <p:spPr>
          <a:xfrm>
            <a:off x="2951392" y="6009218"/>
            <a:ext cx="311167" cy="311167"/>
          </a:xfrm>
          <a:prstGeom prst="rect">
            <a:avLst/>
          </a:prstGeom>
        </p:spPr>
      </p:pic>
      <p:pic>
        <p:nvPicPr>
          <p:cNvPr id="92" name="Grafik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078" y="5515911"/>
            <a:ext cx="814917" cy="814917"/>
          </a:xfrm>
          <a:prstGeom prst="rect">
            <a:avLst/>
          </a:prstGeom>
        </p:spPr>
      </p:pic>
      <p:pic>
        <p:nvPicPr>
          <p:cNvPr id="87" name="Grafik 86"/>
          <p:cNvPicPr>
            <a:picLocks noChangeAspect="1"/>
          </p:cNvPicPr>
          <p:nvPr/>
        </p:nvPicPr>
        <p:blipFill rotWithShape="1">
          <a:blip r:embed="rId8">
            <a:clrChange>
              <a:clrFrom>
                <a:srgbClr val="FFFFFF"/>
              </a:clrFrom>
              <a:clrTo>
                <a:srgbClr val="FFFFFF">
                  <a:alpha val="0"/>
                </a:srgbClr>
              </a:clrTo>
            </a:clrChange>
          </a:blip>
          <a:srcRect l="31893" t="24608" r="27157" b="21556"/>
          <a:stretch/>
        </p:blipFill>
        <p:spPr>
          <a:xfrm>
            <a:off x="472580" y="5868334"/>
            <a:ext cx="493581" cy="354871"/>
          </a:xfrm>
          <a:prstGeom prst="rect">
            <a:avLst/>
          </a:prstGeom>
        </p:spPr>
      </p:pic>
    </p:spTree>
    <p:extLst>
      <p:ext uri="{BB962C8B-B14F-4D97-AF65-F5344CB8AC3E}">
        <p14:creationId xmlns:p14="http://schemas.microsoft.com/office/powerpoint/2010/main" val="4160416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88640"/>
            <a:ext cx="7894072" cy="4639011"/>
          </a:xfrm>
        </p:spPr>
      </p:pic>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endParaRPr lang="de-DE" dirty="0"/>
          </a:p>
        </p:txBody>
      </p:sp>
      <p:pic>
        <p:nvPicPr>
          <p:cNvPr id="7" name="Inhaltsplatzhalter 5"/>
          <p:cNvPicPr>
            <a:picLocks noChangeAspect="1"/>
          </p:cNvPicPr>
          <p:nvPr/>
        </p:nvPicPr>
        <p:blipFill rotWithShape="1">
          <a:blip r:embed="rId3" cstate="print">
            <a:extLst>
              <a:ext uri="{28A0092B-C50C-407E-A947-70E740481C1C}">
                <a14:useLocalDpi xmlns:a14="http://schemas.microsoft.com/office/drawing/2010/main" val="0"/>
              </a:ext>
            </a:extLst>
          </a:blip>
          <a:srcRect l="17424" t="16673" r="18250" b="33874"/>
          <a:stretch/>
        </p:blipFill>
        <p:spPr bwMode="auto">
          <a:xfrm>
            <a:off x="4427984" y="4221088"/>
            <a:ext cx="4162963" cy="1800200"/>
          </a:xfrm>
          <a:prstGeom prst="rect">
            <a:avLst/>
          </a:prstGeom>
          <a:noFill/>
          <a:ln w="9525">
            <a:noFill/>
            <a:miter lim="800000"/>
            <a:headEnd/>
            <a:tailEnd/>
          </a:ln>
        </p:spPr>
      </p:pic>
    </p:spTree>
    <p:extLst>
      <p:ext uri="{BB962C8B-B14F-4D97-AF65-F5344CB8AC3E}">
        <p14:creationId xmlns:p14="http://schemas.microsoft.com/office/powerpoint/2010/main" val="7014072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AUSBLICK</a:t>
            </a:r>
            <a:endParaRPr lang="en-US" dirty="0"/>
          </a:p>
        </p:txBody>
      </p:sp>
      <p:sp>
        <p:nvSpPr>
          <p:cNvPr id="9" name="Textplatzhalter 8"/>
          <p:cNvSpPr>
            <a:spLocks noGrp="1"/>
          </p:cNvSpPr>
          <p:nvPr>
            <p:ph type="body" idx="1"/>
          </p:nvPr>
        </p:nvSpPr>
        <p:spPr/>
        <p:txBody>
          <a:bodyPr/>
          <a:lstStyle/>
          <a:p>
            <a:endParaRPr lang="en-US" dirty="0"/>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Tree>
    <p:extLst>
      <p:ext uri="{BB962C8B-B14F-4D97-AF65-F5344CB8AC3E}">
        <p14:creationId xmlns:p14="http://schemas.microsoft.com/office/powerpoint/2010/main" val="1304577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marL="457200" indent="-457200">
              <a:buFont typeface="+mj-lt"/>
              <a:buAutoNum type="arabicPeriod"/>
            </a:pPr>
            <a:r>
              <a:rPr lang="en-US" dirty="0" err="1" smtClean="0"/>
              <a:t>Befragung</a:t>
            </a:r>
            <a:r>
              <a:rPr lang="en-US" dirty="0" smtClean="0"/>
              <a:t> </a:t>
            </a:r>
            <a:r>
              <a:rPr lang="en-US" dirty="0" err="1" smtClean="0"/>
              <a:t>mehrerer</a:t>
            </a:r>
            <a:r>
              <a:rPr lang="en-US" dirty="0" smtClean="0"/>
              <a:t> </a:t>
            </a:r>
            <a:r>
              <a:rPr lang="en-US" dirty="0" err="1" smtClean="0"/>
              <a:t>Projekte</a:t>
            </a:r>
            <a:r>
              <a:rPr lang="en-US" dirty="0" smtClean="0"/>
              <a:t>/</a:t>
            </a:r>
            <a:r>
              <a:rPr lang="en-US" dirty="0" err="1" smtClean="0"/>
              <a:t>Zusammenstellung</a:t>
            </a:r>
            <a:r>
              <a:rPr lang="en-US" dirty="0" smtClean="0"/>
              <a:t> Best-Practices </a:t>
            </a:r>
            <a:br>
              <a:rPr lang="en-US" dirty="0" smtClean="0"/>
            </a:br>
            <a:r>
              <a:rPr lang="en-US" dirty="0" smtClean="0"/>
              <a:t>(</a:t>
            </a:r>
            <a:r>
              <a:rPr lang="en-US" dirty="0" err="1" smtClean="0"/>
              <a:t>mittlerweise</a:t>
            </a:r>
            <a:r>
              <a:rPr lang="en-US" dirty="0" smtClean="0"/>
              <a:t> </a:t>
            </a:r>
            <a:r>
              <a:rPr lang="en-US" dirty="0" err="1" smtClean="0"/>
              <a:t>insgesammt</a:t>
            </a:r>
            <a:r>
              <a:rPr lang="en-US" dirty="0" smtClean="0"/>
              <a:t> 41 </a:t>
            </a:r>
            <a:r>
              <a:rPr lang="en-US" dirty="0" err="1" smtClean="0"/>
              <a:t>Projekte</a:t>
            </a:r>
            <a:r>
              <a:rPr lang="en-US" dirty="0" smtClean="0"/>
              <a:t> auf SDIL)</a:t>
            </a:r>
          </a:p>
          <a:p>
            <a:pPr marL="457200" indent="-457200">
              <a:buFont typeface="+mj-lt"/>
              <a:buAutoNum type="arabicPeriod"/>
            </a:pPr>
            <a:r>
              <a:rPr lang="en-US" dirty="0" err="1" smtClean="0"/>
              <a:t>Entwurf</a:t>
            </a:r>
            <a:r>
              <a:rPr lang="en-US" dirty="0" smtClean="0"/>
              <a:t> von Mockups / Walkthroughs </a:t>
            </a:r>
            <a:r>
              <a:rPr lang="en-US" dirty="0" err="1" smtClean="0"/>
              <a:t>mit</a:t>
            </a:r>
            <a:r>
              <a:rPr lang="en-US" dirty="0" smtClean="0"/>
              <a:t> </a:t>
            </a:r>
            <a:r>
              <a:rPr lang="en-US" dirty="0" err="1" smtClean="0"/>
              <a:t>einzelnen</a:t>
            </a:r>
            <a:r>
              <a:rPr lang="en-US" dirty="0" smtClean="0"/>
              <a:t> Analytics Teams</a:t>
            </a:r>
          </a:p>
          <a:p>
            <a:pPr marL="457200" indent="-457200">
              <a:buFont typeface="+mj-lt"/>
              <a:buAutoNum type="arabicPeriod"/>
            </a:pPr>
            <a:r>
              <a:rPr lang="en-US" dirty="0" err="1" smtClean="0"/>
              <a:t>Implementierung</a:t>
            </a:r>
            <a:r>
              <a:rPr lang="en-US" dirty="0" smtClean="0"/>
              <a:t> </a:t>
            </a:r>
            <a:r>
              <a:rPr lang="en-US" dirty="0" err="1" smtClean="0"/>
              <a:t>wichtiger</a:t>
            </a:r>
            <a:r>
              <a:rPr lang="en-US" dirty="0" smtClean="0"/>
              <a:t> </a:t>
            </a:r>
            <a:r>
              <a:rPr lang="en-US" dirty="0" err="1" smtClean="0"/>
              <a:t>Elemente</a:t>
            </a:r>
            <a:r>
              <a:rPr lang="en-US" dirty="0" smtClean="0"/>
              <a:t> </a:t>
            </a:r>
            <a:r>
              <a:rPr lang="en-US" dirty="0" err="1" smtClean="0"/>
              <a:t>als</a:t>
            </a:r>
            <a:r>
              <a:rPr lang="en-US" dirty="0" smtClean="0"/>
              <a:t> Notebook Extensions</a:t>
            </a:r>
          </a:p>
          <a:p>
            <a:pPr marL="457200" indent="-457200">
              <a:buFont typeface="+mj-lt"/>
              <a:buAutoNum type="arabicPeriod"/>
            </a:pPr>
            <a:endParaRPr lang="en-US" dirty="0" smtClean="0"/>
          </a:p>
          <a:p>
            <a:pPr marL="457200" indent="-457200">
              <a:buFont typeface="+mj-lt"/>
              <a:buAutoNum type="arabicPeriod"/>
            </a:pPr>
            <a:r>
              <a:rPr lang="en-US" dirty="0" err="1" smtClean="0"/>
              <a:t>Nutzerstudien</a:t>
            </a:r>
            <a:r>
              <a:rPr lang="en-US" dirty="0" smtClean="0"/>
              <a:t> </a:t>
            </a:r>
            <a:r>
              <a:rPr lang="en-US" dirty="0" err="1" smtClean="0"/>
              <a:t>im</a:t>
            </a:r>
            <a:r>
              <a:rPr lang="en-US" dirty="0" smtClean="0"/>
              <a:t> Labor</a:t>
            </a:r>
          </a:p>
          <a:p>
            <a:pPr marL="457200" indent="-457200">
              <a:buFont typeface="+mj-lt"/>
              <a:buAutoNum type="arabicPeriod"/>
            </a:pPr>
            <a:r>
              <a:rPr lang="en-US" dirty="0" err="1" smtClean="0"/>
              <a:t>Einführung</a:t>
            </a:r>
            <a:r>
              <a:rPr lang="en-US" dirty="0" smtClean="0"/>
              <a:t> in </a:t>
            </a:r>
            <a:r>
              <a:rPr lang="en-US" dirty="0" err="1" smtClean="0"/>
              <a:t>reale</a:t>
            </a:r>
            <a:r>
              <a:rPr lang="en-US" dirty="0" smtClean="0"/>
              <a:t> </a:t>
            </a:r>
            <a:r>
              <a:rPr lang="en-US" dirty="0" err="1" smtClean="0"/>
              <a:t>Projekte</a:t>
            </a:r>
            <a:endParaRPr lang="en-US" dirty="0"/>
          </a:p>
        </p:txBody>
      </p:sp>
      <p:sp>
        <p:nvSpPr>
          <p:cNvPr id="4" name="Fußzeilenplatzhalter 3"/>
          <p:cNvSpPr>
            <a:spLocks noGrp="1"/>
          </p:cNvSpPr>
          <p:nvPr>
            <p:ph type="ftr" sz="quarter" idx="10"/>
          </p:nvPr>
        </p:nvSpPr>
        <p:spPr/>
        <p:txBody>
          <a:bodyPr/>
          <a:lstStyle/>
          <a:p>
            <a:r>
              <a:rPr lang="en-US" smtClean="0"/>
              <a:t>Smart Data Innovation Lab (SDIL) </a:t>
            </a:r>
            <a:endParaRPr lang="en-US" dirty="0"/>
          </a:p>
        </p:txBody>
      </p:sp>
      <p:sp>
        <p:nvSpPr>
          <p:cNvPr id="5" name="Titel 4"/>
          <p:cNvSpPr>
            <a:spLocks noGrp="1"/>
          </p:cNvSpPr>
          <p:nvPr>
            <p:ph type="title"/>
          </p:nvPr>
        </p:nvSpPr>
        <p:spPr/>
        <p:txBody>
          <a:bodyPr/>
          <a:lstStyle/>
          <a:p>
            <a:r>
              <a:rPr lang="en-US" dirty="0" err="1" smtClean="0"/>
              <a:t>Methodisches</a:t>
            </a:r>
            <a:r>
              <a:rPr lang="en-US" dirty="0" smtClean="0"/>
              <a:t> </a:t>
            </a:r>
            <a:r>
              <a:rPr lang="en-US" dirty="0" err="1" smtClean="0"/>
              <a:t>Vorgehen</a:t>
            </a:r>
            <a:endParaRPr lang="en-US" dirty="0"/>
          </a:p>
        </p:txBody>
      </p:sp>
      <p:cxnSp>
        <p:nvCxnSpPr>
          <p:cNvPr id="8" name="Gerader Verbinder 7"/>
          <p:cNvCxnSpPr/>
          <p:nvPr/>
        </p:nvCxnSpPr>
        <p:spPr>
          <a:xfrm>
            <a:off x="323528" y="2492896"/>
            <a:ext cx="813690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508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390525" y="1124744"/>
            <a:ext cx="8428359" cy="4894733"/>
          </a:xfrm>
        </p:spPr>
        <p:txBody>
          <a:bodyPr/>
          <a:lstStyle/>
          <a:p>
            <a:pPr marL="457200" indent="-457200">
              <a:buFont typeface="+mj-lt"/>
              <a:buAutoNum type="arabicPeriod"/>
            </a:pPr>
            <a:r>
              <a:rPr lang="en-US" dirty="0" err="1" smtClean="0"/>
              <a:t>Modulare</a:t>
            </a:r>
            <a:r>
              <a:rPr lang="en-US" dirty="0" smtClean="0"/>
              <a:t> </a:t>
            </a:r>
            <a:r>
              <a:rPr lang="en-US" dirty="0" err="1" smtClean="0"/>
              <a:t>Datenanalyse</a:t>
            </a:r>
            <a:r>
              <a:rPr lang="en-US" dirty="0" smtClean="0"/>
              <a:t>-”</a:t>
            </a:r>
            <a:r>
              <a:rPr lang="en-US" dirty="0" err="1" smtClean="0"/>
              <a:t>Kochbücher</a:t>
            </a:r>
            <a:r>
              <a:rPr lang="en-US" dirty="0" smtClean="0"/>
              <a:t>”</a:t>
            </a:r>
          </a:p>
          <a:p>
            <a:pPr marL="457200" indent="-457200">
              <a:buFont typeface="+mj-lt"/>
              <a:buAutoNum type="arabicPeriod"/>
            </a:pPr>
            <a:r>
              <a:rPr lang="en-US" dirty="0" err="1" smtClean="0"/>
              <a:t>Bessere</a:t>
            </a:r>
            <a:r>
              <a:rPr lang="en-US" dirty="0" smtClean="0"/>
              <a:t> </a:t>
            </a:r>
            <a:r>
              <a:rPr lang="en-US" dirty="0" err="1" smtClean="0"/>
              <a:t>dezentrale</a:t>
            </a:r>
            <a:r>
              <a:rPr lang="en-US" dirty="0" smtClean="0"/>
              <a:t> </a:t>
            </a:r>
            <a:r>
              <a:rPr lang="en-US" dirty="0" err="1" smtClean="0"/>
              <a:t>Entwicklung</a:t>
            </a:r>
            <a:r>
              <a:rPr lang="en-US" dirty="0" smtClean="0"/>
              <a:t> </a:t>
            </a:r>
            <a:r>
              <a:rPr lang="en-US" dirty="0" err="1" smtClean="0"/>
              <a:t>durch</a:t>
            </a:r>
            <a:r>
              <a:rPr lang="en-US" dirty="0"/>
              <a:t> </a:t>
            </a:r>
            <a:r>
              <a:rPr lang="en-US" dirty="0" err="1" smtClean="0"/>
              <a:t>einfach</a:t>
            </a:r>
            <a:r>
              <a:rPr lang="en-US" dirty="0" smtClean="0"/>
              <a:t> </a:t>
            </a:r>
            <a:r>
              <a:rPr lang="en-US" dirty="0" err="1" smtClean="0"/>
              <a:t>Versionierung</a:t>
            </a:r>
            <a:endParaRPr lang="en-US" dirty="0" smtClean="0"/>
          </a:p>
          <a:p>
            <a:pPr marL="457200" indent="-457200">
              <a:buFont typeface="+mj-lt"/>
              <a:buAutoNum type="arabicPeriod"/>
            </a:pPr>
            <a:r>
              <a:rPr lang="en-US" dirty="0" err="1" smtClean="0"/>
              <a:t>Vergleich</a:t>
            </a:r>
            <a:r>
              <a:rPr lang="en-US" dirty="0" smtClean="0"/>
              <a:t> von </a:t>
            </a:r>
            <a:r>
              <a:rPr lang="en-US" dirty="0" err="1" smtClean="0"/>
              <a:t>Analyticsmodellen</a:t>
            </a:r>
            <a:endParaRPr lang="en-US" dirty="0" smtClean="0"/>
          </a:p>
          <a:p>
            <a:pPr marL="457200" indent="-457200">
              <a:buFont typeface="+mj-lt"/>
              <a:buAutoNum type="arabicPeriod"/>
            </a:pPr>
            <a:r>
              <a:rPr lang="en-US" dirty="0" smtClean="0"/>
              <a:t>Scheduling </a:t>
            </a:r>
            <a:r>
              <a:rPr lang="en-US" dirty="0" err="1" smtClean="0"/>
              <a:t>definierter</a:t>
            </a:r>
            <a:r>
              <a:rPr lang="en-US" dirty="0" smtClean="0"/>
              <a:t> </a:t>
            </a:r>
            <a:r>
              <a:rPr lang="en-US" dirty="0" err="1" smtClean="0"/>
              <a:t>Versionen</a:t>
            </a:r>
            <a:r>
              <a:rPr lang="en-US" dirty="0" smtClean="0"/>
              <a:t> (Code/</a:t>
            </a:r>
            <a:r>
              <a:rPr lang="en-US" dirty="0" err="1" smtClean="0"/>
              <a:t>Daten</a:t>
            </a:r>
            <a:r>
              <a:rPr lang="en-US" dirty="0" smtClean="0"/>
              <a:t>) auf Big Data </a:t>
            </a:r>
            <a:r>
              <a:rPr lang="en-US" dirty="0" err="1" smtClean="0"/>
              <a:t>Systemen</a:t>
            </a:r>
            <a:endParaRPr lang="en-US" dirty="0" smtClean="0"/>
          </a:p>
          <a:p>
            <a:pPr marL="457200" indent="-457200">
              <a:buFont typeface="+mj-lt"/>
              <a:buAutoNum type="arabicPeriod"/>
            </a:pPr>
            <a:r>
              <a:rPr lang="en-US" dirty="0" smtClean="0"/>
              <a:t>Caching von </a:t>
            </a:r>
            <a:r>
              <a:rPr lang="en-US" dirty="0" err="1" smtClean="0"/>
              <a:t>Berechnungen</a:t>
            </a:r>
            <a:r>
              <a:rPr lang="en-US" dirty="0"/>
              <a:t> </a:t>
            </a:r>
            <a:r>
              <a:rPr lang="en-US" dirty="0" err="1" smtClean="0"/>
              <a:t>zur</a:t>
            </a:r>
            <a:r>
              <a:rPr lang="en-US" dirty="0" smtClean="0"/>
              <a:t> </a:t>
            </a:r>
            <a:r>
              <a:rPr lang="en-US" dirty="0" err="1" smtClean="0"/>
              <a:t>Beschleunigung</a:t>
            </a:r>
            <a:r>
              <a:rPr lang="en-US" dirty="0" smtClean="0"/>
              <a:t> von </a:t>
            </a:r>
            <a:r>
              <a:rPr lang="en-US" dirty="0" err="1" smtClean="0"/>
              <a:t>Interaktiven</a:t>
            </a:r>
            <a:r>
              <a:rPr lang="en-US" dirty="0" smtClean="0"/>
              <a:t> </a:t>
            </a:r>
            <a:r>
              <a:rPr lang="en-US" dirty="0" err="1" smtClean="0"/>
              <a:t>Analysen</a:t>
            </a:r>
            <a:endParaRPr lang="en-US" dirty="0" smtClean="0"/>
          </a:p>
          <a:p>
            <a:pPr marL="457200" indent="-457200">
              <a:buFont typeface="+mj-lt"/>
              <a:buAutoNum type="arabicPeriod"/>
            </a:pPr>
            <a:r>
              <a:rPr lang="en-US" dirty="0" smtClean="0"/>
              <a:t>Hashing der </a:t>
            </a:r>
            <a:r>
              <a:rPr lang="en-US" dirty="0" err="1" smtClean="0"/>
              <a:t>Daten</a:t>
            </a:r>
            <a:r>
              <a:rPr lang="en-US" dirty="0" smtClean="0"/>
              <a:t> </a:t>
            </a:r>
            <a:r>
              <a:rPr lang="en-US" dirty="0" err="1" smtClean="0"/>
              <a:t>für</a:t>
            </a:r>
            <a:r>
              <a:rPr lang="en-US" dirty="0" smtClean="0"/>
              <a:t> </a:t>
            </a:r>
            <a:r>
              <a:rPr lang="en-US" dirty="0" err="1" smtClean="0"/>
              <a:t>klare</a:t>
            </a:r>
            <a:r>
              <a:rPr lang="en-US" dirty="0"/>
              <a:t> </a:t>
            </a:r>
            <a:r>
              <a:rPr lang="en-US" dirty="0" smtClean="0"/>
              <a:t>“Data Citation” und </a:t>
            </a:r>
            <a:r>
              <a:rPr lang="en-US" dirty="0" err="1" smtClean="0"/>
              <a:t>Garantie</a:t>
            </a:r>
            <a:r>
              <a:rPr lang="en-US" dirty="0" smtClean="0"/>
              <a:t> der </a:t>
            </a:r>
            <a:r>
              <a:rPr lang="en-US" dirty="0" err="1" smtClean="0"/>
              <a:t>Integrität</a:t>
            </a:r>
            <a:endParaRPr lang="en-US" dirty="0" smtClean="0"/>
          </a:p>
          <a:p>
            <a:pPr marL="457200" indent="-457200">
              <a:buFont typeface="+mj-lt"/>
              <a:buAutoNum type="arabicPeriod"/>
            </a:pPr>
            <a:r>
              <a:rPr lang="en-US" dirty="0" smtClean="0"/>
              <a:t>…</a:t>
            </a:r>
            <a:endParaRPr lang="en-US" dirty="0"/>
          </a:p>
        </p:txBody>
      </p:sp>
      <p:sp>
        <p:nvSpPr>
          <p:cNvPr id="4" name="Fußzeilenplatzhalter 3"/>
          <p:cNvSpPr>
            <a:spLocks noGrp="1"/>
          </p:cNvSpPr>
          <p:nvPr>
            <p:ph type="ftr" sz="quarter" idx="10"/>
          </p:nvPr>
        </p:nvSpPr>
        <p:spPr/>
        <p:txBody>
          <a:bodyPr/>
          <a:lstStyle/>
          <a:p>
            <a:r>
              <a:rPr lang="en-US" smtClean="0"/>
              <a:t>Smart Data Innovation Lab (SDIL) </a:t>
            </a:r>
            <a:endParaRPr lang="en-US" dirty="0"/>
          </a:p>
        </p:txBody>
      </p:sp>
      <p:sp>
        <p:nvSpPr>
          <p:cNvPr id="5" name="Titel 4"/>
          <p:cNvSpPr>
            <a:spLocks noGrp="1"/>
          </p:cNvSpPr>
          <p:nvPr>
            <p:ph type="title"/>
          </p:nvPr>
        </p:nvSpPr>
        <p:spPr/>
        <p:txBody>
          <a:bodyPr/>
          <a:lstStyle/>
          <a:p>
            <a:r>
              <a:rPr lang="en-US" dirty="0" smtClean="0"/>
              <a:t>Features</a:t>
            </a:r>
            <a:endParaRPr lang="en-US" dirty="0"/>
          </a:p>
        </p:txBody>
      </p:sp>
    </p:spTree>
    <p:extLst>
      <p:ext uri="{BB962C8B-B14F-4D97-AF65-F5344CB8AC3E}">
        <p14:creationId xmlns:p14="http://schemas.microsoft.com/office/powerpoint/2010/main" val="3839087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2113" y="1198562"/>
            <a:ext cx="8284343" cy="4678709"/>
          </a:xfrm>
        </p:spPr>
        <p:txBody>
          <a:bodyPr/>
          <a:lstStyle/>
          <a:p>
            <a:r>
              <a:rPr lang="de-DE" sz="2400" dirty="0" smtClean="0"/>
              <a:t>Data Scientist mögen keine Softwareentwicklung, haben aber die gleichen Probleme</a:t>
            </a:r>
          </a:p>
          <a:p>
            <a:pPr marL="0" indent="0">
              <a:buNone/>
            </a:pPr>
            <a:endParaRPr lang="de-DE" sz="2400" dirty="0" smtClean="0"/>
          </a:p>
          <a:p>
            <a:r>
              <a:rPr lang="de-DE" sz="2400" dirty="0" smtClean="0"/>
              <a:t>SDI-X: Best-Practices für Smart Data Prozesse, Tools, Betrieb können mit notebook-basierten Ansatz umgesetzt werden</a:t>
            </a:r>
          </a:p>
          <a:p>
            <a:endParaRPr lang="de-DE" sz="1400" dirty="0" smtClean="0"/>
          </a:p>
          <a:p>
            <a:r>
              <a:rPr lang="de-DE" sz="2400" dirty="0" smtClean="0"/>
              <a:t>Versionskontrolle kann zur Nachvollziehbarkeit von Berechnungen und zur Modellselektion genutzt werden</a:t>
            </a:r>
            <a:endParaRPr lang="de-DE" sz="1600" dirty="0" smtClean="0"/>
          </a:p>
          <a:p>
            <a:pPr marL="0" indent="0">
              <a:buNone/>
            </a:pPr>
            <a:endParaRPr lang="de-DE" sz="2400" dirty="0" smtClean="0"/>
          </a:p>
          <a:p>
            <a:endParaRPr lang="de-DE" sz="2400" dirty="0"/>
          </a:p>
          <a:p>
            <a:endParaRPr lang="de-DE" sz="2400" dirty="0" smtClean="0"/>
          </a:p>
          <a:p>
            <a:pPr marL="0" indent="0">
              <a:buNone/>
            </a:pPr>
            <a:endParaRPr lang="de-DE" sz="2400" dirty="0" smtClean="0"/>
          </a:p>
          <a:p>
            <a:pPr marL="0" indent="0">
              <a:buNone/>
            </a:pPr>
            <a:endParaRPr lang="de-DE" sz="2400" dirty="0"/>
          </a:p>
          <a:p>
            <a:pPr marL="476250" lvl="1" indent="0">
              <a:buNone/>
            </a:pPr>
            <a:endParaRPr lang="de-DE" sz="2200" dirty="0" smtClean="0"/>
          </a:p>
          <a:p>
            <a:endParaRPr lang="de-DE" sz="2400" dirty="0"/>
          </a:p>
          <a:p>
            <a:pPr marL="0" indent="0">
              <a:buNone/>
            </a:pPr>
            <a:endParaRPr lang="de-DE" dirty="0"/>
          </a:p>
          <a:p>
            <a:endParaRPr lang="de-DE" dirty="0" smtClean="0"/>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p:txBody>
          <a:bodyPr/>
          <a:lstStyle/>
          <a:p>
            <a:r>
              <a:rPr lang="de-DE" dirty="0" smtClean="0"/>
              <a:t>Zusammenfassung und Schlussfolgerung</a:t>
            </a:r>
            <a:endParaRPr lang="de-DE" dirty="0"/>
          </a:p>
        </p:txBody>
      </p:sp>
    </p:spTree>
    <p:extLst>
      <p:ext uri="{BB962C8B-B14F-4D97-AF65-F5344CB8AC3E}">
        <p14:creationId xmlns:p14="http://schemas.microsoft.com/office/powerpoint/2010/main" val="2425217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2492896"/>
            <a:ext cx="7772400" cy="1362075"/>
          </a:xfrm>
        </p:spPr>
        <p:txBody>
          <a:bodyPr/>
          <a:lstStyle/>
          <a:p>
            <a:r>
              <a:rPr lang="de-DE" dirty="0" smtClean="0"/>
              <a:t>Danke für IHRE Aufmerksamkeit</a:t>
            </a:r>
            <a:endParaRPr lang="de-DE" dirty="0"/>
          </a:p>
        </p:txBody>
      </p:sp>
      <p:sp>
        <p:nvSpPr>
          <p:cNvPr id="6" name="Textplatzhalter 5"/>
          <p:cNvSpPr>
            <a:spLocks noGrp="1"/>
          </p:cNvSpPr>
          <p:nvPr>
            <p:ph type="body" idx="1"/>
          </p:nvPr>
        </p:nvSpPr>
        <p:spPr>
          <a:xfrm>
            <a:off x="683568" y="4365104"/>
            <a:ext cx="3240360" cy="1500187"/>
          </a:xfrm>
        </p:spPr>
        <p:txBody>
          <a:bodyPr anchor="t"/>
          <a:lstStyle/>
          <a:p>
            <a:r>
              <a:rPr lang="de-DE" sz="2400" dirty="0" smtClean="0">
                <a:hlinkClick r:id="rId2"/>
              </a:rPr>
              <a:t>office@sdil.de</a:t>
            </a:r>
            <a:endParaRPr lang="de-DE" sz="2400" dirty="0" smtClean="0"/>
          </a:p>
          <a:p>
            <a:endParaRPr lang="de-DE" sz="1400" dirty="0" smtClean="0"/>
          </a:p>
        </p:txBody>
      </p:sp>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Tree>
    <p:extLst>
      <p:ext uri="{BB962C8B-B14F-4D97-AF65-F5344CB8AC3E}">
        <p14:creationId xmlns:p14="http://schemas.microsoft.com/office/powerpoint/2010/main" val="2569383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p:txBody>
          <a:bodyPr/>
          <a:lstStyle/>
          <a:p>
            <a:r>
              <a:rPr lang="en-US" dirty="0" err="1" smtClean="0"/>
              <a:t>Effizienz</a:t>
            </a:r>
            <a:r>
              <a:rPr lang="en-US" dirty="0" smtClean="0"/>
              <a:t> &amp; </a:t>
            </a:r>
            <a:r>
              <a:rPr lang="en-US" dirty="0" err="1" smtClean="0"/>
              <a:t>Reproduzierbarkeit</a:t>
            </a:r>
            <a:endParaRPr lang="en-US" dirty="0"/>
          </a:p>
        </p:txBody>
      </p:sp>
      <p:grpSp>
        <p:nvGrpSpPr>
          <p:cNvPr id="5" name="Group 13"/>
          <p:cNvGrpSpPr/>
          <p:nvPr/>
        </p:nvGrpSpPr>
        <p:grpSpPr>
          <a:xfrm>
            <a:off x="1691680" y="2304871"/>
            <a:ext cx="5976664" cy="1236524"/>
            <a:chOff x="660751" y="4242128"/>
            <a:chExt cx="7968886" cy="1648698"/>
          </a:xfrm>
        </p:grpSpPr>
        <p:sp>
          <p:nvSpPr>
            <p:cNvPr id="6" name="Freihandform 5"/>
            <p:cNvSpPr/>
            <p:nvPr/>
          </p:nvSpPr>
          <p:spPr>
            <a:xfrm>
              <a:off x="903214" y="5121398"/>
              <a:ext cx="2033691" cy="769428"/>
            </a:xfrm>
            <a:custGeom>
              <a:avLst/>
              <a:gdLst>
                <a:gd name="connsiteX0" fmla="*/ 0 w 2033691"/>
                <a:gd name="connsiteY0" fmla="*/ 0 h 1417500"/>
                <a:gd name="connsiteX1" fmla="*/ 2033691 w 2033691"/>
                <a:gd name="connsiteY1" fmla="*/ 0 h 1417500"/>
                <a:gd name="connsiteX2" fmla="*/ 2033691 w 2033691"/>
                <a:gd name="connsiteY2" fmla="*/ 1417500 h 1417500"/>
                <a:gd name="connsiteX3" fmla="*/ 0 w 2033691"/>
                <a:gd name="connsiteY3" fmla="*/ 1417500 h 1417500"/>
                <a:gd name="connsiteX4" fmla="*/ 0 w 2033691"/>
                <a:gd name="connsiteY4" fmla="*/ 0 h 141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691" h="1417500">
                  <a:moveTo>
                    <a:pt x="0" y="0"/>
                  </a:moveTo>
                  <a:lnTo>
                    <a:pt x="2033691" y="0"/>
                  </a:lnTo>
                  <a:lnTo>
                    <a:pt x="2033691" y="1417500"/>
                  </a:lnTo>
                  <a:lnTo>
                    <a:pt x="0" y="141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Aft>
                  <a:spcPct val="15000"/>
                </a:spcAft>
                <a:buChar char="••"/>
              </a:pPr>
              <a:r>
                <a:rPr lang="en-US" sz="1050" dirty="0" err="1" smtClean="0"/>
                <a:t>Aquise</a:t>
              </a:r>
              <a:r>
                <a:rPr lang="en-US" sz="1050" dirty="0" smtClean="0"/>
                <a:t>/</a:t>
              </a:r>
              <a:r>
                <a:rPr lang="en-US" sz="1050" dirty="0" err="1" smtClean="0"/>
                <a:t>Kontakt</a:t>
              </a:r>
              <a:endParaRPr lang="en-US" sz="1050" dirty="0"/>
            </a:p>
            <a:p>
              <a:pPr marL="85725" lvl="1" indent="-85725" defTabSz="466725">
                <a:lnSpc>
                  <a:spcPct val="90000"/>
                </a:lnSpc>
                <a:spcAft>
                  <a:spcPct val="15000"/>
                </a:spcAft>
                <a:buChar char="••"/>
              </a:pPr>
              <a:r>
                <a:rPr lang="en-US" sz="1050" dirty="0" err="1" smtClean="0"/>
                <a:t>Vorraussetzungen</a:t>
              </a:r>
              <a:endParaRPr lang="en-US" sz="1050" dirty="0"/>
            </a:p>
            <a:p>
              <a:pPr marL="85725" lvl="1" indent="-85725" defTabSz="466725">
                <a:lnSpc>
                  <a:spcPct val="90000"/>
                </a:lnSpc>
                <a:spcAft>
                  <a:spcPct val="15000"/>
                </a:spcAft>
                <a:buChar char="••"/>
              </a:pPr>
              <a:r>
                <a:rPr lang="en-US" sz="1050" dirty="0" err="1" smtClean="0"/>
                <a:t>Zieldefinition</a:t>
              </a:r>
              <a:endParaRPr lang="en-US" sz="1050" dirty="0"/>
            </a:p>
            <a:p>
              <a:pPr marL="85725" lvl="1" indent="-85725" defTabSz="466725">
                <a:lnSpc>
                  <a:spcPct val="90000"/>
                </a:lnSpc>
                <a:spcAft>
                  <a:spcPct val="15000"/>
                </a:spcAft>
                <a:buChar char="••"/>
              </a:pPr>
              <a:r>
                <a:rPr lang="en-US" sz="1050" dirty="0" err="1" smtClean="0"/>
                <a:t>Rechtlicher</a:t>
              </a:r>
              <a:r>
                <a:rPr lang="en-US" sz="1050" dirty="0" smtClean="0"/>
                <a:t> </a:t>
              </a:r>
              <a:r>
                <a:rPr lang="en-US" sz="1050" dirty="0" err="1" smtClean="0"/>
                <a:t>Rahmen</a:t>
              </a:r>
              <a:endParaRPr lang="en-US" sz="1050" dirty="0"/>
            </a:p>
          </p:txBody>
        </p:sp>
        <p:sp>
          <p:nvSpPr>
            <p:cNvPr id="7" name="Freihandform 6"/>
            <p:cNvSpPr/>
            <p:nvPr/>
          </p:nvSpPr>
          <p:spPr>
            <a:xfrm>
              <a:off x="3635896" y="5121398"/>
              <a:ext cx="2033691" cy="769428"/>
            </a:xfrm>
            <a:custGeom>
              <a:avLst/>
              <a:gdLst>
                <a:gd name="connsiteX0" fmla="*/ 0 w 2033691"/>
                <a:gd name="connsiteY0" fmla="*/ 0 h 1417500"/>
                <a:gd name="connsiteX1" fmla="*/ 2033691 w 2033691"/>
                <a:gd name="connsiteY1" fmla="*/ 0 h 1417500"/>
                <a:gd name="connsiteX2" fmla="*/ 2033691 w 2033691"/>
                <a:gd name="connsiteY2" fmla="*/ 1417500 h 1417500"/>
                <a:gd name="connsiteX3" fmla="*/ 0 w 2033691"/>
                <a:gd name="connsiteY3" fmla="*/ 1417500 h 1417500"/>
                <a:gd name="connsiteX4" fmla="*/ 0 w 2033691"/>
                <a:gd name="connsiteY4" fmla="*/ 0 h 141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691" h="1417500">
                  <a:moveTo>
                    <a:pt x="0" y="0"/>
                  </a:moveTo>
                  <a:lnTo>
                    <a:pt x="2033691" y="0"/>
                  </a:lnTo>
                  <a:lnTo>
                    <a:pt x="2033691" y="1417500"/>
                  </a:lnTo>
                  <a:lnTo>
                    <a:pt x="0" y="141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Aft>
                  <a:spcPct val="15000"/>
                </a:spcAft>
                <a:buChar char="••"/>
              </a:pPr>
              <a:r>
                <a:rPr lang="en-US" sz="1050" dirty="0" err="1" smtClean="0"/>
                <a:t>Datenübergabe</a:t>
              </a:r>
              <a:endParaRPr lang="en-US" sz="1050" dirty="0" smtClean="0"/>
            </a:p>
            <a:p>
              <a:pPr marL="85725" lvl="1" indent="-85725" defTabSz="466725">
                <a:lnSpc>
                  <a:spcPct val="90000"/>
                </a:lnSpc>
                <a:spcAft>
                  <a:spcPct val="15000"/>
                </a:spcAft>
                <a:buChar char="••"/>
              </a:pPr>
              <a:r>
                <a:rPr lang="en-US" sz="1050" dirty="0" err="1" smtClean="0"/>
                <a:t>Datenaufbereitung</a:t>
              </a:r>
              <a:endParaRPr lang="en-US" sz="1050" dirty="0"/>
            </a:p>
            <a:p>
              <a:pPr marL="85725" lvl="1" indent="-85725" defTabSz="466725">
                <a:lnSpc>
                  <a:spcPct val="90000"/>
                </a:lnSpc>
                <a:spcAft>
                  <a:spcPct val="15000"/>
                </a:spcAft>
                <a:buChar char="••"/>
              </a:pPr>
              <a:r>
                <a:rPr lang="en-US" sz="1050" dirty="0" err="1" smtClean="0"/>
                <a:t>Modellbildung</a:t>
              </a:r>
              <a:endParaRPr lang="en-US" sz="1050" dirty="0"/>
            </a:p>
            <a:p>
              <a:pPr marL="85725" lvl="1" indent="-85725" defTabSz="466725">
                <a:lnSpc>
                  <a:spcPct val="90000"/>
                </a:lnSpc>
                <a:spcAft>
                  <a:spcPct val="15000"/>
                </a:spcAft>
                <a:buChar char="••"/>
              </a:pPr>
              <a:r>
                <a:rPr lang="en-US" sz="1050" dirty="0" err="1" smtClean="0"/>
                <a:t>Bewertung</a:t>
              </a:r>
              <a:endParaRPr lang="en-US" sz="1050" dirty="0"/>
            </a:p>
          </p:txBody>
        </p:sp>
        <p:sp>
          <p:nvSpPr>
            <p:cNvPr id="8" name="Freihandform 11"/>
            <p:cNvSpPr/>
            <p:nvPr/>
          </p:nvSpPr>
          <p:spPr>
            <a:xfrm>
              <a:off x="6262930" y="4812326"/>
              <a:ext cx="2366707" cy="769428"/>
            </a:xfrm>
            <a:custGeom>
              <a:avLst/>
              <a:gdLst>
                <a:gd name="connsiteX0" fmla="*/ 0 w 2033691"/>
                <a:gd name="connsiteY0" fmla="*/ 0 h 1417500"/>
                <a:gd name="connsiteX1" fmla="*/ 2033691 w 2033691"/>
                <a:gd name="connsiteY1" fmla="*/ 0 h 1417500"/>
                <a:gd name="connsiteX2" fmla="*/ 2033691 w 2033691"/>
                <a:gd name="connsiteY2" fmla="*/ 1417500 h 1417500"/>
                <a:gd name="connsiteX3" fmla="*/ 0 w 2033691"/>
                <a:gd name="connsiteY3" fmla="*/ 1417500 h 1417500"/>
                <a:gd name="connsiteX4" fmla="*/ 0 w 2033691"/>
                <a:gd name="connsiteY4" fmla="*/ 0 h 141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691" h="1417500">
                  <a:moveTo>
                    <a:pt x="0" y="0"/>
                  </a:moveTo>
                  <a:lnTo>
                    <a:pt x="2033691" y="0"/>
                  </a:lnTo>
                  <a:lnTo>
                    <a:pt x="2033691" y="1417500"/>
                  </a:lnTo>
                  <a:lnTo>
                    <a:pt x="0" y="14175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85725" lvl="1" indent="-85725" defTabSz="466725">
                <a:lnSpc>
                  <a:spcPct val="90000"/>
                </a:lnSpc>
                <a:spcAft>
                  <a:spcPct val="15000"/>
                </a:spcAft>
                <a:buChar char="••"/>
              </a:pPr>
              <a:r>
                <a:rPr lang="en-US" sz="1050" dirty="0"/>
                <a:t>Presenting results</a:t>
              </a:r>
            </a:p>
            <a:p>
              <a:pPr marL="85725" lvl="1" indent="-85725" defTabSz="466725">
                <a:lnSpc>
                  <a:spcPct val="90000"/>
                </a:lnSpc>
                <a:spcAft>
                  <a:spcPct val="15000"/>
                </a:spcAft>
                <a:buChar char="••"/>
              </a:pPr>
              <a:r>
                <a:rPr lang="en-US" sz="1050" dirty="0" err="1" smtClean="0"/>
                <a:t>Empfehlungen</a:t>
              </a:r>
              <a:endParaRPr lang="en-US" sz="1050" dirty="0" smtClean="0"/>
            </a:p>
            <a:p>
              <a:pPr marL="85725" lvl="1" indent="-85725" defTabSz="466725">
                <a:lnSpc>
                  <a:spcPct val="90000"/>
                </a:lnSpc>
                <a:spcAft>
                  <a:spcPct val="15000"/>
                </a:spcAft>
                <a:buChar char="••"/>
              </a:pPr>
              <a:r>
                <a:rPr lang="en-US" sz="1050" dirty="0" err="1" smtClean="0"/>
                <a:t>Innovationsmöglichkeiten</a:t>
              </a:r>
              <a:endParaRPr lang="en-US" sz="1050" dirty="0"/>
            </a:p>
            <a:p>
              <a:pPr marL="85725" lvl="1" indent="-85725" defTabSz="466725">
                <a:lnSpc>
                  <a:spcPct val="90000"/>
                </a:lnSpc>
                <a:spcAft>
                  <a:spcPct val="15000"/>
                </a:spcAft>
                <a:buChar char="••"/>
              </a:pPr>
              <a:r>
                <a:rPr lang="en-US" sz="1050" dirty="0" err="1" smtClean="0"/>
                <a:t>Nächste</a:t>
              </a:r>
              <a:r>
                <a:rPr lang="en-US" sz="1050" dirty="0" smtClean="0"/>
                <a:t> </a:t>
              </a:r>
              <a:r>
                <a:rPr lang="en-US" sz="1050" dirty="0" err="1" smtClean="0"/>
                <a:t>Schritte</a:t>
              </a:r>
              <a:endParaRPr lang="en-US" sz="1050" dirty="0"/>
            </a:p>
          </p:txBody>
        </p:sp>
        <p:sp>
          <p:nvSpPr>
            <p:cNvPr id="9" name="Eingekerbter Richtungspfeil 12"/>
            <p:cNvSpPr/>
            <p:nvPr/>
          </p:nvSpPr>
          <p:spPr>
            <a:xfrm>
              <a:off x="660751" y="4242128"/>
              <a:ext cx="2241841" cy="756000"/>
            </a:xfrm>
            <a:prstGeom prst="chevron">
              <a:avLst/>
            </a:prstGeom>
            <a:solidFill>
              <a:srgbClr val="007BA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4000" tIns="14002" rIns="0" bIns="14002"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66725">
                <a:lnSpc>
                  <a:spcPct val="90000"/>
                </a:lnSpc>
                <a:spcAft>
                  <a:spcPct val="35000"/>
                </a:spcAft>
              </a:pPr>
              <a:r>
                <a:rPr lang="en-US" sz="1500" dirty="0"/>
                <a:t>Preparation</a:t>
              </a:r>
            </a:p>
          </p:txBody>
        </p:sp>
        <p:sp>
          <p:nvSpPr>
            <p:cNvPr id="10" name="Eingekerbter Richtungspfeil 13"/>
            <p:cNvSpPr/>
            <p:nvPr/>
          </p:nvSpPr>
          <p:spPr>
            <a:xfrm>
              <a:off x="2600964" y="4242128"/>
              <a:ext cx="3766884" cy="756000"/>
            </a:xfrm>
            <a:prstGeom prst="chevron">
              <a:avLst/>
            </a:prstGeom>
            <a:solidFill>
              <a:srgbClr val="007BA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25505" tIns="14002" rIns="297502" bIns="14002"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66725">
                <a:lnSpc>
                  <a:spcPct val="90000"/>
                </a:lnSpc>
                <a:spcAft>
                  <a:spcPct val="35000"/>
                </a:spcAft>
              </a:pPr>
              <a:r>
                <a:rPr lang="en-US" sz="1500" dirty="0"/>
                <a:t>Realization</a:t>
              </a:r>
            </a:p>
          </p:txBody>
        </p:sp>
        <p:sp>
          <p:nvSpPr>
            <p:cNvPr id="11" name="Eingekerbter Richtungspfeil 14"/>
            <p:cNvSpPr/>
            <p:nvPr/>
          </p:nvSpPr>
          <p:spPr>
            <a:xfrm>
              <a:off x="6066219" y="4242128"/>
              <a:ext cx="2299387" cy="756000"/>
            </a:xfrm>
            <a:prstGeom prst="chevron">
              <a:avLst/>
            </a:prstGeom>
            <a:solidFill>
              <a:srgbClr val="007BA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4000" tIns="13500" rIns="0" bIns="14002"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66725">
                <a:lnSpc>
                  <a:spcPct val="90000"/>
                </a:lnSpc>
                <a:spcAft>
                  <a:spcPct val="35000"/>
                </a:spcAft>
              </a:pPr>
              <a:r>
                <a:rPr lang="en-US" sz="1500" dirty="0"/>
                <a:t>Finalization</a:t>
              </a:r>
            </a:p>
          </p:txBody>
        </p:sp>
      </p:grpSp>
      <p:sp>
        <p:nvSpPr>
          <p:cNvPr id="13" name="Geschweifte Klammer rechts 12"/>
          <p:cNvSpPr/>
          <p:nvPr/>
        </p:nvSpPr>
        <p:spPr>
          <a:xfrm rot="5400000">
            <a:off x="4164253" y="1024360"/>
            <a:ext cx="743486" cy="56886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hteck 13"/>
          <p:cNvSpPr/>
          <p:nvPr/>
        </p:nvSpPr>
        <p:spPr>
          <a:xfrm>
            <a:off x="3556944" y="4218672"/>
            <a:ext cx="1886094" cy="369332"/>
          </a:xfrm>
          <a:prstGeom prst="rect">
            <a:avLst/>
          </a:prstGeom>
        </p:spPr>
        <p:txBody>
          <a:bodyPr wrap="none">
            <a:spAutoFit/>
          </a:bodyPr>
          <a:lstStyle/>
          <a:p>
            <a:pPr lvl="1">
              <a:spcBef>
                <a:spcPts val="450"/>
              </a:spcBef>
            </a:pPr>
            <a:r>
              <a:rPr lang="en-US" dirty="0"/>
              <a:t>4-6 </a:t>
            </a:r>
            <a:r>
              <a:rPr lang="en-US" dirty="0" err="1" smtClean="0"/>
              <a:t>Wochen</a:t>
            </a:r>
            <a:endParaRPr lang="en-US" dirty="0"/>
          </a:p>
        </p:txBody>
      </p:sp>
    </p:spTree>
    <p:extLst>
      <p:ext uri="{BB962C8B-B14F-4D97-AF65-F5344CB8AC3E}">
        <p14:creationId xmlns:p14="http://schemas.microsoft.com/office/powerpoint/2010/main" val="3510825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a:graphicFrameLocks/>
          </p:cNvGraphicFramePr>
          <p:nvPr>
            <p:extLst>
              <p:ext uri="{D42A27DB-BD31-4B8C-83A1-F6EECF244321}">
                <p14:modId xmlns:p14="http://schemas.microsoft.com/office/powerpoint/2010/main" val="4160542302"/>
              </p:ext>
            </p:extLst>
          </p:nvPr>
        </p:nvGraphicFramePr>
        <p:xfrm>
          <a:off x="3203848" y="1772816"/>
          <a:ext cx="5130570"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p:cNvSpPr/>
          <p:nvPr/>
        </p:nvSpPr>
        <p:spPr>
          <a:xfrm>
            <a:off x="3203849" y="1383364"/>
            <a:ext cx="1712975" cy="230832"/>
          </a:xfrm>
          <a:prstGeom prst="rect">
            <a:avLst/>
          </a:prstGeom>
        </p:spPr>
        <p:txBody>
          <a:bodyPr wrap="square" lIns="0" tIns="0" rIns="0" bIns="0">
            <a:spAutoFit/>
          </a:bodyPr>
          <a:lstStyle/>
          <a:p>
            <a:pPr algn="ctr">
              <a:defRPr sz="800" b="0" i="0" u="none" strike="noStrike" kern="1200" baseline="0">
                <a:solidFill>
                  <a:srgbClr val="00AEEF"/>
                </a:solidFill>
                <a:latin typeface="DG Meta Science" panose="00000500000000000000" pitchFamily="50" charset="0"/>
                <a:ea typeface="+mn-ea"/>
                <a:cs typeface="+mn-cs"/>
              </a:defRPr>
            </a:pPr>
            <a:r>
              <a:rPr lang="en-US" sz="1500" dirty="0" err="1">
                <a:solidFill>
                  <a:schemeClr val="accent2"/>
                </a:solidFill>
              </a:rPr>
              <a:t>Richtigpositivrate</a:t>
            </a:r>
            <a:endParaRPr lang="en-US" sz="1500" dirty="0">
              <a:solidFill>
                <a:schemeClr val="accent2"/>
              </a:solidFill>
            </a:endParaRPr>
          </a:p>
        </p:txBody>
      </p:sp>
      <p:sp>
        <p:nvSpPr>
          <p:cNvPr id="10" name="Rechteck 9"/>
          <p:cNvSpPr/>
          <p:nvPr/>
        </p:nvSpPr>
        <p:spPr>
          <a:xfrm>
            <a:off x="7137187" y="1359872"/>
            <a:ext cx="1835536" cy="323165"/>
          </a:xfrm>
          <a:prstGeom prst="rect">
            <a:avLst/>
          </a:prstGeom>
        </p:spPr>
        <p:txBody>
          <a:bodyPr wrap="square" rIns="0">
            <a:spAutoFit/>
          </a:bodyPr>
          <a:lstStyle/>
          <a:p>
            <a:pPr algn="ctr">
              <a:defRPr sz="800" b="0" i="0" u="none" strike="noStrike" kern="1200" baseline="0">
                <a:solidFill>
                  <a:prstClr val="black">
                    <a:lumMod val="65000"/>
                    <a:lumOff val="35000"/>
                  </a:prstClr>
                </a:solidFill>
                <a:latin typeface="DG Meta Science" panose="00000500000000000000" pitchFamily="50" charset="0"/>
                <a:ea typeface="+mn-ea"/>
                <a:cs typeface="+mn-cs"/>
              </a:defRPr>
            </a:pPr>
            <a:r>
              <a:rPr lang="en-US" sz="1500" dirty="0" err="1"/>
              <a:t>Erwartete</a:t>
            </a:r>
            <a:r>
              <a:rPr lang="en-US" sz="1500" dirty="0"/>
              <a:t> </a:t>
            </a:r>
            <a:r>
              <a:rPr lang="en-US" sz="1500" dirty="0" err="1"/>
              <a:t>Kosten</a:t>
            </a:r>
            <a:endParaRPr lang="en-US" sz="1500" dirty="0"/>
          </a:p>
        </p:txBody>
      </p:sp>
      <p:sp>
        <p:nvSpPr>
          <p:cNvPr id="11" name="Textfeld 1"/>
          <p:cNvSpPr txBox="1"/>
          <p:nvPr/>
        </p:nvSpPr>
        <p:spPr>
          <a:xfrm>
            <a:off x="3935059" y="1772816"/>
            <a:ext cx="408138" cy="4741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1500" dirty="0">
                <a:solidFill>
                  <a:schemeClr val="tx2"/>
                </a:solidFill>
                <a:latin typeface="DG Meta Science" panose="00000500000000000000" pitchFamily="50" charset="0"/>
              </a:rPr>
              <a:t>vorhergesagte</a:t>
            </a:r>
            <a:br>
              <a:rPr lang="de-DE" sz="1500" dirty="0">
                <a:solidFill>
                  <a:schemeClr val="tx2"/>
                </a:solidFill>
                <a:latin typeface="DG Meta Science" panose="00000500000000000000" pitchFamily="50" charset="0"/>
              </a:rPr>
            </a:br>
            <a:r>
              <a:rPr lang="de-DE" sz="1500" dirty="0">
                <a:solidFill>
                  <a:schemeClr val="tx2"/>
                </a:solidFill>
                <a:latin typeface="DG Meta Science" panose="00000500000000000000" pitchFamily="50" charset="0"/>
              </a:rPr>
              <a:t>Kostenersparnis</a:t>
            </a:r>
          </a:p>
        </p:txBody>
      </p:sp>
      <p:sp>
        <p:nvSpPr>
          <p:cNvPr id="12" name="Rechteck 11"/>
          <p:cNvSpPr/>
          <p:nvPr/>
        </p:nvSpPr>
        <p:spPr>
          <a:xfrm>
            <a:off x="3111080" y="4793061"/>
            <a:ext cx="2159368" cy="323165"/>
          </a:xfrm>
          <a:prstGeom prst="rect">
            <a:avLst/>
          </a:prstGeom>
        </p:spPr>
        <p:txBody>
          <a:bodyPr wrap="square">
            <a:spAutoFit/>
          </a:bodyPr>
          <a:lstStyle/>
          <a:p>
            <a:pPr algn="ctr">
              <a:defRPr sz="800" b="0" i="0" u="none" strike="noStrike" kern="1200" baseline="0">
                <a:solidFill>
                  <a:prstClr val="black">
                    <a:lumMod val="65000"/>
                    <a:lumOff val="35000"/>
                  </a:prstClr>
                </a:solidFill>
                <a:latin typeface="DG Meta Science" panose="00000500000000000000" pitchFamily="50" charset="0"/>
                <a:ea typeface="+mn-ea"/>
                <a:cs typeface="+mn-cs"/>
              </a:defRPr>
            </a:pPr>
            <a:r>
              <a:rPr lang="en-US" sz="1500" dirty="0" err="1"/>
              <a:t>Falschpositivrate</a:t>
            </a:r>
            <a:endParaRPr lang="en-US" sz="1500" dirty="0"/>
          </a:p>
        </p:txBody>
      </p:sp>
      <p:sp>
        <p:nvSpPr>
          <p:cNvPr id="6" name="Titel 5"/>
          <p:cNvSpPr>
            <a:spLocks noGrp="1"/>
          </p:cNvSpPr>
          <p:nvPr>
            <p:ph type="title"/>
          </p:nvPr>
        </p:nvSpPr>
        <p:spPr/>
        <p:txBody>
          <a:bodyPr>
            <a:noAutofit/>
          </a:bodyPr>
          <a:lstStyle/>
          <a:p>
            <a:r>
              <a:rPr lang="en-US" dirty="0" err="1" smtClean="0"/>
              <a:t>Nachvollziehbarkeit</a:t>
            </a:r>
            <a:r>
              <a:rPr lang="en-US" dirty="0" smtClean="0"/>
              <a:t> &amp; </a:t>
            </a:r>
            <a:r>
              <a:rPr lang="en-US" dirty="0" err="1" smtClean="0"/>
              <a:t>Belastbarkeit</a:t>
            </a:r>
            <a:endParaRPr lang="en-US" dirty="0"/>
          </a:p>
        </p:txBody>
      </p:sp>
      <p:graphicFrame>
        <p:nvGraphicFramePr>
          <p:cNvPr id="14" name="Tabelle 13"/>
          <p:cNvGraphicFramePr>
            <a:graphicFrameLocks noGrp="1"/>
          </p:cNvGraphicFramePr>
          <p:nvPr>
            <p:extLst>
              <p:ext uri="{D42A27DB-BD31-4B8C-83A1-F6EECF244321}">
                <p14:modId xmlns:p14="http://schemas.microsoft.com/office/powerpoint/2010/main" val="1429660666"/>
              </p:ext>
            </p:extLst>
          </p:nvPr>
        </p:nvGraphicFramePr>
        <p:xfrm>
          <a:off x="199360" y="4416106"/>
          <a:ext cx="2774550" cy="1523307"/>
        </p:xfrm>
        <a:graphic>
          <a:graphicData uri="http://schemas.openxmlformats.org/drawingml/2006/table">
            <a:tbl>
              <a:tblPr/>
              <a:tblGrid>
                <a:gridCol w="999761">
                  <a:extLst>
                    <a:ext uri="{9D8B030D-6E8A-4147-A177-3AD203B41FA5}">
                      <a16:colId xmlns:a16="http://schemas.microsoft.com/office/drawing/2014/main" val="241485738"/>
                    </a:ext>
                  </a:extLst>
                </a:gridCol>
                <a:gridCol w="908875">
                  <a:extLst>
                    <a:ext uri="{9D8B030D-6E8A-4147-A177-3AD203B41FA5}">
                      <a16:colId xmlns:a16="http://schemas.microsoft.com/office/drawing/2014/main" val="167087896"/>
                    </a:ext>
                  </a:extLst>
                </a:gridCol>
                <a:gridCol w="865914">
                  <a:extLst>
                    <a:ext uri="{9D8B030D-6E8A-4147-A177-3AD203B41FA5}">
                      <a16:colId xmlns:a16="http://schemas.microsoft.com/office/drawing/2014/main" val="2701563599"/>
                    </a:ext>
                  </a:extLst>
                </a:gridCol>
              </a:tblGrid>
              <a:tr h="642245">
                <a:tc>
                  <a:txBody>
                    <a:bodyPr/>
                    <a:lstStyle/>
                    <a:p>
                      <a:pPr marL="0" algn="ctr" defTabSz="914400" rtl="0" eaLnBrk="1" fontAlgn="ctr" latinLnBrk="0" hangingPunct="1"/>
                      <a:endParaRPr lang="de-DE" sz="1000" b="0" i="0" u="none" strike="noStrike" kern="1200" dirty="0">
                        <a:solidFill>
                          <a:srgbClr val="000000"/>
                        </a:solidFill>
                        <a:effectLst/>
                        <a:latin typeface="DG Meta Science" panose="00000500000000000000" pitchFamily="50" charset="0"/>
                        <a:ea typeface="+mn-ea"/>
                        <a:cs typeface="+mn-cs"/>
                      </a:endParaRPr>
                    </a:p>
                  </a:txBody>
                  <a:tcPr marL="40481" marR="40481" marT="20240" marB="2024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de-DE" sz="1000" b="1" i="0" u="none" strike="noStrike" kern="1200" dirty="0" smtClean="0">
                          <a:solidFill>
                            <a:srgbClr val="000000"/>
                          </a:solidFill>
                          <a:effectLst/>
                          <a:latin typeface="DG Meta Science" panose="00000500000000000000" pitchFamily="50" charset="0"/>
                          <a:ea typeface="+mn-ea"/>
                          <a:cs typeface="+mn-cs"/>
                        </a:rPr>
                        <a:t>Wartung</a:t>
                      </a:r>
                    </a:p>
                    <a:p>
                      <a:pPr marL="0" algn="ctr" defTabSz="914400" rtl="0" eaLnBrk="1" fontAlgn="ctr" latinLnBrk="0" hangingPunct="1"/>
                      <a:r>
                        <a:rPr lang="de-DE" sz="1000" b="1" i="0" u="none" strike="noStrike" kern="1200" dirty="0" smtClean="0">
                          <a:solidFill>
                            <a:srgbClr val="000000"/>
                          </a:solidFill>
                          <a:effectLst/>
                          <a:latin typeface="DG Meta Science" panose="00000500000000000000" pitchFamily="50" charset="0"/>
                          <a:ea typeface="+mn-ea"/>
                          <a:cs typeface="+mn-cs"/>
                        </a:rPr>
                        <a:t>vorhergesagt</a:t>
                      </a:r>
                    </a:p>
                  </a:txBody>
                  <a:tcPr marL="40481" marR="40481" marT="20240" marB="202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de-DE" sz="1000" b="1" i="0" u="none" strike="noStrike" kern="1200" dirty="0" smtClean="0">
                          <a:solidFill>
                            <a:srgbClr val="000000"/>
                          </a:solidFill>
                          <a:effectLst/>
                          <a:latin typeface="DG Meta Science" panose="00000500000000000000" pitchFamily="50" charset="0"/>
                          <a:ea typeface="+mn-ea"/>
                          <a:cs typeface="+mn-cs"/>
                        </a:rPr>
                        <a:t>Wartung nicht</a:t>
                      </a:r>
                      <a:br>
                        <a:rPr lang="de-DE" sz="1000" b="1" i="0" u="none" strike="noStrike" kern="1200" dirty="0" smtClean="0">
                          <a:solidFill>
                            <a:srgbClr val="000000"/>
                          </a:solidFill>
                          <a:effectLst/>
                          <a:latin typeface="DG Meta Science" panose="00000500000000000000" pitchFamily="50" charset="0"/>
                          <a:ea typeface="+mn-ea"/>
                          <a:cs typeface="+mn-cs"/>
                        </a:rPr>
                      </a:br>
                      <a:r>
                        <a:rPr lang="de-DE" sz="1000" b="1" i="0" u="none" strike="noStrike" kern="1200" dirty="0" smtClean="0">
                          <a:solidFill>
                            <a:srgbClr val="000000"/>
                          </a:solidFill>
                          <a:effectLst/>
                          <a:latin typeface="DG Meta Science" panose="00000500000000000000" pitchFamily="50" charset="0"/>
                          <a:ea typeface="+mn-ea"/>
                          <a:cs typeface="+mn-cs"/>
                        </a:rPr>
                        <a:t>vorhergesagt</a:t>
                      </a:r>
                    </a:p>
                  </a:txBody>
                  <a:tcPr marL="40481" marR="40481" marT="20240" marB="202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2480539"/>
                  </a:ext>
                </a:extLst>
              </a:tr>
              <a:tr h="360521">
                <a:tc>
                  <a:txBody>
                    <a:bodyPr/>
                    <a:lstStyle/>
                    <a:p>
                      <a:pPr marL="0" algn="ctr" defTabSz="914400" rtl="0" eaLnBrk="1" fontAlgn="ctr" latinLnBrk="0" hangingPunct="1"/>
                      <a:r>
                        <a:rPr lang="de-DE" sz="1000" b="1" i="0" u="none" strike="noStrike" kern="1200" dirty="0" smtClean="0">
                          <a:solidFill>
                            <a:srgbClr val="000000"/>
                          </a:solidFill>
                          <a:effectLst/>
                          <a:latin typeface="DG Meta Science" panose="00000500000000000000" pitchFamily="50" charset="0"/>
                          <a:ea typeface="+mn-ea"/>
                          <a:cs typeface="+mn-cs"/>
                        </a:rPr>
                        <a:t>Wartung</a:t>
                      </a:r>
                    </a:p>
                    <a:p>
                      <a:pPr marL="0" algn="ctr" defTabSz="914400" rtl="0" eaLnBrk="1" fontAlgn="ctr" latinLnBrk="0" hangingPunct="1"/>
                      <a:r>
                        <a:rPr lang="de-DE" sz="1000" b="1" i="0" u="none" strike="noStrike" kern="1200" dirty="0" smtClean="0">
                          <a:solidFill>
                            <a:srgbClr val="000000"/>
                          </a:solidFill>
                          <a:effectLst/>
                          <a:latin typeface="DG Meta Science" panose="00000500000000000000" pitchFamily="50" charset="0"/>
                          <a:ea typeface="+mn-ea"/>
                          <a:cs typeface="+mn-cs"/>
                        </a:rPr>
                        <a:t>notwendig</a:t>
                      </a:r>
                    </a:p>
                  </a:txBody>
                  <a:tcPr marL="40481" marR="40481" marT="20240" marB="2024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de-DE" sz="1000" b="1" i="0" u="none" strike="noStrike" kern="1200" dirty="0" smtClean="0">
                          <a:solidFill>
                            <a:schemeClr val="accent2"/>
                          </a:solidFill>
                          <a:effectLst/>
                          <a:latin typeface="DG Meta Science" panose="00000500000000000000" pitchFamily="50" charset="0"/>
                          <a:ea typeface="+mn-ea"/>
                          <a:cs typeface="+mn-cs"/>
                        </a:rPr>
                        <a:t>50.000 €</a:t>
                      </a:r>
                    </a:p>
                  </a:txBody>
                  <a:tcPr marL="40481" marR="40481" marT="20240" marB="202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000" b="1" i="0" u="none" strike="noStrike" kern="1200" dirty="0" smtClean="0">
                          <a:solidFill>
                            <a:schemeClr val="accent2"/>
                          </a:solidFill>
                          <a:effectLst/>
                          <a:latin typeface="DG Meta Science" panose="00000500000000000000" pitchFamily="50" charset="0"/>
                          <a:ea typeface="+mn-ea"/>
                          <a:cs typeface="+mn-cs"/>
                        </a:rPr>
                        <a:t>80.000€</a:t>
                      </a:r>
                    </a:p>
                  </a:txBody>
                  <a:tcPr marL="40481" marR="40481" marT="20240" marB="202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27798913"/>
                  </a:ext>
                </a:extLst>
              </a:tr>
              <a:tr h="520541">
                <a:tc>
                  <a:txBody>
                    <a:bodyPr/>
                    <a:lstStyle/>
                    <a:p>
                      <a:pPr marL="0" algn="ctr" defTabSz="914400" rtl="0" eaLnBrk="1" fontAlgn="ctr" latinLnBrk="0" hangingPunct="1"/>
                      <a:r>
                        <a:rPr lang="de-DE" sz="1000" b="1" i="0" u="none" strike="noStrike" kern="1200" dirty="0" smtClean="0">
                          <a:solidFill>
                            <a:sysClr val="windowText" lastClr="000000"/>
                          </a:solidFill>
                          <a:effectLst/>
                          <a:latin typeface="DG Meta Science" panose="00000500000000000000" pitchFamily="50" charset="0"/>
                          <a:ea typeface="+mn-ea"/>
                          <a:cs typeface="+mn-cs"/>
                        </a:rPr>
                        <a:t>Wartung</a:t>
                      </a:r>
                    </a:p>
                    <a:p>
                      <a:pPr marL="0" algn="ctr" defTabSz="914400" rtl="0" eaLnBrk="1" fontAlgn="ctr" latinLnBrk="0" hangingPunct="1"/>
                      <a:r>
                        <a:rPr lang="de-DE" sz="1000" b="1" i="0" u="none" strike="noStrike" kern="1200" dirty="0" smtClean="0">
                          <a:solidFill>
                            <a:sysClr val="windowText" lastClr="000000"/>
                          </a:solidFill>
                          <a:effectLst/>
                          <a:latin typeface="DG Meta Science" panose="00000500000000000000" pitchFamily="50" charset="0"/>
                          <a:ea typeface="+mn-ea"/>
                          <a:cs typeface="+mn-cs"/>
                        </a:rPr>
                        <a:t>nicht notwendig</a:t>
                      </a:r>
                    </a:p>
                  </a:txBody>
                  <a:tcPr marL="40481" marR="40481" marT="20240" marB="2024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000" b="1" i="0" u="none" strike="noStrike" kern="1200" dirty="0" smtClean="0">
                          <a:solidFill>
                            <a:schemeClr val="accent2"/>
                          </a:solidFill>
                          <a:effectLst/>
                          <a:latin typeface="DG Meta Science" panose="00000500000000000000" pitchFamily="50" charset="0"/>
                          <a:ea typeface="+mn-ea"/>
                          <a:cs typeface="+mn-cs"/>
                        </a:rPr>
                        <a:t>50.000 €</a:t>
                      </a:r>
                    </a:p>
                  </a:txBody>
                  <a:tcPr marL="40481" marR="40481" marT="20240" marB="202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000" b="1" i="0" u="none" strike="noStrike" kern="1200" dirty="0" smtClean="0">
                          <a:solidFill>
                            <a:schemeClr val="accent2"/>
                          </a:solidFill>
                          <a:effectLst/>
                          <a:latin typeface="DG Meta Science" panose="00000500000000000000" pitchFamily="50" charset="0"/>
                          <a:ea typeface="+mn-ea"/>
                          <a:cs typeface="+mn-cs"/>
                        </a:rPr>
                        <a:t>0€</a:t>
                      </a:r>
                    </a:p>
                  </a:txBody>
                  <a:tcPr marL="40481" marR="40481" marT="20240" marB="202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9786061"/>
                  </a:ext>
                </a:extLst>
              </a:tr>
            </a:tbl>
          </a:graphicData>
        </a:graphic>
      </p:graphicFrame>
    </p:spTree>
    <p:extLst>
      <p:ext uri="{BB962C8B-B14F-4D97-AF65-F5344CB8AC3E}">
        <p14:creationId xmlns:p14="http://schemas.microsoft.com/office/powerpoint/2010/main" val="1521313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a:xfrm>
            <a:off x="395536" y="188640"/>
            <a:ext cx="6911975" cy="561975"/>
          </a:xfrm>
        </p:spPr>
        <p:txBody>
          <a:bodyPr/>
          <a:lstStyle/>
          <a:p>
            <a:r>
              <a:rPr lang="de-DE" dirty="0" smtClean="0"/>
              <a:t/>
            </a:r>
            <a:br>
              <a:rPr lang="de-DE" dirty="0" smtClean="0"/>
            </a:br>
            <a:r>
              <a:rPr lang="de-DE" dirty="0" smtClean="0"/>
              <a:t>CRISP-DM </a:t>
            </a:r>
            <a:r>
              <a:rPr lang="de-DE" dirty="0"/>
              <a:t>Datenanalyseprozess</a:t>
            </a:r>
            <a:endParaRPr lang="en-US" dirty="0"/>
          </a:p>
        </p:txBody>
      </p:sp>
      <p:pic>
        <p:nvPicPr>
          <p:cNvPr id="5" name="Picture 6"/>
          <p:cNvPicPr/>
          <p:nvPr/>
        </p:nvPicPr>
        <p:blipFill>
          <a:blip r:embed="rId3" cstate="print">
            <a:extLst>
              <a:ext uri="{28A0092B-C50C-407E-A947-70E740481C1C}">
                <a14:useLocalDpi xmlns:a14="http://schemas.microsoft.com/office/drawing/2010/main" val="0"/>
              </a:ext>
            </a:extLst>
          </a:blip>
          <a:stretch>
            <a:fillRect/>
          </a:stretch>
        </p:blipFill>
        <p:spPr>
          <a:xfrm>
            <a:off x="2555776" y="1700005"/>
            <a:ext cx="4176464" cy="4184518"/>
          </a:xfrm>
          <a:prstGeom prst="rect">
            <a:avLst/>
          </a:prstGeom>
        </p:spPr>
      </p:pic>
    </p:spTree>
    <p:extLst>
      <p:ext uri="{BB962C8B-B14F-4D97-AF65-F5344CB8AC3E}">
        <p14:creationId xmlns:p14="http://schemas.microsoft.com/office/powerpoint/2010/main" val="2722403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p:txBody>
          <a:bodyPr/>
          <a:lstStyle/>
          <a:p>
            <a:r>
              <a:rPr lang="en-US" dirty="0" err="1" smtClean="0"/>
              <a:t>Mit</a:t>
            </a:r>
            <a:r>
              <a:rPr lang="en-US" dirty="0" smtClean="0"/>
              <a:t> </a:t>
            </a:r>
            <a:r>
              <a:rPr lang="en-US" dirty="0" err="1" smtClean="0"/>
              <a:t>einem</a:t>
            </a:r>
            <a:r>
              <a:rPr lang="en-US" dirty="0" smtClean="0"/>
              <a:t>  90er </a:t>
            </a:r>
            <a:r>
              <a:rPr lang="en-US" dirty="0" err="1" smtClean="0"/>
              <a:t>Jahre</a:t>
            </a:r>
            <a:r>
              <a:rPr lang="en-US" dirty="0" smtClean="0"/>
              <a:t> Prototyping </a:t>
            </a:r>
            <a:r>
              <a:rPr lang="en-US" dirty="0" err="1" smtClean="0"/>
              <a:t>Prozess</a:t>
            </a:r>
            <a:endParaRPr lang="en-US" dirty="0"/>
          </a:p>
        </p:txBody>
      </p:sp>
      <p:pic>
        <p:nvPicPr>
          <p:cNvPr id="9" name="Inhaltsplatzhalt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988840"/>
            <a:ext cx="6263078" cy="3600400"/>
          </a:xfrm>
        </p:spPr>
      </p:pic>
    </p:spTree>
    <p:extLst>
      <p:ext uri="{BB962C8B-B14F-4D97-AF65-F5344CB8AC3E}">
        <p14:creationId xmlns:p14="http://schemas.microsoft.com/office/powerpoint/2010/main" val="1458439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p:txBody>
          <a:bodyPr/>
          <a:lstStyle/>
          <a:p>
            <a:r>
              <a:rPr lang="de-DE" dirty="0" err="1" smtClean="0"/>
              <a:t>Prototyping</a:t>
            </a:r>
            <a:r>
              <a:rPr lang="de-DE" dirty="0" smtClean="0"/>
              <a:t> mit vielen Reports</a:t>
            </a:r>
            <a:endParaRPr lang="en-US" dirty="0"/>
          </a:p>
        </p:txBody>
      </p:sp>
      <p:pic>
        <p:nvPicPr>
          <p:cNvPr id="5" name="Picture 6"/>
          <p:cNvPicPr/>
          <p:nvPr/>
        </p:nvPicPr>
        <p:blipFill>
          <a:blip r:embed="rId3" cstate="print">
            <a:extLst>
              <a:ext uri="{28A0092B-C50C-407E-A947-70E740481C1C}">
                <a14:useLocalDpi xmlns:a14="http://schemas.microsoft.com/office/drawing/2010/main" val="0"/>
              </a:ext>
            </a:extLst>
          </a:blip>
          <a:stretch>
            <a:fillRect/>
          </a:stretch>
        </p:blipFill>
        <p:spPr>
          <a:xfrm>
            <a:off x="368821" y="1622704"/>
            <a:ext cx="4176464" cy="4184518"/>
          </a:xfrm>
          <a:prstGeom prst="rect">
            <a:avLst/>
          </a:prstGeom>
        </p:spPr>
      </p:pic>
      <p:pic>
        <p:nvPicPr>
          <p:cNvPr id="2" name="Grafik 1"/>
          <p:cNvPicPr>
            <a:picLocks noChangeAspect="1"/>
          </p:cNvPicPr>
          <p:nvPr/>
        </p:nvPicPr>
        <p:blipFill>
          <a:blip r:embed="rId4"/>
          <a:stretch>
            <a:fillRect/>
          </a:stretch>
        </p:blipFill>
        <p:spPr>
          <a:xfrm>
            <a:off x="4633284" y="1607498"/>
            <a:ext cx="4510716" cy="4119253"/>
          </a:xfrm>
          <a:prstGeom prst="rect">
            <a:avLst/>
          </a:prstGeom>
        </p:spPr>
      </p:pic>
    </p:spTree>
    <p:extLst>
      <p:ext uri="{BB962C8B-B14F-4D97-AF65-F5344CB8AC3E}">
        <p14:creationId xmlns:p14="http://schemas.microsoft.com/office/powerpoint/2010/main" val="1441340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79712" y="1484784"/>
            <a:ext cx="4464484" cy="4111621"/>
          </a:xfrm>
          <a:effectLst>
            <a:outerShdw blurRad="50800" dist="38100" dir="5400000" algn="t" rotWithShape="0">
              <a:prstClr val="black">
                <a:alpha val="40000"/>
              </a:prstClr>
            </a:outerShdw>
          </a:effectLst>
        </p:spPr>
      </p:pic>
      <p:sp>
        <p:nvSpPr>
          <p:cNvPr id="3" name="Fußzeilenplatzhalter 2"/>
          <p:cNvSpPr>
            <a:spLocks noGrp="1"/>
          </p:cNvSpPr>
          <p:nvPr>
            <p:ph type="ftr" sz="quarter" idx="10"/>
          </p:nvPr>
        </p:nvSpPr>
        <p:spPr/>
        <p:txBody>
          <a:bodyPr/>
          <a:lstStyle/>
          <a:p>
            <a:r>
              <a:rPr lang="en-US" smtClean="0"/>
              <a:t>Smart Data Innovation Lab (SDIL)</a:t>
            </a:r>
          </a:p>
          <a:p>
            <a:endParaRPr lang="en-US" dirty="0"/>
          </a:p>
        </p:txBody>
      </p:sp>
      <p:sp>
        <p:nvSpPr>
          <p:cNvPr id="4" name="Titel 3"/>
          <p:cNvSpPr>
            <a:spLocks noGrp="1"/>
          </p:cNvSpPr>
          <p:nvPr>
            <p:ph type="title"/>
          </p:nvPr>
        </p:nvSpPr>
        <p:spPr/>
        <p:txBody>
          <a:bodyPr/>
          <a:lstStyle/>
          <a:p>
            <a:r>
              <a:rPr lang="en-US" dirty="0" smtClean="0"/>
              <a:t>Die </a:t>
            </a:r>
            <a:r>
              <a:rPr lang="en-US" dirty="0" err="1" smtClean="0"/>
              <a:t>Realität</a:t>
            </a:r>
            <a:r>
              <a:rPr lang="en-US" dirty="0" smtClean="0"/>
              <a:t>(/</a:t>
            </a:r>
            <a:r>
              <a:rPr lang="en-US" dirty="0" err="1" smtClean="0"/>
              <a:t>Traum</a:t>
            </a:r>
            <a:r>
              <a:rPr lang="en-US" dirty="0" smtClean="0"/>
              <a:t>) von “Data Science”</a:t>
            </a:r>
            <a:endParaRPr lang="en-US" dirty="0"/>
          </a:p>
        </p:txBody>
      </p:sp>
      <p:sp>
        <p:nvSpPr>
          <p:cNvPr id="6" name="Rechteck 5"/>
          <p:cNvSpPr/>
          <p:nvPr/>
        </p:nvSpPr>
        <p:spPr>
          <a:xfrm>
            <a:off x="251520" y="5834261"/>
            <a:ext cx="10747101" cy="338554"/>
          </a:xfrm>
          <a:prstGeom prst="rect">
            <a:avLst/>
          </a:prstGeom>
        </p:spPr>
        <p:txBody>
          <a:bodyPr wrap="square">
            <a:spAutoFit/>
          </a:bodyPr>
          <a:lstStyle/>
          <a:p>
            <a:r>
              <a:rPr lang="en-US" sz="1600" dirty="0"/>
              <a:t>https://blogs.technet.microsoft.com/machinelearning/2016/03/28/how-to-do-data-science/</a:t>
            </a:r>
          </a:p>
        </p:txBody>
      </p:sp>
    </p:spTree>
    <p:extLst>
      <p:ext uri="{BB962C8B-B14F-4D97-AF65-F5344CB8AC3E}">
        <p14:creationId xmlns:p14="http://schemas.microsoft.com/office/powerpoint/2010/main" val="4179725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KIT_master_ppt2007_en">
  <a:themeElements>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2FFF9EA1788D45A18286BDB63A219E" ma:contentTypeVersion="0" ma:contentTypeDescription="Create a new document." ma:contentTypeScope="" ma:versionID="b0a4fb0febb5880b8b1da792b200d90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8CC828D-4F28-4CD8-A73D-E449E349D5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D4E537B-FFD1-452D-ADB4-B49499402913}">
  <ds:schemaRefs>
    <ds:schemaRef ds:uri="http://schemas.microsoft.com/sharepoint/v3/contenttype/forms"/>
  </ds:schemaRefs>
</ds:datastoreItem>
</file>

<file path=customXml/itemProps3.xml><?xml version="1.0" encoding="utf-8"?>
<ds:datastoreItem xmlns:ds="http://schemas.openxmlformats.org/officeDocument/2006/customXml" ds:itemID="{30B34A60-3BB3-4EE6-AD23-2986978F29A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KIT_master_ppt2007_en</Template>
  <TotalTime>0</TotalTime>
  <Words>2257</Words>
  <Application>Microsoft Office PowerPoint</Application>
  <PresentationFormat>Bildschirmpräsentation (4:3)</PresentationFormat>
  <Paragraphs>340</Paragraphs>
  <Slides>38</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38</vt:i4>
      </vt:variant>
    </vt:vector>
  </HeadingPairs>
  <TitlesOfParts>
    <vt:vector size="43" baseType="lpstr">
      <vt:lpstr>Arial</vt:lpstr>
      <vt:lpstr>Calibri</vt:lpstr>
      <vt:lpstr>DG Meta Science</vt:lpstr>
      <vt:lpstr>Tahoma</vt:lpstr>
      <vt:lpstr>KIT_master_ppt2007_en</vt:lpstr>
      <vt:lpstr>PowerPoint-Präsentation</vt:lpstr>
      <vt:lpstr>Mehrschichtige Sicht auf die Smart Data Analyse</vt:lpstr>
      <vt:lpstr>SDIL Projekt: Smart Data Solution Center BW</vt:lpstr>
      <vt:lpstr>Effizienz &amp; Reproduzierbarkeit</vt:lpstr>
      <vt:lpstr>Nachvollziehbarkeit &amp; Belastbarkeit</vt:lpstr>
      <vt:lpstr> CRISP-DM Datenanalyseprozess</vt:lpstr>
      <vt:lpstr>Mit einem  90er Jahre Prototyping Prozess</vt:lpstr>
      <vt:lpstr>Prototyping mit vielen Reports</vt:lpstr>
      <vt:lpstr>Die Realität(/Traum) von “Data Science”</vt:lpstr>
      <vt:lpstr>Ein Analytics Prozess am Beispiel</vt:lpstr>
      <vt:lpstr>Data Science in der Realität ignoriert jegliche Grundprizipien der Softwareentwicklung</vt:lpstr>
      <vt:lpstr>PowerPoint-Präsentation</vt:lpstr>
      <vt:lpstr>Data-Understanding</vt:lpstr>
      <vt:lpstr>Data-Preparation</vt:lpstr>
      <vt:lpstr>Modellbildung &amp; Evaluierung</vt:lpstr>
      <vt:lpstr>Deployment</vt:lpstr>
      <vt:lpstr>BUSINESS &amp; DATA UNderstanding</vt:lpstr>
      <vt:lpstr>Das Comeback von Literate Programming!!</vt:lpstr>
      <vt:lpstr>Dokumentation </vt:lpstr>
      <vt:lpstr>DAtenvorverarbeitung</vt:lpstr>
      <vt:lpstr>PowerPoint-Präsentation</vt:lpstr>
      <vt:lpstr>PowerPoint-Präsentation</vt:lpstr>
      <vt:lpstr>PowerPoint-Präsentation</vt:lpstr>
      <vt:lpstr>PowerPoint-Präsentation</vt:lpstr>
      <vt:lpstr>PowerPoint-Präsentation</vt:lpstr>
      <vt:lpstr>Auswahl des Models</vt:lpstr>
      <vt:lpstr>Beispiel techn. Best Practices: Azure Cheatsheet</vt:lpstr>
      <vt:lpstr>Welche Auswirkung hat das Business Understanding bzw die Domäne auf die Modellwahl ??</vt:lpstr>
      <vt:lpstr>PowerPoint-Präsentation</vt:lpstr>
      <vt:lpstr>Bewertung</vt:lpstr>
      <vt:lpstr>PowerPoint-Präsentation</vt:lpstr>
      <vt:lpstr>Versionskontrolle als Prozess- und Job-Tool</vt:lpstr>
      <vt:lpstr>PowerPoint-Präsentation</vt:lpstr>
      <vt:lpstr>AUSBLICK</vt:lpstr>
      <vt:lpstr>Methodisches Vorgehen</vt:lpstr>
      <vt:lpstr>Features</vt:lpstr>
      <vt:lpstr>Zusammenfassung und Schlussfolgerung</vt:lpstr>
      <vt:lpstr>Danke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Schlitter, Nico (SCC)</dc:creator>
  <cp:lastModifiedBy>Till Riedel</cp:lastModifiedBy>
  <cp:revision>823</cp:revision>
  <cp:lastPrinted>2015-03-02T12:57:50Z</cp:lastPrinted>
  <dcterms:created xsi:type="dcterms:W3CDTF">2012-01-04T10:10:56Z</dcterms:created>
  <dcterms:modified xsi:type="dcterms:W3CDTF">2017-10-13T06:36:05Z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0x010100122FFF9EA1788D45A18286BDB63A219E</vt:lpwstr>
  </property>
</Properties>
</file>