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84" r:id="rId2"/>
    <p:sldId id="509" r:id="rId3"/>
    <p:sldId id="510" r:id="rId4"/>
    <p:sldId id="500" r:id="rId5"/>
    <p:sldId id="507" r:id="rId6"/>
    <p:sldId id="514" r:id="rId7"/>
    <p:sldId id="502" r:id="rId8"/>
    <p:sldId id="513" r:id="rId9"/>
    <p:sldId id="505" r:id="rId10"/>
    <p:sldId id="511" r:id="rId11"/>
    <p:sldId id="504" r:id="rId12"/>
    <p:sldId id="515" r:id="rId13"/>
    <p:sldId id="516" r:id="rId14"/>
    <p:sldId id="520" r:id="rId15"/>
    <p:sldId id="518" r:id="rId16"/>
    <p:sldId id="519" r:id="rId17"/>
    <p:sldId id="493" r:id="rId18"/>
  </p:sldIdLst>
  <p:sldSz cx="9144000" cy="6858000" type="screen4x3"/>
  <p:notesSz cx="6788150" cy="99234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0C"/>
    <a:srgbClr val="000000"/>
    <a:srgbClr val="FFFF00"/>
    <a:srgbClr val="006D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4" autoAdjust="0"/>
  </p:normalViewPr>
  <p:slideViewPr>
    <p:cSldViewPr showGuides="1">
      <p:cViewPr varScale="1">
        <p:scale>
          <a:sx n="63" d="100"/>
          <a:sy n="63" d="100"/>
        </p:scale>
        <p:origin x="-1512" y="-108"/>
      </p:cViewPr>
      <p:guideLst>
        <p:guide orient="horz" pos="39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2D821BBD-7763-406E-92C4-57243C1495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6F650AF-E88E-4DBB-8C1B-A94D8E669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48C4-AEB1-42F8-8F9C-8688C014C6CE}" type="datetimeFigureOut">
              <a:rPr lang="de-DE" smtClean="0"/>
              <a:t>11.10.2017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4DA7C89-8141-4C56-84EA-0DD6CCAE37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E23627D-7D5D-40D5-BCEA-1AC1B880E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02D3A-9B82-499D-8B5E-1E8FC63C2F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87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2EEE-5172-48D5-BB0E-03B26A6A5E9E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57E1-F2AA-4422-A5EB-750A74DCA5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AAFFD-4D31-9B4E-805C-940D81ED5F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3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FF7B-A865-44C5-BCA1-227382ED08B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01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957E1-F2AA-4422-A5EB-750A74DCA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0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A559-46FE-45CF-B6A5-AD764664F1C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4322-631D-4A1B-8CF1-974A97050E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251520" y="0"/>
            <a:ext cx="144016" cy="6858000"/>
          </a:xfrm>
          <a:prstGeom prst="rect">
            <a:avLst/>
          </a:prstGeom>
          <a:solidFill>
            <a:srgbClr val="FFB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7504" y="0"/>
            <a:ext cx="72008" cy="6858000"/>
          </a:xfrm>
          <a:prstGeom prst="rect">
            <a:avLst/>
          </a:prstGeom>
          <a:solidFill>
            <a:srgbClr val="FFB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-10082" y="0"/>
            <a:ext cx="45719" cy="6858000"/>
          </a:xfrm>
          <a:prstGeom prst="rect">
            <a:avLst/>
          </a:prstGeom>
          <a:solidFill>
            <a:srgbClr val="FFB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81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6203" t="1218" r="13003" b="1218"/>
          <a:stretch/>
        </p:blipFill>
        <p:spPr>
          <a:xfrm>
            <a:off x="395537" y="0"/>
            <a:ext cx="8748464" cy="6858000"/>
          </a:xfrm>
          <a:prstGeom prst="rect">
            <a:avLst/>
          </a:prstGeom>
        </p:spPr>
      </p:pic>
      <p:pic>
        <p:nvPicPr>
          <p:cNvPr id="7" name="Picture 2" descr="\\dom.rastatt.de\HuberDFSRoot\Home\bk\My Documents\My Dropbox\Echobot\Grafik\echobot_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378092"/>
            <a:ext cx="3517886" cy="536523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51520" y="0"/>
            <a:ext cx="144016" cy="6858000"/>
          </a:xfrm>
          <a:prstGeom prst="rect">
            <a:avLst/>
          </a:prstGeom>
          <a:solidFill>
            <a:srgbClr val="FFB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0"/>
            <a:ext cx="72008" cy="6858000"/>
          </a:xfrm>
          <a:prstGeom prst="rect">
            <a:avLst/>
          </a:prstGeom>
          <a:solidFill>
            <a:srgbClr val="FFB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-10082" y="0"/>
            <a:ext cx="45719" cy="6858000"/>
          </a:xfrm>
          <a:prstGeom prst="rect">
            <a:avLst/>
          </a:prstGeom>
          <a:solidFill>
            <a:srgbClr val="FFB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19819" y="2708920"/>
            <a:ext cx="8136904" cy="1752600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Das Web als Firmendatenbank: Big Data für Marketing, Vertrieb und Pressearbeit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59632" y="1892509"/>
            <a:ext cx="7258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Matthias Keller, Chief Data Scientist, </a:t>
            </a:r>
            <a:r>
              <a:rPr lang="de-DE" dirty="0" err="1"/>
              <a:t>Echobot</a:t>
            </a:r>
            <a:r>
              <a:rPr lang="de-DE" dirty="0"/>
              <a:t> Media Technologies GmbH</a:t>
            </a:r>
          </a:p>
          <a:p>
            <a:r>
              <a:rPr lang="de-DE" dirty="0"/>
              <a:t>Nico Schlitter, Data Scientist, SDSC, Karlsruher Institut für Technologie (KIT)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15616" y="5277931"/>
            <a:ext cx="7857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2nd BMBF Big Data All Hands Meeting and 2nd Smart Data Innovation Conference</a:t>
            </a:r>
          </a:p>
          <a:p>
            <a:pPr algn="r"/>
            <a:r>
              <a:rPr lang="de-DE" dirty="0"/>
              <a:t>Karlsruhe, 11. Oktober 2017</a:t>
            </a:r>
          </a:p>
        </p:txBody>
      </p:sp>
    </p:spTree>
    <p:extLst>
      <p:ext uri="{BB962C8B-B14F-4D97-AF65-F5344CB8AC3E}">
        <p14:creationId xmlns:p14="http://schemas.microsoft.com/office/powerpoint/2010/main" val="1237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8A3E51A-AF26-46FF-B5FA-150CD80C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4842">
            <a:off x="1728202" y="451532"/>
            <a:ext cx="7061578" cy="7061578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D442214A-09E6-439F-ABCE-4AF07C32EEF2}"/>
              </a:ext>
            </a:extLst>
          </p:cNvPr>
          <p:cNvGrpSpPr/>
          <p:nvPr/>
        </p:nvGrpSpPr>
        <p:grpSpPr>
          <a:xfrm rot="5400000">
            <a:off x="8065964" y="376212"/>
            <a:ext cx="432049" cy="363194"/>
            <a:chOff x="2123728" y="1806454"/>
            <a:chExt cx="460283" cy="229311"/>
          </a:xfrm>
        </p:grpSpPr>
        <p:sp>
          <p:nvSpPr>
            <p:cNvPr id="7" name="Eckige Klammer links 6">
              <a:extLst>
                <a:ext uri="{FF2B5EF4-FFF2-40B4-BE49-F238E27FC236}">
                  <a16:creationId xmlns="" xmlns:a16="http://schemas.microsoft.com/office/drawing/2014/main" id="{1FC1B302-CE10-4DBB-8AF4-A61E6F52A0F1}"/>
                </a:ext>
              </a:extLst>
            </p:cNvPr>
            <p:cNvSpPr/>
            <p:nvPr/>
          </p:nvSpPr>
          <p:spPr>
            <a:xfrm>
              <a:off x="2463572" y="1806454"/>
              <a:ext cx="120439" cy="229311"/>
            </a:xfrm>
            <a:prstGeom prst="lef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="" xmlns:a16="http://schemas.microsoft.com/office/drawing/2014/main" id="{DD3A6741-B3B5-40A3-8D50-1F2715A21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1921109"/>
              <a:ext cx="3398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B46871CB-4E6E-4D84-B8F6-F141752B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BI</a:t>
            </a:r>
            <a:r>
              <a:rPr lang="de-DE" sz="2700" baseline="30000" dirty="0"/>
              <a:t>2</a:t>
            </a:r>
            <a:r>
              <a:rPr lang="de-DE" sz="2700" dirty="0"/>
              <a:t> Research Agenda @ </a:t>
            </a:r>
            <a:r>
              <a:rPr lang="de-DE" sz="2700" dirty="0" err="1"/>
              <a:t>echobot</a:t>
            </a:r>
            <a:r>
              <a:rPr lang="de-DE" sz="2700" dirty="0"/>
              <a:t>: Datenfusion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Quelldatensätze ThyssenKrupp</a:t>
            </a:r>
          </a:p>
        </p:txBody>
      </p:sp>
    </p:spTree>
    <p:extLst>
      <p:ext uri="{BB962C8B-B14F-4D97-AF65-F5344CB8AC3E}">
        <p14:creationId xmlns:p14="http://schemas.microsoft.com/office/powerpoint/2010/main" val="39582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31AEA65-0EBC-471D-AFAC-099A5AC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Erkennung von Geschäftssignalen in Texten</a:t>
            </a:r>
          </a:p>
          <a:p>
            <a:pPr lvl="1"/>
            <a:r>
              <a:rPr lang="de-DE" sz="2400" dirty="0"/>
              <a:t>z.B. Managementwechsel, Insolvenz, Erweiterung, etc.</a:t>
            </a:r>
          </a:p>
          <a:p>
            <a:pPr lvl="1"/>
            <a:r>
              <a:rPr lang="de-DE" sz="2400" dirty="0" err="1"/>
              <a:t>Echobot</a:t>
            </a:r>
            <a:r>
              <a:rPr lang="de-DE" sz="2400" dirty="0"/>
              <a:t> EASE-</a:t>
            </a:r>
            <a:r>
              <a:rPr lang="de-DE" sz="2400" dirty="0" err="1"/>
              <a:t>Learner</a:t>
            </a:r>
            <a:r>
              <a:rPr lang="de-DE" sz="2400" dirty="0"/>
              <a:t>: Kombination aus Expertenwissen (Linguistik) und </a:t>
            </a:r>
            <a:r>
              <a:rPr lang="de-DE" sz="2400" dirty="0" err="1"/>
              <a:t>Machine</a:t>
            </a:r>
            <a:r>
              <a:rPr lang="de-DE" sz="2400" dirty="0"/>
              <a:t>-Learning (in Produktion)</a:t>
            </a:r>
          </a:p>
          <a:p>
            <a:pPr lvl="1"/>
            <a:r>
              <a:rPr lang="de-DE" sz="2400" dirty="0"/>
              <a:t>Forschung im Bereich Klassifikation von kurzen Texten mit wenig Trainingsdaten (lexikalische Substitution, </a:t>
            </a:r>
            <a:r>
              <a:rPr lang="de-DE" sz="2400" dirty="0" err="1"/>
              <a:t>Machine</a:t>
            </a:r>
            <a:r>
              <a:rPr lang="de-DE" sz="2400" dirty="0"/>
              <a:t>-Translation-Technologien)</a:t>
            </a:r>
          </a:p>
          <a:p>
            <a:r>
              <a:rPr lang="de-DE" sz="2800" dirty="0"/>
              <a:t>Themenerkennung</a:t>
            </a:r>
          </a:p>
          <a:p>
            <a:pPr lvl="1"/>
            <a:r>
              <a:rPr lang="de-DE" sz="2400" dirty="0"/>
              <a:t>Analyse von der Themenverteilung für jeden Artikel </a:t>
            </a:r>
          </a:p>
          <a:p>
            <a:r>
              <a:rPr lang="de-DE" sz="2800" b="1" dirty="0"/>
              <a:t>Erkennung der Tätigkeitsfelder von Unternehmen</a:t>
            </a:r>
          </a:p>
          <a:p>
            <a:pPr lvl="1"/>
            <a:r>
              <a:rPr lang="de-DE" sz="2400" dirty="0"/>
              <a:t>SDSC-Projekt (siehe Vortrag Herr Schlitter)</a:t>
            </a:r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50421B5C-A209-4335-9D97-98A1277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BI</a:t>
            </a:r>
            <a:r>
              <a:rPr lang="de-DE" sz="2700" baseline="30000" dirty="0"/>
              <a:t>2</a:t>
            </a:r>
            <a:r>
              <a:rPr lang="de-DE" sz="2700" dirty="0"/>
              <a:t> Research Agenda @ </a:t>
            </a:r>
            <a:r>
              <a:rPr lang="de-DE" sz="2700" dirty="0" err="1"/>
              <a:t>echobot</a:t>
            </a:r>
            <a:r>
              <a:rPr lang="de-DE" sz="2700" dirty="0"/>
              <a:t>: Interpretation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Forschungsprojekte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6537864C-620B-4BC4-B56B-9043B44209B5}"/>
              </a:ext>
            </a:extLst>
          </p:cNvPr>
          <p:cNvGrpSpPr/>
          <p:nvPr/>
        </p:nvGrpSpPr>
        <p:grpSpPr>
          <a:xfrm>
            <a:off x="7668344" y="548680"/>
            <a:ext cx="504372" cy="216024"/>
            <a:chOff x="3160905" y="1387278"/>
            <a:chExt cx="504372" cy="216024"/>
          </a:xfrm>
        </p:grpSpPr>
        <p:sp>
          <p:nvSpPr>
            <p:cNvPr id="17" name="Ellipse 16">
              <a:extLst>
                <a:ext uri="{FF2B5EF4-FFF2-40B4-BE49-F238E27FC236}">
                  <a16:creationId xmlns="" xmlns:a16="http://schemas.microsoft.com/office/drawing/2014/main" id="{D40BA673-B123-485A-9980-C76B2E0AE3D2}"/>
                </a:ext>
              </a:extLst>
            </p:cNvPr>
            <p:cNvSpPr/>
            <p:nvPr/>
          </p:nvSpPr>
          <p:spPr>
            <a:xfrm>
              <a:off x="3160905" y="1387278"/>
              <a:ext cx="216024" cy="2160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="" xmlns:a16="http://schemas.microsoft.com/office/drawing/2014/main" id="{C185C0A9-A92C-4147-A970-1E49596D3506}"/>
                </a:ext>
              </a:extLst>
            </p:cNvPr>
            <p:cNvCxnSpPr>
              <a:cxnSpLocks/>
            </p:cNvCxnSpPr>
            <p:nvPr/>
          </p:nvCxnSpPr>
          <p:spPr>
            <a:xfrm>
              <a:off x="3266092" y="1495290"/>
              <a:ext cx="39918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5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Problembeschreibung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Bestimmung des Branchen-Code eines Unternehmens auf </a:t>
            </a:r>
            <a:r>
              <a:rPr lang="de-DE" sz="2800" dirty="0"/>
              <a:t>B</a:t>
            </a:r>
            <a:r>
              <a:rPr lang="de-DE" sz="2800" dirty="0" smtClean="0"/>
              <a:t>asis von Webseiten</a:t>
            </a:r>
          </a:p>
          <a:p>
            <a:r>
              <a:rPr lang="de-DE" sz="2800" dirty="0" smtClean="0"/>
              <a:t>Verwendung von 86 verschiedenen </a:t>
            </a:r>
            <a:r>
              <a:rPr lang="de-DE" sz="2800" dirty="0"/>
              <a:t>Branchen-Codes</a:t>
            </a:r>
          </a:p>
          <a:p>
            <a:r>
              <a:rPr lang="de-DE" sz="2800" dirty="0" smtClean="0"/>
              <a:t>Dokumente werden durch Themenvektoren beschrieben</a:t>
            </a:r>
          </a:p>
          <a:p>
            <a:r>
              <a:rPr lang="de-DE" sz="2800" dirty="0" smtClean="0"/>
              <a:t>Schiefe Verteilung der Branchencodes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>
              <a:buFont typeface="+mj-lt"/>
              <a:buAutoNum type="arabicPeriod"/>
            </a:pPr>
            <a:endParaRPr lang="de-DE" sz="2800" dirty="0"/>
          </a:p>
          <a:p>
            <a:pPr marL="819150" lvl="1" indent="-342900">
              <a:buFont typeface="+mj-lt"/>
              <a:buAutoNum type="arabicPeriod"/>
            </a:pPr>
            <a:endParaRPr lang="de-DE" sz="2400" dirty="0"/>
          </a:p>
          <a:p>
            <a:endParaRPr lang="de-DE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81908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Training der </a:t>
            </a:r>
            <a:r>
              <a:rPr lang="de-DE" sz="4000" dirty="0" err="1" smtClean="0"/>
              <a:t>Klassifikatoren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457200"/>
            <a:r>
              <a:rPr lang="de-DE" sz="2800" dirty="0" smtClean="0"/>
              <a:t>Zwei hochdimensionale, annotierte Datensätze mit unterschiedlichen Themen-Merkmalen (</a:t>
            </a:r>
            <a:r>
              <a:rPr lang="de-DE" sz="2000" dirty="0" smtClean="0"/>
              <a:t>t_1 ,…, </a:t>
            </a:r>
            <a:r>
              <a:rPr lang="de-DE" sz="2000" dirty="0" err="1" smtClean="0"/>
              <a:t>t_n</a:t>
            </a:r>
            <a:r>
              <a:rPr lang="de-DE" sz="2000" dirty="0" smtClean="0"/>
              <a:t>, BC</a:t>
            </a:r>
            <a:r>
              <a:rPr lang="de-DE" sz="2800" dirty="0" smtClean="0"/>
              <a:t>)</a:t>
            </a:r>
          </a:p>
          <a:p>
            <a:pPr marL="933450" lvl="1" indent="-457200"/>
            <a:r>
              <a:rPr lang="de-DE" sz="2000" dirty="0" smtClean="0"/>
              <a:t>DS1</a:t>
            </a:r>
            <a:r>
              <a:rPr lang="de-DE" sz="2000" dirty="0"/>
              <a:t>: 420.000 Dokumente mit   700 Themen</a:t>
            </a:r>
          </a:p>
          <a:p>
            <a:pPr marL="933450" lvl="1" indent="-457200"/>
            <a:r>
              <a:rPr lang="de-DE" sz="2000" dirty="0"/>
              <a:t>DS2: 390.000 Dokumente mit 1000 </a:t>
            </a:r>
            <a:r>
              <a:rPr lang="de-DE" sz="2000" dirty="0" smtClean="0"/>
              <a:t>Themen</a:t>
            </a:r>
          </a:p>
          <a:p>
            <a:pPr marL="933450" lvl="1" indent="-457200"/>
            <a:r>
              <a:rPr lang="de-DE" sz="2000" dirty="0" smtClean="0"/>
              <a:t>86 Ausprägungen des Klassenmerkmals </a:t>
            </a:r>
          </a:p>
          <a:p>
            <a:pPr marL="533400" indent="-457200"/>
            <a:r>
              <a:rPr lang="de-DE" sz="2800" dirty="0" smtClean="0"/>
              <a:t>Verwendung verschiedener Klassifikationsverfahren zum Entdecken von Mustern</a:t>
            </a:r>
          </a:p>
          <a:p>
            <a:pPr marL="533400" indent="-457200"/>
            <a:r>
              <a:rPr lang="de-DE" sz="2800" dirty="0" smtClean="0"/>
              <a:t>Training der </a:t>
            </a:r>
            <a:r>
              <a:rPr lang="de-DE" sz="2800" dirty="0" err="1" smtClean="0"/>
              <a:t>Klassifikatoren</a:t>
            </a:r>
            <a:r>
              <a:rPr lang="de-DE" sz="2800" dirty="0" smtClean="0"/>
              <a:t> mit</a:t>
            </a:r>
          </a:p>
          <a:p>
            <a:pPr marL="933450" lvl="1" indent="-457200"/>
            <a:r>
              <a:rPr lang="de-DE" sz="2000" dirty="0"/>
              <a:t>90% Training- und 10% </a:t>
            </a:r>
            <a:r>
              <a:rPr lang="de-DE" sz="2000" dirty="0" smtClean="0"/>
              <a:t>Testdaten</a:t>
            </a:r>
          </a:p>
          <a:p>
            <a:pPr marL="933450" lvl="1" indent="-457200"/>
            <a:r>
              <a:rPr lang="de-DE" sz="2000" dirty="0" err="1"/>
              <a:t>Stratified</a:t>
            </a:r>
            <a:r>
              <a:rPr lang="de-DE" sz="2000" dirty="0"/>
              <a:t> sampling</a:t>
            </a:r>
          </a:p>
          <a:p>
            <a:pPr marL="933450" lvl="1" indent="-457200"/>
            <a:r>
              <a:rPr lang="de-DE" sz="2000" dirty="0" err="1" smtClean="0"/>
              <a:t>GridSearch</a:t>
            </a:r>
            <a:r>
              <a:rPr lang="de-DE" sz="2000" dirty="0" smtClean="0"/>
              <a:t> zur Parameteroptimierung</a:t>
            </a:r>
          </a:p>
          <a:p>
            <a:pPr marL="533400" indent="-457200"/>
            <a:endParaRPr lang="de-DE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483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Güte der </a:t>
            </a:r>
            <a:r>
              <a:rPr lang="de-DE" dirty="0" err="1"/>
              <a:t>Klassifikatoren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865009"/>
              </p:ext>
            </p:extLst>
          </p:nvPr>
        </p:nvGraphicFramePr>
        <p:xfrm>
          <a:off x="1398476" y="1460995"/>
          <a:ext cx="6347048" cy="440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867544"/>
                <a:gridCol w="860648"/>
              </a:tblGrid>
              <a:tr h="322246">
                <a:tc>
                  <a:txBody>
                    <a:bodyPr/>
                    <a:lstStyle/>
                    <a:p>
                      <a:r>
                        <a:rPr lang="de-DE" dirty="0" smtClean="0"/>
                        <a:t>Methode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DS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DS 2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r>
                        <a:rPr lang="de-DE" dirty="0" smtClean="0"/>
                        <a:t>Linear </a:t>
                      </a:r>
                      <a:r>
                        <a:rPr lang="de-DE" dirty="0" err="1" smtClean="0"/>
                        <a:t>Discriminant</a:t>
                      </a:r>
                      <a:r>
                        <a:rPr lang="de-DE" dirty="0" smtClean="0"/>
                        <a:t>  Analysis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0.48</a:t>
                      </a:r>
                      <a:endParaRPr lang="de-DE" dirty="0"/>
                    </a:p>
                  </a:txBody>
                  <a:tcPr/>
                </a:tc>
              </a:tr>
              <a:tr h="38151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Quadric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Discriminant</a:t>
                      </a:r>
                      <a:r>
                        <a:rPr lang="de-DE" baseline="0" dirty="0" smtClean="0"/>
                        <a:t>  Analysis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0.26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Decision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0.42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r>
                        <a:rPr lang="de-DE" dirty="0" smtClean="0"/>
                        <a:t>Random </a:t>
                      </a:r>
                      <a:r>
                        <a:rPr lang="de-DE" dirty="0" err="1" smtClean="0"/>
                        <a:t>Forest</a:t>
                      </a:r>
                      <a:r>
                        <a:rPr lang="de-DE" dirty="0" smtClean="0"/>
                        <a:t>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0.51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Random </a:t>
                      </a:r>
                      <a:r>
                        <a:rPr lang="de-DE" dirty="0" err="1" smtClean="0"/>
                        <a:t>Forest</a:t>
                      </a:r>
                      <a:r>
                        <a:rPr lang="de-DE" dirty="0" smtClean="0"/>
                        <a:t>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0.52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0.53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Random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Forest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0.55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0.55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 </a:t>
                      </a:r>
                      <a:r>
                        <a:rPr lang="de-DE" dirty="0" err="1" smtClean="0"/>
                        <a:t>Nearest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Neighbors</a:t>
                      </a:r>
                      <a:r>
                        <a:rPr lang="de-DE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0.49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 </a:t>
                      </a:r>
                      <a:r>
                        <a:rPr lang="de-DE" dirty="0" err="1" smtClean="0"/>
                        <a:t>Nearest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Neighbors</a:t>
                      </a:r>
                      <a:r>
                        <a:rPr lang="de-DE" dirty="0" smtClean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0.51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0.51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Radius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Neighbors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Gaussian</a:t>
                      </a:r>
                      <a:r>
                        <a:rPr lang="de-DE" dirty="0" smtClean="0"/>
                        <a:t> Naive </a:t>
                      </a:r>
                      <a:r>
                        <a:rPr lang="de-DE" dirty="0" err="1" smtClean="0"/>
                        <a:t>Bayes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0.13</a:t>
                      </a:r>
                      <a:endParaRPr lang="de-DE" dirty="0"/>
                    </a:p>
                  </a:txBody>
                  <a:tcPr/>
                </a:tc>
              </a:tr>
              <a:tr h="322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Multinominal Naive </a:t>
                      </a:r>
                      <a:r>
                        <a:rPr lang="de-DE" dirty="0" err="1" smtClean="0"/>
                        <a:t>Bayes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0.38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619672" y="607181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Abbildung 1: Trefferrate der Klassifikation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8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Güte</a:t>
            </a:r>
            <a:r>
              <a:rPr lang="de-DE" dirty="0" smtClean="0"/>
              <a:t> der </a:t>
            </a:r>
            <a:r>
              <a:rPr lang="de-DE" dirty="0" err="1" smtClean="0"/>
              <a:t>Klassifikatoren</a:t>
            </a:r>
            <a:endParaRPr lang="de-DE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29600" cy="4176464"/>
          </a:xfrm>
        </p:spPr>
      </p:pic>
      <p:sp>
        <p:nvSpPr>
          <p:cNvPr id="3" name="Textfeld 2"/>
          <p:cNvSpPr txBox="1"/>
          <p:nvPr/>
        </p:nvSpPr>
        <p:spPr>
          <a:xfrm>
            <a:off x="611560" y="54452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Gute Ergebnisse für häufige Branchencodes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Seltene Branchecode werden schlecht erkannt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65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dirty="0"/>
              <a:t>Beim Training der Modelle wurden bis zu 700GB RAM </a:t>
            </a:r>
            <a:r>
              <a:rPr lang="de-DE" sz="2800" dirty="0" smtClean="0"/>
              <a:t>verwendet</a:t>
            </a:r>
          </a:p>
          <a:p>
            <a:r>
              <a:rPr lang="de-DE" sz="2800" dirty="0" smtClean="0"/>
              <a:t>Analyse lief auf Intel- und Power-Architektur</a:t>
            </a:r>
            <a:endParaRPr lang="de-DE" sz="2800" dirty="0"/>
          </a:p>
          <a:p>
            <a:r>
              <a:rPr lang="de-DE" sz="2800" dirty="0" smtClean="0"/>
              <a:t>Random </a:t>
            </a:r>
            <a:r>
              <a:rPr lang="de-DE" sz="2800" dirty="0" err="1" smtClean="0"/>
              <a:t>Forest</a:t>
            </a:r>
            <a:r>
              <a:rPr lang="de-DE" sz="2800" dirty="0" smtClean="0"/>
              <a:t> Verfahren mit </a:t>
            </a:r>
            <a:r>
              <a:rPr lang="de-DE" sz="2800" dirty="0"/>
              <a:t>1000 </a:t>
            </a:r>
            <a:r>
              <a:rPr lang="de-DE" sz="2800" dirty="0" smtClean="0"/>
              <a:t>Bäumen liefern die besten Resultate für beide Datensätze</a:t>
            </a:r>
          </a:p>
          <a:p>
            <a:endParaRPr lang="de-DE" sz="2800" dirty="0" smtClean="0"/>
          </a:p>
          <a:p>
            <a:r>
              <a:rPr lang="de-DE" sz="2800" dirty="0" smtClean="0"/>
              <a:t>Aber:</a:t>
            </a:r>
          </a:p>
          <a:p>
            <a:pPr lvl="1"/>
            <a:r>
              <a:rPr lang="de-DE" dirty="0" smtClean="0"/>
              <a:t>Klassifikation von Unternehmen auf Basis von Webseiten und Themenvektoren ist zu ungenau </a:t>
            </a:r>
          </a:p>
          <a:p>
            <a:pPr lvl="1"/>
            <a:r>
              <a:rPr lang="de-DE" dirty="0" smtClean="0"/>
              <a:t>neue Verfahren notwendig und bereits in Erprobung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9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de-DE" sz="6600" dirty="0"/>
              <a:t>Danke!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3756362"/>
            <a:ext cx="1620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Telefon:</a:t>
            </a:r>
          </a:p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E-Mail:</a:t>
            </a:r>
          </a:p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Internet: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28633" y="3756362"/>
            <a:ext cx="3564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keller@echobot.de 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+49 (721) 500 57 535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www.echobot.de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2970891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Kontakt: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43316" y="2970891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Dr. Matthias Keller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</a:rPr>
              <a:t>Chief Data Scientist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DC9C00A9-1CFC-4272-8304-98AFAE95DC47}"/>
              </a:ext>
            </a:extLst>
          </p:cNvPr>
          <p:cNvSpPr txBox="1"/>
          <p:nvPr/>
        </p:nvSpPr>
        <p:spPr>
          <a:xfrm>
            <a:off x="5220072" y="3756362"/>
            <a:ext cx="3564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nico.schlitter@kit.edu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+49 (721) 608-26760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www.smart-data-solution-center.de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FD6AF79B-7B34-4F03-AA10-EC5DC53ACF63}"/>
              </a:ext>
            </a:extLst>
          </p:cNvPr>
          <p:cNvSpPr txBox="1"/>
          <p:nvPr/>
        </p:nvSpPr>
        <p:spPr>
          <a:xfrm>
            <a:off x="5234755" y="2970891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Nico Schlitter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</a:rPr>
              <a:t>Data Scientist</a:t>
            </a:r>
          </a:p>
        </p:txBody>
      </p:sp>
    </p:spTree>
    <p:extLst>
      <p:ext uri="{BB962C8B-B14F-4D97-AF65-F5344CB8AC3E}">
        <p14:creationId xmlns:p14="http://schemas.microsoft.com/office/powerpoint/2010/main" val="238300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bk\Desktop\CeBIT\screens\echobot-home-2015-01-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3"/>
          <a:stretch/>
        </p:blipFill>
        <p:spPr bwMode="auto">
          <a:xfrm>
            <a:off x="5004048" y="4725144"/>
            <a:ext cx="4248472" cy="36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539538" y="5150222"/>
            <a:ext cx="255611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2000" b="1" dirty="0">
                <a:latin typeface="Candara" pitchFamily="34" charset="0"/>
              </a:rPr>
              <a:t>Bastian</a:t>
            </a:r>
          </a:p>
          <a:p>
            <a:pPr algn="r">
              <a:spcAft>
                <a:spcPts val="900"/>
              </a:spcAft>
            </a:pPr>
            <a:r>
              <a:rPr lang="de-DE" sz="2000" b="1" dirty="0" err="1">
                <a:latin typeface="Candara" pitchFamily="34" charset="0"/>
              </a:rPr>
              <a:t>Karweg</a:t>
            </a:r>
            <a:endParaRPr lang="de-DE" sz="2000" b="1" dirty="0">
              <a:latin typeface="Candara" pitchFamily="34" charset="0"/>
            </a:endParaRPr>
          </a:p>
          <a:p>
            <a:pPr algn="r"/>
            <a:r>
              <a:rPr lang="de-DE" sz="1400" i="1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</a:rPr>
              <a:t>(CEO / Geschäftsführer)</a:t>
            </a:r>
          </a:p>
          <a:p>
            <a:pPr algn="r"/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Diplom Informationswirt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707890" y="5157445"/>
            <a:ext cx="2376278" cy="1192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latin typeface="Candara" pitchFamily="34" charset="0"/>
              </a:rPr>
              <a:t>Jannis</a:t>
            </a:r>
          </a:p>
          <a:p>
            <a:pPr>
              <a:spcAft>
                <a:spcPts val="900"/>
              </a:spcAft>
            </a:pPr>
            <a:r>
              <a:rPr lang="de-DE" sz="2000" b="1" dirty="0">
                <a:latin typeface="Candara" pitchFamily="34" charset="0"/>
              </a:rPr>
              <a:t>Breitwieser</a:t>
            </a:r>
          </a:p>
          <a:p>
            <a:r>
              <a:rPr lang="de-DE" sz="1400" i="1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</a:rPr>
              <a:t>(Technischer Leiter / CTO)</a:t>
            </a: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Diplom Informatiker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28242" y="1700808"/>
            <a:ext cx="7128792" cy="32501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dirty="0">
                <a:latin typeface="Candara" pitchFamily="34" charset="0"/>
              </a:rPr>
              <a:t>Software &amp; Technologie-Unternehmen aus Karlsruhe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2200" dirty="0">
                <a:latin typeface="Candara" pitchFamily="34" charset="0"/>
              </a:rPr>
              <a:t>Anbieter von Online-Software-Tools und APIs zur Digitalisierung von PR, Vertrieb und Marketing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2200" dirty="0">
                <a:latin typeface="Candara" pitchFamily="34" charset="0"/>
              </a:rPr>
              <a:t>Gegründet im März 2011, &gt; 6 Jahre aktiv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dirty="0">
                <a:latin typeface="Candara" pitchFamily="34" charset="0"/>
              </a:rPr>
              <a:t>Beschäftigen derzeit ~ 35 Mitarbeiter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dirty="0">
                <a:latin typeface="Candara" pitchFamily="34" charset="0"/>
              </a:rPr>
              <a:t>Aktuell über 900 Kunden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dirty="0">
                <a:latin typeface="Candara" pitchFamily="34" charset="0"/>
              </a:rPr>
              <a:t>Gründer: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6012" y="620614"/>
            <a:ext cx="7416428" cy="79216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de-DE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Über Echobot</a:t>
            </a:r>
          </a:p>
        </p:txBody>
      </p:sp>
      <p:pic>
        <p:nvPicPr>
          <p:cNvPr id="1027" name="Picture 3" descr="\\dom.rastatt.de\HuberDFSRoot\Home\bk\My Documents\My Dropbox\Echobot\PR\echobot-team\Jannis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53" y="3032849"/>
            <a:ext cx="2073330" cy="36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dom.rastatt.de\HuberDFSRoot\Home\bk\My Documents\My Dropbox\Echobot\PR\echobot-team\Bastian_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13" y="3041433"/>
            <a:ext cx="2033215" cy="35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248560" y="5292169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ndara" pitchFamily="34" charset="0"/>
              </a:rPr>
              <a:t>&amp;</a:t>
            </a:r>
            <a:endParaRPr lang="en-US" dirty="0"/>
          </a:p>
        </p:txBody>
      </p:sp>
      <p:pic>
        <p:nvPicPr>
          <p:cNvPr id="13" name="Picture 2" descr="\\dom.rastatt.de\HuberDFSRoot\Home\bk\My Documents\My Dropbox\Echobot\Grafik\echobot_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360712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8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k\Desktop\CeBIT\screens\echobot-home-2015-01-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86149"/>
            <a:ext cx="5594852" cy="23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.echobot.de/images/world_search1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16012" y="620614"/>
            <a:ext cx="7416428" cy="79216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5400">
                <a:ea typeface="Tahoma" pitchFamily="34" charset="0"/>
                <a:cs typeface="Tahoma" pitchFamily="34" charset="0"/>
              </a:rPr>
              <a:t>Big Data bei Echobot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60776" y="4365104"/>
            <a:ext cx="3797130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Schwerpunkt: </a:t>
            </a:r>
            <a:br>
              <a:rPr lang="de-DE" b="1" i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Daten-Aggregation und Suche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Archiv: 850 Mio. Online-Artikel </a:t>
            </a:r>
            <a:b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und 5.3 Mrd. Social-Media-Postings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Täglich erfasst: ca. 500 000 </a:t>
            </a:r>
            <a:b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Online-Artikeln und 10 Mio. </a:t>
            </a:r>
            <a:b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Social-Media-Postings</a:t>
            </a:r>
          </a:p>
          <a:p>
            <a:pPr>
              <a:spcAft>
                <a:spcPts val="600"/>
              </a:spcAft>
            </a:pPr>
            <a:endParaRPr lang="de-DE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204840" y="4365104"/>
            <a:ext cx="352839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Schwerpunkt: </a:t>
            </a:r>
            <a:b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Information </a:t>
            </a:r>
            <a:r>
              <a:rPr lang="de-DE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</a:t>
            </a:r>
            <a: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Daten-Analyse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Alle indexierten Dokumente von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Echobot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Advanced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Semantic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Engine (EASE) analysiert und angereichert</a:t>
            </a:r>
          </a:p>
        </p:txBody>
      </p:sp>
      <p:pic>
        <p:nvPicPr>
          <p:cNvPr id="2051" name="Picture 3" descr="C:\Users\bk\Desktop\CeBIT\screens\echobot-home-2015-01-ma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2963"/>
            <a:ext cx="4124757" cy="20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k\Desktop\CeBIT\screens\echobot-home-logo-monitor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78233"/>
            <a:ext cx="2847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k\Desktop\CeBIT\screens\echobot-home-logo-sal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06808"/>
            <a:ext cx="15716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k\Desktop\CeBIT\screens\INNOVATIONSPREIS-IT-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80" y="2063294"/>
            <a:ext cx="864096" cy="86409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20">
            <a:extLst>
              <a:ext uri="{FF2B5EF4-FFF2-40B4-BE49-F238E27FC236}">
                <a16:creationId xmlns="" xmlns:a16="http://schemas.microsoft.com/office/drawing/2014/main" id="{7491F477-ECB0-4867-983B-062FEBC9F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5" t="50381" r="16683" b="29936"/>
          <a:stretch/>
        </p:blipFill>
        <p:spPr>
          <a:xfrm>
            <a:off x="6920444" y="1657816"/>
            <a:ext cx="1302316" cy="18859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A37F56-01BC-4974-A407-6E9EEC5D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Analogie autonomes Fahren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="" xmlns:a16="http://schemas.microsoft.com/office/drawing/2014/main" id="{0B5348EB-0E68-4018-9FE4-92A1FC238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3" t="70636" r="16291" b="5530"/>
          <a:stretch/>
        </p:blipFill>
        <p:spPr>
          <a:xfrm>
            <a:off x="5698996" y="1695070"/>
            <a:ext cx="1430735" cy="2617887"/>
          </a:xfr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2A5D0555-8A61-4FAD-8202-CA8736B4D654}"/>
              </a:ext>
            </a:extLst>
          </p:cNvPr>
          <p:cNvSpPr txBox="1"/>
          <p:nvPr/>
        </p:nvSpPr>
        <p:spPr>
          <a:xfrm>
            <a:off x="5598629" y="6211269"/>
            <a:ext cx="18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 Sensordaten-Fusion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00EE29C9-0FA3-4ED7-8B09-9CF318C0C6DE}"/>
              </a:ext>
            </a:extLst>
          </p:cNvPr>
          <p:cNvSpPr txBox="1"/>
          <p:nvPr/>
        </p:nvSpPr>
        <p:spPr>
          <a:xfrm>
            <a:off x="5614073" y="5203871"/>
            <a:ext cx="352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Objekte identifizieren (wer?)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760E9BF-FF56-4166-8F4B-290E18CA6D60}"/>
              </a:ext>
            </a:extLst>
          </p:cNvPr>
          <p:cNvSpPr txBox="1"/>
          <p:nvPr/>
        </p:nvSpPr>
        <p:spPr>
          <a:xfrm>
            <a:off x="5619774" y="5589240"/>
            <a:ext cx="329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Kontext der Objekte  </a:t>
            </a:r>
            <a:br>
              <a:rPr lang="de-DE" sz="1600" dirty="0"/>
            </a:br>
            <a:r>
              <a:rPr lang="de-DE" sz="1600" dirty="0"/>
              <a:t>(Bewegungen vorhersagen)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="" xmlns:a16="http://schemas.microsoft.com/office/drawing/2014/main" id="{39F05076-5608-4495-93CA-D2E58E758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0" t="73818" r="2940" b="5541"/>
          <a:stretch/>
        </p:blipFill>
        <p:spPr>
          <a:xfrm flipH="1">
            <a:off x="2002921" y="3549427"/>
            <a:ext cx="3106688" cy="23748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90589B3D-AD53-462C-887D-C42241EAC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091" r="63753" b="60350"/>
          <a:stretch/>
        </p:blipFill>
        <p:spPr>
          <a:xfrm>
            <a:off x="3965486" y="1643021"/>
            <a:ext cx="727349" cy="168102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EDBA3A39-59DF-4B66-9FD1-CE17B369A673}"/>
              </a:ext>
            </a:extLst>
          </p:cNvPr>
          <p:cNvSpPr txBox="1"/>
          <p:nvPr/>
        </p:nvSpPr>
        <p:spPr>
          <a:xfrm>
            <a:off x="1142947" y="5060916"/>
            <a:ext cx="190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Zustand des </a:t>
            </a:r>
            <a:br>
              <a:rPr lang="de-DE" sz="2000" b="1" dirty="0"/>
            </a:br>
            <a:r>
              <a:rPr lang="de-DE" sz="2000" b="1" dirty="0"/>
              <a:t>Fahrzeugs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63B0A776-2367-4D13-B928-BD11B126D4FB}"/>
              </a:ext>
            </a:extLst>
          </p:cNvPr>
          <p:cNvSpPr/>
          <p:nvPr/>
        </p:nvSpPr>
        <p:spPr>
          <a:xfrm>
            <a:off x="539552" y="3255852"/>
            <a:ext cx="2502653" cy="59695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Decision</a:t>
            </a:r>
            <a:r>
              <a:rPr lang="de-DE" sz="2400" dirty="0"/>
              <a:t> Making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B5634FA-9CAC-4339-9469-D5A1C47CCACA}"/>
              </a:ext>
            </a:extLst>
          </p:cNvPr>
          <p:cNvSpPr txBox="1"/>
          <p:nvPr/>
        </p:nvSpPr>
        <p:spPr>
          <a:xfrm>
            <a:off x="4481919" y="1898906"/>
            <a:ext cx="1786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Modell der </a:t>
            </a:r>
            <a:br>
              <a:rPr lang="de-DE" sz="2000" b="1" dirty="0"/>
            </a:br>
            <a:r>
              <a:rPr lang="de-DE" sz="2000" b="1" dirty="0"/>
              <a:t>physikalischen </a:t>
            </a:r>
            <a:br>
              <a:rPr lang="de-DE" sz="2000" b="1" dirty="0"/>
            </a:br>
            <a:r>
              <a:rPr lang="de-DE" sz="2000" b="1" dirty="0"/>
              <a:t>Umwelt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48DF5789-D0BE-4F31-9DDE-D6851FACEDEA}"/>
              </a:ext>
            </a:extLst>
          </p:cNvPr>
          <p:cNvCxnSpPr/>
          <p:nvPr/>
        </p:nvCxnSpPr>
        <p:spPr>
          <a:xfrm flipH="1">
            <a:off x="3256966" y="4425044"/>
            <a:ext cx="1092026" cy="717332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="" xmlns:a16="http://schemas.microsoft.com/office/drawing/2014/main" id="{61DD2AF3-0018-4D58-84A3-071344098AE5}"/>
              </a:ext>
            </a:extLst>
          </p:cNvPr>
          <p:cNvCxnSpPr>
            <a:cxnSpLocks/>
          </p:cNvCxnSpPr>
          <p:nvPr/>
        </p:nvCxnSpPr>
        <p:spPr>
          <a:xfrm>
            <a:off x="2620800" y="4736840"/>
            <a:ext cx="655759" cy="405536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="" xmlns:a16="http://schemas.microsoft.com/office/drawing/2014/main" id="{43AADE65-CBBE-4AC4-92B0-7140571E665D}"/>
              </a:ext>
            </a:extLst>
          </p:cNvPr>
          <p:cNvCxnSpPr/>
          <p:nvPr/>
        </p:nvCxnSpPr>
        <p:spPr>
          <a:xfrm flipH="1">
            <a:off x="2620800" y="4036176"/>
            <a:ext cx="1092026" cy="717332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="" xmlns:a16="http://schemas.microsoft.com/office/drawing/2014/main" id="{F3A83524-CFAB-4B6B-81A0-41AAAFC9476B}"/>
              </a:ext>
            </a:extLst>
          </p:cNvPr>
          <p:cNvCxnSpPr>
            <a:cxnSpLocks/>
          </p:cNvCxnSpPr>
          <p:nvPr/>
        </p:nvCxnSpPr>
        <p:spPr>
          <a:xfrm flipV="1">
            <a:off x="1662212" y="3897796"/>
            <a:ext cx="0" cy="841328"/>
          </a:xfrm>
          <a:prstGeom prst="line">
            <a:avLst/>
          </a:prstGeom>
          <a:ln w="38100">
            <a:solidFill>
              <a:srgbClr val="F4B20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="" xmlns:a16="http://schemas.microsoft.com/office/drawing/2014/main" id="{1D3E0573-DEEE-4C37-9BAE-84082207126A}"/>
              </a:ext>
            </a:extLst>
          </p:cNvPr>
          <p:cNvSpPr/>
          <p:nvPr/>
        </p:nvSpPr>
        <p:spPr>
          <a:xfrm>
            <a:off x="3638916" y="1342619"/>
            <a:ext cx="5214828" cy="288336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r Verbinder 52">
            <a:extLst>
              <a:ext uri="{FF2B5EF4-FFF2-40B4-BE49-F238E27FC236}">
                <a16:creationId xmlns="" xmlns:a16="http://schemas.microsoft.com/office/drawing/2014/main" id="{98BBBD2A-38FF-4E95-A3D4-3E1D4699DE81}"/>
              </a:ext>
            </a:extLst>
          </p:cNvPr>
          <p:cNvCxnSpPr>
            <a:cxnSpLocks/>
          </p:cNvCxnSpPr>
          <p:nvPr/>
        </p:nvCxnSpPr>
        <p:spPr>
          <a:xfrm flipH="1">
            <a:off x="1662212" y="2357719"/>
            <a:ext cx="2050614" cy="228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="" xmlns:a16="http://schemas.microsoft.com/office/drawing/2014/main" id="{FC66910F-7084-4E85-B593-105412F4750F}"/>
              </a:ext>
            </a:extLst>
          </p:cNvPr>
          <p:cNvCxnSpPr>
            <a:cxnSpLocks/>
          </p:cNvCxnSpPr>
          <p:nvPr/>
        </p:nvCxnSpPr>
        <p:spPr>
          <a:xfrm flipH="1">
            <a:off x="1662212" y="4736840"/>
            <a:ext cx="958588" cy="0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="" xmlns:a16="http://schemas.microsoft.com/office/drawing/2014/main" id="{03491943-BF03-4398-99F4-C7C9645D4CF1}"/>
              </a:ext>
            </a:extLst>
          </p:cNvPr>
          <p:cNvCxnSpPr>
            <a:cxnSpLocks/>
          </p:cNvCxnSpPr>
          <p:nvPr/>
        </p:nvCxnSpPr>
        <p:spPr>
          <a:xfrm>
            <a:off x="1662212" y="2357719"/>
            <a:ext cx="0" cy="89657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>
            <a:extLst>
              <a:ext uri="{FF2B5EF4-FFF2-40B4-BE49-F238E27FC236}">
                <a16:creationId xmlns="" xmlns:a16="http://schemas.microsoft.com/office/drawing/2014/main" id="{0B535448-45FE-4476-A9F1-7A449DA1CDA7}"/>
              </a:ext>
            </a:extLst>
          </p:cNvPr>
          <p:cNvSpPr txBox="1"/>
          <p:nvPr/>
        </p:nvSpPr>
        <p:spPr>
          <a:xfrm>
            <a:off x="5005874" y="4402617"/>
            <a:ext cx="366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Herausforderungen und Durchbrüche</a:t>
            </a:r>
          </a:p>
          <a:p>
            <a:r>
              <a:rPr lang="de-DE" i="1" dirty="0"/>
              <a:t>v.a. in diesem Bereich!</a:t>
            </a:r>
          </a:p>
        </p:txBody>
      </p:sp>
      <p:cxnSp>
        <p:nvCxnSpPr>
          <p:cNvPr id="94" name="Gerader Verbinder 93">
            <a:extLst>
              <a:ext uri="{FF2B5EF4-FFF2-40B4-BE49-F238E27FC236}">
                <a16:creationId xmlns="" xmlns:a16="http://schemas.microsoft.com/office/drawing/2014/main" id="{D3BE3F29-12B5-4E30-82AD-ABCFFCC882F9}"/>
              </a:ext>
            </a:extLst>
          </p:cNvPr>
          <p:cNvCxnSpPr>
            <a:cxnSpLocks/>
          </p:cNvCxnSpPr>
          <p:nvPr/>
        </p:nvCxnSpPr>
        <p:spPr>
          <a:xfrm flipV="1">
            <a:off x="5190620" y="4180518"/>
            <a:ext cx="0" cy="306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uppieren 113">
            <a:extLst>
              <a:ext uri="{FF2B5EF4-FFF2-40B4-BE49-F238E27FC236}">
                <a16:creationId xmlns="" xmlns:a16="http://schemas.microsoft.com/office/drawing/2014/main" id="{F10FEC8C-F006-4C66-80A2-A618AD10EBE2}"/>
              </a:ext>
            </a:extLst>
          </p:cNvPr>
          <p:cNvGrpSpPr/>
          <p:nvPr/>
        </p:nvGrpSpPr>
        <p:grpSpPr>
          <a:xfrm>
            <a:off x="5094257" y="5699451"/>
            <a:ext cx="504372" cy="216024"/>
            <a:chOff x="3160905" y="1387278"/>
            <a:chExt cx="504372" cy="216024"/>
          </a:xfrm>
        </p:grpSpPr>
        <p:sp>
          <p:nvSpPr>
            <p:cNvPr id="108" name="Ellipse 107">
              <a:extLst>
                <a:ext uri="{FF2B5EF4-FFF2-40B4-BE49-F238E27FC236}">
                  <a16:creationId xmlns="" xmlns:a16="http://schemas.microsoft.com/office/drawing/2014/main" id="{AA5DB40E-BB97-44E1-9511-803A9CC43300}"/>
                </a:ext>
              </a:extLst>
            </p:cNvPr>
            <p:cNvSpPr/>
            <p:nvPr/>
          </p:nvSpPr>
          <p:spPr>
            <a:xfrm>
              <a:off x="3160905" y="1387278"/>
              <a:ext cx="216024" cy="2160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Gerade Verbindung mit Pfeil 108">
              <a:extLst>
                <a:ext uri="{FF2B5EF4-FFF2-40B4-BE49-F238E27FC236}">
                  <a16:creationId xmlns="" xmlns:a16="http://schemas.microsoft.com/office/drawing/2014/main" id="{03C4FED2-AEA9-4786-9480-CC1023911B06}"/>
                </a:ext>
              </a:extLst>
            </p:cNvPr>
            <p:cNvCxnSpPr>
              <a:cxnSpLocks/>
            </p:cNvCxnSpPr>
            <p:nvPr/>
          </p:nvCxnSpPr>
          <p:spPr>
            <a:xfrm>
              <a:off x="3266092" y="1495290"/>
              <a:ext cx="39918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04">
            <a:extLst>
              <a:ext uri="{FF2B5EF4-FFF2-40B4-BE49-F238E27FC236}">
                <a16:creationId xmlns="" xmlns:a16="http://schemas.microsoft.com/office/drawing/2014/main" id="{DCA5AD64-B3E8-46A6-ACE6-91D784D07BE6}"/>
              </a:ext>
            </a:extLst>
          </p:cNvPr>
          <p:cNvGrpSpPr/>
          <p:nvPr/>
        </p:nvGrpSpPr>
        <p:grpSpPr>
          <a:xfrm rot="5400000">
            <a:off x="5070849" y="6157752"/>
            <a:ext cx="432049" cy="363194"/>
            <a:chOff x="2123728" y="1806454"/>
            <a:chExt cx="460283" cy="229311"/>
          </a:xfrm>
        </p:grpSpPr>
        <p:sp>
          <p:nvSpPr>
            <p:cNvPr id="100" name="Eckige Klammer links 99">
              <a:extLst>
                <a:ext uri="{FF2B5EF4-FFF2-40B4-BE49-F238E27FC236}">
                  <a16:creationId xmlns="" xmlns:a16="http://schemas.microsoft.com/office/drawing/2014/main" id="{78834E20-49F9-4D5C-A90B-5503787605D1}"/>
                </a:ext>
              </a:extLst>
            </p:cNvPr>
            <p:cNvSpPr/>
            <p:nvPr/>
          </p:nvSpPr>
          <p:spPr>
            <a:xfrm>
              <a:off x="2463572" y="1806454"/>
              <a:ext cx="120439" cy="229311"/>
            </a:xfrm>
            <a:prstGeom prst="lef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2" name="Gerade Verbindung mit Pfeil 101">
              <a:extLst>
                <a:ext uri="{FF2B5EF4-FFF2-40B4-BE49-F238E27FC236}">
                  <a16:creationId xmlns="" xmlns:a16="http://schemas.microsoft.com/office/drawing/2014/main" id="{D5616415-060C-4576-85EB-4B2F8C077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1921109"/>
              <a:ext cx="3398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en 115">
            <a:extLst>
              <a:ext uri="{FF2B5EF4-FFF2-40B4-BE49-F238E27FC236}">
                <a16:creationId xmlns="" xmlns:a16="http://schemas.microsoft.com/office/drawing/2014/main" id="{777C241D-FC76-442F-B4CC-EC4492C5E011}"/>
              </a:ext>
            </a:extLst>
          </p:cNvPr>
          <p:cNvGrpSpPr/>
          <p:nvPr/>
        </p:nvGrpSpPr>
        <p:grpSpPr>
          <a:xfrm>
            <a:off x="5094257" y="5144435"/>
            <a:ext cx="374214" cy="389859"/>
            <a:chOff x="1767292" y="1304948"/>
            <a:chExt cx="374214" cy="389859"/>
          </a:xfrm>
        </p:grpSpPr>
        <p:sp>
          <p:nvSpPr>
            <p:cNvPr id="106" name="Ellipse 105">
              <a:extLst>
                <a:ext uri="{FF2B5EF4-FFF2-40B4-BE49-F238E27FC236}">
                  <a16:creationId xmlns="" xmlns:a16="http://schemas.microsoft.com/office/drawing/2014/main" id="{47DDFEFD-E0C6-4AFC-B439-11CEF7DB3CC0}"/>
                </a:ext>
              </a:extLst>
            </p:cNvPr>
            <p:cNvSpPr/>
            <p:nvPr/>
          </p:nvSpPr>
          <p:spPr>
            <a:xfrm>
              <a:off x="1767292" y="1304948"/>
              <a:ext cx="280824" cy="280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="" xmlns:a16="http://schemas.microsoft.com/office/drawing/2014/main" id="{D0B2EC42-C383-4093-A6E1-C06D72B8AD5A}"/>
                </a:ext>
              </a:extLst>
            </p:cNvPr>
            <p:cNvSpPr/>
            <p:nvPr/>
          </p:nvSpPr>
          <p:spPr>
            <a:xfrm>
              <a:off x="1907704" y="1462224"/>
              <a:ext cx="233802" cy="232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510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>
            <a:extLst>
              <a:ext uri="{FF2B5EF4-FFF2-40B4-BE49-F238E27FC236}">
                <a16:creationId xmlns="" xmlns:a16="http://schemas.microsoft.com/office/drawing/2014/main" id="{7AC2C033-B713-4B84-8AE4-AC7C00D5B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11" t="8150" r="3096" b="54727"/>
          <a:stretch/>
        </p:blipFill>
        <p:spPr>
          <a:xfrm>
            <a:off x="5500842" y="2937999"/>
            <a:ext cx="1468852" cy="126535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="" xmlns:a16="http://schemas.microsoft.com/office/drawing/2014/main" id="{D32CB624-12D6-4D1A-A5B2-16689EAC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07" t="47826"/>
          <a:stretch/>
        </p:blipFill>
        <p:spPr>
          <a:xfrm>
            <a:off x="6539496" y="1489345"/>
            <a:ext cx="1204662" cy="145852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="" xmlns:a16="http://schemas.microsoft.com/office/drawing/2014/main" id="{12DFD019-79FF-41A6-822E-4F865DD1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54" r="46161"/>
          <a:stretch/>
        </p:blipFill>
        <p:spPr>
          <a:xfrm>
            <a:off x="2256249" y="3571949"/>
            <a:ext cx="2279289" cy="24235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A37F56-01BC-4974-A407-6E9EEC5D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Business Information </a:t>
            </a:r>
            <a:r>
              <a:rPr lang="de-DE" dirty="0" err="1"/>
              <a:t>Intelligence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2A5D0555-8A61-4FAD-8202-CA8736B4D654}"/>
              </a:ext>
            </a:extLst>
          </p:cNvPr>
          <p:cNvSpPr txBox="1"/>
          <p:nvPr/>
        </p:nvSpPr>
        <p:spPr>
          <a:xfrm>
            <a:off x="5598629" y="5935994"/>
            <a:ext cx="1291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Daten-Fusion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00EE29C9-0FA3-4ED7-8B09-9CF318C0C6DE}"/>
              </a:ext>
            </a:extLst>
          </p:cNvPr>
          <p:cNvSpPr txBox="1"/>
          <p:nvPr/>
        </p:nvSpPr>
        <p:spPr>
          <a:xfrm>
            <a:off x="5614073" y="4928596"/>
            <a:ext cx="352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Objekte in Texten identifizieren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760E9BF-FF56-4166-8F4B-290E18CA6D60}"/>
              </a:ext>
            </a:extLst>
          </p:cNvPr>
          <p:cNvSpPr txBox="1"/>
          <p:nvPr/>
        </p:nvSpPr>
        <p:spPr>
          <a:xfrm>
            <a:off x="5619774" y="5373216"/>
            <a:ext cx="329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Kontext von in Texten genannten Objekten (Interpretation) 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EDBA3A39-59DF-4B66-9FD1-CE17B369A673}"/>
              </a:ext>
            </a:extLst>
          </p:cNvPr>
          <p:cNvSpPr txBox="1"/>
          <p:nvPr/>
        </p:nvSpPr>
        <p:spPr>
          <a:xfrm>
            <a:off x="1049412" y="5173741"/>
            <a:ext cx="294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Zustand des </a:t>
            </a:r>
            <a:br>
              <a:rPr lang="de-DE" sz="2000" b="1" dirty="0"/>
            </a:br>
            <a:r>
              <a:rPr lang="de-DE" sz="2000" b="1" dirty="0"/>
              <a:t>Unternehmens</a:t>
            </a:r>
          </a:p>
          <a:p>
            <a:r>
              <a:rPr lang="de-DE" sz="2000" b="1" dirty="0"/>
              <a:t>(Business </a:t>
            </a:r>
            <a:r>
              <a:rPr lang="de-DE" sz="2000" b="1" dirty="0" err="1"/>
              <a:t>Intelligence</a:t>
            </a:r>
            <a:r>
              <a:rPr lang="de-DE" sz="2000" b="1" dirty="0"/>
              <a:t>)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48DF5789-D0BE-4F31-9DDE-D6851FACEDEA}"/>
              </a:ext>
            </a:extLst>
          </p:cNvPr>
          <p:cNvCxnSpPr>
            <a:cxnSpLocks/>
          </p:cNvCxnSpPr>
          <p:nvPr/>
        </p:nvCxnSpPr>
        <p:spPr>
          <a:xfrm flipH="1">
            <a:off x="3208372" y="4891078"/>
            <a:ext cx="1173699" cy="577600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="" xmlns:a16="http://schemas.microsoft.com/office/drawing/2014/main" id="{61DD2AF3-0018-4D58-84A3-071344098AE5}"/>
              </a:ext>
            </a:extLst>
          </p:cNvPr>
          <p:cNvCxnSpPr>
            <a:cxnSpLocks/>
          </p:cNvCxnSpPr>
          <p:nvPr/>
        </p:nvCxnSpPr>
        <p:spPr>
          <a:xfrm>
            <a:off x="2572206" y="5063142"/>
            <a:ext cx="655759" cy="405536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="" xmlns:a16="http://schemas.microsoft.com/office/drawing/2014/main" id="{43AADE65-CBBE-4AC4-92B0-7140571E665D}"/>
              </a:ext>
            </a:extLst>
          </p:cNvPr>
          <p:cNvCxnSpPr>
            <a:cxnSpLocks/>
          </p:cNvCxnSpPr>
          <p:nvPr/>
        </p:nvCxnSpPr>
        <p:spPr>
          <a:xfrm flipH="1">
            <a:off x="2579882" y="4433280"/>
            <a:ext cx="1173190" cy="602512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="" xmlns:a16="http://schemas.microsoft.com/office/drawing/2014/main" id="{F3A83524-CFAB-4B6B-81A0-41AAAFC9476B}"/>
              </a:ext>
            </a:extLst>
          </p:cNvPr>
          <p:cNvCxnSpPr>
            <a:cxnSpLocks/>
          </p:cNvCxnSpPr>
          <p:nvPr/>
        </p:nvCxnSpPr>
        <p:spPr>
          <a:xfrm flipV="1">
            <a:off x="1662212" y="3897796"/>
            <a:ext cx="0" cy="1137996"/>
          </a:xfrm>
          <a:prstGeom prst="line">
            <a:avLst/>
          </a:prstGeom>
          <a:ln w="38100">
            <a:solidFill>
              <a:srgbClr val="F4B20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="" xmlns:a16="http://schemas.microsoft.com/office/drawing/2014/main" id="{1D3E0573-DEEE-4C37-9BAE-84082207126A}"/>
              </a:ext>
            </a:extLst>
          </p:cNvPr>
          <p:cNvSpPr/>
          <p:nvPr/>
        </p:nvSpPr>
        <p:spPr>
          <a:xfrm>
            <a:off x="3638916" y="1342619"/>
            <a:ext cx="5214828" cy="288336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r Verbinder 52">
            <a:extLst>
              <a:ext uri="{FF2B5EF4-FFF2-40B4-BE49-F238E27FC236}">
                <a16:creationId xmlns="" xmlns:a16="http://schemas.microsoft.com/office/drawing/2014/main" id="{98BBBD2A-38FF-4E95-A3D4-3E1D4699DE81}"/>
              </a:ext>
            </a:extLst>
          </p:cNvPr>
          <p:cNvCxnSpPr>
            <a:cxnSpLocks/>
          </p:cNvCxnSpPr>
          <p:nvPr/>
        </p:nvCxnSpPr>
        <p:spPr>
          <a:xfrm flipH="1">
            <a:off x="1662212" y="2357719"/>
            <a:ext cx="2050614" cy="228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="" xmlns:a16="http://schemas.microsoft.com/office/drawing/2014/main" id="{FC66910F-7084-4E85-B593-105412F4750F}"/>
              </a:ext>
            </a:extLst>
          </p:cNvPr>
          <p:cNvCxnSpPr>
            <a:cxnSpLocks/>
          </p:cNvCxnSpPr>
          <p:nvPr/>
        </p:nvCxnSpPr>
        <p:spPr>
          <a:xfrm flipH="1">
            <a:off x="1613618" y="5063142"/>
            <a:ext cx="958588" cy="0"/>
          </a:xfrm>
          <a:prstGeom prst="line">
            <a:avLst/>
          </a:prstGeom>
          <a:ln w="38100">
            <a:solidFill>
              <a:srgbClr val="F4B2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="" xmlns:a16="http://schemas.microsoft.com/office/drawing/2014/main" id="{03491943-BF03-4398-99F4-C7C9645D4CF1}"/>
              </a:ext>
            </a:extLst>
          </p:cNvPr>
          <p:cNvCxnSpPr>
            <a:cxnSpLocks/>
          </p:cNvCxnSpPr>
          <p:nvPr/>
        </p:nvCxnSpPr>
        <p:spPr>
          <a:xfrm>
            <a:off x="1662212" y="2357719"/>
            <a:ext cx="0" cy="89657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>
            <a:extLst>
              <a:ext uri="{FF2B5EF4-FFF2-40B4-BE49-F238E27FC236}">
                <a16:creationId xmlns="" xmlns:a16="http://schemas.microsoft.com/office/drawing/2014/main" id="{0B535448-45FE-4476-A9F1-7A449DA1CDA7}"/>
              </a:ext>
            </a:extLst>
          </p:cNvPr>
          <p:cNvSpPr txBox="1"/>
          <p:nvPr/>
        </p:nvSpPr>
        <p:spPr>
          <a:xfrm>
            <a:off x="5005874" y="4402617"/>
            <a:ext cx="207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Herausforderungen:</a:t>
            </a:r>
          </a:p>
        </p:txBody>
      </p:sp>
      <p:cxnSp>
        <p:nvCxnSpPr>
          <p:cNvPr id="94" name="Gerader Verbinder 93">
            <a:extLst>
              <a:ext uri="{FF2B5EF4-FFF2-40B4-BE49-F238E27FC236}">
                <a16:creationId xmlns="" xmlns:a16="http://schemas.microsoft.com/office/drawing/2014/main" id="{D3BE3F29-12B5-4E30-82AD-ABCFFCC882F9}"/>
              </a:ext>
            </a:extLst>
          </p:cNvPr>
          <p:cNvCxnSpPr>
            <a:cxnSpLocks/>
          </p:cNvCxnSpPr>
          <p:nvPr/>
        </p:nvCxnSpPr>
        <p:spPr>
          <a:xfrm flipV="1">
            <a:off x="5190620" y="4180518"/>
            <a:ext cx="0" cy="306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uppieren 113">
            <a:extLst>
              <a:ext uri="{FF2B5EF4-FFF2-40B4-BE49-F238E27FC236}">
                <a16:creationId xmlns="" xmlns:a16="http://schemas.microsoft.com/office/drawing/2014/main" id="{F10FEC8C-F006-4C66-80A2-A618AD10EBE2}"/>
              </a:ext>
            </a:extLst>
          </p:cNvPr>
          <p:cNvGrpSpPr/>
          <p:nvPr/>
        </p:nvGrpSpPr>
        <p:grpSpPr>
          <a:xfrm>
            <a:off x="5094257" y="5424176"/>
            <a:ext cx="504372" cy="216024"/>
            <a:chOff x="3160905" y="1387278"/>
            <a:chExt cx="504372" cy="216024"/>
          </a:xfrm>
        </p:grpSpPr>
        <p:sp>
          <p:nvSpPr>
            <p:cNvPr id="108" name="Ellipse 107">
              <a:extLst>
                <a:ext uri="{FF2B5EF4-FFF2-40B4-BE49-F238E27FC236}">
                  <a16:creationId xmlns="" xmlns:a16="http://schemas.microsoft.com/office/drawing/2014/main" id="{AA5DB40E-BB97-44E1-9511-803A9CC43300}"/>
                </a:ext>
              </a:extLst>
            </p:cNvPr>
            <p:cNvSpPr/>
            <p:nvPr/>
          </p:nvSpPr>
          <p:spPr>
            <a:xfrm>
              <a:off x="3160905" y="1387278"/>
              <a:ext cx="216024" cy="2160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Gerade Verbindung mit Pfeil 108">
              <a:extLst>
                <a:ext uri="{FF2B5EF4-FFF2-40B4-BE49-F238E27FC236}">
                  <a16:creationId xmlns="" xmlns:a16="http://schemas.microsoft.com/office/drawing/2014/main" id="{03C4FED2-AEA9-4786-9480-CC1023911B06}"/>
                </a:ext>
              </a:extLst>
            </p:cNvPr>
            <p:cNvCxnSpPr>
              <a:cxnSpLocks/>
            </p:cNvCxnSpPr>
            <p:nvPr/>
          </p:nvCxnSpPr>
          <p:spPr>
            <a:xfrm>
              <a:off x="3266092" y="1495290"/>
              <a:ext cx="39918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04">
            <a:extLst>
              <a:ext uri="{FF2B5EF4-FFF2-40B4-BE49-F238E27FC236}">
                <a16:creationId xmlns="" xmlns:a16="http://schemas.microsoft.com/office/drawing/2014/main" id="{DCA5AD64-B3E8-46A6-ACE6-91D784D07BE6}"/>
              </a:ext>
            </a:extLst>
          </p:cNvPr>
          <p:cNvGrpSpPr/>
          <p:nvPr/>
        </p:nvGrpSpPr>
        <p:grpSpPr>
          <a:xfrm rot="5400000">
            <a:off x="5070849" y="5882477"/>
            <a:ext cx="432049" cy="363194"/>
            <a:chOff x="2123728" y="1806454"/>
            <a:chExt cx="460283" cy="229311"/>
          </a:xfrm>
        </p:grpSpPr>
        <p:sp>
          <p:nvSpPr>
            <p:cNvPr id="100" name="Eckige Klammer links 99">
              <a:extLst>
                <a:ext uri="{FF2B5EF4-FFF2-40B4-BE49-F238E27FC236}">
                  <a16:creationId xmlns="" xmlns:a16="http://schemas.microsoft.com/office/drawing/2014/main" id="{78834E20-49F9-4D5C-A90B-5503787605D1}"/>
                </a:ext>
              </a:extLst>
            </p:cNvPr>
            <p:cNvSpPr/>
            <p:nvPr/>
          </p:nvSpPr>
          <p:spPr>
            <a:xfrm>
              <a:off x="2463572" y="1806454"/>
              <a:ext cx="120439" cy="229311"/>
            </a:xfrm>
            <a:prstGeom prst="lef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2" name="Gerade Verbindung mit Pfeil 101">
              <a:extLst>
                <a:ext uri="{FF2B5EF4-FFF2-40B4-BE49-F238E27FC236}">
                  <a16:creationId xmlns="" xmlns:a16="http://schemas.microsoft.com/office/drawing/2014/main" id="{D5616415-060C-4576-85EB-4B2F8C077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1921109"/>
              <a:ext cx="3398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en 115">
            <a:extLst>
              <a:ext uri="{FF2B5EF4-FFF2-40B4-BE49-F238E27FC236}">
                <a16:creationId xmlns="" xmlns:a16="http://schemas.microsoft.com/office/drawing/2014/main" id="{777C241D-FC76-442F-B4CC-EC4492C5E011}"/>
              </a:ext>
            </a:extLst>
          </p:cNvPr>
          <p:cNvGrpSpPr/>
          <p:nvPr/>
        </p:nvGrpSpPr>
        <p:grpSpPr>
          <a:xfrm>
            <a:off x="5094257" y="4869160"/>
            <a:ext cx="374214" cy="389859"/>
            <a:chOff x="1767292" y="1304948"/>
            <a:chExt cx="374214" cy="389859"/>
          </a:xfrm>
        </p:grpSpPr>
        <p:sp>
          <p:nvSpPr>
            <p:cNvPr id="106" name="Ellipse 105">
              <a:extLst>
                <a:ext uri="{FF2B5EF4-FFF2-40B4-BE49-F238E27FC236}">
                  <a16:creationId xmlns="" xmlns:a16="http://schemas.microsoft.com/office/drawing/2014/main" id="{47DDFEFD-E0C6-4AFC-B439-11CEF7DB3CC0}"/>
                </a:ext>
              </a:extLst>
            </p:cNvPr>
            <p:cNvSpPr/>
            <p:nvPr/>
          </p:nvSpPr>
          <p:spPr>
            <a:xfrm>
              <a:off x="1767292" y="1304948"/>
              <a:ext cx="280824" cy="280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="" xmlns:a16="http://schemas.microsoft.com/office/drawing/2014/main" id="{D0B2EC42-C383-4093-A6E1-C06D72B8AD5A}"/>
                </a:ext>
              </a:extLst>
            </p:cNvPr>
            <p:cNvSpPr/>
            <p:nvPr/>
          </p:nvSpPr>
          <p:spPr>
            <a:xfrm>
              <a:off x="1907704" y="1462224"/>
              <a:ext cx="233802" cy="232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Freihandform: Form 12">
            <a:extLst>
              <a:ext uri="{FF2B5EF4-FFF2-40B4-BE49-F238E27FC236}">
                <a16:creationId xmlns="" xmlns:a16="http://schemas.microsoft.com/office/drawing/2014/main" id="{47911775-A763-4916-85C1-0FB8D6A8F410}"/>
              </a:ext>
            </a:extLst>
          </p:cNvPr>
          <p:cNvSpPr/>
          <p:nvPr/>
        </p:nvSpPr>
        <p:spPr>
          <a:xfrm>
            <a:off x="2639505" y="3299381"/>
            <a:ext cx="1065229" cy="697584"/>
          </a:xfrm>
          <a:custGeom>
            <a:avLst/>
            <a:gdLst>
              <a:gd name="connsiteX0" fmla="*/ 122549 w 1065229"/>
              <a:gd name="connsiteY0" fmla="*/ 697584 h 697584"/>
              <a:gd name="connsiteX1" fmla="*/ 1065229 w 1065229"/>
              <a:gd name="connsiteY1" fmla="*/ 301658 h 697584"/>
              <a:gd name="connsiteX2" fmla="*/ 999241 w 1065229"/>
              <a:gd name="connsiteY2" fmla="*/ 28281 h 697584"/>
              <a:gd name="connsiteX3" fmla="*/ 622169 w 1065229"/>
              <a:gd name="connsiteY3" fmla="*/ 0 h 697584"/>
              <a:gd name="connsiteX4" fmla="*/ 0 w 1065229"/>
              <a:gd name="connsiteY4" fmla="*/ 188537 h 697584"/>
              <a:gd name="connsiteX5" fmla="*/ 122549 w 1065229"/>
              <a:gd name="connsiteY5" fmla="*/ 697584 h 69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229" h="697584">
                <a:moveTo>
                  <a:pt x="122549" y="697584"/>
                </a:moveTo>
                <a:lnTo>
                  <a:pt x="1065229" y="301658"/>
                </a:lnTo>
                <a:lnTo>
                  <a:pt x="999241" y="28281"/>
                </a:lnTo>
                <a:lnTo>
                  <a:pt x="622169" y="0"/>
                </a:lnTo>
                <a:lnTo>
                  <a:pt x="0" y="188537"/>
                </a:lnTo>
                <a:lnTo>
                  <a:pt x="122549" y="6975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63B0A776-2367-4D13-B928-BD11B126D4FB}"/>
              </a:ext>
            </a:extLst>
          </p:cNvPr>
          <p:cNvSpPr/>
          <p:nvPr/>
        </p:nvSpPr>
        <p:spPr>
          <a:xfrm>
            <a:off x="539552" y="3255852"/>
            <a:ext cx="2502653" cy="59695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Decision</a:t>
            </a:r>
            <a:r>
              <a:rPr lang="de-DE" sz="2400" dirty="0"/>
              <a:t> Making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B5634FA-9CAC-4339-9469-D5A1C47CCACA}"/>
              </a:ext>
            </a:extLst>
          </p:cNvPr>
          <p:cNvSpPr txBox="1"/>
          <p:nvPr/>
        </p:nvSpPr>
        <p:spPr>
          <a:xfrm>
            <a:off x="4103512" y="2025047"/>
            <a:ext cx="3882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Modell der Umwelt </a:t>
            </a:r>
            <a:br>
              <a:rPr lang="de-DE" sz="2000" b="1" dirty="0"/>
            </a:br>
            <a:r>
              <a:rPr lang="de-DE" sz="2000" b="1" dirty="0"/>
              <a:t>aus Medien</a:t>
            </a:r>
          </a:p>
          <a:p>
            <a:r>
              <a:rPr lang="de-DE" sz="2000" b="1" dirty="0"/>
              <a:t>(Business Information </a:t>
            </a:r>
            <a:r>
              <a:rPr lang="de-DE" sz="2000" b="1" dirty="0" err="1"/>
              <a:t>Intelligence</a:t>
            </a:r>
            <a:r>
              <a:rPr lang="de-DE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95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3FF6705-91A3-4F10-B154-717C3D6D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Zukunftsmusik?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37A854D9-2601-431A-918A-7CCA2D81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03481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Autonome Unternehmen in weiter Ferne</a:t>
            </a:r>
          </a:p>
          <a:p>
            <a:r>
              <a:rPr lang="de-DE" dirty="0"/>
              <a:t>Aber: </a:t>
            </a:r>
            <a:r>
              <a:rPr lang="de-DE" dirty="0" err="1"/>
              <a:t>Echobot</a:t>
            </a:r>
            <a:r>
              <a:rPr lang="de-DE" dirty="0"/>
              <a:t>-Sales-Produkte als intelligente Systeme zur Entscheidungsunterstützung (Analogie: Fahrassistenzsysteme) </a:t>
            </a:r>
          </a:p>
          <a:p>
            <a:pPr lvl="1"/>
            <a:r>
              <a:rPr lang="de-DE" dirty="0"/>
              <a:t>Verkaufschancen finden: „Wer plant 2018 den Bau einer Produktionshalle in Baden-Württemberg?“</a:t>
            </a:r>
          </a:p>
          <a:p>
            <a:pPr lvl="1"/>
            <a:r>
              <a:rPr lang="de-DE" dirty="0" err="1"/>
              <a:t>Alerting</a:t>
            </a:r>
            <a:r>
              <a:rPr lang="de-DE" dirty="0"/>
              <a:t>: Beobachtung von </a:t>
            </a:r>
            <a:br>
              <a:rPr lang="de-DE" dirty="0"/>
            </a:br>
            <a:r>
              <a:rPr lang="de-DE" dirty="0"/>
              <a:t>ausgewählten Firmen und </a:t>
            </a:r>
            <a:br>
              <a:rPr lang="de-DE" dirty="0"/>
            </a:br>
            <a:r>
              <a:rPr lang="de-DE" dirty="0"/>
              <a:t>Benachrichtigung bei </a:t>
            </a:r>
            <a:br>
              <a:rPr lang="de-DE" dirty="0"/>
            </a:br>
            <a:r>
              <a:rPr lang="de-DE" dirty="0"/>
              <a:t>besonderen Ereignissen</a:t>
            </a:r>
          </a:p>
          <a:p>
            <a:pPr lvl="1"/>
            <a:r>
              <a:rPr lang="de-DE" dirty="0"/>
              <a:t>Intelligente Suche nach </a:t>
            </a:r>
            <a:br>
              <a:rPr lang="de-DE" dirty="0"/>
            </a:br>
            <a:r>
              <a:rPr lang="de-DE" dirty="0"/>
              <a:t>Nachrichten zu Firmen</a:t>
            </a:r>
          </a:p>
          <a:p>
            <a:pPr lvl="1"/>
            <a:r>
              <a:rPr lang="de-DE" dirty="0"/>
              <a:t>Firmendaten-Pipeline</a:t>
            </a:r>
          </a:p>
          <a:p>
            <a:pPr lvl="1"/>
            <a:endParaRPr lang="de-DE" dirty="0"/>
          </a:p>
        </p:txBody>
      </p:sp>
      <p:pic>
        <p:nvPicPr>
          <p:cNvPr id="10" name="Picture 3" descr="C:\Users\bk\Desktop\CeBIT\screens\echobot-home-2015-01-macs.png">
            <a:extLst>
              <a:ext uri="{FF2B5EF4-FFF2-40B4-BE49-F238E27FC236}">
                <a16:creationId xmlns="" xmlns:a16="http://schemas.microsoft.com/office/drawing/2014/main" id="{ACAF1DB4-CEF7-44E8-B80C-60F26C947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/>
          <a:stretch/>
        </p:blipFill>
        <p:spPr bwMode="auto">
          <a:xfrm>
            <a:off x="4788024" y="3645024"/>
            <a:ext cx="2848521" cy="29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2E0062-54F2-4711-8458-D2123852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BI</a:t>
            </a:r>
            <a:r>
              <a:rPr lang="de-DE" sz="2700" baseline="30000" dirty="0"/>
              <a:t>2</a:t>
            </a:r>
            <a:r>
              <a:rPr lang="de-DE" sz="2700" dirty="0"/>
              <a:t> Research Agenda @ </a:t>
            </a:r>
            <a:r>
              <a:rPr lang="de-DE" sz="2700" dirty="0" err="1"/>
              <a:t>echobot</a:t>
            </a:r>
            <a:r>
              <a:rPr lang="de-DE" sz="2700" dirty="0"/>
              <a:t>: Objekte identifizieren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Problemstellung Firmenerkennung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31AEA65-0EBC-471D-AFAC-099A5AC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4590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Problem: „Entity Recognition“ / „Entity-Linking“</a:t>
            </a:r>
          </a:p>
          <a:p>
            <a:pPr lvl="1"/>
            <a:r>
              <a:rPr lang="de-DE" dirty="0"/>
              <a:t>Existierende Ansätze erkennen nur große Firmen mehr oder weniger gut</a:t>
            </a:r>
          </a:p>
          <a:p>
            <a:pPr lvl="1"/>
            <a:r>
              <a:rPr lang="de-DE" dirty="0" err="1"/>
              <a:t>Echobot</a:t>
            </a:r>
            <a:r>
              <a:rPr lang="de-DE" dirty="0"/>
              <a:t>-Firmendatenbank: ca. 4 Mio. Einträge</a:t>
            </a:r>
          </a:p>
          <a:p>
            <a:pPr lvl="1"/>
            <a:r>
              <a:rPr lang="de-DE" dirty="0"/>
              <a:t>Anforderung: Sehr hoher Durchsatz / Stream-Processing von allen indexierten Dokumenten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A1753871-4042-4771-BE70-64217FDC0141}"/>
              </a:ext>
            </a:extLst>
          </p:cNvPr>
          <p:cNvGrpSpPr/>
          <p:nvPr/>
        </p:nvGrpSpPr>
        <p:grpSpPr>
          <a:xfrm>
            <a:off x="8100392" y="332656"/>
            <a:ext cx="374214" cy="389859"/>
            <a:chOff x="1767292" y="1304948"/>
            <a:chExt cx="374214" cy="389859"/>
          </a:xfrm>
        </p:grpSpPr>
        <p:sp>
          <p:nvSpPr>
            <p:cNvPr id="5" name="Ellipse 4">
              <a:extLst>
                <a:ext uri="{FF2B5EF4-FFF2-40B4-BE49-F238E27FC236}">
                  <a16:creationId xmlns="" xmlns:a16="http://schemas.microsoft.com/office/drawing/2014/main" id="{96FD678F-C774-498E-90DD-568A93AD2E8C}"/>
                </a:ext>
              </a:extLst>
            </p:cNvPr>
            <p:cNvSpPr/>
            <p:nvPr/>
          </p:nvSpPr>
          <p:spPr>
            <a:xfrm>
              <a:off x="1767292" y="1304948"/>
              <a:ext cx="280824" cy="280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="" xmlns:a16="http://schemas.microsoft.com/office/drawing/2014/main" id="{3D88DD2F-0815-44CB-A975-7234082C5DB8}"/>
                </a:ext>
              </a:extLst>
            </p:cNvPr>
            <p:cNvSpPr/>
            <p:nvPr/>
          </p:nvSpPr>
          <p:spPr>
            <a:xfrm>
              <a:off x="1907704" y="1462224"/>
              <a:ext cx="233802" cy="232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0201605-99C3-4394-B97B-346C7A545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0671"/>
          <a:stretch/>
        </p:blipFill>
        <p:spPr>
          <a:xfrm>
            <a:off x="1242577" y="4293096"/>
            <a:ext cx="2897375" cy="226511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21DD163-7DFE-460F-8B11-C0338014D1E0}"/>
              </a:ext>
            </a:extLst>
          </p:cNvPr>
          <p:cNvSpPr txBox="1"/>
          <p:nvPr/>
        </p:nvSpPr>
        <p:spPr>
          <a:xfrm rot="553035">
            <a:off x="1843737" y="4809152"/>
            <a:ext cx="694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Linde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6E8966F5-6088-47C8-AA9B-7F1C71AC529E}"/>
              </a:ext>
            </a:extLst>
          </p:cNvPr>
          <p:cNvSpPr txBox="1"/>
          <p:nvPr/>
        </p:nvSpPr>
        <p:spPr>
          <a:xfrm rot="553035">
            <a:off x="2366647" y="5199232"/>
            <a:ext cx="694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Fischer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21CC8637-4886-4F7C-B05B-DC317FFA3E9B}"/>
              </a:ext>
            </a:extLst>
          </p:cNvPr>
          <p:cNvSpPr txBox="1"/>
          <p:nvPr/>
        </p:nvSpPr>
        <p:spPr>
          <a:xfrm rot="827106">
            <a:off x="1681537" y="5884565"/>
            <a:ext cx="17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Elke will Obst essen…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82A30F4-465F-4F35-B0AD-A251E22E7311}"/>
              </a:ext>
            </a:extLst>
          </p:cNvPr>
          <p:cNvSpPr txBox="1"/>
          <p:nvPr/>
        </p:nvSpPr>
        <p:spPr>
          <a:xfrm>
            <a:off x="5572352" y="6558211"/>
            <a:ext cx="342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Linde: Quelle: http://www.arztmann.com/tl_files/landhaus-arztmann/die-fewos/Linde/Lindenbaum.jpg</a:t>
            </a:r>
          </a:p>
          <a:p>
            <a:r>
              <a:rPr lang="de-DE" sz="600" dirty="0"/>
              <a:t>Fischer:  Quelle: </a:t>
            </a:r>
            <a:r>
              <a:rPr lang="de-DE" sz="600" dirty="0" err="1"/>
              <a:t>wikipedia</a:t>
            </a:r>
            <a:endParaRPr lang="de-DE" sz="600" dirty="0"/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E06B3012-BEEF-4F50-97E6-782451251448}"/>
              </a:ext>
            </a:extLst>
          </p:cNvPr>
          <p:cNvGrpSpPr/>
          <p:nvPr/>
        </p:nvGrpSpPr>
        <p:grpSpPr>
          <a:xfrm>
            <a:off x="2346480" y="4246110"/>
            <a:ext cx="4962417" cy="899493"/>
            <a:chOff x="2346480" y="4246110"/>
            <a:chExt cx="4962417" cy="899493"/>
          </a:xfrm>
        </p:grpSpPr>
        <p:pic>
          <p:nvPicPr>
            <p:cNvPr id="13" name="Grafik 12">
              <a:extLst>
                <a:ext uri="{FF2B5EF4-FFF2-40B4-BE49-F238E27FC236}">
                  <a16:creationId xmlns="" xmlns:a16="http://schemas.microsoft.com/office/drawing/2014/main" id="{BF5966A0-C2C0-4F66-A762-59093A6F6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0945" y="4246110"/>
              <a:ext cx="899493" cy="899493"/>
            </a:xfrm>
            <a:prstGeom prst="rect">
              <a:avLst/>
            </a:prstGeom>
          </p:spPr>
        </p:pic>
        <p:pic>
          <p:nvPicPr>
            <p:cNvPr id="8196" name="Picture 4" descr="http://www.arztmann.com/tl_files/landhaus-arztmann/die-fewos/Linde/Lindenbaum.jpg">
              <a:extLst>
                <a:ext uri="{FF2B5EF4-FFF2-40B4-BE49-F238E27FC236}">
                  <a16:creationId xmlns="" xmlns:a16="http://schemas.microsoft.com/office/drawing/2014/main" id="{AEFB7C03-734F-4C54-B9AD-7A5B9D8E4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82709"/>
              <a:ext cx="1152721" cy="86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B5518555-800F-4C95-B8CB-0DFF22AC55C1}"/>
                </a:ext>
              </a:extLst>
            </p:cNvPr>
            <p:cNvSpPr txBox="1"/>
            <p:nvPr/>
          </p:nvSpPr>
          <p:spPr>
            <a:xfrm>
              <a:off x="5577542" y="451119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oder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="" xmlns:a16="http://schemas.microsoft.com/office/drawing/2014/main" id="{D6C4E326-5B9B-43F3-BD27-B99F584364AD}"/>
                </a:ext>
              </a:extLst>
            </p:cNvPr>
            <p:cNvCxnSpPr/>
            <p:nvPr/>
          </p:nvCxnSpPr>
          <p:spPr>
            <a:xfrm flipH="1">
              <a:off x="2346480" y="4714156"/>
              <a:ext cx="2225520" cy="2488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AF9B0B5E-956E-4FDA-9E2A-E514FF6EDECA}"/>
              </a:ext>
            </a:extLst>
          </p:cNvPr>
          <p:cNvGrpSpPr/>
          <p:nvPr/>
        </p:nvGrpSpPr>
        <p:grpSpPr>
          <a:xfrm>
            <a:off x="3081235" y="5195959"/>
            <a:ext cx="4947742" cy="835379"/>
            <a:chOff x="3081235" y="5195959"/>
            <a:chExt cx="4947742" cy="835379"/>
          </a:xfrm>
        </p:grpSpPr>
        <p:pic>
          <p:nvPicPr>
            <p:cNvPr id="17" name="Grafik 16">
              <a:extLst>
                <a:ext uri="{FF2B5EF4-FFF2-40B4-BE49-F238E27FC236}">
                  <a16:creationId xmlns="" xmlns:a16="http://schemas.microsoft.com/office/drawing/2014/main" id="{F3CC07A7-4D4C-4C12-902A-B3342D1D8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6165" y="5195959"/>
              <a:ext cx="835379" cy="835379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="" xmlns:a16="http://schemas.microsoft.com/office/drawing/2014/main" id="{4D1F877D-0FE0-4001-9D32-32206361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0593" y="5334976"/>
              <a:ext cx="549761" cy="549761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="" xmlns:a16="http://schemas.microsoft.com/office/drawing/2014/main" id="{C542E009-DA24-41BA-9BBE-98F2617BB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8897" y="5338661"/>
              <a:ext cx="720080" cy="485329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="" xmlns:a16="http://schemas.microsoft.com/office/drawing/2014/main" id="{8F4EA77E-F34D-4359-88BE-B10FCD16AF0D}"/>
                </a:ext>
              </a:extLst>
            </p:cNvPr>
            <p:cNvSpPr txBox="1"/>
            <p:nvPr/>
          </p:nvSpPr>
          <p:spPr>
            <a:xfrm>
              <a:off x="5577541" y="5381647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oder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="" xmlns:a16="http://schemas.microsoft.com/office/drawing/2014/main" id="{D3FAD1DE-1270-4C32-8D31-30D138E3AF33}"/>
                </a:ext>
              </a:extLst>
            </p:cNvPr>
            <p:cNvSpPr txBox="1"/>
            <p:nvPr/>
          </p:nvSpPr>
          <p:spPr>
            <a:xfrm>
              <a:off x="6690479" y="538261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oder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="" xmlns:a16="http://schemas.microsoft.com/office/drawing/2014/main" id="{80668B21-ABAB-4B11-90A7-9D62809E36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81235" y="5381647"/>
              <a:ext cx="1598603" cy="1996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E689103B-AAFC-425F-87D0-DAB533C6DBA7}"/>
              </a:ext>
            </a:extLst>
          </p:cNvPr>
          <p:cNvGrpSpPr/>
          <p:nvPr/>
        </p:nvGrpSpPr>
        <p:grpSpPr>
          <a:xfrm>
            <a:off x="3131840" y="6070425"/>
            <a:ext cx="3663199" cy="369332"/>
            <a:chOff x="3131840" y="6070425"/>
            <a:chExt cx="3663199" cy="369332"/>
          </a:xfrm>
        </p:grpSpPr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FA2C6DB6-FED0-4320-8AC4-8FE718599EFB}"/>
                </a:ext>
              </a:extLst>
            </p:cNvPr>
            <p:cNvSpPr txBox="1"/>
            <p:nvPr/>
          </p:nvSpPr>
          <p:spPr>
            <a:xfrm>
              <a:off x="4720945" y="6070425"/>
              <a:ext cx="20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Will Obst Essen UG?</a:t>
              </a:r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="" xmlns:a16="http://schemas.microsoft.com/office/drawing/2014/main" id="{8B1EB326-7CAA-4D79-ACC3-A14876AFEA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1840" y="6165304"/>
              <a:ext cx="1576799" cy="10753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31AEA65-0EBC-471D-AFAC-099A5AC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25144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/>
              <a:t>Echobot</a:t>
            </a:r>
            <a:r>
              <a:rPr lang="de-DE" dirty="0"/>
              <a:t>-Company-Miner</a:t>
            </a:r>
          </a:p>
          <a:p>
            <a:pPr lvl="1"/>
            <a:r>
              <a:rPr lang="de-DE" dirty="0"/>
              <a:t>Entity Recognition u. Entity-Linking in einem Schritt</a:t>
            </a:r>
          </a:p>
          <a:p>
            <a:pPr lvl="1"/>
            <a:r>
              <a:rPr lang="de-DE" dirty="0"/>
              <a:t>Kaskade von ein separat trainierten </a:t>
            </a:r>
            <a:r>
              <a:rPr lang="de-DE" dirty="0" err="1"/>
              <a:t>Klassifizierern</a:t>
            </a:r>
            <a:r>
              <a:rPr lang="de-DE" dirty="0"/>
              <a:t> (SVMs) für einzelne Aspekte </a:t>
            </a:r>
          </a:p>
          <a:p>
            <a:pPr lvl="1"/>
            <a:r>
              <a:rPr lang="de-DE" dirty="0"/>
              <a:t>Sehr viel externes Wissen, u.a.</a:t>
            </a:r>
          </a:p>
          <a:p>
            <a:pPr lvl="2"/>
            <a:r>
              <a:rPr lang="de-DE" dirty="0"/>
              <a:t>Wikipedia Deutsch / Englisch</a:t>
            </a:r>
          </a:p>
          <a:p>
            <a:pPr lvl="2"/>
            <a:r>
              <a:rPr lang="de-DE" dirty="0" err="1"/>
              <a:t>Echobot</a:t>
            </a:r>
            <a:r>
              <a:rPr lang="de-DE" dirty="0"/>
              <a:t> Firmendatenbank (Mitarbeiter-Zahlen, Adressen, etc.)</a:t>
            </a:r>
          </a:p>
          <a:p>
            <a:pPr lvl="2"/>
            <a:r>
              <a:rPr lang="de-DE" dirty="0"/>
              <a:t>Texte von Firmenwebsites</a:t>
            </a:r>
          </a:p>
          <a:p>
            <a:pPr lvl="2"/>
            <a:r>
              <a:rPr lang="de-DE" dirty="0"/>
              <a:t>Geodatenbanken</a:t>
            </a:r>
          </a:p>
          <a:p>
            <a:pPr lvl="2"/>
            <a:r>
              <a:rPr lang="de-DE" dirty="0"/>
              <a:t>Etc.</a:t>
            </a:r>
          </a:p>
          <a:p>
            <a:pPr marL="914400" lvl="2" indent="0">
              <a:buNone/>
            </a:pPr>
            <a:endParaRPr lang="de-DE" dirty="0"/>
          </a:p>
          <a:p>
            <a:pPr marL="51435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Überhaupt erst möglich durch Big-Data-Architekturen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(v.a. In-Memory-Datenbanken)</a:t>
            </a:r>
          </a:p>
          <a:p>
            <a:pPr marL="51435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/>
              <a:t>Seit ca. 2 Jahren kontinuierlich weiterentwickelt</a:t>
            </a:r>
          </a:p>
          <a:p>
            <a:pPr lvl="1"/>
            <a:r>
              <a:rPr lang="de-DE" dirty="0"/>
              <a:t>Einziges System, das auch kleinere Firmen zuverlässig erkennt</a:t>
            </a:r>
          </a:p>
          <a:p>
            <a:pPr marL="514350" lvl="1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87125356-BB99-4A3D-BFB5-41D0F94E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BI</a:t>
            </a:r>
            <a:r>
              <a:rPr lang="de-DE" sz="2700" baseline="30000" dirty="0"/>
              <a:t>2</a:t>
            </a:r>
            <a:r>
              <a:rPr lang="de-DE" sz="2700" dirty="0"/>
              <a:t> Research Agenda @ </a:t>
            </a:r>
            <a:r>
              <a:rPr lang="de-DE" sz="2700" dirty="0" err="1"/>
              <a:t>echobot</a:t>
            </a:r>
            <a:r>
              <a:rPr lang="de-DE" sz="2700" dirty="0"/>
              <a:t>: Objekte identifizieren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Forschung Firmenerkennung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6C0866D5-E493-4CF8-B1E8-DAC9ED96A583}"/>
              </a:ext>
            </a:extLst>
          </p:cNvPr>
          <p:cNvGrpSpPr/>
          <p:nvPr/>
        </p:nvGrpSpPr>
        <p:grpSpPr>
          <a:xfrm>
            <a:off x="8100392" y="332656"/>
            <a:ext cx="374214" cy="389859"/>
            <a:chOff x="1767292" y="1304948"/>
            <a:chExt cx="374214" cy="389859"/>
          </a:xfrm>
        </p:grpSpPr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E3071B4C-C6EA-4A65-8E44-97DA6DC6EE20}"/>
                </a:ext>
              </a:extLst>
            </p:cNvPr>
            <p:cNvSpPr/>
            <p:nvPr/>
          </p:nvSpPr>
          <p:spPr>
            <a:xfrm>
              <a:off x="1767292" y="1304948"/>
              <a:ext cx="280824" cy="280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5F6128FC-E8DE-4140-B252-A0A0A7BBBFB9}"/>
                </a:ext>
              </a:extLst>
            </p:cNvPr>
            <p:cNvSpPr/>
            <p:nvPr/>
          </p:nvSpPr>
          <p:spPr>
            <a:xfrm>
              <a:off x="1907704" y="1462224"/>
              <a:ext cx="233802" cy="232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80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31AEA65-0EBC-471D-AFAC-099A5AC8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b="1" dirty="0"/>
              <a:t>Problem: Konsolidierung der Firmendatenbank</a:t>
            </a:r>
          </a:p>
          <a:p>
            <a:pPr lvl="1"/>
            <a:r>
              <a:rPr lang="de-DE" sz="2000" dirty="0"/>
              <a:t>15 Mio. Firmendatensätze auf verschiedenen Quellen </a:t>
            </a:r>
          </a:p>
          <a:p>
            <a:pPr lvl="1"/>
            <a:r>
              <a:rPr lang="de-DE" sz="2000" dirty="0"/>
              <a:t>Quellen unterschiedlich zuverlässig, Datensätze z.T. unvollständig</a:t>
            </a:r>
          </a:p>
          <a:p>
            <a:pPr lvl="1"/>
            <a:r>
              <a:rPr lang="de-DE" sz="2000" dirty="0"/>
              <a:t>Dubletten, Umfirmierungen, etc.</a:t>
            </a:r>
          </a:p>
          <a:p>
            <a:r>
              <a:rPr lang="de-DE" sz="2400" b="1" dirty="0"/>
              <a:t>Entwickeltes </a:t>
            </a:r>
            <a:r>
              <a:rPr lang="de-DE" sz="2400" b="1" dirty="0" err="1"/>
              <a:t>Machine</a:t>
            </a:r>
            <a:r>
              <a:rPr lang="de-DE" sz="2400" b="1" dirty="0"/>
              <a:t>-Learning-Verfahren</a:t>
            </a:r>
            <a:endParaRPr lang="de-DE" sz="2400" dirty="0"/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5D0F2928-243C-46AC-8948-CC8C159EF194}"/>
              </a:ext>
            </a:extLst>
          </p:cNvPr>
          <p:cNvGrpSpPr/>
          <p:nvPr/>
        </p:nvGrpSpPr>
        <p:grpSpPr>
          <a:xfrm rot="5400000">
            <a:off x="8065964" y="376212"/>
            <a:ext cx="432049" cy="363194"/>
            <a:chOff x="2123728" y="1806454"/>
            <a:chExt cx="460283" cy="229311"/>
          </a:xfrm>
        </p:grpSpPr>
        <p:sp>
          <p:nvSpPr>
            <p:cNvPr id="5" name="Eckige Klammer links 4">
              <a:extLst>
                <a:ext uri="{FF2B5EF4-FFF2-40B4-BE49-F238E27FC236}">
                  <a16:creationId xmlns="" xmlns:a16="http://schemas.microsoft.com/office/drawing/2014/main" id="{7D993EE7-3FEF-4261-8D61-F88D600541A6}"/>
                </a:ext>
              </a:extLst>
            </p:cNvPr>
            <p:cNvSpPr/>
            <p:nvPr/>
          </p:nvSpPr>
          <p:spPr>
            <a:xfrm>
              <a:off x="2463572" y="1806454"/>
              <a:ext cx="120439" cy="229311"/>
            </a:xfrm>
            <a:prstGeom prst="lef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="" xmlns:a16="http://schemas.microsoft.com/office/drawing/2014/main" id="{8E797BD3-613F-4794-9BF8-BC3D0B2EE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1921109"/>
              <a:ext cx="3398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w="sm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uppieren 182">
            <a:extLst>
              <a:ext uri="{FF2B5EF4-FFF2-40B4-BE49-F238E27FC236}">
                <a16:creationId xmlns="" xmlns:a16="http://schemas.microsoft.com/office/drawing/2014/main" id="{B8234B8E-37CC-4F4E-A662-5FA926606B47}"/>
              </a:ext>
            </a:extLst>
          </p:cNvPr>
          <p:cNvGrpSpPr/>
          <p:nvPr/>
        </p:nvGrpSpPr>
        <p:grpSpPr>
          <a:xfrm>
            <a:off x="1331640" y="3861048"/>
            <a:ext cx="6262869" cy="1444356"/>
            <a:chOff x="1549491" y="4411414"/>
            <a:chExt cx="6262869" cy="1444356"/>
          </a:xfrm>
        </p:grpSpPr>
        <p:grpSp>
          <p:nvGrpSpPr>
            <p:cNvPr id="80" name="Gruppieren 79">
              <a:extLst>
                <a:ext uri="{FF2B5EF4-FFF2-40B4-BE49-F238E27FC236}">
                  <a16:creationId xmlns="" xmlns:a16="http://schemas.microsoft.com/office/drawing/2014/main" id="{B5B96D1F-4B7D-47EE-A7F6-C0134F1BFDDC}"/>
                </a:ext>
              </a:extLst>
            </p:cNvPr>
            <p:cNvGrpSpPr/>
            <p:nvPr/>
          </p:nvGrpSpPr>
          <p:grpSpPr>
            <a:xfrm>
              <a:off x="1549491" y="4411414"/>
              <a:ext cx="1440160" cy="1440160"/>
              <a:chOff x="899592" y="4365104"/>
              <a:chExt cx="1440160" cy="1440160"/>
            </a:xfrm>
          </p:grpSpPr>
          <p:sp>
            <p:nvSpPr>
              <p:cNvPr id="7" name="Ellipse 6">
                <a:extLst>
                  <a:ext uri="{FF2B5EF4-FFF2-40B4-BE49-F238E27FC236}">
                    <a16:creationId xmlns="" xmlns:a16="http://schemas.microsoft.com/office/drawing/2014/main" id="{123A659D-AB2E-45BE-A427-F051934C05B0}"/>
                  </a:ext>
                </a:extLst>
              </p:cNvPr>
              <p:cNvSpPr/>
              <p:nvPr/>
            </p:nvSpPr>
            <p:spPr>
              <a:xfrm>
                <a:off x="1259632" y="4653136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="" xmlns:a16="http://schemas.microsoft.com/office/drawing/2014/main" id="{1D24F1A9-E2DB-4873-AC6B-CFAE0E218F6B}"/>
                  </a:ext>
                </a:extLst>
              </p:cNvPr>
              <p:cNvSpPr/>
              <p:nvPr/>
            </p:nvSpPr>
            <p:spPr>
              <a:xfrm>
                <a:off x="1412032" y="4805536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="" xmlns:a16="http://schemas.microsoft.com/office/drawing/2014/main" id="{B718E7B0-AD23-4943-9134-D73DB2AB0D0F}"/>
                  </a:ext>
                </a:extLst>
              </p:cNvPr>
              <p:cNvSpPr/>
              <p:nvPr/>
            </p:nvSpPr>
            <p:spPr>
              <a:xfrm>
                <a:off x="1691680" y="4722878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="" xmlns:a16="http://schemas.microsoft.com/office/drawing/2014/main" id="{06A2F53D-995E-4C8B-B332-A5AB58B03CB3}"/>
                  </a:ext>
                </a:extLst>
              </p:cNvPr>
              <p:cNvSpPr/>
              <p:nvPr/>
            </p:nvSpPr>
            <p:spPr>
              <a:xfrm>
                <a:off x="899592" y="4365104"/>
                <a:ext cx="1440160" cy="144016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="" xmlns:a16="http://schemas.microsoft.com/office/drawing/2014/main" id="{1557F0D8-3588-4E26-873E-24B43D4A9610}"/>
                  </a:ext>
                </a:extLst>
              </p:cNvPr>
              <p:cNvSpPr/>
              <p:nvPr/>
            </p:nvSpPr>
            <p:spPr>
              <a:xfrm>
                <a:off x="1655676" y="5013176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="" xmlns:a16="http://schemas.microsoft.com/office/drawing/2014/main" id="{C10EDB0E-7949-406D-9AAD-3EA71749C4DF}"/>
                  </a:ext>
                </a:extLst>
              </p:cNvPr>
              <p:cNvSpPr/>
              <p:nvPr/>
            </p:nvSpPr>
            <p:spPr>
              <a:xfrm>
                <a:off x="1996480" y="5027678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="" xmlns:a16="http://schemas.microsoft.com/office/drawing/2014/main" id="{D44D49DB-A33C-4B11-AA66-299295C009B1}"/>
                  </a:ext>
                </a:extLst>
              </p:cNvPr>
              <p:cNvSpPr/>
              <p:nvPr/>
            </p:nvSpPr>
            <p:spPr>
              <a:xfrm>
                <a:off x="1295636" y="5102251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="" xmlns:a16="http://schemas.microsoft.com/office/drawing/2014/main" id="{817B23C6-9C45-4F44-9BF3-EE036A2DB996}"/>
                  </a:ext>
                </a:extLst>
              </p:cNvPr>
              <p:cNvSpPr/>
              <p:nvPr/>
            </p:nvSpPr>
            <p:spPr>
              <a:xfrm>
                <a:off x="1844080" y="4875278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="" xmlns:a16="http://schemas.microsoft.com/office/drawing/2014/main" id="{6A1892EA-FC98-44B5-8E4C-C33D6C89C04D}"/>
                  </a:ext>
                </a:extLst>
              </p:cNvPr>
              <p:cNvSpPr/>
              <p:nvPr/>
            </p:nvSpPr>
            <p:spPr>
              <a:xfrm>
                <a:off x="1453889" y="5316920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="" xmlns:a16="http://schemas.microsoft.com/office/drawing/2014/main" id="{701CE1B7-8ADD-47C6-ACCF-EC1293B011F9}"/>
                  </a:ext>
                </a:extLst>
              </p:cNvPr>
              <p:cNvSpPr/>
              <p:nvPr/>
            </p:nvSpPr>
            <p:spPr>
              <a:xfrm>
                <a:off x="2047764" y="4588539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="" xmlns:a16="http://schemas.microsoft.com/office/drawing/2014/main" id="{7979AC0E-C977-4DF0-89E5-7DAFFEBCF9B0}"/>
                  </a:ext>
                </a:extLst>
              </p:cNvPr>
              <p:cNvSpPr/>
              <p:nvPr/>
            </p:nvSpPr>
            <p:spPr>
              <a:xfrm>
                <a:off x="1143906" y="5273692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="" xmlns:a16="http://schemas.microsoft.com/office/drawing/2014/main" id="{2E917E51-B333-428E-AF9E-A2B6591DAE0A}"/>
                  </a:ext>
                </a:extLst>
              </p:cNvPr>
              <p:cNvSpPr/>
              <p:nvPr/>
            </p:nvSpPr>
            <p:spPr>
              <a:xfrm>
                <a:off x="1960476" y="5317976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="" xmlns:a16="http://schemas.microsoft.com/office/drawing/2014/main" id="{17E4E3C2-83C1-47BC-A35A-E50B5ECCC6C9}"/>
                  </a:ext>
                </a:extLst>
              </p:cNvPr>
              <p:cNvSpPr/>
              <p:nvPr/>
            </p:nvSpPr>
            <p:spPr>
              <a:xfrm>
                <a:off x="1808076" y="5165576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06C80E63-D3CF-4DB4-BC71-B5A92726E335}"/>
                  </a:ext>
                </a:extLst>
              </p:cNvPr>
              <p:cNvSpPr/>
              <p:nvPr/>
            </p:nvSpPr>
            <p:spPr>
              <a:xfrm>
                <a:off x="1490699" y="4509120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="" xmlns:a16="http://schemas.microsoft.com/office/drawing/2014/main" id="{FDE10690-F77B-4DF5-8305-F8F481203C92}"/>
                  </a:ext>
                </a:extLst>
              </p:cNvPr>
              <p:cNvSpPr/>
              <p:nvPr/>
            </p:nvSpPr>
            <p:spPr>
              <a:xfrm>
                <a:off x="2018419" y="5602147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="" xmlns:a16="http://schemas.microsoft.com/office/drawing/2014/main" id="{B0C1A510-0F39-4B88-AF75-486DFF22A28A}"/>
                  </a:ext>
                </a:extLst>
              </p:cNvPr>
              <p:cNvSpPr/>
              <p:nvPr/>
            </p:nvSpPr>
            <p:spPr>
              <a:xfrm>
                <a:off x="1082824" y="4865104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="" xmlns:a16="http://schemas.microsoft.com/office/drawing/2014/main" id="{A3356B9C-64EF-4D6A-A7F7-8B9CF49AE0E9}"/>
                  </a:ext>
                </a:extLst>
              </p:cNvPr>
              <p:cNvSpPr/>
              <p:nvPr/>
            </p:nvSpPr>
            <p:spPr>
              <a:xfrm>
                <a:off x="1010816" y="5440233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="" xmlns:a16="http://schemas.microsoft.com/office/drawing/2014/main" id="{5F5A12DA-DD45-4B48-8E5F-7C178EABCA70}"/>
                  </a:ext>
                </a:extLst>
              </p:cNvPr>
              <p:cNvSpPr/>
              <p:nvPr/>
            </p:nvSpPr>
            <p:spPr>
              <a:xfrm>
                <a:off x="1557065" y="5644942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="" xmlns:a16="http://schemas.microsoft.com/office/drawing/2014/main" id="{DF01F785-E3EB-46A7-B3F5-EE7163DD5127}"/>
                  </a:ext>
                </a:extLst>
              </p:cNvPr>
              <p:cNvSpPr/>
              <p:nvPr/>
            </p:nvSpPr>
            <p:spPr>
              <a:xfrm>
                <a:off x="1183159" y="4455871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8" name="Gerade Verbindung mit Pfeil 27">
                <a:extLst>
                  <a:ext uri="{FF2B5EF4-FFF2-40B4-BE49-F238E27FC236}">
                    <a16:creationId xmlns="" xmlns:a16="http://schemas.microsoft.com/office/drawing/2014/main" id="{C8C83C37-9554-40C8-94DA-9EB8F81161F2}"/>
                  </a:ext>
                </a:extLst>
              </p:cNvPr>
              <p:cNvCxnSpPr>
                <a:cxnSpLocks/>
                <a:stCxn id="9" idx="5"/>
                <a:endCxn id="14" idx="1"/>
              </p:cNvCxnSpPr>
              <p:nvPr/>
            </p:nvCxnSpPr>
            <p:spPr>
              <a:xfrm>
                <a:off x="1753143" y="4784341"/>
                <a:ext cx="101482" cy="101482"/>
              </a:xfrm>
              <a:prstGeom prst="straightConnector1">
                <a:avLst/>
              </a:prstGeom>
              <a:ln>
                <a:solidFill>
                  <a:srgbClr val="F4B20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>
                <a:extLst>
                  <a:ext uri="{FF2B5EF4-FFF2-40B4-BE49-F238E27FC236}">
                    <a16:creationId xmlns="" xmlns:a16="http://schemas.microsoft.com/office/drawing/2014/main" id="{534A8ACD-5B8E-483C-81D8-94B24ADB4D4E}"/>
                  </a:ext>
                </a:extLst>
              </p:cNvPr>
              <p:cNvCxnSpPr>
                <a:cxnSpLocks/>
                <a:stCxn id="11" idx="6"/>
                <a:endCxn id="12" idx="2"/>
              </p:cNvCxnSpPr>
              <p:nvPr/>
            </p:nvCxnSpPr>
            <p:spPr>
              <a:xfrm>
                <a:off x="1727684" y="5049180"/>
                <a:ext cx="268796" cy="14502"/>
              </a:xfrm>
              <a:prstGeom prst="straightConnector1">
                <a:avLst/>
              </a:prstGeom>
              <a:ln>
                <a:solidFill>
                  <a:srgbClr val="F4B20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>
                <a:extLst>
                  <a:ext uri="{FF2B5EF4-FFF2-40B4-BE49-F238E27FC236}">
                    <a16:creationId xmlns="" xmlns:a16="http://schemas.microsoft.com/office/drawing/2014/main" id="{E4F8AC2E-95E8-4682-A853-EEEDBFB7D356}"/>
                  </a:ext>
                </a:extLst>
              </p:cNvPr>
              <p:cNvCxnSpPr>
                <a:cxnSpLocks/>
                <a:stCxn id="13" idx="0"/>
                <a:endCxn id="8" idx="3"/>
              </p:cNvCxnSpPr>
              <p:nvPr/>
            </p:nvCxnSpPr>
            <p:spPr>
              <a:xfrm flipV="1">
                <a:off x="1331640" y="4866999"/>
                <a:ext cx="90937" cy="235252"/>
              </a:xfrm>
              <a:prstGeom prst="straightConnector1">
                <a:avLst/>
              </a:prstGeom>
              <a:ln>
                <a:solidFill>
                  <a:srgbClr val="F4B20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>
                <a:extLst>
                  <a:ext uri="{FF2B5EF4-FFF2-40B4-BE49-F238E27FC236}">
                    <a16:creationId xmlns="" xmlns:a16="http://schemas.microsoft.com/office/drawing/2014/main" id="{F1DE418A-52D5-4932-8279-AF66DAA58862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1486378" y="4865104"/>
                <a:ext cx="179843" cy="158617"/>
              </a:xfrm>
              <a:prstGeom prst="straightConnector1">
                <a:avLst/>
              </a:prstGeom>
              <a:ln>
                <a:solidFill>
                  <a:srgbClr val="F4B20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="" xmlns:a16="http://schemas.microsoft.com/office/drawing/2014/main" id="{E89AFF80-91D3-4E05-B227-439C8C493285}"/>
                  </a:ext>
                </a:extLst>
              </p:cNvPr>
              <p:cNvCxnSpPr>
                <a:cxnSpLocks/>
                <a:stCxn id="22" idx="7"/>
                <a:endCxn id="7" idx="3"/>
              </p:cNvCxnSpPr>
              <p:nvPr/>
            </p:nvCxnSpPr>
            <p:spPr>
              <a:xfrm flipV="1">
                <a:off x="1144287" y="4714599"/>
                <a:ext cx="125890" cy="161050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>
                <a:extLst>
                  <a:ext uri="{FF2B5EF4-FFF2-40B4-BE49-F238E27FC236}">
                    <a16:creationId xmlns="" xmlns:a16="http://schemas.microsoft.com/office/drawing/2014/main" id="{FA23B659-297F-46E8-90F4-58F48807C65C}"/>
                  </a:ext>
                </a:extLst>
              </p:cNvPr>
              <p:cNvCxnSpPr>
                <a:cxnSpLocks/>
                <a:stCxn id="13" idx="1"/>
                <a:endCxn id="22" idx="5"/>
              </p:cNvCxnSpPr>
              <p:nvPr/>
            </p:nvCxnSpPr>
            <p:spPr>
              <a:xfrm flipH="1" flipV="1">
                <a:off x="1144287" y="4926567"/>
                <a:ext cx="161894" cy="186229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="" xmlns:a16="http://schemas.microsoft.com/office/drawing/2014/main" id="{4DB63EC3-4F3C-4E69-AA53-DCC98847F89C}"/>
                  </a:ext>
                </a:extLst>
              </p:cNvPr>
              <p:cNvCxnSpPr>
                <a:cxnSpLocks/>
                <a:stCxn id="18" idx="1"/>
                <a:endCxn id="19" idx="5"/>
              </p:cNvCxnSpPr>
              <p:nvPr/>
            </p:nvCxnSpPr>
            <p:spPr>
              <a:xfrm flipH="1" flipV="1">
                <a:off x="1869539" y="5227039"/>
                <a:ext cx="101482" cy="101482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>
                <a:extLst>
                  <a:ext uri="{FF2B5EF4-FFF2-40B4-BE49-F238E27FC236}">
                    <a16:creationId xmlns="" xmlns:a16="http://schemas.microsoft.com/office/drawing/2014/main" id="{E7A5CC48-72E1-4FBC-A89F-AD255BC0809E}"/>
                  </a:ext>
                </a:extLst>
              </p:cNvPr>
              <p:cNvCxnSpPr>
                <a:cxnSpLocks/>
                <a:stCxn id="19" idx="2"/>
                <a:endCxn id="13" idx="6"/>
              </p:cNvCxnSpPr>
              <p:nvPr/>
            </p:nvCxnSpPr>
            <p:spPr>
              <a:xfrm flipH="1" flipV="1">
                <a:off x="1367644" y="5138255"/>
                <a:ext cx="440432" cy="63325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>
                <a:extLst>
                  <a:ext uri="{FF2B5EF4-FFF2-40B4-BE49-F238E27FC236}">
                    <a16:creationId xmlns="" xmlns:a16="http://schemas.microsoft.com/office/drawing/2014/main" id="{DBA80441-01D3-4CF4-A49C-1ADADF73B62F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 flipH="1" flipV="1">
                <a:off x="1525897" y="5352924"/>
                <a:ext cx="434580" cy="1058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="" xmlns:a16="http://schemas.microsoft.com/office/drawing/2014/main" id="{08D27251-4017-4DAF-B969-33754A90408D}"/>
                  </a:ext>
                </a:extLst>
              </p:cNvPr>
              <p:cNvCxnSpPr>
                <a:cxnSpLocks/>
                <a:stCxn id="16" idx="2"/>
                <a:endCxn id="20" idx="6"/>
              </p:cNvCxnSpPr>
              <p:nvPr/>
            </p:nvCxnSpPr>
            <p:spPr>
              <a:xfrm flipH="1" flipV="1">
                <a:off x="1562707" y="4545124"/>
                <a:ext cx="485057" cy="79419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="" xmlns:a16="http://schemas.microsoft.com/office/drawing/2014/main" id="{F12787ED-5120-4B61-9711-11CF33DC3EC8}"/>
                  </a:ext>
                </a:extLst>
              </p:cNvPr>
              <p:cNvCxnSpPr>
                <a:cxnSpLocks/>
                <a:stCxn id="9" idx="2"/>
                <a:endCxn id="7" idx="6"/>
              </p:cNvCxnSpPr>
              <p:nvPr/>
            </p:nvCxnSpPr>
            <p:spPr>
              <a:xfrm flipH="1" flipV="1">
                <a:off x="1331640" y="4689140"/>
                <a:ext cx="360040" cy="69742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="" xmlns:a16="http://schemas.microsoft.com/office/drawing/2014/main" id="{28D3D0D8-195A-4BCC-BD02-60801F12ECD3}"/>
                  </a:ext>
                </a:extLst>
              </p:cNvPr>
              <p:cNvCxnSpPr>
                <a:cxnSpLocks/>
                <a:stCxn id="11" idx="2"/>
                <a:endCxn id="13" idx="7"/>
              </p:cNvCxnSpPr>
              <p:nvPr/>
            </p:nvCxnSpPr>
            <p:spPr>
              <a:xfrm flipH="1">
                <a:off x="1357099" y="5049180"/>
                <a:ext cx="298577" cy="63616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="" xmlns:a16="http://schemas.microsoft.com/office/drawing/2014/main" id="{ED1FF157-F22A-47AD-B5CB-003F3F568817}"/>
                  </a:ext>
                </a:extLst>
              </p:cNvPr>
              <p:cNvCxnSpPr>
                <a:cxnSpLocks/>
                <a:stCxn id="21" idx="2"/>
                <a:endCxn id="25" idx="6"/>
              </p:cNvCxnSpPr>
              <p:nvPr/>
            </p:nvCxnSpPr>
            <p:spPr>
              <a:xfrm flipH="1">
                <a:off x="1629073" y="5638151"/>
                <a:ext cx="389346" cy="42795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="" xmlns:a16="http://schemas.microsoft.com/office/drawing/2014/main" id="{7589883A-6D70-4394-A0C2-B9870AD43371}"/>
                  </a:ext>
                </a:extLst>
              </p:cNvPr>
              <p:cNvCxnSpPr>
                <a:cxnSpLocks/>
                <a:stCxn id="18" idx="3"/>
                <a:endCxn id="25" idx="7"/>
              </p:cNvCxnSpPr>
              <p:nvPr/>
            </p:nvCxnSpPr>
            <p:spPr>
              <a:xfrm flipH="1">
                <a:off x="1618528" y="5379439"/>
                <a:ext cx="352493" cy="276048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="" xmlns:a16="http://schemas.microsoft.com/office/drawing/2014/main" id="{C2A1F474-8237-4085-B2F8-2A6063BB1626}"/>
                  </a:ext>
                </a:extLst>
              </p:cNvPr>
              <p:cNvCxnSpPr>
                <a:cxnSpLocks/>
                <a:stCxn id="15" idx="5"/>
                <a:endCxn id="21" idx="1"/>
              </p:cNvCxnSpPr>
              <p:nvPr/>
            </p:nvCxnSpPr>
            <p:spPr>
              <a:xfrm>
                <a:off x="1515352" y="5378383"/>
                <a:ext cx="513612" cy="234309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="" xmlns:a16="http://schemas.microsoft.com/office/drawing/2014/main" id="{96A3AB6C-F493-4F79-B2A7-7DCF4ABD5D08}"/>
                  </a:ext>
                </a:extLst>
              </p:cNvPr>
              <p:cNvCxnSpPr>
                <a:cxnSpLocks/>
                <a:stCxn id="15" idx="4"/>
                <a:endCxn id="25" idx="1"/>
              </p:cNvCxnSpPr>
              <p:nvPr/>
            </p:nvCxnSpPr>
            <p:spPr>
              <a:xfrm>
                <a:off x="1489893" y="5388928"/>
                <a:ext cx="77717" cy="266559"/>
              </a:xfrm>
              <a:prstGeom prst="line">
                <a:avLst/>
              </a:prstGeom>
              <a:ln>
                <a:solidFill>
                  <a:srgbClr val="F4B2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mit Pfeil 76">
                <a:extLst>
                  <a:ext uri="{FF2B5EF4-FFF2-40B4-BE49-F238E27FC236}">
                    <a16:creationId xmlns="" xmlns:a16="http://schemas.microsoft.com/office/drawing/2014/main" id="{5BA46F3F-E09B-4343-8D8E-26FD6759F3A5}"/>
                  </a:ext>
                </a:extLst>
              </p:cNvPr>
              <p:cNvCxnSpPr>
                <a:cxnSpLocks/>
                <a:stCxn id="24" idx="7"/>
                <a:endCxn id="17" idx="3"/>
              </p:cNvCxnSpPr>
              <p:nvPr/>
            </p:nvCxnSpPr>
            <p:spPr>
              <a:xfrm flipV="1">
                <a:off x="1072279" y="5335155"/>
                <a:ext cx="82172" cy="115623"/>
              </a:xfrm>
              <a:prstGeom prst="straightConnector1">
                <a:avLst/>
              </a:prstGeom>
              <a:ln>
                <a:solidFill>
                  <a:srgbClr val="F4B20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Pfeil: nach rechts 118">
              <a:extLst>
                <a:ext uri="{FF2B5EF4-FFF2-40B4-BE49-F238E27FC236}">
                  <a16:creationId xmlns="" xmlns:a16="http://schemas.microsoft.com/office/drawing/2014/main" id="{310A64B3-3512-48D2-99B5-BCD8B91F584B}"/>
                </a:ext>
              </a:extLst>
            </p:cNvPr>
            <p:cNvSpPr/>
            <p:nvPr/>
          </p:nvSpPr>
          <p:spPr>
            <a:xfrm>
              <a:off x="3207949" y="4983422"/>
              <a:ext cx="513386" cy="2542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2" name="Gruppieren 131">
              <a:extLst>
                <a:ext uri="{FF2B5EF4-FFF2-40B4-BE49-F238E27FC236}">
                  <a16:creationId xmlns="" xmlns:a16="http://schemas.microsoft.com/office/drawing/2014/main" id="{ED9DAE1D-ED09-48E3-AB06-2C89C8108D22}"/>
                </a:ext>
              </a:extLst>
            </p:cNvPr>
            <p:cNvGrpSpPr/>
            <p:nvPr/>
          </p:nvGrpSpPr>
          <p:grpSpPr>
            <a:xfrm>
              <a:off x="3963012" y="4415610"/>
              <a:ext cx="1440160" cy="1440160"/>
              <a:chOff x="3482163" y="4415610"/>
              <a:chExt cx="1440160" cy="1440160"/>
            </a:xfrm>
          </p:grpSpPr>
          <p:grpSp>
            <p:nvGrpSpPr>
              <p:cNvPr id="81" name="Gruppieren 80">
                <a:extLst>
                  <a:ext uri="{FF2B5EF4-FFF2-40B4-BE49-F238E27FC236}">
                    <a16:creationId xmlns="" xmlns:a16="http://schemas.microsoft.com/office/drawing/2014/main" id="{3C39BF75-B1AC-467E-A4D0-831204082CD0}"/>
                  </a:ext>
                </a:extLst>
              </p:cNvPr>
              <p:cNvGrpSpPr/>
              <p:nvPr/>
            </p:nvGrpSpPr>
            <p:grpSpPr>
              <a:xfrm>
                <a:off x="3482163" y="4415610"/>
                <a:ext cx="1440160" cy="1440160"/>
                <a:chOff x="899592" y="4365104"/>
                <a:chExt cx="1440160" cy="1440160"/>
              </a:xfrm>
            </p:grpSpPr>
            <p:sp>
              <p:nvSpPr>
                <p:cNvPr id="82" name="Ellipse 81">
                  <a:extLst>
                    <a:ext uri="{FF2B5EF4-FFF2-40B4-BE49-F238E27FC236}">
                      <a16:creationId xmlns="" xmlns:a16="http://schemas.microsoft.com/office/drawing/2014/main" id="{C3BBDE8C-3AFF-4831-BBFA-B63922A52890}"/>
                    </a:ext>
                  </a:extLst>
                </p:cNvPr>
                <p:cNvSpPr/>
                <p:nvPr/>
              </p:nvSpPr>
              <p:spPr>
                <a:xfrm>
                  <a:off x="1259632" y="4653136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Ellipse 82">
                  <a:extLst>
                    <a:ext uri="{FF2B5EF4-FFF2-40B4-BE49-F238E27FC236}">
                      <a16:creationId xmlns="" xmlns:a16="http://schemas.microsoft.com/office/drawing/2014/main" id="{AC4A375E-E27A-4BF1-A453-7B46FF4230E9}"/>
                    </a:ext>
                  </a:extLst>
                </p:cNvPr>
                <p:cNvSpPr/>
                <p:nvPr/>
              </p:nvSpPr>
              <p:spPr>
                <a:xfrm>
                  <a:off x="1412032" y="4805536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Ellipse 83">
                  <a:extLst>
                    <a:ext uri="{FF2B5EF4-FFF2-40B4-BE49-F238E27FC236}">
                      <a16:creationId xmlns="" xmlns:a16="http://schemas.microsoft.com/office/drawing/2014/main" id="{8671D7A6-760B-4391-81BC-CF76389B179F}"/>
                    </a:ext>
                  </a:extLst>
                </p:cNvPr>
                <p:cNvSpPr/>
                <p:nvPr/>
              </p:nvSpPr>
              <p:spPr>
                <a:xfrm>
                  <a:off x="1691680" y="4722878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>
                  <a:extLst>
                    <a:ext uri="{FF2B5EF4-FFF2-40B4-BE49-F238E27FC236}">
                      <a16:creationId xmlns="" xmlns:a16="http://schemas.microsoft.com/office/drawing/2014/main" id="{AE24D2C3-0CD1-49BF-9B1B-343533984037}"/>
                    </a:ext>
                  </a:extLst>
                </p:cNvPr>
                <p:cNvSpPr/>
                <p:nvPr/>
              </p:nvSpPr>
              <p:spPr>
                <a:xfrm>
                  <a:off x="899592" y="4365104"/>
                  <a:ext cx="1440160" cy="144016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Ellipse 85">
                  <a:extLst>
                    <a:ext uri="{FF2B5EF4-FFF2-40B4-BE49-F238E27FC236}">
                      <a16:creationId xmlns="" xmlns:a16="http://schemas.microsoft.com/office/drawing/2014/main" id="{CBB343BC-178C-4954-B489-C46575CFC329}"/>
                    </a:ext>
                  </a:extLst>
                </p:cNvPr>
                <p:cNvSpPr/>
                <p:nvPr/>
              </p:nvSpPr>
              <p:spPr>
                <a:xfrm>
                  <a:off x="1655676" y="5013176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Ellipse 86">
                  <a:extLst>
                    <a:ext uri="{FF2B5EF4-FFF2-40B4-BE49-F238E27FC236}">
                      <a16:creationId xmlns="" xmlns:a16="http://schemas.microsoft.com/office/drawing/2014/main" id="{D14B1175-23A9-4DCE-87C9-00BB5302A060}"/>
                    </a:ext>
                  </a:extLst>
                </p:cNvPr>
                <p:cNvSpPr/>
                <p:nvPr/>
              </p:nvSpPr>
              <p:spPr>
                <a:xfrm>
                  <a:off x="1996480" y="5027678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Ellipse 87">
                  <a:extLst>
                    <a:ext uri="{FF2B5EF4-FFF2-40B4-BE49-F238E27FC236}">
                      <a16:creationId xmlns="" xmlns:a16="http://schemas.microsoft.com/office/drawing/2014/main" id="{BF66CD99-9888-479C-8908-CFC1AB288090}"/>
                    </a:ext>
                  </a:extLst>
                </p:cNvPr>
                <p:cNvSpPr/>
                <p:nvPr/>
              </p:nvSpPr>
              <p:spPr>
                <a:xfrm>
                  <a:off x="1295636" y="5102251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Ellipse 88">
                  <a:extLst>
                    <a:ext uri="{FF2B5EF4-FFF2-40B4-BE49-F238E27FC236}">
                      <a16:creationId xmlns="" xmlns:a16="http://schemas.microsoft.com/office/drawing/2014/main" id="{3C8B1398-EFF1-43FD-9D1B-9CEF9BD37FB3}"/>
                    </a:ext>
                  </a:extLst>
                </p:cNvPr>
                <p:cNvSpPr/>
                <p:nvPr/>
              </p:nvSpPr>
              <p:spPr>
                <a:xfrm>
                  <a:off x="1844080" y="4875278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="" xmlns:a16="http://schemas.microsoft.com/office/drawing/2014/main" id="{0F0D566D-A956-4AF7-A3DB-8F2D12FBC993}"/>
                    </a:ext>
                  </a:extLst>
                </p:cNvPr>
                <p:cNvSpPr/>
                <p:nvPr/>
              </p:nvSpPr>
              <p:spPr>
                <a:xfrm>
                  <a:off x="1453889" y="5316920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="" xmlns:a16="http://schemas.microsoft.com/office/drawing/2014/main" id="{FCEE555D-0D50-47C4-9F61-FFCA111FD5FB}"/>
                    </a:ext>
                  </a:extLst>
                </p:cNvPr>
                <p:cNvSpPr/>
                <p:nvPr/>
              </p:nvSpPr>
              <p:spPr>
                <a:xfrm>
                  <a:off x="2047764" y="4588539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="" xmlns:a16="http://schemas.microsoft.com/office/drawing/2014/main" id="{28506161-668B-4070-9CD6-94EA2A5440EB}"/>
                    </a:ext>
                  </a:extLst>
                </p:cNvPr>
                <p:cNvSpPr/>
                <p:nvPr/>
              </p:nvSpPr>
              <p:spPr>
                <a:xfrm>
                  <a:off x="1135224" y="5279621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="" xmlns:a16="http://schemas.microsoft.com/office/drawing/2014/main" id="{2756D3E3-230E-44F2-BB80-42EBBACB6621}"/>
                    </a:ext>
                  </a:extLst>
                </p:cNvPr>
                <p:cNvSpPr/>
                <p:nvPr/>
              </p:nvSpPr>
              <p:spPr>
                <a:xfrm>
                  <a:off x="1960476" y="5317976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="" xmlns:a16="http://schemas.microsoft.com/office/drawing/2014/main" id="{94524C49-4B46-46D7-8069-F1D1B2206485}"/>
                    </a:ext>
                  </a:extLst>
                </p:cNvPr>
                <p:cNvSpPr/>
                <p:nvPr/>
              </p:nvSpPr>
              <p:spPr>
                <a:xfrm>
                  <a:off x="1808076" y="5165576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Ellipse 94">
                  <a:extLst>
                    <a:ext uri="{FF2B5EF4-FFF2-40B4-BE49-F238E27FC236}">
                      <a16:creationId xmlns="" xmlns:a16="http://schemas.microsoft.com/office/drawing/2014/main" id="{757BF10F-D22D-4211-B836-98CD387443F0}"/>
                    </a:ext>
                  </a:extLst>
                </p:cNvPr>
                <p:cNvSpPr/>
                <p:nvPr/>
              </p:nvSpPr>
              <p:spPr>
                <a:xfrm>
                  <a:off x="1490699" y="4509120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Ellipse 95">
                  <a:extLst>
                    <a:ext uri="{FF2B5EF4-FFF2-40B4-BE49-F238E27FC236}">
                      <a16:creationId xmlns="" xmlns:a16="http://schemas.microsoft.com/office/drawing/2014/main" id="{2D5CE110-1D3A-46B2-9BA5-9FECFE671486}"/>
                    </a:ext>
                  </a:extLst>
                </p:cNvPr>
                <p:cNvSpPr/>
                <p:nvPr/>
              </p:nvSpPr>
              <p:spPr>
                <a:xfrm>
                  <a:off x="2018419" y="5602147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Ellipse 96">
                  <a:extLst>
                    <a:ext uri="{FF2B5EF4-FFF2-40B4-BE49-F238E27FC236}">
                      <a16:creationId xmlns="" xmlns:a16="http://schemas.microsoft.com/office/drawing/2014/main" id="{06516A8C-2443-4521-A9B2-218AFC4FDCDE}"/>
                    </a:ext>
                  </a:extLst>
                </p:cNvPr>
                <p:cNvSpPr/>
                <p:nvPr/>
              </p:nvSpPr>
              <p:spPr>
                <a:xfrm>
                  <a:off x="1082824" y="4865104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Ellipse 97">
                  <a:extLst>
                    <a:ext uri="{FF2B5EF4-FFF2-40B4-BE49-F238E27FC236}">
                      <a16:creationId xmlns="" xmlns:a16="http://schemas.microsoft.com/office/drawing/2014/main" id="{7ABBB7DE-2B26-4203-88E2-323E15749BC9}"/>
                    </a:ext>
                  </a:extLst>
                </p:cNvPr>
                <p:cNvSpPr/>
                <p:nvPr/>
              </p:nvSpPr>
              <p:spPr>
                <a:xfrm>
                  <a:off x="1010816" y="5440233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98">
                  <a:extLst>
                    <a:ext uri="{FF2B5EF4-FFF2-40B4-BE49-F238E27FC236}">
                      <a16:creationId xmlns="" xmlns:a16="http://schemas.microsoft.com/office/drawing/2014/main" id="{5930D3F2-658F-411D-9EFC-07FB630324F7}"/>
                    </a:ext>
                  </a:extLst>
                </p:cNvPr>
                <p:cNvSpPr/>
                <p:nvPr/>
              </p:nvSpPr>
              <p:spPr>
                <a:xfrm>
                  <a:off x="1557065" y="5644942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" name="Ellipse 99">
                  <a:extLst>
                    <a:ext uri="{FF2B5EF4-FFF2-40B4-BE49-F238E27FC236}">
                      <a16:creationId xmlns="" xmlns:a16="http://schemas.microsoft.com/office/drawing/2014/main" id="{AD0AD65F-AA02-4DAC-9C90-8FDE8075F129}"/>
                    </a:ext>
                  </a:extLst>
                </p:cNvPr>
                <p:cNvSpPr/>
                <p:nvPr/>
              </p:nvSpPr>
              <p:spPr>
                <a:xfrm>
                  <a:off x="1183159" y="4455871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01" name="Gerade Verbindung mit Pfeil 100">
                  <a:extLst>
                    <a:ext uri="{FF2B5EF4-FFF2-40B4-BE49-F238E27FC236}">
                      <a16:creationId xmlns="" xmlns:a16="http://schemas.microsoft.com/office/drawing/2014/main" id="{FC99A6D6-7324-47AE-B44F-4BE6F45CCFC5}"/>
                    </a:ext>
                  </a:extLst>
                </p:cNvPr>
                <p:cNvCxnSpPr>
                  <a:cxnSpLocks/>
                  <a:stCxn id="84" idx="5"/>
                  <a:endCxn id="89" idx="1"/>
                </p:cNvCxnSpPr>
                <p:nvPr/>
              </p:nvCxnSpPr>
              <p:spPr>
                <a:xfrm>
                  <a:off x="1753143" y="4784341"/>
                  <a:ext cx="101482" cy="101482"/>
                </a:xfrm>
                <a:prstGeom prst="straightConnector1">
                  <a:avLst/>
                </a:prstGeom>
                <a:ln>
                  <a:solidFill>
                    <a:srgbClr val="F4B20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Gerade Verbindung mit Pfeil 101">
                  <a:extLst>
                    <a:ext uri="{FF2B5EF4-FFF2-40B4-BE49-F238E27FC236}">
                      <a16:creationId xmlns="" xmlns:a16="http://schemas.microsoft.com/office/drawing/2014/main" id="{F6EB3580-5FB1-4C7B-ACF9-5828C1C8A1AC}"/>
                    </a:ext>
                  </a:extLst>
                </p:cNvPr>
                <p:cNvCxnSpPr>
                  <a:cxnSpLocks/>
                  <a:stCxn id="86" idx="6"/>
                  <a:endCxn id="87" idx="2"/>
                </p:cNvCxnSpPr>
                <p:nvPr/>
              </p:nvCxnSpPr>
              <p:spPr>
                <a:xfrm>
                  <a:off x="1727684" y="5049180"/>
                  <a:ext cx="268796" cy="14502"/>
                </a:xfrm>
                <a:prstGeom prst="straightConnector1">
                  <a:avLst/>
                </a:prstGeom>
                <a:ln>
                  <a:solidFill>
                    <a:srgbClr val="F4B20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Gerade Verbindung mit Pfeil 102">
                  <a:extLst>
                    <a:ext uri="{FF2B5EF4-FFF2-40B4-BE49-F238E27FC236}">
                      <a16:creationId xmlns="" xmlns:a16="http://schemas.microsoft.com/office/drawing/2014/main" id="{E6F9A35B-2CA1-4AAA-BCD8-16F1D8411385}"/>
                    </a:ext>
                  </a:extLst>
                </p:cNvPr>
                <p:cNvCxnSpPr>
                  <a:cxnSpLocks/>
                  <a:stCxn id="88" idx="0"/>
                  <a:endCxn id="83" idx="3"/>
                </p:cNvCxnSpPr>
                <p:nvPr/>
              </p:nvCxnSpPr>
              <p:spPr>
                <a:xfrm flipV="1">
                  <a:off x="1331640" y="4866999"/>
                  <a:ext cx="90937" cy="235252"/>
                </a:xfrm>
                <a:prstGeom prst="straightConnector1">
                  <a:avLst/>
                </a:prstGeom>
                <a:ln>
                  <a:solidFill>
                    <a:srgbClr val="F4B20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 Verbindung mit Pfeil 103">
                  <a:extLst>
                    <a:ext uri="{FF2B5EF4-FFF2-40B4-BE49-F238E27FC236}">
                      <a16:creationId xmlns="" xmlns:a16="http://schemas.microsoft.com/office/drawing/2014/main" id="{5F1F5DC8-BBF2-4D43-8F5E-F5C14345EA44}"/>
                    </a:ext>
                  </a:extLst>
                </p:cNvPr>
                <p:cNvCxnSpPr>
                  <a:cxnSpLocks/>
                  <a:endCxn id="86" idx="1"/>
                </p:cNvCxnSpPr>
                <p:nvPr/>
              </p:nvCxnSpPr>
              <p:spPr>
                <a:xfrm>
                  <a:off x="1486378" y="4865104"/>
                  <a:ext cx="179843" cy="158617"/>
                </a:xfrm>
                <a:prstGeom prst="straightConnector1">
                  <a:avLst/>
                </a:prstGeom>
                <a:ln>
                  <a:solidFill>
                    <a:srgbClr val="F4B20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104">
                  <a:extLst>
                    <a:ext uri="{FF2B5EF4-FFF2-40B4-BE49-F238E27FC236}">
                      <a16:creationId xmlns="" xmlns:a16="http://schemas.microsoft.com/office/drawing/2014/main" id="{EF2EA7DD-E9FE-4909-8E25-83A42CBF464D}"/>
                    </a:ext>
                  </a:extLst>
                </p:cNvPr>
                <p:cNvCxnSpPr>
                  <a:cxnSpLocks/>
                  <a:stCxn id="97" idx="7"/>
                  <a:endCxn id="82" idx="3"/>
                </p:cNvCxnSpPr>
                <p:nvPr/>
              </p:nvCxnSpPr>
              <p:spPr>
                <a:xfrm flipV="1">
                  <a:off x="1144287" y="4714599"/>
                  <a:ext cx="125890" cy="161050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105">
                  <a:extLst>
                    <a:ext uri="{FF2B5EF4-FFF2-40B4-BE49-F238E27FC236}">
                      <a16:creationId xmlns="" xmlns:a16="http://schemas.microsoft.com/office/drawing/2014/main" id="{76279984-7113-4FE5-B355-A2E506C4C149}"/>
                    </a:ext>
                  </a:extLst>
                </p:cNvPr>
                <p:cNvCxnSpPr>
                  <a:cxnSpLocks/>
                  <a:stCxn id="88" idx="1"/>
                  <a:endCxn id="97" idx="5"/>
                </p:cNvCxnSpPr>
                <p:nvPr/>
              </p:nvCxnSpPr>
              <p:spPr>
                <a:xfrm flipH="1" flipV="1">
                  <a:off x="1144287" y="4926567"/>
                  <a:ext cx="161894" cy="186229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r Verbinder 106">
                  <a:extLst>
                    <a:ext uri="{FF2B5EF4-FFF2-40B4-BE49-F238E27FC236}">
                      <a16:creationId xmlns="" xmlns:a16="http://schemas.microsoft.com/office/drawing/2014/main" id="{454CAAEB-289D-44E5-BF4D-2CCDD861A3B1}"/>
                    </a:ext>
                  </a:extLst>
                </p:cNvPr>
                <p:cNvCxnSpPr>
                  <a:cxnSpLocks/>
                  <a:stCxn id="93" idx="1"/>
                  <a:endCxn id="94" idx="5"/>
                </p:cNvCxnSpPr>
                <p:nvPr/>
              </p:nvCxnSpPr>
              <p:spPr>
                <a:xfrm flipH="1" flipV="1">
                  <a:off x="1869539" y="5227039"/>
                  <a:ext cx="101482" cy="101482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="" xmlns:a16="http://schemas.microsoft.com/office/drawing/2014/main" id="{CFE8D65B-065A-4A93-A2D0-0B0EBA312732}"/>
                    </a:ext>
                  </a:extLst>
                </p:cNvPr>
                <p:cNvCxnSpPr>
                  <a:cxnSpLocks/>
                  <a:stCxn id="94" idx="2"/>
                  <a:endCxn id="88" idx="6"/>
                </p:cNvCxnSpPr>
                <p:nvPr/>
              </p:nvCxnSpPr>
              <p:spPr>
                <a:xfrm flipH="1" flipV="1">
                  <a:off x="1367644" y="5138255"/>
                  <a:ext cx="440432" cy="63325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="" xmlns:a16="http://schemas.microsoft.com/office/drawing/2014/main" id="{36A31F95-B121-47E3-83A7-E8DDC390CF7F}"/>
                    </a:ext>
                  </a:extLst>
                </p:cNvPr>
                <p:cNvCxnSpPr>
                  <a:cxnSpLocks/>
                  <a:endCxn id="90" idx="6"/>
                </p:cNvCxnSpPr>
                <p:nvPr/>
              </p:nvCxnSpPr>
              <p:spPr>
                <a:xfrm flipH="1" flipV="1">
                  <a:off x="1525897" y="5352924"/>
                  <a:ext cx="434580" cy="1058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Gerader Verbinder 109">
                  <a:extLst>
                    <a:ext uri="{FF2B5EF4-FFF2-40B4-BE49-F238E27FC236}">
                      <a16:creationId xmlns="" xmlns:a16="http://schemas.microsoft.com/office/drawing/2014/main" id="{5000E4FF-DE82-4FE3-8BFD-4C40C26C4202}"/>
                    </a:ext>
                  </a:extLst>
                </p:cNvPr>
                <p:cNvCxnSpPr>
                  <a:cxnSpLocks/>
                  <a:stCxn id="91" idx="2"/>
                  <a:endCxn id="95" idx="6"/>
                </p:cNvCxnSpPr>
                <p:nvPr/>
              </p:nvCxnSpPr>
              <p:spPr>
                <a:xfrm flipH="1" flipV="1">
                  <a:off x="1562707" y="4545124"/>
                  <a:ext cx="485057" cy="79419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>
                  <a:extLst>
                    <a:ext uri="{FF2B5EF4-FFF2-40B4-BE49-F238E27FC236}">
                      <a16:creationId xmlns="" xmlns:a16="http://schemas.microsoft.com/office/drawing/2014/main" id="{06FD289B-758F-4F6B-9622-F094C21E1E46}"/>
                    </a:ext>
                  </a:extLst>
                </p:cNvPr>
                <p:cNvCxnSpPr>
                  <a:cxnSpLocks/>
                  <a:stCxn id="84" idx="2"/>
                  <a:endCxn id="82" idx="6"/>
                </p:cNvCxnSpPr>
                <p:nvPr/>
              </p:nvCxnSpPr>
              <p:spPr>
                <a:xfrm flipH="1" flipV="1">
                  <a:off x="1331640" y="4689140"/>
                  <a:ext cx="360040" cy="69742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r Verbinder 111">
                  <a:extLst>
                    <a:ext uri="{FF2B5EF4-FFF2-40B4-BE49-F238E27FC236}">
                      <a16:creationId xmlns="" xmlns:a16="http://schemas.microsoft.com/office/drawing/2014/main" id="{645F69AF-6969-4978-B37B-3C4B5BD71682}"/>
                    </a:ext>
                  </a:extLst>
                </p:cNvPr>
                <p:cNvCxnSpPr>
                  <a:cxnSpLocks/>
                  <a:stCxn id="86" idx="2"/>
                  <a:endCxn id="88" idx="7"/>
                </p:cNvCxnSpPr>
                <p:nvPr/>
              </p:nvCxnSpPr>
              <p:spPr>
                <a:xfrm flipH="1">
                  <a:off x="1357099" y="5049180"/>
                  <a:ext cx="298577" cy="63616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r Verbinder 112">
                  <a:extLst>
                    <a:ext uri="{FF2B5EF4-FFF2-40B4-BE49-F238E27FC236}">
                      <a16:creationId xmlns="" xmlns:a16="http://schemas.microsoft.com/office/drawing/2014/main" id="{029A8B27-8B36-47F9-9122-A061753AEE5A}"/>
                    </a:ext>
                  </a:extLst>
                </p:cNvPr>
                <p:cNvCxnSpPr>
                  <a:cxnSpLocks/>
                  <a:stCxn id="96" idx="2"/>
                  <a:endCxn id="99" idx="6"/>
                </p:cNvCxnSpPr>
                <p:nvPr/>
              </p:nvCxnSpPr>
              <p:spPr>
                <a:xfrm flipH="1">
                  <a:off x="1629073" y="5638151"/>
                  <a:ext cx="389346" cy="42795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r Verbinder 113">
                  <a:extLst>
                    <a:ext uri="{FF2B5EF4-FFF2-40B4-BE49-F238E27FC236}">
                      <a16:creationId xmlns="" xmlns:a16="http://schemas.microsoft.com/office/drawing/2014/main" id="{A01E8E90-9F6D-40C2-8BE4-722059473592}"/>
                    </a:ext>
                  </a:extLst>
                </p:cNvPr>
                <p:cNvCxnSpPr>
                  <a:cxnSpLocks/>
                  <a:stCxn id="93" idx="3"/>
                  <a:endCxn id="99" idx="7"/>
                </p:cNvCxnSpPr>
                <p:nvPr/>
              </p:nvCxnSpPr>
              <p:spPr>
                <a:xfrm flipH="1">
                  <a:off x="1618528" y="5379439"/>
                  <a:ext cx="352493" cy="276048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r Verbinder 114">
                  <a:extLst>
                    <a:ext uri="{FF2B5EF4-FFF2-40B4-BE49-F238E27FC236}">
                      <a16:creationId xmlns="" xmlns:a16="http://schemas.microsoft.com/office/drawing/2014/main" id="{9BEA32FB-63BC-410B-B99A-7E056AAADC73}"/>
                    </a:ext>
                  </a:extLst>
                </p:cNvPr>
                <p:cNvCxnSpPr>
                  <a:cxnSpLocks/>
                  <a:stCxn id="90" idx="5"/>
                  <a:endCxn id="96" idx="1"/>
                </p:cNvCxnSpPr>
                <p:nvPr/>
              </p:nvCxnSpPr>
              <p:spPr>
                <a:xfrm>
                  <a:off x="1515352" y="5378383"/>
                  <a:ext cx="513612" cy="234309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Gerader Verbinder 115">
                  <a:extLst>
                    <a:ext uri="{FF2B5EF4-FFF2-40B4-BE49-F238E27FC236}">
                      <a16:creationId xmlns="" xmlns:a16="http://schemas.microsoft.com/office/drawing/2014/main" id="{4FAEAB99-F1FF-4345-BA83-69D3C2892862}"/>
                    </a:ext>
                  </a:extLst>
                </p:cNvPr>
                <p:cNvCxnSpPr>
                  <a:cxnSpLocks/>
                  <a:stCxn id="90" idx="4"/>
                  <a:endCxn id="99" idx="1"/>
                </p:cNvCxnSpPr>
                <p:nvPr/>
              </p:nvCxnSpPr>
              <p:spPr>
                <a:xfrm>
                  <a:off x="1489893" y="5388928"/>
                  <a:ext cx="77717" cy="266559"/>
                </a:xfrm>
                <a:prstGeom prst="line">
                  <a:avLst/>
                </a:prstGeom>
                <a:ln>
                  <a:solidFill>
                    <a:srgbClr val="F4B20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 Verbindung mit Pfeil 116">
                  <a:extLst>
                    <a:ext uri="{FF2B5EF4-FFF2-40B4-BE49-F238E27FC236}">
                      <a16:creationId xmlns="" xmlns:a16="http://schemas.microsoft.com/office/drawing/2014/main" id="{79E0F997-BCFF-496F-98DF-6B75A3F7BED9}"/>
                    </a:ext>
                  </a:extLst>
                </p:cNvPr>
                <p:cNvCxnSpPr>
                  <a:cxnSpLocks/>
                  <a:stCxn id="98" idx="7"/>
                  <a:endCxn id="92" idx="3"/>
                </p:cNvCxnSpPr>
                <p:nvPr/>
              </p:nvCxnSpPr>
              <p:spPr>
                <a:xfrm flipV="1">
                  <a:off x="1072279" y="5341084"/>
                  <a:ext cx="73490" cy="109694"/>
                </a:xfrm>
                <a:prstGeom prst="straightConnector1">
                  <a:avLst/>
                </a:prstGeom>
                <a:ln>
                  <a:solidFill>
                    <a:srgbClr val="F4B20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Ellipse 117">
                <a:extLst>
                  <a:ext uri="{FF2B5EF4-FFF2-40B4-BE49-F238E27FC236}">
                    <a16:creationId xmlns="" xmlns:a16="http://schemas.microsoft.com/office/drawing/2014/main" id="{EB5B6610-D8FF-4D81-9827-642EBC6D0E20}"/>
                  </a:ext>
                </a:extLst>
              </p:cNvPr>
              <p:cNvSpPr/>
              <p:nvPr/>
            </p:nvSpPr>
            <p:spPr>
              <a:xfrm rot="351253">
                <a:off x="3557830" y="4686858"/>
                <a:ext cx="1197637" cy="6359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="" xmlns:a16="http://schemas.microsoft.com/office/drawing/2014/main" id="{9FB47945-52FE-436B-AE83-21BBC71C04B8}"/>
                  </a:ext>
                </a:extLst>
              </p:cNvPr>
              <p:cNvSpPr/>
              <p:nvPr/>
            </p:nvSpPr>
            <p:spPr>
              <a:xfrm>
                <a:off x="3854335" y="5315411"/>
                <a:ext cx="983848" cy="495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="" xmlns:a16="http://schemas.microsoft.com/office/drawing/2014/main" id="{74EA7C76-C8A4-43C1-8F46-E3B813E5EC2F}"/>
                  </a:ext>
                </a:extLst>
              </p:cNvPr>
              <p:cNvSpPr/>
              <p:nvPr/>
            </p:nvSpPr>
            <p:spPr>
              <a:xfrm rot="18440673">
                <a:off x="3464344" y="5377029"/>
                <a:ext cx="446144" cy="1545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="" xmlns:a16="http://schemas.microsoft.com/office/drawing/2014/main" id="{953DB4F8-566E-44E6-BF80-17AAD6FF3BFA}"/>
                  </a:ext>
                </a:extLst>
              </p:cNvPr>
              <p:cNvSpPr/>
              <p:nvPr/>
            </p:nvSpPr>
            <p:spPr>
              <a:xfrm rot="462280">
                <a:off x="3986880" y="4556431"/>
                <a:ext cx="820633" cy="1545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="" xmlns:a16="http://schemas.microsoft.com/office/drawing/2014/main" id="{54F15FFD-13B8-4B69-8D8E-4F9934EDCCF1}"/>
                  </a:ext>
                </a:extLst>
              </p:cNvPr>
              <p:cNvSpPr/>
              <p:nvPr/>
            </p:nvSpPr>
            <p:spPr>
              <a:xfrm rot="18440673">
                <a:off x="3697511" y="4464991"/>
                <a:ext cx="189246" cy="1545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3" name="Pfeil: nach rechts 132">
              <a:extLst>
                <a:ext uri="{FF2B5EF4-FFF2-40B4-BE49-F238E27FC236}">
                  <a16:creationId xmlns="" xmlns:a16="http://schemas.microsoft.com/office/drawing/2014/main" id="{C86BD867-F5DD-4BB2-8246-8D58E8392BFD}"/>
                </a:ext>
              </a:extLst>
            </p:cNvPr>
            <p:cNvSpPr/>
            <p:nvPr/>
          </p:nvSpPr>
          <p:spPr>
            <a:xfrm>
              <a:off x="5617137" y="4979226"/>
              <a:ext cx="513386" cy="2542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="" xmlns:a16="http://schemas.microsoft.com/office/drawing/2014/main" id="{EEE629DF-F86E-40EF-9189-6C05CBA751D4}"/>
                </a:ext>
              </a:extLst>
            </p:cNvPr>
            <p:cNvSpPr/>
            <p:nvPr/>
          </p:nvSpPr>
          <p:spPr>
            <a:xfrm>
              <a:off x="6372200" y="4411414"/>
              <a:ext cx="1440160" cy="14401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="" xmlns:a16="http://schemas.microsoft.com/office/drawing/2014/main" id="{03416F24-F264-4702-AD09-32C1D4B5263B}"/>
                </a:ext>
              </a:extLst>
            </p:cNvPr>
            <p:cNvSpPr/>
            <p:nvPr/>
          </p:nvSpPr>
          <p:spPr>
            <a:xfrm>
              <a:off x="6534490" y="45185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="" xmlns:a16="http://schemas.microsoft.com/office/drawing/2014/main" id="{5DA05301-5958-41A2-8170-856F99750A28}"/>
                </a:ext>
              </a:extLst>
            </p:cNvPr>
            <p:cNvSpPr/>
            <p:nvPr/>
          </p:nvSpPr>
          <p:spPr>
            <a:xfrm>
              <a:off x="7225324" y="46251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="" xmlns:a16="http://schemas.microsoft.com/office/drawing/2014/main" id="{C919A47B-C8F3-486E-810C-AFB89913952B}"/>
                </a:ext>
              </a:extLst>
            </p:cNvPr>
            <p:cNvSpPr/>
            <p:nvPr/>
          </p:nvSpPr>
          <p:spPr>
            <a:xfrm>
              <a:off x="6815863" y="4936329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="" xmlns:a16="http://schemas.microsoft.com/office/drawing/2014/main" id="{19A83EEC-876A-4656-B7B4-5A3EFF57DCD8}"/>
                </a:ext>
              </a:extLst>
            </p:cNvPr>
            <p:cNvSpPr/>
            <p:nvPr/>
          </p:nvSpPr>
          <p:spPr>
            <a:xfrm>
              <a:off x="6569688" y="535699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="" xmlns:a16="http://schemas.microsoft.com/office/drawing/2014/main" id="{DB7400FE-848F-43A0-9719-D34DC410EC3E}"/>
                </a:ext>
              </a:extLst>
            </p:cNvPr>
            <p:cNvSpPr/>
            <p:nvPr/>
          </p:nvSpPr>
          <p:spPr>
            <a:xfrm>
              <a:off x="7297332" y="539783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4" name="Textfeld 183">
            <a:extLst>
              <a:ext uri="{FF2B5EF4-FFF2-40B4-BE49-F238E27FC236}">
                <a16:creationId xmlns="" xmlns:a16="http://schemas.microsoft.com/office/drawing/2014/main" id="{572082EF-33F6-43FA-ABCF-BEAAE6D70D69}"/>
              </a:ext>
            </a:extLst>
          </p:cNvPr>
          <p:cNvSpPr txBox="1"/>
          <p:nvPr/>
        </p:nvSpPr>
        <p:spPr>
          <a:xfrm>
            <a:off x="799251" y="6287983"/>
            <a:ext cx="559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Status: In Produktion, Forschung an weiterer Optimierung</a:t>
            </a:r>
          </a:p>
        </p:txBody>
      </p:sp>
      <p:sp>
        <p:nvSpPr>
          <p:cNvPr id="187" name="Titel 1">
            <a:extLst>
              <a:ext uri="{FF2B5EF4-FFF2-40B4-BE49-F238E27FC236}">
                <a16:creationId xmlns="" xmlns:a16="http://schemas.microsoft.com/office/drawing/2014/main" id="{7A2F39A4-4D03-462A-AEB4-3DF506AB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BI</a:t>
            </a:r>
            <a:r>
              <a:rPr lang="de-DE" sz="2700" baseline="30000" dirty="0"/>
              <a:t>2</a:t>
            </a:r>
            <a:r>
              <a:rPr lang="de-DE" sz="2700" dirty="0"/>
              <a:t> Research Agenda @ </a:t>
            </a:r>
            <a:r>
              <a:rPr lang="de-DE" sz="2700" dirty="0" err="1"/>
              <a:t>echobot</a:t>
            </a:r>
            <a:r>
              <a:rPr lang="de-DE" sz="2700" dirty="0"/>
              <a:t>: Datenfusion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Konsolidierung der Firmendatenbank</a:t>
            </a:r>
          </a:p>
        </p:txBody>
      </p:sp>
      <p:sp>
        <p:nvSpPr>
          <p:cNvPr id="191" name="Textfeld 190">
            <a:extLst>
              <a:ext uri="{FF2B5EF4-FFF2-40B4-BE49-F238E27FC236}">
                <a16:creationId xmlns="" xmlns:a16="http://schemas.microsoft.com/office/drawing/2014/main" id="{53DCF458-3E64-4D50-BD31-79DFF5E83F3E}"/>
              </a:ext>
            </a:extLst>
          </p:cNvPr>
          <p:cNvSpPr txBox="1"/>
          <p:nvPr/>
        </p:nvSpPr>
        <p:spPr>
          <a:xfrm>
            <a:off x="1232048" y="5405501"/>
            <a:ext cx="19443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1. Klassifikation von </a:t>
            </a:r>
            <a:br>
              <a:rPr lang="de-DE" sz="1400" dirty="0"/>
            </a:br>
            <a:r>
              <a:rPr lang="de-DE" sz="1400" dirty="0"/>
              <a:t>Datensatz-Beziehungen </a:t>
            </a:r>
            <a:br>
              <a:rPr lang="de-DE" sz="1400" dirty="0"/>
            </a:br>
            <a:r>
              <a:rPr lang="de-DE" sz="1400" dirty="0"/>
              <a:t>(z.B. Dublette)</a:t>
            </a:r>
          </a:p>
        </p:txBody>
      </p:sp>
      <p:sp>
        <p:nvSpPr>
          <p:cNvPr id="192" name="Textfeld 191">
            <a:extLst>
              <a:ext uri="{FF2B5EF4-FFF2-40B4-BE49-F238E27FC236}">
                <a16:creationId xmlns="" xmlns:a16="http://schemas.microsoft.com/office/drawing/2014/main" id="{0B21FC28-4835-43C0-8194-24D904F70726}"/>
              </a:ext>
            </a:extLst>
          </p:cNvPr>
          <p:cNvSpPr txBox="1"/>
          <p:nvPr/>
        </p:nvSpPr>
        <p:spPr>
          <a:xfrm>
            <a:off x="3634375" y="5404718"/>
            <a:ext cx="177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2. Graph-Algorithmen</a:t>
            </a:r>
            <a:br>
              <a:rPr lang="de-DE" sz="1400" dirty="0"/>
            </a:br>
            <a:r>
              <a:rPr lang="de-DE" sz="1400" dirty="0"/>
              <a:t>zur Cluster-Bildung</a:t>
            </a:r>
          </a:p>
        </p:txBody>
      </p:sp>
      <p:sp>
        <p:nvSpPr>
          <p:cNvPr id="193" name="Textfeld 192">
            <a:extLst>
              <a:ext uri="{FF2B5EF4-FFF2-40B4-BE49-F238E27FC236}">
                <a16:creationId xmlns="" xmlns:a16="http://schemas.microsoft.com/office/drawing/2014/main" id="{E084CF2E-FC04-43A9-8EF8-6DD73AFD54A6}"/>
              </a:ext>
            </a:extLst>
          </p:cNvPr>
          <p:cNvSpPr txBox="1"/>
          <p:nvPr/>
        </p:nvSpPr>
        <p:spPr>
          <a:xfrm>
            <a:off x="6109587" y="5386837"/>
            <a:ext cx="2493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3. Erzeugung der konsolidierten</a:t>
            </a:r>
            <a:br>
              <a:rPr lang="de-DE" sz="1400" dirty="0"/>
            </a:br>
            <a:r>
              <a:rPr lang="de-DE" sz="1400" dirty="0"/>
              <a:t>Datensätze mit gelernter</a:t>
            </a:r>
          </a:p>
          <a:p>
            <a:r>
              <a:rPr lang="de-DE" sz="1400" dirty="0"/>
              <a:t>Priorisierung</a:t>
            </a:r>
          </a:p>
        </p:txBody>
      </p:sp>
    </p:spTree>
    <p:extLst>
      <p:ext uri="{BB962C8B-B14F-4D97-AF65-F5344CB8AC3E}">
        <p14:creationId xmlns:p14="http://schemas.microsoft.com/office/powerpoint/2010/main" val="39918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Bildschirmpräsentation (4:3)</PresentationFormat>
  <Paragraphs>187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PowerPoint-Präsentation</vt:lpstr>
      <vt:lpstr>PowerPoint-Präsentation</vt:lpstr>
      <vt:lpstr>Analogie autonomes Fahren</vt:lpstr>
      <vt:lpstr>Business Information Intelligence</vt:lpstr>
      <vt:lpstr>Zukunftsmusik?</vt:lpstr>
      <vt:lpstr>BI2 Research Agenda @ echobot: Objekte identifizieren Problemstellung Firmenerkennung</vt:lpstr>
      <vt:lpstr>BI2 Research Agenda @ echobot: Objekte identifizieren Forschung Firmenerkennung</vt:lpstr>
      <vt:lpstr>BI2 Research Agenda @ echobot: Datenfusion Konsolidierung der Firmendatenbank</vt:lpstr>
      <vt:lpstr>BI2 Research Agenda @ echobot: Datenfusion Quelldatensätze ThyssenKrupp</vt:lpstr>
      <vt:lpstr>BI2 Research Agenda @ echobot: Interpretation Forschungsprojekte</vt:lpstr>
      <vt:lpstr>Problembeschreibung</vt:lpstr>
      <vt:lpstr>Training der Klassifikatoren</vt:lpstr>
      <vt:lpstr>Güte der Klassifikatoren</vt:lpstr>
      <vt:lpstr>Güte der Klassifikatoren</vt:lpstr>
      <vt:lpstr>Zusammenfassung</vt:lpstr>
      <vt:lpstr>Danke!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--</dc:creator>
  <cp:lastModifiedBy>Ameri, Parinaz</cp:lastModifiedBy>
  <cp:revision>477</cp:revision>
  <cp:lastPrinted>2017-10-09T15:12:25Z</cp:lastPrinted>
  <dcterms:created xsi:type="dcterms:W3CDTF">2014-01-02T16:44:14Z</dcterms:created>
  <dcterms:modified xsi:type="dcterms:W3CDTF">2017-10-11T11:50:41Z</dcterms:modified>
</cp:coreProperties>
</file>