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84" r:id="rId13"/>
    <p:sldId id="277" r:id="rId14"/>
    <p:sldId id="278" r:id="rId15"/>
    <p:sldId id="279" r:id="rId16"/>
    <p:sldId id="280" r:id="rId17"/>
    <p:sldId id="281" r:id="rId18"/>
    <p:sldId id="285" r:id="rId19"/>
    <p:sldId id="286" r:id="rId20"/>
    <p:sldId id="287" r:id="rId21"/>
    <p:sldId id="282" r:id="rId22"/>
    <p:sldId id="283" r:id="rId2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CD8"/>
          </a:solidFill>
        </a:fill>
      </a:tcStyle>
    </a:wholeTbl>
    <a:band2H>
      <a:tcTxStyle/>
      <a:tcStyle>
        <a:tcBdr/>
        <a:fill>
          <a:solidFill>
            <a:srgbClr val="E6EEEC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F8F8F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CE8"/>
          </a:solidFill>
        </a:fill>
      </a:tcStyle>
    </a:wholeTbl>
    <a:band2H>
      <a:tcTxStyle/>
      <a:tcStyle>
        <a:tcBdr/>
        <a:fill>
          <a:solidFill>
            <a:srgbClr val="ECF5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1" autoAdjust="0"/>
    <p:restoredTop sz="86384"/>
  </p:normalViewPr>
  <p:slideViewPr>
    <p:cSldViewPr snapToGrid="0" snapToObjects="1">
      <p:cViewPr varScale="1">
        <p:scale>
          <a:sx n="155" d="100"/>
          <a:sy n="155" d="100"/>
        </p:scale>
        <p:origin x="1624" y="176"/>
      </p:cViewPr>
      <p:guideLst/>
    </p:cSldViewPr>
  </p:slideViewPr>
  <p:outlineViewPr>
    <p:cViewPr>
      <p:scale>
        <a:sx n="33" d="100"/>
        <a:sy n="33" d="100"/>
      </p:scale>
      <p:origin x="0" y="-16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3D28C51-57B4-0941-85F9-3EF2C3D9D8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8EE8B5-6F39-A846-8E31-FD85BDD009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8A525-0202-FC49-A37D-6519FCB659A4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EA7BE1-8491-5B41-A50D-21CF6BC3BD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56DBBD-24F0-8542-834F-F6FE5B1ED0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16801-1BB8-3F4A-8134-827AC5E07C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234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149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1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770385" y="365125"/>
            <a:ext cx="1971676" cy="58118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01940" y="365125"/>
            <a:ext cx="6225572" cy="5811838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Footer Placeholder 4"/>
          <p:cNvSpPr txBox="1"/>
          <p:nvPr/>
        </p:nvSpPr>
        <p:spPr>
          <a:xfrm>
            <a:off x="6345882" y="6445472"/>
            <a:ext cx="2410768" cy="31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  <a:defRPr sz="900"/>
            </a:pPr>
            <a:r>
              <a:t>Institut für Experimentelle Teilchenphysik </a:t>
            </a:r>
          </a:p>
          <a:p>
            <a:pPr>
              <a:spcBef>
                <a:spcPts val="500"/>
              </a:spcBef>
              <a:defRPr sz="900"/>
            </a:pPr>
            <a:r>
              <a:t>Karlsruhe Institut für Technologie</a:t>
            </a:r>
          </a:p>
        </p:txBody>
      </p:sp>
      <p:pic>
        <p:nvPicPr>
          <p:cNvPr id="162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Ivan Shvetsov - Operational experience on current silicon strip detector</a:t>
            </a:r>
          </a:p>
        </p:txBody>
      </p:sp>
      <p:sp>
        <p:nvSpPr>
          <p:cNvPr id="16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00050" y="1201566"/>
            <a:ext cx="8343900" cy="4904511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7" name="Datumsplatzhalter 3"/>
          <p:cNvSpPr txBox="1"/>
          <p:nvPr/>
        </p:nvSpPr>
        <p:spPr>
          <a:xfrm>
            <a:off x="627232" y="6445472"/>
            <a:ext cx="102775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t>22/10/2018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Footer Placeholder 4"/>
          <p:cNvSpPr txBox="1"/>
          <p:nvPr/>
        </p:nvSpPr>
        <p:spPr>
          <a:xfrm>
            <a:off x="6345882" y="6445472"/>
            <a:ext cx="2410768" cy="31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  <a:defRPr sz="900"/>
            </a:pPr>
            <a:r>
              <a:t>Institut für Experimentelle Teilchenphysik </a:t>
            </a:r>
          </a:p>
          <a:p>
            <a:pPr>
              <a:spcBef>
                <a:spcPts val="500"/>
              </a:spcBef>
              <a:defRPr sz="900"/>
            </a:pPr>
            <a:r>
              <a:t>Karlsruhe Institut für Technologie</a:t>
            </a:r>
          </a:p>
        </p:txBody>
      </p:sp>
      <p:pic>
        <p:nvPicPr>
          <p:cNvPr id="176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Tracker general meeting</a:t>
            </a:r>
          </a:p>
        </p:txBody>
      </p:sp>
      <p:sp>
        <p:nvSpPr>
          <p:cNvPr id="17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00050" y="1201566"/>
            <a:ext cx="8343900" cy="4904511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1" name="Datumsplatzhalter 3"/>
          <p:cNvSpPr txBox="1"/>
          <p:nvPr/>
        </p:nvSpPr>
        <p:spPr>
          <a:xfrm>
            <a:off x="627232" y="6445472"/>
            <a:ext cx="1027756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t>09/04/2019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uppieren 14"/>
          <p:cNvGrpSpPr/>
          <p:nvPr/>
        </p:nvGrpSpPr>
        <p:grpSpPr>
          <a:xfrm>
            <a:off x="46808" y="2143125"/>
            <a:ext cx="9382943" cy="4643438"/>
            <a:chOff x="-24629" y="0"/>
            <a:chExt cx="9382941" cy="4643437"/>
          </a:xfrm>
        </p:grpSpPr>
        <p:sp>
          <p:nvSpPr>
            <p:cNvPr id="188" name="Rechteck 7"/>
            <p:cNvSpPr/>
            <p:nvPr/>
          </p:nvSpPr>
          <p:spPr>
            <a:xfrm>
              <a:off x="-1" y="0"/>
              <a:ext cx="9358314" cy="4643438"/>
            </a:xfrm>
            <a:prstGeom prst="rect">
              <a:avLst/>
            </a:prstGeom>
            <a:solidFill>
              <a:srgbClr val="FF99FF"/>
            </a:solidFill>
            <a:ln w="12700" cap="flat">
              <a:solidFill>
                <a:srgbClr val="FF99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" name="Textfeld 8"/>
            <p:cNvSpPr txBox="1"/>
            <p:nvPr/>
          </p:nvSpPr>
          <p:spPr>
            <a:xfrm>
              <a:off x="1428749" y="2139950"/>
              <a:ext cx="62865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Please insert a figure in the slide master</a:t>
              </a:r>
            </a:p>
          </p:txBody>
        </p:sp>
        <p:pic>
          <p:nvPicPr>
            <p:cNvPr id="190" name="0611052_02.tif" descr="0611052_02.tif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4021" y="1294847"/>
              <a:ext cx="4635627" cy="3103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oreach-2003-002.jpg" descr="oreach-2003-00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0750" y="1409679"/>
              <a:ext cx="3900759" cy="2873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tracker-2006-003.jpg" descr="tracker-2006-003.jp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630" y="1439265"/>
              <a:ext cx="2106448" cy="2814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4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75"/>
            <a:ext cx="9144000" cy="6870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Text Box 21"/>
          <p:cNvSpPr txBox="1"/>
          <p:nvPr/>
        </p:nvSpPr>
        <p:spPr>
          <a:xfrm>
            <a:off x="385762" y="3383072"/>
            <a:ext cx="5338367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t>Institut für Experimentelle Teilchenphysik Karlsruhe Institut für Technologie</a:t>
            </a:r>
          </a:p>
        </p:txBody>
      </p:sp>
      <p:sp>
        <p:nvSpPr>
          <p:cNvPr id="196" name="Text Box 14"/>
          <p:cNvSpPr txBox="1"/>
          <p:nvPr/>
        </p:nvSpPr>
        <p:spPr>
          <a:xfrm>
            <a:off x="396875" y="6552307"/>
            <a:ext cx="36703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r>
              <a:t>KIT –  The Research University in the Helmholtz Association</a:t>
            </a:r>
          </a:p>
        </p:txBody>
      </p:sp>
      <p:sp>
        <p:nvSpPr>
          <p:cNvPr id="197" name="Text Box 14"/>
          <p:cNvSpPr txBox="1"/>
          <p:nvPr/>
        </p:nvSpPr>
        <p:spPr>
          <a:xfrm>
            <a:off x="7318375" y="6490080"/>
            <a:ext cx="1727200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600" b="1">
                <a:solidFill>
                  <a:srgbClr val="FFFFFF"/>
                </a:solidFill>
              </a:defRPr>
            </a:lvl1pPr>
          </a:lstStyle>
          <a:p>
            <a:r>
              <a:t>www.kit.edu</a:t>
            </a:r>
          </a:p>
        </p:txBody>
      </p:sp>
      <p:pic>
        <p:nvPicPr>
          <p:cNvPr id="198" name="Grafik 18" descr="Grafik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0" y="333375"/>
            <a:ext cx="1628776" cy="754395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Footer Placeholder 4"/>
          <p:cNvSpPr txBox="1"/>
          <p:nvPr/>
        </p:nvSpPr>
        <p:spPr>
          <a:xfrm>
            <a:off x="6345882" y="6445472"/>
            <a:ext cx="2410768" cy="31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500"/>
              </a:spcBef>
              <a:defRPr sz="900"/>
            </a:pPr>
            <a:r>
              <a:t>Institut für Experimentelle Teilchenphysik </a:t>
            </a:r>
          </a:p>
          <a:p>
            <a:pPr>
              <a:spcBef>
                <a:spcPts val="500"/>
              </a:spcBef>
              <a:defRPr sz="900"/>
            </a:pPr>
            <a:r>
              <a:t>Karlsruhe Institut für Technologie</a:t>
            </a:r>
          </a:p>
        </p:txBody>
      </p:sp>
      <p:pic>
        <p:nvPicPr>
          <p:cNvPr id="31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Footer Placeholder 4"/>
          <p:cNvSpPr txBox="1"/>
          <p:nvPr/>
        </p:nvSpPr>
        <p:spPr>
          <a:xfrm>
            <a:off x="1700328" y="6445472"/>
            <a:ext cx="4226018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rPr kumimoji="0" lang="en-US" sz="9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KIT seminar</a:t>
            </a:r>
          </a:p>
        </p:txBody>
      </p:sp>
      <p:sp>
        <p:nvSpPr>
          <p:cNvPr id="3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00050" y="1201566"/>
            <a:ext cx="8343900" cy="4904511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Datumsplatzhalter 3"/>
          <p:cNvSpPr txBox="1"/>
          <p:nvPr/>
        </p:nvSpPr>
        <p:spPr>
          <a:xfrm>
            <a:off x="586730" y="6445472"/>
            <a:ext cx="1130532" cy="13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21/11/2022</a:t>
            </a:r>
            <a:endParaRPr dirty="0"/>
          </a:p>
        </p:txBody>
      </p:sp>
      <p:sp>
        <p:nvSpPr>
          <p:cNvPr id="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41064" cy="1384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45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</a:lvl1pPr>
            <a:lvl2pPr marL="0" indent="457200">
              <a:buSzTx/>
              <a:buNone/>
            </a:lvl2pPr>
            <a:lvl3pPr marL="0" indent="914400">
              <a:buSzTx/>
              <a:buNone/>
            </a:lvl3pPr>
            <a:lvl4pPr marL="0" indent="1371600">
              <a:buSzTx/>
              <a:buNone/>
            </a:lvl4pPr>
            <a:lvl5pPr marL="0" indent="1828800">
              <a:buSz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58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6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0050" y="1201566"/>
            <a:ext cx="4114800" cy="4975397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71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00050" y="1203334"/>
            <a:ext cx="4098133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/>
            </a:lvl1pPr>
            <a:lvl2pPr marL="0" indent="457200">
              <a:buSzTx/>
              <a:buNone/>
              <a:defRPr b="1"/>
            </a:lvl2pPr>
            <a:lvl3pPr marL="0" indent="914400">
              <a:buSzTx/>
              <a:buNone/>
              <a:defRPr b="1"/>
            </a:lvl3pPr>
            <a:lvl4pPr marL="0" indent="1371600">
              <a:buSzTx/>
              <a:buNone/>
              <a:defRPr b="1"/>
            </a:lvl4pPr>
            <a:lvl5pPr marL="0" indent="1828800">
              <a:buSzTx/>
              <a:buNone/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817" y="1203334"/>
            <a:ext cx="4098133" cy="82391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buSzTx/>
              <a:buNone/>
              <a:defRPr b="1"/>
            </a:pPr>
            <a:r>
              <a:rPr lang="en-US"/>
              <a:t>Click to edit Master text styles</a:t>
            </a:r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97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108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11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61639" y="1125998"/>
            <a:ext cx="4882311" cy="4735055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1" name="Text Placeholder 3"/>
          <p:cNvSpPr>
            <a:spLocks noGrp="1"/>
          </p:cNvSpPr>
          <p:nvPr>
            <p:ph type="body" sz="half" idx="13"/>
          </p:nvPr>
        </p:nvSpPr>
        <p:spPr>
          <a:xfrm>
            <a:off x="400049" y="1125247"/>
            <a:ext cx="3178971" cy="4743741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600"/>
            </a:pPr>
            <a:r>
              <a:rPr lang="en-US"/>
              <a:t>Click to edit Master text styles</a:t>
            </a:r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122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12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843913" y="624690"/>
            <a:ext cx="5471287" cy="4149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3913" y="4836495"/>
            <a:ext cx="5468678" cy="56677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46521" y="5463728"/>
            <a:ext cx="5468678" cy="769582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Footer Placeholder 4"/>
          <p:cNvSpPr txBox="1"/>
          <p:nvPr/>
        </p:nvSpPr>
        <p:spPr>
          <a:xfrm>
            <a:off x="6000750" y="6445472"/>
            <a:ext cx="27432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spcBef>
                <a:spcPts val="500"/>
              </a:spcBef>
              <a:defRPr sz="900"/>
            </a:lvl1pPr>
          </a:lstStyle>
          <a:p>
            <a:r>
              <a:t>Name of  Institute, KIT Faculty, Service Unit</a:t>
            </a:r>
          </a:p>
        </p:txBody>
      </p:sp>
      <p:pic>
        <p:nvPicPr>
          <p:cNvPr id="136" name="Grafik 10" descr="Grafik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5229" y="330634"/>
            <a:ext cx="1078721" cy="49963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Footer Placeholder 4"/>
          <p:cNvSpPr txBox="1"/>
          <p:nvPr/>
        </p:nvSpPr>
        <p:spPr>
          <a:xfrm>
            <a:off x="1700328" y="6445472"/>
            <a:ext cx="4226018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900"/>
            </a:lvl1pPr>
          </a:lstStyle>
          <a:p>
            <a:r>
              <a:t>Prof. Maria Mustermann - Title</a:t>
            </a:r>
          </a:p>
        </p:txBody>
      </p:sp>
      <p:sp>
        <p:nvSpPr>
          <p:cNvPr id="13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00050" y="1201566"/>
            <a:ext cx="8343900" cy="4904511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  <a:lvl2pPr>
              <a:buBlip>
                <a:blip r:embed="rId4"/>
              </a:buBlip>
            </a:lvl2pPr>
            <a:lvl3pPr>
              <a:buBlip>
                <a:blip r:embed="rId4"/>
              </a:buBlip>
            </a:lvl3pPr>
            <a:lvl4pPr>
              <a:buBlip>
                <a:blip r:embed="rId4"/>
              </a:buBlip>
            </a:lvl4pPr>
            <a:lvl5pPr>
              <a:buBlip>
                <a:blip r:embed="rId4"/>
              </a:buBlip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55522" y="6445472"/>
            <a:ext cx="139838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0050" y="394871"/>
            <a:ext cx="6865129" cy="4968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t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14"/>
          <p:cNvGrpSpPr/>
          <p:nvPr/>
        </p:nvGrpSpPr>
        <p:grpSpPr>
          <a:xfrm>
            <a:off x="19268" y="2143125"/>
            <a:ext cx="9410483" cy="4643438"/>
            <a:chOff x="-52169" y="0"/>
            <a:chExt cx="9410482" cy="4643437"/>
          </a:xfrm>
        </p:grpSpPr>
        <p:sp>
          <p:nvSpPr>
            <p:cNvPr id="2" name="Rechteck 7"/>
            <p:cNvSpPr/>
            <p:nvPr/>
          </p:nvSpPr>
          <p:spPr>
            <a:xfrm>
              <a:off x="-1" y="0"/>
              <a:ext cx="9358314" cy="4643438"/>
            </a:xfrm>
            <a:prstGeom prst="rect">
              <a:avLst/>
            </a:prstGeom>
            <a:solidFill>
              <a:srgbClr val="FF99FF"/>
            </a:solidFill>
            <a:ln w="12700" cap="flat">
              <a:solidFill>
                <a:srgbClr val="FF99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Textfeld 8"/>
            <p:cNvSpPr txBox="1"/>
            <p:nvPr/>
          </p:nvSpPr>
          <p:spPr>
            <a:xfrm>
              <a:off x="1428749" y="2139950"/>
              <a:ext cx="6286501" cy="350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r>
                <a:t>Please insert a figure in the slide master</a:t>
              </a:r>
            </a:p>
          </p:txBody>
        </p:sp>
        <p:pic>
          <p:nvPicPr>
            <p:cNvPr id="4" name="0611052_02.tif" descr="0611052_02.tif"/>
            <p:cNvPicPr>
              <a:picLocks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0413" y="1496922"/>
              <a:ext cx="4041879" cy="2742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Изображение" descr="Изображение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52170" y="1416310"/>
              <a:ext cx="2173773" cy="29040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Изображение" descr="Изображение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309660" y="1479739"/>
              <a:ext cx="3773645" cy="27771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Picture 9" descr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-3175"/>
            <a:ext cx="9144000" cy="68707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Box 21"/>
          <p:cNvSpPr txBox="1"/>
          <p:nvPr/>
        </p:nvSpPr>
        <p:spPr>
          <a:xfrm>
            <a:off x="385762" y="3383072"/>
            <a:ext cx="5338367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t>Institut für Experimentelle Teilchenphysik Karlsruhe Institut für Technologie</a:t>
            </a:r>
          </a:p>
        </p:txBody>
      </p:sp>
      <p:sp>
        <p:nvSpPr>
          <p:cNvPr id="10" name="Text Box 14"/>
          <p:cNvSpPr txBox="1"/>
          <p:nvPr/>
        </p:nvSpPr>
        <p:spPr>
          <a:xfrm>
            <a:off x="396875" y="6552307"/>
            <a:ext cx="367030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"/>
            </a:lvl1pPr>
          </a:lstStyle>
          <a:p>
            <a:r>
              <a:t>KIT –  The Research University in the Helmholtz Association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7318375" y="6490080"/>
            <a:ext cx="1727200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600" b="1">
                <a:solidFill>
                  <a:srgbClr val="FFFFFF"/>
                </a:solidFill>
              </a:defRPr>
            </a:lvl1pPr>
          </a:lstStyle>
          <a:p>
            <a:r>
              <a:t>www.kit.edu</a:t>
            </a:r>
          </a:p>
        </p:txBody>
      </p:sp>
      <p:pic>
        <p:nvPicPr>
          <p:cNvPr id="12" name="Grafik 18" descr="Grafik 18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0" y="333375"/>
            <a:ext cx="1628776" cy="75439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buBlip>
                <a:blip r:embed="rId20"/>
              </a:buBlip>
            </a:lvl1pPr>
            <a:lvl2pPr>
              <a:buBlip>
                <a:blip r:embed="rId20"/>
              </a:buBlip>
            </a:lvl2pPr>
            <a:lvl3pPr>
              <a:buBlip>
                <a:blip r:embed="rId20"/>
              </a:buBlip>
            </a:lvl3pPr>
            <a:lvl4pPr>
              <a:buBlip>
                <a:blip r:embed="rId20"/>
              </a:buBlip>
            </a:lvl4pPr>
            <a:lvl5pPr>
              <a:buBlip>
                <a:blip r:embed="rId20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553200" y="6356350"/>
            <a:ext cx="2133600" cy="3683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900" b="1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71463" marR="0" indent="-271463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88000"/>
        <a:buFontTx/>
        <a:buBlip>
          <a:blip r:embed="rId20"/>
        </a:buBlip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57225" marR="0" indent="-301625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88000"/>
        <a:buFontTx/>
        <a:buBlip>
          <a:blip r:embed="rId20"/>
        </a:buBlip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48941" marR="0" indent="-331391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88000"/>
        <a:buFontTx/>
        <a:buBlip>
          <a:blip r:embed="rId20"/>
        </a:buBlip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412478" marR="0" indent="-339328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88000"/>
        <a:buFontTx/>
        <a:buBlip>
          <a:blip r:embed="rId20"/>
        </a:buBlip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766491" marR="0" indent="-331391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88000"/>
        <a:buFontTx/>
        <a:buBlip>
          <a:blip r:embed="rId20"/>
        </a:buBlip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"/>
          <p:cNvSpPr txBox="1"/>
          <p:nvPr/>
        </p:nvSpPr>
        <p:spPr>
          <a:xfrm>
            <a:off x="395288" y="1733490"/>
            <a:ext cx="838993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584200">
              <a:defRPr sz="26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dirty="0"/>
              <a:t>CMS tracker operation</a:t>
            </a:r>
            <a:endParaRPr dirty="0"/>
          </a:p>
        </p:txBody>
      </p:sp>
      <p:sp>
        <p:nvSpPr>
          <p:cNvPr id="209" name="Rectangle 3"/>
          <p:cNvSpPr txBox="1"/>
          <p:nvPr/>
        </p:nvSpPr>
        <p:spPr>
          <a:xfrm>
            <a:off x="396874" y="2349500"/>
            <a:ext cx="837089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 b="1"/>
            </a:lvl1pPr>
          </a:lstStyle>
          <a:p>
            <a:r>
              <a:rPr lang="en-US" dirty="0"/>
              <a:t>Ivan Shvetsov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520A7E-1B74-39CF-A8F6-B1113B64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Tracker is cooled down by 2 cooling stations (SS1 and SS2) located in the experimental cavern + 2 thermal screens (TS1 and TS2)</a:t>
            </a:r>
          </a:p>
          <a:p>
            <a:r>
              <a:rPr lang="en-US" dirty="0"/>
              <a:t>All 4 stations are circulating C6F14</a:t>
            </a:r>
          </a:p>
          <a:p>
            <a:pPr lvl="1"/>
            <a:r>
              <a:rPr lang="en-US" dirty="0"/>
              <a:t>SS1+SS2 at -20C</a:t>
            </a:r>
          </a:p>
          <a:p>
            <a:pPr lvl="1"/>
            <a:r>
              <a:rPr lang="en-US" dirty="0"/>
              <a:t>TS1+TS2 at -10C</a:t>
            </a:r>
          </a:p>
          <a:p>
            <a:pPr lvl="1"/>
            <a:r>
              <a:rPr lang="en-US" dirty="0"/>
              <a:t>SS1+SS2: 180 loops</a:t>
            </a:r>
          </a:p>
          <a:p>
            <a:pPr lvl="1"/>
            <a:r>
              <a:rPr lang="en-US" dirty="0"/>
              <a:t>TS1+TS2: 16 loops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64E06E-3BA4-41BE-6B95-192D8A44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system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6F3D7-90AC-DC0F-19A6-B9DE8179A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264" y="2187877"/>
            <a:ext cx="5125673" cy="37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212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299F66-12BD-5778-7692-DAADCAA2D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SS2 has suffered from overpressure incident in 2009 </a:t>
            </a:r>
          </a:p>
          <a:p>
            <a:r>
              <a:rPr lang="en-US" dirty="0"/>
              <a:t>This resulted in closure of 5 cooling loops</a:t>
            </a:r>
          </a:p>
          <a:p>
            <a:r>
              <a:rPr lang="en-US" dirty="0"/>
              <a:t>SS1 has never had overpressure problems and had always acceptable leak rates (0.5 kg/d)</a:t>
            </a:r>
          </a:p>
          <a:p>
            <a:r>
              <a:rPr lang="en-US" dirty="0"/>
              <a:t>Leak rate increase has been observed in 2021</a:t>
            </a:r>
          </a:p>
          <a:p>
            <a:r>
              <a:rPr lang="en-US" dirty="0"/>
              <a:t>After that leak search campaigned were carried out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C88BE3-553D-68CC-E0BE-FD52376DC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system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F3F53-1F2B-DDDC-8A74-657237B54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645" y="3262596"/>
            <a:ext cx="4500936" cy="29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2183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4CEFA2A-385A-6678-BBAA-E7B44E5EA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for “detect” leaks</a:t>
            </a:r>
          </a:p>
          <a:p>
            <a:r>
              <a:rPr lang="en-US" dirty="0"/>
              <a:t>Not obvious to interpret results</a:t>
            </a:r>
          </a:p>
          <a:p>
            <a:r>
              <a:rPr lang="en-US" dirty="0"/>
              <a:t>The method was used to validate the leak rate measurements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0E7474B-A665-7CEF-D08D-321532686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chromatography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46C4E-059E-A1B6-73EB-54358FD9C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6" y="2840061"/>
            <a:ext cx="4988010" cy="318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36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565249-019A-75AF-5421-259C109159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BAF419-8502-6CBE-3CA3-60E58823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were the leak rates in the past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8D6337-A928-E091-EC2B-38BB3096A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1" y="981512"/>
            <a:ext cx="7687832" cy="421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878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ED6ADE-2F13-A057-9BDF-E4A3566B6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Following regions are affected  - they are cooled only by surrounding structure at the moment </a:t>
            </a:r>
          </a:p>
          <a:p>
            <a:r>
              <a:rPr lang="en-GB" dirty="0"/>
              <a:t>Several tests were done to make sure these modules can be operated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A4111F-C0DD-C7E4-1EE6-E6891395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Regions affected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95BCE-BD68-F138-FFB7-6B9E2CDA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5" y="2369281"/>
            <a:ext cx="6527021" cy="373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663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B7F5FC1D-1015-3991-50D4-BD87FFE4C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3931505-443E-888F-A83A-27BBCCCA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temperatures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4840E-358C-4D44-2F56-3C353B801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58563"/>
            <a:ext cx="7772400" cy="43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2520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7602D92-B046-D02C-C16F-767DFCB8E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Leakage current in silicon is increasing with luminosity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6B3AC34-1E1D-640D-5634-9479AD76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leakage current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3CE6F-6C81-869E-0A52-20EAFD9D7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74" y="1964366"/>
            <a:ext cx="5171680" cy="32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2811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0872B9B-6372-AA32-F6E6-09D05884A1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thermal runaway has been observed in 2017 – temperature was lowered from -15</a:t>
            </a:r>
            <a:r>
              <a:rPr lang="en-US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 to -20°C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936636F-E2E0-08C9-A93F-25F6AFB4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runaway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4F841-3426-E04F-0E3B-FCC7B40C5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9" y="1698319"/>
            <a:ext cx="4171950" cy="27405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A02B87-B44E-3A3A-9304-8F3BDEBAD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27" y="3653821"/>
            <a:ext cx="4382598" cy="2468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64AB7D-3E2C-62A6-8FB7-A351E31CDA23}"/>
              </a:ext>
            </a:extLst>
          </p:cNvPr>
          <p:cNvSpPr txBox="1"/>
          <p:nvPr/>
        </p:nvSpPr>
        <p:spPr>
          <a:xfrm>
            <a:off x="4835610" y="4069492"/>
            <a:ext cx="18699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en-US" dirty="0"/>
              <a:t>vember 2022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2749BE-DB1B-9F4F-63E9-ED783A273C3C}"/>
              </a:ext>
            </a:extLst>
          </p:cNvPr>
          <p:cNvSpPr txBox="1"/>
          <p:nvPr/>
        </p:nvSpPr>
        <p:spPr>
          <a:xfrm>
            <a:off x="1602259" y="2294238"/>
            <a:ext cx="18699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2017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19291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FA7D0D4-501A-4C92-EE21-EDB5A64A4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Leakage currents are increasing in the uncooled regions</a:t>
            </a:r>
          </a:p>
          <a:p>
            <a:r>
              <a:rPr lang="en-US" dirty="0"/>
              <a:t>We have some ways of dealing with this:</a:t>
            </a:r>
          </a:p>
          <a:p>
            <a:pPr lvl="1"/>
            <a:r>
              <a:rPr lang="en-US" dirty="0"/>
              <a:t>Disconnecting modules electrically (remove jumpers in HV line)</a:t>
            </a:r>
          </a:p>
          <a:p>
            <a:pPr lvl="1"/>
            <a:r>
              <a:rPr lang="en-US" dirty="0"/>
              <a:t>Switching off stereo modules</a:t>
            </a:r>
          </a:p>
          <a:p>
            <a:pPr lvl="1"/>
            <a:r>
              <a:rPr lang="en-US" dirty="0"/>
              <a:t>Lowering depletion voltage (quite limited long term)</a:t>
            </a:r>
          </a:p>
          <a:p>
            <a:pPr lvl="1"/>
            <a:r>
              <a:rPr lang="en-US" dirty="0"/>
              <a:t>Lowering temperature – to be avoided  as long as possible (-25C)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8CC72EB-95D0-C083-BCF3-9B394F0D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Leakage currents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7063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C61CE58-5F80-CFD4-5FAD-06C8BC415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Expected number of thermal run aways at different temperatures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Test of -25</a:t>
            </a:r>
            <a:r>
              <a:rPr lang="en-US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 performed during LS2 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43A7E13-BC8D-1E2B-C1AD-EE70FC66E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Lowering temperature of tracker to -25</a:t>
            </a:r>
            <a:r>
              <a:rPr lang="en-US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°C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B43317-5886-D5C7-DA4B-CF3A298AE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8" y="1461762"/>
            <a:ext cx="7772400" cy="219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662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2FE70C-5FD5-49BA-9832-C88E0F64D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CMS tracker has two sub-detectors:</a:t>
            </a:r>
          </a:p>
          <a:p>
            <a:pPr lvl="1"/>
            <a:r>
              <a:rPr lang="en-US" dirty="0"/>
              <a:t>Pixel detector (phase 1 detector, installed in 2017)</a:t>
            </a:r>
          </a:p>
          <a:p>
            <a:pPr lvl="1"/>
            <a:r>
              <a:rPr lang="en-US" dirty="0"/>
              <a:t>Silicon strips  (phase 0 detector, installed in 2007)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122760-9D96-405E-A1C4-EB45954B8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tracker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CB841D-440B-5BFE-F403-670B6109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11" y="3092679"/>
            <a:ext cx="7238232" cy="25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6757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1156F3A4-5632-77B7-6A59-62A71DBCB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the end of 2022 layer 1 of TIB is expected to be around 100V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218A980-329B-54FA-7EF7-98A85C345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depletion voltage evolution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8DB993-8E3A-44E3-DF24-EEB3B5A2D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49" y="2313139"/>
            <a:ext cx="3995350" cy="31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262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B70C083-C9CA-0E48-D321-F88CB295DA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critically important for the CMS experiment that tracker is providing good data</a:t>
            </a:r>
          </a:p>
          <a:p>
            <a:r>
              <a:rPr lang="en-US" dirty="0"/>
              <a:t>In order to make sure this happens we have a crew of usually one shifter per week and experts available to intervene in case of problems</a:t>
            </a:r>
          </a:p>
          <a:p>
            <a:r>
              <a:rPr lang="en-US" dirty="0"/>
              <a:t>Experts cover typically following areas: DAQ, DCS, power system</a:t>
            </a:r>
          </a:p>
          <a:p>
            <a:r>
              <a:rPr lang="en-US" dirty="0"/>
              <a:t>If you are interested to participate in tracker operations please contact </a:t>
            </a:r>
            <a:r>
              <a:rPr lang="en-US" dirty="0" err="1"/>
              <a:t>ivan.shvetsov@cern.ch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4339D72-513E-71ED-57D9-1250FA90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the CMS tracker</a:t>
            </a:r>
            <a:endParaRPr lang="ru-RU" dirty="0"/>
          </a:p>
        </p:txBody>
      </p:sp>
      <p:pic>
        <p:nvPicPr>
          <p:cNvPr id="5" name="Рисунок 4" descr="Изображение выглядит как человек, в позе, группа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10A8DA7B-7D71-A5CF-CFDA-5D078EC99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15" y="3444860"/>
            <a:ext cx="4009807" cy="26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343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642B74E-4875-9CFA-46EF-E1A5957D0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 CMS tracker is a good shape </a:t>
            </a:r>
          </a:p>
          <a:p>
            <a:r>
              <a:rPr lang="en-US" dirty="0"/>
              <a:t>Leak search has been concluded before start of data-taking </a:t>
            </a:r>
          </a:p>
          <a:p>
            <a:r>
              <a:rPr lang="en-US" dirty="0"/>
              <a:t>Uncooled modules are being delivered data, though leakage currents have been approaching hardware limits (12 mA)</a:t>
            </a:r>
          </a:p>
          <a:p>
            <a:r>
              <a:rPr lang="en-US" dirty="0"/>
              <a:t>Shift crew has been established, new people trained; if you are interested to join the team please let me know</a:t>
            </a:r>
          </a:p>
          <a:p>
            <a:r>
              <a:rPr lang="en-US" dirty="0"/>
              <a:t>Good detector fraction about 95%</a:t>
            </a: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CFFABC-B961-6434-4985-B68647FE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9401BC-0800-7675-00EA-C4019E8A6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5" y="3386947"/>
            <a:ext cx="5363690" cy="293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038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ED6E8C-6305-3C75-B58C-0DE74F374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C7C3B2-F40C-0E48-1D68-57291180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tracker at TIF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6B2B3-D121-6591-F69A-2B88E7A0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55" y="1290294"/>
            <a:ext cx="6293247" cy="472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761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174CB-5247-2CC1-EA53-47A0D56D9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0BD8DA-E48F-F94C-7698-6A8D89793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inside CMS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A2088F-C8A1-37C8-A5D3-E28DD7525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2" y="1201566"/>
            <a:ext cx="5793454" cy="490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07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540A8-7D44-D347-D485-661B99079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CMS tracker has been installed in CMS more than 10 years ago</a:t>
            </a:r>
          </a:p>
          <a:p>
            <a:r>
              <a:rPr lang="en-US" dirty="0"/>
              <a:t>The detector has been operated successfully since then</a:t>
            </a:r>
          </a:p>
          <a:p>
            <a:endParaRPr lang="en-US" dirty="0"/>
          </a:p>
          <a:p>
            <a:r>
              <a:rPr lang="en-US" dirty="0"/>
              <a:t>What makes this detector special?</a:t>
            </a:r>
          </a:p>
          <a:p>
            <a:pPr lvl="1"/>
            <a:r>
              <a:rPr lang="en-US" dirty="0"/>
              <a:t>Most of the detector is not accessible since installation in 2008</a:t>
            </a:r>
          </a:p>
          <a:p>
            <a:pPr lvl="1"/>
            <a:r>
              <a:rPr lang="en-US" dirty="0"/>
              <a:t>The detector is operated at cold temperatures (-20C)</a:t>
            </a:r>
          </a:p>
          <a:p>
            <a:pPr lvl="1"/>
            <a:r>
              <a:rPr lang="en-US" dirty="0"/>
              <a:t>~15000 detector modules, covering ~200 m2 of silicon</a:t>
            </a:r>
          </a:p>
          <a:p>
            <a:pPr lvl="1"/>
            <a:r>
              <a:rPr lang="en-US" dirty="0"/>
              <a:t>Largest data output in CMS</a:t>
            </a: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6C72B5-EEBB-B0E8-AF25-CCB62C247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of the CMS tracker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5566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9660E9-E215-37B2-FFEF-894AC305E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9.3 million strips</a:t>
            </a:r>
          </a:p>
          <a:p>
            <a:r>
              <a:rPr lang="en-US" dirty="0"/>
              <a:t>5 m long, 2.5 meters in diameter</a:t>
            </a:r>
          </a:p>
          <a:p>
            <a:r>
              <a:rPr lang="en-US" dirty="0"/>
              <a:t>10 layer in the barrel region, 4 inner barrel layers (TIB) and 6 outer barrel layers</a:t>
            </a:r>
          </a:p>
          <a:p>
            <a:r>
              <a:rPr lang="en-US" dirty="0"/>
              <a:t>3 inner disks (TID) and 9 endcap disks (TEC)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B5CBEC-FE76-912B-09A0-DB385057D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silicon strip tracker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65FF5-34E2-3E11-1859-0825DCD03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22" y="2702879"/>
            <a:ext cx="7446561" cy="35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52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4004BD-05F8-1072-301A-DF056A3D1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Safety of the detector must be always maintained</a:t>
            </a:r>
          </a:p>
          <a:p>
            <a:r>
              <a:rPr lang="en-US" dirty="0"/>
              <a:t>Tracker Safety System is responsible for safety of the detector</a:t>
            </a:r>
          </a:p>
          <a:p>
            <a:r>
              <a:rPr lang="en-US" dirty="0"/>
              <a:t>Operation at cold temperatures requires constant flushing of the detector and service channels of the detector </a:t>
            </a:r>
          </a:p>
          <a:p>
            <a:r>
              <a:rPr lang="en-US" dirty="0"/>
              <a:t>3 layers of safety are established here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63B50-2D91-87BC-C43C-4BCCB8D1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main concerns of running the detector?</a:t>
            </a:r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D455870-F64C-8717-E634-769855F583EB}"/>
              </a:ext>
            </a:extLst>
          </p:cNvPr>
          <p:cNvSpPr/>
          <p:nvPr/>
        </p:nvSpPr>
        <p:spPr>
          <a:xfrm>
            <a:off x="400050" y="3551563"/>
            <a:ext cx="2651760" cy="1645920"/>
          </a:xfrm>
          <a:prstGeom prst="ellipse">
            <a:avLst/>
          </a:prstGeom>
          <a:solidFill>
            <a:srgbClr val="00B05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MEMBRANE PLANT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BB6AB3-22EF-FA4C-3351-82D2E6F057A3}"/>
              </a:ext>
            </a:extLst>
          </p:cNvPr>
          <p:cNvSpPr/>
          <p:nvPr/>
        </p:nvSpPr>
        <p:spPr>
          <a:xfrm>
            <a:off x="3440432" y="3551563"/>
            <a:ext cx="2651760" cy="1645920"/>
          </a:xfrm>
          <a:prstGeom prst="ellipse">
            <a:avLst/>
          </a:prstGeom>
          <a:solidFill>
            <a:srgbClr val="FFFF00"/>
          </a:solidFill>
          <a:ln w="12700" cap="flat">
            <a:solidFill>
              <a:srgbClr val="FFFF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DRY AIR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ABD6EB-3247-7982-3BDE-4861EC64218D}"/>
              </a:ext>
            </a:extLst>
          </p:cNvPr>
          <p:cNvSpPr/>
          <p:nvPr/>
        </p:nvSpPr>
        <p:spPr>
          <a:xfrm>
            <a:off x="6370391" y="3551563"/>
            <a:ext cx="2651760" cy="1645920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BOTTLES</a:t>
            </a:r>
            <a:endParaRPr kumimoji="0" lang="en-GB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1871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CB1147-ABEE-74B9-0441-8FFA1FB09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Membrane plant is able to provide dry air or O2-depleted air</a:t>
            </a:r>
          </a:p>
          <a:p>
            <a:r>
              <a:rPr lang="en-US" dirty="0"/>
              <a:t>Dew point about -70C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506123-4D08-2096-5011-5AF3E7BF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gas system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5AC18-B03F-9D4E-88DC-477A8F256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75" y="2064392"/>
            <a:ext cx="5509967" cy="37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548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A3D4D1-15A6-D104-89DF-7F89FD9B3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key component of safety system is PLC = Programmable Logic Controller (PLC)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0BD08-719E-E5D1-AD26-9AD0D780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 safety system (TSS)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7DD39-2B68-2741-4760-0EE3825E9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523079"/>
            <a:ext cx="6165908" cy="3504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BF0DAA-4387-C4F1-C2AC-46F081873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556" y="1664927"/>
            <a:ext cx="2369933" cy="232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2495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Shvetsov_RC_10August2021</Template>
  <TotalTime>3931</TotalTime>
  <Words>710</Words>
  <Application>Microsoft Macintosh PowerPoint</Application>
  <PresentationFormat>Экран (4:3)</PresentationFormat>
  <Paragraphs>93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Helvetica</vt:lpstr>
      <vt:lpstr>Office</vt:lpstr>
      <vt:lpstr>Презентация PowerPoint</vt:lpstr>
      <vt:lpstr>CMS tracker</vt:lpstr>
      <vt:lpstr>CMS tracker at TIF</vt:lpstr>
      <vt:lpstr>Installation inside CMS</vt:lpstr>
      <vt:lpstr>Operation of the CMS tracker</vt:lpstr>
      <vt:lpstr>CMS silicon strip tracker</vt:lpstr>
      <vt:lpstr>What are the main concerns of running the detector?</vt:lpstr>
      <vt:lpstr>Dry gas system</vt:lpstr>
      <vt:lpstr>Tracker safety system (TSS)</vt:lpstr>
      <vt:lpstr>Cooling system</vt:lpstr>
      <vt:lpstr>Cooling system</vt:lpstr>
      <vt:lpstr>Gas chromatography</vt:lpstr>
      <vt:lpstr>What did were the leak rates in the past ?</vt:lpstr>
      <vt:lpstr>Regions affected</vt:lpstr>
      <vt:lpstr>Detector temperatures</vt:lpstr>
      <vt:lpstr>Evolution of the leakage current</vt:lpstr>
      <vt:lpstr>Thermal runaway</vt:lpstr>
      <vt:lpstr>Leakage currents</vt:lpstr>
      <vt:lpstr>Lowering temperature of tracker to -25°C</vt:lpstr>
      <vt:lpstr>Full depletion voltage evolution</vt:lpstr>
      <vt:lpstr>Operation of the CMS tracker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Shvetsov</dc:creator>
  <cp:lastModifiedBy>Ivan Shvetsov</cp:lastModifiedBy>
  <cp:revision>136</cp:revision>
  <dcterms:created xsi:type="dcterms:W3CDTF">2021-10-18T12:24:43Z</dcterms:created>
  <dcterms:modified xsi:type="dcterms:W3CDTF">2022-11-21T15:51:47Z</dcterms:modified>
</cp:coreProperties>
</file>