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2"/>
  </p:notesMasterIdLst>
  <p:sldIdLst>
    <p:sldId id="256" r:id="rId3"/>
    <p:sldId id="257" r:id="rId4"/>
    <p:sldId id="263" r:id="rId5"/>
    <p:sldId id="258" r:id="rId6"/>
    <p:sldId id="264" r:id="rId7"/>
    <p:sldId id="261" r:id="rId8"/>
    <p:sldId id="262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83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FD8187-CE4C-AC4A-9405-6DE24248670F}" type="datetimeFigureOut">
              <a:rPr lang="en-US" smtClean="0"/>
              <a:t>27/09/17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FCBF38-C5ED-5549-A0F5-94D837263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3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E2A4C-D989-E142-8BB6-4682563F96C7}" type="datetimeFigureOut">
              <a:rPr lang="en-US" smtClean="0"/>
              <a:t>27/09/17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703A-72CE-EC4A-866E-97EB5F5B0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31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E2A4C-D989-E142-8BB6-4682563F96C7}" type="datetimeFigureOut">
              <a:rPr lang="en-US" smtClean="0"/>
              <a:t>27/09/17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703A-72CE-EC4A-866E-97EB5F5B0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70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E2A4C-D989-E142-8BB6-4682563F96C7}" type="datetimeFigureOut">
              <a:rPr lang="en-US" smtClean="0"/>
              <a:t>27/09/17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703A-72CE-EC4A-866E-97EB5F5B0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264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A9267-ED21-E94A-AA63-CCBB7287ABAF}" type="slidenum">
              <a:rPr lang="en-GB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054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20A5D-7A74-C543-BEC8-2B75ACEDE6FC}" type="slidenum">
              <a:rPr lang="en-GB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5872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0B980-4C84-3244-AD30-9FAF193F8C03}" type="slidenum">
              <a:rPr lang="en-GB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3786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26967-9D29-2B4F-B4AF-DBAD7190F0BE}" type="slidenum">
              <a:rPr lang="en-GB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404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C0CD7-AA17-504E-81DF-621DC2717460}" type="slidenum">
              <a:rPr lang="en-GB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6453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7EE8B-FA4E-A348-8264-5027649C3973}" type="slidenum">
              <a:rPr lang="en-GB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7328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96205-1FE9-C849-A7D0-94FE4FCA4B1E}" type="slidenum">
              <a:rPr lang="en-GB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4044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0D7ED-63BA-9348-91BE-95260B8C526F}" type="slidenum">
              <a:rPr lang="en-GB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439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E2A4C-D989-E142-8BB6-4682563F96C7}" type="datetimeFigureOut">
              <a:rPr lang="en-US" smtClean="0"/>
              <a:t>27/09/17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703A-72CE-EC4A-866E-97EB5F5B0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402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0AB62-7F69-2B4D-BB24-CEDCA12DD00C}" type="slidenum">
              <a:rPr lang="en-GB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1473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A4CC8-4E9A-6041-9877-F17C57410034}" type="slidenum">
              <a:rPr lang="en-GB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208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FB646-2CA5-F949-B29F-C1BE0356EA79}" type="slidenum">
              <a:rPr lang="en-GB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038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E2A4C-D989-E142-8BB6-4682563F96C7}" type="datetimeFigureOut">
              <a:rPr lang="en-US" smtClean="0"/>
              <a:t>27/09/17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703A-72CE-EC4A-866E-97EB5F5B0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524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E2A4C-D989-E142-8BB6-4682563F96C7}" type="datetimeFigureOut">
              <a:rPr lang="en-US" smtClean="0"/>
              <a:t>27/09/17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703A-72CE-EC4A-866E-97EB5F5B0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530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E2A4C-D989-E142-8BB6-4682563F96C7}" type="datetimeFigureOut">
              <a:rPr lang="en-US" smtClean="0"/>
              <a:t>27/09/17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703A-72CE-EC4A-866E-97EB5F5B0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972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E2A4C-D989-E142-8BB6-4682563F96C7}" type="datetimeFigureOut">
              <a:rPr lang="en-US" smtClean="0"/>
              <a:t>27/09/17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703A-72CE-EC4A-866E-97EB5F5B0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86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E2A4C-D989-E142-8BB6-4682563F96C7}" type="datetimeFigureOut">
              <a:rPr lang="en-US" smtClean="0"/>
              <a:t>27/09/17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703A-72CE-EC4A-866E-97EB5F5B0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668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E2A4C-D989-E142-8BB6-4682563F96C7}" type="datetimeFigureOut">
              <a:rPr lang="en-US" smtClean="0"/>
              <a:t>27/09/17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703A-72CE-EC4A-866E-97EB5F5B0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603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E2A4C-D989-E142-8BB6-4682563F96C7}" type="datetimeFigureOut">
              <a:rPr lang="en-US" smtClean="0"/>
              <a:t>27/09/17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703A-72CE-EC4A-866E-97EB5F5B0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821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E2A4C-D989-E142-8BB6-4682563F96C7}" type="datetimeFigureOut">
              <a:rPr lang="en-US" smtClean="0"/>
              <a:t>27/09/17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0703A-72CE-EC4A-866E-97EB5F5B0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2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1A08F2B-ACC6-344A-9645-A2F7EF52F2AC}" type="slidenum">
              <a:rPr lang="en-GB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0" name="Picture 20" descr="mcnet_web_rgb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188" y="323850"/>
            <a:ext cx="2136775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2514600" y="274638"/>
            <a:ext cx="6172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4894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8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4000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2527"/>
            <a:ext cx="7772400" cy="1470025"/>
          </a:xfrm>
        </p:spPr>
        <p:txBody>
          <a:bodyPr/>
          <a:lstStyle/>
          <a:p>
            <a:r>
              <a:rPr lang="en-US" dirty="0" smtClean="0"/>
              <a:t>Introduction to</a:t>
            </a:r>
            <a:br>
              <a:rPr lang="en-US" dirty="0" smtClean="0"/>
            </a:br>
            <a:r>
              <a:rPr lang="en-US" dirty="0" err="1" smtClean="0"/>
              <a:t>MCnet</a:t>
            </a:r>
            <a:r>
              <a:rPr lang="en-US" dirty="0" smtClean="0"/>
              <a:t> and </a:t>
            </a:r>
            <a:r>
              <a:rPr lang="en-US" dirty="0" smtClean="0"/>
              <a:t>MCnetITN3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59604"/>
            <a:ext cx="6400800" cy="17526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4" descr="MCnet-t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0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JPG_HORIZON_2020_LOGO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2468" y="5649430"/>
            <a:ext cx="1591532" cy="1208570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371600" y="3920181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Prof. Mike Seymour</a:t>
            </a:r>
          </a:p>
          <a:p>
            <a:r>
              <a:rPr lang="en-US" dirty="0" smtClean="0"/>
              <a:t>School of Physics &amp; Astronomy</a:t>
            </a:r>
          </a:p>
          <a:p>
            <a:r>
              <a:rPr lang="en-US" dirty="0" smtClean="0"/>
              <a:t>University of Manchester</a:t>
            </a:r>
            <a:endParaRPr lang="en-US" dirty="0"/>
          </a:p>
        </p:txBody>
      </p:sp>
      <p:pic>
        <p:nvPicPr>
          <p:cNvPr id="5" name="Picture 4" descr="flag_yellow_low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661050"/>
            <a:ext cx="1790946" cy="119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76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MCnetITN3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/>
              <a:t>Funded for four years</a:t>
            </a:r>
          </a:p>
          <a:p>
            <a:pPr lvl="1"/>
            <a:r>
              <a:rPr lang="en-US" dirty="0" smtClean="0"/>
              <a:t>April 1</a:t>
            </a:r>
            <a:r>
              <a:rPr lang="en-US" baseline="30000" dirty="0" smtClean="0"/>
              <a:t>st</a:t>
            </a:r>
            <a:r>
              <a:rPr lang="en-US" dirty="0" smtClean="0"/>
              <a:t> 2017 – March 31</a:t>
            </a:r>
            <a:r>
              <a:rPr lang="en-US" baseline="30000" dirty="0" smtClean="0"/>
              <a:t>st</a:t>
            </a:r>
            <a:r>
              <a:rPr lang="en-US" dirty="0" smtClean="0"/>
              <a:t> 2021</a:t>
            </a:r>
          </a:p>
          <a:p>
            <a:r>
              <a:rPr lang="en-US" dirty="0" smtClean="0"/>
              <a:t>540 student months</a:t>
            </a:r>
          </a:p>
          <a:p>
            <a:pPr lvl="1"/>
            <a:r>
              <a:rPr lang="en-US" dirty="0" smtClean="0"/>
              <a:t>11 x 36-month PhDs (</a:t>
            </a:r>
            <a:r>
              <a:rPr lang="en-US" dirty="0" err="1" smtClean="0"/>
              <a:t>vs</a:t>
            </a:r>
            <a:r>
              <a:rPr lang="en-US" dirty="0" smtClean="0"/>
              <a:t> 6PhDs</a:t>
            </a:r>
            <a:r>
              <a:rPr lang="en-US" sz="2000" dirty="0" smtClean="0"/>
              <a:t> </a:t>
            </a:r>
            <a:r>
              <a:rPr lang="en-US" dirty="0" smtClean="0"/>
              <a:t>+ 8RAs)</a:t>
            </a:r>
          </a:p>
          <a:p>
            <a:pPr lvl="1"/>
            <a:r>
              <a:rPr lang="en-US" dirty="0" smtClean="0"/>
              <a:t>144 short-term student-months (</a:t>
            </a:r>
            <a:r>
              <a:rPr lang="en-US" dirty="0" err="1" smtClean="0"/>
              <a:t>vs</a:t>
            </a:r>
            <a:r>
              <a:rPr lang="en-US" dirty="0" smtClean="0"/>
              <a:t> 142)</a:t>
            </a:r>
          </a:p>
          <a:p>
            <a:r>
              <a:rPr lang="en-US" dirty="0" smtClean="0"/>
              <a:t>€972,000 research, training &amp; networking</a:t>
            </a:r>
          </a:p>
          <a:p>
            <a:pPr lvl="1"/>
            <a:r>
              <a:rPr lang="en-US" dirty="0" smtClean="0"/>
              <a:t>4 schools (+ 2 overseas)</a:t>
            </a:r>
          </a:p>
          <a:p>
            <a:pPr lvl="1"/>
            <a:r>
              <a:rPr lang="en-US" dirty="0" smtClean="0"/>
              <a:t>8 meetings</a:t>
            </a:r>
          </a:p>
          <a:p>
            <a:pPr lvl="1"/>
            <a:r>
              <a:rPr lang="en-US" dirty="0" smtClean="0"/>
              <a:t>4 training events</a:t>
            </a:r>
          </a:p>
          <a:p>
            <a:pPr lvl="1"/>
            <a:r>
              <a:rPr lang="en-US" dirty="0" smtClean="0"/>
              <a:t>Training </a:t>
            </a:r>
            <a:r>
              <a:rPr lang="en-US" dirty="0"/>
              <a:t>+ </a:t>
            </a:r>
            <a:r>
              <a:rPr lang="en-US" dirty="0" smtClean="0"/>
              <a:t>travel + visitors + </a:t>
            </a:r>
            <a:r>
              <a:rPr lang="en-US" dirty="0" err="1" smtClean="0"/>
              <a:t>secondments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5571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MCnet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/>
              <a:t>A network of physicists dedicated to developing Monte Carlo event generators, and related tools, for th</a:t>
            </a:r>
            <a:r>
              <a:rPr lang="en-US" dirty="0" smtClean="0"/>
              <a:t>e LHC and other particle physics experiments</a:t>
            </a:r>
          </a:p>
          <a:p>
            <a:r>
              <a:rPr lang="en-US" dirty="0" smtClean="0"/>
              <a:t>Formed in 2006</a:t>
            </a:r>
          </a:p>
          <a:p>
            <a:r>
              <a:rPr lang="en-US" dirty="0" smtClean="0"/>
              <a:t>Funded by the EU since 2007</a:t>
            </a:r>
          </a:p>
          <a:p>
            <a:r>
              <a:rPr lang="en-US" dirty="0" smtClean="0"/>
              <a:t>To add value to th</a:t>
            </a:r>
            <a:r>
              <a:rPr lang="en-US" dirty="0" smtClean="0"/>
              <a:t>e individual research of our nodes and projects, to pool our training efforts, and to develop common solutions to common problems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99523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MCnetITN3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An EU Horizon 2020 funded Innovative Training Network</a:t>
            </a:r>
          </a:p>
          <a:p>
            <a:r>
              <a:rPr lang="en-US" dirty="0" smtClean="0"/>
              <a:t>April 2017 </a:t>
            </a:r>
            <a:r>
              <a:rPr lang="mr-IN" dirty="0" smtClean="0"/>
              <a:t>–</a:t>
            </a:r>
            <a:r>
              <a:rPr lang="en-US" dirty="0" smtClean="0"/>
              <a:t> March 2021</a:t>
            </a:r>
          </a:p>
          <a:p>
            <a:r>
              <a:rPr lang="en-US" dirty="0" smtClean="0"/>
              <a:t>~ 4M Euros</a:t>
            </a:r>
          </a:p>
          <a:p>
            <a:pPr lvl="1"/>
            <a:r>
              <a:rPr lang="en-US" dirty="0" smtClean="0"/>
              <a:t>11 PhD studentships</a:t>
            </a:r>
          </a:p>
          <a:p>
            <a:pPr lvl="1"/>
            <a:r>
              <a:rPr lang="en-US" dirty="0" smtClean="0"/>
              <a:t>144 student-months short-term studentships</a:t>
            </a:r>
          </a:p>
          <a:p>
            <a:pPr lvl="2"/>
            <a:r>
              <a:rPr lang="en-US" dirty="0" smtClean="0"/>
              <a:t>~40 studentships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678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MCnetITN3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Beneficiaries:</a:t>
            </a:r>
          </a:p>
          <a:p>
            <a:pPr lvl="1"/>
            <a:r>
              <a:rPr lang="en-US" dirty="0" smtClean="0"/>
              <a:t>Manchester, Durham, Glasgow, UCL</a:t>
            </a:r>
          </a:p>
          <a:p>
            <a:pPr lvl="1"/>
            <a:r>
              <a:rPr lang="en-US" dirty="0" err="1" smtClean="0"/>
              <a:t>Göttingen</a:t>
            </a:r>
            <a:r>
              <a:rPr lang="en-US" dirty="0" smtClean="0"/>
              <a:t>, Karlsruhe, Louvain, Lund</a:t>
            </a:r>
          </a:p>
          <a:p>
            <a:r>
              <a:rPr lang="en-US" dirty="0" smtClean="0"/>
              <a:t>Academic Partners:</a:t>
            </a:r>
            <a:endParaRPr lang="en-US" dirty="0"/>
          </a:p>
          <a:p>
            <a:pPr lvl="1"/>
            <a:r>
              <a:rPr lang="en-US" dirty="0" smtClean="0"/>
              <a:t>CERN, Heidelberg, </a:t>
            </a:r>
            <a:r>
              <a:rPr lang="en-US" dirty="0" err="1" smtClean="0"/>
              <a:t>Monash</a:t>
            </a:r>
            <a:r>
              <a:rPr lang="en-US" dirty="0" smtClean="0"/>
              <a:t>, SLAC</a:t>
            </a:r>
          </a:p>
          <a:p>
            <a:pPr marL="0" lvl="1" indent="0">
              <a:buNone/>
            </a:pPr>
            <a:r>
              <a:rPr lang="en-US" dirty="0"/>
              <a:t>	</a:t>
            </a:r>
            <a:r>
              <a:rPr lang="en-US" dirty="0" smtClean="0"/>
              <a:t>+ </a:t>
            </a:r>
            <a:r>
              <a:rPr lang="en-US" dirty="0" err="1" smtClean="0"/>
              <a:t>Fermilab</a:t>
            </a:r>
            <a:endParaRPr lang="en-US" dirty="0" smtClean="0"/>
          </a:p>
          <a:p>
            <a:pPr lvl="0"/>
            <a:r>
              <a:rPr lang="en-US" dirty="0" smtClean="0"/>
              <a:t>Non-Academic </a:t>
            </a:r>
            <a:r>
              <a:rPr lang="en-US" dirty="0"/>
              <a:t>Partners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lue yonder, d-fine, </a:t>
            </a:r>
            <a:r>
              <a:rPr lang="en-US" dirty="0"/>
              <a:t>IBA, </a:t>
            </a:r>
            <a:r>
              <a:rPr lang="en-US" dirty="0" smtClean="0"/>
              <a:t>B12</a:t>
            </a:r>
          </a:p>
        </p:txBody>
      </p:sp>
    </p:spTree>
    <p:extLst>
      <p:ext uri="{BB962C8B-B14F-4D97-AF65-F5344CB8AC3E}">
        <p14:creationId xmlns:p14="http://schemas.microsoft.com/office/powerpoint/2010/main" val="3973585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MCnetITN3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Projects:</a:t>
            </a:r>
          </a:p>
          <a:p>
            <a:pPr lvl="1"/>
            <a:r>
              <a:rPr lang="en-US" dirty="0" err="1" smtClean="0"/>
              <a:t>Herwig</a:t>
            </a:r>
            <a:endParaRPr lang="en-US" dirty="0" smtClean="0"/>
          </a:p>
          <a:p>
            <a:pPr lvl="1"/>
            <a:r>
              <a:rPr lang="en-US" dirty="0" err="1" smtClean="0"/>
              <a:t>Pythia</a:t>
            </a:r>
            <a:endParaRPr lang="en-US" dirty="0" smtClean="0"/>
          </a:p>
          <a:p>
            <a:pPr lvl="1"/>
            <a:r>
              <a:rPr lang="en-US" dirty="0" smtClean="0"/>
              <a:t>Sherpa</a:t>
            </a:r>
          </a:p>
          <a:p>
            <a:pPr lvl="1"/>
            <a:r>
              <a:rPr lang="en-US" dirty="0" err="1" smtClean="0"/>
              <a:t>Madgraph</a:t>
            </a:r>
            <a:endParaRPr lang="en-US" dirty="0" smtClean="0"/>
          </a:p>
          <a:p>
            <a:pPr lvl="1"/>
            <a:r>
              <a:rPr lang="en-US" dirty="0" smtClean="0"/>
              <a:t>Plugin</a:t>
            </a:r>
          </a:p>
          <a:p>
            <a:pPr lvl="2"/>
            <a:r>
              <a:rPr lang="en-US" dirty="0" smtClean="0"/>
              <a:t>Ariadne/DIPSY &amp; HEJ</a:t>
            </a:r>
          </a:p>
          <a:p>
            <a:pPr lvl="1"/>
            <a:r>
              <a:rPr lang="en-US" dirty="0" smtClean="0"/>
              <a:t>CEDAR</a:t>
            </a:r>
          </a:p>
          <a:p>
            <a:pPr lvl="2"/>
            <a:r>
              <a:rPr lang="en-US" dirty="0" smtClean="0"/>
              <a:t>Rivet, Professor, </a:t>
            </a:r>
            <a:r>
              <a:rPr lang="en-US" dirty="0" err="1" smtClean="0"/>
              <a:t>hepforge</a:t>
            </a:r>
            <a:r>
              <a:rPr lang="en-US" dirty="0" smtClean="0"/>
              <a:t>, HEPDATA, CONTUR</a:t>
            </a:r>
            <a:endParaRPr lang="en-GB" dirty="0" smtClean="0"/>
          </a:p>
          <a:p>
            <a:pPr lvl="2"/>
            <a:r>
              <a:rPr lang="en-US" dirty="0"/>
              <a:t>LHAPDF, </a:t>
            </a:r>
            <a:r>
              <a:rPr lang="en-US" dirty="0" err="1" smtClean="0"/>
              <a:t>HepMC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7145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MCnetITN3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Schools:</a:t>
            </a:r>
          </a:p>
          <a:p>
            <a:pPr lvl="1"/>
            <a:r>
              <a:rPr lang="en-GB" dirty="0" smtClean="0"/>
              <a:t>2017 Lund</a:t>
            </a:r>
            <a:r>
              <a:rPr lang="en-GB" smtClean="0"/>
              <a:t>, July </a:t>
            </a:r>
            <a:r>
              <a:rPr lang="en-GB" dirty="0" smtClean="0"/>
              <a:t>3</a:t>
            </a:r>
            <a:r>
              <a:rPr lang="en-GB" baseline="30000" dirty="0" smtClean="0"/>
              <a:t>rd</a:t>
            </a:r>
            <a:r>
              <a:rPr lang="en-GB" dirty="0" smtClean="0"/>
              <a:t> </a:t>
            </a:r>
            <a:r>
              <a:rPr lang="mr-IN" dirty="0" smtClean="0"/>
              <a:t>–</a:t>
            </a:r>
            <a:r>
              <a:rPr lang="en-GB" dirty="0" smtClean="0"/>
              <a:t> 7</a:t>
            </a:r>
            <a:r>
              <a:rPr lang="en-GB" baseline="30000" dirty="0" smtClean="0"/>
              <a:t>th</a:t>
            </a:r>
            <a:endParaRPr lang="en-GB" dirty="0"/>
          </a:p>
          <a:p>
            <a:pPr lvl="1"/>
            <a:r>
              <a:rPr lang="en-GB" dirty="0" smtClean="0"/>
              <a:t>2018 Prato, Tuscany (</a:t>
            </a:r>
            <a:r>
              <a:rPr lang="en-GB" dirty="0" err="1" smtClean="0"/>
              <a:t>Monash</a:t>
            </a:r>
            <a:r>
              <a:rPr lang="en-GB" dirty="0" smtClean="0"/>
              <a:t>), July 23</a:t>
            </a:r>
            <a:r>
              <a:rPr lang="en-GB" baseline="30000" dirty="0" smtClean="0"/>
              <a:t>rd</a:t>
            </a:r>
            <a:r>
              <a:rPr lang="en-GB" dirty="0" smtClean="0"/>
              <a:t> </a:t>
            </a:r>
            <a:r>
              <a:rPr lang="mr-IN" dirty="0" smtClean="0"/>
              <a:t>–</a:t>
            </a:r>
            <a:r>
              <a:rPr lang="en-GB" dirty="0" smtClean="0"/>
              <a:t> 27</a:t>
            </a:r>
            <a:r>
              <a:rPr lang="en-GB" baseline="30000" dirty="0" smtClean="0"/>
              <a:t>th</a:t>
            </a:r>
          </a:p>
          <a:p>
            <a:pPr lvl="1"/>
            <a:r>
              <a:rPr lang="en-GB" dirty="0" smtClean="0"/>
              <a:t>2019 </a:t>
            </a:r>
            <a:r>
              <a:rPr lang="en-GB" dirty="0" err="1" smtClean="0"/>
              <a:t>UCLondon</a:t>
            </a:r>
            <a:endParaRPr lang="en-GB" dirty="0" smtClean="0"/>
          </a:p>
          <a:p>
            <a:pPr lvl="1"/>
            <a:r>
              <a:rPr lang="en-GB" dirty="0" smtClean="0"/>
              <a:t>2020 Karlsruhe</a:t>
            </a:r>
          </a:p>
          <a:p>
            <a:pPr marL="457200" lvl="1" indent="0">
              <a:buNone/>
            </a:pPr>
            <a:r>
              <a:rPr lang="en-GB" dirty="0" smtClean="0"/>
              <a:t>+ 2 outside Europe (USA + Far East?)</a:t>
            </a:r>
          </a:p>
          <a:p>
            <a:pPr marL="457200" lvl="1" indent="0">
              <a:buNone/>
            </a:pPr>
            <a:r>
              <a:rPr lang="en-GB" dirty="0" smtClean="0"/>
              <a:t>+ Scientific Computing School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23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Secondments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Non-academic </a:t>
            </a:r>
            <a:r>
              <a:rPr lang="en-US" dirty="0" err="1" smtClean="0"/>
              <a:t>secondment</a:t>
            </a:r>
            <a:r>
              <a:rPr lang="en-US" dirty="0" smtClean="0"/>
              <a:t> of long-term PhD students</a:t>
            </a:r>
          </a:p>
          <a:p>
            <a:pPr lvl="1"/>
            <a:r>
              <a:rPr lang="en-US" dirty="0" smtClean="0"/>
              <a:t>11 students, normally 3 months in their second year (September 2018–August 2019)</a:t>
            </a:r>
          </a:p>
          <a:p>
            <a:r>
              <a:rPr lang="en-US" dirty="0" smtClean="0"/>
              <a:t>Academic </a:t>
            </a:r>
            <a:r>
              <a:rPr lang="en-US" dirty="0" err="1" smtClean="0"/>
              <a:t>secondment</a:t>
            </a:r>
            <a:r>
              <a:rPr lang="en-US" dirty="0" smtClean="0"/>
              <a:t> of long-term PhD students</a:t>
            </a:r>
          </a:p>
          <a:p>
            <a:pPr lvl="1"/>
            <a:r>
              <a:rPr lang="en-US" dirty="0" smtClean="0"/>
              <a:t>11 students, normally </a:t>
            </a:r>
            <a:r>
              <a:rPr lang="en-US" dirty="0" smtClean="0"/>
              <a:t>6 </a:t>
            </a:r>
            <a:r>
              <a:rPr lang="en-US" dirty="0" smtClean="0"/>
              <a:t>months in their third year (</a:t>
            </a:r>
            <a:r>
              <a:rPr lang="en-US" dirty="0"/>
              <a:t>September </a:t>
            </a:r>
            <a:r>
              <a:rPr lang="en-US" dirty="0" smtClean="0"/>
              <a:t>2019–</a:t>
            </a:r>
            <a:r>
              <a:rPr lang="en-US" dirty="0"/>
              <a:t>August </a:t>
            </a:r>
            <a:r>
              <a:rPr lang="en-US" dirty="0" smtClean="0"/>
              <a:t>2020)</a:t>
            </a:r>
          </a:p>
          <a:p>
            <a:pPr lvl="1"/>
            <a:r>
              <a:rPr lang="en-US" dirty="0" smtClean="0"/>
              <a:t>including to </a:t>
            </a:r>
            <a:r>
              <a:rPr lang="en-US" dirty="0" err="1" smtClean="0"/>
              <a:t>Monash</a:t>
            </a:r>
            <a:r>
              <a:rPr lang="en-US" dirty="0"/>
              <a:t> </a:t>
            </a:r>
            <a:r>
              <a:rPr lang="en-US" dirty="0" smtClean="0"/>
              <a:t>&amp; SLAC (non-EU)</a:t>
            </a:r>
          </a:p>
        </p:txBody>
      </p:sp>
    </p:spTree>
    <p:extLst>
      <p:ext uri="{BB962C8B-B14F-4D97-AF65-F5344CB8AC3E}">
        <p14:creationId xmlns:p14="http://schemas.microsoft.com/office/powerpoint/2010/main" val="1615805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The individual projects have clearly-defined priorities and plans</a:t>
            </a:r>
          </a:p>
          <a:p>
            <a:r>
              <a:rPr lang="en-US" dirty="0" smtClean="0"/>
              <a:t>Common themes</a:t>
            </a:r>
          </a:p>
          <a:p>
            <a:pPr lvl="1"/>
            <a:r>
              <a:rPr lang="en-US" dirty="0" smtClean="0"/>
              <a:t>Further precision (NNLO inclusive, NLO multi-jet)</a:t>
            </a:r>
          </a:p>
          <a:p>
            <a:pPr lvl="1"/>
            <a:r>
              <a:rPr lang="en-US" dirty="0" smtClean="0"/>
              <a:t>Quantification of precision</a:t>
            </a:r>
          </a:p>
          <a:p>
            <a:pPr lvl="1"/>
            <a:r>
              <a:rPr lang="en-US" dirty="0" smtClean="0"/>
              <a:t>EW corrections / multi-EW boson emission</a:t>
            </a:r>
          </a:p>
          <a:p>
            <a:pPr lvl="1"/>
            <a:r>
              <a:rPr lang="en-US" dirty="0" smtClean="0"/>
              <a:t>further improvements to BSM simulation</a:t>
            </a:r>
          </a:p>
          <a:p>
            <a:r>
              <a:rPr lang="en-US" dirty="0" smtClean="0"/>
              <a:t>Opportunities for inter-project collaboration…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102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1984</TotalTime>
  <Words>375</Words>
  <Application>Microsoft Macintosh PowerPoint</Application>
  <PresentationFormat>On-screen Show (4:3)</PresentationFormat>
  <Paragraphs>69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Blank Presentation</vt:lpstr>
      <vt:lpstr>Introduction to MCnet and MCnetITN3</vt:lpstr>
      <vt:lpstr>MCnetITN3</vt:lpstr>
      <vt:lpstr>MCnet</vt:lpstr>
      <vt:lpstr>MCnetITN3</vt:lpstr>
      <vt:lpstr>MCnetITN3</vt:lpstr>
      <vt:lpstr>MCnetITN3</vt:lpstr>
      <vt:lpstr>MCnetITN3</vt:lpstr>
      <vt:lpstr>Secondments</vt:lpstr>
      <vt:lpstr>Future Directions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MCnet network</dc:title>
  <dc:creator>Michael Seymour</dc:creator>
  <cp:lastModifiedBy>Michael Seymour</cp:lastModifiedBy>
  <cp:revision>62</cp:revision>
  <dcterms:created xsi:type="dcterms:W3CDTF">2016-09-15T22:44:38Z</dcterms:created>
  <dcterms:modified xsi:type="dcterms:W3CDTF">2017-09-27T11:57:29Z</dcterms:modified>
</cp:coreProperties>
</file>