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  <p:sldMasterId id="2147483659" r:id="rId2"/>
    <p:sldMasterId id="2147483672" r:id="rId3"/>
    <p:sldMasterId id="2147483682" r:id="rId4"/>
    <p:sldMasterId id="2147483692" r:id="rId5"/>
    <p:sldMasterId id="2147483729" r:id="rId6"/>
    <p:sldMasterId id="2147483742" r:id="rId7"/>
  </p:sldMasterIdLst>
  <p:notesMasterIdLst>
    <p:notesMasterId r:id="rId59"/>
  </p:notesMasterIdLst>
  <p:handoutMasterIdLst>
    <p:handoutMasterId r:id="rId60"/>
  </p:handoutMasterIdLst>
  <p:sldIdLst>
    <p:sldId id="409" r:id="rId8"/>
    <p:sldId id="297" r:id="rId9"/>
    <p:sldId id="350" r:id="rId10"/>
    <p:sldId id="410" r:id="rId11"/>
    <p:sldId id="411" r:id="rId12"/>
    <p:sldId id="412" r:id="rId13"/>
    <p:sldId id="1055" r:id="rId14"/>
    <p:sldId id="1056" r:id="rId15"/>
    <p:sldId id="1057" r:id="rId16"/>
    <p:sldId id="413" r:id="rId17"/>
    <p:sldId id="1063" r:id="rId18"/>
    <p:sldId id="369" r:id="rId19"/>
    <p:sldId id="414" r:id="rId20"/>
    <p:sldId id="1052" r:id="rId21"/>
    <p:sldId id="1058" r:id="rId22"/>
    <p:sldId id="1064" r:id="rId23"/>
    <p:sldId id="416" r:id="rId24"/>
    <p:sldId id="1060" r:id="rId25"/>
    <p:sldId id="417" r:id="rId26"/>
    <p:sldId id="352" r:id="rId27"/>
    <p:sldId id="318" r:id="rId28"/>
    <p:sldId id="1067" r:id="rId29"/>
    <p:sldId id="418" r:id="rId30"/>
    <p:sldId id="419" r:id="rId31"/>
    <p:sldId id="1068" r:id="rId32"/>
    <p:sldId id="1062" r:id="rId33"/>
    <p:sldId id="1069" r:id="rId34"/>
    <p:sldId id="1066" r:id="rId35"/>
    <p:sldId id="1051" r:id="rId36"/>
    <p:sldId id="423" r:id="rId37"/>
    <p:sldId id="1065" r:id="rId38"/>
    <p:sldId id="1028" r:id="rId39"/>
    <p:sldId id="1030" r:id="rId40"/>
    <p:sldId id="1031" r:id="rId41"/>
    <p:sldId id="1032" r:id="rId42"/>
    <p:sldId id="1049" r:id="rId43"/>
    <p:sldId id="604" r:id="rId44"/>
    <p:sldId id="1024" r:id="rId45"/>
    <p:sldId id="637" r:id="rId46"/>
    <p:sldId id="1038" r:id="rId47"/>
    <p:sldId id="1039" r:id="rId48"/>
    <p:sldId id="1022" r:id="rId49"/>
    <p:sldId id="1040" r:id="rId50"/>
    <p:sldId id="1041" r:id="rId51"/>
    <p:sldId id="1012" r:id="rId52"/>
    <p:sldId id="1043" r:id="rId53"/>
    <p:sldId id="1048" r:id="rId54"/>
    <p:sldId id="1042" r:id="rId55"/>
    <p:sldId id="1070" r:id="rId56"/>
    <p:sldId id="1050" r:id="rId57"/>
    <p:sldId id="367" r:id="rId58"/>
  </p:sldIdLst>
  <p:sldSz cx="9144000" cy="5143500" type="screen16x9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30" autoAdjust="0"/>
    <p:restoredTop sz="86407" autoAdjust="0"/>
  </p:normalViewPr>
  <p:slideViewPr>
    <p:cSldViewPr snapToGrid="0">
      <p:cViewPr varScale="1">
        <p:scale>
          <a:sx n="146" d="100"/>
          <a:sy n="146" d="100"/>
        </p:scale>
        <p:origin x="344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47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8" d="100"/>
        <a:sy n="58" d="100"/>
      </p:scale>
      <p:origin x="0" y="66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10C42-98CD-9149-AF6F-8474085F0E39}" type="datetimeFigureOut">
              <a:rPr lang="en-US" smtClean="0"/>
              <a:t>5/23/23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6E40A-514D-2148-9E67-8F813A943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457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A8ADFD5B-A66C-449C-B6E8-FB716D07777D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CA5D3BF3-D352-46FC-8343-31F56E67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9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C437D3-5FEE-3543-8B64-065077969259}" type="slidenum">
              <a:rPr lang="en-US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16</a:t>
            </a:fld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EAF106-7861-4445-9577-3307E7A92E39}" type="slidenum">
              <a:rPr lang="en-US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21</a:t>
            </a:fld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911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8344" indent="-3747118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1D0A376-4D7D-7940-811A-1B98EBF299A3}" type="slidenum">
              <a:rPr lang="en-US" sz="1200">
                <a:solidFill>
                  <a:prstClr val="black"/>
                </a:solidFill>
              </a:rPr>
              <a:pPr/>
              <a:t>29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19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267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2FCFD-F94D-0E4F-8EB5-994858806B45}" type="slidenum">
              <a:rPr lang="uk-UA"/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7519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180B9A-ACD7-4140-BBFE-572F44283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007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2FCFD-F94D-0E4F-8EB5-994858806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426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/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515100" cy="514350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272784EA-61F7-3D48-A56C-AD15518131AB}" type="datetime1">
              <a:rPr lang="en-US" smtClean="0">
                <a:solidFill>
                  <a:srgbClr val="FFFFFF"/>
                </a:solidFill>
              </a:rPr>
              <a:t>5/23/23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5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  <a:extLst/>
          </a:lstStyle>
          <a:p>
            <a:pPr algn="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2343150"/>
            <a:ext cx="6477000" cy="2038350"/>
          </a:xfrm>
        </p:spPr>
        <p:txBody>
          <a:bodyPr rtlCol="0" anchor="b"/>
          <a:lstStyle>
            <a:lvl1pPr>
              <a:defRPr cap="all" baseline="0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1476"/>
            <a:ext cx="7772400" cy="3428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00450"/>
            <a:ext cx="6858000" cy="6858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6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9BD2-9523-9147-B64F-DFE15BB6A032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May 23, 2023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3634740"/>
            <a:ext cx="142876" cy="150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1" tIns="45657" rIns="91311" bIns="45657" rtlCol="0" anchor="ctr"/>
          <a:lstStyle/>
          <a:p>
            <a:pPr algn="ctr"/>
            <a:endParaRPr lang="en-US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3634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1" tIns="45657" rIns="91311" bIns="45657" rtlCol="0" anchor="ctr"/>
          <a:lstStyle/>
          <a:p>
            <a:pPr algn="ctr"/>
            <a:endParaRPr lang="en-US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378165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6B99-E11F-8147-A49D-1BE10A91A836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May 23, 2023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956443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5867"/>
            <a:ext cx="7772400" cy="3240881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451"/>
            <a:ext cx="7772400" cy="8001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65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6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7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3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9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4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29DD-BECD-2145-AA38-18FDD45361F7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May 23, 2023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 dirty="0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922502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181110"/>
            <a:ext cx="32918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181110"/>
            <a:ext cx="32918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F6BF-3CD6-CC4A-A5EB-E88A856C203C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May 23, 2023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309500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6560" indent="0">
              <a:buNone/>
              <a:defRPr sz="2000" b="1"/>
            </a:lvl2pPr>
            <a:lvl3pPr marL="913117" indent="0">
              <a:buNone/>
              <a:defRPr sz="1800" b="1"/>
            </a:lvl3pPr>
            <a:lvl4pPr marL="1369677" indent="0">
              <a:buNone/>
              <a:defRPr sz="1600" b="1"/>
            </a:lvl4pPr>
            <a:lvl5pPr marL="1826235" indent="0">
              <a:buNone/>
              <a:defRPr sz="1600" b="1"/>
            </a:lvl5pPr>
            <a:lvl6pPr marL="2282796" indent="0">
              <a:buNone/>
              <a:defRPr sz="1600" b="1"/>
            </a:lvl6pPr>
            <a:lvl7pPr marL="2739352" indent="0">
              <a:buNone/>
              <a:defRPr sz="1600" b="1"/>
            </a:lvl7pPr>
            <a:lvl8pPr marL="3195913" indent="0">
              <a:buNone/>
              <a:defRPr sz="1600" b="1"/>
            </a:lvl8pPr>
            <a:lvl9pPr marL="365247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1694525"/>
            <a:ext cx="3291840" cy="2880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6560" indent="0">
              <a:buNone/>
              <a:defRPr sz="2000" b="1"/>
            </a:lvl2pPr>
            <a:lvl3pPr marL="913117" indent="0">
              <a:buNone/>
              <a:defRPr sz="1800" b="1"/>
            </a:lvl3pPr>
            <a:lvl4pPr marL="1369677" indent="0">
              <a:buNone/>
              <a:defRPr sz="1600" b="1"/>
            </a:lvl4pPr>
            <a:lvl5pPr marL="1826235" indent="0">
              <a:buNone/>
              <a:defRPr sz="1600" b="1"/>
            </a:lvl5pPr>
            <a:lvl6pPr marL="2282796" indent="0">
              <a:buNone/>
              <a:defRPr sz="1600" b="1"/>
            </a:lvl6pPr>
            <a:lvl7pPr marL="2739352" indent="0">
              <a:buNone/>
              <a:defRPr sz="1600" b="1"/>
            </a:lvl7pPr>
            <a:lvl8pPr marL="3195913" indent="0">
              <a:buNone/>
              <a:defRPr sz="1600" b="1"/>
            </a:lvl8pPr>
            <a:lvl9pPr marL="3652470" indent="0">
              <a:buNone/>
              <a:defRPr sz="1600" b="1"/>
            </a:lvl9pPr>
          </a:lstStyle>
          <a:p>
            <a:pPr marL="0" lvl="0" indent="0" algn="l" defTabSz="913117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1694525"/>
            <a:ext cx="3291840" cy="2880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D920-89EC-5E45-B458-21855A30DEC1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May 23, 2023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437320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E6CD-71B8-4248-8481-5A247CE5B574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May 23, 2023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949883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CAF0-CAF3-9F49-B261-3E209B455DC5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May 23, 2023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778959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00150"/>
            <a:ext cx="5111750" cy="33604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200150"/>
            <a:ext cx="3008313" cy="336042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6560" indent="0">
              <a:buNone/>
              <a:defRPr sz="1200"/>
            </a:lvl2pPr>
            <a:lvl3pPr marL="913117" indent="0">
              <a:buNone/>
              <a:defRPr sz="1000"/>
            </a:lvl3pPr>
            <a:lvl4pPr marL="1369677" indent="0">
              <a:buNone/>
              <a:defRPr sz="900"/>
            </a:lvl4pPr>
            <a:lvl5pPr marL="1826235" indent="0">
              <a:buNone/>
              <a:defRPr sz="900"/>
            </a:lvl5pPr>
            <a:lvl6pPr marL="2282796" indent="0">
              <a:buNone/>
              <a:defRPr sz="900"/>
            </a:lvl6pPr>
            <a:lvl7pPr marL="2739352" indent="0">
              <a:buNone/>
              <a:defRPr sz="900"/>
            </a:lvl7pPr>
            <a:lvl8pPr marL="3195913" indent="0">
              <a:buNone/>
              <a:defRPr sz="900"/>
            </a:lvl8pPr>
            <a:lvl9pPr marL="365247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0753D-B848-AB47-8724-4E3288241E2E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May 23, 2023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5166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3634740"/>
            <a:ext cx="142876" cy="150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1" tIns="45657" rIns="91311" bIns="45657" rtlCol="0" anchor="ctr"/>
          <a:lstStyle/>
          <a:p>
            <a:pPr algn="ctr"/>
            <a:endParaRPr lang="en-US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" y="0"/>
            <a:ext cx="9000877" cy="363474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6560" indent="0">
              <a:buNone/>
              <a:defRPr sz="2800"/>
            </a:lvl2pPr>
            <a:lvl3pPr marL="913117" indent="0">
              <a:buNone/>
              <a:defRPr sz="2400"/>
            </a:lvl3pPr>
            <a:lvl4pPr marL="1369677" indent="0">
              <a:buNone/>
              <a:defRPr sz="2000"/>
            </a:lvl4pPr>
            <a:lvl5pPr marL="1826235" indent="0">
              <a:buNone/>
              <a:defRPr sz="2000"/>
            </a:lvl5pPr>
            <a:lvl6pPr marL="2282796" indent="0">
              <a:buNone/>
              <a:defRPr sz="2000"/>
            </a:lvl6pPr>
            <a:lvl7pPr marL="2739352" indent="0">
              <a:buNone/>
              <a:defRPr sz="2000"/>
            </a:lvl7pPr>
            <a:lvl8pPr marL="3195913" indent="0">
              <a:buNone/>
              <a:defRPr sz="2000"/>
            </a:lvl8pPr>
            <a:lvl9pPr marL="365247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286250"/>
            <a:ext cx="8153400" cy="342900"/>
          </a:xfrm>
        </p:spPr>
        <p:txBody>
          <a:bodyPr/>
          <a:lstStyle>
            <a:lvl1pPr marL="0" indent="0">
              <a:buNone/>
              <a:defRPr sz="1600"/>
            </a:lvl1pPr>
            <a:lvl2pPr marL="456560" indent="0">
              <a:buNone/>
              <a:defRPr sz="1200"/>
            </a:lvl2pPr>
            <a:lvl3pPr marL="913117" indent="0">
              <a:buNone/>
              <a:defRPr sz="1000"/>
            </a:lvl3pPr>
            <a:lvl4pPr marL="1369677" indent="0">
              <a:buNone/>
              <a:defRPr sz="900"/>
            </a:lvl4pPr>
            <a:lvl5pPr marL="1826235" indent="0">
              <a:buNone/>
              <a:defRPr sz="900"/>
            </a:lvl5pPr>
            <a:lvl6pPr marL="2282796" indent="0">
              <a:buNone/>
              <a:defRPr sz="900"/>
            </a:lvl6pPr>
            <a:lvl7pPr marL="2739352" indent="0">
              <a:buNone/>
              <a:defRPr sz="900"/>
            </a:lvl7pPr>
            <a:lvl8pPr marL="3195913" indent="0">
              <a:buNone/>
              <a:defRPr sz="900"/>
            </a:lvl8pPr>
            <a:lvl9pPr marL="365247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B9AD-0AF8-4146-8C90-BD25475E380A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May 23, 2023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714750"/>
            <a:ext cx="8153400" cy="5715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3634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1" tIns="45657" rIns="91311" bIns="45657" rtlCol="0" anchor="ctr"/>
          <a:lstStyle/>
          <a:p>
            <a:pPr algn="ctr"/>
            <a:endParaRPr lang="en-US">
              <a:solidFill>
                <a:srgbClr val="FFFFFF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90531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997C-7EC9-D54E-843D-2864C072EC30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May 23, 2023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178238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B006-0805-714F-B3CC-7DA31E9042BF}" type="datetime1">
              <a:rPr lang="en-US" smtClean="0"/>
              <a:t>5/23/23</a:t>
            </a:fld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69BD0-55AB-4D4A-99EC-60B132079B98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May 23, 2023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641375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0250" y="169333"/>
            <a:ext cx="6858000" cy="819362"/>
          </a:xfrm>
          <a:prstGeom prst="rect">
            <a:avLst/>
          </a:prstGeom>
        </p:spPr>
        <p:txBody>
          <a:bodyPr lIns="0" anchor="b"/>
          <a:lstStyle>
            <a:lvl1pPr>
              <a:defRPr lang="en-US" sz="23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57250" y="1285880"/>
            <a:ext cx="8001000" cy="3429001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3"/>
            <a:ext cx="1942504" cy="271528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5/23/23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15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571500" y="0"/>
            <a:ext cx="3429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857250" y="4714877"/>
            <a:ext cx="2286000" cy="1428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defTabSz="685800">
              <a:spcAft>
                <a:spcPts val="375"/>
              </a:spcAft>
            </a:pPr>
            <a:r>
              <a:rPr lang="en-US" sz="500" dirty="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714500"/>
            <a:ext cx="2857500" cy="1143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30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6581" y="3543300"/>
            <a:ext cx="2857500" cy="17145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7250" y="3739598"/>
            <a:ext cx="2857500" cy="17145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0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2319131" y="-778565"/>
            <a:ext cx="115416" cy="273152"/>
          </a:xfrm>
          <a:prstGeom prst="rect">
            <a:avLst/>
          </a:prstGeom>
          <a:noFill/>
        </p:spPr>
        <p:txBody>
          <a:bodyPr wrap="none" lIns="57150" tIns="28575" rIns="57150" bIns="28575" rtlCol="0">
            <a:spAutoFit/>
          </a:bodyPr>
          <a:lstStyle/>
          <a:p>
            <a:pPr defTabSz="685800"/>
            <a:endParaRPr lang="en-US" sz="1400">
              <a:solidFill>
                <a:srgbClr val="616265"/>
              </a:solidFill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7250" y="148592"/>
            <a:ext cx="800100" cy="7807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6611" y="4486277"/>
            <a:ext cx="515303" cy="1428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4717" y="4531025"/>
            <a:ext cx="581131" cy="97155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57284" y="3072278"/>
            <a:ext cx="2056805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BD4F8E3-4ED9-44B4-99E6-8A3D2CF8D415}" type="datetime4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May 23, 2023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180" y="4831326"/>
            <a:ext cx="3085703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18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500" y="285750"/>
            <a:ext cx="4857750" cy="4572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0500" y="4286250"/>
            <a:ext cx="485775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279" y="1434703"/>
            <a:ext cx="2857501" cy="994172"/>
          </a:xfrm>
          <a:prstGeom prst="rect">
            <a:avLst/>
          </a:prstGeom>
        </p:spPr>
        <p:txBody>
          <a:bodyPr lIns="0" tIns="28575" rIns="57150" bIns="28575" anchor="b"/>
          <a:lstStyle>
            <a:lvl1pPr>
              <a:defRPr lang="en-US" sz="23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71537" y="2733146"/>
            <a:ext cx="2857500" cy="2143125"/>
          </a:xfrm>
          <a:prstGeom prst="rect">
            <a:avLst/>
          </a:prstGeom>
        </p:spPr>
        <p:txBody>
          <a:bodyPr lIns="57150" tIns="28575" rIns="57150" bIns="28575"/>
          <a:lstStyle>
            <a:lvl1pPr>
              <a:defRPr sz="1800"/>
            </a:lvl1pPr>
            <a:lvl2pPr marL="514350" indent="-171450">
              <a:buFont typeface="Wingdings" panose="05000000000000000000" pitchFamily="2" charset="2"/>
              <a:buChar char="§"/>
              <a:defRPr sz="1500"/>
            </a:lvl2pPr>
            <a:lvl3pPr marL="857250" indent="-171450">
              <a:buFont typeface="Wingdings" panose="05000000000000000000" pitchFamily="2" charset="2"/>
              <a:buChar char="ü"/>
              <a:defRPr sz="1300"/>
            </a:lvl3pPr>
            <a:lvl4pPr>
              <a:defRPr sz="1100"/>
            </a:lvl4pPr>
            <a:lvl5pPr marL="1543050" indent="-171450"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3"/>
            <a:ext cx="1942504" cy="271528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5/23/23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1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019151" y="285749"/>
            <a:ext cx="4857750" cy="4572000"/>
          </a:xfrm>
          <a:prstGeom prst="rect">
            <a:avLst/>
          </a:prstGeom>
        </p:spPr>
        <p:txBody>
          <a:bodyPr lIns="57150" tIns="28575" rIns="57150" bIns="28575"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71537" y="2733146"/>
            <a:ext cx="2857500" cy="2143125"/>
          </a:xfrm>
          <a:prstGeom prst="rect">
            <a:avLst/>
          </a:prstGeom>
        </p:spPr>
        <p:txBody>
          <a:bodyPr lIns="57150" tIns="28575" rIns="57150" bIns="28575"/>
          <a:lstStyle>
            <a:lvl1pPr>
              <a:defRPr sz="1800"/>
            </a:lvl1pPr>
            <a:lvl2pPr marL="514350" indent="-171450">
              <a:buFont typeface="Wingdings" panose="05000000000000000000" pitchFamily="2" charset="2"/>
              <a:buChar char="§"/>
              <a:defRPr sz="1500"/>
            </a:lvl2pPr>
            <a:lvl3pPr marL="857250" indent="-171450">
              <a:buFont typeface="Wingdings" panose="05000000000000000000" pitchFamily="2" charset="2"/>
              <a:buChar char="ü"/>
              <a:defRPr sz="1300"/>
            </a:lvl3pPr>
            <a:lvl4pPr>
              <a:defRPr sz="1100"/>
            </a:lvl4pPr>
            <a:lvl5pPr marL="1543050" indent="-171450"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3"/>
            <a:ext cx="1942504" cy="271528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5/23/23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279" y="1434703"/>
            <a:ext cx="2857501" cy="994172"/>
          </a:xfrm>
          <a:prstGeom prst="rect">
            <a:avLst/>
          </a:prstGeom>
        </p:spPr>
        <p:txBody>
          <a:bodyPr lIns="0" tIns="28575" rIns="57150" bIns="28575" anchor="b"/>
          <a:lstStyle>
            <a:lvl1pPr>
              <a:defRPr lang="en-US" sz="23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02525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0250" y="169333"/>
            <a:ext cx="6858000" cy="819362"/>
          </a:xfrm>
          <a:prstGeom prst="rect">
            <a:avLst/>
          </a:prstGeom>
        </p:spPr>
        <p:txBody>
          <a:bodyPr lIns="0" tIns="28575" rIns="57150" bIns="28575" anchor="b"/>
          <a:lstStyle>
            <a:lvl1pPr>
              <a:defRPr lang="en-US" sz="23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57250" y="1285880"/>
            <a:ext cx="8001000" cy="3429001"/>
          </a:xfrm>
          <a:prstGeom prst="rect">
            <a:avLst/>
          </a:prstGeom>
        </p:spPr>
        <p:txBody>
          <a:bodyPr lIns="57150" tIns="28575" rIns="57150" bIns="28575"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3"/>
            <a:ext cx="1942504" cy="271528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5/23/23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092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500" y="285752"/>
            <a:ext cx="2286000" cy="214312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2250" y="285752"/>
            <a:ext cx="2286000" cy="214312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00500" y="2714627"/>
            <a:ext cx="2286000" cy="214312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72250" y="2714627"/>
            <a:ext cx="2286000" cy="214312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0500" y="1857375"/>
            <a:ext cx="228600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0500" y="4286250"/>
            <a:ext cx="228600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72250" y="1857375"/>
            <a:ext cx="228600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72250" y="4286250"/>
            <a:ext cx="228600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279" y="1434703"/>
            <a:ext cx="2857501" cy="994172"/>
          </a:xfrm>
          <a:prstGeom prst="rect">
            <a:avLst/>
          </a:prstGeom>
        </p:spPr>
        <p:txBody>
          <a:bodyPr lIns="0" tIns="28575" rIns="57150" bIns="28575" anchor="b"/>
          <a:lstStyle>
            <a:lvl1pPr>
              <a:defRPr lang="en-US" sz="23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71537" y="2733146"/>
            <a:ext cx="2857500" cy="2143125"/>
          </a:xfrm>
          <a:prstGeom prst="rect">
            <a:avLst/>
          </a:prstGeom>
        </p:spPr>
        <p:txBody>
          <a:bodyPr lIns="57150" tIns="28575" rIns="57150" bIns="28575"/>
          <a:lstStyle>
            <a:lvl1pPr>
              <a:defRPr sz="1800"/>
            </a:lvl1pPr>
            <a:lvl2pPr marL="514350" indent="-171450">
              <a:buFont typeface="Wingdings" panose="05000000000000000000" pitchFamily="2" charset="2"/>
              <a:buChar char="§"/>
              <a:defRPr sz="1500"/>
            </a:lvl2pPr>
            <a:lvl3pPr marL="857250" indent="-171450">
              <a:buFont typeface="Wingdings" panose="05000000000000000000" pitchFamily="2" charset="2"/>
              <a:buChar char="ü"/>
              <a:defRPr sz="1300"/>
            </a:lvl3pPr>
            <a:lvl4pPr>
              <a:defRPr sz="1100"/>
            </a:lvl4pPr>
            <a:lvl5pPr marL="1543050" indent="-171450"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3"/>
            <a:ext cx="1942504" cy="271528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5/23/23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49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7279" y="337185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7279" y="171450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6175" y="337185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6175" y="171450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5093" y="337185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5093" y="171450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7279" y="268605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7279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86175" y="268605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6175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5093" y="268605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5093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0250" y="169333"/>
            <a:ext cx="6858000" cy="819362"/>
          </a:xfrm>
          <a:prstGeom prst="rect">
            <a:avLst/>
          </a:prstGeom>
        </p:spPr>
        <p:txBody>
          <a:bodyPr lIns="0" tIns="28575" rIns="57150" bIns="28575" anchor="b"/>
          <a:lstStyle>
            <a:lvl1pPr>
              <a:defRPr lang="en-US" sz="23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3"/>
            <a:ext cx="1942504" cy="271528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5/23/23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57250" y="1371616"/>
            <a:ext cx="8001000" cy="328679"/>
          </a:xfrm>
          <a:prstGeom prst="rect">
            <a:avLst/>
          </a:prstGeom>
        </p:spPr>
        <p:txBody>
          <a:bodyPr lIns="57150" tIns="28575" rIns="57150" bIns="28575"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571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7279" y="3162822"/>
            <a:ext cx="2543175" cy="169492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7279" y="1291592"/>
            <a:ext cx="2543175" cy="169735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6175" y="3162822"/>
            <a:ext cx="2543175" cy="169492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6175" y="1291592"/>
            <a:ext cx="2543175" cy="169735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5093" y="3162822"/>
            <a:ext cx="2543175" cy="169492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5093" y="1291592"/>
            <a:ext cx="2543175" cy="169735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7279" y="2474595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7279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86175" y="2474595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6175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5093" y="2474595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5093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3"/>
            <a:ext cx="1942504" cy="271528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5/23/23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0250" y="169333"/>
            <a:ext cx="6858000" cy="819362"/>
          </a:xfrm>
          <a:prstGeom prst="rect">
            <a:avLst/>
          </a:prstGeom>
        </p:spPr>
        <p:txBody>
          <a:bodyPr lIns="0" tIns="28575" rIns="57150" bIns="28575" anchor="b"/>
          <a:lstStyle>
            <a:lvl1pPr>
              <a:defRPr lang="en-US" sz="23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58570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3"/>
            <a:ext cx="1942504" cy="271528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5/23/23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614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33" y="2057416"/>
            <a:ext cx="7123113" cy="1254919"/>
          </a:xfrm>
        </p:spPr>
        <p:txBody>
          <a:bodyPr anchor="t"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0A45-490D-4243-9407-1B0739E7DED0}" type="datetime1">
              <a:rPr lang="en-US" smtClean="0"/>
              <a:t>5/23/23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5"/>
            <a:ext cx="1295400" cy="526257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lang="en-US" sz="2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857250" y="1285875"/>
            <a:ext cx="2857500" cy="3429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defTabSz="685800">
              <a:lnSpc>
                <a:spcPct val="90000"/>
              </a:lnSpc>
            </a:pPr>
            <a:r>
              <a:rPr lang="en-US" sz="3000" b="1" dirty="0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93" y="4857750"/>
            <a:ext cx="3419721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50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571500" y="0"/>
            <a:ext cx="3429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857250" y="4714877"/>
            <a:ext cx="2286000" cy="1428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defTabSz="685800">
              <a:spcAft>
                <a:spcPts val="375"/>
              </a:spcAft>
            </a:pPr>
            <a:r>
              <a:rPr lang="en-US" sz="500" dirty="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714500"/>
            <a:ext cx="2857500" cy="1143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30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6581" y="3543300"/>
            <a:ext cx="2857500" cy="17145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7250" y="3739598"/>
            <a:ext cx="2857500" cy="17145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0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2319131" y="-778565"/>
            <a:ext cx="115416" cy="273152"/>
          </a:xfrm>
          <a:prstGeom prst="rect">
            <a:avLst/>
          </a:prstGeom>
          <a:noFill/>
        </p:spPr>
        <p:txBody>
          <a:bodyPr wrap="none" lIns="57150" tIns="28575" rIns="57150" bIns="28575" rtlCol="0">
            <a:spAutoFit/>
          </a:bodyPr>
          <a:lstStyle/>
          <a:p>
            <a:pPr defTabSz="685800"/>
            <a:endParaRPr lang="en-US" sz="1400">
              <a:solidFill>
                <a:srgbClr val="616265"/>
              </a:solidFill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7250" y="148592"/>
            <a:ext cx="800100" cy="7807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6610" y="4486277"/>
            <a:ext cx="515303" cy="1428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4717" y="4531025"/>
            <a:ext cx="581131" cy="97155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57284" y="3072278"/>
            <a:ext cx="2056805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BD4F8E3-4ED9-44B4-99E6-8A3D2CF8D415}" type="datetime4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May 23, 2023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179" y="4831326"/>
            <a:ext cx="3085703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708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500" y="285750"/>
            <a:ext cx="4857750" cy="4572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0500" y="4286250"/>
            <a:ext cx="485775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279" y="1434703"/>
            <a:ext cx="2857501" cy="994172"/>
          </a:xfrm>
          <a:prstGeom prst="rect">
            <a:avLst/>
          </a:prstGeom>
        </p:spPr>
        <p:txBody>
          <a:bodyPr lIns="0" tIns="28575" rIns="57150" bIns="28575" anchor="b"/>
          <a:lstStyle>
            <a:lvl1pPr>
              <a:defRPr lang="en-US" sz="23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71537" y="2733146"/>
            <a:ext cx="2857500" cy="2143125"/>
          </a:xfrm>
          <a:prstGeom prst="rect">
            <a:avLst/>
          </a:prstGeom>
        </p:spPr>
        <p:txBody>
          <a:bodyPr lIns="57150" tIns="28575" rIns="57150" bIns="28575"/>
          <a:lstStyle>
            <a:lvl1pPr>
              <a:defRPr sz="1800"/>
            </a:lvl1pPr>
            <a:lvl2pPr marL="514350" indent="-171450">
              <a:buFont typeface="Wingdings" panose="05000000000000000000" pitchFamily="2" charset="2"/>
              <a:buChar char="§"/>
              <a:defRPr sz="1500"/>
            </a:lvl2pPr>
            <a:lvl3pPr marL="857250" indent="-171450">
              <a:buFont typeface="Wingdings" panose="05000000000000000000" pitchFamily="2" charset="2"/>
              <a:buChar char="ü"/>
              <a:defRPr sz="1300"/>
            </a:lvl3pPr>
            <a:lvl4pPr>
              <a:defRPr sz="1100"/>
            </a:lvl4pPr>
            <a:lvl5pPr marL="1543050" indent="-171450"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3"/>
            <a:ext cx="1942504" cy="271528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5/23/23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18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019151" y="285749"/>
            <a:ext cx="4857750" cy="4572000"/>
          </a:xfrm>
          <a:prstGeom prst="rect">
            <a:avLst/>
          </a:prstGeom>
        </p:spPr>
        <p:txBody>
          <a:bodyPr lIns="57150" tIns="28575" rIns="57150" bIns="28575"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71537" y="2733146"/>
            <a:ext cx="2857500" cy="2143125"/>
          </a:xfrm>
          <a:prstGeom prst="rect">
            <a:avLst/>
          </a:prstGeom>
        </p:spPr>
        <p:txBody>
          <a:bodyPr lIns="57150" tIns="28575" rIns="57150" bIns="28575"/>
          <a:lstStyle>
            <a:lvl1pPr>
              <a:defRPr sz="1800"/>
            </a:lvl1pPr>
            <a:lvl2pPr marL="514350" indent="-171450">
              <a:buFont typeface="Wingdings" panose="05000000000000000000" pitchFamily="2" charset="2"/>
              <a:buChar char="§"/>
              <a:defRPr sz="1500"/>
            </a:lvl2pPr>
            <a:lvl3pPr marL="857250" indent="-171450">
              <a:buFont typeface="Wingdings" panose="05000000000000000000" pitchFamily="2" charset="2"/>
              <a:buChar char="ü"/>
              <a:defRPr sz="1300"/>
            </a:lvl3pPr>
            <a:lvl4pPr>
              <a:defRPr sz="1100"/>
            </a:lvl4pPr>
            <a:lvl5pPr marL="1543050" indent="-171450"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3"/>
            <a:ext cx="1942504" cy="271528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5/23/23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279" y="1434703"/>
            <a:ext cx="2857501" cy="994172"/>
          </a:xfrm>
          <a:prstGeom prst="rect">
            <a:avLst/>
          </a:prstGeom>
        </p:spPr>
        <p:txBody>
          <a:bodyPr lIns="0" tIns="28575" rIns="57150" bIns="28575" anchor="b"/>
          <a:lstStyle>
            <a:lvl1pPr>
              <a:defRPr lang="en-US" sz="23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59204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0250" y="169333"/>
            <a:ext cx="6858000" cy="819362"/>
          </a:xfrm>
          <a:prstGeom prst="rect">
            <a:avLst/>
          </a:prstGeom>
        </p:spPr>
        <p:txBody>
          <a:bodyPr lIns="0" tIns="28575" rIns="57150" bIns="28575" anchor="b"/>
          <a:lstStyle>
            <a:lvl1pPr>
              <a:defRPr lang="en-US" sz="23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57250" y="1285880"/>
            <a:ext cx="8001000" cy="3429001"/>
          </a:xfrm>
          <a:prstGeom prst="rect">
            <a:avLst/>
          </a:prstGeom>
        </p:spPr>
        <p:txBody>
          <a:bodyPr lIns="57150" tIns="28575" rIns="57150" bIns="28575"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3"/>
            <a:ext cx="1942504" cy="271528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5/23/23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121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500" y="285752"/>
            <a:ext cx="2286000" cy="214312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2250" y="285752"/>
            <a:ext cx="2286000" cy="214312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00500" y="2714627"/>
            <a:ext cx="2286000" cy="214312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72250" y="2714627"/>
            <a:ext cx="2286000" cy="214312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0500" y="1857375"/>
            <a:ext cx="228600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0500" y="4286250"/>
            <a:ext cx="228600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72250" y="1857375"/>
            <a:ext cx="228600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72250" y="4286250"/>
            <a:ext cx="228600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279" y="1434703"/>
            <a:ext cx="2857501" cy="994172"/>
          </a:xfrm>
          <a:prstGeom prst="rect">
            <a:avLst/>
          </a:prstGeom>
        </p:spPr>
        <p:txBody>
          <a:bodyPr lIns="0" tIns="28575" rIns="57150" bIns="28575" anchor="b"/>
          <a:lstStyle>
            <a:lvl1pPr>
              <a:defRPr lang="en-US" sz="23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71537" y="2733146"/>
            <a:ext cx="2857500" cy="2143125"/>
          </a:xfrm>
          <a:prstGeom prst="rect">
            <a:avLst/>
          </a:prstGeom>
        </p:spPr>
        <p:txBody>
          <a:bodyPr lIns="57150" tIns="28575" rIns="57150" bIns="28575"/>
          <a:lstStyle>
            <a:lvl1pPr>
              <a:defRPr sz="1800"/>
            </a:lvl1pPr>
            <a:lvl2pPr marL="514350" indent="-171450">
              <a:buFont typeface="Wingdings" panose="05000000000000000000" pitchFamily="2" charset="2"/>
              <a:buChar char="§"/>
              <a:defRPr sz="1500"/>
            </a:lvl2pPr>
            <a:lvl3pPr marL="857250" indent="-171450">
              <a:buFont typeface="Wingdings" panose="05000000000000000000" pitchFamily="2" charset="2"/>
              <a:buChar char="ü"/>
              <a:defRPr sz="1300"/>
            </a:lvl3pPr>
            <a:lvl4pPr>
              <a:defRPr sz="1100"/>
            </a:lvl4pPr>
            <a:lvl5pPr marL="1543050" indent="-171450"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3"/>
            <a:ext cx="1942504" cy="271528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5/23/23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16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7279" y="337185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7279" y="171450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6175" y="337185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6175" y="171450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5093" y="337185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5093" y="171450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7279" y="268605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7279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86175" y="268605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6175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5093" y="268605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5093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0250" y="169333"/>
            <a:ext cx="6858000" cy="819362"/>
          </a:xfrm>
          <a:prstGeom prst="rect">
            <a:avLst/>
          </a:prstGeom>
        </p:spPr>
        <p:txBody>
          <a:bodyPr lIns="0" tIns="28575" rIns="57150" bIns="28575" anchor="b"/>
          <a:lstStyle>
            <a:lvl1pPr>
              <a:defRPr lang="en-US" sz="23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3"/>
            <a:ext cx="1942504" cy="271528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5/23/23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57250" y="1371616"/>
            <a:ext cx="8001000" cy="328679"/>
          </a:xfrm>
          <a:prstGeom prst="rect">
            <a:avLst/>
          </a:prstGeom>
        </p:spPr>
        <p:txBody>
          <a:bodyPr lIns="57150" tIns="28575" rIns="57150" bIns="28575"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42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7279" y="3162822"/>
            <a:ext cx="2543175" cy="169492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7279" y="1291592"/>
            <a:ext cx="2543175" cy="169735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6175" y="3162822"/>
            <a:ext cx="2543175" cy="169492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6175" y="1291592"/>
            <a:ext cx="2543175" cy="169735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5093" y="3162822"/>
            <a:ext cx="2543175" cy="169492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5093" y="1291592"/>
            <a:ext cx="2543175" cy="169735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7279" y="2474595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7279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86175" y="2474595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6175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5093" y="2474595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5093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3"/>
            <a:ext cx="1942504" cy="271528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5/23/23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0250" y="169333"/>
            <a:ext cx="6858000" cy="819362"/>
          </a:xfrm>
          <a:prstGeom prst="rect">
            <a:avLst/>
          </a:prstGeom>
        </p:spPr>
        <p:txBody>
          <a:bodyPr lIns="0" tIns="28575" rIns="57150" bIns="28575" anchor="b"/>
          <a:lstStyle>
            <a:lvl1pPr>
              <a:defRPr lang="en-US" sz="23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40442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3"/>
            <a:ext cx="1942504" cy="271528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5/23/23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090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857250" y="1285875"/>
            <a:ext cx="2857500" cy="3429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defTabSz="685800">
              <a:lnSpc>
                <a:spcPct val="90000"/>
              </a:lnSpc>
            </a:pPr>
            <a:r>
              <a:rPr lang="en-US" sz="3000" b="1" dirty="0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93" y="4857750"/>
            <a:ext cx="3419721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111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352553"/>
            <a:ext cx="3886200" cy="3268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352556"/>
            <a:ext cx="3886200" cy="3268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256A2BD-FB44-0B4C-B027-619DDD889C26}" type="datetime1">
              <a:rPr lang="en-US" smtClean="0"/>
              <a:t>5/23/23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571500" y="0"/>
            <a:ext cx="3429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857250" y="4714877"/>
            <a:ext cx="2286000" cy="1428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defTabSz="685800">
              <a:spcAft>
                <a:spcPts val="375"/>
              </a:spcAft>
            </a:pPr>
            <a:r>
              <a:rPr lang="en-US" sz="500" dirty="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714500"/>
            <a:ext cx="2857500" cy="1143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30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6581" y="3543300"/>
            <a:ext cx="2857500" cy="17145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7250" y="3739598"/>
            <a:ext cx="2857500" cy="17145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0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2319131" y="-778565"/>
            <a:ext cx="115416" cy="273152"/>
          </a:xfrm>
          <a:prstGeom prst="rect">
            <a:avLst/>
          </a:prstGeom>
          <a:noFill/>
        </p:spPr>
        <p:txBody>
          <a:bodyPr wrap="none" lIns="57150" tIns="28575" rIns="57150" bIns="28575" rtlCol="0">
            <a:spAutoFit/>
          </a:bodyPr>
          <a:lstStyle/>
          <a:p>
            <a:pPr defTabSz="685800"/>
            <a:endParaRPr lang="en-US" sz="1400">
              <a:solidFill>
                <a:srgbClr val="616265"/>
              </a:solidFill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7250" y="148592"/>
            <a:ext cx="800100" cy="7807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6608" y="4486277"/>
            <a:ext cx="515303" cy="1428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4717" y="4531025"/>
            <a:ext cx="581131" cy="97155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57284" y="3072278"/>
            <a:ext cx="2056805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BD4F8E3-4ED9-44B4-99E6-8A3D2CF8D415}" type="datetime4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May 23, 2023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177" y="4831326"/>
            <a:ext cx="3085703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346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500" y="285750"/>
            <a:ext cx="4857750" cy="4572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0500" y="4286250"/>
            <a:ext cx="485775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278" y="1434703"/>
            <a:ext cx="2857501" cy="994172"/>
          </a:xfrm>
          <a:prstGeom prst="rect">
            <a:avLst/>
          </a:prstGeom>
        </p:spPr>
        <p:txBody>
          <a:bodyPr lIns="0" tIns="28575" rIns="57150" bIns="28575" anchor="b"/>
          <a:lstStyle>
            <a:lvl1pPr>
              <a:defRPr lang="en-US" sz="23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71537" y="2733146"/>
            <a:ext cx="2857500" cy="2143125"/>
          </a:xfrm>
          <a:prstGeom prst="rect">
            <a:avLst/>
          </a:prstGeom>
        </p:spPr>
        <p:txBody>
          <a:bodyPr lIns="57150" tIns="28575" rIns="57150" bIns="28575"/>
          <a:lstStyle>
            <a:lvl1pPr>
              <a:defRPr sz="1800"/>
            </a:lvl1pPr>
            <a:lvl2pPr marL="514350" indent="-171450">
              <a:buFont typeface="Wingdings" panose="05000000000000000000" pitchFamily="2" charset="2"/>
              <a:buChar char="§"/>
              <a:defRPr sz="1500"/>
            </a:lvl2pPr>
            <a:lvl3pPr marL="857250" indent="-171450">
              <a:buFont typeface="Wingdings" panose="05000000000000000000" pitchFamily="2" charset="2"/>
              <a:buChar char="ü"/>
              <a:defRPr sz="1300"/>
            </a:lvl3pPr>
            <a:lvl4pPr>
              <a:defRPr sz="1100"/>
            </a:lvl4pPr>
            <a:lvl5pPr marL="1543050" indent="-171450"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3"/>
            <a:ext cx="1942504" cy="271528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5/23/23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235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019151" y="285749"/>
            <a:ext cx="4857750" cy="4572000"/>
          </a:xfrm>
          <a:prstGeom prst="rect">
            <a:avLst/>
          </a:prstGeom>
        </p:spPr>
        <p:txBody>
          <a:bodyPr lIns="57150" tIns="28575" rIns="57150" bIns="28575"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71537" y="2733146"/>
            <a:ext cx="2857500" cy="2143125"/>
          </a:xfrm>
          <a:prstGeom prst="rect">
            <a:avLst/>
          </a:prstGeom>
        </p:spPr>
        <p:txBody>
          <a:bodyPr lIns="57150" tIns="28575" rIns="57150" bIns="28575"/>
          <a:lstStyle>
            <a:lvl1pPr>
              <a:defRPr sz="1800"/>
            </a:lvl1pPr>
            <a:lvl2pPr marL="514350" indent="-171450">
              <a:buFont typeface="Wingdings" panose="05000000000000000000" pitchFamily="2" charset="2"/>
              <a:buChar char="§"/>
              <a:defRPr sz="1500"/>
            </a:lvl2pPr>
            <a:lvl3pPr marL="857250" indent="-171450">
              <a:buFont typeface="Wingdings" panose="05000000000000000000" pitchFamily="2" charset="2"/>
              <a:buChar char="ü"/>
              <a:defRPr sz="1300"/>
            </a:lvl3pPr>
            <a:lvl4pPr>
              <a:defRPr sz="1100"/>
            </a:lvl4pPr>
            <a:lvl5pPr marL="1543050" indent="-171450"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3"/>
            <a:ext cx="1942504" cy="271528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5/23/23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278" y="1434703"/>
            <a:ext cx="2857501" cy="994172"/>
          </a:xfrm>
          <a:prstGeom prst="rect">
            <a:avLst/>
          </a:prstGeom>
        </p:spPr>
        <p:txBody>
          <a:bodyPr lIns="0" tIns="28575" rIns="57150" bIns="28575" anchor="b"/>
          <a:lstStyle>
            <a:lvl1pPr>
              <a:defRPr lang="en-US" sz="23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62574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0250" y="169333"/>
            <a:ext cx="6858000" cy="819362"/>
          </a:xfrm>
          <a:prstGeom prst="rect">
            <a:avLst/>
          </a:prstGeom>
        </p:spPr>
        <p:txBody>
          <a:bodyPr lIns="0" tIns="28575" rIns="57150" bIns="28575" anchor="b"/>
          <a:lstStyle>
            <a:lvl1pPr>
              <a:defRPr lang="en-US" sz="23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57250" y="1285880"/>
            <a:ext cx="8001000" cy="3429001"/>
          </a:xfrm>
          <a:prstGeom prst="rect">
            <a:avLst/>
          </a:prstGeom>
        </p:spPr>
        <p:txBody>
          <a:bodyPr lIns="57150" tIns="28575" rIns="57150" bIns="28575"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3"/>
            <a:ext cx="1942504" cy="271528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5/23/23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554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500" y="285752"/>
            <a:ext cx="2286000" cy="214312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2250" y="285752"/>
            <a:ext cx="2286000" cy="214312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00500" y="2714627"/>
            <a:ext cx="2286000" cy="214312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72250" y="2714627"/>
            <a:ext cx="2286000" cy="214312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0500" y="1857375"/>
            <a:ext cx="228600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0500" y="4286250"/>
            <a:ext cx="228600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72250" y="1857375"/>
            <a:ext cx="228600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72250" y="4286250"/>
            <a:ext cx="228600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278" y="1434703"/>
            <a:ext cx="2857501" cy="994172"/>
          </a:xfrm>
          <a:prstGeom prst="rect">
            <a:avLst/>
          </a:prstGeom>
        </p:spPr>
        <p:txBody>
          <a:bodyPr lIns="0" tIns="28575" rIns="57150" bIns="28575" anchor="b"/>
          <a:lstStyle>
            <a:lvl1pPr>
              <a:defRPr lang="en-US" sz="23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71537" y="2733146"/>
            <a:ext cx="2857500" cy="2143125"/>
          </a:xfrm>
          <a:prstGeom prst="rect">
            <a:avLst/>
          </a:prstGeom>
        </p:spPr>
        <p:txBody>
          <a:bodyPr lIns="57150" tIns="28575" rIns="57150" bIns="28575"/>
          <a:lstStyle>
            <a:lvl1pPr>
              <a:defRPr sz="1800"/>
            </a:lvl1pPr>
            <a:lvl2pPr marL="514350" indent="-171450">
              <a:buFont typeface="Wingdings" panose="05000000000000000000" pitchFamily="2" charset="2"/>
              <a:buChar char="§"/>
              <a:defRPr sz="1500"/>
            </a:lvl2pPr>
            <a:lvl3pPr marL="857250" indent="-171450">
              <a:buFont typeface="Wingdings" panose="05000000000000000000" pitchFamily="2" charset="2"/>
              <a:buChar char="ü"/>
              <a:defRPr sz="1300"/>
            </a:lvl3pPr>
            <a:lvl4pPr>
              <a:defRPr sz="1100"/>
            </a:lvl4pPr>
            <a:lvl5pPr marL="1543050" indent="-171450"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3"/>
            <a:ext cx="1942504" cy="271528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5/23/23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736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7278" y="337185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7278" y="171450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6175" y="337185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6175" y="171450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5093" y="337185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5093" y="171450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7278" y="268605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7278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86175" y="268605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6175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5093" y="268605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5093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0250" y="169333"/>
            <a:ext cx="6858000" cy="819362"/>
          </a:xfrm>
          <a:prstGeom prst="rect">
            <a:avLst/>
          </a:prstGeom>
        </p:spPr>
        <p:txBody>
          <a:bodyPr lIns="0" tIns="28575" rIns="57150" bIns="28575" anchor="b"/>
          <a:lstStyle>
            <a:lvl1pPr>
              <a:defRPr lang="en-US" sz="23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3"/>
            <a:ext cx="1942504" cy="271528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5/23/23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57250" y="1371614"/>
            <a:ext cx="8001000" cy="328679"/>
          </a:xfrm>
          <a:prstGeom prst="rect">
            <a:avLst/>
          </a:prstGeom>
        </p:spPr>
        <p:txBody>
          <a:bodyPr lIns="57150" tIns="28575" rIns="57150" bIns="28575"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058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7278" y="3162822"/>
            <a:ext cx="2543175" cy="169492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7278" y="1291592"/>
            <a:ext cx="2543175" cy="169735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6175" y="3162822"/>
            <a:ext cx="2543175" cy="169492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6175" y="1291592"/>
            <a:ext cx="2543175" cy="169735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5093" y="3162822"/>
            <a:ext cx="2543175" cy="169492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5093" y="1291592"/>
            <a:ext cx="2543175" cy="169735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7278" y="2474595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7278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86175" y="2474595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6175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5093" y="2474595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5093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14300" tIns="114300" rIns="114300" bIns="114300" anchor="b" anchorCtr="0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3"/>
            <a:ext cx="1942504" cy="271528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5/23/23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0250" y="169333"/>
            <a:ext cx="6858000" cy="819362"/>
          </a:xfrm>
          <a:prstGeom prst="rect">
            <a:avLst/>
          </a:prstGeom>
        </p:spPr>
        <p:txBody>
          <a:bodyPr lIns="0" tIns="28575" rIns="57150" bIns="28575" anchor="b"/>
          <a:lstStyle>
            <a:lvl1pPr>
              <a:defRPr lang="en-US" sz="23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83643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3"/>
            <a:ext cx="1942504" cy="271528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685800"/>
              <a:t>5/23/23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91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FE7A4BB3-E848-5A44-82DF-322201952CD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857250" y="1285875"/>
            <a:ext cx="2857500" cy="3429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defTabSz="685800">
              <a:lnSpc>
                <a:spcPct val="90000"/>
              </a:lnSpc>
            </a:pPr>
            <a:r>
              <a:rPr lang="en-US" sz="3000" b="1" dirty="0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93" y="4857750"/>
            <a:ext cx="3419721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447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560" indent="0" algn="ctr">
              <a:buNone/>
              <a:defRPr/>
            </a:lvl2pPr>
            <a:lvl3pPr marL="913117" indent="0" algn="ctr">
              <a:buNone/>
              <a:defRPr/>
            </a:lvl3pPr>
            <a:lvl4pPr marL="1369677" indent="0" algn="ctr">
              <a:buNone/>
              <a:defRPr/>
            </a:lvl4pPr>
            <a:lvl5pPr marL="1826235" indent="0" algn="ctr">
              <a:buNone/>
              <a:defRPr/>
            </a:lvl5pPr>
            <a:lvl6pPr marL="2282796" indent="0" algn="ctr">
              <a:buNone/>
              <a:defRPr/>
            </a:lvl6pPr>
            <a:lvl7pPr marL="2739352" indent="0" algn="ctr">
              <a:buNone/>
              <a:defRPr/>
            </a:lvl7pPr>
            <a:lvl8pPr marL="3195913" indent="0" algn="ctr">
              <a:buNone/>
              <a:defRPr/>
            </a:lvl8pPr>
            <a:lvl9pPr marL="365247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39C25-F51A-F544-A935-727DF87B04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04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8110"/>
            <a:ext cx="8153400" cy="100584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919818"/>
            <a:ext cx="3886200" cy="262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919818"/>
            <a:ext cx="3886200" cy="262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D1DB390-6EBE-544D-BB71-D8BDB95A5D07}" type="datetime1">
              <a:rPr lang="en-US" smtClean="0"/>
              <a:t>5/23/23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362287"/>
            <a:ext cx="3886200" cy="530352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362287"/>
            <a:ext cx="3886200" cy="530352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6438E-1405-5547-BB74-6837BFB21B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264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60" indent="0">
              <a:buNone/>
              <a:defRPr sz="1800"/>
            </a:lvl2pPr>
            <a:lvl3pPr marL="913117" indent="0">
              <a:buNone/>
              <a:defRPr sz="1600"/>
            </a:lvl3pPr>
            <a:lvl4pPr marL="1369677" indent="0">
              <a:buNone/>
              <a:defRPr sz="1400"/>
            </a:lvl4pPr>
            <a:lvl5pPr marL="1826235" indent="0">
              <a:buNone/>
              <a:defRPr sz="1400"/>
            </a:lvl5pPr>
            <a:lvl6pPr marL="2282796" indent="0">
              <a:buNone/>
              <a:defRPr sz="1400"/>
            </a:lvl6pPr>
            <a:lvl7pPr marL="2739352" indent="0">
              <a:buNone/>
              <a:defRPr sz="1400"/>
            </a:lvl7pPr>
            <a:lvl8pPr marL="3195913" indent="0">
              <a:buNone/>
              <a:defRPr sz="1400"/>
            </a:lvl8pPr>
            <a:lvl9pPr marL="365247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425C4-15B5-3C4A-B0B4-AAB4369A0E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0279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F0612-F3CF-F44F-96AD-91023390DB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007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0" indent="0">
              <a:buNone/>
              <a:defRPr sz="2000" b="1"/>
            </a:lvl2pPr>
            <a:lvl3pPr marL="913117" indent="0">
              <a:buNone/>
              <a:defRPr sz="1800" b="1"/>
            </a:lvl3pPr>
            <a:lvl4pPr marL="1369677" indent="0">
              <a:buNone/>
              <a:defRPr sz="1600" b="1"/>
            </a:lvl4pPr>
            <a:lvl5pPr marL="1826235" indent="0">
              <a:buNone/>
              <a:defRPr sz="1600" b="1"/>
            </a:lvl5pPr>
            <a:lvl6pPr marL="2282796" indent="0">
              <a:buNone/>
              <a:defRPr sz="1600" b="1"/>
            </a:lvl6pPr>
            <a:lvl7pPr marL="2739352" indent="0">
              <a:buNone/>
              <a:defRPr sz="1600" b="1"/>
            </a:lvl7pPr>
            <a:lvl8pPr marL="3195913" indent="0">
              <a:buNone/>
              <a:defRPr sz="1600" b="1"/>
            </a:lvl8pPr>
            <a:lvl9pPr marL="365247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0" indent="0">
              <a:buNone/>
              <a:defRPr sz="2000" b="1"/>
            </a:lvl2pPr>
            <a:lvl3pPr marL="913117" indent="0">
              <a:buNone/>
              <a:defRPr sz="1800" b="1"/>
            </a:lvl3pPr>
            <a:lvl4pPr marL="1369677" indent="0">
              <a:buNone/>
              <a:defRPr sz="1600" b="1"/>
            </a:lvl4pPr>
            <a:lvl5pPr marL="1826235" indent="0">
              <a:buNone/>
              <a:defRPr sz="1600" b="1"/>
            </a:lvl5pPr>
            <a:lvl6pPr marL="2282796" indent="0">
              <a:buNone/>
              <a:defRPr sz="1600" b="1"/>
            </a:lvl6pPr>
            <a:lvl7pPr marL="2739352" indent="0">
              <a:buNone/>
              <a:defRPr sz="1600" b="1"/>
            </a:lvl7pPr>
            <a:lvl8pPr marL="3195913" indent="0">
              <a:buNone/>
              <a:defRPr sz="1600" b="1"/>
            </a:lvl8pPr>
            <a:lvl9pPr marL="365247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D3A18-720E-DA4C-924B-961ABA8C94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286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8D56AD-81D4-DC46-B072-AB017A0BC1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4307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A9B40-50DC-F04A-BBBB-0448946DE5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779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560" indent="0">
              <a:buNone/>
              <a:defRPr sz="1200"/>
            </a:lvl2pPr>
            <a:lvl3pPr marL="913117" indent="0">
              <a:buNone/>
              <a:defRPr sz="1000"/>
            </a:lvl3pPr>
            <a:lvl4pPr marL="1369677" indent="0">
              <a:buNone/>
              <a:defRPr sz="900"/>
            </a:lvl4pPr>
            <a:lvl5pPr marL="1826235" indent="0">
              <a:buNone/>
              <a:defRPr sz="900"/>
            </a:lvl5pPr>
            <a:lvl6pPr marL="2282796" indent="0">
              <a:buNone/>
              <a:defRPr sz="900"/>
            </a:lvl6pPr>
            <a:lvl7pPr marL="2739352" indent="0">
              <a:buNone/>
              <a:defRPr sz="900"/>
            </a:lvl7pPr>
            <a:lvl8pPr marL="3195913" indent="0">
              <a:buNone/>
              <a:defRPr sz="900"/>
            </a:lvl8pPr>
            <a:lvl9pPr marL="365247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11260-D8C3-9E4A-88ED-9D7C3633B5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893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560" indent="0">
              <a:buNone/>
              <a:defRPr sz="2800"/>
            </a:lvl2pPr>
            <a:lvl3pPr marL="913117" indent="0">
              <a:buNone/>
              <a:defRPr sz="2400"/>
            </a:lvl3pPr>
            <a:lvl4pPr marL="1369677" indent="0">
              <a:buNone/>
              <a:defRPr sz="2000"/>
            </a:lvl4pPr>
            <a:lvl5pPr marL="1826235" indent="0">
              <a:buNone/>
              <a:defRPr sz="2000"/>
            </a:lvl5pPr>
            <a:lvl6pPr marL="2282796" indent="0">
              <a:buNone/>
              <a:defRPr sz="2000"/>
            </a:lvl6pPr>
            <a:lvl7pPr marL="2739352" indent="0">
              <a:buNone/>
              <a:defRPr sz="2000"/>
            </a:lvl7pPr>
            <a:lvl8pPr marL="3195913" indent="0">
              <a:buNone/>
              <a:defRPr sz="2000"/>
            </a:lvl8pPr>
            <a:lvl9pPr marL="365247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560" indent="0">
              <a:buNone/>
              <a:defRPr sz="1200"/>
            </a:lvl2pPr>
            <a:lvl3pPr marL="913117" indent="0">
              <a:buNone/>
              <a:defRPr sz="1000"/>
            </a:lvl3pPr>
            <a:lvl4pPr marL="1369677" indent="0">
              <a:buNone/>
              <a:defRPr sz="900"/>
            </a:lvl4pPr>
            <a:lvl5pPr marL="1826235" indent="0">
              <a:buNone/>
              <a:defRPr sz="900"/>
            </a:lvl5pPr>
            <a:lvl6pPr marL="2282796" indent="0">
              <a:buNone/>
              <a:defRPr sz="900"/>
            </a:lvl6pPr>
            <a:lvl7pPr marL="2739352" indent="0">
              <a:buNone/>
              <a:defRPr sz="900"/>
            </a:lvl7pPr>
            <a:lvl8pPr marL="3195913" indent="0">
              <a:buNone/>
              <a:defRPr sz="900"/>
            </a:lvl8pPr>
            <a:lvl9pPr marL="365247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4CD13-4E6E-1240-BE0A-5A1C8AAE3F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103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6C65F-7E9D-B341-B29F-64F6C623BD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628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4000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4000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9439F-4FC9-434D-ADBF-DE62974305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88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6CE44-3B87-7D46-89BA-79D21D305069}" type="datetime1">
              <a:rPr lang="en-US" smtClean="0"/>
              <a:t>5/23/23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4000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91A248-2F36-5D4E-A14E-0185EB0963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420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1460"/>
            <a:ext cx="7772400" cy="3428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00450"/>
            <a:ext cx="6858000" cy="6858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6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9BD2-9523-9147-B64F-DFE15BB6A032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May 23, 2023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3634740"/>
            <a:ext cx="142876" cy="150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1" tIns="45657" rIns="91311" bIns="45657" rtlCol="0" anchor="ctr"/>
          <a:lstStyle/>
          <a:p>
            <a:pPr algn="ctr"/>
            <a:endParaRPr lang="en-US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3634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1" tIns="45657" rIns="91311" bIns="45657" rtlCol="0" anchor="ctr"/>
          <a:lstStyle/>
          <a:p>
            <a:pPr algn="ctr"/>
            <a:endParaRPr lang="en-US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9480559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6B99-E11F-8147-A49D-1BE10A91A836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May 23, 2023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9243813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5851"/>
            <a:ext cx="7772400" cy="3240881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451"/>
            <a:ext cx="7772400" cy="8001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65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6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7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3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9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4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29DD-BECD-2145-AA38-18FDD45361F7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May 23, 2023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 dirty="0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0432429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181110"/>
            <a:ext cx="32918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181110"/>
            <a:ext cx="32918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F6BF-3CD6-CC4A-A5EB-E88A856C203C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May 23, 2023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674677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6560" indent="0">
              <a:buNone/>
              <a:defRPr sz="2000" b="1"/>
            </a:lvl2pPr>
            <a:lvl3pPr marL="913117" indent="0">
              <a:buNone/>
              <a:defRPr sz="1800" b="1"/>
            </a:lvl3pPr>
            <a:lvl4pPr marL="1369677" indent="0">
              <a:buNone/>
              <a:defRPr sz="1600" b="1"/>
            </a:lvl4pPr>
            <a:lvl5pPr marL="1826235" indent="0">
              <a:buNone/>
              <a:defRPr sz="1600" b="1"/>
            </a:lvl5pPr>
            <a:lvl6pPr marL="2282796" indent="0">
              <a:buNone/>
              <a:defRPr sz="1600" b="1"/>
            </a:lvl6pPr>
            <a:lvl7pPr marL="2739352" indent="0">
              <a:buNone/>
              <a:defRPr sz="1600" b="1"/>
            </a:lvl7pPr>
            <a:lvl8pPr marL="3195913" indent="0">
              <a:buNone/>
              <a:defRPr sz="1600" b="1"/>
            </a:lvl8pPr>
            <a:lvl9pPr marL="365247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1694525"/>
            <a:ext cx="3291840" cy="2880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6560" indent="0">
              <a:buNone/>
              <a:defRPr sz="2000" b="1"/>
            </a:lvl2pPr>
            <a:lvl3pPr marL="913117" indent="0">
              <a:buNone/>
              <a:defRPr sz="1800" b="1"/>
            </a:lvl3pPr>
            <a:lvl4pPr marL="1369677" indent="0">
              <a:buNone/>
              <a:defRPr sz="1600" b="1"/>
            </a:lvl4pPr>
            <a:lvl5pPr marL="1826235" indent="0">
              <a:buNone/>
              <a:defRPr sz="1600" b="1"/>
            </a:lvl5pPr>
            <a:lvl6pPr marL="2282796" indent="0">
              <a:buNone/>
              <a:defRPr sz="1600" b="1"/>
            </a:lvl6pPr>
            <a:lvl7pPr marL="2739352" indent="0">
              <a:buNone/>
              <a:defRPr sz="1600" b="1"/>
            </a:lvl7pPr>
            <a:lvl8pPr marL="3195913" indent="0">
              <a:buNone/>
              <a:defRPr sz="1600" b="1"/>
            </a:lvl8pPr>
            <a:lvl9pPr marL="3652470" indent="0">
              <a:buNone/>
              <a:defRPr sz="1600" b="1"/>
            </a:lvl9pPr>
          </a:lstStyle>
          <a:p>
            <a:pPr marL="0" lvl="0" indent="0" algn="l" defTabSz="913117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1694525"/>
            <a:ext cx="3291840" cy="2880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D920-89EC-5E45-B458-21855A30DEC1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May 23, 2023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9057194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E6CD-71B8-4248-8481-5A247CE5B574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May 23, 2023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960294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CAF0-CAF3-9F49-B261-3E209B455DC5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May 23, 2023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3126554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00150"/>
            <a:ext cx="5111750" cy="33604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200150"/>
            <a:ext cx="3008313" cy="336042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6560" indent="0">
              <a:buNone/>
              <a:defRPr sz="1200"/>
            </a:lvl2pPr>
            <a:lvl3pPr marL="913117" indent="0">
              <a:buNone/>
              <a:defRPr sz="1000"/>
            </a:lvl3pPr>
            <a:lvl4pPr marL="1369677" indent="0">
              <a:buNone/>
              <a:defRPr sz="900"/>
            </a:lvl4pPr>
            <a:lvl5pPr marL="1826235" indent="0">
              <a:buNone/>
              <a:defRPr sz="900"/>
            </a:lvl5pPr>
            <a:lvl6pPr marL="2282796" indent="0">
              <a:buNone/>
              <a:defRPr sz="900"/>
            </a:lvl6pPr>
            <a:lvl7pPr marL="2739352" indent="0">
              <a:buNone/>
              <a:defRPr sz="900"/>
            </a:lvl7pPr>
            <a:lvl8pPr marL="3195913" indent="0">
              <a:buNone/>
              <a:defRPr sz="900"/>
            </a:lvl8pPr>
            <a:lvl9pPr marL="365247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0753D-B848-AB47-8724-4E3288241E2E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May 23, 2023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33861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3634740"/>
            <a:ext cx="142876" cy="150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1" tIns="45657" rIns="91311" bIns="45657" rtlCol="0" anchor="ctr"/>
          <a:lstStyle/>
          <a:p>
            <a:pPr algn="ctr"/>
            <a:endParaRPr lang="en-US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" y="0"/>
            <a:ext cx="9000877" cy="363474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6560" indent="0">
              <a:buNone/>
              <a:defRPr sz="2800"/>
            </a:lvl2pPr>
            <a:lvl3pPr marL="913117" indent="0">
              <a:buNone/>
              <a:defRPr sz="2400"/>
            </a:lvl3pPr>
            <a:lvl4pPr marL="1369677" indent="0">
              <a:buNone/>
              <a:defRPr sz="2000"/>
            </a:lvl4pPr>
            <a:lvl5pPr marL="1826235" indent="0">
              <a:buNone/>
              <a:defRPr sz="2000"/>
            </a:lvl5pPr>
            <a:lvl6pPr marL="2282796" indent="0">
              <a:buNone/>
              <a:defRPr sz="2000"/>
            </a:lvl6pPr>
            <a:lvl7pPr marL="2739352" indent="0">
              <a:buNone/>
              <a:defRPr sz="2000"/>
            </a:lvl7pPr>
            <a:lvl8pPr marL="3195913" indent="0">
              <a:buNone/>
              <a:defRPr sz="2000"/>
            </a:lvl8pPr>
            <a:lvl9pPr marL="365247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286250"/>
            <a:ext cx="8153400" cy="342900"/>
          </a:xfrm>
        </p:spPr>
        <p:txBody>
          <a:bodyPr/>
          <a:lstStyle>
            <a:lvl1pPr marL="0" indent="0">
              <a:buNone/>
              <a:defRPr sz="1600"/>
            </a:lvl1pPr>
            <a:lvl2pPr marL="456560" indent="0">
              <a:buNone/>
              <a:defRPr sz="1200"/>
            </a:lvl2pPr>
            <a:lvl3pPr marL="913117" indent="0">
              <a:buNone/>
              <a:defRPr sz="1000"/>
            </a:lvl3pPr>
            <a:lvl4pPr marL="1369677" indent="0">
              <a:buNone/>
              <a:defRPr sz="900"/>
            </a:lvl4pPr>
            <a:lvl5pPr marL="1826235" indent="0">
              <a:buNone/>
              <a:defRPr sz="900"/>
            </a:lvl5pPr>
            <a:lvl6pPr marL="2282796" indent="0">
              <a:buNone/>
              <a:defRPr sz="900"/>
            </a:lvl6pPr>
            <a:lvl7pPr marL="2739352" indent="0">
              <a:buNone/>
              <a:defRPr sz="900"/>
            </a:lvl7pPr>
            <a:lvl8pPr marL="3195913" indent="0">
              <a:buNone/>
              <a:defRPr sz="900"/>
            </a:lvl8pPr>
            <a:lvl9pPr marL="365247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B9AD-0AF8-4146-8C90-BD25475E380A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May 23, 2023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714750"/>
            <a:ext cx="8153400" cy="5715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3634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1" tIns="45657" rIns="91311" bIns="45657" rtlCol="0" anchor="ctr"/>
          <a:lstStyle/>
          <a:p>
            <a:pPr algn="ctr"/>
            <a:endParaRPr lang="en-US">
              <a:solidFill>
                <a:srgbClr val="FFFFFF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558270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138D-3316-7348-AF29-A82FDD43F27F}" type="datetime1">
              <a:rPr lang="en-US" smtClean="0"/>
              <a:t>5/23/23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997C-7EC9-D54E-843D-2864C072EC30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May 23, 2023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5512426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69BD0-55AB-4D4A-99EC-60B132079B98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May 23, 2023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916746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927"/>
            <a:ext cx="7772400" cy="418046"/>
          </a:xfrm>
          <a:prstGeom prst="rect">
            <a:avLst/>
          </a:prstGeom>
        </p:spPr>
        <p:txBody>
          <a:bodyPr anchor="ctr" anchorCtr="0"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92316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D1282E"/>
                </a:solidFill>
              </a:rPr>
              <a:pPr/>
              <a:t>‹#›</a:t>
            </a:fld>
            <a:endParaRPr>
              <a:solidFill>
                <a:srgbClr val="D1282E"/>
              </a:solidFill>
            </a:endParaRPr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53186128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 anchor="b"/>
          <a:lstStyle>
            <a:lvl1pPr algn="l">
              <a:buNone/>
              <a:defRPr sz="4200" b="0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AE00-C85D-DC45-A652-DDE382AB7AAA}" type="datetime1">
              <a:rPr lang="en-US" smtClean="0"/>
              <a:t>5/23/23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1600200" cy="31242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428750"/>
            <a:ext cx="64008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3419856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>
              <a:buNone/>
              <a:defRPr sz="3200"/>
            </a:lvl1pPr>
            <a:extLst/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89520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543300"/>
            <a:ext cx="7315200" cy="4572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/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/>
          <a:p>
            <a:fld id="{5808BE16-ADF5-214F-A231-72C95E30BE98}" type="datetime1">
              <a:rPr lang="en-US" smtClean="0"/>
              <a:t>5/23/23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800"/>
            </a:lvl1pPr>
            <a:extLst/>
          </a:lstStyle>
          <a:p>
            <a:pPr algn="ctr"/>
            <a:fld id="{8F82E0A0-C266-4798-8C8F-B9F91E9DA37E}" type="slidenum">
              <a:rPr lang="en-US" sz="28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6"/>
            <a:ext cx="4572000" cy="273844"/>
          </a:xfrm>
        </p:spPr>
        <p:txBody>
          <a:bodyPr rtlCol="0"/>
          <a:lstStyle/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352550"/>
            <a:ext cx="8153400" cy="3242310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lIns="91440" tIns="45720" rIns="91440" bIns="45720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  <a:extLst/>
          </a:lstStyle>
          <a:p>
            <a:fld id="{C1D4BFBD-1F52-EF49-9E2E-7D50F65CE1A3}" type="datetime1">
              <a:rPr lang="en-US" smtClean="0"/>
              <a:t>5/23/23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11" y="4686156"/>
            <a:ext cx="5421083" cy="27384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400">
                <a:solidFill>
                  <a:schemeClr val="tx2"/>
                </a:solidFill>
              </a:defRPr>
            </a:lvl1pPr>
            <a:extLst/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17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12946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12946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/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123511"/>
            <a:ext cx="533400" cy="183357"/>
          </a:xfrm>
          <a:prstGeom prst="rect">
            <a:avLst/>
          </a:prstGeom>
        </p:spPr>
        <p:txBody>
          <a:bodyPr vert="horz" lIns="91440" tIns="45720" rIns="91440" bIns="45720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  <a:prstGeom prst="rect">
            <a:avLst/>
          </a:prstGeom>
        </p:spPr>
        <p:txBody>
          <a:bodyPr vert="horz" lIns="91440" tIns="45720" rIns="91440" bIns="4572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rtl="0" eaLnBrk="1" latinLnBrk="0" hangingPunct="1">
        <a:spcBef>
          <a:spcPct val="0"/>
        </a:spcBef>
        <a:buNone/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5791200" cy="1028700"/>
          </a:xfrm>
          <a:prstGeom prst="rect">
            <a:avLst/>
          </a:prstGeom>
        </p:spPr>
        <p:txBody>
          <a:bodyPr vert="horz" lIns="91311" tIns="45657" rIns="91311" bIns="45657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4460"/>
            <a:ext cx="7620000" cy="3280172"/>
          </a:xfrm>
          <a:prstGeom prst="rect">
            <a:avLst/>
          </a:prstGeom>
        </p:spPr>
        <p:txBody>
          <a:bodyPr vert="horz" lIns="91311" tIns="45657" rIns="91311" bIns="4565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</p:spPr>
        <p:txBody>
          <a:bodyPr vert="horz" lIns="91311" tIns="45657" rIns="91311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2E534BA-1853-2B43-8F65-7218D344D16F}" type="datetime4">
              <a:rPr lang="en-US" smtClean="0">
                <a:solidFill>
                  <a:srgbClr val="000000"/>
                </a:solidFill>
                <a:latin typeface="Arial Rounded MT Bold"/>
                <a:ea typeface="ＭＳ Ｐゴシック" charset="0"/>
                <a:cs typeface="ＭＳ Ｐゴシック" charset="0"/>
              </a:rPr>
              <a:pPr/>
              <a:t>May 23, 2023</a:t>
            </a:fld>
            <a:endParaRPr lang="en-US" dirty="0">
              <a:solidFill>
                <a:srgbClr val="000000"/>
              </a:solidFill>
              <a:latin typeface="Arial Rounded MT Bold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869666"/>
            <a:ext cx="3429000" cy="212884"/>
          </a:xfrm>
          <a:prstGeom prst="rect">
            <a:avLst/>
          </a:prstGeom>
        </p:spPr>
        <p:txBody>
          <a:bodyPr vert="horz" lIns="91311" tIns="45657" rIns="91311" bIns="45657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  <a:latin typeface="Arial Rounded MT Bold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7412" y="4810239"/>
            <a:ext cx="674585" cy="273844"/>
          </a:xfrm>
          <a:prstGeom prst="rect">
            <a:avLst/>
          </a:prstGeom>
        </p:spPr>
        <p:txBody>
          <a:bodyPr vert="horz" lIns="91311" tIns="45657" rIns="91311" bIns="45657" rtlCol="0" anchor="ctr"/>
          <a:lstStyle>
            <a:lvl1pPr algn="l">
              <a:defRPr sz="1800" b="1"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  <a:ea typeface="ＭＳ Ｐゴシック" charset="0"/>
                <a:cs typeface="ＭＳ Ｐゴシック" charset="0"/>
              </a:rPr>
              <a:pPr/>
              <a:t>‹#›</a:t>
            </a:fld>
            <a:endParaRPr lang="en-US" dirty="0">
              <a:solidFill>
                <a:srgbClr val="D1282E"/>
              </a:solidFill>
              <a:latin typeface="Arial Rounded MT Bold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028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1" tIns="45657" rIns="91311" bIns="45657" rtlCol="0" anchor="ctr"/>
          <a:lstStyle/>
          <a:p>
            <a:pPr algn="ctr"/>
            <a:endParaRPr lang="en-US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028700"/>
            <a:ext cx="142876" cy="411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1" tIns="45657" rIns="91311" bIns="45657" rtlCol="0" anchor="ctr"/>
          <a:lstStyle/>
          <a:p>
            <a:pPr algn="ctr"/>
            <a:endParaRPr lang="en-US">
              <a:solidFill>
                <a:srgbClr val="FFFFFF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97295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702" r:id="rId12"/>
  </p:sldLayoutIdLst>
  <p:hf hdr="0" ftr="0" dt="0"/>
  <p:txStyles>
    <p:titleStyle>
      <a:lvl1pPr algn="l" defTabSz="913117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3117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6560" indent="-182623" algn="l" defTabSz="91311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98" indent="-228282" algn="l" defTabSz="91311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56" indent="-228282" algn="l" defTabSz="91311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514" indent="-228282" algn="l" defTabSz="91311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1074" indent="-228282" algn="l" defTabSz="91311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634" indent="-228282" algn="l" defTabSz="91311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91" indent="-228282" algn="l" defTabSz="91311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48" indent="-228282" algn="l" defTabSz="91311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0" algn="l" defTabSz="913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17" algn="l" defTabSz="913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77" algn="l" defTabSz="913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35" algn="l" defTabSz="913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96" algn="l" defTabSz="913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52" algn="l" defTabSz="913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13" algn="l" defTabSz="913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70" algn="l" defTabSz="913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 l="-13000" t="-13000" r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571500" y="0"/>
            <a:ext cx="3429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57250" y="148592"/>
            <a:ext cx="800100" cy="78076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180" y="4767462"/>
            <a:ext cx="3085703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4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 l="-13000" t="-13000" r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571500" y="0"/>
            <a:ext cx="3429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57250" y="148592"/>
            <a:ext cx="800100" cy="78076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179" y="4767462"/>
            <a:ext cx="3085703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33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 l="-13000" t="-13000" r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571500" y="0"/>
            <a:ext cx="3429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57250" y="148592"/>
            <a:ext cx="800100" cy="78076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177" y="4767462"/>
            <a:ext cx="3085703" cy="273844"/>
          </a:xfrm>
          <a:prstGeom prst="rect">
            <a:avLst/>
          </a:prstGeom>
        </p:spPr>
        <p:txBody>
          <a:bodyPr vert="horz" lIns="57150" tIns="28575" rIns="57150" bIns="28575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941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71500"/>
          </a:xfrm>
          <a:prstGeom prst="rect">
            <a:avLst/>
          </a:prstGeom>
          <a:solidFill>
            <a:srgbClr val="EEF4A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11" tIns="45657" rIns="91311" bIns="456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11" tIns="45657" rIns="91311" bIns="456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11" tIns="45657" rIns="91311" bIns="45657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11" tIns="45657" rIns="91311" bIns="45657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11" tIns="45657" rIns="91311" bIns="45657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F927094-C1A3-F240-8987-3AB6F8612EE6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45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656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6pPr>
      <a:lvl7pPr marL="913117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7pPr>
      <a:lvl8pPr marL="1369677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8pPr>
      <a:lvl9pPr marL="1826235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419" indent="-342419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1908" indent="-285348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1398" indent="-228282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7956" indent="-22828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4514" indent="-22828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1074" indent="-2282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7634" indent="-2282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4191" indent="-2282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0748" indent="-2282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0" algn="l" defTabSz="456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17" algn="l" defTabSz="456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77" algn="l" defTabSz="456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35" algn="l" defTabSz="456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96" algn="l" defTabSz="456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52" algn="l" defTabSz="456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13" algn="l" defTabSz="456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70" algn="l" defTabSz="456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5791200" cy="1028700"/>
          </a:xfrm>
          <a:prstGeom prst="rect">
            <a:avLst/>
          </a:prstGeom>
        </p:spPr>
        <p:txBody>
          <a:bodyPr vert="horz" lIns="91311" tIns="45657" rIns="91311" bIns="45657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4460"/>
            <a:ext cx="7620000" cy="3280172"/>
          </a:xfrm>
          <a:prstGeom prst="rect">
            <a:avLst/>
          </a:prstGeom>
        </p:spPr>
        <p:txBody>
          <a:bodyPr vert="horz" lIns="91311" tIns="45657" rIns="91311" bIns="4565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</p:spPr>
        <p:txBody>
          <a:bodyPr vert="horz" lIns="91311" tIns="45657" rIns="91311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2E534BA-1853-2B43-8F65-7218D344D16F}" type="datetime4">
              <a:rPr lang="en-US" smtClean="0">
                <a:solidFill>
                  <a:srgbClr val="000000"/>
                </a:solidFill>
                <a:latin typeface="Arial Rounded MT Bold"/>
                <a:ea typeface="ＭＳ Ｐゴシック" charset="0"/>
                <a:cs typeface="ＭＳ Ｐゴシック" charset="0"/>
              </a:rPr>
              <a:pPr/>
              <a:t>May 23, 2023</a:t>
            </a:fld>
            <a:endParaRPr lang="en-US" dirty="0">
              <a:solidFill>
                <a:srgbClr val="000000"/>
              </a:solidFill>
              <a:latin typeface="Arial Rounded MT Bold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869666"/>
            <a:ext cx="3429000" cy="212884"/>
          </a:xfrm>
          <a:prstGeom prst="rect">
            <a:avLst/>
          </a:prstGeom>
        </p:spPr>
        <p:txBody>
          <a:bodyPr vert="horz" lIns="91311" tIns="45657" rIns="91311" bIns="45657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  <a:latin typeface="Arial Rounded MT Bold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7379" y="4810238"/>
            <a:ext cx="674585" cy="273844"/>
          </a:xfrm>
          <a:prstGeom prst="rect">
            <a:avLst/>
          </a:prstGeom>
        </p:spPr>
        <p:txBody>
          <a:bodyPr vert="horz" lIns="91311" tIns="45657" rIns="91311" bIns="45657" rtlCol="0" anchor="ctr"/>
          <a:lstStyle>
            <a:lvl1pPr algn="l">
              <a:defRPr sz="1800" b="1"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  <a:ea typeface="ＭＳ Ｐゴシック" charset="0"/>
                <a:cs typeface="ＭＳ Ｐゴシック" charset="0"/>
              </a:rPr>
              <a:pPr/>
              <a:t>‹#›</a:t>
            </a:fld>
            <a:endParaRPr lang="en-US" dirty="0">
              <a:solidFill>
                <a:srgbClr val="D1282E"/>
              </a:solidFill>
              <a:latin typeface="Arial Rounded MT Bold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028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1" tIns="45657" rIns="91311" bIns="45657" rtlCol="0" anchor="ctr"/>
          <a:lstStyle/>
          <a:p>
            <a:pPr algn="ctr"/>
            <a:endParaRPr lang="en-US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028700"/>
            <a:ext cx="142876" cy="411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1" tIns="45657" rIns="91311" bIns="45657" rtlCol="0" anchor="ctr"/>
          <a:lstStyle/>
          <a:p>
            <a:pPr algn="ctr"/>
            <a:endParaRPr lang="en-US">
              <a:solidFill>
                <a:srgbClr val="FFFFFF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83117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hf hdr="0" ftr="0" dt="0"/>
  <p:txStyles>
    <p:titleStyle>
      <a:lvl1pPr algn="l" defTabSz="913117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3117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6560" indent="-182623" algn="l" defTabSz="91311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98" indent="-228282" algn="l" defTabSz="91311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56" indent="-228282" algn="l" defTabSz="91311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514" indent="-228282" algn="l" defTabSz="91311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1074" indent="-228282" algn="l" defTabSz="91311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634" indent="-228282" algn="l" defTabSz="91311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91" indent="-228282" algn="l" defTabSz="91311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48" indent="-228282" algn="l" defTabSz="91311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0" algn="l" defTabSz="913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17" algn="l" defTabSz="913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77" algn="l" defTabSz="913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35" algn="l" defTabSz="913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96" algn="l" defTabSz="913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52" algn="l" defTabSz="913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13" algn="l" defTabSz="913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70" algn="l" defTabSz="913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tif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png"/><Relationship Id="rId7" Type="http://schemas.openxmlformats.org/officeDocument/2006/relationships/image" Target="../media/image70.gif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jpe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jpg"/><Relationship Id="rId10" Type="http://schemas.openxmlformats.org/officeDocument/2006/relationships/image" Target="../media/image73.png"/><Relationship Id="rId4" Type="http://schemas.openxmlformats.org/officeDocument/2006/relationships/image" Target="../media/image67.jpeg"/><Relationship Id="rId9" Type="http://schemas.openxmlformats.org/officeDocument/2006/relationships/image" Target="../media/image72.png"/><Relationship Id="rId14" Type="http://schemas.openxmlformats.org/officeDocument/2006/relationships/image" Target="../media/image77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4.emf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160px-Hubble_ultra_deep_field_high_rez_edit1.jpg">
            <a:extLst>
              <a:ext uri="{FF2B5EF4-FFF2-40B4-BE49-F238E27FC236}">
                <a16:creationId xmlns:a16="http://schemas.microsoft.com/office/drawing/2014/main" id="{E094D859-1EE9-175F-0927-987CA847CE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5143500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A3F7CB7D-F184-43C7-B6FD-03D728E1BBFF}" type="slidenum">
              <a:rPr lang="en-US" smtClean="0">
                <a:solidFill>
                  <a:schemeClr val="tx2"/>
                </a:solidFill>
              </a:rPr>
              <a:pPr/>
              <a:t>1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" name="Picture 2" descr="2160px-Hubble_ultra_deep_field_high_rez_edit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112" y="0"/>
            <a:ext cx="51435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00" y="482613"/>
            <a:ext cx="6172200" cy="298543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Tritium and the Mass of the Neutrino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sz="2400" i="1" dirty="0">
                <a:solidFill>
                  <a:srgbClr val="00FFFF"/>
                </a:solidFill>
              </a:rPr>
              <a:t>Hamish Robertson, CENPA, University of Washington </a:t>
            </a:r>
          </a:p>
          <a:p>
            <a:endParaRPr lang="en-US" sz="2400" i="1" dirty="0">
              <a:solidFill>
                <a:srgbClr val="00FFFF"/>
              </a:solidFill>
            </a:endParaRPr>
          </a:p>
          <a:p>
            <a:r>
              <a:rPr lang="en-US" sz="2400" dirty="0" err="1">
                <a:solidFill>
                  <a:srgbClr val="00FFFF"/>
                </a:solidFill>
              </a:rPr>
              <a:t>Tritiumlabor</a:t>
            </a:r>
            <a:r>
              <a:rPr lang="en-US" sz="2400" dirty="0">
                <a:solidFill>
                  <a:srgbClr val="00FFFF"/>
                </a:solidFill>
              </a:rPr>
              <a:t> Karlsruhe 30</a:t>
            </a:r>
            <a:r>
              <a:rPr lang="en-US" sz="2400" baseline="30000" dirty="0">
                <a:solidFill>
                  <a:srgbClr val="00FFFF"/>
                </a:solidFill>
              </a:rPr>
              <a:t>th</a:t>
            </a:r>
            <a:r>
              <a:rPr lang="en-US" sz="2400" dirty="0">
                <a:solidFill>
                  <a:srgbClr val="00FFFF"/>
                </a:solidFill>
              </a:rPr>
              <a:t> Anniversary</a:t>
            </a:r>
          </a:p>
          <a:p>
            <a:r>
              <a:rPr lang="en-US" sz="2400" dirty="0">
                <a:solidFill>
                  <a:srgbClr val="00FFFF"/>
                </a:solidFill>
              </a:rPr>
              <a:t>May 23-5, 2023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740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ADC1CD-D906-61BD-31A8-5176B1B6D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10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 descr="A group of people in a factory&#10;&#10;Description automatically generated with medium confidence">
            <a:extLst>
              <a:ext uri="{FF2B5EF4-FFF2-40B4-BE49-F238E27FC236}">
                <a16:creationId xmlns:a16="http://schemas.microsoft.com/office/drawing/2014/main" id="{70BF6E4A-34AB-A9A7-B9AB-BB8D22D6F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279" y="9023"/>
            <a:ext cx="3463826" cy="5143500"/>
          </a:xfrm>
          <a:prstGeom prst="rect">
            <a:avLst/>
          </a:prstGeom>
        </p:spPr>
      </p:pic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48B9D4A3-1D7C-F522-A270-8C0CB540E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969"/>
            <a:ext cx="5519279" cy="30385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BCB860-AEA1-99B9-CC34-7338BFCD30DF}"/>
              </a:ext>
            </a:extLst>
          </p:cNvPr>
          <p:cNvSpPr txBox="1"/>
          <p:nvPr/>
        </p:nvSpPr>
        <p:spPr>
          <a:xfrm>
            <a:off x="160895" y="228600"/>
            <a:ext cx="208852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The Los Alamos Experiment:</a:t>
            </a:r>
          </a:p>
          <a:p>
            <a:r>
              <a:rPr lang="en-US" dirty="0"/>
              <a:t>3 </a:t>
            </a:r>
            <a:r>
              <a:rPr lang="en-US" dirty="0" err="1"/>
              <a:t>kCi</a:t>
            </a:r>
            <a:r>
              <a:rPr lang="en-US" dirty="0"/>
              <a:t> gaseous T</a:t>
            </a:r>
            <a:r>
              <a:rPr lang="en-US" baseline="-25000" dirty="0"/>
              <a:t>2</a:t>
            </a:r>
            <a:r>
              <a:rPr lang="en-US" dirty="0"/>
              <a:t>, magnetic spectrometer</a:t>
            </a:r>
          </a:p>
          <a:p>
            <a:r>
              <a:rPr lang="en-US" sz="1400" dirty="0">
                <a:solidFill>
                  <a:srgbClr val="0000FF"/>
                </a:solidFill>
              </a:rPr>
              <a:t>PRL 67, 957 (1991)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2547E9-73CE-BC55-690F-ED8948560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900" y="9023"/>
            <a:ext cx="2319528" cy="2307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E6FE2D-8F9B-51F0-2B43-27E3DC52E27B}"/>
              </a:ext>
            </a:extLst>
          </p:cNvPr>
          <p:cNvSpPr txBox="1"/>
          <p:nvPr/>
        </p:nvSpPr>
        <p:spPr>
          <a:xfrm>
            <a:off x="3096715" y="1280160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30 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F24640-596E-2389-216D-03AF0DEE4A4A}"/>
              </a:ext>
            </a:extLst>
          </p:cNvPr>
          <p:cNvSpPr txBox="1"/>
          <p:nvPr/>
        </p:nvSpPr>
        <p:spPr>
          <a:xfrm>
            <a:off x="3156886" y="336814"/>
            <a:ext cx="567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 eV</a:t>
            </a:r>
          </a:p>
        </p:txBody>
      </p:sp>
    </p:spTree>
    <p:extLst>
      <p:ext uri="{BB962C8B-B14F-4D97-AF65-F5344CB8AC3E}">
        <p14:creationId xmlns:p14="http://schemas.microsoft.com/office/powerpoint/2010/main" val="483624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AC85E2-7CFF-ED19-DFD1-CD43DF89E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Atomic tritium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5D1BFB-347D-C67D-5D6E-7D4CFE749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 1980 there was </a:t>
            </a:r>
            <a:r>
              <a:rPr lang="en-US" dirty="0">
                <a:solidFill>
                  <a:srgbClr val="FF0000"/>
                </a:solidFill>
              </a:rPr>
              <a:t>no quantitative theory </a:t>
            </a:r>
            <a:r>
              <a:rPr lang="en-US" dirty="0"/>
              <a:t>for the molecular final states, only the atom.  </a:t>
            </a:r>
          </a:p>
          <a:p>
            <a:r>
              <a:rPr lang="en-US" dirty="0"/>
              <a:t>We set out to use </a:t>
            </a:r>
            <a:r>
              <a:rPr lang="en-US" dirty="0">
                <a:solidFill>
                  <a:srgbClr val="0432FF"/>
                </a:solidFill>
              </a:rPr>
              <a:t>atomic T</a:t>
            </a:r>
            <a:r>
              <a:rPr lang="en-US" dirty="0"/>
              <a:t>.  We failed for 5 reasons: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RF </a:t>
            </a:r>
            <a:r>
              <a:rPr lang="en-US" dirty="0" err="1">
                <a:solidFill>
                  <a:srgbClr val="FF0000"/>
                </a:solidFill>
              </a:rPr>
              <a:t>dissociator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had a lifetime ~ days.  </a:t>
            </a:r>
            <a:r>
              <a:rPr lang="en-US" i="1" dirty="0"/>
              <a:t>(we know why now)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Severe </a:t>
            </a:r>
            <a:r>
              <a:rPr lang="en-US" dirty="0">
                <a:solidFill>
                  <a:srgbClr val="FF0000"/>
                </a:solidFill>
              </a:rPr>
              <a:t>loss of inventory </a:t>
            </a:r>
            <a:r>
              <a:rPr lang="en-US" dirty="0"/>
              <a:t>~ days.  </a:t>
            </a:r>
            <a:r>
              <a:rPr lang="en-US" i="1" dirty="0"/>
              <a:t>(same thing)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RF</a:t>
            </a:r>
            <a:r>
              <a:rPr lang="en-US" dirty="0"/>
              <a:t> got into all the electronics.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Lower Q-value for T makes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a tough background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T density </a:t>
            </a:r>
            <a:r>
              <a:rPr lang="en-US" dirty="0"/>
              <a:t>in source low.</a:t>
            </a:r>
          </a:p>
          <a:p>
            <a:r>
              <a:rPr lang="en-US" dirty="0">
                <a:solidFill>
                  <a:srgbClr val="0432FF"/>
                </a:solidFill>
              </a:rPr>
              <a:t>We retreated to T</a:t>
            </a:r>
            <a:r>
              <a:rPr lang="en-US" baseline="-25000" dirty="0">
                <a:solidFill>
                  <a:srgbClr val="0432FF"/>
                </a:solidFill>
              </a:rPr>
              <a:t>2</a:t>
            </a:r>
            <a:r>
              <a:rPr lang="en-US" dirty="0"/>
              <a:t>. By 1985 theory became available.</a:t>
            </a:r>
          </a:p>
          <a:p>
            <a:r>
              <a:rPr lang="en-US" dirty="0"/>
              <a:t>And, in the end, it was the problem.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23EECB-DA2F-79BC-971A-EA26F1C69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11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709150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Slide Number Placeholder 4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878541" indent="-3742198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65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31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696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62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308983-73F3-A847-A178-2F647D9A7DB3}" type="slidenum">
              <a:rPr lang="en-US" sz="1400">
                <a:solidFill>
                  <a:srgbClr val="000000"/>
                </a:solidFill>
              </a:rPr>
              <a:pPr/>
              <a:t>12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" name="Picture 1" descr="saenzfackl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504827"/>
            <a:ext cx="7429500" cy="412432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14539"/>
            <a:ext cx="6667500" cy="390287"/>
          </a:xfrm>
          <a:prstGeom prst="rect">
            <a:avLst/>
          </a:prstGeom>
        </p:spPr>
        <p:txBody>
          <a:bodyPr vert="horz" lIns="91311" tIns="45657" rIns="91311" bIns="45657" rtlCol="0" anchor="b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2800" dirty="0">
                <a:solidFill>
                  <a:srgbClr val="D1282E"/>
                </a:solidFill>
                <a:latin typeface="Arial"/>
                <a:ea typeface="ＭＳ Ｐゴシック" charset="0"/>
                <a:cs typeface="Arial"/>
              </a:rPr>
              <a:t>1996-2000: New theory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6" y="1123955"/>
            <a:ext cx="2651928" cy="338427"/>
          </a:xfrm>
          <a:prstGeom prst="rect">
            <a:avLst/>
          </a:prstGeom>
          <a:noFill/>
        </p:spPr>
        <p:txBody>
          <a:bodyPr wrap="none" lIns="91311" tIns="45657" rIns="91311" bIns="45657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D1282E"/>
                </a:solidFill>
                <a:latin typeface="Arial" charset="0"/>
                <a:ea typeface="ＭＳ Ｐゴシック" charset="0"/>
                <a:cs typeface="ＭＳ Ｐゴシック" charset="0"/>
              </a:rPr>
              <a:t>Saenz et al. PRL 84 (2000)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6" y="855553"/>
            <a:ext cx="2742798" cy="338427"/>
          </a:xfrm>
          <a:prstGeom prst="rect">
            <a:avLst/>
          </a:prstGeom>
          <a:noFill/>
        </p:spPr>
        <p:txBody>
          <a:bodyPr wrap="none" lIns="91311" tIns="45657" rIns="91311" bIns="45657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Fackler</a:t>
            </a:r>
            <a:r>
              <a:rPr lang="en-US" sz="16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et al. PRL 55 (1985)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76570" y="2449900"/>
            <a:ext cx="2818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Variance = 694 eV</a:t>
            </a:r>
            <a:r>
              <a:rPr lang="en-US" sz="2400" baseline="30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endParaRPr lang="en-US" sz="24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16209-BFB1-EDA2-2021-3DF14618BF85}"/>
              </a:ext>
            </a:extLst>
          </p:cNvPr>
          <p:cNvSpPr txBox="1"/>
          <p:nvPr/>
        </p:nvSpPr>
        <p:spPr>
          <a:xfrm>
            <a:off x="5359490" y="3379759"/>
            <a:ext cx="1251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611 eV</a:t>
            </a:r>
            <a:r>
              <a:rPr lang="en-US" sz="2400" baseline="30000" dirty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endParaRPr lang="en-US" sz="2400" dirty="0">
              <a:solidFill>
                <a:srgbClr val="0432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202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1FDC73-B07B-51CE-57ED-4C82395E6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13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3D029C-3901-9FBF-04BD-D28245F69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61" y="59417"/>
            <a:ext cx="1954885" cy="18425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F8023B-8827-7941-B03E-764032BD9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74523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9D3A44-332C-8E8E-7768-44F04E8C403E}"/>
              </a:ext>
            </a:extLst>
          </p:cNvPr>
          <p:cNvSpPr txBox="1"/>
          <p:nvPr/>
        </p:nvSpPr>
        <p:spPr>
          <a:xfrm>
            <a:off x="4193979" y="196577"/>
            <a:ext cx="208852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The Livermore Experiment:</a:t>
            </a:r>
          </a:p>
          <a:p>
            <a:r>
              <a:rPr lang="en-US" dirty="0"/>
              <a:t>Gaseous T</a:t>
            </a:r>
            <a:r>
              <a:rPr lang="en-US" baseline="-25000" dirty="0"/>
              <a:t>2</a:t>
            </a:r>
            <a:r>
              <a:rPr lang="en-US" dirty="0"/>
              <a:t>, magnetic spectrometer</a:t>
            </a:r>
          </a:p>
          <a:p>
            <a:r>
              <a:rPr lang="en-US" sz="1400" dirty="0">
                <a:solidFill>
                  <a:srgbClr val="0000FF"/>
                </a:solidFill>
              </a:rPr>
              <a:t>PRL 75, 3237 (1995)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DEC031-6EAB-C991-E318-01C29B2139F7}"/>
              </a:ext>
            </a:extLst>
          </p:cNvPr>
          <p:cNvSpPr txBox="1"/>
          <p:nvPr/>
        </p:nvSpPr>
        <p:spPr>
          <a:xfrm>
            <a:off x="6936702" y="1901952"/>
            <a:ext cx="2032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Wolfgang </a:t>
            </a:r>
            <a:r>
              <a:rPr lang="en-US" dirty="0" err="1">
                <a:solidFill>
                  <a:srgbClr val="0432FF"/>
                </a:solidFill>
              </a:rPr>
              <a:t>Stoeffl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36D10B-AE5B-9990-9CE6-F67F3BFA37A5}"/>
              </a:ext>
            </a:extLst>
          </p:cNvPr>
          <p:cNvSpPr txBox="1"/>
          <p:nvPr/>
        </p:nvSpPr>
        <p:spPr>
          <a:xfrm>
            <a:off x="841248" y="557784"/>
            <a:ext cx="235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LLNL spectrometer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9D8511-3987-F3DC-D91C-4B7652C5AB27}"/>
              </a:ext>
            </a:extLst>
          </p:cNvPr>
          <p:cNvGrpSpPr/>
          <p:nvPr/>
        </p:nvGrpSpPr>
        <p:grpSpPr>
          <a:xfrm>
            <a:off x="4193979" y="2297719"/>
            <a:ext cx="4656930" cy="2786364"/>
            <a:chOff x="4193979" y="2297719"/>
            <a:chExt cx="4656930" cy="27863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8CAA113-51DB-86B5-189A-3CC6C14A5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3979" y="2297719"/>
              <a:ext cx="4656930" cy="278636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CC2C23-9E7E-0FB5-2A4D-A34CB9E69975}"/>
                </a:ext>
              </a:extLst>
            </p:cNvPr>
            <p:cNvSpPr txBox="1"/>
            <p:nvPr/>
          </p:nvSpPr>
          <p:spPr>
            <a:xfrm>
              <a:off x="5264406" y="3365115"/>
              <a:ext cx="13503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eV, run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AAC527-6178-8EAC-6B9A-D4898B96C66D}"/>
                </a:ext>
              </a:extLst>
            </p:cNvPr>
            <p:cNvSpPr txBox="1"/>
            <p:nvPr/>
          </p:nvSpPr>
          <p:spPr>
            <a:xfrm>
              <a:off x="5238243" y="2384812"/>
              <a:ext cx="13503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eV, run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1588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14539"/>
            <a:ext cx="5791200" cy="618887"/>
          </a:xfrm>
        </p:spPr>
        <p:txBody>
          <a:bodyPr>
            <a:normAutofit/>
          </a:bodyPr>
          <a:lstStyle/>
          <a:p>
            <a:r>
              <a:rPr lang="en-US" sz="2800" dirty="0"/>
              <a:t>2015: An old mystery solved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14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753" y="4762557"/>
            <a:ext cx="4611361" cy="369205"/>
          </a:xfrm>
          <a:prstGeom prst="rect">
            <a:avLst/>
          </a:prstGeom>
          <a:noFill/>
        </p:spPr>
        <p:txBody>
          <a:bodyPr wrap="none" lIns="91311" tIns="45657" rIns="91311" bIns="45657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Bodine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Parno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, HR; PRC </a:t>
            </a:r>
            <a:r>
              <a:rPr lang="en-US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91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035505 (2015)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0A590A5-6068-B8B7-C954-4CB03FC47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575" y="2314575"/>
            <a:ext cx="10877934" cy="44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775E788-E5E8-93A6-F1B7-50544153D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633" y="18224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6D7FFB7F-E28E-29F9-F89D-C7C0EA6715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486440"/>
              </p:ext>
            </p:extLst>
          </p:nvPr>
        </p:nvGraphicFramePr>
        <p:xfrm>
          <a:off x="850913" y="1283064"/>
          <a:ext cx="7162800" cy="310769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142111118"/>
                    </a:ext>
                  </a:extLst>
                </a:gridCol>
                <a:gridCol w="2357120">
                  <a:extLst>
                    <a:ext uri="{9D8B030D-6E8A-4147-A177-3AD203B41FA5}">
                      <a16:colId xmlns:a16="http://schemas.microsoft.com/office/drawing/2014/main" val="2678294457"/>
                    </a:ext>
                  </a:extLst>
                </a:gridCol>
                <a:gridCol w="2192020">
                  <a:extLst>
                    <a:ext uri="{9D8B030D-6E8A-4147-A177-3AD203B41FA5}">
                      <a16:colId xmlns:a16="http://schemas.microsoft.com/office/drawing/2014/main" val="2496835627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1975640053"/>
                    </a:ext>
                  </a:extLst>
                </a:gridCol>
              </a:tblGrid>
              <a:tr h="4947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Theory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Fackler et. al. 1985</a:t>
                      </a:r>
                      <a:endParaRPr lang="en-US" sz="14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Variance = 611 eV</a:t>
                      </a:r>
                      <a:r>
                        <a:rPr lang="en-US" sz="1800" b="0" kern="1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568123"/>
                  </a:ext>
                </a:extLst>
              </a:tr>
              <a:tr h="4947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Saenz et. al. 2000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Variance = 694 eV</a:t>
                      </a:r>
                      <a:r>
                        <a:rPr lang="en-US" sz="1800" kern="1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409150"/>
                  </a:ext>
                </a:extLst>
              </a:tr>
              <a:tr h="4947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Difference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- 83 eV</a:t>
                      </a:r>
                      <a:r>
                        <a:rPr lang="en-US" sz="1800" kern="100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895539"/>
                  </a:ext>
                </a:extLst>
              </a:tr>
              <a:tr h="4947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l-GR" sz="1800" kern="1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en-US" sz="1800" kern="1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= - 2 X difference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+ 167 eV</a:t>
                      </a:r>
                      <a:r>
                        <a:rPr lang="en-US" sz="1800" kern="1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6917402"/>
                  </a:ext>
                </a:extLst>
              </a:tr>
              <a:tr h="3762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 published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Re-evaluated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9284706"/>
                  </a:ext>
                </a:extLst>
              </a:tr>
              <a:tr h="3762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LANL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l-GR" sz="1800" kern="1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en-US" sz="1800" kern="1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=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- 147(79) eV</a:t>
                      </a:r>
                      <a:r>
                        <a:rPr lang="en-US" sz="1800" kern="100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20(79) eV</a:t>
                      </a:r>
                      <a:r>
                        <a:rPr lang="en-US" sz="1800" kern="100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522941"/>
                  </a:ext>
                </a:extLst>
              </a:tr>
              <a:tr h="3762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LLNL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l-GR" sz="1800" kern="100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en-US" sz="1800" kern="100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=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- 130(25) eV</a:t>
                      </a:r>
                      <a:r>
                        <a:rPr lang="en-US" sz="1800" kern="100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37(25) eV</a:t>
                      </a:r>
                      <a:r>
                        <a:rPr lang="en-US" sz="1800" kern="1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263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660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326" y="114300"/>
            <a:ext cx="7594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1980 – 2000: many experiments, no signal. 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7412" y="4810239"/>
            <a:ext cx="674585" cy="273844"/>
          </a:xfrm>
        </p:spPr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15</a:t>
            </a:fld>
            <a:endParaRPr lang="en-US" dirty="0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0FB569-63EB-62A5-43B5-A68830F04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628921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3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770" y="2638428"/>
            <a:ext cx="4114800" cy="2438400"/>
          </a:xfrm>
          <a:prstGeom prst="rect">
            <a:avLst/>
          </a:prstGeom>
        </p:spPr>
      </p:pic>
      <p:sp>
        <p:nvSpPr>
          <p:cNvPr id="235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21A0F1D-60C6-7E44-A3E7-A3439C70BC95}" type="slidenum">
              <a:rPr lang="en-US" smtClean="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16</a:t>
            </a:fld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grpSp>
        <p:nvGrpSpPr>
          <p:cNvPr id="3" name="Group 9"/>
          <p:cNvGrpSpPr/>
          <p:nvPr/>
        </p:nvGrpSpPr>
        <p:grpSpPr>
          <a:xfrm>
            <a:off x="450933" y="2093233"/>
            <a:ext cx="3930650" cy="2990850"/>
            <a:chOff x="1911350" y="1079500"/>
            <a:chExt cx="5321300" cy="4699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1350" y="1079500"/>
              <a:ext cx="5321300" cy="4699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90850" y="1460500"/>
              <a:ext cx="3136900" cy="381000"/>
            </a:xfrm>
            <a:prstGeom prst="rect">
              <a:avLst/>
            </a:prstGeom>
          </p:spPr>
        </p:pic>
      </p:grpSp>
      <p:pic>
        <p:nvPicPr>
          <p:cNvPr id="10" name="Picture 8" descr="pn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1061" y="1"/>
            <a:ext cx="4117491" cy="259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21192" y="2546384"/>
            <a:ext cx="2569674" cy="399982"/>
          </a:xfrm>
          <a:prstGeom prst="rect">
            <a:avLst/>
          </a:prstGeom>
          <a:solidFill>
            <a:srgbClr val="FFFF00"/>
          </a:solidFill>
        </p:spPr>
        <p:txBody>
          <a:bodyPr wrap="none" lIns="91311" tIns="45657" rIns="91311" bIns="45657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Super-</a:t>
            </a:r>
            <a:r>
              <a:rPr lang="en-US" sz="2000" dirty="0" err="1">
                <a:solidFill>
                  <a:srgbClr val="0000FF"/>
                </a:solidFill>
              </a:rPr>
              <a:t>Kamiokande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13602" y="2746375"/>
            <a:ext cx="1470940" cy="399982"/>
          </a:xfrm>
          <a:prstGeom prst="rect">
            <a:avLst/>
          </a:prstGeom>
          <a:solidFill>
            <a:srgbClr val="FFFF00"/>
          </a:solidFill>
        </p:spPr>
        <p:txBody>
          <a:bodyPr wrap="none" lIns="91311" tIns="45657" rIns="91311" bIns="45657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KamLAND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21628" y="863600"/>
            <a:ext cx="753471" cy="399982"/>
          </a:xfrm>
          <a:prstGeom prst="rect">
            <a:avLst/>
          </a:prstGeom>
          <a:solidFill>
            <a:srgbClr val="FFFF00"/>
          </a:solidFill>
        </p:spPr>
        <p:txBody>
          <a:bodyPr wrap="none" lIns="91311" tIns="45657" rIns="91311" bIns="45657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SNO</a:t>
            </a:r>
          </a:p>
        </p:txBody>
      </p:sp>
      <p:sp>
        <p:nvSpPr>
          <p:cNvPr id="15" name="Title 5"/>
          <p:cNvSpPr txBox="1">
            <a:spLocks/>
          </p:cNvSpPr>
          <p:nvPr/>
        </p:nvSpPr>
        <p:spPr>
          <a:xfrm>
            <a:off x="100361" y="123035"/>
            <a:ext cx="1542585" cy="1237413"/>
          </a:xfrm>
          <a:prstGeom prst="rect">
            <a:avLst/>
          </a:prstGeom>
        </p:spPr>
        <p:txBody>
          <a:bodyPr lIns="91311" tIns="45657" rIns="91311" bIns="45657"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en-US" sz="2400" dirty="0"/>
              <a:t>Neutrinos oscillate, have mass</a:t>
            </a:r>
          </a:p>
        </p:txBody>
      </p:sp>
      <p:pic>
        <p:nvPicPr>
          <p:cNvPr id="5" name="Picture 4" descr="151006-nobel-physics-01_31e7b1c7dfd58d0ca8e934f3ffd8dd66.nbcnews-ux-2880-1000.jpg">
            <a:extLst>
              <a:ext uri="{FF2B5EF4-FFF2-40B4-BE49-F238E27FC236}">
                <a16:creationId xmlns:a16="http://schemas.microsoft.com/office/drawing/2014/main" id="{4BFA3AC7-7B10-1624-7B24-0183585A5F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656" y="72207"/>
            <a:ext cx="2036952" cy="2036952"/>
          </a:xfrm>
          <a:prstGeom prst="rect">
            <a:avLst/>
          </a:prstGeom>
        </p:spPr>
      </p:pic>
      <p:pic>
        <p:nvPicPr>
          <p:cNvPr id="6" name="Picture 5" descr="crick-nobel-medal.pdf">
            <a:extLst>
              <a:ext uri="{FF2B5EF4-FFF2-40B4-BE49-F238E27FC236}">
                <a16:creationId xmlns:a16="http://schemas.microsoft.com/office/drawing/2014/main" id="{09A0E9D2-3EBB-E92E-4EBC-DB65C62868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47" y="766227"/>
            <a:ext cx="981490" cy="98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48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52"/>
          <p:cNvSpPr>
            <a:spLocks noGrp="1"/>
          </p:cNvSpPr>
          <p:nvPr>
            <p:ph type="title"/>
          </p:nvPr>
        </p:nvSpPr>
        <p:spPr>
          <a:xfrm>
            <a:off x="457200" y="114538"/>
            <a:ext cx="5791200" cy="72366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extile" charset="0"/>
                <a:ea typeface="ＭＳ Ｐゴシック" charset="0"/>
                <a:cs typeface="ＭＳ Ｐゴシック" charset="0"/>
              </a:rPr>
              <a:t>Neutrino Masses and Flavor Content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878541" indent="-3742198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65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31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696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62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 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878541" indent="-3742198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65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31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696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62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101090-7F72-EE4D-800F-B94C2505D017}" type="slidenum">
              <a:rPr lang="en-US" sz="1400"/>
              <a:pPr/>
              <a:t>17</a:t>
            </a:fld>
            <a:endParaRPr lang="en-US" sz="1400"/>
          </a:p>
        </p:txBody>
      </p:sp>
      <p:sp>
        <p:nvSpPr>
          <p:cNvPr id="48133" name="Rectangle 2"/>
          <p:cNvSpPr>
            <a:spLocks noChangeArrowheads="1"/>
          </p:cNvSpPr>
          <p:nvPr/>
        </p:nvSpPr>
        <p:spPr bwMode="auto">
          <a:xfrm>
            <a:off x="1130300" y="1909763"/>
            <a:ext cx="1219200" cy="8572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11" tIns="45657" rIns="91311" bIns="45657" anchor="ctr"/>
          <a:lstStyle/>
          <a:p>
            <a:endParaRPr lang="en-US"/>
          </a:p>
        </p:txBody>
      </p:sp>
      <p:sp>
        <p:nvSpPr>
          <p:cNvPr id="48134" name="Rectangle 3"/>
          <p:cNvSpPr>
            <a:spLocks noChangeArrowheads="1"/>
          </p:cNvSpPr>
          <p:nvPr/>
        </p:nvSpPr>
        <p:spPr bwMode="auto">
          <a:xfrm>
            <a:off x="2349500" y="1909763"/>
            <a:ext cx="1219200" cy="85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11" tIns="45657" rIns="91311" bIns="45657" anchor="ctr"/>
          <a:lstStyle/>
          <a:p>
            <a:endParaRPr lang="en-US"/>
          </a:p>
        </p:txBody>
      </p:sp>
      <p:sp>
        <p:nvSpPr>
          <p:cNvPr id="48136" name="Text Box 5"/>
          <p:cNvSpPr txBox="1">
            <a:spLocks noChangeArrowheads="1"/>
          </p:cNvSpPr>
          <p:nvPr/>
        </p:nvSpPr>
        <p:spPr bwMode="auto">
          <a:xfrm>
            <a:off x="3873500" y="2852741"/>
            <a:ext cx="1447800" cy="36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1" tIns="45657" rIns="91311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Textile" charset="0"/>
              </a:rPr>
              <a:t>2 x 10</a:t>
            </a:r>
            <a:r>
              <a:rPr lang="en-US" sz="1800" baseline="30000" dirty="0">
                <a:latin typeface="Textile" charset="0"/>
              </a:rPr>
              <a:t>-3</a:t>
            </a:r>
            <a:r>
              <a:rPr lang="en-US" sz="1800" dirty="0">
                <a:latin typeface="Textile" charset="0"/>
              </a:rPr>
              <a:t> eV</a:t>
            </a:r>
            <a:r>
              <a:rPr lang="en-US" sz="1800" baseline="30000" dirty="0">
                <a:latin typeface="Textile" charset="0"/>
              </a:rPr>
              <a:t>2</a:t>
            </a:r>
            <a:endParaRPr lang="en-US" sz="1800" dirty="0">
              <a:latin typeface="Textile" charset="0"/>
            </a:endParaRPr>
          </a:p>
        </p:txBody>
      </p:sp>
      <p:sp>
        <p:nvSpPr>
          <p:cNvPr id="48137" name="Text Box 6"/>
          <p:cNvSpPr txBox="1">
            <a:spLocks noChangeArrowheads="1"/>
          </p:cNvSpPr>
          <p:nvPr/>
        </p:nvSpPr>
        <p:spPr bwMode="auto">
          <a:xfrm>
            <a:off x="3873500" y="3998131"/>
            <a:ext cx="1435100" cy="36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1" tIns="45657" rIns="91311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Textile" charset="0"/>
              </a:rPr>
              <a:t>8 x 10</a:t>
            </a:r>
            <a:r>
              <a:rPr lang="en-US" sz="1800" baseline="30000" dirty="0">
                <a:latin typeface="Textile" charset="0"/>
              </a:rPr>
              <a:t>-5</a:t>
            </a:r>
            <a:r>
              <a:rPr lang="en-US" sz="1800" dirty="0">
                <a:latin typeface="Textile" charset="0"/>
              </a:rPr>
              <a:t> eV</a:t>
            </a:r>
            <a:r>
              <a:rPr lang="en-US" sz="1800" baseline="30000" dirty="0">
                <a:latin typeface="Textile" charset="0"/>
              </a:rPr>
              <a:t>2</a:t>
            </a:r>
            <a:endParaRPr lang="en-US" sz="1800" dirty="0">
              <a:latin typeface="Textile" charset="0"/>
            </a:endParaRPr>
          </a:p>
        </p:txBody>
      </p:sp>
      <p:sp>
        <p:nvSpPr>
          <p:cNvPr id="48139" name="Text Box 9"/>
          <p:cNvSpPr txBox="1">
            <a:spLocks noChangeArrowheads="1"/>
          </p:cNvSpPr>
          <p:nvPr/>
        </p:nvSpPr>
        <p:spPr bwMode="auto">
          <a:xfrm>
            <a:off x="533400" y="1676396"/>
            <a:ext cx="609600" cy="46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1" tIns="45657" rIns="91311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Symbol" charset="0"/>
              </a:rPr>
              <a:t>n</a:t>
            </a:r>
            <a:r>
              <a:rPr lang="en-US" b="1" baseline="-25000" dirty="0">
                <a:latin typeface="Helvetica" charset="0"/>
              </a:rPr>
              <a:t>3</a:t>
            </a:r>
            <a:endParaRPr lang="en-US" dirty="0">
              <a:latin typeface="Textile" charset="0"/>
            </a:endParaRPr>
          </a:p>
        </p:txBody>
      </p:sp>
      <p:sp>
        <p:nvSpPr>
          <p:cNvPr id="48140" name="Text Box 10"/>
          <p:cNvSpPr txBox="1">
            <a:spLocks noChangeArrowheads="1"/>
          </p:cNvSpPr>
          <p:nvPr/>
        </p:nvSpPr>
        <p:spPr bwMode="auto">
          <a:xfrm>
            <a:off x="4089400" y="971565"/>
            <a:ext cx="2171700" cy="36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1" tIns="45657" rIns="91311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u="sng" dirty="0">
                <a:solidFill>
                  <a:srgbClr val="FFCC00"/>
                </a:solidFill>
                <a:latin typeface="Textile" charset="0"/>
              </a:rPr>
              <a:t>e</a:t>
            </a:r>
            <a:r>
              <a:rPr lang="en-US" sz="1800" b="1" dirty="0">
                <a:latin typeface="Textile" charset="0"/>
              </a:rPr>
              <a:t>   </a:t>
            </a:r>
            <a:r>
              <a:rPr lang="en-US" sz="1800" b="1" dirty="0">
                <a:solidFill>
                  <a:srgbClr val="0000FF"/>
                </a:solidFill>
                <a:latin typeface="Textile" charset="0"/>
              </a:rPr>
              <a:t> </a:t>
            </a:r>
            <a:r>
              <a:rPr lang="en-US" sz="1800" b="1" u="sng" dirty="0">
                <a:solidFill>
                  <a:srgbClr val="0000FF"/>
                </a:solidFill>
                <a:latin typeface="Textile" charset="0"/>
              </a:rPr>
              <a:t>mu</a:t>
            </a:r>
            <a:r>
              <a:rPr lang="en-US" sz="1800" b="1" dirty="0">
                <a:latin typeface="Textile" charset="0"/>
              </a:rPr>
              <a:t>   </a:t>
            </a:r>
            <a:r>
              <a:rPr lang="en-US" sz="1800" b="1" u="sng" dirty="0">
                <a:solidFill>
                  <a:srgbClr val="FF3300"/>
                </a:solidFill>
                <a:latin typeface="Textile" charset="0"/>
              </a:rPr>
              <a:t>tau</a:t>
            </a:r>
            <a:endParaRPr lang="en-US" sz="1800" b="1" dirty="0">
              <a:latin typeface="Textile" charset="0"/>
            </a:endParaRPr>
          </a:p>
        </p:txBody>
      </p:sp>
      <p:sp>
        <p:nvSpPr>
          <p:cNvPr id="48141" name="Text Box 11"/>
          <p:cNvSpPr txBox="1">
            <a:spLocks noChangeArrowheads="1"/>
          </p:cNvSpPr>
          <p:nvPr/>
        </p:nvSpPr>
        <p:spPr bwMode="auto">
          <a:xfrm>
            <a:off x="1498600" y="2986099"/>
            <a:ext cx="2235200" cy="33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1" tIns="45657" rIns="91311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latin typeface="Textile" charset="0"/>
              </a:rPr>
              <a:t>Atmospheric</a:t>
            </a:r>
          </a:p>
        </p:txBody>
      </p:sp>
      <p:sp>
        <p:nvSpPr>
          <p:cNvPr id="48143" name="Rectangle 13"/>
          <p:cNvSpPr>
            <a:spLocks noChangeArrowheads="1"/>
          </p:cNvSpPr>
          <p:nvPr/>
        </p:nvSpPr>
        <p:spPr bwMode="auto">
          <a:xfrm>
            <a:off x="1117600" y="3943352"/>
            <a:ext cx="609600" cy="85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11" tIns="45657" rIns="91311" bIns="45657" anchor="ctr"/>
          <a:lstStyle/>
          <a:p>
            <a:endParaRPr lang="en-US"/>
          </a:p>
        </p:txBody>
      </p:sp>
      <p:sp>
        <p:nvSpPr>
          <p:cNvPr id="48144" name="Rectangle 14"/>
          <p:cNvSpPr>
            <a:spLocks noChangeArrowheads="1"/>
          </p:cNvSpPr>
          <p:nvPr/>
        </p:nvSpPr>
        <p:spPr bwMode="auto">
          <a:xfrm>
            <a:off x="1727200" y="3943352"/>
            <a:ext cx="914400" cy="8572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11" tIns="45657" rIns="91311" bIns="45657" anchor="ctr"/>
          <a:lstStyle/>
          <a:p>
            <a:endParaRPr lang="en-US"/>
          </a:p>
        </p:txBody>
      </p:sp>
      <p:sp>
        <p:nvSpPr>
          <p:cNvPr id="48145" name="Rectangle 15"/>
          <p:cNvSpPr>
            <a:spLocks noChangeArrowheads="1"/>
          </p:cNvSpPr>
          <p:nvPr/>
        </p:nvSpPr>
        <p:spPr bwMode="auto">
          <a:xfrm>
            <a:off x="2641600" y="3943352"/>
            <a:ext cx="914400" cy="857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11" tIns="45657" rIns="91311" bIns="45657" anchor="ctr"/>
          <a:lstStyle/>
          <a:p>
            <a:endParaRPr lang="en-US"/>
          </a:p>
        </p:txBody>
      </p:sp>
      <p:sp>
        <p:nvSpPr>
          <p:cNvPr id="48146" name="Text Box 16"/>
          <p:cNvSpPr txBox="1">
            <a:spLocks noChangeArrowheads="1"/>
          </p:cNvSpPr>
          <p:nvPr/>
        </p:nvSpPr>
        <p:spPr bwMode="auto">
          <a:xfrm>
            <a:off x="533400" y="3668179"/>
            <a:ext cx="495300" cy="46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1" tIns="45657" rIns="91311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Symbol" charset="0"/>
              </a:rPr>
              <a:t>n</a:t>
            </a:r>
            <a:r>
              <a:rPr lang="en-US" b="1" baseline="-25000" dirty="0">
                <a:latin typeface="Helvetica" charset="0"/>
              </a:rPr>
              <a:t>2</a:t>
            </a:r>
            <a:endParaRPr lang="en-US" dirty="0">
              <a:latin typeface="Textile" charset="0"/>
            </a:endParaRPr>
          </a:p>
        </p:txBody>
      </p:sp>
      <p:sp>
        <p:nvSpPr>
          <p:cNvPr id="48147" name="Text Box 17"/>
          <p:cNvSpPr txBox="1">
            <a:spLocks noChangeArrowheads="1"/>
          </p:cNvSpPr>
          <p:nvPr/>
        </p:nvSpPr>
        <p:spPr bwMode="auto">
          <a:xfrm>
            <a:off x="533400" y="4061881"/>
            <a:ext cx="495300" cy="46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1" tIns="45657" rIns="91311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Symbol" charset="0"/>
              </a:rPr>
              <a:t>n</a:t>
            </a:r>
            <a:r>
              <a:rPr lang="en-US" b="1" baseline="-25000" dirty="0">
                <a:latin typeface="Helvetica" charset="0"/>
              </a:rPr>
              <a:t>1</a:t>
            </a:r>
            <a:endParaRPr lang="en-US" dirty="0">
              <a:latin typeface="Textile" charset="0"/>
            </a:endParaRPr>
          </a:p>
        </p:txBody>
      </p:sp>
      <p:sp>
        <p:nvSpPr>
          <p:cNvPr id="48148" name="Text Box 18"/>
          <p:cNvSpPr txBox="1">
            <a:spLocks noChangeArrowheads="1"/>
          </p:cNvSpPr>
          <p:nvPr/>
        </p:nvSpPr>
        <p:spPr bwMode="auto">
          <a:xfrm>
            <a:off x="2603500" y="4019563"/>
            <a:ext cx="1219200" cy="33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1" tIns="45657" rIns="91311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latin typeface="Textile" charset="0"/>
              </a:rPr>
              <a:t>Solar</a:t>
            </a:r>
          </a:p>
        </p:txBody>
      </p:sp>
      <p:sp>
        <p:nvSpPr>
          <p:cNvPr id="48149" name="Rectangle 19"/>
          <p:cNvSpPr>
            <a:spLocks noChangeArrowheads="1"/>
          </p:cNvSpPr>
          <p:nvPr/>
        </p:nvSpPr>
        <p:spPr bwMode="auto">
          <a:xfrm>
            <a:off x="1117600" y="4286252"/>
            <a:ext cx="1828800" cy="85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11" tIns="45657" rIns="91311" bIns="45657" anchor="ctr"/>
          <a:lstStyle/>
          <a:p>
            <a:endParaRPr lang="en-US"/>
          </a:p>
        </p:txBody>
      </p:sp>
      <p:sp>
        <p:nvSpPr>
          <p:cNvPr id="48150" name="Rectangle 20"/>
          <p:cNvSpPr>
            <a:spLocks noChangeArrowheads="1"/>
          </p:cNvSpPr>
          <p:nvPr/>
        </p:nvSpPr>
        <p:spPr bwMode="auto">
          <a:xfrm>
            <a:off x="3251200" y="4286252"/>
            <a:ext cx="304800" cy="857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11" tIns="45657" rIns="91311" bIns="45657" anchor="ctr"/>
          <a:lstStyle/>
          <a:p>
            <a:endParaRPr lang="en-US"/>
          </a:p>
        </p:txBody>
      </p:sp>
      <p:sp>
        <p:nvSpPr>
          <p:cNvPr id="48151" name="Rectangle 21"/>
          <p:cNvSpPr>
            <a:spLocks noChangeArrowheads="1"/>
          </p:cNvSpPr>
          <p:nvPr/>
        </p:nvSpPr>
        <p:spPr bwMode="auto">
          <a:xfrm>
            <a:off x="2946400" y="4286252"/>
            <a:ext cx="304800" cy="8572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11" tIns="45657" rIns="91311" bIns="45657" anchor="ctr"/>
          <a:lstStyle/>
          <a:p>
            <a:endParaRPr lang="en-US"/>
          </a:p>
        </p:txBody>
      </p:sp>
      <p:sp>
        <p:nvSpPr>
          <p:cNvPr id="48152" name="Rectangle 22"/>
          <p:cNvSpPr>
            <a:spLocks noChangeArrowheads="1"/>
          </p:cNvSpPr>
          <p:nvPr/>
        </p:nvSpPr>
        <p:spPr bwMode="auto">
          <a:xfrm>
            <a:off x="5880100" y="4271963"/>
            <a:ext cx="1219200" cy="8572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11" tIns="45657" rIns="91311" bIns="45657" anchor="ctr"/>
          <a:lstStyle/>
          <a:p>
            <a:endParaRPr lang="en-US"/>
          </a:p>
        </p:txBody>
      </p:sp>
      <p:sp>
        <p:nvSpPr>
          <p:cNvPr id="48153" name="Rectangle 23"/>
          <p:cNvSpPr>
            <a:spLocks noChangeArrowheads="1"/>
          </p:cNvSpPr>
          <p:nvPr/>
        </p:nvSpPr>
        <p:spPr bwMode="auto">
          <a:xfrm>
            <a:off x="7099300" y="4271963"/>
            <a:ext cx="1219200" cy="857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11" tIns="45657" rIns="91311" bIns="45657" anchor="ctr"/>
          <a:lstStyle/>
          <a:p>
            <a:endParaRPr lang="en-US"/>
          </a:p>
        </p:txBody>
      </p:sp>
      <p:sp>
        <p:nvSpPr>
          <p:cNvPr id="48154" name="Text Box 24"/>
          <p:cNvSpPr txBox="1">
            <a:spLocks noChangeArrowheads="1"/>
          </p:cNvSpPr>
          <p:nvPr/>
        </p:nvSpPr>
        <p:spPr bwMode="auto">
          <a:xfrm>
            <a:off x="6388100" y="3148025"/>
            <a:ext cx="1765300" cy="33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1" tIns="45657" rIns="91311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latin typeface="Textile" charset="0"/>
              </a:rPr>
              <a:t>Atmospheric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42000" y="1819264"/>
            <a:ext cx="3022600" cy="369332"/>
            <a:chOff x="5854700" y="2857500"/>
            <a:chExt cx="3022600" cy="492440"/>
          </a:xfrm>
        </p:grpSpPr>
        <p:sp>
          <p:nvSpPr>
            <p:cNvPr id="48155" name="Rectangle 25"/>
            <p:cNvSpPr>
              <a:spLocks noChangeArrowheads="1"/>
            </p:cNvSpPr>
            <p:nvPr/>
          </p:nvSpPr>
          <p:spPr bwMode="auto">
            <a:xfrm>
              <a:off x="5854700" y="2997200"/>
              <a:ext cx="609600" cy="1143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6" name="Rectangle 26"/>
            <p:cNvSpPr>
              <a:spLocks noChangeArrowheads="1"/>
            </p:cNvSpPr>
            <p:nvPr/>
          </p:nvSpPr>
          <p:spPr bwMode="auto">
            <a:xfrm>
              <a:off x="6464300" y="2997200"/>
              <a:ext cx="914400" cy="1143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7" name="Rectangle 27"/>
            <p:cNvSpPr>
              <a:spLocks noChangeArrowheads="1"/>
            </p:cNvSpPr>
            <p:nvPr/>
          </p:nvSpPr>
          <p:spPr bwMode="auto">
            <a:xfrm>
              <a:off x="7378700" y="2997200"/>
              <a:ext cx="914400" cy="11430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8" name="Text Box 28"/>
            <p:cNvSpPr txBox="1">
              <a:spLocks noChangeArrowheads="1"/>
            </p:cNvSpPr>
            <p:nvPr/>
          </p:nvSpPr>
          <p:spPr bwMode="auto">
            <a:xfrm>
              <a:off x="8382000" y="2857500"/>
              <a:ext cx="495300" cy="492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>
                  <a:latin typeface="Symbol" charset="0"/>
                </a:rPr>
                <a:t>n</a:t>
              </a:r>
              <a:r>
                <a:rPr lang="en-US" sz="1800" b="1" baseline="-25000">
                  <a:latin typeface="Helvetica" charset="0"/>
                </a:rPr>
                <a:t>2</a:t>
              </a:r>
              <a:endParaRPr lang="en-US" sz="1800">
                <a:latin typeface="Textile" charset="0"/>
              </a:endParaRPr>
            </a:p>
          </p:txBody>
        </p:sp>
      </p:grpSp>
      <p:sp>
        <p:nvSpPr>
          <p:cNvPr id="48159" name="Text Box 29"/>
          <p:cNvSpPr txBox="1">
            <a:spLocks noChangeArrowheads="1"/>
          </p:cNvSpPr>
          <p:nvPr/>
        </p:nvSpPr>
        <p:spPr bwMode="auto">
          <a:xfrm>
            <a:off x="8394700" y="2165761"/>
            <a:ext cx="495300" cy="36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1" tIns="45657" rIns="91311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Symbol" charset="0"/>
              </a:rPr>
              <a:t>n</a:t>
            </a:r>
            <a:r>
              <a:rPr lang="en-US" sz="1800" b="1" baseline="-25000" dirty="0">
                <a:latin typeface="Helvetica" charset="0"/>
              </a:rPr>
              <a:t>1</a:t>
            </a:r>
            <a:endParaRPr lang="en-US" sz="1800" dirty="0">
              <a:latin typeface="Textile" charset="0"/>
            </a:endParaRPr>
          </a:p>
        </p:txBody>
      </p:sp>
      <p:sp>
        <p:nvSpPr>
          <p:cNvPr id="48160" name="Text Box 30"/>
          <p:cNvSpPr txBox="1">
            <a:spLocks noChangeArrowheads="1"/>
          </p:cNvSpPr>
          <p:nvPr/>
        </p:nvSpPr>
        <p:spPr bwMode="auto">
          <a:xfrm>
            <a:off x="6362700" y="2009790"/>
            <a:ext cx="1219200" cy="33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1" tIns="45657" rIns="91311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latin typeface="Textile" charset="0"/>
              </a:rPr>
              <a:t>Solar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854700" y="2286002"/>
            <a:ext cx="2438400" cy="85725"/>
            <a:chOff x="5854700" y="3187700"/>
            <a:chExt cx="2438400" cy="114300"/>
          </a:xfrm>
        </p:grpSpPr>
        <p:sp>
          <p:nvSpPr>
            <p:cNvPr id="48161" name="Rectangle 31"/>
            <p:cNvSpPr>
              <a:spLocks noChangeArrowheads="1"/>
            </p:cNvSpPr>
            <p:nvPr/>
          </p:nvSpPr>
          <p:spPr bwMode="auto">
            <a:xfrm>
              <a:off x="5854700" y="3187700"/>
              <a:ext cx="1828800" cy="1143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62" name="Rectangle 32"/>
            <p:cNvSpPr>
              <a:spLocks noChangeArrowheads="1"/>
            </p:cNvSpPr>
            <p:nvPr/>
          </p:nvSpPr>
          <p:spPr bwMode="auto">
            <a:xfrm>
              <a:off x="7988300" y="3187700"/>
              <a:ext cx="304800" cy="11430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63" name="Rectangle 33"/>
            <p:cNvSpPr>
              <a:spLocks noChangeArrowheads="1"/>
            </p:cNvSpPr>
            <p:nvPr/>
          </p:nvSpPr>
          <p:spPr bwMode="auto">
            <a:xfrm>
              <a:off x="7683500" y="3187700"/>
              <a:ext cx="304800" cy="1143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165" name="Text Box 35"/>
          <p:cNvSpPr txBox="1">
            <a:spLocks noChangeArrowheads="1"/>
          </p:cNvSpPr>
          <p:nvPr/>
        </p:nvSpPr>
        <p:spPr bwMode="auto">
          <a:xfrm>
            <a:off x="8470900" y="4195776"/>
            <a:ext cx="482600" cy="36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1" tIns="45657" rIns="91311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Symbol" charset="0"/>
              </a:rPr>
              <a:t>n</a:t>
            </a:r>
            <a:r>
              <a:rPr lang="en-US" sz="1800" b="1" baseline="-25000">
                <a:latin typeface="Helvetica" charset="0"/>
              </a:rPr>
              <a:t>3</a:t>
            </a:r>
            <a:endParaRPr lang="en-US" sz="1800">
              <a:latin typeface="Textile" charset="0"/>
            </a:endParaRPr>
          </a:p>
        </p:txBody>
      </p:sp>
      <p:grpSp>
        <p:nvGrpSpPr>
          <p:cNvPr id="48168" name="Group 38"/>
          <p:cNvGrpSpPr>
            <a:grpSpLocks/>
          </p:cNvGrpSpPr>
          <p:nvPr/>
        </p:nvGrpSpPr>
        <p:grpSpPr bwMode="auto">
          <a:xfrm>
            <a:off x="2222539" y="4361337"/>
            <a:ext cx="530225" cy="461962"/>
            <a:chOff x="1400" y="3735"/>
            <a:chExt cx="334" cy="388"/>
          </a:xfrm>
        </p:grpSpPr>
        <p:sp>
          <p:nvSpPr>
            <p:cNvPr id="48178" name="Line 39"/>
            <p:cNvSpPr>
              <a:spLocks noChangeShapeType="1"/>
            </p:cNvSpPr>
            <p:nvPr/>
          </p:nvSpPr>
          <p:spPr bwMode="auto">
            <a:xfrm>
              <a:off x="1400" y="3752"/>
              <a:ext cx="0" cy="3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79" name="Text Box 40"/>
            <p:cNvSpPr txBox="1">
              <a:spLocks noChangeArrowheads="1"/>
            </p:cNvSpPr>
            <p:nvPr/>
          </p:nvSpPr>
          <p:spPr bwMode="auto">
            <a:xfrm>
              <a:off x="1510" y="3735"/>
              <a:ext cx="224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?</a:t>
              </a:r>
            </a:p>
          </p:txBody>
        </p:sp>
      </p:grpSp>
      <p:grpSp>
        <p:nvGrpSpPr>
          <p:cNvPr id="48169" name="Group 41"/>
          <p:cNvGrpSpPr>
            <a:grpSpLocks/>
          </p:cNvGrpSpPr>
          <p:nvPr/>
        </p:nvGrpSpPr>
        <p:grpSpPr bwMode="auto">
          <a:xfrm>
            <a:off x="6997720" y="4351809"/>
            <a:ext cx="530225" cy="461962"/>
            <a:chOff x="1400" y="3735"/>
            <a:chExt cx="334" cy="388"/>
          </a:xfrm>
        </p:grpSpPr>
        <p:sp>
          <p:nvSpPr>
            <p:cNvPr id="48176" name="Line 42"/>
            <p:cNvSpPr>
              <a:spLocks noChangeShapeType="1"/>
            </p:cNvSpPr>
            <p:nvPr/>
          </p:nvSpPr>
          <p:spPr bwMode="auto">
            <a:xfrm>
              <a:off x="1400" y="3752"/>
              <a:ext cx="0" cy="3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77" name="Text Box 43"/>
            <p:cNvSpPr txBox="1">
              <a:spLocks noChangeArrowheads="1"/>
            </p:cNvSpPr>
            <p:nvPr/>
          </p:nvSpPr>
          <p:spPr bwMode="auto">
            <a:xfrm>
              <a:off x="1510" y="3735"/>
              <a:ext cx="224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?</a:t>
              </a:r>
            </a:p>
          </p:txBody>
        </p:sp>
      </p:grpSp>
      <p:sp>
        <p:nvSpPr>
          <p:cNvPr id="48170" name="Rectangle 44"/>
          <p:cNvSpPr>
            <a:spLocks noChangeArrowheads="1"/>
          </p:cNvSpPr>
          <p:nvPr/>
        </p:nvSpPr>
        <p:spPr bwMode="auto">
          <a:xfrm>
            <a:off x="1130300" y="1909763"/>
            <a:ext cx="127000" cy="85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11" tIns="45657" rIns="91311" bIns="45657" anchor="ctr"/>
          <a:lstStyle/>
          <a:p>
            <a:endParaRPr lang="en-US"/>
          </a:p>
        </p:txBody>
      </p:sp>
      <p:sp>
        <p:nvSpPr>
          <p:cNvPr id="48171" name="Rectangle 45"/>
          <p:cNvSpPr>
            <a:spLocks noChangeArrowheads="1"/>
          </p:cNvSpPr>
          <p:nvPr/>
        </p:nvSpPr>
        <p:spPr bwMode="auto">
          <a:xfrm>
            <a:off x="5880100" y="4271963"/>
            <a:ext cx="127000" cy="85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11" tIns="45657" rIns="91311" bIns="45657" anchor="ctr"/>
          <a:lstStyle/>
          <a:p>
            <a:endParaRPr lang="en-US"/>
          </a:p>
        </p:txBody>
      </p:sp>
      <p:sp>
        <p:nvSpPr>
          <p:cNvPr id="48172" name="Line 46"/>
          <p:cNvSpPr>
            <a:spLocks noChangeShapeType="1"/>
          </p:cNvSpPr>
          <p:nvPr/>
        </p:nvSpPr>
        <p:spPr bwMode="auto">
          <a:xfrm flipV="1">
            <a:off x="1358900" y="1971677"/>
            <a:ext cx="12700" cy="2009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1311" tIns="45657" rIns="91311" bIns="45657" anchor="ctr"/>
          <a:lstStyle/>
          <a:p>
            <a:endParaRPr lang="en-US"/>
          </a:p>
        </p:txBody>
      </p:sp>
      <p:sp>
        <p:nvSpPr>
          <p:cNvPr id="48173" name="Line 47"/>
          <p:cNvSpPr>
            <a:spLocks noChangeShapeType="1"/>
          </p:cNvSpPr>
          <p:nvPr/>
        </p:nvSpPr>
        <p:spPr bwMode="auto">
          <a:xfrm flipV="1">
            <a:off x="1536700" y="3962403"/>
            <a:ext cx="12700" cy="361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1311" tIns="45657" rIns="91311" bIns="45657" anchor="ctr"/>
          <a:lstStyle/>
          <a:p>
            <a:endParaRPr lang="en-US"/>
          </a:p>
        </p:txBody>
      </p:sp>
      <p:sp>
        <p:nvSpPr>
          <p:cNvPr id="48174" name="Text Box 48"/>
          <p:cNvSpPr txBox="1">
            <a:spLocks noChangeArrowheads="1"/>
          </p:cNvSpPr>
          <p:nvPr/>
        </p:nvSpPr>
        <p:spPr bwMode="auto">
          <a:xfrm>
            <a:off x="1406528" y="2556274"/>
            <a:ext cx="971430" cy="46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1" tIns="45657" rIns="91311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  <a:sym typeface="Symbol" charset="0"/>
              </a:rPr>
              <a:t></a:t>
            </a:r>
            <a:r>
              <a:rPr lang="en-US"/>
              <a:t>m</a:t>
            </a:r>
            <a:r>
              <a:rPr lang="en-US" baseline="-25000"/>
              <a:t>23</a:t>
            </a:r>
            <a:r>
              <a:rPr lang="en-US" baseline="30000"/>
              <a:t>2</a:t>
            </a:r>
            <a:endParaRPr lang="en-US">
              <a:latin typeface="Symbol" charset="0"/>
              <a:sym typeface="Symbol" charset="0"/>
            </a:endParaRPr>
          </a:p>
        </p:txBody>
      </p:sp>
      <p:sp>
        <p:nvSpPr>
          <p:cNvPr id="48175" name="Text Box 49"/>
          <p:cNvSpPr txBox="1">
            <a:spLocks noChangeArrowheads="1"/>
          </p:cNvSpPr>
          <p:nvPr/>
        </p:nvSpPr>
        <p:spPr bwMode="auto">
          <a:xfrm>
            <a:off x="1622441" y="3952212"/>
            <a:ext cx="709088" cy="33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1" tIns="45657" rIns="91311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Symbol" charset="0"/>
                <a:sym typeface="Symbol" charset="0"/>
              </a:rPr>
              <a:t></a:t>
            </a:r>
            <a:r>
              <a:rPr lang="en-US" sz="1600" dirty="0"/>
              <a:t>m</a:t>
            </a:r>
            <a:r>
              <a:rPr lang="en-US" sz="1600" baseline="-25000" dirty="0"/>
              <a:t>12</a:t>
            </a:r>
            <a:r>
              <a:rPr lang="en-US" sz="1600" baseline="30000" dirty="0"/>
              <a:t>2</a:t>
            </a:r>
            <a:endParaRPr lang="en-US" sz="1600" dirty="0">
              <a:latin typeface="Symbol" charset="0"/>
              <a:sym typeface="Symbol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3619500" y="2057402"/>
            <a:ext cx="254000" cy="1857375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11" tIns="45657" rIns="91311" bIns="45657" rtlCol="0" anchor="ctr"/>
          <a:lstStyle/>
          <a:p>
            <a:pPr algn="ctr"/>
            <a:endParaRPr lang="en-US"/>
          </a:p>
        </p:txBody>
      </p:sp>
      <p:sp>
        <p:nvSpPr>
          <p:cNvPr id="55" name="Right Brace 54"/>
          <p:cNvSpPr/>
          <p:nvPr/>
        </p:nvSpPr>
        <p:spPr>
          <a:xfrm>
            <a:off x="3644900" y="4048127"/>
            <a:ext cx="228600" cy="238125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11" tIns="45657" rIns="91311" bIns="45657"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27200" y="1209690"/>
            <a:ext cx="1215712" cy="369205"/>
          </a:xfrm>
          <a:prstGeom prst="rect">
            <a:avLst/>
          </a:prstGeom>
          <a:noFill/>
        </p:spPr>
        <p:txBody>
          <a:bodyPr wrap="none" lIns="91311" tIns="45657" rIns="91311" bIns="45657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“Normal”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362701" y="1209690"/>
            <a:ext cx="1330790" cy="369205"/>
          </a:xfrm>
          <a:prstGeom prst="rect">
            <a:avLst/>
          </a:prstGeom>
          <a:noFill/>
        </p:spPr>
        <p:txBody>
          <a:bodyPr wrap="none" lIns="91311" tIns="45657" rIns="91311" bIns="45657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“Inverted”</a:t>
            </a:r>
          </a:p>
        </p:txBody>
      </p:sp>
    </p:spTree>
    <p:extLst>
      <p:ext uri="{BB962C8B-B14F-4D97-AF65-F5344CB8AC3E}">
        <p14:creationId xmlns:p14="http://schemas.microsoft.com/office/powerpoint/2010/main" val="2247589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326" y="114300"/>
            <a:ext cx="7392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2000: Mass of </a:t>
            </a:r>
            <a:r>
              <a:rPr lang="el-GR" sz="2800" dirty="0">
                <a:solidFill>
                  <a:schemeClr val="tx2"/>
                </a:solidFill>
              </a:rPr>
              <a:t>ν</a:t>
            </a:r>
            <a:r>
              <a:rPr lang="en-US" sz="2800" baseline="-25000" dirty="0">
                <a:solidFill>
                  <a:schemeClr val="tx2"/>
                </a:solidFill>
              </a:rPr>
              <a:t>e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>
                <a:solidFill>
                  <a:schemeClr val="tx2"/>
                </a:solidFill>
                <a:sym typeface="Wingdings" pitchFamily="2" charset="2"/>
              </a:rPr>
              <a:t> m</a:t>
            </a:r>
            <a:r>
              <a:rPr lang="el-GR" sz="2800" baseline="-25000" dirty="0">
                <a:solidFill>
                  <a:schemeClr val="tx2"/>
                </a:solidFill>
                <a:sym typeface="Wingdings" pitchFamily="2" charset="2"/>
              </a:rPr>
              <a:t>β</a:t>
            </a:r>
            <a:r>
              <a:rPr lang="en-US" sz="2800" dirty="0">
                <a:solidFill>
                  <a:schemeClr val="tx2"/>
                </a:solidFill>
                <a:sym typeface="Wingdings" pitchFamily="2" charset="2"/>
              </a:rPr>
              <a:t> ~ m</a:t>
            </a:r>
            <a:r>
              <a:rPr lang="en-US" sz="2800" baseline="-25000" dirty="0">
                <a:solidFill>
                  <a:schemeClr val="tx2"/>
                </a:solidFill>
                <a:sym typeface="Wingdings" pitchFamily="2" charset="2"/>
              </a:rPr>
              <a:t>1</a:t>
            </a:r>
            <a:r>
              <a:rPr lang="en-US" sz="2800" dirty="0">
                <a:solidFill>
                  <a:schemeClr val="tx2"/>
                </a:solidFill>
                <a:sym typeface="Wingdings" pitchFamily="2" charset="2"/>
              </a:rPr>
              <a:t>. Tritium is key.</a:t>
            </a:r>
            <a:endParaRPr lang="en-US" sz="2800" baseline="-250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7412" y="4810239"/>
            <a:ext cx="674585" cy="273844"/>
          </a:xfrm>
        </p:spPr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18</a:t>
            </a:fld>
            <a:endParaRPr lang="en-US" dirty="0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DBC9DE-F771-12CA-7784-74B8496AD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6289212" cy="411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89673C-EBD2-1744-A224-3C6FB204F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964" y="1236210"/>
            <a:ext cx="1600316" cy="42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52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397"/>
            <a:ext cx="6019800" cy="904637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1995 – 2025: The Mac-e filter era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19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" y="975892"/>
            <a:ext cx="7799832" cy="4097725"/>
          </a:xfrm>
          <a:prstGeom prst="rect">
            <a:avLst/>
          </a:prstGeom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6908800" y="514354"/>
            <a:ext cx="1943100" cy="4615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1" tIns="45657" rIns="91311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m</a:t>
            </a:r>
            <a:r>
              <a:rPr lang="en-US" baseline="-25000" dirty="0"/>
              <a:t>v</a:t>
            </a:r>
            <a:r>
              <a:rPr lang="en-US" dirty="0"/>
              <a:t> &lt; 2 </a:t>
            </a:r>
            <a:r>
              <a:rPr lang="en-US" dirty="0" err="1"/>
              <a:t>eV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123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10814" y="4276743"/>
            <a:ext cx="3314369" cy="307649"/>
          </a:xfrm>
          <a:prstGeom prst="rect">
            <a:avLst/>
          </a:prstGeom>
          <a:noFill/>
        </p:spPr>
        <p:txBody>
          <a:bodyPr wrap="none" lIns="91311" tIns="45657" rIns="91311" bIns="45657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F. Wilson, Am. J. Phys. 36, 1150 (1968)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771651"/>
            <a:ext cx="3962400" cy="2324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33400" y="304814"/>
            <a:ext cx="8166100" cy="1200201"/>
          </a:xfrm>
          <a:prstGeom prst="rect">
            <a:avLst/>
          </a:prstGeom>
          <a:noFill/>
        </p:spPr>
        <p:txBody>
          <a:bodyPr wrap="square" lIns="91311" tIns="45657" rIns="91311" bIns="45657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“Hence, we conclude that the rest mass of the neutrino is either zero, or, in any case, very small in comparison to the mass of the electron.”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73701" y="1066804"/>
            <a:ext cx="2279004" cy="461538"/>
          </a:xfrm>
          <a:prstGeom prst="rect">
            <a:avLst/>
          </a:prstGeom>
          <a:noFill/>
        </p:spPr>
        <p:txBody>
          <a:bodyPr wrap="none" lIns="91311" tIns="45657" rIns="91311" bIns="45657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E. Fermi, 1934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7412" y="4810239"/>
            <a:ext cx="674585" cy="273844"/>
          </a:xfrm>
        </p:spPr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</a:t>
            </a:fld>
            <a:endParaRPr lang="en-US" dirty="0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173712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Story so far: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419" indent="-342419">
              <a:buFont typeface="Arial"/>
              <a:buChar char="•"/>
            </a:pPr>
            <a:r>
              <a:rPr lang="en-US" dirty="0"/>
              <a:t>Neutrinos DO have mass, and the average for the 3 must lie between 2 and 0.02 eV.</a:t>
            </a:r>
          </a:p>
          <a:p>
            <a:pPr marL="342419" indent="-342419">
              <a:buFont typeface="Arial"/>
              <a:buChar char="•"/>
            </a:pPr>
            <a:r>
              <a:rPr lang="en-US" dirty="0"/>
              <a:t>Cosmological comments.</a:t>
            </a:r>
          </a:p>
          <a:p>
            <a:r>
              <a:rPr lang="en-US" dirty="0">
                <a:solidFill>
                  <a:schemeClr val="tx2"/>
                </a:solidFill>
              </a:rPr>
              <a:t>NOW:</a:t>
            </a:r>
          </a:p>
          <a:p>
            <a:pPr marL="342419" indent="-342419">
              <a:buFont typeface="Arial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KATRIN</a:t>
            </a:r>
            <a:r>
              <a:rPr lang="en-US" dirty="0"/>
              <a:t> experiment.</a:t>
            </a:r>
          </a:p>
          <a:p>
            <a:r>
              <a:rPr lang="en-US" dirty="0">
                <a:solidFill>
                  <a:schemeClr val="tx2"/>
                </a:solidFill>
              </a:rPr>
              <a:t>FUTURE:</a:t>
            </a:r>
          </a:p>
          <a:p>
            <a:pPr marL="342419" indent="-342419">
              <a:buFont typeface="Arial"/>
              <a:buChar char="•"/>
            </a:pPr>
            <a:r>
              <a:rPr lang="en-US" dirty="0"/>
              <a:t>A new idea: </a:t>
            </a:r>
            <a:r>
              <a:rPr lang="en-US" dirty="0">
                <a:solidFill>
                  <a:srgbClr val="0000FF"/>
                </a:solidFill>
              </a:rPr>
              <a:t>CRES</a:t>
            </a:r>
            <a:r>
              <a:rPr lang="en-US" dirty="0"/>
              <a:t> (Cyclotron Radiation Emission Spectroscopy).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670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/>
          <a:srcRect l="3587" t="9285" r="2936" b="13928"/>
          <a:stretch>
            <a:fillRect/>
          </a:stretch>
        </p:blipFill>
        <p:spPr bwMode="auto">
          <a:xfrm>
            <a:off x="1143000" y="2805113"/>
            <a:ext cx="6858000" cy="1980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3" descr="fzk hires22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757238"/>
            <a:ext cx="3752850" cy="277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3796904" y="1924050"/>
            <a:ext cx="450764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de-DE" sz="1050" b="1">
                <a:solidFill>
                  <a:schemeClr val="bg1"/>
                </a:solidFill>
              </a:rPr>
              <a:t>TLK</a:t>
            </a:r>
          </a:p>
        </p:txBody>
      </p:sp>
      <p:sp>
        <p:nvSpPr>
          <p:cNvPr id="90117" name="Line 5"/>
          <p:cNvSpPr>
            <a:spLocks noChangeShapeType="1"/>
          </p:cNvSpPr>
          <p:nvPr/>
        </p:nvSpPr>
        <p:spPr bwMode="auto">
          <a:xfrm flipH="1">
            <a:off x="1331119" y="2301478"/>
            <a:ext cx="2700338" cy="2052638"/>
          </a:xfrm>
          <a:prstGeom prst="line">
            <a:avLst/>
          </a:prstGeom>
          <a:noFill/>
          <a:ln w="22225">
            <a:solidFill>
              <a:srgbClr val="FF9900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2519363" y="4642248"/>
            <a:ext cx="3270575" cy="323165"/>
          </a:xfrm>
          <a:prstGeom prst="rect">
            <a:avLst/>
          </a:prstGeom>
          <a:noFill/>
          <a:ln w="22225">
            <a:noFill/>
            <a:miter lim="800000"/>
            <a:headEnd/>
            <a:tailEnd type="none" w="lg" len="lg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de-DE" sz="1500"/>
              <a:t>~ 75 m long with 40 s.c. solenoids</a:t>
            </a:r>
          </a:p>
        </p:txBody>
      </p:sp>
      <p:sp>
        <p:nvSpPr>
          <p:cNvPr id="90119" name="Line 7"/>
          <p:cNvSpPr>
            <a:spLocks noChangeShapeType="1"/>
          </p:cNvSpPr>
          <p:nvPr/>
        </p:nvSpPr>
        <p:spPr bwMode="auto">
          <a:xfrm>
            <a:off x="4193382" y="2139553"/>
            <a:ext cx="3402806" cy="756047"/>
          </a:xfrm>
          <a:prstGeom prst="line">
            <a:avLst/>
          </a:prstGeom>
          <a:noFill/>
          <a:ln w="22225">
            <a:solidFill>
              <a:srgbClr val="FF9900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012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114539"/>
            <a:ext cx="5791200" cy="642699"/>
          </a:xfrm>
          <a:noFill/>
        </p:spPr>
        <p:txBody>
          <a:bodyPr/>
          <a:lstStyle/>
          <a:p>
            <a:pPr algn="l" eaLnBrk="1" hangingPunct="1"/>
            <a:r>
              <a:rPr lang="en-US" dirty="0"/>
              <a:t>KATRIN</a:t>
            </a:r>
          </a:p>
        </p:txBody>
      </p:sp>
      <p:sp>
        <p:nvSpPr>
          <p:cNvPr id="90124" name="Text Box 14"/>
          <p:cNvSpPr txBox="1">
            <a:spLocks noChangeArrowheads="1"/>
          </p:cNvSpPr>
          <p:nvPr/>
        </p:nvSpPr>
        <p:spPr bwMode="auto">
          <a:xfrm>
            <a:off x="7325916" y="124109"/>
            <a:ext cx="1361270" cy="923330"/>
          </a:xfrm>
          <a:prstGeom prst="rect">
            <a:avLst/>
          </a:prstGeom>
          <a:solidFill>
            <a:srgbClr val="FFC6C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 dirty="0"/>
              <a:t>Initially:</a:t>
            </a:r>
          </a:p>
          <a:p>
            <a:r>
              <a:rPr lang="en-US" sz="1350" dirty="0"/>
              <a:t>5 countries</a:t>
            </a:r>
          </a:p>
          <a:p>
            <a:r>
              <a:rPr lang="en-US" sz="1350" dirty="0"/>
              <a:t>13 institutions</a:t>
            </a:r>
          </a:p>
          <a:p>
            <a:r>
              <a:rPr lang="en-US" sz="1350" dirty="0"/>
              <a:t>100 scientists</a:t>
            </a:r>
          </a:p>
        </p:txBody>
      </p:sp>
      <p:pic>
        <p:nvPicPr>
          <p:cNvPr id="90125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76975" y="157426"/>
            <a:ext cx="657225" cy="661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0122" name="Text Box 9"/>
          <p:cNvSpPr txBox="1">
            <a:spLocks noChangeArrowheads="1"/>
          </p:cNvSpPr>
          <p:nvPr/>
        </p:nvSpPr>
        <p:spPr bwMode="auto">
          <a:xfrm>
            <a:off x="5581650" y="1251677"/>
            <a:ext cx="2993231" cy="96379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de-DE" sz="1350" dirty="0"/>
              <a:t>At </a:t>
            </a:r>
            <a:r>
              <a:rPr lang="de-DE" sz="1350" dirty="0">
                <a:solidFill>
                  <a:srgbClr val="FF0000"/>
                </a:solidFill>
              </a:rPr>
              <a:t>Karlsruhe Institute of Technology</a:t>
            </a:r>
            <a:endParaRPr lang="de-DE" sz="1350" dirty="0">
              <a:solidFill>
                <a:schemeClr val="hlink"/>
              </a:solidFill>
            </a:endParaRPr>
          </a:p>
          <a:p>
            <a:pPr eaLnBrk="1" hangingPunct="1">
              <a:lnSpc>
                <a:spcPct val="115000"/>
              </a:lnSpc>
            </a:pPr>
            <a:r>
              <a:rPr lang="de-DE" sz="1350" dirty="0" err="1"/>
              <a:t>unique</a:t>
            </a:r>
            <a:r>
              <a:rPr lang="de-DE" sz="1350" dirty="0"/>
              <a:t> </a:t>
            </a:r>
            <a:r>
              <a:rPr lang="de-DE" sz="1350" dirty="0" err="1"/>
              <a:t>facility</a:t>
            </a:r>
            <a:r>
              <a:rPr lang="de-DE" sz="1350" dirty="0"/>
              <a:t> </a:t>
            </a:r>
            <a:r>
              <a:rPr lang="de-DE" sz="1350" dirty="0" err="1"/>
              <a:t>for</a:t>
            </a:r>
            <a:r>
              <a:rPr lang="de-DE" sz="1350" dirty="0"/>
              <a:t> </a:t>
            </a:r>
            <a:r>
              <a:rPr lang="de-DE" sz="1350" dirty="0" err="1"/>
              <a:t>closed</a:t>
            </a:r>
            <a:r>
              <a:rPr lang="de-DE" sz="1350" dirty="0"/>
              <a:t> T</a:t>
            </a:r>
            <a:r>
              <a:rPr lang="de-DE" sz="1350" baseline="-25000" dirty="0"/>
              <a:t>2</a:t>
            </a:r>
            <a:r>
              <a:rPr lang="de-DE" sz="1350" dirty="0"/>
              <a:t> </a:t>
            </a:r>
            <a:r>
              <a:rPr lang="de-DE" sz="1350" dirty="0" err="1"/>
              <a:t>cycle</a:t>
            </a:r>
            <a:r>
              <a:rPr lang="de-DE" sz="1350" dirty="0"/>
              <a:t>:</a:t>
            </a:r>
          </a:p>
          <a:p>
            <a:pPr eaLnBrk="1" hangingPunct="1">
              <a:lnSpc>
                <a:spcPct val="115000"/>
              </a:lnSpc>
            </a:pPr>
            <a:r>
              <a:rPr lang="de-DE" sz="1350" dirty="0"/>
              <a:t>Tritium Laboratory Karlsruhe 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13D21-C112-812F-87ED-DAF65E9FB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22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DBBFF-9BD7-EF53-2343-5DF97F8B4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41" y="0"/>
            <a:ext cx="7718518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5BC53F-D62A-009A-1692-1A6EE6EA1B47}"/>
              </a:ext>
            </a:extLst>
          </p:cNvPr>
          <p:cNvSpPr txBox="1"/>
          <p:nvPr/>
        </p:nvSpPr>
        <p:spPr>
          <a:xfrm>
            <a:off x="898498" y="429370"/>
            <a:ext cx="309956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dirty="0">
                <a:highlight>
                  <a:srgbClr val="FFFF00"/>
                </a:highlight>
              </a:rPr>
              <a:t>KATRIN</a:t>
            </a:r>
            <a:r>
              <a:rPr lang="en-US" dirty="0"/>
              <a:t>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397509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8275A1-05DE-49A4-78F9-A9ADBD4E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23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84FBD-9280-9A4F-3E06-8C9ADB26E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698" y="59417"/>
            <a:ext cx="6984299" cy="1659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E655E5-494F-7151-5375-9A16900D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042" y="1778000"/>
            <a:ext cx="7124700" cy="3365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4B513E-93DA-5136-BE32-FC480DA68D86}"/>
              </a:ext>
            </a:extLst>
          </p:cNvPr>
          <p:cNvSpPr txBox="1"/>
          <p:nvPr/>
        </p:nvSpPr>
        <p:spPr>
          <a:xfrm>
            <a:off x="0" y="402336"/>
            <a:ext cx="175310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432FF"/>
                </a:solidFill>
              </a:rPr>
              <a:t>KATRIN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2001:</a:t>
            </a:r>
            <a:r>
              <a:rPr lang="en-US" dirty="0"/>
              <a:t> Collaboration of all previous T</a:t>
            </a:r>
            <a:r>
              <a:rPr lang="en-US" baseline="-25000" dirty="0"/>
              <a:t>2</a:t>
            </a:r>
            <a:r>
              <a:rPr lang="en-US" dirty="0"/>
              <a:t> groups (except LLNL)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2023:</a:t>
            </a:r>
          </a:p>
          <a:p>
            <a:r>
              <a:rPr lang="en-US" dirty="0"/>
              <a:t>m</a:t>
            </a:r>
            <a:r>
              <a:rPr lang="el-GR" baseline="-25000" dirty="0"/>
              <a:t>β</a:t>
            </a:r>
            <a:r>
              <a:rPr lang="en-US" dirty="0"/>
              <a:t> &lt; 0.8 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A653B-7CCD-45F2-B012-0240FFE1B59D}"/>
              </a:ext>
            </a:extLst>
          </p:cNvPr>
          <p:cNvSpPr txBox="1"/>
          <p:nvPr/>
        </p:nvSpPr>
        <p:spPr>
          <a:xfrm>
            <a:off x="876553" y="4679434"/>
            <a:ext cx="9834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A. </a:t>
            </a:r>
            <a:r>
              <a:rPr lang="en-US" sz="1100" dirty="0" err="1">
                <a:solidFill>
                  <a:srgbClr val="0432FF"/>
                </a:solidFill>
              </a:rPr>
              <a:t>Onillon</a:t>
            </a:r>
            <a:r>
              <a:rPr lang="en-US" sz="1100" dirty="0">
                <a:solidFill>
                  <a:srgbClr val="0432FF"/>
                </a:solidFill>
              </a:rPr>
              <a:t>, T. </a:t>
            </a:r>
            <a:r>
              <a:rPr lang="en-US" sz="1100" dirty="0" err="1">
                <a:solidFill>
                  <a:srgbClr val="0432FF"/>
                </a:solidFill>
              </a:rPr>
              <a:t>Laserre</a:t>
            </a:r>
            <a:endParaRPr lang="en-US" sz="1100" dirty="0">
              <a:solidFill>
                <a:srgbClr val="0432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4360DD-4376-FBE9-E904-BA51F1652B7E}"/>
              </a:ext>
            </a:extLst>
          </p:cNvPr>
          <p:cNvSpPr txBox="1"/>
          <p:nvPr/>
        </p:nvSpPr>
        <p:spPr>
          <a:xfrm>
            <a:off x="2194560" y="174929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 TLK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80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BA32DD-BBEA-FBFA-4F76-D7608CF9E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24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11E63-8D8D-2A3A-4B41-C99B4173C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02" y="555580"/>
            <a:ext cx="7985409" cy="43886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206EEC-2BEC-B557-0C8A-2625FA85BABE}"/>
              </a:ext>
            </a:extLst>
          </p:cNvPr>
          <p:cNvSpPr txBox="1"/>
          <p:nvPr/>
        </p:nvSpPr>
        <p:spPr>
          <a:xfrm>
            <a:off x="338328" y="137160"/>
            <a:ext cx="5688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KATRIN’s viselike grip on systematics is key!</a:t>
            </a:r>
          </a:p>
        </p:txBody>
      </p:sp>
    </p:spTree>
    <p:extLst>
      <p:ext uri="{BB962C8B-B14F-4D97-AF65-F5344CB8AC3E}">
        <p14:creationId xmlns:p14="http://schemas.microsoft.com/office/powerpoint/2010/main" val="1303275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F806-DC39-5196-FDCA-E36952DD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14539"/>
            <a:ext cx="6153807" cy="705268"/>
          </a:xfrm>
        </p:spPr>
        <p:txBody>
          <a:bodyPr>
            <a:noAutofit/>
          </a:bodyPr>
          <a:lstStyle/>
          <a:p>
            <a:r>
              <a:rPr lang="en-US" sz="2400" dirty="0"/>
              <a:t>TLK MADE </a:t>
            </a:r>
            <a:r>
              <a:rPr lang="en-US" sz="2400" dirty="0" err="1"/>
              <a:t>ThIs</a:t>
            </a:r>
            <a:r>
              <a:rPr lang="en-US" sz="2400" dirty="0"/>
              <a:t> Possible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A76822-7681-20C3-6725-59822FDF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25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8D292-0DC9-BFFB-F109-47420C836B3E}"/>
              </a:ext>
            </a:extLst>
          </p:cNvPr>
          <p:cNvSpPr txBox="1"/>
          <p:nvPr/>
        </p:nvSpPr>
        <p:spPr>
          <a:xfrm>
            <a:off x="220850" y="819807"/>
            <a:ext cx="6153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World-leading tritium-handling facility and the engine for quantifying systematics.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B787E5-501C-72CB-E24D-22B209CC4DAE}"/>
              </a:ext>
            </a:extLst>
          </p:cNvPr>
          <p:cNvGrpSpPr/>
          <p:nvPr/>
        </p:nvGrpSpPr>
        <p:grpSpPr>
          <a:xfrm>
            <a:off x="7278148" y="59417"/>
            <a:ext cx="1623849" cy="1190609"/>
            <a:chOff x="7278148" y="59417"/>
            <a:chExt cx="1623849" cy="11906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6CB972-0E35-368D-8FD5-56929B2EA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8148" y="59417"/>
              <a:ext cx="1623849" cy="11906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4DEC15E-1CBD-C95A-7E20-2194BCB79CCD}"/>
                </a:ext>
              </a:extLst>
            </p:cNvPr>
            <p:cNvSpPr txBox="1"/>
            <p:nvPr/>
          </p:nvSpPr>
          <p:spPr>
            <a:xfrm rot="19634945">
              <a:off x="8246796" y="470055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CT</a:t>
              </a:r>
              <a:r>
                <a:rPr lang="en-US" baseline="-25000" dirty="0"/>
                <a:t>4</a:t>
              </a:r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8A91A9-03FC-6E7A-A7F9-31260FC1676B}"/>
              </a:ext>
            </a:extLst>
          </p:cNvPr>
          <p:cNvGrpSpPr/>
          <p:nvPr/>
        </p:nvGrpSpPr>
        <p:grpSpPr>
          <a:xfrm>
            <a:off x="6592786" y="1270003"/>
            <a:ext cx="2298700" cy="1993900"/>
            <a:chOff x="6592786" y="1270003"/>
            <a:chExt cx="2298700" cy="19939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38AF9A-A525-2736-3FD8-4B1BBC9BB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2786" y="1270003"/>
              <a:ext cx="2298700" cy="19939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2A0CB9-E1CA-270C-01A0-77ADAC2CBA85}"/>
                </a:ext>
              </a:extLst>
            </p:cNvPr>
            <p:cNvSpPr txBox="1"/>
            <p:nvPr/>
          </p:nvSpPr>
          <p:spPr>
            <a:xfrm rot="1543722">
              <a:off x="7679448" y="1955106"/>
              <a:ext cx="8212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LARA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7B0BFE2-9DEA-9F84-3B34-AF81A71EA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397" y="3310325"/>
            <a:ext cx="3338190" cy="17737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0C0D35-A34A-CA03-5577-E21FA9B842C9}"/>
              </a:ext>
            </a:extLst>
          </p:cNvPr>
          <p:cNvSpPr txBox="1"/>
          <p:nvPr/>
        </p:nvSpPr>
        <p:spPr>
          <a:xfrm>
            <a:off x="6473426" y="3830858"/>
            <a:ext cx="209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Decontamination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4A37DD-D30E-B414-65E6-1887C1155B92}"/>
              </a:ext>
            </a:extLst>
          </p:cNvPr>
          <p:cNvGrpSpPr/>
          <p:nvPr/>
        </p:nvGrpSpPr>
        <p:grpSpPr>
          <a:xfrm>
            <a:off x="120868" y="2992919"/>
            <a:ext cx="2801008" cy="2091164"/>
            <a:chOff x="120868" y="2992919"/>
            <a:chExt cx="2801008" cy="209116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56516B8-963C-5B1C-4D21-459CF314C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868" y="2992919"/>
              <a:ext cx="2801008" cy="209116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76F8F0-E4D7-0B0B-5A17-F5558966613A}"/>
                </a:ext>
              </a:extLst>
            </p:cNvPr>
            <p:cNvSpPr txBox="1"/>
            <p:nvPr/>
          </p:nvSpPr>
          <p:spPr>
            <a:xfrm rot="19803636">
              <a:off x="581724" y="4078016"/>
              <a:ext cx="872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Loops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8963534-CBB8-A9CC-AD9E-F4333F58E540}"/>
              </a:ext>
            </a:extLst>
          </p:cNvPr>
          <p:cNvGrpSpPr/>
          <p:nvPr/>
        </p:nvGrpSpPr>
        <p:grpSpPr>
          <a:xfrm>
            <a:off x="2951854" y="3004844"/>
            <a:ext cx="2644382" cy="2091164"/>
            <a:chOff x="2951854" y="3004844"/>
            <a:chExt cx="2644382" cy="20911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C3C2253-1031-DD13-2FA4-78054481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51854" y="3004844"/>
              <a:ext cx="2644382" cy="209116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9DE003C-9BB3-13E1-8446-55FEBEA93C02}"/>
                </a:ext>
              </a:extLst>
            </p:cNvPr>
            <p:cNvSpPr txBox="1"/>
            <p:nvPr/>
          </p:nvSpPr>
          <p:spPr>
            <a:xfrm rot="1193889">
              <a:off x="4856812" y="3254028"/>
              <a:ext cx="663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CPS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54E8D9-43B6-48E2-6BCE-58A32B55131F}"/>
              </a:ext>
            </a:extLst>
          </p:cNvPr>
          <p:cNvGrpSpPr/>
          <p:nvPr/>
        </p:nvGrpSpPr>
        <p:grpSpPr>
          <a:xfrm>
            <a:off x="120868" y="1884720"/>
            <a:ext cx="3350172" cy="1045139"/>
            <a:chOff x="3191244" y="1917626"/>
            <a:chExt cx="3350172" cy="10451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F496F8-1EE8-8921-96A4-53D6BAF69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1244" y="1917626"/>
              <a:ext cx="3350172" cy="104513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812A79-DC20-4CEF-72BE-287ACA70B734}"/>
                </a:ext>
              </a:extLst>
            </p:cNvPr>
            <p:cNvSpPr txBox="1"/>
            <p:nvPr/>
          </p:nvSpPr>
          <p:spPr>
            <a:xfrm>
              <a:off x="3866111" y="2070863"/>
              <a:ext cx="1220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TriTop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77709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326" y="114300"/>
            <a:ext cx="4734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2000 – 2023: tritium rules. 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7412" y="4810239"/>
            <a:ext cx="674585" cy="273844"/>
          </a:xfrm>
        </p:spPr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26</a:t>
            </a:fld>
            <a:endParaRPr lang="en-US" dirty="0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B10E97-BE0A-4D3C-123F-BACA3E54FC1C}"/>
              </a:ext>
            </a:extLst>
          </p:cNvPr>
          <p:cNvSpPr/>
          <p:nvPr/>
        </p:nvSpPr>
        <p:spPr>
          <a:xfrm>
            <a:off x="5627649" y="2951356"/>
            <a:ext cx="408878" cy="423746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F35882-CA48-684C-7003-2DC571966E43}"/>
              </a:ext>
            </a:extLst>
          </p:cNvPr>
          <p:cNvSpPr txBox="1"/>
          <p:nvPr/>
        </p:nvSpPr>
        <p:spPr>
          <a:xfrm>
            <a:off x="5478966" y="2668859"/>
            <a:ext cx="767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KATRIN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F54A74-17B8-A530-254B-0910252B6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628921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11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129691-766B-51C6-C0F5-5173DCE7C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6289212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326" y="114300"/>
            <a:ext cx="4734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2000 – 2023: tritium rules. 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7412" y="4810239"/>
            <a:ext cx="674585" cy="273844"/>
          </a:xfrm>
        </p:spPr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27</a:t>
            </a:fld>
            <a:endParaRPr lang="en-US" dirty="0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B10E97-BE0A-4D3C-123F-BACA3E54FC1C}"/>
              </a:ext>
            </a:extLst>
          </p:cNvPr>
          <p:cNvSpPr/>
          <p:nvPr/>
        </p:nvSpPr>
        <p:spPr>
          <a:xfrm>
            <a:off x="5848365" y="3287685"/>
            <a:ext cx="408878" cy="423746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F35882-CA48-684C-7003-2DC571966E43}"/>
              </a:ext>
            </a:extLst>
          </p:cNvPr>
          <p:cNvSpPr txBox="1"/>
          <p:nvPr/>
        </p:nvSpPr>
        <p:spPr>
          <a:xfrm>
            <a:off x="4724083" y="3361058"/>
            <a:ext cx="1124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KATRIN goal</a:t>
            </a:r>
          </a:p>
        </p:txBody>
      </p:sp>
    </p:spTree>
    <p:extLst>
      <p:ext uri="{BB962C8B-B14F-4D97-AF65-F5344CB8AC3E}">
        <p14:creationId xmlns:p14="http://schemas.microsoft.com/office/powerpoint/2010/main" val="1914027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C7A478-8AF3-8D8D-4D3C-83DC2CE6C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98" y="0"/>
            <a:ext cx="4144403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28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7861" y="56604"/>
            <a:ext cx="3791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D1282E"/>
                </a:solidFill>
              </a:rPr>
              <a:t>Neutrinos in the cosmos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9B499F-DF22-5B38-206E-7499DCABDDF4}"/>
              </a:ext>
            </a:extLst>
          </p:cNvPr>
          <p:cNvSpPr/>
          <p:nvPr/>
        </p:nvSpPr>
        <p:spPr>
          <a:xfrm>
            <a:off x="3982914" y="606670"/>
            <a:ext cx="2461847" cy="3798276"/>
          </a:xfrm>
          <a:prstGeom prst="rect">
            <a:avLst/>
          </a:prstGeom>
          <a:solidFill>
            <a:schemeClr val="tx2">
              <a:lumMod val="20000"/>
              <a:lumOff val="80000"/>
              <a:alpha val="41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015147" y="3378938"/>
            <a:ext cx="1485900" cy="584648"/>
          </a:xfrm>
          <a:prstGeom prst="rect">
            <a:avLst/>
          </a:prstGeom>
          <a:noFill/>
        </p:spPr>
        <p:txBody>
          <a:bodyPr wrap="square" lIns="91311" tIns="45657" rIns="91311" bIns="45657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Planck CMB Lensing only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B60E0D-6D7E-E54E-B031-55D40CF93332}"/>
              </a:ext>
            </a:extLst>
          </p:cNvPr>
          <p:cNvSpPr txBox="1"/>
          <p:nvPr/>
        </p:nvSpPr>
        <p:spPr>
          <a:xfrm rot="16200000">
            <a:off x="1905817" y="2575682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l-GR" baseline="-25000" dirty="0"/>
              <a:t>β</a:t>
            </a:r>
            <a:r>
              <a:rPr lang="en-US" dirty="0"/>
              <a:t> [eV]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3B57F0-1539-F4F0-6A10-85EC1B437DFF}"/>
              </a:ext>
            </a:extLst>
          </p:cNvPr>
          <p:cNvCxnSpPr>
            <a:cxnSpLocks/>
          </p:cNvCxnSpPr>
          <p:nvPr/>
        </p:nvCxnSpPr>
        <p:spPr>
          <a:xfrm rot="16200000">
            <a:off x="4669365" y="-440544"/>
            <a:ext cx="8466" cy="345440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CB96AD4-AE23-35BF-A772-F95331DF37C9}"/>
              </a:ext>
            </a:extLst>
          </p:cNvPr>
          <p:cNvSpPr txBox="1"/>
          <p:nvPr/>
        </p:nvSpPr>
        <p:spPr>
          <a:xfrm>
            <a:off x="4545623" y="712431"/>
            <a:ext cx="1109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KATRIN Goal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C8F67A-2C4B-9E7C-79F8-BDF980B6B9E3}"/>
              </a:ext>
            </a:extLst>
          </p:cNvPr>
          <p:cNvSpPr/>
          <p:nvPr/>
        </p:nvSpPr>
        <p:spPr>
          <a:xfrm>
            <a:off x="5545334" y="609606"/>
            <a:ext cx="902363" cy="3798276"/>
          </a:xfrm>
          <a:prstGeom prst="rect">
            <a:avLst/>
          </a:prstGeom>
          <a:solidFill>
            <a:schemeClr val="tx2">
              <a:lumMod val="20000"/>
              <a:lumOff val="80000"/>
              <a:alpha val="41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5EF87F-31D3-475F-EE42-5B7103239FE5}"/>
              </a:ext>
            </a:extLst>
          </p:cNvPr>
          <p:cNvSpPr txBox="1"/>
          <p:nvPr/>
        </p:nvSpPr>
        <p:spPr>
          <a:xfrm>
            <a:off x="5545334" y="3042474"/>
            <a:ext cx="899427" cy="830869"/>
          </a:xfrm>
          <a:prstGeom prst="rect">
            <a:avLst/>
          </a:prstGeom>
          <a:noFill/>
        </p:spPr>
        <p:txBody>
          <a:bodyPr wrap="square" lIns="91311" tIns="45657" rIns="91311" bIns="45657" rtlCol="0">
            <a:spAutoFit/>
          </a:bodyPr>
          <a:lstStyle/>
          <a:p>
            <a:r>
              <a:rPr lang="el-GR" sz="1600" dirty="0">
                <a:solidFill>
                  <a:srgbClr val="0000FF"/>
                </a:solidFill>
                <a:latin typeface="Arial"/>
                <a:cs typeface="Arial"/>
              </a:rPr>
              <a:t>Λ</a:t>
            </a:r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CDM + 5 param.</a:t>
            </a:r>
          </a:p>
        </p:txBody>
      </p:sp>
    </p:spTree>
    <p:extLst>
      <p:ext uri="{BB962C8B-B14F-4D97-AF65-F5344CB8AC3E}">
        <p14:creationId xmlns:p14="http://schemas.microsoft.com/office/powerpoint/2010/main" val="1630369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4538"/>
            <a:ext cx="3771900" cy="7808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dirty="0">
                <a:ea typeface="ＭＳ Ｐゴシック" charset="0"/>
              </a:rPr>
              <a:t>The Last Order of Magnitude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521200" y="219094"/>
            <a:ext cx="4406900" cy="107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1" tIns="45657" rIns="91311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prstClr val="black"/>
                </a:solidFill>
              </a:rPr>
              <a:t>If the mass is below 0.2 </a:t>
            </a:r>
            <a:r>
              <a:rPr lang="en-US" sz="1600" dirty="0" err="1">
                <a:solidFill>
                  <a:prstClr val="black"/>
                </a:solidFill>
              </a:rPr>
              <a:t>eV</a:t>
            </a:r>
            <a:r>
              <a:rPr lang="en-US" sz="1600" dirty="0">
                <a:solidFill>
                  <a:prstClr val="black"/>
                </a:solidFill>
              </a:rPr>
              <a:t>, how can we measure it?  </a:t>
            </a:r>
          </a:p>
          <a:p>
            <a:r>
              <a:rPr lang="en-US" sz="1600" dirty="0">
                <a:solidFill>
                  <a:prstClr val="black"/>
                </a:solidFill>
              </a:rPr>
              <a:t>KATRIN may be the largest such experiment possible.  </a:t>
            </a:r>
          </a:p>
        </p:txBody>
      </p:sp>
      <p:pic>
        <p:nvPicPr>
          <p:cNvPr id="40965" name="Picture 11" descr="leopo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30" y="1676402"/>
            <a:ext cx="2972090" cy="196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13"/>
          <p:cNvSpPr txBox="1">
            <a:spLocks noChangeArrowheads="1"/>
          </p:cNvSpPr>
          <p:nvPr/>
        </p:nvSpPr>
        <p:spPr bwMode="auto">
          <a:xfrm>
            <a:off x="263820" y="3587060"/>
            <a:ext cx="3976977" cy="36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1" tIns="45657" rIns="91311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</a:rPr>
              <a:t>Size of experiment now: 10 m diam.</a:t>
            </a:r>
          </a:p>
        </p:txBody>
      </p:sp>
      <p:sp>
        <p:nvSpPr>
          <p:cNvPr id="40967" name="Text Box 14"/>
          <p:cNvSpPr txBox="1">
            <a:spLocks noChangeArrowheads="1"/>
          </p:cNvSpPr>
          <p:nvPr/>
        </p:nvSpPr>
        <p:spPr bwMode="auto">
          <a:xfrm>
            <a:off x="4957083" y="4320321"/>
            <a:ext cx="3422337" cy="36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1" tIns="45657" rIns="91311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</a:rPr>
              <a:t>Molecular rotation and vibration</a:t>
            </a:r>
          </a:p>
        </p:txBody>
      </p:sp>
      <p:sp>
        <p:nvSpPr>
          <p:cNvPr id="40970" name="Text Box 17"/>
          <p:cNvSpPr txBox="1">
            <a:spLocks noChangeArrowheads="1"/>
          </p:cNvSpPr>
          <p:nvPr/>
        </p:nvSpPr>
        <p:spPr bwMode="auto">
          <a:xfrm>
            <a:off x="898556" y="4598197"/>
            <a:ext cx="2707507" cy="39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1" tIns="45657" rIns="91311" bIns="4565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Next diameter: 300 m!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5313" y="1228739"/>
            <a:ext cx="1227434" cy="36920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lIns="91311" tIns="45657" rIns="91311" bIns="45657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Statistics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05500" y="1257314"/>
            <a:ext cx="1546632" cy="36920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lIns="91311" tIns="45657" rIns="91311" bIns="45657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Systematics</a:t>
            </a:r>
          </a:p>
        </p:txBody>
      </p:sp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4019551"/>
            <a:ext cx="19939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7412" y="4810239"/>
            <a:ext cx="674585" cy="273844"/>
          </a:xfrm>
        </p:spPr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29</a:t>
            </a:fld>
            <a:endParaRPr lang="en-US" dirty="0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21868" y="4608784"/>
            <a:ext cx="2107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Theory: Saenz et al. 2000,</a:t>
            </a:r>
          </a:p>
          <a:p>
            <a:r>
              <a:rPr lang="en-US" sz="1200" dirty="0">
                <a:solidFill>
                  <a:srgbClr val="0000FF"/>
                </a:solidFill>
              </a:rPr>
              <a:t>Doss &amp; Tennyson 2006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5AFC2D-97F3-F29C-610B-6E99B3C58C59}"/>
              </a:ext>
            </a:extLst>
          </p:cNvPr>
          <p:cNvGrpSpPr/>
          <p:nvPr/>
        </p:nvGrpSpPr>
        <p:grpSpPr>
          <a:xfrm>
            <a:off x="4599200" y="1658086"/>
            <a:ext cx="3976977" cy="2640646"/>
            <a:chOff x="4599200" y="1658086"/>
            <a:chExt cx="3976977" cy="264064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5A41CDB-E50A-E230-C7DD-C73B29DA862C}"/>
                </a:ext>
              </a:extLst>
            </p:cNvPr>
            <p:cNvGrpSpPr/>
            <p:nvPr/>
          </p:nvGrpSpPr>
          <p:grpSpPr>
            <a:xfrm>
              <a:off x="4599200" y="1658086"/>
              <a:ext cx="3976977" cy="2640646"/>
              <a:chOff x="4925020" y="1689616"/>
              <a:chExt cx="3454400" cy="238760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7E6DA16-AD49-3E7C-105F-6FE742AF72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25020" y="1689616"/>
                <a:ext cx="3454400" cy="238760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0E745E4-C460-C318-374C-E69155C91C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28612"/>
              <a:stretch/>
            </p:blipFill>
            <p:spPr>
              <a:xfrm>
                <a:off x="6494974" y="2162352"/>
                <a:ext cx="1579740" cy="1127739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9D8353-8BED-2A9C-756F-98B1388B9373}"/>
                </a:ext>
              </a:extLst>
            </p:cNvPr>
            <p:cNvSpPr/>
            <p:nvPr/>
          </p:nvSpPr>
          <p:spPr>
            <a:xfrm>
              <a:off x="6553200" y="1808480"/>
              <a:ext cx="1826220" cy="3724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00A75F-5614-4999-21A8-B2C0D0C4E67E}"/>
                </a:ext>
              </a:extLst>
            </p:cNvPr>
            <p:cNvSpPr txBox="1"/>
            <p:nvPr/>
          </p:nvSpPr>
          <p:spPr>
            <a:xfrm>
              <a:off x="6572078" y="1798721"/>
              <a:ext cx="1649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FWHM ~ 1 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201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10814" y="4276743"/>
            <a:ext cx="3314369" cy="307649"/>
          </a:xfrm>
          <a:prstGeom prst="rect">
            <a:avLst/>
          </a:prstGeom>
          <a:noFill/>
        </p:spPr>
        <p:txBody>
          <a:bodyPr wrap="none" lIns="91311" tIns="45657" rIns="91311" bIns="45657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F. Wilson, Am. J. Phys. 36, 1150 (1968)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771651"/>
            <a:ext cx="3962400" cy="2324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33400" y="304814"/>
            <a:ext cx="8166100" cy="1200201"/>
          </a:xfrm>
          <a:prstGeom prst="rect">
            <a:avLst/>
          </a:prstGeom>
          <a:noFill/>
        </p:spPr>
        <p:txBody>
          <a:bodyPr wrap="square" lIns="91311" tIns="45657" rIns="91311" bIns="45657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“Hence, we conclude that the rest mass of the neutrino is either zero, or, in any case, very small in comparison to the mass of the electron.”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73701" y="1066804"/>
            <a:ext cx="2279004" cy="461538"/>
          </a:xfrm>
          <a:prstGeom prst="rect">
            <a:avLst/>
          </a:prstGeom>
          <a:noFill/>
        </p:spPr>
        <p:txBody>
          <a:bodyPr wrap="none" lIns="91311" tIns="45657" rIns="91311" bIns="45657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E. Fermi, 1934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6902" y="4467229"/>
            <a:ext cx="3827680" cy="461538"/>
          </a:xfrm>
          <a:prstGeom prst="rect">
            <a:avLst/>
          </a:prstGeom>
          <a:noFill/>
        </p:spPr>
        <p:txBody>
          <a:bodyPr wrap="none" lIns="91311" tIns="45657" rIns="91311" bIns="45657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This is the 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“direct”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method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7412" y="4810239"/>
            <a:ext cx="674585" cy="273844"/>
          </a:xfrm>
        </p:spPr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3</a:t>
            </a:fld>
            <a:endParaRPr lang="en-US" dirty="0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28049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30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199" y="40241"/>
            <a:ext cx="8712201" cy="953980"/>
          </a:xfrm>
          <a:prstGeom prst="rect">
            <a:avLst/>
          </a:prstGeom>
          <a:noFill/>
        </p:spPr>
        <p:txBody>
          <a:bodyPr wrap="square" lIns="91311" tIns="45657" rIns="91311" bIns="45657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 new idea : Cyclotron Radiation Emission Spectroscopy (CRES).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12" y="1770548"/>
            <a:ext cx="1311877" cy="162348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238631" y="1337233"/>
            <a:ext cx="3184159" cy="497715"/>
            <a:chOff x="2431086" y="3491269"/>
            <a:chExt cx="3982412" cy="1207731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2431086" y="3560822"/>
              <a:ext cx="3944314" cy="1138178"/>
            </a:xfrm>
            <a:prstGeom prst="wedgeRoundRectCallout">
              <a:avLst>
                <a:gd name="adj1" fmla="val -55630"/>
                <a:gd name="adj2" fmla="val 93570"/>
                <a:gd name="adj3" fmla="val 16667"/>
              </a:avLst>
            </a:prstGeom>
            <a:solidFill>
              <a:srgbClr val="C2D0FF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431087" y="3491269"/>
              <a:ext cx="398241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Only measure frequency!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82962" y="1101130"/>
            <a:ext cx="2022178" cy="615426"/>
          </a:xfrm>
          <a:prstGeom prst="rect">
            <a:avLst/>
          </a:prstGeom>
          <a:noFill/>
        </p:spPr>
        <p:txBody>
          <a:bodyPr wrap="square" lIns="91311" tIns="45657" rIns="91311" bIns="45657" rtlCol="0">
            <a:spAutoFit/>
          </a:bodyPr>
          <a:lstStyle/>
          <a:p>
            <a:r>
              <a:rPr lang="en-US" i="1" dirty="0">
                <a:latin typeface="Book Antiqua"/>
                <a:cs typeface="Book Antiqua"/>
              </a:rPr>
              <a:t>Arthur Schawlow </a:t>
            </a:r>
          </a:p>
          <a:p>
            <a:r>
              <a:rPr lang="en-US" sz="1600" i="1" dirty="0">
                <a:latin typeface="Book Antiqua"/>
                <a:cs typeface="Book Antiqua"/>
              </a:rPr>
              <a:t>(co-inventor of laser)</a:t>
            </a:r>
            <a:endParaRPr lang="en-US" i="1" dirty="0">
              <a:latin typeface="Book Antiqua"/>
              <a:cs typeface="Book Antiqua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229837" y="548877"/>
            <a:ext cx="4724401" cy="30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1" tIns="45657" rIns="91311" bIns="45657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(B. </a:t>
            </a:r>
            <a:r>
              <a:rPr lang="en-US" sz="1400" dirty="0" err="1">
                <a:solidFill>
                  <a:srgbClr val="0000FF"/>
                </a:solidFill>
              </a:rPr>
              <a:t>Monreal</a:t>
            </a:r>
            <a:r>
              <a:rPr lang="en-US" sz="1400" dirty="0">
                <a:solidFill>
                  <a:srgbClr val="0000FF"/>
                </a:solidFill>
              </a:rPr>
              <a:t> and J. </a:t>
            </a:r>
            <a:r>
              <a:rPr lang="en-US" sz="1400" dirty="0" err="1">
                <a:solidFill>
                  <a:srgbClr val="0000FF"/>
                </a:solidFill>
              </a:rPr>
              <a:t>Formaggio</a:t>
            </a:r>
            <a:r>
              <a:rPr lang="en-US" sz="1400" dirty="0">
                <a:solidFill>
                  <a:srgbClr val="0000FF"/>
                </a:solidFill>
              </a:rPr>
              <a:t>, PRD 80:051301, 2009)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5498" y="4007679"/>
            <a:ext cx="2857500" cy="92320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lIns="91311" tIns="45657" rIns="91311" bIns="45657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Surprisingly, this had never been observed for a single electron.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225800" y="2315655"/>
            <a:ext cx="5733130" cy="2730300"/>
            <a:chOff x="3225800" y="2171716"/>
            <a:chExt cx="5733130" cy="27303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5800" y="2171716"/>
              <a:ext cx="5728438" cy="180339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2750" y="3962399"/>
              <a:ext cx="5716180" cy="58420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2734" y="4546602"/>
              <a:ext cx="3234266" cy="355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5783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C7A478-8AF3-8D8D-4D3C-83DC2CE6C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98" y="0"/>
            <a:ext cx="4144403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31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7861" y="56604"/>
            <a:ext cx="3791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D1282E"/>
                </a:solidFill>
              </a:rPr>
              <a:t>Neutrinos in the cosmos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9B499F-DF22-5B38-206E-7499DCABDDF4}"/>
              </a:ext>
            </a:extLst>
          </p:cNvPr>
          <p:cNvSpPr/>
          <p:nvPr/>
        </p:nvSpPr>
        <p:spPr>
          <a:xfrm>
            <a:off x="3982914" y="606670"/>
            <a:ext cx="2461847" cy="3798276"/>
          </a:xfrm>
          <a:prstGeom prst="rect">
            <a:avLst/>
          </a:prstGeom>
          <a:solidFill>
            <a:schemeClr val="tx2">
              <a:lumMod val="20000"/>
              <a:lumOff val="80000"/>
              <a:alpha val="41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015147" y="3378938"/>
            <a:ext cx="1485900" cy="584648"/>
          </a:xfrm>
          <a:prstGeom prst="rect">
            <a:avLst/>
          </a:prstGeom>
          <a:noFill/>
        </p:spPr>
        <p:txBody>
          <a:bodyPr wrap="square" lIns="91311" tIns="45657" rIns="91311" bIns="45657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Planck CMB Lensing only 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rot="16200000">
            <a:off x="4713328" y="1103684"/>
            <a:ext cx="8466" cy="345440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45622" y="2274766"/>
            <a:ext cx="11091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Project 8 Goal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B60E0D-6D7E-E54E-B031-55D40CF93332}"/>
              </a:ext>
            </a:extLst>
          </p:cNvPr>
          <p:cNvSpPr txBox="1"/>
          <p:nvPr/>
        </p:nvSpPr>
        <p:spPr>
          <a:xfrm rot="16200000">
            <a:off x="1905817" y="2575682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l-GR" baseline="-25000" dirty="0"/>
              <a:t>β</a:t>
            </a:r>
            <a:r>
              <a:rPr lang="en-US" dirty="0"/>
              <a:t> [eV]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3B57F0-1539-F4F0-6A10-85EC1B437DFF}"/>
              </a:ext>
            </a:extLst>
          </p:cNvPr>
          <p:cNvCxnSpPr>
            <a:cxnSpLocks/>
          </p:cNvCxnSpPr>
          <p:nvPr/>
        </p:nvCxnSpPr>
        <p:spPr>
          <a:xfrm rot="16200000">
            <a:off x="4669365" y="-440544"/>
            <a:ext cx="8466" cy="345440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CB96AD4-AE23-35BF-A772-F95331DF37C9}"/>
              </a:ext>
            </a:extLst>
          </p:cNvPr>
          <p:cNvSpPr txBox="1"/>
          <p:nvPr/>
        </p:nvSpPr>
        <p:spPr>
          <a:xfrm>
            <a:off x="4545623" y="712431"/>
            <a:ext cx="1109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KATRIN Goal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C8F67A-2C4B-9E7C-79F8-BDF980B6B9E3}"/>
              </a:ext>
            </a:extLst>
          </p:cNvPr>
          <p:cNvSpPr/>
          <p:nvPr/>
        </p:nvSpPr>
        <p:spPr>
          <a:xfrm>
            <a:off x="5545334" y="609606"/>
            <a:ext cx="902363" cy="3798276"/>
          </a:xfrm>
          <a:prstGeom prst="rect">
            <a:avLst/>
          </a:prstGeom>
          <a:solidFill>
            <a:schemeClr val="tx2">
              <a:lumMod val="20000"/>
              <a:lumOff val="80000"/>
              <a:alpha val="41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5EF87F-31D3-475F-EE42-5B7103239FE5}"/>
              </a:ext>
            </a:extLst>
          </p:cNvPr>
          <p:cNvSpPr txBox="1"/>
          <p:nvPr/>
        </p:nvSpPr>
        <p:spPr>
          <a:xfrm>
            <a:off x="5545334" y="3042474"/>
            <a:ext cx="899427" cy="830869"/>
          </a:xfrm>
          <a:prstGeom prst="rect">
            <a:avLst/>
          </a:prstGeom>
          <a:noFill/>
        </p:spPr>
        <p:txBody>
          <a:bodyPr wrap="square" lIns="91311" tIns="45657" rIns="91311" bIns="45657" rtlCol="0">
            <a:spAutoFit/>
          </a:bodyPr>
          <a:lstStyle/>
          <a:p>
            <a:r>
              <a:rPr lang="el-GR" sz="1600" dirty="0">
                <a:solidFill>
                  <a:srgbClr val="0000FF"/>
                </a:solidFill>
                <a:latin typeface="Arial"/>
                <a:cs typeface="Arial"/>
              </a:rPr>
              <a:t>Λ</a:t>
            </a:r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CDM + 5 param.</a:t>
            </a:r>
          </a:p>
        </p:txBody>
      </p:sp>
    </p:spTree>
    <p:extLst>
      <p:ext uri="{BB962C8B-B14F-4D97-AF65-F5344CB8AC3E}">
        <p14:creationId xmlns:p14="http://schemas.microsoft.com/office/powerpoint/2010/main" val="3035523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834" y="-4920"/>
            <a:ext cx="8015067" cy="521856"/>
          </a:xfrm>
        </p:spPr>
        <p:txBody>
          <a:bodyPr>
            <a:normAutofit/>
          </a:bodyPr>
          <a:lstStyle/>
          <a:p>
            <a:r>
              <a:rPr lang="en-US" sz="2800" dirty="0"/>
              <a:t>The Project 8 collaboration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A637D9-3CE1-A540-AA95-D3E232112D6B}"/>
              </a:ext>
            </a:extLst>
          </p:cNvPr>
          <p:cNvSpPr/>
          <p:nvPr/>
        </p:nvSpPr>
        <p:spPr>
          <a:xfrm>
            <a:off x="5593806" y="3730621"/>
            <a:ext cx="3479227" cy="858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supported by the US DOE Office of Nuclear Physics, the US NSF, the PRISMA+ Cluster of Excellence at the University of Mainz, and internal investments at all collaborating institutions.</a:t>
            </a:r>
          </a:p>
        </p:txBody>
      </p:sp>
      <p:pic>
        <p:nvPicPr>
          <p:cNvPr id="10" name="Picture 9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F9864CDF-58F1-9D4F-93AB-D4ABAA3FA5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314" y="4568753"/>
            <a:ext cx="424796" cy="451434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7DFEBE48-EAD3-AD4E-9319-451A889899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0731" y="4568753"/>
            <a:ext cx="387523" cy="408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45D62F-14EA-8640-9BC1-3B232B67BD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55" y="737568"/>
            <a:ext cx="370268" cy="347404"/>
          </a:xfrm>
          <a:prstGeom prst="rect">
            <a:avLst/>
          </a:prstGeom>
        </p:spPr>
      </p:pic>
      <p:pic>
        <p:nvPicPr>
          <p:cNvPr id="14" name="Picture 13" descr="mainz.jpeg">
            <a:extLst>
              <a:ext uri="{FF2B5EF4-FFF2-40B4-BE49-F238E27FC236}">
                <a16:creationId xmlns:a16="http://schemas.microsoft.com/office/drawing/2014/main" id="{51839201-EA79-F14D-812E-39A7C912BBD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20" y="1870694"/>
            <a:ext cx="308762" cy="326419"/>
          </a:xfrm>
          <a:prstGeom prst="rect">
            <a:avLst/>
          </a:prstGeom>
        </p:spPr>
      </p:pic>
      <p:pic>
        <p:nvPicPr>
          <p:cNvPr id="15" name="Picture 14" descr="mit.gif">
            <a:extLst>
              <a:ext uri="{FF2B5EF4-FFF2-40B4-BE49-F238E27FC236}">
                <a16:creationId xmlns:a16="http://schemas.microsoft.com/office/drawing/2014/main" id="{71FF9E6F-A3ED-754E-B6CB-355CCB6531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34" y="3042434"/>
            <a:ext cx="482813" cy="281612"/>
          </a:xfrm>
          <a:prstGeom prst="rect">
            <a:avLst/>
          </a:prstGeom>
        </p:spPr>
      </p:pic>
      <p:pic>
        <p:nvPicPr>
          <p:cNvPr id="16" name="Picture 15" descr="llnl.jpg">
            <a:extLst>
              <a:ext uri="{FF2B5EF4-FFF2-40B4-BE49-F238E27FC236}">
                <a16:creationId xmlns:a16="http://schemas.microsoft.com/office/drawing/2014/main" id="{FE4D175C-D7F1-9B46-9A50-8FC95F03898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20" y="2643792"/>
            <a:ext cx="308762" cy="326419"/>
          </a:xfrm>
          <a:prstGeom prst="rect">
            <a:avLst/>
          </a:prstGeom>
        </p:spPr>
      </p:pic>
      <p:pic>
        <p:nvPicPr>
          <p:cNvPr id="17" name="Picture 16" descr="kit.png">
            <a:extLst>
              <a:ext uri="{FF2B5EF4-FFF2-40B4-BE49-F238E27FC236}">
                <a16:creationId xmlns:a16="http://schemas.microsoft.com/office/drawing/2014/main" id="{C404A506-721B-6D4E-B157-3FA378C06C4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65" y="2318141"/>
            <a:ext cx="537612" cy="259839"/>
          </a:xfrm>
          <a:prstGeom prst="rect">
            <a:avLst/>
          </a:prstGeom>
        </p:spPr>
      </p:pic>
      <p:pic>
        <p:nvPicPr>
          <p:cNvPr id="18" name="Picture 17" descr="uw.png">
            <a:extLst>
              <a:ext uri="{FF2B5EF4-FFF2-40B4-BE49-F238E27FC236}">
                <a16:creationId xmlns:a16="http://schemas.microsoft.com/office/drawing/2014/main" id="{4C11B98E-67AF-804B-A11B-CAB41213452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39" y="4158237"/>
            <a:ext cx="319410" cy="3376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9EE16-8DA8-6747-A241-F561378A65C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40" y="3762751"/>
            <a:ext cx="324808" cy="3386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0F049F-B197-B044-BC8F-DF0F3CE4204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03" y="3396259"/>
            <a:ext cx="698338" cy="313602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F5AE8DC5-3826-CC43-8B72-789DEAFB09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7894" y="4441286"/>
            <a:ext cx="448010" cy="4736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2687" y="4673601"/>
            <a:ext cx="1561468" cy="267680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A07485DE-C62E-114E-B693-B325B1327A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788" y="1482265"/>
            <a:ext cx="347484" cy="34748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AA44E89-4E01-6041-9BB1-02E016F94F70}"/>
              </a:ext>
            </a:extLst>
          </p:cNvPr>
          <p:cNvGrpSpPr/>
          <p:nvPr/>
        </p:nvGrpSpPr>
        <p:grpSpPr>
          <a:xfrm>
            <a:off x="5380468" y="702718"/>
            <a:ext cx="3610512" cy="2894288"/>
            <a:chOff x="7249644" y="698500"/>
            <a:chExt cx="4814016" cy="3859051"/>
          </a:xfrm>
        </p:grpSpPr>
        <p:pic>
          <p:nvPicPr>
            <p:cNvPr id="26" name="Picture 25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4065EE90-74DA-4743-A9C9-80639F72E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413" t="850" r="37641"/>
            <a:stretch/>
          </p:blipFill>
          <p:spPr>
            <a:xfrm>
              <a:off x="7249644" y="698500"/>
              <a:ext cx="4814016" cy="2810677"/>
            </a:xfrm>
            <a:prstGeom prst="rect">
              <a:avLst/>
            </a:prstGeom>
          </p:spPr>
        </p:pic>
        <p:pic>
          <p:nvPicPr>
            <p:cNvPr id="29" name="Picture 28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90176CDA-D012-874F-96D9-9B9170A16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74743" t="78810" r="12872" b="1550"/>
            <a:stretch/>
          </p:blipFill>
          <p:spPr>
            <a:xfrm>
              <a:off x="11092110" y="3450724"/>
              <a:ext cx="971550" cy="561975"/>
            </a:xfrm>
            <a:prstGeom prst="rect">
              <a:avLst/>
            </a:prstGeom>
          </p:spPr>
        </p:pic>
        <p:pic>
          <p:nvPicPr>
            <p:cNvPr id="12" name="Picture 11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E346B328-5BF4-E94D-8B17-20D52EE44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2328" t="1705" b="59960"/>
            <a:stretch/>
          </p:blipFill>
          <p:spPr>
            <a:xfrm>
              <a:off x="7249644" y="3467831"/>
              <a:ext cx="2935756" cy="1089720"/>
            </a:xfrm>
            <a:prstGeom prst="rect">
              <a:avLst/>
            </a:prstGeom>
          </p:spPr>
        </p:pic>
        <p:pic>
          <p:nvPicPr>
            <p:cNvPr id="28" name="Picture 27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55591E95-1C49-174D-8F64-39066FE06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2328" t="40024" r="25309" b="20818"/>
            <a:stretch/>
          </p:blipFill>
          <p:spPr>
            <a:xfrm>
              <a:off x="10148367" y="3452436"/>
              <a:ext cx="956489" cy="1105115"/>
            </a:xfrm>
            <a:prstGeom prst="rect">
              <a:avLst/>
            </a:prstGeom>
          </p:spPr>
        </p:pic>
      </p:grp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9D2D5E0E-B601-BE42-A79A-AD23F50B476D}"/>
              </a:ext>
            </a:extLst>
          </p:cNvPr>
          <p:cNvSpPr txBox="1">
            <a:spLocks/>
          </p:cNvSpPr>
          <p:nvPr/>
        </p:nvSpPr>
        <p:spPr>
          <a:xfrm>
            <a:off x="927685" y="702717"/>
            <a:ext cx="4400609" cy="4051153"/>
          </a:xfrm>
          <a:prstGeom prst="rect">
            <a:avLst/>
          </a:prstGeom>
        </p:spPr>
        <p:txBody>
          <a:bodyPr/>
          <a:lstStyle>
            <a:lvl1pPr marL="342876" indent="-342876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9" indent="-285731" algn="l" defTabSz="45716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22" indent="-228585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1" indent="-228585" algn="l" defTabSz="457169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1" indent="-228585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9" indent="-228585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8" indent="-228585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8" indent="-228585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7" indent="-228585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900" b="1" dirty="0"/>
              <a:t>Case Western Reserve University</a:t>
            </a:r>
          </a:p>
          <a:p>
            <a:pPr>
              <a:spcBef>
                <a:spcPts val="0"/>
              </a:spcBef>
            </a:pPr>
            <a:r>
              <a:rPr lang="en-US" sz="900" dirty="0" err="1"/>
              <a:t>Razu</a:t>
            </a:r>
            <a:r>
              <a:rPr lang="en-US" sz="900" dirty="0"/>
              <a:t> Mohiuddin, Benjamin </a:t>
            </a:r>
            <a:r>
              <a:rPr lang="en-US" sz="900" dirty="0" err="1"/>
              <a:t>Monreal</a:t>
            </a:r>
            <a:r>
              <a:rPr lang="en-US" sz="900" dirty="0"/>
              <a:t>, Yu-Hao Sun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b="1" dirty="0"/>
              <a:t>University of Illinois</a:t>
            </a:r>
          </a:p>
          <a:p>
            <a:pPr>
              <a:spcBef>
                <a:spcPts val="0"/>
              </a:spcBef>
            </a:pPr>
            <a:r>
              <a:rPr lang="en-US" sz="900" dirty="0"/>
              <a:t>Chen-Yu Liu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b="1" dirty="0"/>
              <a:t>Indiana University</a:t>
            </a:r>
          </a:p>
          <a:p>
            <a:pPr>
              <a:spcBef>
                <a:spcPts val="0"/>
              </a:spcBef>
            </a:pPr>
            <a:r>
              <a:rPr lang="en-US" sz="900" dirty="0"/>
              <a:t>Walter Pettus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b="1" dirty="0"/>
              <a:t>Johannes Gutenberg-Universität Mainz</a:t>
            </a:r>
          </a:p>
          <a:p>
            <a:pPr>
              <a:spcBef>
                <a:spcPts val="0"/>
              </a:spcBef>
            </a:pPr>
            <a:r>
              <a:rPr lang="en-US" sz="900" dirty="0"/>
              <a:t>Sebastian </a:t>
            </a:r>
            <a:r>
              <a:rPr lang="en-US" sz="900" dirty="0" err="1"/>
              <a:t>Böser</a:t>
            </a:r>
            <a:r>
              <a:rPr lang="en-US" sz="900" dirty="0"/>
              <a:t>, Martin </a:t>
            </a:r>
            <a:r>
              <a:rPr lang="en-US" sz="900" dirty="0" err="1"/>
              <a:t>Fertl</a:t>
            </a:r>
            <a:r>
              <a:rPr lang="en-US" sz="900" dirty="0"/>
              <a:t>, Alec Lindman, Christian </a:t>
            </a:r>
            <a:r>
              <a:rPr lang="en-US" sz="900" dirty="0" err="1"/>
              <a:t>Matthé</a:t>
            </a:r>
            <a:r>
              <a:rPr lang="en-US" sz="900" dirty="0"/>
              <a:t>, Brunilda </a:t>
            </a:r>
            <a:r>
              <a:rPr lang="en-US" sz="900" dirty="0" err="1"/>
              <a:t>Mucogllava</a:t>
            </a:r>
            <a:r>
              <a:rPr lang="en-US" sz="900" dirty="0"/>
              <a:t>, René Reimann, Florian Thomas, Larisa Thorne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b="1" dirty="0" err="1"/>
              <a:t>Karlsruher</a:t>
            </a:r>
            <a:r>
              <a:rPr lang="en-US" sz="900" b="1" dirty="0"/>
              <a:t> </a:t>
            </a:r>
            <a:r>
              <a:rPr lang="en-US" sz="900" b="1" dirty="0" err="1"/>
              <a:t>Institut</a:t>
            </a:r>
            <a:r>
              <a:rPr lang="en-US" sz="900" b="1" dirty="0"/>
              <a:t> </a:t>
            </a:r>
            <a:r>
              <a:rPr lang="en-US" sz="900" b="1" dirty="0" err="1"/>
              <a:t>für</a:t>
            </a:r>
            <a:r>
              <a:rPr lang="en-US" sz="900" b="1" dirty="0"/>
              <a:t> </a:t>
            </a:r>
            <a:r>
              <a:rPr lang="en-US" sz="900" b="1" dirty="0" err="1"/>
              <a:t>Technologie</a:t>
            </a:r>
            <a:endParaRPr lang="en-US" sz="900" b="1" dirty="0"/>
          </a:p>
          <a:p>
            <a:pPr>
              <a:spcBef>
                <a:spcPts val="0"/>
              </a:spcBef>
            </a:pPr>
            <a:r>
              <a:rPr lang="en-US" sz="900" dirty="0"/>
              <a:t>Thomas </a:t>
            </a:r>
            <a:r>
              <a:rPr lang="en-US" sz="900" dirty="0" err="1"/>
              <a:t>Thümmler</a:t>
            </a:r>
            <a:endParaRPr lang="en-US" sz="900" dirty="0"/>
          </a:p>
          <a:p>
            <a:pPr marL="0" indent="0">
              <a:spcBef>
                <a:spcPts val="0"/>
              </a:spcBef>
              <a:buNone/>
            </a:pPr>
            <a:r>
              <a:rPr lang="en-US" sz="900" b="1" dirty="0"/>
              <a:t>Lawrence Livermore National Laboratory</a:t>
            </a:r>
          </a:p>
          <a:p>
            <a:pPr>
              <a:spcBef>
                <a:spcPts val="0"/>
              </a:spcBef>
            </a:pPr>
            <a:r>
              <a:rPr lang="en-US" sz="900" dirty="0"/>
              <a:t>Kareem Kazkaz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b="1" dirty="0"/>
              <a:t>Massachusetts Institute of Technology</a:t>
            </a:r>
          </a:p>
          <a:p>
            <a:pPr>
              <a:spcBef>
                <a:spcPts val="0"/>
              </a:spcBef>
            </a:pPr>
            <a:r>
              <a:rPr lang="en-US" sz="900" dirty="0"/>
              <a:t>Nicholas </a:t>
            </a:r>
            <a:r>
              <a:rPr lang="en-US" sz="900" dirty="0" err="1"/>
              <a:t>Buzinsky</a:t>
            </a:r>
            <a:r>
              <a:rPr lang="en-US" sz="900" dirty="0"/>
              <a:t>, Joseph </a:t>
            </a:r>
            <a:r>
              <a:rPr lang="en-US" sz="900" dirty="0" err="1"/>
              <a:t>Formaggio</a:t>
            </a:r>
            <a:r>
              <a:rPr lang="en-US" sz="900" dirty="0"/>
              <a:t>, </a:t>
            </a:r>
            <a:r>
              <a:rPr lang="en-US" sz="900" dirty="0" err="1"/>
              <a:t>Mingyu</a:t>
            </a:r>
            <a:r>
              <a:rPr lang="en-US" sz="900" dirty="0"/>
              <a:t> Li, Junior Peña, Juliana Stachurska, </a:t>
            </a:r>
            <a:r>
              <a:rPr lang="en-US" sz="900" dirty="0" err="1"/>
              <a:t>Wouter</a:t>
            </a:r>
            <a:r>
              <a:rPr lang="en-US" sz="900" dirty="0"/>
              <a:t> Van de </a:t>
            </a:r>
            <a:r>
              <a:rPr lang="en-US" sz="900" dirty="0" err="1"/>
              <a:t>Pontseele</a:t>
            </a:r>
            <a:endParaRPr lang="en-US" sz="900" dirty="0"/>
          </a:p>
          <a:p>
            <a:pPr marL="0" indent="0">
              <a:spcBef>
                <a:spcPts val="0"/>
              </a:spcBef>
              <a:buNone/>
            </a:pPr>
            <a:r>
              <a:rPr lang="en-US" sz="900" b="1" dirty="0"/>
              <a:t>Pacific Northwest National Laboratory</a:t>
            </a:r>
          </a:p>
          <a:p>
            <a:pPr>
              <a:spcBef>
                <a:spcPts val="0"/>
              </a:spcBef>
            </a:pPr>
            <a:r>
              <a:rPr lang="en-US" sz="900" dirty="0"/>
              <a:t>Jeremy Gaison, </a:t>
            </a:r>
            <a:r>
              <a:rPr lang="en-US" sz="900" dirty="0" err="1"/>
              <a:t>Maurio</a:t>
            </a:r>
            <a:r>
              <a:rPr lang="en-US" sz="900" dirty="0"/>
              <a:t> </a:t>
            </a:r>
            <a:r>
              <a:rPr lang="en-US" sz="900" dirty="0" err="1"/>
              <a:t>Grando</a:t>
            </a:r>
            <a:r>
              <a:rPr lang="en-US" sz="900" dirty="0"/>
              <a:t>, </a:t>
            </a:r>
            <a:r>
              <a:rPr lang="en-US" sz="900" dirty="0" err="1"/>
              <a:t>Xueying</a:t>
            </a:r>
            <a:r>
              <a:rPr lang="en-US" sz="900" dirty="0"/>
              <a:t> Huyan, Mark Jones, Noah Oblath, Dan Rosa de Jesús, Malachi Schram, Jonathan Tedeschi, Brent </a:t>
            </a:r>
            <a:r>
              <a:rPr lang="en-US" sz="900" dirty="0" err="1"/>
              <a:t>VanDevender</a:t>
            </a:r>
            <a:endParaRPr lang="en-US" sz="900" dirty="0"/>
          </a:p>
          <a:p>
            <a:pPr marL="0" indent="0">
              <a:spcBef>
                <a:spcPts val="0"/>
              </a:spcBef>
              <a:buNone/>
            </a:pPr>
            <a:r>
              <a:rPr lang="en-US" sz="900" b="1" dirty="0"/>
              <a:t>Pennsylvania State University</a:t>
            </a:r>
          </a:p>
          <a:p>
            <a:pPr>
              <a:spcBef>
                <a:spcPts val="0"/>
              </a:spcBef>
            </a:pPr>
            <a:r>
              <a:rPr lang="en-US" sz="900" dirty="0"/>
              <a:t>Carmen Carmona-Benitez, Richard Mueller, Luiz de </a:t>
            </a:r>
            <a:r>
              <a:rPr lang="en-US" sz="900" dirty="0" err="1"/>
              <a:t>Viveiros</a:t>
            </a:r>
            <a:r>
              <a:rPr lang="en-US" sz="900" dirty="0"/>
              <a:t>, Andrew Ziegler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b="1" dirty="0"/>
              <a:t>University of Washington</a:t>
            </a:r>
          </a:p>
          <a:p>
            <a:pPr>
              <a:spcBef>
                <a:spcPts val="0"/>
              </a:spcBef>
            </a:pPr>
            <a:r>
              <a:rPr lang="en-US" sz="900" dirty="0"/>
              <a:t>Ali </a:t>
            </a:r>
            <a:r>
              <a:rPr lang="en-US" sz="900" dirty="0" err="1"/>
              <a:t>Ashtari</a:t>
            </a:r>
            <a:r>
              <a:rPr lang="en-US" sz="900" dirty="0"/>
              <a:t> </a:t>
            </a:r>
            <a:r>
              <a:rPr lang="en-US" sz="900" dirty="0" err="1"/>
              <a:t>Esfahani</a:t>
            </a:r>
            <a:r>
              <a:rPr lang="en-US" sz="900" dirty="0"/>
              <a:t>, Christine Claessens, Peter Doe, Sanshiro </a:t>
            </a:r>
            <a:r>
              <a:rPr lang="en-US" sz="900" dirty="0" err="1"/>
              <a:t>Enomoto</a:t>
            </a:r>
            <a:r>
              <a:rPr lang="en-US" sz="900" dirty="0"/>
              <a:t>, Alexander Marsteller, Elise Novitski, Hamish Robertson, Gray </a:t>
            </a:r>
            <a:r>
              <a:rPr lang="en-US" sz="900" dirty="0" err="1"/>
              <a:t>Rybka</a:t>
            </a:r>
            <a:endParaRPr lang="en-US" sz="900" dirty="0"/>
          </a:p>
          <a:p>
            <a:pPr marL="0" indent="0">
              <a:spcBef>
                <a:spcPts val="0"/>
              </a:spcBef>
              <a:buNone/>
            </a:pPr>
            <a:r>
              <a:rPr lang="en-US" sz="900" b="1" dirty="0"/>
              <a:t>Yale University</a:t>
            </a:r>
          </a:p>
          <a:p>
            <a:pPr>
              <a:spcBef>
                <a:spcPts val="0"/>
              </a:spcBef>
            </a:pPr>
            <a:r>
              <a:rPr lang="en-US" sz="900" dirty="0" err="1"/>
              <a:t>Karsten</a:t>
            </a:r>
            <a:r>
              <a:rPr lang="en-US" sz="900" dirty="0"/>
              <a:t> </a:t>
            </a:r>
            <a:r>
              <a:rPr lang="en-US" sz="900" dirty="0" err="1"/>
              <a:t>Heeger</a:t>
            </a:r>
            <a:r>
              <a:rPr lang="en-US" sz="900" dirty="0"/>
              <a:t>, James </a:t>
            </a:r>
            <a:r>
              <a:rPr lang="en-US" sz="900" dirty="0" err="1"/>
              <a:t>Nikkel</a:t>
            </a:r>
            <a:r>
              <a:rPr lang="en-US" sz="900" dirty="0"/>
              <a:t>, Luis </a:t>
            </a:r>
            <a:r>
              <a:rPr lang="en-US" sz="900" dirty="0" err="1"/>
              <a:t>Saldaña</a:t>
            </a:r>
            <a:r>
              <a:rPr lang="en-US" sz="900" dirty="0"/>
              <a:t>, Penny Slocum, </a:t>
            </a:r>
            <a:r>
              <a:rPr lang="en-US" sz="900" dirty="0" err="1"/>
              <a:t>Pranava</a:t>
            </a:r>
            <a:r>
              <a:rPr lang="en-US" sz="900" dirty="0"/>
              <a:t> Teja Surukuchi, </a:t>
            </a:r>
            <a:r>
              <a:rPr lang="en-US" sz="900" dirty="0" err="1"/>
              <a:t>Arina</a:t>
            </a:r>
            <a:r>
              <a:rPr lang="en-US" sz="900" dirty="0"/>
              <a:t> </a:t>
            </a:r>
            <a:r>
              <a:rPr lang="en-US" sz="900" dirty="0" err="1"/>
              <a:t>Telles</a:t>
            </a:r>
            <a:r>
              <a:rPr lang="en-US" sz="900" dirty="0"/>
              <a:t>, Talia Weiss</a:t>
            </a:r>
          </a:p>
        </p:txBody>
      </p:sp>
      <p:pic>
        <p:nvPicPr>
          <p:cNvPr id="32" name="Picture 31" descr="A picture containing clock&#10;&#10;Description automatically generated">
            <a:extLst>
              <a:ext uri="{FF2B5EF4-FFF2-40B4-BE49-F238E27FC236}">
                <a16:creationId xmlns:a16="http://schemas.microsoft.com/office/drawing/2014/main" id="{0123681F-A86C-8C8D-6A9D-6CD780C265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3573497">
            <a:off x="8201828" y="-31745"/>
            <a:ext cx="756054" cy="75605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68AEE2-EDF0-9D88-4C66-F77678F84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2585" y="4869666"/>
            <a:ext cx="3429000" cy="212884"/>
          </a:xfrm>
        </p:spPr>
        <p:txBody>
          <a:bodyPr/>
          <a:lstStyle/>
          <a:p>
            <a:r>
              <a:rPr lang="en-US" dirty="0"/>
              <a:t>+ </a:t>
            </a:r>
            <a:r>
              <a:rPr lang="en-US" dirty="0" err="1"/>
              <a:t>UTexas</a:t>
            </a:r>
            <a:r>
              <a:rPr lang="en-US" dirty="0"/>
              <a:t> Arlington, Heidelberg, 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D503C-3EE2-533A-C55E-EAC51EC87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5BAB8-CD11-C945-9515-E7898CFC4EB8}" type="slidenum">
              <a:rPr lang="en-US" smtClean="0"/>
              <a:t>32</a:t>
            </a:fld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54A69D9-49C4-BA67-1FC4-6D8863150D4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4770" y="1120585"/>
            <a:ext cx="236708" cy="34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766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32671" y="4810239"/>
            <a:ext cx="674585" cy="273844"/>
          </a:xfrm>
        </p:spPr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33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36" y="94192"/>
            <a:ext cx="3200431" cy="4286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74514" y="168282"/>
            <a:ext cx="2068485" cy="369205"/>
          </a:xfrm>
          <a:prstGeom prst="rect">
            <a:avLst/>
          </a:prstGeom>
          <a:noFill/>
        </p:spPr>
        <p:txBody>
          <a:bodyPr wrap="none" lIns="91311" tIns="45657" rIns="91311" bIns="45657" rtlCol="0">
            <a:spAutoFit/>
          </a:bodyPr>
          <a:lstStyle/>
          <a:p>
            <a:r>
              <a:rPr lang="en-US" dirty="0"/>
              <a:t>G-M cooler (35K)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857476" y="347133"/>
            <a:ext cx="817057" cy="2624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047971" y="880533"/>
            <a:ext cx="643496" cy="37677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12585" y="581028"/>
            <a:ext cx="2182436" cy="369205"/>
          </a:xfrm>
          <a:prstGeom prst="rect">
            <a:avLst/>
          </a:prstGeom>
          <a:noFill/>
        </p:spPr>
        <p:txBody>
          <a:bodyPr wrap="none" lIns="91311" tIns="45657" rIns="91311" bIns="45657" rtlCol="0">
            <a:spAutoFit/>
          </a:bodyPr>
          <a:lstStyle/>
          <a:p>
            <a:r>
              <a:rPr lang="en-US" dirty="0"/>
              <a:t>26-GHz amplifiers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08347" y="993781"/>
            <a:ext cx="1456318" cy="923203"/>
          </a:xfrm>
          <a:prstGeom prst="rect">
            <a:avLst/>
          </a:prstGeom>
          <a:noFill/>
        </p:spPr>
        <p:txBody>
          <a:bodyPr wrap="square" lIns="91311" tIns="45657" rIns="91311" bIns="45657" rtlCol="0">
            <a:spAutoFit/>
          </a:bodyPr>
          <a:lstStyle/>
          <a:p>
            <a:r>
              <a:rPr lang="en-US" baseline="30000" dirty="0"/>
              <a:t>83m</a:t>
            </a:r>
            <a:r>
              <a:rPr lang="en-US" dirty="0"/>
              <a:t>Kr source (behind)</a:t>
            </a:r>
            <a:endParaRPr lang="en-US" baseline="30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946364" y="1549400"/>
            <a:ext cx="745103" cy="42228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980224" y="3547561"/>
            <a:ext cx="812843" cy="1690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52318" y="3147485"/>
            <a:ext cx="2379114" cy="646204"/>
          </a:xfrm>
          <a:prstGeom prst="rect">
            <a:avLst/>
          </a:prstGeom>
          <a:noFill/>
        </p:spPr>
        <p:txBody>
          <a:bodyPr wrap="square" lIns="91311" tIns="45657" rIns="91311" bIns="45657" rtlCol="0">
            <a:spAutoFit/>
          </a:bodyPr>
          <a:lstStyle/>
          <a:p>
            <a:r>
              <a:rPr lang="en-US" dirty="0"/>
              <a:t>Superconducting Magnet (0.96 T)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588" y="4649266"/>
            <a:ext cx="4271165" cy="369205"/>
          </a:xfrm>
          <a:prstGeom prst="rect">
            <a:avLst/>
          </a:prstGeom>
          <a:noFill/>
        </p:spPr>
        <p:txBody>
          <a:bodyPr wrap="none" lIns="91311" tIns="45657" rIns="91311" bIns="45657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Phase I  </a:t>
            </a:r>
            <a:r>
              <a:rPr lang="en-US" dirty="0">
                <a:solidFill>
                  <a:srgbClr val="0000FF"/>
                </a:solidFill>
              </a:rPr>
              <a:t>at University of Washington</a:t>
            </a:r>
            <a:endParaRPr lang="en-US" i="1" dirty="0">
              <a:solidFill>
                <a:srgbClr val="0000FF"/>
              </a:solidFill>
            </a:endParaRPr>
          </a:p>
        </p:txBody>
      </p:sp>
      <p:pic>
        <p:nvPicPr>
          <p:cNvPr id="29" name="Picture 28" descr="PhaseI_cell_cropped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767" y="0"/>
            <a:ext cx="1894006" cy="5143500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H="1">
            <a:off x="2692400" y="67733"/>
            <a:ext cx="4351867" cy="3378200"/>
          </a:xfrm>
          <a:prstGeom prst="line">
            <a:avLst/>
          </a:prstGeom>
          <a:ln w="1905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2709333" y="3716867"/>
            <a:ext cx="4326468" cy="1346201"/>
          </a:xfrm>
          <a:prstGeom prst="line">
            <a:avLst/>
          </a:prstGeom>
          <a:ln w="1905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858936" y="2125134"/>
            <a:ext cx="121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lines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833536" y="2709334"/>
            <a:ext cx="1278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Trap coils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92801" y="982135"/>
            <a:ext cx="1405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WR-42 waveguide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6976533" y="1871133"/>
            <a:ext cx="643467" cy="5080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7" idx="3"/>
          </p:cNvCxnSpPr>
          <p:nvPr/>
        </p:nvCxnSpPr>
        <p:spPr>
          <a:xfrm>
            <a:off x="7111951" y="2894000"/>
            <a:ext cx="651984" cy="306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7078133" y="2802467"/>
            <a:ext cx="643467" cy="101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7086601" y="2370668"/>
            <a:ext cx="668867" cy="53339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875868" y="1710268"/>
            <a:ext cx="1115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ESR cell</a:t>
            </a:r>
          </a:p>
        </p:txBody>
      </p:sp>
      <p:cxnSp>
        <p:nvCxnSpPr>
          <p:cNvPr id="62" name="Straight Arrow Connector 61"/>
          <p:cNvCxnSpPr>
            <a:stCxn id="46" idx="3"/>
          </p:cNvCxnSpPr>
          <p:nvPr/>
        </p:nvCxnSpPr>
        <p:spPr>
          <a:xfrm flipV="1">
            <a:off x="7073218" y="2032001"/>
            <a:ext cx="665316" cy="27779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46" idx="3"/>
          </p:cNvCxnSpPr>
          <p:nvPr/>
        </p:nvCxnSpPr>
        <p:spPr>
          <a:xfrm flipV="1">
            <a:off x="7073218" y="2125133"/>
            <a:ext cx="1300317" cy="18466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7120466" y="1236133"/>
            <a:ext cx="931334" cy="1693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7653866" y="3937000"/>
            <a:ext cx="770467" cy="8466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7755467" y="3996266"/>
            <a:ext cx="542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 cm </a:t>
            </a:r>
          </a:p>
        </p:txBody>
      </p:sp>
    </p:spTree>
    <p:extLst>
      <p:ext uri="{BB962C8B-B14F-4D97-AF65-F5344CB8AC3E}">
        <p14:creationId xmlns:p14="http://schemas.microsoft.com/office/powerpoint/2010/main" val="23347700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58ACDC-1DD4-F14F-A8FC-2D6102F47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6667"/>
          <a:stretch/>
        </p:blipFill>
        <p:spPr>
          <a:xfrm>
            <a:off x="2824088" y="987020"/>
            <a:ext cx="5236276" cy="4156483"/>
          </a:xfrm>
          <a:prstGeom prst="rect">
            <a:avLst/>
          </a:prstGeom>
        </p:spPr>
      </p:pic>
      <p:sp>
        <p:nvSpPr>
          <p:cNvPr id="27" name="Date Placeholder 7">
            <a:extLst>
              <a:ext uri="{FF2B5EF4-FFF2-40B4-BE49-F238E27FC236}">
                <a16:creationId xmlns:a16="http://schemas.microsoft.com/office/drawing/2014/main" id="{FBF16D5E-E665-4F4F-820E-B2693778442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 lIns="57150" tIns="28575" rIns="57150" bIns="28575"/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616265"/>
                </a:solidFill>
                <a:latin typeface="Arial"/>
              </a:rPr>
              <a:t>May 23, 2016</a:t>
            </a:r>
            <a:endParaRPr lang="en-US" dirty="0">
              <a:solidFill>
                <a:srgbClr val="616265"/>
              </a:solidFill>
              <a:latin typeface="Arial"/>
            </a:endParaRPr>
          </a:p>
        </p:txBody>
      </p:sp>
      <p:sp>
        <p:nvSpPr>
          <p:cNvPr id="28" name="Slide Number Placeholder 8">
            <a:extLst>
              <a:ext uri="{FF2B5EF4-FFF2-40B4-BE49-F238E27FC236}">
                <a16:creationId xmlns:a16="http://schemas.microsoft.com/office/drawing/2014/main" id="{C14E7981-772B-5445-BEC2-F73F9814E46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 lIns="57150" tIns="28575" rIns="57150" bIns="28575"/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722D57-58D6-9447-A6D5-A97F6C35A8FB}" type="slidenum">
              <a:rPr lang="en-US" smtClean="0">
                <a:solidFill>
                  <a:srgbClr val="616265"/>
                </a:solidFill>
                <a:latin typeface="Arial"/>
              </a:rPr>
              <a:pPr/>
              <a:t>34</a:t>
            </a:fld>
            <a:endParaRPr lang="en-US">
              <a:solidFill>
                <a:srgbClr val="616265"/>
              </a:solidFill>
              <a:latin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F604DB-FBB2-7642-8543-F24180884EAD}"/>
              </a:ext>
            </a:extLst>
          </p:cNvPr>
          <p:cNvSpPr txBox="1"/>
          <p:nvPr/>
        </p:nvSpPr>
        <p:spPr>
          <a:xfrm>
            <a:off x="3869192" y="1608354"/>
            <a:ext cx="1231106" cy="257763"/>
          </a:xfrm>
          <a:prstGeom prst="rect">
            <a:avLst/>
          </a:prstGeom>
          <a:noFill/>
        </p:spPr>
        <p:txBody>
          <a:bodyPr wrap="none" lIns="57150" tIns="28575" rIns="57150" bIns="28575" rtlCol="0">
            <a:spAutoFit/>
          </a:bodyPr>
          <a:lstStyle/>
          <a:p>
            <a:pPr defTabSz="685800"/>
            <a:r>
              <a:rPr lang="en-US" sz="1300" dirty="0">
                <a:solidFill>
                  <a:srgbClr val="191C1F"/>
                </a:solidFill>
                <a:latin typeface="Arial"/>
              </a:rPr>
              <a:t>1 MHz ≈ 20 </a:t>
            </a:r>
            <a:r>
              <a:rPr lang="en-US" sz="1300" dirty="0" err="1">
                <a:solidFill>
                  <a:srgbClr val="191C1F"/>
                </a:solidFill>
                <a:latin typeface="Arial"/>
              </a:rPr>
              <a:t>eV</a:t>
            </a:r>
            <a:endParaRPr lang="en-US" sz="1300" dirty="0">
              <a:solidFill>
                <a:srgbClr val="191C1F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2171706"/>
            <a:ext cx="1216974" cy="165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0501" y="24765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Weak magnetic trap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850900"/>
            <a:ext cx="146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Waveguide to low-noise amplifier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89000" y="1739901"/>
            <a:ext cx="0" cy="43180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2101" y="404911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46100" y="3467100"/>
            <a:ext cx="342900" cy="508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2">
            <a:extLst>
              <a:ext uri="{FF2B5EF4-FFF2-40B4-BE49-F238E27FC236}">
                <a16:creationId xmlns:a16="http://schemas.microsoft.com/office/drawing/2014/main" id="{6D50AF6E-CF6A-429E-A4B2-32D2D767B73B}"/>
              </a:ext>
            </a:extLst>
          </p:cNvPr>
          <p:cNvSpPr txBox="1">
            <a:spLocks/>
          </p:cNvSpPr>
          <p:nvPr/>
        </p:nvSpPr>
        <p:spPr>
          <a:xfrm>
            <a:off x="2000250" y="169334"/>
            <a:ext cx="6858000" cy="64346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First CRES event (from </a:t>
            </a:r>
            <a:r>
              <a:rPr lang="en-US" baseline="30000" dirty="0">
                <a:solidFill>
                  <a:srgbClr val="C00000"/>
                </a:solidFill>
              </a:rPr>
              <a:t>83m</a:t>
            </a:r>
            <a:r>
              <a:rPr lang="en-US" dirty="0">
                <a:solidFill>
                  <a:srgbClr val="C00000"/>
                </a:solidFill>
              </a:rPr>
              <a:t>Kr)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27559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Coil</a:t>
            </a:r>
          </a:p>
        </p:txBody>
      </p:sp>
      <p:sp>
        <p:nvSpPr>
          <p:cNvPr id="2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7412" y="4810239"/>
            <a:ext cx="674585" cy="273844"/>
          </a:xfrm>
        </p:spPr>
        <p:txBody>
          <a:bodyPr/>
          <a:lstStyle/>
          <a:p>
            <a:fld id="{F38DF745-7D3F-47F4-83A3-874385CFAA69}" type="slidenum">
              <a:rPr lang="en-US" sz="1200" smtClean="0">
                <a:solidFill>
                  <a:srgbClr val="D1282E"/>
                </a:solidFill>
                <a:latin typeface="Arial Rounded MT Bold"/>
              </a:rPr>
              <a:pPr/>
              <a:t>34</a:t>
            </a:fld>
            <a:endParaRPr lang="en-US" sz="1200" dirty="0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8666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C6A67A8-AAAA-6D47-B64C-29854F7FE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6667"/>
          <a:stretch/>
        </p:blipFill>
        <p:spPr>
          <a:xfrm>
            <a:off x="2824088" y="987020"/>
            <a:ext cx="5236276" cy="41564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61E7DF-2D5A-4EF0-9E9E-047227DE4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27" name="Date Placeholder 7">
            <a:extLst>
              <a:ext uri="{FF2B5EF4-FFF2-40B4-BE49-F238E27FC236}">
                <a16:creationId xmlns:a16="http://schemas.microsoft.com/office/drawing/2014/main" id="{FBF16D5E-E665-4F4F-820E-B2693778442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 lIns="57150" tIns="28575" rIns="57150" bIns="28575"/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616265"/>
                </a:solidFill>
                <a:latin typeface="Arial"/>
              </a:rPr>
              <a:t>May 23, 2016</a:t>
            </a:r>
            <a:endParaRPr lang="en-US" dirty="0">
              <a:solidFill>
                <a:srgbClr val="616265"/>
              </a:solidFill>
              <a:latin typeface="Arial"/>
            </a:endParaRPr>
          </a:p>
        </p:txBody>
      </p:sp>
      <p:sp>
        <p:nvSpPr>
          <p:cNvPr id="28" name="Slide Number Placeholder 8">
            <a:extLst>
              <a:ext uri="{FF2B5EF4-FFF2-40B4-BE49-F238E27FC236}">
                <a16:creationId xmlns:a16="http://schemas.microsoft.com/office/drawing/2014/main" id="{C14E7981-772B-5445-BEC2-F73F9814E46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 lIns="57150" tIns="28575" rIns="57150" bIns="28575"/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722D57-58D6-9447-A6D5-A97F6C35A8FB}" type="slidenum">
              <a:rPr lang="en-US" smtClean="0">
                <a:solidFill>
                  <a:srgbClr val="616265"/>
                </a:solidFill>
                <a:latin typeface="Arial"/>
              </a:rPr>
              <a:pPr/>
              <a:t>35</a:t>
            </a:fld>
            <a:endParaRPr lang="en-US">
              <a:solidFill>
                <a:srgbClr val="616265"/>
              </a:solidFill>
              <a:latin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C93956-1D13-014D-B03B-0A4C7D22740C}"/>
              </a:ext>
            </a:extLst>
          </p:cNvPr>
          <p:cNvSpPr txBox="1"/>
          <p:nvPr/>
        </p:nvSpPr>
        <p:spPr>
          <a:xfrm>
            <a:off x="680500" y="1439915"/>
            <a:ext cx="2101736" cy="427040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/>
          <a:p>
            <a:pPr defTabSz="685800"/>
            <a:r>
              <a:rPr lang="en-US" sz="1200" dirty="0">
                <a:solidFill>
                  <a:srgbClr val="191C1F"/>
                </a:solidFill>
                <a:latin typeface="Arial"/>
              </a:rPr>
              <a:t>start frequency of the first track gives kinetic energy.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03AF29-B236-294E-8E87-F7130EE770A3}"/>
              </a:ext>
            </a:extLst>
          </p:cNvPr>
          <p:cNvSpPr txBox="1"/>
          <p:nvPr/>
        </p:nvSpPr>
        <p:spPr>
          <a:xfrm>
            <a:off x="680520" y="2287538"/>
            <a:ext cx="1890695" cy="611706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/>
          <a:p>
            <a:pPr defTabSz="685800"/>
            <a:r>
              <a:rPr lang="en-US" sz="1200" dirty="0">
                <a:solidFill>
                  <a:srgbClr val="191C1F"/>
                </a:solidFill>
                <a:latin typeface="Arial"/>
              </a:rPr>
              <a:t>frequency chirps linearly, corresponding to ~1 </a:t>
            </a:r>
            <a:r>
              <a:rPr lang="en-US" sz="1200" dirty="0" err="1">
                <a:solidFill>
                  <a:srgbClr val="191C1F"/>
                </a:solidFill>
                <a:latin typeface="Arial"/>
              </a:rPr>
              <a:t>fW</a:t>
            </a:r>
            <a:r>
              <a:rPr lang="en-US" sz="1200" dirty="0">
                <a:solidFill>
                  <a:srgbClr val="191C1F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191C1F"/>
                </a:solidFill>
                <a:latin typeface="Arial"/>
              </a:rPr>
              <a:t>radiative</a:t>
            </a:r>
            <a:r>
              <a:rPr lang="en-US" sz="1200" dirty="0">
                <a:solidFill>
                  <a:srgbClr val="191C1F"/>
                </a:solidFill>
                <a:latin typeface="Arial"/>
              </a:rPr>
              <a:t> loss.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CB0EC2-BBC4-8045-974B-C835C3E8D4E1}"/>
              </a:ext>
            </a:extLst>
          </p:cNvPr>
          <p:cNvSpPr txBox="1"/>
          <p:nvPr/>
        </p:nvSpPr>
        <p:spPr>
          <a:xfrm>
            <a:off x="680508" y="3428839"/>
            <a:ext cx="1942855" cy="611706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/>
          <a:p>
            <a:pPr defTabSz="685800"/>
            <a:r>
              <a:rPr lang="en-US" sz="1200" dirty="0">
                <a:solidFill>
                  <a:srgbClr val="191C1F"/>
                </a:solidFill>
                <a:latin typeface="Arial"/>
              </a:rPr>
              <a:t>electron scatters </a:t>
            </a:r>
            <a:r>
              <a:rPr lang="en-US" sz="1200" dirty="0" err="1">
                <a:solidFill>
                  <a:srgbClr val="191C1F"/>
                </a:solidFill>
                <a:latin typeface="Arial"/>
              </a:rPr>
              <a:t>inelastically</a:t>
            </a:r>
            <a:r>
              <a:rPr lang="en-US" sz="1200" dirty="0">
                <a:solidFill>
                  <a:srgbClr val="191C1F"/>
                </a:solidFill>
                <a:latin typeface="Arial"/>
              </a:rPr>
              <a:t>, losing energy and changing pitch angle.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CDC70D3-35A1-1349-B9D6-60AA0DCC4E07}"/>
              </a:ext>
            </a:extLst>
          </p:cNvPr>
          <p:cNvCxnSpPr>
            <a:cxnSpLocks/>
          </p:cNvCxnSpPr>
          <p:nvPr/>
        </p:nvCxnSpPr>
        <p:spPr>
          <a:xfrm flipV="1">
            <a:off x="4256202" y="4168448"/>
            <a:ext cx="359753" cy="95793"/>
          </a:xfrm>
          <a:prstGeom prst="straightConnector1">
            <a:avLst/>
          </a:prstGeom>
          <a:ln w="19050">
            <a:solidFill>
              <a:srgbClr val="0432FF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0DF3580-775C-3E47-A34A-747BAB499EB3}"/>
              </a:ext>
            </a:extLst>
          </p:cNvPr>
          <p:cNvCxnSpPr/>
          <p:nvPr/>
        </p:nvCxnSpPr>
        <p:spPr>
          <a:xfrm flipH="1" flipV="1">
            <a:off x="4615926" y="4054025"/>
            <a:ext cx="1560" cy="110111"/>
          </a:xfrm>
          <a:prstGeom prst="straightConnector1">
            <a:avLst/>
          </a:prstGeom>
          <a:ln w="19050" cmpd="sng">
            <a:solidFill>
              <a:srgbClr val="0432FF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6658002-3C51-3847-9E50-A396B8C5E4EE}"/>
              </a:ext>
            </a:extLst>
          </p:cNvPr>
          <p:cNvSpPr txBox="1"/>
          <p:nvPr/>
        </p:nvSpPr>
        <p:spPr>
          <a:xfrm>
            <a:off x="3869192" y="1608354"/>
            <a:ext cx="1231106" cy="257763"/>
          </a:xfrm>
          <a:prstGeom prst="rect">
            <a:avLst/>
          </a:prstGeom>
          <a:noFill/>
        </p:spPr>
        <p:txBody>
          <a:bodyPr wrap="none" lIns="57150" tIns="28575" rIns="57150" bIns="28575" rtlCol="0">
            <a:spAutoFit/>
          </a:bodyPr>
          <a:lstStyle/>
          <a:p>
            <a:pPr defTabSz="685800"/>
            <a:r>
              <a:rPr lang="en-US" sz="1300" dirty="0">
                <a:solidFill>
                  <a:srgbClr val="191C1F"/>
                </a:solidFill>
                <a:latin typeface="Arial"/>
              </a:rPr>
              <a:t>1 MHz ≈ 20 </a:t>
            </a:r>
            <a:r>
              <a:rPr lang="en-US" sz="1300" dirty="0" err="1">
                <a:solidFill>
                  <a:srgbClr val="191C1F"/>
                </a:solidFill>
                <a:latin typeface="Arial"/>
              </a:rPr>
              <a:t>eV</a:t>
            </a:r>
            <a:endParaRPr lang="en-US" sz="1300" dirty="0">
              <a:solidFill>
                <a:srgbClr val="191C1F"/>
              </a:solidFill>
              <a:latin typeface="Arial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369FCE5-CC59-2546-80BA-42E4AB498BF3}"/>
              </a:ext>
            </a:extLst>
          </p:cNvPr>
          <p:cNvCxnSpPr>
            <a:cxnSpLocks/>
          </p:cNvCxnSpPr>
          <p:nvPr/>
        </p:nvCxnSpPr>
        <p:spPr>
          <a:xfrm flipV="1">
            <a:off x="4611986" y="4031418"/>
            <a:ext cx="101051" cy="18283"/>
          </a:xfrm>
          <a:prstGeom prst="straightConnector1">
            <a:avLst/>
          </a:prstGeom>
          <a:ln w="19050">
            <a:solidFill>
              <a:srgbClr val="0432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3B9DA95-FB39-3F46-8F50-2D2FF7668DC5}"/>
              </a:ext>
            </a:extLst>
          </p:cNvPr>
          <p:cNvCxnSpPr>
            <a:cxnSpLocks/>
          </p:cNvCxnSpPr>
          <p:nvPr/>
        </p:nvCxnSpPr>
        <p:spPr>
          <a:xfrm flipV="1">
            <a:off x="4700084" y="3761962"/>
            <a:ext cx="0" cy="265118"/>
          </a:xfrm>
          <a:prstGeom prst="straightConnector1">
            <a:avLst/>
          </a:prstGeom>
          <a:ln w="19050" cmpd="sng">
            <a:solidFill>
              <a:srgbClr val="0432FF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8E00B5F-BE29-214E-8F40-A13C62FA9D20}"/>
              </a:ext>
            </a:extLst>
          </p:cNvPr>
          <p:cNvCxnSpPr>
            <a:cxnSpLocks/>
          </p:cNvCxnSpPr>
          <p:nvPr/>
        </p:nvCxnSpPr>
        <p:spPr>
          <a:xfrm flipV="1">
            <a:off x="4700093" y="3690952"/>
            <a:ext cx="292511" cy="76193"/>
          </a:xfrm>
          <a:prstGeom prst="straightConnector1">
            <a:avLst/>
          </a:prstGeom>
          <a:ln w="19050">
            <a:solidFill>
              <a:srgbClr val="0432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736B88B-6CE0-6F47-B653-B8E7DC9845B5}"/>
              </a:ext>
            </a:extLst>
          </p:cNvPr>
          <p:cNvCxnSpPr>
            <a:cxnSpLocks/>
          </p:cNvCxnSpPr>
          <p:nvPr/>
        </p:nvCxnSpPr>
        <p:spPr>
          <a:xfrm flipV="1">
            <a:off x="4973836" y="3385345"/>
            <a:ext cx="0" cy="305594"/>
          </a:xfrm>
          <a:prstGeom prst="straightConnector1">
            <a:avLst/>
          </a:prstGeom>
          <a:ln w="19050" cmpd="sng">
            <a:solidFill>
              <a:srgbClr val="0432FF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9C311AD-310F-CB44-9BDC-68F9DB8A5A6E}"/>
              </a:ext>
            </a:extLst>
          </p:cNvPr>
          <p:cNvCxnSpPr>
            <a:cxnSpLocks/>
          </p:cNvCxnSpPr>
          <p:nvPr/>
        </p:nvCxnSpPr>
        <p:spPr>
          <a:xfrm flipV="1">
            <a:off x="4973853" y="3248778"/>
            <a:ext cx="522883" cy="136566"/>
          </a:xfrm>
          <a:prstGeom prst="straightConnector1">
            <a:avLst/>
          </a:prstGeom>
          <a:ln w="19050">
            <a:solidFill>
              <a:srgbClr val="0432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30F2B95-A1DD-2544-99F1-381A2BB2D2FA}"/>
              </a:ext>
            </a:extLst>
          </p:cNvPr>
          <p:cNvCxnSpPr>
            <a:cxnSpLocks/>
          </p:cNvCxnSpPr>
          <p:nvPr/>
        </p:nvCxnSpPr>
        <p:spPr>
          <a:xfrm flipV="1">
            <a:off x="5489773" y="2928952"/>
            <a:ext cx="0" cy="326821"/>
          </a:xfrm>
          <a:prstGeom prst="straightConnector1">
            <a:avLst/>
          </a:prstGeom>
          <a:ln w="19050" cmpd="sng">
            <a:solidFill>
              <a:srgbClr val="0432FF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A9440CE-F681-E14A-B621-09F6D451B274}"/>
              </a:ext>
            </a:extLst>
          </p:cNvPr>
          <p:cNvCxnSpPr>
            <a:cxnSpLocks/>
          </p:cNvCxnSpPr>
          <p:nvPr/>
        </p:nvCxnSpPr>
        <p:spPr>
          <a:xfrm flipV="1">
            <a:off x="5492750" y="2833689"/>
            <a:ext cx="400844" cy="101560"/>
          </a:xfrm>
          <a:prstGeom prst="straightConnector1">
            <a:avLst/>
          </a:prstGeom>
          <a:ln w="19050">
            <a:solidFill>
              <a:srgbClr val="0432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945ECEA-43A9-984E-93F7-F47558DD51E1}"/>
              </a:ext>
            </a:extLst>
          </p:cNvPr>
          <p:cNvCxnSpPr>
            <a:cxnSpLocks/>
          </p:cNvCxnSpPr>
          <p:nvPr/>
        </p:nvCxnSpPr>
        <p:spPr>
          <a:xfrm flipV="1">
            <a:off x="5893594" y="2028031"/>
            <a:ext cx="0" cy="805656"/>
          </a:xfrm>
          <a:prstGeom prst="straightConnector1">
            <a:avLst/>
          </a:prstGeom>
          <a:ln w="19050" cmpd="sng">
            <a:solidFill>
              <a:srgbClr val="0432FF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0020EA7-89E9-B544-98C7-4E52C1F2E946}"/>
              </a:ext>
            </a:extLst>
          </p:cNvPr>
          <p:cNvCxnSpPr>
            <a:cxnSpLocks/>
          </p:cNvCxnSpPr>
          <p:nvPr/>
        </p:nvCxnSpPr>
        <p:spPr>
          <a:xfrm flipV="1">
            <a:off x="5893595" y="2000265"/>
            <a:ext cx="75406" cy="27781"/>
          </a:xfrm>
          <a:prstGeom prst="straightConnector1">
            <a:avLst/>
          </a:prstGeom>
          <a:ln w="19050">
            <a:solidFill>
              <a:srgbClr val="0432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44E2612-F2FC-EB47-BF27-654A64D43FEA}"/>
              </a:ext>
            </a:extLst>
          </p:cNvPr>
          <p:cNvCxnSpPr>
            <a:cxnSpLocks/>
          </p:cNvCxnSpPr>
          <p:nvPr/>
        </p:nvCxnSpPr>
        <p:spPr>
          <a:xfrm flipV="1">
            <a:off x="5997773" y="1858407"/>
            <a:ext cx="0" cy="137874"/>
          </a:xfrm>
          <a:prstGeom prst="straightConnector1">
            <a:avLst/>
          </a:prstGeom>
          <a:ln w="19050" cmpd="sng">
            <a:solidFill>
              <a:srgbClr val="0432FF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D066D14-EDA8-1D49-B43C-8F79FAD58639}"/>
              </a:ext>
            </a:extLst>
          </p:cNvPr>
          <p:cNvCxnSpPr>
            <a:cxnSpLocks/>
          </p:cNvCxnSpPr>
          <p:nvPr/>
        </p:nvCxnSpPr>
        <p:spPr>
          <a:xfrm flipV="1">
            <a:off x="6004720" y="1845483"/>
            <a:ext cx="75406" cy="27781"/>
          </a:xfrm>
          <a:prstGeom prst="straightConnector1">
            <a:avLst/>
          </a:prstGeom>
          <a:ln w="19050">
            <a:solidFill>
              <a:srgbClr val="0432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5B6DDF1A-2866-4C43-A292-AE63CE275224}"/>
              </a:ext>
            </a:extLst>
          </p:cNvPr>
          <p:cNvSpPr/>
          <p:nvPr/>
        </p:nvSpPr>
        <p:spPr>
          <a:xfrm>
            <a:off x="1423121" y="1283018"/>
            <a:ext cx="114214" cy="111915"/>
          </a:xfrm>
          <a:prstGeom prst="ellipse">
            <a:avLst/>
          </a:prstGeom>
          <a:solidFill>
            <a:srgbClr val="0432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DC61F29-726F-6841-85C7-9106F57E81BC}"/>
              </a:ext>
            </a:extLst>
          </p:cNvPr>
          <p:cNvCxnSpPr>
            <a:cxnSpLocks/>
          </p:cNvCxnSpPr>
          <p:nvPr/>
        </p:nvCxnSpPr>
        <p:spPr>
          <a:xfrm flipV="1">
            <a:off x="1333982" y="2168080"/>
            <a:ext cx="292511" cy="76193"/>
          </a:xfrm>
          <a:prstGeom prst="straightConnector1">
            <a:avLst/>
          </a:prstGeom>
          <a:ln w="19050">
            <a:solidFill>
              <a:srgbClr val="0432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9E0CAEC-5E51-FD4C-A11B-19A8C1F1BA28}"/>
              </a:ext>
            </a:extLst>
          </p:cNvPr>
          <p:cNvCxnSpPr>
            <a:cxnSpLocks/>
          </p:cNvCxnSpPr>
          <p:nvPr/>
        </p:nvCxnSpPr>
        <p:spPr>
          <a:xfrm flipV="1">
            <a:off x="1464785" y="3184504"/>
            <a:ext cx="0" cy="265118"/>
          </a:xfrm>
          <a:prstGeom prst="straightConnector1">
            <a:avLst/>
          </a:prstGeom>
          <a:ln w="19050" cmpd="sng">
            <a:solidFill>
              <a:srgbClr val="0432FF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31F1DA1F-B330-7842-AEAC-4FEB01D1CB29}"/>
              </a:ext>
            </a:extLst>
          </p:cNvPr>
          <p:cNvSpPr txBox="1"/>
          <p:nvPr/>
        </p:nvSpPr>
        <p:spPr>
          <a:xfrm>
            <a:off x="680508" y="4430710"/>
            <a:ext cx="1942855" cy="427040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/>
          <a:p>
            <a:pPr defTabSz="685800"/>
            <a:r>
              <a:rPr lang="en-US" sz="1200" dirty="0">
                <a:solidFill>
                  <a:srgbClr val="191C1F"/>
                </a:solidFill>
                <a:latin typeface="Arial"/>
              </a:rPr>
              <a:t>Eventually, scatters to an </a:t>
            </a:r>
            <a:r>
              <a:rPr lang="en-US" sz="1200" dirty="0" err="1">
                <a:solidFill>
                  <a:srgbClr val="191C1F"/>
                </a:solidFill>
                <a:latin typeface="Arial"/>
              </a:rPr>
              <a:t>untrapped</a:t>
            </a:r>
            <a:r>
              <a:rPr lang="en-US" sz="1200" dirty="0">
                <a:solidFill>
                  <a:srgbClr val="191C1F"/>
                </a:solidFill>
                <a:latin typeface="Arial"/>
              </a:rPr>
              <a:t> angle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4C7C7EB-669B-CE45-9355-C7AC6C7DE392}"/>
              </a:ext>
            </a:extLst>
          </p:cNvPr>
          <p:cNvSpPr/>
          <p:nvPr/>
        </p:nvSpPr>
        <p:spPr>
          <a:xfrm>
            <a:off x="1366014" y="4329596"/>
            <a:ext cx="114214" cy="111915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563242A-9B0E-5946-B906-34A748560264}"/>
              </a:ext>
            </a:extLst>
          </p:cNvPr>
          <p:cNvSpPr/>
          <p:nvPr/>
        </p:nvSpPr>
        <p:spPr>
          <a:xfrm>
            <a:off x="6064871" y="1806394"/>
            <a:ext cx="75406" cy="66871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 defTabSz="685800"/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Title 2">
            <a:extLst>
              <a:ext uri="{FF2B5EF4-FFF2-40B4-BE49-F238E27FC236}">
                <a16:creationId xmlns:a16="http://schemas.microsoft.com/office/drawing/2014/main" id="{6D50AF6E-CF6A-429E-A4B2-32D2D767B73B}"/>
              </a:ext>
            </a:extLst>
          </p:cNvPr>
          <p:cNvSpPr txBox="1">
            <a:spLocks/>
          </p:cNvSpPr>
          <p:nvPr/>
        </p:nvSpPr>
        <p:spPr>
          <a:xfrm>
            <a:off x="2000250" y="169334"/>
            <a:ext cx="6858000" cy="64346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First CRES event (from </a:t>
            </a:r>
            <a:r>
              <a:rPr lang="en-US" baseline="30000" dirty="0">
                <a:solidFill>
                  <a:srgbClr val="C00000"/>
                </a:solidFill>
              </a:rPr>
              <a:t>83m</a:t>
            </a:r>
            <a:r>
              <a:rPr lang="en-US" dirty="0">
                <a:solidFill>
                  <a:srgbClr val="C00000"/>
                </a:solidFill>
              </a:rPr>
              <a:t>Kr)</a:t>
            </a:r>
          </a:p>
        </p:txBody>
      </p:sp>
    </p:spTree>
    <p:extLst>
      <p:ext uri="{BB962C8B-B14F-4D97-AF65-F5344CB8AC3E}">
        <p14:creationId xmlns:p14="http://schemas.microsoft.com/office/powerpoint/2010/main" val="2898664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61E7DF-2D5A-4EF0-9E9E-047227DE4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A0FDF3-8C0D-EE41-8FCE-FD7BCDB502C0}"/>
              </a:ext>
            </a:extLst>
          </p:cNvPr>
          <p:cNvGrpSpPr/>
          <p:nvPr/>
        </p:nvGrpSpPr>
        <p:grpSpPr>
          <a:xfrm>
            <a:off x="3944756" y="213517"/>
            <a:ext cx="5063784" cy="2057594"/>
            <a:chOff x="4258440" y="1812251"/>
            <a:chExt cx="6113519" cy="2954868"/>
          </a:xfrm>
        </p:grpSpPr>
        <p:pic>
          <p:nvPicPr>
            <p:cNvPr id="5" name="Picture 4" descr="PhaseII_Kr_cell.pdf">
              <a:extLst>
                <a:ext uri="{FF2B5EF4-FFF2-40B4-BE49-F238E27FC236}">
                  <a16:creationId xmlns:a16="http://schemas.microsoft.com/office/drawing/2014/main" id="{CAB910D9-9DE3-A049-8C61-685D147783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77" b="12778"/>
            <a:stretch/>
          </p:blipFill>
          <p:spPr>
            <a:xfrm>
              <a:off x="4258440" y="1812251"/>
              <a:ext cx="6113519" cy="2954868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F0539DD-488C-5947-9F7A-6A1F65BFA1DD}"/>
                </a:ext>
              </a:extLst>
            </p:cNvPr>
            <p:cNvCxnSpPr/>
            <p:nvPr/>
          </p:nvCxnSpPr>
          <p:spPr>
            <a:xfrm flipH="1">
              <a:off x="9718658" y="4294903"/>
              <a:ext cx="397163" cy="240146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19D3A7C-72E0-CC4F-9A54-76D850C3D041}"/>
                </a:ext>
              </a:extLst>
            </p:cNvPr>
            <p:cNvCxnSpPr>
              <a:cxnSpLocks/>
            </p:cNvCxnSpPr>
            <p:nvPr/>
          </p:nvCxnSpPr>
          <p:spPr>
            <a:xfrm>
              <a:off x="9675906" y="4294903"/>
              <a:ext cx="404476" cy="238308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2">
            <a:extLst>
              <a:ext uri="{FF2B5EF4-FFF2-40B4-BE49-F238E27FC236}">
                <a16:creationId xmlns:a16="http://schemas.microsoft.com/office/drawing/2014/main" id="{6D50AF6E-CF6A-429E-A4B2-32D2D767B73B}"/>
              </a:ext>
            </a:extLst>
          </p:cNvPr>
          <p:cNvSpPr txBox="1">
            <a:spLocks/>
          </p:cNvSpPr>
          <p:nvPr/>
        </p:nvSpPr>
        <p:spPr>
          <a:xfrm>
            <a:off x="137584" y="169346"/>
            <a:ext cx="3765550" cy="85936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Tritium: Phase II Waveguide Cell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782489" y="795869"/>
            <a:ext cx="10582" cy="567264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02524" y="912293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1 cm</a:t>
            </a:r>
          </a:p>
        </p:txBody>
      </p:sp>
      <p:pic>
        <p:nvPicPr>
          <p:cNvPr id="3" name="Picture 2" descr="graph7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2535767"/>
            <a:ext cx="5156200" cy="26032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DB8FC1-CC11-1744-A712-9C5F2D82D01C}"/>
              </a:ext>
            </a:extLst>
          </p:cNvPr>
          <p:cNvSpPr txBox="1"/>
          <p:nvPr/>
        </p:nvSpPr>
        <p:spPr>
          <a:xfrm>
            <a:off x="118538" y="1012409"/>
            <a:ext cx="3751013" cy="1781257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/>
          <a:p>
            <a:pPr defTabSz="685800"/>
            <a:r>
              <a:rPr lang="en-US" sz="1600" dirty="0">
                <a:solidFill>
                  <a:srgbClr val="0000FF"/>
                </a:solidFill>
                <a:latin typeface="Arial"/>
              </a:rPr>
              <a:t>Improvements</a:t>
            </a:r>
            <a:r>
              <a:rPr lang="en-US" sz="1600" dirty="0">
                <a:solidFill>
                  <a:srgbClr val="191C1F"/>
                </a:solidFill>
                <a:latin typeface="Arial"/>
              </a:rPr>
              <a:t>: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91C1F"/>
                </a:solidFill>
                <a:latin typeface="Arial"/>
              </a:rPr>
              <a:t>Cylindrical waveguide (more volume)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91C1F"/>
                </a:solidFill>
                <a:latin typeface="Arial"/>
              </a:rPr>
              <a:t>4 deep trap coils (more statistics)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91C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Amplifiers</a:t>
            </a:r>
            <a:r>
              <a:rPr lang="en-US" sz="1600" dirty="0">
                <a:solidFill>
                  <a:srgbClr val="191C1F"/>
                </a:solidFill>
              </a:rPr>
              <a:t> </a:t>
            </a:r>
            <a:r>
              <a:rPr lang="en-US" sz="1600" dirty="0">
                <a:solidFill>
                  <a:srgbClr val="191C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colder</a:t>
            </a:r>
            <a:r>
              <a:rPr lang="en-US" sz="1600" dirty="0">
                <a:solidFill>
                  <a:srgbClr val="191C1F"/>
                </a:solidFill>
                <a:latin typeface="Arial"/>
              </a:rPr>
              <a:t> (less noise)</a:t>
            </a:r>
            <a:endParaRPr lang="en-US" sz="1600" dirty="0">
              <a:solidFill>
                <a:srgbClr val="FF0000"/>
              </a:solidFill>
              <a:latin typeface="Arial"/>
            </a:endParaRP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</a:rPr>
              <a:t>Terminator replaces short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</a:rPr>
              <a:t>CaF</a:t>
            </a:r>
            <a:r>
              <a:rPr lang="en-US" sz="1600" baseline="-25000" dirty="0">
                <a:latin typeface="Arial"/>
              </a:rPr>
              <a:t>2</a:t>
            </a:r>
            <a:r>
              <a:rPr lang="en-US" sz="1600" dirty="0">
                <a:latin typeface="Arial"/>
              </a:rPr>
              <a:t> windows for tritium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30E23C-14DC-12F4-E36A-2FC35E56B936}"/>
              </a:ext>
            </a:extLst>
          </p:cNvPr>
          <p:cNvGrpSpPr/>
          <p:nvPr/>
        </p:nvGrpSpPr>
        <p:grpSpPr>
          <a:xfrm>
            <a:off x="28910" y="3003762"/>
            <a:ext cx="3773110" cy="1964939"/>
            <a:chOff x="228600" y="2951212"/>
            <a:chExt cx="3773110" cy="196493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2FC279-2A53-64DA-B19D-4DCF096BD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2951212"/>
              <a:ext cx="3769006" cy="196493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819014" y="2997624"/>
              <a:ext cx="11826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</a:rPr>
                <a:t>53 eV FWHM </a:t>
              </a:r>
            </a:p>
            <a:p>
              <a:r>
                <a:rPr lang="en-US" sz="1200" dirty="0">
                  <a:solidFill>
                    <a:srgbClr val="0000FF"/>
                  </a:solidFill>
                </a:rPr>
                <a:t>(Instrumental</a:t>
              </a:r>
            </a:p>
            <a:p>
              <a:r>
                <a:rPr lang="en-US" sz="1200" dirty="0">
                  <a:solidFill>
                    <a:srgbClr val="0000FF"/>
                  </a:solidFill>
                </a:rPr>
                <a:t>33 eV FWHM)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67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62DDC4A-B5C9-3EAA-B7F8-AEC192F42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35BAB8-CD11-C945-9515-E7898CFC4EB8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37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E3229-04EC-72E9-EA9B-63D15316C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08" y="1189403"/>
            <a:ext cx="3706629" cy="3706629"/>
          </a:xfrm>
          <a:prstGeom prst="rect">
            <a:avLst/>
          </a:prstGeom>
        </p:spPr>
      </p:pic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892C3FB2-C2DD-E501-6890-F20D593B5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73497">
            <a:off x="8213113" y="-31745"/>
            <a:ext cx="756054" cy="756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F1F2B0-1329-1A2F-657E-68AD9D22C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537" y="1919454"/>
            <a:ext cx="4583310" cy="28204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E87E96-B8F3-5E0B-2DEB-10BB56D46F4F}"/>
              </a:ext>
            </a:extLst>
          </p:cNvPr>
          <p:cNvSpPr txBox="1"/>
          <p:nvPr/>
        </p:nvSpPr>
        <p:spPr>
          <a:xfrm>
            <a:off x="388406" y="1198293"/>
            <a:ext cx="70925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Monoenergetic conversion electrons at 18, 30, 32 keV, bookend the 18.6 keV tritium endpoint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E6728-AB2C-B37E-8CC6-D24F0732D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769" y="2193158"/>
            <a:ext cx="4338801" cy="2670032"/>
          </a:xfrm>
          <a:prstGeom prst="rect">
            <a:avLst/>
          </a:prstGeom>
        </p:spPr>
      </p:pic>
      <p:sp>
        <p:nvSpPr>
          <p:cNvPr id="13" name="Bent Arrow 12">
            <a:extLst>
              <a:ext uri="{FF2B5EF4-FFF2-40B4-BE49-F238E27FC236}">
                <a16:creationId xmlns:a16="http://schemas.microsoft.com/office/drawing/2014/main" id="{29392C29-DD3C-238B-7427-C954DB1A1D5E}"/>
              </a:ext>
            </a:extLst>
          </p:cNvPr>
          <p:cNvSpPr/>
          <p:nvPr/>
        </p:nvSpPr>
        <p:spPr>
          <a:xfrm>
            <a:off x="3619172" y="3013559"/>
            <a:ext cx="997528" cy="292176"/>
          </a:xfrm>
          <a:prstGeom prst="bentArrow">
            <a:avLst>
              <a:gd name="adj1" fmla="val 3723"/>
              <a:gd name="adj2" fmla="val 13298"/>
              <a:gd name="adj3" fmla="val 12234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B57D312-0545-BCD6-00CD-B08A2799C31D}"/>
              </a:ext>
            </a:extLst>
          </p:cNvPr>
          <p:cNvSpPr txBox="1">
            <a:spLocks/>
          </p:cNvSpPr>
          <p:nvPr/>
        </p:nvSpPr>
        <p:spPr>
          <a:xfrm>
            <a:off x="6457951" y="4138827"/>
            <a:ext cx="509048" cy="239657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M</a:t>
            </a:r>
            <a:r>
              <a:rPr lang="en-US" sz="1500" baseline="-25000" dirty="0">
                <a:solidFill>
                  <a:prstClr val="black"/>
                </a:solidFill>
                <a:latin typeface="Calibri" panose="020F0502020204030204"/>
              </a:rPr>
              <a:t>1</a:t>
            </a:r>
          </a:p>
          <a:p>
            <a:pPr marL="171450" indent="-171450" defTabSz="685800">
              <a:spcBef>
                <a:spcPts val="750"/>
              </a:spcBef>
            </a:pPr>
            <a:endParaRPr lang="en-US" sz="1500" dirty="0" err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CF6F533-80E4-C89E-EE7C-789DC170B4D0}"/>
              </a:ext>
            </a:extLst>
          </p:cNvPr>
          <p:cNvSpPr txBox="1">
            <a:spLocks/>
          </p:cNvSpPr>
          <p:nvPr/>
        </p:nvSpPr>
        <p:spPr>
          <a:xfrm>
            <a:off x="5969813" y="3209874"/>
            <a:ext cx="509048" cy="239657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M</a:t>
            </a:r>
            <a:r>
              <a:rPr lang="en-US" sz="1500" baseline="-25000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  <a:p>
            <a:pPr marL="171450" indent="-171450" defTabSz="685800">
              <a:spcBef>
                <a:spcPts val="750"/>
              </a:spcBef>
            </a:pPr>
            <a:endParaRPr lang="en-US" sz="1500" dirty="0" err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575C04-93F6-6393-1E01-DABA1C39BC19}"/>
              </a:ext>
            </a:extLst>
          </p:cNvPr>
          <p:cNvSpPr txBox="1">
            <a:spLocks/>
          </p:cNvSpPr>
          <p:nvPr/>
        </p:nvSpPr>
        <p:spPr>
          <a:xfrm>
            <a:off x="5527256" y="2640454"/>
            <a:ext cx="509048" cy="239657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M</a:t>
            </a:r>
            <a:r>
              <a:rPr lang="en-US" sz="1500" baseline="-25000" dirty="0">
                <a:solidFill>
                  <a:prstClr val="black"/>
                </a:solidFill>
                <a:latin typeface="Calibri" panose="020F0502020204030204"/>
              </a:rPr>
              <a:t>3</a:t>
            </a:r>
          </a:p>
          <a:p>
            <a:pPr marL="171450" indent="-171450" defTabSz="685800">
              <a:spcBef>
                <a:spcPts val="750"/>
              </a:spcBef>
            </a:pPr>
            <a:endParaRPr lang="en-US" sz="1500" dirty="0" err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58A3C6-3A85-6A99-F2D5-91437B9BF19A}"/>
              </a:ext>
            </a:extLst>
          </p:cNvPr>
          <p:cNvSpPr txBox="1"/>
          <p:nvPr/>
        </p:nvSpPr>
        <p:spPr>
          <a:xfrm>
            <a:off x="6102491" y="3558068"/>
            <a:ext cx="137845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dirty="0">
                <a:solidFill>
                  <a:srgbClr val="008F00"/>
                </a:solidFill>
                <a:latin typeface="Calibri" panose="020F0502020204030204"/>
              </a:rPr>
              <a:t>M3, M2 lines separated by 8 eV</a:t>
            </a:r>
          </a:p>
        </p:txBody>
      </p:sp>
      <p:pic>
        <p:nvPicPr>
          <p:cNvPr id="22" name="Picture 21" descr="Screen Shot 2019-07-08 at 4.54.26 AM.png">
            <a:extLst>
              <a:ext uri="{FF2B5EF4-FFF2-40B4-BE49-F238E27FC236}">
                <a16:creationId xmlns:a16="http://schemas.microsoft.com/office/drawing/2014/main" id="{96DCDB35-3825-097E-0350-5EAA112AB6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97" y="1447057"/>
            <a:ext cx="2851366" cy="6850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101341-57D9-B913-74A4-F9D92314E10B}"/>
              </a:ext>
            </a:extLst>
          </p:cNvPr>
          <p:cNvSpPr txBox="1"/>
          <p:nvPr/>
        </p:nvSpPr>
        <p:spPr>
          <a:xfrm>
            <a:off x="714703" y="401984"/>
            <a:ext cx="527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solidFill>
                  <a:srgbClr val="C00000"/>
                </a:solidFill>
              </a:rPr>
              <a:t>83m</a:t>
            </a:r>
            <a:r>
              <a:rPr lang="en-US" sz="2400" dirty="0">
                <a:solidFill>
                  <a:srgbClr val="C00000"/>
                </a:solidFill>
              </a:rPr>
              <a:t>Kr data over 17 to 32 keV range</a:t>
            </a:r>
            <a:endParaRPr lang="en-US" sz="2400" baseline="30000" dirty="0">
              <a:solidFill>
                <a:srgbClr val="C0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0D27A95-68C1-F716-4690-E81F7065AFE5}"/>
              </a:ext>
            </a:extLst>
          </p:cNvPr>
          <p:cNvCxnSpPr>
            <a:stCxn id="22" idx="1"/>
          </p:cNvCxnSpPr>
          <p:nvPr/>
        </p:nvCxnSpPr>
        <p:spPr>
          <a:xfrm flipH="1">
            <a:off x="2522483" y="1789577"/>
            <a:ext cx="1833614" cy="782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2117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B5C9FF-F107-A613-B4BD-430918058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E7A4BB3-E848-5A44-82DF-322201952CD8}" type="slidenum">
              <a:rPr lang="en-US" smtClean="0"/>
              <a:pPr defTabSz="685800"/>
              <a:t>38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C077F5-90E2-30B2-5137-3810DC72F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59" y="0"/>
            <a:ext cx="4364182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74E64C-A8E3-E560-4B8E-B15A98DF2131}"/>
              </a:ext>
            </a:extLst>
          </p:cNvPr>
          <p:cNvSpPr txBox="1"/>
          <p:nvPr/>
        </p:nvSpPr>
        <p:spPr>
          <a:xfrm rot="5400000">
            <a:off x="7490161" y="884172"/>
            <a:ext cx="1102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E. </a:t>
            </a:r>
            <a:r>
              <a:rPr lang="en-US" sz="1400" dirty="0" err="1">
                <a:solidFill>
                  <a:srgbClr val="0432FF"/>
                </a:solidFill>
              </a:rPr>
              <a:t>Novitski</a:t>
            </a:r>
            <a:endParaRPr lang="en-US" sz="1400" dirty="0">
              <a:solidFill>
                <a:srgbClr val="0432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B599F4-7139-2891-315F-715CC8361B90}"/>
              </a:ext>
            </a:extLst>
          </p:cNvPr>
          <p:cNvSpPr txBox="1"/>
          <p:nvPr/>
        </p:nvSpPr>
        <p:spPr>
          <a:xfrm>
            <a:off x="302281" y="317395"/>
            <a:ext cx="299258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Analysis:</a:t>
            </a:r>
            <a:endParaRPr lang="en-US" dirty="0">
              <a:solidFill>
                <a:srgbClr val="0432FF"/>
              </a:solidFill>
            </a:endParaRPr>
          </a:p>
          <a:p>
            <a:r>
              <a:rPr lang="en-US" baseline="30000" dirty="0"/>
              <a:t>	83m</a:t>
            </a:r>
            <a:r>
              <a:rPr lang="en-US" dirty="0"/>
              <a:t>Kr data</a:t>
            </a:r>
          </a:p>
          <a:p>
            <a:r>
              <a:rPr lang="en-US" dirty="0"/>
              <a:t>	Tritium data</a:t>
            </a:r>
          </a:p>
          <a:p>
            <a:r>
              <a:rPr lang="en-US" dirty="0"/>
              <a:t>	Models</a:t>
            </a:r>
          </a:p>
          <a:p>
            <a:r>
              <a:rPr lang="en-US" dirty="0"/>
              <a:t>	Simulation</a:t>
            </a:r>
          </a:p>
          <a:p>
            <a:r>
              <a:rPr lang="en-US" dirty="0"/>
              <a:t>	Bayesian &amp; 	Frequentist fits</a:t>
            </a:r>
          </a:p>
          <a:p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Letter</a:t>
            </a:r>
            <a:r>
              <a:rPr lang="en-US" dirty="0"/>
              <a:t>: 	2212.05048</a:t>
            </a:r>
          </a:p>
          <a:p>
            <a:r>
              <a:rPr lang="en-US" dirty="0">
                <a:solidFill>
                  <a:srgbClr val="0432FF"/>
                </a:solidFill>
              </a:rPr>
              <a:t>Long paper</a:t>
            </a:r>
            <a:r>
              <a:rPr lang="en-US" dirty="0"/>
              <a:t>: 2303.12055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04B91A-872E-1471-62DE-B28FAA37B486}"/>
              </a:ext>
            </a:extLst>
          </p:cNvPr>
          <p:cNvSpPr txBox="1"/>
          <p:nvPr/>
        </p:nvSpPr>
        <p:spPr>
          <a:xfrm>
            <a:off x="8103476" y="2112579"/>
            <a:ext cx="2732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245254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82A8E-A9C3-B342-B7A8-A7B65B104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00" y="206595"/>
            <a:ext cx="8259459" cy="82250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Phase II tritium results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61759A-E031-DB4E-9F47-99CBEB6C44E4}"/>
              </a:ext>
            </a:extLst>
          </p:cNvPr>
          <p:cNvSpPr txBox="1"/>
          <p:nvPr/>
        </p:nvSpPr>
        <p:spPr>
          <a:xfrm>
            <a:off x="4684279" y="3349444"/>
            <a:ext cx="4217718" cy="15456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349" dirty="0">
                <a:solidFill>
                  <a:prstClr val="black"/>
                </a:solidFill>
                <a:latin typeface="Calibri" panose="020F0502020204030204"/>
              </a:rPr>
              <a:t>First neutrino mass, T</a:t>
            </a:r>
            <a:r>
              <a:rPr lang="en-US" sz="1349" baseline="-2500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en-US" sz="1349" dirty="0">
                <a:solidFill>
                  <a:prstClr val="black"/>
                </a:solidFill>
                <a:latin typeface="Calibri" panose="020F0502020204030204"/>
              </a:rPr>
              <a:t> endpoint measurements using CRES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349" dirty="0">
                <a:solidFill>
                  <a:prstClr val="black"/>
                </a:solidFill>
                <a:latin typeface="Calibri" panose="020F0502020204030204"/>
              </a:rPr>
              <a:t>Demonstrated understanding of detector response, control of systematic effects from scattering &amp; field inhomogeneity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349" dirty="0">
                <a:solidFill>
                  <a:srgbClr val="0432FF"/>
                </a:solidFill>
                <a:latin typeface="Calibri" panose="020F0502020204030204"/>
              </a:rPr>
              <a:t>Stringent background limit— zero events above endpoint in 82 days!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AA96BCF-3523-2741-A38C-758868CE784B}"/>
                  </a:ext>
                </a:extLst>
              </p:cNvPr>
              <p:cNvSpPr txBox="1"/>
              <p:nvPr/>
            </p:nvSpPr>
            <p:spPr>
              <a:xfrm>
                <a:off x="4936621" y="1241487"/>
                <a:ext cx="3748038" cy="175432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129739" defTabSz="685800"/>
                <a:r>
                  <a:rPr lang="en-US" sz="1350" b="1" dirty="0">
                    <a:solidFill>
                      <a:prstClr val="black"/>
                    </a:solidFill>
                    <a:latin typeface="Calibri" panose="020F0502020204030204"/>
                  </a:rPr>
                  <a:t>T</a:t>
                </a:r>
                <a:r>
                  <a:rPr lang="en-US" sz="1350" b="1" baseline="-25000" dirty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  <a:r>
                  <a:rPr lang="en-US" sz="1350" b="1" dirty="0">
                    <a:solidFill>
                      <a:prstClr val="black"/>
                    </a:solidFill>
                    <a:latin typeface="Calibri" panose="020F0502020204030204"/>
                  </a:rPr>
                  <a:t> endpoint</a:t>
                </a:r>
              </a:p>
              <a:p>
                <a:pPr marL="129739" defTabSz="685800"/>
                <a:r>
                  <a:rPr lang="en-US" sz="1350" dirty="0">
                    <a:solidFill>
                      <a:prstClr val="black"/>
                    </a:solidFill>
                    <a:latin typeface="Calibri" panose="020F0502020204030204"/>
                  </a:rPr>
                  <a:t>      Frequentist:</a:t>
                </a:r>
                <a14:m>
                  <m:oMath xmlns:m="http://schemas.openxmlformats.org/officeDocument/2006/math">
                    <m: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35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sz="135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35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18548</m:t>
                        </m:r>
                        <m:r>
                          <a:rPr lang="en-US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±19</m:t>
                        </m:r>
                      </m:e>
                    </m:d>
                    <m:r>
                      <m:rPr>
                        <m:nor/>
                      </m:rP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eV</m:t>
                    </m:r>
                    <m:r>
                      <a:rPr lang="en-US" sz="13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m:rPr>
                        <m:sty m:val="p"/>
                      </m:rP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n-US" sz="13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35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129739" defTabSz="685800"/>
                <a:r>
                  <a:rPr lang="en-US" sz="1350" dirty="0">
                    <a:solidFill>
                      <a:prstClr val="black"/>
                    </a:solidFill>
                    <a:latin typeface="Calibri" panose="020F0502020204030204"/>
                  </a:rPr>
                  <a:t>      Bayesian:     </a:t>
                </a:r>
                <a14:m>
                  <m:oMath xmlns:m="http://schemas.openxmlformats.org/officeDocument/2006/math">
                    <m: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35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sz="135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1855</m:t>
                        </m:r>
                        <m:r>
                          <a:rPr lang="en-US" sz="135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en-US" sz="135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19</m:t>
                        </m:r>
                      </m:e>
                    </m:d>
                    <m:r>
                      <m:rPr>
                        <m:nor/>
                      </m:rP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eV</m:t>
                    </m:r>
                    <m:r>
                      <a:rPr lang="en-US" sz="13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13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3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35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129739" defTabSz="685800"/>
                <a:r>
                  <a:rPr lang="en-US" sz="1350" b="1" dirty="0">
                    <a:solidFill>
                      <a:prstClr val="black"/>
                    </a:solidFill>
                    <a:latin typeface="Calibri" panose="020F0502020204030204"/>
                  </a:rPr>
                  <a:t>Neutrino mass</a:t>
                </a:r>
              </a:p>
              <a:p>
                <a:pPr marL="129739" defTabSz="685800"/>
                <a:r>
                  <a:rPr lang="en-US" sz="1350" dirty="0">
                    <a:solidFill>
                      <a:prstClr val="black"/>
                    </a:solidFill>
                    <a:latin typeface="Calibri" panose="020F0502020204030204"/>
                    <a:ea typeface="Cambria Math" panose="02040503050406030204" pitchFamily="18" charset="0"/>
                  </a:rPr>
                  <a:t>      </a:t>
                </a:r>
                <a:r>
                  <a:rPr lang="en-US" sz="1350" dirty="0">
                    <a:solidFill>
                      <a:prstClr val="black"/>
                    </a:solidFill>
                    <a:latin typeface="Calibri" panose="020F0502020204030204"/>
                  </a:rPr>
                  <a:t>Frequentist:</a:t>
                </a:r>
                <a:r>
                  <a:rPr lang="en-US" sz="1350" dirty="0">
                    <a:solidFill>
                      <a:prstClr val="black"/>
                    </a:solidFill>
                    <a:latin typeface="Calibri" panose="020F0502020204030204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  <m:r>
                      <a:rPr lang="en-US" sz="135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52</m:t>
                    </m:r>
                    <m: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eV</m:t>
                    </m:r>
                    <m:r>
                      <m:rPr>
                        <m:nor/>
                      </m:rPr>
                      <a:rPr lang="en-US" sz="135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m:t>/</m:t>
                    </m:r>
                    <m:r>
                      <m:rPr>
                        <m:nor/>
                      </m:rPr>
                      <a:rPr lang="en-US" sz="135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m:t>c</m:t>
                    </m:r>
                    <m:r>
                      <m:rPr>
                        <m:nor/>
                      </m:rPr>
                      <a:rPr lang="en-US" sz="1350" baseline="3000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m:t>2</m:t>
                    </m:r>
                    <m:r>
                      <a:rPr lang="en-US" sz="13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(90% </m:t>
                    </m:r>
                    <m:r>
                      <m:rPr>
                        <m:nor/>
                      </m:rP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13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35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129739" defTabSz="685800"/>
                <a:r>
                  <a:rPr lang="en-US" sz="1350" dirty="0">
                    <a:solidFill>
                      <a:prstClr val="black"/>
                    </a:solidFill>
                    <a:latin typeface="Calibri" panose="020F0502020204030204"/>
                  </a:rPr>
                  <a:t>      Bayesian:     </a:t>
                </a:r>
                <a:r>
                  <a:rPr lang="en-US" sz="1350" dirty="0">
                    <a:solidFill>
                      <a:prstClr val="black"/>
                    </a:solidFill>
                    <a:latin typeface="Calibri" panose="020F0502020204030204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  <m:r>
                      <a:rPr lang="en-US" sz="135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55</m:t>
                    </m:r>
                    <m: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eV</m:t>
                    </m:r>
                    <m:r>
                      <m:rPr>
                        <m:nor/>
                      </m:rPr>
                      <a:rPr lang="en-US" sz="135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m:t>/</m:t>
                    </m:r>
                    <m:r>
                      <m:rPr>
                        <m:nor/>
                      </m:rPr>
                      <a:rPr lang="en-US" sz="135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m:t>c</m:t>
                    </m:r>
                    <m:r>
                      <m:rPr>
                        <m:nor/>
                      </m:rPr>
                      <a:rPr lang="en-US" sz="1350" baseline="3000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m:t>2</m:t>
                    </m:r>
                    <m:r>
                      <a:rPr lang="en-US" sz="13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(90% </m:t>
                    </m:r>
                    <m:r>
                      <m:rPr>
                        <m:nor/>
                      </m:rP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135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13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35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129739" defTabSz="685800"/>
                <a:r>
                  <a:rPr lang="en-US" sz="1350" b="1" dirty="0">
                    <a:solidFill>
                      <a:srgbClr val="0432FF"/>
                    </a:solidFill>
                    <a:latin typeface="Calibri" panose="020F0502020204030204"/>
                  </a:rPr>
                  <a:t>Background rate</a:t>
                </a:r>
                <a:br>
                  <a:rPr lang="en-US" sz="1350" dirty="0">
                    <a:solidFill>
                      <a:srgbClr val="0432FF"/>
                    </a:solidFill>
                    <a:latin typeface="Calibri" panose="020F0502020204030204"/>
                  </a:rPr>
                </a:br>
                <a:r>
                  <a:rPr lang="en-US" sz="1350" dirty="0">
                    <a:solidFill>
                      <a:srgbClr val="0432FF"/>
                    </a:solidFill>
                    <a:latin typeface="Calibri" panose="020F0502020204030204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13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≤3×</m:t>
                    </m:r>
                    <m:sSup>
                      <m:sSupPr>
                        <m:ctrlPr>
                          <a:rPr lang="en-US" sz="13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3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−10</m:t>
                        </m:r>
                      </m:sup>
                    </m:sSup>
                    <m:r>
                      <a:rPr lang="en-US" sz="13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3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35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eV</m:t>
                        </m:r>
                      </m:e>
                      <m:sup>
                        <m:r>
                          <a:rPr lang="en-US" sz="13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13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35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13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13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(90% </m:t>
                    </m:r>
                    <m:r>
                      <m:rPr>
                        <m:nor/>
                      </m:rPr>
                      <a:rPr lang="en-US" sz="135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135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135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135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135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350" dirty="0">
                  <a:solidFill>
                    <a:srgbClr val="0432F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AA96BCF-3523-2741-A38C-758868CE7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621" y="1241487"/>
                <a:ext cx="3748038" cy="1754326"/>
              </a:xfrm>
              <a:prstGeom prst="rect">
                <a:avLst/>
              </a:prstGeom>
              <a:blipFill>
                <a:blip r:embed="rId3"/>
                <a:stretch>
                  <a:fillRect t="-714" b="-71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B4A7DE4B-E4A1-2D28-F4B5-97E89DC4B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73497">
            <a:off x="8213113" y="-31745"/>
            <a:ext cx="756054" cy="75605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22DB4-B259-74FB-421D-F7F52C7DB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35BAB8-CD11-C945-9515-E7898CFC4EB8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39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92B1FA-C388-57CA-8F97-59AD0E663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6" y="1173971"/>
            <a:ext cx="4601012" cy="33229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1E3409-C7CD-C6DD-7F1D-285D4F07D57B}"/>
              </a:ext>
            </a:extLst>
          </p:cNvPr>
          <p:cNvSpPr txBox="1"/>
          <p:nvPr/>
        </p:nvSpPr>
        <p:spPr>
          <a:xfrm>
            <a:off x="368639" y="4715156"/>
            <a:ext cx="45711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050" i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Project 8 Collaboration, arXiv:2212.05048 (2022)</a:t>
            </a:r>
          </a:p>
        </p:txBody>
      </p:sp>
    </p:spTree>
    <p:extLst>
      <p:ext uri="{BB962C8B-B14F-4D97-AF65-F5344CB8AC3E}">
        <p14:creationId xmlns:p14="http://schemas.microsoft.com/office/powerpoint/2010/main" val="1416992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620732-1CDF-7B33-0497-A719A15EB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A3F7CB7D-F184-43C7-B6FD-03D728E1BBFF}" type="slidenum">
              <a:rPr lang="en-US" smtClean="0">
                <a:solidFill>
                  <a:schemeClr val="tx2"/>
                </a:solidFill>
              </a:rPr>
              <a:pPr/>
              <a:t>4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AB268EF-7EE0-C7A0-BB9D-AC36C6486E96}"/>
              </a:ext>
            </a:extLst>
          </p:cNvPr>
          <p:cNvGrpSpPr/>
          <p:nvPr/>
        </p:nvGrpSpPr>
        <p:grpSpPr>
          <a:xfrm>
            <a:off x="5816399" y="1825058"/>
            <a:ext cx="2959100" cy="2334594"/>
            <a:chOff x="5816399" y="872156"/>
            <a:chExt cx="2959100" cy="23345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2823934-9759-6B5E-C2B8-16AF8A491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9649" y="872156"/>
              <a:ext cx="1752600" cy="1651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76D3F14-7487-AA99-5D1F-EBF4B5B71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16399" y="1195003"/>
              <a:ext cx="2959100" cy="11557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36C8436-B600-2DDC-D7CC-A5F4C3417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11649" y="2571750"/>
              <a:ext cx="2768600" cy="6350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815E49-3F3C-2496-52C6-A08917A8E65D}"/>
              </a:ext>
            </a:extLst>
          </p:cNvPr>
          <p:cNvGrpSpPr/>
          <p:nvPr/>
        </p:nvGrpSpPr>
        <p:grpSpPr>
          <a:xfrm>
            <a:off x="69619" y="1672523"/>
            <a:ext cx="5527241" cy="2236540"/>
            <a:chOff x="69619" y="1037257"/>
            <a:chExt cx="5527241" cy="22365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93787B-F2D8-FBD7-A627-809EA1639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619" y="1037257"/>
              <a:ext cx="5522660" cy="10374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FBF301-B34D-86AA-FCE7-8A5E74FCB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00" y="2183798"/>
              <a:ext cx="5522660" cy="1089999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E20C67C-3C07-2787-00B8-814F41285C91}"/>
              </a:ext>
            </a:extLst>
          </p:cNvPr>
          <p:cNvSpPr txBox="1"/>
          <p:nvPr/>
        </p:nvSpPr>
        <p:spPr>
          <a:xfrm>
            <a:off x="1010653" y="871483"/>
            <a:ext cx="3177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Rutherford discovers tritium &amp; </a:t>
            </a:r>
            <a:r>
              <a:rPr lang="en-US" sz="1400" baseline="30000" dirty="0">
                <a:solidFill>
                  <a:srgbClr val="0432FF"/>
                </a:solidFill>
              </a:rPr>
              <a:t>3</a:t>
            </a:r>
            <a:r>
              <a:rPr lang="en-US" sz="1400" dirty="0">
                <a:solidFill>
                  <a:srgbClr val="0432FF"/>
                </a:solidFill>
              </a:rPr>
              <a:t>He</a:t>
            </a:r>
          </a:p>
          <a:p>
            <a:r>
              <a:rPr lang="en-US" sz="1400" dirty="0"/>
              <a:t>Proc. Roy. Soc. A 144, 692 (1934)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8C55E6-11B7-61F1-D4EE-7AF1CE5A79DD}"/>
              </a:ext>
            </a:extLst>
          </p:cNvPr>
          <p:cNvSpPr txBox="1"/>
          <p:nvPr/>
        </p:nvSpPr>
        <p:spPr>
          <a:xfrm>
            <a:off x="767692" y="4087351"/>
            <a:ext cx="4126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is </a:t>
            </a:r>
            <a:r>
              <a:rPr lang="en-US" dirty="0">
                <a:solidFill>
                  <a:srgbClr val="FF0000"/>
                </a:solidFill>
              </a:rPr>
              <a:t>tritium</a:t>
            </a:r>
            <a:r>
              <a:rPr lang="en-US" dirty="0"/>
              <a:t> radioactive, or is </a:t>
            </a:r>
            <a:r>
              <a:rPr lang="en-US" baseline="30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He</a:t>
            </a:r>
            <a:r>
              <a:rPr lang="en-US" dirty="0"/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6765E1-C2DD-134E-AA66-D8D5C417E00A}"/>
              </a:ext>
            </a:extLst>
          </p:cNvPr>
          <p:cNvSpPr txBox="1"/>
          <p:nvPr/>
        </p:nvSpPr>
        <p:spPr>
          <a:xfrm>
            <a:off x="5911649" y="881106"/>
            <a:ext cx="2909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Alvarez shows </a:t>
            </a:r>
            <a:r>
              <a:rPr lang="en-US" sz="1400" baseline="30000" dirty="0">
                <a:solidFill>
                  <a:srgbClr val="0432FF"/>
                </a:solidFill>
              </a:rPr>
              <a:t>3</a:t>
            </a:r>
            <a:r>
              <a:rPr lang="en-US" sz="1400" dirty="0">
                <a:solidFill>
                  <a:srgbClr val="0432FF"/>
                </a:solidFill>
              </a:rPr>
              <a:t>H is radioactive</a:t>
            </a:r>
          </a:p>
          <a:p>
            <a:r>
              <a:rPr lang="en-US" sz="1400" dirty="0"/>
              <a:t>Phys. Rev. 56, 613 (1939)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C0FC03-61F0-0F50-8D19-6D08F59E40A5}"/>
              </a:ext>
            </a:extLst>
          </p:cNvPr>
          <p:cNvSpPr txBox="1"/>
          <p:nvPr/>
        </p:nvSpPr>
        <p:spPr>
          <a:xfrm>
            <a:off x="3659205" y="94246"/>
            <a:ext cx="178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TRITIUM</a:t>
            </a:r>
          </a:p>
        </p:txBody>
      </p:sp>
    </p:spTree>
    <p:extLst>
      <p:ext uri="{BB962C8B-B14F-4D97-AF65-F5344CB8AC3E}">
        <p14:creationId xmlns:p14="http://schemas.microsoft.com/office/powerpoint/2010/main" val="6066614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aseII_cell_transparen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2552700"/>
            <a:ext cx="27432" cy="27432"/>
          </a:xfrm>
          <a:prstGeom prst="rect">
            <a:avLst/>
          </a:prstGeom>
        </p:spPr>
      </p:pic>
      <p:pic>
        <p:nvPicPr>
          <p:cNvPr id="5" name="Picture 4" descr="index-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36600"/>
            <a:ext cx="50800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4360" y="1143002"/>
            <a:ext cx="2129365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dirty="0"/>
              <a:t>Project 8 Phase II spectrometer </a:t>
            </a:r>
          </a:p>
          <a:p>
            <a:r>
              <a:rPr lang="en-US" dirty="0"/>
              <a:t>(to scale)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997700" y="2094134"/>
            <a:ext cx="504858" cy="4077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879629" y="292100"/>
            <a:ext cx="2635457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/>
              <a:t>KATRIN spectrometer</a:t>
            </a:r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227412" y="4810239"/>
            <a:ext cx="674585" cy="273844"/>
          </a:xfrm>
          <a:prstGeom prst="rect">
            <a:avLst/>
          </a:prstGeom>
        </p:spPr>
        <p:txBody>
          <a:bodyPr vert="horz" lIns="91311" tIns="45657" rIns="91311" bIns="45657" rtlCol="0" anchor="ctr"/>
          <a:lstStyle>
            <a:lvl1pPr marL="0" algn="l" rtl="0" latinLnBrk="0"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40</a:t>
            </a:fld>
            <a:endParaRPr lang="en-US" dirty="0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0799746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41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3" name="Title 14"/>
          <p:cNvSpPr txBox="1">
            <a:spLocks/>
          </p:cNvSpPr>
          <p:nvPr/>
        </p:nvSpPr>
        <p:spPr>
          <a:xfrm>
            <a:off x="457199" y="152718"/>
            <a:ext cx="6189133" cy="7616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3117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/>
              <a:t>CRES works</a:t>
            </a:r>
            <a:r>
              <a:rPr lang="en-US" sz="2400" dirty="0"/>
              <a:t>: Why is this important?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128" y="850915"/>
            <a:ext cx="5448299" cy="3970285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342780" indent="-342780">
              <a:buFont typeface="Arial"/>
              <a:buChar char="•"/>
            </a:pPr>
            <a:r>
              <a:rPr lang="en-US" dirty="0"/>
              <a:t>Source is transparent to microwaves: can make it</a:t>
            </a:r>
            <a:r>
              <a:rPr lang="en-US" dirty="0">
                <a:solidFill>
                  <a:srgbClr val="FF0000"/>
                </a:solidFill>
              </a:rPr>
              <a:t> big</a:t>
            </a:r>
            <a:r>
              <a:rPr lang="en-US" dirty="0"/>
              <a:t>.  Scales with volume instead of area.</a:t>
            </a:r>
          </a:p>
          <a:p>
            <a:r>
              <a:rPr lang="en-US" dirty="0"/>
              <a:t> </a:t>
            </a:r>
          </a:p>
          <a:p>
            <a:pPr marL="342780" indent="-342780">
              <a:buFont typeface="Arial"/>
              <a:buChar char="•"/>
            </a:pPr>
            <a:r>
              <a:rPr lang="en-US" dirty="0"/>
              <a:t>Whole spectrum is </a:t>
            </a:r>
            <a:r>
              <a:rPr lang="en-US" dirty="0">
                <a:solidFill>
                  <a:srgbClr val="FF0000"/>
                </a:solidFill>
              </a:rPr>
              <a:t>recorded at once</a:t>
            </a:r>
            <a:r>
              <a:rPr lang="en-US" dirty="0"/>
              <a:t>, not point-by-point.</a:t>
            </a:r>
          </a:p>
          <a:p>
            <a:pPr marL="342780" indent="-342780">
              <a:buFont typeface="Arial"/>
              <a:buChar char="•"/>
            </a:pPr>
            <a:endParaRPr lang="en-US" dirty="0"/>
          </a:p>
          <a:p>
            <a:pPr marL="342780" indent="-34278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Excellent resolution</a:t>
            </a:r>
            <a:r>
              <a:rPr lang="en-US" dirty="0"/>
              <a:t> obtainable.</a:t>
            </a:r>
          </a:p>
          <a:p>
            <a:pPr marL="342780" indent="-342780">
              <a:buFont typeface="Arial"/>
              <a:buChar char="•"/>
            </a:pPr>
            <a:endParaRPr lang="en-US" dirty="0"/>
          </a:p>
          <a:p>
            <a:pPr marL="342780" indent="-34278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Low backgrounds</a:t>
            </a:r>
            <a:r>
              <a:rPr lang="en-US" dirty="0"/>
              <a:t> obtainable.</a:t>
            </a:r>
          </a:p>
          <a:p>
            <a:endParaRPr lang="en-US" dirty="0"/>
          </a:p>
          <a:p>
            <a:pPr marL="342780" indent="-342780">
              <a:buFont typeface="Arial"/>
              <a:buChar char="•"/>
            </a:pPr>
            <a:r>
              <a:rPr lang="en-US" dirty="0"/>
              <a:t>An </a:t>
            </a:r>
            <a:r>
              <a:rPr lang="en-US" dirty="0">
                <a:solidFill>
                  <a:srgbClr val="FF0000"/>
                </a:solidFill>
              </a:rPr>
              <a:t>atomic source </a:t>
            </a:r>
            <a:r>
              <a:rPr lang="en-US" dirty="0"/>
              <a:t>of T (rather than molecular T</a:t>
            </a:r>
            <a:r>
              <a:rPr lang="en-US" baseline="-25000" dirty="0"/>
              <a:t>2</a:t>
            </a:r>
            <a:r>
              <a:rPr lang="en-US" dirty="0"/>
              <a:t>) should be possible. Eliminates the molecular broadening.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9266CD-5200-5CAE-37F9-7DBE4F1CC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7" y="691763"/>
            <a:ext cx="3854860" cy="352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751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E66F33-0FA1-81EB-3C34-60D9C21DE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42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BDE9C-6F1D-8EE9-7685-017AA6F0F926}"/>
              </a:ext>
            </a:extLst>
          </p:cNvPr>
          <p:cNvSpPr txBox="1"/>
          <p:nvPr/>
        </p:nvSpPr>
        <p:spPr>
          <a:xfrm>
            <a:off x="1326382" y="1105319"/>
            <a:ext cx="597067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CRES…</a:t>
            </a:r>
          </a:p>
          <a:p>
            <a:r>
              <a:rPr lang="en-US" sz="6000" dirty="0"/>
              <a:t>		BIG…</a:t>
            </a:r>
          </a:p>
          <a:p>
            <a:r>
              <a:rPr lang="en-US" sz="6000" dirty="0"/>
              <a:t>			ATOMIC</a:t>
            </a:r>
          </a:p>
        </p:txBody>
      </p:sp>
    </p:spTree>
    <p:extLst>
      <p:ext uri="{BB962C8B-B14F-4D97-AF65-F5344CB8AC3E}">
        <p14:creationId xmlns:p14="http://schemas.microsoft.com/office/powerpoint/2010/main" val="32402429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204E9E-ACCA-DE9F-A5BE-0C2BEDC29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43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E3623E-0C81-0FEF-0E78-2CD113B4A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09" y="393275"/>
            <a:ext cx="6724024" cy="4409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C12704-059B-43B8-96F3-02DA011A560A}"/>
              </a:ext>
            </a:extLst>
          </p:cNvPr>
          <p:cNvSpPr txBox="1"/>
          <p:nvPr/>
        </p:nvSpPr>
        <p:spPr>
          <a:xfrm>
            <a:off x="7206558" y="941560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E = 50 eV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5B7B91F-04D1-BB67-8BDF-BA905ADCC508}"/>
              </a:ext>
            </a:extLst>
          </p:cNvPr>
          <p:cNvCxnSpPr>
            <a:stCxn id="3" idx="1"/>
          </p:cNvCxnSpPr>
          <p:nvPr/>
        </p:nvCxnSpPr>
        <p:spPr>
          <a:xfrm flipH="1">
            <a:off x="5730844" y="1126226"/>
            <a:ext cx="1475714" cy="829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419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204E9E-ACCA-DE9F-A5BE-0C2BEDC29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44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00B0D9-77B1-C9F9-D571-3277D9DDD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2" y="403497"/>
            <a:ext cx="6720523" cy="44067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0E3BB5-99FA-D437-E13A-6A1B4A8C9AE0}"/>
              </a:ext>
            </a:extLst>
          </p:cNvPr>
          <p:cNvSpPr txBox="1"/>
          <p:nvPr/>
        </p:nvSpPr>
        <p:spPr>
          <a:xfrm>
            <a:off x="7161291" y="2202418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E = 1.5 eV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5DF207A-249A-BA1B-416F-5B3EA570CF9B}"/>
              </a:ext>
            </a:extLst>
          </p:cNvPr>
          <p:cNvCxnSpPr>
            <a:stCxn id="3" idx="1"/>
          </p:cNvCxnSpPr>
          <p:nvPr/>
        </p:nvCxnSpPr>
        <p:spPr>
          <a:xfrm flipH="1">
            <a:off x="5685577" y="2387084"/>
            <a:ext cx="1475714" cy="829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6287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69AEDF-9C13-4368-DF03-C511F82C8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45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882C46-9E0D-6592-D7D4-5ACC4529E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78" y="732069"/>
            <a:ext cx="6176426" cy="42999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5492A4-4704-90F9-BB5E-499DA570DAB6}"/>
              </a:ext>
            </a:extLst>
          </p:cNvPr>
          <p:cNvSpPr txBox="1"/>
          <p:nvPr/>
        </p:nvSpPr>
        <p:spPr>
          <a:xfrm>
            <a:off x="380240" y="111484"/>
            <a:ext cx="299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Atomic tritium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6A2F3C-5B7B-C6B7-36E6-D44EB8560BC8}"/>
              </a:ext>
            </a:extLst>
          </p:cNvPr>
          <p:cNvSpPr txBox="1"/>
          <p:nvPr/>
        </p:nvSpPr>
        <p:spPr>
          <a:xfrm>
            <a:off x="151140" y="1035312"/>
            <a:ext cx="2161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“Low-field seekers” can be magnetically trapped</a:t>
            </a:r>
          </a:p>
        </p:txBody>
      </p:sp>
    </p:spTree>
    <p:extLst>
      <p:ext uri="{BB962C8B-B14F-4D97-AF65-F5344CB8AC3E}">
        <p14:creationId xmlns:p14="http://schemas.microsoft.com/office/powerpoint/2010/main" val="2535094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428625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Magnetic trap for atomic 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0" y="1083729"/>
            <a:ext cx="4517519" cy="2717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8240" y="3988853"/>
            <a:ext cx="4254493" cy="64631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ALPHA Collaboration: Nature </a:t>
            </a:r>
            <a:r>
              <a:rPr lang="en-US" sz="1800" dirty="0" err="1">
                <a:solidFill>
                  <a:srgbClr val="0000FF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Phys</a:t>
            </a:r>
            <a:r>
              <a:rPr lang="en-US" sz="1800" dirty="0">
                <a:solidFill>
                  <a:srgbClr val="0000FF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7:558, 2011; </a:t>
            </a:r>
            <a:r>
              <a:rPr lang="en-US" sz="1800" dirty="0" err="1">
                <a:solidFill>
                  <a:srgbClr val="0000FF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arXiv</a:t>
            </a:r>
            <a:r>
              <a:rPr lang="en-US" sz="1800" dirty="0">
                <a:solidFill>
                  <a:srgbClr val="0000FF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1104.4982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12760-C894-0E47-86F8-5DB7460FEDC1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 descr="apparatus_cutaway_annotat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34" y="1083734"/>
            <a:ext cx="4028097" cy="2700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3986" y="3988853"/>
            <a:ext cx="4254493" cy="64631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UCNtau</a:t>
            </a:r>
            <a:r>
              <a:rPr lang="en-US" sz="1800" dirty="0">
                <a:solidFill>
                  <a:srgbClr val="0000FF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Collaboration: </a:t>
            </a:r>
            <a:r>
              <a:rPr lang="en-US" sz="1800" dirty="0" err="1">
                <a:solidFill>
                  <a:srgbClr val="0000FF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Phys</a:t>
            </a:r>
            <a:r>
              <a:rPr lang="en-US" sz="1800" dirty="0">
                <a:solidFill>
                  <a:srgbClr val="0000FF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Rev C89, 052501, 2014; </a:t>
            </a:r>
            <a:r>
              <a:rPr lang="en-US" sz="1800" dirty="0" err="1">
                <a:solidFill>
                  <a:srgbClr val="0000FF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arXiv</a:t>
            </a:r>
            <a:r>
              <a:rPr lang="en-US" sz="1800" dirty="0">
                <a:solidFill>
                  <a:srgbClr val="0000FF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1310.5759v3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26066" y="626533"/>
            <a:ext cx="232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Ioffe</a:t>
            </a:r>
            <a:r>
              <a:rPr lang="en-US" dirty="0"/>
              <a:t>-Pritchard trap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5887" y="626533"/>
            <a:ext cx="413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Halbach</a:t>
            </a:r>
            <a:r>
              <a:rPr lang="en-US" dirty="0"/>
              <a:t> magneto-gravitational trap</a:t>
            </a:r>
          </a:p>
        </p:txBody>
      </p:sp>
    </p:spTree>
    <p:extLst>
      <p:ext uri="{BB962C8B-B14F-4D97-AF65-F5344CB8AC3E}">
        <p14:creationId xmlns:p14="http://schemas.microsoft.com/office/powerpoint/2010/main" val="33116432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F2E259-B6CA-9643-B609-3E80F3237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8" y="0"/>
            <a:ext cx="6943725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BC0E02-76D8-CC4A-A6CC-65DAEAFE613B}"/>
              </a:ext>
            </a:extLst>
          </p:cNvPr>
          <p:cNvSpPr txBox="1"/>
          <p:nvPr/>
        </p:nvSpPr>
        <p:spPr>
          <a:xfrm>
            <a:off x="1398109" y="1037231"/>
            <a:ext cx="2819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Cavity alone for 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experiment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Beamline and cavity for an atomic T experiment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Magnetogravitational atom trap.  K.E.~1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mK.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D3318F-CC56-2440-B3E4-F34A2315A0B6}"/>
              </a:ext>
            </a:extLst>
          </p:cNvPr>
          <p:cNvSpPr txBox="1"/>
          <p:nvPr/>
        </p:nvSpPr>
        <p:spPr>
          <a:xfrm>
            <a:off x="1506921" y="3400904"/>
            <a:ext cx="4101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Atomic source (“cracker” &amp; accommodator)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ADEBFC9-5741-394B-8FFB-00C5FA90E04F}"/>
              </a:ext>
            </a:extLst>
          </p:cNvPr>
          <p:cNvCxnSpPr>
            <a:stCxn id="9" idx="1"/>
          </p:cNvCxnSpPr>
          <p:nvPr/>
        </p:nvCxnSpPr>
        <p:spPr>
          <a:xfrm flipH="1">
            <a:off x="1569516" y="4082621"/>
            <a:ext cx="304800" cy="1963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CF188F7-EC67-5747-981F-A507BEC6C11D}"/>
              </a:ext>
            </a:extLst>
          </p:cNvPr>
          <p:cNvSpPr txBox="1"/>
          <p:nvPr/>
        </p:nvSpPr>
        <p:spPr>
          <a:xfrm>
            <a:off x="1874316" y="3897955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Pumps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36629A-22E6-BE4C-8C2C-F284B238AFA7}"/>
              </a:ext>
            </a:extLst>
          </p:cNvPr>
          <p:cNvSpPr txBox="1"/>
          <p:nvPr/>
        </p:nvSpPr>
        <p:spPr>
          <a:xfrm>
            <a:off x="3645968" y="4032187"/>
            <a:ext cx="2374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Evaporative cooling 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1024C3-AD2B-AA49-9052-8D00CC2AA0E3}"/>
              </a:ext>
            </a:extLst>
          </p:cNvPr>
          <p:cNvSpPr txBox="1"/>
          <p:nvPr/>
        </p:nvSpPr>
        <p:spPr>
          <a:xfrm>
            <a:off x="5229349" y="2033688"/>
            <a:ext cx="1397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Pinch coils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A93090-3CFD-764B-9A69-908A7EB75F9B}"/>
              </a:ext>
            </a:extLst>
          </p:cNvPr>
          <p:cNvSpPr txBox="1"/>
          <p:nvPr/>
        </p:nvSpPr>
        <p:spPr>
          <a:xfrm>
            <a:off x="5223642" y="1027076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Solenoid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2EE36B-1F75-484E-B43A-F305E2F307A3}"/>
              </a:ext>
            </a:extLst>
          </p:cNvPr>
          <p:cNvSpPr txBox="1"/>
          <p:nvPr/>
        </p:nvSpPr>
        <p:spPr>
          <a:xfrm>
            <a:off x="5236571" y="2542043"/>
            <a:ext cx="990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Halbach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Ioffe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F2962E-0337-7243-9AC8-E0F105FAE6C2}"/>
              </a:ext>
            </a:extLst>
          </p:cNvPr>
          <p:cNvSpPr txBox="1"/>
          <p:nvPr/>
        </p:nvSpPr>
        <p:spPr>
          <a:xfrm>
            <a:off x="5229349" y="1531696"/>
            <a:ext cx="882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Cavity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5940C6-0453-2D4F-A95B-7D9AB4BA8FFA}"/>
              </a:ext>
            </a:extLst>
          </p:cNvPr>
          <p:cNvSpPr txBox="1"/>
          <p:nvPr/>
        </p:nvSpPr>
        <p:spPr>
          <a:xfrm>
            <a:off x="4948964" y="128787"/>
            <a:ext cx="1610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Electron gun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70C6B2E-B982-FD4C-A8A1-67CC7E800797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6559533" y="128785"/>
            <a:ext cx="511303" cy="1846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D5B580-AF9D-0D4B-B29F-C3AAE6E9D61F}"/>
              </a:ext>
            </a:extLst>
          </p:cNvPr>
          <p:cNvCxnSpPr>
            <a:cxnSpLocks/>
          </p:cNvCxnSpPr>
          <p:nvPr/>
        </p:nvCxnSpPr>
        <p:spPr>
          <a:xfrm flipV="1">
            <a:off x="6174863" y="1093693"/>
            <a:ext cx="651606" cy="1199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FF5AE41-2823-3544-A512-FE0B937655DF}"/>
              </a:ext>
            </a:extLst>
          </p:cNvPr>
          <p:cNvCxnSpPr>
            <a:cxnSpLocks/>
          </p:cNvCxnSpPr>
          <p:nvPr/>
        </p:nvCxnSpPr>
        <p:spPr>
          <a:xfrm>
            <a:off x="6012660" y="1745643"/>
            <a:ext cx="119218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B3ECF35-F3CD-AA4E-A40B-DA1DE1C821A3}"/>
              </a:ext>
            </a:extLst>
          </p:cNvPr>
          <p:cNvCxnSpPr>
            <a:cxnSpLocks/>
          </p:cNvCxnSpPr>
          <p:nvPr/>
        </p:nvCxnSpPr>
        <p:spPr>
          <a:xfrm flipV="1">
            <a:off x="6344558" y="1466194"/>
            <a:ext cx="481911" cy="6538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664BDA2-DEF7-FB4B-9F5F-E2965E6E9500}"/>
              </a:ext>
            </a:extLst>
          </p:cNvPr>
          <p:cNvCxnSpPr>
            <a:cxnSpLocks/>
          </p:cNvCxnSpPr>
          <p:nvPr/>
        </p:nvCxnSpPr>
        <p:spPr>
          <a:xfrm>
            <a:off x="6344558" y="2320014"/>
            <a:ext cx="537090" cy="11326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8D0C786-6D44-DB45-827D-2467B6B3A48D}"/>
              </a:ext>
            </a:extLst>
          </p:cNvPr>
          <p:cNvCxnSpPr>
            <a:cxnSpLocks/>
          </p:cNvCxnSpPr>
          <p:nvPr/>
        </p:nvCxnSpPr>
        <p:spPr>
          <a:xfrm flipV="1">
            <a:off x="6230042" y="2694445"/>
            <a:ext cx="840792" cy="1291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CBC8501-0B38-FE4E-893A-C8F9F1A1E533}"/>
              </a:ext>
            </a:extLst>
          </p:cNvPr>
          <p:cNvCxnSpPr/>
          <p:nvPr/>
        </p:nvCxnSpPr>
        <p:spPr>
          <a:xfrm flipH="1">
            <a:off x="1225769" y="3660591"/>
            <a:ext cx="304800" cy="207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B635419-BF80-1248-A662-E389209AFB7A}"/>
              </a:ext>
            </a:extLst>
          </p:cNvPr>
          <p:cNvCxnSpPr>
            <a:cxnSpLocks/>
          </p:cNvCxnSpPr>
          <p:nvPr/>
        </p:nvCxnSpPr>
        <p:spPr>
          <a:xfrm>
            <a:off x="2261009" y="4278956"/>
            <a:ext cx="81893" cy="207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8AB0A5B-A986-2B46-8B50-490386C85104}"/>
              </a:ext>
            </a:extLst>
          </p:cNvPr>
          <p:cNvCxnSpPr>
            <a:cxnSpLocks/>
          </p:cNvCxnSpPr>
          <p:nvPr/>
        </p:nvCxnSpPr>
        <p:spPr>
          <a:xfrm flipH="1">
            <a:off x="1757171" y="4278954"/>
            <a:ext cx="152400" cy="1731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9744FBB-2F49-3742-AD77-254365B67CFC}"/>
              </a:ext>
            </a:extLst>
          </p:cNvPr>
          <p:cNvCxnSpPr/>
          <p:nvPr/>
        </p:nvCxnSpPr>
        <p:spPr>
          <a:xfrm>
            <a:off x="8001000" y="1396407"/>
            <a:ext cx="4572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0A9F650-67EB-9B47-9E30-5D2482293F5D}"/>
              </a:ext>
            </a:extLst>
          </p:cNvPr>
          <p:cNvCxnSpPr/>
          <p:nvPr/>
        </p:nvCxnSpPr>
        <p:spPr>
          <a:xfrm>
            <a:off x="8001000" y="3486150"/>
            <a:ext cx="4572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24A03AC-BD41-ED4E-8A12-B048A5B49B3F}"/>
              </a:ext>
            </a:extLst>
          </p:cNvPr>
          <p:cNvCxnSpPr/>
          <p:nvPr/>
        </p:nvCxnSpPr>
        <p:spPr>
          <a:xfrm flipV="1">
            <a:off x="8229600" y="1466194"/>
            <a:ext cx="0" cy="789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BE27F62-5611-8B46-80D0-4B1ED1598088}"/>
              </a:ext>
            </a:extLst>
          </p:cNvPr>
          <p:cNvCxnSpPr>
            <a:cxnSpLocks/>
          </p:cNvCxnSpPr>
          <p:nvPr/>
        </p:nvCxnSpPr>
        <p:spPr>
          <a:xfrm>
            <a:off x="8229600" y="2647951"/>
            <a:ext cx="0" cy="789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59F1121-0BBC-274B-B2D0-274D7020E664}"/>
              </a:ext>
            </a:extLst>
          </p:cNvPr>
          <p:cNvSpPr txBox="1"/>
          <p:nvPr/>
        </p:nvSpPr>
        <p:spPr>
          <a:xfrm>
            <a:off x="7872505" y="221835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3 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5B3D4-0216-6342-B796-7ED169A50329}"/>
              </a:ext>
            </a:extLst>
          </p:cNvPr>
          <p:cNvSpPr txBox="1"/>
          <p:nvPr/>
        </p:nvSpPr>
        <p:spPr>
          <a:xfrm>
            <a:off x="236902" y="114700"/>
            <a:ext cx="4130105" cy="83099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1-GHz Cavity CRES experiment: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Concept for Project 8 Phase III.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F93594F-F2BF-756F-16E3-86475913B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651" y="3852441"/>
            <a:ext cx="502645" cy="124394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D668639-2466-79F3-4B68-841B981484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95" t="45333"/>
          <a:stretch/>
        </p:blipFill>
        <p:spPr>
          <a:xfrm>
            <a:off x="19321" y="4065499"/>
            <a:ext cx="1175817" cy="90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546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204E9E-ACCA-DE9F-A5BE-0C2BEDC29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48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46D368-BB66-FD9F-24C6-80B5CCE42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30" y="381480"/>
            <a:ext cx="6745511" cy="44231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1D7F81-3BEA-4994-B1B2-EA8509778900}"/>
              </a:ext>
            </a:extLst>
          </p:cNvPr>
          <p:cNvSpPr txBox="1"/>
          <p:nvPr/>
        </p:nvSpPr>
        <p:spPr>
          <a:xfrm>
            <a:off x="7215611" y="2617015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E = 0.5 eV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9A54BB5-20D3-32C1-ACDA-D325C42EE474}"/>
              </a:ext>
            </a:extLst>
          </p:cNvPr>
          <p:cNvCxnSpPr>
            <a:stCxn id="9" idx="1"/>
          </p:cNvCxnSpPr>
          <p:nvPr/>
        </p:nvCxnSpPr>
        <p:spPr>
          <a:xfrm flipH="1">
            <a:off x="5739897" y="2801681"/>
            <a:ext cx="1475714" cy="829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7941C0-DA3B-8E87-8866-FC427DA35A9C}"/>
              </a:ext>
            </a:extLst>
          </p:cNvPr>
          <p:cNvCxnSpPr/>
          <p:nvPr/>
        </p:nvCxnSpPr>
        <p:spPr>
          <a:xfrm>
            <a:off x="1086416" y="3576136"/>
            <a:ext cx="50246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4BE3E2A-5EC3-9922-2B5A-20C1CBD4B000}"/>
              </a:ext>
            </a:extLst>
          </p:cNvPr>
          <p:cNvSpPr txBox="1"/>
          <p:nvPr/>
        </p:nvSpPr>
        <p:spPr>
          <a:xfrm>
            <a:off x="1294646" y="3521794"/>
            <a:ext cx="3211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Inverted ordering minimum</a:t>
            </a:r>
          </a:p>
        </p:txBody>
      </p:sp>
    </p:spTree>
    <p:extLst>
      <p:ext uri="{BB962C8B-B14F-4D97-AF65-F5344CB8AC3E}">
        <p14:creationId xmlns:p14="http://schemas.microsoft.com/office/powerpoint/2010/main" val="32321448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4BB11F-9A39-37A6-68C9-46F9AB1CB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316292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326" y="114300"/>
            <a:ext cx="4734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2000 – 2023: tritium rules. 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7412" y="4810239"/>
            <a:ext cx="674585" cy="273844"/>
          </a:xfrm>
        </p:spPr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49</a:t>
            </a:fld>
            <a:endParaRPr lang="en-US" dirty="0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B10E97-BE0A-4D3C-123F-BACA3E54FC1C}"/>
              </a:ext>
            </a:extLst>
          </p:cNvPr>
          <p:cNvSpPr/>
          <p:nvPr/>
        </p:nvSpPr>
        <p:spPr>
          <a:xfrm>
            <a:off x="6184696" y="3687078"/>
            <a:ext cx="408878" cy="423746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F35882-CA48-684C-7003-2DC571966E43}"/>
              </a:ext>
            </a:extLst>
          </p:cNvPr>
          <p:cNvSpPr txBox="1"/>
          <p:nvPr/>
        </p:nvSpPr>
        <p:spPr>
          <a:xfrm>
            <a:off x="5091944" y="3632195"/>
            <a:ext cx="112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432FF"/>
                </a:solidFill>
              </a:rPr>
              <a:t>Project 8 goal</a:t>
            </a:r>
          </a:p>
        </p:txBody>
      </p:sp>
    </p:spTree>
    <p:extLst>
      <p:ext uri="{BB962C8B-B14F-4D97-AF65-F5344CB8AC3E}">
        <p14:creationId xmlns:p14="http://schemas.microsoft.com/office/powerpoint/2010/main" val="1512071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00" y="2924180"/>
            <a:ext cx="4000500" cy="2066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5168900" y="1971675"/>
            <a:ext cx="3543300" cy="895350"/>
            <a:chOff x="4800600" y="190500"/>
            <a:chExt cx="3543300" cy="1193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0600" y="520700"/>
              <a:ext cx="3530600" cy="863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38700" y="190500"/>
              <a:ext cx="3505200" cy="4514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lvl="1" algn="ctr"/>
              <a:r>
                <a:rPr lang="en-US" sz="1600" dirty="0">
                  <a:solidFill>
                    <a:srgbClr val="0000FF"/>
                  </a:solidFill>
                </a:rPr>
                <a:t>Phys. Rev. 75, 983 (1949) 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2295530"/>
            <a:ext cx="4229100" cy="2181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101159" y="213272"/>
            <a:ext cx="2848542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First experiments with gaseous tritium 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87518" y="4486275"/>
            <a:ext cx="1566955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v</a:t>
            </a:r>
            <a:r>
              <a:rPr lang="en-US" dirty="0"/>
              <a:t>&lt; 1700 </a:t>
            </a:r>
            <a:r>
              <a:rPr lang="en-US" dirty="0" err="1"/>
              <a:t>eV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21538" y="1425402"/>
            <a:ext cx="1429786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v</a:t>
            </a:r>
            <a:r>
              <a:rPr lang="en-US" dirty="0"/>
              <a:t>&lt; 500 </a:t>
            </a:r>
            <a:r>
              <a:rPr lang="en-US" dirty="0" err="1"/>
              <a:t>eV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93700" y="1076329"/>
            <a:ext cx="3632200" cy="908858"/>
            <a:chOff x="279400" y="1346200"/>
            <a:chExt cx="4216400" cy="1211811"/>
          </a:xfrm>
        </p:grpSpPr>
        <p:grpSp>
          <p:nvGrpSpPr>
            <p:cNvPr id="11" name="Group 10"/>
            <p:cNvGrpSpPr/>
            <p:nvPr/>
          </p:nvGrpSpPr>
          <p:grpSpPr>
            <a:xfrm>
              <a:off x="279400" y="1676400"/>
              <a:ext cx="4216400" cy="881611"/>
              <a:chOff x="254000" y="2171700"/>
              <a:chExt cx="4216400" cy="88161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4000" y="2171700"/>
                <a:ext cx="4216400" cy="881611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57200" y="2260600"/>
                <a:ext cx="2508536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sz="1400" dirty="0">
                    <a:solidFill>
                      <a:srgbClr val="0000FF"/>
                    </a:solidFill>
                  </a:rPr>
                  <a:t>Nature 162, 302 (1948) </a:t>
                </a: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9400" y="1346200"/>
              <a:ext cx="4216400" cy="3429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4300" y="57168"/>
            <a:ext cx="1536700" cy="18762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7412" y="4810239"/>
            <a:ext cx="674585" cy="273844"/>
          </a:xfrm>
        </p:spPr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5</a:t>
            </a:fld>
            <a:endParaRPr lang="en-US" dirty="0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0625177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F806-DC39-5196-FDCA-E36952DD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14539"/>
            <a:ext cx="6153807" cy="705268"/>
          </a:xfrm>
        </p:spPr>
        <p:txBody>
          <a:bodyPr>
            <a:noAutofit/>
          </a:bodyPr>
          <a:lstStyle/>
          <a:p>
            <a:r>
              <a:rPr lang="en-US" sz="2800" dirty="0"/>
              <a:t>Congratulations to TLK at 30!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A76822-7681-20C3-6725-59822FDF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50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8D292-0DC9-BFFB-F109-47420C836B3E}"/>
              </a:ext>
            </a:extLst>
          </p:cNvPr>
          <p:cNvSpPr txBox="1"/>
          <p:nvPr/>
        </p:nvSpPr>
        <p:spPr>
          <a:xfrm>
            <a:off x="220850" y="819807"/>
            <a:ext cx="6153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…and thanks.  The grand quest to answer a fundamental question of nature </a:t>
            </a:r>
          </a:p>
          <a:p>
            <a:r>
              <a:rPr lang="en-US" dirty="0"/>
              <a:t>would not be possible without you. 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B787E5-501C-72CB-E24D-22B209CC4DAE}"/>
              </a:ext>
            </a:extLst>
          </p:cNvPr>
          <p:cNvGrpSpPr/>
          <p:nvPr/>
        </p:nvGrpSpPr>
        <p:grpSpPr>
          <a:xfrm>
            <a:off x="7278148" y="59417"/>
            <a:ext cx="1623849" cy="1190609"/>
            <a:chOff x="7278148" y="59417"/>
            <a:chExt cx="1623849" cy="11906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6CB972-0E35-368D-8FD5-56929B2EA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8148" y="59417"/>
              <a:ext cx="1623849" cy="11906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4DEC15E-1CBD-C95A-7E20-2194BCB79CCD}"/>
                </a:ext>
              </a:extLst>
            </p:cNvPr>
            <p:cNvSpPr txBox="1"/>
            <p:nvPr/>
          </p:nvSpPr>
          <p:spPr>
            <a:xfrm rot="19634945">
              <a:off x="8246796" y="470055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CT</a:t>
              </a:r>
              <a:r>
                <a:rPr lang="en-US" baseline="-25000" dirty="0"/>
                <a:t>4</a:t>
              </a:r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8A91A9-03FC-6E7A-A7F9-31260FC1676B}"/>
              </a:ext>
            </a:extLst>
          </p:cNvPr>
          <p:cNvGrpSpPr/>
          <p:nvPr/>
        </p:nvGrpSpPr>
        <p:grpSpPr>
          <a:xfrm>
            <a:off x="6592786" y="1270003"/>
            <a:ext cx="2298700" cy="1993900"/>
            <a:chOff x="6592786" y="1270003"/>
            <a:chExt cx="2298700" cy="19939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38AF9A-A525-2736-3FD8-4B1BBC9BB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2786" y="1270003"/>
              <a:ext cx="2298700" cy="19939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2A0CB9-E1CA-270C-01A0-77ADAC2CBA85}"/>
                </a:ext>
              </a:extLst>
            </p:cNvPr>
            <p:cNvSpPr txBox="1"/>
            <p:nvPr/>
          </p:nvSpPr>
          <p:spPr>
            <a:xfrm rot="1543722">
              <a:off x="7679448" y="1955106"/>
              <a:ext cx="8212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LARA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7B0BFE2-9DEA-9F84-3B34-AF81A71EA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397" y="3310325"/>
            <a:ext cx="3338190" cy="17737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0C0D35-A34A-CA03-5577-E21FA9B842C9}"/>
              </a:ext>
            </a:extLst>
          </p:cNvPr>
          <p:cNvSpPr txBox="1"/>
          <p:nvPr/>
        </p:nvSpPr>
        <p:spPr>
          <a:xfrm>
            <a:off x="6473426" y="3830858"/>
            <a:ext cx="209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Decontamination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4A37DD-D30E-B414-65E6-1887C1155B92}"/>
              </a:ext>
            </a:extLst>
          </p:cNvPr>
          <p:cNvGrpSpPr/>
          <p:nvPr/>
        </p:nvGrpSpPr>
        <p:grpSpPr>
          <a:xfrm>
            <a:off x="120868" y="2992919"/>
            <a:ext cx="2801008" cy="2091164"/>
            <a:chOff x="120868" y="2992919"/>
            <a:chExt cx="2801008" cy="209116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56516B8-963C-5B1C-4D21-459CF314C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868" y="2992919"/>
              <a:ext cx="2801008" cy="209116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76F8F0-E4D7-0B0B-5A17-F5558966613A}"/>
                </a:ext>
              </a:extLst>
            </p:cNvPr>
            <p:cNvSpPr txBox="1"/>
            <p:nvPr/>
          </p:nvSpPr>
          <p:spPr>
            <a:xfrm rot="19803636">
              <a:off x="581724" y="4078016"/>
              <a:ext cx="872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Loops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8963534-CBB8-A9CC-AD9E-F4333F58E540}"/>
              </a:ext>
            </a:extLst>
          </p:cNvPr>
          <p:cNvGrpSpPr/>
          <p:nvPr/>
        </p:nvGrpSpPr>
        <p:grpSpPr>
          <a:xfrm>
            <a:off x="2951854" y="3004844"/>
            <a:ext cx="2644382" cy="2091164"/>
            <a:chOff x="2951854" y="3004844"/>
            <a:chExt cx="2644382" cy="20911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C3C2253-1031-DD13-2FA4-78054481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51854" y="3004844"/>
              <a:ext cx="2644382" cy="209116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9DE003C-9BB3-13E1-8446-55FEBEA93C02}"/>
                </a:ext>
              </a:extLst>
            </p:cNvPr>
            <p:cNvSpPr txBox="1"/>
            <p:nvPr/>
          </p:nvSpPr>
          <p:spPr>
            <a:xfrm rot="1193889">
              <a:off x="4856812" y="3254028"/>
              <a:ext cx="663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CPS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54E8D9-43B6-48E2-6BCE-58A32B55131F}"/>
              </a:ext>
            </a:extLst>
          </p:cNvPr>
          <p:cNvGrpSpPr/>
          <p:nvPr/>
        </p:nvGrpSpPr>
        <p:grpSpPr>
          <a:xfrm>
            <a:off x="120868" y="1884720"/>
            <a:ext cx="3350172" cy="1045139"/>
            <a:chOff x="3191244" y="1917626"/>
            <a:chExt cx="3350172" cy="10451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F496F8-1EE8-8921-96A4-53D6BAF69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1244" y="1917626"/>
              <a:ext cx="3350172" cy="104513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812A79-DC20-4CEF-72BE-287ACA70B734}"/>
                </a:ext>
              </a:extLst>
            </p:cNvPr>
            <p:cNvSpPr txBox="1"/>
            <p:nvPr/>
          </p:nvSpPr>
          <p:spPr>
            <a:xfrm>
              <a:off x="3866111" y="2070863"/>
              <a:ext cx="1220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TriTop</a:t>
              </a:r>
              <a:endParaRPr lang="en-US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7A52D44-3DD8-93F9-FD2D-F7CC3558C0E3}"/>
              </a:ext>
            </a:extLst>
          </p:cNvPr>
          <p:cNvSpPr txBox="1"/>
          <p:nvPr/>
        </p:nvSpPr>
        <p:spPr>
          <a:xfrm>
            <a:off x="4402180" y="1572172"/>
            <a:ext cx="1914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On to atomic tritium!</a:t>
            </a:r>
          </a:p>
        </p:txBody>
      </p:sp>
    </p:spTree>
    <p:extLst>
      <p:ext uri="{BB962C8B-B14F-4D97-AF65-F5344CB8AC3E}">
        <p14:creationId xmlns:p14="http://schemas.microsoft.com/office/powerpoint/2010/main" val="27354067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9B40-50DC-F04A-BBBB-0448946DE5FF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8179" y="2157553"/>
            <a:ext cx="4305405" cy="1200201"/>
          </a:xfrm>
          <a:prstGeom prst="rect">
            <a:avLst/>
          </a:prstGeom>
          <a:noFill/>
        </p:spPr>
        <p:txBody>
          <a:bodyPr wrap="none" lIns="91311" tIns="45657" rIns="91311" bIns="45657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Happy Birthday TLK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44592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D80CE6-D59A-22C3-FD66-91AFB81F2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6289212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326" y="114300"/>
            <a:ext cx="4557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First steps on a long road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7412" y="4810239"/>
            <a:ext cx="674585" cy="273844"/>
          </a:xfrm>
        </p:spPr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6</a:t>
            </a:fld>
            <a:endParaRPr lang="en-US" dirty="0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500017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326" y="114300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Now 3 neutrinos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7412" y="4810239"/>
            <a:ext cx="674585" cy="273844"/>
          </a:xfrm>
        </p:spPr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7</a:t>
            </a:fld>
            <a:endParaRPr lang="en-US" dirty="0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78A581-86EB-1725-C1B1-ADC1564CC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6289212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713631-2280-221F-326B-FE3C6638F2B4}"/>
              </a:ext>
            </a:extLst>
          </p:cNvPr>
          <p:cNvSpPr txBox="1"/>
          <p:nvPr/>
        </p:nvSpPr>
        <p:spPr>
          <a:xfrm>
            <a:off x="6911042" y="1102320"/>
            <a:ext cx="20802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1980:- </a:t>
            </a:r>
          </a:p>
          <a:p>
            <a:r>
              <a:rPr lang="en-US" dirty="0"/>
              <a:t>Tom Bowles and HR plan on an </a:t>
            </a:r>
            <a:r>
              <a:rPr lang="en-US" dirty="0">
                <a:solidFill>
                  <a:srgbClr val="0432FF"/>
                </a:solidFill>
              </a:rPr>
              <a:t>atomic T</a:t>
            </a:r>
            <a:r>
              <a:rPr lang="en-US" dirty="0"/>
              <a:t> </a:t>
            </a:r>
            <a:r>
              <a:rPr lang="en-US" baseline="-25000" dirty="0"/>
              <a:t> </a:t>
            </a:r>
            <a:r>
              <a:rPr lang="en-US" dirty="0"/>
              <a:t>experiment at Los Alamos.  Soon joined by John Wilkerson. </a:t>
            </a:r>
          </a:p>
        </p:txBody>
      </p:sp>
    </p:spTree>
    <p:extLst>
      <p:ext uri="{BB962C8B-B14F-4D97-AF65-F5344CB8AC3E}">
        <p14:creationId xmlns:p14="http://schemas.microsoft.com/office/powerpoint/2010/main" val="970270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326" y="114300"/>
            <a:ext cx="270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1980: a signal!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7412" y="4810239"/>
            <a:ext cx="674585" cy="273844"/>
          </a:xfrm>
        </p:spPr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8</a:t>
            </a:fld>
            <a:endParaRPr lang="en-US" dirty="0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F9682B-27B9-F9CE-8203-229E9113D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628921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9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326" y="114300"/>
            <a:ext cx="763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1980: a signal! The universe is closed by </a:t>
            </a:r>
            <a:r>
              <a:rPr lang="el-GR" sz="2800" dirty="0">
                <a:solidFill>
                  <a:schemeClr val="tx2"/>
                </a:solidFill>
              </a:rPr>
              <a:t>ν</a:t>
            </a:r>
            <a:r>
              <a:rPr lang="en-US" sz="2800" baseline="-25000" dirty="0">
                <a:solidFill>
                  <a:schemeClr val="tx2"/>
                </a:solidFill>
              </a:rPr>
              <a:t>e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7412" y="4810239"/>
            <a:ext cx="674585" cy="273844"/>
          </a:xfrm>
        </p:spPr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9</a:t>
            </a:fld>
            <a:endParaRPr lang="en-US" dirty="0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F10A3-BAFF-7892-DDD4-088D616B0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628921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356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Widescreen 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Project8" id="{10D2C866-04FA-7747-982A-FBA48CCD7B37}" vid="{D96E7C17-1B80-814D-B2EE-ABDDF4EE9000}"/>
    </a:ext>
  </a:extLst>
</a:theme>
</file>

<file path=ppt/theme/theme4.xml><?xml version="1.0" encoding="utf-8"?>
<a:theme xmlns:a="http://schemas.openxmlformats.org/drawingml/2006/main" name="1_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Project8" id="{10D2C866-04FA-7747-982A-FBA48CCD7B37}" vid="{D96E7C17-1B80-814D-B2EE-ABDDF4EE9000}"/>
    </a:ext>
  </a:extLst>
</a:theme>
</file>

<file path=ppt/theme/theme5.xml><?xml version="1.0" encoding="utf-8"?>
<a:theme xmlns:a="http://schemas.openxmlformats.org/drawingml/2006/main" name="2_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Project8" id="{10D2C866-04FA-7747-982A-FBA48CCD7B37}" vid="{D96E7C17-1B80-814D-B2EE-ABDDF4EE9000}"/>
    </a:ext>
  </a:extLst>
</a:theme>
</file>

<file path=ppt/theme/theme6.xml><?xml version="1.0" encoding="utf-8"?>
<a:theme xmlns:a="http://schemas.openxmlformats.org/drawingml/2006/main" name="Master2">
  <a:themeElements>
    <a:clrScheme name="Master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Master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 Presentation.potx</Template>
  <TotalTime>0</TotalTime>
  <Words>1829</Words>
  <Application>Microsoft Macintosh PowerPoint</Application>
  <PresentationFormat>On-screen Show (16:9)</PresentationFormat>
  <Paragraphs>385</Paragraphs>
  <Slides>51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51</vt:i4>
      </vt:variant>
    </vt:vector>
  </HeadingPairs>
  <TitlesOfParts>
    <vt:vector size="69" baseType="lpstr">
      <vt:lpstr>Arial</vt:lpstr>
      <vt:lpstr>Arial Rounded MT Bold</vt:lpstr>
      <vt:lpstr>Book Antiqua</vt:lpstr>
      <vt:lpstr>Calibri</vt:lpstr>
      <vt:lpstr>Cambria Math</vt:lpstr>
      <vt:lpstr>Helvetica</vt:lpstr>
      <vt:lpstr>Symbol</vt:lpstr>
      <vt:lpstr>Textile</vt:lpstr>
      <vt:lpstr>Tw Cen MT</vt:lpstr>
      <vt:lpstr>Wingdings</vt:lpstr>
      <vt:lpstr>Wingdings 2</vt:lpstr>
      <vt:lpstr>Widescreen Presentation</vt:lpstr>
      <vt:lpstr>Essential</vt:lpstr>
      <vt:lpstr>PNNL_Option_4</vt:lpstr>
      <vt:lpstr>1_PNNL_Option_4</vt:lpstr>
      <vt:lpstr>2_PNNL_Option_4</vt:lpstr>
      <vt:lpstr>Master2</vt:lpstr>
      <vt:lpstr>3_Essential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Atomic tritium</vt:lpstr>
      <vt:lpstr>PowerPoint Presentation</vt:lpstr>
      <vt:lpstr>PowerPoint Presentation</vt:lpstr>
      <vt:lpstr>2015: An old mystery solved</vt:lpstr>
      <vt:lpstr>PowerPoint Presentation</vt:lpstr>
      <vt:lpstr>PowerPoint Presentation</vt:lpstr>
      <vt:lpstr>Neutrino Masses and Flavor Content</vt:lpstr>
      <vt:lpstr>PowerPoint Presentation</vt:lpstr>
      <vt:lpstr>1995 – 2025: The Mac-e filter era</vt:lpstr>
      <vt:lpstr>Story so far:</vt:lpstr>
      <vt:lpstr>KATRIN</vt:lpstr>
      <vt:lpstr>PowerPoint Presentation</vt:lpstr>
      <vt:lpstr>PowerPoint Presentation</vt:lpstr>
      <vt:lpstr>PowerPoint Presentation</vt:lpstr>
      <vt:lpstr>TLK MADE ThIs Possible</vt:lpstr>
      <vt:lpstr>PowerPoint Presentation</vt:lpstr>
      <vt:lpstr>PowerPoint Presentation</vt:lpstr>
      <vt:lpstr>PowerPoint Presentation</vt:lpstr>
      <vt:lpstr>The Last Order of Magnitude</vt:lpstr>
      <vt:lpstr>PowerPoint Presentation</vt:lpstr>
      <vt:lpstr>PowerPoint Presentation</vt:lpstr>
      <vt:lpstr>The Project 8 collaboration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II tritium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Magnetic trap for atomic T</vt:lpstr>
      <vt:lpstr>PowerPoint Presentation</vt:lpstr>
      <vt:lpstr>PowerPoint Presentation</vt:lpstr>
      <vt:lpstr>PowerPoint Presentation</vt:lpstr>
      <vt:lpstr>Congratulations to TLK at 30!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2010-04-19T20:53:40Z</dcterms:created>
  <dcterms:modified xsi:type="dcterms:W3CDTF">2023-05-24T05:22:48Z</dcterms:modified>
</cp:coreProperties>
</file>