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320" r:id="rId5"/>
    <p:sldId id="260" r:id="rId6"/>
    <p:sldId id="326" r:id="rId7"/>
    <p:sldId id="323" r:id="rId8"/>
    <p:sldId id="324" r:id="rId9"/>
    <p:sldId id="325" r:id="rId10"/>
    <p:sldId id="319" r:id="rId11"/>
    <p:sldId id="272" r:id="rId12"/>
    <p:sldId id="309" r:id="rId13"/>
    <p:sldId id="271" r:id="rId14"/>
    <p:sldId id="293" r:id="rId15"/>
    <p:sldId id="312" r:id="rId16"/>
    <p:sldId id="294" r:id="rId17"/>
    <p:sldId id="295" r:id="rId18"/>
    <p:sldId id="296" r:id="rId19"/>
    <p:sldId id="297" r:id="rId20"/>
    <p:sldId id="298" r:id="rId21"/>
    <p:sldId id="299" r:id="rId22"/>
    <p:sldId id="300" r:id="rId23"/>
    <p:sldId id="301" r:id="rId24"/>
    <p:sldId id="302" r:id="rId25"/>
    <p:sldId id="303" r:id="rId26"/>
    <p:sldId id="311" r:id="rId27"/>
    <p:sldId id="304" r:id="rId28"/>
    <p:sldId id="305" r:id="rId29"/>
    <p:sldId id="306" r:id="rId30"/>
    <p:sldId id="307" r:id="rId31"/>
    <p:sldId id="286" r:id="rId32"/>
    <p:sldId id="308" r:id="rId33"/>
    <p:sldId id="313" r:id="rId34"/>
    <p:sldId id="310" r:id="rId35"/>
    <p:sldId id="327" r:id="rId36"/>
    <p:sldId id="328" r:id="rId37"/>
    <p:sldId id="329" r:id="rId38"/>
    <p:sldId id="330" r:id="rId39"/>
    <p:sldId id="285" r:id="rId40"/>
    <p:sldId id="315" r:id="rId41"/>
    <p:sldId id="321" r:id="rId42"/>
    <p:sldId id="314" r:id="rId43"/>
    <p:sldId id="287" r:id="rId44"/>
    <p:sldId id="288" r:id="rId45"/>
    <p:sldId id="289" r:id="rId46"/>
    <p:sldId id="290" r:id="rId47"/>
    <p:sldId id="291" r:id="rId48"/>
    <p:sldId id="292" r:id="rId4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CD8"/>
          </a:solidFill>
        </a:fill>
      </a:tcStyle>
    </a:wholeTbl>
    <a:band2H>
      <a:tcTxStyle/>
      <a:tcStyle>
        <a:tcBdr/>
        <a:fill>
          <a:solidFill>
            <a:srgbClr val="E6EE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F1F1"/>
          </a:solidFill>
        </a:fill>
      </a:tcStyle>
    </a:wholeTbl>
    <a:band2H>
      <a:tcTxStyle/>
      <a:tcStyle>
        <a:tcBdr/>
        <a:fill>
          <a:solidFill>
            <a:srgbClr val="F8F8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ECE8"/>
          </a:solidFill>
        </a:fill>
      </a:tcStyle>
    </a:wholeTbl>
    <a:band2H>
      <a:tcTxStyle/>
      <a:tcStyle>
        <a:tcBdr/>
        <a:fill>
          <a:solidFill>
            <a:srgbClr val="ECF5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19" autoAdjust="0"/>
  </p:normalViewPr>
  <p:slideViewPr>
    <p:cSldViewPr snapToGrid="0">
      <p:cViewPr varScale="1">
        <p:scale>
          <a:sx n="61" d="100"/>
          <a:sy n="61" d="100"/>
        </p:scale>
        <p:origin x="6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wi5235\Desktop\Kopie%20von%20Zahlen%20f&#252;r%20Einf&#252;hrungsvortra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5235\Desktop\Kopie%20von%20Zahlen%20f&#252;r%20Einf&#252;hrungsvortrag.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view3D>
      <c:rotX val="50"/>
      <c:hPercent val="12"/>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KSETA FELLOWS %</a:t>
            </a:r>
          </a:p>
        </c:rich>
      </c:tx>
      <c:layout>
        <c:manualLayout>
          <c:xMode val="edge"/>
          <c:yMode val="edge"/>
          <c:x val="0.14027777777777778"/>
          <c:y val="6.775067750677507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'Fields. S.4'!$C$1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EE-4B3A-B36C-91AE43F744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EE-4B3A-B36C-91AE43F744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EE-4B3A-B36C-91AE43F74482}"/>
              </c:ext>
            </c:extLst>
          </c:dPt>
          <c:dLbls>
            <c:dLbl>
              <c:idx val="0"/>
              <c:layout>
                <c:manualLayout>
                  <c:x val="-5.120421268096205E-2"/>
                  <c:y val="3.801879947933337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379979035639411"/>
                      <c:h val="0.10338753387533875"/>
                    </c:manualLayout>
                  </c15:layout>
                </c:ext>
                <c:ext xmlns:c16="http://schemas.microsoft.com/office/drawing/2014/chart" uri="{C3380CC4-5D6E-409C-BE32-E72D297353CC}">
                  <c16:uniqueId val="{00000001-28EE-4B3A-B36C-91AE43F74482}"/>
                </c:ext>
              </c:extLst>
            </c:dLbl>
            <c:dLbl>
              <c:idx val="1"/>
              <c:layout>
                <c:manualLayout>
                  <c:x val="-6.6753829651078733E-2"/>
                  <c:y val="-0.1615853658536585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327803381279496"/>
                      <c:h val="0.15"/>
                    </c:manualLayout>
                  </c15:layout>
                </c:ext>
                <c:ext xmlns:c16="http://schemas.microsoft.com/office/drawing/2014/chart" uri="{C3380CC4-5D6E-409C-BE32-E72D297353CC}">
                  <c16:uniqueId val="{00000003-28EE-4B3A-B36C-91AE43F74482}"/>
                </c:ext>
              </c:extLst>
            </c:dLbl>
            <c:dLbl>
              <c:idx val="2"/>
              <c:layout>
                <c:manualLayout>
                  <c:x val="0.26952945487398311"/>
                  <c:y val="-3.884594456180794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1405912114759238"/>
                      <c:h val="0.15"/>
                    </c:manualLayout>
                  </c15:layout>
                </c:ext>
                <c:ext xmlns:c16="http://schemas.microsoft.com/office/drawing/2014/chart" uri="{C3380CC4-5D6E-409C-BE32-E72D297353CC}">
                  <c16:uniqueId val="{00000005-28EE-4B3A-B36C-91AE43F7448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multiLvlStrRef>
              <c:f>'Fields. S.4'!$A$2:$B$4</c:f>
              <c:multiLvlStrCache>
                <c:ptCount val="3"/>
                <c:lvl>
                  <c:pt idx="0">
                    <c:v>15</c:v>
                  </c:pt>
                  <c:pt idx="1">
                    <c:v>33</c:v>
                  </c:pt>
                  <c:pt idx="2">
                    <c:v>90</c:v>
                  </c:pt>
                </c:lvl>
                <c:lvl>
                  <c:pt idx="0">
                    <c:v>Theorists</c:v>
                  </c:pt>
                  <c:pt idx="1">
                    <c:v>Engineers</c:v>
                  </c:pt>
                  <c:pt idx="2">
                    <c:v>Experimentalists</c:v>
                  </c:pt>
                </c:lvl>
              </c:multiLvlStrCache>
            </c:multiLvlStrRef>
          </c:cat>
          <c:val>
            <c:numRef>
              <c:f>'Fields. S.4'!$C$2:$C$4</c:f>
              <c:numCache>
                <c:formatCode>General</c:formatCode>
                <c:ptCount val="3"/>
                <c:pt idx="0">
                  <c:v>10.869565217391305</c:v>
                </c:pt>
                <c:pt idx="1">
                  <c:v>23.913043478260871</c:v>
                </c:pt>
                <c:pt idx="2">
                  <c:v>65.217391304347828</c:v>
                </c:pt>
              </c:numCache>
            </c:numRef>
          </c:val>
          <c:extLst>
            <c:ext xmlns:c16="http://schemas.microsoft.com/office/drawing/2014/chart" uri="{C3380CC4-5D6E-409C-BE32-E72D297353CC}">
              <c16:uniqueId val="{00000006-28EE-4B3A-B36C-91AE43F74482}"/>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08906541844302"/>
          <c:y val="3.6521118984080246E-2"/>
          <c:w val="0.61459961996510415"/>
          <c:h val="0.79415369299882044"/>
        </c:manualLayout>
      </c:layout>
      <c:pieChart>
        <c:varyColors val="1"/>
        <c:ser>
          <c:idx val="0"/>
          <c:order val="0"/>
          <c:tx>
            <c:strRef>
              <c:f>'KSETA numbers'!$C$1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F9-40AA-A4CF-E5892C9FFC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F9-40AA-A4CF-E5892C9FFC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F9-40AA-A4CF-E5892C9FFC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F9-40AA-A4CF-E5892C9FFC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8F9-40AA-A4CF-E5892C9FFC6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8F9-40AA-A4CF-E5892C9FFC66}"/>
              </c:ext>
            </c:extLst>
          </c:dPt>
          <c:dLbls>
            <c:dLbl>
              <c:idx val="0"/>
              <c:layout>
                <c:manualLayout>
                  <c:x val="-1.678028868408871E-2"/>
                  <c:y val="-0.2527143792298619"/>
                </c:manualLayout>
              </c:layout>
              <c:dLblPos val="bestFit"/>
              <c:showLegendKey val="1"/>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8F9-40AA-A4CF-E5892C9FFC66}"/>
                </c:ext>
              </c:extLst>
            </c:dLbl>
            <c:dLbl>
              <c:idx val="1"/>
              <c:layout>
                <c:manualLayout>
                  <c:x val="7.3379470022886265E-2"/>
                  <c:y val="-1.0690988982490776E-2"/>
                </c:manualLayout>
              </c:layout>
              <c:dLblPos val="bestFit"/>
              <c:showLegendKey val="1"/>
              <c:showVal val="0"/>
              <c:showCatName val="1"/>
              <c:showSerName val="0"/>
              <c:showPercent val="1"/>
              <c:showBubbleSize val="0"/>
              <c:extLst>
                <c:ext xmlns:c15="http://schemas.microsoft.com/office/drawing/2012/chart" uri="{CE6537A1-D6FC-4f65-9D91-7224C49458BB}">
                  <c15:layout>
                    <c:manualLayout>
                      <c:w val="0.3140453079933575"/>
                      <c:h val="0.14701410441955209"/>
                    </c:manualLayout>
                  </c15:layout>
                </c:ext>
                <c:ext xmlns:c16="http://schemas.microsoft.com/office/drawing/2014/chart" uri="{C3380CC4-5D6E-409C-BE32-E72D297353CC}">
                  <c16:uniqueId val="{00000003-88F9-40AA-A4CF-E5892C9FFC66}"/>
                </c:ext>
              </c:extLst>
            </c:dLbl>
            <c:dLbl>
              <c:idx val="2"/>
              <c:layout>
                <c:manualLayout>
                  <c:x val="-1.722702618030832E-2"/>
                  <c:y val="2.6148744359034401E-2"/>
                </c:manualLayout>
              </c:layout>
              <c:tx>
                <c:rich>
                  <a:bodyPr/>
                  <a:lstStyle/>
                  <a:p>
                    <a:r>
                      <a:rPr lang="en-US" dirty="0" smtClean="0"/>
                      <a:t>Tangible means for Doc.</a:t>
                    </a:r>
                    <a:r>
                      <a:rPr lang="en-US" baseline="0" dirty="0"/>
                      <a:t>
</a:t>
                    </a:r>
                    <a:fld id="{3D54F822-C272-47B6-A8F9-5B9E65776BC7}" type="PERCENTAGE">
                      <a:rPr lang="en-US" baseline="0"/>
                      <a:pPr/>
                      <a:t>[PROZENTSATZ]</a:t>
                    </a:fld>
                    <a:endParaRPr lang="en-US" baseline="0" dirty="0"/>
                  </a:p>
                </c:rich>
              </c:tx>
              <c:dLblPos val="bestFit"/>
              <c:showLegendKey val="1"/>
              <c:showVal val="0"/>
              <c:showCatName val="1"/>
              <c:showSerName val="0"/>
              <c:showPercent val="1"/>
              <c:showBubbleSize val="0"/>
              <c:extLst>
                <c:ext xmlns:c15="http://schemas.microsoft.com/office/drawing/2012/chart" uri="{CE6537A1-D6FC-4f65-9D91-7224C49458BB}">
                  <c15:layout>
                    <c:manualLayout>
                      <c:w val="0.35348667740789824"/>
                      <c:h val="0.14701416129830089"/>
                    </c:manualLayout>
                  </c15:layout>
                  <c15:dlblFieldTable/>
                  <c15:showDataLabelsRange val="0"/>
                </c:ext>
                <c:ext xmlns:c16="http://schemas.microsoft.com/office/drawing/2014/chart" uri="{C3380CC4-5D6E-409C-BE32-E72D297353CC}">
                  <c16:uniqueId val="{00000005-88F9-40AA-A4CF-E5892C9FFC66}"/>
                </c:ext>
              </c:extLst>
            </c:dLbl>
            <c:dLbl>
              <c:idx val="3"/>
              <c:layout>
                <c:manualLayout>
                  <c:x val="-2.0662310828167756E-2"/>
                  <c:y val="4.3029277358648817E-2"/>
                </c:manualLayout>
              </c:layout>
              <c:dLblPos val="bestFit"/>
              <c:showLegendKey val="1"/>
              <c:showVal val="0"/>
              <c:showCatName val="1"/>
              <c:showSerName val="0"/>
              <c:showPercent val="1"/>
              <c:showBubbleSize val="0"/>
              <c:extLst>
                <c:ext xmlns:c15="http://schemas.microsoft.com/office/drawing/2012/chart" uri="{CE6537A1-D6FC-4f65-9D91-7224C49458BB}">
                  <c15:layout>
                    <c:manualLayout>
                      <c:w val="0.26551350799111517"/>
                      <c:h val="0.19269878491311446"/>
                    </c:manualLayout>
                  </c15:layout>
                </c:ext>
                <c:ext xmlns:c16="http://schemas.microsoft.com/office/drawing/2014/chart" uri="{C3380CC4-5D6E-409C-BE32-E72D297353CC}">
                  <c16:uniqueId val="{00000007-88F9-40AA-A4CF-E5892C9FFC66}"/>
                </c:ext>
              </c:extLst>
            </c:dLbl>
            <c:dLbl>
              <c:idx val="4"/>
              <c:layout>
                <c:manualLayout>
                  <c:x val="-9.5125147031500795E-3"/>
                  <c:y val="-8.9417105301280372E-3"/>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r>
                      <a:rPr lang="en-US" b="1" baseline="0" dirty="0" smtClean="0"/>
                      <a:t>Courses/</a:t>
                    </a:r>
                    <a:br>
                      <a:rPr lang="en-US" b="1" baseline="0" dirty="0" smtClean="0"/>
                    </a:br>
                    <a:r>
                      <a:rPr lang="en-US" b="1" baseline="0" dirty="0" smtClean="0"/>
                      <a:t>Workshops</a:t>
                    </a:r>
                    <a:r>
                      <a:rPr lang="en-US" b="1" baseline="0" dirty="0"/>
                      <a:t>
</a:t>
                    </a:r>
                    <a:fld id="{8FC538D0-8E91-41E4-A289-3BEABD6A5377}" type="PERCENTAGE">
                      <a:rPr lang="en-US" b="1" baseline="0"/>
                      <a:pPr>
                        <a:defRPr b="1"/>
                      </a:pPr>
                      <a:t>[PROZENTSATZ]</a:t>
                    </a:fld>
                    <a:endParaRPr lang="en-US" b="1" baseline="0" dirty="0"/>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bestFit"/>
              <c:showLegendKey val="1"/>
              <c:showVal val="0"/>
              <c:showCatName val="1"/>
              <c:showSerName val="0"/>
              <c:showPercent val="1"/>
              <c:showBubbleSize val="0"/>
              <c:extLst>
                <c:ext xmlns:c15="http://schemas.microsoft.com/office/drawing/2012/chart" uri="{CE6537A1-D6FC-4f65-9D91-7224C49458BB}">
                  <c15:layout>
                    <c:manualLayout>
                      <c:w val="0.20424951829066892"/>
                      <c:h val="0.19017532853192037"/>
                    </c:manualLayout>
                  </c15:layout>
                  <c15:dlblFieldTable/>
                  <c15:showDataLabelsRange val="0"/>
                </c:ext>
                <c:ext xmlns:c16="http://schemas.microsoft.com/office/drawing/2014/chart" uri="{C3380CC4-5D6E-409C-BE32-E72D297353CC}">
                  <c16:uniqueId val="{00000009-88F9-40AA-A4CF-E5892C9FFC66}"/>
                </c:ext>
              </c:extLst>
            </c:dLbl>
            <c:dLbl>
              <c:idx val="5"/>
              <c:layout>
                <c:manualLayout>
                  <c:x val="-3.2739164635390097E-3"/>
                  <c:y val="3.0341808394053708E-2"/>
                </c:manualLayout>
              </c:layout>
              <c:dLblPos val="bestFit"/>
              <c:showLegendKey val="1"/>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88F9-40AA-A4CF-E5892C9FFC6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ctr"/>
            <c:showLegendKey val="1"/>
            <c:showVal val="0"/>
            <c:showCatName val="1"/>
            <c:showSerName val="0"/>
            <c:showPercent val="1"/>
            <c:showBubbleSize val="0"/>
            <c:showLeaderLines val="0"/>
            <c:extLst>
              <c:ext xmlns:c15="http://schemas.microsoft.com/office/drawing/2012/chart" uri="{CE6537A1-D6FC-4f65-9D91-7224C49458BB}"/>
            </c:extLst>
          </c:dLbls>
          <c:cat>
            <c:strRef>
              <c:f>'KSETA numbers'!$A$2:$A$7</c:f>
              <c:strCache>
                <c:ptCount val="6"/>
                <c:pt idx="0">
                  <c:v>Doctoral Researchers</c:v>
                </c:pt>
                <c:pt idx="1">
                  <c:v>Guests/PostDocs</c:v>
                </c:pt>
                <c:pt idx="2">
                  <c:v>Tangiblemenas for Doc.</c:v>
                </c:pt>
                <c:pt idx="3">
                  <c:v>Tangible means others</c:v>
                </c:pt>
                <c:pt idx="4">
                  <c:v>Courses/Workshops</c:v>
                </c:pt>
                <c:pt idx="5">
                  <c:v>Office Staff</c:v>
                </c:pt>
              </c:strCache>
            </c:strRef>
          </c:cat>
          <c:val>
            <c:numRef>
              <c:f>'KSETA numbers'!$C$2:$C$7</c:f>
              <c:numCache>
                <c:formatCode>General</c:formatCode>
                <c:ptCount val="6"/>
                <c:pt idx="0">
                  <c:v>47.752669481003231</c:v>
                </c:pt>
                <c:pt idx="1">
                  <c:v>8.5334705026783499</c:v>
                </c:pt>
                <c:pt idx="2">
                  <c:v>14.863954024619533</c:v>
                </c:pt>
                <c:pt idx="3">
                  <c:v>2.5098442654936322</c:v>
                </c:pt>
                <c:pt idx="4">
                  <c:v>6.5486537301784384</c:v>
                </c:pt>
                <c:pt idx="5">
                  <c:v>19.79140799602682</c:v>
                </c:pt>
              </c:numCache>
            </c:numRef>
          </c:val>
          <c:extLst>
            <c:ext xmlns:c16="http://schemas.microsoft.com/office/drawing/2014/chart" uri="{C3380CC4-5D6E-409C-BE32-E72D297353CC}">
              <c16:uniqueId val="{0000000C-88F9-40AA-A4CF-E5892C9FFC66}"/>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KSETA Topical Courses March 2023</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tx>
            <c:strRef>
              <c:f>Tabelle1!$B$1</c:f>
              <c:strCache>
                <c:ptCount val="1"/>
                <c:pt idx="0">
                  <c:v>Assistants</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Tabelle1!$A$2:$A$8</c:f>
              <c:strCache>
                <c:ptCount val="7"/>
                <c:pt idx="0">
                  <c:v>Modern Machine Learning for Particle Physics</c:v>
                </c:pt>
                <c:pt idx="1">
                  <c:v>Solving Problems in High Energy Phy. Mathematica</c:v>
                </c:pt>
                <c:pt idx="2">
                  <c:v>Science Communication</c:v>
                </c:pt>
                <c:pt idx="3">
                  <c:v>Superconducting Quantum Technology</c:v>
                </c:pt>
                <c:pt idx="4">
                  <c:v>Neutrino masses and connections to new physics</c:v>
                </c:pt>
                <c:pt idx="5">
                  <c:v>Multi-Messenger Data Analysis</c:v>
                </c:pt>
                <c:pt idx="6">
                  <c:v>Chip Design</c:v>
                </c:pt>
              </c:strCache>
            </c:strRef>
          </c:cat>
          <c:val>
            <c:numRef>
              <c:f>Tabelle1!$B$2:$B$8</c:f>
              <c:numCache>
                <c:formatCode>General</c:formatCode>
                <c:ptCount val="7"/>
                <c:pt idx="0">
                  <c:v>16</c:v>
                </c:pt>
                <c:pt idx="1">
                  <c:v>9</c:v>
                </c:pt>
                <c:pt idx="2">
                  <c:v>8</c:v>
                </c:pt>
                <c:pt idx="3">
                  <c:v>12</c:v>
                </c:pt>
                <c:pt idx="4">
                  <c:v>10</c:v>
                </c:pt>
                <c:pt idx="5">
                  <c:v>18</c:v>
                </c:pt>
                <c:pt idx="6">
                  <c:v>16</c:v>
                </c:pt>
              </c:numCache>
            </c:numRef>
          </c:val>
          <c:extLst>
            <c:ext xmlns:c16="http://schemas.microsoft.com/office/drawing/2014/chart" uri="{C3380CC4-5D6E-409C-BE32-E72D297353CC}">
              <c16:uniqueId val="{00000000-4E02-4F7E-8AA8-AD2997FDD75D}"/>
            </c:ext>
          </c:extLst>
        </c:ser>
        <c:ser>
          <c:idx val="1"/>
          <c:order val="1"/>
          <c:tx>
            <c:strRef>
              <c:f>Tabelle1!$C$1</c:f>
              <c:strCache>
                <c:ptCount val="1"/>
                <c:pt idx="0">
                  <c:v>Absences without notice</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Tabelle1!$A$2:$A$8</c:f>
              <c:strCache>
                <c:ptCount val="7"/>
                <c:pt idx="0">
                  <c:v>Modern Machine Learning for Particle Physics</c:v>
                </c:pt>
                <c:pt idx="1">
                  <c:v>Solving Problems in High Energy Phy. Mathematica</c:v>
                </c:pt>
                <c:pt idx="2">
                  <c:v>Science Communication</c:v>
                </c:pt>
                <c:pt idx="3">
                  <c:v>Superconducting Quantum Technology</c:v>
                </c:pt>
                <c:pt idx="4">
                  <c:v>Neutrino masses and connections to new physics</c:v>
                </c:pt>
                <c:pt idx="5">
                  <c:v>Multi-Messenger Data Analysis</c:v>
                </c:pt>
                <c:pt idx="6">
                  <c:v>Chip Design</c:v>
                </c:pt>
              </c:strCache>
            </c:strRef>
          </c:cat>
          <c:val>
            <c:numRef>
              <c:f>Tabelle1!$C$2:$C$8</c:f>
              <c:numCache>
                <c:formatCode>General</c:formatCode>
                <c:ptCount val="7"/>
                <c:pt idx="0">
                  <c:v>6</c:v>
                </c:pt>
                <c:pt idx="1">
                  <c:v>4</c:v>
                </c:pt>
                <c:pt idx="2">
                  <c:v>3</c:v>
                </c:pt>
                <c:pt idx="3">
                  <c:v>5</c:v>
                </c:pt>
                <c:pt idx="4">
                  <c:v>2</c:v>
                </c:pt>
                <c:pt idx="5">
                  <c:v>2</c:v>
                </c:pt>
                <c:pt idx="6">
                  <c:v>10</c:v>
                </c:pt>
              </c:numCache>
            </c:numRef>
          </c:val>
          <c:extLst>
            <c:ext xmlns:c16="http://schemas.microsoft.com/office/drawing/2014/chart" uri="{C3380CC4-5D6E-409C-BE32-E72D297353CC}">
              <c16:uniqueId val="{00000001-4E02-4F7E-8AA8-AD2997FDD75D}"/>
            </c:ext>
          </c:extLst>
        </c:ser>
        <c:dLbls>
          <c:dLblPos val="ctr"/>
          <c:showLegendKey val="0"/>
          <c:showVal val="1"/>
          <c:showCatName val="0"/>
          <c:showSerName val="0"/>
          <c:showPercent val="0"/>
          <c:showBubbleSize val="0"/>
        </c:dLbls>
        <c:gapWidth val="150"/>
        <c:overlap val="100"/>
        <c:axId val="305485800"/>
        <c:axId val="305486128"/>
      </c:barChart>
      <c:catAx>
        <c:axId val="305485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05486128"/>
        <c:crosses val="autoZero"/>
        <c:auto val="1"/>
        <c:lblAlgn val="ctr"/>
        <c:lblOffset val="100"/>
        <c:noMultiLvlLbl val="0"/>
      </c:catAx>
      <c:valAx>
        <c:axId val="30548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05485800"/>
        <c:crosses val="autoZero"/>
        <c:crossBetween val="between"/>
      </c:valAx>
      <c:spPr>
        <a:noFill/>
        <a:ln>
          <a:noFill/>
        </a:ln>
        <a:effectLst/>
      </c:spPr>
    </c:plotArea>
    <c:legend>
      <c:legendPos val="r"/>
      <c:layout>
        <c:manualLayout>
          <c:xMode val="edge"/>
          <c:yMode val="edge"/>
          <c:x val="0.30995261009040537"/>
          <c:y val="0.13415590292592736"/>
          <c:w val="0.25949183435403905"/>
          <c:h val="0.1047588017015114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1143000" y="685800"/>
            <a:ext cx="4572000" cy="3429000"/>
          </a:xfrm>
          <a:prstGeom prst="rect">
            <a:avLst/>
          </a:prstGeom>
        </p:spPr>
        <p:txBody>
          <a:bodyPr/>
          <a:lstStyle/>
          <a:p>
            <a:endParaRPr/>
          </a:p>
        </p:txBody>
      </p:sp>
      <p:sp>
        <p:nvSpPr>
          <p:cNvPr id="89" name="Shape 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85678" latinLnBrk="0">
      <a:defRPr sz="900">
        <a:latin typeface="+mj-lt"/>
        <a:ea typeface="+mj-ea"/>
        <a:cs typeface="+mj-cs"/>
        <a:sym typeface="Calibri"/>
      </a:defRPr>
    </a:lvl1pPr>
    <a:lvl2pPr indent="228600" defTabSz="685678" latinLnBrk="0">
      <a:defRPr sz="900">
        <a:latin typeface="+mj-lt"/>
        <a:ea typeface="+mj-ea"/>
        <a:cs typeface="+mj-cs"/>
        <a:sym typeface="Calibri"/>
      </a:defRPr>
    </a:lvl2pPr>
    <a:lvl3pPr indent="457200" defTabSz="685678" latinLnBrk="0">
      <a:defRPr sz="900">
        <a:latin typeface="+mj-lt"/>
        <a:ea typeface="+mj-ea"/>
        <a:cs typeface="+mj-cs"/>
        <a:sym typeface="Calibri"/>
      </a:defRPr>
    </a:lvl3pPr>
    <a:lvl4pPr indent="685800" defTabSz="685678" latinLnBrk="0">
      <a:defRPr sz="900">
        <a:latin typeface="+mj-lt"/>
        <a:ea typeface="+mj-ea"/>
        <a:cs typeface="+mj-cs"/>
        <a:sym typeface="Calibri"/>
      </a:defRPr>
    </a:lvl4pPr>
    <a:lvl5pPr indent="914400" defTabSz="685678" latinLnBrk="0">
      <a:defRPr sz="900">
        <a:latin typeface="+mj-lt"/>
        <a:ea typeface="+mj-ea"/>
        <a:cs typeface="+mj-cs"/>
        <a:sym typeface="Calibri"/>
      </a:defRPr>
    </a:lvl5pPr>
    <a:lvl6pPr indent="1143000" defTabSz="685678" latinLnBrk="0">
      <a:defRPr sz="900">
        <a:latin typeface="+mj-lt"/>
        <a:ea typeface="+mj-ea"/>
        <a:cs typeface="+mj-cs"/>
        <a:sym typeface="Calibri"/>
      </a:defRPr>
    </a:lvl6pPr>
    <a:lvl7pPr indent="1371600" defTabSz="685678" latinLnBrk="0">
      <a:defRPr sz="900">
        <a:latin typeface="+mj-lt"/>
        <a:ea typeface="+mj-ea"/>
        <a:cs typeface="+mj-cs"/>
        <a:sym typeface="Calibri"/>
      </a:defRPr>
    </a:lvl7pPr>
    <a:lvl8pPr indent="1600200" defTabSz="685678" latinLnBrk="0">
      <a:defRPr sz="900">
        <a:latin typeface="+mj-lt"/>
        <a:ea typeface="+mj-ea"/>
        <a:cs typeface="+mj-cs"/>
        <a:sym typeface="Calibri"/>
      </a:defRPr>
    </a:lvl8pPr>
    <a:lvl9pPr indent="1828800" defTabSz="685678" latinLnBrk="0">
      <a:defRPr sz="9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0530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Font typeface="Calibri"/>
              <a:buNone/>
            </a:pPr>
            <a:r>
              <a:rPr lang="en" dirty="0"/>
              <a:t>First off, I want to you give you a general overview of our research group lead by Oliver Sander here present, who has made an enormous effort in establishing one of the youngest and more dynamic groups at the institute with currently 2 postdocs and 8 doctoral students. in a given year, we also have several master and bachelor thesis students joining us for several </a:t>
            </a:r>
            <a:r>
              <a:rPr lang="en" dirty="0" smtClean="0"/>
              <a:t>months</a:t>
            </a:r>
          </a:p>
          <a:p>
            <a:pPr marL="0" lvl="0" indent="0" algn="l" rtl="0">
              <a:spcBef>
                <a:spcPts val="0"/>
              </a:spcBef>
              <a:spcAft>
                <a:spcPts val="0"/>
              </a:spcAft>
              <a:buSzPts val="900"/>
              <a:buFont typeface="Calibri"/>
              <a:buNone/>
            </a:pPr>
            <a:endParaRPr lang="en" dirty="0" smtClean="0"/>
          </a:p>
          <a:p>
            <a:pPr marL="0" lvl="0" indent="0" algn="l" rtl="0">
              <a:spcBef>
                <a:spcPts val="0"/>
              </a:spcBef>
              <a:spcAft>
                <a:spcPts val="0"/>
              </a:spcAft>
              <a:buSzPts val="900"/>
              <a:buFont typeface="Calibri"/>
              <a:buNone/>
            </a:pPr>
            <a:r>
              <a:rPr lang="en" dirty="0" smtClean="0"/>
              <a:t>SDR=Software Defined Radio</a:t>
            </a:r>
            <a:endParaRPr dirty="0"/>
          </a:p>
        </p:txBody>
      </p:sp>
    </p:spTree>
    <p:extLst>
      <p:ext uri="{BB962C8B-B14F-4D97-AF65-F5344CB8AC3E}">
        <p14:creationId xmlns:p14="http://schemas.microsoft.com/office/powerpoint/2010/main" val="24408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 6"/>
          <p:cNvSpPr txBox="1">
            <a:spLocks noGrp="1"/>
          </p:cNvSpPr>
          <p:nvPr>
            <p:ph type="ftr" sz="quarter" idx="4"/>
          </p:nvPr>
        </p:nvSpPr>
        <p:spPr>
          <a:ln/>
        </p:spPr>
        <p:txBody>
          <a:bodyPr vert="horz" wrap="square" lIns="90000" tIns="46800" rIns="90000" bIns="46800" anchor="b" anchorCtr="0" compatLnSpc="1">
            <a:noAutofit/>
          </a:bodyPr>
          <a:lstStyle/>
          <a:p>
            <a:pPr lvl="0"/>
            <a:r>
              <a:rPr lang="de-DE"/>
              <a:t>Prof. Dr. Max Mustermann | </a:t>
            </a:r>
            <a:br>
              <a:rPr lang="de-DE"/>
            </a:br>
            <a:r>
              <a:rPr lang="de-DE"/>
              <a:t>Name of Faculty</a:t>
            </a:r>
          </a:p>
        </p:txBody>
      </p:sp>
      <p:sp>
        <p:nvSpPr>
          <p:cNvPr id="7" name=" 7"/>
          <p:cNvSpPr txBox="1">
            <a:spLocks noGrp="1"/>
          </p:cNvSpPr>
          <p:nvPr>
            <p:ph type="sldNum" sz="quarter" idx="5"/>
          </p:nvPr>
        </p:nvSpPr>
        <p:spPr>
          <a:ln/>
        </p:spPr>
        <p:txBody>
          <a:bodyPr vert="horz" wrap="square" lIns="90000" tIns="46800" rIns="90000" bIns="46800" anchor="b" anchorCtr="0" compatLnSpc="1">
            <a:noAutofit/>
          </a:bodyPr>
          <a:lstStyle/>
          <a:p>
            <a:pPr lvl="0"/>
            <a:fld id="{2B9019C2-4FB4-41DD-A862-60B9562B6FE1}" type="slidenum">
              <a:t>25</a:t>
            </a:fld>
            <a:endParaRPr lang="de-DE"/>
          </a:p>
        </p:txBody>
      </p:sp>
      <p:sp>
        <p:nvSpPr>
          <p:cNvPr id="2" name="Folienbildplatzhalter 1"/>
          <p:cNvSpPr>
            <a:spLocks noGrp="1" noRot="1" noChangeAspect="1" noResize="1"/>
          </p:cNvSpPr>
          <p:nvPr>
            <p:ph type="sldImg"/>
          </p:nvPr>
        </p:nvSpPr>
        <p:spPr>
          <a:xfrm>
            <a:off x="382588" y="695325"/>
            <a:ext cx="6092825" cy="3427413"/>
          </a:xfrm>
          <a:solidFill>
            <a:srgbClr val="99CCFF"/>
          </a:solidFill>
          <a:ln w="25400">
            <a:solidFill>
              <a:srgbClr val="000000"/>
            </a:solidFill>
            <a:prstDash val="solid"/>
          </a:ln>
        </p:spPr>
      </p:sp>
      <p:sp>
        <p:nvSpPr>
          <p:cNvPr id="3" name=" 2"/>
          <p:cNvSpPr txBox="1">
            <a:spLocks noGrp="1"/>
          </p:cNvSpPr>
          <p:nvPr>
            <p:ph type="body" sz="quarter" idx="1"/>
          </p:nvPr>
        </p:nvSpPr>
        <p:spPr>
          <a:xfrm>
            <a:off x="685799" y="4343400"/>
            <a:ext cx="5486040" cy="4114440"/>
          </a:xfrm>
        </p:spPr>
        <p:txBody>
          <a:bodyPr vert="horz">
            <a:spAutoFit/>
          </a:bodyPr>
          <a:lstStyle/>
          <a:p>
            <a:pPr marL="216000" indent="-216000" rtl="0">
              <a:tabLst/>
            </a:pPr>
            <a:endParaRPr lang="en-US" sz="2000" kern="1200">
              <a:highlight>
                <a:scrgbClr r="0" g="0" b="0">
                  <a:alpha val="0"/>
                </a:scrgbClr>
              </a:highlight>
              <a:latin typeface="Liberation Sans" pitchFamily="18"/>
            </a:endParaRPr>
          </a:p>
        </p:txBody>
      </p:sp>
    </p:spTree>
    <p:extLst>
      <p:ext uri="{BB962C8B-B14F-4D97-AF65-F5344CB8AC3E}">
        <p14:creationId xmlns:p14="http://schemas.microsoft.com/office/powerpoint/2010/main" val="1670184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Quelle / </a:t>
            </a:r>
            <a:r>
              <a:rPr lang="de-DE" dirty="0" err="1"/>
              <a:t>Detector</a:t>
            </a:r>
            <a:r>
              <a:rPr lang="de-DE" dirty="0"/>
              <a:t> </a:t>
            </a:r>
            <a:r>
              <a:rPr lang="de-DE" dirty="0">
                <a:sym typeface="Wingdings" panose="05000000000000000000" pitchFamily="2" charset="2"/>
              </a:rPr>
              <a:t> links rechts tauschen. Future Field Sparen  KIT </a:t>
            </a:r>
            <a:r>
              <a:rPr lang="de-DE" dirty="0" err="1">
                <a:sym typeface="Wingdings" panose="05000000000000000000" pitchFamily="2" charset="2"/>
              </a:rPr>
              <a:t>seed</a:t>
            </a:r>
            <a:r>
              <a:rPr lang="de-DE" dirty="0">
                <a:sym typeface="Wingdings" panose="05000000000000000000" pitchFamily="2" charset="2"/>
              </a:rPr>
              <a:t> </a:t>
            </a:r>
            <a:r>
              <a:rPr lang="de-DE" dirty="0" err="1">
                <a:sym typeface="Wingdings" panose="05000000000000000000" pitchFamily="2" charset="2"/>
              </a:rPr>
              <a:t>funding</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Word </a:t>
            </a:r>
            <a:r>
              <a:rPr lang="de-DE" dirty="0" err="1">
                <a:sym typeface="Wingdings" panose="05000000000000000000" pitchFamily="2" charset="2"/>
              </a:rPr>
              <a:t>leading</a:t>
            </a:r>
            <a:r>
              <a:rPr lang="de-DE" dirty="0">
                <a:sym typeface="Wingdings" panose="05000000000000000000" pitchFamily="2" charset="2"/>
              </a:rPr>
              <a:t> </a:t>
            </a:r>
            <a:r>
              <a:rPr lang="de-DE" dirty="0" err="1">
                <a:sym typeface="Wingdings" panose="05000000000000000000" pitchFamily="2" charset="2"/>
              </a:rPr>
              <a:t>experts</a:t>
            </a:r>
            <a:r>
              <a:rPr lang="de-DE" dirty="0">
                <a:sym typeface="Wingdings" panose="05000000000000000000" pitchFamily="2" charset="2"/>
              </a:rPr>
              <a:t>  Sebastian Kempf</a:t>
            </a:r>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0ED99B0-9538-4AA1-98EA-85DB0555789A}" type="slidenum">
              <a:rPr lang="de-DE" smtClean="0"/>
              <a:pPr>
                <a:defRPr/>
              </a:pPr>
              <a:t>28</a:t>
            </a:fld>
            <a:endParaRPr lang="de-DE"/>
          </a:p>
        </p:txBody>
      </p:sp>
    </p:spTree>
    <p:extLst>
      <p:ext uri="{BB962C8B-B14F-4D97-AF65-F5344CB8AC3E}">
        <p14:creationId xmlns:p14="http://schemas.microsoft.com/office/powerpoint/2010/main" val="144499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2712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74102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558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381000" y="685800"/>
            <a:ext cx="6096000" cy="342900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Machine learning 55 </a:t>
            </a:r>
          </a:p>
          <a:p>
            <a:r>
              <a:t>Python 40</a:t>
            </a:r>
          </a:p>
        </p:txBody>
      </p:sp>
    </p:spTree>
    <p:extLst>
      <p:ext uri="{BB962C8B-B14F-4D97-AF65-F5344CB8AC3E}">
        <p14:creationId xmlns:p14="http://schemas.microsoft.com/office/powerpoint/2010/main" val="67541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05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2518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0569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3454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Font typeface="Calibri"/>
              <a:buNone/>
            </a:pPr>
            <a:r>
              <a:rPr lang="en"/>
              <a:t>The group was established about 6? years ago to fill in the need for instrumentation for cryogenic applications, such as the detectors presented in the previous talk by Mr. Kempf</a:t>
            </a:r>
            <a:endParaRPr/>
          </a:p>
          <a:p>
            <a:pPr marL="0" lvl="0" indent="0" algn="l" rtl="0">
              <a:spcBef>
                <a:spcPts val="0"/>
              </a:spcBef>
              <a:spcAft>
                <a:spcPts val="0"/>
              </a:spcAft>
              <a:buSzPts val="900"/>
              <a:buFont typeface="Calibri"/>
              <a:buNone/>
            </a:pPr>
            <a:r>
              <a:rPr lang="en"/>
              <a:t>Traditionally, fundamental research developing the devices uses a sortiment of laboratory equipment that is not suitable for large-scale applications.</a:t>
            </a:r>
            <a:endParaRPr/>
          </a:p>
          <a:p>
            <a:pPr marL="0" lvl="0" indent="0" algn="l" rtl="0">
              <a:spcBef>
                <a:spcPts val="0"/>
              </a:spcBef>
              <a:spcAft>
                <a:spcPts val="0"/>
              </a:spcAft>
              <a:buSzPts val="900"/>
              <a:buFont typeface="Calibri"/>
              <a:buNone/>
            </a:pPr>
            <a:r>
              <a:rPr lang="en"/>
              <a:t>Therefore, the aim of the group is to design an integrated readout and control electronics system that is flexible, that can be used in different applications and that it is user friendly </a:t>
            </a:r>
            <a:endParaRPr/>
          </a:p>
          <a:p>
            <a:pPr marL="0" lvl="0" indent="0" algn="l" rtl="0">
              <a:spcBef>
                <a:spcPts val="0"/>
              </a:spcBef>
              <a:spcAft>
                <a:spcPts val="0"/>
              </a:spcAft>
              <a:buSzPts val="900"/>
              <a:buFont typeface="Calibri"/>
              <a:buNone/>
            </a:pPr>
            <a:r>
              <a:rPr lang="en"/>
              <a:t>Targeting primarily those large-scale experiments</a:t>
            </a:r>
            <a:endParaRPr/>
          </a:p>
        </p:txBody>
      </p:sp>
    </p:spTree>
    <p:extLst>
      <p:ext uri="{BB962C8B-B14F-4D97-AF65-F5344CB8AC3E}">
        <p14:creationId xmlns:p14="http://schemas.microsoft.com/office/powerpoint/2010/main" val="240129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Font typeface="Calibri"/>
              <a:buNone/>
            </a:pPr>
            <a:endParaRPr/>
          </a:p>
        </p:txBody>
      </p:sp>
    </p:spTree>
    <p:extLst>
      <p:ext uri="{BB962C8B-B14F-4D97-AF65-F5344CB8AC3E}">
        <p14:creationId xmlns:p14="http://schemas.microsoft.com/office/powerpoint/2010/main" val="177158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Font typeface="Calibri"/>
              <a:buNone/>
            </a:pPr>
            <a:r>
              <a:rPr lang="en"/>
              <a:t>Here is a brief overlook of the multiple Hardware boards designed at IPE for the ECHo experiment corresponding to the previously mentioned stages of one platform</a:t>
            </a:r>
            <a:endParaRPr/>
          </a:p>
          <a:p>
            <a:pPr marL="0" lvl="0" indent="0" algn="l" rtl="0">
              <a:spcBef>
                <a:spcPts val="0"/>
              </a:spcBef>
              <a:spcAft>
                <a:spcPts val="0"/>
              </a:spcAft>
              <a:buSzPts val="900"/>
              <a:buFont typeface="Calibri"/>
              <a:buNone/>
            </a:pPr>
            <a:r>
              <a:rPr lang="en"/>
              <a:t>And an overview of the type of signal reconstruction by the firmware, where a significant part of the work is invested.</a:t>
            </a:r>
            <a:endParaRPr/>
          </a:p>
          <a:p>
            <a:pPr marL="0" lvl="0" indent="0" algn="l" rtl="0">
              <a:spcBef>
                <a:spcPts val="0"/>
              </a:spcBef>
              <a:spcAft>
                <a:spcPts val="0"/>
              </a:spcAft>
              <a:buSzPts val="900"/>
              <a:buFont typeface="Calibri"/>
              <a:buNone/>
            </a:pPr>
            <a:r>
              <a:rPr lang="en"/>
              <a:t>There is a polyphase channelizer, digital down converters, demodulation modules, and pulse extracting modules</a:t>
            </a:r>
            <a:endParaRPr/>
          </a:p>
        </p:txBody>
      </p:sp>
    </p:spTree>
    <p:extLst>
      <p:ext uri="{BB962C8B-B14F-4D97-AF65-F5344CB8AC3E}">
        <p14:creationId xmlns:p14="http://schemas.microsoft.com/office/powerpoint/2010/main" val="211758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00"/>
              <a:buFont typeface="Calibri"/>
              <a:buNone/>
            </a:pPr>
            <a:r>
              <a:rPr lang="en"/>
              <a:t>Now, another project our group works on, particularly the dual-degree students, is the QUBIC experiment, which aims to measure the b-mode polarization of the cosmic microwave background radiation.</a:t>
            </a:r>
            <a:endParaRPr/>
          </a:p>
          <a:p>
            <a:pPr marL="0" lvl="0" indent="0" algn="l" rtl="0">
              <a:spcBef>
                <a:spcPts val="0"/>
              </a:spcBef>
              <a:spcAft>
                <a:spcPts val="0"/>
              </a:spcAft>
              <a:buSzPts val="900"/>
              <a:buFont typeface="Calibri"/>
              <a:buNone/>
            </a:pPr>
            <a:endParaRPr/>
          </a:p>
          <a:p>
            <a:pPr marL="0" lvl="0" indent="0" algn="l" rtl="0">
              <a:spcBef>
                <a:spcPts val="0"/>
              </a:spcBef>
              <a:spcAft>
                <a:spcPts val="0"/>
              </a:spcAft>
              <a:buSzPts val="900"/>
              <a:buFont typeface="Calibri"/>
              <a:buNone/>
            </a:pPr>
            <a:r>
              <a:rPr lang="en"/>
              <a:t>Following the idea of being versatil, the platform is based on the idea of being able to re-utilize hardware, firmware and software components.</a:t>
            </a:r>
            <a:endParaRPr/>
          </a:p>
          <a:p>
            <a:pPr marL="0" lvl="0" indent="0" algn="l" rtl="0">
              <a:spcBef>
                <a:spcPts val="0"/>
              </a:spcBef>
              <a:spcAft>
                <a:spcPts val="0"/>
              </a:spcAft>
              <a:buSzPts val="900"/>
              <a:buFont typeface="Calibri"/>
              <a:buNone/>
            </a:pPr>
            <a:r>
              <a:rPr lang="en"/>
              <a:t>Having as a fall-back solution based on the ECHo electronics already in the pocket, there is a characterization campaign going on to port existing firmware on another kind of heterogeneous device, which now tightly incorporates the ADC and DAC converters on the same die, this are known as RFSoC.</a:t>
            </a:r>
            <a:endParaRPr/>
          </a:p>
          <a:p>
            <a:pPr marL="0" lvl="0" indent="0" algn="l" rtl="0">
              <a:spcBef>
                <a:spcPts val="0"/>
              </a:spcBef>
              <a:spcAft>
                <a:spcPts val="0"/>
              </a:spcAft>
              <a:buSzPts val="900"/>
              <a:buFont typeface="Calibri"/>
              <a:buNone/>
            </a:pPr>
            <a:endParaRPr/>
          </a:p>
        </p:txBody>
      </p:sp>
    </p:spTree>
    <p:extLst>
      <p:ext uri="{BB962C8B-B14F-4D97-AF65-F5344CB8AC3E}">
        <p14:creationId xmlns:p14="http://schemas.microsoft.com/office/powerpoint/2010/main" val="1121451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15" name="Bildplatzhalter 4"/>
          <p:cNvSpPr>
            <a:spLocks noGrp="1"/>
          </p:cNvSpPr>
          <p:nvPr>
            <p:ph type="pic" sz="half" idx="21"/>
          </p:nvPr>
        </p:nvSpPr>
        <p:spPr>
          <a:xfrm>
            <a:off x="117230" y="2714625"/>
            <a:ext cx="8928346" cy="2031207"/>
          </a:xfrm>
          <a:prstGeom prst="rect">
            <a:avLst/>
          </a:prstGeom>
          <a:ln>
            <a:solidFill>
              <a:schemeClr val="accent3"/>
            </a:solidFill>
            <a:round/>
          </a:ln>
        </p:spPr>
        <p:txBody>
          <a:bodyPr lIns="91439" tIns="45719" rIns="91439" bIns="45719">
            <a:noAutofit/>
          </a:bodyPr>
          <a:lstStyle/>
          <a:p>
            <a:endParaRPr/>
          </a:p>
        </p:txBody>
      </p:sp>
      <p:sp>
        <p:nvSpPr>
          <p:cNvPr id="16" name="Text Box 14"/>
          <p:cNvSpPr txBox="1"/>
          <p:nvPr/>
        </p:nvSpPr>
        <p:spPr>
          <a:xfrm>
            <a:off x="7318375" y="4826105"/>
            <a:ext cx="1727200"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defRPr sz="1600" b="1">
                <a:latin typeface="Arial"/>
                <a:ea typeface="Arial"/>
                <a:cs typeface="Arial"/>
                <a:sym typeface="Arial"/>
              </a:defRPr>
            </a:lvl1pPr>
          </a:lstStyle>
          <a:p>
            <a:r>
              <a:t>www.kit.edu</a:t>
            </a:r>
          </a:p>
        </p:txBody>
      </p:sp>
      <p:sp>
        <p:nvSpPr>
          <p:cNvPr id="17" name="Text Box 14"/>
          <p:cNvSpPr txBox="1"/>
          <p:nvPr/>
        </p:nvSpPr>
        <p:spPr>
          <a:xfrm>
            <a:off x="119744" y="4895774"/>
            <a:ext cx="3606674"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800">
                <a:latin typeface="Arial"/>
                <a:ea typeface="Arial"/>
                <a:cs typeface="Arial"/>
                <a:sym typeface="Arial"/>
              </a:defRPr>
            </a:lvl1pPr>
          </a:lstStyle>
          <a:p>
            <a:r>
              <a:t>KIT – Die Forschungsuniversität in der Helmholtz-Gemeinschaft</a:t>
            </a:r>
          </a:p>
        </p:txBody>
      </p:sp>
      <p:pic>
        <p:nvPicPr>
          <p:cNvPr id="18" name="Grafik 17" descr="Grafik 1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6000" y="359999"/>
            <a:ext cx="1633429" cy="752402"/>
          </a:xfrm>
          <a:prstGeom prst="rect">
            <a:avLst/>
          </a:prstGeom>
          <a:ln w="12700">
            <a:miter lim="400000"/>
          </a:ln>
        </p:spPr>
      </p:pic>
      <p:sp>
        <p:nvSpPr>
          <p:cNvPr id="19" name="Body Level One…"/>
          <p:cNvSpPr txBox="1">
            <a:spLocks noGrp="1"/>
          </p:cNvSpPr>
          <p:nvPr>
            <p:ph type="body" sz="quarter" idx="1" hasCustomPrompt="1"/>
          </p:nvPr>
        </p:nvSpPr>
        <p:spPr>
          <a:xfrm>
            <a:off x="365443" y="1337189"/>
            <a:ext cx="8524558" cy="393822"/>
          </a:xfrm>
          <a:prstGeom prst="rect">
            <a:avLst/>
          </a:prstGeom>
        </p:spPr>
        <p:txBody>
          <a:bodyPr/>
          <a:lstStyle>
            <a:lvl1pPr marL="0" indent="0">
              <a:buSzTx/>
              <a:buNone/>
              <a:defRPr sz="2600" b="1"/>
            </a:lvl1pPr>
            <a:lvl2pPr marL="0" indent="0">
              <a:buSzTx/>
              <a:buNone/>
              <a:defRPr sz="2600" b="1"/>
            </a:lvl2pPr>
            <a:lvl3pPr marL="0" indent="0">
              <a:buSzTx/>
              <a:buNone/>
              <a:defRPr sz="2600" b="1"/>
            </a:lvl3pPr>
            <a:lvl4pPr marL="0" indent="0">
              <a:buSzTx/>
              <a:buNone/>
              <a:defRPr sz="2600" b="1"/>
            </a:lvl4pPr>
            <a:lvl5pPr marL="0" indent="0">
              <a:buSzTx/>
              <a:buNone/>
              <a:defRPr sz="2600" b="1"/>
            </a:lvl5pPr>
          </a:lstStyle>
          <a:p>
            <a:r>
              <a:t>Folientitel: Arial 26pt bold</a:t>
            </a:r>
          </a:p>
          <a:p>
            <a:pPr lvl="1"/>
            <a:endParaRPr/>
          </a:p>
          <a:p>
            <a:pPr lvl="2"/>
            <a:endParaRPr/>
          </a:p>
          <a:p>
            <a:pPr lvl="3"/>
            <a:endParaRPr/>
          </a:p>
          <a:p>
            <a:pPr lvl="4"/>
            <a:endParaRPr/>
          </a:p>
        </p:txBody>
      </p:sp>
      <p:sp>
        <p:nvSpPr>
          <p:cNvPr id="20" name="Textplatzhalter 25"/>
          <p:cNvSpPr>
            <a:spLocks noGrp="1"/>
          </p:cNvSpPr>
          <p:nvPr>
            <p:ph type="body" sz="quarter" idx="22" hasCustomPrompt="1"/>
          </p:nvPr>
        </p:nvSpPr>
        <p:spPr>
          <a:xfrm>
            <a:off x="380675" y="1979928"/>
            <a:ext cx="8515675" cy="509907"/>
          </a:xfrm>
          <a:prstGeom prst="rect">
            <a:avLst/>
          </a:prstGeom>
        </p:spPr>
        <p:txBody>
          <a:bodyPr/>
          <a:lstStyle>
            <a:lvl1pPr marL="0" indent="0" defTabSz="651682">
              <a:spcBef>
                <a:spcPts val="500"/>
              </a:spcBef>
              <a:buSzTx/>
              <a:buNone/>
              <a:defRPr sz="1700" b="1"/>
            </a:lvl1pPr>
          </a:lstStyle>
          <a:p>
            <a:r>
              <a:t>Unterzeile: Arial 18pt bold (Auch zweizeilig möglich)</a:t>
            </a:r>
          </a:p>
        </p:txBody>
      </p:sp>
      <p:sp>
        <p:nvSpPr>
          <p:cNvPr id="21" name="Slide Number"/>
          <p:cNvSpPr txBox="1">
            <a:spLocks noGrp="1"/>
          </p:cNvSpPr>
          <p:nvPr>
            <p:ph type="sldNum" sz="quarter" idx="2"/>
          </p:nvPr>
        </p:nvSpPr>
        <p:spPr>
          <a:xfrm>
            <a:off x="6553200" y="4627562"/>
            <a:ext cx="2133600" cy="279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sp>
        <p:nvSpPr>
          <p:cNvPr id="28" name="Fußzeilenplatzhalter 4"/>
          <p:cNvSpPr txBox="1"/>
          <p:nvPr/>
        </p:nvSpPr>
        <p:spPr>
          <a:xfrm>
            <a:off x="7359805" y="4879731"/>
            <a:ext cx="13907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914400">
              <a:spcBef>
                <a:spcPts val="500"/>
              </a:spcBef>
              <a:defRPr sz="900">
                <a:latin typeface="Arial"/>
                <a:ea typeface="Arial"/>
                <a:cs typeface="Arial"/>
                <a:sym typeface="Arial"/>
              </a:defRPr>
            </a:lvl1pPr>
          </a:lstStyle>
          <a:p>
            <a:r>
              <a:t>Ulrich Nierste</a:t>
            </a:r>
          </a:p>
        </p:txBody>
      </p:sp>
      <p:pic>
        <p:nvPicPr>
          <p:cNvPr id="29" name="Grafik 10" descr="Grafik 10"/>
          <p:cNvPicPr>
            <a:picLocks noChangeAspect="1"/>
          </p:cNvPicPr>
          <p:nvPr/>
        </p:nvPicPr>
        <p:blipFill>
          <a:blip r:embed="rId2">
            <a:extLst/>
          </a:blip>
          <a:stretch>
            <a:fillRect/>
          </a:stretch>
        </p:blipFill>
        <p:spPr>
          <a:xfrm>
            <a:off x="7661709" y="331200"/>
            <a:ext cx="1086292" cy="500375"/>
          </a:xfrm>
          <a:prstGeom prst="rect">
            <a:avLst/>
          </a:prstGeom>
          <a:ln w="12700">
            <a:miter lim="400000"/>
          </a:ln>
        </p:spPr>
      </p:pic>
      <p:sp>
        <p:nvSpPr>
          <p:cNvPr id="30" name="Gerade Verbindung 11"/>
          <p:cNvSpPr/>
          <p:nvPr/>
        </p:nvSpPr>
        <p:spPr>
          <a:xfrm>
            <a:off x="107947" y="4741372"/>
            <a:ext cx="8928108" cy="7453"/>
          </a:xfrm>
          <a:prstGeom prst="line">
            <a:avLst/>
          </a:prstGeom>
          <a:ln w="12700">
            <a:solidFill>
              <a:schemeClr val="accent3"/>
            </a:solidFill>
            <a:miter/>
          </a:ln>
        </p:spPr>
        <p:txBody>
          <a:bodyPr lIns="45718" tIns="45718" rIns="45718" bIns="45718"/>
          <a:lstStyle/>
          <a:p>
            <a:endParaRPr/>
          </a:p>
        </p:txBody>
      </p:sp>
      <p:sp>
        <p:nvSpPr>
          <p:cNvPr id="31" name="Body Level One…"/>
          <p:cNvSpPr txBox="1">
            <a:spLocks noGrp="1"/>
          </p:cNvSpPr>
          <p:nvPr>
            <p:ph type="body" sz="half" idx="1"/>
          </p:nvPr>
        </p:nvSpPr>
        <p:spPr>
          <a:xfrm>
            <a:off x="400050" y="1187998"/>
            <a:ext cx="4114800" cy="3446155"/>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marL="1408090" indent="-331478">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32" name="Title Text"/>
          <p:cNvSpPr txBox="1">
            <a:spLocks noGrp="1"/>
          </p:cNvSpPr>
          <p:nvPr>
            <p:ph type="title"/>
          </p:nvPr>
        </p:nvSpPr>
        <p:spPr>
          <a:xfrm>
            <a:off x="396000" y="296244"/>
            <a:ext cx="6869180" cy="575990"/>
          </a:xfrm>
          <a:prstGeom prst="rect">
            <a:avLst/>
          </a:prstGeom>
        </p:spPr>
        <p:txBody>
          <a:bodyPr/>
          <a:lstStyle>
            <a:lvl1pPr>
              <a:lnSpc>
                <a:spcPct val="90000"/>
              </a:lnSpc>
            </a:lvl1pPr>
          </a:lstStyle>
          <a:p>
            <a:r>
              <a:t>Title Text</a:t>
            </a:r>
          </a:p>
        </p:txBody>
      </p:sp>
      <p:sp>
        <p:nvSpPr>
          <p:cNvPr id="33" name="Footer Placeholder 4"/>
          <p:cNvSpPr txBox="1"/>
          <p:nvPr/>
        </p:nvSpPr>
        <p:spPr>
          <a:xfrm>
            <a:off x="752480" y="4877707"/>
            <a:ext cx="3681297"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latin typeface="Arial"/>
                <a:ea typeface="Arial"/>
                <a:cs typeface="Arial"/>
                <a:sym typeface="Arial"/>
              </a:defRPr>
            </a:lvl1pPr>
          </a:lstStyle>
          <a:p>
            <a:r>
              <a:rPr dirty="0" smtClean="0"/>
              <a:t>27 </a:t>
            </a:r>
            <a:r>
              <a:rPr lang="de-DE" dirty="0" smtClean="0"/>
              <a:t>March</a:t>
            </a:r>
            <a:r>
              <a:rPr dirty="0" smtClean="0"/>
              <a:t> 202</a:t>
            </a:r>
            <a:r>
              <a:rPr lang="de-DE" dirty="0" smtClean="0"/>
              <a:t>3</a:t>
            </a:r>
            <a:r>
              <a:rPr dirty="0" smtClean="0"/>
              <a:t>   </a:t>
            </a:r>
            <a:r>
              <a:rPr dirty="0"/>
              <a:t>KSETA Plenary Workshop</a:t>
            </a:r>
          </a:p>
        </p:txBody>
      </p:sp>
      <p:sp>
        <p:nvSpPr>
          <p:cNvPr id="34" name="Slide Number"/>
          <p:cNvSpPr txBox="1">
            <a:spLocks noGrp="1"/>
          </p:cNvSpPr>
          <p:nvPr>
            <p:ph type="sldNum" sz="quarter" idx="2"/>
          </p:nvPr>
        </p:nvSpPr>
        <p:spPr>
          <a:xfrm>
            <a:off x="215999" y="4883456"/>
            <a:ext cx="139837" cy="1270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sp>
        <p:nvSpPr>
          <p:cNvPr id="41" name="Fußzeilenplatzhalter 4"/>
          <p:cNvSpPr txBox="1"/>
          <p:nvPr/>
        </p:nvSpPr>
        <p:spPr>
          <a:xfrm>
            <a:off x="7359805" y="4879731"/>
            <a:ext cx="13907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914400">
              <a:spcBef>
                <a:spcPts val="500"/>
              </a:spcBef>
              <a:defRPr sz="900">
                <a:latin typeface="Arial"/>
                <a:ea typeface="Arial"/>
                <a:cs typeface="Arial"/>
                <a:sym typeface="Arial"/>
              </a:defRPr>
            </a:lvl1pPr>
          </a:lstStyle>
          <a:p>
            <a:r>
              <a:t>Ulrich Nierste</a:t>
            </a:r>
          </a:p>
        </p:txBody>
      </p:sp>
      <p:pic>
        <p:nvPicPr>
          <p:cNvPr id="42" name="Grafik 10" descr="Grafik 10"/>
          <p:cNvPicPr>
            <a:picLocks noChangeAspect="1"/>
          </p:cNvPicPr>
          <p:nvPr/>
        </p:nvPicPr>
        <p:blipFill>
          <a:blip r:embed="rId2">
            <a:extLst/>
          </a:blip>
          <a:stretch>
            <a:fillRect/>
          </a:stretch>
        </p:blipFill>
        <p:spPr>
          <a:xfrm>
            <a:off x="7661709" y="331200"/>
            <a:ext cx="1086292" cy="500375"/>
          </a:xfrm>
          <a:prstGeom prst="rect">
            <a:avLst/>
          </a:prstGeom>
          <a:ln w="12700">
            <a:miter lim="400000"/>
          </a:ln>
        </p:spPr>
      </p:pic>
      <p:sp>
        <p:nvSpPr>
          <p:cNvPr id="43" name="Gerade Verbindung 11"/>
          <p:cNvSpPr/>
          <p:nvPr/>
        </p:nvSpPr>
        <p:spPr>
          <a:xfrm>
            <a:off x="107947" y="4741372"/>
            <a:ext cx="8928108" cy="7453"/>
          </a:xfrm>
          <a:prstGeom prst="line">
            <a:avLst/>
          </a:prstGeom>
          <a:ln w="12700">
            <a:solidFill>
              <a:schemeClr val="accent3"/>
            </a:solidFill>
            <a:miter/>
          </a:ln>
        </p:spPr>
        <p:txBody>
          <a:bodyPr lIns="45718" tIns="45718" rIns="45718" bIns="45718"/>
          <a:lstStyle/>
          <a:p>
            <a:endParaRPr/>
          </a:p>
        </p:txBody>
      </p:sp>
      <p:sp>
        <p:nvSpPr>
          <p:cNvPr id="44" name="Title Text"/>
          <p:cNvSpPr txBox="1">
            <a:spLocks noGrp="1"/>
          </p:cNvSpPr>
          <p:nvPr>
            <p:ph type="title"/>
          </p:nvPr>
        </p:nvSpPr>
        <p:spPr>
          <a:xfrm>
            <a:off x="396000" y="296244"/>
            <a:ext cx="6869180" cy="575990"/>
          </a:xfrm>
          <a:prstGeom prst="rect">
            <a:avLst/>
          </a:prstGeom>
        </p:spPr>
        <p:txBody>
          <a:bodyPr/>
          <a:lstStyle>
            <a:lvl1pPr>
              <a:lnSpc>
                <a:spcPct val="90000"/>
              </a:lnSpc>
            </a:lvl1pPr>
          </a:lstStyle>
          <a:p>
            <a:r>
              <a:t>Title Text</a:t>
            </a:r>
          </a:p>
        </p:txBody>
      </p:sp>
      <p:sp>
        <p:nvSpPr>
          <p:cNvPr id="45" name="Footer Placeholder 4"/>
          <p:cNvSpPr txBox="1"/>
          <p:nvPr/>
        </p:nvSpPr>
        <p:spPr>
          <a:xfrm>
            <a:off x="592940" y="4879731"/>
            <a:ext cx="3681297"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latin typeface="Arial"/>
                <a:ea typeface="Arial"/>
                <a:cs typeface="Arial"/>
                <a:sym typeface="Arial"/>
              </a:defRPr>
            </a:lvl1pPr>
          </a:lstStyle>
          <a:p>
            <a:r>
              <a:rPr dirty="0" smtClean="0"/>
              <a:t>27 </a:t>
            </a:r>
            <a:r>
              <a:rPr lang="de-DE" dirty="0" smtClean="0"/>
              <a:t>March</a:t>
            </a:r>
            <a:r>
              <a:rPr dirty="0" smtClean="0"/>
              <a:t> 202</a:t>
            </a:r>
            <a:r>
              <a:rPr lang="de-DE" dirty="0" smtClean="0"/>
              <a:t>3</a:t>
            </a:r>
            <a:r>
              <a:rPr dirty="0" smtClean="0"/>
              <a:t>   </a:t>
            </a:r>
            <a:r>
              <a:rPr dirty="0"/>
              <a:t>KSETA Plenary Workshop</a:t>
            </a:r>
          </a:p>
        </p:txBody>
      </p:sp>
      <p:sp>
        <p:nvSpPr>
          <p:cNvPr id="46" name="Slide Number"/>
          <p:cNvSpPr txBox="1">
            <a:spLocks noGrp="1"/>
          </p:cNvSpPr>
          <p:nvPr>
            <p:ph type="sldNum" sz="quarter" idx="2"/>
          </p:nvPr>
        </p:nvSpPr>
        <p:spPr>
          <a:xfrm>
            <a:off x="215999" y="4883456"/>
            <a:ext cx="139837" cy="1270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Nur Titel">
    <p:spTree>
      <p:nvGrpSpPr>
        <p:cNvPr id="1" name=""/>
        <p:cNvGrpSpPr/>
        <p:nvPr/>
      </p:nvGrpSpPr>
      <p:grpSpPr>
        <a:xfrm>
          <a:off x="0" y="0"/>
          <a:ext cx="0" cy="0"/>
          <a:chOff x="0" y="0"/>
          <a:chExt cx="0" cy="0"/>
        </a:xfrm>
      </p:grpSpPr>
      <p:sp>
        <p:nvSpPr>
          <p:cNvPr id="53" name="Fußzeilenplatzhalter 4"/>
          <p:cNvSpPr txBox="1"/>
          <p:nvPr/>
        </p:nvSpPr>
        <p:spPr>
          <a:xfrm>
            <a:off x="7359805" y="4879731"/>
            <a:ext cx="13907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914400">
              <a:spcBef>
                <a:spcPts val="500"/>
              </a:spcBef>
              <a:defRPr sz="900">
                <a:latin typeface="Arial"/>
                <a:ea typeface="Arial"/>
                <a:cs typeface="Arial"/>
                <a:sym typeface="Arial"/>
              </a:defRPr>
            </a:lvl1pPr>
          </a:lstStyle>
          <a:p>
            <a:r>
              <a:t>Ulrich Nierste</a:t>
            </a:r>
          </a:p>
        </p:txBody>
      </p:sp>
      <p:pic>
        <p:nvPicPr>
          <p:cNvPr id="54" name="Grafik 10" descr="Grafik 10"/>
          <p:cNvPicPr>
            <a:picLocks noChangeAspect="1"/>
          </p:cNvPicPr>
          <p:nvPr/>
        </p:nvPicPr>
        <p:blipFill>
          <a:blip r:embed="rId2">
            <a:extLst/>
          </a:blip>
          <a:stretch>
            <a:fillRect/>
          </a:stretch>
        </p:blipFill>
        <p:spPr>
          <a:xfrm>
            <a:off x="7661709" y="331200"/>
            <a:ext cx="1086292" cy="500375"/>
          </a:xfrm>
          <a:prstGeom prst="rect">
            <a:avLst/>
          </a:prstGeom>
          <a:ln w="12700">
            <a:miter lim="400000"/>
          </a:ln>
        </p:spPr>
      </p:pic>
      <p:sp>
        <p:nvSpPr>
          <p:cNvPr id="55" name="Gerade Verbindung 11"/>
          <p:cNvSpPr/>
          <p:nvPr/>
        </p:nvSpPr>
        <p:spPr>
          <a:xfrm>
            <a:off x="107947" y="4741372"/>
            <a:ext cx="8928108" cy="7453"/>
          </a:xfrm>
          <a:prstGeom prst="line">
            <a:avLst/>
          </a:prstGeom>
          <a:ln w="12700">
            <a:solidFill>
              <a:schemeClr val="accent3"/>
            </a:solidFill>
            <a:miter/>
          </a:ln>
        </p:spPr>
        <p:txBody>
          <a:bodyPr lIns="45718" tIns="45718" rIns="45718" bIns="45718"/>
          <a:lstStyle/>
          <a:p>
            <a:endParaRPr/>
          </a:p>
        </p:txBody>
      </p:sp>
      <p:sp>
        <p:nvSpPr>
          <p:cNvPr id="56" name="Title Text"/>
          <p:cNvSpPr txBox="1">
            <a:spLocks noGrp="1"/>
          </p:cNvSpPr>
          <p:nvPr>
            <p:ph type="title"/>
          </p:nvPr>
        </p:nvSpPr>
        <p:spPr>
          <a:xfrm>
            <a:off x="396000" y="296244"/>
            <a:ext cx="6869180" cy="575990"/>
          </a:xfrm>
          <a:prstGeom prst="rect">
            <a:avLst/>
          </a:prstGeom>
        </p:spPr>
        <p:txBody>
          <a:bodyPr/>
          <a:lstStyle>
            <a:lvl1pPr>
              <a:lnSpc>
                <a:spcPct val="90000"/>
              </a:lnSpc>
            </a:lvl1pPr>
          </a:lstStyle>
          <a:p>
            <a:r>
              <a:t>Title Text</a:t>
            </a:r>
          </a:p>
        </p:txBody>
      </p:sp>
      <p:sp>
        <p:nvSpPr>
          <p:cNvPr id="57" name="Bildplatzhalter 3"/>
          <p:cNvSpPr>
            <a:spLocks noGrp="1"/>
          </p:cNvSpPr>
          <p:nvPr>
            <p:ph type="pic" idx="21"/>
          </p:nvPr>
        </p:nvSpPr>
        <p:spPr>
          <a:xfrm>
            <a:off x="0" y="1328419"/>
            <a:ext cx="9144000" cy="3304543"/>
          </a:xfrm>
          <a:prstGeom prst="rect">
            <a:avLst/>
          </a:prstGeom>
        </p:spPr>
        <p:txBody>
          <a:bodyPr lIns="91439" tIns="45719" rIns="91439" bIns="45719">
            <a:noAutofit/>
          </a:bodyPr>
          <a:lstStyle/>
          <a:p>
            <a:endParaRPr/>
          </a:p>
        </p:txBody>
      </p:sp>
      <p:sp>
        <p:nvSpPr>
          <p:cNvPr id="58" name="Footer Placeholder 4"/>
          <p:cNvSpPr txBox="1"/>
          <p:nvPr/>
        </p:nvSpPr>
        <p:spPr>
          <a:xfrm>
            <a:off x="752480" y="4883456"/>
            <a:ext cx="3681297"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latin typeface="Arial"/>
                <a:ea typeface="Arial"/>
                <a:cs typeface="Arial"/>
                <a:sym typeface="Arial"/>
              </a:defRPr>
            </a:lvl1pPr>
          </a:lstStyle>
          <a:p>
            <a:r>
              <a:t>27. September 2021   KSETA Plenary Workshop</a:t>
            </a:r>
          </a:p>
        </p:txBody>
      </p:sp>
      <p:sp>
        <p:nvSpPr>
          <p:cNvPr id="59" name="Slide Number"/>
          <p:cNvSpPr txBox="1">
            <a:spLocks noGrp="1"/>
          </p:cNvSpPr>
          <p:nvPr>
            <p:ph type="sldNum" sz="quarter" idx="2"/>
          </p:nvPr>
        </p:nvSpPr>
        <p:spPr>
          <a:xfrm>
            <a:off x="215999" y="4883456"/>
            <a:ext cx="139837" cy="1270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Nur Titel">
    <p:spTree>
      <p:nvGrpSpPr>
        <p:cNvPr id="1" name=""/>
        <p:cNvGrpSpPr/>
        <p:nvPr/>
      </p:nvGrpSpPr>
      <p:grpSpPr>
        <a:xfrm>
          <a:off x="0" y="0"/>
          <a:ext cx="0" cy="0"/>
          <a:chOff x="0" y="0"/>
          <a:chExt cx="0" cy="0"/>
        </a:xfrm>
      </p:grpSpPr>
      <p:sp>
        <p:nvSpPr>
          <p:cNvPr id="66" name="Fußzeilenplatzhalter 4"/>
          <p:cNvSpPr txBox="1"/>
          <p:nvPr/>
        </p:nvSpPr>
        <p:spPr>
          <a:xfrm>
            <a:off x="7359805" y="4879731"/>
            <a:ext cx="13907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914400">
              <a:spcBef>
                <a:spcPts val="500"/>
              </a:spcBef>
              <a:defRPr sz="900">
                <a:latin typeface="Arial"/>
                <a:ea typeface="Arial"/>
                <a:cs typeface="Arial"/>
                <a:sym typeface="Arial"/>
              </a:defRPr>
            </a:lvl1pPr>
          </a:lstStyle>
          <a:p>
            <a:r>
              <a:t>Ulrich Nierste</a:t>
            </a:r>
          </a:p>
        </p:txBody>
      </p:sp>
      <p:pic>
        <p:nvPicPr>
          <p:cNvPr id="67" name="Grafik 10" descr="Grafik 10"/>
          <p:cNvPicPr>
            <a:picLocks noChangeAspect="1"/>
          </p:cNvPicPr>
          <p:nvPr/>
        </p:nvPicPr>
        <p:blipFill>
          <a:blip r:embed="rId2">
            <a:extLst/>
          </a:blip>
          <a:stretch>
            <a:fillRect/>
          </a:stretch>
        </p:blipFill>
        <p:spPr>
          <a:xfrm>
            <a:off x="7661709" y="331200"/>
            <a:ext cx="1086292" cy="500375"/>
          </a:xfrm>
          <a:prstGeom prst="rect">
            <a:avLst/>
          </a:prstGeom>
          <a:ln w="12700">
            <a:miter lim="400000"/>
          </a:ln>
        </p:spPr>
      </p:pic>
      <p:sp>
        <p:nvSpPr>
          <p:cNvPr id="68" name="Gerade Verbindung 11"/>
          <p:cNvSpPr/>
          <p:nvPr/>
        </p:nvSpPr>
        <p:spPr>
          <a:xfrm>
            <a:off x="107947" y="4741372"/>
            <a:ext cx="8928108" cy="7453"/>
          </a:xfrm>
          <a:prstGeom prst="line">
            <a:avLst/>
          </a:prstGeom>
          <a:ln w="12700">
            <a:solidFill>
              <a:schemeClr val="accent3"/>
            </a:solidFill>
            <a:miter/>
          </a:ln>
        </p:spPr>
        <p:txBody>
          <a:bodyPr lIns="45718" tIns="45718" rIns="45718" bIns="45718"/>
          <a:lstStyle/>
          <a:p>
            <a:endParaRPr/>
          </a:p>
        </p:txBody>
      </p:sp>
      <p:sp>
        <p:nvSpPr>
          <p:cNvPr id="69" name="Title Text"/>
          <p:cNvSpPr txBox="1">
            <a:spLocks noGrp="1"/>
          </p:cNvSpPr>
          <p:nvPr>
            <p:ph type="title"/>
          </p:nvPr>
        </p:nvSpPr>
        <p:spPr>
          <a:xfrm>
            <a:off x="396000" y="296244"/>
            <a:ext cx="6869180" cy="575990"/>
          </a:xfrm>
          <a:prstGeom prst="rect">
            <a:avLst/>
          </a:prstGeom>
        </p:spPr>
        <p:txBody>
          <a:bodyPr/>
          <a:lstStyle>
            <a:lvl1pPr>
              <a:lnSpc>
                <a:spcPct val="90000"/>
              </a:lnSpc>
            </a:lvl1pPr>
          </a:lstStyle>
          <a:p>
            <a:r>
              <a:t>Title Text</a:t>
            </a:r>
          </a:p>
        </p:txBody>
      </p:sp>
      <p:sp>
        <p:nvSpPr>
          <p:cNvPr id="70" name="Rechteck 1"/>
          <p:cNvSpPr/>
          <p:nvPr/>
        </p:nvSpPr>
        <p:spPr>
          <a:xfrm>
            <a:off x="0" y="4652490"/>
            <a:ext cx="9144000" cy="182882"/>
          </a:xfrm>
          <a:prstGeom prst="rect">
            <a:avLst/>
          </a:prstGeom>
          <a:solidFill>
            <a:srgbClr val="FFFFFF"/>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1" name="Bildplatzhalter 3"/>
          <p:cNvSpPr>
            <a:spLocks noGrp="1"/>
          </p:cNvSpPr>
          <p:nvPr>
            <p:ph type="pic" idx="21"/>
          </p:nvPr>
        </p:nvSpPr>
        <p:spPr>
          <a:xfrm>
            <a:off x="0" y="1328419"/>
            <a:ext cx="9144000" cy="3419793"/>
          </a:xfrm>
          <a:prstGeom prst="rect">
            <a:avLst/>
          </a:prstGeom>
        </p:spPr>
        <p:txBody>
          <a:bodyPr lIns="91439" tIns="45719" rIns="91439" bIns="45719">
            <a:noAutofit/>
          </a:bodyPr>
          <a:lstStyle/>
          <a:p>
            <a:endParaRPr/>
          </a:p>
        </p:txBody>
      </p:sp>
      <p:sp>
        <p:nvSpPr>
          <p:cNvPr id="72" name="Footer Placeholder 4"/>
          <p:cNvSpPr txBox="1"/>
          <p:nvPr/>
        </p:nvSpPr>
        <p:spPr>
          <a:xfrm>
            <a:off x="752480" y="4883456"/>
            <a:ext cx="3681297"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latin typeface="Arial"/>
                <a:ea typeface="Arial"/>
                <a:cs typeface="Arial"/>
                <a:sym typeface="Arial"/>
              </a:defRPr>
            </a:lvl1pPr>
          </a:lstStyle>
          <a:p>
            <a:r>
              <a:t>27. September 2021   KSETA Plenary Workshop</a:t>
            </a:r>
          </a:p>
        </p:txBody>
      </p:sp>
      <p:sp>
        <p:nvSpPr>
          <p:cNvPr id="73" name="Slide Number"/>
          <p:cNvSpPr txBox="1">
            <a:spLocks noGrp="1"/>
          </p:cNvSpPr>
          <p:nvPr>
            <p:ph type="sldNum" sz="quarter" idx="2"/>
          </p:nvPr>
        </p:nvSpPr>
        <p:spPr>
          <a:xfrm>
            <a:off x="215999" y="4883456"/>
            <a:ext cx="139837" cy="1270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80" name="Body Level One…"/>
          <p:cNvSpPr txBox="1">
            <a:spLocks noGrp="1"/>
          </p:cNvSpPr>
          <p:nvPr>
            <p:ph type="body" idx="1" hasCustomPrompt="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Click to add text</a:t>
            </a:r>
          </a:p>
          <a:p>
            <a:pPr lvl="1"/>
            <a:endParaRPr/>
          </a:p>
          <a:p>
            <a:pPr lvl="2"/>
            <a:endParaRPr/>
          </a:p>
          <a:p>
            <a:pPr lvl="3"/>
            <a:endParaRPr/>
          </a:p>
          <a:p>
            <a:pPr lvl="4"/>
            <a:endParaRPr/>
          </a:p>
        </p:txBody>
      </p:sp>
      <p:sp>
        <p:nvSpPr>
          <p:cNvPr id="81" name="Click to add title"/>
          <p:cNvSpPr txBox="1">
            <a:spLocks noGrp="1"/>
          </p:cNvSpPr>
          <p:nvPr>
            <p:ph type="title" hasCustomPrompt="1"/>
          </p:nvPr>
        </p:nvSpPr>
        <p:spPr>
          <a:prstGeom prst="rect">
            <a:avLst/>
          </a:prstGeom>
        </p:spPr>
        <p:txBody>
          <a:bodyPr/>
          <a:lstStyle/>
          <a:p>
            <a:r>
              <a:t>Click to add 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215999" y="4876180"/>
            <a:ext cx="237244" cy="13849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5820377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3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96000" y="296280"/>
            <a:ext cx="6868800" cy="57564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p:nvPr>
        </p:nvSpPr>
        <p:spPr>
          <a:xfrm>
            <a:off x="399960" y="1188000"/>
            <a:ext cx="8343720" cy="3365640"/>
          </a:xfrm>
          <a:prstGeom prst="rect">
            <a:avLst/>
          </a:prstGeom>
          <a:noFill/>
          <a:ln w="0">
            <a:noFill/>
          </a:ln>
        </p:spPr>
        <p:txBody>
          <a:bodyPr lIns="0" tIns="0" rIns="0" bIns="0" anchor="t">
            <a:normAutofit/>
          </a:bodyPr>
          <a:lstStyle/>
          <a:p>
            <a:endParaRPr lang="en-US" sz="2000" b="0" strike="noStrike" spc="-1">
              <a:solidFill>
                <a:srgbClr val="000000"/>
              </a:solidFill>
              <a:latin typeface="Arial"/>
            </a:endParaRPr>
          </a:p>
        </p:txBody>
      </p:sp>
    </p:spTree>
    <p:extLst>
      <p:ext uri="{BB962C8B-B14F-4D97-AF65-F5344CB8AC3E}">
        <p14:creationId xmlns:p14="http://schemas.microsoft.com/office/powerpoint/2010/main" val="3397740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oter Placeholder 4"/>
          <p:cNvSpPr txBox="1"/>
          <p:nvPr/>
        </p:nvSpPr>
        <p:spPr>
          <a:xfrm>
            <a:off x="734192" y="4877707"/>
            <a:ext cx="3681297"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900">
                <a:latin typeface="Arial"/>
                <a:ea typeface="Arial"/>
                <a:cs typeface="Arial"/>
                <a:sym typeface="Arial"/>
              </a:defRPr>
            </a:lvl1pPr>
          </a:lstStyle>
          <a:p>
            <a:r>
              <a:rPr lang="de-DE" dirty="0" smtClean="0"/>
              <a:t>27</a:t>
            </a:r>
            <a:r>
              <a:rPr dirty="0" smtClean="0"/>
              <a:t> </a:t>
            </a:r>
            <a:r>
              <a:rPr lang="de-DE" dirty="0" smtClean="0"/>
              <a:t>March</a:t>
            </a:r>
            <a:r>
              <a:rPr dirty="0" smtClean="0"/>
              <a:t> 202</a:t>
            </a:r>
            <a:r>
              <a:rPr lang="de-DE" dirty="0" smtClean="0"/>
              <a:t>3</a:t>
            </a:r>
            <a:r>
              <a:rPr dirty="0" smtClean="0"/>
              <a:t>   </a:t>
            </a:r>
            <a:r>
              <a:rPr dirty="0"/>
              <a:t>KSETA Plenary Workshop</a:t>
            </a:r>
          </a:p>
        </p:txBody>
      </p:sp>
      <p:sp>
        <p:nvSpPr>
          <p:cNvPr id="3" name="Fußzeilenplatzhalter 4"/>
          <p:cNvSpPr txBox="1"/>
          <p:nvPr/>
        </p:nvSpPr>
        <p:spPr>
          <a:xfrm>
            <a:off x="7509503" y="4872804"/>
            <a:ext cx="13907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914400">
              <a:spcBef>
                <a:spcPts val="500"/>
              </a:spcBef>
              <a:defRPr sz="900">
                <a:latin typeface="Arial"/>
                <a:ea typeface="Arial"/>
                <a:cs typeface="Arial"/>
                <a:sym typeface="Arial"/>
              </a:defRPr>
            </a:lvl1pPr>
          </a:lstStyle>
          <a:p>
            <a:r>
              <a:t>Ulrich Nierste</a:t>
            </a:r>
          </a:p>
        </p:txBody>
      </p:sp>
      <p:pic>
        <p:nvPicPr>
          <p:cNvPr id="4" name="Grafik 10" descr="Grafik 10"/>
          <p:cNvPicPr>
            <a:picLocks noChangeAspect="1"/>
          </p:cNvPicPr>
          <p:nvPr/>
        </p:nvPicPr>
        <p:blipFill>
          <a:blip r:embed="rId11">
            <a:extLst/>
          </a:blip>
          <a:stretch>
            <a:fillRect/>
          </a:stretch>
        </p:blipFill>
        <p:spPr>
          <a:xfrm>
            <a:off x="7661709" y="331200"/>
            <a:ext cx="1086292" cy="500375"/>
          </a:xfrm>
          <a:prstGeom prst="rect">
            <a:avLst/>
          </a:prstGeom>
          <a:ln w="12700">
            <a:miter lim="400000"/>
          </a:ln>
        </p:spPr>
      </p:pic>
      <p:sp>
        <p:nvSpPr>
          <p:cNvPr id="5" name="Gerade Verbindung 11"/>
          <p:cNvSpPr/>
          <p:nvPr/>
        </p:nvSpPr>
        <p:spPr>
          <a:xfrm>
            <a:off x="107947" y="4741372"/>
            <a:ext cx="8928108" cy="7453"/>
          </a:xfrm>
          <a:prstGeom prst="line">
            <a:avLst/>
          </a:prstGeom>
          <a:ln w="12700">
            <a:solidFill>
              <a:schemeClr val="accent3"/>
            </a:solidFill>
            <a:miter/>
          </a:ln>
        </p:spPr>
        <p:txBody>
          <a:bodyPr lIns="45718" tIns="45718" rIns="45718" bIns="45718"/>
          <a:lstStyle/>
          <a:p>
            <a:endParaRPr/>
          </a:p>
        </p:txBody>
      </p:sp>
      <p:sp>
        <p:nvSpPr>
          <p:cNvPr id="6" name="Body Level One…"/>
          <p:cNvSpPr txBox="1">
            <a:spLocks noGrp="1"/>
          </p:cNvSpPr>
          <p:nvPr>
            <p:ph type="body" idx="1" hasCustomPrompt="1"/>
          </p:nvPr>
        </p:nvSpPr>
        <p:spPr>
          <a:xfrm>
            <a:off x="400050" y="1187634"/>
            <a:ext cx="8343900" cy="3364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12"/>
              </a:buBlip>
            </a:lvl1pPr>
            <a:lvl2pPr>
              <a:buBlip>
                <a:blip r:embed="rId12"/>
              </a:buBlip>
            </a:lvl2pPr>
            <a:lvl3pPr>
              <a:buBlip>
                <a:blip r:embed="rId12"/>
              </a:buBlip>
            </a:lvl3pPr>
            <a:lvl4pPr>
              <a:buBlip>
                <a:blip r:embed="rId12"/>
              </a:buBlip>
            </a:lvl4pPr>
            <a:lvl5pPr>
              <a:buBlip>
                <a:blip r:embed="rId12"/>
              </a:buBlip>
            </a:lvl5pPr>
          </a:lstStyle>
          <a:p>
            <a:r>
              <a:t>Click to add text</a:t>
            </a:r>
          </a:p>
          <a:p>
            <a:pPr lvl="1"/>
            <a:endParaRPr/>
          </a:p>
          <a:p>
            <a:pPr lvl="2"/>
            <a:endParaRPr/>
          </a:p>
          <a:p>
            <a:pPr lvl="3"/>
            <a:endParaRPr/>
          </a:p>
          <a:p>
            <a:pPr lvl="4"/>
            <a:endParaRPr/>
          </a:p>
        </p:txBody>
      </p:sp>
      <p:sp>
        <p:nvSpPr>
          <p:cNvPr id="7" name="Click to add title"/>
          <p:cNvSpPr txBox="1">
            <a:spLocks noGrp="1"/>
          </p:cNvSpPr>
          <p:nvPr>
            <p:ph type="title" hasCustomPrompt="1"/>
          </p:nvPr>
        </p:nvSpPr>
        <p:spPr>
          <a:xfrm>
            <a:off x="396000" y="296152"/>
            <a:ext cx="6869179" cy="57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r>
              <a:t>Click to add title</a:t>
            </a:r>
          </a:p>
        </p:txBody>
      </p:sp>
      <p:sp>
        <p:nvSpPr>
          <p:cNvPr id="8" name="Slide Number"/>
          <p:cNvSpPr txBox="1">
            <a:spLocks noGrp="1"/>
          </p:cNvSpPr>
          <p:nvPr>
            <p:ph type="sldNum" sz="quarter" idx="2"/>
          </p:nvPr>
        </p:nvSpPr>
        <p:spPr>
          <a:xfrm>
            <a:off x="215999" y="4881929"/>
            <a:ext cx="139838" cy="127001"/>
          </a:xfrm>
          <a:prstGeom prst="rect">
            <a:avLst/>
          </a:prstGeom>
          <a:ln w="12700">
            <a:miter lim="400000"/>
          </a:ln>
        </p:spPr>
        <p:txBody>
          <a:bodyPr wrap="none" lIns="0" tIns="0" rIns="0" bIns="0" anchor="ctr">
            <a:spAutoFit/>
          </a:bodyPr>
          <a:lstStyle>
            <a:lvl1pPr>
              <a:defRPr sz="900" b="1">
                <a:latin typeface="Arial"/>
                <a:ea typeface="Arial"/>
                <a:cs typeface="Arial"/>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1pPr>
      <a:lvl2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2pPr>
      <a:lvl3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3pPr>
      <a:lvl4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4pPr>
      <a:lvl5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5pPr>
      <a:lvl6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6pPr>
      <a:lvl7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7pPr>
      <a:lvl8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8pPr>
      <a:lvl9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9pPr>
    </p:titleStyle>
    <p:bodyStyle>
      <a:lvl1pPr marL="203652" marR="0" indent="-203652" algn="l" defTabSz="685982" rtl="0" latinLnBrk="0">
        <a:lnSpc>
          <a:spcPct val="100000"/>
        </a:lnSpc>
        <a:spcBef>
          <a:spcPts val="600"/>
        </a:spcBef>
        <a:spcAft>
          <a:spcPts val="0"/>
        </a:spcAft>
        <a:buClrTx/>
        <a:buSzPct val="88000"/>
        <a:buFontTx/>
        <a:buBlip>
          <a:blip r:embed="rId12"/>
        </a:buBlip>
        <a:tabLst/>
        <a:defRPr sz="2000" b="0" i="0" u="none" strike="noStrike" cap="none" spc="0" baseline="0">
          <a:solidFill>
            <a:srgbClr val="000000"/>
          </a:solidFill>
          <a:uFillTx/>
          <a:latin typeface="Arial"/>
          <a:ea typeface="Arial"/>
          <a:cs typeface="Arial"/>
          <a:sym typeface="Arial"/>
        </a:defRPr>
      </a:lvl1pPr>
      <a:lvl2pPr marL="493051" marR="0" indent="-226280" algn="l" defTabSz="685982" rtl="0" latinLnBrk="0">
        <a:lnSpc>
          <a:spcPct val="100000"/>
        </a:lnSpc>
        <a:spcBef>
          <a:spcPts val="600"/>
        </a:spcBef>
        <a:spcAft>
          <a:spcPts val="0"/>
        </a:spcAft>
        <a:buClrTx/>
        <a:buSzPct val="88000"/>
        <a:buFontTx/>
        <a:buBlip>
          <a:blip r:embed="rId12"/>
        </a:buBlip>
        <a:tabLst/>
        <a:defRPr sz="2000" b="0" i="0" u="none" strike="noStrike" cap="none" spc="0" baseline="0">
          <a:solidFill>
            <a:srgbClr val="000000"/>
          </a:solidFill>
          <a:uFillTx/>
          <a:latin typeface="Arial"/>
          <a:ea typeface="Arial"/>
          <a:cs typeface="Arial"/>
          <a:sym typeface="Arial"/>
        </a:defRPr>
      </a:lvl2pPr>
      <a:lvl3pPr marL="786916" marR="0" indent="-248610" algn="l" defTabSz="685982" rtl="0" latinLnBrk="0">
        <a:lnSpc>
          <a:spcPct val="100000"/>
        </a:lnSpc>
        <a:spcBef>
          <a:spcPts val="600"/>
        </a:spcBef>
        <a:spcAft>
          <a:spcPts val="0"/>
        </a:spcAft>
        <a:buClrTx/>
        <a:buSzPct val="88000"/>
        <a:buFontTx/>
        <a:buBlip>
          <a:blip r:embed="rId12"/>
        </a:buBlip>
        <a:tabLst/>
        <a:defRPr sz="2000" b="0" i="0" u="none" strike="noStrike" cap="none" spc="0" baseline="0">
          <a:solidFill>
            <a:srgbClr val="000000"/>
          </a:solidFill>
          <a:uFillTx/>
          <a:latin typeface="Arial"/>
          <a:ea typeface="Arial"/>
          <a:cs typeface="Arial"/>
          <a:sym typeface="Arial"/>
        </a:defRPr>
      </a:lvl3pPr>
      <a:lvl4pPr marL="1059642" marR="0" indent="-254564" algn="l" defTabSz="685982" rtl="0" latinLnBrk="0">
        <a:lnSpc>
          <a:spcPct val="100000"/>
        </a:lnSpc>
        <a:spcBef>
          <a:spcPts val="600"/>
        </a:spcBef>
        <a:spcAft>
          <a:spcPts val="0"/>
        </a:spcAft>
        <a:buClrTx/>
        <a:buSzPct val="88000"/>
        <a:buFontTx/>
        <a:buBlip>
          <a:blip r:embed="rId12"/>
        </a:buBlip>
        <a:tabLst/>
        <a:defRPr sz="2000" b="0" i="0" u="none" strike="noStrike" cap="none" spc="0" baseline="0">
          <a:solidFill>
            <a:srgbClr val="000000"/>
          </a:solidFill>
          <a:uFillTx/>
          <a:latin typeface="Arial"/>
          <a:ea typeface="Arial"/>
          <a:cs typeface="Arial"/>
          <a:sym typeface="Arial"/>
        </a:defRPr>
      </a:lvl4pPr>
      <a:lvl5pPr marL="1408090" marR="0" indent="-331478" algn="l" defTabSz="685982" rtl="0" latinLnBrk="0">
        <a:lnSpc>
          <a:spcPct val="100000"/>
        </a:lnSpc>
        <a:spcBef>
          <a:spcPts val="600"/>
        </a:spcBef>
        <a:spcAft>
          <a:spcPts val="0"/>
        </a:spcAft>
        <a:buClrTx/>
        <a:buSzPct val="88000"/>
        <a:buFontTx/>
        <a:buBlip>
          <a:blip r:embed="rId12"/>
        </a:buBlip>
        <a:tabLst/>
        <a:defRPr sz="2000" b="0" i="0" u="none" strike="noStrike" cap="none" spc="0" baseline="0">
          <a:solidFill>
            <a:srgbClr val="000000"/>
          </a:solidFill>
          <a:uFillTx/>
          <a:latin typeface="Arial"/>
          <a:ea typeface="Arial"/>
          <a:cs typeface="Arial"/>
          <a:sym typeface="Arial"/>
        </a:defRPr>
      </a:lvl5pPr>
      <a:lvl6pPr marL="1978797"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6pPr>
      <a:lvl7pPr marL="2321786"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7pPr>
      <a:lvl8pPr marL="2664779"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8pPr>
      <a:lvl9pPr marL="3007771"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9pPr>
    </p:bodyStyle>
    <p:otherStyle>
      <a:lvl1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1pPr>
      <a:lvl2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2pPr>
      <a:lvl3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3pPr>
      <a:lvl4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4pPr>
      <a:lvl5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5pPr>
      <a:lvl6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6pPr>
      <a:lvl7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7pPr>
      <a:lvl8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8pPr>
      <a:lvl9pPr marL="0" marR="0" indent="0" algn="l" defTabSz="4572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tif"/></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2209.10950"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nature.com/articles/s41586-022-04892-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KSETA.jpg" descr="KSETA.jpg"/>
          <p:cNvPicPr>
            <a:picLocks noChangeAspect="1"/>
          </p:cNvPicPr>
          <p:nvPr/>
        </p:nvPicPr>
        <p:blipFill>
          <a:blip r:embed="rId2">
            <a:extLst/>
          </a:blip>
          <a:stretch>
            <a:fillRect/>
          </a:stretch>
        </p:blipFill>
        <p:spPr>
          <a:xfrm>
            <a:off x="106362" y="2524956"/>
            <a:ext cx="8931159" cy="2087563"/>
          </a:xfrm>
          <a:prstGeom prst="rect">
            <a:avLst/>
          </a:prstGeom>
          <a:ln w="12700">
            <a:miter lim="400000"/>
          </a:ln>
        </p:spPr>
      </p:pic>
      <p:sp>
        <p:nvSpPr>
          <p:cNvPr id="92" name="Textplatzhalter 2"/>
          <p:cNvSpPr txBox="1">
            <a:spLocks noGrp="1"/>
          </p:cNvSpPr>
          <p:nvPr>
            <p:ph type="subTitle" sz="quarter" idx="1"/>
          </p:nvPr>
        </p:nvSpPr>
        <p:spPr>
          <a:xfrm>
            <a:off x="309720" y="1168320"/>
            <a:ext cx="8524560" cy="562691"/>
          </a:xfrm>
          <a:prstGeom prst="rect">
            <a:avLst/>
          </a:prstGeom>
        </p:spPr>
        <p:txBody>
          <a:bodyPr/>
          <a:lstStyle>
            <a:lvl1pPr>
              <a:lnSpc>
                <a:spcPct val="90000"/>
              </a:lnSpc>
              <a:defRPr sz="3200">
                <a:solidFill>
                  <a:srgbClr val="941100"/>
                </a:solidFill>
              </a:defRPr>
            </a:lvl1pPr>
          </a:lstStyle>
          <a:p>
            <a:r>
              <a:t>Welcome and News from KSETA</a:t>
            </a:r>
          </a:p>
        </p:txBody>
      </p:sp>
      <p:sp>
        <p:nvSpPr>
          <p:cNvPr id="93" name="Textplatzhalter 3"/>
          <p:cNvSpPr>
            <a:spLocks noGrp="1"/>
          </p:cNvSpPr>
          <p:nvPr>
            <p:ph type="body" idx="22"/>
          </p:nvPr>
        </p:nvSpPr>
        <p:spPr>
          <a:xfrm>
            <a:off x="314162" y="2108553"/>
            <a:ext cx="8515676" cy="3119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85982">
              <a:spcBef>
                <a:spcPts val="600"/>
              </a:spcBef>
              <a:defRPr sz="1800"/>
            </a:lvl1pPr>
          </a:lstStyle>
          <a:p>
            <a:r>
              <a:rPr dirty="0" smtClean="0"/>
              <a:t>27 </a:t>
            </a:r>
            <a:r>
              <a:rPr lang="de-DE" dirty="0" smtClean="0"/>
              <a:t>March</a:t>
            </a:r>
            <a:r>
              <a:rPr dirty="0" smtClean="0"/>
              <a:t> 202</a:t>
            </a:r>
            <a:r>
              <a:rPr lang="de-DE" dirty="0" smtClean="0"/>
              <a:t>3</a:t>
            </a:r>
            <a:endParaRPr dirty="0"/>
          </a:p>
        </p:txBody>
      </p:sp>
      <p:sp>
        <p:nvSpPr>
          <p:cNvPr id="94" name="Ulrich Nierste"/>
          <p:cNvSpPr txBox="1"/>
          <p:nvPr/>
        </p:nvSpPr>
        <p:spPr>
          <a:xfrm>
            <a:off x="264492" y="1633259"/>
            <a:ext cx="2083998"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rPr b="1">
                <a:solidFill>
                  <a:srgbClr val="2F6EBA"/>
                </a:solidFill>
              </a:rPr>
              <a:t>Ulrich Nierste</a:t>
            </a:r>
            <a:r>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 Box 11"/>
          <p:cNvSpPr txBox="1">
            <a:spLocks noGrp="1"/>
          </p:cNvSpPr>
          <p:nvPr>
            <p:ph type="sldNum" sz="quarter" idx="4294967295"/>
          </p:nvPr>
        </p:nvSpPr>
        <p:spPr>
          <a:xfrm>
            <a:off x="145785" y="4883850"/>
            <a:ext cx="237244" cy="1384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dirty="0"/>
          </a:p>
        </p:txBody>
      </p:sp>
      <p:sp>
        <p:nvSpPr>
          <p:cNvPr id="202" name="Titel 1"/>
          <p:cNvSpPr txBox="1">
            <a:spLocks noGrp="1"/>
          </p:cNvSpPr>
          <p:nvPr>
            <p:ph type="title"/>
          </p:nvPr>
        </p:nvSpPr>
        <p:spPr>
          <a:xfrm>
            <a:off x="395999" y="296245"/>
            <a:ext cx="6869181" cy="575990"/>
          </a:xfrm>
          <a:prstGeom prst="rect">
            <a:avLst/>
          </a:prstGeom>
        </p:spPr>
        <p:txBody>
          <a:bodyPr/>
          <a:lstStyle/>
          <a:p>
            <a:r>
              <a:t>KSETA congratulates.....</a:t>
            </a:r>
          </a:p>
        </p:txBody>
      </p:sp>
      <p:sp>
        <p:nvSpPr>
          <p:cNvPr id="203" name="Textfeld 12"/>
          <p:cNvSpPr txBox="1"/>
          <p:nvPr/>
        </p:nvSpPr>
        <p:spPr>
          <a:xfrm>
            <a:off x="6177225" y="4436968"/>
            <a:ext cx="2864885"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1500" b="1">
                <a:latin typeface="Arial"/>
                <a:ea typeface="Arial"/>
                <a:cs typeface="Arial"/>
                <a:sym typeface="Arial"/>
              </a:defRPr>
            </a:lvl1pPr>
          </a:lstStyle>
          <a:p>
            <a:r>
              <a:rPr/>
              <a:t>...to their succesful graduation</a:t>
            </a:r>
          </a:p>
        </p:txBody>
      </p:sp>
      <p:pic>
        <p:nvPicPr>
          <p:cNvPr id="204" name="Picture 2" descr="Picture 2"/>
          <p:cNvPicPr>
            <a:picLocks noChangeAspect="1"/>
          </p:cNvPicPr>
          <p:nvPr/>
        </p:nvPicPr>
        <p:blipFill>
          <a:blip r:embed="rId3">
            <a:extLst/>
          </a:blip>
          <a:stretch>
            <a:fillRect/>
          </a:stretch>
        </p:blipFill>
        <p:spPr>
          <a:xfrm>
            <a:off x="7527375" y="3522568"/>
            <a:ext cx="1500190" cy="914403"/>
          </a:xfrm>
          <a:prstGeom prst="rect">
            <a:avLst/>
          </a:prstGeom>
          <a:ln w="12700">
            <a:miter lim="400000"/>
          </a:ln>
        </p:spPr>
      </p:pic>
      <p:pic>
        <p:nvPicPr>
          <p:cNvPr id="205" name="Picture 4" descr="Picture 4"/>
          <p:cNvPicPr>
            <a:picLocks noChangeAspect="1"/>
          </p:cNvPicPr>
          <p:nvPr/>
        </p:nvPicPr>
        <p:blipFill>
          <a:blip r:embed="rId4">
            <a:extLst/>
          </a:blip>
          <a:stretch>
            <a:fillRect/>
          </a:stretch>
        </p:blipFill>
        <p:spPr>
          <a:xfrm>
            <a:off x="6103125" y="231570"/>
            <a:ext cx="1424250" cy="923976"/>
          </a:xfrm>
          <a:prstGeom prst="rect">
            <a:avLst/>
          </a:prstGeom>
          <a:ln w="12700">
            <a:miter lim="400000"/>
          </a:ln>
        </p:spPr>
      </p:pic>
      <p:sp>
        <p:nvSpPr>
          <p:cNvPr id="207" name="Rechteck 12"/>
          <p:cNvSpPr txBox="1"/>
          <p:nvPr/>
        </p:nvSpPr>
        <p:spPr>
          <a:xfrm>
            <a:off x="712299" y="970736"/>
            <a:ext cx="2622108" cy="37087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Acaroglu, Harun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Angerer, Martin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Baranowski, Daniel</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Brommer, Sebastian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Burkart, Maximilian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Damminsek, Kantaphon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Dietrich-Siebert, Heiko</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Fatehi, Samira</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Gerlach, Marvin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Gesualdi, Flavia</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err="1"/>
              <a:t>Goos</a:t>
            </a:r>
            <a:r>
              <a:rPr lang="de-DE" sz="1500" dirty="0"/>
              <a:t> Bosco, Isabel Astrid</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Hahn, Steffen</a:t>
            </a:r>
          </a:p>
        </p:txBody>
      </p:sp>
      <p:sp>
        <p:nvSpPr>
          <p:cNvPr id="12" name="Rechteck 12">
            <a:extLst>
              <a:ext uri="{FF2B5EF4-FFF2-40B4-BE49-F238E27FC236}">
                <a16:creationId xmlns:a16="http://schemas.microsoft.com/office/drawing/2014/main" id="{A9D1FDE2-81ED-4FA3-B585-F195A5E982E9}"/>
              </a:ext>
            </a:extLst>
          </p:cNvPr>
          <p:cNvSpPr txBox="1"/>
          <p:nvPr/>
        </p:nvSpPr>
        <p:spPr>
          <a:xfrm>
            <a:off x="3736078" y="957131"/>
            <a:ext cx="2495243" cy="37087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Hinz, Dominic Fabian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err="1"/>
              <a:t>Jabbar</a:t>
            </a:r>
            <a:r>
              <a:rPr lang="de-DE" sz="1500" dirty="0"/>
              <a:t>, </a:t>
            </a:r>
            <a:r>
              <a:rPr lang="de-DE" sz="1500" dirty="0" err="1"/>
              <a:t>Jubna</a:t>
            </a:r>
            <a:endParaRPr lang="de-DE" sz="1500" dirty="0"/>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Karcher, Nick</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Koppenhöfer, Roland</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Krasch, Bennet</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Metzner, Felix</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Schlüter, Felix</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err="1"/>
              <a:t>Stadelmaier</a:t>
            </a:r>
            <a:r>
              <a:rPr lang="de-DE" sz="1500" dirty="0"/>
              <a:t>, Maximilian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Streich, Alexander</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err="1" smtClean="0"/>
              <a:t>Turcotte-Tardif</a:t>
            </a:r>
            <a:r>
              <a:rPr lang="de-DE" sz="1500" dirty="0"/>
              <a:t>, Roxanne</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Von Cube, Florian</a:t>
            </a:r>
          </a:p>
          <a:p>
            <a:pPr marL="214313" indent="-214313">
              <a:spcBef>
                <a:spcPts val="600"/>
              </a:spcBef>
              <a:buFont typeface="Arial" panose="020B0604020202020204" pitchFamily="34" charset="0"/>
              <a:buChar char="•"/>
              <a:defRPr sz="1300">
                <a:latin typeface="Arial"/>
                <a:ea typeface="Arial"/>
                <a:cs typeface="Arial"/>
                <a:sym typeface="Arial"/>
              </a:defRPr>
            </a:pPr>
            <a:r>
              <a:rPr lang="de-DE" sz="1500" dirty="0"/>
              <a:t>Zhou, Albert</a:t>
            </a:r>
            <a:endParaRPr sz="1500" dirty="0"/>
          </a:p>
        </p:txBody>
      </p:sp>
    </p:spTree>
    <p:extLst>
      <p:ext uri="{BB962C8B-B14F-4D97-AF65-F5344CB8AC3E}">
        <p14:creationId xmlns:p14="http://schemas.microsoft.com/office/powerpoint/2010/main" val="26225969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lide Number"/>
          <p:cNvSpPr txBox="1">
            <a:spLocks noGrp="1"/>
          </p:cNvSpPr>
          <p:nvPr>
            <p:ph type="sldNum" sz="quarter" idx="4294967295"/>
          </p:nvPr>
        </p:nvSpPr>
        <p:spPr>
          <a:xfrm>
            <a:off x="141340" y="4891096"/>
            <a:ext cx="139837"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272" name="News"/>
          <p:cNvSpPr txBox="1">
            <a:spLocks noGrp="1"/>
          </p:cNvSpPr>
          <p:nvPr>
            <p:ph type="title"/>
          </p:nvPr>
        </p:nvSpPr>
        <p:spPr>
          <a:xfrm>
            <a:off x="395999" y="296244"/>
            <a:ext cx="6869181" cy="575990"/>
          </a:xfrm>
          <a:prstGeom prst="rect">
            <a:avLst/>
          </a:prstGeom>
        </p:spPr>
        <p:txBody>
          <a:bodyPr/>
          <a:lstStyle/>
          <a:p>
            <a:r>
              <a:t>New KSETA PI</a:t>
            </a:r>
          </a:p>
        </p:txBody>
      </p:sp>
      <p:sp>
        <p:nvSpPr>
          <p:cNvPr id="273" name="Ralph Engel appointed as professor for “experimental astroparticle physics” and director of IKP…"/>
          <p:cNvSpPr txBox="1">
            <a:spLocks noGrp="1"/>
          </p:cNvSpPr>
          <p:nvPr>
            <p:ph type="body" idx="1"/>
          </p:nvPr>
        </p:nvSpPr>
        <p:spPr>
          <a:xfrm>
            <a:off x="395998" y="1064323"/>
            <a:ext cx="8629130" cy="3478611"/>
          </a:xfrm>
          <a:prstGeom prst="rect">
            <a:avLst/>
          </a:prstGeom>
        </p:spPr>
        <p:txBody>
          <a:bodyPr>
            <a:normAutofit/>
          </a:bodyPr>
          <a:lstStyle/>
          <a:p>
            <a:pPr>
              <a:spcBef>
                <a:spcPts val="300"/>
              </a:spcBef>
              <a:buBlip>
                <a:blip r:embed="rId3"/>
              </a:buBlip>
              <a:defRPr sz="1500"/>
            </a:pPr>
            <a:r>
              <a:rPr lang="de-DE" sz="1500" dirty="0">
                <a:solidFill>
                  <a:srgbClr val="941100"/>
                </a:solidFill>
              </a:rPr>
              <a:t>Magnus Schlösser</a:t>
            </a:r>
            <a:r>
              <a:rPr dirty="0" smtClean="0">
                <a:solidFill>
                  <a:srgbClr val="941100"/>
                </a:solidFill>
              </a:rPr>
              <a:t>:</a:t>
            </a:r>
            <a:r>
              <a:rPr dirty="0" smtClean="0"/>
              <a:t> </a:t>
            </a:r>
            <a:r>
              <a:rPr lang="de-DE" dirty="0"/>
              <a:t>Institute </a:t>
            </a:r>
            <a:r>
              <a:rPr lang="de-DE" dirty="0" err="1" smtClean="0"/>
              <a:t>for</a:t>
            </a:r>
            <a:r>
              <a:rPr lang="de-DE" dirty="0" smtClean="0"/>
              <a:t> </a:t>
            </a:r>
            <a:r>
              <a:rPr lang="de-DE" dirty="0" err="1"/>
              <a:t>Astroparticle</a:t>
            </a:r>
            <a:r>
              <a:rPr lang="de-DE" dirty="0"/>
              <a:t> </a:t>
            </a:r>
            <a:r>
              <a:rPr lang="de-DE" dirty="0" err="1"/>
              <a:t>Physics</a:t>
            </a:r>
            <a:r>
              <a:rPr lang="de-DE" dirty="0"/>
              <a:t> (IAP</a:t>
            </a:r>
            <a:r>
              <a:rPr lang="de-DE" dirty="0" smtClean="0"/>
              <a:t>),TLK, </a:t>
            </a:r>
            <a:r>
              <a:rPr lang="de-DE" dirty="0" err="1" smtClean="0"/>
              <a:t>neutrino</a:t>
            </a:r>
            <a:r>
              <a:rPr lang="de-DE" dirty="0" smtClean="0"/>
              <a:t> </a:t>
            </a:r>
            <a:r>
              <a:rPr lang="de-DE" dirty="0" err="1" smtClean="0"/>
              <a:t>physics</a:t>
            </a:r>
            <a:r>
              <a:rPr lang="de-DE" dirty="0" smtClean="0"/>
              <a:t>, </a:t>
            </a:r>
            <a:r>
              <a:rPr lang="de-DE" sz="1500" dirty="0" smtClean="0"/>
              <a:t>KATRIN</a:t>
            </a:r>
            <a:r>
              <a:rPr lang="de-DE" dirty="0" smtClean="0"/>
              <a:t>, </a:t>
            </a:r>
            <a:r>
              <a:rPr lang="de-DE" dirty="0"/>
              <a:t>PHYS</a:t>
            </a:r>
            <a:br>
              <a:rPr lang="de-DE" dirty="0"/>
            </a:br>
            <a:endParaRPr dirty="0"/>
          </a:p>
          <a:p>
            <a:pPr>
              <a:spcBef>
                <a:spcPts val="300"/>
              </a:spcBef>
              <a:buBlip>
                <a:blip r:embed="rId3"/>
              </a:buBlip>
              <a:defRPr sz="1500"/>
            </a:pPr>
            <a:r>
              <a:rPr lang="de-DE" dirty="0" smtClean="0">
                <a:solidFill>
                  <a:srgbClr val="941100"/>
                </a:solidFill>
              </a:rPr>
              <a:t>Frank Simon</a:t>
            </a:r>
            <a:r>
              <a:rPr dirty="0" smtClean="0">
                <a:solidFill>
                  <a:srgbClr val="941100"/>
                </a:solidFill>
              </a:rPr>
              <a:t>: </a:t>
            </a:r>
            <a:r>
              <a:rPr lang="en-US" dirty="0"/>
              <a:t>Institute for Data Processing and Electronics </a:t>
            </a:r>
            <a:r>
              <a:rPr dirty="0" smtClean="0"/>
              <a:t>(</a:t>
            </a:r>
            <a:r>
              <a:rPr lang="de-DE" dirty="0" smtClean="0"/>
              <a:t>I</a:t>
            </a:r>
            <a:r>
              <a:rPr dirty="0" smtClean="0"/>
              <a:t>P</a:t>
            </a:r>
            <a:r>
              <a:rPr lang="de-DE" dirty="0" smtClean="0"/>
              <a:t>E</a:t>
            </a:r>
            <a:r>
              <a:rPr dirty="0" smtClean="0"/>
              <a:t>), </a:t>
            </a:r>
            <a:r>
              <a:rPr lang="de-DE" sz="1500" dirty="0" err="1"/>
              <a:t>sensor</a:t>
            </a:r>
            <a:r>
              <a:rPr lang="de-DE" sz="1500" dirty="0"/>
              <a:t>/</a:t>
            </a:r>
            <a:r>
              <a:rPr lang="de-DE" sz="1500" dirty="0" err="1"/>
              <a:t>detector</a:t>
            </a:r>
            <a:r>
              <a:rPr lang="de-DE" sz="1500" dirty="0"/>
              <a:t> </a:t>
            </a:r>
            <a:r>
              <a:rPr lang="de-DE" sz="1500" dirty="0" err="1"/>
              <a:t>technology</a:t>
            </a:r>
            <a:r>
              <a:rPr dirty="0" smtClean="0"/>
              <a:t>, </a:t>
            </a:r>
            <a:r>
              <a:rPr lang="de-DE" dirty="0" smtClean="0"/>
              <a:t>ETIT</a:t>
            </a:r>
            <a:r>
              <a:rPr dirty="0" smtClean="0"/>
              <a:t/>
            </a:r>
            <a:br>
              <a:rPr dirty="0" smtClean="0"/>
            </a:br>
            <a:endParaRPr dirty="0" smtClean="0"/>
          </a:p>
          <a:p>
            <a:pPr>
              <a:spcBef>
                <a:spcPts val="300"/>
              </a:spcBef>
              <a:buBlip>
                <a:blip r:embed="rId3"/>
              </a:buBlip>
              <a:defRPr sz="1500"/>
            </a:pPr>
            <a:r>
              <a:rPr lang="de-DE" dirty="0" smtClean="0">
                <a:solidFill>
                  <a:srgbClr val="941100"/>
                </a:solidFill>
              </a:rPr>
              <a:t>Robert Ziegler</a:t>
            </a:r>
            <a:r>
              <a:rPr dirty="0" smtClean="0">
                <a:solidFill>
                  <a:srgbClr val="941100"/>
                </a:solidFill>
              </a:rPr>
              <a:t>:</a:t>
            </a:r>
            <a:r>
              <a:rPr dirty="0" smtClean="0"/>
              <a:t> </a:t>
            </a:r>
            <a:r>
              <a:rPr lang="de-DE" dirty="0"/>
              <a:t>Institute </a:t>
            </a:r>
            <a:r>
              <a:rPr lang="de-DE" dirty="0" err="1"/>
              <a:t>for</a:t>
            </a:r>
            <a:r>
              <a:rPr lang="de-DE" dirty="0"/>
              <a:t> </a:t>
            </a:r>
            <a:r>
              <a:rPr lang="de-DE" dirty="0" err="1"/>
              <a:t>Theoretical</a:t>
            </a:r>
            <a:r>
              <a:rPr lang="de-DE" dirty="0"/>
              <a:t> </a:t>
            </a:r>
            <a:r>
              <a:rPr lang="de-DE" dirty="0" err="1"/>
              <a:t>Particle</a:t>
            </a:r>
            <a:r>
              <a:rPr lang="de-DE" dirty="0"/>
              <a:t> </a:t>
            </a:r>
            <a:r>
              <a:rPr lang="de-DE" dirty="0" err="1"/>
              <a:t>Physics</a:t>
            </a:r>
            <a:r>
              <a:rPr lang="de-DE" dirty="0"/>
              <a:t> (TTP</a:t>
            </a:r>
            <a:r>
              <a:rPr lang="de-DE" dirty="0" smtClean="0"/>
              <a:t>),</a:t>
            </a:r>
            <a:r>
              <a:rPr lang="de-DE" sz="1500" dirty="0"/>
              <a:t> </a:t>
            </a:r>
            <a:r>
              <a:rPr lang="de-DE" sz="1500" dirty="0" err="1"/>
              <a:t>physics</a:t>
            </a:r>
            <a:r>
              <a:rPr lang="de-DE" sz="1500" dirty="0"/>
              <a:t> </a:t>
            </a:r>
            <a:r>
              <a:rPr lang="de-DE" sz="1500" dirty="0" err="1"/>
              <a:t>beyond</a:t>
            </a:r>
            <a:r>
              <a:rPr lang="de-DE" sz="1500" dirty="0"/>
              <a:t> </a:t>
            </a:r>
            <a:r>
              <a:rPr lang="de-DE" sz="1500" dirty="0" err="1"/>
              <a:t>the</a:t>
            </a:r>
            <a:r>
              <a:rPr lang="de-DE" sz="1500" dirty="0"/>
              <a:t> Standard Model</a:t>
            </a:r>
            <a:r>
              <a:rPr dirty="0" smtClean="0"/>
              <a:t>, </a:t>
            </a:r>
            <a:r>
              <a:rPr dirty="0"/>
              <a:t>PHYS</a:t>
            </a:r>
            <a:br>
              <a:rPr dirty="0"/>
            </a:br>
            <a:endParaRPr dirty="0"/>
          </a:p>
          <a:p>
            <a:pPr marL="0" indent="0">
              <a:spcBef>
                <a:spcPts val="300"/>
              </a:spcBef>
              <a:buNone/>
              <a:defRPr sz="1500"/>
            </a:pPr>
            <a:endParaRPr dirty="0"/>
          </a:p>
        </p:txBody>
      </p:sp>
      <p:pic>
        <p:nvPicPr>
          <p:cNvPr id="2" name="Grafik 1"/>
          <p:cNvPicPr>
            <a:picLocks noChangeAspect="1"/>
          </p:cNvPicPr>
          <p:nvPr/>
        </p:nvPicPr>
        <p:blipFill>
          <a:blip r:embed="rId4"/>
          <a:stretch>
            <a:fillRect/>
          </a:stretch>
        </p:blipFill>
        <p:spPr>
          <a:xfrm>
            <a:off x="1889522" y="2838653"/>
            <a:ext cx="1252625" cy="1546719"/>
          </a:xfrm>
          <a:prstGeom prst="rect">
            <a:avLst/>
          </a:prstGeom>
        </p:spPr>
      </p:pic>
      <p:pic>
        <p:nvPicPr>
          <p:cNvPr id="3" name="Grafik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470483" y="2839154"/>
            <a:ext cx="1242737" cy="1546218"/>
          </a:xfrm>
          <a:prstGeom prst="rect">
            <a:avLst/>
          </a:prstGeom>
        </p:spPr>
      </p:pic>
      <p:pic>
        <p:nvPicPr>
          <p:cNvPr id="4" name="Grafik 3"/>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41556" y="2838653"/>
            <a:ext cx="1235676" cy="1546719"/>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Inhaltsplatzhalter 2"/>
          <p:cNvSpPr txBox="1">
            <a:spLocks noGrp="1"/>
          </p:cNvSpPr>
          <p:nvPr>
            <p:ph type="body" idx="1"/>
          </p:nvPr>
        </p:nvSpPr>
        <p:spPr>
          <a:xfrm>
            <a:off x="327102" y="1063085"/>
            <a:ext cx="8601308" cy="3553521"/>
          </a:xfrm>
          <a:prstGeom prst="rect">
            <a:avLst/>
          </a:prstGeom>
        </p:spPr>
        <p:txBody>
          <a:bodyPr>
            <a:noAutofit/>
          </a:bodyPr>
          <a:lstStyle/>
          <a:p>
            <a:pPr marL="234023" indent="-234023" defTabSz="624062">
              <a:buBlip>
                <a:blip r:embed="rId2"/>
              </a:buBlip>
            </a:pPr>
            <a:r>
              <a:rPr sz="1400" dirty="0">
                <a:latin typeface="Arial" panose="020B0604020202020204" pitchFamily="34" charset="0"/>
                <a:cs typeface="Arial" panose="020B0604020202020204" pitchFamily="34" charset="0"/>
              </a:rPr>
              <a:t> Internships for IIT Bombay students</a:t>
            </a:r>
            <a:r>
              <a:rPr lang="de-DE" sz="1400" dirty="0">
                <a:latin typeface="Arial" panose="020B0604020202020204" pitchFamily="34" charset="0"/>
                <a:cs typeface="Arial" panose="020B0604020202020204" pitchFamily="34" charset="0"/>
              </a:rPr>
              <a:t> 2022 </a:t>
            </a:r>
            <a:r>
              <a:rPr lang="de-DE" sz="1400" dirty="0" err="1">
                <a:latin typeface="Arial" panose="020B0604020202020204" pitchFamily="34" charset="0"/>
                <a:cs typeface="Arial" panose="020B0604020202020204" pitchFamily="34" charset="0"/>
              </a:rPr>
              <a:t>and</a:t>
            </a:r>
            <a:r>
              <a:rPr lang="de-DE" sz="1400" dirty="0">
                <a:latin typeface="Arial" panose="020B0604020202020204" pitchFamily="34" charset="0"/>
                <a:cs typeface="Arial" panose="020B0604020202020204" pitchFamily="34" charset="0"/>
              </a:rPr>
              <a:t> 2023</a:t>
            </a:r>
            <a:endParaRPr sz="1400" dirty="0">
              <a:latin typeface="Arial" panose="020B0604020202020204" pitchFamily="34" charset="0"/>
              <a:cs typeface="Arial" panose="020B0604020202020204" pitchFamily="34" charset="0"/>
            </a:endParaRPr>
          </a:p>
          <a:p>
            <a:pPr marL="234023" indent="-234023" defTabSz="624062">
              <a:buBlip>
                <a:blip r:embed="rId2"/>
              </a:buBlip>
            </a:pPr>
            <a:r>
              <a:rPr sz="1400" dirty="0">
                <a:latin typeface="Arial" panose="020B0604020202020204" pitchFamily="34" charset="0"/>
                <a:cs typeface="Arial" panose="020B0604020202020204" pitchFamily="34" charset="0"/>
              </a:rPr>
              <a:t> Projects</a:t>
            </a:r>
            <a:r>
              <a:rPr lang="de-DE" sz="1400" dirty="0">
                <a:latin typeface="Arial" panose="020B0604020202020204" pitchFamily="34" charset="0"/>
                <a:cs typeface="Arial" panose="020B0604020202020204" pitchFamily="34" charset="0"/>
              </a:rPr>
              <a:t> 2022 (at KIT in </a:t>
            </a:r>
            <a:r>
              <a:rPr lang="de-DE" sz="1400" dirty="0" smtClean="0">
                <a:latin typeface="Arial" panose="020B0604020202020204" pitchFamily="34" charset="0"/>
                <a:cs typeface="Arial" panose="020B0604020202020204" pitchFamily="34" charset="0"/>
              </a:rPr>
              <a:t>May/</a:t>
            </a:r>
            <a:r>
              <a:rPr lang="de-DE" sz="1400" dirty="0" err="1" smtClean="0">
                <a:latin typeface="Arial" panose="020B0604020202020204" pitchFamily="34" charset="0"/>
                <a:cs typeface="Arial" panose="020B0604020202020204" pitchFamily="34" charset="0"/>
              </a:rPr>
              <a:t>July</a:t>
            </a:r>
            <a:r>
              <a:rPr lang="de-DE" sz="1400" dirty="0" smtClean="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2022)</a:t>
            </a:r>
            <a:r>
              <a:rPr sz="1400" dirty="0">
                <a:latin typeface="Arial" panose="020B0604020202020204" pitchFamily="34" charset="0"/>
                <a:cs typeface="Arial" panose="020B0604020202020204" pitchFamily="34" charset="0"/>
              </a:rPr>
              <a:t>:</a:t>
            </a:r>
          </a:p>
          <a:p>
            <a:pPr marL="546053" lvl="1" indent="-234023" defTabSz="624062">
              <a:buBlip>
                <a:blip r:embed="rId2"/>
              </a:buBlip>
            </a:pPr>
            <a:r>
              <a:rPr lang="de-DE" sz="1400" dirty="0" err="1">
                <a:solidFill>
                  <a:srgbClr val="941100"/>
                </a:solidFill>
                <a:latin typeface="Arial" panose="020B0604020202020204" pitchFamily="34" charset="0"/>
                <a:cs typeface="Arial" panose="020B0604020202020204" pitchFamily="34" charset="0"/>
              </a:rPr>
              <a:t>Calibration</a:t>
            </a:r>
            <a:r>
              <a:rPr lang="de-DE" sz="1400" dirty="0">
                <a:solidFill>
                  <a:srgbClr val="941100"/>
                </a:solidFill>
                <a:latin typeface="Arial" panose="020B0604020202020204" pitchFamily="34" charset="0"/>
                <a:cs typeface="Arial" panose="020B0604020202020204" pitchFamily="34" charset="0"/>
              </a:rPr>
              <a:t> </a:t>
            </a:r>
            <a:r>
              <a:rPr lang="de-DE" sz="1400" dirty="0" err="1">
                <a:solidFill>
                  <a:srgbClr val="941100"/>
                </a:solidFill>
                <a:latin typeface="Arial" panose="020B0604020202020204" pitchFamily="34" charset="0"/>
                <a:cs typeface="Arial" panose="020B0604020202020204" pitchFamily="34" charset="0"/>
              </a:rPr>
              <a:t>of</a:t>
            </a:r>
            <a:r>
              <a:rPr lang="de-DE" sz="1400" dirty="0">
                <a:solidFill>
                  <a:srgbClr val="941100"/>
                </a:solidFill>
                <a:latin typeface="Arial" panose="020B0604020202020204" pitchFamily="34" charset="0"/>
                <a:cs typeface="Arial" panose="020B0604020202020204" pitchFamily="34" charset="0"/>
              </a:rPr>
              <a:t> </a:t>
            </a:r>
            <a:r>
              <a:rPr lang="de-DE" sz="1400" dirty="0" err="1">
                <a:solidFill>
                  <a:srgbClr val="941100"/>
                </a:solidFill>
                <a:latin typeface="Arial" panose="020B0604020202020204" pitchFamily="34" charset="0"/>
                <a:cs typeface="Arial" panose="020B0604020202020204" pitchFamily="34" charset="0"/>
              </a:rPr>
              <a:t>Scintillators</a:t>
            </a:r>
            <a:r>
              <a:rPr lang="de-DE" sz="1400" dirty="0">
                <a:solidFill>
                  <a:srgbClr val="941100"/>
                </a:solidFill>
                <a:latin typeface="Arial" panose="020B0604020202020204" pitchFamily="34" charset="0"/>
                <a:cs typeface="Arial" panose="020B0604020202020204" pitchFamily="34" charset="0"/>
              </a:rPr>
              <a:t> </a:t>
            </a:r>
            <a:r>
              <a:rPr lang="de-DE" sz="1400" dirty="0" err="1">
                <a:solidFill>
                  <a:srgbClr val="941100"/>
                </a:solidFill>
                <a:latin typeface="Arial" panose="020B0604020202020204" pitchFamily="34" charset="0"/>
                <a:cs typeface="Arial" panose="020B0604020202020204" pitchFamily="34" charset="0"/>
              </a:rPr>
              <a:t>for</a:t>
            </a:r>
            <a:r>
              <a:rPr lang="de-DE" sz="1400" dirty="0">
                <a:solidFill>
                  <a:srgbClr val="941100"/>
                </a:solidFill>
                <a:latin typeface="Arial" panose="020B0604020202020204" pitchFamily="34" charset="0"/>
                <a:cs typeface="Arial" panose="020B0604020202020204" pitchFamily="34" charset="0"/>
              </a:rPr>
              <a:t> </a:t>
            </a:r>
            <a:r>
              <a:rPr lang="de-DE" sz="1400" dirty="0" err="1">
                <a:solidFill>
                  <a:srgbClr val="941100"/>
                </a:solidFill>
                <a:latin typeface="Arial" panose="020B0604020202020204" pitchFamily="34" charset="0"/>
                <a:cs typeface="Arial" panose="020B0604020202020204" pitchFamily="34" charset="0"/>
              </a:rPr>
              <a:t>the</a:t>
            </a:r>
            <a:r>
              <a:rPr lang="de-DE" sz="1400" dirty="0">
                <a:solidFill>
                  <a:srgbClr val="941100"/>
                </a:solidFill>
                <a:latin typeface="Arial" panose="020B0604020202020204" pitchFamily="34" charset="0"/>
                <a:cs typeface="Arial" panose="020B0604020202020204" pitchFamily="34" charset="0"/>
              </a:rPr>
              <a:t> South Pole – Anjali Yadav</a:t>
            </a:r>
            <a:r>
              <a:rPr lang="de-DE" sz="1400" dirty="0">
                <a:latin typeface="Arial" panose="020B0604020202020204" pitchFamily="34" charset="0"/>
                <a:cs typeface="Arial" panose="020B0604020202020204" pitchFamily="34" charset="0"/>
              </a:rPr>
              <a:t>, IAP, 				</a:t>
            </a:r>
            <a:r>
              <a:rPr lang="de-DE" sz="1400" dirty="0" err="1">
                <a:latin typeface="Arial" panose="020B0604020202020204" pitchFamily="34" charset="0"/>
                <a:cs typeface="Arial" panose="020B0604020202020204" pitchFamily="34" charset="0"/>
              </a:rPr>
              <a:t>supervised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by</a:t>
            </a:r>
            <a:r>
              <a:rPr lang="de-DE" sz="1400" dirty="0">
                <a:latin typeface="Arial" panose="020B0604020202020204" pitchFamily="34" charset="0"/>
                <a:cs typeface="Arial" panose="020B0604020202020204" pitchFamily="34" charset="0"/>
              </a:rPr>
              <a:t> Shefali and Thomas Huber</a:t>
            </a:r>
          </a:p>
          <a:p>
            <a:pPr marL="546053" lvl="1" indent="-234023" defTabSz="624062">
              <a:buBlip>
                <a:blip r:embed="rId2"/>
              </a:buBlip>
            </a:pPr>
            <a:r>
              <a:rPr lang="de-DE" sz="1400" dirty="0">
                <a:solidFill>
                  <a:srgbClr val="941100"/>
                </a:solidFill>
                <a:latin typeface="Arial" panose="020B0604020202020204" pitchFamily="34" charset="0"/>
                <a:cs typeface="Arial" panose="020B0604020202020204" pitchFamily="34" charset="0"/>
              </a:rPr>
              <a:t>Cosmic Ray Analysis </a:t>
            </a:r>
            <a:r>
              <a:rPr lang="de-DE" sz="1400" dirty="0" err="1">
                <a:solidFill>
                  <a:srgbClr val="941100"/>
                </a:solidFill>
                <a:latin typeface="Arial" panose="020B0604020202020204" pitchFamily="34" charset="0"/>
                <a:cs typeface="Arial" panose="020B0604020202020204" pitchFamily="34" charset="0"/>
              </a:rPr>
              <a:t>with</a:t>
            </a:r>
            <a:r>
              <a:rPr lang="de-DE" sz="1400" dirty="0">
                <a:solidFill>
                  <a:srgbClr val="941100"/>
                </a:solidFill>
                <a:latin typeface="Arial" panose="020B0604020202020204" pitchFamily="34" charset="0"/>
                <a:cs typeface="Arial" panose="020B0604020202020204" pitchFamily="34" charset="0"/>
              </a:rPr>
              <a:t> Deep Learning  -- Harsh Choudhary</a:t>
            </a:r>
            <a:r>
              <a:rPr lang="de-DE" sz="1400" dirty="0">
                <a:latin typeface="Arial" panose="020B0604020202020204" pitchFamily="34" charset="0"/>
                <a:cs typeface="Arial" panose="020B0604020202020204" pitchFamily="34" charset="0"/>
              </a:rPr>
              <a:t>, IAP,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supervised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by</a:t>
            </a:r>
            <a:r>
              <a:rPr lang="de-DE" sz="1400" dirty="0">
                <a:latin typeface="Arial" panose="020B0604020202020204" pitchFamily="34" charset="0"/>
                <a:cs typeface="Arial" panose="020B0604020202020204" pitchFamily="34" charset="0"/>
              </a:rPr>
              <a:t> Andreas Haungs and Paras Koundal</a:t>
            </a:r>
            <a:endParaRPr lang="de-DE" sz="800" dirty="0">
              <a:latin typeface="Arial" panose="020B0604020202020204" pitchFamily="34" charset="0"/>
              <a:ea typeface="Times Roman"/>
              <a:cs typeface="Arial" panose="020B0604020202020204" pitchFamily="34" charset="0"/>
              <a:sym typeface="Times Roman"/>
            </a:endParaRPr>
          </a:p>
          <a:p>
            <a:pPr marL="234023" indent="-234023" defTabSz="624062">
              <a:buBlip>
                <a:blip r:embed="rId2"/>
              </a:buBlip>
            </a:pPr>
            <a:r>
              <a:rPr lang="de-DE" sz="1400" dirty="0" smtClean="0">
                <a:latin typeface="Arial" panose="020B0604020202020204" pitchFamily="34" charset="0"/>
                <a:cs typeface="Arial" panose="020B0604020202020204" pitchFamily="34" charset="0"/>
              </a:rPr>
              <a:t>Projects </a:t>
            </a:r>
            <a:r>
              <a:rPr lang="de-DE" sz="1400" dirty="0">
                <a:latin typeface="Arial" panose="020B0604020202020204" pitchFamily="34" charset="0"/>
                <a:cs typeface="Arial" panose="020B0604020202020204" pitchFamily="34" charset="0"/>
              </a:rPr>
              <a:t>2023 (</a:t>
            </a:r>
            <a:r>
              <a:rPr lang="de-DE" sz="1400" dirty="0" err="1">
                <a:latin typeface="Arial" panose="020B0604020202020204" pitchFamily="34" charset="0"/>
                <a:cs typeface="Arial" panose="020B0604020202020204" pitchFamily="34" charset="0"/>
              </a:rPr>
              <a:t>planned</a:t>
            </a:r>
            <a:r>
              <a:rPr lang="de-DE" sz="1400" dirty="0">
                <a:latin typeface="Arial" panose="020B0604020202020204" pitchFamily="34" charset="0"/>
                <a:cs typeface="Arial" panose="020B0604020202020204" pitchFamily="34" charset="0"/>
              </a:rPr>
              <a:t> at KIT in May-</a:t>
            </a:r>
            <a:r>
              <a:rPr lang="de-DE" sz="1400" dirty="0" err="1">
                <a:latin typeface="Arial" panose="020B0604020202020204" pitchFamily="34" charset="0"/>
                <a:cs typeface="Arial" panose="020B0604020202020204" pitchFamily="34" charset="0"/>
              </a:rPr>
              <a:t>July</a:t>
            </a:r>
            <a:r>
              <a:rPr lang="de-DE" sz="1400" dirty="0">
                <a:latin typeface="Arial" panose="020B0604020202020204" pitchFamily="34" charset="0"/>
                <a:cs typeface="Arial" panose="020B0604020202020204" pitchFamily="34" charset="0"/>
              </a:rPr>
              <a:t> 2023):</a:t>
            </a:r>
          </a:p>
          <a:p>
            <a:pPr marL="546053" lvl="1" indent="-234023" defTabSz="624062">
              <a:buBlip>
                <a:blip r:embed="rId2"/>
              </a:buBlip>
            </a:pPr>
            <a:r>
              <a:rPr lang="de-DE" sz="1400" dirty="0">
                <a:latin typeface="Arial" panose="020B0604020202020204" pitchFamily="34" charset="0"/>
                <a:cs typeface="Arial" panose="020B0604020202020204" pitchFamily="34" charset="0"/>
              </a:rPr>
              <a:t> </a:t>
            </a:r>
            <a:r>
              <a:rPr lang="de-DE" sz="1400" dirty="0">
                <a:solidFill>
                  <a:srgbClr val="941100"/>
                </a:solidFill>
                <a:latin typeface="Arial" panose="020B0604020202020204" pitchFamily="34" charset="0"/>
                <a:cs typeface="Arial" panose="020B0604020202020204" pitchFamily="34" charset="0"/>
              </a:rPr>
              <a:t>DAQ </a:t>
            </a:r>
            <a:r>
              <a:rPr lang="de-DE" sz="1400" dirty="0" err="1">
                <a:solidFill>
                  <a:srgbClr val="941100"/>
                </a:solidFill>
                <a:latin typeface="Arial" panose="020B0604020202020204" pitchFamily="34" charset="0"/>
                <a:cs typeface="Arial" panose="020B0604020202020204" pitchFamily="34" charset="0"/>
              </a:rPr>
              <a:t>of</a:t>
            </a:r>
            <a:r>
              <a:rPr lang="de-DE" sz="1400" dirty="0">
                <a:solidFill>
                  <a:srgbClr val="941100"/>
                </a:solidFill>
                <a:latin typeface="Arial" panose="020B0604020202020204" pitchFamily="34" charset="0"/>
                <a:cs typeface="Arial" panose="020B0604020202020204" pitchFamily="34" charset="0"/>
              </a:rPr>
              <a:t> South Pole Surface Station – </a:t>
            </a:r>
            <a:r>
              <a:rPr lang="de-DE" sz="1400" dirty="0" err="1">
                <a:solidFill>
                  <a:srgbClr val="941100"/>
                </a:solidFill>
                <a:latin typeface="Arial" panose="020B0604020202020204" pitchFamily="34" charset="0"/>
                <a:cs typeface="Arial" panose="020B0604020202020204" pitchFamily="34" charset="0"/>
              </a:rPr>
              <a:t>Sudeshna</a:t>
            </a:r>
            <a:r>
              <a:rPr lang="de-DE" sz="1400" dirty="0">
                <a:solidFill>
                  <a:srgbClr val="941100"/>
                </a:solidFill>
                <a:latin typeface="Arial" panose="020B0604020202020204" pitchFamily="34" charset="0"/>
                <a:cs typeface="Arial" panose="020B0604020202020204" pitchFamily="34" charset="0"/>
              </a:rPr>
              <a:t> Dutta</a:t>
            </a:r>
            <a:r>
              <a:rPr lang="de-DE" sz="1400" dirty="0">
                <a:latin typeface="Arial" panose="020B0604020202020204" pitchFamily="34" charset="0"/>
                <a:cs typeface="Arial" panose="020B0604020202020204" pitchFamily="34" charset="0"/>
              </a:rPr>
              <a:t>, </a:t>
            </a:r>
            <a:r>
              <a:rPr lang="de-DE" sz="1400" dirty="0" smtClean="0">
                <a:latin typeface="Arial" panose="020B0604020202020204" pitchFamily="34" charset="0"/>
                <a:cs typeface="Arial" panose="020B0604020202020204" pitchFamily="34" charset="0"/>
              </a:rPr>
              <a:t>IAP, </a:t>
            </a:r>
            <a:r>
              <a:rPr lang="de-DE" sz="1400" dirty="0" err="1" smtClean="0">
                <a:latin typeface="Arial" panose="020B0604020202020204" pitchFamily="34" charset="0"/>
                <a:cs typeface="Arial" panose="020B0604020202020204" pitchFamily="34" charset="0"/>
              </a:rPr>
              <a:t>supervised</a:t>
            </a:r>
            <a:r>
              <a:rPr lang="de-DE" sz="1400" dirty="0" smtClean="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by</a:t>
            </a:r>
            <a:r>
              <a:rPr lang="de-DE" sz="1400" dirty="0">
                <a:latin typeface="Arial" panose="020B0604020202020204" pitchFamily="34" charset="0"/>
                <a:cs typeface="Arial" panose="020B0604020202020204" pitchFamily="34" charset="0"/>
              </a:rPr>
              <a:t> Megha Venugopal and Thomas Huber</a:t>
            </a:r>
          </a:p>
          <a:p>
            <a:pPr marL="546053" lvl="1" indent="-234023" defTabSz="624062">
              <a:buBlip>
                <a:blip r:embed="rId2"/>
              </a:buBlip>
            </a:pPr>
            <a:r>
              <a:rPr lang="de-DE" sz="1400" dirty="0">
                <a:solidFill>
                  <a:srgbClr val="941100"/>
                </a:solidFill>
                <a:latin typeface="Arial" panose="020B0604020202020204" pitchFamily="34" charset="0"/>
                <a:cs typeface="Arial" panose="020B0604020202020204" pitchFamily="34" charset="0"/>
              </a:rPr>
              <a:t>Reconstruction </a:t>
            </a:r>
            <a:r>
              <a:rPr lang="de-DE" sz="1400" dirty="0" err="1">
                <a:solidFill>
                  <a:srgbClr val="941100"/>
                </a:solidFill>
                <a:latin typeface="Arial" panose="020B0604020202020204" pitchFamily="34" charset="0"/>
                <a:cs typeface="Arial" panose="020B0604020202020204" pitchFamily="34" charset="0"/>
              </a:rPr>
              <a:t>of</a:t>
            </a:r>
            <a:r>
              <a:rPr lang="de-DE" sz="1400" dirty="0">
                <a:solidFill>
                  <a:srgbClr val="941100"/>
                </a:solidFill>
                <a:latin typeface="Arial" panose="020B0604020202020204" pitchFamily="34" charset="0"/>
                <a:cs typeface="Arial" panose="020B0604020202020204" pitchFamily="34" charset="0"/>
              </a:rPr>
              <a:t> Extensive Air </a:t>
            </a:r>
            <a:r>
              <a:rPr lang="de-DE" sz="1400" dirty="0" err="1">
                <a:solidFill>
                  <a:srgbClr val="941100"/>
                </a:solidFill>
                <a:latin typeface="Arial" panose="020B0604020202020204" pitchFamily="34" charset="0"/>
                <a:cs typeface="Arial" panose="020B0604020202020204" pitchFamily="34" charset="0"/>
              </a:rPr>
              <a:t>Showers</a:t>
            </a:r>
            <a:r>
              <a:rPr lang="de-DE" sz="1400" dirty="0">
                <a:solidFill>
                  <a:srgbClr val="941100"/>
                </a:solidFill>
                <a:latin typeface="Arial" panose="020B0604020202020204" pitchFamily="34" charset="0"/>
                <a:cs typeface="Arial" panose="020B0604020202020204" pitchFamily="34" charset="0"/>
              </a:rPr>
              <a:t> </a:t>
            </a:r>
            <a:r>
              <a:rPr lang="de-DE" sz="1400" dirty="0" err="1">
                <a:solidFill>
                  <a:srgbClr val="941100"/>
                </a:solidFill>
                <a:latin typeface="Arial" panose="020B0604020202020204" pitchFamily="34" charset="0"/>
                <a:cs typeface="Arial" panose="020B0604020202020204" pitchFamily="34" charset="0"/>
              </a:rPr>
              <a:t>Measured</a:t>
            </a:r>
            <a:r>
              <a:rPr lang="de-DE" sz="1400" dirty="0">
                <a:solidFill>
                  <a:srgbClr val="941100"/>
                </a:solidFill>
                <a:latin typeface="Arial" panose="020B0604020202020204" pitchFamily="34" charset="0"/>
                <a:cs typeface="Arial" panose="020B0604020202020204" pitchFamily="34" charset="0"/>
              </a:rPr>
              <a:t> at IceCube – </a:t>
            </a:r>
            <a:r>
              <a:rPr lang="de-DE" sz="1400" dirty="0" err="1">
                <a:solidFill>
                  <a:srgbClr val="941100"/>
                </a:solidFill>
                <a:latin typeface="Arial" panose="020B0604020202020204" pitchFamily="34" charset="0"/>
                <a:cs typeface="Arial" panose="020B0604020202020204" pitchFamily="34" charset="0"/>
              </a:rPr>
              <a:t>Amangati</a:t>
            </a:r>
            <a:r>
              <a:rPr lang="de-DE" sz="1400" dirty="0">
                <a:solidFill>
                  <a:srgbClr val="941100"/>
                </a:solidFill>
                <a:latin typeface="Arial" panose="020B0604020202020204" pitchFamily="34" charset="0"/>
                <a:cs typeface="Arial" panose="020B0604020202020204" pitchFamily="34" charset="0"/>
              </a:rPr>
              <a:t> Rohan </a:t>
            </a:r>
            <a:r>
              <a:rPr lang="de-DE" sz="1400" dirty="0" err="1">
                <a:solidFill>
                  <a:srgbClr val="941100"/>
                </a:solidFill>
                <a:latin typeface="Arial" panose="020B0604020202020204" pitchFamily="34" charset="0"/>
                <a:cs typeface="Arial" panose="020B0604020202020204" pitchFamily="34" charset="0"/>
              </a:rPr>
              <a:t>Ganesh</a:t>
            </a:r>
            <a:r>
              <a:rPr lang="de-DE" sz="1400" dirty="0">
                <a:latin typeface="Arial" panose="020B0604020202020204" pitchFamily="34" charset="0"/>
                <a:cs typeface="Arial" panose="020B0604020202020204" pitchFamily="34" charset="0"/>
              </a:rPr>
              <a:t>, IAP,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supervised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by</a:t>
            </a:r>
            <a:r>
              <a:rPr lang="de-DE" sz="1400" dirty="0">
                <a:latin typeface="Arial" panose="020B0604020202020204" pitchFamily="34" charset="0"/>
                <a:cs typeface="Arial" panose="020B0604020202020204" pitchFamily="34" charset="0"/>
              </a:rPr>
              <a:t> Andreas Haungs and Mark Weyrauch</a:t>
            </a:r>
            <a:endParaRPr lang="de-DE" sz="800" dirty="0">
              <a:latin typeface="Arial" panose="020B0604020202020204" pitchFamily="34" charset="0"/>
              <a:ea typeface="Times Roman"/>
              <a:cs typeface="Arial" panose="020B0604020202020204" pitchFamily="34" charset="0"/>
              <a:sym typeface="Times Roman"/>
            </a:endParaRPr>
          </a:p>
          <a:p>
            <a:pPr marL="546053" lvl="1" indent="-234023" defTabSz="624062">
              <a:buBlip>
                <a:blip r:embed="rId2"/>
              </a:buBlip>
            </a:pPr>
            <a:r>
              <a:rPr lang="de-DE" sz="1400" dirty="0">
                <a:latin typeface="Arial" panose="020B0604020202020204" pitchFamily="34" charset="0"/>
                <a:cs typeface="Arial" panose="020B0604020202020204" pitchFamily="34" charset="0"/>
              </a:rPr>
              <a:t>Not </a:t>
            </a:r>
            <a:r>
              <a:rPr lang="de-DE" sz="1400" dirty="0" err="1">
                <a:latin typeface="Arial" panose="020B0604020202020204" pitchFamily="34" charset="0"/>
                <a:cs typeface="Arial" panose="020B0604020202020204" pitchFamily="34" charset="0"/>
              </a:rPr>
              <a:t>from</a:t>
            </a:r>
            <a:r>
              <a:rPr lang="de-DE" sz="1400" dirty="0">
                <a:latin typeface="Arial" panose="020B0604020202020204" pitchFamily="34" charset="0"/>
                <a:cs typeface="Arial" panose="020B0604020202020204" pitchFamily="34" charset="0"/>
              </a:rPr>
              <a:t> IIT:  </a:t>
            </a:r>
            <a:r>
              <a:rPr lang="de-DE" sz="1400" dirty="0">
                <a:solidFill>
                  <a:srgbClr val="941100"/>
                </a:solidFill>
                <a:latin typeface="Arial" panose="020B0604020202020204" pitchFamily="34" charset="0"/>
                <a:cs typeface="Arial" panose="020B0604020202020204" pitchFamily="34" charset="0"/>
              </a:rPr>
              <a:t>Forward Physics Facility and Cosmic Rays</a:t>
            </a:r>
            <a:r>
              <a:rPr lang="de-DE" sz="1400" dirty="0">
                <a:latin typeface="Arial" panose="020B0604020202020204" pitchFamily="34" charset="0"/>
                <a:cs typeface="Arial" panose="020B0604020202020204" pitchFamily="34" charset="0"/>
              </a:rPr>
              <a:t>, IAP, </a:t>
            </a:r>
            <a:r>
              <a:rPr lang="de-DE" sz="1400" dirty="0" err="1" smtClean="0">
                <a:latin typeface="Arial" panose="020B0604020202020204" pitchFamily="34" charset="0"/>
                <a:cs typeface="Arial" panose="020B0604020202020204" pitchFamily="34" charset="0"/>
              </a:rPr>
              <a:t>supervised</a:t>
            </a:r>
            <a:r>
              <a:rPr lang="de-DE" sz="1400" dirty="0" smtClean="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by</a:t>
            </a:r>
            <a:r>
              <a:rPr lang="de-DE" sz="1400" dirty="0">
                <a:latin typeface="Arial" panose="020B0604020202020204" pitchFamily="34" charset="0"/>
                <a:cs typeface="Arial" panose="020B0604020202020204" pitchFamily="34" charset="0"/>
              </a:rPr>
              <a:t> Dennis </a:t>
            </a:r>
            <a:r>
              <a:rPr lang="de-DE" sz="1400" dirty="0" err="1" smtClean="0">
                <a:latin typeface="Arial" panose="020B0604020202020204" pitchFamily="34" charset="0"/>
                <a:cs typeface="Arial" panose="020B0604020202020204" pitchFamily="34" charset="0"/>
              </a:rPr>
              <a:t>Soldin</a:t>
            </a:r>
            <a:endParaRPr lang="de-DE" sz="1400" dirty="0" smtClean="0">
              <a:latin typeface="Arial" panose="020B0604020202020204" pitchFamily="34" charset="0"/>
              <a:cs typeface="Arial" panose="020B0604020202020204" pitchFamily="34" charset="0"/>
            </a:endParaRPr>
          </a:p>
          <a:p>
            <a:pPr marL="546053" lvl="1" indent="-234023" defTabSz="624062">
              <a:buBlip>
                <a:blip r:embed="rId2"/>
              </a:buBlip>
            </a:pPr>
            <a:r>
              <a:rPr lang="fr-FR" sz="1400" dirty="0">
                <a:solidFill>
                  <a:srgbClr val="941100"/>
                </a:solidFill>
                <a:latin typeface="Arial" panose="020B0604020202020204" pitchFamily="34" charset="0"/>
                <a:cs typeface="Arial" panose="020B0604020202020204" pitchFamily="34" charset="0"/>
              </a:rPr>
              <a:t>Anne-Solène </a:t>
            </a:r>
            <a:r>
              <a:rPr lang="fr-FR" sz="1400" dirty="0" err="1">
                <a:solidFill>
                  <a:srgbClr val="941100"/>
                </a:solidFill>
                <a:latin typeface="Arial" panose="020B0604020202020204" pitchFamily="34" charset="0"/>
                <a:cs typeface="Arial" panose="020B0604020202020204" pitchFamily="34" charset="0"/>
              </a:rPr>
              <a:t>Bornens</a:t>
            </a:r>
            <a:r>
              <a:rPr lang="fr-FR" sz="1400" dirty="0">
                <a:solidFill>
                  <a:srgbClr val="941100"/>
                </a:solidFill>
                <a:latin typeface="Arial" panose="020B0604020202020204" pitchFamily="34" charset="0"/>
                <a:cs typeface="Arial" panose="020B0604020202020204" pitchFamily="34" charset="0"/>
              </a:rPr>
              <a:t> </a:t>
            </a:r>
            <a:r>
              <a:rPr lang="fr-FR" sz="1400" dirty="0" err="1" smtClean="0">
                <a:latin typeface="Arial" panose="020B0604020202020204" pitchFamily="34" charset="0"/>
                <a:cs typeface="Arial" panose="020B0604020202020204" pitchFamily="34" charset="0"/>
              </a:rPr>
              <a:t>from</a:t>
            </a:r>
            <a:r>
              <a:rPr lang="fr-FR" sz="1400" dirty="0" smtClean="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École Supérieure de Physique et de Chimie de </a:t>
            </a:r>
            <a:r>
              <a:rPr lang="fr-FR" sz="1400" dirty="0" smtClean="0">
                <a:latin typeface="Arial" panose="020B0604020202020204" pitchFamily="34" charset="0"/>
                <a:cs typeface="Arial" panose="020B0604020202020204" pitchFamily="34" charset="0"/>
              </a:rPr>
              <a:t>Paris (ESPCI </a:t>
            </a:r>
            <a:r>
              <a:rPr lang="fr-FR" sz="1400" dirty="0">
                <a:latin typeface="Arial" panose="020B0604020202020204" pitchFamily="34" charset="0"/>
                <a:cs typeface="Arial" panose="020B0604020202020204" pitchFamily="34" charset="0"/>
              </a:rPr>
              <a:t>Paris</a:t>
            </a:r>
            <a:r>
              <a:rPr lang="fr-FR" sz="1400" dirty="0" smtClean="0">
                <a:latin typeface="Arial" panose="020B0604020202020204" pitchFamily="34" charset="0"/>
                <a:cs typeface="Arial" panose="020B0604020202020204" pitchFamily="34" charset="0"/>
              </a:rPr>
              <a:t>), ITP</a:t>
            </a:r>
            <a:endParaRPr lang="fr-FR" sz="1400" dirty="0">
              <a:latin typeface="Arial" panose="020B0604020202020204" pitchFamily="34" charset="0"/>
              <a:cs typeface="Arial" panose="020B0604020202020204" pitchFamily="34" charset="0"/>
            </a:endParaRPr>
          </a:p>
          <a:p>
            <a:pPr marL="546053" lvl="1" indent="-234023" defTabSz="624062">
              <a:buBlip>
                <a:blip r:embed="rId2"/>
              </a:buBlip>
            </a:pPr>
            <a:endParaRPr lang="de-DE" sz="1400" dirty="0">
              <a:latin typeface="Arial" panose="020B0604020202020204" pitchFamily="34" charset="0"/>
              <a:cs typeface="Arial" panose="020B0604020202020204" pitchFamily="34" charset="0"/>
            </a:endParaRPr>
          </a:p>
        </p:txBody>
      </p:sp>
      <p:sp>
        <p:nvSpPr>
          <p:cNvPr id="213" name="Text Box 11"/>
          <p:cNvSpPr txBox="1">
            <a:spLocks noGrp="1"/>
          </p:cNvSpPr>
          <p:nvPr>
            <p:ph type="sldNum" sz="quarter" idx="4294967295"/>
          </p:nvPr>
        </p:nvSpPr>
        <p:spPr>
          <a:xfrm>
            <a:off x="216000" y="4876181"/>
            <a:ext cx="237244"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14" name="Titel 1"/>
          <p:cNvSpPr txBox="1">
            <a:spLocks noGrp="1"/>
          </p:cNvSpPr>
          <p:nvPr>
            <p:ph type="title"/>
          </p:nvPr>
        </p:nvSpPr>
        <p:spPr>
          <a:xfrm>
            <a:off x="400050" y="253601"/>
            <a:ext cx="6869180" cy="575811"/>
          </a:xfrm>
          <a:prstGeom prst="rect">
            <a:avLst/>
          </a:prstGeom>
        </p:spPr>
        <p:txBody>
          <a:bodyPr>
            <a:normAutofit/>
          </a:bodyPr>
          <a:lstStyle/>
          <a:p>
            <a:pPr>
              <a:defRPr sz="2100"/>
            </a:pPr>
            <a:r>
              <a:rPr sz="2000" dirty="0"/>
              <a:t>Internships 202</a:t>
            </a:r>
            <a:r>
              <a:rPr lang="de-DE" sz="2000" dirty="0" smtClean="0"/>
              <a:t>2 &amp; 2023</a:t>
            </a:r>
            <a:r>
              <a:rPr sz="2000" dirty="0" smtClean="0"/>
              <a:t> </a:t>
            </a:r>
            <a:r>
              <a:rPr sz="2000" dirty="0"/>
              <a:t>(DAAD-IAESTE program)</a:t>
            </a:r>
          </a:p>
        </p:txBody>
      </p:sp>
      <p:pic>
        <p:nvPicPr>
          <p:cNvPr id="2" name="Grafik 1"/>
          <p:cNvPicPr>
            <a:picLocks noChangeAspect="1"/>
          </p:cNvPicPr>
          <p:nvPr/>
        </p:nvPicPr>
        <p:blipFill>
          <a:blip r:embed="rId3"/>
          <a:stretch>
            <a:fillRect/>
          </a:stretch>
        </p:blipFill>
        <p:spPr>
          <a:xfrm>
            <a:off x="6647687" y="960882"/>
            <a:ext cx="2193167" cy="1648198"/>
          </a:xfrm>
          <a:prstGeom prst="rect">
            <a:avLst/>
          </a:prstGeom>
        </p:spPr>
      </p:pic>
    </p:spTree>
    <p:extLst>
      <p:ext uri="{BB962C8B-B14F-4D97-AF65-F5344CB8AC3E}">
        <p14:creationId xmlns:p14="http://schemas.microsoft.com/office/powerpoint/2010/main" val="2435598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extplatzhalter 2"/>
          <p:cNvSpPr txBox="1">
            <a:spLocks noGrp="1"/>
          </p:cNvSpPr>
          <p:nvPr>
            <p:ph type="body" sz="half" idx="1"/>
          </p:nvPr>
        </p:nvSpPr>
        <p:spPr>
          <a:xfrm>
            <a:off x="307547" y="1053064"/>
            <a:ext cx="4386353" cy="3500859"/>
          </a:xfrm>
          <a:prstGeom prst="rect">
            <a:avLst/>
          </a:prstGeom>
        </p:spPr>
        <p:txBody>
          <a:bodyPr>
            <a:normAutofit lnSpcReduction="10000"/>
          </a:bodyPr>
          <a:lstStyle/>
          <a:p>
            <a:pPr>
              <a:spcBef>
                <a:spcPts val="1000"/>
              </a:spcBef>
              <a:buBlip>
                <a:blip r:embed="rId2"/>
              </a:buBlip>
              <a:defRPr sz="1600"/>
            </a:pPr>
            <a:r>
              <a:rPr dirty="0" smtClean="0"/>
              <a:t>The </a:t>
            </a:r>
            <a:r>
              <a:rPr dirty="0"/>
              <a:t>annual </a:t>
            </a:r>
            <a:r>
              <a:rPr b="1" dirty="0"/>
              <a:t>HIRSAP </a:t>
            </a:r>
            <a:r>
              <a:rPr lang="de-DE" b="1" dirty="0" err="1" smtClean="0"/>
              <a:t>annual</a:t>
            </a:r>
            <a:r>
              <a:rPr lang="de-DE" b="1" dirty="0" smtClean="0"/>
              <a:t> </a:t>
            </a:r>
            <a:r>
              <a:rPr b="1" dirty="0" smtClean="0"/>
              <a:t>Workshop </a:t>
            </a:r>
            <a:r>
              <a:rPr dirty="0" smtClean="0"/>
              <a:t>took</a:t>
            </a:r>
            <a:r>
              <a:rPr dirty="0"/>
              <a:t/>
            </a:r>
            <a:br>
              <a:rPr dirty="0"/>
            </a:br>
            <a:r>
              <a:rPr dirty="0" smtClean="0"/>
              <a:t>place </a:t>
            </a:r>
            <a:r>
              <a:rPr lang="de-DE" dirty="0" smtClean="0"/>
              <a:t>in Buenos Aires</a:t>
            </a:r>
            <a:r>
              <a:rPr dirty="0" smtClean="0"/>
              <a:t> </a:t>
            </a:r>
            <a:r>
              <a:rPr dirty="0"/>
              <a:t>November </a:t>
            </a:r>
            <a:r>
              <a:rPr lang="de-DE" dirty="0" smtClean="0"/>
              <a:t>10 - 11</a:t>
            </a:r>
            <a:r>
              <a:rPr dirty="0" smtClean="0"/>
              <a:t> </a:t>
            </a:r>
            <a:r>
              <a:rPr lang="de-DE" dirty="0" smtClean="0"/>
              <a:t>2</a:t>
            </a:r>
            <a:r>
              <a:rPr dirty="0" smtClean="0"/>
              <a:t>02</a:t>
            </a:r>
            <a:r>
              <a:rPr lang="de-DE" dirty="0" smtClean="0"/>
              <a:t>2</a:t>
            </a:r>
            <a:endParaRPr dirty="0"/>
          </a:p>
          <a:p>
            <a:pPr>
              <a:spcBef>
                <a:spcPts val="1000"/>
              </a:spcBef>
              <a:buBlip>
                <a:blip r:embed="rId2"/>
              </a:buBlip>
              <a:defRPr sz="1600"/>
            </a:pPr>
            <a:r>
              <a:rPr dirty="0" smtClean="0"/>
              <a:t>This </a:t>
            </a:r>
            <a:r>
              <a:rPr dirty="0"/>
              <a:t>is the main meeting where all doctoral</a:t>
            </a:r>
            <a:br>
              <a:rPr dirty="0"/>
            </a:br>
            <a:r>
              <a:rPr dirty="0" smtClean="0"/>
              <a:t>students </a:t>
            </a:r>
            <a:r>
              <a:rPr dirty="0"/>
              <a:t>present their work and discuss with</a:t>
            </a:r>
            <a:br>
              <a:rPr dirty="0"/>
            </a:br>
            <a:r>
              <a:rPr dirty="0" smtClean="0"/>
              <a:t>their </a:t>
            </a:r>
            <a:r>
              <a:rPr dirty="0"/>
              <a:t>supervisors</a:t>
            </a:r>
          </a:p>
          <a:p>
            <a:pPr>
              <a:spcBef>
                <a:spcPts val="1000"/>
              </a:spcBef>
              <a:buBlip>
                <a:blip r:embed="rId2"/>
              </a:buBlip>
              <a:defRPr sz="1600"/>
            </a:pPr>
            <a:r>
              <a:rPr dirty="0" smtClean="0"/>
              <a:t>The </a:t>
            </a:r>
            <a:r>
              <a:rPr dirty="0"/>
              <a:t>program was complemented by lectures</a:t>
            </a:r>
            <a:br>
              <a:rPr dirty="0"/>
            </a:br>
            <a:r>
              <a:rPr dirty="0" smtClean="0"/>
              <a:t>and </a:t>
            </a:r>
            <a:r>
              <a:rPr dirty="0"/>
              <a:t>highlight talks given by </a:t>
            </a:r>
            <a:r>
              <a:rPr lang="de-DE" dirty="0"/>
              <a:t>Dr. Martin Makler</a:t>
            </a:r>
            <a:r>
              <a:rPr dirty="0" smtClean="0"/>
              <a:t> and</a:t>
            </a:r>
            <a:r>
              <a:rPr lang="de-DE" dirty="0" smtClean="0"/>
              <a:t> Prof</a:t>
            </a:r>
            <a:r>
              <a:rPr lang="de-DE" dirty="0"/>
              <a:t>. Luis Raul </a:t>
            </a:r>
            <a:r>
              <a:rPr lang="de-DE" dirty="0" smtClean="0"/>
              <a:t>Abramo</a:t>
            </a:r>
          </a:p>
          <a:p>
            <a:pPr>
              <a:spcBef>
                <a:spcPts val="1000"/>
              </a:spcBef>
              <a:buBlip>
                <a:blip r:embed="rId2"/>
              </a:buBlip>
              <a:defRPr sz="1600"/>
            </a:pPr>
            <a:r>
              <a:rPr lang="en-US" sz="1600" dirty="0"/>
              <a:t>first face-to-face workshop for some of the PhD students </a:t>
            </a:r>
            <a:endParaRPr lang="en-US" sz="1600" dirty="0" smtClean="0"/>
          </a:p>
          <a:p>
            <a:pPr>
              <a:spcBef>
                <a:spcPts val="1000"/>
              </a:spcBef>
              <a:buBlip>
                <a:blip r:embed="rId2"/>
              </a:buBlip>
              <a:defRPr sz="1600"/>
            </a:pPr>
            <a:endParaRPr lang="en-US" sz="1600" dirty="0"/>
          </a:p>
          <a:p>
            <a:pPr>
              <a:spcBef>
                <a:spcPts val="1000"/>
              </a:spcBef>
              <a:buBlip>
                <a:blip r:embed="rId2"/>
              </a:buBlip>
              <a:defRPr sz="1600"/>
            </a:pPr>
            <a:r>
              <a:rPr lang="en-US" sz="1600" dirty="0" smtClean="0"/>
              <a:t>13 </a:t>
            </a:r>
            <a:r>
              <a:rPr lang="en-US" sz="1600" dirty="0"/>
              <a:t>long-term stays </a:t>
            </a:r>
            <a:r>
              <a:rPr lang="en-US" sz="1600" dirty="0" smtClean="0"/>
              <a:t>in 2022</a:t>
            </a:r>
          </a:p>
          <a:p>
            <a:pPr marL="0" indent="0">
              <a:spcBef>
                <a:spcPts val="1000"/>
              </a:spcBef>
              <a:buNone/>
              <a:defRPr sz="1600"/>
            </a:pPr>
            <a:endParaRPr lang="en-US" sz="1600" dirty="0" smtClean="0"/>
          </a:p>
          <a:p>
            <a:pPr marL="0" indent="0">
              <a:spcBef>
                <a:spcPts val="1000"/>
              </a:spcBef>
              <a:buNone/>
              <a:defRPr sz="1600"/>
            </a:pPr>
            <a:endParaRPr sz="1600" dirty="0"/>
          </a:p>
        </p:txBody>
      </p:sp>
      <p:sp>
        <p:nvSpPr>
          <p:cNvPr id="268" name="Titel 1"/>
          <p:cNvSpPr txBox="1">
            <a:spLocks noGrp="1"/>
          </p:cNvSpPr>
          <p:nvPr>
            <p:ph type="title"/>
          </p:nvPr>
        </p:nvSpPr>
        <p:spPr>
          <a:xfrm>
            <a:off x="395999" y="296153"/>
            <a:ext cx="6869180" cy="427378"/>
          </a:xfrm>
          <a:prstGeom prst="rect">
            <a:avLst/>
          </a:prstGeom>
        </p:spPr>
        <p:txBody>
          <a:bodyPr/>
          <a:lstStyle>
            <a:lvl1pPr defTabSz="841247">
              <a:defRPr sz="1900"/>
            </a:lvl1pPr>
          </a:lstStyle>
          <a:p>
            <a:r>
              <a:rPr dirty="0"/>
              <a:t>Activities in HIRSAP and Double-degree programs</a:t>
            </a:r>
          </a:p>
        </p:txBody>
      </p:sp>
      <p:pic>
        <p:nvPicPr>
          <p:cNvPr id="2" name="Grafik 1"/>
          <p:cNvPicPr>
            <a:picLocks noChangeAspect="1"/>
          </p:cNvPicPr>
          <p:nvPr/>
        </p:nvPicPr>
        <p:blipFill>
          <a:blip r:embed="rId3"/>
          <a:stretch>
            <a:fillRect/>
          </a:stretch>
        </p:blipFill>
        <p:spPr>
          <a:xfrm>
            <a:off x="5020373" y="1011269"/>
            <a:ext cx="3873413" cy="2149408"/>
          </a:xfrm>
          <a:prstGeom prst="rect">
            <a:avLst/>
          </a:prstGeom>
        </p:spPr>
      </p:pic>
      <p:pic>
        <p:nvPicPr>
          <p:cNvPr id="8" name="Grafik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88599" y="3534091"/>
            <a:ext cx="1518899" cy="1019832"/>
          </a:xfrm>
          <a:prstGeom prst="rect">
            <a:avLst/>
          </a:prstGeom>
        </p:spPr>
      </p:pic>
      <p:sp>
        <p:nvSpPr>
          <p:cNvPr id="9" name="Titel 1"/>
          <p:cNvSpPr txBox="1">
            <a:spLocks/>
          </p:cNvSpPr>
          <p:nvPr/>
        </p:nvSpPr>
        <p:spPr>
          <a:xfrm>
            <a:off x="6624015" y="3534091"/>
            <a:ext cx="2452906" cy="1109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03652" marR="0" indent="-203652" algn="l" defTabSz="841247" rtl="0" latinLnBrk="0">
              <a:lnSpc>
                <a:spcPct val="100000"/>
              </a:lnSpc>
              <a:spcBef>
                <a:spcPts val="600"/>
              </a:spcBef>
              <a:spcAft>
                <a:spcPts val="0"/>
              </a:spcAft>
              <a:buClrTx/>
              <a:buSzPct val="88000"/>
              <a:buFontTx/>
              <a:buBlip>
                <a:blip r:embed="rId5"/>
              </a:buBlip>
              <a:tabLst/>
              <a:defRPr sz="1900" b="0" i="0" u="none" strike="noStrike" cap="none" spc="0" baseline="0">
                <a:solidFill>
                  <a:srgbClr val="000000"/>
                </a:solidFill>
                <a:uFillTx/>
                <a:latin typeface="Arial"/>
                <a:ea typeface="Arial"/>
                <a:cs typeface="Arial"/>
                <a:sym typeface="Arial"/>
              </a:defRPr>
            </a:lvl1pPr>
            <a:lvl2pPr marL="493051" marR="0" indent="-226280" algn="l" defTabSz="685982" rtl="0" latinLnBrk="0">
              <a:lnSpc>
                <a:spcPct val="100000"/>
              </a:lnSpc>
              <a:spcBef>
                <a:spcPts val="600"/>
              </a:spcBef>
              <a:spcAft>
                <a:spcPts val="0"/>
              </a:spcAft>
              <a:buClrTx/>
              <a:buSzPct val="88000"/>
              <a:buFontTx/>
              <a:buBlip>
                <a:blip r:embed="rId5"/>
              </a:buBlip>
              <a:tabLst/>
              <a:defRPr sz="2000" b="0" i="0" u="none" strike="noStrike" cap="none" spc="0" baseline="0">
                <a:solidFill>
                  <a:srgbClr val="000000"/>
                </a:solidFill>
                <a:uFillTx/>
                <a:latin typeface="Arial"/>
                <a:ea typeface="Arial"/>
                <a:cs typeface="Arial"/>
                <a:sym typeface="Arial"/>
              </a:defRPr>
            </a:lvl2pPr>
            <a:lvl3pPr marL="786916" marR="0" indent="-248610" algn="l" defTabSz="685982" rtl="0" latinLnBrk="0">
              <a:lnSpc>
                <a:spcPct val="100000"/>
              </a:lnSpc>
              <a:spcBef>
                <a:spcPts val="600"/>
              </a:spcBef>
              <a:spcAft>
                <a:spcPts val="0"/>
              </a:spcAft>
              <a:buClrTx/>
              <a:buSzPct val="88000"/>
              <a:buFontTx/>
              <a:buBlip>
                <a:blip r:embed="rId5"/>
              </a:buBlip>
              <a:tabLst/>
              <a:defRPr sz="2000" b="0" i="0" u="none" strike="noStrike" cap="none" spc="0" baseline="0">
                <a:solidFill>
                  <a:srgbClr val="000000"/>
                </a:solidFill>
                <a:uFillTx/>
                <a:latin typeface="Arial"/>
                <a:ea typeface="Arial"/>
                <a:cs typeface="Arial"/>
                <a:sym typeface="Arial"/>
              </a:defRPr>
            </a:lvl3pPr>
            <a:lvl4pPr marL="1059642" marR="0" indent="-254564" algn="l" defTabSz="685982" rtl="0" latinLnBrk="0">
              <a:lnSpc>
                <a:spcPct val="100000"/>
              </a:lnSpc>
              <a:spcBef>
                <a:spcPts val="600"/>
              </a:spcBef>
              <a:spcAft>
                <a:spcPts val="0"/>
              </a:spcAft>
              <a:buClrTx/>
              <a:buSzPct val="88000"/>
              <a:buFontTx/>
              <a:buBlip>
                <a:blip r:embed="rId5"/>
              </a:buBlip>
              <a:tabLst/>
              <a:defRPr sz="2000" b="0" i="0" u="none" strike="noStrike" cap="none" spc="0" baseline="0">
                <a:solidFill>
                  <a:srgbClr val="000000"/>
                </a:solidFill>
                <a:uFillTx/>
                <a:latin typeface="Arial"/>
                <a:ea typeface="Arial"/>
                <a:cs typeface="Arial"/>
                <a:sym typeface="Arial"/>
              </a:defRPr>
            </a:lvl4pPr>
            <a:lvl5pPr marL="1408090" marR="0" indent="-331478" algn="l" defTabSz="685982" rtl="0" latinLnBrk="0">
              <a:lnSpc>
                <a:spcPct val="100000"/>
              </a:lnSpc>
              <a:spcBef>
                <a:spcPts val="600"/>
              </a:spcBef>
              <a:spcAft>
                <a:spcPts val="0"/>
              </a:spcAft>
              <a:buClrTx/>
              <a:buSzPct val="88000"/>
              <a:buFontTx/>
              <a:buBlip>
                <a:blip r:embed="rId5"/>
              </a:buBlip>
              <a:tabLst/>
              <a:defRPr sz="2000" b="0" i="0" u="none" strike="noStrike" cap="none" spc="0" baseline="0">
                <a:solidFill>
                  <a:srgbClr val="000000"/>
                </a:solidFill>
                <a:uFillTx/>
                <a:latin typeface="Arial"/>
                <a:ea typeface="Arial"/>
                <a:cs typeface="Arial"/>
                <a:sym typeface="Arial"/>
              </a:defRPr>
            </a:lvl5pPr>
            <a:lvl6pPr marL="1978797"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6pPr>
            <a:lvl7pPr marL="2321786"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7pPr>
            <a:lvl8pPr marL="2664779"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8pPr>
            <a:lvl9pPr marL="3007771"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9pPr>
          </a:lstStyle>
          <a:p>
            <a:pPr hangingPunct="1"/>
            <a:r>
              <a:rPr lang="en-US" sz="1600" dirty="0" smtClean="0"/>
              <a:t>PhD thesis of HIRSAP/</a:t>
            </a:r>
            <a:r>
              <a:rPr lang="en-US" sz="1600" dirty="0" err="1" smtClean="0"/>
              <a:t>DDAp</a:t>
            </a:r>
            <a:r>
              <a:rPr lang="en-US" sz="1600" dirty="0" smtClean="0"/>
              <a:t> alumna Ana Laura Müller published by Springer</a:t>
            </a:r>
            <a:endParaRPr lang="de-DE" sz="1600" dirty="0"/>
          </a:p>
        </p:txBody>
      </p:sp>
      <p:sp>
        <p:nvSpPr>
          <p:cNvPr id="7"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95999" y="296153"/>
            <a:ext cx="6869180" cy="427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lvl1pPr marL="0" marR="0" indent="0" algn="l" defTabSz="841247" rtl="0" latinLnBrk="0">
              <a:lnSpc>
                <a:spcPct val="100000"/>
              </a:lnSpc>
              <a:spcBef>
                <a:spcPts val="0"/>
              </a:spcBef>
              <a:spcAft>
                <a:spcPts val="0"/>
              </a:spcAft>
              <a:buClrTx/>
              <a:buSzTx/>
              <a:buFontTx/>
              <a:buNone/>
              <a:tabLst/>
              <a:defRPr sz="1900" b="1" i="0" u="none" strike="noStrike" cap="none" spc="0" baseline="0">
                <a:solidFill>
                  <a:srgbClr val="000000"/>
                </a:solidFill>
                <a:uFillTx/>
                <a:latin typeface="Arial"/>
                <a:ea typeface="Arial"/>
                <a:cs typeface="Arial"/>
                <a:sym typeface="Arial"/>
              </a:defRPr>
            </a:lvl1pPr>
            <a:lvl2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2pPr>
            <a:lvl3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3pPr>
            <a:lvl4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4pPr>
            <a:lvl5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5pPr>
            <a:lvl6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6pPr>
            <a:lvl7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7pPr>
            <a:lvl8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8pPr>
            <a:lvl9pPr marL="0" marR="0" indent="0" algn="l" defTabSz="685982"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9pPr>
          </a:lstStyle>
          <a:p>
            <a:pPr hangingPunct="1"/>
            <a:r>
              <a:rPr lang="en-US" dirty="0" err="1"/>
              <a:t>iPROGRESS</a:t>
            </a:r>
            <a:endParaRPr lang="en-US" dirty="0"/>
          </a:p>
        </p:txBody>
      </p:sp>
      <p:sp>
        <p:nvSpPr>
          <p:cNvPr id="5" name="Titel 1"/>
          <p:cNvSpPr txBox="1">
            <a:spLocks noGrp="1"/>
          </p:cNvSpPr>
          <p:nvPr>
            <p:ph type="body" idx="1"/>
          </p:nvPr>
        </p:nvSpPr>
        <p:spPr>
          <a:xfrm>
            <a:off x="400050" y="1187634"/>
            <a:ext cx="4740361" cy="3364854"/>
          </a:xfrm>
          <a:prstGeom prst="rect">
            <a:avLst/>
          </a:prstGeom>
        </p:spPr>
        <p:txBody>
          <a:bodyPr/>
          <a:lstStyle>
            <a:lvl1pPr defTabSz="841247">
              <a:defRPr sz="1900"/>
            </a:lvl1pPr>
          </a:lstStyle>
          <a:p>
            <a:r>
              <a:rPr lang="en-US" dirty="0"/>
              <a:t>two </a:t>
            </a:r>
            <a:r>
              <a:rPr lang="en-US" dirty="0" err="1"/>
              <a:t>iPROGRESS</a:t>
            </a:r>
            <a:r>
              <a:rPr lang="en-US" dirty="0"/>
              <a:t> - Internship Program for Young Research Scientists – research </a:t>
            </a:r>
            <a:r>
              <a:rPr lang="en-US" dirty="0" smtClean="0"/>
              <a:t>visits</a:t>
            </a:r>
          </a:p>
          <a:p>
            <a:pPr lvl="1"/>
            <a:r>
              <a:rPr lang="en-US" sz="1600" dirty="0" smtClean="0"/>
              <a:t>L. </a:t>
            </a:r>
            <a:r>
              <a:rPr lang="en-US" sz="1600" dirty="0" err="1" smtClean="0"/>
              <a:t>Köllenberger</a:t>
            </a:r>
            <a:endParaRPr lang="en-US" sz="1600" dirty="0" smtClean="0"/>
          </a:p>
          <a:p>
            <a:pPr lvl="1"/>
            <a:r>
              <a:rPr lang="en-US" sz="1600" dirty="0" smtClean="0"/>
              <a:t>G. Zeller </a:t>
            </a:r>
            <a:endParaRPr lang="de-DE" sz="1600" dirty="0"/>
          </a:p>
        </p:txBody>
      </p:sp>
      <p:pic>
        <p:nvPicPr>
          <p:cNvPr id="7" name="Grafik 6"/>
          <p:cNvPicPr>
            <a:picLocks noChangeAspect="1"/>
          </p:cNvPicPr>
          <p:nvPr/>
        </p:nvPicPr>
        <p:blipFill>
          <a:blip r:embed="rId2"/>
          <a:stretch>
            <a:fillRect/>
          </a:stretch>
        </p:blipFill>
        <p:spPr>
          <a:xfrm>
            <a:off x="5641889" y="1187634"/>
            <a:ext cx="2950820" cy="1800000"/>
          </a:xfrm>
          <a:prstGeom prst="rect">
            <a:avLst/>
          </a:prstGeom>
        </p:spPr>
      </p:pic>
      <p:sp>
        <p:nvSpPr>
          <p:cNvPr id="12" name="Rectangle 3"/>
          <p:cNvSpPr>
            <a:spLocks noChangeArrowheads="1"/>
          </p:cNvSpPr>
          <p:nvPr/>
        </p:nvSpPr>
        <p:spPr bwMode="auto">
          <a:xfrm>
            <a:off x="7618823" y="2783639"/>
            <a:ext cx="104067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dirty="0" smtClean="0">
                <a:ln>
                  <a:noFill/>
                </a:ln>
                <a:solidFill>
                  <a:schemeClr val="tx1"/>
                </a:solidFill>
                <a:effectLst/>
                <a:latin typeface="Arial" panose="020B0604020202020204" pitchFamily="34" charset="0"/>
              </a:rPr>
              <a:t>Status </a:t>
            </a:r>
            <a:r>
              <a:rPr kumimoji="0" lang="de-DE" altLang="de-DE" sz="700" b="0" i="0" u="none" strike="noStrike" cap="none" normalizeH="0" baseline="0" dirty="0" err="1" smtClean="0">
                <a:ln>
                  <a:noFill/>
                </a:ln>
                <a:solidFill>
                  <a:schemeClr val="tx1"/>
                </a:solidFill>
                <a:effectLst/>
                <a:latin typeface="Arial" panose="020B0604020202020204" pitchFamily="34" charset="0"/>
              </a:rPr>
              <a:t>as</a:t>
            </a:r>
            <a:r>
              <a:rPr kumimoji="0" lang="de-DE" altLang="de-DE" sz="700" b="0" i="0" u="none" strike="noStrike" cap="none" normalizeH="0" baseline="0" dirty="0" smtClean="0">
                <a:ln>
                  <a:noFill/>
                </a:ln>
                <a:solidFill>
                  <a:schemeClr val="tx1"/>
                </a:solidFill>
                <a:effectLst/>
                <a:latin typeface="Arial" panose="020B0604020202020204" pitchFamily="34" charset="0"/>
              </a:rPr>
              <a:t> </a:t>
            </a:r>
            <a:r>
              <a:rPr kumimoji="0" lang="de-DE" altLang="de-DE" sz="700" b="0" i="0" u="none" strike="noStrike" cap="none" normalizeH="0" baseline="0" dirty="0" err="1" smtClean="0">
                <a:ln>
                  <a:noFill/>
                </a:ln>
                <a:solidFill>
                  <a:schemeClr val="tx1"/>
                </a:solidFill>
                <a:effectLst/>
                <a:latin typeface="Arial" panose="020B0604020202020204" pitchFamily="34" charset="0"/>
              </a:rPr>
              <a:t>of</a:t>
            </a:r>
            <a:r>
              <a:rPr kumimoji="0" lang="de-DE" altLang="de-DE" sz="700" b="0" i="0" u="none" strike="noStrike" cap="none" normalizeH="0" baseline="0" dirty="0" smtClean="0">
                <a:ln>
                  <a:noFill/>
                </a:ln>
                <a:solidFill>
                  <a:schemeClr val="tx1"/>
                </a:solidFill>
                <a:effectLst/>
                <a:latin typeface="Arial" panose="020B0604020202020204" pitchFamily="34" charset="0"/>
              </a:rPr>
              <a:t> 2023-02 </a:t>
            </a:r>
          </a:p>
        </p:txBody>
      </p:sp>
      <p:sp>
        <p:nvSpPr>
          <p:cNvPr id="6"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Tree>
    <p:extLst>
      <p:ext uri="{BB962C8B-B14F-4D97-AF65-F5344CB8AC3E}">
        <p14:creationId xmlns:p14="http://schemas.microsoft.com/office/powerpoint/2010/main" val="422415508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cNvSpPr txBox="1">
            <a:spLocks noGrp="1"/>
          </p:cNvSpPr>
          <p:nvPr>
            <p:ph type="sldNum" sz="quarter" idx="2"/>
          </p:nvPr>
        </p:nvSpPr>
        <p:spPr>
          <a:xfrm>
            <a:off x="4415127" y="4954293"/>
            <a:ext cx="237244"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183" name="Particle Physics Phenomenology after the Higgs Discovery"/>
          <p:cNvSpPr txBox="1"/>
          <p:nvPr/>
        </p:nvSpPr>
        <p:spPr>
          <a:xfrm>
            <a:off x="190895" y="353334"/>
            <a:ext cx="6790320" cy="318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defTabSz="2438338">
              <a:lnSpc>
                <a:spcPct val="90000"/>
              </a:lnSpc>
              <a:spcBef>
                <a:spcPts val="4500"/>
              </a:spcBef>
              <a:defRPr sz="5400">
                <a:solidFill>
                  <a:srgbClr val="1810A6"/>
                </a:solidFill>
              </a:defRPr>
            </a:lvl1pPr>
          </a:lstStyle>
          <a:p>
            <a:r>
              <a:rPr sz="2025"/>
              <a:t>Particle Physics Phenomenology after the Higgs Discovery</a:t>
            </a:r>
          </a:p>
        </p:txBody>
      </p:sp>
      <p:sp>
        <p:nvSpPr>
          <p:cNvPr id="184" name="- at KIT (TTP, ITP, IAP) currently 7 CRC-funded PhD students"/>
          <p:cNvSpPr txBox="1"/>
          <p:nvPr/>
        </p:nvSpPr>
        <p:spPr>
          <a:xfrm>
            <a:off x="276991" y="1603626"/>
            <a:ext cx="5315558"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at KIT (TTP, ITP, IAP) currently 7 CRC-funded PhD students</a:t>
            </a:r>
          </a:p>
        </p:txBody>
      </p:sp>
      <p:sp>
        <p:nvSpPr>
          <p:cNvPr id="185" name="Second funding period of CRC TRR 257 (2023-2026) granted by the DFG !"/>
          <p:cNvSpPr txBox="1"/>
          <p:nvPr/>
        </p:nvSpPr>
        <p:spPr>
          <a:xfrm>
            <a:off x="190895" y="880182"/>
            <a:ext cx="7228847"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marL="85725" indent="-85725">
              <a:buSzPct val="100000"/>
              <a:buChar char="•"/>
              <a:defRPr sz="4200" b="0">
                <a:latin typeface="Arial"/>
                <a:ea typeface="Arial"/>
                <a:cs typeface="Arial"/>
                <a:sym typeface="Arial"/>
              </a:defRPr>
            </a:pPr>
            <a:r>
              <a:rPr sz="1575" dirty="0"/>
              <a:t> </a:t>
            </a:r>
            <a:r>
              <a:rPr sz="1575" b="1" dirty="0"/>
              <a:t>Second funding period of CRC TRR 257 (2023-2026) granted by the DFG </a:t>
            </a:r>
          </a:p>
        </p:txBody>
      </p:sp>
      <p:sp>
        <p:nvSpPr>
          <p:cNvPr id="186" name="- 19 PIs (7 from KIT), 21 collaborative research projects (collider- and flavour physics, dark matter)"/>
          <p:cNvSpPr txBox="1"/>
          <p:nvPr/>
        </p:nvSpPr>
        <p:spPr>
          <a:xfrm>
            <a:off x="263510" y="1249026"/>
            <a:ext cx="8457443"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p>
            <a:pPr>
              <a:defRPr sz="4000" b="0">
                <a:latin typeface="Arial"/>
                <a:ea typeface="Arial"/>
                <a:cs typeface="Arial"/>
                <a:sym typeface="Arial"/>
              </a:defRPr>
            </a:pPr>
            <a:r>
              <a:rPr sz="1500"/>
              <a:t>- 19 PIs (7 from KIT), 21 collaborative research projects </a:t>
            </a:r>
            <a:r>
              <a:rPr sz="1500" i="1"/>
              <a:t>(collider- and flavour physics, dark matter)</a:t>
            </a:r>
            <a:r>
              <a:rPr sz="1500"/>
              <a:t> </a:t>
            </a:r>
          </a:p>
        </p:txBody>
      </p:sp>
      <p:sp>
        <p:nvSpPr>
          <p:cNvPr id="187" name="Events:"/>
          <p:cNvSpPr txBox="1"/>
          <p:nvPr/>
        </p:nvSpPr>
        <p:spPr>
          <a:xfrm>
            <a:off x="76334" y="2069347"/>
            <a:ext cx="1250441" cy="2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marL="257175" lvl="1" indent="-85725">
              <a:buSzPct val="100000"/>
              <a:buChar char="•"/>
              <a:defRPr sz="4200" b="0">
                <a:latin typeface="Arial"/>
                <a:ea typeface="Arial"/>
                <a:cs typeface="Arial"/>
                <a:sym typeface="Arial"/>
              </a:defRPr>
            </a:pPr>
            <a:r>
              <a:rPr sz="1575"/>
              <a:t> </a:t>
            </a:r>
            <a:r>
              <a:rPr sz="1575" b="1"/>
              <a:t>Events:</a:t>
            </a:r>
          </a:p>
        </p:txBody>
      </p:sp>
      <p:sp>
        <p:nvSpPr>
          <p:cNvPr id="188" name="- Young Researchers Meeting"/>
          <p:cNvSpPr txBox="1"/>
          <p:nvPr/>
        </p:nvSpPr>
        <p:spPr>
          <a:xfrm>
            <a:off x="308819" y="2712917"/>
            <a:ext cx="2598468"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Young Researchers Meeting</a:t>
            </a:r>
          </a:p>
        </p:txBody>
      </p:sp>
      <p:sp>
        <p:nvSpPr>
          <p:cNvPr id="189" name="- Annual  Meeting"/>
          <p:cNvSpPr txBox="1"/>
          <p:nvPr/>
        </p:nvSpPr>
        <p:spPr>
          <a:xfrm>
            <a:off x="308820" y="2396029"/>
            <a:ext cx="1548501"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Annual  Meeting</a:t>
            </a:r>
          </a:p>
        </p:txBody>
      </p:sp>
      <p:sp>
        <p:nvSpPr>
          <p:cNvPr id="190" name="- CRC Colloquium"/>
          <p:cNvSpPr txBox="1"/>
          <p:nvPr/>
        </p:nvSpPr>
        <p:spPr>
          <a:xfrm>
            <a:off x="308820" y="3663581"/>
            <a:ext cx="1593385"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CRC Colloquium</a:t>
            </a:r>
          </a:p>
        </p:txBody>
      </p:sp>
      <p:sp>
        <p:nvSpPr>
          <p:cNvPr id="191" name="- GenderHEP Journal Club"/>
          <p:cNvSpPr txBox="1"/>
          <p:nvPr/>
        </p:nvSpPr>
        <p:spPr>
          <a:xfrm>
            <a:off x="308820" y="3980470"/>
            <a:ext cx="2330766"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GenderHEP Journal Club</a:t>
            </a:r>
          </a:p>
        </p:txBody>
      </p:sp>
      <p:sp>
        <p:nvSpPr>
          <p:cNvPr id="192" name="- Doctoral exchange program between sites"/>
          <p:cNvSpPr txBox="1"/>
          <p:nvPr/>
        </p:nvSpPr>
        <p:spPr>
          <a:xfrm>
            <a:off x="308820" y="3346693"/>
            <a:ext cx="3765454"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Doctoral exchange program between sites</a:t>
            </a:r>
          </a:p>
        </p:txBody>
      </p:sp>
      <p:sp>
        <p:nvSpPr>
          <p:cNvPr id="193" name="- Topical workshops"/>
          <p:cNvSpPr txBox="1"/>
          <p:nvPr/>
        </p:nvSpPr>
        <p:spPr>
          <a:xfrm>
            <a:off x="308820" y="3029805"/>
            <a:ext cx="1752083"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Topical workshops</a:t>
            </a:r>
          </a:p>
        </p:txBody>
      </p:sp>
      <p:sp>
        <p:nvSpPr>
          <p:cNvPr id="194" name="- Outreach program"/>
          <p:cNvSpPr txBox="1"/>
          <p:nvPr/>
        </p:nvSpPr>
        <p:spPr>
          <a:xfrm>
            <a:off x="308820" y="4297358"/>
            <a:ext cx="1718419" cy="269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1219200">
              <a:defRPr sz="4000" b="0">
                <a:latin typeface="Arial"/>
                <a:ea typeface="Arial"/>
                <a:cs typeface="Arial"/>
                <a:sym typeface="Arial"/>
              </a:defRPr>
            </a:lvl1pPr>
          </a:lstStyle>
          <a:p>
            <a:r>
              <a:rPr sz="1500"/>
              <a:t>- Outreach program</a:t>
            </a:r>
          </a:p>
        </p:txBody>
      </p:sp>
      <p:grpSp>
        <p:nvGrpSpPr>
          <p:cNvPr id="198" name="Group"/>
          <p:cNvGrpSpPr/>
          <p:nvPr/>
        </p:nvGrpSpPr>
        <p:grpSpPr>
          <a:xfrm>
            <a:off x="7571069" y="58162"/>
            <a:ext cx="1478217" cy="1072278"/>
            <a:chOff x="0" y="0"/>
            <a:chExt cx="3941910" cy="2859406"/>
          </a:xfrm>
        </p:grpSpPr>
        <p:pic>
          <p:nvPicPr>
            <p:cNvPr id="195" name="Image" descr="Image"/>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3585208" cy="2859407"/>
            </a:xfrm>
            <a:prstGeom prst="rect">
              <a:avLst/>
            </a:prstGeom>
            <a:ln w="12700" cap="flat">
              <a:noFill/>
              <a:miter lim="400000"/>
            </a:ln>
            <a:effectLst/>
          </p:spPr>
        </p:pic>
        <p:pic>
          <p:nvPicPr>
            <p:cNvPr id="196" name="Image" descr="Image"/>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37087" y="1919479"/>
              <a:ext cx="1185556" cy="621633"/>
            </a:xfrm>
            <a:prstGeom prst="rect">
              <a:avLst/>
            </a:prstGeom>
            <a:ln w="12700" cap="flat">
              <a:noFill/>
              <a:miter lim="400000"/>
            </a:ln>
            <a:effectLst/>
          </p:spPr>
        </p:pic>
        <p:sp>
          <p:nvSpPr>
            <p:cNvPr id="197" name="Rectangle"/>
            <p:cNvSpPr/>
            <p:nvPr/>
          </p:nvSpPr>
          <p:spPr>
            <a:xfrm>
              <a:off x="3321257" y="2298253"/>
              <a:ext cx="620654" cy="264027"/>
            </a:xfrm>
            <a:prstGeom prst="rect">
              <a:avLst/>
            </a:prstGeom>
            <a:solidFill>
              <a:srgbClr val="FFFFFF"/>
            </a:solidFill>
            <a:ln w="12700" cap="flat">
              <a:noFill/>
              <a:miter lim="400000"/>
            </a:ln>
            <a:effectLst/>
          </p:spPr>
          <p:txBody>
            <a:bodyPr wrap="square" lIns="19050" tIns="19050" rIns="19050" bIns="1905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200"/>
            </a:p>
          </p:txBody>
        </p:sp>
      </p:grpSp>
      <p:pic>
        <p:nvPicPr>
          <p:cNvPr id="199" name="Image" descr="Image"/>
          <p:cNvPicPr>
            <a:picLocks noChangeAspect="1"/>
          </p:cNvPicPr>
          <p:nvPr/>
        </p:nvPicPr>
        <p:blipFill>
          <a:blip r:embed="rId4">
            <a:extLst/>
          </a:blip>
          <a:stretch>
            <a:fillRect/>
          </a:stretch>
        </p:blipFill>
        <p:spPr>
          <a:xfrm>
            <a:off x="4208370" y="1975151"/>
            <a:ext cx="4825304" cy="2714234"/>
          </a:xfrm>
          <a:prstGeom prst="rect">
            <a:avLst/>
          </a:prstGeom>
          <a:ln w="12700">
            <a:miter lim="400000"/>
          </a:ln>
        </p:spPr>
      </p:pic>
      <p:sp>
        <p:nvSpPr>
          <p:cNvPr id="200" name="CRC Annual Meeting in Aachen, March 2023"/>
          <p:cNvSpPr txBox="1"/>
          <p:nvPr/>
        </p:nvSpPr>
        <p:spPr>
          <a:xfrm>
            <a:off x="4799194" y="4212234"/>
            <a:ext cx="3491340"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600">
                <a:solidFill>
                  <a:schemeClr val="accent2"/>
                </a:solidFill>
              </a:defRPr>
            </a:lvl1pPr>
          </a:lstStyle>
          <a:p>
            <a:r>
              <a:rPr sz="1350"/>
              <a:t>CRC Annual Meeting in Aachen, March 2023</a:t>
            </a:r>
          </a:p>
        </p:txBody>
      </p:sp>
      <p:sp>
        <p:nvSpPr>
          <p:cNvPr id="21"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15</a:t>
            </a:fld>
            <a:endParaRPr lang="de-DE" dirty="0"/>
          </a:p>
        </p:txBody>
      </p:sp>
    </p:spTree>
    <p:extLst>
      <p:ext uri="{BB962C8B-B14F-4D97-AF65-F5344CB8AC3E}">
        <p14:creationId xmlns:p14="http://schemas.microsoft.com/office/powerpoint/2010/main" val="186442003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extLst/>
          </a:blip>
          <a:stretch>
            <a:fillRect/>
          </a:stretch>
        </p:blipFill>
        <p:spPr>
          <a:xfrm>
            <a:off x="228821" y="274839"/>
            <a:ext cx="1014413" cy="447675"/>
          </a:xfrm>
          <a:prstGeom prst="rect">
            <a:avLst/>
          </a:prstGeom>
          <a:ln w="12700">
            <a:miter lim="400000"/>
          </a:ln>
        </p:spPr>
      </p:pic>
      <p:pic>
        <p:nvPicPr>
          <p:cNvPr id="152" name="Image" descr="Image">
            <a:hlinkClick r:id="rId3"/>
          </p:cNvPr>
          <p:cNvPicPr>
            <a:picLocks noChangeAspect="1"/>
          </p:cNvPicPr>
          <p:nvPr/>
        </p:nvPicPr>
        <p:blipFill>
          <a:blip r:embed="rId4">
            <a:extLst/>
          </a:blip>
          <a:stretch>
            <a:fillRect/>
          </a:stretch>
        </p:blipFill>
        <p:spPr>
          <a:xfrm>
            <a:off x="1759916" y="314985"/>
            <a:ext cx="7081838" cy="971550"/>
          </a:xfrm>
          <a:prstGeom prst="rect">
            <a:avLst/>
          </a:prstGeom>
          <a:ln w="12700">
            <a:miter lim="400000"/>
          </a:ln>
        </p:spPr>
      </p:pic>
      <p:pic>
        <p:nvPicPr>
          <p:cNvPr id="153" name="Image" descr="Image"/>
          <p:cNvPicPr>
            <a:picLocks noChangeAspect="1"/>
          </p:cNvPicPr>
          <p:nvPr/>
        </p:nvPicPr>
        <p:blipFill>
          <a:blip r:embed="rId5">
            <a:extLst/>
          </a:blip>
          <a:stretch>
            <a:fillRect/>
          </a:stretch>
        </p:blipFill>
        <p:spPr>
          <a:xfrm>
            <a:off x="3305175" y="1320403"/>
            <a:ext cx="3557588" cy="2276475"/>
          </a:xfrm>
          <a:prstGeom prst="rect">
            <a:avLst/>
          </a:prstGeom>
          <a:ln w="12700">
            <a:miter lim="400000"/>
          </a:ln>
        </p:spPr>
      </p:pic>
      <p:pic>
        <p:nvPicPr>
          <p:cNvPr id="154" name="Image" descr="Image"/>
          <p:cNvPicPr>
            <a:picLocks noChangeAspect="1"/>
          </p:cNvPicPr>
          <p:nvPr/>
        </p:nvPicPr>
        <p:blipFill>
          <a:blip r:embed="rId6">
            <a:extLst/>
          </a:blip>
          <a:stretch>
            <a:fillRect/>
          </a:stretch>
        </p:blipFill>
        <p:spPr>
          <a:xfrm>
            <a:off x="6236696" y="2712244"/>
            <a:ext cx="2848964" cy="2253868"/>
          </a:xfrm>
          <a:prstGeom prst="rect">
            <a:avLst/>
          </a:prstGeom>
          <a:ln w="12700">
            <a:miter lim="400000"/>
          </a:ln>
        </p:spPr>
      </p:pic>
      <p:sp>
        <p:nvSpPr>
          <p:cNvPr id="155" name="New Dark Matter Experiment in preparation at KIT in collaboration with Heidelberg and Freiburg…"/>
          <p:cNvSpPr txBox="1">
            <a:spLocks noGrp="1"/>
          </p:cNvSpPr>
          <p:nvPr>
            <p:ph type="body" sz="half" idx="4294967295"/>
          </p:nvPr>
        </p:nvSpPr>
        <p:spPr>
          <a:xfrm>
            <a:off x="452437" y="1593189"/>
            <a:ext cx="3143257" cy="3096005"/>
          </a:xfrm>
          <a:prstGeom prst="rect">
            <a:avLst/>
          </a:prstGeom>
        </p:spPr>
        <p:txBody>
          <a:bodyPr>
            <a:normAutofit fontScale="32500" lnSpcReduction="20000"/>
          </a:bodyPr>
          <a:lstStyle/>
          <a:p>
            <a:pPr marL="221742" indent="-221742" defTabSz="886946">
              <a:spcBef>
                <a:spcPts val="1613"/>
              </a:spcBef>
              <a:defRPr sz="4656"/>
            </a:pPr>
            <a:r>
              <a:t>New Dark Matter Experiment in preparation at KIT in collaboration with Heidelberg and Freiburg </a:t>
            </a:r>
          </a:p>
          <a:p>
            <a:pPr marL="221742" indent="-221742" defTabSz="886946">
              <a:spcBef>
                <a:spcPts val="1613"/>
              </a:spcBef>
              <a:defRPr sz="4656"/>
            </a:pPr>
            <a:r>
              <a:t>First phase will already probe new low-mass Dark Matter parameter space </a:t>
            </a:r>
            <a:br/>
            <a:r>
              <a:t>(1kg helium)</a:t>
            </a:r>
          </a:p>
          <a:p>
            <a:pPr marL="221742" indent="-221742" defTabSz="886946">
              <a:spcBef>
                <a:spcPts val="1613"/>
              </a:spcBef>
              <a:defRPr sz="4656"/>
            </a:pPr>
            <a:r>
              <a:t>KSETA Fellow Greta Heine setting up data pipeline </a:t>
            </a:r>
            <a:br/>
            <a:r>
              <a:t>(and logo)</a:t>
            </a:r>
          </a:p>
        </p:txBody>
      </p:sp>
      <p:sp>
        <p:nvSpPr>
          <p:cNvPr id="7"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dirty="0"/>
          </a:p>
        </p:txBody>
      </p:sp>
    </p:spTree>
    <p:extLst>
      <p:ext uri="{BB962C8B-B14F-4D97-AF65-F5344CB8AC3E}">
        <p14:creationId xmlns:p14="http://schemas.microsoft.com/office/powerpoint/2010/main" val="7202276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321"/>
            <a:ext cx="9144000" cy="5142857"/>
          </a:xfrm>
          <a:prstGeom prst="rect">
            <a:avLst/>
          </a:prstGeom>
          <a:solidFill>
            <a:srgbClr val="FFFFFF"/>
          </a:solidFill>
        </p:spPr>
      </p:pic>
      <p:sp>
        <p:nvSpPr>
          <p:cNvPr id="3" name="Text Box 11"/>
          <p:cNvSpPr txBox="1">
            <a:spLocks noGrp="1"/>
          </p:cNvSpPr>
          <p:nvPr>
            <p:ph type="sldNum" sz="quarter" idx="4294967295"/>
          </p:nvPr>
        </p:nvSpPr>
        <p:spPr>
          <a:xfrm>
            <a:off x="149087" y="4860235"/>
            <a:ext cx="437322" cy="1987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sp>
        <p:nvSpPr>
          <p:cNvPr id="4" name="Text Box 11"/>
          <p:cNvSpPr txBox="1">
            <a:spLocks noGrp="1"/>
          </p:cNvSpPr>
          <p:nvPr>
            <p:ph type="sldNum" sz="quarter" idx="4294967295"/>
          </p:nvPr>
        </p:nvSpPr>
        <p:spPr>
          <a:xfrm>
            <a:off x="149086" y="4830417"/>
            <a:ext cx="397565" cy="228599"/>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spTree>
    <p:extLst>
      <p:ext uri="{BB962C8B-B14F-4D97-AF65-F5344CB8AC3E}">
        <p14:creationId xmlns:p14="http://schemas.microsoft.com/office/powerpoint/2010/main" val="88048865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
        <p:nvSpPr>
          <p:cNvPr id="3" name="Text Box 11"/>
          <p:cNvSpPr txBox="1">
            <a:spLocks noGrp="1"/>
          </p:cNvSpPr>
          <p:nvPr>
            <p:ph type="sldNum" sz="quarter" idx="4294967295"/>
          </p:nvPr>
        </p:nvSpPr>
        <p:spPr>
          <a:xfrm>
            <a:off x="149086" y="4830417"/>
            <a:ext cx="397565" cy="228599"/>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spTree>
    <p:extLst>
      <p:ext uri="{BB962C8B-B14F-4D97-AF65-F5344CB8AC3E}">
        <p14:creationId xmlns:p14="http://schemas.microsoft.com/office/powerpoint/2010/main" val="12111162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FBE2229-E36D-6DFB-9E69-3FA26C13978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 b="15297"/>
          <a:stretch/>
        </p:blipFill>
        <p:spPr>
          <a:xfrm>
            <a:off x="4662260" y="1342971"/>
            <a:ext cx="3375468" cy="162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Person enthält.&#10;&#10;Automatisch generierte Beschreibung">
            <a:extLst>
              <a:ext uri="{FF2B5EF4-FFF2-40B4-BE49-F238E27FC236}">
                <a16:creationId xmlns:a16="http://schemas.microsoft.com/office/drawing/2014/main" id="{EF4A9415-A6A0-9455-7AE4-97C5BD98CC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8187" y="3237533"/>
            <a:ext cx="2454074" cy="1340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E55BAADA-AF7E-488B-476D-B7AE50E5315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 r="1786" b="-3"/>
          <a:stretch/>
        </p:blipFill>
        <p:spPr>
          <a:xfrm>
            <a:off x="5572126" y="3308143"/>
            <a:ext cx="3257549" cy="1235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Ein Bild, das drinnen, Boden, Decke, Person enthält.&#10;&#10;Automatisch generierte Beschreibung">
            <a:extLst>
              <a:ext uri="{FF2B5EF4-FFF2-40B4-BE49-F238E27FC236}">
                <a16:creationId xmlns:a16="http://schemas.microsoft.com/office/drawing/2014/main" id="{5BD0077E-3BA8-3F53-3A17-BF9CFACE58A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0290" y="1400607"/>
            <a:ext cx="3371850" cy="162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el 9">
            <a:extLst>
              <a:ext uri="{FF2B5EF4-FFF2-40B4-BE49-F238E27FC236}">
                <a16:creationId xmlns:a16="http://schemas.microsoft.com/office/drawing/2014/main" id="{08AE55AB-CCE5-1189-0D5A-BFAA06D4C2B9}"/>
              </a:ext>
            </a:extLst>
          </p:cNvPr>
          <p:cNvSpPr>
            <a:spLocks noGrp="1"/>
          </p:cNvSpPr>
          <p:nvPr>
            <p:ph type="title"/>
          </p:nvPr>
        </p:nvSpPr>
        <p:spPr>
          <a:xfrm>
            <a:off x="255034" y="207202"/>
            <a:ext cx="8201025" cy="555824"/>
          </a:xfrm>
        </p:spPr>
        <p:txBody>
          <a:bodyPr/>
          <a:lstStyle/>
          <a:p>
            <a:r>
              <a:rPr lang="en-US" dirty="0"/>
              <a:t>C</a:t>
            </a:r>
            <a:r>
              <a:rPr lang="en-US" dirty="0" smtClean="0"/>
              <a:t>MS </a:t>
            </a:r>
            <a:r>
              <a:rPr lang="en-US" dirty="0"/>
              <a:t>Tracker Upgrade: from modules to ladders</a:t>
            </a:r>
          </a:p>
        </p:txBody>
      </p:sp>
      <p:sp>
        <p:nvSpPr>
          <p:cNvPr id="11" name="Textfeld 10">
            <a:extLst>
              <a:ext uri="{FF2B5EF4-FFF2-40B4-BE49-F238E27FC236}">
                <a16:creationId xmlns:a16="http://schemas.microsoft.com/office/drawing/2014/main" id="{2B006AB4-8344-88CA-3F1B-00DEF782103A}"/>
              </a:ext>
            </a:extLst>
          </p:cNvPr>
          <p:cNvSpPr txBox="1"/>
          <p:nvPr/>
        </p:nvSpPr>
        <p:spPr>
          <a:xfrm>
            <a:off x="150018" y="1004362"/>
            <a:ext cx="4583306" cy="323165"/>
          </a:xfrm>
          <a:prstGeom prst="rect">
            <a:avLst/>
          </a:prstGeom>
          <a:noFill/>
        </p:spPr>
        <p:txBody>
          <a:bodyPr wrap="none" rtlCol="0">
            <a:spAutoFit/>
          </a:bodyPr>
          <a:lstStyle/>
          <a:p>
            <a:r>
              <a:rPr lang="en-US" sz="1500" b="1" dirty="0"/>
              <a:t>Int. module assembly workshop at KIT (June’22)</a:t>
            </a:r>
          </a:p>
        </p:txBody>
      </p:sp>
      <p:sp>
        <p:nvSpPr>
          <p:cNvPr id="12" name="Textfeld 11">
            <a:extLst>
              <a:ext uri="{FF2B5EF4-FFF2-40B4-BE49-F238E27FC236}">
                <a16:creationId xmlns:a16="http://schemas.microsoft.com/office/drawing/2014/main" id="{75F13BE2-CF37-6830-902D-C2891D92EB4D}"/>
              </a:ext>
            </a:extLst>
          </p:cNvPr>
          <p:cNvSpPr txBox="1"/>
          <p:nvPr/>
        </p:nvSpPr>
        <p:spPr>
          <a:xfrm>
            <a:off x="4738375" y="1004362"/>
            <a:ext cx="3717684" cy="323165"/>
          </a:xfrm>
          <a:prstGeom prst="rect">
            <a:avLst/>
          </a:prstGeom>
          <a:noFill/>
        </p:spPr>
        <p:txBody>
          <a:bodyPr wrap="none" rtlCol="0">
            <a:spAutoFit/>
          </a:bodyPr>
          <a:lstStyle/>
          <a:p>
            <a:r>
              <a:rPr lang="en-US" sz="1500" b="1" dirty="0"/>
              <a:t>Integration tests on full ladder (Jan’23)</a:t>
            </a:r>
          </a:p>
        </p:txBody>
      </p:sp>
      <p:sp>
        <p:nvSpPr>
          <p:cNvPr id="13" name="Textfeld 12">
            <a:extLst>
              <a:ext uri="{FF2B5EF4-FFF2-40B4-BE49-F238E27FC236}">
                <a16:creationId xmlns:a16="http://schemas.microsoft.com/office/drawing/2014/main" id="{C054665A-5B55-2506-8EFD-E6DF3AF41B71}"/>
              </a:ext>
            </a:extLst>
          </p:cNvPr>
          <p:cNvSpPr txBox="1"/>
          <p:nvPr/>
        </p:nvSpPr>
        <p:spPr>
          <a:xfrm>
            <a:off x="5572126" y="3010488"/>
            <a:ext cx="3578224" cy="323165"/>
          </a:xfrm>
          <a:prstGeom prst="rect">
            <a:avLst/>
          </a:prstGeom>
          <a:noFill/>
        </p:spPr>
        <p:txBody>
          <a:bodyPr wrap="none" rtlCol="0">
            <a:spAutoFit/>
          </a:bodyPr>
          <a:lstStyle/>
          <a:p>
            <a:r>
              <a:rPr lang="en-US" sz="1500" b="1" dirty="0"/>
              <a:t>.. and in cold environment (March’22)</a:t>
            </a:r>
          </a:p>
        </p:txBody>
      </p:sp>
      <p:sp>
        <p:nvSpPr>
          <p:cNvPr id="15" name="Textfeld 14">
            <a:extLst>
              <a:ext uri="{FF2B5EF4-FFF2-40B4-BE49-F238E27FC236}">
                <a16:creationId xmlns:a16="http://schemas.microsoft.com/office/drawing/2014/main" id="{22E64DFF-FD51-B617-21A3-7A2A5B18A658}"/>
              </a:ext>
            </a:extLst>
          </p:cNvPr>
          <p:cNvSpPr txBox="1"/>
          <p:nvPr/>
        </p:nvSpPr>
        <p:spPr>
          <a:xfrm>
            <a:off x="3165576" y="3312114"/>
            <a:ext cx="2334946" cy="830997"/>
          </a:xfrm>
          <a:prstGeom prst="rect">
            <a:avLst/>
          </a:prstGeom>
          <a:noFill/>
        </p:spPr>
        <p:txBody>
          <a:bodyPr wrap="square" rtlCol="0">
            <a:spAutoFit/>
          </a:bodyPr>
          <a:lstStyle/>
          <a:p>
            <a:r>
              <a:rPr lang="en-US" sz="1200" dirty="0"/>
              <a:t>KSETA fellows </a:t>
            </a:r>
            <a:r>
              <a:rPr lang="en-US" sz="1200" dirty="0" err="1"/>
              <a:t>Umut</a:t>
            </a:r>
            <a:r>
              <a:rPr lang="en-US" sz="1200" dirty="0"/>
              <a:t> </a:t>
            </a:r>
            <a:r>
              <a:rPr lang="en-US" sz="1200" dirty="0" err="1"/>
              <a:t>Elicabuk</a:t>
            </a:r>
            <a:r>
              <a:rPr lang="en-US" sz="1200" dirty="0"/>
              <a:t>, Lea </a:t>
            </a:r>
            <a:r>
              <a:rPr lang="en-US" sz="1200" dirty="0" err="1"/>
              <a:t>Stockmeier</a:t>
            </a:r>
            <a:r>
              <a:rPr lang="en-US" sz="1200" dirty="0"/>
              <a:t>, Florian Wittig and KSETA alumnus Stefan Maier</a:t>
            </a:r>
          </a:p>
        </p:txBody>
      </p:sp>
      <p:sp>
        <p:nvSpPr>
          <p:cNvPr id="14"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Tree>
    <p:extLst>
      <p:ext uri="{BB962C8B-B14F-4D97-AF65-F5344CB8AC3E}">
        <p14:creationId xmlns:p14="http://schemas.microsoft.com/office/powerpoint/2010/main" val="42099351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62300" y="1440445"/>
            <a:ext cx="2226569" cy="1259913"/>
          </a:xfrm>
          <a:prstGeom prst="rect">
            <a:avLst/>
          </a:prstGeom>
        </p:spPr>
      </p:pic>
      <p:sp>
        <p:nvSpPr>
          <p:cNvPr id="96" name="Text Box 11"/>
          <p:cNvSpPr txBox="1">
            <a:spLocks noGrp="1"/>
          </p:cNvSpPr>
          <p:nvPr>
            <p:ph type="sldNum" sz="quarter" idx="4294967295"/>
          </p:nvPr>
        </p:nvSpPr>
        <p:spPr>
          <a:xfrm>
            <a:off x="245532" y="4885267"/>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97" name="Titel 1"/>
          <p:cNvSpPr txBox="1">
            <a:spLocks noGrp="1"/>
          </p:cNvSpPr>
          <p:nvPr>
            <p:ph type="title"/>
          </p:nvPr>
        </p:nvSpPr>
        <p:spPr>
          <a:xfrm>
            <a:off x="395999" y="296244"/>
            <a:ext cx="6869181" cy="575990"/>
          </a:xfrm>
          <a:prstGeom prst="rect">
            <a:avLst/>
          </a:prstGeom>
        </p:spPr>
        <p:txBody>
          <a:bodyPr/>
          <a:lstStyle/>
          <a:p>
            <a:r>
              <a:rPr dirty="0"/>
              <a:t>Welcome to the </a:t>
            </a:r>
            <a:r>
              <a:rPr lang="de-DE" dirty="0" smtClean="0"/>
              <a:t>10</a:t>
            </a:r>
            <a:r>
              <a:rPr dirty="0" err="1" smtClean="0"/>
              <a:t>th</a:t>
            </a:r>
            <a:r>
              <a:rPr dirty="0" smtClean="0"/>
              <a:t> </a:t>
            </a:r>
            <a:r>
              <a:rPr dirty="0"/>
              <a:t>KSETA Plenary Workshop</a:t>
            </a:r>
          </a:p>
        </p:txBody>
      </p:sp>
      <p:sp>
        <p:nvSpPr>
          <p:cNvPr id="98" name="Inhaltsplatzhalter 4"/>
          <p:cNvSpPr txBox="1">
            <a:spLocks noGrp="1"/>
          </p:cNvSpPr>
          <p:nvPr>
            <p:ph type="body" sz="quarter" idx="1"/>
          </p:nvPr>
        </p:nvSpPr>
        <p:spPr>
          <a:xfrm>
            <a:off x="396000" y="931659"/>
            <a:ext cx="4405142" cy="1942859"/>
          </a:xfrm>
          <a:prstGeom prst="rect">
            <a:avLst/>
          </a:prstGeom>
        </p:spPr>
        <p:txBody>
          <a:bodyPr/>
          <a:lstStyle/>
          <a:p>
            <a:pPr>
              <a:lnSpc>
                <a:spcPct val="90000"/>
              </a:lnSpc>
              <a:spcBef>
                <a:spcPts val="300"/>
              </a:spcBef>
              <a:buBlip>
                <a:blip r:embed="rId3"/>
              </a:buBlip>
              <a:defRPr sz="1500"/>
            </a:pPr>
            <a:r>
              <a:rPr dirty="0"/>
              <a:t>This event is an important tradition of KSETA</a:t>
            </a:r>
          </a:p>
          <a:p>
            <a:pPr>
              <a:lnSpc>
                <a:spcPct val="90000"/>
              </a:lnSpc>
              <a:spcBef>
                <a:spcPts val="300"/>
              </a:spcBef>
              <a:buBlip>
                <a:blip r:embed="rId3"/>
              </a:buBlip>
              <a:defRPr sz="1500"/>
            </a:pPr>
            <a:r>
              <a:rPr dirty="0"/>
              <a:t>Like a „General Assembly“ with all doctoral researchers and all principal investigators</a:t>
            </a:r>
          </a:p>
          <a:p>
            <a:pPr>
              <a:lnSpc>
                <a:spcPct val="90000"/>
              </a:lnSpc>
              <a:spcBef>
                <a:spcPts val="300"/>
              </a:spcBef>
              <a:buBlip>
                <a:blip r:embed="rId3"/>
              </a:buBlip>
              <a:defRPr sz="1500"/>
            </a:pPr>
            <a:r>
              <a:rPr lang="de-DE" dirty="0" smtClean="0"/>
              <a:t>This </a:t>
            </a:r>
            <a:r>
              <a:rPr lang="de-DE" dirty="0" err="1" smtClean="0"/>
              <a:t>year</a:t>
            </a:r>
            <a:r>
              <a:rPr lang="de-DE" dirty="0"/>
              <a:t> </a:t>
            </a:r>
            <a:r>
              <a:rPr lang="de-DE" dirty="0" smtClean="0"/>
              <a:t>~90 </a:t>
            </a:r>
            <a:r>
              <a:rPr lang="de-DE" dirty="0" err="1" smtClean="0"/>
              <a:t>participants</a:t>
            </a:r>
            <a:r>
              <a:rPr lang="de-DE" dirty="0" smtClean="0"/>
              <a:t> (out </a:t>
            </a:r>
            <a:r>
              <a:rPr lang="de-DE" dirty="0" err="1" smtClean="0"/>
              <a:t>of</a:t>
            </a:r>
            <a:r>
              <a:rPr lang="de-DE" dirty="0" smtClean="0"/>
              <a:t> 185)</a:t>
            </a:r>
            <a:endParaRPr dirty="0"/>
          </a:p>
          <a:p>
            <a:pPr>
              <a:lnSpc>
                <a:spcPct val="90000"/>
              </a:lnSpc>
              <a:spcBef>
                <a:spcPts val="300"/>
              </a:spcBef>
              <a:buBlip>
                <a:blip r:embed="rId3"/>
              </a:buBlip>
              <a:defRPr sz="1500"/>
            </a:pPr>
            <a:r>
              <a:rPr dirty="0"/>
              <a:t>Opportunity for discussion with external speakers</a:t>
            </a:r>
          </a:p>
          <a:p>
            <a:pPr>
              <a:lnSpc>
                <a:spcPct val="90000"/>
              </a:lnSpc>
              <a:spcBef>
                <a:spcPts val="300"/>
              </a:spcBef>
              <a:buBlip>
                <a:blip r:embed="rId3"/>
              </a:buBlip>
              <a:defRPr sz="1500"/>
            </a:pPr>
            <a:r>
              <a:rPr dirty="0"/>
              <a:t>Talks and posters by fellows</a:t>
            </a:r>
          </a:p>
          <a:p>
            <a:pPr>
              <a:lnSpc>
                <a:spcPct val="90000"/>
              </a:lnSpc>
              <a:spcBef>
                <a:spcPts val="300"/>
              </a:spcBef>
              <a:buBlip>
                <a:blip r:embed="rId3"/>
              </a:buBlip>
              <a:defRPr sz="1500"/>
            </a:pPr>
            <a:r>
              <a:rPr dirty="0"/>
              <a:t>Poster award</a:t>
            </a:r>
          </a:p>
          <a:p>
            <a:pPr>
              <a:lnSpc>
                <a:spcPct val="90000"/>
              </a:lnSpc>
              <a:spcBef>
                <a:spcPts val="300"/>
              </a:spcBef>
              <a:buBlip>
                <a:blip r:embed="rId3"/>
              </a:buBlip>
              <a:defRPr sz="1500"/>
            </a:pPr>
            <a:r>
              <a:rPr dirty="0"/>
              <a:t>Social event</a:t>
            </a:r>
          </a:p>
        </p:txBody>
      </p:sp>
      <p:pic>
        <p:nvPicPr>
          <p:cNvPr id="2" name="Grafik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4768" y="2976212"/>
            <a:ext cx="4976355" cy="1552271"/>
          </a:xfrm>
          <a:prstGeom prst="rect">
            <a:avLst/>
          </a:prstGeom>
        </p:spPr>
      </p:pic>
      <p:sp>
        <p:nvSpPr>
          <p:cNvPr id="3" name="Textfeld 2"/>
          <p:cNvSpPr txBox="1"/>
          <p:nvPr/>
        </p:nvSpPr>
        <p:spPr>
          <a:xfrm>
            <a:off x="3244532" y="4528483"/>
            <a:ext cx="2531370"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100" b="0" i="0" u="none" strike="noStrike" cap="none" spc="0" normalizeH="0" baseline="0" dirty="0" smtClean="0">
                <a:ln>
                  <a:noFill/>
                </a:ln>
                <a:solidFill>
                  <a:srgbClr val="000000"/>
                </a:solidFill>
                <a:effectLst/>
                <a:uFillTx/>
                <a:latin typeface="+mn-lt"/>
                <a:ea typeface="+mn-ea"/>
                <a:cs typeface="+mn-cs"/>
                <a:sym typeface="Helvetica"/>
              </a:rPr>
              <a:t>9th KSETA </a:t>
            </a:r>
            <a:r>
              <a:rPr kumimoji="0" lang="de-DE" sz="1100" b="0" i="0" u="none" strike="noStrike" cap="none" spc="0" normalizeH="0" baseline="0" dirty="0" err="1" smtClean="0">
                <a:ln>
                  <a:noFill/>
                </a:ln>
                <a:solidFill>
                  <a:srgbClr val="000000"/>
                </a:solidFill>
                <a:effectLst/>
                <a:uFillTx/>
                <a:latin typeface="+mn-lt"/>
                <a:ea typeface="+mn-ea"/>
                <a:cs typeface="+mn-cs"/>
                <a:sym typeface="Helvetica"/>
              </a:rPr>
              <a:t>Plenary</a:t>
            </a:r>
            <a:r>
              <a:rPr kumimoji="0" lang="de-DE" sz="1100" b="0" i="0" u="none" strike="noStrike" cap="none" spc="0" normalizeH="0" dirty="0" smtClean="0">
                <a:ln>
                  <a:noFill/>
                </a:ln>
                <a:solidFill>
                  <a:srgbClr val="000000"/>
                </a:solidFill>
                <a:effectLst/>
                <a:uFillTx/>
                <a:latin typeface="+mn-lt"/>
                <a:ea typeface="+mn-ea"/>
                <a:cs typeface="+mn-cs"/>
                <a:sym typeface="Helvetica"/>
              </a:rPr>
              <a:t> Workshop</a:t>
            </a:r>
            <a:endParaRPr kumimoji="0" lang="de-DE" sz="1100" b="0" i="0" u="none" strike="noStrike" cap="none" spc="0" normalizeH="0" baseline="0" dirty="0">
              <a:ln>
                <a:noFill/>
              </a:ln>
              <a:solidFill>
                <a:srgbClr val="000000"/>
              </a:solidFill>
              <a:effectLst/>
              <a:uFillTx/>
              <a:latin typeface="+mn-lt"/>
              <a:ea typeface="+mn-ea"/>
              <a:cs typeface="+mn-cs"/>
              <a:sym typeface="Helvetica"/>
            </a:endParaRPr>
          </a:p>
        </p:txBody>
      </p:sp>
      <p:pic>
        <p:nvPicPr>
          <p:cNvPr id="4" name="Grafik 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09875" y="2976212"/>
            <a:ext cx="3731420" cy="1552271"/>
          </a:xfrm>
          <a:prstGeom prst="rect">
            <a:avLst/>
          </a:prstGeom>
        </p:spPr>
      </p:pic>
      <p:sp>
        <p:nvSpPr>
          <p:cNvPr id="12" name="Textfeld 11"/>
          <p:cNvSpPr txBox="1"/>
          <p:nvPr/>
        </p:nvSpPr>
        <p:spPr>
          <a:xfrm>
            <a:off x="7026281" y="1178425"/>
            <a:ext cx="1401021"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100" b="0" i="0" u="none" strike="noStrike" cap="none" spc="0" normalizeH="0" baseline="0" dirty="0" smtClean="0">
                <a:ln>
                  <a:noFill/>
                </a:ln>
                <a:solidFill>
                  <a:srgbClr val="000000"/>
                </a:solidFill>
                <a:effectLst/>
                <a:uFillTx/>
                <a:latin typeface="+mn-lt"/>
                <a:ea typeface="+mn-ea"/>
                <a:cs typeface="+mn-cs"/>
                <a:sym typeface="Helvetica"/>
              </a:rPr>
              <a:t>Poster Award</a:t>
            </a:r>
            <a:r>
              <a:rPr kumimoji="0" lang="de-DE" sz="1100" b="0" i="0" u="none" strike="noStrike" cap="none" spc="0" normalizeH="0" dirty="0" smtClean="0">
                <a:ln>
                  <a:noFill/>
                </a:ln>
                <a:solidFill>
                  <a:srgbClr val="000000"/>
                </a:solidFill>
                <a:effectLst/>
                <a:uFillTx/>
                <a:latin typeface="+mn-lt"/>
                <a:ea typeface="+mn-ea"/>
                <a:cs typeface="+mn-cs"/>
                <a:sym typeface="Helvetica"/>
              </a:rPr>
              <a:t> 2022</a:t>
            </a:r>
            <a:endParaRPr kumimoji="0" lang="de-DE" sz="1100" b="0" i="0" u="none" strike="noStrike" cap="none" spc="0" normalizeH="0" baseline="0" dirty="0">
              <a:ln>
                <a:noFill/>
              </a:ln>
              <a:solidFill>
                <a:srgbClr val="000000"/>
              </a:solidFill>
              <a:effectLst/>
              <a:uFillTx/>
              <a:latin typeface="+mn-lt"/>
              <a:ea typeface="+mn-ea"/>
              <a:cs typeface="+mn-cs"/>
              <a:sym typeface="Helvetica"/>
            </a:endParaRPr>
          </a:p>
        </p:txBody>
      </p:sp>
      <p:sp>
        <p:nvSpPr>
          <p:cNvPr id="14" name="Textfeld 13"/>
          <p:cNvSpPr txBox="1"/>
          <p:nvPr/>
        </p:nvSpPr>
        <p:spPr>
          <a:xfrm>
            <a:off x="7101017" y="4520445"/>
            <a:ext cx="2531370"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100" b="0" i="0" u="none" strike="noStrike" cap="none" spc="0" normalizeH="0" baseline="0" dirty="0" smtClean="0">
                <a:ln>
                  <a:noFill/>
                </a:ln>
                <a:solidFill>
                  <a:srgbClr val="000000"/>
                </a:solidFill>
                <a:effectLst/>
                <a:uFillTx/>
                <a:latin typeface="+mn-lt"/>
                <a:ea typeface="+mn-ea"/>
                <a:cs typeface="+mn-cs"/>
                <a:sym typeface="Helvetica"/>
              </a:rPr>
              <a:t>1st KSETA </a:t>
            </a:r>
            <a:r>
              <a:rPr kumimoji="0" lang="de-DE" sz="1100" b="0" i="0" u="none" strike="noStrike" cap="none" spc="0" normalizeH="0" baseline="0" dirty="0" err="1" smtClean="0">
                <a:ln>
                  <a:noFill/>
                </a:ln>
                <a:solidFill>
                  <a:srgbClr val="000000"/>
                </a:solidFill>
                <a:effectLst/>
                <a:uFillTx/>
                <a:latin typeface="+mn-lt"/>
                <a:ea typeface="+mn-ea"/>
                <a:cs typeface="+mn-cs"/>
                <a:sym typeface="Helvetica"/>
              </a:rPr>
              <a:t>Plenary</a:t>
            </a:r>
            <a:r>
              <a:rPr kumimoji="0" lang="de-DE" sz="1100" b="0" i="0" u="none" strike="noStrike" cap="none" spc="0" normalizeH="0" dirty="0" smtClean="0">
                <a:ln>
                  <a:noFill/>
                </a:ln>
                <a:solidFill>
                  <a:srgbClr val="000000"/>
                </a:solidFill>
                <a:effectLst/>
                <a:uFillTx/>
                <a:latin typeface="+mn-lt"/>
                <a:ea typeface="+mn-ea"/>
                <a:cs typeface="+mn-cs"/>
                <a:sym typeface="Helvetica"/>
              </a:rPr>
              <a:t> Workshop</a:t>
            </a:r>
            <a:endParaRPr kumimoji="0" lang="de-DE" sz="1100" b="0" i="0" u="none" strike="noStrike" cap="none" spc="0" normalizeH="0" baseline="0" dirty="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000000"/>
              </a:buClr>
              <a:buSzPts val="2400"/>
              <a:buFont typeface="Arial"/>
              <a:buNone/>
            </a:pPr>
            <a:r>
              <a:rPr lang="en"/>
              <a:t>Electronics for cryogenic applications</a:t>
            </a:r>
            <a:endParaRPr/>
          </a:p>
        </p:txBody>
      </p:sp>
      <p:sp>
        <p:nvSpPr>
          <p:cNvPr id="119" name="Google Shape;119;p16"/>
          <p:cNvSpPr txBox="1">
            <a:spLocks noGrp="1"/>
          </p:cNvSpPr>
          <p:nvPr>
            <p:ph type="body" idx="1"/>
          </p:nvPr>
        </p:nvSpPr>
        <p:spPr>
          <a:xfrm>
            <a:off x="1961075" y="3116900"/>
            <a:ext cx="6871500" cy="15282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0"/>
              </a:spcAft>
              <a:buClr>
                <a:srgbClr val="000000"/>
              </a:buClr>
              <a:buSzPts val="1496"/>
              <a:buFont typeface="Arial"/>
              <a:buNone/>
            </a:pPr>
            <a:r>
              <a:rPr lang="en" sz="1700" b="1" dirty="0"/>
              <a:t>Aim: Integrated readout/control electronics </a:t>
            </a:r>
            <a:endParaRPr sz="1700" b="1" dirty="0"/>
          </a:p>
          <a:p>
            <a:pPr marL="457200" lvl="0" indent="-336550" algn="l" rtl="0">
              <a:lnSpc>
                <a:spcPct val="105000"/>
              </a:lnSpc>
              <a:spcBef>
                <a:spcPts val="1200"/>
              </a:spcBef>
              <a:spcAft>
                <a:spcPts val="0"/>
              </a:spcAft>
              <a:buClr>
                <a:srgbClr val="000000"/>
              </a:buClr>
              <a:buSzPts val="1700"/>
              <a:buFont typeface="Arial"/>
              <a:buChar char="●"/>
            </a:pPr>
            <a:r>
              <a:rPr lang="en" sz="1700" dirty="0"/>
              <a:t>Flexible platform</a:t>
            </a:r>
            <a:endParaRPr sz="1700" dirty="0"/>
          </a:p>
          <a:p>
            <a:pPr marL="457200" lvl="0" indent="-336550" algn="l" rtl="0">
              <a:lnSpc>
                <a:spcPct val="105000"/>
              </a:lnSpc>
              <a:spcBef>
                <a:spcPts val="0"/>
              </a:spcBef>
              <a:spcAft>
                <a:spcPts val="0"/>
              </a:spcAft>
              <a:buClr>
                <a:srgbClr val="000000"/>
              </a:buClr>
              <a:buSzPts val="1700"/>
              <a:buFont typeface="Arial"/>
              <a:buChar char="●"/>
            </a:pPr>
            <a:r>
              <a:rPr lang="en" sz="1700" dirty="0"/>
              <a:t>Versatile applications</a:t>
            </a:r>
            <a:endParaRPr sz="1700" dirty="0"/>
          </a:p>
          <a:p>
            <a:pPr marL="457200" lvl="0" indent="-336550" algn="l" rtl="0">
              <a:lnSpc>
                <a:spcPct val="105000"/>
              </a:lnSpc>
              <a:spcBef>
                <a:spcPts val="0"/>
              </a:spcBef>
              <a:spcAft>
                <a:spcPts val="0"/>
              </a:spcAft>
              <a:buClr>
                <a:srgbClr val="000000"/>
              </a:buClr>
              <a:buSzPts val="1700"/>
              <a:buFont typeface="Arial"/>
              <a:buChar char="●"/>
            </a:pPr>
            <a:r>
              <a:rPr lang="en" sz="1700" dirty="0"/>
              <a:t>Easy to use</a:t>
            </a:r>
            <a:endParaRPr dirty="0"/>
          </a:p>
          <a:p>
            <a:pPr marL="457200" lvl="0" indent="-228600" algn="l" rtl="0">
              <a:lnSpc>
                <a:spcPct val="105000"/>
              </a:lnSpc>
              <a:spcBef>
                <a:spcPts val="0"/>
              </a:spcBef>
              <a:spcAft>
                <a:spcPts val="0"/>
              </a:spcAft>
              <a:buClr>
                <a:srgbClr val="000000"/>
              </a:buClr>
              <a:buSzPts val="1700"/>
              <a:buFont typeface="Arial"/>
              <a:buNone/>
            </a:pPr>
            <a:endParaRPr sz="1700" dirty="0"/>
          </a:p>
        </p:txBody>
      </p:sp>
      <p:pic>
        <p:nvPicPr>
          <p:cNvPr id="120" name="Google Shape;120;p1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1015999"/>
            <a:ext cx="9144003" cy="2024699"/>
          </a:xfrm>
          <a:prstGeom prst="rect">
            <a:avLst/>
          </a:prstGeom>
          <a:noFill/>
          <a:ln>
            <a:noFill/>
          </a:ln>
        </p:spPr>
      </p:pic>
      <p:sp>
        <p:nvSpPr>
          <p:cNvPr id="121" name="Google Shape;121;p16"/>
          <p:cNvSpPr txBox="1">
            <a:spLocks noGrp="1"/>
          </p:cNvSpPr>
          <p:nvPr>
            <p:ph type="sldNum" idx="4294967295"/>
          </p:nvPr>
        </p:nvSpPr>
        <p:spPr>
          <a:xfrm>
            <a:off x="51000" y="4739425"/>
            <a:ext cx="3681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20</a:t>
            </a:fld>
            <a:endParaRPr sz="1000" b="0" i="0" u="none" strike="noStrike" cap="none">
              <a:solidFill>
                <a:schemeClr val="dk2"/>
              </a:solidFill>
              <a:latin typeface="Arial"/>
              <a:ea typeface="Arial"/>
              <a:cs typeface="Arial"/>
              <a:sym typeface="Arial"/>
            </a:endParaRPr>
          </a:p>
        </p:txBody>
      </p:sp>
      <p:sp>
        <p:nvSpPr>
          <p:cNvPr id="122" name="Google Shape;122;p16"/>
          <p:cNvSpPr txBox="1"/>
          <p:nvPr/>
        </p:nvSpPr>
        <p:spPr>
          <a:xfrm>
            <a:off x="2867600" y="893325"/>
            <a:ext cx="6374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Bluefors, Tektronix, Anritsu, Marki, RS, Spectrum, HP</a:t>
            </a:r>
            <a:endParaRPr sz="800" b="0" i="0" u="none" strike="noStrike" cap="none">
              <a:solidFill>
                <a:srgbClr val="000000"/>
              </a:solidFill>
              <a:latin typeface="Arial"/>
              <a:ea typeface="Arial"/>
              <a:cs typeface="Arial"/>
              <a:sym typeface="Arial"/>
            </a:endParaRPr>
          </a:p>
        </p:txBody>
      </p:sp>
      <p:sp>
        <p:nvSpPr>
          <p:cNvPr id="8" name="Textfeld 7"/>
          <p:cNvSpPr txBox="1"/>
          <p:nvPr/>
        </p:nvSpPr>
        <p:spPr>
          <a:xfrm>
            <a:off x="8010709" y="4763100"/>
            <a:ext cx="1133291" cy="3742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smtClean="0">
                <a:ln>
                  <a:noFill/>
                </a:ln>
                <a:solidFill>
                  <a:srgbClr val="000000"/>
                </a:solidFill>
                <a:effectLst/>
                <a:uFillTx/>
                <a:latin typeface="+mn-lt"/>
                <a:ea typeface="+mn-ea"/>
                <a:cs typeface="+mn-cs"/>
                <a:sym typeface="Helvetica"/>
              </a:rPr>
              <a:t>IPE</a:t>
            </a:r>
            <a:endParaRPr kumimoji="0" lang="de-DE" sz="1800" b="1"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Box 11"/>
          <p:cNvSpPr txBox="1">
            <a:spLocks noGrp="1"/>
          </p:cNvSpPr>
          <p:nvPr>
            <p:ph type="sldNum" sz="quarter" idx="4294967295"/>
          </p:nvPr>
        </p:nvSpPr>
        <p:spPr>
          <a:xfrm>
            <a:off x="149087" y="4870173"/>
            <a:ext cx="246912" cy="188843"/>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Tree>
    <p:extLst>
      <p:ext uri="{BB962C8B-B14F-4D97-AF65-F5344CB8AC3E}">
        <p14:creationId xmlns:p14="http://schemas.microsoft.com/office/powerpoint/2010/main" val="28387412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000000"/>
              </a:buClr>
              <a:buSzPts val="2400"/>
              <a:buFont typeface="Arial"/>
              <a:buNone/>
            </a:pPr>
            <a:r>
              <a:rPr lang="en"/>
              <a:t>Cryogenic electronics lab at IPE </a:t>
            </a:r>
            <a:endParaRPr/>
          </a:p>
        </p:txBody>
      </p:sp>
      <p:sp>
        <p:nvSpPr>
          <p:cNvPr id="128" name="Google Shape;128;p17"/>
          <p:cNvSpPr txBox="1">
            <a:spLocks noGrp="1"/>
          </p:cNvSpPr>
          <p:nvPr>
            <p:ph type="sldNum" idx="4294967295"/>
          </p:nvPr>
        </p:nvSpPr>
        <p:spPr>
          <a:xfrm>
            <a:off x="51000" y="4739425"/>
            <a:ext cx="3681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21</a:t>
            </a:fld>
            <a:endParaRPr sz="1000" b="0" i="0" u="none" strike="noStrike" cap="none">
              <a:solidFill>
                <a:schemeClr val="dk2"/>
              </a:solidFill>
              <a:latin typeface="Arial"/>
              <a:ea typeface="Arial"/>
              <a:cs typeface="Arial"/>
              <a:sym typeface="Arial"/>
            </a:endParaRPr>
          </a:p>
        </p:txBody>
      </p:sp>
      <p:pic>
        <p:nvPicPr>
          <p:cNvPr id="129" name="Google Shape;129;p1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771888" y="1172163"/>
            <a:ext cx="4808274" cy="2526074"/>
          </a:xfrm>
          <a:prstGeom prst="rect">
            <a:avLst/>
          </a:prstGeom>
          <a:noFill/>
          <a:ln>
            <a:noFill/>
          </a:ln>
        </p:spPr>
      </p:pic>
      <p:sp>
        <p:nvSpPr>
          <p:cNvPr id="130" name="Google Shape;130;p17"/>
          <p:cNvSpPr txBox="1"/>
          <p:nvPr/>
        </p:nvSpPr>
        <p:spPr>
          <a:xfrm>
            <a:off x="8473300" y="4558950"/>
            <a:ext cx="6099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bluefors</a:t>
            </a:r>
            <a:endParaRPr sz="800" b="0" i="0" u="none" strike="noStrike" cap="none">
              <a:solidFill>
                <a:srgbClr val="000000"/>
              </a:solidFill>
              <a:latin typeface="Arial"/>
              <a:ea typeface="Arial"/>
              <a:cs typeface="Arial"/>
              <a:sym typeface="Arial"/>
            </a:endParaRPr>
          </a:p>
        </p:txBody>
      </p:sp>
      <p:pic>
        <p:nvPicPr>
          <p:cNvPr id="131" name="Google Shape;131;p1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176025" y="2912875"/>
            <a:ext cx="1774050" cy="1774050"/>
          </a:xfrm>
          <a:prstGeom prst="rect">
            <a:avLst/>
          </a:prstGeom>
          <a:noFill/>
          <a:ln>
            <a:noFill/>
          </a:ln>
        </p:spPr>
      </p:pic>
      <p:sp>
        <p:nvSpPr>
          <p:cNvPr id="132" name="Google Shape;132;p17"/>
          <p:cNvSpPr txBox="1"/>
          <p:nvPr/>
        </p:nvSpPr>
        <p:spPr>
          <a:xfrm>
            <a:off x="97025" y="983700"/>
            <a:ext cx="4674863" cy="3779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600" b="0" i="0" u="none" strike="noStrike" cap="none">
                <a:solidFill>
                  <a:schemeClr val="dk1"/>
                </a:solidFill>
                <a:latin typeface="Arial"/>
                <a:ea typeface="Arial"/>
                <a:cs typeface="Arial"/>
                <a:sym typeface="Arial"/>
              </a:rPr>
              <a:t>Mobile version of </a:t>
            </a:r>
            <a:r>
              <a:rPr lang="en" sz="1600" b="1" i="0" u="none" strike="noStrike" cap="none">
                <a:solidFill>
                  <a:schemeClr val="dk1"/>
                </a:solidFill>
                <a:latin typeface="Arial"/>
                <a:ea typeface="Arial"/>
                <a:cs typeface="Arial"/>
                <a:sym typeface="Arial"/>
              </a:rPr>
              <a:t>Bluefors LD250 cryostat</a:t>
            </a:r>
            <a:r>
              <a:rPr lang="en" sz="1600" b="0" i="0" u="none" strike="noStrike" cap="none">
                <a:solidFill>
                  <a:schemeClr val="dk1"/>
                </a:solidFill>
                <a:latin typeface="Arial"/>
                <a:ea typeface="Arial"/>
                <a:cs typeface="Arial"/>
                <a:sym typeface="Arial"/>
              </a:rPr>
              <a:t> (&lt;10mK) has been installed at IPE in Feb 2023</a:t>
            </a:r>
            <a:endParaRPr sz="1600" b="0" i="0" u="none" strike="noStrike" cap="none">
              <a:solidFill>
                <a:schemeClr val="dk1"/>
              </a:solidFill>
              <a:latin typeface="Arial"/>
              <a:ea typeface="Arial"/>
              <a:cs typeface="Arial"/>
              <a:sym typeface="Arial"/>
            </a:endParaRPr>
          </a:p>
          <a:p>
            <a:pPr marL="457200" marR="0" lvl="0" indent="-317500" algn="l" rtl="0">
              <a:lnSpc>
                <a:spcPct val="100000"/>
              </a:lnSpc>
              <a:spcBef>
                <a:spcPts val="1000"/>
              </a:spcBef>
              <a:spcAft>
                <a:spcPts val="0"/>
              </a:spcAft>
              <a:buClr>
                <a:schemeClr val="dk1"/>
              </a:buClr>
              <a:buSzPts val="1400"/>
              <a:buFont typeface="Arial"/>
              <a:buChar char="●"/>
            </a:pPr>
            <a:r>
              <a:rPr lang="en" sz="1600" b="0" i="0" u="none" strike="noStrike" cap="none">
                <a:solidFill>
                  <a:schemeClr val="dk1"/>
                </a:solidFill>
                <a:latin typeface="Arial"/>
                <a:ea typeface="Arial"/>
                <a:cs typeface="Arial"/>
                <a:sym typeface="Arial"/>
              </a:rPr>
              <a:t>Planned installation of one RF readout chain </a:t>
            </a:r>
            <a:br>
              <a:rPr lang="en" sz="1600" b="0" i="0" u="none" strike="noStrike" cap="none">
                <a:solidFill>
                  <a:schemeClr val="dk1"/>
                </a:solidFill>
                <a:latin typeface="Arial"/>
                <a:ea typeface="Arial"/>
                <a:cs typeface="Arial"/>
                <a:sym typeface="Arial"/>
              </a:rPr>
            </a:br>
            <a:r>
              <a:rPr lang="en" sz="1600" b="0" i="0" u="none" strike="noStrike" cap="none">
                <a:solidFill>
                  <a:schemeClr val="dk1"/>
                </a:solidFill>
                <a:latin typeface="Arial"/>
                <a:ea typeface="Arial"/>
                <a:cs typeface="Arial"/>
                <a:sym typeface="Arial"/>
              </a:rPr>
              <a:t>in combination with cryo switch </a:t>
            </a:r>
            <a:br>
              <a:rPr lang="en" sz="1600" b="0" i="0" u="none" strike="noStrike" cap="none">
                <a:solidFill>
                  <a:schemeClr val="dk1"/>
                </a:solidFill>
                <a:latin typeface="Arial"/>
                <a:ea typeface="Arial"/>
                <a:cs typeface="Arial"/>
                <a:sym typeface="Arial"/>
              </a:rPr>
            </a:br>
            <a:r>
              <a:rPr lang="en" sz="1600" b="0" i="0" u="none" strike="noStrike" cap="none">
                <a:solidFill>
                  <a:schemeClr val="dk1"/>
                </a:solidFill>
                <a:latin typeface="Arial"/>
                <a:ea typeface="Arial"/>
                <a:cs typeface="Arial"/>
                <a:sym typeface="Arial"/>
              </a:rPr>
              <a:t>for up to 6 experiments</a:t>
            </a:r>
            <a:endParaRPr sz="1600" b="0" i="0" u="none" strike="noStrike" cap="none">
              <a:solidFill>
                <a:schemeClr val="dk1"/>
              </a:solidFill>
              <a:latin typeface="Arial"/>
              <a:ea typeface="Arial"/>
              <a:cs typeface="Arial"/>
              <a:sym typeface="Arial"/>
            </a:endParaRPr>
          </a:p>
          <a:p>
            <a:pPr marL="457200" marR="0" lvl="0" indent="-317500" algn="l" rtl="0">
              <a:lnSpc>
                <a:spcPct val="100000"/>
              </a:lnSpc>
              <a:spcBef>
                <a:spcPts val="1000"/>
              </a:spcBef>
              <a:spcAft>
                <a:spcPts val="0"/>
              </a:spcAft>
              <a:buClr>
                <a:schemeClr val="dk1"/>
              </a:buClr>
              <a:buSzPts val="1400"/>
              <a:buFont typeface="Arial"/>
              <a:buChar char="●"/>
            </a:pPr>
            <a:r>
              <a:rPr lang="en" sz="1600" b="0" i="0" u="none" strike="noStrike" cap="none">
                <a:solidFill>
                  <a:schemeClr val="dk1"/>
                </a:solidFill>
                <a:latin typeface="Arial"/>
                <a:ea typeface="Arial"/>
                <a:cs typeface="Arial"/>
                <a:sym typeface="Arial"/>
              </a:rPr>
              <a:t>Main focus: Characterization of cryogenic detectors, the associated DAQ as well as qubit control and readout electronics</a:t>
            </a:r>
            <a:endParaRPr sz="1600" b="0" i="0" u="none" strike="noStrike" cap="none">
              <a:solidFill>
                <a:schemeClr val="dk1"/>
              </a:solidFill>
              <a:latin typeface="Arial"/>
              <a:ea typeface="Arial"/>
              <a:cs typeface="Arial"/>
              <a:sym typeface="Arial"/>
            </a:endParaRPr>
          </a:p>
        </p:txBody>
      </p:sp>
      <p:sp>
        <p:nvSpPr>
          <p:cNvPr id="8" name="Textfeld 7"/>
          <p:cNvSpPr txBox="1"/>
          <p:nvPr/>
        </p:nvSpPr>
        <p:spPr>
          <a:xfrm>
            <a:off x="8010709" y="4763100"/>
            <a:ext cx="1133291" cy="3742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smtClean="0">
                <a:ln>
                  <a:noFill/>
                </a:ln>
                <a:solidFill>
                  <a:srgbClr val="000000"/>
                </a:solidFill>
                <a:effectLst/>
                <a:uFillTx/>
                <a:latin typeface="+mn-lt"/>
                <a:ea typeface="+mn-ea"/>
                <a:cs typeface="+mn-cs"/>
                <a:sym typeface="Helvetica"/>
              </a:rPr>
              <a:t>IPE</a:t>
            </a:r>
            <a:endParaRPr kumimoji="0" lang="de-DE" sz="1800" b="1" i="0" u="none" strike="noStrike" cap="none" spc="0" normalizeH="0" baseline="0" dirty="0">
              <a:ln>
                <a:noFill/>
              </a:ln>
              <a:solidFill>
                <a:srgbClr val="000000"/>
              </a:solidFill>
              <a:effectLst/>
              <a:uFillTx/>
              <a:latin typeface="+mn-lt"/>
              <a:ea typeface="+mn-ea"/>
              <a:cs typeface="+mn-cs"/>
              <a:sym typeface="Helvetica"/>
            </a:endParaRPr>
          </a:p>
        </p:txBody>
      </p:sp>
      <p:sp>
        <p:nvSpPr>
          <p:cNvPr id="9" name="Text Box 11"/>
          <p:cNvSpPr txBox="1">
            <a:spLocks noGrp="1"/>
          </p:cNvSpPr>
          <p:nvPr>
            <p:ph type="sldNum" sz="quarter" idx="4294967295"/>
          </p:nvPr>
        </p:nvSpPr>
        <p:spPr>
          <a:xfrm>
            <a:off x="149087" y="4870173"/>
            <a:ext cx="246912" cy="188843"/>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Tree>
    <p:extLst>
      <p:ext uri="{BB962C8B-B14F-4D97-AF65-F5344CB8AC3E}">
        <p14:creationId xmlns:p14="http://schemas.microsoft.com/office/powerpoint/2010/main" val="15382718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000000"/>
              </a:buClr>
              <a:buSzPts val="2400"/>
              <a:buFont typeface="Arial"/>
              <a:buNone/>
            </a:pPr>
            <a:r>
              <a:rPr lang="en"/>
              <a:t>ECHo readout electronics - completed</a:t>
            </a:r>
            <a:endParaRPr/>
          </a:p>
        </p:txBody>
      </p:sp>
      <p:grpSp>
        <p:nvGrpSpPr>
          <p:cNvPr id="138" name="Google Shape;138;p18"/>
          <p:cNvGrpSpPr/>
          <p:nvPr/>
        </p:nvGrpSpPr>
        <p:grpSpPr>
          <a:xfrm>
            <a:off x="2400574" y="1153725"/>
            <a:ext cx="6193650" cy="1828800"/>
            <a:chOff x="1320425" y="801000"/>
            <a:chExt cx="6193650" cy="1828800"/>
          </a:xfrm>
        </p:grpSpPr>
        <p:pic>
          <p:nvPicPr>
            <p:cNvPr id="139" name="Google Shape;139;p1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0800000">
              <a:off x="6124189" y="801000"/>
              <a:ext cx="1389886" cy="1828797"/>
            </a:xfrm>
            <a:prstGeom prst="rect">
              <a:avLst/>
            </a:prstGeom>
            <a:noFill/>
            <a:ln>
              <a:noFill/>
            </a:ln>
          </p:spPr>
        </p:pic>
        <p:pic>
          <p:nvPicPr>
            <p:cNvPr id="140" name="Google Shape;140;p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0800000">
              <a:off x="4586274" y="801000"/>
              <a:ext cx="1197865" cy="1828797"/>
            </a:xfrm>
            <a:prstGeom prst="rect">
              <a:avLst/>
            </a:prstGeom>
            <a:noFill/>
            <a:ln>
              <a:noFill/>
            </a:ln>
          </p:spPr>
        </p:pic>
        <p:pic>
          <p:nvPicPr>
            <p:cNvPr id="141" name="Google Shape;141;p1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10800000">
              <a:off x="2975218" y="801000"/>
              <a:ext cx="1271016" cy="1828797"/>
            </a:xfrm>
            <a:prstGeom prst="rect">
              <a:avLst/>
            </a:prstGeom>
            <a:noFill/>
            <a:ln>
              <a:noFill/>
            </a:ln>
          </p:spPr>
        </p:pic>
        <p:pic>
          <p:nvPicPr>
            <p:cNvPr id="142" name="Google Shape;142;p1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320425" y="801000"/>
              <a:ext cx="1216551" cy="1828800"/>
            </a:xfrm>
            <a:prstGeom prst="rect">
              <a:avLst/>
            </a:prstGeom>
            <a:noFill/>
            <a:ln>
              <a:noFill/>
            </a:ln>
          </p:spPr>
        </p:pic>
      </p:grpSp>
      <p:sp>
        <p:nvSpPr>
          <p:cNvPr id="143" name="Google Shape;143;p18"/>
          <p:cNvSpPr txBox="1"/>
          <p:nvPr/>
        </p:nvSpPr>
        <p:spPr>
          <a:xfrm>
            <a:off x="7157562" y="2916810"/>
            <a:ext cx="1615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ZynqUS+ Board (DTS-100G)</a:t>
            </a:r>
            <a:endParaRPr sz="1200" b="0" i="0" u="none" strike="noStrike" cap="none">
              <a:solidFill>
                <a:srgbClr val="000000"/>
              </a:solidFill>
              <a:latin typeface="Arial"/>
              <a:ea typeface="Arial"/>
              <a:cs typeface="Arial"/>
              <a:sym typeface="Arial"/>
            </a:endParaRPr>
          </a:p>
        </p:txBody>
      </p:sp>
      <p:sp>
        <p:nvSpPr>
          <p:cNvPr id="144" name="Google Shape;144;p18"/>
          <p:cNvSpPr txBox="1"/>
          <p:nvPr/>
        </p:nvSpPr>
        <p:spPr>
          <a:xfrm>
            <a:off x="5481387" y="2916810"/>
            <a:ext cx="1615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DAC &amp; ADC</a:t>
            </a:r>
            <a:endParaRPr sz="1200" b="0" i="0" u="none" strike="noStrike" cap="none">
              <a:solidFill>
                <a:srgbClr val="000000"/>
              </a:solidFill>
              <a:latin typeface="Arial"/>
              <a:ea typeface="Arial"/>
              <a:cs typeface="Arial"/>
              <a:sym typeface="Arial"/>
            </a:endParaRPr>
          </a:p>
        </p:txBody>
      </p:sp>
      <p:sp>
        <p:nvSpPr>
          <p:cNvPr id="145" name="Google Shape;145;p18"/>
          <p:cNvSpPr txBox="1"/>
          <p:nvPr/>
        </p:nvSpPr>
        <p:spPr>
          <a:xfrm>
            <a:off x="3916687" y="2916810"/>
            <a:ext cx="1615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RF Board</a:t>
            </a:r>
            <a:endParaRPr sz="1200" b="0" i="0" u="none" strike="noStrike" cap="none">
              <a:solidFill>
                <a:srgbClr val="000000"/>
              </a:solidFill>
              <a:latin typeface="Arial"/>
              <a:ea typeface="Arial"/>
              <a:cs typeface="Arial"/>
              <a:sym typeface="Arial"/>
            </a:endParaRPr>
          </a:p>
        </p:txBody>
      </p:sp>
      <p:sp>
        <p:nvSpPr>
          <p:cNvPr id="146" name="Google Shape;146;p18"/>
          <p:cNvSpPr txBox="1">
            <a:spLocks noGrp="1"/>
          </p:cNvSpPr>
          <p:nvPr>
            <p:ph type="sldNum" idx="4294967295"/>
          </p:nvPr>
        </p:nvSpPr>
        <p:spPr>
          <a:xfrm>
            <a:off x="51000" y="4739425"/>
            <a:ext cx="3681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22</a:t>
            </a:fld>
            <a:endParaRPr sz="1000" b="0" i="0" u="none" strike="noStrike" cap="none">
              <a:solidFill>
                <a:schemeClr val="dk2"/>
              </a:solidFill>
              <a:latin typeface="Arial"/>
              <a:ea typeface="Arial"/>
              <a:cs typeface="Arial"/>
              <a:sym typeface="Arial"/>
            </a:endParaRPr>
          </a:p>
        </p:txBody>
      </p:sp>
      <p:sp>
        <p:nvSpPr>
          <p:cNvPr id="147" name="Google Shape;147;p18"/>
          <p:cNvSpPr txBox="1"/>
          <p:nvPr/>
        </p:nvSpPr>
        <p:spPr>
          <a:xfrm>
            <a:off x="2248937" y="2916810"/>
            <a:ext cx="1615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MMCs</a:t>
            </a:r>
            <a:endParaRPr sz="1200" b="0" i="0" u="none" strike="noStrike" cap="none">
              <a:solidFill>
                <a:srgbClr val="000000"/>
              </a:solidFill>
              <a:latin typeface="Arial"/>
              <a:ea typeface="Arial"/>
              <a:cs typeface="Arial"/>
              <a:sym typeface="Arial"/>
            </a:endParaRPr>
          </a:p>
        </p:txBody>
      </p:sp>
      <p:sp>
        <p:nvSpPr>
          <p:cNvPr id="148" name="Google Shape;148;p18"/>
          <p:cNvSpPr txBox="1"/>
          <p:nvPr/>
        </p:nvSpPr>
        <p:spPr>
          <a:xfrm>
            <a:off x="2756393" y="3253576"/>
            <a:ext cx="1294500" cy="3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Input HF signal</a:t>
            </a:r>
            <a:endParaRPr sz="1300" b="0" i="0" u="none" strike="noStrike" cap="none">
              <a:solidFill>
                <a:srgbClr val="000000"/>
              </a:solidFill>
              <a:latin typeface="Arial"/>
              <a:ea typeface="Arial"/>
              <a:cs typeface="Arial"/>
              <a:sym typeface="Arial"/>
            </a:endParaRPr>
          </a:p>
        </p:txBody>
      </p:sp>
      <p:pic>
        <p:nvPicPr>
          <p:cNvPr id="149" name="Google Shape;149;p1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2522068" y="3592300"/>
            <a:ext cx="1747958" cy="1147125"/>
          </a:xfrm>
          <a:prstGeom prst="rect">
            <a:avLst/>
          </a:prstGeom>
          <a:noFill/>
          <a:ln>
            <a:noFill/>
          </a:ln>
        </p:spPr>
      </p:pic>
      <p:pic>
        <p:nvPicPr>
          <p:cNvPr id="150" name="Google Shape;150;p1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045812" y="3487213"/>
            <a:ext cx="1817057" cy="1204875"/>
          </a:xfrm>
          <a:prstGeom prst="rect">
            <a:avLst/>
          </a:prstGeom>
          <a:noFill/>
          <a:ln>
            <a:noFill/>
          </a:ln>
        </p:spPr>
      </p:pic>
      <p:pic>
        <p:nvPicPr>
          <p:cNvPr id="151" name="Google Shape;151;p18"/>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864866" y="3490113"/>
            <a:ext cx="1811727" cy="1204876"/>
          </a:xfrm>
          <a:prstGeom prst="rect">
            <a:avLst/>
          </a:prstGeom>
          <a:noFill/>
          <a:ln>
            <a:noFill/>
          </a:ln>
        </p:spPr>
      </p:pic>
      <p:sp>
        <p:nvSpPr>
          <p:cNvPr id="152" name="Google Shape;152;p18"/>
          <p:cNvSpPr txBox="1"/>
          <p:nvPr/>
        </p:nvSpPr>
        <p:spPr>
          <a:xfrm>
            <a:off x="4560494" y="3253588"/>
            <a:ext cx="2333400" cy="3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Demodulated detector signal</a:t>
            </a:r>
            <a:endParaRPr sz="1300" b="0" i="0" u="none" strike="noStrike" cap="none">
              <a:solidFill>
                <a:srgbClr val="000000"/>
              </a:solidFill>
              <a:latin typeface="Arial"/>
              <a:ea typeface="Arial"/>
              <a:cs typeface="Arial"/>
              <a:sym typeface="Arial"/>
            </a:endParaRPr>
          </a:p>
        </p:txBody>
      </p:sp>
      <p:sp>
        <p:nvSpPr>
          <p:cNvPr id="153" name="Google Shape;153;p18"/>
          <p:cNvSpPr txBox="1"/>
          <p:nvPr/>
        </p:nvSpPr>
        <p:spPr>
          <a:xfrm>
            <a:off x="6967187" y="3253588"/>
            <a:ext cx="1913400" cy="3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Extracted pulses</a:t>
            </a:r>
            <a:endParaRPr sz="1300" b="0" i="0" u="none" strike="noStrike" cap="none">
              <a:solidFill>
                <a:srgbClr val="000000"/>
              </a:solidFill>
              <a:latin typeface="Arial"/>
              <a:ea typeface="Arial"/>
              <a:cs typeface="Arial"/>
              <a:sym typeface="Arial"/>
            </a:endParaRPr>
          </a:p>
        </p:txBody>
      </p:sp>
      <p:sp>
        <p:nvSpPr>
          <p:cNvPr id="154" name="Google Shape;154;p18"/>
          <p:cNvSpPr txBox="1"/>
          <p:nvPr/>
        </p:nvSpPr>
        <p:spPr>
          <a:xfrm>
            <a:off x="6770576" y="787308"/>
            <a:ext cx="16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a:t>
            </a:r>
            <a:r>
              <a:rPr lang="en" sz="700" b="0" i="0" u="none" strike="noStrike" cap="none">
                <a:solidFill>
                  <a:schemeClr val="dk1"/>
                </a:solidFill>
                <a:latin typeface="Arial"/>
                <a:ea typeface="Arial"/>
                <a:cs typeface="Arial"/>
                <a:sym typeface="Arial"/>
              </a:rPr>
              <a:t>Muscheid</a:t>
            </a:r>
            <a:r>
              <a:rPr lang="en" sz="700" b="0" i="0" u="none" strike="noStrike" cap="none">
                <a:solidFill>
                  <a:srgbClr val="000000"/>
                </a:solidFill>
                <a:latin typeface="Arial"/>
                <a:ea typeface="Arial"/>
                <a:cs typeface="Arial"/>
                <a:sym typeface="Arial"/>
              </a:rPr>
              <a:t>, et. al. JINST 2022)</a:t>
            </a:r>
            <a:endParaRPr sz="700" b="0" i="0" u="none" strike="noStrike" cap="none">
              <a:solidFill>
                <a:srgbClr val="000000"/>
              </a:solidFill>
              <a:latin typeface="Arial"/>
              <a:ea typeface="Arial"/>
              <a:cs typeface="Arial"/>
              <a:sym typeface="Arial"/>
            </a:endParaRPr>
          </a:p>
        </p:txBody>
      </p:sp>
      <p:sp>
        <p:nvSpPr>
          <p:cNvPr id="155" name="Google Shape;155;p18"/>
          <p:cNvSpPr txBox="1"/>
          <p:nvPr/>
        </p:nvSpPr>
        <p:spPr>
          <a:xfrm>
            <a:off x="135707" y="973784"/>
            <a:ext cx="2488739" cy="3447098"/>
          </a:xfrm>
          <a:prstGeom prst="rect">
            <a:avLst/>
          </a:prstGeom>
          <a:noFill/>
          <a:ln>
            <a:noFill/>
          </a:ln>
        </p:spPr>
        <p:txBody>
          <a:bodyPr spcFirstLastPara="1" wrap="square" lIns="91425" tIns="45700" rIns="91425" bIns="45700" anchor="t" anchorCtr="0">
            <a:spAutoFit/>
          </a:bodyPr>
          <a:lstStyle/>
          <a:p>
            <a:pPr marL="133350" marR="0" lvl="0" indent="0" algn="l" rtl="0">
              <a:lnSpc>
                <a:spcPct val="100000"/>
              </a:lnSpc>
              <a:spcBef>
                <a:spcPts val="0"/>
              </a:spcBef>
              <a:spcAft>
                <a:spcPts val="0"/>
              </a:spcAft>
              <a:buClr>
                <a:srgbClr val="000000"/>
              </a:buClr>
              <a:buSzPts val="1500"/>
              <a:buFont typeface="Arial"/>
              <a:buNone/>
            </a:pPr>
            <a:r>
              <a:rPr lang="en" sz="1800" b="0" i="0" u="none" strike="noStrike" cap="none">
                <a:solidFill>
                  <a:srgbClr val="000000"/>
                </a:solidFill>
                <a:latin typeface="Arial"/>
                <a:ea typeface="Arial"/>
                <a:cs typeface="Arial"/>
                <a:sym typeface="Arial"/>
              </a:rPr>
              <a:t>Measure </a:t>
            </a:r>
            <a:r>
              <a:rPr lang="en" sz="1800" b="1" i="0" u="none" strike="noStrike" cap="none">
                <a:solidFill>
                  <a:srgbClr val="000000"/>
                </a:solidFill>
                <a:latin typeface="Arial"/>
                <a:ea typeface="Arial"/>
                <a:cs typeface="Arial"/>
                <a:sym typeface="Arial"/>
              </a:rPr>
              <a:t>electron neutrino mass </a:t>
            </a:r>
            <a:r>
              <a:rPr lang="en" sz="1800" b="0" i="0" u="none" strike="noStrike" cap="none">
                <a:solidFill>
                  <a:srgbClr val="000000"/>
                </a:solidFill>
                <a:latin typeface="Arial"/>
                <a:ea typeface="Arial"/>
                <a:cs typeface="Arial"/>
                <a:sym typeface="Arial"/>
              </a:rPr>
              <a:t>with metallic magnetic calorimeters (MMCs)</a:t>
            </a:r>
            <a:endParaRPr/>
          </a:p>
          <a:p>
            <a:pPr marL="133350" marR="0" lvl="0" indent="0" algn="l" rtl="0">
              <a:lnSpc>
                <a:spcPct val="100000"/>
              </a:lnSpc>
              <a:spcBef>
                <a:spcPts val="1200"/>
              </a:spcBef>
              <a:spcAft>
                <a:spcPts val="0"/>
              </a:spcAft>
              <a:buClr>
                <a:srgbClr val="000000"/>
              </a:buClr>
              <a:buSzPts val="1500"/>
              <a:buFont typeface="Arial"/>
              <a:buNone/>
            </a:pPr>
            <a:r>
              <a:rPr lang="en" sz="1800" b="0" i="0" u="none" strike="noStrike" cap="none">
                <a:solidFill>
                  <a:srgbClr val="000000"/>
                </a:solidFill>
                <a:latin typeface="Arial"/>
                <a:ea typeface="Arial"/>
                <a:cs typeface="Arial"/>
                <a:sym typeface="Arial"/>
              </a:rPr>
              <a:t>First milestone of the Helmholtz program MT reached: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a:t>
            </a:r>
            <a:r>
              <a:rPr lang="en" sz="1600" b="0" i="1" u="none" strike="noStrike" cap="none">
                <a:solidFill>
                  <a:srgbClr val="000000"/>
                </a:solidFill>
                <a:latin typeface="Arial"/>
                <a:ea typeface="Arial"/>
                <a:cs typeface="Arial"/>
                <a:sym typeface="Arial"/>
              </a:rPr>
              <a:t>scalable readout technologies for pixelated cryogenic detector systems with </a:t>
            </a:r>
            <a:br>
              <a:rPr lang="en" sz="1600" b="0" i="1" u="none" strike="noStrike" cap="none">
                <a:solidFill>
                  <a:srgbClr val="000000"/>
                </a:solidFill>
                <a:latin typeface="Arial"/>
                <a:ea typeface="Arial"/>
                <a:cs typeface="Arial"/>
                <a:sym typeface="Arial"/>
              </a:rPr>
            </a:br>
            <a:r>
              <a:rPr lang="en" sz="1600" b="0" i="1" u="none" strike="noStrike" cap="none">
                <a:solidFill>
                  <a:srgbClr val="000000"/>
                </a:solidFill>
                <a:latin typeface="Arial"/>
                <a:ea typeface="Arial"/>
                <a:cs typeface="Arial"/>
                <a:sym typeface="Arial"/>
              </a:rPr>
              <a:t>1000+ channels”</a:t>
            </a:r>
            <a:endParaRPr sz="1800" b="0" i="1" u="none" strike="noStrike" cap="none">
              <a:solidFill>
                <a:srgbClr val="000000"/>
              </a:solidFill>
              <a:latin typeface="Arial"/>
              <a:ea typeface="Arial"/>
              <a:cs typeface="Arial"/>
              <a:sym typeface="Arial"/>
            </a:endParaRPr>
          </a:p>
        </p:txBody>
      </p:sp>
      <p:sp>
        <p:nvSpPr>
          <p:cNvPr id="21" name="Textfeld 20"/>
          <p:cNvSpPr txBox="1"/>
          <p:nvPr/>
        </p:nvSpPr>
        <p:spPr>
          <a:xfrm>
            <a:off x="8010709" y="4763100"/>
            <a:ext cx="1133291" cy="3742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smtClean="0">
                <a:ln>
                  <a:noFill/>
                </a:ln>
                <a:solidFill>
                  <a:srgbClr val="000000"/>
                </a:solidFill>
                <a:effectLst/>
                <a:uFillTx/>
                <a:latin typeface="+mn-lt"/>
                <a:ea typeface="+mn-ea"/>
                <a:cs typeface="+mn-cs"/>
                <a:sym typeface="Helvetica"/>
              </a:rPr>
              <a:t>IPE</a:t>
            </a:r>
            <a:endParaRPr kumimoji="0" lang="de-DE" sz="1800" b="1" i="0" u="none" strike="noStrike" cap="none" spc="0" normalizeH="0" baseline="0" dirty="0">
              <a:ln>
                <a:noFill/>
              </a:ln>
              <a:solidFill>
                <a:srgbClr val="000000"/>
              </a:solidFill>
              <a:effectLst/>
              <a:uFillTx/>
              <a:latin typeface="+mn-lt"/>
              <a:ea typeface="+mn-ea"/>
              <a:cs typeface="+mn-cs"/>
              <a:sym typeface="Helvetica"/>
            </a:endParaRPr>
          </a:p>
        </p:txBody>
      </p:sp>
      <p:sp>
        <p:nvSpPr>
          <p:cNvPr id="22" name="Text Box 11"/>
          <p:cNvSpPr txBox="1">
            <a:spLocks noGrp="1"/>
          </p:cNvSpPr>
          <p:nvPr>
            <p:ph type="sldNum" sz="quarter" idx="4294967295"/>
          </p:nvPr>
        </p:nvSpPr>
        <p:spPr>
          <a:xfrm>
            <a:off x="149087" y="4870173"/>
            <a:ext cx="246912" cy="188843"/>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Tree>
    <p:extLst>
      <p:ext uri="{BB962C8B-B14F-4D97-AF65-F5344CB8AC3E}">
        <p14:creationId xmlns:p14="http://schemas.microsoft.com/office/powerpoint/2010/main" val="33792206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000000"/>
              </a:buClr>
              <a:buSzPts val="2400"/>
              <a:buFont typeface="Arial"/>
              <a:buNone/>
            </a:pPr>
            <a:r>
              <a:rPr lang="en"/>
              <a:t>Qubic Experiment</a:t>
            </a:r>
            <a:endParaRPr/>
          </a:p>
        </p:txBody>
      </p:sp>
      <p:sp>
        <p:nvSpPr>
          <p:cNvPr id="161" name="Google Shape;161;p19"/>
          <p:cNvSpPr txBox="1">
            <a:spLocks noGrp="1"/>
          </p:cNvSpPr>
          <p:nvPr>
            <p:ph type="sldNum" idx="4294967295"/>
          </p:nvPr>
        </p:nvSpPr>
        <p:spPr>
          <a:xfrm>
            <a:off x="51000" y="4739425"/>
            <a:ext cx="3681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23</a:t>
            </a:fld>
            <a:endParaRPr sz="1000" b="0" i="0" u="none" strike="noStrike" cap="none">
              <a:solidFill>
                <a:schemeClr val="dk2"/>
              </a:solidFill>
              <a:latin typeface="Arial"/>
              <a:ea typeface="Arial"/>
              <a:cs typeface="Arial"/>
              <a:sym typeface="Arial"/>
            </a:endParaRPr>
          </a:p>
        </p:txBody>
      </p:sp>
      <p:pic>
        <p:nvPicPr>
          <p:cNvPr id="162" name="Google Shape;162;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56733" y="138512"/>
            <a:ext cx="585375" cy="611975"/>
          </a:xfrm>
          <a:prstGeom prst="rect">
            <a:avLst/>
          </a:prstGeom>
          <a:noFill/>
          <a:ln>
            <a:noFill/>
          </a:ln>
        </p:spPr>
      </p:pic>
      <p:pic>
        <p:nvPicPr>
          <p:cNvPr id="163" name="Google Shape;163;p1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418556" y="247701"/>
            <a:ext cx="686622" cy="393599"/>
          </a:xfrm>
          <a:prstGeom prst="rect">
            <a:avLst/>
          </a:prstGeom>
          <a:noFill/>
          <a:ln>
            <a:noFill/>
          </a:ln>
        </p:spPr>
      </p:pic>
      <p:pic>
        <p:nvPicPr>
          <p:cNvPr id="164" name="Google Shape;164;p1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108571" y="204374"/>
            <a:ext cx="806178" cy="480274"/>
          </a:xfrm>
          <a:prstGeom prst="rect">
            <a:avLst/>
          </a:prstGeom>
          <a:noFill/>
          <a:ln>
            <a:noFill/>
          </a:ln>
        </p:spPr>
      </p:pic>
      <p:pic>
        <p:nvPicPr>
          <p:cNvPr id="165" name="Google Shape;165;p1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214608" y="204362"/>
            <a:ext cx="1060988" cy="480275"/>
          </a:xfrm>
          <a:prstGeom prst="rect">
            <a:avLst/>
          </a:prstGeom>
          <a:noFill/>
          <a:ln>
            <a:noFill/>
          </a:ln>
        </p:spPr>
      </p:pic>
      <p:pic>
        <p:nvPicPr>
          <p:cNvPr id="166" name="Google Shape;166;p1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993351" y="3006942"/>
            <a:ext cx="1061001" cy="1786897"/>
          </a:xfrm>
          <a:prstGeom prst="rect">
            <a:avLst/>
          </a:prstGeom>
          <a:noFill/>
          <a:ln>
            <a:noFill/>
          </a:ln>
        </p:spPr>
      </p:pic>
      <p:grpSp>
        <p:nvGrpSpPr>
          <p:cNvPr id="167" name="Google Shape;167;p19"/>
          <p:cNvGrpSpPr/>
          <p:nvPr/>
        </p:nvGrpSpPr>
        <p:grpSpPr>
          <a:xfrm>
            <a:off x="4050138" y="916212"/>
            <a:ext cx="3106582" cy="3906398"/>
            <a:chOff x="-158112" y="984787"/>
            <a:chExt cx="3106582" cy="3906398"/>
          </a:xfrm>
        </p:grpSpPr>
        <p:pic>
          <p:nvPicPr>
            <p:cNvPr id="168" name="Google Shape;168;p19"/>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38650" y="984787"/>
              <a:ext cx="2598655" cy="3240337"/>
            </a:xfrm>
            <a:prstGeom prst="rect">
              <a:avLst/>
            </a:prstGeom>
            <a:noFill/>
            <a:ln>
              <a:noFill/>
            </a:ln>
          </p:spPr>
        </p:pic>
        <p:sp>
          <p:nvSpPr>
            <p:cNvPr id="169" name="Google Shape;169;p19"/>
            <p:cNvSpPr/>
            <p:nvPr/>
          </p:nvSpPr>
          <p:spPr>
            <a:xfrm rot="2274644">
              <a:off x="-43540" y="3100856"/>
              <a:ext cx="1433517" cy="865288"/>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 name="Google Shape;170;p19"/>
            <p:cNvSpPr txBox="1"/>
            <p:nvPr/>
          </p:nvSpPr>
          <p:spPr>
            <a:xfrm>
              <a:off x="48399" y="4429550"/>
              <a:ext cx="2900071"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Superconducting sensors</a:t>
              </a:r>
              <a:endParaRPr sz="1800" b="0" i="0" u="none" strike="noStrike" cap="none">
                <a:solidFill>
                  <a:srgbClr val="000000"/>
                </a:solidFill>
                <a:latin typeface="Arial"/>
                <a:ea typeface="Arial"/>
                <a:cs typeface="Arial"/>
                <a:sym typeface="Arial"/>
              </a:endParaRPr>
            </a:p>
          </p:txBody>
        </p:sp>
        <p:cxnSp>
          <p:nvCxnSpPr>
            <p:cNvPr id="171" name="Google Shape;171;p19"/>
            <p:cNvCxnSpPr>
              <a:endCxn id="169" idx="5"/>
            </p:cNvCxnSpPr>
            <p:nvPr/>
          </p:nvCxnSpPr>
          <p:spPr>
            <a:xfrm rot="10800000">
              <a:off x="885117" y="4086276"/>
              <a:ext cx="179100" cy="408600"/>
            </a:xfrm>
            <a:prstGeom prst="straightConnector1">
              <a:avLst/>
            </a:prstGeom>
            <a:noFill/>
            <a:ln w="19050" cap="flat" cmpd="sng">
              <a:solidFill>
                <a:srgbClr val="FF0000"/>
              </a:solidFill>
              <a:prstDash val="solid"/>
              <a:round/>
              <a:headEnd type="none" w="sm" len="sm"/>
              <a:tailEnd type="triangle" w="med" len="med"/>
            </a:ln>
          </p:spPr>
        </p:cxnSp>
      </p:grpSp>
      <p:grpSp>
        <p:nvGrpSpPr>
          <p:cNvPr id="172" name="Google Shape;172;p19"/>
          <p:cNvGrpSpPr/>
          <p:nvPr/>
        </p:nvGrpSpPr>
        <p:grpSpPr>
          <a:xfrm>
            <a:off x="170299" y="3045725"/>
            <a:ext cx="3601123" cy="1770760"/>
            <a:chOff x="3117724" y="3045725"/>
            <a:chExt cx="3601123" cy="1770760"/>
          </a:xfrm>
        </p:grpSpPr>
        <p:pic>
          <p:nvPicPr>
            <p:cNvPr id="173" name="Google Shape;173;p19"/>
            <p:cNvPicPr preferRelativeResize="0"/>
            <p:nvPr/>
          </p:nvPicPr>
          <p:blipFill rotWithShape="1">
            <a:blip r:embed="rId9">
              <a:alphaModFix/>
            </a:blip>
            <a:srcRect/>
            <a:stretch/>
          </p:blipFill>
          <p:spPr>
            <a:xfrm>
              <a:off x="3117726" y="3045725"/>
              <a:ext cx="3601121" cy="1709325"/>
            </a:xfrm>
            <a:prstGeom prst="rect">
              <a:avLst/>
            </a:prstGeom>
            <a:noFill/>
            <a:ln>
              <a:noFill/>
            </a:ln>
          </p:spPr>
        </p:pic>
        <p:sp>
          <p:nvSpPr>
            <p:cNvPr id="174" name="Google Shape;174;p19"/>
            <p:cNvSpPr txBox="1"/>
            <p:nvPr/>
          </p:nvSpPr>
          <p:spPr>
            <a:xfrm>
              <a:off x="3117724" y="4354850"/>
              <a:ext cx="1085431"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RFSoC</a:t>
              </a:r>
              <a:endParaRPr sz="1800" b="0" i="0" u="none" strike="noStrike" cap="none">
                <a:solidFill>
                  <a:srgbClr val="000000"/>
                </a:solidFill>
                <a:latin typeface="Arial"/>
                <a:ea typeface="Arial"/>
                <a:cs typeface="Arial"/>
                <a:sym typeface="Arial"/>
              </a:endParaRPr>
            </a:p>
          </p:txBody>
        </p:sp>
      </p:grpSp>
      <p:grpSp>
        <p:nvGrpSpPr>
          <p:cNvPr id="175" name="Google Shape;175;p19"/>
          <p:cNvGrpSpPr/>
          <p:nvPr/>
        </p:nvGrpSpPr>
        <p:grpSpPr>
          <a:xfrm>
            <a:off x="281475" y="859375"/>
            <a:ext cx="3174600" cy="1963701"/>
            <a:chOff x="2420800" y="935575"/>
            <a:chExt cx="3174600" cy="1963701"/>
          </a:xfrm>
        </p:grpSpPr>
        <p:pic>
          <p:nvPicPr>
            <p:cNvPr id="176" name="Google Shape;176;p19"/>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2861275" y="1742850"/>
              <a:ext cx="2007201" cy="1156426"/>
            </a:xfrm>
            <a:prstGeom prst="rect">
              <a:avLst/>
            </a:prstGeom>
            <a:noFill/>
            <a:ln>
              <a:noFill/>
            </a:ln>
          </p:spPr>
        </p:pic>
        <p:sp>
          <p:nvSpPr>
            <p:cNvPr id="177" name="Google Shape;177;p19"/>
            <p:cNvSpPr txBox="1"/>
            <p:nvPr/>
          </p:nvSpPr>
          <p:spPr>
            <a:xfrm>
              <a:off x="2420800" y="935575"/>
              <a:ext cx="3174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Goal: Measurement of the B-mode polarization of the Cosmic Microwave Background (</a:t>
              </a:r>
              <a:r>
                <a:rPr lang="en" sz="1800" b="1" i="0" u="none" strike="noStrike" cap="none">
                  <a:solidFill>
                    <a:srgbClr val="000000"/>
                  </a:solidFill>
                  <a:latin typeface="Arial"/>
                  <a:ea typeface="Arial"/>
                  <a:cs typeface="Arial"/>
                  <a:sym typeface="Arial"/>
                </a:rPr>
                <a:t>CMB</a:t>
              </a:r>
              <a:r>
                <a:rPr lang="en" sz="1800" b="0" i="0" u="none" strike="noStrike" cap="none">
                  <a:solidFill>
                    <a:srgbClr val="000000"/>
                  </a:solidFill>
                  <a:latin typeface="Arial"/>
                  <a:ea typeface="Arial"/>
                  <a:cs typeface="Arial"/>
                  <a:sym typeface="Arial"/>
                </a:rPr>
                <a:t>) radiation  </a:t>
              </a:r>
              <a:endParaRPr sz="1800" b="0" i="0" u="none" strike="noStrike" cap="none">
                <a:solidFill>
                  <a:srgbClr val="000000"/>
                </a:solidFill>
                <a:latin typeface="Arial"/>
                <a:ea typeface="Arial"/>
                <a:cs typeface="Arial"/>
                <a:sym typeface="Arial"/>
              </a:endParaRPr>
            </a:p>
          </p:txBody>
        </p:sp>
        <p:sp>
          <p:nvSpPr>
            <p:cNvPr id="178" name="Google Shape;178;p19"/>
            <p:cNvSpPr txBox="1"/>
            <p:nvPr/>
          </p:nvSpPr>
          <p:spPr>
            <a:xfrm>
              <a:off x="4398088" y="2571750"/>
              <a:ext cx="119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(ESA Planck et. al. 2018)</a:t>
              </a:r>
              <a:endParaRPr sz="700" b="0" i="0" u="none" strike="noStrike" cap="none">
                <a:solidFill>
                  <a:srgbClr val="000000"/>
                </a:solidFill>
                <a:latin typeface="Arial"/>
                <a:ea typeface="Arial"/>
                <a:cs typeface="Arial"/>
                <a:sym typeface="Arial"/>
              </a:endParaRPr>
            </a:p>
          </p:txBody>
        </p:sp>
      </p:grpSp>
      <p:grpSp>
        <p:nvGrpSpPr>
          <p:cNvPr id="179" name="Google Shape;179;p19"/>
          <p:cNvGrpSpPr/>
          <p:nvPr/>
        </p:nvGrpSpPr>
        <p:grpSpPr>
          <a:xfrm>
            <a:off x="6208075" y="838684"/>
            <a:ext cx="2048988" cy="2129516"/>
            <a:chOff x="5903275" y="762484"/>
            <a:chExt cx="2048988" cy="2129516"/>
          </a:xfrm>
        </p:grpSpPr>
        <p:pic>
          <p:nvPicPr>
            <p:cNvPr id="180" name="Google Shape;180;p19"/>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6176888" y="762484"/>
              <a:ext cx="1775375" cy="2129516"/>
            </a:xfrm>
            <a:prstGeom prst="rect">
              <a:avLst/>
            </a:prstGeom>
            <a:noFill/>
            <a:ln>
              <a:noFill/>
            </a:ln>
          </p:spPr>
        </p:pic>
        <p:sp>
          <p:nvSpPr>
            <p:cNvPr id="181" name="Google Shape;181;p19"/>
            <p:cNvSpPr txBox="1"/>
            <p:nvPr/>
          </p:nvSpPr>
          <p:spPr>
            <a:xfrm>
              <a:off x="5903275" y="1455250"/>
              <a:ext cx="11136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(Hamilton et. al. 2021)</a:t>
              </a:r>
              <a:endParaRPr sz="700" b="0" i="0" u="none" strike="noStrike" cap="none">
                <a:solidFill>
                  <a:srgbClr val="000000"/>
                </a:solidFill>
                <a:latin typeface="Arial"/>
                <a:ea typeface="Arial"/>
                <a:cs typeface="Arial"/>
                <a:sym typeface="Arial"/>
              </a:endParaRPr>
            </a:p>
          </p:txBody>
        </p:sp>
      </p:grpSp>
      <p:cxnSp>
        <p:nvCxnSpPr>
          <p:cNvPr id="182" name="Google Shape;182;p19"/>
          <p:cNvCxnSpPr/>
          <p:nvPr/>
        </p:nvCxnSpPr>
        <p:spPr>
          <a:xfrm>
            <a:off x="7607825" y="2068800"/>
            <a:ext cx="827100" cy="1131300"/>
          </a:xfrm>
          <a:prstGeom prst="straightConnector1">
            <a:avLst/>
          </a:prstGeom>
          <a:noFill/>
          <a:ln w="19050" cap="flat" cmpd="sng">
            <a:solidFill>
              <a:srgbClr val="FF0000"/>
            </a:solidFill>
            <a:prstDash val="solid"/>
            <a:round/>
            <a:headEnd type="none" w="sm" len="sm"/>
            <a:tailEnd type="triangle" w="med" len="med"/>
          </a:ln>
        </p:spPr>
      </p:cxnSp>
      <p:sp>
        <p:nvSpPr>
          <p:cNvPr id="183" name="Google Shape;183;p19"/>
          <p:cNvSpPr txBox="1"/>
          <p:nvPr/>
        </p:nvSpPr>
        <p:spPr>
          <a:xfrm>
            <a:off x="8085350" y="2645525"/>
            <a:ext cx="96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Argentina</a:t>
            </a:r>
            <a:endParaRPr sz="1800" b="0" i="0" u="none" strike="noStrike" cap="none">
              <a:solidFill>
                <a:srgbClr val="000000"/>
              </a:solidFill>
              <a:latin typeface="Arial"/>
              <a:ea typeface="Arial"/>
              <a:cs typeface="Arial"/>
              <a:sym typeface="Arial"/>
            </a:endParaRPr>
          </a:p>
        </p:txBody>
      </p:sp>
      <p:sp>
        <p:nvSpPr>
          <p:cNvPr id="26" name="Textfeld 25"/>
          <p:cNvSpPr txBox="1"/>
          <p:nvPr/>
        </p:nvSpPr>
        <p:spPr>
          <a:xfrm>
            <a:off x="8010709" y="4763100"/>
            <a:ext cx="1133291" cy="3742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smtClean="0">
                <a:ln>
                  <a:noFill/>
                </a:ln>
                <a:solidFill>
                  <a:srgbClr val="000000"/>
                </a:solidFill>
                <a:effectLst/>
                <a:uFillTx/>
                <a:latin typeface="+mn-lt"/>
                <a:ea typeface="+mn-ea"/>
                <a:cs typeface="+mn-cs"/>
                <a:sym typeface="Helvetica"/>
              </a:rPr>
              <a:t>IPE</a:t>
            </a:r>
            <a:endParaRPr kumimoji="0" lang="de-DE" sz="1800" b="1" i="0" u="none" strike="noStrike" cap="none" spc="0" normalizeH="0" baseline="0" dirty="0">
              <a:ln>
                <a:noFill/>
              </a:ln>
              <a:solidFill>
                <a:srgbClr val="000000"/>
              </a:solidFill>
              <a:effectLst/>
              <a:uFillTx/>
              <a:latin typeface="+mn-lt"/>
              <a:ea typeface="+mn-ea"/>
              <a:cs typeface="+mn-cs"/>
              <a:sym typeface="Helvetica"/>
            </a:endParaRPr>
          </a:p>
        </p:txBody>
      </p:sp>
      <p:sp>
        <p:nvSpPr>
          <p:cNvPr id="27" name="Text Box 11"/>
          <p:cNvSpPr txBox="1">
            <a:spLocks noGrp="1"/>
          </p:cNvSpPr>
          <p:nvPr>
            <p:ph type="sldNum" sz="quarter" idx="4294967295"/>
          </p:nvPr>
        </p:nvSpPr>
        <p:spPr>
          <a:xfrm>
            <a:off x="149087" y="4870173"/>
            <a:ext cx="246912" cy="188843"/>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Tree>
    <p:extLst>
      <p:ext uri="{BB962C8B-B14F-4D97-AF65-F5344CB8AC3E}">
        <p14:creationId xmlns:p14="http://schemas.microsoft.com/office/powerpoint/2010/main" val="171077510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000000"/>
              </a:buClr>
              <a:buSzPts val="2400"/>
              <a:buFont typeface="Arial"/>
              <a:buNone/>
            </a:pPr>
            <a:r>
              <a:rPr lang="en" dirty="0"/>
              <a:t>The IPE-SDR group</a:t>
            </a:r>
            <a:endParaRPr dirty="0"/>
          </a:p>
        </p:txBody>
      </p:sp>
      <p:sp>
        <p:nvSpPr>
          <p:cNvPr id="189" name="Google Shape;189;p20"/>
          <p:cNvSpPr txBox="1">
            <a:spLocks noGrp="1"/>
          </p:cNvSpPr>
          <p:nvPr>
            <p:ph type="body" idx="1"/>
          </p:nvPr>
        </p:nvSpPr>
        <p:spPr>
          <a:xfrm>
            <a:off x="311700" y="821350"/>
            <a:ext cx="3379500" cy="39180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Clr>
                <a:srgbClr val="000000"/>
              </a:buClr>
              <a:buSzPct val="55223"/>
              <a:buFont typeface="Arial"/>
              <a:buNone/>
            </a:pPr>
            <a:r>
              <a:rPr lang="en" sz="1842"/>
              <a:t>Group Leader</a:t>
            </a:r>
            <a:endParaRPr sz="1842"/>
          </a:p>
          <a:p>
            <a:pPr marL="0" lvl="0" indent="457200" algn="l" rtl="0">
              <a:lnSpc>
                <a:spcPct val="115000"/>
              </a:lnSpc>
              <a:spcBef>
                <a:spcPts val="0"/>
              </a:spcBef>
              <a:spcAft>
                <a:spcPts val="0"/>
              </a:spcAft>
              <a:buClr>
                <a:srgbClr val="000000"/>
              </a:buClr>
              <a:buSzPct val="55223"/>
              <a:buFont typeface="Arial"/>
              <a:buNone/>
            </a:pPr>
            <a:r>
              <a:rPr lang="en" sz="1842"/>
              <a:t>Oliver Sander</a:t>
            </a:r>
            <a:endParaRPr sz="1842"/>
          </a:p>
          <a:p>
            <a:pPr marL="0" lvl="0" indent="0" algn="l" rtl="0">
              <a:lnSpc>
                <a:spcPct val="115000"/>
              </a:lnSpc>
              <a:spcBef>
                <a:spcPts val="1000"/>
              </a:spcBef>
              <a:spcAft>
                <a:spcPts val="0"/>
              </a:spcAft>
              <a:buClr>
                <a:srgbClr val="000000"/>
              </a:buClr>
              <a:buSzPct val="55223"/>
              <a:buFont typeface="Arial"/>
              <a:buNone/>
            </a:pPr>
            <a:r>
              <a:rPr lang="en" sz="1842"/>
              <a:t>Post-Docs</a:t>
            </a:r>
            <a:endParaRPr sz="1842"/>
          </a:p>
          <a:p>
            <a:pPr marL="0" lvl="0" indent="457200" algn="l" rtl="0">
              <a:lnSpc>
                <a:spcPct val="115000"/>
              </a:lnSpc>
              <a:spcBef>
                <a:spcPts val="0"/>
              </a:spcBef>
              <a:spcAft>
                <a:spcPts val="0"/>
              </a:spcAft>
              <a:buClr>
                <a:srgbClr val="000000"/>
              </a:buClr>
              <a:buSzPct val="55223"/>
              <a:buFont typeface="Arial"/>
              <a:buNone/>
            </a:pPr>
            <a:r>
              <a:rPr lang="en" sz="1842"/>
              <a:t>Luis Ardila </a:t>
            </a:r>
            <a:endParaRPr sz="1842"/>
          </a:p>
          <a:p>
            <a:pPr marL="0" lvl="0" indent="0" algn="l" rtl="0">
              <a:lnSpc>
                <a:spcPct val="115000"/>
              </a:lnSpc>
              <a:spcBef>
                <a:spcPts val="1000"/>
              </a:spcBef>
              <a:spcAft>
                <a:spcPts val="0"/>
              </a:spcAft>
              <a:buClr>
                <a:srgbClr val="000000"/>
              </a:buClr>
              <a:buSzPct val="55223"/>
              <a:buFont typeface="Arial"/>
              <a:buNone/>
            </a:pPr>
            <a:r>
              <a:rPr lang="en" sz="1842"/>
              <a:t>Doctoral Students</a:t>
            </a:r>
            <a:endParaRPr sz="1842"/>
          </a:p>
          <a:p>
            <a:pPr marL="0" lvl="0" indent="457200" algn="l" rtl="0">
              <a:lnSpc>
                <a:spcPct val="115000"/>
              </a:lnSpc>
              <a:spcBef>
                <a:spcPts val="0"/>
              </a:spcBef>
              <a:spcAft>
                <a:spcPts val="0"/>
              </a:spcAft>
              <a:buClr>
                <a:srgbClr val="000000"/>
              </a:buClr>
              <a:buSzPct val="55223"/>
              <a:buFont typeface="Arial"/>
              <a:buNone/>
            </a:pPr>
            <a:r>
              <a:rPr lang="en" sz="1842"/>
              <a:t>Marvin Fuchs </a:t>
            </a:r>
            <a:endParaRPr sz="1842"/>
          </a:p>
          <a:p>
            <a:pPr marL="457200" lvl="0" indent="0" algn="l" rtl="0">
              <a:lnSpc>
                <a:spcPct val="115000"/>
              </a:lnSpc>
              <a:spcBef>
                <a:spcPts val="0"/>
              </a:spcBef>
              <a:spcAft>
                <a:spcPts val="0"/>
              </a:spcAft>
              <a:buClr>
                <a:srgbClr val="000000"/>
              </a:buClr>
              <a:buSzPct val="55223"/>
              <a:buFont typeface="Arial"/>
              <a:buNone/>
            </a:pPr>
            <a:r>
              <a:rPr lang="en" sz="1842"/>
              <a:t>Robert Gartmann </a:t>
            </a:r>
            <a:endParaRPr sz="1842"/>
          </a:p>
          <a:p>
            <a:pPr marL="457200" lvl="0" indent="0" algn="l" rtl="0">
              <a:lnSpc>
                <a:spcPct val="115000"/>
              </a:lnSpc>
              <a:spcBef>
                <a:spcPts val="0"/>
              </a:spcBef>
              <a:spcAft>
                <a:spcPts val="0"/>
              </a:spcAft>
              <a:buClr>
                <a:srgbClr val="000000"/>
              </a:buClr>
              <a:buSzPct val="55223"/>
              <a:buFont typeface="Arial"/>
              <a:buNone/>
            </a:pPr>
            <a:r>
              <a:rPr lang="en" sz="1842"/>
              <a:t>Torben Mehner </a:t>
            </a:r>
            <a:endParaRPr sz="1842"/>
          </a:p>
          <a:p>
            <a:pPr marL="457200" lvl="0" indent="0" algn="l" rtl="0">
              <a:lnSpc>
                <a:spcPct val="115000"/>
              </a:lnSpc>
              <a:spcBef>
                <a:spcPts val="0"/>
              </a:spcBef>
              <a:spcAft>
                <a:spcPts val="0"/>
              </a:spcAft>
              <a:buClr>
                <a:srgbClr val="000000"/>
              </a:buClr>
              <a:buSzPct val="55223"/>
              <a:buFont typeface="Arial"/>
              <a:buNone/>
            </a:pPr>
            <a:r>
              <a:rPr lang="en" sz="1842"/>
              <a:t>Timo Muscheid</a:t>
            </a:r>
            <a:endParaRPr sz="1842"/>
          </a:p>
          <a:p>
            <a:pPr marL="457200" lvl="0" indent="0" algn="l" rtl="0">
              <a:lnSpc>
                <a:spcPct val="100000"/>
              </a:lnSpc>
              <a:spcBef>
                <a:spcPts val="0"/>
              </a:spcBef>
              <a:spcAft>
                <a:spcPts val="0"/>
              </a:spcAft>
              <a:buClr>
                <a:schemeClr val="dk1"/>
              </a:buClr>
              <a:buSzPct val="55223"/>
              <a:buFont typeface="Arial"/>
              <a:buNone/>
            </a:pPr>
            <a:r>
              <a:rPr lang="en" sz="1842"/>
              <a:t>Lukas Scheller</a:t>
            </a:r>
            <a:endParaRPr sz="1842"/>
          </a:p>
          <a:p>
            <a:pPr marL="457200" lvl="0" indent="0" algn="l" rtl="0">
              <a:lnSpc>
                <a:spcPct val="115000"/>
              </a:lnSpc>
              <a:spcBef>
                <a:spcPts val="0"/>
              </a:spcBef>
              <a:spcAft>
                <a:spcPts val="0"/>
              </a:spcAft>
              <a:buClr>
                <a:srgbClr val="000000"/>
              </a:buClr>
              <a:buSzPct val="55223"/>
              <a:buFont typeface="Arial"/>
              <a:buNone/>
            </a:pPr>
            <a:r>
              <a:rPr lang="en" sz="1842"/>
              <a:t>Manuel Garcia (USAM-KIT)</a:t>
            </a:r>
            <a:endParaRPr sz="1842"/>
          </a:p>
          <a:p>
            <a:pPr marL="457200" lvl="0" indent="0" algn="l" rtl="0">
              <a:lnSpc>
                <a:spcPct val="115000"/>
              </a:lnSpc>
              <a:spcBef>
                <a:spcPts val="0"/>
              </a:spcBef>
              <a:spcAft>
                <a:spcPts val="0"/>
              </a:spcAft>
              <a:buClr>
                <a:srgbClr val="000000"/>
              </a:buClr>
              <a:buSzPct val="55223"/>
              <a:buFont typeface="Arial"/>
              <a:buNone/>
            </a:pPr>
            <a:r>
              <a:rPr lang="en" sz="1842"/>
              <a:t>Luciano Ferreiro (USAM-KIT)</a:t>
            </a:r>
            <a:endParaRPr sz="1842"/>
          </a:p>
          <a:p>
            <a:pPr marL="457200" lvl="0" indent="0" algn="l" rtl="0">
              <a:lnSpc>
                <a:spcPct val="115000"/>
              </a:lnSpc>
              <a:spcBef>
                <a:spcPts val="0"/>
              </a:spcBef>
              <a:spcAft>
                <a:spcPts val="0"/>
              </a:spcAft>
              <a:buClr>
                <a:srgbClr val="000000"/>
              </a:buClr>
              <a:buSzPct val="55223"/>
              <a:buFont typeface="Arial"/>
              <a:buNone/>
            </a:pPr>
            <a:r>
              <a:rPr lang="en" sz="1842"/>
              <a:t>Juan Salum (USAM-KIT)</a:t>
            </a:r>
            <a:endParaRPr/>
          </a:p>
          <a:p>
            <a:pPr marL="457200" lvl="0" indent="0" algn="l" rtl="0">
              <a:lnSpc>
                <a:spcPct val="115000"/>
              </a:lnSpc>
              <a:spcBef>
                <a:spcPts val="0"/>
              </a:spcBef>
              <a:spcAft>
                <a:spcPts val="0"/>
              </a:spcAft>
              <a:buClr>
                <a:srgbClr val="000000"/>
              </a:buClr>
              <a:buSzPct val="55223"/>
              <a:buFont typeface="Arial"/>
              <a:buNone/>
            </a:pPr>
            <a:endParaRPr sz="1842"/>
          </a:p>
          <a:p>
            <a:pPr marL="0" lvl="0" indent="0" algn="l" rtl="0">
              <a:lnSpc>
                <a:spcPct val="115000"/>
              </a:lnSpc>
              <a:spcBef>
                <a:spcPts val="0"/>
              </a:spcBef>
              <a:spcAft>
                <a:spcPts val="0"/>
              </a:spcAft>
              <a:buClr>
                <a:srgbClr val="000000"/>
              </a:buClr>
              <a:buSzPct val="55223"/>
              <a:buFont typeface="Arial"/>
              <a:buNone/>
            </a:pPr>
            <a:r>
              <a:rPr lang="en" sz="1842"/>
              <a:t>Former doctoral students</a:t>
            </a:r>
            <a:endParaRPr/>
          </a:p>
          <a:p>
            <a:pPr marL="457200" lvl="0" indent="0" algn="l" rtl="0">
              <a:lnSpc>
                <a:spcPct val="115000"/>
              </a:lnSpc>
              <a:spcBef>
                <a:spcPts val="0"/>
              </a:spcBef>
              <a:spcAft>
                <a:spcPts val="0"/>
              </a:spcAft>
              <a:buClr>
                <a:srgbClr val="000000"/>
              </a:buClr>
              <a:buSzPct val="55223"/>
              <a:buFont typeface="Arial"/>
              <a:buNone/>
            </a:pPr>
            <a:r>
              <a:rPr lang="en" sz="1842"/>
              <a:t>Richard Gebauer</a:t>
            </a:r>
            <a:endParaRPr sz="1842"/>
          </a:p>
          <a:p>
            <a:pPr marL="457200" lvl="0" indent="0" algn="l" rtl="0">
              <a:lnSpc>
                <a:spcPct val="115000"/>
              </a:lnSpc>
              <a:spcBef>
                <a:spcPts val="0"/>
              </a:spcBef>
              <a:spcAft>
                <a:spcPts val="0"/>
              </a:spcAft>
              <a:buClr>
                <a:srgbClr val="000000"/>
              </a:buClr>
              <a:buSzPct val="55223"/>
              <a:buFont typeface="Arial"/>
              <a:buNone/>
            </a:pPr>
            <a:r>
              <a:rPr lang="en" sz="1842"/>
              <a:t>Nick Karcher</a:t>
            </a:r>
            <a:endParaRPr sz="1842"/>
          </a:p>
          <a:p>
            <a:pPr marL="0" lvl="0" indent="0" algn="l" rtl="0">
              <a:lnSpc>
                <a:spcPct val="115000"/>
              </a:lnSpc>
              <a:spcBef>
                <a:spcPts val="0"/>
              </a:spcBef>
              <a:spcAft>
                <a:spcPts val="0"/>
              </a:spcAft>
              <a:buClr>
                <a:srgbClr val="000000"/>
              </a:buClr>
              <a:buSzPct val="55223"/>
              <a:buFont typeface="Arial"/>
              <a:buNone/>
            </a:pPr>
            <a:endParaRPr sz="1842"/>
          </a:p>
        </p:txBody>
      </p:sp>
      <p:pic>
        <p:nvPicPr>
          <p:cNvPr id="190" name="Google Shape;190;p20"/>
          <p:cNvPicPr preferRelativeResize="0"/>
          <p:nvPr/>
        </p:nvPicPr>
        <p:blipFill rotWithShape="1">
          <a:blip r:embed="rId3">
            <a:alphaModFix/>
          </a:blip>
          <a:srcRect/>
          <a:stretch/>
        </p:blipFill>
        <p:spPr>
          <a:xfrm>
            <a:off x="3895922" y="789125"/>
            <a:ext cx="4961976" cy="3880925"/>
          </a:xfrm>
          <a:prstGeom prst="rect">
            <a:avLst/>
          </a:prstGeom>
          <a:noFill/>
          <a:ln>
            <a:noFill/>
          </a:ln>
        </p:spPr>
      </p:pic>
      <p:sp>
        <p:nvSpPr>
          <p:cNvPr id="191" name="Google Shape;191;p20"/>
          <p:cNvSpPr txBox="1">
            <a:spLocks noGrp="1"/>
          </p:cNvSpPr>
          <p:nvPr>
            <p:ph type="sldNum" idx="4294967295"/>
          </p:nvPr>
        </p:nvSpPr>
        <p:spPr>
          <a:xfrm>
            <a:off x="51000" y="4739425"/>
            <a:ext cx="3681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 sz="1000" b="0" i="0" u="none" strike="noStrike" cap="none">
                <a:solidFill>
                  <a:schemeClr val="dk2"/>
                </a:solidFill>
                <a:latin typeface="Arial"/>
                <a:ea typeface="Arial"/>
                <a:cs typeface="Arial"/>
                <a:sym typeface="Arial"/>
              </a:rPr>
              <a:t>24</a:t>
            </a:fld>
            <a:endParaRPr sz="1000" b="0" i="0" u="none" strike="noStrike" cap="none">
              <a:solidFill>
                <a:schemeClr val="dk2"/>
              </a:solidFill>
              <a:latin typeface="Arial"/>
              <a:ea typeface="Arial"/>
              <a:cs typeface="Arial"/>
              <a:sym typeface="Arial"/>
            </a:endParaRPr>
          </a:p>
        </p:txBody>
      </p:sp>
      <p:sp>
        <p:nvSpPr>
          <p:cNvPr id="192" name="Google Shape;192;p20"/>
          <p:cNvSpPr txBox="1"/>
          <p:nvPr/>
        </p:nvSpPr>
        <p:spPr>
          <a:xfrm rot="-1003320">
            <a:off x="2081341" y="792889"/>
            <a:ext cx="1325045" cy="36933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800"/>
              <a:buFont typeface="Radley"/>
              <a:buNone/>
            </a:pPr>
            <a:r>
              <a:rPr lang="en" sz="1800" b="0" i="0" u="none" strike="noStrike" cap="none">
                <a:solidFill>
                  <a:srgbClr val="FF0000"/>
                </a:solidFill>
                <a:latin typeface="Radley"/>
                <a:ea typeface="Radley"/>
                <a:cs typeface="Radley"/>
                <a:sym typeface="Radley"/>
              </a:rPr>
              <a:t>KSETA PI</a:t>
            </a:r>
            <a:endParaRPr/>
          </a:p>
        </p:txBody>
      </p:sp>
      <p:sp>
        <p:nvSpPr>
          <p:cNvPr id="193" name="Google Shape;193;p20"/>
          <p:cNvSpPr txBox="1"/>
          <p:nvPr/>
        </p:nvSpPr>
        <p:spPr>
          <a:xfrm rot="-1003320">
            <a:off x="1884090" y="1335763"/>
            <a:ext cx="1405191" cy="36933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800"/>
              <a:buFont typeface="Radley"/>
              <a:buNone/>
            </a:pPr>
            <a:r>
              <a:rPr lang="en" sz="1800" b="0" i="0" u="none" strike="noStrike" cap="none">
                <a:solidFill>
                  <a:srgbClr val="FF0000"/>
                </a:solidFill>
                <a:latin typeface="Radley"/>
                <a:ea typeface="Radley"/>
                <a:cs typeface="Radley"/>
                <a:sym typeface="Radley"/>
              </a:rPr>
              <a:t>former fellow</a:t>
            </a:r>
            <a:endParaRPr/>
          </a:p>
        </p:txBody>
      </p:sp>
      <p:sp>
        <p:nvSpPr>
          <p:cNvPr id="194" name="Google Shape;194;p20"/>
          <p:cNvSpPr txBox="1"/>
          <p:nvPr/>
        </p:nvSpPr>
        <p:spPr>
          <a:xfrm rot="-1003320">
            <a:off x="2574899" y="1952196"/>
            <a:ext cx="890626" cy="64632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800"/>
              <a:buFont typeface="Radley"/>
              <a:buNone/>
            </a:pPr>
            <a:r>
              <a:rPr lang="en" sz="1800" b="0" i="0" u="none" strike="noStrike" cap="none">
                <a:solidFill>
                  <a:srgbClr val="FF0000"/>
                </a:solidFill>
                <a:latin typeface="Radley"/>
                <a:ea typeface="Radley"/>
                <a:cs typeface="Radley"/>
                <a:sym typeface="Radley"/>
              </a:rPr>
              <a:t>KSETA</a:t>
            </a:r>
            <a:br>
              <a:rPr lang="en" sz="1800" b="0" i="0" u="none" strike="noStrike" cap="none">
                <a:solidFill>
                  <a:srgbClr val="FF0000"/>
                </a:solidFill>
                <a:latin typeface="Radley"/>
                <a:ea typeface="Radley"/>
                <a:cs typeface="Radley"/>
                <a:sym typeface="Radley"/>
              </a:rPr>
            </a:br>
            <a:r>
              <a:rPr lang="en" sz="1800" b="0" i="0" u="none" strike="noStrike" cap="none">
                <a:solidFill>
                  <a:srgbClr val="FF0000"/>
                </a:solidFill>
                <a:latin typeface="Radley"/>
                <a:ea typeface="Radley"/>
                <a:cs typeface="Radley"/>
                <a:sym typeface="Radley"/>
              </a:rPr>
              <a:t>fellows</a:t>
            </a:r>
            <a:endParaRPr/>
          </a:p>
        </p:txBody>
      </p:sp>
      <p:sp>
        <p:nvSpPr>
          <p:cNvPr id="195" name="Google Shape;195;p20"/>
          <p:cNvSpPr txBox="1"/>
          <p:nvPr/>
        </p:nvSpPr>
        <p:spPr>
          <a:xfrm rot="-1003320">
            <a:off x="3333116" y="2694937"/>
            <a:ext cx="1253457" cy="923328"/>
          </a:xfrm>
          <a:prstGeom prst="rect">
            <a:avLst/>
          </a:prstGeom>
          <a:solidFill>
            <a:schemeClr val="lt1">
              <a:alpha val="60000"/>
            </a:schemeClr>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800"/>
              <a:buFont typeface="Radley"/>
              <a:buNone/>
            </a:pPr>
            <a:r>
              <a:rPr lang="en" sz="1800" b="0" i="0" u="none" strike="noStrike" cap="none">
                <a:solidFill>
                  <a:srgbClr val="FF0000"/>
                </a:solidFill>
                <a:latin typeface="Radley"/>
                <a:ea typeface="Radley"/>
                <a:cs typeface="Radley"/>
                <a:sym typeface="Radley"/>
              </a:rPr>
              <a:t>KSETA + HIRSAP</a:t>
            </a:r>
            <a:br>
              <a:rPr lang="en" sz="1800" b="0" i="0" u="none" strike="noStrike" cap="none">
                <a:solidFill>
                  <a:srgbClr val="FF0000"/>
                </a:solidFill>
                <a:latin typeface="Radley"/>
                <a:ea typeface="Radley"/>
                <a:cs typeface="Radley"/>
                <a:sym typeface="Radley"/>
              </a:rPr>
            </a:br>
            <a:r>
              <a:rPr lang="en" sz="1800" b="0" i="0" u="none" strike="noStrike" cap="none">
                <a:solidFill>
                  <a:srgbClr val="FF0000"/>
                </a:solidFill>
                <a:latin typeface="Radley"/>
                <a:ea typeface="Radley"/>
                <a:cs typeface="Radley"/>
                <a:sym typeface="Radley"/>
              </a:rPr>
              <a:t>fellows </a:t>
            </a:r>
            <a:endParaRPr/>
          </a:p>
        </p:txBody>
      </p:sp>
      <p:sp>
        <p:nvSpPr>
          <p:cNvPr id="196" name="Google Shape;196;p20"/>
          <p:cNvSpPr/>
          <p:nvPr/>
        </p:nvSpPr>
        <p:spPr>
          <a:xfrm>
            <a:off x="2296024" y="2135724"/>
            <a:ext cx="217745" cy="978269"/>
          </a:xfrm>
          <a:prstGeom prst="rightBrace">
            <a:avLst>
              <a:gd name="adj1" fmla="val 8333"/>
              <a:gd name="adj2" fmla="val 50000"/>
            </a:avLst>
          </a:prstGeom>
          <a:noFill/>
          <a:ln w="349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7" name="Google Shape;197;p20"/>
          <p:cNvSpPr/>
          <p:nvPr/>
        </p:nvSpPr>
        <p:spPr>
          <a:xfrm>
            <a:off x="3111952" y="3199999"/>
            <a:ext cx="200752" cy="579070"/>
          </a:xfrm>
          <a:prstGeom prst="rightBrace">
            <a:avLst>
              <a:gd name="adj1" fmla="val 8333"/>
              <a:gd name="adj2" fmla="val 50000"/>
            </a:avLst>
          </a:prstGeom>
          <a:noFill/>
          <a:ln w="349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8" name="Google Shape;198;p20"/>
          <p:cNvSpPr txBox="1"/>
          <p:nvPr/>
        </p:nvSpPr>
        <p:spPr>
          <a:xfrm rot="-1003320">
            <a:off x="2603453" y="3814564"/>
            <a:ext cx="2040810" cy="923328"/>
          </a:xfrm>
          <a:prstGeom prst="rect">
            <a:avLst/>
          </a:prstGeom>
          <a:solidFill>
            <a:srgbClr val="FFFFFF">
              <a:alpha val="42745"/>
            </a:srgbClr>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800"/>
              <a:buFont typeface="Radley"/>
              <a:buNone/>
            </a:pPr>
            <a:r>
              <a:rPr lang="en" sz="1800" b="0" i="0" u="none" strike="noStrike" cap="none">
                <a:solidFill>
                  <a:srgbClr val="FF0000"/>
                </a:solidFill>
                <a:latin typeface="Radley"/>
                <a:ea typeface="Radley"/>
                <a:cs typeface="Radley"/>
                <a:sym typeface="Radley"/>
              </a:rPr>
              <a:t>both with </a:t>
            </a:r>
            <a:br>
              <a:rPr lang="en" sz="1800" b="0" i="0" u="none" strike="noStrike" cap="none">
                <a:solidFill>
                  <a:srgbClr val="FF0000"/>
                </a:solidFill>
                <a:latin typeface="Radley"/>
                <a:ea typeface="Radley"/>
                <a:cs typeface="Radley"/>
                <a:sym typeface="Radley"/>
              </a:rPr>
            </a:br>
            <a:r>
              <a:rPr lang="en" sz="1800" b="0" i="0" u="none" strike="noStrike" cap="none">
                <a:solidFill>
                  <a:srgbClr val="FF0000"/>
                </a:solidFill>
                <a:latin typeface="Radley"/>
                <a:ea typeface="Radley"/>
                <a:cs typeface="Radley"/>
                <a:sym typeface="Radley"/>
              </a:rPr>
              <a:t>Helmholtz doctoral prize in 2022 !!!</a:t>
            </a:r>
            <a:endParaRPr/>
          </a:p>
        </p:txBody>
      </p:sp>
      <p:sp>
        <p:nvSpPr>
          <p:cNvPr id="199" name="Google Shape;199;p20"/>
          <p:cNvSpPr/>
          <p:nvPr/>
        </p:nvSpPr>
        <p:spPr>
          <a:xfrm>
            <a:off x="2272342" y="4224309"/>
            <a:ext cx="160951" cy="373870"/>
          </a:xfrm>
          <a:prstGeom prst="rightBrace">
            <a:avLst>
              <a:gd name="adj1" fmla="val 8333"/>
              <a:gd name="adj2" fmla="val 50000"/>
            </a:avLst>
          </a:prstGeom>
          <a:noFill/>
          <a:ln w="3492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Textfeld 13"/>
          <p:cNvSpPr txBox="1"/>
          <p:nvPr/>
        </p:nvSpPr>
        <p:spPr>
          <a:xfrm>
            <a:off x="8010709" y="4763100"/>
            <a:ext cx="1133291" cy="3742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1800" b="1" i="0" u="none" strike="noStrike" cap="none" spc="0" normalizeH="0" baseline="0" dirty="0" smtClean="0">
                <a:ln>
                  <a:noFill/>
                </a:ln>
                <a:solidFill>
                  <a:srgbClr val="000000"/>
                </a:solidFill>
                <a:effectLst/>
                <a:uFillTx/>
                <a:latin typeface="+mn-lt"/>
                <a:ea typeface="+mn-ea"/>
                <a:cs typeface="+mn-cs"/>
                <a:sym typeface="Helvetica"/>
              </a:rPr>
              <a:t>IPE</a:t>
            </a:r>
            <a:endParaRPr kumimoji="0" lang="de-DE" sz="1800" b="1" i="0" u="none" strike="noStrike" cap="none" spc="0" normalizeH="0" baseline="0" dirty="0">
              <a:ln>
                <a:noFill/>
              </a:ln>
              <a:solidFill>
                <a:srgbClr val="000000"/>
              </a:solidFill>
              <a:effectLst/>
              <a:uFillTx/>
              <a:latin typeface="+mn-lt"/>
              <a:ea typeface="+mn-ea"/>
              <a:cs typeface="+mn-cs"/>
              <a:sym typeface="Helvetica"/>
            </a:endParaRPr>
          </a:p>
        </p:txBody>
      </p:sp>
      <p:sp>
        <p:nvSpPr>
          <p:cNvPr id="15" name="Text Box 11"/>
          <p:cNvSpPr txBox="1">
            <a:spLocks noGrp="1"/>
          </p:cNvSpPr>
          <p:nvPr>
            <p:ph type="sldNum" sz="quarter" idx="4294967295"/>
          </p:nvPr>
        </p:nvSpPr>
        <p:spPr>
          <a:xfrm>
            <a:off x="149087" y="4870173"/>
            <a:ext cx="246912" cy="188843"/>
          </a:xfrm>
          <a:prstGeom prst="rect">
            <a:avLst/>
          </a:prstGeom>
          <a:solidFill>
            <a:srgbClr val="FFFFF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Tree>
    <p:extLst>
      <p:ext uri="{BB962C8B-B14F-4D97-AF65-F5344CB8AC3E}">
        <p14:creationId xmlns:p14="http://schemas.microsoft.com/office/powerpoint/2010/main" val="3079317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51147" y="3834000"/>
            <a:ext cx="3540612" cy="947887"/>
          </a:xfrm>
          <a:prstGeom prst="rect">
            <a:avLst/>
          </a:prstGeom>
          <a:noFill/>
          <a:ln>
            <a:noFill/>
          </a:ln>
        </p:spPr>
        <p:txBody>
          <a:bodyPr vert="horz" wrap="square" lIns="67500" tIns="33750" rIns="67500" bIns="33750" compatLnSpc="1">
            <a:spAutoFit/>
          </a:bodyPr>
          <a:lstStyle/>
          <a:p>
            <a:pPr marL="171450" indent="-171450" hangingPunct="1">
              <a:buSzPct val="45000"/>
              <a:buFont typeface="Courier New" panose="02070309020205020404" pitchFamily="49" charset="0"/>
              <a:buChar char="o"/>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1200" dirty="0">
                <a:latin typeface="Arial" pitchFamily="34"/>
                <a:ea typeface="DejaVu Sans" pitchFamily="2"/>
                <a:cs typeface="DejaVu Sans" pitchFamily="2"/>
              </a:rPr>
              <a:t>Since discovery ETP contributes the                   analysis.</a:t>
            </a:r>
          </a:p>
          <a:p>
            <a:pPr marL="171450" indent="-171450" hangingPunct="1">
              <a:spcBef>
                <a:spcPts val="1063"/>
              </a:spcBef>
              <a:buSzPct val="45000"/>
              <a:buFont typeface="Courier New" panose="02070309020205020404" pitchFamily="49" charset="0"/>
              <a:buChar char="o"/>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1200" dirty="0">
                <a:latin typeface="Arial" pitchFamily="34"/>
                <a:ea typeface="DejaVu Sans" pitchFamily="2"/>
                <a:cs typeface="DejaVu Sans" pitchFamily="2"/>
              </a:rPr>
              <a:t>To this paper 6 KSETA fellows contributed between 2019–now</a:t>
            </a:r>
          </a:p>
        </p:txBody>
      </p:sp>
      <p:sp>
        <p:nvSpPr>
          <p:cNvPr id="2" name=" 1"/>
          <p:cNvSpPr txBox="1">
            <a:spLocks noGrp="1"/>
          </p:cNvSpPr>
          <p:nvPr>
            <p:ph type="title" idx="4294967295"/>
          </p:nvPr>
        </p:nvSpPr>
        <p:spPr>
          <a:xfrm>
            <a:off x="81203" y="44550"/>
            <a:ext cx="7700018" cy="510030"/>
          </a:xfrm>
        </p:spPr>
        <p:txBody>
          <a:bodyPr/>
          <a:lstStyle/>
          <a:p>
            <a:pPr lvl="0"/>
            <a:r>
              <a:rPr lang="en-US" sz="1800" dirty="0">
                <a:latin typeface="Arial" pitchFamily="34"/>
                <a:cs typeface="Arial" pitchFamily="34"/>
              </a:rPr>
              <a:t>“A portrait of the Higgs boson…</a:t>
            </a:r>
          </a:p>
        </p:txBody>
      </p:sp>
      <p:pic>
        <p:nvPicPr>
          <p:cNvPr id="3" name="Grafik 2">
            <a:extLst>
              <a:ext uri="{FF2B5EF4-FFF2-40B4-BE49-F238E27FC236}">
                <a16:creationId xmlns:a16="http://schemas.microsoft.com/office/drawing/2014/main" id="{00000000-0000-0000-0000-000000000000}"/>
              </a:ext>
            </a:extLst>
          </p:cNvPr>
          <p:cNvPicPr>
            <a:picLocks noChangeAspect="1"/>
          </p:cNvPicPr>
          <p:nvPr/>
        </p:nvPicPr>
        <p:blipFill>
          <a:blip r:embed="rId3" cstate="hqprint">
            <a:lum/>
            <a:alphaModFix/>
            <a:extLst>
              <a:ext uri="{28A0092B-C50C-407E-A947-70E740481C1C}">
                <a14:useLocalDpi xmlns:a14="http://schemas.microsoft.com/office/drawing/2010/main"/>
              </a:ext>
            </a:extLst>
          </a:blip>
          <a:srcRect/>
          <a:stretch>
            <a:fillRect/>
          </a:stretch>
        </p:blipFill>
        <p:spPr>
          <a:xfrm>
            <a:off x="8270219" y="4165640"/>
            <a:ext cx="685800" cy="432000"/>
          </a:xfrm>
          <a:prstGeom prst="rect">
            <a:avLst/>
          </a:prstGeom>
          <a:noFill/>
          <a:ln>
            <a:noFill/>
          </a:ln>
        </p:spPr>
      </p:pic>
      <p:sp>
        <p:nvSpPr>
          <p:cNvPr id="4" name="Textfeld 3"/>
          <p:cNvSpPr txBox="1"/>
          <p:nvPr/>
        </p:nvSpPr>
        <p:spPr>
          <a:xfrm>
            <a:off x="81203" y="624144"/>
            <a:ext cx="5565690" cy="252825"/>
          </a:xfrm>
          <a:prstGeom prst="rect">
            <a:avLst/>
          </a:prstGeom>
          <a:noFill/>
          <a:ln>
            <a:noFill/>
          </a:ln>
        </p:spPr>
        <p:txBody>
          <a:bodyPr vert="horz" wrap="none" lIns="67500" tIns="33750" rIns="67500" bIns="33750" compatLnSpc="1">
            <a:spAutoFit/>
          </a:bodyPr>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1200" dirty="0">
                <a:latin typeface="Arial" pitchFamily="34"/>
                <a:ea typeface="DejaVu Sans" pitchFamily="2"/>
                <a:cs typeface="DejaVu Sans" pitchFamily="2"/>
              </a:rPr>
              <a:t>… by the CMS experiment 10 years after the discovery” (</a:t>
            </a:r>
            <a:r>
              <a:rPr lang="en-US" sz="1200" dirty="0">
                <a:solidFill>
                  <a:srgbClr val="0000FF"/>
                </a:solidFill>
                <a:latin typeface="Arial" pitchFamily="34"/>
                <a:ea typeface="DejaVu Sans" pitchFamily="2"/>
                <a:cs typeface="DejaVu Sans" pitchFamily="2"/>
                <a:hlinkClick r:id="rId4"/>
              </a:rPr>
              <a:t>Nature 607 (2022) 60</a:t>
            </a:r>
            <a:r>
              <a:rPr lang="en-US" sz="1200" dirty="0">
                <a:latin typeface="Arial" pitchFamily="34"/>
                <a:ea typeface="DejaVu Sans" pitchFamily="2"/>
                <a:cs typeface="DejaVu Sans" pitchFamily="2"/>
              </a:rPr>
              <a:t>):</a:t>
            </a:r>
          </a:p>
        </p:txBody>
      </p:sp>
      <p:grpSp>
        <p:nvGrpSpPr>
          <p:cNvPr id="5" name="Gruppieren 4" descr="16§latex§$\mathrm{H\to\tau\tau}$§svg§600§TRUE§" title="TexMaths"/>
          <p:cNvGrpSpPr/>
          <p:nvPr/>
        </p:nvGrpSpPr>
        <p:grpSpPr>
          <a:xfrm>
            <a:off x="2986965" y="3916247"/>
            <a:ext cx="505171" cy="104760"/>
            <a:chOff x="513719" y="5285160"/>
            <a:chExt cx="673561" cy="139680"/>
          </a:xfrm>
        </p:grpSpPr>
        <p:grpSp>
          <p:nvGrpSpPr>
            <p:cNvPr id="6" name="Gruppieren 5"/>
            <p:cNvGrpSpPr/>
            <p:nvPr/>
          </p:nvGrpSpPr>
          <p:grpSpPr>
            <a:xfrm>
              <a:off x="513719" y="5285160"/>
              <a:ext cx="673561" cy="139680"/>
              <a:chOff x="513719" y="5285160"/>
              <a:chExt cx="673561" cy="139680"/>
            </a:xfrm>
          </p:grpSpPr>
          <p:sp>
            <p:nvSpPr>
              <p:cNvPr id="7" name="Freihandform 6"/>
              <p:cNvSpPr/>
              <p:nvPr/>
            </p:nvSpPr>
            <p:spPr>
              <a:xfrm>
                <a:off x="513719" y="5285160"/>
                <a:ext cx="137880" cy="137520"/>
              </a:xfrm>
              <a:custGeom>
                <a:avLst/>
                <a:gdLst/>
                <a:ahLst/>
                <a:cxnLst>
                  <a:cxn ang="3cd4">
                    <a:pos x="hc" y="t"/>
                  </a:cxn>
                  <a:cxn ang="cd2">
                    <a:pos x="l" y="vc"/>
                  </a:cxn>
                  <a:cxn ang="cd4">
                    <a:pos x="hc" y="b"/>
                  </a:cxn>
                  <a:cxn ang="0">
                    <a:pos x="r" y="vc"/>
                  </a:cxn>
                </a:cxnLst>
                <a:rect l="l" t="t" r="r" b="b"/>
                <a:pathLst>
                  <a:path w="384" h="383">
                    <a:moveTo>
                      <a:pt x="326" y="45"/>
                    </a:moveTo>
                    <a:cubicBezTo>
                      <a:pt x="326" y="24"/>
                      <a:pt x="326" y="18"/>
                      <a:pt x="369" y="18"/>
                    </a:cubicBezTo>
                    <a:cubicBezTo>
                      <a:pt x="374" y="18"/>
                      <a:pt x="379" y="18"/>
                      <a:pt x="384" y="18"/>
                    </a:cubicBezTo>
                    <a:cubicBezTo>
                      <a:pt x="384" y="12"/>
                      <a:pt x="384" y="6"/>
                      <a:pt x="384" y="0"/>
                    </a:cubicBezTo>
                    <a:cubicBezTo>
                      <a:pt x="363" y="2"/>
                      <a:pt x="321" y="2"/>
                      <a:pt x="301" y="2"/>
                    </a:cubicBezTo>
                    <a:cubicBezTo>
                      <a:pt x="280" y="2"/>
                      <a:pt x="237" y="2"/>
                      <a:pt x="217" y="0"/>
                    </a:cubicBezTo>
                    <a:cubicBezTo>
                      <a:pt x="217" y="6"/>
                      <a:pt x="217" y="12"/>
                      <a:pt x="217" y="18"/>
                    </a:cubicBezTo>
                    <a:cubicBezTo>
                      <a:pt x="222" y="18"/>
                      <a:pt x="227" y="18"/>
                      <a:pt x="232" y="18"/>
                    </a:cubicBezTo>
                    <a:cubicBezTo>
                      <a:pt x="275" y="18"/>
                      <a:pt x="275" y="24"/>
                      <a:pt x="275" y="45"/>
                    </a:cubicBezTo>
                    <a:cubicBezTo>
                      <a:pt x="275" y="88"/>
                      <a:pt x="275" y="132"/>
                      <a:pt x="275" y="175"/>
                    </a:cubicBezTo>
                    <a:cubicBezTo>
                      <a:pt x="219" y="175"/>
                      <a:pt x="163" y="175"/>
                      <a:pt x="107" y="175"/>
                    </a:cubicBezTo>
                    <a:cubicBezTo>
                      <a:pt x="107" y="132"/>
                      <a:pt x="107" y="88"/>
                      <a:pt x="107" y="45"/>
                    </a:cubicBezTo>
                    <a:cubicBezTo>
                      <a:pt x="107" y="24"/>
                      <a:pt x="109" y="18"/>
                      <a:pt x="152" y="18"/>
                    </a:cubicBezTo>
                    <a:cubicBezTo>
                      <a:pt x="156" y="18"/>
                      <a:pt x="160" y="18"/>
                      <a:pt x="165" y="18"/>
                    </a:cubicBezTo>
                    <a:cubicBezTo>
                      <a:pt x="165" y="12"/>
                      <a:pt x="165" y="6"/>
                      <a:pt x="165" y="0"/>
                    </a:cubicBezTo>
                    <a:cubicBezTo>
                      <a:pt x="145" y="2"/>
                      <a:pt x="105" y="2"/>
                      <a:pt x="83" y="2"/>
                    </a:cubicBezTo>
                    <a:cubicBezTo>
                      <a:pt x="62" y="2"/>
                      <a:pt x="19" y="2"/>
                      <a:pt x="0" y="0"/>
                    </a:cubicBezTo>
                    <a:cubicBezTo>
                      <a:pt x="0" y="6"/>
                      <a:pt x="0" y="12"/>
                      <a:pt x="0" y="18"/>
                    </a:cubicBezTo>
                    <a:cubicBezTo>
                      <a:pt x="4" y="18"/>
                      <a:pt x="9" y="18"/>
                      <a:pt x="13" y="18"/>
                    </a:cubicBezTo>
                    <a:cubicBezTo>
                      <a:pt x="56" y="18"/>
                      <a:pt x="58" y="24"/>
                      <a:pt x="58" y="45"/>
                    </a:cubicBezTo>
                    <a:cubicBezTo>
                      <a:pt x="58" y="142"/>
                      <a:pt x="58" y="240"/>
                      <a:pt x="58" y="338"/>
                    </a:cubicBezTo>
                    <a:cubicBezTo>
                      <a:pt x="58" y="359"/>
                      <a:pt x="56" y="365"/>
                      <a:pt x="13" y="365"/>
                    </a:cubicBezTo>
                    <a:cubicBezTo>
                      <a:pt x="9" y="365"/>
                      <a:pt x="4" y="365"/>
                      <a:pt x="0" y="365"/>
                    </a:cubicBezTo>
                    <a:cubicBezTo>
                      <a:pt x="0" y="371"/>
                      <a:pt x="0" y="377"/>
                      <a:pt x="0" y="383"/>
                    </a:cubicBezTo>
                    <a:cubicBezTo>
                      <a:pt x="19" y="381"/>
                      <a:pt x="60" y="381"/>
                      <a:pt x="82" y="381"/>
                    </a:cubicBezTo>
                    <a:cubicBezTo>
                      <a:pt x="103" y="381"/>
                      <a:pt x="145" y="381"/>
                      <a:pt x="165" y="383"/>
                    </a:cubicBezTo>
                    <a:cubicBezTo>
                      <a:pt x="165" y="377"/>
                      <a:pt x="165" y="371"/>
                      <a:pt x="165" y="365"/>
                    </a:cubicBezTo>
                    <a:cubicBezTo>
                      <a:pt x="160" y="365"/>
                      <a:pt x="156" y="365"/>
                      <a:pt x="152" y="365"/>
                    </a:cubicBezTo>
                    <a:cubicBezTo>
                      <a:pt x="109" y="365"/>
                      <a:pt x="107" y="359"/>
                      <a:pt x="107" y="338"/>
                    </a:cubicBezTo>
                    <a:cubicBezTo>
                      <a:pt x="107" y="289"/>
                      <a:pt x="107" y="240"/>
                      <a:pt x="107" y="191"/>
                    </a:cubicBezTo>
                    <a:cubicBezTo>
                      <a:pt x="163" y="191"/>
                      <a:pt x="219" y="191"/>
                      <a:pt x="275" y="191"/>
                    </a:cubicBezTo>
                    <a:cubicBezTo>
                      <a:pt x="275" y="240"/>
                      <a:pt x="275" y="289"/>
                      <a:pt x="275" y="338"/>
                    </a:cubicBezTo>
                    <a:cubicBezTo>
                      <a:pt x="275" y="359"/>
                      <a:pt x="275" y="365"/>
                      <a:pt x="232" y="365"/>
                    </a:cubicBezTo>
                    <a:cubicBezTo>
                      <a:pt x="227" y="365"/>
                      <a:pt x="222" y="365"/>
                      <a:pt x="217" y="365"/>
                    </a:cubicBezTo>
                    <a:cubicBezTo>
                      <a:pt x="217" y="371"/>
                      <a:pt x="217" y="377"/>
                      <a:pt x="217" y="383"/>
                    </a:cubicBezTo>
                    <a:cubicBezTo>
                      <a:pt x="237" y="381"/>
                      <a:pt x="279" y="381"/>
                      <a:pt x="301" y="381"/>
                    </a:cubicBezTo>
                    <a:cubicBezTo>
                      <a:pt x="322" y="381"/>
                      <a:pt x="363" y="381"/>
                      <a:pt x="384" y="383"/>
                    </a:cubicBezTo>
                    <a:cubicBezTo>
                      <a:pt x="384" y="377"/>
                      <a:pt x="384" y="371"/>
                      <a:pt x="384" y="365"/>
                    </a:cubicBezTo>
                    <a:cubicBezTo>
                      <a:pt x="379" y="365"/>
                      <a:pt x="374" y="365"/>
                      <a:pt x="369" y="365"/>
                    </a:cubicBezTo>
                    <a:cubicBezTo>
                      <a:pt x="326" y="365"/>
                      <a:pt x="326" y="359"/>
                      <a:pt x="326" y="338"/>
                    </a:cubicBezTo>
                    <a:cubicBezTo>
                      <a:pt x="326" y="240"/>
                      <a:pt x="326" y="142"/>
                      <a:pt x="326" y="45"/>
                    </a:cubicBezTo>
                    <a:close/>
                  </a:path>
                </a:pathLst>
              </a:custGeom>
              <a:solidFill>
                <a:srgbClr val="000000"/>
              </a:solidFill>
              <a:ln cap="flat">
                <a:noFill/>
                <a:prstDash val="solid"/>
              </a:ln>
            </p:spPr>
            <p:txBody>
              <a:bodyPr wrap="none" lIns="67500" tIns="33750" rIns="67500" bIns="33750" anchor="ctr" anchorCtr="1" compatLnSpc="1"/>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sp>
            <p:nvSpPr>
              <p:cNvPr id="8" name="Freihandform 7"/>
              <p:cNvSpPr/>
              <p:nvPr/>
            </p:nvSpPr>
            <p:spPr>
              <a:xfrm>
                <a:off x="726120" y="5319720"/>
                <a:ext cx="178560" cy="104760"/>
              </a:xfrm>
              <a:custGeom>
                <a:avLst/>
                <a:gdLst/>
                <a:ahLst/>
                <a:cxnLst>
                  <a:cxn ang="3cd4">
                    <a:pos x="hc" y="t"/>
                  </a:cxn>
                  <a:cxn ang="cd2">
                    <a:pos x="l" y="vc"/>
                  </a:cxn>
                  <a:cxn ang="cd4">
                    <a:pos x="hc" y="b"/>
                  </a:cxn>
                  <a:cxn ang="0">
                    <a:pos x="r" y="vc"/>
                  </a:cxn>
                </a:cxnLst>
                <a:rect l="l" t="t" r="r" b="b"/>
                <a:pathLst>
                  <a:path w="497" h="292">
                    <a:moveTo>
                      <a:pt x="436" y="158"/>
                    </a:moveTo>
                    <a:cubicBezTo>
                      <a:pt x="406" y="182"/>
                      <a:pt x="390" y="204"/>
                      <a:pt x="387" y="212"/>
                    </a:cubicBezTo>
                    <a:cubicBezTo>
                      <a:pt x="361" y="250"/>
                      <a:pt x="367" y="261"/>
                      <a:pt x="357" y="285"/>
                    </a:cubicBezTo>
                    <a:cubicBezTo>
                      <a:pt x="357" y="292"/>
                      <a:pt x="363" y="292"/>
                      <a:pt x="368" y="292"/>
                    </a:cubicBezTo>
                    <a:cubicBezTo>
                      <a:pt x="377" y="292"/>
                      <a:pt x="377" y="292"/>
                      <a:pt x="380" y="281"/>
                    </a:cubicBezTo>
                    <a:cubicBezTo>
                      <a:pt x="393" y="226"/>
                      <a:pt x="425" y="180"/>
                      <a:pt x="489" y="155"/>
                    </a:cubicBezTo>
                    <a:cubicBezTo>
                      <a:pt x="496" y="152"/>
                      <a:pt x="497" y="150"/>
                      <a:pt x="497" y="147"/>
                    </a:cubicBezTo>
                    <a:cubicBezTo>
                      <a:pt x="497" y="144"/>
                      <a:pt x="495" y="142"/>
                      <a:pt x="494" y="140"/>
                    </a:cubicBezTo>
                    <a:cubicBezTo>
                      <a:pt x="468" y="131"/>
                      <a:pt x="401" y="104"/>
                      <a:pt x="379" y="10"/>
                    </a:cubicBezTo>
                    <a:cubicBezTo>
                      <a:pt x="377" y="3"/>
                      <a:pt x="377" y="0"/>
                      <a:pt x="368" y="0"/>
                    </a:cubicBezTo>
                    <a:cubicBezTo>
                      <a:pt x="363" y="0"/>
                      <a:pt x="357" y="0"/>
                      <a:pt x="357" y="8"/>
                    </a:cubicBezTo>
                    <a:cubicBezTo>
                      <a:pt x="366" y="32"/>
                      <a:pt x="361" y="43"/>
                      <a:pt x="385" y="81"/>
                    </a:cubicBezTo>
                    <a:cubicBezTo>
                      <a:pt x="396" y="97"/>
                      <a:pt x="412" y="118"/>
                      <a:pt x="436" y="136"/>
                    </a:cubicBezTo>
                    <a:cubicBezTo>
                      <a:pt x="297" y="136"/>
                      <a:pt x="158" y="136"/>
                      <a:pt x="19" y="136"/>
                    </a:cubicBezTo>
                    <a:cubicBezTo>
                      <a:pt x="10" y="136"/>
                      <a:pt x="0" y="136"/>
                      <a:pt x="0" y="147"/>
                    </a:cubicBezTo>
                    <a:cubicBezTo>
                      <a:pt x="0" y="158"/>
                      <a:pt x="10" y="158"/>
                      <a:pt x="19" y="158"/>
                    </a:cubicBezTo>
                    <a:cubicBezTo>
                      <a:pt x="158" y="158"/>
                      <a:pt x="297" y="158"/>
                      <a:pt x="436" y="158"/>
                    </a:cubicBezTo>
                    <a:close/>
                  </a:path>
                </a:pathLst>
              </a:custGeom>
              <a:solidFill>
                <a:srgbClr val="000000"/>
              </a:solidFill>
              <a:ln cap="flat">
                <a:noFill/>
                <a:prstDash val="solid"/>
              </a:ln>
            </p:spPr>
            <p:txBody>
              <a:bodyPr wrap="none" lIns="67500" tIns="33750" rIns="67500" bIns="33750" anchor="ctr" anchorCtr="1" compatLnSpc="1"/>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sp>
            <p:nvSpPr>
              <p:cNvPr id="9" name="Freihandform 8"/>
              <p:cNvSpPr/>
              <p:nvPr/>
            </p:nvSpPr>
            <p:spPr>
              <a:xfrm>
                <a:off x="978120" y="5336280"/>
                <a:ext cx="97560" cy="88560"/>
              </a:xfrm>
              <a:custGeom>
                <a:avLst/>
                <a:gdLst/>
                <a:ahLst/>
                <a:cxnLst>
                  <a:cxn ang="3cd4">
                    <a:pos x="hc" y="t"/>
                  </a:cxn>
                  <a:cxn ang="cd2">
                    <a:pos x="l" y="vc"/>
                  </a:cxn>
                  <a:cxn ang="cd4">
                    <a:pos x="hc" y="b"/>
                  </a:cxn>
                  <a:cxn ang="0">
                    <a:pos x="r" y="vc"/>
                  </a:cxn>
                </a:cxnLst>
                <a:rect l="l" t="t" r="r" b="b"/>
                <a:pathLst>
                  <a:path w="272" h="247">
                    <a:moveTo>
                      <a:pt x="150" y="32"/>
                    </a:moveTo>
                    <a:cubicBezTo>
                      <a:pt x="182" y="32"/>
                      <a:pt x="213" y="32"/>
                      <a:pt x="245" y="32"/>
                    </a:cubicBezTo>
                    <a:cubicBezTo>
                      <a:pt x="253" y="32"/>
                      <a:pt x="272" y="32"/>
                      <a:pt x="272" y="13"/>
                    </a:cubicBezTo>
                    <a:cubicBezTo>
                      <a:pt x="272" y="0"/>
                      <a:pt x="261" y="0"/>
                      <a:pt x="249" y="0"/>
                    </a:cubicBezTo>
                    <a:cubicBezTo>
                      <a:pt x="197" y="0"/>
                      <a:pt x="145" y="0"/>
                      <a:pt x="93" y="0"/>
                    </a:cubicBezTo>
                    <a:cubicBezTo>
                      <a:pt x="82" y="0"/>
                      <a:pt x="59" y="0"/>
                      <a:pt x="35" y="26"/>
                    </a:cubicBezTo>
                    <a:cubicBezTo>
                      <a:pt x="16" y="46"/>
                      <a:pt x="0" y="72"/>
                      <a:pt x="0" y="77"/>
                    </a:cubicBezTo>
                    <a:cubicBezTo>
                      <a:pt x="3" y="78"/>
                      <a:pt x="0" y="81"/>
                      <a:pt x="8" y="81"/>
                    </a:cubicBezTo>
                    <a:cubicBezTo>
                      <a:pt x="13" y="81"/>
                      <a:pt x="13" y="80"/>
                      <a:pt x="16" y="75"/>
                    </a:cubicBezTo>
                    <a:cubicBezTo>
                      <a:pt x="45" y="32"/>
                      <a:pt x="77" y="32"/>
                      <a:pt x="88" y="32"/>
                    </a:cubicBezTo>
                    <a:cubicBezTo>
                      <a:pt x="103" y="32"/>
                      <a:pt x="119" y="32"/>
                      <a:pt x="134" y="32"/>
                    </a:cubicBezTo>
                    <a:cubicBezTo>
                      <a:pt x="116" y="91"/>
                      <a:pt x="98" y="151"/>
                      <a:pt x="80" y="211"/>
                    </a:cubicBezTo>
                    <a:cubicBezTo>
                      <a:pt x="77" y="219"/>
                      <a:pt x="74" y="230"/>
                      <a:pt x="74" y="231"/>
                    </a:cubicBezTo>
                    <a:cubicBezTo>
                      <a:pt x="74" y="238"/>
                      <a:pt x="78" y="247"/>
                      <a:pt x="90" y="247"/>
                    </a:cubicBezTo>
                    <a:cubicBezTo>
                      <a:pt x="109" y="247"/>
                      <a:pt x="112" y="231"/>
                      <a:pt x="114" y="223"/>
                    </a:cubicBezTo>
                    <a:cubicBezTo>
                      <a:pt x="126" y="159"/>
                      <a:pt x="138" y="96"/>
                      <a:pt x="150" y="32"/>
                    </a:cubicBezTo>
                    <a:close/>
                  </a:path>
                </a:pathLst>
              </a:custGeom>
              <a:solidFill>
                <a:srgbClr val="000000"/>
              </a:solidFill>
              <a:ln cap="flat">
                <a:noFill/>
                <a:prstDash val="solid"/>
              </a:ln>
            </p:spPr>
            <p:txBody>
              <a:bodyPr wrap="none" lIns="67500" tIns="33750" rIns="67500" bIns="33750" anchor="ctr" anchorCtr="1" compatLnSpc="1"/>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sp>
            <p:nvSpPr>
              <p:cNvPr id="10" name="Freihandform 9"/>
              <p:cNvSpPr/>
              <p:nvPr/>
            </p:nvSpPr>
            <p:spPr>
              <a:xfrm>
                <a:off x="1089720" y="5336280"/>
                <a:ext cx="97560" cy="88560"/>
              </a:xfrm>
              <a:custGeom>
                <a:avLst/>
                <a:gdLst/>
                <a:ahLst/>
                <a:cxnLst>
                  <a:cxn ang="3cd4">
                    <a:pos x="hc" y="t"/>
                  </a:cxn>
                  <a:cxn ang="cd2">
                    <a:pos x="l" y="vc"/>
                  </a:cxn>
                  <a:cxn ang="cd4">
                    <a:pos x="hc" y="b"/>
                  </a:cxn>
                  <a:cxn ang="0">
                    <a:pos x="r" y="vc"/>
                  </a:cxn>
                </a:cxnLst>
                <a:rect l="l" t="t" r="r" b="b"/>
                <a:pathLst>
                  <a:path w="272" h="247">
                    <a:moveTo>
                      <a:pt x="150" y="32"/>
                    </a:moveTo>
                    <a:cubicBezTo>
                      <a:pt x="182" y="32"/>
                      <a:pt x="213" y="32"/>
                      <a:pt x="245" y="32"/>
                    </a:cubicBezTo>
                    <a:cubicBezTo>
                      <a:pt x="251" y="32"/>
                      <a:pt x="272" y="32"/>
                      <a:pt x="272" y="13"/>
                    </a:cubicBezTo>
                    <a:cubicBezTo>
                      <a:pt x="272" y="0"/>
                      <a:pt x="259" y="0"/>
                      <a:pt x="249" y="0"/>
                    </a:cubicBezTo>
                    <a:cubicBezTo>
                      <a:pt x="197" y="0"/>
                      <a:pt x="144" y="0"/>
                      <a:pt x="91" y="0"/>
                    </a:cubicBezTo>
                    <a:cubicBezTo>
                      <a:pt x="80" y="0"/>
                      <a:pt x="59" y="0"/>
                      <a:pt x="34" y="26"/>
                    </a:cubicBezTo>
                    <a:cubicBezTo>
                      <a:pt x="16" y="46"/>
                      <a:pt x="0" y="72"/>
                      <a:pt x="0" y="77"/>
                    </a:cubicBezTo>
                    <a:cubicBezTo>
                      <a:pt x="2" y="78"/>
                      <a:pt x="0" y="81"/>
                      <a:pt x="6" y="81"/>
                    </a:cubicBezTo>
                    <a:cubicBezTo>
                      <a:pt x="11" y="81"/>
                      <a:pt x="13" y="80"/>
                      <a:pt x="16" y="75"/>
                    </a:cubicBezTo>
                    <a:cubicBezTo>
                      <a:pt x="43" y="32"/>
                      <a:pt x="75" y="32"/>
                      <a:pt x="86" y="32"/>
                    </a:cubicBezTo>
                    <a:cubicBezTo>
                      <a:pt x="102" y="32"/>
                      <a:pt x="117" y="32"/>
                      <a:pt x="133" y="32"/>
                    </a:cubicBezTo>
                    <a:cubicBezTo>
                      <a:pt x="115" y="91"/>
                      <a:pt x="96" y="151"/>
                      <a:pt x="78" y="211"/>
                    </a:cubicBezTo>
                    <a:cubicBezTo>
                      <a:pt x="77" y="219"/>
                      <a:pt x="72" y="230"/>
                      <a:pt x="72" y="231"/>
                    </a:cubicBezTo>
                    <a:cubicBezTo>
                      <a:pt x="72" y="238"/>
                      <a:pt x="77" y="247"/>
                      <a:pt x="90" y="247"/>
                    </a:cubicBezTo>
                    <a:cubicBezTo>
                      <a:pt x="107" y="247"/>
                      <a:pt x="110" y="231"/>
                      <a:pt x="112" y="223"/>
                    </a:cubicBezTo>
                    <a:cubicBezTo>
                      <a:pt x="125" y="159"/>
                      <a:pt x="137" y="96"/>
                      <a:pt x="150" y="32"/>
                    </a:cubicBezTo>
                    <a:close/>
                  </a:path>
                </a:pathLst>
              </a:custGeom>
              <a:solidFill>
                <a:srgbClr val="000000"/>
              </a:solidFill>
              <a:ln cap="flat">
                <a:noFill/>
                <a:prstDash val="solid"/>
              </a:ln>
            </p:spPr>
            <p:txBody>
              <a:bodyPr wrap="none" lIns="67500" tIns="33750" rIns="67500" bIns="33750" anchor="ctr" anchorCtr="1" compatLnSpc="1"/>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grpSp>
      </p:grpSp>
      <p:pic>
        <p:nvPicPr>
          <p:cNvPr id="12" name="Grafik 11">
            <a:extLst>
              <a:ext uri="{FF2B5EF4-FFF2-40B4-BE49-F238E27FC236}">
                <a16:creationId xmlns:a16="http://schemas.microsoft.com/office/drawing/2014/main" id="{00000000-0000-0000-0000-000000000000}"/>
              </a:ext>
            </a:extLst>
          </p:cNvPr>
          <p:cNvPicPr>
            <a:picLocks noChangeAspect="1"/>
          </p:cNvPicPr>
          <p:nvPr/>
        </p:nvPicPr>
        <p:blipFill>
          <a:blip r:embed="rId5" cstate="hqprint">
            <a:lum/>
            <a:alphaModFix/>
            <a:extLst>
              <a:ext uri="{28A0092B-C50C-407E-A947-70E740481C1C}">
                <a14:useLocalDpi xmlns:a14="http://schemas.microsoft.com/office/drawing/2010/main"/>
              </a:ext>
            </a:extLst>
          </a:blip>
          <a:srcRect/>
          <a:stretch>
            <a:fillRect/>
          </a:stretch>
        </p:blipFill>
        <p:spPr>
          <a:xfrm>
            <a:off x="472051" y="1116046"/>
            <a:ext cx="2565000" cy="2470500"/>
          </a:xfrm>
          <a:prstGeom prst="rect">
            <a:avLst/>
          </a:prstGeom>
          <a:noFill/>
          <a:ln>
            <a:noFill/>
          </a:ln>
        </p:spPr>
      </p:pic>
      <p:pic>
        <p:nvPicPr>
          <p:cNvPr id="13" name="Grafik 12">
            <a:extLst>
              <a:ext uri="{FF2B5EF4-FFF2-40B4-BE49-F238E27FC236}">
                <a16:creationId xmlns:a16="http://schemas.microsoft.com/office/drawing/2014/main" id="{00000000-0000-0000-0000-000000000000}"/>
              </a:ext>
            </a:extLst>
          </p:cNvPr>
          <p:cNvPicPr>
            <a:picLocks noChangeAspect="1"/>
          </p:cNvPicPr>
          <p:nvPr/>
        </p:nvPicPr>
        <p:blipFill>
          <a:blip r:embed="rId6" cstate="hqprint">
            <a:lum/>
            <a:alphaModFix/>
            <a:extLst>
              <a:ext uri="{28A0092B-C50C-407E-A947-70E740481C1C}">
                <a14:useLocalDpi xmlns:a14="http://schemas.microsoft.com/office/drawing/2010/main"/>
              </a:ext>
            </a:extLst>
          </a:blip>
          <a:srcRect/>
          <a:stretch>
            <a:fillRect/>
          </a:stretch>
        </p:blipFill>
        <p:spPr>
          <a:xfrm>
            <a:off x="4505850" y="946533"/>
            <a:ext cx="3450600" cy="3982500"/>
          </a:xfrm>
          <a:prstGeom prst="rect">
            <a:avLst/>
          </a:prstGeom>
          <a:noFill/>
          <a:ln>
            <a:noFill/>
          </a:ln>
        </p:spPr>
      </p:pic>
      <p:sp>
        <p:nvSpPr>
          <p:cNvPr id="14" name="Freihandform 13"/>
          <p:cNvSpPr/>
          <p:nvPr/>
        </p:nvSpPr>
        <p:spPr>
          <a:xfrm>
            <a:off x="2654999" y="1782000"/>
            <a:ext cx="135000" cy="14283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alpha val="15000"/>
            </a:srgbClr>
          </a:solidFill>
          <a:ln w="10800">
            <a:solidFill>
              <a:srgbClr val="FF0000"/>
            </a:solidFill>
            <a:prstDash val="solid"/>
          </a:ln>
        </p:spPr>
        <p:txBody>
          <a:bodyPr wrap="none" lIns="71550" tIns="37800" rIns="71550" bIns="37800" anchor="ctr" anchorCtr="0" compatLnSpc="1">
            <a:noAutofit/>
          </a:bodyPr>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sp>
        <p:nvSpPr>
          <p:cNvPr id="15" name="Freihandform 14"/>
          <p:cNvSpPr/>
          <p:nvPr/>
        </p:nvSpPr>
        <p:spPr>
          <a:xfrm>
            <a:off x="4842001" y="3773973"/>
            <a:ext cx="1511999" cy="8343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alpha val="15000"/>
            </a:srgbClr>
          </a:solidFill>
          <a:ln w="10800">
            <a:solidFill>
              <a:srgbClr val="FF0000"/>
            </a:solidFill>
            <a:prstDash val="solid"/>
          </a:ln>
        </p:spPr>
        <p:txBody>
          <a:bodyPr wrap="none" lIns="71550" tIns="37800" rIns="71550" bIns="37800" anchor="ctr" anchorCtr="0" compatLnSpc="1">
            <a:noAutofit/>
          </a:bodyPr>
          <a:lstStyle/>
          <a:p>
            <a:pPr hangingPunct="1">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endParaRPr lang="en-US" sz="1350">
              <a:latin typeface="Arial" pitchFamily="34"/>
              <a:ea typeface="DejaVu Sans" pitchFamily="2"/>
              <a:cs typeface="DejaVu Sans" pitchFamily="2"/>
            </a:endParaRPr>
          </a:p>
        </p:txBody>
      </p:sp>
      <p:sp>
        <p:nvSpPr>
          <p:cNvPr id="16"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25</a:t>
            </a:fld>
            <a:endParaRPr lang="de-DE" dirty="0"/>
          </a:p>
        </p:txBody>
      </p:sp>
    </p:spTree>
    <p:extLst>
      <p:ext uri="{BB962C8B-B14F-4D97-AF65-F5344CB8AC3E}">
        <p14:creationId xmlns:p14="http://schemas.microsoft.com/office/powerpoint/2010/main" val="212176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idx="1"/>
          </p:nvPr>
        </p:nvSpPr>
        <p:spPr>
          <a:xfrm>
            <a:off x="334750" y="817802"/>
            <a:ext cx="4081433" cy="1347856"/>
          </a:xfrm>
        </p:spPr>
        <p:txBody>
          <a:bodyPr>
            <a:normAutofit/>
          </a:bodyPr>
          <a:lstStyle/>
          <a:p>
            <a:r>
              <a:rPr lang="en-US" sz="1350" dirty="0"/>
              <a:t>Since October 2023 </a:t>
            </a:r>
            <a:r>
              <a:rPr lang="en-US" sz="1350" dirty="0" err="1"/>
              <a:t>winterover</a:t>
            </a:r>
            <a:r>
              <a:rPr lang="en-US" sz="1350" dirty="0"/>
              <a:t> at the South Pole: Hrvoje Dujmovic (postdoc IAP); Marc Jacquart (internship IAP 2021)</a:t>
            </a:r>
          </a:p>
          <a:p>
            <a:r>
              <a:rPr lang="en-US" sz="1350" dirty="0"/>
              <a:t>Roxanne Turcotte was on working shift at SP in Dec/Jan</a:t>
            </a:r>
          </a:p>
        </p:txBody>
      </p:sp>
      <p:sp>
        <p:nvSpPr>
          <p:cNvPr id="2" name="Titel 1"/>
          <p:cNvSpPr>
            <a:spLocks noGrp="1"/>
          </p:cNvSpPr>
          <p:nvPr>
            <p:ph type="title"/>
          </p:nvPr>
        </p:nvSpPr>
        <p:spPr>
          <a:xfrm>
            <a:off x="270957" y="112753"/>
            <a:ext cx="4658600" cy="575811"/>
          </a:xfrm>
        </p:spPr>
        <p:txBody>
          <a:bodyPr>
            <a:normAutofit/>
          </a:bodyPr>
          <a:lstStyle/>
          <a:p>
            <a:r>
              <a:rPr lang="en-US" dirty="0"/>
              <a:t>IceCube-KIT at work at Pole</a:t>
            </a:r>
          </a:p>
        </p:txBody>
      </p:sp>
      <p:sp>
        <p:nvSpPr>
          <p:cNvPr id="13" name="Textfeld 12"/>
          <p:cNvSpPr txBox="1"/>
          <p:nvPr/>
        </p:nvSpPr>
        <p:spPr>
          <a:xfrm>
            <a:off x="171184" y="4488925"/>
            <a:ext cx="1502941" cy="253916"/>
          </a:xfrm>
          <a:prstGeom prst="rect">
            <a:avLst/>
          </a:prstGeom>
          <a:noFill/>
        </p:spPr>
        <p:txBody>
          <a:bodyPr wrap="square" rtlCol="0">
            <a:spAutoFit/>
          </a:bodyPr>
          <a:lstStyle/>
          <a:p>
            <a:r>
              <a:rPr lang="de-DE" sz="1050" dirty="0"/>
              <a:t>Roxanne in plane</a:t>
            </a:r>
          </a:p>
        </p:txBody>
      </p:sp>
      <p:pic>
        <p:nvPicPr>
          <p:cNvPr id="4" name="Grafik 3">
            <a:extLst>
              <a:ext uri="{FF2B5EF4-FFF2-40B4-BE49-F238E27FC236}">
                <a16:creationId xmlns:a16="http://schemas.microsoft.com/office/drawing/2014/main" id="{F5CD4ADE-9FF4-4836-913E-F731F213718C}"/>
              </a:ext>
            </a:extLst>
          </p:cNvPr>
          <p:cNvPicPr>
            <a:picLocks noChangeAspect="1"/>
          </p:cNvPicPr>
          <p:nvPr/>
        </p:nvPicPr>
        <p:blipFill>
          <a:blip r:embed="rId2"/>
          <a:stretch>
            <a:fillRect/>
          </a:stretch>
        </p:blipFill>
        <p:spPr>
          <a:xfrm>
            <a:off x="296646" y="2157472"/>
            <a:ext cx="1622777" cy="2264340"/>
          </a:xfrm>
          <a:prstGeom prst="rect">
            <a:avLst/>
          </a:prstGeom>
        </p:spPr>
      </p:pic>
      <p:pic>
        <p:nvPicPr>
          <p:cNvPr id="8" name="Grafik 7">
            <a:extLst>
              <a:ext uri="{FF2B5EF4-FFF2-40B4-BE49-F238E27FC236}">
                <a16:creationId xmlns:a16="http://schemas.microsoft.com/office/drawing/2014/main" id="{08E563AC-509A-4F96-B33C-085F5824332F}"/>
              </a:ext>
            </a:extLst>
          </p:cNvPr>
          <p:cNvPicPr>
            <a:picLocks noChangeAspect="1"/>
          </p:cNvPicPr>
          <p:nvPr/>
        </p:nvPicPr>
        <p:blipFill>
          <a:blip r:embed="rId3"/>
          <a:stretch>
            <a:fillRect/>
          </a:stretch>
        </p:blipFill>
        <p:spPr>
          <a:xfrm>
            <a:off x="2275382" y="2173843"/>
            <a:ext cx="3463772" cy="2247969"/>
          </a:xfrm>
          <a:prstGeom prst="rect">
            <a:avLst/>
          </a:prstGeom>
        </p:spPr>
      </p:pic>
      <p:pic>
        <p:nvPicPr>
          <p:cNvPr id="9" name="Grafik 8">
            <a:extLst>
              <a:ext uri="{FF2B5EF4-FFF2-40B4-BE49-F238E27FC236}">
                <a16:creationId xmlns:a16="http://schemas.microsoft.com/office/drawing/2014/main" id="{7A2C127C-4D8F-47AB-AF9F-4E6C9901F3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4287" y="235779"/>
            <a:ext cx="1889789" cy="1389429"/>
          </a:xfrm>
          <a:prstGeom prst="rect">
            <a:avLst/>
          </a:prstGeom>
        </p:spPr>
      </p:pic>
      <p:pic>
        <p:nvPicPr>
          <p:cNvPr id="10" name="Grafik 9">
            <a:extLst>
              <a:ext uri="{FF2B5EF4-FFF2-40B4-BE49-F238E27FC236}">
                <a16:creationId xmlns:a16="http://schemas.microsoft.com/office/drawing/2014/main" id="{88A60251-2424-4029-B916-C42D4AEC183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01161" y="680113"/>
            <a:ext cx="2421697" cy="3783273"/>
          </a:xfrm>
          <a:prstGeom prst="rect">
            <a:avLst/>
          </a:prstGeom>
        </p:spPr>
      </p:pic>
      <p:sp>
        <p:nvSpPr>
          <p:cNvPr id="12" name="Textfeld 11">
            <a:extLst>
              <a:ext uri="{FF2B5EF4-FFF2-40B4-BE49-F238E27FC236}">
                <a16:creationId xmlns:a16="http://schemas.microsoft.com/office/drawing/2014/main" id="{066ABC7F-B065-477E-BDC5-4349358C249E}"/>
              </a:ext>
            </a:extLst>
          </p:cNvPr>
          <p:cNvSpPr txBox="1"/>
          <p:nvPr/>
        </p:nvSpPr>
        <p:spPr>
          <a:xfrm>
            <a:off x="2629156" y="4431084"/>
            <a:ext cx="2594864" cy="253916"/>
          </a:xfrm>
          <a:prstGeom prst="rect">
            <a:avLst/>
          </a:prstGeom>
          <a:noFill/>
        </p:spPr>
        <p:txBody>
          <a:bodyPr wrap="square" rtlCol="0">
            <a:spAutoFit/>
          </a:bodyPr>
          <a:lstStyle/>
          <a:p>
            <a:r>
              <a:rPr lang="de-DE" sz="1050" dirty="0"/>
              <a:t>Hrvoje and Marc </a:t>
            </a:r>
            <a:r>
              <a:rPr lang="de-DE" sz="1050" dirty="0" err="1"/>
              <a:t>welcome</a:t>
            </a:r>
            <a:r>
              <a:rPr lang="de-DE" sz="1050" dirty="0"/>
              <a:t> Roxanne</a:t>
            </a:r>
          </a:p>
        </p:txBody>
      </p:sp>
      <p:sp>
        <p:nvSpPr>
          <p:cNvPr id="14" name="Textfeld 13">
            <a:extLst>
              <a:ext uri="{FF2B5EF4-FFF2-40B4-BE49-F238E27FC236}">
                <a16:creationId xmlns:a16="http://schemas.microsoft.com/office/drawing/2014/main" id="{0EBF370B-AEB5-4A67-85E3-9C1C695C330E}"/>
              </a:ext>
            </a:extLst>
          </p:cNvPr>
          <p:cNvSpPr txBox="1"/>
          <p:nvPr/>
        </p:nvSpPr>
        <p:spPr>
          <a:xfrm>
            <a:off x="4315575" y="1629904"/>
            <a:ext cx="2126168" cy="415498"/>
          </a:xfrm>
          <a:prstGeom prst="rect">
            <a:avLst/>
          </a:prstGeom>
          <a:noFill/>
        </p:spPr>
        <p:txBody>
          <a:bodyPr wrap="square" rtlCol="0">
            <a:spAutoFit/>
          </a:bodyPr>
          <a:lstStyle/>
          <a:p>
            <a:r>
              <a:rPr lang="de-DE" sz="1050" dirty="0"/>
              <a:t>Will Smith was also </a:t>
            </a:r>
            <a:r>
              <a:rPr lang="de-DE" sz="1050" dirty="0" err="1"/>
              <a:t>there</a:t>
            </a:r>
            <a:r>
              <a:rPr lang="de-DE" sz="1050" dirty="0"/>
              <a:t>…not </a:t>
            </a:r>
            <a:r>
              <a:rPr lang="de-DE" sz="1050" dirty="0" err="1"/>
              <a:t>for</a:t>
            </a:r>
            <a:r>
              <a:rPr lang="de-DE" sz="1050" dirty="0"/>
              <a:t> IceCube…but </a:t>
            </a:r>
            <a:r>
              <a:rPr lang="de-DE" sz="1050" dirty="0" err="1"/>
              <a:t>for</a:t>
            </a:r>
            <a:r>
              <a:rPr lang="de-DE" sz="1050" dirty="0"/>
              <a:t> </a:t>
            </a:r>
            <a:r>
              <a:rPr lang="de-DE" sz="1050" dirty="0" err="1"/>
              <a:t>new</a:t>
            </a:r>
            <a:r>
              <a:rPr lang="de-DE" sz="1050" dirty="0"/>
              <a:t> </a:t>
            </a:r>
            <a:r>
              <a:rPr lang="de-DE" sz="1050" dirty="0" err="1"/>
              <a:t>movie</a:t>
            </a:r>
            <a:endParaRPr lang="de-DE" sz="1050" dirty="0"/>
          </a:p>
        </p:txBody>
      </p:sp>
      <p:sp>
        <p:nvSpPr>
          <p:cNvPr id="15" name="Textfeld 14">
            <a:extLst>
              <a:ext uri="{FF2B5EF4-FFF2-40B4-BE49-F238E27FC236}">
                <a16:creationId xmlns:a16="http://schemas.microsoft.com/office/drawing/2014/main" id="{7649196E-1BDB-46A4-B01A-8C261B83BCA2}"/>
              </a:ext>
            </a:extLst>
          </p:cNvPr>
          <p:cNvSpPr txBox="1"/>
          <p:nvPr/>
        </p:nvSpPr>
        <p:spPr>
          <a:xfrm>
            <a:off x="6867565" y="4488925"/>
            <a:ext cx="2028501" cy="253916"/>
          </a:xfrm>
          <a:prstGeom prst="rect">
            <a:avLst/>
          </a:prstGeom>
          <a:noFill/>
        </p:spPr>
        <p:txBody>
          <a:bodyPr wrap="square" rtlCol="0">
            <a:spAutoFit/>
          </a:bodyPr>
          <a:lstStyle/>
          <a:p>
            <a:r>
              <a:rPr lang="de-DE" sz="1050" dirty="0"/>
              <a:t>Roxanne and </a:t>
            </a:r>
            <a:r>
              <a:rPr lang="de-DE" sz="1050" dirty="0" err="1"/>
              <a:t>new</a:t>
            </a:r>
            <a:r>
              <a:rPr lang="de-DE" sz="1050" dirty="0"/>
              <a:t> </a:t>
            </a:r>
            <a:r>
              <a:rPr lang="de-DE" sz="1050" dirty="0" err="1"/>
              <a:t>antenna</a:t>
            </a:r>
            <a:endParaRPr lang="de-DE" sz="1050" dirty="0"/>
          </a:p>
        </p:txBody>
      </p:sp>
      <p:sp>
        <p:nvSpPr>
          <p:cNvPr id="16"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Tree>
    <p:extLst>
      <p:ext uri="{BB962C8B-B14F-4D97-AF65-F5344CB8AC3E}">
        <p14:creationId xmlns:p14="http://schemas.microsoft.com/office/powerpoint/2010/main" val="643343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34490-DF70-C4E8-C0DA-C4CBEA60B5CA}"/>
              </a:ext>
            </a:extLst>
          </p:cNvPr>
          <p:cNvSpPr>
            <a:spLocks noGrp="1"/>
          </p:cNvSpPr>
          <p:nvPr>
            <p:ph type="title"/>
          </p:nvPr>
        </p:nvSpPr>
        <p:spPr/>
        <p:txBody>
          <a:bodyPr/>
          <a:lstStyle/>
          <a:p>
            <a:r>
              <a:rPr lang="de-DE" dirty="0"/>
              <a:t>KATRIN: Unblinding March 2023</a:t>
            </a:r>
          </a:p>
        </p:txBody>
      </p:sp>
      <p:sp>
        <p:nvSpPr>
          <p:cNvPr id="14" name="Textfeld 13">
            <a:extLst>
              <a:ext uri="{FF2B5EF4-FFF2-40B4-BE49-F238E27FC236}">
                <a16:creationId xmlns:a16="http://schemas.microsoft.com/office/drawing/2014/main" id="{A372AD4D-2FFF-9099-9D14-33996DB9CFCB}"/>
              </a:ext>
            </a:extLst>
          </p:cNvPr>
          <p:cNvSpPr txBox="1"/>
          <p:nvPr/>
        </p:nvSpPr>
        <p:spPr>
          <a:xfrm>
            <a:off x="241294" y="947868"/>
            <a:ext cx="8352928" cy="523220"/>
          </a:xfrm>
          <a:prstGeom prst="rect">
            <a:avLst/>
          </a:prstGeom>
          <a:noFill/>
        </p:spPr>
        <p:txBody>
          <a:bodyPr wrap="square" rtlCol="0">
            <a:spAutoFit/>
          </a:bodyPr>
          <a:lstStyle/>
          <a:p>
            <a:r>
              <a:rPr lang="de-DE" sz="1400" b="1" dirty="0" err="1"/>
              <a:t>Successful</a:t>
            </a:r>
            <a:r>
              <a:rPr lang="de-DE" sz="1400" b="1" dirty="0"/>
              <a:t> </a:t>
            </a:r>
            <a:r>
              <a:rPr lang="de-DE" sz="1400" b="1" dirty="0" err="1"/>
              <a:t>unblinding</a:t>
            </a:r>
            <a:r>
              <a:rPr lang="de-DE" sz="1400" b="1" dirty="0"/>
              <a:t> </a:t>
            </a:r>
            <a:r>
              <a:rPr lang="de-DE" sz="1400" dirty="0"/>
              <a:t>of </a:t>
            </a:r>
            <a:r>
              <a:rPr lang="de-DE" sz="1400" dirty="0" err="1"/>
              <a:t>neutrino</a:t>
            </a:r>
            <a:r>
              <a:rPr lang="de-DE" sz="1400" dirty="0"/>
              <a:t> </a:t>
            </a:r>
            <a:r>
              <a:rPr lang="de-DE" sz="1400" dirty="0" err="1"/>
              <a:t>mass</a:t>
            </a:r>
            <a:r>
              <a:rPr lang="de-DE" sz="1400" dirty="0"/>
              <a:t> </a:t>
            </a:r>
            <a:r>
              <a:rPr lang="de-DE" sz="1400" dirty="0" err="1"/>
              <a:t>campaigns</a:t>
            </a:r>
            <a:r>
              <a:rPr lang="de-DE" sz="1400" dirty="0"/>
              <a:t> KNM1-5 (</a:t>
            </a:r>
            <a:r>
              <a:rPr lang="de-DE" sz="1400" i="1" dirty="0"/>
              <a:t>2019 </a:t>
            </a:r>
            <a:r>
              <a:rPr lang="de-DE" sz="1400" i="1" dirty="0" err="1"/>
              <a:t>to</a:t>
            </a:r>
            <a:r>
              <a:rPr lang="de-DE" sz="1400" i="1" dirty="0"/>
              <a:t> </a:t>
            </a:r>
            <a:r>
              <a:rPr lang="de-DE" sz="1400" i="1" dirty="0" err="1"/>
              <a:t>mid</a:t>
            </a:r>
            <a:r>
              <a:rPr lang="de-DE" sz="1400" i="1" dirty="0"/>
              <a:t> 2021</a:t>
            </a:r>
            <a:r>
              <a:rPr lang="de-DE" sz="1400" dirty="0"/>
              <a:t>). </a:t>
            </a:r>
            <a:r>
              <a:rPr lang="de-DE" sz="1400" dirty="0" err="1"/>
              <a:t>Sensitivity</a:t>
            </a:r>
            <a:r>
              <a:rPr lang="de-DE" sz="1400" dirty="0"/>
              <a:t> &lt; 0.5 </a:t>
            </a:r>
            <a:r>
              <a:rPr lang="de-DE" sz="1400" dirty="0" err="1"/>
              <a:t>eV.</a:t>
            </a:r>
            <a:endParaRPr lang="en-AU" sz="1400" dirty="0"/>
          </a:p>
          <a:p>
            <a:r>
              <a:rPr lang="en-AU" sz="1400" dirty="0"/>
              <a:t>Data release and publications planned for this year!</a:t>
            </a:r>
            <a:endParaRPr lang="de-DE" sz="1400" dirty="0"/>
          </a:p>
        </p:txBody>
      </p:sp>
      <p:pic>
        <p:nvPicPr>
          <p:cNvPr id="22" name="Grafik 21">
            <a:extLst>
              <a:ext uri="{FF2B5EF4-FFF2-40B4-BE49-F238E27FC236}">
                <a16:creationId xmlns:a16="http://schemas.microsoft.com/office/drawing/2014/main" id="{19EB0075-D3BF-5BEE-11D1-F1A6344518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5" y="1770759"/>
            <a:ext cx="9144000" cy="2745207"/>
          </a:xfrm>
          <a:prstGeom prst="rect">
            <a:avLst/>
          </a:prstGeom>
        </p:spPr>
      </p:pic>
      <p:sp>
        <p:nvSpPr>
          <p:cNvPr id="23" name="Textfeld 22">
            <a:extLst>
              <a:ext uri="{FF2B5EF4-FFF2-40B4-BE49-F238E27FC236}">
                <a16:creationId xmlns:a16="http://schemas.microsoft.com/office/drawing/2014/main" id="{193008C6-F777-D5F4-A2F9-8F98E9492143}"/>
              </a:ext>
            </a:extLst>
          </p:cNvPr>
          <p:cNvSpPr txBox="1"/>
          <p:nvPr/>
        </p:nvSpPr>
        <p:spPr>
          <a:xfrm>
            <a:off x="71500" y="4181651"/>
            <a:ext cx="1657826" cy="461665"/>
          </a:xfrm>
          <a:prstGeom prst="rect">
            <a:avLst/>
          </a:prstGeom>
          <a:solidFill>
            <a:srgbClr val="FFFF00"/>
          </a:solidFill>
        </p:spPr>
        <p:txBody>
          <a:bodyPr wrap="none" rtlCol="0">
            <a:spAutoFit/>
          </a:bodyPr>
          <a:lstStyle/>
          <a:p>
            <a:r>
              <a:rPr lang="de-DE" sz="1200" dirty="0"/>
              <a:t>Joscha Lauer,</a:t>
            </a:r>
            <a:br>
              <a:rPr lang="de-DE" sz="1200" dirty="0"/>
            </a:br>
            <a:r>
              <a:rPr lang="de-DE" sz="1200" dirty="0" err="1"/>
              <a:t>background</a:t>
            </a:r>
            <a:r>
              <a:rPr lang="de-DE" sz="1200" dirty="0"/>
              <a:t> </a:t>
            </a:r>
            <a:r>
              <a:rPr lang="de-DE" sz="1200" dirty="0" err="1"/>
              <a:t>reduction</a:t>
            </a:r>
            <a:endParaRPr lang="de-DE" sz="1200" dirty="0"/>
          </a:p>
        </p:txBody>
      </p:sp>
      <p:sp>
        <p:nvSpPr>
          <p:cNvPr id="24" name="Textfeld 23">
            <a:extLst>
              <a:ext uri="{FF2B5EF4-FFF2-40B4-BE49-F238E27FC236}">
                <a16:creationId xmlns:a16="http://schemas.microsoft.com/office/drawing/2014/main" id="{7D1196DD-15FD-6114-CD05-0A76C040BFA5}"/>
              </a:ext>
            </a:extLst>
          </p:cNvPr>
          <p:cNvSpPr txBox="1"/>
          <p:nvPr/>
        </p:nvSpPr>
        <p:spPr>
          <a:xfrm>
            <a:off x="1946569" y="4181651"/>
            <a:ext cx="1391535" cy="461665"/>
          </a:xfrm>
          <a:prstGeom prst="rect">
            <a:avLst/>
          </a:prstGeom>
          <a:solidFill>
            <a:srgbClr val="FFFF00"/>
          </a:solidFill>
        </p:spPr>
        <p:txBody>
          <a:bodyPr wrap="none" rtlCol="0">
            <a:spAutoFit/>
          </a:bodyPr>
          <a:lstStyle/>
          <a:p>
            <a:r>
              <a:rPr lang="de-DE" sz="1200" dirty="0"/>
              <a:t>Shailaja Mohanty,</a:t>
            </a:r>
          </a:p>
          <a:p>
            <a:r>
              <a:rPr lang="de-DE" sz="1200" dirty="0"/>
              <a:t>sterile </a:t>
            </a:r>
            <a:r>
              <a:rPr lang="de-DE" sz="1200" dirty="0" err="1"/>
              <a:t>neutrinos</a:t>
            </a:r>
            <a:r>
              <a:rPr lang="de-DE" sz="1200" dirty="0"/>
              <a:t> </a:t>
            </a:r>
          </a:p>
        </p:txBody>
      </p:sp>
      <p:sp>
        <p:nvSpPr>
          <p:cNvPr id="25" name="Textfeld 24">
            <a:extLst>
              <a:ext uri="{FF2B5EF4-FFF2-40B4-BE49-F238E27FC236}">
                <a16:creationId xmlns:a16="http://schemas.microsoft.com/office/drawing/2014/main" id="{794B8F43-B70D-D866-34EE-1706EF164729}"/>
              </a:ext>
            </a:extLst>
          </p:cNvPr>
          <p:cNvSpPr txBox="1"/>
          <p:nvPr/>
        </p:nvSpPr>
        <p:spPr>
          <a:xfrm>
            <a:off x="3274563" y="1498017"/>
            <a:ext cx="1300612" cy="461665"/>
          </a:xfrm>
          <a:prstGeom prst="rect">
            <a:avLst/>
          </a:prstGeom>
          <a:solidFill>
            <a:srgbClr val="FFFF00"/>
          </a:solidFill>
        </p:spPr>
        <p:txBody>
          <a:bodyPr wrap="none" rtlCol="0">
            <a:spAutoFit/>
          </a:bodyPr>
          <a:lstStyle/>
          <a:p>
            <a:r>
              <a:rPr lang="de-DE" sz="1200" dirty="0"/>
              <a:t>Johanna Wydra,</a:t>
            </a:r>
          </a:p>
          <a:p>
            <a:r>
              <a:rPr lang="de-DE" sz="1200" dirty="0"/>
              <a:t>Tritium </a:t>
            </a:r>
            <a:r>
              <a:rPr lang="de-DE" sz="1200" dirty="0" err="1"/>
              <a:t>viscosity</a:t>
            </a:r>
            <a:endParaRPr lang="de-DE" sz="1200" dirty="0"/>
          </a:p>
        </p:txBody>
      </p:sp>
      <p:sp>
        <p:nvSpPr>
          <p:cNvPr id="26" name="Textfeld 25">
            <a:extLst>
              <a:ext uri="{FF2B5EF4-FFF2-40B4-BE49-F238E27FC236}">
                <a16:creationId xmlns:a16="http://schemas.microsoft.com/office/drawing/2014/main" id="{39B66991-4554-284E-A631-411B5149DD5D}"/>
              </a:ext>
            </a:extLst>
          </p:cNvPr>
          <p:cNvSpPr txBox="1"/>
          <p:nvPr/>
        </p:nvSpPr>
        <p:spPr>
          <a:xfrm>
            <a:off x="4787380" y="1498017"/>
            <a:ext cx="1182888" cy="461665"/>
          </a:xfrm>
          <a:prstGeom prst="rect">
            <a:avLst/>
          </a:prstGeom>
          <a:solidFill>
            <a:srgbClr val="FFFF00"/>
          </a:solidFill>
        </p:spPr>
        <p:txBody>
          <a:bodyPr wrap="none" rtlCol="0">
            <a:spAutoFit/>
          </a:bodyPr>
          <a:lstStyle/>
          <a:p>
            <a:r>
              <a:rPr lang="de-DE" sz="1200" dirty="0"/>
              <a:t>Genrich Zeller,</a:t>
            </a:r>
          </a:p>
          <a:p>
            <a:r>
              <a:rPr lang="de-DE" sz="1200" dirty="0"/>
              <a:t>Tritium </a:t>
            </a:r>
            <a:r>
              <a:rPr lang="de-DE" sz="1200" dirty="0" err="1"/>
              <a:t>purity</a:t>
            </a:r>
            <a:endParaRPr lang="de-DE" sz="1200" dirty="0"/>
          </a:p>
        </p:txBody>
      </p:sp>
      <p:sp>
        <p:nvSpPr>
          <p:cNvPr id="27" name="Textfeld 26">
            <a:extLst>
              <a:ext uri="{FF2B5EF4-FFF2-40B4-BE49-F238E27FC236}">
                <a16:creationId xmlns:a16="http://schemas.microsoft.com/office/drawing/2014/main" id="{04432000-3B8D-64F7-C5E4-BDB08CF33890}"/>
              </a:ext>
            </a:extLst>
          </p:cNvPr>
          <p:cNvSpPr txBox="1"/>
          <p:nvPr/>
        </p:nvSpPr>
        <p:spPr>
          <a:xfrm>
            <a:off x="5548589" y="4181651"/>
            <a:ext cx="1694695" cy="461665"/>
          </a:xfrm>
          <a:prstGeom prst="rect">
            <a:avLst/>
          </a:prstGeom>
          <a:solidFill>
            <a:srgbClr val="FFFF00"/>
          </a:solidFill>
        </p:spPr>
        <p:txBody>
          <a:bodyPr wrap="none" rtlCol="0">
            <a:spAutoFit/>
          </a:bodyPr>
          <a:lstStyle/>
          <a:p>
            <a:r>
              <a:rPr lang="de-DE" sz="1200" dirty="0"/>
              <a:t>Caroline Fengler,</a:t>
            </a:r>
          </a:p>
          <a:p>
            <a:r>
              <a:rPr lang="de-DE" sz="1200" dirty="0"/>
              <a:t>BSM </a:t>
            </a:r>
            <a:r>
              <a:rPr lang="de-DE" sz="1200" dirty="0" err="1"/>
              <a:t>analysis</a:t>
            </a:r>
            <a:r>
              <a:rPr lang="de-DE" sz="1200" dirty="0"/>
              <a:t>, </a:t>
            </a:r>
            <a:r>
              <a:rPr lang="de-DE" sz="1200" dirty="0" err="1"/>
              <a:t>plasma</a:t>
            </a:r>
            <a:endParaRPr lang="de-DE" sz="1200" dirty="0"/>
          </a:p>
        </p:txBody>
      </p:sp>
      <p:sp>
        <p:nvSpPr>
          <p:cNvPr id="28" name="Textfeld 27">
            <a:extLst>
              <a:ext uri="{FF2B5EF4-FFF2-40B4-BE49-F238E27FC236}">
                <a16:creationId xmlns:a16="http://schemas.microsoft.com/office/drawing/2014/main" id="{8F7D501E-10D1-2E42-8211-682C46958BDB}"/>
              </a:ext>
            </a:extLst>
          </p:cNvPr>
          <p:cNvSpPr txBox="1"/>
          <p:nvPr/>
        </p:nvSpPr>
        <p:spPr>
          <a:xfrm>
            <a:off x="7688174" y="1498017"/>
            <a:ext cx="1491114" cy="461665"/>
          </a:xfrm>
          <a:prstGeom prst="rect">
            <a:avLst/>
          </a:prstGeom>
          <a:solidFill>
            <a:srgbClr val="FFFF00"/>
          </a:solidFill>
        </p:spPr>
        <p:txBody>
          <a:bodyPr wrap="none" rtlCol="0">
            <a:spAutoFit/>
          </a:bodyPr>
          <a:lstStyle/>
          <a:p>
            <a:r>
              <a:rPr lang="de-DE" sz="1200" dirty="0"/>
              <a:t>Neven </a:t>
            </a:r>
            <a:r>
              <a:rPr lang="de-DE" sz="1200" dirty="0" err="1"/>
              <a:t>Kovač</a:t>
            </a:r>
            <a:r>
              <a:rPr lang="de-DE" sz="1200" dirty="0"/>
              <a:t>,</a:t>
            </a:r>
          </a:p>
          <a:p>
            <a:r>
              <a:rPr lang="de-DE" sz="1200" dirty="0"/>
              <a:t>Quantum </a:t>
            </a:r>
            <a:r>
              <a:rPr lang="de-DE" sz="1200" dirty="0" err="1"/>
              <a:t>detectors</a:t>
            </a:r>
            <a:endParaRPr lang="de-DE" sz="1200" dirty="0"/>
          </a:p>
        </p:txBody>
      </p:sp>
      <p:sp>
        <p:nvSpPr>
          <p:cNvPr id="29" name="Textfeld 28">
            <a:extLst>
              <a:ext uri="{FF2B5EF4-FFF2-40B4-BE49-F238E27FC236}">
                <a16:creationId xmlns:a16="http://schemas.microsoft.com/office/drawing/2014/main" id="{4276835E-0209-2DEE-A1E7-DF1F46AF1F35}"/>
              </a:ext>
            </a:extLst>
          </p:cNvPr>
          <p:cNvSpPr txBox="1"/>
          <p:nvPr/>
        </p:nvSpPr>
        <p:spPr>
          <a:xfrm>
            <a:off x="3555347" y="4181651"/>
            <a:ext cx="1775999" cy="461665"/>
          </a:xfrm>
          <a:prstGeom prst="rect">
            <a:avLst/>
          </a:prstGeom>
          <a:solidFill>
            <a:srgbClr val="FFFF00"/>
          </a:solidFill>
        </p:spPr>
        <p:txBody>
          <a:bodyPr wrap="none" rtlCol="0">
            <a:spAutoFit/>
          </a:bodyPr>
          <a:lstStyle/>
          <a:p>
            <a:r>
              <a:rPr lang="de-DE" sz="1200" dirty="0"/>
              <a:t>Leonhard Köllenberger,</a:t>
            </a:r>
          </a:p>
          <a:p>
            <a:r>
              <a:rPr lang="de-DE" sz="1200" dirty="0"/>
              <a:t>Neutrino </a:t>
            </a:r>
            <a:r>
              <a:rPr lang="de-DE" sz="1200" dirty="0" err="1"/>
              <a:t>mass</a:t>
            </a:r>
            <a:r>
              <a:rPr lang="de-DE" sz="1200" dirty="0"/>
              <a:t> </a:t>
            </a:r>
            <a:r>
              <a:rPr lang="de-DE" sz="1200" dirty="0" err="1"/>
              <a:t>analysis</a:t>
            </a:r>
            <a:endParaRPr lang="de-DE" sz="1200" dirty="0"/>
          </a:p>
        </p:txBody>
      </p:sp>
      <p:sp>
        <p:nvSpPr>
          <p:cNvPr id="30" name="Textfeld 29">
            <a:extLst>
              <a:ext uri="{FF2B5EF4-FFF2-40B4-BE49-F238E27FC236}">
                <a16:creationId xmlns:a16="http://schemas.microsoft.com/office/drawing/2014/main" id="{324B30BD-DED3-B374-8540-56BB6972D2BD}"/>
              </a:ext>
            </a:extLst>
          </p:cNvPr>
          <p:cNvSpPr txBox="1"/>
          <p:nvPr/>
        </p:nvSpPr>
        <p:spPr>
          <a:xfrm>
            <a:off x="6182473" y="1498017"/>
            <a:ext cx="1293496" cy="461665"/>
          </a:xfrm>
          <a:prstGeom prst="rect">
            <a:avLst/>
          </a:prstGeom>
          <a:solidFill>
            <a:srgbClr val="FFFF00"/>
          </a:solidFill>
        </p:spPr>
        <p:txBody>
          <a:bodyPr wrap="none" rtlCol="0">
            <a:spAutoFit/>
          </a:bodyPr>
          <a:lstStyle/>
          <a:p>
            <a:r>
              <a:rPr lang="de-DE" sz="1200" dirty="0"/>
              <a:t>Dominic Batzler,</a:t>
            </a:r>
          </a:p>
          <a:p>
            <a:r>
              <a:rPr lang="de-DE" sz="1200" dirty="0" err="1"/>
              <a:t>Rear</a:t>
            </a:r>
            <a:r>
              <a:rPr lang="de-DE" sz="1200" dirty="0"/>
              <a:t> wall</a:t>
            </a:r>
          </a:p>
        </p:txBody>
      </p:sp>
      <p:sp>
        <p:nvSpPr>
          <p:cNvPr id="31" name="Textfeld 30">
            <a:extLst>
              <a:ext uri="{FF2B5EF4-FFF2-40B4-BE49-F238E27FC236}">
                <a16:creationId xmlns:a16="http://schemas.microsoft.com/office/drawing/2014/main" id="{11446270-3D71-A8E5-B74F-73E87C9FACE8}"/>
              </a:ext>
            </a:extLst>
          </p:cNvPr>
          <p:cNvSpPr txBox="1"/>
          <p:nvPr/>
        </p:nvSpPr>
        <p:spPr>
          <a:xfrm>
            <a:off x="1726736" y="1498017"/>
            <a:ext cx="1335622" cy="461665"/>
          </a:xfrm>
          <a:prstGeom prst="rect">
            <a:avLst/>
          </a:prstGeom>
          <a:solidFill>
            <a:srgbClr val="FFFF00"/>
          </a:solidFill>
        </p:spPr>
        <p:txBody>
          <a:bodyPr wrap="none" rtlCol="0">
            <a:spAutoFit/>
          </a:bodyPr>
          <a:lstStyle/>
          <a:p>
            <a:r>
              <a:rPr lang="de-DE" sz="1200" dirty="0"/>
              <a:t>Max Aker,</a:t>
            </a:r>
          </a:p>
          <a:p>
            <a:r>
              <a:rPr lang="de-DE" sz="1200" dirty="0" err="1"/>
              <a:t>Rear</a:t>
            </a:r>
            <a:r>
              <a:rPr lang="de-DE" sz="1200" dirty="0"/>
              <a:t> wall </a:t>
            </a:r>
            <a:r>
              <a:rPr lang="de-DE" sz="1200" dirty="0" err="1"/>
              <a:t>activity</a:t>
            </a:r>
            <a:endParaRPr lang="de-DE" sz="1200" dirty="0"/>
          </a:p>
        </p:txBody>
      </p:sp>
      <p:sp>
        <p:nvSpPr>
          <p:cNvPr id="32" name="Textfeld 31">
            <a:extLst>
              <a:ext uri="{FF2B5EF4-FFF2-40B4-BE49-F238E27FC236}">
                <a16:creationId xmlns:a16="http://schemas.microsoft.com/office/drawing/2014/main" id="{A8CFABDE-4AF4-2A8B-899B-2522148B464A}"/>
              </a:ext>
            </a:extLst>
          </p:cNvPr>
          <p:cNvSpPr txBox="1"/>
          <p:nvPr/>
        </p:nvSpPr>
        <p:spPr>
          <a:xfrm>
            <a:off x="7856246" y="3352783"/>
            <a:ext cx="1285929" cy="461665"/>
          </a:xfrm>
          <a:prstGeom prst="rect">
            <a:avLst/>
          </a:prstGeom>
          <a:solidFill>
            <a:srgbClr val="FFFF00"/>
          </a:solidFill>
        </p:spPr>
        <p:txBody>
          <a:bodyPr wrap="none" rtlCol="0">
            <a:spAutoFit/>
          </a:bodyPr>
          <a:lstStyle/>
          <a:p>
            <a:r>
              <a:rPr lang="de-DE" sz="1200" dirty="0"/>
              <a:t>Jaroslav </a:t>
            </a:r>
            <a:r>
              <a:rPr lang="de-DE" sz="1200" dirty="0" err="1"/>
              <a:t>Storek</a:t>
            </a:r>
            <a:r>
              <a:rPr lang="de-DE" sz="1200" dirty="0"/>
              <a:t>,</a:t>
            </a:r>
          </a:p>
          <a:p>
            <a:r>
              <a:rPr lang="de-DE" sz="1200" dirty="0" err="1"/>
              <a:t>plasma</a:t>
            </a:r>
            <a:endParaRPr lang="de-DE" sz="1200" dirty="0"/>
          </a:p>
        </p:txBody>
      </p:sp>
      <p:sp>
        <p:nvSpPr>
          <p:cNvPr id="33" name="Textfeld 32">
            <a:extLst>
              <a:ext uri="{FF2B5EF4-FFF2-40B4-BE49-F238E27FC236}">
                <a16:creationId xmlns:a16="http://schemas.microsoft.com/office/drawing/2014/main" id="{7A95552E-C3F0-3A81-38AC-CDF1569CB0D5}"/>
              </a:ext>
            </a:extLst>
          </p:cNvPr>
          <p:cNvSpPr txBox="1"/>
          <p:nvPr/>
        </p:nvSpPr>
        <p:spPr>
          <a:xfrm>
            <a:off x="254699" y="1498017"/>
            <a:ext cx="1259832" cy="461665"/>
          </a:xfrm>
          <a:prstGeom prst="rect">
            <a:avLst/>
          </a:prstGeom>
          <a:solidFill>
            <a:srgbClr val="FFFF00"/>
          </a:solidFill>
        </p:spPr>
        <p:txBody>
          <a:bodyPr wrap="none" rtlCol="0">
            <a:spAutoFit/>
          </a:bodyPr>
          <a:lstStyle/>
          <a:p>
            <a:r>
              <a:rPr lang="de-DE" sz="1200" dirty="0"/>
              <a:t>Martin Descher,</a:t>
            </a:r>
          </a:p>
          <a:p>
            <a:r>
              <a:rPr lang="de-DE" sz="1200" dirty="0"/>
              <a:t>TRISTAN</a:t>
            </a:r>
          </a:p>
        </p:txBody>
      </p:sp>
      <p:cxnSp>
        <p:nvCxnSpPr>
          <p:cNvPr id="35" name="Gerade Verbindung mit Pfeil 34">
            <a:extLst>
              <a:ext uri="{FF2B5EF4-FFF2-40B4-BE49-F238E27FC236}">
                <a16:creationId xmlns:a16="http://schemas.microsoft.com/office/drawing/2014/main" id="{0F511A51-9E2F-95DE-C2B2-35906AB58739}"/>
              </a:ext>
            </a:extLst>
          </p:cNvPr>
          <p:cNvCxnSpPr>
            <a:cxnSpLocks/>
          </p:cNvCxnSpPr>
          <p:nvPr/>
        </p:nvCxnSpPr>
        <p:spPr>
          <a:xfrm flipV="1">
            <a:off x="1509162" y="2865862"/>
            <a:ext cx="1099712" cy="1329770"/>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9E1FFA1B-F9C3-65F2-5794-0FA303E17A67}"/>
              </a:ext>
            </a:extLst>
          </p:cNvPr>
          <p:cNvCxnSpPr>
            <a:cxnSpLocks/>
          </p:cNvCxnSpPr>
          <p:nvPr/>
        </p:nvCxnSpPr>
        <p:spPr>
          <a:xfrm flipV="1">
            <a:off x="3099046" y="3039802"/>
            <a:ext cx="1076910" cy="1139664"/>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567CC2F1-69A8-3FE2-9052-92ED68115D11}"/>
              </a:ext>
            </a:extLst>
          </p:cNvPr>
          <p:cNvCxnSpPr>
            <a:cxnSpLocks/>
          </p:cNvCxnSpPr>
          <p:nvPr/>
        </p:nvCxnSpPr>
        <p:spPr>
          <a:xfrm flipV="1">
            <a:off x="4989899" y="2679762"/>
            <a:ext cx="1742341" cy="1499704"/>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1DB6E2E4-F83E-2BE6-EB1C-AFFA0FBDA5BE}"/>
              </a:ext>
            </a:extLst>
          </p:cNvPr>
          <p:cNvCxnSpPr>
            <a:cxnSpLocks/>
          </p:cNvCxnSpPr>
          <p:nvPr/>
        </p:nvCxnSpPr>
        <p:spPr>
          <a:xfrm flipV="1">
            <a:off x="6732240" y="2967794"/>
            <a:ext cx="253557" cy="1227838"/>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74FB4FA7-0A0B-E28E-028B-1AD9EFC73616}"/>
              </a:ext>
            </a:extLst>
          </p:cNvPr>
          <p:cNvCxnSpPr>
            <a:cxnSpLocks/>
          </p:cNvCxnSpPr>
          <p:nvPr/>
        </p:nvCxnSpPr>
        <p:spPr>
          <a:xfrm flipH="1" flipV="1">
            <a:off x="7475969" y="2571750"/>
            <a:ext cx="236402" cy="1607716"/>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D426C360-0706-98E2-AF4A-2169A71C49F5}"/>
              </a:ext>
            </a:extLst>
          </p:cNvPr>
          <p:cNvCxnSpPr>
            <a:cxnSpLocks/>
            <a:stCxn id="28" idx="2"/>
          </p:cNvCxnSpPr>
          <p:nvPr/>
        </p:nvCxnSpPr>
        <p:spPr>
          <a:xfrm flipH="1">
            <a:off x="7417264" y="1959682"/>
            <a:ext cx="1016467" cy="259912"/>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F7E85569-6732-92F2-0114-70CBFA16E07A}"/>
              </a:ext>
            </a:extLst>
          </p:cNvPr>
          <p:cNvCxnSpPr>
            <a:cxnSpLocks/>
            <a:stCxn id="30" idx="2"/>
          </p:cNvCxnSpPr>
          <p:nvPr/>
        </p:nvCxnSpPr>
        <p:spPr>
          <a:xfrm>
            <a:off x="6829221" y="1959682"/>
            <a:ext cx="86592" cy="216024"/>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BF244C3C-165E-DCF9-9FBB-E06683DD71AF}"/>
              </a:ext>
            </a:extLst>
          </p:cNvPr>
          <p:cNvCxnSpPr>
            <a:cxnSpLocks/>
            <a:stCxn id="26" idx="2"/>
          </p:cNvCxnSpPr>
          <p:nvPr/>
        </p:nvCxnSpPr>
        <p:spPr>
          <a:xfrm>
            <a:off x="5378824" y="1959682"/>
            <a:ext cx="1173396" cy="216024"/>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7259D9C2-D137-C1EF-496D-2DE67F7817BB}"/>
              </a:ext>
            </a:extLst>
          </p:cNvPr>
          <p:cNvCxnSpPr>
            <a:cxnSpLocks/>
            <a:stCxn id="25" idx="2"/>
          </p:cNvCxnSpPr>
          <p:nvPr/>
        </p:nvCxnSpPr>
        <p:spPr>
          <a:xfrm>
            <a:off x="3924869" y="1959682"/>
            <a:ext cx="647131" cy="283840"/>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64" name="Textfeld 63">
            <a:extLst>
              <a:ext uri="{FF2B5EF4-FFF2-40B4-BE49-F238E27FC236}">
                <a16:creationId xmlns:a16="http://schemas.microsoft.com/office/drawing/2014/main" id="{78971A4E-2026-8F31-7C4E-BA8912D92401}"/>
              </a:ext>
            </a:extLst>
          </p:cNvPr>
          <p:cNvSpPr txBox="1"/>
          <p:nvPr/>
        </p:nvSpPr>
        <p:spPr>
          <a:xfrm>
            <a:off x="7460526" y="4181651"/>
            <a:ext cx="1683474" cy="461665"/>
          </a:xfrm>
          <a:prstGeom prst="rect">
            <a:avLst/>
          </a:prstGeom>
          <a:solidFill>
            <a:srgbClr val="FFFF00"/>
          </a:solidFill>
        </p:spPr>
        <p:txBody>
          <a:bodyPr wrap="none" rtlCol="0">
            <a:spAutoFit/>
          </a:bodyPr>
          <a:lstStyle/>
          <a:p>
            <a:r>
              <a:rPr lang="de-DE" sz="1200" dirty="0"/>
              <a:t>Leonard Hasselmann,</a:t>
            </a:r>
          </a:p>
          <a:p>
            <a:r>
              <a:rPr lang="de-DE" sz="1200" dirty="0" err="1"/>
              <a:t>Atomic</a:t>
            </a:r>
            <a:r>
              <a:rPr lang="de-DE" sz="1200" dirty="0"/>
              <a:t> T source</a:t>
            </a:r>
          </a:p>
        </p:txBody>
      </p:sp>
      <p:cxnSp>
        <p:nvCxnSpPr>
          <p:cNvPr id="71" name="Gerade Verbindung mit Pfeil 70">
            <a:extLst>
              <a:ext uri="{FF2B5EF4-FFF2-40B4-BE49-F238E27FC236}">
                <a16:creationId xmlns:a16="http://schemas.microsoft.com/office/drawing/2014/main" id="{4D4FE240-B892-2A6D-643C-977ECAAFACF0}"/>
              </a:ext>
            </a:extLst>
          </p:cNvPr>
          <p:cNvCxnSpPr>
            <a:cxnSpLocks/>
            <a:stCxn id="32" idx="0"/>
          </p:cNvCxnSpPr>
          <p:nvPr/>
        </p:nvCxnSpPr>
        <p:spPr>
          <a:xfrm flipH="1" flipV="1">
            <a:off x="8309984" y="2679762"/>
            <a:ext cx="189227" cy="673021"/>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34"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Tree>
    <p:extLst>
      <p:ext uri="{BB962C8B-B14F-4D97-AF65-F5344CB8AC3E}">
        <p14:creationId xmlns:p14="http://schemas.microsoft.com/office/powerpoint/2010/main" val="15038547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06E288EE-39C9-E8F4-0D68-30D8CA124ED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967315" y="1285321"/>
            <a:ext cx="2201369" cy="2572859"/>
          </a:xfrm>
        </p:spPr>
      </p:pic>
      <p:sp>
        <p:nvSpPr>
          <p:cNvPr id="3" name="Titel 2">
            <a:extLst>
              <a:ext uri="{FF2B5EF4-FFF2-40B4-BE49-F238E27FC236}">
                <a16:creationId xmlns:a16="http://schemas.microsoft.com/office/drawing/2014/main" id="{8E48D5A1-CE64-3C1A-D456-320DE3C13EF7}"/>
              </a:ext>
            </a:extLst>
          </p:cNvPr>
          <p:cNvSpPr>
            <a:spLocks noGrp="1"/>
          </p:cNvSpPr>
          <p:nvPr>
            <p:ph type="title"/>
          </p:nvPr>
        </p:nvSpPr>
        <p:spPr/>
        <p:txBody>
          <a:bodyPr>
            <a:normAutofit/>
          </a:bodyPr>
          <a:lstStyle/>
          <a:p>
            <a:r>
              <a:rPr lang="de-DE" dirty="0" err="1"/>
              <a:t>Ongoing</a:t>
            </a:r>
            <a:r>
              <a:rPr lang="de-DE" dirty="0"/>
              <a:t> R&amp;D </a:t>
            </a:r>
            <a:r>
              <a:rPr lang="de-DE" dirty="0" err="1"/>
              <a:t>towards</a:t>
            </a:r>
            <a:r>
              <a:rPr lang="de-DE" dirty="0"/>
              <a:t> KATRIN++</a:t>
            </a:r>
          </a:p>
        </p:txBody>
      </p:sp>
      <p:pic>
        <p:nvPicPr>
          <p:cNvPr id="4" name="Grafik 3">
            <a:extLst>
              <a:ext uri="{FF2B5EF4-FFF2-40B4-BE49-F238E27FC236}">
                <a16:creationId xmlns:a16="http://schemas.microsoft.com/office/drawing/2014/main" id="{36787860-5FEA-EA18-568F-A07E152E4B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6000" y="1285321"/>
            <a:ext cx="1805173" cy="2572858"/>
          </a:xfrm>
          <a:prstGeom prst="rect">
            <a:avLst/>
          </a:prstGeom>
        </p:spPr>
      </p:pic>
      <p:sp>
        <p:nvSpPr>
          <p:cNvPr id="8" name="Textfeld 7">
            <a:extLst>
              <a:ext uri="{FF2B5EF4-FFF2-40B4-BE49-F238E27FC236}">
                <a16:creationId xmlns:a16="http://schemas.microsoft.com/office/drawing/2014/main" id="{ED28E637-4640-A1FD-8120-59252ED0B3A8}"/>
              </a:ext>
            </a:extLst>
          </p:cNvPr>
          <p:cNvSpPr txBox="1"/>
          <p:nvPr/>
        </p:nvSpPr>
        <p:spPr>
          <a:xfrm>
            <a:off x="323992" y="3870796"/>
            <a:ext cx="4137387" cy="1077218"/>
          </a:xfrm>
          <a:prstGeom prst="rect">
            <a:avLst/>
          </a:prstGeom>
          <a:noFill/>
        </p:spPr>
        <p:txBody>
          <a:bodyPr wrap="square" rtlCol="0">
            <a:spAutoFit/>
          </a:bodyPr>
          <a:lstStyle/>
          <a:p>
            <a:r>
              <a:rPr lang="de-DE" sz="1600" dirty="0"/>
              <a:t>Modular </a:t>
            </a:r>
            <a:r>
              <a:rPr lang="de-DE" sz="1600" b="1" dirty="0" err="1"/>
              <a:t>atomic</a:t>
            </a:r>
            <a:r>
              <a:rPr lang="de-DE" sz="1600" b="1" dirty="0"/>
              <a:t> hydrogen </a:t>
            </a:r>
            <a:r>
              <a:rPr lang="de-DE" sz="1600" b="1" dirty="0" err="1"/>
              <a:t>test</a:t>
            </a:r>
            <a:r>
              <a:rPr lang="de-DE" sz="1600" b="1" dirty="0"/>
              <a:t> </a:t>
            </a:r>
            <a:r>
              <a:rPr lang="de-DE" sz="1600" b="1" dirty="0" err="1"/>
              <a:t>setup</a:t>
            </a:r>
            <a:r>
              <a:rPr lang="de-DE" sz="1600" b="1" dirty="0"/>
              <a:t/>
            </a:r>
            <a:br>
              <a:rPr lang="de-DE" sz="1600" b="1" dirty="0"/>
            </a:br>
            <a:r>
              <a:rPr lang="de-DE" sz="1600" dirty="0"/>
              <a:t> </a:t>
            </a:r>
            <a:r>
              <a:rPr lang="de-DE" sz="1600" dirty="0">
                <a:sym typeface="Wingdings" panose="05000000000000000000" pitchFamily="2" charset="2"/>
              </a:rPr>
              <a:t> </a:t>
            </a:r>
            <a:r>
              <a:rPr lang="de-DE" sz="1600" dirty="0" err="1">
                <a:sym typeface="Wingdings" panose="05000000000000000000" pitchFamily="2" charset="2"/>
              </a:rPr>
              <a:t>preparation</a:t>
            </a:r>
            <a:r>
              <a:rPr lang="de-DE" sz="1600" dirty="0">
                <a:sym typeface="Wingdings" panose="05000000000000000000" pitchFamily="2" charset="2"/>
              </a:rPr>
              <a:t> of </a:t>
            </a:r>
            <a:r>
              <a:rPr lang="de-DE" sz="1600" dirty="0" err="1">
                <a:sym typeface="Wingdings" panose="05000000000000000000" pitchFamily="2" charset="2"/>
              </a:rPr>
              <a:t>glovebox</a:t>
            </a:r>
            <a:r>
              <a:rPr lang="de-DE" sz="1600" dirty="0">
                <a:sym typeface="Wingdings" panose="05000000000000000000" pitchFamily="2" charset="2"/>
              </a:rPr>
              <a:t> </a:t>
            </a:r>
            <a:r>
              <a:rPr lang="de-DE" sz="1600" dirty="0" err="1">
                <a:sym typeface="Wingdings" panose="05000000000000000000" pitchFamily="2" charset="2"/>
              </a:rPr>
              <a:t>integration</a:t>
            </a:r>
            <a:r>
              <a:rPr lang="de-DE" sz="1600" dirty="0">
                <a:sym typeface="Wingdings" panose="05000000000000000000" pitchFamily="2" charset="2"/>
              </a:rPr>
              <a:t> for </a:t>
            </a:r>
            <a:r>
              <a:rPr lang="de-DE" sz="1600" b="1" dirty="0" err="1"/>
              <a:t>first</a:t>
            </a:r>
            <a:r>
              <a:rPr lang="de-DE" sz="1600" b="1" dirty="0"/>
              <a:t> </a:t>
            </a:r>
            <a:r>
              <a:rPr lang="de-DE" sz="1600" b="1" dirty="0" err="1"/>
              <a:t>atomic</a:t>
            </a:r>
            <a:r>
              <a:rPr lang="de-DE" sz="1600" b="1" dirty="0"/>
              <a:t> </a:t>
            </a:r>
            <a:r>
              <a:rPr lang="de-DE" sz="1600" b="1" dirty="0" err="1"/>
              <a:t>tritium</a:t>
            </a:r>
            <a:r>
              <a:rPr lang="de-DE" sz="1600" b="1" dirty="0"/>
              <a:t> </a:t>
            </a:r>
            <a:r>
              <a:rPr lang="de-DE" sz="1600" dirty="0" err="1"/>
              <a:t>experiment</a:t>
            </a:r>
            <a:r>
              <a:rPr lang="de-DE" sz="1600" dirty="0"/>
              <a:t> </a:t>
            </a:r>
            <a:r>
              <a:rPr lang="de-DE" sz="1600" dirty="0" err="1"/>
              <a:t>ongoing</a:t>
            </a:r>
            <a:r>
              <a:rPr lang="de-DE" sz="1600" dirty="0"/>
              <a:t/>
            </a:r>
            <a:br>
              <a:rPr lang="de-DE" sz="1600" dirty="0"/>
            </a:br>
            <a:endParaRPr lang="de-DE" sz="1600" dirty="0"/>
          </a:p>
        </p:txBody>
      </p:sp>
      <p:pic>
        <p:nvPicPr>
          <p:cNvPr id="2" name="Picture 11">
            <a:extLst>
              <a:ext uri="{FF2B5EF4-FFF2-40B4-BE49-F238E27FC236}">
                <a16:creationId xmlns:a16="http://schemas.microsoft.com/office/drawing/2014/main" id="{63C9F361-2CEA-96AC-FFF7-612B5A6268A3}"/>
              </a:ext>
            </a:extLst>
          </p:cNvPr>
          <p:cNvPicPr>
            <a:picLocks noChangeAspect="1"/>
          </p:cNvPicPr>
          <p:nvPr/>
        </p:nvPicPr>
        <p:blipFill>
          <a:blip r:embed="rId5"/>
          <a:stretch>
            <a:fillRect/>
          </a:stretch>
        </p:blipFill>
        <p:spPr>
          <a:xfrm>
            <a:off x="4585201" y="1766266"/>
            <a:ext cx="2929032" cy="1610967"/>
          </a:xfrm>
          <a:prstGeom prst="rect">
            <a:avLst/>
          </a:prstGeom>
        </p:spPr>
      </p:pic>
      <p:sp>
        <p:nvSpPr>
          <p:cNvPr id="5" name="Textfeld 4">
            <a:extLst>
              <a:ext uri="{FF2B5EF4-FFF2-40B4-BE49-F238E27FC236}">
                <a16:creationId xmlns:a16="http://schemas.microsoft.com/office/drawing/2014/main" id="{03F38973-C503-FEA1-5966-CB6CD3691AD6}"/>
              </a:ext>
            </a:extLst>
          </p:cNvPr>
          <p:cNvSpPr txBox="1"/>
          <p:nvPr/>
        </p:nvSpPr>
        <p:spPr>
          <a:xfrm>
            <a:off x="4554410" y="3870796"/>
            <a:ext cx="4532010" cy="584775"/>
          </a:xfrm>
          <a:prstGeom prst="rect">
            <a:avLst/>
          </a:prstGeom>
          <a:noFill/>
        </p:spPr>
        <p:txBody>
          <a:bodyPr wrap="none" rtlCol="0">
            <a:spAutoFit/>
          </a:bodyPr>
          <a:lstStyle/>
          <a:p>
            <a:r>
              <a:rPr lang="de-DE" sz="1600" b="1" dirty="0"/>
              <a:t>ELECTRON </a:t>
            </a:r>
            <a:r>
              <a:rPr lang="de-DE" sz="1600" b="1" dirty="0" err="1"/>
              <a:t>project</a:t>
            </a:r>
            <a:r>
              <a:rPr lang="de-DE" sz="1600" b="1" dirty="0"/>
              <a:t> </a:t>
            </a:r>
            <a:r>
              <a:rPr lang="de-DE" sz="1600" dirty="0"/>
              <a:t>(KIT </a:t>
            </a:r>
            <a:r>
              <a:rPr lang="de-DE" sz="1600" dirty="0" err="1"/>
              <a:t>seed</a:t>
            </a:r>
            <a:r>
              <a:rPr lang="de-DE" sz="1600" dirty="0"/>
              <a:t> </a:t>
            </a:r>
            <a:r>
              <a:rPr lang="de-DE" sz="1600" dirty="0" err="1"/>
              <a:t>funding</a:t>
            </a:r>
            <a:r>
              <a:rPr lang="de-DE" sz="1600" dirty="0"/>
              <a:t>)</a:t>
            </a:r>
            <a:br>
              <a:rPr lang="de-DE" sz="1600" dirty="0"/>
            </a:br>
            <a:r>
              <a:rPr lang="de-DE" sz="1600" dirty="0" err="1"/>
              <a:t>Measure</a:t>
            </a:r>
            <a:r>
              <a:rPr lang="de-DE" sz="1600" dirty="0"/>
              <a:t> external </a:t>
            </a:r>
            <a:r>
              <a:rPr lang="de-DE" sz="1600" dirty="0" err="1"/>
              <a:t>electrons</a:t>
            </a:r>
            <a:r>
              <a:rPr lang="de-DE" sz="1600" dirty="0"/>
              <a:t> </a:t>
            </a:r>
            <a:r>
              <a:rPr lang="de-DE" sz="1600" dirty="0" err="1"/>
              <a:t>with</a:t>
            </a:r>
            <a:r>
              <a:rPr lang="de-DE" sz="1600" dirty="0"/>
              <a:t> MMC </a:t>
            </a:r>
            <a:r>
              <a:rPr lang="de-DE" sz="1600" dirty="0" err="1"/>
              <a:t>detectors</a:t>
            </a:r>
            <a:endParaRPr lang="de-DE" sz="1600" dirty="0"/>
          </a:p>
        </p:txBody>
      </p:sp>
      <p:sp>
        <p:nvSpPr>
          <p:cNvPr id="9" name="Pfeil: nach rechts 8">
            <a:extLst>
              <a:ext uri="{FF2B5EF4-FFF2-40B4-BE49-F238E27FC236}">
                <a16:creationId xmlns:a16="http://schemas.microsoft.com/office/drawing/2014/main" id="{6B41D95E-1EEC-679D-05C0-795F5B70653B}"/>
              </a:ext>
            </a:extLst>
          </p:cNvPr>
          <p:cNvSpPr/>
          <p:nvPr/>
        </p:nvSpPr>
        <p:spPr>
          <a:xfrm>
            <a:off x="1656140" y="2401781"/>
            <a:ext cx="1188132" cy="244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a:extLst>
              <a:ext uri="{FF2B5EF4-FFF2-40B4-BE49-F238E27FC236}">
                <a16:creationId xmlns:a16="http://schemas.microsoft.com/office/drawing/2014/main" id="{6C7A6EA5-CA83-547C-ED74-BD3D2D8E001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78198" y="1255943"/>
            <a:ext cx="1205151" cy="257285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4252E04-A094-6553-6726-BF4AE7C2033C}"/>
              </a:ext>
            </a:extLst>
          </p:cNvPr>
          <p:cNvSpPr txBox="1"/>
          <p:nvPr/>
        </p:nvSpPr>
        <p:spPr>
          <a:xfrm>
            <a:off x="5110991" y="1130502"/>
            <a:ext cx="2116990" cy="369332"/>
          </a:xfrm>
          <a:prstGeom prst="rect">
            <a:avLst/>
          </a:prstGeom>
          <a:noFill/>
        </p:spPr>
        <p:txBody>
          <a:bodyPr wrap="none" rtlCol="0">
            <a:spAutoFit/>
          </a:bodyPr>
          <a:lstStyle/>
          <a:p>
            <a:r>
              <a:rPr lang="de-DE" b="1" dirty="0">
                <a:solidFill>
                  <a:schemeClr val="accent1"/>
                </a:solidFill>
              </a:rPr>
              <a:t>IMS, IAP, IAP-TLK</a:t>
            </a:r>
          </a:p>
        </p:txBody>
      </p:sp>
      <p:sp>
        <p:nvSpPr>
          <p:cNvPr id="10" name="Textfeld 9">
            <a:extLst>
              <a:ext uri="{FF2B5EF4-FFF2-40B4-BE49-F238E27FC236}">
                <a16:creationId xmlns:a16="http://schemas.microsoft.com/office/drawing/2014/main" id="{55140612-B19F-C5F1-8F63-5A1C0FFC3CC4}"/>
              </a:ext>
            </a:extLst>
          </p:cNvPr>
          <p:cNvSpPr txBox="1"/>
          <p:nvPr/>
        </p:nvSpPr>
        <p:spPr>
          <a:xfrm>
            <a:off x="396000" y="912078"/>
            <a:ext cx="1095172" cy="369332"/>
          </a:xfrm>
          <a:prstGeom prst="rect">
            <a:avLst/>
          </a:prstGeom>
          <a:noFill/>
        </p:spPr>
        <p:txBody>
          <a:bodyPr wrap="none" rtlCol="0">
            <a:spAutoFit/>
          </a:bodyPr>
          <a:lstStyle/>
          <a:p>
            <a:r>
              <a:rPr lang="de-DE" b="1" dirty="0">
                <a:solidFill>
                  <a:schemeClr val="accent1"/>
                </a:solidFill>
              </a:rPr>
              <a:t>IAP-TLK</a:t>
            </a:r>
          </a:p>
        </p:txBody>
      </p:sp>
      <p:sp>
        <p:nvSpPr>
          <p:cNvPr id="11" name="Textfeld 10">
            <a:extLst>
              <a:ext uri="{FF2B5EF4-FFF2-40B4-BE49-F238E27FC236}">
                <a16:creationId xmlns:a16="http://schemas.microsoft.com/office/drawing/2014/main" id="{924790DD-0088-F859-72B5-0A1FAC6B7F90}"/>
              </a:ext>
            </a:extLst>
          </p:cNvPr>
          <p:cNvSpPr txBox="1"/>
          <p:nvPr/>
        </p:nvSpPr>
        <p:spPr>
          <a:xfrm>
            <a:off x="1931830" y="1176668"/>
            <a:ext cx="2170787" cy="276999"/>
          </a:xfrm>
          <a:prstGeom prst="rect">
            <a:avLst/>
          </a:prstGeom>
          <a:solidFill>
            <a:srgbClr val="FFFF00"/>
          </a:solidFill>
        </p:spPr>
        <p:txBody>
          <a:bodyPr wrap="none" rtlCol="0">
            <a:spAutoFit/>
          </a:bodyPr>
          <a:lstStyle/>
          <a:p>
            <a:r>
              <a:rPr lang="de-DE" sz="1200" dirty="0"/>
              <a:t>Leonard Hasselmann, Poster</a:t>
            </a:r>
          </a:p>
        </p:txBody>
      </p:sp>
      <p:sp>
        <p:nvSpPr>
          <p:cNvPr id="13" name="Textfeld 12">
            <a:extLst>
              <a:ext uri="{FF2B5EF4-FFF2-40B4-BE49-F238E27FC236}">
                <a16:creationId xmlns:a16="http://schemas.microsoft.com/office/drawing/2014/main" id="{7481B67D-95A5-67C6-4FD1-0B02204B013C}"/>
              </a:ext>
            </a:extLst>
          </p:cNvPr>
          <p:cNvSpPr txBox="1"/>
          <p:nvPr/>
        </p:nvSpPr>
        <p:spPr>
          <a:xfrm>
            <a:off x="7367088" y="3593797"/>
            <a:ext cx="1627369" cy="276999"/>
          </a:xfrm>
          <a:prstGeom prst="rect">
            <a:avLst/>
          </a:prstGeom>
          <a:solidFill>
            <a:srgbClr val="FFFF00"/>
          </a:solidFill>
        </p:spPr>
        <p:txBody>
          <a:bodyPr wrap="none" rtlCol="0">
            <a:spAutoFit/>
          </a:bodyPr>
          <a:lstStyle/>
          <a:p>
            <a:r>
              <a:rPr lang="de-DE" sz="1200" dirty="0"/>
              <a:t>Neven </a:t>
            </a:r>
            <a:r>
              <a:rPr lang="de-DE" sz="1200" dirty="0" err="1"/>
              <a:t>Kovač</a:t>
            </a:r>
            <a:r>
              <a:rPr lang="de-DE" sz="1200" dirty="0"/>
              <a:t>, Poster</a:t>
            </a:r>
          </a:p>
        </p:txBody>
      </p:sp>
      <p:sp>
        <p:nvSpPr>
          <p:cNvPr id="14"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dirty="0"/>
          </a:p>
        </p:txBody>
      </p:sp>
    </p:spTree>
    <p:extLst>
      <p:ext uri="{BB962C8B-B14F-4D97-AF65-F5344CB8AC3E}">
        <p14:creationId xmlns:p14="http://schemas.microsoft.com/office/powerpoint/2010/main" val="364234335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03805A9-DCB1-8C98-00BF-E5092FBD5EAC}"/>
              </a:ext>
            </a:extLst>
          </p:cNvPr>
          <p:cNvSpPr>
            <a:spLocks noGrp="1"/>
          </p:cNvSpPr>
          <p:nvPr>
            <p:ph idx="1"/>
          </p:nvPr>
        </p:nvSpPr>
        <p:spPr>
          <a:xfrm>
            <a:off x="4067944" y="1187634"/>
            <a:ext cx="4676006" cy="3364854"/>
          </a:xfrm>
        </p:spPr>
        <p:txBody>
          <a:bodyPr/>
          <a:lstStyle/>
          <a:p>
            <a:r>
              <a:rPr lang="de-DE" sz="1600" dirty="0"/>
              <a:t>Measurement of </a:t>
            </a:r>
            <a:r>
              <a:rPr lang="de-DE" sz="1600" dirty="0" err="1"/>
              <a:t>molecular</a:t>
            </a:r>
            <a:r>
              <a:rPr lang="de-DE" sz="1600" dirty="0"/>
              <a:t> </a:t>
            </a:r>
            <a:r>
              <a:rPr lang="de-DE" sz="1600" dirty="0" err="1"/>
              <a:t>energies</a:t>
            </a:r>
            <a:r>
              <a:rPr lang="de-DE" sz="1600" dirty="0"/>
              <a:t> </a:t>
            </a:r>
            <a:r>
              <a:rPr lang="de-DE" sz="1600" dirty="0" err="1"/>
              <a:t>with</a:t>
            </a:r>
            <a:r>
              <a:rPr lang="de-DE" sz="1600" dirty="0"/>
              <a:t> </a:t>
            </a:r>
            <a:r>
              <a:rPr lang="de-DE" sz="1600" b="1" dirty="0"/>
              <a:t>10 kHz (~ 0.05 </a:t>
            </a:r>
            <a:r>
              <a:rPr lang="de-DE" sz="1600" b="1" dirty="0" err="1"/>
              <a:t>neV</a:t>
            </a:r>
            <a:r>
              <a:rPr lang="de-DE" sz="1600" b="1" dirty="0"/>
              <a:t>) </a:t>
            </a:r>
            <a:r>
              <a:rPr lang="de-DE" sz="1600" b="1" dirty="0" err="1"/>
              <a:t>accuracy</a:t>
            </a:r>
            <a:r>
              <a:rPr lang="de-DE" sz="1600" b="1" dirty="0"/>
              <a:t> </a:t>
            </a:r>
            <a:r>
              <a:rPr lang="de-DE" sz="1600" dirty="0"/>
              <a:t>via </a:t>
            </a:r>
            <a:r>
              <a:rPr lang="de-DE" dirty="0"/>
              <a:t>„</a:t>
            </a:r>
            <a:r>
              <a:rPr lang="de-DE" sz="1600" dirty="0"/>
              <a:t>Noise Immune </a:t>
            </a:r>
            <a:r>
              <a:rPr lang="de-DE" sz="1600" dirty="0" err="1"/>
              <a:t>Cavity</a:t>
            </a:r>
            <a:r>
              <a:rPr lang="de-DE" sz="1600" dirty="0"/>
              <a:t> Enhanced – Optical </a:t>
            </a:r>
            <a:r>
              <a:rPr lang="de-DE" sz="1600" dirty="0" err="1"/>
              <a:t>Heterodyne</a:t>
            </a:r>
            <a:r>
              <a:rPr lang="de-DE" sz="1600" dirty="0"/>
              <a:t> </a:t>
            </a:r>
            <a:r>
              <a:rPr lang="de-DE" sz="1600" dirty="0" err="1"/>
              <a:t>Molecular</a:t>
            </a:r>
            <a:r>
              <a:rPr lang="de-DE" sz="1600" dirty="0"/>
              <a:t> Spectroscopy (NICE-OHMS</a:t>
            </a:r>
            <a:r>
              <a:rPr lang="de-DE" sz="1600" dirty="0" smtClean="0"/>
              <a:t>)</a:t>
            </a:r>
          </a:p>
          <a:p>
            <a:pPr marL="0" indent="0">
              <a:buNone/>
            </a:pPr>
            <a:endParaRPr lang="de-DE" dirty="0"/>
          </a:p>
          <a:p>
            <a:r>
              <a:rPr lang="de-DE" sz="1600" dirty="0"/>
              <a:t>Getter </a:t>
            </a:r>
            <a:r>
              <a:rPr lang="de-DE" sz="1600" dirty="0" err="1"/>
              <a:t>cell</a:t>
            </a:r>
            <a:r>
              <a:rPr lang="de-DE" sz="1600" dirty="0"/>
              <a:t> </a:t>
            </a:r>
            <a:r>
              <a:rPr lang="de-DE" sz="1600" dirty="0" err="1"/>
              <a:t>with</a:t>
            </a:r>
            <a:r>
              <a:rPr lang="de-DE" sz="1600" dirty="0"/>
              <a:t> </a:t>
            </a:r>
            <a:r>
              <a:rPr lang="de-DE" sz="1600" b="1" dirty="0"/>
              <a:t>HT </a:t>
            </a:r>
            <a:r>
              <a:rPr lang="de-DE" sz="1600" dirty="0"/>
              <a:t>(&lt;1 </a:t>
            </a:r>
            <a:r>
              <a:rPr lang="de-DE" sz="1600" dirty="0" err="1"/>
              <a:t>GBq</a:t>
            </a:r>
            <a:r>
              <a:rPr lang="de-DE" sz="1600" dirty="0"/>
              <a:t>) </a:t>
            </a:r>
            <a:br>
              <a:rPr lang="de-DE" sz="1600" dirty="0"/>
            </a:br>
            <a:r>
              <a:rPr lang="de-DE" sz="1600" dirty="0" err="1"/>
              <a:t>developed</a:t>
            </a:r>
            <a:r>
              <a:rPr lang="de-DE" sz="1600" dirty="0"/>
              <a:t> at TLK and </a:t>
            </a:r>
            <a:r>
              <a:rPr lang="de-DE" sz="1600" dirty="0" err="1"/>
              <a:t>brought</a:t>
            </a:r>
            <a:r>
              <a:rPr lang="de-DE" sz="1600" dirty="0"/>
              <a:t> </a:t>
            </a:r>
            <a:br>
              <a:rPr lang="de-DE" sz="1600" dirty="0"/>
            </a:br>
            <a:r>
              <a:rPr lang="de-DE" sz="1600" dirty="0"/>
              <a:t>for </a:t>
            </a:r>
            <a:r>
              <a:rPr lang="de-DE" sz="1600" dirty="0" err="1"/>
              <a:t>measurements</a:t>
            </a:r>
            <a:r>
              <a:rPr lang="de-DE" sz="1600" dirty="0"/>
              <a:t> </a:t>
            </a:r>
            <a:r>
              <a:rPr lang="de-DE" sz="1600" dirty="0" err="1"/>
              <a:t>to</a:t>
            </a:r>
            <a:r>
              <a:rPr lang="de-DE" sz="1600" dirty="0"/>
              <a:t> </a:t>
            </a:r>
            <a:r>
              <a:rPr lang="de-DE" sz="1600" b="1" dirty="0"/>
              <a:t>VU Amsterdam</a:t>
            </a:r>
          </a:p>
        </p:txBody>
      </p:sp>
      <p:sp>
        <p:nvSpPr>
          <p:cNvPr id="3" name="Titel 2">
            <a:extLst>
              <a:ext uri="{FF2B5EF4-FFF2-40B4-BE49-F238E27FC236}">
                <a16:creationId xmlns:a16="http://schemas.microsoft.com/office/drawing/2014/main" id="{68DF6FA0-6424-06DE-386D-532DB9B4E104}"/>
              </a:ext>
            </a:extLst>
          </p:cNvPr>
          <p:cNvSpPr>
            <a:spLocks noGrp="1"/>
          </p:cNvSpPr>
          <p:nvPr>
            <p:ph type="title"/>
          </p:nvPr>
        </p:nvSpPr>
        <p:spPr/>
        <p:txBody>
          <a:bodyPr>
            <a:normAutofit fontScale="90000"/>
          </a:bodyPr>
          <a:lstStyle/>
          <a:p>
            <a:r>
              <a:rPr lang="de-DE" dirty="0"/>
              <a:t>Ultra High </a:t>
            </a:r>
            <a:r>
              <a:rPr lang="de-DE" dirty="0" err="1"/>
              <a:t>resolution</a:t>
            </a:r>
            <a:r>
              <a:rPr lang="de-DE" dirty="0"/>
              <a:t> </a:t>
            </a:r>
            <a:r>
              <a:rPr lang="de-DE" dirty="0" err="1"/>
              <a:t>spectroscopy</a:t>
            </a:r>
            <a:r>
              <a:rPr lang="de-DE" dirty="0"/>
              <a:t> of </a:t>
            </a:r>
            <a:r>
              <a:rPr lang="de-DE" dirty="0" err="1"/>
              <a:t>tritiated</a:t>
            </a:r>
            <a:r>
              <a:rPr lang="de-DE" dirty="0"/>
              <a:t> </a:t>
            </a:r>
            <a:r>
              <a:rPr lang="de-DE" dirty="0" err="1"/>
              <a:t>species</a:t>
            </a:r>
            <a:endParaRPr lang="de-DE" dirty="0"/>
          </a:p>
        </p:txBody>
      </p:sp>
      <p:pic>
        <p:nvPicPr>
          <p:cNvPr id="5" name="Grafik 4">
            <a:extLst>
              <a:ext uri="{FF2B5EF4-FFF2-40B4-BE49-F238E27FC236}">
                <a16:creationId xmlns:a16="http://schemas.microsoft.com/office/drawing/2014/main" id="{5C9FD025-DB5A-1A74-E2C0-7C9945612E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000" y="1151706"/>
            <a:ext cx="3422880" cy="3422880"/>
          </a:xfrm>
          <a:prstGeom prst="rect">
            <a:avLst/>
          </a:prstGeom>
        </p:spPr>
      </p:pic>
      <p:sp>
        <p:nvSpPr>
          <p:cNvPr id="6" name="Textfeld 5">
            <a:extLst>
              <a:ext uri="{FF2B5EF4-FFF2-40B4-BE49-F238E27FC236}">
                <a16:creationId xmlns:a16="http://schemas.microsoft.com/office/drawing/2014/main" id="{66575B8F-B674-1EA2-3420-E2C9876ACC44}"/>
              </a:ext>
            </a:extLst>
          </p:cNvPr>
          <p:cNvSpPr txBox="1"/>
          <p:nvPr/>
        </p:nvSpPr>
        <p:spPr>
          <a:xfrm>
            <a:off x="2107440" y="1204320"/>
            <a:ext cx="1399550" cy="276999"/>
          </a:xfrm>
          <a:prstGeom prst="rect">
            <a:avLst/>
          </a:prstGeom>
          <a:solidFill>
            <a:srgbClr val="FFFF00"/>
          </a:solidFill>
        </p:spPr>
        <p:txBody>
          <a:bodyPr wrap="none" rtlCol="0">
            <a:spAutoFit/>
          </a:bodyPr>
          <a:lstStyle/>
          <a:p>
            <a:r>
              <a:rPr lang="de-DE" sz="1200" dirty="0"/>
              <a:t>Valentin Hermann</a:t>
            </a:r>
          </a:p>
        </p:txBody>
      </p:sp>
      <p:sp>
        <p:nvSpPr>
          <p:cNvPr id="7" name="Textfeld 6">
            <a:extLst>
              <a:ext uri="{FF2B5EF4-FFF2-40B4-BE49-F238E27FC236}">
                <a16:creationId xmlns:a16="http://schemas.microsoft.com/office/drawing/2014/main" id="{7FCB3326-545B-C1B4-CAEE-0CD5E8F87A6E}"/>
              </a:ext>
            </a:extLst>
          </p:cNvPr>
          <p:cNvSpPr txBox="1"/>
          <p:nvPr/>
        </p:nvSpPr>
        <p:spPr>
          <a:xfrm>
            <a:off x="5103093" y="4796859"/>
            <a:ext cx="3117159" cy="261610"/>
          </a:xfrm>
          <a:prstGeom prst="rect">
            <a:avLst/>
          </a:prstGeom>
          <a:noFill/>
        </p:spPr>
        <p:txBody>
          <a:bodyPr wrap="square">
            <a:spAutoFit/>
          </a:bodyPr>
          <a:lstStyle/>
          <a:p>
            <a:r>
              <a:rPr lang="en-US" sz="1100" dirty="0"/>
              <a:t>PHYSICAL REVIEW A 105, 062823 (2022)</a:t>
            </a:r>
            <a:endParaRPr lang="de-DE" sz="1100" dirty="0"/>
          </a:p>
        </p:txBody>
      </p:sp>
      <p:pic>
        <p:nvPicPr>
          <p:cNvPr id="8" name="Grafik 7">
            <a:extLst>
              <a:ext uri="{FF2B5EF4-FFF2-40B4-BE49-F238E27FC236}">
                <a16:creationId xmlns:a16="http://schemas.microsoft.com/office/drawing/2014/main" id="{B5EE44DE-9ABD-2E14-D7CB-9B4FF8F40E04}"/>
              </a:ext>
            </a:extLst>
          </p:cNvPr>
          <p:cNvPicPr>
            <a:picLocks noChangeAspect="1"/>
          </p:cNvPicPr>
          <p:nvPr/>
        </p:nvPicPr>
        <p:blipFill>
          <a:blip r:embed="rId4"/>
          <a:stretch>
            <a:fillRect/>
          </a:stretch>
        </p:blipFill>
        <p:spPr>
          <a:xfrm>
            <a:off x="6355080" y="3522081"/>
            <a:ext cx="2388870" cy="1274778"/>
          </a:xfrm>
          <a:prstGeom prst="rect">
            <a:avLst/>
          </a:prstGeom>
        </p:spPr>
      </p:pic>
      <p:sp>
        <p:nvSpPr>
          <p:cNvPr id="9" name="Textfeld 8">
            <a:extLst>
              <a:ext uri="{FF2B5EF4-FFF2-40B4-BE49-F238E27FC236}">
                <a16:creationId xmlns:a16="http://schemas.microsoft.com/office/drawing/2014/main" id="{224E8EBA-F06B-0B23-2191-C96E6170579E}"/>
              </a:ext>
            </a:extLst>
          </p:cNvPr>
          <p:cNvSpPr txBox="1"/>
          <p:nvPr/>
        </p:nvSpPr>
        <p:spPr>
          <a:xfrm>
            <a:off x="4697632" y="3672549"/>
            <a:ext cx="2567547" cy="830997"/>
          </a:xfrm>
          <a:prstGeom prst="rect">
            <a:avLst/>
          </a:prstGeom>
          <a:noFill/>
        </p:spPr>
        <p:txBody>
          <a:bodyPr wrap="square" rtlCol="0">
            <a:spAutoFit/>
          </a:bodyPr>
          <a:lstStyle/>
          <a:p>
            <a:r>
              <a:rPr lang="de-DE" sz="1600" b="1" dirty="0" err="1"/>
              <a:t>Example</a:t>
            </a:r>
            <a:r>
              <a:rPr lang="de-DE" sz="1600" b="1" dirty="0"/>
              <a:t> </a:t>
            </a:r>
            <a:br>
              <a:rPr lang="de-DE" sz="1600" b="1" dirty="0"/>
            </a:br>
            <a:r>
              <a:rPr lang="de-DE" sz="1600" b="1" dirty="0" err="1"/>
              <a:t>measurement</a:t>
            </a:r>
            <a:r>
              <a:rPr lang="de-DE" sz="1600" b="1" dirty="0"/>
              <a:t> </a:t>
            </a:r>
            <a:br>
              <a:rPr lang="de-DE" sz="1600" b="1" dirty="0"/>
            </a:br>
            <a:r>
              <a:rPr lang="de-DE" sz="1600" b="1" dirty="0" err="1"/>
              <a:t>with</a:t>
            </a:r>
            <a:r>
              <a:rPr lang="de-DE" sz="1600" b="1" dirty="0"/>
              <a:t> HD</a:t>
            </a:r>
          </a:p>
        </p:txBody>
      </p:sp>
      <p:pic>
        <p:nvPicPr>
          <p:cNvPr id="10" name="Grafik 9">
            <a:extLst>
              <a:ext uri="{FF2B5EF4-FFF2-40B4-BE49-F238E27FC236}">
                <a16:creationId xmlns:a16="http://schemas.microsoft.com/office/drawing/2014/main" id="{D191735C-5234-7653-AB5E-829E71936A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49515" y="2003087"/>
            <a:ext cx="1058662" cy="1090389"/>
          </a:xfrm>
          <a:prstGeom prst="rect">
            <a:avLst/>
          </a:prstGeom>
        </p:spPr>
      </p:pic>
      <p:sp>
        <p:nvSpPr>
          <p:cNvPr id="11"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Tree>
    <p:extLst>
      <p:ext uri="{BB962C8B-B14F-4D97-AF65-F5344CB8AC3E}">
        <p14:creationId xmlns:p14="http://schemas.microsoft.com/office/powerpoint/2010/main" val="17448775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 Box 11"/>
          <p:cNvSpPr txBox="1">
            <a:spLocks noGrp="1"/>
          </p:cNvSpPr>
          <p:nvPr>
            <p:ph type="sldNum" sz="quarter" idx="4294967295"/>
          </p:nvPr>
        </p:nvSpPr>
        <p:spPr>
          <a:xfrm>
            <a:off x="215999" y="4881929"/>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106" name="Titel 1"/>
          <p:cNvSpPr txBox="1">
            <a:spLocks noGrp="1"/>
          </p:cNvSpPr>
          <p:nvPr>
            <p:ph type="title"/>
          </p:nvPr>
        </p:nvSpPr>
        <p:spPr>
          <a:xfrm>
            <a:off x="395999" y="296153"/>
            <a:ext cx="6869180" cy="575811"/>
          </a:xfrm>
          <a:prstGeom prst="rect">
            <a:avLst/>
          </a:prstGeom>
        </p:spPr>
        <p:txBody>
          <a:bodyPr/>
          <a:lstStyle>
            <a:lvl1pPr algn="ctr">
              <a:defRPr sz="1800"/>
            </a:lvl1pPr>
          </a:lstStyle>
          <a:p>
            <a:r>
              <a:rPr dirty="0"/>
              <a:t>KIT Center </a:t>
            </a:r>
            <a:r>
              <a:rPr dirty="0" smtClean="0"/>
              <a:t>Elementary</a:t>
            </a:r>
            <a:r>
              <a:rPr lang="de-DE" dirty="0" smtClean="0"/>
              <a:t> p</a:t>
            </a:r>
            <a:r>
              <a:rPr dirty="0" smtClean="0"/>
              <a:t>article </a:t>
            </a:r>
            <a:r>
              <a:rPr dirty="0"/>
              <a:t>and </a:t>
            </a:r>
            <a:r>
              <a:rPr dirty="0" err="1"/>
              <a:t>Astroparticle</a:t>
            </a:r>
            <a:r>
              <a:rPr dirty="0"/>
              <a:t> Physics (KCETA)</a:t>
            </a:r>
          </a:p>
        </p:txBody>
      </p:sp>
      <p:pic>
        <p:nvPicPr>
          <p:cNvPr id="107" name="Picture 6" descr="Picture 6"/>
          <p:cNvPicPr>
            <a:picLocks noChangeAspect="1"/>
          </p:cNvPicPr>
          <p:nvPr/>
        </p:nvPicPr>
        <p:blipFill>
          <a:blip r:embed="rId2">
            <a:extLst/>
          </a:blip>
          <a:stretch>
            <a:fillRect/>
          </a:stretch>
        </p:blipFill>
        <p:spPr>
          <a:xfrm>
            <a:off x="5840859" y="808007"/>
            <a:ext cx="3258868" cy="2479187"/>
          </a:xfrm>
          <a:prstGeom prst="rect">
            <a:avLst/>
          </a:prstGeom>
          <a:ln w="12700">
            <a:miter lim="400000"/>
          </a:ln>
        </p:spPr>
      </p:pic>
      <p:pic>
        <p:nvPicPr>
          <p:cNvPr id="108" name="Picture 2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9710" y="1123210"/>
            <a:ext cx="2701149" cy="779731"/>
          </a:xfrm>
          <a:prstGeom prst="rect">
            <a:avLst/>
          </a:prstGeom>
          <a:ln w="12700">
            <a:miter lim="400000"/>
          </a:ln>
        </p:spPr>
      </p:pic>
      <p:sp>
        <p:nvSpPr>
          <p:cNvPr id="109" name="Text Box 23"/>
          <p:cNvSpPr txBox="1"/>
          <p:nvPr/>
        </p:nvSpPr>
        <p:spPr>
          <a:xfrm>
            <a:off x="372620" y="1410636"/>
            <a:ext cx="4177884" cy="1556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marL="214312" lvl="3" indent="-214312">
              <a:spcBef>
                <a:spcPts val="200"/>
              </a:spcBef>
              <a:buSzPct val="70000"/>
              <a:buBlip>
                <a:blip r:embed="rId4"/>
              </a:buBlip>
              <a:defRPr sz="1500">
                <a:latin typeface="Arial"/>
                <a:ea typeface="Arial"/>
                <a:cs typeface="Arial"/>
                <a:sym typeface="Arial"/>
              </a:defRPr>
            </a:pPr>
            <a:r>
              <a:rPr lang="en-US" dirty="0"/>
              <a:t>One out of nine KIT centers</a:t>
            </a:r>
          </a:p>
          <a:p>
            <a:pPr marL="214312" lvl="3" indent="-214312">
              <a:spcBef>
                <a:spcPts val="200"/>
              </a:spcBef>
              <a:buSzPct val="70000"/>
              <a:buBlip>
                <a:blip r:embed="rId4"/>
              </a:buBlip>
              <a:defRPr sz="1500">
                <a:latin typeface="Arial"/>
                <a:ea typeface="Arial"/>
                <a:cs typeface="Arial"/>
                <a:sym typeface="Arial"/>
              </a:defRPr>
            </a:pPr>
            <a:r>
              <a:rPr dirty="0" smtClean="0">
                <a:solidFill>
                  <a:schemeClr val="tx1"/>
                </a:solidFill>
              </a:rPr>
              <a:t>11 </a:t>
            </a:r>
            <a:r>
              <a:rPr dirty="0">
                <a:solidFill>
                  <a:schemeClr val="tx1"/>
                </a:solidFill>
              </a:rPr>
              <a:t>institutes</a:t>
            </a:r>
          </a:p>
          <a:p>
            <a:pPr marL="214312" indent="-214312">
              <a:spcBef>
                <a:spcPts val="200"/>
              </a:spcBef>
              <a:buSzPct val="70000"/>
              <a:buBlip>
                <a:blip r:embed="rId4"/>
              </a:buBlip>
              <a:defRPr sz="1500">
                <a:latin typeface="Arial"/>
                <a:ea typeface="Arial"/>
                <a:cs typeface="Arial"/>
                <a:sym typeface="Arial"/>
              </a:defRPr>
            </a:pPr>
            <a:r>
              <a:rPr dirty="0">
                <a:solidFill>
                  <a:schemeClr val="tx1"/>
                </a:solidFill>
              </a:rPr>
              <a:t>~ 400 people</a:t>
            </a:r>
          </a:p>
          <a:p>
            <a:pPr marL="257174" lvl="1" indent="-300037">
              <a:spcBef>
                <a:spcPts val="200"/>
              </a:spcBef>
              <a:buSzPct val="70000"/>
              <a:buBlip>
                <a:blip r:embed="rId4"/>
              </a:buBlip>
              <a:defRPr sz="1500">
                <a:latin typeface="Arial"/>
                <a:ea typeface="Arial"/>
                <a:cs typeface="Arial"/>
                <a:sym typeface="Arial"/>
              </a:defRPr>
            </a:pPr>
            <a:r>
              <a:rPr dirty="0" smtClean="0">
                <a:solidFill>
                  <a:schemeClr val="tx1"/>
                </a:solidFill>
              </a:rPr>
              <a:t>4 </a:t>
            </a:r>
            <a:r>
              <a:rPr dirty="0">
                <a:solidFill>
                  <a:schemeClr val="tx1"/>
                </a:solidFill>
              </a:rPr>
              <a:t>KIT Departments</a:t>
            </a:r>
          </a:p>
          <a:p>
            <a:pPr marL="257174" lvl="1" indent="-300037">
              <a:spcBef>
                <a:spcPts val="200"/>
              </a:spcBef>
              <a:buSzPct val="70000"/>
              <a:buBlip>
                <a:blip r:embed="rId4"/>
              </a:buBlip>
              <a:defRPr sz="1500">
                <a:latin typeface="Arial"/>
                <a:ea typeface="Arial"/>
                <a:cs typeface="Arial"/>
                <a:sym typeface="Arial"/>
              </a:defRPr>
            </a:pPr>
            <a:r>
              <a:rPr dirty="0">
                <a:solidFill>
                  <a:schemeClr val="tx1"/>
                </a:solidFill>
              </a:rPr>
              <a:t>4 out of 5 KIT Divisions, </a:t>
            </a:r>
            <a:r>
              <a:rPr dirty="0"/>
              <a:t/>
            </a:r>
            <a:br>
              <a:rPr dirty="0"/>
            </a:br>
            <a:r>
              <a:rPr dirty="0"/>
              <a:t>mainly Division V, </a:t>
            </a:r>
            <a:r>
              <a:rPr i="1" dirty="0"/>
              <a:t>Physics and Mathematics</a:t>
            </a:r>
            <a:r>
              <a:rPr dirty="0"/>
              <a:t> </a:t>
            </a:r>
          </a:p>
        </p:txBody>
      </p:sp>
      <p:graphicFrame>
        <p:nvGraphicFramePr>
          <p:cNvPr id="110" name="Tabelle 1"/>
          <p:cNvGraphicFramePr/>
          <p:nvPr/>
        </p:nvGraphicFramePr>
        <p:xfrm>
          <a:off x="380540" y="3321024"/>
          <a:ext cx="8616678" cy="1257300"/>
        </p:xfrm>
        <a:graphic>
          <a:graphicData uri="http://schemas.openxmlformats.org/drawingml/2006/table">
            <a:tbl>
              <a:tblPr>
                <a:tableStyleId>{4C3C2611-4C71-4FC5-86AE-919BDF0F9419}</a:tableStyleId>
              </a:tblPr>
              <a:tblGrid>
                <a:gridCol w="4328234">
                  <a:extLst>
                    <a:ext uri="{9D8B030D-6E8A-4147-A177-3AD203B41FA5}">
                      <a16:colId xmlns:a16="http://schemas.microsoft.com/office/drawing/2014/main" val="20000"/>
                    </a:ext>
                  </a:extLst>
                </a:gridCol>
                <a:gridCol w="4288444">
                  <a:extLst>
                    <a:ext uri="{9D8B030D-6E8A-4147-A177-3AD203B41FA5}">
                      <a16:colId xmlns:a16="http://schemas.microsoft.com/office/drawing/2014/main" val="20001"/>
                    </a:ext>
                  </a:extLst>
                </a:gridCol>
              </a:tblGrid>
              <a:tr h="1028700">
                <a:tc>
                  <a:txBody>
                    <a:bodyPr/>
                    <a:lstStyle/>
                    <a:p>
                      <a:pPr>
                        <a:defRPr sz="1300" b="0">
                          <a:sym typeface="Helvetica"/>
                        </a:defRPr>
                      </a:pPr>
                      <a:r>
                        <a:t>Institute for Experimental Particle Physics (ETP)</a:t>
                      </a:r>
                    </a:p>
                    <a:p>
                      <a:pPr>
                        <a:defRPr sz="1300" b="0">
                          <a:sym typeface="Helvetica"/>
                        </a:defRPr>
                      </a:pPr>
                      <a:r>
                        <a:t>Institute for Theoretical Particle Physics (TTP)</a:t>
                      </a:r>
                    </a:p>
                    <a:p>
                      <a:pPr>
                        <a:defRPr sz="1300" b="0">
                          <a:sym typeface="Helvetica"/>
                        </a:defRPr>
                      </a:pPr>
                      <a:r>
                        <a:t>Institute for Theoretical Physics (ITP)</a:t>
                      </a:r>
                    </a:p>
                    <a:p>
                      <a:pPr>
                        <a:defRPr sz="1300" b="0">
                          <a:sym typeface="Helvetica"/>
                        </a:defRPr>
                      </a:pPr>
                      <a:r>
                        <a:t>Institute for Nuclear Physics (IKP)</a:t>
                      </a:r>
                    </a:p>
                    <a:p>
                      <a:pPr>
                        <a:defRPr sz="1300" b="0">
                          <a:sym typeface="Helvetica"/>
                        </a:defRPr>
                      </a:pPr>
                      <a:r>
                        <a:t>Institute for Data Processing and Electronics (IPE)</a:t>
                      </a:r>
                    </a:p>
                    <a:p>
                      <a:pPr>
                        <a:defRPr sz="1300" b="0">
                          <a:sym typeface="Helvetica"/>
                        </a:defRPr>
                      </a:pPr>
                      <a:r>
                        <a:t>Institute for Technical Physics (ITeP)</a:t>
                      </a:r>
                    </a:p>
                  </a:txBody>
                  <a:tcPr marL="34290" marR="34290" marT="34290" marB="34290" horzOverflow="overflow"/>
                </a:tc>
                <a:tc>
                  <a:txBody>
                    <a:bodyPr/>
                    <a:lstStyle/>
                    <a:p>
                      <a:pPr>
                        <a:defRPr sz="1300" b="0">
                          <a:sym typeface="Helvetica"/>
                        </a:defRPr>
                      </a:pPr>
                      <a:r>
                        <a:t>Steinbuch Centre for Computing (SCC)</a:t>
                      </a:r>
                    </a:p>
                    <a:p>
                      <a:pPr>
                        <a:defRPr sz="1300" b="0">
                          <a:sym typeface="Helvetica"/>
                        </a:defRPr>
                      </a:pPr>
                      <a:r>
                        <a:t>Institute for Micro- and Nanoelectronic Systems (IMS)</a:t>
                      </a:r>
                    </a:p>
                    <a:p>
                      <a:pPr>
                        <a:defRPr sz="1300" b="0">
                          <a:sym typeface="Helvetica"/>
                        </a:defRPr>
                      </a:pPr>
                      <a:r>
                        <a:t>Institute for Information Processing Technologies (ITIV)</a:t>
                      </a:r>
                    </a:p>
                    <a:p>
                      <a:pPr>
                        <a:defRPr sz="1300" b="0">
                          <a:sym typeface="Helvetica"/>
                        </a:defRPr>
                      </a:pPr>
                      <a:r>
                        <a:t>Institute for Technical Thermodynamic and Refrigeration (ITTK)</a:t>
                      </a:r>
                    </a:p>
                    <a:p>
                      <a:pPr>
                        <a:defRPr sz="1300" b="0">
                          <a:sym typeface="Helvetica"/>
                        </a:defRPr>
                      </a:pPr>
                      <a:r>
                        <a:t>Institute for Accelerator Physics and Technology (IBPT)</a:t>
                      </a:r>
                    </a:p>
                  </a:txBody>
                  <a:tcPr marL="34290" marR="34290" marT="34290" marB="34290" horzOverflow="overflow"/>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70C2575-AAF0-F301-1DD3-4CA5B5A6E881}"/>
              </a:ext>
            </a:extLst>
          </p:cNvPr>
          <p:cNvSpPr>
            <a:spLocks noGrp="1"/>
          </p:cNvSpPr>
          <p:nvPr>
            <p:ph idx="1"/>
          </p:nvPr>
        </p:nvSpPr>
        <p:spPr>
          <a:xfrm>
            <a:off x="400050" y="2247714"/>
            <a:ext cx="8343900" cy="2304774"/>
          </a:xfrm>
        </p:spPr>
        <p:txBody>
          <a:bodyPr/>
          <a:lstStyle/>
          <a:p>
            <a:r>
              <a:rPr lang="de-DE" dirty="0" err="1"/>
              <a:t>We</a:t>
            </a:r>
            <a:r>
              <a:rPr lang="de-DE" dirty="0"/>
              <a:t> </a:t>
            </a:r>
            <a:r>
              <a:rPr lang="de-DE" dirty="0" err="1"/>
              <a:t>invite</a:t>
            </a:r>
            <a:r>
              <a:rPr lang="de-DE" dirty="0"/>
              <a:t> KCETA / KSETA</a:t>
            </a:r>
            <a:br>
              <a:rPr lang="de-DE" dirty="0"/>
            </a:br>
            <a:r>
              <a:rPr lang="de-DE" dirty="0" err="1"/>
              <a:t>to</a:t>
            </a:r>
            <a:r>
              <a:rPr lang="de-DE" dirty="0"/>
              <a:t> </a:t>
            </a:r>
            <a:r>
              <a:rPr lang="de-DE" dirty="0" err="1"/>
              <a:t>join</a:t>
            </a:r>
            <a:r>
              <a:rPr lang="de-DE" dirty="0"/>
              <a:t> </a:t>
            </a:r>
            <a:r>
              <a:rPr lang="de-DE" dirty="0" err="1"/>
              <a:t>our</a:t>
            </a:r>
            <a:r>
              <a:rPr lang="de-DE" dirty="0"/>
              <a:t> </a:t>
            </a:r>
            <a:r>
              <a:rPr lang="de-DE" dirty="0" err="1"/>
              <a:t>festivities</a:t>
            </a:r>
            <a:endParaRPr lang="de-DE" dirty="0"/>
          </a:p>
          <a:p>
            <a:endParaRPr lang="de-DE" dirty="0"/>
          </a:p>
          <a:p>
            <a:r>
              <a:rPr lang="de-DE" dirty="0"/>
              <a:t>More </a:t>
            </a:r>
            <a:r>
              <a:rPr lang="de-DE" dirty="0" err="1"/>
              <a:t>information</a:t>
            </a:r>
            <a:r>
              <a:rPr lang="de-DE" dirty="0"/>
              <a:t> on:</a:t>
            </a:r>
            <a:br>
              <a:rPr lang="de-DE" dirty="0"/>
            </a:br>
            <a:r>
              <a:rPr lang="de-DE" dirty="0"/>
              <a:t>https://www.iap.kit.edu/tlk/english/410.php</a:t>
            </a:r>
          </a:p>
          <a:p>
            <a:endParaRPr lang="de-DE" dirty="0"/>
          </a:p>
          <a:p>
            <a:endParaRPr lang="de-DE" dirty="0"/>
          </a:p>
          <a:p>
            <a:endParaRPr lang="de-DE" dirty="0"/>
          </a:p>
        </p:txBody>
      </p:sp>
      <p:sp>
        <p:nvSpPr>
          <p:cNvPr id="3" name="Titel 2">
            <a:extLst>
              <a:ext uri="{FF2B5EF4-FFF2-40B4-BE49-F238E27FC236}">
                <a16:creationId xmlns:a16="http://schemas.microsoft.com/office/drawing/2014/main" id="{706AF2F9-5231-E7D5-B0C5-16FF12D4083B}"/>
              </a:ext>
            </a:extLst>
          </p:cNvPr>
          <p:cNvSpPr>
            <a:spLocks noGrp="1"/>
          </p:cNvSpPr>
          <p:nvPr>
            <p:ph type="title"/>
          </p:nvPr>
        </p:nvSpPr>
        <p:spPr/>
        <p:txBody>
          <a:bodyPr/>
          <a:lstStyle/>
          <a:p>
            <a:r>
              <a:rPr lang="de-DE" dirty="0"/>
              <a:t>30 </a:t>
            </a:r>
            <a:r>
              <a:rPr lang="de-DE" dirty="0" err="1"/>
              <a:t>years</a:t>
            </a:r>
            <a:r>
              <a:rPr lang="de-DE" dirty="0"/>
              <a:t> of TLK</a:t>
            </a:r>
          </a:p>
        </p:txBody>
      </p:sp>
      <p:pic>
        <p:nvPicPr>
          <p:cNvPr id="5" name="Grafik 4">
            <a:extLst>
              <a:ext uri="{FF2B5EF4-FFF2-40B4-BE49-F238E27FC236}">
                <a16:creationId xmlns:a16="http://schemas.microsoft.com/office/drawing/2014/main" id="{043FCE72-1BAF-418D-B783-AE2C75A9E336}"/>
              </a:ext>
            </a:extLst>
          </p:cNvPr>
          <p:cNvPicPr>
            <a:picLocks noChangeAspect="1"/>
          </p:cNvPicPr>
          <p:nvPr/>
        </p:nvPicPr>
        <p:blipFill>
          <a:blip r:embed="rId2"/>
          <a:stretch>
            <a:fillRect/>
          </a:stretch>
        </p:blipFill>
        <p:spPr>
          <a:xfrm rot="21268235">
            <a:off x="4474093" y="160671"/>
            <a:ext cx="3436241" cy="4859510"/>
          </a:xfrm>
          <a:prstGeom prst="rect">
            <a:avLst/>
          </a:prstGeom>
        </p:spPr>
      </p:pic>
      <p:sp>
        <p:nvSpPr>
          <p:cNvPr id="6"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Tree>
    <p:extLst>
      <p:ext uri="{BB962C8B-B14F-4D97-AF65-F5344CB8AC3E}">
        <p14:creationId xmlns:p14="http://schemas.microsoft.com/office/powerpoint/2010/main" val="110319810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el 1"/>
          <p:cNvSpPr txBox="1">
            <a:spLocks noGrp="1"/>
          </p:cNvSpPr>
          <p:nvPr>
            <p:ph type="title"/>
          </p:nvPr>
        </p:nvSpPr>
        <p:spPr>
          <a:xfrm>
            <a:off x="395999" y="296153"/>
            <a:ext cx="6869180" cy="575811"/>
          </a:xfrm>
          <a:prstGeom prst="rect">
            <a:avLst/>
          </a:prstGeom>
        </p:spPr>
        <p:txBody>
          <a:bodyPr/>
          <a:lstStyle/>
          <a:p>
            <a:r>
              <a:rPr lang="de-DE" dirty="0" smtClean="0"/>
              <a:t>KCETA „Code </a:t>
            </a:r>
            <a:r>
              <a:rPr lang="de-DE" dirty="0" err="1" smtClean="0"/>
              <a:t>of</a:t>
            </a:r>
            <a:r>
              <a:rPr lang="de-DE" dirty="0" smtClean="0"/>
              <a:t> </a:t>
            </a:r>
            <a:r>
              <a:rPr lang="de-DE" dirty="0" err="1" smtClean="0"/>
              <a:t>the</a:t>
            </a:r>
            <a:r>
              <a:rPr lang="de-DE" dirty="0" smtClean="0"/>
              <a:t> </a:t>
            </a:r>
            <a:r>
              <a:rPr lang="de-DE" dirty="0" err="1" smtClean="0"/>
              <a:t>Universe</a:t>
            </a:r>
            <a:r>
              <a:rPr lang="de-DE" dirty="0" smtClean="0"/>
              <a:t>“</a:t>
            </a:r>
            <a:endParaRPr dirty="0"/>
          </a:p>
        </p:txBody>
      </p:sp>
      <p:sp>
        <p:nvSpPr>
          <p:cNvPr id="8" name="Inhaltsplatzhalter 1">
            <a:extLst>
              <a:ext uri="{FF2B5EF4-FFF2-40B4-BE49-F238E27FC236}">
                <a16:creationId xmlns:a16="http://schemas.microsoft.com/office/drawing/2014/main" id="{A74B25C5-B6A4-E94E-A101-8E8D322AA3C8}"/>
              </a:ext>
            </a:extLst>
          </p:cNvPr>
          <p:cNvSpPr txBox="1">
            <a:spLocks/>
          </p:cNvSpPr>
          <p:nvPr/>
        </p:nvSpPr>
        <p:spPr>
          <a:xfrm>
            <a:off x="137690" y="1136822"/>
            <a:ext cx="4872092" cy="3396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62500" lnSpcReduction="20000"/>
          </a:bodyPr>
          <a:lstStyle>
            <a:lvl1pPr marL="203652" marR="0" indent="-203652" algn="l" defTabSz="685982" rtl="0" latinLnBrk="0">
              <a:lnSpc>
                <a:spcPct val="100000"/>
              </a:lnSpc>
              <a:spcBef>
                <a:spcPts val="600"/>
              </a:spcBef>
              <a:spcAft>
                <a:spcPts val="0"/>
              </a:spcAft>
              <a:buClrTx/>
              <a:buSzPct val="88000"/>
              <a:buFontTx/>
              <a:buBlip>
                <a:blip r:embed="rId2"/>
              </a:buBlip>
              <a:tabLst/>
              <a:defRPr sz="2000" b="0" i="0" u="none" strike="noStrike" cap="none" spc="0" baseline="0">
                <a:solidFill>
                  <a:srgbClr val="000000"/>
                </a:solidFill>
                <a:uFillTx/>
                <a:latin typeface="Arial"/>
                <a:ea typeface="Arial"/>
                <a:cs typeface="Arial"/>
                <a:sym typeface="Arial"/>
              </a:defRPr>
            </a:lvl1pPr>
            <a:lvl2pPr marL="493051" marR="0" indent="-226280" algn="l" defTabSz="685982" rtl="0" latinLnBrk="0">
              <a:lnSpc>
                <a:spcPct val="100000"/>
              </a:lnSpc>
              <a:spcBef>
                <a:spcPts val="600"/>
              </a:spcBef>
              <a:spcAft>
                <a:spcPts val="0"/>
              </a:spcAft>
              <a:buClrTx/>
              <a:buSzPct val="88000"/>
              <a:buFontTx/>
              <a:buBlip>
                <a:blip r:embed="rId2"/>
              </a:buBlip>
              <a:tabLst/>
              <a:defRPr sz="2000" b="0" i="0" u="none" strike="noStrike" cap="none" spc="0" baseline="0">
                <a:solidFill>
                  <a:srgbClr val="000000"/>
                </a:solidFill>
                <a:uFillTx/>
                <a:latin typeface="Arial"/>
                <a:ea typeface="Arial"/>
                <a:cs typeface="Arial"/>
                <a:sym typeface="Arial"/>
              </a:defRPr>
            </a:lvl2pPr>
            <a:lvl3pPr marL="786916" marR="0" indent="-248610" algn="l" defTabSz="685982" rtl="0" latinLnBrk="0">
              <a:lnSpc>
                <a:spcPct val="100000"/>
              </a:lnSpc>
              <a:spcBef>
                <a:spcPts val="600"/>
              </a:spcBef>
              <a:spcAft>
                <a:spcPts val="0"/>
              </a:spcAft>
              <a:buClrTx/>
              <a:buSzPct val="88000"/>
              <a:buFontTx/>
              <a:buBlip>
                <a:blip r:embed="rId2"/>
              </a:buBlip>
              <a:tabLst/>
              <a:defRPr sz="2000" b="0" i="0" u="none" strike="noStrike" cap="none" spc="0" baseline="0">
                <a:solidFill>
                  <a:srgbClr val="000000"/>
                </a:solidFill>
                <a:uFillTx/>
                <a:latin typeface="Arial"/>
                <a:ea typeface="Arial"/>
                <a:cs typeface="Arial"/>
                <a:sym typeface="Arial"/>
              </a:defRPr>
            </a:lvl3pPr>
            <a:lvl4pPr marL="1059642" marR="0" indent="-254564" algn="l" defTabSz="685982" rtl="0" latinLnBrk="0">
              <a:lnSpc>
                <a:spcPct val="100000"/>
              </a:lnSpc>
              <a:spcBef>
                <a:spcPts val="600"/>
              </a:spcBef>
              <a:spcAft>
                <a:spcPts val="0"/>
              </a:spcAft>
              <a:buClrTx/>
              <a:buSzPct val="88000"/>
              <a:buFontTx/>
              <a:buBlip>
                <a:blip r:embed="rId2"/>
              </a:buBlip>
              <a:tabLst/>
              <a:defRPr sz="2000" b="0" i="0" u="none" strike="noStrike" cap="none" spc="0" baseline="0">
                <a:solidFill>
                  <a:srgbClr val="000000"/>
                </a:solidFill>
                <a:uFillTx/>
                <a:latin typeface="Arial"/>
                <a:ea typeface="Arial"/>
                <a:cs typeface="Arial"/>
                <a:sym typeface="Arial"/>
              </a:defRPr>
            </a:lvl4pPr>
            <a:lvl5pPr marL="1408090" marR="0" indent="-331478" algn="l" defTabSz="685982" rtl="0" latinLnBrk="0">
              <a:lnSpc>
                <a:spcPct val="100000"/>
              </a:lnSpc>
              <a:spcBef>
                <a:spcPts val="600"/>
              </a:spcBef>
              <a:spcAft>
                <a:spcPts val="0"/>
              </a:spcAft>
              <a:buClrTx/>
              <a:buSzPct val="88000"/>
              <a:buFontTx/>
              <a:buBlip>
                <a:blip r:embed="rId2"/>
              </a:buBlip>
              <a:tabLst/>
              <a:defRPr sz="2000" b="0" i="0" u="none" strike="noStrike" cap="none" spc="0" baseline="0">
                <a:solidFill>
                  <a:srgbClr val="000000"/>
                </a:solidFill>
                <a:uFillTx/>
                <a:latin typeface="Arial"/>
                <a:ea typeface="Arial"/>
                <a:cs typeface="Arial"/>
                <a:sym typeface="Arial"/>
              </a:defRPr>
            </a:lvl5pPr>
            <a:lvl6pPr marL="1978797"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6pPr>
            <a:lvl7pPr marL="2321786"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7pPr>
            <a:lvl8pPr marL="2664779"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8pPr>
            <a:lvl9pPr marL="3007771" marR="0" indent="-263838" algn="l" defTabSz="685982" rtl="0" latinLnBrk="0">
              <a:lnSpc>
                <a:spcPct val="100000"/>
              </a:lnSpc>
              <a:spcBef>
                <a:spcPts val="600"/>
              </a:spcBef>
              <a:spcAft>
                <a:spcPts val="0"/>
              </a:spcAft>
              <a:buClrTx/>
              <a:buSzPct val="100000"/>
              <a:buFontTx/>
              <a:buChar char="•"/>
              <a:tabLst/>
              <a:defRPr sz="2000" b="0" i="0" u="none" strike="noStrike" cap="none" spc="0" baseline="0">
                <a:solidFill>
                  <a:srgbClr val="000000"/>
                </a:solidFill>
                <a:uFillTx/>
                <a:latin typeface="Arial"/>
                <a:ea typeface="Arial"/>
                <a:cs typeface="Arial"/>
                <a:sym typeface="Arial"/>
              </a:defRPr>
            </a:lvl9pPr>
          </a:lstStyle>
          <a:p>
            <a:pPr hangingPunct="1"/>
            <a:r>
              <a:rPr lang="de-DE" sz="2400" dirty="0" err="1" smtClean="0"/>
              <a:t>Travelling</a:t>
            </a:r>
            <a:r>
              <a:rPr lang="de-DE" sz="2400" dirty="0" smtClean="0"/>
              <a:t> </a:t>
            </a:r>
            <a:r>
              <a:rPr lang="de-DE" sz="2400" dirty="0" err="1" smtClean="0"/>
              <a:t>exhibition</a:t>
            </a:r>
            <a:r>
              <a:rPr lang="de-DE" sz="2400" dirty="0" smtClean="0"/>
              <a:t> „Code </a:t>
            </a:r>
            <a:r>
              <a:rPr lang="de-DE" sz="2400" dirty="0" err="1" smtClean="0"/>
              <a:t>of</a:t>
            </a:r>
            <a:r>
              <a:rPr lang="de-DE" sz="2400" dirty="0" smtClean="0"/>
              <a:t> </a:t>
            </a:r>
            <a:r>
              <a:rPr lang="de-DE" sz="2400" dirty="0" err="1" smtClean="0"/>
              <a:t>the</a:t>
            </a:r>
            <a:r>
              <a:rPr lang="de-DE" sz="2400" dirty="0" smtClean="0"/>
              <a:t> </a:t>
            </a:r>
            <a:r>
              <a:rPr lang="de-DE" sz="2400" dirty="0" err="1" smtClean="0"/>
              <a:t>Universe</a:t>
            </a:r>
            <a:r>
              <a:rPr lang="de-DE" sz="2400" dirty="0" smtClean="0"/>
              <a:t>“ </a:t>
            </a:r>
            <a:r>
              <a:rPr lang="de-DE" sz="2400" dirty="0" err="1" smtClean="0"/>
              <a:t>from</a:t>
            </a:r>
            <a:r>
              <a:rPr lang="de-DE" sz="2400" dirty="0" smtClean="0"/>
              <a:t> CERN </a:t>
            </a:r>
          </a:p>
          <a:p>
            <a:pPr hangingPunct="1"/>
            <a:r>
              <a:rPr lang="de-DE" sz="2400" dirty="0" smtClean="0"/>
              <a:t>At Triangel Open Space</a:t>
            </a:r>
          </a:p>
          <a:p>
            <a:pPr hangingPunct="1"/>
            <a:r>
              <a:rPr lang="de-DE" sz="2400" dirty="0" err="1" smtClean="0"/>
              <a:t>Organised</a:t>
            </a:r>
            <a:r>
              <a:rPr lang="de-DE" sz="2400" dirty="0" smtClean="0"/>
              <a:t> </a:t>
            </a:r>
            <a:r>
              <a:rPr lang="de-DE" sz="2400" dirty="0" err="1" smtClean="0"/>
              <a:t>by</a:t>
            </a:r>
            <a:r>
              <a:rPr lang="de-DE" sz="2400" dirty="0" smtClean="0"/>
              <a:t> KCETA </a:t>
            </a:r>
            <a:r>
              <a:rPr lang="de-DE" sz="2400" dirty="0" err="1" smtClean="0"/>
              <a:t>together</a:t>
            </a:r>
            <a:r>
              <a:rPr lang="de-DE" sz="2400" dirty="0" smtClean="0"/>
              <a:t> </a:t>
            </a:r>
            <a:r>
              <a:rPr lang="de-DE" sz="2400" dirty="0" err="1" smtClean="0"/>
              <a:t>with</a:t>
            </a:r>
            <a:endParaRPr lang="de-DE" sz="2400" dirty="0" smtClean="0"/>
          </a:p>
          <a:p>
            <a:pPr lvl="1" hangingPunct="1"/>
            <a:r>
              <a:rPr lang="de-DE" dirty="0" smtClean="0"/>
              <a:t>Triangel</a:t>
            </a:r>
          </a:p>
          <a:p>
            <a:pPr lvl="1" hangingPunct="1"/>
            <a:r>
              <a:rPr lang="de-DE" dirty="0" smtClean="0"/>
              <a:t>City </a:t>
            </a:r>
            <a:r>
              <a:rPr lang="de-DE" dirty="0" err="1" smtClean="0"/>
              <a:t>of</a:t>
            </a:r>
            <a:r>
              <a:rPr lang="de-DE" dirty="0" smtClean="0"/>
              <a:t> Karlsruhe</a:t>
            </a:r>
          </a:p>
          <a:p>
            <a:pPr lvl="1" hangingPunct="1"/>
            <a:r>
              <a:rPr lang="de-DE" dirty="0" smtClean="0"/>
              <a:t>CERN</a:t>
            </a:r>
          </a:p>
          <a:p>
            <a:pPr hangingPunct="1"/>
            <a:r>
              <a:rPr lang="de-DE" sz="2400" dirty="0" err="1" smtClean="0"/>
              <a:t>Porgramm</a:t>
            </a:r>
            <a:endParaRPr lang="de-DE" sz="2400" dirty="0" smtClean="0"/>
          </a:p>
          <a:p>
            <a:pPr lvl="1" hangingPunct="1"/>
            <a:r>
              <a:rPr lang="de-DE" sz="2199" dirty="0" smtClean="0"/>
              <a:t>4 </a:t>
            </a:r>
            <a:r>
              <a:rPr lang="de-DE" sz="2199" dirty="0" err="1" smtClean="0"/>
              <a:t>weeks</a:t>
            </a:r>
            <a:r>
              <a:rPr lang="de-DE" sz="2199" dirty="0" smtClean="0"/>
              <a:t> </a:t>
            </a:r>
            <a:r>
              <a:rPr lang="de-DE" sz="2199" dirty="0" err="1" smtClean="0"/>
              <a:t>exhibition</a:t>
            </a:r>
            <a:r>
              <a:rPr lang="de-DE" sz="2199" dirty="0" smtClean="0"/>
              <a:t> in </a:t>
            </a:r>
            <a:r>
              <a:rPr lang="de-DE" sz="2199" dirty="0" err="1" smtClean="0"/>
              <a:t>summer</a:t>
            </a:r>
            <a:r>
              <a:rPr lang="de-DE" sz="2199" dirty="0" smtClean="0"/>
              <a:t> 2022</a:t>
            </a:r>
          </a:p>
          <a:p>
            <a:pPr lvl="1" hangingPunct="1"/>
            <a:r>
              <a:rPr lang="de-DE" dirty="0" err="1" smtClean="0"/>
              <a:t>Opening</a:t>
            </a:r>
            <a:r>
              <a:rPr lang="de-DE" dirty="0" smtClean="0"/>
              <a:t> </a:t>
            </a:r>
            <a:r>
              <a:rPr lang="de-DE" dirty="0" err="1" smtClean="0"/>
              <a:t>with</a:t>
            </a:r>
            <a:r>
              <a:rPr lang="de-DE" dirty="0" smtClean="0"/>
              <a:t> </a:t>
            </a:r>
            <a:r>
              <a:rPr lang="de-DE" dirty="0" err="1" smtClean="0"/>
              <a:t>vernissage</a:t>
            </a:r>
            <a:endParaRPr lang="de-DE" dirty="0" smtClean="0"/>
          </a:p>
          <a:p>
            <a:pPr lvl="1" hangingPunct="1"/>
            <a:r>
              <a:rPr lang="de-DE" dirty="0" err="1" smtClean="0"/>
              <a:t>Afternoon</a:t>
            </a:r>
            <a:r>
              <a:rPr lang="de-DE" dirty="0" smtClean="0"/>
              <a:t> </a:t>
            </a:r>
            <a:r>
              <a:rPr lang="de-DE" dirty="0" err="1" smtClean="0"/>
              <a:t>science</a:t>
            </a:r>
            <a:endParaRPr lang="de-DE" dirty="0" smtClean="0"/>
          </a:p>
          <a:p>
            <a:pPr lvl="1" hangingPunct="1"/>
            <a:r>
              <a:rPr lang="de-DE" dirty="0" smtClean="0"/>
              <a:t>Podium </a:t>
            </a:r>
            <a:r>
              <a:rPr lang="de-DE" dirty="0" err="1" smtClean="0"/>
              <a:t>discussion</a:t>
            </a:r>
            <a:endParaRPr lang="de-DE" dirty="0" smtClean="0"/>
          </a:p>
          <a:p>
            <a:pPr lvl="1" hangingPunct="1"/>
            <a:r>
              <a:rPr lang="de-DE" dirty="0" smtClean="0"/>
              <a:t>Public </a:t>
            </a:r>
            <a:r>
              <a:rPr lang="de-DE" dirty="0" err="1" smtClean="0"/>
              <a:t>talks</a:t>
            </a:r>
            <a:endParaRPr lang="de-DE" dirty="0" smtClean="0"/>
          </a:p>
          <a:p>
            <a:pPr lvl="1" hangingPunct="1"/>
            <a:r>
              <a:rPr lang="de-DE" dirty="0" smtClean="0"/>
              <a:t>Events </a:t>
            </a:r>
            <a:r>
              <a:rPr lang="de-DE" dirty="0" err="1" smtClean="0"/>
              <a:t>for</a:t>
            </a:r>
            <a:r>
              <a:rPr lang="de-DE" dirty="0" smtClean="0"/>
              <a:t> </a:t>
            </a:r>
            <a:r>
              <a:rPr lang="de-DE" dirty="0" err="1" smtClean="0"/>
              <a:t>pupils</a:t>
            </a:r>
            <a:endParaRPr lang="de-DE" dirty="0" smtClean="0"/>
          </a:p>
          <a:p>
            <a:pPr lvl="1" hangingPunct="1"/>
            <a:endParaRPr lang="de-DE" dirty="0" smtClean="0"/>
          </a:p>
        </p:txBody>
      </p:sp>
      <p:pic>
        <p:nvPicPr>
          <p:cNvPr id="9" name="Grafik 8"/>
          <p:cNvPicPr>
            <a:picLocks noChangeAspect="1"/>
          </p:cNvPicPr>
          <p:nvPr/>
        </p:nvPicPr>
        <p:blipFill>
          <a:blip r:embed="rId3"/>
          <a:stretch>
            <a:fillRect/>
          </a:stretch>
        </p:blipFill>
        <p:spPr>
          <a:xfrm>
            <a:off x="5009782" y="1641682"/>
            <a:ext cx="3432320" cy="2485473"/>
          </a:xfrm>
          <a:prstGeom prst="rect">
            <a:avLst/>
          </a:prstGeom>
        </p:spPr>
      </p:pic>
      <p:sp>
        <p:nvSpPr>
          <p:cNvPr id="5"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0008" y="1634471"/>
            <a:ext cx="2313296" cy="1542819"/>
          </a:xfrm>
          <a:prstGeom prst="rect">
            <a:avLst/>
          </a:prstGeom>
        </p:spPr>
      </p:pic>
      <p:pic>
        <p:nvPicPr>
          <p:cNvPr id="17" name="Grafik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47489" y="381205"/>
            <a:ext cx="2405418" cy="1293125"/>
          </a:xfrm>
          <a:prstGeom prst="rect">
            <a:avLst/>
          </a:prstGeom>
        </p:spPr>
      </p:pic>
      <p:pic>
        <p:nvPicPr>
          <p:cNvPr id="11" name="Grafik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25136" y="3099180"/>
            <a:ext cx="2306472" cy="1537648"/>
          </a:xfrm>
          <a:prstGeom prst="rect">
            <a:avLst/>
          </a:prstGeom>
        </p:spPr>
      </p:pic>
      <p:pic>
        <p:nvPicPr>
          <p:cNvPr id="6" name="Grafik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19181" y="3099180"/>
            <a:ext cx="2254439" cy="1502960"/>
          </a:xfrm>
          <a:prstGeom prst="rect">
            <a:avLst/>
          </a:prstGeom>
        </p:spPr>
      </p:pic>
      <p:pic>
        <p:nvPicPr>
          <p:cNvPr id="8" name="Grafik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06834" y="3055499"/>
            <a:ext cx="1878842" cy="1409132"/>
          </a:xfrm>
          <a:prstGeom prst="rect">
            <a:avLst/>
          </a:prstGeom>
        </p:spPr>
      </p:pic>
      <p:pic>
        <p:nvPicPr>
          <p:cNvPr id="9" name="Grafik 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52907" y="265696"/>
            <a:ext cx="2163170" cy="1442114"/>
          </a:xfrm>
          <a:prstGeom prst="rect">
            <a:avLst/>
          </a:prstGeom>
        </p:spPr>
      </p:pic>
      <p:pic>
        <p:nvPicPr>
          <p:cNvPr id="10" name="Grafik 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82091" y="110589"/>
            <a:ext cx="2388359" cy="1592239"/>
          </a:xfrm>
          <a:prstGeom prst="rect">
            <a:avLst/>
          </a:prstGeom>
        </p:spPr>
      </p:pic>
      <p:pic>
        <p:nvPicPr>
          <p:cNvPr id="7" name="Grafik 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9184" y="1637368"/>
            <a:ext cx="2255293" cy="1503529"/>
          </a:xfrm>
          <a:prstGeom prst="rect">
            <a:avLst/>
          </a:prstGeom>
        </p:spPr>
      </p:pic>
      <p:pic>
        <p:nvPicPr>
          <p:cNvPr id="12" name="Grafik 1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27764" y="393316"/>
            <a:ext cx="1999397" cy="1332932"/>
          </a:xfrm>
          <a:prstGeom prst="rect">
            <a:avLst/>
          </a:prstGeom>
        </p:spPr>
      </p:pic>
      <p:pic>
        <p:nvPicPr>
          <p:cNvPr id="13" name="Grafik 12"/>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8854" y="3135574"/>
            <a:ext cx="1125941" cy="1501254"/>
          </a:xfrm>
          <a:prstGeom prst="rect">
            <a:avLst/>
          </a:prstGeom>
        </p:spPr>
      </p:pic>
      <p:pic>
        <p:nvPicPr>
          <p:cNvPr id="14" name="Grafik 13"/>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622719" y="1509939"/>
            <a:ext cx="2197289" cy="1647967"/>
          </a:xfrm>
          <a:prstGeom prst="rect">
            <a:avLst/>
          </a:prstGeom>
        </p:spPr>
      </p:pic>
      <p:pic>
        <p:nvPicPr>
          <p:cNvPr id="16" name="Grafik 15"/>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868948" y="3055499"/>
            <a:ext cx="1992573" cy="1328382"/>
          </a:xfrm>
          <a:prstGeom prst="rect">
            <a:avLst/>
          </a:prstGeom>
        </p:spPr>
      </p:pic>
      <p:pic>
        <p:nvPicPr>
          <p:cNvPr id="19" name="Grafik 18"/>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788698" y="1704513"/>
            <a:ext cx="2104101" cy="1402734"/>
          </a:xfrm>
          <a:prstGeom prst="rect">
            <a:avLst/>
          </a:prstGeom>
        </p:spPr>
      </p:pic>
      <p:sp>
        <p:nvSpPr>
          <p:cNvPr id="20" name="Textfeld 19"/>
          <p:cNvSpPr txBox="1"/>
          <p:nvPr/>
        </p:nvSpPr>
        <p:spPr>
          <a:xfrm>
            <a:off x="5005337" y="4429079"/>
            <a:ext cx="2729154" cy="230832"/>
          </a:xfrm>
          <a:prstGeom prst="rect">
            <a:avLst/>
          </a:prstGeom>
          <a:noFill/>
        </p:spPr>
        <p:txBody>
          <a:bodyPr wrap="square" rtlCol="0">
            <a:spAutoFit/>
          </a:bodyPr>
          <a:lstStyle/>
          <a:p>
            <a:r>
              <a:rPr lang="de-DE" sz="900" b="1" dirty="0"/>
              <a:t>© KCETA</a:t>
            </a:r>
          </a:p>
        </p:txBody>
      </p:sp>
      <p:sp>
        <p:nvSpPr>
          <p:cNvPr id="21"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dirty="0"/>
          </a:p>
        </p:txBody>
      </p:sp>
    </p:spTree>
    <p:extLst>
      <p:ext uri="{BB962C8B-B14F-4D97-AF65-F5344CB8AC3E}">
        <p14:creationId xmlns:p14="http://schemas.microsoft.com/office/powerpoint/2010/main" val="9875599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pPr marL="203760" indent="-203760">
              <a:spcBef>
                <a:spcPts val="601"/>
              </a:spcBef>
              <a:spcAft>
                <a:spcPts val="601"/>
              </a:spcAft>
              <a:buSzPct val="100000"/>
              <a:buBlip>
                <a:blip r:embed="rId2"/>
              </a:buBlip>
            </a:pPr>
            <a:r>
              <a:rPr lang="en-US" sz="1600" spc="-1" dirty="0"/>
              <a:t>Julius </a:t>
            </a:r>
            <a:r>
              <a:rPr lang="en-US" sz="1600" spc="-1" dirty="0" err="1"/>
              <a:t>Wess</a:t>
            </a:r>
            <a:r>
              <a:rPr lang="en-US" sz="1600" spc="-1" dirty="0"/>
              <a:t> Seminar took place 13 – 17 June 2022 by Mark Wise</a:t>
            </a:r>
          </a:p>
          <a:p>
            <a:pPr marL="493200" lvl="1" indent="-226440">
              <a:spcBef>
                <a:spcPts val="601"/>
              </a:spcBef>
              <a:spcAft>
                <a:spcPts val="601"/>
              </a:spcAft>
              <a:buSzPct val="100000"/>
              <a:buBlip>
                <a:blip r:embed="rId2"/>
              </a:buBlip>
            </a:pPr>
            <a:r>
              <a:rPr lang="en-US" sz="1400" spc="-1" dirty="0"/>
              <a:t>The seminar was well attended. Nine fellows from KSETA and a lot of other students and members from the theoretical </a:t>
            </a:r>
            <a:r>
              <a:rPr lang="en-US" sz="1400" spc="-1" dirty="0" smtClean="0"/>
              <a:t>institutes</a:t>
            </a:r>
            <a:endParaRPr lang="en-US" sz="1400" spc="-1" dirty="0"/>
          </a:p>
          <a:p>
            <a:pPr marL="203760" indent="-203760">
              <a:spcBef>
                <a:spcPts val="601"/>
              </a:spcBef>
              <a:spcAft>
                <a:spcPts val="601"/>
              </a:spcAft>
              <a:buSzPct val="100000"/>
              <a:buBlip>
                <a:blip r:embed="rId2"/>
              </a:buBlip>
            </a:pPr>
            <a:r>
              <a:rPr lang="en-US" sz="1600" spc="-1" dirty="0"/>
              <a:t>Get-together of KSETA Fellows with Nobel Laureate </a:t>
            </a:r>
            <a:r>
              <a:rPr lang="en-US" sz="1600" spc="-1" dirty="0" err="1"/>
              <a:t>Reinhard</a:t>
            </a:r>
            <a:r>
              <a:rPr lang="en-US" sz="1600" spc="-1" dirty="0"/>
              <a:t> Genzel (KIT Heinrich-Hertz professor 2022) on Oct 5 in seminar room 3/1: 23 registrations and 16 participants.</a:t>
            </a:r>
          </a:p>
        </p:txBody>
      </p:sp>
      <p:sp>
        <p:nvSpPr>
          <p:cNvPr id="3" name="Titel 2"/>
          <p:cNvSpPr>
            <a:spLocks noGrp="1"/>
          </p:cNvSpPr>
          <p:nvPr>
            <p:ph type="title"/>
          </p:nvPr>
        </p:nvSpPr>
        <p:spPr/>
        <p:txBody>
          <a:bodyPr/>
          <a:lstStyle/>
          <a:p>
            <a:r>
              <a:rPr lang="de-DE" dirty="0" smtClean="0"/>
              <a:t>Events </a:t>
            </a:r>
            <a:r>
              <a:rPr lang="de-DE" dirty="0" err="1" smtClean="0"/>
              <a:t>for</a:t>
            </a:r>
            <a:r>
              <a:rPr lang="de-DE" dirty="0" smtClean="0"/>
              <a:t> KSETA </a:t>
            </a:r>
            <a:r>
              <a:rPr lang="de-DE" dirty="0" err="1" smtClean="0"/>
              <a:t>fellows</a:t>
            </a:r>
            <a:endParaRPr lang="de-DE" dirty="0"/>
          </a:p>
        </p:txBody>
      </p:sp>
      <p:pic>
        <p:nvPicPr>
          <p:cNvPr id="4" name="Grafik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4912" y="2870061"/>
            <a:ext cx="3197369" cy="1798845"/>
          </a:xfrm>
          <a:prstGeom prst="rect">
            <a:avLst/>
          </a:prstGeom>
        </p:spPr>
      </p:pic>
      <p:pic>
        <p:nvPicPr>
          <p:cNvPr id="5" name="Grafik 4"/>
          <p:cNvPicPr>
            <a:picLocks noChangeAspect="1"/>
          </p:cNvPicPr>
          <p:nvPr/>
        </p:nvPicPr>
        <p:blipFill>
          <a:blip r:embed="rId4"/>
          <a:stretch>
            <a:fillRect/>
          </a:stretch>
        </p:blipFill>
        <p:spPr>
          <a:xfrm>
            <a:off x="5380482" y="2870061"/>
            <a:ext cx="2675382" cy="1796328"/>
          </a:xfrm>
          <a:prstGeom prst="rect">
            <a:avLst/>
          </a:prstGeom>
        </p:spPr>
      </p:pic>
      <p:sp>
        <p:nvSpPr>
          <p:cNvPr id="6"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Tree>
    <p:extLst>
      <p:ext uri="{BB962C8B-B14F-4D97-AF65-F5344CB8AC3E}">
        <p14:creationId xmlns:p14="http://schemas.microsoft.com/office/powerpoint/2010/main" val="9256942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p:nvPr>
        </p:nvSpPr>
        <p:spPr>
          <a:xfrm>
            <a:off x="401248" y="1188427"/>
            <a:ext cx="4861763" cy="1016551"/>
          </a:xfrm>
          <a:prstGeom prst="rect">
            <a:avLst/>
          </a:prstGeom>
          <a:noFill/>
          <a:ln w="12600">
            <a:noFill/>
          </a:ln>
        </p:spPr>
        <p:txBody>
          <a:bodyPr vert="horz" lIns="0" tIns="0" rIns="0" bIns="0" rtlCol="0" anchor="t">
            <a:normAutofit fontScale="92500" lnSpcReduction="20000"/>
          </a:bodyPr>
          <a:lstStyle/>
          <a:p>
            <a:pPr marL="203694" indent="-203694">
              <a:spcBef>
                <a:spcPts val="601"/>
              </a:spcBef>
              <a:spcAft>
                <a:spcPts val="601"/>
              </a:spcAft>
              <a:buSzPct val="100000"/>
              <a:buBlip>
                <a:blip r:embed="rId2"/>
              </a:buBlip>
            </a:pPr>
            <a:r>
              <a:rPr lang="en-US" sz="1800" b="0" spc="-1" dirty="0" smtClean="0"/>
              <a:t>28 October 2022</a:t>
            </a:r>
          </a:p>
          <a:p>
            <a:pPr marL="203694" indent="-203694">
              <a:spcBef>
                <a:spcPts val="601"/>
              </a:spcBef>
              <a:spcAft>
                <a:spcPts val="601"/>
              </a:spcAft>
              <a:buSzPct val="100000"/>
              <a:buBlip>
                <a:blip r:embed="rId2"/>
              </a:buBlip>
            </a:pPr>
            <a:r>
              <a:rPr lang="en-US" sz="1800" b="0" spc="-1" dirty="0" smtClean="0"/>
              <a:t>Interesting </a:t>
            </a:r>
            <a:r>
              <a:rPr lang="en-US" sz="1800" b="0" spc="-1" dirty="0"/>
              <a:t>talks from KSETA alumni</a:t>
            </a:r>
          </a:p>
          <a:p>
            <a:pPr marL="203694" indent="-203694">
              <a:spcBef>
                <a:spcPts val="601"/>
              </a:spcBef>
              <a:spcAft>
                <a:spcPts val="601"/>
              </a:spcAft>
              <a:buSzPct val="100000"/>
              <a:buBlip>
                <a:blip r:embed="rId2"/>
              </a:buBlip>
            </a:pPr>
            <a:r>
              <a:rPr lang="en-US" sz="1800" b="0" spc="-1" dirty="0"/>
              <a:t>Invited colloquium </a:t>
            </a:r>
            <a:r>
              <a:rPr lang="en-US" sz="1800" b="0" spc="-1" dirty="0" smtClean="0"/>
              <a:t>talk </a:t>
            </a:r>
            <a:r>
              <a:rPr lang="en-US" sz="1800" b="0" spc="-1" dirty="0"/>
              <a:t>by Katherine Freese</a:t>
            </a:r>
          </a:p>
          <a:p>
            <a:pPr marL="203694" indent="-203694">
              <a:spcBef>
                <a:spcPts val="601"/>
              </a:spcBef>
              <a:spcAft>
                <a:spcPts val="601"/>
              </a:spcAft>
              <a:buSzPct val="100000"/>
              <a:buBlip>
                <a:blip r:embed="rId2"/>
              </a:buBlip>
            </a:pPr>
            <a:endParaRPr lang="en-US" sz="1800" b="0" spc="-1" dirty="0"/>
          </a:p>
        </p:txBody>
      </p:sp>
      <p:sp>
        <p:nvSpPr>
          <p:cNvPr id="109" name="PlaceHolder 2"/>
          <p:cNvSpPr>
            <a:spLocks noGrp="1"/>
          </p:cNvSpPr>
          <p:nvPr>
            <p:ph type="title"/>
          </p:nvPr>
        </p:nvSpPr>
        <p:spPr>
          <a:xfrm>
            <a:off x="397288" y="296983"/>
            <a:ext cx="6866681" cy="575462"/>
          </a:xfrm>
          <a:prstGeom prst="rect">
            <a:avLst/>
          </a:prstGeom>
          <a:noFill/>
          <a:ln w="12600">
            <a:noFill/>
          </a:ln>
        </p:spPr>
        <p:txBody>
          <a:bodyPr vert="horz" lIns="0" tIns="0" rIns="0" bIns="0" rtlCol="0" anchor="ctr">
            <a:noAutofit/>
          </a:bodyPr>
          <a:lstStyle/>
          <a:p>
            <a:pPr>
              <a:tabLst>
                <a:tab pos="0" algn="l"/>
              </a:tabLst>
            </a:pPr>
            <a:r>
              <a:rPr lang="de-DE" spc="-1" dirty="0" smtClean="0"/>
              <a:t>10 </a:t>
            </a:r>
            <a:r>
              <a:rPr lang="de-DE" spc="-1" dirty="0" err="1"/>
              <a:t>year</a:t>
            </a:r>
            <a:r>
              <a:rPr lang="de-DE" spc="-1" dirty="0"/>
              <a:t> KSETA</a:t>
            </a:r>
            <a:endParaRPr lang="en-US" spc="-1" dirty="0"/>
          </a:p>
        </p:txBody>
      </p:sp>
      <p:sp>
        <p:nvSpPr>
          <p:cNvPr id="110" name="PlaceHolder 3"/>
          <p:cNvSpPr>
            <a:spLocks noGrp="1"/>
          </p:cNvSpPr>
          <p:nvPr>
            <p:ph type="sldNum"/>
          </p:nvPr>
        </p:nvSpPr>
        <p:spPr>
          <a:xfrm>
            <a:off x="217345" y="4882687"/>
            <a:ext cx="139277" cy="126681"/>
          </a:xfrm>
          <a:prstGeom prst="rect">
            <a:avLst/>
          </a:prstGeom>
          <a:noFill/>
          <a:ln w="12600">
            <a:noFill/>
          </a:ln>
        </p:spPr>
        <p:txBody>
          <a:bodyPr vert="horz" lIns="0" tIns="0" rIns="0" bIns="0" rtlCol="0" anchor="ctr">
            <a:noAutofit/>
          </a:bodyPr>
          <a:lstStyle/>
          <a:p>
            <a:pPr>
              <a:tabLst>
                <a:tab pos="0" algn="l"/>
              </a:tabLst>
            </a:pPr>
            <a:fld id="{AA2F8761-7B72-48BA-A17B-22694EDE9F29}" type="slidenum">
              <a:rPr lang="en-US" sz="900" spc="-1"/>
              <a:pPr>
                <a:tabLst>
                  <a:tab pos="0" algn="l"/>
                </a:tabLst>
              </a:pPr>
              <a:t>34</a:t>
            </a:fld>
            <a:endParaRPr lang="en-US" sz="900" b="0" spc="-1">
              <a:latin typeface="Times New Roman"/>
            </a:endParaRPr>
          </a:p>
        </p:txBody>
      </p:sp>
      <p:pic>
        <p:nvPicPr>
          <p:cNvPr id="5" name="Grafik 4">
            <a:extLst>
              <a:ext uri="{FF2B5EF4-FFF2-40B4-BE49-F238E27FC236}">
                <a16:creationId xmlns:a16="http://schemas.microsoft.com/office/drawing/2014/main" id="{AAFD7203-2020-C748-B5DE-3496A16346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288" y="3198637"/>
            <a:ext cx="1880884" cy="1253923"/>
          </a:xfrm>
          <a:prstGeom prst="rect">
            <a:avLst/>
          </a:prstGeom>
        </p:spPr>
      </p:pic>
      <p:pic>
        <p:nvPicPr>
          <p:cNvPr id="9" name="Grafik 8">
            <a:extLst>
              <a:ext uri="{FF2B5EF4-FFF2-40B4-BE49-F238E27FC236}">
                <a16:creationId xmlns:a16="http://schemas.microsoft.com/office/drawing/2014/main" id="{E5EC4FCA-51BC-4B42-ADE4-102C91C1A9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6498" y="2804406"/>
            <a:ext cx="2545708" cy="1697138"/>
          </a:xfrm>
          <a:prstGeom prst="rect">
            <a:avLst/>
          </a:prstGeom>
        </p:spPr>
      </p:pic>
      <p:pic>
        <p:nvPicPr>
          <p:cNvPr id="13" name="Grafik 12">
            <a:extLst>
              <a:ext uri="{FF2B5EF4-FFF2-40B4-BE49-F238E27FC236}">
                <a16:creationId xmlns:a16="http://schemas.microsoft.com/office/drawing/2014/main" id="{3AD6BEB0-45A5-E142-B008-D10C928CEB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7720" y="1092120"/>
            <a:ext cx="2302276" cy="1534850"/>
          </a:xfrm>
          <a:prstGeom prst="rect">
            <a:avLst/>
          </a:prstGeom>
        </p:spPr>
      </p:pic>
      <p:pic>
        <p:nvPicPr>
          <p:cNvPr id="15" name="Grafik 14">
            <a:extLst>
              <a:ext uri="{FF2B5EF4-FFF2-40B4-BE49-F238E27FC236}">
                <a16:creationId xmlns:a16="http://schemas.microsoft.com/office/drawing/2014/main" id="{652911C2-1951-A247-B472-A7EAF96D18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7720" y="2595622"/>
            <a:ext cx="2838692" cy="1892461"/>
          </a:xfrm>
          <a:prstGeom prst="rect">
            <a:avLst/>
          </a:prstGeom>
        </p:spPr>
      </p:pic>
      <p:pic>
        <p:nvPicPr>
          <p:cNvPr id="7" name="Grafik 6">
            <a:extLst>
              <a:ext uri="{FF2B5EF4-FFF2-40B4-BE49-F238E27FC236}">
                <a16:creationId xmlns:a16="http://schemas.microsoft.com/office/drawing/2014/main" id="{10DD1F79-6A8B-CB43-8B80-72649EC055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41001" y="2199291"/>
            <a:ext cx="2558729" cy="1705819"/>
          </a:xfrm>
          <a:prstGeom prst="rect">
            <a:avLst/>
          </a:prstGeom>
        </p:spPr>
      </p:pic>
    </p:spTree>
    <p:extLst>
      <p:ext uri="{BB962C8B-B14F-4D97-AF65-F5344CB8AC3E}">
        <p14:creationId xmlns:p14="http://schemas.microsoft.com/office/powerpoint/2010/main" val="4064164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704111" y="0"/>
            <a:ext cx="6856564" cy="5143500"/>
          </a:xfrm>
        </p:spPr>
      </p:pic>
      <p:sp>
        <p:nvSpPr>
          <p:cNvPr id="5"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35</a:t>
            </a:fld>
            <a:endParaRPr lang="de-DE" dirty="0"/>
          </a:p>
        </p:txBody>
      </p:sp>
    </p:spTree>
    <p:extLst>
      <p:ext uri="{BB962C8B-B14F-4D97-AF65-F5344CB8AC3E}">
        <p14:creationId xmlns:p14="http://schemas.microsoft.com/office/powerpoint/2010/main" val="21358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733926" y="-1"/>
            <a:ext cx="6868800" cy="5152679"/>
          </a:xfrm>
        </p:spPr>
      </p:pic>
      <p:sp>
        <p:nvSpPr>
          <p:cNvPr id="5"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36</a:t>
            </a:fld>
            <a:endParaRPr lang="de-DE" dirty="0"/>
          </a:p>
        </p:txBody>
      </p:sp>
    </p:spTree>
    <p:extLst>
      <p:ext uri="{BB962C8B-B14F-4D97-AF65-F5344CB8AC3E}">
        <p14:creationId xmlns:p14="http://schemas.microsoft.com/office/powerpoint/2010/main" val="1923750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p:nvPr>
        </p:nvPicPr>
        <p:blipFill>
          <a:blip r:embed="rId3"/>
          <a:stretch>
            <a:fillRect/>
          </a:stretch>
        </p:blipFill>
        <p:spPr>
          <a:xfrm>
            <a:off x="745434" y="2845"/>
            <a:ext cx="6867939" cy="5146344"/>
          </a:xfrm>
          <a:prstGeom prst="rect">
            <a:avLst/>
          </a:prstGeom>
        </p:spPr>
      </p:pic>
      <p:sp>
        <p:nvSpPr>
          <p:cNvPr id="7"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37</a:t>
            </a:fld>
            <a:endParaRPr lang="de-DE" dirty="0"/>
          </a:p>
        </p:txBody>
      </p:sp>
    </p:spTree>
    <p:extLst>
      <p:ext uri="{BB962C8B-B14F-4D97-AF65-F5344CB8AC3E}">
        <p14:creationId xmlns:p14="http://schemas.microsoft.com/office/powerpoint/2010/main" val="352677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599394" y="0"/>
            <a:ext cx="6825136" cy="5119924"/>
          </a:xfrm>
        </p:spPr>
      </p:pic>
      <p:sp>
        <p:nvSpPr>
          <p:cNvPr id="5" name="Text Box 11"/>
          <p:cNvSpPr txBox="1">
            <a:spLocks/>
          </p:cNvSpPr>
          <p:nvPr/>
        </p:nvSpPr>
        <p:spPr>
          <a:xfrm>
            <a:off x="149087" y="4870173"/>
            <a:ext cx="246912" cy="188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38</a:t>
            </a:fld>
            <a:endParaRPr lang="de-DE" dirty="0"/>
          </a:p>
        </p:txBody>
      </p:sp>
    </p:spTree>
    <p:extLst>
      <p:ext uri="{BB962C8B-B14F-4D97-AF65-F5344CB8AC3E}">
        <p14:creationId xmlns:p14="http://schemas.microsoft.com/office/powerpoint/2010/main" val="339365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883267" y="1874696"/>
            <a:ext cx="3896306" cy="2597537"/>
          </a:xfrm>
          <a:prstGeom prst="rect">
            <a:avLst/>
          </a:prstGeom>
        </p:spPr>
      </p:pic>
      <p:sp>
        <p:nvSpPr>
          <p:cNvPr id="401" name="Julius-Wess Award 2021"/>
          <p:cNvSpPr txBox="1">
            <a:spLocks noGrp="1"/>
          </p:cNvSpPr>
          <p:nvPr>
            <p:ph type="title"/>
          </p:nvPr>
        </p:nvSpPr>
        <p:spPr>
          <a:prstGeom prst="rect">
            <a:avLst/>
          </a:prstGeom>
        </p:spPr>
        <p:txBody>
          <a:bodyPr/>
          <a:lstStyle/>
          <a:p>
            <a:r>
              <a:rPr dirty="0"/>
              <a:t>Julius-</a:t>
            </a:r>
            <a:r>
              <a:rPr dirty="0" err="1"/>
              <a:t>Wess</a:t>
            </a:r>
            <a:r>
              <a:rPr dirty="0"/>
              <a:t> Award </a:t>
            </a:r>
            <a:r>
              <a:rPr dirty="0" smtClean="0"/>
              <a:t>202</a:t>
            </a:r>
            <a:r>
              <a:rPr lang="de-DE" dirty="0" smtClean="0"/>
              <a:t>2</a:t>
            </a:r>
            <a:endParaRPr dirty="0"/>
          </a:p>
        </p:txBody>
      </p:sp>
      <p:sp>
        <p:nvSpPr>
          <p:cNvPr id="402" name="Mark B. Wise…"/>
          <p:cNvSpPr txBox="1"/>
          <p:nvPr/>
        </p:nvSpPr>
        <p:spPr>
          <a:xfrm>
            <a:off x="322701" y="992362"/>
            <a:ext cx="4165560" cy="969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defTabSz="685982">
              <a:spcBef>
                <a:spcPts val="600"/>
              </a:spcBef>
              <a:defRPr sz="2600" b="1">
                <a:latin typeface="Arial"/>
                <a:ea typeface="Arial"/>
                <a:cs typeface="Arial"/>
                <a:sym typeface="Arial"/>
              </a:defRPr>
            </a:pPr>
            <a:r>
              <a:rPr lang="de-DE" dirty="0" smtClean="0">
                <a:solidFill>
                  <a:srgbClr val="941100"/>
                </a:solidFill>
              </a:rPr>
              <a:t>Elena Aprile</a:t>
            </a:r>
            <a:endParaRPr dirty="0">
              <a:solidFill>
                <a:srgbClr val="941100"/>
              </a:solidFill>
            </a:endParaRPr>
          </a:p>
          <a:p>
            <a:pPr defTabSz="685982">
              <a:spcBef>
                <a:spcPts val="600"/>
              </a:spcBef>
              <a:defRPr sz="2600" b="1">
                <a:latin typeface="Arial"/>
                <a:ea typeface="Arial"/>
                <a:cs typeface="Arial"/>
                <a:sym typeface="Arial"/>
              </a:defRPr>
            </a:pPr>
            <a:r>
              <a:rPr lang="de-DE" sz="2100" dirty="0">
                <a:solidFill>
                  <a:srgbClr val="941100"/>
                </a:solidFill>
              </a:rPr>
              <a:t>Columbia University, New York</a:t>
            </a:r>
            <a:r>
              <a:rPr dirty="0" smtClean="0"/>
              <a:t> </a:t>
            </a:r>
            <a:endParaRPr sz="1200" dirty="0">
              <a:latin typeface="Times Roman"/>
              <a:ea typeface="Times Roman"/>
              <a:cs typeface="Times Roman"/>
              <a:sym typeface="Times Roman"/>
            </a:endParaRPr>
          </a:p>
        </p:txBody>
      </p:sp>
      <p:sp>
        <p:nvSpPr>
          <p:cNvPr id="403" name="…for groundbreaking academic achievements in the field of theoretical particle physics, particularly the development of modern effective field theories for flavour physics……"/>
          <p:cNvSpPr txBox="1"/>
          <p:nvPr/>
        </p:nvSpPr>
        <p:spPr>
          <a:xfrm>
            <a:off x="277748" y="2245328"/>
            <a:ext cx="5917753" cy="1661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200"/>
              </a:spcBef>
              <a:defRPr sz="2000">
                <a:latin typeface="Arial"/>
                <a:ea typeface="Arial"/>
                <a:cs typeface="Arial"/>
                <a:sym typeface="Arial"/>
              </a:defRPr>
            </a:pPr>
            <a:r>
              <a:rPr dirty="0" smtClean="0"/>
              <a:t>…</a:t>
            </a:r>
            <a:r>
              <a:rPr lang="de-DE" dirty="0" err="1" smtClean="0"/>
              <a:t>for</a:t>
            </a:r>
            <a:r>
              <a:rPr lang="de-DE" dirty="0" smtClean="0"/>
              <a:t> her </a:t>
            </a:r>
            <a:r>
              <a:rPr lang="en-US" dirty="0" smtClean="0"/>
              <a:t>pioneering </a:t>
            </a:r>
            <a:r>
              <a:rPr lang="en-US" dirty="0"/>
              <a:t>scientific achievements in the field of the search for dark matter, in particular the development of highly sensitive </a:t>
            </a:r>
            <a:r>
              <a:rPr lang="en-US" dirty="0" smtClean="0"/>
              <a:t>detectors.</a:t>
            </a:r>
            <a:r>
              <a:rPr sz="1200" dirty="0">
                <a:latin typeface="Times Roman"/>
                <a:ea typeface="Times Roman"/>
                <a:cs typeface="Times Roman"/>
                <a:sym typeface="Times Roman"/>
              </a:rPr>
              <a:t/>
            </a:r>
            <a:br>
              <a:rPr sz="1200" dirty="0">
                <a:latin typeface="Times Roman"/>
                <a:ea typeface="Times Roman"/>
                <a:cs typeface="Times Roman"/>
                <a:sym typeface="Times Roman"/>
              </a:rPr>
            </a:br>
            <a:endParaRPr sz="1200" dirty="0">
              <a:latin typeface="Times Roman"/>
              <a:ea typeface="Times Roman"/>
              <a:cs typeface="Times Roman"/>
              <a:sym typeface="Times Roman"/>
            </a:endParaRPr>
          </a:p>
          <a:p>
            <a:pPr>
              <a:spcBef>
                <a:spcPts val="1200"/>
              </a:spcBef>
              <a:defRPr sz="2000">
                <a:latin typeface="Arial"/>
                <a:ea typeface="Arial"/>
                <a:cs typeface="Arial"/>
                <a:sym typeface="Arial"/>
              </a:defRPr>
            </a:pPr>
            <a:r>
              <a:rPr lang="de-DE" dirty="0" smtClean="0"/>
              <a:t>Date </a:t>
            </a:r>
            <a:r>
              <a:rPr lang="de-DE" dirty="0" err="1" smtClean="0"/>
              <a:t>for</a:t>
            </a:r>
            <a:r>
              <a:rPr lang="de-DE" dirty="0" smtClean="0"/>
              <a:t> </a:t>
            </a:r>
            <a:r>
              <a:rPr lang="de-DE" dirty="0" err="1" smtClean="0"/>
              <a:t>lecture</a:t>
            </a:r>
            <a:r>
              <a:rPr lang="de-DE" dirty="0" smtClean="0"/>
              <a:t> not </a:t>
            </a:r>
            <a:r>
              <a:rPr lang="de-DE" dirty="0" err="1" smtClean="0"/>
              <a:t>yet</a:t>
            </a:r>
            <a:r>
              <a:rPr lang="de-DE" dirty="0" smtClean="0"/>
              <a:t> </a:t>
            </a:r>
            <a:r>
              <a:rPr lang="de-DE" dirty="0" err="1" smtClean="0"/>
              <a:t>fixed</a:t>
            </a:r>
            <a:r>
              <a:rPr lang="de-DE" dirty="0" smtClean="0"/>
              <a:t>.</a:t>
            </a:r>
            <a:endParaRPr dirty="0">
              <a:solidFill>
                <a:srgbClr val="941100"/>
              </a:solidFill>
            </a:endParaRPr>
          </a:p>
        </p:txBody>
      </p:sp>
      <p:sp>
        <p:nvSpPr>
          <p:cNvPr id="6"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Inhaltsplatzhalter 2"/>
          <p:cNvSpPr txBox="1">
            <a:spLocks noGrp="1"/>
          </p:cNvSpPr>
          <p:nvPr>
            <p:ph type="body" idx="1"/>
          </p:nvPr>
        </p:nvSpPr>
        <p:spPr>
          <a:xfrm>
            <a:off x="310144" y="1404093"/>
            <a:ext cx="8343901" cy="2474737"/>
          </a:xfrm>
          <a:prstGeom prst="rect">
            <a:avLst/>
          </a:prstGeom>
        </p:spPr>
        <p:txBody>
          <a:bodyPr>
            <a:normAutofit/>
          </a:bodyPr>
          <a:lstStyle/>
          <a:p>
            <a:pPr marL="105896" indent="-105896" defTabSz="356701">
              <a:lnSpc>
                <a:spcPct val="81000"/>
              </a:lnSpc>
              <a:spcBef>
                <a:spcPts val="100"/>
              </a:spcBef>
              <a:buBlip>
                <a:blip r:embed="rId3"/>
              </a:buBlip>
              <a:defRPr sz="2027"/>
            </a:pPr>
            <a:r>
              <a:rPr dirty="0"/>
              <a:t> KSETA is the doctoral school of KCETA</a:t>
            </a:r>
            <a:br>
              <a:rPr dirty="0"/>
            </a:br>
            <a:endParaRPr dirty="0"/>
          </a:p>
          <a:p>
            <a:pPr marL="105896" indent="-105896" defTabSz="356701">
              <a:lnSpc>
                <a:spcPct val="81000"/>
              </a:lnSpc>
              <a:spcBef>
                <a:spcPts val="100"/>
              </a:spcBef>
              <a:buBlip>
                <a:blip r:embed="rId3"/>
              </a:buBlip>
              <a:defRPr sz="2027"/>
            </a:pPr>
            <a:r>
              <a:rPr dirty="0"/>
              <a:t> 4</a:t>
            </a:r>
            <a:r>
              <a:rPr lang="de-DE" dirty="0"/>
              <a:t>5</a:t>
            </a:r>
            <a:r>
              <a:rPr dirty="0"/>
              <a:t> scientists (principal investigators) </a:t>
            </a:r>
            <a:br>
              <a:rPr dirty="0"/>
            </a:br>
            <a:endParaRPr dirty="0"/>
          </a:p>
          <a:p>
            <a:pPr marL="105896" indent="-105896" defTabSz="356701">
              <a:spcBef>
                <a:spcPts val="100"/>
              </a:spcBef>
              <a:buBlip>
                <a:blip r:embed="rId3"/>
              </a:buBlip>
              <a:defRPr sz="2027"/>
            </a:pPr>
            <a:r>
              <a:rPr dirty="0"/>
              <a:t> </a:t>
            </a:r>
            <a:r>
              <a:rPr lang="de-DE" dirty="0" err="1" smtClean="0"/>
              <a:t>Yearly</a:t>
            </a:r>
            <a:r>
              <a:rPr lang="de-DE" dirty="0" smtClean="0"/>
              <a:t> </a:t>
            </a:r>
            <a:r>
              <a:rPr lang="de-DE" dirty="0" err="1" smtClean="0"/>
              <a:t>budget</a:t>
            </a:r>
            <a:r>
              <a:rPr lang="de-DE" dirty="0" smtClean="0"/>
              <a:t> 2023: </a:t>
            </a:r>
            <a:r>
              <a:rPr lang="de-DE" sz="2027" dirty="0"/>
              <a:t>588.900 €</a:t>
            </a:r>
            <a:endParaRPr sz="2027" dirty="0"/>
          </a:p>
          <a:p>
            <a:pPr marL="105896" indent="-105896" defTabSz="356701">
              <a:lnSpc>
                <a:spcPct val="81000"/>
              </a:lnSpc>
              <a:spcBef>
                <a:spcPts val="100"/>
              </a:spcBef>
              <a:buBlip>
                <a:blip r:embed="rId3"/>
              </a:buBlip>
              <a:defRPr sz="2027"/>
            </a:pPr>
            <a:endParaRPr dirty="0"/>
          </a:p>
          <a:p>
            <a:pPr marL="105896" indent="-105896" defTabSz="356701">
              <a:spcBef>
                <a:spcPts val="100"/>
              </a:spcBef>
              <a:buBlip>
                <a:blip r:embed="rId3"/>
              </a:buBlip>
              <a:defRPr sz="2027"/>
            </a:pPr>
            <a:r>
              <a:rPr dirty="0"/>
              <a:t> All doctoral fellows receive tangible means, </a:t>
            </a:r>
            <a:br>
              <a:rPr dirty="0"/>
            </a:br>
            <a:r>
              <a:rPr dirty="0"/>
              <a:t>   courses</a:t>
            </a:r>
            <a:r>
              <a:rPr lang="de-DE" dirty="0"/>
              <a:t> and</a:t>
            </a:r>
            <a:r>
              <a:rPr dirty="0"/>
              <a:t> workshops.</a:t>
            </a:r>
          </a:p>
        </p:txBody>
      </p:sp>
      <p:sp>
        <p:nvSpPr>
          <p:cNvPr id="113" name="Text Box 11"/>
          <p:cNvSpPr txBox="1">
            <a:spLocks noGrp="1"/>
          </p:cNvSpPr>
          <p:nvPr>
            <p:ph type="sldNum" sz="quarter" idx="4294967295"/>
          </p:nvPr>
        </p:nvSpPr>
        <p:spPr>
          <a:xfrm>
            <a:off x="216000" y="4876181"/>
            <a:ext cx="237244"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14" name="Titel 1"/>
          <p:cNvSpPr txBox="1">
            <a:spLocks noGrp="1"/>
          </p:cNvSpPr>
          <p:nvPr>
            <p:ph type="title"/>
          </p:nvPr>
        </p:nvSpPr>
        <p:spPr>
          <a:xfrm>
            <a:off x="396000" y="296153"/>
            <a:ext cx="6869180" cy="575811"/>
          </a:xfrm>
          <a:prstGeom prst="rect">
            <a:avLst/>
          </a:prstGeom>
        </p:spPr>
        <p:txBody>
          <a:bodyPr/>
          <a:lstStyle/>
          <a:p>
            <a:pPr defTabSz="548624">
              <a:defRPr sz="1700" i="1"/>
            </a:pPr>
            <a:r>
              <a:rPr lang="en-US" dirty="0"/>
              <a:t>Karlsruhe School of Elementary Particle and </a:t>
            </a:r>
            <a:r>
              <a:rPr lang="en-US" dirty="0" err="1"/>
              <a:t>Astroparticle</a:t>
            </a:r>
            <a:r>
              <a:rPr lang="en-US" dirty="0"/>
              <a:t> Physics: Science and Technology (KSETA) </a:t>
            </a:r>
            <a:endParaRPr dirty="0"/>
          </a:p>
        </p:txBody>
      </p:sp>
      <p:graphicFrame>
        <p:nvGraphicFramePr>
          <p:cNvPr id="115" name="Diagramm 7"/>
          <p:cNvGraphicFramePr/>
          <p:nvPr/>
        </p:nvGraphicFramePr>
        <p:xfrm>
          <a:off x="6027345" y="1487112"/>
          <a:ext cx="3104526" cy="23086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m 7">
            <a:extLst>
              <a:ext uri="{FF2B5EF4-FFF2-40B4-BE49-F238E27FC236}">
                <a16:creationId xmlns:a16="http://schemas.microsoft.com/office/drawing/2014/main" id="{244B5E68-9E69-0B46-8073-981D9E09BC05}"/>
              </a:ext>
            </a:extLst>
          </p:cNvPr>
          <p:cNvGraphicFramePr>
            <a:graphicFrameLocks/>
          </p:cNvGraphicFramePr>
          <p:nvPr>
            <p:extLst>
              <p:ext uri="{D42A27DB-BD31-4B8C-83A1-F6EECF244321}">
                <p14:modId xmlns:p14="http://schemas.microsoft.com/office/powerpoint/2010/main" val="3322677838"/>
              </p:ext>
            </p:extLst>
          </p:nvPr>
        </p:nvGraphicFramePr>
        <p:xfrm>
          <a:off x="4370832" y="969264"/>
          <a:ext cx="5111497" cy="3749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758792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p:cNvPicPr/>
          <p:nvPr/>
        </p:nvPicPr>
        <p:blipFill>
          <a:blip r:embed="rId2"/>
          <a:stretch/>
        </p:blipFill>
        <p:spPr>
          <a:xfrm>
            <a:off x="2471310" y="2295000"/>
            <a:ext cx="3603690" cy="2700000"/>
          </a:xfrm>
          <a:prstGeom prst="rect">
            <a:avLst/>
          </a:prstGeom>
          <a:ln w="0">
            <a:noFill/>
          </a:ln>
        </p:spPr>
      </p:pic>
      <p:pic>
        <p:nvPicPr>
          <p:cNvPr id="42" name="Grafik 41"/>
          <p:cNvPicPr/>
          <p:nvPr/>
        </p:nvPicPr>
        <p:blipFill>
          <a:blip r:embed="rId3" cstate="hqprint">
            <a:extLst>
              <a:ext uri="{28A0092B-C50C-407E-A947-70E740481C1C}">
                <a14:useLocalDpi xmlns:a14="http://schemas.microsoft.com/office/drawing/2010/main"/>
              </a:ext>
            </a:extLst>
          </a:blip>
          <a:stretch/>
        </p:blipFill>
        <p:spPr>
          <a:xfrm>
            <a:off x="6075000" y="1755000"/>
            <a:ext cx="2430000" cy="3240000"/>
          </a:xfrm>
          <a:prstGeom prst="rect">
            <a:avLst/>
          </a:prstGeom>
          <a:ln w="0">
            <a:noFill/>
          </a:ln>
        </p:spPr>
      </p:pic>
      <p:sp>
        <p:nvSpPr>
          <p:cNvPr id="43" name="PlaceHolder 1"/>
          <p:cNvSpPr>
            <a:spLocks noGrp="1"/>
          </p:cNvSpPr>
          <p:nvPr>
            <p:ph idx="4294967295"/>
          </p:nvPr>
        </p:nvSpPr>
        <p:spPr>
          <a:xfrm>
            <a:off x="405000" y="999000"/>
            <a:ext cx="4967730" cy="1474200"/>
          </a:xfrm>
          <a:prstGeom prst="rect">
            <a:avLst/>
          </a:prstGeom>
          <a:noFill/>
          <a:ln w="0">
            <a:noFill/>
          </a:ln>
        </p:spPr>
        <p:txBody>
          <a:bodyPr anchor="t">
            <a:noAutofit/>
          </a:bodyPr>
          <a:lstStyle/>
          <a:p>
            <a:pPr marL="171450" indent="-171450">
              <a:lnSpc>
                <a:spcPct val="80000"/>
              </a:lnSpc>
              <a:spcBef>
                <a:spcPts val="751"/>
              </a:spcBef>
              <a:buSzPct val="100147"/>
            </a:pPr>
            <a:r>
              <a:rPr lang="de-DE" sz="825" spc="-1">
                <a:latin typeface="Calibri"/>
              </a:rPr>
              <a:t>Cultural exchange via presentations about different countries</a:t>
            </a:r>
          </a:p>
          <a:p>
            <a:pPr marL="171450" indent="-171450">
              <a:lnSpc>
                <a:spcPct val="80000"/>
              </a:lnSpc>
              <a:spcBef>
                <a:spcPts val="751"/>
              </a:spcBef>
              <a:buSzPct val="100147"/>
            </a:pPr>
            <a:r>
              <a:rPr lang="de-DE" sz="825" spc="-1">
                <a:latin typeface="Calibri"/>
              </a:rPr>
              <a:t>Fellows’ presentations about their work</a:t>
            </a:r>
          </a:p>
          <a:p>
            <a:pPr marL="171450" indent="-171450">
              <a:lnSpc>
                <a:spcPct val="80000"/>
              </a:lnSpc>
              <a:spcBef>
                <a:spcPts val="751"/>
              </a:spcBef>
              <a:buSzPct val="100147"/>
            </a:pPr>
            <a:r>
              <a:rPr lang="de-DE" sz="825" spc="-1">
                <a:latin typeface="Calibri"/>
              </a:rPr>
              <a:t>Alumni talks from industry and academia</a:t>
            </a:r>
          </a:p>
          <a:p>
            <a:pPr marL="171450" indent="-171450">
              <a:lnSpc>
                <a:spcPct val="80000"/>
              </a:lnSpc>
              <a:spcBef>
                <a:spcPts val="751"/>
              </a:spcBef>
              <a:buSzPct val="100147"/>
            </a:pPr>
            <a:r>
              <a:rPr lang="de-DE" sz="825" spc="-1">
                <a:latin typeface="Calibri"/>
              </a:rPr>
              <a:t>Session about PhD hacks</a:t>
            </a:r>
          </a:p>
          <a:p>
            <a:pPr marL="171450" indent="-171450">
              <a:lnSpc>
                <a:spcPct val="80000"/>
              </a:lnSpc>
              <a:spcBef>
                <a:spcPts val="751"/>
              </a:spcBef>
              <a:buSzPct val="100147"/>
            </a:pPr>
            <a:r>
              <a:rPr lang="de-DE" sz="825" spc="-1">
                <a:latin typeface="Calibri"/>
              </a:rPr>
              <a:t>Fun events: Hike, Board and card games, physics charades</a:t>
            </a:r>
          </a:p>
          <a:p>
            <a:pPr marL="171450" indent="-171450">
              <a:lnSpc>
                <a:spcPct val="80000"/>
              </a:lnSpc>
              <a:spcBef>
                <a:spcPts val="751"/>
              </a:spcBef>
              <a:buSzPct val="100147"/>
            </a:pPr>
            <a:r>
              <a:rPr lang="de-DE" sz="825" b="1" u="sng" spc="-1">
                <a:latin typeface="Calibri"/>
              </a:rPr>
              <a:t>Other Events</a:t>
            </a:r>
            <a:r>
              <a:rPr lang="de-DE" sz="825" b="1" spc="-1">
                <a:latin typeface="Calibri"/>
              </a:rPr>
              <a:t>: </a:t>
            </a:r>
            <a:r>
              <a:rPr lang="de-DE" sz="825" spc="-1">
                <a:latin typeface="Calibri"/>
              </a:rPr>
              <a:t>Campus North Tour, Stammtisch (gathering for dinner) about every two months</a:t>
            </a:r>
          </a:p>
        </p:txBody>
      </p:sp>
      <p:sp>
        <p:nvSpPr>
          <p:cNvPr id="44" name="PlaceHolder 2"/>
          <p:cNvSpPr>
            <a:spLocks noGrp="1"/>
          </p:cNvSpPr>
          <p:nvPr>
            <p:ph type="sldNum" idx="4294967295"/>
          </p:nvPr>
        </p:nvSpPr>
        <p:spPr>
          <a:xfrm>
            <a:off x="216000" y="4881870"/>
            <a:ext cx="139590" cy="126630"/>
          </a:xfrm>
          <a:prstGeom prst="rect">
            <a:avLst/>
          </a:prstGeom>
          <a:noFill/>
          <a:ln w="0">
            <a:noFill/>
          </a:ln>
        </p:spPr>
        <p:txBody>
          <a:bodyPr anchor="ctr">
            <a:noAutofit/>
          </a:bodyPr>
          <a:lstStyle>
            <a:lvl1pPr algn="r">
              <a:lnSpc>
                <a:spcPct val="100000"/>
              </a:lnSpc>
              <a:buNone/>
              <a:defRPr lang="de-DE" sz="900" b="0" strike="noStrike" spc="-1">
                <a:solidFill>
                  <a:srgbClr val="8B8B8B"/>
                </a:solidFill>
                <a:latin typeface="Calibri"/>
              </a:defRPr>
            </a:lvl1pPr>
          </a:lstStyle>
          <a:p>
            <a:pPr algn="r">
              <a:lnSpc>
                <a:spcPct val="100000"/>
              </a:lnSpc>
              <a:buNone/>
            </a:pPr>
            <a:fld id="{20613432-98E3-4FA2-9130-C6B275C03E15}" type="slidenum">
              <a:rPr lang="de-DE"/>
              <a:t>40</a:t>
            </a:fld>
            <a:endParaRPr lang="de-DE">
              <a:latin typeface="Times New Roman"/>
            </a:endParaRPr>
          </a:p>
        </p:txBody>
      </p:sp>
      <p:sp>
        <p:nvSpPr>
          <p:cNvPr id="45" name="PlaceHolder 3"/>
          <p:cNvSpPr>
            <a:spLocks noGrp="1"/>
          </p:cNvSpPr>
          <p:nvPr>
            <p:ph type="title" idx="4294967295"/>
          </p:nvPr>
        </p:nvSpPr>
        <p:spPr>
          <a:xfrm>
            <a:off x="396090" y="296190"/>
            <a:ext cx="6868800" cy="575640"/>
          </a:xfrm>
          <a:prstGeom prst="rect">
            <a:avLst/>
          </a:prstGeom>
          <a:noFill/>
          <a:ln w="0">
            <a:noFill/>
          </a:ln>
        </p:spPr>
        <p:txBody>
          <a:bodyPr anchor="ctr">
            <a:normAutofit fontScale="90000"/>
          </a:bodyPr>
          <a:lstStyle/>
          <a:p>
            <a:pPr>
              <a:lnSpc>
                <a:spcPct val="90000"/>
              </a:lnSpc>
              <a:buNone/>
            </a:pPr>
            <a:r>
              <a:rPr lang="de-DE" sz="3300" b="0" spc="-1">
                <a:latin typeface="Calibri Light"/>
              </a:rPr>
              <a:t>KSETA Fellows Workshop</a:t>
            </a:r>
            <a:r>
              <a:rPr sz="3300"/>
              <a:t/>
            </a:r>
            <a:br>
              <a:rPr sz="3300"/>
            </a:br>
            <a:r>
              <a:rPr lang="de-DE" sz="900" b="0" spc="-1">
                <a:latin typeface="Calibri Light"/>
              </a:rPr>
              <a:t>(February 27 to March 1, 2023)</a:t>
            </a:r>
            <a:endParaRPr lang="de-DE" sz="900" b="0" spc="-1">
              <a:latin typeface="Calibri"/>
            </a:endParaRPr>
          </a:p>
        </p:txBody>
      </p:sp>
      <p:pic>
        <p:nvPicPr>
          <p:cNvPr id="46" name="Grafik 45"/>
          <p:cNvPicPr/>
          <p:nvPr/>
        </p:nvPicPr>
        <p:blipFill>
          <a:blip r:embed="rId4"/>
          <a:stretch/>
        </p:blipFill>
        <p:spPr>
          <a:xfrm>
            <a:off x="5233410" y="533250"/>
            <a:ext cx="3784590" cy="2128680"/>
          </a:xfrm>
          <a:prstGeom prst="rect">
            <a:avLst/>
          </a:prstGeom>
          <a:ln w="0">
            <a:noFill/>
          </a:ln>
        </p:spPr>
      </p:pic>
      <p:pic>
        <p:nvPicPr>
          <p:cNvPr id="47" name="Grafik 46"/>
          <p:cNvPicPr/>
          <p:nvPr/>
        </p:nvPicPr>
        <p:blipFill>
          <a:blip r:embed="rId5" cstate="hqprint">
            <a:extLst>
              <a:ext uri="{28A0092B-C50C-407E-A947-70E740481C1C}">
                <a14:useLocalDpi xmlns:a14="http://schemas.microsoft.com/office/drawing/2010/main"/>
              </a:ext>
            </a:extLst>
          </a:blip>
          <a:stretch/>
        </p:blipFill>
        <p:spPr>
          <a:xfrm>
            <a:off x="459000" y="2295000"/>
            <a:ext cx="2025000" cy="2700000"/>
          </a:xfrm>
          <a:prstGeom prst="rect">
            <a:avLst/>
          </a:prstGeom>
          <a:ln w="0">
            <a:noFill/>
          </a:ln>
        </p:spPr>
      </p:pic>
      <p:sp>
        <p:nvSpPr>
          <p:cNvPr id="9" name="Text Box 11"/>
          <p:cNvSpPr txBox="1">
            <a:spLocks/>
          </p:cNvSpPr>
          <p:nvPr/>
        </p:nvSpPr>
        <p:spPr>
          <a:xfrm>
            <a:off x="149087" y="4870173"/>
            <a:ext cx="246912" cy="18884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900" b="1" i="0" u="none" strike="noStrike" cap="none" spc="0" normalizeH="0" baseline="0">
                <a:ln>
                  <a:noFill/>
                </a:ln>
                <a:solidFill>
                  <a:srgbClr val="000000"/>
                </a:solidFill>
                <a:effectLst/>
                <a:uFillTx/>
                <a:latin typeface="Arial"/>
                <a:ea typeface="Arial"/>
                <a:cs typeface="Arial"/>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e-DE" smtClean="0"/>
              <a:pPr/>
              <a:t>40</a:t>
            </a:fld>
            <a:endParaRPr lang="de-DE" dirty="0"/>
          </a:p>
        </p:txBody>
      </p:sp>
    </p:spTree>
    <p:extLst>
      <p:ext uri="{BB962C8B-B14F-4D97-AF65-F5344CB8AC3E}">
        <p14:creationId xmlns:p14="http://schemas.microsoft.com/office/powerpoint/2010/main" val="107466087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Inhaltsplatzhalter 2"/>
          <p:cNvSpPr txBox="1">
            <a:spLocks noGrp="1"/>
          </p:cNvSpPr>
          <p:nvPr>
            <p:ph type="body" sz="half" idx="1"/>
          </p:nvPr>
        </p:nvSpPr>
        <p:spPr>
          <a:xfrm>
            <a:off x="844187" y="1182191"/>
            <a:ext cx="3279757" cy="3517254"/>
          </a:xfrm>
          <a:prstGeom prst="rect">
            <a:avLst/>
          </a:prstGeom>
        </p:spPr>
        <p:txBody>
          <a:bodyPr>
            <a:normAutofit/>
          </a:bodyPr>
          <a:lstStyle/>
          <a:p>
            <a:pPr>
              <a:lnSpc>
                <a:spcPct val="80000"/>
              </a:lnSpc>
              <a:spcBef>
                <a:spcPts val="300"/>
              </a:spcBef>
              <a:buBlip>
                <a:blip r:embed="rId3"/>
              </a:buBlip>
              <a:defRPr sz="1400"/>
            </a:pPr>
            <a:r>
              <a:rPr lang="de-DE" sz="1600" b="1" dirty="0" err="1"/>
              <a:t>February</a:t>
            </a:r>
            <a:r>
              <a:rPr sz="1600" b="1" dirty="0"/>
              <a:t> </a:t>
            </a:r>
            <a:r>
              <a:rPr lang="de-DE" sz="1600" b="1" dirty="0"/>
              <a:t>21 - 25</a:t>
            </a:r>
            <a:r>
              <a:rPr sz="1600" b="1" dirty="0"/>
              <a:t>, 202</a:t>
            </a:r>
            <a:r>
              <a:rPr lang="de-DE" sz="1600" b="1" dirty="0"/>
              <a:t>2</a:t>
            </a:r>
            <a:endParaRPr sz="1600" b="1" dirty="0"/>
          </a:p>
          <a:p>
            <a:pPr>
              <a:lnSpc>
                <a:spcPct val="80000"/>
              </a:lnSpc>
              <a:spcBef>
                <a:spcPts val="300"/>
              </a:spcBef>
              <a:buBlip>
                <a:blip r:embed="rId3"/>
              </a:buBlip>
              <a:defRPr sz="1400"/>
            </a:pPr>
            <a:r>
              <a:rPr sz="1800" dirty="0"/>
              <a:t> </a:t>
            </a:r>
            <a:r>
              <a:rPr lang="de-DE" sz="1400" dirty="0"/>
              <a:t>6 </a:t>
            </a:r>
            <a:r>
              <a:rPr sz="1400" dirty="0"/>
              <a:t>Courses </a:t>
            </a:r>
            <a:r>
              <a:rPr lang="de-DE" sz="1400" dirty="0"/>
              <a:t>(5 via Zoom) (min. 6h.)</a:t>
            </a:r>
          </a:p>
          <a:p>
            <a:pPr lvl="1">
              <a:lnSpc>
                <a:spcPct val="80000"/>
              </a:lnSpc>
              <a:spcBef>
                <a:spcPts val="300"/>
              </a:spcBef>
              <a:defRPr sz="1400"/>
            </a:pPr>
            <a:r>
              <a:rPr lang="de-DE" sz="1400" dirty="0" err="1"/>
              <a:t>Better</a:t>
            </a:r>
            <a:r>
              <a:rPr lang="de-DE" sz="1400" dirty="0"/>
              <a:t>: 1</a:t>
            </a:r>
          </a:p>
          <a:p>
            <a:pPr lvl="1">
              <a:lnSpc>
                <a:spcPct val="80000"/>
              </a:lnSpc>
              <a:spcBef>
                <a:spcPts val="300"/>
              </a:spcBef>
              <a:defRPr sz="1400"/>
            </a:pPr>
            <a:r>
              <a:rPr lang="de-DE" sz="1400" dirty="0" err="1"/>
              <a:t>Broader</a:t>
            </a:r>
            <a:r>
              <a:rPr lang="de-DE" sz="1400" dirty="0"/>
              <a:t>: 5</a:t>
            </a:r>
          </a:p>
          <a:p>
            <a:pPr lvl="1">
              <a:lnSpc>
                <a:spcPct val="80000"/>
              </a:lnSpc>
              <a:spcBef>
                <a:spcPts val="300"/>
              </a:spcBef>
              <a:defRPr sz="1400"/>
            </a:pPr>
            <a:r>
              <a:rPr lang="de-DE" sz="1400" dirty="0" err="1"/>
              <a:t>Deeper</a:t>
            </a:r>
            <a:r>
              <a:rPr lang="de-DE" sz="1400" dirty="0"/>
              <a:t>: 0</a:t>
            </a:r>
          </a:p>
          <a:p>
            <a:pPr>
              <a:lnSpc>
                <a:spcPct val="80000"/>
              </a:lnSpc>
              <a:spcBef>
                <a:spcPts val="300"/>
              </a:spcBef>
              <a:buBlip>
                <a:blip r:embed="rId3"/>
              </a:buBlip>
              <a:defRPr sz="1400"/>
            </a:pPr>
            <a:r>
              <a:rPr lang="de-DE" sz="1400" dirty="0"/>
              <a:t>About 154 </a:t>
            </a:r>
            <a:r>
              <a:rPr lang="de-DE" sz="1400" dirty="0" err="1"/>
              <a:t>participants</a:t>
            </a:r>
            <a:r>
              <a:rPr lang="de-DE" sz="1400" dirty="0"/>
              <a:t> in </a:t>
            </a:r>
            <a:r>
              <a:rPr lang="de-DE" sz="1400" dirty="0" smtClean="0"/>
              <a:t>total</a:t>
            </a:r>
            <a:endParaRPr lang="de-DE" sz="1800" dirty="0"/>
          </a:p>
          <a:p>
            <a:pPr marL="0" indent="0">
              <a:lnSpc>
                <a:spcPct val="80000"/>
              </a:lnSpc>
              <a:spcBef>
                <a:spcPts val="300"/>
              </a:spcBef>
              <a:buNone/>
              <a:defRPr sz="1400"/>
            </a:pPr>
            <a:endParaRPr lang="de-DE" sz="1800" dirty="0"/>
          </a:p>
          <a:p>
            <a:pPr marL="0" indent="0">
              <a:lnSpc>
                <a:spcPct val="80000"/>
              </a:lnSpc>
              <a:spcBef>
                <a:spcPts val="300"/>
              </a:spcBef>
              <a:buNone/>
              <a:defRPr sz="1400"/>
            </a:pPr>
            <a:endParaRPr sz="1800" dirty="0"/>
          </a:p>
          <a:p>
            <a:pPr>
              <a:lnSpc>
                <a:spcPct val="80000"/>
              </a:lnSpc>
              <a:spcBef>
                <a:spcPts val="300"/>
              </a:spcBef>
              <a:buBlip>
                <a:blip r:embed="rId3"/>
              </a:buBlip>
              <a:defRPr sz="1400"/>
            </a:pPr>
            <a:r>
              <a:rPr lang="de-DE" sz="1600" b="1" dirty="0" err="1"/>
              <a:t>October</a:t>
            </a:r>
            <a:r>
              <a:rPr sz="1600" b="1" dirty="0"/>
              <a:t> </a:t>
            </a:r>
            <a:r>
              <a:rPr lang="de-DE" sz="1600" b="1" dirty="0"/>
              <a:t>10 - 27,</a:t>
            </a:r>
            <a:r>
              <a:rPr sz="1600" b="1" dirty="0"/>
              <a:t> </a:t>
            </a:r>
            <a:r>
              <a:rPr lang="de-DE" sz="1600" b="1" dirty="0"/>
              <a:t>2022</a:t>
            </a:r>
            <a:endParaRPr sz="1600" b="1" dirty="0"/>
          </a:p>
          <a:p>
            <a:pPr>
              <a:lnSpc>
                <a:spcPct val="80000"/>
              </a:lnSpc>
              <a:spcBef>
                <a:spcPts val="300"/>
              </a:spcBef>
              <a:buBlip>
                <a:blip r:embed="rId3"/>
              </a:buBlip>
              <a:defRPr sz="1400"/>
            </a:pPr>
            <a:r>
              <a:rPr lang="de-DE" sz="1400" dirty="0"/>
              <a:t>7 </a:t>
            </a:r>
            <a:r>
              <a:rPr sz="1400" dirty="0"/>
              <a:t>Courses</a:t>
            </a:r>
            <a:r>
              <a:rPr lang="de-DE" sz="1400" dirty="0"/>
              <a:t> (3 via Zoom) (min. 6h.)</a:t>
            </a:r>
          </a:p>
          <a:p>
            <a:pPr lvl="1">
              <a:lnSpc>
                <a:spcPct val="80000"/>
              </a:lnSpc>
              <a:spcBef>
                <a:spcPts val="300"/>
              </a:spcBef>
              <a:defRPr sz="1400"/>
            </a:pPr>
            <a:r>
              <a:rPr lang="de-DE" sz="1400" dirty="0" err="1"/>
              <a:t>Better</a:t>
            </a:r>
            <a:r>
              <a:rPr lang="de-DE" sz="1400" dirty="0"/>
              <a:t>: 5</a:t>
            </a:r>
          </a:p>
          <a:p>
            <a:pPr lvl="1">
              <a:lnSpc>
                <a:spcPct val="80000"/>
              </a:lnSpc>
              <a:spcBef>
                <a:spcPts val="300"/>
              </a:spcBef>
              <a:defRPr sz="1400"/>
            </a:pPr>
            <a:r>
              <a:rPr lang="de-DE" sz="1400" dirty="0" err="1"/>
              <a:t>Broader</a:t>
            </a:r>
            <a:r>
              <a:rPr lang="de-DE" sz="1400" dirty="0"/>
              <a:t>: 1</a:t>
            </a:r>
          </a:p>
          <a:p>
            <a:pPr lvl="1">
              <a:lnSpc>
                <a:spcPct val="80000"/>
              </a:lnSpc>
              <a:spcBef>
                <a:spcPts val="300"/>
              </a:spcBef>
              <a:defRPr sz="1400"/>
            </a:pPr>
            <a:r>
              <a:rPr lang="de-DE" sz="1400" dirty="0" err="1"/>
              <a:t>Deeper</a:t>
            </a:r>
            <a:r>
              <a:rPr lang="de-DE" sz="1400" dirty="0"/>
              <a:t>: 1</a:t>
            </a:r>
            <a:endParaRPr sz="1400" dirty="0"/>
          </a:p>
          <a:p>
            <a:pPr>
              <a:lnSpc>
                <a:spcPct val="80000"/>
              </a:lnSpc>
              <a:spcBef>
                <a:spcPts val="300"/>
              </a:spcBef>
              <a:buBlip>
                <a:blip r:embed="rId3"/>
              </a:buBlip>
              <a:defRPr sz="1400"/>
            </a:pPr>
            <a:r>
              <a:rPr lang="de-DE" sz="1400" dirty="0"/>
              <a:t>About 76 </a:t>
            </a:r>
            <a:r>
              <a:rPr lang="de-DE" sz="1400" dirty="0" err="1"/>
              <a:t>participants</a:t>
            </a:r>
            <a:r>
              <a:rPr lang="de-DE" sz="1400" dirty="0"/>
              <a:t> in </a:t>
            </a:r>
            <a:r>
              <a:rPr lang="de-DE" sz="1400" dirty="0" smtClean="0"/>
              <a:t>total</a:t>
            </a:r>
            <a:endParaRPr lang="de-DE" sz="1400" dirty="0"/>
          </a:p>
        </p:txBody>
      </p:sp>
      <p:sp>
        <p:nvSpPr>
          <p:cNvPr id="395" name="Text Box 11"/>
          <p:cNvSpPr txBox="1">
            <a:spLocks noGrp="1"/>
          </p:cNvSpPr>
          <p:nvPr>
            <p:ph type="sldNum" sz="quarter" idx="4294967295"/>
          </p:nvPr>
        </p:nvSpPr>
        <p:spPr>
          <a:xfrm>
            <a:off x="216000" y="4876181"/>
            <a:ext cx="237244" cy="1384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396" name="Titel 1"/>
          <p:cNvSpPr txBox="1">
            <a:spLocks noGrp="1"/>
          </p:cNvSpPr>
          <p:nvPr>
            <p:ph type="title"/>
          </p:nvPr>
        </p:nvSpPr>
        <p:spPr>
          <a:xfrm>
            <a:off x="396000" y="296153"/>
            <a:ext cx="6869180" cy="575811"/>
          </a:xfrm>
          <a:prstGeom prst="rect">
            <a:avLst/>
          </a:prstGeom>
        </p:spPr>
        <p:txBody>
          <a:bodyPr/>
          <a:lstStyle/>
          <a:p>
            <a:r>
              <a:rPr dirty="0"/>
              <a:t>KSETA Topical Courses 202</a:t>
            </a:r>
            <a:r>
              <a:rPr lang="de-DE" dirty="0"/>
              <a:t>2-2023</a:t>
            </a:r>
            <a:endParaRPr dirty="0"/>
          </a:p>
        </p:txBody>
      </p:sp>
      <p:sp>
        <p:nvSpPr>
          <p:cNvPr id="2" name="Rechteck 1">
            <a:extLst>
              <a:ext uri="{FF2B5EF4-FFF2-40B4-BE49-F238E27FC236}">
                <a16:creationId xmlns:a16="http://schemas.microsoft.com/office/drawing/2014/main" id="{A8E4D8CE-D0F0-4EDC-A967-324FC4B5A833}"/>
              </a:ext>
            </a:extLst>
          </p:cNvPr>
          <p:cNvSpPr/>
          <p:nvPr/>
        </p:nvSpPr>
        <p:spPr>
          <a:xfrm>
            <a:off x="4840006" y="1841134"/>
            <a:ext cx="4185122" cy="1554272"/>
          </a:xfrm>
          <a:prstGeom prst="rect">
            <a:avLst/>
          </a:prstGeom>
        </p:spPr>
        <p:txBody>
          <a:bodyPr wrap="square">
            <a:spAutoFit/>
          </a:bodyPr>
          <a:lstStyle/>
          <a:p>
            <a:pPr>
              <a:lnSpc>
                <a:spcPct val="80000"/>
              </a:lnSpc>
              <a:spcBef>
                <a:spcPts val="300"/>
              </a:spcBef>
              <a:buBlip>
                <a:blip r:embed="rId3"/>
              </a:buBlip>
              <a:defRPr sz="1400"/>
            </a:pPr>
            <a:r>
              <a:rPr lang="en-US" sz="1600" b="1" dirty="0" smtClean="0"/>
              <a:t> Most </a:t>
            </a:r>
            <a:r>
              <a:rPr lang="en-US" sz="1600" b="1" dirty="0"/>
              <a:t>interesting topics: </a:t>
            </a:r>
          </a:p>
          <a:p>
            <a:pPr marL="557213" lvl="1" indent="-214313">
              <a:lnSpc>
                <a:spcPct val="80000"/>
              </a:lnSpc>
              <a:spcBef>
                <a:spcPts val="300"/>
              </a:spcBef>
              <a:buFont typeface="Arial" panose="020B0604020202020204" pitchFamily="34" charset="0"/>
              <a:buChar char="•"/>
              <a:defRPr sz="1400"/>
            </a:pPr>
            <a:r>
              <a:rPr lang="en-US" sz="1200" dirty="0"/>
              <a:t>Statistical methods in particle physics data analysis</a:t>
            </a:r>
          </a:p>
          <a:p>
            <a:pPr marL="557213" lvl="1" indent="-214313">
              <a:lnSpc>
                <a:spcPct val="80000"/>
              </a:lnSpc>
              <a:spcBef>
                <a:spcPts val="300"/>
              </a:spcBef>
              <a:buFont typeface="Arial" panose="020B0604020202020204" pitchFamily="34" charset="0"/>
              <a:buChar char="•"/>
              <a:defRPr sz="1400"/>
            </a:pPr>
            <a:r>
              <a:rPr lang="en-US" sz="1200" dirty="0"/>
              <a:t>Monte Carlo simulations</a:t>
            </a:r>
          </a:p>
          <a:p>
            <a:pPr marL="557213" lvl="1" indent="-214313">
              <a:lnSpc>
                <a:spcPct val="80000"/>
              </a:lnSpc>
              <a:spcBef>
                <a:spcPts val="300"/>
              </a:spcBef>
              <a:buFont typeface="Arial" panose="020B0604020202020204" pitchFamily="34" charset="0"/>
              <a:buChar char="•"/>
              <a:defRPr sz="1400"/>
            </a:pPr>
            <a:r>
              <a:rPr lang="en-US" sz="1200" dirty="0"/>
              <a:t>Introduction to general relativity</a:t>
            </a:r>
          </a:p>
          <a:p>
            <a:pPr marL="557213" lvl="1" indent="-214313">
              <a:lnSpc>
                <a:spcPct val="80000"/>
              </a:lnSpc>
              <a:spcBef>
                <a:spcPts val="300"/>
              </a:spcBef>
              <a:buFont typeface="Arial" panose="020B0604020202020204" pitchFamily="34" charset="0"/>
              <a:buChar char="•"/>
              <a:defRPr sz="1400"/>
            </a:pPr>
            <a:r>
              <a:rPr lang="en-US" sz="1200" dirty="0"/>
              <a:t>Project management</a:t>
            </a:r>
          </a:p>
          <a:p>
            <a:pPr marL="557213" lvl="1" indent="-214313">
              <a:lnSpc>
                <a:spcPct val="80000"/>
              </a:lnSpc>
              <a:spcBef>
                <a:spcPts val="300"/>
              </a:spcBef>
              <a:buFont typeface="Arial" panose="020B0604020202020204" pitchFamily="34" charset="0"/>
              <a:buChar char="•"/>
              <a:defRPr sz="1400"/>
            </a:pPr>
            <a:r>
              <a:rPr lang="en-US" sz="1200" dirty="0"/>
              <a:t>Python for Scientists</a:t>
            </a:r>
          </a:p>
          <a:p>
            <a:pPr lvl="1">
              <a:lnSpc>
                <a:spcPct val="80000"/>
              </a:lnSpc>
              <a:spcBef>
                <a:spcPts val="300"/>
              </a:spcBef>
              <a:defRPr sz="1400"/>
            </a:pPr>
            <a:endParaRPr lang="en-US" sz="1200" dirty="0"/>
          </a:p>
        </p:txBody>
      </p:sp>
      <p:pic>
        <p:nvPicPr>
          <p:cNvPr id="11" name="Grafik 10">
            <a:extLst>
              <a:ext uri="{FF2B5EF4-FFF2-40B4-BE49-F238E27FC236}">
                <a16:creationId xmlns:a16="http://schemas.microsoft.com/office/drawing/2014/main" id="{B975AB82-FA18-4712-97B4-333B852095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3625" y="3307890"/>
            <a:ext cx="1391555" cy="1391555"/>
          </a:xfrm>
          <a:prstGeom prst="rect">
            <a:avLst/>
          </a:prstGeom>
        </p:spPr>
      </p:pic>
    </p:spTree>
    <p:extLst>
      <p:ext uri="{BB962C8B-B14F-4D97-AF65-F5344CB8AC3E}">
        <p14:creationId xmlns:p14="http://schemas.microsoft.com/office/powerpoint/2010/main" val="184482024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a:bodyPr>
          <a:lstStyle/>
          <a:p>
            <a:r>
              <a:rPr lang="en-US" dirty="0" smtClean="0"/>
              <a:t>March </a:t>
            </a:r>
            <a:r>
              <a:rPr lang="en-US" dirty="0"/>
              <a:t>6 - 17, 2023</a:t>
            </a:r>
          </a:p>
          <a:p>
            <a:r>
              <a:rPr lang="en-US" dirty="0"/>
              <a:t>7 Courses (1 via Zoom) (min. 6h.)</a:t>
            </a:r>
          </a:p>
          <a:p>
            <a:pPr lvl="1"/>
            <a:r>
              <a:rPr lang="en-US" dirty="0"/>
              <a:t>Better: 1</a:t>
            </a:r>
          </a:p>
          <a:p>
            <a:pPr lvl="1"/>
            <a:r>
              <a:rPr lang="en-US" dirty="0"/>
              <a:t>Broader: 4</a:t>
            </a:r>
          </a:p>
          <a:p>
            <a:pPr lvl="1"/>
            <a:r>
              <a:rPr lang="en-US" dirty="0"/>
              <a:t>Deeper: </a:t>
            </a:r>
            <a:r>
              <a:rPr lang="en-US" dirty="0" smtClean="0"/>
              <a:t>2</a:t>
            </a:r>
            <a:endParaRPr lang="de-DE" dirty="0" smtClean="0"/>
          </a:p>
          <a:p>
            <a:r>
              <a:rPr lang="de-DE" dirty="0" smtClean="0"/>
              <a:t>111 </a:t>
            </a:r>
            <a:r>
              <a:rPr lang="de-DE" dirty="0" err="1" smtClean="0"/>
              <a:t>registrations</a:t>
            </a:r>
            <a:r>
              <a:rPr lang="de-DE" dirty="0"/>
              <a:t>(double </a:t>
            </a:r>
            <a:r>
              <a:rPr lang="de-DE" dirty="0" err="1"/>
              <a:t>counting</a:t>
            </a:r>
            <a:r>
              <a:rPr lang="de-DE" dirty="0" smtClean="0"/>
              <a:t>)</a:t>
            </a:r>
            <a:br>
              <a:rPr lang="de-DE" dirty="0" smtClean="0"/>
            </a:br>
            <a:r>
              <a:rPr lang="de-DE" dirty="0" smtClean="0"/>
              <a:t>89 </a:t>
            </a:r>
            <a:r>
              <a:rPr lang="de-DE" dirty="0" err="1" smtClean="0"/>
              <a:t>participants</a:t>
            </a:r>
            <a:r>
              <a:rPr lang="de-DE" dirty="0" smtClean="0"/>
              <a:t> (double </a:t>
            </a:r>
            <a:r>
              <a:rPr lang="de-DE" dirty="0" err="1" smtClean="0"/>
              <a:t>counting</a:t>
            </a:r>
            <a:r>
              <a:rPr lang="de-DE" dirty="0" smtClean="0"/>
              <a:t>)</a:t>
            </a:r>
          </a:p>
          <a:p>
            <a:r>
              <a:rPr lang="de-DE" dirty="0" err="1"/>
              <a:t>About</a:t>
            </a:r>
            <a:r>
              <a:rPr lang="de-DE" dirty="0"/>
              <a:t> 73 </a:t>
            </a:r>
            <a:r>
              <a:rPr lang="de-DE" dirty="0" err="1"/>
              <a:t>participants</a:t>
            </a:r>
            <a:r>
              <a:rPr lang="de-DE" dirty="0"/>
              <a:t> in total</a:t>
            </a:r>
          </a:p>
          <a:p>
            <a:pPr marL="0" indent="0">
              <a:buNone/>
            </a:pPr>
            <a:endParaRPr lang="de-DE" dirty="0"/>
          </a:p>
        </p:txBody>
      </p:sp>
      <p:sp>
        <p:nvSpPr>
          <p:cNvPr id="3" name="Titel 2"/>
          <p:cNvSpPr>
            <a:spLocks noGrp="1"/>
          </p:cNvSpPr>
          <p:nvPr>
            <p:ph type="title"/>
          </p:nvPr>
        </p:nvSpPr>
        <p:spPr/>
        <p:txBody>
          <a:bodyPr/>
          <a:lstStyle/>
          <a:p>
            <a:r>
              <a:rPr lang="de-DE" dirty="0" smtClean="0"/>
              <a:t>KSETA </a:t>
            </a:r>
            <a:r>
              <a:rPr lang="de-DE" dirty="0" err="1" smtClean="0"/>
              <a:t>courses</a:t>
            </a:r>
            <a:r>
              <a:rPr lang="de-DE" dirty="0" smtClean="0"/>
              <a:t> 2023</a:t>
            </a:r>
            <a:endParaRPr lang="de-DE" dirty="0"/>
          </a:p>
        </p:txBody>
      </p:sp>
      <p:graphicFrame>
        <p:nvGraphicFramePr>
          <p:cNvPr id="4" name="Diagramm 3"/>
          <p:cNvGraphicFramePr/>
          <p:nvPr>
            <p:extLst>
              <p:ext uri="{D42A27DB-BD31-4B8C-83A1-F6EECF244321}">
                <p14:modId xmlns:p14="http://schemas.microsoft.com/office/powerpoint/2010/main" val="1795251510"/>
              </p:ext>
            </p:extLst>
          </p:nvPr>
        </p:nvGraphicFramePr>
        <p:xfrm>
          <a:off x="4666264" y="936486"/>
          <a:ext cx="5486400" cy="38671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dirty="0"/>
          </a:p>
        </p:txBody>
      </p:sp>
    </p:spTree>
    <p:extLst>
      <p:ext uri="{BB962C8B-B14F-4D97-AF65-F5344CB8AC3E}">
        <p14:creationId xmlns:p14="http://schemas.microsoft.com/office/powerpoint/2010/main" val="177923253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Inhaltsplatzhalter 2"/>
          <p:cNvSpPr txBox="1">
            <a:spLocks noGrp="1"/>
          </p:cNvSpPr>
          <p:nvPr>
            <p:ph type="body" idx="1"/>
          </p:nvPr>
        </p:nvSpPr>
        <p:spPr>
          <a:xfrm>
            <a:off x="400050" y="1187634"/>
            <a:ext cx="8343900" cy="3364854"/>
          </a:xfrm>
          <a:prstGeom prst="rect">
            <a:avLst/>
          </a:prstGeom>
        </p:spPr>
        <p:txBody>
          <a:bodyPr/>
          <a:lstStyle/>
          <a:p>
            <a:pPr marL="0" indent="0">
              <a:spcBef>
                <a:spcPts val="300"/>
              </a:spcBef>
              <a:buSzTx/>
              <a:buNone/>
            </a:pPr>
            <a:r>
              <a:rPr dirty="0"/>
              <a:t>As a KSETA Fellow you benefit from....</a:t>
            </a:r>
          </a:p>
          <a:p>
            <a:pPr marL="0" indent="0">
              <a:buSzTx/>
              <a:buNone/>
            </a:pPr>
            <a:endParaRPr dirty="0"/>
          </a:p>
          <a:p>
            <a:pPr>
              <a:spcBef>
                <a:spcPts val="400"/>
              </a:spcBef>
              <a:buBlip>
                <a:blip r:embed="rId2"/>
              </a:buBlip>
            </a:pPr>
            <a:r>
              <a:rPr lang="de-DE" dirty="0" smtClean="0"/>
              <a:t>t</a:t>
            </a:r>
            <a:r>
              <a:rPr dirty="0" smtClean="0"/>
              <a:t>raining </a:t>
            </a:r>
            <a:r>
              <a:rPr dirty="0"/>
              <a:t>program with topical courses, special lectures, workshops,</a:t>
            </a:r>
            <a:br>
              <a:rPr dirty="0"/>
            </a:br>
            <a:r>
              <a:rPr dirty="0" smtClean="0"/>
              <a:t>guest </a:t>
            </a:r>
            <a:r>
              <a:rPr dirty="0"/>
              <a:t>scientists, foreign interns</a:t>
            </a:r>
          </a:p>
          <a:p>
            <a:pPr>
              <a:spcBef>
                <a:spcPts val="400"/>
              </a:spcBef>
              <a:buBlip>
                <a:blip r:embed="rId2"/>
              </a:buBlip>
            </a:pPr>
            <a:r>
              <a:rPr dirty="0" smtClean="0"/>
              <a:t>budget </a:t>
            </a:r>
            <a:r>
              <a:rPr dirty="0"/>
              <a:t>for conference travel and equipment,</a:t>
            </a:r>
          </a:p>
          <a:p>
            <a:pPr>
              <a:spcBef>
                <a:spcPts val="400"/>
              </a:spcBef>
              <a:buBlip>
                <a:blip r:embed="rId2"/>
              </a:buBlip>
            </a:pPr>
            <a:r>
              <a:rPr dirty="0" smtClean="0"/>
              <a:t>academic </a:t>
            </a:r>
            <a:r>
              <a:rPr dirty="0"/>
              <a:t>environment with </a:t>
            </a:r>
            <a:r>
              <a:rPr lang="de-DE" dirty="0" smtClean="0">
                <a:solidFill>
                  <a:srgbClr val="941100"/>
                </a:solidFill>
              </a:rPr>
              <a:t>&gt;</a:t>
            </a:r>
            <a:r>
              <a:rPr dirty="0" smtClean="0">
                <a:solidFill>
                  <a:srgbClr val="941100"/>
                </a:solidFill>
              </a:rPr>
              <a:t>1</a:t>
            </a:r>
            <a:r>
              <a:rPr lang="de-DE" dirty="0" smtClean="0">
                <a:solidFill>
                  <a:srgbClr val="941100"/>
                </a:solidFill>
              </a:rPr>
              <a:t>3</a:t>
            </a:r>
            <a:r>
              <a:rPr dirty="0" smtClean="0">
                <a:solidFill>
                  <a:srgbClr val="941100"/>
                </a:solidFill>
              </a:rPr>
              <a:t>0</a:t>
            </a:r>
            <a:r>
              <a:rPr dirty="0" smtClean="0"/>
              <a:t> </a:t>
            </a:r>
            <a:r>
              <a:rPr dirty="0"/>
              <a:t>Doctoral </a:t>
            </a:r>
            <a:r>
              <a:rPr dirty="0" smtClean="0"/>
              <a:t>Fellows</a:t>
            </a:r>
            <a:endParaRPr lang="de-DE" dirty="0" smtClean="0"/>
          </a:p>
          <a:p>
            <a:pPr>
              <a:spcBef>
                <a:spcPts val="400"/>
              </a:spcBef>
              <a:buBlip>
                <a:blip r:embed="rId2"/>
              </a:buBlip>
            </a:pPr>
            <a:r>
              <a:rPr lang="de-DE" dirty="0" smtClean="0">
                <a:latin typeface="Arial" panose="020B0604020202020204" pitchFamily="34" charset="0"/>
                <a:cs typeface="Arial" panose="020B0604020202020204" pitchFamily="34" charset="0"/>
              </a:rPr>
              <a:t>12</a:t>
            </a:r>
            <a:r>
              <a:rPr dirty="0" smtClean="0">
                <a:latin typeface="Arial"/>
                <a:ea typeface="Arial"/>
                <a:cs typeface="Arial"/>
                <a:sym typeface="Arial"/>
              </a:rPr>
              <a:t>% </a:t>
            </a:r>
            <a:r>
              <a:rPr dirty="0">
                <a:latin typeface="Arial"/>
                <a:ea typeface="Arial"/>
                <a:cs typeface="Arial"/>
                <a:sym typeface="Arial"/>
              </a:rPr>
              <a:t>of you are financed from KSETA sources</a:t>
            </a:r>
          </a:p>
          <a:p>
            <a:pPr>
              <a:spcBef>
                <a:spcPts val="400"/>
              </a:spcBef>
              <a:buBlip>
                <a:blip r:embed="rId2"/>
              </a:buBlip>
              <a:defRPr>
                <a:latin typeface="Wingdings"/>
                <a:ea typeface="Wingdings"/>
                <a:cs typeface="Wingdings"/>
                <a:sym typeface="Wingdings"/>
              </a:defRPr>
            </a:pPr>
            <a:r>
              <a:rPr dirty="0" smtClean="0">
                <a:latin typeface="Arial"/>
                <a:ea typeface="Arial"/>
                <a:cs typeface="Arial"/>
                <a:sym typeface="Arial"/>
              </a:rPr>
              <a:t>possibility </a:t>
            </a:r>
            <a:r>
              <a:rPr dirty="0">
                <a:latin typeface="Arial"/>
                <a:ea typeface="Arial"/>
                <a:cs typeface="Arial"/>
                <a:sym typeface="Arial"/>
              </a:rPr>
              <a:t>for short-term postdoc contract after graduation</a:t>
            </a:r>
          </a:p>
        </p:txBody>
      </p:sp>
      <p:sp>
        <p:nvSpPr>
          <p:cNvPr id="413" name="Text Box 11"/>
          <p:cNvSpPr txBox="1">
            <a:spLocks noGrp="1"/>
          </p:cNvSpPr>
          <p:nvPr>
            <p:ph type="sldNum" sz="quarter" idx="4294967295"/>
          </p:nvPr>
        </p:nvSpPr>
        <p:spPr>
          <a:xfrm>
            <a:off x="215999" y="4881929"/>
            <a:ext cx="139838"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414" name="Titel 1"/>
          <p:cNvSpPr txBox="1">
            <a:spLocks noGrp="1"/>
          </p:cNvSpPr>
          <p:nvPr>
            <p:ph type="title"/>
          </p:nvPr>
        </p:nvSpPr>
        <p:spPr>
          <a:xfrm>
            <a:off x="395999" y="296153"/>
            <a:ext cx="6869180" cy="575811"/>
          </a:xfrm>
          <a:prstGeom prst="rect">
            <a:avLst/>
          </a:prstGeom>
        </p:spPr>
        <p:txBody>
          <a:bodyPr/>
          <a:lstStyle/>
          <a:p>
            <a:r>
              <a:t>KSETA benefits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Inhaltsplatzhalter 2"/>
          <p:cNvSpPr txBox="1">
            <a:spLocks noGrp="1"/>
          </p:cNvSpPr>
          <p:nvPr>
            <p:ph type="body" idx="1"/>
          </p:nvPr>
        </p:nvSpPr>
        <p:spPr>
          <a:xfrm>
            <a:off x="400050" y="1187634"/>
            <a:ext cx="8343900" cy="3364854"/>
          </a:xfrm>
          <a:prstGeom prst="rect">
            <a:avLst/>
          </a:prstGeom>
        </p:spPr>
        <p:txBody>
          <a:bodyPr/>
          <a:lstStyle/>
          <a:p>
            <a:pPr>
              <a:buBlip>
                <a:blip r:embed="rId2"/>
              </a:buBlip>
            </a:pPr>
            <a:r>
              <a:t>News and events</a:t>
            </a:r>
          </a:p>
          <a:p>
            <a:pPr>
              <a:buBlip>
                <a:blip r:embed="rId2"/>
              </a:buBlip>
            </a:pPr>
            <a:r>
              <a:t>Equal Opportunity support</a:t>
            </a:r>
          </a:p>
          <a:p>
            <a:pPr>
              <a:buBlip>
                <a:blip r:embed="rId2"/>
              </a:buBlip>
            </a:pPr>
            <a:r>
              <a:t>Course registrations</a:t>
            </a:r>
          </a:p>
          <a:p>
            <a:pPr>
              <a:buBlip>
                <a:blip r:embed="rId2"/>
              </a:buBlip>
            </a:pPr>
            <a:r>
              <a:t>Information</a:t>
            </a:r>
          </a:p>
        </p:txBody>
      </p:sp>
      <p:sp>
        <p:nvSpPr>
          <p:cNvPr id="417" name="Text Box 11"/>
          <p:cNvSpPr txBox="1">
            <a:spLocks noGrp="1"/>
          </p:cNvSpPr>
          <p:nvPr>
            <p:ph type="sldNum" sz="quarter" idx="4294967295"/>
          </p:nvPr>
        </p:nvSpPr>
        <p:spPr>
          <a:xfrm>
            <a:off x="215999" y="4881929"/>
            <a:ext cx="139838"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418" name="Titel 1"/>
          <p:cNvSpPr txBox="1">
            <a:spLocks noGrp="1"/>
          </p:cNvSpPr>
          <p:nvPr>
            <p:ph type="title"/>
          </p:nvPr>
        </p:nvSpPr>
        <p:spPr>
          <a:xfrm>
            <a:off x="395999" y="296153"/>
            <a:ext cx="6869180" cy="575811"/>
          </a:xfrm>
          <a:prstGeom prst="rect">
            <a:avLst/>
          </a:prstGeom>
        </p:spPr>
        <p:txBody>
          <a:bodyPr/>
          <a:lstStyle/>
          <a:p>
            <a:r>
              <a:t>KSETA Webpage is very informative! </a:t>
            </a:r>
          </a:p>
        </p:txBody>
      </p:sp>
      <p:sp>
        <p:nvSpPr>
          <p:cNvPr id="420" name="Textfeld 4"/>
          <p:cNvSpPr txBox="1"/>
          <p:nvPr/>
        </p:nvSpPr>
        <p:spPr>
          <a:xfrm>
            <a:off x="1435892" y="3489852"/>
            <a:ext cx="1402644" cy="253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1300">
                <a:solidFill>
                  <a:srgbClr val="0070C0"/>
                </a:solidFill>
                <a:latin typeface="Arial"/>
                <a:ea typeface="Arial"/>
                <a:cs typeface="Arial"/>
                <a:sym typeface="Arial"/>
              </a:defRPr>
            </a:lvl1pPr>
          </a:lstStyle>
          <a:p>
            <a:r>
              <a:t>www.kseta.kit.edu</a:t>
            </a:r>
          </a:p>
        </p:txBody>
      </p:sp>
      <p:pic>
        <p:nvPicPr>
          <p:cNvPr id="3" name="Grafik 2"/>
          <p:cNvPicPr>
            <a:picLocks noChangeAspect="1"/>
          </p:cNvPicPr>
          <p:nvPr/>
        </p:nvPicPr>
        <p:blipFill rotWithShape="1">
          <a:blip r:embed="rId3"/>
          <a:srcRect l="12857" t="5548" b="25264"/>
          <a:stretch/>
        </p:blipFill>
        <p:spPr>
          <a:xfrm>
            <a:off x="4572000" y="911681"/>
            <a:ext cx="3105149" cy="3916760"/>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Inhaltsplatzhalter 2"/>
          <p:cNvSpPr txBox="1">
            <a:spLocks noGrp="1"/>
          </p:cNvSpPr>
          <p:nvPr>
            <p:ph type="body" sz="half" idx="1"/>
          </p:nvPr>
        </p:nvSpPr>
        <p:spPr>
          <a:xfrm>
            <a:off x="400050" y="1187634"/>
            <a:ext cx="5360083" cy="3364854"/>
          </a:xfrm>
          <a:prstGeom prst="rect">
            <a:avLst/>
          </a:prstGeom>
        </p:spPr>
        <p:txBody>
          <a:bodyPr/>
          <a:lstStyle/>
          <a:p>
            <a:pPr>
              <a:lnSpc>
                <a:spcPct val="80000"/>
              </a:lnSpc>
              <a:buBlip>
                <a:blip r:embed="rId2"/>
              </a:buBlip>
              <a:defRPr sz="1400"/>
            </a:pPr>
            <a:r>
              <a:t>For your rights and duties please consult the KSETA Welcome Guide.</a:t>
            </a:r>
          </a:p>
          <a:p>
            <a:pPr>
              <a:lnSpc>
                <a:spcPct val="80000"/>
              </a:lnSpc>
              <a:buBlip>
                <a:blip r:embed="rId2"/>
              </a:buBlip>
              <a:defRPr sz="1400"/>
            </a:pPr>
            <a:endParaRPr/>
          </a:p>
          <a:p>
            <a:pPr>
              <a:lnSpc>
                <a:spcPct val="80000"/>
              </a:lnSpc>
              <a:buBlip>
                <a:blip r:embed="rId2"/>
              </a:buBlip>
              <a:defRPr sz="1400"/>
            </a:pPr>
            <a:endParaRPr/>
          </a:p>
          <a:p>
            <a:pPr marL="0" indent="0">
              <a:lnSpc>
                <a:spcPct val="80000"/>
              </a:lnSpc>
              <a:buSzTx/>
              <a:buNone/>
              <a:defRPr sz="1400"/>
            </a:pPr>
            <a:r>
              <a:t>Important duties:</a:t>
            </a:r>
          </a:p>
          <a:p>
            <a:pPr>
              <a:lnSpc>
                <a:spcPct val="80000"/>
              </a:lnSpc>
              <a:buBlip>
                <a:blip r:embed="rId2"/>
              </a:buBlip>
              <a:defRPr sz="1400"/>
            </a:pPr>
            <a:r>
              <a:t>attend a minimum number of 6 courses during your 3-year PhD studies,</a:t>
            </a:r>
          </a:p>
          <a:p>
            <a:pPr>
              <a:lnSpc>
                <a:spcPct val="80000"/>
              </a:lnSpc>
              <a:buBlip>
                <a:blip r:embed="rId2"/>
              </a:buBlip>
              <a:defRPr sz="1400"/>
            </a:pPr>
            <a:r>
              <a:t>write your annual report,</a:t>
            </a:r>
          </a:p>
          <a:p>
            <a:pPr>
              <a:lnSpc>
                <a:spcPct val="80000"/>
              </a:lnSpc>
              <a:buBlip>
                <a:blip r:embed="rId2"/>
              </a:buBlip>
              <a:defRPr sz="1400"/>
            </a:pPr>
            <a:r>
              <a:t>keep your personal web page up-to-date,</a:t>
            </a:r>
          </a:p>
          <a:p>
            <a:pPr>
              <a:lnSpc>
                <a:spcPct val="80000"/>
              </a:lnSpc>
              <a:buBlip>
                <a:blip r:embed="rId2"/>
              </a:buBlip>
              <a:defRPr sz="1400"/>
            </a:pPr>
            <a:r>
              <a:t>list your publications in the files publications-reviewed.bib and publications-UNreviewed.bib.</a:t>
            </a:r>
          </a:p>
          <a:p>
            <a:pPr>
              <a:lnSpc>
                <a:spcPct val="80000"/>
              </a:lnSpc>
              <a:buBlip>
                <a:blip r:embed="rId2"/>
              </a:buBlip>
              <a:defRPr sz="1400"/>
            </a:pPr>
            <a:endParaRPr/>
          </a:p>
          <a:p>
            <a:pPr>
              <a:lnSpc>
                <a:spcPct val="80000"/>
              </a:lnSpc>
              <a:buBlip>
                <a:blip r:embed="rId2"/>
              </a:buBlip>
              <a:defRPr sz="1400">
                <a:latin typeface="Wingdings"/>
                <a:ea typeface="Wingdings"/>
                <a:cs typeface="Wingdings"/>
                <a:sym typeface="Wingdings"/>
              </a:defRPr>
            </a:pPr>
            <a:r>
              <a:t> </a:t>
            </a:r>
            <a:r>
              <a:rPr>
                <a:latin typeface="Arial"/>
                <a:ea typeface="Arial"/>
                <a:cs typeface="Arial"/>
                <a:sym typeface="Arial"/>
              </a:rPr>
              <a:t>We have reporting duties towards our funding agencies and must list the publications.</a:t>
            </a:r>
          </a:p>
        </p:txBody>
      </p:sp>
      <p:sp>
        <p:nvSpPr>
          <p:cNvPr id="423" name="Text Box 11"/>
          <p:cNvSpPr txBox="1">
            <a:spLocks noGrp="1"/>
          </p:cNvSpPr>
          <p:nvPr>
            <p:ph type="sldNum" sz="quarter" idx="4294967295"/>
          </p:nvPr>
        </p:nvSpPr>
        <p:spPr>
          <a:xfrm>
            <a:off x="215999" y="4881929"/>
            <a:ext cx="139838"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424" name="Titel 1"/>
          <p:cNvSpPr txBox="1">
            <a:spLocks noGrp="1"/>
          </p:cNvSpPr>
          <p:nvPr>
            <p:ph type="title"/>
          </p:nvPr>
        </p:nvSpPr>
        <p:spPr>
          <a:xfrm>
            <a:off x="395999" y="296153"/>
            <a:ext cx="6869180" cy="575811"/>
          </a:xfrm>
          <a:prstGeom prst="rect">
            <a:avLst/>
          </a:prstGeom>
        </p:spPr>
        <p:txBody>
          <a:bodyPr/>
          <a:lstStyle/>
          <a:p>
            <a:r>
              <a:t>KSETA Fellows – rights and duties</a:t>
            </a:r>
          </a:p>
        </p:txBody>
      </p:sp>
      <p:sp>
        <p:nvSpPr>
          <p:cNvPr id="426" name="Textfeld 6"/>
          <p:cNvSpPr txBox="1"/>
          <p:nvPr/>
        </p:nvSpPr>
        <p:spPr>
          <a:xfrm>
            <a:off x="6265143" y="3938335"/>
            <a:ext cx="1761489" cy="634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p>
            <a:pPr>
              <a:defRPr sz="1300">
                <a:latin typeface="Arial"/>
                <a:ea typeface="Arial"/>
                <a:cs typeface="Arial"/>
                <a:sym typeface="Arial"/>
              </a:defRPr>
            </a:pPr>
            <a:r>
              <a:rPr dirty="0"/>
              <a:t>Don‘t delete </a:t>
            </a:r>
          </a:p>
          <a:p>
            <a:pPr>
              <a:defRPr sz="1300">
                <a:latin typeface="Arial"/>
                <a:ea typeface="Arial"/>
                <a:cs typeface="Arial"/>
                <a:sym typeface="Arial"/>
              </a:defRPr>
            </a:pPr>
            <a:r>
              <a:rPr dirty="0"/>
              <a:t>KSETA emails </a:t>
            </a:r>
          </a:p>
          <a:p>
            <a:pPr>
              <a:defRPr sz="1300">
                <a:latin typeface="Arial"/>
                <a:ea typeface="Arial"/>
                <a:cs typeface="Arial"/>
                <a:sym typeface="Arial"/>
              </a:defRPr>
            </a:pPr>
            <a:r>
              <a:rPr dirty="0"/>
              <a:t>without reading</a:t>
            </a:r>
          </a:p>
        </p:txBody>
      </p:sp>
      <p:pic>
        <p:nvPicPr>
          <p:cNvPr id="427" name="Picture 6" descr="Picture 6"/>
          <p:cNvPicPr>
            <a:picLocks noChangeAspect="1"/>
          </p:cNvPicPr>
          <p:nvPr/>
        </p:nvPicPr>
        <p:blipFill>
          <a:blip r:embed="rId3">
            <a:extLst/>
          </a:blip>
          <a:stretch>
            <a:fillRect/>
          </a:stretch>
        </p:blipFill>
        <p:spPr>
          <a:xfrm>
            <a:off x="7845657" y="3938335"/>
            <a:ext cx="984687" cy="826983"/>
          </a:xfrm>
          <a:prstGeom prst="rect">
            <a:avLst/>
          </a:prstGeom>
          <a:ln w="12700">
            <a:miter lim="400000"/>
          </a:ln>
        </p:spPr>
      </p:pic>
      <p:pic>
        <p:nvPicPr>
          <p:cNvPr id="2" name="Grafik 1"/>
          <p:cNvPicPr>
            <a:picLocks noChangeAspect="1"/>
          </p:cNvPicPr>
          <p:nvPr/>
        </p:nvPicPr>
        <p:blipFill rotWithShape="1">
          <a:blip r:embed="rId4"/>
          <a:srcRect b="37735"/>
          <a:stretch/>
        </p:blipFill>
        <p:spPr>
          <a:xfrm>
            <a:off x="6379469" y="1000125"/>
            <a:ext cx="2225563" cy="2535913"/>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viewers are likely to look at the web pages.…"/>
          <p:cNvSpPr txBox="1">
            <a:spLocks noGrp="1"/>
          </p:cNvSpPr>
          <p:nvPr>
            <p:ph type="body" idx="1"/>
          </p:nvPr>
        </p:nvSpPr>
        <p:spPr>
          <a:xfrm>
            <a:off x="400050" y="1187634"/>
            <a:ext cx="8343900" cy="3364854"/>
          </a:xfrm>
          <a:prstGeom prst="rect">
            <a:avLst/>
          </a:prstGeom>
        </p:spPr>
        <p:txBody>
          <a:bodyPr/>
          <a:lstStyle/>
          <a:p>
            <a:pPr>
              <a:lnSpc>
                <a:spcPct val="90000"/>
              </a:lnSpc>
              <a:buBlip>
                <a:blip r:embed="rId2"/>
              </a:buBlip>
              <a:defRPr sz="1800"/>
            </a:pPr>
            <a:endParaRPr/>
          </a:p>
          <a:p>
            <a:pPr>
              <a:lnSpc>
                <a:spcPct val="90000"/>
              </a:lnSpc>
              <a:buBlip>
                <a:blip r:embed="rId2"/>
              </a:buBlip>
              <a:defRPr sz="1800"/>
            </a:pPr>
            <a:r>
              <a:t>Reviewers are likely to look at the web pages.</a:t>
            </a:r>
          </a:p>
          <a:p>
            <a:pPr>
              <a:lnSpc>
                <a:spcPct val="90000"/>
              </a:lnSpc>
              <a:buBlip>
                <a:blip r:embed="rId2"/>
              </a:buBlip>
              <a:defRPr sz="1800"/>
            </a:pPr>
            <a:r>
              <a:t>Web pages contain all relevant information for all reporting.</a:t>
            </a:r>
          </a:p>
          <a:p>
            <a:pPr>
              <a:lnSpc>
                <a:spcPct val="90000"/>
              </a:lnSpc>
              <a:buBlip>
                <a:blip r:embed="rId2"/>
              </a:buBlip>
              <a:defRPr sz="1800"/>
            </a:pPr>
            <a:r>
              <a:t>When we prepared the publication list for our 2019 reports,</a:t>
            </a:r>
            <a:br/>
            <a:r>
              <a:t>we observed that </a:t>
            </a:r>
          </a:p>
          <a:p>
            <a:pPr lvl="1">
              <a:lnSpc>
                <a:spcPct val="90000"/>
              </a:lnSpc>
              <a:buSzPct val="70000"/>
              <a:buBlip>
                <a:blip r:embed="rId2"/>
              </a:buBlip>
              <a:defRPr sz="1800"/>
            </a:pPr>
            <a:r>
              <a:t>many publications were missing</a:t>
            </a:r>
          </a:p>
          <a:p>
            <a:pPr lvl="1">
              <a:lnSpc>
                <a:spcPct val="90000"/>
              </a:lnSpc>
              <a:buSzPct val="70000"/>
              <a:buBlip>
                <a:blip r:embed="rId2"/>
              </a:buBlip>
              <a:defRPr sz="1800"/>
            </a:pPr>
            <a:r>
              <a:t>reviewed and unreviewed publications were not properly separated </a:t>
            </a:r>
            <a:br/>
            <a:r>
              <a:t/>
            </a:r>
            <a:br/>
            <a:endParaRPr/>
          </a:p>
          <a:p>
            <a:pPr marL="257175" lvl="1">
              <a:lnSpc>
                <a:spcPct val="90000"/>
              </a:lnSpc>
              <a:buSzPct val="70000"/>
              <a:buBlip>
                <a:blip r:embed="rId2"/>
              </a:buBlip>
              <a:defRPr sz="1800"/>
            </a:pPr>
            <a:r>
              <a:t>If possible, use INSPIRE BibTeX entries for your .bib files and include the DOI number for the reviewed papers.</a:t>
            </a:r>
          </a:p>
        </p:txBody>
      </p:sp>
      <p:sp>
        <p:nvSpPr>
          <p:cNvPr id="430" name="Web page and publications"/>
          <p:cNvSpPr txBox="1">
            <a:spLocks noGrp="1"/>
          </p:cNvSpPr>
          <p:nvPr>
            <p:ph type="title"/>
          </p:nvPr>
        </p:nvSpPr>
        <p:spPr>
          <a:xfrm>
            <a:off x="395999" y="296153"/>
            <a:ext cx="6869180" cy="575811"/>
          </a:xfrm>
          <a:prstGeom prst="rect">
            <a:avLst/>
          </a:prstGeom>
        </p:spPr>
        <p:txBody>
          <a:bodyPr/>
          <a:lstStyle/>
          <a:p>
            <a:r>
              <a:t>Web page and publications</a:t>
            </a:r>
          </a:p>
        </p:txBody>
      </p:sp>
      <p:sp>
        <p:nvSpPr>
          <p:cNvPr id="431" name="Web pages and publication lists are a serious topic."/>
          <p:cNvSpPr txBox="1"/>
          <p:nvPr/>
        </p:nvSpPr>
        <p:spPr>
          <a:xfrm>
            <a:off x="338927" y="1011914"/>
            <a:ext cx="8331985"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nchor="ctr">
            <a:spAutoFit/>
          </a:bodyPr>
          <a:lstStyle/>
          <a:p>
            <a:pPr>
              <a:defRPr sz="2400">
                <a:latin typeface="Arial"/>
                <a:ea typeface="Arial"/>
                <a:cs typeface="Arial"/>
                <a:sym typeface="Arial"/>
              </a:defRPr>
            </a:pPr>
            <a:r>
              <a:rPr dirty="0"/>
              <a:t>Web pages and publication lists are a </a:t>
            </a:r>
            <a:r>
              <a:rPr dirty="0">
                <a:solidFill>
                  <a:srgbClr val="941100"/>
                </a:solidFill>
              </a:rPr>
              <a:t>serious </a:t>
            </a:r>
            <a:r>
              <a:rPr dirty="0"/>
              <a:t>topic. </a:t>
            </a:r>
          </a:p>
        </p:txBody>
      </p:sp>
      <p:sp>
        <p:nvSpPr>
          <p:cNvPr id="5"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3" name="Textplatzhalter 2"/>
          <p:cNvSpPr txBox="1">
            <a:spLocks noGrp="1"/>
          </p:cNvSpPr>
          <p:nvPr>
            <p:ph type="body" sz="quarter" idx="1"/>
          </p:nvPr>
        </p:nvSpPr>
        <p:spPr>
          <a:xfrm>
            <a:off x="400051" y="1187633"/>
            <a:ext cx="3199334" cy="2469968"/>
          </a:xfrm>
          <a:prstGeom prst="rect">
            <a:avLst/>
          </a:prstGeom>
        </p:spPr>
        <p:txBody>
          <a:bodyPr/>
          <a:lstStyle/>
          <a:p>
            <a:pPr>
              <a:buBlip>
                <a:blip r:embed="rId2"/>
              </a:buBlip>
              <a:defRPr sz="1800"/>
            </a:pPr>
            <a:r>
              <a:rPr dirty="0"/>
              <a:t>Only 58 fellows completed the questionnaire</a:t>
            </a:r>
          </a:p>
          <a:p>
            <a:pPr marL="257175" indent="-257175">
              <a:buBlip>
                <a:blip r:embed="rId2"/>
              </a:buBlip>
              <a:defRPr sz="1800"/>
            </a:pPr>
            <a:r>
              <a:rPr dirty="0"/>
              <a:t>Two aspects rated poorer by 0.1 or 0.2 points compared to last year</a:t>
            </a:r>
          </a:p>
          <a:p>
            <a:pPr marL="257175" indent="-257175">
              <a:buBlip>
                <a:blip r:embed="rId2"/>
              </a:buBlip>
              <a:defRPr sz="1800"/>
            </a:pPr>
            <a:r>
              <a:rPr dirty="0"/>
              <a:t>More of the fellows would recommend KSETA</a:t>
            </a:r>
          </a:p>
        </p:txBody>
      </p:sp>
      <p:sp>
        <p:nvSpPr>
          <p:cNvPr id="434" name="Titel 1"/>
          <p:cNvSpPr txBox="1">
            <a:spLocks noGrp="1"/>
          </p:cNvSpPr>
          <p:nvPr>
            <p:ph type="title"/>
          </p:nvPr>
        </p:nvSpPr>
        <p:spPr>
          <a:xfrm>
            <a:off x="395999" y="296153"/>
            <a:ext cx="6869180" cy="575811"/>
          </a:xfrm>
          <a:prstGeom prst="rect">
            <a:avLst/>
          </a:prstGeom>
        </p:spPr>
        <p:txBody>
          <a:bodyPr/>
          <a:lstStyle/>
          <a:p>
            <a:r>
              <a:t>KSETA Evaluation at the workshop 2020</a:t>
            </a:r>
          </a:p>
        </p:txBody>
      </p:sp>
      <p:pic>
        <p:nvPicPr>
          <p:cNvPr id="435" name="Grafik 2" descr="Grafik 2"/>
          <p:cNvPicPr>
            <a:picLocks noChangeAspect="1"/>
          </p:cNvPicPr>
          <p:nvPr/>
        </p:nvPicPr>
        <p:blipFill>
          <a:blip r:embed="rId3">
            <a:extLst/>
          </a:blip>
          <a:stretch>
            <a:fillRect/>
          </a:stretch>
        </p:blipFill>
        <p:spPr>
          <a:xfrm>
            <a:off x="3599384" y="1066799"/>
            <a:ext cx="5383034" cy="3344334"/>
          </a:xfrm>
          <a:prstGeom prst="rect">
            <a:avLst/>
          </a:prstGeom>
          <a:ln w="12700">
            <a:miter lim="400000"/>
          </a:ln>
        </p:spPr>
      </p:pic>
      <p:sp>
        <p:nvSpPr>
          <p:cNvPr id="436" name="Oval 3"/>
          <p:cNvSpPr/>
          <p:nvPr/>
        </p:nvSpPr>
        <p:spPr>
          <a:xfrm>
            <a:off x="6221703" y="1990817"/>
            <a:ext cx="237067" cy="499533"/>
          </a:xfrm>
          <a:prstGeom prst="ellipse">
            <a:avLst/>
          </a:prstGeom>
          <a:ln w="12700">
            <a:solidFill>
              <a:schemeClr val="accent1"/>
            </a:solidFill>
            <a:miter/>
          </a:ln>
        </p:spPr>
        <p:txBody>
          <a:bodyPr lIns="45718" tIns="45718" rIns="45718" bIns="45718" anchor="ctr"/>
          <a:lstStyle/>
          <a:p>
            <a:pPr>
              <a:defRPr>
                <a:latin typeface="Arial"/>
                <a:ea typeface="Arial"/>
                <a:cs typeface="Arial"/>
                <a:sym typeface="Arial"/>
              </a:defRPr>
            </a:pPr>
            <a:endParaRPr/>
          </a:p>
        </p:txBody>
      </p:sp>
      <p:sp>
        <p:nvSpPr>
          <p:cNvPr id="437" name="Oval 4"/>
          <p:cNvSpPr/>
          <p:nvPr/>
        </p:nvSpPr>
        <p:spPr>
          <a:xfrm>
            <a:off x="6028432" y="3877733"/>
            <a:ext cx="262469" cy="228601"/>
          </a:xfrm>
          <a:prstGeom prst="ellipse">
            <a:avLst/>
          </a:prstGeom>
          <a:ln w="12700">
            <a:solidFill>
              <a:schemeClr val="accent1"/>
            </a:solidFill>
            <a:miter/>
          </a:ln>
        </p:spPr>
        <p:txBody>
          <a:bodyPr lIns="45718" tIns="45718" rIns="45718" bIns="45718" anchor="ctr"/>
          <a:lstStyle/>
          <a:p>
            <a:pPr>
              <a:defRPr>
                <a:latin typeface="Arial"/>
                <a:ea typeface="Arial"/>
                <a:cs typeface="Arial"/>
                <a:sym typeface="Arial"/>
              </a:defRPr>
            </a:pPr>
            <a:endParaRPr/>
          </a:p>
        </p:txBody>
      </p:sp>
      <p:sp>
        <p:nvSpPr>
          <p:cNvPr id="7" name="Rechteck 6"/>
          <p:cNvSpPr/>
          <p:nvPr/>
        </p:nvSpPr>
        <p:spPr>
          <a:xfrm rot="2480336">
            <a:off x="5062740" y="1490309"/>
            <a:ext cx="2506656" cy="369328"/>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de-DE" dirty="0" smtClean="0">
                <a:solidFill>
                  <a:srgbClr val="FF0000"/>
                </a:solidFill>
              </a:rPr>
              <a:t>??? (</a:t>
            </a:r>
            <a:r>
              <a:rPr lang="de-DE" dirty="0" err="1" smtClean="0">
                <a:solidFill>
                  <a:srgbClr val="FF0000"/>
                </a:solidFill>
              </a:rPr>
              <a:t>Craanen</a:t>
            </a:r>
            <a:r>
              <a:rPr lang="de-DE" dirty="0" smtClean="0">
                <a:solidFill>
                  <a:srgbClr val="FF0000"/>
                </a:solidFill>
              </a:rPr>
              <a:t>)</a:t>
            </a:r>
            <a:endParaRPr kumimoji="0" lang="de-DE" sz="1800" b="0" i="0" u="none" strike="noStrike" cap="none" spc="0" normalizeH="0" baseline="0" dirty="0">
              <a:ln>
                <a:noFill/>
              </a:ln>
              <a:solidFill>
                <a:srgbClr val="FF0000"/>
              </a:solidFill>
              <a:effectLst/>
              <a:uFillTx/>
              <a:latin typeface="+mn-lt"/>
              <a:ea typeface="+mn-ea"/>
              <a:cs typeface="+mn-cs"/>
              <a:sym typeface="Helvetica"/>
            </a:endParaRPr>
          </a:p>
        </p:txBody>
      </p:sp>
      <p:sp>
        <p:nvSpPr>
          <p:cNvPr id="8"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 Box 11"/>
          <p:cNvSpPr txBox="1">
            <a:spLocks noGrp="1"/>
          </p:cNvSpPr>
          <p:nvPr>
            <p:ph type="sldNum" sz="quarter" idx="4294967295"/>
          </p:nvPr>
        </p:nvSpPr>
        <p:spPr>
          <a:xfrm>
            <a:off x="215999" y="4883456"/>
            <a:ext cx="139837"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440" name="Titel 5"/>
          <p:cNvSpPr txBox="1">
            <a:spLocks noGrp="1"/>
          </p:cNvSpPr>
          <p:nvPr>
            <p:ph type="title"/>
          </p:nvPr>
        </p:nvSpPr>
        <p:spPr>
          <a:xfrm>
            <a:off x="395999" y="296244"/>
            <a:ext cx="6869181" cy="575990"/>
          </a:xfrm>
          <a:prstGeom prst="rect">
            <a:avLst/>
          </a:prstGeom>
        </p:spPr>
        <p:txBody>
          <a:bodyPr/>
          <a:lstStyle>
            <a:lvl1pPr>
              <a:defRPr>
                <a:solidFill>
                  <a:srgbClr val="004B41"/>
                </a:solidFill>
              </a:defRPr>
            </a:lvl1pPr>
          </a:lstStyle>
          <a:p>
            <a:r>
              <a:t>Enjoy your stay</a:t>
            </a:r>
          </a:p>
        </p:txBody>
      </p:sp>
      <p:pic>
        <p:nvPicPr>
          <p:cNvPr id="441" name="Bild 6" descr="Bild 6"/>
          <p:cNvPicPr>
            <a:picLocks noChangeAspect="1"/>
          </p:cNvPicPr>
          <p:nvPr/>
        </p:nvPicPr>
        <p:blipFill>
          <a:blip r:embed="rId2">
            <a:extLst/>
          </a:blip>
          <a:stretch>
            <a:fillRect/>
          </a:stretch>
        </p:blipFill>
        <p:spPr>
          <a:xfrm>
            <a:off x="1592512" y="919596"/>
            <a:ext cx="5672667" cy="378755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Inhaltsplatzhalter 2"/>
          <p:cNvSpPr txBox="1">
            <a:spLocks noGrp="1"/>
          </p:cNvSpPr>
          <p:nvPr>
            <p:ph type="body" idx="1"/>
          </p:nvPr>
        </p:nvSpPr>
        <p:spPr>
          <a:xfrm>
            <a:off x="400050" y="1187634"/>
            <a:ext cx="8343900" cy="3364854"/>
          </a:xfrm>
          <a:prstGeom prst="rect">
            <a:avLst/>
          </a:prstGeom>
        </p:spPr>
        <p:txBody>
          <a:bodyPr/>
          <a:lstStyle/>
          <a:p>
            <a:pPr>
              <a:spcBef>
                <a:spcPts val="400"/>
              </a:spcBef>
              <a:buBlip>
                <a:blip r:embed="rId2"/>
              </a:buBlip>
            </a:pPr>
            <a:r>
              <a:rPr dirty="0"/>
              <a:t> sustained funding started November 2019 by local ministry (MWK) and</a:t>
            </a:r>
            <a:br>
              <a:rPr dirty="0"/>
            </a:br>
            <a:r>
              <a:rPr dirty="0"/>
              <a:t>  KIT </a:t>
            </a:r>
            <a:r>
              <a:rPr dirty="0">
                <a:solidFill>
                  <a:srgbClr val="941100"/>
                </a:solidFill>
              </a:rPr>
              <a:t>~ 40%</a:t>
            </a:r>
            <a:r>
              <a:rPr dirty="0"/>
              <a:t> of previous funding from Excellence Initiative </a:t>
            </a:r>
          </a:p>
          <a:p>
            <a:pPr>
              <a:spcBef>
                <a:spcPts val="400"/>
              </a:spcBef>
              <a:buBlip>
                <a:blip r:embed="rId2"/>
              </a:buBlip>
            </a:pPr>
            <a:r>
              <a:rPr lang="de-DE" dirty="0" smtClean="0"/>
              <a:t> </a:t>
            </a:r>
            <a:r>
              <a:rPr lang="de-DE" dirty="0" err="1" smtClean="0"/>
              <a:t>Reduced</a:t>
            </a:r>
            <a:r>
              <a:rPr lang="de-DE" dirty="0" smtClean="0"/>
              <a:t> </a:t>
            </a:r>
            <a:r>
              <a:rPr lang="de-DE" dirty="0" err="1" smtClean="0"/>
              <a:t>budget</a:t>
            </a:r>
            <a:r>
              <a:rPr lang="de-DE" dirty="0" smtClean="0"/>
              <a:t> </a:t>
            </a:r>
            <a:r>
              <a:rPr lang="de-DE" dirty="0" err="1" smtClean="0"/>
              <a:t>from</a:t>
            </a:r>
            <a:r>
              <a:rPr lang="de-DE" dirty="0" smtClean="0"/>
              <a:t> Nov 2024</a:t>
            </a:r>
          </a:p>
          <a:p>
            <a:pPr>
              <a:spcBef>
                <a:spcPts val="400"/>
              </a:spcBef>
              <a:buBlip>
                <a:blip r:embed="rId2"/>
              </a:buBlip>
            </a:pPr>
            <a:r>
              <a:rPr lang="de-DE" dirty="0" err="1" smtClean="0"/>
              <a:t>Two</a:t>
            </a:r>
            <a:r>
              <a:rPr lang="de-DE" dirty="0" smtClean="0"/>
              <a:t> </a:t>
            </a:r>
            <a:r>
              <a:rPr lang="de-DE" dirty="0" err="1" smtClean="0"/>
              <a:t>applications</a:t>
            </a:r>
            <a:r>
              <a:rPr lang="de-DE" dirty="0" smtClean="0"/>
              <a:t> </a:t>
            </a:r>
            <a:r>
              <a:rPr lang="de-DE" dirty="0" err="1" smtClean="0"/>
              <a:t>running</a:t>
            </a:r>
            <a:r>
              <a:rPr lang="de-DE" dirty="0" smtClean="0"/>
              <a:t> (COFUND, KIT </a:t>
            </a:r>
            <a:r>
              <a:rPr lang="de-DE" dirty="0" err="1" smtClean="0"/>
              <a:t>Strategy</a:t>
            </a:r>
            <a:r>
              <a:rPr lang="de-DE" dirty="0" smtClean="0"/>
              <a:t> Fund)</a:t>
            </a:r>
            <a:r>
              <a:rPr dirty="0"/>
              <a:t/>
            </a:r>
            <a:br>
              <a:rPr dirty="0"/>
            </a:br>
            <a:endParaRPr dirty="0"/>
          </a:p>
          <a:p>
            <a:pPr>
              <a:spcBef>
                <a:spcPts val="400"/>
              </a:spcBef>
              <a:buBlip>
                <a:blip r:embed="rId2"/>
              </a:buBlip>
            </a:pPr>
            <a:r>
              <a:rPr dirty="0"/>
              <a:t> New Graduate School Scholarship Program (GSSP) </a:t>
            </a:r>
            <a:br>
              <a:rPr dirty="0"/>
            </a:br>
            <a:r>
              <a:rPr dirty="0"/>
              <a:t> </a:t>
            </a:r>
            <a:r>
              <a:rPr dirty="0" smtClean="0"/>
              <a:t>grant </a:t>
            </a:r>
            <a:r>
              <a:rPr dirty="0"/>
              <a:t>of </a:t>
            </a:r>
            <a:r>
              <a:rPr dirty="0" smtClean="0">
                <a:solidFill>
                  <a:srgbClr val="941100"/>
                </a:solidFill>
              </a:rPr>
              <a:t>DAAD</a:t>
            </a:r>
            <a:r>
              <a:rPr lang="de-DE" dirty="0" smtClean="0">
                <a:solidFill>
                  <a:srgbClr val="941100"/>
                </a:solidFill>
              </a:rPr>
              <a:t> 2023+2024</a:t>
            </a:r>
            <a:endParaRPr dirty="0">
              <a:solidFill>
                <a:srgbClr val="941100"/>
              </a:solidFill>
            </a:endParaRPr>
          </a:p>
        </p:txBody>
      </p:sp>
      <p:sp>
        <p:nvSpPr>
          <p:cNvPr id="118"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dirty="0"/>
          </a:p>
        </p:txBody>
      </p:sp>
      <p:sp>
        <p:nvSpPr>
          <p:cNvPr id="119" name="Titel 1"/>
          <p:cNvSpPr txBox="1">
            <a:spLocks noGrp="1"/>
          </p:cNvSpPr>
          <p:nvPr>
            <p:ph type="title"/>
          </p:nvPr>
        </p:nvSpPr>
        <p:spPr>
          <a:xfrm>
            <a:off x="395999" y="296153"/>
            <a:ext cx="6869180" cy="575811"/>
          </a:xfrm>
          <a:prstGeom prst="rect">
            <a:avLst/>
          </a:prstGeom>
        </p:spPr>
        <p:txBody>
          <a:bodyPr/>
          <a:lstStyle/>
          <a:p>
            <a:r>
              <a:t>Funding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167 PhD theses by Oct 2019 (by now: 186)…"/>
          <p:cNvSpPr txBox="1">
            <a:spLocks noGrp="1"/>
          </p:cNvSpPr>
          <p:nvPr>
            <p:ph type="body" idx="1"/>
          </p:nvPr>
        </p:nvSpPr>
        <p:spPr>
          <a:xfrm>
            <a:off x="400050" y="1187634"/>
            <a:ext cx="8343900" cy="3364854"/>
          </a:xfrm>
          <a:prstGeom prst="rect">
            <a:avLst/>
          </a:prstGeom>
        </p:spPr>
        <p:txBody>
          <a:bodyPr/>
          <a:lstStyle/>
          <a:p>
            <a:pPr>
              <a:lnSpc>
                <a:spcPct val="90000"/>
              </a:lnSpc>
              <a:buBlip>
                <a:blip r:embed="rId2"/>
              </a:buBlip>
              <a:defRPr>
                <a:solidFill>
                  <a:srgbClr val="941100"/>
                </a:solidFill>
              </a:defRPr>
            </a:pPr>
            <a:r>
              <a:rPr lang="de-DE" dirty="0"/>
              <a:t> 271</a:t>
            </a:r>
            <a:r>
              <a:rPr dirty="0"/>
              <a:t> PhD</a:t>
            </a:r>
            <a:r>
              <a:rPr dirty="0">
                <a:solidFill>
                  <a:srgbClr val="000000"/>
                </a:solidFill>
              </a:rPr>
              <a:t> theses </a:t>
            </a:r>
            <a:r>
              <a:rPr lang="de-DE" dirty="0" err="1">
                <a:solidFill>
                  <a:srgbClr val="000000"/>
                </a:solidFill>
              </a:rPr>
              <a:t>since</a:t>
            </a:r>
            <a:r>
              <a:rPr lang="de-DE" dirty="0">
                <a:solidFill>
                  <a:srgbClr val="000000"/>
                </a:solidFill>
              </a:rPr>
              <a:t> April </a:t>
            </a:r>
            <a:r>
              <a:rPr dirty="0">
                <a:solidFill>
                  <a:srgbClr val="000000"/>
                </a:solidFill>
              </a:rPr>
              <a:t>201</a:t>
            </a:r>
            <a:r>
              <a:rPr lang="de-DE" dirty="0">
                <a:solidFill>
                  <a:srgbClr val="000000"/>
                </a:solidFill>
              </a:rPr>
              <a:t>3 </a:t>
            </a:r>
            <a:r>
              <a:rPr lang="de-DE" dirty="0" err="1">
                <a:solidFill>
                  <a:srgbClr val="000000"/>
                </a:solidFill>
              </a:rPr>
              <a:t>until</a:t>
            </a:r>
            <a:r>
              <a:rPr lang="de-DE" dirty="0">
                <a:solidFill>
                  <a:srgbClr val="000000"/>
                </a:solidFill>
              </a:rPr>
              <a:t> March 2023</a:t>
            </a:r>
            <a:endParaRPr dirty="0">
              <a:solidFill>
                <a:srgbClr val="000000"/>
              </a:solidFill>
            </a:endParaRPr>
          </a:p>
          <a:p>
            <a:pPr marL="470411" lvl="1" indent="-203647">
              <a:buSzPct val="70000"/>
              <a:buBlip>
                <a:blip r:embed="rId2"/>
              </a:buBlip>
              <a:defRPr sz="1700"/>
            </a:pPr>
            <a:r>
              <a:rPr dirty="0"/>
              <a:t>20% authored by women</a:t>
            </a:r>
          </a:p>
          <a:p>
            <a:pPr lvl="1">
              <a:lnSpc>
                <a:spcPct val="90000"/>
              </a:lnSpc>
              <a:buSzPct val="70000"/>
              <a:buBlip>
                <a:blip r:embed="rId2"/>
              </a:buBlip>
              <a:defRPr sz="1700"/>
            </a:pPr>
            <a:r>
              <a:rPr lang="de-DE" dirty="0"/>
              <a:t>65</a:t>
            </a:r>
            <a:r>
              <a:rPr dirty="0"/>
              <a:t>% in particle physics, </a:t>
            </a:r>
            <a:r>
              <a:rPr lang="de-DE" dirty="0"/>
              <a:t>20</a:t>
            </a:r>
            <a:r>
              <a:rPr dirty="0"/>
              <a:t>% in </a:t>
            </a:r>
            <a:r>
              <a:rPr dirty="0" err="1"/>
              <a:t>astroparticle</a:t>
            </a:r>
            <a:r>
              <a:rPr dirty="0"/>
              <a:t> physics, </a:t>
            </a:r>
            <a:r>
              <a:rPr lang="de-DE" dirty="0"/>
              <a:t>15</a:t>
            </a:r>
            <a:r>
              <a:rPr dirty="0"/>
              <a:t>% in engineering and informatics</a:t>
            </a:r>
          </a:p>
          <a:p>
            <a:pPr marL="342900" lvl="1" indent="0">
              <a:lnSpc>
                <a:spcPct val="90000"/>
              </a:lnSpc>
              <a:buSzPct val="61000"/>
              <a:buNone/>
            </a:pPr>
            <a:r>
              <a:rPr dirty="0"/>
              <a:t/>
            </a:r>
            <a:br>
              <a:rPr dirty="0"/>
            </a:br>
            <a:r>
              <a:rPr dirty="0"/>
              <a:t/>
            </a:r>
            <a:br>
              <a:rPr dirty="0"/>
            </a:br>
            <a:r>
              <a:rPr dirty="0"/>
              <a:t/>
            </a:r>
            <a:br>
              <a:rPr dirty="0"/>
            </a:br>
            <a:r>
              <a:rPr dirty="0"/>
              <a:t/>
            </a:r>
            <a:br>
              <a:rPr dirty="0"/>
            </a:br>
            <a:endParaRPr dirty="0"/>
          </a:p>
        </p:txBody>
      </p:sp>
      <p:sp>
        <p:nvSpPr>
          <p:cNvPr id="123" name="Highlights of the 2012-2019 report"/>
          <p:cNvSpPr txBox="1">
            <a:spLocks noGrp="1"/>
          </p:cNvSpPr>
          <p:nvPr>
            <p:ph type="title"/>
          </p:nvPr>
        </p:nvSpPr>
        <p:spPr>
          <a:xfrm>
            <a:off x="395999" y="317595"/>
            <a:ext cx="6869180" cy="575811"/>
          </a:xfrm>
          <a:prstGeom prst="rect">
            <a:avLst/>
          </a:prstGeom>
        </p:spPr>
        <p:txBody>
          <a:bodyPr>
            <a:normAutofit/>
          </a:bodyPr>
          <a:lstStyle>
            <a:lvl1pPr defTabSz="679122">
              <a:defRPr sz="2376"/>
            </a:lvl1pPr>
          </a:lstStyle>
          <a:p>
            <a:r>
              <a:rPr sz="2700" dirty="0"/>
              <a:t>Some </a:t>
            </a:r>
            <a:r>
              <a:rPr sz="2700" dirty="0" smtClean="0"/>
              <a:t>statistics</a:t>
            </a:r>
            <a:endParaRPr sz="2700" dirty="0"/>
          </a:p>
        </p:txBody>
      </p:sp>
      <p:graphicFrame>
        <p:nvGraphicFramePr>
          <p:cNvPr id="4" name="Tabelle 3">
            <a:extLst>
              <a:ext uri="{FF2B5EF4-FFF2-40B4-BE49-F238E27FC236}">
                <a16:creationId xmlns:a16="http://schemas.microsoft.com/office/drawing/2014/main" id="{9CDC7DD0-6DA8-4324-B21B-995AD056A3F4}"/>
              </a:ext>
            </a:extLst>
          </p:cNvPr>
          <p:cNvGraphicFramePr>
            <a:graphicFrameLocks noGrp="1"/>
          </p:cNvGraphicFramePr>
          <p:nvPr>
            <p:extLst>
              <p:ext uri="{D42A27DB-BD31-4B8C-83A1-F6EECF244321}">
                <p14:modId xmlns:p14="http://schemas.microsoft.com/office/powerpoint/2010/main" val="3716761850"/>
              </p:ext>
            </p:extLst>
          </p:nvPr>
        </p:nvGraphicFramePr>
        <p:xfrm>
          <a:off x="819240" y="2708516"/>
          <a:ext cx="7044600" cy="1426726"/>
        </p:xfrm>
        <a:graphic>
          <a:graphicData uri="http://schemas.openxmlformats.org/drawingml/2006/table">
            <a:tbl>
              <a:tblPr firstRow="1" bandRow="1">
                <a:tableStyleId>{93296810-A885-4BE3-A3E7-6D5BEEA58F35}</a:tableStyleId>
              </a:tblPr>
              <a:tblGrid>
                <a:gridCol w="2348200">
                  <a:extLst>
                    <a:ext uri="{9D8B030D-6E8A-4147-A177-3AD203B41FA5}">
                      <a16:colId xmlns:a16="http://schemas.microsoft.com/office/drawing/2014/main" val="2762015485"/>
                    </a:ext>
                  </a:extLst>
                </a:gridCol>
                <a:gridCol w="2348200">
                  <a:extLst>
                    <a:ext uri="{9D8B030D-6E8A-4147-A177-3AD203B41FA5}">
                      <a16:colId xmlns:a16="http://schemas.microsoft.com/office/drawing/2014/main" val="1927779115"/>
                    </a:ext>
                  </a:extLst>
                </a:gridCol>
                <a:gridCol w="2348200">
                  <a:extLst>
                    <a:ext uri="{9D8B030D-6E8A-4147-A177-3AD203B41FA5}">
                      <a16:colId xmlns:a16="http://schemas.microsoft.com/office/drawing/2014/main" val="323646816"/>
                    </a:ext>
                  </a:extLst>
                </a:gridCol>
              </a:tblGrid>
              <a:tr h="465713">
                <a:tc>
                  <a:txBody>
                    <a:bodyPr/>
                    <a:lstStyle/>
                    <a:p>
                      <a:pPr algn="ctr"/>
                      <a:r>
                        <a:rPr lang="de-DE" sz="1400" dirty="0" smtClean="0"/>
                        <a:t>Master </a:t>
                      </a:r>
                      <a:r>
                        <a:rPr lang="de-DE" sz="1400" dirty="0" err="1" smtClean="0"/>
                        <a:t>degree</a:t>
                      </a:r>
                      <a:r>
                        <a:rPr lang="de-DE" sz="1400" dirty="0" smtClean="0"/>
                        <a:t> at</a:t>
                      </a:r>
                      <a:endParaRPr lang="de-DE" sz="1400" dirty="0"/>
                    </a:p>
                  </a:txBody>
                  <a:tcPr marL="68580" marR="68580" marT="34290" marB="34290" anchor="ctr"/>
                </a:tc>
                <a:tc>
                  <a:txBody>
                    <a:bodyPr/>
                    <a:lstStyle/>
                    <a:p>
                      <a:pPr algn="ctr"/>
                      <a:r>
                        <a:rPr lang="de-DE" sz="1400" dirty="0"/>
                        <a:t>Nr. </a:t>
                      </a:r>
                      <a:r>
                        <a:rPr lang="de-DE" sz="1400" dirty="0" err="1"/>
                        <a:t>of</a:t>
                      </a:r>
                      <a:r>
                        <a:rPr lang="de-DE" sz="1400" dirty="0"/>
                        <a:t> </a:t>
                      </a:r>
                      <a:r>
                        <a:rPr lang="de-DE" sz="1400" dirty="0" err="1"/>
                        <a:t>doctoral</a:t>
                      </a:r>
                      <a:r>
                        <a:rPr lang="de-DE" sz="1400" dirty="0"/>
                        <a:t> </a:t>
                      </a:r>
                      <a:r>
                        <a:rPr lang="de-DE" sz="1400" dirty="0" err="1"/>
                        <a:t>researchers</a:t>
                      </a:r>
                      <a:endParaRPr lang="de-DE" sz="1400" dirty="0"/>
                    </a:p>
                  </a:txBody>
                  <a:tcPr marL="68580" marR="68580" marT="34290" marB="34290" anchor="ctr"/>
                </a:tc>
                <a:tc>
                  <a:txBody>
                    <a:bodyPr/>
                    <a:lstStyle/>
                    <a:p>
                      <a:pPr algn="ctr"/>
                      <a:r>
                        <a:rPr lang="de-DE" sz="1400" dirty="0"/>
                        <a:t>%</a:t>
                      </a:r>
                    </a:p>
                  </a:txBody>
                  <a:tcPr marL="68580" marR="68580" marT="34290" marB="34290" anchor="ctr"/>
                </a:tc>
                <a:extLst>
                  <a:ext uri="{0D108BD9-81ED-4DB2-BD59-A6C34878D82A}">
                    <a16:rowId xmlns:a16="http://schemas.microsoft.com/office/drawing/2014/main" val="1067704942"/>
                  </a:ext>
                </a:extLst>
              </a:tr>
              <a:tr h="465713">
                <a:tc>
                  <a:txBody>
                    <a:bodyPr/>
                    <a:lstStyle/>
                    <a:p>
                      <a:pPr algn="ctr"/>
                      <a:r>
                        <a:rPr lang="de-DE" sz="1400" dirty="0"/>
                        <a:t>KIT</a:t>
                      </a:r>
                    </a:p>
                  </a:txBody>
                  <a:tcPr marL="68580" marR="68580" marT="34290" marB="34290" anchor="ctr"/>
                </a:tc>
                <a:tc>
                  <a:txBody>
                    <a:bodyPr/>
                    <a:lstStyle/>
                    <a:p>
                      <a:pPr algn="ctr"/>
                      <a:r>
                        <a:rPr lang="de-DE" sz="1400" dirty="0"/>
                        <a:t>90</a:t>
                      </a:r>
                    </a:p>
                  </a:txBody>
                  <a:tcPr marL="68580" marR="68580" marT="34290" marB="34290" anchor="ctr"/>
                </a:tc>
                <a:tc>
                  <a:txBody>
                    <a:bodyPr/>
                    <a:lstStyle/>
                    <a:p>
                      <a:pPr algn="ctr"/>
                      <a:r>
                        <a:rPr lang="de-DE" sz="1400" dirty="0"/>
                        <a:t>33 %</a:t>
                      </a:r>
                    </a:p>
                  </a:txBody>
                  <a:tcPr marL="68580" marR="68580" marT="34290" marB="34290" anchor="ctr"/>
                </a:tc>
                <a:extLst>
                  <a:ext uri="{0D108BD9-81ED-4DB2-BD59-A6C34878D82A}">
                    <a16:rowId xmlns:a16="http://schemas.microsoft.com/office/drawing/2014/main" val="2193246573"/>
                  </a:ext>
                </a:extLst>
              </a:tr>
              <a:tr h="465713">
                <a:tc>
                  <a:txBody>
                    <a:bodyPr/>
                    <a:lstStyle/>
                    <a:p>
                      <a:pPr algn="ctr"/>
                      <a:r>
                        <a:rPr lang="de-DE" sz="1400" dirty="0"/>
                        <a:t>Other </a:t>
                      </a:r>
                      <a:r>
                        <a:rPr lang="de-DE" sz="1400" dirty="0" err="1"/>
                        <a:t>university</a:t>
                      </a:r>
                      <a:endParaRPr lang="de-DE" sz="1400" dirty="0"/>
                    </a:p>
                  </a:txBody>
                  <a:tcPr marL="68580" marR="68580" marT="34290" marB="34290" anchor="ctr"/>
                </a:tc>
                <a:tc>
                  <a:txBody>
                    <a:bodyPr/>
                    <a:lstStyle/>
                    <a:p>
                      <a:pPr algn="ctr"/>
                      <a:r>
                        <a:rPr lang="de-DE" sz="1400" dirty="0"/>
                        <a:t>181</a:t>
                      </a:r>
                    </a:p>
                  </a:txBody>
                  <a:tcPr marL="68580" marR="68580" marT="34290" marB="34290" anchor="ctr"/>
                </a:tc>
                <a:tc>
                  <a:txBody>
                    <a:bodyPr/>
                    <a:lstStyle/>
                    <a:p>
                      <a:pPr algn="ctr"/>
                      <a:r>
                        <a:rPr lang="de-DE" sz="1400" dirty="0"/>
                        <a:t>67 %</a:t>
                      </a:r>
                    </a:p>
                  </a:txBody>
                  <a:tcPr marL="68580" marR="68580" marT="34290" marB="34290" anchor="ctr"/>
                </a:tc>
                <a:extLst>
                  <a:ext uri="{0D108BD9-81ED-4DB2-BD59-A6C34878D82A}">
                    <a16:rowId xmlns:a16="http://schemas.microsoft.com/office/drawing/2014/main" val="3106444791"/>
                  </a:ext>
                </a:extLst>
              </a:tr>
            </a:tbl>
          </a:graphicData>
        </a:graphic>
      </p:graphicFrame>
      <p:sp>
        <p:nvSpPr>
          <p:cNvPr id="5"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dirty="0"/>
          </a:p>
        </p:txBody>
      </p:sp>
    </p:spTree>
    <p:extLst>
      <p:ext uri="{BB962C8B-B14F-4D97-AF65-F5344CB8AC3E}">
        <p14:creationId xmlns:p14="http://schemas.microsoft.com/office/powerpoint/2010/main" val="16004934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nhaltsplatzhalter 1"/>
          <p:cNvSpPr txBox="1">
            <a:spLocks noGrp="1"/>
          </p:cNvSpPr>
          <p:nvPr>
            <p:ph type="body" idx="1"/>
          </p:nvPr>
        </p:nvSpPr>
        <p:spPr>
          <a:xfrm>
            <a:off x="400050" y="1108122"/>
            <a:ext cx="8343900" cy="3364854"/>
          </a:xfrm>
          <a:prstGeom prst="rect">
            <a:avLst/>
          </a:prstGeom>
        </p:spPr>
        <p:txBody>
          <a:bodyPr>
            <a:normAutofit lnSpcReduction="10000"/>
          </a:bodyPr>
          <a:lstStyle/>
          <a:p>
            <a:pPr marL="0" indent="0">
              <a:buNone/>
              <a:defRPr sz="1400"/>
            </a:pPr>
            <a:endParaRPr lang="de-DE" dirty="0"/>
          </a:p>
          <a:p>
            <a:pPr marL="0" indent="0">
              <a:buNone/>
              <a:defRPr sz="1400"/>
            </a:pPr>
            <a:r>
              <a:rPr dirty="0"/>
              <a:t>More statistics (by </a:t>
            </a:r>
            <a:r>
              <a:rPr lang="de-DE" dirty="0"/>
              <a:t>March</a:t>
            </a:r>
            <a:r>
              <a:rPr dirty="0"/>
              <a:t> 202</a:t>
            </a:r>
            <a:r>
              <a:rPr lang="de-DE" dirty="0"/>
              <a:t>3</a:t>
            </a:r>
            <a:r>
              <a:rPr dirty="0"/>
              <a:t>):</a:t>
            </a:r>
          </a:p>
          <a:p>
            <a:pPr marL="152396" indent="-152396">
              <a:tabLst>
                <a:tab pos="2743132" algn="r"/>
              </a:tabLst>
              <a:defRPr sz="1400"/>
            </a:pPr>
            <a:r>
              <a:rPr dirty="0"/>
              <a:t> all KSETA Fellows	1</a:t>
            </a:r>
            <a:r>
              <a:rPr lang="de-DE" dirty="0"/>
              <a:t>38</a:t>
            </a:r>
            <a:endParaRPr dirty="0"/>
          </a:p>
          <a:p>
            <a:pPr marL="152396" indent="-152396">
              <a:tabLst>
                <a:tab pos="2743132" algn="r"/>
              </a:tabLst>
              <a:defRPr sz="1400"/>
            </a:pPr>
            <a:r>
              <a:rPr dirty="0"/>
              <a:t> directly paid by KSETA 	</a:t>
            </a:r>
            <a:r>
              <a:rPr lang="de-DE" dirty="0"/>
              <a:t>9</a:t>
            </a:r>
            <a:endParaRPr dirty="0"/>
          </a:p>
          <a:p>
            <a:pPr marL="152396" indent="-152396">
              <a:tabLst>
                <a:tab pos="2743132" algn="r"/>
              </a:tabLst>
              <a:defRPr sz="1400"/>
            </a:pPr>
            <a:r>
              <a:rPr dirty="0"/>
              <a:t> DAAD:	</a:t>
            </a:r>
            <a:r>
              <a:rPr lang="de-DE" dirty="0"/>
              <a:t>7</a:t>
            </a:r>
            <a:endParaRPr dirty="0"/>
          </a:p>
          <a:p>
            <a:pPr marL="152396" indent="-152396">
              <a:tabLst>
                <a:tab pos="2743132" algn="r"/>
              </a:tabLst>
              <a:defRPr sz="1400"/>
            </a:pPr>
            <a:r>
              <a:rPr dirty="0"/>
              <a:t> international:	</a:t>
            </a:r>
            <a:r>
              <a:rPr lang="de-DE" dirty="0"/>
              <a:t>59</a:t>
            </a:r>
            <a:r>
              <a:rPr dirty="0"/>
              <a:t> %</a:t>
            </a:r>
          </a:p>
          <a:p>
            <a:pPr marL="152396" indent="-152396">
              <a:tabLst>
                <a:tab pos="2743132" algn="r"/>
              </a:tabLst>
              <a:defRPr sz="1400"/>
            </a:pPr>
            <a:r>
              <a:rPr dirty="0"/>
              <a:t> female:	</a:t>
            </a:r>
            <a:r>
              <a:rPr lang="de-DE" dirty="0"/>
              <a:t>25</a:t>
            </a:r>
            <a:r>
              <a:rPr dirty="0"/>
              <a:t> %</a:t>
            </a:r>
          </a:p>
          <a:p>
            <a:pPr marL="152396" indent="-152396">
              <a:tabLst>
                <a:tab pos="2743132" algn="r"/>
              </a:tabLst>
              <a:defRPr sz="1400"/>
            </a:pPr>
            <a:endParaRPr dirty="0"/>
          </a:p>
          <a:p>
            <a:pPr marL="152396" indent="-152396">
              <a:buNone/>
              <a:tabLst>
                <a:tab pos="2743132" algn="r"/>
              </a:tabLst>
              <a:defRPr sz="1400"/>
            </a:pPr>
            <a:r>
              <a:rPr dirty="0"/>
              <a:t>Graduated Fellows</a:t>
            </a:r>
          </a:p>
          <a:p>
            <a:pPr marL="152396" indent="-152396">
              <a:tabLst>
                <a:tab pos="2743132" algn="r"/>
              </a:tabLst>
              <a:defRPr sz="1400"/>
            </a:pPr>
            <a:r>
              <a:rPr dirty="0"/>
              <a:t> </a:t>
            </a:r>
            <a:r>
              <a:rPr lang="de-DE" dirty="0" err="1"/>
              <a:t>since</a:t>
            </a:r>
            <a:r>
              <a:rPr lang="de-DE" dirty="0"/>
              <a:t> Feb.</a:t>
            </a:r>
            <a:r>
              <a:rPr dirty="0"/>
              <a:t> 202</a:t>
            </a:r>
            <a:r>
              <a:rPr lang="de-DE" dirty="0"/>
              <a:t>2</a:t>
            </a:r>
            <a:r>
              <a:rPr dirty="0"/>
              <a:t>:	</a:t>
            </a:r>
            <a:r>
              <a:rPr lang="de-DE" dirty="0"/>
              <a:t>24</a:t>
            </a:r>
            <a:r>
              <a:rPr dirty="0"/>
              <a:t>	</a:t>
            </a:r>
          </a:p>
          <a:p>
            <a:pPr marL="152396" indent="-152396">
              <a:tabLst>
                <a:tab pos="2743132" algn="r"/>
              </a:tabLst>
              <a:defRPr sz="1400"/>
            </a:pPr>
            <a:r>
              <a:rPr lang="de-DE" dirty="0"/>
              <a:t> </a:t>
            </a:r>
            <a:r>
              <a:rPr dirty="0"/>
              <a:t>since </a:t>
            </a:r>
            <a:r>
              <a:rPr lang="de-DE" dirty="0"/>
              <a:t>Apr</a:t>
            </a:r>
            <a:r>
              <a:rPr dirty="0"/>
              <a:t> 201</a:t>
            </a:r>
            <a:r>
              <a:rPr lang="de-DE" dirty="0"/>
              <a:t>3</a:t>
            </a:r>
            <a:r>
              <a:rPr dirty="0"/>
              <a:t>:	2</a:t>
            </a:r>
            <a:r>
              <a:rPr lang="de-DE" dirty="0"/>
              <a:t>71</a:t>
            </a:r>
            <a:endParaRPr dirty="0"/>
          </a:p>
          <a:p>
            <a:pPr marL="152396" indent="-152396">
              <a:tabLst>
                <a:tab pos="2743132" algn="r"/>
              </a:tabLst>
              <a:defRPr sz="1400"/>
            </a:pPr>
            <a:r>
              <a:rPr dirty="0"/>
              <a:t> PhD not completed:	</a:t>
            </a:r>
            <a:r>
              <a:rPr lang="de-DE" dirty="0"/>
              <a:t>30 </a:t>
            </a:r>
            <a:r>
              <a:rPr dirty="0"/>
              <a:t>(</a:t>
            </a:r>
            <a:r>
              <a:rPr lang="de-DE" dirty="0"/>
              <a:t>9,9</a:t>
            </a:r>
            <a:r>
              <a:rPr dirty="0"/>
              <a:t> %)</a:t>
            </a:r>
          </a:p>
        </p:txBody>
      </p:sp>
      <p:sp>
        <p:nvSpPr>
          <p:cNvPr id="127" name="Foliennummernplatzhalter 2"/>
          <p:cNvSpPr txBox="1">
            <a:spLocks noGrp="1"/>
          </p:cNvSpPr>
          <p:nvPr>
            <p:ph type="sldNum" sz="quarter" idx="4294967295"/>
          </p:nvPr>
        </p:nvSpPr>
        <p:spPr>
          <a:xfrm>
            <a:off x="216000" y="4876181"/>
            <a:ext cx="237244" cy="138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28" name="Titel 3"/>
          <p:cNvSpPr txBox="1">
            <a:spLocks noGrp="1"/>
          </p:cNvSpPr>
          <p:nvPr>
            <p:ph type="title"/>
          </p:nvPr>
        </p:nvSpPr>
        <p:spPr>
          <a:xfrm>
            <a:off x="400050" y="169386"/>
            <a:ext cx="8501031" cy="575811"/>
          </a:xfrm>
          <a:prstGeom prst="rect">
            <a:avLst/>
          </a:prstGeom>
        </p:spPr>
        <p:txBody>
          <a:bodyPr>
            <a:normAutofit/>
          </a:bodyPr>
          <a:lstStyle/>
          <a:p>
            <a:r>
              <a:rPr dirty="0"/>
              <a:t>KSETA in figures</a:t>
            </a:r>
            <a:r>
              <a:rPr lang="de-DE" dirty="0"/>
              <a:t>                      </a:t>
            </a:r>
            <a:r>
              <a:rPr lang="de-DE" dirty="0" err="1"/>
              <a:t>Expenses</a:t>
            </a:r>
            <a:r>
              <a:rPr lang="de-DE" dirty="0"/>
              <a:t> in %</a:t>
            </a:r>
            <a:endParaRPr dirty="0"/>
          </a:p>
        </p:txBody>
      </p:sp>
      <p:graphicFrame>
        <p:nvGraphicFramePr>
          <p:cNvPr id="7" name="Diagramm 6">
            <a:extLst>
              <a:ext uri="{FF2B5EF4-FFF2-40B4-BE49-F238E27FC236}">
                <a16:creationId xmlns:a16="http://schemas.microsoft.com/office/drawing/2014/main" id="{045738B9-632F-43B7-990C-4FA9D0192C34}"/>
              </a:ext>
            </a:extLst>
          </p:cNvPr>
          <p:cNvGraphicFramePr>
            <a:graphicFrameLocks/>
          </p:cNvGraphicFramePr>
          <p:nvPr>
            <p:extLst>
              <p:ext uri="{D42A27DB-BD31-4B8C-83A1-F6EECF244321}">
                <p14:modId xmlns:p14="http://schemas.microsoft.com/office/powerpoint/2010/main" val="972164709"/>
              </p:ext>
            </p:extLst>
          </p:nvPr>
        </p:nvGraphicFramePr>
        <p:xfrm>
          <a:off x="3602736" y="1298448"/>
          <a:ext cx="5541264" cy="36469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51586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F480A-B05F-49DD-8C75-AE5117B74A8F}"/>
              </a:ext>
            </a:extLst>
          </p:cNvPr>
          <p:cNvSpPr>
            <a:spLocks noGrp="1"/>
          </p:cNvSpPr>
          <p:nvPr>
            <p:ph type="title"/>
          </p:nvPr>
        </p:nvSpPr>
        <p:spPr/>
        <p:txBody>
          <a:bodyPr/>
          <a:lstStyle/>
          <a:p>
            <a:r>
              <a:rPr lang="en-US" dirty="0"/>
              <a:t>54 new KSETA Fellows since Feb. 2022</a:t>
            </a:r>
            <a:endParaRPr lang="de-DE" dirty="0"/>
          </a:p>
        </p:txBody>
      </p:sp>
      <p:sp>
        <p:nvSpPr>
          <p:cNvPr id="7" name="Inhaltsplatzhalter 5">
            <a:extLst>
              <a:ext uri="{FF2B5EF4-FFF2-40B4-BE49-F238E27FC236}">
                <a16:creationId xmlns:a16="http://schemas.microsoft.com/office/drawing/2014/main" id="{9E4E752C-1E9A-4970-8644-DC31170D6A84}"/>
              </a:ext>
            </a:extLst>
          </p:cNvPr>
          <p:cNvSpPr txBox="1">
            <a:spLocks/>
          </p:cNvSpPr>
          <p:nvPr/>
        </p:nvSpPr>
        <p:spPr>
          <a:xfrm>
            <a:off x="3050005" y="1369219"/>
            <a:ext cx="2421356"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2100" dirty="0"/>
          </a:p>
        </p:txBody>
      </p:sp>
      <p:sp>
        <p:nvSpPr>
          <p:cNvPr id="24" name="Inhaltsplatzhalter 23">
            <a:extLst>
              <a:ext uri="{FF2B5EF4-FFF2-40B4-BE49-F238E27FC236}">
                <a16:creationId xmlns:a16="http://schemas.microsoft.com/office/drawing/2014/main" id="{F671A41F-6FF1-472D-93AF-955312C2A8F5}"/>
              </a:ext>
            </a:extLst>
          </p:cNvPr>
          <p:cNvSpPr>
            <a:spLocks noGrp="1"/>
          </p:cNvSpPr>
          <p:nvPr>
            <p:ph idx="1"/>
          </p:nvPr>
        </p:nvSpPr>
        <p:spPr>
          <a:xfrm>
            <a:off x="597651" y="1107142"/>
            <a:ext cx="2382462" cy="3552655"/>
          </a:xfrm>
        </p:spPr>
        <p:txBody>
          <a:bodyPr>
            <a:normAutofit/>
          </a:bodyPr>
          <a:lstStyle/>
          <a:p>
            <a:pPr>
              <a:buFont typeface="Arial" panose="020B0604020202020204" pitchFamily="34" charset="0"/>
              <a:buChar char="•"/>
            </a:pPr>
            <a:r>
              <a:rPr lang="de-DE" sz="1200" dirty="0"/>
              <a:t>Balan, Sowmiya </a:t>
            </a:r>
          </a:p>
          <a:p>
            <a:pPr>
              <a:buFont typeface="Arial" panose="020B0604020202020204" pitchFamily="34" charset="0"/>
              <a:buChar char="•"/>
            </a:pPr>
            <a:r>
              <a:rPr lang="de-DE" sz="1200" dirty="0"/>
              <a:t>Bonaparte, Juan </a:t>
            </a:r>
          </a:p>
          <a:p>
            <a:pPr>
              <a:buFont typeface="Arial" panose="020B0604020202020204" pitchFamily="34" charset="0"/>
              <a:buChar char="•"/>
            </a:pPr>
            <a:r>
              <a:rPr lang="de-DE" sz="1200" dirty="0"/>
              <a:t>Brusamolino, Alessandro</a:t>
            </a:r>
          </a:p>
          <a:p>
            <a:pPr>
              <a:buFont typeface="Arial" panose="020B0604020202020204" pitchFamily="34" charset="0"/>
              <a:buChar char="•"/>
            </a:pPr>
            <a:r>
              <a:rPr lang="de-DE" sz="1200" dirty="0"/>
              <a:t>Dalla Valle Garcia, Giovani</a:t>
            </a:r>
          </a:p>
          <a:p>
            <a:pPr>
              <a:buFont typeface="Arial" panose="020B0604020202020204" pitchFamily="34" charset="0"/>
              <a:buChar char="•"/>
            </a:pPr>
            <a:endParaRPr lang="de-DE" sz="1200" dirty="0"/>
          </a:p>
          <a:p>
            <a:pPr>
              <a:buFont typeface="Arial" panose="020B0604020202020204" pitchFamily="34" charset="0"/>
              <a:buChar char="•"/>
            </a:pPr>
            <a:endParaRPr lang="de-DE" sz="1200" dirty="0"/>
          </a:p>
          <a:p>
            <a:pPr>
              <a:buFont typeface="Arial" panose="020B0604020202020204" pitchFamily="34" charset="0"/>
              <a:buChar char="•"/>
            </a:pPr>
            <a:endParaRPr lang="de-DE" sz="1200" dirty="0"/>
          </a:p>
          <a:p>
            <a:pPr>
              <a:buFont typeface="Arial" panose="020B0604020202020204" pitchFamily="34" charset="0"/>
              <a:buChar char="•"/>
            </a:pPr>
            <a:endParaRPr lang="de-DE" sz="1200" dirty="0"/>
          </a:p>
          <a:p>
            <a:pPr>
              <a:buFont typeface="Arial" panose="020B0604020202020204" pitchFamily="34" charset="0"/>
              <a:buChar char="•"/>
            </a:pPr>
            <a:endParaRPr lang="de-DE" sz="1200" dirty="0"/>
          </a:p>
          <a:p>
            <a:pPr>
              <a:buFont typeface="Arial" panose="020B0604020202020204" pitchFamily="34" charset="0"/>
              <a:buChar char="•"/>
            </a:pPr>
            <a:endParaRPr lang="de-DE" sz="1200" dirty="0"/>
          </a:p>
          <a:p>
            <a:pPr>
              <a:buFont typeface="Arial" panose="020B0604020202020204" pitchFamily="34" charset="0"/>
              <a:buChar char="•"/>
            </a:pPr>
            <a:r>
              <a:rPr lang="de-DE" sz="1200" dirty="0"/>
              <a:t>De Jesus, Joaquín</a:t>
            </a:r>
          </a:p>
          <a:p>
            <a:pPr>
              <a:buFont typeface="Arial" panose="020B0604020202020204" pitchFamily="34" charset="0"/>
              <a:buChar char="•"/>
            </a:pPr>
            <a:r>
              <a:rPr lang="de-DE" sz="1200" dirty="0"/>
              <a:t>Egner, Manuel</a:t>
            </a:r>
          </a:p>
          <a:p>
            <a:pPr>
              <a:buFont typeface="Arial" panose="020B0604020202020204" pitchFamily="34" charset="0"/>
              <a:buChar char="•"/>
            </a:pPr>
            <a:r>
              <a:rPr lang="de-DE" sz="1200" dirty="0"/>
              <a:t>Elicabuk, </a:t>
            </a:r>
            <a:r>
              <a:rPr lang="de-DE" sz="1200" dirty="0" err="1" smtClean="0"/>
              <a:t>Umut</a:t>
            </a:r>
            <a:endParaRPr lang="de-DE" sz="1200" dirty="0" smtClean="0"/>
          </a:p>
          <a:p>
            <a:pPr>
              <a:buFont typeface="Arial" panose="020B0604020202020204" pitchFamily="34" charset="0"/>
              <a:buChar char="•"/>
            </a:pPr>
            <a:r>
              <a:rPr lang="de-DE" sz="1200" dirty="0"/>
              <a:t>Hemme, Nicoline</a:t>
            </a:r>
          </a:p>
          <a:p>
            <a:pPr marL="0" indent="0">
              <a:buNone/>
            </a:pPr>
            <a:endParaRPr lang="de-DE" sz="1200" dirty="0"/>
          </a:p>
          <a:p>
            <a:endParaRPr lang="de-DE" sz="1200" dirty="0"/>
          </a:p>
          <a:p>
            <a:endParaRPr lang="de-DE" dirty="0"/>
          </a:p>
        </p:txBody>
      </p:sp>
      <p:sp>
        <p:nvSpPr>
          <p:cNvPr id="3" name="Rechteck 2">
            <a:extLst>
              <a:ext uri="{FF2B5EF4-FFF2-40B4-BE49-F238E27FC236}">
                <a16:creationId xmlns:a16="http://schemas.microsoft.com/office/drawing/2014/main" id="{43BF4270-1897-41E5-80A9-3A6334FDD0F8}"/>
              </a:ext>
            </a:extLst>
          </p:cNvPr>
          <p:cNvSpPr/>
          <p:nvPr/>
        </p:nvSpPr>
        <p:spPr>
          <a:xfrm>
            <a:off x="5948657" y="1159290"/>
            <a:ext cx="4572000" cy="3154197"/>
          </a:xfrm>
          <a:prstGeom prst="rect">
            <a:avLst/>
          </a:prstGeom>
        </p:spPr>
        <p:txBody>
          <a:bodyPr>
            <a:spAutoFit/>
          </a:bodyPr>
          <a:lstStyle/>
          <a:p>
            <a:pPr marL="257175" indent="-257175">
              <a:lnSpc>
                <a:spcPct val="90000"/>
              </a:lnSpc>
              <a:spcBef>
                <a:spcPts val="750"/>
              </a:spcBef>
              <a:buFont typeface="Arial" panose="020B0604020202020204" pitchFamily="34" charset="0"/>
              <a:buChar char="•"/>
            </a:pPr>
            <a:r>
              <a:rPr lang="de-DE" sz="1200" dirty="0"/>
              <a:t>Gülzow, </a:t>
            </a:r>
            <a:r>
              <a:rPr lang="de-DE" sz="1200" dirty="0" smtClean="0"/>
              <a:t>Lukas</a:t>
            </a:r>
            <a:endParaRPr lang="de-DE" sz="1200" dirty="0"/>
          </a:p>
          <a:p>
            <a:pPr marL="257175" indent="-257175">
              <a:lnSpc>
                <a:spcPct val="90000"/>
              </a:lnSpc>
              <a:spcBef>
                <a:spcPts val="750"/>
              </a:spcBef>
              <a:buFont typeface="Arial" panose="020B0604020202020204" pitchFamily="34" charset="0"/>
              <a:buChar char="•"/>
            </a:pPr>
            <a:endParaRPr lang="de-DE" sz="1200" dirty="0"/>
          </a:p>
          <a:p>
            <a:pPr marL="257175" indent="-257175">
              <a:lnSpc>
                <a:spcPct val="90000"/>
              </a:lnSpc>
              <a:spcBef>
                <a:spcPts val="750"/>
              </a:spcBef>
              <a:buFont typeface="Arial" panose="020B0604020202020204" pitchFamily="34" charset="0"/>
              <a:buChar char="•"/>
            </a:pPr>
            <a:endParaRPr lang="de-DE" sz="1200" dirty="0"/>
          </a:p>
          <a:p>
            <a:pPr marL="257175" indent="-257175">
              <a:lnSpc>
                <a:spcPct val="90000"/>
              </a:lnSpc>
              <a:spcBef>
                <a:spcPts val="750"/>
              </a:spcBef>
              <a:buFont typeface="Arial" panose="020B0604020202020204" pitchFamily="34" charset="0"/>
              <a:buChar char="•"/>
            </a:pPr>
            <a:endParaRPr lang="de-DE" sz="1200" dirty="0"/>
          </a:p>
          <a:p>
            <a:pPr>
              <a:lnSpc>
                <a:spcPct val="90000"/>
              </a:lnSpc>
              <a:spcBef>
                <a:spcPts val="750"/>
              </a:spcBef>
            </a:pPr>
            <a:endParaRPr lang="de-DE" sz="1200" dirty="0"/>
          </a:p>
          <a:p>
            <a:pPr>
              <a:lnSpc>
                <a:spcPct val="90000"/>
              </a:lnSpc>
              <a:spcBef>
                <a:spcPts val="750"/>
              </a:spcBef>
            </a:pPr>
            <a:endParaRPr lang="de-DE" sz="1200" dirty="0"/>
          </a:p>
          <a:p>
            <a:pPr marL="257175" indent="-257175">
              <a:lnSpc>
                <a:spcPct val="90000"/>
              </a:lnSpc>
              <a:spcBef>
                <a:spcPts val="750"/>
              </a:spcBef>
              <a:buFont typeface="Arial" panose="020B0604020202020204" pitchFamily="34" charset="0"/>
              <a:buChar char="•"/>
            </a:pPr>
            <a:endParaRPr lang="de-DE" sz="1200" dirty="0"/>
          </a:p>
          <a:p>
            <a:pPr marL="257175" indent="-257175">
              <a:lnSpc>
                <a:spcPct val="90000"/>
              </a:lnSpc>
              <a:spcBef>
                <a:spcPts val="750"/>
              </a:spcBef>
              <a:buFont typeface="Arial" panose="020B0604020202020204" pitchFamily="34" charset="0"/>
              <a:buChar char="•"/>
            </a:pPr>
            <a:r>
              <a:rPr lang="de-DE" sz="1200" dirty="0" smtClean="0"/>
              <a:t>Heine</a:t>
            </a:r>
            <a:r>
              <a:rPr lang="de-DE" sz="1200" dirty="0"/>
              <a:t>, </a:t>
            </a:r>
            <a:r>
              <a:rPr lang="de-DE" sz="1200" dirty="0" smtClean="0"/>
              <a:t>Greta</a:t>
            </a:r>
          </a:p>
          <a:p>
            <a:pPr marL="257175" indent="-257175">
              <a:lnSpc>
                <a:spcPct val="90000"/>
              </a:lnSpc>
              <a:spcBef>
                <a:spcPts val="750"/>
              </a:spcBef>
              <a:buFont typeface="Arial" panose="020B0604020202020204" pitchFamily="34" charset="0"/>
              <a:buChar char="•"/>
            </a:pPr>
            <a:endParaRPr lang="de-DE" sz="1200" dirty="0"/>
          </a:p>
          <a:p>
            <a:pPr marL="257175" indent="-257175">
              <a:lnSpc>
                <a:spcPct val="90000"/>
              </a:lnSpc>
              <a:spcBef>
                <a:spcPts val="750"/>
              </a:spcBef>
              <a:buFont typeface="Arial" panose="020B0604020202020204" pitchFamily="34" charset="0"/>
              <a:buChar char="•"/>
            </a:pPr>
            <a:endParaRPr lang="de-DE" sz="1200" dirty="0" smtClean="0"/>
          </a:p>
          <a:p>
            <a:pPr>
              <a:lnSpc>
                <a:spcPct val="90000"/>
              </a:lnSpc>
              <a:spcBef>
                <a:spcPts val="750"/>
              </a:spcBef>
            </a:pPr>
            <a:endParaRPr lang="de-DE" sz="1200" dirty="0"/>
          </a:p>
          <a:p>
            <a:endParaRPr lang="de-DE" sz="1350" dirty="0"/>
          </a:p>
        </p:txBody>
      </p:sp>
      <p:pic>
        <p:nvPicPr>
          <p:cNvPr id="12" name="Grafik 11">
            <a:extLst>
              <a:ext uri="{FF2B5EF4-FFF2-40B4-BE49-F238E27FC236}">
                <a16:creationId xmlns:a16="http://schemas.microsoft.com/office/drawing/2014/main" id="{526880B5-1507-47AD-B912-63406A25AF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99577" y="1369219"/>
            <a:ext cx="1383541" cy="1383541"/>
          </a:xfrm>
          <a:prstGeom prst="rect">
            <a:avLst/>
          </a:prstGeom>
        </p:spPr>
      </p:pic>
      <p:sp>
        <p:nvSpPr>
          <p:cNvPr id="15" name="Rechteck 14">
            <a:extLst>
              <a:ext uri="{FF2B5EF4-FFF2-40B4-BE49-F238E27FC236}">
                <a16:creationId xmlns:a16="http://schemas.microsoft.com/office/drawing/2014/main" id="{2B5011DB-59B0-4B78-9FF2-504576CA4014}"/>
              </a:ext>
            </a:extLst>
          </p:cNvPr>
          <p:cNvSpPr/>
          <p:nvPr/>
        </p:nvSpPr>
        <p:spPr>
          <a:xfrm>
            <a:off x="3181765" y="1107142"/>
            <a:ext cx="1866217" cy="4392997"/>
          </a:xfrm>
          <a:prstGeom prst="rect">
            <a:avLst/>
          </a:prstGeom>
        </p:spPr>
        <p:txBody>
          <a:bodyPr wrap="none">
            <a:spAutoFit/>
          </a:bodyPr>
          <a:lstStyle/>
          <a:p>
            <a:pPr marL="256500" indent="-256500">
              <a:lnSpc>
                <a:spcPct val="90000"/>
              </a:lnSpc>
              <a:spcBef>
                <a:spcPts val="750"/>
              </a:spcBef>
              <a:buFont typeface="Arial" panose="020B0604020202020204" pitchFamily="34" charset="0"/>
              <a:buChar char="•"/>
            </a:pPr>
            <a:r>
              <a:rPr lang="de-DE" sz="1100" dirty="0"/>
              <a:t>Ellwanger, Fiona</a:t>
            </a:r>
          </a:p>
          <a:p>
            <a:pPr marL="256500" indent="-256500">
              <a:lnSpc>
                <a:spcPct val="90000"/>
              </a:lnSpc>
              <a:spcBef>
                <a:spcPts val="750"/>
              </a:spcBef>
              <a:buFont typeface="Arial" panose="020B0604020202020204" pitchFamily="34" charset="0"/>
              <a:buChar char="•"/>
            </a:pPr>
            <a:endParaRPr lang="de-DE" sz="1100" dirty="0"/>
          </a:p>
          <a:p>
            <a:pPr marL="256500" indent="-256500">
              <a:lnSpc>
                <a:spcPct val="90000"/>
              </a:lnSpc>
              <a:spcBef>
                <a:spcPts val="750"/>
              </a:spcBef>
              <a:buFont typeface="Arial" panose="020B0604020202020204" pitchFamily="34" charset="0"/>
              <a:buChar char="•"/>
            </a:pPr>
            <a:endParaRPr lang="de-DE" sz="1100" dirty="0"/>
          </a:p>
          <a:p>
            <a:pPr marL="256500" indent="-256500">
              <a:lnSpc>
                <a:spcPct val="90000"/>
              </a:lnSpc>
              <a:spcBef>
                <a:spcPts val="750"/>
              </a:spcBef>
              <a:buFont typeface="Arial" panose="020B0604020202020204" pitchFamily="34" charset="0"/>
              <a:buChar char="•"/>
            </a:pPr>
            <a:endParaRPr lang="de-DE" sz="1100" dirty="0"/>
          </a:p>
          <a:p>
            <a:pPr marL="256500" indent="-256500">
              <a:lnSpc>
                <a:spcPct val="90000"/>
              </a:lnSpc>
              <a:spcBef>
                <a:spcPts val="750"/>
              </a:spcBef>
              <a:buFont typeface="Arial" panose="020B0604020202020204" pitchFamily="34" charset="0"/>
              <a:buChar char="•"/>
            </a:pPr>
            <a:endParaRPr lang="de-DE" sz="1100" dirty="0"/>
          </a:p>
          <a:p>
            <a:pPr marL="256500" indent="-256500">
              <a:lnSpc>
                <a:spcPct val="90000"/>
              </a:lnSpc>
              <a:spcBef>
                <a:spcPts val="750"/>
              </a:spcBef>
              <a:buFont typeface="Arial" panose="020B0604020202020204" pitchFamily="34" charset="0"/>
              <a:buChar char="•"/>
            </a:pPr>
            <a:endParaRPr lang="de-DE" sz="1100" dirty="0"/>
          </a:p>
          <a:p>
            <a:pPr marL="256500" indent="-256500">
              <a:lnSpc>
                <a:spcPct val="90000"/>
              </a:lnSpc>
              <a:spcBef>
                <a:spcPts val="750"/>
              </a:spcBef>
              <a:buFont typeface="Arial" panose="020B0604020202020204" pitchFamily="34" charset="0"/>
              <a:buChar char="•"/>
            </a:pPr>
            <a:endParaRPr lang="de-DE" sz="1100" dirty="0"/>
          </a:p>
          <a:p>
            <a:pPr marL="257175" indent="-257175">
              <a:lnSpc>
                <a:spcPct val="90000"/>
              </a:lnSpc>
              <a:spcBef>
                <a:spcPts val="750"/>
              </a:spcBef>
              <a:buFont typeface="Arial" panose="020B0604020202020204" pitchFamily="34" charset="0"/>
              <a:buChar char="•"/>
            </a:pPr>
            <a:r>
              <a:rPr lang="de-DE" sz="1100" dirty="0"/>
              <a:t>Eppelt, Jonas</a:t>
            </a:r>
          </a:p>
          <a:p>
            <a:pPr marL="257175" indent="-257175">
              <a:lnSpc>
                <a:spcPct val="90000"/>
              </a:lnSpc>
              <a:spcBef>
                <a:spcPts val="750"/>
              </a:spcBef>
              <a:buFont typeface="Arial" panose="020B0604020202020204" pitchFamily="34" charset="0"/>
              <a:buChar char="•"/>
            </a:pPr>
            <a:r>
              <a:rPr lang="de-DE" sz="1100" dirty="0"/>
              <a:t>Fengler, Caroline</a:t>
            </a:r>
          </a:p>
          <a:p>
            <a:pPr marL="257175" indent="-257175">
              <a:lnSpc>
                <a:spcPct val="90000"/>
              </a:lnSpc>
              <a:spcBef>
                <a:spcPts val="750"/>
              </a:spcBef>
              <a:buFont typeface="Arial" panose="020B0604020202020204" pitchFamily="34" charset="0"/>
              <a:buChar char="•"/>
            </a:pPr>
            <a:r>
              <a:rPr lang="de-DE" sz="1100" dirty="0"/>
              <a:t>Finazzi, Lucas</a:t>
            </a:r>
          </a:p>
          <a:p>
            <a:pPr marL="257175" indent="-257175">
              <a:lnSpc>
                <a:spcPct val="90000"/>
              </a:lnSpc>
              <a:spcBef>
                <a:spcPts val="750"/>
              </a:spcBef>
              <a:buFont typeface="Arial" panose="020B0604020202020204" pitchFamily="34" charset="0"/>
              <a:buChar char="•"/>
            </a:pPr>
            <a:r>
              <a:rPr lang="de-DE" sz="1100" dirty="0"/>
              <a:t>Fuchs, Marvin</a:t>
            </a:r>
          </a:p>
          <a:p>
            <a:pPr marL="257175" indent="-257175">
              <a:lnSpc>
                <a:spcPct val="90000"/>
              </a:lnSpc>
              <a:spcBef>
                <a:spcPts val="750"/>
              </a:spcBef>
              <a:buFont typeface="Arial" panose="020B0604020202020204" pitchFamily="34" charset="0"/>
              <a:buChar char="•"/>
            </a:pPr>
            <a:r>
              <a:rPr lang="de-DE" sz="1100" dirty="0"/>
              <a:t>Gancarcik, </a:t>
            </a:r>
            <a:r>
              <a:rPr lang="de-DE" sz="1100" dirty="0" smtClean="0"/>
              <a:t>David</a:t>
            </a:r>
          </a:p>
          <a:p>
            <a:pPr marL="257175" indent="-257175">
              <a:lnSpc>
                <a:spcPct val="90000"/>
              </a:lnSpc>
              <a:spcBef>
                <a:spcPts val="750"/>
              </a:spcBef>
              <a:buFont typeface="Arial" panose="020B0604020202020204" pitchFamily="34" charset="0"/>
              <a:buChar char="•"/>
            </a:pPr>
            <a:r>
              <a:rPr lang="de-DE" sz="1100" dirty="0" err="1"/>
              <a:t>Haide</a:t>
            </a:r>
            <a:r>
              <a:rPr lang="de-DE" sz="1100" dirty="0"/>
              <a:t>, Isabel</a:t>
            </a:r>
          </a:p>
          <a:p>
            <a:pPr marL="257175" indent="-257175">
              <a:lnSpc>
                <a:spcPct val="90000"/>
              </a:lnSpc>
              <a:spcBef>
                <a:spcPts val="750"/>
              </a:spcBef>
              <a:buFont typeface="Arial" panose="020B0604020202020204" pitchFamily="34" charset="0"/>
              <a:buChar char="•"/>
            </a:pPr>
            <a:r>
              <a:rPr lang="de-DE" sz="1100" dirty="0" err="1"/>
              <a:t>Haßelmann</a:t>
            </a:r>
            <a:r>
              <a:rPr lang="de-DE" sz="1100" dirty="0"/>
              <a:t>, Leonard</a:t>
            </a:r>
          </a:p>
          <a:p>
            <a:pPr marL="257175" indent="-257175">
              <a:lnSpc>
                <a:spcPct val="90000"/>
              </a:lnSpc>
              <a:spcBef>
                <a:spcPts val="750"/>
              </a:spcBef>
              <a:buFont typeface="Arial" panose="020B0604020202020204" pitchFamily="34" charset="0"/>
              <a:buChar char="•"/>
            </a:pPr>
            <a:r>
              <a:rPr lang="de-DE" sz="1100" dirty="0" err="1"/>
              <a:t>Heidelbach</a:t>
            </a:r>
            <a:r>
              <a:rPr lang="de-DE" sz="1100" dirty="0"/>
              <a:t>, Alexander</a:t>
            </a:r>
          </a:p>
          <a:p>
            <a:pPr marL="257175" indent="-257175">
              <a:lnSpc>
                <a:spcPct val="90000"/>
              </a:lnSpc>
              <a:spcBef>
                <a:spcPts val="750"/>
              </a:spcBef>
              <a:buFont typeface="Arial" panose="020B0604020202020204" pitchFamily="34" charset="0"/>
              <a:buChar char="•"/>
            </a:pPr>
            <a:endParaRPr lang="de-DE" sz="1200" dirty="0"/>
          </a:p>
          <a:p>
            <a:pPr marL="256500" indent="-256500">
              <a:lnSpc>
                <a:spcPct val="90000"/>
              </a:lnSpc>
              <a:spcBef>
                <a:spcPts val="750"/>
              </a:spcBef>
              <a:buFont typeface="Arial" panose="020B0604020202020204" pitchFamily="34" charset="0"/>
              <a:buChar char="•"/>
            </a:pPr>
            <a:endParaRPr lang="de-DE" sz="1500" dirty="0"/>
          </a:p>
        </p:txBody>
      </p:sp>
      <p:pic>
        <p:nvPicPr>
          <p:cNvPr id="5" name="Grafik 4">
            <a:extLst>
              <a:ext uri="{FF2B5EF4-FFF2-40B4-BE49-F238E27FC236}">
                <a16:creationId xmlns:a16="http://schemas.microsoft.com/office/drawing/2014/main" id="{55D1D9A5-165C-4114-8DF5-2FCF8231E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974" y="2191698"/>
            <a:ext cx="1096770" cy="1383541"/>
          </a:xfrm>
          <a:prstGeom prst="rect">
            <a:avLst/>
          </a:prstGeom>
        </p:spPr>
      </p:pic>
      <p:pic>
        <p:nvPicPr>
          <p:cNvPr id="6" name="Grafik 5">
            <a:extLst>
              <a:ext uri="{FF2B5EF4-FFF2-40B4-BE49-F238E27FC236}">
                <a16:creationId xmlns:a16="http://schemas.microsoft.com/office/drawing/2014/main" id="{91674BC4-EF4B-4C3E-B79C-800953505A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5142" y="1444548"/>
            <a:ext cx="956164" cy="1556423"/>
          </a:xfrm>
          <a:prstGeom prst="rect">
            <a:avLst/>
          </a:prstGeom>
        </p:spPr>
      </p:pic>
      <p:sp>
        <p:nvSpPr>
          <p:cNvPr id="10"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dirty="0"/>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5142" y="3286857"/>
            <a:ext cx="1056273" cy="1583316"/>
          </a:xfrm>
          <a:prstGeom prst="rect">
            <a:avLst/>
          </a:prstGeom>
        </p:spPr>
      </p:pic>
    </p:spTree>
    <p:extLst>
      <p:ext uri="{BB962C8B-B14F-4D97-AF65-F5344CB8AC3E}">
        <p14:creationId xmlns:p14="http://schemas.microsoft.com/office/powerpoint/2010/main" val="21289295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F480A-B05F-49DD-8C75-AE5117B74A8F}"/>
              </a:ext>
            </a:extLst>
          </p:cNvPr>
          <p:cNvSpPr>
            <a:spLocks noGrp="1"/>
          </p:cNvSpPr>
          <p:nvPr>
            <p:ph type="title"/>
          </p:nvPr>
        </p:nvSpPr>
        <p:spPr>
          <a:xfrm>
            <a:off x="628650" y="273844"/>
            <a:ext cx="7886700" cy="481530"/>
          </a:xfrm>
        </p:spPr>
        <p:txBody>
          <a:bodyPr/>
          <a:lstStyle/>
          <a:p>
            <a:r>
              <a:rPr lang="en-US" dirty="0"/>
              <a:t>54 new KSETA Fellows since Feb. 2022</a:t>
            </a:r>
            <a:endParaRPr lang="de-DE" dirty="0"/>
          </a:p>
        </p:txBody>
      </p:sp>
      <p:sp>
        <p:nvSpPr>
          <p:cNvPr id="7" name="Inhaltsplatzhalter 5">
            <a:extLst>
              <a:ext uri="{FF2B5EF4-FFF2-40B4-BE49-F238E27FC236}">
                <a16:creationId xmlns:a16="http://schemas.microsoft.com/office/drawing/2014/main" id="{9E4E752C-1E9A-4970-8644-DC31170D6A84}"/>
              </a:ext>
            </a:extLst>
          </p:cNvPr>
          <p:cNvSpPr txBox="1">
            <a:spLocks/>
          </p:cNvSpPr>
          <p:nvPr/>
        </p:nvSpPr>
        <p:spPr>
          <a:xfrm>
            <a:off x="3050005" y="1200256"/>
            <a:ext cx="2421356"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2100" dirty="0"/>
          </a:p>
        </p:txBody>
      </p:sp>
      <p:sp>
        <p:nvSpPr>
          <p:cNvPr id="6" name="Inhaltsplatzhalter 23">
            <a:extLst>
              <a:ext uri="{FF2B5EF4-FFF2-40B4-BE49-F238E27FC236}">
                <a16:creationId xmlns:a16="http://schemas.microsoft.com/office/drawing/2014/main" id="{B833931B-AAA8-4870-A9E7-2F4486E901F8}"/>
              </a:ext>
            </a:extLst>
          </p:cNvPr>
          <p:cNvSpPr txBox="1">
            <a:spLocks/>
          </p:cNvSpPr>
          <p:nvPr/>
        </p:nvSpPr>
        <p:spPr>
          <a:xfrm>
            <a:off x="499294" y="2516721"/>
            <a:ext cx="2421355" cy="37518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dirty="0"/>
              <a:t>Kiebacher, Stefan</a:t>
            </a:r>
          </a:p>
          <a:p>
            <a:r>
              <a:rPr lang="de-DE" sz="900" dirty="0" err="1"/>
              <a:t>Kizakke</a:t>
            </a:r>
            <a:r>
              <a:rPr lang="de-DE" sz="900" dirty="0"/>
              <a:t> </a:t>
            </a:r>
            <a:r>
              <a:rPr lang="de-DE" sz="900" dirty="0" err="1"/>
              <a:t>Covilakam</a:t>
            </a:r>
            <a:r>
              <a:rPr lang="de-DE" sz="900" dirty="0"/>
              <a:t>, Varada Varma</a:t>
            </a:r>
          </a:p>
          <a:p>
            <a:r>
              <a:rPr lang="de-DE" sz="900" dirty="0"/>
              <a:t>Kovac, Neven</a:t>
            </a:r>
          </a:p>
          <a:p>
            <a:r>
              <a:rPr lang="de-DE" sz="900" dirty="0"/>
              <a:t>Lauer, Joscha</a:t>
            </a:r>
          </a:p>
          <a:p>
            <a:r>
              <a:rPr lang="de-DE" sz="900" dirty="0"/>
              <a:t>Lavoryk, Olha</a:t>
            </a:r>
          </a:p>
          <a:p>
            <a:r>
              <a:rPr lang="de-DE" sz="900" dirty="0"/>
              <a:t>Makarov, Sergei</a:t>
            </a:r>
          </a:p>
          <a:p>
            <a:r>
              <a:rPr lang="de-DE" sz="900" dirty="0"/>
              <a:t>Manzhura, Olena</a:t>
            </a:r>
          </a:p>
          <a:p>
            <a:r>
              <a:rPr lang="de-DE" sz="900" dirty="0"/>
              <a:t>Merx, Carmen</a:t>
            </a:r>
          </a:p>
          <a:p>
            <a:r>
              <a:rPr lang="de-DE" sz="900" dirty="0"/>
              <a:t>Monsch, Artur Artemij</a:t>
            </a:r>
          </a:p>
          <a:p>
            <a:endParaRPr lang="de-DE" sz="1200" dirty="0"/>
          </a:p>
        </p:txBody>
      </p:sp>
      <p:sp>
        <p:nvSpPr>
          <p:cNvPr id="9" name="Inhaltsplatzhalter 23">
            <a:extLst>
              <a:ext uri="{FF2B5EF4-FFF2-40B4-BE49-F238E27FC236}">
                <a16:creationId xmlns:a16="http://schemas.microsoft.com/office/drawing/2014/main" id="{85FB91EA-261F-40BA-A5D2-9EF56448C0B1}"/>
              </a:ext>
            </a:extLst>
          </p:cNvPr>
          <p:cNvSpPr txBox="1">
            <a:spLocks/>
          </p:cNvSpPr>
          <p:nvPr/>
        </p:nvSpPr>
        <p:spPr>
          <a:xfrm>
            <a:off x="2728980" y="1032850"/>
            <a:ext cx="2421355" cy="37518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dirty="0"/>
              <a:t>Mormile, Michele</a:t>
            </a:r>
          </a:p>
          <a:p>
            <a:r>
              <a:rPr lang="de-DE" sz="900" dirty="0"/>
              <a:t>Müller, Nahuel Agustín</a:t>
            </a:r>
          </a:p>
          <a:p>
            <a:r>
              <a:rPr lang="de-DE" sz="900" dirty="0"/>
              <a:t>Müller, Michael</a:t>
            </a:r>
          </a:p>
          <a:p>
            <a:r>
              <a:rPr lang="de-DE" sz="900" dirty="0"/>
              <a:t>Muscheid, Timo</a:t>
            </a:r>
          </a:p>
          <a:p>
            <a:r>
              <a:rPr lang="de-DE" sz="900" dirty="0"/>
              <a:t>Neidig, Martin</a:t>
            </a:r>
          </a:p>
          <a:p>
            <a:r>
              <a:rPr lang="de-DE" sz="900" dirty="0"/>
              <a:t>Olsson, Anton</a:t>
            </a:r>
          </a:p>
          <a:p>
            <a:r>
              <a:rPr lang="de-DE" sz="900" dirty="0"/>
              <a:t>Perez Bertolli, Carmina</a:t>
            </a:r>
          </a:p>
          <a:p>
            <a:r>
              <a:rPr lang="de-DE" sz="900" dirty="0"/>
              <a:t>Petereit, Jelena</a:t>
            </a:r>
          </a:p>
          <a:p>
            <a:r>
              <a:rPr lang="de-DE" sz="900" dirty="0"/>
              <a:t>Reeck, Pascal</a:t>
            </a:r>
          </a:p>
        </p:txBody>
      </p:sp>
      <p:sp>
        <p:nvSpPr>
          <p:cNvPr id="10" name="Inhaltsplatzhalter 23">
            <a:extLst>
              <a:ext uri="{FF2B5EF4-FFF2-40B4-BE49-F238E27FC236}">
                <a16:creationId xmlns:a16="http://schemas.microsoft.com/office/drawing/2014/main" id="{5E5F7383-A629-4182-8687-51323C1161ED}"/>
              </a:ext>
            </a:extLst>
          </p:cNvPr>
          <p:cNvSpPr txBox="1">
            <a:spLocks/>
          </p:cNvSpPr>
          <p:nvPr/>
        </p:nvSpPr>
        <p:spPr>
          <a:xfrm>
            <a:off x="4456662" y="1032850"/>
            <a:ext cx="2421355" cy="37518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dirty="0"/>
              <a:t>Reuter, Lea</a:t>
            </a:r>
          </a:p>
          <a:p>
            <a:r>
              <a:rPr lang="de-DE" sz="900" dirty="0"/>
              <a:t>Scheller, Lukas</a:t>
            </a:r>
          </a:p>
          <a:p>
            <a:r>
              <a:rPr lang="de-DE" sz="900" dirty="0"/>
              <a:t>Schmieder, Ralf</a:t>
            </a:r>
          </a:p>
          <a:p>
            <a:r>
              <a:rPr lang="de-DE" sz="900" dirty="0"/>
              <a:t>Schuster, Constantin</a:t>
            </a:r>
          </a:p>
          <a:p>
            <a:r>
              <a:rPr lang="de-DE" sz="900" dirty="0"/>
              <a:t>Sowa, Lars</a:t>
            </a:r>
          </a:p>
          <a:p>
            <a:r>
              <a:rPr lang="de-DE" sz="900" dirty="0"/>
              <a:t>Stockmeier, Lea</a:t>
            </a:r>
          </a:p>
          <a:p>
            <a:r>
              <a:rPr lang="de-DE" sz="900" dirty="0"/>
              <a:t>Toms, Maria</a:t>
            </a:r>
          </a:p>
          <a:p>
            <a:r>
              <a:rPr lang="de-DE" sz="900" dirty="0"/>
              <a:t>Topko, Bogdan</a:t>
            </a:r>
          </a:p>
          <a:p>
            <a:r>
              <a:rPr lang="de-DE" sz="900" dirty="0"/>
              <a:t>Venugopal, Megha</a:t>
            </a:r>
          </a:p>
        </p:txBody>
      </p:sp>
      <p:pic>
        <p:nvPicPr>
          <p:cNvPr id="11" name="Grafik 10">
            <a:extLst>
              <a:ext uri="{FF2B5EF4-FFF2-40B4-BE49-F238E27FC236}">
                <a16:creationId xmlns:a16="http://schemas.microsoft.com/office/drawing/2014/main" id="{47293E57-B579-4DE3-9BFF-4DF1A76159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625" y="1330822"/>
            <a:ext cx="1996622" cy="1123100"/>
          </a:xfrm>
          <a:prstGeom prst="rect">
            <a:avLst/>
          </a:prstGeom>
        </p:spPr>
      </p:pic>
      <p:sp>
        <p:nvSpPr>
          <p:cNvPr id="5" name="Rechteck 4">
            <a:extLst>
              <a:ext uri="{FF2B5EF4-FFF2-40B4-BE49-F238E27FC236}">
                <a16:creationId xmlns:a16="http://schemas.microsoft.com/office/drawing/2014/main" id="{C53DFF06-09C6-4CF1-8B0D-D81711049AE0}"/>
              </a:ext>
            </a:extLst>
          </p:cNvPr>
          <p:cNvSpPr/>
          <p:nvPr/>
        </p:nvSpPr>
        <p:spPr>
          <a:xfrm>
            <a:off x="499294" y="1032850"/>
            <a:ext cx="1218282" cy="216982"/>
          </a:xfrm>
          <a:prstGeom prst="rect">
            <a:avLst/>
          </a:prstGeom>
        </p:spPr>
        <p:txBody>
          <a:bodyPr wrap="none">
            <a:spAutoFit/>
          </a:bodyPr>
          <a:lstStyle/>
          <a:p>
            <a:pPr marL="172800" indent="-172800">
              <a:lnSpc>
                <a:spcPct val="90000"/>
              </a:lnSpc>
              <a:spcBef>
                <a:spcPts val="750"/>
              </a:spcBef>
              <a:buFont typeface="Arial" panose="020B0604020202020204" pitchFamily="34" charset="0"/>
              <a:buChar char="•"/>
            </a:pPr>
            <a:r>
              <a:rPr lang="de-DE" sz="900" dirty="0"/>
              <a:t>Hummer, Fabian</a:t>
            </a:r>
          </a:p>
        </p:txBody>
      </p:sp>
      <p:pic>
        <p:nvPicPr>
          <p:cNvPr id="4" name="Grafik 3">
            <a:extLst>
              <a:ext uri="{FF2B5EF4-FFF2-40B4-BE49-F238E27FC236}">
                <a16:creationId xmlns:a16="http://schemas.microsoft.com/office/drawing/2014/main" id="{B145AAB8-339D-4C06-B6CE-A9071C9208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3678" y="3296224"/>
            <a:ext cx="967607" cy="1416011"/>
          </a:xfrm>
          <a:prstGeom prst="rect">
            <a:avLst/>
          </a:prstGeom>
        </p:spPr>
      </p:pic>
      <p:sp>
        <p:nvSpPr>
          <p:cNvPr id="3" name="Rechteck 2">
            <a:extLst>
              <a:ext uri="{FF2B5EF4-FFF2-40B4-BE49-F238E27FC236}">
                <a16:creationId xmlns:a16="http://schemas.microsoft.com/office/drawing/2014/main" id="{5FEF38BE-71FF-4CCC-8132-CAFB363ACA1C}"/>
              </a:ext>
            </a:extLst>
          </p:cNvPr>
          <p:cNvSpPr/>
          <p:nvPr/>
        </p:nvSpPr>
        <p:spPr>
          <a:xfrm>
            <a:off x="6299677" y="1012971"/>
            <a:ext cx="4572000" cy="3398366"/>
          </a:xfrm>
          <a:prstGeom prst="rect">
            <a:avLst/>
          </a:prstGeom>
        </p:spPr>
        <p:txBody>
          <a:bodyPr>
            <a:spAutoFit/>
          </a:bodyPr>
          <a:lstStyle/>
          <a:p>
            <a:pPr marL="172800" indent="-172800">
              <a:lnSpc>
                <a:spcPct val="90000"/>
              </a:lnSpc>
              <a:spcBef>
                <a:spcPts val="750"/>
              </a:spcBef>
              <a:buFont typeface="Arial" panose="020B0604020202020204" pitchFamily="34" charset="0"/>
              <a:buChar char="•"/>
            </a:pPr>
            <a:r>
              <a:rPr lang="de-DE" sz="900" dirty="0"/>
              <a:t>Verstege, </a:t>
            </a:r>
            <a:r>
              <a:rPr lang="de-DE" sz="900" dirty="0" smtClean="0"/>
              <a:t>Cedric</a:t>
            </a:r>
          </a:p>
          <a:p>
            <a:pPr marL="172800" indent="-172800">
              <a:lnSpc>
                <a:spcPct val="90000"/>
              </a:lnSpc>
              <a:spcBef>
                <a:spcPts val="750"/>
              </a:spcBef>
              <a:buFont typeface="Arial" panose="020B0604020202020204" pitchFamily="34" charset="0"/>
              <a:buChar char="•"/>
            </a:pPr>
            <a:endParaRPr lang="de-DE" sz="900" dirty="0"/>
          </a:p>
          <a:p>
            <a:pPr marL="172800" indent="-172800">
              <a:lnSpc>
                <a:spcPct val="90000"/>
              </a:lnSpc>
              <a:spcBef>
                <a:spcPts val="750"/>
              </a:spcBef>
              <a:buFont typeface="Arial" panose="020B0604020202020204" pitchFamily="34" charset="0"/>
              <a:buChar char="•"/>
            </a:pPr>
            <a:endParaRPr lang="de-DE" sz="900" dirty="0" smtClean="0"/>
          </a:p>
          <a:p>
            <a:pPr marL="172800" indent="-172800">
              <a:lnSpc>
                <a:spcPct val="90000"/>
              </a:lnSpc>
              <a:spcBef>
                <a:spcPts val="750"/>
              </a:spcBef>
              <a:buFont typeface="Arial" panose="020B0604020202020204" pitchFamily="34" charset="0"/>
              <a:buChar char="•"/>
            </a:pPr>
            <a:endParaRPr lang="de-DE" sz="900" dirty="0"/>
          </a:p>
          <a:p>
            <a:pPr marL="172800" indent="-172800">
              <a:lnSpc>
                <a:spcPct val="90000"/>
              </a:lnSpc>
              <a:spcBef>
                <a:spcPts val="750"/>
              </a:spcBef>
              <a:buFont typeface="Arial" panose="020B0604020202020204" pitchFamily="34" charset="0"/>
              <a:buChar char="•"/>
            </a:pPr>
            <a:endParaRPr lang="de-DE" sz="900" dirty="0" smtClean="0"/>
          </a:p>
          <a:p>
            <a:pPr marL="172800" indent="-172800">
              <a:lnSpc>
                <a:spcPct val="90000"/>
              </a:lnSpc>
              <a:spcBef>
                <a:spcPts val="750"/>
              </a:spcBef>
              <a:buFont typeface="Arial" panose="020B0604020202020204" pitchFamily="34" charset="0"/>
              <a:buChar char="•"/>
            </a:pPr>
            <a:endParaRPr lang="de-DE" sz="900" dirty="0"/>
          </a:p>
          <a:p>
            <a:pPr marL="172800" indent="-172800">
              <a:lnSpc>
                <a:spcPct val="90000"/>
              </a:lnSpc>
              <a:spcBef>
                <a:spcPts val="750"/>
              </a:spcBef>
              <a:buFont typeface="Arial" panose="020B0604020202020204" pitchFamily="34" charset="0"/>
              <a:buChar char="•"/>
            </a:pPr>
            <a:endParaRPr lang="de-DE" sz="900" dirty="0" smtClean="0"/>
          </a:p>
          <a:p>
            <a:pPr marL="172800" indent="-172800">
              <a:lnSpc>
                <a:spcPct val="90000"/>
              </a:lnSpc>
              <a:spcBef>
                <a:spcPts val="750"/>
              </a:spcBef>
              <a:buFont typeface="Arial" panose="020B0604020202020204" pitchFamily="34" charset="0"/>
              <a:buChar char="•"/>
            </a:pPr>
            <a:endParaRPr lang="de-DE" sz="900" dirty="0"/>
          </a:p>
          <a:p>
            <a:pPr marL="172800" indent="-172800">
              <a:lnSpc>
                <a:spcPct val="90000"/>
              </a:lnSpc>
              <a:spcBef>
                <a:spcPts val="750"/>
              </a:spcBef>
              <a:buFont typeface="Arial" panose="020B0604020202020204" pitchFamily="34" charset="0"/>
              <a:buChar char="•"/>
            </a:pPr>
            <a:endParaRPr lang="de-DE" sz="900" dirty="0"/>
          </a:p>
          <a:p>
            <a:pPr marL="172800" indent="-172800">
              <a:lnSpc>
                <a:spcPct val="90000"/>
              </a:lnSpc>
              <a:spcBef>
                <a:spcPts val="750"/>
              </a:spcBef>
              <a:buFont typeface="Arial" panose="020B0604020202020204" pitchFamily="34" charset="0"/>
              <a:buChar char="•"/>
            </a:pPr>
            <a:r>
              <a:rPr lang="de-DE" sz="900" dirty="0"/>
              <a:t>Vestner, Augustin</a:t>
            </a:r>
          </a:p>
          <a:p>
            <a:pPr marL="172800" indent="-172800">
              <a:lnSpc>
                <a:spcPct val="90000"/>
              </a:lnSpc>
              <a:spcBef>
                <a:spcPts val="750"/>
              </a:spcBef>
              <a:buFont typeface="Arial" panose="020B0604020202020204" pitchFamily="34" charset="0"/>
              <a:buChar char="•"/>
            </a:pPr>
            <a:r>
              <a:rPr lang="de-DE" sz="900" dirty="0"/>
              <a:t>Vetter, Sebastian</a:t>
            </a:r>
          </a:p>
          <a:p>
            <a:pPr marL="172800" indent="-172800">
              <a:lnSpc>
                <a:spcPct val="90000"/>
              </a:lnSpc>
              <a:spcBef>
                <a:spcPts val="750"/>
              </a:spcBef>
              <a:buFont typeface="Arial" panose="020B0604020202020204" pitchFamily="34" charset="0"/>
              <a:buChar char="•"/>
            </a:pPr>
            <a:r>
              <a:rPr lang="de-DE" sz="900" dirty="0"/>
              <a:t>Voigtländer, Tim</a:t>
            </a:r>
          </a:p>
          <a:p>
            <a:pPr marL="172800" indent="-172800">
              <a:lnSpc>
                <a:spcPct val="90000"/>
              </a:lnSpc>
              <a:spcBef>
                <a:spcPts val="750"/>
              </a:spcBef>
              <a:buFont typeface="Arial" panose="020B0604020202020204" pitchFamily="34" charset="0"/>
              <a:buChar char="•"/>
            </a:pPr>
            <a:r>
              <a:rPr lang="de-DE" sz="900" dirty="0"/>
              <a:t>Von den Driesch, Jost</a:t>
            </a:r>
          </a:p>
          <a:p>
            <a:pPr marL="172800" indent="-172800">
              <a:lnSpc>
                <a:spcPct val="90000"/>
              </a:lnSpc>
              <a:spcBef>
                <a:spcPts val="750"/>
              </a:spcBef>
              <a:buFont typeface="Arial" panose="020B0604020202020204" pitchFamily="34" charset="0"/>
              <a:buChar char="•"/>
            </a:pPr>
            <a:r>
              <a:rPr lang="de-DE" sz="900" dirty="0"/>
              <a:t>Weyrauch, Mark</a:t>
            </a:r>
          </a:p>
          <a:p>
            <a:pPr marL="172800" indent="-172800">
              <a:lnSpc>
                <a:spcPct val="90000"/>
              </a:lnSpc>
              <a:spcBef>
                <a:spcPts val="750"/>
              </a:spcBef>
              <a:buFont typeface="Arial" panose="020B0604020202020204" pitchFamily="34" charset="0"/>
              <a:buChar char="•"/>
            </a:pPr>
            <a:r>
              <a:rPr lang="de-DE" sz="900" dirty="0"/>
              <a:t>Zaytsev, Alexander</a:t>
            </a:r>
          </a:p>
        </p:txBody>
      </p:sp>
      <p:pic>
        <p:nvPicPr>
          <p:cNvPr id="12" name="Grafik 11">
            <a:extLst>
              <a:ext uri="{FF2B5EF4-FFF2-40B4-BE49-F238E27FC236}">
                <a16:creationId xmlns:a16="http://schemas.microsoft.com/office/drawing/2014/main" id="{CA7BDE68-78F8-46B2-A014-70E7652AC0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766" r="8329"/>
          <a:stretch/>
        </p:blipFill>
        <p:spPr>
          <a:xfrm>
            <a:off x="4534857" y="3296224"/>
            <a:ext cx="1357360" cy="1416011"/>
          </a:xfrm>
          <a:prstGeom prst="rect">
            <a:avLst/>
          </a:prstGeom>
        </p:spPr>
      </p:pic>
      <p:sp>
        <p:nvSpPr>
          <p:cNvPr id="13" name="Text Box 11"/>
          <p:cNvSpPr txBox="1">
            <a:spLocks noGrp="1"/>
          </p:cNvSpPr>
          <p:nvPr>
            <p:ph type="sldNum" sz="quarter" idx="4294967295"/>
          </p:nvPr>
        </p:nvSpPr>
        <p:spPr>
          <a:xfrm>
            <a:off x="149087" y="4870173"/>
            <a:ext cx="246912" cy="1888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dirty="0"/>
          </a:p>
        </p:txBody>
      </p:sp>
      <p:pic>
        <p:nvPicPr>
          <p:cNvPr id="8" name="Grafik 7"/>
          <p:cNvPicPr>
            <a:picLocks noChangeAspect="1"/>
          </p:cNvPicPr>
          <p:nvPr/>
        </p:nvPicPr>
        <p:blipFill>
          <a:blip r:embed="rId5"/>
          <a:stretch>
            <a:fillRect/>
          </a:stretch>
        </p:blipFill>
        <p:spPr>
          <a:xfrm>
            <a:off x="6352467" y="1209415"/>
            <a:ext cx="1309813" cy="1746417"/>
          </a:xfrm>
          <a:prstGeom prst="rect">
            <a:avLst/>
          </a:prstGeom>
        </p:spPr>
      </p:pic>
    </p:spTree>
    <p:extLst>
      <p:ext uri="{BB962C8B-B14F-4D97-AF65-F5344CB8AC3E}">
        <p14:creationId xmlns:p14="http://schemas.microsoft.com/office/powerpoint/2010/main" val="519635148"/>
      </p:ext>
    </p:extLst>
  </p:cSld>
  <p:clrMapOvr>
    <a:masterClrMapping/>
  </p:clrMapOvr>
  <p:transition spd="med"/>
</p:sld>
</file>

<file path=ppt/theme/theme1.xml><?xml version="1.0" encoding="utf-8"?>
<a:theme xmlns:a="http://schemas.openxmlformats.org/drawingml/2006/main" name="Design1">
  <a:themeElements>
    <a:clrScheme name="Design1">
      <a:dk1>
        <a:srgbClr val="000000"/>
      </a:dk1>
      <a:lt1>
        <a:srgbClr val="FFFFFF"/>
      </a:lt1>
      <a:dk2>
        <a:srgbClr val="A7A7A7"/>
      </a:dk2>
      <a:lt2>
        <a:srgbClr val="535353"/>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FF00FF"/>
      </a:folHlink>
    </a:clrScheme>
    <a:fontScheme name="Design1">
      <a:majorFont>
        <a:latin typeface="Calibri"/>
        <a:ea typeface="Calibri"/>
        <a:cs typeface="Calibri"/>
      </a:majorFont>
      <a:minorFont>
        <a:latin typeface="Helvetica"/>
        <a:ea typeface="Helvetica"/>
        <a:cs typeface="Helvetica"/>
      </a:minorFont>
    </a:fontScheme>
    <a:fmtScheme name="Design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sign1">
  <a:themeElements>
    <a:clrScheme name="Design1">
      <a:dk1>
        <a:srgbClr val="000000"/>
      </a:dk1>
      <a:lt1>
        <a:srgbClr val="FFFFFF"/>
      </a:lt1>
      <a:dk2>
        <a:srgbClr val="A7A7A7"/>
      </a:dk2>
      <a:lt2>
        <a:srgbClr val="535353"/>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FF00FF"/>
      </a:folHlink>
    </a:clrScheme>
    <a:fontScheme name="Design1">
      <a:majorFont>
        <a:latin typeface="Calibri"/>
        <a:ea typeface="Calibri"/>
        <a:cs typeface="Calibri"/>
      </a:majorFont>
      <a:minorFont>
        <a:latin typeface="Helvetica"/>
        <a:ea typeface="Helvetica"/>
        <a:cs typeface="Helvetica"/>
      </a:minorFont>
    </a:fontScheme>
    <a:fmtScheme name="Design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3008</Words>
  <Application>Microsoft Office PowerPoint</Application>
  <PresentationFormat>Bildschirmpräsentation (16:9)</PresentationFormat>
  <Paragraphs>537</Paragraphs>
  <Slides>48</Slides>
  <Notes>16</Notes>
  <HiddenSlides>1</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48</vt:i4>
      </vt:variant>
    </vt:vector>
  </HeadingPairs>
  <TitlesOfParts>
    <vt:vector size="61" baseType="lpstr">
      <vt:lpstr>Arial</vt:lpstr>
      <vt:lpstr>Calibri</vt:lpstr>
      <vt:lpstr>Calibri Light</vt:lpstr>
      <vt:lpstr>Courier New</vt:lpstr>
      <vt:lpstr>DejaVu Sans</vt:lpstr>
      <vt:lpstr>Helvetica</vt:lpstr>
      <vt:lpstr>Helvetica Neue Medium</vt:lpstr>
      <vt:lpstr>Liberation Sans</vt:lpstr>
      <vt:lpstr>Radley</vt:lpstr>
      <vt:lpstr>Times New Roman</vt:lpstr>
      <vt:lpstr>Times Roman</vt:lpstr>
      <vt:lpstr>Wingdings</vt:lpstr>
      <vt:lpstr>Design1</vt:lpstr>
      <vt:lpstr>PowerPoint-Präsentation</vt:lpstr>
      <vt:lpstr>Welcome to the 10th KSETA Plenary Workshop</vt:lpstr>
      <vt:lpstr>KIT Center Elementary particle and Astroparticle Physics (KCETA)</vt:lpstr>
      <vt:lpstr>Karlsruhe School of Elementary Particle and Astroparticle Physics: Science and Technology (KSETA) </vt:lpstr>
      <vt:lpstr>Funding</vt:lpstr>
      <vt:lpstr>Some statistics</vt:lpstr>
      <vt:lpstr>KSETA in figures                      Expenses in %</vt:lpstr>
      <vt:lpstr>54 new KSETA Fellows since Feb. 2022</vt:lpstr>
      <vt:lpstr>54 new KSETA Fellows since Feb. 2022</vt:lpstr>
      <vt:lpstr>KSETA congratulates.....</vt:lpstr>
      <vt:lpstr>New KSETA PI</vt:lpstr>
      <vt:lpstr>Internships 2022 &amp; 2023 (DAAD-IAESTE program)</vt:lpstr>
      <vt:lpstr>Activities in HIRSAP and Double-degree programs</vt:lpstr>
      <vt:lpstr>PowerPoint-Präsentation</vt:lpstr>
      <vt:lpstr>PowerPoint-Präsentation</vt:lpstr>
      <vt:lpstr>PowerPoint-Präsentation</vt:lpstr>
      <vt:lpstr>PowerPoint-Präsentation</vt:lpstr>
      <vt:lpstr>PowerPoint-Präsentation</vt:lpstr>
      <vt:lpstr>CMS Tracker Upgrade: from modules to ladders</vt:lpstr>
      <vt:lpstr>Electronics for cryogenic applications</vt:lpstr>
      <vt:lpstr>Cryogenic electronics lab at IPE </vt:lpstr>
      <vt:lpstr>ECHo readout electronics - completed</vt:lpstr>
      <vt:lpstr>Qubic Experiment</vt:lpstr>
      <vt:lpstr>The IPE-SDR group</vt:lpstr>
      <vt:lpstr>“A portrait of the Higgs boson…</vt:lpstr>
      <vt:lpstr>IceCube-KIT at work at Pole</vt:lpstr>
      <vt:lpstr>KATRIN: Unblinding March 2023</vt:lpstr>
      <vt:lpstr>Ongoing R&amp;D towards KATRIN++</vt:lpstr>
      <vt:lpstr>Ultra High resolution spectroscopy of tritiated species</vt:lpstr>
      <vt:lpstr>30 years of TLK</vt:lpstr>
      <vt:lpstr>KCETA „Code of the Universe“</vt:lpstr>
      <vt:lpstr>PowerPoint-Präsentation</vt:lpstr>
      <vt:lpstr>Events for KSETA fellows</vt:lpstr>
      <vt:lpstr>10 year KSETA</vt:lpstr>
      <vt:lpstr>PowerPoint-Präsentation</vt:lpstr>
      <vt:lpstr>PowerPoint-Präsentation</vt:lpstr>
      <vt:lpstr>PowerPoint-Präsentation</vt:lpstr>
      <vt:lpstr>PowerPoint-Präsentation</vt:lpstr>
      <vt:lpstr>Julius-Wess Award 2022</vt:lpstr>
      <vt:lpstr>KSETA Fellows Workshop (February 27 to March 1, 2023)</vt:lpstr>
      <vt:lpstr>KSETA Topical Courses 2022-2023</vt:lpstr>
      <vt:lpstr>KSETA courses 2023</vt:lpstr>
      <vt:lpstr>KSETA benefits</vt:lpstr>
      <vt:lpstr>KSETA Webpage is very informative! </vt:lpstr>
      <vt:lpstr>KSETA Fellows – rights and duties</vt:lpstr>
      <vt:lpstr>Web page and publications</vt:lpstr>
      <vt:lpstr>KSETA Evaluation at the workshop 2020</vt:lpstr>
      <vt:lpstr>Enjoy your stay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Link, Katrin (IAP)</dc:creator>
  <cp:lastModifiedBy>Link, Katrin (IAP)</cp:lastModifiedBy>
  <cp:revision>54</cp:revision>
  <dcterms:modified xsi:type="dcterms:W3CDTF">2023-03-27T08:24:47Z</dcterms:modified>
</cp:coreProperties>
</file>