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gif" ContentType="video/unknown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8" r:id="rId3"/>
    <p:sldId id="359" r:id="rId4"/>
    <p:sldId id="259" r:id="rId5"/>
    <p:sldId id="355" r:id="rId6"/>
    <p:sldId id="260" r:id="rId7"/>
    <p:sldId id="258" r:id="rId8"/>
    <p:sldId id="264" r:id="rId9"/>
    <p:sldId id="263" r:id="rId10"/>
    <p:sldId id="266" r:id="rId11"/>
    <p:sldId id="357" r:id="rId12"/>
    <p:sldId id="356" r:id="rId13"/>
    <p:sldId id="265" r:id="rId14"/>
    <p:sldId id="360" r:id="rId15"/>
    <p:sldId id="361" r:id="rId16"/>
    <p:sldId id="262" r:id="rId17"/>
    <p:sldId id="362" r:id="rId18"/>
    <p:sldId id="268" r:id="rId19"/>
    <p:sldId id="363" r:id="rId20"/>
    <p:sldId id="267" r:id="rId21"/>
    <p:sldId id="261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82"/>
    <a:srgbClr val="FFD966"/>
    <a:srgbClr val="7F98D4"/>
    <a:srgbClr val="466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970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6:55.04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0 25 0,'25'0'672,"0"0"-656,0 0-1,-1 0 16,1 0 48,0 0-64,0 0 63,0-25-15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6:57.23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249 25 0,'0'25'703,"0"0"-688,0 0-15,0-50 250,25 0-250,-25 50 94,0 0-78,0 25-16,0 0 15,0-25 1,0-1-16,0 1 16,0 0-1,0 0 1,0 0 0,-25 0-16,0-25 0,25 25 15,-25 0 1,0 0-16,0-25 15,1 0-15,-1 0 16,0 0 0,0 0-16,0-100 15,0 0-15,25 1 16,0 74-16,0-25 16,0 25-16,0 0 0,0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6:59.509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100 0 0</inkml:trace>
  <inkml:trace contextRef="#ctx0" brushRef="#br0" timeOffset="882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7:00.991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21T07:34:48.096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0 25 0,'25'0'672,"0"0"-656,0 0-1,-1 0 16,1 0 48,0 0-64,0 0 63,0-25-15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21T07:34:48.097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249 25 0,'0'25'703,"0"0"-688,0 0-15,0-50 250,25 0-250,-25 50 94,0 0-78,0 25-16,0 0 15,0-25 1,0-1-16,0 1 16,0 0-1,0 0 1,0 0 0,-25 0-16,0-25 0,25 25 15,-25 0 1,0 0-16,0-25 15,1 0-15,-1 0 16,0 0 0,0 0-16,0-100 15,0 0-15,25 1 16,0 74-16,0-25 16,0 25-16,0 0 0,0 0 15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1">
            <a:extLst>
              <a:ext uri="{FF2B5EF4-FFF2-40B4-BE49-F238E27FC236}">
                <a16:creationId xmlns:a16="http://schemas.microsoft.com/office/drawing/2014/main" id="{5BAD3FB3-AC72-4008-A1C8-73DB893840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295" y="74929"/>
            <a:ext cx="1087972" cy="503912"/>
          </a:xfrm>
          <a:prstGeom prst="rect">
            <a:avLst/>
          </a:prstGeom>
        </p:spPr>
      </p:pic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374BD9B2-1A4F-485A-BCDB-A0865C475C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43770" y="3698845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</p:spTree>
    <p:extLst>
      <p:ext uri="{BB962C8B-B14F-4D97-AF65-F5344CB8AC3E}">
        <p14:creationId xmlns:p14="http://schemas.microsoft.com/office/powerpoint/2010/main" val="184745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1105-4811-457D-83D8-F8BEFAED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C7C0E-A485-46D1-A8BD-40076FFA4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ECDF0-74CA-4556-A9EA-FD2E292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48DB-EC75-4B70-A4E2-B465B07F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B070-A24C-46AE-AC3C-87168032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9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3BFBF-25B8-429B-A1E1-69690E480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9B403-7C7A-4C96-86CD-B5CA5222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4911-0408-42F2-B66B-46A51E33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21D1-FCF4-4F8C-B319-579CA37E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762A-C512-4B5B-BC04-67B2CCBD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1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453B-B5A5-4A11-BB03-EC687B34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26BE-1A4A-4D43-B010-CC0936ED6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28F0C-6456-414C-BDEC-100EDDAB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F1E9-BB13-41AA-8A56-72DD1841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C5E3-770E-4A7B-B0C7-05EA2B35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06F2-30B3-4722-B4BB-34CCD5C4C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443E-C06F-435E-98A6-B0A8FAC33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3BD59-7B1A-4A23-B89A-F3B074C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27CE9-AA2A-4F6A-A139-8C1BDCEF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5D16-B10C-474F-AF7C-D07141B5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3295-75D0-4E56-964A-6DB9A9C5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B9272-2B0B-452C-87C7-A3C0E79D6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BE9EF-E999-428F-8C34-7D5865D31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887F4-6338-48D8-AA73-C95610C7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4BFC3-DB43-46BF-AF7E-7412F4D2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00ECE-050E-423F-8402-A6239D33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6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E710-0E4F-4F32-8E6B-F4EC100E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B848-CFB0-4E33-B6F4-EB59AD3F9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4597A-EC8A-4E93-8A83-A25E66DF6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F1D59-2EB1-41C2-8D21-A386ED37B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16D8A-DB26-47FF-8FA1-DED134E3C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F1A83-836D-447D-8175-542B9758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EE596-384C-4D2F-B1D7-D50ED68C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F190CD-A621-4926-A18F-E001993D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6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0480-2147-4D4C-B3A6-590B3C05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355E5-5F3E-4F04-B1F3-0C24BAF1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7B7DE-D665-4894-B7C8-B73ECD2F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EAB64-F23B-46A5-ACC0-FA22DDB9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52B23-4BF6-4E35-AE1A-951FBB0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91ED-A306-463B-A804-E8E61D21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AE9B2-20C3-4251-B933-7FA0E08E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9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1670-3454-42F4-969F-DE203EFE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E1EED-E39B-45D8-9ED5-CC224A6B2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64DBC-4087-4F1B-82FE-4D8AA7AFA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2AA7F-741F-4C0C-8893-E0147406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D7AC8-4DBC-47DC-B4B0-CA9A4678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E66D4-18A7-43DA-9CB6-87EC66D1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F100-F644-41EB-A299-E4439729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160AE5-EDF7-4004-AE49-6DE826980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94D8C-CBC9-42CD-AE98-5B99FF76A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3C2B-DFC0-45F1-B2F1-6BC54A0A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4CF2D-9CE0-415E-9E1B-72EEC716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01291-24C0-4962-A2A1-F88934B8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A88A201-75C7-4F6E-B749-002EBB1B667A}"/>
              </a:ext>
            </a:extLst>
          </p:cNvPr>
          <p:cNvSpPr txBox="1">
            <a:spLocks/>
          </p:cNvSpPr>
          <p:nvPr userDrawn="1"/>
        </p:nvSpPr>
        <p:spPr>
          <a:xfrm>
            <a:off x="153030" y="6443380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94C81A-DFE5-4252-ACE3-7B558C600C33}" type="datetime4">
              <a:rPr lang="en-US" smtClean="0"/>
              <a:pPr/>
              <a:t>March 27, 2023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9051254-0246-4961-A9C3-5EF76213721A}"/>
              </a:ext>
            </a:extLst>
          </p:cNvPr>
          <p:cNvSpPr txBox="1">
            <a:spLocks/>
          </p:cNvSpPr>
          <p:nvPr userDrawn="1"/>
        </p:nvSpPr>
        <p:spPr>
          <a:xfrm>
            <a:off x="11912366" y="6560191"/>
            <a:ext cx="279633" cy="3358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4C9FB2A-442A-4711-8BD7-76A6379148A1}"/>
              </a:ext>
            </a:extLst>
          </p:cNvPr>
          <p:cNvSpPr txBox="1">
            <a:spLocks/>
          </p:cNvSpPr>
          <p:nvPr userDrawn="1"/>
        </p:nvSpPr>
        <p:spPr>
          <a:xfrm>
            <a:off x="3641803" y="6443379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Melih Kara </a:t>
            </a:r>
            <a:r>
              <a:rPr lang="de-DE" sz="1200" dirty="0"/>
              <a:t>– </a:t>
            </a:r>
            <a:r>
              <a:rPr lang="de-DE" sz="1200" b="1" dirty="0">
                <a:solidFill>
                  <a:srgbClr val="7F98D4"/>
                </a:solidFill>
              </a:rPr>
              <a:t>Hunting </a:t>
            </a:r>
            <a:r>
              <a:rPr lang="de-DE" sz="1200" b="1" dirty="0" err="1">
                <a:solidFill>
                  <a:srgbClr val="7F98D4"/>
                </a:solidFill>
              </a:rPr>
              <a:t>supernova</a:t>
            </a:r>
            <a:r>
              <a:rPr lang="de-DE" sz="1200" b="1" dirty="0">
                <a:solidFill>
                  <a:srgbClr val="7F98D4"/>
                </a:solidFill>
              </a:rPr>
              <a:t> </a:t>
            </a:r>
            <a:r>
              <a:rPr lang="de-DE" sz="1200" b="1" dirty="0" err="1">
                <a:solidFill>
                  <a:srgbClr val="7F98D4"/>
                </a:solidFill>
              </a:rPr>
              <a:t>neutrinos</a:t>
            </a:r>
            <a:r>
              <a:rPr lang="de-DE" sz="1200" b="1" dirty="0">
                <a:solidFill>
                  <a:srgbClr val="7F98D4"/>
                </a:solidFill>
              </a:rPr>
              <a:t> </a:t>
            </a:r>
            <a:r>
              <a:rPr lang="de-DE" sz="1200" b="1" dirty="0" err="1">
                <a:solidFill>
                  <a:srgbClr val="7F98D4"/>
                </a:solidFill>
              </a:rPr>
              <a:t>with</a:t>
            </a:r>
            <a:r>
              <a:rPr lang="de-DE" sz="1200" b="1" dirty="0">
                <a:solidFill>
                  <a:srgbClr val="7F98D4"/>
                </a:solidFill>
              </a:rPr>
              <a:t> </a:t>
            </a:r>
            <a:r>
              <a:rPr lang="de-DE" sz="1200" b="1" dirty="0" err="1">
                <a:solidFill>
                  <a:srgbClr val="7F98D4"/>
                </a:solidFill>
              </a:rPr>
              <a:t>dark</a:t>
            </a:r>
            <a:r>
              <a:rPr lang="de-DE" sz="1200" b="1" dirty="0">
                <a:solidFill>
                  <a:srgbClr val="7F98D4"/>
                </a:solidFill>
              </a:rPr>
              <a:t> matter </a:t>
            </a:r>
            <a:r>
              <a:rPr lang="de-DE" sz="1200" b="1" dirty="0" err="1">
                <a:solidFill>
                  <a:srgbClr val="7F98D4"/>
                </a:solidFill>
              </a:rPr>
              <a:t>detectors</a:t>
            </a:r>
            <a:endParaRPr lang="de-DE" sz="1200" b="1" dirty="0">
              <a:solidFill>
                <a:srgbClr val="7F98D4"/>
              </a:solidFill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426D3CE6-5B81-450C-AF18-1596B81B97AE}"/>
              </a:ext>
            </a:extLst>
          </p:cNvPr>
          <p:cNvSpPr txBox="1">
            <a:spLocks/>
          </p:cNvSpPr>
          <p:nvPr userDrawn="1"/>
        </p:nvSpPr>
        <p:spPr>
          <a:xfrm>
            <a:off x="7241737" y="6457709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Institute for </a:t>
            </a:r>
            <a:r>
              <a:rPr lang="en-US" altLang="de-DE" sz="1200" dirty="0" err="1"/>
              <a:t>Astroparticle</a:t>
            </a:r>
            <a:r>
              <a:rPr lang="en-US" altLang="de-DE" sz="1200" dirty="0"/>
              <a:t> Physics (IAP)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38CAF1-56F1-47D5-A834-513A2C584883}"/>
              </a:ext>
            </a:extLst>
          </p:cNvPr>
          <p:cNvCxnSpPr>
            <a:cxnSpLocks/>
          </p:cNvCxnSpPr>
          <p:nvPr userDrawn="1"/>
        </p:nvCxnSpPr>
        <p:spPr>
          <a:xfrm>
            <a:off x="248575" y="6602136"/>
            <a:ext cx="11663791" cy="0"/>
          </a:xfrm>
          <a:prstGeom prst="line">
            <a:avLst/>
          </a:prstGeom>
          <a:ln>
            <a:solidFill>
              <a:srgbClr val="0096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43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hyperlink" Target="https://github.com/SNEWS2/SNEWS_Coincidence_System" TargetMode="External"/><Relationship Id="rId12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hyperlink" Target="https://github.com/SNEWS2/SNEWS_Publishing_Tools" TargetMode="Externa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gif"/><Relationship Id="rId4" Type="http://schemas.openxmlformats.org/officeDocument/2006/relationships/image" Target="../media/image43.jp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github.com/XENONnT/multimessenger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gif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5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3" Type="http://schemas.openxmlformats.org/officeDocument/2006/relationships/image" Target="../media/image16.png"/><Relationship Id="rId12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20.emf"/><Relationship Id="rId5" Type="http://schemas.openxmlformats.org/officeDocument/2006/relationships/image" Target="../media/image17.png"/><Relationship Id="rId15" Type="http://schemas.openxmlformats.org/officeDocument/2006/relationships/image" Target="../media/image22.emf"/><Relationship Id="rId10" Type="http://schemas.openxmlformats.org/officeDocument/2006/relationships/customXml" Target="../ink/ink2.xml"/><Relationship Id="rId4" Type="http://schemas.openxmlformats.org/officeDocument/2006/relationships/image" Target="../media/image10.png"/><Relationship Id="rId9" Type="http://schemas.openxmlformats.org/officeDocument/2006/relationships/image" Target="../media/image19.emf"/><Relationship Id="rId1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8.png"/><Relationship Id="rId7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customXml" Target="../ink/ink5.xml"/><Relationship Id="rId10" Type="http://schemas.openxmlformats.org/officeDocument/2006/relationships/image" Target="../media/image17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5" Type="http://schemas.openxmlformats.org/officeDocument/2006/relationships/hyperlink" Target="https://github.com/XENONnT/multimessenger/" TargetMode="External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8A833-2D74-415F-8921-386887112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b="4937"/>
          <a:stretch/>
        </p:blipFill>
        <p:spPr>
          <a:xfrm>
            <a:off x="156308" y="2849814"/>
            <a:ext cx="11884134" cy="3605736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11">
            <a:extLst>
              <a:ext uri="{FF2B5EF4-FFF2-40B4-BE49-F238E27FC236}">
                <a16:creationId xmlns:a16="http://schemas.microsoft.com/office/drawing/2014/main" id="{C8FF06AC-BFF8-471E-BEF1-CB1FDDA2A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6" y="304316"/>
            <a:ext cx="2596801" cy="1202751"/>
          </a:xfrm>
          <a:prstGeom prst="rect">
            <a:avLst/>
          </a:prstGeom>
        </p:spPr>
      </p:pic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0B02B342-B6FC-4B72-9CA0-C222C2D21364}"/>
              </a:ext>
            </a:extLst>
          </p:cNvPr>
          <p:cNvSpPr txBox="1">
            <a:spLocks/>
          </p:cNvSpPr>
          <p:nvPr/>
        </p:nvSpPr>
        <p:spPr>
          <a:xfrm>
            <a:off x="156308" y="1507067"/>
            <a:ext cx="11366076" cy="3800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buFont typeface="Arial" panose="020B0604020202020204" pitchFamily="34" charset="0"/>
              <a:buNone/>
              <a:defRPr sz="3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979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42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0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2845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4664AA"/>
                </a:solidFill>
              </a:rPr>
              <a:t>Hunting Supernova </a:t>
            </a:r>
            <a:r>
              <a:rPr lang="en-US" dirty="0">
                <a:solidFill>
                  <a:srgbClr val="4664AA"/>
                </a:solidFill>
              </a:rPr>
              <a:t>Neutrinos</a:t>
            </a:r>
            <a:r>
              <a:rPr lang="de-DE" dirty="0">
                <a:solidFill>
                  <a:srgbClr val="4664AA"/>
                </a:solidFill>
              </a:rPr>
              <a:t> </a:t>
            </a:r>
            <a:r>
              <a:rPr lang="de-DE" dirty="0" err="1">
                <a:solidFill>
                  <a:srgbClr val="4664AA"/>
                </a:solidFill>
              </a:rPr>
              <a:t>with</a:t>
            </a:r>
            <a:r>
              <a:rPr lang="de-DE" dirty="0">
                <a:solidFill>
                  <a:srgbClr val="4664AA"/>
                </a:solidFill>
              </a:rPr>
              <a:t> Dark Matter </a:t>
            </a:r>
            <a:r>
              <a:rPr lang="en-US" dirty="0">
                <a:solidFill>
                  <a:srgbClr val="4664AA"/>
                </a:solidFill>
              </a:rPr>
              <a:t>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FD1BB-0ACF-4F61-9238-4D9D21629F71}"/>
              </a:ext>
            </a:extLst>
          </p:cNvPr>
          <p:cNvSpPr txBox="1"/>
          <p:nvPr/>
        </p:nvSpPr>
        <p:spPr>
          <a:xfrm>
            <a:off x="10561558" y="3105834"/>
            <a:ext cx="1473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Melih Kara</a:t>
            </a:r>
          </a:p>
          <a:p>
            <a:r>
              <a:rPr lang="en-US" b="1" dirty="0">
                <a:solidFill>
                  <a:srgbClr val="00B0F0"/>
                </a:solidFill>
              </a:rPr>
              <a:t>kara@kit.edu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6D516-A190-49B8-B3FA-DD4A3A47A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05" y="99905"/>
            <a:ext cx="1807424" cy="646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360203-3688-476C-9E3F-FE646238B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88" y="99221"/>
            <a:ext cx="647699" cy="647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2FD4BB-FC2B-4C97-9EFF-63ED2398D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23" y="53914"/>
            <a:ext cx="2071747" cy="738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274E7-9F62-481A-BBBB-F7A02F1DD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6" y="66836"/>
            <a:ext cx="1348018" cy="679400"/>
          </a:xfrm>
          <a:prstGeom prst="rect">
            <a:avLst/>
          </a:prstGeom>
        </p:spPr>
      </p:pic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9BEF2BCC-5000-4FB8-B15F-09430C460C71}"/>
              </a:ext>
            </a:extLst>
          </p:cNvPr>
          <p:cNvSpPr txBox="1">
            <a:spLocks/>
          </p:cNvSpPr>
          <p:nvPr/>
        </p:nvSpPr>
        <p:spPr>
          <a:xfrm>
            <a:off x="156308" y="1943428"/>
            <a:ext cx="11366076" cy="3800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buFont typeface="Arial" panose="020B0604020202020204" pitchFamily="34" charset="0"/>
              <a:buNone/>
              <a:defRPr sz="3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979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42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0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2845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/>
              <a:t>KSETA Plenary Workshop</a:t>
            </a:r>
          </a:p>
          <a:p>
            <a:r>
              <a:rPr lang="en-US" sz="1800" b="0" dirty="0" err="1"/>
              <a:t>Durbach</a:t>
            </a:r>
            <a:r>
              <a:rPr lang="en-US" sz="1800" b="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2C9F80-6EFD-4220-ADFE-040FA7FC9DB8}"/>
              </a:ext>
            </a:extLst>
          </p:cNvPr>
          <p:cNvSpPr/>
          <p:nvPr/>
        </p:nvSpPr>
        <p:spPr>
          <a:xfrm>
            <a:off x="9229302" y="196600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27/03/2023</a:t>
            </a:r>
          </a:p>
        </p:txBody>
      </p:sp>
    </p:spTree>
    <p:extLst>
      <p:ext uri="{BB962C8B-B14F-4D97-AF65-F5344CB8AC3E}">
        <p14:creationId xmlns:p14="http://schemas.microsoft.com/office/powerpoint/2010/main" val="174114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399-4780-4EBE-9242-B0BBFC68581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34868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B0C64-F5E3-4BAB-996B-CFD4BE29C675}"/>
              </a:ext>
            </a:extLst>
          </p:cNvPr>
          <p:cNvSpPr/>
          <p:nvPr/>
        </p:nvSpPr>
        <p:spPr>
          <a:xfrm>
            <a:off x="4038238" y="286908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Cuts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7D133-9623-402A-B05C-07F6F244D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54" y="2031173"/>
            <a:ext cx="5906365" cy="44593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40BA72-19B6-42ED-86FB-1F6CC147BA90}"/>
              </a:ext>
            </a:extLst>
          </p:cNvPr>
          <p:cNvSpPr/>
          <p:nvPr/>
        </p:nvSpPr>
        <p:spPr>
          <a:xfrm>
            <a:off x="6032580" y="3703647"/>
            <a:ext cx="465468" cy="60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[au]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D1483-F535-4B58-BF40-ABCA06CA2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4" y="1502101"/>
            <a:ext cx="5995569" cy="23181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322DAD-D00C-486F-B597-B493AD373E3A}"/>
              </a:ext>
            </a:extLst>
          </p:cNvPr>
          <p:cNvSpPr/>
          <p:nvPr/>
        </p:nvSpPr>
        <p:spPr>
          <a:xfrm>
            <a:off x="0" y="850765"/>
            <a:ext cx="109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Custom developed cuts on features like S2-area, width, position correlation, </a:t>
            </a:r>
            <a:r>
              <a:rPr lang="en-US" dirty="0" err="1"/>
              <a:t>fiducialization</a:t>
            </a:r>
            <a:r>
              <a:rPr lang="en-US" dirty="0"/>
              <a:t>…</a:t>
            </a:r>
          </a:p>
          <a:p>
            <a:r>
              <a:rPr lang="en-US" dirty="0"/>
              <a:t>To identify the optimal background-free region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6F2963-7EFD-470B-8C50-4292835D2C69}"/>
              </a:ext>
            </a:extLst>
          </p:cNvPr>
          <p:cNvGrpSpPr/>
          <p:nvPr/>
        </p:nvGrpSpPr>
        <p:grpSpPr>
          <a:xfrm>
            <a:off x="577016" y="4038307"/>
            <a:ext cx="5579937" cy="2532785"/>
            <a:chOff x="7297489" y="3626866"/>
            <a:chExt cx="4563678" cy="204123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2FA076-5B57-42E6-9274-76EF90B1D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D56D4B-AAB6-4968-BC37-7D1931EA4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8A7CEB-B31A-4128-B6CC-502FF3E4948C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7691A43-7EFB-47B5-A9E6-7F235647A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BD02A2C-74D5-447E-BF63-A8218D128A5D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2A86BE-792D-4D0A-9BB6-3E8B6CAA43CB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576541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399-4780-4EBE-9242-B0BBFC68581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34868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B0C64-F5E3-4BAB-996B-CFD4BE29C675}"/>
              </a:ext>
            </a:extLst>
          </p:cNvPr>
          <p:cNvSpPr/>
          <p:nvPr/>
        </p:nvSpPr>
        <p:spPr>
          <a:xfrm>
            <a:off x="4038238" y="286908"/>
            <a:ext cx="311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Coverage and energy threshold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22DAD-D00C-486F-B597-B493AD373E3A}"/>
              </a:ext>
            </a:extLst>
          </p:cNvPr>
          <p:cNvSpPr/>
          <p:nvPr/>
        </p:nvSpPr>
        <p:spPr>
          <a:xfrm>
            <a:off x="234433" y="861386"/>
            <a:ext cx="1097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order to quantify detection significance; signal over background.</a:t>
            </a:r>
          </a:p>
          <a:p>
            <a:r>
              <a:rPr lang="en-US" dirty="0"/>
              <a:t>Typical signal ~10 sec</a:t>
            </a:r>
          </a:p>
          <a:p>
            <a:r>
              <a:rPr lang="en-US" dirty="0"/>
              <a:t>Assume fixed background rate.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0BC197-54F1-4014-88EE-347DE33E6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3" y="1981395"/>
            <a:ext cx="5141128" cy="404794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9C00EE-95DB-4FF2-AEE4-EE1679812C95}"/>
              </a:ext>
            </a:extLst>
          </p:cNvPr>
          <p:cNvCxnSpPr>
            <a:cxnSpLocks/>
          </p:cNvCxnSpPr>
          <p:nvPr/>
        </p:nvCxnSpPr>
        <p:spPr>
          <a:xfrm flipV="1">
            <a:off x="4430548" y="3362036"/>
            <a:ext cx="0" cy="209451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41EF6-318E-4B49-BB09-52304B4F4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45" y="1933990"/>
            <a:ext cx="5242606" cy="40626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6B37CD-4139-48C7-95F1-70149BC3B207}"/>
              </a:ext>
            </a:extLst>
          </p:cNvPr>
          <p:cNvCxnSpPr>
            <a:cxnSpLocks/>
          </p:cNvCxnSpPr>
          <p:nvPr/>
        </p:nvCxnSpPr>
        <p:spPr>
          <a:xfrm flipV="1">
            <a:off x="7828172" y="1981395"/>
            <a:ext cx="0" cy="3475152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A827BE8-760E-405C-B3D1-574A9C8E22BE}"/>
              </a:ext>
            </a:extLst>
          </p:cNvPr>
          <p:cNvSpPr/>
          <p:nvPr/>
        </p:nvSpPr>
        <p:spPr>
          <a:xfrm>
            <a:off x="3781772" y="5706174"/>
            <a:ext cx="3982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 where the signal is 90% of its total</a:t>
            </a:r>
          </a:p>
          <a:p>
            <a:r>
              <a:rPr lang="en-US" dirty="0"/>
              <a:t>Is equal to ~20-30% of the total duration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1FDB0-20D7-47C2-B59B-C22CDCB4ECD7}"/>
              </a:ext>
            </a:extLst>
          </p:cNvPr>
          <p:cNvSpPr/>
          <p:nvPr/>
        </p:nvSpPr>
        <p:spPr>
          <a:xfrm>
            <a:off x="4597922" y="5680342"/>
            <a:ext cx="28386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Conservative assumption: </a:t>
            </a:r>
            <a:br>
              <a:rPr lang="en-US" dirty="0"/>
            </a:br>
            <a:r>
              <a:rPr lang="en-US" dirty="0"/>
              <a:t>100% efficiency above 1 keV</a:t>
            </a:r>
          </a:p>
          <a:p>
            <a:r>
              <a:rPr lang="en-US" dirty="0"/>
              <a:t>0% efficiency below 1 keV</a:t>
            </a:r>
          </a:p>
        </p:txBody>
      </p:sp>
    </p:spTree>
    <p:extLst>
      <p:ext uri="{BB962C8B-B14F-4D97-AF65-F5344CB8AC3E}">
        <p14:creationId xmlns:p14="http://schemas.microsoft.com/office/powerpoint/2010/main" val="33198091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399-4780-4EBE-9242-B0BBFC68581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34868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B0C64-F5E3-4BAB-996B-CFD4BE29C675}"/>
              </a:ext>
            </a:extLst>
          </p:cNvPr>
          <p:cNvSpPr/>
          <p:nvPr/>
        </p:nvSpPr>
        <p:spPr>
          <a:xfrm>
            <a:off x="4038238" y="286908"/>
            <a:ext cx="2242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Sensitivity projections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0BA72-19B6-42ED-86FB-1F6CC147BA90}"/>
              </a:ext>
            </a:extLst>
          </p:cNvPr>
          <p:cNvSpPr/>
          <p:nvPr/>
        </p:nvSpPr>
        <p:spPr>
          <a:xfrm>
            <a:off x="6893858" y="4198091"/>
            <a:ext cx="244299" cy="417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[au]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F6B7B3-AF0F-4D28-A68C-88A657D16FE0}"/>
              </a:ext>
            </a:extLst>
          </p:cNvPr>
          <p:cNvSpPr/>
          <p:nvPr/>
        </p:nvSpPr>
        <p:spPr>
          <a:xfrm>
            <a:off x="0" y="810861"/>
            <a:ext cx="6843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Detection significances under conservative assumptions;</a:t>
            </a:r>
          </a:p>
          <a:p>
            <a:r>
              <a:rPr lang="en-US" dirty="0"/>
              <a:t>0% efficiency below 1 keV</a:t>
            </a:r>
          </a:p>
          <a:p>
            <a:r>
              <a:rPr lang="en-US" dirty="0"/>
              <a:t>65% cut survival, 100% background survival!(?)</a:t>
            </a:r>
          </a:p>
          <a:p>
            <a:endParaRPr lang="en-US" dirty="0"/>
          </a:p>
          <a:p>
            <a:r>
              <a:rPr lang="en-US" dirty="0"/>
              <a:t>Still &gt;3sigma detection in the Milky Way center.</a:t>
            </a:r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CEE3D1-42DC-47DF-AD0D-55D5BBA6C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" y="2266950"/>
            <a:ext cx="12219959" cy="4304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DDB5AF-ECD6-4F65-833C-98B932AF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83079"/>
            <a:ext cx="3227342" cy="16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61475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E61D9-CF8A-497E-8B33-E2E23C0C5BB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Supernova Early Warning System (SNEWS)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CAF522-2C78-4420-B9DC-47FA1E1D6681}"/>
              </a:ext>
            </a:extLst>
          </p:cNvPr>
          <p:cNvSpPr/>
          <p:nvPr/>
        </p:nvSpPr>
        <p:spPr>
          <a:xfrm>
            <a:off x="761035" y="1358043"/>
            <a:ext cx="10536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SNEWS is a global network of neutrino and dark matter experiments that are sensitive to supernova neutrinos.</a:t>
            </a:r>
          </a:p>
          <a:p>
            <a:r>
              <a:rPr lang="en-US" dirty="0">
                <a:solidFill>
                  <a:schemeClr val="bg1"/>
                </a:solidFill>
              </a:rPr>
              <a:t>By combining otherwise (possibly) faint signals, SNEWS can provide high sensitivity for supernovae detection.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E28AC-6987-444C-85CA-6807505EE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" y="1766732"/>
            <a:ext cx="3181079" cy="11375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D535E4-ED71-42C4-A747-D9D26A3B81C0}"/>
              </a:ext>
            </a:extLst>
          </p:cNvPr>
          <p:cNvSpPr/>
          <p:nvPr/>
        </p:nvSpPr>
        <p:spPr>
          <a:xfrm>
            <a:off x="3632340" y="1995878"/>
            <a:ext cx="826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Detectors sending their suspected observation to SNEWS</a:t>
            </a:r>
          </a:p>
          <a:p>
            <a:r>
              <a:rPr lang="en-US" dirty="0"/>
              <a:t>SNEWS compares the messages and looks for time-coincidences.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2D025-B425-4D18-8437-AA0763E444E3}"/>
              </a:ext>
            </a:extLst>
          </p:cNvPr>
          <p:cNvSpPr/>
          <p:nvPr/>
        </p:nvSpPr>
        <p:spPr>
          <a:xfrm>
            <a:off x="2438425" y="745592"/>
            <a:ext cx="196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https://snews2.org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0DA30-2F2A-4435-82D5-F08C86641019}"/>
              </a:ext>
            </a:extLst>
          </p:cNvPr>
          <p:cNvGrpSpPr/>
          <p:nvPr/>
        </p:nvGrpSpPr>
        <p:grpSpPr>
          <a:xfrm>
            <a:off x="9849484" y="1802488"/>
            <a:ext cx="994247" cy="1027464"/>
            <a:chOff x="9662123" y="1025390"/>
            <a:chExt cx="1369923" cy="1317959"/>
          </a:xfrm>
        </p:grpSpPr>
        <p:pic>
          <p:nvPicPr>
            <p:cNvPr id="12" name="Picture 11">
              <a:hlinkClick r:id="rId4"/>
              <a:extLst>
                <a:ext uri="{FF2B5EF4-FFF2-40B4-BE49-F238E27FC236}">
                  <a16:creationId xmlns:a16="http://schemas.microsoft.com/office/drawing/2014/main" id="{87341CA5-3BA4-42C7-9EDF-7FEFCBFC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58F47B-2D36-4ECD-B689-93E366302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431992-DE52-4BD8-BA8A-703D6F3DE35B}"/>
                </a:ext>
              </a:extLst>
            </p:cNvPr>
            <p:cNvSpPr/>
            <p:nvPr/>
          </p:nvSpPr>
          <p:spPr>
            <a:xfrm>
              <a:off x="9662123" y="1909075"/>
              <a:ext cx="1369923" cy="434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err="1"/>
                <a:t>snews_pt</a:t>
              </a:r>
              <a:endParaRPr lang="en-US" sz="16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C77A17-159E-42F5-81A0-96BB57613982}"/>
              </a:ext>
            </a:extLst>
          </p:cNvPr>
          <p:cNvGrpSpPr/>
          <p:nvPr/>
        </p:nvGrpSpPr>
        <p:grpSpPr>
          <a:xfrm>
            <a:off x="10990550" y="1788344"/>
            <a:ext cx="994247" cy="1041608"/>
            <a:chOff x="8304742" y="410094"/>
            <a:chExt cx="1593356" cy="1602916"/>
          </a:xfrm>
        </p:grpSpPr>
        <p:pic>
          <p:nvPicPr>
            <p:cNvPr id="17" name="Picture 16">
              <a:hlinkClick r:id="rId7"/>
              <a:extLst>
                <a:ext uri="{FF2B5EF4-FFF2-40B4-BE49-F238E27FC236}">
                  <a16:creationId xmlns:a16="http://schemas.microsoft.com/office/drawing/2014/main" id="{2178D713-2EB9-4C79-86B4-073166F41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EB597E-A027-460D-8FD8-36A0DCAF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3D26E7-C89D-4BDD-B3BF-B1E96B833AE9}"/>
                </a:ext>
              </a:extLst>
            </p:cNvPr>
            <p:cNvSpPr/>
            <p:nvPr/>
          </p:nvSpPr>
          <p:spPr>
            <a:xfrm>
              <a:off x="8304742" y="1492014"/>
              <a:ext cx="1593356" cy="520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/>
                <a:t>snews_cs</a:t>
              </a:r>
              <a:endParaRPr lang="en-US" sz="1600" b="1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AD41664-A9D1-452C-8C41-7002EB4E8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197" y="3097668"/>
            <a:ext cx="5685948" cy="3706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F045A-581D-4E9C-8161-839A5D58B1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" y="3097668"/>
            <a:ext cx="5804715" cy="282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C4D12-EC27-44CB-9800-505514128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23" y="4590473"/>
            <a:ext cx="1522621" cy="18137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A0F964-DF8B-402E-B736-192492648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2838025"/>
            <a:ext cx="5434711" cy="36118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F6BF76-5458-4E6B-8E96-535D26AEEC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594717" y="3697206"/>
            <a:ext cx="1530108" cy="402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4B866D-20E2-42FE-A337-290A202B6A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105707" y="4829200"/>
            <a:ext cx="889946" cy="83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0FE45D-BA11-46BA-A15F-3F19CCFE3D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50" y="3280044"/>
            <a:ext cx="834325" cy="834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EB4F8E-739D-4536-8D2D-AFC49429575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8124825" y="3684719"/>
            <a:ext cx="1093472" cy="8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1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4AE0F4-4DFA-4F19-8C54-B84FC1695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215152" y="3809999"/>
            <a:ext cx="3097791" cy="815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580D7-E785-435C-9D15-B2B1AB056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2061881" y="4849612"/>
            <a:ext cx="1685366" cy="1580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80DC4-5797-4AB3-953A-4C2F939D5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56" y="3387778"/>
            <a:ext cx="1461834" cy="1461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224F0-1C7B-495A-B06F-F7E237652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9691257" y="4914021"/>
            <a:ext cx="1986385" cy="151562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40D2122-BD2F-4D1C-BDFB-15B426A1D1F4}"/>
              </a:ext>
            </a:extLst>
          </p:cNvPr>
          <p:cNvGrpSpPr/>
          <p:nvPr/>
        </p:nvGrpSpPr>
        <p:grpSpPr>
          <a:xfrm>
            <a:off x="2353754" y="1900517"/>
            <a:ext cx="6162717" cy="1658471"/>
            <a:chOff x="2353754" y="1900517"/>
            <a:chExt cx="6162717" cy="16584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B2360F1-0F4F-4068-B792-3381A405F9E0}"/>
                </a:ext>
              </a:extLst>
            </p:cNvPr>
            <p:cNvSpPr/>
            <p:nvPr/>
          </p:nvSpPr>
          <p:spPr>
            <a:xfrm>
              <a:off x="2353754" y="1900517"/>
              <a:ext cx="6162717" cy="1658471"/>
            </a:xfrm>
            <a:prstGeom prst="wedgeRoundRectCallout">
              <a:avLst>
                <a:gd name="adj1" fmla="val -37707"/>
                <a:gd name="adj2" fmla="val 75868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CBDE08-28B0-489F-A9DF-8ED74E22A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2398575" y="1985790"/>
              <a:ext cx="6051180" cy="146183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698121-FDD3-4B57-8166-EBA2AA957F9B}"/>
              </a:ext>
            </a:extLst>
          </p:cNvPr>
          <p:cNvSpPr/>
          <p:nvPr/>
        </p:nvSpPr>
        <p:spPr>
          <a:xfrm>
            <a:off x="2147078" y="1557585"/>
            <a:ext cx="6660778" cy="2169458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5D0224-2ABC-43D7-9ABB-0945C3501370}"/>
              </a:ext>
            </a:extLst>
          </p:cNvPr>
          <p:cNvGrpSpPr/>
          <p:nvPr/>
        </p:nvGrpSpPr>
        <p:grpSpPr>
          <a:xfrm>
            <a:off x="2851815" y="2178213"/>
            <a:ext cx="6162717" cy="1658471"/>
            <a:chOff x="665887" y="-1397358"/>
            <a:chExt cx="6162717" cy="1658471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B98EBFA-C081-45A1-895A-24AE1C0C196F}"/>
                </a:ext>
              </a:extLst>
            </p:cNvPr>
            <p:cNvSpPr/>
            <p:nvPr/>
          </p:nvSpPr>
          <p:spPr>
            <a:xfrm>
              <a:off x="665887" y="-1397358"/>
              <a:ext cx="6162717" cy="1658471"/>
            </a:xfrm>
            <a:prstGeom prst="wedgeRoundRectCallout">
              <a:avLst>
                <a:gd name="adj1" fmla="val 46218"/>
                <a:gd name="adj2" fmla="val 69550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FF37CE-8037-4F54-8109-CA89B5B1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721658" y="-1289312"/>
              <a:ext cx="6051177" cy="1461834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1A2D19-F863-48EC-933F-289166C551C9}"/>
              </a:ext>
            </a:extLst>
          </p:cNvPr>
          <p:cNvSpPr/>
          <p:nvPr/>
        </p:nvSpPr>
        <p:spPr>
          <a:xfrm>
            <a:off x="2851815" y="2087813"/>
            <a:ext cx="6228013" cy="183182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6F2759-2C79-46C0-ADE8-3B1953CCC29B}"/>
              </a:ext>
            </a:extLst>
          </p:cNvPr>
          <p:cNvGrpSpPr/>
          <p:nvPr/>
        </p:nvGrpSpPr>
        <p:grpSpPr>
          <a:xfrm>
            <a:off x="2904564" y="3240739"/>
            <a:ext cx="6162717" cy="1658471"/>
            <a:chOff x="2664034" y="2898513"/>
            <a:chExt cx="6162717" cy="16584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19D7DDDA-813D-4E50-BE0D-B837E5FCD820}"/>
                </a:ext>
              </a:extLst>
            </p:cNvPr>
            <p:cNvSpPr/>
            <p:nvPr/>
          </p:nvSpPr>
          <p:spPr>
            <a:xfrm>
              <a:off x="2664034" y="2898513"/>
              <a:ext cx="6162717" cy="1658471"/>
            </a:xfrm>
            <a:prstGeom prst="wedgeRoundRectCallout">
              <a:avLst>
                <a:gd name="adj1" fmla="val -37707"/>
                <a:gd name="adj2" fmla="val 75868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EE26C7-E2B3-4DC3-932A-AE07215B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2753059" y="3010821"/>
              <a:ext cx="6051177" cy="1461834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EA4363-0CFA-4EBE-8539-43A106EA7BCD}"/>
              </a:ext>
            </a:extLst>
          </p:cNvPr>
          <p:cNvSpPr/>
          <p:nvPr/>
        </p:nvSpPr>
        <p:spPr>
          <a:xfrm>
            <a:off x="2851815" y="3067383"/>
            <a:ext cx="6247426" cy="183182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AE8C28-A589-4AE2-93A5-1FAB158D8398}"/>
              </a:ext>
            </a:extLst>
          </p:cNvPr>
          <p:cNvGrpSpPr/>
          <p:nvPr/>
        </p:nvGrpSpPr>
        <p:grpSpPr>
          <a:xfrm>
            <a:off x="3882205" y="3549647"/>
            <a:ext cx="6162717" cy="1658471"/>
            <a:chOff x="4307248" y="3834843"/>
            <a:chExt cx="6162717" cy="165847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A2B70B31-E07F-478B-AC1F-ABD8CC047E8D}"/>
                </a:ext>
              </a:extLst>
            </p:cNvPr>
            <p:cNvSpPr/>
            <p:nvPr/>
          </p:nvSpPr>
          <p:spPr>
            <a:xfrm>
              <a:off x="4307248" y="3834843"/>
              <a:ext cx="6162717" cy="1658471"/>
            </a:xfrm>
            <a:prstGeom prst="wedgeRoundRectCallout">
              <a:avLst>
                <a:gd name="adj1" fmla="val 39263"/>
                <a:gd name="adj2" fmla="val 78165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DEB9D8-317D-41FB-BD6F-481C61174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4363017" y="3933161"/>
              <a:ext cx="6051177" cy="146183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3156BD3-93E5-4F7D-9434-EFCD9D2459FB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SNEWS logic</a:t>
            </a:r>
          </a:p>
        </p:txBody>
      </p:sp>
      <p:pic>
        <p:nvPicPr>
          <p:cNvPr id="24" name="Grafik 11">
            <a:extLst>
              <a:ext uri="{FF2B5EF4-FFF2-40B4-BE49-F238E27FC236}">
                <a16:creationId xmlns:a16="http://schemas.microsoft.com/office/drawing/2014/main" id="{D375EACF-7D8D-49B9-B1C4-EF3A01D70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18A94FC-584D-4E7D-B36D-A19A01D54E06}"/>
              </a:ext>
            </a:extLst>
          </p:cNvPr>
          <p:cNvSpPr/>
          <p:nvPr/>
        </p:nvSpPr>
        <p:spPr>
          <a:xfrm>
            <a:off x="6259286" y="935681"/>
            <a:ext cx="3611466" cy="641740"/>
          </a:xfrm>
          <a:prstGeom prst="wedgeRoundRectCallout">
            <a:avLst>
              <a:gd name="adj1" fmla="val 62756"/>
              <a:gd name="adj2" fmla="val 5978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SUPER WHAT NOW??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F779396-BC96-487B-BAFF-9D70964FA3C1}"/>
              </a:ext>
            </a:extLst>
          </p:cNvPr>
          <p:cNvSpPr/>
          <p:nvPr/>
        </p:nvSpPr>
        <p:spPr>
          <a:xfrm>
            <a:off x="3839849" y="3447624"/>
            <a:ext cx="6247426" cy="183182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AF3EC1C-486A-4E87-A9CA-B4252E28A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64" y="1984607"/>
            <a:ext cx="813662" cy="8136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B9606-0474-462D-A47D-5588011A9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789" y="897523"/>
            <a:ext cx="1869211" cy="9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39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8129CDE-0981-44BB-AA62-1C2F07F38245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SNEWS logic</a:t>
            </a:r>
          </a:p>
        </p:txBody>
      </p:sp>
      <p:pic>
        <p:nvPicPr>
          <p:cNvPr id="15" name="Grafik 11">
            <a:extLst>
              <a:ext uri="{FF2B5EF4-FFF2-40B4-BE49-F238E27FC236}">
                <a16:creationId xmlns:a16="http://schemas.microsoft.com/office/drawing/2014/main" id="{1240E088-3C86-4D1A-8CC3-46B1CE7F7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A0934-A58E-48EB-B7BC-71EE3F7D7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168907" y="1219239"/>
            <a:ext cx="2250444" cy="592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C07E9-AFBE-40FA-8A50-2073B315B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179269" y="1985790"/>
            <a:ext cx="1354256" cy="1269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33F12-9683-4DF1-98EA-7BCF211A2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4" y="4977069"/>
            <a:ext cx="1220906" cy="1220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7C38E-2CC2-42AD-8835-944C02363B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69" y="957478"/>
            <a:ext cx="4256640" cy="1028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089CD-0249-4754-B2D4-91907EE72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71" y="2106442"/>
            <a:ext cx="4256638" cy="1028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3692E-5F77-4335-86D7-6B112D590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168907" y="3533546"/>
            <a:ext cx="1696582" cy="1294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F0258A-A2F5-487B-A827-32FF1DB11E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71" y="3559710"/>
            <a:ext cx="4256638" cy="1028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E56B4-DAA9-4F59-A33C-0B7CC006B3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71" y="4905684"/>
            <a:ext cx="4256638" cy="1028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6D8B1-6561-4978-8116-CD9EA79932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0356" r="7109" b="12460"/>
          <a:stretch/>
        </p:blipFill>
        <p:spPr>
          <a:xfrm>
            <a:off x="742950" y="524716"/>
            <a:ext cx="10706100" cy="454338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0FFE25-CD04-4EFB-AAB5-6501B825C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41" y="819951"/>
            <a:ext cx="8015288" cy="48188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AC7628-07B4-49B7-B554-CF3BCA2D027B}"/>
              </a:ext>
            </a:extLst>
          </p:cNvPr>
          <p:cNvSpPr/>
          <p:nvPr/>
        </p:nvSpPr>
        <p:spPr>
          <a:xfrm>
            <a:off x="3980691" y="769124"/>
            <a:ext cx="7146564" cy="5050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C92813-B5FD-427D-B91F-9CBD92990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55" y="1088218"/>
            <a:ext cx="2202920" cy="2202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A36269-802D-43FA-B73F-063C7DC18C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96" y="3110918"/>
            <a:ext cx="1945099" cy="194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38F354-363F-4C72-88E9-474C16AB9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12" y="1725322"/>
            <a:ext cx="4002280" cy="400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25ED17-77B3-4A56-8DFC-DE12A7B47BA0}"/>
              </a:ext>
            </a:extLst>
          </p:cNvPr>
          <p:cNvSpPr/>
          <p:nvPr/>
        </p:nvSpPr>
        <p:spPr>
          <a:xfrm>
            <a:off x="8378075" y="5096529"/>
            <a:ext cx="1669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-apple-system"/>
              </a:rPr>
              <a:t>Oxford Server</a:t>
            </a:r>
            <a:endParaRPr lang="en-US" sz="20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FB6685-A136-475B-8527-30FA06EC4308}"/>
              </a:ext>
            </a:extLst>
          </p:cNvPr>
          <p:cNvSpPr/>
          <p:nvPr/>
        </p:nvSpPr>
        <p:spPr>
          <a:xfrm>
            <a:off x="9256891" y="689946"/>
            <a:ext cx="115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-apple-system"/>
              </a:rPr>
              <a:t>KIT Server</a:t>
            </a:r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A38789-BD41-4ADB-B28E-1CD3A3716DCB}"/>
              </a:ext>
            </a:extLst>
          </p:cNvPr>
          <p:cNvSpPr/>
          <p:nvPr/>
        </p:nvSpPr>
        <p:spPr>
          <a:xfrm>
            <a:off x="4785021" y="848119"/>
            <a:ext cx="3251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-apple-system"/>
              </a:rPr>
              <a:t>Purdue Server</a:t>
            </a:r>
            <a:endParaRPr lang="en-US" sz="32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1E4D35-30EC-4930-9A4B-AF8EE7F60704}"/>
              </a:ext>
            </a:extLst>
          </p:cNvPr>
          <p:cNvSpPr/>
          <p:nvPr/>
        </p:nvSpPr>
        <p:spPr>
          <a:xfrm>
            <a:off x="4995236" y="1296696"/>
            <a:ext cx="2346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Coincidence Search</a:t>
            </a:r>
          </a:p>
        </p:txBody>
      </p:sp>
    </p:spTree>
    <p:extLst>
      <p:ext uri="{BB962C8B-B14F-4D97-AF65-F5344CB8AC3E}">
        <p14:creationId xmlns:p14="http://schemas.microsoft.com/office/powerpoint/2010/main" val="1546152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D7562E-13C1-4EB7-A961-5B58BEF45BF6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Conclusion &amp; Outlook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2029D-E4AA-4816-84A8-7658DC5D0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97" y="629116"/>
            <a:ext cx="2101380" cy="751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2EB95A-4127-4A35-8E01-65C91428F626}"/>
              </a:ext>
            </a:extLst>
          </p:cNvPr>
          <p:cNvSpPr/>
          <p:nvPr/>
        </p:nvSpPr>
        <p:spPr>
          <a:xfrm>
            <a:off x="247736" y="4496401"/>
            <a:ext cx="4387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Dark Matter detectors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Getting competitive in neutrino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flavor-blind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take part in SNEWS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B96751-2C87-463E-8A4B-61C601AA1C0E}"/>
              </a:ext>
            </a:extLst>
          </p:cNvPr>
          <p:cNvSpPr/>
          <p:nvPr/>
        </p:nvSpPr>
        <p:spPr>
          <a:xfrm>
            <a:off x="5228911" y="1000231"/>
            <a:ext cx="5001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Ongoing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Realistic simulations and sensitivity projections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discrimination based on neutrino arrival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Inclusion of veto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supernova monitor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76A2C0-07AF-4840-A2B8-0F7C1461B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464"/>
            <a:ext cx="5228911" cy="23142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47346B-B41C-42E3-8ABD-45F9B69F0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23" y="4103444"/>
            <a:ext cx="6850418" cy="24128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876CC9-8DD2-4418-98E5-76E5A07D076B}"/>
              </a:ext>
            </a:extLst>
          </p:cNvPr>
          <p:cNvSpPr/>
          <p:nvPr/>
        </p:nvSpPr>
        <p:spPr>
          <a:xfrm>
            <a:off x="247736" y="3329455"/>
            <a:ext cx="9841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Next Galactic Core-Collapse supernova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Insights on neutrino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Multimessenger</a:t>
            </a:r>
            <a:r>
              <a:rPr lang="en-US" dirty="0"/>
              <a:t> signal: neutrinos + full EM spectrum + gravitational waves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80263-6F7A-4079-9DC9-7778703AE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08" y="5426200"/>
            <a:ext cx="1922108" cy="1110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7CB1C-8CCC-4DBC-B7D0-8712FBE1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b="4937"/>
          <a:stretch/>
        </p:blipFill>
        <p:spPr>
          <a:xfrm>
            <a:off x="7663543" y="2793900"/>
            <a:ext cx="4460150" cy="1353243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897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FD451-2930-4DF6-8F2E-DD02F3708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227"/>
            <a:ext cx="12192000" cy="80582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65F279-018A-42BC-B8F4-D17CFE2E4B05}"/>
              </a:ext>
            </a:extLst>
          </p:cNvPr>
          <p:cNvSpPr txBox="1">
            <a:spLocks/>
          </p:cNvSpPr>
          <p:nvPr/>
        </p:nvSpPr>
        <p:spPr>
          <a:xfrm>
            <a:off x="7699194" y="5202853"/>
            <a:ext cx="4386126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Thanks!</a:t>
            </a:r>
          </a:p>
          <a:p>
            <a:r>
              <a:rPr lang="en-US" sz="3600" dirty="0">
                <a:solidFill>
                  <a:schemeClr val="bg1"/>
                </a:solidFill>
              </a:rPr>
              <a:t>Any 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A346-05C7-4CDB-918D-C2F3337A6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2639293"/>
            <a:ext cx="4572000" cy="3629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33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E9F709-016E-44D2-85DA-A461288636D7}"/>
              </a:ext>
            </a:extLst>
          </p:cNvPr>
          <p:cNvSpPr txBox="1">
            <a:spLocks/>
          </p:cNvSpPr>
          <p:nvPr/>
        </p:nvSpPr>
        <p:spPr>
          <a:xfrm>
            <a:off x="4980967" y="1333558"/>
            <a:ext cx="2361942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Back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F6ED8-EE7A-42F0-898F-780C91F7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14EA67-327E-4CF2-8D7F-BC4647877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481262"/>
            <a:ext cx="80962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4A8FF9-489A-48A0-B16A-D2C4E7600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7" y="528918"/>
            <a:ext cx="11910966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9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70982-48AE-4D13-9AF8-4EA4D949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1" y="110615"/>
            <a:ext cx="4619371" cy="296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F5497-FCF7-4C6C-964B-56A03DFE9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1" y="3601906"/>
            <a:ext cx="4619371" cy="3032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EBF5E-3C90-4361-B048-BE2EC046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32" y="110615"/>
            <a:ext cx="7623576" cy="2818053"/>
          </a:xfrm>
          <a:prstGeom prst="rect">
            <a:avLst/>
          </a:prstGeom>
        </p:spPr>
      </p:pic>
      <p:pic>
        <p:nvPicPr>
          <p:cNvPr id="8" name="Picture 2" descr="https://lh3.googleusercontent.com/P8n6zg0nuSUjTwplaLhlY-P4R2XNbw3Mb69B-Rks_s1icTu7duE2Nc9oLBk1DB1KViyxpa0P_BA7Re7ViADMiY3ZZbSzBJtOsxwg3KKYTwnba6ME9CBG7E88gF1RMzx8AK7YBIgK79hCHeQecGYKQw=s2048">
            <a:extLst>
              <a:ext uri="{FF2B5EF4-FFF2-40B4-BE49-F238E27FC236}">
                <a16:creationId xmlns:a16="http://schemas.microsoft.com/office/drawing/2014/main" id="{2B2999C0-DB3F-4526-A43B-34243F8F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32" y="2900024"/>
            <a:ext cx="5382286" cy="35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5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8A1FF-AB70-4DAB-84FA-877035C3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0" y="1444879"/>
            <a:ext cx="6217994" cy="40528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8AE97D-E5D3-440B-BE2F-26DA9CE09F41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SNEWS and </a:t>
            </a:r>
            <a:r>
              <a:rPr lang="en-US" sz="3600" dirty="0" err="1">
                <a:solidFill>
                  <a:srgbClr val="009682"/>
                </a:solidFill>
              </a:rPr>
              <a:t>XENONnT</a:t>
            </a:r>
            <a:endParaRPr lang="en-US" sz="3600" dirty="0">
              <a:solidFill>
                <a:srgbClr val="00968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C168D-5A05-4DEC-B55E-F6E7B51B845D}"/>
              </a:ext>
            </a:extLst>
          </p:cNvPr>
          <p:cNvSpPr/>
          <p:nvPr/>
        </p:nvSpPr>
        <p:spPr>
          <a:xfrm>
            <a:off x="68308" y="889500"/>
            <a:ext cx="5699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How are we integrating a dark matter detector into SNEWS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FDE1C1-3952-4508-8980-DE69636FA1EA}"/>
              </a:ext>
            </a:extLst>
          </p:cNvPr>
          <p:cNvSpPr/>
          <p:nvPr/>
        </p:nvSpPr>
        <p:spPr>
          <a:xfrm>
            <a:off x="6582958" y="1418030"/>
            <a:ext cx="545034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/>
              <a:t>Listening</a:t>
            </a:r>
            <a:br>
              <a:rPr lang="en-US" b="1" dirty="0"/>
            </a:br>
            <a:r>
              <a:rPr lang="en-US" dirty="0"/>
              <a:t>Subscribe to the alerts and receive them once they are triggered by the server.</a:t>
            </a:r>
            <a:br>
              <a:rPr lang="en-US" dirty="0"/>
            </a:br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/>
              <a:t>Sending heartbeats</a:t>
            </a:r>
            <a:br>
              <a:rPr lang="en-US" b="1" dirty="0"/>
            </a:br>
            <a:r>
              <a:rPr lang="en-US" sz="1600" dirty="0"/>
              <a:t>Server can compute the false-alarm probability,</a:t>
            </a:r>
            <a:br>
              <a:rPr lang="en-US" sz="1600" dirty="0"/>
            </a:br>
            <a:r>
              <a:rPr lang="en-US" sz="1600" dirty="0"/>
              <a:t>provide feedback on their latencies, </a:t>
            </a:r>
            <a:br>
              <a:rPr lang="en-US" sz="1600" dirty="0"/>
            </a:br>
            <a:r>
              <a:rPr lang="en-US" sz="1600" dirty="0"/>
              <a:t>control a possible community-wide down time.</a:t>
            </a:r>
            <a:br>
              <a:rPr lang="en-US" sz="1600" dirty="0"/>
            </a:br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/>
              <a:t>Sending observation messages</a:t>
            </a:r>
            <a:br>
              <a:rPr lang="en-US" b="1" dirty="0"/>
            </a:br>
            <a:r>
              <a:rPr lang="en-US" sz="1600" dirty="0"/>
              <a:t>Monitor acquired data for a possible supernova-like signal. Submit every suspected observation.</a:t>
            </a:r>
            <a:endParaRPr lang="en-US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A197FD-8A27-43B3-AA21-573466D14725}"/>
              </a:ext>
            </a:extLst>
          </p:cNvPr>
          <p:cNvGrpSpPr/>
          <p:nvPr/>
        </p:nvGrpSpPr>
        <p:grpSpPr>
          <a:xfrm>
            <a:off x="10658089" y="5344999"/>
            <a:ext cx="1557293" cy="1219983"/>
            <a:chOff x="7853580" y="410094"/>
            <a:chExt cx="2495680" cy="1877415"/>
          </a:xfrm>
        </p:grpSpPr>
        <p:pic>
          <p:nvPicPr>
            <p:cNvPr id="11" name="Picture 10">
              <a:hlinkClick r:id="rId4"/>
              <a:extLst>
                <a:ext uri="{FF2B5EF4-FFF2-40B4-BE49-F238E27FC236}">
                  <a16:creationId xmlns:a16="http://schemas.microsoft.com/office/drawing/2014/main" id="{B3665BB6-30A8-4B6D-9645-34DE376C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7" y="734724"/>
              <a:ext cx="747610" cy="7476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4E8BDC-C568-4088-9C02-B15BDED3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D885E4-58A7-4D61-B178-FEF477C3F935}"/>
                </a:ext>
              </a:extLst>
            </p:cNvPr>
            <p:cNvSpPr/>
            <p:nvPr/>
          </p:nvSpPr>
          <p:spPr>
            <a:xfrm>
              <a:off x="7853580" y="1482333"/>
              <a:ext cx="2495680" cy="805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Supernova</a:t>
              </a:r>
            </a:p>
            <a:p>
              <a:pPr algn="ctr"/>
              <a:r>
                <a:rPr lang="en-US" sz="1400" b="1" dirty="0"/>
                <a:t>communications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6F3F58-F183-431B-8654-96EF0EEAAB77}"/>
              </a:ext>
            </a:extLst>
          </p:cNvPr>
          <p:cNvSpPr/>
          <p:nvPr/>
        </p:nvSpPr>
        <p:spPr>
          <a:xfrm>
            <a:off x="6389669" y="944813"/>
            <a:ext cx="5836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There are three main aspects to connection with the SNEWS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E42EFF-137A-4BCE-8155-ED913FC31DA2}"/>
              </a:ext>
            </a:extLst>
          </p:cNvPr>
          <p:cNvSpPr/>
          <p:nvPr/>
        </p:nvSpPr>
        <p:spPr>
          <a:xfrm>
            <a:off x="504809" y="5728521"/>
            <a:ext cx="960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XENONnT</a:t>
            </a:r>
            <a:r>
              <a:rPr lang="en-US" dirty="0"/>
              <a:t> we are ready to be fully integrated into SNEWS through our custom developed software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712426-70DA-4124-A038-CD79F1EE4549}"/>
              </a:ext>
            </a:extLst>
          </p:cNvPr>
          <p:cNvCxnSpPr>
            <a:stCxn id="15" idx="3"/>
          </p:cNvCxnSpPr>
          <p:nvPr/>
        </p:nvCxnSpPr>
        <p:spPr>
          <a:xfrm>
            <a:off x="10112696" y="5913187"/>
            <a:ext cx="7704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67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3BBF-DE8A-40DF-BD1B-8F522475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FF1001-4390-4740-9D21-B9336F7A2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38" y="1825625"/>
            <a:ext cx="7199724" cy="4351338"/>
          </a:xfrm>
        </p:spPr>
      </p:pic>
    </p:spTree>
    <p:extLst>
      <p:ext uri="{BB962C8B-B14F-4D97-AF65-F5344CB8AC3E}">
        <p14:creationId xmlns:p14="http://schemas.microsoft.com/office/powerpoint/2010/main" val="22241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156DD1-E022-4CBE-9276-A7090DB1430C}"/>
              </a:ext>
            </a:extLst>
          </p:cNvPr>
          <p:cNvSpPr txBox="1">
            <a:spLocks/>
          </p:cNvSpPr>
          <p:nvPr/>
        </p:nvSpPr>
        <p:spPr>
          <a:xfrm>
            <a:off x="68307" y="132287"/>
            <a:ext cx="10846893" cy="62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9682"/>
                </a:solidFill>
              </a:rPr>
              <a:t>Supernova as a </a:t>
            </a:r>
            <a:r>
              <a:rPr lang="en-US" dirty="0" err="1">
                <a:solidFill>
                  <a:srgbClr val="009682"/>
                </a:solidFill>
              </a:rPr>
              <a:t>Multimessenger</a:t>
            </a:r>
            <a:endParaRPr lang="en-US" dirty="0">
              <a:solidFill>
                <a:srgbClr val="00968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30CEB-63D1-40A3-B19A-28504899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2" y="1277641"/>
            <a:ext cx="8111378" cy="4557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099151-8398-4433-9A93-ADE4C6EF165C}"/>
              </a:ext>
            </a:extLst>
          </p:cNvPr>
          <p:cNvSpPr/>
          <p:nvPr/>
        </p:nvSpPr>
        <p:spPr>
          <a:xfrm>
            <a:off x="8786748" y="1223956"/>
            <a:ext cx="319882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/>
              <a:t>M</a:t>
            </a:r>
            <a:r>
              <a:rPr lang="en-US" sz="2000" i="1" u="sng" dirty="0" err="1"/>
              <a:t>ulti</a:t>
            </a:r>
            <a:r>
              <a:rPr lang="en-US" sz="2400" b="1" u="sng" dirty="0" err="1"/>
              <a:t>M</a:t>
            </a:r>
            <a:r>
              <a:rPr lang="en-US" sz="2000" i="1" u="sng" dirty="0" err="1"/>
              <a:t>essenger</a:t>
            </a:r>
            <a:r>
              <a:rPr lang="en-US" sz="2000" i="1" u="sng" dirty="0"/>
              <a:t> </a:t>
            </a:r>
            <a:r>
              <a:rPr lang="en-US" sz="2400" b="1" u="sng" dirty="0"/>
              <a:t>A</a:t>
            </a:r>
            <a:r>
              <a:rPr lang="en-US" sz="2000" i="1" u="sng" dirty="0"/>
              <a:t>stronomy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Neutrinos</a:t>
            </a:r>
          </a:p>
          <a:p>
            <a:pPr algn="ctr"/>
            <a:r>
              <a:rPr lang="en-US" sz="2000" b="1" dirty="0"/>
              <a:t>Electromagnetic Signal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Gravitational Waves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C0D6F-8247-43D4-9525-45E7F043D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4" t="1276" r="31579" b="53915"/>
          <a:stretch/>
        </p:blipFill>
        <p:spPr>
          <a:xfrm>
            <a:off x="8652034" y="2844792"/>
            <a:ext cx="3468252" cy="2990671"/>
          </a:xfrm>
          <a:prstGeom prst="ellipse">
            <a:avLst/>
          </a:prstGeom>
          <a:noFill/>
          <a:ln>
            <a:noFill/>
          </a:ln>
          <a:effectLst>
            <a:glow rad="215900">
              <a:srgbClr val="78C1FF">
                <a:alpha val="29000"/>
              </a:srgbClr>
            </a:glow>
            <a:reflection endPos="0" dist="50800" dir="5400000" sy="-100000" algn="bl" rotWithShape="0"/>
            <a:softEdge rad="508000"/>
          </a:effectLst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2035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8D8265-913C-4B11-8AAA-F7631019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7" y="132287"/>
            <a:ext cx="10846893" cy="624827"/>
          </a:xfrm>
        </p:spPr>
        <p:txBody>
          <a:bodyPr/>
          <a:lstStyle/>
          <a:p>
            <a:r>
              <a:rPr lang="en-US" dirty="0">
                <a:solidFill>
                  <a:srgbClr val="009682"/>
                </a:solidFill>
              </a:rPr>
              <a:t>Supernova Neutrino Emission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9FA85-C3C1-4BD9-B57A-200E3D03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4" y="1454183"/>
            <a:ext cx="4113849" cy="31198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BA4C7F-FCB8-43C7-83B4-A63CEBF14AD0}"/>
              </a:ext>
            </a:extLst>
          </p:cNvPr>
          <p:cNvSpPr/>
          <p:nvPr/>
        </p:nvSpPr>
        <p:spPr>
          <a:xfrm>
            <a:off x="595648" y="2824989"/>
            <a:ext cx="967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Massive Star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621240-4446-4C06-8893-CE4B7FCC1768}"/>
              </a:ext>
            </a:extLst>
          </p:cNvPr>
          <p:cNvSpPr/>
          <p:nvPr/>
        </p:nvSpPr>
        <p:spPr>
          <a:xfrm>
            <a:off x="1935719" y="2811996"/>
            <a:ext cx="989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Core collapse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6C794A-6907-4A97-AD58-A823D5512AC3}"/>
              </a:ext>
            </a:extLst>
          </p:cNvPr>
          <p:cNvSpPr/>
          <p:nvPr/>
        </p:nvSpPr>
        <p:spPr>
          <a:xfrm>
            <a:off x="471160" y="4375894"/>
            <a:ext cx="1204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Outward shock </a:t>
            </a:r>
          </a:p>
          <a:p>
            <a:pPr algn="ctr"/>
            <a:r>
              <a:rPr lang="en-US" sz="1000" dirty="0"/>
              <a:t>forms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76D4DA-183C-424D-A160-C5B4877D227B}"/>
              </a:ext>
            </a:extLst>
          </p:cNvPr>
          <p:cNvSpPr/>
          <p:nvPr/>
        </p:nvSpPr>
        <p:spPr>
          <a:xfrm>
            <a:off x="1935718" y="4375894"/>
            <a:ext cx="98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Neutrinos </a:t>
            </a:r>
          </a:p>
          <a:p>
            <a:pPr algn="ctr"/>
            <a:r>
              <a:rPr lang="en-US" sz="1000" dirty="0"/>
              <a:t>escape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07413-2364-4618-A7A4-DDB41CBD0680}"/>
              </a:ext>
            </a:extLst>
          </p:cNvPr>
          <p:cNvSpPr/>
          <p:nvPr/>
        </p:nvSpPr>
        <p:spPr>
          <a:xfrm>
            <a:off x="3267566" y="4375894"/>
            <a:ext cx="1122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Shock breakout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E1B38C-97A6-48DF-982C-DE1218589DFA}"/>
              </a:ext>
            </a:extLst>
          </p:cNvPr>
          <p:cNvSpPr/>
          <p:nvPr/>
        </p:nvSpPr>
        <p:spPr>
          <a:xfrm rot="16200000">
            <a:off x="-1145007" y="2845172"/>
            <a:ext cx="28902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https://en.wikipedia.org/wiki/Type_II_supernova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/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While existing neutrino observatories probe individual neutrino flavors, </a:t>
                </a:r>
              </a:p>
              <a:p>
                <a:r>
                  <a:rPr lang="en-US" dirty="0"/>
                  <a:t>dark matter detectors are flavor blind.</a:t>
                </a:r>
              </a:p>
              <a:p>
                <a:r>
                  <a:rPr lang="en-US" dirty="0"/>
                  <a:t>The interaction channel is (</a:t>
                </a:r>
                <a:r>
                  <a:rPr lang="en-US" dirty="0">
                    <a:solidFill>
                      <a:srgbClr val="009682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9682"/>
                    </a:solidFill>
                  </a:rPr>
                  <a:t>NS</a:t>
                </a:r>
                <a:r>
                  <a:rPr lang="en-US" dirty="0"/>
                  <a:t>) </a:t>
                </a:r>
                <a:r>
                  <a:rPr lang="en-US" b="1" i="1" dirty="0"/>
                  <a:t>C</a:t>
                </a:r>
                <a:r>
                  <a:rPr lang="en-US" i="1" dirty="0"/>
                  <a:t>oherent-</a:t>
                </a:r>
                <a:r>
                  <a:rPr lang="en-US" b="1" i="1" dirty="0"/>
                  <a:t>E</a:t>
                </a:r>
                <a:r>
                  <a:rPr lang="en-US" i="1" dirty="0"/>
                  <a:t>lastic </a:t>
                </a:r>
                <a:r>
                  <a:rPr lang="en-US" b="1" i="1" dirty="0"/>
                  <a:t>N</a:t>
                </a:r>
                <a:r>
                  <a:rPr lang="en-US" i="1" dirty="0"/>
                  <a:t>eutrino </a:t>
                </a:r>
                <a:r>
                  <a:rPr lang="en-US" b="1" i="1" dirty="0"/>
                  <a:t>N</a:t>
                </a:r>
                <a:r>
                  <a:rPr lang="en-US" i="1" dirty="0"/>
                  <a:t>ucleus </a:t>
                </a:r>
                <a:r>
                  <a:rPr lang="en-US" b="1" i="1" dirty="0"/>
                  <a:t>S</a:t>
                </a:r>
                <a:r>
                  <a:rPr lang="en-US" i="1" dirty="0"/>
                  <a:t>cattering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  <a:blipFill>
                <a:blip r:embed="rId6"/>
                <a:stretch>
                  <a:fillRect l="-63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CCB6B819-101C-415C-8324-19A79B3C39D6}"/>
              </a:ext>
            </a:extLst>
          </p:cNvPr>
          <p:cNvSpPr/>
          <p:nvPr/>
        </p:nvSpPr>
        <p:spPr>
          <a:xfrm>
            <a:off x="3189970" y="2824990"/>
            <a:ext cx="1260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 </a:t>
            </a:r>
            <a:r>
              <a:rPr lang="en-US" sz="1000" dirty="0" err="1"/>
              <a:t>infall</a:t>
            </a:r>
            <a:r>
              <a:rPr lang="en-US" sz="1000" dirty="0"/>
              <a:t>, nu traps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24CF2-D7F6-4F52-95C7-18F1690385C8}"/>
              </a:ext>
            </a:extLst>
          </p:cNvPr>
          <p:cNvSpPr/>
          <p:nvPr/>
        </p:nvSpPr>
        <p:spPr>
          <a:xfrm>
            <a:off x="300112" y="1048438"/>
            <a:ext cx="1431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Supernova 101</a:t>
            </a:r>
          </a:p>
        </p:txBody>
      </p:sp>
      <p:pic>
        <p:nvPicPr>
          <p:cNvPr id="20" name="Supernova-Explosion-Nebula">
            <a:hlinkClick r:id="" action="ppaction://media"/>
            <a:extLst>
              <a:ext uri="{FF2B5EF4-FFF2-40B4-BE49-F238E27FC236}">
                <a16:creationId xmlns:a16="http://schemas.microsoft.com/office/drawing/2014/main" id="{703892E6-C94C-46D6-84FC-E63F8CF190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7872" y="904891"/>
            <a:ext cx="7180974" cy="403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8D8265-913C-4B11-8AAA-F7631019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7" y="132287"/>
            <a:ext cx="10846893" cy="1113348"/>
          </a:xfrm>
        </p:spPr>
        <p:txBody>
          <a:bodyPr/>
          <a:lstStyle/>
          <a:p>
            <a:r>
              <a:rPr lang="en-US" dirty="0">
                <a:solidFill>
                  <a:srgbClr val="009682"/>
                </a:solidFill>
              </a:rPr>
              <a:t>Supernova Neutrino Emission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114908-4FBF-43EB-9F40-4D55CE038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4" b="5696"/>
          <a:stretch/>
        </p:blipFill>
        <p:spPr>
          <a:xfrm>
            <a:off x="7395698" y="769826"/>
            <a:ext cx="4721675" cy="40815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9B8D74-1B03-4FB4-84EF-E0D7356F01E4}"/>
              </a:ext>
            </a:extLst>
          </p:cNvPr>
          <p:cNvSpPr/>
          <p:nvPr/>
        </p:nvSpPr>
        <p:spPr>
          <a:xfrm>
            <a:off x="4483690" y="1504287"/>
            <a:ext cx="25955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u="sng" dirty="0" err="1"/>
              <a:t>Multimessenger</a:t>
            </a:r>
            <a:r>
              <a:rPr lang="en-US" sz="2000" i="1" u="sng" dirty="0"/>
              <a:t> Signal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Neutrinos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Gravitational Waves</a:t>
            </a:r>
            <a:endParaRPr lang="en-US" sz="2000" dirty="0"/>
          </a:p>
          <a:p>
            <a:pPr algn="ctr"/>
            <a:r>
              <a:rPr lang="en-US" sz="2000" b="1" dirty="0"/>
              <a:t>Electromagnetic Signal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21A1F9-09B4-4089-A0EF-E6FAEC1F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t="93623" r="29737" b="-366"/>
          <a:stretch/>
        </p:blipFill>
        <p:spPr>
          <a:xfrm>
            <a:off x="8621251" y="4851400"/>
            <a:ext cx="2559828" cy="216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6700A4-F6B1-41F9-9FE4-15607A58C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2257" r="94407" b="3439"/>
          <a:stretch/>
        </p:blipFill>
        <p:spPr>
          <a:xfrm>
            <a:off x="7032102" y="1428740"/>
            <a:ext cx="370260" cy="3028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/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While existing neutrino observatories probe individual neutrino flavors, </a:t>
                </a:r>
              </a:p>
              <a:p>
                <a:r>
                  <a:rPr lang="en-US" dirty="0"/>
                  <a:t>dark matter detectors are flavor blind.</a:t>
                </a:r>
              </a:p>
              <a:p>
                <a:r>
                  <a:rPr lang="en-US" dirty="0"/>
                  <a:t>The interaction channel is (</a:t>
                </a:r>
                <a:r>
                  <a:rPr lang="en-US" dirty="0">
                    <a:solidFill>
                      <a:srgbClr val="009682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9682"/>
                    </a:solidFill>
                  </a:rPr>
                  <a:t>NS</a:t>
                </a:r>
                <a:r>
                  <a:rPr lang="en-US" dirty="0"/>
                  <a:t>) </a:t>
                </a:r>
                <a:r>
                  <a:rPr lang="en-US" b="1" i="1" dirty="0"/>
                  <a:t>C</a:t>
                </a:r>
                <a:r>
                  <a:rPr lang="en-US" i="1" dirty="0"/>
                  <a:t>oherent-</a:t>
                </a:r>
                <a:r>
                  <a:rPr lang="en-US" b="1" i="1" dirty="0"/>
                  <a:t>E</a:t>
                </a:r>
                <a:r>
                  <a:rPr lang="en-US" i="1" dirty="0"/>
                  <a:t>lastic </a:t>
                </a:r>
                <a:r>
                  <a:rPr lang="en-US" b="1" i="1" dirty="0"/>
                  <a:t>N</a:t>
                </a:r>
                <a:r>
                  <a:rPr lang="en-US" i="1" dirty="0"/>
                  <a:t>eutrino </a:t>
                </a:r>
                <a:r>
                  <a:rPr lang="en-US" b="1" i="1" dirty="0"/>
                  <a:t>N</a:t>
                </a:r>
                <a:r>
                  <a:rPr lang="en-US" i="1" dirty="0"/>
                  <a:t>ucleus </a:t>
                </a:r>
                <a:r>
                  <a:rPr lang="en-US" b="1" i="1" dirty="0"/>
                  <a:t>S</a:t>
                </a:r>
                <a:r>
                  <a:rPr lang="en-US" i="1" dirty="0"/>
                  <a:t>cattering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  <a:blipFill>
                <a:blip r:embed="rId5"/>
                <a:stretch>
                  <a:fillRect l="-63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9DA0BD4-C4E8-4633-8DB6-D73788015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4" y="1454183"/>
            <a:ext cx="4113849" cy="31198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05C3DB-7364-46DE-AC61-5399273AD2C5}"/>
              </a:ext>
            </a:extLst>
          </p:cNvPr>
          <p:cNvSpPr/>
          <p:nvPr/>
        </p:nvSpPr>
        <p:spPr>
          <a:xfrm>
            <a:off x="595648" y="2824989"/>
            <a:ext cx="967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Massive Star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7504C-AD79-4DB6-8E02-F585E310EA5C}"/>
              </a:ext>
            </a:extLst>
          </p:cNvPr>
          <p:cNvSpPr/>
          <p:nvPr/>
        </p:nvSpPr>
        <p:spPr>
          <a:xfrm>
            <a:off x="1935719" y="2811996"/>
            <a:ext cx="989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Core collapse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3E68BF-C857-489F-8298-531155CC1B93}"/>
              </a:ext>
            </a:extLst>
          </p:cNvPr>
          <p:cNvSpPr/>
          <p:nvPr/>
        </p:nvSpPr>
        <p:spPr>
          <a:xfrm>
            <a:off x="471160" y="4375894"/>
            <a:ext cx="1204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Outward shock </a:t>
            </a:r>
          </a:p>
          <a:p>
            <a:pPr algn="ctr"/>
            <a:r>
              <a:rPr lang="en-US" sz="1000" dirty="0"/>
              <a:t>forms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384544-8963-4C65-9AE7-B3EFF67E1750}"/>
              </a:ext>
            </a:extLst>
          </p:cNvPr>
          <p:cNvSpPr/>
          <p:nvPr/>
        </p:nvSpPr>
        <p:spPr>
          <a:xfrm>
            <a:off x="1935718" y="4375894"/>
            <a:ext cx="98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Neutrinos </a:t>
            </a:r>
          </a:p>
          <a:p>
            <a:pPr algn="ctr"/>
            <a:r>
              <a:rPr lang="en-US" sz="1000" dirty="0"/>
              <a:t>escape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18260A-5DB2-490E-A7EF-F4E94FD8F984}"/>
              </a:ext>
            </a:extLst>
          </p:cNvPr>
          <p:cNvSpPr/>
          <p:nvPr/>
        </p:nvSpPr>
        <p:spPr>
          <a:xfrm>
            <a:off x="3267566" y="4375894"/>
            <a:ext cx="1122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Shock breakout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8763CA-B61F-4AA6-820C-A6CB8A5A80E3}"/>
              </a:ext>
            </a:extLst>
          </p:cNvPr>
          <p:cNvSpPr/>
          <p:nvPr/>
        </p:nvSpPr>
        <p:spPr>
          <a:xfrm rot="16200000">
            <a:off x="-1145007" y="2845172"/>
            <a:ext cx="28902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https://en.wikipedia.org/wiki/Type_II_supernova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3598EC-6ECC-4092-8A8F-FD9E8B4EDEA6}"/>
              </a:ext>
            </a:extLst>
          </p:cNvPr>
          <p:cNvSpPr/>
          <p:nvPr/>
        </p:nvSpPr>
        <p:spPr>
          <a:xfrm>
            <a:off x="3189970" y="2824990"/>
            <a:ext cx="1260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 </a:t>
            </a:r>
            <a:r>
              <a:rPr lang="en-US" sz="1000" dirty="0" err="1"/>
              <a:t>infall</a:t>
            </a:r>
            <a:r>
              <a:rPr lang="en-US" sz="1000" dirty="0"/>
              <a:t>, nu traps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438B39-6EE3-46EF-B16E-EDCBADADC796}"/>
              </a:ext>
            </a:extLst>
          </p:cNvPr>
          <p:cNvSpPr/>
          <p:nvPr/>
        </p:nvSpPr>
        <p:spPr>
          <a:xfrm>
            <a:off x="300112" y="1048438"/>
            <a:ext cx="1431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Supernova 101</a:t>
            </a:r>
          </a:p>
        </p:txBody>
      </p:sp>
    </p:spTree>
    <p:extLst>
      <p:ext uri="{BB962C8B-B14F-4D97-AF65-F5344CB8AC3E}">
        <p14:creationId xmlns:p14="http://schemas.microsoft.com/office/powerpoint/2010/main" val="195220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7634A-AD00-459C-859B-01802504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5717"/>
            <a:ext cx="10981267" cy="635484"/>
          </a:xfrm>
        </p:spPr>
        <p:txBody>
          <a:bodyPr/>
          <a:lstStyle/>
          <a:p>
            <a:r>
              <a:rPr lang="en-US" sz="3800" dirty="0">
                <a:solidFill>
                  <a:srgbClr val="009682"/>
                </a:solidFill>
              </a:rPr>
              <a:t>Supernova interactions in the detector</a:t>
            </a:r>
            <a:endParaRPr lang="en-US" sz="3800" dirty="0"/>
          </a:p>
        </p:txBody>
      </p:sp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2052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461BD68-F349-4AD5-8BEC-6EA2F579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5" y="1184013"/>
            <a:ext cx="3836857" cy="51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D44124-44BC-4771-BC60-B7D63B88322A}"/>
              </a:ext>
            </a:extLst>
          </p:cNvPr>
          <p:cNvSpPr/>
          <p:nvPr/>
        </p:nvSpPr>
        <p:spPr>
          <a:xfrm>
            <a:off x="2182113" y="2636243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800000"/>
                </a:highlight>
              </a:rPr>
              <a:t>TPC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D208D-D470-4DDD-B7A7-5FDA56F3B4B3}"/>
              </a:ext>
            </a:extLst>
          </p:cNvPr>
          <p:cNvSpPr/>
          <p:nvPr/>
        </p:nvSpPr>
        <p:spPr>
          <a:xfrm>
            <a:off x="937513" y="3648601"/>
            <a:ext cx="80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808000"/>
                </a:highlight>
              </a:rPr>
              <a:t>n-veto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BB506-445A-4268-AF8E-26E87CC733F6}"/>
              </a:ext>
            </a:extLst>
          </p:cNvPr>
          <p:cNvSpPr/>
          <p:nvPr/>
        </p:nvSpPr>
        <p:spPr>
          <a:xfrm>
            <a:off x="2901780" y="5667310"/>
            <a:ext cx="80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highlight>
                  <a:srgbClr val="00FF00"/>
                </a:highlight>
              </a:rPr>
              <a:t>μ</a:t>
            </a:r>
            <a:r>
              <a:rPr lang="en-US" b="1" dirty="0">
                <a:highlight>
                  <a:srgbClr val="00FF00"/>
                </a:highlight>
              </a:rPr>
              <a:t>-veto</a:t>
            </a:r>
            <a:endParaRPr lang="en-US" b="1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8DB77-D6E4-40EB-90F0-A6BAF12F515C}"/>
              </a:ext>
            </a:extLst>
          </p:cNvPr>
          <p:cNvSpPr/>
          <p:nvPr/>
        </p:nvSpPr>
        <p:spPr>
          <a:xfrm>
            <a:off x="1560911" y="814681"/>
            <a:ext cx="110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XENONnT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ED97F-1D58-4AAB-ADD4-CAFEAF8479AE}"/>
              </a:ext>
            </a:extLst>
          </p:cNvPr>
          <p:cNvSpPr/>
          <p:nvPr/>
        </p:nvSpPr>
        <p:spPr>
          <a:xfrm>
            <a:off x="4295645" y="1263415"/>
            <a:ext cx="782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Dual phase noble element dark matter detectors</a:t>
            </a:r>
          </a:p>
          <a:p>
            <a:r>
              <a:rPr lang="en-US" dirty="0"/>
              <a:t> TPC = Time Projection Chamber</a:t>
            </a:r>
          </a:p>
          <a:p>
            <a:r>
              <a:rPr lang="en-US" dirty="0"/>
              <a:t> n/mu </a:t>
            </a:r>
            <a:r>
              <a:rPr lang="en-US" dirty="0" err="1"/>
              <a:t>vetos</a:t>
            </a:r>
            <a:r>
              <a:rPr lang="en-US" dirty="0"/>
              <a:t> = neutron/muon veto tanks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A3980E-39AD-4629-995B-6E61B066ADA7}"/>
                  </a:ext>
                </a:extLst>
              </p:cNvPr>
              <p:cNvSpPr/>
              <p:nvPr/>
            </p:nvSpPr>
            <p:spPr>
              <a:xfrm>
                <a:off x="4272042" y="3815187"/>
                <a:ext cx="34508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TPC </a:t>
                </a:r>
                <a:r>
                  <a:rPr lang="en-US" dirty="0">
                    <a:solidFill>
                      <a:srgbClr val="C00000"/>
                    </a:solidFill>
                  </a:rPr>
                  <a:t>(</a:t>
                </a:r>
                <a:r>
                  <a:rPr lang="en-US" dirty="0">
                    <a:solidFill>
                      <a:srgbClr val="009682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9682"/>
                    </a:solidFill>
                  </a:rPr>
                  <a:t>NS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+ </a:t>
                </a:r>
                <a:r>
                  <a:rPr lang="en-US" dirty="0" err="1"/>
                  <a:t>Xe</a:t>
                </a:r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+ *</a:t>
                </a:r>
                <a:r>
                  <a:rPr lang="en-US" dirty="0" err="1"/>
                  <a:t>Xe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b="1" dirty="0" err="1">
                    <a:solidFill>
                      <a:srgbClr val="C00000"/>
                    </a:solidFill>
                  </a:rPr>
                  <a:t>Vetos</a:t>
                </a: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(</a:t>
                </a:r>
                <a:r>
                  <a:rPr lang="en-US" dirty="0">
                    <a:solidFill>
                      <a:srgbClr val="009682"/>
                    </a:solidFill>
                  </a:rPr>
                  <a:t>IBD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: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i="1" baseline="-25000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dirty="0"/>
                  <a:t>+ </a:t>
                </a:r>
                <a:r>
                  <a:rPr lang="en-US" dirty="0" err="1"/>
                  <a:t>Xe</a:t>
                </a:r>
                <a:r>
                  <a:rPr lang="en-US" dirty="0"/>
                  <a:t>              e</a:t>
                </a:r>
                <a:r>
                  <a:rPr lang="en-US" baseline="30000" dirty="0"/>
                  <a:t>+</a:t>
                </a:r>
                <a:r>
                  <a:rPr lang="en-US" dirty="0"/>
                  <a:t> + n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A3980E-39AD-4629-995B-6E61B066A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42" y="3815187"/>
                <a:ext cx="3450816" cy="923330"/>
              </a:xfrm>
              <a:prstGeom prst="rect">
                <a:avLst/>
              </a:prstGeom>
              <a:blipFill>
                <a:blip r:embed="rId4"/>
                <a:stretch>
                  <a:fillRect l="-1590" t="-3974" r="-1237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72A6BF-295C-4FD1-B2FA-61315C446A32}"/>
              </a:ext>
            </a:extLst>
          </p:cNvPr>
          <p:cNvCxnSpPr>
            <a:cxnSpLocks/>
          </p:cNvCxnSpPr>
          <p:nvPr/>
        </p:nvCxnSpPr>
        <p:spPr>
          <a:xfrm>
            <a:off x="6267131" y="4015185"/>
            <a:ext cx="516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541959-1EC3-4E1F-B4A0-03E098E24D2D}"/>
              </a:ext>
            </a:extLst>
          </p:cNvPr>
          <p:cNvCxnSpPr>
            <a:cxnSpLocks/>
          </p:cNvCxnSpPr>
          <p:nvPr/>
        </p:nvCxnSpPr>
        <p:spPr>
          <a:xfrm>
            <a:off x="6326398" y="4563385"/>
            <a:ext cx="516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E6E4BB-27BE-4803-B4AA-138C9F42E9EA}"/>
                  </a:ext>
                </a:extLst>
              </p:cNvPr>
              <p:cNvSpPr/>
              <p:nvPr/>
            </p:nvSpPr>
            <p:spPr>
              <a:xfrm>
                <a:off x="8336537" y="3292957"/>
                <a:ext cx="3217740" cy="532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(~30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) Supernova progenitor at 10 kpc</a:t>
                </a:r>
              </a:p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Expected number of interactions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E6E4BB-27BE-4803-B4AA-138C9F42E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537" y="3292957"/>
                <a:ext cx="3217740" cy="532646"/>
              </a:xfrm>
              <a:prstGeom prst="rect">
                <a:avLst/>
              </a:prstGeom>
              <a:blipFill>
                <a:blip r:embed="rId5"/>
                <a:stretch>
                  <a:fillRect t="-1136" r="-190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69F3B5-DFC1-4C8D-8763-8ED12EE46502}"/>
                  </a:ext>
                </a:extLst>
              </p:cNvPr>
              <p:cNvSpPr/>
              <p:nvPr/>
            </p:nvSpPr>
            <p:spPr>
              <a:xfrm>
                <a:off x="7893499" y="3842187"/>
                <a:ext cx="41052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150</m:t>
                    </m:r>
                  </m:oMath>
                </a14:m>
                <a:r>
                  <a:rPr lang="en-US" sz="1600" dirty="0"/>
                  <a:t> (</a:t>
                </a:r>
                <a:r>
                  <a:rPr lang="en-US" sz="1600" dirty="0" err="1"/>
                  <a:t>XENONnT-like</a:t>
                </a:r>
                <a:r>
                  <a:rPr lang="en-US" sz="1600" baseline="30000" dirty="0" err="1"/>
                  <a:t>Ϯ</a:t>
                </a:r>
                <a:r>
                  <a:rPr lang="en-US" sz="1600" dirty="0"/>
                  <a:t>),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(DARWIN-like</a:t>
                </a:r>
                <a:r>
                  <a:rPr lang="en-US" sz="1600" baseline="30000" dirty="0"/>
                  <a:t>*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69F3B5-DFC1-4C8D-8763-8ED12EE46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499" y="3842187"/>
                <a:ext cx="4105226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C3AD7A0-35B0-4273-A891-1A25C1184FEE}"/>
                  </a:ext>
                </a:extLst>
              </p:cNvPr>
              <p:cNvSpPr/>
              <p:nvPr/>
            </p:nvSpPr>
            <p:spPr>
              <a:xfrm>
                <a:off x="7893499" y="4374275"/>
                <a:ext cx="39625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(</a:t>
                </a:r>
                <a:r>
                  <a:rPr lang="en-US" sz="1600" dirty="0" err="1"/>
                  <a:t>XENONnT-like</a:t>
                </a:r>
                <a:r>
                  <a:rPr lang="en-US" sz="1600" baseline="30000" dirty="0" err="1"/>
                  <a:t>Ϯ</a:t>
                </a:r>
                <a:r>
                  <a:rPr lang="en-US" sz="1600" dirty="0"/>
                  <a:t>),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dirty="0"/>
                  <a:t>285 (DARWIN-like</a:t>
                </a:r>
                <a:r>
                  <a:rPr lang="en-US" sz="1600" baseline="30000" dirty="0"/>
                  <a:t>*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C3AD7A0-35B0-4273-A891-1A25C1184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499" y="4374275"/>
                <a:ext cx="3962560" cy="338554"/>
              </a:xfrm>
              <a:prstGeom prst="rect">
                <a:avLst/>
              </a:prstGeom>
              <a:blipFill>
                <a:blip r:embed="rId7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1D3B1479-7229-44F8-97A5-B3BE20AAE523}"/>
              </a:ext>
            </a:extLst>
          </p:cNvPr>
          <p:cNvSpPr/>
          <p:nvPr/>
        </p:nvSpPr>
        <p:spPr>
          <a:xfrm>
            <a:off x="4105539" y="6036642"/>
            <a:ext cx="72650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Ϯ  </a:t>
            </a:r>
            <a:r>
              <a:rPr lang="en-US" sz="1400" dirty="0" err="1"/>
              <a:t>XENONnT</a:t>
            </a:r>
            <a:r>
              <a:rPr lang="en-US" sz="1400" dirty="0"/>
              <a:t>-like: assuming </a:t>
            </a:r>
            <a:r>
              <a:rPr lang="en-US" sz="1400" u="sng" dirty="0"/>
              <a:t>6 tons </a:t>
            </a:r>
            <a:r>
              <a:rPr lang="en-US" sz="1400" dirty="0"/>
              <a:t>target within the TPC and </a:t>
            </a:r>
            <a:r>
              <a:rPr lang="en-US" sz="1400" u="sng" dirty="0"/>
              <a:t>700 tons </a:t>
            </a:r>
            <a:r>
              <a:rPr lang="en-US" sz="1400" dirty="0"/>
              <a:t>target inside the water tank</a:t>
            </a:r>
          </a:p>
          <a:p>
            <a:r>
              <a:rPr lang="en-US" sz="1400" baseline="30000" dirty="0"/>
              <a:t>*</a:t>
            </a:r>
            <a:r>
              <a:rPr lang="en-US" sz="1400" dirty="0"/>
              <a:t> DARWIN-like: assuming </a:t>
            </a:r>
            <a:r>
              <a:rPr lang="en-US" sz="1400" u="sng" dirty="0"/>
              <a:t>40 tons</a:t>
            </a:r>
            <a:r>
              <a:rPr lang="en-US" sz="1400" dirty="0"/>
              <a:t> target within the TPC and </a:t>
            </a:r>
            <a:r>
              <a:rPr lang="en-US" sz="1400" u="sng" dirty="0"/>
              <a:t>1 kilotons</a:t>
            </a:r>
            <a:r>
              <a:rPr lang="en-US" sz="1400" dirty="0"/>
              <a:t> target inside the water tank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995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22B0B6-6110-410E-96BE-740005A755D3}"/>
              </a:ext>
            </a:extLst>
          </p:cNvPr>
          <p:cNvGrpSpPr/>
          <p:nvPr/>
        </p:nvGrpSpPr>
        <p:grpSpPr>
          <a:xfrm>
            <a:off x="7967133" y="1632275"/>
            <a:ext cx="4021667" cy="2795792"/>
            <a:chOff x="3897476" y="2402957"/>
            <a:chExt cx="3558850" cy="2446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DED1F8-EDCB-4022-B9EA-E51E2DB7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476" y="2402957"/>
              <a:ext cx="3558848" cy="24462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20C8E2-749F-4D5D-A1ED-725B4D88617E}"/>
                </a:ext>
              </a:extLst>
            </p:cNvPr>
            <p:cNvSpPr txBox="1"/>
            <p:nvPr/>
          </p:nvSpPr>
          <p:spPr>
            <a:xfrm>
              <a:off x="6305551" y="4596907"/>
              <a:ext cx="1150775" cy="22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Adapted from </a:t>
              </a:r>
            </a:p>
            <a:p>
              <a:r>
                <a:rPr lang="en-US" sz="600" dirty="0">
                  <a:solidFill>
                    <a:schemeClr val="bg1"/>
                  </a:solidFill>
                </a:rPr>
                <a:t>The Time Machine Project © Cetin Bal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A9F7648-20D3-462C-9FB5-FC91A836A186}"/>
                </a:ext>
              </a:extLst>
            </p:cNvPr>
            <p:cNvCxnSpPr>
              <a:cxnSpLocks/>
            </p:cNvCxnSpPr>
            <p:nvPr/>
          </p:nvCxnSpPr>
          <p:spPr>
            <a:xfrm>
              <a:off x="3956050" y="2679700"/>
              <a:ext cx="1009650" cy="43180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67DE833-FD83-4FD1-8923-0988D08B5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4274" y="2546350"/>
              <a:ext cx="728826" cy="56515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0082025-08FC-4B43-93F4-8CA347135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800" y="4298950"/>
              <a:ext cx="1146887" cy="8255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95F01B-799B-4982-B406-125EEC26F8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1950" y="4295192"/>
              <a:ext cx="407112" cy="276997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28E12E-50CB-4904-8354-98BA8415F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618" y="3746502"/>
              <a:ext cx="891118" cy="339655"/>
            </a:xfrm>
            <a:prstGeom prst="straightConnector1">
              <a:avLst/>
            </a:prstGeom>
            <a:ln w="5715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79D7DD1-C075-4D0D-85AA-63DEC4AA5A30}"/>
                </a:ext>
              </a:extLst>
            </p:cNvPr>
            <p:cNvCxnSpPr>
              <a:cxnSpLocks/>
            </p:cNvCxnSpPr>
            <p:nvPr/>
          </p:nvCxnSpPr>
          <p:spPr>
            <a:xfrm>
              <a:off x="5297131" y="3746502"/>
              <a:ext cx="1332269" cy="44449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4874CA0-EB8F-4197-B028-AE93642DD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000" y="3403825"/>
              <a:ext cx="165100" cy="7915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E81FE4-454E-41BE-AF1B-54DDBAA7C98E}"/>
                </a:ext>
              </a:extLst>
            </p:cNvPr>
            <p:cNvCxnSpPr>
              <a:cxnSpLocks/>
            </p:cNvCxnSpPr>
            <p:nvPr/>
          </p:nvCxnSpPr>
          <p:spPr>
            <a:xfrm>
              <a:off x="7038265" y="3403823"/>
              <a:ext cx="219785" cy="6568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B72DCF-B5ED-41D1-A2D4-EC75FE228EE6}"/>
                </a:ext>
              </a:extLst>
            </p:cNvPr>
            <p:cNvSpPr/>
            <p:nvPr/>
          </p:nvSpPr>
          <p:spPr>
            <a:xfrm>
              <a:off x="6238543" y="2598092"/>
              <a:ext cx="975195" cy="382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WIMPS, neutrons &amp;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Neutrinos scatter of off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The nucleus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F6B006-363B-4586-BCFE-ADA4D68C3B5A}"/>
                </a:ext>
              </a:extLst>
            </p:cNvPr>
            <p:cNvSpPr/>
            <p:nvPr/>
          </p:nvSpPr>
          <p:spPr>
            <a:xfrm>
              <a:off x="4262618" y="4529050"/>
              <a:ext cx="1404594" cy="306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Photons &amp; electrons scatter off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of atomic electrons</a:t>
              </a:r>
              <a:endParaRPr lang="en-US" sz="20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E06CE01-CDD5-498A-97F1-1B3B2213D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4" t="1276" r="31579" b="53915"/>
          <a:stretch/>
        </p:blipFill>
        <p:spPr>
          <a:xfrm>
            <a:off x="134374" y="2694636"/>
            <a:ext cx="2551941" cy="2200537"/>
          </a:xfrm>
          <a:prstGeom prst="ellipse">
            <a:avLst/>
          </a:prstGeom>
          <a:noFill/>
          <a:ln>
            <a:noFill/>
          </a:ln>
          <a:effectLst>
            <a:glow rad="215900">
              <a:srgbClr val="78C1FF">
                <a:alpha val="29000"/>
              </a:srgbClr>
            </a:glow>
            <a:reflection endPos="0" dist="50800" dir="5400000" sy="-100000" algn="bl" rotWithShape="0"/>
            <a:softEdge rad="508000"/>
          </a:effectLst>
          <a:scene3d>
            <a:camera prst="obliqueBottomRight"/>
            <a:lightRig rig="threePt" dir="t"/>
          </a:scene3d>
        </p:spPr>
      </p:pic>
      <p:pic>
        <p:nvPicPr>
          <p:cNvPr id="1026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2184189-932D-40E5-A7A9-9314169E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27" y="1209521"/>
            <a:ext cx="5435188" cy="3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4D8C6B-B386-4C98-A769-710F3D91F7BE}"/>
              </a:ext>
            </a:extLst>
          </p:cNvPr>
          <p:cNvSpPr txBox="1"/>
          <p:nvPr/>
        </p:nvSpPr>
        <p:spPr>
          <a:xfrm>
            <a:off x="68307" y="6159508"/>
            <a:ext cx="27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*</a:t>
            </a:r>
            <a:r>
              <a:rPr lang="en-US" dirty="0"/>
              <a:t>Time-Projection-Chamber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2CBEE-9D5D-49EF-917C-502AD4E6900D}"/>
              </a:ext>
            </a:extLst>
          </p:cNvPr>
          <p:cNvSpPr txBox="1"/>
          <p:nvPr/>
        </p:nvSpPr>
        <p:spPr>
          <a:xfrm>
            <a:off x="9087422" y="1261741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Recoil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884F85-8224-4771-8656-CF08C31E0379}"/>
              </a:ext>
            </a:extLst>
          </p:cNvPr>
          <p:cNvSpPr txBox="1"/>
          <p:nvPr/>
        </p:nvSpPr>
        <p:spPr>
          <a:xfrm>
            <a:off x="0" y="5325101"/>
            <a:ext cx="804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Neutrinos recoil from the nucleus giving prompt scintillation light (S1) </a:t>
            </a:r>
          </a:p>
          <a:p>
            <a:r>
              <a:rPr lang="en-US" dirty="0"/>
              <a:t>and frees electrons which are drifted above and create a second, delayed signal (S2)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10E16F5-797E-4733-AC44-27B948BD9C74}"/>
              </a:ext>
            </a:extLst>
          </p:cNvPr>
          <p:cNvSpPr txBox="1">
            <a:spLocks/>
          </p:cNvSpPr>
          <p:nvPr/>
        </p:nvSpPr>
        <p:spPr>
          <a:xfrm>
            <a:off x="68307" y="132287"/>
            <a:ext cx="10846893" cy="1113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Supernova Interactions in Liquid Xenon TPCs*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2D1D2-0378-4609-9486-62C4478C6E58}"/>
              </a:ext>
            </a:extLst>
          </p:cNvPr>
          <p:cNvSpPr txBox="1"/>
          <p:nvPr/>
        </p:nvSpPr>
        <p:spPr>
          <a:xfrm>
            <a:off x="10839053" y="3643654"/>
            <a:ext cx="49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277C6-CE5B-444C-81ED-9A4AFDCA37A8}"/>
              </a:ext>
            </a:extLst>
          </p:cNvPr>
          <p:cNvSpPr txBox="1"/>
          <p:nvPr/>
        </p:nvSpPr>
        <p:spPr>
          <a:xfrm>
            <a:off x="8388903" y="1813271"/>
            <a:ext cx="61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D966"/>
                </a:solidFill>
              </a:rPr>
              <a:t>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F4F9C9-0C30-417E-981F-C9AA092B8249}"/>
              </a:ext>
            </a:extLst>
          </p:cNvPr>
          <p:cNvSpPr txBox="1"/>
          <p:nvPr/>
        </p:nvSpPr>
        <p:spPr>
          <a:xfrm>
            <a:off x="8018660" y="3718637"/>
            <a:ext cx="61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D966"/>
                </a:solidFill>
              </a:rPr>
              <a:t>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3C206F-6A68-4FE4-99AC-D3119AAEBCE8}"/>
                  </a:ext>
                </a:extLst>
              </p14:cNvPr>
              <p14:cNvContentPartPr/>
              <p14:nvPr/>
            </p14:nvContentPartPr>
            <p14:xfrm>
              <a:off x="5118904" y="1532873"/>
              <a:ext cx="72000" cy="10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3C206F-6A68-4FE4-99AC-D3119AAEBC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0744" y="1494713"/>
                <a:ext cx="14796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55DAFA6-AD90-4245-A551-2AD4618E28C2}"/>
                  </a:ext>
                </a:extLst>
              </p14:cNvPr>
              <p14:cNvContentPartPr/>
              <p14:nvPr/>
            </p14:nvContentPartPr>
            <p14:xfrm>
              <a:off x="5100904" y="1604513"/>
              <a:ext cx="10224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55DAFA6-AD90-4245-A551-2AD4618E28C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62744" y="1566353"/>
                <a:ext cx="1782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C48E4B-F02A-4E00-A81D-10C0D5DC5DFF}"/>
                  </a:ext>
                </a:extLst>
              </p14:cNvPr>
              <p14:cNvContentPartPr/>
              <p14:nvPr/>
            </p14:nvContentPartPr>
            <p14:xfrm>
              <a:off x="5172544" y="1425233"/>
              <a:ext cx="36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C48E4B-F02A-4E00-A81D-10C0D5DC5D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34384" y="1387073"/>
                <a:ext cx="1123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7920630-41FF-476B-B1F8-3C5D053B360B}"/>
                  </a:ext>
                </a:extLst>
              </p14:cNvPr>
              <p14:cNvContentPartPr/>
              <p14:nvPr/>
            </p14:nvContentPartPr>
            <p14:xfrm>
              <a:off x="5118904" y="147923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7920630-41FF-476B-B1F8-3C5D053B36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80744" y="1441073"/>
                <a:ext cx="76320" cy="76320"/>
              </a:xfrm>
              <a:prstGeom prst="rect">
                <a:avLst/>
              </a:prstGeom>
            </p:spPr>
          </p:pic>
        </mc:Fallback>
      </mc:AlternateContent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A08B35D-A18F-4BE7-BBBF-73380BD91E17}"/>
              </a:ext>
            </a:extLst>
          </p:cNvPr>
          <p:cNvSpPr/>
          <p:nvPr/>
        </p:nvSpPr>
        <p:spPr>
          <a:xfrm>
            <a:off x="5000021" y="1353671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9C41AB-2D09-49B9-91ED-22B8EE220EE7}"/>
              </a:ext>
            </a:extLst>
          </p:cNvPr>
          <p:cNvSpPr/>
          <p:nvPr/>
        </p:nvSpPr>
        <p:spPr>
          <a:xfrm>
            <a:off x="2686315" y="1358378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AB9D02D2-DBD0-4FAD-BD08-A899A6696E2B}"/>
              </a:ext>
            </a:extLst>
          </p:cNvPr>
          <p:cNvSpPr/>
          <p:nvPr/>
        </p:nvSpPr>
        <p:spPr>
          <a:xfrm>
            <a:off x="3098943" y="2897518"/>
            <a:ext cx="381000" cy="347133"/>
          </a:xfrm>
          <a:prstGeom prst="donut">
            <a:avLst>
              <a:gd name="adj" fmla="val 7164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01D17-640A-4702-9026-8C3F0E8166E2}"/>
              </a:ext>
            </a:extLst>
          </p:cNvPr>
          <p:cNvSpPr txBox="1"/>
          <p:nvPr/>
        </p:nvSpPr>
        <p:spPr>
          <a:xfrm>
            <a:off x="3098943" y="2866624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S1</a:t>
            </a:r>
          </a:p>
        </p:txBody>
      </p:sp>
      <p:sp>
        <p:nvSpPr>
          <p:cNvPr id="37" name="Circle: Hollow 36">
            <a:extLst>
              <a:ext uri="{FF2B5EF4-FFF2-40B4-BE49-F238E27FC236}">
                <a16:creationId xmlns:a16="http://schemas.microsoft.com/office/drawing/2014/main" id="{BC169EBE-82E0-4DC7-8159-84A34D207773}"/>
              </a:ext>
            </a:extLst>
          </p:cNvPr>
          <p:cNvSpPr/>
          <p:nvPr/>
        </p:nvSpPr>
        <p:spPr>
          <a:xfrm>
            <a:off x="6026187" y="2277020"/>
            <a:ext cx="381000" cy="347133"/>
          </a:xfrm>
          <a:prstGeom prst="donut">
            <a:avLst>
              <a:gd name="adj" fmla="val 7164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E7D78D-AD7D-4841-B725-75AC25456542}"/>
              </a:ext>
            </a:extLst>
          </p:cNvPr>
          <p:cNvSpPr txBox="1"/>
          <p:nvPr/>
        </p:nvSpPr>
        <p:spPr>
          <a:xfrm>
            <a:off x="6026187" y="2257400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S2</a:t>
            </a:r>
          </a:p>
        </p:txBody>
      </p:sp>
    </p:spTree>
    <p:extLst>
      <p:ext uri="{BB962C8B-B14F-4D97-AF65-F5344CB8AC3E}">
        <p14:creationId xmlns:p14="http://schemas.microsoft.com/office/powerpoint/2010/main" val="199707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271F9D-079D-4C79-97FD-EE6466018CAB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4370528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FE3F3-7C2C-4720-9BDB-D11733D0E331}"/>
              </a:ext>
            </a:extLst>
          </p:cNvPr>
          <p:cNvSpPr/>
          <p:nvPr/>
        </p:nvSpPr>
        <p:spPr>
          <a:xfrm>
            <a:off x="79132" y="5038302"/>
            <a:ext cx="8062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waveforms are registered and identified as S1 and S2</a:t>
            </a:r>
          </a:p>
          <a:p>
            <a:r>
              <a:rPr lang="en-US" dirty="0"/>
              <a:t>waveforms have several features e.g. areas in P.E., widths in ns</a:t>
            </a:r>
          </a:p>
          <a:p>
            <a:r>
              <a:rPr lang="en-US" dirty="0" err="1"/>
              <a:t>x,y</a:t>
            </a:r>
            <a:r>
              <a:rPr lang="en-US" dirty="0"/>
              <a:t>,(z) positions.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1C6916-466E-400B-9676-8438A8D8A835}"/>
              </a:ext>
            </a:extLst>
          </p:cNvPr>
          <p:cNvGrpSpPr/>
          <p:nvPr/>
        </p:nvGrpSpPr>
        <p:grpSpPr>
          <a:xfrm>
            <a:off x="6449216" y="1358033"/>
            <a:ext cx="5248817" cy="3027735"/>
            <a:chOff x="68308" y="1252205"/>
            <a:chExt cx="5426042" cy="3149276"/>
          </a:xfrm>
        </p:grpSpPr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62085656-76DD-4107-B7DB-DFE587DE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" y="1252205"/>
              <a:ext cx="5426042" cy="31492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398419-E93F-4B4B-A730-427B18BD2E9A}"/>
                </a:ext>
              </a:extLst>
            </p:cNvPr>
            <p:cNvSpPr txBox="1"/>
            <p:nvPr/>
          </p:nvSpPr>
          <p:spPr>
            <a:xfrm>
              <a:off x="1290227" y="3353498"/>
              <a:ext cx="3060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drift time</a:t>
              </a:r>
              <a:r>
                <a:rPr lang="en-US" dirty="0">
                  <a:sym typeface="Symbol" panose="05050102010706020507" pitchFamily="18" charset="2"/>
                </a:rPr>
                <a:t>  </a:t>
              </a:r>
              <a:r>
                <a:rPr lang="en-US" dirty="0"/>
                <a:t>100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s (z</a:t>
              </a:r>
              <a:r>
                <a:rPr lang="en-US" dirty="0">
                  <a:sym typeface="Symbol" panose="05050102010706020507" pitchFamily="18" charset="2"/>
                </a:rPr>
                <a:t>7cm</a:t>
              </a:r>
              <a:r>
                <a:rPr lang="en-US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E20E92-C2D3-4E48-8B27-438E96F1C3FC}"/>
                </a:ext>
              </a:extLst>
            </p:cNvPr>
            <p:cNvSpPr txBox="1"/>
            <p:nvPr/>
          </p:nvSpPr>
          <p:spPr>
            <a:xfrm>
              <a:off x="327216" y="2575224"/>
              <a:ext cx="638317" cy="287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/>
                <a:t>473 PE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A0559E-589E-449D-8A85-FBBA544A4E3D}"/>
                </a:ext>
              </a:extLst>
            </p:cNvPr>
            <p:cNvSpPr txBox="1"/>
            <p:nvPr/>
          </p:nvSpPr>
          <p:spPr>
            <a:xfrm>
              <a:off x="2284499" y="2582690"/>
              <a:ext cx="7989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/>
                <a:t>11951 PE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E5D791-F720-4224-8D96-9E1770176D04}"/>
                </a:ext>
              </a:extLst>
            </p:cNvPr>
            <p:cNvSpPr txBox="1"/>
            <p:nvPr/>
          </p:nvSpPr>
          <p:spPr>
            <a:xfrm>
              <a:off x="386116" y="2357916"/>
              <a:ext cx="431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S1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AF3B7A-F985-4D75-B7E1-199DAAF64072}"/>
                </a:ext>
              </a:extLst>
            </p:cNvPr>
            <p:cNvSpPr txBox="1"/>
            <p:nvPr/>
          </p:nvSpPr>
          <p:spPr>
            <a:xfrm>
              <a:off x="2452295" y="2357916"/>
              <a:ext cx="431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S2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8581FF-2A32-479D-AB4F-EC02F80C7D67}"/>
                </a:ext>
              </a:extLst>
            </p:cNvPr>
            <p:cNvCxnSpPr/>
            <p:nvPr/>
          </p:nvCxnSpPr>
          <p:spPr>
            <a:xfrm>
              <a:off x="658769" y="3728536"/>
              <a:ext cx="403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72C372-3FA3-475A-8324-DBE7DD6CA99F}"/>
                </a:ext>
              </a:extLst>
            </p:cNvPr>
            <p:cNvCxnSpPr/>
            <p:nvPr/>
          </p:nvCxnSpPr>
          <p:spPr>
            <a:xfrm>
              <a:off x="601619" y="2806090"/>
              <a:ext cx="57150" cy="375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300FDB1-37D6-400F-A95D-68C1C23198AD}"/>
                </a:ext>
              </a:extLst>
            </p:cNvPr>
            <p:cNvCxnSpPr>
              <a:cxnSpLocks/>
            </p:cNvCxnSpPr>
            <p:nvPr/>
          </p:nvCxnSpPr>
          <p:spPr>
            <a:xfrm>
              <a:off x="2937651" y="2790008"/>
              <a:ext cx="1753118" cy="525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521D75-3F8B-4084-BFB3-943B0729A09B}"/>
                </a:ext>
              </a:extLst>
            </p:cNvPr>
            <p:cNvSpPr txBox="1"/>
            <p:nvPr/>
          </p:nvSpPr>
          <p:spPr>
            <a:xfrm>
              <a:off x="1271454" y="3722830"/>
              <a:ext cx="3060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(max drift time</a:t>
              </a:r>
              <a:r>
                <a:rPr lang="en-US" dirty="0">
                  <a:sym typeface="Symbol" panose="05050102010706020507" pitchFamily="18" charset="2"/>
                </a:rPr>
                <a:t>  </a:t>
              </a:r>
              <a:r>
                <a:rPr lang="en-US" dirty="0"/>
                <a:t>2.2ms)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47A65A-D4A3-4ADA-9848-28B15A4C6F41}"/>
                </a:ext>
              </a:extLst>
            </p:cNvPr>
            <p:cNvCxnSpPr/>
            <p:nvPr/>
          </p:nvCxnSpPr>
          <p:spPr>
            <a:xfrm>
              <a:off x="405168" y="2112119"/>
              <a:ext cx="252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E5C7F78-B161-4289-A7BC-2386B25D6407}"/>
                </a:ext>
              </a:extLst>
            </p:cNvPr>
            <p:cNvCxnSpPr/>
            <p:nvPr/>
          </p:nvCxnSpPr>
          <p:spPr>
            <a:xfrm>
              <a:off x="2467969" y="2114319"/>
              <a:ext cx="432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0AFB3E-0348-4A73-91B8-645E0B7661A3}"/>
                </a:ext>
              </a:extLst>
            </p:cNvPr>
            <p:cNvSpPr txBox="1"/>
            <p:nvPr/>
          </p:nvSpPr>
          <p:spPr>
            <a:xfrm>
              <a:off x="234295" y="1844465"/>
              <a:ext cx="6383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~160ns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8CD68D-8C9B-4920-9987-57D99D7E1BA8}"/>
                </a:ext>
              </a:extLst>
            </p:cNvPr>
            <p:cNvSpPr txBox="1"/>
            <p:nvPr/>
          </p:nvSpPr>
          <p:spPr>
            <a:xfrm>
              <a:off x="2367916" y="1844465"/>
              <a:ext cx="606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~3.4</a:t>
              </a:r>
              <a:r>
                <a:rPr lang="en-US" sz="1200" dirty="0">
                  <a:latin typeface="Symbol" panose="05050102010706020507" pitchFamily="18" charset="2"/>
                </a:rPr>
                <a:t>m</a:t>
              </a:r>
              <a:r>
                <a:rPr lang="en-US" sz="1200" dirty="0"/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D70E37-0242-4858-B985-8C1568A33CB0}"/>
                </a:ext>
              </a:extLst>
            </p:cNvPr>
            <p:cNvSpPr txBox="1"/>
            <p:nvPr/>
          </p:nvSpPr>
          <p:spPr>
            <a:xfrm>
              <a:off x="4795026" y="1280767"/>
              <a:ext cx="6993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/>
                <a:t>S2 (</a:t>
              </a:r>
              <a:r>
                <a:rPr lang="en-US" sz="1200" dirty="0" err="1"/>
                <a:t>x,y</a:t>
              </a:r>
              <a:r>
                <a:rPr lang="en-US" sz="1200" dirty="0"/>
                <a:t>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843CB-E382-460C-93F2-A97CCDA68E2D}"/>
              </a:ext>
            </a:extLst>
          </p:cNvPr>
          <p:cNvSpPr/>
          <p:nvPr/>
        </p:nvSpPr>
        <p:spPr>
          <a:xfrm>
            <a:off x="4038238" y="286908"/>
            <a:ext cx="1336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Observables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4D4329-B974-4BCD-9131-0EADB1141B62}"/>
              </a:ext>
            </a:extLst>
          </p:cNvPr>
          <p:cNvSpPr/>
          <p:nvPr/>
        </p:nvSpPr>
        <p:spPr>
          <a:xfrm>
            <a:off x="83466" y="5904132"/>
            <a:ext cx="6021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Simulating Supernova signal to identify distinct features.</a:t>
            </a:r>
          </a:p>
          <a:p>
            <a:r>
              <a:rPr lang="en-US" dirty="0"/>
              <a:t>Then developing cuts to identify the supernova inside a signal.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CF1911-F565-45B8-80E0-7EC3216FC93A}"/>
              </a:ext>
            </a:extLst>
          </p:cNvPr>
          <p:cNvSpPr/>
          <p:nvPr/>
        </p:nvSpPr>
        <p:spPr>
          <a:xfrm>
            <a:off x="2525762" y="787509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DA0A6-8833-4C6A-8D62-A8CD99D39829}"/>
              </a:ext>
            </a:extLst>
          </p:cNvPr>
          <p:cNvSpPr/>
          <p:nvPr/>
        </p:nvSpPr>
        <p:spPr>
          <a:xfrm>
            <a:off x="346531" y="792216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35F968F-D08F-4EBF-A837-6F9A74537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188278"/>
            <a:ext cx="5435188" cy="3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86D058A-E6EE-4E5D-8A58-18C93DC7D0C6}"/>
                  </a:ext>
                </a:extLst>
              </p14:cNvPr>
              <p14:cNvContentPartPr/>
              <p14:nvPr/>
            </p14:nvContentPartPr>
            <p14:xfrm>
              <a:off x="2994881" y="1511630"/>
              <a:ext cx="72000" cy="10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86D058A-E6EE-4E5D-8A58-18C93DC7D0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6721" y="1473470"/>
                <a:ext cx="14796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2AE117-A0A3-4A05-B952-8C34ECC420F5}"/>
                  </a:ext>
                </a:extLst>
              </p14:cNvPr>
              <p14:cNvContentPartPr/>
              <p14:nvPr/>
            </p14:nvContentPartPr>
            <p14:xfrm>
              <a:off x="2976881" y="1583270"/>
              <a:ext cx="102240" cy="166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2AE117-A0A3-4A05-B952-8C34ECC420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8721" y="1545110"/>
                <a:ext cx="178200" cy="24264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1796FD62-2A17-4E33-B41B-1441D3B573F4}"/>
              </a:ext>
            </a:extLst>
          </p:cNvPr>
          <p:cNvSpPr/>
          <p:nvPr/>
        </p:nvSpPr>
        <p:spPr>
          <a:xfrm>
            <a:off x="974920" y="2876275"/>
            <a:ext cx="381000" cy="347133"/>
          </a:xfrm>
          <a:prstGeom prst="donut">
            <a:avLst>
              <a:gd name="adj" fmla="val 7164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4539E-A27D-4D95-A8B3-44134B1D15B4}"/>
              </a:ext>
            </a:extLst>
          </p:cNvPr>
          <p:cNvSpPr txBox="1"/>
          <p:nvPr/>
        </p:nvSpPr>
        <p:spPr>
          <a:xfrm>
            <a:off x="974920" y="2845381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S1</a:t>
            </a:r>
          </a:p>
        </p:txBody>
      </p:sp>
      <p:sp>
        <p:nvSpPr>
          <p:cNvPr id="38" name="Circle: Hollow 37">
            <a:extLst>
              <a:ext uri="{FF2B5EF4-FFF2-40B4-BE49-F238E27FC236}">
                <a16:creationId xmlns:a16="http://schemas.microsoft.com/office/drawing/2014/main" id="{6E4C50A6-7034-40BE-8670-5DC2A2325A5F}"/>
              </a:ext>
            </a:extLst>
          </p:cNvPr>
          <p:cNvSpPr/>
          <p:nvPr/>
        </p:nvSpPr>
        <p:spPr>
          <a:xfrm>
            <a:off x="3902164" y="2255777"/>
            <a:ext cx="381000" cy="347133"/>
          </a:xfrm>
          <a:prstGeom prst="donut">
            <a:avLst>
              <a:gd name="adj" fmla="val 7164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4917A-CA87-44B5-9CAE-59930918B458}"/>
              </a:ext>
            </a:extLst>
          </p:cNvPr>
          <p:cNvSpPr txBox="1"/>
          <p:nvPr/>
        </p:nvSpPr>
        <p:spPr>
          <a:xfrm>
            <a:off x="3902164" y="2236157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S2</a:t>
            </a:r>
          </a:p>
        </p:txBody>
      </p:sp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F410E651-50EA-481D-9EB8-C0ACD2515B0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6738806" y="5297527"/>
            <a:ext cx="5249992" cy="100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44D4A7E-70A9-452C-8F90-4ECE8066102E}"/>
                  </a:ext>
                </a:extLst>
              </p:cNvPr>
              <p:cNvSpPr/>
              <p:nvPr/>
            </p:nvSpPr>
            <p:spPr>
              <a:xfrm>
                <a:off x="8290046" y="5239400"/>
                <a:ext cx="21795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7F98D4"/>
                    </a:solidFill>
                  </a:rPr>
                  <a:t>Differential CE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solidFill>
                          <a:srgbClr val="7F98D4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600" dirty="0">
                    <a:solidFill>
                      <a:srgbClr val="7F98D4"/>
                    </a:solidFill>
                  </a:rPr>
                  <a:t>NS rates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44D4A7E-70A9-452C-8F90-4ECE806610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046" y="5239400"/>
                <a:ext cx="2179571" cy="338554"/>
              </a:xfrm>
              <a:prstGeom prst="rect">
                <a:avLst/>
              </a:prstGeom>
              <a:blipFill>
                <a:blip r:embed="rId10"/>
                <a:stretch>
                  <a:fillRect l="-16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76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000A1BD-13BF-4A48-B5B8-D671C8E296A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270273" y="846943"/>
            <a:ext cx="5249992" cy="100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9E22B63-3AD9-4536-962E-4061F3F4A7DA}"/>
                  </a:ext>
                </a:extLst>
              </p:cNvPr>
              <p:cNvSpPr/>
              <p:nvPr/>
            </p:nvSpPr>
            <p:spPr>
              <a:xfrm>
                <a:off x="1821513" y="788816"/>
                <a:ext cx="21795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7F98D4"/>
                    </a:solidFill>
                  </a:rPr>
                  <a:t>Differential CE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solidFill>
                          <a:srgbClr val="7F98D4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600" dirty="0">
                    <a:solidFill>
                      <a:srgbClr val="7F98D4"/>
                    </a:solidFill>
                  </a:rPr>
                  <a:t>NS rates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9E22B63-3AD9-4536-962E-4061F3F4A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513" y="788816"/>
                <a:ext cx="2179571" cy="338554"/>
              </a:xfrm>
              <a:prstGeom prst="rect">
                <a:avLst/>
              </a:prstGeom>
              <a:blipFill>
                <a:blip r:embed="rId4"/>
                <a:stretch>
                  <a:fillRect l="-16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D4F0500-32E9-4A24-B355-B47AF488E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08" y="489544"/>
            <a:ext cx="3418078" cy="2292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7FF86-042B-4693-9D9D-41A6D7C3B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67" y="2517091"/>
            <a:ext cx="3750733" cy="238529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1F9DE02-0120-4D81-AF4C-4E66EF32A3D1}"/>
              </a:ext>
            </a:extLst>
          </p:cNvPr>
          <p:cNvSpPr/>
          <p:nvPr/>
        </p:nvSpPr>
        <p:spPr>
          <a:xfrm>
            <a:off x="4017421" y="1006402"/>
            <a:ext cx="1363134" cy="845897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9C97F4-5866-4196-940F-C1919D78EF10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4370528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Rate calculation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0B07DE-5F36-44CF-8780-911A32FA9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2570661"/>
            <a:ext cx="3214886" cy="2066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37DA69-0F80-4B55-937C-4E2EECCAD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56" y="1910426"/>
            <a:ext cx="2793956" cy="27546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9296B6A-84C6-432F-BB2B-9512EA8899F9}"/>
              </a:ext>
            </a:extLst>
          </p:cNvPr>
          <p:cNvSpPr/>
          <p:nvPr/>
        </p:nvSpPr>
        <p:spPr>
          <a:xfrm>
            <a:off x="3022404" y="1148353"/>
            <a:ext cx="1093739" cy="576865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A4B4E9-BA66-4CBF-BCF6-FDECD34F7127}"/>
              </a:ext>
            </a:extLst>
          </p:cNvPr>
          <p:cNvSpPr/>
          <p:nvPr/>
        </p:nvSpPr>
        <p:spPr>
          <a:xfrm>
            <a:off x="2610666" y="2190786"/>
            <a:ext cx="22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Fluxes as a function of </a:t>
            </a:r>
          </a:p>
          <a:p>
            <a:pPr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energy and time</a:t>
            </a:r>
            <a:endParaRPr lang="en-US" sz="1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0CF21-BEF6-4670-A0D3-43C4C60CABB3}"/>
              </a:ext>
            </a:extLst>
          </p:cNvPr>
          <p:cNvSpPr/>
          <p:nvPr/>
        </p:nvSpPr>
        <p:spPr>
          <a:xfrm>
            <a:off x="9518193" y="1245635"/>
            <a:ext cx="2377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Atomic properties,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Cross-section probabilities</a:t>
            </a:r>
            <a:endParaRPr lang="en-US" sz="16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FFD0C48-9724-4989-9DEE-9ADD087087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512" t="8617" r="66393" b="53031"/>
          <a:stretch/>
        </p:blipFill>
        <p:spPr>
          <a:xfrm>
            <a:off x="984195" y="2311944"/>
            <a:ext cx="924441" cy="852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2AAA33-4B8F-49E0-A8B0-B627B18FD6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6"/>
          <a:stretch/>
        </p:blipFill>
        <p:spPr>
          <a:xfrm>
            <a:off x="8372007" y="1215977"/>
            <a:ext cx="1742032" cy="166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F6CA3F-D591-40D1-83D4-CAE4860FD1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7161" t="8617" r="33744" b="53031"/>
          <a:stretch/>
        </p:blipFill>
        <p:spPr>
          <a:xfrm>
            <a:off x="1743896" y="2093644"/>
            <a:ext cx="1174376" cy="108360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897181-09FE-4744-A7C5-2A8160F9B7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9566" t="57756" r="33744" b="9524"/>
          <a:stretch/>
        </p:blipFill>
        <p:spPr>
          <a:xfrm>
            <a:off x="1380013" y="3032142"/>
            <a:ext cx="1077277" cy="92448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9E77897-C0BF-4582-9253-61A2B53CBC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032" t="57756" r="5170" b="9524"/>
          <a:stretch/>
        </p:blipFill>
        <p:spPr>
          <a:xfrm>
            <a:off x="2276660" y="2877198"/>
            <a:ext cx="1000942" cy="9244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F2E70B-76FF-4B1F-A6A3-D157B482F0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20" y="2452396"/>
            <a:ext cx="3686175" cy="1238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2A08C7-E0A8-4FE5-8B9F-8D880FE810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80" y="3801684"/>
            <a:ext cx="3449287" cy="2672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C9043B-843B-473B-9FC8-64B952B39C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42" y="3801683"/>
            <a:ext cx="3394787" cy="26729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7581C9-BFC9-4CCE-BFDF-6BFC8BB81081}"/>
              </a:ext>
            </a:extLst>
          </p:cNvPr>
          <p:cNvSpPr/>
          <p:nvPr/>
        </p:nvSpPr>
        <p:spPr>
          <a:xfrm>
            <a:off x="214070" y="4636822"/>
            <a:ext cx="2793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Model-dependent fluxes at any time and with any neutrino energy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047FFF-F4B3-46FF-A635-21924480F6FB}"/>
              </a:ext>
            </a:extLst>
          </p:cNvPr>
          <p:cNvGrpSpPr/>
          <p:nvPr/>
        </p:nvGrpSpPr>
        <p:grpSpPr>
          <a:xfrm>
            <a:off x="10737090" y="5560152"/>
            <a:ext cx="1557293" cy="1004540"/>
            <a:chOff x="7853580" y="410094"/>
            <a:chExt cx="2495680" cy="1545873"/>
          </a:xfrm>
        </p:grpSpPr>
        <p:pic>
          <p:nvPicPr>
            <p:cNvPr id="25" name="Picture 24">
              <a:hlinkClick r:id="rId15"/>
              <a:extLst>
                <a:ext uri="{FF2B5EF4-FFF2-40B4-BE49-F238E27FC236}">
                  <a16:creationId xmlns:a16="http://schemas.microsoft.com/office/drawing/2014/main" id="{8D10DDC4-F764-4EC1-B1D0-6B623354E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7" y="734724"/>
              <a:ext cx="747610" cy="7476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24A30E-86A9-45F7-8FEE-E06BE630E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E3ECC6-BB57-4D78-A3BC-BB0D3CC9949C}"/>
                </a:ext>
              </a:extLst>
            </p:cNvPr>
            <p:cNvSpPr/>
            <p:nvPr/>
          </p:nvSpPr>
          <p:spPr>
            <a:xfrm>
              <a:off x="7853580" y="1482333"/>
              <a:ext cx="2495680" cy="473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/>
                <a:t>multimessenger</a:t>
              </a:r>
              <a:endParaRPr lang="en-US" sz="1400" b="1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B1AFA2FC-3193-4B54-9D87-7C2D196562CF}"/>
              </a:ext>
            </a:extLst>
          </p:cNvPr>
          <p:cNvSpPr/>
          <p:nvPr/>
        </p:nvSpPr>
        <p:spPr>
          <a:xfrm>
            <a:off x="226276" y="1397475"/>
            <a:ext cx="1014657" cy="378046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23A96E2A-48C5-488A-9274-B7AF30B5CB65}"/>
              </a:ext>
            </a:extLst>
          </p:cNvPr>
          <p:cNvSpPr/>
          <p:nvPr/>
        </p:nvSpPr>
        <p:spPr>
          <a:xfrm rot="5400000">
            <a:off x="6096687" y="6225327"/>
            <a:ext cx="328742" cy="391918"/>
          </a:xfrm>
          <a:prstGeom prst="rightArrow">
            <a:avLst>
              <a:gd name="adj1" fmla="val 26464"/>
              <a:gd name="adj2" fmla="val 47335"/>
            </a:avLst>
          </a:prstGeom>
          <a:solidFill>
            <a:srgbClr val="009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5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2" grpId="0"/>
      <p:bldP spid="2" grpId="1"/>
      <p:bldP spid="7" grpId="0"/>
      <p:bldP spid="7" grpId="1"/>
      <p:bldP spid="11" grpId="0"/>
      <p:bldP spid="11" grpId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Microsoft Office PowerPoint</Application>
  <PresentationFormat>Widescreen</PresentationFormat>
  <Paragraphs>168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-apple-system</vt:lpstr>
      <vt:lpstr>Arial</vt:lpstr>
      <vt:lpstr>Arial Black</vt:lpstr>
      <vt:lpstr>Calibri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Supernova Neutrino Emission</vt:lpstr>
      <vt:lpstr>Supernova Neutrino Emission</vt:lpstr>
      <vt:lpstr>Supernova interactions in the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Kara, Melih (IAP)</dc:creator>
  <cp:lastModifiedBy>Kara, Melih (IAP)</cp:lastModifiedBy>
  <cp:revision>81</cp:revision>
  <dcterms:created xsi:type="dcterms:W3CDTF">2023-02-20T10:10:26Z</dcterms:created>
  <dcterms:modified xsi:type="dcterms:W3CDTF">2023-03-27T10:47:43Z</dcterms:modified>
</cp:coreProperties>
</file>