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8" r:id="rId3"/>
    <p:sldId id="297" r:id="rId4"/>
    <p:sldId id="259" r:id="rId5"/>
    <p:sldId id="268" r:id="rId6"/>
    <p:sldId id="291" r:id="rId7"/>
    <p:sldId id="267" r:id="rId8"/>
    <p:sldId id="262" r:id="rId9"/>
    <p:sldId id="299" r:id="rId10"/>
    <p:sldId id="302" r:id="rId11"/>
    <p:sldId id="261" r:id="rId12"/>
    <p:sldId id="265" r:id="rId13"/>
    <p:sldId id="275" r:id="rId14"/>
    <p:sldId id="266" r:id="rId15"/>
    <p:sldId id="279" r:id="rId16"/>
    <p:sldId id="304" r:id="rId17"/>
    <p:sldId id="303" r:id="rId18"/>
    <p:sldId id="307" r:id="rId19"/>
    <p:sldId id="300" r:id="rId20"/>
    <p:sldId id="301" r:id="rId21"/>
    <p:sldId id="284" r:id="rId22"/>
    <p:sldId id="309" r:id="rId23"/>
    <p:sldId id="310" r:id="rId24"/>
    <p:sldId id="305" r:id="rId25"/>
    <p:sldId id="258" r:id="rId26"/>
    <p:sldId id="287" r:id="rId27"/>
  </p:sldIdLst>
  <p:sldSz cx="9144000" cy="5143500" type="screen16x9"/>
  <p:notesSz cx="51435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64"/>
    <a:srgbClr val="FF40FF"/>
    <a:srgbClr val="B3A2C7"/>
    <a:srgbClr val="00BE99"/>
    <a:srgbClr val="00FFCF"/>
    <a:srgbClr val="D99694"/>
    <a:srgbClr val="C00000"/>
    <a:srgbClr val="FF0000"/>
    <a:srgbClr val="00B0F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4"/>
    <p:restoredTop sz="81660"/>
  </p:normalViewPr>
  <p:slideViewPr>
    <p:cSldViewPr>
      <p:cViewPr varScale="1">
        <p:scale>
          <a:sx n="146" d="100"/>
          <a:sy n="146" d="100"/>
        </p:scale>
        <p:origin x="368" y="17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tupratiwi/Documents/6.%20LCA/1.%20Literature%20Review/Working%20File/LCA%20District%20Heating%20Geothermal%20Summary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tupratiwi/Documents/6.%20LCA/1.%20Literature%20Review/Working%20File/LCA%20District%20Heating%20Geothermal%20Summary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tupratiwi/Documents/6.%20LCA/1.%20Literature%20Review/Working%20File/LCA%20District%20Heating%20Geothermal%20Summary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tupratiwi/Documents/6.%20LCA/1.%20Literature%20Review/Working%20File/LCA%20District%20Heating%20Geothermal%20Summary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stupratiwi/Documents/6.%20LCA/2.%20Base%20Study/Scenario%20IA/Processed%20Result%20System%20I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Sheet6!$C$28</c:f>
              <c:strCache>
                <c:ptCount val="1"/>
                <c:pt idx="0">
                  <c:v>LCA Studies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Sheet6!$C$29:$C$32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5-3B4A-8A44-5F7CCA8AD139}"/>
            </c:ext>
          </c:extLst>
        </c:ser>
        <c:ser>
          <c:idx val="2"/>
          <c:order val="1"/>
          <c:tx>
            <c:strRef>
              <c:f>Sheet6!$D$28</c:f>
              <c:strCache>
                <c:ptCount val="1"/>
                <c:pt idx="0">
                  <c:v>Non-LCA Studies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Sheet6!$D$29:$D$32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15-3B4A-8A44-5F7CCA8AD139}"/>
            </c:ext>
          </c:extLst>
        </c:ser>
        <c:ser>
          <c:idx val="3"/>
          <c:order val="2"/>
          <c:tx>
            <c:strRef>
              <c:f>Sheet6!$E$28</c:f>
              <c:strCache>
                <c:ptCount val="1"/>
                <c:pt idx="0">
                  <c:v>LCA Studies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Sheet6!$E$29:$E$32</c:f>
              <c:numCache>
                <c:formatCode>General</c:formatCode>
                <c:ptCount val="4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15-3B4A-8A44-5F7CCA8AD139}"/>
            </c:ext>
          </c:extLst>
        </c:ser>
        <c:ser>
          <c:idx val="4"/>
          <c:order val="3"/>
          <c:tx>
            <c:strRef>
              <c:f>Sheet6!$F$28</c:f>
              <c:strCache>
                <c:ptCount val="1"/>
                <c:pt idx="0">
                  <c:v>Non-LCA Studies</c:v>
                </c:pt>
              </c:strCache>
            </c:strRef>
          </c:tx>
          <c:spPr>
            <a:noFill/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Sheet6!$F$29:$F$32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15-3B4A-8A44-5F7CCA8AD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6163120"/>
        <c:axId val="516477824"/>
      </c:barChart>
      <c:barChart>
        <c:barDir val="col"/>
        <c:grouping val="stacked"/>
        <c:varyColors val="0"/>
        <c:ser>
          <c:idx val="0"/>
          <c:order val="4"/>
          <c:tx>
            <c:strRef>
              <c:f>Sheet6!$G$28</c:f>
              <c:strCache>
                <c:ptCount val="1"/>
                <c:pt idx="0">
                  <c:v>Number of Plants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Sheet6!$G$29:$G$32</c:f>
              <c:numCache>
                <c:formatCode>General</c:formatCode>
                <c:ptCount val="4"/>
                <c:pt idx="0">
                  <c:v>178</c:v>
                </c:pt>
                <c:pt idx="1">
                  <c:v>281</c:v>
                </c:pt>
                <c:pt idx="2">
                  <c:v>1</c:v>
                </c:pt>
                <c:pt idx="3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15-3B4A-8A44-5F7CCA8AD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overlap val="47"/>
        <c:axId val="527853904"/>
        <c:axId val="523505104"/>
      </c:barChart>
      <c:catAx>
        <c:axId val="95616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477824"/>
        <c:crosses val="autoZero"/>
        <c:auto val="1"/>
        <c:lblAlgn val="ctr"/>
        <c:lblOffset val="100"/>
        <c:noMultiLvlLbl val="0"/>
      </c:catAx>
      <c:valAx>
        <c:axId val="516477824"/>
        <c:scaling>
          <c:orientation val="minMax"/>
          <c:max val="5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solidFill>
                      <a:schemeClr val="tx1"/>
                    </a:solidFill>
                    <a:effectLst/>
                  </a:rPr>
                  <a:t>Number of Literature Studies</a:t>
                </a:r>
                <a:endParaRPr lang="en-US" sz="1400" b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5444610287549329E-2"/>
              <c:y val="0.19808282497111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63120"/>
        <c:crosses val="autoZero"/>
        <c:crossBetween val="between"/>
      </c:valAx>
      <c:valAx>
        <c:axId val="523505104"/>
        <c:scaling>
          <c:orientation val="minMax"/>
          <c:max val="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0" i="0" baseline="0">
                    <a:solidFill>
                      <a:schemeClr val="bg1"/>
                    </a:solidFill>
                    <a:effectLst/>
                  </a:rPr>
                  <a:t>Number of Plants</a:t>
                </a:r>
                <a:endParaRPr lang="en-US" sz="1500" b="0">
                  <a:solidFill>
                    <a:schemeClr val="bg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3568603214717827"/>
              <c:y val="0.273552175431995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53904"/>
        <c:crosses val="max"/>
        <c:crossBetween val="between"/>
        <c:majorUnit val="100"/>
      </c:valAx>
      <c:catAx>
        <c:axId val="52785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350510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9899017096916449"/>
          <c:y val="0.10964123511864778"/>
          <c:w val="0.61772646064430048"/>
          <c:h val="5.7594259761898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Sheet6!$C$28</c:f>
              <c:strCache>
                <c:ptCount val="1"/>
                <c:pt idx="0">
                  <c:v>LCA Studies</c:v>
                </c:pt>
              </c:strCache>
            </c:strRef>
          </c:tx>
          <c:spPr>
            <a:solidFill>
              <a:srgbClr val="00B050">
                <a:alpha val="69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Sheet6!$C$29:$C$32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A4-8E4E-AF1F-86C821DC4970}"/>
            </c:ext>
          </c:extLst>
        </c:ser>
        <c:ser>
          <c:idx val="2"/>
          <c:order val="1"/>
          <c:tx>
            <c:strRef>
              <c:f>Sheet6!$D$28</c:f>
              <c:strCache>
                <c:ptCount val="1"/>
                <c:pt idx="0">
                  <c:v>Non-LCA Studies</c:v>
                </c:pt>
              </c:strCache>
            </c:strRef>
          </c:tx>
          <c:spPr>
            <a:solidFill>
              <a:srgbClr val="FFC000">
                <a:alpha val="45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Sheet6!$D$29:$D$32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A4-8E4E-AF1F-86C821DC4970}"/>
            </c:ext>
          </c:extLst>
        </c:ser>
        <c:ser>
          <c:idx val="3"/>
          <c:order val="2"/>
          <c:tx>
            <c:strRef>
              <c:f>Sheet6!$E$28</c:f>
              <c:strCache>
                <c:ptCount val="1"/>
                <c:pt idx="0">
                  <c:v>LCA Studies</c:v>
                </c:pt>
              </c:strCache>
            </c:strRef>
          </c:tx>
          <c:spPr>
            <a:solidFill>
              <a:srgbClr val="00B050">
                <a:alpha val="69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Sheet6!$E$29:$E$32</c:f>
              <c:numCache>
                <c:formatCode>General</c:formatCode>
                <c:ptCount val="4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A4-8E4E-AF1F-86C821DC4970}"/>
            </c:ext>
          </c:extLst>
        </c:ser>
        <c:ser>
          <c:idx val="4"/>
          <c:order val="3"/>
          <c:tx>
            <c:strRef>
              <c:f>Sheet6!$F$28</c:f>
              <c:strCache>
                <c:ptCount val="1"/>
                <c:pt idx="0">
                  <c:v>Non-LCA Studies</c:v>
                </c:pt>
              </c:strCache>
            </c:strRef>
          </c:tx>
          <c:spPr>
            <a:solidFill>
              <a:srgbClr val="FFC000">
                <a:alpha val="45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Sheet6!$F$29:$F$32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A4-8E4E-AF1F-86C821DC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6163120"/>
        <c:axId val="516477824"/>
      </c:barChart>
      <c:barChart>
        <c:barDir val="col"/>
        <c:grouping val="stacked"/>
        <c:varyColors val="0"/>
        <c:ser>
          <c:idx val="0"/>
          <c:order val="4"/>
          <c:tx>
            <c:strRef>
              <c:f>Sheet6!$G$28</c:f>
              <c:strCache>
                <c:ptCount val="1"/>
                <c:pt idx="0">
                  <c:v>Number of Plants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Sheet6!$G$29:$G$32</c:f>
              <c:numCache>
                <c:formatCode>General</c:formatCode>
                <c:ptCount val="4"/>
                <c:pt idx="0">
                  <c:v>178</c:v>
                </c:pt>
                <c:pt idx="1">
                  <c:v>281</c:v>
                </c:pt>
                <c:pt idx="2">
                  <c:v>1</c:v>
                </c:pt>
                <c:pt idx="3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A4-8E4E-AF1F-86C821DC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overlap val="47"/>
        <c:axId val="527853904"/>
        <c:axId val="523505104"/>
      </c:barChart>
      <c:catAx>
        <c:axId val="95616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477824"/>
        <c:crosses val="autoZero"/>
        <c:auto val="1"/>
        <c:lblAlgn val="ctr"/>
        <c:lblOffset val="100"/>
        <c:noMultiLvlLbl val="0"/>
      </c:catAx>
      <c:valAx>
        <c:axId val="516477824"/>
        <c:scaling>
          <c:orientation val="minMax"/>
          <c:max val="5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solidFill>
                      <a:schemeClr val="tx1"/>
                    </a:solidFill>
                    <a:effectLst/>
                  </a:rPr>
                  <a:t>Number of Literature Studies</a:t>
                </a:r>
                <a:endParaRPr lang="en-US" sz="1400" b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5444610287549329E-2"/>
              <c:y val="0.19808282497111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63120"/>
        <c:crosses val="autoZero"/>
        <c:crossBetween val="between"/>
      </c:valAx>
      <c:valAx>
        <c:axId val="523505104"/>
        <c:scaling>
          <c:orientation val="minMax"/>
          <c:max val="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0" i="0" baseline="0">
                    <a:solidFill>
                      <a:schemeClr val="bg1"/>
                    </a:solidFill>
                    <a:effectLst/>
                  </a:rPr>
                  <a:t>Number of Plants</a:t>
                </a:r>
                <a:endParaRPr lang="en-US" sz="1500" b="0">
                  <a:solidFill>
                    <a:schemeClr val="bg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3568603214717827"/>
              <c:y val="0.273552175431995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53904"/>
        <c:crosses val="max"/>
        <c:crossBetween val="between"/>
        <c:majorUnit val="100"/>
      </c:valAx>
      <c:catAx>
        <c:axId val="52785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350510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9899017096916449"/>
          <c:y val="0.10964123511864778"/>
          <c:w val="0.61772646064430048"/>
          <c:h val="5.7594259761898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Sheet6!$C$28</c:f>
              <c:strCache>
                <c:ptCount val="1"/>
                <c:pt idx="0">
                  <c:v>LCA Studies</c:v>
                </c:pt>
              </c:strCache>
            </c:strRef>
          </c:tx>
          <c:spPr>
            <a:solidFill>
              <a:srgbClr val="00B050">
                <a:alpha val="69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Sheet6!$C$29:$C$32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0A-774B-805F-37925504CA9C}"/>
            </c:ext>
          </c:extLst>
        </c:ser>
        <c:ser>
          <c:idx val="2"/>
          <c:order val="1"/>
          <c:tx>
            <c:strRef>
              <c:f>Sheet6!$D$28</c:f>
              <c:strCache>
                <c:ptCount val="1"/>
                <c:pt idx="0">
                  <c:v>Non-LCA Studies</c:v>
                </c:pt>
              </c:strCache>
            </c:strRef>
          </c:tx>
          <c:spPr>
            <a:solidFill>
              <a:srgbClr val="FFC000">
                <a:alpha val="45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Sheet6!$D$29:$D$32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0A-774B-805F-37925504CA9C}"/>
            </c:ext>
          </c:extLst>
        </c:ser>
        <c:ser>
          <c:idx val="3"/>
          <c:order val="2"/>
          <c:tx>
            <c:strRef>
              <c:f>Sheet6!$E$28</c:f>
              <c:strCache>
                <c:ptCount val="1"/>
                <c:pt idx="0">
                  <c:v>LCA Studies</c:v>
                </c:pt>
              </c:strCache>
            </c:strRef>
          </c:tx>
          <c:spPr>
            <a:solidFill>
              <a:srgbClr val="00B050">
                <a:alpha val="69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Sheet6!$E$29:$E$32</c:f>
              <c:numCache>
                <c:formatCode>General</c:formatCode>
                <c:ptCount val="4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0A-774B-805F-37925504CA9C}"/>
            </c:ext>
          </c:extLst>
        </c:ser>
        <c:ser>
          <c:idx val="4"/>
          <c:order val="3"/>
          <c:tx>
            <c:strRef>
              <c:f>Sheet6!$F$28</c:f>
              <c:strCache>
                <c:ptCount val="1"/>
                <c:pt idx="0">
                  <c:v>Non-LCA Studies</c:v>
                </c:pt>
              </c:strCache>
            </c:strRef>
          </c:tx>
          <c:spPr>
            <a:solidFill>
              <a:srgbClr val="FFC000">
                <a:alpha val="45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Sheet6!$F$29:$F$32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0A-774B-805F-37925504C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6163120"/>
        <c:axId val="516477824"/>
      </c:barChart>
      <c:barChart>
        <c:barDir val="col"/>
        <c:grouping val="stacked"/>
        <c:varyColors val="0"/>
        <c:ser>
          <c:idx val="0"/>
          <c:order val="4"/>
          <c:tx>
            <c:strRef>
              <c:f>Sheet6!$G$28</c:f>
              <c:strCache>
                <c:ptCount val="1"/>
                <c:pt idx="0">
                  <c:v>Number of Plants</c:v>
                </c:pt>
              </c:strCache>
            </c:strRef>
          </c:tx>
          <c:spPr>
            <a:solidFill>
              <a:srgbClr val="C00000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Sheet6!$G$29:$G$32</c:f>
              <c:numCache>
                <c:formatCode>General</c:formatCode>
                <c:ptCount val="4"/>
                <c:pt idx="0">
                  <c:v>178</c:v>
                </c:pt>
                <c:pt idx="1">
                  <c:v>281</c:v>
                </c:pt>
                <c:pt idx="2">
                  <c:v>1</c:v>
                </c:pt>
                <c:pt idx="3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0A-774B-805F-37925504C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overlap val="47"/>
        <c:axId val="527853904"/>
        <c:axId val="523505104"/>
      </c:barChart>
      <c:catAx>
        <c:axId val="95616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477824"/>
        <c:crosses val="autoZero"/>
        <c:auto val="1"/>
        <c:lblAlgn val="ctr"/>
        <c:lblOffset val="100"/>
        <c:noMultiLvlLbl val="0"/>
      </c:catAx>
      <c:valAx>
        <c:axId val="516477824"/>
        <c:scaling>
          <c:orientation val="minMax"/>
          <c:max val="5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solidFill>
                      <a:schemeClr val="tx1"/>
                    </a:solidFill>
                    <a:effectLst/>
                  </a:rPr>
                  <a:t>Number of Literature Studies</a:t>
                </a:r>
                <a:endParaRPr lang="en-US" sz="1400" b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5444610287549329E-2"/>
              <c:y val="0.19808282497111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63120"/>
        <c:crosses val="autoZero"/>
        <c:crossBetween val="between"/>
      </c:valAx>
      <c:valAx>
        <c:axId val="523505104"/>
        <c:scaling>
          <c:orientation val="minMax"/>
          <c:max val="7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0" i="0" baseline="0">
                    <a:solidFill>
                      <a:schemeClr val="tx1"/>
                    </a:solidFill>
                    <a:effectLst/>
                  </a:rPr>
                  <a:t>Number of Plants</a:t>
                </a:r>
                <a:endParaRPr lang="en-US" sz="1500" b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3568603214717827"/>
              <c:y val="0.273552175431995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53904"/>
        <c:crosses val="max"/>
        <c:crossBetween val="between"/>
        <c:majorUnit val="100"/>
      </c:valAx>
      <c:catAx>
        <c:axId val="52785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350510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9899017096916449"/>
          <c:y val="0.10964123511864778"/>
          <c:w val="0.61772646064430048"/>
          <c:h val="5.7594259761898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Sheet6!$C$28</c:f>
              <c:strCache>
                <c:ptCount val="1"/>
                <c:pt idx="0">
                  <c:v>LCA Studies</c:v>
                </c:pt>
              </c:strCache>
            </c:strRef>
          </c:tx>
          <c:spPr>
            <a:solidFill>
              <a:srgbClr val="00B050">
                <a:alpha val="69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Sheet6!$C$29:$C$32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9-9E48-9788-A3DF47CD479A}"/>
            </c:ext>
          </c:extLst>
        </c:ser>
        <c:ser>
          <c:idx val="2"/>
          <c:order val="1"/>
          <c:tx>
            <c:strRef>
              <c:f>Sheet6!$D$28</c:f>
              <c:strCache>
                <c:ptCount val="1"/>
                <c:pt idx="0">
                  <c:v>Non-LCA Studies</c:v>
                </c:pt>
              </c:strCache>
            </c:strRef>
          </c:tx>
          <c:spPr>
            <a:solidFill>
              <a:srgbClr val="FFC000">
                <a:alpha val="45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Sheet6!$D$29:$D$32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B9-9E48-9788-A3DF47CD479A}"/>
            </c:ext>
          </c:extLst>
        </c:ser>
        <c:ser>
          <c:idx val="3"/>
          <c:order val="2"/>
          <c:tx>
            <c:strRef>
              <c:f>Sheet6!$E$28</c:f>
              <c:strCache>
                <c:ptCount val="1"/>
                <c:pt idx="0">
                  <c:v>LCA Studies</c:v>
                </c:pt>
              </c:strCache>
            </c:strRef>
          </c:tx>
          <c:spPr>
            <a:solidFill>
              <a:srgbClr val="00B050">
                <a:alpha val="69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Sheet6!$E$29:$E$32</c:f>
              <c:numCache>
                <c:formatCode>General</c:formatCode>
                <c:ptCount val="4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B9-9E48-9788-A3DF47CD479A}"/>
            </c:ext>
          </c:extLst>
        </c:ser>
        <c:ser>
          <c:idx val="4"/>
          <c:order val="3"/>
          <c:tx>
            <c:strRef>
              <c:f>Sheet6!$F$28</c:f>
              <c:strCache>
                <c:ptCount val="1"/>
                <c:pt idx="0">
                  <c:v>Non-LCA Studies</c:v>
                </c:pt>
              </c:strCache>
            </c:strRef>
          </c:tx>
          <c:spPr>
            <a:solidFill>
              <a:srgbClr val="FFC000">
                <a:alpha val="45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Sheet6!$F$29:$F$32</c:f>
              <c:numCache>
                <c:formatCode>General</c:formatCode>
                <c:ptCount val="4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B9-9E48-9788-A3DF47CD4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6163120"/>
        <c:axId val="516477824"/>
      </c:barChart>
      <c:barChart>
        <c:barDir val="col"/>
        <c:grouping val="stacked"/>
        <c:varyColors val="0"/>
        <c:ser>
          <c:idx val="0"/>
          <c:order val="4"/>
          <c:tx>
            <c:strRef>
              <c:f>Sheet6!$G$28</c:f>
              <c:strCache>
                <c:ptCount val="1"/>
                <c:pt idx="0">
                  <c:v>Number of Plants</c:v>
                </c:pt>
              </c:strCache>
            </c:strRef>
          </c:tx>
          <c:spPr>
            <a:solidFill>
              <a:srgbClr val="C00000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Sheet6!$A$29:$A$32</c:f>
              <c:strCache>
                <c:ptCount val="4"/>
                <c:pt idx="0">
                  <c:v>Ground-source Heat Pump</c:v>
                </c:pt>
                <c:pt idx="1">
                  <c:v>Groundwater Heat Pump + Medium Enthalpy</c:v>
                </c:pt>
                <c:pt idx="2">
                  <c:v>High Enthalpy Heating</c:v>
                </c:pt>
                <c:pt idx="3">
                  <c:v>High Enthalpy Power + Cogeneration</c:v>
                </c:pt>
              </c:strCache>
            </c:strRef>
          </c:cat>
          <c:val>
            <c:numRef>
              <c:f>Sheet6!$G$29:$G$32</c:f>
              <c:numCache>
                <c:formatCode>General</c:formatCode>
                <c:ptCount val="4"/>
                <c:pt idx="0">
                  <c:v>178</c:v>
                </c:pt>
                <c:pt idx="1">
                  <c:v>281</c:v>
                </c:pt>
                <c:pt idx="2">
                  <c:v>1</c:v>
                </c:pt>
                <c:pt idx="3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B9-9E48-9788-A3DF47CD4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overlap val="47"/>
        <c:axId val="527853904"/>
        <c:axId val="523505104"/>
      </c:barChart>
      <c:catAx>
        <c:axId val="95616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477824"/>
        <c:crosses val="autoZero"/>
        <c:auto val="1"/>
        <c:lblAlgn val="ctr"/>
        <c:lblOffset val="100"/>
        <c:noMultiLvlLbl val="0"/>
      </c:catAx>
      <c:valAx>
        <c:axId val="516477824"/>
        <c:scaling>
          <c:orientation val="minMax"/>
          <c:max val="5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solidFill>
                      <a:schemeClr val="tx1"/>
                    </a:solidFill>
                    <a:effectLst/>
                  </a:rPr>
                  <a:t>Number of Literature Studies</a:t>
                </a:r>
                <a:endParaRPr lang="en-US" sz="1400" b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5444610287549329E-2"/>
              <c:y val="0.19808282497111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163120"/>
        <c:crosses val="autoZero"/>
        <c:crossBetween val="between"/>
      </c:valAx>
      <c:valAx>
        <c:axId val="523505104"/>
        <c:scaling>
          <c:orientation val="minMax"/>
          <c:max val="7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="0" i="0" baseline="0">
                    <a:solidFill>
                      <a:schemeClr val="tx1"/>
                    </a:solidFill>
                    <a:effectLst/>
                  </a:rPr>
                  <a:t>Number of Plants</a:t>
                </a:r>
                <a:endParaRPr lang="en-US" sz="1500" b="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3568603214717827"/>
              <c:y val="0.273552175431995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53904"/>
        <c:crosses val="max"/>
        <c:crossBetween val="between"/>
        <c:majorUnit val="100"/>
      </c:valAx>
      <c:catAx>
        <c:axId val="52785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350510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9899017096916449"/>
          <c:y val="0.10964123511864778"/>
          <c:w val="0.61772646064430048"/>
          <c:h val="5.7594259761898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[Processed Result System IA.xlsx]Process upstream impacts!PivotTable3</c:name>
    <c:fmtId val="3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007E6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5">
              <a:lumMod val="60000"/>
              <a:lumOff val="40000"/>
              <a:alpha val="73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C00000">
              <a:alpha val="59000"/>
            </a:srgb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rgbClr val="007E64">
              <a:alpha val="68000"/>
            </a:srgb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5">
              <a:lumMod val="75000"/>
              <a:alpha val="91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rgbClr val="007E6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</c:pivotFmt>
      <c:pivotFmt>
        <c:idx val="24"/>
        <c:spPr>
          <a:solidFill>
            <a:srgbClr val="007E64">
              <a:alpha val="78039"/>
            </a:srgb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rgbClr val="007E64">
              <a:alpha val="61000"/>
            </a:srgb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rgbClr val="0070C0">
              <a:alpha val="69000"/>
            </a:srgb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rgbClr val="C00000">
              <a:alpha val="44000"/>
            </a:srgb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rgbClr val="007E6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rgbClr val="007E6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0200731273917292"/>
          <c:y val="0.12773927496097193"/>
          <c:w val="0.64600741227813041"/>
          <c:h val="0.7474567131849165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'Process upstream impacts'!$D$147:$D$148</c:f>
              <c:strCache>
                <c:ptCount val="1"/>
                <c:pt idx="0">
                  <c:v>Drilling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'Process upstream impacts'!$C$149:$C$151</c:f>
              <c:strCache>
                <c:ptCount val="3"/>
                <c:pt idx="0">
                  <c:v>Scenario IB</c:v>
                </c:pt>
                <c:pt idx="1">
                  <c:v>Scenario IA-2</c:v>
                </c:pt>
                <c:pt idx="2">
                  <c:v>Scenario IA-1</c:v>
                </c:pt>
              </c:strCache>
            </c:strRef>
          </c:cat>
          <c:val>
            <c:numRef>
              <c:f>'Process upstream impacts'!$D$149:$D$151</c:f>
              <c:numCache>
                <c:formatCode>_(* #,##0.00_);_(* \(#,##0.00\);_(* "-"??_);_(@_)</c:formatCode>
                <c:ptCount val="3"/>
                <c:pt idx="0">
                  <c:v>245608.34591108034</c:v>
                </c:pt>
                <c:pt idx="1">
                  <c:v>51642.772282981452</c:v>
                </c:pt>
                <c:pt idx="2">
                  <c:v>11584.691948965748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3-EA47-BA89-E363229ADCB8}"/>
            </c:ext>
          </c:extLst>
        </c:ser>
        <c:ser>
          <c:idx val="1"/>
          <c:order val="1"/>
          <c:tx>
            <c:strRef>
              <c:f>'Process upstream impacts'!$E$147:$E$148</c:f>
              <c:strCache>
                <c:ptCount val="1"/>
                <c:pt idx="0">
                  <c:v>Construction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'Process upstream impacts'!$C$149:$C$151</c:f>
              <c:strCache>
                <c:ptCount val="3"/>
                <c:pt idx="0">
                  <c:v>Scenario IB</c:v>
                </c:pt>
                <c:pt idx="1">
                  <c:v>Scenario IA-2</c:v>
                </c:pt>
                <c:pt idx="2">
                  <c:v>Scenario IA-1</c:v>
                </c:pt>
              </c:strCache>
            </c:strRef>
          </c:cat>
          <c:val>
            <c:numRef>
              <c:f>'Process upstream impacts'!$E$149:$E$151</c:f>
              <c:numCache>
                <c:formatCode>_(* #,##0.00_);_(* \(#,##0.00\);_(* "-"??_);_(@_)</c:formatCode>
                <c:ptCount val="3"/>
                <c:pt idx="0">
                  <c:v>281298.15461892466</c:v>
                </c:pt>
                <c:pt idx="1">
                  <c:v>81823.279436805227</c:v>
                </c:pt>
                <c:pt idx="2">
                  <c:v>51573.177259300908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3-EA47-BA89-E363229ADCB8}"/>
            </c:ext>
          </c:extLst>
        </c:ser>
        <c:ser>
          <c:idx val="2"/>
          <c:order val="2"/>
          <c:tx>
            <c:strRef>
              <c:f>'Process upstream impacts'!$F$147:$F$148</c:f>
              <c:strCache>
                <c:ptCount val="1"/>
                <c:pt idx="0">
                  <c:v>Operation</c:v>
                </c:pt>
              </c:strCache>
            </c:strRef>
          </c:tx>
          <c:spPr>
            <a:solidFill>
              <a:srgbClr val="007E64"/>
            </a:solidFill>
            <a:ln>
              <a:noFill/>
            </a:ln>
            <a:effectLst/>
          </c:spPr>
          <c:invertIfNegative val="0"/>
          <c:cat>
            <c:strRef>
              <c:f>'Process upstream impacts'!$C$149:$C$151</c:f>
              <c:strCache>
                <c:ptCount val="3"/>
                <c:pt idx="0">
                  <c:v>Scenario IB</c:v>
                </c:pt>
                <c:pt idx="1">
                  <c:v>Scenario IA-2</c:v>
                </c:pt>
                <c:pt idx="2">
                  <c:v>Scenario IA-1</c:v>
                </c:pt>
              </c:strCache>
            </c:strRef>
          </c:cat>
          <c:val>
            <c:numRef>
              <c:f>'Process upstream impacts'!$F$149:$F$151</c:f>
              <c:numCache>
                <c:formatCode>_(* #,##0.00_);_(* \(#,##0.00\);_(* "-"??_);_(@_)</c:formatCode>
                <c:ptCount val="3"/>
                <c:pt idx="0">
                  <c:v>414885.7381951873</c:v>
                </c:pt>
                <c:pt idx="1">
                  <c:v>805919.77864358015</c:v>
                </c:pt>
                <c:pt idx="2">
                  <c:v>187065.10840970455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3-EA47-BA89-E363229ADCB8}"/>
            </c:ext>
          </c:extLst>
        </c:ser>
        <c:ser>
          <c:idx val="3"/>
          <c:order val="3"/>
          <c:tx>
            <c:strRef>
              <c:f>'Process upstream impacts'!$G$147:$G$148</c:f>
              <c:strCache>
                <c:ptCount val="1"/>
                <c:pt idx="0">
                  <c:v>End of Life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'Process upstream impacts'!$C$149:$C$151</c:f>
              <c:strCache>
                <c:ptCount val="3"/>
                <c:pt idx="0">
                  <c:v>Scenario IB</c:v>
                </c:pt>
                <c:pt idx="1">
                  <c:v>Scenario IA-2</c:v>
                </c:pt>
                <c:pt idx="2">
                  <c:v>Scenario IA-1</c:v>
                </c:pt>
              </c:strCache>
            </c:strRef>
          </c:cat>
          <c:val>
            <c:numRef>
              <c:f>'Process upstream impacts'!$G$149:$G$151</c:f>
              <c:numCache>
                <c:formatCode>_(* #,##0.00_);_(* \(#,##0.00\);_(* "-"??_);_(@_)</c:formatCode>
                <c:ptCount val="3"/>
                <c:pt idx="0">
                  <c:v>3146.3578060422069</c:v>
                </c:pt>
                <c:pt idx="1">
                  <c:v>40413.279078865897</c:v>
                </c:pt>
                <c:pt idx="2">
                  <c:v>6976.5829386518908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E3-EA47-BA89-E363229AD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3"/>
        <c:overlap val="100"/>
        <c:axId val="452324432"/>
        <c:axId val="448569600"/>
      </c:barChart>
      <c:catAx>
        <c:axId val="45232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569600"/>
        <c:crosses val="autoZero"/>
        <c:auto val="0"/>
        <c:lblAlgn val="ctr"/>
        <c:lblOffset val="100"/>
        <c:noMultiLvlLbl val="0"/>
      </c:catAx>
      <c:valAx>
        <c:axId val="448569600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high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324432"/>
        <c:crossesAt val="1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11243553583652"/>
          <c:y val="0.89503550759534845"/>
          <c:w val="0.77813014853978235"/>
          <c:h val="3.77857643045789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D0AC-3831-6141-AEB1-4D83CD862C95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30A93-AD7E-314D-A0F2-C4A5DF9E1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cycle </a:t>
            </a:r>
            <a:r>
              <a:rPr lang="en-US" dirty="0" err="1"/>
              <a:t>asse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0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11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3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50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78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4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3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4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01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94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8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67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30A93-AD7E-314D-A0F2-C4A5DF9E18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0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4530852"/>
            <a:ext cx="9144000" cy="612648"/>
          </a:xfrm>
          <a:prstGeom prst="rect">
            <a:avLst/>
          </a:prstGeom>
        </p:spPr>
      </p:pic>
      <p:sp>
        <p:nvSpPr>
          <p:cNvPr id="5" name="ZoneTexte 4"/>
          <p:cNvSpPr>
            <a:spLocks noAdjustHandles="1"/>
          </p:cNvSpPr>
          <p:nvPr userDrawn="1"/>
        </p:nvSpPr>
        <p:spPr bwMode="auto">
          <a:xfrm>
            <a:off x="429321" y="4659983"/>
            <a:ext cx="6009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fr-CH" sz="1200" b="1">
                <a:solidFill>
                  <a:schemeClr val="bg1"/>
                </a:solidFill>
                <a:latin typeface="Arial"/>
                <a:cs typeface="Arial"/>
              </a:rPr>
              <a:t>RENEWABLE ENERGY SYSTEMS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006542" y="51469"/>
            <a:ext cx="2050694" cy="187220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FD2613B-9748-5148-BA3B-6FFF029C8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520" y="1552656"/>
            <a:ext cx="6480720" cy="993775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 rotWithShape="1">
          <a:blip r:embed="rId2"/>
          <a:srcRect t="13325" b="22889"/>
          <a:stretch/>
        </p:blipFill>
        <p:spPr bwMode="auto">
          <a:xfrm>
            <a:off x="0" y="4734677"/>
            <a:ext cx="9144000" cy="408823"/>
          </a:xfrm>
          <a:prstGeom prst="rect">
            <a:avLst/>
          </a:prstGeom>
        </p:spPr>
      </p:pic>
      <p:sp>
        <p:nvSpPr>
          <p:cNvPr id="5" name="ZoneTexte 4"/>
          <p:cNvSpPr>
            <a:spLocks noAdjustHandles="1"/>
          </p:cNvSpPr>
          <p:nvPr userDrawn="1"/>
        </p:nvSpPr>
        <p:spPr bwMode="auto">
          <a:xfrm>
            <a:off x="35496" y="4806686"/>
            <a:ext cx="277452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fr-CH" sz="1200" b="1" dirty="0">
                <a:solidFill>
                  <a:schemeClr val="bg1"/>
                </a:solidFill>
                <a:latin typeface="Arial"/>
                <a:cs typeface="Arial"/>
              </a:rPr>
              <a:t>RENEWABLE ENERGY SYSTEMS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100392" y="51469"/>
            <a:ext cx="946474" cy="864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E48178-CE29-154A-AA4B-6FB45BBB9B19}"/>
              </a:ext>
            </a:extLst>
          </p:cNvPr>
          <p:cNvSpPr txBox="1"/>
          <p:nvPr userDrawn="1"/>
        </p:nvSpPr>
        <p:spPr bwMode="auto">
          <a:xfrm>
            <a:off x="429321" y="400351"/>
            <a:ext cx="687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F2E6731-3EA2-1F4C-AE97-E59301A9EC02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4543773" y="4806686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fld id="{74A08D7D-CD40-2A43-9B71-1451D14821E7}" type="slidenum">
              <a:rPr sz="1200">
                <a:solidFill>
                  <a:schemeClr val="bg1">
                    <a:lumMod val="95000"/>
                  </a:schemeClr>
                </a:solidFill>
              </a:rPr>
              <a:t>‹#›</a:t>
            </a:fld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C7F76-755B-7647-9761-A3704AB0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5" y="404934"/>
            <a:ext cx="7455047" cy="64092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7E64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B18BA8-DC57-A54B-8051-0AB0274420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264" y="1311981"/>
            <a:ext cx="7456488" cy="295275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Content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8E48178-CE29-154A-AA4B-6FB45BBB9B19}"/>
              </a:ext>
            </a:extLst>
          </p:cNvPr>
          <p:cNvSpPr txBox="1"/>
          <p:nvPr userDrawn="1"/>
        </p:nvSpPr>
        <p:spPr bwMode="auto">
          <a:xfrm>
            <a:off x="429321" y="400351"/>
            <a:ext cx="687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ea"/>
                <a:ea typeface="+mj-ea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C7F76-755B-7647-9761-A3704AB0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69" y="404934"/>
            <a:ext cx="7455047" cy="640927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7E64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7EAA0B-F0DA-A848-AA1F-A62386C9C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323528" y="1311981"/>
            <a:ext cx="7456488" cy="295275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A4EA98E-FDF4-5041-95EB-83EB1E9B4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25" b="22889"/>
          <a:stretch/>
        </p:blipFill>
        <p:spPr bwMode="auto">
          <a:xfrm>
            <a:off x="0" y="4734677"/>
            <a:ext cx="9144000" cy="408823"/>
          </a:xfrm>
          <a:prstGeom prst="rect">
            <a:avLst/>
          </a:prstGeom>
        </p:spPr>
      </p:pic>
      <p:sp>
        <p:nvSpPr>
          <p:cNvPr id="11" name="ZoneTexte 4">
            <a:extLst>
              <a:ext uri="{FF2B5EF4-FFF2-40B4-BE49-F238E27FC236}">
                <a16:creationId xmlns:a16="http://schemas.microsoft.com/office/drawing/2014/main" id="{4D9FEF94-BF6A-CC47-9982-8FEE83CF8B64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5496" y="4806686"/>
            <a:ext cx="277452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fr-CH" sz="1200" b="1" dirty="0">
                <a:solidFill>
                  <a:schemeClr val="bg1"/>
                </a:solidFill>
                <a:latin typeface="Arial"/>
                <a:cs typeface="Arial"/>
              </a:rPr>
              <a:t>RENEWABLE ENERGY SYSTEMS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561B7B77-1E2A-604D-83EC-5F58AC0EE016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4543773" y="4806686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fld id="{74A08D7D-CD40-2A43-9B71-1451D14821E7}" type="slidenum">
              <a:rPr sz="1200">
                <a:solidFill>
                  <a:schemeClr val="bg1">
                    <a:lumMod val="95000"/>
                  </a:schemeClr>
                </a:solidFill>
              </a:rPr>
              <a:t>‹#›</a:t>
            </a:fld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2969"/>
      </p:ext>
    </p:extLst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/>
  <p:txStyles>
    <p:titleStyle>
      <a:lvl1pPr algn="ctr" defTabSz="914377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0" indent="-342890" algn="l" defTabSz="914377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536" indent="-228594" algn="l" defTabSz="91437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stu.pratiwi@unige.ch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>
            <a:spLocks/>
          </p:cNvSpPr>
          <p:nvPr/>
        </p:nvSpPr>
        <p:spPr bwMode="auto">
          <a:xfrm>
            <a:off x="251520" y="411510"/>
            <a:ext cx="69127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de-CH" sz="2000" b="1" dirty="0"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de-CH" sz="2000" b="1" dirty="0"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de-CH" sz="2000" b="1" dirty="0">
              <a:latin typeface="Arial"/>
              <a:ea typeface="Arial"/>
              <a:cs typeface="Arial"/>
            </a:endParaRP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Life Cycle Assessment of Geothermal Heating &amp; Cooling Systems</a:t>
            </a:r>
            <a:endParaRPr lang="fr" sz="20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European Geothermal Workshop 2019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Astu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Sam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Pratiwi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Prof. Evelina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Trutnevyte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UNIGE Renewable Energy Systems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de-CH" sz="1600" dirty="0">
                <a:latin typeface="Arial"/>
                <a:ea typeface="Arial"/>
                <a:cs typeface="Arial"/>
              </a:rPr>
              <a:t>10 </a:t>
            </a:r>
            <a:r>
              <a:rPr lang="de-CH" sz="1600" dirty="0" err="1">
                <a:latin typeface="Arial"/>
                <a:ea typeface="Arial"/>
                <a:cs typeface="Arial"/>
              </a:rPr>
              <a:t>October</a:t>
            </a:r>
            <a:r>
              <a:rPr lang="de-CH" sz="1600" dirty="0">
                <a:latin typeface="Arial"/>
                <a:ea typeface="Arial"/>
                <a:cs typeface="Arial"/>
              </a:rPr>
              <a:t>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8F7EB-4F6D-EC4C-B68D-B1F48949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58226"/>
            <a:ext cx="967495" cy="54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21480-2939-0C4F-B67F-D62CE7EBB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95886"/>
            <a:ext cx="668899" cy="668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9F4518-6FBB-6043-BE61-3A33BEB1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2" b="19516"/>
          <a:stretch/>
        </p:blipFill>
        <p:spPr>
          <a:xfrm>
            <a:off x="8122829" y="3795886"/>
            <a:ext cx="927831" cy="6688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C8A5-EEBD-9747-B620-404C1D74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55726"/>
            <a:ext cx="7455047" cy="640927"/>
          </a:xfrm>
        </p:spPr>
        <p:txBody>
          <a:bodyPr/>
          <a:lstStyle/>
          <a:p>
            <a:r>
              <a:rPr lang="en-US" sz="2800" dirty="0"/>
              <a:t>Literature study</a:t>
            </a:r>
          </a:p>
        </p:txBody>
      </p:sp>
    </p:spTree>
    <p:extLst>
      <p:ext uri="{BB962C8B-B14F-4D97-AF65-F5344CB8AC3E}">
        <p14:creationId xmlns:p14="http://schemas.microsoft.com/office/powerpoint/2010/main" val="261512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study – LCA for geothermal heating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814FA-CF5A-074D-9586-50FCDDB9DD04}"/>
              </a:ext>
            </a:extLst>
          </p:cNvPr>
          <p:cNvSpPr txBox="1"/>
          <p:nvPr/>
        </p:nvSpPr>
        <p:spPr>
          <a:xfrm>
            <a:off x="6588224" y="4227934"/>
            <a:ext cx="1152128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5AD23-DC72-594F-A2B5-BAEF6C6C0D44}"/>
              </a:ext>
            </a:extLst>
          </p:cNvPr>
          <p:cNvSpPr txBox="1"/>
          <p:nvPr/>
        </p:nvSpPr>
        <p:spPr>
          <a:xfrm>
            <a:off x="312726" y="1635646"/>
            <a:ext cx="20990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Peer-reviewed environmental studies on geothermal heating applications worldwide</a:t>
            </a:r>
          </a:p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49ACD02-BCB3-3C4A-BC92-6F8F73A47B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313959"/>
              </p:ext>
            </p:extLst>
          </p:nvPr>
        </p:nvGraphicFramePr>
        <p:xfrm>
          <a:off x="2520000" y="1080000"/>
          <a:ext cx="5659968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348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study – LCA for geothermal heating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9FE74-BE85-8D44-994A-8C3FE34F7634}"/>
              </a:ext>
            </a:extLst>
          </p:cNvPr>
          <p:cNvSpPr txBox="1"/>
          <p:nvPr/>
        </p:nvSpPr>
        <p:spPr>
          <a:xfrm>
            <a:off x="6588224" y="4227934"/>
            <a:ext cx="1152128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FFCFE-C725-8744-AA64-C9C28AA7DACD}"/>
              </a:ext>
            </a:extLst>
          </p:cNvPr>
          <p:cNvSpPr txBox="1"/>
          <p:nvPr/>
        </p:nvSpPr>
        <p:spPr>
          <a:xfrm>
            <a:off x="312726" y="1635646"/>
            <a:ext cx="20990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29 studies</a:t>
            </a:r>
          </a:p>
          <a:p>
            <a:pPr marL="446088" lvl="1">
              <a:buClr>
                <a:srgbClr val="007E64"/>
              </a:buClr>
              <a:buSzPct val="110000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quantified environmental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 studies </a:t>
            </a:r>
          </a:p>
          <a:p>
            <a:pPr marL="446088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LCA methodologies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1F93F33-5EDE-074A-9990-3A8ED824CD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423702"/>
              </p:ext>
            </p:extLst>
          </p:nvPr>
        </p:nvGraphicFramePr>
        <p:xfrm>
          <a:off x="2520000" y="1080000"/>
          <a:ext cx="5659968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DCD8D93-4321-1941-90F9-D123AFE1B29E}"/>
              </a:ext>
            </a:extLst>
          </p:cNvPr>
          <p:cNvSpPr/>
          <p:nvPr/>
        </p:nvSpPr>
        <p:spPr>
          <a:xfrm>
            <a:off x="6372200" y="1851670"/>
            <a:ext cx="864096" cy="2808312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2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E853867-D1E0-5849-948B-2EB55713E4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467487"/>
              </p:ext>
            </p:extLst>
          </p:nvPr>
        </p:nvGraphicFramePr>
        <p:xfrm>
          <a:off x="2520000" y="1080000"/>
          <a:ext cx="5659968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study – LCA for geothermal heating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49C37-AA9D-3C4B-90DB-19DF91C4E5E1}"/>
              </a:ext>
            </a:extLst>
          </p:cNvPr>
          <p:cNvSpPr txBox="1"/>
          <p:nvPr/>
        </p:nvSpPr>
        <p:spPr>
          <a:xfrm>
            <a:off x="5148064" y="3215176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gap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87EFF10-75B2-6F42-B0DD-87701198407F}"/>
              </a:ext>
            </a:extLst>
          </p:cNvPr>
          <p:cNvSpPr/>
          <p:nvPr/>
        </p:nvSpPr>
        <p:spPr>
          <a:xfrm>
            <a:off x="4931760" y="2931790"/>
            <a:ext cx="250521" cy="936104"/>
          </a:xfrm>
          <a:prstGeom prst="rightBrace">
            <a:avLst>
              <a:gd name="adj1" fmla="val 106194"/>
              <a:gd name="adj2" fmla="val 50000"/>
            </a:avLst>
          </a:prstGeom>
          <a:noFill/>
          <a:ln w="38100">
            <a:solidFill>
              <a:srgbClr val="D99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9DE809-A169-0944-99FD-65F0BF5765F4}"/>
              </a:ext>
            </a:extLst>
          </p:cNvPr>
          <p:cNvSpPr txBox="1"/>
          <p:nvPr/>
        </p:nvSpPr>
        <p:spPr>
          <a:xfrm>
            <a:off x="0" y="4452527"/>
            <a:ext cx="3292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 for the status of geothermal plants: EGEC,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7E8610-88E6-4A42-BD4E-16B2EF57051A}"/>
              </a:ext>
            </a:extLst>
          </p:cNvPr>
          <p:cNvSpPr/>
          <p:nvPr/>
        </p:nvSpPr>
        <p:spPr>
          <a:xfrm>
            <a:off x="6372200" y="1851670"/>
            <a:ext cx="864096" cy="2808312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68FD4-EFE3-144F-9E5A-7961377DDB89}"/>
              </a:ext>
            </a:extLst>
          </p:cNvPr>
          <p:cNvSpPr txBox="1"/>
          <p:nvPr/>
        </p:nvSpPr>
        <p:spPr>
          <a:xfrm>
            <a:off x="312726" y="1635646"/>
            <a:ext cx="20990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29 studies</a:t>
            </a:r>
          </a:p>
          <a:p>
            <a:pPr marL="446088" lvl="1">
              <a:buClr>
                <a:srgbClr val="007E64"/>
              </a:buClr>
              <a:buSzPct val="110000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quantified environmental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 studies </a:t>
            </a:r>
          </a:p>
          <a:p>
            <a:pPr marL="446088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used LCA methodologies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9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98CBB25-E13C-DA40-B5C4-08CDF940F2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4648608"/>
              </p:ext>
            </p:extLst>
          </p:nvPr>
        </p:nvGraphicFramePr>
        <p:xfrm>
          <a:off x="2520000" y="1080000"/>
          <a:ext cx="5659968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B4E707B-4233-8749-8A80-9AD46B362080}"/>
              </a:ext>
            </a:extLst>
          </p:cNvPr>
          <p:cNvSpPr txBox="1"/>
          <p:nvPr/>
        </p:nvSpPr>
        <p:spPr>
          <a:xfrm>
            <a:off x="5148064" y="3215176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gap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4FCB0E57-5F8C-204D-A5D5-93B9C5067D58}"/>
              </a:ext>
            </a:extLst>
          </p:cNvPr>
          <p:cNvSpPr/>
          <p:nvPr/>
        </p:nvSpPr>
        <p:spPr>
          <a:xfrm>
            <a:off x="4931760" y="2931790"/>
            <a:ext cx="250521" cy="936104"/>
          </a:xfrm>
          <a:prstGeom prst="rightBrace">
            <a:avLst>
              <a:gd name="adj1" fmla="val 106194"/>
              <a:gd name="adj2" fmla="val 50000"/>
            </a:avLst>
          </a:prstGeom>
          <a:noFill/>
          <a:ln w="38100">
            <a:solidFill>
              <a:srgbClr val="D99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study – LCA for geothermal heating 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7B9DC-9E3C-9349-B96F-28A733F06E3B}"/>
              </a:ext>
            </a:extLst>
          </p:cNvPr>
          <p:cNvSpPr txBox="1"/>
          <p:nvPr/>
        </p:nvSpPr>
        <p:spPr>
          <a:xfrm>
            <a:off x="4140743" y="2360614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GEothermie 2020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4B73B5-3B58-394C-AECE-430128067613}"/>
              </a:ext>
            </a:extLst>
          </p:cNvPr>
          <p:cNvSpPr/>
          <p:nvPr/>
        </p:nvSpPr>
        <p:spPr>
          <a:xfrm>
            <a:off x="4377286" y="2764302"/>
            <a:ext cx="1274833" cy="13054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93BA76-FB2D-C244-BD36-68A32E3D74AB}"/>
              </a:ext>
            </a:extLst>
          </p:cNvPr>
          <p:cNvSpPr/>
          <p:nvPr/>
        </p:nvSpPr>
        <p:spPr>
          <a:xfrm>
            <a:off x="6426320" y="1851670"/>
            <a:ext cx="809976" cy="2808312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3BD69B-AECF-5942-95D5-E5E2CC8BDA23}"/>
              </a:ext>
            </a:extLst>
          </p:cNvPr>
          <p:cNvSpPr txBox="1"/>
          <p:nvPr/>
        </p:nvSpPr>
        <p:spPr>
          <a:xfrm>
            <a:off x="312726" y="1635646"/>
            <a:ext cx="20990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29 studies</a:t>
            </a:r>
          </a:p>
          <a:p>
            <a:pPr marL="446088" lvl="1">
              <a:buClr>
                <a:srgbClr val="007E64"/>
              </a:buClr>
              <a:buSzPct val="110000"/>
            </a:pPr>
            <a:r>
              <a:rPr lang="en-US" sz="1600" dirty="0"/>
              <a:t>quantified environmental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22 studies </a:t>
            </a:r>
          </a:p>
          <a:p>
            <a:pPr marL="446088"/>
            <a:r>
              <a:rPr lang="en-US" sz="1600" dirty="0"/>
              <a:t>used LCA methodologies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12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study – reported impacts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BF12A-0B5C-D94B-A96E-F10F4331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972730"/>
            <a:ext cx="4910424" cy="3765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11D91B-0521-8C43-9E81-A171ED4F0D51}"/>
              </a:ext>
            </a:extLst>
          </p:cNvPr>
          <p:cNvSpPr txBox="1"/>
          <p:nvPr/>
        </p:nvSpPr>
        <p:spPr>
          <a:xfrm>
            <a:off x="285305" y="1277419"/>
            <a:ext cx="29631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3 most reported impact categories</a:t>
            </a: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b="1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Ground-source Heat Pumps: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Less homogeneous results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Sensitive to COP and electricity mix</a:t>
            </a:r>
          </a:p>
          <a:p>
            <a:pPr marL="446088"/>
            <a:endParaRPr lang="en-US" sz="1600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Groundwater Systems: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More homogenous result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More studies are needed</a:t>
            </a:r>
          </a:p>
        </p:txBody>
      </p:sp>
    </p:spTree>
    <p:extLst>
      <p:ext uri="{BB962C8B-B14F-4D97-AF65-F5344CB8AC3E}">
        <p14:creationId xmlns:p14="http://schemas.microsoft.com/office/powerpoint/2010/main" val="2739106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study – reported impacts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BF12A-0B5C-D94B-A96E-F10F4331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972730"/>
            <a:ext cx="4910424" cy="3765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11D91B-0521-8C43-9E81-A171ED4F0D51}"/>
              </a:ext>
            </a:extLst>
          </p:cNvPr>
          <p:cNvSpPr txBox="1"/>
          <p:nvPr/>
        </p:nvSpPr>
        <p:spPr>
          <a:xfrm>
            <a:off x="285305" y="1277419"/>
            <a:ext cx="29631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3 most reported impact categories</a:t>
            </a: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b="1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Ground-source Heat Pumps: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Less homogeneous results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Sensitive to COP and electricity mix</a:t>
            </a:r>
          </a:p>
          <a:p>
            <a:pPr marL="446088"/>
            <a:endParaRPr lang="en-US" sz="1600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Groundwater Systems: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More homogenous result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More studies are needed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E5BD08-F486-6445-9EBC-5821748CE8D9}"/>
              </a:ext>
            </a:extLst>
          </p:cNvPr>
          <p:cNvSpPr/>
          <p:nvPr/>
        </p:nvSpPr>
        <p:spPr>
          <a:xfrm>
            <a:off x="4211960" y="1562950"/>
            <a:ext cx="216024" cy="2809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CE1F43A-8D0F-B342-8AD2-C4CB97F1F411}"/>
              </a:ext>
            </a:extLst>
          </p:cNvPr>
          <p:cNvSpPr/>
          <p:nvPr/>
        </p:nvSpPr>
        <p:spPr>
          <a:xfrm>
            <a:off x="5580112" y="1563638"/>
            <a:ext cx="216024" cy="2809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071740-53A8-974A-A563-437AD4EC433A}"/>
              </a:ext>
            </a:extLst>
          </p:cNvPr>
          <p:cNvSpPr/>
          <p:nvPr/>
        </p:nvSpPr>
        <p:spPr>
          <a:xfrm>
            <a:off x="6948264" y="1563638"/>
            <a:ext cx="216024" cy="2809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39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BF12A-0B5C-D94B-A96E-F10F4331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972730"/>
            <a:ext cx="4910424" cy="3765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study – reported impacts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1D91B-0521-8C43-9E81-A171ED4F0D51}"/>
              </a:ext>
            </a:extLst>
          </p:cNvPr>
          <p:cNvSpPr txBox="1"/>
          <p:nvPr/>
        </p:nvSpPr>
        <p:spPr>
          <a:xfrm>
            <a:off x="285305" y="1277419"/>
            <a:ext cx="29631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3 most reported impact categories</a:t>
            </a: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b="1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Ground-source Heat Pumps: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Less homogeneous results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Sensitive to COP and electricity mix</a:t>
            </a:r>
          </a:p>
          <a:p>
            <a:pPr marL="446088"/>
            <a:endParaRPr lang="en-US" sz="1600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Groundwater Systems: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More homogenous result</a:t>
            </a:r>
          </a:p>
          <a:p>
            <a:pPr marL="577850" indent="-288925">
              <a:buFont typeface="Arial" panose="020B0604020202020204" pitchFamily="34" charset="0"/>
              <a:buChar char="•"/>
            </a:pPr>
            <a:r>
              <a:rPr lang="en-US" sz="1600" dirty="0"/>
              <a:t>More studies are needed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513CD8-78BA-6E4E-95A8-47224250DFBA}"/>
              </a:ext>
            </a:extLst>
          </p:cNvPr>
          <p:cNvSpPr/>
          <p:nvPr/>
        </p:nvSpPr>
        <p:spPr>
          <a:xfrm>
            <a:off x="4644008" y="1613657"/>
            <a:ext cx="144016" cy="2808000"/>
          </a:xfrm>
          <a:prstGeom prst="roundRect">
            <a:avLst/>
          </a:prstGeom>
          <a:noFill/>
          <a:ln>
            <a:solidFill>
              <a:srgbClr val="007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D74F63D-A248-D74A-B56B-E5A388DCF6BE}"/>
              </a:ext>
            </a:extLst>
          </p:cNvPr>
          <p:cNvSpPr/>
          <p:nvPr/>
        </p:nvSpPr>
        <p:spPr>
          <a:xfrm>
            <a:off x="6039581" y="1613657"/>
            <a:ext cx="144016" cy="2808000"/>
          </a:xfrm>
          <a:prstGeom prst="roundRect">
            <a:avLst/>
          </a:prstGeom>
          <a:noFill/>
          <a:ln>
            <a:solidFill>
              <a:srgbClr val="007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1D5A7C-1C97-744D-8097-483F92C7976A}"/>
              </a:ext>
            </a:extLst>
          </p:cNvPr>
          <p:cNvSpPr/>
          <p:nvPr/>
        </p:nvSpPr>
        <p:spPr>
          <a:xfrm>
            <a:off x="7363146" y="1615187"/>
            <a:ext cx="144016" cy="2808000"/>
          </a:xfrm>
          <a:prstGeom prst="roundRect">
            <a:avLst/>
          </a:prstGeom>
          <a:noFill/>
          <a:ln>
            <a:solidFill>
              <a:srgbClr val="007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88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C8A5-EEBD-9747-B620-404C1D74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55726"/>
            <a:ext cx="7455047" cy="640927"/>
          </a:xfrm>
        </p:spPr>
        <p:txBody>
          <a:bodyPr/>
          <a:lstStyle/>
          <a:p>
            <a:r>
              <a:rPr lang="en-US" sz="2800" dirty="0"/>
              <a:t>Preliminary case studies</a:t>
            </a:r>
          </a:p>
        </p:txBody>
      </p:sp>
    </p:spTree>
    <p:extLst>
      <p:ext uri="{BB962C8B-B14F-4D97-AF65-F5344CB8AC3E}">
        <p14:creationId xmlns:p14="http://schemas.microsoft.com/office/powerpoint/2010/main" val="1441135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EB33B3-ECF7-AB4A-B63C-D7E237A8CAFE}"/>
              </a:ext>
            </a:extLst>
          </p:cNvPr>
          <p:cNvSpPr/>
          <p:nvPr/>
        </p:nvSpPr>
        <p:spPr>
          <a:xfrm>
            <a:off x="3491880" y="1995686"/>
            <a:ext cx="1440160" cy="720080"/>
          </a:xfrm>
          <a:prstGeom prst="rect">
            <a:avLst/>
          </a:prstGeom>
          <a:solidFill>
            <a:srgbClr val="B3A2C7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D1D511-107A-F74A-991B-63AC82687BE6}"/>
              </a:ext>
            </a:extLst>
          </p:cNvPr>
          <p:cNvSpPr/>
          <p:nvPr/>
        </p:nvSpPr>
        <p:spPr>
          <a:xfrm>
            <a:off x="1691680" y="1995686"/>
            <a:ext cx="1656184" cy="720080"/>
          </a:xfrm>
          <a:prstGeom prst="rect">
            <a:avLst/>
          </a:prstGeom>
          <a:solidFill>
            <a:srgbClr val="B3A2C7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case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100F9-B0FD-3E4C-AD38-18027888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0334" r="12988" b="12200"/>
          <a:stretch/>
        </p:blipFill>
        <p:spPr>
          <a:xfrm>
            <a:off x="1547664" y="1203598"/>
            <a:ext cx="6667258" cy="33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7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21" y="404934"/>
            <a:ext cx="7527055" cy="640927"/>
          </a:xfrm>
        </p:spPr>
        <p:txBody>
          <a:bodyPr/>
          <a:lstStyle/>
          <a:p>
            <a:r>
              <a:rPr lang="en-US" dirty="0"/>
              <a:t>Life Cycle Analysis for Environment Sustainability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C118A8-8CD5-3840-93D5-08031BA0D7A8}"/>
              </a:ext>
            </a:extLst>
          </p:cNvPr>
          <p:cNvSpPr/>
          <p:nvPr/>
        </p:nvSpPr>
        <p:spPr>
          <a:xfrm>
            <a:off x="1461400" y="1635646"/>
            <a:ext cx="1474241" cy="1512168"/>
          </a:xfrm>
          <a:prstGeom prst="ellipse">
            <a:avLst/>
          </a:prstGeom>
          <a:solidFill>
            <a:srgbClr val="00BE99"/>
          </a:solidFill>
          <a:ln w="76200">
            <a:solidFill>
              <a:srgbClr val="00FFC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Wells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B6DE0C-CFDA-8E4F-94C7-C25EAD94B8CB}"/>
              </a:ext>
            </a:extLst>
          </p:cNvPr>
          <p:cNvSpPr/>
          <p:nvPr/>
        </p:nvSpPr>
        <p:spPr>
          <a:xfrm>
            <a:off x="4532968" y="1635646"/>
            <a:ext cx="1474241" cy="1512168"/>
          </a:xfrm>
          <a:prstGeom prst="ellipse">
            <a:avLst/>
          </a:prstGeom>
          <a:solidFill>
            <a:srgbClr val="00BE99"/>
          </a:solidFill>
          <a:ln w="76200">
            <a:solidFill>
              <a:srgbClr val="00FFC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Opera-</a:t>
            </a:r>
            <a:r>
              <a:rPr lang="en-US" dirty="0" err="1"/>
              <a:t>tion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DBACDA-93AB-D847-8FE2-E8D800A953B6}"/>
              </a:ext>
            </a:extLst>
          </p:cNvPr>
          <p:cNvSpPr/>
          <p:nvPr/>
        </p:nvSpPr>
        <p:spPr>
          <a:xfrm>
            <a:off x="6084168" y="1635646"/>
            <a:ext cx="1474241" cy="1512168"/>
          </a:xfrm>
          <a:prstGeom prst="ellipse">
            <a:avLst/>
          </a:prstGeom>
          <a:solidFill>
            <a:srgbClr val="007E64"/>
          </a:solidFill>
          <a:ln w="76200">
            <a:solidFill>
              <a:srgbClr val="00BE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 of Life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0DAF41-5E99-1246-AA6A-C0576F90DCB8}"/>
              </a:ext>
            </a:extLst>
          </p:cNvPr>
          <p:cNvSpPr/>
          <p:nvPr/>
        </p:nvSpPr>
        <p:spPr>
          <a:xfrm>
            <a:off x="2981768" y="1635646"/>
            <a:ext cx="1474241" cy="1512168"/>
          </a:xfrm>
          <a:prstGeom prst="ellipse">
            <a:avLst/>
          </a:prstGeom>
          <a:solidFill>
            <a:srgbClr val="007E64"/>
          </a:solidFill>
          <a:ln w="76200">
            <a:solidFill>
              <a:srgbClr val="00BE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Cons-</a:t>
            </a:r>
            <a:r>
              <a:rPr lang="en-US" dirty="0" err="1"/>
              <a:t>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95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case studies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67827E-12D3-254B-94AB-93FFD0057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53" y="987574"/>
            <a:ext cx="1514946" cy="1514946"/>
          </a:xfrm>
          <a:prstGeom prst="rect">
            <a:avLst/>
          </a:prstGeom>
        </p:spPr>
      </p:pic>
      <p:pic>
        <p:nvPicPr>
          <p:cNvPr id="9" name="Picture 8" descr="A picture containing clock, computer&#10;&#10;Description automatically generated">
            <a:extLst>
              <a:ext uri="{FF2B5EF4-FFF2-40B4-BE49-F238E27FC236}">
                <a16:creationId xmlns:a16="http://schemas.microsoft.com/office/drawing/2014/main" id="{159898FC-046A-984C-B467-910877F4F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7574"/>
            <a:ext cx="3384376" cy="152708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49576CF-E5AE-4B41-8EFE-F2D86D3A0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54" y="987574"/>
            <a:ext cx="1514946" cy="1514946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C4F5FEB-353F-4444-8EE7-0EB808273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218301"/>
              </p:ext>
            </p:extLst>
          </p:nvPr>
        </p:nvGraphicFramePr>
        <p:xfrm>
          <a:off x="179512" y="2514712"/>
          <a:ext cx="7992888" cy="2190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2208">
                  <a:extLst>
                    <a:ext uri="{9D8B030D-6E8A-4147-A177-3AD203B41FA5}">
                      <a16:colId xmlns:a16="http://schemas.microsoft.com/office/drawing/2014/main" val="2630854350"/>
                    </a:ext>
                  </a:extLst>
                </a:gridCol>
                <a:gridCol w="216825">
                  <a:extLst>
                    <a:ext uri="{9D8B030D-6E8A-4147-A177-3AD203B41FA5}">
                      <a16:colId xmlns:a16="http://schemas.microsoft.com/office/drawing/2014/main" val="2164621776"/>
                    </a:ext>
                  </a:extLst>
                </a:gridCol>
                <a:gridCol w="1373226">
                  <a:extLst>
                    <a:ext uri="{9D8B030D-6E8A-4147-A177-3AD203B41FA5}">
                      <a16:colId xmlns:a16="http://schemas.microsoft.com/office/drawing/2014/main" val="3219702625"/>
                    </a:ext>
                  </a:extLst>
                </a:gridCol>
                <a:gridCol w="391018">
                  <a:extLst>
                    <a:ext uri="{9D8B030D-6E8A-4147-A177-3AD203B41FA5}">
                      <a16:colId xmlns:a16="http://schemas.microsoft.com/office/drawing/2014/main" val="2514116818"/>
                    </a:ext>
                  </a:extLst>
                </a:gridCol>
                <a:gridCol w="1373226">
                  <a:extLst>
                    <a:ext uri="{9D8B030D-6E8A-4147-A177-3AD203B41FA5}">
                      <a16:colId xmlns:a16="http://schemas.microsoft.com/office/drawing/2014/main" val="62782167"/>
                    </a:ext>
                  </a:extLst>
                </a:gridCol>
                <a:gridCol w="1136304">
                  <a:extLst>
                    <a:ext uri="{9D8B030D-6E8A-4147-A177-3AD203B41FA5}">
                      <a16:colId xmlns:a16="http://schemas.microsoft.com/office/drawing/2014/main" val="1081022964"/>
                    </a:ext>
                  </a:extLst>
                </a:gridCol>
                <a:gridCol w="2520081">
                  <a:extLst>
                    <a:ext uri="{9D8B030D-6E8A-4147-A177-3AD203B41FA5}">
                      <a16:colId xmlns:a16="http://schemas.microsoft.com/office/drawing/2014/main" val="2155161041"/>
                    </a:ext>
                  </a:extLst>
                </a:gridCol>
              </a:tblGrid>
              <a:tr h="513835"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Scenario IA-1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Scenario IA-2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Scenario I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815121"/>
                  </a:ext>
                </a:extLst>
              </a:tr>
              <a:tr h="297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Diameter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0.18 m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m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932153"/>
                  </a:ext>
                </a:extLst>
              </a:tr>
              <a:tr h="297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Depth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 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60 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164605"/>
                  </a:ext>
                </a:extLst>
              </a:tr>
              <a:tr h="297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N. Well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2051106"/>
                  </a:ext>
                </a:extLst>
              </a:tr>
              <a:tr h="297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Flowrate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5.5 l/s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 l/s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16 l/s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446367"/>
                  </a:ext>
                </a:extLst>
              </a:tr>
              <a:tr h="297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Cooling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112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431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DDDAF-488D-2A41-9F75-73C3974D6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000"/>
          <a:stretch/>
        </p:blipFill>
        <p:spPr>
          <a:xfrm>
            <a:off x="2195736" y="1353801"/>
            <a:ext cx="5544616" cy="3384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6CABE-0E9E-994D-95F5-E093845FB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221"/>
          <a:stretch/>
        </p:blipFill>
        <p:spPr>
          <a:xfrm>
            <a:off x="2627784" y="834901"/>
            <a:ext cx="4910424" cy="51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E50D4-6DCD-0B41-9F11-FA367783B88F}"/>
              </a:ext>
            </a:extLst>
          </p:cNvPr>
          <p:cNvSpPr txBox="1"/>
          <p:nvPr/>
        </p:nvSpPr>
        <p:spPr>
          <a:xfrm>
            <a:off x="312726" y="1635646"/>
            <a:ext cx="29631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Global Warming:</a:t>
            </a:r>
          </a:p>
          <a:p>
            <a:pPr marL="288925"/>
            <a:r>
              <a:rPr lang="en-US" sz="1600" dirty="0"/>
              <a:t>8.9 – 14.3 kgCO</a:t>
            </a:r>
            <a:r>
              <a:rPr lang="en-US" sz="1600" baseline="-25000" dirty="0"/>
              <a:t>2</a:t>
            </a:r>
            <a:r>
              <a:rPr lang="en-US" sz="1600" dirty="0"/>
              <a:t>/MWh</a:t>
            </a:r>
          </a:p>
          <a:p>
            <a:pPr marL="446088"/>
            <a:endParaRPr lang="en-US" sz="1600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Fossil Fuel:</a:t>
            </a:r>
          </a:p>
          <a:p>
            <a:pPr marL="288925"/>
            <a:r>
              <a:rPr lang="en-US" sz="1600" dirty="0"/>
              <a:t>62 – 92 MJ/ MWh </a:t>
            </a:r>
          </a:p>
          <a:p>
            <a:pPr marL="288925"/>
            <a:endParaRPr lang="en-US" sz="1600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sz="1600" b="1" dirty="0"/>
              <a:t>Acidification:</a:t>
            </a:r>
          </a:p>
          <a:p>
            <a:pPr marL="288925"/>
            <a:r>
              <a:rPr lang="en-US" sz="1600" dirty="0"/>
              <a:t>0.02 – 0.22 kgSO</a:t>
            </a:r>
            <a:r>
              <a:rPr lang="en-US" sz="1600" baseline="-25000" dirty="0"/>
              <a:t>2</a:t>
            </a:r>
            <a:r>
              <a:rPr lang="en-US" sz="1600" dirty="0"/>
              <a:t>/ MWh </a:t>
            </a:r>
          </a:p>
          <a:p>
            <a:pPr marL="288925"/>
            <a:endParaRPr lang="en-U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C93CA4-F28C-EC40-AE78-583468C6F942}"/>
              </a:ext>
            </a:extLst>
          </p:cNvPr>
          <p:cNvSpPr/>
          <p:nvPr/>
        </p:nvSpPr>
        <p:spPr>
          <a:xfrm>
            <a:off x="7213593" y="4055018"/>
            <a:ext cx="144016" cy="137829"/>
          </a:xfrm>
          <a:prstGeom prst="ellipse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1D55C-CB05-B54F-A6DC-6E8A4523ECEE}"/>
              </a:ext>
            </a:extLst>
          </p:cNvPr>
          <p:cNvSpPr txBox="1"/>
          <p:nvPr/>
        </p:nvSpPr>
        <p:spPr>
          <a:xfrm>
            <a:off x="7357609" y="3939267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2791931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72EA-58CC-8244-8F4B-AFA2A9119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 – Global warming potential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EECAAB-8C07-264D-A1DE-2C1F30D696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07839"/>
              </p:ext>
            </p:extLst>
          </p:nvPr>
        </p:nvGraphicFramePr>
        <p:xfrm>
          <a:off x="1691680" y="1419622"/>
          <a:ext cx="6984776" cy="295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6A292D-F259-D54C-8625-486E89B61711}"/>
              </a:ext>
            </a:extLst>
          </p:cNvPr>
          <p:cNvSpPr txBox="1"/>
          <p:nvPr/>
        </p:nvSpPr>
        <p:spPr>
          <a:xfrm>
            <a:off x="312726" y="2072918"/>
            <a:ext cx="21710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b="1" dirty="0"/>
              <a:t>Note:</a:t>
            </a:r>
          </a:p>
          <a:p>
            <a:pPr marL="742950" lvl="1" indent="-285750">
              <a:buClr>
                <a:srgbClr val="007E6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Hydro electricity </a:t>
            </a:r>
          </a:p>
          <a:p>
            <a:pPr marL="742950" lvl="1" indent="-285750">
              <a:buClr>
                <a:srgbClr val="007E6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30 years of lifetime</a:t>
            </a:r>
          </a:p>
          <a:p>
            <a:pPr marL="742950" lvl="1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sz="1600" dirty="0"/>
          </a:p>
          <a:p>
            <a:pPr marL="446088"/>
            <a:endParaRPr lang="en-US" sz="1600" dirty="0"/>
          </a:p>
          <a:p>
            <a:pPr marL="28892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9520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EB50368B-0253-344C-BA9F-90B8D0A880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1510"/>
            <a:ext cx="7763785" cy="436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DDE69-AD91-0F49-8926-3E7B33C53942}"/>
              </a:ext>
            </a:extLst>
          </p:cNvPr>
          <p:cNvSpPr txBox="1"/>
          <p:nvPr/>
        </p:nvSpPr>
        <p:spPr>
          <a:xfrm>
            <a:off x="5845862" y="3662167"/>
            <a:ext cx="86111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Depletion of abiotic resources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35EEFA-8D51-B642-B8C9-54CFF67CD5F5}"/>
              </a:ext>
            </a:extLst>
          </p:cNvPr>
          <p:cNvSpPr txBox="1"/>
          <p:nvPr/>
        </p:nvSpPr>
        <p:spPr>
          <a:xfrm>
            <a:off x="6706978" y="3662167"/>
            <a:ext cx="7821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Water depletion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94E5D-8795-074D-A4F6-4016BA0914D4}"/>
              </a:ext>
            </a:extLst>
          </p:cNvPr>
          <p:cNvSpPr txBox="1"/>
          <p:nvPr/>
        </p:nvSpPr>
        <p:spPr>
          <a:xfrm>
            <a:off x="4944512" y="3784810"/>
            <a:ext cx="828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Air Pollution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827C4-7C62-EC41-914E-2CAD00BF865E}"/>
              </a:ext>
            </a:extLst>
          </p:cNvPr>
          <p:cNvSpPr txBox="1"/>
          <p:nvPr/>
        </p:nvSpPr>
        <p:spPr>
          <a:xfrm>
            <a:off x="3398341" y="3662167"/>
            <a:ext cx="9822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Climate 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4B875-D63E-FB41-95F4-D6AC610924B3}"/>
              </a:ext>
            </a:extLst>
          </p:cNvPr>
          <p:cNvSpPr txBox="1"/>
          <p:nvPr/>
        </p:nvSpPr>
        <p:spPr>
          <a:xfrm>
            <a:off x="2567695" y="3662167"/>
            <a:ext cx="828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Fossil Fuel Depletion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AA40C-4097-6445-AC3D-371C3006D7E8}"/>
              </a:ext>
            </a:extLst>
          </p:cNvPr>
          <p:cNvSpPr/>
          <p:nvPr/>
        </p:nvSpPr>
        <p:spPr>
          <a:xfrm>
            <a:off x="1955535" y="1140674"/>
            <a:ext cx="3845232" cy="387067"/>
          </a:xfrm>
          <a:prstGeom prst="rect">
            <a:avLst/>
          </a:prstGeom>
          <a:solidFill>
            <a:srgbClr val="007E64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lower impacts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7DB53-2BF0-834A-8D57-AA0F54F7DBB0}"/>
              </a:ext>
            </a:extLst>
          </p:cNvPr>
          <p:cNvSpPr/>
          <p:nvPr/>
        </p:nvSpPr>
        <p:spPr>
          <a:xfrm>
            <a:off x="5895016" y="1140674"/>
            <a:ext cx="1656184" cy="387067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higher impacts</a:t>
            </a:r>
          </a:p>
        </p:txBody>
      </p:sp>
    </p:spTree>
    <p:extLst>
      <p:ext uri="{BB962C8B-B14F-4D97-AF65-F5344CB8AC3E}">
        <p14:creationId xmlns:p14="http://schemas.microsoft.com/office/powerpoint/2010/main" val="358469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EB50368B-0253-344C-BA9F-90B8D0A880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1510"/>
            <a:ext cx="7763785" cy="436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DDE69-AD91-0F49-8926-3E7B33C53942}"/>
              </a:ext>
            </a:extLst>
          </p:cNvPr>
          <p:cNvSpPr txBox="1"/>
          <p:nvPr/>
        </p:nvSpPr>
        <p:spPr>
          <a:xfrm>
            <a:off x="5845862" y="3662167"/>
            <a:ext cx="86111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Depletion of abiotic resources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35EEFA-8D51-B642-B8C9-54CFF67CD5F5}"/>
              </a:ext>
            </a:extLst>
          </p:cNvPr>
          <p:cNvSpPr txBox="1"/>
          <p:nvPr/>
        </p:nvSpPr>
        <p:spPr>
          <a:xfrm>
            <a:off x="6706978" y="3662167"/>
            <a:ext cx="7821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Water depletion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94E5D-8795-074D-A4F6-4016BA0914D4}"/>
              </a:ext>
            </a:extLst>
          </p:cNvPr>
          <p:cNvSpPr txBox="1"/>
          <p:nvPr/>
        </p:nvSpPr>
        <p:spPr>
          <a:xfrm>
            <a:off x="4944512" y="3784810"/>
            <a:ext cx="828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Air Pollution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827C4-7C62-EC41-914E-2CAD00BF865E}"/>
              </a:ext>
            </a:extLst>
          </p:cNvPr>
          <p:cNvSpPr txBox="1"/>
          <p:nvPr/>
        </p:nvSpPr>
        <p:spPr>
          <a:xfrm>
            <a:off x="3398341" y="3662167"/>
            <a:ext cx="9822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Climate 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4B875-D63E-FB41-95F4-D6AC610924B3}"/>
              </a:ext>
            </a:extLst>
          </p:cNvPr>
          <p:cNvSpPr txBox="1"/>
          <p:nvPr/>
        </p:nvSpPr>
        <p:spPr>
          <a:xfrm>
            <a:off x="2567695" y="3662167"/>
            <a:ext cx="828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Fossil Fuel Depletion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C3DD65-23C2-B347-B3B3-CCCA460927CB}"/>
              </a:ext>
            </a:extLst>
          </p:cNvPr>
          <p:cNvSpPr/>
          <p:nvPr/>
        </p:nvSpPr>
        <p:spPr>
          <a:xfrm>
            <a:off x="5772512" y="952127"/>
            <a:ext cx="936104" cy="873871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Use of metallic material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D04A4-E839-BB41-A2D2-C706D91B3F37}"/>
              </a:ext>
            </a:extLst>
          </p:cNvPr>
          <p:cNvSpPr/>
          <p:nvPr/>
        </p:nvSpPr>
        <p:spPr>
          <a:xfrm>
            <a:off x="6839723" y="1289317"/>
            <a:ext cx="954285" cy="536681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Hydro electricity</a:t>
            </a:r>
          </a:p>
        </p:txBody>
      </p:sp>
    </p:spTree>
    <p:extLst>
      <p:ext uri="{BB962C8B-B14F-4D97-AF65-F5344CB8AC3E}">
        <p14:creationId xmlns:p14="http://schemas.microsoft.com/office/powerpoint/2010/main" val="3370369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5396A-DA2F-F840-ACAC-CF6AE2F49C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264" y="1131590"/>
            <a:ext cx="7456488" cy="2952750"/>
          </a:xfrm>
        </p:spPr>
        <p:txBody>
          <a:bodyPr/>
          <a:lstStyle/>
          <a:p>
            <a:pPr marL="285750" indent="-285750" defTabSz="914400">
              <a:spcBef>
                <a:spcPts val="600"/>
              </a:spcBef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sz="1800" dirty="0">
                <a:latin typeface="+mn-lt"/>
                <a:cs typeface="+mn-cs"/>
              </a:rPr>
              <a:t>More LCAs are needed for geothermal heating and cooling involving groundwater extraction</a:t>
            </a:r>
          </a:p>
          <a:p>
            <a:pPr marL="285750" indent="-285750" defTabSz="914400">
              <a:spcBef>
                <a:spcPts val="600"/>
              </a:spcBef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sz="1800" dirty="0">
              <a:latin typeface="+mn-lt"/>
              <a:cs typeface="+mn-cs"/>
            </a:endParaRPr>
          </a:p>
          <a:p>
            <a:pPr marL="285750" indent="-285750" defTabSz="914400">
              <a:spcBef>
                <a:spcPts val="600"/>
              </a:spcBef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sz="1800" dirty="0">
                <a:latin typeface="+mn-lt"/>
                <a:cs typeface="+mn-cs"/>
              </a:rPr>
              <a:t>Existing literature shows that impacts of ground source heat pump are less homogenous than groundwater systems, and not always lower than individual oil boilers.</a:t>
            </a:r>
          </a:p>
          <a:p>
            <a:pPr marL="285750" indent="-285750" defTabSz="914400">
              <a:spcBef>
                <a:spcPts val="600"/>
              </a:spcBef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sz="1800" dirty="0">
              <a:latin typeface="+mn-lt"/>
              <a:cs typeface="+mn-cs"/>
            </a:endParaRPr>
          </a:p>
          <a:p>
            <a:pPr marL="285750" indent="-285750" defTabSz="914400">
              <a:spcBef>
                <a:spcPts val="600"/>
              </a:spcBef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sz="1800" dirty="0">
                <a:latin typeface="+mn-lt"/>
                <a:cs typeface="+mn-cs"/>
              </a:rPr>
              <a:t>Preliminary finding shows </a:t>
            </a:r>
          </a:p>
          <a:p>
            <a:pPr marL="685792" lvl="1" indent="-285750" defTabSz="914400">
              <a:spcBef>
                <a:spcPts val="600"/>
              </a:spcBef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sz="1600" dirty="0">
                <a:latin typeface="+mn-lt"/>
                <a:cs typeface="+mn-cs"/>
              </a:rPr>
              <a:t>the difference in impact contribution between individual and district heating.</a:t>
            </a:r>
          </a:p>
          <a:p>
            <a:pPr marL="685792" lvl="1" indent="-285750" defTabSz="914400">
              <a:spcBef>
                <a:spcPts val="600"/>
              </a:spcBef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sz="1600" dirty="0">
                <a:latin typeface="+mn-lt"/>
                <a:cs typeface="+mn-cs"/>
              </a:rPr>
              <a:t>lower impacts on global warming from geothermal and higher impacts on metal and water depletion. </a:t>
            </a:r>
          </a:p>
        </p:txBody>
      </p:sp>
    </p:spTree>
    <p:extLst>
      <p:ext uri="{BB962C8B-B14F-4D97-AF65-F5344CB8AC3E}">
        <p14:creationId xmlns:p14="http://schemas.microsoft.com/office/powerpoint/2010/main" val="2986404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0AABF3-E92D-FB48-A2A3-0D1E386A75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470427" y="1661763"/>
            <a:ext cx="6203140" cy="2205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3" y="956337"/>
            <a:ext cx="7455047" cy="640927"/>
          </a:xfrm>
        </p:spPr>
        <p:txBody>
          <a:bodyPr/>
          <a:lstStyle/>
          <a:p>
            <a:pPr algn="ctr"/>
            <a:r>
              <a:rPr lang="en-US" sz="3600" dirty="0"/>
              <a:t>Thank You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C329C1-BD7C-B247-9687-54580A58555F}"/>
              </a:ext>
            </a:extLst>
          </p:cNvPr>
          <p:cNvSpPr/>
          <p:nvPr/>
        </p:nvSpPr>
        <p:spPr>
          <a:xfrm>
            <a:off x="2225222" y="3932242"/>
            <a:ext cx="4693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Astu</a:t>
            </a:r>
            <a:r>
              <a:rPr lang="en-US" sz="1400" dirty="0"/>
              <a:t> Sam </a:t>
            </a:r>
            <a:r>
              <a:rPr lang="en-US" sz="1400" dirty="0" err="1"/>
              <a:t>Pratiwi</a:t>
            </a:r>
            <a:endParaRPr lang="en-US" sz="1400" dirty="0"/>
          </a:p>
          <a:p>
            <a:pPr algn="ctr"/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UNIGE Renewable Energy Systems</a:t>
            </a:r>
            <a:endParaRPr lang="en-US" sz="1400" dirty="0"/>
          </a:p>
          <a:p>
            <a:pPr algn="ctr"/>
            <a:r>
              <a:rPr lang="en-US" sz="1400" dirty="0">
                <a:hlinkClick r:id="rId4"/>
              </a:rPr>
              <a:t>astu.pratiwi@unige.ch</a:t>
            </a:r>
            <a:r>
              <a:rPr lang="en-US" sz="1400" dirty="0"/>
              <a:t>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298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7307CA3E-18E0-FB4A-AF0D-58EEE11B650F}"/>
              </a:ext>
            </a:extLst>
          </p:cNvPr>
          <p:cNvCxnSpPr>
            <a:cxnSpLocks/>
            <a:stCxn id="7" idx="4"/>
            <a:endCxn id="4" idx="0"/>
          </p:cNvCxnSpPr>
          <p:nvPr/>
        </p:nvCxnSpPr>
        <p:spPr>
          <a:xfrm rot="5400000">
            <a:off x="1144547" y="2611362"/>
            <a:ext cx="517523" cy="1590426"/>
          </a:xfrm>
          <a:prstGeom prst="bentConnector3">
            <a:avLst/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21" y="404934"/>
            <a:ext cx="7527055" cy="640927"/>
          </a:xfrm>
        </p:spPr>
        <p:txBody>
          <a:bodyPr/>
          <a:lstStyle/>
          <a:p>
            <a:r>
              <a:rPr lang="en-US" dirty="0"/>
              <a:t>Life Cycle Analysis for Environment Sustainability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C118A8-8CD5-3840-93D5-08031BA0D7A8}"/>
              </a:ext>
            </a:extLst>
          </p:cNvPr>
          <p:cNvSpPr/>
          <p:nvPr/>
        </p:nvSpPr>
        <p:spPr>
          <a:xfrm>
            <a:off x="1461400" y="1635646"/>
            <a:ext cx="1474241" cy="1512168"/>
          </a:xfrm>
          <a:prstGeom prst="ellipse">
            <a:avLst/>
          </a:prstGeom>
          <a:solidFill>
            <a:srgbClr val="00BE99"/>
          </a:solidFill>
          <a:ln w="76200">
            <a:solidFill>
              <a:srgbClr val="00FFC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Wells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B6DE0C-CFDA-8E4F-94C7-C25EAD94B8CB}"/>
              </a:ext>
            </a:extLst>
          </p:cNvPr>
          <p:cNvSpPr/>
          <p:nvPr/>
        </p:nvSpPr>
        <p:spPr>
          <a:xfrm>
            <a:off x="4532968" y="1635646"/>
            <a:ext cx="1474241" cy="1512168"/>
          </a:xfrm>
          <a:prstGeom prst="ellipse">
            <a:avLst/>
          </a:prstGeom>
          <a:solidFill>
            <a:srgbClr val="00BE99"/>
          </a:solidFill>
          <a:ln w="76200">
            <a:solidFill>
              <a:srgbClr val="00FFC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Opera-</a:t>
            </a:r>
            <a:r>
              <a:rPr lang="en-US" dirty="0" err="1"/>
              <a:t>tion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DBACDA-93AB-D847-8FE2-E8D800A953B6}"/>
              </a:ext>
            </a:extLst>
          </p:cNvPr>
          <p:cNvSpPr/>
          <p:nvPr/>
        </p:nvSpPr>
        <p:spPr>
          <a:xfrm>
            <a:off x="6084168" y="1635646"/>
            <a:ext cx="1474241" cy="1512168"/>
          </a:xfrm>
          <a:prstGeom prst="ellipse">
            <a:avLst/>
          </a:prstGeom>
          <a:solidFill>
            <a:srgbClr val="007E64"/>
          </a:solidFill>
          <a:ln w="76200">
            <a:solidFill>
              <a:srgbClr val="00BE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 of Life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F76F58-7207-C04F-93EE-5CE088C814B2}"/>
              </a:ext>
            </a:extLst>
          </p:cNvPr>
          <p:cNvSpPr/>
          <p:nvPr/>
        </p:nvSpPr>
        <p:spPr>
          <a:xfrm>
            <a:off x="110311" y="3665337"/>
            <a:ext cx="995568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Fuel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8EC7DE-D466-9540-B164-0FE43E25B34D}"/>
              </a:ext>
            </a:extLst>
          </p:cNvPr>
          <p:cNvSpPr/>
          <p:nvPr/>
        </p:nvSpPr>
        <p:spPr>
          <a:xfrm>
            <a:off x="1358947" y="3665337"/>
            <a:ext cx="1322311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9ADD5807-2709-964E-AA36-FC3A7FA94937}"/>
              </a:ext>
            </a:extLst>
          </p:cNvPr>
          <p:cNvCxnSpPr>
            <a:cxnSpLocks/>
            <a:stCxn id="7" idx="4"/>
            <a:endCxn id="18" idx="0"/>
          </p:cNvCxnSpPr>
          <p:nvPr/>
        </p:nvCxnSpPr>
        <p:spPr>
          <a:xfrm rot="5400000">
            <a:off x="1850551" y="3317366"/>
            <a:ext cx="517523" cy="178418"/>
          </a:xfrm>
          <a:prstGeom prst="bentConnector3">
            <a:avLst/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0D50C-63E9-3248-AAA2-6B0054561AF7}"/>
              </a:ext>
            </a:extLst>
          </p:cNvPr>
          <p:cNvSpPr/>
          <p:nvPr/>
        </p:nvSpPr>
        <p:spPr>
          <a:xfrm>
            <a:off x="2935641" y="3665337"/>
            <a:ext cx="1143094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Electricity 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0EC9C467-0F76-9141-90E2-1C3807FDA9FF}"/>
              </a:ext>
            </a:extLst>
          </p:cNvPr>
          <p:cNvCxnSpPr>
            <a:cxnSpLocks/>
            <a:stCxn id="7" idx="4"/>
            <a:endCxn id="38" idx="0"/>
          </p:cNvCxnSpPr>
          <p:nvPr/>
        </p:nvCxnSpPr>
        <p:spPr>
          <a:xfrm rot="16200000" flipH="1">
            <a:off x="2594093" y="2752241"/>
            <a:ext cx="517523" cy="1308667"/>
          </a:xfrm>
          <a:prstGeom prst="bentConnector3">
            <a:avLst>
              <a:gd name="adj1" fmla="val 50000"/>
            </a:avLst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106C7591-F828-7245-960F-D75F2E736708}"/>
              </a:ext>
            </a:extLst>
          </p:cNvPr>
          <p:cNvSpPr/>
          <p:nvPr/>
        </p:nvSpPr>
        <p:spPr>
          <a:xfrm>
            <a:off x="683568" y="4088322"/>
            <a:ext cx="1143094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Steel 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8B4571E5-3333-A544-8D57-95BE10AE3E0C}"/>
              </a:ext>
            </a:extLst>
          </p:cNvPr>
          <p:cNvCxnSpPr>
            <a:cxnSpLocks/>
            <a:stCxn id="7" idx="4"/>
            <a:endCxn id="49" idx="0"/>
          </p:cNvCxnSpPr>
          <p:nvPr/>
        </p:nvCxnSpPr>
        <p:spPr>
          <a:xfrm rot="5400000">
            <a:off x="1256564" y="3146365"/>
            <a:ext cx="940508" cy="943406"/>
          </a:xfrm>
          <a:prstGeom prst="bentConnector3">
            <a:avLst>
              <a:gd name="adj1" fmla="val 28125"/>
            </a:avLst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A3F5B0E-89A4-6A40-9100-C5840666CF6C}"/>
              </a:ext>
            </a:extLst>
          </p:cNvPr>
          <p:cNvSpPr/>
          <p:nvPr/>
        </p:nvSpPr>
        <p:spPr>
          <a:xfrm>
            <a:off x="2281307" y="4088322"/>
            <a:ext cx="1143094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Cement 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A29F374-5BDF-4248-830D-891CC9FCD33D}"/>
              </a:ext>
            </a:extLst>
          </p:cNvPr>
          <p:cNvCxnSpPr>
            <a:cxnSpLocks/>
            <a:stCxn id="7" idx="4"/>
            <a:endCxn id="54" idx="0"/>
          </p:cNvCxnSpPr>
          <p:nvPr/>
        </p:nvCxnSpPr>
        <p:spPr>
          <a:xfrm rot="16200000" flipH="1">
            <a:off x="2055433" y="3290901"/>
            <a:ext cx="940508" cy="654333"/>
          </a:xfrm>
          <a:prstGeom prst="bentConnector3">
            <a:avLst>
              <a:gd name="adj1" fmla="val 28125"/>
            </a:avLst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20DAF41-5E99-1246-AA6A-C0576F90DCB8}"/>
              </a:ext>
            </a:extLst>
          </p:cNvPr>
          <p:cNvSpPr/>
          <p:nvPr/>
        </p:nvSpPr>
        <p:spPr>
          <a:xfrm>
            <a:off x="2981768" y="1635646"/>
            <a:ext cx="1474241" cy="1512168"/>
          </a:xfrm>
          <a:prstGeom prst="ellipse">
            <a:avLst/>
          </a:prstGeom>
          <a:solidFill>
            <a:srgbClr val="007E64"/>
          </a:solidFill>
          <a:ln w="76200">
            <a:solidFill>
              <a:srgbClr val="00BE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Cons-</a:t>
            </a:r>
            <a:r>
              <a:rPr lang="en-US" dirty="0" err="1"/>
              <a:t>truction</a:t>
            </a:r>
            <a:endParaRPr lang="en-US" dirty="0"/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5F7288F0-5A15-DA4E-8896-CCC1BE8C2BF5}"/>
              </a:ext>
            </a:extLst>
          </p:cNvPr>
          <p:cNvCxnSpPr>
            <a:cxnSpLocks/>
            <a:stCxn id="8" idx="4"/>
            <a:endCxn id="20" idx="0"/>
          </p:cNvCxnSpPr>
          <p:nvPr/>
        </p:nvCxnSpPr>
        <p:spPr>
          <a:xfrm rot="16200000" flipH="1">
            <a:off x="3875697" y="2991005"/>
            <a:ext cx="517522" cy="831139"/>
          </a:xfrm>
          <a:prstGeom prst="bentConnector3">
            <a:avLst/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C8625E0-4BB6-8644-8B3E-5A917F05E15F}"/>
              </a:ext>
            </a:extLst>
          </p:cNvPr>
          <p:cNvSpPr/>
          <p:nvPr/>
        </p:nvSpPr>
        <p:spPr>
          <a:xfrm>
            <a:off x="4218047" y="3665336"/>
            <a:ext cx="663961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545B78-23B7-9F48-AB3C-79758619FADF}"/>
              </a:ext>
            </a:extLst>
          </p:cNvPr>
          <p:cNvSpPr/>
          <p:nvPr/>
        </p:nvSpPr>
        <p:spPr>
          <a:xfrm>
            <a:off x="4882008" y="4088322"/>
            <a:ext cx="507990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411310E2-5D64-FC43-B4B8-22D573C90F55}"/>
              </a:ext>
            </a:extLst>
          </p:cNvPr>
          <p:cNvCxnSpPr>
            <a:cxnSpLocks/>
            <a:stCxn id="8" idx="4"/>
            <a:endCxn id="21" idx="0"/>
          </p:cNvCxnSpPr>
          <p:nvPr/>
        </p:nvCxnSpPr>
        <p:spPr>
          <a:xfrm rot="16200000" flipH="1">
            <a:off x="3957192" y="2909511"/>
            <a:ext cx="940508" cy="1417114"/>
          </a:xfrm>
          <a:prstGeom prst="bentConnector3">
            <a:avLst>
              <a:gd name="adj1" fmla="val 26910"/>
            </a:avLst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2E0F18D9-E39A-D54D-A77B-4E5102C16CC9}"/>
              </a:ext>
            </a:extLst>
          </p:cNvPr>
          <p:cNvCxnSpPr>
            <a:cxnSpLocks/>
            <a:endCxn id="51" idx="0"/>
          </p:cNvCxnSpPr>
          <p:nvPr/>
        </p:nvCxnSpPr>
        <p:spPr>
          <a:xfrm rot="16200000" flipH="1">
            <a:off x="5423784" y="2991003"/>
            <a:ext cx="517522" cy="831139"/>
          </a:xfrm>
          <a:prstGeom prst="bentConnector3">
            <a:avLst/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4E9CE30-5810-9443-8E02-77280233830D}"/>
              </a:ext>
            </a:extLst>
          </p:cNvPr>
          <p:cNvSpPr/>
          <p:nvPr/>
        </p:nvSpPr>
        <p:spPr>
          <a:xfrm>
            <a:off x="5766134" y="3665334"/>
            <a:ext cx="663961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8EDF00A-0E4A-B642-A2ED-2A41A6511387}"/>
              </a:ext>
            </a:extLst>
          </p:cNvPr>
          <p:cNvSpPr/>
          <p:nvPr/>
        </p:nvSpPr>
        <p:spPr>
          <a:xfrm>
            <a:off x="6430095" y="4088320"/>
            <a:ext cx="507990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0F35932D-70F3-6C4F-96B6-2E82BC132AC3}"/>
              </a:ext>
            </a:extLst>
          </p:cNvPr>
          <p:cNvCxnSpPr>
            <a:cxnSpLocks/>
            <a:endCxn id="52" idx="0"/>
          </p:cNvCxnSpPr>
          <p:nvPr/>
        </p:nvCxnSpPr>
        <p:spPr>
          <a:xfrm rot="16200000" flipH="1">
            <a:off x="5505279" y="2909509"/>
            <a:ext cx="940508" cy="1417114"/>
          </a:xfrm>
          <a:prstGeom prst="bentConnector3">
            <a:avLst>
              <a:gd name="adj1" fmla="val 26910"/>
            </a:avLst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D98F6BBE-8DB9-494B-B9AE-3FFDFF1F1502}"/>
              </a:ext>
            </a:extLst>
          </p:cNvPr>
          <p:cNvCxnSpPr>
            <a:cxnSpLocks/>
            <a:endCxn id="57" idx="0"/>
          </p:cNvCxnSpPr>
          <p:nvPr/>
        </p:nvCxnSpPr>
        <p:spPr>
          <a:xfrm rot="16200000" flipH="1">
            <a:off x="6960216" y="2991003"/>
            <a:ext cx="517522" cy="831139"/>
          </a:xfrm>
          <a:prstGeom prst="bentConnector3">
            <a:avLst/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47D16D39-B528-144F-9D9E-4D66608287A0}"/>
              </a:ext>
            </a:extLst>
          </p:cNvPr>
          <p:cNvSpPr/>
          <p:nvPr/>
        </p:nvSpPr>
        <p:spPr>
          <a:xfrm>
            <a:off x="7302566" y="3665334"/>
            <a:ext cx="663961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4E5757B-BCED-224D-883A-28265FF87240}"/>
              </a:ext>
            </a:extLst>
          </p:cNvPr>
          <p:cNvSpPr/>
          <p:nvPr/>
        </p:nvSpPr>
        <p:spPr>
          <a:xfrm>
            <a:off x="7966527" y="4088320"/>
            <a:ext cx="507990" cy="36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EF28BDAD-73AE-6B4A-BB8D-8733D453C3A6}"/>
              </a:ext>
            </a:extLst>
          </p:cNvPr>
          <p:cNvCxnSpPr>
            <a:cxnSpLocks/>
            <a:endCxn id="58" idx="0"/>
          </p:cNvCxnSpPr>
          <p:nvPr/>
        </p:nvCxnSpPr>
        <p:spPr>
          <a:xfrm rot="16200000" flipH="1">
            <a:off x="7041711" y="2909509"/>
            <a:ext cx="940508" cy="1417114"/>
          </a:xfrm>
          <a:prstGeom prst="bentConnector3">
            <a:avLst>
              <a:gd name="adj1" fmla="val 26910"/>
            </a:avLst>
          </a:prstGeom>
          <a:ln w="28575">
            <a:solidFill>
              <a:srgbClr val="007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6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Demand in Geneva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233D00-EF5A-3045-BE4E-3A4F14F2B9DB}"/>
              </a:ext>
            </a:extLst>
          </p:cNvPr>
          <p:cNvSpPr txBox="1"/>
          <p:nvPr/>
        </p:nvSpPr>
        <p:spPr>
          <a:xfrm>
            <a:off x="5050264" y="1377381"/>
            <a:ext cx="36724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5000"/>
              <a:buFont typeface="Menlo Regular" panose="020B0609030804020204" pitchFamily="49" charset="0"/>
              <a:buChar char="⚉"/>
            </a:pPr>
            <a:r>
              <a:rPr lang="en-US" dirty="0"/>
              <a:t>Fossil fuel dominates the demand</a:t>
            </a:r>
          </a:p>
          <a:p>
            <a:pPr marL="285750" indent="-285750">
              <a:buClr>
                <a:srgbClr val="007E64"/>
              </a:buClr>
              <a:buSzPct val="115000"/>
              <a:buFont typeface="Menlo Regular" panose="020B0609030804020204" pitchFamily="49" charset="0"/>
              <a:buChar char="⚉"/>
            </a:pPr>
            <a:endParaRPr lang="en-US" dirty="0"/>
          </a:p>
          <a:p>
            <a:pPr marL="285750" indent="-285750">
              <a:buClr>
                <a:srgbClr val="007E64"/>
              </a:buClr>
              <a:buSzPct val="115000"/>
              <a:buFont typeface="Menlo Regular" panose="020B0609030804020204" pitchFamily="49" charset="0"/>
              <a:buChar char="⚉"/>
            </a:pPr>
            <a:r>
              <a:rPr lang="en-US" dirty="0"/>
              <a:t>Geneva 2030 targets: </a:t>
            </a:r>
          </a:p>
          <a:p>
            <a:pPr marL="285750" indent="-285750">
              <a:buClr>
                <a:srgbClr val="007E64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Clr>
                <a:srgbClr val="007E6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40% greenhouse gas reduction (from 1990)</a:t>
            </a:r>
          </a:p>
          <a:p>
            <a:pPr marL="742950" lvl="1" indent="-285750">
              <a:buClr>
                <a:srgbClr val="007E64"/>
              </a:buClr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742950" lvl="1" indent="-285750">
              <a:buClr>
                <a:srgbClr val="007E6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10%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of fossil fuel substitution by renewable energy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BE0407A-C996-7C44-8ACB-94979ED49DB0}"/>
              </a:ext>
            </a:extLst>
          </p:cNvPr>
          <p:cNvSpPr txBox="1">
            <a:spLocks/>
          </p:cNvSpPr>
          <p:nvPr/>
        </p:nvSpPr>
        <p:spPr>
          <a:xfrm>
            <a:off x="103110" y="3688218"/>
            <a:ext cx="5138824" cy="355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08817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i="1" dirty="0"/>
              <a:t>Adapted from Narula et al., 2019 and Quiquerez et al.,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C5AF1-F58C-794D-BA84-F950F0CD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92" y="1243352"/>
            <a:ext cx="4481860" cy="22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9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8B07665-2766-E646-970F-FA37D7B5C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7" t="22928" r="26100" b="9363"/>
          <a:stretch/>
        </p:blipFill>
        <p:spPr>
          <a:xfrm>
            <a:off x="602563" y="1178040"/>
            <a:ext cx="3433176" cy="3169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5" y="404934"/>
            <a:ext cx="7455047" cy="640927"/>
          </a:xfrm>
        </p:spPr>
        <p:txBody>
          <a:bodyPr/>
          <a:lstStyle/>
          <a:p>
            <a:r>
              <a:rPr lang="en-US" dirty="0"/>
              <a:t>Geothermal Potential in Geneva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E1266-656C-0847-8A82-A8A45020AE32}"/>
              </a:ext>
            </a:extLst>
          </p:cNvPr>
          <p:cNvSpPr txBox="1"/>
          <p:nvPr/>
        </p:nvSpPr>
        <p:spPr>
          <a:xfrm>
            <a:off x="5040000" y="1131590"/>
            <a:ext cx="38524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dirty="0"/>
              <a:t>Geothermal energy as renewable source potential</a:t>
            </a: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dirty="0"/>
              <a:t>Potentially supplies 75% of Geneva heat demand by 2030 </a:t>
            </a:r>
            <a:r>
              <a:rPr lang="en-US" sz="1400" dirty="0"/>
              <a:t>(Groupe de travail PGG, 2011)</a:t>
            </a: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sz="1400" i="1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dirty="0"/>
              <a:t>Switzerland has the highest density of ground source heat pumps</a:t>
            </a:r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endParaRPr lang="en-US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dirty="0"/>
              <a:t>But less  knowledge for deeper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F75B9-EAD1-524C-8FC3-B65214206C86}"/>
              </a:ext>
            </a:extLst>
          </p:cNvPr>
          <p:cNvSpPr/>
          <p:nvPr/>
        </p:nvSpPr>
        <p:spPr>
          <a:xfrm>
            <a:off x="792089" y="4347128"/>
            <a:ext cx="3203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kern="1200" dirty="0"/>
              <a:t>Adapted from https</a:t>
            </a:r>
            <a:r>
              <a:rPr lang="en-US" sz="1200" dirty="0"/>
              <a:t>://geothermie-schweiz.ch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9EF6E-6FB6-C444-92AF-34CA643A5CB7}"/>
              </a:ext>
            </a:extLst>
          </p:cNvPr>
          <p:cNvCxnSpPr>
            <a:cxnSpLocks/>
          </p:cNvCxnSpPr>
          <p:nvPr/>
        </p:nvCxnSpPr>
        <p:spPr>
          <a:xfrm>
            <a:off x="439914" y="1482109"/>
            <a:ext cx="0" cy="1881729"/>
          </a:xfrm>
          <a:prstGeom prst="straightConnector1">
            <a:avLst/>
          </a:prstGeom>
          <a:ln w="1905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36921A-ED5B-F243-A1CA-021053E9CD1F}"/>
              </a:ext>
            </a:extLst>
          </p:cNvPr>
          <p:cNvSpPr txBox="1"/>
          <p:nvPr/>
        </p:nvSpPr>
        <p:spPr>
          <a:xfrm rot="16200000">
            <a:off x="-42494" y="2402472"/>
            <a:ext cx="926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 &lt; 100 °C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63079-4742-C741-9092-BE9417ABDD4E}"/>
              </a:ext>
            </a:extLst>
          </p:cNvPr>
          <p:cNvSpPr txBox="1"/>
          <p:nvPr/>
        </p:nvSpPr>
        <p:spPr>
          <a:xfrm>
            <a:off x="4001482" y="1769903"/>
            <a:ext cx="926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shallow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99C16-261E-FE49-A837-F2FBE30B1E95}"/>
              </a:ext>
            </a:extLst>
          </p:cNvPr>
          <p:cNvSpPr txBox="1"/>
          <p:nvPr/>
        </p:nvSpPr>
        <p:spPr>
          <a:xfrm>
            <a:off x="4001481" y="3751172"/>
            <a:ext cx="926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FFD53-B954-6443-89BE-2C2A40C87FDD}"/>
              </a:ext>
            </a:extLst>
          </p:cNvPr>
          <p:cNvSpPr txBox="1"/>
          <p:nvPr/>
        </p:nvSpPr>
        <p:spPr>
          <a:xfrm>
            <a:off x="4013970" y="2696487"/>
            <a:ext cx="9265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medium depth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93739D-96AE-3F4F-9C6F-BD467A925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492" y="4155383"/>
            <a:ext cx="967495" cy="5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8B07665-2766-E646-970F-FA37D7B5C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7" t="22928" r="26100" b="9363"/>
          <a:stretch/>
        </p:blipFill>
        <p:spPr>
          <a:xfrm>
            <a:off x="602563" y="1178040"/>
            <a:ext cx="3433176" cy="3169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5" y="404934"/>
            <a:ext cx="7455047" cy="640927"/>
          </a:xfrm>
        </p:spPr>
        <p:txBody>
          <a:bodyPr/>
          <a:lstStyle/>
          <a:p>
            <a:r>
              <a:rPr lang="en-US" dirty="0"/>
              <a:t>GEothermie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E1266-656C-0847-8A82-A8A45020AE32}"/>
              </a:ext>
            </a:extLst>
          </p:cNvPr>
          <p:cNvSpPr txBox="1"/>
          <p:nvPr/>
        </p:nvSpPr>
        <p:spPr>
          <a:xfrm>
            <a:off x="5037774" y="1886510"/>
            <a:ext cx="3664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dirty="0"/>
              <a:t>Subsurface characterization for shallow and medium depth</a:t>
            </a:r>
          </a:p>
          <a:p>
            <a:pPr>
              <a:buClr>
                <a:srgbClr val="007E64"/>
              </a:buClr>
              <a:buSzPct val="110000"/>
            </a:pPr>
            <a:endParaRPr lang="en-US" dirty="0"/>
          </a:p>
          <a:p>
            <a:pPr marL="285750" indent="-285750">
              <a:buClr>
                <a:srgbClr val="007E64"/>
              </a:buClr>
              <a:buSzPct val="110000"/>
              <a:buFont typeface="Menlo Regular" panose="020B0609030804020204" pitchFamily="49" charset="0"/>
              <a:buChar char="⚉"/>
            </a:pPr>
            <a:r>
              <a:rPr lang="en-US" dirty="0"/>
              <a:t>Support the district heating expansion in Geneva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F75B9-EAD1-524C-8FC3-B65214206C86}"/>
              </a:ext>
            </a:extLst>
          </p:cNvPr>
          <p:cNvSpPr/>
          <p:nvPr/>
        </p:nvSpPr>
        <p:spPr>
          <a:xfrm>
            <a:off x="792089" y="4347128"/>
            <a:ext cx="3203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kern="1200" dirty="0"/>
              <a:t>Adapted from https</a:t>
            </a:r>
            <a:r>
              <a:rPr lang="en-US" sz="1200" dirty="0"/>
              <a:t>://geothermie-schweiz.ch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9EF6E-6FB6-C444-92AF-34CA643A5CB7}"/>
              </a:ext>
            </a:extLst>
          </p:cNvPr>
          <p:cNvCxnSpPr/>
          <p:nvPr/>
        </p:nvCxnSpPr>
        <p:spPr>
          <a:xfrm>
            <a:off x="439914" y="1482109"/>
            <a:ext cx="0" cy="2016224"/>
          </a:xfrm>
          <a:prstGeom prst="straightConnector1">
            <a:avLst/>
          </a:prstGeom>
          <a:ln w="1905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36921A-ED5B-F243-A1CA-021053E9CD1F}"/>
              </a:ext>
            </a:extLst>
          </p:cNvPr>
          <p:cNvSpPr txBox="1"/>
          <p:nvPr/>
        </p:nvSpPr>
        <p:spPr>
          <a:xfrm rot="16200000">
            <a:off x="-42494" y="2402472"/>
            <a:ext cx="926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 &lt; 100 °C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63079-4742-C741-9092-BE9417ABDD4E}"/>
              </a:ext>
            </a:extLst>
          </p:cNvPr>
          <p:cNvSpPr txBox="1"/>
          <p:nvPr/>
        </p:nvSpPr>
        <p:spPr>
          <a:xfrm>
            <a:off x="4001482" y="1769903"/>
            <a:ext cx="926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shallow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99C16-261E-FE49-A837-F2FBE30B1E95}"/>
              </a:ext>
            </a:extLst>
          </p:cNvPr>
          <p:cNvSpPr txBox="1"/>
          <p:nvPr/>
        </p:nvSpPr>
        <p:spPr>
          <a:xfrm>
            <a:off x="4001481" y="3751172"/>
            <a:ext cx="9265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FFD53-B954-6443-89BE-2C2A40C87FDD}"/>
              </a:ext>
            </a:extLst>
          </p:cNvPr>
          <p:cNvSpPr txBox="1"/>
          <p:nvPr/>
        </p:nvSpPr>
        <p:spPr>
          <a:xfrm>
            <a:off x="4013970" y="2696487"/>
            <a:ext cx="9265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medium depth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747AC3C-C220-4B41-8DF8-0DFB4ACFA4ED}"/>
              </a:ext>
            </a:extLst>
          </p:cNvPr>
          <p:cNvSpPr/>
          <p:nvPr/>
        </p:nvSpPr>
        <p:spPr>
          <a:xfrm>
            <a:off x="2528995" y="1462445"/>
            <a:ext cx="2399068" cy="2031325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7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21" y="404934"/>
            <a:ext cx="7455047" cy="640927"/>
          </a:xfrm>
        </p:spPr>
        <p:txBody>
          <a:bodyPr/>
          <a:lstStyle/>
          <a:p>
            <a:r>
              <a:rPr lang="en-US" dirty="0"/>
              <a:t>Scenarios of GEothermie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E1266-656C-0847-8A82-A8A45020AE32}"/>
              </a:ext>
            </a:extLst>
          </p:cNvPr>
          <p:cNvSpPr txBox="1"/>
          <p:nvPr/>
        </p:nvSpPr>
        <p:spPr>
          <a:xfrm>
            <a:off x="663126" y="43489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Pilot wells for medium depth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4EF8E-71AE-7244-971C-991BC93AD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6" r="5459" b="12768"/>
          <a:stretch/>
        </p:blipFill>
        <p:spPr>
          <a:xfrm>
            <a:off x="1218393" y="1501157"/>
            <a:ext cx="2592289" cy="27066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2C5E23-EE2F-0346-93F6-5AAA6D5A001E}"/>
              </a:ext>
            </a:extLst>
          </p:cNvPr>
          <p:cNvSpPr txBox="1"/>
          <p:nvPr/>
        </p:nvSpPr>
        <p:spPr>
          <a:xfrm>
            <a:off x="1218394" y="1048866"/>
            <a:ext cx="540645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744 m  </a:t>
            </a:r>
          </a:p>
          <a:p>
            <a:pPr algn="ctr"/>
            <a:r>
              <a:rPr lang="en-US" sz="1100" dirty="0"/>
              <a:t>30°C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54BFD-3A0B-CE4B-B09B-AA7204DBCAAE}"/>
              </a:ext>
            </a:extLst>
          </p:cNvPr>
          <p:cNvSpPr txBox="1"/>
          <p:nvPr/>
        </p:nvSpPr>
        <p:spPr>
          <a:xfrm>
            <a:off x="1812753" y="1048866"/>
            <a:ext cx="648072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1100 m  </a:t>
            </a:r>
          </a:p>
          <a:p>
            <a:pPr algn="ctr"/>
            <a:r>
              <a:rPr lang="en-US" sz="1100" dirty="0"/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7C349E-505D-1042-9807-5A01E1133A42}"/>
              </a:ext>
            </a:extLst>
          </p:cNvPr>
          <p:cNvSpPr txBox="1"/>
          <p:nvPr/>
        </p:nvSpPr>
        <p:spPr>
          <a:xfrm>
            <a:off x="2514538" y="1053578"/>
            <a:ext cx="648072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1500 m  </a:t>
            </a:r>
          </a:p>
          <a:p>
            <a:pPr algn="ctr"/>
            <a:r>
              <a:rPr lang="en-US" sz="1100" dirty="0"/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FCDC9-A379-E946-981B-8683A159ABAB}"/>
              </a:ext>
            </a:extLst>
          </p:cNvPr>
          <p:cNvSpPr txBox="1"/>
          <p:nvPr/>
        </p:nvSpPr>
        <p:spPr>
          <a:xfrm>
            <a:off x="3216323" y="1048866"/>
            <a:ext cx="648072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?</a:t>
            </a:r>
          </a:p>
          <a:p>
            <a:pPr algn="ctr"/>
            <a:r>
              <a:rPr lang="en-US" sz="1100" dirty="0"/>
              <a:t>-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CA7C7BFA-0668-2448-AEDA-CA5FA1752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81" y="915566"/>
            <a:ext cx="3650790" cy="31351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316DAD-9CA2-5245-BF3F-3912AB994CB8}"/>
              </a:ext>
            </a:extLst>
          </p:cNvPr>
          <p:cNvSpPr txBox="1"/>
          <p:nvPr/>
        </p:nvSpPr>
        <p:spPr>
          <a:xfrm>
            <a:off x="4427984" y="4348968"/>
            <a:ext cx="403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Several scenarios for surface applications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D8676F-1DEE-3444-A91B-BBD12250402C}"/>
              </a:ext>
            </a:extLst>
          </p:cNvPr>
          <p:cNvSpPr txBox="1"/>
          <p:nvPr/>
        </p:nvSpPr>
        <p:spPr>
          <a:xfrm>
            <a:off x="4350741" y="1913750"/>
            <a:ext cx="141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E64"/>
                </a:solidFill>
              </a:rPr>
              <a:t>Multifamily /</a:t>
            </a:r>
          </a:p>
          <a:p>
            <a:pPr algn="ctr"/>
            <a:r>
              <a:rPr lang="en-US" sz="1400" dirty="0">
                <a:solidFill>
                  <a:srgbClr val="007E64"/>
                </a:solidFill>
              </a:rPr>
              <a:t>tertiary building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65CDF8-515E-1D4E-B716-5F459BC0047F}"/>
              </a:ext>
            </a:extLst>
          </p:cNvPr>
          <p:cNvSpPr txBox="1"/>
          <p:nvPr/>
        </p:nvSpPr>
        <p:spPr>
          <a:xfrm>
            <a:off x="5790901" y="2175360"/>
            <a:ext cx="2597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E64"/>
                </a:solidFill>
              </a:rPr>
              <a:t>District heating with heat pump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16279F-1F38-1F4C-8858-E658AB2E335A}"/>
              </a:ext>
            </a:extLst>
          </p:cNvPr>
          <p:cNvSpPr txBox="1"/>
          <p:nvPr/>
        </p:nvSpPr>
        <p:spPr>
          <a:xfrm>
            <a:off x="4584981" y="4096369"/>
            <a:ext cx="370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E64"/>
                </a:solidFill>
              </a:rPr>
              <a:t>District heating without heat pump</a:t>
            </a:r>
          </a:p>
        </p:txBody>
      </p:sp>
    </p:spTree>
    <p:extLst>
      <p:ext uri="{BB962C8B-B14F-4D97-AF65-F5344CB8AC3E}">
        <p14:creationId xmlns:p14="http://schemas.microsoft.com/office/powerpoint/2010/main" val="131579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of GEothermie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70686-F092-A747-AFE8-830CBA713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" r="5459" b="12768"/>
          <a:stretch/>
        </p:blipFill>
        <p:spPr>
          <a:xfrm>
            <a:off x="7426309" y="2362336"/>
            <a:ext cx="1341623" cy="140082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0A581B9-C4AF-0240-8506-ADEA61D79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09" y="1159229"/>
            <a:ext cx="1341623" cy="115212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9A3D1114-1FF8-D04A-8CE4-7B594F704EE1}"/>
              </a:ext>
            </a:extLst>
          </p:cNvPr>
          <p:cNvSpPr/>
          <p:nvPr/>
        </p:nvSpPr>
        <p:spPr>
          <a:xfrm rot="10800000">
            <a:off x="5148062" y="1315365"/>
            <a:ext cx="2251933" cy="536305"/>
          </a:xfrm>
          <a:prstGeom prst="rightArrow">
            <a:avLst/>
          </a:prstGeom>
          <a:solidFill>
            <a:srgbClr val="007E6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1F2DD3F-EC12-E94D-AED9-D5D3E356E16A}"/>
              </a:ext>
            </a:extLst>
          </p:cNvPr>
          <p:cNvSpPr/>
          <p:nvPr/>
        </p:nvSpPr>
        <p:spPr>
          <a:xfrm rot="10800000">
            <a:off x="6648857" y="2311356"/>
            <a:ext cx="751141" cy="1670307"/>
          </a:xfrm>
          <a:prstGeom prst="rightArrow">
            <a:avLst>
              <a:gd name="adj1" fmla="val 50000"/>
              <a:gd name="adj2" fmla="val 56929"/>
            </a:avLst>
          </a:prstGeom>
          <a:solidFill>
            <a:srgbClr val="007E6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100F9-B0FD-3E4C-AD38-180278883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0334" r="12988" b="12200"/>
          <a:stretch/>
        </p:blipFill>
        <p:spPr>
          <a:xfrm>
            <a:off x="179512" y="1179969"/>
            <a:ext cx="6667258" cy="33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5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9F23-454D-5A4B-93C8-860FDC9E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of GEothermie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70686-F092-A747-AFE8-830CBA713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" r="5459" b="12768"/>
          <a:stretch/>
        </p:blipFill>
        <p:spPr>
          <a:xfrm>
            <a:off x="7426309" y="2362336"/>
            <a:ext cx="1341623" cy="140082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0A581B9-C4AF-0240-8506-ADEA61D79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09" y="1159229"/>
            <a:ext cx="1341623" cy="115212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9A3D1114-1FF8-D04A-8CE4-7B594F704EE1}"/>
              </a:ext>
            </a:extLst>
          </p:cNvPr>
          <p:cNvSpPr/>
          <p:nvPr/>
        </p:nvSpPr>
        <p:spPr>
          <a:xfrm rot="10800000">
            <a:off x="5148062" y="1315365"/>
            <a:ext cx="2251933" cy="536305"/>
          </a:xfrm>
          <a:prstGeom prst="rightArrow">
            <a:avLst/>
          </a:prstGeom>
          <a:solidFill>
            <a:srgbClr val="007E6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1F2DD3F-EC12-E94D-AED9-D5D3E356E16A}"/>
              </a:ext>
            </a:extLst>
          </p:cNvPr>
          <p:cNvSpPr/>
          <p:nvPr/>
        </p:nvSpPr>
        <p:spPr>
          <a:xfrm rot="10800000">
            <a:off x="6648857" y="2311356"/>
            <a:ext cx="751141" cy="1670307"/>
          </a:xfrm>
          <a:prstGeom prst="rightArrow">
            <a:avLst>
              <a:gd name="adj1" fmla="val 50000"/>
              <a:gd name="adj2" fmla="val 56929"/>
            </a:avLst>
          </a:prstGeom>
          <a:solidFill>
            <a:srgbClr val="007E6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100F9-B0FD-3E4C-AD38-180278883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0334" r="12988" b="12200"/>
          <a:stretch/>
        </p:blipFill>
        <p:spPr>
          <a:xfrm>
            <a:off x="179512" y="1179969"/>
            <a:ext cx="6667258" cy="3382094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6248B64-A4F0-F645-A25C-21EC8F149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965"/>
            <a:ext cx="2600544" cy="1373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EDFDF4-C8EE-E347-BA04-E5F806C70465}"/>
              </a:ext>
            </a:extLst>
          </p:cNvPr>
          <p:cNvSpPr txBox="1"/>
          <p:nvPr/>
        </p:nvSpPr>
        <p:spPr>
          <a:xfrm>
            <a:off x="6397146" y="434569"/>
            <a:ext cx="167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E64"/>
                </a:solidFill>
              </a:rPr>
              <a:t>Environmental performance</a:t>
            </a:r>
          </a:p>
        </p:txBody>
      </p:sp>
    </p:spTree>
    <p:extLst>
      <p:ext uri="{BB962C8B-B14F-4D97-AF65-F5344CB8AC3E}">
        <p14:creationId xmlns:p14="http://schemas.microsoft.com/office/powerpoint/2010/main" val="11366115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21334</TotalTime>
  <Words>701</Words>
  <Application>Microsoft Macintosh PowerPoint</Application>
  <PresentationFormat>On-screen Show (16:9)</PresentationFormat>
  <Paragraphs>224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Menlo Regular</vt:lpstr>
      <vt:lpstr>Thème Office</vt:lpstr>
      <vt:lpstr>PowerPoint Presentation</vt:lpstr>
      <vt:lpstr>Life Cycle Analysis for Environment Sustainability</vt:lpstr>
      <vt:lpstr>Life Cycle Analysis for Environment Sustainability</vt:lpstr>
      <vt:lpstr>Heating Demand in Geneva</vt:lpstr>
      <vt:lpstr>Geothermal Potential in Geneva</vt:lpstr>
      <vt:lpstr>GEothermie 2020</vt:lpstr>
      <vt:lpstr>Scenarios of GEothermie 2020</vt:lpstr>
      <vt:lpstr>Scenarios of GEothermie 2020</vt:lpstr>
      <vt:lpstr>Scenarios of GEothermie 2020</vt:lpstr>
      <vt:lpstr>Literature study</vt:lpstr>
      <vt:lpstr>Literature study – LCA for geothermal heating systems</vt:lpstr>
      <vt:lpstr>Literature study – LCA for geothermal heating systems</vt:lpstr>
      <vt:lpstr>Literature study – LCA for geothermal heating systems</vt:lpstr>
      <vt:lpstr>Literature study – LCA for geothermal heating systems</vt:lpstr>
      <vt:lpstr>Literature study – reported impacts</vt:lpstr>
      <vt:lpstr>Literature study – reported impacts</vt:lpstr>
      <vt:lpstr>Literature study – reported impacts</vt:lpstr>
      <vt:lpstr>Preliminary case studies</vt:lpstr>
      <vt:lpstr>Preliminary case studies</vt:lpstr>
      <vt:lpstr>Preliminary case studies</vt:lpstr>
      <vt:lpstr>Preliminary Results</vt:lpstr>
      <vt:lpstr>Preliminary Results – Global warming potential</vt:lpstr>
      <vt:lpstr>Preliminary Results</vt:lpstr>
      <vt:lpstr>Preliminary Results</vt:lpstr>
      <vt:lpstr>Conclusion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Astu Sam Pratiwi</cp:lastModifiedBy>
  <cp:revision>291</cp:revision>
  <cp:lastPrinted>2019-10-10T10:16:23Z</cp:lastPrinted>
  <dcterms:modified xsi:type="dcterms:W3CDTF">2019-10-14T16:55:05Z</dcterms:modified>
</cp:coreProperties>
</file>