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00.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 id="2147483670" r:id="rId5"/>
    <p:sldMasterId id="2147483692" r:id="rId6"/>
    <p:sldMasterId id="2147483672" r:id="rId7"/>
  </p:sldMasterIdLst>
  <p:notesMasterIdLst>
    <p:notesMasterId r:id="rId36"/>
  </p:notesMasterIdLst>
  <p:sldIdLst>
    <p:sldId id="297" r:id="rId8"/>
    <p:sldId id="519" r:id="rId9"/>
    <p:sldId id="520" r:id="rId10"/>
    <p:sldId id="458" r:id="rId11"/>
    <p:sldId id="455" r:id="rId12"/>
    <p:sldId id="370" r:id="rId13"/>
    <p:sldId id="2611" r:id="rId14"/>
    <p:sldId id="2612" r:id="rId15"/>
    <p:sldId id="2613" r:id="rId16"/>
    <p:sldId id="2614" r:id="rId17"/>
    <p:sldId id="2615" r:id="rId18"/>
    <p:sldId id="2617" r:id="rId19"/>
    <p:sldId id="2618" r:id="rId20"/>
    <p:sldId id="2619" r:id="rId21"/>
    <p:sldId id="2620" r:id="rId22"/>
    <p:sldId id="2621" r:id="rId23"/>
    <p:sldId id="2622" r:id="rId24"/>
    <p:sldId id="2623" r:id="rId25"/>
    <p:sldId id="2624" r:id="rId26"/>
    <p:sldId id="2625" r:id="rId27"/>
    <p:sldId id="2610" r:id="rId28"/>
    <p:sldId id="516" r:id="rId29"/>
    <p:sldId id="644" r:id="rId30"/>
    <p:sldId id="396" r:id="rId31"/>
    <p:sldId id="2606" r:id="rId32"/>
    <p:sldId id="394" r:id="rId33"/>
    <p:sldId id="392" r:id="rId34"/>
    <p:sldId id="2626" r:id="rId35"/>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BDABE6-7F2E-894D-A63F-F47889F9152D}">
          <p14:sldIdLst>
            <p14:sldId id="297"/>
            <p14:sldId id="519"/>
            <p14:sldId id="520"/>
            <p14:sldId id="458"/>
            <p14:sldId id="455"/>
          </p14:sldIdLst>
        </p14:section>
        <p14:section name="Scientific Highlights" id="{34AC97A3-BFF8-5747-A02F-3341199974F8}">
          <p14:sldIdLst>
            <p14:sldId id="370"/>
            <p14:sldId id="2611"/>
            <p14:sldId id="2612"/>
            <p14:sldId id="2613"/>
            <p14:sldId id="2614"/>
            <p14:sldId id="2615"/>
            <p14:sldId id="2617"/>
            <p14:sldId id="2618"/>
            <p14:sldId id="2619"/>
            <p14:sldId id="2620"/>
          </p14:sldIdLst>
        </p14:section>
        <p14:section name="Technical Highlights &quot;LKII&quot;" id="{ADC5E593-A3A5-D844-9449-FC17829CB0DF}">
          <p14:sldIdLst>
            <p14:sldId id="2621"/>
            <p14:sldId id="2622"/>
            <p14:sldId id="2623"/>
            <p14:sldId id="2624"/>
            <p14:sldId id="2625"/>
            <p14:sldId id="2610"/>
            <p14:sldId id="516"/>
            <p14:sldId id="644"/>
            <p14:sldId id="396"/>
            <p14:sldId id="2606"/>
            <p14:sldId id="394"/>
            <p14:sldId id="392"/>
            <p14:sldId id="2626"/>
          </p14:sldIdLst>
        </p14:section>
      </p14:sectionLst>
    </p:ext>
    <p:ext uri="{EFAFB233-063F-42B5-8137-9DF3F51BA10A}">
      <p15:sldGuideLst xmlns:p15="http://schemas.microsoft.com/office/powerpoint/2012/main">
        <p15:guide id="1" orient="horz" pos="2981">
          <p15:clr>
            <a:srgbClr val="A4A3A4"/>
          </p15:clr>
        </p15:guide>
        <p15:guide id="2" orient="horz" pos="849" userDrawn="1">
          <p15:clr>
            <a:srgbClr val="A4A3A4"/>
          </p15:clr>
        </p15:guide>
        <p15:guide id="3" orient="horz" pos="804" userDrawn="1">
          <p15:clr>
            <a:srgbClr val="A4A3A4"/>
          </p15:clr>
        </p15:guide>
        <p15:guide id="4" orient="horz" pos="1801" userDrawn="1">
          <p15:clr>
            <a:srgbClr val="A4A3A4"/>
          </p15:clr>
        </p15:guide>
        <p15:guide id="5" orient="horz" pos="311">
          <p15:clr>
            <a:srgbClr val="A4A3A4"/>
          </p15:clr>
        </p15:guide>
        <p15:guide id="6" orient="horz" pos="554">
          <p15:clr>
            <a:srgbClr val="A4A3A4"/>
          </p15:clr>
        </p15:guide>
        <p15:guide id="7" pos="204" userDrawn="1">
          <p15:clr>
            <a:srgbClr val="A4A3A4"/>
          </p15:clr>
        </p15:guide>
        <p15:guide id="8" pos="5511" userDrawn="1">
          <p15:clr>
            <a:srgbClr val="A4A3A4"/>
          </p15:clr>
        </p15:guide>
        <p15:guide id="9" pos="2835" userDrawn="1">
          <p15:clr>
            <a:srgbClr val="A4A3A4"/>
          </p15:clr>
        </p15:guide>
        <p15:guide id="10" pos="2948">
          <p15:clr>
            <a:srgbClr val="A4A3A4"/>
          </p15:clr>
        </p15:guide>
        <p15:guide id="11" pos="1435">
          <p15:clr>
            <a:srgbClr val="A4A3A4"/>
          </p15:clr>
        </p15:guide>
        <p15:guide id="12" pos="4332">
          <p15:clr>
            <a:srgbClr val="A4A3A4"/>
          </p15:clr>
        </p15:guide>
        <p15:guide id="13" pos="4173">
          <p15:clr>
            <a:srgbClr val="A4A3A4"/>
          </p15:clr>
        </p15:guide>
        <p15:guide id="14" pos="165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A0"/>
    <a:srgbClr val="0A2D6E"/>
    <a:srgbClr val="FFD228"/>
    <a:srgbClr val="8CB423"/>
    <a:srgbClr val="F0781E"/>
    <a:srgbClr val="C6D9F1"/>
    <a:srgbClr val="005488"/>
    <a:srgbClr val="FFC000"/>
    <a:srgbClr val="A39C34"/>
    <a:srgbClr val="8539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92"/>
    <p:restoredTop sz="96853" autoAdjust="0"/>
  </p:normalViewPr>
  <p:slideViewPr>
    <p:cSldViewPr snapToObjects="1" showGuides="1">
      <p:cViewPr>
        <p:scale>
          <a:sx n="137" d="100"/>
          <a:sy n="137" d="100"/>
        </p:scale>
        <p:origin x="336" y="712"/>
      </p:cViewPr>
      <p:guideLst>
        <p:guide orient="horz" pos="2981"/>
        <p:guide orient="horz" pos="849"/>
        <p:guide orient="horz" pos="804"/>
        <p:guide orient="horz" pos="1801"/>
        <p:guide orient="horz" pos="311"/>
        <p:guide orient="horz" pos="554"/>
        <p:guide pos="204"/>
        <p:guide pos="5511"/>
        <p:guide pos="2835"/>
        <p:guide pos="2948"/>
        <p:guide pos="1435"/>
        <p:guide pos="4332"/>
        <p:guide pos="4173"/>
        <p:guide pos="1655"/>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6A6037-A285-4C9E-B04C-6DCA60BD155D}" type="datetimeFigureOut">
              <a:rPr lang="de-DE" smtClean="0"/>
              <a:t>13.09.23</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01BAFD-BDF1-4073-A261-64C06A00B82D}" type="slidenum">
              <a:rPr lang="de-DE" smtClean="0"/>
              <a:t>‹Nr.›</a:t>
            </a:fld>
            <a:endParaRPr lang="de-DE"/>
          </a:p>
        </p:txBody>
      </p:sp>
    </p:spTree>
    <p:extLst>
      <p:ext uri="{BB962C8B-B14F-4D97-AF65-F5344CB8AC3E}">
        <p14:creationId xmlns:p14="http://schemas.microsoft.com/office/powerpoint/2010/main" val="2775895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901BAFD-BDF1-4073-A261-64C06A00B82D}" type="slidenum">
              <a:rPr lang="de-DE" smtClean="0">
                <a:solidFill>
                  <a:prstClr val="black"/>
                </a:solidFill>
              </a:rPr>
              <a:pPr/>
              <a:t>1</a:t>
            </a:fld>
            <a:endParaRPr lang="de-DE" dirty="0">
              <a:solidFill>
                <a:prstClr val="black"/>
              </a:solidFill>
            </a:endParaRPr>
          </a:p>
        </p:txBody>
      </p:sp>
    </p:spTree>
    <p:extLst>
      <p:ext uri="{BB962C8B-B14F-4D97-AF65-F5344CB8AC3E}">
        <p14:creationId xmlns:p14="http://schemas.microsoft.com/office/powerpoint/2010/main" val="1369558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300"/>
              </a:spcBef>
              <a:buClr>
                <a:srgbClr val="F0781E"/>
              </a:buClr>
            </a:pPr>
            <a:r>
              <a:rPr lang="en-GB" sz="1200" dirty="0"/>
              <a:t>Tests of fundamental symmetries</a:t>
            </a:r>
          </a:p>
        </p:txBody>
      </p:sp>
      <p:sp>
        <p:nvSpPr>
          <p:cNvPr id="4" name="Slide Number Placeholder 3"/>
          <p:cNvSpPr>
            <a:spLocks noGrp="1"/>
          </p:cNvSpPr>
          <p:nvPr>
            <p:ph type="sldNum" sz="quarter" idx="5"/>
          </p:nvPr>
        </p:nvSpPr>
        <p:spPr/>
        <p:txBody>
          <a:bodyPr/>
          <a:lstStyle/>
          <a:p>
            <a:fld id="{8901BAFD-BDF1-4073-A261-64C06A00B82D}" type="slidenum">
              <a:rPr lang="de-DE" smtClean="0"/>
              <a:t>4</a:t>
            </a:fld>
            <a:endParaRPr lang="de-DE"/>
          </a:p>
        </p:txBody>
      </p:sp>
    </p:spTree>
    <p:extLst>
      <p:ext uri="{BB962C8B-B14F-4D97-AF65-F5344CB8AC3E}">
        <p14:creationId xmlns:p14="http://schemas.microsoft.com/office/powerpoint/2010/main" val="156193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RADRIS we slow down heavy nuclides in argon gas and accumulate them on a filament where they neutralize. After a heating pulse the evaporated atoms are laser ionized. The laser ions are transported to a silicon detector to register the characteristic alpha decay. We have developed two different detector configurations for RADRIS: a double detector increases the solid angle coverage to about double the detection efficiency. RADRIS operates with measurement cycles. After collections on the lower (half) detector, the detector is moved in front of an identical detector to measure the decay.</a:t>
            </a:r>
          </a:p>
          <a:p>
            <a:r>
              <a:rPr lang="en-US" dirty="0"/>
              <a:t> A rotatable detector system enables measurements of long-lived rare isotopes. We can accumulate laser ions on one detector then rotate it into the another position to register decays while we accumulate ions on the next detector. </a:t>
            </a:r>
          </a:p>
        </p:txBody>
      </p:sp>
      <p:sp>
        <p:nvSpPr>
          <p:cNvPr id="4" name="Slide Number Placeholder 3"/>
          <p:cNvSpPr>
            <a:spLocks noGrp="1"/>
          </p:cNvSpPr>
          <p:nvPr>
            <p:ph type="sldNum" sz="quarter" idx="10"/>
          </p:nvPr>
        </p:nvSpPr>
        <p:spPr/>
        <p:txBody>
          <a:bodyPr/>
          <a:lstStyle/>
          <a:p>
            <a:fld id="{8901BAFD-BDF1-4073-A261-64C06A00B82D}" type="slidenum">
              <a:rPr lang="de-DE" smtClean="0"/>
              <a:t>21</a:t>
            </a:fld>
            <a:endParaRPr lang="de-DE"/>
          </a:p>
        </p:txBody>
      </p:sp>
    </p:spTree>
    <p:extLst>
      <p:ext uri="{BB962C8B-B14F-4D97-AF65-F5344CB8AC3E}">
        <p14:creationId xmlns:p14="http://schemas.microsoft.com/office/powerpoint/2010/main" val="3922207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RADRIS we slow down heavy nuclides in argon gas and accumulate them on a filament where they neutralize. After a heating pulse the evaporated atoms are laser ionized. The laser ions are transported to a silicon detector to register the characteristic alpha decay. We have developed two different detector configurations for RADRIS: a double detector increases the solid angle coverage to about double the detection efficiency. RADRIS operates with measurement cycles. After collections on the lower (half) detector, the detector is moved in front of an identical detector to measure the decay.</a:t>
            </a:r>
          </a:p>
          <a:p>
            <a:r>
              <a:rPr lang="en-US" dirty="0"/>
              <a:t> A rotatable detector system enables measurements of long-lived rare isotopes. We can accumulate laser ions on one detector then rotate it into the another position to register decays while we accumulate ions on the next detector. </a:t>
            </a:r>
          </a:p>
        </p:txBody>
      </p:sp>
      <p:sp>
        <p:nvSpPr>
          <p:cNvPr id="4" name="Slide Number Placeholder 3"/>
          <p:cNvSpPr>
            <a:spLocks noGrp="1"/>
          </p:cNvSpPr>
          <p:nvPr>
            <p:ph type="sldNum" sz="quarter" idx="10"/>
          </p:nvPr>
        </p:nvSpPr>
        <p:spPr/>
        <p:txBody>
          <a:bodyPr/>
          <a:lstStyle/>
          <a:p>
            <a:fld id="{8901BAFD-BDF1-4073-A261-64C06A00B82D}" type="slidenum">
              <a:rPr lang="de-DE" smtClean="0"/>
              <a:t>24</a:t>
            </a:fld>
            <a:endParaRPr lang="de-DE"/>
          </a:p>
        </p:txBody>
      </p:sp>
    </p:spTree>
    <p:extLst>
      <p:ext uri="{BB962C8B-B14F-4D97-AF65-F5344CB8AC3E}">
        <p14:creationId xmlns:p14="http://schemas.microsoft.com/office/powerpoint/2010/main" val="3025330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Dec. 2022 a patent with the title „</a:t>
            </a:r>
            <a:r>
              <a:rPr lang="en-US" sz="1200" kern="1200" dirty="0" err="1">
                <a:solidFill>
                  <a:schemeClr val="tx1"/>
                </a:solidFill>
                <a:effectLst/>
                <a:latin typeface="+mn-lt"/>
                <a:ea typeface="+mn-ea"/>
                <a:cs typeface="+mn-cs"/>
              </a:rPr>
              <a:t>Verfahren</a:t>
            </a:r>
            <a:r>
              <a:rPr lang="en-US" sz="1200" kern="1200" dirty="0">
                <a:solidFill>
                  <a:schemeClr val="tx1"/>
                </a:solidFill>
                <a:effectLst/>
                <a:latin typeface="+mn-lt"/>
                <a:ea typeface="+mn-ea"/>
                <a:cs typeface="+mn-cs"/>
              </a:rPr>
              <a:t> und </a:t>
            </a:r>
            <a:r>
              <a:rPr lang="en-US" sz="1200" kern="1200" dirty="0" err="1">
                <a:solidFill>
                  <a:schemeClr val="tx1"/>
                </a:solidFill>
                <a:effectLst/>
                <a:latin typeface="+mn-lt"/>
                <a:ea typeface="+mn-ea"/>
                <a:cs typeface="+mn-cs"/>
              </a:rPr>
              <a:t>eine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Vorrichtung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Erzeugung</a:t>
            </a:r>
            <a:r>
              <a:rPr lang="en-US" sz="1200" kern="1200" dirty="0">
                <a:solidFill>
                  <a:schemeClr val="tx1"/>
                </a:solidFill>
                <a:effectLst/>
                <a:latin typeface="+mn-lt"/>
                <a:ea typeface="+mn-ea"/>
                <a:cs typeface="+mn-cs"/>
              </a:rPr>
              <a:t> von </a:t>
            </a:r>
            <a:r>
              <a:rPr lang="en-US" sz="1200" kern="1200" dirty="0" err="1">
                <a:solidFill>
                  <a:schemeClr val="tx1"/>
                </a:solidFill>
                <a:effectLst/>
                <a:latin typeface="+mn-lt"/>
                <a:ea typeface="+mn-ea"/>
                <a:cs typeface="+mn-cs"/>
              </a:rPr>
              <a:t>polarisierten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Atomen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Molekülen</a:t>
            </a:r>
            <a:r>
              <a:rPr lang="en-US" sz="1200" kern="1200" dirty="0">
                <a:solidFill>
                  <a:schemeClr val="tx1"/>
                </a:solidFill>
                <a:effectLst/>
                <a:latin typeface="+mn-lt"/>
                <a:ea typeface="+mn-ea"/>
                <a:cs typeface="+mn-cs"/>
              </a:rPr>
              <a:t> und </a:t>
            </a:r>
            <a:r>
              <a:rPr lang="en-US" sz="1200" kern="1200" dirty="0" err="1">
                <a:solidFill>
                  <a:schemeClr val="tx1"/>
                </a:solidFill>
                <a:effectLst/>
                <a:latin typeface="+mn-lt"/>
                <a:ea typeface="+mn-ea"/>
                <a:cs typeface="+mn-cs"/>
              </a:rPr>
              <a:t>deren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Ionen</a:t>
            </a:r>
            <a:r>
              <a:rPr lang="en-US" sz="1200" kern="1200" dirty="0">
                <a:solidFill>
                  <a:schemeClr val="tx1"/>
                </a:solidFill>
                <a:effectLst/>
                <a:latin typeface="+mn-lt"/>
                <a:ea typeface="+mn-ea"/>
                <a:cs typeface="+mn-cs"/>
              </a:rPr>
              <a:t>” (“A method and an apparatus for the production of polarized atoms, molecules and their ions”) was accepted. Many particles with a hyperfine structure based on the interaction of the nucleon with an electron spin, a rotational magnetic moment or another nuclear spin within a molecule can be polarized by this technique, thus opening the door for a long list of applications.</a:t>
            </a:r>
            <a:endParaRPr lang="de-DE" sz="1200" kern="1200" dirty="0">
              <a:solidFill>
                <a:schemeClr val="tx1"/>
              </a:solidFill>
              <a:effectLst/>
              <a:latin typeface="+mn-lt"/>
              <a:ea typeface="+mn-ea"/>
              <a:cs typeface="+mn-cs"/>
            </a:endParaRPr>
          </a:p>
          <a:p>
            <a:endParaRPr lang="de-DE" dirty="0"/>
          </a:p>
          <a:p>
            <a:r>
              <a:rPr lang="en-US" dirty="0"/>
              <a:t>The invention relates to a new method for </a:t>
            </a:r>
            <a:r>
              <a:rPr lang="en-US" dirty="0" err="1"/>
              <a:t>polarisation</a:t>
            </a:r>
            <a:r>
              <a:rPr lang="en-US" dirty="0"/>
              <a:t> generation of atoms, molecules and their ions by means of radio wave pulses and quantum interference of the thus induced transitions within the hyperfine structure. This method itself is already theoretically understood and experimentally demonstrated on a beam of metastable hydrogen and deuterium atoms, but should in principle be universally applicable to many other </a:t>
            </a:r>
            <a:r>
              <a:rPr lang="en-US" dirty="0" err="1"/>
              <a:t>particles.The</a:t>
            </a:r>
            <a:r>
              <a:rPr lang="en-US" dirty="0"/>
              <a:t> invention is to some extent a product of chance. The physical principles have been known since the 1930s and are described by the solution of the Schrödinger equation. Surprisingly, however, to the best of our knowledge, no one has yet calculated these physical effects for an </a:t>
            </a:r>
            <a:r>
              <a:rPr lang="en-US" dirty="0" err="1"/>
              <a:t>unpolarised</a:t>
            </a:r>
            <a:r>
              <a:rPr lang="en-US" dirty="0"/>
              <a:t> atomic beam, although corresponding observations have been available since the 1960s.</a:t>
            </a:r>
          </a:p>
          <a:p>
            <a:r>
              <a:rPr lang="en-US" dirty="0" err="1"/>
              <a:t>Durint</a:t>
            </a:r>
            <a:r>
              <a:rPr lang="en-US" baseline="0" dirty="0"/>
              <a:t> </a:t>
            </a:r>
            <a:r>
              <a:rPr lang="en-US" dirty="0"/>
              <a:t>the last beam time at COSY to validate his invention, in which a </a:t>
            </a:r>
            <a:r>
              <a:rPr lang="en-US" dirty="0" err="1"/>
              <a:t>polarised</a:t>
            </a:r>
            <a:r>
              <a:rPr lang="en-US" dirty="0"/>
              <a:t> 3He+ ion source based on the invention will be tested</a:t>
            </a:r>
          </a:p>
          <a:p>
            <a:endParaRPr lang="de-DE" dirty="0"/>
          </a:p>
        </p:txBody>
      </p:sp>
      <p:sp>
        <p:nvSpPr>
          <p:cNvPr id="4" name="Slide Number Placeholder 3"/>
          <p:cNvSpPr>
            <a:spLocks noGrp="1"/>
          </p:cNvSpPr>
          <p:nvPr>
            <p:ph type="sldNum" sz="quarter" idx="10"/>
          </p:nvPr>
        </p:nvSpPr>
        <p:spPr/>
        <p:txBody>
          <a:bodyPr/>
          <a:lstStyle/>
          <a:p>
            <a:fld id="{DAE02386-BEE7-5D4D-B4E7-4BB579C47884}" type="slidenum">
              <a:rPr lang="de-DE" smtClean="0"/>
              <a:t>25</a:t>
            </a:fld>
            <a:endParaRPr lang="de-DE"/>
          </a:p>
        </p:txBody>
      </p:sp>
    </p:spTree>
    <p:extLst>
      <p:ext uri="{BB962C8B-B14F-4D97-AF65-F5344CB8AC3E}">
        <p14:creationId xmlns:p14="http://schemas.microsoft.com/office/powerpoint/2010/main" val="548285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TTER_Titelfolie">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6B60EFB-8F8E-FE4A-A6D2-7868077F8D1A}"/>
              </a:ext>
            </a:extLst>
          </p:cNvPr>
          <p:cNvSpPr>
            <a:spLocks noGrp="1"/>
          </p:cNvSpPr>
          <p:nvPr>
            <p:ph type="ctrTitle"/>
          </p:nvPr>
        </p:nvSpPr>
        <p:spPr>
          <a:xfrm>
            <a:off x="360000" y="1778400"/>
            <a:ext cx="5868000" cy="699686"/>
          </a:xfrm>
          <a:prstGeom prst="rect">
            <a:avLst/>
          </a:prstGeom>
        </p:spPr>
        <p:txBody>
          <a:bodyPr lIns="0" tIns="0" rIns="0" bIns="0" anchor="t" anchorCtr="0">
            <a:normAutofit/>
          </a:bodyPr>
          <a:lstStyle>
            <a:lvl1pPr algn="l">
              <a:defRPr sz="3000" b="1" cap="none" baseline="0">
                <a:solidFill>
                  <a:schemeClr val="bg1"/>
                </a:solidFill>
              </a:defRPr>
            </a:lvl1pPr>
          </a:lstStyle>
          <a:p>
            <a:endParaRPr lang="de-DE" dirty="0"/>
          </a:p>
        </p:txBody>
      </p:sp>
      <p:sp>
        <p:nvSpPr>
          <p:cNvPr id="5" name="Untertitel 2">
            <a:extLst>
              <a:ext uri="{FF2B5EF4-FFF2-40B4-BE49-F238E27FC236}">
                <a16:creationId xmlns:a16="http://schemas.microsoft.com/office/drawing/2014/main" id="{8060DCE8-AB47-0D48-BF49-97410B4D4497}"/>
              </a:ext>
            </a:extLst>
          </p:cNvPr>
          <p:cNvSpPr>
            <a:spLocks noGrp="1"/>
          </p:cNvSpPr>
          <p:nvPr>
            <p:ph type="subTitle" idx="1"/>
          </p:nvPr>
        </p:nvSpPr>
        <p:spPr>
          <a:xfrm>
            <a:off x="360000" y="2499742"/>
            <a:ext cx="5868000" cy="692566"/>
          </a:xfrm>
          <a:prstGeom prst="rect">
            <a:avLst/>
          </a:prstGeom>
        </p:spPr>
        <p:txBody>
          <a:bodyPr lIns="0" tIns="0" rIns="0" bIns="0">
            <a:normAutofit/>
          </a:bodyPr>
          <a:lstStyle>
            <a:lvl1pPr marL="0" indent="0">
              <a:buNone/>
              <a:defRPr sz="2000"/>
            </a:lvl1pPr>
          </a:lstStyle>
          <a:p>
            <a:endParaRPr lang="de-DE" dirty="0">
              <a:solidFill>
                <a:schemeClr val="bg1"/>
              </a:solidFill>
            </a:endParaRPr>
          </a:p>
        </p:txBody>
      </p:sp>
    </p:spTree>
    <p:extLst>
      <p:ext uri="{BB962C8B-B14F-4D97-AF65-F5344CB8AC3E}">
        <p14:creationId xmlns:p14="http://schemas.microsoft.com/office/powerpoint/2010/main" val="4080972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Zwei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219600"/>
            <a:ext cx="7812400" cy="371930"/>
          </a:xfr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78124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3253" y="4856315"/>
            <a:ext cx="1073123" cy="307723"/>
          </a:xfrm>
          <a:prstGeom prst="rect">
            <a:avLst/>
          </a:prstGeom>
        </p:spPr>
      </p:pic>
      <p:sp>
        <p:nvSpPr>
          <p:cNvPr id="8" name="Datumsplatzhalter 1"/>
          <p:cNvSpPr>
            <a:spLocks noGrp="1"/>
          </p:cNvSpPr>
          <p:nvPr>
            <p:ph type="dt" sz="half" idx="2"/>
          </p:nvPr>
        </p:nvSpPr>
        <p:spPr>
          <a:xfrm>
            <a:off x="628650" y="4928464"/>
            <a:ext cx="2057400" cy="274637"/>
          </a:xfrm>
          <a:prstGeom prst="rect">
            <a:avLst/>
          </a:prstGeom>
        </p:spPr>
        <p:txBody>
          <a:bodyPr vert="horz" lIns="91440" tIns="45720" rIns="91440" bIns="45720" rtlCol="0" anchor="ctr"/>
          <a:lstStyle>
            <a:lvl1pPr algn="l">
              <a:defRPr sz="800">
                <a:solidFill>
                  <a:schemeClr val="bg1"/>
                </a:solidFill>
              </a:defRPr>
            </a:lvl1pPr>
          </a:lstStyle>
          <a:p>
            <a:r>
              <a:rPr lang="de-DE"/>
              <a:t>14/09/2023</a:t>
            </a:r>
            <a:endParaRPr lang="en-US"/>
          </a:p>
        </p:txBody>
      </p:sp>
      <p:sp>
        <p:nvSpPr>
          <p:cNvPr id="9" name="Fußzeilenplatzhalter 4"/>
          <p:cNvSpPr>
            <a:spLocks noGrp="1"/>
          </p:cNvSpPr>
          <p:nvPr>
            <p:ph type="ftr" sz="quarter" idx="3"/>
          </p:nvPr>
        </p:nvSpPr>
        <p:spPr>
          <a:xfrm>
            <a:off x="3028950" y="4928464"/>
            <a:ext cx="3086100" cy="274637"/>
          </a:xfrm>
          <a:prstGeom prst="rect">
            <a:avLst/>
          </a:prstGeom>
        </p:spPr>
        <p:txBody>
          <a:bodyPr vert="horz" lIns="91440" tIns="45720" rIns="91440" bIns="45720" rtlCol="0" anchor="ctr"/>
          <a:lstStyle>
            <a:lvl1pPr algn="ctr">
              <a:defRPr sz="800">
                <a:solidFill>
                  <a:schemeClr val="bg1"/>
                </a:solidFill>
              </a:defRPr>
            </a:lvl1pPr>
          </a:lstStyle>
          <a:p>
            <a:r>
              <a:rPr lang="de-DE"/>
              <a:t>Research Topic MU-CML</a:t>
            </a:r>
            <a:endParaRPr lang="en-US"/>
          </a:p>
        </p:txBody>
      </p:sp>
      <p:sp>
        <p:nvSpPr>
          <p:cNvPr id="12" name="Foliennummernplatzhalter 5"/>
          <p:cNvSpPr>
            <a:spLocks noGrp="1"/>
          </p:cNvSpPr>
          <p:nvPr>
            <p:ph type="sldNum" sz="quarter" idx="4"/>
          </p:nvPr>
        </p:nvSpPr>
        <p:spPr>
          <a:xfrm>
            <a:off x="6457950" y="4928464"/>
            <a:ext cx="2057400" cy="274637"/>
          </a:xfrm>
          <a:prstGeom prst="rect">
            <a:avLst/>
          </a:prstGeom>
        </p:spPr>
        <p:txBody>
          <a:bodyPr vert="horz" lIns="91440" tIns="45720" rIns="91440" bIns="45720" rtlCol="0" anchor="ctr"/>
          <a:lstStyle>
            <a:lvl1pPr algn="r">
              <a:defRPr sz="1000">
                <a:solidFill>
                  <a:schemeClr val="bg1"/>
                </a:solidFill>
              </a:defRPr>
            </a:lvl1pPr>
          </a:lstStyle>
          <a:p>
            <a:fld id="{68A7D314-ADB3-4224-BAA8-FD8F1154CE84}" type="slidenum">
              <a:rPr lang="en-US" smtClean="0"/>
              <a:pPr/>
              <a:t>‹Nr.›</a:t>
            </a:fld>
            <a:endParaRPr lang="en-US"/>
          </a:p>
        </p:txBody>
      </p:sp>
    </p:spTree>
    <p:extLst>
      <p:ext uri="{BB962C8B-B14F-4D97-AF65-F5344CB8AC3E}">
        <p14:creationId xmlns:p14="http://schemas.microsoft.com/office/powerpoint/2010/main" val="2315289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3253" y="4856315"/>
            <a:ext cx="1073123" cy="307723"/>
          </a:xfrm>
          <a:prstGeom prst="rect">
            <a:avLst/>
          </a:prstGeom>
        </p:spPr>
      </p:pic>
      <p:sp>
        <p:nvSpPr>
          <p:cNvPr id="8" name="Datumsplatzhalter 1"/>
          <p:cNvSpPr>
            <a:spLocks noGrp="1"/>
          </p:cNvSpPr>
          <p:nvPr>
            <p:ph type="dt" sz="half" idx="2"/>
          </p:nvPr>
        </p:nvSpPr>
        <p:spPr>
          <a:xfrm>
            <a:off x="628650" y="4928464"/>
            <a:ext cx="2057400" cy="274637"/>
          </a:xfrm>
          <a:prstGeom prst="rect">
            <a:avLst/>
          </a:prstGeom>
        </p:spPr>
        <p:txBody>
          <a:bodyPr vert="horz" lIns="91440" tIns="45720" rIns="91440" bIns="45720" rtlCol="0" anchor="ctr"/>
          <a:lstStyle>
            <a:lvl1pPr algn="l">
              <a:defRPr sz="800">
                <a:solidFill>
                  <a:schemeClr val="bg1"/>
                </a:solidFill>
              </a:defRPr>
            </a:lvl1pPr>
          </a:lstStyle>
          <a:p>
            <a:r>
              <a:rPr lang="de-DE"/>
              <a:t>14/09/2023</a:t>
            </a:r>
            <a:endParaRPr lang="en-US"/>
          </a:p>
        </p:txBody>
      </p:sp>
      <p:sp>
        <p:nvSpPr>
          <p:cNvPr id="9" name="Fußzeilenplatzhalter 4"/>
          <p:cNvSpPr>
            <a:spLocks noGrp="1"/>
          </p:cNvSpPr>
          <p:nvPr>
            <p:ph type="ftr" sz="quarter" idx="3"/>
          </p:nvPr>
        </p:nvSpPr>
        <p:spPr>
          <a:xfrm>
            <a:off x="3028950" y="4928464"/>
            <a:ext cx="3086100" cy="274637"/>
          </a:xfrm>
          <a:prstGeom prst="rect">
            <a:avLst/>
          </a:prstGeom>
        </p:spPr>
        <p:txBody>
          <a:bodyPr vert="horz" lIns="91440" tIns="45720" rIns="91440" bIns="45720" rtlCol="0" anchor="ctr"/>
          <a:lstStyle>
            <a:lvl1pPr algn="ctr">
              <a:defRPr sz="800">
                <a:solidFill>
                  <a:schemeClr val="bg1"/>
                </a:solidFill>
              </a:defRPr>
            </a:lvl1pPr>
          </a:lstStyle>
          <a:p>
            <a:r>
              <a:rPr lang="de-DE"/>
              <a:t>Research Topic MU-CML</a:t>
            </a:r>
            <a:endParaRPr lang="en-US"/>
          </a:p>
        </p:txBody>
      </p:sp>
      <p:sp>
        <p:nvSpPr>
          <p:cNvPr id="12" name="Foliennummernplatzhalter 5"/>
          <p:cNvSpPr>
            <a:spLocks noGrp="1"/>
          </p:cNvSpPr>
          <p:nvPr>
            <p:ph type="sldNum" sz="quarter" idx="4"/>
          </p:nvPr>
        </p:nvSpPr>
        <p:spPr>
          <a:xfrm>
            <a:off x="6457950" y="4928464"/>
            <a:ext cx="2057400" cy="274637"/>
          </a:xfrm>
          <a:prstGeom prst="rect">
            <a:avLst/>
          </a:prstGeom>
        </p:spPr>
        <p:txBody>
          <a:bodyPr vert="horz" lIns="91440" tIns="45720" rIns="91440" bIns="45720" rtlCol="0" anchor="ctr"/>
          <a:lstStyle>
            <a:lvl1pPr algn="r">
              <a:defRPr sz="1000">
                <a:solidFill>
                  <a:schemeClr val="bg1"/>
                </a:solidFill>
              </a:defRPr>
            </a:lvl1pPr>
          </a:lstStyle>
          <a:p>
            <a:fld id="{68A7D314-ADB3-4224-BAA8-FD8F1154CE84}" type="slidenum">
              <a:rPr lang="en-US" smtClean="0"/>
              <a:pPr/>
              <a:t>‹Nr.›</a:t>
            </a:fld>
            <a:endParaRPr lang="en-US"/>
          </a:p>
        </p:txBody>
      </p:sp>
    </p:spTree>
    <p:extLst>
      <p:ext uri="{BB962C8B-B14F-4D97-AF65-F5344CB8AC3E}">
        <p14:creationId xmlns:p14="http://schemas.microsoft.com/office/powerpoint/2010/main" val="221480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219600"/>
            <a:ext cx="7812400" cy="371930"/>
          </a:xfr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78124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3253" y="4856315"/>
            <a:ext cx="1073123" cy="307723"/>
          </a:xfrm>
          <a:prstGeom prst="rect">
            <a:avLst/>
          </a:prstGeom>
        </p:spPr>
      </p:pic>
      <p:sp>
        <p:nvSpPr>
          <p:cNvPr id="8" name="Datumsplatzhalter 1"/>
          <p:cNvSpPr>
            <a:spLocks noGrp="1"/>
          </p:cNvSpPr>
          <p:nvPr>
            <p:ph type="dt" sz="half" idx="2"/>
          </p:nvPr>
        </p:nvSpPr>
        <p:spPr>
          <a:xfrm>
            <a:off x="628650" y="4928464"/>
            <a:ext cx="2057400" cy="274637"/>
          </a:xfrm>
          <a:prstGeom prst="rect">
            <a:avLst/>
          </a:prstGeom>
        </p:spPr>
        <p:txBody>
          <a:bodyPr vert="horz" lIns="91440" tIns="45720" rIns="91440" bIns="45720" rtlCol="0" anchor="ctr"/>
          <a:lstStyle>
            <a:lvl1pPr algn="l">
              <a:defRPr sz="800">
                <a:solidFill>
                  <a:schemeClr val="bg1"/>
                </a:solidFill>
              </a:defRPr>
            </a:lvl1pPr>
          </a:lstStyle>
          <a:p>
            <a:r>
              <a:rPr lang="de-DE"/>
              <a:t>14/09/2023</a:t>
            </a:r>
            <a:endParaRPr lang="en-US"/>
          </a:p>
        </p:txBody>
      </p:sp>
      <p:sp>
        <p:nvSpPr>
          <p:cNvPr id="9" name="Fußzeilenplatzhalter 4"/>
          <p:cNvSpPr>
            <a:spLocks noGrp="1"/>
          </p:cNvSpPr>
          <p:nvPr>
            <p:ph type="ftr" sz="quarter" idx="3"/>
          </p:nvPr>
        </p:nvSpPr>
        <p:spPr>
          <a:xfrm>
            <a:off x="3028950" y="4928464"/>
            <a:ext cx="3086100" cy="274637"/>
          </a:xfrm>
          <a:prstGeom prst="rect">
            <a:avLst/>
          </a:prstGeom>
        </p:spPr>
        <p:txBody>
          <a:bodyPr vert="horz" lIns="91440" tIns="45720" rIns="91440" bIns="45720" rtlCol="0" anchor="ctr"/>
          <a:lstStyle>
            <a:lvl1pPr algn="ctr">
              <a:defRPr sz="800">
                <a:solidFill>
                  <a:schemeClr val="bg1"/>
                </a:solidFill>
              </a:defRPr>
            </a:lvl1pPr>
          </a:lstStyle>
          <a:p>
            <a:r>
              <a:rPr lang="de-DE"/>
              <a:t>Research Topic MU-CML</a:t>
            </a:r>
            <a:endParaRPr lang="en-US"/>
          </a:p>
        </p:txBody>
      </p:sp>
      <p:sp>
        <p:nvSpPr>
          <p:cNvPr id="12" name="Foliennummernplatzhalter 5"/>
          <p:cNvSpPr>
            <a:spLocks noGrp="1"/>
          </p:cNvSpPr>
          <p:nvPr>
            <p:ph type="sldNum" sz="quarter" idx="4"/>
          </p:nvPr>
        </p:nvSpPr>
        <p:spPr>
          <a:xfrm>
            <a:off x="6457950" y="4928464"/>
            <a:ext cx="2057400" cy="274637"/>
          </a:xfrm>
          <a:prstGeom prst="rect">
            <a:avLst/>
          </a:prstGeom>
        </p:spPr>
        <p:txBody>
          <a:bodyPr vert="horz" lIns="91440" tIns="45720" rIns="91440" bIns="45720" rtlCol="0" anchor="ctr"/>
          <a:lstStyle>
            <a:lvl1pPr algn="r">
              <a:defRPr sz="1000">
                <a:solidFill>
                  <a:schemeClr val="bg1"/>
                </a:solidFill>
              </a:defRPr>
            </a:lvl1pPr>
          </a:lstStyle>
          <a:p>
            <a:fld id="{68A7D314-ADB3-4224-BAA8-FD8F1154CE84}" type="slidenum">
              <a:rPr lang="en-US" smtClean="0"/>
              <a:pPr/>
              <a:t>‹Nr.›</a:t>
            </a:fld>
            <a:endParaRPr lang="en-US"/>
          </a:p>
        </p:txBody>
      </p:sp>
    </p:spTree>
    <p:extLst>
      <p:ext uri="{BB962C8B-B14F-4D97-AF65-F5344CB8AC3E}">
        <p14:creationId xmlns:p14="http://schemas.microsoft.com/office/powerpoint/2010/main" val="205135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umsplatzhalter 1">
            <a:extLst>
              <a:ext uri="{FF2B5EF4-FFF2-40B4-BE49-F238E27FC236}">
                <a16:creationId xmlns:a16="http://schemas.microsoft.com/office/drawing/2014/main" id="{DA7B3FA3-9364-C148-B8ED-95F9FE95069D}"/>
              </a:ext>
            </a:extLst>
          </p:cNvPr>
          <p:cNvSpPr>
            <a:spLocks noGrp="1"/>
          </p:cNvSpPr>
          <p:nvPr>
            <p:ph type="dt" sz="half" idx="2"/>
          </p:nvPr>
        </p:nvSpPr>
        <p:spPr>
          <a:xfrm>
            <a:off x="628650" y="4928464"/>
            <a:ext cx="2057400" cy="274637"/>
          </a:xfrm>
          <a:prstGeom prst="rect">
            <a:avLst/>
          </a:prstGeom>
        </p:spPr>
        <p:txBody>
          <a:bodyPr vert="horz" lIns="91440" tIns="45720" rIns="91440" bIns="45720" rtlCol="0" anchor="ctr"/>
          <a:lstStyle>
            <a:lvl1pPr algn="l">
              <a:defRPr sz="800">
                <a:solidFill>
                  <a:schemeClr val="bg1"/>
                </a:solidFill>
              </a:defRPr>
            </a:lvl1pPr>
          </a:lstStyle>
          <a:p>
            <a:r>
              <a:rPr lang="de-DE"/>
              <a:t>14/09/2023</a:t>
            </a:r>
            <a:endParaRPr lang="en-US"/>
          </a:p>
        </p:txBody>
      </p:sp>
      <p:sp>
        <p:nvSpPr>
          <p:cNvPr id="8" name="Fußzeilenplatzhalter 4">
            <a:extLst>
              <a:ext uri="{FF2B5EF4-FFF2-40B4-BE49-F238E27FC236}">
                <a16:creationId xmlns:a16="http://schemas.microsoft.com/office/drawing/2014/main" id="{CED2EB77-FA2F-9549-8C49-1B1481DBDB5B}"/>
              </a:ext>
            </a:extLst>
          </p:cNvPr>
          <p:cNvSpPr>
            <a:spLocks noGrp="1"/>
          </p:cNvSpPr>
          <p:nvPr>
            <p:ph type="ftr" sz="quarter" idx="3"/>
          </p:nvPr>
        </p:nvSpPr>
        <p:spPr>
          <a:xfrm>
            <a:off x="3028950" y="4928464"/>
            <a:ext cx="3086100" cy="274637"/>
          </a:xfrm>
          <a:prstGeom prst="rect">
            <a:avLst/>
          </a:prstGeom>
        </p:spPr>
        <p:txBody>
          <a:bodyPr vert="horz" lIns="91440" tIns="45720" rIns="91440" bIns="45720" rtlCol="0" anchor="ctr"/>
          <a:lstStyle>
            <a:lvl1pPr algn="ctr">
              <a:defRPr sz="800">
                <a:solidFill>
                  <a:schemeClr val="bg1"/>
                </a:solidFill>
              </a:defRPr>
            </a:lvl1pPr>
          </a:lstStyle>
          <a:p>
            <a:r>
              <a:rPr lang="de-DE"/>
              <a:t>Research Topic MU-CML</a:t>
            </a:r>
            <a:endParaRPr lang="en-US"/>
          </a:p>
        </p:txBody>
      </p:sp>
      <p:sp>
        <p:nvSpPr>
          <p:cNvPr id="9" name="Foliennummernplatzhalter 5">
            <a:extLst>
              <a:ext uri="{FF2B5EF4-FFF2-40B4-BE49-F238E27FC236}">
                <a16:creationId xmlns:a16="http://schemas.microsoft.com/office/drawing/2014/main" id="{110C6D17-5602-EA4A-9615-609DF5DBEABA}"/>
              </a:ext>
            </a:extLst>
          </p:cNvPr>
          <p:cNvSpPr>
            <a:spLocks noGrp="1"/>
          </p:cNvSpPr>
          <p:nvPr>
            <p:ph type="sldNum" sz="quarter" idx="4"/>
          </p:nvPr>
        </p:nvSpPr>
        <p:spPr>
          <a:xfrm>
            <a:off x="6457950" y="4928464"/>
            <a:ext cx="2057400" cy="274637"/>
          </a:xfrm>
          <a:prstGeom prst="rect">
            <a:avLst/>
          </a:prstGeom>
        </p:spPr>
        <p:txBody>
          <a:bodyPr vert="horz" lIns="91440" tIns="45720" rIns="91440" bIns="45720" rtlCol="0" anchor="ctr"/>
          <a:lstStyle>
            <a:lvl1pPr algn="r">
              <a:defRPr sz="1000">
                <a:solidFill>
                  <a:schemeClr val="bg1"/>
                </a:solidFill>
              </a:defRPr>
            </a:lvl1pPr>
          </a:lstStyle>
          <a:p>
            <a:fld id="{68A7D314-ADB3-4224-BAA8-FD8F1154CE84}" type="slidenum">
              <a:rPr lang="en-US" smtClean="0"/>
              <a:pPr/>
              <a:t>‹Nr.›</a:t>
            </a:fld>
            <a:endParaRPr lang="en-US"/>
          </a:p>
        </p:txBody>
      </p:sp>
    </p:spTree>
    <p:extLst>
      <p:ext uri="{BB962C8B-B14F-4D97-AF65-F5344CB8AC3E}">
        <p14:creationId xmlns:p14="http://schemas.microsoft.com/office/powerpoint/2010/main" val="2622087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78124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Datumsplatzhalter 1">
            <a:extLst>
              <a:ext uri="{FF2B5EF4-FFF2-40B4-BE49-F238E27FC236}">
                <a16:creationId xmlns:a16="http://schemas.microsoft.com/office/drawing/2014/main" id="{E2472A5B-DB30-C048-B32A-DA4A306EA0E3}"/>
              </a:ext>
            </a:extLst>
          </p:cNvPr>
          <p:cNvSpPr>
            <a:spLocks noGrp="1"/>
          </p:cNvSpPr>
          <p:nvPr>
            <p:ph type="dt" sz="half" idx="2"/>
          </p:nvPr>
        </p:nvSpPr>
        <p:spPr>
          <a:xfrm>
            <a:off x="628650" y="4928464"/>
            <a:ext cx="2057400" cy="274637"/>
          </a:xfrm>
          <a:prstGeom prst="rect">
            <a:avLst/>
          </a:prstGeom>
        </p:spPr>
        <p:txBody>
          <a:bodyPr vert="horz" lIns="91440" tIns="45720" rIns="91440" bIns="45720" rtlCol="0" anchor="ctr"/>
          <a:lstStyle>
            <a:lvl1pPr algn="l">
              <a:defRPr sz="800">
                <a:solidFill>
                  <a:schemeClr val="bg1"/>
                </a:solidFill>
              </a:defRPr>
            </a:lvl1pPr>
          </a:lstStyle>
          <a:p>
            <a:r>
              <a:rPr lang="de-DE"/>
              <a:t>14/09/2023</a:t>
            </a:r>
            <a:endParaRPr lang="en-US"/>
          </a:p>
        </p:txBody>
      </p:sp>
      <p:sp>
        <p:nvSpPr>
          <p:cNvPr id="8" name="Fußzeilenplatzhalter 4">
            <a:extLst>
              <a:ext uri="{FF2B5EF4-FFF2-40B4-BE49-F238E27FC236}">
                <a16:creationId xmlns:a16="http://schemas.microsoft.com/office/drawing/2014/main" id="{BEB675D1-566A-E347-AB8A-051828E18293}"/>
              </a:ext>
            </a:extLst>
          </p:cNvPr>
          <p:cNvSpPr>
            <a:spLocks noGrp="1"/>
          </p:cNvSpPr>
          <p:nvPr>
            <p:ph type="ftr" sz="quarter" idx="3"/>
          </p:nvPr>
        </p:nvSpPr>
        <p:spPr>
          <a:xfrm>
            <a:off x="3028950" y="4928464"/>
            <a:ext cx="3086100" cy="274637"/>
          </a:xfrm>
          <a:prstGeom prst="rect">
            <a:avLst/>
          </a:prstGeom>
        </p:spPr>
        <p:txBody>
          <a:bodyPr vert="horz" lIns="91440" tIns="45720" rIns="91440" bIns="45720" rtlCol="0" anchor="ctr"/>
          <a:lstStyle>
            <a:lvl1pPr algn="ctr">
              <a:defRPr sz="800">
                <a:solidFill>
                  <a:schemeClr val="bg1"/>
                </a:solidFill>
              </a:defRPr>
            </a:lvl1pPr>
          </a:lstStyle>
          <a:p>
            <a:r>
              <a:rPr lang="de-DE"/>
              <a:t>Research Topic MU-CML</a:t>
            </a:r>
            <a:endParaRPr lang="en-US"/>
          </a:p>
        </p:txBody>
      </p:sp>
      <p:sp>
        <p:nvSpPr>
          <p:cNvPr id="9" name="Foliennummernplatzhalter 5">
            <a:extLst>
              <a:ext uri="{FF2B5EF4-FFF2-40B4-BE49-F238E27FC236}">
                <a16:creationId xmlns:a16="http://schemas.microsoft.com/office/drawing/2014/main" id="{2F93F371-22E9-B34B-AEE2-291E1918F571}"/>
              </a:ext>
            </a:extLst>
          </p:cNvPr>
          <p:cNvSpPr>
            <a:spLocks noGrp="1"/>
          </p:cNvSpPr>
          <p:nvPr>
            <p:ph type="sldNum" sz="quarter" idx="4"/>
          </p:nvPr>
        </p:nvSpPr>
        <p:spPr>
          <a:xfrm>
            <a:off x="6457950" y="4928464"/>
            <a:ext cx="2057400" cy="274637"/>
          </a:xfrm>
          <a:prstGeom prst="rect">
            <a:avLst/>
          </a:prstGeom>
        </p:spPr>
        <p:txBody>
          <a:bodyPr vert="horz" lIns="91440" tIns="45720" rIns="91440" bIns="45720" rtlCol="0" anchor="ctr"/>
          <a:lstStyle>
            <a:lvl1pPr algn="r">
              <a:defRPr sz="1000">
                <a:solidFill>
                  <a:schemeClr val="bg1"/>
                </a:solidFill>
              </a:defRPr>
            </a:lvl1pPr>
          </a:lstStyle>
          <a:p>
            <a:fld id="{68A7D314-ADB3-4224-BAA8-FD8F1154CE84}" type="slidenum">
              <a:rPr lang="en-US" smtClean="0"/>
              <a:pPr/>
              <a:t>‹Nr.›</a:t>
            </a:fld>
            <a:endParaRPr lang="en-US"/>
          </a:p>
        </p:txBody>
      </p:sp>
    </p:spTree>
    <p:extLst>
      <p:ext uri="{BB962C8B-B14F-4D97-AF65-F5344CB8AC3E}">
        <p14:creationId xmlns:p14="http://schemas.microsoft.com/office/powerpoint/2010/main" val="1973011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TTER_Titelfolie">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6B60EFB-8F8E-FE4A-A6D2-7868077F8D1A}"/>
              </a:ext>
            </a:extLst>
          </p:cNvPr>
          <p:cNvSpPr>
            <a:spLocks noGrp="1"/>
          </p:cNvSpPr>
          <p:nvPr>
            <p:ph type="ctrTitle"/>
          </p:nvPr>
        </p:nvSpPr>
        <p:spPr>
          <a:xfrm>
            <a:off x="360000" y="1778400"/>
            <a:ext cx="5868000" cy="699686"/>
          </a:xfrm>
          <a:prstGeom prst="rect">
            <a:avLst/>
          </a:prstGeom>
        </p:spPr>
        <p:txBody>
          <a:bodyPr lIns="0" tIns="0" rIns="0" bIns="0" anchor="t" anchorCtr="0">
            <a:normAutofit/>
          </a:bodyPr>
          <a:lstStyle>
            <a:lvl1pPr algn="l">
              <a:defRPr sz="3000" b="1" cap="none" baseline="0">
                <a:solidFill>
                  <a:schemeClr val="bg1"/>
                </a:solidFill>
              </a:defRPr>
            </a:lvl1pPr>
          </a:lstStyle>
          <a:p>
            <a:endParaRPr lang="de-DE" dirty="0"/>
          </a:p>
        </p:txBody>
      </p:sp>
      <p:sp>
        <p:nvSpPr>
          <p:cNvPr id="5" name="Untertitel 2">
            <a:extLst>
              <a:ext uri="{FF2B5EF4-FFF2-40B4-BE49-F238E27FC236}">
                <a16:creationId xmlns:a16="http://schemas.microsoft.com/office/drawing/2014/main" id="{8060DCE8-AB47-0D48-BF49-97410B4D4497}"/>
              </a:ext>
            </a:extLst>
          </p:cNvPr>
          <p:cNvSpPr>
            <a:spLocks noGrp="1"/>
          </p:cNvSpPr>
          <p:nvPr>
            <p:ph type="subTitle" idx="1"/>
          </p:nvPr>
        </p:nvSpPr>
        <p:spPr>
          <a:xfrm>
            <a:off x="360000" y="2499742"/>
            <a:ext cx="5868000" cy="692566"/>
          </a:xfrm>
          <a:prstGeom prst="rect">
            <a:avLst/>
          </a:prstGeom>
        </p:spPr>
        <p:txBody>
          <a:bodyPr lIns="0" tIns="0" rIns="0" bIns="0">
            <a:normAutofit/>
          </a:bodyPr>
          <a:lstStyle>
            <a:lvl1pPr marL="0" indent="0">
              <a:buNone/>
              <a:defRPr sz="2000"/>
            </a:lvl1pPr>
          </a:lstStyle>
          <a:p>
            <a:endParaRPr lang="de-DE" dirty="0">
              <a:solidFill>
                <a:schemeClr val="bg1"/>
              </a:solidFill>
            </a:endParaRPr>
          </a:p>
        </p:txBody>
      </p:sp>
    </p:spTree>
    <p:extLst>
      <p:ext uri="{BB962C8B-B14F-4D97-AF65-F5344CB8AC3E}">
        <p14:creationId xmlns:p14="http://schemas.microsoft.com/office/powerpoint/2010/main" val="4037963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‹Nr.›</a:t>
            </a:fld>
            <a:endParaRPr lang="de-DE"/>
          </a:p>
        </p:txBody>
      </p:sp>
      <p:sp>
        <p:nvSpPr>
          <p:cNvPr id="4" name="Datumsplatzhalter 4"/>
          <p:cNvSpPr>
            <a:spLocks noGrp="1"/>
          </p:cNvSpPr>
          <p:nvPr>
            <p:ph type="dt" sz="half" idx="2"/>
          </p:nvPr>
        </p:nvSpPr>
        <p:spPr>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r>
              <a:rPr lang="de-DE"/>
              <a:t>14/09/2023</a:t>
            </a:r>
            <a:endParaRPr lang="de-DE" dirty="0"/>
          </a:p>
        </p:txBody>
      </p:sp>
      <p:sp>
        <p:nvSpPr>
          <p:cNvPr id="7"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en-US"/>
              <a:t>Research Topic MU-CML</a:t>
            </a:r>
            <a:endParaRPr lang="de-DE" dirty="0"/>
          </a:p>
        </p:txBody>
      </p:sp>
    </p:spTree>
    <p:extLst>
      <p:ext uri="{BB962C8B-B14F-4D97-AF65-F5344CB8AC3E}">
        <p14:creationId xmlns:p14="http://schemas.microsoft.com/office/powerpoint/2010/main" val="3087716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wei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Datumsplatzhalter 1">
            <a:extLst>
              <a:ext uri="{FF2B5EF4-FFF2-40B4-BE49-F238E27FC236}">
                <a16:creationId xmlns:a16="http://schemas.microsoft.com/office/drawing/2014/main" id="{98D10085-7EA6-9E4D-88C1-834C7FB3EFC0}"/>
              </a:ext>
            </a:extLst>
          </p:cNvPr>
          <p:cNvSpPr>
            <a:spLocks noGrp="1"/>
          </p:cNvSpPr>
          <p:nvPr>
            <p:ph type="dt" sz="half" idx="2"/>
          </p:nvPr>
        </p:nvSpPr>
        <p:spPr>
          <a:xfrm>
            <a:off x="628650" y="4928464"/>
            <a:ext cx="2057400" cy="274637"/>
          </a:xfrm>
          <a:prstGeom prst="rect">
            <a:avLst/>
          </a:prstGeom>
        </p:spPr>
        <p:txBody>
          <a:bodyPr vert="horz" lIns="91440" tIns="45720" rIns="91440" bIns="45720" rtlCol="0" anchor="ctr"/>
          <a:lstStyle>
            <a:lvl1pPr algn="l">
              <a:defRPr sz="800">
                <a:solidFill>
                  <a:schemeClr val="bg1"/>
                </a:solidFill>
              </a:defRPr>
            </a:lvl1pPr>
          </a:lstStyle>
          <a:p>
            <a:r>
              <a:rPr lang="de-DE"/>
              <a:t>14/09/2023</a:t>
            </a:r>
            <a:endParaRPr lang="en-US"/>
          </a:p>
        </p:txBody>
      </p:sp>
      <p:sp>
        <p:nvSpPr>
          <p:cNvPr id="8" name="Fußzeilenplatzhalter 4">
            <a:extLst>
              <a:ext uri="{FF2B5EF4-FFF2-40B4-BE49-F238E27FC236}">
                <a16:creationId xmlns:a16="http://schemas.microsoft.com/office/drawing/2014/main" id="{8B0307D1-AB7C-1E47-9F15-F9EAC62B9491}"/>
              </a:ext>
            </a:extLst>
          </p:cNvPr>
          <p:cNvSpPr>
            <a:spLocks noGrp="1"/>
          </p:cNvSpPr>
          <p:nvPr>
            <p:ph type="ftr" sz="quarter" idx="3"/>
          </p:nvPr>
        </p:nvSpPr>
        <p:spPr>
          <a:xfrm>
            <a:off x="3028950" y="4928464"/>
            <a:ext cx="3086100" cy="274637"/>
          </a:xfrm>
          <a:prstGeom prst="rect">
            <a:avLst/>
          </a:prstGeom>
        </p:spPr>
        <p:txBody>
          <a:bodyPr vert="horz" lIns="91440" tIns="45720" rIns="91440" bIns="45720" rtlCol="0" anchor="ctr"/>
          <a:lstStyle>
            <a:lvl1pPr algn="ctr">
              <a:defRPr sz="800">
                <a:solidFill>
                  <a:schemeClr val="bg1"/>
                </a:solidFill>
              </a:defRPr>
            </a:lvl1pPr>
          </a:lstStyle>
          <a:p>
            <a:r>
              <a:rPr lang="de-DE"/>
              <a:t>Research Topic MU-CML</a:t>
            </a:r>
            <a:endParaRPr lang="en-US"/>
          </a:p>
        </p:txBody>
      </p:sp>
      <p:sp>
        <p:nvSpPr>
          <p:cNvPr id="9" name="Foliennummernplatzhalter 5">
            <a:extLst>
              <a:ext uri="{FF2B5EF4-FFF2-40B4-BE49-F238E27FC236}">
                <a16:creationId xmlns:a16="http://schemas.microsoft.com/office/drawing/2014/main" id="{C0C717CE-B03F-9B49-9E36-BA9929C4AC04}"/>
              </a:ext>
            </a:extLst>
          </p:cNvPr>
          <p:cNvSpPr>
            <a:spLocks noGrp="1"/>
          </p:cNvSpPr>
          <p:nvPr>
            <p:ph type="sldNum" sz="quarter" idx="4"/>
          </p:nvPr>
        </p:nvSpPr>
        <p:spPr>
          <a:xfrm>
            <a:off x="6457950" y="4928464"/>
            <a:ext cx="2057400" cy="274637"/>
          </a:xfrm>
          <a:prstGeom prst="rect">
            <a:avLst/>
          </a:prstGeom>
        </p:spPr>
        <p:txBody>
          <a:bodyPr vert="horz" lIns="91440" tIns="45720" rIns="91440" bIns="45720" rtlCol="0" anchor="ctr"/>
          <a:lstStyle>
            <a:lvl1pPr algn="r">
              <a:defRPr sz="1000">
                <a:solidFill>
                  <a:schemeClr val="bg1"/>
                </a:solidFill>
              </a:defRPr>
            </a:lvl1pPr>
          </a:lstStyle>
          <a:p>
            <a:fld id="{68A7D314-ADB3-4224-BAA8-FD8F1154CE84}" type="slidenum">
              <a:rPr lang="en-US" smtClean="0"/>
              <a:pPr/>
              <a:t>‹Nr.›</a:t>
            </a:fld>
            <a:endParaRPr lang="en-US"/>
          </a:p>
        </p:txBody>
      </p:sp>
    </p:spTree>
    <p:extLst>
      <p:ext uri="{BB962C8B-B14F-4D97-AF65-F5344CB8AC3E}">
        <p14:creationId xmlns:p14="http://schemas.microsoft.com/office/powerpoint/2010/main" val="5931828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3.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4.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9144000" cy="5143498"/>
          </a:xfrm>
          <a:prstGeom prst="rect">
            <a:avLst/>
          </a:prstGeom>
        </p:spPr>
      </p:pic>
      <p:pic>
        <p:nvPicPr>
          <p:cNvPr id="10" name="Grafik 9">
            <a:extLst>
              <a:ext uri="{FF2B5EF4-FFF2-40B4-BE49-F238E27FC236}">
                <a16:creationId xmlns:a16="http://schemas.microsoft.com/office/drawing/2014/main" id="{0DB82D07-C42A-2949-82BA-B54A53204C9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9149927" cy="5151600"/>
          </a:xfrm>
          <a:prstGeom prst="rect">
            <a:avLst/>
          </a:prstGeom>
        </p:spPr>
      </p:pic>
      <p:pic>
        <p:nvPicPr>
          <p:cNvPr id="14" name="Grafik 13">
            <a:extLst>
              <a:ext uri="{FF2B5EF4-FFF2-40B4-BE49-F238E27FC236}">
                <a16:creationId xmlns:a16="http://schemas.microsoft.com/office/drawing/2014/main" id="{DF5D3127-295E-F84D-9C76-3F5736447F9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000" y="388800"/>
            <a:ext cx="1633538" cy="216694"/>
          </a:xfrm>
          <a:prstGeom prst="rect">
            <a:avLst/>
          </a:prstGeom>
        </p:spPr>
      </p:pic>
      <p:pic>
        <p:nvPicPr>
          <p:cNvPr id="15" name="Grafik 14">
            <a:extLst>
              <a:ext uri="{FF2B5EF4-FFF2-40B4-BE49-F238E27FC236}">
                <a16:creationId xmlns:a16="http://schemas.microsoft.com/office/drawing/2014/main" id="{7769252A-42C4-FA49-939C-1C88BB93E22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66930" y="360225"/>
            <a:ext cx="1344538" cy="245269"/>
          </a:xfrm>
          <a:prstGeom prst="rect">
            <a:avLst/>
          </a:prstGeom>
        </p:spPr>
      </p:pic>
      <p:sp>
        <p:nvSpPr>
          <p:cNvPr id="16" name="Textfeld 15">
            <a:extLst>
              <a:ext uri="{FF2B5EF4-FFF2-40B4-BE49-F238E27FC236}">
                <a16:creationId xmlns:a16="http://schemas.microsoft.com/office/drawing/2014/main" id="{F0932376-7BDC-7A4C-99FD-B833BFF7688A}"/>
              </a:ext>
            </a:extLst>
          </p:cNvPr>
          <p:cNvSpPr txBox="1"/>
          <p:nvPr userDrawn="1"/>
        </p:nvSpPr>
        <p:spPr>
          <a:xfrm>
            <a:off x="6865200" y="4903200"/>
            <a:ext cx="1019168" cy="138499"/>
          </a:xfrm>
          <a:prstGeom prst="rect">
            <a:avLst/>
          </a:prstGeom>
          <a:noFill/>
        </p:spPr>
        <p:txBody>
          <a:bodyPr wrap="square" lIns="0" tIns="0" rIns="0" bIns="0" rtlCol="0">
            <a:spAutoFit/>
          </a:bodyPr>
          <a:lstStyle/>
          <a:p>
            <a:r>
              <a:rPr lang="de-DE" sz="900">
                <a:solidFill>
                  <a:schemeClr val="accent2"/>
                </a:solidFill>
              </a:rPr>
              <a:t>www.helmholtz.de</a:t>
            </a:r>
          </a:p>
        </p:txBody>
      </p:sp>
    </p:spTree>
    <p:extLst>
      <p:ext uri="{BB962C8B-B14F-4D97-AF65-F5344CB8AC3E}">
        <p14:creationId xmlns:p14="http://schemas.microsoft.com/office/powerpoint/2010/main" val="982280789"/>
      </p:ext>
    </p:extLst>
  </p:cSld>
  <p:clrMap bg1="lt1" tx1="dk1" bg2="lt2" tx2="dk2" accent1="accent1" accent2="accent2" accent3="accent3" accent4="accent4" accent5="accent5" accent6="accent6" hlink="hlink" folHlink="folHlink"/>
  <p:sldLayoutIdLst>
    <p:sldLayoutId id="2147483668" r:id="rId1"/>
    <p:sldLayoutId id="2147483706" r:id="rId2"/>
  </p:sldLayoutIdLst>
  <p:hf hd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 y="4878000"/>
            <a:ext cx="9143983" cy="271461"/>
          </a:xfrm>
          <a:prstGeom prst="rect">
            <a:avLst/>
          </a:prstGeom>
        </p:spPr>
      </p:pic>
      <p:sp>
        <p:nvSpPr>
          <p:cNvPr id="4" name="Titelplatzhalter 3"/>
          <p:cNvSpPr>
            <a:spLocks noGrp="1"/>
          </p:cNvSpPr>
          <p:nvPr>
            <p:ph type="title"/>
          </p:nvPr>
        </p:nvSpPr>
        <p:spPr>
          <a:xfrm>
            <a:off x="360000" y="219600"/>
            <a:ext cx="8424000" cy="371930"/>
          </a:xfrm>
          <a:prstGeom prst="rect">
            <a:avLst/>
          </a:prstGeom>
        </p:spPr>
        <p:txBody>
          <a:bodyPr vert="horz" lIns="0" tIns="0" rIns="0" bIns="0" rtlCol="0" anchor="t" anchorCtr="0">
            <a:noAutofit/>
          </a:bodyPr>
          <a:lstStyle/>
          <a:p>
            <a:r>
              <a:rPr lang="de-DE" dirty="0"/>
              <a:t>Folientitel, insgesamt zweizeilig</a:t>
            </a:r>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8" name="Grafik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83253" y="4856315"/>
            <a:ext cx="1073123" cy="307723"/>
          </a:xfrm>
          <a:prstGeom prst="rect">
            <a:avLst/>
          </a:prstGeom>
        </p:spPr>
      </p:pic>
      <p:sp>
        <p:nvSpPr>
          <p:cNvPr id="2" name="Datumsplatzhalter 1"/>
          <p:cNvSpPr>
            <a:spLocks noGrp="1"/>
          </p:cNvSpPr>
          <p:nvPr>
            <p:ph type="dt" sz="half" idx="2"/>
          </p:nvPr>
        </p:nvSpPr>
        <p:spPr>
          <a:xfrm>
            <a:off x="628650" y="4928464"/>
            <a:ext cx="2057400" cy="274637"/>
          </a:xfrm>
          <a:prstGeom prst="rect">
            <a:avLst/>
          </a:prstGeom>
        </p:spPr>
        <p:txBody>
          <a:bodyPr vert="horz" lIns="91440" tIns="45720" rIns="91440" bIns="45720" rtlCol="0" anchor="ctr"/>
          <a:lstStyle>
            <a:lvl1pPr algn="l">
              <a:defRPr sz="800">
                <a:solidFill>
                  <a:schemeClr val="bg1"/>
                </a:solidFill>
              </a:defRPr>
            </a:lvl1pPr>
          </a:lstStyle>
          <a:p>
            <a:r>
              <a:rPr lang="de-DE"/>
              <a:t>14/09/2023</a:t>
            </a:r>
            <a:endParaRPr lang="en-US" dirty="0"/>
          </a:p>
        </p:txBody>
      </p:sp>
      <p:sp>
        <p:nvSpPr>
          <p:cNvPr id="5" name="Fußzeilenplatzhalter 4"/>
          <p:cNvSpPr>
            <a:spLocks noGrp="1"/>
          </p:cNvSpPr>
          <p:nvPr>
            <p:ph type="ftr" sz="quarter" idx="3"/>
          </p:nvPr>
        </p:nvSpPr>
        <p:spPr>
          <a:xfrm>
            <a:off x="3028950" y="4928464"/>
            <a:ext cx="3086100" cy="274637"/>
          </a:xfrm>
          <a:prstGeom prst="rect">
            <a:avLst/>
          </a:prstGeom>
        </p:spPr>
        <p:txBody>
          <a:bodyPr vert="horz" lIns="91440" tIns="45720" rIns="91440" bIns="45720" rtlCol="0" anchor="ctr"/>
          <a:lstStyle>
            <a:lvl1pPr algn="ctr">
              <a:defRPr sz="800">
                <a:solidFill>
                  <a:schemeClr val="bg1"/>
                </a:solidFill>
              </a:defRPr>
            </a:lvl1pPr>
          </a:lstStyle>
          <a:p>
            <a:r>
              <a:rPr lang="de-DE"/>
              <a:t>Research Topic MU-CML</a:t>
            </a:r>
            <a:endParaRPr lang="en-US"/>
          </a:p>
        </p:txBody>
      </p:sp>
      <p:sp>
        <p:nvSpPr>
          <p:cNvPr id="6" name="Foliennummernplatzhalter 5"/>
          <p:cNvSpPr>
            <a:spLocks noGrp="1"/>
          </p:cNvSpPr>
          <p:nvPr>
            <p:ph type="sldNum" sz="quarter" idx="4"/>
          </p:nvPr>
        </p:nvSpPr>
        <p:spPr>
          <a:xfrm>
            <a:off x="6457950" y="4928464"/>
            <a:ext cx="2057400" cy="274637"/>
          </a:xfrm>
          <a:prstGeom prst="rect">
            <a:avLst/>
          </a:prstGeom>
        </p:spPr>
        <p:txBody>
          <a:bodyPr vert="horz" lIns="91440" tIns="45720" rIns="91440" bIns="45720" rtlCol="0" anchor="ctr"/>
          <a:lstStyle>
            <a:lvl1pPr algn="r">
              <a:defRPr sz="1000">
                <a:solidFill>
                  <a:schemeClr val="bg1"/>
                </a:solidFill>
              </a:defRPr>
            </a:lvl1pPr>
          </a:lstStyle>
          <a:p>
            <a:fld id="{68A7D314-ADB3-4224-BAA8-FD8F1154CE84}" type="slidenum">
              <a:rPr lang="en-US" smtClean="0"/>
              <a:pPr/>
              <a:t>‹Nr.›</a:t>
            </a:fld>
            <a:endParaRPr lang="en-US"/>
          </a:p>
        </p:txBody>
      </p:sp>
    </p:spTree>
    <p:extLst>
      <p:ext uri="{BB962C8B-B14F-4D97-AF65-F5344CB8AC3E}">
        <p14:creationId xmlns:p14="http://schemas.microsoft.com/office/powerpoint/2010/main" val="1009987783"/>
      </p:ext>
    </p:extLst>
  </p:cSld>
  <p:clrMap bg1="lt1" tx1="dk1" bg2="lt2" tx2="dk2" accent1="accent1" accent2="accent2" accent3="accent3" accent4="accent4" accent5="accent5" accent6="accent6" hlink="hlink" folHlink="folHlink"/>
  <p:sldLayoutIdLst>
    <p:sldLayoutId id="2147483671" r:id="rId1"/>
  </p:sldLayoutIdLst>
  <p:hf hdr="0"/>
  <p:txStyles>
    <p:titleStyle>
      <a:lvl1pPr algn="l" defTabSz="914400" rtl="0" eaLnBrk="1" latinLnBrk="0" hangingPunct="1">
        <a:spcBef>
          <a:spcPct val="0"/>
        </a:spcBef>
        <a:buNone/>
        <a:defRPr sz="2200" b="1" kern="1200" cap="none"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6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 y="4878000"/>
            <a:ext cx="9143983" cy="271461"/>
          </a:xfrm>
          <a:prstGeom prst="rect">
            <a:avLst/>
          </a:prstGeom>
        </p:spPr>
      </p:pic>
      <p:sp>
        <p:nvSpPr>
          <p:cNvPr id="4" name="Titelplatzhalter 3"/>
          <p:cNvSpPr>
            <a:spLocks noGrp="1"/>
          </p:cNvSpPr>
          <p:nvPr>
            <p:ph type="title"/>
          </p:nvPr>
        </p:nvSpPr>
        <p:spPr>
          <a:xfrm>
            <a:off x="360000" y="219600"/>
            <a:ext cx="7812400" cy="371930"/>
          </a:xfrm>
          <a:prstGeom prst="rect">
            <a:avLst/>
          </a:prstGeom>
        </p:spPr>
        <p:txBody>
          <a:bodyPr vert="horz" lIns="0" tIns="0" rIns="0" bIns="0" rtlCol="0" anchor="t" anchorCtr="0">
            <a:noAutofit/>
          </a:bodyPr>
          <a:lstStyle/>
          <a:p>
            <a:r>
              <a:rPr lang="de-DE" dirty="0"/>
              <a:t>Folientitel, insgesamt zweizeilig</a:t>
            </a:r>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8" name="Grafik 7"/>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883253" y="4856315"/>
            <a:ext cx="1073123" cy="307723"/>
          </a:xfrm>
          <a:prstGeom prst="rect">
            <a:avLst/>
          </a:prstGeom>
        </p:spPr>
      </p:pic>
      <p:sp>
        <p:nvSpPr>
          <p:cNvPr id="2" name="Datumsplatzhalter 1"/>
          <p:cNvSpPr>
            <a:spLocks noGrp="1"/>
          </p:cNvSpPr>
          <p:nvPr>
            <p:ph type="dt" sz="half" idx="2"/>
          </p:nvPr>
        </p:nvSpPr>
        <p:spPr>
          <a:xfrm>
            <a:off x="628650" y="4928464"/>
            <a:ext cx="2057400" cy="274637"/>
          </a:xfrm>
          <a:prstGeom prst="rect">
            <a:avLst/>
          </a:prstGeom>
        </p:spPr>
        <p:txBody>
          <a:bodyPr vert="horz" lIns="91440" tIns="45720" rIns="91440" bIns="45720" rtlCol="0" anchor="ctr"/>
          <a:lstStyle>
            <a:lvl1pPr algn="l">
              <a:defRPr sz="800">
                <a:solidFill>
                  <a:schemeClr val="bg1"/>
                </a:solidFill>
              </a:defRPr>
            </a:lvl1pPr>
          </a:lstStyle>
          <a:p>
            <a:r>
              <a:rPr lang="de-DE"/>
              <a:t>14/09/2023</a:t>
            </a:r>
            <a:endParaRPr lang="en-US"/>
          </a:p>
        </p:txBody>
      </p:sp>
      <p:sp>
        <p:nvSpPr>
          <p:cNvPr id="5" name="Fußzeilenplatzhalter 4"/>
          <p:cNvSpPr>
            <a:spLocks noGrp="1"/>
          </p:cNvSpPr>
          <p:nvPr>
            <p:ph type="ftr" sz="quarter" idx="3"/>
          </p:nvPr>
        </p:nvSpPr>
        <p:spPr>
          <a:xfrm>
            <a:off x="3028950" y="4928464"/>
            <a:ext cx="3086100" cy="274637"/>
          </a:xfrm>
          <a:prstGeom prst="rect">
            <a:avLst/>
          </a:prstGeom>
        </p:spPr>
        <p:txBody>
          <a:bodyPr vert="horz" lIns="91440" tIns="45720" rIns="91440" bIns="45720" rtlCol="0" anchor="ctr"/>
          <a:lstStyle>
            <a:lvl1pPr algn="ctr">
              <a:defRPr sz="800">
                <a:solidFill>
                  <a:schemeClr val="bg1"/>
                </a:solidFill>
              </a:defRPr>
            </a:lvl1pPr>
          </a:lstStyle>
          <a:p>
            <a:r>
              <a:rPr lang="de-DE"/>
              <a:t>Research Topic MU-CML</a:t>
            </a:r>
            <a:endParaRPr lang="en-US"/>
          </a:p>
        </p:txBody>
      </p:sp>
      <p:sp>
        <p:nvSpPr>
          <p:cNvPr id="6" name="Foliennummernplatzhalter 5"/>
          <p:cNvSpPr>
            <a:spLocks noGrp="1"/>
          </p:cNvSpPr>
          <p:nvPr>
            <p:ph type="sldNum" sz="quarter" idx="4"/>
          </p:nvPr>
        </p:nvSpPr>
        <p:spPr>
          <a:xfrm>
            <a:off x="6457950" y="4928464"/>
            <a:ext cx="2057400" cy="274637"/>
          </a:xfrm>
          <a:prstGeom prst="rect">
            <a:avLst/>
          </a:prstGeom>
        </p:spPr>
        <p:txBody>
          <a:bodyPr vert="horz" lIns="91440" tIns="45720" rIns="91440" bIns="45720" rtlCol="0" anchor="ctr"/>
          <a:lstStyle>
            <a:lvl1pPr algn="r">
              <a:defRPr sz="1000">
                <a:solidFill>
                  <a:schemeClr val="bg1"/>
                </a:solidFill>
              </a:defRPr>
            </a:lvl1pPr>
          </a:lstStyle>
          <a:p>
            <a:fld id="{68A7D314-ADB3-4224-BAA8-FD8F1154CE84}" type="slidenum">
              <a:rPr lang="en-US" smtClean="0"/>
              <a:pPr/>
              <a:t>‹Nr.›</a:t>
            </a:fld>
            <a:endParaRPr lang="en-US"/>
          </a:p>
        </p:txBody>
      </p:sp>
      <p:pic>
        <p:nvPicPr>
          <p:cNvPr id="36" name="Picture 35">
            <a:extLst>
              <a:ext uri="{FF2B5EF4-FFF2-40B4-BE49-F238E27FC236}">
                <a16:creationId xmlns:a16="http://schemas.microsoft.com/office/drawing/2014/main" id="{B760F1EF-B1F2-8A40-AAC4-63D679F5595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172400" y="153565"/>
            <a:ext cx="866250" cy="504000"/>
          </a:xfrm>
          <a:prstGeom prst="rect">
            <a:avLst/>
          </a:prstGeom>
        </p:spPr>
      </p:pic>
    </p:spTree>
    <p:extLst>
      <p:ext uri="{BB962C8B-B14F-4D97-AF65-F5344CB8AC3E}">
        <p14:creationId xmlns:p14="http://schemas.microsoft.com/office/powerpoint/2010/main" val="406260946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708" r:id="rId5"/>
  </p:sldLayoutIdLst>
  <p:hf hdr="0"/>
  <p:txStyles>
    <p:titleStyle>
      <a:lvl1pPr algn="l" defTabSz="914400" rtl="0" eaLnBrk="1" latinLnBrk="0" hangingPunct="1">
        <a:spcBef>
          <a:spcPct val="0"/>
        </a:spcBef>
        <a:buNone/>
        <a:defRPr sz="2200" b="1" kern="1200" cap="none"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6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100D2D3-D35B-6742-A89E-8E161C393CC1}"/>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itelplatzhalter 3"/>
          <p:cNvSpPr>
            <a:spLocks noGrp="1"/>
          </p:cNvSpPr>
          <p:nvPr>
            <p:ph type="title"/>
          </p:nvPr>
        </p:nvSpPr>
        <p:spPr>
          <a:xfrm>
            <a:off x="360000" y="219600"/>
            <a:ext cx="8424000" cy="371930"/>
          </a:xfrm>
          <a:prstGeom prst="rect">
            <a:avLst/>
          </a:prstGeom>
        </p:spPr>
        <p:txBody>
          <a:bodyPr vert="horz" lIns="0" tIns="0" rIns="0" bIns="0" rtlCol="0" anchor="t" anchorCtr="0">
            <a:noAutofit/>
          </a:bodyPr>
          <a:lstStyle/>
          <a:p>
            <a:r>
              <a:rPr lang="de-DE" dirty="0"/>
              <a:t>Folientitel, insgesamt zweizeilig</a:t>
            </a:r>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8" name="Grafik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 y="4878000"/>
            <a:ext cx="9143983" cy="271461"/>
          </a:xfrm>
          <a:prstGeom prst="rect">
            <a:avLst/>
          </a:prstGeom>
        </p:spPr>
      </p:pic>
      <p:pic>
        <p:nvPicPr>
          <p:cNvPr id="6" name="Grafik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3253" y="4856315"/>
            <a:ext cx="1073123" cy="307723"/>
          </a:xfrm>
          <a:prstGeom prst="rect">
            <a:avLst/>
          </a:prstGeom>
        </p:spPr>
      </p:pic>
      <p:sp>
        <p:nvSpPr>
          <p:cNvPr id="9" name="Datumsplatzhalter 1">
            <a:extLst>
              <a:ext uri="{FF2B5EF4-FFF2-40B4-BE49-F238E27FC236}">
                <a16:creationId xmlns:a16="http://schemas.microsoft.com/office/drawing/2014/main" id="{AF6AC530-B577-9C43-957F-7ECFDF8C0333}"/>
              </a:ext>
            </a:extLst>
          </p:cNvPr>
          <p:cNvSpPr>
            <a:spLocks noGrp="1"/>
          </p:cNvSpPr>
          <p:nvPr>
            <p:ph type="dt" sz="half" idx="2"/>
          </p:nvPr>
        </p:nvSpPr>
        <p:spPr>
          <a:xfrm>
            <a:off x="628650" y="4928464"/>
            <a:ext cx="2057400" cy="274637"/>
          </a:xfrm>
          <a:prstGeom prst="rect">
            <a:avLst/>
          </a:prstGeom>
        </p:spPr>
        <p:txBody>
          <a:bodyPr vert="horz" lIns="91440" tIns="45720" rIns="91440" bIns="45720" rtlCol="0" anchor="ctr"/>
          <a:lstStyle>
            <a:lvl1pPr algn="l">
              <a:defRPr sz="800">
                <a:solidFill>
                  <a:schemeClr val="bg1"/>
                </a:solidFill>
              </a:defRPr>
            </a:lvl1pPr>
          </a:lstStyle>
          <a:p>
            <a:r>
              <a:rPr lang="de-DE"/>
              <a:t>14/09/2023</a:t>
            </a:r>
            <a:endParaRPr lang="en-US"/>
          </a:p>
        </p:txBody>
      </p:sp>
      <p:sp>
        <p:nvSpPr>
          <p:cNvPr id="10" name="Fußzeilenplatzhalter 4">
            <a:extLst>
              <a:ext uri="{FF2B5EF4-FFF2-40B4-BE49-F238E27FC236}">
                <a16:creationId xmlns:a16="http://schemas.microsoft.com/office/drawing/2014/main" id="{902AD640-35C8-B445-9513-73C65A1ED2A4}"/>
              </a:ext>
            </a:extLst>
          </p:cNvPr>
          <p:cNvSpPr>
            <a:spLocks noGrp="1"/>
          </p:cNvSpPr>
          <p:nvPr>
            <p:ph type="ftr" sz="quarter" idx="3"/>
          </p:nvPr>
        </p:nvSpPr>
        <p:spPr>
          <a:xfrm>
            <a:off x="3028950" y="4928464"/>
            <a:ext cx="3086100" cy="274637"/>
          </a:xfrm>
          <a:prstGeom prst="rect">
            <a:avLst/>
          </a:prstGeom>
        </p:spPr>
        <p:txBody>
          <a:bodyPr vert="horz" lIns="91440" tIns="45720" rIns="91440" bIns="45720" rtlCol="0" anchor="ctr"/>
          <a:lstStyle>
            <a:lvl1pPr algn="ctr">
              <a:defRPr sz="800">
                <a:solidFill>
                  <a:schemeClr val="bg1"/>
                </a:solidFill>
              </a:defRPr>
            </a:lvl1pPr>
          </a:lstStyle>
          <a:p>
            <a:r>
              <a:rPr lang="de-DE"/>
              <a:t>Research Topic MU-CML</a:t>
            </a:r>
            <a:endParaRPr lang="en-US"/>
          </a:p>
        </p:txBody>
      </p:sp>
      <p:sp>
        <p:nvSpPr>
          <p:cNvPr id="12" name="Foliennummernplatzhalter 5">
            <a:extLst>
              <a:ext uri="{FF2B5EF4-FFF2-40B4-BE49-F238E27FC236}">
                <a16:creationId xmlns:a16="http://schemas.microsoft.com/office/drawing/2014/main" id="{645A34C3-F64C-F743-8F77-72FB01E8734A}"/>
              </a:ext>
            </a:extLst>
          </p:cNvPr>
          <p:cNvSpPr>
            <a:spLocks noGrp="1"/>
          </p:cNvSpPr>
          <p:nvPr>
            <p:ph type="sldNum" sz="quarter" idx="4"/>
          </p:nvPr>
        </p:nvSpPr>
        <p:spPr>
          <a:xfrm>
            <a:off x="6457950" y="4928464"/>
            <a:ext cx="2057400" cy="274637"/>
          </a:xfrm>
          <a:prstGeom prst="rect">
            <a:avLst/>
          </a:prstGeom>
        </p:spPr>
        <p:txBody>
          <a:bodyPr vert="horz" lIns="91440" tIns="45720" rIns="91440" bIns="45720" rtlCol="0" anchor="ctr"/>
          <a:lstStyle>
            <a:lvl1pPr algn="r">
              <a:defRPr sz="1000">
                <a:solidFill>
                  <a:schemeClr val="bg1"/>
                </a:solidFill>
              </a:defRPr>
            </a:lvl1pPr>
          </a:lstStyle>
          <a:p>
            <a:fld id="{68A7D314-ADB3-4224-BAA8-FD8F1154CE84}" type="slidenum">
              <a:rPr lang="en-US" smtClean="0"/>
              <a:pPr/>
              <a:t>‹Nr.›</a:t>
            </a:fld>
            <a:endParaRPr lang="en-US"/>
          </a:p>
        </p:txBody>
      </p:sp>
    </p:spTree>
    <p:extLst>
      <p:ext uri="{BB962C8B-B14F-4D97-AF65-F5344CB8AC3E}">
        <p14:creationId xmlns:p14="http://schemas.microsoft.com/office/powerpoint/2010/main" val="3377656131"/>
      </p:ext>
    </p:extLst>
  </p:cSld>
  <p:clrMap bg1="lt1" tx1="dk1" bg2="lt2" tx2="dk2" accent1="accent1" accent2="accent2" accent3="accent3" accent4="accent4" accent5="accent5" accent6="accent6" hlink="hlink" folHlink="folHlink"/>
  <p:sldLayoutIdLst>
    <p:sldLayoutId id="2147483673" r:id="rId1"/>
  </p:sldLayoutIdLst>
  <p:hf hdr="0"/>
  <p:txStyles>
    <p:titleStyle>
      <a:lvl1pPr algn="l" defTabSz="914400" rtl="0" eaLnBrk="1" latinLnBrk="0" hangingPunct="1">
        <a:spcBef>
          <a:spcPct val="0"/>
        </a:spcBef>
        <a:buNone/>
        <a:defRPr sz="2200" b="1" kern="1200" cap="none"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6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wmf"/><Relationship Id="rId4" Type="http://schemas.openxmlformats.org/officeDocument/2006/relationships/image" Target="../media/image10.jpeg"/><Relationship Id="rId9" Type="http://schemas.openxmlformats.org/officeDocument/2006/relationships/image" Target="../media/image15.gif"/></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image" Target="../media/image370.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18" Type="http://schemas.openxmlformats.org/officeDocument/2006/relationships/image" Target="../media/image63.jpe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jpeg"/><Relationship Id="rId17" Type="http://schemas.openxmlformats.org/officeDocument/2006/relationships/image" Target="../media/image62.png"/><Relationship Id="rId2" Type="http://schemas.openxmlformats.org/officeDocument/2006/relationships/image" Target="../media/image47.jpeg"/><Relationship Id="rId16" Type="http://schemas.openxmlformats.org/officeDocument/2006/relationships/image" Target="../media/image61.jpeg"/><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jpeg"/><Relationship Id="rId10" Type="http://schemas.openxmlformats.org/officeDocument/2006/relationships/image" Target="../media/image55.png"/><Relationship Id="rId19" Type="http://schemas.openxmlformats.org/officeDocument/2006/relationships/image" Target="../media/image46.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1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gif"/><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tif"/></Relationships>
</file>

<file path=ppt/slides/_rels/slide1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slideLayout" Target="../slideLayouts/slideLayout5.xml"/><Relationship Id="rId7" Type="http://schemas.openxmlformats.org/officeDocument/2006/relationships/image" Target="../media/image97.jpe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png"/><Relationship Id="rId9" Type="http://schemas.openxmlformats.org/officeDocument/2006/relationships/image" Target="../media/image99.png"/></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5.xml"/><Relationship Id="rId4" Type="http://schemas.openxmlformats.org/officeDocument/2006/relationships/image" Target="../media/image102.png"/></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3.png"/><Relationship Id="rId1" Type="http://schemas.openxmlformats.org/officeDocument/2006/relationships/slideLayout" Target="../slideLayouts/slideLayout5.xml"/><Relationship Id="rId6" Type="http://schemas.openxmlformats.org/officeDocument/2006/relationships/image" Target="../media/image110.png"/><Relationship Id="rId5" Type="http://schemas.openxmlformats.org/officeDocument/2006/relationships/image" Target="../media/image105.png"/><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23.emf"/></Relationships>
</file>

<file path=ppt/slides/_rels/slide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107504" y="3976720"/>
            <a:ext cx="8926557" cy="812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el 1">
            <a:extLst>
              <a:ext uri="{FF2B5EF4-FFF2-40B4-BE49-F238E27FC236}">
                <a16:creationId xmlns:a16="http://schemas.microsoft.com/office/drawing/2014/main" id="{D639E845-9662-0D4B-8CC6-917F0D5D2805}"/>
              </a:ext>
            </a:extLst>
          </p:cNvPr>
          <p:cNvSpPr>
            <a:spLocks noGrp="1"/>
          </p:cNvSpPr>
          <p:nvPr>
            <p:ph type="ctrTitle"/>
          </p:nvPr>
        </p:nvSpPr>
        <p:spPr>
          <a:xfrm>
            <a:off x="345192" y="1203598"/>
            <a:ext cx="5868000" cy="699686"/>
          </a:xfrm>
        </p:spPr>
        <p:txBody>
          <a:bodyPr>
            <a:normAutofit fontScale="90000"/>
          </a:bodyPr>
          <a:lstStyle/>
          <a:p>
            <a:r>
              <a:rPr lang="en-GB" dirty="0"/>
              <a:t>Topic 2</a:t>
            </a:r>
            <a:br>
              <a:rPr lang="en-GB" dirty="0"/>
            </a:br>
            <a:r>
              <a:rPr lang="en-GB" sz="2700" dirty="0"/>
              <a:t>Cosmic Matter in the Laboratory</a:t>
            </a:r>
            <a:br>
              <a:rPr lang="en-GB" sz="2700" dirty="0"/>
            </a:br>
            <a:r>
              <a:rPr lang="en-GB" sz="2700" dirty="0"/>
              <a:t>Highlights</a:t>
            </a:r>
            <a:br>
              <a:rPr lang="en-GB" sz="2700" dirty="0"/>
            </a:br>
            <a:endParaRPr lang="en-GB" dirty="0"/>
          </a:p>
        </p:txBody>
      </p:sp>
      <p:sp>
        <p:nvSpPr>
          <p:cNvPr id="3" name="Untertitel 2">
            <a:extLst>
              <a:ext uri="{FF2B5EF4-FFF2-40B4-BE49-F238E27FC236}">
                <a16:creationId xmlns:a16="http://schemas.microsoft.com/office/drawing/2014/main" id="{D2A355B6-D442-4C47-A101-9CE53E8618F2}"/>
              </a:ext>
            </a:extLst>
          </p:cNvPr>
          <p:cNvSpPr>
            <a:spLocks noGrp="1"/>
          </p:cNvSpPr>
          <p:nvPr>
            <p:ph type="subTitle" idx="1"/>
          </p:nvPr>
        </p:nvSpPr>
        <p:spPr>
          <a:xfrm>
            <a:off x="345192" y="2826874"/>
            <a:ext cx="5868000" cy="1008112"/>
          </a:xfrm>
        </p:spPr>
        <p:txBody>
          <a:bodyPr>
            <a:normAutofit fontScale="85000" lnSpcReduction="20000"/>
          </a:bodyPr>
          <a:lstStyle/>
          <a:p>
            <a:r>
              <a:rPr lang="en-GB" dirty="0"/>
              <a:t>Frank Maas (CML Speaker)</a:t>
            </a:r>
          </a:p>
          <a:p>
            <a:r>
              <a:rPr lang="en-GB" dirty="0"/>
              <a:t>Tetyana Galatyuk (CML Co-Speaker)</a:t>
            </a:r>
          </a:p>
          <a:p>
            <a:endParaRPr lang="en-GB" dirty="0"/>
          </a:p>
          <a:p>
            <a:r>
              <a:rPr lang="en-GB" dirty="0"/>
              <a:t>Yvonne </a:t>
            </a:r>
            <a:r>
              <a:rPr lang="en-GB" dirty="0" err="1"/>
              <a:t>Leifels</a:t>
            </a:r>
            <a:r>
              <a:rPr lang="en-GB" dirty="0"/>
              <a:t> (LKII Speaker)</a:t>
            </a:r>
          </a:p>
          <a:p>
            <a:endParaRPr lang="en-GB" dirty="0"/>
          </a:p>
        </p:txBody>
      </p:sp>
      <p:pic>
        <p:nvPicPr>
          <p:cNvPr id="4" name="Grafik 3"/>
          <p:cNvPicPr/>
          <p:nvPr/>
        </p:nvPicPr>
        <p:blipFill>
          <a:blip r:embed="rId3" cstate="screen">
            <a:extLst>
              <a:ext uri="{28A0092B-C50C-407E-A947-70E740481C1C}">
                <a14:useLocalDpi xmlns:a14="http://schemas.microsoft.com/office/drawing/2010/main"/>
              </a:ext>
            </a:extLst>
          </a:blip>
          <a:stretch>
            <a:fillRect/>
          </a:stretch>
        </p:blipFill>
        <p:spPr bwMode="auto">
          <a:xfrm>
            <a:off x="278983" y="4040955"/>
            <a:ext cx="640080" cy="640080"/>
          </a:xfrm>
          <a:prstGeom prst="rect">
            <a:avLst/>
          </a:prstGeom>
        </p:spPr>
      </p:pic>
      <p:pic>
        <p:nvPicPr>
          <p:cNvPr id="5" name="Picture 2"/>
          <p:cNvPicPr/>
          <p:nvPr/>
        </p:nvPicPr>
        <p:blipFill>
          <a:blip r:embed="rId4" cstate="screen">
            <a:extLst>
              <a:ext uri="{28A0092B-C50C-407E-A947-70E740481C1C}">
                <a14:useLocalDpi xmlns:a14="http://schemas.microsoft.com/office/drawing/2010/main"/>
              </a:ext>
            </a:extLst>
          </a:blip>
          <a:stretch>
            <a:fillRect/>
          </a:stretch>
        </p:blipFill>
        <p:spPr bwMode="auto">
          <a:xfrm>
            <a:off x="1028539" y="4045311"/>
            <a:ext cx="1080770" cy="387985"/>
          </a:xfrm>
          <a:prstGeom prst="rect">
            <a:avLst/>
          </a:prstGeom>
        </p:spPr>
      </p:pic>
      <p:pic>
        <p:nvPicPr>
          <p:cNvPr id="6" name="Picture 3"/>
          <p:cNvPicPr/>
          <p:nvPr/>
        </p:nvPicPr>
        <p:blipFill>
          <a:blip r:embed="rId5" cstate="screen">
            <a:extLst>
              <a:ext uri="{28A0092B-C50C-407E-A947-70E740481C1C}">
                <a14:useLocalDpi xmlns:a14="http://schemas.microsoft.com/office/drawing/2010/main"/>
              </a:ext>
            </a:extLst>
          </a:blip>
          <a:stretch>
            <a:fillRect/>
          </a:stretch>
        </p:blipFill>
        <p:spPr bwMode="auto">
          <a:xfrm>
            <a:off x="2192269" y="4040955"/>
            <a:ext cx="1905000" cy="374015"/>
          </a:xfrm>
          <a:prstGeom prst="rect">
            <a:avLst/>
          </a:prstGeom>
        </p:spPr>
      </p:pic>
      <p:pic>
        <p:nvPicPr>
          <p:cNvPr id="7" name="Picture 4"/>
          <p:cNvPicPr/>
          <p:nvPr/>
        </p:nvPicPr>
        <p:blipFill>
          <a:blip r:embed="rId6" cstate="screen">
            <a:extLst>
              <a:ext uri="{28A0092B-C50C-407E-A947-70E740481C1C}">
                <a14:useLocalDpi xmlns:a14="http://schemas.microsoft.com/office/drawing/2010/main"/>
              </a:ext>
            </a:extLst>
          </a:blip>
          <a:stretch>
            <a:fillRect/>
          </a:stretch>
        </p:blipFill>
        <p:spPr bwMode="auto">
          <a:xfrm>
            <a:off x="4090711" y="4045311"/>
            <a:ext cx="985345" cy="369659"/>
          </a:xfrm>
          <a:prstGeom prst="rect">
            <a:avLst/>
          </a:prstGeom>
        </p:spPr>
      </p:pic>
      <p:pic>
        <p:nvPicPr>
          <p:cNvPr id="8" name="Image1" descr="untitled.bmp"/>
          <p:cNvPicPr/>
          <p:nvPr/>
        </p:nvPicPr>
        <p:blipFill>
          <a:blip r:embed="rId7" cstate="screen">
            <a:extLst>
              <a:ext uri="{28A0092B-C50C-407E-A947-70E740481C1C}">
                <a14:useLocalDpi xmlns:a14="http://schemas.microsoft.com/office/drawing/2010/main"/>
              </a:ext>
            </a:extLst>
          </a:blip>
          <a:stretch>
            <a:fillRect/>
          </a:stretch>
        </p:blipFill>
        <p:spPr bwMode="auto">
          <a:xfrm>
            <a:off x="5287272" y="4060257"/>
            <a:ext cx="894080" cy="617220"/>
          </a:xfrm>
          <a:prstGeom prst="rect">
            <a:avLst/>
          </a:prstGeom>
        </p:spPr>
      </p:pic>
      <p:pic>
        <p:nvPicPr>
          <p:cNvPr id="9" name="Grafik 8" descr="D:\DESYCloud\MT\Templates\Logos\hij_en_fullname.png"/>
          <p:cNvPicPr/>
          <p:nvPr/>
        </p:nvPicPr>
        <p:blipFill>
          <a:blip r:embed="rId8" cstate="screen">
            <a:extLst>
              <a:ext uri="{28A0092B-C50C-407E-A947-70E740481C1C}">
                <a14:useLocalDpi xmlns:a14="http://schemas.microsoft.com/office/drawing/2010/main"/>
              </a:ext>
            </a:extLst>
          </a:blip>
          <a:stretch>
            <a:fillRect/>
          </a:stretch>
        </p:blipFill>
        <p:spPr bwMode="auto">
          <a:xfrm>
            <a:off x="2192269" y="4444507"/>
            <a:ext cx="594360" cy="307975"/>
          </a:xfrm>
          <a:prstGeom prst="rect">
            <a:avLst/>
          </a:prstGeom>
          <a:solidFill>
            <a:schemeClr val="bg1"/>
          </a:solidFill>
        </p:spPr>
      </p:pic>
      <p:pic>
        <p:nvPicPr>
          <p:cNvPr id="10" name="Grafik 9" descr="https://www.hzg.de/_common/img/logos/logo_hzg_cms10.gif"/>
          <p:cNvPicPr/>
          <p:nvPr/>
        </p:nvPicPr>
        <p:blipFill>
          <a:blip r:embed="rId9" cstate="screen">
            <a:extLst>
              <a:ext uri="{28A0092B-C50C-407E-A947-70E740481C1C}">
                <a14:useLocalDpi xmlns:a14="http://schemas.microsoft.com/office/drawing/2010/main"/>
              </a:ext>
            </a:extLst>
          </a:blip>
          <a:stretch>
            <a:fillRect/>
          </a:stretch>
        </p:blipFill>
        <p:spPr bwMode="auto">
          <a:xfrm>
            <a:off x="6327999" y="4080236"/>
            <a:ext cx="1304925" cy="359410"/>
          </a:xfrm>
          <a:prstGeom prst="rect">
            <a:avLst/>
          </a:prstGeom>
        </p:spPr>
      </p:pic>
      <p:pic>
        <p:nvPicPr>
          <p:cNvPr id="11" name="Picture 28" descr="kit-logo_standard_en_farbe-rgb_positiv_groß"/>
          <p:cNvPicPr/>
          <p:nvPr/>
        </p:nvPicPr>
        <p:blipFill>
          <a:blip r:embed="rId10" cstate="screen">
            <a:extLst>
              <a:ext uri="{28A0092B-C50C-407E-A947-70E740481C1C}">
                <a14:useLocalDpi xmlns:a14="http://schemas.microsoft.com/office/drawing/2010/main"/>
              </a:ext>
            </a:extLst>
          </a:blip>
          <a:stretch>
            <a:fillRect/>
          </a:stretch>
        </p:blipFill>
        <p:spPr bwMode="auto">
          <a:xfrm>
            <a:off x="8100392" y="4030453"/>
            <a:ext cx="723118" cy="384517"/>
          </a:xfrm>
          <a:prstGeom prst="rect">
            <a:avLst/>
          </a:prstGeom>
        </p:spPr>
      </p:pic>
      <p:pic>
        <p:nvPicPr>
          <p:cNvPr id="13" name="Grafik 12" descr="D:\AFSKopie20190403\MT\Templates\HI-Mainz_d.jpg"/>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987824" y="4425456"/>
            <a:ext cx="576064" cy="346076"/>
          </a:xfrm>
          <a:prstGeom prst="rect">
            <a:avLst/>
          </a:prstGeom>
          <a:noFill/>
          <a:ln>
            <a:noFill/>
          </a:ln>
        </p:spPr>
      </p:pic>
      <p:pic>
        <p:nvPicPr>
          <p:cNvPr id="14" name="Grafik 13" descr="/var/folders/87/zyycp33901xfqp5z7d2xz3640000gp/T/com.microsoft.Word/Content.MSO/14CBECA3.tmp"/>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668344" y="4383010"/>
            <a:ext cx="395460" cy="405980"/>
          </a:xfrm>
          <a:prstGeom prst="rect">
            <a:avLst/>
          </a:prstGeom>
          <a:noFill/>
          <a:ln>
            <a:noFill/>
          </a:ln>
        </p:spPr>
      </p:pic>
      <p:pic>
        <p:nvPicPr>
          <p:cNvPr id="16" name="Picture 2">
            <a:extLst>
              <a:ext uri="{FF2B5EF4-FFF2-40B4-BE49-F238E27FC236}">
                <a16:creationId xmlns:a16="http://schemas.microsoft.com/office/drawing/2014/main" id="{F3564A7D-95B2-EA46-8F52-8EB62D6EE53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5188640" y="1126825"/>
            <a:ext cx="3841956" cy="256642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227740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C134F69-AF22-83FB-B6D9-AD61095A057C}"/>
                  </a:ext>
                </a:extLst>
              </p:cNvPr>
              <p:cNvSpPr>
                <a:spLocks noGrp="1"/>
              </p:cNvSpPr>
              <p:nvPr>
                <p:ph type="title"/>
              </p:nvPr>
            </p:nvSpPr>
            <p:spPr/>
            <p:txBody>
              <a:bodyPr/>
              <a:lstStyle/>
              <a:p>
                <a:r>
                  <a:rPr lang="en-GB" dirty="0"/>
                  <a:t>Elliptic flow of inclusive 𝑒</a:t>
                </a:r>
                <a:r>
                  <a:rPr lang="en-GB" baseline="30000" dirty="0"/>
                  <a:t>+</a:t>
                </a:r>
                <a:r>
                  <a:rPr lang="en-GB" dirty="0"/>
                  <a:t>𝑒</a:t>
                </a:r>
                <a:r>
                  <a:rPr lang="en-GB" baseline="30000" dirty="0"/>
                  <a:t>−</a:t>
                </a:r>
                <a:r>
                  <a:rPr lang="en-GB" dirty="0"/>
                  <a:t> </a:t>
                </a:r>
                <a:r>
                  <a:rPr lang="en-GB" dirty="0" err="1"/>
                  <a:t>Ag+Ag</a:t>
                </a:r>
                <a:r>
                  <a:rPr lang="en-GB" dirty="0"/>
                  <a:t> </a:t>
                </a:r>
                <a14:m>
                  <m:oMath xmlns:m="http://schemas.openxmlformats.org/officeDocument/2006/math">
                    <m:rad>
                      <m:radPr>
                        <m:degHide m:val="on"/>
                        <m:ctrlPr>
                          <a:rPr lang="en-GB" i="1" dirty="0" smtClean="0">
                            <a:latin typeface="Cambria Math" panose="02040503050406030204" pitchFamily="18" charset="0"/>
                          </a:rPr>
                        </m:ctrlPr>
                      </m:radPr>
                      <m:deg/>
                      <m:e>
                        <m:sSub>
                          <m:sSubPr>
                            <m:ctrlPr>
                              <a:rPr lang="de-DE" b="1" i="1" dirty="0" smtClean="0">
                                <a:latin typeface="Cambria Math" panose="02040503050406030204" pitchFamily="18" charset="0"/>
                              </a:rPr>
                            </m:ctrlPr>
                          </m:sSubPr>
                          <m:e>
                            <m:r>
                              <a:rPr lang="de-DE" b="1" i="1" dirty="0" smtClean="0">
                                <a:latin typeface="Cambria Math" panose="02040503050406030204" pitchFamily="18" charset="0"/>
                              </a:rPr>
                              <m:t>𝒔</m:t>
                            </m:r>
                          </m:e>
                          <m:sub>
                            <m:r>
                              <a:rPr lang="de-DE" b="1" i="1" dirty="0" smtClean="0">
                                <a:latin typeface="Cambria Math" panose="02040503050406030204" pitchFamily="18" charset="0"/>
                              </a:rPr>
                              <m:t>𝑵𝑵</m:t>
                            </m:r>
                          </m:sub>
                        </m:sSub>
                      </m:e>
                    </m:rad>
                    <m:r>
                      <a:rPr lang="de-DE" b="1" i="1" dirty="0" smtClean="0">
                        <a:latin typeface="Cambria Math" panose="02040503050406030204" pitchFamily="18" charset="0"/>
                      </a:rPr>
                      <m:t>=</m:t>
                    </m:r>
                    <m:r>
                      <a:rPr lang="de-DE" b="1" i="1" dirty="0" smtClean="0">
                        <a:latin typeface="Cambria Math" panose="02040503050406030204" pitchFamily="18" charset="0"/>
                      </a:rPr>
                      <m:t>𝟐</m:t>
                    </m:r>
                    <m:r>
                      <a:rPr lang="de-DE" b="1" i="1" dirty="0" smtClean="0">
                        <a:latin typeface="Cambria Math" panose="02040503050406030204" pitchFamily="18" charset="0"/>
                      </a:rPr>
                      <m:t>.</m:t>
                    </m:r>
                    <m:r>
                      <a:rPr lang="de-DE" b="1" i="1" dirty="0" smtClean="0">
                        <a:latin typeface="Cambria Math" panose="02040503050406030204" pitchFamily="18" charset="0"/>
                      </a:rPr>
                      <m:t>𝟒𝟐</m:t>
                    </m:r>
                    <m:r>
                      <a:rPr lang="de-DE" b="1" i="1" dirty="0" smtClean="0">
                        <a:latin typeface="Cambria Math" panose="02040503050406030204" pitchFamily="18" charset="0"/>
                      </a:rPr>
                      <m:t> </m:t>
                    </m:r>
                    <m:r>
                      <a:rPr lang="de-DE" b="1" i="1" dirty="0" smtClean="0">
                        <a:latin typeface="Cambria Math" panose="02040503050406030204" pitchFamily="18" charset="0"/>
                      </a:rPr>
                      <m:t>𝑮𝒆𝑽</m:t>
                    </m:r>
                  </m:oMath>
                </a14:m>
                <a:endParaRPr lang="en-DE" dirty="0"/>
              </a:p>
            </p:txBody>
          </p:sp>
        </mc:Choice>
        <mc:Fallback xmlns="">
          <p:sp>
            <p:nvSpPr>
              <p:cNvPr id="2" name="Title 1">
                <a:extLst>
                  <a:ext uri="{FF2B5EF4-FFF2-40B4-BE49-F238E27FC236}">
                    <a16:creationId xmlns:a16="http://schemas.microsoft.com/office/drawing/2014/main" id="{2C134F69-AF22-83FB-B6D9-AD61095A057C}"/>
                  </a:ext>
                </a:extLst>
              </p:cNvPr>
              <p:cNvSpPr>
                <a:spLocks noGrp="1" noRot="1" noChangeAspect="1" noMove="1" noResize="1" noEditPoints="1" noAdjustHandles="1" noChangeArrowheads="1" noChangeShapeType="1" noTextEdit="1"/>
              </p:cNvSpPr>
              <p:nvPr>
                <p:ph type="title"/>
              </p:nvPr>
            </p:nvSpPr>
            <p:spPr>
              <a:blipFill>
                <a:blip r:embed="rId2"/>
                <a:stretch>
                  <a:fillRect l="-2273" t="-23333" b="-36667"/>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23FE0CBD-E375-DC7C-B385-615C85DA0C06}"/>
              </a:ext>
            </a:extLst>
          </p:cNvPr>
          <p:cNvSpPr>
            <a:spLocks noGrp="1"/>
          </p:cNvSpPr>
          <p:nvPr>
            <p:ph type="dt" sz="half" idx="2"/>
          </p:nvPr>
        </p:nvSpPr>
        <p:spPr/>
        <p:txBody>
          <a:bodyPr/>
          <a:lstStyle/>
          <a:p>
            <a:r>
              <a:rPr lang="de-DE"/>
              <a:t>14/09/2023</a:t>
            </a:r>
            <a:endParaRPr lang="en-US"/>
          </a:p>
        </p:txBody>
      </p:sp>
      <p:sp>
        <p:nvSpPr>
          <p:cNvPr id="7" name="Footer Placeholder 6">
            <a:extLst>
              <a:ext uri="{FF2B5EF4-FFF2-40B4-BE49-F238E27FC236}">
                <a16:creationId xmlns:a16="http://schemas.microsoft.com/office/drawing/2014/main" id="{3A4242A8-C03D-B820-8F76-2F30706803A0}"/>
              </a:ext>
            </a:extLst>
          </p:cNvPr>
          <p:cNvSpPr>
            <a:spLocks noGrp="1"/>
          </p:cNvSpPr>
          <p:nvPr>
            <p:ph type="ftr" sz="quarter" idx="3"/>
          </p:nvPr>
        </p:nvSpPr>
        <p:spPr/>
        <p:txBody>
          <a:bodyPr/>
          <a:lstStyle/>
          <a:p>
            <a:r>
              <a:rPr lang="de-DE"/>
              <a:t>Research Topic MU-CML</a:t>
            </a:r>
            <a:endParaRPr lang="en-US"/>
          </a:p>
        </p:txBody>
      </p:sp>
      <p:sp>
        <p:nvSpPr>
          <p:cNvPr id="8" name="Slide Number Placeholder 7">
            <a:extLst>
              <a:ext uri="{FF2B5EF4-FFF2-40B4-BE49-F238E27FC236}">
                <a16:creationId xmlns:a16="http://schemas.microsoft.com/office/drawing/2014/main" id="{A018D3F8-D9B7-1866-6995-3C7918924ABE}"/>
              </a:ext>
            </a:extLst>
          </p:cNvPr>
          <p:cNvSpPr>
            <a:spLocks noGrp="1"/>
          </p:cNvSpPr>
          <p:nvPr>
            <p:ph type="sldNum" sz="quarter" idx="4"/>
          </p:nvPr>
        </p:nvSpPr>
        <p:spPr/>
        <p:txBody>
          <a:bodyPr/>
          <a:lstStyle/>
          <a:p>
            <a:fld id="{68A7D314-ADB3-4224-BAA8-FD8F1154CE84}" type="slidenum">
              <a:rPr lang="en-US" smtClean="0"/>
              <a:pPr/>
              <a:t>10</a:t>
            </a:fld>
            <a:endParaRPr lang="en-US"/>
          </a:p>
        </p:txBody>
      </p:sp>
      <p:pic>
        <p:nvPicPr>
          <p:cNvPr id="9" name="Picture 8">
            <a:extLst>
              <a:ext uri="{FF2B5EF4-FFF2-40B4-BE49-F238E27FC236}">
                <a16:creationId xmlns:a16="http://schemas.microsoft.com/office/drawing/2014/main" id="{7558553F-4FFA-911F-C6B5-4FC7D27D9627}"/>
              </a:ext>
            </a:extLst>
          </p:cNvPr>
          <p:cNvPicPr>
            <a:picLocks noChangeAspect="1"/>
          </p:cNvPicPr>
          <p:nvPr/>
        </p:nvPicPr>
        <p:blipFill>
          <a:blip r:embed="rId3"/>
          <a:stretch/>
        </p:blipFill>
        <p:spPr bwMode="auto">
          <a:xfrm>
            <a:off x="3774213" y="2296454"/>
            <a:ext cx="2450896" cy="2395664"/>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43AED00-6AC3-DFB0-2B07-41AE99BD3510}"/>
                  </a:ext>
                </a:extLst>
              </p:cNvPr>
              <p:cNvSpPr txBox="1"/>
              <p:nvPr/>
            </p:nvSpPr>
            <p:spPr bwMode="auto">
              <a:xfrm>
                <a:off x="3699131" y="1017581"/>
                <a:ext cx="2601061" cy="810607"/>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en-US" sz="1200" b="0" i="0" u="none" strike="noStrike" cap="none" spc="0" dirty="0">
                    <a:solidFill>
                      <a:schemeClr val="tx1"/>
                    </a:solidFill>
                    <a:latin typeface="Arial" panose="020B0604020202020204" pitchFamily="34" charset="0"/>
                    <a:ea typeface="Calibri"/>
                    <a:cs typeface="Arial" panose="020B0604020202020204" pitchFamily="34" charset="0"/>
                  </a:rPr>
                  <a:t>M</a:t>
                </a:r>
                <a:r>
                  <a:rPr lang="en-US" sz="1200" b="0" i="0" u="none" strike="noStrike" cap="none" spc="-72" baseline="-25000" dirty="0">
                    <a:solidFill>
                      <a:schemeClr val="tx1"/>
                    </a:solidFill>
                    <a:latin typeface="Arial" panose="020B0604020202020204" pitchFamily="34" charset="0"/>
                    <a:ea typeface="Avenir"/>
                    <a:cs typeface="Arial" panose="020B0604020202020204" pitchFamily="34" charset="0"/>
                  </a:rPr>
                  <a:t>𝑒+𝑒−</a:t>
                </a:r>
                <a:r>
                  <a:rPr lang="en-US" sz="1200" b="0" i="0" u="none" strike="noStrike" cap="none" spc="0" dirty="0">
                    <a:solidFill>
                      <a:schemeClr val="tx1"/>
                    </a:solidFill>
                    <a:latin typeface="Arial" panose="020B0604020202020204" pitchFamily="34" charset="0"/>
                    <a:ea typeface="Calibri"/>
                    <a:cs typeface="Arial" panose="020B0604020202020204" pitchFamily="34" charset="0"/>
                  </a:rPr>
                  <a:t>&lt; 150 MeV/</a:t>
                </a:r>
                <a:r>
                  <a:rPr lang="en-US" sz="1200" b="0" i="1" u="none" strike="noStrike" cap="none" spc="0" dirty="0">
                    <a:solidFill>
                      <a:schemeClr val="tx1"/>
                    </a:solidFill>
                    <a:latin typeface="Arial" panose="020B0604020202020204" pitchFamily="34" charset="0"/>
                    <a:ea typeface="Calibri"/>
                    <a:cs typeface="Arial" panose="020B0604020202020204" pitchFamily="34" charset="0"/>
                  </a:rPr>
                  <a:t>c</a:t>
                </a:r>
                <a:r>
                  <a:rPr lang="en-US" sz="1200" b="0" i="0" u="none" strike="noStrike" cap="none" spc="0" baseline="30000" dirty="0">
                    <a:solidFill>
                      <a:schemeClr val="tx1"/>
                    </a:solidFill>
                    <a:latin typeface="Arial" panose="020B0604020202020204" pitchFamily="34" charset="0"/>
                    <a:ea typeface="Calibri"/>
                    <a:cs typeface="Arial" panose="020B0604020202020204" pitchFamily="34" charset="0"/>
                  </a:rPr>
                  <a:t>2</a:t>
                </a:r>
                <a:r>
                  <a:rPr lang="en-US" sz="1200" b="0" i="0" u="none" strike="noStrike" cap="none" spc="0" dirty="0">
                    <a:solidFill>
                      <a:schemeClr val="tx1"/>
                    </a:solidFill>
                    <a:latin typeface="Arial" panose="020B0604020202020204" pitchFamily="34" charset="0"/>
                    <a:cs typeface="Arial" panose="020B0604020202020204" pitchFamily="34" charset="0"/>
                  </a:rPr>
                  <a:t> dominated by </a:t>
                </a:r>
                <a14:m>
                  <m:oMath xmlns:m="http://schemas.openxmlformats.org/officeDocument/2006/math">
                    <m:sSup>
                      <m:sSupPr>
                        <m:ctrlPr>
                          <a:rPr sz="1200" i="1" u="none" strike="noStrike">
                            <a:solidFill>
                              <a:schemeClr val="tx1"/>
                            </a:solidFill>
                            <a:latin typeface="Cambria Math" panose="02040503050406030204" pitchFamily="18" charset="0"/>
                            <a:ea typeface="Cambria Math"/>
                            <a:cs typeface="Cambria Math"/>
                          </a:rPr>
                        </m:ctrlPr>
                      </m:sSupPr>
                      <m:e>
                        <m:r>
                          <a:rPr lang="en-US" sz="1200" u="none" strike="noStrike" cap="none" spc="0">
                            <a:solidFill>
                              <a:schemeClr val="tx1"/>
                            </a:solidFill>
                            <a:latin typeface="Cambria Math"/>
                            <a:ea typeface="Cambria Math"/>
                            <a:cs typeface="Cambria Math"/>
                          </a:rPr>
                          <m:t>𝜋</m:t>
                        </m:r>
                      </m:e>
                      <m:sup>
                        <m:r>
                          <a:rPr sz="1200" u="none" strike="noStrike">
                            <a:solidFill>
                              <a:schemeClr val="tx1"/>
                            </a:solidFill>
                            <a:latin typeface="Cambria Math"/>
                            <a:ea typeface="Cambria Math"/>
                            <a:cs typeface="Cambria Math"/>
                          </a:rPr>
                          <m:t>0</m:t>
                        </m:r>
                      </m:sup>
                    </m:sSup>
                  </m:oMath>
                </a14:m>
                <a:r>
                  <a:rPr lang="en-US" sz="1200" b="0" i="0" u="none" strike="noStrike" cap="none" spc="0" dirty="0">
                    <a:solidFill>
                      <a:schemeClr val="tx1"/>
                    </a:solidFill>
                    <a:latin typeface="Arial" panose="020B0604020202020204" pitchFamily="34" charset="0"/>
                    <a:cs typeface="Arial" panose="020B0604020202020204" pitchFamily="34" charset="0"/>
                  </a:rPr>
                  <a:t>-</a:t>
                </a:r>
                <a:r>
                  <a:rPr lang="en-US" sz="1200" b="0" i="0" u="none" strike="noStrike" cap="none" spc="0" dirty="0" err="1">
                    <a:solidFill>
                      <a:schemeClr val="tx1"/>
                    </a:solidFill>
                    <a:latin typeface="Arial" panose="020B0604020202020204" pitchFamily="34" charset="0"/>
                    <a:cs typeface="Arial" panose="020B0604020202020204" pitchFamily="34" charset="0"/>
                  </a:rPr>
                  <a:t>Dalitz</a:t>
                </a:r>
                <a:r>
                  <a:rPr lang="en-US" sz="1200" b="0" i="0" u="none" strike="noStrike" cap="none" spc="0" dirty="0">
                    <a:solidFill>
                      <a:schemeClr val="tx1"/>
                    </a:solidFill>
                    <a:latin typeface="Arial" panose="020B0604020202020204" pitchFamily="34" charset="0"/>
                    <a:cs typeface="Arial" panose="020B0604020202020204" pitchFamily="34" charset="0"/>
                  </a:rPr>
                  <a:t> decay </a:t>
                </a:r>
                <a14:m>
                  <m:oMath xmlns:m="http://schemas.openxmlformats.org/officeDocument/2006/math">
                    <m:r>
                      <a:rPr lang="en-US" sz="1200" u="none" strike="noStrike" cap="none" spc="0">
                        <a:solidFill>
                          <a:schemeClr val="tx1"/>
                        </a:solidFill>
                        <a:latin typeface="Cambria Math"/>
                        <a:ea typeface="Cambria Math"/>
                        <a:cs typeface="Cambria Math"/>
                      </a:rPr>
                      <m:t>→</m:t>
                    </m:r>
                  </m:oMath>
                </a14:m>
                <a:r>
                  <a:rPr lang="en-US" sz="1200" b="0" i="0" u="none" strike="noStrike" cap="none" spc="0" dirty="0">
                    <a:solidFill>
                      <a:schemeClr val="tx1"/>
                    </a:solidFill>
                    <a:latin typeface="Arial" panose="020B0604020202020204" pitchFamily="34" charset="0"/>
                    <a:cs typeface="Arial" panose="020B0604020202020204" pitchFamily="34" charset="0"/>
                  </a:rPr>
                  <a:t> negative </a:t>
                </a:r>
                <a14:m>
                  <m:oMath xmlns:m="http://schemas.openxmlformats.org/officeDocument/2006/math">
                    <m:sSub>
                      <m:sSubPr>
                        <m:ctrlPr>
                          <a:rPr sz="1200" i="1" u="none" strike="noStrike">
                            <a:solidFill>
                              <a:schemeClr val="tx1"/>
                            </a:solidFill>
                            <a:latin typeface="Cambria Math" panose="02040503050406030204" pitchFamily="18" charset="0"/>
                            <a:ea typeface="Cambria Math"/>
                            <a:cs typeface="Cambria Math"/>
                          </a:rPr>
                        </m:ctrlPr>
                      </m:sSubPr>
                      <m:e>
                        <m:r>
                          <a:rPr sz="1200" u="none" strike="noStrike">
                            <a:solidFill>
                              <a:schemeClr val="tx1"/>
                            </a:solidFill>
                            <a:latin typeface="Cambria Math"/>
                            <a:ea typeface="Cambria Math"/>
                            <a:cs typeface="Cambria Math"/>
                          </a:rPr>
                          <m:t>𝑣</m:t>
                        </m:r>
                      </m:e>
                      <m:sub>
                        <m:r>
                          <a:rPr sz="1200" u="none" strike="noStrike">
                            <a:solidFill>
                              <a:schemeClr val="tx1"/>
                            </a:solidFill>
                            <a:latin typeface="Cambria Math"/>
                            <a:ea typeface="Cambria Math"/>
                            <a:cs typeface="Cambria Math"/>
                          </a:rPr>
                          <m:t>2</m:t>
                        </m:r>
                      </m:sub>
                    </m:sSub>
                  </m:oMath>
                </a14:m>
                <a:r>
                  <a:rPr lang="en-US" sz="1200" b="0" i="0" u="none" strike="noStrike" cap="none" spc="0" dirty="0">
                    <a:solidFill>
                      <a:schemeClr val="tx1"/>
                    </a:solidFill>
                    <a:latin typeface="Arial" panose="020B0604020202020204" pitchFamily="34" charset="0"/>
                    <a:cs typeface="Arial" panose="020B0604020202020204" pitchFamily="34" charset="0"/>
                  </a:rPr>
                  <a:t> consistent with charged </a:t>
                </a:r>
                <a:r>
                  <a:rPr lang="en-US" sz="1200" b="0" i="0" u="none" strike="noStrike" cap="none" spc="0" dirty="0" err="1">
                    <a:solidFill>
                      <a:schemeClr val="tx1"/>
                    </a:solidFill>
                    <a:latin typeface="Arial" panose="020B0604020202020204" pitchFamily="34" charset="0"/>
                    <a:cs typeface="Arial" panose="020B0604020202020204" pitchFamily="34" charset="0"/>
                  </a:rPr>
                  <a:t>pions</a:t>
                </a:r>
                <a:r>
                  <a:rPr lang="en-US" sz="1200" b="0" i="0" u="none" strike="noStrike" cap="none" spc="0" dirty="0">
                    <a:solidFill>
                      <a:schemeClr val="tx1"/>
                    </a:solidFill>
                    <a:latin typeface="Arial" panose="020B0604020202020204" pitchFamily="34" charset="0"/>
                    <a:ea typeface="Arial"/>
                    <a:cs typeface="Arial" panose="020B0604020202020204" pitchFamily="34" charset="0"/>
                  </a:rPr>
                  <a:t> </a:t>
                </a:r>
                <a:endParaRPr sz="1200" dirty="0">
                  <a:latin typeface="Arial" panose="020B0604020202020204" pitchFamily="34" charset="0"/>
                  <a:cs typeface="Arial" panose="020B0604020202020204" pitchFamily="34" charset="0"/>
                </a:endParaRPr>
              </a:p>
              <a:p>
                <a:pPr marL="283879" indent="-283879">
                  <a:buFont typeface="Arial"/>
                  <a:buChar char="•"/>
                  <a:defRPr/>
                </a:pPr>
                <a:endParaRPr sz="1200" dirty="0">
                  <a:latin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843AED00-6AC3-DFB0-2B07-41AE99BD3510}"/>
                  </a:ext>
                </a:extLst>
              </p:cNvPr>
              <p:cNvSpPr txBox="1">
                <a:spLocks noRot="1" noChangeAspect="1" noMove="1" noResize="1" noEditPoints="1" noAdjustHandles="1" noChangeArrowheads="1" noChangeShapeType="1" noTextEdit="1"/>
              </p:cNvSpPr>
              <p:nvPr/>
            </p:nvSpPr>
            <p:spPr bwMode="auto">
              <a:xfrm>
                <a:off x="3699131" y="1017581"/>
                <a:ext cx="2601061" cy="810607"/>
              </a:xfrm>
              <a:prstGeom prst="rect">
                <a:avLst/>
              </a:prstGeom>
              <a:blipFill>
                <a:blip r:embed="rId4"/>
                <a:stretch>
                  <a:fillRect t="-781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E560140-26F9-BD55-BF5E-7FFB7E28A669}"/>
                  </a:ext>
                </a:extLst>
              </p:cNvPr>
              <p:cNvSpPr txBox="1"/>
              <p:nvPr/>
            </p:nvSpPr>
            <p:spPr bwMode="auto">
              <a:xfrm>
                <a:off x="6639624" y="1027485"/>
                <a:ext cx="2368160" cy="987193"/>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lvl="0">
                  <a:defRPr/>
                </a:pPr>
                <a14:m>
                  <m:oMath xmlns:m="http://schemas.openxmlformats.org/officeDocument/2006/math">
                    <m:sSub>
                      <m:sSubPr>
                        <m:ctrlPr>
                          <a:rPr sz="1200" i="1" u="none" strike="noStrike">
                            <a:solidFill>
                              <a:schemeClr val="tx1"/>
                            </a:solidFill>
                            <a:latin typeface="Cambria Math" panose="02040503050406030204" pitchFamily="18" charset="0"/>
                            <a:ea typeface="Cambria Math"/>
                            <a:cs typeface="Cambria Math"/>
                          </a:rPr>
                        </m:ctrlPr>
                      </m:sSubPr>
                      <m:e>
                        <m:r>
                          <a:rPr sz="1200" u="none" strike="noStrike">
                            <a:solidFill>
                              <a:schemeClr val="tx1"/>
                            </a:solidFill>
                            <a:latin typeface="Cambria Math"/>
                            <a:ea typeface="Cambria Math"/>
                            <a:cs typeface="Cambria Math"/>
                          </a:rPr>
                          <m:t>𝑣</m:t>
                        </m:r>
                      </m:e>
                      <m:sub>
                        <m:r>
                          <a:rPr sz="1200" u="none" strike="noStrike">
                            <a:solidFill>
                              <a:schemeClr val="tx1"/>
                            </a:solidFill>
                            <a:latin typeface="Cambria Math"/>
                            <a:ea typeface="Cambria Math"/>
                            <a:cs typeface="Cambria Math"/>
                          </a:rPr>
                          <m:t>2</m:t>
                        </m:r>
                      </m:sub>
                    </m:sSub>
                  </m:oMath>
                </a14:m>
                <a:r>
                  <a:rPr lang="en-US" sz="1200" b="0" i="0" u="none" strike="noStrike" cap="none" spc="0" dirty="0">
                    <a:solidFill>
                      <a:schemeClr val="tx1"/>
                    </a:solidFill>
                    <a:latin typeface="Arial" panose="020B0604020202020204" pitchFamily="34" charset="0"/>
                    <a:cs typeface="Arial" panose="020B0604020202020204" pitchFamily="34" charset="0"/>
                  </a:rPr>
                  <a:t> consistently around zero for </a:t>
                </a:r>
                <a:r>
                  <a:rPr lang="en-US" sz="1200" b="0" i="0" u="none" strike="noStrike" cap="none" spc="0" dirty="0">
                    <a:solidFill>
                      <a:schemeClr val="tx1"/>
                    </a:solidFill>
                    <a:latin typeface="Arial" panose="020B0604020202020204" pitchFamily="34" charset="0"/>
                    <a:ea typeface="Calibri"/>
                    <a:cs typeface="Arial" panose="020B0604020202020204" pitchFamily="34" charset="0"/>
                  </a:rPr>
                  <a:t>M</a:t>
                </a:r>
                <a:r>
                  <a:rPr lang="en-US" sz="1200" b="0" i="0" u="none" strike="noStrike" cap="none" spc="-72" baseline="-25000" dirty="0">
                    <a:solidFill>
                      <a:schemeClr val="tx1"/>
                    </a:solidFill>
                    <a:latin typeface="Arial" panose="020B0604020202020204" pitchFamily="34" charset="0"/>
                    <a:ea typeface="Avenir"/>
                    <a:cs typeface="Arial" panose="020B0604020202020204" pitchFamily="34" charset="0"/>
                  </a:rPr>
                  <a:t>𝑒+𝑒−</a:t>
                </a:r>
                <a:r>
                  <a:rPr lang="en-US" sz="1200" b="0" i="0" u="none" strike="noStrike" cap="none" spc="0" dirty="0">
                    <a:solidFill>
                      <a:schemeClr val="tx1"/>
                    </a:solidFill>
                    <a:latin typeface="Arial" panose="020B0604020202020204" pitchFamily="34" charset="0"/>
                    <a:ea typeface="Calibri"/>
                    <a:cs typeface="Arial" panose="020B0604020202020204" pitchFamily="34" charset="0"/>
                  </a:rPr>
                  <a:t>&gt; 150 MeV/</a:t>
                </a:r>
                <a:r>
                  <a:rPr lang="en-US" sz="1200" b="0" i="1" u="none" strike="noStrike" cap="none" spc="0" dirty="0">
                    <a:solidFill>
                      <a:schemeClr val="tx1"/>
                    </a:solidFill>
                    <a:latin typeface="Arial" panose="020B0604020202020204" pitchFamily="34" charset="0"/>
                    <a:ea typeface="Calibri"/>
                    <a:cs typeface="Arial" panose="020B0604020202020204" pitchFamily="34" charset="0"/>
                  </a:rPr>
                  <a:t>c</a:t>
                </a:r>
                <a:r>
                  <a:rPr lang="en-US" sz="1200" b="0" i="0" u="none" strike="noStrike" cap="none" spc="0" baseline="30000" dirty="0">
                    <a:solidFill>
                      <a:schemeClr val="tx1"/>
                    </a:solidFill>
                    <a:latin typeface="Arial" panose="020B0604020202020204" pitchFamily="34" charset="0"/>
                    <a:ea typeface="Calibri"/>
                    <a:cs typeface="Arial" panose="020B0604020202020204" pitchFamily="34" charset="0"/>
                  </a:rPr>
                  <a:t>2</a:t>
                </a:r>
                <a:r>
                  <a:rPr lang="en-US" sz="1200" b="0" i="0" u="none" strike="noStrike" cap="none" spc="0" dirty="0">
                    <a:solidFill>
                      <a:schemeClr val="tx1"/>
                    </a:solidFill>
                    <a:latin typeface="Arial" panose="020B0604020202020204" pitchFamily="34" charset="0"/>
                    <a:ea typeface="Arial"/>
                    <a:cs typeface="Arial" panose="020B0604020202020204" pitchFamily="34" charset="0"/>
                  </a:rPr>
                  <a:t> </a:t>
                </a:r>
                <a:r>
                  <a:rPr sz="1200" dirty="0">
                    <a:latin typeface="Arial" panose="020B0604020202020204" pitchFamily="34" charset="0"/>
                    <a:cs typeface="Arial" panose="020B0604020202020204" pitchFamily="34" charset="0"/>
                  </a:rPr>
                  <a:t>, seen in centrality, rapidity and </a:t>
                </a:r>
                <a14:m>
                  <m:oMath xmlns:m="http://schemas.openxmlformats.org/officeDocument/2006/math">
                    <m:sSub>
                      <m:sSubPr>
                        <m:ctrlPr>
                          <a:rPr sz="1200" i="1" u="none" strike="noStrike">
                            <a:solidFill>
                              <a:schemeClr val="tx1"/>
                            </a:solidFill>
                            <a:latin typeface="Cambria Math" panose="02040503050406030204" pitchFamily="18" charset="0"/>
                            <a:ea typeface="Cambria Math"/>
                            <a:cs typeface="Cambria Math"/>
                          </a:rPr>
                        </m:ctrlPr>
                      </m:sSubPr>
                      <m:e>
                        <m:r>
                          <a:rPr sz="1200" u="none" strike="noStrike">
                            <a:solidFill>
                              <a:schemeClr val="tx1"/>
                            </a:solidFill>
                            <a:latin typeface="Cambria Math"/>
                            <a:ea typeface="Cambria Math"/>
                            <a:cs typeface="Cambria Math"/>
                          </a:rPr>
                          <m:t>𝑝</m:t>
                        </m:r>
                      </m:e>
                      <m:sub>
                        <m:r>
                          <a:rPr sz="1200" u="none" strike="noStrike">
                            <a:solidFill>
                              <a:schemeClr val="tx1"/>
                            </a:solidFill>
                            <a:latin typeface="Cambria Math"/>
                            <a:ea typeface="Cambria Math"/>
                            <a:cs typeface="Cambria Math"/>
                          </a:rPr>
                          <m:t>𝑇</m:t>
                        </m:r>
                      </m:sub>
                    </m:sSub>
                  </m:oMath>
                </a14:m>
                <a:endParaRPr lang="de-DE" sz="1200" dirty="0">
                  <a:latin typeface="Arial" panose="020B0604020202020204" pitchFamily="34" charset="0"/>
                  <a:cs typeface="Arial" panose="020B0604020202020204" pitchFamily="34" charset="0"/>
                </a:endParaRPr>
              </a:p>
              <a:p>
                <a:pPr lvl="0">
                  <a:defRPr/>
                </a:pPr>
                <a:r>
                  <a:rPr lang="en-DE" sz="1200" dirty="0">
                    <a:latin typeface="Arial" panose="020B0604020202020204" pitchFamily="34" charset="0"/>
                    <a:cs typeface="Arial" panose="020B0604020202020204" pitchFamily="34" charset="0"/>
                    <a:sym typeface="Wingdings" pitchFamily="2" charset="2"/>
                  </a:rPr>
                  <a:t> </a:t>
                </a:r>
                <a:r>
                  <a:rPr lang="en-GB" sz="1200" dirty="0">
                    <a:latin typeface="Arial" panose="020B0604020202020204" pitchFamily="34" charset="0"/>
                    <a:cs typeface="Arial" panose="020B0604020202020204" pitchFamily="34" charset="0"/>
                  </a:rPr>
                  <a:t>Dileptons sensitive to early  hot/dense phase</a:t>
                </a:r>
                <a:endParaRPr sz="1200" dirty="0">
                  <a:latin typeface="Arial" panose="020B060402020202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0E560140-26F9-BD55-BF5E-7FFB7E28A669}"/>
                  </a:ext>
                </a:extLst>
              </p:cNvPr>
              <p:cNvSpPr txBox="1">
                <a:spLocks noRot="1" noChangeAspect="1" noMove="1" noResize="1" noEditPoints="1" noAdjustHandles="1" noChangeArrowheads="1" noChangeShapeType="1" noTextEdit="1"/>
              </p:cNvSpPr>
              <p:nvPr/>
            </p:nvSpPr>
            <p:spPr bwMode="auto">
              <a:xfrm>
                <a:off x="6639624" y="1027485"/>
                <a:ext cx="2368160" cy="987193"/>
              </a:xfrm>
              <a:prstGeom prst="rect">
                <a:avLst/>
              </a:prstGeom>
              <a:blipFill>
                <a:blip r:embed="rId5"/>
                <a:stretch>
                  <a:fillRect t="-1282" b="-3846"/>
                </a:stretch>
              </a:blipFill>
            </p:spPr>
            <p:txBody>
              <a:bodyPr/>
              <a:lstStyle/>
              <a:p>
                <a:r>
                  <a:rPr lang="en-DE">
                    <a:noFill/>
                  </a:rPr>
                  <a:t> </a:t>
                </a:r>
              </a:p>
            </p:txBody>
          </p:sp>
        </mc:Fallback>
      </mc:AlternateContent>
      <p:pic>
        <p:nvPicPr>
          <p:cNvPr id="12" name="Grafik 2121">
            <a:extLst>
              <a:ext uri="{FF2B5EF4-FFF2-40B4-BE49-F238E27FC236}">
                <a16:creationId xmlns:a16="http://schemas.microsoft.com/office/drawing/2014/main" id="{F841571B-F3EB-01DF-721F-F3F8F5EC192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bwMode="auto">
          <a:xfrm>
            <a:off x="80236" y="733191"/>
            <a:ext cx="3497289" cy="3470027"/>
          </a:xfrm>
          <a:prstGeom prst="rect">
            <a:avLst/>
          </a:prstGeom>
        </p:spPr>
      </p:pic>
      <p:pic>
        <p:nvPicPr>
          <p:cNvPr id="13" name="Grafik 2122">
            <a:extLst>
              <a:ext uri="{FF2B5EF4-FFF2-40B4-BE49-F238E27FC236}">
                <a16:creationId xmlns:a16="http://schemas.microsoft.com/office/drawing/2014/main" id="{96FE0434-25F1-AE05-684C-EC3AE420218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bwMode="auto">
          <a:xfrm>
            <a:off x="6537344" y="2168760"/>
            <a:ext cx="2559544" cy="2539592"/>
          </a:xfrm>
          <a:prstGeom prst="rect">
            <a:avLst/>
          </a:prstGeom>
        </p:spPr>
      </p:pic>
      <p:sp>
        <p:nvSpPr>
          <p:cNvPr id="14" name="TextBox 13">
            <a:extLst>
              <a:ext uri="{FF2B5EF4-FFF2-40B4-BE49-F238E27FC236}">
                <a16:creationId xmlns:a16="http://schemas.microsoft.com/office/drawing/2014/main" id="{077E9B48-BC84-8FE7-3C19-8861FC750202}"/>
              </a:ext>
            </a:extLst>
          </p:cNvPr>
          <p:cNvSpPr txBox="1"/>
          <p:nvPr/>
        </p:nvSpPr>
        <p:spPr bwMode="auto">
          <a:xfrm>
            <a:off x="3830976" y="2061769"/>
            <a:ext cx="2012089" cy="253916"/>
          </a:xfrm>
          <a:prstGeom prst="rect">
            <a:avLst/>
          </a:prstGeom>
        </p:spPr>
        <p:txBody>
          <a:bodyPr wrap="none">
            <a:spAutoFit/>
          </a:bodyPr>
          <a:lstStyle>
            <a:defPPr>
              <a:defRPr lang="en-US"/>
            </a:defPPr>
            <a:lvl1pPr>
              <a:defRPr sz="1050">
                <a:solidFill>
                  <a:schemeClr val="bg1">
                    <a:lumMod val="50000"/>
                  </a:schemeClr>
                </a:solidFill>
                <a:latin typeface="Avenir Book"/>
              </a:defRPr>
            </a:lvl1pPr>
          </a:lstStyle>
          <a:p>
            <a:r>
              <a:rPr lang="en-GB" dirty="0">
                <a:latin typeface="Arial" panose="020B0604020202020204" pitchFamily="34" charset="0"/>
                <a:cs typeface="Arial" panose="020B0604020202020204" pitchFamily="34" charset="0"/>
              </a:rPr>
              <a:t>HADES, EPJA 59 (2023) 4, 80</a:t>
            </a:r>
          </a:p>
        </p:txBody>
      </p:sp>
      <p:sp>
        <p:nvSpPr>
          <p:cNvPr id="15" name="TextBox 14">
            <a:extLst>
              <a:ext uri="{FF2B5EF4-FFF2-40B4-BE49-F238E27FC236}">
                <a16:creationId xmlns:a16="http://schemas.microsoft.com/office/drawing/2014/main" id="{C7A5E869-0041-8D7D-9F4F-09B2370F332D}"/>
              </a:ext>
            </a:extLst>
          </p:cNvPr>
          <p:cNvSpPr txBox="1"/>
          <p:nvPr/>
        </p:nvSpPr>
        <p:spPr bwMode="auto">
          <a:xfrm>
            <a:off x="1166264" y="624403"/>
            <a:ext cx="2436886" cy="253916"/>
          </a:xfrm>
          <a:prstGeom prst="rect">
            <a:avLst/>
          </a:prstGeom>
        </p:spPr>
        <p:txBody>
          <a:bodyPr wrap="none">
            <a:spAutoFit/>
          </a:bodyPr>
          <a:lstStyle>
            <a:defPPr>
              <a:defRPr lang="en-US"/>
            </a:defPPr>
            <a:lvl1pPr>
              <a:defRPr sz="1050">
                <a:solidFill>
                  <a:schemeClr val="bg1">
                    <a:lumMod val="50000"/>
                  </a:schemeClr>
                </a:solidFill>
                <a:latin typeface="Avenir Book"/>
              </a:defRPr>
            </a:lvl1pPr>
          </a:lstStyle>
          <a:p>
            <a:r>
              <a:rPr lang="en-GB" dirty="0">
                <a:latin typeface="Arial" panose="020B0604020202020204" pitchFamily="34" charset="0"/>
                <a:cs typeface="Arial" panose="020B0604020202020204" pitchFamily="34" charset="0"/>
              </a:rPr>
              <a:t>HADES, Quark Matter 2023 Highlight</a:t>
            </a:r>
          </a:p>
        </p:txBody>
      </p:sp>
      <p:sp>
        <p:nvSpPr>
          <p:cNvPr id="16" name="Textfeld 9">
            <a:extLst>
              <a:ext uri="{FF2B5EF4-FFF2-40B4-BE49-F238E27FC236}">
                <a16:creationId xmlns:a16="http://schemas.microsoft.com/office/drawing/2014/main" id="{6594400E-CC6B-5F2D-9119-C82474B356B0}"/>
              </a:ext>
            </a:extLst>
          </p:cNvPr>
          <p:cNvSpPr txBox="1"/>
          <p:nvPr/>
        </p:nvSpPr>
        <p:spPr bwMode="auto">
          <a:xfrm>
            <a:off x="23178" y="4692118"/>
            <a:ext cx="5442516" cy="276999"/>
          </a:xfrm>
          <a:prstGeom prst="rect">
            <a:avLst/>
          </a:prstGeom>
          <a:solidFill>
            <a:srgbClr val="FFFF00"/>
          </a:solidFill>
        </p:spPr>
        <p:txBody>
          <a:bodyPr wrap="none" rtlCol="0">
            <a:spAutoFit/>
          </a:bodyPr>
          <a:lstStyle>
            <a:defPPr>
              <a:defRPr lang="de-DE"/>
            </a:defPPr>
            <a:lvl1pPr>
              <a:defRPr sz="1200"/>
            </a:lvl1pPr>
          </a:lstStyle>
          <a:p>
            <a:r>
              <a:rPr lang="en-US" dirty="0"/>
              <a:t>See </a:t>
            </a:r>
            <a:r>
              <a:rPr lang="en-US" dirty="0" err="1"/>
              <a:t>Behruz</a:t>
            </a:r>
            <a:r>
              <a:rPr lang="en-US" dirty="0"/>
              <a:t> </a:t>
            </a:r>
            <a:r>
              <a:rPr lang="en-US" dirty="0" err="1"/>
              <a:t>Kardan</a:t>
            </a:r>
            <a:r>
              <a:rPr lang="en-US" dirty="0"/>
              <a:t> “</a:t>
            </a:r>
            <a:r>
              <a:rPr lang="en-GB" dirty="0"/>
              <a:t>Decoding the EOS of neutron star-like matter via flow…”</a:t>
            </a:r>
            <a:endParaRPr lang="en-US" dirty="0"/>
          </a:p>
        </p:txBody>
      </p:sp>
      <p:pic>
        <p:nvPicPr>
          <p:cNvPr id="18" name="Picture 17">
            <a:extLst>
              <a:ext uri="{FF2B5EF4-FFF2-40B4-BE49-F238E27FC236}">
                <a16:creationId xmlns:a16="http://schemas.microsoft.com/office/drawing/2014/main" id="{39E048BE-38C8-CAC7-101A-72E157A5E7A2}"/>
              </a:ext>
            </a:extLst>
          </p:cNvPr>
          <p:cNvPicPr>
            <a:picLocks noChangeAspect="1"/>
          </p:cNvPicPr>
          <p:nvPr/>
        </p:nvPicPr>
        <p:blipFill>
          <a:blip r:embed="rId8"/>
          <a:stretch/>
        </p:blipFill>
        <p:spPr bwMode="auto">
          <a:xfrm>
            <a:off x="6025345" y="3141458"/>
            <a:ext cx="455790" cy="237390"/>
          </a:xfrm>
          <a:prstGeom prst="rect">
            <a:avLst/>
          </a:prstGeom>
        </p:spPr>
      </p:pic>
      <p:pic>
        <p:nvPicPr>
          <p:cNvPr id="19" name="Picture 18">
            <a:extLst>
              <a:ext uri="{FF2B5EF4-FFF2-40B4-BE49-F238E27FC236}">
                <a16:creationId xmlns:a16="http://schemas.microsoft.com/office/drawing/2014/main" id="{8D4A828D-B1F1-6E4D-0963-1E599BAA3D00}"/>
              </a:ext>
            </a:extLst>
          </p:cNvPr>
          <p:cNvPicPr>
            <a:picLocks noChangeAspect="1"/>
          </p:cNvPicPr>
          <p:nvPr/>
        </p:nvPicPr>
        <p:blipFill>
          <a:blip r:embed="rId9"/>
          <a:stretch/>
        </p:blipFill>
        <p:spPr bwMode="auto">
          <a:xfrm>
            <a:off x="4156747" y="3908753"/>
            <a:ext cx="296972" cy="389137"/>
          </a:xfrm>
          <a:prstGeom prst="rect">
            <a:avLst/>
          </a:prstGeom>
        </p:spPr>
      </p:pic>
    </p:spTree>
    <p:extLst>
      <p:ext uri="{BB962C8B-B14F-4D97-AF65-F5344CB8AC3E}">
        <p14:creationId xmlns:p14="http://schemas.microsoft.com/office/powerpoint/2010/main" val="2326693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BE2EF-0C1C-AE0D-12DF-56FEFD2F7491}"/>
              </a:ext>
            </a:extLst>
          </p:cNvPr>
          <p:cNvSpPr>
            <a:spLocks noGrp="1"/>
          </p:cNvSpPr>
          <p:nvPr>
            <p:ph type="title"/>
          </p:nvPr>
        </p:nvSpPr>
        <p:spPr/>
        <p:txBody>
          <a:bodyPr/>
          <a:lstStyle/>
          <a:p>
            <a:r>
              <a:rPr lang="de-CH" dirty="0"/>
              <a:t>Studies </a:t>
            </a:r>
            <a:r>
              <a:rPr lang="de-CH" dirty="0" err="1"/>
              <a:t>of</a:t>
            </a:r>
            <a:r>
              <a:rPr lang="de-CH" dirty="0"/>
              <a:t> promising </a:t>
            </a:r>
            <a:r>
              <a:rPr lang="de-CH" dirty="0" err="1"/>
              <a:t>nuclear</a:t>
            </a:r>
            <a:r>
              <a:rPr lang="de-CH" dirty="0"/>
              <a:t> </a:t>
            </a:r>
            <a:r>
              <a:rPr lang="de-CH" dirty="0" err="1"/>
              <a:t>reactions</a:t>
            </a:r>
            <a:r>
              <a:rPr lang="de-CH" dirty="0"/>
              <a:t> </a:t>
            </a:r>
            <a:br>
              <a:rPr lang="de-CH" dirty="0"/>
            </a:br>
            <a:r>
              <a:rPr lang="de-CH" dirty="0" err="1"/>
              <a:t>to</a:t>
            </a:r>
            <a:r>
              <a:rPr lang="de-CH" dirty="0"/>
              <a:t> </a:t>
            </a:r>
            <a:r>
              <a:rPr lang="de-CH" dirty="0" err="1"/>
              <a:t>synthesize</a:t>
            </a:r>
            <a:r>
              <a:rPr lang="de-CH" dirty="0"/>
              <a:t> </a:t>
            </a:r>
            <a:r>
              <a:rPr lang="de-CH" dirty="0" err="1"/>
              <a:t>new</a:t>
            </a:r>
            <a:r>
              <a:rPr lang="de-CH" dirty="0"/>
              <a:t> superheavy </a:t>
            </a:r>
            <a:r>
              <a:rPr lang="de-CH" dirty="0" err="1"/>
              <a:t>elements</a:t>
            </a:r>
            <a:endParaRPr lang="en-DE" dirty="0"/>
          </a:p>
        </p:txBody>
      </p:sp>
      <p:sp>
        <p:nvSpPr>
          <p:cNvPr id="3" name="Text Placeholder 2">
            <a:extLst>
              <a:ext uri="{FF2B5EF4-FFF2-40B4-BE49-F238E27FC236}">
                <a16:creationId xmlns:a16="http://schemas.microsoft.com/office/drawing/2014/main" id="{4AC22841-DBA5-480C-1FD2-1A10D6B33196}"/>
              </a:ext>
            </a:extLst>
          </p:cNvPr>
          <p:cNvSpPr>
            <a:spLocks noGrp="1"/>
          </p:cNvSpPr>
          <p:nvPr>
            <p:ph type="body" sz="quarter" idx="14"/>
          </p:nvPr>
        </p:nvSpPr>
        <p:spPr>
          <a:xfrm>
            <a:off x="358775" y="947606"/>
            <a:ext cx="8413750" cy="266400"/>
          </a:xfrm>
        </p:spPr>
        <p:txBody>
          <a:bodyPr/>
          <a:lstStyle/>
          <a:p>
            <a:r>
              <a:rPr lang="de-CH" sz="1400" dirty="0" err="1"/>
              <a:t>Elucidating</a:t>
            </a:r>
            <a:r>
              <a:rPr lang="de-CH" sz="1400" dirty="0"/>
              <a:t> </a:t>
            </a:r>
            <a:r>
              <a:rPr lang="de-CH" sz="1400" dirty="0" err="1"/>
              <a:t>the</a:t>
            </a:r>
            <a:r>
              <a:rPr lang="de-CH" sz="1400" dirty="0"/>
              <a:t> </a:t>
            </a:r>
            <a:r>
              <a:rPr lang="de-CH" sz="1400" dirty="0" err="1"/>
              <a:t>influence</a:t>
            </a:r>
            <a:r>
              <a:rPr lang="de-CH" sz="1400" dirty="0"/>
              <a:t> </a:t>
            </a:r>
            <a:r>
              <a:rPr lang="de-CH" sz="1400" dirty="0" err="1"/>
              <a:t>of</a:t>
            </a:r>
            <a:r>
              <a:rPr lang="de-CH" sz="1400" dirty="0"/>
              <a:t> </a:t>
            </a:r>
            <a:r>
              <a:rPr lang="de-CH" sz="1400" dirty="0" err="1"/>
              <a:t>closed</a:t>
            </a:r>
            <a:r>
              <a:rPr lang="de-CH" sz="1400" dirty="0"/>
              <a:t> </a:t>
            </a:r>
            <a:r>
              <a:rPr lang="de-CH" sz="1400" dirty="0" err="1"/>
              <a:t>shells</a:t>
            </a:r>
            <a:r>
              <a:rPr lang="de-CH" sz="1400" dirty="0"/>
              <a:t> on </a:t>
            </a:r>
            <a:r>
              <a:rPr lang="de-CH" sz="1400" dirty="0" err="1"/>
              <a:t>dynamics</a:t>
            </a:r>
            <a:r>
              <a:rPr lang="de-CH" sz="1400" dirty="0"/>
              <a:t> </a:t>
            </a:r>
            <a:r>
              <a:rPr lang="de-CH" sz="1400" dirty="0" err="1"/>
              <a:t>of</a:t>
            </a:r>
            <a:r>
              <a:rPr lang="de-CH" sz="1400" dirty="0"/>
              <a:t> </a:t>
            </a:r>
            <a:r>
              <a:rPr lang="de-CH" sz="1400" dirty="0" err="1"/>
              <a:t>reactions</a:t>
            </a:r>
            <a:r>
              <a:rPr lang="de-CH" sz="1400" dirty="0"/>
              <a:t> </a:t>
            </a:r>
            <a:r>
              <a:rPr lang="de-CH" sz="1400" dirty="0" err="1"/>
              <a:t>leading</a:t>
            </a:r>
            <a:r>
              <a:rPr lang="de-CH" sz="1400" dirty="0"/>
              <a:t> </a:t>
            </a:r>
            <a:r>
              <a:rPr lang="de-CH" sz="1400" dirty="0" err="1"/>
              <a:t>to</a:t>
            </a:r>
            <a:r>
              <a:rPr lang="de-CH" sz="1400" dirty="0"/>
              <a:t> superheavy </a:t>
            </a:r>
            <a:r>
              <a:rPr lang="de-CH" sz="1400" dirty="0" err="1"/>
              <a:t>nuclei</a:t>
            </a:r>
            <a:endParaRPr lang="de-CH" sz="1400" dirty="0"/>
          </a:p>
          <a:p>
            <a:endParaRPr lang="en-DE" sz="1400" dirty="0"/>
          </a:p>
        </p:txBody>
      </p:sp>
      <p:sp>
        <p:nvSpPr>
          <p:cNvPr id="6" name="Date Placeholder 5">
            <a:extLst>
              <a:ext uri="{FF2B5EF4-FFF2-40B4-BE49-F238E27FC236}">
                <a16:creationId xmlns:a16="http://schemas.microsoft.com/office/drawing/2014/main" id="{C42946EF-84E2-4D75-D849-FF49628D760A}"/>
              </a:ext>
            </a:extLst>
          </p:cNvPr>
          <p:cNvSpPr>
            <a:spLocks noGrp="1"/>
          </p:cNvSpPr>
          <p:nvPr>
            <p:ph type="dt" sz="half" idx="2"/>
          </p:nvPr>
        </p:nvSpPr>
        <p:spPr/>
        <p:txBody>
          <a:bodyPr/>
          <a:lstStyle/>
          <a:p>
            <a:r>
              <a:rPr lang="de-DE"/>
              <a:t>14/09/2023</a:t>
            </a:r>
            <a:endParaRPr lang="en-US"/>
          </a:p>
        </p:txBody>
      </p:sp>
      <p:sp>
        <p:nvSpPr>
          <p:cNvPr id="7" name="Footer Placeholder 6">
            <a:extLst>
              <a:ext uri="{FF2B5EF4-FFF2-40B4-BE49-F238E27FC236}">
                <a16:creationId xmlns:a16="http://schemas.microsoft.com/office/drawing/2014/main" id="{54525A2D-79F6-8B15-9680-B61B0D830AAF}"/>
              </a:ext>
            </a:extLst>
          </p:cNvPr>
          <p:cNvSpPr>
            <a:spLocks noGrp="1"/>
          </p:cNvSpPr>
          <p:nvPr>
            <p:ph type="ftr" sz="quarter" idx="3"/>
          </p:nvPr>
        </p:nvSpPr>
        <p:spPr/>
        <p:txBody>
          <a:bodyPr/>
          <a:lstStyle/>
          <a:p>
            <a:r>
              <a:rPr lang="de-DE"/>
              <a:t>Research Topic MU-CML</a:t>
            </a:r>
            <a:endParaRPr lang="en-US"/>
          </a:p>
        </p:txBody>
      </p:sp>
      <p:sp>
        <p:nvSpPr>
          <p:cNvPr id="8" name="Slide Number Placeholder 7">
            <a:extLst>
              <a:ext uri="{FF2B5EF4-FFF2-40B4-BE49-F238E27FC236}">
                <a16:creationId xmlns:a16="http://schemas.microsoft.com/office/drawing/2014/main" id="{76E849D6-FEC1-AE5B-473A-60681A83D0F0}"/>
              </a:ext>
            </a:extLst>
          </p:cNvPr>
          <p:cNvSpPr>
            <a:spLocks noGrp="1"/>
          </p:cNvSpPr>
          <p:nvPr>
            <p:ph type="sldNum" sz="quarter" idx="4"/>
          </p:nvPr>
        </p:nvSpPr>
        <p:spPr/>
        <p:txBody>
          <a:bodyPr/>
          <a:lstStyle/>
          <a:p>
            <a:fld id="{68A7D314-ADB3-4224-BAA8-FD8F1154CE84}" type="slidenum">
              <a:rPr lang="en-US" smtClean="0"/>
              <a:pPr/>
              <a:t>11</a:t>
            </a:fld>
            <a:endParaRPr lang="en-US"/>
          </a:p>
        </p:txBody>
      </p:sp>
      <p:sp>
        <p:nvSpPr>
          <p:cNvPr id="9" name="TextBox 438">
            <a:extLst>
              <a:ext uri="{FF2B5EF4-FFF2-40B4-BE49-F238E27FC236}">
                <a16:creationId xmlns:a16="http://schemas.microsoft.com/office/drawing/2014/main" id="{B1EEBDAE-C57D-32F8-CA67-EB87283A5230}"/>
              </a:ext>
            </a:extLst>
          </p:cNvPr>
          <p:cNvSpPr txBox="1"/>
          <p:nvPr/>
        </p:nvSpPr>
        <p:spPr>
          <a:xfrm rot="20520000">
            <a:off x="3472420" y="2777382"/>
            <a:ext cx="1079142" cy="276999"/>
          </a:xfrm>
          <a:prstGeom prst="rect">
            <a:avLst/>
          </a:prstGeom>
          <a:noFill/>
        </p:spPr>
        <p:txBody>
          <a:bodyPr wrap="none" rtlCol="0">
            <a:spAutoFit/>
          </a:bodyPr>
          <a:lstStyle/>
          <a:p>
            <a:r>
              <a:rPr lang="en-US" sz="1200" dirty="0"/>
              <a:t>fusion-fission</a:t>
            </a:r>
          </a:p>
        </p:txBody>
      </p:sp>
      <p:grpSp>
        <p:nvGrpSpPr>
          <p:cNvPr id="10" name="Group 370">
            <a:extLst>
              <a:ext uri="{FF2B5EF4-FFF2-40B4-BE49-F238E27FC236}">
                <a16:creationId xmlns:a16="http://schemas.microsoft.com/office/drawing/2014/main" id="{3F9C2407-C2DF-2729-0555-3A91A105D29A}"/>
              </a:ext>
            </a:extLst>
          </p:cNvPr>
          <p:cNvGrpSpPr/>
          <p:nvPr/>
        </p:nvGrpSpPr>
        <p:grpSpPr>
          <a:xfrm>
            <a:off x="-223369" y="2029819"/>
            <a:ext cx="1613756" cy="668749"/>
            <a:chOff x="-349728" y="5150039"/>
            <a:chExt cx="2379484" cy="980227"/>
          </a:xfrm>
        </p:grpSpPr>
        <p:sp>
          <p:nvSpPr>
            <p:cNvPr id="11" name="Oval 371">
              <a:extLst>
                <a:ext uri="{FF2B5EF4-FFF2-40B4-BE49-F238E27FC236}">
                  <a16:creationId xmlns:a16="http://schemas.microsoft.com/office/drawing/2014/main" id="{1271BFF6-11E6-5CAF-9CCE-0E7587126740}"/>
                </a:ext>
              </a:extLst>
            </p:cNvPr>
            <p:cNvSpPr/>
            <p:nvPr/>
          </p:nvSpPr>
          <p:spPr>
            <a:xfrm>
              <a:off x="596009" y="5493406"/>
              <a:ext cx="303656" cy="304815"/>
            </a:xfrm>
            <a:prstGeom prst="ellipse">
              <a:avLst/>
            </a:prstGeom>
            <a:solidFill>
              <a:srgbClr val="FF0000"/>
            </a:solidFill>
            <a:ln>
              <a:noFill/>
            </a:ln>
            <a:effectLst>
              <a:outerShdw blurRad="76200" dist="584200" dir="7500000" sy="-23000" kx="8004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12" name="Straight Arrow Connector 372">
              <a:extLst>
                <a:ext uri="{FF2B5EF4-FFF2-40B4-BE49-F238E27FC236}">
                  <a16:creationId xmlns:a16="http://schemas.microsoft.com/office/drawing/2014/main" id="{CE330127-4C32-6866-DED9-CF3EE97B0620}"/>
                </a:ext>
              </a:extLst>
            </p:cNvPr>
            <p:cNvCxnSpPr/>
            <p:nvPr/>
          </p:nvCxnSpPr>
          <p:spPr>
            <a:xfrm>
              <a:off x="911520" y="5638964"/>
              <a:ext cx="333777" cy="68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Oval 373">
              <a:extLst>
                <a:ext uri="{FF2B5EF4-FFF2-40B4-BE49-F238E27FC236}">
                  <a16:creationId xmlns:a16="http://schemas.microsoft.com/office/drawing/2014/main" id="{A045480F-30F1-6873-A1BC-A747A236E6CF}"/>
                </a:ext>
              </a:extLst>
            </p:cNvPr>
            <p:cNvSpPr/>
            <p:nvPr/>
          </p:nvSpPr>
          <p:spPr>
            <a:xfrm rot="19929404">
              <a:off x="1330905" y="5630283"/>
              <a:ext cx="698851" cy="499983"/>
            </a:xfrm>
            <a:prstGeom prst="ellipse">
              <a:avLst/>
            </a:prstGeom>
            <a:solidFill>
              <a:schemeClr val="tx2">
                <a:lumMod val="75000"/>
              </a:schemeClr>
            </a:solidFill>
            <a:ln>
              <a:noFill/>
            </a:ln>
            <a:effectLst>
              <a:outerShdw blurRad="76200" dir="6900000" sy="-23000" kx="8004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4" name="TextBox 13">
              <a:extLst>
                <a:ext uri="{FF2B5EF4-FFF2-40B4-BE49-F238E27FC236}">
                  <a16:creationId xmlns:a16="http://schemas.microsoft.com/office/drawing/2014/main" id="{A79CCA78-3A6A-B592-5E14-082293CBF2DA}"/>
                </a:ext>
              </a:extLst>
            </p:cNvPr>
            <p:cNvSpPr txBox="1">
              <a:spLocks noChangeArrowheads="1"/>
            </p:cNvSpPr>
            <p:nvPr/>
          </p:nvSpPr>
          <p:spPr bwMode="auto">
            <a:xfrm>
              <a:off x="1358360" y="5150039"/>
              <a:ext cx="670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de-DE" baseline="30000" dirty="0"/>
                <a:t>249</a:t>
              </a:r>
              <a:r>
                <a:rPr lang="en-US" altLang="de-DE" dirty="0"/>
                <a:t>Cf</a:t>
              </a:r>
              <a:endParaRPr lang="de-DE" altLang="de-DE" baseline="-25000" dirty="0"/>
            </a:p>
          </p:txBody>
        </p:sp>
        <p:sp>
          <p:nvSpPr>
            <p:cNvPr id="15" name="TextBox 57">
              <a:extLst>
                <a:ext uri="{FF2B5EF4-FFF2-40B4-BE49-F238E27FC236}">
                  <a16:creationId xmlns:a16="http://schemas.microsoft.com/office/drawing/2014/main" id="{F7926D32-A3C8-6C11-32B9-BC6B43B22F5B}"/>
                </a:ext>
              </a:extLst>
            </p:cNvPr>
            <p:cNvSpPr txBox="1">
              <a:spLocks noChangeArrowheads="1"/>
            </p:cNvSpPr>
            <p:nvPr/>
          </p:nvSpPr>
          <p:spPr bwMode="auto">
            <a:xfrm>
              <a:off x="-349728" y="5379262"/>
              <a:ext cx="730714"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de-DE" dirty="0"/>
                <a:t>   </a:t>
              </a:r>
              <a:r>
                <a:rPr lang="en-US" altLang="de-DE" baseline="30000" dirty="0"/>
                <a:t>50</a:t>
              </a:r>
              <a:r>
                <a:rPr lang="en-US" altLang="de-DE" dirty="0"/>
                <a:t>Ti</a:t>
              </a:r>
              <a:endParaRPr lang="de-DE" altLang="de-DE" baseline="-25000" dirty="0"/>
            </a:p>
            <a:p>
              <a:pPr eaLnBrk="1" hangingPunct="1"/>
              <a:endParaRPr lang="de-DE" altLang="de-DE" baseline="-25000" dirty="0"/>
            </a:p>
          </p:txBody>
        </p:sp>
      </p:grpSp>
      <p:sp>
        <p:nvSpPr>
          <p:cNvPr id="16" name="TextBox 389">
            <a:extLst>
              <a:ext uri="{FF2B5EF4-FFF2-40B4-BE49-F238E27FC236}">
                <a16:creationId xmlns:a16="http://schemas.microsoft.com/office/drawing/2014/main" id="{3DA58320-A9A9-7741-9378-66015E0F693E}"/>
              </a:ext>
            </a:extLst>
          </p:cNvPr>
          <p:cNvSpPr txBox="1"/>
          <p:nvPr/>
        </p:nvSpPr>
        <p:spPr>
          <a:xfrm rot="-1740000">
            <a:off x="1512968" y="1763133"/>
            <a:ext cx="923436" cy="461665"/>
          </a:xfrm>
          <a:prstGeom prst="rect">
            <a:avLst/>
          </a:prstGeom>
          <a:noFill/>
        </p:spPr>
        <p:txBody>
          <a:bodyPr wrap="square" rtlCol="0">
            <a:spAutoFit/>
          </a:bodyPr>
          <a:lstStyle/>
          <a:p>
            <a:pPr algn="ctr"/>
            <a:r>
              <a:rPr lang="en-US" sz="1200" dirty="0"/>
              <a:t>non-fusion</a:t>
            </a:r>
          </a:p>
          <a:p>
            <a:pPr algn="ctr"/>
            <a:r>
              <a:rPr lang="en-US" sz="1200" dirty="0"/>
              <a:t>reaction</a:t>
            </a:r>
          </a:p>
        </p:txBody>
      </p:sp>
      <p:cxnSp>
        <p:nvCxnSpPr>
          <p:cNvPr id="17" name="Straight Arrow Connector 418">
            <a:extLst>
              <a:ext uri="{FF2B5EF4-FFF2-40B4-BE49-F238E27FC236}">
                <a16:creationId xmlns:a16="http://schemas.microsoft.com/office/drawing/2014/main" id="{B52B60D2-88B7-A756-1E5D-E907C0D70F68}"/>
              </a:ext>
            </a:extLst>
          </p:cNvPr>
          <p:cNvCxnSpPr/>
          <p:nvPr/>
        </p:nvCxnSpPr>
        <p:spPr>
          <a:xfrm flipV="1">
            <a:off x="2993924" y="1388607"/>
            <a:ext cx="153748" cy="1118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Oval 402">
            <a:extLst>
              <a:ext uri="{FF2B5EF4-FFF2-40B4-BE49-F238E27FC236}">
                <a16:creationId xmlns:a16="http://schemas.microsoft.com/office/drawing/2014/main" id="{CA48FD5B-FC4E-5664-5332-0D6AA43B4241}"/>
              </a:ext>
            </a:extLst>
          </p:cNvPr>
          <p:cNvSpPr/>
          <p:nvPr/>
        </p:nvSpPr>
        <p:spPr>
          <a:xfrm rot="19827758">
            <a:off x="2770625" y="1451382"/>
            <a:ext cx="285179" cy="233500"/>
          </a:xfrm>
          <a:prstGeom prst="ellipse">
            <a:avLst/>
          </a:prstGeom>
          <a:solidFill>
            <a:srgbClr val="C00000"/>
          </a:solidFill>
          <a:ln>
            <a:noFill/>
          </a:ln>
          <a:effectLst>
            <a:outerShdw blurRad="76200" dir="6900000" sy="-23000" kx="8004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cxnSp>
        <p:nvCxnSpPr>
          <p:cNvPr id="19" name="Straight Arrow Connector 420">
            <a:extLst>
              <a:ext uri="{FF2B5EF4-FFF2-40B4-BE49-F238E27FC236}">
                <a16:creationId xmlns:a16="http://schemas.microsoft.com/office/drawing/2014/main" id="{0111F009-C5DB-6E0B-93CE-75468A388C80}"/>
              </a:ext>
            </a:extLst>
          </p:cNvPr>
          <p:cNvCxnSpPr/>
          <p:nvPr/>
        </p:nvCxnSpPr>
        <p:spPr>
          <a:xfrm>
            <a:off x="3157483" y="2093105"/>
            <a:ext cx="173998" cy="1572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Oval 410">
            <a:extLst>
              <a:ext uri="{FF2B5EF4-FFF2-40B4-BE49-F238E27FC236}">
                <a16:creationId xmlns:a16="http://schemas.microsoft.com/office/drawing/2014/main" id="{DF859B15-F5EC-8DCE-4F39-86B8CAABC207}"/>
              </a:ext>
            </a:extLst>
          </p:cNvPr>
          <p:cNvSpPr/>
          <p:nvPr/>
        </p:nvSpPr>
        <p:spPr>
          <a:xfrm rot="7164351">
            <a:off x="2846729" y="1737316"/>
            <a:ext cx="351598" cy="476306"/>
          </a:xfrm>
          <a:prstGeom prst="ellipse">
            <a:avLst/>
          </a:prstGeom>
          <a:solidFill>
            <a:schemeClr val="accent4">
              <a:lumMod val="75000"/>
            </a:schemeClr>
          </a:solidFill>
          <a:ln>
            <a:noFill/>
          </a:ln>
          <a:effectLst>
            <a:outerShdw blurRad="76200" dir="6900000" sy="-23000" kx="8004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1" name="Pfeil nach rechts 68">
            <a:extLst>
              <a:ext uri="{FF2B5EF4-FFF2-40B4-BE49-F238E27FC236}">
                <a16:creationId xmlns:a16="http://schemas.microsoft.com/office/drawing/2014/main" id="{7552CCEE-4E83-1816-D589-32B88C1FCB27}"/>
              </a:ext>
            </a:extLst>
          </p:cNvPr>
          <p:cNvSpPr/>
          <p:nvPr/>
        </p:nvSpPr>
        <p:spPr>
          <a:xfrm rot="19889320">
            <a:off x="1669228" y="2100907"/>
            <a:ext cx="890103" cy="208516"/>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2" name="TextBox 389">
            <a:extLst>
              <a:ext uri="{FF2B5EF4-FFF2-40B4-BE49-F238E27FC236}">
                <a16:creationId xmlns:a16="http://schemas.microsoft.com/office/drawing/2014/main" id="{6C97014B-7793-2876-678C-073E7DAF5359}"/>
              </a:ext>
            </a:extLst>
          </p:cNvPr>
          <p:cNvSpPr txBox="1"/>
          <p:nvPr/>
        </p:nvSpPr>
        <p:spPr>
          <a:xfrm rot="1764031">
            <a:off x="1395131" y="2850367"/>
            <a:ext cx="1238683" cy="276999"/>
          </a:xfrm>
          <a:prstGeom prst="rect">
            <a:avLst/>
          </a:prstGeom>
          <a:noFill/>
        </p:spPr>
        <p:txBody>
          <a:bodyPr wrap="square" rtlCol="0">
            <a:spAutoFit/>
          </a:bodyPr>
          <a:lstStyle/>
          <a:p>
            <a:pPr algn="ctr"/>
            <a:r>
              <a:rPr lang="en-US" sz="1200" dirty="0"/>
              <a:t>fusion reaction</a:t>
            </a:r>
          </a:p>
        </p:txBody>
      </p:sp>
      <p:grpSp>
        <p:nvGrpSpPr>
          <p:cNvPr id="23" name="Gruppieren 81">
            <a:extLst>
              <a:ext uri="{FF2B5EF4-FFF2-40B4-BE49-F238E27FC236}">
                <a16:creationId xmlns:a16="http://schemas.microsoft.com/office/drawing/2014/main" id="{4C4249A1-C015-0F5B-4280-DBB03464FAE0}"/>
              </a:ext>
            </a:extLst>
          </p:cNvPr>
          <p:cNvGrpSpPr/>
          <p:nvPr/>
        </p:nvGrpSpPr>
        <p:grpSpPr>
          <a:xfrm>
            <a:off x="2612810" y="2837369"/>
            <a:ext cx="843717" cy="858738"/>
            <a:chOff x="3549959" y="2014925"/>
            <a:chExt cx="843717" cy="858738"/>
          </a:xfrm>
        </p:grpSpPr>
        <p:grpSp>
          <p:nvGrpSpPr>
            <p:cNvPr id="24" name="Gruppieren 80">
              <a:extLst>
                <a:ext uri="{FF2B5EF4-FFF2-40B4-BE49-F238E27FC236}">
                  <a16:creationId xmlns:a16="http://schemas.microsoft.com/office/drawing/2014/main" id="{C3E41B7F-D975-C854-A7E7-A9171278D95E}"/>
                </a:ext>
              </a:extLst>
            </p:cNvPr>
            <p:cNvGrpSpPr/>
            <p:nvPr/>
          </p:nvGrpSpPr>
          <p:grpSpPr>
            <a:xfrm>
              <a:off x="3549959" y="2014925"/>
              <a:ext cx="843717" cy="858738"/>
              <a:chOff x="3549959" y="2014925"/>
              <a:chExt cx="843717" cy="858738"/>
            </a:xfrm>
          </p:grpSpPr>
          <p:sp>
            <p:nvSpPr>
              <p:cNvPr id="26" name="Oval 377">
                <a:extLst>
                  <a:ext uri="{FF2B5EF4-FFF2-40B4-BE49-F238E27FC236}">
                    <a16:creationId xmlns:a16="http://schemas.microsoft.com/office/drawing/2014/main" id="{1C9CD9E4-51EB-AEE7-9F64-418A28F2229D}"/>
                  </a:ext>
                </a:extLst>
              </p:cNvPr>
              <p:cNvSpPr/>
              <p:nvPr/>
            </p:nvSpPr>
            <p:spPr>
              <a:xfrm rot="7164351">
                <a:off x="3788488" y="2186262"/>
                <a:ext cx="345083" cy="537598"/>
              </a:xfrm>
              <a:prstGeom prst="ellipse">
                <a:avLst/>
              </a:prstGeom>
              <a:solidFill>
                <a:schemeClr val="accent6">
                  <a:lumMod val="75000"/>
                </a:schemeClr>
              </a:solidFill>
              <a:ln>
                <a:noFill/>
              </a:ln>
              <a:effectLst>
                <a:outerShdw blurRad="76200" dir="6900000" sy="-23000" kx="8004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7" name="AutoShape 38">
                <a:extLst>
                  <a:ext uri="{FF2B5EF4-FFF2-40B4-BE49-F238E27FC236}">
                    <a16:creationId xmlns:a16="http://schemas.microsoft.com/office/drawing/2014/main" id="{090E4D19-AE36-B8A3-6570-F02AA4F294E8}"/>
                  </a:ext>
                </a:extLst>
              </p:cNvPr>
              <p:cNvSpPr>
                <a:spLocks noChangeArrowheads="1"/>
              </p:cNvSpPr>
              <p:nvPr/>
            </p:nvSpPr>
            <p:spPr bwMode="auto">
              <a:xfrm rot="18394867" flipH="1">
                <a:off x="4056232" y="2536219"/>
                <a:ext cx="411450" cy="263438"/>
              </a:xfrm>
              <a:prstGeom prst="curvedUpArrow">
                <a:avLst>
                  <a:gd name="adj1" fmla="val 45455"/>
                  <a:gd name="adj2" fmla="val 90909"/>
                  <a:gd name="adj3" fmla="val 33333"/>
                </a:avLst>
              </a:prstGeom>
              <a:solidFill>
                <a:srgbClr val="B2B2B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8" name="AutoShape 39">
                <a:extLst>
                  <a:ext uri="{FF2B5EF4-FFF2-40B4-BE49-F238E27FC236}">
                    <a16:creationId xmlns:a16="http://schemas.microsoft.com/office/drawing/2014/main" id="{F8E46A73-F7D3-8932-25D1-992245A84D08}"/>
                  </a:ext>
                </a:extLst>
              </p:cNvPr>
              <p:cNvSpPr>
                <a:spLocks noChangeArrowheads="1"/>
              </p:cNvSpPr>
              <p:nvPr/>
            </p:nvSpPr>
            <p:spPr bwMode="auto">
              <a:xfrm rot="18363823" flipV="1">
                <a:off x="3450208" y="2114676"/>
                <a:ext cx="434670" cy="235168"/>
              </a:xfrm>
              <a:prstGeom prst="curvedUpArrow">
                <a:avLst>
                  <a:gd name="adj1" fmla="val 45455"/>
                  <a:gd name="adj2" fmla="val 90909"/>
                  <a:gd name="adj3" fmla="val 33333"/>
                </a:avLst>
              </a:prstGeom>
              <a:solidFill>
                <a:srgbClr val="B2B2B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25" name="TextBox 83">
              <a:extLst>
                <a:ext uri="{FF2B5EF4-FFF2-40B4-BE49-F238E27FC236}">
                  <a16:creationId xmlns:a16="http://schemas.microsoft.com/office/drawing/2014/main" id="{061C33A3-4730-39EB-FF35-70BFF1A61A1E}"/>
                </a:ext>
              </a:extLst>
            </p:cNvPr>
            <p:cNvSpPr txBox="1">
              <a:spLocks noChangeArrowheads="1"/>
            </p:cNvSpPr>
            <p:nvPr/>
          </p:nvSpPr>
          <p:spPr bwMode="auto">
            <a:xfrm rot="1995202">
              <a:off x="3640942" y="2331018"/>
              <a:ext cx="63350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de-DE" sz="1100" baseline="30000" dirty="0">
                  <a:effectLst>
                    <a:outerShdw blurRad="38100" dist="38100" dir="2700000" algn="tl">
                      <a:srgbClr val="000000">
                        <a:alpha val="43137"/>
                      </a:srgbClr>
                    </a:outerShdw>
                  </a:effectLst>
                </a:rPr>
                <a:t>299</a:t>
              </a:r>
              <a:r>
                <a:rPr lang="en-US" altLang="de-DE" sz="1100" dirty="0">
                  <a:effectLst>
                    <a:outerShdw blurRad="38100" dist="38100" dir="2700000" algn="tl">
                      <a:srgbClr val="000000">
                        <a:alpha val="43137"/>
                      </a:srgbClr>
                    </a:outerShdw>
                  </a:effectLst>
                </a:rPr>
                <a:t>120*</a:t>
              </a:r>
              <a:endParaRPr lang="de-DE" altLang="de-DE" sz="1100" dirty="0">
                <a:effectLst>
                  <a:outerShdw blurRad="38100" dist="38100" dir="2700000" algn="tl">
                    <a:srgbClr val="000000">
                      <a:alpha val="43137"/>
                    </a:srgbClr>
                  </a:outerShdw>
                </a:effectLst>
              </a:endParaRPr>
            </a:p>
          </p:txBody>
        </p:sp>
      </p:grpSp>
      <p:sp>
        <p:nvSpPr>
          <p:cNvPr id="29" name="Pfeil nach rechts 79">
            <a:extLst>
              <a:ext uri="{FF2B5EF4-FFF2-40B4-BE49-F238E27FC236}">
                <a16:creationId xmlns:a16="http://schemas.microsoft.com/office/drawing/2014/main" id="{568A4BCE-2366-CF4E-65D4-12EC567BB39B}"/>
              </a:ext>
            </a:extLst>
          </p:cNvPr>
          <p:cNvSpPr/>
          <p:nvPr/>
        </p:nvSpPr>
        <p:spPr>
          <a:xfrm rot="1710680" flipV="1">
            <a:off x="1672646" y="2754465"/>
            <a:ext cx="890103" cy="208516"/>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0" name="TextBox 438">
            <a:extLst>
              <a:ext uri="{FF2B5EF4-FFF2-40B4-BE49-F238E27FC236}">
                <a16:creationId xmlns:a16="http://schemas.microsoft.com/office/drawing/2014/main" id="{3182E8DF-B868-D70C-4526-304559879A7C}"/>
              </a:ext>
            </a:extLst>
          </p:cNvPr>
          <p:cNvSpPr txBox="1"/>
          <p:nvPr/>
        </p:nvSpPr>
        <p:spPr>
          <a:xfrm rot="1080000">
            <a:off x="3369007" y="3760438"/>
            <a:ext cx="1444626" cy="276999"/>
          </a:xfrm>
          <a:prstGeom prst="rect">
            <a:avLst/>
          </a:prstGeom>
          <a:noFill/>
        </p:spPr>
        <p:txBody>
          <a:bodyPr wrap="none" rtlCol="0">
            <a:spAutoFit/>
          </a:bodyPr>
          <a:lstStyle/>
          <a:p>
            <a:r>
              <a:rPr lang="en-US" sz="1200" dirty="0"/>
              <a:t>fusion-evaporation</a:t>
            </a:r>
            <a:endParaRPr lang="en-US" sz="1400" dirty="0"/>
          </a:p>
        </p:txBody>
      </p:sp>
      <p:grpSp>
        <p:nvGrpSpPr>
          <p:cNvPr id="31" name="Group 382">
            <a:extLst>
              <a:ext uri="{FF2B5EF4-FFF2-40B4-BE49-F238E27FC236}">
                <a16:creationId xmlns:a16="http://schemas.microsoft.com/office/drawing/2014/main" id="{7766EF16-6EA4-EEBF-D6AC-613E4D70A105}"/>
              </a:ext>
            </a:extLst>
          </p:cNvPr>
          <p:cNvGrpSpPr/>
          <p:nvPr/>
        </p:nvGrpSpPr>
        <p:grpSpPr>
          <a:xfrm>
            <a:off x="4785290" y="3545181"/>
            <a:ext cx="3595544" cy="453374"/>
            <a:chOff x="1372753" y="5672197"/>
            <a:chExt cx="3595544" cy="453374"/>
          </a:xfrm>
        </p:grpSpPr>
        <p:sp>
          <p:nvSpPr>
            <p:cNvPr id="32" name="Oval 383">
              <a:extLst>
                <a:ext uri="{FF2B5EF4-FFF2-40B4-BE49-F238E27FC236}">
                  <a16:creationId xmlns:a16="http://schemas.microsoft.com/office/drawing/2014/main" id="{2E8CA21A-8C31-16BC-A7B9-8334272D18A6}"/>
                </a:ext>
              </a:extLst>
            </p:cNvPr>
            <p:cNvSpPr>
              <a:spLocks noChangeAspect="1"/>
            </p:cNvSpPr>
            <p:nvPr/>
          </p:nvSpPr>
          <p:spPr>
            <a:xfrm rot="7447810">
              <a:off x="1383939" y="5661011"/>
              <a:ext cx="453374" cy="475746"/>
            </a:xfrm>
            <a:prstGeom prst="ellipse">
              <a:avLst/>
            </a:prstGeom>
            <a:solidFill>
              <a:schemeClr val="tx2">
                <a:lumMod val="60000"/>
                <a:lumOff val="40000"/>
              </a:schemeClr>
            </a:solidFill>
            <a:ln>
              <a:noFill/>
            </a:ln>
            <a:effectLst>
              <a:outerShdw blurRad="76200" dir="6900000" sy="-23000" kx="8004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3" name="TextBox 83">
              <a:extLst>
                <a:ext uri="{FF2B5EF4-FFF2-40B4-BE49-F238E27FC236}">
                  <a16:creationId xmlns:a16="http://schemas.microsoft.com/office/drawing/2014/main" id="{9E2DF578-EEDB-E9DB-9635-33B54895E33B}"/>
                </a:ext>
              </a:extLst>
            </p:cNvPr>
            <p:cNvSpPr txBox="1">
              <a:spLocks noChangeArrowheads="1"/>
            </p:cNvSpPr>
            <p:nvPr/>
          </p:nvSpPr>
          <p:spPr bwMode="auto">
            <a:xfrm>
              <a:off x="1846887" y="5751869"/>
              <a:ext cx="31214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de-DE" sz="1400" dirty="0"/>
                <a:t>New </a:t>
              </a:r>
              <a:r>
                <a:rPr lang="en-US" altLang="de-DE" sz="1400" dirty="0" err="1"/>
                <a:t>superheavy</a:t>
              </a:r>
              <a:r>
                <a:rPr lang="en-US" altLang="de-DE" sz="1400" dirty="0"/>
                <a:t> nucleus, e.g. </a:t>
              </a:r>
              <a:r>
                <a:rPr lang="en-US" altLang="de-DE" sz="1400" baseline="30000" dirty="0"/>
                <a:t>295</a:t>
              </a:r>
              <a:r>
                <a:rPr lang="en-US" altLang="de-DE" sz="1400" dirty="0"/>
                <a:t>120</a:t>
              </a:r>
            </a:p>
          </p:txBody>
        </p:sp>
      </p:grpSp>
      <p:sp>
        <p:nvSpPr>
          <p:cNvPr id="34" name="Pfeil nach rechts 113">
            <a:extLst>
              <a:ext uri="{FF2B5EF4-FFF2-40B4-BE49-F238E27FC236}">
                <a16:creationId xmlns:a16="http://schemas.microsoft.com/office/drawing/2014/main" id="{1F00D4EC-F41D-2B85-F5A5-AE73557346E4}"/>
              </a:ext>
            </a:extLst>
          </p:cNvPr>
          <p:cNvSpPr/>
          <p:nvPr/>
        </p:nvSpPr>
        <p:spPr>
          <a:xfrm>
            <a:off x="3532660" y="1880116"/>
            <a:ext cx="890103" cy="208516"/>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5" name="TextBox 455">
            <a:extLst>
              <a:ext uri="{FF2B5EF4-FFF2-40B4-BE49-F238E27FC236}">
                <a16:creationId xmlns:a16="http://schemas.microsoft.com/office/drawing/2014/main" id="{C9887649-0662-016A-84ED-2DDD925F8D1D}"/>
              </a:ext>
            </a:extLst>
          </p:cNvPr>
          <p:cNvSpPr txBox="1"/>
          <p:nvPr/>
        </p:nvSpPr>
        <p:spPr>
          <a:xfrm>
            <a:off x="5995669" y="1163320"/>
            <a:ext cx="3109066" cy="738664"/>
          </a:xfrm>
          <a:prstGeom prst="rect">
            <a:avLst/>
          </a:prstGeom>
          <a:noFill/>
        </p:spPr>
        <p:txBody>
          <a:bodyPr wrap="square" rtlCol="0">
            <a:spAutoFit/>
          </a:bodyPr>
          <a:lstStyle/>
          <a:p>
            <a:r>
              <a:rPr lang="en-US" sz="1400" dirty="0">
                <a:solidFill>
                  <a:srgbClr val="BF0000"/>
                </a:solidFill>
              </a:rPr>
              <a:t>Primary light fragment</a:t>
            </a:r>
          </a:p>
          <a:p>
            <a:r>
              <a:rPr lang="en-US" sz="1400" dirty="0">
                <a:solidFill>
                  <a:srgbClr val="4450ED"/>
                </a:solidFill>
              </a:rPr>
              <a:t>Secondary heavy fragment (A~208)</a:t>
            </a:r>
          </a:p>
          <a:p>
            <a:r>
              <a:rPr lang="en-US" sz="1400" dirty="0">
                <a:solidFill>
                  <a:srgbClr val="01B051"/>
                </a:solidFill>
              </a:rPr>
              <a:t>Secondary light “fragment”</a:t>
            </a:r>
          </a:p>
        </p:txBody>
      </p:sp>
      <p:sp>
        <p:nvSpPr>
          <p:cNvPr id="36" name="TextBox 438">
            <a:extLst>
              <a:ext uri="{FF2B5EF4-FFF2-40B4-BE49-F238E27FC236}">
                <a16:creationId xmlns:a16="http://schemas.microsoft.com/office/drawing/2014/main" id="{B6DC943D-F87F-2997-54C3-5FE9DF84A527}"/>
              </a:ext>
            </a:extLst>
          </p:cNvPr>
          <p:cNvSpPr txBox="1"/>
          <p:nvPr/>
        </p:nvSpPr>
        <p:spPr>
          <a:xfrm>
            <a:off x="3200995" y="1258733"/>
            <a:ext cx="1633724" cy="646331"/>
          </a:xfrm>
          <a:prstGeom prst="rect">
            <a:avLst/>
          </a:prstGeom>
          <a:noFill/>
        </p:spPr>
        <p:txBody>
          <a:bodyPr wrap="square" rtlCol="0">
            <a:spAutoFit/>
          </a:bodyPr>
          <a:lstStyle/>
          <a:p>
            <a:pPr algn="ctr"/>
            <a:r>
              <a:rPr lang="en-US" sz="1200" dirty="0"/>
              <a:t>Sequential fission of primary heavy fragment</a:t>
            </a:r>
          </a:p>
        </p:txBody>
      </p:sp>
      <p:sp>
        <p:nvSpPr>
          <p:cNvPr id="37" name="Pfeil nach rechts 117">
            <a:extLst>
              <a:ext uri="{FF2B5EF4-FFF2-40B4-BE49-F238E27FC236}">
                <a16:creationId xmlns:a16="http://schemas.microsoft.com/office/drawing/2014/main" id="{183B3B35-013C-57A7-F0D5-2D662FFA4C44}"/>
              </a:ext>
            </a:extLst>
          </p:cNvPr>
          <p:cNvSpPr/>
          <p:nvPr/>
        </p:nvSpPr>
        <p:spPr>
          <a:xfrm rot="1080000" flipV="1">
            <a:off x="3662760" y="3571277"/>
            <a:ext cx="890103" cy="208516"/>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8" name="Textfeld 118">
            <a:extLst>
              <a:ext uri="{FF2B5EF4-FFF2-40B4-BE49-F238E27FC236}">
                <a16:creationId xmlns:a16="http://schemas.microsoft.com/office/drawing/2014/main" id="{526DC997-2254-EF85-AA78-4EDADC1C70AC}"/>
              </a:ext>
            </a:extLst>
          </p:cNvPr>
          <p:cNvSpPr txBox="1"/>
          <p:nvPr/>
        </p:nvSpPr>
        <p:spPr>
          <a:xfrm>
            <a:off x="26143" y="4104182"/>
            <a:ext cx="8108629" cy="307777"/>
          </a:xfrm>
          <a:prstGeom prst="rect">
            <a:avLst/>
          </a:prstGeom>
        </p:spPr>
        <p:txBody>
          <a:bodyPr vert="horz" wrap="square" lIns="91440" tIns="45720" rIns="91440" bIns="45720" rtlCol="0" anchor="t">
            <a:spAutoFit/>
          </a:bodyPr>
          <a:lstStyle/>
          <a:p>
            <a:pPr algn="l"/>
            <a:r>
              <a:rPr lang="de-CH" sz="1400" b="1" dirty="0"/>
              <a:t>Study </a:t>
            </a:r>
            <a:r>
              <a:rPr lang="de-CH" sz="1400" b="1" dirty="0" err="1"/>
              <a:t>of</a:t>
            </a:r>
            <a:r>
              <a:rPr lang="de-CH" sz="1400" b="1" dirty="0"/>
              <a:t> non-fusion </a:t>
            </a:r>
            <a:r>
              <a:rPr lang="de-CH" sz="1400" b="1" dirty="0" err="1"/>
              <a:t>reactions</a:t>
            </a:r>
            <a:r>
              <a:rPr lang="de-CH" sz="1400" b="1" dirty="0"/>
              <a:t> at ANU: </a:t>
            </a:r>
            <a:r>
              <a:rPr lang="de-CH" sz="1400" b="1" dirty="0" err="1"/>
              <a:t>three</a:t>
            </a:r>
            <a:r>
              <a:rPr lang="de-CH" sz="1400" b="1" dirty="0"/>
              <a:t>-body </a:t>
            </a:r>
            <a:r>
              <a:rPr lang="de-CH" sz="1400" b="1" dirty="0" err="1"/>
              <a:t>reaction</a:t>
            </a:r>
            <a:r>
              <a:rPr lang="de-CH" sz="1400" b="1" dirty="0"/>
              <a:t> </a:t>
            </a:r>
            <a:r>
              <a:rPr lang="de-CH" sz="1400" b="1" dirty="0" err="1"/>
              <a:t>outcomes</a:t>
            </a:r>
            <a:r>
              <a:rPr lang="de-CH" sz="1400" b="1" dirty="0"/>
              <a:t> </a:t>
            </a:r>
            <a:r>
              <a:rPr lang="de-CH" sz="1400" b="1" dirty="0" err="1"/>
              <a:t>need</a:t>
            </a:r>
            <a:r>
              <a:rPr lang="de-CH" sz="1400" b="1" dirty="0"/>
              <a:t> </a:t>
            </a:r>
            <a:r>
              <a:rPr lang="de-CH" sz="1400" b="1" dirty="0" err="1"/>
              <a:t>to</a:t>
            </a:r>
            <a:r>
              <a:rPr lang="de-CH" sz="1400" b="1" dirty="0"/>
              <a:t> </a:t>
            </a:r>
            <a:r>
              <a:rPr lang="de-CH" sz="1400" b="1" dirty="0" err="1"/>
              <a:t>be</a:t>
            </a:r>
            <a:r>
              <a:rPr lang="de-CH" sz="1400" b="1" dirty="0"/>
              <a:t> </a:t>
            </a:r>
            <a:r>
              <a:rPr lang="de-CH" sz="1400" b="1" dirty="0" err="1"/>
              <a:t>considered</a:t>
            </a:r>
            <a:r>
              <a:rPr lang="de-CH" sz="1400" b="1" dirty="0"/>
              <a:t>!</a:t>
            </a:r>
            <a:endParaRPr lang="de-DE" sz="1400" b="1" dirty="0"/>
          </a:p>
        </p:txBody>
      </p:sp>
      <p:pic>
        <p:nvPicPr>
          <p:cNvPr id="39" name="Grafik 119">
            <a:extLst>
              <a:ext uri="{FF2B5EF4-FFF2-40B4-BE49-F238E27FC236}">
                <a16:creationId xmlns:a16="http://schemas.microsoft.com/office/drawing/2014/main" id="{AD0CD10F-0139-CA6A-5374-28153CD14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0834" y="4569849"/>
            <a:ext cx="606118" cy="217620"/>
          </a:xfrm>
          <a:prstGeom prst="rect">
            <a:avLst/>
          </a:prstGeom>
        </p:spPr>
      </p:pic>
      <p:pic>
        <p:nvPicPr>
          <p:cNvPr id="40" name="Grafik 120">
            <a:extLst>
              <a:ext uri="{FF2B5EF4-FFF2-40B4-BE49-F238E27FC236}">
                <a16:creationId xmlns:a16="http://schemas.microsoft.com/office/drawing/2014/main" id="{BEDF4CF6-C71A-C23B-AEDE-2ACE40032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0000">
            <a:off x="1370487" y="1488837"/>
            <a:ext cx="882914" cy="368368"/>
          </a:xfrm>
          <a:prstGeom prst="rect">
            <a:avLst/>
          </a:prstGeom>
        </p:spPr>
      </p:pic>
      <p:pic>
        <p:nvPicPr>
          <p:cNvPr id="41" name="Grafik 122">
            <a:extLst>
              <a:ext uri="{FF2B5EF4-FFF2-40B4-BE49-F238E27FC236}">
                <a16:creationId xmlns:a16="http://schemas.microsoft.com/office/drawing/2014/main" id="{0D4799B7-DCE8-C37F-114E-706D967B87F0}"/>
              </a:ext>
            </a:extLst>
          </p:cNvPr>
          <p:cNvPicPr>
            <a:picLocks noChangeAspect="1"/>
          </p:cNvPicPr>
          <p:nvPr/>
        </p:nvPicPr>
        <p:blipFill rotWithShape="1">
          <a:blip r:embed="rId4"/>
          <a:srcRect r="72098"/>
          <a:stretch/>
        </p:blipFill>
        <p:spPr>
          <a:xfrm>
            <a:off x="8045272" y="4569849"/>
            <a:ext cx="246800" cy="226975"/>
          </a:xfrm>
          <a:prstGeom prst="rect">
            <a:avLst/>
          </a:prstGeom>
        </p:spPr>
      </p:pic>
      <p:sp>
        <p:nvSpPr>
          <p:cNvPr id="42" name="Textfeld 131">
            <a:extLst>
              <a:ext uri="{FF2B5EF4-FFF2-40B4-BE49-F238E27FC236}">
                <a16:creationId xmlns:a16="http://schemas.microsoft.com/office/drawing/2014/main" id="{251661D4-97B8-91AB-9406-E34D814894B0}"/>
              </a:ext>
            </a:extLst>
          </p:cNvPr>
          <p:cNvSpPr txBox="1"/>
          <p:nvPr/>
        </p:nvSpPr>
        <p:spPr>
          <a:xfrm>
            <a:off x="6030446" y="2019496"/>
            <a:ext cx="2956506" cy="253916"/>
          </a:xfrm>
          <a:prstGeom prst="rect">
            <a:avLst/>
          </a:prstGeom>
        </p:spPr>
        <p:txBody>
          <a:bodyPr wrap="square">
            <a:spAutoFit/>
          </a:bodyPr>
          <a:lstStyle>
            <a:defPPr>
              <a:defRPr lang="de-DE"/>
            </a:defPPr>
            <a:lvl1pPr>
              <a:defRPr sz="1050">
                <a:solidFill>
                  <a:schemeClr val="bg1">
                    <a:lumMod val="50000"/>
                  </a:schemeClr>
                </a:solidFill>
                <a:latin typeface="Arial" panose="020B0604020202020204" pitchFamily="34" charset="0"/>
                <a:cs typeface="Arial" panose="020B0604020202020204" pitchFamily="34" charset="0"/>
              </a:defRPr>
            </a:lvl1pPr>
          </a:lstStyle>
          <a:p>
            <a:r>
              <a:rPr lang="de-CH" dirty="0"/>
              <a:t>D.Y. </a:t>
            </a:r>
            <a:r>
              <a:rPr lang="de-CH" dirty="0" err="1"/>
              <a:t>Jeung</a:t>
            </a:r>
            <a:r>
              <a:rPr lang="de-CH" dirty="0"/>
              <a:t> </a:t>
            </a:r>
            <a:r>
              <a:rPr lang="de-CH" i="1" dirty="0"/>
              <a:t>et al.</a:t>
            </a:r>
            <a:r>
              <a:rPr lang="de-CH" dirty="0"/>
              <a:t>, PLB 837 (2023) 137641</a:t>
            </a:r>
            <a:endParaRPr lang="de-DE" dirty="0"/>
          </a:p>
        </p:txBody>
      </p:sp>
      <p:grpSp>
        <p:nvGrpSpPr>
          <p:cNvPr id="43" name="Gruppieren 7">
            <a:extLst>
              <a:ext uri="{FF2B5EF4-FFF2-40B4-BE49-F238E27FC236}">
                <a16:creationId xmlns:a16="http://schemas.microsoft.com/office/drawing/2014/main" id="{DA2D50B9-8D66-52A6-BF91-FFF392E52491}"/>
              </a:ext>
            </a:extLst>
          </p:cNvPr>
          <p:cNvGrpSpPr/>
          <p:nvPr/>
        </p:nvGrpSpPr>
        <p:grpSpPr>
          <a:xfrm>
            <a:off x="4665087" y="2549986"/>
            <a:ext cx="410906" cy="815896"/>
            <a:chOff x="4711191" y="2750443"/>
            <a:chExt cx="410906" cy="815896"/>
          </a:xfrm>
        </p:grpSpPr>
        <p:grpSp>
          <p:nvGrpSpPr>
            <p:cNvPr id="44" name="Group 452">
              <a:extLst>
                <a:ext uri="{FF2B5EF4-FFF2-40B4-BE49-F238E27FC236}">
                  <a16:creationId xmlns:a16="http://schemas.microsoft.com/office/drawing/2014/main" id="{63FB9801-5E8B-40F4-6A0F-EB5E4AE8FAA3}"/>
                </a:ext>
              </a:extLst>
            </p:cNvPr>
            <p:cNvGrpSpPr>
              <a:grpSpLocks noChangeAspect="1"/>
            </p:cNvGrpSpPr>
            <p:nvPr/>
          </p:nvGrpSpPr>
          <p:grpSpPr>
            <a:xfrm>
              <a:off x="4711191" y="2750443"/>
              <a:ext cx="410906" cy="815896"/>
              <a:chOff x="6743908" y="2743457"/>
              <a:chExt cx="636102" cy="1263047"/>
            </a:xfrm>
          </p:grpSpPr>
          <p:cxnSp>
            <p:nvCxnSpPr>
              <p:cNvPr id="46" name="Straight Arrow Connector 430">
                <a:extLst>
                  <a:ext uri="{FF2B5EF4-FFF2-40B4-BE49-F238E27FC236}">
                    <a16:creationId xmlns:a16="http://schemas.microsoft.com/office/drawing/2014/main" id="{7838800E-2EAC-FF16-2745-DAA72F13EBC5}"/>
                  </a:ext>
                </a:extLst>
              </p:cNvPr>
              <p:cNvCxnSpPr/>
              <p:nvPr/>
            </p:nvCxnSpPr>
            <p:spPr>
              <a:xfrm flipH="1" flipV="1">
                <a:off x="6743908" y="2743457"/>
                <a:ext cx="143798" cy="28250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Oval 431">
                <a:extLst>
                  <a:ext uri="{FF2B5EF4-FFF2-40B4-BE49-F238E27FC236}">
                    <a16:creationId xmlns:a16="http://schemas.microsoft.com/office/drawing/2014/main" id="{D1A26DC1-8D4B-F3A1-8563-258F406D2A05}"/>
                  </a:ext>
                </a:extLst>
              </p:cNvPr>
              <p:cNvSpPr/>
              <p:nvPr/>
            </p:nvSpPr>
            <p:spPr>
              <a:xfrm rot="19827758">
                <a:off x="6744163" y="2939952"/>
                <a:ext cx="376424" cy="479256"/>
              </a:xfrm>
              <a:prstGeom prst="ellipse">
                <a:avLst/>
              </a:prstGeom>
              <a:solidFill>
                <a:srgbClr val="C00000"/>
              </a:solidFill>
              <a:ln>
                <a:noFill/>
              </a:ln>
              <a:effectLst>
                <a:outerShdw blurRad="76200" dir="6900000" sy="-23000" kx="8004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48" name="Straight Arrow Connector 432">
                <a:extLst>
                  <a:ext uri="{FF2B5EF4-FFF2-40B4-BE49-F238E27FC236}">
                    <a16:creationId xmlns:a16="http://schemas.microsoft.com/office/drawing/2014/main" id="{3B77B2ED-829A-B88F-0144-2EBC7A6A59CE}"/>
                  </a:ext>
                </a:extLst>
              </p:cNvPr>
              <p:cNvCxnSpPr/>
              <p:nvPr/>
            </p:nvCxnSpPr>
            <p:spPr>
              <a:xfrm>
                <a:off x="7246980" y="3776394"/>
                <a:ext cx="133030" cy="2301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5" name="Oval 431">
              <a:extLst>
                <a:ext uri="{FF2B5EF4-FFF2-40B4-BE49-F238E27FC236}">
                  <a16:creationId xmlns:a16="http://schemas.microsoft.com/office/drawing/2014/main" id="{6FEA4A7F-9C52-0ADA-9029-343FB9CDC371}"/>
                </a:ext>
              </a:extLst>
            </p:cNvPr>
            <p:cNvSpPr/>
            <p:nvPr/>
          </p:nvSpPr>
          <p:spPr>
            <a:xfrm rot="19827758">
              <a:off x="4852524" y="3132224"/>
              <a:ext cx="243160" cy="309587"/>
            </a:xfrm>
            <a:prstGeom prst="ellipse">
              <a:avLst/>
            </a:prstGeom>
            <a:solidFill>
              <a:srgbClr val="C00000"/>
            </a:solidFill>
            <a:ln>
              <a:noFill/>
            </a:ln>
            <a:effectLst>
              <a:outerShdw blurRad="76200" dir="6900000" sy="-23000" kx="8004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sp>
        <p:nvSpPr>
          <p:cNvPr id="49" name="TextBox 48">
            <a:extLst>
              <a:ext uri="{FF2B5EF4-FFF2-40B4-BE49-F238E27FC236}">
                <a16:creationId xmlns:a16="http://schemas.microsoft.com/office/drawing/2014/main" id="{28791FF1-BC38-C955-CD5F-FF044CF71E67}"/>
              </a:ext>
            </a:extLst>
          </p:cNvPr>
          <p:cNvSpPr txBox="1"/>
          <p:nvPr/>
        </p:nvSpPr>
        <p:spPr>
          <a:xfrm>
            <a:off x="2520444" y="2267251"/>
            <a:ext cx="1035861" cy="276999"/>
          </a:xfrm>
          <a:prstGeom prst="rect">
            <a:avLst/>
          </a:prstGeom>
        </p:spPr>
        <p:txBody>
          <a:bodyPr vert="horz" wrap="none" lIns="91440" tIns="45720" rIns="91440" bIns="45720" rtlCol="0" anchor="t">
            <a:spAutoFit/>
          </a:bodyPr>
          <a:lstStyle/>
          <a:p>
            <a:pPr algn="l"/>
            <a:r>
              <a:rPr lang="en-US" sz="1200" dirty="0"/>
              <a:t>quasi-fission</a:t>
            </a:r>
          </a:p>
        </p:txBody>
      </p:sp>
      <p:cxnSp>
        <p:nvCxnSpPr>
          <p:cNvPr id="50" name="Straight Arrow Connector 418">
            <a:extLst>
              <a:ext uri="{FF2B5EF4-FFF2-40B4-BE49-F238E27FC236}">
                <a16:creationId xmlns:a16="http://schemas.microsoft.com/office/drawing/2014/main" id="{3366C64E-8BD1-F7B0-91AC-917C227603B1}"/>
              </a:ext>
            </a:extLst>
          </p:cNvPr>
          <p:cNvCxnSpPr/>
          <p:nvPr/>
        </p:nvCxnSpPr>
        <p:spPr>
          <a:xfrm flipV="1">
            <a:off x="5354815" y="1325303"/>
            <a:ext cx="153748" cy="1118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Oval 402">
            <a:extLst>
              <a:ext uri="{FF2B5EF4-FFF2-40B4-BE49-F238E27FC236}">
                <a16:creationId xmlns:a16="http://schemas.microsoft.com/office/drawing/2014/main" id="{52B07EDD-C10E-E1D8-9D2F-5193B29CA12F}"/>
              </a:ext>
            </a:extLst>
          </p:cNvPr>
          <p:cNvSpPr/>
          <p:nvPr/>
        </p:nvSpPr>
        <p:spPr>
          <a:xfrm rot="19827758">
            <a:off x="5131516" y="1388078"/>
            <a:ext cx="285179" cy="233500"/>
          </a:xfrm>
          <a:prstGeom prst="ellipse">
            <a:avLst/>
          </a:prstGeom>
          <a:solidFill>
            <a:srgbClr val="C00000"/>
          </a:solidFill>
          <a:ln>
            <a:noFill/>
          </a:ln>
          <a:effectLst>
            <a:outerShdw blurRad="76200" dir="6900000" sy="-23000" kx="8004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cxnSp>
        <p:nvCxnSpPr>
          <p:cNvPr id="52" name="Straight Arrow Connector 420">
            <a:extLst>
              <a:ext uri="{FF2B5EF4-FFF2-40B4-BE49-F238E27FC236}">
                <a16:creationId xmlns:a16="http://schemas.microsoft.com/office/drawing/2014/main" id="{7A6AD453-9862-A99F-80C0-3ABF5021E247}"/>
              </a:ext>
            </a:extLst>
          </p:cNvPr>
          <p:cNvCxnSpPr/>
          <p:nvPr/>
        </p:nvCxnSpPr>
        <p:spPr>
          <a:xfrm>
            <a:off x="5518374" y="2029801"/>
            <a:ext cx="173998" cy="1572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Oval 410">
            <a:extLst>
              <a:ext uri="{FF2B5EF4-FFF2-40B4-BE49-F238E27FC236}">
                <a16:creationId xmlns:a16="http://schemas.microsoft.com/office/drawing/2014/main" id="{8F51BABD-8B1A-EE67-2F7D-4F017F085C06}"/>
              </a:ext>
            </a:extLst>
          </p:cNvPr>
          <p:cNvSpPr/>
          <p:nvPr/>
        </p:nvSpPr>
        <p:spPr>
          <a:xfrm>
            <a:off x="5254018" y="1753422"/>
            <a:ext cx="351598" cy="369785"/>
          </a:xfrm>
          <a:prstGeom prst="ellipse">
            <a:avLst/>
          </a:prstGeom>
          <a:solidFill>
            <a:srgbClr val="4551EF"/>
          </a:solidFill>
          <a:ln>
            <a:noFill/>
          </a:ln>
          <a:effectLst>
            <a:outerShdw blurRad="76200" dir="6900000" sy="-23000" kx="8004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500" dirty="0">
              <a:solidFill>
                <a:schemeClr val="bg1"/>
              </a:solidFill>
            </a:endParaRPr>
          </a:p>
        </p:txBody>
      </p:sp>
      <p:sp>
        <p:nvSpPr>
          <p:cNvPr id="54" name="Rounded Rectangle 53">
            <a:extLst>
              <a:ext uri="{FF2B5EF4-FFF2-40B4-BE49-F238E27FC236}">
                <a16:creationId xmlns:a16="http://schemas.microsoft.com/office/drawing/2014/main" id="{DFB9881B-FF26-7BB1-79B1-D4749C2C101B}"/>
              </a:ext>
            </a:extLst>
          </p:cNvPr>
          <p:cNvSpPr/>
          <p:nvPr/>
        </p:nvSpPr>
        <p:spPr>
          <a:xfrm>
            <a:off x="4871165" y="1209153"/>
            <a:ext cx="997265" cy="1090081"/>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431">
            <a:extLst>
              <a:ext uri="{FF2B5EF4-FFF2-40B4-BE49-F238E27FC236}">
                <a16:creationId xmlns:a16="http://schemas.microsoft.com/office/drawing/2014/main" id="{261435EE-034F-5AB7-ADC2-F304AD09337A}"/>
              </a:ext>
            </a:extLst>
          </p:cNvPr>
          <p:cNvSpPr/>
          <p:nvPr/>
        </p:nvSpPr>
        <p:spPr>
          <a:xfrm rot="19827758">
            <a:off x="5122100" y="1990628"/>
            <a:ext cx="72000" cy="72000"/>
          </a:xfrm>
          <a:prstGeom prst="ellipse">
            <a:avLst/>
          </a:prstGeom>
          <a:solidFill>
            <a:srgbClr val="00B050"/>
          </a:solidFill>
          <a:ln>
            <a:noFill/>
          </a:ln>
          <a:effectLst>
            <a:outerShdw blurRad="76200" dir="6900000" sy="-23000" kx="8004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56" name="Straight Arrow Connector 55">
            <a:extLst>
              <a:ext uri="{FF2B5EF4-FFF2-40B4-BE49-F238E27FC236}">
                <a16:creationId xmlns:a16="http://schemas.microsoft.com/office/drawing/2014/main" id="{4B072B91-89B3-9A4A-99DA-8D27F965D87E}"/>
              </a:ext>
            </a:extLst>
          </p:cNvPr>
          <p:cNvCxnSpPr>
            <a:stCxn id="55" idx="2"/>
          </p:cNvCxnSpPr>
          <p:nvPr/>
        </p:nvCxnSpPr>
        <p:spPr>
          <a:xfrm flipH="1">
            <a:off x="4928452" y="2044376"/>
            <a:ext cx="198327" cy="98813"/>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7" name="Pfeil nach rechts 85">
            <a:extLst>
              <a:ext uri="{FF2B5EF4-FFF2-40B4-BE49-F238E27FC236}">
                <a16:creationId xmlns:a16="http://schemas.microsoft.com/office/drawing/2014/main" id="{5A33E422-CD23-D11C-3AA9-877AA884BE78}"/>
              </a:ext>
            </a:extLst>
          </p:cNvPr>
          <p:cNvSpPr/>
          <p:nvPr/>
        </p:nvSpPr>
        <p:spPr>
          <a:xfrm rot="20520000">
            <a:off x="3670811" y="2988596"/>
            <a:ext cx="890103" cy="208516"/>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58" name="Grafik 4">
            <a:extLst>
              <a:ext uri="{FF2B5EF4-FFF2-40B4-BE49-F238E27FC236}">
                <a16:creationId xmlns:a16="http://schemas.microsoft.com/office/drawing/2014/main" id="{6AB90F96-7F5F-C82F-FE19-68CF30564B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0000">
            <a:off x="1495955" y="3043721"/>
            <a:ext cx="835175" cy="278392"/>
          </a:xfrm>
          <a:prstGeom prst="rect">
            <a:avLst/>
          </a:prstGeom>
        </p:spPr>
      </p:pic>
      <p:sp>
        <p:nvSpPr>
          <p:cNvPr id="59" name="TextBox 3">
            <a:extLst>
              <a:ext uri="{FF2B5EF4-FFF2-40B4-BE49-F238E27FC236}">
                <a16:creationId xmlns:a16="http://schemas.microsoft.com/office/drawing/2014/main" id="{B3C417BE-9888-BDD4-D860-95ECAD58FC14}"/>
              </a:ext>
            </a:extLst>
          </p:cNvPr>
          <p:cNvSpPr txBox="1"/>
          <p:nvPr/>
        </p:nvSpPr>
        <p:spPr>
          <a:xfrm>
            <a:off x="2112796" y="3514169"/>
            <a:ext cx="1476326" cy="461665"/>
          </a:xfrm>
          <a:prstGeom prst="rect">
            <a:avLst/>
          </a:prstGeom>
        </p:spPr>
        <p:txBody>
          <a:bodyPr vert="horz" wrap="square" lIns="91440" tIns="45720" rIns="91440" bIns="45720" rtlCol="0" anchor="t">
            <a:spAutoFit/>
          </a:bodyPr>
          <a:lstStyle/>
          <a:p>
            <a:pPr algn="ctr"/>
            <a:r>
              <a:rPr lang="en-US" sz="1200" dirty="0"/>
              <a:t>compound</a:t>
            </a:r>
          </a:p>
          <a:p>
            <a:pPr algn="ctr"/>
            <a:r>
              <a:rPr lang="en-US" sz="1200" dirty="0"/>
              <a:t>nucleus</a:t>
            </a:r>
          </a:p>
        </p:txBody>
      </p:sp>
      <p:pic>
        <p:nvPicPr>
          <p:cNvPr id="60" name="Grafik 6">
            <a:extLst>
              <a:ext uri="{FF2B5EF4-FFF2-40B4-BE49-F238E27FC236}">
                <a16:creationId xmlns:a16="http://schemas.microsoft.com/office/drawing/2014/main" id="{F2074543-881A-201B-201B-42384DEEA410}"/>
              </a:ext>
            </a:extLst>
          </p:cNvPr>
          <p:cNvPicPr>
            <a:picLocks noChangeAspect="1"/>
          </p:cNvPicPr>
          <p:nvPr/>
        </p:nvPicPr>
        <p:blipFill rotWithShape="1">
          <a:blip r:embed="rId6">
            <a:extLst>
              <a:ext uri="{28A0092B-C50C-407E-A947-70E740481C1C}">
                <a14:useLocalDpi xmlns:a14="http://schemas.microsoft.com/office/drawing/2010/main" val="0"/>
              </a:ext>
            </a:extLst>
          </a:blip>
          <a:srcRect r="61423" b="52736"/>
          <a:stretch/>
        </p:blipFill>
        <p:spPr>
          <a:xfrm>
            <a:off x="8378659" y="4152963"/>
            <a:ext cx="695379" cy="348775"/>
          </a:xfrm>
          <a:prstGeom prst="rect">
            <a:avLst/>
          </a:prstGeom>
        </p:spPr>
      </p:pic>
      <p:sp>
        <p:nvSpPr>
          <p:cNvPr id="61" name="Rechteck 2">
            <a:extLst>
              <a:ext uri="{FF2B5EF4-FFF2-40B4-BE49-F238E27FC236}">
                <a16:creationId xmlns:a16="http://schemas.microsoft.com/office/drawing/2014/main" id="{28535E12-A7B3-5DE9-B816-1D07D9060337}"/>
              </a:ext>
            </a:extLst>
          </p:cNvPr>
          <p:cNvSpPr/>
          <p:nvPr/>
        </p:nvSpPr>
        <p:spPr>
          <a:xfrm>
            <a:off x="17344" y="4282689"/>
            <a:ext cx="7809920" cy="677108"/>
          </a:xfrm>
          <a:prstGeom prst="rect">
            <a:avLst/>
          </a:prstGeom>
        </p:spPr>
        <p:txBody>
          <a:bodyPr wrap="square">
            <a:spAutoFit/>
          </a:bodyPr>
          <a:lstStyle/>
          <a:p>
            <a:r>
              <a:rPr lang="en-US" altLang="de-DE" sz="1400" dirty="0"/>
              <a:t>New work accompanies: </a:t>
            </a:r>
          </a:p>
          <a:p>
            <a:pPr marL="354012" indent="-171450">
              <a:buClr>
                <a:srgbClr val="FFC000"/>
              </a:buClr>
              <a:buFont typeface="Wingdings" panose="05000000000000000000" pitchFamily="2" charset="2"/>
              <a:buChar char="§"/>
            </a:pPr>
            <a:r>
              <a:rPr lang="en-US" altLang="de-DE" sz="1200" dirty="0"/>
              <a:t>Element 120 search at </a:t>
            </a:r>
            <a:r>
              <a:rPr lang="en-US" altLang="de-DE" sz="1200" b="1" i="1" dirty="0">
                <a:solidFill>
                  <a:srgbClr val="FF0000"/>
                </a:solidFill>
                <a:effectLst>
                  <a:outerShdw blurRad="38100" dist="38100" dir="2700000" algn="tl">
                    <a:srgbClr val="000000">
                      <a:alpha val="43137"/>
                    </a:srgbClr>
                  </a:outerShdw>
                </a:effectLst>
              </a:rPr>
              <a:t>TASCA</a:t>
            </a:r>
            <a:r>
              <a:rPr lang="en-US" altLang="de-DE" sz="1200" dirty="0"/>
              <a:t>: </a:t>
            </a:r>
            <a:r>
              <a:rPr lang="en-US" sz="1050" dirty="0">
                <a:solidFill>
                  <a:schemeClr val="bg1">
                    <a:lumMod val="50000"/>
                  </a:schemeClr>
                </a:solidFill>
                <a:latin typeface="Arial" panose="020B0604020202020204" pitchFamily="34" charset="0"/>
                <a:cs typeface="Arial" panose="020B0604020202020204" pitchFamily="34" charset="0"/>
              </a:rPr>
              <a:t>J. </a:t>
            </a:r>
            <a:r>
              <a:rPr lang="en-US" sz="1050" dirty="0" err="1">
                <a:solidFill>
                  <a:schemeClr val="bg1">
                    <a:lumMod val="50000"/>
                  </a:schemeClr>
                </a:solidFill>
                <a:latin typeface="Arial" panose="020B0604020202020204" pitchFamily="34" charset="0"/>
                <a:cs typeface="Arial" panose="020B0604020202020204" pitchFamily="34" charset="0"/>
              </a:rPr>
              <a:t>Khuyagbaatar</a:t>
            </a:r>
            <a:r>
              <a:rPr lang="en-US" sz="1050" dirty="0">
                <a:solidFill>
                  <a:schemeClr val="bg1">
                    <a:lumMod val="50000"/>
                  </a:schemeClr>
                </a:solidFill>
                <a:latin typeface="Arial" panose="020B0604020202020204" pitchFamily="34" charset="0"/>
                <a:cs typeface="Arial" panose="020B0604020202020204" pitchFamily="34" charset="0"/>
              </a:rPr>
              <a:t> </a:t>
            </a:r>
            <a:r>
              <a:rPr lang="en-US" sz="1050" i="1" dirty="0">
                <a:solidFill>
                  <a:schemeClr val="bg1">
                    <a:lumMod val="50000"/>
                  </a:schemeClr>
                </a:solidFill>
                <a:latin typeface="Arial" panose="020B0604020202020204" pitchFamily="34" charset="0"/>
                <a:cs typeface="Arial" panose="020B0604020202020204" pitchFamily="34" charset="0"/>
              </a:rPr>
              <a:t>et al.</a:t>
            </a:r>
            <a:r>
              <a:rPr lang="en-US" sz="1050" dirty="0">
                <a:solidFill>
                  <a:schemeClr val="bg1">
                    <a:lumMod val="50000"/>
                  </a:schemeClr>
                </a:solidFill>
                <a:latin typeface="Arial" panose="020B0604020202020204" pitchFamily="34" charset="0"/>
                <a:cs typeface="Arial" panose="020B0604020202020204" pitchFamily="34" charset="0"/>
              </a:rPr>
              <a:t>, PRC 102 (2020) 064602</a:t>
            </a:r>
          </a:p>
          <a:p>
            <a:pPr marL="354012" indent="-171450">
              <a:buClr>
                <a:srgbClr val="FFC000"/>
              </a:buClr>
              <a:buFont typeface="Wingdings" panose="05000000000000000000" pitchFamily="2" charset="2"/>
              <a:buChar char="§"/>
            </a:pPr>
            <a:r>
              <a:rPr lang="en-US" sz="1200" dirty="0"/>
              <a:t>Non-fusion studies at </a:t>
            </a:r>
            <a:r>
              <a:rPr lang="en-US" altLang="de-DE" sz="1200" b="1" i="1" dirty="0">
                <a:solidFill>
                  <a:srgbClr val="FF0000"/>
                </a:solidFill>
                <a:effectLst>
                  <a:outerShdw blurRad="38100" dist="38100" dir="2700000" algn="tl">
                    <a:srgbClr val="000000">
                      <a:alpha val="43137"/>
                    </a:srgbClr>
                  </a:outerShdw>
                </a:effectLst>
              </a:rPr>
              <a:t>TASCA</a:t>
            </a:r>
            <a:r>
              <a:rPr lang="en-US" sz="1200" dirty="0"/>
              <a:t>: </a:t>
            </a:r>
            <a:r>
              <a:rPr lang="en-US" sz="1050" dirty="0">
                <a:solidFill>
                  <a:schemeClr val="bg1">
                    <a:lumMod val="50000"/>
                  </a:schemeClr>
                </a:solidFill>
                <a:latin typeface="Arial" panose="020B0604020202020204" pitchFamily="34" charset="0"/>
                <a:cs typeface="Arial" panose="020B0604020202020204" pitchFamily="34" charset="0"/>
              </a:rPr>
              <a:t>A. Di Nitto </a:t>
            </a:r>
            <a:r>
              <a:rPr lang="en-US" sz="1050" i="1" dirty="0">
                <a:solidFill>
                  <a:schemeClr val="bg1">
                    <a:lumMod val="50000"/>
                  </a:schemeClr>
                </a:solidFill>
                <a:latin typeface="Arial" panose="020B0604020202020204" pitchFamily="34" charset="0"/>
                <a:cs typeface="Arial" panose="020B0604020202020204" pitchFamily="34" charset="0"/>
              </a:rPr>
              <a:t>et al.</a:t>
            </a:r>
            <a:r>
              <a:rPr lang="en-US" sz="1050" dirty="0">
                <a:solidFill>
                  <a:schemeClr val="bg1">
                    <a:lumMod val="50000"/>
                  </a:schemeClr>
                </a:solidFill>
                <a:latin typeface="Arial" panose="020B0604020202020204" pitchFamily="34" charset="0"/>
                <a:cs typeface="Arial" panose="020B0604020202020204" pitchFamily="34" charset="0"/>
              </a:rPr>
              <a:t>, PLB 784 (2018) 199</a:t>
            </a:r>
          </a:p>
        </p:txBody>
      </p:sp>
    </p:spTree>
    <p:extLst>
      <p:ext uri="{BB962C8B-B14F-4D97-AF65-F5344CB8AC3E}">
        <p14:creationId xmlns:p14="http://schemas.microsoft.com/office/powerpoint/2010/main" val="2506711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F81C8-D0E0-8509-9197-B5EF00C9C2F5}"/>
              </a:ext>
            </a:extLst>
          </p:cNvPr>
          <p:cNvSpPr>
            <a:spLocks noGrp="1"/>
          </p:cNvSpPr>
          <p:nvPr>
            <p:ph type="title"/>
          </p:nvPr>
        </p:nvSpPr>
        <p:spPr>
          <a:xfrm>
            <a:off x="1027404" y="128195"/>
            <a:ext cx="6336704" cy="371930"/>
          </a:xfrm>
        </p:spPr>
        <p:txBody>
          <a:bodyPr/>
          <a:lstStyle/>
          <a:p>
            <a:r>
              <a:rPr lang="de-DE" dirty="0" err="1"/>
              <a:t>HElmholtz</a:t>
            </a:r>
            <a:r>
              <a:rPr lang="de-DE" dirty="0"/>
              <a:t> </a:t>
            </a:r>
            <a:r>
              <a:rPr lang="de-DE" dirty="0" err="1"/>
              <a:t>LInear</a:t>
            </a:r>
            <a:r>
              <a:rPr lang="de-DE" dirty="0"/>
              <a:t> </a:t>
            </a:r>
            <a:r>
              <a:rPr lang="de-DE" dirty="0" err="1"/>
              <a:t>Accelerator</a:t>
            </a:r>
            <a:br>
              <a:rPr lang="de-DE" dirty="0"/>
            </a:br>
            <a:r>
              <a:rPr lang="de-DE" dirty="0"/>
              <a:t>Development at </a:t>
            </a:r>
            <a:r>
              <a:rPr lang="de-DE" dirty="0" err="1"/>
              <a:t>the</a:t>
            </a:r>
            <a:r>
              <a:rPr lang="de-DE" dirty="0"/>
              <a:t> HI Mainz</a:t>
            </a:r>
            <a:endParaRPr lang="en-DE" dirty="0"/>
          </a:p>
        </p:txBody>
      </p:sp>
      <p:sp>
        <p:nvSpPr>
          <p:cNvPr id="6" name="Date Placeholder 5">
            <a:extLst>
              <a:ext uri="{FF2B5EF4-FFF2-40B4-BE49-F238E27FC236}">
                <a16:creationId xmlns:a16="http://schemas.microsoft.com/office/drawing/2014/main" id="{24879FC4-E991-BF14-BC64-086DB719FCA7}"/>
              </a:ext>
            </a:extLst>
          </p:cNvPr>
          <p:cNvSpPr>
            <a:spLocks noGrp="1"/>
          </p:cNvSpPr>
          <p:nvPr>
            <p:ph type="dt" sz="half" idx="2"/>
          </p:nvPr>
        </p:nvSpPr>
        <p:spPr/>
        <p:txBody>
          <a:bodyPr/>
          <a:lstStyle/>
          <a:p>
            <a:r>
              <a:rPr lang="de-DE"/>
              <a:t>14/09/2023</a:t>
            </a:r>
            <a:endParaRPr lang="en-US"/>
          </a:p>
        </p:txBody>
      </p:sp>
      <p:sp>
        <p:nvSpPr>
          <p:cNvPr id="7" name="Footer Placeholder 6">
            <a:extLst>
              <a:ext uri="{FF2B5EF4-FFF2-40B4-BE49-F238E27FC236}">
                <a16:creationId xmlns:a16="http://schemas.microsoft.com/office/drawing/2014/main" id="{605B3DD7-E99E-F4BD-8CDD-4716FA0C5702}"/>
              </a:ext>
            </a:extLst>
          </p:cNvPr>
          <p:cNvSpPr>
            <a:spLocks noGrp="1"/>
          </p:cNvSpPr>
          <p:nvPr>
            <p:ph type="ftr" sz="quarter" idx="3"/>
          </p:nvPr>
        </p:nvSpPr>
        <p:spPr/>
        <p:txBody>
          <a:bodyPr/>
          <a:lstStyle/>
          <a:p>
            <a:r>
              <a:rPr lang="de-DE"/>
              <a:t>Research Topic MU-CML</a:t>
            </a:r>
            <a:endParaRPr lang="en-US"/>
          </a:p>
        </p:txBody>
      </p:sp>
      <p:sp>
        <p:nvSpPr>
          <p:cNvPr id="8" name="Slide Number Placeholder 7">
            <a:extLst>
              <a:ext uri="{FF2B5EF4-FFF2-40B4-BE49-F238E27FC236}">
                <a16:creationId xmlns:a16="http://schemas.microsoft.com/office/drawing/2014/main" id="{9D05A7CE-20D3-07F2-629B-C532BC0E94DF}"/>
              </a:ext>
            </a:extLst>
          </p:cNvPr>
          <p:cNvSpPr>
            <a:spLocks noGrp="1"/>
          </p:cNvSpPr>
          <p:nvPr>
            <p:ph type="sldNum" sz="quarter" idx="4"/>
          </p:nvPr>
        </p:nvSpPr>
        <p:spPr/>
        <p:txBody>
          <a:bodyPr/>
          <a:lstStyle/>
          <a:p>
            <a:fld id="{68A7D314-ADB3-4224-BAA8-FD8F1154CE84}" type="slidenum">
              <a:rPr lang="en-US" smtClean="0"/>
              <a:pPr/>
              <a:t>12</a:t>
            </a:fld>
            <a:endParaRPr lang="en-US"/>
          </a:p>
        </p:txBody>
      </p:sp>
      <p:pic>
        <p:nvPicPr>
          <p:cNvPr id="9" name="Grafik 42">
            <a:extLst>
              <a:ext uri="{FF2B5EF4-FFF2-40B4-BE49-F238E27FC236}">
                <a16:creationId xmlns:a16="http://schemas.microsoft.com/office/drawing/2014/main" id="{A73C5710-D6F2-772E-AD73-4EDC0A47FB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155" t="11270" r="27776" b="6191"/>
          <a:stretch/>
        </p:blipFill>
        <p:spPr>
          <a:xfrm>
            <a:off x="169101" y="89203"/>
            <a:ext cx="660394" cy="874411"/>
          </a:xfrm>
          <a:prstGeom prst="rect">
            <a:avLst/>
          </a:prstGeom>
          <a:solidFill>
            <a:schemeClr val="accent1">
              <a:alpha val="43000"/>
            </a:schemeClr>
          </a:solidFill>
          <a:ln>
            <a:solidFill>
              <a:schemeClr val="tx1"/>
            </a:solidFill>
          </a:ln>
        </p:spPr>
      </p:pic>
      <p:pic>
        <p:nvPicPr>
          <p:cNvPr id="10" name="Grafik 38">
            <a:extLst>
              <a:ext uri="{FF2B5EF4-FFF2-40B4-BE49-F238E27FC236}">
                <a16:creationId xmlns:a16="http://schemas.microsoft.com/office/drawing/2014/main" id="{19FAAD48-3671-68CA-C814-10DFFC552510}"/>
              </a:ext>
            </a:extLst>
          </p:cNvPr>
          <p:cNvPicPr>
            <a:picLocks noChangeAspect="1"/>
          </p:cNvPicPr>
          <p:nvPr/>
        </p:nvPicPr>
        <p:blipFill rotWithShape="1">
          <a:blip r:embed="rId3">
            <a:biLevel thresh="75000"/>
          </a:blip>
          <a:srcRect t="21197" b="17537"/>
          <a:stretch/>
        </p:blipFill>
        <p:spPr>
          <a:xfrm flipH="1">
            <a:off x="130542" y="883030"/>
            <a:ext cx="8882916" cy="1099273"/>
          </a:xfrm>
          <a:prstGeom prst="rect">
            <a:avLst/>
          </a:prstGeom>
        </p:spPr>
      </p:pic>
      <p:sp>
        <p:nvSpPr>
          <p:cNvPr id="11" name="Rechteck 48">
            <a:extLst>
              <a:ext uri="{FF2B5EF4-FFF2-40B4-BE49-F238E27FC236}">
                <a16:creationId xmlns:a16="http://schemas.microsoft.com/office/drawing/2014/main" id="{CCDF35ED-4D65-A500-DEA1-CBDA1B5AA1A4}"/>
              </a:ext>
            </a:extLst>
          </p:cNvPr>
          <p:cNvSpPr/>
          <p:nvPr/>
        </p:nvSpPr>
        <p:spPr>
          <a:xfrm>
            <a:off x="7575783" y="1356536"/>
            <a:ext cx="1769342" cy="646331"/>
          </a:xfrm>
          <a:prstGeom prst="rect">
            <a:avLst/>
          </a:prstGeom>
        </p:spPr>
        <p:txBody>
          <a:bodyPr wrap="none">
            <a:spAutoFit/>
          </a:bodyPr>
          <a:lstStyle/>
          <a:p>
            <a:pPr algn="ctr"/>
            <a:r>
              <a:rPr lang="en-US" altLang="de-DE" sz="900" b="1" dirty="0">
                <a:solidFill>
                  <a:srgbClr val="7030A0"/>
                </a:solidFill>
                <a:latin typeface="Arial" panose="020B0604020202020204" pitchFamily="34" charset="0"/>
                <a:cs typeface="Arial" panose="020B0604020202020204" pitchFamily="34" charset="0"/>
              </a:rPr>
              <a:t>Link2UNILAC:</a:t>
            </a:r>
          </a:p>
          <a:p>
            <a:pPr algn="ctr"/>
            <a:r>
              <a:rPr lang="en-US" altLang="de-DE" sz="900" b="1" dirty="0">
                <a:solidFill>
                  <a:srgbClr val="7030A0"/>
                </a:solidFill>
                <a:latin typeface="Arial" panose="020B0604020202020204" pitchFamily="34" charset="0"/>
                <a:cs typeface="Arial" panose="020B0604020202020204" pitchFamily="34" charset="0"/>
              </a:rPr>
              <a:t>Beam Line magnets</a:t>
            </a:r>
          </a:p>
          <a:p>
            <a:pPr algn="ctr"/>
            <a:r>
              <a:rPr lang="en-US" altLang="de-DE" sz="900" b="1" dirty="0">
                <a:solidFill>
                  <a:srgbClr val="7030A0"/>
                </a:solidFill>
                <a:latin typeface="Arial" panose="020B0604020202020204" pitchFamily="34" charset="0"/>
                <a:cs typeface="Arial" panose="020B0604020202020204" pitchFamily="34" charset="0"/>
              </a:rPr>
              <a:t>(on stock)</a:t>
            </a:r>
          </a:p>
        </p:txBody>
      </p:sp>
      <p:pic>
        <p:nvPicPr>
          <p:cNvPr id="12" name="Grafik 49">
            <a:extLst>
              <a:ext uri="{FF2B5EF4-FFF2-40B4-BE49-F238E27FC236}">
                <a16:creationId xmlns:a16="http://schemas.microsoft.com/office/drawing/2014/main" id="{1A936A43-E9DD-9589-20F5-5F7BAEEE24E4}"/>
              </a:ext>
            </a:extLst>
          </p:cNvPr>
          <p:cNvPicPr>
            <a:picLocks noChangeAspect="1"/>
          </p:cNvPicPr>
          <p:nvPr/>
        </p:nvPicPr>
        <p:blipFill rotWithShape="1">
          <a:blip r:embed="rId4"/>
          <a:srcRect l="10655" t="40168" r="61669" b="12976"/>
          <a:stretch/>
        </p:blipFill>
        <p:spPr>
          <a:xfrm>
            <a:off x="7096724" y="1418190"/>
            <a:ext cx="713652" cy="520371"/>
          </a:xfrm>
          <a:prstGeom prst="rect">
            <a:avLst/>
          </a:prstGeom>
        </p:spPr>
      </p:pic>
      <p:pic>
        <p:nvPicPr>
          <p:cNvPr id="13" name="Grafik 43">
            <a:extLst>
              <a:ext uri="{FF2B5EF4-FFF2-40B4-BE49-F238E27FC236}">
                <a16:creationId xmlns:a16="http://schemas.microsoft.com/office/drawing/2014/main" id="{B9A9F77E-63BC-B6A7-48ED-D02F13DE63D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811943" y="939349"/>
            <a:ext cx="411084" cy="292206"/>
          </a:xfrm>
          <a:prstGeom prst="rect">
            <a:avLst/>
          </a:prstGeom>
        </p:spPr>
      </p:pic>
      <p:pic>
        <p:nvPicPr>
          <p:cNvPr id="14" name="Grafik 45">
            <a:extLst>
              <a:ext uri="{FF2B5EF4-FFF2-40B4-BE49-F238E27FC236}">
                <a16:creationId xmlns:a16="http://schemas.microsoft.com/office/drawing/2014/main" id="{1FE2B47A-5B0B-5CBE-0B70-06FAC3E4A2B7}"/>
              </a:ext>
            </a:extLst>
          </p:cNvPr>
          <p:cNvPicPr>
            <a:picLocks noChangeAspect="1"/>
          </p:cNvPicPr>
          <p:nvPr/>
        </p:nvPicPr>
        <p:blipFill rotWithShape="1">
          <a:blip r:embed="rId6"/>
          <a:srcRect l="76973"/>
          <a:stretch/>
        </p:blipFill>
        <p:spPr>
          <a:xfrm>
            <a:off x="4733821" y="877426"/>
            <a:ext cx="562083" cy="416052"/>
          </a:xfrm>
          <a:prstGeom prst="rect">
            <a:avLst/>
          </a:prstGeom>
        </p:spPr>
      </p:pic>
      <p:pic>
        <p:nvPicPr>
          <p:cNvPr id="15" name="Grafik 46">
            <a:extLst>
              <a:ext uri="{FF2B5EF4-FFF2-40B4-BE49-F238E27FC236}">
                <a16:creationId xmlns:a16="http://schemas.microsoft.com/office/drawing/2014/main" id="{7E56B761-E898-EDC7-FEC2-F85A6A6D5DB5}"/>
              </a:ext>
            </a:extLst>
          </p:cNvPr>
          <p:cNvPicPr>
            <a:picLocks noChangeAspect="1"/>
          </p:cNvPicPr>
          <p:nvPr/>
        </p:nvPicPr>
        <p:blipFill rotWithShape="1">
          <a:blip r:embed="rId7"/>
          <a:srcRect l="22437" t="23151" r="58438" b="9616"/>
          <a:stretch/>
        </p:blipFill>
        <p:spPr>
          <a:xfrm>
            <a:off x="4298292" y="877964"/>
            <a:ext cx="349758" cy="414976"/>
          </a:xfrm>
          <a:prstGeom prst="rect">
            <a:avLst/>
          </a:prstGeom>
        </p:spPr>
      </p:pic>
      <p:pic>
        <p:nvPicPr>
          <p:cNvPr id="16" name="Grafik 47">
            <a:extLst>
              <a:ext uri="{FF2B5EF4-FFF2-40B4-BE49-F238E27FC236}">
                <a16:creationId xmlns:a16="http://schemas.microsoft.com/office/drawing/2014/main" id="{57E95E3E-4C37-705F-51FC-A655BD4DB17D}"/>
              </a:ext>
            </a:extLst>
          </p:cNvPr>
          <p:cNvPicPr>
            <a:picLocks noChangeAspect="1"/>
          </p:cNvPicPr>
          <p:nvPr/>
        </p:nvPicPr>
        <p:blipFill rotWithShape="1">
          <a:blip r:embed="rId6"/>
          <a:srcRect l="76973"/>
          <a:stretch/>
        </p:blipFill>
        <p:spPr>
          <a:xfrm>
            <a:off x="5366265" y="877426"/>
            <a:ext cx="562083" cy="416052"/>
          </a:xfrm>
          <a:prstGeom prst="rect">
            <a:avLst/>
          </a:prstGeom>
        </p:spPr>
      </p:pic>
      <p:sp>
        <p:nvSpPr>
          <p:cNvPr id="17" name="Rechteck 51">
            <a:extLst>
              <a:ext uri="{FF2B5EF4-FFF2-40B4-BE49-F238E27FC236}">
                <a16:creationId xmlns:a16="http://schemas.microsoft.com/office/drawing/2014/main" id="{F770F369-A847-C541-E220-F8E5A1845300}"/>
              </a:ext>
            </a:extLst>
          </p:cNvPr>
          <p:cNvSpPr/>
          <p:nvPr/>
        </p:nvSpPr>
        <p:spPr>
          <a:xfrm>
            <a:off x="3438033" y="1221226"/>
            <a:ext cx="2973892" cy="369332"/>
          </a:xfrm>
          <a:prstGeom prst="rect">
            <a:avLst/>
          </a:prstGeom>
        </p:spPr>
        <p:txBody>
          <a:bodyPr wrap="none">
            <a:spAutoFit/>
          </a:bodyPr>
          <a:lstStyle/>
          <a:p>
            <a:pPr algn="ctr"/>
            <a:r>
              <a:rPr lang="en-US" altLang="de-DE" sz="900" b="1" dirty="0">
                <a:solidFill>
                  <a:srgbClr val="7030A0"/>
                </a:solidFill>
                <a:latin typeface="Arial" panose="020B0604020202020204" pitchFamily="34" charset="0"/>
                <a:cs typeface="Arial" panose="020B0604020202020204" pitchFamily="34" charset="0"/>
              </a:rPr>
              <a:t>Basic HELIAC approach in preparation: ready 2028</a:t>
            </a:r>
          </a:p>
          <a:p>
            <a:pPr algn="ctr"/>
            <a:r>
              <a:rPr lang="en-US" altLang="de-DE" sz="900" b="1" i="1" dirty="0">
                <a:solidFill>
                  <a:srgbClr val="7030A0"/>
                </a:solidFill>
                <a:latin typeface="Arial" panose="020B0604020202020204" pitchFamily="34" charset="0"/>
                <a:cs typeface="Arial" panose="020B0604020202020204" pitchFamily="34" charset="0"/>
              </a:rPr>
              <a:t>CM1 (PoF3) &amp; CM2 (PoF4) &amp;CM3 (BMBF)</a:t>
            </a:r>
          </a:p>
        </p:txBody>
      </p:sp>
      <p:pic>
        <p:nvPicPr>
          <p:cNvPr id="18" name="Grafik 39">
            <a:extLst>
              <a:ext uri="{FF2B5EF4-FFF2-40B4-BE49-F238E27FC236}">
                <a16:creationId xmlns:a16="http://schemas.microsoft.com/office/drawing/2014/main" id="{662BAB09-7446-683F-49DB-1D2F3B20072E}"/>
              </a:ext>
            </a:extLst>
          </p:cNvPr>
          <p:cNvPicPr>
            <a:picLocks noChangeAspect="1"/>
          </p:cNvPicPr>
          <p:nvPr/>
        </p:nvPicPr>
        <p:blipFill>
          <a:blip r:embed="rId8"/>
          <a:stretch/>
        </p:blipFill>
        <p:spPr>
          <a:xfrm>
            <a:off x="758798" y="859732"/>
            <a:ext cx="1247255" cy="609013"/>
          </a:xfrm>
          <a:prstGeom prst="rect">
            <a:avLst/>
          </a:prstGeom>
          <a:ln>
            <a:noFill/>
          </a:ln>
        </p:spPr>
      </p:pic>
      <p:pic>
        <p:nvPicPr>
          <p:cNvPr id="19" name="Grafik 52">
            <a:extLst>
              <a:ext uri="{FF2B5EF4-FFF2-40B4-BE49-F238E27FC236}">
                <a16:creationId xmlns:a16="http://schemas.microsoft.com/office/drawing/2014/main" id="{17128176-3B75-42F7-6692-8DA0886BF423}"/>
              </a:ext>
            </a:extLst>
          </p:cNvPr>
          <p:cNvPicPr>
            <a:picLocks noChangeAspect="1"/>
          </p:cNvPicPr>
          <p:nvPr/>
        </p:nvPicPr>
        <p:blipFill>
          <a:blip r:embed="rId8"/>
          <a:stretch/>
        </p:blipFill>
        <p:spPr>
          <a:xfrm>
            <a:off x="2026347" y="843558"/>
            <a:ext cx="1196276" cy="584121"/>
          </a:xfrm>
          <a:prstGeom prst="rect">
            <a:avLst/>
          </a:prstGeom>
          <a:ln>
            <a:noFill/>
          </a:ln>
        </p:spPr>
      </p:pic>
      <p:sp>
        <p:nvSpPr>
          <p:cNvPr id="20" name="Rechteck 2">
            <a:extLst>
              <a:ext uri="{FF2B5EF4-FFF2-40B4-BE49-F238E27FC236}">
                <a16:creationId xmlns:a16="http://schemas.microsoft.com/office/drawing/2014/main" id="{D15DE58B-CDC1-1EE8-5127-229B30630CCC}"/>
              </a:ext>
            </a:extLst>
          </p:cNvPr>
          <p:cNvSpPr/>
          <p:nvPr/>
        </p:nvSpPr>
        <p:spPr>
          <a:xfrm>
            <a:off x="803455" y="1385792"/>
            <a:ext cx="2433680" cy="246221"/>
          </a:xfrm>
          <a:prstGeom prst="rect">
            <a:avLst/>
          </a:prstGeom>
        </p:spPr>
        <p:txBody>
          <a:bodyPr wrap="none">
            <a:spAutoFit/>
          </a:bodyPr>
          <a:lstStyle/>
          <a:p>
            <a:pPr algn="ctr"/>
            <a:r>
              <a:rPr lang="en-US" altLang="de-DE" sz="900" b="1" dirty="0">
                <a:solidFill>
                  <a:srgbClr val="7030A0"/>
                </a:solidFill>
                <a:latin typeface="Arial" panose="020B0604020202020204" pitchFamily="34" charset="0"/>
                <a:cs typeface="Arial" panose="020B0604020202020204" pitchFamily="34" charset="0"/>
              </a:rPr>
              <a:t>Advanced APF-IH-DTL (</a:t>
            </a:r>
            <a:r>
              <a:rPr lang="en-US" altLang="de-DE" sz="900" b="1" i="1" dirty="0">
                <a:solidFill>
                  <a:srgbClr val="7030A0"/>
                </a:solidFill>
                <a:latin typeface="Arial" panose="020B0604020202020204" pitchFamily="34" charset="0"/>
                <a:cs typeface="Arial" panose="020B0604020202020204" pitchFamily="34" charset="0"/>
              </a:rPr>
              <a:t>HGF-</a:t>
            </a:r>
            <a:r>
              <a:rPr lang="en-US" altLang="de-DE" sz="900" b="1" i="1" dirty="0" err="1">
                <a:solidFill>
                  <a:srgbClr val="7030A0"/>
                </a:solidFill>
                <a:latin typeface="Arial" panose="020B0604020202020204" pitchFamily="34" charset="0"/>
                <a:cs typeface="Arial" panose="020B0604020202020204" pitchFamily="34" charset="0"/>
              </a:rPr>
              <a:t>Innov</a:t>
            </a:r>
            <a:r>
              <a:rPr lang="en-US" altLang="de-DE" sz="900" b="1" i="1" dirty="0">
                <a:solidFill>
                  <a:srgbClr val="7030A0"/>
                </a:solidFill>
                <a:latin typeface="Arial" panose="020B0604020202020204" pitchFamily="34" charset="0"/>
                <a:cs typeface="Arial" panose="020B0604020202020204" pitchFamily="34" charset="0"/>
              </a:rPr>
              <a:t>. Pool</a:t>
            </a:r>
            <a:r>
              <a:rPr lang="en-US" altLang="de-DE" sz="1000" b="1" dirty="0">
                <a:solidFill>
                  <a:srgbClr val="7030A0"/>
                </a:solidFill>
                <a:latin typeface="Arial" panose="020B0604020202020204" pitchFamily="34" charset="0"/>
                <a:cs typeface="Arial" panose="020B0604020202020204" pitchFamily="34" charset="0"/>
              </a:rPr>
              <a:t>)</a:t>
            </a:r>
          </a:p>
        </p:txBody>
      </p:sp>
      <p:pic>
        <p:nvPicPr>
          <p:cNvPr id="21" name="Grafik 36">
            <a:extLst>
              <a:ext uri="{FF2B5EF4-FFF2-40B4-BE49-F238E27FC236}">
                <a16:creationId xmlns:a16="http://schemas.microsoft.com/office/drawing/2014/main" id="{58C835BD-1D94-C77E-6FB9-E24E976AD0BB}"/>
              </a:ext>
            </a:extLst>
          </p:cNvPr>
          <p:cNvPicPr>
            <a:picLocks noChangeAspect="1"/>
          </p:cNvPicPr>
          <p:nvPr/>
        </p:nvPicPr>
        <p:blipFill>
          <a:blip r:embed="rId9"/>
          <a:stretch>
            <a:fillRect/>
          </a:stretch>
        </p:blipFill>
        <p:spPr>
          <a:xfrm>
            <a:off x="325851" y="3541323"/>
            <a:ext cx="3888797" cy="1318043"/>
          </a:xfrm>
          <a:prstGeom prst="rect">
            <a:avLst/>
          </a:prstGeom>
        </p:spPr>
      </p:pic>
      <p:pic>
        <p:nvPicPr>
          <p:cNvPr id="22" name="Grafik 2">
            <a:extLst>
              <a:ext uri="{FF2B5EF4-FFF2-40B4-BE49-F238E27FC236}">
                <a16:creationId xmlns:a16="http://schemas.microsoft.com/office/drawing/2014/main" id="{50DDC518-A921-D47B-E407-06EA740D55EE}"/>
              </a:ext>
            </a:extLst>
          </p:cNvPr>
          <p:cNvPicPr/>
          <p:nvPr/>
        </p:nvPicPr>
        <p:blipFill>
          <a:blip r:embed="rId10"/>
          <a:srcRect t="9048" b="10882"/>
          <a:stretch/>
        </p:blipFill>
        <p:spPr>
          <a:xfrm>
            <a:off x="323492" y="2010566"/>
            <a:ext cx="1226914" cy="1530757"/>
          </a:xfrm>
          <a:prstGeom prst="rect">
            <a:avLst/>
          </a:prstGeom>
          <a:ln>
            <a:noFill/>
          </a:ln>
        </p:spPr>
      </p:pic>
      <p:pic>
        <p:nvPicPr>
          <p:cNvPr id="23" name="Grafik 55">
            <a:extLst>
              <a:ext uri="{FF2B5EF4-FFF2-40B4-BE49-F238E27FC236}">
                <a16:creationId xmlns:a16="http://schemas.microsoft.com/office/drawing/2014/main" id="{ABB440BE-97C2-227B-4C26-48F5240F283E}"/>
              </a:ext>
            </a:extLst>
          </p:cNvPr>
          <p:cNvPicPr>
            <a:picLocks noChangeAspect="1"/>
          </p:cNvPicPr>
          <p:nvPr/>
        </p:nvPicPr>
        <p:blipFill rotWithShape="1">
          <a:blip r:embed="rId11"/>
          <a:srcRect r="5453"/>
          <a:stretch/>
        </p:blipFill>
        <p:spPr>
          <a:xfrm>
            <a:off x="2965029" y="1992901"/>
            <a:ext cx="1198272" cy="774816"/>
          </a:xfrm>
          <a:prstGeom prst="rect">
            <a:avLst/>
          </a:prstGeom>
        </p:spPr>
      </p:pic>
      <p:pic>
        <p:nvPicPr>
          <p:cNvPr id="24" name="Grafik 18">
            <a:extLst>
              <a:ext uri="{FF2B5EF4-FFF2-40B4-BE49-F238E27FC236}">
                <a16:creationId xmlns:a16="http://schemas.microsoft.com/office/drawing/2014/main" id="{681282D0-C43C-770F-A471-641256531F86}"/>
              </a:ext>
            </a:extLst>
          </p:cNvPr>
          <p:cNvPicPr>
            <a:picLocks noChangeAspect="1"/>
          </p:cNvPicPr>
          <p:nvPr/>
        </p:nvPicPr>
        <p:blipFill rotWithShape="1">
          <a:blip r:embed="rId12"/>
          <a:srcRect l="6190" r="12854"/>
          <a:stretch/>
        </p:blipFill>
        <p:spPr>
          <a:xfrm>
            <a:off x="1611293" y="2606612"/>
            <a:ext cx="1316599" cy="914728"/>
          </a:xfrm>
          <a:prstGeom prst="rect">
            <a:avLst/>
          </a:prstGeom>
          <a:ln w="36000">
            <a:solidFill>
              <a:srgbClr val="FFFFFF"/>
            </a:solidFill>
            <a:bevel/>
          </a:ln>
        </p:spPr>
      </p:pic>
      <p:pic>
        <p:nvPicPr>
          <p:cNvPr id="25" name="Grafik 19">
            <a:extLst>
              <a:ext uri="{FF2B5EF4-FFF2-40B4-BE49-F238E27FC236}">
                <a16:creationId xmlns:a16="http://schemas.microsoft.com/office/drawing/2014/main" id="{433387C4-2089-416A-87C3-A23731773C39}"/>
              </a:ext>
            </a:extLst>
          </p:cNvPr>
          <p:cNvPicPr>
            <a:picLocks noChangeAspect="1"/>
          </p:cNvPicPr>
          <p:nvPr/>
        </p:nvPicPr>
        <p:blipFill rotWithShape="1">
          <a:blip r:embed="rId13"/>
          <a:srcRect l="6152" t="2333" r="2661" b="10398"/>
          <a:stretch/>
        </p:blipFill>
        <p:spPr>
          <a:xfrm>
            <a:off x="1604954" y="1956142"/>
            <a:ext cx="1310442" cy="774027"/>
          </a:xfrm>
          <a:prstGeom prst="rect">
            <a:avLst/>
          </a:prstGeom>
          <a:ln w="36000">
            <a:solidFill>
              <a:srgbClr val="FFFFFF"/>
            </a:solidFill>
            <a:bevel/>
          </a:ln>
        </p:spPr>
      </p:pic>
      <p:pic>
        <p:nvPicPr>
          <p:cNvPr id="26" name="Grafik 58">
            <a:extLst>
              <a:ext uri="{FF2B5EF4-FFF2-40B4-BE49-F238E27FC236}">
                <a16:creationId xmlns:a16="http://schemas.microsoft.com/office/drawing/2014/main" id="{3F46F05C-25E3-7737-31C6-B61695F161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65029" y="2721872"/>
            <a:ext cx="1230727" cy="807688"/>
          </a:xfrm>
          <a:prstGeom prst="rect">
            <a:avLst/>
          </a:prstGeom>
        </p:spPr>
      </p:pic>
      <p:sp>
        <p:nvSpPr>
          <p:cNvPr id="27" name="Textfeld 23">
            <a:extLst>
              <a:ext uri="{FF2B5EF4-FFF2-40B4-BE49-F238E27FC236}">
                <a16:creationId xmlns:a16="http://schemas.microsoft.com/office/drawing/2014/main" id="{41318C3D-32D0-9385-2A82-4952F90DCE14}"/>
              </a:ext>
            </a:extLst>
          </p:cNvPr>
          <p:cNvSpPr txBox="1">
            <a:spLocks noChangeArrowheads="1"/>
          </p:cNvSpPr>
          <p:nvPr/>
        </p:nvSpPr>
        <p:spPr bwMode="auto">
          <a:xfrm rot="19967501">
            <a:off x="1059523" y="3155874"/>
            <a:ext cx="2657056" cy="369332"/>
          </a:xfrm>
          <a:prstGeom prst="rect">
            <a:avLst/>
          </a:prstGeom>
          <a:solidFill>
            <a:srgbClr val="FFFFFF">
              <a:alpha val="65000"/>
            </a:srgbClr>
          </a:solidFill>
          <a:ln>
            <a:noFill/>
          </a:ln>
        </p:spPr>
        <p:txBody>
          <a:bodyPr wrap="square">
            <a:spAutoFit/>
          </a:bodyPr>
          <a:lstStyle>
            <a:defPPr>
              <a:defRPr lang="de-DE"/>
            </a:defPPr>
            <a:lvl1pPr algn="ctr">
              <a:defRPr sz="2400" b="1">
                <a:latin typeface="Calibri" panose="020F0502020204030204" pitchFamily="34" charset="0"/>
                <a:cs typeface="Arial" panose="020B0604020202020204" pitchFamily="34" charset="0"/>
              </a:defRPr>
            </a:lvl1pPr>
            <a:lvl2pPr marL="742950" indent="-285750">
              <a:defRPr sz="8200">
                <a:latin typeface="Arial" panose="020B0604020202020204" pitchFamily="34" charset="0"/>
                <a:cs typeface="Arial" panose="020B0604020202020204" pitchFamily="34" charset="0"/>
              </a:defRPr>
            </a:lvl2pPr>
            <a:lvl3pPr marL="1143000" indent="-228600">
              <a:defRPr sz="8200">
                <a:latin typeface="Arial" panose="020B0604020202020204" pitchFamily="34" charset="0"/>
                <a:cs typeface="Arial" panose="020B0604020202020204" pitchFamily="34" charset="0"/>
              </a:defRPr>
            </a:lvl3pPr>
            <a:lvl4pPr marL="1600200" indent="-228600">
              <a:defRPr sz="8200">
                <a:latin typeface="Arial" panose="020B0604020202020204" pitchFamily="34" charset="0"/>
                <a:cs typeface="Arial" panose="020B0604020202020204" pitchFamily="34" charset="0"/>
              </a:defRPr>
            </a:lvl4pPr>
            <a:lvl5pPr marL="2057400" indent="-228600">
              <a:defRPr sz="8200">
                <a:latin typeface="Arial" panose="020B0604020202020204" pitchFamily="34" charset="0"/>
                <a:cs typeface="Arial" panose="020B0604020202020204" pitchFamily="34" charset="0"/>
              </a:defRPr>
            </a:lvl5pPr>
            <a:lvl6pPr marL="2514600" indent="-228600" defTabSz="4175125" eaLnBrk="0" fontAlgn="base" hangingPunct="0">
              <a:spcBef>
                <a:spcPct val="0"/>
              </a:spcBef>
              <a:spcAft>
                <a:spcPct val="0"/>
              </a:spcAft>
              <a:defRPr sz="8200">
                <a:latin typeface="Arial" panose="020B0604020202020204" pitchFamily="34" charset="0"/>
                <a:cs typeface="Arial" panose="020B0604020202020204" pitchFamily="34" charset="0"/>
              </a:defRPr>
            </a:lvl6pPr>
            <a:lvl7pPr marL="2971800" indent="-228600" defTabSz="4175125" eaLnBrk="0" fontAlgn="base" hangingPunct="0">
              <a:spcBef>
                <a:spcPct val="0"/>
              </a:spcBef>
              <a:spcAft>
                <a:spcPct val="0"/>
              </a:spcAft>
              <a:defRPr sz="8200">
                <a:latin typeface="Arial" panose="020B0604020202020204" pitchFamily="34" charset="0"/>
                <a:cs typeface="Arial" panose="020B0604020202020204" pitchFamily="34" charset="0"/>
              </a:defRPr>
            </a:lvl7pPr>
            <a:lvl8pPr marL="3429000" indent="-228600" defTabSz="4175125" eaLnBrk="0" fontAlgn="base" hangingPunct="0">
              <a:spcBef>
                <a:spcPct val="0"/>
              </a:spcBef>
              <a:spcAft>
                <a:spcPct val="0"/>
              </a:spcAft>
              <a:defRPr sz="8200">
                <a:latin typeface="Arial" panose="020B0604020202020204" pitchFamily="34" charset="0"/>
                <a:cs typeface="Arial" panose="020B0604020202020204" pitchFamily="34" charset="0"/>
              </a:defRPr>
            </a:lvl8pPr>
            <a:lvl9pPr marL="3886200" indent="-228600" defTabSz="4175125" eaLnBrk="0" fontAlgn="base" hangingPunct="0">
              <a:spcBef>
                <a:spcPct val="0"/>
              </a:spcBef>
              <a:spcAft>
                <a:spcPct val="0"/>
              </a:spcAft>
              <a:defRPr sz="8200">
                <a:latin typeface="Arial" panose="020B0604020202020204" pitchFamily="34" charset="0"/>
                <a:cs typeface="Arial" panose="020B0604020202020204" pitchFamily="34" charset="0"/>
              </a:defRPr>
            </a:lvl9pPr>
          </a:lstStyle>
          <a:p>
            <a:r>
              <a:rPr lang="en-US" altLang="de-DE" sz="1800" dirty="0">
                <a:latin typeface="Arial" panose="020B0604020202020204" pitchFamily="34" charset="0"/>
              </a:rPr>
              <a:t>Test area @GSI</a:t>
            </a:r>
          </a:p>
        </p:txBody>
      </p:sp>
      <p:pic>
        <p:nvPicPr>
          <p:cNvPr id="28" name="Grafik 44">
            <a:extLst>
              <a:ext uri="{FF2B5EF4-FFF2-40B4-BE49-F238E27FC236}">
                <a16:creationId xmlns:a16="http://schemas.microsoft.com/office/drawing/2014/main" id="{E14A80B4-40AA-16A1-D66C-77ABCFA716A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58636" y="2023432"/>
            <a:ext cx="1837369" cy="2840847"/>
          </a:xfrm>
          <a:prstGeom prst="rect">
            <a:avLst/>
          </a:prstGeom>
        </p:spPr>
      </p:pic>
      <p:pic>
        <p:nvPicPr>
          <p:cNvPr id="29" name="Grafik 34">
            <a:extLst>
              <a:ext uri="{FF2B5EF4-FFF2-40B4-BE49-F238E27FC236}">
                <a16:creationId xmlns:a16="http://schemas.microsoft.com/office/drawing/2014/main" id="{C97B52C5-A93B-AD5F-1AF2-AF6EB7BDEC4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31870" r="2612" b="-180"/>
          <a:stretch/>
        </p:blipFill>
        <p:spPr>
          <a:xfrm>
            <a:off x="6156892" y="2023432"/>
            <a:ext cx="2944617" cy="1166361"/>
          </a:xfrm>
          <a:prstGeom prst="rect">
            <a:avLst/>
          </a:prstGeom>
        </p:spPr>
      </p:pic>
      <p:pic>
        <p:nvPicPr>
          <p:cNvPr id="30" name="Grafik 4">
            <a:extLst>
              <a:ext uri="{FF2B5EF4-FFF2-40B4-BE49-F238E27FC236}">
                <a16:creationId xmlns:a16="http://schemas.microsoft.com/office/drawing/2014/main" id="{C5DEE217-09BB-B82D-A7AD-A332C397A3FC}"/>
              </a:ext>
            </a:extLst>
          </p:cNvPr>
          <p:cNvPicPr>
            <a:picLocks noChangeAspect="1"/>
          </p:cNvPicPr>
          <p:nvPr/>
        </p:nvPicPr>
        <p:blipFill rotWithShape="1">
          <a:blip r:embed="rId17"/>
          <a:srcRect l="3806" r="16857" b="7965"/>
          <a:stretch/>
        </p:blipFill>
        <p:spPr>
          <a:xfrm>
            <a:off x="6171523" y="3235835"/>
            <a:ext cx="1506343" cy="1628444"/>
          </a:xfrm>
          <a:prstGeom prst="rect">
            <a:avLst/>
          </a:prstGeom>
          <a:ln>
            <a:solidFill>
              <a:srgbClr val="FFFFFF"/>
            </a:solidFill>
          </a:ln>
        </p:spPr>
      </p:pic>
      <p:pic>
        <p:nvPicPr>
          <p:cNvPr id="31" name="Grafik 27">
            <a:extLst>
              <a:ext uri="{FF2B5EF4-FFF2-40B4-BE49-F238E27FC236}">
                <a16:creationId xmlns:a16="http://schemas.microsoft.com/office/drawing/2014/main" id="{AFF46855-1B08-2E2F-ABA1-3021DEC6E7C9}"/>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9920" r="20612"/>
          <a:stretch/>
        </p:blipFill>
        <p:spPr>
          <a:xfrm rot="5400000">
            <a:off x="7541192" y="3282281"/>
            <a:ext cx="1594907" cy="1525726"/>
          </a:xfrm>
          <a:prstGeom prst="rect">
            <a:avLst/>
          </a:prstGeom>
          <a:ln w="38100">
            <a:solidFill>
              <a:srgbClr val="FFFFFF"/>
            </a:solidFill>
          </a:ln>
        </p:spPr>
      </p:pic>
      <p:sp>
        <p:nvSpPr>
          <p:cNvPr id="32" name="Textfeld 23">
            <a:extLst>
              <a:ext uri="{FF2B5EF4-FFF2-40B4-BE49-F238E27FC236}">
                <a16:creationId xmlns:a16="http://schemas.microsoft.com/office/drawing/2014/main" id="{E4481F44-6B2D-F40C-2B8B-B560DF98CE25}"/>
              </a:ext>
            </a:extLst>
          </p:cNvPr>
          <p:cNvSpPr txBox="1">
            <a:spLocks noChangeArrowheads="1"/>
          </p:cNvSpPr>
          <p:nvPr/>
        </p:nvSpPr>
        <p:spPr bwMode="auto">
          <a:xfrm rot="20296759">
            <a:off x="4978081" y="2823960"/>
            <a:ext cx="3451121" cy="646331"/>
          </a:xfrm>
          <a:prstGeom prst="rect">
            <a:avLst/>
          </a:prstGeom>
          <a:solidFill>
            <a:srgbClr val="FFFFFF">
              <a:alpha val="65000"/>
            </a:srgbClr>
          </a:solidFill>
          <a:ln>
            <a:noFill/>
          </a:ln>
        </p:spPr>
        <p:txBody>
          <a:bodyPr wrap="square">
            <a:spAutoFit/>
          </a:bodyPr>
          <a:lstStyle>
            <a:lvl1pPr>
              <a:defRPr sz="8200">
                <a:solidFill>
                  <a:schemeClr val="tx1"/>
                </a:solidFill>
                <a:latin typeface="Arial" panose="020B0604020202020204" pitchFamily="34" charset="0"/>
                <a:cs typeface="Arial" panose="020B0604020202020204" pitchFamily="34" charset="0"/>
              </a:defRPr>
            </a:lvl1pPr>
            <a:lvl2pPr marL="742950" indent="-285750">
              <a:defRPr sz="8200">
                <a:solidFill>
                  <a:schemeClr val="tx1"/>
                </a:solidFill>
                <a:latin typeface="Arial" panose="020B0604020202020204" pitchFamily="34" charset="0"/>
                <a:cs typeface="Arial" panose="020B0604020202020204" pitchFamily="34" charset="0"/>
              </a:defRPr>
            </a:lvl2pPr>
            <a:lvl3pPr marL="1143000" indent="-228600">
              <a:defRPr sz="8200">
                <a:solidFill>
                  <a:schemeClr val="tx1"/>
                </a:solidFill>
                <a:latin typeface="Arial" panose="020B0604020202020204" pitchFamily="34" charset="0"/>
                <a:cs typeface="Arial" panose="020B0604020202020204" pitchFamily="34" charset="0"/>
              </a:defRPr>
            </a:lvl3pPr>
            <a:lvl4pPr marL="1600200" indent="-228600">
              <a:defRPr sz="8200">
                <a:solidFill>
                  <a:schemeClr val="tx1"/>
                </a:solidFill>
                <a:latin typeface="Arial" panose="020B0604020202020204" pitchFamily="34" charset="0"/>
                <a:cs typeface="Arial" panose="020B0604020202020204" pitchFamily="34" charset="0"/>
              </a:defRPr>
            </a:lvl4pPr>
            <a:lvl5pPr marL="2057400" indent="-228600">
              <a:defRPr sz="8200">
                <a:solidFill>
                  <a:schemeClr val="tx1"/>
                </a:solidFill>
                <a:latin typeface="Arial" panose="020B0604020202020204" pitchFamily="34" charset="0"/>
                <a:cs typeface="Arial" panose="020B0604020202020204" pitchFamily="34" charset="0"/>
              </a:defRPr>
            </a:lvl5pPr>
            <a:lvl6pPr marL="2514600" indent="-228600" defTabSz="4175125" eaLnBrk="0" fontAlgn="base" hangingPunct="0">
              <a:spcBef>
                <a:spcPct val="0"/>
              </a:spcBef>
              <a:spcAft>
                <a:spcPct val="0"/>
              </a:spcAft>
              <a:defRPr sz="8200">
                <a:solidFill>
                  <a:schemeClr val="tx1"/>
                </a:solidFill>
                <a:latin typeface="Arial" panose="020B0604020202020204" pitchFamily="34" charset="0"/>
                <a:cs typeface="Arial" panose="020B0604020202020204" pitchFamily="34" charset="0"/>
              </a:defRPr>
            </a:lvl6pPr>
            <a:lvl7pPr marL="2971800" indent="-228600" defTabSz="4175125" eaLnBrk="0" fontAlgn="base" hangingPunct="0">
              <a:spcBef>
                <a:spcPct val="0"/>
              </a:spcBef>
              <a:spcAft>
                <a:spcPct val="0"/>
              </a:spcAft>
              <a:defRPr sz="8200">
                <a:solidFill>
                  <a:schemeClr val="tx1"/>
                </a:solidFill>
                <a:latin typeface="Arial" panose="020B0604020202020204" pitchFamily="34" charset="0"/>
                <a:cs typeface="Arial" panose="020B0604020202020204" pitchFamily="34" charset="0"/>
              </a:defRPr>
            </a:lvl7pPr>
            <a:lvl8pPr marL="3429000" indent="-228600" defTabSz="4175125" eaLnBrk="0" fontAlgn="base" hangingPunct="0">
              <a:spcBef>
                <a:spcPct val="0"/>
              </a:spcBef>
              <a:spcAft>
                <a:spcPct val="0"/>
              </a:spcAft>
              <a:defRPr sz="8200">
                <a:solidFill>
                  <a:schemeClr val="tx1"/>
                </a:solidFill>
                <a:latin typeface="Arial" panose="020B0604020202020204" pitchFamily="34" charset="0"/>
                <a:cs typeface="Arial" panose="020B0604020202020204" pitchFamily="34" charset="0"/>
              </a:defRPr>
            </a:lvl8pPr>
            <a:lvl9pPr marL="3886200" indent="-228600" defTabSz="4175125" eaLnBrk="0" fontAlgn="base" hangingPunct="0">
              <a:spcBef>
                <a:spcPct val="0"/>
              </a:spcBef>
              <a:spcAft>
                <a:spcPct val="0"/>
              </a:spcAft>
              <a:defRPr sz="8200">
                <a:solidFill>
                  <a:schemeClr val="tx1"/>
                </a:solidFill>
                <a:latin typeface="Arial" panose="020B0604020202020204" pitchFamily="34" charset="0"/>
                <a:cs typeface="Arial" panose="020B0604020202020204" pitchFamily="34" charset="0"/>
              </a:defRPr>
            </a:lvl9pPr>
          </a:lstStyle>
          <a:p>
            <a:pPr algn="ctr"/>
            <a:r>
              <a:rPr lang="en-US" altLang="de-DE" sz="1800" b="1" dirty="0" err="1"/>
              <a:t>Cryomodule</a:t>
            </a:r>
            <a:r>
              <a:rPr lang="en-US" altLang="de-DE" sz="1800" b="1" dirty="0"/>
              <a:t> Integration @ HI-Mainz (2022/23)</a:t>
            </a:r>
            <a:endParaRPr lang="en-US" altLang="de-DE" sz="1800" dirty="0"/>
          </a:p>
        </p:txBody>
      </p:sp>
      <p:pic>
        <p:nvPicPr>
          <p:cNvPr id="33" name="Grafik 6">
            <a:extLst>
              <a:ext uri="{FF2B5EF4-FFF2-40B4-BE49-F238E27FC236}">
                <a16:creationId xmlns:a16="http://schemas.microsoft.com/office/drawing/2014/main" id="{01A231C6-5802-DB59-AC59-031E19DA0FCF}"/>
              </a:ext>
            </a:extLst>
          </p:cNvPr>
          <p:cNvPicPr>
            <a:picLocks noChangeAspect="1"/>
          </p:cNvPicPr>
          <p:nvPr/>
        </p:nvPicPr>
        <p:blipFill rotWithShape="1">
          <a:blip r:embed="rId19">
            <a:extLst>
              <a:ext uri="{28A0092B-C50C-407E-A947-70E740481C1C}">
                <a14:useLocalDpi xmlns:a14="http://schemas.microsoft.com/office/drawing/2010/main" val="0"/>
              </a:ext>
            </a:extLst>
          </a:blip>
          <a:srcRect r="61423" b="52736"/>
          <a:stretch/>
        </p:blipFill>
        <p:spPr>
          <a:xfrm>
            <a:off x="6355951" y="568797"/>
            <a:ext cx="695379" cy="348775"/>
          </a:xfrm>
          <a:prstGeom prst="rect">
            <a:avLst/>
          </a:prstGeom>
        </p:spPr>
      </p:pic>
    </p:spTree>
    <p:extLst>
      <p:ext uri="{BB962C8B-B14F-4D97-AF65-F5344CB8AC3E}">
        <p14:creationId xmlns:p14="http://schemas.microsoft.com/office/powerpoint/2010/main" val="89507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67239759-23F8-0B84-7DC9-08B7DBBD20D9}"/>
              </a:ext>
            </a:extLst>
          </p:cNvPr>
          <p:cNvSpPr>
            <a:spLocks noGrp="1"/>
          </p:cNvSpPr>
          <p:nvPr>
            <p:ph type="dt" sz="half" idx="2"/>
          </p:nvPr>
        </p:nvSpPr>
        <p:spPr/>
        <p:txBody>
          <a:bodyPr/>
          <a:lstStyle/>
          <a:p>
            <a:r>
              <a:rPr lang="de-DE"/>
              <a:t>14/09/2023</a:t>
            </a:r>
            <a:endParaRPr lang="en-US"/>
          </a:p>
        </p:txBody>
      </p:sp>
      <p:sp>
        <p:nvSpPr>
          <p:cNvPr id="7" name="Footer Placeholder 6">
            <a:extLst>
              <a:ext uri="{FF2B5EF4-FFF2-40B4-BE49-F238E27FC236}">
                <a16:creationId xmlns:a16="http://schemas.microsoft.com/office/drawing/2014/main" id="{C69C2A0B-FEC2-6F38-39E0-812419E1133F}"/>
              </a:ext>
            </a:extLst>
          </p:cNvPr>
          <p:cNvSpPr>
            <a:spLocks noGrp="1"/>
          </p:cNvSpPr>
          <p:nvPr>
            <p:ph type="ftr" sz="quarter" idx="3"/>
          </p:nvPr>
        </p:nvSpPr>
        <p:spPr/>
        <p:txBody>
          <a:bodyPr/>
          <a:lstStyle/>
          <a:p>
            <a:r>
              <a:rPr lang="de-DE"/>
              <a:t>Research Topic MU-CML</a:t>
            </a:r>
            <a:endParaRPr lang="en-US"/>
          </a:p>
        </p:txBody>
      </p:sp>
      <p:sp>
        <p:nvSpPr>
          <p:cNvPr id="8" name="Slide Number Placeholder 7">
            <a:extLst>
              <a:ext uri="{FF2B5EF4-FFF2-40B4-BE49-F238E27FC236}">
                <a16:creationId xmlns:a16="http://schemas.microsoft.com/office/drawing/2014/main" id="{21A07430-7F88-ED50-3D21-DBFC449FB1AE}"/>
              </a:ext>
            </a:extLst>
          </p:cNvPr>
          <p:cNvSpPr>
            <a:spLocks noGrp="1"/>
          </p:cNvSpPr>
          <p:nvPr>
            <p:ph type="sldNum" sz="quarter" idx="4"/>
          </p:nvPr>
        </p:nvSpPr>
        <p:spPr/>
        <p:txBody>
          <a:bodyPr/>
          <a:lstStyle/>
          <a:p>
            <a:fld id="{68A7D314-ADB3-4224-BAA8-FD8F1154CE84}" type="slidenum">
              <a:rPr lang="en-US" smtClean="0"/>
              <a:pPr/>
              <a:t>13</a:t>
            </a:fld>
            <a:endParaRPr lang="en-US"/>
          </a:p>
        </p:txBody>
      </p:sp>
      <p:sp>
        <p:nvSpPr>
          <p:cNvPr id="9" name="Title 5">
            <a:extLst>
              <a:ext uri="{FF2B5EF4-FFF2-40B4-BE49-F238E27FC236}">
                <a16:creationId xmlns:a16="http://schemas.microsoft.com/office/drawing/2014/main" id="{A74BEF37-03C0-06DC-E5BE-A0A7052EC5A9}"/>
              </a:ext>
            </a:extLst>
          </p:cNvPr>
          <p:cNvSpPr>
            <a:spLocks noGrp="1"/>
          </p:cNvSpPr>
          <p:nvPr>
            <p:ph type="title"/>
          </p:nvPr>
        </p:nvSpPr>
        <p:spPr>
          <a:xfrm>
            <a:off x="360000" y="219600"/>
            <a:ext cx="7812400" cy="371930"/>
          </a:xfrm>
        </p:spPr>
        <p:txBody>
          <a:bodyPr/>
          <a:lstStyle/>
          <a:p>
            <a:r>
              <a:rPr lang="en-GB" dirty="0"/>
              <a:t>Theory: Spherical kilonova AT2017gfo</a:t>
            </a:r>
            <a:endParaRPr lang="en-DE" dirty="0"/>
          </a:p>
        </p:txBody>
      </p:sp>
      <p:sp>
        <p:nvSpPr>
          <p:cNvPr id="10" name="Text Placeholder 6">
            <a:extLst>
              <a:ext uri="{FF2B5EF4-FFF2-40B4-BE49-F238E27FC236}">
                <a16:creationId xmlns:a16="http://schemas.microsoft.com/office/drawing/2014/main" id="{68EC74F8-2931-E94D-55CA-1C0F799793F3}"/>
              </a:ext>
            </a:extLst>
          </p:cNvPr>
          <p:cNvSpPr>
            <a:spLocks noGrp="1"/>
          </p:cNvSpPr>
          <p:nvPr>
            <p:ph type="body" sz="quarter" idx="14"/>
          </p:nvPr>
        </p:nvSpPr>
        <p:spPr>
          <a:xfrm>
            <a:off x="358775" y="691200"/>
            <a:ext cx="7812400" cy="266400"/>
          </a:xfrm>
        </p:spPr>
        <p:txBody>
          <a:bodyPr/>
          <a:lstStyle/>
          <a:p>
            <a:r>
              <a:rPr lang="en-GB" dirty="0"/>
              <a:t>(EM counterpart of neutron star merger GW170817)</a:t>
            </a:r>
            <a:br>
              <a:rPr lang="en-GB" dirty="0"/>
            </a:br>
            <a:endParaRPr lang="en-DE" dirty="0"/>
          </a:p>
        </p:txBody>
      </p:sp>
      <p:sp>
        <p:nvSpPr>
          <p:cNvPr id="11" name="Content Placeholder 7">
            <a:extLst>
              <a:ext uri="{FF2B5EF4-FFF2-40B4-BE49-F238E27FC236}">
                <a16:creationId xmlns:a16="http://schemas.microsoft.com/office/drawing/2014/main" id="{AC74FBC2-837C-3F89-D6BC-71C7F3D40F27}"/>
              </a:ext>
            </a:extLst>
          </p:cNvPr>
          <p:cNvSpPr>
            <a:spLocks noGrp="1"/>
          </p:cNvSpPr>
          <p:nvPr>
            <p:ph sz="quarter" idx="15"/>
          </p:nvPr>
        </p:nvSpPr>
        <p:spPr>
          <a:xfrm>
            <a:off x="366411" y="1128025"/>
            <a:ext cx="4717281" cy="3422650"/>
          </a:xfrm>
        </p:spPr>
        <p:txBody>
          <a:bodyPr/>
          <a:lstStyle/>
          <a:p>
            <a:pPr>
              <a:lnSpc>
                <a:spcPct val="100000"/>
              </a:lnSpc>
            </a:pPr>
            <a:r>
              <a:rPr lang="de-DE" sz="1200" b="0" strike="noStrike" spc="-1" dirty="0" err="1">
                <a:solidFill>
                  <a:srgbClr val="333333"/>
                </a:solidFill>
                <a:latin typeface="Arial"/>
              </a:rPr>
              <a:t>Detailed</a:t>
            </a:r>
            <a:r>
              <a:rPr lang="de-DE" sz="1200" b="0" strike="noStrike" spc="-1" dirty="0">
                <a:solidFill>
                  <a:srgbClr val="333333"/>
                </a:solidFill>
                <a:latin typeface="Arial"/>
              </a:rPr>
              <a:t> </a:t>
            </a:r>
            <a:r>
              <a:rPr lang="de-DE" sz="1200" b="0" strike="noStrike" spc="-1" dirty="0" err="1">
                <a:solidFill>
                  <a:srgbClr val="333333"/>
                </a:solidFill>
                <a:latin typeface="Arial"/>
              </a:rPr>
              <a:t>analysis</a:t>
            </a:r>
            <a:r>
              <a:rPr lang="de-DE" sz="1200" b="0" strike="noStrike" spc="-1" dirty="0">
                <a:solidFill>
                  <a:srgbClr val="333333"/>
                </a:solidFill>
                <a:latin typeface="Arial"/>
              </a:rPr>
              <a:t> </a:t>
            </a:r>
            <a:r>
              <a:rPr lang="de-DE" sz="1200" b="0" strike="noStrike" spc="-1" dirty="0" err="1">
                <a:solidFill>
                  <a:srgbClr val="333333"/>
                </a:solidFill>
                <a:latin typeface="Arial"/>
              </a:rPr>
              <a:t>of</a:t>
            </a:r>
            <a:r>
              <a:rPr lang="de-DE" sz="1200" b="0" strike="noStrike" spc="-1" dirty="0">
                <a:solidFill>
                  <a:srgbClr val="333333"/>
                </a:solidFill>
                <a:latin typeface="Arial"/>
              </a:rPr>
              <a:t> kilonova </a:t>
            </a:r>
            <a:r>
              <a:rPr lang="de-DE" sz="1200" b="0" strike="noStrike" spc="-1" dirty="0" err="1">
                <a:solidFill>
                  <a:srgbClr val="333333"/>
                </a:solidFill>
                <a:latin typeface="Arial"/>
              </a:rPr>
              <a:t>spectra</a:t>
            </a:r>
            <a:endParaRPr lang="de-DE" sz="1200" spc="-1" dirty="0">
              <a:solidFill>
                <a:srgbClr val="333333"/>
              </a:solidFill>
              <a:latin typeface="Arial"/>
            </a:endParaRPr>
          </a:p>
          <a:p>
            <a:pPr lvl="1"/>
            <a:r>
              <a:rPr lang="de-DE" sz="1200" b="0" strike="noStrike" spc="-1" dirty="0" err="1">
                <a:solidFill>
                  <a:srgbClr val="333333"/>
                </a:solidFill>
                <a:latin typeface="Arial"/>
              </a:rPr>
              <a:t>fitting</a:t>
            </a:r>
            <a:r>
              <a:rPr lang="de-DE" sz="1200" b="0" strike="noStrike" spc="-1" dirty="0">
                <a:solidFill>
                  <a:srgbClr val="333333"/>
                </a:solidFill>
                <a:latin typeface="Arial"/>
              </a:rPr>
              <a:t> </a:t>
            </a:r>
            <a:r>
              <a:rPr lang="de-DE" sz="1200" b="0" strike="noStrike" spc="-1" dirty="0" err="1">
                <a:solidFill>
                  <a:srgbClr val="333333"/>
                </a:solidFill>
                <a:latin typeface="Arial"/>
              </a:rPr>
              <a:t>of</a:t>
            </a:r>
            <a:r>
              <a:rPr lang="de-DE" sz="1200" b="0" strike="noStrike" spc="-1" dirty="0">
                <a:solidFill>
                  <a:srgbClr val="333333"/>
                </a:solidFill>
                <a:latin typeface="Arial"/>
              </a:rPr>
              <a:t> </a:t>
            </a:r>
            <a:r>
              <a:rPr lang="de-DE" sz="1200" b="0" strike="noStrike" spc="-1" dirty="0" err="1">
                <a:solidFill>
                  <a:srgbClr val="333333"/>
                </a:solidFill>
                <a:latin typeface="Arial"/>
              </a:rPr>
              <a:t>spectral</a:t>
            </a:r>
            <a:r>
              <a:rPr lang="de-DE" sz="1200" b="0" strike="noStrike" spc="-1" dirty="0">
                <a:solidFill>
                  <a:srgbClr val="333333"/>
                </a:solidFill>
                <a:latin typeface="Arial"/>
              </a:rPr>
              <a:t> </a:t>
            </a:r>
            <a:r>
              <a:rPr lang="de-DE" sz="1200" b="0" strike="noStrike" spc="-1" dirty="0" err="1">
                <a:solidFill>
                  <a:srgbClr val="333333"/>
                </a:solidFill>
                <a:latin typeface="Arial"/>
              </a:rPr>
              <a:t>lines</a:t>
            </a:r>
            <a:r>
              <a:rPr lang="de-DE" sz="1200" b="0" strike="noStrike" spc="-1" dirty="0">
                <a:solidFill>
                  <a:srgbClr val="333333"/>
                </a:solidFill>
                <a:latin typeface="Arial"/>
              </a:rPr>
              <a:t> and </a:t>
            </a:r>
            <a:r>
              <a:rPr lang="de-DE" sz="1200" b="0" strike="noStrike" spc="-1" dirty="0" err="1">
                <a:solidFill>
                  <a:srgbClr val="333333"/>
                </a:solidFill>
                <a:latin typeface="Arial"/>
              </a:rPr>
              <a:t>blackbody</a:t>
            </a:r>
            <a:endParaRPr lang="de-DE" sz="1200" spc="-1" dirty="0">
              <a:solidFill>
                <a:srgbClr val="333333"/>
              </a:solidFill>
              <a:latin typeface="Arial"/>
            </a:endParaRPr>
          </a:p>
          <a:p>
            <a:pPr marL="180975" lvl="1" indent="0">
              <a:buNone/>
            </a:pPr>
            <a:r>
              <a:rPr lang="de-DE" sz="1200" b="0" strike="noStrike" spc="-1" dirty="0">
                <a:solidFill>
                  <a:srgbClr val="333333"/>
                </a:solidFill>
                <a:latin typeface="Arial"/>
              </a:rPr>
              <a:t>→</a:t>
            </a:r>
            <a:r>
              <a:rPr lang="de-DE" sz="1200" b="0" strike="noStrike" spc="-1" dirty="0">
                <a:solidFill>
                  <a:srgbClr val="333333"/>
                </a:solidFill>
                <a:latin typeface="Arial"/>
                <a:sym typeface="Wingdings" pitchFamily="2" charset="2"/>
              </a:rPr>
              <a:t> </a:t>
            </a:r>
            <a:r>
              <a:rPr lang="de-DE" sz="1200" b="0" strike="noStrike" spc="-1" dirty="0" err="1">
                <a:solidFill>
                  <a:srgbClr val="333333"/>
                </a:solidFill>
                <a:latin typeface="Arial"/>
              </a:rPr>
              <a:t>expansion</a:t>
            </a:r>
            <a:r>
              <a:rPr lang="de-DE" sz="1200" b="0" strike="noStrike" spc="-1" dirty="0">
                <a:solidFill>
                  <a:srgbClr val="333333"/>
                </a:solidFill>
                <a:latin typeface="Arial"/>
              </a:rPr>
              <a:t> </a:t>
            </a:r>
            <a:r>
              <a:rPr lang="de-DE" sz="1200" b="0" strike="noStrike" spc="-1" dirty="0" err="1">
                <a:solidFill>
                  <a:srgbClr val="333333"/>
                </a:solidFill>
                <a:latin typeface="Arial"/>
              </a:rPr>
              <a:t>velocities</a:t>
            </a:r>
            <a:r>
              <a:rPr lang="de-DE" sz="1200" b="0" strike="noStrike" spc="-1" dirty="0">
                <a:solidFill>
                  <a:srgbClr val="333333"/>
                </a:solidFill>
                <a:latin typeface="Arial"/>
              </a:rPr>
              <a:t> in different </a:t>
            </a:r>
            <a:r>
              <a:rPr lang="de-DE" sz="1200" b="0" strike="noStrike" spc="-1" dirty="0" err="1">
                <a:solidFill>
                  <a:srgbClr val="333333"/>
                </a:solidFill>
                <a:latin typeface="Arial"/>
              </a:rPr>
              <a:t>directions</a:t>
            </a:r>
            <a:r>
              <a:rPr lang="de-DE" sz="1200" b="0" strike="noStrike" spc="-1" dirty="0">
                <a:solidFill>
                  <a:srgbClr val="333333"/>
                </a:solidFill>
                <a:latin typeface="Arial"/>
              </a:rPr>
              <a:t> </a:t>
            </a:r>
            <a:r>
              <a:rPr lang="de-DE" sz="1200" b="0" strike="noStrike" spc="-1" dirty="0" err="1">
                <a:solidFill>
                  <a:srgbClr val="333333"/>
                </a:solidFill>
                <a:latin typeface="Arial"/>
              </a:rPr>
              <a:t>of</a:t>
            </a:r>
            <a:r>
              <a:rPr lang="de-DE" sz="1200" b="0" strike="noStrike" spc="-1" dirty="0">
                <a:solidFill>
                  <a:srgbClr val="333333"/>
                </a:solidFill>
                <a:latin typeface="Arial"/>
              </a:rPr>
              <a:t> </a:t>
            </a:r>
            <a:r>
              <a:rPr lang="de-DE" sz="1200" b="0" strike="noStrike" spc="-1" dirty="0" err="1">
                <a:solidFill>
                  <a:srgbClr val="333333"/>
                </a:solidFill>
                <a:latin typeface="Arial"/>
              </a:rPr>
              <a:t>explosion</a:t>
            </a:r>
            <a:endParaRPr lang="de-DE" sz="1200" spc="-1" dirty="0">
              <a:solidFill>
                <a:srgbClr val="333333"/>
              </a:solidFill>
              <a:latin typeface="Arial"/>
            </a:endParaRPr>
          </a:p>
          <a:p>
            <a:pPr marL="180975" lvl="1" indent="0">
              <a:buNone/>
            </a:pPr>
            <a:r>
              <a:rPr lang="de-DE" sz="1200" b="0" strike="noStrike" spc="-1" dirty="0">
                <a:solidFill>
                  <a:srgbClr val="333333"/>
                </a:solidFill>
                <a:latin typeface="Arial"/>
              </a:rPr>
              <a:t>→ </a:t>
            </a:r>
            <a:r>
              <a:rPr lang="de-DE" sz="1200" b="0" strike="noStrike" spc="-1" dirty="0" err="1">
                <a:solidFill>
                  <a:srgbClr val="333333"/>
                </a:solidFill>
                <a:latin typeface="Arial"/>
              </a:rPr>
              <a:t>point</a:t>
            </a:r>
            <a:r>
              <a:rPr lang="de-DE" sz="1200" b="0" strike="noStrike" spc="-1" dirty="0">
                <a:solidFill>
                  <a:srgbClr val="333333"/>
                </a:solidFill>
                <a:latin typeface="Arial"/>
              </a:rPr>
              <a:t> </a:t>
            </a:r>
            <a:r>
              <a:rPr lang="de-DE" sz="1200" b="0" strike="noStrike" spc="-1" dirty="0" err="1">
                <a:solidFill>
                  <a:srgbClr val="333333"/>
                </a:solidFill>
                <a:latin typeface="Arial"/>
              </a:rPr>
              <a:t>to</a:t>
            </a:r>
            <a:r>
              <a:rPr lang="de-DE" sz="1200" b="0" strike="noStrike" spc="-1" dirty="0">
                <a:solidFill>
                  <a:srgbClr val="333333"/>
                </a:solidFill>
                <a:latin typeface="Arial"/>
              </a:rPr>
              <a:t> </a:t>
            </a:r>
            <a:r>
              <a:rPr lang="de-DE" sz="1200" b="1" strike="noStrike" spc="-1" dirty="0">
                <a:solidFill>
                  <a:srgbClr val="333333"/>
                </a:solidFill>
                <a:latin typeface="Arial"/>
              </a:rPr>
              <a:t>high </a:t>
            </a:r>
            <a:r>
              <a:rPr lang="de-DE" sz="1200" b="1" strike="noStrike" spc="-1" dirty="0" err="1">
                <a:solidFill>
                  <a:srgbClr val="333333"/>
                </a:solidFill>
                <a:latin typeface="Arial"/>
              </a:rPr>
              <a:t>degree</a:t>
            </a:r>
            <a:r>
              <a:rPr lang="de-DE" sz="1200" b="1" strike="noStrike" spc="-1" dirty="0">
                <a:solidFill>
                  <a:srgbClr val="333333"/>
                </a:solidFill>
                <a:latin typeface="Arial"/>
              </a:rPr>
              <a:t> </a:t>
            </a:r>
            <a:r>
              <a:rPr lang="de-DE" sz="1200" b="1" strike="noStrike" spc="-1" dirty="0" err="1">
                <a:solidFill>
                  <a:srgbClr val="333333"/>
                </a:solidFill>
                <a:latin typeface="Arial"/>
              </a:rPr>
              <a:t>of</a:t>
            </a:r>
            <a:r>
              <a:rPr lang="de-DE" sz="1200" b="1" strike="noStrike" spc="-1" dirty="0">
                <a:solidFill>
                  <a:srgbClr val="333333"/>
                </a:solidFill>
                <a:latin typeface="Arial"/>
              </a:rPr>
              <a:t> </a:t>
            </a:r>
            <a:r>
              <a:rPr lang="de-DE" sz="1200" b="1" strike="noStrike" spc="-1" dirty="0" err="1">
                <a:solidFill>
                  <a:srgbClr val="333333"/>
                </a:solidFill>
                <a:latin typeface="Arial"/>
              </a:rPr>
              <a:t>sphericity</a:t>
            </a:r>
            <a:r>
              <a:rPr lang="de-DE" sz="1200" b="1" strike="noStrike" spc="-1" dirty="0">
                <a:solidFill>
                  <a:srgbClr val="333333"/>
                </a:solidFill>
                <a:latin typeface="Arial"/>
              </a:rPr>
              <a:t> </a:t>
            </a:r>
            <a:r>
              <a:rPr lang="de-DE" sz="1200" b="1" strike="noStrike" spc="-1" dirty="0" err="1">
                <a:solidFill>
                  <a:srgbClr val="333333"/>
                </a:solidFill>
                <a:latin typeface="Arial"/>
              </a:rPr>
              <a:t>of</a:t>
            </a:r>
            <a:r>
              <a:rPr lang="de-DE" sz="1200" b="1" strike="noStrike" spc="-1" dirty="0">
                <a:solidFill>
                  <a:srgbClr val="333333"/>
                </a:solidFill>
                <a:latin typeface="Arial"/>
              </a:rPr>
              <a:t> </a:t>
            </a:r>
            <a:r>
              <a:rPr lang="de-DE" sz="1200" b="1" strike="noStrike" spc="-1" dirty="0" err="1">
                <a:solidFill>
                  <a:srgbClr val="333333"/>
                </a:solidFill>
                <a:latin typeface="Arial"/>
              </a:rPr>
              <a:t>merger</a:t>
            </a:r>
            <a:r>
              <a:rPr lang="de-DE" sz="1200" b="1" strike="noStrike" spc="-1" dirty="0">
                <a:solidFill>
                  <a:srgbClr val="333333"/>
                </a:solidFill>
                <a:latin typeface="Arial"/>
              </a:rPr>
              <a:t> </a:t>
            </a:r>
            <a:r>
              <a:rPr lang="de-DE" sz="1200" b="1" strike="noStrike" spc="-1" dirty="0" err="1">
                <a:solidFill>
                  <a:srgbClr val="333333"/>
                </a:solidFill>
                <a:latin typeface="Arial"/>
              </a:rPr>
              <a:t>outflow</a:t>
            </a:r>
            <a:endParaRPr lang="de-DE" sz="1200" spc="-1" dirty="0">
              <a:solidFill>
                <a:srgbClr val="333333"/>
              </a:solidFill>
              <a:latin typeface="Arial"/>
            </a:endParaRPr>
          </a:p>
          <a:p>
            <a:pPr marL="180975" lvl="1" indent="-180975" defTabSz="180000">
              <a:spcBef>
                <a:spcPts val="0"/>
              </a:spcBef>
              <a:tabLst>
                <a:tab pos="180000" algn="l"/>
                <a:tab pos="360000" algn="l"/>
              </a:tabLst>
            </a:pPr>
            <a:endParaRPr lang="de-DE" sz="1200" spc="-1" dirty="0">
              <a:solidFill>
                <a:srgbClr val="333333"/>
              </a:solidFill>
              <a:latin typeface="Arial"/>
            </a:endParaRPr>
          </a:p>
          <a:p>
            <a:pPr marL="180975" lvl="1" indent="-180975" defTabSz="180000">
              <a:spcBef>
                <a:spcPts val="0"/>
              </a:spcBef>
              <a:tabLst>
                <a:tab pos="180000" algn="l"/>
                <a:tab pos="360000" algn="l"/>
              </a:tabLst>
            </a:pPr>
            <a:r>
              <a:rPr lang="de-DE" sz="1200" spc="-1" dirty="0" err="1">
                <a:solidFill>
                  <a:srgbClr val="333333"/>
                </a:solidFill>
                <a:latin typeface="Arial"/>
              </a:rPr>
              <a:t>Either</a:t>
            </a:r>
            <a:r>
              <a:rPr lang="de-DE" sz="1200" spc="-1" dirty="0">
                <a:solidFill>
                  <a:srgbClr val="333333"/>
                </a:solidFill>
                <a:latin typeface="Arial"/>
              </a:rPr>
              <a:t> </a:t>
            </a:r>
            <a:r>
              <a:rPr lang="de-DE" sz="1200" spc="-1" dirty="0" err="1">
                <a:solidFill>
                  <a:srgbClr val="333333"/>
                </a:solidFill>
                <a:latin typeface="Arial"/>
              </a:rPr>
              <a:t>coincidence</a:t>
            </a:r>
            <a:r>
              <a:rPr lang="de-DE" sz="1200" spc="-1" dirty="0">
                <a:solidFill>
                  <a:srgbClr val="333333"/>
                </a:solidFill>
                <a:latin typeface="Arial"/>
              </a:rPr>
              <a:t> </a:t>
            </a:r>
            <a:r>
              <a:rPr lang="de-DE" sz="1200" spc="-1" dirty="0" err="1">
                <a:solidFill>
                  <a:srgbClr val="333333"/>
                </a:solidFill>
                <a:latin typeface="Arial"/>
              </a:rPr>
              <a:t>or</a:t>
            </a:r>
            <a:r>
              <a:rPr lang="de-DE" sz="1200" spc="-1" dirty="0">
                <a:solidFill>
                  <a:srgbClr val="333333"/>
                </a:solidFill>
                <a:latin typeface="Arial"/>
              </a:rPr>
              <a:t> additional </a:t>
            </a:r>
            <a:r>
              <a:rPr lang="de-DE" sz="1200" spc="-1" dirty="0" err="1">
                <a:solidFill>
                  <a:srgbClr val="333333"/>
                </a:solidFill>
                <a:latin typeface="Arial"/>
              </a:rPr>
              <a:t>energy</a:t>
            </a:r>
            <a:r>
              <a:rPr lang="de-DE" sz="1200" spc="-1" dirty="0">
                <a:solidFill>
                  <a:srgbClr val="333333"/>
                </a:solidFill>
                <a:latin typeface="Arial"/>
              </a:rPr>
              <a:t> </a:t>
            </a:r>
            <a:r>
              <a:rPr lang="de-DE" sz="1200" spc="-1" dirty="0" err="1">
                <a:solidFill>
                  <a:srgbClr val="333333"/>
                </a:solidFill>
                <a:latin typeface="Arial"/>
              </a:rPr>
              <a:t>injection</a:t>
            </a:r>
            <a:r>
              <a:rPr lang="de-DE" sz="1200" spc="-1" dirty="0">
                <a:solidFill>
                  <a:srgbClr val="333333"/>
                </a:solidFill>
                <a:latin typeface="Arial"/>
              </a:rPr>
              <a:t> (</a:t>
            </a:r>
            <a:r>
              <a:rPr lang="de-DE" sz="1200" spc="-1" dirty="0" err="1">
                <a:solidFill>
                  <a:srgbClr val="333333"/>
                </a:solidFill>
                <a:latin typeface="Arial"/>
              </a:rPr>
              <a:t>no</a:t>
            </a:r>
            <a:r>
              <a:rPr lang="de-DE" sz="1200" spc="-1" dirty="0">
                <a:solidFill>
                  <a:srgbClr val="333333"/>
                </a:solidFill>
                <a:latin typeface="Arial"/>
              </a:rPr>
              <a:t> </a:t>
            </a:r>
            <a:r>
              <a:rPr lang="de-DE" sz="1200" spc="-1" dirty="0" err="1">
                <a:solidFill>
                  <a:srgbClr val="333333"/>
                </a:solidFill>
                <a:latin typeface="Arial"/>
              </a:rPr>
              <a:t>obvious</a:t>
            </a:r>
            <a:r>
              <a:rPr lang="de-DE" sz="1200" spc="-1" dirty="0">
                <a:solidFill>
                  <a:srgbClr val="333333"/>
                </a:solidFill>
                <a:latin typeface="Arial"/>
              </a:rPr>
              <a:t> robust </a:t>
            </a:r>
            <a:r>
              <a:rPr lang="de-DE" sz="1200" spc="-1" dirty="0" err="1">
                <a:solidFill>
                  <a:srgbClr val="333333"/>
                </a:solidFill>
                <a:latin typeface="Arial"/>
              </a:rPr>
              <a:t>mechanism</a:t>
            </a:r>
            <a:r>
              <a:rPr lang="de-DE" sz="1200" spc="-1" dirty="0">
                <a:solidFill>
                  <a:srgbClr val="333333"/>
                </a:solidFill>
                <a:latin typeface="Arial"/>
              </a:rPr>
              <a:t>)</a:t>
            </a:r>
          </a:p>
          <a:p>
            <a:pPr marL="0" lvl="1" indent="0" defTabSz="180000">
              <a:spcBef>
                <a:spcPts val="0"/>
              </a:spcBef>
              <a:buNone/>
              <a:tabLst>
                <a:tab pos="180000" algn="l"/>
                <a:tab pos="360000" algn="l"/>
              </a:tabLst>
            </a:pPr>
            <a:r>
              <a:rPr lang="de-DE" sz="1200" spc="-1" dirty="0">
                <a:solidFill>
                  <a:srgbClr val="333333"/>
                </a:solidFill>
                <a:latin typeface="Arial"/>
              </a:rPr>
              <a:t>	→ </a:t>
            </a:r>
            <a:r>
              <a:rPr lang="de-DE" sz="1200" spc="-1" dirty="0" err="1">
                <a:solidFill>
                  <a:srgbClr val="333333"/>
                </a:solidFill>
                <a:latin typeface="Arial"/>
              </a:rPr>
              <a:t>constrains</a:t>
            </a:r>
            <a:r>
              <a:rPr lang="de-DE" sz="1200" spc="-1" dirty="0">
                <a:solidFill>
                  <a:srgbClr val="333333"/>
                </a:solidFill>
                <a:latin typeface="Arial"/>
              </a:rPr>
              <a:t> </a:t>
            </a:r>
            <a:r>
              <a:rPr lang="de-DE" sz="1200" spc="-1" dirty="0" err="1">
                <a:solidFill>
                  <a:srgbClr val="333333"/>
                </a:solidFill>
                <a:latin typeface="Arial"/>
              </a:rPr>
              <a:t>merger</a:t>
            </a:r>
            <a:r>
              <a:rPr lang="de-DE" sz="1200" spc="-1" dirty="0">
                <a:solidFill>
                  <a:srgbClr val="333333"/>
                </a:solidFill>
                <a:latin typeface="Arial"/>
              </a:rPr>
              <a:t> </a:t>
            </a:r>
            <a:r>
              <a:rPr lang="de-DE" sz="1200" spc="-1" dirty="0" err="1">
                <a:solidFill>
                  <a:srgbClr val="333333"/>
                </a:solidFill>
                <a:latin typeface="Arial"/>
              </a:rPr>
              <a:t>models</a:t>
            </a:r>
            <a:endParaRPr lang="de-DE" sz="1200" spc="-1" dirty="0">
              <a:solidFill>
                <a:srgbClr val="333333"/>
              </a:solidFill>
              <a:latin typeface="Arial"/>
            </a:endParaRPr>
          </a:p>
          <a:p>
            <a:pPr marL="0" lvl="1" indent="0" defTabSz="180000">
              <a:spcBef>
                <a:spcPts val="0"/>
              </a:spcBef>
              <a:buNone/>
              <a:tabLst>
                <a:tab pos="180000" algn="l"/>
                <a:tab pos="360000" algn="l"/>
              </a:tabLst>
            </a:pPr>
            <a:endParaRPr lang="de-DE" sz="1200" spc="-1" dirty="0">
              <a:solidFill>
                <a:srgbClr val="333333"/>
              </a:solidFill>
              <a:latin typeface="Arial"/>
            </a:endParaRPr>
          </a:p>
          <a:p>
            <a:pPr marL="180975" lvl="1" indent="-180975" defTabSz="180000">
              <a:spcBef>
                <a:spcPts val="0"/>
              </a:spcBef>
              <a:tabLst>
                <a:tab pos="180000" algn="l"/>
                <a:tab pos="360000" algn="l"/>
              </a:tabLst>
            </a:pPr>
            <a:r>
              <a:rPr lang="de-DE" sz="1200" spc="-1" dirty="0" err="1">
                <a:solidFill>
                  <a:srgbClr val="333333"/>
                </a:solidFill>
                <a:latin typeface="Arial"/>
              </a:rPr>
              <a:t>Yields</a:t>
            </a:r>
            <a:r>
              <a:rPr lang="de-DE" sz="1200" spc="-1" dirty="0">
                <a:solidFill>
                  <a:srgbClr val="333333"/>
                </a:solidFill>
                <a:latin typeface="Arial"/>
              </a:rPr>
              <a:t> </a:t>
            </a:r>
            <a:r>
              <a:rPr lang="de-DE" sz="1200" spc="-1" dirty="0" err="1">
                <a:solidFill>
                  <a:srgbClr val="333333"/>
                </a:solidFill>
                <a:latin typeface="Arial"/>
              </a:rPr>
              <a:t>independent</a:t>
            </a:r>
            <a:r>
              <a:rPr lang="de-DE" sz="1200" spc="-1" dirty="0">
                <a:solidFill>
                  <a:srgbClr val="333333"/>
                </a:solidFill>
                <a:latin typeface="Arial"/>
              </a:rPr>
              <a:t> </a:t>
            </a:r>
            <a:r>
              <a:rPr lang="de-DE" sz="1200" spc="-1" dirty="0" err="1">
                <a:solidFill>
                  <a:srgbClr val="333333"/>
                </a:solidFill>
                <a:latin typeface="Arial"/>
              </a:rPr>
              <a:t>distance</a:t>
            </a:r>
            <a:r>
              <a:rPr lang="de-DE" sz="1200" spc="-1" dirty="0">
                <a:solidFill>
                  <a:srgbClr val="333333"/>
                </a:solidFill>
                <a:latin typeface="Arial"/>
              </a:rPr>
              <a:t> </a:t>
            </a:r>
            <a:r>
              <a:rPr lang="de-DE" sz="1200" spc="-1" dirty="0" err="1">
                <a:solidFill>
                  <a:srgbClr val="333333"/>
                </a:solidFill>
                <a:latin typeface="Arial"/>
              </a:rPr>
              <a:t>measure</a:t>
            </a:r>
            <a:r>
              <a:rPr lang="de-DE" sz="1200" spc="-1" dirty="0">
                <a:solidFill>
                  <a:srgbClr val="333333"/>
                </a:solidFill>
                <a:latin typeface="Arial"/>
              </a:rPr>
              <a:t> (via Stefan-Boltzmann fit)</a:t>
            </a:r>
          </a:p>
          <a:p>
            <a:pPr marL="0" lvl="1" indent="0" defTabSz="180000">
              <a:spcBef>
                <a:spcPts val="0"/>
              </a:spcBef>
              <a:buNone/>
              <a:tabLst>
                <a:tab pos="180000" algn="l"/>
                <a:tab pos="360000" algn="l"/>
              </a:tabLst>
            </a:pPr>
            <a:r>
              <a:rPr lang="de-DE" sz="1200" spc="-1" dirty="0">
                <a:solidFill>
                  <a:srgbClr val="333333"/>
                </a:solidFill>
                <a:latin typeface="Arial"/>
              </a:rPr>
              <a:t>	→ </a:t>
            </a:r>
            <a:r>
              <a:rPr lang="de-DE" sz="1200" spc="-1" dirty="0" err="1">
                <a:solidFill>
                  <a:srgbClr val="333333"/>
                </a:solidFill>
                <a:latin typeface="Arial"/>
              </a:rPr>
              <a:t>best</a:t>
            </a:r>
            <a:r>
              <a:rPr lang="de-DE" sz="1200" spc="-1" dirty="0">
                <a:solidFill>
                  <a:srgbClr val="333333"/>
                </a:solidFill>
                <a:latin typeface="Arial"/>
              </a:rPr>
              <a:t> </a:t>
            </a:r>
            <a:r>
              <a:rPr lang="de-DE" sz="1200" spc="-1" dirty="0" err="1">
                <a:solidFill>
                  <a:srgbClr val="333333"/>
                </a:solidFill>
                <a:latin typeface="Arial"/>
              </a:rPr>
              <a:t>measured</a:t>
            </a:r>
            <a:r>
              <a:rPr lang="de-DE" sz="1200" spc="-1" dirty="0">
                <a:solidFill>
                  <a:srgbClr val="333333"/>
                </a:solidFill>
                <a:latin typeface="Arial"/>
              </a:rPr>
              <a:t> </a:t>
            </a:r>
            <a:r>
              <a:rPr lang="de-DE" sz="1200" spc="-1" dirty="0" err="1">
                <a:solidFill>
                  <a:srgbClr val="333333"/>
                </a:solidFill>
                <a:latin typeface="Arial"/>
              </a:rPr>
              <a:t>distance</a:t>
            </a:r>
            <a:r>
              <a:rPr lang="de-DE" sz="1200" spc="-1" dirty="0">
                <a:solidFill>
                  <a:srgbClr val="333333"/>
                </a:solidFill>
                <a:latin typeface="Arial"/>
              </a:rPr>
              <a:t> </a:t>
            </a:r>
            <a:r>
              <a:rPr lang="de-DE" sz="1200" spc="-1" dirty="0" err="1">
                <a:solidFill>
                  <a:srgbClr val="333333"/>
                </a:solidFill>
                <a:latin typeface="Arial"/>
              </a:rPr>
              <a:t>of</a:t>
            </a:r>
            <a:r>
              <a:rPr lang="de-DE" sz="1200" spc="-1" dirty="0">
                <a:solidFill>
                  <a:srgbClr val="333333"/>
                </a:solidFill>
                <a:latin typeface="Arial"/>
              </a:rPr>
              <a:t> GW170817 so </a:t>
            </a:r>
            <a:r>
              <a:rPr lang="de-DE" sz="1200" spc="-1" dirty="0" err="1">
                <a:solidFill>
                  <a:srgbClr val="333333"/>
                </a:solidFill>
                <a:latin typeface="Arial"/>
              </a:rPr>
              <a:t>far</a:t>
            </a:r>
            <a:r>
              <a:rPr lang="de-DE" sz="1200" spc="-1" dirty="0">
                <a:solidFill>
                  <a:srgbClr val="333333"/>
                </a:solidFill>
                <a:latin typeface="Arial"/>
              </a:rPr>
              <a:t> (45.5±0.6) </a:t>
            </a:r>
            <a:r>
              <a:rPr lang="de-DE" sz="1200" spc="-1" dirty="0" err="1">
                <a:solidFill>
                  <a:srgbClr val="333333"/>
                </a:solidFill>
                <a:latin typeface="Arial"/>
              </a:rPr>
              <a:t>Mpc</a:t>
            </a:r>
            <a:endParaRPr lang="de-DE" sz="1200" spc="-1" dirty="0">
              <a:solidFill>
                <a:srgbClr val="333333"/>
              </a:solidFill>
              <a:latin typeface="Arial"/>
            </a:endParaRPr>
          </a:p>
          <a:p>
            <a:pPr marL="180975" lvl="1" indent="-180975" defTabSz="180000">
              <a:spcBef>
                <a:spcPts val="1100"/>
              </a:spcBef>
              <a:tabLst>
                <a:tab pos="180000" algn="l"/>
                <a:tab pos="360000" algn="l"/>
              </a:tabLst>
            </a:pPr>
            <a:r>
              <a:rPr lang="de-DE" sz="1200" spc="-1" dirty="0">
                <a:solidFill>
                  <a:srgbClr val="333333"/>
                </a:solidFill>
                <a:latin typeface="Arial"/>
              </a:rPr>
              <a:t>Potential </a:t>
            </a:r>
            <a:r>
              <a:rPr lang="de-DE" sz="1200" spc="-1" dirty="0" err="1">
                <a:solidFill>
                  <a:srgbClr val="333333"/>
                </a:solidFill>
                <a:latin typeface="Arial"/>
              </a:rPr>
              <a:t>for</a:t>
            </a:r>
            <a:r>
              <a:rPr lang="de-DE" sz="1200" spc="-1" dirty="0">
                <a:solidFill>
                  <a:srgbClr val="333333"/>
                </a:solidFill>
                <a:latin typeface="Arial"/>
              </a:rPr>
              <a:t> </a:t>
            </a:r>
            <a:r>
              <a:rPr lang="de-DE" sz="1200" spc="-1" dirty="0" err="1">
                <a:solidFill>
                  <a:srgbClr val="333333"/>
                </a:solidFill>
                <a:latin typeface="Arial"/>
              </a:rPr>
              <a:t>measuring</a:t>
            </a:r>
            <a:r>
              <a:rPr lang="de-DE" sz="1200" spc="-1" dirty="0">
                <a:solidFill>
                  <a:srgbClr val="333333"/>
                </a:solidFill>
                <a:latin typeface="Arial"/>
              </a:rPr>
              <a:t> Hubble </a:t>
            </a:r>
            <a:r>
              <a:rPr lang="de-DE" sz="1200" spc="-1" dirty="0" err="1">
                <a:solidFill>
                  <a:srgbClr val="333333"/>
                </a:solidFill>
                <a:latin typeface="Arial"/>
              </a:rPr>
              <a:t>constant</a:t>
            </a:r>
            <a:r>
              <a:rPr lang="de-DE" sz="1200" spc="-1" dirty="0">
                <a:solidFill>
                  <a:srgbClr val="333333"/>
                </a:solidFill>
                <a:latin typeface="Arial"/>
              </a:rPr>
              <a:t> (</a:t>
            </a:r>
            <a:r>
              <a:rPr lang="de-DE" sz="1200" spc="-1" dirty="0" err="1">
                <a:solidFill>
                  <a:srgbClr val="333333"/>
                </a:solidFill>
                <a:latin typeface="Arial"/>
              </a:rPr>
              <a:t>recall</a:t>
            </a:r>
            <a:r>
              <a:rPr lang="de-DE" sz="1200" spc="-1" dirty="0">
                <a:solidFill>
                  <a:srgbClr val="333333"/>
                </a:solidFill>
                <a:latin typeface="Arial"/>
              </a:rPr>
              <a:t> </a:t>
            </a:r>
            <a:r>
              <a:rPr lang="de-DE" sz="1200" spc="-1" dirty="0" err="1">
                <a:solidFill>
                  <a:srgbClr val="333333"/>
                </a:solidFill>
                <a:latin typeface="Arial"/>
              </a:rPr>
              <a:t>current</a:t>
            </a:r>
            <a:r>
              <a:rPr lang="de-DE" sz="1200" spc="-1" dirty="0">
                <a:solidFill>
                  <a:srgbClr val="333333"/>
                </a:solidFill>
                <a:latin typeface="Arial"/>
              </a:rPr>
              <a:t> </a:t>
            </a:r>
            <a:r>
              <a:rPr lang="de-DE" sz="1200" spc="-1" dirty="0" err="1">
                <a:solidFill>
                  <a:srgbClr val="333333"/>
                </a:solidFill>
                <a:latin typeface="Arial"/>
              </a:rPr>
              <a:t>tension</a:t>
            </a:r>
            <a:r>
              <a:rPr lang="de-DE" sz="1200" spc="-1" dirty="0">
                <a:solidFill>
                  <a:srgbClr val="333333"/>
                </a:solidFill>
                <a:latin typeface="Arial"/>
              </a:rPr>
              <a:t> </a:t>
            </a:r>
            <a:r>
              <a:rPr lang="de-DE" sz="1200" spc="-1" dirty="0" err="1">
                <a:solidFill>
                  <a:srgbClr val="333333"/>
                </a:solidFill>
                <a:latin typeface="Arial"/>
              </a:rPr>
              <a:t>between</a:t>
            </a:r>
            <a:r>
              <a:rPr lang="de-DE" sz="1200" spc="-1" dirty="0">
                <a:solidFill>
                  <a:srgbClr val="333333"/>
                </a:solidFill>
                <a:latin typeface="Arial"/>
              </a:rPr>
              <a:t> </a:t>
            </a:r>
            <a:r>
              <a:rPr lang="de-DE" sz="1200" spc="-1" dirty="0" err="1">
                <a:solidFill>
                  <a:srgbClr val="333333"/>
                </a:solidFill>
                <a:latin typeface="Arial"/>
              </a:rPr>
              <a:t>cosmic</a:t>
            </a:r>
            <a:r>
              <a:rPr lang="de-DE" sz="1200" spc="-1" dirty="0">
                <a:solidFill>
                  <a:srgbClr val="333333"/>
                </a:solidFill>
                <a:latin typeface="Arial"/>
              </a:rPr>
              <a:t> </a:t>
            </a:r>
            <a:r>
              <a:rPr lang="de-DE" sz="1200" spc="-1" dirty="0" err="1">
                <a:solidFill>
                  <a:srgbClr val="333333"/>
                </a:solidFill>
                <a:latin typeface="Arial"/>
              </a:rPr>
              <a:t>microwave</a:t>
            </a:r>
            <a:r>
              <a:rPr lang="de-DE" sz="1200" spc="-1" dirty="0">
                <a:solidFill>
                  <a:srgbClr val="333333"/>
                </a:solidFill>
                <a:latin typeface="Arial"/>
              </a:rPr>
              <a:t> </a:t>
            </a:r>
            <a:r>
              <a:rPr lang="de-DE" sz="1200" spc="-1" dirty="0" err="1">
                <a:solidFill>
                  <a:srgbClr val="333333"/>
                </a:solidFill>
                <a:latin typeface="Arial"/>
              </a:rPr>
              <a:t>background</a:t>
            </a:r>
            <a:r>
              <a:rPr lang="de-DE" sz="1200" spc="-1" dirty="0">
                <a:solidFill>
                  <a:srgbClr val="333333"/>
                </a:solidFill>
                <a:latin typeface="Arial"/>
              </a:rPr>
              <a:t> and Type </a:t>
            </a:r>
            <a:r>
              <a:rPr lang="de-DE" sz="1200" spc="-1" dirty="0" err="1">
                <a:solidFill>
                  <a:srgbClr val="333333"/>
                </a:solidFill>
                <a:latin typeface="Arial"/>
              </a:rPr>
              <a:t>Ia</a:t>
            </a:r>
            <a:r>
              <a:rPr lang="de-DE" sz="1200" spc="-1" dirty="0">
                <a:solidFill>
                  <a:srgbClr val="333333"/>
                </a:solidFill>
                <a:latin typeface="Arial"/>
              </a:rPr>
              <a:t> </a:t>
            </a:r>
            <a:r>
              <a:rPr lang="de-DE" sz="1200" spc="-1" dirty="0" err="1">
                <a:solidFill>
                  <a:srgbClr val="333333"/>
                </a:solidFill>
                <a:latin typeface="Arial"/>
              </a:rPr>
              <a:t>supernovae</a:t>
            </a:r>
            <a:r>
              <a:rPr lang="de-DE" sz="1200" spc="-1" dirty="0">
                <a:solidFill>
                  <a:srgbClr val="333333"/>
                </a:solidFill>
                <a:latin typeface="Arial"/>
              </a:rPr>
              <a:t> </a:t>
            </a:r>
            <a:r>
              <a:rPr lang="de-DE" sz="1200" spc="-1" dirty="0" err="1">
                <a:solidFill>
                  <a:srgbClr val="333333"/>
                </a:solidFill>
                <a:latin typeface="Arial"/>
              </a:rPr>
              <a:t>measurements</a:t>
            </a:r>
            <a:r>
              <a:rPr lang="de-DE" sz="1200" spc="-1" dirty="0">
                <a:solidFill>
                  <a:srgbClr val="333333"/>
                </a:solidFill>
                <a:latin typeface="Arial"/>
              </a:rPr>
              <a:t>)</a:t>
            </a:r>
          </a:p>
          <a:p>
            <a:pPr>
              <a:lnSpc>
                <a:spcPct val="100000"/>
              </a:lnSpc>
            </a:pPr>
            <a:endParaRPr lang="en-DE" sz="1200" dirty="0"/>
          </a:p>
        </p:txBody>
      </p:sp>
      <p:pic>
        <p:nvPicPr>
          <p:cNvPr id="12" name="Picture 11">
            <a:extLst>
              <a:ext uri="{FF2B5EF4-FFF2-40B4-BE49-F238E27FC236}">
                <a16:creationId xmlns:a16="http://schemas.microsoft.com/office/drawing/2014/main" id="{02B767AE-5C54-BD50-53DA-C0D970708192}"/>
              </a:ext>
            </a:extLst>
          </p:cNvPr>
          <p:cNvPicPr/>
          <p:nvPr/>
        </p:nvPicPr>
        <p:blipFill>
          <a:blip r:embed="rId2"/>
          <a:stretch/>
        </p:blipFill>
        <p:spPr>
          <a:xfrm>
            <a:off x="5350575" y="1241011"/>
            <a:ext cx="2820600" cy="3024000"/>
          </a:xfrm>
          <a:prstGeom prst="rect">
            <a:avLst/>
          </a:prstGeom>
          <a:ln>
            <a:noFill/>
          </a:ln>
        </p:spPr>
      </p:pic>
      <p:sp>
        <p:nvSpPr>
          <p:cNvPr id="13" name="Line 3">
            <a:extLst>
              <a:ext uri="{FF2B5EF4-FFF2-40B4-BE49-F238E27FC236}">
                <a16:creationId xmlns:a16="http://schemas.microsoft.com/office/drawing/2014/main" id="{4F68A4E1-D651-277B-B2A9-DB958908E976}"/>
              </a:ext>
            </a:extLst>
          </p:cNvPr>
          <p:cNvSpPr/>
          <p:nvPr/>
        </p:nvSpPr>
        <p:spPr>
          <a:xfrm>
            <a:off x="6397455" y="1723411"/>
            <a:ext cx="1008000" cy="0"/>
          </a:xfrm>
          <a:prstGeom prst="line">
            <a:avLst/>
          </a:prstGeom>
          <a:ln w="19080">
            <a:solidFill>
              <a:srgbClr val="000000"/>
            </a:solidFill>
            <a:round/>
            <a:tailEnd type="triangle" w="med" len="med"/>
          </a:ln>
        </p:spPr>
        <p:style>
          <a:lnRef idx="0">
            <a:scrgbClr r="0" g="0" b="0"/>
          </a:lnRef>
          <a:fillRef idx="0">
            <a:scrgbClr r="0" g="0" b="0"/>
          </a:fillRef>
          <a:effectRef idx="0">
            <a:scrgbClr r="0" g="0" b="0"/>
          </a:effectRef>
          <a:fontRef idx="minor"/>
        </p:style>
      </p:sp>
      <p:sp>
        <p:nvSpPr>
          <p:cNvPr id="14" name="TextShape 4">
            <a:extLst>
              <a:ext uri="{FF2B5EF4-FFF2-40B4-BE49-F238E27FC236}">
                <a16:creationId xmlns:a16="http://schemas.microsoft.com/office/drawing/2014/main" id="{8DBEEDF9-1965-E15B-CAA4-3A05BE9CBB3B}"/>
              </a:ext>
            </a:extLst>
          </p:cNvPr>
          <p:cNvSpPr txBox="1"/>
          <p:nvPr/>
        </p:nvSpPr>
        <p:spPr>
          <a:xfrm>
            <a:off x="6469455" y="1457011"/>
            <a:ext cx="1008000" cy="290160"/>
          </a:xfrm>
          <a:prstGeom prst="rect">
            <a:avLst/>
          </a:prstGeom>
          <a:noFill/>
          <a:ln>
            <a:noFill/>
          </a:ln>
        </p:spPr>
        <p:txBody>
          <a:bodyPr lIns="90000" tIns="45000" rIns="90000" bIns="45000"/>
          <a:lstStyle/>
          <a:p>
            <a:r>
              <a:rPr lang="de-DE" sz="1400" b="0" strike="noStrike" spc="-1" dirty="0">
                <a:latin typeface="Arial"/>
              </a:rPr>
              <a:t>Best fit</a:t>
            </a:r>
          </a:p>
        </p:txBody>
      </p:sp>
      <p:sp>
        <p:nvSpPr>
          <p:cNvPr id="15" name="TextShape 5">
            <a:extLst>
              <a:ext uri="{FF2B5EF4-FFF2-40B4-BE49-F238E27FC236}">
                <a16:creationId xmlns:a16="http://schemas.microsoft.com/office/drawing/2014/main" id="{0A0A723F-7420-F63E-1C3B-1304D8D9097E}"/>
              </a:ext>
            </a:extLst>
          </p:cNvPr>
          <p:cNvSpPr txBox="1"/>
          <p:nvPr/>
        </p:nvSpPr>
        <p:spPr>
          <a:xfrm>
            <a:off x="5059821" y="4326048"/>
            <a:ext cx="4073551" cy="253916"/>
          </a:xfrm>
          <a:prstGeom prst="rect">
            <a:avLst/>
          </a:prstGeom>
        </p:spPr>
        <p:txBody>
          <a:bodyPr wrap="none">
            <a:spAutoFit/>
          </a:bodyPr>
          <a:lstStyle>
            <a:defPPr>
              <a:defRPr lang="de-DE"/>
            </a:defPPr>
            <a:lvl1pPr>
              <a:defRPr sz="1050">
                <a:solidFill>
                  <a:schemeClr val="bg1">
                    <a:lumMod val="50000"/>
                  </a:schemeClr>
                </a:solidFill>
                <a:latin typeface="Arial" panose="020B0604020202020204" pitchFamily="34" charset="0"/>
                <a:cs typeface="Arial" panose="020B0604020202020204" pitchFamily="34" charset="0"/>
              </a:defRPr>
            </a:lvl1pPr>
          </a:lstStyle>
          <a:p>
            <a:r>
              <a:rPr lang="de-DE" dirty="0" err="1"/>
              <a:t>Sneppen</a:t>
            </a:r>
            <a:r>
              <a:rPr lang="de-DE" dirty="0"/>
              <a:t>, Watson, </a:t>
            </a:r>
            <a:r>
              <a:rPr lang="de-DE" dirty="0" err="1"/>
              <a:t>Bauswein</a:t>
            </a:r>
            <a:r>
              <a:rPr lang="de-DE" dirty="0"/>
              <a:t>, Just, </a:t>
            </a:r>
            <a:r>
              <a:rPr lang="de-DE" i="1" dirty="0"/>
              <a:t>et al.</a:t>
            </a:r>
            <a:r>
              <a:rPr lang="de-DE" dirty="0"/>
              <a:t>, </a:t>
            </a:r>
            <a:r>
              <a:rPr lang="de-DE" b="1" dirty="0"/>
              <a:t>Nature</a:t>
            </a:r>
            <a:r>
              <a:rPr lang="de-DE" dirty="0"/>
              <a:t> 614, 436 (2023)</a:t>
            </a:r>
          </a:p>
        </p:txBody>
      </p:sp>
      <p:sp>
        <p:nvSpPr>
          <p:cNvPr id="17" name="Textfeld 9">
            <a:extLst>
              <a:ext uri="{FF2B5EF4-FFF2-40B4-BE49-F238E27FC236}">
                <a16:creationId xmlns:a16="http://schemas.microsoft.com/office/drawing/2014/main" id="{625E85EA-391A-EC76-3F6C-BF8BA38214F8}"/>
              </a:ext>
            </a:extLst>
          </p:cNvPr>
          <p:cNvSpPr txBox="1"/>
          <p:nvPr/>
        </p:nvSpPr>
        <p:spPr bwMode="auto">
          <a:xfrm>
            <a:off x="107504" y="4265011"/>
            <a:ext cx="3892412" cy="276999"/>
          </a:xfrm>
          <a:prstGeom prst="rect">
            <a:avLst/>
          </a:prstGeom>
          <a:solidFill>
            <a:srgbClr val="FFFF00"/>
          </a:solidFill>
        </p:spPr>
        <p:txBody>
          <a:bodyPr wrap="none" rtlCol="0">
            <a:spAutoFit/>
          </a:bodyPr>
          <a:lstStyle>
            <a:defPPr>
              <a:defRPr lang="de-DE"/>
            </a:defPPr>
            <a:lvl1pPr>
              <a:defRPr sz="1200"/>
            </a:lvl1pPr>
          </a:lstStyle>
          <a:p>
            <a:r>
              <a:rPr lang="en-US" dirty="0"/>
              <a:t>See Vimal Vijayan “Impact of </a:t>
            </a:r>
            <a:r>
              <a:rPr lang="en-US" dirty="0" err="1"/>
              <a:t>pions</a:t>
            </a:r>
            <a:r>
              <a:rPr lang="en-US" dirty="0"/>
              <a:t> on BNS mergers”</a:t>
            </a:r>
          </a:p>
        </p:txBody>
      </p:sp>
      <p:sp>
        <p:nvSpPr>
          <p:cNvPr id="2" name="Textfeld 9">
            <a:extLst>
              <a:ext uri="{FF2B5EF4-FFF2-40B4-BE49-F238E27FC236}">
                <a16:creationId xmlns:a16="http://schemas.microsoft.com/office/drawing/2014/main" id="{15F05EEF-0FCA-2887-18EF-D0B85656E942}"/>
              </a:ext>
            </a:extLst>
          </p:cNvPr>
          <p:cNvSpPr txBox="1"/>
          <p:nvPr/>
        </p:nvSpPr>
        <p:spPr bwMode="auto">
          <a:xfrm>
            <a:off x="107504" y="4587974"/>
            <a:ext cx="2896947" cy="276999"/>
          </a:xfrm>
          <a:prstGeom prst="rect">
            <a:avLst/>
          </a:prstGeom>
          <a:solidFill>
            <a:srgbClr val="FFFF00"/>
          </a:solidFill>
        </p:spPr>
        <p:txBody>
          <a:bodyPr wrap="none" rtlCol="0">
            <a:spAutoFit/>
          </a:bodyPr>
          <a:lstStyle>
            <a:defPPr>
              <a:defRPr lang="de-DE"/>
            </a:defPPr>
            <a:lvl1pPr>
              <a:defRPr sz="1200"/>
            </a:lvl1pPr>
          </a:lstStyle>
          <a:p>
            <a:r>
              <a:rPr lang="en-US" dirty="0"/>
              <a:t>See Oliver Just “</a:t>
            </a:r>
            <a:r>
              <a:rPr lang="en-GB" b="1" i="0" u="none" strike="noStrike" dirty="0">
                <a:solidFill>
                  <a:srgbClr val="1F1D04"/>
                </a:solidFill>
                <a:effectLst/>
                <a:latin typeface="Liberation Sans"/>
              </a:rPr>
              <a:t>Using simulations …</a:t>
            </a:r>
            <a:r>
              <a:rPr lang="en-US" dirty="0"/>
              <a:t>”</a:t>
            </a:r>
          </a:p>
        </p:txBody>
      </p:sp>
    </p:spTree>
    <p:extLst>
      <p:ext uri="{BB962C8B-B14F-4D97-AF65-F5344CB8AC3E}">
        <p14:creationId xmlns:p14="http://schemas.microsoft.com/office/powerpoint/2010/main" val="1587629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8C9DA-CEAC-5219-A156-505FDE292EF7}"/>
              </a:ext>
            </a:extLst>
          </p:cNvPr>
          <p:cNvSpPr>
            <a:spLocks noGrp="1"/>
          </p:cNvSpPr>
          <p:nvPr>
            <p:ph type="title"/>
          </p:nvPr>
        </p:nvSpPr>
        <p:spPr/>
        <p:txBody>
          <a:bodyPr/>
          <a:lstStyle/>
          <a:p>
            <a:r>
              <a:rPr lang="en-GB" dirty="0"/>
              <a:t>PADI-XII goes to space with JUICE</a:t>
            </a:r>
            <a:endParaRPr lang="en-DE" dirty="0"/>
          </a:p>
        </p:txBody>
      </p:sp>
      <p:sp>
        <p:nvSpPr>
          <p:cNvPr id="6" name="Date Placeholder 5">
            <a:extLst>
              <a:ext uri="{FF2B5EF4-FFF2-40B4-BE49-F238E27FC236}">
                <a16:creationId xmlns:a16="http://schemas.microsoft.com/office/drawing/2014/main" id="{AF47C5AF-797F-7E57-621B-73784E3A5FFD}"/>
              </a:ext>
            </a:extLst>
          </p:cNvPr>
          <p:cNvSpPr>
            <a:spLocks noGrp="1"/>
          </p:cNvSpPr>
          <p:nvPr>
            <p:ph type="dt" sz="half" idx="2"/>
          </p:nvPr>
        </p:nvSpPr>
        <p:spPr/>
        <p:txBody>
          <a:bodyPr/>
          <a:lstStyle/>
          <a:p>
            <a:r>
              <a:rPr lang="de-DE"/>
              <a:t>14/09/2023</a:t>
            </a:r>
            <a:endParaRPr lang="en-US"/>
          </a:p>
        </p:txBody>
      </p:sp>
      <p:sp>
        <p:nvSpPr>
          <p:cNvPr id="7" name="Footer Placeholder 6">
            <a:extLst>
              <a:ext uri="{FF2B5EF4-FFF2-40B4-BE49-F238E27FC236}">
                <a16:creationId xmlns:a16="http://schemas.microsoft.com/office/drawing/2014/main" id="{875E0E11-FD12-3856-8125-3B1C9DFDED8A}"/>
              </a:ext>
            </a:extLst>
          </p:cNvPr>
          <p:cNvSpPr>
            <a:spLocks noGrp="1"/>
          </p:cNvSpPr>
          <p:nvPr>
            <p:ph type="ftr" sz="quarter" idx="3"/>
          </p:nvPr>
        </p:nvSpPr>
        <p:spPr/>
        <p:txBody>
          <a:bodyPr/>
          <a:lstStyle/>
          <a:p>
            <a:r>
              <a:rPr lang="de-DE"/>
              <a:t>Research Topic MU-CML</a:t>
            </a:r>
            <a:endParaRPr lang="en-US"/>
          </a:p>
        </p:txBody>
      </p:sp>
      <p:sp>
        <p:nvSpPr>
          <p:cNvPr id="8" name="Slide Number Placeholder 7">
            <a:extLst>
              <a:ext uri="{FF2B5EF4-FFF2-40B4-BE49-F238E27FC236}">
                <a16:creationId xmlns:a16="http://schemas.microsoft.com/office/drawing/2014/main" id="{B206ACDE-8583-61C9-8234-C8A937055D71}"/>
              </a:ext>
            </a:extLst>
          </p:cNvPr>
          <p:cNvSpPr>
            <a:spLocks noGrp="1"/>
          </p:cNvSpPr>
          <p:nvPr>
            <p:ph type="sldNum" sz="quarter" idx="4"/>
          </p:nvPr>
        </p:nvSpPr>
        <p:spPr/>
        <p:txBody>
          <a:bodyPr/>
          <a:lstStyle/>
          <a:p>
            <a:fld id="{68A7D314-ADB3-4224-BAA8-FD8F1154CE84}" type="slidenum">
              <a:rPr lang="en-US" smtClean="0"/>
              <a:pPr/>
              <a:t>14</a:t>
            </a:fld>
            <a:endParaRPr lang="en-US"/>
          </a:p>
        </p:txBody>
      </p:sp>
      <p:pic>
        <p:nvPicPr>
          <p:cNvPr id="9" name="Picture 8">
            <a:extLst>
              <a:ext uri="{FF2B5EF4-FFF2-40B4-BE49-F238E27FC236}">
                <a16:creationId xmlns:a16="http://schemas.microsoft.com/office/drawing/2014/main" id="{AE2067A2-B6E1-8857-E0E1-29748FC8AA3E}"/>
              </a:ext>
            </a:extLst>
          </p:cNvPr>
          <p:cNvPicPr/>
          <p:nvPr/>
        </p:nvPicPr>
        <p:blipFill>
          <a:blip r:embed="rId2">
            <a:alphaModFix amt="20000"/>
          </a:blip>
          <a:srcRect l="8834" t="12046" r="23273" b="29496"/>
          <a:stretch/>
        </p:blipFill>
        <p:spPr>
          <a:xfrm>
            <a:off x="-108520" y="-122400"/>
            <a:ext cx="9437400" cy="5416200"/>
          </a:xfrm>
          <a:prstGeom prst="rect">
            <a:avLst/>
          </a:prstGeom>
          <a:ln w="0">
            <a:noFill/>
          </a:ln>
        </p:spPr>
      </p:pic>
      <p:sp>
        <p:nvSpPr>
          <p:cNvPr id="10" name="TextBox 9">
            <a:extLst>
              <a:ext uri="{FF2B5EF4-FFF2-40B4-BE49-F238E27FC236}">
                <a16:creationId xmlns:a16="http://schemas.microsoft.com/office/drawing/2014/main" id="{9F0AE939-3E52-2905-5E63-BED21EE5D349}"/>
              </a:ext>
            </a:extLst>
          </p:cNvPr>
          <p:cNvSpPr txBox="1"/>
          <p:nvPr/>
        </p:nvSpPr>
        <p:spPr>
          <a:xfrm>
            <a:off x="329240" y="1131840"/>
            <a:ext cx="3405600" cy="689760"/>
          </a:xfrm>
          <a:prstGeom prst="rect">
            <a:avLst/>
          </a:prstGeom>
          <a:noFill/>
          <a:ln w="0">
            <a:noFill/>
          </a:ln>
        </p:spPr>
        <p:txBody>
          <a:bodyPr lIns="90000" tIns="45000" rIns="90000" bIns="45000" anchor="t">
            <a:noAutofit/>
          </a:bodyPr>
          <a:lstStyle/>
          <a:p>
            <a:pPr algn="ctr">
              <a:spcBef>
                <a:spcPts val="1191"/>
              </a:spcBef>
              <a:spcAft>
                <a:spcPts val="992"/>
              </a:spcAft>
            </a:pPr>
            <a:r>
              <a:rPr lang="en-US" sz="1400" b="1" i="1" strike="noStrike" spc="-1" dirty="0">
                <a:solidFill>
                  <a:srgbClr val="000000"/>
                </a:solidFill>
                <a:latin typeface="Arial"/>
              </a:rPr>
              <a:t>PADI-XII (ASIC):</a:t>
            </a:r>
            <a:br>
              <a:rPr sz="1400" dirty="0"/>
            </a:br>
            <a:r>
              <a:rPr lang="en-US" sz="1400" b="0" strike="noStrike" spc="-1" dirty="0">
                <a:solidFill>
                  <a:srgbClr val="000000"/>
                </a:solidFill>
                <a:latin typeface="Arial"/>
              </a:rPr>
              <a:t>Ultrafast </a:t>
            </a:r>
            <a:r>
              <a:rPr lang="en-US" sz="1400" b="1" strike="noStrike" spc="-1" dirty="0" err="1">
                <a:solidFill>
                  <a:srgbClr val="000000"/>
                </a:solidFill>
                <a:latin typeface="Arial"/>
              </a:rPr>
              <a:t>P</a:t>
            </a:r>
            <a:r>
              <a:rPr lang="en-US" sz="1400" b="0" strike="noStrike" spc="-1" dirty="0" err="1">
                <a:solidFill>
                  <a:srgbClr val="000000"/>
                </a:solidFill>
                <a:latin typeface="Arial"/>
              </a:rPr>
              <a:t>re</a:t>
            </a:r>
            <a:r>
              <a:rPr lang="en-US" sz="1400" b="1" strike="noStrike" spc="-1" dirty="0" err="1">
                <a:solidFill>
                  <a:srgbClr val="000000"/>
                </a:solidFill>
                <a:latin typeface="Arial"/>
              </a:rPr>
              <a:t>A</a:t>
            </a:r>
            <a:r>
              <a:rPr lang="en-US" sz="1400" b="0" strike="noStrike" spc="-1" dirty="0" err="1">
                <a:solidFill>
                  <a:srgbClr val="000000"/>
                </a:solidFill>
                <a:latin typeface="Arial"/>
              </a:rPr>
              <a:t>mplifier</a:t>
            </a:r>
            <a:r>
              <a:rPr lang="en-US" sz="1400" b="0" strike="noStrike" spc="-1" dirty="0">
                <a:solidFill>
                  <a:srgbClr val="000000"/>
                </a:solidFill>
                <a:latin typeface="Arial"/>
              </a:rPr>
              <a:t>–</a:t>
            </a:r>
            <a:r>
              <a:rPr lang="en-US" sz="1400" b="1" strike="noStrike" spc="-1" dirty="0">
                <a:solidFill>
                  <a:srgbClr val="000000"/>
                </a:solidFill>
                <a:latin typeface="Arial"/>
              </a:rPr>
              <a:t>Di</a:t>
            </a:r>
            <a:r>
              <a:rPr lang="en-US" sz="1400" b="0" strike="noStrike" spc="-1" dirty="0">
                <a:solidFill>
                  <a:srgbClr val="000000"/>
                </a:solidFill>
                <a:latin typeface="Arial"/>
              </a:rPr>
              <a:t>scriminator</a:t>
            </a:r>
            <a:br>
              <a:rPr sz="1400" dirty="0"/>
            </a:br>
            <a:r>
              <a:rPr lang="en-US" sz="1400" b="1" strike="noStrike" spc="-1" dirty="0">
                <a:solidFill>
                  <a:srgbClr val="000000"/>
                </a:solidFill>
                <a:latin typeface="Arial"/>
              </a:rPr>
              <a:t>A</a:t>
            </a:r>
            <a:r>
              <a:rPr lang="en-US" sz="1400" b="0" strike="noStrike" spc="-1" dirty="0">
                <a:solidFill>
                  <a:srgbClr val="000000"/>
                </a:solidFill>
                <a:latin typeface="Arial"/>
              </a:rPr>
              <a:t>pplication </a:t>
            </a:r>
            <a:r>
              <a:rPr lang="en-US" sz="1400" b="1" strike="noStrike" spc="-1" dirty="0">
                <a:solidFill>
                  <a:srgbClr val="000000"/>
                </a:solidFill>
                <a:latin typeface="Arial"/>
              </a:rPr>
              <a:t>S</a:t>
            </a:r>
            <a:r>
              <a:rPr lang="en-US" sz="1400" b="0" strike="noStrike" spc="-1" dirty="0">
                <a:solidFill>
                  <a:srgbClr val="000000"/>
                </a:solidFill>
                <a:latin typeface="Arial"/>
              </a:rPr>
              <a:t>pecific </a:t>
            </a:r>
            <a:r>
              <a:rPr lang="en-US" sz="1400" b="1" strike="noStrike" spc="-1" dirty="0">
                <a:solidFill>
                  <a:srgbClr val="000000"/>
                </a:solidFill>
                <a:latin typeface="Arial"/>
              </a:rPr>
              <a:t>I</a:t>
            </a:r>
            <a:r>
              <a:rPr lang="en-US" sz="1400" b="0" strike="noStrike" spc="-1" dirty="0">
                <a:solidFill>
                  <a:srgbClr val="000000"/>
                </a:solidFill>
                <a:latin typeface="Arial"/>
              </a:rPr>
              <a:t>ntegrated </a:t>
            </a:r>
            <a:r>
              <a:rPr lang="en-US" sz="1400" b="1" strike="noStrike" spc="-1" dirty="0">
                <a:solidFill>
                  <a:srgbClr val="000000"/>
                </a:solidFill>
                <a:latin typeface="Arial"/>
              </a:rPr>
              <a:t>C</a:t>
            </a:r>
            <a:r>
              <a:rPr lang="en-US" sz="1400" b="0" strike="noStrike" spc="-1" dirty="0">
                <a:solidFill>
                  <a:srgbClr val="000000"/>
                </a:solidFill>
                <a:latin typeface="Arial"/>
              </a:rPr>
              <a:t>ircuit</a:t>
            </a:r>
          </a:p>
        </p:txBody>
      </p:sp>
      <p:sp>
        <p:nvSpPr>
          <p:cNvPr id="11" name="TextBox 10">
            <a:extLst>
              <a:ext uri="{FF2B5EF4-FFF2-40B4-BE49-F238E27FC236}">
                <a16:creationId xmlns:a16="http://schemas.microsoft.com/office/drawing/2014/main" id="{2EF3E893-56E2-34E5-CD79-A6A14DDF0400}"/>
              </a:ext>
            </a:extLst>
          </p:cNvPr>
          <p:cNvSpPr txBox="1"/>
          <p:nvPr/>
        </p:nvSpPr>
        <p:spPr>
          <a:xfrm>
            <a:off x="3408140" y="4217760"/>
            <a:ext cx="1755360" cy="602280"/>
          </a:xfrm>
          <a:prstGeom prst="rect">
            <a:avLst/>
          </a:prstGeom>
          <a:noFill/>
          <a:ln w="0">
            <a:noFill/>
          </a:ln>
        </p:spPr>
        <p:txBody>
          <a:bodyPr lIns="90000" tIns="45000" rIns="90000" bIns="45000" anchor="t">
            <a:noAutofit/>
          </a:bodyPr>
          <a:lstStyle/>
          <a:p>
            <a:pPr algn="ctr"/>
            <a:r>
              <a:rPr lang="en-US" sz="1600" b="1" strike="noStrike" spc="-1" dirty="0">
                <a:solidFill>
                  <a:srgbClr val="00549F"/>
                </a:solidFill>
                <a:latin typeface="Arial"/>
              </a:rPr>
              <a:t>Launched</a:t>
            </a:r>
          </a:p>
          <a:p>
            <a:pPr algn="ctr"/>
            <a:r>
              <a:rPr lang="en-US" sz="1600" b="1" strike="noStrike" spc="-1" dirty="0">
                <a:solidFill>
                  <a:srgbClr val="00549F"/>
                </a:solidFill>
                <a:latin typeface="Arial"/>
              </a:rPr>
              <a:t>14. Apr. 2023</a:t>
            </a:r>
          </a:p>
        </p:txBody>
      </p:sp>
      <p:sp>
        <p:nvSpPr>
          <p:cNvPr id="12" name="TextBox 11">
            <a:extLst>
              <a:ext uri="{FF2B5EF4-FFF2-40B4-BE49-F238E27FC236}">
                <a16:creationId xmlns:a16="http://schemas.microsoft.com/office/drawing/2014/main" id="{CA6E3367-1AA8-8E81-DF58-88049C1667F7}"/>
              </a:ext>
            </a:extLst>
          </p:cNvPr>
          <p:cNvSpPr txBox="1"/>
          <p:nvPr/>
        </p:nvSpPr>
        <p:spPr>
          <a:xfrm>
            <a:off x="488575" y="3610440"/>
            <a:ext cx="3132083" cy="689760"/>
          </a:xfrm>
          <a:prstGeom prst="rect">
            <a:avLst/>
          </a:prstGeom>
          <a:noFill/>
          <a:ln w="0">
            <a:noFill/>
          </a:ln>
        </p:spPr>
        <p:txBody>
          <a:bodyPr lIns="90000" tIns="45000" rIns="90000" bIns="45000" anchor="t">
            <a:noAutofit/>
          </a:bodyPr>
          <a:lstStyle/>
          <a:p>
            <a:pPr algn="ctr">
              <a:spcBef>
                <a:spcPts val="1191"/>
              </a:spcBef>
              <a:spcAft>
                <a:spcPts val="992"/>
              </a:spcAft>
            </a:pPr>
            <a:r>
              <a:rPr lang="en-US" sz="1400" b="0" strike="noStrike" spc="-1" dirty="0">
                <a:solidFill>
                  <a:srgbClr val="000000"/>
                </a:solidFill>
                <a:latin typeface="Arial"/>
              </a:rPr>
              <a:t>designed </a:t>
            </a:r>
            <a:r>
              <a:rPr lang="en-US" sz="1400" spc="-1" dirty="0">
                <a:solidFill>
                  <a:srgbClr val="000000"/>
                </a:solidFill>
                <a:latin typeface="Arial"/>
              </a:rPr>
              <a:t>at</a:t>
            </a:r>
            <a:r>
              <a:rPr lang="en-US" sz="1400" b="0" strike="noStrike" spc="-1" dirty="0">
                <a:solidFill>
                  <a:srgbClr val="000000"/>
                </a:solidFill>
                <a:latin typeface="Arial"/>
              </a:rPr>
              <a:t> </a:t>
            </a:r>
            <a:r>
              <a:rPr lang="en-US" sz="1400" b="1" strike="noStrike" spc="-1" dirty="0">
                <a:solidFill>
                  <a:srgbClr val="000000"/>
                </a:solidFill>
                <a:latin typeface="Arial"/>
              </a:rPr>
              <a:t>EEL</a:t>
            </a:r>
            <a:r>
              <a:rPr lang="en-US" sz="1400" spc="-1" dirty="0">
                <a:solidFill>
                  <a:srgbClr val="000000"/>
                </a:solidFill>
                <a:latin typeface="Arial"/>
              </a:rPr>
              <a:t>, </a:t>
            </a:r>
            <a:r>
              <a:rPr lang="en-US" sz="1400" b="1" strike="noStrike" spc="-1" dirty="0">
                <a:solidFill>
                  <a:srgbClr val="000000"/>
                </a:solidFill>
                <a:latin typeface="Arial"/>
              </a:rPr>
              <a:t>DTL</a:t>
            </a:r>
            <a:r>
              <a:rPr lang="en-US" sz="1400" strike="noStrike" spc="-1" dirty="0">
                <a:solidFill>
                  <a:srgbClr val="000000"/>
                </a:solidFill>
                <a:latin typeface="Arial"/>
              </a:rPr>
              <a:t> and </a:t>
            </a:r>
            <a:r>
              <a:rPr lang="en-US" sz="1400" b="1" strike="noStrike" spc="-1" dirty="0">
                <a:solidFill>
                  <a:srgbClr val="000000"/>
                </a:solidFill>
                <a:latin typeface="Arial"/>
              </a:rPr>
              <a:t>ISS (Institute for Space Science, </a:t>
            </a:r>
            <a:r>
              <a:rPr lang="en-US" sz="1400" b="1" strike="noStrike" spc="-1" dirty="0" err="1">
                <a:solidFill>
                  <a:srgbClr val="000000"/>
                </a:solidFill>
                <a:latin typeface="Arial"/>
              </a:rPr>
              <a:t>Magurele</a:t>
            </a:r>
            <a:r>
              <a:rPr lang="en-US" sz="1400" b="1" strike="noStrike" spc="-1" dirty="0">
                <a:solidFill>
                  <a:srgbClr val="000000"/>
                </a:solidFill>
                <a:latin typeface="Arial"/>
              </a:rPr>
              <a:t> / Romania)</a:t>
            </a:r>
            <a:br>
              <a:rPr sz="1400" dirty="0"/>
            </a:br>
            <a:r>
              <a:rPr lang="en-US" sz="1400" b="0" strike="noStrike" spc="-1" dirty="0">
                <a:solidFill>
                  <a:srgbClr val="000000"/>
                </a:solidFill>
                <a:latin typeface="Arial"/>
              </a:rPr>
              <a:t>for the </a:t>
            </a:r>
            <a:r>
              <a:rPr lang="en-US" sz="1400" b="1" strike="noStrike" spc="-1" dirty="0">
                <a:solidFill>
                  <a:srgbClr val="000000"/>
                </a:solidFill>
                <a:latin typeface="Arial"/>
              </a:rPr>
              <a:t>CBM-TOF </a:t>
            </a:r>
            <a:r>
              <a:rPr lang="en-US" sz="1400" b="0" strike="noStrike" spc="-1" dirty="0">
                <a:solidFill>
                  <a:srgbClr val="000000"/>
                </a:solidFill>
                <a:latin typeface="Arial"/>
              </a:rPr>
              <a:t>experiment</a:t>
            </a:r>
          </a:p>
        </p:txBody>
      </p:sp>
      <p:sp>
        <p:nvSpPr>
          <p:cNvPr id="13" name="TextBox 12">
            <a:extLst>
              <a:ext uri="{FF2B5EF4-FFF2-40B4-BE49-F238E27FC236}">
                <a16:creationId xmlns:a16="http://schemas.microsoft.com/office/drawing/2014/main" id="{55A2A665-5714-8B69-9661-2A1F47475936}"/>
              </a:ext>
            </a:extLst>
          </p:cNvPr>
          <p:cNvSpPr txBox="1"/>
          <p:nvPr/>
        </p:nvSpPr>
        <p:spPr>
          <a:xfrm>
            <a:off x="5208120" y="1131840"/>
            <a:ext cx="3405600" cy="689760"/>
          </a:xfrm>
          <a:prstGeom prst="rect">
            <a:avLst/>
          </a:prstGeom>
          <a:noFill/>
          <a:ln w="0">
            <a:noFill/>
          </a:ln>
        </p:spPr>
        <p:txBody>
          <a:bodyPr lIns="90000" tIns="45000" rIns="90000" bIns="45000" anchor="t">
            <a:noAutofit/>
          </a:bodyPr>
          <a:lstStyle/>
          <a:p>
            <a:pPr algn="ctr">
              <a:lnSpc>
                <a:spcPct val="100000"/>
              </a:lnSpc>
            </a:pPr>
            <a:r>
              <a:rPr lang="en-US" sz="1400" b="0" strike="noStrike" spc="-1">
                <a:solidFill>
                  <a:srgbClr val="000000"/>
                </a:solidFill>
                <a:latin typeface="Arial"/>
                <a:ea typeface="Times New Roman"/>
              </a:rPr>
              <a:t>Front-end electronics </a:t>
            </a:r>
            <a:endParaRPr lang="en-US" sz="1400" b="0" strike="noStrike" spc="-1">
              <a:solidFill>
                <a:srgbClr val="000000"/>
              </a:solidFill>
              <a:latin typeface="Arial"/>
            </a:endParaRPr>
          </a:p>
          <a:p>
            <a:pPr algn="ctr">
              <a:lnSpc>
                <a:spcPct val="100000"/>
              </a:lnSpc>
            </a:pPr>
            <a:r>
              <a:rPr lang="en-US" sz="1400" b="1" strike="noStrike" spc="-1">
                <a:solidFill>
                  <a:srgbClr val="000000"/>
                </a:solidFill>
                <a:latin typeface="Arial"/>
                <a:ea typeface="Times New Roman"/>
              </a:rPr>
              <a:t>P</a:t>
            </a:r>
            <a:r>
              <a:rPr lang="en-US" sz="1400" b="0" strike="noStrike" spc="-1">
                <a:solidFill>
                  <a:srgbClr val="000000"/>
                </a:solidFill>
                <a:latin typeface="Arial"/>
                <a:ea typeface="Times New Roman"/>
              </a:rPr>
              <a:t>article </a:t>
            </a:r>
            <a:r>
              <a:rPr lang="en-US" sz="1400" b="1" strike="noStrike" spc="-1">
                <a:solidFill>
                  <a:srgbClr val="000000"/>
                </a:solidFill>
                <a:latin typeface="Arial"/>
                <a:ea typeface="Times New Roman"/>
              </a:rPr>
              <a:t>E</a:t>
            </a:r>
            <a:r>
              <a:rPr lang="en-US" sz="1400" b="0" strike="noStrike" spc="-1">
                <a:solidFill>
                  <a:srgbClr val="000000"/>
                </a:solidFill>
                <a:latin typeface="Arial"/>
                <a:ea typeface="Times New Roman"/>
              </a:rPr>
              <a:t>nvironment </a:t>
            </a:r>
            <a:r>
              <a:rPr lang="en-US" sz="1400" b="1" strike="noStrike" spc="-1">
                <a:solidFill>
                  <a:srgbClr val="000000"/>
                </a:solidFill>
                <a:latin typeface="Arial"/>
                <a:ea typeface="Times New Roman"/>
              </a:rPr>
              <a:t>P</a:t>
            </a:r>
            <a:r>
              <a:rPr lang="en-US" sz="1400" b="0" strike="noStrike" spc="-1">
                <a:solidFill>
                  <a:srgbClr val="000000"/>
                </a:solidFill>
                <a:latin typeface="Arial"/>
                <a:ea typeface="Times New Roman"/>
              </a:rPr>
              <a:t>ackage</a:t>
            </a:r>
            <a:endParaRPr lang="en-US" sz="1400" b="0" strike="noStrike" spc="-1">
              <a:solidFill>
                <a:srgbClr val="000000"/>
              </a:solidFill>
              <a:latin typeface="Arial"/>
            </a:endParaRPr>
          </a:p>
          <a:p>
            <a:pPr algn="ctr">
              <a:lnSpc>
                <a:spcPct val="100000"/>
              </a:lnSpc>
            </a:pPr>
            <a:r>
              <a:rPr lang="en-US" sz="1400" b="0" strike="noStrike" spc="-1">
                <a:solidFill>
                  <a:srgbClr val="000000"/>
                </a:solidFill>
                <a:latin typeface="Arial"/>
                <a:ea typeface="Times New Roman"/>
              </a:rPr>
              <a:t>PEP/JDC instrument</a:t>
            </a:r>
            <a:endParaRPr lang="en-US" sz="1400" b="0" strike="noStrike" spc="-1">
              <a:solidFill>
                <a:srgbClr val="000000"/>
              </a:solidFill>
              <a:latin typeface="Arial"/>
            </a:endParaRPr>
          </a:p>
        </p:txBody>
      </p:sp>
      <p:sp>
        <p:nvSpPr>
          <p:cNvPr id="14" name="TextBox 13">
            <a:extLst>
              <a:ext uri="{FF2B5EF4-FFF2-40B4-BE49-F238E27FC236}">
                <a16:creationId xmlns:a16="http://schemas.microsoft.com/office/drawing/2014/main" id="{8DE42EA9-B3FB-5B53-7FBA-96FDE3B94C1C}"/>
              </a:ext>
            </a:extLst>
          </p:cNvPr>
          <p:cNvSpPr txBox="1"/>
          <p:nvPr/>
        </p:nvSpPr>
        <p:spPr>
          <a:xfrm>
            <a:off x="5234240" y="3610440"/>
            <a:ext cx="3405600" cy="889560"/>
          </a:xfrm>
          <a:prstGeom prst="rect">
            <a:avLst/>
          </a:prstGeom>
          <a:noFill/>
          <a:ln w="0">
            <a:noFill/>
          </a:ln>
        </p:spPr>
        <p:txBody>
          <a:bodyPr lIns="90000" tIns="45000" rIns="90000" bIns="45000" anchor="t">
            <a:noAutofit/>
          </a:bodyPr>
          <a:lstStyle/>
          <a:p>
            <a:pPr algn="ctr">
              <a:lnSpc>
                <a:spcPct val="100000"/>
              </a:lnSpc>
            </a:pPr>
            <a:r>
              <a:rPr lang="en-US" sz="1400" b="0" strike="noStrike" spc="-1">
                <a:solidFill>
                  <a:srgbClr val="000000"/>
                </a:solidFill>
                <a:latin typeface="Arial"/>
                <a:ea typeface="Times New Roman"/>
              </a:rPr>
              <a:t>Particle spectrometer to study </a:t>
            </a:r>
            <a:endParaRPr lang="en-US" sz="1400" b="0" strike="noStrike" spc="-1">
              <a:solidFill>
                <a:srgbClr val="000000"/>
              </a:solidFill>
              <a:latin typeface="Arial"/>
            </a:endParaRPr>
          </a:p>
          <a:p>
            <a:pPr algn="ctr">
              <a:lnSpc>
                <a:spcPct val="100000"/>
              </a:lnSpc>
            </a:pPr>
            <a:r>
              <a:rPr lang="en-US" sz="1400" b="0" strike="noStrike" spc="-1">
                <a:solidFill>
                  <a:srgbClr val="000000"/>
                </a:solidFill>
                <a:latin typeface="Arial"/>
                <a:ea typeface="Times New Roman"/>
              </a:rPr>
              <a:t>Jupiter's moons Ganymede, Callisto, Europa and Io, and Jupiter's magnetosphere</a:t>
            </a:r>
            <a:endParaRPr lang="en-US" sz="1400" b="0" strike="noStrike" spc="-1">
              <a:solidFill>
                <a:srgbClr val="000000"/>
              </a:solidFill>
              <a:latin typeface="Arial"/>
            </a:endParaRPr>
          </a:p>
        </p:txBody>
      </p:sp>
      <p:grpSp>
        <p:nvGrpSpPr>
          <p:cNvPr id="15" name="Group 14">
            <a:extLst>
              <a:ext uri="{FF2B5EF4-FFF2-40B4-BE49-F238E27FC236}">
                <a16:creationId xmlns:a16="http://schemas.microsoft.com/office/drawing/2014/main" id="{5AD0193E-50C9-854C-B8DB-3306A6261E94}"/>
              </a:ext>
            </a:extLst>
          </p:cNvPr>
          <p:cNvGrpSpPr/>
          <p:nvPr/>
        </p:nvGrpSpPr>
        <p:grpSpPr>
          <a:xfrm>
            <a:off x="1060400" y="1852560"/>
            <a:ext cx="7443360" cy="1778400"/>
            <a:chOff x="1034280" y="1852560"/>
            <a:chExt cx="7443360" cy="1778400"/>
          </a:xfrm>
        </p:grpSpPr>
        <p:pic>
          <p:nvPicPr>
            <p:cNvPr id="16" name="Picture 15">
              <a:extLst>
                <a:ext uri="{FF2B5EF4-FFF2-40B4-BE49-F238E27FC236}">
                  <a16:creationId xmlns:a16="http://schemas.microsoft.com/office/drawing/2014/main" id="{B8573CAA-B6A1-4D4D-54E7-B8CE678937A1}"/>
                </a:ext>
              </a:extLst>
            </p:cNvPr>
            <p:cNvPicPr/>
            <p:nvPr/>
          </p:nvPicPr>
          <p:blipFill>
            <a:blip r:embed="rId3">
              <a:lum contrast="30000"/>
            </a:blip>
            <a:srcRect t="6546" b="13278"/>
            <a:stretch/>
          </p:blipFill>
          <p:spPr>
            <a:xfrm>
              <a:off x="1034280" y="1873080"/>
              <a:ext cx="1943280" cy="1695960"/>
            </a:xfrm>
            <a:prstGeom prst="rect">
              <a:avLst/>
            </a:prstGeom>
            <a:ln w="0">
              <a:noFill/>
            </a:ln>
          </p:spPr>
        </p:pic>
        <p:grpSp>
          <p:nvGrpSpPr>
            <p:cNvPr id="17" name="Group 16">
              <a:extLst>
                <a:ext uri="{FF2B5EF4-FFF2-40B4-BE49-F238E27FC236}">
                  <a16:creationId xmlns:a16="http://schemas.microsoft.com/office/drawing/2014/main" id="{EEC1BECC-E88D-83B6-1F67-11EB22F6A8B6}"/>
                </a:ext>
              </a:extLst>
            </p:cNvPr>
            <p:cNvGrpSpPr/>
            <p:nvPr/>
          </p:nvGrpSpPr>
          <p:grpSpPr>
            <a:xfrm>
              <a:off x="1034280" y="1852560"/>
              <a:ext cx="7443360" cy="1778400"/>
              <a:chOff x="1034280" y="1852560"/>
              <a:chExt cx="7443360" cy="1778400"/>
            </a:xfrm>
          </p:grpSpPr>
          <p:pic>
            <p:nvPicPr>
              <p:cNvPr id="19" name="Picture 18">
                <a:extLst>
                  <a:ext uri="{FF2B5EF4-FFF2-40B4-BE49-F238E27FC236}">
                    <a16:creationId xmlns:a16="http://schemas.microsoft.com/office/drawing/2014/main" id="{490B2911-D186-D204-96D5-EE8239B6966F}"/>
                  </a:ext>
                </a:extLst>
              </p:cNvPr>
              <p:cNvPicPr/>
              <p:nvPr/>
            </p:nvPicPr>
            <p:blipFill>
              <a:blip r:embed="rId4"/>
              <a:stretch/>
            </p:blipFill>
            <p:spPr>
              <a:xfrm>
                <a:off x="5380200" y="1852560"/>
                <a:ext cx="3097440" cy="1778400"/>
              </a:xfrm>
              <a:prstGeom prst="rect">
                <a:avLst/>
              </a:prstGeom>
              <a:ln w="0">
                <a:noFill/>
              </a:ln>
            </p:spPr>
          </p:pic>
          <p:sp>
            <p:nvSpPr>
              <p:cNvPr id="20" name="TextBox 19">
                <a:extLst>
                  <a:ext uri="{FF2B5EF4-FFF2-40B4-BE49-F238E27FC236}">
                    <a16:creationId xmlns:a16="http://schemas.microsoft.com/office/drawing/2014/main" id="{293F683B-3D7E-4310-8CE5-CD7AA9C874BC}"/>
                  </a:ext>
                </a:extLst>
              </p:cNvPr>
              <p:cNvSpPr txBox="1"/>
              <p:nvPr/>
            </p:nvSpPr>
            <p:spPr>
              <a:xfrm>
                <a:off x="5344200" y="1852560"/>
                <a:ext cx="1061640" cy="431640"/>
              </a:xfrm>
              <a:prstGeom prst="rect">
                <a:avLst/>
              </a:prstGeom>
              <a:noFill/>
              <a:ln w="0">
                <a:noFill/>
              </a:ln>
            </p:spPr>
            <p:txBody>
              <a:bodyPr lIns="90000" tIns="45000" rIns="90000" bIns="45000" anchor="t">
                <a:noAutofit/>
              </a:bodyPr>
              <a:lstStyle/>
              <a:p>
                <a:r>
                  <a:rPr lang="en-US" sz="1200" b="1" strike="noStrike" spc="-1">
                    <a:solidFill>
                      <a:srgbClr val="FFFFFF"/>
                    </a:solidFill>
                    <a:latin typeface="Arial"/>
                  </a:rPr>
                  <a:t>Destination:</a:t>
                </a:r>
              </a:p>
              <a:p>
                <a:r>
                  <a:rPr lang="en-US" sz="1200" b="1" strike="noStrike" spc="-1">
                    <a:solidFill>
                      <a:srgbClr val="FFFFFF"/>
                    </a:solidFill>
                    <a:latin typeface="Arial"/>
                  </a:rPr>
                  <a:t>Jupiter</a:t>
                </a:r>
              </a:p>
            </p:txBody>
          </p:sp>
          <p:sp>
            <p:nvSpPr>
              <p:cNvPr id="21" name="Freeform 20">
                <a:extLst>
                  <a:ext uri="{FF2B5EF4-FFF2-40B4-BE49-F238E27FC236}">
                    <a16:creationId xmlns:a16="http://schemas.microsoft.com/office/drawing/2014/main" id="{31A97D01-86AC-469D-DD81-B37BAA1718A7}"/>
                  </a:ext>
                </a:extLst>
              </p:cNvPr>
              <p:cNvSpPr/>
              <p:nvPr/>
            </p:nvSpPr>
            <p:spPr>
              <a:xfrm>
                <a:off x="1034280" y="1873080"/>
                <a:ext cx="1943280" cy="1707480"/>
              </a:xfrm>
              <a:custGeom>
                <a:avLst/>
                <a:gdLst/>
                <a:ahLst/>
                <a:cxnLst/>
                <a:rect l="0" t="0" r="r" b="b"/>
                <a:pathLst>
                  <a:path w="5398" h="4743">
                    <a:moveTo>
                      <a:pt x="1143" y="3878"/>
                    </a:moveTo>
                    <a:lnTo>
                      <a:pt x="4103" y="3825"/>
                    </a:lnTo>
                    <a:lnTo>
                      <a:pt x="4021" y="914"/>
                    </a:lnTo>
                    <a:lnTo>
                      <a:pt x="1080" y="967"/>
                    </a:lnTo>
                    <a:lnTo>
                      <a:pt x="1143" y="3878"/>
                    </a:lnTo>
                    <a:lnTo>
                      <a:pt x="0" y="3890"/>
                    </a:lnTo>
                    <a:lnTo>
                      <a:pt x="30" y="0"/>
                    </a:lnTo>
                    <a:lnTo>
                      <a:pt x="5398" y="47"/>
                    </a:lnTo>
                    <a:lnTo>
                      <a:pt x="5362" y="4712"/>
                    </a:lnTo>
                    <a:lnTo>
                      <a:pt x="0" y="4743"/>
                    </a:lnTo>
                    <a:lnTo>
                      <a:pt x="0" y="3890"/>
                    </a:lnTo>
                    <a:lnTo>
                      <a:pt x="1143" y="3878"/>
                    </a:lnTo>
                    <a:close/>
                  </a:path>
                </a:pathLst>
              </a:custGeom>
              <a:solidFill>
                <a:srgbClr val="000000">
                  <a:alpha val="72000"/>
                </a:srgbClr>
              </a:solidFill>
              <a:ln w="0">
                <a:noFill/>
              </a:ln>
            </p:spPr>
            <p:txBody>
              <a:bodyPr lIns="90000" tIns="45000" rIns="90000" bIns="45000" anchor="ctr">
                <a:noAutofit/>
              </a:bodyPr>
              <a:lstStyle/>
              <a:p>
                <a:endParaRPr lang="en-US" sz="1800" b="0" strike="noStrike" spc="-1">
                  <a:solidFill>
                    <a:srgbClr val="FFFFFF"/>
                  </a:solidFill>
                  <a:latin typeface="Arial"/>
                </a:endParaRPr>
              </a:p>
            </p:txBody>
          </p:sp>
        </p:grpSp>
        <p:sp>
          <p:nvSpPr>
            <p:cNvPr id="18" name="Rectangle 17">
              <a:extLst>
                <a:ext uri="{FF2B5EF4-FFF2-40B4-BE49-F238E27FC236}">
                  <a16:creationId xmlns:a16="http://schemas.microsoft.com/office/drawing/2014/main" id="{1DF50133-0C2A-29D1-F26B-31ADC0F6B1F8}"/>
                </a:ext>
              </a:extLst>
            </p:cNvPr>
            <p:cNvSpPr/>
            <p:nvPr/>
          </p:nvSpPr>
          <p:spPr>
            <a:xfrm>
              <a:off x="1034280" y="1872720"/>
              <a:ext cx="1943280" cy="1696320"/>
            </a:xfrm>
            <a:prstGeom prst="rect">
              <a:avLst/>
            </a:prstGeom>
            <a:noFill/>
            <a:ln w="76320">
              <a:solidFill>
                <a:srgbClr val="F6A800"/>
              </a:solidFill>
              <a:round/>
            </a:ln>
          </p:spPr>
          <p:style>
            <a:lnRef idx="0">
              <a:scrgbClr r="0" g="0" b="0"/>
            </a:lnRef>
            <a:fillRef idx="0">
              <a:scrgbClr r="0" g="0" b="0"/>
            </a:fillRef>
            <a:effectRef idx="0">
              <a:scrgbClr r="0" g="0" b="0"/>
            </a:effectRef>
            <a:fontRef idx="minor"/>
          </p:style>
          <p:txBody>
            <a:bodyPr lIns="128160" tIns="83160" rIns="128160" bIns="83160" anchor="ctr">
              <a:noAutofit/>
            </a:bodyPr>
            <a:lstStyle/>
            <a:p>
              <a:endParaRPr lang="en-US" sz="1800" b="0" strike="noStrike" spc="-1">
                <a:solidFill>
                  <a:srgbClr val="000000"/>
                </a:solidFill>
                <a:latin typeface="Arial"/>
              </a:endParaRPr>
            </a:p>
          </p:txBody>
        </p:sp>
      </p:grpSp>
    </p:spTree>
    <p:extLst>
      <p:ext uri="{BB962C8B-B14F-4D97-AF65-F5344CB8AC3E}">
        <p14:creationId xmlns:p14="http://schemas.microsoft.com/office/powerpoint/2010/main" val="2878106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0325-FEED-D0AD-CC12-3DF7FB3C8237}"/>
              </a:ext>
            </a:extLst>
          </p:cNvPr>
          <p:cNvSpPr>
            <a:spLocks noGrp="1"/>
          </p:cNvSpPr>
          <p:nvPr>
            <p:ph type="title"/>
          </p:nvPr>
        </p:nvSpPr>
        <p:spPr/>
        <p:txBody>
          <a:bodyPr/>
          <a:lstStyle/>
          <a:p>
            <a:r>
              <a:rPr lang="de-DE" dirty="0"/>
              <a:t>ALICE at LHC in Run 3 </a:t>
            </a:r>
            <a:br>
              <a:rPr lang="de-DE" dirty="0"/>
            </a:br>
            <a:endParaRPr lang="en-DE" dirty="0"/>
          </a:p>
        </p:txBody>
      </p:sp>
      <p:sp>
        <p:nvSpPr>
          <p:cNvPr id="4" name="Content Placeholder 3">
            <a:extLst>
              <a:ext uri="{FF2B5EF4-FFF2-40B4-BE49-F238E27FC236}">
                <a16:creationId xmlns:a16="http://schemas.microsoft.com/office/drawing/2014/main" id="{80CB6233-3E0D-A1F9-EE76-95501AE7A77A}"/>
              </a:ext>
            </a:extLst>
          </p:cNvPr>
          <p:cNvSpPr>
            <a:spLocks noGrp="1"/>
          </p:cNvSpPr>
          <p:nvPr>
            <p:ph sz="quarter" idx="15"/>
          </p:nvPr>
        </p:nvSpPr>
        <p:spPr>
          <a:xfrm>
            <a:off x="360000" y="1077683"/>
            <a:ext cx="4105275" cy="1260475"/>
          </a:xfrm>
        </p:spPr>
        <p:txBody>
          <a:bodyPr/>
          <a:lstStyle/>
          <a:p>
            <a:r>
              <a:rPr lang="en-US" dirty="0"/>
              <a:t>Intensive pp data taking at </a:t>
            </a:r>
            <a:r>
              <a:rPr lang="en-US" dirty="0">
                <a:effectLst/>
                <a:latin typeface="Arial" panose="020B0604020202020204" pitchFamily="34" charset="0"/>
                <a:ea typeface="Times New Roman" panose="02020603050405020304" pitchFamily="18" charset="0"/>
              </a:rPr>
              <a:t>√s = 13.6 </a:t>
            </a:r>
            <a:r>
              <a:rPr lang="en-US" dirty="0" err="1">
                <a:effectLst/>
                <a:latin typeface="Arial" panose="020B0604020202020204" pitchFamily="34" charset="0"/>
                <a:ea typeface="Times New Roman" panose="02020603050405020304" pitchFamily="18" charset="0"/>
              </a:rPr>
              <a:t>TeV</a:t>
            </a:r>
            <a:r>
              <a:rPr lang="en-US" dirty="0">
                <a:latin typeface="Arial" panose="020B0604020202020204" pitchFamily="34" charset="0"/>
                <a:ea typeface="Times New Roman" panose="02020603050405020304" pitchFamily="18" charset="0"/>
              </a:rPr>
              <a:t>:</a:t>
            </a:r>
          </a:p>
          <a:p>
            <a:pPr lvl="1"/>
            <a:r>
              <a:rPr lang="en-US" dirty="0">
                <a:effectLst/>
                <a:latin typeface="Arial" panose="020B0604020202020204" pitchFamily="34" charset="0"/>
                <a:ea typeface="Times New Roman" panose="02020603050405020304" pitchFamily="18" charset="0"/>
              </a:rPr>
              <a:t>interaction rate 3kHz to 1 MHz</a:t>
            </a:r>
          </a:p>
          <a:p>
            <a:pPr lvl="1"/>
            <a:r>
              <a:rPr lang="en-US" dirty="0">
                <a:effectLst/>
                <a:latin typeface="Arial" panose="020B0604020202020204" pitchFamily="34" charset="0"/>
                <a:ea typeface="Times New Roman" panose="02020603050405020304" pitchFamily="18" charset="0"/>
              </a:rPr>
              <a:t>15 pb</a:t>
            </a:r>
            <a:r>
              <a:rPr lang="en-US" baseline="30000" dirty="0">
                <a:effectLst/>
                <a:latin typeface="Arial" panose="020B0604020202020204" pitchFamily="34" charset="0"/>
                <a:ea typeface="Times New Roman" panose="02020603050405020304" pitchFamily="18" charset="0"/>
              </a:rPr>
              <a:t>-1</a:t>
            </a:r>
            <a:r>
              <a:rPr lang="en-US" dirty="0">
                <a:effectLst/>
                <a:latin typeface="Arial" panose="020B0604020202020204" pitchFamily="34" charset="0"/>
                <a:ea typeface="Times New Roman" panose="02020603050405020304" pitchFamily="18" charset="0"/>
              </a:rPr>
              <a:t> integrated luminosity</a:t>
            </a:r>
          </a:p>
          <a:p>
            <a:pPr lvl="1"/>
            <a:r>
              <a:rPr lang="en-US" dirty="0">
                <a:latin typeface="Arial" panose="020B0604020202020204" pitchFamily="34" charset="0"/>
              </a:rPr>
              <a:t>Pb-Pb test run</a:t>
            </a:r>
            <a:endParaRPr lang="en-US" dirty="0"/>
          </a:p>
          <a:p>
            <a:endParaRPr lang="en-DE" dirty="0"/>
          </a:p>
        </p:txBody>
      </p:sp>
      <p:sp>
        <p:nvSpPr>
          <p:cNvPr id="6" name="Date Placeholder 5">
            <a:extLst>
              <a:ext uri="{FF2B5EF4-FFF2-40B4-BE49-F238E27FC236}">
                <a16:creationId xmlns:a16="http://schemas.microsoft.com/office/drawing/2014/main" id="{941052FC-EECB-DFF5-F681-390F9EB5FFBB}"/>
              </a:ext>
            </a:extLst>
          </p:cNvPr>
          <p:cNvSpPr>
            <a:spLocks noGrp="1"/>
          </p:cNvSpPr>
          <p:nvPr>
            <p:ph type="dt" sz="half" idx="2"/>
          </p:nvPr>
        </p:nvSpPr>
        <p:spPr/>
        <p:txBody>
          <a:bodyPr/>
          <a:lstStyle/>
          <a:p>
            <a:r>
              <a:rPr lang="de-DE"/>
              <a:t>14/09/2023</a:t>
            </a:r>
            <a:endParaRPr lang="en-US"/>
          </a:p>
        </p:txBody>
      </p:sp>
      <p:sp>
        <p:nvSpPr>
          <p:cNvPr id="7" name="Footer Placeholder 6">
            <a:extLst>
              <a:ext uri="{FF2B5EF4-FFF2-40B4-BE49-F238E27FC236}">
                <a16:creationId xmlns:a16="http://schemas.microsoft.com/office/drawing/2014/main" id="{BE6F57C9-E112-76A6-D007-6DA671EF46F6}"/>
              </a:ext>
            </a:extLst>
          </p:cNvPr>
          <p:cNvSpPr>
            <a:spLocks noGrp="1"/>
          </p:cNvSpPr>
          <p:nvPr>
            <p:ph type="ftr" sz="quarter" idx="3"/>
          </p:nvPr>
        </p:nvSpPr>
        <p:spPr/>
        <p:txBody>
          <a:bodyPr/>
          <a:lstStyle/>
          <a:p>
            <a:r>
              <a:rPr lang="de-DE"/>
              <a:t>Research Topic MU-CML</a:t>
            </a:r>
            <a:endParaRPr lang="en-US"/>
          </a:p>
        </p:txBody>
      </p:sp>
      <p:sp>
        <p:nvSpPr>
          <p:cNvPr id="8" name="Slide Number Placeholder 7">
            <a:extLst>
              <a:ext uri="{FF2B5EF4-FFF2-40B4-BE49-F238E27FC236}">
                <a16:creationId xmlns:a16="http://schemas.microsoft.com/office/drawing/2014/main" id="{0317A753-0FD9-6466-0822-CB7CCB4820D3}"/>
              </a:ext>
            </a:extLst>
          </p:cNvPr>
          <p:cNvSpPr>
            <a:spLocks noGrp="1"/>
          </p:cNvSpPr>
          <p:nvPr>
            <p:ph type="sldNum" sz="quarter" idx="4"/>
          </p:nvPr>
        </p:nvSpPr>
        <p:spPr/>
        <p:txBody>
          <a:bodyPr/>
          <a:lstStyle/>
          <a:p>
            <a:fld id="{68A7D314-ADB3-4224-BAA8-FD8F1154CE84}" type="slidenum">
              <a:rPr lang="en-US" smtClean="0"/>
              <a:pPr/>
              <a:t>15</a:t>
            </a:fld>
            <a:endParaRPr lang="en-US"/>
          </a:p>
        </p:txBody>
      </p:sp>
      <p:pic>
        <p:nvPicPr>
          <p:cNvPr id="9" name="Picture 2">
            <a:extLst>
              <a:ext uri="{FF2B5EF4-FFF2-40B4-BE49-F238E27FC236}">
                <a16:creationId xmlns:a16="http://schemas.microsoft.com/office/drawing/2014/main" id="{2F5A74AA-AD46-0AAE-9E58-6C0B211FD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0035" y="20444"/>
            <a:ext cx="4102232" cy="28393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D1D8E56-0650-6E12-2DFE-614DE4C15B5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295" y="2888843"/>
            <a:ext cx="2679700" cy="1821815"/>
          </a:xfrm>
          <a:prstGeom prst="rect">
            <a:avLst/>
          </a:prstGeom>
          <a:noFill/>
          <a:ln>
            <a:noFill/>
          </a:ln>
        </p:spPr>
      </p:pic>
      <p:pic>
        <p:nvPicPr>
          <p:cNvPr id="11" name="Picture 10">
            <a:extLst>
              <a:ext uri="{FF2B5EF4-FFF2-40B4-BE49-F238E27FC236}">
                <a16:creationId xmlns:a16="http://schemas.microsoft.com/office/drawing/2014/main" id="{1431BCE4-55AB-BD78-3941-1BCA7FC6FC7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6050" y="2952734"/>
            <a:ext cx="2608580" cy="1793240"/>
          </a:xfrm>
          <a:prstGeom prst="rect">
            <a:avLst/>
          </a:prstGeom>
          <a:noFill/>
          <a:ln>
            <a:noFill/>
          </a:ln>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5C41C20-4702-D6E5-A810-76E11AB8F7DD}"/>
                  </a:ext>
                </a:extLst>
              </p:cNvPr>
              <p:cNvSpPr txBox="1"/>
              <p:nvPr/>
            </p:nvSpPr>
            <p:spPr>
              <a:xfrm>
                <a:off x="5365749" y="3044780"/>
                <a:ext cx="3646955" cy="1900520"/>
              </a:xfrm>
              <a:prstGeom prst="rect">
                <a:avLst/>
              </a:prstGeom>
            </p:spPr>
            <p:txBody>
              <a:bodyPr vert="horz" lIns="0" tIns="0" rIns="0" bIns="0" rtlCol="0">
                <a:noAutofit/>
              </a:bodyPr>
              <a:lstStyle>
                <a:lvl1pPr marL="180975" indent="-180975" defTabSz="180000">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600"/>
                </a:lvl1pPr>
                <a:lvl2pPr marL="360363" lvl="1" indent="-179388">
                  <a:spcBef>
                    <a:spcPct val="20000"/>
                  </a:spcBef>
                  <a:buClr>
                    <a:schemeClr val="accent3"/>
                  </a:buClr>
                  <a:buFont typeface="Wingdings" panose="05000000000000000000" pitchFamily="2" charset="2"/>
                  <a:buChar char="§"/>
                  <a:defRPr sz="1600">
                    <a:effectLst/>
                    <a:latin typeface="Arial" panose="020B0604020202020204" pitchFamily="34" charset="0"/>
                    <a:ea typeface="Times New Roman" panose="02020603050405020304" pitchFamily="18" charset="0"/>
                  </a:defRPr>
                </a:lvl2pPr>
                <a:lvl3pPr marL="541338" indent="-180975">
                  <a:spcBef>
                    <a:spcPct val="20000"/>
                  </a:spcBef>
                  <a:buClr>
                    <a:schemeClr val="accent3"/>
                  </a:buClr>
                  <a:buFont typeface="Wingdings" panose="05000000000000000000" pitchFamily="2" charset="2"/>
                  <a:buChar char="§"/>
                  <a:defRPr sz="1600"/>
                </a:lvl3pPr>
                <a:lvl4pPr marL="714375" indent="-174625">
                  <a:spcBef>
                    <a:spcPct val="20000"/>
                  </a:spcBef>
                  <a:buClr>
                    <a:schemeClr val="accent3"/>
                  </a:buClr>
                  <a:buFont typeface="Wingdings" panose="05000000000000000000" pitchFamily="2" charset="2"/>
                  <a:buChar char="§"/>
                  <a:defRPr sz="1600"/>
                </a:lvl4pPr>
                <a:lvl5pPr marL="1000125" indent="-285750">
                  <a:spcBef>
                    <a:spcPct val="20000"/>
                  </a:spcBef>
                  <a:buClr>
                    <a:schemeClr val="accent3"/>
                  </a:buClr>
                  <a:buFont typeface="Wingdings" panose="05000000000000000000" pitchFamily="2" charset="2"/>
                  <a:buChar char="§"/>
                  <a:defRPr sz="1600"/>
                </a:lvl5pPr>
                <a:lvl6pPr indent="0">
                  <a:spcBef>
                    <a:spcPct val="20000"/>
                  </a:spcBef>
                  <a:buFont typeface="Arial" panose="020B0604020202020204" pitchFamily="34" charset="0"/>
                  <a:buNone/>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indent="0">
                  <a:lnSpc>
                    <a:spcPct val="100000"/>
                  </a:lnSpc>
                  <a:spcBef>
                    <a:spcPts val="0"/>
                  </a:spcBef>
                  <a:spcAft>
                    <a:spcPts val="200"/>
                  </a:spcAft>
                  <a:buNone/>
                </a:pPr>
                <a:r>
                  <a:rPr lang="en-US" sz="1400" dirty="0"/>
                  <a:t>Ongoing:</a:t>
                </a:r>
              </a:p>
              <a:p>
                <a:pPr>
                  <a:lnSpc>
                    <a:spcPct val="100000"/>
                  </a:lnSpc>
                  <a:spcBef>
                    <a:spcPts val="0"/>
                  </a:spcBef>
                  <a:spcAft>
                    <a:spcPts val="200"/>
                  </a:spcAft>
                </a:pPr>
                <a:r>
                  <a:rPr lang="en-US" sz="1400" dirty="0"/>
                  <a:t>TPC calibration </a:t>
                </a:r>
              </a:p>
              <a:p>
                <a:pPr>
                  <a:lnSpc>
                    <a:spcPct val="100000"/>
                  </a:lnSpc>
                  <a:spcBef>
                    <a:spcPts val="0"/>
                  </a:spcBef>
                  <a:spcAft>
                    <a:spcPts val="200"/>
                  </a:spcAft>
                </a:pPr>
                <a:r>
                  <a:rPr lang="en-US" sz="1400" dirty="0"/>
                  <a:t>Parameterization of the specific energy loss</a:t>
                </a:r>
              </a:p>
              <a:p>
                <a:pPr>
                  <a:lnSpc>
                    <a:spcPct val="100000"/>
                  </a:lnSpc>
                  <a:spcBef>
                    <a:spcPts val="0"/>
                  </a:spcBef>
                  <a:spcAft>
                    <a:spcPts val="200"/>
                  </a:spcAft>
                </a:pPr>
                <a:r>
                  <a:rPr lang="en-US" sz="1400" dirty="0"/>
                  <a:t>QA from physics signals:</a:t>
                </a:r>
                <a:br>
                  <a:rPr lang="en-US" sz="1400" dirty="0"/>
                </a:br>
                <a:r>
                  <a:rPr lang="en-US" sz="1400" dirty="0"/>
                  <a:t>D</a:t>
                </a:r>
                <a:r>
                  <a:rPr lang="en-US" sz="1400" baseline="30000" dirty="0"/>
                  <a:t>0</a:t>
                </a:r>
                <a:r>
                  <a:rPr lang="en-US" sz="1400" dirty="0"/>
                  <a:t> (left fig.) and </a:t>
                </a:r>
                <a14:m>
                  <m:oMath xmlns:m="http://schemas.openxmlformats.org/officeDocument/2006/math">
                    <m:r>
                      <a:rPr lang="en-US" sz="1400" i="1" dirty="0" smtClean="0">
                        <a:latin typeface="Cambria Math" panose="02040503050406030204" pitchFamily="18" charset="0"/>
                      </a:rPr>
                      <m:t>𝐽</m:t>
                    </m:r>
                    <m:r>
                      <a:rPr lang="en-US" sz="1400" i="1" dirty="0" smtClean="0">
                        <a:latin typeface="Cambria Math" panose="02040503050406030204" pitchFamily="18" charset="0"/>
                      </a:rPr>
                      <m:t>/</m:t>
                    </m:r>
                    <m:r>
                      <a:rPr lang="en-US" sz="1400" i="1" dirty="0" err="1" smtClean="0">
                        <a:latin typeface="Cambria Math" panose="02040503050406030204" pitchFamily="18" charset="0"/>
                      </a:rPr>
                      <m:t>𝜓</m:t>
                    </m:r>
                  </m:oMath>
                </a14:m>
                <a:r>
                  <a:rPr lang="en-US" sz="1400" dirty="0"/>
                  <a:t> (right fig.) </a:t>
                </a:r>
              </a:p>
            </p:txBody>
          </p:sp>
        </mc:Choice>
        <mc:Fallback xmlns="">
          <p:sp>
            <p:nvSpPr>
              <p:cNvPr id="12" name="TextBox 11">
                <a:extLst>
                  <a:ext uri="{FF2B5EF4-FFF2-40B4-BE49-F238E27FC236}">
                    <a16:creationId xmlns:a16="http://schemas.microsoft.com/office/drawing/2014/main" id="{25C41C20-4702-D6E5-A810-76E11AB8F7DD}"/>
                  </a:ext>
                </a:extLst>
              </p:cNvPr>
              <p:cNvSpPr txBox="1">
                <a:spLocks noRot="1" noChangeAspect="1" noMove="1" noResize="1" noEditPoints="1" noAdjustHandles="1" noChangeArrowheads="1" noChangeShapeType="1" noTextEdit="1"/>
              </p:cNvSpPr>
              <p:nvPr/>
            </p:nvSpPr>
            <p:spPr>
              <a:xfrm>
                <a:off x="5365749" y="3044780"/>
                <a:ext cx="3646955" cy="1900520"/>
              </a:xfrm>
              <a:prstGeom prst="rect">
                <a:avLst/>
              </a:prstGeom>
              <a:blipFill>
                <a:blip r:embed="rId5"/>
                <a:stretch>
                  <a:fillRect l="-3125" t="-2649" r="-2083"/>
                </a:stretch>
              </a:blipFill>
            </p:spPr>
            <p:txBody>
              <a:bodyPr/>
              <a:lstStyle/>
              <a:p>
                <a:r>
                  <a:rPr lang="en-DE">
                    <a:noFill/>
                  </a:rPr>
                  <a:t> </a:t>
                </a:r>
              </a:p>
            </p:txBody>
          </p:sp>
        </mc:Fallback>
      </mc:AlternateContent>
    </p:spTree>
    <p:extLst>
      <p:ext uri="{BB962C8B-B14F-4D97-AF65-F5344CB8AC3E}">
        <p14:creationId xmlns:p14="http://schemas.microsoft.com/office/powerpoint/2010/main" val="1352101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5BA6-CD28-1C32-E2FF-ADE7BDE43674}"/>
              </a:ext>
            </a:extLst>
          </p:cNvPr>
          <p:cNvSpPr>
            <a:spLocks noGrp="1"/>
          </p:cNvSpPr>
          <p:nvPr>
            <p:ph type="title"/>
          </p:nvPr>
        </p:nvSpPr>
        <p:spPr/>
        <p:txBody>
          <a:bodyPr/>
          <a:lstStyle/>
          <a:p>
            <a:r>
              <a:rPr lang="de-DE" dirty="0"/>
              <a:t>MU </a:t>
            </a:r>
            <a:r>
              <a:rPr lang="de-DE" dirty="0" err="1"/>
              <a:t>accelerator</a:t>
            </a:r>
            <a:r>
              <a:rPr lang="de-DE" dirty="0"/>
              <a:t> </a:t>
            </a:r>
            <a:r>
              <a:rPr lang="de-DE" dirty="0" err="1"/>
              <a:t>facilities</a:t>
            </a:r>
            <a:endParaRPr lang="en-DE" dirty="0"/>
          </a:p>
        </p:txBody>
      </p:sp>
      <p:sp>
        <p:nvSpPr>
          <p:cNvPr id="3" name="Text Placeholder 2">
            <a:extLst>
              <a:ext uri="{FF2B5EF4-FFF2-40B4-BE49-F238E27FC236}">
                <a16:creationId xmlns:a16="http://schemas.microsoft.com/office/drawing/2014/main" id="{E3EBCFF9-1590-FE10-F210-9DAE3231CBBE}"/>
              </a:ext>
            </a:extLst>
          </p:cNvPr>
          <p:cNvSpPr>
            <a:spLocks noGrp="1"/>
          </p:cNvSpPr>
          <p:nvPr>
            <p:ph type="body" sz="quarter" idx="14"/>
          </p:nvPr>
        </p:nvSpPr>
        <p:spPr/>
        <p:txBody>
          <a:bodyPr/>
          <a:lstStyle/>
          <a:p>
            <a:r>
              <a:rPr lang="de-DE" dirty="0"/>
              <a:t>Spill </a:t>
            </a:r>
            <a:r>
              <a:rPr lang="de-DE" dirty="0" err="1"/>
              <a:t>smoothing</a:t>
            </a:r>
            <a:r>
              <a:rPr lang="de-DE" dirty="0"/>
              <a:t> </a:t>
            </a:r>
            <a:r>
              <a:rPr lang="de-DE" dirty="0" err="1"/>
              <a:t>cavity</a:t>
            </a:r>
            <a:r>
              <a:rPr lang="de-DE" dirty="0"/>
              <a:t> </a:t>
            </a:r>
            <a:r>
              <a:rPr lang="de-DE" dirty="0" err="1"/>
              <a:t>for</a:t>
            </a:r>
            <a:r>
              <a:rPr lang="de-DE" dirty="0"/>
              <a:t> SIS18</a:t>
            </a:r>
            <a:endParaRPr lang="en-GB" dirty="0"/>
          </a:p>
          <a:p>
            <a:endParaRPr lang="en-DE" dirty="0"/>
          </a:p>
        </p:txBody>
      </p:sp>
      <p:sp>
        <p:nvSpPr>
          <p:cNvPr id="6" name="Date Placeholder 5">
            <a:extLst>
              <a:ext uri="{FF2B5EF4-FFF2-40B4-BE49-F238E27FC236}">
                <a16:creationId xmlns:a16="http://schemas.microsoft.com/office/drawing/2014/main" id="{83D9CC6C-797A-044F-CAA3-1BD6CF316271}"/>
              </a:ext>
            </a:extLst>
          </p:cNvPr>
          <p:cNvSpPr>
            <a:spLocks noGrp="1"/>
          </p:cNvSpPr>
          <p:nvPr>
            <p:ph type="dt" sz="half" idx="2"/>
          </p:nvPr>
        </p:nvSpPr>
        <p:spPr/>
        <p:txBody>
          <a:bodyPr/>
          <a:lstStyle/>
          <a:p>
            <a:r>
              <a:rPr lang="de-DE"/>
              <a:t>14/09/2023</a:t>
            </a:r>
            <a:endParaRPr lang="en-US" dirty="0"/>
          </a:p>
        </p:txBody>
      </p:sp>
      <p:sp>
        <p:nvSpPr>
          <p:cNvPr id="7" name="Footer Placeholder 6">
            <a:extLst>
              <a:ext uri="{FF2B5EF4-FFF2-40B4-BE49-F238E27FC236}">
                <a16:creationId xmlns:a16="http://schemas.microsoft.com/office/drawing/2014/main" id="{C032B7CB-C717-91C7-B0F5-2E4CFBAE6A49}"/>
              </a:ext>
            </a:extLst>
          </p:cNvPr>
          <p:cNvSpPr>
            <a:spLocks noGrp="1"/>
          </p:cNvSpPr>
          <p:nvPr>
            <p:ph type="ftr" sz="quarter" idx="3"/>
          </p:nvPr>
        </p:nvSpPr>
        <p:spPr/>
        <p:txBody>
          <a:bodyPr/>
          <a:lstStyle/>
          <a:p>
            <a:r>
              <a:rPr lang="de-DE"/>
              <a:t>Research Topic MU-CML</a:t>
            </a:r>
            <a:endParaRPr lang="en-US"/>
          </a:p>
        </p:txBody>
      </p:sp>
      <p:sp>
        <p:nvSpPr>
          <p:cNvPr id="8" name="Slide Number Placeholder 7">
            <a:extLst>
              <a:ext uri="{FF2B5EF4-FFF2-40B4-BE49-F238E27FC236}">
                <a16:creationId xmlns:a16="http://schemas.microsoft.com/office/drawing/2014/main" id="{D215E62D-443C-EA9F-9ABC-55349EF5FB69}"/>
              </a:ext>
            </a:extLst>
          </p:cNvPr>
          <p:cNvSpPr>
            <a:spLocks noGrp="1"/>
          </p:cNvSpPr>
          <p:nvPr>
            <p:ph type="sldNum" sz="quarter" idx="4"/>
          </p:nvPr>
        </p:nvSpPr>
        <p:spPr/>
        <p:txBody>
          <a:bodyPr/>
          <a:lstStyle/>
          <a:p>
            <a:fld id="{68A7D314-ADB3-4224-BAA8-FD8F1154CE84}" type="slidenum">
              <a:rPr lang="en-US" smtClean="0"/>
              <a:pPr/>
              <a:t>16</a:t>
            </a:fld>
            <a:endParaRPr lang="en-US"/>
          </a:p>
        </p:txBody>
      </p:sp>
      <p:sp>
        <p:nvSpPr>
          <p:cNvPr id="9" name="Content Placeholder 2">
            <a:extLst>
              <a:ext uri="{FF2B5EF4-FFF2-40B4-BE49-F238E27FC236}">
                <a16:creationId xmlns:a16="http://schemas.microsoft.com/office/drawing/2014/main" id="{8713C635-7C53-D1CF-80BD-5BC2CD6856BD}"/>
              </a:ext>
            </a:extLst>
          </p:cNvPr>
          <p:cNvSpPr txBox="1">
            <a:spLocks/>
          </p:cNvSpPr>
          <p:nvPr/>
        </p:nvSpPr>
        <p:spPr>
          <a:xfrm>
            <a:off x="360000" y="1311275"/>
            <a:ext cx="4500032" cy="3422650"/>
          </a:xfrm>
          <a:prstGeom prst="rect">
            <a:avLst/>
          </a:prstGeom>
        </p:spPr>
        <p:txBody>
          <a:bodyPr/>
          <a:lst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6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de-DE"/>
              <a:t>Slow extraction of a synchrotron beam is a complex process </a:t>
            </a:r>
          </a:p>
          <a:p>
            <a:pPr lvl="1"/>
            <a:r>
              <a:rPr lang="de-DE" sz="1200"/>
              <a:t>prevention of beam losses</a:t>
            </a:r>
          </a:p>
          <a:p>
            <a:pPr lvl="1"/>
            <a:r>
              <a:rPr lang="de-DE" sz="1200"/>
              <a:t>large span of extraction times (0.2-20 s)</a:t>
            </a:r>
          </a:p>
          <a:p>
            <a:pPr lvl="1"/>
            <a:r>
              <a:rPr lang="de-DE" sz="1200"/>
              <a:t>large difference between vertical and horizontal emittance</a:t>
            </a:r>
          </a:p>
          <a:p>
            <a:pPr lvl="1"/>
            <a:r>
              <a:rPr lang="de-DE" sz="1200"/>
              <a:t>momentum dependence of extraction parameters</a:t>
            </a:r>
          </a:p>
          <a:p>
            <a:pPr lvl="1"/>
            <a:r>
              <a:rPr lang="de-DE" sz="1200"/>
              <a:t>microspill structure problem for high rate experiments  </a:t>
            </a:r>
          </a:p>
          <a:p>
            <a:endParaRPr lang="de-DE" sz="1200" dirty="0"/>
          </a:p>
        </p:txBody>
      </p:sp>
      <p:pic>
        <p:nvPicPr>
          <p:cNvPr id="10" name="object 8">
            <a:extLst>
              <a:ext uri="{FF2B5EF4-FFF2-40B4-BE49-F238E27FC236}">
                <a16:creationId xmlns:a16="http://schemas.microsoft.com/office/drawing/2014/main" id="{D902EDA1-A3EC-E2A3-5F14-CBB44230ED86}"/>
              </a:ext>
            </a:extLst>
          </p:cNvPr>
          <p:cNvPicPr/>
          <p:nvPr/>
        </p:nvPicPr>
        <p:blipFill rotWithShape="1">
          <a:blip r:embed="rId2" cstate="print"/>
          <a:srcRect b="67113"/>
          <a:stretch/>
        </p:blipFill>
        <p:spPr>
          <a:xfrm>
            <a:off x="467544" y="3709080"/>
            <a:ext cx="2520280" cy="1296144"/>
          </a:xfrm>
          <a:prstGeom prst="rect">
            <a:avLst/>
          </a:prstGeom>
        </p:spPr>
      </p:pic>
      <p:pic>
        <p:nvPicPr>
          <p:cNvPr id="11" name="object 8">
            <a:extLst>
              <a:ext uri="{FF2B5EF4-FFF2-40B4-BE49-F238E27FC236}">
                <a16:creationId xmlns:a16="http://schemas.microsoft.com/office/drawing/2014/main" id="{A79F848F-E948-0144-CD6B-6CD781D17113}"/>
              </a:ext>
            </a:extLst>
          </p:cNvPr>
          <p:cNvPicPr/>
          <p:nvPr/>
        </p:nvPicPr>
        <p:blipFill rotWithShape="1">
          <a:blip r:embed="rId2" cstate="print"/>
          <a:srcRect t="63947"/>
          <a:stretch/>
        </p:blipFill>
        <p:spPr>
          <a:xfrm>
            <a:off x="2050495" y="3003798"/>
            <a:ext cx="2520280" cy="1420932"/>
          </a:xfrm>
          <a:prstGeom prst="rect">
            <a:avLst/>
          </a:prstGeom>
        </p:spPr>
      </p:pic>
      <p:cxnSp>
        <p:nvCxnSpPr>
          <p:cNvPr id="12" name="Straight Arrow Connector 11">
            <a:extLst>
              <a:ext uri="{FF2B5EF4-FFF2-40B4-BE49-F238E27FC236}">
                <a16:creationId xmlns:a16="http://schemas.microsoft.com/office/drawing/2014/main" id="{C3165081-7791-9492-5015-86664F8FAE51}"/>
              </a:ext>
            </a:extLst>
          </p:cNvPr>
          <p:cNvCxnSpPr/>
          <p:nvPr/>
        </p:nvCxnSpPr>
        <p:spPr>
          <a:xfrm flipV="1">
            <a:off x="1393406" y="4011910"/>
            <a:ext cx="875132" cy="2571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5CDE3FB-B294-4BE4-9415-0316CC9666B8}"/>
              </a:ext>
            </a:extLst>
          </p:cNvPr>
          <p:cNvSpPr txBox="1"/>
          <p:nvPr/>
        </p:nvSpPr>
        <p:spPr>
          <a:xfrm>
            <a:off x="2353804" y="3035877"/>
            <a:ext cx="1465466" cy="261610"/>
          </a:xfrm>
          <a:prstGeom prst="rect">
            <a:avLst/>
          </a:prstGeom>
          <a:noFill/>
        </p:spPr>
        <p:txBody>
          <a:bodyPr wrap="none" rtlCol="0">
            <a:spAutoFit/>
          </a:bodyPr>
          <a:lstStyle/>
          <a:p>
            <a:r>
              <a:rPr lang="de-DE" sz="1100" b="1" dirty="0">
                <a:solidFill>
                  <a:srgbClr val="7030A0"/>
                </a:solidFill>
              </a:rPr>
              <a:t>10 </a:t>
            </a:r>
            <a:r>
              <a:rPr lang="de-DE" sz="1100" b="1" dirty="0" err="1">
                <a:solidFill>
                  <a:srgbClr val="7030A0"/>
                </a:solidFill>
              </a:rPr>
              <a:t>ms</a:t>
            </a:r>
            <a:r>
              <a:rPr lang="de-DE" sz="1100" b="1" dirty="0">
                <a:solidFill>
                  <a:srgbClr val="7030A0"/>
                </a:solidFill>
              </a:rPr>
              <a:t> time </a:t>
            </a:r>
            <a:r>
              <a:rPr lang="de-DE" sz="1100" b="1" dirty="0" err="1">
                <a:solidFill>
                  <a:srgbClr val="7030A0"/>
                </a:solidFill>
              </a:rPr>
              <a:t>window</a:t>
            </a:r>
            <a:endParaRPr lang="de-DE" sz="1100" b="1" dirty="0">
              <a:solidFill>
                <a:srgbClr val="7030A0"/>
              </a:solidFill>
            </a:endParaRPr>
          </a:p>
        </p:txBody>
      </p:sp>
      <p:sp>
        <p:nvSpPr>
          <p:cNvPr id="14" name="TextBox 13">
            <a:extLst>
              <a:ext uri="{FF2B5EF4-FFF2-40B4-BE49-F238E27FC236}">
                <a16:creationId xmlns:a16="http://schemas.microsoft.com/office/drawing/2014/main" id="{89707885-DAA1-8A90-EA6D-FF6956B64A29}"/>
              </a:ext>
            </a:extLst>
          </p:cNvPr>
          <p:cNvSpPr txBox="1"/>
          <p:nvPr/>
        </p:nvSpPr>
        <p:spPr>
          <a:xfrm>
            <a:off x="815044" y="3719831"/>
            <a:ext cx="699230" cy="261610"/>
          </a:xfrm>
          <a:prstGeom prst="rect">
            <a:avLst/>
          </a:prstGeom>
          <a:noFill/>
        </p:spPr>
        <p:txBody>
          <a:bodyPr wrap="none" rtlCol="0">
            <a:spAutoFit/>
          </a:bodyPr>
          <a:lstStyle/>
          <a:p>
            <a:r>
              <a:rPr lang="de-DE" sz="1100" b="1" dirty="0">
                <a:solidFill>
                  <a:srgbClr val="7030A0"/>
                </a:solidFill>
              </a:rPr>
              <a:t>2 s </a:t>
            </a:r>
            <a:r>
              <a:rPr lang="de-DE" sz="1100" b="1" dirty="0" err="1">
                <a:solidFill>
                  <a:srgbClr val="7030A0"/>
                </a:solidFill>
              </a:rPr>
              <a:t>spill</a:t>
            </a:r>
            <a:endParaRPr lang="de-DE" sz="1100" b="1" dirty="0">
              <a:solidFill>
                <a:srgbClr val="7030A0"/>
              </a:solidFill>
            </a:endParaRPr>
          </a:p>
        </p:txBody>
      </p:sp>
      <p:pic>
        <p:nvPicPr>
          <p:cNvPr id="15" name="Picture 2">
            <a:extLst>
              <a:ext uri="{FF2B5EF4-FFF2-40B4-BE49-F238E27FC236}">
                <a16:creationId xmlns:a16="http://schemas.microsoft.com/office/drawing/2014/main" id="{F5831DE1-0D26-2129-2668-852A17761C4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552" t="59476" r="-1" b="85"/>
          <a:stretch/>
        </p:blipFill>
        <p:spPr bwMode="auto">
          <a:xfrm>
            <a:off x="6292136" y="771550"/>
            <a:ext cx="2851864" cy="2042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Grafik 6">
            <a:extLst>
              <a:ext uri="{FF2B5EF4-FFF2-40B4-BE49-F238E27FC236}">
                <a16:creationId xmlns:a16="http://schemas.microsoft.com/office/drawing/2014/main" id="{12B1EA6B-2A37-CCF8-9297-619F0A23EE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368602"/>
            <a:ext cx="2159328" cy="1619496"/>
          </a:xfrm>
          <a:prstGeom prst="rect">
            <a:avLst/>
          </a:prstGeom>
        </p:spPr>
      </p:pic>
      <p:sp>
        <p:nvSpPr>
          <p:cNvPr id="17" name="Content Placeholder 2">
            <a:extLst>
              <a:ext uri="{FF2B5EF4-FFF2-40B4-BE49-F238E27FC236}">
                <a16:creationId xmlns:a16="http://schemas.microsoft.com/office/drawing/2014/main" id="{DF064EDF-E667-EE8C-8962-68F4EFC9A096}"/>
              </a:ext>
            </a:extLst>
          </p:cNvPr>
          <p:cNvSpPr txBox="1">
            <a:spLocks/>
          </p:cNvSpPr>
          <p:nvPr/>
        </p:nvSpPr>
        <p:spPr>
          <a:xfrm>
            <a:off x="4923984" y="2893516"/>
            <a:ext cx="3995976" cy="2030384"/>
          </a:xfrm>
          <a:prstGeom prst="rect">
            <a:avLst/>
          </a:prstGeom>
        </p:spPr>
        <p:txBody>
          <a:bodyPr vert="horz" lIns="0" tIns="0" rIns="0" bIns="0" rtlCol="0">
            <a:noAutofit/>
          </a:bodyPr>
          <a:lst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6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de-DE" dirty="0"/>
              <a:t>Spill </a:t>
            </a:r>
            <a:r>
              <a:rPr lang="de-DE" dirty="0" err="1"/>
              <a:t>smoothing</a:t>
            </a:r>
            <a:r>
              <a:rPr lang="de-DE" dirty="0"/>
              <a:t> </a:t>
            </a:r>
            <a:r>
              <a:rPr lang="de-DE" dirty="0" err="1"/>
              <a:t>by</a:t>
            </a:r>
            <a:r>
              <a:rPr lang="de-DE" dirty="0"/>
              <a:t> </a:t>
            </a:r>
            <a:r>
              <a:rPr lang="de-DE" dirty="0" err="1"/>
              <a:t>rf</a:t>
            </a:r>
            <a:r>
              <a:rPr lang="de-DE" dirty="0"/>
              <a:t> </a:t>
            </a:r>
            <a:r>
              <a:rPr lang="de-DE" dirty="0" err="1"/>
              <a:t>bunching</a:t>
            </a:r>
            <a:r>
              <a:rPr lang="de-DE" dirty="0"/>
              <a:t> </a:t>
            </a:r>
          </a:p>
          <a:p>
            <a:pPr lvl="1"/>
            <a:r>
              <a:rPr lang="en-US" sz="1200" dirty="0"/>
              <a:t>Tune ripple by synchrotron motion and chromaticity</a:t>
            </a:r>
          </a:p>
          <a:p>
            <a:pPr lvl="1"/>
            <a:r>
              <a:rPr lang="en-US" sz="1200" dirty="0"/>
              <a:t>VHF spill cavity under development</a:t>
            </a:r>
          </a:p>
          <a:p>
            <a:pPr lvl="1"/>
            <a:r>
              <a:rPr lang="en-US" sz="1200" dirty="0"/>
              <a:t>Demonstration of spill smoothing at AGS, BNL in different operation modes.</a:t>
            </a:r>
          </a:p>
          <a:p>
            <a:pPr lvl="1"/>
            <a:r>
              <a:rPr lang="en-US" sz="1200" dirty="0"/>
              <a:t>Installation of the test cavity in shut down 2023 completed.</a:t>
            </a:r>
          </a:p>
          <a:p>
            <a:pPr lvl="1"/>
            <a:r>
              <a:rPr lang="en-US" sz="1200" dirty="0"/>
              <a:t>High shunt impedance limits the use of the test cavity and probably also the beam intensity</a:t>
            </a:r>
          </a:p>
          <a:p>
            <a:endParaRPr lang="de-DE" sz="1200" dirty="0"/>
          </a:p>
        </p:txBody>
      </p:sp>
    </p:spTree>
    <p:extLst>
      <p:ext uri="{BB962C8B-B14F-4D97-AF65-F5344CB8AC3E}">
        <p14:creationId xmlns:p14="http://schemas.microsoft.com/office/powerpoint/2010/main" val="15679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9FA5C-98CF-DABC-38FE-C67FC8150FF3}"/>
              </a:ext>
            </a:extLst>
          </p:cNvPr>
          <p:cNvSpPr>
            <a:spLocks noGrp="1"/>
          </p:cNvSpPr>
          <p:nvPr>
            <p:ph type="title"/>
          </p:nvPr>
        </p:nvSpPr>
        <p:spPr/>
        <p:txBody>
          <a:bodyPr/>
          <a:lstStyle/>
          <a:p>
            <a:r>
              <a:rPr lang="de-DE" sz="2000" dirty="0" err="1"/>
              <a:t>Speeding</a:t>
            </a:r>
            <a:r>
              <a:rPr lang="de-DE" sz="2000" dirty="0"/>
              <a:t> </a:t>
            </a:r>
            <a:r>
              <a:rPr lang="de-DE" sz="2000" dirty="0" err="1"/>
              <a:t>up</a:t>
            </a:r>
            <a:r>
              <a:rPr lang="de-DE" sz="2000" dirty="0"/>
              <a:t> SHE </a:t>
            </a:r>
            <a:r>
              <a:rPr lang="de-DE" sz="2000" dirty="0" err="1"/>
              <a:t>chemistry</a:t>
            </a:r>
            <a:r>
              <a:rPr lang="de-DE" sz="2000" dirty="0"/>
              <a:t> </a:t>
            </a:r>
            <a:r>
              <a:rPr lang="de-DE" sz="2000" dirty="0" err="1"/>
              <a:t>to</a:t>
            </a:r>
            <a:r>
              <a:rPr lang="de-DE" sz="2000" dirty="0"/>
              <a:t> isotopes </a:t>
            </a:r>
            <a:r>
              <a:rPr lang="de-DE" sz="2000" dirty="0" err="1"/>
              <a:t>with</a:t>
            </a:r>
            <a:r>
              <a:rPr lang="de-DE" sz="2000" dirty="0"/>
              <a:t> T</a:t>
            </a:r>
            <a:r>
              <a:rPr lang="de-DE" sz="2000" baseline="-25000" dirty="0"/>
              <a:t>1/2</a:t>
            </a:r>
            <a:r>
              <a:rPr lang="de-DE" sz="2000" dirty="0"/>
              <a:t> &lt; 100 </a:t>
            </a:r>
            <a:r>
              <a:rPr lang="de-DE" sz="2000" dirty="0" err="1"/>
              <a:t>ms</a:t>
            </a:r>
            <a:endParaRPr lang="en-DE" sz="2000" dirty="0"/>
          </a:p>
        </p:txBody>
      </p:sp>
      <p:sp>
        <p:nvSpPr>
          <p:cNvPr id="3" name="Text Placeholder 2">
            <a:extLst>
              <a:ext uri="{FF2B5EF4-FFF2-40B4-BE49-F238E27FC236}">
                <a16:creationId xmlns:a16="http://schemas.microsoft.com/office/drawing/2014/main" id="{D71C988E-67A4-840E-947A-986746131375}"/>
              </a:ext>
            </a:extLst>
          </p:cNvPr>
          <p:cNvSpPr>
            <a:spLocks noGrp="1"/>
          </p:cNvSpPr>
          <p:nvPr>
            <p:ph type="body" sz="quarter" idx="14"/>
          </p:nvPr>
        </p:nvSpPr>
        <p:spPr/>
        <p:txBody>
          <a:bodyPr/>
          <a:lstStyle/>
          <a:p>
            <a:r>
              <a:rPr lang="en-US" dirty="0" err="1"/>
              <a:t>UniCell</a:t>
            </a:r>
            <a:r>
              <a:rPr lang="en-US" dirty="0"/>
              <a:t>: A new universal buffer gas stopping cell</a:t>
            </a:r>
          </a:p>
        </p:txBody>
      </p:sp>
      <p:sp>
        <p:nvSpPr>
          <p:cNvPr id="6" name="Date Placeholder 5">
            <a:extLst>
              <a:ext uri="{FF2B5EF4-FFF2-40B4-BE49-F238E27FC236}">
                <a16:creationId xmlns:a16="http://schemas.microsoft.com/office/drawing/2014/main" id="{5D85DC4C-43E6-2243-BFC8-6C6F718EA0CD}"/>
              </a:ext>
            </a:extLst>
          </p:cNvPr>
          <p:cNvSpPr>
            <a:spLocks noGrp="1"/>
          </p:cNvSpPr>
          <p:nvPr>
            <p:ph type="dt" sz="half" idx="2"/>
          </p:nvPr>
        </p:nvSpPr>
        <p:spPr/>
        <p:txBody>
          <a:bodyPr/>
          <a:lstStyle/>
          <a:p>
            <a:r>
              <a:rPr lang="de-DE"/>
              <a:t>14/09/2023</a:t>
            </a:r>
            <a:endParaRPr lang="en-US"/>
          </a:p>
        </p:txBody>
      </p:sp>
      <p:sp>
        <p:nvSpPr>
          <p:cNvPr id="7" name="Footer Placeholder 6">
            <a:extLst>
              <a:ext uri="{FF2B5EF4-FFF2-40B4-BE49-F238E27FC236}">
                <a16:creationId xmlns:a16="http://schemas.microsoft.com/office/drawing/2014/main" id="{90A41261-9AF1-2216-1EC8-79E9CC48C6D0}"/>
              </a:ext>
            </a:extLst>
          </p:cNvPr>
          <p:cNvSpPr>
            <a:spLocks noGrp="1"/>
          </p:cNvSpPr>
          <p:nvPr>
            <p:ph type="ftr" sz="quarter" idx="3"/>
          </p:nvPr>
        </p:nvSpPr>
        <p:spPr/>
        <p:txBody>
          <a:bodyPr/>
          <a:lstStyle/>
          <a:p>
            <a:r>
              <a:rPr lang="de-DE"/>
              <a:t>Research Topic MU-CML</a:t>
            </a:r>
            <a:endParaRPr lang="en-US"/>
          </a:p>
        </p:txBody>
      </p:sp>
      <p:sp>
        <p:nvSpPr>
          <p:cNvPr id="8" name="Slide Number Placeholder 7">
            <a:extLst>
              <a:ext uri="{FF2B5EF4-FFF2-40B4-BE49-F238E27FC236}">
                <a16:creationId xmlns:a16="http://schemas.microsoft.com/office/drawing/2014/main" id="{66FB43CF-CD06-1369-84E0-E21845628589}"/>
              </a:ext>
            </a:extLst>
          </p:cNvPr>
          <p:cNvSpPr>
            <a:spLocks noGrp="1"/>
          </p:cNvSpPr>
          <p:nvPr>
            <p:ph type="sldNum" sz="quarter" idx="4"/>
          </p:nvPr>
        </p:nvSpPr>
        <p:spPr/>
        <p:txBody>
          <a:bodyPr/>
          <a:lstStyle/>
          <a:p>
            <a:fld id="{68A7D314-ADB3-4224-BAA8-FD8F1154CE84}" type="slidenum">
              <a:rPr lang="en-US" smtClean="0"/>
              <a:pPr/>
              <a:t>17</a:t>
            </a:fld>
            <a:endParaRPr lang="en-US"/>
          </a:p>
        </p:txBody>
      </p:sp>
      <p:sp>
        <p:nvSpPr>
          <p:cNvPr id="11" name="Content Placeholder 3">
            <a:extLst>
              <a:ext uri="{FF2B5EF4-FFF2-40B4-BE49-F238E27FC236}">
                <a16:creationId xmlns:a16="http://schemas.microsoft.com/office/drawing/2014/main" id="{8DA8BF40-E6A3-A634-9E21-A83AB8F1F2AB}"/>
              </a:ext>
            </a:extLst>
          </p:cNvPr>
          <p:cNvSpPr>
            <a:spLocks noGrp="1"/>
          </p:cNvSpPr>
          <p:nvPr>
            <p:ph sz="quarter" idx="15"/>
          </p:nvPr>
        </p:nvSpPr>
        <p:spPr>
          <a:xfrm>
            <a:off x="358775" y="1311275"/>
            <a:ext cx="4105275" cy="972443"/>
          </a:xfrm>
        </p:spPr>
        <p:txBody>
          <a:bodyPr/>
          <a:lstStyle/>
          <a:p>
            <a:r>
              <a:rPr lang="en-US" sz="1300" dirty="0">
                <a:solidFill>
                  <a:prstClr val="black"/>
                </a:solidFill>
                <a:latin typeface="Arial" panose="020B0604020202020204" pitchFamily="34" charset="0"/>
                <a:cs typeface="Arial" panose="020B0604020202020204" pitchFamily="34" charset="0"/>
              </a:rPr>
              <a:t>Allows coupling of fast chemistry setups to TASCA to allow chemical studies of elements Z&gt;115</a:t>
            </a:r>
          </a:p>
          <a:p>
            <a:pPr lvl="1"/>
            <a:r>
              <a:rPr lang="en-US" sz="1300" dirty="0">
                <a:solidFill>
                  <a:prstClr val="black"/>
                </a:solidFill>
                <a:latin typeface="Arial" panose="020B0604020202020204" pitchFamily="34" charset="0"/>
                <a:cs typeface="Arial" panose="020B0604020202020204" pitchFamily="34" charset="0"/>
              </a:rPr>
              <a:t>Efficiency ~100%</a:t>
            </a:r>
          </a:p>
          <a:p>
            <a:pPr lvl="1"/>
            <a:r>
              <a:rPr lang="en-US" sz="1300" dirty="0">
                <a:solidFill>
                  <a:prstClr val="black"/>
                </a:solidFill>
                <a:latin typeface="Arial" panose="020B0604020202020204" pitchFamily="34" charset="0"/>
                <a:cs typeface="Arial" panose="020B0604020202020204" pitchFamily="34" charset="0"/>
              </a:rPr>
              <a:t>Extraction time &lt; 10 </a:t>
            </a:r>
            <a:r>
              <a:rPr lang="en-US" sz="1300" dirty="0" err="1">
                <a:solidFill>
                  <a:prstClr val="black"/>
                </a:solidFill>
                <a:latin typeface="Arial" panose="020B0604020202020204" pitchFamily="34" charset="0"/>
                <a:cs typeface="Arial" panose="020B0604020202020204" pitchFamily="34" charset="0"/>
              </a:rPr>
              <a:t>ms</a:t>
            </a:r>
            <a:r>
              <a:rPr lang="en-US" sz="1300" dirty="0">
                <a:solidFill>
                  <a:prstClr val="black"/>
                </a:solidFill>
                <a:latin typeface="Arial" panose="020B0604020202020204" pitchFamily="34" charset="0"/>
                <a:cs typeface="Arial" panose="020B0604020202020204" pitchFamily="34" charset="0"/>
              </a:rPr>
              <a:t> (simulated)</a:t>
            </a:r>
          </a:p>
          <a:p>
            <a:endParaRPr lang="en-DE" sz="1300" dirty="0"/>
          </a:p>
        </p:txBody>
      </p:sp>
      <p:pic>
        <p:nvPicPr>
          <p:cNvPr id="12" name="Grafik 3">
            <a:extLst>
              <a:ext uri="{FF2B5EF4-FFF2-40B4-BE49-F238E27FC236}">
                <a16:creationId xmlns:a16="http://schemas.microsoft.com/office/drawing/2014/main" id="{7E8AFA7F-4AB1-A1FF-4873-CB3FDC7DD6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4420" y="3614602"/>
            <a:ext cx="1441859" cy="1081394"/>
          </a:xfrm>
          <a:prstGeom prst="rect">
            <a:avLst/>
          </a:prstGeom>
        </p:spPr>
      </p:pic>
      <p:sp>
        <p:nvSpPr>
          <p:cNvPr id="13" name="Textfeld 4">
            <a:extLst>
              <a:ext uri="{FF2B5EF4-FFF2-40B4-BE49-F238E27FC236}">
                <a16:creationId xmlns:a16="http://schemas.microsoft.com/office/drawing/2014/main" id="{FC69C7B1-B401-FEC1-816D-BDB81339E67C}"/>
              </a:ext>
            </a:extLst>
          </p:cNvPr>
          <p:cNvSpPr txBox="1"/>
          <p:nvPr/>
        </p:nvSpPr>
        <p:spPr>
          <a:xfrm>
            <a:off x="7806774" y="4533563"/>
            <a:ext cx="1337226" cy="261610"/>
          </a:xfrm>
          <a:prstGeom prst="rect">
            <a:avLst/>
          </a:prstGeom>
          <a:noFill/>
        </p:spPr>
        <p:txBody>
          <a:bodyPr wrap="none" rtlCol="0">
            <a:spAutoFit/>
          </a:bodyPr>
          <a:lstStyle/>
          <a:p>
            <a:r>
              <a:rPr lang="de-CH" sz="1100" dirty="0"/>
              <a:t>Verbundforschung</a:t>
            </a:r>
            <a:endParaRPr lang="de-DE" sz="1100" dirty="0"/>
          </a:p>
        </p:txBody>
      </p:sp>
      <p:pic>
        <p:nvPicPr>
          <p:cNvPr id="14" name="Grafik 7">
            <a:extLst>
              <a:ext uri="{FF2B5EF4-FFF2-40B4-BE49-F238E27FC236}">
                <a16:creationId xmlns:a16="http://schemas.microsoft.com/office/drawing/2014/main" id="{F962DE07-760B-5A23-7722-339BD501C17B}"/>
              </a:ext>
            </a:extLst>
          </p:cNvPr>
          <p:cNvPicPr>
            <a:picLocks noChangeAspect="1"/>
          </p:cNvPicPr>
          <p:nvPr/>
        </p:nvPicPr>
        <p:blipFill>
          <a:blip r:embed="rId3"/>
          <a:stretch>
            <a:fillRect/>
          </a:stretch>
        </p:blipFill>
        <p:spPr>
          <a:xfrm>
            <a:off x="5292080" y="1907190"/>
            <a:ext cx="3561499" cy="2719253"/>
          </a:xfrm>
          <a:prstGeom prst="rect">
            <a:avLst/>
          </a:prstGeom>
        </p:spPr>
      </p:pic>
      <p:cxnSp>
        <p:nvCxnSpPr>
          <p:cNvPr id="15" name="Gerader Verbinder 10">
            <a:extLst>
              <a:ext uri="{FF2B5EF4-FFF2-40B4-BE49-F238E27FC236}">
                <a16:creationId xmlns:a16="http://schemas.microsoft.com/office/drawing/2014/main" id="{B54D741B-C09F-D87C-7953-8A3A35570193}"/>
              </a:ext>
            </a:extLst>
          </p:cNvPr>
          <p:cNvCxnSpPr/>
          <p:nvPr/>
        </p:nvCxnSpPr>
        <p:spPr>
          <a:xfrm>
            <a:off x="5014807" y="3076505"/>
            <a:ext cx="4093697" cy="0"/>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 name="Geschweifte Klammer links 9">
            <a:extLst>
              <a:ext uri="{FF2B5EF4-FFF2-40B4-BE49-F238E27FC236}">
                <a16:creationId xmlns:a16="http://schemas.microsoft.com/office/drawing/2014/main" id="{D03DCCEE-9CAC-CD23-ACC8-4FD7E0813116}"/>
              </a:ext>
            </a:extLst>
          </p:cNvPr>
          <p:cNvSpPr/>
          <p:nvPr/>
        </p:nvSpPr>
        <p:spPr>
          <a:xfrm>
            <a:off x="4788024" y="3108700"/>
            <a:ext cx="144016" cy="1549938"/>
          </a:xfrm>
          <a:prstGeom prst="leftBrace">
            <a:avLst>
              <a:gd name="adj1" fmla="val 41861"/>
              <a:gd name="adj2" fmla="val 50000"/>
            </a:avLst>
          </a:prstGeom>
          <a:ln w="28575">
            <a:solidFill>
              <a:srgbClr val="0A2D6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 name="Textfeld 11">
            <a:extLst>
              <a:ext uri="{FF2B5EF4-FFF2-40B4-BE49-F238E27FC236}">
                <a16:creationId xmlns:a16="http://schemas.microsoft.com/office/drawing/2014/main" id="{0A6EC1D1-53DC-2939-54B5-B8A37CB44AB5}"/>
              </a:ext>
            </a:extLst>
          </p:cNvPr>
          <p:cNvSpPr txBox="1"/>
          <p:nvPr/>
        </p:nvSpPr>
        <p:spPr>
          <a:xfrm rot="16200000">
            <a:off x="3672632" y="3717485"/>
            <a:ext cx="1814920" cy="307777"/>
          </a:xfrm>
          <a:prstGeom prst="rect">
            <a:avLst/>
          </a:prstGeom>
          <a:noFill/>
        </p:spPr>
        <p:txBody>
          <a:bodyPr wrap="none" rtlCol="0">
            <a:spAutoFit/>
          </a:bodyPr>
          <a:lstStyle/>
          <a:p>
            <a:r>
              <a:rPr lang="de-CH" sz="1400" b="1" dirty="0" err="1">
                <a:solidFill>
                  <a:srgbClr val="0A2D6E"/>
                </a:solidFill>
              </a:rPr>
              <a:t>Chemically</a:t>
            </a:r>
            <a:r>
              <a:rPr lang="de-CH" sz="1400" b="1" dirty="0">
                <a:solidFill>
                  <a:srgbClr val="0A2D6E"/>
                </a:solidFill>
              </a:rPr>
              <a:t> </a:t>
            </a:r>
            <a:r>
              <a:rPr lang="de-CH" sz="1400" b="1" dirty="0" err="1">
                <a:solidFill>
                  <a:srgbClr val="0A2D6E"/>
                </a:solidFill>
              </a:rPr>
              <a:t>studied</a:t>
            </a:r>
            <a:endParaRPr lang="de-DE" sz="1400" b="1" dirty="0">
              <a:solidFill>
                <a:srgbClr val="0A2D6E"/>
              </a:solidFill>
            </a:endParaRPr>
          </a:p>
        </p:txBody>
      </p:sp>
      <p:sp>
        <p:nvSpPr>
          <p:cNvPr id="18" name="Geschweifte Klammer links 14">
            <a:extLst>
              <a:ext uri="{FF2B5EF4-FFF2-40B4-BE49-F238E27FC236}">
                <a16:creationId xmlns:a16="http://schemas.microsoft.com/office/drawing/2014/main" id="{1CED3B71-F21F-24DC-9730-1BA77E846F79}"/>
              </a:ext>
            </a:extLst>
          </p:cNvPr>
          <p:cNvSpPr/>
          <p:nvPr/>
        </p:nvSpPr>
        <p:spPr>
          <a:xfrm>
            <a:off x="6803120" y="1882639"/>
            <a:ext cx="144016" cy="1157374"/>
          </a:xfrm>
          <a:prstGeom prst="leftBrace">
            <a:avLst>
              <a:gd name="adj1" fmla="val 41861"/>
              <a:gd name="adj2" fmla="val 50000"/>
            </a:avLst>
          </a:prstGeom>
          <a:ln w="28575">
            <a:solidFill>
              <a:srgbClr val="0A2D6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9" name="Textfeld 15">
            <a:extLst>
              <a:ext uri="{FF2B5EF4-FFF2-40B4-BE49-F238E27FC236}">
                <a16:creationId xmlns:a16="http://schemas.microsoft.com/office/drawing/2014/main" id="{AB9AF007-1AA4-55CF-5C88-0C3D4DEC3479}"/>
              </a:ext>
            </a:extLst>
          </p:cNvPr>
          <p:cNvSpPr txBox="1"/>
          <p:nvPr/>
        </p:nvSpPr>
        <p:spPr>
          <a:xfrm rot="16200000">
            <a:off x="5890331" y="2260706"/>
            <a:ext cx="1273105" cy="307777"/>
          </a:xfrm>
          <a:prstGeom prst="rect">
            <a:avLst/>
          </a:prstGeom>
          <a:noFill/>
        </p:spPr>
        <p:txBody>
          <a:bodyPr wrap="none" rtlCol="0">
            <a:spAutoFit/>
          </a:bodyPr>
          <a:lstStyle/>
          <a:p>
            <a:r>
              <a:rPr lang="de-CH" sz="1400" b="1" dirty="0">
                <a:solidFill>
                  <a:srgbClr val="0A2D6E"/>
                </a:solidFill>
              </a:rPr>
              <a:t>T</a:t>
            </a:r>
            <a:r>
              <a:rPr lang="de-CH" sz="1400" b="1" baseline="-25000" dirty="0">
                <a:solidFill>
                  <a:srgbClr val="0A2D6E"/>
                </a:solidFill>
              </a:rPr>
              <a:t>1/2</a:t>
            </a:r>
            <a:r>
              <a:rPr lang="de-CH" sz="1400" b="1" dirty="0">
                <a:solidFill>
                  <a:srgbClr val="0A2D6E"/>
                </a:solidFill>
              </a:rPr>
              <a:t> &lt; 100 </a:t>
            </a:r>
            <a:r>
              <a:rPr lang="de-CH" sz="1400" b="1" dirty="0" err="1">
                <a:solidFill>
                  <a:srgbClr val="0A2D6E"/>
                </a:solidFill>
              </a:rPr>
              <a:t>ms</a:t>
            </a:r>
            <a:endParaRPr lang="de-DE" sz="1400" b="1" dirty="0">
              <a:solidFill>
                <a:srgbClr val="0A2D6E"/>
              </a:solidFill>
            </a:endParaRPr>
          </a:p>
        </p:txBody>
      </p:sp>
      <p:pic>
        <p:nvPicPr>
          <p:cNvPr id="20" name="Grafik 17">
            <a:extLst>
              <a:ext uri="{FF2B5EF4-FFF2-40B4-BE49-F238E27FC236}">
                <a16:creationId xmlns:a16="http://schemas.microsoft.com/office/drawing/2014/main" id="{29DB40C8-99C4-BA99-0CFD-C613996E5A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72" y="2662337"/>
            <a:ext cx="4271482" cy="1856750"/>
          </a:xfrm>
          <a:prstGeom prst="rect">
            <a:avLst/>
          </a:prstGeom>
        </p:spPr>
      </p:pic>
      <p:sp>
        <p:nvSpPr>
          <p:cNvPr id="21" name="Textfeld 19">
            <a:extLst>
              <a:ext uri="{FF2B5EF4-FFF2-40B4-BE49-F238E27FC236}">
                <a16:creationId xmlns:a16="http://schemas.microsoft.com/office/drawing/2014/main" id="{7247DA44-726B-6E1F-7E9A-6E7052985DAA}"/>
              </a:ext>
            </a:extLst>
          </p:cNvPr>
          <p:cNvSpPr txBox="1"/>
          <p:nvPr/>
        </p:nvSpPr>
        <p:spPr>
          <a:xfrm>
            <a:off x="3415634" y="2498181"/>
            <a:ext cx="928459" cy="369332"/>
          </a:xfrm>
          <a:prstGeom prst="rect">
            <a:avLst/>
          </a:prstGeom>
        </p:spPr>
        <p:txBody>
          <a:bodyPr vert="horz" wrap="none" lIns="91440" tIns="45720" rIns="91440" bIns="45720" rtlCol="0" anchor="t">
            <a:spAutoFit/>
          </a:bodyPr>
          <a:lstStyle/>
          <a:p>
            <a:pPr algn="l"/>
            <a:r>
              <a:rPr lang="de-DE" dirty="0" err="1">
                <a:latin typeface="Arial" panose="020B0604020202020204" pitchFamily="34" charset="0"/>
                <a:cs typeface="Arial" panose="020B0604020202020204" pitchFamily="34" charset="0"/>
              </a:rPr>
              <a:t>UniCell</a:t>
            </a:r>
            <a:endParaRPr lang="en-US" dirty="0">
              <a:latin typeface="Arial" panose="020B0604020202020204" pitchFamily="34" charset="0"/>
              <a:cs typeface="Arial" panose="020B0604020202020204" pitchFamily="34" charset="0"/>
            </a:endParaRPr>
          </a:p>
        </p:txBody>
      </p:sp>
      <p:sp>
        <p:nvSpPr>
          <p:cNvPr id="22" name="Textfeld 24">
            <a:extLst>
              <a:ext uri="{FF2B5EF4-FFF2-40B4-BE49-F238E27FC236}">
                <a16:creationId xmlns:a16="http://schemas.microsoft.com/office/drawing/2014/main" id="{96C62CFF-82CC-AF5E-B73E-62ACF1A51E22}"/>
              </a:ext>
            </a:extLst>
          </p:cNvPr>
          <p:cNvSpPr txBox="1"/>
          <p:nvPr/>
        </p:nvSpPr>
        <p:spPr>
          <a:xfrm>
            <a:off x="907851" y="2466203"/>
            <a:ext cx="1024128" cy="523220"/>
          </a:xfrm>
          <a:prstGeom prst="rect">
            <a:avLst/>
          </a:prstGeom>
          <a:noFill/>
        </p:spPr>
        <p:txBody>
          <a:bodyPr wrap="square" rtlCol="0">
            <a:spAutoFit/>
          </a:bodyPr>
          <a:lstStyle/>
          <a:p>
            <a:r>
              <a:rPr lang="de-CH" sz="1400" dirty="0">
                <a:latin typeface="Arial" panose="020B0604020202020204" pitchFamily="34" charset="0"/>
                <a:cs typeface="Arial" panose="020B0604020202020204" pitchFamily="34" charset="0"/>
              </a:rPr>
              <a:t>T = 300 K</a:t>
            </a:r>
          </a:p>
          <a:p>
            <a:r>
              <a:rPr lang="de-CH" sz="1400" dirty="0">
                <a:latin typeface="Arial" panose="020B0604020202020204" pitchFamily="34" charset="0"/>
                <a:cs typeface="Arial" panose="020B0604020202020204" pitchFamily="34" charset="0"/>
              </a:rPr>
              <a:t>P = 1 bar</a:t>
            </a:r>
            <a:endParaRPr lang="de-DE" sz="1400" dirty="0">
              <a:latin typeface="Arial" panose="020B0604020202020204" pitchFamily="34" charset="0"/>
              <a:cs typeface="Arial" panose="020B0604020202020204" pitchFamily="34" charset="0"/>
            </a:endParaRPr>
          </a:p>
        </p:txBody>
      </p:sp>
      <p:sp>
        <p:nvSpPr>
          <p:cNvPr id="23" name="Textfeld 32">
            <a:extLst>
              <a:ext uri="{FF2B5EF4-FFF2-40B4-BE49-F238E27FC236}">
                <a16:creationId xmlns:a16="http://schemas.microsoft.com/office/drawing/2014/main" id="{7ADD2556-D390-D57F-871E-A0DF3968EB92}"/>
              </a:ext>
            </a:extLst>
          </p:cNvPr>
          <p:cNvSpPr txBox="1"/>
          <p:nvPr/>
        </p:nvSpPr>
        <p:spPr>
          <a:xfrm>
            <a:off x="-4453" y="4599007"/>
            <a:ext cx="4191019" cy="276999"/>
          </a:xfrm>
          <a:prstGeom prst="rect">
            <a:avLst/>
          </a:prstGeom>
        </p:spPr>
        <p:txBody>
          <a:bodyPr vert="horz" wrap="none" lIns="91440" tIns="45720" rIns="91440" bIns="45720" rtlCol="0" anchor="t">
            <a:spAutoFit/>
          </a:bodyPr>
          <a:lstStyle/>
          <a:p>
            <a:pPr algn="l"/>
            <a:r>
              <a:rPr lang="de-DE" sz="1200" dirty="0" err="1"/>
              <a:t>Concept</a:t>
            </a:r>
            <a:r>
              <a:rPr lang="de-DE" sz="1200" dirty="0"/>
              <a:t>: V. Varentsov, A. Yakushev; </a:t>
            </a:r>
            <a:r>
              <a:rPr lang="en-US" sz="1200" dirty="0"/>
              <a:t>NIM A 940 (2019) 206</a:t>
            </a:r>
            <a:endParaRPr lang="de-DE" sz="1200" dirty="0"/>
          </a:p>
        </p:txBody>
      </p:sp>
      <p:sp>
        <p:nvSpPr>
          <p:cNvPr id="24" name="Textfeld 16">
            <a:extLst>
              <a:ext uri="{FF2B5EF4-FFF2-40B4-BE49-F238E27FC236}">
                <a16:creationId xmlns:a16="http://schemas.microsoft.com/office/drawing/2014/main" id="{1C6BC152-E576-86DF-39F4-57032B37A0C4}"/>
              </a:ext>
            </a:extLst>
          </p:cNvPr>
          <p:cNvSpPr txBox="1"/>
          <p:nvPr/>
        </p:nvSpPr>
        <p:spPr>
          <a:xfrm>
            <a:off x="-34964" y="3954698"/>
            <a:ext cx="673582" cy="430887"/>
          </a:xfrm>
          <a:prstGeom prst="rect">
            <a:avLst/>
          </a:prstGeom>
          <a:noFill/>
        </p:spPr>
        <p:txBody>
          <a:bodyPr wrap="none" rtlCol="0">
            <a:spAutoFit/>
          </a:bodyPr>
          <a:lstStyle/>
          <a:p>
            <a:pPr algn="ctr"/>
            <a:r>
              <a:rPr lang="de-CH" sz="1100" dirty="0" err="1"/>
              <a:t>from</a:t>
            </a:r>
            <a:r>
              <a:rPr lang="de-CH" sz="1100" dirty="0"/>
              <a:t> </a:t>
            </a:r>
          </a:p>
          <a:p>
            <a:pPr algn="ctr"/>
            <a:r>
              <a:rPr lang="de-CH" sz="1100" b="1" i="1" dirty="0">
                <a:solidFill>
                  <a:srgbClr val="FF0000"/>
                </a:solidFill>
                <a:effectLst>
                  <a:outerShdw blurRad="38100" dist="38100" dir="2700000" algn="tl">
                    <a:srgbClr val="000000">
                      <a:alpha val="43137"/>
                    </a:srgbClr>
                  </a:outerShdw>
                </a:effectLst>
              </a:rPr>
              <a:t>TASCA</a:t>
            </a:r>
            <a:endParaRPr lang="de-DE" sz="1100" b="1" i="1" dirty="0">
              <a:solidFill>
                <a:srgbClr val="FF0000"/>
              </a:solidFill>
              <a:effectLst>
                <a:outerShdw blurRad="38100" dist="38100" dir="2700000" algn="tl">
                  <a:srgbClr val="000000">
                    <a:alpha val="43137"/>
                  </a:srgbClr>
                </a:outerShdw>
              </a:effectLst>
            </a:endParaRPr>
          </a:p>
        </p:txBody>
      </p:sp>
      <p:sp>
        <p:nvSpPr>
          <p:cNvPr id="25" name="Rechteck 33">
            <a:extLst>
              <a:ext uri="{FF2B5EF4-FFF2-40B4-BE49-F238E27FC236}">
                <a16:creationId xmlns:a16="http://schemas.microsoft.com/office/drawing/2014/main" id="{CE47584E-6B32-361A-7111-BF651AAEE035}"/>
              </a:ext>
            </a:extLst>
          </p:cNvPr>
          <p:cNvSpPr/>
          <p:nvPr/>
        </p:nvSpPr>
        <p:spPr>
          <a:xfrm>
            <a:off x="867290" y="4296415"/>
            <a:ext cx="371142" cy="249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34">
            <a:extLst>
              <a:ext uri="{FF2B5EF4-FFF2-40B4-BE49-F238E27FC236}">
                <a16:creationId xmlns:a16="http://schemas.microsoft.com/office/drawing/2014/main" id="{E5AD6954-C440-E97E-30FF-D0D435A427A6}"/>
              </a:ext>
            </a:extLst>
          </p:cNvPr>
          <p:cNvSpPr txBox="1"/>
          <p:nvPr/>
        </p:nvSpPr>
        <p:spPr>
          <a:xfrm>
            <a:off x="682562" y="4231055"/>
            <a:ext cx="1297150" cy="261610"/>
          </a:xfrm>
          <a:prstGeom prst="rect">
            <a:avLst/>
          </a:prstGeom>
          <a:noFill/>
        </p:spPr>
        <p:txBody>
          <a:bodyPr wrap="none" rtlCol="0">
            <a:spAutoFit/>
          </a:bodyPr>
          <a:lstStyle/>
          <a:p>
            <a:pPr algn="ctr"/>
            <a:r>
              <a:rPr lang="de-CH" sz="1100" dirty="0">
                <a:latin typeface="Arial" panose="020B0604020202020204" pitchFamily="34" charset="0"/>
                <a:cs typeface="Arial" panose="020B0604020202020204" pitchFamily="34" charset="0"/>
              </a:rPr>
              <a:t>Ion </a:t>
            </a:r>
            <a:r>
              <a:rPr lang="de-CH" sz="1100" dirty="0" err="1">
                <a:latin typeface="Arial" panose="020B0604020202020204" pitchFamily="34" charset="0"/>
                <a:cs typeface="Arial" panose="020B0604020202020204" pitchFamily="34" charset="0"/>
              </a:rPr>
              <a:t>thermalization</a:t>
            </a:r>
            <a:endParaRPr lang="de-DE" sz="11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 name="Rechteck 36">
            <a:extLst>
              <a:ext uri="{FF2B5EF4-FFF2-40B4-BE49-F238E27FC236}">
                <a16:creationId xmlns:a16="http://schemas.microsoft.com/office/drawing/2014/main" id="{3F357F8C-0984-FD87-C65E-45E81E285B30}"/>
              </a:ext>
            </a:extLst>
          </p:cNvPr>
          <p:cNvSpPr/>
          <p:nvPr/>
        </p:nvSpPr>
        <p:spPr>
          <a:xfrm>
            <a:off x="2221740" y="4172495"/>
            <a:ext cx="371142" cy="249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38">
            <a:extLst>
              <a:ext uri="{FF2B5EF4-FFF2-40B4-BE49-F238E27FC236}">
                <a16:creationId xmlns:a16="http://schemas.microsoft.com/office/drawing/2014/main" id="{89B1B9BA-9073-E48B-CD41-F50CD0C18348}"/>
              </a:ext>
            </a:extLst>
          </p:cNvPr>
          <p:cNvSpPr/>
          <p:nvPr/>
        </p:nvSpPr>
        <p:spPr>
          <a:xfrm>
            <a:off x="2686050" y="3132246"/>
            <a:ext cx="371142" cy="249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39">
            <a:extLst>
              <a:ext uri="{FF2B5EF4-FFF2-40B4-BE49-F238E27FC236}">
                <a16:creationId xmlns:a16="http://schemas.microsoft.com/office/drawing/2014/main" id="{7866B5CE-36D4-BCFD-2A9D-E446AF088260}"/>
              </a:ext>
            </a:extLst>
          </p:cNvPr>
          <p:cNvSpPr/>
          <p:nvPr/>
        </p:nvSpPr>
        <p:spPr>
          <a:xfrm>
            <a:off x="2082173" y="3128867"/>
            <a:ext cx="371142" cy="249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37">
            <a:extLst>
              <a:ext uri="{FF2B5EF4-FFF2-40B4-BE49-F238E27FC236}">
                <a16:creationId xmlns:a16="http://schemas.microsoft.com/office/drawing/2014/main" id="{AC9EE220-F55E-318D-F218-679A13ADDC5F}"/>
              </a:ext>
            </a:extLst>
          </p:cNvPr>
          <p:cNvSpPr txBox="1"/>
          <p:nvPr/>
        </p:nvSpPr>
        <p:spPr>
          <a:xfrm>
            <a:off x="2166780" y="3152170"/>
            <a:ext cx="1728358" cy="261610"/>
          </a:xfrm>
          <a:prstGeom prst="rect">
            <a:avLst/>
          </a:prstGeom>
          <a:noFill/>
        </p:spPr>
        <p:txBody>
          <a:bodyPr wrap="none" rtlCol="0">
            <a:spAutoFit/>
          </a:bodyPr>
          <a:lstStyle/>
          <a:p>
            <a:pPr algn="ctr"/>
            <a:r>
              <a:rPr lang="de-CH" sz="1100" dirty="0">
                <a:latin typeface="Arial" panose="020B0604020202020204" pitchFamily="34" charset="0"/>
                <a:cs typeface="Arial" panose="020B0604020202020204" pitchFamily="34" charset="0"/>
              </a:rPr>
              <a:t>SHE gas </a:t>
            </a:r>
            <a:r>
              <a:rPr lang="de-CH" sz="1100" dirty="0" err="1">
                <a:latin typeface="Arial" panose="020B0604020202020204" pitchFamily="34" charset="0"/>
                <a:cs typeface="Arial" panose="020B0604020202020204" pitchFamily="34" charset="0"/>
              </a:rPr>
              <a:t>chromatograph</a:t>
            </a:r>
            <a:endParaRPr lang="de-DE" sz="11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1" name="Rechteck 40">
            <a:extLst>
              <a:ext uri="{FF2B5EF4-FFF2-40B4-BE49-F238E27FC236}">
                <a16:creationId xmlns:a16="http://schemas.microsoft.com/office/drawing/2014/main" id="{4A4E0929-6F64-47BD-2533-D7A8B2B792DC}"/>
              </a:ext>
            </a:extLst>
          </p:cNvPr>
          <p:cNvSpPr/>
          <p:nvPr/>
        </p:nvSpPr>
        <p:spPr>
          <a:xfrm>
            <a:off x="230757" y="3790816"/>
            <a:ext cx="371142" cy="249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5">
            <a:extLst>
              <a:ext uri="{FF2B5EF4-FFF2-40B4-BE49-F238E27FC236}">
                <a16:creationId xmlns:a16="http://schemas.microsoft.com/office/drawing/2014/main" id="{7E9A254E-AA12-78E2-6AEE-BCB755B1F559}"/>
              </a:ext>
            </a:extLst>
          </p:cNvPr>
          <p:cNvSpPr/>
          <p:nvPr/>
        </p:nvSpPr>
        <p:spPr>
          <a:xfrm>
            <a:off x="21572" y="2394194"/>
            <a:ext cx="4271482" cy="2461675"/>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4" name="Grafik 13">
            <a:extLst>
              <a:ext uri="{FF2B5EF4-FFF2-40B4-BE49-F238E27FC236}">
                <a16:creationId xmlns:a16="http://schemas.microsoft.com/office/drawing/2014/main" id="{6B377907-ACED-1D82-7081-CDDB6CF067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2648" y="720873"/>
            <a:ext cx="766457" cy="766457"/>
          </a:xfrm>
          <a:prstGeom prst="rect">
            <a:avLst/>
          </a:prstGeom>
        </p:spPr>
      </p:pic>
      <p:sp>
        <p:nvSpPr>
          <p:cNvPr id="36" name="Rectangle 35">
            <a:extLst>
              <a:ext uri="{FF2B5EF4-FFF2-40B4-BE49-F238E27FC236}">
                <a16:creationId xmlns:a16="http://schemas.microsoft.com/office/drawing/2014/main" id="{7BAFE340-E368-D126-2521-32B702FF35DF}"/>
              </a:ext>
            </a:extLst>
          </p:cNvPr>
          <p:cNvSpPr/>
          <p:nvPr/>
        </p:nvSpPr>
        <p:spPr>
          <a:xfrm>
            <a:off x="8207783" y="30681"/>
            <a:ext cx="936217" cy="5842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pic>
        <p:nvPicPr>
          <p:cNvPr id="33" name="Picture 32">
            <a:extLst>
              <a:ext uri="{FF2B5EF4-FFF2-40B4-BE49-F238E27FC236}">
                <a16:creationId xmlns:a16="http://schemas.microsoft.com/office/drawing/2014/main" id="{8FF09A90-43D5-B2C1-9727-BD6D66C33F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2510" y="48141"/>
            <a:ext cx="1396752" cy="465584"/>
          </a:xfrm>
          <a:prstGeom prst="rect">
            <a:avLst/>
          </a:prstGeom>
        </p:spPr>
      </p:pic>
      <p:sp>
        <p:nvSpPr>
          <p:cNvPr id="35" name="Textfeld 43">
            <a:extLst>
              <a:ext uri="{FF2B5EF4-FFF2-40B4-BE49-F238E27FC236}">
                <a16:creationId xmlns:a16="http://schemas.microsoft.com/office/drawing/2014/main" id="{DD3060C0-CA85-47C7-AC0E-C27EB7D79E5C}"/>
              </a:ext>
            </a:extLst>
          </p:cNvPr>
          <p:cNvSpPr txBox="1"/>
          <p:nvPr/>
        </p:nvSpPr>
        <p:spPr>
          <a:xfrm>
            <a:off x="7823268" y="340663"/>
            <a:ext cx="1149674" cy="430887"/>
          </a:xfrm>
          <a:prstGeom prst="rect">
            <a:avLst/>
          </a:prstGeom>
          <a:noFill/>
        </p:spPr>
        <p:txBody>
          <a:bodyPr wrap="none" rtlCol="0">
            <a:spAutoFit/>
          </a:bodyPr>
          <a:lstStyle/>
          <a:p>
            <a:endParaRPr lang="de-CH" sz="1050" dirty="0"/>
          </a:p>
          <a:p>
            <a:r>
              <a:rPr lang="de-CH" sz="1050" dirty="0"/>
              <a:t>SHE Chemistry</a:t>
            </a:r>
            <a:endParaRPr lang="de-DE" sz="1050" dirty="0"/>
          </a:p>
        </p:txBody>
      </p:sp>
    </p:spTree>
    <p:extLst>
      <p:ext uri="{BB962C8B-B14F-4D97-AF65-F5344CB8AC3E}">
        <p14:creationId xmlns:p14="http://schemas.microsoft.com/office/powerpoint/2010/main" val="4011651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F2B33-0022-5731-7EC4-C841663F3314}"/>
              </a:ext>
            </a:extLst>
          </p:cNvPr>
          <p:cNvSpPr>
            <a:spLocks noGrp="1"/>
          </p:cNvSpPr>
          <p:nvPr>
            <p:ph type="title"/>
          </p:nvPr>
        </p:nvSpPr>
        <p:spPr/>
        <p:txBody>
          <a:bodyPr/>
          <a:lstStyle/>
          <a:p>
            <a:r>
              <a:rPr lang="de-DE" dirty="0"/>
              <a:t>GSI MU Computing </a:t>
            </a:r>
            <a:r>
              <a:rPr lang="de-DE" dirty="0" err="1"/>
              <a:t>facilities</a:t>
            </a:r>
            <a:endParaRPr lang="en-DE" dirty="0"/>
          </a:p>
        </p:txBody>
      </p:sp>
      <p:sp>
        <p:nvSpPr>
          <p:cNvPr id="3" name="Text Placeholder 2">
            <a:extLst>
              <a:ext uri="{FF2B5EF4-FFF2-40B4-BE49-F238E27FC236}">
                <a16:creationId xmlns:a16="http://schemas.microsoft.com/office/drawing/2014/main" id="{8FB2F069-6448-4BC3-F120-1A6504D03700}"/>
              </a:ext>
            </a:extLst>
          </p:cNvPr>
          <p:cNvSpPr>
            <a:spLocks noGrp="1"/>
          </p:cNvSpPr>
          <p:nvPr>
            <p:ph type="body" sz="quarter" idx="14"/>
          </p:nvPr>
        </p:nvSpPr>
        <p:spPr/>
        <p:txBody>
          <a:bodyPr/>
          <a:lstStyle/>
          <a:p>
            <a:r>
              <a:rPr lang="de-DE" dirty="0"/>
              <a:t>Green-IT </a:t>
            </a:r>
            <a:r>
              <a:rPr lang="de-DE" dirty="0" err="1"/>
              <a:t>cube</a:t>
            </a:r>
            <a:r>
              <a:rPr lang="de-DE" dirty="0"/>
              <a:t> </a:t>
            </a:r>
            <a:r>
              <a:rPr lang="de-DE" dirty="0" err="1"/>
              <a:t>hosts</a:t>
            </a:r>
            <a:r>
              <a:rPr lang="de-DE" dirty="0"/>
              <a:t> a Digital Open Laboratory</a:t>
            </a:r>
            <a:endParaRPr lang="en-GB" dirty="0"/>
          </a:p>
        </p:txBody>
      </p:sp>
      <p:sp>
        <p:nvSpPr>
          <p:cNvPr id="4" name="Content Placeholder 3">
            <a:extLst>
              <a:ext uri="{FF2B5EF4-FFF2-40B4-BE49-F238E27FC236}">
                <a16:creationId xmlns:a16="http://schemas.microsoft.com/office/drawing/2014/main" id="{D47C488D-527C-CE39-67BA-52D581F0ED1A}"/>
              </a:ext>
            </a:extLst>
          </p:cNvPr>
          <p:cNvSpPr>
            <a:spLocks noGrp="1"/>
          </p:cNvSpPr>
          <p:nvPr>
            <p:ph sz="quarter" idx="15"/>
          </p:nvPr>
        </p:nvSpPr>
        <p:spPr>
          <a:xfrm>
            <a:off x="358775" y="1231707"/>
            <a:ext cx="4704581" cy="3422650"/>
          </a:xfrm>
        </p:spPr>
        <p:txBody>
          <a:bodyPr/>
          <a:lstStyle/>
          <a:p>
            <a:pPr marL="0" indent="0">
              <a:lnSpc>
                <a:spcPct val="110000"/>
              </a:lnSpc>
              <a:spcBef>
                <a:spcPts val="0"/>
              </a:spcBef>
              <a:buNone/>
            </a:pPr>
            <a:r>
              <a:rPr lang="en-US" sz="1400" b="1" dirty="0"/>
              <a:t>Providing advanced computing capabilities </a:t>
            </a:r>
            <a:br>
              <a:rPr lang="en-US" sz="1400" b="1" dirty="0"/>
            </a:br>
            <a:r>
              <a:rPr lang="en-US" sz="1400" b="1" dirty="0"/>
              <a:t>to support the MU, MML and MT research programs</a:t>
            </a:r>
          </a:p>
          <a:p>
            <a:pPr marL="0" indent="0">
              <a:lnSpc>
                <a:spcPct val="110000"/>
              </a:lnSpc>
              <a:spcBef>
                <a:spcPts val="0"/>
              </a:spcBef>
              <a:buNone/>
            </a:pPr>
            <a:r>
              <a:rPr lang="en-US" sz="1400" b="1" dirty="0">
                <a:solidFill>
                  <a:srgbClr val="005AA0"/>
                </a:solidFill>
              </a:rPr>
              <a:t>Compute</a:t>
            </a:r>
          </a:p>
          <a:p>
            <a:pPr>
              <a:lnSpc>
                <a:spcPct val="110000"/>
              </a:lnSpc>
              <a:spcBef>
                <a:spcPts val="0"/>
              </a:spcBef>
            </a:pPr>
            <a:r>
              <a:rPr lang="en-US" sz="1400" dirty="0">
                <a:solidFill>
                  <a:srgbClr val="005AA0"/>
                </a:solidFill>
              </a:rPr>
              <a:t>CPU: ~660 server, ~54.000 cores</a:t>
            </a:r>
          </a:p>
          <a:p>
            <a:pPr>
              <a:lnSpc>
                <a:spcPct val="110000"/>
              </a:lnSpc>
              <a:spcBef>
                <a:spcPts val="0"/>
              </a:spcBef>
            </a:pPr>
            <a:r>
              <a:rPr lang="en-US" sz="1400" dirty="0">
                <a:solidFill>
                  <a:srgbClr val="005AA0"/>
                </a:solidFill>
              </a:rPr>
              <a:t>GPU: 400 AMD Radeon Mi100 GPUs</a:t>
            </a:r>
            <a:endParaRPr lang="en-US" sz="1400" b="1" dirty="0">
              <a:solidFill>
                <a:srgbClr val="005AA0"/>
              </a:solidFill>
            </a:endParaRPr>
          </a:p>
          <a:p>
            <a:pPr marL="0" indent="0">
              <a:lnSpc>
                <a:spcPct val="110000"/>
              </a:lnSpc>
              <a:spcBef>
                <a:spcPts val="0"/>
              </a:spcBef>
              <a:buNone/>
            </a:pPr>
            <a:r>
              <a:rPr lang="en-US" sz="1400" b="1" dirty="0"/>
              <a:t>Storage</a:t>
            </a:r>
          </a:p>
          <a:p>
            <a:pPr>
              <a:lnSpc>
                <a:spcPct val="110000"/>
              </a:lnSpc>
              <a:spcBef>
                <a:spcPts val="0"/>
              </a:spcBef>
            </a:pPr>
            <a:r>
              <a:rPr lang="en-US" sz="1400" dirty="0">
                <a:solidFill>
                  <a:srgbClr val="005AA0"/>
                </a:solidFill>
              </a:rPr>
              <a:t>~ 60 </a:t>
            </a:r>
            <a:r>
              <a:rPr lang="en-US" sz="1400" dirty="0" err="1">
                <a:solidFill>
                  <a:srgbClr val="005AA0"/>
                </a:solidFill>
              </a:rPr>
              <a:t>PByte</a:t>
            </a:r>
            <a:r>
              <a:rPr lang="en-US" sz="1400" dirty="0">
                <a:solidFill>
                  <a:srgbClr val="005AA0"/>
                </a:solidFill>
              </a:rPr>
              <a:t> high-performance online storage</a:t>
            </a:r>
          </a:p>
          <a:p>
            <a:pPr>
              <a:lnSpc>
                <a:spcPct val="110000"/>
              </a:lnSpc>
              <a:spcBef>
                <a:spcPts val="0"/>
              </a:spcBef>
            </a:pPr>
            <a:endParaRPr lang="en-US" sz="1400" dirty="0"/>
          </a:p>
          <a:p>
            <a:pPr marL="0" indent="0">
              <a:lnSpc>
                <a:spcPct val="110000"/>
              </a:lnSpc>
              <a:spcBef>
                <a:spcPts val="0"/>
              </a:spcBef>
              <a:buNone/>
            </a:pPr>
            <a:r>
              <a:rPr lang="en-US" sz="1400" b="1" dirty="0"/>
              <a:t>Leading ”Green” Data Center Technology</a:t>
            </a:r>
            <a:br>
              <a:rPr lang="en-US" sz="1400" dirty="0"/>
            </a:br>
            <a:r>
              <a:rPr lang="en-US" sz="1400" dirty="0"/>
              <a:t>5.5 M€ EU grant in 2022 to expand the Green-IT cube installations by two more floors</a:t>
            </a:r>
          </a:p>
          <a:p>
            <a:pPr marL="215995" indent="-215995">
              <a:lnSpc>
                <a:spcPct val="110000"/>
              </a:lnSpc>
              <a:spcBef>
                <a:spcPts val="0"/>
              </a:spcBef>
            </a:pPr>
            <a:r>
              <a:rPr lang="en-US" sz="1400" dirty="0"/>
              <a:t>Goal: further strengthen research and collaboration with industry within the FAIR Digital Open Lab (“</a:t>
            </a:r>
            <a:r>
              <a:rPr lang="en-US" sz="1400" dirty="0" err="1"/>
              <a:t>Reallabor</a:t>
            </a:r>
            <a:r>
              <a:rPr lang="en-US" sz="1400" dirty="0"/>
              <a:t>”)</a:t>
            </a:r>
            <a:endParaRPr lang="en-US" sz="1200" dirty="0"/>
          </a:p>
          <a:p>
            <a:pPr marL="215995" lvl="1" indent="-215995" defTabSz="180000">
              <a:lnSpc>
                <a:spcPct val="110000"/>
              </a:lnSpc>
              <a:spcBef>
                <a:spcPts val="0"/>
              </a:spcBef>
              <a:tabLst>
                <a:tab pos="180000" algn="l"/>
                <a:tab pos="360000" algn="l"/>
              </a:tabLst>
            </a:pPr>
            <a:r>
              <a:rPr lang="en-US" sz="1400" dirty="0"/>
              <a:t>Open innovation approach to collaborate with industry and other companies</a:t>
            </a:r>
          </a:p>
          <a:p>
            <a:endParaRPr lang="en-DE" dirty="0"/>
          </a:p>
        </p:txBody>
      </p:sp>
      <p:sp>
        <p:nvSpPr>
          <p:cNvPr id="6" name="Date Placeholder 5">
            <a:extLst>
              <a:ext uri="{FF2B5EF4-FFF2-40B4-BE49-F238E27FC236}">
                <a16:creationId xmlns:a16="http://schemas.microsoft.com/office/drawing/2014/main" id="{CDCBB9FB-11DD-80EB-0BD6-284CEEFA02F9}"/>
              </a:ext>
            </a:extLst>
          </p:cNvPr>
          <p:cNvSpPr>
            <a:spLocks noGrp="1"/>
          </p:cNvSpPr>
          <p:nvPr>
            <p:ph type="dt" sz="half" idx="2"/>
          </p:nvPr>
        </p:nvSpPr>
        <p:spPr/>
        <p:txBody>
          <a:bodyPr/>
          <a:lstStyle/>
          <a:p>
            <a:r>
              <a:rPr lang="de-DE"/>
              <a:t>14/09/2023</a:t>
            </a:r>
            <a:endParaRPr lang="en-US"/>
          </a:p>
        </p:txBody>
      </p:sp>
      <p:sp>
        <p:nvSpPr>
          <p:cNvPr id="7" name="Footer Placeholder 6">
            <a:extLst>
              <a:ext uri="{FF2B5EF4-FFF2-40B4-BE49-F238E27FC236}">
                <a16:creationId xmlns:a16="http://schemas.microsoft.com/office/drawing/2014/main" id="{98E3C749-23AD-7FD4-70B0-4D160667473B}"/>
              </a:ext>
            </a:extLst>
          </p:cNvPr>
          <p:cNvSpPr>
            <a:spLocks noGrp="1"/>
          </p:cNvSpPr>
          <p:nvPr>
            <p:ph type="ftr" sz="quarter" idx="3"/>
          </p:nvPr>
        </p:nvSpPr>
        <p:spPr/>
        <p:txBody>
          <a:bodyPr/>
          <a:lstStyle/>
          <a:p>
            <a:r>
              <a:rPr lang="de-DE"/>
              <a:t>Research Topic MU-CML</a:t>
            </a:r>
            <a:endParaRPr lang="en-US"/>
          </a:p>
        </p:txBody>
      </p:sp>
      <p:sp>
        <p:nvSpPr>
          <p:cNvPr id="8" name="Slide Number Placeholder 7">
            <a:extLst>
              <a:ext uri="{FF2B5EF4-FFF2-40B4-BE49-F238E27FC236}">
                <a16:creationId xmlns:a16="http://schemas.microsoft.com/office/drawing/2014/main" id="{2772AC5E-7837-F0E6-024B-DF9C37224813}"/>
              </a:ext>
            </a:extLst>
          </p:cNvPr>
          <p:cNvSpPr>
            <a:spLocks noGrp="1"/>
          </p:cNvSpPr>
          <p:nvPr>
            <p:ph type="sldNum" sz="quarter" idx="4"/>
          </p:nvPr>
        </p:nvSpPr>
        <p:spPr/>
        <p:txBody>
          <a:bodyPr/>
          <a:lstStyle/>
          <a:p>
            <a:fld id="{68A7D314-ADB3-4224-BAA8-FD8F1154CE84}" type="slidenum">
              <a:rPr lang="en-US" smtClean="0"/>
              <a:pPr/>
              <a:t>18</a:t>
            </a:fld>
            <a:endParaRPr lang="en-US"/>
          </a:p>
        </p:txBody>
      </p:sp>
      <p:pic>
        <p:nvPicPr>
          <p:cNvPr id="9" name="Picture 2">
            <a:extLst>
              <a:ext uri="{FF2B5EF4-FFF2-40B4-BE49-F238E27FC236}">
                <a16:creationId xmlns:a16="http://schemas.microsoft.com/office/drawing/2014/main" id="{8E41E1C0-4D78-54C1-C1E1-9546D98227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2626" y="1311274"/>
            <a:ext cx="2683678" cy="18092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6A3A35C-0B6A-41DA-FD21-FF3B7FB19491}"/>
              </a:ext>
            </a:extLst>
          </p:cNvPr>
          <p:cNvSpPr txBox="1"/>
          <p:nvPr/>
        </p:nvSpPr>
        <p:spPr>
          <a:xfrm>
            <a:off x="8316936" y="4659982"/>
            <a:ext cx="691215" cy="207749"/>
          </a:xfrm>
          <a:prstGeom prst="rect">
            <a:avLst/>
          </a:prstGeom>
          <a:noFill/>
        </p:spPr>
        <p:txBody>
          <a:bodyPr wrap="none" rtlCol="0">
            <a:spAutoFit/>
          </a:bodyPr>
          <a:lstStyle/>
          <a:p>
            <a:r>
              <a:rPr lang="en-US" sz="750" dirty="0">
                <a:solidFill>
                  <a:schemeClr val="bg1">
                    <a:lumMod val="50000"/>
                  </a:schemeClr>
                </a:solidFill>
              </a:rPr>
              <a:t>G. Otto/GSI</a:t>
            </a:r>
          </a:p>
        </p:txBody>
      </p:sp>
      <p:pic>
        <p:nvPicPr>
          <p:cNvPr id="11" name="Picture 2">
            <a:extLst>
              <a:ext uri="{FF2B5EF4-FFF2-40B4-BE49-F238E27FC236}">
                <a16:creationId xmlns:a16="http://schemas.microsoft.com/office/drawing/2014/main" id="{F07B4A3B-BCD1-BB99-6048-AC5C990DF3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0014"/>
          <a:stretch/>
        </p:blipFill>
        <p:spPr bwMode="auto">
          <a:xfrm>
            <a:off x="6344457" y="2666615"/>
            <a:ext cx="2461969" cy="2052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746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10">
            <a:extLst>
              <a:ext uri="{FF2B5EF4-FFF2-40B4-BE49-F238E27FC236}">
                <a16:creationId xmlns:a16="http://schemas.microsoft.com/office/drawing/2014/main" id="{4ECE3BE3-E24C-0C5D-C345-2ABFC916758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762"/>
          <a:stretch/>
        </p:blipFill>
        <p:spPr>
          <a:xfrm>
            <a:off x="0" y="-663791"/>
            <a:ext cx="9180712" cy="5824503"/>
          </a:xfrm>
          <a:prstGeom prst="rect">
            <a:avLst/>
          </a:prstGeom>
        </p:spPr>
      </p:pic>
      <p:sp>
        <p:nvSpPr>
          <p:cNvPr id="4" name="Content Placeholder 3">
            <a:extLst>
              <a:ext uri="{FF2B5EF4-FFF2-40B4-BE49-F238E27FC236}">
                <a16:creationId xmlns:a16="http://schemas.microsoft.com/office/drawing/2014/main" id="{8C20926E-D6A6-2143-FCF9-6A4BDE334113}"/>
              </a:ext>
            </a:extLst>
          </p:cNvPr>
          <p:cNvSpPr>
            <a:spLocks noGrp="1"/>
          </p:cNvSpPr>
          <p:nvPr>
            <p:ph sz="quarter" idx="15"/>
          </p:nvPr>
        </p:nvSpPr>
        <p:spPr>
          <a:xfrm>
            <a:off x="255543" y="91780"/>
            <a:ext cx="6202407" cy="1543866"/>
          </a:xfrm>
        </p:spPr>
        <p:txBody>
          <a:bodyPr/>
          <a:lstStyle/>
          <a:p>
            <a:pPr>
              <a:lnSpc>
                <a:spcPct val="100000"/>
              </a:lnSpc>
              <a:buClr>
                <a:schemeClr val="bg1"/>
              </a:buClr>
            </a:pPr>
            <a:r>
              <a:rPr lang="en-GB" dirty="0">
                <a:solidFill>
                  <a:schemeClr val="bg1"/>
                </a:solidFill>
              </a:rPr>
              <a:t>High impact results from FAIR Phase 0</a:t>
            </a:r>
          </a:p>
          <a:p>
            <a:pPr>
              <a:lnSpc>
                <a:spcPct val="100000"/>
              </a:lnSpc>
              <a:buClr>
                <a:schemeClr val="bg1"/>
              </a:buClr>
            </a:pPr>
            <a:r>
              <a:rPr lang="en-GB" dirty="0">
                <a:solidFill>
                  <a:schemeClr val="bg1"/>
                </a:solidFill>
              </a:rPr>
              <a:t>FAIR Phase 0 instrumental on the way to FAIR</a:t>
            </a:r>
          </a:p>
          <a:p>
            <a:pPr>
              <a:lnSpc>
                <a:spcPct val="100000"/>
              </a:lnSpc>
              <a:buClr>
                <a:schemeClr val="bg1"/>
              </a:buClr>
            </a:pPr>
            <a:r>
              <a:rPr lang="en-GB" dirty="0">
                <a:solidFill>
                  <a:schemeClr val="bg1"/>
                </a:solidFill>
              </a:rPr>
              <a:t>Technical preparations for the next big step ongoing</a:t>
            </a:r>
          </a:p>
          <a:p>
            <a:pPr>
              <a:lnSpc>
                <a:spcPct val="100000"/>
              </a:lnSpc>
              <a:buClr>
                <a:schemeClr val="bg1"/>
              </a:buClr>
            </a:pPr>
            <a:r>
              <a:rPr lang="en-GB" dirty="0">
                <a:solidFill>
                  <a:schemeClr val="bg1"/>
                </a:solidFill>
              </a:rPr>
              <a:t>CML goes FAIR</a:t>
            </a:r>
          </a:p>
          <a:p>
            <a:pPr>
              <a:lnSpc>
                <a:spcPct val="100000"/>
              </a:lnSpc>
            </a:pPr>
            <a:endParaRPr lang="en-DE" dirty="0">
              <a:solidFill>
                <a:schemeClr val="bg1"/>
              </a:solidFill>
            </a:endParaRPr>
          </a:p>
        </p:txBody>
      </p:sp>
      <p:sp>
        <p:nvSpPr>
          <p:cNvPr id="6" name="Date Placeholder 5">
            <a:extLst>
              <a:ext uri="{FF2B5EF4-FFF2-40B4-BE49-F238E27FC236}">
                <a16:creationId xmlns:a16="http://schemas.microsoft.com/office/drawing/2014/main" id="{56026C0D-2E66-35CA-0B28-1D321EEEADC1}"/>
              </a:ext>
            </a:extLst>
          </p:cNvPr>
          <p:cNvSpPr>
            <a:spLocks noGrp="1"/>
          </p:cNvSpPr>
          <p:nvPr>
            <p:ph type="dt" sz="half" idx="2"/>
          </p:nvPr>
        </p:nvSpPr>
        <p:spPr/>
        <p:txBody>
          <a:bodyPr/>
          <a:lstStyle/>
          <a:p>
            <a:r>
              <a:rPr lang="de-DE"/>
              <a:t>14/09/2023</a:t>
            </a:r>
            <a:endParaRPr lang="en-US"/>
          </a:p>
        </p:txBody>
      </p:sp>
      <p:sp>
        <p:nvSpPr>
          <p:cNvPr id="7" name="Footer Placeholder 6">
            <a:extLst>
              <a:ext uri="{FF2B5EF4-FFF2-40B4-BE49-F238E27FC236}">
                <a16:creationId xmlns:a16="http://schemas.microsoft.com/office/drawing/2014/main" id="{83A48C7B-1C11-A8DA-135C-396828F76B6D}"/>
              </a:ext>
            </a:extLst>
          </p:cNvPr>
          <p:cNvSpPr>
            <a:spLocks noGrp="1"/>
          </p:cNvSpPr>
          <p:nvPr>
            <p:ph type="ftr" sz="quarter" idx="3"/>
          </p:nvPr>
        </p:nvSpPr>
        <p:spPr/>
        <p:txBody>
          <a:bodyPr/>
          <a:lstStyle/>
          <a:p>
            <a:r>
              <a:rPr lang="de-DE"/>
              <a:t>Research Topic MU-CML</a:t>
            </a:r>
            <a:endParaRPr lang="en-US"/>
          </a:p>
        </p:txBody>
      </p:sp>
      <p:sp>
        <p:nvSpPr>
          <p:cNvPr id="8" name="Slide Number Placeholder 7">
            <a:extLst>
              <a:ext uri="{FF2B5EF4-FFF2-40B4-BE49-F238E27FC236}">
                <a16:creationId xmlns:a16="http://schemas.microsoft.com/office/drawing/2014/main" id="{ED5B47BF-4D27-866C-1322-838ADC9DDFD7}"/>
              </a:ext>
            </a:extLst>
          </p:cNvPr>
          <p:cNvSpPr>
            <a:spLocks noGrp="1"/>
          </p:cNvSpPr>
          <p:nvPr>
            <p:ph type="sldNum" sz="quarter" idx="4"/>
          </p:nvPr>
        </p:nvSpPr>
        <p:spPr/>
        <p:txBody>
          <a:bodyPr/>
          <a:lstStyle/>
          <a:p>
            <a:fld id="{68A7D314-ADB3-4224-BAA8-FD8F1154CE84}" type="slidenum">
              <a:rPr lang="en-US" smtClean="0"/>
              <a:pPr/>
              <a:t>19</a:t>
            </a:fld>
            <a:endParaRPr lang="en-US"/>
          </a:p>
        </p:txBody>
      </p:sp>
      <p:sp>
        <p:nvSpPr>
          <p:cNvPr id="10" name="Textfeld 2">
            <a:extLst>
              <a:ext uri="{FF2B5EF4-FFF2-40B4-BE49-F238E27FC236}">
                <a16:creationId xmlns:a16="http://schemas.microsoft.com/office/drawing/2014/main" id="{445225A0-DD00-CF3F-23B4-AECA956403F6}"/>
              </a:ext>
            </a:extLst>
          </p:cNvPr>
          <p:cNvSpPr txBox="1"/>
          <p:nvPr/>
        </p:nvSpPr>
        <p:spPr>
          <a:xfrm>
            <a:off x="6228184" y="4657846"/>
            <a:ext cx="3034139" cy="300082"/>
          </a:xfrm>
          <a:prstGeom prst="rect">
            <a:avLst/>
          </a:prstGeom>
        </p:spPr>
        <p:txBody>
          <a:bodyPr vert="horz" wrap="square" lIns="68580" tIns="34290" rIns="68580" bIns="34290" rtlCol="0" anchor="t">
            <a:spAutoFit/>
          </a:bodyPr>
          <a:lstStyle/>
          <a:p>
            <a:pPr algn="l"/>
            <a:r>
              <a:rPr lang="de-DE" sz="1500" b="1" dirty="0" err="1">
                <a:solidFill>
                  <a:schemeClr val="bg1"/>
                </a:solidFill>
                <a:latin typeface="Arial" panose="020B0604020202020204" pitchFamily="34" charset="0"/>
                <a:cs typeface="Arial" panose="020B0604020202020204" pitchFamily="34" charset="0"/>
              </a:rPr>
              <a:t>Thank</a:t>
            </a:r>
            <a:r>
              <a:rPr lang="de-DE" sz="1500" b="1" dirty="0">
                <a:solidFill>
                  <a:schemeClr val="bg1"/>
                </a:solidFill>
                <a:latin typeface="Arial" panose="020B0604020202020204" pitchFamily="34" charset="0"/>
                <a:cs typeface="Arial" panose="020B0604020202020204" pitchFamily="34" charset="0"/>
              </a:rPr>
              <a:t> </a:t>
            </a:r>
            <a:r>
              <a:rPr lang="de-DE" sz="1500" b="1" dirty="0" err="1">
                <a:solidFill>
                  <a:schemeClr val="bg1"/>
                </a:solidFill>
                <a:latin typeface="Arial" panose="020B0604020202020204" pitchFamily="34" charset="0"/>
                <a:cs typeface="Arial" panose="020B0604020202020204" pitchFamily="34" charset="0"/>
              </a:rPr>
              <a:t>you</a:t>
            </a:r>
            <a:r>
              <a:rPr lang="de-DE" sz="1500" b="1" dirty="0">
                <a:solidFill>
                  <a:schemeClr val="bg1"/>
                </a:solidFill>
                <a:latin typeface="Arial" panose="020B0604020202020204" pitchFamily="34" charset="0"/>
                <a:cs typeface="Arial" panose="020B0604020202020204" pitchFamily="34" charset="0"/>
              </a:rPr>
              <a:t> </a:t>
            </a:r>
            <a:r>
              <a:rPr lang="de-DE" sz="1500" b="1" dirty="0" err="1">
                <a:solidFill>
                  <a:schemeClr val="bg1"/>
                </a:solidFill>
                <a:latin typeface="Arial" panose="020B0604020202020204" pitchFamily="34" charset="0"/>
                <a:cs typeface="Arial" panose="020B0604020202020204" pitchFamily="34" charset="0"/>
              </a:rPr>
              <a:t>for</a:t>
            </a:r>
            <a:r>
              <a:rPr lang="de-DE" sz="1500" b="1" dirty="0">
                <a:solidFill>
                  <a:schemeClr val="bg1"/>
                </a:solidFill>
                <a:latin typeface="Arial" panose="020B0604020202020204" pitchFamily="34" charset="0"/>
                <a:cs typeface="Arial" panose="020B0604020202020204" pitchFamily="34" charset="0"/>
              </a:rPr>
              <a:t> </a:t>
            </a:r>
            <a:r>
              <a:rPr lang="de-DE" sz="1500" b="1" dirty="0" err="1">
                <a:solidFill>
                  <a:schemeClr val="bg1"/>
                </a:solidFill>
                <a:latin typeface="Arial" panose="020B0604020202020204" pitchFamily="34" charset="0"/>
                <a:cs typeface="Arial" panose="020B0604020202020204" pitchFamily="34" charset="0"/>
              </a:rPr>
              <a:t>your</a:t>
            </a:r>
            <a:r>
              <a:rPr lang="de-DE" sz="1500" b="1" dirty="0">
                <a:solidFill>
                  <a:schemeClr val="bg1"/>
                </a:solidFill>
                <a:latin typeface="Arial" panose="020B0604020202020204" pitchFamily="34" charset="0"/>
                <a:cs typeface="Arial" panose="020B0604020202020204" pitchFamily="34" charset="0"/>
              </a:rPr>
              <a:t> </a:t>
            </a:r>
            <a:r>
              <a:rPr lang="de-DE" sz="1500" b="1" dirty="0" err="1">
                <a:solidFill>
                  <a:schemeClr val="bg1"/>
                </a:solidFill>
                <a:latin typeface="Arial" panose="020B0604020202020204" pitchFamily="34" charset="0"/>
                <a:cs typeface="Arial" panose="020B0604020202020204" pitchFamily="34" charset="0"/>
              </a:rPr>
              <a:t>attention</a:t>
            </a:r>
            <a:r>
              <a:rPr lang="de-DE" sz="1500" b="1" dirty="0">
                <a:solidFill>
                  <a:schemeClr val="bg1"/>
                </a:solidFill>
                <a:latin typeface="Arial" panose="020B0604020202020204" pitchFamily="34" charset="0"/>
                <a:cs typeface="Arial" panose="020B0604020202020204" pitchFamily="34" charset="0"/>
              </a:rPr>
              <a:t>! </a:t>
            </a:r>
          </a:p>
        </p:txBody>
      </p:sp>
      <p:sp>
        <p:nvSpPr>
          <p:cNvPr id="11" name="Textfeld 1">
            <a:extLst>
              <a:ext uri="{FF2B5EF4-FFF2-40B4-BE49-F238E27FC236}">
                <a16:creationId xmlns:a16="http://schemas.microsoft.com/office/drawing/2014/main" id="{0CB137D3-0037-AF05-EDE4-375BAA98B233}"/>
              </a:ext>
            </a:extLst>
          </p:cNvPr>
          <p:cNvSpPr txBox="1"/>
          <p:nvPr/>
        </p:nvSpPr>
        <p:spPr>
          <a:xfrm>
            <a:off x="252231" y="4747229"/>
            <a:ext cx="1133204" cy="210699"/>
          </a:xfrm>
          <a:prstGeom prst="rect">
            <a:avLst/>
          </a:prstGeom>
          <a:noFill/>
        </p:spPr>
        <p:txBody>
          <a:bodyPr wrap="square" rtlCol="0">
            <a:spAutoFit/>
          </a:bodyPr>
          <a:lstStyle/>
          <a:p>
            <a:r>
              <a:rPr lang="de-DE" sz="769" dirty="0" err="1">
                <a:solidFill>
                  <a:schemeClr val="bg1"/>
                </a:solidFill>
              </a:rPr>
              <a:t>Photo</a:t>
            </a:r>
            <a:r>
              <a:rPr lang="de-DE" sz="769" dirty="0">
                <a:solidFill>
                  <a:schemeClr val="bg1"/>
                </a:solidFill>
              </a:rPr>
              <a:t>: C. Betz</a:t>
            </a:r>
          </a:p>
        </p:txBody>
      </p:sp>
    </p:spTree>
    <p:extLst>
      <p:ext uri="{BB962C8B-B14F-4D97-AF65-F5344CB8AC3E}">
        <p14:creationId xmlns:p14="http://schemas.microsoft.com/office/powerpoint/2010/main" val="547536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C31FAD-47BF-0CBF-3D02-1A352D9F2350}"/>
              </a:ext>
            </a:extLst>
          </p:cNvPr>
          <p:cNvSpPr>
            <a:spLocks noGrp="1"/>
          </p:cNvSpPr>
          <p:nvPr>
            <p:ph type="ctrTitle"/>
          </p:nvPr>
        </p:nvSpPr>
        <p:spPr/>
        <p:txBody>
          <a:bodyPr/>
          <a:lstStyle/>
          <a:p>
            <a:endParaRPr lang="en-US"/>
          </a:p>
        </p:txBody>
      </p:sp>
      <p:sp>
        <p:nvSpPr>
          <p:cNvPr id="3" name="Untertitel 2">
            <a:extLst>
              <a:ext uri="{FF2B5EF4-FFF2-40B4-BE49-F238E27FC236}">
                <a16:creationId xmlns:a16="http://schemas.microsoft.com/office/drawing/2014/main" id="{54FABFDC-0598-0B6B-D14D-0B73B69FD139}"/>
              </a:ext>
            </a:extLst>
          </p:cNvPr>
          <p:cNvSpPr>
            <a:spLocks noGrp="1"/>
          </p:cNvSpPr>
          <p:nvPr>
            <p:ph type="subTitle" idx="1"/>
          </p:nvPr>
        </p:nvSpPr>
        <p:spPr/>
        <p:txBody>
          <a:bodyPr/>
          <a:lstStyle/>
          <a:p>
            <a:endParaRPr lang="en-US"/>
          </a:p>
        </p:txBody>
      </p:sp>
      <p:sp>
        <p:nvSpPr>
          <p:cNvPr id="6" name="Rechteck 5">
            <a:extLst>
              <a:ext uri="{FF2B5EF4-FFF2-40B4-BE49-F238E27FC236}">
                <a16:creationId xmlns:a16="http://schemas.microsoft.com/office/drawing/2014/main" id="{6E154C0D-2C1A-FA82-D8BE-D1B32CA05EC4}"/>
              </a:ext>
            </a:extLst>
          </p:cNvPr>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fik 3">
            <a:extLst>
              <a:ext uri="{FF2B5EF4-FFF2-40B4-BE49-F238E27FC236}">
                <a16:creationId xmlns:a16="http://schemas.microsoft.com/office/drawing/2014/main" id="{13C22F7D-1323-4153-0C69-8B626D12C098}"/>
              </a:ext>
            </a:extLst>
          </p:cNvPr>
          <p:cNvPicPr>
            <a:picLocks noChangeAspect="1"/>
          </p:cNvPicPr>
          <p:nvPr/>
        </p:nvPicPr>
        <p:blipFill rotWithShape="1">
          <a:blip r:embed="rId2"/>
          <a:srcRect l="46717" t="5333" b="17061"/>
          <a:stretch/>
        </p:blipFill>
        <p:spPr>
          <a:xfrm>
            <a:off x="4812042" y="124323"/>
            <a:ext cx="3859972" cy="4216546"/>
          </a:xfrm>
          <a:prstGeom prst="rect">
            <a:avLst/>
          </a:prstGeom>
        </p:spPr>
      </p:pic>
      <p:sp>
        <p:nvSpPr>
          <p:cNvPr id="7" name="Rectangle 6">
            <a:extLst>
              <a:ext uri="{FF2B5EF4-FFF2-40B4-BE49-F238E27FC236}">
                <a16:creationId xmlns:a16="http://schemas.microsoft.com/office/drawing/2014/main" id="{DBD341BC-BE61-7C07-C290-81289DEF2241}"/>
              </a:ext>
            </a:extLst>
          </p:cNvPr>
          <p:cNvSpPr/>
          <p:nvPr/>
        </p:nvSpPr>
        <p:spPr>
          <a:xfrm>
            <a:off x="251520" y="267494"/>
            <a:ext cx="3312184" cy="273630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E" dirty="0"/>
              <a:t>Our objective:</a:t>
            </a:r>
          </a:p>
          <a:p>
            <a:endParaRPr lang="en-DE" dirty="0"/>
          </a:p>
          <a:p>
            <a:r>
              <a:rPr lang="en-DE" dirty="0"/>
              <a:t>Creating extreme conditions existing in the Universe with heavy-ion/hadron accelerators</a:t>
            </a:r>
          </a:p>
        </p:txBody>
      </p:sp>
      <p:sp>
        <p:nvSpPr>
          <p:cNvPr id="8" name="Rectangle 7">
            <a:extLst>
              <a:ext uri="{FF2B5EF4-FFF2-40B4-BE49-F238E27FC236}">
                <a16:creationId xmlns:a16="http://schemas.microsoft.com/office/drawing/2014/main" id="{858BF3A0-3A6C-8486-8E29-3C0D6A7C216D}"/>
              </a:ext>
            </a:extLst>
          </p:cNvPr>
          <p:cNvSpPr/>
          <p:nvPr/>
        </p:nvSpPr>
        <p:spPr>
          <a:xfrm>
            <a:off x="351091" y="4454157"/>
            <a:ext cx="8640960" cy="6378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E" dirty="0"/>
              <a:t>To find answers to fundamental questions about the Universe:</a:t>
            </a:r>
          </a:p>
          <a:p>
            <a:r>
              <a:rPr lang="en-DE" dirty="0"/>
              <a:t>The Universe in the lab …</a:t>
            </a:r>
          </a:p>
          <a:p>
            <a:endParaRPr lang="en-DE" dirty="0"/>
          </a:p>
        </p:txBody>
      </p:sp>
    </p:spTree>
    <p:extLst>
      <p:ext uri="{BB962C8B-B14F-4D97-AF65-F5344CB8AC3E}">
        <p14:creationId xmlns:p14="http://schemas.microsoft.com/office/powerpoint/2010/main" val="2496959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5687-52B5-5093-6739-F3F33A2F9583}"/>
              </a:ext>
            </a:extLst>
          </p:cNvPr>
          <p:cNvSpPr>
            <a:spLocks noGrp="1"/>
          </p:cNvSpPr>
          <p:nvPr>
            <p:ph type="title"/>
          </p:nvPr>
        </p:nvSpPr>
        <p:spPr>
          <a:xfrm>
            <a:off x="251520" y="3075806"/>
            <a:ext cx="7812400" cy="371930"/>
          </a:xfrm>
        </p:spPr>
        <p:txBody>
          <a:bodyPr/>
          <a:lstStyle/>
          <a:p>
            <a:r>
              <a:rPr lang="en-DE" dirty="0"/>
              <a:t>Backup</a:t>
            </a:r>
          </a:p>
        </p:txBody>
      </p:sp>
      <p:sp>
        <p:nvSpPr>
          <p:cNvPr id="6" name="Date Placeholder 5">
            <a:extLst>
              <a:ext uri="{FF2B5EF4-FFF2-40B4-BE49-F238E27FC236}">
                <a16:creationId xmlns:a16="http://schemas.microsoft.com/office/drawing/2014/main" id="{7AADADB4-3D65-C41D-9734-DFDDF6262D22}"/>
              </a:ext>
            </a:extLst>
          </p:cNvPr>
          <p:cNvSpPr>
            <a:spLocks noGrp="1"/>
          </p:cNvSpPr>
          <p:nvPr>
            <p:ph type="dt" sz="half" idx="2"/>
          </p:nvPr>
        </p:nvSpPr>
        <p:spPr/>
        <p:txBody>
          <a:bodyPr/>
          <a:lstStyle/>
          <a:p>
            <a:r>
              <a:rPr lang="de-DE"/>
              <a:t>14/09/2023</a:t>
            </a:r>
            <a:endParaRPr lang="en-US"/>
          </a:p>
        </p:txBody>
      </p:sp>
      <p:sp>
        <p:nvSpPr>
          <p:cNvPr id="7" name="Footer Placeholder 6">
            <a:extLst>
              <a:ext uri="{FF2B5EF4-FFF2-40B4-BE49-F238E27FC236}">
                <a16:creationId xmlns:a16="http://schemas.microsoft.com/office/drawing/2014/main" id="{A9A8708B-BDE4-B46E-36F4-E66BBFC346C6}"/>
              </a:ext>
            </a:extLst>
          </p:cNvPr>
          <p:cNvSpPr>
            <a:spLocks noGrp="1"/>
          </p:cNvSpPr>
          <p:nvPr>
            <p:ph type="ftr" sz="quarter" idx="3"/>
          </p:nvPr>
        </p:nvSpPr>
        <p:spPr/>
        <p:txBody>
          <a:bodyPr/>
          <a:lstStyle/>
          <a:p>
            <a:r>
              <a:rPr lang="de-DE"/>
              <a:t>Research Topic MU-CML</a:t>
            </a:r>
            <a:endParaRPr lang="en-US"/>
          </a:p>
        </p:txBody>
      </p:sp>
      <p:sp>
        <p:nvSpPr>
          <p:cNvPr id="8" name="Slide Number Placeholder 7">
            <a:extLst>
              <a:ext uri="{FF2B5EF4-FFF2-40B4-BE49-F238E27FC236}">
                <a16:creationId xmlns:a16="http://schemas.microsoft.com/office/drawing/2014/main" id="{B9FC017D-9FB7-CCF5-CD75-2A3F95E8D777}"/>
              </a:ext>
            </a:extLst>
          </p:cNvPr>
          <p:cNvSpPr>
            <a:spLocks noGrp="1"/>
          </p:cNvSpPr>
          <p:nvPr>
            <p:ph type="sldNum" sz="quarter" idx="4"/>
          </p:nvPr>
        </p:nvSpPr>
        <p:spPr/>
        <p:txBody>
          <a:bodyPr/>
          <a:lstStyle/>
          <a:p>
            <a:fld id="{68A7D314-ADB3-4224-BAA8-FD8F1154CE84}" type="slidenum">
              <a:rPr lang="en-US" smtClean="0"/>
              <a:pPr/>
              <a:t>20</a:t>
            </a:fld>
            <a:endParaRPr lang="en-US"/>
          </a:p>
        </p:txBody>
      </p:sp>
    </p:spTree>
    <p:extLst>
      <p:ext uri="{BB962C8B-B14F-4D97-AF65-F5344CB8AC3E}">
        <p14:creationId xmlns:p14="http://schemas.microsoft.com/office/powerpoint/2010/main" val="608421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Detector Developments for Laser Spectroscopy</a:t>
            </a:r>
          </a:p>
        </p:txBody>
      </p:sp>
      <p:sp>
        <p:nvSpPr>
          <p:cNvPr id="3" name="Text Placeholder 2"/>
          <p:cNvSpPr>
            <a:spLocks noGrp="1"/>
          </p:cNvSpPr>
          <p:nvPr>
            <p:ph type="body" sz="quarter" idx="14"/>
          </p:nvPr>
        </p:nvSpPr>
        <p:spPr/>
        <p:txBody>
          <a:bodyPr/>
          <a:lstStyle/>
          <a:p>
            <a:r>
              <a:rPr lang="en-US" dirty="0"/>
              <a:t>Extending the reach towards heavy elements</a:t>
            </a:r>
          </a:p>
        </p:txBody>
      </p:sp>
      <p:sp>
        <p:nvSpPr>
          <p:cNvPr id="6" name="Date Placeholder 5"/>
          <p:cNvSpPr>
            <a:spLocks noGrp="1"/>
          </p:cNvSpPr>
          <p:nvPr>
            <p:ph type="dt" sz="half" idx="2"/>
          </p:nvPr>
        </p:nvSpPr>
        <p:spPr>
          <a:xfrm>
            <a:off x="849242" y="4928464"/>
            <a:ext cx="2057400" cy="274637"/>
          </a:xfrm>
        </p:spPr>
        <p:txBody>
          <a:bodyPr/>
          <a:lstStyle/>
          <a:p>
            <a:r>
              <a:rPr lang="de-DE">
                <a:solidFill>
                  <a:prstClr val="white"/>
                </a:solidFill>
              </a:rPr>
              <a:t>14/09/2023</a:t>
            </a:r>
            <a:endParaRPr lang="en-US" dirty="0">
              <a:solidFill>
                <a:prstClr val="white"/>
              </a:solidFill>
            </a:endParaRPr>
          </a:p>
        </p:txBody>
      </p:sp>
      <p:sp>
        <p:nvSpPr>
          <p:cNvPr id="7" name="Slide Number Placeholder 6"/>
          <p:cNvSpPr>
            <a:spLocks noGrp="1"/>
          </p:cNvSpPr>
          <p:nvPr>
            <p:ph type="sldNum" sz="quarter" idx="4"/>
          </p:nvPr>
        </p:nvSpPr>
        <p:spPr>
          <a:xfrm>
            <a:off x="6208712" y="4864253"/>
            <a:ext cx="2057400" cy="274637"/>
          </a:xfrm>
        </p:spPr>
        <p:txBody>
          <a:bodyPr/>
          <a:lstStyle/>
          <a:p>
            <a:fld id="{68A7D314-ADB3-4224-BAA8-FD8F1154CE84}" type="slidenum">
              <a:rPr lang="en-US" smtClean="0">
                <a:solidFill>
                  <a:prstClr val="white"/>
                </a:solidFill>
              </a:rPr>
              <a:pPr/>
              <a:t>21</a:t>
            </a:fld>
            <a:endParaRPr lang="en-US" dirty="0">
              <a:solidFill>
                <a:prstClr val="white"/>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67736" y="150497"/>
            <a:ext cx="1396752" cy="465584"/>
          </a:xfrm>
          <a:prstGeom prst="rect">
            <a:avLst/>
          </a:prstGeom>
        </p:spPr>
      </p:pic>
      <p:sp>
        <p:nvSpPr>
          <p:cNvPr id="48" name="Rectangle 47"/>
          <p:cNvSpPr/>
          <p:nvPr/>
        </p:nvSpPr>
        <p:spPr>
          <a:xfrm>
            <a:off x="4860032" y="987574"/>
            <a:ext cx="4038099" cy="3806328"/>
          </a:xfrm>
          <a:prstGeom prst="rect">
            <a:avLst/>
          </a:prstGeom>
        </p:spPr>
        <p:txBody>
          <a:bodyPr wrap="square">
            <a:normAutofit lnSpcReduction="10000"/>
          </a:bodyPr>
          <a:lstStyle/>
          <a:p>
            <a:pPr lvl="0">
              <a:lnSpc>
                <a:spcPct val="120000"/>
              </a:lnSpc>
              <a:spcBef>
                <a:spcPts val="600"/>
              </a:spcBef>
              <a:spcAft>
                <a:spcPts val="300"/>
              </a:spcAft>
              <a:buClr>
                <a:srgbClr val="FFC000"/>
              </a:buClr>
              <a:defRPr/>
            </a:pPr>
            <a:r>
              <a:rPr lang="en-US" dirty="0">
                <a:solidFill>
                  <a:prstClr val="black"/>
                </a:solidFill>
                <a:latin typeface="Arial" panose="020B0604020202020204" pitchFamily="34" charset="0"/>
                <a:cs typeface="Arial" panose="020B0604020202020204" pitchFamily="34" charset="0"/>
              </a:rPr>
              <a:t>RADRIS method for (super)heavy element laser spectroscopy :</a:t>
            </a:r>
            <a:endParaRPr lang="en-US" dirty="0">
              <a:solidFill>
                <a:srgbClr val="1F497D">
                  <a:lumMod val="60000"/>
                  <a:lumOff val="40000"/>
                </a:srgbClr>
              </a:solidFill>
              <a:latin typeface="Arial" panose="020B0604020202020204" pitchFamily="34" charset="0"/>
              <a:cs typeface="Arial" panose="020B0604020202020204" pitchFamily="34" charset="0"/>
            </a:endParaRPr>
          </a:p>
          <a:p>
            <a:pPr marL="180975" lvl="0" indent="-180975" defTabSz="180000">
              <a:lnSpc>
                <a:spcPct val="120000"/>
              </a:lnSpc>
              <a:spcBef>
                <a:spcPts val="600"/>
              </a:spcBef>
              <a:buClr>
                <a:schemeClr val="accent3"/>
              </a:buClr>
              <a:buFont typeface="Wingdings" panose="05000000000000000000" pitchFamily="2" charset="2"/>
              <a:buChar char="§"/>
              <a:tabLst>
                <a:tab pos="180000" algn="l"/>
                <a:tab pos="360000" algn="l"/>
              </a:tabLst>
              <a:defRPr/>
            </a:pPr>
            <a:r>
              <a:rPr lang="en-US" dirty="0"/>
              <a:t>two-step laser ionization of atoms</a:t>
            </a:r>
          </a:p>
          <a:p>
            <a:pPr marL="180975" lvl="0" indent="-180975" defTabSz="180000">
              <a:lnSpc>
                <a:spcPct val="120000"/>
              </a:lnSpc>
              <a:spcBef>
                <a:spcPts val="600"/>
              </a:spcBef>
              <a:buClr>
                <a:schemeClr val="accent3"/>
              </a:buClr>
              <a:buFont typeface="Wingdings" panose="05000000000000000000" pitchFamily="2" charset="2"/>
              <a:buChar char="§"/>
              <a:tabLst>
                <a:tab pos="180000" algn="l"/>
                <a:tab pos="360000" algn="l"/>
              </a:tabLst>
              <a:defRPr/>
            </a:pPr>
            <a:r>
              <a:rPr lang="en-US" dirty="0"/>
              <a:t>lowest production rates require high efficiency and low background</a:t>
            </a:r>
          </a:p>
          <a:p>
            <a:pPr marL="180975" lvl="0" indent="-180975" defTabSz="180000">
              <a:lnSpc>
                <a:spcPct val="120000"/>
              </a:lnSpc>
              <a:spcBef>
                <a:spcPts val="600"/>
              </a:spcBef>
              <a:buClr>
                <a:schemeClr val="accent3"/>
              </a:buClr>
              <a:buFont typeface="Wingdings" panose="05000000000000000000" pitchFamily="2" charset="2"/>
              <a:buChar char="§"/>
              <a:tabLst>
                <a:tab pos="180000" algn="l"/>
                <a:tab pos="360000" algn="l"/>
              </a:tabLst>
              <a:defRPr/>
            </a:pPr>
            <a:r>
              <a:rPr lang="en-US" dirty="0"/>
              <a:t>detect laser ions by characteristic (alpha) decay</a:t>
            </a:r>
          </a:p>
          <a:p>
            <a:pPr marL="180975" lvl="0" indent="-180975" defTabSz="180000">
              <a:lnSpc>
                <a:spcPct val="120000"/>
              </a:lnSpc>
              <a:spcBef>
                <a:spcPts val="600"/>
              </a:spcBef>
              <a:buClr>
                <a:schemeClr val="accent3"/>
              </a:buClr>
              <a:buFont typeface="Wingdings" panose="05000000000000000000" pitchFamily="2" charset="2"/>
              <a:buChar char="§"/>
              <a:tabLst>
                <a:tab pos="180000" algn="l"/>
                <a:tab pos="360000" algn="l"/>
              </a:tabLst>
              <a:defRPr/>
            </a:pPr>
            <a:r>
              <a:rPr lang="en-US" dirty="0"/>
              <a:t>use of movable detectors increased efficiency and enabled laser  spectroscopy of long-lived rare isotopes such as </a:t>
            </a:r>
            <a:r>
              <a:rPr lang="en-US" baseline="30000" dirty="0"/>
              <a:t>254</a:t>
            </a:r>
            <a:r>
              <a:rPr lang="en-US" dirty="0"/>
              <a:t>Fm (t</a:t>
            </a:r>
            <a:r>
              <a:rPr lang="en-US" baseline="-25000" dirty="0"/>
              <a:t>1/2</a:t>
            </a:r>
            <a:r>
              <a:rPr lang="en-US" dirty="0"/>
              <a:t>=3.2 h)</a:t>
            </a:r>
          </a:p>
        </p:txBody>
      </p:sp>
      <p:sp>
        <p:nvSpPr>
          <p:cNvPr id="11" name="Textfeld 10">
            <a:extLst>
              <a:ext uri="{FF2B5EF4-FFF2-40B4-BE49-F238E27FC236}">
                <a16:creationId xmlns:a16="http://schemas.microsoft.com/office/drawing/2014/main" id="{891D48E9-29FB-45DA-2D69-A39E7722B6B3}"/>
              </a:ext>
            </a:extLst>
          </p:cNvPr>
          <p:cNvSpPr txBox="1"/>
          <p:nvPr/>
        </p:nvSpPr>
        <p:spPr>
          <a:xfrm>
            <a:off x="901340" y="1971609"/>
            <a:ext cx="620683" cy="338554"/>
          </a:xfrm>
          <a:prstGeom prst="rect">
            <a:avLst/>
          </a:prstGeom>
          <a:noFill/>
        </p:spPr>
        <p:txBody>
          <a:bodyPr wrap="none" rtlCol="0">
            <a:spAutoFit/>
          </a:bodyPr>
          <a:lstStyle/>
          <a:p>
            <a:r>
              <a:rPr lang="de-DE" sz="800" dirty="0"/>
              <a:t>100mbar </a:t>
            </a:r>
          </a:p>
          <a:p>
            <a:r>
              <a:rPr lang="de-DE" sz="800" dirty="0" err="1"/>
              <a:t>argon</a:t>
            </a:r>
            <a:endParaRPr lang="de-DE" sz="800" dirty="0"/>
          </a:p>
        </p:txBody>
      </p:sp>
      <p:pic>
        <p:nvPicPr>
          <p:cNvPr id="1030" name="Picture 6">
            <a:extLst>
              <a:ext uri="{FF2B5EF4-FFF2-40B4-BE49-F238E27FC236}">
                <a16:creationId xmlns:a16="http://schemas.microsoft.com/office/drawing/2014/main" id="{BA354FE8-4C0F-CE45-2BCF-FA9D6006621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0968"/>
          <a:stretch/>
        </p:blipFill>
        <p:spPr bwMode="auto">
          <a:xfrm>
            <a:off x="1675815" y="3353673"/>
            <a:ext cx="2787594" cy="12394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2C790077-675A-B016-7523-62AB193D059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096"/>
          <a:stretch/>
        </p:blipFill>
        <p:spPr bwMode="auto">
          <a:xfrm>
            <a:off x="220592" y="3291830"/>
            <a:ext cx="1409448" cy="1239472"/>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E550491B-EC61-25EA-0804-6FB6C8757867}"/>
              </a:ext>
            </a:extLst>
          </p:cNvPr>
          <p:cNvSpPr txBox="1"/>
          <p:nvPr/>
        </p:nvSpPr>
        <p:spPr>
          <a:xfrm>
            <a:off x="199275" y="4554120"/>
            <a:ext cx="4372725" cy="449354"/>
          </a:xfrm>
          <a:prstGeom prst="rect">
            <a:avLst/>
          </a:prstGeom>
        </p:spPr>
        <p:txBody>
          <a:bodyPr vert="horz" wrap="square" lIns="109728" tIns="54864" rIns="109728" bIns="54864" rtlCol="0" anchor="t">
            <a:spAutoFit/>
          </a:bodyPr>
          <a:lstStyle/>
          <a:p>
            <a:r>
              <a:rPr lang="de-DE" sz="1100" dirty="0"/>
              <a:t>H. Backe et al. Eur. Phys. J. D, 45 (1) (2007), 99</a:t>
            </a:r>
          </a:p>
          <a:p>
            <a:r>
              <a:rPr lang="de-DE" sz="1100" dirty="0"/>
              <a:t>J. Warbinek et al., Atoms 10(2) 41 (2022)</a:t>
            </a:r>
          </a:p>
        </p:txBody>
      </p:sp>
      <p:pic>
        <p:nvPicPr>
          <p:cNvPr id="4" name="Grafik 3">
            <a:extLst>
              <a:ext uri="{FF2B5EF4-FFF2-40B4-BE49-F238E27FC236}">
                <a16:creationId xmlns:a16="http://schemas.microsoft.com/office/drawing/2014/main" id="{22F2908E-AD85-3226-D1DC-9EAA74C9A094}"/>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01340" y="987574"/>
            <a:ext cx="2968593" cy="2301685"/>
          </a:xfrm>
          <a:prstGeom prst="rect">
            <a:avLst/>
          </a:prstGeom>
        </p:spPr>
      </p:pic>
      <p:sp>
        <p:nvSpPr>
          <p:cNvPr id="5" name="Footer Placeholder 4">
            <a:extLst>
              <a:ext uri="{FF2B5EF4-FFF2-40B4-BE49-F238E27FC236}">
                <a16:creationId xmlns:a16="http://schemas.microsoft.com/office/drawing/2014/main" id="{AE7595B0-2C7D-C6EF-41D6-457DDFDB8924}"/>
              </a:ext>
            </a:extLst>
          </p:cNvPr>
          <p:cNvSpPr>
            <a:spLocks noGrp="1"/>
          </p:cNvSpPr>
          <p:nvPr>
            <p:ph type="ftr" sz="quarter" idx="3"/>
          </p:nvPr>
        </p:nvSpPr>
        <p:spPr/>
        <p:txBody>
          <a:bodyPr/>
          <a:lstStyle/>
          <a:p>
            <a:r>
              <a:rPr lang="de-DE"/>
              <a:t>Research Topic MU-CML</a:t>
            </a:r>
            <a:endParaRPr lang="en-US"/>
          </a:p>
        </p:txBody>
      </p:sp>
    </p:spTree>
    <p:extLst>
      <p:ext uri="{BB962C8B-B14F-4D97-AF65-F5344CB8AC3E}">
        <p14:creationId xmlns:p14="http://schemas.microsoft.com/office/powerpoint/2010/main" val="1937890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2B8473E-7595-967D-7675-C6056FD7B758}"/>
              </a:ext>
            </a:extLst>
          </p:cNvPr>
          <p:cNvPicPr>
            <a:picLocks noChangeAspect="1"/>
          </p:cNvPicPr>
          <p:nvPr/>
        </p:nvPicPr>
        <p:blipFill>
          <a:blip r:embed="rId2"/>
          <a:stretch>
            <a:fillRect/>
          </a:stretch>
        </p:blipFill>
        <p:spPr>
          <a:xfrm>
            <a:off x="4860032" y="1491630"/>
            <a:ext cx="4230013" cy="3028688"/>
          </a:xfrm>
          <a:prstGeom prst="rect">
            <a:avLst/>
          </a:prstGeom>
        </p:spPr>
      </p:pic>
      <p:sp>
        <p:nvSpPr>
          <p:cNvPr id="4" name="Title 3">
            <a:extLst>
              <a:ext uri="{FF2B5EF4-FFF2-40B4-BE49-F238E27FC236}">
                <a16:creationId xmlns:a16="http://schemas.microsoft.com/office/drawing/2014/main" id="{23C88FE0-B8D6-D16B-D7C7-228B4999C2FB}"/>
              </a:ext>
            </a:extLst>
          </p:cNvPr>
          <p:cNvSpPr>
            <a:spLocks noGrp="1"/>
          </p:cNvSpPr>
          <p:nvPr>
            <p:ph type="title"/>
          </p:nvPr>
        </p:nvSpPr>
        <p:spPr/>
        <p:txBody>
          <a:bodyPr/>
          <a:lstStyle/>
          <a:p>
            <a:r>
              <a:rPr lang="en-DE" dirty="0"/>
              <a:t>Cosmic Matter in the Laboratory</a:t>
            </a:r>
          </a:p>
        </p:txBody>
      </p:sp>
      <p:sp>
        <p:nvSpPr>
          <p:cNvPr id="5" name="Text Placeholder 4">
            <a:extLst>
              <a:ext uri="{FF2B5EF4-FFF2-40B4-BE49-F238E27FC236}">
                <a16:creationId xmlns:a16="http://schemas.microsoft.com/office/drawing/2014/main" id="{404C5888-DEBE-8CEE-D1C0-8707C315A4EB}"/>
              </a:ext>
            </a:extLst>
          </p:cNvPr>
          <p:cNvSpPr>
            <a:spLocks noGrp="1"/>
          </p:cNvSpPr>
          <p:nvPr>
            <p:ph type="body" sz="quarter" idx="14"/>
          </p:nvPr>
        </p:nvSpPr>
        <p:spPr/>
        <p:txBody>
          <a:bodyPr/>
          <a:lstStyle/>
          <a:p>
            <a:r>
              <a:rPr lang="de-DE" dirty="0"/>
              <a:t>FAIR </a:t>
            </a:r>
            <a:r>
              <a:rPr lang="de-DE" dirty="0" err="1"/>
              <a:t>accelerator</a:t>
            </a:r>
            <a:r>
              <a:rPr lang="de-DE" dirty="0"/>
              <a:t> </a:t>
            </a:r>
            <a:r>
              <a:rPr lang="de-DE" dirty="0" err="1"/>
              <a:t>complex</a:t>
            </a:r>
            <a:endParaRPr lang="en-DE" dirty="0"/>
          </a:p>
        </p:txBody>
      </p:sp>
      <p:sp>
        <p:nvSpPr>
          <p:cNvPr id="6" name="Content Placeholder 5">
            <a:extLst>
              <a:ext uri="{FF2B5EF4-FFF2-40B4-BE49-F238E27FC236}">
                <a16:creationId xmlns:a16="http://schemas.microsoft.com/office/drawing/2014/main" id="{BE6A6443-CF8C-A8DC-90D5-17FDCE6C8FE7}"/>
              </a:ext>
            </a:extLst>
          </p:cNvPr>
          <p:cNvSpPr>
            <a:spLocks noGrp="1"/>
          </p:cNvSpPr>
          <p:nvPr>
            <p:ph sz="quarter" idx="15"/>
          </p:nvPr>
        </p:nvSpPr>
        <p:spPr>
          <a:xfrm>
            <a:off x="358775" y="1311274"/>
            <a:ext cx="5869409" cy="3744751"/>
          </a:xfrm>
        </p:spPr>
        <p:txBody>
          <a:bodyPr/>
          <a:lstStyle/>
          <a:p>
            <a:pPr>
              <a:lnSpc>
                <a:spcPct val="130000"/>
              </a:lnSpc>
              <a:spcBef>
                <a:spcPts val="0"/>
              </a:spcBef>
            </a:pPr>
            <a:r>
              <a:rPr lang="en-US" sz="1200" dirty="0"/>
              <a:t>2027 Early Science program (SIS18 beam into the S-FRS)</a:t>
            </a:r>
          </a:p>
          <a:p>
            <a:pPr lvl="1">
              <a:lnSpc>
                <a:spcPct val="130000"/>
              </a:lnSpc>
              <a:spcBef>
                <a:spcPts val="0"/>
              </a:spcBef>
            </a:pPr>
            <a:r>
              <a:rPr lang="en-US" sz="1200" dirty="0"/>
              <a:t>exotic nuclei available at higher intensities and with higher beam qualities</a:t>
            </a:r>
          </a:p>
          <a:p>
            <a:pPr lvl="1">
              <a:lnSpc>
                <a:spcPct val="130000"/>
              </a:lnSpc>
              <a:spcBef>
                <a:spcPts val="0"/>
              </a:spcBef>
            </a:pPr>
            <a:endParaRPr lang="en-US" sz="1200" dirty="0"/>
          </a:p>
          <a:p>
            <a:pPr>
              <a:lnSpc>
                <a:spcPct val="130000"/>
              </a:lnSpc>
              <a:spcBef>
                <a:spcPts val="0"/>
              </a:spcBef>
            </a:pPr>
            <a:r>
              <a:rPr lang="en-US" sz="1200" dirty="0"/>
              <a:t>2028 First Science/ First Science+ program </a:t>
            </a:r>
            <a:br>
              <a:rPr lang="en-US" sz="1200" dirty="0"/>
            </a:br>
            <a:r>
              <a:rPr lang="en-US" sz="1200" dirty="0"/>
              <a:t>(SIS100 beam will be available in the S-FRS </a:t>
            </a:r>
            <a:r>
              <a:rPr lang="en-US" sz="1200" i="1" dirty="0"/>
              <a:t>and for CBM)</a:t>
            </a:r>
          </a:p>
          <a:p>
            <a:pPr lvl="1">
              <a:lnSpc>
                <a:spcPct val="130000"/>
              </a:lnSpc>
              <a:spcBef>
                <a:spcPts val="0"/>
              </a:spcBef>
            </a:pPr>
            <a:r>
              <a:rPr lang="en-US" sz="1200" dirty="0"/>
              <a:t>higher energies/intensities</a:t>
            </a:r>
          </a:p>
          <a:p>
            <a:pPr lvl="1">
              <a:lnSpc>
                <a:spcPct val="130000"/>
              </a:lnSpc>
              <a:spcBef>
                <a:spcPts val="0"/>
              </a:spcBef>
            </a:pPr>
            <a:r>
              <a:rPr lang="en-US" sz="1200" dirty="0"/>
              <a:t>more exotic nuclei accessible</a:t>
            </a:r>
          </a:p>
          <a:p>
            <a:pPr lvl="1">
              <a:lnSpc>
                <a:spcPct val="130000"/>
              </a:lnSpc>
              <a:spcBef>
                <a:spcPts val="0"/>
              </a:spcBef>
            </a:pPr>
            <a:endParaRPr lang="en-US" sz="1200" dirty="0"/>
          </a:p>
          <a:p>
            <a:pPr>
              <a:lnSpc>
                <a:spcPct val="130000"/>
              </a:lnSpc>
              <a:spcBef>
                <a:spcPts val="0"/>
              </a:spcBef>
            </a:pPr>
            <a:r>
              <a:rPr lang="en-US" sz="1200" dirty="0"/>
              <a:t>In-house experimental research program focus on</a:t>
            </a:r>
            <a:br>
              <a:rPr lang="en-US" sz="1200" dirty="0"/>
            </a:br>
            <a:r>
              <a:rPr lang="en-US" sz="1200" dirty="0"/>
              <a:t>the available experimental facilities at GSI/FAIR and</a:t>
            </a:r>
          </a:p>
          <a:p>
            <a:pPr lvl="1">
              <a:lnSpc>
                <a:spcPct val="130000"/>
              </a:lnSpc>
              <a:spcBef>
                <a:spcPts val="0"/>
              </a:spcBef>
            </a:pPr>
            <a:r>
              <a:rPr lang="en-US" sz="1200" dirty="0"/>
              <a:t>facilities at the HI Mainz and the JGU Mainz (TRIGA, MESA…)</a:t>
            </a:r>
          </a:p>
          <a:p>
            <a:pPr lvl="1">
              <a:lnSpc>
                <a:spcPct val="130000"/>
              </a:lnSpc>
              <a:spcBef>
                <a:spcPts val="0"/>
              </a:spcBef>
            </a:pPr>
            <a:r>
              <a:rPr lang="en-US" sz="1200" dirty="0"/>
              <a:t>participation in ALICE at LHC</a:t>
            </a:r>
          </a:p>
          <a:p>
            <a:pPr lvl="1">
              <a:lnSpc>
                <a:spcPct val="130000"/>
              </a:lnSpc>
              <a:spcBef>
                <a:spcPts val="0"/>
              </a:spcBef>
            </a:pPr>
            <a:r>
              <a:rPr lang="en-US" sz="1200" dirty="0"/>
              <a:t>in addition to complementary activities at other laboratories,</a:t>
            </a:r>
            <a:br>
              <a:rPr lang="en-US" sz="1200" dirty="0"/>
            </a:br>
            <a:r>
              <a:rPr lang="en-US" sz="1200" dirty="0"/>
              <a:t>e.g. RIKEN, TRIUMF, participation in JUNO (solar neutrino studies)</a:t>
            </a:r>
          </a:p>
          <a:p>
            <a:endParaRPr lang="en-US" dirty="0"/>
          </a:p>
        </p:txBody>
      </p:sp>
      <p:sp>
        <p:nvSpPr>
          <p:cNvPr id="2" name="Textfeld 1">
            <a:extLst>
              <a:ext uri="{FF2B5EF4-FFF2-40B4-BE49-F238E27FC236}">
                <a16:creationId xmlns:a16="http://schemas.microsoft.com/office/drawing/2014/main" id="{1DBF6C2B-9B21-0C89-56ED-11D45C74D8EF}"/>
              </a:ext>
            </a:extLst>
          </p:cNvPr>
          <p:cNvSpPr txBox="1"/>
          <p:nvPr/>
        </p:nvSpPr>
        <p:spPr>
          <a:xfrm rot="19592592">
            <a:off x="1147105" y="2101498"/>
            <a:ext cx="5501699" cy="461665"/>
          </a:xfrm>
          <a:prstGeom prst="rect">
            <a:avLst/>
          </a:prstGeom>
          <a:noFill/>
        </p:spPr>
        <p:txBody>
          <a:bodyPr wrap="none" rtlCol="0">
            <a:spAutoFit/>
          </a:bodyPr>
          <a:lstStyle/>
          <a:p>
            <a:r>
              <a:rPr lang="en-US" sz="2400" dirty="0">
                <a:highlight>
                  <a:srgbClr val="FFFF00"/>
                </a:highlight>
              </a:rPr>
              <a:t>See Yvonne </a:t>
            </a:r>
            <a:r>
              <a:rPr lang="en-US" sz="2400" dirty="0" err="1">
                <a:highlight>
                  <a:srgbClr val="FFFF00"/>
                </a:highlight>
              </a:rPr>
              <a:t>Leifels</a:t>
            </a:r>
            <a:r>
              <a:rPr lang="en-US" sz="2400" dirty="0">
                <a:highlight>
                  <a:srgbClr val="FFFF00"/>
                </a:highlight>
              </a:rPr>
              <a:t> “Outlook on </a:t>
            </a:r>
            <a:r>
              <a:rPr lang="en-US" sz="2400" dirty="0" err="1">
                <a:highlight>
                  <a:srgbClr val="FFFF00"/>
                </a:highlight>
              </a:rPr>
              <a:t>PoF</a:t>
            </a:r>
            <a:r>
              <a:rPr lang="en-US" sz="2400" dirty="0">
                <a:highlight>
                  <a:srgbClr val="FFFF00"/>
                </a:highlight>
              </a:rPr>
              <a:t> 5”</a:t>
            </a:r>
          </a:p>
        </p:txBody>
      </p:sp>
      <p:sp>
        <p:nvSpPr>
          <p:cNvPr id="3" name="Date Placeholder 2">
            <a:extLst>
              <a:ext uri="{FF2B5EF4-FFF2-40B4-BE49-F238E27FC236}">
                <a16:creationId xmlns:a16="http://schemas.microsoft.com/office/drawing/2014/main" id="{C675EB22-2BCA-8A1A-0BBC-F0F672BD0521}"/>
              </a:ext>
            </a:extLst>
          </p:cNvPr>
          <p:cNvSpPr>
            <a:spLocks noGrp="1"/>
          </p:cNvSpPr>
          <p:nvPr>
            <p:ph type="dt" sz="half" idx="2"/>
          </p:nvPr>
        </p:nvSpPr>
        <p:spPr/>
        <p:txBody>
          <a:bodyPr/>
          <a:lstStyle/>
          <a:p>
            <a:r>
              <a:rPr lang="de-DE"/>
              <a:t>14/09/2023</a:t>
            </a:r>
            <a:endParaRPr lang="en-US"/>
          </a:p>
        </p:txBody>
      </p:sp>
      <p:sp>
        <p:nvSpPr>
          <p:cNvPr id="7" name="Footer Placeholder 6">
            <a:extLst>
              <a:ext uri="{FF2B5EF4-FFF2-40B4-BE49-F238E27FC236}">
                <a16:creationId xmlns:a16="http://schemas.microsoft.com/office/drawing/2014/main" id="{40F01F5B-28A6-A4E1-4124-6C7D36C6283B}"/>
              </a:ext>
            </a:extLst>
          </p:cNvPr>
          <p:cNvSpPr>
            <a:spLocks noGrp="1"/>
          </p:cNvSpPr>
          <p:nvPr>
            <p:ph type="ftr" sz="quarter" idx="3"/>
          </p:nvPr>
        </p:nvSpPr>
        <p:spPr/>
        <p:txBody>
          <a:bodyPr/>
          <a:lstStyle/>
          <a:p>
            <a:r>
              <a:rPr lang="de-DE"/>
              <a:t>Research Topic MU-CML</a:t>
            </a:r>
            <a:endParaRPr lang="en-US"/>
          </a:p>
        </p:txBody>
      </p:sp>
      <p:sp>
        <p:nvSpPr>
          <p:cNvPr id="9" name="Slide Number Placeholder 8">
            <a:extLst>
              <a:ext uri="{FF2B5EF4-FFF2-40B4-BE49-F238E27FC236}">
                <a16:creationId xmlns:a16="http://schemas.microsoft.com/office/drawing/2014/main" id="{EB6FF70B-170F-1AE8-4838-41AADE454B90}"/>
              </a:ext>
            </a:extLst>
          </p:cNvPr>
          <p:cNvSpPr>
            <a:spLocks noGrp="1"/>
          </p:cNvSpPr>
          <p:nvPr>
            <p:ph type="sldNum" sz="quarter" idx="4"/>
          </p:nvPr>
        </p:nvSpPr>
        <p:spPr/>
        <p:txBody>
          <a:bodyPr/>
          <a:lstStyle/>
          <a:p>
            <a:fld id="{68A7D314-ADB3-4224-BAA8-FD8F1154CE84}" type="slidenum">
              <a:rPr lang="en-US" smtClean="0"/>
              <a:pPr/>
              <a:t>22</a:t>
            </a:fld>
            <a:endParaRPr lang="en-US"/>
          </a:p>
        </p:txBody>
      </p:sp>
    </p:spTree>
    <p:extLst>
      <p:ext uri="{BB962C8B-B14F-4D97-AF65-F5344CB8AC3E}">
        <p14:creationId xmlns:p14="http://schemas.microsoft.com/office/powerpoint/2010/main" val="4267951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8455" y="231075"/>
            <a:ext cx="6259889" cy="590668"/>
          </a:xfrm>
        </p:spPr>
        <p:txBody>
          <a:bodyPr/>
          <a:lstStyle/>
          <a:p>
            <a:r>
              <a:rPr kumimoji="1" lang="en-US" altLang="ja-JP" dirty="0">
                <a:latin typeface="Helvetica" pitchFamily="2" charset="0"/>
              </a:rPr>
              <a:t>Application of AI-methods  in Data Analysis </a:t>
            </a:r>
            <a:br>
              <a:rPr kumimoji="1" lang="en-US" altLang="ja-JP" dirty="0">
                <a:latin typeface="Helvetica" pitchFamily="2" charset="0"/>
              </a:rPr>
            </a:br>
            <a:r>
              <a:rPr kumimoji="1" lang="en-US" altLang="ja-JP" dirty="0">
                <a:latin typeface="Helvetica" pitchFamily="2" charset="0"/>
              </a:rPr>
              <a:t>of WASA-FRS Experiments</a:t>
            </a:r>
            <a:endParaRPr lang="de-DE" dirty="0"/>
          </a:p>
        </p:txBody>
      </p:sp>
      <p:pic>
        <p:nvPicPr>
          <p:cNvPr id="3" name="図 1">
            <a:extLst>
              <a:ext uri="{FF2B5EF4-FFF2-40B4-BE49-F238E27FC236}">
                <a16:creationId xmlns:a16="http://schemas.microsoft.com/office/drawing/2014/main" id="{147C02CC-4FFA-4944-B61D-594874F192F7}"/>
              </a:ext>
            </a:extLst>
          </p:cNvPr>
          <p:cNvPicPr>
            <a:picLocks noChangeAspect="1"/>
          </p:cNvPicPr>
          <p:nvPr/>
        </p:nvPicPr>
        <p:blipFill rotWithShape="1">
          <a:blip r:embed="rId2"/>
          <a:srcRect l="10264"/>
          <a:stretch/>
        </p:blipFill>
        <p:spPr>
          <a:xfrm>
            <a:off x="3051282" y="1002129"/>
            <a:ext cx="4846266" cy="1277316"/>
          </a:xfrm>
          <a:prstGeom prst="rect">
            <a:avLst/>
          </a:prstGeom>
        </p:spPr>
      </p:pic>
      <p:pic>
        <p:nvPicPr>
          <p:cNvPr id="4" name="図 3">
            <a:extLst>
              <a:ext uri="{FF2B5EF4-FFF2-40B4-BE49-F238E27FC236}">
                <a16:creationId xmlns:a16="http://schemas.microsoft.com/office/drawing/2014/main" id="{63CCF519-C1A3-2C4E-B04A-C6D67DD2A9A7}"/>
              </a:ext>
            </a:extLst>
          </p:cNvPr>
          <p:cNvPicPr>
            <a:picLocks noChangeAspect="1"/>
          </p:cNvPicPr>
          <p:nvPr/>
        </p:nvPicPr>
        <p:blipFill>
          <a:blip r:embed="rId3"/>
          <a:stretch>
            <a:fillRect/>
          </a:stretch>
        </p:blipFill>
        <p:spPr>
          <a:xfrm>
            <a:off x="5723282" y="3511885"/>
            <a:ext cx="3256925" cy="1466900"/>
          </a:xfrm>
          <a:prstGeom prst="rect">
            <a:avLst/>
          </a:prstGeom>
        </p:spPr>
      </p:pic>
      <p:pic>
        <p:nvPicPr>
          <p:cNvPr id="5" name="図 9">
            <a:extLst>
              <a:ext uri="{FF2B5EF4-FFF2-40B4-BE49-F238E27FC236}">
                <a16:creationId xmlns:a16="http://schemas.microsoft.com/office/drawing/2014/main" id="{FCDF3C2F-2C36-AF4B-95B2-CFAC8449E18A}"/>
              </a:ext>
            </a:extLst>
          </p:cNvPr>
          <p:cNvPicPr>
            <a:picLocks noChangeAspect="1"/>
          </p:cNvPicPr>
          <p:nvPr/>
        </p:nvPicPr>
        <p:blipFill>
          <a:blip r:embed="rId4"/>
          <a:stretch>
            <a:fillRect/>
          </a:stretch>
        </p:blipFill>
        <p:spPr>
          <a:xfrm>
            <a:off x="96650" y="1010376"/>
            <a:ext cx="2619557" cy="1780481"/>
          </a:xfrm>
          <a:prstGeom prst="rect">
            <a:avLst/>
          </a:prstGeom>
        </p:spPr>
      </p:pic>
      <p:sp>
        <p:nvSpPr>
          <p:cNvPr id="6" name="テキスト ボックス 10">
            <a:extLst>
              <a:ext uri="{FF2B5EF4-FFF2-40B4-BE49-F238E27FC236}">
                <a16:creationId xmlns:a16="http://schemas.microsoft.com/office/drawing/2014/main" id="{0F922F5D-38E1-6F45-BDA9-842C384B7CB2}"/>
              </a:ext>
            </a:extLst>
          </p:cNvPr>
          <p:cNvSpPr txBox="1"/>
          <p:nvPr/>
        </p:nvSpPr>
        <p:spPr>
          <a:xfrm>
            <a:off x="6154343" y="3085184"/>
            <a:ext cx="2454583" cy="507831"/>
          </a:xfrm>
          <a:prstGeom prst="rect">
            <a:avLst/>
          </a:prstGeom>
          <a:noFill/>
        </p:spPr>
        <p:txBody>
          <a:bodyPr wrap="none" rtlCol="0">
            <a:spAutoFit/>
          </a:bodyPr>
          <a:lstStyle/>
          <a:p>
            <a:pPr algn="ctr"/>
            <a:r>
              <a:rPr kumimoji="1" lang="en-US" altLang="ja-JP" sz="1350" dirty="0">
                <a:latin typeface="Helvetica" pitchFamily="2" charset="0"/>
              </a:rPr>
              <a:t>Development of Track Finder </a:t>
            </a:r>
          </a:p>
          <a:p>
            <a:pPr algn="ctr"/>
            <a:r>
              <a:rPr kumimoji="1" lang="en-US" altLang="ja-JP" sz="1350" dirty="0">
                <a:latin typeface="Helvetica" pitchFamily="2" charset="0"/>
              </a:rPr>
              <a:t>with Graph Neural Network </a:t>
            </a:r>
            <a:endParaRPr kumimoji="1" lang="ja-JP" altLang="en-US" sz="1350">
              <a:latin typeface="Helvetica" pitchFamily="2" charset="0"/>
            </a:endParaRPr>
          </a:p>
        </p:txBody>
      </p:sp>
      <p:pic>
        <p:nvPicPr>
          <p:cNvPr id="7" name="図 14">
            <a:extLst>
              <a:ext uri="{FF2B5EF4-FFF2-40B4-BE49-F238E27FC236}">
                <a16:creationId xmlns:a16="http://schemas.microsoft.com/office/drawing/2014/main" id="{295D2D9C-183E-744E-97E6-F18469708A23}"/>
              </a:ext>
            </a:extLst>
          </p:cNvPr>
          <p:cNvPicPr>
            <a:picLocks noChangeAspect="1"/>
          </p:cNvPicPr>
          <p:nvPr/>
        </p:nvPicPr>
        <p:blipFill>
          <a:blip r:embed="rId5"/>
          <a:stretch>
            <a:fillRect/>
          </a:stretch>
        </p:blipFill>
        <p:spPr>
          <a:xfrm>
            <a:off x="2926319" y="3008007"/>
            <a:ext cx="2443439" cy="1870872"/>
          </a:xfrm>
          <a:prstGeom prst="rect">
            <a:avLst/>
          </a:prstGeom>
          <a:ln w="12700">
            <a:solidFill>
              <a:schemeClr val="tx1"/>
            </a:solidFill>
          </a:ln>
        </p:spPr>
      </p:pic>
      <p:pic>
        <p:nvPicPr>
          <p:cNvPr id="8" name="図 16">
            <a:extLst>
              <a:ext uri="{FF2B5EF4-FFF2-40B4-BE49-F238E27FC236}">
                <a16:creationId xmlns:a16="http://schemas.microsoft.com/office/drawing/2014/main" id="{6E38744F-8B40-C340-9A8F-B283052C268A}"/>
              </a:ext>
            </a:extLst>
          </p:cNvPr>
          <p:cNvPicPr>
            <a:picLocks noChangeAspect="1"/>
          </p:cNvPicPr>
          <p:nvPr/>
        </p:nvPicPr>
        <p:blipFill rotWithShape="1">
          <a:blip r:embed="rId6"/>
          <a:srcRect l="1372" t="5400" r="1695" b="2379"/>
          <a:stretch/>
        </p:blipFill>
        <p:spPr>
          <a:xfrm>
            <a:off x="137899" y="3022116"/>
            <a:ext cx="2357359" cy="1856763"/>
          </a:xfrm>
          <a:prstGeom prst="rect">
            <a:avLst/>
          </a:prstGeom>
          <a:ln w="12700">
            <a:solidFill>
              <a:schemeClr val="tx1"/>
            </a:solidFill>
          </a:ln>
        </p:spPr>
      </p:pic>
      <p:sp>
        <p:nvSpPr>
          <p:cNvPr id="10" name="テキスト ボックス 19">
            <a:extLst>
              <a:ext uri="{FF2B5EF4-FFF2-40B4-BE49-F238E27FC236}">
                <a16:creationId xmlns:a16="http://schemas.microsoft.com/office/drawing/2014/main" id="{82E11F08-38C4-2F44-8F91-113FC406BEB5}"/>
              </a:ext>
            </a:extLst>
          </p:cNvPr>
          <p:cNvSpPr txBox="1"/>
          <p:nvPr/>
        </p:nvSpPr>
        <p:spPr>
          <a:xfrm>
            <a:off x="5805939" y="4699995"/>
            <a:ext cx="2950228" cy="253916"/>
          </a:xfrm>
          <a:prstGeom prst="rect">
            <a:avLst/>
          </a:prstGeom>
          <a:noFill/>
        </p:spPr>
        <p:txBody>
          <a:bodyPr wrap="square" rtlCol="0">
            <a:spAutoFit/>
          </a:bodyPr>
          <a:lstStyle/>
          <a:p>
            <a:pPr algn="ctr"/>
            <a:r>
              <a:rPr kumimoji="1" lang="en-US" altLang="ja-JP" sz="1050" dirty="0">
                <a:latin typeface="Helvetica" pitchFamily="2" charset="0"/>
              </a:rPr>
              <a:t>H. </a:t>
            </a:r>
            <a:r>
              <a:rPr kumimoji="1" lang="en-US" altLang="ja-JP" sz="1050" dirty="0" err="1">
                <a:latin typeface="Helvetica" pitchFamily="2" charset="0"/>
              </a:rPr>
              <a:t>Ekawa</a:t>
            </a:r>
            <a:r>
              <a:rPr kumimoji="1" lang="en-US" altLang="ja-JP" sz="1050" dirty="0">
                <a:latin typeface="Helvetica" pitchFamily="2" charset="0"/>
              </a:rPr>
              <a:t> et al., Accepted in EPJA (2023 April)</a:t>
            </a:r>
            <a:endParaRPr kumimoji="1" lang="ja-JP" altLang="en-US" sz="1050" dirty="0">
              <a:latin typeface="Helvetica" pitchFamily="2" charset="0"/>
            </a:endParaRPr>
          </a:p>
        </p:txBody>
      </p:sp>
      <p:sp>
        <p:nvSpPr>
          <p:cNvPr id="11" name="テキスト ボックス 22">
            <a:extLst>
              <a:ext uri="{FF2B5EF4-FFF2-40B4-BE49-F238E27FC236}">
                <a16:creationId xmlns:a16="http://schemas.microsoft.com/office/drawing/2014/main" id="{8CFBD0B9-89E0-E048-89DA-A4EF324CB30D}"/>
              </a:ext>
            </a:extLst>
          </p:cNvPr>
          <p:cNvSpPr txBox="1"/>
          <p:nvPr/>
        </p:nvSpPr>
        <p:spPr>
          <a:xfrm>
            <a:off x="4928120" y="2318569"/>
            <a:ext cx="726546" cy="300082"/>
          </a:xfrm>
          <a:prstGeom prst="rect">
            <a:avLst/>
          </a:prstGeom>
          <a:noFill/>
        </p:spPr>
        <p:txBody>
          <a:bodyPr wrap="none" rtlCol="0">
            <a:spAutoFit/>
          </a:bodyPr>
          <a:lstStyle/>
          <a:p>
            <a:pPr algn="ctr"/>
            <a:r>
              <a:rPr kumimoji="1" lang="en-US" altLang="ja-JP" sz="1350" dirty="0">
                <a:solidFill>
                  <a:srgbClr val="FF0000"/>
                </a:solidFill>
                <a:latin typeface="Helvetica" pitchFamily="2" charset="0"/>
              </a:rPr>
              <a:t>WASA </a:t>
            </a:r>
            <a:endParaRPr kumimoji="1" lang="ja-JP" altLang="en-US" sz="1350">
              <a:solidFill>
                <a:srgbClr val="FF0000"/>
              </a:solidFill>
              <a:latin typeface="Helvetica" pitchFamily="2" charset="0"/>
            </a:endParaRPr>
          </a:p>
        </p:txBody>
      </p:sp>
      <p:sp>
        <p:nvSpPr>
          <p:cNvPr id="12" name="テキスト ボックス 23">
            <a:extLst>
              <a:ext uri="{FF2B5EF4-FFF2-40B4-BE49-F238E27FC236}">
                <a16:creationId xmlns:a16="http://schemas.microsoft.com/office/drawing/2014/main" id="{2420F3E2-E80B-1C44-850F-10B3EA1959CE}"/>
              </a:ext>
            </a:extLst>
          </p:cNvPr>
          <p:cNvSpPr txBox="1"/>
          <p:nvPr/>
        </p:nvSpPr>
        <p:spPr>
          <a:xfrm>
            <a:off x="6572913" y="1630292"/>
            <a:ext cx="2273700" cy="577081"/>
          </a:xfrm>
          <a:prstGeom prst="rect">
            <a:avLst/>
          </a:prstGeom>
          <a:solidFill>
            <a:schemeClr val="bg1"/>
          </a:solidFill>
        </p:spPr>
        <p:txBody>
          <a:bodyPr wrap="square" rtlCol="0">
            <a:spAutoFit/>
          </a:bodyPr>
          <a:lstStyle/>
          <a:p>
            <a:pPr algn="ctr"/>
            <a:endParaRPr kumimoji="1" lang="en-US" altLang="ja-JP" sz="450" b="1" dirty="0">
              <a:solidFill>
                <a:schemeClr val="accent1"/>
              </a:solidFill>
              <a:latin typeface="Helvetica" pitchFamily="2" charset="0"/>
            </a:endParaRPr>
          </a:p>
          <a:p>
            <a:pPr algn="ctr"/>
            <a:r>
              <a:rPr kumimoji="1" lang="en-US" altLang="ja-JP" sz="1350" b="1" dirty="0">
                <a:solidFill>
                  <a:schemeClr val="accent1"/>
                </a:solidFill>
                <a:latin typeface="Helvetica" pitchFamily="2" charset="0"/>
              </a:rPr>
              <a:t>  Forward high-resolution </a:t>
            </a:r>
          </a:p>
          <a:p>
            <a:pPr algn="ctr"/>
            <a:r>
              <a:rPr kumimoji="1" lang="en-US" altLang="ja-JP" sz="1350" b="1" dirty="0">
                <a:solidFill>
                  <a:schemeClr val="accent1"/>
                </a:solidFill>
                <a:latin typeface="Helvetica" pitchFamily="2" charset="0"/>
              </a:rPr>
              <a:t>spectroscopy with FRS</a:t>
            </a:r>
          </a:p>
        </p:txBody>
      </p:sp>
      <p:sp>
        <p:nvSpPr>
          <p:cNvPr id="13" name="テキスト ボックス 25">
            <a:extLst>
              <a:ext uri="{FF2B5EF4-FFF2-40B4-BE49-F238E27FC236}">
                <a16:creationId xmlns:a16="http://schemas.microsoft.com/office/drawing/2014/main" id="{19A5F164-9F4C-1A4E-96F1-4911D8AA18E1}"/>
              </a:ext>
            </a:extLst>
          </p:cNvPr>
          <p:cNvSpPr txBox="1"/>
          <p:nvPr/>
        </p:nvSpPr>
        <p:spPr>
          <a:xfrm>
            <a:off x="6124077" y="2492079"/>
            <a:ext cx="2272353" cy="553998"/>
          </a:xfrm>
          <a:prstGeom prst="rect">
            <a:avLst/>
          </a:prstGeom>
          <a:noFill/>
        </p:spPr>
        <p:txBody>
          <a:bodyPr wrap="none" rtlCol="0">
            <a:spAutoFit/>
          </a:bodyPr>
          <a:lstStyle/>
          <a:p>
            <a:pPr algn="ctr"/>
            <a:r>
              <a:rPr kumimoji="1" lang="en-US" altLang="ja-JP" sz="1500" b="1" dirty="0">
                <a:latin typeface="Helvetica" pitchFamily="2" charset="0"/>
              </a:rPr>
              <a:t>WASA+FRS combined </a:t>
            </a:r>
          </a:p>
          <a:p>
            <a:pPr algn="ctr"/>
            <a:r>
              <a:rPr lang="en-US" altLang="ja-JP" sz="1500" b="1" dirty="0">
                <a:latin typeface="Helvetica" pitchFamily="2" charset="0"/>
              </a:rPr>
              <a:t>a</a:t>
            </a:r>
            <a:r>
              <a:rPr kumimoji="1" lang="en-US" altLang="ja-JP" sz="1500" b="1" dirty="0">
                <a:latin typeface="Helvetica" pitchFamily="2" charset="0"/>
              </a:rPr>
              <a:t>nalysis is ongoing</a:t>
            </a:r>
            <a:endParaRPr kumimoji="1" lang="ja-JP" altLang="en-US" sz="1500" b="1" dirty="0">
              <a:latin typeface="Helvetica" pitchFamily="2" charset="0"/>
            </a:endParaRPr>
          </a:p>
        </p:txBody>
      </p:sp>
      <p:sp>
        <p:nvSpPr>
          <p:cNvPr id="14" name="角丸四角形 30">
            <a:extLst>
              <a:ext uri="{FF2B5EF4-FFF2-40B4-BE49-F238E27FC236}">
                <a16:creationId xmlns:a16="http://schemas.microsoft.com/office/drawing/2014/main" id="{F2BCCA54-8ECA-CC48-A801-EA04528F0598}"/>
              </a:ext>
            </a:extLst>
          </p:cNvPr>
          <p:cNvSpPr/>
          <p:nvPr/>
        </p:nvSpPr>
        <p:spPr>
          <a:xfrm>
            <a:off x="4908570" y="1823914"/>
            <a:ext cx="765645" cy="81854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5" name="角丸四角形 32">
            <a:extLst>
              <a:ext uri="{FF2B5EF4-FFF2-40B4-BE49-F238E27FC236}">
                <a16:creationId xmlns:a16="http://schemas.microsoft.com/office/drawing/2014/main" id="{18FDB657-79F2-AB4C-AD3F-500FB971D65F}"/>
              </a:ext>
            </a:extLst>
          </p:cNvPr>
          <p:cNvSpPr/>
          <p:nvPr/>
        </p:nvSpPr>
        <p:spPr>
          <a:xfrm>
            <a:off x="6009290" y="988792"/>
            <a:ext cx="2910003" cy="1233190"/>
          </a:xfrm>
          <a:prstGeom prst="roundRect">
            <a:avLst/>
          </a:prstGeom>
          <a:noFill/>
          <a:ln w="254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6" name="下矢印 33">
            <a:extLst>
              <a:ext uri="{FF2B5EF4-FFF2-40B4-BE49-F238E27FC236}">
                <a16:creationId xmlns:a16="http://schemas.microsoft.com/office/drawing/2014/main" id="{F17D536C-C951-9546-A696-89DF5DF87E8B}"/>
              </a:ext>
            </a:extLst>
          </p:cNvPr>
          <p:cNvSpPr/>
          <p:nvPr/>
        </p:nvSpPr>
        <p:spPr>
          <a:xfrm>
            <a:off x="7057597" y="2235320"/>
            <a:ext cx="178904" cy="329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accent1"/>
              </a:solidFill>
            </a:endParaRPr>
          </a:p>
        </p:txBody>
      </p:sp>
      <p:sp>
        <p:nvSpPr>
          <p:cNvPr id="17" name="下矢印 34">
            <a:extLst>
              <a:ext uri="{FF2B5EF4-FFF2-40B4-BE49-F238E27FC236}">
                <a16:creationId xmlns:a16="http://schemas.microsoft.com/office/drawing/2014/main" id="{9C1AA97A-9EDF-4A4F-A093-69E7A26F6B1C}"/>
              </a:ext>
            </a:extLst>
          </p:cNvPr>
          <p:cNvSpPr/>
          <p:nvPr/>
        </p:nvSpPr>
        <p:spPr>
          <a:xfrm rot="17075216">
            <a:off x="5801111" y="2378411"/>
            <a:ext cx="176521" cy="42155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8" name="テキスト ボックス 35">
            <a:extLst>
              <a:ext uri="{FF2B5EF4-FFF2-40B4-BE49-F238E27FC236}">
                <a16:creationId xmlns:a16="http://schemas.microsoft.com/office/drawing/2014/main" id="{8EE07CCF-E84F-3E41-9C04-BFF79633ADA4}"/>
              </a:ext>
            </a:extLst>
          </p:cNvPr>
          <p:cNvSpPr txBox="1"/>
          <p:nvPr/>
        </p:nvSpPr>
        <p:spPr>
          <a:xfrm>
            <a:off x="-10683" y="2741493"/>
            <a:ext cx="5808129" cy="300082"/>
          </a:xfrm>
          <a:prstGeom prst="rect">
            <a:avLst/>
          </a:prstGeom>
          <a:noFill/>
        </p:spPr>
        <p:txBody>
          <a:bodyPr wrap="none" rtlCol="0">
            <a:spAutoFit/>
          </a:bodyPr>
          <a:lstStyle/>
          <a:p>
            <a:pPr algn="ctr"/>
            <a:r>
              <a:rPr kumimoji="1" lang="en-US" altLang="ja-JP" sz="1350" dirty="0">
                <a:latin typeface="Helvetica" pitchFamily="2" charset="0"/>
              </a:rPr>
              <a:t>Achieved WASA Particle ID with Momentum vs β (left) and E vs ΔE (</a:t>
            </a:r>
            <a:r>
              <a:rPr lang="en-US" altLang="ja-JP" sz="1350" dirty="0">
                <a:latin typeface="Helvetica" pitchFamily="2" charset="0"/>
              </a:rPr>
              <a:t>right)</a:t>
            </a:r>
            <a:endParaRPr kumimoji="1" lang="ja-JP" altLang="en-US" sz="1350">
              <a:latin typeface="Helvetica" pitchFamily="2" charset="0"/>
            </a:endParaRPr>
          </a:p>
        </p:txBody>
      </p:sp>
      <p:sp>
        <p:nvSpPr>
          <p:cNvPr id="19" name="テキスト ボックス 36">
            <a:extLst>
              <a:ext uri="{FF2B5EF4-FFF2-40B4-BE49-F238E27FC236}">
                <a16:creationId xmlns:a16="http://schemas.microsoft.com/office/drawing/2014/main" id="{471E11EB-D07C-7142-9780-3ED12479BF55}"/>
              </a:ext>
            </a:extLst>
          </p:cNvPr>
          <p:cNvSpPr txBox="1"/>
          <p:nvPr/>
        </p:nvSpPr>
        <p:spPr>
          <a:xfrm>
            <a:off x="3474470" y="2187325"/>
            <a:ext cx="1358065" cy="507831"/>
          </a:xfrm>
          <a:prstGeom prst="rect">
            <a:avLst/>
          </a:prstGeom>
          <a:solidFill>
            <a:schemeClr val="bg1"/>
          </a:solidFill>
        </p:spPr>
        <p:txBody>
          <a:bodyPr wrap="none" rtlCol="0">
            <a:spAutoFit/>
          </a:bodyPr>
          <a:lstStyle/>
          <a:p>
            <a:pPr algn="ctr"/>
            <a:r>
              <a:rPr kumimoji="1" lang="en-US" altLang="ja-JP" sz="1350" b="1" dirty="0">
                <a:solidFill>
                  <a:srgbClr val="FF0000"/>
                </a:solidFill>
                <a:latin typeface="Helvetica" pitchFamily="2" charset="0"/>
              </a:rPr>
              <a:t>Decay particle</a:t>
            </a:r>
          </a:p>
          <a:p>
            <a:pPr algn="ctr"/>
            <a:r>
              <a:rPr lang="en-US" altLang="ja-JP" sz="1350" b="1" dirty="0">
                <a:solidFill>
                  <a:srgbClr val="FF0000"/>
                </a:solidFill>
                <a:latin typeface="Helvetica" pitchFamily="2" charset="0"/>
              </a:rPr>
              <a:t>measurement</a:t>
            </a:r>
            <a:endParaRPr kumimoji="1" lang="en-US" altLang="ja-JP" sz="1350" b="1" dirty="0">
              <a:solidFill>
                <a:srgbClr val="FF0000"/>
              </a:solidFill>
              <a:latin typeface="Helvetica" pitchFamily="2" charset="0"/>
            </a:endParaRPr>
          </a:p>
        </p:txBody>
      </p:sp>
      <p:sp>
        <p:nvSpPr>
          <p:cNvPr id="20" name="テキスト ボックス 37">
            <a:extLst>
              <a:ext uri="{FF2B5EF4-FFF2-40B4-BE49-F238E27FC236}">
                <a16:creationId xmlns:a16="http://schemas.microsoft.com/office/drawing/2014/main" id="{CB27CC35-0B49-564F-81E6-A06C76D5D9BE}"/>
              </a:ext>
            </a:extLst>
          </p:cNvPr>
          <p:cNvSpPr txBox="1"/>
          <p:nvPr/>
        </p:nvSpPr>
        <p:spPr>
          <a:xfrm>
            <a:off x="4786368" y="1546915"/>
            <a:ext cx="790601" cy="300082"/>
          </a:xfrm>
          <a:prstGeom prst="rect">
            <a:avLst/>
          </a:prstGeom>
          <a:noFill/>
        </p:spPr>
        <p:txBody>
          <a:bodyPr wrap="none" rtlCol="0">
            <a:spAutoFit/>
          </a:bodyPr>
          <a:lstStyle/>
          <a:p>
            <a:pPr algn="ctr"/>
            <a:r>
              <a:rPr kumimoji="1" lang="en-US" altLang="ja-JP" sz="1350" dirty="0">
                <a:latin typeface="Helvetica" pitchFamily="2" charset="0"/>
              </a:rPr>
              <a:t>FRS-F2</a:t>
            </a:r>
            <a:endParaRPr kumimoji="1" lang="ja-JP" altLang="en-US" sz="1350">
              <a:latin typeface="Helvetica" pitchFamily="2" charset="0"/>
            </a:endParaRPr>
          </a:p>
        </p:txBody>
      </p:sp>
      <p:pic>
        <p:nvPicPr>
          <p:cNvPr id="21" name="Picture 5">
            <a:extLst>
              <a:ext uri="{FF2B5EF4-FFF2-40B4-BE49-F238E27FC236}">
                <a16:creationId xmlns:a16="http://schemas.microsoft.com/office/drawing/2014/main" id="{A6F35ADA-B6D3-4B8D-B418-B2DF3C050F3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16369" y="2278156"/>
            <a:ext cx="807028" cy="807028"/>
          </a:xfrm>
          <a:prstGeom prst="rect">
            <a:avLst/>
          </a:prstGeom>
        </p:spPr>
      </p:pic>
      <p:pic>
        <p:nvPicPr>
          <p:cNvPr id="22" name="Grafik 13" descr="image00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859" y="98630"/>
            <a:ext cx="1312596" cy="59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テキスト ボックス 18">
            <a:extLst>
              <a:ext uri="{FF2B5EF4-FFF2-40B4-BE49-F238E27FC236}">
                <a16:creationId xmlns:a16="http://schemas.microsoft.com/office/drawing/2014/main" id="{095D3503-C9CE-D84A-A10B-13F095347EF6}"/>
              </a:ext>
            </a:extLst>
          </p:cNvPr>
          <p:cNvSpPr txBox="1"/>
          <p:nvPr/>
        </p:nvSpPr>
        <p:spPr>
          <a:xfrm rot="16200000">
            <a:off x="1893406" y="3750450"/>
            <a:ext cx="1660004" cy="323165"/>
          </a:xfrm>
          <a:prstGeom prst="rect">
            <a:avLst/>
          </a:prstGeom>
          <a:noFill/>
        </p:spPr>
        <p:txBody>
          <a:bodyPr wrap="square" rtlCol="0">
            <a:spAutoFit/>
          </a:bodyPr>
          <a:lstStyle/>
          <a:p>
            <a:pPr algn="ctr"/>
            <a:r>
              <a:rPr lang="en-US" altLang="ja-JP" sz="750" dirty="0">
                <a:latin typeface="Helvetica" pitchFamily="2" charset="0"/>
              </a:rPr>
              <a:t>Y. K. Tanaka </a:t>
            </a:r>
            <a:r>
              <a:rPr kumimoji="1" lang="en-US" altLang="ja-JP" sz="750" dirty="0">
                <a:latin typeface="Helvetica" pitchFamily="2" charset="0"/>
              </a:rPr>
              <a:t>et al., Acta Phys. Pol. B Proc. Suppl.16, 4-A27 (2023)</a:t>
            </a:r>
            <a:endParaRPr kumimoji="1" lang="ja-JP" altLang="en-US" sz="750" dirty="0">
              <a:latin typeface="Helvetica" pitchFamily="2" charset="0"/>
            </a:endParaRPr>
          </a:p>
        </p:txBody>
      </p:sp>
      <p:sp>
        <p:nvSpPr>
          <p:cNvPr id="25" name="Footer Placeholder 24"/>
          <p:cNvSpPr>
            <a:spLocks noGrp="1"/>
          </p:cNvSpPr>
          <p:nvPr>
            <p:ph type="ftr" sz="quarter" idx="3"/>
          </p:nvPr>
        </p:nvSpPr>
        <p:spPr/>
        <p:txBody>
          <a:bodyPr/>
          <a:lstStyle/>
          <a:p>
            <a:pPr algn="l"/>
            <a:r>
              <a:rPr lang="en-US"/>
              <a:t>Research Topic MU-CML</a:t>
            </a:r>
            <a:endParaRPr lang="de-DE" dirty="0"/>
          </a:p>
        </p:txBody>
      </p:sp>
      <p:sp>
        <p:nvSpPr>
          <p:cNvPr id="9" name="Date Placeholder 8">
            <a:extLst>
              <a:ext uri="{FF2B5EF4-FFF2-40B4-BE49-F238E27FC236}">
                <a16:creationId xmlns:a16="http://schemas.microsoft.com/office/drawing/2014/main" id="{1FF147FB-3F11-18D8-30FA-8F2AF6B59AB2}"/>
              </a:ext>
            </a:extLst>
          </p:cNvPr>
          <p:cNvSpPr>
            <a:spLocks noGrp="1"/>
          </p:cNvSpPr>
          <p:nvPr>
            <p:ph type="dt" sz="half" idx="2"/>
          </p:nvPr>
        </p:nvSpPr>
        <p:spPr/>
        <p:txBody>
          <a:bodyPr/>
          <a:lstStyle/>
          <a:p>
            <a:r>
              <a:rPr lang="de-DE"/>
              <a:t>14/09/2023</a:t>
            </a:r>
            <a:endParaRPr lang="de-DE" dirty="0"/>
          </a:p>
        </p:txBody>
      </p:sp>
      <p:sp>
        <p:nvSpPr>
          <p:cNvPr id="24" name="Slide Number Placeholder 23">
            <a:extLst>
              <a:ext uri="{FF2B5EF4-FFF2-40B4-BE49-F238E27FC236}">
                <a16:creationId xmlns:a16="http://schemas.microsoft.com/office/drawing/2014/main" id="{F2C39AF6-EDBA-BC30-EBD3-5FC0F92A2F64}"/>
              </a:ext>
            </a:extLst>
          </p:cNvPr>
          <p:cNvSpPr>
            <a:spLocks noGrp="1"/>
          </p:cNvSpPr>
          <p:nvPr>
            <p:ph type="sldNum" sz="quarter" idx="12"/>
          </p:nvPr>
        </p:nvSpPr>
        <p:spPr/>
        <p:txBody>
          <a:bodyPr/>
          <a:lstStyle/>
          <a:p>
            <a:fld id="{125CBDDA-5CCF-8748-8988-9DC6C8981774}" type="slidenum">
              <a:rPr lang="de-DE" smtClean="0"/>
              <a:t>23</a:t>
            </a:fld>
            <a:endParaRPr lang="de-DE"/>
          </a:p>
        </p:txBody>
      </p:sp>
    </p:spTree>
    <p:extLst>
      <p:ext uri="{BB962C8B-B14F-4D97-AF65-F5344CB8AC3E}">
        <p14:creationId xmlns:p14="http://schemas.microsoft.com/office/powerpoint/2010/main" val="4170830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Detector Developments for Laser Spectroscopy</a:t>
            </a:r>
          </a:p>
        </p:txBody>
      </p:sp>
      <p:sp>
        <p:nvSpPr>
          <p:cNvPr id="3" name="Text Placeholder 2"/>
          <p:cNvSpPr>
            <a:spLocks noGrp="1"/>
          </p:cNvSpPr>
          <p:nvPr>
            <p:ph type="body" sz="quarter" idx="14"/>
          </p:nvPr>
        </p:nvSpPr>
        <p:spPr/>
        <p:txBody>
          <a:bodyPr/>
          <a:lstStyle/>
          <a:p>
            <a:r>
              <a:rPr lang="en-US" dirty="0"/>
              <a:t>Extending the reach towards heavy elements</a:t>
            </a:r>
          </a:p>
        </p:txBody>
      </p:sp>
      <p:sp>
        <p:nvSpPr>
          <p:cNvPr id="6" name="Date Placeholder 5"/>
          <p:cNvSpPr>
            <a:spLocks noGrp="1"/>
          </p:cNvSpPr>
          <p:nvPr>
            <p:ph type="dt" sz="half" idx="2"/>
          </p:nvPr>
        </p:nvSpPr>
        <p:spPr>
          <a:xfrm>
            <a:off x="849242" y="4928464"/>
            <a:ext cx="2057400" cy="274637"/>
          </a:xfrm>
        </p:spPr>
        <p:txBody>
          <a:bodyPr/>
          <a:lstStyle/>
          <a:p>
            <a:r>
              <a:rPr lang="de-DE">
                <a:solidFill>
                  <a:prstClr val="white"/>
                </a:solidFill>
              </a:rPr>
              <a:t>14/09/2023</a:t>
            </a:r>
            <a:endParaRPr lang="en-US" dirty="0">
              <a:solidFill>
                <a:prstClr val="white"/>
              </a:solidFill>
            </a:endParaRPr>
          </a:p>
        </p:txBody>
      </p:sp>
      <p:sp>
        <p:nvSpPr>
          <p:cNvPr id="7" name="Slide Number Placeholder 6"/>
          <p:cNvSpPr>
            <a:spLocks noGrp="1"/>
          </p:cNvSpPr>
          <p:nvPr>
            <p:ph type="sldNum" sz="quarter" idx="4"/>
          </p:nvPr>
        </p:nvSpPr>
        <p:spPr>
          <a:xfrm>
            <a:off x="6208712" y="4864253"/>
            <a:ext cx="2057400" cy="274637"/>
          </a:xfrm>
        </p:spPr>
        <p:txBody>
          <a:bodyPr/>
          <a:lstStyle/>
          <a:p>
            <a:fld id="{68A7D314-ADB3-4224-BAA8-FD8F1154CE84}" type="slidenum">
              <a:rPr lang="en-US" smtClean="0">
                <a:solidFill>
                  <a:prstClr val="white"/>
                </a:solidFill>
              </a:rPr>
              <a:pPr/>
              <a:t>24</a:t>
            </a:fld>
            <a:endParaRPr lang="en-US" dirty="0">
              <a:solidFill>
                <a:prstClr val="white"/>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67736" y="150497"/>
            <a:ext cx="1396752" cy="465584"/>
          </a:xfrm>
          <a:prstGeom prst="rect">
            <a:avLst/>
          </a:prstGeom>
        </p:spPr>
      </p:pic>
      <p:sp>
        <p:nvSpPr>
          <p:cNvPr id="48" name="Rectangle 47"/>
          <p:cNvSpPr/>
          <p:nvPr/>
        </p:nvSpPr>
        <p:spPr>
          <a:xfrm>
            <a:off x="4860032" y="987574"/>
            <a:ext cx="4038099" cy="3806328"/>
          </a:xfrm>
          <a:prstGeom prst="rect">
            <a:avLst/>
          </a:prstGeom>
        </p:spPr>
        <p:txBody>
          <a:bodyPr wrap="square">
            <a:normAutofit lnSpcReduction="10000"/>
          </a:bodyPr>
          <a:lstStyle/>
          <a:p>
            <a:pPr lvl="0">
              <a:lnSpc>
                <a:spcPct val="120000"/>
              </a:lnSpc>
              <a:spcBef>
                <a:spcPts val="600"/>
              </a:spcBef>
              <a:spcAft>
                <a:spcPts val="300"/>
              </a:spcAft>
              <a:buClr>
                <a:srgbClr val="FFC000"/>
              </a:buClr>
              <a:defRPr/>
            </a:pPr>
            <a:r>
              <a:rPr lang="en-US" dirty="0">
                <a:solidFill>
                  <a:prstClr val="black"/>
                </a:solidFill>
                <a:latin typeface="Arial" panose="020B0604020202020204" pitchFamily="34" charset="0"/>
                <a:cs typeface="Arial" panose="020B0604020202020204" pitchFamily="34" charset="0"/>
              </a:rPr>
              <a:t>RADRIS method for (super)heavy element laser spectroscopy :</a:t>
            </a:r>
            <a:endParaRPr lang="en-US" dirty="0">
              <a:solidFill>
                <a:srgbClr val="1F497D">
                  <a:lumMod val="60000"/>
                  <a:lumOff val="40000"/>
                </a:srgbClr>
              </a:solidFill>
              <a:latin typeface="Arial" panose="020B0604020202020204" pitchFamily="34" charset="0"/>
              <a:cs typeface="Arial" panose="020B0604020202020204" pitchFamily="34" charset="0"/>
            </a:endParaRPr>
          </a:p>
          <a:p>
            <a:pPr marL="180975" lvl="0" indent="-180975" defTabSz="180000">
              <a:lnSpc>
                <a:spcPct val="120000"/>
              </a:lnSpc>
              <a:spcBef>
                <a:spcPts val="600"/>
              </a:spcBef>
              <a:buClr>
                <a:schemeClr val="accent3"/>
              </a:buClr>
              <a:buFont typeface="Wingdings" panose="05000000000000000000" pitchFamily="2" charset="2"/>
              <a:buChar char="§"/>
              <a:tabLst>
                <a:tab pos="180000" algn="l"/>
                <a:tab pos="360000" algn="l"/>
              </a:tabLst>
              <a:defRPr/>
            </a:pPr>
            <a:r>
              <a:rPr lang="en-US" dirty="0"/>
              <a:t>two-step laser ionization of atoms</a:t>
            </a:r>
          </a:p>
          <a:p>
            <a:pPr marL="180975" lvl="0" indent="-180975" defTabSz="180000">
              <a:lnSpc>
                <a:spcPct val="120000"/>
              </a:lnSpc>
              <a:spcBef>
                <a:spcPts val="600"/>
              </a:spcBef>
              <a:buClr>
                <a:schemeClr val="accent3"/>
              </a:buClr>
              <a:buFont typeface="Wingdings" panose="05000000000000000000" pitchFamily="2" charset="2"/>
              <a:buChar char="§"/>
              <a:tabLst>
                <a:tab pos="180000" algn="l"/>
                <a:tab pos="360000" algn="l"/>
              </a:tabLst>
              <a:defRPr/>
            </a:pPr>
            <a:r>
              <a:rPr lang="en-US" dirty="0"/>
              <a:t>lowest production rates require high efficiency and low background</a:t>
            </a:r>
          </a:p>
          <a:p>
            <a:pPr marL="180975" lvl="0" indent="-180975" defTabSz="180000">
              <a:lnSpc>
                <a:spcPct val="120000"/>
              </a:lnSpc>
              <a:spcBef>
                <a:spcPts val="600"/>
              </a:spcBef>
              <a:buClr>
                <a:schemeClr val="accent3"/>
              </a:buClr>
              <a:buFont typeface="Wingdings" panose="05000000000000000000" pitchFamily="2" charset="2"/>
              <a:buChar char="§"/>
              <a:tabLst>
                <a:tab pos="180000" algn="l"/>
                <a:tab pos="360000" algn="l"/>
              </a:tabLst>
              <a:defRPr/>
            </a:pPr>
            <a:r>
              <a:rPr lang="en-US" dirty="0"/>
              <a:t>detect laser ions by characteristic (alpha) decay</a:t>
            </a:r>
          </a:p>
          <a:p>
            <a:pPr marL="180975" lvl="0" indent="-180975" defTabSz="180000">
              <a:lnSpc>
                <a:spcPct val="120000"/>
              </a:lnSpc>
              <a:spcBef>
                <a:spcPts val="600"/>
              </a:spcBef>
              <a:buClr>
                <a:schemeClr val="accent3"/>
              </a:buClr>
              <a:buFont typeface="Wingdings" panose="05000000000000000000" pitchFamily="2" charset="2"/>
              <a:buChar char="§"/>
              <a:tabLst>
                <a:tab pos="180000" algn="l"/>
                <a:tab pos="360000" algn="l"/>
              </a:tabLst>
              <a:defRPr/>
            </a:pPr>
            <a:r>
              <a:rPr lang="en-US" dirty="0"/>
              <a:t>use of movable detectors increased efficiency and enabled laser  spectroscopy of long-lived rare isotopes such as </a:t>
            </a:r>
            <a:r>
              <a:rPr lang="en-US" baseline="30000" dirty="0"/>
              <a:t>254</a:t>
            </a:r>
            <a:r>
              <a:rPr lang="en-US" dirty="0"/>
              <a:t>Fm (t</a:t>
            </a:r>
            <a:r>
              <a:rPr lang="en-US" baseline="-25000" dirty="0"/>
              <a:t>1/2</a:t>
            </a:r>
            <a:r>
              <a:rPr lang="en-US" dirty="0"/>
              <a:t>=3.2 h)</a:t>
            </a:r>
          </a:p>
        </p:txBody>
      </p:sp>
      <p:sp>
        <p:nvSpPr>
          <p:cNvPr id="11" name="Textfeld 10">
            <a:extLst>
              <a:ext uri="{FF2B5EF4-FFF2-40B4-BE49-F238E27FC236}">
                <a16:creationId xmlns:a16="http://schemas.microsoft.com/office/drawing/2014/main" id="{891D48E9-29FB-45DA-2D69-A39E7722B6B3}"/>
              </a:ext>
            </a:extLst>
          </p:cNvPr>
          <p:cNvSpPr txBox="1"/>
          <p:nvPr/>
        </p:nvSpPr>
        <p:spPr>
          <a:xfrm>
            <a:off x="901340" y="1971609"/>
            <a:ext cx="620683" cy="338554"/>
          </a:xfrm>
          <a:prstGeom prst="rect">
            <a:avLst/>
          </a:prstGeom>
          <a:noFill/>
        </p:spPr>
        <p:txBody>
          <a:bodyPr wrap="none" rtlCol="0">
            <a:spAutoFit/>
          </a:bodyPr>
          <a:lstStyle/>
          <a:p>
            <a:r>
              <a:rPr lang="de-DE" sz="800" dirty="0"/>
              <a:t>100mbar </a:t>
            </a:r>
          </a:p>
          <a:p>
            <a:r>
              <a:rPr lang="de-DE" sz="800" dirty="0" err="1"/>
              <a:t>argon</a:t>
            </a:r>
            <a:endParaRPr lang="de-DE" sz="800" dirty="0"/>
          </a:p>
        </p:txBody>
      </p:sp>
      <p:pic>
        <p:nvPicPr>
          <p:cNvPr id="1030" name="Picture 6">
            <a:extLst>
              <a:ext uri="{FF2B5EF4-FFF2-40B4-BE49-F238E27FC236}">
                <a16:creationId xmlns:a16="http://schemas.microsoft.com/office/drawing/2014/main" id="{BA354FE8-4C0F-CE45-2BCF-FA9D6006621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0968"/>
          <a:stretch/>
        </p:blipFill>
        <p:spPr bwMode="auto">
          <a:xfrm>
            <a:off x="1675815" y="3353673"/>
            <a:ext cx="2787594" cy="12394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2C790077-675A-B016-7523-62AB193D059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096"/>
          <a:stretch/>
        </p:blipFill>
        <p:spPr bwMode="auto">
          <a:xfrm>
            <a:off x="220592" y="3291830"/>
            <a:ext cx="1409448" cy="1239472"/>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E550491B-EC61-25EA-0804-6FB6C8757867}"/>
              </a:ext>
            </a:extLst>
          </p:cNvPr>
          <p:cNvSpPr txBox="1"/>
          <p:nvPr/>
        </p:nvSpPr>
        <p:spPr>
          <a:xfrm>
            <a:off x="199275" y="4554120"/>
            <a:ext cx="4372725" cy="449354"/>
          </a:xfrm>
          <a:prstGeom prst="rect">
            <a:avLst/>
          </a:prstGeom>
        </p:spPr>
        <p:txBody>
          <a:bodyPr vert="horz" wrap="square" lIns="109728" tIns="54864" rIns="109728" bIns="54864" rtlCol="0" anchor="t">
            <a:spAutoFit/>
          </a:bodyPr>
          <a:lstStyle/>
          <a:p>
            <a:r>
              <a:rPr lang="de-DE" sz="1100" dirty="0"/>
              <a:t>H. Backe et al. Eur. Phys. J. D, 45 (1) (2007), 99</a:t>
            </a:r>
          </a:p>
          <a:p>
            <a:r>
              <a:rPr lang="de-DE" sz="1100" dirty="0"/>
              <a:t>J. Warbinek et al., Atoms 10(2) 41 (2022)</a:t>
            </a:r>
          </a:p>
        </p:txBody>
      </p:sp>
      <p:pic>
        <p:nvPicPr>
          <p:cNvPr id="4" name="Grafik 3">
            <a:extLst>
              <a:ext uri="{FF2B5EF4-FFF2-40B4-BE49-F238E27FC236}">
                <a16:creationId xmlns:a16="http://schemas.microsoft.com/office/drawing/2014/main" id="{22F2908E-AD85-3226-D1DC-9EAA74C9A094}"/>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01340" y="987574"/>
            <a:ext cx="2968593" cy="2301685"/>
          </a:xfrm>
          <a:prstGeom prst="rect">
            <a:avLst/>
          </a:prstGeom>
        </p:spPr>
      </p:pic>
      <p:sp>
        <p:nvSpPr>
          <p:cNvPr id="5" name="Footer Placeholder 4">
            <a:extLst>
              <a:ext uri="{FF2B5EF4-FFF2-40B4-BE49-F238E27FC236}">
                <a16:creationId xmlns:a16="http://schemas.microsoft.com/office/drawing/2014/main" id="{8556D67A-C1CE-1108-8D03-7B914D5899F7}"/>
              </a:ext>
            </a:extLst>
          </p:cNvPr>
          <p:cNvSpPr>
            <a:spLocks noGrp="1"/>
          </p:cNvSpPr>
          <p:nvPr>
            <p:ph type="ftr" sz="quarter" idx="3"/>
          </p:nvPr>
        </p:nvSpPr>
        <p:spPr/>
        <p:txBody>
          <a:bodyPr/>
          <a:lstStyle/>
          <a:p>
            <a:r>
              <a:rPr lang="de-DE"/>
              <a:t>Research Topic MU-CML</a:t>
            </a:r>
            <a:endParaRPr lang="en-US"/>
          </a:p>
        </p:txBody>
      </p:sp>
    </p:spTree>
    <p:extLst>
      <p:ext uri="{BB962C8B-B14F-4D97-AF65-F5344CB8AC3E}">
        <p14:creationId xmlns:p14="http://schemas.microsoft.com/office/powerpoint/2010/main" val="3156447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nhaltsplatzhalter 13"/>
          <p:cNvPicPr>
            <a:picLocks noChangeAspect="1"/>
          </p:cNvPicPr>
          <p:nvPr/>
        </p:nvPicPr>
        <p:blipFill rotWithShape="1">
          <a:blip r:embed="rId3"/>
          <a:srcRect r="66638"/>
          <a:stretch/>
        </p:blipFill>
        <p:spPr>
          <a:xfrm>
            <a:off x="174091" y="1044519"/>
            <a:ext cx="2737275" cy="3663050"/>
          </a:xfrm>
          <a:prstGeom prst="rect">
            <a:avLst/>
          </a:prstGeom>
        </p:spPr>
      </p:pic>
      <p:sp>
        <p:nvSpPr>
          <p:cNvPr id="18" name="Rechteck 17"/>
          <p:cNvSpPr/>
          <p:nvPr/>
        </p:nvSpPr>
        <p:spPr bwMode="auto">
          <a:xfrm>
            <a:off x="6585285" y="4518992"/>
            <a:ext cx="542729" cy="2593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58000"/>
              </a:lnSpc>
              <a:spcBef>
                <a:spcPct val="0"/>
              </a:spcBef>
              <a:spcAft>
                <a:spcPct val="0"/>
              </a:spcAft>
              <a:buClr>
                <a:srgbClr val="000000"/>
              </a:buClr>
              <a:buSzPct val="100000"/>
              <a:buFont typeface="Arial" charset="0"/>
              <a:buNone/>
              <a:tabLst/>
            </a:pPr>
            <a:endParaRPr kumimoji="0" lang="de-DE" sz="1800" b="0" i="0" u="none" strike="noStrike" cap="none" normalizeH="0" baseline="0">
              <a:ln>
                <a:noFill/>
              </a:ln>
              <a:solidFill>
                <a:schemeClr val="bg1"/>
              </a:solidFill>
              <a:effectLst/>
              <a:latin typeface="Arial" charset="0"/>
              <a:cs typeface="Arial" charset="0"/>
            </a:endParaRPr>
          </a:p>
        </p:txBody>
      </p:sp>
      <p:sp>
        <p:nvSpPr>
          <p:cNvPr id="2" name="Title 1"/>
          <p:cNvSpPr>
            <a:spLocks noGrp="1"/>
          </p:cNvSpPr>
          <p:nvPr>
            <p:ph type="title"/>
          </p:nvPr>
        </p:nvSpPr>
        <p:spPr>
          <a:xfrm>
            <a:off x="317638" y="231075"/>
            <a:ext cx="6129236" cy="590668"/>
          </a:xfrm>
        </p:spPr>
        <p:txBody>
          <a:bodyPr/>
          <a:lstStyle/>
          <a:p>
            <a:r>
              <a:rPr lang="de-DE" dirty="0"/>
              <a:t>FAIR Forschung NRW (IKP Jülich)</a:t>
            </a:r>
            <a:br>
              <a:rPr lang="de-DE" dirty="0"/>
            </a:br>
            <a:r>
              <a:rPr lang="de-DE" dirty="0"/>
              <a:t>A </a:t>
            </a:r>
            <a:r>
              <a:rPr lang="de-DE" dirty="0" err="1"/>
              <a:t>new</a:t>
            </a:r>
            <a:r>
              <a:rPr lang="de-DE" dirty="0"/>
              <a:t> </a:t>
            </a:r>
            <a:r>
              <a:rPr lang="de-DE" dirty="0" err="1"/>
              <a:t>method</a:t>
            </a:r>
            <a:r>
              <a:rPr lang="de-DE" dirty="0"/>
              <a:t> </a:t>
            </a:r>
            <a:r>
              <a:rPr lang="de-DE" dirty="0" err="1"/>
              <a:t>to</a:t>
            </a:r>
            <a:r>
              <a:rPr lang="de-DE" dirty="0"/>
              <a:t> </a:t>
            </a:r>
            <a:r>
              <a:rPr lang="de-DE" dirty="0" err="1"/>
              <a:t>induce</a:t>
            </a:r>
            <a:r>
              <a:rPr lang="de-DE" dirty="0"/>
              <a:t> </a:t>
            </a:r>
            <a:r>
              <a:rPr lang="de-DE" dirty="0" err="1"/>
              <a:t>hyperpolarization</a:t>
            </a:r>
            <a:endParaRPr lang="de-DE" dirty="0"/>
          </a:p>
        </p:txBody>
      </p:sp>
      <p:sp>
        <p:nvSpPr>
          <p:cNvPr id="3" name="Content Placeholder 1">
            <a:extLst>
              <a:ext uri="{FF2B5EF4-FFF2-40B4-BE49-F238E27FC236}">
                <a16:creationId xmlns:a16="http://schemas.microsoft.com/office/drawing/2014/main" id="{94FA6066-7D13-500F-4F7F-607A5859F614}"/>
              </a:ext>
            </a:extLst>
          </p:cNvPr>
          <p:cNvSpPr txBox="1">
            <a:spLocks/>
          </p:cNvSpPr>
          <p:nvPr/>
        </p:nvSpPr>
        <p:spPr>
          <a:xfrm>
            <a:off x="3371746" y="1408802"/>
            <a:ext cx="5907314" cy="3668424"/>
          </a:xfrm>
          <a:prstGeom prst="rect">
            <a:avLst/>
          </a:prstGeom>
        </p:spPr>
        <p:txBody>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Wingdings" charset="2"/>
              <a:buNone/>
            </a:pPr>
            <a:r>
              <a:rPr lang="en-GB" sz="1400" u="sng" dirty="0"/>
              <a:t>Patent:</a:t>
            </a:r>
            <a:r>
              <a:rPr lang="en-GB" sz="1400" dirty="0"/>
              <a:t> (Deutsche </a:t>
            </a:r>
            <a:r>
              <a:rPr lang="en-GB" sz="1400" dirty="0" err="1"/>
              <a:t>Patentanmeldung</a:t>
            </a:r>
            <a:r>
              <a:rPr lang="en-GB" sz="1400" dirty="0"/>
              <a:t> 102022213860.0)</a:t>
            </a:r>
          </a:p>
          <a:p>
            <a:pPr marL="0" indent="0">
              <a:buFont typeface="Wingdings" charset="2"/>
              <a:buNone/>
            </a:pPr>
            <a:r>
              <a:rPr lang="en-GB" sz="1400" b="1" dirty="0"/>
              <a:t>“A method and an apparatus to produce polarized atoms, molecules and their ions”  </a:t>
            </a:r>
            <a:endParaRPr lang="en-GB" sz="1400" dirty="0"/>
          </a:p>
          <a:p>
            <a:pPr marL="0" indent="0">
              <a:buFont typeface="Wingdings" charset="2"/>
              <a:buNone/>
            </a:pPr>
            <a:r>
              <a:rPr lang="en-GB" sz="1400" u="sng" dirty="0"/>
              <a:t>Possible Applications</a:t>
            </a:r>
          </a:p>
          <a:p>
            <a:pPr marL="0" indent="0">
              <a:buFont typeface="Wingdings" charset="2"/>
              <a:buNone/>
            </a:pPr>
            <a:r>
              <a:rPr lang="en-GB" sz="1400" dirty="0"/>
              <a:t>1.) New types of polarized ions sources for accelerators</a:t>
            </a:r>
          </a:p>
          <a:p>
            <a:pPr marL="0" indent="0">
              <a:buFont typeface="Wingdings" charset="2"/>
              <a:buNone/>
            </a:pPr>
            <a:r>
              <a:rPr lang="en-GB" sz="1400" dirty="0"/>
              <a:t>	A polarized </a:t>
            </a:r>
            <a:r>
              <a:rPr lang="en-GB" sz="1400" baseline="30000" dirty="0"/>
              <a:t>3</a:t>
            </a:r>
            <a:r>
              <a:rPr lang="en-GB" sz="1400" dirty="0"/>
              <a:t>He</a:t>
            </a:r>
            <a:r>
              <a:rPr lang="en-GB" sz="1400" baseline="30000" dirty="0"/>
              <a:t>+</a:t>
            </a:r>
            <a:r>
              <a:rPr lang="en-GB" sz="1400" dirty="0"/>
              <a:t> source will be tested at COSY in Sep. 2023</a:t>
            </a:r>
          </a:p>
          <a:p>
            <a:pPr marL="0" indent="0">
              <a:buFont typeface="Wingdings" charset="2"/>
              <a:buNone/>
            </a:pPr>
            <a:r>
              <a:rPr lang="en-GB" sz="1400" dirty="0"/>
              <a:t>2.) Polarized fuel for fusion reactors</a:t>
            </a:r>
          </a:p>
          <a:p>
            <a:pPr marL="0" indent="0">
              <a:buFont typeface="Wingdings" charset="2"/>
              <a:buNone/>
            </a:pPr>
            <a:r>
              <a:rPr lang="en-GB" sz="1400" dirty="0"/>
              <a:t>	First test to polarize an intense deuterium beam in Oct. 2023</a:t>
            </a:r>
          </a:p>
          <a:p>
            <a:pPr marL="0" indent="0">
              <a:buFont typeface="Wingdings" charset="2"/>
              <a:buNone/>
            </a:pPr>
            <a:r>
              <a:rPr lang="en-GB" sz="1400" dirty="0"/>
              <a:t>3.) Polarized molecular D</a:t>
            </a:r>
            <a:r>
              <a:rPr lang="en-GB" sz="1400" baseline="-25000" dirty="0"/>
              <a:t>2</a:t>
            </a:r>
            <a:r>
              <a:rPr lang="en-GB" sz="1400" dirty="0"/>
              <a:t> beams</a:t>
            </a:r>
          </a:p>
          <a:p>
            <a:pPr marL="0" indent="0">
              <a:buFont typeface="Wingdings" charset="2"/>
              <a:buNone/>
            </a:pPr>
            <a:r>
              <a:rPr lang="en-GB" sz="1400" dirty="0"/>
              <a:t>	Collab. with Uni. Swansea / Accumulation and storage as pol. ice</a:t>
            </a:r>
          </a:p>
          <a:p>
            <a:pPr marL="0" indent="0">
              <a:buFont typeface="Wingdings" charset="2"/>
              <a:buNone/>
            </a:pPr>
            <a:r>
              <a:rPr lang="en-GB" sz="1400" dirty="0"/>
              <a:t>4.) Under discussion: Medical tracer, new type of MRI, ….</a:t>
            </a:r>
          </a:p>
        </p:txBody>
      </p:sp>
      <p:sp>
        <p:nvSpPr>
          <p:cNvPr id="5" name="Footer Placeholder 4"/>
          <p:cNvSpPr>
            <a:spLocks noGrp="1"/>
          </p:cNvSpPr>
          <p:nvPr>
            <p:ph type="ftr" sz="quarter" idx="3"/>
          </p:nvPr>
        </p:nvSpPr>
        <p:spPr/>
        <p:txBody>
          <a:bodyPr/>
          <a:lstStyle/>
          <a:p>
            <a:pPr algn="l"/>
            <a:r>
              <a:rPr lang="en-US"/>
              <a:t>Research Topic MU-CML</a:t>
            </a:r>
            <a:endParaRPr lang="de-DE" dirty="0"/>
          </a:p>
        </p:txBody>
      </p:sp>
      <p:sp>
        <p:nvSpPr>
          <p:cNvPr id="6" name="Slide Number Placeholder 5"/>
          <p:cNvSpPr>
            <a:spLocks noGrp="1"/>
          </p:cNvSpPr>
          <p:nvPr>
            <p:ph type="sldNum" sz="quarter" idx="12"/>
          </p:nvPr>
        </p:nvSpPr>
        <p:spPr/>
        <p:txBody>
          <a:bodyPr/>
          <a:lstStyle/>
          <a:p>
            <a:fld id="{125CBDDA-5CCF-8748-8988-9DC6C8981774}" type="slidenum">
              <a:rPr lang="de-DE" smtClean="0"/>
              <a:t>25</a:t>
            </a:fld>
            <a:endParaRPr lang="de-DE"/>
          </a:p>
        </p:txBody>
      </p:sp>
      <p:sp>
        <p:nvSpPr>
          <p:cNvPr id="4" name="Date Placeholder 3">
            <a:extLst>
              <a:ext uri="{FF2B5EF4-FFF2-40B4-BE49-F238E27FC236}">
                <a16:creationId xmlns:a16="http://schemas.microsoft.com/office/drawing/2014/main" id="{81C775F9-4555-6E66-75F8-1466551E7C76}"/>
              </a:ext>
            </a:extLst>
          </p:cNvPr>
          <p:cNvSpPr>
            <a:spLocks noGrp="1"/>
          </p:cNvSpPr>
          <p:nvPr>
            <p:ph type="dt" sz="half" idx="2"/>
          </p:nvPr>
        </p:nvSpPr>
        <p:spPr/>
        <p:txBody>
          <a:bodyPr/>
          <a:lstStyle/>
          <a:p>
            <a:r>
              <a:rPr lang="de-DE"/>
              <a:t>14/09/2023</a:t>
            </a:r>
            <a:endParaRPr lang="de-DE" dirty="0"/>
          </a:p>
        </p:txBody>
      </p:sp>
    </p:spTree>
    <p:extLst>
      <p:ext uri="{BB962C8B-B14F-4D97-AF65-F5344CB8AC3E}">
        <p14:creationId xmlns:p14="http://schemas.microsoft.com/office/powerpoint/2010/main" val="272727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err="1"/>
              <a:t>Fragmentseparator</a:t>
            </a:r>
            <a:endParaRPr lang="de-DE" dirty="0"/>
          </a:p>
        </p:txBody>
      </p:sp>
      <p:sp>
        <p:nvSpPr>
          <p:cNvPr id="4" name="Text Placeholder 2"/>
          <p:cNvSpPr txBox="1">
            <a:spLocks/>
          </p:cNvSpPr>
          <p:nvPr/>
        </p:nvSpPr>
        <p:spPr>
          <a:xfrm>
            <a:off x="358775" y="691200"/>
            <a:ext cx="8424000" cy="266400"/>
          </a:xfrm>
          <a:prstGeom prst="rect">
            <a:avLst/>
          </a:prstGeom>
        </p:spPr>
        <p:txBody>
          <a:bodyPr vert="horz" lIns="0" tIns="0" rIns="0" bIns="0" rtlCol="0">
            <a:noAutofit/>
          </a:bodyPr>
          <a:lstStyle>
            <a:lvl1pPr indent="0" defTabSz="180000">
              <a:lnSpc>
                <a:spcPts val="1800"/>
              </a:lnSpc>
              <a:spcBef>
                <a:spcPts val="1100"/>
              </a:spcBef>
              <a:spcAft>
                <a:spcPts val="0"/>
              </a:spcAft>
              <a:buClr>
                <a:schemeClr val="accent3"/>
              </a:buClr>
              <a:buFont typeface="Wingdings" panose="05000000000000000000" pitchFamily="2" charset="2"/>
              <a:buNone/>
              <a:tabLst>
                <a:tab pos="180000" algn="l"/>
                <a:tab pos="360000" algn="l"/>
              </a:tabLst>
              <a:defRPr sz="2000">
                <a:solidFill>
                  <a:schemeClr val="accent2"/>
                </a:solidFill>
              </a:defRPr>
            </a:lvl1pPr>
            <a:lvl2pPr marL="360363" indent="-179388">
              <a:spcBef>
                <a:spcPct val="20000"/>
              </a:spcBef>
              <a:buClr>
                <a:schemeClr val="accent3"/>
              </a:buClr>
              <a:buFont typeface="Wingdings" panose="05000000000000000000" pitchFamily="2" charset="2"/>
              <a:buChar char="§"/>
              <a:defRPr sz="1600"/>
            </a:lvl2pPr>
            <a:lvl3pPr marL="541338" indent="-180975">
              <a:spcBef>
                <a:spcPct val="20000"/>
              </a:spcBef>
              <a:buClr>
                <a:schemeClr val="accent3"/>
              </a:buClr>
              <a:buFont typeface="Wingdings" panose="05000000000000000000" pitchFamily="2" charset="2"/>
              <a:buChar char="§"/>
              <a:defRPr sz="1600"/>
            </a:lvl3pPr>
            <a:lvl4pPr marL="714375" indent="-174625">
              <a:spcBef>
                <a:spcPct val="20000"/>
              </a:spcBef>
              <a:buClr>
                <a:schemeClr val="accent3"/>
              </a:buClr>
              <a:buFont typeface="Wingdings" panose="05000000000000000000" pitchFamily="2" charset="2"/>
              <a:buChar char="§"/>
              <a:defRPr sz="1600"/>
            </a:lvl4pPr>
            <a:lvl5pPr marL="1000125" indent="-285750">
              <a:spcBef>
                <a:spcPct val="20000"/>
              </a:spcBef>
              <a:buClr>
                <a:schemeClr val="accent3"/>
              </a:buClr>
              <a:buFont typeface="Wingdings" panose="05000000000000000000" pitchFamily="2" charset="2"/>
              <a:buChar char="§"/>
              <a:defRPr sz="1600"/>
            </a:lvl5pPr>
            <a:lvl6pPr indent="0">
              <a:spcBef>
                <a:spcPct val="20000"/>
              </a:spcBef>
              <a:buFont typeface="Arial" panose="020B0604020202020204" pitchFamily="34" charset="0"/>
              <a:buNone/>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endParaRPr lang="en-US" dirty="0"/>
          </a:p>
        </p:txBody>
      </p:sp>
      <p:pic>
        <p:nvPicPr>
          <p:cNvPr id="5" name="Grafik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1073" y="2626975"/>
            <a:ext cx="6858000" cy="1607046"/>
          </a:xfrm>
          <a:prstGeom prst="rect">
            <a:avLst/>
          </a:prstGeom>
        </p:spPr>
      </p:pic>
      <p:pic>
        <p:nvPicPr>
          <p:cNvPr id="6"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7799" y="1133160"/>
            <a:ext cx="1540159" cy="866339"/>
          </a:xfrm>
          <a:prstGeom prst="rect">
            <a:avLst/>
          </a:prstGeom>
        </p:spPr>
      </p:pic>
      <p:pic>
        <p:nvPicPr>
          <p:cNvPr id="7"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7198" y="1132768"/>
            <a:ext cx="1290487" cy="1197171"/>
          </a:xfrm>
          <a:prstGeom prst="rect">
            <a:avLst/>
          </a:prstGeom>
        </p:spPr>
      </p:pic>
      <p:pic>
        <p:nvPicPr>
          <p:cNvPr id="8" name="Grafik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5664" y="1131590"/>
            <a:ext cx="1834809" cy="1022707"/>
          </a:xfrm>
          <a:prstGeom prst="rect">
            <a:avLst/>
          </a:prstGeom>
        </p:spPr>
      </p:pic>
      <p:sp>
        <p:nvSpPr>
          <p:cNvPr id="9" name="Textfeld 12"/>
          <p:cNvSpPr txBox="1"/>
          <p:nvPr/>
        </p:nvSpPr>
        <p:spPr>
          <a:xfrm>
            <a:off x="3847199" y="2336125"/>
            <a:ext cx="1397792" cy="1315745"/>
          </a:xfrm>
          <a:prstGeom prst="rect">
            <a:avLst/>
          </a:prstGeom>
        </p:spPr>
        <p:txBody>
          <a:bodyPr vert="horz" wrap="square" lIns="68580" tIns="34290" rIns="68580" bIns="34290" rtlCol="0" anchor="t">
            <a:spAutoFit/>
          </a:bodyPr>
          <a:lstStyle/>
          <a:p>
            <a:pPr algn="l"/>
            <a:r>
              <a:rPr lang="de-DE" sz="900" b="1" dirty="0">
                <a:solidFill>
                  <a:srgbClr val="002060"/>
                </a:solidFill>
              </a:rPr>
              <a:t>S1 </a:t>
            </a:r>
            <a:r>
              <a:rPr lang="de-DE" sz="900" b="1" dirty="0" err="1">
                <a:solidFill>
                  <a:srgbClr val="002060"/>
                </a:solidFill>
              </a:rPr>
              <a:t>focal</a:t>
            </a:r>
            <a:r>
              <a:rPr lang="de-DE" sz="900" b="1" dirty="0">
                <a:solidFill>
                  <a:srgbClr val="002060"/>
                </a:solidFill>
              </a:rPr>
              <a:t> plane:</a:t>
            </a:r>
          </a:p>
          <a:p>
            <a:pPr marL="128588" indent="-128588">
              <a:buFontTx/>
              <a:buChar char="-"/>
            </a:pPr>
            <a:r>
              <a:rPr lang="de-DE" sz="900" b="1" dirty="0" err="1"/>
              <a:t>Improved</a:t>
            </a:r>
            <a:r>
              <a:rPr lang="de-DE" sz="900" b="1" dirty="0"/>
              <a:t> </a:t>
            </a:r>
            <a:r>
              <a:rPr lang="de-DE" sz="900" b="1" dirty="0" err="1"/>
              <a:t>separation</a:t>
            </a:r>
            <a:r>
              <a:rPr lang="de-DE" sz="900" b="1" dirty="0"/>
              <a:t> </a:t>
            </a:r>
            <a:r>
              <a:rPr lang="de-DE" sz="900" b="1" dirty="0" err="1"/>
              <a:t>and</a:t>
            </a:r>
            <a:r>
              <a:rPr lang="de-DE" sz="900" b="1" dirty="0"/>
              <a:t> </a:t>
            </a:r>
            <a:r>
              <a:rPr lang="de-DE" sz="900" b="1" dirty="0" err="1"/>
              <a:t>identification</a:t>
            </a:r>
            <a:r>
              <a:rPr lang="de-DE" sz="900" dirty="0"/>
              <a:t> </a:t>
            </a:r>
            <a:r>
              <a:rPr lang="de-DE" sz="900" dirty="0" err="1"/>
              <a:t>of</a:t>
            </a:r>
            <a:r>
              <a:rPr lang="de-DE" sz="900" dirty="0"/>
              <a:t> </a:t>
            </a:r>
            <a:r>
              <a:rPr lang="de-DE" sz="900" dirty="0" err="1"/>
              <a:t>secondary</a:t>
            </a:r>
            <a:r>
              <a:rPr lang="de-DE" sz="900" dirty="0"/>
              <a:t> </a:t>
            </a:r>
            <a:r>
              <a:rPr lang="de-DE" sz="900" dirty="0" err="1"/>
              <a:t>beams</a:t>
            </a:r>
            <a:r>
              <a:rPr lang="de-DE" sz="900" dirty="0"/>
              <a:t> (</a:t>
            </a:r>
            <a:r>
              <a:rPr lang="de-DE" sz="900" dirty="0" err="1"/>
              <a:t>new</a:t>
            </a:r>
            <a:r>
              <a:rPr lang="de-DE" sz="900" dirty="0"/>
              <a:t>, </a:t>
            </a:r>
            <a:r>
              <a:rPr lang="de-DE" sz="900" dirty="0" err="1"/>
              <a:t>turnable</a:t>
            </a:r>
            <a:r>
              <a:rPr lang="de-DE" sz="900" dirty="0"/>
              <a:t> </a:t>
            </a:r>
            <a:r>
              <a:rPr lang="de-DE" sz="900" dirty="0" err="1"/>
              <a:t>disc</a:t>
            </a:r>
            <a:r>
              <a:rPr lang="de-DE" sz="900" dirty="0"/>
              <a:t> </a:t>
            </a:r>
            <a:r>
              <a:rPr lang="de-DE" sz="900" dirty="0" err="1"/>
              <a:t>degrader</a:t>
            </a:r>
            <a:r>
              <a:rPr lang="de-DE" sz="900" dirty="0"/>
              <a:t> </a:t>
            </a:r>
            <a:r>
              <a:rPr lang="de-DE" sz="900" dirty="0" err="1"/>
              <a:t>and</a:t>
            </a:r>
            <a:r>
              <a:rPr lang="de-DE" sz="900" dirty="0"/>
              <a:t> </a:t>
            </a:r>
            <a:r>
              <a:rPr lang="de-DE" sz="900" dirty="0" err="1"/>
              <a:t>new</a:t>
            </a:r>
            <a:r>
              <a:rPr lang="de-DE" sz="900" dirty="0"/>
              <a:t> TOF </a:t>
            </a:r>
            <a:r>
              <a:rPr lang="de-DE" sz="900" dirty="0" err="1"/>
              <a:t>system</a:t>
            </a:r>
            <a:r>
              <a:rPr lang="de-DE" sz="900" dirty="0"/>
              <a:t>)</a:t>
            </a:r>
          </a:p>
          <a:p>
            <a:pPr marL="128588" indent="-128588">
              <a:buFontTx/>
              <a:buChar char="-"/>
            </a:pPr>
            <a:r>
              <a:rPr lang="de-DE" sz="900" dirty="0"/>
              <a:t>New </a:t>
            </a:r>
            <a:r>
              <a:rPr lang="de-DE" sz="900" dirty="0" err="1"/>
              <a:t>vacuum</a:t>
            </a:r>
            <a:r>
              <a:rPr lang="de-DE" sz="900" dirty="0"/>
              <a:t> pump</a:t>
            </a:r>
          </a:p>
          <a:p>
            <a:endParaRPr lang="de-DE" sz="900" dirty="0"/>
          </a:p>
        </p:txBody>
      </p:sp>
      <p:sp>
        <p:nvSpPr>
          <p:cNvPr id="10" name="Textfeld 13"/>
          <p:cNvSpPr txBox="1"/>
          <p:nvPr/>
        </p:nvSpPr>
        <p:spPr>
          <a:xfrm>
            <a:off x="5367711" y="2571750"/>
            <a:ext cx="1247886" cy="1038746"/>
          </a:xfrm>
          <a:prstGeom prst="rect">
            <a:avLst/>
          </a:prstGeom>
        </p:spPr>
        <p:txBody>
          <a:bodyPr vert="horz" wrap="square" lIns="68580" tIns="34290" rIns="68580" bIns="34290" rtlCol="0" anchor="t">
            <a:spAutoFit/>
          </a:bodyPr>
          <a:lstStyle/>
          <a:p>
            <a:r>
              <a:rPr lang="de-DE" sz="900" b="1" dirty="0">
                <a:solidFill>
                  <a:srgbClr val="002060"/>
                </a:solidFill>
              </a:rPr>
              <a:t>S2 </a:t>
            </a:r>
            <a:r>
              <a:rPr lang="de-DE" sz="900" b="1" dirty="0" err="1">
                <a:solidFill>
                  <a:srgbClr val="002060"/>
                </a:solidFill>
              </a:rPr>
              <a:t>focal</a:t>
            </a:r>
            <a:r>
              <a:rPr lang="de-DE" sz="900" b="1" dirty="0">
                <a:solidFill>
                  <a:srgbClr val="002060"/>
                </a:solidFill>
              </a:rPr>
              <a:t> plane:</a:t>
            </a:r>
          </a:p>
          <a:p>
            <a:r>
              <a:rPr lang="de-DE" sz="900" dirty="0"/>
              <a:t>Implementation </a:t>
            </a:r>
            <a:r>
              <a:rPr lang="de-DE" sz="900" dirty="0" err="1"/>
              <a:t>of</a:t>
            </a:r>
            <a:r>
              <a:rPr lang="de-DE" sz="900" dirty="0"/>
              <a:t> </a:t>
            </a:r>
            <a:r>
              <a:rPr lang="de-DE" sz="900" dirty="0" err="1"/>
              <a:t>new</a:t>
            </a:r>
            <a:r>
              <a:rPr lang="de-DE" sz="900" dirty="0"/>
              <a:t>, modular </a:t>
            </a:r>
            <a:r>
              <a:rPr lang="de-DE" sz="900" dirty="0" err="1"/>
              <a:t>support</a:t>
            </a:r>
            <a:r>
              <a:rPr lang="de-DE" sz="900" dirty="0"/>
              <a:t> </a:t>
            </a:r>
            <a:r>
              <a:rPr lang="de-DE" sz="900" dirty="0" err="1"/>
              <a:t>frames</a:t>
            </a:r>
            <a:r>
              <a:rPr lang="de-DE" sz="900" dirty="0"/>
              <a:t> </a:t>
            </a:r>
            <a:r>
              <a:rPr lang="de-DE" sz="900" dirty="0" err="1"/>
              <a:t>for</a:t>
            </a:r>
            <a:r>
              <a:rPr lang="de-DE" sz="900" dirty="0"/>
              <a:t> </a:t>
            </a:r>
            <a:r>
              <a:rPr lang="de-DE" sz="900" b="1" dirty="0"/>
              <a:t>fast </a:t>
            </a:r>
            <a:r>
              <a:rPr lang="de-DE" sz="900" b="1" dirty="0" err="1"/>
              <a:t>and</a:t>
            </a:r>
            <a:r>
              <a:rPr lang="de-DE" sz="900" b="1" dirty="0"/>
              <a:t> </a:t>
            </a:r>
            <a:r>
              <a:rPr lang="de-DE" sz="900" b="1" dirty="0" err="1"/>
              <a:t>reliable</a:t>
            </a:r>
            <a:r>
              <a:rPr lang="de-DE" sz="900" b="1" dirty="0"/>
              <a:t> </a:t>
            </a:r>
            <a:r>
              <a:rPr lang="de-DE" sz="900" b="1" dirty="0" err="1"/>
              <a:t>changeover</a:t>
            </a:r>
            <a:r>
              <a:rPr lang="de-DE" sz="900" b="1" dirty="0"/>
              <a:t> </a:t>
            </a:r>
            <a:r>
              <a:rPr lang="de-DE" sz="900" b="1" dirty="0" err="1"/>
              <a:t>of</a:t>
            </a:r>
            <a:r>
              <a:rPr lang="de-DE" sz="900" b="1" dirty="0"/>
              <a:t> </a:t>
            </a:r>
            <a:r>
              <a:rPr lang="de-DE" sz="900" b="1" dirty="0" err="1"/>
              <a:t>complex</a:t>
            </a:r>
            <a:r>
              <a:rPr lang="de-DE" sz="900" b="1" dirty="0"/>
              <a:t> experiment </a:t>
            </a:r>
            <a:r>
              <a:rPr lang="de-DE" sz="900" b="1" dirty="0" err="1"/>
              <a:t>setups</a:t>
            </a:r>
            <a:endParaRPr lang="de-DE" sz="900" b="1" dirty="0"/>
          </a:p>
        </p:txBody>
      </p:sp>
      <p:sp>
        <p:nvSpPr>
          <p:cNvPr id="11" name="Textfeld 14"/>
          <p:cNvSpPr txBox="1"/>
          <p:nvPr/>
        </p:nvSpPr>
        <p:spPr>
          <a:xfrm>
            <a:off x="6964538" y="2209522"/>
            <a:ext cx="1698542" cy="761747"/>
          </a:xfrm>
          <a:prstGeom prst="rect">
            <a:avLst/>
          </a:prstGeom>
        </p:spPr>
        <p:txBody>
          <a:bodyPr vert="horz" wrap="none" lIns="68580" tIns="34290" rIns="68580" bIns="34290" rtlCol="0" anchor="t">
            <a:spAutoFit/>
          </a:bodyPr>
          <a:lstStyle/>
          <a:p>
            <a:pPr algn="l"/>
            <a:r>
              <a:rPr lang="de-DE" sz="900" b="1" dirty="0">
                <a:solidFill>
                  <a:srgbClr val="002060"/>
                </a:solidFill>
              </a:rPr>
              <a:t>S4 </a:t>
            </a:r>
            <a:r>
              <a:rPr lang="de-DE" sz="900" b="1" dirty="0" err="1">
                <a:solidFill>
                  <a:srgbClr val="002060"/>
                </a:solidFill>
              </a:rPr>
              <a:t>focal</a:t>
            </a:r>
            <a:r>
              <a:rPr lang="de-DE" sz="900" b="1" dirty="0">
                <a:solidFill>
                  <a:srgbClr val="002060"/>
                </a:solidFill>
              </a:rPr>
              <a:t> plane</a:t>
            </a:r>
          </a:p>
          <a:p>
            <a:pPr marL="128588" indent="-128588">
              <a:buFontTx/>
              <a:buChar char="-"/>
            </a:pPr>
            <a:r>
              <a:rPr lang="de-DE" sz="900" dirty="0" err="1"/>
              <a:t>Preparation</a:t>
            </a:r>
            <a:r>
              <a:rPr lang="de-DE" sz="900" dirty="0"/>
              <a:t> </a:t>
            </a:r>
            <a:r>
              <a:rPr lang="de-DE" sz="900" dirty="0" err="1"/>
              <a:t>of</a:t>
            </a:r>
            <a:r>
              <a:rPr lang="de-DE" sz="900" dirty="0"/>
              <a:t> </a:t>
            </a:r>
            <a:r>
              <a:rPr lang="de-DE" sz="900" dirty="0" err="1"/>
              <a:t>detectors</a:t>
            </a:r>
            <a:br>
              <a:rPr lang="de-DE" sz="900" dirty="0"/>
            </a:br>
            <a:r>
              <a:rPr lang="de-DE" sz="900" dirty="0" err="1"/>
              <a:t>for</a:t>
            </a:r>
            <a:r>
              <a:rPr lang="de-DE" sz="900" dirty="0"/>
              <a:t> </a:t>
            </a:r>
            <a:r>
              <a:rPr lang="de-DE" sz="900" dirty="0" err="1"/>
              <a:t>test</a:t>
            </a:r>
            <a:r>
              <a:rPr lang="de-DE" sz="900" dirty="0"/>
              <a:t> </a:t>
            </a:r>
            <a:r>
              <a:rPr lang="de-DE" sz="900" dirty="0" err="1"/>
              <a:t>run</a:t>
            </a:r>
            <a:r>
              <a:rPr lang="de-DE" sz="900" dirty="0"/>
              <a:t> in Nov. 2023</a:t>
            </a:r>
          </a:p>
          <a:p>
            <a:pPr marL="128588" indent="-128588">
              <a:buFontTx/>
              <a:buChar char="-"/>
            </a:pPr>
            <a:r>
              <a:rPr lang="de-DE" sz="900" b="1" dirty="0" err="1"/>
              <a:t>Preparation</a:t>
            </a:r>
            <a:r>
              <a:rPr lang="de-DE" sz="900" b="1" dirty="0"/>
              <a:t> </a:t>
            </a:r>
            <a:r>
              <a:rPr lang="de-DE" sz="900" b="1" dirty="0" err="1"/>
              <a:t>of</a:t>
            </a:r>
            <a:r>
              <a:rPr lang="de-DE" sz="900" b="1" dirty="0"/>
              <a:t> experiment</a:t>
            </a:r>
            <a:br>
              <a:rPr lang="de-DE" sz="900" b="1" dirty="0"/>
            </a:br>
            <a:r>
              <a:rPr lang="de-DE" sz="900" b="1" dirty="0" err="1"/>
              <a:t>setups</a:t>
            </a:r>
            <a:r>
              <a:rPr lang="de-DE" sz="900" b="1" dirty="0"/>
              <a:t> </a:t>
            </a:r>
            <a:r>
              <a:rPr lang="de-DE" sz="900" b="1" dirty="0" err="1"/>
              <a:t>for</a:t>
            </a:r>
            <a:r>
              <a:rPr lang="de-DE" sz="900" b="1" dirty="0"/>
              <a:t> 2024</a:t>
            </a:r>
            <a:endParaRPr lang="de-DE" sz="900" b="1" dirty="0">
              <a:solidFill>
                <a:srgbClr val="002060"/>
              </a:solidFill>
            </a:endParaRPr>
          </a:p>
        </p:txBody>
      </p:sp>
      <p:cxnSp>
        <p:nvCxnSpPr>
          <p:cNvPr id="12" name="Gewinkelter Verbinder 37"/>
          <p:cNvCxnSpPr>
            <a:endCxn id="13" idx="1"/>
          </p:cNvCxnSpPr>
          <p:nvPr/>
        </p:nvCxnSpPr>
        <p:spPr>
          <a:xfrm rot="5400000" flipH="1" flipV="1">
            <a:off x="1487401" y="3048344"/>
            <a:ext cx="841867" cy="146081"/>
          </a:xfrm>
          <a:prstGeom prst="bentConnector2">
            <a:avLst/>
          </a:prstGeom>
          <a:ln w="19050">
            <a:solidFill>
              <a:srgbClr val="333333"/>
            </a:solidFill>
            <a:tailEnd type="triangle"/>
          </a:ln>
        </p:spPr>
        <p:style>
          <a:lnRef idx="3">
            <a:schemeClr val="accent3"/>
          </a:lnRef>
          <a:fillRef idx="0">
            <a:schemeClr val="accent3"/>
          </a:fillRef>
          <a:effectRef idx="2">
            <a:schemeClr val="accent3"/>
          </a:effectRef>
          <a:fontRef idx="minor">
            <a:schemeClr val="tx1"/>
          </a:fontRef>
        </p:style>
      </p:cxnSp>
      <p:sp>
        <p:nvSpPr>
          <p:cNvPr id="13" name="Textfeld 11"/>
          <p:cNvSpPr txBox="1"/>
          <p:nvPr/>
        </p:nvSpPr>
        <p:spPr>
          <a:xfrm>
            <a:off x="1981376" y="2181076"/>
            <a:ext cx="1666562" cy="1038746"/>
          </a:xfrm>
          <a:prstGeom prst="rect">
            <a:avLst/>
          </a:prstGeom>
        </p:spPr>
        <p:txBody>
          <a:bodyPr vert="horz" wrap="square" lIns="68580" tIns="34290" rIns="68580" bIns="34290" rtlCol="0" anchor="t">
            <a:spAutoFit/>
          </a:bodyPr>
          <a:lstStyle/>
          <a:p>
            <a:pPr algn="l"/>
            <a:r>
              <a:rPr lang="de-DE" sz="900" b="1" dirty="0">
                <a:solidFill>
                  <a:srgbClr val="002060"/>
                </a:solidFill>
              </a:rPr>
              <a:t>Target Area:</a:t>
            </a:r>
          </a:p>
          <a:p>
            <a:pPr marL="128588" indent="-128588">
              <a:buFontTx/>
              <a:buChar char="-"/>
            </a:pPr>
            <a:r>
              <a:rPr lang="de-DE" sz="900" b="1" dirty="0" err="1"/>
              <a:t>Preparation</a:t>
            </a:r>
            <a:r>
              <a:rPr lang="de-DE" sz="900" b="1" dirty="0"/>
              <a:t> </a:t>
            </a:r>
            <a:r>
              <a:rPr lang="de-DE" sz="900" b="1" dirty="0" err="1"/>
              <a:t>for</a:t>
            </a:r>
            <a:r>
              <a:rPr lang="de-DE" sz="900" b="1" dirty="0"/>
              <a:t> </a:t>
            </a:r>
            <a:r>
              <a:rPr lang="de-DE" sz="900" b="1" dirty="0" err="1"/>
              <a:t>complete</a:t>
            </a:r>
            <a:r>
              <a:rPr lang="de-DE" sz="900" b="1" dirty="0"/>
              <a:t> </a:t>
            </a:r>
            <a:br>
              <a:rPr lang="de-DE" sz="900" b="1" dirty="0"/>
            </a:br>
            <a:r>
              <a:rPr lang="de-DE" sz="900" b="1" dirty="0"/>
              <a:t>remote </a:t>
            </a:r>
            <a:r>
              <a:rPr lang="de-DE" sz="900" b="1" dirty="0" err="1"/>
              <a:t>handling</a:t>
            </a:r>
            <a:endParaRPr lang="de-DE" sz="900" b="1" dirty="0"/>
          </a:p>
          <a:p>
            <a:pPr marL="128588" indent="-128588">
              <a:buFontTx/>
              <a:buChar char="-"/>
            </a:pPr>
            <a:r>
              <a:rPr lang="de-DE" sz="900" dirty="0"/>
              <a:t>New </a:t>
            </a:r>
            <a:r>
              <a:rPr lang="de-DE" sz="900" dirty="0" err="1"/>
              <a:t>vacuum</a:t>
            </a:r>
            <a:r>
              <a:rPr lang="de-DE" sz="900" dirty="0"/>
              <a:t> </a:t>
            </a:r>
            <a:r>
              <a:rPr lang="de-DE" sz="900" dirty="0" err="1"/>
              <a:t>pumps</a:t>
            </a:r>
            <a:r>
              <a:rPr lang="de-DE" sz="900" dirty="0"/>
              <a:t> </a:t>
            </a:r>
            <a:r>
              <a:rPr lang="de-DE" sz="900" dirty="0" err="1"/>
              <a:t>and</a:t>
            </a:r>
            <a:r>
              <a:rPr lang="de-DE" sz="900" dirty="0"/>
              <a:t> </a:t>
            </a:r>
            <a:r>
              <a:rPr lang="de-DE" sz="900" dirty="0" err="1"/>
              <a:t>sensors</a:t>
            </a:r>
            <a:r>
              <a:rPr lang="de-DE" sz="900" dirty="0"/>
              <a:t>, </a:t>
            </a:r>
            <a:r>
              <a:rPr lang="de-DE" sz="900" dirty="0" err="1"/>
              <a:t>modularity</a:t>
            </a:r>
            <a:r>
              <a:rPr lang="de-DE" sz="900" dirty="0"/>
              <a:t> </a:t>
            </a:r>
            <a:r>
              <a:rPr lang="de-DE" sz="900" dirty="0" err="1"/>
              <a:t>of</a:t>
            </a:r>
            <a:r>
              <a:rPr lang="de-DE" sz="900" dirty="0"/>
              <a:t> </a:t>
            </a:r>
            <a:r>
              <a:rPr lang="de-DE" sz="900" dirty="0" err="1"/>
              <a:t>drives</a:t>
            </a:r>
            <a:r>
              <a:rPr lang="de-DE" sz="900" dirty="0"/>
              <a:t>, </a:t>
            </a:r>
            <a:r>
              <a:rPr lang="de-DE" sz="900" dirty="0" err="1"/>
              <a:t>general</a:t>
            </a:r>
            <a:r>
              <a:rPr lang="de-DE" sz="900" dirty="0"/>
              <a:t> </a:t>
            </a:r>
            <a:r>
              <a:rPr lang="de-DE" sz="900" dirty="0" err="1"/>
              <a:t>maintenance</a:t>
            </a:r>
            <a:endParaRPr lang="de-DE" sz="900" dirty="0"/>
          </a:p>
        </p:txBody>
      </p:sp>
      <p:cxnSp>
        <p:nvCxnSpPr>
          <p:cNvPr id="14" name="Gewinkelter Verbinder 55"/>
          <p:cNvCxnSpPr>
            <a:endCxn id="9" idx="1"/>
          </p:cNvCxnSpPr>
          <p:nvPr/>
        </p:nvCxnSpPr>
        <p:spPr>
          <a:xfrm rot="5400000" flipH="1" flipV="1">
            <a:off x="3359836" y="3246861"/>
            <a:ext cx="740226" cy="234498"/>
          </a:xfrm>
          <a:prstGeom prst="bentConnector2">
            <a:avLst/>
          </a:prstGeom>
          <a:ln w="19050">
            <a:solidFill>
              <a:srgbClr val="333333"/>
            </a:solidFill>
            <a:tailEnd type="triangle"/>
          </a:ln>
        </p:spPr>
        <p:style>
          <a:lnRef idx="3">
            <a:schemeClr val="accent3"/>
          </a:lnRef>
          <a:fillRef idx="0">
            <a:schemeClr val="accent3"/>
          </a:fillRef>
          <a:effectRef idx="2">
            <a:schemeClr val="accent3"/>
          </a:effectRef>
          <a:fontRef idx="minor">
            <a:schemeClr val="tx1"/>
          </a:fontRef>
        </p:style>
      </p:cxnSp>
      <p:cxnSp>
        <p:nvCxnSpPr>
          <p:cNvPr id="15" name="Gewinkelter Verbinder 63"/>
          <p:cNvCxnSpPr>
            <a:endCxn id="10" idx="1"/>
          </p:cNvCxnSpPr>
          <p:nvPr/>
        </p:nvCxnSpPr>
        <p:spPr>
          <a:xfrm rot="5400000" flipH="1" flipV="1">
            <a:off x="4806535" y="3643221"/>
            <a:ext cx="999633" cy="122720"/>
          </a:xfrm>
          <a:prstGeom prst="bentConnector2">
            <a:avLst/>
          </a:prstGeom>
          <a:ln w="19050">
            <a:solidFill>
              <a:srgbClr val="333333"/>
            </a:solidFill>
            <a:tailEnd type="triangle"/>
          </a:ln>
        </p:spPr>
        <p:style>
          <a:lnRef idx="3">
            <a:schemeClr val="accent3"/>
          </a:lnRef>
          <a:fillRef idx="0">
            <a:schemeClr val="accent3"/>
          </a:fillRef>
          <a:effectRef idx="2">
            <a:schemeClr val="accent3"/>
          </a:effectRef>
          <a:fontRef idx="minor">
            <a:schemeClr val="tx1"/>
          </a:fontRef>
        </p:style>
      </p:cxnSp>
      <p:cxnSp>
        <p:nvCxnSpPr>
          <p:cNvPr id="16" name="Gewinkelter Verbinder 66"/>
          <p:cNvCxnSpPr>
            <a:endCxn id="11" idx="1"/>
          </p:cNvCxnSpPr>
          <p:nvPr/>
        </p:nvCxnSpPr>
        <p:spPr>
          <a:xfrm rot="10800000">
            <a:off x="6964539" y="2590396"/>
            <a:ext cx="1661933" cy="1158606"/>
          </a:xfrm>
          <a:prstGeom prst="bentConnector3">
            <a:avLst>
              <a:gd name="adj1" fmla="val 113755"/>
            </a:avLst>
          </a:prstGeom>
          <a:ln w="19050">
            <a:solidFill>
              <a:srgbClr val="333333"/>
            </a:solidFill>
            <a:headEnd type="triangle" w="med" len="med"/>
            <a:tailEnd type="triangle" w="med" len="med"/>
          </a:ln>
        </p:spPr>
        <p:style>
          <a:lnRef idx="3">
            <a:schemeClr val="accent3"/>
          </a:lnRef>
          <a:fillRef idx="0">
            <a:schemeClr val="accent3"/>
          </a:fillRef>
          <a:effectRef idx="2">
            <a:schemeClr val="accent3"/>
          </a:effectRef>
          <a:fontRef idx="minor">
            <a:schemeClr val="tx1"/>
          </a:fontRef>
        </p:style>
      </p:cxnSp>
      <p:sp>
        <p:nvSpPr>
          <p:cNvPr id="17" name="Pfeil nach rechts 73"/>
          <p:cNvSpPr/>
          <p:nvPr/>
        </p:nvSpPr>
        <p:spPr>
          <a:xfrm>
            <a:off x="1859405" y="3539727"/>
            <a:ext cx="314732" cy="137591"/>
          </a:xfrm>
          <a:prstGeom prst="rightArrow">
            <a:avLst/>
          </a:prstGeom>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DE" sz="1350"/>
          </a:p>
        </p:txBody>
      </p:sp>
      <p:sp>
        <p:nvSpPr>
          <p:cNvPr id="18" name="Textfeld 74"/>
          <p:cNvSpPr txBox="1"/>
          <p:nvPr/>
        </p:nvSpPr>
        <p:spPr>
          <a:xfrm>
            <a:off x="2143232" y="3493105"/>
            <a:ext cx="649858" cy="392415"/>
          </a:xfrm>
          <a:prstGeom prst="rect">
            <a:avLst/>
          </a:prstGeom>
        </p:spPr>
        <p:txBody>
          <a:bodyPr vert="horz" wrap="none" lIns="68580" tIns="34290" rIns="68580" bIns="34290" rtlCol="0" anchor="t">
            <a:spAutoFit/>
          </a:bodyPr>
          <a:lstStyle/>
          <a:p>
            <a:pPr algn="l"/>
            <a:r>
              <a:rPr lang="de-DE" sz="1050" dirty="0"/>
              <a:t>beam</a:t>
            </a:r>
          </a:p>
          <a:p>
            <a:pPr algn="l"/>
            <a:r>
              <a:rPr lang="de-DE" sz="1050" dirty="0"/>
              <a:t>direction</a:t>
            </a:r>
          </a:p>
        </p:txBody>
      </p:sp>
      <p:sp>
        <p:nvSpPr>
          <p:cNvPr id="19" name="Textfeld 75"/>
          <p:cNvSpPr txBox="1"/>
          <p:nvPr/>
        </p:nvSpPr>
        <p:spPr>
          <a:xfrm>
            <a:off x="7048477" y="3779799"/>
            <a:ext cx="2060027" cy="761747"/>
          </a:xfrm>
          <a:prstGeom prst="rect">
            <a:avLst/>
          </a:prstGeom>
          <a:solidFill>
            <a:schemeClr val="bg1"/>
          </a:solidFill>
        </p:spPr>
        <p:txBody>
          <a:bodyPr vert="horz" wrap="square" lIns="68580" tIns="34290" rIns="68580" bIns="34290" rtlCol="0" anchor="t">
            <a:spAutoFit/>
          </a:bodyPr>
          <a:lstStyle/>
          <a:p>
            <a:r>
              <a:rPr lang="de-DE" sz="900" b="1" dirty="0">
                <a:solidFill>
                  <a:srgbClr val="002060"/>
                </a:solidFill>
              </a:rPr>
              <a:t>FRS </a:t>
            </a:r>
            <a:r>
              <a:rPr lang="de-DE" sz="900" b="1" dirty="0" err="1">
                <a:solidFill>
                  <a:srgbClr val="002060"/>
                </a:solidFill>
              </a:rPr>
              <a:t>environment</a:t>
            </a:r>
            <a:r>
              <a:rPr lang="de-DE" sz="900" b="1" dirty="0">
                <a:solidFill>
                  <a:srgbClr val="002060"/>
                </a:solidFill>
              </a:rPr>
              <a:t> </a:t>
            </a:r>
            <a:r>
              <a:rPr lang="de-DE" sz="900" b="1" dirty="0" err="1">
                <a:solidFill>
                  <a:srgbClr val="002060"/>
                </a:solidFill>
              </a:rPr>
              <a:t>and</a:t>
            </a:r>
            <a:r>
              <a:rPr lang="de-DE" sz="900" b="1" dirty="0">
                <a:solidFill>
                  <a:srgbClr val="002060"/>
                </a:solidFill>
              </a:rPr>
              <a:t> Messhütte: </a:t>
            </a:r>
            <a:br>
              <a:rPr lang="de-DE" sz="900" b="1" dirty="0">
                <a:solidFill>
                  <a:srgbClr val="002060"/>
                </a:solidFill>
              </a:rPr>
            </a:br>
            <a:r>
              <a:rPr lang="de-DE" sz="900" dirty="0" err="1"/>
              <a:t>Many</a:t>
            </a:r>
            <a:r>
              <a:rPr lang="de-DE" sz="900" dirty="0"/>
              <a:t> </a:t>
            </a:r>
            <a:r>
              <a:rPr lang="de-DE" sz="900" dirty="0" err="1"/>
              <a:t>activities</a:t>
            </a:r>
            <a:r>
              <a:rPr lang="de-DE" sz="900" dirty="0"/>
              <a:t> </a:t>
            </a:r>
            <a:r>
              <a:rPr lang="de-DE" sz="900" dirty="0" err="1"/>
              <a:t>ongoing</a:t>
            </a:r>
            <a:r>
              <a:rPr lang="de-DE" sz="900" dirty="0"/>
              <a:t> </a:t>
            </a:r>
            <a:r>
              <a:rPr lang="de-DE" sz="900" dirty="0" err="1"/>
              <a:t>to</a:t>
            </a:r>
            <a:r>
              <a:rPr lang="de-DE" sz="900" dirty="0"/>
              <a:t> </a:t>
            </a:r>
            <a:r>
              <a:rPr lang="de-DE" sz="900" b="1" dirty="0" err="1"/>
              <a:t>maintain</a:t>
            </a:r>
            <a:r>
              <a:rPr lang="de-DE" sz="900" b="1" dirty="0"/>
              <a:t>/</a:t>
            </a:r>
            <a:r>
              <a:rPr lang="de-DE" sz="900" b="1" dirty="0" err="1"/>
              <a:t>improve</a:t>
            </a:r>
            <a:r>
              <a:rPr lang="de-DE" sz="900" b="1" dirty="0"/>
              <a:t> </a:t>
            </a:r>
            <a:r>
              <a:rPr lang="de-DE" sz="900" b="1" dirty="0" err="1"/>
              <a:t>safety</a:t>
            </a:r>
            <a:r>
              <a:rPr lang="de-DE" sz="900" b="1" dirty="0"/>
              <a:t>, </a:t>
            </a:r>
            <a:r>
              <a:rPr lang="de-DE" sz="900" b="1" dirty="0" err="1"/>
              <a:t>reliability</a:t>
            </a:r>
            <a:r>
              <a:rPr lang="de-DE" sz="900" b="1" dirty="0"/>
              <a:t> </a:t>
            </a:r>
            <a:r>
              <a:rPr lang="de-DE" sz="900" dirty="0" err="1"/>
              <a:t>of</a:t>
            </a:r>
            <a:r>
              <a:rPr lang="de-DE" sz="900" dirty="0"/>
              <a:t> all </a:t>
            </a:r>
            <a:r>
              <a:rPr lang="de-DE" sz="900" dirty="0" err="1"/>
              <a:t>technical</a:t>
            </a:r>
            <a:r>
              <a:rPr lang="de-DE" sz="900" dirty="0"/>
              <a:t> </a:t>
            </a:r>
            <a:r>
              <a:rPr lang="de-DE" sz="900" dirty="0" err="1"/>
              <a:t>areas</a:t>
            </a:r>
            <a:r>
              <a:rPr lang="de-DE" sz="900" dirty="0"/>
              <a:t> </a:t>
            </a:r>
            <a:r>
              <a:rPr lang="de-DE" sz="900" dirty="0" err="1"/>
              <a:t>and</a:t>
            </a:r>
            <a:r>
              <a:rPr lang="de-DE" sz="900" dirty="0"/>
              <a:t> sub-systems</a:t>
            </a:r>
          </a:p>
        </p:txBody>
      </p:sp>
      <p:sp>
        <p:nvSpPr>
          <p:cNvPr id="20" name="Textfeld 129"/>
          <p:cNvSpPr txBox="1"/>
          <p:nvPr/>
        </p:nvSpPr>
        <p:spPr>
          <a:xfrm>
            <a:off x="2061902" y="4042251"/>
            <a:ext cx="1586036" cy="761747"/>
          </a:xfrm>
          <a:prstGeom prst="rect">
            <a:avLst/>
          </a:prstGeom>
        </p:spPr>
        <p:txBody>
          <a:bodyPr vert="horz" wrap="square" lIns="68580" tIns="34290" rIns="68580" bIns="34290" rtlCol="0" anchor="t">
            <a:spAutoFit/>
          </a:bodyPr>
          <a:lstStyle/>
          <a:p>
            <a:pPr algn="l"/>
            <a:r>
              <a:rPr lang="de-DE" sz="900" b="1" dirty="0">
                <a:ln w="0"/>
                <a:solidFill>
                  <a:srgbClr val="002060"/>
                </a:solidFill>
              </a:rPr>
              <a:t>Quadrupole </a:t>
            </a:r>
            <a:r>
              <a:rPr lang="de-DE" sz="900" b="1" dirty="0" err="1">
                <a:ln w="0"/>
                <a:solidFill>
                  <a:srgbClr val="002060"/>
                </a:solidFill>
              </a:rPr>
              <a:t>magnets</a:t>
            </a:r>
            <a:r>
              <a:rPr lang="de-DE" sz="900" b="1" dirty="0">
                <a:ln w="0"/>
                <a:solidFill>
                  <a:srgbClr val="002060"/>
                </a:solidFill>
              </a:rPr>
              <a:t>:</a:t>
            </a:r>
          </a:p>
          <a:p>
            <a:r>
              <a:rPr lang="de-DE" sz="900" dirty="0">
                <a:ln w="0"/>
              </a:rPr>
              <a:t>ACCU - upgrade </a:t>
            </a:r>
            <a:r>
              <a:rPr lang="de-DE" sz="900" dirty="0" err="1">
                <a:ln w="0"/>
              </a:rPr>
              <a:t>of</a:t>
            </a:r>
            <a:r>
              <a:rPr lang="de-DE" sz="900" dirty="0">
                <a:ln w="0"/>
              </a:rPr>
              <a:t> all power </a:t>
            </a:r>
            <a:r>
              <a:rPr lang="de-DE" sz="900" dirty="0" err="1">
                <a:ln w="0"/>
              </a:rPr>
              <a:t>supplies</a:t>
            </a:r>
            <a:r>
              <a:rPr lang="de-DE" sz="900" dirty="0">
                <a:ln w="0"/>
              </a:rPr>
              <a:t> (</a:t>
            </a:r>
            <a:r>
              <a:rPr lang="de-DE" sz="900" dirty="0"/>
              <a:t>in </a:t>
            </a:r>
            <a:r>
              <a:rPr lang="de-DE" sz="900" dirty="0" err="1"/>
              <a:t>order</a:t>
            </a:r>
            <a:r>
              <a:rPr lang="de-DE" sz="900" dirty="0"/>
              <a:t> </a:t>
            </a:r>
            <a:r>
              <a:rPr lang="de-DE" sz="900" dirty="0" err="1"/>
              <a:t>to</a:t>
            </a:r>
            <a:r>
              <a:rPr lang="de-DE" sz="900" dirty="0"/>
              <a:t> </a:t>
            </a:r>
            <a:r>
              <a:rPr lang="de-DE" sz="900" b="1" dirty="0" err="1"/>
              <a:t>stay</a:t>
            </a:r>
            <a:r>
              <a:rPr lang="de-DE" sz="900" b="1" dirty="0"/>
              <a:t> </a:t>
            </a:r>
            <a:r>
              <a:rPr lang="de-DE" sz="900" b="1" dirty="0" err="1"/>
              <a:t>compatible</a:t>
            </a:r>
            <a:r>
              <a:rPr lang="de-DE" sz="900" b="1" dirty="0"/>
              <a:t> </a:t>
            </a:r>
            <a:r>
              <a:rPr lang="de-DE" sz="900" b="1" dirty="0" err="1"/>
              <a:t>with</a:t>
            </a:r>
            <a:r>
              <a:rPr lang="de-DE" sz="900" b="1" dirty="0"/>
              <a:t> FAIR </a:t>
            </a:r>
            <a:r>
              <a:rPr lang="de-DE" sz="900" b="1" dirty="0" err="1"/>
              <a:t>control</a:t>
            </a:r>
            <a:r>
              <a:rPr lang="de-DE" sz="900" b="1" dirty="0"/>
              <a:t> </a:t>
            </a:r>
            <a:r>
              <a:rPr lang="de-DE" sz="900" b="1" dirty="0" err="1"/>
              <a:t>system</a:t>
            </a:r>
            <a:r>
              <a:rPr lang="de-DE" sz="900" dirty="0"/>
              <a:t>)</a:t>
            </a:r>
            <a:endParaRPr lang="de-DE" sz="900" dirty="0">
              <a:ln w="0"/>
            </a:endParaRPr>
          </a:p>
        </p:txBody>
      </p:sp>
      <p:cxnSp>
        <p:nvCxnSpPr>
          <p:cNvPr id="21" name="Gewinkelter Verbinder 130"/>
          <p:cNvCxnSpPr>
            <a:endCxn id="20" idx="3"/>
          </p:cNvCxnSpPr>
          <p:nvPr/>
        </p:nvCxnSpPr>
        <p:spPr>
          <a:xfrm rot="5400000">
            <a:off x="3617811" y="3964441"/>
            <a:ext cx="488811" cy="428557"/>
          </a:xfrm>
          <a:prstGeom prst="bentConnector2">
            <a:avLst/>
          </a:prstGeom>
          <a:ln w="19050">
            <a:solidFill>
              <a:srgbClr val="333333"/>
            </a:solidFill>
            <a:tailEnd type="triangle"/>
          </a:ln>
        </p:spPr>
        <p:style>
          <a:lnRef idx="3">
            <a:schemeClr val="accent3"/>
          </a:lnRef>
          <a:fillRef idx="0">
            <a:schemeClr val="accent3"/>
          </a:fillRef>
          <a:effectRef idx="2">
            <a:schemeClr val="accent3"/>
          </a:effectRef>
          <a:fontRef idx="minor">
            <a:schemeClr val="tx1"/>
          </a:fontRef>
        </p:style>
      </p:cxnSp>
      <p:pic>
        <p:nvPicPr>
          <p:cNvPr id="22" name="Grafik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389640" y="1432213"/>
            <a:ext cx="1367093" cy="768989"/>
          </a:xfrm>
          <a:prstGeom prst="rect">
            <a:avLst/>
          </a:prstGeom>
        </p:spPr>
      </p:pic>
      <p:sp>
        <p:nvSpPr>
          <p:cNvPr id="23" name="Rechteck 7"/>
          <p:cNvSpPr/>
          <p:nvPr/>
        </p:nvSpPr>
        <p:spPr>
          <a:xfrm>
            <a:off x="4278564" y="4391743"/>
            <a:ext cx="1882491" cy="507831"/>
          </a:xfrm>
          <a:prstGeom prst="rect">
            <a:avLst/>
          </a:prstGeom>
        </p:spPr>
        <p:txBody>
          <a:bodyPr wrap="square">
            <a:spAutoFit/>
          </a:bodyPr>
          <a:lstStyle/>
          <a:p>
            <a:r>
              <a:rPr lang="de-DE" sz="900" b="1" dirty="0" err="1">
                <a:solidFill>
                  <a:srgbClr val="002060"/>
                </a:solidFill>
              </a:rPr>
              <a:t>Steppermotors</a:t>
            </a:r>
            <a:r>
              <a:rPr lang="de-DE" sz="900" b="1" dirty="0">
                <a:solidFill>
                  <a:srgbClr val="002060"/>
                </a:solidFill>
              </a:rPr>
              <a:t> </a:t>
            </a:r>
            <a:r>
              <a:rPr lang="de-DE" sz="900" b="1" dirty="0" err="1">
                <a:solidFill>
                  <a:srgbClr val="002060"/>
                </a:solidFill>
              </a:rPr>
              <a:t>and</a:t>
            </a:r>
            <a:r>
              <a:rPr lang="de-DE" sz="900" b="1" dirty="0">
                <a:solidFill>
                  <a:srgbClr val="002060"/>
                </a:solidFill>
              </a:rPr>
              <a:t> </a:t>
            </a:r>
            <a:r>
              <a:rPr lang="de-DE" sz="900" b="1" dirty="0" err="1">
                <a:solidFill>
                  <a:srgbClr val="002060"/>
                </a:solidFill>
              </a:rPr>
              <a:t>insertions</a:t>
            </a:r>
            <a:r>
              <a:rPr lang="de-DE" sz="900" b="1" dirty="0">
                <a:solidFill>
                  <a:srgbClr val="002060"/>
                </a:solidFill>
              </a:rPr>
              <a:t>:</a:t>
            </a:r>
            <a:br>
              <a:rPr lang="de-DE" sz="900" b="1" dirty="0">
                <a:solidFill>
                  <a:srgbClr val="002060"/>
                </a:solidFill>
              </a:rPr>
            </a:br>
            <a:r>
              <a:rPr lang="de-DE" sz="900" dirty="0"/>
              <a:t>64-channel COSYLAB </a:t>
            </a:r>
            <a:r>
              <a:rPr lang="de-DE" sz="900" dirty="0" err="1"/>
              <a:t>system</a:t>
            </a:r>
            <a:r>
              <a:rPr lang="de-DE" sz="900" dirty="0"/>
              <a:t> </a:t>
            </a:r>
            <a:r>
              <a:rPr lang="de-DE" sz="900" dirty="0" err="1"/>
              <a:t>available</a:t>
            </a:r>
            <a:r>
              <a:rPr lang="de-DE" sz="900" dirty="0"/>
              <a:t>; </a:t>
            </a:r>
            <a:r>
              <a:rPr lang="de-DE" sz="900" dirty="0" err="1"/>
              <a:t>installation</a:t>
            </a:r>
            <a:r>
              <a:rPr lang="de-DE" sz="900" dirty="0"/>
              <a:t> in 2024</a:t>
            </a:r>
            <a:endParaRPr lang="de-DE" sz="1200" dirty="0"/>
          </a:p>
        </p:txBody>
      </p:sp>
      <p:sp>
        <p:nvSpPr>
          <p:cNvPr id="24" name="Rechteck 23"/>
          <p:cNvSpPr/>
          <p:nvPr/>
        </p:nvSpPr>
        <p:spPr>
          <a:xfrm>
            <a:off x="7022019" y="4460992"/>
            <a:ext cx="1898981" cy="369332"/>
          </a:xfrm>
          <a:prstGeom prst="rect">
            <a:avLst/>
          </a:prstGeom>
        </p:spPr>
        <p:txBody>
          <a:bodyPr wrap="square">
            <a:spAutoFit/>
          </a:bodyPr>
          <a:lstStyle/>
          <a:p>
            <a:r>
              <a:rPr lang="de-DE" sz="900" b="1" dirty="0">
                <a:solidFill>
                  <a:srgbClr val="002060"/>
                </a:solidFill>
              </a:rPr>
              <a:t>DAQ: </a:t>
            </a:r>
            <a:r>
              <a:rPr lang="de-DE" sz="900" dirty="0"/>
              <a:t>Upgrade </a:t>
            </a:r>
            <a:r>
              <a:rPr lang="de-DE" sz="900" dirty="0" err="1"/>
              <a:t>to</a:t>
            </a:r>
            <a:r>
              <a:rPr lang="de-DE" sz="900" dirty="0"/>
              <a:t> </a:t>
            </a:r>
            <a:r>
              <a:rPr lang="de-DE" sz="900" dirty="0" err="1"/>
              <a:t>higher</a:t>
            </a:r>
            <a:r>
              <a:rPr lang="de-DE" sz="900" dirty="0"/>
              <a:t> rate </a:t>
            </a:r>
            <a:r>
              <a:rPr lang="de-DE" sz="900" dirty="0" err="1"/>
              <a:t>capability</a:t>
            </a:r>
            <a:r>
              <a:rPr lang="de-DE" sz="900" dirty="0"/>
              <a:t> </a:t>
            </a:r>
            <a:r>
              <a:rPr lang="de-DE" sz="900" dirty="0" err="1"/>
              <a:t>ongoing</a:t>
            </a:r>
            <a:endParaRPr lang="de-DE" sz="1200" dirty="0"/>
          </a:p>
        </p:txBody>
      </p:sp>
      <p:sp>
        <p:nvSpPr>
          <p:cNvPr id="25" name="Text Placeholder 2"/>
          <p:cNvSpPr txBox="1">
            <a:spLocks/>
          </p:cNvSpPr>
          <p:nvPr/>
        </p:nvSpPr>
        <p:spPr>
          <a:xfrm>
            <a:off x="356186" y="660192"/>
            <a:ext cx="8424000" cy="266400"/>
          </a:xfrm>
          <a:prstGeom prst="rect">
            <a:avLst/>
          </a:prstGeom>
        </p:spPr>
        <p:txBody>
          <a:bodyPr vert="horz" lIns="0" tIns="0" rIns="0" bIns="0" rtlCol="0">
            <a:noAutofit/>
          </a:bodyPr>
          <a:lstStyle>
            <a:lvl1pPr indent="0" defTabSz="180000">
              <a:lnSpc>
                <a:spcPts val="1800"/>
              </a:lnSpc>
              <a:spcBef>
                <a:spcPts val="1100"/>
              </a:spcBef>
              <a:spcAft>
                <a:spcPts val="0"/>
              </a:spcAft>
              <a:buClr>
                <a:schemeClr val="accent3"/>
              </a:buClr>
              <a:buFont typeface="Wingdings" panose="05000000000000000000" pitchFamily="2" charset="2"/>
              <a:buNone/>
              <a:tabLst>
                <a:tab pos="180000" algn="l"/>
                <a:tab pos="360000" algn="l"/>
              </a:tabLst>
              <a:defRPr sz="2000">
                <a:solidFill>
                  <a:schemeClr val="accent2"/>
                </a:solidFill>
              </a:defRPr>
            </a:lvl1pPr>
            <a:lvl2pPr marL="360363" indent="-179388">
              <a:spcBef>
                <a:spcPct val="20000"/>
              </a:spcBef>
              <a:buClr>
                <a:schemeClr val="accent3"/>
              </a:buClr>
              <a:buFont typeface="Wingdings" panose="05000000000000000000" pitchFamily="2" charset="2"/>
              <a:buChar char="§"/>
              <a:defRPr sz="1600"/>
            </a:lvl2pPr>
            <a:lvl3pPr marL="541338" indent="-180975">
              <a:spcBef>
                <a:spcPct val="20000"/>
              </a:spcBef>
              <a:buClr>
                <a:schemeClr val="accent3"/>
              </a:buClr>
              <a:buFont typeface="Wingdings" panose="05000000000000000000" pitchFamily="2" charset="2"/>
              <a:buChar char="§"/>
              <a:defRPr sz="1600"/>
            </a:lvl3pPr>
            <a:lvl4pPr marL="714375" indent="-174625">
              <a:spcBef>
                <a:spcPct val="20000"/>
              </a:spcBef>
              <a:buClr>
                <a:schemeClr val="accent3"/>
              </a:buClr>
              <a:buFont typeface="Wingdings" panose="05000000000000000000" pitchFamily="2" charset="2"/>
              <a:buChar char="§"/>
              <a:defRPr sz="1600"/>
            </a:lvl4pPr>
            <a:lvl5pPr marL="1000125" indent="-285750">
              <a:spcBef>
                <a:spcPct val="20000"/>
              </a:spcBef>
              <a:buClr>
                <a:schemeClr val="accent3"/>
              </a:buClr>
              <a:buFont typeface="Wingdings" panose="05000000000000000000" pitchFamily="2" charset="2"/>
              <a:buChar char="§"/>
              <a:defRPr sz="1600"/>
            </a:lvl5pPr>
            <a:lvl6pPr indent="0">
              <a:spcBef>
                <a:spcPct val="20000"/>
              </a:spcBef>
              <a:buFont typeface="Arial" panose="020B0604020202020204" pitchFamily="34" charset="0"/>
              <a:buNone/>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dirty="0"/>
              <a:t>Separation and identification of exotic ions</a:t>
            </a:r>
          </a:p>
        </p:txBody>
      </p:sp>
      <p:pic>
        <p:nvPicPr>
          <p:cNvPr id="29" name="10 RI-Beam">
            <a:hlinkClick r:id="" action="ppaction://media"/>
          </p:cNvPr>
          <p:cNvPicPr>
            <a:picLocks noChangeAspect="1"/>
          </p:cNvPicPr>
          <p:nvPr>
            <a:videoFile r:link="rId1"/>
            <p:extLst>
              <p:ext uri="{DAA4B4D4-6D71-4841-9C94-3DE7FCFB9230}">
                <p14:media xmlns:p14="http://schemas.microsoft.com/office/powerpoint/2010/main" r:embed="rId2">
                  <p14:trim end="11852.75"/>
                </p14:media>
              </p:ext>
            </p:extLst>
          </p:nvPr>
        </p:nvPicPr>
        <p:blipFill>
          <a:blip r:embed="rId9"/>
          <a:stretch>
            <a:fillRect/>
          </a:stretch>
        </p:blipFill>
        <p:spPr>
          <a:xfrm>
            <a:off x="80428" y="2599184"/>
            <a:ext cx="2001444" cy="1364702"/>
          </a:xfrm>
          <a:prstGeom prst="rect">
            <a:avLst/>
          </a:prstGeom>
        </p:spPr>
      </p:pic>
      <p:sp>
        <p:nvSpPr>
          <p:cNvPr id="3" name="Date Placeholder 2">
            <a:extLst>
              <a:ext uri="{FF2B5EF4-FFF2-40B4-BE49-F238E27FC236}">
                <a16:creationId xmlns:a16="http://schemas.microsoft.com/office/drawing/2014/main" id="{76E6F381-6BB3-D3AC-EA2A-952154710A5A}"/>
              </a:ext>
            </a:extLst>
          </p:cNvPr>
          <p:cNvSpPr>
            <a:spLocks noGrp="1"/>
          </p:cNvSpPr>
          <p:nvPr>
            <p:ph type="dt" sz="half" idx="2"/>
          </p:nvPr>
        </p:nvSpPr>
        <p:spPr/>
        <p:txBody>
          <a:bodyPr/>
          <a:lstStyle/>
          <a:p>
            <a:r>
              <a:rPr lang="de-DE"/>
              <a:t>14/09/2023</a:t>
            </a:r>
            <a:endParaRPr lang="en-US"/>
          </a:p>
        </p:txBody>
      </p:sp>
      <p:sp>
        <p:nvSpPr>
          <p:cNvPr id="26" name="Footer Placeholder 25">
            <a:extLst>
              <a:ext uri="{FF2B5EF4-FFF2-40B4-BE49-F238E27FC236}">
                <a16:creationId xmlns:a16="http://schemas.microsoft.com/office/drawing/2014/main" id="{33680C97-2D0A-CC72-3DD3-96D93EAF7406}"/>
              </a:ext>
            </a:extLst>
          </p:cNvPr>
          <p:cNvSpPr>
            <a:spLocks noGrp="1"/>
          </p:cNvSpPr>
          <p:nvPr>
            <p:ph type="ftr" sz="quarter" idx="3"/>
          </p:nvPr>
        </p:nvSpPr>
        <p:spPr/>
        <p:txBody>
          <a:bodyPr/>
          <a:lstStyle/>
          <a:p>
            <a:r>
              <a:rPr lang="de-DE"/>
              <a:t>Research Topic MU-CML</a:t>
            </a:r>
            <a:endParaRPr lang="en-US"/>
          </a:p>
        </p:txBody>
      </p:sp>
      <p:sp>
        <p:nvSpPr>
          <p:cNvPr id="27" name="Slide Number Placeholder 26">
            <a:extLst>
              <a:ext uri="{FF2B5EF4-FFF2-40B4-BE49-F238E27FC236}">
                <a16:creationId xmlns:a16="http://schemas.microsoft.com/office/drawing/2014/main" id="{C705F70C-261D-F6FD-D012-64AFBA07EE8A}"/>
              </a:ext>
            </a:extLst>
          </p:cNvPr>
          <p:cNvSpPr>
            <a:spLocks noGrp="1"/>
          </p:cNvSpPr>
          <p:nvPr>
            <p:ph type="sldNum" sz="quarter" idx="4"/>
          </p:nvPr>
        </p:nvSpPr>
        <p:spPr/>
        <p:txBody>
          <a:bodyPr/>
          <a:lstStyle/>
          <a:p>
            <a:fld id="{68A7D314-ADB3-4224-BAA8-FD8F1154CE84}" type="slidenum">
              <a:rPr lang="en-US" smtClean="0"/>
              <a:pPr/>
              <a:t>26</a:t>
            </a:fld>
            <a:endParaRPr lang="en-US"/>
          </a:p>
        </p:txBody>
      </p:sp>
    </p:spTree>
    <p:extLst>
      <p:ext uri="{BB962C8B-B14F-4D97-AF65-F5344CB8AC3E}">
        <p14:creationId xmlns:p14="http://schemas.microsoft.com/office/powerpoint/2010/main" val="156177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7"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repeatCount="indefinite" fill="hold" display="0">
                  <p:stCondLst>
                    <p:cond delay="indefinite"/>
                  </p:stCondLst>
                </p:cTn>
                <p:tgtEl>
                  <p:spTgt spid="29"/>
                </p:tgtEl>
              </p:cMediaNode>
            </p:video>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a:t>MU </a:t>
            </a:r>
            <a:r>
              <a:rPr lang="de-DE" dirty="0" err="1"/>
              <a:t>accelerator</a:t>
            </a:r>
            <a:r>
              <a:rPr lang="de-DE" dirty="0"/>
              <a:t> </a:t>
            </a:r>
            <a:r>
              <a:rPr lang="de-DE" dirty="0" err="1"/>
              <a:t>facilities</a:t>
            </a:r>
            <a:endParaRPr lang="de-DE" dirty="0"/>
          </a:p>
        </p:txBody>
      </p:sp>
      <p:sp>
        <p:nvSpPr>
          <p:cNvPr id="3" name="Content Placeholder 2"/>
          <p:cNvSpPr>
            <a:spLocks noGrp="1"/>
          </p:cNvSpPr>
          <p:nvPr>
            <p:ph idx="1"/>
          </p:nvPr>
        </p:nvSpPr>
        <p:spPr>
          <a:xfrm>
            <a:off x="3144688" y="3078804"/>
            <a:ext cx="5639312" cy="1653186"/>
          </a:xfrm>
        </p:spPr>
        <p:txBody>
          <a:bodyPr/>
          <a:lstStyle/>
          <a:p>
            <a:r>
              <a:rPr lang="de-DE" dirty="0" err="1"/>
              <a:t>Replacement</a:t>
            </a:r>
            <a:r>
              <a:rPr lang="de-DE" dirty="0"/>
              <a:t> </a:t>
            </a:r>
            <a:r>
              <a:rPr lang="de-DE" dirty="0" err="1"/>
              <a:t>of</a:t>
            </a:r>
            <a:r>
              <a:rPr lang="de-DE" dirty="0"/>
              <a:t> </a:t>
            </a:r>
            <a:r>
              <a:rPr lang="de-DE" dirty="0" err="1"/>
              <a:t>old</a:t>
            </a:r>
            <a:r>
              <a:rPr lang="de-DE" dirty="0"/>
              <a:t> </a:t>
            </a:r>
            <a:r>
              <a:rPr lang="de-DE" dirty="0" err="1"/>
              <a:t>drift</a:t>
            </a:r>
            <a:r>
              <a:rPr lang="de-DE" dirty="0"/>
              <a:t> </a:t>
            </a:r>
            <a:r>
              <a:rPr lang="de-DE" dirty="0" err="1"/>
              <a:t>tube</a:t>
            </a:r>
            <a:r>
              <a:rPr lang="de-DE" dirty="0"/>
              <a:t> </a:t>
            </a:r>
            <a:r>
              <a:rPr lang="de-DE" dirty="0" err="1"/>
              <a:t>linac</a:t>
            </a:r>
            <a:r>
              <a:rPr lang="de-DE" dirty="0"/>
              <a:t> DTL</a:t>
            </a:r>
          </a:p>
          <a:p>
            <a:pPr lvl="1"/>
            <a:r>
              <a:rPr lang="de-DE" dirty="0" err="1"/>
              <a:t>intensity</a:t>
            </a:r>
            <a:r>
              <a:rPr lang="de-DE" dirty="0"/>
              <a:t> </a:t>
            </a:r>
            <a:r>
              <a:rPr lang="de-DE" dirty="0" err="1"/>
              <a:t>requirements</a:t>
            </a:r>
            <a:r>
              <a:rPr lang="de-DE" dirty="0"/>
              <a:t> </a:t>
            </a:r>
            <a:r>
              <a:rPr lang="de-DE" dirty="0" err="1"/>
              <a:t>of</a:t>
            </a:r>
            <a:r>
              <a:rPr lang="de-DE" dirty="0"/>
              <a:t> FAIR</a:t>
            </a:r>
          </a:p>
          <a:p>
            <a:pPr lvl="1"/>
            <a:r>
              <a:rPr lang="de-DE" dirty="0" err="1"/>
              <a:t>reducing</a:t>
            </a:r>
            <a:r>
              <a:rPr lang="de-DE" dirty="0"/>
              <a:t> </a:t>
            </a:r>
            <a:r>
              <a:rPr lang="de-DE" dirty="0" err="1"/>
              <a:t>operation</a:t>
            </a:r>
            <a:r>
              <a:rPr lang="de-DE" dirty="0"/>
              <a:t> </a:t>
            </a:r>
            <a:r>
              <a:rPr lang="de-DE" dirty="0" err="1"/>
              <a:t>risk</a:t>
            </a:r>
            <a:endParaRPr lang="de-DE" dirty="0"/>
          </a:p>
          <a:p>
            <a:r>
              <a:rPr lang="de-DE" dirty="0"/>
              <a:t> </a:t>
            </a:r>
            <a:r>
              <a:rPr lang="de-DE" dirty="0" err="1"/>
              <a:t>Recent</a:t>
            </a:r>
            <a:r>
              <a:rPr lang="de-DE" dirty="0"/>
              <a:t> </a:t>
            </a:r>
            <a:r>
              <a:rPr lang="de-DE" dirty="0" err="1"/>
              <a:t>highlight</a:t>
            </a:r>
            <a:r>
              <a:rPr lang="de-DE" dirty="0"/>
              <a:t> </a:t>
            </a:r>
          </a:p>
          <a:p>
            <a:pPr lvl="1"/>
            <a:r>
              <a:rPr lang="de-DE" dirty="0"/>
              <a:t>all </a:t>
            </a:r>
            <a:r>
              <a:rPr lang="de-DE" dirty="0" err="1"/>
              <a:t>tanks</a:t>
            </a:r>
            <a:r>
              <a:rPr lang="de-DE" dirty="0"/>
              <a:t> </a:t>
            </a:r>
            <a:r>
              <a:rPr lang="de-DE" dirty="0" err="1"/>
              <a:t>for</a:t>
            </a:r>
            <a:r>
              <a:rPr lang="de-DE" dirty="0"/>
              <a:t> 1st </a:t>
            </a:r>
            <a:r>
              <a:rPr lang="de-DE" dirty="0" err="1"/>
              <a:t>section</a:t>
            </a:r>
            <a:r>
              <a:rPr lang="de-DE" dirty="0"/>
              <a:t> </a:t>
            </a:r>
            <a:r>
              <a:rPr lang="de-DE" dirty="0" err="1"/>
              <a:t>are</a:t>
            </a:r>
            <a:r>
              <a:rPr lang="de-DE" dirty="0"/>
              <a:t> </a:t>
            </a:r>
            <a:r>
              <a:rPr lang="de-DE" dirty="0" err="1"/>
              <a:t>ready</a:t>
            </a:r>
            <a:r>
              <a:rPr lang="de-DE" dirty="0"/>
              <a:t> </a:t>
            </a:r>
            <a:r>
              <a:rPr lang="de-DE" dirty="0" err="1"/>
              <a:t>for</a:t>
            </a:r>
            <a:r>
              <a:rPr lang="de-DE" dirty="0"/>
              <a:t> </a:t>
            </a:r>
            <a:r>
              <a:rPr lang="de-DE" dirty="0" err="1"/>
              <a:t>delivery</a:t>
            </a:r>
            <a:endParaRPr lang="de-DE" dirty="0"/>
          </a:p>
          <a:p>
            <a:pPr lvl="1"/>
            <a:endParaRPr lang="de-DE" dirty="0"/>
          </a:p>
        </p:txBody>
      </p:sp>
      <p:sp>
        <p:nvSpPr>
          <p:cNvPr id="5" name="Text Placeholder 2"/>
          <p:cNvSpPr txBox="1">
            <a:spLocks/>
          </p:cNvSpPr>
          <p:nvPr/>
        </p:nvSpPr>
        <p:spPr>
          <a:xfrm>
            <a:off x="358775" y="691200"/>
            <a:ext cx="8424000" cy="266400"/>
          </a:xfrm>
          <a:prstGeom prst="rect">
            <a:avLst/>
          </a:prstGeom>
        </p:spPr>
        <p:txBody>
          <a:bodyPr vert="horz" lIns="0" tIns="0" rIns="0" bIns="0" rtlCol="0">
            <a:noAutofit/>
          </a:bodyPr>
          <a:lstStyle>
            <a:lvl1pPr indent="0" defTabSz="180000">
              <a:lnSpc>
                <a:spcPts val="1800"/>
              </a:lnSpc>
              <a:spcBef>
                <a:spcPts val="1100"/>
              </a:spcBef>
              <a:spcAft>
                <a:spcPts val="0"/>
              </a:spcAft>
              <a:buClr>
                <a:schemeClr val="accent3"/>
              </a:buClr>
              <a:buFont typeface="Wingdings" panose="05000000000000000000" pitchFamily="2" charset="2"/>
              <a:buNone/>
              <a:tabLst>
                <a:tab pos="180000" algn="l"/>
                <a:tab pos="360000" algn="l"/>
              </a:tabLst>
              <a:defRPr sz="2000">
                <a:solidFill>
                  <a:schemeClr val="accent2"/>
                </a:solidFill>
              </a:defRPr>
            </a:lvl1pPr>
            <a:lvl2pPr marL="360363" indent="-179388">
              <a:spcBef>
                <a:spcPct val="20000"/>
              </a:spcBef>
              <a:buClr>
                <a:schemeClr val="accent3"/>
              </a:buClr>
              <a:buFont typeface="Wingdings" panose="05000000000000000000" pitchFamily="2" charset="2"/>
              <a:buChar char="§"/>
              <a:defRPr sz="1600"/>
            </a:lvl2pPr>
            <a:lvl3pPr marL="541338" indent="-180975">
              <a:spcBef>
                <a:spcPct val="20000"/>
              </a:spcBef>
              <a:buClr>
                <a:schemeClr val="accent3"/>
              </a:buClr>
              <a:buFont typeface="Wingdings" panose="05000000000000000000" pitchFamily="2" charset="2"/>
              <a:buChar char="§"/>
              <a:defRPr sz="1600"/>
            </a:lvl3pPr>
            <a:lvl4pPr marL="714375" indent="-174625">
              <a:spcBef>
                <a:spcPct val="20000"/>
              </a:spcBef>
              <a:buClr>
                <a:schemeClr val="accent3"/>
              </a:buClr>
              <a:buFont typeface="Wingdings" panose="05000000000000000000" pitchFamily="2" charset="2"/>
              <a:buChar char="§"/>
              <a:defRPr sz="1600"/>
            </a:lvl4pPr>
            <a:lvl5pPr marL="1000125" indent="-285750">
              <a:spcBef>
                <a:spcPct val="20000"/>
              </a:spcBef>
              <a:buClr>
                <a:schemeClr val="accent3"/>
              </a:buClr>
              <a:buFont typeface="Wingdings" panose="05000000000000000000" pitchFamily="2" charset="2"/>
              <a:buChar char="§"/>
              <a:defRPr sz="1600"/>
            </a:lvl5pPr>
            <a:lvl6pPr indent="0">
              <a:spcBef>
                <a:spcPct val="20000"/>
              </a:spcBef>
              <a:buFont typeface="Arial" panose="020B0604020202020204" pitchFamily="34" charset="0"/>
              <a:buNone/>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de-DE" dirty="0"/>
              <a:t>UNILAC </a:t>
            </a:r>
            <a:r>
              <a:rPr lang="de-DE" dirty="0" err="1"/>
              <a:t>post</a:t>
            </a:r>
            <a:r>
              <a:rPr lang="de-DE" dirty="0"/>
              <a:t> </a:t>
            </a:r>
            <a:r>
              <a:rPr lang="de-DE" dirty="0" err="1"/>
              <a:t>stripper</a:t>
            </a:r>
            <a:r>
              <a:rPr lang="de-DE" dirty="0"/>
              <a:t> upgrade</a:t>
            </a:r>
            <a:endParaRPr lang="en-GB" dirty="0"/>
          </a:p>
        </p:txBody>
      </p:sp>
      <p:pic>
        <p:nvPicPr>
          <p:cNvPr id="6" name="object 4"/>
          <p:cNvPicPr/>
          <p:nvPr/>
        </p:nvPicPr>
        <p:blipFill>
          <a:blip r:embed="rId2" cstate="print"/>
          <a:stretch>
            <a:fillRect/>
          </a:stretch>
        </p:blipFill>
        <p:spPr>
          <a:xfrm>
            <a:off x="3144687" y="1154865"/>
            <a:ext cx="5639313" cy="1867735"/>
          </a:xfrm>
          <a:prstGeom prst="rect">
            <a:avLst/>
          </a:prstGeom>
        </p:spPr>
      </p:pic>
      <p:pic>
        <p:nvPicPr>
          <p:cNvPr id="7" name="object 4"/>
          <p:cNvPicPr>
            <a:picLocks noChangeAspect="1"/>
          </p:cNvPicPr>
          <p:nvPr/>
        </p:nvPicPr>
        <p:blipFill>
          <a:blip r:embed="rId3" cstate="print"/>
          <a:stretch>
            <a:fillRect/>
          </a:stretch>
        </p:blipFill>
        <p:spPr>
          <a:xfrm>
            <a:off x="373494" y="1280286"/>
            <a:ext cx="2306440" cy="1726509"/>
          </a:xfrm>
          <a:prstGeom prst="rect">
            <a:avLst/>
          </a:prstGeom>
        </p:spPr>
      </p:pic>
      <p:pic>
        <p:nvPicPr>
          <p:cNvPr id="8" name="object 6"/>
          <p:cNvPicPr>
            <a:picLocks noChangeAspect="1"/>
          </p:cNvPicPr>
          <p:nvPr/>
        </p:nvPicPr>
        <p:blipFill>
          <a:blip r:embed="rId4" cstate="print"/>
          <a:stretch>
            <a:fillRect/>
          </a:stretch>
        </p:blipFill>
        <p:spPr>
          <a:xfrm>
            <a:off x="375386" y="3078804"/>
            <a:ext cx="2300489" cy="1725194"/>
          </a:xfrm>
          <a:prstGeom prst="rect">
            <a:avLst/>
          </a:prstGeom>
        </p:spPr>
      </p:pic>
      <p:sp>
        <p:nvSpPr>
          <p:cNvPr id="4" name="Date Placeholder 3">
            <a:extLst>
              <a:ext uri="{FF2B5EF4-FFF2-40B4-BE49-F238E27FC236}">
                <a16:creationId xmlns:a16="http://schemas.microsoft.com/office/drawing/2014/main" id="{4284D3EA-A6F8-767C-C8BF-F22F3C105E9A}"/>
              </a:ext>
            </a:extLst>
          </p:cNvPr>
          <p:cNvSpPr>
            <a:spLocks noGrp="1"/>
          </p:cNvSpPr>
          <p:nvPr>
            <p:ph type="dt" sz="half" idx="2"/>
          </p:nvPr>
        </p:nvSpPr>
        <p:spPr/>
        <p:txBody>
          <a:bodyPr/>
          <a:lstStyle/>
          <a:p>
            <a:r>
              <a:rPr lang="de-DE"/>
              <a:t>14/09/2023</a:t>
            </a:r>
            <a:endParaRPr lang="en-US"/>
          </a:p>
        </p:txBody>
      </p:sp>
      <p:sp>
        <p:nvSpPr>
          <p:cNvPr id="9" name="Footer Placeholder 8">
            <a:extLst>
              <a:ext uri="{FF2B5EF4-FFF2-40B4-BE49-F238E27FC236}">
                <a16:creationId xmlns:a16="http://schemas.microsoft.com/office/drawing/2014/main" id="{0E10DD0C-CF87-B672-EC43-D20AEECDBADC}"/>
              </a:ext>
            </a:extLst>
          </p:cNvPr>
          <p:cNvSpPr>
            <a:spLocks noGrp="1"/>
          </p:cNvSpPr>
          <p:nvPr>
            <p:ph type="ftr" sz="quarter" idx="3"/>
          </p:nvPr>
        </p:nvSpPr>
        <p:spPr/>
        <p:txBody>
          <a:bodyPr/>
          <a:lstStyle/>
          <a:p>
            <a:r>
              <a:rPr lang="de-DE"/>
              <a:t>Research Topic MU-CML</a:t>
            </a:r>
            <a:endParaRPr lang="en-US"/>
          </a:p>
        </p:txBody>
      </p:sp>
      <p:sp>
        <p:nvSpPr>
          <p:cNvPr id="10" name="Slide Number Placeholder 9">
            <a:extLst>
              <a:ext uri="{FF2B5EF4-FFF2-40B4-BE49-F238E27FC236}">
                <a16:creationId xmlns:a16="http://schemas.microsoft.com/office/drawing/2014/main" id="{76A7B32C-C86D-DB89-7398-1AE57D1750AB}"/>
              </a:ext>
            </a:extLst>
          </p:cNvPr>
          <p:cNvSpPr>
            <a:spLocks noGrp="1"/>
          </p:cNvSpPr>
          <p:nvPr>
            <p:ph type="sldNum" sz="quarter" idx="4"/>
          </p:nvPr>
        </p:nvSpPr>
        <p:spPr/>
        <p:txBody>
          <a:bodyPr/>
          <a:lstStyle/>
          <a:p>
            <a:fld id="{68A7D314-ADB3-4224-BAA8-FD8F1154CE84}" type="slidenum">
              <a:rPr lang="en-US" smtClean="0"/>
              <a:pPr/>
              <a:t>27</a:t>
            </a:fld>
            <a:endParaRPr lang="en-US"/>
          </a:p>
        </p:txBody>
      </p:sp>
    </p:spTree>
    <p:extLst>
      <p:ext uri="{BB962C8B-B14F-4D97-AF65-F5344CB8AC3E}">
        <p14:creationId xmlns:p14="http://schemas.microsoft.com/office/powerpoint/2010/main" val="2604237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81A82-32D8-465A-6CDC-E942B765C23E}"/>
              </a:ext>
            </a:extLst>
          </p:cNvPr>
          <p:cNvSpPr>
            <a:spLocks noGrp="1"/>
          </p:cNvSpPr>
          <p:nvPr>
            <p:ph type="title"/>
          </p:nvPr>
        </p:nvSpPr>
        <p:spPr/>
        <p:txBody>
          <a:bodyPr>
            <a:normAutofit fontScale="90000"/>
          </a:bodyPr>
          <a:lstStyle/>
          <a:p>
            <a:r>
              <a:rPr lang="el-GR" dirty="0"/>
              <a:t>Σ(1385) </a:t>
            </a:r>
            <a:r>
              <a:rPr lang="en-GB" dirty="0"/>
              <a:t>reconstruction </a:t>
            </a:r>
            <a:r>
              <a:rPr lang="en-GB" dirty="0" err="1"/>
              <a:t>p+p</a:t>
            </a:r>
            <a:r>
              <a:rPr lang="en-GB" dirty="0"/>
              <a:t> 4.5 GeV</a:t>
            </a:r>
            <a:endParaRPr lang="en-DE" dirty="0"/>
          </a:p>
        </p:txBody>
      </p:sp>
      <p:sp>
        <p:nvSpPr>
          <p:cNvPr id="4" name="Date Placeholder 3">
            <a:extLst>
              <a:ext uri="{FF2B5EF4-FFF2-40B4-BE49-F238E27FC236}">
                <a16:creationId xmlns:a16="http://schemas.microsoft.com/office/drawing/2014/main" id="{3CDADF76-EBA5-00B1-4210-2DD0A26AAFAD}"/>
              </a:ext>
            </a:extLst>
          </p:cNvPr>
          <p:cNvSpPr>
            <a:spLocks noGrp="1"/>
          </p:cNvSpPr>
          <p:nvPr>
            <p:ph type="dt" sz="half" idx="2"/>
          </p:nvPr>
        </p:nvSpPr>
        <p:spPr/>
        <p:txBody>
          <a:bodyPr/>
          <a:lstStyle/>
          <a:p>
            <a:r>
              <a:rPr lang="de-DE"/>
              <a:t>14/09/2023</a:t>
            </a:r>
            <a:endParaRPr lang="en-US"/>
          </a:p>
        </p:txBody>
      </p:sp>
      <p:sp>
        <p:nvSpPr>
          <p:cNvPr id="5" name="Footer Placeholder 4">
            <a:extLst>
              <a:ext uri="{FF2B5EF4-FFF2-40B4-BE49-F238E27FC236}">
                <a16:creationId xmlns:a16="http://schemas.microsoft.com/office/drawing/2014/main" id="{C355B507-5D3A-46C1-7F5C-7F70E24E8D6F}"/>
              </a:ext>
            </a:extLst>
          </p:cNvPr>
          <p:cNvSpPr>
            <a:spLocks noGrp="1"/>
          </p:cNvSpPr>
          <p:nvPr>
            <p:ph type="ftr" sz="quarter" idx="3"/>
          </p:nvPr>
        </p:nvSpPr>
        <p:spPr/>
        <p:txBody>
          <a:bodyPr/>
          <a:lstStyle/>
          <a:p>
            <a:r>
              <a:rPr lang="de-DE"/>
              <a:t>Research Topic MU-CML</a:t>
            </a:r>
            <a:endParaRPr lang="en-US"/>
          </a:p>
        </p:txBody>
      </p:sp>
      <p:sp>
        <p:nvSpPr>
          <p:cNvPr id="6" name="Slide Number Placeholder 5">
            <a:extLst>
              <a:ext uri="{FF2B5EF4-FFF2-40B4-BE49-F238E27FC236}">
                <a16:creationId xmlns:a16="http://schemas.microsoft.com/office/drawing/2014/main" id="{2F48DCF7-C46C-6965-4801-B89BD16041DF}"/>
              </a:ext>
            </a:extLst>
          </p:cNvPr>
          <p:cNvSpPr>
            <a:spLocks noGrp="1"/>
          </p:cNvSpPr>
          <p:nvPr>
            <p:ph type="sldNum" sz="quarter" idx="4"/>
          </p:nvPr>
        </p:nvSpPr>
        <p:spPr/>
        <p:txBody>
          <a:bodyPr/>
          <a:lstStyle/>
          <a:p>
            <a:fld id="{68A7D314-ADB3-4224-BAA8-FD8F1154CE84}" type="slidenum">
              <a:rPr lang="en-US" smtClean="0"/>
              <a:pPr/>
              <a:t>28</a:t>
            </a:fld>
            <a:endParaRPr lang="en-US"/>
          </a:p>
        </p:txBody>
      </p:sp>
      <p:pic>
        <p:nvPicPr>
          <p:cNvPr id="7" name="Google Shape;68;p13">
            <a:extLst>
              <a:ext uri="{FF2B5EF4-FFF2-40B4-BE49-F238E27FC236}">
                <a16:creationId xmlns:a16="http://schemas.microsoft.com/office/drawing/2014/main" id="{A7E110BC-4890-1DBE-79FC-20CEFB61A71A}"/>
              </a:ext>
            </a:extLst>
          </p:cNvPr>
          <p:cNvPicPr/>
          <p:nvPr/>
        </p:nvPicPr>
        <p:blipFill>
          <a:blip r:embed="rId2">
            <a:alphaModFix/>
          </a:blip>
          <a:stretch/>
        </p:blipFill>
        <p:spPr bwMode="auto">
          <a:xfrm>
            <a:off x="5806602" y="203535"/>
            <a:ext cx="1302696" cy="1037095"/>
          </a:xfrm>
          <a:prstGeom prst="rect">
            <a:avLst/>
          </a:prstGeom>
          <a:noFill/>
          <a:ln>
            <a:noFill/>
          </a:ln>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D2C1BE4-0DE9-AFAD-0807-589E2617D398}"/>
                  </a:ext>
                </a:extLst>
              </p:cNvPr>
              <p:cNvSpPr txBox="1"/>
              <p:nvPr/>
            </p:nvSpPr>
            <p:spPr bwMode="auto">
              <a:xfrm>
                <a:off x="324493" y="836572"/>
                <a:ext cx="4654443" cy="715517"/>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lang="en-US" sz="1400" b="1" i="0" u="none" strike="noStrike" cap="none" spc="0" dirty="0">
                    <a:solidFill>
                      <a:schemeClr val="tx1"/>
                    </a:solidFill>
                    <a:latin typeface="Arial" panose="020B0604020202020204" pitchFamily="34" charset="0"/>
                    <a:ea typeface="Calibri"/>
                    <a:cs typeface="Arial" panose="020B0604020202020204" pitchFamily="34" charset="0"/>
                  </a:rPr>
                  <a:t>Study</a:t>
                </a:r>
                <a:r>
                  <a:rPr lang="en-US" sz="1400" b="1" i="0" u="none" strike="noStrike" cap="none" spc="0" dirty="0">
                    <a:solidFill>
                      <a:schemeClr val="tx1"/>
                    </a:solidFill>
                    <a:latin typeface="Arial" panose="020B0604020202020204" pitchFamily="34" charset="0"/>
                    <a:cs typeface="Arial" panose="020B0604020202020204" pitchFamily="34" charset="0"/>
                  </a:rPr>
                  <a:t> </a:t>
                </a:r>
                <a:r>
                  <a:rPr lang="en-US" sz="1400" b="1" i="0" u="none" strike="noStrike" cap="none" spc="0" dirty="0" err="1">
                    <a:solidFill>
                      <a:schemeClr val="tx1"/>
                    </a:solidFill>
                    <a:latin typeface="Arial" panose="020B0604020202020204" pitchFamily="34" charset="0"/>
                    <a:cs typeface="Arial" panose="020B0604020202020204" pitchFamily="34" charset="0"/>
                  </a:rPr>
                  <a:t>Dalitz</a:t>
                </a:r>
                <a:r>
                  <a:rPr lang="en-US" sz="1400" b="1" i="0" u="none" strike="noStrike" cap="none" spc="0" dirty="0">
                    <a:solidFill>
                      <a:schemeClr val="tx1"/>
                    </a:solidFill>
                    <a:latin typeface="Arial" panose="020B0604020202020204" pitchFamily="34" charset="0"/>
                    <a:cs typeface="Arial" panose="020B0604020202020204" pitchFamily="34" charset="0"/>
                  </a:rPr>
                  <a:t> decays of </a:t>
                </a:r>
                <a:r>
                  <a:rPr lang="en-US" sz="1400" b="1" i="0" u="none" strike="noStrike" cap="none" spc="0" dirty="0" err="1">
                    <a:solidFill>
                      <a:schemeClr val="tx1"/>
                    </a:solidFill>
                    <a:latin typeface="Arial" panose="020B0604020202020204" pitchFamily="34" charset="0"/>
                    <a:cs typeface="Arial" panose="020B0604020202020204" pitchFamily="34" charset="0"/>
                  </a:rPr>
                  <a:t>Λ</a:t>
                </a:r>
                <a:r>
                  <a:rPr lang="en-US" sz="1400" b="1" i="0" u="none" strike="noStrike" cap="none" spc="0" dirty="0">
                    <a:solidFill>
                      <a:schemeClr val="tx1"/>
                    </a:solidFill>
                    <a:latin typeface="Arial" panose="020B0604020202020204" pitchFamily="34" charset="0"/>
                    <a:cs typeface="Arial" panose="020B0604020202020204" pitchFamily="34" charset="0"/>
                  </a:rPr>
                  <a:t>(1520)/</a:t>
                </a:r>
                <a14:m>
                  <m:oMath xmlns:m="http://schemas.openxmlformats.org/officeDocument/2006/math">
                    <m:r>
                      <m:rPr>
                        <m:sty m:val="p"/>
                      </m:rPr>
                      <a:rPr lang="pl-PL" sz="1400" u="none" strike="noStrike" cap="none" spc="-72">
                        <a:solidFill>
                          <a:schemeClr val="tx1"/>
                        </a:solidFill>
                        <a:latin typeface="Cambria Math"/>
                        <a:ea typeface="Cambria Math"/>
                        <a:cs typeface="Cambria Math"/>
                      </a:rPr>
                      <m:t>Σ</m:t>
                    </m:r>
                  </m:oMath>
                </a14:m>
                <a:r>
                  <a:rPr lang="en-US" sz="1400" b="1" i="0" u="none" strike="noStrike" cap="none" spc="0" dirty="0">
                    <a:solidFill>
                      <a:schemeClr val="tx1"/>
                    </a:solidFill>
                    <a:latin typeface="Arial" panose="020B0604020202020204" pitchFamily="34" charset="0"/>
                    <a:cs typeface="Arial" panose="020B0604020202020204" pitchFamily="34" charset="0"/>
                  </a:rPr>
                  <a:t>(1385) → </a:t>
                </a:r>
                <a:r>
                  <a:rPr lang="en-US" sz="1400" b="1" i="0" u="none" strike="noStrike" cap="none" spc="0" dirty="0" err="1">
                    <a:solidFill>
                      <a:schemeClr val="tx1"/>
                    </a:solidFill>
                    <a:latin typeface="Arial" panose="020B0604020202020204" pitchFamily="34" charset="0"/>
                    <a:cs typeface="Arial" panose="020B0604020202020204" pitchFamily="34" charset="0"/>
                  </a:rPr>
                  <a:t>Λ</a:t>
                </a:r>
                <a:r>
                  <a:rPr lang="en-US" sz="1400" b="1" i="0" u="none" strike="noStrike" cap="none" spc="-72" dirty="0">
                    <a:solidFill>
                      <a:schemeClr val="tx1"/>
                    </a:solidFill>
                    <a:latin typeface="Arial" panose="020B0604020202020204" pitchFamily="34" charset="0"/>
                    <a:ea typeface="Avenir"/>
                    <a:cs typeface="Arial" panose="020B0604020202020204" pitchFamily="34" charset="0"/>
                  </a:rPr>
                  <a:t>𝑒</a:t>
                </a:r>
                <a:r>
                  <a:rPr lang="en-US" sz="1400" b="1" i="0" u="none" strike="noStrike" cap="none" spc="-72" baseline="30000" dirty="0">
                    <a:solidFill>
                      <a:schemeClr val="tx1"/>
                    </a:solidFill>
                    <a:latin typeface="Arial" panose="020B0604020202020204" pitchFamily="34" charset="0"/>
                    <a:ea typeface="Avenir"/>
                    <a:cs typeface="Arial" panose="020B0604020202020204" pitchFamily="34" charset="0"/>
                  </a:rPr>
                  <a:t>+</a:t>
                </a:r>
                <a:r>
                  <a:rPr lang="en-US" sz="1400" b="1" i="0" u="none" strike="noStrike" cap="none" spc="-72" dirty="0">
                    <a:solidFill>
                      <a:schemeClr val="tx1"/>
                    </a:solidFill>
                    <a:latin typeface="Arial" panose="020B0604020202020204" pitchFamily="34" charset="0"/>
                    <a:ea typeface="Avenir"/>
                    <a:cs typeface="Arial" panose="020B0604020202020204" pitchFamily="34" charset="0"/>
                  </a:rPr>
                  <a:t>𝑒</a:t>
                </a:r>
                <a:r>
                  <a:rPr lang="en-US" sz="1400" b="1" i="0" u="none" strike="noStrike" cap="none" spc="-72" baseline="30000" dirty="0">
                    <a:solidFill>
                      <a:schemeClr val="tx1"/>
                    </a:solidFill>
                    <a:latin typeface="Arial" panose="020B0604020202020204" pitchFamily="34" charset="0"/>
                    <a:ea typeface="Avenir"/>
                    <a:cs typeface="Arial" panose="020B0604020202020204" pitchFamily="34" charset="0"/>
                  </a:rPr>
                  <a:t>−</a:t>
                </a:r>
                <a:r>
                  <a:rPr lang="en-US" sz="1400" b="1" i="0" u="none" strike="noStrike" cap="none" spc="0" dirty="0">
                    <a:solidFill>
                      <a:schemeClr val="tx1"/>
                    </a:solidFill>
                    <a:latin typeface="Arial" panose="020B0604020202020204" pitchFamily="34" charset="0"/>
                    <a:cs typeface="Arial" panose="020B0604020202020204" pitchFamily="34" charset="0"/>
                  </a:rPr>
                  <a:t> allow for first measurement of hyperon form factors in time-like region</a:t>
                </a:r>
                <a:endParaRPr sz="1400" b="1" i="0" u="none" strike="noStrike" cap="none" spc="0" dirty="0">
                  <a:solidFill>
                    <a:schemeClr val="tx1"/>
                  </a:solidFill>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BD2C1BE4-0DE9-AFAD-0807-589E2617D398}"/>
                  </a:ext>
                </a:extLst>
              </p:cNvPr>
              <p:cNvSpPr txBox="1">
                <a:spLocks noRot="1" noChangeAspect="1" noMove="1" noResize="1" noEditPoints="1" noAdjustHandles="1" noChangeArrowheads="1" noChangeShapeType="1" noTextEdit="1"/>
              </p:cNvSpPr>
              <p:nvPr/>
            </p:nvSpPr>
            <p:spPr bwMode="auto">
              <a:xfrm>
                <a:off x="324493" y="836572"/>
                <a:ext cx="4654443" cy="715517"/>
              </a:xfrm>
              <a:prstGeom prst="rect">
                <a:avLst/>
              </a:prstGeom>
              <a:blipFill>
                <a:blip r:embed="rId3"/>
                <a:stretch>
                  <a:fillRect l="-272" t="-6897" b="-6897"/>
                </a:stretch>
              </a:blipFill>
            </p:spPr>
            <p:txBody>
              <a:bodyPr/>
              <a:lstStyle/>
              <a:p>
                <a:r>
                  <a:rPr lang="en-DE">
                    <a:noFill/>
                  </a:rPr>
                  <a:t> </a:t>
                </a:r>
              </a:p>
            </p:txBody>
          </p:sp>
        </mc:Fallback>
      </mc:AlternateContent>
      <p:pic>
        <p:nvPicPr>
          <p:cNvPr id="9" name="Google Shape;69;p13">
            <a:extLst>
              <a:ext uri="{FF2B5EF4-FFF2-40B4-BE49-F238E27FC236}">
                <a16:creationId xmlns:a16="http://schemas.microsoft.com/office/drawing/2014/main" id="{CBEA8A8B-B080-D6F8-FC06-842D868FA88E}"/>
              </a:ext>
            </a:extLst>
          </p:cNvPr>
          <p:cNvPicPr/>
          <p:nvPr/>
        </p:nvPicPr>
        <p:blipFill>
          <a:blip r:embed="rId4">
            <a:alphaModFix/>
          </a:blip>
          <a:srcRect t="5637"/>
          <a:stretch/>
        </p:blipFill>
        <p:spPr bwMode="auto">
          <a:xfrm>
            <a:off x="423483" y="2347429"/>
            <a:ext cx="3255441" cy="2151884"/>
          </a:xfrm>
          <a:prstGeom prst="rect">
            <a:avLst/>
          </a:prstGeom>
          <a:noFill/>
          <a:ln>
            <a:noFill/>
          </a:ln>
        </p:spPr>
      </p:pic>
      <p:sp>
        <p:nvSpPr>
          <p:cNvPr id="10" name="Google Shape;70;p13">
            <a:extLst>
              <a:ext uri="{FF2B5EF4-FFF2-40B4-BE49-F238E27FC236}">
                <a16:creationId xmlns:a16="http://schemas.microsoft.com/office/drawing/2014/main" id="{EA88A86D-A88A-2F44-7C22-7B8627490800}"/>
              </a:ext>
            </a:extLst>
          </p:cNvPr>
          <p:cNvSpPr txBox="1"/>
          <p:nvPr/>
        </p:nvSpPr>
        <p:spPr bwMode="auto">
          <a:xfrm>
            <a:off x="803359" y="3562166"/>
            <a:ext cx="799173" cy="320368"/>
          </a:xfrm>
          <a:prstGeom prst="rect">
            <a:avLst/>
          </a:prstGeom>
          <a:noFill/>
          <a:ln>
            <a:noFill/>
          </a:ln>
        </p:spPr>
        <p:txBody>
          <a:bodyPr spcFirstLastPara="1" wrap="square" lIns="91422" tIns="91422" rIns="91422" bIns="91422" anchor="t" anchorCtr="0">
            <a:spAutoFit/>
          </a:bodyPr>
          <a:lstStyle/>
          <a:p>
            <a:pPr>
              <a:defRPr/>
            </a:pPr>
            <a:r>
              <a:rPr lang="en-US" sz="900" b="1" i="0" u="none" strike="noStrike" cap="none" spc="0">
                <a:solidFill>
                  <a:srgbClr val="C00000"/>
                </a:solidFill>
                <a:latin typeface="Calibri"/>
                <a:ea typeface="Open Sans"/>
                <a:cs typeface="Calibri"/>
              </a:rPr>
              <a:t>Sideband</a:t>
            </a:r>
            <a:endParaRPr sz="900" b="1">
              <a:solidFill>
                <a:srgbClr val="C00000"/>
              </a:solidFill>
              <a:latin typeface="Open Sans"/>
              <a:ea typeface="Open Sans"/>
              <a:cs typeface="Open Sans"/>
            </a:endParaRPr>
          </a:p>
        </p:txBody>
      </p:sp>
      <p:sp>
        <p:nvSpPr>
          <p:cNvPr id="11" name="Google Shape;70;p13">
            <a:extLst>
              <a:ext uri="{FF2B5EF4-FFF2-40B4-BE49-F238E27FC236}">
                <a16:creationId xmlns:a16="http://schemas.microsoft.com/office/drawing/2014/main" id="{5E3876ED-BA08-5065-E687-D6E8A8149D14}"/>
              </a:ext>
            </a:extLst>
          </p:cNvPr>
          <p:cNvSpPr txBox="1"/>
          <p:nvPr/>
        </p:nvSpPr>
        <p:spPr bwMode="auto">
          <a:xfrm>
            <a:off x="2806332" y="3564887"/>
            <a:ext cx="799533" cy="320368"/>
          </a:xfrm>
          <a:prstGeom prst="rect">
            <a:avLst/>
          </a:prstGeom>
          <a:noFill/>
          <a:ln>
            <a:noFill/>
          </a:ln>
        </p:spPr>
        <p:txBody>
          <a:bodyPr spcFirstLastPara="1" wrap="square" lIns="91422" tIns="91422" rIns="91422" bIns="91422" anchor="t" anchorCtr="0">
            <a:spAutoFit/>
          </a:bodyPr>
          <a:lstStyle/>
          <a:p>
            <a:pPr>
              <a:defRPr/>
            </a:pPr>
            <a:r>
              <a:rPr lang="en-US" sz="900" b="1" i="0" u="none" strike="noStrike" cap="none" spc="0">
                <a:solidFill>
                  <a:srgbClr val="C00000"/>
                </a:solidFill>
                <a:latin typeface="Calibri"/>
                <a:ea typeface="Open Sans"/>
                <a:cs typeface="Calibri"/>
              </a:rPr>
              <a:t>Sideband</a:t>
            </a:r>
            <a:endParaRPr sz="900" b="1">
              <a:solidFill>
                <a:srgbClr val="C00000"/>
              </a:solidFill>
              <a:latin typeface="Open Sans"/>
              <a:ea typeface="Open Sans"/>
              <a:cs typeface="Open Sans"/>
            </a:endParaRPr>
          </a:p>
        </p:txBody>
      </p:sp>
      <p:pic>
        <p:nvPicPr>
          <p:cNvPr id="12" name="Google Shape;64;p13">
            <a:extLst>
              <a:ext uri="{FF2B5EF4-FFF2-40B4-BE49-F238E27FC236}">
                <a16:creationId xmlns:a16="http://schemas.microsoft.com/office/drawing/2014/main" id="{7B299852-6C62-85C2-6093-3A0E91B42961}"/>
              </a:ext>
            </a:extLst>
          </p:cNvPr>
          <p:cNvPicPr/>
          <p:nvPr/>
        </p:nvPicPr>
        <p:blipFill>
          <a:blip r:embed="rId5">
            <a:alphaModFix/>
          </a:blip>
          <a:srcRect t="6363" b="504"/>
          <a:stretch/>
        </p:blipFill>
        <p:spPr bwMode="auto">
          <a:xfrm>
            <a:off x="4653762" y="1563638"/>
            <a:ext cx="4308597" cy="3265186"/>
          </a:xfrm>
          <a:prstGeom prst="rect">
            <a:avLst/>
          </a:prstGeom>
          <a:noFill/>
          <a:ln>
            <a:noFill/>
          </a:ln>
        </p:spPr>
      </p:pic>
      <p:sp>
        <p:nvSpPr>
          <p:cNvPr id="13" name="Google Shape;66;p13">
            <a:extLst>
              <a:ext uri="{FF2B5EF4-FFF2-40B4-BE49-F238E27FC236}">
                <a16:creationId xmlns:a16="http://schemas.microsoft.com/office/drawing/2014/main" id="{D22F0102-D303-6406-8C09-4A08042618E7}"/>
              </a:ext>
            </a:extLst>
          </p:cNvPr>
          <p:cNvSpPr txBox="1"/>
          <p:nvPr/>
        </p:nvSpPr>
        <p:spPr bwMode="auto">
          <a:xfrm>
            <a:off x="6739934" y="3561086"/>
            <a:ext cx="2080537" cy="642898"/>
          </a:xfrm>
          <a:prstGeom prst="rect">
            <a:avLst/>
          </a:prstGeom>
          <a:noFill/>
          <a:ln>
            <a:noFill/>
          </a:ln>
        </p:spPr>
        <p:txBody>
          <a:bodyPr spcFirstLastPara="1" wrap="square" lIns="91422" tIns="91422" rIns="91422" bIns="91422" anchor="t" anchorCtr="0">
            <a:noAutofit/>
          </a:bodyPr>
          <a:lstStyle/>
          <a:p>
            <a:pPr>
              <a:lnSpc>
                <a:spcPct val="150000"/>
              </a:lnSpc>
              <a:defRPr/>
            </a:pPr>
            <a:r>
              <a:rPr lang="pl" sz="700" dirty="0">
                <a:solidFill>
                  <a:srgbClr val="0000FF"/>
                </a:solidFill>
                <a:latin typeface="Arial" panose="020B0604020202020204" pitchFamily="34" charset="0"/>
                <a:cs typeface="Arial" panose="020B0604020202020204" pitchFamily="34" charset="0"/>
              </a:rPr>
              <a:t>(Blue)</a:t>
            </a:r>
            <a:r>
              <a:rPr lang="pl" sz="700" dirty="0">
                <a:solidFill>
                  <a:schemeClr val="accent1"/>
                </a:solidFill>
                <a:latin typeface="Arial" panose="020B0604020202020204" pitchFamily="34" charset="0"/>
                <a:cs typeface="Arial" panose="020B0604020202020204" pitchFamily="34" charset="0"/>
              </a:rPr>
              <a:t> - Signal + Background fit</a:t>
            </a:r>
            <a:endParaRPr sz="700" dirty="0">
              <a:solidFill>
                <a:schemeClr val="accent1"/>
              </a:solidFill>
              <a:latin typeface="Arial" panose="020B0604020202020204" pitchFamily="34" charset="0"/>
              <a:cs typeface="Arial" panose="020B0604020202020204" pitchFamily="34" charset="0"/>
            </a:endParaRPr>
          </a:p>
          <a:p>
            <a:pPr>
              <a:lnSpc>
                <a:spcPct val="150000"/>
              </a:lnSpc>
              <a:defRPr/>
            </a:pPr>
            <a:r>
              <a:rPr lang="pl" sz="700" dirty="0">
                <a:solidFill>
                  <a:srgbClr val="00FF00"/>
                </a:solidFill>
                <a:latin typeface="Arial" panose="020B0604020202020204" pitchFamily="34" charset="0"/>
                <a:cs typeface="Arial" panose="020B0604020202020204" pitchFamily="34" charset="0"/>
              </a:rPr>
              <a:t>(Green)</a:t>
            </a:r>
            <a:r>
              <a:rPr lang="pl" sz="700" dirty="0">
                <a:solidFill>
                  <a:schemeClr val="accent1"/>
                </a:solidFill>
                <a:latin typeface="Arial" panose="020B0604020202020204" pitchFamily="34" charset="0"/>
                <a:cs typeface="Arial" panose="020B0604020202020204" pitchFamily="34" charset="0"/>
              </a:rPr>
              <a:t> - Signal (Breit-Wigner) fit</a:t>
            </a:r>
            <a:endParaRPr sz="700" dirty="0">
              <a:solidFill>
                <a:schemeClr val="accent1"/>
              </a:solidFill>
              <a:latin typeface="Arial" panose="020B0604020202020204" pitchFamily="34" charset="0"/>
              <a:cs typeface="Arial" panose="020B0604020202020204" pitchFamily="34" charset="0"/>
            </a:endParaRPr>
          </a:p>
          <a:p>
            <a:pPr>
              <a:lnSpc>
                <a:spcPct val="150000"/>
              </a:lnSpc>
              <a:defRPr/>
            </a:pPr>
            <a:r>
              <a:rPr lang="pl" sz="700" dirty="0">
                <a:solidFill>
                  <a:srgbClr val="FF0000"/>
                </a:solidFill>
                <a:latin typeface="Arial" panose="020B0604020202020204" pitchFamily="34" charset="0"/>
                <a:cs typeface="Arial" panose="020B0604020202020204" pitchFamily="34" charset="0"/>
              </a:rPr>
              <a:t>(Red) </a:t>
            </a:r>
            <a:r>
              <a:rPr lang="pl" sz="700" dirty="0">
                <a:solidFill>
                  <a:schemeClr val="accent1"/>
                </a:solidFill>
                <a:latin typeface="Arial" panose="020B0604020202020204" pitchFamily="34" charset="0"/>
                <a:cs typeface="Arial" panose="020B0604020202020204" pitchFamily="34" charset="0"/>
              </a:rPr>
              <a:t>- Background (polynomial) fit</a:t>
            </a:r>
            <a:endParaRPr sz="700" dirty="0">
              <a:solidFill>
                <a:schemeClr val="accent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B48B230-07D4-C8D4-C894-5F95803CB49B}"/>
                  </a:ext>
                </a:extLst>
              </p:cNvPr>
              <p:cNvSpPr txBox="1"/>
              <p:nvPr/>
            </p:nvSpPr>
            <p:spPr bwMode="auto">
              <a:xfrm>
                <a:off x="6309094" y="1391382"/>
                <a:ext cx="2653263" cy="698589"/>
              </a:xfrm>
              <a:prstGeom prst="rect">
                <a:avLst/>
              </a:prstGeom>
              <a:solidFill>
                <a:schemeClr val="bg1"/>
              </a:solidFill>
            </p:spPr>
            <p:txBody>
              <a:bodyPr vertOverflow="overflow" horzOverflow="overflow" vert="horz" wrap="square" lIns="91440" tIns="45720" rIns="91440" bIns="45720" numCol="1" spcCol="0" rtlCol="0" fromWordArt="0" anchor="t" anchorCtr="0" forceAA="0" compatLnSpc="0">
                <a:spAutoFit/>
              </a:bodyPr>
              <a:lstStyle/>
              <a:p>
                <a:pPr algn="l">
                  <a:lnSpc>
                    <a:spcPct val="114999"/>
                  </a:lnSpc>
                  <a:defRPr/>
                </a:pPr>
                <a:r>
                  <a:rPr lang="en-US" sz="1100" b="0" i="0" u="none" strike="noStrike" cap="none" spc="0">
                    <a:solidFill>
                      <a:schemeClr val="tx1"/>
                    </a:solidFill>
                    <a:latin typeface="Arial" panose="020B0604020202020204" pitchFamily="34" charset="0"/>
                    <a:ea typeface="Open Sans"/>
                    <a:cs typeface="Arial" panose="020B0604020202020204" pitchFamily="34" charset="0"/>
                  </a:rPr>
                  <a:t>Breit-Wigner + background fit:</a:t>
                </a:r>
              </a:p>
              <a:p>
                <a:pPr marL="217792" indent="-217792" algn="l">
                  <a:lnSpc>
                    <a:spcPct val="114999"/>
                  </a:lnSpc>
                  <a:buFont typeface="Arial"/>
                  <a:buChar char="•"/>
                  <a:defRPr/>
                </a:pPr>
                <a14:m>
                  <m:oMath xmlns:m="http://schemas.openxmlformats.org/officeDocument/2006/math">
                    <m:sSub>
                      <m:sSubPr>
                        <m:ctrlPr>
                          <a:rPr sz="1100" i="1" u="none" strike="noStrike">
                            <a:solidFill>
                              <a:schemeClr val="tx1"/>
                            </a:solidFill>
                            <a:latin typeface="Cambria Math" panose="02040503050406030204" pitchFamily="18" charset="0"/>
                            <a:ea typeface="Cambria Math"/>
                            <a:cs typeface="Cambria Math"/>
                          </a:rPr>
                        </m:ctrlPr>
                      </m:sSubPr>
                      <m:e>
                        <m:r>
                          <a:rPr lang="pl-PL" sz="1100" u="none" strike="noStrike" cap="none" spc="-72">
                            <a:solidFill>
                              <a:schemeClr val="tx1"/>
                            </a:solidFill>
                            <a:latin typeface="Cambria Math"/>
                            <a:ea typeface="Cambria Math"/>
                            <a:cs typeface="Cambria Math"/>
                          </a:rPr>
                          <m:t>𝑀</m:t>
                        </m:r>
                      </m:e>
                      <m:sub>
                        <m:r>
                          <a:rPr lang="en-US" sz="1100" u="none" strike="noStrike" cap="none" spc="0">
                            <a:solidFill>
                              <a:schemeClr val="tx1"/>
                            </a:solidFill>
                            <a:latin typeface="Cambria Math"/>
                            <a:ea typeface="Cambria Math"/>
                            <a:cs typeface="Cambria Math"/>
                          </a:rPr>
                          <m:t>𝛴</m:t>
                        </m:r>
                        <m:r>
                          <a:rPr lang="en-US" sz="1100" u="none" strike="noStrike" cap="none" spc="0">
                            <a:solidFill>
                              <a:schemeClr val="tx1"/>
                            </a:solidFill>
                            <a:latin typeface="Cambria Math"/>
                            <a:ea typeface="Cambria Math"/>
                            <a:cs typeface="Cambria Math"/>
                          </a:rPr>
                          <m:t>(1385)</m:t>
                        </m:r>
                      </m:sub>
                    </m:sSub>
                  </m:oMath>
                </a14:m>
                <a:r>
                  <a:rPr lang="en-US" sz="1100" b="0" i="0" u="none" strike="noStrike" cap="none" spc="0">
                    <a:solidFill>
                      <a:schemeClr val="tx1"/>
                    </a:solidFill>
                    <a:latin typeface="Arial" panose="020B0604020202020204" pitchFamily="34" charset="0"/>
                    <a:ea typeface="Open Sans"/>
                    <a:cs typeface="Arial" panose="020B0604020202020204" pitchFamily="34" charset="0"/>
                  </a:rPr>
                  <a:t> = 1378.17 +/- 0.40 MeV/</a:t>
                </a:r>
                <a:r>
                  <a:rPr lang="en-US" sz="1100" b="0" i="1" u="none" strike="noStrike" cap="none" spc="0">
                    <a:solidFill>
                      <a:schemeClr val="tx1"/>
                    </a:solidFill>
                    <a:latin typeface="Arial" panose="020B0604020202020204" pitchFamily="34" charset="0"/>
                    <a:ea typeface="Open Sans"/>
                    <a:cs typeface="Arial" panose="020B0604020202020204" pitchFamily="34" charset="0"/>
                  </a:rPr>
                  <a:t>c</a:t>
                </a:r>
                <a:r>
                  <a:rPr lang="en-US" sz="1100" b="0" i="0" u="none" strike="noStrike" cap="none" spc="0" baseline="30000">
                    <a:solidFill>
                      <a:schemeClr val="tx1"/>
                    </a:solidFill>
                    <a:latin typeface="Arial" panose="020B0604020202020204" pitchFamily="34" charset="0"/>
                    <a:ea typeface="Open Sans"/>
                    <a:cs typeface="Arial" panose="020B0604020202020204" pitchFamily="34" charset="0"/>
                  </a:rPr>
                  <a:t>2</a:t>
                </a:r>
              </a:p>
              <a:p>
                <a:pPr marL="217792" indent="-217792" algn="l">
                  <a:lnSpc>
                    <a:spcPct val="114999"/>
                  </a:lnSpc>
                  <a:buFont typeface="Arial"/>
                  <a:buChar char="•"/>
                  <a:defRPr/>
                </a:pPr>
                <a14:m>
                  <m:oMath xmlns:m="http://schemas.openxmlformats.org/officeDocument/2006/math">
                    <m:sSub>
                      <m:sSubPr>
                        <m:ctrlPr>
                          <a:rPr sz="1100" i="1" u="none" strike="noStrike">
                            <a:solidFill>
                              <a:schemeClr val="tx1"/>
                            </a:solidFill>
                            <a:latin typeface="Cambria Math" panose="02040503050406030204" pitchFamily="18" charset="0"/>
                            <a:ea typeface="Cambria Math"/>
                            <a:cs typeface="Cambria Math"/>
                          </a:rPr>
                        </m:ctrlPr>
                      </m:sSubPr>
                      <m:e>
                        <m:r>
                          <a:rPr lang="pl-PL" sz="1100" u="none" strike="noStrike" cap="none" spc="-72">
                            <a:solidFill>
                              <a:schemeClr val="tx1"/>
                            </a:solidFill>
                            <a:latin typeface="Cambria Math"/>
                            <a:ea typeface="Cambria Math"/>
                            <a:cs typeface="Cambria Math"/>
                          </a:rPr>
                          <m:t>𝛤</m:t>
                        </m:r>
                      </m:e>
                      <m:sub>
                        <m:r>
                          <a:rPr lang="en-US" sz="1100" u="none" strike="noStrike" cap="none" spc="0">
                            <a:solidFill>
                              <a:schemeClr val="tx1"/>
                            </a:solidFill>
                            <a:latin typeface="Cambria Math"/>
                            <a:ea typeface="Cambria Math"/>
                            <a:cs typeface="Cambria Math"/>
                          </a:rPr>
                          <m:t>𝛴</m:t>
                        </m:r>
                        <m:r>
                          <a:rPr lang="en-US" sz="1100" u="none" strike="noStrike" cap="none" spc="0">
                            <a:solidFill>
                              <a:schemeClr val="tx1"/>
                            </a:solidFill>
                            <a:latin typeface="Cambria Math"/>
                            <a:ea typeface="Cambria Math"/>
                            <a:cs typeface="Cambria Math"/>
                          </a:rPr>
                          <m:t>(1385)</m:t>
                        </m:r>
                      </m:sub>
                    </m:sSub>
                  </m:oMath>
                </a14:m>
                <a:r>
                  <a:rPr lang="en-US" sz="1100" b="0" i="0" u="none" strike="noStrike" cap="none" spc="0">
                    <a:solidFill>
                      <a:schemeClr val="tx1"/>
                    </a:solidFill>
                    <a:latin typeface="Arial" panose="020B0604020202020204" pitchFamily="34" charset="0"/>
                    <a:ea typeface="Open Sans"/>
                    <a:cs typeface="Arial" panose="020B0604020202020204" pitchFamily="34" charset="0"/>
                  </a:rPr>
                  <a:t> = 28.042</a:t>
                </a:r>
                <a14:m>
                  <m:oMath xmlns:m="http://schemas.openxmlformats.org/officeDocument/2006/math">
                    <m:r>
                      <a:rPr lang="en-US" sz="1100" u="none" strike="noStrike" cap="none" spc="0">
                        <a:solidFill>
                          <a:schemeClr val="tx1"/>
                        </a:solidFill>
                        <a:latin typeface="Cambria Math"/>
                        <a:ea typeface="Cambria Math"/>
                        <a:cs typeface="Cambria Math"/>
                      </a:rPr>
                      <m:t>±</m:t>
                    </m:r>
                  </m:oMath>
                </a14:m>
                <a:r>
                  <a:rPr lang="en-US" sz="1100" b="0" i="0" u="none" strike="noStrike" cap="none" spc="0">
                    <a:solidFill>
                      <a:schemeClr val="tx1"/>
                    </a:solidFill>
                    <a:latin typeface="Arial" panose="020B0604020202020204" pitchFamily="34" charset="0"/>
                    <a:ea typeface="Open Sans"/>
                    <a:cs typeface="Arial" panose="020B0604020202020204" pitchFamily="34" charset="0"/>
                  </a:rPr>
                  <a:t>0.99 MeV/</a:t>
                </a:r>
                <a:r>
                  <a:rPr lang="en-US" sz="1100" b="0" i="1" u="none" strike="noStrike" cap="none" spc="0">
                    <a:solidFill>
                      <a:schemeClr val="tx1"/>
                    </a:solidFill>
                    <a:latin typeface="Arial" panose="020B0604020202020204" pitchFamily="34" charset="0"/>
                    <a:ea typeface="Open Sans"/>
                    <a:cs typeface="Arial" panose="020B0604020202020204" pitchFamily="34" charset="0"/>
                  </a:rPr>
                  <a:t>c</a:t>
                </a:r>
                <a:r>
                  <a:rPr lang="en-US" sz="1100" b="0" i="0" u="none" strike="noStrike" cap="none" spc="0" baseline="30000">
                    <a:solidFill>
                      <a:schemeClr val="tx1"/>
                    </a:solidFill>
                    <a:latin typeface="Arial" panose="020B0604020202020204" pitchFamily="34" charset="0"/>
                    <a:ea typeface="Open Sans"/>
                    <a:cs typeface="Arial" panose="020B0604020202020204" pitchFamily="34" charset="0"/>
                  </a:rPr>
                  <a:t>2</a:t>
                </a:r>
                <a:endParaRPr sz="1100" b="0" i="0" u="none" strike="noStrike" cap="none" spc="0">
                  <a:solidFill>
                    <a:schemeClr val="tx1"/>
                  </a:solidFill>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4B48B230-07D4-C8D4-C894-5F95803CB49B}"/>
                  </a:ext>
                </a:extLst>
              </p:cNvPr>
              <p:cNvSpPr txBox="1">
                <a:spLocks noRot="1" noChangeAspect="1" noMove="1" noResize="1" noEditPoints="1" noAdjustHandles="1" noChangeArrowheads="1" noChangeShapeType="1" noTextEdit="1"/>
              </p:cNvSpPr>
              <p:nvPr/>
            </p:nvSpPr>
            <p:spPr bwMode="auto">
              <a:xfrm>
                <a:off x="6309094" y="1391382"/>
                <a:ext cx="2653263" cy="698589"/>
              </a:xfrm>
              <a:prstGeom prst="rect">
                <a:avLst/>
              </a:prstGeom>
              <a:blipFill>
                <a:blip r:embed="rId6"/>
                <a:stretch>
                  <a:fillRect b="-178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6CD2BFC-65D8-CBF5-A706-9C8C0E95E132}"/>
                  </a:ext>
                </a:extLst>
              </p:cNvPr>
              <p:cNvSpPr txBox="1"/>
              <p:nvPr/>
            </p:nvSpPr>
            <p:spPr bwMode="auto">
              <a:xfrm>
                <a:off x="380598" y="1977056"/>
                <a:ext cx="3341205" cy="272767"/>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l">
                  <a:defRPr/>
                </a:pPr>
                <a14:m>
                  <m:oMath xmlns:m="http://schemas.openxmlformats.org/officeDocument/2006/math">
                    <m:r>
                      <m:rPr>
                        <m:sty m:val="p"/>
                      </m:rPr>
                      <a:rPr lang="en-US" sz="1200" u="none" strike="noStrike" cap="none" spc="0">
                        <a:solidFill>
                          <a:srgbClr val="000000"/>
                        </a:solidFill>
                        <a:latin typeface="Cambria Math"/>
                        <a:ea typeface="Cambria Math"/>
                        <a:cs typeface="Cambria Math"/>
                      </a:rPr>
                      <m:t>Λ</m:t>
                    </m:r>
                  </m:oMath>
                </a14:m>
                <a:r>
                  <a:rPr lang="en-US" sz="1200" b="0" i="0" u="none" strike="noStrike" cap="none" spc="0">
                    <a:solidFill>
                      <a:srgbClr val="000000"/>
                    </a:solidFill>
                    <a:latin typeface="Arial" panose="020B0604020202020204" pitchFamily="34" charset="0"/>
                    <a:ea typeface="Calibri"/>
                    <a:cs typeface="Arial" panose="020B0604020202020204" pitchFamily="34" charset="0"/>
                  </a:rPr>
                  <a:t> selection enhanced by Machine Learning</a:t>
                </a:r>
                <a:endParaRPr sz="1200" b="0" i="0" u="none" strike="noStrike" cap="none" spc="0">
                  <a:solidFill>
                    <a:srgbClr val="000000"/>
                  </a:solidFill>
                  <a:latin typeface="Arial" panose="020B0604020202020204" pitchFamily="34" charset="0"/>
                  <a:ea typeface="Calibri"/>
                  <a:cs typeface="Arial" panose="020B0604020202020204" pitchFamily="34" charset="0"/>
                </a:endParaRPr>
              </a:p>
            </p:txBody>
          </p:sp>
        </mc:Choice>
        <mc:Fallback xmlns="">
          <p:sp>
            <p:nvSpPr>
              <p:cNvPr id="15" name="TextBox 14">
                <a:extLst>
                  <a:ext uri="{FF2B5EF4-FFF2-40B4-BE49-F238E27FC236}">
                    <a16:creationId xmlns:a16="http://schemas.microsoft.com/office/drawing/2014/main" id="{26CD2BFC-65D8-CBF5-A706-9C8C0E95E132}"/>
                  </a:ext>
                </a:extLst>
              </p:cNvPr>
              <p:cNvSpPr txBox="1">
                <a:spLocks noRot="1" noChangeAspect="1" noMove="1" noResize="1" noEditPoints="1" noAdjustHandles="1" noChangeArrowheads="1" noChangeShapeType="1" noTextEdit="1"/>
              </p:cNvSpPr>
              <p:nvPr/>
            </p:nvSpPr>
            <p:spPr bwMode="auto">
              <a:xfrm>
                <a:off x="380598" y="1977056"/>
                <a:ext cx="3341205" cy="272767"/>
              </a:xfrm>
              <a:prstGeom prst="rect">
                <a:avLst/>
              </a:prstGeom>
              <a:blipFill>
                <a:blip r:embed="rId7"/>
                <a:stretch>
                  <a:fillRect b="-13043"/>
                </a:stretch>
              </a:blipFill>
            </p:spPr>
            <p:txBody>
              <a:bodyPr/>
              <a:lstStyle/>
              <a:p>
                <a:r>
                  <a:rPr lang="en-DE">
                    <a:noFill/>
                  </a:rPr>
                  <a:t> </a:t>
                </a:r>
              </a:p>
            </p:txBody>
          </p:sp>
        </mc:Fallback>
      </mc:AlternateContent>
    </p:spTree>
    <p:extLst>
      <p:ext uri="{BB962C8B-B14F-4D97-AF65-F5344CB8AC3E}">
        <p14:creationId xmlns:p14="http://schemas.microsoft.com/office/powerpoint/2010/main" val="575219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C31FAD-47BF-0CBF-3D02-1A352D9F2350}"/>
              </a:ext>
            </a:extLst>
          </p:cNvPr>
          <p:cNvSpPr>
            <a:spLocks noGrp="1"/>
          </p:cNvSpPr>
          <p:nvPr>
            <p:ph type="ctrTitle"/>
          </p:nvPr>
        </p:nvSpPr>
        <p:spPr/>
        <p:txBody>
          <a:bodyPr/>
          <a:lstStyle/>
          <a:p>
            <a:endParaRPr lang="en-US"/>
          </a:p>
        </p:txBody>
      </p:sp>
      <p:sp>
        <p:nvSpPr>
          <p:cNvPr id="3" name="Untertitel 2">
            <a:extLst>
              <a:ext uri="{FF2B5EF4-FFF2-40B4-BE49-F238E27FC236}">
                <a16:creationId xmlns:a16="http://schemas.microsoft.com/office/drawing/2014/main" id="{54FABFDC-0598-0B6B-D14D-0B73B69FD139}"/>
              </a:ext>
            </a:extLst>
          </p:cNvPr>
          <p:cNvSpPr>
            <a:spLocks noGrp="1"/>
          </p:cNvSpPr>
          <p:nvPr>
            <p:ph type="subTitle" idx="1"/>
          </p:nvPr>
        </p:nvSpPr>
        <p:spPr/>
        <p:txBody>
          <a:bodyPr/>
          <a:lstStyle/>
          <a:p>
            <a:endParaRPr lang="en-US"/>
          </a:p>
        </p:txBody>
      </p:sp>
      <p:sp>
        <p:nvSpPr>
          <p:cNvPr id="6" name="Rechteck 5">
            <a:extLst>
              <a:ext uri="{FF2B5EF4-FFF2-40B4-BE49-F238E27FC236}">
                <a16:creationId xmlns:a16="http://schemas.microsoft.com/office/drawing/2014/main" id="{6E154C0D-2C1A-FA82-D8BE-D1B32CA05EC4}"/>
              </a:ext>
            </a:extLst>
          </p:cNvPr>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a:extLst>
              <a:ext uri="{FF2B5EF4-FFF2-40B4-BE49-F238E27FC236}">
                <a16:creationId xmlns:a16="http://schemas.microsoft.com/office/drawing/2014/main" id="{D86F3569-BCEF-B519-6D07-4BF09C0542BD}"/>
              </a:ext>
            </a:extLst>
          </p:cNvPr>
          <p:cNvPicPr>
            <a:picLocks noChangeAspect="1"/>
          </p:cNvPicPr>
          <p:nvPr/>
        </p:nvPicPr>
        <p:blipFill>
          <a:blip r:embed="rId2"/>
          <a:stretch>
            <a:fillRect/>
          </a:stretch>
        </p:blipFill>
        <p:spPr>
          <a:xfrm>
            <a:off x="357002" y="0"/>
            <a:ext cx="8429996" cy="5143500"/>
          </a:xfrm>
          <a:prstGeom prst="rect">
            <a:avLst/>
          </a:prstGeom>
        </p:spPr>
      </p:pic>
    </p:spTree>
    <p:extLst>
      <p:ext uri="{BB962C8B-B14F-4D97-AF65-F5344CB8AC3E}">
        <p14:creationId xmlns:p14="http://schemas.microsoft.com/office/powerpoint/2010/main" val="3287085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910283-F469-2C45-A420-58ABD4DA3FDF}"/>
              </a:ext>
            </a:extLst>
          </p:cNvPr>
          <p:cNvSpPr>
            <a:spLocks noGrp="1"/>
          </p:cNvSpPr>
          <p:nvPr>
            <p:ph type="title"/>
          </p:nvPr>
        </p:nvSpPr>
        <p:spPr/>
        <p:txBody>
          <a:bodyPr/>
          <a:lstStyle/>
          <a:p>
            <a:r>
              <a:rPr lang="en-GB"/>
              <a:t>Cosmic Matter in the Laboratory within MU</a:t>
            </a:r>
          </a:p>
        </p:txBody>
      </p:sp>
      <p:sp>
        <p:nvSpPr>
          <p:cNvPr id="8" name="Text Placeholder 7">
            <a:extLst>
              <a:ext uri="{FF2B5EF4-FFF2-40B4-BE49-F238E27FC236}">
                <a16:creationId xmlns:a16="http://schemas.microsoft.com/office/drawing/2014/main" id="{F769C967-B7E2-494E-8054-2F870D46266E}"/>
              </a:ext>
            </a:extLst>
          </p:cNvPr>
          <p:cNvSpPr>
            <a:spLocks noGrp="1"/>
          </p:cNvSpPr>
          <p:nvPr>
            <p:ph type="body" sz="quarter" idx="14"/>
          </p:nvPr>
        </p:nvSpPr>
        <p:spPr/>
        <p:txBody>
          <a:bodyPr/>
          <a:lstStyle/>
          <a:p>
            <a:r>
              <a:rPr lang="en-GB" dirty="0"/>
              <a:t>Mission and objectives </a:t>
            </a:r>
          </a:p>
        </p:txBody>
      </p:sp>
      <p:sp>
        <p:nvSpPr>
          <p:cNvPr id="4" name="Date Placeholder 3">
            <a:extLst>
              <a:ext uri="{FF2B5EF4-FFF2-40B4-BE49-F238E27FC236}">
                <a16:creationId xmlns:a16="http://schemas.microsoft.com/office/drawing/2014/main" id="{E8A866AC-C2C7-CD42-8AE4-2E66858E4677}"/>
              </a:ext>
            </a:extLst>
          </p:cNvPr>
          <p:cNvSpPr>
            <a:spLocks noGrp="1"/>
          </p:cNvSpPr>
          <p:nvPr>
            <p:ph type="dt" sz="half" idx="2"/>
          </p:nvPr>
        </p:nvSpPr>
        <p:spPr/>
        <p:txBody>
          <a:bodyPr/>
          <a:lstStyle/>
          <a:p>
            <a:r>
              <a:rPr lang="de-DE"/>
              <a:t>14/09/2023</a:t>
            </a:r>
            <a:endParaRPr lang="en-GB" dirty="0"/>
          </a:p>
        </p:txBody>
      </p:sp>
      <p:sp>
        <p:nvSpPr>
          <p:cNvPr id="5" name="Footer Placeholder 4">
            <a:extLst>
              <a:ext uri="{FF2B5EF4-FFF2-40B4-BE49-F238E27FC236}">
                <a16:creationId xmlns:a16="http://schemas.microsoft.com/office/drawing/2014/main" id="{82178411-4435-044B-91A2-600CDCB4EBD6}"/>
              </a:ext>
            </a:extLst>
          </p:cNvPr>
          <p:cNvSpPr>
            <a:spLocks noGrp="1"/>
          </p:cNvSpPr>
          <p:nvPr>
            <p:ph type="ftr" sz="quarter" idx="3"/>
          </p:nvPr>
        </p:nvSpPr>
        <p:spPr/>
        <p:txBody>
          <a:bodyPr/>
          <a:lstStyle/>
          <a:p>
            <a:r>
              <a:rPr lang="en-GB"/>
              <a:t>Research Topic MU-CML</a:t>
            </a:r>
          </a:p>
        </p:txBody>
      </p:sp>
      <p:sp>
        <p:nvSpPr>
          <p:cNvPr id="6" name="Slide Number Placeholder 5">
            <a:extLst>
              <a:ext uri="{FF2B5EF4-FFF2-40B4-BE49-F238E27FC236}">
                <a16:creationId xmlns:a16="http://schemas.microsoft.com/office/drawing/2014/main" id="{BE2CFCF4-1A2A-2E44-9F6D-3F8DEFA01B09}"/>
              </a:ext>
            </a:extLst>
          </p:cNvPr>
          <p:cNvSpPr>
            <a:spLocks noGrp="1"/>
          </p:cNvSpPr>
          <p:nvPr>
            <p:ph type="sldNum" sz="quarter" idx="4"/>
          </p:nvPr>
        </p:nvSpPr>
        <p:spPr/>
        <p:txBody>
          <a:bodyPr/>
          <a:lstStyle/>
          <a:p>
            <a:fld id="{68A7D314-ADB3-4224-BAA8-FD8F1154CE84}" type="slidenum">
              <a:rPr lang="en-GB" smtClean="0"/>
              <a:pPr/>
              <a:t>4</a:t>
            </a:fld>
            <a:endParaRPr lang="en-GB"/>
          </a:p>
        </p:txBody>
      </p:sp>
      <p:sp>
        <p:nvSpPr>
          <p:cNvPr id="13" name="Text Placeholder 8">
            <a:extLst>
              <a:ext uri="{FF2B5EF4-FFF2-40B4-BE49-F238E27FC236}">
                <a16:creationId xmlns:a16="http://schemas.microsoft.com/office/drawing/2014/main" id="{BC048BF4-0C5F-0F40-94C5-4A9E61C8B169}"/>
              </a:ext>
            </a:extLst>
          </p:cNvPr>
          <p:cNvSpPr txBox="1">
            <a:spLocks/>
          </p:cNvSpPr>
          <p:nvPr/>
        </p:nvSpPr>
        <p:spPr>
          <a:xfrm>
            <a:off x="323528" y="1112998"/>
            <a:ext cx="4789290" cy="865842"/>
          </a:xfrm>
          <a:prstGeom prst="rect">
            <a:avLst/>
          </a:prstGeom>
        </p:spPr>
        <p:txBody>
          <a:bodyPr vert="horz" lIns="0" tIns="0" rIns="0" bIns="0" rtlCol="0">
            <a:noAutofit/>
          </a:bodyPr>
          <a:lstStyle>
            <a:lvl1pPr marL="0" indent="0" algn="l" defTabSz="180000" rtl="0" eaLnBrk="1" latinLnBrk="0" hangingPunct="1">
              <a:lnSpc>
                <a:spcPts val="1800"/>
              </a:lnSpc>
              <a:spcBef>
                <a:spcPts val="1100"/>
              </a:spcBef>
              <a:spcAft>
                <a:spcPts val="0"/>
              </a:spcAft>
              <a:buClr>
                <a:schemeClr val="accent3"/>
              </a:buClr>
              <a:buFont typeface="Wingdings" panose="05000000000000000000" pitchFamily="2" charset="2"/>
              <a:buNone/>
              <a:tabLst>
                <a:tab pos="180000" algn="l"/>
                <a:tab pos="360000" algn="l"/>
              </a:tabLst>
              <a:defRPr sz="2000" kern="1200">
                <a:solidFill>
                  <a:schemeClr val="accent2"/>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600"/>
              </a:spcBef>
              <a:tabLst>
                <a:tab pos="179388" algn="l"/>
                <a:tab pos="358775" algn="l"/>
              </a:tabLst>
            </a:pPr>
            <a:r>
              <a:rPr lang="en-GB" sz="1300" dirty="0">
                <a:solidFill>
                  <a:srgbClr val="0A2D6E"/>
                </a:solidFill>
              </a:rPr>
              <a:t>Key contribution to the Helmholtz-Mission:</a:t>
            </a:r>
          </a:p>
          <a:p>
            <a:pPr>
              <a:lnSpc>
                <a:spcPct val="100000"/>
              </a:lnSpc>
              <a:spcBef>
                <a:spcPts val="600"/>
              </a:spcBef>
              <a:tabLst>
                <a:tab pos="179388" algn="l"/>
                <a:tab pos="358775" algn="l"/>
              </a:tabLst>
            </a:pPr>
            <a:r>
              <a:rPr lang="en-GB" sz="1300" dirty="0">
                <a:solidFill>
                  <a:srgbClr val="0A2D6E"/>
                </a:solidFill>
              </a:rPr>
              <a:t>Emergence of complex phenomena in strong interaction</a:t>
            </a:r>
          </a:p>
          <a:p>
            <a:pPr>
              <a:lnSpc>
                <a:spcPct val="100000"/>
              </a:lnSpc>
              <a:spcBef>
                <a:spcPts val="600"/>
              </a:spcBef>
              <a:tabLst>
                <a:tab pos="179388" algn="l"/>
                <a:tab pos="358775" algn="l"/>
              </a:tabLst>
            </a:pPr>
            <a:r>
              <a:rPr lang="en-GB" sz="1300" dirty="0">
                <a:solidFill>
                  <a:srgbClr val="0A2D6E"/>
                </a:solidFill>
              </a:rPr>
              <a:t>Role of the strong interaction in the evolution of our universe</a:t>
            </a:r>
          </a:p>
        </p:txBody>
      </p:sp>
      <p:sp>
        <p:nvSpPr>
          <p:cNvPr id="15" name="Textfeld 15">
            <a:extLst>
              <a:ext uri="{FF2B5EF4-FFF2-40B4-BE49-F238E27FC236}">
                <a16:creationId xmlns:a16="http://schemas.microsoft.com/office/drawing/2014/main" id="{0C19A1B6-6125-7243-AE27-66BCC17D4A19}"/>
              </a:ext>
            </a:extLst>
          </p:cNvPr>
          <p:cNvSpPr txBox="1"/>
          <p:nvPr/>
        </p:nvSpPr>
        <p:spPr>
          <a:xfrm>
            <a:off x="8117900" y="3147814"/>
            <a:ext cx="1062612" cy="276999"/>
          </a:xfrm>
          <a:prstGeom prst="rect">
            <a:avLst/>
          </a:prstGeom>
          <a:noFill/>
        </p:spPr>
        <p:txBody>
          <a:bodyPr wrap="square" rtlCol="0">
            <a:spAutoFit/>
          </a:bodyPr>
          <a:lstStyle/>
          <a:p>
            <a:pPr algn="ctr"/>
            <a:r>
              <a:rPr lang="de-DE" sz="1200" dirty="0">
                <a:solidFill>
                  <a:srgbClr val="0A2D6E"/>
                </a:solidFill>
                <a:latin typeface="Arial Narrow" panose="020B0604020202020204" pitchFamily="34" charset="0"/>
                <a:cs typeface="Arial Narrow" panose="020B0604020202020204" pitchFamily="34" charset="0"/>
              </a:rPr>
              <a:t>Strong link </a:t>
            </a:r>
            <a:r>
              <a:rPr lang="de-DE" sz="1200" dirty="0" err="1">
                <a:solidFill>
                  <a:srgbClr val="0A2D6E"/>
                </a:solidFill>
                <a:latin typeface="Arial Narrow" panose="020B0604020202020204" pitchFamily="34" charset="0"/>
                <a:cs typeface="Arial Narrow" panose="020B0604020202020204" pitchFamily="34" charset="0"/>
              </a:rPr>
              <a:t>to</a:t>
            </a:r>
            <a:r>
              <a:rPr lang="de-DE" sz="1200" dirty="0">
                <a:solidFill>
                  <a:srgbClr val="0A2D6E"/>
                </a:solidFill>
                <a:latin typeface="Arial Narrow" panose="020B0604020202020204" pitchFamily="34" charset="0"/>
                <a:cs typeface="Arial Narrow" panose="020B0604020202020204" pitchFamily="34" charset="0"/>
              </a:rPr>
              <a:t> </a:t>
            </a:r>
          </a:p>
        </p:txBody>
      </p:sp>
      <p:pic>
        <p:nvPicPr>
          <p:cNvPr id="16" name="Picture 2">
            <a:extLst>
              <a:ext uri="{FF2B5EF4-FFF2-40B4-BE49-F238E27FC236}">
                <a16:creationId xmlns:a16="http://schemas.microsoft.com/office/drawing/2014/main" id="{93F137CA-645C-CF46-8A3C-E4F860E782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26191" b="1560"/>
          <a:stretch/>
        </p:blipFill>
        <p:spPr bwMode="auto">
          <a:xfrm>
            <a:off x="8354573" y="3405432"/>
            <a:ext cx="631606" cy="4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Content Placeholder 2">
            <a:extLst>
              <a:ext uri="{FF2B5EF4-FFF2-40B4-BE49-F238E27FC236}">
                <a16:creationId xmlns:a16="http://schemas.microsoft.com/office/drawing/2014/main" id="{37853750-813E-8745-A11E-A5B3E0FCC4E9}"/>
              </a:ext>
            </a:extLst>
          </p:cNvPr>
          <p:cNvSpPr txBox="1">
            <a:spLocks/>
          </p:cNvSpPr>
          <p:nvPr/>
        </p:nvSpPr>
        <p:spPr>
          <a:xfrm>
            <a:off x="4977912" y="1057270"/>
            <a:ext cx="4274608" cy="3721368"/>
          </a:xfrm>
          <a:prstGeom prst="rect">
            <a:avLst/>
          </a:prstGeom>
        </p:spPr>
        <p:txBody>
          <a:bodyPr/>
          <a:lst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6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ts val="1500"/>
              </a:spcBef>
              <a:buClr>
                <a:srgbClr val="F0781E"/>
              </a:buClr>
              <a:buFont typeface="Wingdings" panose="05000000000000000000" pitchFamily="2" charset="2"/>
              <a:buNone/>
            </a:pPr>
            <a:r>
              <a:rPr lang="en-GB" sz="1300" b="1" dirty="0"/>
              <a:t>Mission</a:t>
            </a:r>
          </a:p>
          <a:p>
            <a:pPr>
              <a:lnSpc>
                <a:spcPct val="100000"/>
              </a:lnSpc>
              <a:spcBef>
                <a:spcPts val="300"/>
              </a:spcBef>
              <a:buClr>
                <a:srgbClr val="F0781E"/>
              </a:buClr>
            </a:pPr>
            <a:r>
              <a:rPr lang="en-GB" sz="1300" dirty="0"/>
              <a:t>Unravel the properties of hadrons; access and understand the QCD spectrum</a:t>
            </a:r>
          </a:p>
          <a:p>
            <a:pPr>
              <a:lnSpc>
                <a:spcPct val="100000"/>
              </a:lnSpc>
              <a:spcBef>
                <a:spcPts val="300"/>
              </a:spcBef>
              <a:buClr>
                <a:srgbClr val="F0781E"/>
              </a:buClr>
            </a:pPr>
            <a:r>
              <a:rPr lang="en-GB" sz="1300" dirty="0"/>
              <a:t>Explore strongly interacting systems under</a:t>
            </a:r>
            <a:br>
              <a:rPr lang="en-GB" sz="1300" dirty="0"/>
            </a:br>
            <a:r>
              <a:rPr lang="en-GB" sz="1300" dirty="0"/>
              <a:t>extreme conditions of temperature, density, isospin</a:t>
            </a:r>
          </a:p>
          <a:p>
            <a:pPr marL="0" indent="0">
              <a:lnSpc>
                <a:spcPct val="100000"/>
              </a:lnSpc>
              <a:spcBef>
                <a:spcPts val="1500"/>
              </a:spcBef>
              <a:buClr>
                <a:srgbClr val="F0781E"/>
              </a:buClr>
              <a:buFont typeface="Wingdings" panose="05000000000000000000" pitchFamily="2" charset="2"/>
              <a:buNone/>
            </a:pPr>
            <a:r>
              <a:rPr lang="en-GB" sz="1300" b="1" dirty="0"/>
              <a:t>Strategy</a:t>
            </a:r>
          </a:p>
          <a:p>
            <a:pPr>
              <a:lnSpc>
                <a:spcPct val="100000"/>
              </a:lnSpc>
              <a:spcBef>
                <a:spcPts val="300"/>
              </a:spcBef>
              <a:buClr>
                <a:srgbClr val="F0781E"/>
              </a:buClr>
            </a:pPr>
            <a:r>
              <a:rPr lang="en-GB" sz="1300" dirty="0"/>
              <a:t>Study cosmic matter in the laboratory</a:t>
            </a:r>
          </a:p>
          <a:p>
            <a:pPr>
              <a:lnSpc>
                <a:spcPct val="100000"/>
              </a:lnSpc>
              <a:spcBef>
                <a:spcPts val="300"/>
              </a:spcBef>
              <a:buClr>
                <a:srgbClr val="F0781E"/>
              </a:buClr>
            </a:pPr>
            <a:r>
              <a:rPr lang="en-GB" sz="1300" dirty="0"/>
              <a:t>Use primary and secondary ion beams</a:t>
            </a:r>
            <a:br>
              <a:rPr lang="en-GB" sz="1300" dirty="0"/>
            </a:br>
            <a:r>
              <a:rPr lang="en-GB" sz="1300" dirty="0"/>
              <a:t>from (anti-)proton to Uranium</a:t>
            </a:r>
          </a:p>
          <a:p>
            <a:pPr>
              <a:lnSpc>
                <a:spcPct val="100000"/>
              </a:lnSpc>
              <a:spcBef>
                <a:spcPts val="300"/>
              </a:spcBef>
              <a:buClr>
                <a:srgbClr val="F0781E"/>
              </a:buClr>
            </a:pPr>
            <a:r>
              <a:rPr lang="en-US" sz="1300" dirty="0">
                <a:latin typeface="Arial" charset="0"/>
              </a:rPr>
              <a:t>Apply forefront technologies</a:t>
            </a:r>
            <a:endParaRPr lang="en-GB" sz="1300" dirty="0"/>
          </a:p>
          <a:p>
            <a:pPr marL="0" indent="0">
              <a:lnSpc>
                <a:spcPct val="100000"/>
              </a:lnSpc>
              <a:spcBef>
                <a:spcPts val="1500"/>
              </a:spcBef>
              <a:buClr>
                <a:srgbClr val="F0781E"/>
              </a:buClr>
              <a:buFont typeface="Wingdings" panose="05000000000000000000" pitchFamily="2" charset="2"/>
              <a:buNone/>
            </a:pPr>
            <a:r>
              <a:rPr lang="en-GB" sz="1300" b="1" dirty="0"/>
              <a:t>Uniqueness</a:t>
            </a:r>
          </a:p>
          <a:p>
            <a:pPr>
              <a:lnSpc>
                <a:spcPct val="100000"/>
              </a:lnSpc>
              <a:spcBef>
                <a:spcPts val="300"/>
              </a:spcBef>
              <a:buClr>
                <a:srgbClr val="F0781E"/>
              </a:buClr>
            </a:pPr>
            <a:r>
              <a:rPr lang="en-GB" sz="1300" dirty="0"/>
              <a:t>Relativistic ion beams of highest intensities</a:t>
            </a:r>
          </a:p>
          <a:p>
            <a:pPr>
              <a:lnSpc>
                <a:spcPct val="100000"/>
              </a:lnSpc>
              <a:spcBef>
                <a:spcPts val="300"/>
              </a:spcBef>
              <a:buClr>
                <a:srgbClr val="F0781E"/>
              </a:buClr>
            </a:pPr>
            <a:r>
              <a:rPr lang="en-GB" sz="1300" dirty="0"/>
              <a:t>Storage rings for cooled (secondary) beams</a:t>
            </a:r>
          </a:p>
          <a:p>
            <a:pPr>
              <a:lnSpc>
                <a:spcPct val="100000"/>
              </a:lnSpc>
              <a:spcBef>
                <a:spcPts val="300"/>
              </a:spcBef>
              <a:buClr>
                <a:srgbClr val="F0781E"/>
              </a:buClr>
            </a:pPr>
            <a:r>
              <a:rPr lang="en-GB" sz="1300" dirty="0"/>
              <a:t>Novel experimental instrumentation</a:t>
            </a:r>
          </a:p>
          <a:p>
            <a:pPr>
              <a:lnSpc>
                <a:spcPct val="100000"/>
              </a:lnSpc>
              <a:spcBef>
                <a:spcPts val="300"/>
              </a:spcBef>
            </a:pPr>
            <a:endParaRPr lang="de-DE" sz="1300" dirty="0"/>
          </a:p>
        </p:txBody>
      </p:sp>
      <p:pic>
        <p:nvPicPr>
          <p:cNvPr id="3" name="Picture 2">
            <a:extLst>
              <a:ext uri="{FF2B5EF4-FFF2-40B4-BE49-F238E27FC236}">
                <a16:creationId xmlns:a16="http://schemas.microsoft.com/office/drawing/2014/main" id="{E69980B9-EFBE-E840-95B5-5CC1B5B52055}"/>
              </a:ext>
            </a:extLst>
          </p:cNvPr>
          <p:cNvPicPr>
            <a:picLocks noChangeAspect="1"/>
          </p:cNvPicPr>
          <p:nvPr/>
        </p:nvPicPr>
        <p:blipFill>
          <a:blip r:embed="rId4"/>
          <a:stretch>
            <a:fillRect/>
          </a:stretch>
        </p:blipFill>
        <p:spPr>
          <a:xfrm>
            <a:off x="323528" y="2391605"/>
            <a:ext cx="4082943" cy="2287363"/>
          </a:xfrm>
          <a:prstGeom prst="rect">
            <a:avLst/>
          </a:prstGeom>
        </p:spPr>
      </p:pic>
      <p:sp>
        <p:nvSpPr>
          <p:cNvPr id="22" name="Rechteck 4">
            <a:extLst>
              <a:ext uri="{FF2B5EF4-FFF2-40B4-BE49-F238E27FC236}">
                <a16:creationId xmlns:a16="http://schemas.microsoft.com/office/drawing/2014/main" id="{A26D9265-B4D7-2F45-BBD8-DC05F42B88D9}"/>
              </a:ext>
            </a:extLst>
          </p:cNvPr>
          <p:cNvSpPr/>
          <p:nvPr/>
        </p:nvSpPr>
        <p:spPr>
          <a:xfrm>
            <a:off x="1714232" y="4208770"/>
            <a:ext cx="2334293" cy="523220"/>
          </a:xfrm>
          <a:prstGeom prst="rect">
            <a:avLst/>
          </a:prstGeom>
        </p:spPr>
        <p:txBody>
          <a:bodyPr wrap="none">
            <a:spAutoFit/>
          </a:bodyPr>
          <a:lstStyle/>
          <a:p>
            <a:r>
              <a:rPr lang="en-GB" sz="1400" dirty="0">
                <a:solidFill>
                  <a:schemeClr val="bg1"/>
                </a:solidFill>
              </a:rPr>
              <a:t>Quarks    Hadrons    Nuclei</a:t>
            </a:r>
          </a:p>
          <a:p>
            <a:r>
              <a:rPr lang="en-GB" sz="1400" dirty="0">
                <a:solidFill>
                  <a:schemeClr val="bg1"/>
                </a:solidFill>
              </a:rPr>
              <a:t>gluons</a:t>
            </a:r>
          </a:p>
        </p:txBody>
      </p:sp>
      <p:sp>
        <p:nvSpPr>
          <p:cNvPr id="2" name="Curved Up Arrow 1">
            <a:extLst>
              <a:ext uri="{FF2B5EF4-FFF2-40B4-BE49-F238E27FC236}">
                <a16:creationId xmlns:a16="http://schemas.microsoft.com/office/drawing/2014/main" id="{1245EBD5-B1C4-0348-8B08-B8AF78287EB1}"/>
              </a:ext>
            </a:extLst>
          </p:cNvPr>
          <p:cNvSpPr/>
          <p:nvPr/>
        </p:nvSpPr>
        <p:spPr>
          <a:xfrm>
            <a:off x="2375016" y="4457354"/>
            <a:ext cx="453458" cy="186930"/>
          </a:xfrm>
          <a:prstGeom prst="curvedUpArrow">
            <a:avLst>
              <a:gd name="adj1" fmla="val 25000"/>
              <a:gd name="adj2" fmla="val 50000"/>
              <a:gd name="adj3" fmla="val 40300"/>
            </a:avLst>
          </a:prstGeom>
          <a:solidFill>
            <a:schemeClr val="bg1">
              <a:alpha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5" name="Curved Up Arrow 24">
            <a:extLst>
              <a:ext uri="{FF2B5EF4-FFF2-40B4-BE49-F238E27FC236}">
                <a16:creationId xmlns:a16="http://schemas.microsoft.com/office/drawing/2014/main" id="{48BF1CBC-C5FE-FC4D-BFEF-6AD1430DBABD}"/>
              </a:ext>
            </a:extLst>
          </p:cNvPr>
          <p:cNvSpPr/>
          <p:nvPr/>
        </p:nvSpPr>
        <p:spPr>
          <a:xfrm>
            <a:off x="3154392" y="4457354"/>
            <a:ext cx="453458" cy="186930"/>
          </a:xfrm>
          <a:prstGeom prst="curvedUpArrow">
            <a:avLst>
              <a:gd name="adj1" fmla="val 25000"/>
              <a:gd name="adj2" fmla="val 50000"/>
              <a:gd name="adj3" fmla="val 40300"/>
            </a:avLst>
          </a:prstGeom>
          <a:solidFill>
            <a:schemeClr val="bg1">
              <a:alpha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solidFill>
                <a:schemeClr val="tx1"/>
              </a:solidFill>
            </a:endParaRPr>
          </a:p>
        </p:txBody>
      </p:sp>
      <p:pic>
        <p:nvPicPr>
          <p:cNvPr id="19" name="Picture 2">
            <a:extLst>
              <a:ext uri="{FF2B5EF4-FFF2-40B4-BE49-F238E27FC236}">
                <a16:creationId xmlns:a16="http://schemas.microsoft.com/office/drawing/2014/main" id="{9DEAC001-CE33-E840-86CC-6134D2E0C3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17036" y="2112261"/>
            <a:ext cx="623622" cy="360000"/>
          </a:xfrm>
          <a:prstGeom prst="rect">
            <a:avLst/>
          </a:prstGeom>
          <a:solidFill>
            <a:schemeClr val="bg1"/>
          </a:solidFill>
          <a:ln>
            <a:noFill/>
          </a:ln>
        </p:spPr>
      </p:pic>
      <p:pic>
        <p:nvPicPr>
          <p:cNvPr id="20" name="Picture 3">
            <a:extLst>
              <a:ext uri="{FF2B5EF4-FFF2-40B4-BE49-F238E27FC236}">
                <a16:creationId xmlns:a16="http://schemas.microsoft.com/office/drawing/2014/main" id="{6AD04817-9F63-214E-AB0A-2A09A1C27B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410200" y="2112261"/>
            <a:ext cx="618750" cy="360000"/>
          </a:xfrm>
          <a:prstGeom prst="rect">
            <a:avLst/>
          </a:prstGeom>
          <a:solidFill>
            <a:schemeClr val="bg1"/>
          </a:solidFill>
          <a:ln>
            <a:noFill/>
          </a:ln>
        </p:spPr>
      </p:pic>
      <p:pic>
        <p:nvPicPr>
          <p:cNvPr id="21" name="Picture 4">
            <a:extLst>
              <a:ext uri="{FF2B5EF4-FFF2-40B4-BE49-F238E27FC236}">
                <a16:creationId xmlns:a16="http://schemas.microsoft.com/office/drawing/2014/main" id="{EF2FB56E-BDC1-B547-BA22-05627068E7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707904" y="2102756"/>
            <a:ext cx="618750" cy="360000"/>
          </a:xfrm>
          <a:prstGeom prst="rect">
            <a:avLst/>
          </a:prstGeom>
          <a:solidFill>
            <a:schemeClr val="bg1"/>
          </a:solidFill>
          <a:ln>
            <a:noFill/>
          </a:ln>
        </p:spPr>
      </p:pic>
    </p:spTree>
    <p:extLst>
      <p:ext uri="{BB962C8B-B14F-4D97-AF65-F5344CB8AC3E}">
        <p14:creationId xmlns:p14="http://schemas.microsoft.com/office/powerpoint/2010/main" val="1919685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847684D-F8F2-D446-87ED-0F4AD76EC99D}"/>
              </a:ext>
            </a:extLst>
          </p:cNvPr>
          <p:cNvSpPr>
            <a:spLocks noGrp="1"/>
          </p:cNvSpPr>
          <p:nvPr>
            <p:ph type="title"/>
          </p:nvPr>
        </p:nvSpPr>
        <p:spPr/>
        <p:txBody>
          <a:bodyPr/>
          <a:lstStyle/>
          <a:p>
            <a:r>
              <a:rPr lang="en-GB" dirty="0"/>
              <a:t>User facilities and instruments available for FAIR Phase 0</a:t>
            </a:r>
          </a:p>
        </p:txBody>
      </p:sp>
      <mc:AlternateContent xmlns:mc="http://schemas.openxmlformats.org/markup-compatibility/2006" xmlns:a14="http://schemas.microsoft.com/office/drawing/2010/main">
        <mc:Choice Requires="a14">
          <p:sp>
            <p:nvSpPr>
              <p:cNvPr id="14" name="Content Placeholder 13">
                <a:extLst>
                  <a:ext uri="{FF2B5EF4-FFF2-40B4-BE49-F238E27FC236}">
                    <a16:creationId xmlns:a16="http://schemas.microsoft.com/office/drawing/2014/main" id="{686D7D42-3F69-7A42-968D-18ACCC25385D}"/>
                  </a:ext>
                </a:extLst>
              </p:cNvPr>
              <p:cNvSpPr>
                <a:spLocks noGrp="1"/>
              </p:cNvSpPr>
              <p:nvPr>
                <p:ph sz="quarter" idx="16"/>
              </p:nvPr>
            </p:nvSpPr>
            <p:spPr>
              <a:xfrm>
                <a:off x="381342" y="1122169"/>
                <a:ext cx="3538615" cy="3617443"/>
              </a:xfrm>
            </p:spPr>
            <p:txBody>
              <a:bodyPr/>
              <a:lstStyle/>
              <a:p>
                <a:pPr marL="1587" indent="0">
                  <a:lnSpc>
                    <a:spcPct val="100000"/>
                  </a:lnSpc>
                  <a:spcBef>
                    <a:spcPts val="2100"/>
                  </a:spcBef>
                  <a:buNone/>
                </a:pPr>
                <a:r>
                  <a:rPr lang="en-GB" sz="1400" b="1" dirty="0"/>
                  <a:t>Nuclear structure, nuclear reactions,</a:t>
                </a:r>
                <a:br>
                  <a:rPr lang="en-GB" sz="1400" b="1" dirty="0"/>
                </a:br>
                <a:r>
                  <a:rPr lang="en-GB" sz="1400" b="1" dirty="0"/>
                  <a:t>and </a:t>
                </a:r>
                <a:r>
                  <a:rPr lang="en-GB" sz="1400" b="1" dirty="0" err="1"/>
                  <a:t>superheavy</a:t>
                </a:r>
                <a:r>
                  <a:rPr lang="en-GB" sz="1400" b="1" dirty="0"/>
                  <a:t> elements</a:t>
                </a:r>
                <a:br>
                  <a:rPr lang="en-GB" sz="1400" b="1" dirty="0"/>
                </a:br>
                <a:r>
                  <a:rPr lang="en-GB" sz="1400" b="1" dirty="0"/>
                  <a:t>	</a:t>
                </a:r>
                <a:r>
                  <a:rPr lang="en-GB" sz="1400" dirty="0">
                    <a:solidFill>
                      <a:srgbClr val="00B050"/>
                    </a:solidFill>
                  </a:rPr>
                  <a:t>UNILAC </a:t>
                </a:r>
                <a14:m>
                  <m:oMath xmlns:m="http://schemas.openxmlformats.org/officeDocument/2006/math">
                    <m:r>
                      <a:rPr lang="en-GB" sz="1400" i="1">
                        <a:solidFill>
                          <a:srgbClr val="00B050"/>
                        </a:solidFill>
                        <a:latin typeface="Cambria Math" panose="02040503050406030204" pitchFamily="18" charset="0"/>
                      </a:rPr>
                      <m:t>𝑝</m:t>
                    </m:r>
                  </m:oMath>
                </a14:m>
                <a:r>
                  <a:rPr lang="en-GB" sz="1400" dirty="0">
                    <a:solidFill>
                      <a:srgbClr val="00B050"/>
                    </a:solidFill>
                  </a:rPr>
                  <a:t> to </a:t>
                </a:r>
                <a14:m>
                  <m:oMath xmlns:m="http://schemas.openxmlformats.org/officeDocument/2006/math">
                    <m:r>
                      <a:rPr lang="en-GB" sz="1400" i="1">
                        <a:solidFill>
                          <a:srgbClr val="00B050"/>
                        </a:solidFill>
                        <a:latin typeface="Cambria Math" panose="02040503050406030204" pitchFamily="18" charset="0"/>
                      </a:rPr>
                      <m:t>𝑈</m:t>
                    </m:r>
                  </m:oMath>
                </a14:m>
                <a:r>
                  <a:rPr lang="en-GB" sz="1400" dirty="0">
                    <a:solidFill>
                      <a:srgbClr val="00B050"/>
                    </a:solidFill>
                  </a:rPr>
                  <a:t> beams up to 11.4 MeV/u</a:t>
                </a:r>
                <a:br>
                  <a:rPr lang="en-GB" sz="1400" dirty="0">
                    <a:solidFill>
                      <a:srgbClr val="00B050"/>
                    </a:solidFill>
                  </a:rPr>
                </a:br>
                <a:r>
                  <a:rPr lang="en-GB" sz="1400" dirty="0">
                    <a:solidFill>
                      <a:srgbClr val="00B050"/>
                    </a:solidFill>
                  </a:rPr>
                  <a:t>	</a:t>
                </a:r>
                <a:r>
                  <a:rPr lang="en-GB" sz="1400" dirty="0">
                    <a:solidFill>
                      <a:srgbClr val="005AA0"/>
                    </a:solidFill>
                  </a:rPr>
                  <a:t>ESR, Fragment Separator FRS</a:t>
                </a:r>
                <a:br>
                  <a:rPr lang="en-GB" sz="1400" dirty="0">
                    <a:solidFill>
                      <a:srgbClr val="0070C0"/>
                    </a:solidFill>
                  </a:rPr>
                </a:br>
                <a:r>
                  <a:rPr lang="en-GB" sz="1400" dirty="0">
                    <a:solidFill>
                      <a:srgbClr val="0070C0"/>
                    </a:solidFill>
                  </a:rPr>
                  <a:t>	</a:t>
                </a:r>
                <a:r>
                  <a:rPr lang="en-GB" sz="1400" dirty="0">
                    <a:solidFill>
                      <a:srgbClr val="005AA0"/>
                    </a:solidFill>
                  </a:rPr>
                  <a:t>SIS18 </a:t>
                </a:r>
                <a:r>
                  <a:rPr lang="de-DE" sz="1400" dirty="0">
                    <a:solidFill>
                      <a:srgbClr val="005AA0"/>
                    </a:solidFill>
                  </a:rPr>
                  <a:t>all </a:t>
                </a:r>
                <a:r>
                  <a:rPr lang="de-DE" sz="1400" dirty="0" err="1">
                    <a:solidFill>
                      <a:srgbClr val="005AA0"/>
                    </a:solidFill>
                  </a:rPr>
                  <a:t>ions</a:t>
                </a:r>
                <a:r>
                  <a:rPr lang="de-DE" sz="1400" dirty="0">
                    <a:solidFill>
                      <a:srgbClr val="005AA0"/>
                    </a:solidFill>
                  </a:rPr>
                  <a:t> </a:t>
                </a:r>
                <a:r>
                  <a:rPr lang="de-DE" sz="1400" dirty="0" err="1">
                    <a:solidFill>
                      <a:srgbClr val="005AA0"/>
                    </a:solidFill>
                  </a:rPr>
                  <a:t>up</a:t>
                </a:r>
                <a:r>
                  <a:rPr lang="de-DE" sz="1400" dirty="0">
                    <a:solidFill>
                      <a:srgbClr val="005AA0"/>
                    </a:solidFill>
                  </a:rPr>
                  <a:t> </a:t>
                </a:r>
                <a:r>
                  <a:rPr lang="de-DE" sz="1400" dirty="0" err="1">
                    <a:solidFill>
                      <a:srgbClr val="005AA0"/>
                    </a:solidFill>
                  </a:rPr>
                  <a:t>to</a:t>
                </a:r>
                <a:r>
                  <a:rPr lang="de-DE" sz="1400" dirty="0">
                    <a:solidFill>
                      <a:srgbClr val="005AA0"/>
                    </a:solidFill>
                  </a:rPr>
                  <a:t> 2 </a:t>
                </a:r>
                <a:r>
                  <a:rPr lang="de-DE" sz="1400" dirty="0" err="1">
                    <a:solidFill>
                      <a:srgbClr val="005AA0"/>
                    </a:solidFill>
                  </a:rPr>
                  <a:t>GeV</a:t>
                </a:r>
                <a:r>
                  <a:rPr lang="de-DE" sz="1400" dirty="0">
                    <a:solidFill>
                      <a:srgbClr val="005AA0"/>
                    </a:solidFill>
                  </a:rPr>
                  <a:t>/</a:t>
                </a:r>
                <a:r>
                  <a:rPr lang="de-DE" sz="1400" dirty="0" err="1">
                    <a:solidFill>
                      <a:srgbClr val="005AA0"/>
                    </a:solidFill>
                  </a:rPr>
                  <a:t>u</a:t>
                </a:r>
                <a:endParaRPr lang="en-GB" sz="1400" dirty="0">
                  <a:solidFill>
                    <a:srgbClr val="005AA0"/>
                  </a:solidFill>
                </a:endParaRPr>
              </a:p>
              <a:p>
                <a:pPr marL="1587" indent="0">
                  <a:lnSpc>
                    <a:spcPct val="100000"/>
                  </a:lnSpc>
                  <a:spcBef>
                    <a:spcPts val="2100"/>
                  </a:spcBef>
                  <a:buNone/>
                </a:pPr>
                <a:r>
                  <a:rPr lang="en-GB" sz="1400" b="1" dirty="0"/>
                  <a:t>Properties of hadrons and their</a:t>
                </a:r>
                <a:br>
                  <a:rPr lang="en-GB" sz="1400" b="1" dirty="0"/>
                </a:br>
                <a:r>
                  <a:rPr lang="en-GB" sz="1400" b="1" dirty="0"/>
                  <a:t>excitation spectrum</a:t>
                </a:r>
                <a:br>
                  <a:rPr lang="en-GB" sz="1400" dirty="0">
                    <a:solidFill>
                      <a:srgbClr val="C00000"/>
                    </a:solidFill>
                  </a:rPr>
                </a:br>
                <a:r>
                  <a:rPr lang="en-GB" sz="1400" dirty="0">
                    <a:solidFill>
                      <a:srgbClr val="C00000"/>
                    </a:solidFill>
                  </a:rPr>
                  <a:t>	SIS18 </a:t>
                </a:r>
                <a14:m>
                  <m:oMath xmlns:m="http://schemas.openxmlformats.org/officeDocument/2006/math">
                    <m:r>
                      <a:rPr lang="en-GB" sz="1400" i="1">
                        <a:solidFill>
                          <a:srgbClr val="C00000"/>
                        </a:solidFill>
                        <a:latin typeface="Cambria Math" panose="02040503050406030204" pitchFamily="18" charset="0"/>
                        <a:ea typeface="Cambria Math" panose="02040503050406030204" pitchFamily="18" charset="0"/>
                      </a:rPr>
                      <m:t>𝜋</m:t>
                    </m:r>
                    <m:r>
                      <a:rPr lang="en-GB" sz="1400" i="1">
                        <a:solidFill>
                          <a:srgbClr val="C00000"/>
                        </a:solidFill>
                        <a:latin typeface="Cambria Math" panose="02040503050406030204" pitchFamily="18" charset="0"/>
                      </a:rPr>
                      <m:t>, </m:t>
                    </m:r>
                    <m:r>
                      <a:rPr lang="en-GB" sz="1400" i="1">
                        <a:solidFill>
                          <a:srgbClr val="C00000"/>
                        </a:solidFill>
                        <a:latin typeface="Cambria Math" panose="02040503050406030204" pitchFamily="18" charset="0"/>
                      </a:rPr>
                      <m:t>𝑝</m:t>
                    </m:r>
                  </m:oMath>
                </a14:m>
                <a:r>
                  <a:rPr lang="en-GB" sz="1400" dirty="0">
                    <a:solidFill>
                      <a:srgbClr val="C00000"/>
                    </a:solidFill>
                  </a:rPr>
                  <a:t> beams up to 4.5 GeV</a:t>
                </a:r>
                <a:endParaRPr lang="en-GB" sz="1400" b="1" dirty="0">
                  <a:solidFill>
                    <a:srgbClr val="C00000"/>
                  </a:solidFill>
                </a:endParaRPr>
              </a:p>
              <a:p>
                <a:pPr marL="1587" indent="0">
                  <a:lnSpc>
                    <a:spcPct val="100000"/>
                  </a:lnSpc>
                  <a:spcBef>
                    <a:spcPts val="2100"/>
                  </a:spcBef>
                  <a:buNone/>
                </a:pPr>
                <a:r>
                  <a:rPr lang="en-GB" sz="1400" b="1" dirty="0"/>
                  <a:t>QCD phase structure and</a:t>
                </a:r>
                <a:br>
                  <a:rPr lang="en-GB" sz="1400" b="1" dirty="0"/>
                </a:br>
                <a:r>
                  <a:rPr lang="en-GB" sz="1400" b="1" dirty="0"/>
                  <a:t>properties of QCD matter</a:t>
                </a:r>
                <a:br>
                  <a:rPr lang="en-GB" sz="1400" b="1" dirty="0"/>
                </a:br>
                <a:r>
                  <a:rPr lang="en-GB" sz="1400" b="1" dirty="0"/>
                  <a:t>	</a:t>
                </a:r>
                <a:r>
                  <a:rPr lang="en-GB" sz="1400" dirty="0">
                    <a:solidFill>
                      <a:srgbClr val="C00000"/>
                    </a:solidFill>
                  </a:rPr>
                  <a:t>SIS18 heavy-ion beams </a:t>
                </a:r>
                <a:r>
                  <a:rPr lang="de-DE" sz="1400" dirty="0" err="1">
                    <a:solidFill>
                      <a:srgbClr val="C00000"/>
                    </a:solidFill>
                  </a:rPr>
                  <a:t>up</a:t>
                </a:r>
                <a:r>
                  <a:rPr lang="de-DE" sz="1400" dirty="0">
                    <a:solidFill>
                      <a:srgbClr val="C00000"/>
                    </a:solidFill>
                  </a:rPr>
                  <a:t> </a:t>
                </a:r>
                <a:r>
                  <a:rPr lang="de-DE" sz="1400" dirty="0" err="1">
                    <a:solidFill>
                      <a:srgbClr val="C00000"/>
                    </a:solidFill>
                  </a:rPr>
                  <a:t>to</a:t>
                </a:r>
                <a:r>
                  <a:rPr lang="de-DE" sz="1400" dirty="0">
                    <a:solidFill>
                      <a:srgbClr val="C00000"/>
                    </a:solidFill>
                  </a:rPr>
                  <a:t> 1 </a:t>
                </a:r>
                <a:r>
                  <a:rPr lang="de-DE" sz="1400" dirty="0" err="1">
                    <a:solidFill>
                      <a:srgbClr val="C00000"/>
                    </a:solidFill>
                  </a:rPr>
                  <a:t>GeV</a:t>
                </a:r>
                <a:r>
                  <a:rPr lang="de-DE" sz="1400" dirty="0">
                    <a:solidFill>
                      <a:srgbClr val="C00000"/>
                    </a:solidFill>
                  </a:rPr>
                  <a:t>/</a:t>
                </a:r>
                <a:r>
                  <a:rPr lang="de-DE" sz="1400" dirty="0" err="1">
                    <a:solidFill>
                      <a:srgbClr val="C00000"/>
                    </a:solidFill>
                  </a:rPr>
                  <a:t>u</a:t>
                </a:r>
                <a:endParaRPr lang="en-GB" sz="1400" dirty="0">
                  <a:solidFill>
                    <a:srgbClr val="C00000"/>
                  </a:solidFill>
                </a:endParaRPr>
              </a:p>
              <a:p>
                <a:pPr marL="1587" indent="0">
                  <a:lnSpc>
                    <a:spcPct val="100000"/>
                  </a:lnSpc>
                  <a:spcBef>
                    <a:spcPts val="2100"/>
                  </a:spcBef>
                  <a:buNone/>
                </a:pPr>
                <a:r>
                  <a:rPr lang="en-GB" sz="1400" b="1" dirty="0"/>
                  <a:t>Scientific high-performance computing</a:t>
                </a:r>
                <a:br>
                  <a:rPr lang="en-GB" sz="1400" b="1" dirty="0"/>
                </a:br>
                <a:r>
                  <a:rPr lang="en-GB" sz="1400" b="1" dirty="0"/>
                  <a:t>	</a:t>
                </a:r>
                <a:r>
                  <a:rPr lang="en-GB" sz="1400" dirty="0"/>
                  <a:t>GSI, HIM, FZ </a:t>
                </a:r>
                <a:r>
                  <a:rPr lang="en-GB" sz="1400" dirty="0" err="1"/>
                  <a:t>Jülich</a:t>
                </a:r>
                <a:r>
                  <a:rPr lang="en-GB" sz="1400" dirty="0"/>
                  <a:t>, KIT</a:t>
                </a:r>
              </a:p>
            </p:txBody>
          </p:sp>
        </mc:Choice>
        <mc:Fallback xmlns="">
          <p:sp>
            <p:nvSpPr>
              <p:cNvPr id="14" name="Content Placeholder 13">
                <a:extLst>
                  <a:ext uri="{FF2B5EF4-FFF2-40B4-BE49-F238E27FC236}">
                    <a16:creationId xmlns:a16="http://schemas.microsoft.com/office/drawing/2014/main" id="{686D7D42-3F69-7A42-968D-18ACCC25385D}"/>
                  </a:ext>
                </a:extLst>
              </p:cNvPr>
              <p:cNvSpPr>
                <a:spLocks noGrp="1" noRot="1" noChangeAspect="1" noMove="1" noResize="1" noEditPoints="1" noAdjustHandles="1" noChangeArrowheads="1" noChangeShapeType="1" noTextEdit="1"/>
              </p:cNvSpPr>
              <p:nvPr>
                <p:ph sz="quarter" idx="16"/>
              </p:nvPr>
            </p:nvSpPr>
            <p:spPr>
              <a:xfrm>
                <a:off x="381342" y="1122169"/>
                <a:ext cx="3538615" cy="3617443"/>
              </a:xfrm>
              <a:blipFill>
                <a:blip r:embed="rId2"/>
                <a:stretch>
                  <a:fillRect l="-2857" t="-1049" b="-1748"/>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9551312F-09E3-5B48-B265-107047E930B0}"/>
              </a:ext>
            </a:extLst>
          </p:cNvPr>
          <p:cNvSpPr>
            <a:spLocks noGrp="1"/>
          </p:cNvSpPr>
          <p:nvPr>
            <p:ph type="dt" sz="half" idx="2"/>
          </p:nvPr>
        </p:nvSpPr>
        <p:spPr/>
        <p:txBody>
          <a:bodyPr/>
          <a:lstStyle/>
          <a:p>
            <a:r>
              <a:rPr lang="de-DE"/>
              <a:t>14/09/2023</a:t>
            </a:r>
            <a:endParaRPr lang="en-GB"/>
          </a:p>
        </p:txBody>
      </p:sp>
      <p:sp>
        <p:nvSpPr>
          <p:cNvPr id="5" name="Footer Placeholder 4">
            <a:extLst>
              <a:ext uri="{FF2B5EF4-FFF2-40B4-BE49-F238E27FC236}">
                <a16:creationId xmlns:a16="http://schemas.microsoft.com/office/drawing/2014/main" id="{3D27C1D7-7CFE-3848-ABBB-73A2DF955A91}"/>
              </a:ext>
            </a:extLst>
          </p:cNvPr>
          <p:cNvSpPr>
            <a:spLocks noGrp="1"/>
          </p:cNvSpPr>
          <p:nvPr>
            <p:ph type="ftr" sz="quarter" idx="3"/>
          </p:nvPr>
        </p:nvSpPr>
        <p:spPr/>
        <p:txBody>
          <a:bodyPr/>
          <a:lstStyle/>
          <a:p>
            <a:r>
              <a:rPr lang="en-GB"/>
              <a:t>Research Topic MU-CML</a:t>
            </a:r>
          </a:p>
        </p:txBody>
      </p:sp>
      <p:sp>
        <p:nvSpPr>
          <p:cNvPr id="6" name="Slide Number Placeholder 5">
            <a:extLst>
              <a:ext uri="{FF2B5EF4-FFF2-40B4-BE49-F238E27FC236}">
                <a16:creationId xmlns:a16="http://schemas.microsoft.com/office/drawing/2014/main" id="{917AA708-91CB-AD43-95D7-96842C4B3545}"/>
              </a:ext>
            </a:extLst>
          </p:cNvPr>
          <p:cNvSpPr>
            <a:spLocks noGrp="1"/>
          </p:cNvSpPr>
          <p:nvPr>
            <p:ph type="sldNum" sz="quarter" idx="4"/>
          </p:nvPr>
        </p:nvSpPr>
        <p:spPr/>
        <p:txBody>
          <a:bodyPr/>
          <a:lstStyle/>
          <a:p>
            <a:fld id="{68A7D314-ADB3-4224-BAA8-FD8F1154CE84}" type="slidenum">
              <a:rPr lang="en-GB" smtClean="0"/>
              <a:pPr/>
              <a:t>5</a:t>
            </a:fld>
            <a:endParaRPr lang="en-GB"/>
          </a:p>
        </p:txBody>
      </p:sp>
      <p:sp>
        <p:nvSpPr>
          <p:cNvPr id="12" name="Text Placeholder 11">
            <a:extLst>
              <a:ext uri="{FF2B5EF4-FFF2-40B4-BE49-F238E27FC236}">
                <a16:creationId xmlns:a16="http://schemas.microsoft.com/office/drawing/2014/main" id="{63D00E9D-A5E8-5F49-8FAC-4F516775CD11}"/>
              </a:ext>
            </a:extLst>
          </p:cNvPr>
          <p:cNvSpPr>
            <a:spLocks noGrp="1"/>
          </p:cNvSpPr>
          <p:nvPr>
            <p:ph type="body" sz="quarter" idx="14"/>
          </p:nvPr>
        </p:nvSpPr>
        <p:spPr/>
        <p:txBody>
          <a:bodyPr/>
          <a:lstStyle/>
          <a:p>
            <a:r>
              <a:rPr lang="en-US" dirty="0">
                <a:solidFill>
                  <a:srgbClr val="005AA0"/>
                </a:solidFill>
              </a:rPr>
              <a:t>MU ion facilities and experimental setups</a:t>
            </a:r>
            <a:endParaRPr lang="en-GB" dirty="0">
              <a:solidFill>
                <a:srgbClr val="005AA0"/>
              </a:solidFill>
            </a:endParaRPr>
          </a:p>
        </p:txBody>
      </p:sp>
      <p:pic>
        <p:nvPicPr>
          <p:cNvPr id="18" name="Picture 17">
            <a:extLst>
              <a:ext uri="{FF2B5EF4-FFF2-40B4-BE49-F238E27FC236}">
                <a16:creationId xmlns:a16="http://schemas.microsoft.com/office/drawing/2014/main" id="{E67E76DE-B0FA-4E40-8F6F-9330A380A2A2}"/>
              </a:ext>
            </a:extLst>
          </p:cNvPr>
          <p:cNvPicPr>
            <a:picLocks noChangeAspect="1"/>
          </p:cNvPicPr>
          <p:nvPr/>
        </p:nvPicPr>
        <p:blipFill>
          <a:blip r:embed="rId3"/>
          <a:stretch>
            <a:fillRect/>
          </a:stretch>
        </p:blipFill>
        <p:spPr>
          <a:xfrm>
            <a:off x="6990293" y="771550"/>
            <a:ext cx="1902187" cy="878810"/>
          </a:xfrm>
          <a:prstGeom prst="rect">
            <a:avLst/>
          </a:prstGeom>
        </p:spPr>
      </p:pic>
      <p:sp>
        <p:nvSpPr>
          <p:cNvPr id="16" name="Rectangle 15">
            <a:extLst>
              <a:ext uri="{FF2B5EF4-FFF2-40B4-BE49-F238E27FC236}">
                <a16:creationId xmlns:a16="http://schemas.microsoft.com/office/drawing/2014/main" id="{D3C95505-7518-4F40-889C-4467747D842E}"/>
              </a:ext>
            </a:extLst>
          </p:cNvPr>
          <p:cNvSpPr/>
          <p:nvPr/>
        </p:nvSpPr>
        <p:spPr>
          <a:xfrm>
            <a:off x="7518805" y="983130"/>
            <a:ext cx="1371278" cy="2328843"/>
          </a:xfrm>
          <a:prstGeom prst="rect">
            <a:avLst/>
          </a:prstGeom>
          <a:noFill/>
          <a:effectLst>
            <a:softEdge rad="0"/>
          </a:effectLst>
        </p:spPr>
        <p:txBody>
          <a:bodyPr wrap="square">
            <a:spAutoFit/>
          </a:bodyPr>
          <a:lstStyle/>
          <a:p>
            <a:pPr marL="0" lvl="1">
              <a:spcBef>
                <a:spcPts val="100"/>
              </a:spcBef>
              <a:spcAft>
                <a:spcPts val="100"/>
              </a:spcAft>
            </a:pPr>
            <a:r>
              <a:rPr lang="en-GB" sz="1100" dirty="0">
                <a:solidFill>
                  <a:schemeClr val="tx1">
                    <a:lumMod val="75000"/>
                    <a:lumOff val="25000"/>
                  </a:schemeClr>
                </a:solidFill>
              </a:rPr>
              <a:t>FAIR Phase 0 outside campus: LHC / CERN</a:t>
            </a:r>
          </a:p>
          <a:p>
            <a:pPr marL="0" lvl="1">
              <a:spcBef>
                <a:spcPts val="100"/>
              </a:spcBef>
              <a:spcAft>
                <a:spcPts val="100"/>
              </a:spcAft>
            </a:pPr>
            <a:r>
              <a:rPr lang="en-GB" sz="1100" dirty="0">
                <a:solidFill>
                  <a:schemeClr val="tx1">
                    <a:lumMod val="75000"/>
                    <a:lumOff val="25000"/>
                  </a:schemeClr>
                </a:solidFill>
              </a:rPr>
              <a:t>AD / CERN</a:t>
            </a:r>
          </a:p>
          <a:p>
            <a:pPr marL="0" lvl="1">
              <a:spcBef>
                <a:spcPts val="100"/>
              </a:spcBef>
              <a:spcAft>
                <a:spcPts val="100"/>
              </a:spcAft>
            </a:pPr>
            <a:r>
              <a:rPr lang="en-GB" sz="1100" dirty="0">
                <a:solidFill>
                  <a:schemeClr val="tx1">
                    <a:lumMod val="75000"/>
                    <a:lumOff val="25000"/>
                  </a:schemeClr>
                </a:solidFill>
              </a:rPr>
              <a:t>BEPCII / China</a:t>
            </a:r>
          </a:p>
          <a:p>
            <a:pPr marL="0" lvl="1" indent="0">
              <a:spcBef>
                <a:spcPts val="100"/>
              </a:spcBef>
              <a:spcAft>
                <a:spcPts val="100"/>
              </a:spcAft>
              <a:buNone/>
            </a:pPr>
            <a:r>
              <a:rPr lang="en-GB" sz="1100" dirty="0">
                <a:solidFill>
                  <a:schemeClr val="tx1">
                    <a:lumMod val="75000"/>
                    <a:lumOff val="25000"/>
                  </a:schemeClr>
                </a:solidFill>
              </a:rPr>
              <a:t>GANIL / France</a:t>
            </a:r>
          </a:p>
          <a:p>
            <a:pPr marL="0" lvl="1" indent="0">
              <a:spcBef>
                <a:spcPts val="100"/>
              </a:spcBef>
              <a:spcAft>
                <a:spcPts val="100"/>
              </a:spcAft>
              <a:buNone/>
            </a:pPr>
            <a:r>
              <a:rPr lang="en-GB" sz="1100" dirty="0">
                <a:solidFill>
                  <a:schemeClr val="tx1">
                    <a:lumMod val="75000"/>
                    <a:lumOff val="25000"/>
                  </a:schemeClr>
                </a:solidFill>
              </a:rPr>
              <a:t>COSY / Germany</a:t>
            </a:r>
          </a:p>
          <a:p>
            <a:pPr marL="0" lvl="1">
              <a:spcBef>
                <a:spcPts val="100"/>
              </a:spcBef>
              <a:spcAft>
                <a:spcPts val="100"/>
              </a:spcAft>
            </a:pPr>
            <a:r>
              <a:rPr lang="en-GB" sz="1100" dirty="0">
                <a:solidFill>
                  <a:schemeClr val="tx1">
                    <a:lumMod val="75000"/>
                    <a:lumOff val="25000"/>
                  </a:schemeClr>
                </a:solidFill>
              </a:rPr>
              <a:t>MAMI / Germany</a:t>
            </a:r>
          </a:p>
          <a:p>
            <a:pPr marL="0" lvl="1">
              <a:spcBef>
                <a:spcPts val="100"/>
              </a:spcBef>
              <a:spcAft>
                <a:spcPts val="100"/>
              </a:spcAft>
            </a:pPr>
            <a:r>
              <a:rPr lang="en-GB" sz="1100" dirty="0">
                <a:solidFill>
                  <a:schemeClr val="tx1">
                    <a:lumMod val="75000"/>
                    <a:lumOff val="25000"/>
                  </a:schemeClr>
                </a:solidFill>
              </a:rPr>
              <a:t>TRIGA / Germany</a:t>
            </a:r>
          </a:p>
          <a:p>
            <a:pPr marL="0" lvl="1">
              <a:spcBef>
                <a:spcPts val="100"/>
              </a:spcBef>
              <a:spcAft>
                <a:spcPts val="100"/>
              </a:spcAft>
            </a:pPr>
            <a:r>
              <a:rPr lang="en-GB" sz="1100" dirty="0">
                <a:solidFill>
                  <a:schemeClr val="tx1">
                    <a:lumMod val="75000"/>
                    <a:lumOff val="25000"/>
                  </a:schemeClr>
                </a:solidFill>
              </a:rPr>
              <a:t>RIKEN / Japan</a:t>
            </a:r>
            <a:br>
              <a:rPr lang="en-GB" sz="1100" dirty="0">
                <a:solidFill>
                  <a:schemeClr val="tx1">
                    <a:lumMod val="75000"/>
                    <a:lumOff val="25000"/>
                  </a:schemeClr>
                </a:solidFill>
              </a:rPr>
            </a:br>
            <a:r>
              <a:rPr lang="en-GB" sz="1100" dirty="0">
                <a:solidFill>
                  <a:schemeClr val="tx1">
                    <a:lumMod val="75000"/>
                    <a:lumOff val="25000"/>
                  </a:schemeClr>
                </a:solidFill>
              </a:rPr>
              <a:t>CEBAF / USA</a:t>
            </a:r>
          </a:p>
          <a:p>
            <a:pPr marL="0" lvl="1">
              <a:spcBef>
                <a:spcPts val="100"/>
              </a:spcBef>
              <a:spcAft>
                <a:spcPts val="100"/>
              </a:spcAft>
            </a:pPr>
            <a:r>
              <a:rPr lang="en-GB" sz="1100" dirty="0">
                <a:solidFill>
                  <a:schemeClr val="tx1">
                    <a:lumMod val="75000"/>
                    <a:lumOff val="25000"/>
                  </a:schemeClr>
                </a:solidFill>
              </a:rPr>
              <a:t>RHIC / USA</a:t>
            </a:r>
          </a:p>
        </p:txBody>
      </p:sp>
      <p:pic>
        <p:nvPicPr>
          <p:cNvPr id="34" name="Picture 33">
            <a:extLst>
              <a:ext uri="{FF2B5EF4-FFF2-40B4-BE49-F238E27FC236}">
                <a16:creationId xmlns:a16="http://schemas.microsoft.com/office/drawing/2014/main" id="{814D8F07-93D1-6F44-8237-1577A404F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1880" y="957600"/>
            <a:ext cx="3626335" cy="3570440"/>
          </a:xfrm>
          <a:prstGeom prst="rect">
            <a:avLst/>
          </a:prstGeom>
        </p:spPr>
      </p:pic>
      <p:sp>
        <p:nvSpPr>
          <p:cNvPr id="15" name="Textfeld 14">
            <a:extLst>
              <a:ext uri="{FF2B5EF4-FFF2-40B4-BE49-F238E27FC236}">
                <a16:creationId xmlns:a16="http://schemas.microsoft.com/office/drawing/2014/main" id="{98309AF1-AB3E-8559-4EC5-359CBD01E02D}"/>
              </a:ext>
            </a:extLst>
          </p:cNvPr>
          <p:cNvSpPr txBox="1"/>
          <p:nvPr/>
        </p:nvSpPr>
        <p:spPr>
          <a:xfrm>
            <a:off x="3851920" y="4570335"/>
            <a:ext cx="2836033" cy="276999"/>
          </a:xfrm>
          <a:prstGeom prst="rect">
            <a:avLst/>
          </a:prstGeom>
          <a:noFill/>
        </p:spPr>
        <p:txBody>
          <a:bodyPr wrap="none" rtlCol="0">
            <a:spAutoFit/>
          </a:bodyPr>
          <a:lstStyle/>
          <a:p>
            <a:r>
              <a:rPr lang="en-US" sz="1200" dirty="0">
                <a:highlight>
                  <a:srgbClr val="FFFF00"/>
                </a:highlight>
              </a:rPr>
              <a:t>See Yvonne </a:t>
            </a:r>
            <a:r>
              <a:rPr lang="en-US" sz="1200" dirty="0" err="1">
                <a:highlight>
                  <a:srgbClr val="FFFF00"/>
                </a:highlight>
              </a:rPr>
              <a:t>Leifels</a:t>
            </a:r>
            <a:r>
              <a:rPr lang="en-US" sz="1200" dirty="0">
                <a:highlight>
                  <a:srgbClr val="FFFF00"/>
                </a:highlight>
              </a:rPr>
              <a:t> “Outlook on </a:t>
            </a:r>
            <a:r>
              <a:rPr lang="en-US" sz="1200" dirty="0" err="1">
                <a:highlight>
                  <a:srgbClr val="FFFF00"/>
                </a:highlight>
              </a:rPr>
              <a:t>PoF</a:t>
            </a:r>
            <a:r>
              <a:rPr lang="en-US" sz="1200" dirty="0">
                <a:highlight>
                  <a:srgbClr val="FFFF00"/>
                </a:highlight>
              </a:rPr>
              <a:t> V”</a:t>
            </a:r>
          </a:p>
        </p:txBody>
      </p:sp>
    </p:spTree>
    <p:extLst>
      <p:ext uri="{BB962C8B-B14F-4D97-AF65-F5344CB8AC3E}">
        <p14:creationId xmlns:p14="http://schemas.microsoft.com/office/powerpoint/2010/main" val="2591213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A556D-FE4F-6C68-4E19-AF2046ADFD45}"/>
              </a:ext>
            </a:extLst>
          </p:cNvPr>
          <p:cNvSpPr>
            <a:spLocks noGrp="1"/>
          </p:cNvSpPr>
          <p:nvPr>
            <p:ph type="title"/>
          </p:nvPr>
        </p:nvSpPr>
        <p:spPr/>
        <p:txBody>
          <a:bodyPr/>
          <a:lstStyle/>
          <a:p>
            <a:r>
              <a:rPr lang="en-GB" dirty="0"/>
              <a:t>First observation of </a:t>
            </a:r>
            <a:r>
              <a:rPr lang="en-GB" baseline="30000" dirty="0"/>
              <a:t>28</a:t>
            </a:r>
            <a:r>
              <a:rPr lang="en-GB" dirty="0"/>
              <a:t>O</a:t>
            </a:r>
            <a:br>
              <a:rPr lang="en-GB" dirty="0"/>
            </a:br>
            <a:endParaRPr lang="en-DE" dirty="0"/>
          </a:p>
        </p:txBody>
      </p:sp>
      <p:sp>
        <p:nvSpPr>
          <p:cNvPr id="3" name="Text Placeholder 2">
            <a:extLst>
              <a:ext uri="{FF2B5EF4-FFF2-40B4-BE49-F238E27FC236}">
                <a16:creationId xmlns:a16="http://schemas.microsoft.com/office/drawing/2014/main" id="{662F9EA8-149D-6885-FE0E-5C1E5BC1C2CE}"/>
              </a:ext>
            </a:extLst>
          </p:cNvPr>
          <p:cNvSpPr>
            <a:spLocks noGrp="1"/>
          </p:cNvSpPr>
          <p:nvPr>
            <p:ph type="body" sz="quarter" idx="14"/>
          </p:nvPr>
        </p:nvSpPr>
        <p:spPr>
          <a:xfrm>
            <a:off x="358775" y="589323"/>
            <a:ext cx="8785225" cy="734906"/>
          </a:xfrm>
        </p:spPr>
        <p:txBody>
          <a:bodyPr/>
          <a:lstStyle/>
          <a:p>
            <a:pPr>
              <a:lnSpc>
                <a:spcPct val="100000"/>
              </a:lnSpc>
            </a:pPr>
            <a:r>
              <a:rPr lang="en-GB" dirty="0"/>
              <a:t>Extremely neutron rich, doubly magic</a:t>
            </a:r>
          </a:p>
        </p:txBody>
      </p:sp>
      <p:sp>
        <p:nvSpPr>
          <p:cNvPr id="5" name="Content Placeholder 4">
            <a:extLst>
              <a:ext uri="{FF2B5EF4-FFF2-40B4-BE49-F238E27FC236}">
                <a16:creationId xmlns:a16="http://schemas.microsoft.com/office/drawing/2014/main" id="{2EB470C7-7FBD-1849-044C-EA924CDE4FBF}"/>
              </a:ext>
            </a:extLst>
          </p:cNvPr>
          <p:cNvSpPr>
            <a:spLocks noGrp="1"/>
          </p:cNvSpPr>
          <p:nvPr>
            <p:ph sz="quarter" idx="16"/>
          </p:nvPr>
        </p:nvSpPr>
        <p:spPr>
          <a:xfrm>
            <a:off x="358774" y="3651870"/>
            <a:ext cx="4932163" cy="1224136"/>
          </a:xfrm>
        </p:spPr>
        <p:txBody>
          <a:bodyPr/>
          <a:lstStyle/>
          <a:p>
            <a:pPr>
              <a:spcBef>
                <a:spcPts val="600"/>
              </a:spcBef>
            </a:pPr>
            <a:r>
              <a:rPr lang="en-GB" sz="1400" baseline="30000" dirty="0"/>
              <a:t>28</a:t>
            </a:r>
            <a:r>
              <a:rPr lang="en-GB" sz="1400" dirty="0"/>
              <a:t>O of special interest: Z=8, N=20, double magic</a:t>
            </a:r>
            <a:endParaRPr lang="en-GB" sz="1400" baseline="30000" dirty="0"/>
          </a:p>
          <a:p>
            <a:pPr>
              <a:spcBef>
                <a:spcPts val="600"/>
              </a:spcBef>
            </a:pPr>
            <a:r>
              <a:rPr lang="de-DE" sz="1400" dirty="0" err="1"/>
              <a:t>Observed</a:t>
            </a:r>
            <a:r>
              <a:rPr lang="de-DE" sz="1400" dirty="0"/>
              <a:t> </a:t>
            </a:r>
            <a:r>
              <a:rPr lang="de-DE" sz="1400" dirty="0" err="1"/>
              <a:t>through</a:t>
            </a:r>
            <a:r>
              <a:rPr lang="de-DE" sz="1400" dirty="0"/>
              <a:t> </a:t>
            </a:r>
            <a:r>
              <a:rPr lang="de-DE" sz="1400" dirty="0" err="1"/>
              <a:t>their</a:t>
            </a:r>
            <a:r>
              <a:rPr lang="de-DE" sz="1400" dirty="0"/>
              <a:t> </a:t>
            </a:r>
            <a:r>
              <a:rPr lang="de-DE" sz="1400" dirty="0" err="1"/>
              <a:t>decay</a:t>
            </a:r>
            <a:r>
              <a:rPr lang="de-DE" sz="1400" dirty="0"/>
              <a:t> in </a:t>
            </a:r>
            <a:r>
              <a:rPr lang="de-DE" sz="1400" baseline="30000" dirty="0"/>
              <a:t>24</a:t>
            </a:r>
            <a:r>
              <a:rPr lang="de-DE" sz="1400" dirty="0"/>
              <a:t>O plus 4 </a:t>
            </a:r>
            <a:r>
              <a:rPr lang="de-DE" sz="1400" dirty="0" err="1"/>
              <a:t>neutrons</a:t>
            </a:r>
            <a:endParaRPr lang="en-GB" sz="1400" dirty="0"/>
          </a:p>
          <a:p>
            <a:pPr>
              <a:spcBef>
                <a:spcPts val="600"/>
              </a:spcBef>
            </a:pPr>
            <a:r>
              <a:rPr lang="en-GB" sz="1400" dirty="0"/>
              <a:t>Four-body decay shows resonant structure</a:t>
            </a:r>
          </a:p>
          <a:p>
            <a:pPr>
              <a:spcBef>
                <a:spcPts val="600"/>
              </a:spcBef>
            </a:pPr>
            <a:r>
              <a:rPr lang="de-DE" sz="1400" dirty="0"/>
              <a:t>Not a </a:t>
            </a:r>
            <a:r>
              <a:rPr lang="de-DE" sz="1400" dirty="0" err="1"/>
              <a:t>closed</a:t>
            </a:r>
            <a:r>
              <a:rPr lang="de-DE" sz="1400" dirty="0"/>
              <a:t> </a:t>
            </a:r>
            <a:r>
              <a:rPr lang="de-DE" sz="1400" dirty="0" err="1"/>
              <a:t>shell</a:t>
            </a:r>
            <a:r>
              <a:rPr lang="de-DE" sz="1400" dirty="0"/>
              <a:t> </a:t>
            </a:r>
            <a:r>
              <a:rPr lang="de-DE" sz="1400" dirty="0" err="1"/>
              <a:t>nucleus</a:t>
            </a:r>
            <a:endParaRPr lang="en-DE" sz="1400" dirty="0"/>
          </a:p>
        </p:txBody>
      </p:sp>
      <p:sp>
        <p:nvSpPr>
          <p:cNvPr id="13" name="Textfeld 12">
            <a:extLst>
              <a:ext uri="{FF2B5EF4-FFF2-40B4-BE49-F238E27FC236}">
                <a16:creationId xmlns:a16="http://schemas.microsoft.com/office/drawing/2014/main" id="{61C2D0ED-FF73-C39E-09F5-2A74167661C7}"/>
              </a:ext>
            </a:extLst>
          </p:cNvPr>
          <p:cNvSpPr txBox="1"/>
          <p:nvPr/>
        </p:nvSpPr>
        <p:spPr>
          <a:xfrm>
            <a:off x="267649" y="1042045"/>
            <a:ext cx="3924577" cy="261610"/>
          </a:xfrm>
          <a:prstGeom prst="rect">
            <a:avLst/>
          </a:prstGeom>
          <a:noFill/>
        </p:spPr>
        <p:txBody>
          <a:bodyPr wrap="square">
            <a:spAutoFit/>
          </a:bodyPr>
          <a:lstStyle/>
          <a:p>
            <a:r>
              <a:rPr lang="de-DE" sz="1100" b="1" i="0" u="none" strike="noStrike" dirty="0">
                <a:solidFill>
                  <a:schemeClr val="tx1">
                    <a:lumMod val="50000"/>
                    <a:lumOff val="50000"/>
                  </a:schemeClr>
                </a:solidFill>
                <a:effectLst/>
                <a:latin typeface="Arial" panose="020B0604020202020204" pitchFamily="34" charset="0"/>
                <a:cs typeface="Arial" panose="020B0604020202020204" pitchFamily="34" charset="0"/>
              </a:rPr>
              <a:t>Nature, 620</a:t>
            </a:r>
            <a:r>
              <a:rPr lang="de-DE" sz="1100" b="0" i="0" u="none" strike="noStrike" dirty="0">
                <a:solidFill>
                  <a:schemeClr val="tx1">
                    <a:lumMod val="50000"/>
                    <a:lumOff val="50000"/>
                  </a:schemeClr>
                </a:solidFill>
                <a:effectLst/>
                <a:latin typeface="Arial" panose="020B0604020202020204" pitchFamily="34" charset="0"/>
                <a:cs typeface="Arial" panose="020B0604020202020204" pitchFamily="34" charset="0"/>
              </a:rPr>
              <a:t>, </a:t>
            </a:r>
            <a:r>
              <a:rPr lang="de-DE" sz="1100" b="0" i="0" u="none" strike="noStrike" dirty="0" err="1">
                <a:solidFill>
                  <a:schemeClr val="tx1">
                    <a:lumMod val="50000"/>
                    <a:lumOff val="50000"/>
                  </a:schemeClr>
                </a:solidFill>
                <a:effectLst/>
                <a:latin typeface="Arial" panose="020B0604020202020204" pitchFamily="34" charset="0"/>
                <a:cs typeface="Arial" panose="020B0604020202020204" pitchFamily="34" charset="0"/>
              </a:rPr>
              <a:t>pages</a:t>
            </a:r>
            <a:r>
              <a:rPr lang="de-DE" sz="1100" b="0" i="0" u="none" strike="noStrike" dirty="0">
                <a:solidFill>
                  <a:schemeClr val="tx1">
                    <a:lumMod val="50000"/>
                    <a:lumOff val="50000"/>
                  </a:schemeClr>
                </a:solidFill>
                <a:effectLst/>
                <a:latin typeface="Arial" panose="020B0604020202020204" pitchFamily="34" charset="0"/>
                <a:cs typeface="Arial" panose="020B0604020202020204" pitchFamily="34" charset="0"/>
              </a:rPr>
              <a:t> 965–970 (August 30, 2023)</a:t>
            </a:r>
            <a:endParaRPr lang="en-US" sz="11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1DBAD728-89B4-0745-0C2F-D6786C918C14}"/>
              </a:ext>
            </a:extLst>
          </p:cNvPr>
          <p:cNvPicPr>
            <a:picLocks noChangeAspect="1"/>
          </p:cNvPicPr>
          <p:nvPr/>
        </p:nvPicPr>
        <p:blipFill>
          <a:blip r:embed="rId2"/>
          <a:stretch>
            <a:fillRect/>
          </a:stretch>
        </p:blipFill>
        <p:spPr>
          <a:xfrm>
            <a:off x="5010852" y="162597"/>
            <a:ext cx="2343387" cy="2067694"/>
          </a:xfrm>
          <a:prstGeom prst="rect">
            <a:avLst/>
          </a:prstGeom>
        </p:spPr>
      </p:pic>
      <p:pic>
        <p:nvPicPr>
          <p:cNvPr id="2050" name="Picture 2" descr="Fig. 1">
            <a:extLst>
              <a:ext uri="{FF2B5EF4-FFF2-40B4-BE49-F238E27FC236}">
                <a16:creationId xmlns:a16="http://schemas.microsoft.com/office/drawing/2014/main" id="{25D090C6-0737-FE31-372C-EE4A96E0F9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914"/>
          <a:stretch/>
        </p:blipFill>
        <p:spPr bwMode="auto">
          <a:xfrm>
            <a:off x="107504" y="1303655"/>
            <a:ext cx="3888432" cy="22278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g. 2">
            <a:extLst>
              <a:ext uri="{FF2B5EF4-FFF2-40B4-BE49-F238E27FC236}">
                <a16:creationId xmlns:a16="http://schemas.microsoft.com/office/drawing/2014/main" id="{4681DAD5-017D-7BB8-DDC4-45BF0E158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7585" y="2337547"/>
            <a:ext cx="3792555" cy="2448272"/>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7E5ED313-049C-A779-604A-426FEFC50DC9}"/>
              </a:ext>
            </a:extLst>
          </p:cNvPr>
          <p:cNvSpPr>
            <a:spLocks noGrp="1"/>
          </p:cNvSpPr>
          <p:nvPr>
            <p:ph type="dt" sz="half" idx="2"/>
          </p:nvPr>
        </p:nvSpPr>
        <p:spPr/>
        <p:txBody>
          <a:bodyPr/>
          <a:lstStyle/>
          <a:p>
            <a:r>
              <a:rPr lang="de-DE"/>
              <a:t>14/09/2023</a:t>
            </a:r>
            <a:endParaRPr lang="en-US"/>
          </a:p>
        </p:txBody>
      </p:sp>
      <p:sp>
        <p:nvSpPr>
          <p:cNvPr id="6" name="Footer Placeholder 5">
            <a:extLst>
              <a:ext uri="{FF2B5EF4-FFF2-40B4-BE49-F238E27FC236}">
                <a16:creationId xmlns:a16="http://schemas.microsoft.com/office/drawing/2014/main" id="{F3E8B387-C0E7-3817-0B14-0E4111B0B062}"/>
              </a:ext>
            </a:extLst>
          </p:cNvPr>
          <p:cNvSpPr>
            <a:spLocks noGrp="1"/>
          </p:cNvSpPr>
          <p:nvPr>
            <p:ph type="ftr" sz="quarter" idx="3"/>
          </p:nvPr>
        </p:nvSpPr>
        <p:spPr/>
        <p:txBody>
          <a:bodyPr/>
          <a:lstStyle/>
          <a:p>
            <a:r>
              <a:rPr lang="de-DE"/>
              <a:t>Research Topic MU-CML</a:t>
            </a:r>
            <a:endParaRPr lang="en-US"/>
          </a:p>
        </p:txBody>
      </p:sp>
      <p:sp>
        <p:nvSpPr>
          <p:cNvPr id="7" name="Slide Number Placeholder 6">
            <a:extLst>
              <a:ext uri="{FF2B5EF4-FFF2-40B4-BE49-F238E27FC236}">
                <a16:creationId xmlns:a16="http://schemas.microsoft.com/office/drawing/2014/main" id="{58BCE7A0-6DCE-5C46-3050-F6191212C7BF}"/>
              </a:ext>
            </a:extLst>
          </p:cNvPr>
          <p:cNvSpPr>
            <a:spLocks noGrp="1"/>
          </p:cNvSpPr>
          <p:nvPr>
            <p:ph type="sldNum" sz="quarter" idx="4"/>
          </p:nvPr>
        </p:nvSpPr>
        <p:spPr/>
        <p:txBody>
          <a:bodyPr/>
          <a:lstStyle/>
          <a:p>
            <a:fld id="{68A7D314-ADB3-4224-BAA8-FD8F1154CE84}" type="slidenum">
              <a:rPr lang="en-US" smtClean="0"/>
              <a:pPr/>
              <a:t>6</a:t>
            </a:fld>
            <a:endParaRPr lang="en-US"/>
          </a:p>
        </p:txBody>
      </p:sp>
    </p:spTree>
    <p:extLst>
      <p:ext uri="{BB962C8B-B14F-4D97-AF65-F5344CB8AC3E}">
        <p14:creationId xmlns:p14="http://schemas.microsoft.com/office/powerpoint/2010/main" val="328600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DBD8B-3F75-1F26-224B-D26AFA2FBAB1}"/>
              </a:ext>
            </a:extLst>
          </p:cNvPr>
          <p:cNvSpPr>
            <a:spLocks noGrp="1"/>
          </p:cNvSpPr>
          <p:nvPr>
            <p:ph type="title"/>
          </p:nvPr>
        </p:nvSpPr>
        <p:spPr>
          <a:xfrm>
            <a:off x="360000" y="219600"/>
            <a:ext cx="7812400" cy="767974"/>
          </a:xfrm>
        </p:spPr>
        <p:txBody>
          <a:bodyPr>
            <a:normAutofit fontScale="90000"/>
          </a:bodyPr>
          <a:lstStyle/>
          <a:p>
            <a:r>
              <a:rPr lang="en-GB" dirty="0"/>
              <a:t>First Search for Axion-Like Particles in a Storage Ring Using a Polarized Deuteron Beam</a:t>
            </a:r>
            <a:endParaRPr lang="en-DE" dirty="0"/>
          </a:p>
        </p:txBody>
      </p:sp>
      <p:sp>
        <p:nvSpPr>
          <p:cNvPr id="4" name="Date Placeholder 3">
            <a:extLst>
              <a:ext uri="{FF2B5EF4-FFF2-40B4-BE49-F238E27FC236}">
                <a16:creationId xmlns:a16="http://schemas.microsoft.com/office/drawing/2014/main" id="{D30E84DB-CE0C-BA7D-BE87-C95985D0A9EB}"/>
              </a:ext>
            </a:extLst>
          </p:cNvPr>
          <p:cNvSpPr>
            <a:spLocks noGrp="1"/>
          </p:cNvSpPr>
          <p:nvPr>
            <p:ph type="dt" sz="half" idx="2"/>
          </p:nvPr>
        </p:nvSpPr>
        <p:spPr/>
        <p:txBody>
          <a:bodyPr/>
          <a:lstStyle/>
          <a:p>
            <a:r>
              <a:rPr lang="de-DE"/>
              <a:t>14/09/2023</a:t>
            </a:r>
            <a:endParaRPr lang="en-US"/>
          </a:p>
        </p:txBody>
      </p:sp>
      <p:sp>
        <p:nvSpPr>
          <p:cNvPr id="5" name="Footer Placeholder 4">
            <a:extLst>
              <a:ext uri="{FF2B5EF4-FFF2-40B4-BE49-F238E27FC236}">
                <a16:creationId xmlns:a16="http://schemas.microsoft.com/office/drawing/2014/main" id="{F49F3CE2-FE75-C2A5-4FF0-51F0B9D07F2E}"/>
              </a:ext>
            </a:extLst>
          </p:cNvPr>
          <p:cNvSpPr>
            <a:spLocks noGrp="1"/>
          </p:cNvSpPr>
          <p:nvPr>
            <p:ph type="ftr" sz="quarter" idx="3"/>
          </p:nvPr>
        </p:nvSpPr>
        <p:spPr/>
        <p:txBody>
          <a:bodyPr/>
          <a:lstStyle/>
          <a:p>
            <a:r>
              <a:rPr lang="de-DE"/>
              <a:t>Research Topic MU-CML</a:t>
            </a:r>
            <a:endParaRPr lang="en-US"/>
          </a:p>
        </p:txBody>
      </p:sp>
      <p:sp>
        <p:nvSpPr>
          <p:cNvPr id="6" name="Slide Number Placeholder 5">
            <a:extLst>
              <a:ext uri="{FF2B5EF4-FFF2-40B4-BE49-F238E27FC236}">
                <a16:creationId xmlns:a16="http://schemas.microsoft.com/office/drawing/2014/main" id="{92E839FB-BBDE-0398-3366-89D2EA0D49AD}"/>
              </a:ext>
            </a:extLst>
          </p:cNvPr>
          <p:cNvSpPr>
            <a:spLocks noGrp="1"/>
          </p:cNvSpPr>
          <p:nvPr>
            <p:ph type="sldNum" sz="quarter" idx="4"/>
          </p:nvPr>
        </p:nvSpPr>
        <p:spPr/>
        <p:txBody>
          <a:bodyPr/>
          <a:lstStyle/>
          <a:p>
            <a:fld id="{68A7D314-ADB3-4224-BAA8-FD8F1154CE84}" type="slidenum">
              <a:rPr lang="en-US" smtClean="0"/>
              <a:pPr/>
              <a:t>7</a:t>
            </a:fld>
            <a:endParaRPr lang="en-US"/>
          </a:p>
        </p:txBody>
      </p:sp>
      <p:pic>
        <p:nvPicPr>
          <p:cNvPr id="7" name="Content Placeholder 4">
            <a:extLst>
              <a:ext uri="{FF2B5EF4-FFF2-40B4-BE49-F238E27FC236}">
                <a16:creationId xmlns:a16="http://schemas.microsoft.com/office/drawing/2014/main" id="{C9895584-4834-CDE7-1487-23F049C99E92}"/>
              </a:ext>
            </a:extLst>
          </p:cNvPr>
          <p:cNvPicPr>
            <a:picLocks noGrp="1" noChangeAspect="1"/>
          </p:cNvPicPr>
          <p:nvPr>
            <p:ph idx="1"/>
          </p:nvPr>
        </p:nvPicPr>
        <p:blipFill>
          <a:blip r:embed="rId2"/>
          <a:stretch>
            <a:fillRect/>
          </a:stretch>
        </p:blipFill>
        <p:spPr>
          <a:xfrm>
            <a:off x="267376" y="1542102"/>
            <a:ext cx="3825131" cy="3063647"/>
          </a:xfrm>
        </p:spPr>
      </p:pic>
      <p:sp>
        <p:nvSpPr>
          <p:cNvPr id="8" name="TextBox 7">
            <a:extLst>
              <a:ext uri="{FF2B5EF4-FFF2-40B4-BE49-F238E27FC236}">
                <a16:creationId xmlns:a16="http://schemas.microsoft.com/office/drawing/2014/main" id="{AF3A3E92-96CF-18CA-A853-476506930F33}"/>
              </a:ext>
            </a:extLst>
          </p:cNvPr>
          <p:cNvSpPr txBox="1"/>
          <p:nvPr/>
        </p:nvSpPr>
        <p:spPr>
          <a:xfrm>
            <a:off x="234983" y="4605749"/>
            <a:ext cx="2793967" cy="261610"/>
          </a:xfrm>
          <a:prstGeom prst="rect">
            <a:avLst/>
          </a:prstGeom>
          <a:noFill/>
        </p:spPr>
        <p:txBody>
          <a:bodyPr wrap="square">
            <a:spAutoFit/>
          </a:bodyPr>
          <a:lstStyle>
            <a:defPPr>
              <a:defRPr lang="de-DE"/>
            </a:defPPr>
            <a:lvl1pPr>
              <a:defRPr sz="1100" b="1" i="0" u="none" strike="noStrike">
                <a:solidFill>
                  <a:schemeClr val="tx1">
                    <a:lumMod val="50000"/>
                    <a:lumOff val="50000"/>
                  </a:schemeClr>
                </a:solidFill>
                <a:effectLst/>
                <a:latin typeface="Arial" panose="020B0604020202020204" pitchFamily="34" charset="0"/>
                <a:cs typeface="Arial" panose="020B0604020202020204" pitchFamily="34" charset="0"/>
              </a:defRPr>
            </a:lvl1pPr>
          </a:lstStyle>
          <a:p>
            <a:r>
              <a:rPr lang="en-GB" b="0" dirty="0"/>
              <a:t>Published in Physical Review X</a:t>
            </a:r>
          </a:p>
        </p:txBody>
      </p:sp>
      <p:sp>
        <p:nvSpPr>
          <p:cNvPr id="9" name="TextBox 8">
            <a:extLst>
              <a:ext uri="{FF2B5EF4-FFF2-40B4-BE49-F238E27FC236}">
                <a16:creationId xmlns:a16="http://schemas.microsoft.com/office/drawing/2014/main" id="{2321211A-7558-D9D1-3BDF-2080DCB798A3}"/>
              </a:ext>
            </a:extLst>
          </p:cNvPr>
          <p:cNvSpPr txBox="1"/>
          <p:nvPr/>
        </p:nvSpPr>
        <p:spPr>
          <a:xfrm>
            <a:off x="360000" y="1064783"/>
            <a:ext cx="4622800" cy="400110"/>
          </a:xfrm>
          <a:prstGeom prst="rect">
            <a:avLst/>
          </a:prstGeom>
          <a:noFill/>
        </p:spPr>
        <p:txBody>
          <a:bodyPr wrap="square">
            <a:spAutoFit/>
          </a:bodyPr>
          <a:lstStyle/>
          <a:p>
            <a:r>
              <a:rPr lang="en-GB" sz="2000" b="0" i="0" u="none" strike="noStrike" dirty="0">
                <a:solidFill>
                  <a:srgbClr val="005AA0"/>
                </a:solidFill>
                <a:effectLst/>
                <a:latin typeface="+mj-lt"/>
              </a:rPr>
              <a:t>Limits for an ALPs signal</a:t>
            </a:r>
            <a:endParaRPr lang="en-DE" sz="2000" dirty="0">
              <a:solidFill>
                <a:srgbClr val="005AA0"/>
              </a:solidFill>
              <a:latin typeface="+mj-lt"/>
            </a:endParaRPr>
          </a:p>
        </p:txBody>
      </p:sp>
      <p:sp>
        <p:nvSpPr>
          <p:cNvPr id="10" name="TextBox 9">
            <a:extLst>
              <a:ext uri="{FF2B5EF4-FFF2-40B4-BE49-F238E27FC236}">
                <a16:creationId xmlns:a16="http://schemas.microsoft.com/office/drawing/2014/main" id="{6E124E3C-FFD7-6807-C85B-257D27A8FB09}"/>
              </a:ext>
            </a:extLst>
          </p:cNvPr>
          <p:cNvSpPr txBox="1"/>
          <p:nvPr/>
        </p:nvSpPr>
        <p:spPr>
          <a:xfrm>
            <a:off x="4266200" y="2401928"/>
            <a:ext cx="4610424" cy="1600438"/>
          </a:xfrm>
          <a:prstGeom prst="rect">
            <a:avLst/>
          </a:prstGeom>
          <a:noFill/>
        </p:spPr>
        <p:txBody>
          <a:bodyPr wrap="square">
            <a:spAutoFit/>
          </a:bodyPr>
          <a:lstStyle/>
          <a:p>
            <a:r>
              <a:rPr lang="en-GB" sz="1400" dirty="0">
                <a:effectLst/>
                <a:latin typeface="+mj-lt"/>
              </a:rPr>
              <a:t>Based on the notion that the </a:t>
            </a:r>
            <a:r>
              <a:rPr lang="en-GB" sz="1400" b="1" dirty="0">
                <a:solidFill>
                  <a:srgbClr val="005AA0"/>
                </a:solidFill>
                <a:effectLst/>
                <a:latin typeface="+mj-lt"/>
              </a:rPr>
              <a:t>local dark-matter field of axions </a:t>
            </a:r>
            <a:r>
              <a:rPr lang="en-GB" sz="1400" dirty="0">
                <a:effectLst/>
                <a:latin typeface="+mj-lt"/>
              </a:rPr>
              <a:t>or axion-like particles (ALPs) in our Galaxy </a:t>
            </a:r>
            <a:r>
              <a:rPr lang="en-GB" sz="1400" b="1" dirty="0">
                <a:solidFill>
                  <a:srgbClr val="005AA0"/>
                </a:solidFill>
                <a:effectLst/>
                <a:latin typeface="+mj-lt"/>
              </a:rPr>
              <a:t>induces oscillating couplings to the spins of nucleons </a:t>
            </a:r>
            <a:r>
              <a:rPr lang="en-GB" sz="1400" dirty="0">
                <a:effectLst/>
                <a:latin typeface="+mj-lt"/>
              </a:rPr>
              <a:t>and nuclei (via the electric dipole moment of the latter and/or the paramagnetic axion-wind effect), we have established the feasibility of a new method to search for ALPs in storage rings. </a:t>
            </a:r>
            <a:endParaRPr lang="en-GB" sz="1400" dirty="0">
              <a:latin typeface="+mj-lt"/>
            </a:endParaRPr>
          </a:p>
        </p:txBody>
      </p:sp>
      <p:sp>
        <p:nvSpPr>
          <p:cNvPr id="11" name="Textfeld 9">
            <a:extLst>
              <a:ext uri="{FF2B5EF4-FFF2-40B4-BE49-F238E27FC236}">
                <a16:creationId xmlns:a16="http://schemas.microsoft.com/office/drawing/2014/main" id="{A8BD281A-F426-BC84-2819-2DB8E126705D}"/>
              </a:ext>
            </a:extLst>
          </p:cNvPr>
          <p:cNvSpPr txBox="1"/>
          <p:nvPr/>
        </p:nvSpPr>
        <p:spPr>
          <a:xfrm>
            <a:off x="5580112" y="1187894"/>
            <a:ext cx="3071675" cy="276999"/>
          </a:xfrm>
          <a:prstGeom prst="rect">
            <a:avLst/>
          </a:prstGeom>
          <a:solidFill>
            <a:srgbClr val="FFFF00"/>
          </a:solidFill>
        </p:spPr>
        <p:txBody>
          <a:bodyPr wrap="none" rtlCol="0">
            <a:spAutoFit/>
          </a:bodyPr>
          <a:lstStyle/>
          <a:p>
            <a:r>
              <a:rPr lang="en-US" sz="1200" dirty="0"/>
              <a:t>see </a:t>
            </a:r>
            <a:r>
              <a:rPr lang="en-US" sz="1200" dirty="0" err="1"/>
              <a:t>Jörg</a:t>
            </a:r>
            <a:r>
              <a:rPr lang="en-US" sz="1200" dirty="0"/>
              <a:t> </a:t>
            </a:r>
            <a:r>
              <a:rPr lang="en-US" sz="1200" dirty="0" err="1"/>
              <a:t>Pretz</a:t>
            </a:r>
            <a:r>
              <a:rPr lang="en-US" sz="1200" dirty="0"/>
              <a:t> “Axion Searches at COSY”</a:t>
            </a:r>
          </a:p>
        </p:txBody>
      </p:sp>
    </p:spTree>
    <p:extLst>
      <p:ext uri="{BB962C8B-B14F-4D97-AF65-F5344CB8AC3E}">
        <p14:creationId xmlns:p14="http://schemas.microsoft.com/office/powerpoint/2010/main" val="4269285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5966C-B445-5BDB-ABE6-9DCE50EA8A9D}"/>
              </a:ext>
            </a:extLst>
          </p:cNvPr>
          <p:cNvSpPr>
            <a:spLocks noGrp="1"/>
          </p:cNvSpPr>
          <p:nvPr>
            <p:ph type="title"/>
          </p:nvPr>
        </p:nvSpPr>
        <p:spPr/>
        <p:txBody>
          <a:bodyPr>
            <a:noAutofit/>
          </a:bodyPr>
          <a:lstStyle/>
          <a:p>
            <a:r>
              <a:rPr lang="en-GB" dirty="0"/>
              <a:t>Measurements of the Electric and Magnetic Form Factors of the Neutron for </a:t>
            </a:r>
            <a:r>
              <a:rPr lang="en-GB" dirty="0" err="1"/>
              <a:t>Timelike</a:t>
            </a:r>
            <a:r>
              <a:rPr lang="en-GB" dirty="0"/>
              <a:t> Momentum Transfer</a:t>
            </a:r>
            <a:br>
              <a:rPr lang="en-GB" dirty="0"/>
            </a:br>
            <a:endParaRPr lang="en-DE" dirty="0"/>
          </a:p>
        </p:txBody>
      </p:sp>
      <p:sp>
        <p:nvSpPr>
          <p:cNvPr id="12" name="Text Placeholder 11">
            <a:extLst>
              <a:ext uri="{FF2B5EF4-FFF2-40B4-BE49-F238E27FC236}">
                <a16:creationId xmlns:a16="http://schemas.microsoft.com/office/drawing/2014/main" id="{66AD78AC-CCCC-22D7-EC0F-531CB9725259}"/>
              </a:ext>
            </a:extLst>
          </p:cNvPr>
          <p:cNvSpPr>
            <a:spLocks noGrp="1"/>
          </p:cNvSpPr>
          <p:nvPr>
            <p:ph type="body" sz="quarter" idx="14"/>
          </p:nvPr>
        </p:nvSpPr>
        <p:spPr>
          <a:xfrm>
            <a:off x="358775" y="937198"/>
            <a:ext cx="7812400" cy="266400"/>
          </a:xfrm>
        </p:spPr>
        <p:txBody>
          <a:bodyPr/>
          <a:lstStyle/>
          <a:p>
            <a:r>
              <a:rPr lang="en-GB" sz="1800" dirty="0"/>
              <a:t>First measurement for positive momentum transfer (annihilation region)</a:t>
            </a:r>
          </a:p>
          <a:p>
            <a:endParaRPr lang="en-DE" sz="1800" dirty="0"/>
          </a:p>
        </p:txBody>
      </p:sp>
      <p:sp>
        <p:nvSpPr>
          <p:cNvPr id="4" name="Date Placeholder 3">
            <a:extLst>
              <a:ext uri="{FF2B5EF4-FFF2-40B4-BE49-F238E27FC236}">
                <a16:creationId xmlns:a16="http://schemas.microsoft.com/office/drawing/2014/main" id="{9EFBBB76-738B-1A73-3449-E429B92F3EE0}"/>
              </a:ext>
            </a:extLst>
          </p:cNvPr>
          <p:cNvSpPr>
            <a:spLocks noGrp="1"/>
          </p:cNvSpPr>
          <p:nvPr>
            <p:ph type="dt" sz="half" idx="2"/>
          </p:nvPr>
        </p:nvSpPr>
        <p:spPr/>
        <p:txBody>
          <a:bodyPr/>
          <a:lstStyle/>
          <a:p>
            <a:r>
              <a:rPr lang="de-DE"/>
              <a:t>14/09/2023</a:t>
            </a:r>
            <a:endParaRPr lang="en-US"/>
          </a:p>
        </p:txBody>
      </p:sp>
      <p:sp>
        <p:nvSpPr>
          <p:cNvPr id="5" name="Footer Placeholder 4">
            <a:extLst>
              <a:ext uri="{FF2B5EF4-FFF2-40B4-BE49-F238E27FC236}">
                <a16:creationId xmlns:a16="http://schemas.microsoft.com/office/drawing/2014/main" id="{820FA3D1-70E4-4D3E-A587-83E35993C92B}"/>
              </a:ext>
            </a:extLst>
          </p:cNvPr>
          <p:cNvSpPr>
            <a:spLocks noGrp="1"/>
          </p:cNvSpPr>
          <p:nvPr>
            <p:ph type="ftr" sz="quarter" idx="3"/>
          </p:nvPr>
        </p:nvSpPr>
        <p:spPr/>
        <p:txBody>
          <a:bodyPr/>
          <a:lstStyle/>
          <a:p>
            <a:r>
              <a:rPr lang="de-DE"/>
              <a:t>Research Topic MU-CML</a:t>
            </a:r>
            <a:endParaRPr lang="en-US"/>
          </a:p>
        </p:txBody>
      </p:sp>
      <p:sp>
        <p:nvSpPr>
          <p:cNvPr id="6" name="Slide Number Placeholder 5">
            <a:extLst>
              <a:ext uri="{FF2B5EF4-FFF2-40B4-BE49-F238E27FC236}">
                <a16:creationId xmlns:a16="http://schemas.microsoft.com/office/drawing/2014/main" id="{E9429976-C2EB-AAF2-CC0C-C2826F39A44D}"/>
              </a:ext>
            </a:extLst>
          </p:cNvPr>
          <p:cNvSpPr>
            <a:spLocks noGrp="1"/>
          </p:cNvSpPr>
          <p:nvPr>
            <p:ph type="sldNum" sz="quarter" idx="4"/>
          </p:nvPr>
        </p:nvSpPr>
        <p:spPr/>
        <p:txBody>
          <a:bodyPr/>
          <a:lstStyle/>
          <a:p>
            <a:fld id="{68A7D314-ADB3-4224-BAA8-FD8F1154CE84}" type="slidenum">
              <a:rPr lang="en-US" smtClean="0"/>
              <a:pPr/>
              <a:t>8</a:t>
            </a:fld>
            <a:endParaRPr lang="en-US"/>
          </a:p>
        </p:txBody>
      </p:sp>
      <p:pic>
        <p:nvPicPr>
          <p:cNvPr id="15" name="Grafik 9">
            <a:extLst>
              <a:ext uri="{FF2B5EF4-FFF2-40B4-BE49-F238E27FC236}">
                <a16:creationId xmlns:a16="http://schemas.microsoft.com/office/drawing/2014/main" id="{C0304645-9C10-C4B5-AFFA-FFD2D55EB1F5}"/>
              </a:ext>
            </a:extLst>
          </p:cNvPr>
          <p:cNvPicPr>
            <a:picLocks noChangeAspect="1"/>
          </p:cNvPicPr>
          <p:nvPr/>
        </p:nvPicPr>
        <p:blipFill>
          <a:blip r:embed="rId2"/>
          <a:stretch>
            <a:fillRect/>
          </a:stretch>
        </p:blipFill>
        <p:spPr>
          <a:xfrm>
            <a:off x="425499" y="1419151"/>
            <a:ext cx="4146501" cy="1872208"/>
          </a:xfrm>
          <a:prstGeom prst="rect">
            <a:avLst/>
          </a:prstGeom>
        </p:spPr>
      </p:pic>
      <p:pic>
        <p:nvPicPr>
          <p:cNvPr id="16" name="Grafik 11">
            <a:extLst>
              <a:ext uri="{FF2B5EF4-FFF2-40B4-BE49-F238E27FC236}">
                <a16:creationId xmlns:a16="http://schemas.microsoft.com/office/drawing/2014/main" id="{AC8EE13F-E0F8-FFAD-5363-1F0DA1481EFB}"/>
              </a:ext>
            </a:extLst>
          </p:cNvPr>
          <p:cNvPicPr>
            <a:picLocks noChangeAspect="1"/>
          </p:cNvPicPr>
          <p:nvPr/>
        </p:nvPicPr>
        <p:blipFill>
          <a:blip r:embed="rId3"/>
          <a:stretch>
            <a:fillRect/>
          </a:stretch>
        </p:blipFill>
        <p:spPr>
          <a:xfrm>
            <a:off x="4725662" y="1339320"/>
            <a:ext cx="4418338" cy="3003798"/>
          </a:xfrm>
          <a:prstGeom prst="rect">
            <a:avLst/>
          </a:prstGeom>
        </p:spPr>
      </p:pic>
      <p:sp>
        <p:nvSpPr>
          <p:cNvPr id="17" name="Textfeld 13">
            <a:extLst>
              <a:ext uri="{FF2B5EF4-FFF2-40B4-BE49-F238E27FC236}">
                <a16:creationId xmlns:a16="http://schemas.microsoft.com/office/drawing/2014/main" id="{A338B595-37BD-7469-0E27-1237D6588CF1}"/>
              </a:ext>
            </a:extLst>
          </p:cNvPr>
          <p:cNvSpPr txBox="1"/>
          <p:nvPr/>
        </p:nvSpPr>
        <p:spPr>
          <a:xfrm>
            <a:off x="107504" y="4515742"/>
            <a:ext cx="5832648" cy="461665"/>
          </a:xfrm>
          <a:prstGeom prst="rect">
            <a:avLst/>
          </a:prstGeom>
          <a:noFill/>
        </p:spPr>
        <p:txBody>
          <a:bodyPr wrap="square">
            <a:spAutoFit/>
          </a:bodyPr>
          <a:lstStyle>
            <a:defPPr>
              <a:defRPr lang="de-DE"/>
            </a:defPPr>
            <a:lvl1pPr>
              <a:defRPr sz="1100" b="1" i="0" u="none" strike="noStrike">
                <a:solidFill>
                  <a:schemeClr val="tx1">
                    <a:lumMod val="50000"/>
                    <a:lumOff val="50000"/>
                  </a:schemeClr>
                </a:solidFill>
                <a:effectLst/>
                <a:latin typeface="Arial" panose="020B0604020202020204" pitchFamily="34" charset="0"/>
                <a:cs typeface="Arial" panose="020B0604020202020204" pitchFamily="34" charset="0"/>
              </a:defRPr>
            </a:lvl1pPr>
          </a:lstStyle>
          <a:p>
            <a:r>
              <a:rPr lang="de-DE" b="0" dirty="0"/>
              <a:t>[BESIII </a:t>
            </a:r>
            <a:r>
              <a:rPr lang="de-DE" b="0" dirty="0" err="1"/>
              <a:t>Collaboration</a:t>
            </a:r>
            <a:r>
              <a:rPr lang="de-DE" b="0" dirty="0"/>
              <a:t>], PRL 130, 151905 (2023)</a:t>
            </a:r>
          </a:p>
          <a:p>
            <a:r>
              <a:rPr lang="de-DE" dirty="0"/>
              <a:t>Nature Phys. </a:t>
            </a:r>
            <a:r>
              <a:rPr lang="de-DE" b="0" dirty="0"/>
              <a:t>17 (2021) 11, 1200-1204</a:t>
            </a:r>
          </a:p>
        </p:txBody>
      </p:sp>
      <p:sp>
        <p:nvSpPr>
          <p:cNvPr id="18" name="Content Placeholder 4">
            <a:extLst>
              <a:ext uri="{FF2B5EF4-FFF2-40B4-BE49-F238E27FC236}">
                <a16:creationId xmlns:a16="http://schemas.microsoft.com/office/drawing/2014/main" id="{9BF730C7-793A-29E4-75CA-E8455E603ECD}"/>
              </a:ext>
            </a:extLst>
          </p:cNvPr>
          <p:cNvSpPr txBox="1">
            <a:spLocks/>
          </p:cNvSpPr>
          <p:nvPr/>
        </p:nvSpPr>
        <p:spPr>
          <a:xfrm>
            <a:off x="164275" y="3224541"/>
            <a:ext cx="4561388" cy="1224136"/>
          </a:xfrm>
          <a:prstGeom prst="rect">
            <a:avLst/>
          </a:prstGeom>
        </p:spPr>
        <p:txBody>
          <a:bodyPr/>
          <a:lst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6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GB" sz="1400" dirty="0"/>
              <a:t>First measurement of Neutron form factors for positive Q</a:t>
            </a:r>
            <a:r>
              <a:rPr lang="en-GB" sz="1400" baseline="30000" dirty="0"/>
              <a:t>2 </a:t>
            </a:r>
            <a:r>
              <a:rPr lang="en-GB" sz="1400" dirty="0"/>
              <a:t>(annihilation reactions)</a:t>
            </a:r>
          </a:p>
          <a:p>
            <a:pPr>
              <a:spcBef>
                <a:spcPts val="600"/>
              </a:spcBef>
            </a:pPr>
            <a:r>
              <a:rPr lang="de-DE" sz="1400" dirty="0" err="1"/>
              <a:t>Accuracy</a:t>
            </a:r>
            <a:r>
              <a:rPr lang="de-DE" sz="1400" dirty="0"/>
              <a:t> </a:t>
            </a:r>
            <a:r>
              <a:rPr lang="de-DE" sz="1400" dirty="0" err="1"/>
              <a:t>comparable</a:t>
            </a:r>
            <a:r>
              <a:rPr lang="de-DE" sz="1400" dirty="0"/>
              <a:t> </a:t>
            </a:r>
            <a:r>
              <a:rPr lang="de-DE" sz="1400" dirty="0" err="1"/>
              <a:t>to</a:t>
            </a:r>
            <a:r>
              <a:rPr lang="de-DE" sz="1400" dirty="0"/>
              <a:t> </a:t>
            </a:r>
            <a:r>
              <a:rPr lang="de-DE" sz="1400" dirty="0" err="1"/>
              <a:t>data</a:t>
            </a:r>
            <a:r>
              <a:rPr lang="de-DE" sz="1400" dirty="0"/>
              <a:t> </a:t>
            </a:r>
            <a:r>
              <a:rPr lang="de-DE" sz="1400" dirty="0" err="1"/>
              <a:t>from</a:t>
            </a:r>
            <a:r>
              <a:rPr lang="de-DE" sz="1400" dirty="0"/>
              <a:t> negative Q</a:t>
            </a:r>
            <a:r>
              <a:rPr lang="de-DE" sz="1400" baseline="30000" dirty="0"/>
              <a:t>2</a:t>
            </a:r>
            <a:r>
              <a:rPr lang="de-DE" sz="1400" dirty="0"/>
              <a:t> (</a:t>
            </a:r>
            <a:r>
              <a:rPr lang="de-DE" sz="1400" dirty="0" err="1"/>
              <a:t>electron</a:t>
            </a:r>
            <a:r>
              <a:rPr lang="de-DE" sz="1400" dirty="0"/>
              <a:t> </a:t>
            </a:r>
            <a:r>
              <a:rPr lang="de-DE" sz="1400" dirty="0" err="1"/>
              <a:t>scattering</a:t>
            </a:r>
            <a:r>
              <a:rPr lang="de-DE" sz="1400" dirty="0"/>
              <a:t> </a:t>
            </a:r>
            <a:r>
              <a:rPr lang="de-DE" sz="1400" dirty="0" err="1"/>
              <a:t>data</a:t>
            </a:r>
            <a:r>
              <a:rPr lang="de-DE" sz="1400" dirty="0"/>
              <a:t>)</a:t>
            </a:r>
            <a:endParaRPr lang="en-GB" sz="1400" dirty="0"/>
          </a:p>
        </p:txBody>
      </p:sp>
    </p:spTree>
    <p:extLst>
      <p:ext uri="{BB962C8B-B14F-4D97-AF65-F5344CB8AC3E}">
        <p14:creationId xmlns:p14="http://schemas.microsoft.com/office/powerpoint/2010/main" val="1064294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AA45-522F-417C-4665-598946BB4AFF}"/>
              </a:ext>
            </a:extLst>
          </p:cNvPr>
          <p:cNvSpPr>
            <a:spLocks noGrp="1"/>
          </p:cNvSpPr>
          <p:nvPr>
            <p:ph type="title"/>
          </p:nvPr>
        </p:nvSpPr>
        <p:spPr/>
        <p:txBody>
          <a:bodyPr/>
          <a:lstStyle/>
          <a:p>
            <a:r>
              <a:rPr lang="en-GB" sz="2000" dirty="0"/>
              <a:t>Massive virtual photon emission from N* resonances</a:t>
            </a:r>
            <a:br>
              <a:rPr lang="en-GB" dirty="0"/>
            </a:br>
            <a:endParaRPr lang="en-DE"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3074495D-90F8-BDC1-A9AF-8C2178E79447}"/>
                  </a:ext>
                </a:extLst>
              </p:cNvPr>
              <p:cNvSpPr>
                <a:spLocks noGrp="1"/>
              </p:cNvSpPr>
              <p:nvPr>
                <p:ph sz="quarter" idx="15"/>
              </p:nvPr>
            </p:nvSpPr>
            <p:spPr>
              <a:xfrm>
                <a:off x="358775" y="1311275"/>
                <a:ext cx="4861297" cy="3422650"/>
              </a:xfrm>
            </p:spPr>
            <p:txBody>
              <a:bodyPr/>
              <a:lstStyle/>
              <a:p>
                <a:pPr>
                  <a:defRPr/>
                </a:pPr>
                <a:r>
                  <a:rPr lang="en-US" sz="1400" dirty="0"/>
                  <a:t>Dominance of the </a:t>
                </a:r>
                <a14:m>
                  <m:oMath xmlns:m="http://schemas.openxmlformats.org/officeDocument/2006/math">
                    <m:sSup>
                      <m:sSupPr>
                        <m:ctrlPr>
                          <a:rPr lang="ar-AE" sz="1400" i="1">
                            <a:latin typeface="Cambria Math" panose="02040503050406030204" pitchFamily="18" charset="0"/>
                          </a:rPr>
                        </m:ctrlPr>
                      </m:sSupPr>
                      <m:e>
                        <m:r>
                          <m:rPr>
                            <m:sty m:val="p"/>
                          </m:rPr>
                          <a:rPr lang="en-US" sz="1400">
                            <a:latin typeface="Cambria Math" panose="02040503050406030204" pitchFamily="18" charset="0"/>
                          </a:rPr>
                          <m:t>N</m:t>
                        </m:r>
                      </m:e>
                      <m:sup>
                        <m:r>
                          <a:rPr lang="ar-AE" sz="1400">
                            <a:latin typeface="Cambria Math" panose="02040503050406030204" pitchFamily="18" charset="0"/>
                          </a:rPr>
                          <m:t>∗</m:t>
                        </m:r>
                      </m:sup>
                    </m:sSup>
                    <m:r>
                      <a:rPr lang="ar-AE" sz="1400">
                        <a:latin typeface="Cambria Math" panose="02040503050406030204" pitchFamily="18" charset="0"/>
                      </a:rPr>
                      <m:t>(1520)</m:t>
                    </m:r>
                  </m:oMath>
                </a14:m>
                <a:r>
                  <a:rPr lang="ar-AE" sz="1400" dirty="0"/>
                  <a:t> </a:t>
                </a:r>
                <a:r>
                  <a:rPr lang="en-US" sz="1400" dirty="0"/>
                  <a:t>resonance at </a:t>
                </a:r>
                <a14:m>
                  <m:oMath xmlns:m="http://schemas.openxmlformats.org/officeDocument/2006/math">
                    <m:rad>
                      <m:radPr>
                        <m:degHide m:val="on"/>
                        <m:ctrlPr>
                          <a:rPr lang="ar-AE" sz="1400" i="1">
                            <a:latin typeface="Cambria Math" panose="02040503050406030204" pitchFamily="18" charset="0"/>
                          </a:rPr>
                        </m:ctrlPr>
                      </m:radPr>
                      <m:deg/>
                      <m:e>
                        <m:r>
                          <m:rPr>
                            <m:sty m:val="p"/>
                          </m:rPr>
                          <a:rPr lang="en-US" sz="1400">
                            <a:latin typeface="Cambria Math" panose="02040503050406030204" pitchFamily="18" charset="0"/>
                          </a:rPr>
                          <m:t>s</m:t>
                        </m:r>
                      </m:e>
                    </m:rad>
                    <m:r>
                      <a:rPr lang="ar-AE" sz="1400">
                        <a:latin typeface="Cambria Math" panose="02040503050406030204" pitchFamily="18" charset="0"/>
                      </a:rPr>
                      <m:t>=1.49 </m:t>
                    </m:r>
                    <m:r>
                      <m:rPr>
                        <m:sty m:val="p"/>
                      </m:rPr>
                      <a:rPr lang="en-US" sz="1400">
                        <a:latin typeface="Cambria Math" panose="02040503050406030204" pitchFamily="18" charset="0"/>
                      </a:rPr>
                      <m:t>GeV</m:t>
                    </m:r>
                  </m:oMath>
                </a14:m>
                <a:r>
                  <a:rPr lang="en-US" sz="1400" dirty="0"/>
                  <a:t> </a:t>
                </a:r>
              </a:p>
              <a:p>
                <a:pPr lvl="1">
                  <a:defRPr/>
                </a:pPr>
                <a14:m>
                  <m:oMath xmlns:m="http://schemas.openxmlformats.org/officeDocument/2006/math">
                    <m:sSup>
                      <m:sSupPr>
                        <m:ctrlPr>
                          <a:rPr lang="ar-AE" sz="1400" i="1">
                            <a:solidFill>
                              <a:srgbClr val="005AA0"/>
                            </a:solidFill>
                            <a:latin typeface="Cambria Math" panose="02040503050406030204" pitchFamily="18" charset="0"/>
                            <a:ea typeface="Cambria Math"/>
                            <a:cs typeface="Cambria Math"/>
                          </a:rPr>
                        </m:ctrlPr>
                      </m:sSupPr>
                      <m:e>
                        <m:r>
                          <a:rPr lang="ar-AE" sz="1400" i="1">
                            <a:solidFill>
                              <a:srgbClr val="005AA0"/>
                            </a:solidFill>
                            <a:latin typeface="Cambria Math"/>
                          </a:rPr>
                          <m:t>𝜋</m:t>
                        </m:r>
                      </m:e>
                      <m:sup>
                        <m:r>
                          <a:rPr lang="ar-AE" sz="1400" i="1">
                            <a:solidFill>
                              <a:srgbClr val="005AA0"/>
                            </a:solidFill>
                            <a:latin typeface="Cambria Math"/>
                          </a:rPr>
                          <m:t>−</m:t>
                        </m:r>
                      </m:sup>
                    </m:sSup>
                    <m:r>
                      <a:rPr lang="ar-AE" sz="1400" i="1">
                        <a:solidFill>
                          <a:srgbClr val="005AA0"/>
                        </a:solidFill>
                        <a:latin typeface="Cambria Math"/>
                      </a:rPr>
                      <m:t>𝑝</m:t>
                    </m:r>
                    <m:r>
                      <a:rPr lang="ar-AE" sz="1400" i="1">
                        <a:solidFill>
                          <a:srgbClr val="005AA0"/>
                        </a:solidFill>
                        <a:latin typeface="Cambria Math"/>
                      </a:rPr>
                      <m:t>→</m:t>
                    </m:r>
                    <m:r>
                      <a:rPr lang="ar-AE" sz="1400" i="1">
                        <a:solidFill>
                          <a:srgbClr val="005AA0"/>
                        </a:solidFill>
                        <a:latin typeface="Cambria Math"/>
                      </a:rPr>
                      <m:t>𝑛</m:t>
                    </m:r>
                    <m:r>
                      <a:rPr lang="ar-AE" sz="1400" i="1">
                        <a:solidFill>
                          <a:srgbClr val="005AA0"/>
                        </a:solidFill>
                        <a:latin typeface="Cambria Math"/>
                      </a:rPr>
                      <m:t>+</m:t>
                    </m:r>
                    <m:sSup>
                      <m:sSupPr>
                        <m:ctrlPr>
                          <a:rPr lang="ar-AE" sz="1400" i="1">
                            <a:solidFill>
                              <a:srgbClr val="005AA0"/>
                            </a:solidFill>
                            <a:latin typeface="Cambria Math" panose="02040503050406030204" pitchFamily="18" charset="0"/>
                            <a:ea typeface="Cambria Math"/>
                            <a:cs typeface="Cambria Math"/>
                          </a:rPr>
                        </m:ctrlPr>
                      </m:sSupPr>
                      <m:e>
                        <m:r>
                          <a:rPr lang="ar-AE" sz="1400" i="1">
                            <a:solidFill>
                              <a:srgbClr val="005AA0"/>
                            </a:solidFill>
                            <a:latin typeface="Cambria Math"/>
                          </a:rPr>
                          <m:t>𝜋</m:t>
                        </m:r>
                      </m:e>
                      <m:sup>
                        <m:r>
                          <a:rPr lang="ar-AE" sz="1400" i="1">
                            <a:solidFill>
                              <a:srgbClr val="005AA0"/>
                            </a:solidFill>
                            <a:latin typeface="Cambria Math"/>
                          </a:rPr>
                          <m:t>−</m:t>
                        </m:r>
                      </m:sup>
                    </m:sSup>
                    <m:r>
                      <a:rPr lang="ar-AE" sz="1400" i="1">
                        <a:solidFill>
                          <a:srgbClr val="005AA0"/>
                        </a:solidFill>
                        <a:latin typeface="Cambria Math"/>
                      </a:rPr>
                      <m:t>+</m:t>
                    </m:r>
                    <m:sSup>
                      <m:sSupPr>
                        <m:ctrlPr>
                          <a:rPr lang="ar-AE" sz="1400" i="1">
                            <a:solidFill>
                              <a:srgbClr val="005AA0"/>
                            </a:solidFill>
                            <a:latin typeface="Cambria Math" panose="02040503050406030204" pitchFamily="18" charset="0"/>
                            <a:ea typeface="Cambria Math"/>
                            <a:cs typeface="Cambria Math"/>
                          </a:rPr>
                        </m:ctrlPr>
                      </m:sSupPr>
                      <m:e>
                        <m:r>
                          <a:rPr lang="ar-AE" sz="1400" i="1">
                            <a:solidFill>
                              <a:srgbClr val="005AA0"/>
                            </a:solidFill>
                            <a:latin typeface="Cambria Math"/>
                          </a:rPr>
                          <m:t>𝜋</m:t>
                        </m:r>
                      </m:e>
                      <m:sup>
                        <m:r>
                          <a:rPr lang="ar-AE" sz="1400" i="1">
                            <a:solidFill>
                              <a:srgbClr val="005AA0"/>
                            </a:solidFill>
                            <a:latin typeface="Cambria Math"/>
                          </a:rPr>
                          <m:t>+</m:t>
                        </m:r>
                      </m:sup>
                    </m:sSup>
                  </m:oMath>
                </a14:m>
                <a:br>
                  <a:rPr lang="de-DE"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Included in PWA (Bonn-</a:t>
                </a:r>
                <a:r>
                  <a:rPr lang="en-US" sz="1400" dirty="0" err="1">
                    <a:latin typeface="Arial" panose="020B0604020202020204" pitchFamily="34" charset="0"/>
                    <a:cs typeface="Arial" panose="020B0604020202020204" pitchFamily="34" charset="0"/>
                  </a:rPr>
                  <a:t>Gatchina</a:t>
                </a:r>
                <a:r>
                  <a:rPr lang="en-US" sz="1400" dirty="0">
                    <a:latin typeface="Arial" panose="020B0604020202020204" pitchFamily="34" charset="0"/>
                    <a:cs typeface="Arial" panose="020B0604020202020204" pitchFamily="34" charset="0"/>
                  </a:rPr>
                  <a:t>) to provide</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partial wave decomposition</a:t>
                </a:r>
              </a:p>
              <a:p>
                <a:pPr lvl="1">
                  <a:defRPr/>
                </a:pPr>
                <a14:m>
                  <m:oMath xmlns:m="http://schemas.openxmlformats.org/officeDocument/2006/math">
                    <m:sSup>
                      <m:sSupPr>
                        <m:ctrlPr>
                          <a:rPr lang="ar-AE" sz="1400" i="1">
                            <a:solidFill>
                              <a:srgbClr val="005AA0"/>
                            </a:solidFill>
                            <a:latin typeface="Cambria Math" panose="02040503050406030204" pitchFamily="18" charset="0"/>
                            <a:ea typeface="Cambria Math"/>
                            <a:cs typeface="Cambria Math"/>
                          </a:rPr>
                        </m:ctrlPr>
                      </m:sSupPr>
                      <m:e>
                        <m:r>
                          <a:rPr lang="ar-AE" sz="1400" i="1">
                            <a:solidFill>
                              <a:srgbClr val="005AA0"/>
                            </a:solidFill>
                            <a:latin typeface="Cambria Math"/>
                          </a:rPr>
                          <m:t>𝜋</m:t>
                        </m:r>
                      </m:e>
                      <m:sup>
                        <m:r>
                          <a:rPr lang="ar-AE" sz="1400" i="1">
                            <a:solidFill>
                              <a:srgbClr val="005AA0"/>
                            </a:solidFill>
                            <a:latin typeface="Cambria Math"/>
                          </a:rPr>
                          <m:t>−</m:t>
                        </m:r>
                      </m:sup>
                    </m:sSup>
                    <m:r>
                      <a:rPr lang="ar-AE" sz="1400" i="1">
                        <a:solidFill>
                          <a:srgbClr val="005AA0"/>
                        </a:solidFill>
                        <a:latin typeface="Cambria Math"/>
                      </a:rPr>
                      <m:t>𝑝</m:t>
                    </m:r>
                    <m:r>
                      <a:rPr lang="ar-AE" sz="1400" i="1">
                        <a:solidFill>
                          <a:srgbClr val="005AA0"/>
                        </a:solidFill>
                        <a:latin typeface="Cambria Math"/>
                      </a:rPr>
                      <m:t>→</m:t>
                    </m:r>
                    <m:r>
                      <a:rPr lang="ar-AE" sz="1400" i="1">
                        <a:solidFill>
                          <a:srgbClr val="005AA0"/>
                        </a:solidFill>
                        <a:latin typeface="Cambria Math"/>
                      </a:rPr>
                      <m:t>𝑛</m:t>
                    </m:r>
                    <m:r>
                      <a:rPr lang="ar-AE" sz="1400" i="1">
                        <a:solidFill>
                          <a:srgbClr val="005AA0"/>
                        </a:solidFill>
                        <a:latin typeface="Cambria Math"/>
                      </a:rPr>
                      <m:t>+</m:t>
                    </m:r>
                    <m:sSup>
                      <m:sSupPr>
                        <m:ctrlPr>
                          <a:rPr lang="ar-AE" sz="1400" i="1">
                            <a:solidFill>
                              <a:srgbClr val="005AA0"/>
                            </a:solidFill>
                            <a:latin typeface="Cambria Math" panose="02040503050406030204" pitchFamily="18" charset="0"/>
                            <a:ea typeface="Cambria Math"/>
                            <a:cs typeface="Cambria Math"/>
                          </a:rPr>
                        </m:ctrlPr>
                      </m:sSupPr>
                      <m:e>
                        <m:r>
                          <a:rPr lang="ar-AE" sz="1400" i="1">
                            <a:solidFill>
                              <a:srgbClr val="005AA0"/>
                            </a:solidFill>
                            <a:latin typeface="Cambria Math"/>
                          </a:rPr>
                          <m:t>𝑒</m:t>
                        </m:r>
                      </m:e>
                      <m:sup>
                        <m:r>
                          <a:rPr lang="ar-AE" sz="1400" i="1">
                            <a:solidFill>
                              <a:srgbClr val="005AA0"/>
                            </a:solidFill>
                            <a:latin typeface="Cambria Math"/>
                          </a:rPr>
                          <m:t>−</m:t>
                        </m:r>
                      </m:sup>
                    </m:sSup>
                    <m:r>
                      <a:rPr lang="ar-AE" sz="1400" i="1">
                        <a:solidFill>
                          <a:srgbClr val="005AA0"/>
                        </a:solidFill>
                        <a:latin typeface="Cambria Math"/>
                      </a:rPr>
                      <m:t>+</m:t>
                    </m:r>
                    <m:sSup>
                      <m:sSupPr>
                        <m:ctrlPr>
                          <a:rPr lang="ar-AE" sz="1400" i="1">
                            <a:solidFill>
                              <a:srgbClr val="005AA0"/>
                            </a:solidFill>
                            <a:latin typeface="Cambria Math" panose="02040503050406030204" pitchFamily="18" charset="0"/>
                            <a:ea typeface="Cambria Math"/>
                            <a:cs typeface="Cambria Math"/>
                          </a:rPr>
                        </m:ctrlPr>
                      </m:sSupPr>
                      <m:e>
                        <m:r>
                          <a:rPr lang="ar-AE" sz="1400" i="1">
                            <a:solidFill>
                              <a:srgbClr val="005AA0"/>
                            </a:solidFill>
                            <a:latin typeface="Cambria Math"/>
                          </a:rPr>
                          <m:t>𝑒</m:t>
                        </m:r>
                      </m:e>
                      <m:sup>
                        <m:r>
                          <a:rPr lang="ar-AE" sz="1400" i="1">
                            <a:solidFill>
                              <a:srgbClr val="005AA0"/>
                            </a:solidFill>
                            <a:latin typeface="Cambria Math"/>
                          </a:rPr>
                          <m:t>+</m:t>
                        </m:r>
                      </m:sup>
                    </m:sSup>
                  </m:oMath>
                </a14:m>
                <a:br>
                  <a:rPr lang="de-DE" sz="1400" dirty="0">
                    <a:solidFill>
                      <a:srgbClr val="005AA0"/>
                    </a:solidFill>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Probe baryon resonance – nucleon transition</a:t>
                </a:r>
              </a:p>
              <a:p>
                <a:pPr>
                  <a:defRPr/>
                </a:pPr>
                <a:r>
                  <a:rPr lang="en-US" sz="1400" dirty="0"/>
                  <a:t>Important input to calculations of the emissivity</a:t>
                </a:r>
              </a:p>
            </p:txBody>
          </p:sp>
        </mc:Choice>
        <mc:Fallback xmlns="">
          <p:sp>
            <p:nvSpPr>
              <p:cNvPr id="4" name="Content Placeholder 3">
                <a:extLst>
                  <a:ext uri="{FF2B5EF4-FFF2-40B4-BE49-F238E27FC236}">
                    <a16:creationId xmlns:a16="http://schemas.microsoft.com/office/drawing/2014/main" id="{3074495D-90F8-BDC1-A9AF-8C2178E79447}"/>
                  </a:ext>
                </a:extLst>
              </p:cNvPr>
              <p:cNvSpPr>
                <a:spLocks noGrp="1" noRot="1" noChangeAspect="1" noMove="1" noResize="1" noEditPoints="1" noAdjustHandles="1" noChangeArrowheads="1" noChangeShapeType="1" noTextEdit="1"/>
              </p:cNvSpPr>
              <p:nvPr>
                <p:ph sz="quarter" idx="15"/>
              </p:nvPr>
            </p:nvSpPr>
            <p:spPr>
              <a:xfrm>
                <a:off x="358775" y="1311275"/>
                <a:ext cx="4861297" cy="3422650"/>
              </a:xfrm>
              <a:blipFill>
                <a:blip r:embed="rId2"/>
                <a:stretch>
                  <a:fillRect l="-2089" t="-1852"/>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1E83DEBC-C9EF-3A89-C2CE-7590EA6D7566}"/>
              </a:ext>
            </a:extLst>
          </p:cNvPr>
          <p:cNvSpPr>
            <a:spLocks noGrp="1"/>
          </p:cNvSpPr>
          <p:nvPr>
            <p:ph type="dt" sz="half" idx="2"/>
          </p:nvPr>
        </p:nvSpPr>
        <p:spPr/>
        <p:txBody>
          <a:bodyPr/>
          <a:lstStyle/>
          <a:p>
            <a:r>
              <a:rPr lang="de-DE"/>
              <a:t>14/09/2023</a:t>
            </a:r>
            <a:endParaRPr lang="en-US"/>
          </a:p>
        </p:txBody>
      </p:sp>
      <p:sp>
        <p:nvSpPr>
          <p:cNvPr id="7" name="Footer Placeholder 6">
            <a:extLst>
              <a:ext uri="{FF2B5EF4-FFF2-40B4-BE49-F238E27FC236}">
                <a16:creationId xmlns:a16="http://schemas.microsoft.com/office/drawing/2014/main" id="{27C27221-A131-10C3-5065-D6B987A1FB45}"/>
              </a:ext>
            </a:extLst>
          </p:cNvPr>
          <p:cNvSpPr>
            <a:spLocks noGrp="1"/>
          </p:cNvSpPr>
          <p:nvPr>
            <p:ph type="ftr" sz="quarter" idx="3"/>
          </p:nvPr>
        </p:nvSpPr>
        <p:spPr/>
        <p:txBody>
          <a:bodyPr/>
          <a:lstStyle/>
          <a:p>
            <a:r>
              <a:rPr lang="de-DE"/>
              <a:t>Research Topic MU-CML</a:t>
            </a:r>
            <a:endParaRPr lang="en-US"/>
          </a:p>
        </p:txBody>
      </p:sp>
      <p:sp>
        <p:nvSpPr>
          <p:cNvPr id="8" name="Slide Number Placeholder 7">
            <a:extLst>
              <a:ext uri="{FF2B5EF4-FFF2-40B4-BE49-F238E27FC236}">
                <a16:creationId xmlns:a16="http://schemas.microsoft.com/office/drawing/2014/main" id="{8AFDC1A8-3540-0C24-05DE-66F0DB615F41}"/>
              </a:ext>
            </a:extLst>
          </p:cNvPr>
          <p:cNvSpPr>
            <a:spLocks noGrp="1"/>
          </p:cNvSpPr>
          <p:nvPr>
            <p:ph type="sldNum" sz="quarter" idx="4"/>
          </p:nvPr>
        </p:nvSpPr>
        <p:spPr/>
        <p:txBody>
          <a:bodyPr/>
          <a:lstStyle/>
          <a:p>
            <a:fld id="{68A7D314-ADB3-4224-BAA8-FD8F1154CE84}" type="slidenum">
              <a:rPr lang="en-US" smtClean="0"/>
              <a:pPr/>
              <a:t>9</a:t>
            </a:fld>
            <a:endParaRPr lang="en-US"/>
          </a:p>
        </p:txBody>
      </p:sp>
      <p:sp>
        <p:nvSpPr>
          <p:cNvPr id="9" name="TextBox 8">
            <a:extLst>
              <a:ext uri="{FF2B5EF4-FFF2-40B4-BE49-F238E27FC236}">
                <a16:creationId xmlns:a16="http://schemas.microsoft.com/office/drawing/2014/main" id="{51DD1B4A-B129-ACD6-95BD-4877FE365746}"/>
              </a:ext>
            </a:extLst>
          </p:cNvPr>
          <p:cNvSpPr txBox="1"/>
          <p:nvPr/>
        </p:nvSpPr>
        <p:spPr bwMode="auto">
          <a:xfrm>
            <a:off x="5508104" y="1057270"/>
            <a:ext cx="3490068" cy="261610"/>
          </a:xfrm>
          <a:prstGeom prst="rect">
            <a:avLst/>
          </a:prstGeom>
        </p:spPr>
        <p:txBody>
          <a:bodyPr wrap="square">
            <a:spAutoFit/>
          </a:bodyPr>
          <a:lstStyle>
            <a:defPPr>
              <a:defRPr lang="de-DE"/>
            </a:defPPr>
            <a:lvl1pPr>
              <a:defRPr sz="1000">
                <a:solidFill>
                  <a:srgbClr val="145AA0"/>
                </a:solidFill>
              </a:defRPr>
            </a:lvl1pPr>
          </a:lstStyle>
          <a:p>
            <a:pPr>
              <a:defRPr/>
            </a:pPr>
            <a:r>
              <a:rPr lang="en-GB" sz="1100" b="0" i="0" u="none" strike="noStrike" cap="none" spc="0" dirty="0">
                <a:solidFill>
                  <a:schemeClr val="bg1">
                    <a:lumMod val="50000"/>
                  </a:schemeClr>
                </a:solidFill>
                <a:latin typeface="Arial" panose="020B0604020202020204" pitchFamily="34" charset="0"/>
                <a:ea typeface="Avenir Book"/>
                <a:cs typeface="Arial" panose="020B0604020202020204" pitchFamily="34" charset="0"/>
              </a:rPr>
              <a:t>[HADES]</a:t>
            </a:r>
            <a:r>
              <a:rPr lang="en-US" sz="1100" dirty="0">
                <a:solidFill>
                  <a:schemeClr val="bg1">
                    <a:lumMod val="50000"/>
                  </a:schemeClr>
                </a:solidFill>
                <a:latin typeface="Arial" panose="020B0604020202020204" pitchFamily="34" charset="0"/>
                <a:cs typeface="Arial" panose="020B0604020202020204" pitchFamily="34" charset="0"/>
              </a:rPr>
              <a:t> </a:t>
            </a:r>
            <a:r>
              <a:rPr lang="en-US" sz="1100" b="0" i="0" u="none" strike="noStrike" cap="none" spc="0" dirty="0">
                <a:solidFill>
                  <a:schemeClr val="bg1">
                    <a:lumMod val="50000"/>
                  </a:schemeClr>
                </a:solidFill>
                <a:latin typeface="Arial" panose="020B0604020202020204" pitchFamily="34" charset="0"/>
                <a:ea typeface="Avenir Book"/>
                <a:cs typeface="Arial" panose="020B0604020202020204" pitchFamily="34" charset="0"/>
              </a:rPr>
              <a:t>arXiv:2205.15914 [</a:t>
            </a:r>
            <a:r>
              <a:rPr lang="en-US" sz="1100" b="0" i="0" u="none" strike="noStrike" cap="none" spc="0" dirty="0" err="1">
                <a:solidFill>
                  <a:schemeClr val="bg1">
                    <a:lumMod val="50000"/>
                  </a:schemeClr>
                </a:solidFill>
                <a:latin typeface="Arial" panose="020B0604020202020204" pitchFamily="34" charset="0"/>
                <a:ea typeface="Avenir Book"/>
                <a:cs typeface="Arial" panose="020B0604020202020204" pitchFamily="34" charset="0"/>
              </a:rPr>
              <a:t>nucl</a:t>
            </a:r>
            <a:r>
              <a:rPr lang="en-US" sz="1100" b="0" i="0" u="none" strike="noStrike" cap="none" spc="0" dirty="0">
                <a:solidFill>
                  <a:schemeClr val="bg1">
                    <a:lumMod val="50000"/>
                  </a:schemeClr>
                </a:solidFill>
                <a:latin typeface="Arial" panose="020B0604020202020204" pitchFamily="34" charset="0"/>
                <a:ea typeface="Avenir Book"/>
                <a:cs typeface="Arial" panose="020B0604020202020204" pitchFamily="34" charset="0"/>
              </a:rPr>
              <a:t>-ex]</a:t>
            </a:r>
            <a:endParaRPr sz="11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87733749-A992-DB78-5F12-B2E2ADE94EAD}"/>
              </a:ext>
            </a:extLst>
          </p:cNvPr>
          <p:cNvSpPr/>
          <p:nvPr/>
        </p:nvSpPr>
        <p:spPr bwMode="auto">
          <a:xfrm>
            <a:off x="2654733" y="3159021"/>
            <a:ext cx="2339102" cy="261610"/>
          </a:xfrm>
          <a:prstGeom prst="rect">
            <a:avLst/>
          </a:prstGeom>
        </p:spPr>
        <p:txBody>
          <a:bodyPr wrap="none">
            <a:spAutoFit/>
          </a:bodyPr>
          <a:lstStyle/>
          <a:p>
            <a:pPr>
              <a:defRPr/>
            </a:pPr>
            <a:r>
              <a:rPr lang="nb-NO" sz="1100" dirty="0">
                <a:solidFill>
                  <a:schemeClr val="bg1">
                    <a:lumMod val="50000"/>
                  </a:schemeClr>
                </a:solidFill>
                <a:latin typeface="Arial" panose="020B0604020202020204" pitchFamily="34" charset="0"/>
                <a:cs typeface="Arial" panose="020B0604020202020204" pitchFamily="34" charset="0"/>
              </a:rPr>
              <a:t>Rapp, van Hees; arXiv:1411.4612 </a:t>
            </a:r>
            <a:endParaRPr sz="11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65D5C26-37A5-06C2-1695-99C1554D46B0}"/>
              </a:ext>
            </a:extLst>
          </p:cNvPr>
          <p:cNvPicPr>
            <a:picLocks noChangeAspect="1"/>
          </p:cNvPicPr>
          <p:nvPr/>
        </p:nvPicPr>
        <p:blipFill rotWithShape="1">
          <a:blip r:embed="rId3">
            <a:extLst>
              <a:ext uri="{28A0092B-C50C-407E-A947-70E740481C1C}">
                <a14:useLocalDpi xmlns:a14="http://schemas.microsoft.com/office/drawing/2010/main" val="0"/>
              </a:ext>
            </a:extLst>
          </a:blip>
          <a:srcRect t="28895"/>
          <a:stretch/>
        </p:blipFill>
        <p:spPr bwMode="auto">
          <a:xfrm>
            <a:off x="5139995" y="1311275"/>
            <a:ext cx="3646294" cy="3381982"/>
          </a:xfrm>
          <a:prstGeom prst="rect">
            <a:avLst/>
          </a:prstGeom>
        </p:spPr>
      </p:pic>
    </p:spTree>
    <p:extLst>
      <p:ext uri="{BB962C8B-B14F-4D97-AF65-F5344CB8AC3E}">
        <p14:creationId xmlns:p14="http://schemas.microsoft.com/office/powerpoint/2010/main" val="2401327956"/>
      </p:ext>
    </p:extLst>
  </p:cSld>
  <p:clrMapOvr>
    <a:masterClrMapping/>
  </p:clrMapOvr>
</p:sld>
</file>

<file path=ppt/theme/theme1.xml><?xml version="1.0" encoding="utf-8"?>
<a:theme xmlns:a="http://schemas.openxmlformats.org/drawingml/2006/main" name="MATTER">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haltsfolie_Mater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nhaltsfolie_Mater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Inhaltsfol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E34721DCF1EC3848A7CFB35DD5CC2586" ma:contentTypeVersion="0" ma:contentTypeDescription="Ein neues Dokument erstellen." ma:contentTypeScope="" ma:versionID="3801bb3474542b1e29f19955378ad4c4">
  <xsd:schema xmlns:xsd="http://www.w3.org/2001/XMLSchema" xmlns:xs="http://www.w3.org/2001/XMLSchema" xmlns:p="http://schemas.microsoft.com/office/2006/metadata/properties" targetNamespace="http://schemas.microsoft.com/office/2006/metadata/properties" ma:root="true" ma:fieldsID="b4f5dc90cf06628c3b90945c8266c24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D493F1-22D3-4AD5-8407-7D50A9DCC82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294E62D-C18C-4BC1-ACA7-8D40CC4298D8}">
  <ds:schemaRefs>
    <ds:schemaRef ds:uri="http://schemas.microsoft.com/sharepoint/v3/contenttype/forms"/>
  </ds:schemaRefs>
</ds:datastoreItem>
</file>

<file path=customXml/itemProps3.xml><?xml version="1.0" encoding="utf-8"?>
<ds:datastoreItem xmlns:ds="http://schemas.openxmlformats.org/officeDocument/2006/customXml" ds:itemID="{813B42C4-02B0-497F-81A3-B7CA118F92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Helmholtz_PPT_master_ENGLISCH</Template>
  <TotalTime>0</TotalTime>
  <Words>3064</Words>
  <Application>Microsoft Macintosh PowerPoint</Application>
  <PresentationFormat>Bildschirmpräsentation (16:9)</PresentationFormat>
  <Paragraphs>390</Paragraphs>
  <Slides>28</Slides>
  <Notes>5</Notes>
  <HiddenSlides>0</HiddenSlides>
  <MMClips>1</MMClips>
  <ScaleCrop>false</ScaleCrop>
  <HeadingPairs>
    <vt:vector size="6" baseType="variant">
      <vt:variant>
        <vt:lpstr>Verwendete Schriftarten</vt:lpstr>
      </vt:variant>
      <vt:variant>
        <vt:i4>8</vt:i4>
      </vt:variant>
      <vt:variant>
        <vt:lpstr>Design</vt:lpstr>
      </vt:variant>
      <vt:variant>
        <vt:i4>4</vt:i4>
      </vt:variant>
      <vt:variant>
        <vt:lpstr>Folientitel</vt:lpstr>
      </vt:variant>
      <vt:variant>
        <vt:i4>28</vt:i4>
      </vt:variant>
    </vt:vector>
  </HeadingPairs>
  <TitlesOfParts>
    <vt:vector size="40" baseType="lpstr">
      <vt:lpstr>Arial</vt:lpstr>
      <vt:lpstr>Arial Narrow</vt:lpstr>
      <vt:lpstr>Calibri</vt:lpstr>
      <vt:lpstr>Cambria Math</vt:lpstr>
      <vt:lpstr>Helvetica</vt:lpstr>
      <vt:lpstr>Liberation Sans</vt:lpstr>
      <vt:lpstr>Open Sans</vt:lpstr>
      <vt:lpstr>Wingdings</vt:lpstr>
      <vt:lpstr>MATTER</vt:lpstr>
      <vt:lpstr>Inhaltsfolie_Materie</vt:lpstr>
      <vt:lpstr>1_Inhaltsfolie_Materie</vt:lpstr>
      <vt:lpstr>1_Inhaltsfolie</vt:lpstr>
      <vt:lpstr>Topic 2 Cosmic Matter in the Laboratory Highlights </vt:lpstr>
      <vt:lpstr>PowerPoint-Präsentation</vt:lpstr>
      <vt:lpstr>PowerPoint-Präsentation</vt:lpstr>
      <vt:lpstr>Cosmic Matter in the Laboratory within MU</vt:lpstr>
      <vt:lpstr>User facilities and instruments available for FAIR Phase 0</vt:lpstr>
      <vt:lpstr>First observation of 28O </vt:lpstr>
      <vt:lpstr>First Search for Axion-Like Particles in a Storage Ring Using a Polarized Deuteron Beam</vt:lpstr>
      <vt:lpstr>Measurements of the Electric and Magnetic Form Factors of the Neutron for Timelike Momentum Transfer </vt:lpstr>
      <vt:lpstr>Massive virtual photon emission from N* resonances </vt:lpstr>
      <vt:lpstr>Elliptic flow of inclusive 𝑒+𝑒− Ag+Ag √(s_NN )=2.42 GeV</vt:lpstr>
      <vt:lpstr>Studies of promising nuclear reactions  to synthesize new superheavy elements</vt:lpstr>
      <vt:lpstr>HElmholtz LInear Accelerator Development at the HI Mainz</vt:lpstr>
      <vt:lpstr>Theory: Spherical kilonova AT2017gfo</vt:lpstr>
      <vt:lpstr>PADI-XII goes to space with JUICE</vt:lpstr>
      <vt:lpstr>ALICE at LHC in Run 3  </vt:lpstr>
      <vt:lpstr>MU accelerator facilities</vt:lpstr>
      <vt:lpstr>Speeding up SHE chemistry to isotopes with T1/2 &lt; 100 ms</vt:lpstr>
      <vt:lpstr>GSI MU Computing facilities</vt:lpstr>
      <vt:lpstr>PowerPoint-Präsentation</vt:lpstr>
      <vt:lpstr>Backup</vt:lpstr>
      <vt:lpstr>Detector Developments for Laser Spectroscopy</vt:lpstr>
      <vt:lpstr>Cosmic Matter in the Laboratory</vt:lpstr>
      <vt:lpstr>Application of AI-methods  in Data Analysis  of WASA-FRS Experiments</vt:lpstr>
      <vt:lpstr>Detector Developments for Laser Spectroscopy</vt:lpstr>
      <vt:lpstr>FAIR Forschung NRW (IKP Jülich) A new method to induce hyperpolarization</vt:lpstr>
      <vt:lpstr>Fragmentseparator</vt:lpstr>
      <vt:lpstr>MU accelerator facilities</vt:lpstr>
      <vt:lpstr>Σ(1385) reconstruction p+p 4.5 GeV</vt:lpstr>
    </vt:vector>
  </TitlesOfParts>
  <Company>Helmholtz-Gemeinschaft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Roeder, Franziska</dc:creator>
  <cp:lastModifiedBy>Maas, Prof. Dr. Frank</cp:lastModifiedBy>
  <cp:revision>873</cp:revision>
  <cp:lastPrinted>2020-01-16T18:48:38Z</cp:lastPrinted>
  <dcterms:created xsi:type="dcterms:W3CDTF">2017-11-20T09:07:40Z</dcterms:created>
  <dcterms:modified xsi:type="dcterms:W3CDTF">2023-09-13T19:30:53Z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0x010100E34721DCF1EC3848A7CFB35DD5CC2586</vt:lpwstr>
  </property>
</Properties>
</file>