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709" r:id="rId2"/>
    <p:sldMasterId id="2147483724" r:id="rId3"/>
    <p:sldMasterId id="2147483737" r:id="rId4"/>
  </p:sldMasterIdLst>
  <p:notesMasterIdLst>
    <p:notesMasterId r:id="rId35"/>
  </p:notesMasterIdLst>
  <p:sldIdLst>
    <p:sldId id="260" r:id="rId5"/>
    <p:sldId id="972" r:id="rId6"/>
    <p:sldId id="960" r:id="rId7"/>
    <p:sldId id="961" r:id="rId8"/>
    <p:sldId id="397" r:id="rId9"/>
    <p:sldId id="405" r:id="rId10"/>
    <p:sldId id="970" r:id="rId11"/>
    <p:sldId id="971" r:id="rId12"/>
    <p:sldId id="965" r:id="rId13"/>
    <p:sldId id="963" r:id="rId14"/>
    <p:sldId id="966" r:id="rId15"/>
    <p:sldId id="968" r:id="rId16"/>
    <p:sldId id="969" r:id="rId17"/>
    <p:sldId id="973" r:id="rId18"/>
    <p:sldId id="381" r:id="rId19"/>
    <p:sldId id="382" r:id="rId20"/>
    <p:sldId id="390" r:id="rId21"/>
    <p:sldId id="391" r:id="rId22"/>
    <p:sldId id="393" r:id="rId23"/>
    <p:sldId id="406" r:id="rId24"/>
    <p:sldId id="974" r:id="rId25"/>
    <p:sldId id="975" r:id="rId26"/>
    <p:sldId id="976" r:id="rId27"/>
    <p:sldId id="977" r:id="rId28"/>
    <p:sldId id="978" r:id="rId29"/>
    <p:sldId id="979" r:id="rId30"/>
    <p:sldId id="980" r:id="rId31"/>
    <p:sldId id="981" r:id="rId32"/>
    <p:sldId id="982" r:id="rId33"/>
    <p:sldId id="983" r:id="rId34"/>
  </p:sldIdLst>
  <p:sldSz cx="9144000" cy="5145088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5D2AA4-9676-45C6-9B2F-D22B51C45D3C}">
          <p14:sldIdLst>
            <p14:sldId id="260"/>
            <p14:sldId id="972"/>
            <p14:sldId id="960"/>
            <p14:sldId id="961"/>
            <p14:sldId id="397"/>
            <p14:sldId id="405"/>
            <p14:sldId id="970"/>
            <p14:sldId id="971"/>
            <p14:sldId id="965"/>
            <p14:sldId id="963"/>
            <p14:sldId id="966"/>
            <p14:sldId id="968"/>
            <p14:sldId id="969"/>
            <p14:sldId id="973"/>
            <p14:sldId id="381"/>
            <p14:sldId id="382"/>
            <p14:sldId id="390"/>
            <p14:sldId id="391"/>
            <p14:sldId id="393"/>
            <p14:sldId id="406"/>
            <p14:sldId id="974"/>
            <p14:sldId id="975"/>
            <p14:sldId id="976"/>
            <p14:sldId id="977"/>
            <p14:sldId id="978"/>
            <p14:sldId id="979"/>
            <p14:sldId id="980"/>
            <p14:sldId id="981"/>
            <p14:sldId id="982"/>
            <p14:sldId id="9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89" userDrawn="1">
          <p15:clr>
            <a:srgbClr val="A4A3A4"/>
          </p15:clr>
        </p15:guide>
        <p15:guide id="2" pos="1497" userDrawn="1">
          <p15:clr>
            <a:srgbClr val="A4A3A4"/>
          </p15:clr>
        </p15:guide>
        <p15:guide id="3" pos="29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selle, Michele (IPE)" initials="CM(" lastIdx="3" clrIdx="0">
    <p:extLst>
      <p:ext uri="{19B8F6BF-5375-455C-9EA6-DF929625EA0E}">
        <p15:presenceInfo xmlns:p15="http://schemas.microsoft.com/office/powerpoint/2012/main" userId="S-1-5-21-1202744845-3101423955-345487624-1143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E3"/>
    <a:srgbClr val="FA8214"/>
    <a:srgbClr val="0070C0"/>
    <a:srgbClr val="300A24"/>
    <a:srgbClr val="AC9393"/>
    <a:srgbClr val="6A954D"/>
    <a:srgbClr val="009682"/>
    <a:srgbClr val="4472C4"/>
    <a:srgbClr val="00C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–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–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–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–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95838" autoAdjust="0"/>
  </p:normalViewPr>
  <p:slideViewPr>
    <p:cSldViewPr snapToGrid="0">
      <p:cViewPr>
        <p:scale>
          <a:sx n="50" d="100"/>
          <a:sy n="50" d="100"/>
        </p:scale>
        <p:origin x="2650" y="1426"/>
      </p:cViewPr>
      <p:guideLst>
        <p:guide orient="horz" pos="1689"/>
        <p:guide pos="1497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1800" cy="49901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6" y="0"/>
            <a:ext cx="2971800" cy="49901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02.03.2023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49263" y="124618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786363"/>
            <a:ext cx="5486400" cy="3916115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46679"/>
            <a:ext cx="2971800" cy="499011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6" y="9446679"/>
            <a:ext cx="2971800" cy="499011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4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68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2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36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20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04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88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72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6608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733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jpeg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365443" y="1445896"/>
            <a:ext cx="8524557" cy="28511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600" b="1"/>
            </a:lvl1pPr>
            <a:lvl2pPr marL="355600" indent="0">
              <a:buFont typeface="Arial" panose="020B0604020202020204" pitchFamily="34" charset="0"/>
              <a:buNone/>
              <a:defRPr sz="2600" b="1"/>
            </a:lvl2pPr>
            <a:lvl3pPr marL="717550" indent="0">
              <a:buFont typeface="Arial" panose="020B0604020202020204" pitchFamily="34" charset="0"/>
              <a:buNone/>
              <a:defRPr sz="2600" b="1"/>
            </a:lvl3pPr>
            <a:lvl4pPr marL="1073150" indent="0">
              <a:buFont typeface="Arial" panose="020B0604020202020204" pitchFamily="34" charset="0"/>
              <a:buNone/>
              <a:defRPr sz="2600" b="1"/>
            </a:lvl4pPr>
            <a:lvl5pPr marL="1435100" indent="0">
              <a:buFont typeface="Arial" panose="020B0604020202020204" pitchFamily="34" charset="0"/>
              <a:buNone/>
              <a:defRPr sz="2600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0675" y="1979930"/>
            <a:ext cx="8515675" cy="5099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 i="0" baseline="0"/>
            </a:lvl1pPr>
            <a:lvl2pPr marL="355600" indent="0">
              <a:buFont typeface="Arial" panose="020B0604020202020204" pitchFamily="34" charset="0"/>
              <a:buNone/>
              <a:defRPr sz="1800" b="1" i="0"/>
            </a:lvl2pPr>
            <a:lvl3pPr marL="717550" indent="0">
              <a:buFont typeface="Arial" panose="020B0604020202020204" pitchFamily="34" charset="0"/>
              <a:buNone/>
              <a:defRPr sz="1800" b="1" i="0"/>
            </a:lvl3pPr>
            <a:lvl4pPr marL="1073150" indent="0">
              <a:buFont typeface="Arial" panose="020B0604020202020204" pitchFamily="34" charset="0"/>
              <a:buNone/>
              <a:defRPr sz="1800" b="1" i="0"/>
            </a:lvl4pPr>
            <a:lvl5pPr marL="1435100" indent="0">
              <a:buFont typeface="Arial" panose="020B0604020202020204" pitchFamily="34" charset="0"/>
              <a:buNone/>
              <a:defRPr sz="1800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00" y="4895776"/>
            <a:ext cx="3606670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825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18375" y="4826105"/>
            <a:ext cx="1727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600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1621550" cy="751280"/>
          </a:xfrm>
          <a:prstGeom prst="rect">
            <a:avLst/>
          </a:prstGeom>
        </p:spPr>
      </p:pic>
      <p:pic>
        <p:nvPicPr>
          <p:cNvPr id="7" name="Picture 6" descr="https://www.tu9.de/media/img/unika/24-25_KIT_Bewegte_Menschen_am_KIT-Logo_schmal_web.jpg">
            <a:extLst>
              <a:ext uri="{FF2B5EF4-FFF2-40B4-BE49-F238E27FC236}">
                <a16:creationId xmlns:a16="http://schemas.microsoft.com/office/drawing/2014/main" id="{1BE2BDB4-9C72-4C5E-8B1C-E4490EE0068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r="5478" b="34923"/>
          <a:stretch/>
        </p:blipFill>
        <p:spPr bwMode="auto">
          <a:xfrm>
            <a:off x="380675" y="2738755"/>
            <a:ext cx="8381176" cy="2112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s://www.intl.kit.edu/img/content/280906-26_rdax_1200x692.jpg">
            <a:extLst>
              <a:ext uri="{FF2B5EF4-FFF2-40B4-BE49-F238E27FC236}">
                <a16:creationId xmlns:a16="http://schemas.microsoft.com/office/drawing/2014/main" id="{62590D26-F8D4-4F23-AD7E-A83697BB27A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7"/>
          <a:stretch/>
        </p:blipFill>
        <p:spPr bwMode="auto">
          <a:xfrm>
            <a:off x="396001" y="2738755"/>
            <a:ext cx="8494000" cy="2134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2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tu9.de/media/img/unika/24-25_KIT_Bewegte_Menschen_am_KIT-Logo_schmal_web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2624460"/>
            <a:ext cx="8928993" cy="246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"/>
            <a:ext cx="9144000" cy="515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4858060"/>
            <a:ext cx="3670300" cy="12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KIT – The Research University in the Helmholtz Association </a:t>
            </a:r>
            <a:endParaRPr lang="de-DE" sz="800" dirty="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5" y="2506295"/>
            <a:ext cx="4537075" cy="15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rgbClr val="FFFFFF"/>
                </a:solidFill>
              </a:rPr>
              <a:t>INSTITUTE FOR DATA PROCESSING AND ELECTRONICS (IPE)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4874734"/>
            <a:ext cx="1727200" cy="24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10" name="Grafik 9" descr="kit_logo_de_farbe_positiv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0" y="343800"/>
            <a:ext cx="1620000" cy="74085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771473"/>
            <a:ext cx="360000" cy="360111"/>
          </a:xfrm>
          <a:prstGeom prst="rect">
            <a:avLst/>
          </a:prstGeom>
        </p:spPr>
      </p:pic>
      <p:pic>
        <p:nvPicPr>
          <p:cNvPr id="9" name="Picture 2" descr="https://www.intl.kit.edu/img/content/280906-26_rdax_1200x692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263" y="2757801"/>
            <a:ext cx="8932313" cy="20679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06796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Research Group “Information Systems and Service Design“ (ISSD)</a:t>
            </a:r>
          </a:p>
          <a:p>
            <a:r>
              <a:rPr lang="de-DE" dirty="0"/>
              <a:t>NAME OF PRESENTER: XXXX</a:t>
            </a:r>
          </a:p>
        </p:txBody>
      </p:sp>
    </p:spTree>
    <p:extLst>
      <p:ext uri="{BB962C8B-B14F-4D97-AF65-F5344CB8AC3E}">
        <p14:creationId xmlns:p14="http://schemas.microsoft.com/office/powerpoint/2010/main" val="3084301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6197"/>
            <a:ext cx="7772400" cy="102187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Prof. Max Mustermann - 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696322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899200"/>
            <a:ext cx="4102100" cy="367183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899200"/>
            <a:ext cx="4102100" cy="367183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Prof. Max Mustermann - 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1343126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691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151691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Prof. Max Mustermann - 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3400523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Prof. Max Mustermann - 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3192069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Prof. Max Mustermann - 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3273777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04850"/>
            <a:ext cx="3008313" cy="87180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852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076659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Prof. Max Mustermann - 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1412011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1562"/>
            <a:ext cx="5486400" cy="42518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6747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Prof. Max Mustermann - 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68875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/>
              <a:t>Click to add text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0913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Prof. Max Mustermann - 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2858848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250108"/>
            <a:ext cx="2089150" cy="432092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250108"/>
            <a:ext cx="6116638" cy="4320922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Prof. Max Mustermann - 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1473731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8628" y="1036164"/>
            <a:ext cx="8239125" cy="3415767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buFont typeface="Arial" pitchFamily="34" charset="0"/>
              <a:buChar char="■"/>
              <a:defRPr/>
            </a:lvl1pPr>
            <a:lvl2pPr>
              <a:buClr>
                <a:schemeClr val="accent1">
                  <a:lumMod val="50000"/>
                </a:schemeClr>
              </a:buClr>
              <a:buFont typeface="Arial" pitchFamily="34" charset="0"/>
              <a:buChar char="■"/>
              <a:defRPr/>
            </a:lvl2pPr>
            <a:lvl3pPr marL="900113" indent="-214313">
              <a:buClr>
                <a:schemeClr val="accent1">
                  <a:lumMod val="50000"/>
                </a:schemeClr>
              </a:buClr>
              <a:buFont typeface="Arial" pitchFamily="34" charset="0"/>
              <a:buChar char="■"/>
              <a:defRPr/>
            </a:lvl3pPr>
            <a:lvl4pPr marL="1243013" indent="-214313">
              <a:buClr>
                <a:schemeClr val="accent1">
                  <a:lumMod val="50000"/>
                </a:schemeClr>
              </a:buClr>
              <a:buFont typeface="Arial" pitchFamily="34" charset="0"/>
              <a:buChar char="■"/>
              <a:defRPr/>
            </a:lvl4pPr>
            <a:lvl5pPr marL="1585913" indent="-214313">
              <a:buClr>
                <a:schemeClr val="accent1">
                  <a:lumMod val="50000"/>
                </a:schemeClr>
              </a:buClr>
              <a:buFont typeface="Arial" pitchFamily="34" charset="0"/>
              <a:buChar char="■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1767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414"/>
            <a:ext cx="8424000" cy="266482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85" y="1311680"/>
            <a:ext cx="4105275" cy="342370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62" y="1311680"/>
            <a:ext cx="4092575" cy="342370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358776" y="1023894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4" y="4857815"/>
            <a:ext cx="1073123" cy="30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40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414"/>
            <a:ext cx="8424000" cy="266482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689"/>
            <a:ext cx="6264638" cy="126086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85" y="2880889"/>
            <a:ext cx="4105275" cy="1854497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5" y="2880614"/>
            <a:ext cx="4105275" cy="1854772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85" y="2762053"/>
            <a:ext cx="4105275" cy="107983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55" y="2762053"/>
            <a:ext cx="4105275" cy="107983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cxnSp>
        <p:nvCxnSpPr>
          <p:cNvPr id="14" name="Gerade Verbindung 7"/>
          <p:cNvCxnSpPr/>
          <p:nvPr userDrawn="1"/>
        </p:nvCxnSpPr>
        <p:spPr>
          <a:xfrm>
            <a:off x="358776" y="1023894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B7D2679C-CC58-4D08-B909-657D497613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09062" y="219669"/>
            <a:ext cx="1476169" cy="68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1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93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565B8B6-D2FE-417C-8CF1-E0E6CF4C8D03}"/>
              </a:ext>
            </a:extLst>
          </p:cNvPr>
          <p:cNvSpPr txBox="1">
            <a:spLocks/>
          </p:cNvSpPr>
          <p:nvPr userDrawn="1"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Next generation of silicon detectors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37E84A73-8955-4072-8939-B1A150469B9E}"/>
              </a:ext>
            </a:extLst>
          </p:cNvPr>
          <p:cNvSpPr txBox="1">
            <a:spLocks/>
          </p:cNvSpPr>
          <p:nvPr userDrawn="1"/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0000" rtl="0" eaLnBrk="1" fontAlgn="auto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rgbClr val="8CB423"/>
              </a:buClr>
              <a:buSzTx/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9682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Future technology for great time, energy, and position resolution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21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B65CAE3-5466-4718-B5B5-70E397ECB5A3}"/>
              </a:ext>
            </a:extLst>
          </p:cNvPr>
          <p:cNvSpPr txBox="1">
            <a:spLocks/>
          </p:cNvSpPr>
          <p:nvPr userDrawn="1"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Next generation of silicon detectors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B59BDDC6-8453-4945-BF6F-9866CC5C1B38}"/>
              </a:ext>
            </a:extLst>
          </p:cNvPr>
          <p:cNvSpPr txBox="1">
            <a:spLocks/>
          </p:cNvSpPr>
          <p:nvPr userDrawn="1"/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0000" rtl="0" eaLnBrk="1" fontAlgn="auto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rgbClr val="8CB423"/>
              </a:buClr>
              <a:buSzTx/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9682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Future technology for great time, energy, and position resolution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54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05800C1-9BA0-4811-9018-91C38A19C6B3}"/>
              </a:ext>
            </a:extLst>
          </p:cNvPr>
          <p:cNvSpPr txBox="1">
            <a:spLocks/>
          </p:cNvSpPr>
          <p:nvPr userDrawn="1"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Next generation of silicon detectors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B91922D9-3A1C-4356-9054-585CAB7E7633}"/>
              </a:ext>
            </a:extLst>
          </p:cNvPr>
          <p:cNvSpPr txBox="1">
            <a:spLocks/>
          </p:cNvSpPr>
          <p:nvPr userDrawn="1"/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0000" rtl="0" eaLnBrk="1" fontAlgn="auto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rgbClr val="8CB423"/>
              </a:buClr>
              <a:buSzTx/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9682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Future technology for great time, energy, and position resolution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6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43915" y="468662"/>
            <a:ext cx="5471285" cy="3112861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3914" y="3628492"/>
            <a:ext cx="5468677" cy="4252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6522" y="4099062"/>
            <a:ext cx="5468677" cy="57736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4367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0050" y="1068308"/>
            <a:ext cx="8343900" cy="351266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770387" y="273928"/>
            <a:ext cx="1971675" cy="4360224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1940" y="273928"/>
            <a:ext cx="6225572" cy="436022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36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theme" Target="../theme/theme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00" y="1187341"/>
            <a:ext cx="8351999" cy="33936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07947" y="4741374"/>
            <a:ext cx="8928107" cy="745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331200"/>
            <a:ext cx="1079999" cy="500374"/>
          </a:xfrm>
          <a:prstGeom prst="rect">
            <a:avLst/>
          </a:prstGeom>
        </p:spPr>
      </p:pic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5505450" y="4748824"/>
            <a:ext cx="3245053" cy="39626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900" dirty="0"/>
              <a:t>IPE</a:t>
            </a:r>
          </a:p>
        </p:txBody>
      </p:sp>
      <p:sp>
        <p:nvSpPr>
          <p:cNvPr id="10" name="Rectangle 77">
            <a:extLst>
              <a:ext uri="{FF2B5EF4-FFF2-40B4-BE49-F238E27FC236}">
                <a16:creationId xmlns:a16="http://schemas.microsoft.com/office/drawing/2014/main" id="{7FB25EC8-65E1-4877-B658-6BD309C914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2938" y="4816118"/>
            <a:ext cx="67348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spcBef>
                <a:spcPct val="20000"/>
              </a:spcBef>
              <a:buBlip>
                <a:blip r:embed="rId13"/>
              </a:buBlip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49263" eaLnBrk="0" hangingPunct="0">
              <a:spcBef>
                <a:spcPct val="20000"/>
              </a:spcBef>
              <a:buBlip>
                <a:blip r:embed="rId14"/>
              </a:buBlip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49263" eaLnBrk="0" hangingPunct="0">
              <a:spcBef>
                <a:spcPct val="20000"/>
              </a:spcBef>
              <a:buBlip>
                <a:blip r:embed="rId15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49263" eaLnBrk="0" hangingPunct="0">
              <a:spcBef>
                <a:spcPct val="20000"/>
              </a:spcBef>
              <a:buBlip>
                <a:blip r:embed="rId15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49263" eaLnBrk="0" hangingPunct="0">
              <a:spcBef>
                <a:spcPct val="20000"/>
              </a:spcBef>
              <a:buBlip>
                <a:blip r:embed="rId15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5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5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5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5"/>
              </a:buBlip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None/>
            </a:pPr>
            <a:r>
              <a:rPr lang="en-US" altLang="it-IT" sz="900" i="0" dirty="0">
                <a:solidFill>
                  <a:schemeClr val="tx1"/>
                </a:solidFill>
                <a:cs typeface="Arial" pitchFamily="34" charset="0"/>
              </a:rPr>
              <a:t>PANDA beam test (2023), KIT-Giessen         	     </a:t>
            </a:r>
            <a:r>
              <a:rPr lang="de-DE" sz="900" i="0" dirty="0">
                <a:solidFill>
                  <a:schemeClr val="tx1"/>
                </a:solidFill>
              </a:rPr>
              <a:t>Michele Caselle</a:t>
            </a:r>
          </a:p>
        </p:txBody>
      </p:sp>
    </p:spTree>
    <p:extLst>
      <p:ext uri="{BB962C8B-B14F-4D97-AF65-F5344CB8AC3E}">
        <p14:creationId xmlns:p14="http://schemas.microsoft.com/office/powerpoint/2010/main" val="350334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90" r:id="rId3"/>
    <p:sldLayoutId id="2147483691" r:id="rId4"/>
    <p:sldLayoutId id="2147483692" r:id="rId5"/>
    <p:sldLayoutId id="2147483679" r:id="rId6"/>
    <p:sldLayoutId id="2147483682" r:id="rId7"/>
    <p:sldLayoutId id="2147483683" r:id="rId8"/>
    <p:sldLayoutId id="2147483684" r:id="rId9"/>
    <p:sldLayoutId id="2147483723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/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lang="en-US" sz="2400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03652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70423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7194" indent="-198888" algn="l" defTabSz="67407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729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5500" indent="-198888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6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 userDrawn="1">
          <p15:clr>
            <a:srgbClr val="F26B43"/>
          </p15:clr>
        </p15:guide>
        <p15:guide id="3" orient="horz" pos="464" userDrawn="1">
          <p15:clr>
            <a:srgbClr val="F26B43"/>
          </p15:clr>
        </p15:guide>
        <p15:guide id="4" pos="4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7" y="288222"/>
            <a:ext cx="6911975" cy="42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899200"/>
            <a:ext cx="8356600" cy="367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Karlsruhe Institute of Technology (KIT).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4835431"/>
            <a:ext cx="325438" cy="1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92E4808B-34C1-43EB-9181-E82B4B238827}" type="slidenum">
              <a:rPr lang="de-DE" sz="900" b="1">
                <a:solidFill>
                  <a:srgbClr val="000000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de-DE" sz="900" b="1">
              <a:solidFill>
                <a:srgbClr val="000000"/>
              </a:solidFill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612775" y="4835431"/>
            <a:ext cx="863600" cy="27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endParaRPr lang="de-DE" sz="900" dirty="0">
              <a:solidFill>
                <a:srgbClr val="000000"/>
              </a:solidFill>
            </a:endParaRPr>
          </a:p>
        </p:txBody>
      </p:sp>
      <p:pic>
        <p:nvPicPr>
          <p:cNvPr id="10" name="Grafik 9" descr="kit_logo_de_farbe_positiv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02" y="247315"/>
            <a:ext cx="1080000" cy="493904"/>
          </a:xfrm>
          <a:prstGeom prst="rect">
            <a:avLst/>
          </a:prstGeom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011863" y="4841385"/>
            <a:ext cx="2736850" cy="27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spcBef>
                <a:spcPct val="50000"/>
              </a:spcBef>
              <a:defRPr/>
            </a:pPr>
            <a:r>
              <a:rPr lang="de-DE" sz="900" dirty="0">
                <a:solidFill>
                  <a:srgbClr val="000000"/>
                </a:solidFill>
              </a:rPr>
              <a:t>Institute for Data Processing and Electronics (IPE)</a:t>
            </a:r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539552" y="4811519"/>
            <a:ext cx="5420090" cy="27035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de-DE" dirty="0">
                <a:solidFill>
                  <a:srgbClr val="000000"/>
                </a:solidFill>
              </a:rPr>
              <a:t>8</a:t>
            </a:r>
            <a:r>
              <a:rPr lang="de-DE" baseline="30000" dirty="0">
                <a:solidFill>
                  <a:srgbClr val="000000"/>
                </a:solidFill>
              </a:rPr>
              <a:t>th</a:t>
            </a:r>
            <a:r>
              <a:rPr lang="de-DE" dirty="0">
                <a:solidFill>
                  <a:srgbClr val="000000"/>
                </a:solidFill>
              </a:rPr>
              <a:t> Collaboration Workshop on Logitudinal Diagnostic, June 2018, DESY        Michele Caselle</a:t>
            </a:r>
          </a:p>
        </p:txBody>
      </p:sp>
    </p:spTree>
    <p:extLst>
      <p:ext uri="{BB962C8B-B14F-4D97-AF65-F5344CB8AC3E}">
        <p14:creationId xmlns:p14="http://schemas.microsoft.com/office/powerpoint/2010/main" val="827144231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5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6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6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6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7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7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7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7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7" y="288222"/>
            <a:ext cx="6911975" cy="42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899200"/>
            <a:ext cx="8356600" cy="367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Karlsruhe Institute of Technology (KIT).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4835431"/>
            <a:ext cx="325438" cy="1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92E4808B-34C1-43EB-9181-E82B4B238827}" type="slidenum">
              <a:rPr lang="de-DE" sz="900" b="1">
                <a:solidFill>
                  <a:srgbClr val="000000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de-DE" sz="900" b="1">
              <a:solidFill>
                <a:srgbClr val="000000"/>
              </a:solidFill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612775" y="4835431"/>
            <a:ext cx="863600" cy="27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endParaRPr lang="de-DE" sz="900" dirty="0">
              <a:solidFill>
                <a:srgbClr val="00000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552" y="4835431"/>
            <a:ext cx="4248150" cy="27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/>
              <a:t>Research Group “Information Systems and Service Design“ (ISSD)</a:t>
            </a:r>
          </a:p>
          <a:p>
            <a:r>
              <a:rPr lang="de-DE" dirty="0"/>
              <a:t>NAME OF PRESENTER: XXXX</a:t>
            </a:r>
          </a:p>
        </p:txBody>
      </p:sp>
      <p:pic>
        <p:nvPicPr>
          <p:cNvPr id="10" name="Grafik 9" descr="kit_logo_de_farbe_positiv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02" y="247315"/>
            <a:ext cx="1080000" cy="493904"/>
          </a:xfrm>
          <a:prstGeom prst="rect">
            <a:avLst/>
          </a:prstGeom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011863" y="4841385"/>
            <a:ext cx="2736850" cy="27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spcBef>
                <a:spcPct val="50000"/>
              </a:spcBef>
              <a:defRPr/>
            </a:pPr>
            <a:r>
              <a:rPr lang="de-DE" sz="900" dirty="0"/>
              <a:t>Institute</a:t>
            </a:r>
            <a:r>
              <a:rPr lang="de-DE" sz="900" baseline="0" dirty="0"/>
              <a:t> for Data Processing and Electronics (IPE)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56629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9515"/>
            <a:ext cx="9144000" cy="271547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69"/>
            <a:ext cx="8424000" cy="3720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680"/>
            <a:ext cx="8424000" cy="34237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8383579" y="4867748"/>
            <a:ext cx="356187" cy="261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63FFF309-7B43-4697-A594-9877CC163A2D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r"/>
              <a:t>‹#›</a:t>
            </a:fld>
            <a:endParaRPr lang="de-DE" sz="1800" b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4" y="4857815"/>
            <a:ext cx="1073123" cy="307818"/>
          </a:xfrm>
          <a:prstGeom prst="rect">
            <a:avLst/>
          </a:prstGeom>
        </p:spPr>
      </p:pic>
      <p:sp>
        <p:nvSpPr>
          <p:cNvPr id="2" name="Textfeld 1"/>
          <p:cNvSpPr txBox="1"/>
          <p:nvPr userDrawn="1"/>
        </p:nvSpPr>
        <p:spPr>
          <a:xfrm>
            <a:off x="0" y="4903541"/>
            <a:ext cx="6732240" cy="28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</a:pPr>
            <a:r>
              <a:rPr lang="de-DE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MT</a:t>
            </a:r>
            <a:r>
              <a:rPr lang="de-DE" sz="800" dirty="0">
                <a:solidFill>
                  <a:schemeClr val="bg1"/>
                </a:solidFill>
              </a:rPr>
              <a:t> Annual Meeting</a:t>
            </a:r>
            <a:r>
              <a:rPr lang="de-DE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94650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 7">
            <a:extLst>
              <a:ext uri="{FF2B5EF4-FFF2-40B4-BE49-F238E27FC236}">
                <a16:creationId xmlns:a16="http://schemas.microsoft.com/office/drawing/2014/main" id="{886E9ACA-DFA3-4823-AC21-BD9A0C9234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59" y="2667926"/>
            <a:ext cx="8371557" cy="225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7BA5E3C3-59E2-4C35-AF02-7963E9D78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1488336"/>
            <a:ext cx="8420100" cy="68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000" b="1" dirty="0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D8671CAE-5A84-4B68-8746-CC6DE0FEA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80" y="1988739"/>
            <a:ext cx="7512020" cy="57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just"/>
            <a:r>
              <a:rPr lang="en-US" altLang="it-IT" sz="1200" dirty="0"/>
              <a:t>Michele Caselle, </a:t>
            </a:r>
            <a:r>
              <a:rPr lang="de-DE" altLang="it-IT" sz="1200" dirty="0"/>
              <a:t>Timo Dritschler, </a:t>
            </a:r>
            <a:r>
              <a:rPr lang="en-US" altLang="it-IT" sz="1200" dirty="0"/>
              <a:t>Kai Lukas Unger, Vladimir Sidorenko, Lars Eisenblätter, Olena Manzhura,</a:t>
            </a:r>
            <a:r>
              <a:rPr lang="de-DE" altLang="it-IT" sz="1200" dirty="0"/>
              <a:t> Suren Chilingaryan, Andreas Kopmann</a:t>
            </a:r>
            <a:endParaRPr lang="en-US" altLang="it-IT" sz="1200" dirty="0"/>
          </a:p>
        </p:txBody>
      </p:sp>
      <p:sp>
        <p:nvSpPr>
          <p:cNvPr id="7" name="Textplatzhalter 18">
            <a:extLst>
              <a:ext uri="{FF2B5EF4-FFF2-40B4-BE49-F238E27FC236}">
                <a16:creationId xmlns:a16="http://schemas.microsoft.com/office/drawing/2014/main" id="{1664BB6F-9EA9-4821-A19D-4EF8E13903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980" y="1416636"/>
            <a:ext cx="8341511" cy="36596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600" b="1"/>
            </a:lvl1pPr>
            <a:lvl2pPr marL="355600" indent="0">
              <a:buFont typeface="Arial" panose="020B0604020202020204" pitchFamily="34" charset="0"/>
              <a:buNone/>
              <a:defRPr sz="2600" b="1"/>
            </a:lvl2pPr>
            <a:lvl3pPr marL="717550" indent="0">
              <a:buFont typeface="Arial" panose="020B0604020202020204" pitchFamily="34" charset="0"/>
              <a:buNone/>
              <a:defRPr sz="2600" b="1"/>
            </a:lvl3pPr>
            <a:lvl4pPr marL="1073150" indent="0">
              <a:buFont typeface="Arial" panose="020B0604020202020204" pitchFamily="34" charset="0"/>
              <a:buNone/>
              <a:defRPr sz="2600" b="1"/>
            </a:lvl4pPr>
            <a:lvl5pPr marL="1435100" indent="0">
              <a:buFont typeface="Arial" panose="020B0604020202020204" pitchFamily="34" charset="0"/>
              <a:buNone/>
              <a:defRPr sz="2600" b="1"/>
            </a:lvl5pPr>
          </a:lstStyle>
          <a:p>
            <a:pPr lvl="0"/>
            <a:r>
              <a:rPr lang="en-GB" sz="2400" dirty="0"/>
              <a:t>PANDA DAQ for beam test</a:t>
            </a:r>
            <a:endParaRPr lang="en-US" sz="2400" dirty="0"/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8D30C9AE-7458-4655-B3B4-6958A03BE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97" y="4238577"/>
            <a:ext cx="2814066" cy="580497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A76D821-138F-45AE-AEC6-E4512921734C}"/>
              </a:ext>
            </a:extLst>
          </p:cNvPr>
          <p:cNvSpPr/>
          <p:nvPr/>
        </p:nvSpPr>
        <p:spPr>
          <a:xfrm>
            <a:off x="3617307" y="397244"/>
            <a:ext cx="3444402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1600" i="1" dirty="0">
                <a:latin typeface="Arial" pitchFamily="34" charset="0"/>
                <a:ea typeface="MS PGothic" pitchFamily="34" charset="-128"/>
              </a:rPr>
              <a:t>Beam test Meeting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135F0E-B812-4A08-A63E-076754AC9387}"/>
              </a:ext>
            </a:extLst>
          </p:cNvPr>
          <p:cNvSpPr txBox="1"/>
          <p:nvPr/>
        </p:nvSpPr>
        <p:spPr>
          <a:xfrm>
            <a:off x="5367014" y="698681"/>
            <a:ext cx="169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23 –February 2023</a:t>
            </a:r>
          </a:p>
          <a:p>
            <a:pPr algn="r"/>
            <a:r>
              <a:rPr lang="en-US" sz="1400" dirty="0"/>
              <a:t>KIT</a:t>
            </a:r>
            <a:endParaRPr lang="en-GB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EEFE9C-9932-415E-B382-19486D8E0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327" y="296535"/>
            <a:ext cx="127635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C152F2-B6E6-41AC-BA59-9C55626CA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87"/>
          <a:stretch/>
        </p:blipFill>
        <p:spPr>
          <a:xfrm>
            <a:off x="359999" y="980972"/>
            <a:ext cx="3691261" cy="3760634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4314D0B-2827-449A-8132-0B3A7756B310}"/>
              </a:ext>
            </a:extLst>
          </p:cNvPr>
          <p:cNvSpPr txBox="1">
            <a:spLocks/>
          </p:cNvSpPr>
          <p:nvPr/>
        </p:nvSpPr>
        <p:spPr>
          <a:xfrm>
            <a:off x="360000" y="21862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and configuration (</a:t>
            </a:r>
            <a:r>
              <a:rPr lang="en-GB" altLang="zh-CN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ToASt</a:t>
            </a:r>
            <a:r>
              <a:rPr lang="en-GB" altLang="zh-C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CF9C41CA-1C03-49CF-AB3D-CB16CD5D8A5E}"/>
              </a:ext>
            </a:extLst>
          </p:cNvPr>
          <p:cNvSpPr txBox="1">
            <a:spLocks/>
          </p:cNvSpPr>
          <p:nvPr/>
        </p:nvSpPr>
        <p:spPr>
          <a:xfrm>
            <a:off x="359999" y="645109"/>
            <a:ext cx="7256871" cy="494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CB423"/>
              </a:buClr>
              <a:defRPr/>
            </a:pPr>
            <a:r>
              <a:rPr lang="en-GB" sz="1600" dirty="0">
                <a:solidFill>
                  <a:srgbClr val="009682"/>
                </a:solidFill>
                <a:ea typeface="黑体" panose="02010609060101010101" pitchFamily="49" charset="-122"/>
              </a:rPr>
              <a:t>PW-On-reset </a:t>
            </a:r>
            <a:r>
              <a:rPr lang="en-GB" sz="1600" dirty="0">
                <a:solidFill>
                  <a:srgbClr val="009682"/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009682"/>
                </a:solidFill>
                <a:ea typeface="黑体" panose="02010609060101010101" pitchFamily="49" charset="-122"/>
              </a:rPr>
              <a:t> global-Reset </a:t>
            </a:r>
            <a:r>
              <a:rPr lang="en-GB" sz="1600" dirty="0">
                <a:solidFill>
                  <a:srgbClr val="009682"/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 configuration (Global and channel regs)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459A1E98-45C4-4F40-B646-1518C927D4C8}"/>
              </a:ext>
            </a:extLst>
          </p:cNvPr>
          <p:cNvSpPr/>
          <p:nvPr/>
        </p:nvSpPr>
        <p:spPr>
          <a:xfrm>
            <a:off x="1920240" y="1395984"/>
            <a:ext cx="225552" cy="249936"/>
          </a:xfrm>
          <a:prstGeom prst="rightBrace">
            <a:avLst/>
          </a:prstGeom>
          <a:ln w="952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8F9CF-DE44-4CEA-830D-61457237CF34}"/>
              </a:ext>
            </a:extLst>
          </p:cNvPr>
          <p:cNvSpPr txBox="1"/>
          <p:nvPr/>
        </p:nvSpPr>
        <p:spPr>
          <a:xfrm>
            <a:off x="2420151" y="1336286"/>
            <a:ext cx="2249334" cy="369332"/>
          </a:xfrm>
          <a:prstGeom prst="rect">
            <a:avLst/>
          </a:prstGeom>
          <a:solidFill>
            <a:srgbClr val="300A2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16 Global registers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84750E-7BBD-4471-B2C6-0F7B643D8027}"/>
              </a:ext>
            </a:extLst>
          </p:cNvPr>
          <p:cNvSpPr txBox="1"/>
          <p:nvPr/>
        </p:nvSpPr>
        <p:spPr>
          <a:xfrm>
            <a:off x="2669071" y="2509229"/>
            <a:ext cx="3916457" cy="369332"/>
          </a:xfrm>
          <a:prstGeom prst="rect">
            <a:avLst/>
          </a:prstGeom>
          <a:solidFill>
            <a:srgbClr val="300A2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8 regions divided in 8 channels each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35ECC5-C768-4CC3-975F-1DA8A4776729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869440" y="1859280"/>
            <a:ext cx="799631" cy="834615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24CCD7-1080-4D11-9A58-CE168C34EBB6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869440" y="2192005"/>
            <a:ext cx="799631" cy="501890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987897-0DFE-41E6-AE00-C61C7F5B7BA0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869440" y="2572544"/>
            <a:ext cx="799631" cy="121351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E8B71F-DF53-43CD-A2C7-84CEB8130A6A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823720" y="2693895"/>
            <a:ext cx="845351" cy="245949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BCA11A9-5182-41FF-9C83-F4E5EAC632A1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869440" y="2693895"/>
            <a:ext cx="799631" cy="649949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FE3F5E7-53B5-4B55-9BDB-AD666D7A97F3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869440" y="2693895"/>
            <a:ext cx="799631" cy="988277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262A06F-2498-4271-BF73-13AD84C7EDBD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920240" y="2693895"/>
            <a:ext cx="748831" cy="1370061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18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D49E7233-66A8-49DE-8623-CA92DDD83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3214" r="70742"/>
          <a:stretch/>
        </p:blipFill>
        <p:spPr>
          <a:xfrm>
            <a:off x="1582990" y="1414272"/>
            <a:ext cx="4905185" cy="3469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4064335-558C-4A2C-89CF-3B97BE15AC3B}"/>
              </a:ext>
            </a:extLst>
          </p:cNvPr>
          <p:cNvSpPr txBox="1">
            <a:spLocks/>
          </p:cNvSpPr>
          <p:nvPr/>
        </p:nvSpPr>
        <p:spPr>
          <a:xfrm>
            <a:off x="360000" y="21862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registers and errors (DAQ + </a:t>
            </a:r>
            <a:r>
              <a:rPr lang="en-GB" altLang="zh-CN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ToASt</a:t>
            </a:r>
            <a:r>
              <a:rPr lang="en-GB" altLang="zh-C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80679343-F2D5-47C4-A40B-ED5450A31DF7}"/>
              </a:ext>
            </a:extLst>
          </p:cNvPr>
          <p:cNvSpPr txBox="1">
            <a:spLocks/>
          </p:cNvSpPr>
          <p:nvPr/>
        </p:nvSpPr>
        <p:spPr>
          <a:xfrm>
            <a:off x="366431" y="641970"/>
            <a:ext cx="7256871" cy="494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CB423"/>
              </a:buClr>
              <a:defRPr/>
            </a:pPr>
            <a:r>
              <a:rPr lang="en-GB" sz="1600" dirty="0">
                <a:solidFill>
                  <a:srgbClr val="009682"/>
                </a:solidFill>
                <a:ea typeface="黑体" panose="02010609060101010101" pitchFamily="49" charset="-122"/>
              </a:rPr>
              <a:t>Status / Errors are ready only registers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C8DC5B-AAA2-4521-849D-325EDA0EA788}"/>
              </a:ext>
            </a:extLst>
          </p:cNvPr>
          <p:cNvSpPr txBox="1"/>
          <p:nvPr/>
        </p:nvSpPr>
        <p:spPr>
          <a:xfrm>
            <a:off x="103431" y="2222631"/>
            <a:ext cx="1890261" cy="646331"/>
          </a:xfrm>
          <a:prstGeom prst="rect">
            <a:avLst/>
          </a:prstGeom>
          <a:solidFill>
            <a:srgbClr val="300A24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Control_register</a:t>
            </a:r>
            <a:r>
              <a:rPr lang="en-GB" dirty="0"/>
              <a:t> </a:t>
            </a:r>
          </a:p>
          <a:p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cmds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2FAC4A-9FC9-4531-9097-134C5361785B}"/>
              </a:ext>
            </a:extLst>
          </p:cNvPr>
          <p:cNvSpPr/>
          <p:nvPr/>
        </p:nvSpPr>
        <p:spPr>
          <a:xfrm>
            <a:off x="2694432" y="2169589"/>
            <a:ext cx="518160" cy="98123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0606DA7-5C0A-4603-ABDC-9E26AF6F1640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1993692" y="2218651"/>
            <a:ext cx="700740" cy="327146"/>
          </a:xfrm>
          <a:prstGeom prst="bentConnector3">
            <a:avLst>
              <a:gd name="adj1" fmla="val 50000"/>
            </a:avLst>
          </a:prstGeom>
          <a:ln w="63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16727DB-929C-43D1-89AA-49A10E40D53D}"/>
              </a:ext>
            </a:extLst>
          </p:cNvPr>
          <p:cNvSpPr/>
          <p:nvPr/>
        </p:nvSpPr>
        <p:spPr>
          <a:xfrm>
            <a:off x="2694432" y="2284831"/>
            <a:ext cx="1777746" cy="98123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60EA2D-D122-4B4B-805A-5551A6526796}"/>
              </a:ext>
            </a:extLst>
          </p:cNvPr>
          <p:cNvSpPr txBox="1"/>
          <p:nvPr/>
        </p:nvSpPr>
        <p:spPr>
          <a:xfrm>
            <a:off x="6308677" y="1944386"/>
            <a:ext cx="2774363" cy="646331"/>
          </a:xfrm>
          <a:prstGeom prst="rect">
            <a:avLst/>
          </a:prstGeom>
          <a:solidFill>
            <a:srgbClr val="300A2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Status DAQ and FPGA </a:t>
            </a:r>
            <a:r>
              <a:rPr lang="en-GB" dirty="0" err="1"/>
              <a:t>infras</a:t>
            </a:r>
            <a:r>
              <a:rPr lang="en-GB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DE826E-DD97-450C-B042-EC8641CC9C25}"/>
              </a:ext>
            </a:extLst>
          </p:cNvPr>
          <p:cNvSpPr txBox="1"/>
          <p:nvPr/>
        </p:nvSpPr>
        <p:spPr>
          <a:xfrm>
            <a:off x="6308677" y="2684294"/>
            <a:ext cx="2578655" cy="369332"/>
          </a:xfrm>
          <a:prstGeom prst="rect">
            <a:avLst/>
          </a:prstGeom>
          <a:solidFill>
            <a:srgbClr val="300A2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Status of </a:t>
            </a:r>
            <a:r>
              <a:rPr lang="en-GB" dirty="0" err="1"/>
              <a:t>ToASt</a:t>
            </a:r>
            <a:r>
              <a:rPr lang="en-GB" dirty="0"/>
              <a:t> &amp; MDC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D85C13B0-68D9-40BF-8B06-BD33841E038A}"/>
              </a:ext>
            </a:extLst>
          </p:cNvPr>
          <p:cNvCxnSpPr>
            <a:cxnSpLocks/>
            <a:stCxn id="13" idx="1"/>
            <a:endCxn id="12" idx="0"/>
          </p:cNvCxnSpPr>
          <p:nvPr/>
        </p:nvCxnSpPr>
        <p:spPr>
          <a:xfrm rot="10800000" flipV="1">
            <a:off x="3583305" y="2267551"/>
            <a:ext cx="2725372" cy="17279"/>
          </a:xfrm>
          <a:prstGeom prst="bentConnector2">
            <a:avLst/>
          </a:prstGeom>
          <a:ln w="63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77A3D43-88EC-4E0F-A2E4-AF8FBDB7B0D2}"/>
              </a:ext>
            </a:extLst>
          </p:cNvPr>
          <p:cNvSpPr/>
          <p:nvPr/>
        </p:nvSpPr>
        <p:spPr>
          <a:xfrm>
            <a:off x="4566286" y="2284831"/>
            <a:ext cx="518160" cy="98123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DD35EA6B-DBD2-4694-845F-48E6777670D5}"/>
              </a:ext>
            </a:extLst>
          </p:cNvPr>
          <p:cNvCxnSpPr>
            <a:cxnSpLocks/>
            <a:stCxn id="14" idx="1"/>
            <a:endCxn id="18" idx="3"/>
          </p:cNvCxnSpPr>
          <p:nvPr/>
        </p:nvCxnSpPr>
        <p:spPr>
          <a:xfrm rot="10800000">
            <a:off x="5084447" y="2333894"/>
            <a:ext cx="1224231" cy="535067"/>
          </a:xfrm>
          <a:prstGeom prst="bentConnector3">
            <a:avLst>
              <a:gd name="adj1" fmla="val 50000"/>
            </a:avLst>
          </a:prstGeom>
          <a:ln w="63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6AF162F-F4EB-4C23-8B42-E474494D0AD6}"/>
              </a:ext>
            </a:extLst>
          </p:cNvPr>
          <p:cNvSpPr/>
          <p:nvPr/>
        </p:nvSpPr>
        <p:spPr>
          <a:xfrm>
            <a:off x="2694432" y="1699811"/>
            <a:ext cx="518160" cy="98123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4B23BA-E416-4D1E-BA74-A3A4C404C987}"/>
              </a:ext>
            </a:extLst>
          </p:cNvPr>
          <p:cNvSpPr txBox="1"/>
          <p:nvPr/>
        </p:nvSpPr>
        <p:spPr>
          <a:xfrm>
            <a:off x="179149" y="1003044"/>
            <a:ext cx="2774363" cy="369332"/>
          </a:xfrm>
          <a:prstGeom prst="rect">
            <a:avLst/>
          </a:prstGeom>
          <a:solidFill>
            <a:srgbClr val="300A24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Status link TX_0 (</a:t>
            </a:r>
            <a:r>
              <a:rPr lang="en-GB" dirty="0" err="1"/>
              <a:t>ToASt</a:t>
            </a:r>
            <a:r>
              <a:rPr lang="en-GB" dirty="0"/>
              <a:t>)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9245B8B7-7B02-4B9F-BA8F-759253F05728}"/>
              </a:ext>
            </a:extLst>
          </p:cNvPr>
          <p:cNvCxnSpPr>
            <a:cxnSpLocks/>
            <a:stCxn id="48" idx="2"/>
            <a:endCxn id="35" idx="0"/>
          </p:cNvCxnSpPr>
          <p:nvPr/>
        </p:nvCxnSpPr>
        <p:spPr>
          <a:xfrm rot="16200000" flipH="1">
            <a:off x="2096204" y="842502"/>
            <a:ext cx="327435" cy="1387181"/>
          </a:xfrm>
          <a:prstGeom prst="bentConnector3">
            <a:avLst>
              <a:gd name="adj1" fmla="val 50000"/>
            </a:avLst>
          </a:prstGeom>
          <a:ln w="63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5BE6240-6D67-41FE-9804-C96A8F689A24}"/>
              </a:ext>
            </a:extLst>
          </p:cNvPr>
          <p:cNvSpPr txBox="1"/>
          <p:nvPr/>
        </p:nvSpPr>
        <p:spPr>
          <a:xfrm>
            <a:off x="3140794" y="995877"/>
            <a:ext cx="2774363" cy="369332"/>
          </a:xfrm>
          <a:prstGeom prst="rect">
            <a:avLst/>
          </a:prstGeom>
          <a:solidFill>
            <a:srgbClr val="300A24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Status link TX_1 (</a:t>
            </a:r>
            <a:r>
              <a:rPr lang="en-GB" dirty="0" err="1"/>
              <a:t>ToASt</a:t>
            </a:r>
            <a:r>
              <a:rPr lang="en-GB" dirty="0"/>
              <a:t>)</a:t>
            </a:r>
          </a:p>
        </p:txBody>
      </p: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AA34D86E-50E8-48BB-BCAC-D321D09C7F38}"/>
              </a:ext>
            </a:extLst>
          </p:cNvPr>
          <p:cNvCxnSpPr>
            <a:cxnSpLocks/>
            <a:stCxn id="55" idx="2"/>
            <a:endCxn id="58" idx="0"/>
          </p:cNvCxnSpPr>
          <p:nvPr/>
        </p:nvCxnSpPr>
        <p:spPr>
          <a:xfrm rot="5400000">
            <a:off x="3863588" y="1038063"/>
            <a:ext cx="337242" cy="991534"/>
          </a:xfrm>
          <a:prstGeom prst="bentConnector3">
            <a:avLst>
              <a:gd name="adj1" fmla="val 50000"/>
            </a:avLst>
          </a:prstGeom>
          <a:ln w="63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5D55EE18-BF54-45F9-87D3-B7A1ABEB55E5}"/>
              </a:ext>
            </a:extLst>
          </p:cNvPr>
          <p:cNvSpPr/>
          <p:nvPr/>
        </p:nvSpPr>
        <p:spPr>
          <a:xfrm>
            <a:off x="3277362" y="1702451"/>
            <a:ext cx="518160" cy="98123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4B4CE8B-8667-4118-9532-9E83017B469B}"/>
              </a:ext>
            </a:extLst>
          </p:cNvPr>
          <p:cNvSpPr txBox="1"/>
          <p:nvPr/>
        </p:nvSpPr>
        <p:spPr>
          <a:xfrm>
            <a:off x="103431" y="3053626"/>
            <a:ext cx="2428870" cy="369332"/>
          </a:xfrm>
          <a:prstGeom prst="rect">
            <a:avLst/>
          </a:prstGeom>
          <a:solidFill>
            <a:srgbClr val="300A24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Number of test pulses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EBA515-444D-4A96-8C38-AC5A92482D19}"/>
              </a:ext>
            </a:extLst>
          </p:cNvPr>
          <p:cNvSpPr/>
          <p:nvPr/>
        </p:nvSpPr>
        <p:spPr>
          <a:xfrm>
            <a:off x="3277362" y="2749042"/>
            <a:ext cx="518160" cy="98123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48CF2670-8295-48DD-8122-FB4B65AD593E}"/>
              </a:ext>
            </a:extLst>
          </p:cNvPr>
          <p:cNvCxnSpPr>
            <a:cxnSpLocks/>
            <a:stCxn id="61" idx="3"/>
            <a:endCxn id="62" idx="2"/>
          </p:cNvCxnSpPr>
          <p:nvPr/>
        </p:nvCxnSpPr>
        <p:spPr>
          <a:xfrm flipV="1">
            <a:off x="2532301" y="2847165"/>
            <a:ext cx="1004141" cy="391127"/>
          </a:xfrm>
          <a:prstGeom prst="bentConnector2">
            <a:avLst/>
          </a:prstGeom>
          <a:ln w="63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5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8C42BB-C114-49C8-A66E-EAFF52661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28" y="1407968"/>
            <a:ext cx="8577072" cy="1472207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B565EFAE-8CFC-4DB9-A38E-B97A9F3C359F}"/>
              </a:ext>
            </a:extLst>
          </p:cNvPr>
          <p:cNvSpPr txBox="1">
            <a:spLocks/>
          </p:cNvSpPr>
          <p:nvPr/>
        </p:nvSpPr>
        <p:spPr>
          <a:xfrm>
            <a:off x="360000" y="21862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register (DAQ + </a:t>
            </a:r>
            <a:r>
              <a:rPr lang="en-GB" altLang="zh-CN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ToASt</a:t>
            </a:r>
            <a:r>
              <a:rPr lang="en-GB" altLang="zh-C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770A057-D58B-4795-BDE8-1A9BD5AE1E32}"/>
              </a:ext>
            </a:extLst>
          </p:cNvPr>
          <p:cNvSpPr txBox="1">
            <a:spLocks/>
          </p:cNvSpPr>
          <p:nvPr/>
        </p:nvSpPr>
        <p:spPr>
          <a:xfrm>
            <a:off x="366431" y="641970"/>
            <a:ext cx="7256871" cy="494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CB423"/>
              </a:buClr>
              <a:defRPr/>
            </a:pPr>
            <a:r>
              <a:rPr lang="en-GB" sz="1600" dirty="0">
                <a:solidFill>
                  <a:srgbClr val="009682"/>
                </a:solidFill>
                <a:ea typeface="黑体" panose="02010609060101010101" pitchFamily="49" charset="-122"/>
              </a:rPr>
              <a:t>Command register for (reset, configuration, acquisition modes)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1DC70E-7361-4476-B600-77F6A9C4A269}"/>
              </a:ext>
            </a:extLst>
          </p:cNvPr>
          <p:cNvSpPr txBox="1"/>
          <p:nvPr/>
        </p:nvSpPr>
        <p:spPr>
          <a:xfrm>
            <a:off x="4440625" y="3982224"/>
            <a:ext cx="4073616" cy="369332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Data from DDR3 </a:t>
            </a:r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 to DMA  to PC&lt;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4ACFF9-4889-4C66-8646-93BB0C9DCC59}"/>
              </a:ext>
            </a:extLst>
          </p:cNvPr>
          <p:cNvCxnSpPr>
            <a:cxnSpLocks/>
          </p:cNvCxnSpPr>
          <p:nvPr/>
        </p:nvCxnSpPr>
        <p:spPr>
          <a:xfrm flipH="1" flipV="1">
            <a:off x="4332389" y="2159817"/>
            <a:ext cx="278219" cy="176829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F08DFE5-226D-40F8-9AE9-6657C8266BF4}"/>
              </a:ext>
            </a:extLst>
          </p:cNvPr>
          <p:cNvSpPr txBox="1"/>
          <p:nvPr/>
        </p:nvSpPr>
        <p:spPr>
          <a:xfrm>
            <a:off x="4610608" y="3384953"/>
            <a:ext cx="3903633" cy="369332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Enable test pulse procedure (FPGA)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3C73BBF-A0D7-4F5E-9663-A1EE9201F80C}"/>
              </a:ext>
            </a:extLst>
          </p:cNvPr>
          <p:cNvCxnSpPr>
            <a:cxnSpLocks/>
          </p:cNvCxnSpPr>
          <p:nvPr/>
        </p:nvCxnSpPr>
        <p:spPr>
          <a:xfrm flipH="1" flipV="1">
            <a:off x="4678682" y="2144072"/>
            <a:ext cx="359624" cy="117315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EC54DA4-B051-4500-B53A-3271A9F401D4}"/>
              </a:ext>
            </a:extLst>
          </p:cNvPr>
          <p:cNvSpPr txBox="1"/>
          <p:nvPr/>
        </p:nvSpPr>
        <p:spPr>
          <a:xfrm>
            <a:off x="5456994" y="2856619"/>
            <a:ext cx="3057247" cy="369332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Enable readout (streaming)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EC6C80-0FAB-42E4-B146-9A77FF8DBA5D}"/>
              </a:ext>
            </a:extLst>
          </p:cNvPr>
          <p:cNvCxnSpPr>
            <a:cxnSpLocks/>
          </p:cNvCxnSpPr>
          <p:nvPr/>
        </p:nvCxnSpPr>
        <p:spPr>
          <a:xfrm flipH="1" flipV="1">
            <a:off x="5125720" y="2099519"/>
            <a:ext cx="250190" cy="7571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AB6CC64-D8C9-47B3-A0D8-6A427502E9DE}"/>
              </a:ext>
            </a:extLst>
          </p:cNvPr>
          <p:cNvSpPr txBox="1"/>
          <p:nvPr/>
        </p:nvSpPr>
        <p:spPr>
          <a:xfrm>
            <a:off x="91032" y="3656092"/>
            <a:ext cx="4198585" cy="369332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Internal data check (infrastructure-only)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B55B38-CC55-444B-81C4-516CE36BA2F8}"/>
              </a:ext>
            </a:extLst>
          </p:cNvPr>
          <p:cNvCxnSpPr>
            <a:cxnSpLocks/>
          </p:cNvCxnSpPr>
          <p:nvPr/>
        </p:nvCxnSpPr>
        <p:spPr>
          <a:xfrm flipH="1" flipV="1">
            <a:off x="1768989" y="2085008"/>
            <a:ext cx="318891" cy="106710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0B00EEE-EF83-4840-9C28-1C9F87669DC0}"/>
              </a:ext>
            </a:extLst>
          </p:cNvPr>
          <p:cNvSpPr txBox="1"/>
          <p:nvPr/>
        </p:nvSpPr>
        <p:spPr>
          <a:xfrm>
            <a:off x="128527" y="3202394"/>
            <a:ext cx="3031599" cy="369332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Intern./extern. clock source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715745-F5DF-47A0-B804-026FE5ACF53C}"/>
              </a:ext>
            </a:extLst>
          </p:cNvPr>
          <p:cNvCxnSpPr>
            <a:cxnSpLocks/>
          </p:cNvCxnSpPr>
          <p:nvPr/>
        </p:nvCxnSpPr>
        <p:spPr>
          <a:xfrm flipH="1" flipV="1">
            <a:off x="2424310" y="2102419"/>
            <a:ext cx="1455941" cy="14672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2F335F8-ADFB-4ACC-B2E4-E7CA8E5471DA}"/>
              </a:ext>
            </a:extLst>
          </p:cNvPr>
          <p:cNvSpPr txBox="1"/>
          <p:nvPr/>
        </p:nvSpPr>
        <p:spPr>
          <a:xfrm>
            <a:off x="5456994" y="1011579"/>
            <a:ext cx="334809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FPGA, MDC and </a:t>
            </a:r>
            <a:r>
              <a:rPr lang="en-GB" dirty="0" err="1"/>
              <a:t>ToASt</a:t>
            </a:r>
            <a:r>
              <a:rPr lang="en-GB" dirty="0"/>
              <a:t> resets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A8824CB-65A0-4996-98EC-126A229F911D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5897880" y="1380911"/>
            <a:ext cx="1233162" cy="36960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21DC8BE-CF8A-45CA-90D7-0589A63B4BE8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6761480" y="1380911"/>
            <a:ext cx="369562" cy="36960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18B9E7C-E05B-49A0-9EBF-31BC1A2D1209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7131042" y="1380911"/>
            <a:ext cx="245118" cy="31573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6600539-F322-4F8A-B9A8-A336CBF13596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7131042" y="1380911"/>
            <a:ext cx="1301758" cy="31573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2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7EF6E8-1F76-4733-8A34-2A366806A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530384"/>
            <a:ext cx="8412480" cy="4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2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6885CD9-210D-4AF8-A37B-22E1E8E301D0}"/>
              </a:ext>
            </a:extLst>
          </p:cNvPr>
          <p:cNvSpPr txBox="1">
            <a:spLocks/>
          </p:cNvSpPr>
          <p:nvPr/>
        </p:nvSpPr>
        <p:spPr>
          <a:xfrm>
            <a:off x="360000" y="21862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and channel configurations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B34CB02C-D095-4335-8BD1-B4F16E56397A}"/>
              </a:ext>
            </a:extLst>
          </p:cNvPr>
          <p:cNvSpPr txBox="1">
            <a:spLocks/>
          </p:cNvSpPr>
          <p:nvPr/>
        </p:nvSpPr>
        <p:spPr>
          <a:xfrm>
            <a:off x="366431" y="641970"/>
            <a:ext cx="7256871" cy="494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CB423"/>
              </a:buClr>
              <a:defRPr/>
            </a:pPr>
            <a:r>
              <a:rPr lang="en-GB" sz="1600" dirty="0">
                <a:solidFill>
                  <a:srgbClr val="009682"/>
                </a:solidFill>
                <a:ea typeface="黑体" panose="02010609060101010101" pitchFamily="49" charset="-122"/>
              </a:rPr>
              <a:t>Global and channel configuration are the same of the </a:t>
            </a:r>
            <a:r>
              <a:rPr lang="en-GB" sz="1600" dirty="0" err="1">
                <a:solidFill>
                  <a:srgbClr val="009682"/>
                </a:solidFill>
                <a:ea typeface="黑体" panose="02010609060101010101" pitchFamily="49" charset="-122"/>
              </a:rPr>
              <a:t>ToASt</a:t>
            </a:r>
            <a:r>
              <a:rPr lang="en-GB" sz="1600" dirty="0">
                <a:solidFill>
                  <a:srgbClr val="009682"/>
                </a:solidFill>
                <a:ea typeface="黑体" panose="02010609060101010101" pitchFamily="49" charset="-122"/>
              </a:rPr>
              <a:t> (defined by </a:t>
            </a:r>
            <a:r>
              <a:rPr lang="en-GB" sz="1600" dirty="0" err="1">
                <a:solidFill>
                  <a:srgbClr val="009682"/>
                </a:solidFill>
                <a:ea typeface="黑体" panose="02010609060101010101" pitchFamily="49" charset="-122"/>
              </a:rPr>
              <a:t>Ganni</a:t>
            </a:r>
            <a:r>
              <a:rPr lang="en-GB" sz="1600" dirty="0">
                <a:solidFill>
                  <a:srgbClr val="009682"/>
                </a:solidFill>
                <a:ea typeface="黑体" panose="02010609060101010101" pitchFamily="49" charset="-122"/>
              </a:rPr>
              <a:t>)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8659C-D083-4025-8C5B-5ECC5EBF7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459979"/>
              </p:ext>
            </p:extLst>
          </p:nvPr>
        </p:nvGraphicFramePr>
        <p:xfrm>
          <a:off x="467514" y="1187449"/>
          <a:ext cx="5892492" cy="3394050"/>
        </p:xfrm>
        <a:graphic>
          <a:graphicData uri="http://schemas.openxmlformats.org/drawingml/2006/table">
            <a:tbl>
              <a:tblPr/>
              <a:tblGrid>
                <a:gridCol w="389262">
                  <a:extLst>
                    <a:ext uri="{9D8B030D-6E8A-4147-A177-3AD203B41FA5}">
                      <a16:colId xmlns:a16="http://schemas.microsoft.com/office/drawing/2014/main" val="1598133569"/>
                    </a:ext>
                  </a:extLst>
                </a:gridCol>
                <a:gridCol w="139277">
                  <a:extLst>
                    <a:ext uri="{9D8B030D-6E8A-4147-A177-3AD203B41FA5}">
                      <a16:colId xmlns:a16="http://schemas.microsoft.com/office/drawing/2014/main" val="2990387564"/>
                    </a:ext>
                  </a:extLst>
                </a:gridCol>
                <a:gridCol w="171418">
                  <a:extLst>
                    <a:ext uri="{9D8B030D-6E8A-4147-A177-3AD203B41FA5}">
                      <a16:colId xmlns:a16="http://schemas.microsoft.com/office/drawing/2014/main" val="1391715098"/>
                    </a:ext>
                  </a:extLst>
                </a:gridCol>
                <a:gridCol w="171418">
                  <a:extLst>
                    <a:ext uri="{9D8B030D-6E8A-4147-A177-3AD203B41FA5}">
                      <a16:colId xmlns:a16="http://schemas.microsoft.com/office/drawing/2014/main" val="433587217"/>
                    </a:ext>
                  </a:extLst>
                </a:gridCol>
                <a:gridCol w="171418">
                  <a:extLst>
                    <a:ext uri="{9D8B030D-6E8A-4147-A177-3AD203B41FA5}">
                      <a16:colId xmlns:a16="http://schemas.microsoft.com/office/drawing/2014/main" val="4127603031"/>
                    </a:ext>
                  </a:extLst>
                </a:gridCol>
                <a:gridCol w="517825">
                  <a:extLst>
                    <a:ext uri="{9D8B030D-6E8A-4147-A177-3AD203B41FA5}">
                      <a16:colId xmlns:a16="http://schemas.microsoft.com/office/drawing/2014/main" val="254891490"/>
                    </a:ext>
                  </a:extLst>
                </a:gridCol>
                <a:gridCol w="507111">
                  <a:extLst>
                    <a:ext uri="{9D8B030D-6E8A-4147-A177-3AD203B41FA5}">
                      <a16:colId xmlns:a16="http://schemas.microsoft.com/office/drawing/2014/main" val="1204421843"/>
                    </a:ext>
                  </a:extLst>
                </a:gridCol>
                <a:gridCol w="324980">
                  <a:extLst>
                    <a:ext uri="{9D8B030D-6E8A-4147-A177-3AD203B41FA5}">
                      <a16:colId xmlns:a16="http://schemas.microsoft.com/office/drawing/2014/main" val="4148637395"/>
                    </a:ext>
                  </a:extLst>
                </a:gridCol>
                <a:gridCol w="303553">
                  <a:extLst>
                    <a:ext uri="{9D8B030D-6E8A-4147-A177-3AD203B41FA5}">
                      <a16:colId xmlns:a16="http://schemas.microsoft.com/office/drawing/2014/main" val="448189725"/>
                    </a:ext>
                  </a:extLst>
                </a:gridCol>
                <a:gridCol w="260698">
                  <a:extLst>
                    <a:ext uri="{9D8B030D-6E8A-4147-A177-3AD203B41FA5}">
                      <a16:colId xmlns:a16="http://schemas.microsoft.com/office/drawing/2014/main" val="2348963620"/>
                    </a:ext>
                  </a:extLst>
                </a:gridCol>
                <a:gridCol w="342836">
                  <a:extLst>
                    <a:ext uri="{9D8B030D-6E8A-4147-A177-3AD203B41FA5}">
                      <a16:colId xmlns:a16="http://schemas.microsoft.com/office/drawing/2014/main" val="2320081358"/>
                    </a:ext>
                  </a:extLst>
                </a:gridCol>
                <a:gridCol w="485684">
                  <a:extLst>
                    <a:ext uri="{9D8B030D-6E8A-4147-A177-3AD203B41FA5}">
                      <a16:colId xmlns:a16="http://schemas.microsoft.com/office/drawing/2014/main" val="2985036814"/>
                    </a:ext>
                  </a:extLst>
                </a:gridCol>
                <a:gridCol w="471399">
                  <a:extLst>
                    <a:ext uri="{9D8B030D-6E8A-4147-A177-3AD203B41FA5}">
                      <a16:colId xmlns:a16="http://schemas.microsoft.com/office/drawing/2014/main" val="850654505"/>
                    </a:ext>
                  </a:extLst>
                </a:gridCol>
                <a:gridCol w="167847">
                  <a:extLst>
                    <a:ext uri="{9D8B030D-6E8A-4147-A177-3AD203B41FA5}">
                      <a16:colId xmlns:a16="http://schemas.microsoft.com/office/drawing/2014/main" val="4254579796"/>
                    </a:ext>
                  </a:extLst>
                </a:gridCol>
                <a:gridCol w="178560">
                  <a:extLst>
                    <a:ext uri="{9D8B030D-6E8A-4147-A177-3AD203B41FA5}">
                      <a16:colId xmlns:a16="http://schemas.microsoft.com/office/drawing/2014/main" val="25240610"/>
                    </a:ext>
                  </a:extLst>
                </a:gridCol>
                <a:gridCol w="414260">
                  <a:extLst>
                    <a:ext uri="{9D8B030D-6E8A-4147-A177-3AD203B41FA5}">
                      <a16:colId xmlns:a16="http://schemas.microsoft.com/office/drawing/2014/main" val="2998434932"/>
                    </a:ext>
                  </a:extLst>
                </a:gridCol>
                <a:gridCol w="260698">
                  <a:extLst>
                    <a:ext uri="{9D8B030D-6E8A-4147-A177-3AD203B41FA5}">
                      <a16:colId xmlns:a16="http://schemas.microsoft.com/office/drawing/2014/main" val="3634995751"/>
                    </a:ext>
                  </a:extLst>
                </a:gridCol>
                <a:gridCol w="207130">
                  <a:extLst>
                    <a:ext uri="{9D8B030D-6E8A-4147-A177-3AD203B41FA5}">
                      <a16:colId xmlns:a16="http://schemas.microsoft.com/office/drawing/2014/main" val="3333582149"/>
                    </a:ext>
                  </a:extLst>
                </a:gridCol>
                <a:gridCol w="235700">
                  <a:extLst>
                    <a:ext uri="{9D8B030D-6E8A-4147-A177-3AD203B41FA5}">
                      <a16:colId xmlns:a16="http://schemas.microsoft.com/office/drawing/2014/main" val="2303387963"/>
                    </a:ext>
                  </a:extLst>
                </a:gridCol>
                <a:gridCol w="171418">
                  <a:extLst>
                    <a:ext uri="{9D8B030D-6E8A-4147-A177-3AD203B41FA5}">
                      <a16:colId xmlns:a16="http://schemas.microsoft.com/office/drawing/2014/main" val="3855092553"/>
                    </a:ext>
                  </a:extLst>
                </a:gridCol>
              </a:tblGrid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seq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1127932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71698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 sel B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0xD600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509098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GCR0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0x4100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8910217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0x5030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892453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396290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GCR0 (0x0)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detector pol.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leading edge only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single THR mode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frame couter reset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TX_1 EN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TX_0 EN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timestamp_Gray mode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timestamp EN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559205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0x5433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8882678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9955360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GCR1 (0x1)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CfgTX inversion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TX_1_inversion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TX_0_inversion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CfgTx output current ctrl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TX_1 and TX_0 output current ctrl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150248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0x5088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9385324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7485325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GCR2 (0x2)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CSA load I bias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CSA gain boost Ibias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742224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0x5125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949957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4689124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GCR3 (0x3)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CSA gain boost Vbias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CSA source follwer Ibias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590467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0x51F0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245209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804250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GCR4 (0x4)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Preamp feedback pMOS Ibias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Preamp feedback nMOS Ibias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495094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0x529F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823037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91995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GCR5 (0x5)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Preamp Ishift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PTA Ibuf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681121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0x53FF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01059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612192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GCR6 (0x6)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PTA control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PTA pMOS Ibias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PTA nMOS Ibias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00731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0x51DF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869794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288942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GCR7 (0x7)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CB Ibias 1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CB Ibias 2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7673252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0x530D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939625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51389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GCR8 (0x8)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CB Vbias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ToT Ibias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6094548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0x52D4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272846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6453103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GCR9 (0x9)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BLR Ibias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BLR Vcas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538233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0x5246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2735823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43866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GCR10 (0xA)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HC Ibias 1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HC Ibias 2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345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0x5318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42988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425906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GCR11 (0xB)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HC Ibias 3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Baseline Vbias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9862258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0x56A8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315063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915597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GCR12 (0xC)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TThr bias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EThr bias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732796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0x5129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163427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730371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GCR13 (0xD)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ToT Ifb DAC Ilsb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ToT Ifb DAC Imin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861863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0x51B5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424843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163092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GCR14 (0xE)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calibration EN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Ib calibration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210617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0x5071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here CAL EN 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0x50F1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477011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058276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GCR15 (0xF)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Reg Dis 7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Reg Dis 6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Reg Dis 5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Reg Dis 4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Reg Dis 3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Reg Dis 2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Reg Dis 1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Reg Dis 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252136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0x5000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211519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5756836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2401862"/>
                  </a:ext>
                </a:extLst>
              </a:tr>
              <a:tr h="51425">
                <a:tc rowSpan="2" gridSpan="17">
                  <a:txBody>
                    <a:bodyPr/>
                    <a:lstStyle/>
                    <a:p>
                      <a:pPr algn="ctr" fontAlgn="ctr"/>
                      <a:r>
                        <a:rPr lang="en-GB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Channel configuration register </a:t>
                      </a:r>
                    </a:p>
                  </a:txBody>
                  <a:tcPr marL="2143" marR="2143" marT="21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869320"/>
                  </a:ext>
                </a:extLst>
              </a:tr>
              <a:tr h="51425">
                <a:tc gridSpan="17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350127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Select channel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Region (R2, R1, R0)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Channel (C2,C1,C0)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982604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 --&gt; 7:0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 --&gt; 7:0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20951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9317167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899304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Reg A0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136437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Channel mask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Delay enable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FA7D00"/>
                          </a:solidFill>
                          <a:effectLst/>
                          <a:latin typeface="Calibri" panose="020F0502020204030204" pitchFamily="34" charset="0"/>
                        </a:rPr>
                        <a:t>CAL ENABLE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ToT discharge current calibration DAC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280643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0x38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cal_en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0x5018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209764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Energy threshold DAC range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Energy threshold DAC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Time threshold DAC range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3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Time threshold DAC</a:t>
                      </a: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080286"/>
                  </a:ext>
                </a:extLst>
              </a:tr>
              <a:tr h="51425"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143" marR="2143" marT="2143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0xD36</a:t>
                      </a:r>
                    </a:p>
                  </a:txBody>
                  <a:tcPr marL="2143" marR="2143" marT="21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3" marR="2143" marT="2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36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90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C71C-059A-4035-8D5F-2844AEFB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15</a:t>
            </a:fld>
            <a:endParaRPr lang="en-US" noProof="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58C5F19-C1FA-48E1-8940-59BBAAFE333C}"/>
              </a:ext>
            </a:extLst>
          </p:cNvPr>
          <p:cNvGrpSpPr/>
          <p:nvPr/>
        </p:nvGrpSpPr>
        <p:grpSpPr>
          <a:xfrm>
            <a:off x="413280" y="1400661"/>
            <a:ext cx="484338" cy="615950"/>
            <a:chOff x="1758950" y="1552575"/>
            <a:chExt cx="739775" cy="61595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13855B6-EE24-4D63-A074-6CD35A47C7CA}"/>
                </a:ext>
              </a:extLst>
            </p:cNvPr>
            <p:cNvSpPr/>
            <p:nvPr/>
          </p:nvSpPr>
          <p:spPr>
            <a:xfrm>
              <a:off x="1758950" y="1552575"/>
              <a:ext cx="739775" cy="6159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0BD858E-1484-4A84-8AFD-6DCB09A01796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3830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7683335-C8B2-4DB6-8373-0752CE7D201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77843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0DF301-6D40-4862-9F1D-003BDEC12F2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17386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5261477-1B75-4A62-8C9D-8D1B61C9118C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56929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451F736-897F-4962-AE63-77790372AD7F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96472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E378E19-FDE2-41E6-A86D-D0C649478B19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3601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8AAC87D-6CB9-4581-88FA-925A7B9D3370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75558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6691267-A886-4D04-9F35-3D0A22625A38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15101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63ED44A-E6B6-49DC-9813-F66E3C8CC070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54644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99B48C6-7453-4296-955B-0DABDC6F8227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94187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BB3AB9D-A132-4F82-A369-15FAF5DA353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3373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3701E05-42B7-43B0-8128-942C47F0C5B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7327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357E158-7B3F-4C65-85E5-8AE43ACD532A}"/>
              </a:ext>
            </a:extLst>
          </p:cNvPr>
          <p:cNvSpPr/>
          <p:nvPr/>
        </p:nvSpPr>
        <p:spPr>
          <a:xfrm>
            <a:off x="992099" y="1394782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ED5FB39-D273-4B93-BCC6-1C3E56B8B9FA}"/>
              </a:ext>
            </a:extLst>
          </p:cNvPr>
          <p:cNvSpPr/>
          <p:nvPr/>
        </p:nvSpPr>
        <p:spPr>
          <a:xfrm>
            <a:off x="995392" y="1620406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3879B51-6794-47CF-9AAD-FD3244A71BE7}"/>
              </a:ext>
            </a:extLst>
          </p:cNvPr>
          <p:cNvSpPr/>
          <p:nvPr/>
        </p:nvSpPr>
        <p:spPr>
          <a:xfrm>
            <a:off x="992099" y="1862333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035B75-F8A7-4925-BDA4-B2591D495620}"/>
              </a:ext>
            </a:extLst>
          </p:cNvPr>
          <p:cNvSpPr txBox="1"/>
          <p:nvPr/>
        </p:nvSpPr>
        <p:spPr>
          <a:xfrm>
            <a:off x="1118248" y="1661438"/>
            <a:ext cx="2685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…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B8E6108-E77F-4477-BB06-879038B8134A}"/>
              </a:ext>
            </a:extLst>
          </p:cNvPr>
          <p:cNvGrpSpPr/>
          <p:nvPr/>
        </p:nvGrpSpPr>
        <p:grpSpPr>
          <a:xfrm>
            <a:off x="898599" y="1452836"/>
            <a:ext cx="96037" cy="59521"/>
            <a:chOff x="1228799" y="1403976"/>
            <a:chExt cx="96037" cy="5952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076D7F9-5AD0-46D6-B238-3B4E7120524A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973E157-8D52-47C7-92D6-D2277A162387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619805-C856-4EE7-A08D-945E66A20241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0EC717A-E1F5-43AC-A668-F9E5DB09E41A}"/>
              </a:ext>
            </a:extLst>
          </p:cNvPr>
          <p:cNvGrpSpPr/>
          <p:nvPr/>
        </p:nvGrpSpPr>
        <p:grpSpPr>
          <a:xfrm>
            <a:off x="900952" y="1656841"/>
            <a:ext cx="96037" cy="59521"/>
            <a:chOff x="1228799" y="1403976"/>
            <a:chExt cx="96037" cy="5952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4AD77AA-9D2F-4CC2-BD85-397CAE96349F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569165F-FC2B-49E5-B53C-578092EE8839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658C817-33AE-43F4-8AD1-2FED2C467D08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70154B9-75D2-425C-95B1-507FDCFE8655}"/>
              </a:ext>
            </a:extLst>
          </p:cNvPr>
          <p:cNvGrpSpPr/>
          <p:nvPr/>
        </p:nvGrpSpPr>
        <p:grpSpPr>
          <a:xfrm>
            <a:off x="895284" y="1925646"/>
            <a:ext cx="96037" cy="59521"/>
            <a:chOff x="1228799" y="1403976"/>
            <a:chExt cx="96037" cy="59521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0F48952-9186-40FA-A966-784D02CBB528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10C81D1-4A59-4A14-A34A-D2E9BD9F76B4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560EFBA-9909-49A3-8812-538630DBBB1F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0726A54-8412-44D3-BF5E-9805F3673826}"/>
              </a:ext>
            </a:extLst>
          </p:cNvPr>
          <p:cNvSpPr/>
          <p:nvPr/>
        </p:nvSpPr>
        <p:spPr>
          <a:xfrm>
            <a:off x="2522484" y="1087462"/>
            <a:ext cx="4843516" cy="3541672"/>
          </a:xfrm>
          <a:prstGeom prst="rect">
            <a:avLst/>
          </a:prstGeom>
          <a:solidFill>
            <a:schemeClr val="accent6">
              <a:lumMod val="60000"/>
              <a:lumOff val="40000"/>
              <a:alpha val="11000"/>
            </a:schemeClr>
          </a:solidFill>
          <a:ln>
            <a:solidFill>
              <a:srgbClr val="00B0F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" dirty="0">
              <a:solidFill>
                <a:schemeClr val="tx1"/>
              </a:solidFill>
            </a:endParaRP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4FC8C00F-6E18-480D-8D1D-3E14258C8967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1523799" y="1483013"/>
            <a:ext cx="975915" cy="82459"/>
          </a:xfrm>
          <a:prstGeom prst="bentConnector3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D2D9402A-C37B-4930-A8BF-F002DD018680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1523799" y="1833527"/>
            <a:ext cx="975915" cy="117037"/>
          </a:xfrm>
          <a:prstGeom prst="bentConnector3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90E48E3-F858-4E76-A72F-A3B92289A33F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1527092" y="1708637"/>
            <a:ext cx="958933" cy="0"/>
          </a:xfrm>
          <a:prstGeom prst="line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el 1">
            <a:extLst>
              <a:ext uri="{FF2B5EF4-FFF2-40B4-BE49-F238E27FC236}">
                <a16:creationId xmlns:a16="http://schemas.microsoft.com/office/drawing/2014/main" id="{F9AF1F85-166F-4511-A613-7DFC966D2E7C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MDC </a:t>
            </a:r>
            <a:r>
              <a:rPr lang="en-GB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ToASt</a:t>
            </a: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configuration module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7" name="Textplatzhalter 2">
            <a:extLst>
              <a:ext uri="{FF2B5EF4-FFF2-40B4-BE49-F238E27FC236}">
                <a16:creationId xmlns:a16="http://schemas.microsoft.com/office/drawing/2014/main" id="{CEE8E714-2602-4F9D-B2A9-55DA26867702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075695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 err="1">
                <a:solidFill>
                  <a:srgbClr val="009682"/>
                </a:solidFill>
              </a:rPr>
              <a:t>ToAst</a:t>
            </a:r>
            <a:r>
              <a:rPr lang="en-GB" altLang="zh-CN" dirty="0">
                <a:solidFill>
                  <a:srgbClr val="009682"/>
                </a:solidFill>
              </a:rPr>
              <a:t> configuration and “error protection” architecture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1D5440B-929D-44FB-AED8-8A136FAABA42}"/>
              </a:ext>
            </a:extLst>
          </p:cNvPr>
          <p:cNvSpPr txBox="1"/>
          <p:nvPr/>
        </p:nvSpPr>
        <p:spPr>
          <a:xfrm>
            <a:off x="5911282" y="4192279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</a:rPr>
              <a:t>MDC</a:t>
            </a: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5BAAAB3D-10B2-4288-9E00-54E28F13A627}"/>
              </a:ext>
            </a:extLst>
          </p:cNvPr>
          <p:cNvSpPr/>
          <p:nvPr/>
        </p:nvSpPr>
        <p:spPr>
          <a:xfrm rot="10800000">
            <a:off x="7160022" y="1852043"/>
            <a:ext cx="818229" cy="307037"/>
          </a:xfrm>
          <a:prstGeom prst="rightArrow">
            <a:avLst/>
          </a:prstGeom>
          <a:solidFill>
            <a:schemeClr val="bg1"/>
          </a:solidFill>
          <a:ln>
            <a:solidFill>
              <a:srgbClr val="3668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8691B1C-5112-4732-9058-E2288213C925}"/>
              </a:ext>
            </a:extLst>
          </p:cNvPr>
          <p:cNvSpPr txBox="1"/>
          <p:nvPr/>
        </p:nvSpPr>
        <p:spPr>
          <a:xfrm>
            <a:off x="7223177" y="1461158"/>
            <a:ext cx="1605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Downlink</a:t>
            </a:r>
            <a:r>
              <a:rPr lang="en-GB" sz="1100" dirty="0"/>
              <a:t> from </a:t>
            </a:r>
            <a:r>
              <a:rPr lang="en-GB" sz="1100" dirty="0" err="1"/>
              <a:t>LpGBT</a:t>
            </a:r>
            <a:r>
              <a:rPr lang="en-GB" sz="1100" dirty="0"/>
              <a:t> (output </a:t>
            </a:r>
            <a:r>
              <a:rPr lang="en-GB" sz="1100" dirty="0" err="1"/>
              <a:t>elinks</a:t>
            </a:r>
            <a:r>
              <a:rPr lang="en-GB" sz="1100" dirty="0"/>
              <a:t>)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B4147C0-9336-49FE-A66A-CDAAC22C5EAD}"/>
              </a:ext>
            </a:extLst>
          </p:cNvPr>
          <p:cNvSpPr/>
          <p:nvPr/>
        </p:nvSpPr>
        <p:spPr>
          <a:xfrm>
            <a:off x="7124039" y="3751766"/>
            <a:ext cx="20572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Uplink</a:t>
            </a:r>
            <a:r>
              <a:rPr lang="en-US" sz="1100" dirty="0"/>
              <a:t> transmit data from the </a:t>
            </a:r>
            <a:r>
              <a:rPr lang="en-US" sz="1100" dirty="0" err="1"/>
              <a:t>lpGBT</a:t>
            </a:r>
            <a:r>
              <a:rPr lang="en-US" sz="1100" dirty="0"/>
              <a:t> to the counting room</a:t>
            </a:r>
            <a:endParaRPr lang="en-GB" sz="1100" dirty="0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A148905D-FF8F-4A5E-A9AB-AAFED0FC9CAC}"/>
              </a:ext>
            </a:extLst>
          </p:cNvPr>
          <p:cNvSpPr/>
          <p:nvPr/>
        </p:nvSpPr>
        <p:spPr>
          <a:xfrm>
            <a:off x="7164565" y="3433772"/>
            <a:ext cx="818229" cy="307037"/>
          </a:xfrm>
          <a:prstGeom prst="rightArrow">
            <a:avLst/>
          </a:prstGeom>
          <a:solidFill>
            <a:schemeClr val="bg1"/>
          </a:solidFill>
          <a:ln>
            <a:solidFill>
              <a:srgbClr val="3668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Scroll: Vertical 92">
            <a:extLst>
              <a:ext uri="{FF2B5EF4-FFF2-40B4-BE49-F238E27FC236}">
                <a16:creationId xmlns:a16="http://schemas.microsoft.com/office/drawing/2014/main" id="{D5D0364E-3D41-4CEF-B7D1-653E0FFC548C}"/>
              </a:ext>
            </a:extLst>
          </p:cNvPr>
          <p:cNvSpPr/>
          <p:nvPr/>
        </p:nvSpPr>
        <p:spPr>
          <a:xfrm>
            <a:off x="-1" y="2325086"/>
            <a:ext cx="2511425" cy="2205631"/>
          </a:xfrm>
          <a:prstGeom prst="verticalScroll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F2CBB08-DB78-463A-B3EE-A485FD41222A}"/>
              </a:ext>
            </a:extLst>
          </p:cNvPr>
          <p:cNvSpPr txBox="1"/>
          <p:nvPr/>
        </p:nvSpPr>
        <p:spPr>
          <a:xfrm>
            <a:off x="248159" y="2615598"/>
            <a:ext cx="1988045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+mj-lt"/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Chip Select </a:t>
            </a:r>
          </a:p>
          <a:p>
            <a:pPr marL="180000" indent="-180000">
              <a:buFont typeface="+mj-lt"/>
              <a:buAutoNum type="arabicPeriod"/>
            </a:pPr>
            <a:r>
              <a:rPr lang="pt-BR" sz="1100" dirty="0">
                <a:solidFill>
                  <a:srgbClr val="0070C0"/>
                </a:solidFill>
              </a:rPr>
              <a:t>Register select (ch/glob) </a:t>
            </a:r>
          </a:p>
          <a:p>
            <a:pPr marL="180000" indent="-180000">
              <a:buFont typeface="+mj-lt"/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1100" dirty="0">
                <a:solidFill>
                  <a:srgbClr val="0070C0"/>
                </a:solidFill>
              </a:rPr>
              <a:t>….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pt-BR" sz="1100" dirty="0">
                <a:solidFill>
                  <a:srgbClr val="0070C0"/>
                </a:solidFill>
              </a:rPr>
              <a:t>Register select (ch/glob) 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en-GB" sz="11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1100" dirty="0">
                <a:solidFill>
                  <a:srgbClr val="0070C0"/>
                </a:solidFill>
              </a:rPr>
              <a:t>….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100" dirty="0">
                <a:solidFill>
                  <a:srgbClr val="0070C0"/>
                </a:solidFill>
              </a:rPr>
              <a:t>Chip Deselect</a:t>
            </a:r>
          </a:p>
          <a:p>
            <a:r>
              <a:rPr lang="en-US" sz="1100" dirty="0">
                <a:solidFill>
                  <a:srgbClr val="0070C0"/>
                </a:solidFill>
              </a:rPr>
              <a:t>-----</a:t>
            </a:r>
          </a:p>
          <a:p>
            <a:pPr marL="180000" indent="-180000">
              <a:buFont typeface="+mj-lt"/>
              <a:buAutoNum type="arabicPeriod"/>
            </a:pPr>
            <a:r>
              <a:rPr lang="en-US" sz="1100" dirty="0">
                <a:solidFill>
                  <a:srgbClr val="0070C0"/>
                </a:solidFill>
              </a:rPr>
              <a:t>Register read (conf data)</a:t>
            </a:r>
          </a:p>
          <a:p>
            <a:pPr marL="180000" indent="-180000">
              <a:buFont typeface="+mj-lt"/>
              <a:buAutoNum type="arabicPeriod"/>
            </a:pPr>
            <a:r>
              <a:rPr lang="en-US" sz="1100" dirty="0">
                <a:solidFill>
                  <a:srgbClr val="0070C0"/>
                </a:solidFill>
              </a:rPr>
              <a:t>No operation (idle)</a:t>
            </a:r>
            <a:endParaRPr lang="en-GB" sz="1100" dirty="0">
              <a:solidFill>
                <a:srgbClr val="0070C0"/>
              </a:solidFill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A66EFEA-20E4-4E77-8303-A874CD705FDB}"/>
              </a:ext>
            </a:extLst>
          </p:cNvPr>
          <p:cNvCxnSpPr>
            <a:stCxn id="93" idx="0"/>
          </p:cNvCxnSpPr>
          <p:nvPr/>
        </p:nvCxnSpPr>
        <p:spPr>
          <a:xfrm flipV="1">
            <a:off x="1255712" y="2064692"/>
            <a:ext cx="131128" cy="26039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F95157A7-8FD1-4240-838B-5672A25E8F73}"/>
              </a:ext>
            </a:extLst>
          </p:cNvPr>
          <p:cNvSpPr txBox="1"/>
          <p:nvPr/>
        </p:nvSpPr>
        <p:spPr>
          <a:xfrm>
            <a:off x="77552" y="4523406"/>
            <a:ext cx="2367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rgbClr val="0070C0"/>
                </a:solidFill>
              </a:rPr>
              <a:t>Implemented on </a:t>
            </a:r>
            <a:r>
              <a:rPr lang="en-GB" sz="1200" i="1" dirty="0" err="1">
                <a:solidFill>
                  <a:srgbClr val="0070C0"/>
                </a:solidFill>
              </a:rPr>
              <a:t>ToASt</a:t>
            </a:r>
            <a:r>
              <a:rPr lang="en-GB" sz="1200" i="1" dirty="0">
                <a:solidFill>
                  <a:srgbClr val="0070C0"/>
                </a:solidFill>
              </a:rPr>
              <a:t> (Gianni) 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C6B312-5A82-46B5-9B33-A83CCB1F55A8}"/>
              </a:ext>
            </a:extLst>
          </p:cNvPr>
          <p:cNvGrpSpPr/>
          <p:nvPr/>
        </p:nvGrpSpPr>
        <p:grpSpPr>
          <a:xfrm>
            <a:off x="5263917" y="1400677"/>
            <a:ext cx="1003977" cy="1175576"/>
            <a:chOff x="1758950" y="1552575"/>
            <a:chExt cx="739775" cy="615950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8FA1C4D4-6FDB-40B7-A0FE-168534C35E94}"/>
                </a:ext>
              </a:extLst>
            </p:cNvPr>
            <p:cNvSpPr/>
            <p:nvPr/>
          </p:nvSpPr>
          <p:spPr>
            <a:xfrm>
              <a:off x="1758950" y="1552575"/>
              <a:ext cx="739775" cy="6159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56256FD-C288-42DA-BB2B-A15BBAA1FAF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38300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557DA0F-5BD9-462A-A837-104E357214C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77843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3B415FB-E513-4ADE-8E97-24FB086F07B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17386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8287622-271B-47BF-9F4A-BFEA75B1867D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56929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1054FA1-BCC1-4901-8044-1D8CDBCDCA5D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96472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6137FE6-2818-4230-B3C4-5137D346911F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36015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D69915A-2384-4F5F-9C77-3FD5CEC008D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75558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33311E8-0600-493A-964F-3D8EE4424117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15101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C5C62E7-F53D-479C-A98D-4250A0371A89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54644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15AACD4-55C7-4D62-A029-47BE47C83A7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94187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20E5960-79DE-4798-8BCC-E9E4CD775D8C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33730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EB91383-2FFC-45D8-BDE6-2228D3CEDC14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73275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AEC77592-5DFE-403B-96B6-9E9A209403B8}"/>
              </a:ext>
            </a:extLst>
          </p:cNvPr>
          <p:cNvSpPr txBox="1"/>
          <p:nvPr/>
        </p:nvSpPr>
        <p:spPr>
          <a:xfrm>
            <a:off x="5218785" y="1156488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MDC conf FIFO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15204515-893B-41D8-8E4E-E48456BE1A7B}"/>
              </a:ext>
            </a:extLst>
          </p:cNvPr>
          <p:cNvSpPr/>
          <p:nvPr/>
        </p:nvSpPr>
        <p:spPr>
          <a:xfrm>
            <a:off x="6404395" y="1391310"/>
            <a:ext cx="666835" cy="2770013"/>
          </a:xfrm>
          <a:prstGeom prst="roundRect">
            <a:avLst/>
          </a:prstGeom>
          <a:solidFill>
            <a:schemeClr val="bg1"/>
          </a:solidFill>
          <a:ln>
            <a:solidFill>
              <a:srgbClr val="4595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 err="1">
                <a:solidFill>
                  <a:srgbClr val="1C7229"/>
                </a:solidFill>
              </a:rPr>
              <a:t>LpGBT</a:t>
            </a:r>
            <a:r>
              <a:rPr lang="en-GB" dirty="0">
                <a:solidFill>
                  <a:srgbClr val="1C7229"/>
                </a:solidFill>
              </a:rPr>
              <a:t> interface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E2C57F35-3A01-4D23-B085-E54CBC9F5624}"/>
              </a:ext>
            </a:extLst>
          </p:cNvPr>
          <p:cNvSpPr/>
          <p:nvPr/>
        </p:nvSpPr>
        <p:spPr>
          <a:xfrm>
            <a:off x="4110716" y="2728509"/>
            <a:ext cx="2106885" cy="729207"/>
          </a:xfrm>
          <a:prstGeom prst="roundRect">
            <a:avLst/>
          </a:prstGeom>
          <a:solidFill>
            <a:schemeClr val="bg1"/>
          </a:solidFill>
          <a:ln>
            <a:solidFill>
              <a:srgbClr val="F151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FF6600"/>
                </a:solidFill>
              </a:rPr>
              <a:t>FSM_CFG_check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B945308-734C-4B5B-856F-63E6A0FCC0D8}"/>
              </a:ext>
            </a:extLst>
          </p:cNvPr>
          <p:cNvSpPr/>
          <p:nvPr/>
        </p:nvSpPr>
        <p:spPr>
          <a:xfrm>
            <a:off x="2659443" y="1398583"/>
            <a:ext cx="2106885" cy="72920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FSM_TX_CFG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C20ADF7D-C3EE-4B1D-B02B-42B4B605FF12}"/>
              </a:ext>
            </a:extLst>
          </p:cNvPr>
          <p:cNvSpPr/>
          <p:nvPr/>
        </p:nvSpPr>
        <p:spPr>
          <a:xfrm>
            <a:off x="2730164" y="3684000"/>
            <a:ext cx="2106885" cy="72920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FSM_RX_CFG</a:t>
            </a:r>
          </a:p>
        </p:txBody>
      </p:sp>
    </p:spTree>
    <p:extLst>
      <p:ext uri="{BB962C8B-B14F-4D97-AF65-F5344CB8AC3E}">
        <p14:creationId xmlns:p14="http://schemas.microsoft.com/office/powerpoint/2010/main" val="12137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C71C-059A-4035-8D5F-2844AEFB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16</a:t>
            </a:fld>
            <a:endParaRPr lang="en-US" noProof="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58C5F19-C1FA-48E1-8940-59BBAAFE333C}"/>
              </a:ext>
            </a:extLst>
          </p:cNvPr>
          <p:cNvGrpSpPr/>
          <p:nvPr/>
        </p:nvGrpSpPr>
        <p:grpSpPr>
          <a:xfrm>
            <a:off x="413280" y="1400661"/>
            <a:ext cx="484338" cy="615950"/>
            <a:chOff x="1758950" y="1552575"/>
            <a:chExt cx="739775" cy="61595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13855B6-EE24-4D63-A074-6CD35A47C7CA}"/>
                </a:ext>
              </a:extLst>
            </p:cNvPr>
            <p:cNvSpPr/>
            <p:nvPr/>
          </p:nvSpPr>
          <p:spPr>
            <a:xfrm>
              <a:off x="1758950" y="1552575"/>
              <a:ext cx="739775" cy="6159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0BD858E-1484-4A84-8AFD-6DCB09A01796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3830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7683335-C8B2-4DB6-8373-0752CE7D201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77843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0DF301-6D40-4862-9F1D-003BDEC12F2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17386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5261477-1B75-4A62-8C9D-8D1B61C9118C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56929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451F736-897F-4962-AE63-77790372AD7F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96472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E378E19-FDE2-41E6-A86D-D0C649478B19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3601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8AAC87D-6CB9-4581-88FA-925A7B9D3370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75558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6691267-A886-4D04-9F35-3D0A22625A38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15101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63ED44A-E6B6-49DC-9813-F66E3C8CC070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54644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99B48C6-7453-4296-955B-0DABDC6F8227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94187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BB3AB9D-A132-4F82-A369-15FAF5DA353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3373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3701E05-42B7-43B0-8128-942C47F0C5B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7327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357E158-7B3F-4C65-85E5-8AE43ACD532A}"/>
              </a:ext>
            </a:extLst>
          </p:cNvPr>
          <p:cNvSpPr/>
          <p:nvPr/>
        </p:nvSpPr>
        <p:spPr>
          <a:xfrm>
            <a:off x="992099" y="1394782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ED5FB39-D273-4B93-BCC6-1C3E56B8B9FA}"/>
              </a:ext>
            </a:extLst>
          </p:cNvPr>
          <p:cNvSpPr/>
          <p:nvPr/>
        </p:nvSpPr>
        <p:spPr>
          <a:xfrm>
            <a:off x="995392" y="1620406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3879B51-6794-47CF-9AAD-FD3244A71BE7}"/>
              </a:ext>
            </a:extLst>
          </p:cNvPr>
          <p:cNvSpPr/>
          <p:nvPr/>
        </p:nvSpPr>
        <p:spPr>
          <a:xfrm>
            <a:off x="992099" y="1862333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035B75-F8A7-4925-BDA4-B2591D495620}"/>
              </a:ext>
            </a:extLst>
          </p:cNvPr>
          <p:cNvSpPr txBox="1"/>
          <p:nvPr/>
        </p:nvSpPr>
        <p:spPr>
          <a:xfrm>
            <a:off x="1118248" y="1661438"/>
            <a:ext cx="2685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…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B8E6108-E77F-4477-BB06-879038B8134A}"/>
              </a:ext>
            </a:extLst>
          </p:cNvPr>
          <p:cNvGrpSpPr/>
          <p:nvPr/>
        </p:nvGrpSpPr>
        <p:grpSpPr>
          <a:xfrm>
            <a:off x="898599" y="1452836"/>
            <a:ext cx="96037" cy="59521"/>
            <a:chOff x="1228799" y="1403976"/>
            <a:chExt cx="96037" cy="5952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076D7F9-5AD0-46D6-B238-3B4E7120524A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973E157-8D52-47C7-92D6-D2277A162387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619805-C856-4EE7-A08D-945E66A20241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0EC717A-E1F5-43AC-A668-F9E5DB09E41A}"/>
              </a:ext>
            </a:extLst>
          </p:cNvPr>
          <p:cNvGrpSpPr/>
          <p:nvPr/>
        </p:nvGrpSpPr>
        <p:grpSpPr>
          <a:xfrm>
            <a:off x="900952" y="1656841"/>
            <a:ext cx="96037" cy="59521"/>
            <a:chOff x="1228799" y="1403976"/>
            <a:chExt cx="96037" cy="5952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4AD77AA-9D2F-4CC2-BD85-397CAE96349F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569165F-FC2B-49E5-B53C-578092EE8839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658C817-33AE-43F4-8AD1-2FED2C467D08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70154B9-75D2-425C-95B1-507FDCFE8655}"/>
              </a:ext>
            </a:extLst>
          </p:cNvPr>
          <p:cNvGrpSpPr/>
          <p:nvPr/>
        </p:nvGrpSpPr>
        <p:grpSpPr>
          <a:xfrm>
            <a:off x="895284" y="1925646"/>
            <a:ext cx="96037" cy="59521"/>
            <a:chOff x="1228799" y="1403976"/>
            <a:chExt cx="96037" cy="59521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0F48952-9186-40FA-A966-784D02CBB528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10C81D1-4A59-4A14-A34A-D2E9BD9F76B4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560EFBA-9909-49A3-8812-538630DBBB1F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0726A54-8412-44D3-BF5E-9805F3673826}"/>
              </a:ext>
            </a:extLst>
          </p:cNvPr>
          <p:cNvSpPr/>
          <p:nvPr/>
        </p:nvSpPr>
        <p:spPr>
          <a:xfrm>
            <a:off x="2522484" y="1087462"/>
            <a:ext cx="4843516" cy="3541672"/>
          </a:xfrm>
          <a:prstGeom prst="rect">
            <a:avLst/>
          </a:prstGeom>
          <a:solidFill>
            <a:schemeClr val="accent6">
              <a:lumMod val="60000"/>
              <a:lumOff val="40000"/>
              <a:alpha val="11000"/>
            </a:schemeClr>
          </a:solidFill>
          <a:ln>
            <a:solidFill>
              <a:srgbClr val="00B0F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" dirty="0">
              <a:solidFill>
                <a:schemeClr val="tx1"/>
              </a:solidFill>
            </a:endParaRP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4FC8C00F-6E18-480D-8D1D-3E14258C8967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1523799" y="1483013"/>
            <a:ext cx="975915" cy="82459"/>
          </a:xfrm>
          <a:prstGeom prst="bentConnector3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D2D9402A-C37B-4930-A8BF-F002DD018680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1523799" y="1833527"/>
            <a:ext cx="975915" cy="117037"/>
          </a:xfrm>
          <a:prstGeom prst="bentConnector3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90E48E3-F858-4E76-A72F-A3B92289A33F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1527092" y="1708637"/>
            <a:ext cx="958933" cy="0"/>
          </a:xfrm>
          <a:prstGeom prst="line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el 1">
            <a:extLst>
              <a:ext uri="{FF2B5EF4-FFF2-40B4-BE49-F238E27FC236}">
                <a16:creationId xmlns:a16="http://schemas.microsoft.com/office/drawing/2014/main" id="{F9AF1F85-166F-4511-A613-7DFC966D2E7C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MDC </a:t>
            </a:r>
            <a:r>
              <a:rPr lang="en-GB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ToASt</a:t>
            </a: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configuration module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7" name="Textplatzhalter 2">
            <a:extLst>
              <a:ext uri="{FF2B5EF4-FFF2-40B4-BE49-F238E27FC236}">
                <a16:creationId xmlns:a16="http://schemas.microsoft.com/office/drawing/2014/main" id="{CEE8E714-2602-4F9D-B2A9-55DA26867702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075695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 err="1">
                <a:solidFill>
                  <a:srgbClr val="009682"/>
                </a:solidFill>
              </a:rPr>
              <a:t>ToAst</a:t>
            </a:r>
            <a:r>
              <a:rPr lang="en-GB" altLang="zh-CN" dirty="0">
                <a:solidFill>
                  <a:srgbClr val="009682"/>
                </a:solidFill>
              </a:rPr>
              <a:t> configuration and “error protection” architecture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1D5440B-929D-44FB-AED8-8A136FAABA42}"/>
              </a:ext>
            </a:extLst>
          </p:cNvPr>
          <p:cNvSpPr txBox="1"/>
          <p:nvPr/>
        </p:nvSpPr>
        <p:spPr>
          <a:xfrm>
            <a:off x="5911282" y="4192279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</a:rPr>
              <a:t>MDC</a:t>
            </a: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5BAAAB3D-10B2-4288-9E00-54E28F13A627}"/>
              </a:ext>
            </a:extLst>
          </p:cNvPr>
          <p:cNvSpPr/>
          <p:nvPr/>
        </p:nvSpPr>
        <p:spPr>
          <a:xfrm rot="10800000">
            <a:off x="7160022" y="1852043"/>
            <a:ext cx="818229" cy="307037"/>
          </a:xfrm>
          <a:prstGeom prst="rightArrow">
            <a:avLst/>
          </a:prstGeom>
          <a:solidFill>
            <a:srgbClr val="FFFF00"/>
          </a:solidFill>
          <a:ln>
            <a:solidFill>
              <a:srgbClr val="3668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8691B1C-5112-4732-9058-E2288213C925}"/>
              </a:ext>
            </a:extLst>
          </p:cNvPr>
          <p:cNvSpPr txBox="1"/>
          <p:nvPr/>
        </p:nvSpPr>
        <p:spPr>
          <a:xfrm>
            <a:off x="7223177" y="1461158"/>
            <a:ext cx="1605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Downlink</a:t>
            </a:r>
            <a:r>
              <a:rPr lang="en-GB" sz="1100" dirty="0"/>
              <a:t> from </a:t>
            </a:r>
            <a:r>
              <a:rPr lang="en-GB" sz="1100" dirty="0" err="1"/>
              <a:t>LpGBT</a:t>
            </a:r>
            <a:r>
              <a:rPr lang="en-GB" sz="1100" dirty="0"/>
              <a:t> (output </a:t>
            </a:r>
            <a:r>
              <a:rPr lang="en-GB" sz="1100" dirty="0" err="1"/>
              <a:t>elinks</a:t>
            </a:r>
            <a:r>
              <a:rPr lang="en-GB" sz="1100" dirty="0"/>
              <a:t>)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B4147C0-9336-49FE-A66A-CDAAC22C5EAD}"/>
              </a:ext>
            </a:extLst>
          </p:cNvPr>
          <p:cNvSpPr/>
          <p:nvPr/>
        </p:nvSpPr>
        <p:spPr>
          <a:xfrm>
            <a:off x="7124039" y="3751766"/>
            <a:ext cx="20572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Uplink</a:t>
            </a:r>
            <a:r>
              <a:rPr lang="en-US" sz="1100" dirty="0"/>
              <a:t> transmit data from the </a:t>
            </a:r>
            <a:r>
              <a:rPr lang="en-US" sz="1100" dirty="0" err="1"/>
              <a:t>lpGBT</a:t>
            </a:r>
            <a:r>
              <a:rPr lang="en-US" sz="1100" dirty="0"/>
              <a:t> to the counting room</a:t>
            </a:r>
            <a:endParaRPr lang="en-GB" sz="1100" dirty="0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A148905D-FF8F-4A5E-A9AB-AAFED0FC9CAC}"/>
              </a:ext>
            </a:extLst>
          </p:cNvPr>
          <p:cNvSpPr/>
          <p:nvPr/>
        </p:nvSpPr>
        <p:spPr>
          <a:xfrm>
            <a:off x="7164565" y="3433772"/>
            <a:ext cx="818229" cy="307037"/>
          </a:xfrm>
          <a:prstGeom prst="rightArrow">
            <a:avLst/>
          </a:prstGeom>
          <a:solidFill>
            <a:schemeClr val="bg1"/>
          </a:solidFill>
          <a:ln>
            <a:solidFill>
              <a:srgbClr val="3668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Scroll: Vertical 92">
            <a:extLst>
              <a:ext uri="{FF2B5EF4-FFF2-40B4-BE49-F238E27FC236}">
                <a16:creationId xmlns:a16="http://schemas.microsoft.com/office/drawing/2014/main" id="{D5D0364E-3D41-4CEF-B7D1-653E0FFC548C}"/>
              </a:ext>
            </a:extLst>
          </p:cNvPr>
          <p:cNvSpPr/>
          <p:nvPr/>
        </p:nvSpPr>
        <p:spPr>
          <a:xfrm>
            <a:off x="-1" y="2325086"/>
            <a:ext cx="2511425" cy="2205631"/>
          </a:xfrm>
          <a:prstGeom prst="verticalScroll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F2CBB08-DB78-463A-B3EE-A485FD41222A}"/>
              </a:ext>
            </a:extLst>
          </p:cNvPr>
          <p:cNvSpPr txBox="1"/>
          <p:nvPr/>
        </p:nvSpPr>
        <p:spPr>
          <a:xfrm>
            <a:off x="248159" y="2615598"/>
            <a:ext cx="1988045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+mj-lt"/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Chip Select </a:t>
            </a:r>
          </a:p>
          <a:p>
            <a:pPr marL="180000" indent="-180000">
              <a:buFont typeface="+mj-lt"/>
              <a:buAutoNum type="arabicPeriod"/>
            </a:pPr>
            <a:r>
              <a:rPr lang="pt-BR" sz="1100" dirty="0">
                <a:solidFill>
                  <a:srgbClr val="0070C0"/>
                </a:solidFill>
              </a:rPr>
              <a:t>Register select (ch/glob) </a:t>
            </a:r>
          </a:p>
          <a:p>
            <a:pPr marL="180000" indent="-180000">
              <a:buFont typeface="+mj-lt"/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1100" dirty="0">
                <a:solidFill>
                  <a:srgbClr val="0070C0"/>
                </a:solidFill>
              </a:rPr>
              <a:t>….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pt-BR" sz="1100" dirty="0">
                <a:solidFill>
                  <a:srgbClr val="0070C0"/>
                </a:solidFill>
              </a:rPr>
              <a:t>Register select (ch/glob) 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en-GB" sz="11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1100" dirty="0">
                <a:solidFill>
                  <a:srgbClr val="0070C0"/>
                </a:solidFill>
              </a:rPr>
              <a:t>….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100" dirty="0">
                <a:solidFill>
                  <a:srgbClr val="0070C0"/>
                </a:solidFill>
              </a:rPr>
              <a:t>Chip Deselect</a:t>
            </a:r>
          </a:p>
          <a:p>
            <a:r>
              <a:rPr lang="en-US" sz="1100" dirty="0">
                <a:solidFill>
                  <a:srgbClr val="0070C0"/>
                </a:solidFill>
              </a:rPr>
              <a:t>-----</a:t>
            </a:r>
          </a:p>
          <a:p>
            <a:pPr marL="180000" indent="-180000">
              <a:buFont typeface="+mj-lt"/>
              <a:buAutoNum type="arabicPeriod"/>
            </a:pPr>
            <a:r>
              <a:rPr lang="en-US" sz="1100" dirty="0">
                <a:solidFill>
                  <a:srgbClr val="0070C0"/>
                </a:solidFill>
              </a:rPr>
              <a:t>Register read (conf data)</a:t>
            </a:r>
          </a:p>
          <a:p>
            <a:pPr marL="180000" indent="-180000">
              <a:buFont typeface="+mj-lt"/>
              <a:buAutoNum type="arabicPeriod"/>
            </a:pPr>
            <a:r>
              <a:rPr lang="en-US" sz="1100" dirty="0">
                <a:solidFill>
                  <a:srgbClr val="0070C0"/>
                </a:solidFill>
              </a:rPr>
              <a:t>No operation (idle)</a:t>
            </a:r>
            <a:endParaRPr lang="en-GB" sz="1100" dirty="0">
              <a:solidFill>
                <a:srgbClr val="0070C0"/>
              </a:solidFill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A66EFEA-20E4-4E77-8303-A874CD705FDB}"/>
              </a:ext>
            </a:extLst>
          </p:cNvPr>
          <p:cNvCxnSpPr>
            <a:stCxn id="93" idx="0"/>
          </p:cNvCxnSpPr>
          <p:nvPr/>
        </p:nvCxnSpPr>
        <p:spPr>
          <a:xfrm flipV="1">
            <a:off x="1255712" y="2064692"/>
            <a:ext cx="131128" cy="26039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F95157A7-8FD1-4240-838B-5672A25E8F73}"/>
              </a:ext>
            </a:extLst>
          </p:cNvPr>
          <p:cNvSpPr txBox="1"/>
          <p:nvPr/>
        </p:nvSpPr>
        <p:spPr>
          <a:xfrm>
            <a:off x="77552" y="4523406"/>
            <a:ext cx="2367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rgbClr val="0070C0"/>
                </a:solidFill>
              </a:rPr>
              <a:t>Implemented on </a:t>
            </a:r>
            <a:r>
              <a:rPr lang="en-GB" sz="1200" i="1" dirty="0" err="1">
                <a:solidFill>
                  <a:srgbClr val="0070C0"/>
                </a:solidFill>
              </a:rPr>
              <a:t>ToASt</a:t>
            </a:r>
            <a:r>
              <a:rPr lang="en-GB" sz="1200" i="1" dirty="0">
                <a:solidFill>
                  <a:srgbClr val="0070C0"/>
                </a:solidFill>
              </a:rPr>
              <a:t> (Gianni) 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C6B312-5A82-46B5-9B33-A83CCB1F55A8}"/>
              </a:ext>
            </a:extLst>
          </p:cNvPr>
          <p:cNvGrpSpPr/>
          <p:nvPr/>
        </p:nvGrpSpPr>
        <p:grpSpPr>
          <a:xfrm>
            <a:off x="5263917" y="1400677"/>
            <a:ext cx="1003977" cy="1175576"/>
            <a:chOff x="1758950" y="1552575"/>
            <a:chExt cx="739775" cy="615950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8FA1C4D4-6FDB-40B7-A0FE-168534C35E94}"/>
                </a:ext>
              </a:extLst>
            </p:cNvPr>
            <p:cNvSpPr/>
            <p:nvPr/>
          </p:nvSpPr>
          <p:spPr>
            <a:xfrm>
              <a:off x="1758950" y="1552575"/>
              <a:ext cx="739775" cy="6159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56256FD-C288-42DA-BB2B-A15BBAA1FAF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38300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557DA0F-5BD9-462A-A837-104E357214C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77843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3B415FB-E513-4ADE-8E97-24FB086F07B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17386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8287622-271B-47BF-9F4A-BFEA75B1867D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56929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1054FA1-BCC1-4901-8044-1D8CDBCDCA5D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96472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6137FE6-2818-4230-B3C4-5137D346911F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36015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D69915A-2384-4F5F-9C77-3FD5CEC008D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75558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33311E8-0600-493A-964F-3D8EE4424117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15101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C5C62E7-F53D-479C-A98D-4250A0371A89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54644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15AACD4-55C7-4D62-A029-47BE47C83A7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94187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20E5960-79DE-4798-8BCC-E9E4CD775D8C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33730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EB91383-2FFC-45D8-BDE6-2228D3CEDC14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73275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AEC77592-5DFE-403B-96B6-9E9A209403B8}"/>
              </a:ext>
            </a:extLst>
          </p:cNvPr>
          <p:cNvSpPr txBox="1"/>
          <p:nvPr/>
        </p:nvSpPr>
        <p:spPr>
          <a:xfrm>
            <a:off x="5218785" y="1156488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MDC conf FIFO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15204515-893B-41D8-8E4E-E48456BE1A7B}"/>
              </a:ext>
            </a:extLst>
          </p:cNvPr>
          <p:cNvSpPr/>
          <p:nvPr/>
        </p:nvSpPr>
        <p:spPr>
          <a:xfrm>
            <a:off x="6404395" y="1391310"/>
            <a:ext cx="666835" cy="2770013"/>
          </a:xfrm>
          <a:prstGeom prst="roundRect">
            <a:avLst/>
          </a:prstGeom>
          <a:solidFill>
            <a:schemeClr val="bg1"/>
          </a:solidFill>
          <a:ln>
            <a:solidFill>
              <a:srgbClr val="4595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 err="1">
                <a:solidFill>
                  <a:srgbClr val="1C7229"/>
                </a:solidFill>
              </a:rPr>
              <a:t>LpGBT</a:t>
            </a:r>
            <a:r>
              <a:rPr lang="en-GB" dirty="0">
                <a:solidFill>
                  <a:srgbClr val="1C7229"/>
                </a:solidFill>
              </a:rPr>
              <a:t> interface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E2C57F35-3A01-4D23-B085-E54CBC9F5624}"/>
              </a:ext>
            </a:extLst>
          </p:cNvPr>
          <p:cNvSpPr/>
          <p:nvPr/>
        </p:nvSpPr>
        <p:spPr>
          <a:xfrm>
            <a:off x="4110716" y="2728509"/>
            <a:ext cx="2106885" cy="729207"/>
          </a:xfrm>
          <a:prstGeom prst="roundRect">
            <a:avLst/>
          </a:prstGeom>
          <a:solidFill>
            <a:schemeClr val="bg1"/>
          </a:solidFill>
          <a:ln>
            <a:solidFill>
              <a:srgbClr val="F151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FF6600"/>
                </a:solidFill>
              </a:rPr>
              <a:t>FSM_CFG_check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B945308-734C-4B5B-856F-63E6A0FCC0D8}"/>
              </a:ext>
            </a:extLst>
          </p:cNvPr>
          <p:cNvSpPr/>
          <p:nvPr/>
        </p:nvSpPr>
        <p:spPr>
          <a:xfrm>
            <a:off x="2659443" y="1398583"/>
            <a:ext cx="2106885" cy="72920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FSM_TX_CFG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C20ADF7D-C3EE-4B1D-B02B-42B4B605FF12}"/>
              </a:ext>
            </a:extLst>
          </p:cNvPr>
          <p:cNvSpPr/>
          <p:nvPr/>
        </p:nvSpPr>
        <p:spPr>
          <a:xfrm>
            <a:off x="2730164" y="3684000"/>
            <a:ext cx="2106885" cy="72920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FSM_RX_CFG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0240F0-BDCA-4762-B5B1-392C543747E9}"/>
              </a:ext>
            </a:extLst>
          </p:cNvPr>
          <p:cNvSpPr/>
          <p:nvPr/>
        </p:nvSpPr>
        <p:spPr>
          <a:xfrm>
            <a:off x="5263917" y="1564288"/>
            <a:ext cx="1003977" cy="61192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EB4FA-EAE7-4000-ABA2-569047EC7DA6}"/>
              </a:ext>
            </a:extLst>
          </p:cNvPr>
          <p:cNvSpPr/>
          <p:nvPr/>
        </p:nvSpPr>
        <p:spPr>
          <a:xfrm>
            <a:off x="5299103" y="1518681"/>
            <a:ext cx="98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00" dirty="0">
                <a:solidFill>
                  <a:srgbClr val="0070C0"/>
                </a:solidFill>
              </a:rPr>
              <a:t>Chip Select </a:t>
            </a:r>
          </a:p>
          <a:p>
            <a:r>
              <a:rPr lang="pt-BR" sz="500" dirty="0">
                <a:solidFill>
                  <a:srgbClr val="0070C0"/>
                </a:solidFill>
              </a:rPr>
              <a:t>Register select (ch/glob) </a:t>
            </a:r>
          </a:p>
          <a:p>
            <a:r>
              <a:rPr lang="en-GB" sz="5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500" dirty="0">
                <a:solidFill>
                  <a:srgbClr val="0070C0"/>
                </a:solidFill>
              </a:rPr>
              <a:t>….</a:t>
            </a:r>
          </a:p>
          <a:p>
            <a:r>
              <a:rPr lang="pt-BR" sz="500" dirty="0">
                <a:solidFill>
                  <a:srgbClr val="0070C0"/>
                </a:solidFill>
              </a:rPr>
              <a:t>Register select (ch/glob) </a:t>
            </a:r>
          </a:p>
          <a:p>
            <a:r>
              <a:rPr lang="en-GB" sz="5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500" dirty="0">
                <a:solidFill>
                  <a:srgbClr val="0070C0"/>
                </a:solidFill>
              </a:rPr>
              <a:t>….</a:t>
            </a:r>
          </a:p>
          <a:p>
            <a:r>
              <a:rPr lang="en-US" sz="500" dirty="0">
                <a:solidFill>
                  <a:srgbClr val="0070C0"/>
                </a:solidFill>
              </a:rPr>
              <a:t>Chip Deselect</a:t>
            </a:r>
          </a:p>
        </p:txBody>
      </p:sp>
    </p:spTree>
    <p:extLst>
      <p:ext uri="{BB962C8B-B14F-4D97-AF65-F5344CB8AC3E}">
        <p14:creationId xmlns:p14="http://schemas.microsoft.com/office/powerpoint/2010/main" val="154180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C71C-059A-4035-8D5F-2844AEFB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17</a:t>
            </a:fld>
            <a:endParaRPr lang="en-US" noProof="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58C5F19-C1FA-48E1-8940-59BBAAFE333C}"/>
              </a:ext>
            </a:extLst>
          </p:cNvPr>
          <p:cNvGrpSpPr/>
          <p:nvPr/>
        </p:nvGrpSpPr>
        <p:grpSpPr>
          <a:xfrm>
            <a:off x="413280" y="1400661"/>
            <a:ext cx="484338" cy="615950"/>
            <a:chOff x="1758950" y="1552575"/>
            <a:chExt cx="739775" cy="61595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13855B6-EE24-4D63-A074-6CD35A47C7CA}"/>
                </a:ext>
              </a:extLst>
            </p:cNvPr>
            <p:cNvSpPr/>
            <p:nvPr/>
          </p:nvSpPr>
          <p:spPr>
            <a:xfrm>
              <a:off x="1758950" y="1552575"/>
              <a:ext cx="739775" cy="6159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0BD858E-1484-4A84-8AFD-6DCB09A01796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3830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7683335-C8B2-4DB6-8373-0752CE7D201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77843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0DF301-6D40-4862-9F1D-003BDEC12F2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17386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5261477-1B75-4A62-8C9D-8D1B61C9118C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56929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451F736-897F-4962-AE63-77790372AD7F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96472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E378E19-FDE2-41E6-A86D-D0C649478B19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3601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8AAC87D-6CB9-4581-88FA-925A7B9D3370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75558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6691267-A886-4D04-9F35-3D0A22625A38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15101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63ED44A-E6B6-49DC-9813-F66E3C8CC070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54644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99B48C6-7453-4296-955B-0DABDC6F8227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94187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BB3AB9D-A132-4F82-A369-15FAF5DA353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3373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3701E05-42B7-43B0-8128-942C47F0C5B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7327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357E158-7B3F-4C65-85E5-8AE43ACD532A}"/>
              </a:ext>
            </a:extLst>
          </p:cNvPr>
          <p:cNvSpPr/>
          <p:nvPr/>
        </p:nvSpPr>
        <p:spPr>
          <a:xfrm>
            <a:off x="992099" y="1394782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ED5FB39-D273-4B93-BCC6-1C3E56B8B9FA}"/>
              </a:ext>
            </a:extLst>
          </p:cNvPr>
          <p:cNvSpPr/>
          <p:nvPr/>
        </p:nvSpPr>
        <p:spPr>
          <a:xfrm>
            <a:off x="995392" y="1620406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3879B51-6794-47CF-9AAD-FD3244A71BE7}"/>
              </a:ext>
            </a:extLst>
          </p:cNvPr>
          <p:cNvSpPr/>
          <p:nvPr/>
        </p:nvSpPr>
        <p:spPr>
          <a:xfrm>
            <a:off x="992099" y="1862333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035B75-F8A7-4925-BDA4-B2591D495620}"/>
              </a:ext>
            </a:extLst>
          </p:cNvPr>
          <p:cNvSpPr txBox="1"/>
          <p:nvPr/>
        </p:nvSpPr>
        <p:spPr>
          <a:xfrm>
            <a:off x="1118248" y="1661438"/>
            <a:ext cx="2685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…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B8E6108-E77F-4477-BB06-879038B8134A}"/>
              </a:ext>
            </a:extLst>
          </p:cNvPr>
          <p:cNvGrpSpPr/>
          <p:nvPr/>
        </p:nvGrpSpPr>
        <p:grpSpPr>
          <a:xfrm>
            <a:off x="898599" y="1452836"/>
            <a:ext cx="96037" cy="59521"/>
            <a:chOff x="1228799" y="1403976"/>
            <a:chExt cx="96037" cy="5952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076D7F9-5AD0-46D6-B238-3B4E7120524A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973E157-8D52-47C7-92D6-D2277A162387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619805-C856-4EE7-A08D-945E66A20241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0EC717A-E1F5-43AC-A668-F9E5DB09E41A}"/>
              </a:ext>
            </a:extLst>
          </p:cNvPr>
          <p:cNvGrpSpPr/>
          <p:nvPr/>
        </p:nvGrpSpPr>
        <p:grpSpPr>
          <a:xfrm>
            <a:off x="900952" y="1656841"/>
            <a:ext cx="96037" cy="59521"/>
            <a:chOff x="1228799" y="1403976"/>
            <a:chExt cx="96037" cy="5952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4AD77AA-9D2F-4CC2-BD85-397CAE96349F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569165F-FC2B-49E5-B53C-578092EE8839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658C817-33AE-43F4-8AD1-2FED2C467D08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70154B9-75D2-425C-95B1-507FDCFE8655}"/>
              </a:ext>
            </a:extLst>
          </p:cNvPr>
          <p:cNvGrpSpPr/>
          <p:nvPr/>
        </p:nvGrpSpPr>
        <p:grpSpPr>
          <a:xfrm>
            <a:off x="895284" y="1925646"/>
            <a:ext cx="96037" cy="59521"/>
            <a:chOff x="1228799" y="1403976"/>
            <a:chExt cx="96037" cy="59521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0F48952-9186-40FA-A966-784D02CBB528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10C81D1-4A59-4A14-A34A-D2E9BD9F76B4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560EFBA-9909-49A3-8812-538630DBBB1F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0726A54-8412-44D3-BF5E-9805F3673826}"/>
              </a:ext>
            </a:extLst>
          </p:cNvPr>
          <p:cNvSpPr/>
          <p:nvPr/>
        </p:nvSpPr>
        <p:spPr>
          <a:xfrm>
            <a:off x="2522484" y="1087462"/>
            <a:ext cx="4843516" cy="3541672"/>
          </a:xfrm>
          <a:prstGeom prst="rect">
            <a:avLst/>
          </a:prstGeom>
          <a:solidFill>
            <a:schemeClr val="accent6">
              <a:lumMod val="60000"/>
              <a:lumOff val="40000"/>
              <a:alpha val="11000"/>
            </a:schemeClr>
          </a:solidFill>
          <a:ln>
            <a:solidFill>
              <a:srgbClr val="00B0F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" dirty="0">
              <a:solidFill>
                <a:schemeClr val="tx1"/>
              </a:solidFill>
            </a:endParaRP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4FC8C00F-6E18-480D-8D1D-3E14258C8967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1523799" y="1483013"/>
            <a:ext cx="975915" cy="82459"/>
          </a:xfrm>
          <a:prstGeom prst="bentConnector3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D2D9402A-C37B-4930-A8BF-F002DD018680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1523799" y="1833527"/>
            <a:ext cx="975915" cy="117037"/>
          </a:xfrm>
          <a:prstGeom prst="bentConnector3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90E48E3-F858-4E76-A72F-A3B92289A33F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1527092" y="1708637"/>
            <a:ext cx="958933" cy="0"/>
          </a:xfrm>
          <a:prstGeom prst="line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el 1">
            <a:extLst>
              <a:ext uri="{FF2B5EF4-FFF2-40B4-BE49-F238E27FC236}">
                <a16:creationId xmlns:a16="http://schemas.microsoft.com/office/drawing/2014/main" id="{F9AF1F85-166F-4511-A613-7DFC966D2E7C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MDC </a:t>
            </a:r>
            <a:r>
              <a:rPr lang="en-GB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ToASt</a:t>
            </a: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configuration module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7" name="Textplatzhalter 2">
            <a:extLst>
              <a:ext uri="{FF2B5EF4-FFF2-40B4-BE49-F238E27FC236}">
                <a16:creationId xmlns:a16="http://schemas.microsoft.com/office/drawing/2014/main" id="{CEE8E714-2602-4F9D-B2A9-55DA26867702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075695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 err="1">
                <a:solidFill>
                  <a:srgbClr val="009682"/>
                </a:solidFill>
              </a:rPr>
              <a:t>ToAst</a:t>
            </a:r>
            <a:r>
              <a:rPr lang="en-GB" altLang="zh-CN" dirty="0">
                <a:solidFill>
                  <a:srgbClr val="009682"/>
                </a:solidFill>
              </a:rPr>
              <a:t> configuration and “error protection” architecture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1D5440B-929D-44FB-AED8-8A136FAABA42}"/>
              </a:ext>
            </a:extLst>
          </p:cNvPr>
          <p:cNvSpPr txBox="1"/>
          <p:nvPr/>
        </p:nvSpPr>
        <p:spPr>
          <a:xfrm>
            <a:off x="5911282" y="4192279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</a:rPr>
              <a:t>MDC</a:t>
            </a: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5BAAAB3D-10B2-4288-9E00-54E28F13A627}"/>
              </a:ext>
            </a:extLst>
          </p:cNvPr>
          <p:cNvSpPr/>
          <p:nvPr/>
        </p:nvSpPr>
        <p:spPr>
          <a:xfrm rot="10800000">
            <a:off x="7160022" y="1852043"/>
            <a:ext cx="818229" cy="307037"/>
          </a:xfrm>
          <a:prstGeom prst="rightArrow">
            <a:avLst/>
          </a:prstGeom>
          <a:solidFill>
            <a:srgbClr val="FFFF00"/>
          </a:solidFill>
          <a:ln>
            <a:solidFill>
              <a:srgbClr val="3668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8691B1C-5112-4732-9058-E2288213C925}"/>
              </a:ext>
            </a:extLst>
          </p:cNvPr>
          <p:cNvSpPr txBox="1"/>
          <p:nvPr/>
        </p:nvSpPr>
        <p:spPr>
          <a:xfrm>
            <a:off x="7223177" y="1461158"/>
            <a:ext cx="1605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Downlink</a:t>
            </a:r>
            <a:r>
              <a:rPr lang="en-GB" sz="1100" dirty="0"/>
              <a:t> from </a:t>
            </a:r>
            <a:r>
              <a:rPr lang="en-GB" sz="1100" dirty="0" err="1"/>
              <a:t>LpGBT</a:t>
            </a:r>
            <a:r>
              <a:rPr lang="en-GB" sz="1100" dirty="0"/>
              <a:t> (output </a:t>
            </a:r>
            <a:r>
              <a:rPr lang="en-GB" sz="1100" dirty="0" err="1"/>
              <a:t>elinks</a:t>
            </a:r>
            <a:r>
              <a:rPr lang="en-GB" sz="1100" dirty="0"/>
              <a:t>)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B4147C0-9336-49FE-A66A-CDAAC22C5EAD}"/>
              </a:ext>
            </a:extLst>
          </p:cNvPr>
          <p:cNvSpPr/>
          <p:nvPr/>
        </p:nvSpPr>
        <p:spPr>
          <a:xfrm>
            <a:off x="7124039" y="3751766"/>
            <a:ext cx="20572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Uplink</a:t>
            </a:r>
            <a:r>
              <a:rPr lang="en-US" sz="1100" dirty="0"/>
              <a:t> transmit data from the </a:t>
            </a:r>
            <a:r>
              <a:rPr lang="en-US" sz="1100" dirty="0" err="1"/>
              <a:t>lpGBT</a:t>
            </a:r>
            <a:r>
              <a:rPr lang="en-US" sz="1100" dirty="0"/>
              <a:t> to the counting room</a:t>
            </a:r>
            <a:endParaRPr lang="en-GB" sz="1100" dirty="0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A148905D-FF8F-4A5E-A9AB-AAFED0FC9CAC}"/>
              </a:ext>
            </a:extLst>
          </p:cNvPr>
          <p:cNvSpPr/>
          <p:nvPr/>
        </p:nvSpPr>
        <p:spPr>
          <a:xfrm>
            <a:off x="7164565" y="3433772"/>
            <a:ext cx="818229" cy="307037"/>
          </a:xfrm>
          <a:prstGeom prst="rightArrow">
            <a:avLst/>
          </a:prstGeom>
          <a:solidFill>
            <a:schemeClr val="bg1"/>
          </a:solidFill>
          <a:ln>
            <a:solidFill>
              <a:srgbClr val="3668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Scroll: Vertical 92">
            <a:extLst>
              <a:ext uri="{FF2B5EF4-FFF2-40B4-BE49-F238E27FC236}">
                <a16:creationId xmlns:a16="http://schemas.microsoft.com/office/drawing/2014/main" id="{D5D0364E-3D41-4CEF-B7D1-653E0FFC548C}"/>
              </a:ext>
            </a:extLst>
          </p:cNvPr>
          <p:cNvSpPr/>
          <p:nvPr/>
        </p:nvSpPr>
        <p:spPr>
          <a:xfrm>
            <a:off x="-1" y="2325086"/>
            <a:ext cx="2511425" cy="2205631"/>
          </a:xfrm>
          <a:prstGeom prst="verticalScroll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F2CBB08-DB78-463A-B3EE-A485FD41222A}"/>
              </a:ext>
            </a:extLst>
          </p:cNvPr>
          <p:cNvSpPr txBox="1"/>
          <p:nvPr/>
        </p:nvSpPr>
        <p:spPr>
          <a:xfrm>
            <a:off x="248159" y="2615598"/>
            <a:ext cx="1988045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+mj-lt"/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Chip Select </a:t>
            </a:r>
          </a:p>
          <a:p>
            <a:pPr marL="180000" indent="-180000">
              <a:buFont typeface="+mj-lt"/>
              <a:buAutoNum type="arabicPeriod"/>
            </a:pPr>
            <a:r>
              <a:rPr lang="pt-BR" sz="1100" dirty="0">
                <a:solidFill>
                  <a:srgbClr val="0070C0"/>
                </a:solidFill>
              </a:rPr>
              <a:t>Register select (ch/glob) </a:t>
            </a:r>
          </a:p>
          <a:p>
            <a:pPr marL="180000" indent="-180000">
              <a:buFont typeface="+mj-lt"/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1100" dirty="0">
                <a:solidFill>
                  <a:srgbClr val="0070C0"/>
                </a:solidFill>
              </a:rPr>
              <a:t>….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pt-BR" sz="1100" dirty="0">
                <a:solidFill>
                  <a:srgbClr val="0070C0"/>
                </a:solidFill>
              </a:rPr>
              <a:t>Register select (ch/glob) 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en-GB" sz="11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1100" dirty="0">
                <a:solidFill>
                  <a:srgbClr val="0070C0"/>
                </a:solidFill>
              </a:rPr>
              <a:t>….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100" dirty="0">
                <a:solidFill>
                  <a:srgbClr val="0070C0"/>
                </a:solidFill>
              </a:rPr>
              <a:t>Chip Deselect</a:t>
            </a:r>
          </a:p>
          <a:p>
            <a:r>
              <a:rPr lang="en-US" sz="1100" dirty="0">
                <a:solidFill>
                  <a:srgbClr val="0070C0"/>
                </a:solidFill>
              </a:rPr>
              <a:t>-----</a:t>
            </a:r>
          </a:p>
          <a:p>
            <a:pPr marL="180000" indent="-180000">
              <a:buFont typeface="+mj-lt"/>
              <a:buAutoNum type="arabicPeriod"/>
            </a:pPr>
            <a:r>
              <a:rPr lang="en-US" sz="1100" dirty="0">
                <a:solidFill>
                  <a:srgbClr val="0070C0"/>
                </a:solidFill>
              </a:rPr>
              <a:t>Register read (conf data)</a:t>
            </a:r>
          </a:p>
          <a:p>
            <a:pPr marL="180000" indent="-180000">
              <a:buFont typeface="+mj-lt"/>
              <a:buAutoNum type="arabicPeriod"/>
            </a:pPr>
            <a:r>
              <a:rPr lang="en-US" sz="1100" dirty="0">
                <a:solidFill>
                  <a:srgbClr val="0070C0"/>
                </a:solidFill>
              </a:rPr>
              <a:t>No operation (idle)</a:t>
            </a:r>
            <a:endParaRPr lang="en-GB" sz="1100" dirty="0">
              <a:solidFill>
                <a:srgbClr val="0070C0"/>
              </a:solidFill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A66EFEA-20E4-4E77-8303-A874CD705FDB}"/>
              </a:ext>
            </a:extLst>
          </p:cNvPr>
          <p:cNvCxnSpPr>
            <a:stCxn id="93" idx="0"/>
          </p:cNvCxnSpPr>
          <p:nvPr/>
        </p:nvCxnSpPr>
        <p:spPr>
          <a:xfrm flipV="1">
            <a:off x="1255712" y="2064692"/>
            <a:ext cx="131128" cy="26039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F95157A7-8FD1-4240-838B-5672A25E8F73}"/>
              </a:ext>
            </a:extLst>
          </p:cNvPr>
          <p:cNvSpPr txBox="1"/>
          <p:nvPr/>
        </p:nvSpPr>
        <p:spPr>
          <a:xfrm>
            <a:off x="77552" y="4523406"/>
            <a:ext cx="2367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rgbClr val="0070C0"/>
                </a:solidFill>
              </a:rPr>
              <a:t>Implemented on </a:t>
            </a:r>
            <a:r>
              <a:rPr lang="en-GB" sz="1200" i="1" dirty="0" err="1">
                <a:solidFill>
                  <a:srgbClr val="0070C0"/>
                </a:solidFill>
              </a:rPr>
              <a:t>ToASt</a:t>
            </a:r>
            <a:r>
              <a:rPr lang="en-GB" sz="1200" i="1" dirty="0">
                <a:solidFill>
                  <a:srgbClr val="0070C0"/>
                </a:solidFill>
              </a:rPr>
              <a:t> (Gianni) 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C6B312-5A82-46B5-9B33-A83CCB1F55A8}"/>
              </a:ext>
            </a:extLst>
          </p:cNvPr>
          <p:cNvGrpSpPr/>
          <p:nvPr/>
        </p:nvGrpSpPr>
        <p:grpSpPr>
          <a:xfrm>
            <a:off x="5263917" y="1400677"/>
            <a:ext cx="1003977" cy="1175576"/>
            <a:chOff x="1758950" y="1552575"/>
            <a:chExt cx="739775" cy="615950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8FA1C4D4-6FDB-40B7-A0FE-168534C35E94}"/>
                </a:ext>
              </a:extLst>
            </p:cNvPr>
            <p:cNvSpPr/>
            <p:nvPr/>
          </p:nvSpPr>
          <p:spPr>
            <a:xfrm>
              <a:off x="1758950" y="1552575"/>
              <a:ext cx="739775" cy="6159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56256FD-C288-42DA-BB2B-A15BBAA1FAF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38300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557DA0F-5BD9-462A-A837-104E357214C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77843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3B415FB-E513-4ADE-8E97-24FB086F07B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17386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8287622-271B-47BF-9F4A-BFEA75B1867D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56929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1054FA1-BCC1-4901-8044-1D8CDBCDCA5D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96472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6137FE6-2818-4230-B3C4-5137D346911F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36015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D69915A-2384-4F5F-9C77-3FD5CEC008D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75558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33311E8-0600-493A-964F-3D8EE4424117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15101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C5C62E7-F53D-479C-A98D-4250A0371A89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54644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15AACD4-55C7-4D62-A029-47BE47C83A7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94187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20E5960-79DE-4798-8BCC-E9E4CD775D8C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33730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EB91383-2FFC-45D8-BDE6-2228D3CEDC14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73275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AEC77592-5DFE-403B-96B6-9E9A209403B8}"/>
              </a:ext>
            </a:extLst>
          </p:cNvPr>
          <p:cNvSpPr txBox="1"/>
          <p:nvPr/>
        </p:nvSpPr>
        <p:spPr>
          <a:xfrm>
            <a:off x="5218785" y="1156488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MDC conf FIFO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15204515-893B-41D8-8E4E-E48456BE1A7B}"/>
              </a:ext>
            </a:extLst>
          </p:cNvPr>
          <p:cNvSpPr/>
          <p:nvPr/>
        </p:nvSpPr>
        <p:spPr>
          <a:xfrm>
            <a:off x="6404395" y="1391310"/>
            <a:ext cx="666835" cy="2770013"/>
          </a:xfrm>
          <a:prstGeom prst="roundRect">
            <a:avLst/>
          </a:prstGeom>
          <a:solidFill>
            <a:schemeClr val="bg1"/>
          </a:solidFill>
          <a:ln>
            <a:solidFill>
              <a:srgbClr val="4595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 err="1">
                <a:solidFill>
                  <a:srgbClr val="1C7229"/>
                </a:solidFill>
              </a:rPr>
              <a:t>LpGBT</a:t>
            </a:r>
            <a:r>
              <a:rPr lang="en-GB" dirty="0">
                <a:solidFill>
                  <a:srgbClr val="1C7229"/>
                </a:solidFill>
              </a:rPr>
              <a:t> interface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E2C57F35-3A01-4D23-B085-E54CBC9F5624}"/>
              </a:ext>
            </a:extLst>
          </p:cNvPr>
          <p:cNvSpPr/>
          <p:nvPr/>
        </p:nvSpPr>
        <p:spPr>
          <a:xfrm>
            <a:off x="4110716" y="2728509"/>
            <a:ext cx="2106885" cy="729207"/>
          </a:xfrm>
          <a:prstGeom prst="roundRect">
            <a:avLst/>
          </a:prstGeom>
          <a:solidFill>
            <a:srgbClr val="FFFF00"/>
          </a:solidFill>
          <a:ln>
            <a:solidFill>
              <a:srgbClr val="F151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FF6600"/>
                </a:solidFill>
              </a:rPr>
              <a:t>FSM_CFG_check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B945308-734C-4B5B-856F-63E6A0FCC0D8}"/>
              </a:ext>
            </a:extLst>
          </p:cNvPr>
          <p:cNvSpPr/>
          <p:nvPr/>
        </p:nvSpPr>
        <p:spPr>
          <a:xfrm>
            <a:off x="2659443" y="1398583"/>
            <a:ext cx="2106885" cy="72920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FSM_TX_CFG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C20ADF7D-C3EE-4B1D-B02B-42B4B605FF12}"/>
              </a:ext>
            </a:extLst>
          </p:cNvPr>
          <p:cNvSpPr/>
          <p:nvPr/>
        </p:nvSpPr>
        <p:spPr>
          <a:xfrm>
            <a:off x="2730164" y="3684000"/>
            <a:ext cx="2106885" cy="72920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FSM_RX_CFG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0240F0-BDCA-4762-B5B1-392C543747E9}"/>
              </a:ext>
            </a:extLst>
          </p:cNvPr>
          <p:cNvSpPr/>
          <p:nvPr/>
        </p:nvSpPr>
        <p:spPr>
          <a:xfrm>
            <a:off x="5263917" y="1564288"/>
            <a:ext cx="1003977" cy="61192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EB4FA-EAE7-4000-ABA2-569047EC7DA6}"/>
              </a:ext>
            </a:extLst>
          </p:cNvPr>
          <p:cNvSpPr/>
          <p:nvPr/>
        </p:nvSpPr>
        <p:spPr>
          <a:xfrm>
            <a:off x="5299103" y="1518681"/>
            <a:ext cx="98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00" dirty="0">
                <a:solidFill>
                  <a:srgbClr val="0070C0"/>
                </a:solidFill>
              </a:rPr>
              <a:t>Chip Select </a:t>
            </a:r>
          </a:p>
          <a:p>
            <a:r>
              <a:rPr lang="pt-BR" sz="500" dirty="0">
                <a:solidFill>
                  <a:srgbClr val="0070C0"/>
                </a:solidFill>
              </a:rPr>
              <a:t>Register select (ch/glob) </a:t>
            </a:r>
          </a:p>
          <a:p>
            <a:r>
              <a:rPr lang="en-GB" sz="5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500" dirty="0">
                <a:solidFill>
                  <a:srgbClr val="0070C0"/>
                </a:solidFill>
              </a:rPr>
              <a:t>….</a:t>
            </a:r>
          </a:p>
          <a:p>
            <a:r>
              <a:rPr lang="pt-BR" sz="500" dirty="0">
                <a:solidFill>
                  <a:srgbClr val="0070C0"/>
                </a:solidFill>
              </a:rPr>
              <a:t>Register select (ch/glob) </a:t>
            </a:r>
          </a:p>
          <a:p>
            <a:r>
              <a:rPr lang="en-GB" sz="5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500" dirty="0">
                <a:solidFill>
                  <a:srgbClr val="0070C0"/>
                </a:solidFill>
              </a:rPr>
              <a:t>….</a:t>
            </a:r>
          </a:p>
          <a:p>
            <a:r>
              <a:rPr lang="en-US" sz="500" dirty="0">
                <a:solidFill>
                  <a:srgbClr val="0070C0"/>
                </a:solidFill>
              </a:rPr>
              <a:t>Chip Deselect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8F21D74C-DBF0-46BE-86A9-DB0661D3B3F3}"/>
              </a:ext>
            </a:extLst>
          </p:cNvPr>
          <p:cNvCxnSpPr>
            <a:stCxn id="2" idx="1"/>
          </p:cNvCxnSpPr>
          <p:nvPr/>
        </p:nvCxnSpPr>
        <p:spPr>
          <a:xfrm rot="10800000" flipV="1">
            <a:off x="4902201" y="1870248"/>
            <a:ext cx="361717" cy="822151"/>
          </a:xfrm>
          <a:prstGeom prst="bentConnector2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18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C71C-059A-4035-8D5F-2844AEFB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18</a:t>
            </a:fld>
            <a:endParaRPr lang="en-US" noProof="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58C5F19-C1FA-48E1-8940-59BBAAFE333C}"/>
              </a:ext>
            </a:extLst>
          </p:cNvPr>
          <p:cNvGrpSpPr/>
          <p:nvPr/>
        </p:nvGrpSpPr>
        <p:grpSpPr>
          <a:xfrm>
            <a:off x="413280" y="1400661"/>
            <a:ext cx="484338" cy="615950"/>
            <a:chOff x="1758950" y="1552575"/>
            <a:chExt cx="739775" cy="61595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13855B6-EE24-4D63-A074-6CD35A47C7CA}"/>
                </a:ext>
              </a:extLst>
            </p:cNvPr>
            <p:cNvSpPr/>
            <p:nvPr/>
          </p:nvSpPr>
          <p:spPr>
            <a:xfrm>
              <a:off x="1758950" y="1552575"/>
              <a:ext cx="739775" cy="6159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0BD858E-1484-4A84-8AFD-6DCB09A01796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3830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7683335-C8B2-4DB6-8373-0752CE7D201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77843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0DF301-6D40-4862-9F1D-003BDEC12F2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17386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5261477-1B75-4A62-8C9D-8D1B61C9118C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56929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451F736-897F-4962-AE63-77790372AD7F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96472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E378E19-FDE2-41E6-A86D-D0C649478B19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3601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8AAC87D-6CB9-4581-88FA-925A7B9D3370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75558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6691267-A886-4D04-9F35-3D0A22625A38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15101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63ED44A-E6B6-49DC-9813-F66E3C8CC070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54644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99B48C6-7453-4296-955B-0DABDC6F8227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94187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BB3AB9D-A132-4F82-A369-15FAF5DA353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3373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3701E05-42B7-43B0-8128-942C47F0C5B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7327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357E158-7B3F-4C65-85E5-8AE43ACD532A}"/>
              </a:ext>
            </a:extLst>
          </p:cNvPr>
          <p:cNvSpPr/>
          <p:nvPr/>
        </p:nvSpPr>
        <p:spPr>
          <a:xfrm>
            <a:off x="992099" y="1394782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ED5FB39-D273-4B93-BCC6-1C3E56B8B9FA}"/>
              </a:ext>
            </a:extLst>
          </p:cNvPr>
          <p:cNvSpPr/>
          <p:nvPr/>
        </p:nvSpPr>
        <p:spPr>
          <a:xfrm>
            <a:off x="995392" y="1620406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3879B51-6794-47CF-9AAD-FD3244A71BE7}"/>
              </a:ext>
            </a:extLst>
          </p:cNvPr>
          <p:cNvSpPr/>
          <p:nvPr/>
        </p:nvSpPr>
        <p:spPr>
          <a:xfrm>
            <a:off x="992099" y="1862333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035B75-F8A7-4925-BDA4-B2591D495620}"/>
              </a:ext>
            </a:extLst>
          </p:cNvPr>
          <p:cNvSpPr txBox="1"/>
          <p:nvPr/>
        </p:nvSpPr>
        <p:spPr>
          <a:xfrm>
            <a:off x="1118248" y="1661438"/>
            <a:ext cx="2685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…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B8E6108-E77F-4477-BB06-879038B8134A}"/>
              </a:ext>
            </a:extLst>
          </p:cNvPr>
          <p:cNvGrpSpPr/>
          <p:nvPr/>
        </p:nvGrpSpPr>
        <p:grpSpPr>
          <a:xfrm>
            <a:off x="898599" y="1452836"/>
            <a:ext cx="96037" cy="59521"/>
            <a:chOff x="1228799" y="1403976"/>
            <a:chExt cx="96037" cy="5952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076D7F9-5AD0-46D6-B238-3B4E7120524A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973E157-8D52-47C7-92D6-D2277A162387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619805-C856-4EE7-A08D-945E66A20241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0EC717A-E1F5-43AC-A668-F9E5DB09E41A}"/>
              </a:ext>
            </a:extLst>
          </p:cNvPr>
          <p:cNvGrpSpPr/>
          <p:nvPr/>
        </p:nvGrpSpPr>
        <p:grpSpPr>
          <a:xfrm>
            <a:off x="900952" y="1656841"/>
            <a:ext cx="96037" cy="59521"/>
            <a:chOff x="1228799" y="1403976"/>
            <a:chExt cx="96037" cy="5952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4AD77AA-9D2F-4CC2-BD85-397CAE96349F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569165F-FC2B-49E5-B53C-578092EE8839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658C817-33AE-43F4-8AD1-2FED2C467D08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70154B9-75D2-425C-95B1-507FDCFE8655}"/>
              </a:ext>
            </a:extLst>
          </p:cNvPr>
          <p:cNvGrpSpPr/>
          <p:nvPr/>
        </p:nvGrpSpPr>
        <p:grpSpPr>
          <a:xfrm>
            <a:off x="895284" y="1925646"/>
            <a:ext cx="96037" cy="59521"/>
            <a:chOff x="1228799" y="1403976"/>
            <a:chExt cx="96037" cy="59521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0F48952-9186-40FA-A966-784D02CBB528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10C81D1-4A59-4A14-A34A-D2E9BD9F76B4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560EFBA-9909-49A3-8812-538630DBBB1F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0726A54-8412-44D3-BF5E-9805F3673826}"/>
              </a:ext>
            </a:extLst>
          </p:cNvPr>
          <p:cNvSpPr/>
          <p:nvPr/>
        </p:nvSpPr>
        <p:spPr>
          <a:xfrm>
            <a:off x="2522484" y="1087462"/>
            <a:ext cx="4843516" cy="3541672"/>
          </a:xfrm>
          <a:prstGeom prst="rect">
            <a:avLst/>
          </a:prstGeom>
          <a:solidFill>
            <a:schemeClr val="accent6">
              <a:lumMod val="60000"/>
              <a:lumOff val="40000"/>
              <a:alpha val="11000"/>
            </a:schemeClr>
          </a:solidFill>
          <a:ln>
            <a:solidFill>
              <a:srgbClr val="00B0F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" dirty="0">
              <a:solidFill>
                <a:schemeClr val="tx1"/>
              </a:solidFill>
            </a:endParaRP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4FC8C00F-6E18-480D-8D1D-3E14258C8967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1523799" y="1483013"/>
            <a:ext cx="975915" cy="82459"/>
          </a:xfrm>
          <a:prstGeom prst="bentConnector3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D2D9402A-C37B-4930-A8BF-F002DD018680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1523799" y="1833527"/>
            <a:ext cx="975915" cy="117037"/>
          </a:xfrm>
          <a:prstGeom prst="bentConnector3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90E48E3-F858-4E76-A72F-A3B92289A33F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1527092" y="1708637"/>
            <a:ext cx="958933" cy="0"/>
          </a:xfrm>
          <a:prstGeom prst="line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el 1">
            <a:extLst>
              <a:ext uri="{FF2B5EF4-FFF2-40B4-BE49-F238E27FC236}">
                <a16:creationId xmlns:a16="http://schemas.microsoft.com/office/drawing/2014/main" id="{F9AF1F85-166F-4511-A613-7DFC966D2E7C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MDC </a:t>
            </a:r>
            <a:r>
              <a:rPr lang="en-GB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ToASt</a:t>
            </a: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configuration module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7" name="Textplatzhalter 2">
            <a:extLst>
              <a:ext uri="{FF2B5EF4-FFF2-40B4-BE49-F238E27FC236}">
                <a16:creationId xmlns:a16="http://schemas.microsoft.com/office/drawing/2014/main" id="{CEE8E714-2602-4F9D-B2A9-55DA26867702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075695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 err="1">
                <a:solidFill>
                  <a:srgbClr val="009682"/>
                </a:solidFill>
              </a:rPr>
              <a:t>ToAst</a:t>
            </a:r>
            <a:r>
              <a:rPr lang="en-GB" altLang="zh-CN" dirty="0">
                <a:solidFill>
                  <a:srgbClr val="009682"/>
                </a:solidFill>
              </a:rPr>
              <a:t> configuration and “error protection” architecture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1D5440B-929D-44FB-AED8-8A136FAABA42}"/>
              </a:ext>
            </a:extLst>
          </p:cNvPr>
          <p:cNvSpPr txBox="1"/>
          <p:nvPr/>
        </p:nvSpPr>
        <p:spPr>
          <a:xfrm>
            <a:off x="7357591" y="4277185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</a:rPr>
              <a:t>MDC</a:t>
            </a: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5BAAAB3D-10B2-4288-9E00-54E28F13A627}"/>
              </a:ext>
            </a:extLst>
          </p:cNvPr>
          <p:cNvSpPr/>
          <p:nvPr/>
        </p:nvSpPr>
        <p:spPr>
          <a:xfrm rot="10800000">
            <a:off x="7160022" y="1852043"/>
            <a:ext cx="818229" cy="307037"/>
          </a:xfrm>
          <a:prstGeom prst="rightArrow">
            <a:avLst/>
          </a:prstGeom>
          <a:solidFill>
            <a:srgbClr val="FFFF00"/>
          </a:solidFill>
          <a:ln>
            <a:solidFill>
              <a:srgbClr val="3668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8691B1C-5112-4732-9058-E2288213C925}"/>
              </a:ext>
            </a:extLst>
          </p:cNvPr>
          <p:cNvSpPr txBox="1"/>
          <p:nvPr/>
        </p:nvSpPr>
        <p:spPr>
          <a:xfrm>
            <a:off x="7223177" y="1461158"/>
            <a:ext cx="1605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Downlink</a:t>
            </a:r>
            <a:r>
              <a:rPr lang="en-GB" sz="1100" dirty="0"/>
              <a:t> from </a:t>
            </a:r>
            <a:r>
              <a:rPr lang="en-GB" sz="1100" dirty="0" err="1"/>
              <a:t>LpGBT</a:t>
            </a:r>
            <a:r>
              <a:rPr lang="en-GB" sz="1100" dirty="0"/>
              <a:t> (output </a:t>
            </a:r>
            <a:r>
              <a:rPr lang="en-GB" sz="1100" dirty="0" err="1"/>
              <a:t>elinks</a:t>
            </a:r>
            <a:r>
              <a:rPr lang="en-GB" sz="1100" dirty="0"/>
              <a:t>)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B4147C0-9336-49FE-A66A-CDAAC22C5EAD}"/>
              </a:ext>
            </a:extLst>
          </p:cNvPr>
          <p:cNvSpPr/>
          <p:nvPr/>
        </p:nvSpPr>
        <p:spPr>
          <a:xfrm>
            <a:off x="7124039" y="3751766"/>
            <a:ext cx="20572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Uplink</a:t>
            </a:r>
            <a:r>
              <a:rPr lang="en-US" sz="1100" dirty="0"/>
              <a:t> transmit data from the </a:t>
            </a:r>
            <a:r>
              <a:rPr lang="en-US" sz="1100" dirty="0" err="1"/>
              <a:t>lpGBT</a:t>
            </a:r>
            <a:r>
              <a:rPr lang="en-US" sz="1100" dirty="0"/>
              <a:t> to the counting room</a:t>
            </a:r>
            <a:endParaRPr lang="en-GB" sz="1100" dirty="0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A148905D-FF8F-4A5E-A9AB-AAFED0FC9CAC}"/>
              </a:ext>
            </a:extLst>
          </p:cNvPr>
          <p:cNvSpPr/>
          <p:nvPr/>
        </p:nvSpPr>
        <p:spPr>
          <a:xfrm>
            <a:off x="7164565" y="3433772"/>
            <a:ext cx="818229" cy="307037"/>
          </a:xfrm>
          <a:prstGeom prst="rightArrow">
            <a:avLst/>
          </a:prstGeom>
          <a:solidFill>
            <a:schemeClr val="bg1"/>
          </a:solidFill>
          <a:ln>
            <a:solidFill>
              <a:srgbClr val="3668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Scroll: Vertical 92">
            <a:extLst>
              <a:ext uri="{FF2B5EF4-FFF2-40B4-BE49-F238E27FC236}">
                <a16:creationId xmlns:a16="http://schemas.microsoft.com/office/drawing/2014/main" id="{D5D0364E-3D41-4CEF-B7D1-653E0FFC548C}"/>
              </a:ext>
            </a:extLst>
          </p:cNvPr>
          <p:cNvSpPr/>
          <p:nvPr/>
        </p:nvSpPr>
        <p:spPr>
          <a:xfrm>
            <a:off x="-1" y="2325086"/>
            <a:ext cx="2511425" cy="2205631"/>
          </a:xfrm>
          <a:prstGeom prst="verticalScroll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F2CBB08-DB78-463A-B3EE-A485FD41222A}"/>
              </a:ext>
            </a:extLst>
          </p:cNvPr>
          <p:cNvSpPr txBox="1"/>
          <p:nvPr/>
        </p:nvSpPr>
        <p:spPr>
          <a:xfrm>
            <a:off x="248159" y="2615598"/>
            <a:ext cx="1988045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+mj-lt"/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Chip Select </a:t>
            </a:r>
          </a:p>
          <a:p>
            <a:pPr marL="180000" indent="-180000">
              <a:buFont typeface="+mj-lt"/>
              <a:buAutoNum type="arabicPeriod"/>
            </a:pPr>
            <a:r>
              <a:rPr lang="pt-BR" sz="1100" dirty="0">
                <a:solidFill>
                  <a:srgbClr val="0070C0"/>
                </a:solidFill>
              </a:rPr>
              <a:t>Register select (ch/glob) </a:t>
            </a:r>
          </a:p>
          <a:p>
            <a:pPr marL="180000" indent="-180000">
              <a:buFont typeface="+mj-lt"/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1100" dirty="0">
                <a:solidFill>
                  <a:srgbClr val="0070C0"/>
                </a:solidFill>
              </a:rPr>
              <a:t>….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pt-BR" sz="1100" dirty="0">
                <a:solidFill>
                  <a:srgbClr val="0070C0"/>
                </a:solidFill>
              </a:rPr>
              <a:t>Register select (ch/glob) 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en-GB" sz="11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1100" dirty="0">
                <a:solidFill>
                  <a:srgbClr val="0070C0"/>
                </a:solidFill>
              </a:rPr>
              <a:t>….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100" dirty="0">
                <a:solidFill>
                  <a:srgbClr val="0070C0"/>
                </a:solidFill>
              </a:rPr>
              <a:t>Chip Deselect</a:t>
            </a:r>
          </a:p>
          <a:p>
            <a:r>
              <a:rPr lang="en-US" sz="1100" dirty="0">
                <a:solidFill>
                  <a:srgbClr val="0070C0"/>
                </a:solidFill>
              </a:rPr>
              <a:t>-----</a:t>
            </a:r>
          </a:p>
          <a:p>
            <a:pPr marL="180000" indent="-180000">
              <a:buFont typeface="+mj-lt"/>
              <a:buAutoNum type="arabicPeriod"/>
            </a:pPr>
            <a:r>
              <a:rPr lang="en-US" sz="1100" dirty="0">
                <a:solidFill>
                  <a:srgbClr val="0070C0"/>
                </a:solidFill>
              </a:rPr>
              <a:t>Register read (conf data)</a:t>
            </a:r>
          </a:p>
          <a:p>
            <a:pPr marL="180000" indent="-180000">
              <a:buFont typeface="+mj-lt"/>
              <a:buAutoNum type="arabicPeriod"/>
            </a:pPr>
            <a:r>
              <a:rPr lang="en-US" sz="1100" dirty="0">
                <a:solidFill>
                  <a:srgbClr val="0070C0"/>
                </a:solidFill>
              </a:rPr>
              <a:t>No operation (idle)</a:t>
            </a:r>
            <a:endParaRPr lang="en-GB" sz="1100" dirty="0">
              <a:solidFill>
                <a:srgbClr val="0070C0"/>
              </a:solidFill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A66EFEA-20E4-4E77-8303-A874CD705FDB}"/>
              </a:ext>
            </a:extLst>
          </p:cNvPr>
          <p:cNvCxnSpPr>
            <a:stCxn id="93" idx="0"/>
          </p:cNvCxnSpPr>
          <p:nvPr/>
        </p:nvCxnSpPr>
        <p:spPr>
          <a:xfrm flipV="1">
            <a:off x="1255712" y="2064692"/>
            <a:ext cx="131128" cy="26039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F95157A7-8FD1-4240-838B-5672A25E8F73}"/>
              </a:ext>
            </a:extLst>
          </p:cNvPr>
          <p:cNvSpPr txBox="1"/>
          <p:nvPr/>
        </p:nvSpPr>
        <p:spPr>
          <a:xfrm>
            <a:off x="77552" y="4523406"/>
            <a:ext cx="2367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rgbClr val="0070C0"/>
                </a:solidFill>
              </a:rPr>
              <a:t>Implemented on </a:t>
            </a:r>
            <a:r>
              <a:rPr lang="en-GB" sz="1200" i="1" dirty="0" err="1">
                <a:solidFill>
                  <a:srgbClr val="0070C0"/>
                </a:solidFill>
              </a:rPr>
              <a:t>ToASt</a:t>
            </a:r>
            <a:r>
              <a:rPr lang="en-GB" sz="1200" i="1" dirty="0">
                <a:solidFill>
                  <a:srgbClr val="0070C0"/>
                </a:solidFill>
              </a:rPr>
              <a:t> (Gianni) 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C6B312-5A82-46B5-9B33-A83CCB1F55A8}"/>
              </a:ext>
            </a:extLst>
          </p:cNvPr>
          <p:cNvGrpSpPr/>
          <p:nvPr/>
        </p:nvGrpSpPr>
        <p:grpSpPr>
          <a:xfrm>
            <a:off x="5263917" y="1400677"/>
            <a:ext cx="1003977" cy="1175576"/>
            <a:chOff x="1758950" y="1552575"/>
            <a:chExt cx="739775" cy="615950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8FA1C4D4-6FDB-40B7-A0FE-168534C35E94}"/>
                </a:ext>
              </a:extLst>
            </p:cNvPr>
            <p:cNvSpPr/>
            <p:nvPr/>
          </p:nvSpPr>
          <p:spPr>
            <a:xfrm>
              <a:off x="1758950" y="1552575"/>
              <a:ext cx="739775" cy="6159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56256FD-C288-42DA-BB2B-A15BBAA1FAF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38300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557DA0F-5BD9-462A-A837-104E357214C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77843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3B415FB-E513-4ADE-8E97-24FB086F07B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17386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8287622-271B-47BF-9F4A-BFEA75B1867D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56929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1054FA1-BCC1-4901-8044-1D8CDBCDCA5D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96472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6137FE6-2818-4230-B3C4-5137D346911F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36015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D69915A-2384-4F5F-9C77-3FD5CEC008D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75558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33311E8-0600-493A-964F-3D8EE4424117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15101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C5C62E7-F53D-479C-A98D-4250A0371A89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54644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15AACD4-55C7-4D62-A029-47BE47C83A7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94187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20E5960-79DE-4798-8BCC-E9E4CD775D8C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33730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EB91383-2FFC-45D8-BDE6-2228D3CEDC14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73275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AEC77592-5DFE-403B-96B6-9E9A209403B8}"/>
              </a:ext>
            </a:extLst>
          </p:cNvPr>
          <p:cNvSpPr txBox="1"/>
          <p:nvPr/>
        </p:nvSpPr>
        <p:spPr>
          <a:xfrm>
            <a:off x="5218785" y="1156488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MDC conf FIFO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15204515-893B-41D8-8E4E-E48456BE1A7B}"/>
              </a:ext>
            </a:extLst>
          </p:cNvPr>
          <p:cNvSpPr/>
          <p:nvPr/>
        </p:nvSpPr>
        <p:spPr>
          <a:xfrm>
            <a:off x="6404395" y="1391310"/>
            <a:ext cx="666835" cy="2770013"/>
          </a:xfrm>
          <a:prstGeom prst="roundRect">
            <a:avLst/>
          </a:prstGeom>
          <a:solidFill>
            <a:schemeClr val="bg1"/>
          </a:solidFill>
          <a:ln>
            <a:solidFill>
              <a:srgbClr val="4595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 err="1">
                <a:solidFill>
                  <a:srgbClr val="1C7229"/>
                </a:solidFill>
              </a:rPr>
              <a:t>LpGBT</a:t>
            </a:r>
            <a:r>
              <a:rPr lang="en-GB" dirty="0">
                <a:solidFill>
                  <a:srgbClr val="1C7229"/>
                </a:solidFill>
              </a:rPr>
              <a:t> interface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E2C57F35-3A01-4D23-B085-E54CBC9F5624}"/>
              </a:ext>
            </a:extLst>
          </p:cNvPr>
          <p:cNvSpPr/>
          <p:nvPr/>
        </p:nvSpPr>
        <p:spPr>
          <a:xfrm>
            <a:off x="4110716" y="2728509"/>
            <a:ext cx="2106885" cy="729207"/>
          </a:xfrm>
          <a:prstGeom prst="roundRect">
            <a:avLst/>
          </a:prstGeom>
          <a:solidFill>
            <a:srgbClr val="FFFF00"/>
          </a:solidFill>
          <a:ln>
            <a:solidFill>
              <a:srgbClr val="F151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FF6600"/>
                </a:solidFill>
              </a:rPr>
              <a:t>FSM_CFG_check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B945308-734C-4B5B-856F-63E6A0FCC0D8}"/>
              </a:ext>
            </a:extLst>
          </p:cNvPr>
          <p:cNvSpPr/>
          <p:nvPr/>
        </p:nvSpPr>
        <p:spPr>
          <a:xfrm>
            <a:off x="2659443" y="1398583"/>
            <a:ext cx="2106885" cy="72920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FSM_TX_CFG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C20ADF7D-C3EE-4B1D-B02B-42B4B605FF12}"/>
              </a:ext>
            </a:extLst>
          </p:cNvPr>
          <p:cNvSpPr/>
          <p:nvPr/>
        </p:nvSpPr>
        <p:spPr>
          <a:xfrm>
            <a:off x="2730164" y="3684000"/>
            <a:ext cx="2106885" cy="72920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FSM_RX_CFG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0240F0-BDCA-4762-B5B1-392C543747E9}"/>
              </a:ext>
            </a:extLst>
          </p:cNvPr>
          <p:cNvSpPr/>
          <p:nvPr/>
        </p:nvSpPr>
        <p:spPr>
          <a:xfrm>
            <a:off x="5263917" y="1564288"/>
            <a:ext cx="1003977" cy="61192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EB4FA-EAE7-4000-ABA2-569047EC7DA6}"/>
              </a:ext>
            </a:extLst>
          </p:cNvPr>
          <p:cNvSpPr/>
          <p:nvPr/>
        </p:nvSpPr>
        <p:spPr>
          <a:xfrm>
            <a:off x="5299103" y="1518681"/>
            <a:ext cx="98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00" dirty="0">
                <a:solidFill>
                  <a:srgbClr val="0070C0"/>
                </a:solidFill>
              </a:rPr>
              <a:t>Chip Select </a:t>
            </a:r>
          </a:p>
          <a:p>
            <a:r>
              <a:rPr lang="pt-BR" sz="500" dirty="0">
                <a:solidFill>
                  <a:srgbClr val="0070C0"/>
                </a:solidFill>
              </a:rPr>
              <a:t>Register select (ch/glob) </a:t>
            </a:r>
          </a:p>
          <a:p>
            <a:r>
              <a:rPr lang="en-GB" sz="5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500" dirty="0">
                <a:solidFill>
                  <a:srgbClr val="0070C0"/>
                </a:solidFill>
              </a:rPr>
              <a:t>….</a:t>
            </a:r>
          </a:p>
          <a:p>
            <a:r>
              <a:rPr lang="pt-BR" sz="500" dirty="0">
                <a:solidFill>
                  <a:srgbClr val="0070C0"/>
                </a:solidFill>
              </a:rPr>
              <a:t>Register select (ch/glob) </a:t>
            </a:r>
          </a:p>
          <a:p>
            <a:r>
              <a:rPr lang="en-GB" sz="5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500" dirty="0">
                <a:solidFill>
                  <a:srgbClr val="0070C0"/>
                </a:solidFill>
              </a:rPr>
              <a:t>….</a:t>
            </a:r>
          </a:p>
          <a:p>
            <a:r>
              <a:rPr lang="en-US" sz="500" dirty="0">
                <a:solidFill>
                  <a:srgbClr val="0070C0"/>
                </a:solidFill>
              </a:rPr>
              <a:t>Chip Deselect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8F21D74C-DBF0-46BE-86A9-DB0661D3B3F3}"/>
              </a:ext>
            </a:extLst>
          </p:cNvPr>
          <p:cNvCxnSpPr>
            <a:stCxn id="2" idx="1"/>
          </p:cNvCxnSpPr>
          <p:nvPr/>
        </p:nvCxnSpPr>
        <p:spPr>
          <a:xfrm rot="10800000" flipV="1">
            <a:off x="4902201" y="1870248"/>
            <a:ext cx="361717" cy="822151"/>
          </a:xfrm>
          <a:prstGeom prst="bentConnector2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B8AF1245-CBF1-42DE-80DE-F34CB83D7BE3}"/>
              </a:ext>
            </a:extLst>
          </p:cNvPr>
          <p:cNvCxnSpPr>
            <a:cxnSpLocks/>
            <a:stCxn id="124" idx="1"/>
            <a:endCxn id="125" idx="2"/>
          </p:cNvCxnSpPr>
          <p:nvPr/>
        </p:nvCxnSpPr>
        <p:spPr>
          <a:xfrm rot="10800000">
            <a:off x="3712886" y="2127791"/>
            <a:ext cx="397830" cy="96532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33BB27-C6D3-4ABD-AAFB-CC49B70FA83D}"/>
              </a:ext>
            </a:extLst>
          </p:cNvPr>
          <p:cNvSpPr txBox="1"/>
          <p:nvPr/>
        </p:nvSpPr>
        <p:spPr>
          <a:xfrm>
            <a:off x="2538941" y="2419061"/>
            <a:ext cx="126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9682"/>
                </a:solidFill>
              </a:rPr>
              <a:t>Sequence VALID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D308218D-8D7B-41F5-BB8F-47CF94D8850B}"/>
              </a:ext>
            </a:extLst>
          </p:cNvPr>
          <p:cNvCxnSpPr>
            <a:stCxn id="124" idx="2"/>
          </p:cNvCxnSpPr>
          <p:nvPr/>
        </p:nvCxnSpPr>
        <p:spPr>
          <a:xfrm rot="16200000" flipH="1">
            <a:off x="5693701" y="2928173"/>
            <a:ext cx="226284" cy="1285369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9BFCEA75-1B46-4192-9DD6-060ED7B85D77}"/>
              </a:ext>
            </a:extLst>
          </p:cNvPr>
          <p:cNvSpPr txBox="1"/>
          <p:nvPr/>
        </p:nvSpPr>
        <p:spPr>
          <a:xfrm>
            <a:off x="4989039" y="3684000"/>
            <a:ext cx="1597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Sequence NOT VALID</a:t>
            </a:r>
          </a:p>
        </p:txBody>
      </p:sp>
    </p:spTree>
    <p:extLst>
      <p:ext uri="{BB962C8B-B14F-4D97-AF65-F5344CB8AC3E}">
        <p14:creationId xmlns:p14="http://schemas.microsoft.com/office/powerpoint/2010/main" val="18291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C71C-059A-4035-8D5F-2844AEFB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19</a:t>
            </a:fld>
            <a:endParaRPr lang="en-US" noProof="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58C5F19-C1FA-48E1-8940-59BBAAFE333C}"/>
              </a:ext>
            </a:extLst>
          </p:cNvPr>
          <p:cNvGrpSpPr/>
          <p:nvPr/>
        </p:nvGrpSpPr>
        <p:grpSpPr>
          <a:xfrm>
            <a:off x="413280" y="1400661"/>
            <a:ext cx="484338" cy="615950"/>
            <a:chOff x="1758950" y="1552575"/>
            <a:chExt cx="739775" cy="61595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13855B6-EE24-4D63-A074-6CD35A47C7CA}"/>
                </a:ext>
              </a:extLst>
            </p:cNvPr>
            <p:cNvSpPr/>
            <p:nvPr/>
          </p:nvSpPr>
          <p:spPr>
            <a:xfrm>
              <a:off x="1758950" y="1552575"/>
              <a:ext cx="739775" cy="6159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0BD858E-1484-4A84-8AFD-6DCB09A01796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3830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7683335-C8B2-4DB6-8373-0752CE7D201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77843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0DF301-6D40-4862-9F1D-003BDEC12F2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17386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5261477-1B75-4A62-8C9D-8D1B61C9118C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56929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451F736-897F-4962-AE63-77790372AD7F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96472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E378E19-FDE2-41E6-A86D-D0C649478B19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3601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8AAC87D-6CB9-4581-88FA-925A7B9D3370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75558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6691267-A886-4D04-9F35-3D0A22625A38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15101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63ED44A-E6B6-49DC-9813-F66E3C8CC070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54644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99B48C6-7453-4296-955B-0DABDC6F8227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94187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BB3AB9D-A132-4F82-A369-15FAF5DA353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3373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3701E05-42B7-43B0-8128-942C47F0C5B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7327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357E158-7B3F-4C65-85E5-8AE43ACD532A}"/>
              </a:ext>
            </a:extLst>
          </p:cNvPr>
          <p:cNvSpPr/>
          <p:nvPr/>
        </p:nvSpPr>
        <p:spPr>
          <a:xfrm>
            <a:off x="992099" y="1394782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ED5FB39-D273-4B93-BCC6-1C3E56B8B9FA}"/>
              </a:ext>
            </a:extLst>
          </p:cNvPr>
          <p:cNvSpPr/>
          <p:nvPr/>
        </p:nvSpPr>
        <p:spPr>
          <a:xfrm>
            <a:off x="995392" y="1620406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3879B51-6794-47CF-9AAD-FD3244A71BE7}"/>
              </a:ext>
            </a:extLst>
          </p:cNvPr>
          <p:cNvSpPr/>
          <p:nvPr/>
        </p:nvSpPr>
        <p:spPr>
          <a:xfrm>
            <a:off x="992099" y="1862333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035B75-F8A7-4925-BDA4-B2591D495620}"/>
              </a:ext>
            </a:extLst>
          </p:cNvPr>
          <p:cNvSpPr txBox="1"/>
          <p:nvPr/>
        </p:nvSpPr>
        <p:spPr>
          <a:xfrm>
            <a:off x="1118248" y="1661438"/>
            <a:ext cx="2685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…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B8E6108-E77F-4477-BB06-879038B8134A}"/>
              </a:ext>
            </a:extLst>
          </p:cNvPr>
          <p:cNvGrpSpPr/>
          <p:nvPr/>
        </p:nvGrpSpPr>
        <p:grpSpPr>
          <a:xfrm>
            <a:off x="898599" y="1452836"/>
            <a:ext cx="96037" cy="59521"/>
            <a:chOff x="1228799" y="1403976"/>
            <a:chExt cx="96037" cy="5952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076D7F9-5AD0-46D6-B238-3B4E7120524A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973E157-8D52-47C7-92D6-D2277A162387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619805-C856-4EE7-A08D-945E66A20241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0EC717A-E1F5-43AC-A668-F9E5DB09E41A}"/>
              </a:ext>
            </a:extLst>
          </p:cNvPr>
          <p:cNvGrpSpPr/>
          <p:nvPr/>
        </p:nvGrpSpPr>
        <p:grpSpPr>
          <a:xfrm>
            <a:off x="900952" y="1656841"/>
            <a:ext cx="96037" cy="59521"/>
            <a:chOff x="1228799" y="1403976"/>
            <a:chExt cx="96037" cy="5952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4AD77AA-9D2F-4CC2-BD85-397CAE96349F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569165F-FC2B-49E5-B53C-578092EE8839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658C817-33AE-43F4-8AD1-2FED2C467D08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70154B9-75D2-425C-95B1-507FDCFE8655}"/>
              </a:ext>
            </a:extLst>
          </p:cNvPr>
          <p:cNvGrpSpPr/>
          <p:nvPr/>
        </p:nvGrpSpPr>
        <p:grpSpPr>
          <a:xfrm>
            <a:off x="895284" y="1925646"/>
            <a:ext cx="96037" cy="59521"/>
            <a:chOff x="1228799" y="1403976"/>
            <a:chExt cx="96037" cy="59521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0F48952-9186-40FA-A966-784D02CBB528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10C81D1-4A59-4A14-A34A-D2E9BD9F76B4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560EFBA-9909-49A3-8812-538630DBBB1F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0726A54-8412-44D3-BF5E-9805F3673826}"/>
              </a:ext>
            </a:extLst>
          </p:cNvPr>
          <p:cNvSpPr/>
          <p:nvPr/>
        </p:nvSpPr>
        <p:spPr>
          <a:xfrm>
            <a:off x="2522484" y="1087462"/>
            <a:ext cx="4843516" cy="3541672"/>
          </a:xfrm>
          <a:prstGeom prst="rect">
            <a:avLst/>
          </a:prstGeom>
          <a:solidFill>
            <a:schemeClr val="accent6">
              <a:lumMod val="60000"/>
              <a:lumOff val="40000"/>
              <a:alpha val="11000"/>
            </a:schemeClr>
          </a:solidFill>
          <a:ln>
            <a:solidFill>
              <a:srgbClr val="00B0F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" dirty="0">
              <a:solidFill>
                <a:schemeClr val="tx1"/>
              </a:solidFill>
            </a:endParaRP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4FC8C00F-6E18-480D-8D1D-3E14258C8967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1523799" y="1483013"/>
            <a:ext cx="975915" cy="82459"/>
          </a:xfrm>
          <a:prstGeom prst="bentConnector3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D2D9402A-C37B-4930-A8BF-F002DD018680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1523799" y="1833527"/>
            <a:ext cx="975915" cy="117037"/>
          </a:xfrm>
          <a:prstGeom prst="bentConnector3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90E48E3-F858-4E76-A72F-A3B92289A33F}"/>
              </a:ext>
            </a:extLst>
          </p:cNvPr>
          <p:cNvCxnSpPr>
            <a:cxnSpLocks/>
            <a:stCxn id="48" idx="3"/>
          </p:cNvCxnSpPr>
          <p:nvPr/>
        </p:nvCxnSpPr>
        <p:spPr>
          <a:xfrm flipV="1">
            <a:off x="1527092" y="1708636"/>
            <a:ext cx="1098633" cy="1"/>
          </a:xfrm>
          <a:prstGeom prst="line">
            <a:avLst/>
          </a:prstGeom>
          <a:ln w="28575">
            <a:solidFill>
              <a:srgbClr val="0070C0"/>
            </a:solidFill>
            <a:headEnd type="triangle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el 1">
            <a:extLst>
              <a:ext uri="{FF2B5EF4-FFF2-40B4-BE49-F238E27FC236}">
                <a16:creationId xmlns:a16="http://schemas.microsoft.com/office/drawing/2014/main" id="{F9AF1F85-166F-4511-A613-7DFC966D2E7C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MDC </a:t>
            </a:r>
            <a:r>
              <a:rPr lang="en-GB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ToASt</a:t>
            </a: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configuration module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7" name="Textplatzhalter 2">
            <a:extLst>
              <a:ext uri="{FF2B5EF4-FFF2-40B4-BE49-F238E27FC236}">
                <a16:creationId xmlns:a16="http://schemas.microsoft.com/office/drawing/2014/main" id="{CEE8E714-2602-4F9D-B2A9-55DA26867702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075695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 err="1">
                <a:solidFill>
                  <a:srgbClr val="009682"/>
                </a:solidFill>
              </a:rPr>
              <a:t>ToAst</a:t>
            </a:r>
            <a:r>
              <a:rPr lang="en-GB" altLang="zh-CN" dirty="0">
                <a:solidFill>
                  <a:srgbClr val="009682"/>
                </a:solidFill>
              </a:rPr>
              <a:t> configuration and “error protection” architecture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1D5440B-929D-44FB-AED8-8A136FAABA42}"/>
              </a:ext>
            </a:extLst>
          </p:cNvPr>
          <p:cNvSpPr txBox="1"/>
          <p:nvPr/>
        </p:nvSpPr>
        <p:spPr>
          <a:xfrm>
            <a:off x="7357591" y="4277185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</a:rPr>
              <a:t>MDC</a:t>
            </a: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5BAAAB3D-10B2-4288-9E00-54E28F13A627}"/>
              </a:ext>
            </a:extLst>
          </p:cNvPr>
          <p:cNvSpPr/>
          <p:nvPr/>
        </p:nvSpPr>
        <p:spPr>
          <a:xfrm rot="10800000">
            <a:off x="7160022" y="1852043"/>
            <a:ext cx="818229" cy="307037"/>
          </a:xfrm>
          <a:prstGeom prst="rightArrow">
            <a:avLst/>
          </a:prstGeom>
          <a:solidFill>
            <a:srgbClr val="FFFF00"/>
          </a:solidFill>
          <a:ln>
            <a:solidFill>
              <a:srgbClr val="3668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8691B1C-5112-4732-9058-E2288213C925}"/>
              </a:ext>
            </a:extLst>
          </p:cNvPr>
          <p:cNvSpPr txBox="1"/>
          <p:nvPr/>
        </p:nvSpPr>
        <p:spPr>
          <a:xfrm>
            <a:off x="7223177" y="1461158"/>
            <a:ext cx="1605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Downlink</a:t>
            </a:r>
            <a:r>
              <a:rPr lang="en-GB" sz="1100" dirty="0"/>
              <a:t> from </a:t>
            </a:r>
            <a:r>
              <a:rPr lang="en-GB" sz="1100" dirty="0" err="1"/>
              <a:t>LpGBT</a:t>
            </a:r>
            <a:r>
              <a:rPr lang="en-GB" sz="1100" dirty="0"/>
              <a:t> (output </a:t>
            </a:r>
            <a:r>
              <a:rPr lang="en-GB" sz="1100" dirty="0" err="1"/>
              <a:t>elinks</a:t>
            </a:r>
            <a:r>
              <a:rPr lang="en-GB" sz="1100" dirty="0"/>
              <a:t>)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B4147C0-9336-49FE-A66A-CDAAC22C5EAD}"/>
              </a:ext>
            </a:extLst>
          </p:cNvPr>
          <p:cNvSpPr/>
          <p:nvPr/>
        </p:nvSpPr>
        <p:spPr>
          <a:xfrm>
            <a:off x="7124039" y="3751766"/>
            <a:ext cx="20572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Uplink</a:t>
            </a:r>
            <a:r>
              <a:rPr lang="en-US" sz="1100" dirty="0"/>
              <a:t> transmit data from the </a:t>
            </a:r>
            <a:r>
              <a:rPr lang="en-US" sz="1100" dirty="0" err="1"/>
              <a:t>lpGBT</a:t>
            </a:r>
            <a:r>
              <a:rPr lang="en-US" sz="1100" dirty="0"/>
              <a:t> to the counting room</a:t>
            </a:r>
            <a:endParaRPr lang="en-GB" sz="1100" dirty="0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A148905D-FF8F-4A5E-A9AB-AAFED0FC9CAC}"/>
              </a:ext>
            </a:extLst>
          </p:cNvPr>
          <p:cNvSpPr/>
          <p:nvPr/>
        </p:nvSpPr>
        <p:spPr>
          <a:xfrm>
            <a:off x="7164565" y="3433772"/>
            <a:ext cx="818229" cy="307037"/>
          </a:xfrm>
          <a:prstGeom prst="rightArrow">
            <a:avLst/>
          </a:prstGeom>
          <a:solidFill>
            <a:schemeClr val="bg1"/>
          </a:solidFill>
          <a:ln>
            <a:solidFill>
              <a:srgbClr val="3668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Scroll: Vertical 92">
            <a:extLst>
              <a:ext uri="{FF2B5EF4-FFF2-40B4-BE49-F238E27FC236}">
                <a16:creationId xmlns:a16="http://schemas.microsoft.com/office/drawing/2014/main" id="{D5D0364E-3D41-4CEF-B7D1-653E0FFC548C}"/>
              </a:ext>
            </a:extLst>
          </p:cNvPr>
          <p:cNvSpPr/>
          <p:nvPr/>
        </p:nvSpPr>
        <p:spPr>
          <a:xfrm>
            <a:off x="-1" y="2325086"/>
            <a:ext cx="2511425" cy="2205631"/>
          </a:xfrm>
          <a:prstGeom prst="verticalScroll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A66EFEA-20E4-4E77-8303-A874CD705FDB}"/>
              </a:ext>
            </a:extLst>
          </p:cNvPr>
          <p:cNvCxnSpPr>
            <a:stCxn id="93" idx="0"/>
          </p:cNvCxnSpPr>
          <p:nvPr/>
        </p:nvCxnSpPr>
        <p:spPr>
          <a:xfrm flipV="1">
            <a:off x="1255712" y="2064692"/>
            <a:ext cx="131128" cy="26039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F95157A7-8FD1-4240-838B-5672A25E8F73}"/>
              </a:ext>
            </a:extLst>
          </p:cNvPr>
          <p:cNvSpPr txBox="1"/>
          <p:nvPr/>
        </p:nvSpPr>
        <p:spPr>
          <a:xfrm>
            <a:off x="77552" y="4523406"/>
            <a:ext cx="2367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rgbClr val="0070C0"/>
                </a:solidFill>
              </a:rPr>
              <a:t>Implemented on </a:t>
            </a:r>
            <a:r>
              <a:rPr lang="en-GB" sz="1200" i="1" dirty="0" err="1">
                <a:solidFill>
                  <a:srgbClr val="0070C0"/>
                </a:solidFill>
              </a:rPr>
              <a:t>ToASt</a:t>
            </a:r>
            <a:r>
              <a:rPr lang="en-GB" sz="1200" i="1" dirty="0">
                <a:solidFill>
                  <a:srgbClr val="0070C0"/>
                </a:solidFill>
              </a:rPr>
              <a:t> (Gianni) 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C6B312-5A82-46B5-9B33-A83CCB1F55A8}"/>
              </a:ext>
            </a:extLst>
          </p:cNvPr>
          <p:cNvGrpSpPr/>
          <p:nvPr/>
        </p:nvGrpSpPr>
        <p:grpSpPr>
          <a:xfrm>
            <a:off x="5263917" y="1400677"/>
            <a:ext cx="1003977" cy="1175576"/>
            <a:chOff x="1758950" y="1552575"/>
            <a:chExt cx="739775" cy="615950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8FA1C4D4-6FDB-40B7-A0FE-168534C35E94}"/>
                </a:ext>
              </a:extLst>
            </p:cNvPr>
            <p:cNvSpPr/>
            <p:nvPr/>
          </p:nvSpPr>
          <p:spPr>
            <a:xfrm>
              <a:off x="1758950" y="1552575"/>
              <a:ext cx="739775" cy="6159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56256FD-C288-42DA-BB2B-A15BBAA1FAF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38300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557DA0F-5BD9-462A-A837-104E357214C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77843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3B415FB-E513-4ADE-8E97-24FB086F07B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17386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8287622-271B-47BF-9F4A-BFEA75B1867D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56929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1054FA1-BCC1-4901-8044-1D8CDBCDCA5D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96472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6137FE6-2818-4230-B3C4-5137D346911F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36015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D69915A-2384-4F5F-9C77-3FD5CEC008D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75558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33311E8-0600-493A-964F-3D8EE4424117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15101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C5C62E7-F53D-479C-A98D-4250A0371A89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54644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15AACD4-55C7-4D62-A029-47BE47C83A7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94187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20E5960-79DE-4798-8BCC-E9E4CD775D8C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33730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EB91383-2FFC-45D8-BDE6-2228D3CEDC14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73275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AEC77592-5DFE-403B-96B6-9E9A209403B8}"/>
              </a:ext>
            </a:extLst>
          </p:cNvPr>
          <p:cNvSpPr txBox="1"/>
          <p:nvPr/>
        </p:nvSpPr>
        <p:spPr>
          <a:xfrm>
            <a:off x="5218785" y="1156488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MDC conf FIFO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15204515-893B-41D8-8E4E-E48456BE1A7B}"/>
              </a:ext>
            </a:extLst>
          </p:cNvPr>
          <p:cNvSpPr/>
          <p:nvPr/>
        </p:nvSpPr>
        <p:spPr>
          <a:xfrm>
            <a:off x="6404395" y="1391310"/>
            <a:ext cx="666835" cy="2770013"/>
          </a:xfrm>
          <a:prstGeom prst="roundRect">
            <a:avLst/>
          </a:prstGeom>
          <a:solidFill>
            <a:schemeClr val="bg1"/>
          </a:solidFill>
          <a:ln>
            <a:solidFill>
              <a:srgbClr val="4595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 err="1">
                <a:solidFill>
                  <a:srgbClr val="1C7229"/>
                </a:solidFill>
              </a:rPr>
              <a:t>LpGBT</a:t>
            </a:r>
            <a:r>
              <a:rPr lang="en-GB" dirty="0">
                <a:solidFill>
                  <a:srgbClr val="1C7229"/>
                </a:solidFill>
              </a:rPr>
              <a:t> interface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E2C57F35-3A01-4D23-B085-E54CBC9F5624}"/>
              </a:ext>
            </a:extLst>
          </p:cNvPr>
          <p:cNvSpPr/>
          <p:nvPr/>
        </p:nvSpPr>
        <p:spPr>
          <a:xfrm>
            <a:off x="4110716" y="2728509"/>
            <a:ext cx="2106885" cy="729207"/>
          </a:xfrm>
          <a:prstGeom prst="roundRect">
            <a:avLst/>
          </a:prstGeom>
          <a:solidFill>
            <a:srgbClr val="FFFF00"/>
          </a:solidFill>
          <a:ln>
            <a:solidFill>
              <a:srgbClr val="F151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FF6600"/>
                </a:solidFill>
              </a:rPr>
              <a:t>FSM_CFG_check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B945308-734C-4B5B-856F-63E6A0FCC0D8}"/>
              </a:ext>
            </a:extLst>
          </p:cNvPr>
          <p:cNvSpPr/>
          <p:nvPr/>
        </p:nvSpPr>
        <p:spPr>
          <a:xfrm>
            <a:off x="2659443" y="1398583"/>
            <a:ext cx="2106885" cy="729207"/>
          </a:xfrm>
          <a:prstGeom prst="roundRect">
            <a:avLst/>
          </a:prstGeom>
          <a:solidFill>
            <a:srgbClr val="FFFF0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FSM_TX_CFG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C20ADF7D-C3EE-4B1D-B02B-42B4B605FF12}"/>
              </a:ext>
            </a:extLst>
          </p:cNvPr>
          <p:cNvSpPr/>
          <p:nvPr/>
        </p:nvSpPr>
        <p:spPr>
          <a:xfrm>
            <a:off x="2730164" y="3684000"/>
            <a:ext cx="2106885" cy="72920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FSM_RX_CFG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0240F0-BDCA-4762-B5B1-392C543747E9}"/>
              </a:ext>
            </a:extLst>
          </p:cNvPr>
          <p:cNvSpPr/>
          <p:nvPr/>
        </p:nvSpPr>
        <p:spPr>
          <a:xfrm>
            <a:off x="5263917" y="1564288"/>
            <a:ext cx="1003977" cy="61192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EB4FA-EAE7-4000-ABA2-569047EC7DA6}"/>
              </a:ext>
            </a:extLst>
          </p:cNvPr>
          <p:cNvSpPr/>
          <p:nvPr/>
        </p:nvSpPr>
        <p:spPr>
          <a:xfrm>
            <a:off x="5299103" y="1518681"/>
            <a:ext cx="98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00" dirty="0">
                <a:solidFill>
                  <a:srgbClr val="0070C0"/>
                </a:solidFill>
              </a:rPr>
              <a:t>Chip Select </a:t>
            </a:r>
          </a:p>
          <a:p>
            <a:r>
              <a:rPr lang="pt-BR" sz="500" dirty="0">
                <a:solidFill>
                  <a:srgbClr val="0070C0"/>
                </a:solidFill>
              </a:rPr>
              <a:t>Register select (ch/glob) </a:t>
            </a:r>
          </a:p>
          <a:p>
            <a:r>
              <a:rPr lang="en-GB" sz="5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500" dirty="0">
                <a:solidFill>
                  <a:srgbClr val="0070C0"/>
                </a:solidFill>
              </a:rPr>
              <a:t>….</a:t>
            </a:r>
          </a:p>
          <a:p>
            <a:r>
              <a:rPr lang="pt-BR" sz="500" dirty="0">
                <a:solidFill>
                  <a:srgbClr val="0070C0"/>
                </a:solidFill>
              </a:rPr>
              <a:t>Register select (ch/glob) </a:t>
            </a:r>
          </a:p>
          <a:p>
            <a:r>
              <a:rPr lang="en-GB" sz="5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500" dirty="0">
                <a:solidFill>
                  <a:srgbClr val="0070C0"/>
                </a:solidFill>
              </a:rPr>
              <a:t>….</a:t>
            </a:r>
          </a:p>
          <a:p>
            <a:r>
              <a:rPr lang="en-US" sz="500" dirty="0">
                <a:solidFill>
                  <a:srgbClr val="0070C0"/>
                </a:solidFill>
              </a:rPr>
              <a:t>Chip Deselect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B8AF1245-CBF1-42DE-80DE-F34CB83D7BE3}"/>
              </a:ext>
            </a:extLst>
          </p:cNvPr>
          <p:cNvCxnSpPr>
            <a:cxnSpLocks/>
            <a:stCxn id="124" idx="1"/>
            <a:endCxn id="125" idx="2"/>
          </p:cNvCxnSpPr>
          <p:nvPr/>
        </p:nvCxnSpPr>
        <p:spPr>
          <a:xfrm rot="10800000">
            <a:off x="3712886" y="2127791"/>
            <a:ext cx="397830" cy="96532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33BB27-C6D3-4ABD-AAFB-CC49B70FA83D}"/>
              </a:ext>
            </a:extLst>
          </p:cNvPr>
          <p:cNvSpPr txBox="1"/>
          <p:nvPr/>
        </p:nvSpPr>
        <p:spPr>
          <a:xfrm>
            <a:off x="2538941" y="2419061"/>
            <a:ext cx="126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9682"/>
                </a:solidFill>
              </a:rPr>
              <a:t>Sequence VALID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C1BE037-8651-499B-AAFD-D33541495AFC}"/>
              </a:ext>
            </a:extLst>
          </p:cNvPr>
          <p:cNvSpPr txBox="1"/>
          <p:nvPr/>
        </p:nvSpPr>
        <p:spPr>
          <a:xfrm>
            <a:off x="1847453" y="1356611"/>
            <a:ext cx="6623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err="1">
                <a:solidFill>
                  <a:srgbClr val="3668C0"/>
                </a:solidFill>
              </a:rPr>
              <a:t>CfgTx</a:t>
            </a:r>
            <a:endParaRPr lang="en-GB" sz="1400" dirty="0">
              <a:solidFill>
                <a:srgbClr val="3668C0"/>
              </a:solidFill>
            </a:endParaRPr>
          </a:p>
        </p:txBody>
      </p: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265B449F-6323-4BFE-8836-F98AB16CD4D2}"/>
              </a:ext>
            </a:extLst>
          </p:cNvPr>
          <p:cNvSpPr/>
          <p:nvPr/>
        </p:nvSpPr>
        <p:spPr>
          <a:xfrm rot="10800000">
            <a:off x="4811954" y="1486455"/>
            <a:ext cx="390172" cy="578237"/>
          </a:xfrm>
          <a:prstGeom prst="rightArrow">
            <a:avLst/>
          </a:prstGeom>
          <a:solidFill>
            <a:srgbClr val="FFFF00"/>
          </a:solidFill>
          <a:ln>
            <a:solidFill>
              <a:srgbClr val="3668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CA2AAA1-47CE-476D-9CB3-8EA7EB290579}"/>
              </a:ext>
            </a:extLst>
          </p:cNvPr>
          <p:cNvSpPr txBox="1"/>
          <p:nvPr/>
        </p:nvSpPr>
        <p:spPr>
          <a:xfrm>
            <a:off x="251951" y="2580175"/>
            <a:ext cx="1988045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+mj-lt"/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Chip Select </a:t>
            </a:r>
          </a:p>
          <a:p>
            <a:pPr marL="180000" indent="-180000">
              <a:buFont typeface="+mj-lt"/>
              <a:buAutoNum type="arabicPeriod"/>
            </a:pPr>
            <a:r>
              <a:rPr lang="pt-BR" sz="1100" dirty="0">
                <a:solidFill>
                  <a:srgbClr val="0070C0"/>
                </a:solidFill>
              </a:rPr>
              <a:t>Register select (ch/glob) </a:t>
            </a:r>
          </a:p>
          <a:p>
            <a:pPr marL="180000" indent="-180000">
              <a:buFont typeface="+mj-lt"/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1100" dirty="0">
                <a:solidFill>
                  <a:srgbClr val="0070C0"/>
                </a:solidFill>
              </a:rPr>
              <a:t>….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pt-BR" sz="1100" dirty="0">
                <a:solidFill>
                  <a:srgbClr val="0070C0"/>
                </a:solidFill>
              </a:rPr>
              <a:t>Register select (ch/glob) 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en-GB" sz="11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1100" dirty="0">
                <a:solidFill>
                  <a:srgbClr val="0070C0"/>
                </a:solidFill>
              </a:rPr>
              <a:t>….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100" dirty="0">
                <a:solidFill>
                  <a:srgbClr val="0070C0"/>
                </a:solidFill>
              </a:rPr>
              <a:t>Chip Deselect</a:t>
            </a:r>
          </a:p>
          <a:p>
            <a:r>
              <a:rPr lang="en-US" sz="1100" dirty="0">
                <a:solidFill>
                  <a:srgbClr val="0070C0"/>
                </a:solidFill>
              </a:rPr>
              <a:t>-----</a:t>
            </a:r>
          </a:p>
          <a:p>
            <a:pPr marL="180000" indent="-180000">
              <a:buFont typeface="+mj-lt"/>
              <a:buAutoNum type="arabicPeriod"/>
            </a:pPr>
            <a:r>
              <a:rPr lang="en-US" sz="1100" dirty="0">
                <a:solidFill>
                  <a:srgbClr val="0070C0"/>
                </a:solidFill>
              </a:rPr>
              <a:t>Register read (conf data)</a:t>
            </a:r>
          </a:p>
          <a:p>
            <a:pPr marL="180000" indent="-180000">
              <a:buFont typeface="+mj-lt"/>
              <a:buAutoNum type="arabicPeriod"/>
            </a:pPr>
            <a:r>
              <a:rPr lang="en-US" sz="1100" dirty="0">
                <a:solidFill>
                  <a:srgbClr val="0070C0"/>
                </a:solidFill>
              </a:rPr>
              <a:t>No operation (idle)</a:t>
            </a:r>
            <a:endParaRPr lang="en-GB" sz="1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B25E7E-2DD0-4513-BAD3-FE85D17B1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25" y="1194708"/>
            <a:ext cx="8343900" cy="3365893"/>
          </a:xfrm>
        </p:spPr>
        <p:txBody>
          <a:bodyPr>
            <a:normAutofit/>
          </a:bodyPr>
          <a:lstStyle/>
          <a:p>
            <a:r>
              <a:rPr lang="en-GB" dirty="0"/>
              <a:t> 	        Introduction </a:t>
            </a:r>
          </a:p>
          <a:p>
            <a:r>
              <a:rPr lang="en-GB" dirty="0"/>
              <a:t>               Beam test setup “Hardware side” (Michele)</a:t>
            </a:r>
          </a:p>
          <a:p>
            <a:r>
              <a:rPr lang="en-GB" dirty="0"/>
              <a:t>               Beam test setup “low-level Driver – Software” (Timo) </a:t>
            </a:r>
          </a:p>
          <a:p>
            <a:r>
              <a:rPr lang="en-GB" dirty="0"/>
              <a:t>               Round table discussion </a:t>
            </a:r>
          </a:p>
          <a:p>
            <a:r>
              <a:rPr lang="en-GB" dirty="0"/>
              <a:t>               Conclusion &amp; Next steps </a:t>
            </a:r>
          </a:p>
          <a:p>
            <a:r>
              <a:rPr lang="en-GB" dirty="0"/>
              <a:t>               AOB  </a:t>
            </a:r>
          </a:p>
          <a:p>
            <a:endParaRPr lang="en-GB" dirty="0"/>
          </a:p>
          <a:p>
            <a:r>
              <a:rPr lang="en-GB" dirty="0"/>
              <a:t>               Lunch </a:t>
            </a:r>
          </a:p>
          <a:p>
            <a:r>
              <a:rPr lang="en-GB" dirty="0"/>
              <a:t>               Visit the KIT clean room (detector technologies) </a:t>
            </a:r>
          </a:p>
          <a:p>
            <a:r>
              <a:rPr lang="en-GB" dirty="0"/>
              <a:t>               Feedback final remarks from Giessen (if present)</a:t>
            </a:r>
          </a:p>
          <a:p>
            <a:endParaRPr lang="en-GB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276CD103-42D3-4479-ACA1-3A426A4969F3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 beam test – Meeting (Giessen-KIT)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FCACA699-0AEB-4CDD-BFE4-446179B1B966}"/>
              </a:ext>
            </a:extLst>
          </p:cNvPr>
          <p:cNvSpPr txBox="1">
            <a:spLocks/>
          </p:cNvSpPr>
          <p:nvPr/>
        </p:nvSpPr>
        <p:spPr>
          <a:xfrm>
            <a:off x="358774" y="646090"/>
            <a:ext cx="7256871" cy="494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CB423"/>
              </a:buClr>
              <a:defRPr/>
            </a:pPr>
            <a:r>
              <a:rPr lang="en-GB" sz="1600" dirty="0">
                <a:solidFill>
                  <a:srgbClr val="009682"/>
                </a:solidFill>
                <a:ea typeface="黑体" panose="02010609060101010101" pitchFamily="49" charset="-122"/>
              </a:rPr>
              <a:t>Agenda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C71C-059A-4035-8D5F-2844AEFB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20</a:t>
            </a:fld>
            <a:endParaRPr lang="en-US" noProof="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58C5F19-C1FA-48E1-8940-59BBAAFE333C}"/>
              </a:ext>
            </a:extLst>
          </p:cNvPr>
          <p:cNvGrpSpPr/>
          <p:nvPr/>
        </p:nvGrpSpPr>
        <p:grpSpPr>
          <a:xfrm>
            <a:off x="413280" y="1400661"/>
            <a:ext cx="484338" cy="615950"/>
            <a:chOff x="1758950" y="1552575"/>
            <a:chExt cx="739775" cy="61595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13855B6-EE24-4D63-A074-6CD35A47C7CA}"/>
                </a:ext>
              </a:extLst>
            </p:cNvPr>
            <p:cNvSpPr/>
            <p:nvPr/>
          </p:nvSpPr>
          <p:spPr>
            <a:xfrm>
              <a:off x="1758950" y="1552575"/>
              <a:ext cx="739775" cy="6159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0BD858E-1484-4A84-8AFD-6DCB09A01796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3830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7683335-C8B2-4DB6-8373-0752CE7D201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77843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0DF301-6D40-4862-9F1D-003BDEC12F2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17386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5261477-1B75-4A62-8C9D-8D1B61C9118C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56929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451F736-897F-4962-AE63-77790372AD7F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96472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E378E19-FDE2-41E6-A86D-D0C649478B19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3601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8AAC87D-6CB9-4581-88FA-925A7B9D3370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75558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6691267-A886-4D04-9F35-3D0A22625A38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15101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63ED44A-E6B6-49DC-9813-F66E3C8CC070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54644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99B48C6-7453-4296-955B-0DABDC6F8227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94187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BB3AB9D-A132-4F82-A369-15FAF5DA353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3373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3701E05-42B7-43B0-8128-942C47F0C5B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7327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357E158-7B3F-4C65-85E5-8AE43ACD532A}"/>
              </a:ext>
            </a:extLst>
          </p:cNvPr>
          <p:cNvSpPr/>
          <p:nvPr/>
        </p:nvSpPr>
        <p:spPr>
          <a:xfrm>
            <a:off x="992099" y="1394782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ED5FB39-D273-4B93-BCC6-1C3E56B8B9FA}"/>
              </a:ext>
            </a:extLst>
          </p:cNvPr>
          <p:cNvSpPr/>
          <p:nvPr/>
        </p:nvSpPr>
        <p:spPr>
          <a:xfrm>
            <a:off x="995392" y="1620406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3879B51-6794-47CF-9AAD-FD3244A71BE7}"/>
              </a:ext>
            </a:extLst>
          </p:cNvPr>
          <p:cNvSpPr/>
          <p:nvPr/>
        </p:nvSpPr>
        <p:spPr>
          <a:xfrm>
            <a:off x="992099" y="1862333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035B75-F8A7-4925-BDA4-B2591D495620}"/>
              </a:ext>
            </a:extLst>
          </p:cNvPr>
          <p:cNvSpPr txBox="1"/>
          <p:nvPr/>
        </p:nvSpPr>
        <p:spPr>
          <a:xfrm>
            <a:off x="1118248" y="1661438"/>
            <a:ext cx="2685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…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B8E6108-E77F-4477-BB06-879038B8134A}"/>
              </a:ext>
            </a:extLst>
          </p:cNvPr>
          <p:cNvGrpSpPr/>
          <p:nvPr/>
        </p:nvGrpSpPr>
        <p:grpSpPr>
          <a:xfrm>
            <a:off x="898599" y="1452836"/>
            <a:ext cx="96037" cy="59521"/>
            <a:chOff x="1228799" y="1403976"/>
            <a:chExt cx="96037" cy="5952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076D7F9-5AD0-46D6-B238-3B4E7120524A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973E157-8D52-47C7-92D6-D2277A162387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619805-C856-4EE7-A08D-945E66A20241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0EC717A-E1F5-43AC-A668-F9E5DB09E41A}"/>
              </a:ext>
            </a:extLst>
          </p:cNvPr>
          <p:cNvGrpSpPr/>
          <p:nvPr/>
        </p:nvGrpSpPr>
        <p:grpSpPr>
          <a:xfrm>
            <a:off x="900952" y="1656841"/>
            <a:ext cx="96037" cy="59521"/>
            <a:chOff x="1228799" y="1403976"/>
            <a:chExt cx="96037" cy="5952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4AD77AA-9D2F-4CC2-BD85-397CAE96349F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569165F-FC2B-49E5-B53C-578092EE8839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658C817-33AE-43F4-8AD1-2FED2C467D08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70154B9-75D2-425C-95B1-507FDCFE8655}"/>
              </a:ext>
            </a:extLst>
          </p:cNvPr>
          <p:cNvGrpSpPr/>
          <p:nvPr/>
        </p:nvGrpSpPr>
        <p:grpSpPr>
          <a:xfrm>
            <a:off x="895284" y="1925646"/>
            <a:ext cx="96037" cy="59521"/>
            <a:chOff x="1228799" y="1403976"/>
            <a:chExt cx="96037" cy="59521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0F48952-9186-40FA-A966-784D02CBB528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10C81D1-4A59-4A14-A34A-D2E9BD9F76B4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560EFBA-9909-49A3-8812-538630DBBB1F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0726A54-8412-44D3-BF5E-9805F3673826}"/>
              </a:ext>
            </a:extLst>
          </p:cNvPr>
          <p:cNvSpPr/>
          <p:nvPr/>
        </p:nvSpPr>
        <p:spPr>
          <a:xfrm>
            <a:off x="2522484" y="1087462"/>
            <a:ext cx="4843516" cy="3541672"/>
          </a:xfrm>
          <a:prstGeom prst="rect">
            <a:avLst/>
          </a:prstGeom>
          <a:solidFill>
            <a:schemeClr val="accent6">
              <a:lumMod val="60000"/>
              <a:lumOff val="40000"/>
              <a:alpha val="11000"/>
            </a:schemeClr>
          </a:solidFill>
          <a:ln>
            <a:solidFill>
              <a:srgbClr val="00B0F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" dirty="0">
              <a:solidFill>
                <a:schemeClr val="tx1"/>
              </a:solidFill>
            </a:endParaRP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4FC8C00F-6E18-480D-8D1D-3E14258C8967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1523799" y="1483013"/>
            <a:ext cx="975915" cy="82459"/>
          </a:xfrm>
          <a:prstGeom prst="bentConnector3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D2D9402A-C37B-4930-A8BF-F002DD018680}"/>
              </a:ext>
            </a:extLst>
          </p:cNvPr>
          <p:cNvCxnSpPr>
            <a:cxnSpLocks/>
            <a:stCxn id="48" idx="3"/>
            <a:endCxn id="126" idx="1"/>
          </p:cNvCxnSpPr>
          <p:nvPr/>
        </p:nvCxnSpPr>
        <p:spPr>
          <a:xfrm>
            <a:off x="1527092" y="1708637"/>
            <a:ext cx="1203072" cy="2339967"/>
          </a:xfrm>
          <a:prstGeom prst="bentConnector3">
            <a:avLst>
              <a:gd name="adj1" fmla="val 82021"/>
            </a:avLst>
          </a:prstGeom>
          <a:ln w="25400">
            <a:solidFill>
              <a:srgbClr val="7030A0"/>
            </a:solidFill>
            <a:headEnd type="none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el 1">
            <a:extLst>
              <a:ext uri="{FF2B5EF4-FFF2-40B4-BE49-F238E27FC236}">
                <a16:creationId xmlns:a16="http://schemas.microsoft.com/office/drawing/2014/main" id="{F9AF1F85-166F-4511-A613-7DFC966D2E7C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MDC </a:t>
            </a:r>
            <a:r>
              <a:rPr lang="en-GB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ToASt</a:t>
            </a:r>
            <a:r>
              <a:rPr lang="en-GB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configuration module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7" name="Textplatzhalter 2">
            <a:extLst>
              <a:ext uri="{FF2B5EF4-FFF2-40B4-BE49-F238E27FC236}">
                <a16:creationId xmlns:a16="http://schemas.microsoft.com/office/drawing/2014/main" id="{CEE8E714-2602-4F9D-B2A9-55DA26867702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075695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 err="1">
                <a:solidFill>
                  <a:srgbClr val="009682"/>
                </a:solidFill>
              </a:rPr>
              <a:t>ToAst</a:t>
            </a:r>
            <a:r>
              <a:rPr lang="en-GB" altLang="zh-CN" dirty="0">
                <a:solidFill>
                  <a:srgbClr val="009682"/>
                </a:solidFill>
              </a:rPr>
              <a:t> configuration and “error protection” architecture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1D5440B-929D-44FB-AED8-8A136FAABA42}"/>
              </a:ext>
            </a:extLst>
          </p:cNvPr>
          <p:cNvSpPr txBox="1"/>
          <p:nvPr/>
        </p:nvSpPr>
        <p:spPr>
          <a:xfrm>
            <a:off x="7357591" y="4277185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</a:rPr>
              <a:t>MDC</a:t>
            </a: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5BAAAB3D-10B2-4288-9E00-54E28F13A627}"/>
              </a:ext>
            </a:extLst>
          </p:cNvPr>
          <p:cNvSpPr/>
          <p:nvPr/>
        </p:nvSpPr>
        <p:spPr>
          <a:xfrm rot="10800000">
            <a:off x="7160022" y="1852043"/>
            <a:ext cx="818229" cy="307037"/>
          </a:xfrm>
          <a:prstGeom prst="rightArrow">
            <a:avLst/>
          </a:prstGeom>
          <a:solidFill>
            <a:srgbClr val="FFFF00"/>
          </a:solidFill>
          <a:ln>
            <a:solidFill>
              <a:srgbClr val="3668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8691B1C-5112-4732-9058-E2288213C925}"/>
              </a:ext>
            </a:extLst>
          </p:cNvPr>
          <p:cNvSpPr txBox="1"/>
          <p:nvPr/>
        </p:nvSpPr>
        <p:spPr>
          <a:xfrm>
            <a:off x="7223177" y="1461158"/>
            <a:ext cx="1605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Downlink</a:t>
            </a:r>
            <a:r>
              <a:rPr lang="en-GB" sz="1100" dirty="0"/>
              <a:t> from </a:t>
            </a:r>
            <a:r>
              <a:rPr lang="en-GB" sz="1100" dirty="0" err="1"/>
              <a:t>LpGBT</a:t>
            </a:r>
            <a:r>
              <a:rPr lang="en-GB" sz="1100" dirty="0"/>
              <a:t> (output </a:t>
            </a:r>
            <a:r>
              <a:rPr lang="en-GB" sz="1100" dirty="0" err="1"/>
              <a:t>elinks</a:t>
            </a:r>
            <a:r>
              <a:rPr lang="en-GB" sz="1100" dirty="0"/>
              <a:t>)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B4147C0-9336-49FE-A66A-CDAAC22C5EAD}"/>
              </a:ext>
            </a:extLst>
          </p:cNvPr>
          <p:cNvSpPr/>
          <p:nvPr/>
        </p:nvSpPr>
        <p:spPr>
          <a:xfrm>
            <a:off x="7124039" y="3751766"/>
            <a:ext cx="20572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Uplink</a:t>
            </a:r>
            <a:r>
              <a:rPr lang="en-US" sz="1100" dirty="0"/>
              <a:t> transmit data from the </a:t>
            </a:r>
            <a:r>
              <a:rPr lang="en-US" sz="1100" dirty="0" err="1"/>
              <a:t>lpGBT</a:t>
            </a:r>
            <a:r>
              <a:rPr lang="en-US" sz="1100" dirty="0"/>
              <a:t> to the counting room</a:t>
            </a:r>
            <a:endParaRPr lang="en-GB" sz="1100" dirty="0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A148905D-FF8F-4A5E-A9AB-AAFED0FC9CAC}"/>
              </a:ext>
            </a:extLst>
          </p:cNvPr>
          <p:cNvSpPr/>
          <p:nvPr/>
        </p:nvSpPr>
        <p:spPr>
          <a:xfrm>
            <a:off x="7164565" y="3433772"/>
            <a:ext cx="818229" cy="307037"/>
          </a:xfrm>
          <a:prstGeom prst="rightArrow">
            <a:avLst/>
          </a:prstGeom>
          <a:solidFill>
            <a:schemeClr val="bg1"/>
          </a:solidFill>
          <a:ln>
            <a:solidFill>
              <a:srgbClr val="3668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Scroll: Vertical 92">
            <a:extLst>
              <a:ext uri="{FF2B5EF4-FFF2-40B4-BE49-F238E27FC236}">
                <a16:creationId xmlns:a16="http://schemas.microsoft.com/office/drawing/2014/main" id="{D5D0364E-3D41-4CEF-B7D1-653E0FFC548C}"/>
              </a:ext>
            </a:extLst>
          </p:cNvPr>
          <p:cNvSpPr/>
          <p:nvPr/>
        </p:nvSpPr>
        <p:spPr>
          <a:xfrm>
            <a:off x="-1" y="2325086"/>
            <a:ext cx="2511425" cy="2205631"/>
          </a:xfrm>
          <a:prstGeom prst="verticalScroll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A66EFEA-20E4-4E77-8303-A874CD705FDB}"/>
              </a:ext>
            </a:extLst>
          </p:cNvPr>
          <p:cNvCxnSpPr>
            <a:stCxn id="93" idx="0"/>
          </p:cNvCxnSpPr>
          <p:nvPr/>
        </p:nvCxnSpPr>
        <p:spPr>
          <a:xfrm flipV="1">
            <a:off x="1255712" y="2064692"/>
            <a:ext cx="131128" cy="26039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F95157A7-8FD1-4240-838B-5672A25E8F73}"/>
              </a:ext>
            </a:extLst>
          </p:cNvPr>
          <p:cNvSpPr txBox="1"/>
          <p:nvPr/>
        </p:nvSpPr>
        <p:spPr>
          <a:xfrm>
            <a:off x="77552" y="4523406"/>
            <a:ext cx="2367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rgbClr val="0070C0"/>
                </a:solidFill>
              </a:rPr>
              <a:t>Implemented on </a:t>
            </a:r>
            <a:r>
              <a:rPr lang="en-GB" sz="1200" i="1" dirty="0" err="1">
                <a:solidFill>
                  <a:srgbClr val="0070C0"/>
                </a:solidFill>
              </a:rPr>
              <a:t>ToASt</a:t>
            </a:r>
            <a:r>
              <a:rPr lang="en-GB" sz="1200" i="1" dirty="0">
                <a:solidFill>
                  <a:srgbClr val="0070C0"/>
                </a:solidFill>
              </a:rPr>
              <a:t> (Gianni) 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C6B312-5A82-46B5-9B33-A83CCB1F55A8}"/>
              </a:ext>
            </a:extLst>
          </p:cNvPr>
          <p:cNvGrpSpPr/>
          <p:nvPr/>
        </p:nvGrpSpPr>
        <p:grpSpPr>
          <a:xfrm>
            <a:off x="5263917" y="1400677"/>
            <a:ext cx="1003977" cy="1175576"/>
            <a:chOff x="1758950" y="1552575"/>
            <a:chExt cx="739775" cy="615950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8FA1C4D4-6FDB-40B7-A0FE-168534C35E94}"/>
                </a:ext>
              </a:extLst>
            </p:cNvPr>
            <p:cNvSpPr/>
            <p:nvPr/>
          </p:nvSpPr>
          <p:spPr>
            <a:xfrm>
              <a:off x="1758950" y="1552575"/>
              <a:ext cx="739775" cy="6159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56256FD-C288-42DA-BB2B-A15BBAA1FAF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38300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557DA0F-5BD9-462A-A837-104E357214C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77843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3B415FB-E513-4ADE-8E97-24FB086F07B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17386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8287622-271B-47BF-9F4A-BFEA75B1867D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56929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1054FA1-BCC1-4901-8044-1D8CDBCDCA5D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96472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6137FE6-2818-4230-B3C4-5137D346911F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36015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D69915A-2384-4F5F-9C77-3FD5CEC008D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75558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33311E8-0600-493A-964F-3D8EE4424117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15101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C5C62E7-F53D-479C-A98D-4250A0371A89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54644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15AACD4-55C7-4D62-A029-47BE47C83A7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94187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20E5960-79DE-4798-8BCC-E9E4CD775D8C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33730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EB91383-2FFC-45D8-BDE6-2228D3CEDC14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73275"/>
              <a:ext cx="739775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AEC77592-5DFE-403B-96B6-9E9A209403B8}"/>
              </a:ext>
            </a:extLst>
          </p:cNvPr>
          <p:cNvSpPr txBox="1"/>
          <p:nvPr/>
        </p:nvSpPr>
        <p:spPr>
          <a:xfrm>
            <a:off x="5218785" y="1156488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MDC conf FIFO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15204515-893B-41D8-8E4E-E48456BE1A7B}"/>
              </a:ext>
            </a:extLst>
          </p:cNvPr>
          <p:cNvSpPr/>
          <p:nvPr/>
        </p:nvSpPr>
        <p:spPr>
          <a:xfrm>
            <a:off x="6404395" y="1391310"/>
            <a:ext cx="666835" cy="2770013"/>
          </a:xfrm>
          <a:prstGeom prst="roundRect">
            <a:avLst/>
          </a:prstGeom>
          <a:solidFill>
            <a:schemeClr val="bg1"/>
          </a:solidFill>
          <a:ln>
            <a:solidFill>
              <a:srgbClr val="4595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 err="1">
                <a:solidFill>
                  <a:srgbClr val="1C7229"/>
                </a:solidFill>
              </a:rPr>
              <a:t>LpGBT</a:t>
            </a:r>
            <a:r>
              <a:rPr lang="en-GB" dirty="0">
                <a:solidFill>
                  <a:srgbClr val="1C7229"/>
                </a:solidFill>
              </a:rPr>
              <a:t> interface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E2C57F35-3A01-4D23-B085-E54CBC9F5624}"/>
              </a:ext>
            </a:extLst>
          </p:cNvPr>
          <p:cNvSpPr/>
          <p:nvPr/>
        </p:nvSpPr>
        <p:spPr>
          <a:xfrm>
            <a:off x="4110716" y="2728509"/>
            <a:ext cx="2106885" cy="729207"/>
          </a:xfrm>
          <a:prstGeom prst="roundRect">
            <a:avLst/>
          </a:prstGeom>
          <a:solidFill>
            <a:srgbClr val="FFFF00"/>
          </a:solidFill>
          <a:ln>
            <a:solidFill>
              <a:srgbClr val="F151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FF6600"/>
                </a:solidFill>
              </a:rPr>
              <a:t>FSM_CFG_check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B945308-734C-4B5B-856F-63E6A0FCC0D8}"/>
              </a:ext>
            </a:extLst>
          </p:cNvPr>
          <p:cNvSpPr/>
          <p:nvPr/>
        </p:nvSpPr>
        <p:spPr>
          <a:xfrm>
            <a:off x="2659443" y="1398583"/>
            <a:ext cx="2106885" cy="72920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FSM_TX_CFG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C20ADF7D-C3EE-4B1D-B02B-42B4B605FF12}"/>
              </a:ext>
            </a:extLst>
          </p:cNvPr>
          <p:cNvSpPr/>
          <p:nvPr/>
        </p:nvSpPr>
        <p:spPr>
          <a:xfrm>
            <a:off x="2730164" y="3684000"/>
            <a:ext cx="2106885" cy="729207"/>
          </a:xfrm>
          <a:prstGeom prst="roundRect">
            <a:avLst/>
          </a:prstGeom>
          <a:solidFill>
            <a:srgbClr val="FFFF0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FSM_RX_CFG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0240F0-BDCA-4762-B5B1-392C543747E9}"/>
              </a:ext>
            </a:extLst>
          </p:cNvPr>
          <p:cNvSpPr/>
          <p:nvPr/>
        </p:nvSpPr>
        <p:spPr>
          <a:xfrm>
            <a:off x="5263917" y="1564288"/>
            <a:ext cx="1003977" cy="61192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EB4FA-EAE7-4000-ABA2-569047EC7DA6}"/>
              </a:ext>
            </a:extLst>
          </p:cNvPr>
          <p:cNvSpPr/>
          <p:nvPr/>
        </p:nvSpPr>
        <p:spPr>
          <a:xfrm>
            <a:off x="5299103" y="1518681"/>
            <a:ext cx="98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00" dirty="0">
                <a:solidFill>
                  <a:srgbClr val="0070C0"/>
                </a:solidFill>
              </a:rPr>
              <a:t>Chip Select </a:t>
            </a:r>
          </a:p>
          <a:p>
            <a:r>
              <a:rPr lang="pt-BR" sz="500" dirty="0">
                <a:solidFill>
                  <a:srgbClr val="0070C0"/>
                </a:solidFill>
              </a:rPr>
              <a:t>Register select (ch/glob) </a:t>
            </a:r>
          </a:p>
          <a:p>
            <a:r>
              <a:rPr lang="en-GB" sz="5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500" dirty="0">
                <a:solidFill>
                  <a:srgbClr val="0070C0"/>
                </a:solidFill>
              </a:rPr>
              <a:t>….</a:t>
            </a:r>
          </a:p>
          <a:p>
            <a:r>
              <a:rPr lang="pt-BR" sz="500" dirty="0">
                <a:solidFill>
                  <a:srgbClr val="0070C0"/>
                </a:solidFill>
              </a:rPr>
              <a:t>Register select (ch/glob) </a:t>
            </a:r>
          </a:p>
          <a:p>
            <a:r>
              <a:rPr lang="en-GB" sz="5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500" dirty="0">
                <a:solidFill>
                  <a:srgbClr val="0070C0"/>
                </a:solidFill>
              </a:rPr>
              <a:t>….</a:t>
            </a:r>
          </a:p>
          <a:p>
            <a:r>
              <a:rPr lang="en-US" sz="500" dirty="0">
                <a:solidFill>
                  <a:srgbClr val="0070C0"/>
                </a:solidFill>
              </a:rPr>
              <a:t>Chip Deselect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C1BE037-8651-499B-AAFD-D33541495AFC}"/>
              </a:ext>
            </a:extLst>
          </p:cNvPr>
          <p:cNvSpPr txBox="1"/>
          <p:nvPr/>
        </p:nvSpPr>
        <p:spPr>
          <a:xfrm>
            <a:off x="1847453" y="1356611"/>
            <a:ext cx="68320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err="1">
                <a:solidFill>
                  <a:srgbClr val="7030A0"/>
                </a:solidFill>
              </a:rPr>
              <a:t>CfgRx</a:t>
            </a:r>
            <a:endParaRPr lang="en-GB" sz="1400" dirty="0">
              <a:solidFill>
                <a:srgbClr val="7030A0"/>
              </a:solidFill>
            </a:endParaRPr>
          </a:p>
        </p:txBody>
      </p: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265B449F-6323-4BFE-8836-F98AB16CD4D2}"/>
              </a:ext>
            </a:extLst>
          </p:cNvPr>
          <p:cNvSpPr/>
          <p:nvPr/>
        </p:nvSpPr>
        <p:spPr>
          <a:xfrm rot="10800000">
            <a:off x="4811954" y="1486455"/>
            <a:ext cx="390172" cy="578237"/>
          </a:xfrm>
          <a:prstGeom prst="rightArrow">
            <a:avLst/>
          </a:prstGeom>
          <a:solidFill>
            <a:srgbClr val="FFFF00"/>
          </a:solidFill>
          <a:ln>
            <a:solidFill>
              <a:srgbClr val="3668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9806A7-797D-4AF7-8670-A2183CFB3B4D}"/>
              </a:ext>
            </a:extLst>
          </p:cNvPr>
          <p:cNvSpPr txBox="1"/>
          <p:nvPr/>
        </p:nvSpPr>
        <p:spPr>
          <a:xfrm>
            <a:off x="2612935" y="4383809"/>
            <a:ext cx="414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7030A0"/>
                </a:solidFill>
              </a:rPr>
              <a:t>Every write operation is completed by a readback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29ABA3-80FE-4C0C-A5D2-E9B693A3311D}"/>
              </a:ext>
            </a:extLst>
          </p:cNvPr>
          <p:cNvSpPr txBox="1"/>
          <p:nvPr/>
        </p:nvSpPr>
        <p:spPr>
          <a:xfrm>
            <a:off x="4297510" y="2677830"/>
            <a:ext cx="1334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COMPARE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3BD3099B-E2E6-49CC-B3A5-1802ADF34465}"/>
              </a:ext>
            </a:extLst>
          </p:cNvPr>
          <p:cNvCxnSpPr>
            <a:cxnSpLocks/>
            <a:stCxn id="125" idx="2"/>
            <a:endCxn id="12" idx="0"/>
          </p:cNvCxnSpPr>
          <p:nvPr/>
        </p:nvCxnSpPr>
        <p:spPr>
          <a:xfrm rot="16200000" flipH="1">
            <a:off x="4063811" y="1776864"/>
            <a:ext cx="550040" cy="1251891"/>
          </a:xfrm>
          <a:prstGeom prst="bentConnector3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or: Elbow 94">
            <a:extLst>
              <a:ext uri="{FF2B5EF4-FFF2-40B4-BE49-F238E27FC236}">
                <a16:creationId xmlns:a16="http://schemas.microsoft.com/office/drawing/2014/main" id="{05D1CDC8-DA14-498A-99EE-070F78887D91}"/>
              </a:ext>
            </a:extLst>
          </p:cNvPr>
          <p:cNvCxnSpPr>
            <a:cxnSpLocks/>
            <a:stCxn id="126" idx="0"/>
            <a:endCxn id="12" idx="2"/>
          </p:cNvCxnSpPr>
          <p:nvPr/>
        </p:nvCxnSpPr>
        <p:spPr>
          <a:xfrm rot="5400000" flipH="1" flipV="1">
            <a:off x="4055773" y="2774996"/>
            <a:ext cx="636838" cy="1181170"/>
          </a:xfrm>
          <a:prstGeom prst="bentConnector3">
            <a:avLst>
              <a:gd name="adj1" fmla="val 50000"/>
            </a:avLst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F4DE3FDB-5A82-4A6A-9517-DC9B8DAFA9DF}"/>
              </a:ext>
            </a:extLst>
          </p:cNvPr>
          <p:cNvSpPr txBox="1"/>
          <p:nvPr/>
        </p:nvSpPr>
        <p:spPr>
          <a:xfrm>
            <a:off x="248159" y="2615598"/>
            <a:ext cx="1988045" cy="1954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+mj-lt"/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Chip Select </a:t>
            </a:r>
          </a:p>
          <a:p>
            <a:pPr marL="180000" indent="-180000">
              <a:buFont typeface="+mj-lt"/>
              <a:buAutoNum type="arabicPeriod"/>
            </a:pPr>
            <a:r>
              <a:rPr lang="pt-BR" sz="1100" dirty="0">
                <a:solidFill>
                  <a:srgbClr val="0070C0"/>
                </a:solidFill>
              </a:rPr>
              <a:t>Register select (ch/glob) </a:t>
            </a:r>
          </a:p>
          <a:p>
            <a:pPr marL="180000" indent="-180000">
              <a:buFont typeface="+mj-lt"/>
              <a:buAutoNum type="arabicPeriod"/>
            </a:pPr>
            <a:r>
              <a:rPr lang="en-GB" sz="1100" dirty="0">
                <a:solidFill>
                  <a:srgbClr val="0070C0"/>
                </a:solidFill>
              </a:rPr>
              <a:t>Register write (conf data)</a:t>
            </a:r>
          </a:p>
          <a:p>
            <a:r>
              <a:rPr lang="en-GB" sz="1100" dirty="0">
                <a:solidFill>
                  <a:srgbClr val="0070C0"/>
                </a:solidFill>
              </a:rPr>
              <a:t>….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pt-BR" sz="1100" dirty="0">
                <a:solidFill>
                  <a:srgbClr val="0070C0"/>
                </a:solidFill>
              </a:rPr>
              <a:t>Register select (ch/glob) 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en-GB" sz="1100" dirty="0">
                <a:solidFill>
                  <a:srgbClr val="0070C0"/>
                </a:solidFill>
              </a:rPr>
              <a:t>Register write (conf data)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en-US" sz="1100" dirty="0">
                <a:solidFill>
                  <a:srgbClr val="7030A0"/>
                </a:solidFill>
              </a:rPr>
              <a:t>Register read (conf data)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en-GB" sz="1100" dirty="0">
                <a:solidFill>
                  <a:srgbClr val="7030A0"/>
                </a:solidFill>
              </a:rPr>
              <a:t>COMPARE</a:t>
            </a:r>
          </a:p>
          <a:p>
            <a:r>
              <a:rPr lang="en-GB" sz="1100" dirty="0">
                <a:solidFill>
                  <a:srgbClr val="0070C0"/>
                </a:solidFill>
              </a:rPr>
              <a:t>….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100" dirty="0">
                <a:solidFill>
                  <a:srgbClr val="0070C0"/>
                </a:solidFill>
              </a:rPr>
              <a:t>Chip Deselect</a:t>
            </a:r>
            <a:endParaRPr lang="en-GB" sz="1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4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roup 211">
            <a:extLst>
              <a:ext uri="{FF2B5EF4-FFF2-40B4-BE49-F238E27FC236}">
                <a16:creationId xmlns:a16="http://schemas.microsoft.com/office/drawing/2014/main" id="{5D9B6EE8-8694-41B4-BA59-AEFE59090A5E}"/>
              </a:ext>
            </a:extLst>
          </p:cNvPr>
          <p:cNvGrpSpPr/>
          <p:nvPr/>
        </p:nvGrpSpPr>
        <p:grpSpPr>
          <a:xfrm>
            <a:off x="1" y="22951"/>
            <a:ext cx="11504591" cy="5505444"/>
            <a:chOff x="1" y="22951"/>
            <a:chExt cx="11504591" cy="5505444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99A92770-FE24-4AF8-BA71-A2AB9192F3D1}"/>
                </a:ext>
              </a:extLst>
            </p:cNvPr>
            <p:cNvSpPr/>
            <p:nvPr/>
          </p:nvSpPr>
          <p:spPr>
            <a:xfrm>
              <a:off x="79331" y="177998"/>
              <a:ext cx="1206138" cy="1325563"/>
            </a:xfrm>
            <a:prstGeom prst="rect">
              <a:avLst/>
            </a:prstGeom>
            <a:solidFill>
              <a:srgbClr val="00B050">
                <a:alpha val="35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ToASt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7C2390A-A5D3-4701-8141-3D1FFC0796AB}"/>
                </a:ext>
              </a:extLst>
            </p:cNvPr>
            <p:cNvGrpSpPr/>
            <p:nvPr/>
          </p:nvGrpSpPr>
          <p:grpSpPr>
            <a:xfrm>
              <a:off x="1756251" y="197055"/>
              <a:ext cx="4370426" cy="1312758"/>
              <a:chOff x="2737208" y="1471416"/>
              <a:chExt cx="4370426" cy="1312758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BC1810C-E15A-45CE-9FA4-71BAB65EC99E}"/>
                  </a:ext>
                </a:extLst>
              </p:cNvPr>
              <p:cNvSpPr/>
              <p:nvPr/>
            </p:nvSpPr>
            <p:spPr>
              <a:xfrm>
                <a:off x="2737208" y="1471416"/>
                <a:ext cx="1206138" cy="588629"/>
              </a:xfrm>
              <a:prstGeom prst="rect">
                <a:avLst/>
              </a:prstGeom>
              <a:solidFill>
                <a:srgbClr val="7030A0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SERDES</a:t>
                </a: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D8D65193-D55C-437F-BA6E-FD01E1AD5002}"/>
                  </a:ext>
                </a:extLst>
              </p:cNvPr>
              <p:cNvSpPr/>
              <p:nvPr/>
            </p:nvSpPr>
            <p:spPr>
              <a:xfrm>
                <a:off x="2761401" y="2362831"/>
                <a:ext cx="1135781" cy="406667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FSM align</a:t>
                </a:r>
              </a:p>
            </p:txBody>
          </p:sp>
          <p:cxnSp>
            <p:nvCxnSpPr>
              <p:cNvPr id="145" name="Straight Arrow Connector 144">
                <a:extLst>
                  <a:ext uri="{FF2B5EF4-FFF2-40B4-BE49-F238E27FC236}">
                    <a16:creationId xmlns:a16="http://schemas.microsoft.com/office/drawing/2014/main" id="{2B811C28-8194-4E28-B2E4-6796810FDDEC}"/>
                  </a:ext>
                </a:extLst>
              </p:cNvPr>
              <p:cNvCxnSpPr/>
              <p:nvPr/>
            </p:nvCxnSpPr>
            <p:spPr>
              <a:xfrm flipV="1">
                <a:off x="2971800" y="1971938"/>
                <a:ext cx="0" cy="390893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38B0EF84-7AEC-4758-90F3-1E35951926FF}"/>
                  </a:ext>
                </a:extLst>
              </p:cNvPr>
              <p:cNvSpPr txBox="1"/>
              <p:nvPr/>
            </p:nvSpPr>
            <p:spPr>
              <a:xfrm>
                <a:off x="2935028" y="2005434"/>
                <a:ext cx="753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bitslip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cxnSp>
            <p:nvCxnSpPr>
              <p:cNvPr id="147" name="Straight Arrow Connector 146">
                <a:extLst>
                  <a:ext uri="{FF2B5EF4-FFF2-40B4-BE49-F238E27FC236}">
                    <a16:creationId xmlns:a16="http://schemas.microsoft.com/office/drawing/2014/main" id="{E3C9F8D7-7817-453B-A70E-B6884CAFA8B6}"/>
                  </a:ext>
                </a:extLst>
              </p:cNvPr>
              <p:cNvCxnSpPr>
                <a:cxnSpLocks/>
                <a:stCxn id="144" idx="3"/>
                <a:endCxn id="154" idx="1"/>
              </p:cNvCxnSpPr>
              <p:nvPr/>
            </p:nvCxnSpPr>
            <p:spPr>
              <a:xfrm>
                <a:off x="3897182" y="2566165"/>
                <a:ext cx="215904" cy="3427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B02B2E05-18CE-466E-BB51-5789B369050B}"/>
                  </a:ext>
                </a:extLst>
              </p:cNvPr>
              <p:cNvSpPr/>
              <p:nvPr/>
            </p:nvSpPr>
            <p:spPr>
              <a:xfrm>
                <a:off x="4159250" y="1504950"/>
                <a:ext cx="802080" cy="1279224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FSM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Control</a:t>
                </a:r>
              </a:p>
            </p:txBody>
          </p:sp>
          <p:sp>
            <p:nvSpPr>
              <p:cNvPr id="149" name="Arrow: Right 148">
                <a:extLst>
                  <a:ext uri="{FF2B5EF4-FFF2-40B4-BE49-F238E27FC236}">
                    <a16:creationId xmlns:a16="http://schemas.microsoft.com/office/drawing/2014/main" id="{C8C79FBA-55C0-4263-BAAF-D8B776A46C29}"/>
                  </a:ext>
                </a:extLst>
              </p:cNvPr>
              <p:cNvSpPr/>
              <p:nvPr/>
            </p:nvSpPr>
            <p:spPr>
              <a:xfrm>
                <a:off x="3836450" y="1573012"/>
                <a:ext cx="482724" cy="300171"/>
              </a:xfrm>
              <a:prstGeom prst="right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C61D469-5607-4A26-A2D9-A232383D1537}"/>
                  </a:ext>
                </a:extLst>
              </p:cNvPr>
              <p:cNvSpPr/>
              <p:nvPr/>
            </p:nvSpPr>
            <p:spPr>
              <a:xfrm>
                <a:off x="5177234" y="1504950"/>
                <a:ext cx="850900" cy="1279224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Async.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FIFO</a:t>
                </a:r>
              </a:p>
            </p:txBody>
          </p:sp>
          <p:sp>
            <p:nvSpPr>
              <p:cNvPr id="151" name="Arrow: Right 150">
                <a:extLst>
                  <a:ext uri="{FF2B5EF4-FFF2-40B4-BE49-F238E27FC236}">
                    <a16:creationId xmlns:a16="http://schemas.microsoft.com/office/drawing/2014/main" id="{F8DC40F8-1E88-4B60-A061-F04B7F54C7D1}"/>
                  </a:ext>
                </a:extLst>
              </p:cNvPr>
              <p:cNvSpPr/>
              <p:nvPr/>
            </p:nvSpPr>
            <p:spPr>
              <a:xfrm>
                <a:off x="4852330" y="1593848"/>
                <a:ext cx="482724" cy="300171"/>
              </a:xfrm>
              <a:prstGeom prst="right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22203315-A99C-46FF-93CC-C3559822767F}"/>
                  </a:ext>
                </a:extLst>
              </p:cNvPr>
              <p:cNvSpPr/>
              <p:nvPr/>
            </p:nvSpPr>
            <p:spPr>
              <a:xfrm>
                <a:off x="6184900" y="1504950"/>
                <a:ext cx="922734" cy="1279224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FSM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Readout</a:t>
                </a:r>
              </a:p>
            </p:txBody>
          </p:sp>
          <p:sp>
            <p:nvSpPr>
              <p:cNvPr id="153" name="Arrow: Right 152">
                <a:extLst>
                  <a:ext uri="{FF2B5EF4-FFF2-40B4-BE49-F238E27FC236}">
                    <a16:creationId xmlns:a16="http://schemas.microsoft.com/office/drawing/2014/main" id="{E75FD9B4-B817-48EF-8254-FED0A5C9977A}"/>
                  </a:ext>
                </a:extLst>
              </p:cNvPr>
              <p:cNvSpPr/>
              <p:nvPr/>
            </p:nvSpPr>
            <p:spPr>
              <a:xfrm>
                <a:off x="5865155" y="1540602"/>
                <a:ext cx="482724" cy="300171"/>
              </a:xfrm>
              <a:prstGeom prst="right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B308CA6B-0BCA-460A-9A1B-8569D51E89A9}"/>
                  </a:ext>
                </a:extLst>
              </p:cNvPr>
              <p:cNvSpPr txBox="1"/>
              <p:nvPr/>
            </p:nvSpPr>
            <p:spPr>
              <a:xfrm>
                <a:off x="4113086" y="2384926"/>
                <a:ext cx="5613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lock</a:t>
                </a:r>
              </a:p>
            </p:txBody>
          </p:sp>
        </p:grpSp>
        <p:sp>
          <p:nvSpPr>
            <p:cNvPr id="155" name="Arrow: Right 154">
              <a:extLst>
                <a:ext uri="{FF2B5EF4-FFF2-40B4-BE49-F238E27FC236}">
                  <a16:creationId xmlns:a16="http://schemas.microsoft.com/office/drawing/2014/main" id="{8D71079D-B2E8-4C2E-8A94-678C0DBBCBFF}"/>
                </a:ext>
              </a:extLst>
            </p:cNvPr>
            <p:cNvSpPr/>
            <p:nvPr/>
          </p:nvSpPr>
          <p:spPr>
            <a:xfrm>
              <a:off x="1038369" y="296335"/>
              <a:ext cx="832388" cy="300171"/>
            </a:xfrm>
            <a:prstGeom prst="rightArrow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89D77608-42BF-42DC-A4A4-685B67C5910F}"/>
                </a:ext>
              </a:extLst>
            </p:cNvPr>
            <p:cNvSpPr/>
            <p:nvPr/>
          </p:nvSpPr>
          <p:spPr>
            <a:xfrm>
              <a:off x="79331" y="1627588"/>
              <a:ext cx="1206138" cy="1325563"/>
            </a:xfrm>
            <a:prstGeom prst="rect">
              <a:avLst/>
            </a:prstGeom>
            <a:solidFill>
              <a:srgbClr val="00B050">
                <a:alpha val="35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ToASt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B554590-12D2-4B43-8994-F1A1BB403B52}"/>
                </a:ext>
              </a:extLst>
            </p:cNvPr>
            <p:cNvGrpSpPr/>
            <p:nvPr/>
          </p:nvGrpSpPr>
          <p:grpSpPr>
            <a:xfrm>
              <a:off x="1756251" y="1646645"/>
              <a:ext cx="4370426" cy="1312758"/>
              <a:chOff x="2737208" y="1471416"/>
              <a:chExt cx="4370426" cy="1312758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76962EA1-8F90-4146-8318-A2A4476E9971}"/>
                  </a:ext>
                </a:extLst>
              </p:cNvPr>
              <p:cNvSpPr/>
              <p:nvPr/>
            </p:nvSpPr>
            <p:spPr>
              <a:xfrm>
                <a:off x="2737208" y="1471416"/>
                <a:ext cx="1206138" cy="588629"/>
              </a:xfrm>
              <a:prstGeom prst="rect">
                <a:avLst/>
              </a:prstGeom>
              <a:solidFill>
                <a:srgbClr val="7030A0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SERDES</a:t>
                </a: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B164B470-CEB3-42F4-B5BF-1042D739BDDF}"/>
                  </a:ext>
                </a:extLst>
              </p:cNvPr>
              <p:cNvSpPr/>
              <p:nvPr/>
            </p:nvSpPr>
            <p:spPr>
              <a:xfrm>
                <a:off x="2761401" y="2362831"/>
                <a:ext cx="1135781" cy="406667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FSM align</a:t>
                </a:r>
              </a:p>
            </p:txBody>
          </p:sp>
          <p:cxnSp>
            <p:nvCxnSpPr>
              <p:cNvPr id="160" name="Straight Arrow Connector 159">
                <a:extLst>
                  <a:ext uri="{FF2B5EF4-FFF2-40B4-BE49-F238E27FC236}">
                    <a16:creationId xmlns:a16="http://schemas.microsoft.com/office/drawing/2014/main" id="{446CD1AE-0979-422C-887F-2EEC2AEAD957}"/>
                  </a:ext>
                </a:extLst>
              </p:cNvPr>
              <p:cNvCxnSpPr/>
              <p:nvPr/>
            </p:nvCxnSpPr>
            <p:spPr>
              <a:xfrm flipV="1">
                <a:off x="2971800" y="1971938"/>
                <a:ext cx="0" cy="390893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FD061BEE-7874-47E9-8C08-8BA78B1D6928}"/>
                  </a:ext>
                </a:extLst>
              </p:cNvPr>
              <p:cNvSpPr txBox="1"/>
              <p:nvPr/>
            </p:nvSpPr>
            <p:spPr>
              <a:xfrm>
                <a:off x="2935028" y="2005434"/>
                <a:ext cx="753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bitslip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id="{E2F1CE00-2776-4420-B492-61459EE23162}"/>
                  </a:ext>
                </a:extLst>
              </p:cNvPr>
              <p:cNvCxnSpPr>
                <a:cxnSpLocks/>
                <a:stCxn id="159" idx="3"/>
                <a:endCxn id="169" idx="1"/>
              </p:cNvCxnSpPr>
              <p:nvPr/>
            </p:nvCxnSpPr>
            <p:spPr>
              <a:xfrm>
                <a:off x="3897182" y="2566165"/>
                <a:ext cx="215904" cy="3427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534F3C8C-E07A-406E-98F6-F4DD6CECBA6E}"/>
                  </a:ext>
                </a:extLst>
              </p:cNvPr>
              <p:cNvSpPr/>
              <p:nvPr/>
            </p:nvSpPr>
            <p:spPr>
              <a:xfrm>
                <a:off x="4159250" y="1504950"/>
                <a:ext cx="802080" cy="1279224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FSM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Control</a:t>
                </a:r>
              </a:p>
            </p:txBody>
          </p:sp>
          <p:sp>
            <p:nvSpPr>
              <p:cNvPr id="164" name="Arrow: Right 163">
                <a:extLst>
                  <a:ext uri="{FF2B5EF4-FFF2-40B4-BE49-F238E27FC236}">
                    <a16:creationId xmlns:a16="http://schemas.microsoft.com/office/drawing/2014/main" id="{A23FD791-9D52-4C9D-AB5A-60D93F5EE1F6}"/>
                  </a:ext>
                </a:extLst>
              </p:cNvPr>
              <p:cNvSpPr/>
              <p:nvPr/>
            </p:nvSpPr>
            <p:spPr>
              <a:xfrm>
                <a:off x="3836450" y="1573012"/>
                <a:ext cx="482724" cy="300171"/>
              </a:xfrm>
              <a:prstGeom prst="right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2B1E1964-8C49-4775-AF61-D7D8740BD975}"/>
                  </a:ext>
                </a:extLst>
              </p:cNvPr>
              <p:cNvSpPr/>
              <p:nvPr/>
            </p:nvSpPr>
            <p:spPr>
              <a:xfrm>
                <a:off x="5177234" y="1504950"/>
                <a:ext cx="850900" cy="1279224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Async.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FIFO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32 x 64</a:t>
                </a:r>
              </a:p>
            </p:txBody>
          </p:sp>
          <p:sp>
            <p:nvSpPr>
              <p:cNvPr id="166" name="Arrow: Right 165">
                <a:extLst>
                  <a:ext uri="{FF2B5EF4-FFF2-40B4-BE49-F238E27FC236}">
                    <a16:creationId xmlns:a16="http://schemas.microsoft.com/office/drawing/2014/main" id="{4FED2EA3-077D-409D-8E87-041CBDC0DADF}"/>
                  </a:ext>
                </a:extLst>
              </p:cNvPr>
              <p:cNvSpPr/>
              <p:nvPr/>
            </p:nvSpPr>
            <p:spPr>
              <a:xfrm>
                <a:off x="4852330" y="1593848"/>
                <a:ext cx="482724" cy="300171"/>
              </a:xfrm>
              <a:prstGeom prst="right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F3A2B63-FD01-42BB-B747-4682DD33FF27}"/>
                  </a:ext>
                </a:extLst>
              </p:cNvPr>
              <p:cNvSpPr/>
              <p:nvPr/>
            </p:nvSpPr>
            <p:spPr>
              <a:xfrm>
                <a:off x="6184900" y="1504950"/>
                <a:ext cx="922734" cy="1279224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FSM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Readout</a:t>
                </a:r>
              </a:p>
            </p:txBody>
          </p:sp>
          <p:sp>
            <p:nvSpPr>
              <p:cNvPr id="168" name="Arrow: Right 167">
                <a:extLst>
                  <a:ext uri="{FF2B5EF4-FFF2-40B4-BE49-F238E27FC236}">
                    <a16:creationId xmlns:a16="http://schemas.microsoft.com/office/drawing/2014/main" id="{95C700DA-D1A7-4209-8139-F528FF40688A}"/>
                  </a:ext>
                </a:extLst>
              </p:cNvPr>
              <p:cNvSpPr/>
              <p:nvPr/>
            </p:nvSpPr>
            <p:spPr>
              <a:xfrm>
                <a:off x="5865155" y="1540602"/>
                <a:ext cx="482724" cy="300171"/>
              </a:xfrm>
              <a:prstGeom prst="right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088FF9EF-B665-400B-B03F-6614BDD2E265}"/>
                  </a:ext>
                </a:extLst>
              </p:cNvPr>
              <p:cNvSpPr txBox="1"/>
              <p:nvPr/>
            </p:nvSpPr>
            <p:spPr>
              <a:xfrm>
                <a:off x="4113086" y="2384926"/>
                <a:ext cx="5613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lock</a:t>
                </a:r>
              </a:p>
            </p:txBody>
          </p:sp>
        </p:grpSp>
        <p:sp>
          <p:nvSpPr>
            <p:cNvPr id="170" name="Arrow: Right 169">
              <a:extLst>
                <a:ext uri="{FF2B5EF4-FFF2-40B4-BE49-F238E27FC236}">
                  <a16:creationId xmlns:a16="http://schemas.microsoft.com/office/drawing/2014/main" id="{92ED3EBE-020C-4E9D-8EAD-4C736A0724DB}"/>
                </a:ext>
              </a:extLst>
            </p:cNvPr>
            <p:cNvSpPr/>
            <p:nvPr/>
          </p:nvSpPr>
          <p:spPr>
            <a:xfrm>
              <a:off x="1038369" y="1745925"/>
              <a:ext cx="832388" cy="300171"/>
            </a:xfrm>
            <a:prstGeom prst="rightArrow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BA29BE24-26A7-4AFD-AC48-4A545D1C1ED0}"/>
                </a:ext>
              </a:extLst>
            </p:cNvPr>
            <p:cNvSpPr/>
            <p:nvPr/>
          </p:nvSpPr>
          <p:spPr>
            <a:xfrm>
              <a:off x="79331" y="3622469"/>
              <a:ext cx="1206138" cy="1325563"/>
            </a:xfrm>
            <a:prstGeom prst="rect">
              <a:avLst/>
            </a:prstGeom>
            <a:solidFill>
              <a:srgbClr val="00B050">
                <a:alpha val="35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ToASt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73480D4-4C2F-4CD2-8DA4-4377F3D81188}"/>
                </a:ext>
              </a:extLst>
            </p:cNvPr>
            <p:cNvGrpSpPr/>
            <p:nvPr/>
          </p:nvGrpSpPr>
          <p:grpSpPr>
            <a:xfrm>
              <a:off x="1756251" y="3641526"/>
              <a:ext cx="4370426" cy="1312758"/>
              <a:chOff x="2737208" y="1471416"/>
              <a:chExt cx="4370426" cy="1312758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009CA43C-F7C3-4243-815D-07CF71081DB6}"/>
                  </a:ext>
                </a:extLst>
              </p:cNvPr>
              <p:cNvSpPr/>
              <p:nvPr/>
            </p:nvSpPr>
            <p:spPr>
              <a:xfrm>
                <a:off x="2737208" y="1471416"/>
                <a:ext cx="1206138" cy="588629"/>
              </a:xfrm>
              <a:prstGeom prst="rect">
                <a:avLst/>
              </a:prstGeom>
              <a:solidFill>
                <a:srgbClr val="7030A0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SERDES</a:t>
                </a: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019152FA-C030-47CD-AEFB-AF019CB99C26}"/>
                  </a:ext>
                </a:extLst>
              </p:cNvPr>
              <p:cNvSpPr/>
              <p:nvPr/>
            </p:nvSpPr>
            <p:spPr>
              <a:xfrm>
                <a:off x="2761401" y="2362831"/>
                <a:ext cx="1135781" cy="406667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FSM align</a:t>
                </a:r>
              </a:p>
            </p:txBody>
          </p:sp>
          <p:cxnSp>
            <p:nvCxnSpPr>
              <p:cNvPr id="175" name="Straight Arrow Connector 174">
                <a:extLst>
                  <a:ext uri="{FF2B5EF4-FFF2-40B4-BE49-F238E27FC236}">
                    <a16:creationId xmlns:a16="http://schemas.microsoft.com/office/drawing/2014/main" id="{B59DC15E-494F-4B31-B633-436562CD807B}"/>
                  </a:ext>
                </a:extLst>
              </p:cNvPr>
              <p:cNvCxnSpPr/>
              <p:nvPr/>
            </p:nvCxnSpPr>
            <p:spPr>
              <a:xfrm flipV="1">
                <a:off x="2971800" y="1971938"/>
                <a:ext cx="0" cy="390893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2785DCEC-5844-4E41-AB54-5AFE16500B13}"/>
                  </a:ext>
                </a:extLst>
              </p:cNvPr>
              <p:cNvSpPr txBox="1"/>
              <p:nvPr/>
            </p:nvSpPr>
            <p:spPr>
              <a:xfrm>
                <a:off x="2935028" y="2005434"/>
                <a:ext cx="753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bitslip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cxnSp>
            <p:nvCxnSpPr>
              <p:cNvPr id="177" name="Straight Arrow Connector 176">
                <a:extLst>
                  <a:ext uri="{FF2B5EF4-FFF2-40B4-BE49-F238E27FC236}">
                    <a16:creationId xmlns:a16="http://schemas.microsoft.com/office/drawing/2014/main" id="{A4F3715C-901B-4FCD-9D18-B97438D2D9AE}"/>
                  </a:ext>
                </a:extLst>
              </p:cNvPr>
              <p:cNvCxnSpPr>
                <a:cxnSpLocks/>
                <a:stCxn id="174" idx="3"/>
                <a:endCxn id="184" idx="1"/>
              </p:cNvCxnSpPr>
              <p:nvPr/>
            </p:nvCxnSpPr>
            <p:spPr>
              <a:xfrm>
                <a:off x="3897182" y="2566165"/>
                <a:ext cx="215904" cy="3427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7D5DD64F-5D4C-41F6-A588-B087238D3AB4}"/>
                  </a:ext>
                </a:extLst>
              </p:cNvPr>
              <p:cNvSpPr/>
              <p:nvPr/>
            </p:nvSpPr>
            <p:spPr>
              <a:xfrm>
                <a:off x="4159250" y="1504950"/>
                <a:ext cx="802080" cy="1279224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FSM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Control</a:t>
                </a:r>
              </a:p>
            </p:txBody>
          </p:sp>
          <p:sp>
            <p:nvSpPr>
              <p:cNvPr id="179" name="Arrow: Right 178">
                <a:extLst>
                  <a:ext uri="{FF2B5EF4-FFF2-40B4-BE49-F238E27FC236}">
                    <a16:creationId xmlns:a16="http://schemas.microsoft.com/office/drawing/2014/main" id="{93A66AB4-4F1D-4E04-8883-0637130919FB}"/>
                  </a:ext>
                </a:extLst>
              </p:cNvPr>
              <p:cNvSpPr/>
              <p:nvPr/>
            </p:nvSpPr>
            <p:spPr>
              <a:xfrm>
                <a:off x="3836450" y="1573012"/>
                <a:ext cx="482724" cy="300171"/>
              </a:xfrm>
              <a:prstGeom prst="right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931ABF14-831E-449D-B209-50F2CC659AD6}"/>
                  </a:ext>
                </a:extLst>
              </p:cNvPr>
              <p:cNvSpPr/>
              <p:nvPr/>
            </p:nvSpPr>
            <p:spPr>
              <a:xfrm>
                <a:off x="5177234" y="1504950"/>
                <a:ext cx="850900" cy="1279224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Async.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FIFO</a:t>
                </a:r>
              </a:p>
            </p:txBody>
          </p:sp>
          <p:sp>
            <p:nvSpPr>
              <p:cNvPr id="181" name="Arrow: Right 180">
                <a:extLst>
                  <a:ext uri="{FF2B5EF4-FFF2-40B4-BE49-F238E27FC236}">
                    <a16:creationId xmlns:a16="http://schemas.microsoft.com/office/drawing/2014/main" id="{305C8229-8EB5-4A02-9F5A-24EF7A10E184}"/>
                  </a:ext>
                </a:extLst>
              </p:cNvPr>
              <p:cNvSpPr/>
              <p:nvPr/>
            </p:nvSpPr>
            <p:spPr>
              <a:xfrm>
                <a:off x="4852330" y="1593848"/>
                <a:ext cx="482724" cy="300171"/>
              </a:xfrm>
              <a:prstGeom prst="right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207065A6-33A6-4DCB-9DB7-282675477101}"/>
                  </a:ext>
                </a:extLst>
              </p:cNvPr>
              <p:cNvSpPr/>
              <p:nvPr/>
            </p:nvSpPr>
            <p:spPr>
              <a:xfrm>
                <a:off x="6184900" y="1504950"/>
                <a:ext cx="922734" cy="1279224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FSM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Readout</a:t>
                </a:r>
              </a:p>
            </p:txBody>
          </p:sp>
          <p:sp>
            <p:nvSpPr>
              <p:cNvPr id="183" name="Arrow: Right 182">
                <a:extLst>
                  <a:ext uri="{FF2B5EF4-FFF2-40B4-BE49-F238E27FC236}">
                    <a16:creationId xmlns:a16="http://schemas.microsoft.com/office/drawing/2014/main" id="{44C47243-47A0-4CFD-A69F-A50E54EC2932}"/>
                  </a:ext>
                </a:extLst>
              </p:cNvPr>
              <p:cNvSpPr/>
              <p:nvPr/>
            </p:nvSpPr>
            <p:spPr>
              <a:xfrm>
                <a:off x="5865155" y="1540602"/>
                <a:ext cx="482724" cy="300171"/>
              </a:xfrm>
              <a:prstGeom prst="right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00A94A35-B035-4EC0-9EEE-5BE5AE75D8A7}"/>
                  </a:ext>
                </a:extLst>
              </p:cNvPr>
              <p:cNvSpPr txBox="1"/>
              <p:nvPr/>
            </p:nvSpPr>
            <p:spPr>
              <a:xfrm>
                <a:off x="4113086" y="2384926"/>
                <a:ext cx="5613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lock</a:t>
                </a:r>
              </a:p>
            </p:txBody>
          </p:sp>
        </p:grpSp>
        <p:sp>
          <p:nvSpPr>
            <p:cNvPr id="185" name="Arrow: Right 184">
              <a:extLst>
                <a:ext uri="{FF2B5EF4-FFF2-40B4-BE49-F238E27FC236}">
                  <a16:creationId xmlns:a16="http://schemas.microsoft.com/office/drawing/2014/main" id="{970C10FC-9705-4FD9-9860-61D5440855D5}"/>
                </a:ext>
              </a:extLst>
            </p:cNvPr>
            <p:cNvSpPr/>
            <p:nvPr/>
          </p:nvSpPr>
          <p:spPr>
            <a:xfrm>
              <a:off x="1038369" y="3740806"/>
              <a:ext cx="832388" cy="300171"/>
            </a:xfrm>
            <a:prstGeom prst="rightArrow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20126F3F-8F6B-48FD-B7EF-5B4BBB87A6F4}"/>
                </a:ext>
              </a:extLst>
            </p:cNvPr>
            <p:cNvSpPr txBox="1"/>
            <p:nvPr/>
          </p:nvSpPr>
          <p:spPr>
            <a:xfrm>
              <a:off x="1" y="3103144"/>
              <a:ext cx="136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dirty="0">
                  <a:solidFill>
                    <a:prstClr val="black"/>
                  </a:solidFill>
                  <a:latin typeface="Calibri" panose="020F0502020204030204"/>
                </a:rPr>
                <a:t>… x 12 </a:t>
              </a:r>
              <a:r>
                <a:rPr lang="en-GB" dirty="0" err="1">
                  <a:solidFill>
                    <a:prstClr val="black"/>
                  </a:solidFill>
                  <a:latin typeface="Calibri" panose="020F0502020204030204"/>
                </a:rPr>
                <a:t>ToASt</a:t>
              </a:r>
              <a:endParaRPr lang="en-GB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" name="Flowchart: Manual Operation 186">
              <a:extLst>
                <a:ext uri="{FF2B5EF4-FFF2-40B4-BE49-F238E27FC236}">
                  <a16:creationId xmlns:a16="http://schemas.microsoft.com/office/drawing/2014/main" id="{2E43D808-5A1C-41E9-9C8C-D0C9285F8411}"/>
                </a:ext>
              </a:extLst>
            </p:cNvPr>
            <p:cNvSpPr/>
            <p:nvPr/>
          </p:nvSpPr>
          <p:spPr>
            <a:xfrm rot="16200000">
              <a:off x="4441935" y="2154184"/>
              <a:ext cx="4750977" cy="836718"/>
            </a:xfrm>
            <a:prstGeom prst="flowChartManualOperation">
              <a:avLst/>
            </a:prstGeom>
            <a:solidFill>
              <a:srgbClr val="FA821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MUX</a:t>
              </a:r>
            </a:p>
          </p:txBody>
        </p:sp>
        <p:sp>
          <p:nvSpPr>
            <p:cNvPr id="188" name="Arrow: Right 187">
              <a:extLst>
                <a:ext uri="{FF2B5EF4-FFF2-40B4-BE49-F238E27FC236}">
                  <a16:creationId xmlns:a16="http://schemas.microsoft.com/office/drawing/2014/main" id="{3DA39900-E626-4481-939D-49E44CDD0A91}"/>
                </a:ext>
              </a:extLst>
            </p:cNvPr>
            <p:cNvSpPr/>
            <p:nvPr/>
          </p:nvSpPr>
          <p:spPr>
            <a:xfrm>
              <a:off x="5816794" y="417226"/>
              <a:ext cx="832388" cy="300171"/>
            </a:xfrm>
            <a:prstGeom prst="rightArrow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Arrow: Right 188">
              <a:extLst>
                <a:ext uri="{FF2B5EF4-FFF2-40B4-BE49-F238E27FC236}">
                  <a16:creationId xmlns:a16="http://schemas.microsoft.com/office/drawing/2014/main" id="{C8729763-D23A-4A41-8645-FADC76AD824C}"/>
                </a:ext>
              </a:extLst>
            </p:cNvPr>
            <p:cNvSpPr/>
            <p:nvPr/>
          </p:nvSpPr>
          <p:spPr>
            <a:xfrm>
              <a:off x="5942824" y="1717175"/>
              <a:ext cx="832388" cy="300171"/>
            </a:xfrm>
            <a:prstGeom prst="rightArrow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Arrow: Right 189">
              <a:extLst>
                <a:ext uri="{FF2B5EF4-FFF2-40B4-BE49-F238E27FC236}">
                  <a16:creationId xmlns:a16="http://schemas.microsoft.com/office/drawing/2014/main" id="{5644C554-880B-4B8F-BE4E-51AE0CB89DB7}"/>
                </a:ext>
              </a:extLst>
            </p:cNvPr>
            <p:cNvSpPr/>
            <p:nvPr/>
          </p:nvSpPr>
          <p:spPr>
            <a:xfrm>
              <a:off x="5824139" y="3763957"/>
              <a:ext cx="832388" cy="300171"/>
            </a:xfrm>
            <a:prstGeom prst="rightArrow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31861B59-4417-4BB1-AE3D-C0CFD576CDCE}"/>
                </a:ext>
              </a:extLst>
            </p:cNvPr>
            <p:cNvSpPr txBox="1"/>
            <p:nvPr/>
          </p:nvSpPr>
          <p:spPr>
            <a:xfrm>
              <a:off x="7696580" y="5063979"/>
              <a:ext cx="3361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dirty="0">
                  <a:solidFill>
                    <a:prstClr val="black"/>
                  </a:solidFill>
                  <a:latin typeface="Calibri" panose="020F0502020204030204"/>
                </a:rPr>
                <a:t>intelligent Round-Robin controller</a:t>
              </a: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9FC8D280-2076-4ADA-82D3-99B95DA2BBF9}"/>
                </a:ext>
              </a:extLst>
            </p:cNvPr>
            <p:cNvSpPr/>
            <p:nvPr/>
          </p:nvSpPr>
          <p:spPr>
            <a:xfrm>
              <a:off x="6323949" y="4924369"/>
              <a:ext cx="1372631" cy="570288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Main FSM</a:t>
              </a:r>
            </a:p>
          </p:txBody>
        </p:sp>
        <p:sp>
          <p:nvSpPr>
            <p:cNvPr id="193" name="Arrow: Down 192">
              <a:extLst>
                <a:ext uri="{FF2B5EF4-FFF2-40B4-BE49-F238E27FC236}">
                  <a16:creationId xmlns:a16="http://schemas.microsoft.com/office/drawing/2014/main" id="{E2D935BF-868C-44FB-9830-6EE7A3229FA4}"/>
                </a:ext>
              </a:extLst>
            </p:cNvPr>
            <p:cNvSpPr/>
            <p:nvPr/>
          </p:nvSpPr>
          <p:spPr>
            <a:xfrm rot="10800000">
              <a:off x="6560108" y="4210640"/>
              <a:ext cx="514630" cy="853338"/>
            </a:xfrm>
            <a:prstGeom prst="downArrow">
              <a:avLst/>
            </a:prstGeom>
            <a:solidFill>
              <a:srgbClr val="4472C4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98D6E1F-AD78-4B40-8625-A6BE40A7A9D9}"/>
                </a:ext>
              </a:extLst>
            </p:cNvPr>
            <p:cNvSpPr/>
            <p:nvPr/>
          </p:nvSpPr>
          <p:spPr>
            <a:xfrm>
              <a:off x="7200744" y="4194609"/>
              <a:ext cx="1961595" cy="570288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Frame alignment check </a:t>
              </a: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0202A648-0E32-4C6C-96BC-236223E4E166}"/>
                </a:ext>
              </a:extLst>
            </p:cNvPr>
            <p:cNvSpPr/>
            <p:nvPr/>
          </p:nvSpPr>
          <p:spPr>
            <a:xfrm>
              <a:off x="7426189" y="3544585"/>
              <a:ext cx="1704705" cy="570288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Trailer check </a:t>
              </a:r>
            </a:p>
          </p:txBody>
        </p: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DAEF6EAF-676F-4717-B357-DBFB8399C42F}"/>
                </a:ext>
              </a:extLst>
            </p:cNvPr>
            <p:cNvCxnSpPr/>
            <p:nvPr/>
          </p:nvCxnSpPr>
          <p:spPr>
            <a:xfrm>
              <a:off x="3980373" y="1233987"/>
              <a:ext cx="373724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81F2BC15-7529-47FC-8116-25F33CE42F10}"/>
                </a:ext>
              </a:extLst>
            </p:cNvPr>
            <p:cNvSpPr txBox="1"/>
            <p:nvPr/>
          </p:nvSpPr>
          <p:spPr>
            <a:xfrm>
              <a:off x="4176557" y="1218287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050" dirty="0">
                  <a:solidFill>
                    <a:prstClr val="white"/>
                  </a:solidFill>
                  <a:latin typeface="Calibri" panose="020F0502020204030204"/>
                </a:rPr>
                <a:t>5 MHz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ABBF7519-BB3E-46F9-AF21-AC9CE412879D}"/>
                </a:ext>
              </a:extLst>
            </p:cNvPr>
            <p:cNvSpPr txBox="1"/>
            <p:nvPr/>
          </p:nvSpPr>
          <p:spPr>
            <a:xfrm>
              <a:off x="4522696" y="1104087"/>
              <a:ext cx="6046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050" dirty="0">
                  <a:solidFill>
                    <a:prstClr val="white"/>
                  </a:solidFill>
                  <a:latin typeface="Calibri" panose="020F0502020204030204"/>
                </a:rPr>
                <a:t>80 MHz</a:t>
              </a:r>
            </a:p>
          </p:txBody>
        </p: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A3F9E150-07F0-44CB-9162-54820C70070D}"/>
                </a:ext>
              </a:extLst>
            </p:cNvPr>
            <p:cNvCxnSpPr/>
            <p:nvPr/>
          </p:nvCxnSpPr>
          <p:spPr>
            <a:xfrm>
              <a:off x="5084709" y="1231045"/>
              <a:ext cx="373724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6A9AD0B7-58B6-4F3D-979C-5A98E8C56260}"/>
                </a:ext>
              </a:extLst>
            </p:cNvPr>
            <p:cNvSpPr txBox="1"/>
            <p:nvPr/>
          </p:nvSpPr>
          <p:spPr>
            <a:xfrm>
              <a:off x="6339211" y="5266785"/>
              <a:ext cx="7841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050" dirty="0">
                  <a:solidFill>
                    <a:prstClr val="black"/>
                  </a:solidFill>
                  <a:latin typeface="Calibri" panose="020F0502020204030204"/>
                </a:rPr>
                <a:t>@ 80 MHz</a:t>
              </a: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2C0F9F8A-4068-4CDE-BB53-756BCF742E22}"/>
                </a:ext>
              </a:extLst>
            </p:cNvPr>
            <p:cNvSpPr/>
            <p:nvPr/>
          </p:nvSpPr>
          <p:spPr>
            <a:xfrm>
              <a:off x="7872529" y="1823920"/>
              <a:ext cx="1357114" cy="1648556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Async.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FIFO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32 x 1024 </a:t>
              </a:r>
            </a:p>
          </p:txBody>
        </p:sp>
        <p:sp>
          <p:nvSpPr>
            <p:cNvPr id="202" name="Arrow: Right 201">
              <a:extLst>
                <a:ext uri="{FF2B5EF4-FFF2-40B4-BE49-F238E27FC236}">
                  <a16:creationId xmlns:a16="http://schemas.microsoft.com/office/drawing/2014/main" id="{4952AAF4-FF28-444C-BFCF-4FE30C7C8A98}"/>
                </a:ext>
              </a:extLst>
            </p:cNvPr>
            <p:cNvSpPr/>
            <p:nvPr/>
          </p:nvSpPr>
          <p:spPr>
            <a:xfrm>
              <a:off x="7136993" y="2169584"/>
              <a:ext cx="954141" cy="879841"/>
            </a:xfrm>
            <a:prstGeom prst="rightArrow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Arrow: Right 203">
              <a:extLst>
                <a:ext uri="{FF2B5EF4-FFF2-40B4-BE49-F238E27FC236}">
                  <a16:creationId xmlns:a16="http://schemas.microsoft.com/office/drawing/2014/main" id="{C2A5D77E-EFBE-47B1-B513-6AF5C37F813E}"/>
                </a:ext>
              </a:extLst>
            </p:cNvPr>
            <p:cNvSpPr/>
            <p:nvPr/>
          </p:nvSpPr>
          <p:spPr>
            <a:xfrm>
              <a:off x="9289431" y="2342613"/>
              <a:ext cx="801153" cy="474403"/>
            </a:xfrm>
            <a:prstGeom prst="rightArrow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AC079C0-0897-43BA-9C2B-86BB0F9D63F5}"/>
                </a:ext>
              </a:extLst>
            </p:cNvPr>
            <p:cNvSpPr txBox="1"/>
            <p:nvPr/>
          </p:nvSpPr>
          <p:spPr>
            <a:xfrm>
              <a:off x="10090584" y="2283156"/>
              <a:ext cx="1414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GB" dirty="0">
                  <a:solidFill>
                    <a:prstClr val="black"/>
                  </a:solidFill>
                  <a:latin typeface="Calibri" panose="020F0502020204030204"/>
                </a:rPr>
                <a:t>To external DDR3 device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3F26DE15-4EE7-4FF7-B0E8-A4FD1ED8EF4D}"/>
                </a:ext>
              </a:extLst>
            </p:cNvPr>
            <p:cNvSpPr txBox="1"/>
            <p:nvPr/>
          </p:nvSpPr>
          <p:spPr>
            <a:xfrm>
              <a:off x="7859446" y="3157108"/>
              <a:ext cx="6046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050" dirty="0">
                  <a:solidFill>
                    <a:prstClr val="white"/>
                  </a:solidFill>
                  <a:latin typeface="Calibri" panose="020F0502020204030204"/>
                </a:rPr>
                <a:t>40 MHz</a:t>
              </a:r>
            </a:p>
          </p:txBody>
        </p: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8D136541-019B-4AFB-B21C-AC6BECB465EE}"/>
                </a:ext>
              </a:extLst>
            </p:cNvPr>
            <p:cNvCxnSpPr/>
            <p:nvPr/>
          </p:nvCxnSpPr>
          <p:spPr>
            <a:xfrm>
              <a:off x="7547086" y="3284066"/>
              <a:ext cx="308010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id="{936AB2BD-03C2-4D7D-9238-C3DAE259A7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28375" y="3284066"/>
              <a:ext cx="319975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D2E1106D-DB90-4584-9A78-9E2AD90F01B0}"/>
                </a:ext>
              </a:extLst>
            </p:cNvPr>
            <p:cNvSpPr txBox="1"/>
            <p:nvPr/>
          </p:nvSpPr>
          <p:spPr>
            <a:xfrm>
              <a:off x="8649829" y="3153282"/>
              <a:ext cx="67358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050" dirty="0">
                  <a:solidFill>
                    <a:prstClr val="white"/>
                  </a:solidFill>
                  <a:latin typeface="Calibri" panose="020F0502020204030204"/>
                </a:rPr>
                <a:t>320 MHz</a:t>
              </a: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68F9B326-C3E4-4231-B947-25FF6C43A6F3}"/>
                </a:ext>
              </a:extLst>
            </p:cNvPr>
            <p:cNvSpPr/>
            <p:nvPr/>
          </p:nvSpPr>
          <p:spPr>
            <a:xfrm>
              <a:off x="7696580" y="1168135"/>
              <a:ext cx="1465759" cy="570288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Test Pulse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2F34E7DA-ADDF-403E-B518-E1C8173F0CB1}"/>
                </a:ext>
              </a:extLst>
            </p:cNvPr>
            <p:cNvSpPr/>
            <p:nvPr/>
          </p:nvSpPr>
          <p:spPr>
            <a:xfrm>
              <a:off x="7676063" y="22951"/>
              <a:ext cx="1486276" cy="102315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914400"/>
              <a:r>
                <a:rPr lang="en-GB" kern="0" dirty="0" err="1">
                  <a:latin typeface="Calibri" panose="020F0502020204030204"/>
                </a:rPr>
                <a:t>ToASt</a:t>
              </a:r>
              <a:r>
                <a:rPr lang="en-GB" kern="0" dirty="0">
                  <a:latin typeface="Calibri" panose="020F0502020204030204"/>
                </a:rPr>
                <a:t> Configuration &amp; Control FSM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47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>
            <a:extLst>
              <a:ext uri="{FF2B5EF4-FFF2-40B4-BE49-F238E27FC236}">
                <a16:creationId xmlns:a16="http://schemas.microsoft.com/office/drawing/2014/main" id="{B02368D6-AE0E-420F-9724-675F89CB0A75}"/>
              </a:ext>
            </a:extLst>
          </p:cNvPr>
          <p:cNvGrpSpPr/>
          <p:nvPr/>
        </p:nvGrpSpPr>
        <p:grpSpPr>
          <a:xfrm>
            <a:off x="75215" y="11997"/>
            <a:ext cx="8751284" cy="4699703"/>
            <a:chOff x="75215" y="11997"/>
            <a:chExt cx="8751284" cy="469970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CBA0DAC-DCC6-4C5B-99F2-C75276106906}"/>
                </a:ext>
              </a:extLst>
            </p:cNvPr>
            <p:cNvSpPr txBox="1"/>
            <p:nvPr/>
          </p:nvSpPr>
          <p:spPr>
            <a:xfrm>
              <a:off x="78390" y="11997"/>
              <a:ext cx="4596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User Bank Register on FPGA infrastructure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382EF1E-14DC-4E0F-AAC8-30C4B870299C}"/>
                </a:ext>
              </a:extLst>
            </p:cNvPr>
            <p:cNvGrpSpPr/>
            <p:nvPr/>
          </p:nvGrpSpPr>
          <p:grpSpPr>
            <a:xfrm>
              <a:off x="75215" y="344115"/>
              <a:ext cx="8751284" cy="4367585"/>
              <a:chOff x="75215" y="344115"/>
              <a:chExt cx="8751284" cy="4367585"/>
            </a:xfrm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2DFB79BD-C722-4B88-8613-0A46E0A53945}"/>
                  </a:ext>
                </a:extLst>
              </p:cNvPr>
              <p:cNvSpPr/>
              <p:nvPr/>
            </p:nvSpPr>
            <p:spPr>
              <a:xfrm>
                <a:off x="153516" y="2857500"/>
                <a:ext cx="1538655" cy="1736679"/>
              </a:xfrm>
              <a:prstGeom prst="roundRect">
                <a:avLst/>
              </a:prstGeom>
              <a:solidFill>
                <a:srgbClr val="7030A0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AE2F4E7-637F-41D6-813E-46570DA824CC}"/>
                  </a:ext>
                </a:extLst>
              </p:cNvPr>
              <p:cNvSpPr/>
              <p:nvPr/>
            </p:nvSpPr>
            <p:spPr>
              <a:xfrm>
                <a:off x="2430152" y="2671718"/>
                <a:ext cx="6396347" cy="2039982"/>
              </a:xfrm>
              <a:prstGeom prst="roundRect">
                <a:avLst/>
              </a:prstGeom>
              <a:solidFill>
                <a:schemeClr val="accent1">
                  <a:alpha val="6000"/>
                </a:schemeClr>
              </a:solidFill>
              <a:ln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DF391B-6BEC-4A3D-B26F-D5D2BFC0B3DF}"/>
                  </a:ext>
                </a:extLst>
              </p:cNvPr>
              <p:cNvSpPr txBox="1"/>
              <p:nvPr/>
            </p:nvSpPr>
            <p:spPr>
              <a:xfrm>
                <a:off x="6400800" y="4356883"/>
                <a:ext cx="22252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Serial_CFG_interface_V2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3FE35B1-908C-475E-B7F8-EB0F04384428}"/>
                  </a:ext>
                </a:extLst>
              </p:cNvPr>
              <p:cNvGrpSpPr/>
              <p:nvPr/>
            </p:nvGrpSpPr>
            <p:grpSpPr>
              <a:xfrm>
                <a:off x="1239280" y="905550"/>
                <a:ext cx="1003977" cy="1175576"/>
                <a:chOff x="1758950" y="1552575"/>
                <a:chExt cx="739775" cy="615950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D66F06CC-6B24-4A93-A76D-CFD39FB788F3}"/>
                    </a:ext>
                  </a:extLst>
                </p:cNvPr>
                <p:cNvSpPr/>
                <p:nvPr/>
              </p:nvSpPr>
              <p:spPr>
                <a:xfrm>
                  <a:off x="1758950" y="1552575"/>
                  <a:ext cx="739775" cy="61595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70C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AAF534F8-8034-4703-B9BC-53BA33940E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38300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8588FF3B-E7A8-4F39-9BDC-FEC01E45B6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77843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0EF3EA2E-9907-4DB5-B0AB-32F5196505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17386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BCBC5CF3-4AC7-4687-99CE-A2BF741AA1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56929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138DEA11-23DB-4F1A-8902-F59977E8A9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96472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CAEF462B-051B-4564-8128-74E624A1BF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36015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F5D83C44-4935-4E65-AA48-32F62C2198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75558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41C6EFF6-7F77-4767-8C10-29E35F6481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15101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E4A885D2-E7D6-4C8C-B06F-A4D6F2A59D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54644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F6CE0C0B-05D4-4B51-BBEE-A83D53A042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94187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776E05FC-8B7B-4C0B-ADA4-DD2796875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33730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DEC5B676-43E6-4433-9672-664952AAC2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73275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C972C72-0186-4095-A020-287790606973}"/>
                  </a:ext>
                </a:extLst>
              </p:cNvPr>
              <p:cNvSpPr txBox="1"/>
              <p:nvPr/>
            </p:nvSpPr>
            <p:spPr>
              <a:xfrm>
                <a:off x="622300" y="536218"/>
                <a:ext cx="1620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User registers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12A521-27D9-4726-BBC0-C672949EF3EB}"/>
                  </a:ext>
                </a:extLst>
              </p:cNvPr>
              <p:cNvSpPr txBox="1"/>
              <p:nvPr/>
            </p:nvSpPr>
            <p:spPr>
              <a:xfrm>
                <a:off x="498991" y="1729992"/>
                <a:ext cx="74892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/>
                  <a:t>add: 9064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7906FA3-F5C2-4F78-BFB0-609042152C93}"/>
                  </a:ext>
                </a:extLst>
              </p:cNvPr>
              <p:cNvSpPr/>
              <p:nvPr/>
            </p:nvSpPr>
            <p:spPr>
              <a:xfrm>
                <a:off x="1236105" y="1822225"/>
                <a:ext cx="1003977" cy="80891"/>
              </a:xfrm>
              <a:prstGeom prst="rect">
                <a:avLst/>
              </a:prstGeom>
              <a:solidFill>
                <a:srgbClr val="FFFF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BC47686-B81F-4098-AEE3-DCE8178F56B4}"/>
                  </a:ext>
                </a:extLst>
              </p:cNvPr>
              <p:cNvSpPr/>
              <p:nvPr/>
            </p:nvSpPr>
            <p:spPr>
              <a:xfrm>
                <a:off x="1242455" y="1059961"/>
                <a:ext cx="1003977" cy="404951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60CB6F6-D512-4EA5-BEDB-F946C61C4064}"/>
                  </a:ext>
                </a:extLst>
              </p:cNvPr>
              <p:cNvSpPr txBox="1"/>
              <p:nvPr/>
            </p:nvSpPr>
            <p:spPr>
              <a:xfrm>
                <a:off x="75215" y="1031374"/>
                <a:ext cx="104067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/>
                  <a:t>add: from 6000</a:t>
                </a:r>
              </a:p>
            </p:txBody>
          </p:sp>
          <p:sp>
            <p:nvSpPr>
              <p:cNvPr id="25" name="Left Brace 24">
                <a:extLst>
                  <a:ext uri="{FF2B5EF4-FFF2-40B4-BE49-F238E27FC236}">
                    <a16:creationId xmlns:a16="http://schemas.microsoft.com/office/drawing/2014/main" id="{B2F82EE2-0542-4560-998A-9668BE0745ED}"/>
                  </a:ext>
                </a:extLst>
              </p:cNvPr>
              <p:cNvSpPr/>
              <p:nvPr/>
            </p:nvSpPr>
            <p:spPr>
              <a:xfrm>
                <a:off x="1143000" y="1069161"/>
                <a:ext cx="93105" cy="373572"/>
              </a:xfrm>
              <a:prstGeom prst="leftBrace">
                <a:avLst/>
              </a:prstGeom>
              <a:ln w="31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BD72E08-B4EB-4D46-8111-C169267D7513}"/>
                  </a:ext>
                </a:extLst>
              </p:cNvPr>
              <p:cNvSpPr txBox="1"/>
              <p:nvPr/>
            </p:nvSpPr>
            <p:spPr>
              <a:xfrm>
                <a:off x="2366652" y="1566045"/>
                <a:ext cx="167385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/>
                  <a:t>Direct </a:t>
                </a:r>
                <a:r>
                  <a:rPr lang="en-GB" sz="1000" dirty="0" err="1"/>
                  <a:t>ToASt</a:t>
                </a:r>
                <a:r>
                  <a:rPr lang="en-GB" sz="1000" dirty="0"/>
                  <a:t> configuration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387F7ADC-A8FF-4DFE-890A-B64497F061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7447" y="1101158"/>
                <a:ext cx="2134553" cy="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89B2A9D-5930-4317-B8B6-323D7266BB32}"/>
                  </a:ext>
                </a:extLst>
              </p:cNvPr>
              <p:cNvSpPr txBox="1"/>
              <p:nvPr/>
            </p:nvSpPr>
            <p:spPr>
              <a:xfrm>
                <a:off x="2366652" y="847848"/>
                <a:ext cx="15648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/>
                  <a:t>By Sequencer generator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ECE1B3D-B3F5-4641-A158-47C70BE7EC09}"/>
                  </a:ext>
                </a:extLst>
              </p:cNvPr>
              <p:cNvSpPr/>
              <p:nvPr/>
            </p:nvSpPr>
            <p:spPr>
              <a:xfrm>
                <a:off x="4625340" y="842363"/>
                <a:ext cx="1775460" cy="706127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AE95B90-E706-4DE1-B073-9D7CC09E46BA}"/>
                  </a:ext>
                </a:extLst>
              </p:cNvPr>
              <p:cNvSpPr txBox="1"/>
              <p:nvPr/>
            </p:nvSpPr>
            <p:spPr>
              <a:xfrm>
                <a:off x="4763015" y="1033755"/>
                <a:ext cx="15744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err="1">
                    <a:solidFill>
                      <a:schemeClr val="bg1"/>
                    </a:solidFill>
                  </a:rPr>
                  <a:t>CFG_SequenceGen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lowchart: Manual Operation 32">
                <a:extLst>
                  <a:ext uri="{FF2B5EF4-FFF2-40B4-BE49-F238E27FC236}">
                    <a16:creationId xmlns:a16="http://schemas.microsoft.com/office/drawing/2014/main" id="{395D2171-634A-4A8A-A821-4E52460F831D}"/>
                  </a:ext>
                </a:extLst>
              </p:cNvPr>
              <p:cNvSpPr/>
              <p:nvPr/>
            </p:nvSpPr>
            <p:spPr>
              <a:xfrm>
                <a:off x="5020333" y="2057431"/>
                <a:ext cx="1135905" cy="390011"/>
              </a:xfrm>
              <a:prstGeom prst="flowChartManualOperation">
                <a:avLst/>
              </a:prstGeom>
              <a:solidFill>
                <a:srgbClr val="FA821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MUX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52A6760-8E87-4CE0-8D0B-F71346FAE5CD}"/>
                  </a:ext>
                </a:extLst>
              </p:cNvPr>
              <p:cNvSpPr txBox="1"/>
              <p:nvPr/>
            </p:nvSpPr>
            <p:spPr>
              <a:xfrm>
                <a:off x="4596625" y="344115"/>
                <a:ext cx="182516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/>
                  <a:t>Sequencer will automatically generates the configuration sequence </a:t>
                </a:r>
              </a:p>
            </p:txBody>
          </p: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82C3B912-E955-489B-B8BD-15F8A1A5745C}"/>
                  </a:ext>
                </a:extLst>
              </p:cNvPr>
              <p:cNvCxnSpPr>
                <a:cxnSpLocks/>
                <a:stCxn id="22" idx="3"/>
                <a:endCxn id="40" idx="0"/>
              </p:cNvCxnSpPr>
              <p:nvPr/>
            </p:nvCxnSpPr>
            <p:spPr>
              <a:xfrm>
                <a:off x="2240082" y="1862671"/>
                <a:ext cx="2969321" cy="193690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E3F1762-49E9-4DA1-A55B-B2FB03BA05B3}"/>
                  </a:ext>
                </a:extLst>
              </p:cNvPr>
              <p:cNvSpPr/>
              <p:nvPr/>
            </p:nvSpPr>
            <p:spPr>
              <a:xfrm>
                <a:off x="5126560" y="2056361"/>
                <a:ext cx="165685" cy="996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07E9A6F-78D7-44CB-9D37-EAF1CBD6F7A5}"/>
                  </a:ext>
                </a:extLst>
              </p:cNvPr>
              <p:cNvSpPr/>
              <p:nvPr/>
            </p:nvSpPr>
            <p:spPr>
              <a:xfrm>
                <a:off x="5828578" y="2061792"/>
                <a:ext cx="165685" cy="996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44" name="Connector: Elbow 43">
                <a:extLst>
                  <a:ext uri="{FF2B5EF4-FFF2-40B4-BE49-F238E27FC236}">
                    <a16:creationId xmlns:a16="http://schemas.microsoft.com/office/drawing/2014/main" id="{BE323049-9DCA-4E48-A3C8-82A124F343C3}"/>
                  </a:ext>
                </a:extLst>
              </p:cNvPr>
              <p:cNvCxnSpPr>
                <a:cxnSpLocks/>
                <a:stCxn id="31" idx="2"/>
                <a:endCxn id="41" idx="0"/>
              </p:cNvCxnSpPr>
              <p:nvPr/>
            </p:nvCxnSpPr>
            <p:spPr>
              <a:xfrm rot="16200000" flipH="1">
                <a:off x="5455594" y="1605965"/>
                <a:ext cx="513302" cy="398351"/>
              </a:xfrm>
              <a:prstGeom prst="bentConnector3">
                <a:avLst>
                  <a:gd name="adj1" fmla="val 50000"/>
                </a:avLst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240774C-8819-4B78-8D6D-2413A58D0690}"/>
                  </a:ext>
                </a:extLst>
              </p:cNvPr>
              <p:cNvSpPr txBox="1"/>
              <p:nvPr/>
            </p:nvSpPr>
            <p:spPr>
              <a:xfrm flipH="1">
                <a:off x="5911420" y="1841969"/>
                <a:ext cx="177546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/>
                  <a:t>Downlink_GBT_Data_seq</a:t>
                </a:r>
                <a:endParaRPr lang="en-GB" sz="1000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7FD219C-FE8F-44DA-BFD4-5D91FEF38069}"/>
                  </a:ext>
                </a:extLst>
              </p:cNvPr>
              <p:cNvSpPr txBox="1"/>
              <p:nvPr/>
            </p:nvSpPr>
            <p:spPr>
              <a:xfrm>
                <a:off x="3544142" y="1836405"/>
                <a:ext cx="163217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err="1"/>
                  <a:t>Downlink_GBT_Data_reg</a:t>
                </a:r>
                <a:endParaRPr lang="en-GB" sz="1000" dirty="0"/>
              </a:p>
            </p:txBody>
          </p:sp>
          <p:cxnSp>
            <p:nvCxnSpPr>
              <p:cNvPr id="49" name="Connector: Elbow 48">
                <a:extLst>
                  <a:ext uri="{FF2B5EF4-FFF2-40B4-BE49-F238E27FC236}">
                    <a16:creationId xmlns:a16="http://schemas.microsoft.com/office/drawing/2014/main" id="{B7B0478A-D528-48F0-86A3-DA18A84EBF56}"/>
                  </a:ext>
                </a:extLst>
              </p:cNvPr>
              <p:cNvCxnSpPr>
                <a:cxnSpLocks/>
                <a:stCxn id="33" idx="2"/>
                <a:endCxn id="56" idx="0"/>
              </p:cNvCxnSpPr>
              <p:nvPr/>
            </p:nvCxnSpPr>
            <p:spPr>
              <a:xfrm rot="16200000" flipH="1">
                <a:off x="5409056" y="2626671"/>
                <a:ext cx="359252" cy="793"/>
              </a:xfrm>
              <a:prstGeom prst="bentConnector3">
                <a:avLst>
                  <a:gd name="adj1" fmla="val 50000"/>
                </a:avLst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C9500C3-8546-429A-9E36-6DAF765B1FE4}"/>
                  </a:ext>
                </a:extLst>
              </p:cNvPr>
              <p:cNvSpPr txBox="1"/>
              <p:nvPr/>
            </p:nvSpPr>
            <p:spPr>
              <a:xfrm>
                <a:off x="5644564" y="2421044"/>
                <a:ext cx="137730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/>
                  <a:t>Downlink_GBT_Data</a:t>
                </a:r>
                <a:endParaRPr lang="en-GB" sz="1000" dirty="0"/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BF925518-E1F5-49F0-833A-174198316630}"/>
                  </a:ext>
                </a:extLst>
              </p:cNvPr>
              <p:cNvGrpSpPr/>
              <p:nvPr/>
            </p:nvGrpSpPr>
            <p:grpSpPr>
              <a:xfrm>
                <a:off x="5272040" y="2806694"/>
                <a:ext cx="634077" cy="483300"/>
                <a:chOff x="1758950" y="1552575"/>
                <a:chExt cx="739775" cy="615950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90E0C31C-AB1B-48AA-B21F-FEBA0A605666}"/>
                    </a:ext>
                  </a:extLst>
                </p:cNvPr>
                <p:cNvSpPr/>
                <p:nvPr/>
              </p:nvSpPr>
              <p:spPr>
                <a:xfrm>
                  <a:off x="1758950" y="1552575"/>
                  <a:ext cx="739775" cy="61595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70C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0099848F-0AAF-436C-9F61-92B76BFCF2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38300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74248A61-1438-43DE-9654-6AB058E817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677843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4EF0AC8D-0B8D-431E-A0B6-FE3E36EEE4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17386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7CDD0E08-2438-43C1-BA4E-B7C963EB17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56929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B2543F5-3E79-495C-B03F-447636AADA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796472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2AA3D51F-B0A3-47C1-A469-BA7DB3F4F0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36015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E041EC11-7812-40AD-BB07-1892122070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875558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128F2078-4A10-4799-972B-03F77EB652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15101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C70F0D06-ADA2-4E6B-9C5D-EBC023F125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54644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CF0938A5-7AE9-417F-9D36-F89F64A5DA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1994187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64068C1A-2002-4256-AF16-EFC0F41067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33730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1CB0AC25-A7F2-43ED-AF4B-8F69308AE8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950" y="2073275"/>
                  <a:ext cx="739775" cy="0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9035422-2019-4C0F-B2B3-50C6D3575D58}"/>
                  </a:ext>
                </a:extLst>
              </p:cNvPr>
              <p:cNvSpPr txBox="1"/>
              <p:nvPr/>
            </p:nvSpPr>
            <p:spPr>
              <a:xfrm>
                <a:off x="5867320" y="2847748"/>
                <a:ext cx="1351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err="1"/>
                  <a:t>Sync_FIFO</a:t>
                </a:r>
                <a:endParaRPr lang="en-GB" dirty="0"/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10498196-44E8-469E-A2B5-BD0F926E6C52}"/>
                  </a:ext>
                </a:extLst>
              </p:cNvPr>
              <p:cNvSpPr/>
              <p:nvPr/>
            </p:nvSpPr>
            <p:spPr>
              <a:xfrm>
                <a:off x="3501280" y="3122174"/>
                <a:ext cx="1218873" cy="6810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100" dirty="0">
                    <a:solidFill>
                      <a:schemeClr val="tx1"/>
                    </a:solidFill>
                  </a:rPr>
                  <a:t>FSM_SHIFT</a:t>
                </a:r>
              </a:p>
              <a:p>
                <a:pPr algn="ctr"/>
                <a:r>
                  <a:rPr lang="en-GB" sz="1100" dirty="0">
                    <a:solidFill>
                      <a:schemeClr val="tx1"/>
                    </a:solidFill>
                  </a:rPr>
                  <a:t>TX</a:t>
                </a:r>
              </a:p>
            </p:txBody>
          </p: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C3020B3F-2984-4033-8464-0FD83B75E500}"/>
                  </a:ext>
                </a:extLst>
              </p:cNvPr>
              <p:cNvCxnSpPr/>
              <p:nvPr/>
            </p:nvCxnSpPr>
            <p:spPr>
              <a:xfrm flipH="1">
                <a:off x="1695231" y="3432447"/>
                <a:ext cx="1806049" cy="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FF5308E-A2BB-47B8-9BD2-77408E958972}"/>
                  </a:ext>
                </a:extLst>
              </p:cNvPr>
              <p:cNvSpPr txBox="1"/>
              <p:nvPr/>
            </p:nvSpPr>
            <p:spPr>
              <a:xfrm>
                <a:off x="2389171" y="3184228"/>
                <a:ext cx="106471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/>
                  <a:t>SERIAL_OUT</a:t>
                </a: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7DC07BA8-6E71-4055-B0CD-5552248554C7}"/>
                  </a:ext>
                </a:extLst>
              </p:cNvPr>
              <p:cNvCxnSpPr>
                <a:cxnSpLocks/>
                <a:stCxn id="56" idx="2"/>
                <a:endCxn id="74" idx="3"/>
              </p:cNvCxnSpPr>
              <p:nvPr/>
            </p:nvCxnSpPr>
            <p:spPr>
              <a:xfrm rot="5400000">
                <a:off x="5068267" y="2941880"/>
                <a:ext cx="172698" cy="868926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C45AE470-FDD6-47EE-89F4-647D6D10979E}"/>
                  </a:ext>
                </a:extLst>
              </p:cNvPr>
              <p:cNvSpPr/>
              <p:nvPr/>
            </p:nvSpPr>
            <p:spPr>
              <a:xfrm>
                <a:off x="3527664" y="3913148"/>
                <a:ext cx="1218873" cy="6810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100" dirty="0">
                    <a:solidFill>
                      <a:schemeClr val="tx1"/>
                    </a:solidFill>
                  </a:rPr>
                  <a:t>FSM_RX_CFG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F646B9F-5DF5-4132-A1CB-4A6E9846A9B4}"/>
                  </a:ext>
                </a:extLst>
              </p:cNvPr>
              <p:cNvSpPr txBox="1"/>
              <p:nvPr/>
            </p:nvSpPr>
            <p:spPr>
              <a:xfrm>
                <a:off x="971688" y="3346189"/>
                <a:ext cx="7056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err="1">
                    <a:solidFill>
                      <a:schemeClr val="bg1"/>
                    </a:solidFill>
                  </a:rPr>
                  <a:t>Cfg_TX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D03E272-2113-4F22-B538-F99F7751600D}"/>
                  </a:ext>
                </a:extLst>
              </p:cNvPr>
              <p:cNvSpPr txBox="1"/>
              <p:nvPr/>
            </p:nvSpPr>
            <p:spPr>
              <a:xfrm>
                <a:off x="1032369" y="3917831"/>
                <a:ext cx="7216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err="1">
                    <a:solidFill>
                      <a:schemeClr val="bg1"/>
                    </a:solidFill>
                  </a:rPr>
                  <a:t>Cfg_RX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D2A9727B-EFD5-4E43-8378-374C077B4512}"/>
                  </a:ext>
                </a:extLst>
              </p:cNvPr>
              <p:cNvCxnSpPr>
                <a:cxnSpLocks/>
                <a:endCxn id="81" idx="1"/>
              </p:cNvCxnSpPr>
              <p:nvPr/>
            </p:nvCxnSpPr>
            <p:spPr>
              <a:xfrm>
                <a:off x="1561226" y="4253666"/>
                <a:ext cx="1966438" cy="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EC14116-928A-49DA-B1E2-AB604E8CA605}"/>
                  </a:ext>
                </a:extLst>
              </p:cNvPr>
              <p:cNvSpPr/>
              <p:nvPr/>
            </p:nvSpPr>
            <p:spPr>
              <a:xfrm>
                <a:off x="2437447" y="4032581"/>
                <a:ext cx="108715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100" dirty="0" err="1"/>
                  <a:t>CfgRx_int_reg</a:t>
                </a:r>
                <a:endParaRPr lang="en-GB" sz="1100" dirty="0"/>
              </a:p>
            </p:txBody>
          </p:sp>
          <p:cxnSp>
            <p:nvCxnSpPr>
              <p:cNvPr id="88" name="Connector: Elbow 87">
                <a:extLst>
                  <a:ext uri="{FF2B5EF4-FFF2-40B4-BE49-F238E27FC236}">
                    <a16:creationId xmlns:a16="http://schemas.microsoft.com/office/drawing/2014/main" id="{43BA01BB-7BCA-4279-868B-E65C983F798F}"/>
                  </a:ext>
                </a:extLst>
              </p:cNvPr>
              <p:cNvCxnSpPr>
                <a:cxnSpLocks/>
                <a:stCxn id="81" idx="3"/>
                <a:endCxn id="31" idx="3"/>
              </p:cNvCxnSpPr>
              <p:nvPr/>
            </p:nvCxnSpPr>
            <p:spPr>
              <a:xfrm flipV="1">
                <a:off x="4746537" y="1195427"/>
                <a:ext cx="1654263" cy="3058239"/>
              </a:xfrm>
              <a:prstGeom prst="bentConnector3">
                <a:avLst>
                  <a:gd name="adj1" fmla="val 187128"/>
                </a:avLst>
              </a:prstGeom>
              <a:ln w="254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ED04970E-658D-4533-8A1B-BA9533D3DF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0976" y="1235004"/>
                <a:ext cx="2134553" cy="0"/>
              </a:xfrm>
              <a:prstGeom prst="straightConnector1">
                <a:avLst/>
              </a:prstGeom>
              <a:ln w="25400">
                <a:solidFill>
                  <a:srgbClr val="7030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94BF52EF-6473-449D-9E3C-7AA7D1AFABF7}"/>
                  </a:ext>
                </a:extLst>
              </p:cNvPr>
              <p:cNvSpPr/>
              <p:nvPr/>
            </p:nvSpPr>
            <p:spPr>
              <a:xfrm>
                <a:off x="6799150" y="4040275"/>
                <a:ext cx="111601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dirty="0"/>
                  <a:t>DATA_RX_CFG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DF88C1D-4DDE-401E-8CF8-DB6651F3E609}"/>
                  </a:ext>
                </a:extLst>
              </p:cNvPr>
              <p:cNvSpPr txBox="1"/>
              <p:nvPr/>
            </p:nvSpPr>
            <p:spPr>
              <a:xfrm>
                <a:off x="208745" y="3500647"/>
                <a:ext cx="8644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err="1">
                    <a:solidFill>
                      <a:schemeClr val="bg1"/>
                    </a:solidFill>
                  </a:rPr>
                  <a:t>ToASt</a:t>
                </a:r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AD2926D-ADCD-4458-9FC5-D0F3B33703C1}"/>
                  </a:ext>
                </a:extLst>
              </p:cNvPr>
              <p:cNvSpPr txBox="1"/>
              <p:nvPr/>
            </p:nvSpPr>
            <p:spPr>
              <a:xfrm>
                <a:off x="8048620" y="2659761"/>
                <a:ext cx="71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MDC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4199879-740A-4264-8810-780D482C0EAB}"/>
                  </a:ext>
                </a:extLst>
              </p:cNvPr>
              <p:cNvSpPr txBox="1"/>
              <p:nvPr/>
            </p:nvSpPr>
            <p:spPr>
              <a:xfrm>
                <a:off x="2444736" y="1220787"/>
                <a:ext cx="14302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err="1">
                    <a:solidFill>
                      <a:srgbClr val="7030A0"/>
                    </a:solidFill>
                  </a:rPr>
                  <a:t>ReadBack</a:t>
                </a:r>
                <a:r>
                  <a:rPr lang="en-GB" sz="1200" dirty="0">
                    <a:solidFill>
                      <a:srgbClr val="7030A0"/>
                    </a:solidFill>
                  </a:rPr>
                  <a:t> to User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7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1B9835-6952-40E3-87F3-AA3F0C7C9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792890"/>
              </p:ext>
            </p:extLst>
          </p:nvPr>
        </p:nvGraphicFramePr>
        <p:xfrm>
          <a:off x="333554" y="742303"/>
          <a:ext cx="7804748" cy="44653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403230">
                  <a:extLst>
                    <a:ext uri="{9D8B030D-6E8A-4147-A177-3AD203B41FA5}">
                      <a16:colId xmlns:a16="http://schemas.microsoft.com/office/drawing/2014/main" val="1600744630"/>
                    </a:ext>
                  </a:extLst>
                </a:gridCol>
                <a:gridCol w="1857556">
                  <a:extLst>
                    <a:ext uri="{9D8B030D-6E8A-4147-A177-3AD203B41FA5}">
                      <a16:colId xmlns:a16="http://schemas.microsoft.com/office/drawing/2014/main" val="1925388190"/>
                    </a:ext>
                  </a:extLst>
                </a:gridCol>
                <a:gridCol w="1587259">
                  <a:extLst>
                    <a:ext uri="{9D8B030D-6E8A-4147-A177-3AD203B41FA5}">
                      <a16:colId xmlns:a16="http://schemas.microsoft.com/office/drawing/2014/main" val="1852772557"/>
                    </a:ext>
                  </a:extLst>
                </a:gridCol>
                <a:gridCol w="2956703">
                  <a:extLst>
                    <a:ext uri="{9D8B030D-6E8A-4147-A177-3AD203B41FA5}">
                      <a16:colId xmlns:a16="http://schemas.microsoft.com/office/drawing/2014/main" val="3502238018"/>
                    </a:ext>
                  </a:extLst>
                </a:gridCol>
              </a:tblGrid>
              <a:tr h="206555">
                <a:tc>
                  <a:txBody>
                    <a:bodyPr/>
                    <a:lstStyle/>
                    <a:p>
                      <a:r>
                        <a:rPr lang="en-GB" sz="1100" dirty="0"/>
                        <a:t>Address by PCIe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Global 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Defaults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591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GCR_0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0x433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Tx_0 and TX_1 enable for each </a:t>
                      </a:r>
                      <a:r>
                        <a:rPr lang="en-GB" sz="1000" dirty="0" err="1"/>
                        <a:t>ToASt</a:t>
                      </a:r>
                      <a:r>
                        <a:rPr lang="en-GB" sz="1000" dirty="0"/>
                        <a:t>, </a:t>
                      </a:r>
                    </a:p>
                    <a:p>
                      <a:r>
                        <a:rPr lang="en-GB" sz="1000" dirty="0"/>
                        <a:t>Detector polarity =1 (electrons)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560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GCR_1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0x088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412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GCR_2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748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600C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GCR_3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0x1f0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055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GCR_4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0x29f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1993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GCR_5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0x3ff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958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GCR_6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0x1df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415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GCR_7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0x30d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26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GCR_8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0x2d4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300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GCR_9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0x246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156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GCR_10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0x318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4803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GCR_11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0x6a8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470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GCR_12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852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GCR_13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0x1b5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249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GCR_14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0x071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Calibration enable = 0 (please set 0xF1 to enable the test pulse)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874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GCR_15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No region disabled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654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96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4F602B-26C5-4F6D-85AF-BC1574446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652894"/>
              </p:ext>
            </p:extLst>
          </p:nvPr>
        </p:nvGraphicFramePr>
        <p:xfrm>
          <a:off x="333554" y="742303"/>
          <a:ext cx="7804748" cy="4160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03230">
                  <a:extLst>
                    <a:ext uri="{9D8B030D-6E8A-4147-A177-3AD203B41FA5}">
                      <a16:colId xmlns:a16="http://schemas.microsoft.com/office/drawing/2014/main" val="1600744630"/>
                    </a:ext>
                  </a:extLst>
                </a:gridCol>
                <a:gridCol w="1857556">
                  <a:extLst>
                    <a:ext uri="{9D8B030D-6E8A-4147-A177-3AD203B41FA5}">
                      <a16:colId xmlns:a16="http://schemas.microsoft.com/office/drawing/2014/main" val="1925388190"/>
                    </a:ext>
                  </a:extLst>
                </a:gridCol>
                <a:gridCol w="1587259">
                  <a:extLst>
                    <a:ext uri="{9D8B030D-6E8A-4147-A177-3AD203B41FA5}">
                      <a16:colId xmlns:a16="http://schemas.microsoft.com/office/drawing/2014/main" val="1852772557"/>
                    </a:ext>
                  </a:extLst>
                </a:gridCol>
                <a:gridCol w="2956703">
                  <a:extLst>
                    <a:ext uri="{9D8B030D-6E8A-4147-A177-3AD203B41FA5}">
                      <a16:colId xmlns:a16="http://schemas.microsoft.com/office/drawing/2014/main" val="3502238018"/>
                    </a:ext>
                  </a:extLst>
                </a:gridCol>
              </a:tblGrid>
              <a:tr h="206555">
                <a:tc>
                  <a:txBody>
                    <a:bodyPr/>
                    <a:lstStyle/>
                    <a:p>
                      <a:r>
                        <a:rPr lang="en-GB" sz="1100" dirty="0"/>
                        <a:t>Address by PCIe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Channel 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Defaults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591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0 Reg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Set 0x18 to enable the test pulse on this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560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0 Reg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0xd36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412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1 Reg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Set 0x18 to enable the test pulse on this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748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604C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1 Reg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0xd36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055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2 Reg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Set 0x18 to enable the test pulse on this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1993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2 Reg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0xd36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958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3 Reg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Set 0x18 to enable the test pulse on this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415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605C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3 Reg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0xd36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26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4 Reg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Set 0x18 to enable the test pulse on this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300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4 Reg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0xd36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156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5 Reg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Set 0x18 to enable the test pulse on this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4803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606C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5 Reg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0xd36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470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6 Reg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Set 0x18 to enable the test pulse on this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852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6 Reg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0xd36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249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7 Reg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Set 0x18 to enable the test pulse on this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874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607C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0 - Channel 7 Reg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0xd36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654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FC84C0-0726-465F-A6B2-4B8087BF1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025469"/>
              </p:ext>
            </p:extLst>
          </p:nvPr>
        </p:nvGraphicFramePr>
        <p:xfrm>
          <a:off x="333554" y="742303"/>
          <a:ext cx="3260786" cy="22098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03230">
                  <a:extLst>
                    <a:ext uri="{9D8B030D-6E8A-4147-A177-3AD203B41FA5}">
                      <a16:colId xmlns:a16="http://schemas.microsoft.com/office/drawing/2014/main" val="1600744630"/>
                    </a:ext>
                  </a:extLst>
                </a:gridCol>
                <a:gridCol w="1857556">
                  <a:extLst>
                    <a:ext uri="{9D8B030D-6E8A-4147-A177-3AD203B41FA5}">
                      <a16:colId xmlns:a16="http://schemas.microsoft.com/office/drawing/2014/main" val="1925388190"/>
                    </a:ext>
                  </a:extLst>
                </a:gridCol>
              </a:tblGrid>
              <a:tr h="206555">
                <a:tc>
                  <a:txBody>
                    <a:bodyPr/>
                    <a:lstStyle/>
                    <a:p>
                      <a:r>
                        <a:rPr lang="en-GB" sz="1100" dirty="0"/>
                        <a:t>Address by PCIe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Region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591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560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Region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412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60C0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Region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748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Region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055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Region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1993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Region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958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61C0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Region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669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6200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Region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415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61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E96BB-E12C-4DE1-B445-4EEF96A43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29" y="0"/>
            <a:ext cx="8232141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565BB-6E0D-4981-B639-2EF2B2F37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8" y="0"/>
            <a:ext cx="8238163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1996C7-817D-444B-9B39-91BD3BADC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8" y="0"/>
            <a:ext cx="8238163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8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041E5-4E30-4930-A0E2-B20BEB37E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8" y="0"/>
            <a:ext cx="8238163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0828A31B-143B-4005-9CFF-95925D986A9F}"/>
              </a:ext>
            </a:extLst>
          </p:cNvPr>
          <p:cNvSpPr/>
          <p:nvPr/>
        </p:nvSpPr>
        <p:spPr>
          <a:xfrm>
            <a:off x="2481100" y="2759673"/>
            <a:ext cx="3681170" cy="1842624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BE09CAB-B12A-4FB0-98FC-713BB9EABC1B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 DAQ for beam test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707E1DBB-6ADD-49B3-800B-79E7F31D9205}"/>
              </a:ext>
            </a:extLst>
          </p:cNvPr>
          <p:cNvSpPr txBox="1">
            <a:spLocks/>
          </p:cNvSpPr>
          <p:nvPr/>
        </p:nvSpPr>
        <p:spPr>
          <a:xfrm>
            <a:off x="358774" y="646090"/>
            <a:ext cx="7256871" cy="494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CB423"/>
              </a:buClr>
              <a:defRPr/>
            </a:pPr>
            <a:r>
              <a:rPr lang="en-GB" sz="1600" dirty="0">
                <a:solidFill>
                  <a:srgbClr val="009682"/>
                </a:solidFill>
                <a:ea typeface="黑体" panose="02010609060101010101" pitchFamily="49" charset="-122"/>
              </a:rPr>
              <a:t>First version of FPGA firmware that integrated the control/readout of </a:t>
            </a:r>
            <a:r>
              <a:rPr lang="en-GB" sz="1600" dirty="0" err="1">
                <a:solidFill>
                  <a:srgbClr val="009682"/>
                </a:solidFill>
                <a:ea typeface="黑体" panose="02010609060101010101" pitchFamily="49" charset="-122"/>
              </a:rPr>
              <a:t>ToASt</a:t>
            </a:r>
            <a:r>
              <a:rPr lang="en-GB" sz="1600" dirty="0">
                <a:solidFill>
                  <a:srgbClr val="009682"/>
                </a:solidFill>
                <a:ea typeface="黑体" panose="02010609060101010101" pitchFamily="49" charset="-122"/>
              </a:rPr>
              <a:t>(s) by the MDC architecture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CC0CA2-CD05-4628-BB4C-A0CAC0843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78" y="1264244"/>
            <a:ext cx="8423497" cy="1141677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</a:pPr>
            <a:r>
              <a:rPr lang="en-GB" sz="1600" dirty="0"/>
              <a:t>The first architecture is based on </a:t>
            </a:r>
            <a:r>
              <a:rPr lang="en-GB" sz="1600" dirty="0" err="1"/>
              <a:t>HighFlex</a:t>
            </a:r>
            <a:r>
              <a:rPr lang="en-GB" sz="1600" dirty="0"/>
              <a:t> v.1 with MDC architecture on FPGA</a:t>
            </a:r>
          </a:p>
          <a:p>
            <a:pPr>
              <a:lnSpc>
                <a:spcPts val="2000"/>
              </a:lnSpc>
            </a:pPr>
            <a:r>
              <a:rPr lang="en-GB" sz="1600" dirty="0"/>
              <a:t>Readout based on PCIe Gen 3, compatible to any PCs  </a:t>
            </a:r>
          </a:p>
          <a:p>
            <a:pPr>
              <a:lnSpc>
                <a:spcPts val="2000"/>
              </a:lnSpc>
            </a:pPr>
            <a:r>
              <a:rPr lang="en-GB" sz="1600" dirty="0"/>
              <a:t>Data throughput up to 120 Gb/s suitable to readout multiple </a:t>
            </a:r>
            <a:r>
              <a:rPr lang="en-GB" sz="1600" dirty="0" err="1"/>
              <a:t>ToASt</a:t>
            </a:r>
            <a:r>
              <a:rPr lang="en-GB" sz="1600" dirty="0"/>
              <a:t>(s) simultaneously as a detector module scenario</a:t>
            </a:r>
            <a:endParaRPr lang="en-GB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2A1FAE-ECA4-47D9-863E-9D789D1CE2BC}"/>
              </a:ext>
            </a:extLst>
          </p:cNvPr>
          <p:cNvSpPr/>
          <p:nvPr/>
        </p:nvSpPr>
        <p:spPr>
          <a:xfrm>
            <a:off x="439988" y="2759673"/>
            <a:ext cx="1947612" cy="1842624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D48E9F2-4404-4142-B83B-739CC59E262F}"/>
              </a:ext>
            </a:extLst>
          </p:cNvPr>
          <p:cNvGrpSpPr/>
          <p:nvPr/>
        </p:nvGrpSpPr>
        <p:grpSpPr>
          <a:xfrm>
            <a:off x="662709" y="3316923"/>
            <a:ext cx="484338" cy="615950"/>
            <a:chOff x="1758950" y="1552575"/>
            <a:chExt cx="739775" cy="61595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0A275BE-1A08-4FE8-A97C-3D5219EA6838}"/>
                </a:ext>
              </a:extLst>
            </p:cNvPr>
            <p:cNvSpPr/>
            <p:nvPr/>
          </p:nvSpPr>
          <p:spPr>
            <a:xfrm>
              <a:off x="1758950" y="1552575"/>
              <a:ext cx="739775" cy="6159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1B6723A-1590-403B-B329-E8E6C92A881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3830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80B5559-DE5C-4E40-8AC5-AE2C75B5A905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677843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CF9B43F-2AAE-4456-AAB8-3ABAC5F85C7B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17386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5CE7876-BEDE-4DCA-8CC6-30743A9177BE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56929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AB2E077-E393-488E-979D-BF911DF8DB3D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796472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51D7B0F-0A91-4655-945F-6313624DA809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3601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D55C337-1245-487F-B405-174F3DD49F58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875558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DE0520B-25DE-46BC-8ECD-2E0AC070C5D1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15101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2A7AE4-D075-4FD6-8BD0-7082CAF533D2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54644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FE9BDCC-E030-4885-9589-2FA248A704F1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1994187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3D18818-11B6-4D3A-BFA6-93543AA56DEC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33730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D5D7D36-BE7C-4C02-8F5C-E42B7F05B955}"/>
                </a:ext>
              </a:extLst>
            </p:cNvPr>
            <p:cNvCxnSpPr>
              <a:cxnSpLocks/>
            </p:cNvCxnSpPr>
            <p:nvPr/>
          </p:nvCxnSpPr>
          <p:spPr>
            <a:xfrm>
              <a:off x="1758950" y="2073275"/>
              <a:ext cx="7397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219E2DE4-4AE5-4830-A933-2AD78BF8BFE9}"/>
              </a:ext>
            </a:extLst>
          </p:cNvPr>
          <p:cNvSpPr/>
          <p:nvPr/>
        </p:nvSpPr>
        <p:spPr>
          <a:xfrm>
            <a:off x="1241528" y="3311044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3CB8AC6-1FEB-4B63-A1CD-F4337DDA9679}"/>
              </a:ext>
            </a:extLst>
          </p:cNvPr>
          <p:cNvSpPr/>
          <p:nvPr/>
        </p:nvSpPr>
        <p:spPr>
          <a:xfrm>
            <a:off x="1244821" y="3536668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2B569E4-7233-44F6-9E23-A154E01185AF}"/>
              </a:ext>
            </a:extLst>
          </p:cNvPr>
          <p:cNvSpPr/>
          <p:nvPr/>
        </p:nvSpPr>
        <p:spPr>
          <a:xfrm>
            <a:off x="1241528" y="3778595"/>
            <a:ext cx="531700" cy="176461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/>
              <a:t>ToASt</a:t>
            </a:r>
            <a:endParaRPr lang="en-GB" sz="9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FC275F-4C2C-4A83-901B-AFF7065067B0}"/>
              </a:ext>
            </a:extLst>
          </p:cNvPr>
          <p:cNvSpPr txBox="1"/>
          <p:nvPr/>
        </p:nvSpPr>
        <p:spPr>
          <a:xfrm>
            <a:off x="1367677" y="3577700"/>
            <a:ext cx="2685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…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AA87317-C63B-437C-96A3-1E77CB6B8D49}"/>
              </a:ext>
            </a:extLst>
          </p:cNvPr>
          <p:cNvGrpSpPr/>
          <p:nvPr/>
        </p:nvGrpSpPr>
        <p:grpSpPr>
          <a:xfrm>
            <a:off x="1148028" y="3369098"/>
            <a:ext cx="96037" cy="59521"/>
            <a:chOff x="1228799" y="1403976"/>
            <a:chExt cx="96037" cy="59521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C8BE379-AA26-4B10-9B1B-66876107D250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DA3AAC6-C96F-491F-8281-6717C0FC7C2F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02D8DAA-1E7B-49B0-86B1-2C9142E9EC17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21B1727-CAD4-431B-82F8-A6F2CDCD4C2F}"/>
              </a:ext>
            </a:extLst>
          </p:cNvPr>
          <p:cNvGrpSpPr/>
          <p:nvPr/>
        </p:nvGrpSpPr>
        <p:grpSpPr>
          <a:xfrm>
            <a:off x="1150381" y="3573103"/>
            <a:ext cx="96037" cy="59521"/>
            <a:chOff x="1228799" y="1403976"/>
            <a:chExt cx="96037" cy="59521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6DCF284-8C12-434E-BC95-2D3741ADC294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ACA57A8-8D0E-4978-8641-8F7222A450FB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5775139-092D-44A2-9184-CE71973AD131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2E67F2E-6E06-40E8-97C2-677D3C7E5BC1}"/>
              </a:ext>
            </a:extLst>
          </p:cNvPr>
          <p:cNvGrpSpPr/>
          <p:nvPr/>
        </p:nvGrpSpPr>
        <p:grpSpPr>
          <a:xfrm>
            <a:off x="1144713" y="3841908"/>
            <a:ext cx="96037" cy="59521"/>
            <a:chOff x="1228799" y="1403976"/>
            <a:chExt cx="96037" cy="5952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3434312-2BD4-4749-B9A1-83E0C8BB390C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0397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262E2A7-3A4C-419E-B9FF-4096ED62D9E6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33736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92B2B73-740E-42E3-AA45-DA48BB250458}"/>
                </a:ext>
              </a:extLst>
            </p:cNvPr>
            <p:cNvCxnSpPr>
              <a:cxnSpLocks/>
            </p:cNvCxnSpPr>
            <p:nvPr/>
          </p:nvCxnSpPr>
          <p:spPr>
            <a:xfrm>
              <a:off x="1228799" y="1463497"/>
              <a:ext cx="960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4578D956-D94E-401C-8458-633F2BD7E6FC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1773228" y="3399275"/>
            <a:ext cx="799477" cy="105133"/>
          </a:xfrm>
          <a:prstGeom prst="bentConnector3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F896AEDF-1095-4734-B8EB-266B8EF761D8}"/>
              </a:ext>
            </a:extLst>
          </p:cNvPr>
          <p:cNvCxnSpPr>
            <a:cxnSpLocks/>
            <a:stCxn id="55" idx="3"/>
          </p:cNvCxnSpPr>
          <p:nvPr/>
        </p:nvCxnSpPr>
        <p:spPr>
          <a:xfrm flipV="1">
            <a:off x="1773228" y="3760750"/>
            <a:ext cx="818404" cy="106076"/>
          </a:xfrm>
          <a:prstGeom prst="bentConnector3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38026FDF-F371-45B8-B199-C5C1F1CAC06A}"/>
              </a:ext>
            </a:extLst>
          </p:cNvPr>
          <p:cNvSpPr txBox="1"/>
          <p:nvPr/>
        </p:nvSpPr>
        <p:spPr>
          <a:xfrm rot="16200000">
            <a:off x="-173862" y="3507082"/>
            <a:ext cx="1194923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200"/>
            </a:lvl1pPr>
          </a:lstStyle>
          <a:p>
            <a:pPr algn="l"/>
            <a:r>
              <a:rPr lang="en-GB" b="1" dirty="0"/>
              <a:t>Strip Detector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5460AA3-93DF-4EB6-87E6-4E5E65A025A2}"/>
              </a:ext>
            </a:extLst>
          </p:cNvPr>
          <p:cNvSpPr txBox="1"/>
          <p:nvPr/>
        </p:nvSpPr>
        <p:spPr>
          <a:xfrm>
            <a:off x="439988" y="2742770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65000"/>
                  </a:schemeClr>
                </a:solidFill>
              </a:rPr>
              <a:t>Detector card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E3B9A72-455C-4F8F-A82A-2C65AA83614D}"/>
              </a:ext>
            </a:extLst>
          </p:cNvPr>
          <p:cNvSpPr txBox="1"/>
          <p:nvPr/>
        </p:nvSpPr>
        <p:spPr>
          <a:xfrm>
            <a:off x="2542488" y="4351833"/>
            <a:ext cx="1895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FPGA (</a:t>
            </a:r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HighFlex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 v1) card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4342D02-0084-4798-9D74-D7D18D84537A}"/>
              </a:ext>
            </a:extLst>
          </p:cNvPr>
          <p:cNvSpPr/>
          <p:nvPr/>
        </p:nvSpPr>
        <p:spPr>
          <a:xfrm>
            <a:off x="3464560" y="2534920"/>
            <a:ext cx="1122680" cy="26350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DDR3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1805380E-BE78-4F0B-B736-68E03A33DD6C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3333900" y="2798425"/>
            <a:ext cx="431649" cy="714844"/>
          </a:xfrm>
          <a:prstGeom prst="bentConnector2">
            <a:avLst/>
          </a:prstGeom>
          <a:ln w="41275">
            <a:solidFill>
              <a:srgbClr val="007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AB51504-AA9C-4EED-9418-11D721766387}"/>
              </a:ext>
            </a:extLst>
          </p:cNvPr>
          <p:cNvSpPr/>
          <p:nvPr/>
        </p:nvSpPr>
        <p:spPr>
          <a:xfrm>
            <a:off x="3233100" y="3469362"/>
            <a:ext cx="100800" cy="878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805E8B8-55B9-407C-B2E0-D4349228F259}"/>
              </a:ext>
            </a:extLst>
          </p:cNvPr>
          <p:cNvSpPr/>
          <p:nvPr/>
        </p:nvSpPr>
        <p:spPr>
          <a:xfrm>
            <a:off x="3233100" y="3665501"/>
            <a:ext cx="100800" cy="878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D9C87BC1-E675-4AFB-A4D4-EF83A3BBF5A8}"/>
              </a:ext>
            </a:extLst>
          </p:cNvPr>
          <p:cNvCxnSpPr>
            <a:cxnSpLocks/>
            <a:stCxn id="105" idx="1"/>
            <a:endCxn id="11" idx="3"/>
          </p:cNvCxnSpPr>
          <p:nvPr/>
        </p:nvCxnSpPr>
        <p:spPr>
          <a:xfrm rot="10800000">
            <a:off x="3597463" y="3647557"/>
            <a:ext cx="417027" cy="340920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1BFEC805-CE77-40C9-983C-1947ADB49427}"/>
              </a:ext>
            </a:extLst>
          </p:cNvPr>
          <p:cNvCxnSpPr>
            <a:cxnSpLocks/>
            <a:endCxn id="96" idx="1"/>
          </p:cNvCxnSpPr>
          <p:nvPr/>
        </p:nvCxnSpPr>
        <p:spPr>
          <a:xfrm rot="16200000" flipH="1">
            <a:off x="4204153" y="2855675"/>
            <a:ext cx="487178" cy="442457"/>
          </a:xfrm>
          <a:prstGeom prst="bentConnector2">
            <a:avLst/>
          </a:prstGeom>
          <a:ln w="41275">
            <a:solidFill>
              <a:srgbClr val="007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PC Tower and Monitor - Free computer icons">
            <a:extLst>
              <a:ext uri="{FF2B5EF4-FFF2-40B4-BE49-F238E27FC236}">
                <a16:creationId xmlns:a16="http://schemas.microsoft.com/office/drawing/2014/main" id="{3857A6BE-9E47-479F-9A90-91E4E0F31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713" y="2971202"/>
            <a:ext cx="1388597" cy="138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39EF7F-9F0D-4120-8294-B78E92B48570}"/>
              </a:ext>
            </a:extLst>
          </p:cNvPr>
          <p:cNvSpPr txBox="1"/>
          <p:nvPr/>
        </p:nvSpPr>
        <p:spPr>
          <a:xfrm>
            <a:off x="7157713" y="288100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PC DAQ/control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C74C0D-EEAC-4F7D-8196-3836C1428ACD}"/>
              </a:ext>
            </a:extLst>
          </p:cNvPr>
          <p:cNvSpPr txBox="1"/>
          <p:nvPr/>
        </p:nvSpPr>
        <p:spPr>
          <a:xfrm>
            <a:off x="3067095" y="4058733"/>
            <a:ext cx="9909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User register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4261E0EC-1823-4C88-A262-3E09611BA874}"/>
              </a:ext>
            </a:extLst>
          </p:cNvPr>
          <p:cNvSpPr/>
          <p:nvPr/>
        </p:nvSpPr>
        <p:spPr>
          <a:xfrm>
            <a:off x="4668971" y="3013567"/>
            <a:ext cx="1466402" cy="613852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GPU-Direct KIT-DMA</a:t>
            </a:r>
          </a:p>
        </p:txBody>
      </p:sp>
      <p:sp>
        <p:nvSpPr>
          <p:cNvPr id="97" name="Arrow: Right 96">
            <a:extLst>
              <a:ext uri="{FF2B5EF4-FFF2-40B4-BE49-F238E27FC236}">
                <a16:creationId xmlns:a16="http://schemas.microsoft.com/office/drawing/2014/main" id="{835A618B-C20D-4A3D-BE69-8FB48BAFFF79}"/>
              </a:ext>
            </a:extLst>
          </p:cNvPr>
          <p:cNvSpPr/>
          <p:nvPr/>
        </p:nvSpPr>
        <p:spPr>
          <a:xfrm>
            <a:off x="6045402" y="3111781"/>
            <a:ext cx="1011476" cy="471247"/>
          </a:xfrm>
          <a:prstGeom prst="rightArrow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05A806F-B0FC-4BFD-81F4-07D2B15002A5}"/>
              </a:ext>
            </a:extLst>
          </p:cNvPr>
          <p:cNvSpPr txBox="1"/>
          <p:nvPr/>
        </p:nvSpPr>
        <p:spPr>
          <a:xfrm>
            <a:off x="6272927" y="3182037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Data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E58C7420-24FD-4AEB-86A1-3BE26B0BDDF3}"/>
              </a:ext>
            </a:extLst>
          </p:cNvPr>
          <p:cNvSpPr/>
          <p:nvPr/>
        </p:nvSpPr>
        <p:spPr>
          <a:xfrm>
            <a:off x="4735948" y="3704241"/>
            <a:ext cx="1466402" cy="692958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PCIe  Programmed IO (PIO)</a:t>
            </a:r>
          </a:p>
        </p:txBody>
      </p:sp>
      <p:sp>
        <p:nvSpPr>
          <p:cNvPr id="102" name="Arrow: Right 101">
            <a:extLst>
              <a:ext uri="{FF2B5EF4-FFF2-40B4-BE49-F238E27FC236}">
                <a16:creationId xmlns:a16="http://schemas.microsoft.com/office/drawing/2014/main" id="{FA741744-558A-467F-8E9E-1CF3B81248F3}"/>
              </a:ext>
            </a:extLst>
          </p:cNvPr>
          <p:cNvSpPr/>
          <p:nvPr/>
        </p:nvSpPr>
        <p:spPr>
          <a:xfrm rot="10800000">
            <a:off x="6074609" y="3805148"/>
            <a:ext cx="1123184" cy="471247"/>
          </a:xfrm>
          <a:prstGeom prst="rightArrow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D053F3-35E1-4AD6-B177-D5A286BBB2E3}"/>
              </a:ext>
            </a:extLst>
          </p:cNvPr>
          <p:cNvGrpSpPr/>
          <p:nvPr/>
        </p:nvGrpSpPr>
        <p:grpSpPr>
          <a:xfrm>
            <a:off x="4014489" y="3613933"/>
            <a:ext cx="549274" cy="749088"/>
            <a:chOff x="4875918" y="3868499"/>
            <a:chExt cx="549274" cy="749088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DF1F5990-33B0-4089-8103-A5D3EB60187B}"/>
                </a:ext>
              </a:extLst>
            </p:cNvPr>
            <p:cNvSpPr/>
            <p:nvPr/>
          </p:nvSpPr>
          <p:spPr>
            <a:xfrm>
              <a:off x="4875918" y="3868499"/>
              <a:ext cx="549274" cy="749088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BACD44C-BC16-4BEF-9182-0AED58D4E49E}"/>
                </a:ext>
              </a:extLst>
            </p:cNvPr>
            <p:cNvCxnSpPr>
              <a:cxnSpLocks/>
            </p:cNvCxnSpPr>
            <p:nvPr/>
          </p:nvCxnSpPr>
          <p:spPr>
            <a:xfrm>
              <a:off x="4921743" y="3965270"/>
              <a:ext cx="468000" cy="1243"/>
            </a:xfrm>
            <a:prstGeom prst="line">
              <a:avLst/>
            </a:prstGeom>
            <a:ln w="127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046E583-14CE-413F-A3BD-B9EEA94BD8F8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5" y="4019491"/>
              <a:ext cx="468000" cy="1243"/>
            </a:xfrm>
            <a:prstGeom prst="line">
              <a:avLst/>
            </a:prstGeom>
            <a:ln w="127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8BD58C6-DDF2-4C93-8E9E-CF23339C35AD}"/>
                </a:ext>
              </a:extLst>
            </p:cNvPr>
            <p:cNvCxnSpPr>
              <a:cxnSpLocks/>
            </p:cNvCxnSpPr>
            <p:nvPr/>
          </p:nvCxnSpPr>
          <p:spPr>
            <a:xfrm>
              <a:off x="4921743" y="4073712"/>
              <a:ext cx="468000" cy="1243"/>
            </a:xfrm>
            <a:prstGeom prst="line">
              <a:avLst/>
            </a:prstGeom>
            <a:ln w="127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5EAF93D-5BE2-4163-9C81-91F1CA5DE194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5" y="4127933"/>
              <a:ext cx="468000" cy="1243"/>
            </a:xfrm>
            <a:prstGeom prst="line">
              <a:avLst/>
            </a:prstGeom>
            <a:ln w="127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2371479-938E-4095-87BA-62EF6284C8A2}"/>
                </a:ext>
              </a:extLst>
            </p:cNvPr>
            <p:cNvCxnSpPr>
              <a:cxnSpLocks/>
            </p:cNvCxnSpPr>
            <p:nvPr/>
          </p:nvCxnSpPr>
          <p:spPr>
            <a:xfrm>
              <a:off x="4921900" y="4180708"/>
              <a:ext cx="468000" cy="1243"/>
            </a:xfrm>
            <a:prstGeom prst="line">
              <a:avLst/>
            </a:prstGeom>
            <a:ln w="127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292F328A-F252-4155-A7F6-A148FA00CF6E}"/>
                </a:ext>
              </a:extLst>
            </p:cNvPr>
            <p:cNvCxnSpPr>
              <a:cxnSpLocks/>
            </p:cNvCxnSpPr>
            <p:nvPr/>
          </p:nvCxnSpPr>
          <p:spPr>
            <a:xfrm>
              <a:off x="4916712" y="4234929"/>
              <a:ext cx="468000" cy="1243"/>
            </a:xfrm>
            <a:prstGeom prst="line">
              <a:avLst/>
            </a:prstGeom>
            <a:ln w="127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60E6D4D-A0AF-4844-BBB8-2DE0AE5716F0}"/>
                </a:ext>
              </a:extLst>
            </p:cNvPr>
            <p:cNvCxnSpPr>
              <a:cxnSpLocks/>
            </p:cNvCxnSpPr>
            <p:nvPr/>
          </p:nvCxnSpPr>
          <p:spPr>
            <a:xfrm>
              <a:off x="4921900" y="4289150"/>
              <a:ext cx="468000" cy="1243"/>
            </a:xfrm>
            <a:prstGeom prst="line">
              <a:avLst/>
            </a:prstGeom>
            <a:ln w="127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48A7DA87-69AD-4142-AA9F-E737F0F14448}"/>
                </a:ext>
              </a:extLst>
            </p:cNvPr>
            <p:cNvCxnSpPr>
              <a:cxnSpLocks/>
            </p:cNvCxnSpPr>
            <p:nvPr/>
          </p:nvCxnSpPr>
          <p:spPr>
            <a:xfrm>
              <a:off x="4916712" y="4343371"/>
              <a:ext cx="468000" cy="1243"/>
            </a:xfrm>
            <a:prstGeom prst="line">
              <a:avLst/>
            </a:prstGeom>
            <a:ln w="127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812359F-6FD8-47DA-97D2-56CB13025BAB}"/>
                </a:ext>
              </a:extLst>
            </p:cNvPr>
            <p:cNvCxnSpPr>
              <a:cxnSpLocks/>
            </p:cNvCxnSpPr>
            <p:nvPr/>
          </p:nvCxnSpPr>
          <p:spPr>
            <a:xfrm>
              <a:off x="4921734" y="4395524"/>
              <a:ext cx="468000" cy="1243"/>
            </a:xfrm>
            <a:prstGeom prst="line">
              <a:avLst/>
            </a:prstGeom>
            <a:ln w="127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32CC5806-DB72-4D77-B92A-D29C2871E87D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46" y="4449745"/>
              <a:ext cx="468000" cy="1243"/>
            </a:xfrm>
            <a:prstGeom prst="line">
              <a:avLst/>
            </a:prstGeom>
            <a:ln w="127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2B9ACC3-DCBB-479D-A01A-5D054E464694}"/>
                </a:ext>
              </a:extLst>
            </p:cNvPr>
            <p:cNvCxnSpPr>
              <a:cxnSpLocks/>
            </p:cNvCxnSpPr>
            <p:nvPr/>
          </p:nvCxnSpPr>
          <p:spPr>
            <a:xfrm>
              <a:off x="4921734" y="4503966"/>
              <a:ext cx="468000" cy="1243"/>
            </a:xfrm>
            <a:prstGeom prst="line">
              <a:avLst/>
            </a:prstGeom>
            <a:ln w="127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Arrow: Right 103">
            <a:extLst>
              <a:ext uri="{FF2B5EF4-FFF2-40B4-BE49-F238E27FC236}">
                <a16:creationId xmlns:a16="http://schemas.microsoft.com/office/drawing/2014/main" id="{1AAEA413-2C92-4337-AAF2-B5B73BBE482C}"/>
              </a:ext>
            </a:extLst>
          </p:cNvPr>
          <p:cNvSpPr/>
          <p:nvPr/>
        </p:nvSpPr>
        <p:spPr>
          <a:xfrm rot="10800000">
            <a:off x="4430469" y="3780934"/>
            <a:ext cx="389442" cy="471247"/>
          </a:xfrm>
          <a:prstGeom prst="rightArrow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131129D-7C10-47BC-AA06-C4E16E92000E}"/>
              </a:ext>
            </a:extLst>
          </p:cNvPr>
          <p:cNvSpPr txBox="1"/>
          <p:nvPr/>
        </p:nvSpPr>
        <p:spPr>
          <a:xfrm>
            <a:off x="6180086" y="3888018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Cmd</a:t>
            </a:r>
            <a:r>
              <a:rPr lang="en-GB" sz="1400" dirty="0"/>
              <a:t>/</a:t>
            </a:r>
            <a:r>
              <a:rPr lang="en-GB" sz="1400" dirty="0" err="1"/>
              <a:t>Cnfg</a:t>
            </a:r>
            <a:endParaRPr lang="en-GB" sz="1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EAB231-E861-41C5-923A-9CE43AF110BD}"/>
              </a:ext>
            </a:extLst>
          </p:cNvPr>
          <p:cNvSpPr/>
          <p:nvPr/>
        </p:nvSpPr>
        <p:spPr>
          <a:xfrm>
            <a:off x="2572705" y="3347132"/>
            <a:ext cx="1024757" cy="60085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bg1"/>
                </a:solidFill>
              </a:rPr>
              <a:t>MDC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(Module data Concentrator)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3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5F2F4F-6F6E-4CD4-8A9F-E30574A0F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8" y="0"/>
            <a:ext cx="8238163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2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E9BB5F4-2EDD-4716-B3AE-86495EFAAC84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 DAQ for beam test (HW components)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7C4858F-FCC7-4C44-85E5-2831525022D8}"/>
              </a:ext>
            </a:extLst>
          </p:cNvPr>
          <p:cNvSpPr txBox="1">
            <a:spLocks/>
          </p:cNvSpPr>
          <p:nvPr/>
        </p:nvSpPr>
        <p:spPr>
          <a:xfrm>
            <a:off x="358774" y="646090"/>
            <a:ext cx="7256871" cy="494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CB423"/>
              </a:buClr>
              <a:defRPr/>
            </a:pPr>
            <a:r>
              <a:rPr lang="en-GB" sz="1600" dirty="0">
                <a:solidFill>
                  <a:srgbClr val="009682"/>
                </a:solidFill>
                <a:ea typeface="黑体" panose="02010609060101010101" pitchFamily="49" charset="-122"/>
              </a:rPr>
              <a:t>First version of HW setup, development platform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5564A3-85CA-4861-8DB4-C1A510C582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9" r="22000"/>
          <a:stretch/>
        </p:blipFill>
        <p:spPr>
          <a:xfrm>
            <a:off x="299720" y="965471"/>
            <a:ext cx="6055360" cy="3553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0530A0D-3B29-4C5C-8085-DB97B16D958E}"/>
              </a:ext>
            </a:extLst>
          </p:cNvPr>
          <p:cNvSpPr/>
          <p:nvPr/>
        </p:nvSpPr>
        <p:spPr>
          <a:xfrm>
            <a:off x="5966460" y="1139984"/>
            <a:ext cx="2194560" cy="978376"/>
          </a:xfrm>
          <a:prstGeom prst="wedgeRoundRectCallout">
            <a:avLst>
              <a:gd name="adj1" fmla="val -130341"/>
              <a:gd name="adj2" fmla="val -31649"/>
              <a:gd name="adj3" fmla="val 16667"/>
            </a:avLst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0070C0"/>
                </a:solidFill>
              </a:rPr>
              <a:t>TOASt</a:t>
            </a:r>
            <a:r>
              <a:rPr lang="en-GB" dirty="0">
                <a:solidFill>
                  <a:srgbClr val="0070C0"/>
                </a:solidFill>
              </a:rPr>
              <a:t> ASIC on detector card 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3F74293-115F-4C16-AD7B-498FC85E4D52}"/>
              </a:ext>
            </a:extLst>
          </p:cNvPr>
          <p:cNvSpPr/>
          <p:nvPr/>
        </p:nvSpPr>
        <p:spPr>
          <a:xfrm>
            <a:off x="5888083" y="2612254"/>
            <a:ext cx="2194560" cy="978376"/>
          </a:xfrm>
          <a:prstGeom prst="wedgeRoundRectCallout">
            <a:avLst>
              <a:gd name="adj1" fmla="val -178258"/>
              <a:gd name="adj2" fmla="val 32216"/>
              <a:gd name="adj3" fmla="val 16667"/>
            </a:avLst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0070C0"/>
                </a:solidFill>
              </a:rPr>
              <a:t>HighFlex</a:t>
            </a:r>
            <a:r>
              <a:rPr lang="en-GB" dirty="0">
                <a:solidFill>
                  <a:srgbClr val="0070C0"/>
                </a:solidFill>
              </a:rPr>
              <a:t> readout card with MDC proto </a:t>
            </a:r>
          </a:p>
        </p:txBody>
      </p:sp>
    </p:spTree>
    <p:extLst>
      <p:ext uri="{BB962C8B-B14F-4D97-AF65-F5344CB8AC3E}">
        <p14:creationId xmlns:p14="http://schemas.microsoft.com/office/powerpoint/2010/main" val="2483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086624-A560-4765-B359-1605CBB9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5AE0C1A-E6EB-45DC-A5C2-3C0685B47221}"/>
              </a:ext>
            </a:extLst>
          </p:cNvPr>
          <p:cNvSpPr txBox="1">
            <a:spLocks/>
          </p:cNvSpPr>
          <p:nvPr/>
        </p:nvSpPr>
        <p:spPr>
          <a:xfrm>
            <a:off x="360075" y="220326"/>
            <a:ext cx="8421401" cy="3718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239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the Module Data Concentrator ASIC</a:t>
            </a:r>
            <a:endParaRPr lang="de-DE" sz="2199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57F6B48D-B9D8-4D66-92A6-389991438C3E}"/>
              </a:ext>
            </a:extLst>
          </p:cNvPr>
          <p:cNvSpPr txBox="1">
            <a:spLocks/>
          </p:cNvSpPr>
          <p:nvPr/>
        </p:nvSpPr>
        <p:spPr>
          <a:xfrm>
            <a:off x="360076" y="691780"/>
            <a:ext cx="7073512" cy="3961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>
                <a:solidFill>
                  <a:srgbClr val="009682"/>
                </a:solidFill>
              </a:rPr>
              <a:t>Radiation-tolerant ASIC local controller of the microstrip detector modules  </a:t>
            </a:r>
            <a:endParaRPr lang="de-DE" baseline="30000" dirty="0">
              <a:solidFill>
                <a:srgbClr val="009682"/>
              </a:solidFill>
              <a:latin typeface="Arial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10D5B00-EF2A-4C6F-BCF7-00F06F562C2F}"/>
              </a:ext>
            </a:extLst>
          </p:cNvPr>
          <p:cNvSpPr txBox="1">
            <a:spLocks/>
          </p:cNvSpPr>
          <p:nvPr/>
        </p:nvSpPr>
        <p:spPr>
          <a:xfrm>
            <a:off x="344192" y="1219068"/>
            <a:ext cx="8274671" cy="290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3652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1199"/>
              </a:spcBef>
            </a:pPr>
            <a:r>
              <a:rPr lang="en-US" sz="1400" dirty="0"/>
              <a:t>First version of MDC (FPGA) developed, all necessary logic blocks “ready” to be tested with </a:t>
            </a:r>
            <a:r>
              <a:rPr lang="en-US" sz="1400" dirty="0" err="1"/>
              <a:t>ToASt</a:t>
            </a:r>
            <a:endParaRPr lang="en-GB" sz="1400" dirty="0"/>
          </a:p>
        </p:txBody>
      </p: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24BE3039-CD0E-4FA9-9CCF-43852A7473E9}"/>
              </a:ext>
            </a:extLst>
          </p:cNvPr>
          <p:cNvGrpSpPr/>
          <p:nvPr/>
        </p:nvGrpSpPr>
        <p:grpSpPr>
          <a:xfrm>
            <a:off x="3429505" y="1371345"/>
            <a:ext cx="5714495" cy="2937317"/>
            <a:chOff x="3556000" y="1635765"/>
            <a:chExt cx="5716258" cy="2938223"/>
          </a:xfrm>
        </p:grpSpPr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12B2CA67-8FC0-46BB-9029-384E52951B1D}"/>
                </a:ext>
              </a:extLst>
            </p:cNvPr>
            <p:cNvSpPr txBox="1"/>
            <p:nvPr/>
          </p:nvSpPr>
          <p:spPr>
            <a:xfrm>
              <a:off x="4585289" y="1635765"/>
              <a:ext cx="3366062" cy="369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799" dirty="0">
                  <a:solidFill>
                    <a:srgbClr val="0070C0"/>
                  </a:solidFill>
                </a:rPr>
                <a:t>MDC architecture implemented</a:t>
              </a:r>
            </a:p>
          </p:txBody>
        </p:sp>
        <p:pic>
          <p:nvPicPr>
            <p:cNvPr id="368" name="Picture 367">
              <a:extLst>
                <a:ext uri="{FF2B5EF4-FFF2-40B4-BE49-F238E27FC236}">
                  <a16:creationId xmlns:a16="http://schemas.microsoft.com/office/drawing/2014/main" id="{A95F20DE-6DF4-4AF1-9303-9807A9AD9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6000" y="2005097"/>
              <a:ext cx="5716258" cy="2568891"/>
            </a:xfrm>
            <a:prstGeom prst="rect">
              <a:avLst/>
            </a:prstGeom>
          </p:spPr>
        </p:pic>
      </p:grpSp>
      <p:sp>
        <p:nvSpPr>
          <p:cNvPr id="369" name="Rectangle 368">
            <a:extLst>
              <a:ext uri="{FF2B5EF4-FFF2-40B4-BE49-F238E27FC236}">
                <a16:creationId xmlns:a16="http://schemas.microsoft.com/office/drawing/2014/main" id="{871CBACD-8B48-427F-B278-1201E5090ECF}"/>
              </a:ext>
            </a:extLst>
          </p:cNvPr>
          <p:cNvSpPr/>
          <p:nvPr/>
        </p:nvSpPr>
        <p:spPr>
          <a:xfrm>
            <a:off x="344192" y="1544576"/>
            <a:ext cx="3273949" cy="28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3586" indent="-203586" defTabSz="685760">
              <a:lnSpc>
                <a:spcPts val="2000"/>
              </a:lnSpc>
              <a:spcBef>
                <a:spcPts val="1199"/>
              </a:spcBef>
              <a:buSzPct val="88000"/>
              <a:buBlip>
                <a:blip r:embed="rId2"/>
              </a:buBlip>
            </a:pPr>
            <a:r>
              <a:rPr lang="en-GB" sz="1400" dirty="0"/>
              <a:t>Designed to readout up to 12 </a:t>
            </a:r>
            <a:r>
              <a:rPr lang="en-GB" sz="1400" dirty="0" err="1"/>
              <a:t>ToASt</a:t>
            </a:r>
            <a:r>
              <a:rPr lang="en-GB" sz="1400" dirty="0"/>
              <a:t> </a:t>
            </a:r>
          </a:p>
          <a:p>
            <a:pPr marL="203586" indent="-203586" defTabSz="685760">
              <a:lnSpc>
                <a:spcPts val="2000"/>
              </a:lnSpc>
              <a:spcBef>
                <a:spcPts val="1199"/>
              </a:spcBef>
              <a:buSzPct val="88000"/>
              <a:buBlip>
                <a:blip r:embed="rId2"/>
              </a:buBlip>
            </a:pPr>
            <a:r>
              <a:rPr lang="en-GB" sz="1400" dirty="0"/>
              <a:t>Dynamic configuration of the number of </a:t>
            </a:r>
            <a:r>
              <a:rPr lang="en-GB" sz="1400" dirty="0" err="1"/>
              <a:t>ToASt</a:t>
            </a:r>
            <a:r>
              <a:rPr lang="en-GB" sz="1400" dirty="0"/>
              <a:t> and high-speed links</a:t>
            </a:r>
          </a:p>
          <a:p>
            <a:pPr marL="203586" indent="-203586" defTabSz="685760">
              <a:lnSpc>
                <a:spcPts val="2000"/>
              </a:lnSpc>
              <a:spcBef>
                <a:spcPts val="1199"/>
              </a:spcBef>
              <a:buSzPct val="88000"/>
              <a:buBlip>
                <a:blip r:embed="rId2"/>
              </a:buBlip>
            </a:pPr>
            <a:r>
              <a:rPr lang="en-US" sz="1400" dirty="0"/>
              <a:t>No-active links are kept in low-power mode</a:t>
            </a:r>
          </a:p>
          <a:p>
            <a:pPr marL="203586" indent="-203586" defTabSz="685760">
              <a:lnSpc>
                <a:spcPts val="2000"/>
              </a:lnSpc>
              <a:spcBef>
                <a:spcPts val="1199"/>
              </a:spcBef>
              <a:buSzPct val="88000"/>
              <a:buBlip>
                <a:blip r:embed="rId2"/>
              </a:buBlip>
            </a:pPr>
            <a:r>
              <a:rPr lang="en-GB" sz="1400" dirty="0"/>
              <a:t>Intelligent multiplexing logic to balance the data occupancy between the serial links</a:t>
            </a:r>
          </a:p>
        </p:txBody>
      </p:sp>
      <p:sp>
        <p:nvSpPr>
          <p:cNvPr id="370" name="Content Placeholder 1">
            <a:extLst>
              <a:ext uri="{FF2B5EF4-FFF2-40B4-BE49-F238E27FC236}">
                <a16:creationId xmlns:a16="http://schemas.microsoft.com/office/drawing/2014/main" id="{167E3CB2-86DD-4112-BAD0-28D4FC9A7843}"/>
              </a:ext>
            </a:extLst>
          </p:cNvPr>
          <p:cNvSpPr txBox="1">
            <a:spLocks/>
          </p:cNvSpPr>
          <p:nvPr/>
        </p:nvSpPr>
        <p:spPr>
          <a:xfrm>
            <a:off x="344192" y="4417830"/>
            <a:ext cx="8274671" cy="290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3652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1199"/>
              </a:spcBef>
            </a:pPr>
            <a:r>
              <a:rPr lang="en-GB" sz="1400" b="1" dirty="0"/>
              <a:t>Milestone</a:t>
            </a:r>
            <a:r>
              <a:rPr lang="en-GB" sz="1400" dirty="0"/>
              <a:t>: designing the first prototype of “baby-MDC in UMC 110nm, within 2022</a:t>
            </a:r>
          </a:p>
        </p:txBody>
      </p:sp>
    </p:spTree>
    <p:extLst>
      <p:ext uri="{BB962C8B-B14F-4D97-AF65-F5344CB8AC3E}">
        <p14:creationId xmlns:p14="http://schemas.microsoft.com/office/powerpoint/2010/main" val="15561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EFC8958-78AB-46A5-A89E-FA9B4A0F4C20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Module Data Concentrator (Data Format)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6C6DE5D-8D89-4F80-96BF-E698445688B9}"/>
              </a:ext>
            </a:extLst>
          </p:cNvPr>
          <p:cNvSpPr txBox="1">
            <a:spLocks/>
          </p:cNvSpPr>
          <p:nvPr/>
        </p:nvSpPr>
        <p:spPr>
          <a:xfrm>
            <a:off x="358775" y="691199"/>
            <a:ext cx="7118350" cy="396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8CB423"/>
              </a:buClr>
              <a:defRPr/>
            </a:pPr>
            <a:r>
              <a:rPr lang="en-GB" altLang="zh-CN" dirty="0">
                <a:solidFill>
                  <a:srgbClr val="009682"/>
                </a:solidFill>
              </a:rPr>
              <a:t>MDC data format and real-time data consistency check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2DF8B5-E644-48D6-BF35-0B4AD6EF8DE1}"/>
              </a:ext>
            </a:extLst>
          </p:cNvPr>
          <p:cNvGrpSpPr>
            <a:grpSpLocks noChangeAspect="1"/>
          </p:cNvGrpSpPr>
          <p:nvPr/>
        </p:nvGrpSpPr>
        <p:grpSpPr>
          <a:xfrm>
            <a:off x="1711609" y="1132282"/>
            <a:ext cx="4507122" cy="267634"/>
            <a:chOff x="1139371" y="1250760"/>
            <a:chExt cx="6205466" cy="3385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C588EB-6588-40D1-BC86-8C5BF8BFE8FA}"/>
                </a:ext>
              </a:extLst>
            </p:cNvPr>
            <p:cNvSpPr/>
            <p:nvPr/>
          </p:nvSpPr>
          <p:spPr>
            <a:xfrm>
              <a:off x="1139371" y="1277257"/>
              <a:ext cx="834572" cy="312057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Header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B42FD5-0B99-41D8-8AFC-35F9ADB85F52}"/>
                </a:ext>
              </a:extLst>
            </p:cNvPr>
            <p:cNvSpPr/>
            <p:nvPr/>
          </p:nvSpPr>
          <p:spPr>
            <a:xfrm>
              <a:off x="1973943" y="1277257"/>
              <a:ext cx="834572" cy="312057"/>
            </a:xfrm>
            <a:prstGeom prst="rect">
              <a:avLst/>
            </a:prstGeom>
            <a:solidFill>
              <a:srgbClr val="BD92D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SYNC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0826C9-C3EF-451D-8A82-6B2B17CEB8F9}"/>
                </a:ext>
              </a:extLst>
            </p:cNvPr>
            <p:cNvSpPr/>
            <p:nvPr/>
          </p:nvSpPr>
          <p:spPr>
            <a:xfrm>
              <a:off x="2808515" y="1277257"/>
              <a:ext cx="834572" cy="312057"/>
            </a:xfrm>
            <a:prstGeom prst="rect">
              <a:avLst/>
            </a:prstGeom>
            <a:solidFill>
              <a:srgbClr val="BD92D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/>
                <a:t>SYNC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65BD715-BBF8-49B3-B9F5-C643144FB66F}"/>
                </a:ext>
              </a:extLst>
            </p:cNvPr>
            <p:cNvSpPr/>
            <p:nvPr/>
          </p:nvSpPr>
          <p:spPr>
            <a:xfrm>
              <a:off x="3634621" y="1277257"/>
              <a:ext cx="834572" cy="3120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Data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C4ABC0-925B-443C-9A86-E512C2EE7B4F}"/>
                </a:ext>
              </a:extLst>
            </p:cNvPr>
            <p:cNvSpPr/>
            <p:nvPr/>
          </p:nvSpPr>
          <p:spPr>
            <a:xfrm>
              <a:off x="4477659" y="1277257"/>
              <a:ext cx="834572" cy="312057"/>
            </a:xfrm>
            <a:prstGeom prst="rect">
              <a:avLst/>
            </a:prstGeom>
            <a:solidFill>
              <a:srgbClr val="BD92D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/>
                <a:t>SYNC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338B63-7E0D-4EA1-A987-6F2D48303326}"/>
                </a:ext>
              </a:extLst>
            </p:cNvPr>
            <p:cNvSpPr/>
            <p:nvPr/>
          </p:nvSpPr>
          <p:spPr>
            <a:xfrm>
              <a:off x="5303765" y="1277257"/>
              <a:ext cx="834572" cy="3120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/>
                <a:t>Data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32AB59-E091-4671-90D8-F39DF3698544}"/>
                </a:ext>
              </a:extLst>
            </p:cNvPr>
            <p:cNvSpPr txBox="1"/>
            <p:nvPr/>
          </p:nvSpPr>
          <p:spPr>
            <a:xfrm>
              <a:off x="6146803" y="1250760"/>
              <a:ext cx="448469" cy="330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…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8ECB65-BDC6-4573-A0DB-82CEF9177383}"/>
                </a:ext>
              </a:extLst>
            </p:cNvPr>
            <p:cNvSpPr/>
            <p:nvPr/>
          </p:nvSpPr>
          <p:spPr>
            <a:xfrm>
              <a:off x="6510265" y="1277257"/>
              <a:ext cx="834572" cy="312057"/>
            </a:xfrm>
            <a:prstGeom prst="rect">
              <a:avLst/>
            </a:prstGeom>
            <a:solidFill>
              <a:srgbClr val="ED7D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Trailer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658D3CF-21DB-4D40-AADB-BDE05A7F40FB}"/>
              </a:ext>
            </a:extLst>
          </p:cNvPr>
          <p:cNvSpPr txBox="1">
            <a:spLocks noChangeAspect="1"/>
          </p:cNvSpPr>
          <p:nvPr/>
        </p:nvSpPr>
        <p:spPr>
          <a:xfrm>
            <a:off x="2422209" y="860695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32 bits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933CF6-B108-4A0C-A17D-6CAA19D19CEF}"/>
              </a:ext>
            </a:extLst>
          </p:cNvPr>
          <p:cNvSpPr txBox="1">
            <a:spLocks noChangeAspect="1"/>
          </p:cNvSpPr>
          <p:nvPr/>
        </p:nvSpPr>
        <p:spPr>
          <a:xfrm>
            <a:off x="3570795" y="1575834"/>
            <a:ext cx="1443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/>
              <a:t>ToASt</a:t>
            </a:r>
            <a:r>
              <a:rPr lang="en-GB" sz="1000" dirty="0"/>
              <a:t> frame (25.6 µs)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BF101E-8085-48D2-BF3D-9E42A3E81349}"/>
              </a:ext>
            </a:extLst>
          </p:cNvPr>
          <p:cNvSpPr txBox="1">
            <a:spLocks noChangeAspect="1"/>
          </p:cNvSpPr>
          <p:nvPr/>
        </p:nvSpPr>
        <p:spPr>
          <a:xfrm>
            <a:off x="5816885" y="930077"/>
            <a:ext cx="463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CRC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0DFD93-6F3C-4B26-9F89-D78E2F7BEEAB}"/>
              </a:ext>
            </a:extLst>
          </p:cNvPr>
          <p:cNvSpPr txBox="1"/>
          <p:nvPr/>
        </p:nvSpPr>
        <p:spPr>
          <a:xfrm>
            <a:off x="171710" y="1070542"/>
            <a:ext cx="1362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/>
              <a:t>ToASt</a:t>
            </a:r>
            <a:r>
              <a:rPr lang="en-GB" sz="1600" dirty="0"/>
              <a:t> </a:t>
            </a:r>
          </a:p>
          <a:p>
            <a:r>
              <a:rPr lang="en-GB" sz="1600" dirty="0"/>
              <a:t>(data format)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6CD6BA-4FA0-4CD7-BB58-E731A3AD4AC1}"/>
              </a:ext>
            </a:extLst>
          </p:cNvPr>
          <p:cNvSpPr txBox="1"/>
          <p:nvPr/>
        </p:nvSpPr>
        <p:spPr>
          <a:xfrm>
            <a:off x="171710" y="2043533"/>
            <a:ext cx="1039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GB" dirty="0"/>
              <a:t>MDC </a:t>
            </a:r>
          </a:p>
          <a:p>
            <a:r>
              <a:rPr lang="en-GB" dirty="0"/>
              <a:t>(channel)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E08F24D-E685-4739-9787-0AC657B4DB79}"/>
              </a:ext>
            </a:extLst>
          </p:cNvPr>
          <p:cNvGrpSpPr>
            <a:grpSpLocks noChangeAspect="1"/>
          </p:cNvGrpSpPr>
          <p:nvPr/>
        </p:nvGrpSpPr>
        <p:grpSpPr>
          <a:xfrm>
            <a:off x="1412289" y="2069541"/>
            <a:ext cx="2688840" cy="270978"/>
            <a:chOff x="2123489" y="2545790"/>
            <a:chExt cx="3017778" cy="30412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1829148-9A60-421C-A9BD-F969EE82D8CB}"/>
                </a:ext>
              </a:extLst>
            </p:cNvPr>
            <p:cNvSpPr/>
            <p:nvPr/>
          </p:nvSpPr>
          <p:spPr>
            <a:xfrm>
              <a:off x="2123489" y="2569593"/>
              <a:ext cx="688820" cy="280326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Header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214751-C359-4AE9-8438-9C6BD583E92F}"/>
                </a:ext>
              </a:extLst>
            </p:cNvPr>
            <p:cNvSpPr/>
            <p:nvPr/>
          </p:nvSpPr>
          <p:spPr>
            <a:xfrm>
              <a:off x="2815527" y="2569593"/>
              <a:ext cx="688820" cy="280326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Data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7D055E5-F58A-453E-81D1-9794D99F50A9}"/>
                </a:ext>
              </a:extLst>
            </p:cNvPr>
            <p:cNvSpPr/>
            <p:nvPr/>
          </p:nvSpPr>
          <p:spPr>
            <a:xfrm>
              <a:off x="3507565" y="2569593"/>
              <a:ext cx="688820" cy="280326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/>
                <a:t>Data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C0D8FE3-7620-47B1-9710-BEDA79415BE9}"/>
                </a:ext>
              </a:extLst>
            </p:cNvPr>
            <p:cNvSpPr txBox="1"/>
            <p:nvPr/>
          </p:nvSpPr>
          <p:spPr>
            <a:xfrm>
              <a:off x="4130681" y="2545790"/>
              <a:ext cx="3257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…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03C43E5-128A-4B61-81F6-DDAD2F4DF093}"/>
                </a:ext>
              </a:extLst>
            </p:cNvPr>
            <p:cNvSpPr/>
            <p:nvPr/>
          </p:nvSpPr>
          <p:spPr>
            <a:xfrm>
              <a:off x="4452447" y="2569593"/>
              <a:ext cx="688820" cy="280326"/>
            </a:xfrm>
            <a:prstGeom prst="rect">
              <a:avLst/>
            </a:prstGeom>
            <a:solidFill>
              <a:srgbClr val="ED7D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Trailer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AD6369D-EC00-4913-9BCA-3417C395E50A}"/>
              </a:ext>
            </a:extLst>
          </p:cNvPr>
          <p:cNvSpPr txBox="1"/>
          <p:nvPr/>
        </p:nvSpPr>
        <p:spPr>
          <a:xfrm>
            <a:off x="3688382" y="2302635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CRC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9CB398C-540C-4918-93EF-E737A0450DD7}"/>
              </a:ext>
            </a:extLst>
          </p:cNvPr>
          <p:cNvCxnSpPr>
            <a:cxnSpLocks/>
          </p:cNvCxnSpPr>
          <p:nvPr/>
        </p:nvCxnSpPr>
        <p:spPr>
          <a:xfrm flipH="1">
            <a:off x="1464596" y="1422987"/>
            <a:ext cx="279394" cy="603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81B0571-4231-4ABB-9A7C-E84F2A9F3D03}"/>
              </a:ext>
            </a:extLst>
          </p:cNvPr>
          <p:cNvCxnSpPr>
            <a:cxnSpLocks/>
          </p:cNvCxnSpPr>
          <p:nvPr/>
        </p:nvCxnSpPr>
        <p:spPr>
          <a:xfrm flipH="1">
            <a:off x="4119799" y="1428212"/>
            <a:ext cx="2078385" cy="6413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C9B47F17-CCEF-4EEB-A52A-C5319AD74132}"/>
              </a:ext>
            </a:extLst>
          </p:cNvPr>
          <p:cNvSpPr/>
          <p:nvPr/>
        </p:nvSpPr>
        <p:spPr>
          <a:xfrm>
            <a:off x="5891806" y="1554751"/>
            <a:ext cx="3267682" cy="1422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3652" indent="-203652" defTabSz="685983">
              <a:lnSpc>
                <a:spcPts val="2000"/>
              </a:lnSpc>
              <a:spcBef>
                <a:spcPts val="600"/>
              </a:spcBef>
              <a:buSzPct val="88000"/>
              <a:buBlip>
                <a:blip r:embed="rId2"/>
              </a:buBlip>
            </a:pPr>
            <a:r>
              <a:rPr lang="en-GB" sz="1200" dirty="0"/>
              <a:t>SYNC packets </a:t>
            </a:r>
            <a:r>
              <a:rPr lang="en-GB" sz="1200" dirty="0">
                <a:sym typeface="Wingdings" panose="05000000000000000000" pitchFamily="2" charset="2"/>
              </a:rPr>
              <a:t> to check the communication between </a:t>
            </a:r>
            <a:r>
              <a:rPr lang="en-GB" sz="1200" dirty="0" err="1">
                <a:sym typeface="Wingdings" panose="05000000000000000000" pitchFamily="2" charset="2"/>
              </a:rPr>
              <a:t>TX_ch</a:t>
            </a:r>
            <a:r>
              <a:rPr lang="en-GB" sz="1200" dirty="0">
                <a:sym typeface="Wingdings" panose="05000000000000000000" pitchFamily="2" charset="2"/>
              </a:rPr>
              <a:t>  channel (</a:t>
            </a:r>
            <a:r>
              <a:rPr lang="en-GB" sz="1200" dirty="0" err="1">
                <a:sym typeface="Wingdings" panose="05000000000000000000" pitchFamily="2" charset="2"/>
              </a:rPr>
              <a:t>ToASt</a:t>
            </a:r>
            <a:r>
              <a:rPr lang="en-GB" sz="1200" dirty="0">
                <a:sym typeface="Wingdings" panose="05000000000000000000" pitchFamily="2" charset="2"/>
              </a:rPr>
              <a:t>) and MDC</a:t>
            </a:r>
          </a:p>
          <a:p>
            <a:pPr marL="203652" indent="-203652" defTabSz="685983">
              <a:lnSpc>
                <a:spcPts val="2000"/>
              </a:lnSpc>
              <a:spcBef>
                <a:spcPts val="600"/>
              </a:spcBef>
              <a:buSzPct val="88000"/>
              <a:buBlip>
                <a:blip r:embed="rId2"/>
              </a:buBlip>
            </a:pPr>
            <a:r>
              <a:rPr lang="en-GB" sz="1200" dirty="0">
                <a:sym typeface="Wingdings" panose="05000000000000000000" pitchFamily="2" charset="2"/>
              </a:rPr>
              <a:t>Only HEADER, DATA and TRAILER transmitted</a:t>
            </a:r>
            <a:endParaRPr lang="en-GB" sz="12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DD4326A-64B9-49B9-B853-BE821775B7D5}"/>
              </a:ext>
            </a:extLst>
          </p:cNvPr>
          <p:cNvSpPr txBox="1"/>
          <p:nvPr/>
        </p:nvSpPr>
        <p:spPr>
          <a:xfrm>
            <a:off x="171710" y="3120061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GB" dirty="0"/>
              <a:t>MDC </a:t>
            </a:r>
          </a:p>
          <a:p>
            <a:r>
              <a:rPr lang="en-GB" dirty="0"/>
              <a:t>(Data format)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3EA39F7-A237-489F-B1D3-90117A63053D}"/>
              </a:ext>
            </a:extLst>
          </p:cNvPr>
          <p:cNvSpPr/>
          <p:nvPr/>
        </p:nvSpPr>
        <p:spPr>
          <a:xfrm>
            <a:off x="1776363" y="3165572"/>
            <a:ext cx="613739" cy="24977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Header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D0EDDD1-3CE4-41C3-A3A0-C9A6D5AE4A09}"/>
              </a:ext>
            </a:extLst>
          </p:cNvPr>
          <p:cNvSpPr/>
          <p:nvPr/>
        </p:nvSpPr>
        <p:spPr>
          <a:xfrm>
            <a:off x="2392969" y="3165572"/>
            <a:ext cx="613739" cy="24977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Data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49F4C65-9DA1-4FC1-A487-BEB397E6D771}"/>
              </a:ext>
            </a:extLst>
          </p:cNvPr>
          <p:cNvSpPr/>
          <p:nvPr/>
        </p:nvSpPr>
        <p:spPr>
          <a:xfrm>
            <a:off x="3009575" y="3165572"/>
            <a:ext cx="613739" cy="24977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dirty="0"/>
              <a:t>Data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2915E1F-6399-4C3F-AF45-A6D9DC84ECA9}"/>
              </a:ext>
            </a:extLst>
          </p:cNvPr>
          <p:cNvSpPr txBox="1"/>
          <p:nvPr/>
        </p:nvSpPr>
        <p:spPr>
          <a:xfrm>
            <a:off x="3564771" y="3144364"/>
            <a:ext cx="290225" cy="233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…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67208CE-4EAF-47E0-8237-3F3E3453CFE9}"/>
              </a:ext>
            </a:extLst>
          </p:cNvPr>
          <p:cNvSpPr/>
          <p:nvPr/>
        </p:nvSpPr>
        <p:spPr>
          <a:xfrm>
            <a:off x="3851464" y="3165572"/>
            <a:ext cx="613739" cy="249770"/>
          </a:xfrm>
          <a:prstGeom prst="rect">
            <a:avLst/>
          </a:prstGeom>
          <a:solidFill>
            <a:srgbClr val="ED7D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Trailer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D41D184-48EB-4940-BDB1-394493298CE0}"/>
              </a:ext>
            </a:extLst>
          </p:cNvPr>
          <p:cNvGrpSpPr>
            <a:grpSpLocks noChangeAspect="1"/>
          </p:cNvGrpSpPr>
          <p:nvPr/>
        </p:nvGrpSpPr>
        <p:grpSpPr>
          <a:xfrm>
            <a:off x="4694869" y="3144364"/>
            <a:ext cx="2688840" cy="270978"/>
            <a:chOff x="2123489" y="2545790"/>
            <a:chExt cx="3017778" cy="30412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2F78B94-EEFA-4CA6-BBC9-C44800865D51}"/>
                </a:ext>
              </a:extLst>
            </p:cNvPr>
            <p:cNvSpPr/>
            <p:nvPr/>
          </p:nvSpPr>
          <p:spPr>
            <a:xfrm>
              <a:off x="2123489" y="2569593"/>
              <a:ext cx="688820" cy="280326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Header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1030C2F-FEA8-45F5-87DE-AF93DDC78344}"/>
                </a:ext>
              </a:extLst>
            </p:cNvPr>
            <p:cNvSpPr/>
            <p:nvPr/>
          </p:nvSpPr>
          <p:spPr>
            <a:xfrm>
              <a:off x="2815527" y="2569593"/>
              <a:ext cx="688820" cy="280326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Data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0BE066F-74CE-4EAF-B930-3CFE24EC38D6}"/>
                </a:ext>
              </a:extLst>
            </p:cNvPr>
            <p:cNvSpPr/>
            <p:nvPr/>
          </p:nvSpPr>
          <p:spPr>
            <a:xfrm>
              <a:off x="3507565" y="2569593"/>
              <a:ext cx="688820" cy="280326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/>
                <a:t>Data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07E7592-C982-4BA4-8B7B-6494FE2923AB}"/>
                </a:ext>
              </a:extLst>
            </p:cNvPr>
            <p:cNvSpPr txBox="1"/>
            <p:nvPr/>
          </p:nvSpPr>
          <p:spPr>
            <a:xfrm>
              <a:off x="4130681" y="2545790"/>
              <a:ext cx="3257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…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E056504-8DE4-4020-AA70-528F7849628E}"/>
                </a:ext>
              </a:extLst>
            </p:cNvPr>
            <p:cNvSpPr/>
            <p:nvPr/>
          </p:nvSpPr>
          <p:spPr>
            <a:xfrm>
              <a:off x="4452447" y="2569593"/>
              <a:ext cx="688820" cy="280326"/>
            </a:xfrm>
            <a:prstGeom prst="rect">
              <a:avLst/>
            </a:prstGeom>
            <a:solidFill>
              <a:srgbClr val="ED7D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Trailer</a:t>
              </a:r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D60BF3D0-BBBE-49E7-A2F1-D6FA21D78AD9}"/>
              </a:ext>
            </a:extLst>
          </p:cNvPr>
          <p:cNvSpPr/>
          <p:nvPr/>
        </p:nvSpPr>
        <p:spPr>
          <a:xfrm>
            <a:off x="844027" y="3164453"/>
            <a:ext cx="929469" cy="249770"/>
          </a:xfrm>
          <a:prstGeom prst="rect">
            <a:avLst/>
          </a:prstGeom>
          <a:solidFill>
            <a:srgbClr val="002060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Header MDC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885A870-5612-4AE7-8076-E4024B14B9FD}"/>
              </a:ext>
            </a:extLst>
          </p:cNvPr>
          <p:cNvSpPr txBox="1"/>
          <p:nvPr/>
        </p:nvSpPr>
        <p:spPr>
          <a:xfrm>
            <a:off x="4403128" y="3155523"/>
            <a:ext cx="290225" cy="233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…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D1C73DE-3193-4D2F-BA77-7BD4370B9713}"/>
              </a:ext>
            </a:extLst>
          </p:cNvPr>
          <p:cNvSpPr/>
          <p:nvPr/>
        </p:nvSpPr>
        <p:spPr>
          <a:xfrm>
            <a:off x="7383709" y="3164453"/>
            <a:ext cx="929469" cy="249770"/>
          </a:xfrm>
          <a:prstGeom prst="rect">
            <a:avLst/>
          </a:prstGeom>
          <a:solidFill>
            <a:srgbClr val="C00000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Trailer MDC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9B32B584-DE79-41E1-8AE4-DA6B19D1B190}"/>
              </a:ext>
            </a:extLst>
          </p:cNvPr>
          <p:cNvCxnSpPr>
            <a:cxnSpLocks/>
          </p:cNvCxnSpPr>
          <p:nvPr/>
        </p:nvCxnSpPr>
        <p:spPr>
          <a:xfrm>
            <a:off x="1418424" y="2365574"/>
            <a:ext cx="361762" cy="73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51E1E4F4-B2BD-4104-A545-CA7C1ECD5D9A}"/>
              </a:ext>
            </a:extLst>
          </p:cNvPr>
          <p:cNvCxnSpPr>
            <a:cxnSpLocks/>
            <a:endCxn id="122" idx="3"/>
          </p:cNvCxnSpPr>
          <p:nvPr/>
        </p:nvCxnSpPr>
        <p:spPr>
          <a:xfrm>
            <a:off x="4107767" y="2450340"/>
            <a:ext cx="263717" cy="649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2628B4E0-7AB0-4E84-B78A-9D9AFCD378DE}"/>
              </a:ext>
            </a:extLst>
          </p:cNvPr>
          <p:cNvSpPr txBox="1"/>
          <p:nvPr/>
        </p:nvSpPr>
        <p:spPr>
          <a:xfrm>
            <a:off x="2573341" y="3428219"/>
            <a:ext cx="812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ToASt</a:t>
            </a:r>
            <a:r>
              <a:rPr lang="en-GB" sz="1400" dirty="0"/>
              <a:t> 0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105FB297-B564-45EF-A6CB-5924B2AE5389}"/>
              </a:ext>
            </a:extLst>
          </p:cNvPr>
          <p:cNvCxnSpPr>
            <a:cxnSpLocks/>
            <a:stCxn id="111" idx="1"/>
          </p:cNvCxnSpPr>
          <p:nvPr/>
        </p:nvCxnSpPr>
        <p:spPr>
          <a:xfrm flipH="1">
            <a:off x="1781659" y="3582108"/>
            <a:ext cx="79168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E9F59A1-C6DD-4695-91A0-29FDFB46629E}"/>
              </a:ext>
            </a:extLst>
          </p:cNvPr>
          <p:cNvCxnSpPr>
            <a:cxnSpLocks/>
            <a:stCxn id="111" idx="3"/>
          </p:cNvCxnSpPr>
          <p:nvPr/>
        </p:nvCxnSpPr>
        <p:spPr>
          <a:xfrm>
            <a:off x="3385743" y="3582108"/>
            <a:ext cx="106719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7CC6762-701D-4395-AE68-EEB3295C1613}"/>
              </a:ext>
            </a:extLst>
          </p:cNvPr>
          <p:cNvSpPr txBox="1"/>
          <p:nvPr/>
        </p:nvSpPr>
        <p:spPr>
          <a:xfrm>
            <a:off x="5621697" y="3428219"/>
            <a:ext cx="842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ToASt</a:t>
            </a:r>
            <a:r>
              <a:rPr lang="en-GB" sz="1400" dirty="0"/>
              <a:t> N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5E7BFDA8-C50D-421D-AA81-11B69E1D7344}"/>
              </a:ext>
            </a:extLst>
          </p:cNvPr>
          <p:cNvCxnSpPr>
            <a:cxnSpLocks/>
          </p:cNvCxnSpPr>
          <p:nvPr/>
        </p:nvCxnSpPr>
        <p:spPr>
          <a:xfrm flipH="1">
            <a:off x="4691585" y="3582108"/>
            <a:ext cx="79168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7C20CF0-60EB-4B5C-A61F-C2D72308CEEC}"/>
              </a:ext>
            </a:extLst>
          </p:cNvPr>
          <p:cNvCxnSpPr>
            <a:cxnSpLocks/>
          </p:cNvCxnSpPr>
          <p:nvPr/>
        </p:nvCxnSpPr>
        <p:spPr>
          <a:xfrm>
            <a:off x="6381718" y="3582108"/>
            <a:ext cx="98114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894E70D5-25A1-474B-9A13-154E02335048}"/>
              </a:ext>
            </a:extLst>
          </p:cNvPr>
          <p:cNvSpPr txBox="1"/>
          <p:nvPr/>
        </p:nvSpPr>
        <p:spPr>
          <a:xfrm>
            <a:off x="3854996" y="2961131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CRC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8B22767-53BB-4FE0-9DBC-A6EC9AB052D6}"/>
              </a:ext>
            </a:extLst>
          </p:cNvPr>
          <p:cNvSpPr txBox="1"/>
          <p:nvPr/>
        </p:nvSpPr>
        <p:spPr>
          <a:xfrm>
            <a:off x="6893783" y="2844192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CRC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438A5C3-667C-47FA-B5C9-7F960850AECE}"/>
              </a:ext>
            </a:extLst>
          </p:cNvPr>
          <p:cNvSpPr txBox="1"/>
          <p:nvPr/>
        </p:nvSpPr>
        <p:spPr>
          <a:xfrm>
            <a:off x="6482888" y="106372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128 packets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C0EAAE6-5313-4065-985D-015745FA0163}"/>
              </a:ext>
            </a:extLst>
          </p:cNvPr>
          <p:cNvSpPr/>
          <p:nvPr/>
        </p:nvSpPr>
        <p:spPr>
          <a:xfrm>
            <a:off x="292401" y="3802642"/>
            <a:ext cx="8798367" cy="9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3652" indent="-203652" defTabSz="685983">
              <a:lnSpc>
                <a:spcPts val="2000"/>
              </a:lnSpc>
              <a:spcBef>
                <a:spcPts val="600"/>
              </a:spcBef>
              <a:buSzPct val="88000"/>
              <a:buBlip>
                <a:blip r:embed="rId2"/>
              </a:buBlip>
            </a:pPr>
            <a:r>
              <a:rPr lang="en-GB" sz="1400" b="1" dirty="0"/>
              <a:t>Frame number </a:t>
            </a:r>
            <a:r>
              <a:rPr lang="en-GB" sz="1400" dirty="0"/>
              <a:t>alignment </a:t>
            </a:r>
            <a:r>
              <a:rPr lang="en-GB" sz="1400" dirty="0">
                <a:sym typeface="Wingdings" panose="05000000000000000000" pitchFamily="2" charset="2"/>
              </a:rPr>
              <a:t> </a:t>
            </a:r>
            <a:r>
              <a:rPr lang="en-GB" sz="1400" dirty="0"/>
              <a:t>performed on MDC and packed in the MDC Header </a:t>
            </a:r>
            <a:endParaRPr lang="en-GB" sz="1400" dirty="0">
              <a:sym typeface="Wingdings" panose="05000000000000000000" pitchFamily="2" charset="2"/>
            </a:endParaRPr>
          </a:p>
          <a:p>
            <a:pPr marL="203652" indent="-203652" defTabSz="685983">
              <a:lnSpc>
                <a:spcPts val="2000"/>
              </a:lnSpc>
              <a:spcBef>
                <a:spcPts val="600"/>
              </a:spcBef>
              <a:buSzPct val="88000"/>
              <a:buBlip>
                <a:blip r:embed="rId2"/>
              </a:buBlip>
            </a:pPr>
            <a:r>
              <a:rPr lang="en-US" sz="1400" dirty="0">
                <a:sym typeface="Wingdings" panose="05000000000000000000" pitchFamily="2" charset="2"/>
              </a:rPr>
              <a:t>CRC data check and correction  performed on the FPGA/ZYNQ (off-detector electronics)</a:t>
            </a:r>
          </a:p>
          <a:p>
            <a:pPr marL="203652" indent="-203652" defTabSz="685983">
              <a:lnSpc>
                <a:spcPts val="2000"/>
              </a:lnSpc>
              <a:spcBef>
                <a:spcPts val="600"/>
              </a:spcBef>
              <a:buSzPct val="88000"/>
              <a:buBlip>
                <a:blip r:embed="rId2"/>
              </a:buBlip>
            </a:pPr>
            <a:r>
              <a:rPr lang="en-US" sz="1400" dirty="0">
                <a:sym typeface="Wingdings" panose="05000000000000000000" pitchFamily="2" charset="2"/>
              </a:rPr>
              <a:t>MDC </a:t>
            </a:r>
            <a:r>
              <a:rPr lang="en-US" sz="1400" b="1" dirty="0">
                <a:sym typeface="Wingdings" panose="05000000000000000000" pitchFamily="2" charset="2"/>
              </a:rPr>
              <a:t>Header</a:t>
            </a:r>
            <a:r>
              <a:rPr lang="en-US" sz="1400" dirty="0">
                <a:sym typeface="Wingdings" panose="05000000000000000000" pitchFamily="2" charset="2"/>
              </a:rPr>
              <a:t> and </a:t>
            </a:r>
            <a:r>
              <a:rPr lang="en-US" sz="1400" b="1" dirty="0">
                <a:sym typeface="Wingdings" panose="05000000000000000000" pitchFamily="2" charset="2"/>
              </a:rPr>
              <a:t>Trailer</a:t>
            </a:r>
            <a:r>
              <a:rPr lang="en-US" sz="1400" dirty="0">
                <a:sym typeface="Wingdings" panose="05000000000000000000" pitchFamily="2" charset="2"/>
              </a:rPr>
              <a:t> (32 bits) free to any further metadata to be sent to off-detector acquisition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E41111B-808E-424D-B257-0BCB60F6B901}"/>
              </a:ext>
            </a:extLst>
          </p:cNvPr>
          <p:cNvSpPr txBox="1"/>
          <p:nvPr/>
        </p:nvSpPr>
        <p:spPr>
          <a:xfrm>
            <a:off x="8166844" y="3521122"/>
            <a:ext cx="99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 DAQ</a:t>
            </a:r>
          </a:p>
        </p:txBody>
      </p:sp>
      <p:sp>
        <p:nvSpPr>
          <p:cNvPr id="131" name="Arrow: Bent 130">
            <a:extLst>
              <a:ext uri="{FF2B5EF4-FFF2-40B4-BE49-F238E27FC236}">
                <a16:creationId xmlns:a16="http://schemas.microsoft.com/office/drawing/2014/main" id="{07533C12-8F11-4D1D-B96D-D4E626A9C3CC}"/>
              </a:ext>
            </a:extLst>
          </p:cNvPr>
          <p:cNvSpPr/>
          <p:nvPr/>
        </p:nvSpPr>
        <p:spPr>
          <a:xfrm rot="5400000">
            <a:off x="8466840" y="3255915"/>
            <a:ext cx="330200" cy="260211"/>
          </a:xfrm>
          <a:prstGeom prst="bentArrow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9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6A033DC2-D044-4713-8469-4098694B548E}"/>
              </a:ext>
            </a:extLst>
          </p:cNvPr>
          <p:cNvSpPr txBox="1">
            <a:spLocks/>
          </p:cNvSpPr>
          <p:nvPr/>
        </p:nvSpPr>
        <p:spPr>
          <a:xfrm>
            <a:off x="358775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requirements for beam test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22E72689-F0F4-402D-B63D-B4D8589C673D}"/>
              </a:ext>
            </a:extLst>
          </p:cNvPr>
          <p:cNvSpPr txBox="1">
            <a:spLocks/>
          </p:cNvSpPr>
          <p:nvPr/>
        </p:nvSpPr>
        <p:spPr>
          <a:xfrm>
            <a:off x="358774" y="646090"/>
            <a:ext cx="7256871" cy="494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CB423"/>
              </a:buClr>
              <a:defRPr/>
            </a:pPr>
            <a:r>
              <a:rPr lang="en-GB" sz="1600" dirty="0">
                <a:solidFill>
                  <a:srgbClr val="009682"/>
                </a:solidFill>
                <a:ea typeface="黑体" panose="02010609060101010101" pitchFamily="49" charset="-122"/>
              </a:rPr>
              <a:t>Signal requirements for beam test and platform development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FE8651-DE72-4C26-87D2-4B082FD8E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894" y="1017438"/>
            <a:ext cx="8423497" cy="1141677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</a:pPr>
            <a:r>
              <a:rPr lang="en-GB" sz="1600" dirty="0"/>
              <a:t>External clock at 80 MHz </a:t>
            </a:r>
          </a:p>
          <a:p>
            <a:pPr>
              <a:lnSpc>
                <a:spcPts val="2000"/>
              </a:lnSpc>
            </a:pPr>
            <a:r>
              <a:rPr lang="en-GB" sz="1600" dirty="0"/>
              <a:t>External reset epoch counter for off-line data analysis</a:t>
            </a:r>
          </a:p>
          <a:p>
            <a:pPr>
              <a:lnSpc>
                <a:spcPts val="2000"/>
              </a:lnSpc>
            </a:pPr>
            <a:r>
              <a:rPr lang="en-GB" sz="1600" dirty="0"/>
              <a:t>External data acquisition (frame acquisition) </a:t>
            </a:r>
            <a:r>
              <a:rPr lang="en-GB" sz="1600" dirty="0">
                <a:sym typeface="Wingdings" panose="05000000000000000000" pitchFamily="2" charset="2"/>
              </a:rPr>
              <a:t> to be defined both the single-shot and continuous acquisition modes </a:t>
            </a: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9259B9-36D2-4041-90B2-5E2749028E14}"/>
              </a:ext>
            </a:extLst>
          </p:cNvPr>
          <p:cNvSpPr txBox="1"/>
          <p:nvPr/>
        </p:nvSpPr>
        <p:spPr>
          <a:xfrm>
            <a:off x="403646" y="2560719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GB" dirty="0"/>
              <a:t>MDC </a:t>
            </a:r>
          </a:p>
          <a:p>
            <a:r>
              <a:rPr lang="en-GB" dirty="0"/>
              <a:t>(Data format)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00632-0E81-492E-8465-68D7134A8777}"/>
              </a:ext>
            </a:extLst>
          </p:cNvPr>
          <p:cNvSpPr/>
          <p:nvPr/>
        </p:nvSpPr>
        <p:spPr>
          <a:xfrm>
            <a:off x="2008299" y="2606230"/>
            <a:ext cx="613739" cy="24977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5C3DEC-9D4D-4969-8B7A-DBE934B0C3E2}"/>
              </a:ext>
            </a:extLst>
          </p:cNvPr>
          <p:cNvSpPr/>
          <p:nvPr/>
        </p:nvSpPr>
        <p:spPr>
          <a:xfrm>
            <a:off x="2624905" y="2606230"/>
            <a:ext cx="613739" cy="24977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A2B0CC-54F6-42D5-B5E3-77ED5F2A3573}"/>
              </a:ext>
            </a:extLst>
          </p:cNvPr>
          <p:cNvSpPr/>
          <p:nvPr/>
        </p:nvSpPr>
        <p:spPr>
          <a:xfrm>
            <a:off x="3241511" y="2606230"/>
            <a:ext cx="613739" cy="24977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dirty="0"/>
              <a:t>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AEE9EF-B26C-4711-8E60-6B60B213FDCA}"/>
              </a:ext>
            </a:extLst>
          </p:cNvPr>
          <p:cNvSpPr txBox="1"/>
          <p:nvPr/>
        </p:nvSpPr>
        <p:spPr>
          <a:xfrm>
            <a:off x="3796707" y="2585022"/>
            <a:ext cx="290225" cy="233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2D3269-5DF3-4559-9021-937CE0499011}"/>
              </a:ext>
            </a:extLst>
          </p:cNvPr>
          <p:cNvSpPr/>
          <p:nvPr/>
        </p:nvSpPr>
        <p:spPr>
          <a:xfrm>
            <a:off x="4083400" y="2606230"/>
            <a:ext cx="613739" cy="249770"/>
          </a:xfrm>
          <a:prstGeom prst="rect">
            <a:avLst/>
          </a:prstGeom>
          <a:solidFill>
            <a:srgbClr val="ED7D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Trailer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2E5E99-3AF3-4D33-A056-BC375344E7FC}"/>
              </a:ext>
            </a:extLst>
          </p:cNvPr>
          <p:cNvGrpSpPr>
            <a:grpSpLocks noChangeAspect="1"/>
          </p:cNvGrpSpPr>
          <p:nvPr/>
        </p:nvGrpSpPr>
        <p:grpSpPr>
          <a:xfrm>
            <a:off x="4926805" y="2585022"/>
            <a:ext cx="2688840" cy="270978"/>
            <a:chOff x="2123489" y="2545790"/>
            <a:chExt cx="3017778" cy="30412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0B8F6E-EA8D-448A-9458-DDCBDBBAD23F}"/>
                </a:ext>
              </a:extLst>
            </p:cNvPr>
            <p:cNvSpPr/>
            <p:nvPr/>
          </p:nvSpPr>
          <p:spPr>
            <a:xfrm>
              <a:off x="2123489" y="2569593"/>
              <a:ext cx="688820" cy="280326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Header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E5A3B3-F50A-4FFB-AF98-B31703A9B9F5}"/>
                </a:ext>
              </a:extLst>
            </p:cNvPr>
            <p:cNvSpPr/>
            <p:nvPr/>
          </p:nvSpPr>
          <p:spPr>
            <a:xfrm>
              <a:off x="2815527" y="2569593"/>
              <a:ext cx="688820" cy="280326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Data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2F17B6-DEF2-480D-AFCC-75DA6AD9413D}"/>
                </a:ext>
              </a:extLst>
            </p:cNvPr>
            <p:cNvSpPr/>
            <p:nvPr/>
          </p:nvSpPr>
          <p:spPr>
            <a:xfrm>
              <a:off x="3507565" y="2569593"/>
              <a:ext cx="688820" cy="280326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/>
                <a:t>Data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37E207-511C-4524-A042-D5DC8B47923B}"/>
                </a:ext>
              </a:extLst>
            </p:cNvPr>
            <p:cNvSpPr txBox="1"/>
            <p:nvPr/>
          </p:nvSpPr>
          <p:spPr>
            <a:xfrm>
              <a:off x="4130681" y="2545790"/>
              <a:ext cx="3257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…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1E25CE-A863-4201-8883-3F86ED81FF3C}"/>
                </a:ext>
              </a:extLst>
            </p:cNvPr>
            <p:cNvSpPr/>
            <p:nvPr/>
          </p:nvSpPr>
          <p:spPr>
            <a:xfrm>
              <a:off x="4452447" y="2569593"/>
              <a:ext cx="688820" cy="280326"/>
            </a:xfrm>
            <a:prstGeom prst="rect">
              <a:avLst/>
            </a:prstGeom>
            <a:solidFill>
              <a:srgbClr val="ED7D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Trailer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5590260-BF0F-4911-B4A7-D93407DFF0D9}"/>
              </a:ext>
            </a:extLst>
          </p:cNvPr>
          <p:cNvSpPr/>
          <p:nvPr/>
        </p:nvSpPr>
        <p:spPr>
          <a:xfrm>
            <a:off x="1075963" y="2605111"/>
            <a:ext cx="929469" cy="249770"/>
          </a:xfrm>
          <a:prstGeom prst="rect">
            <a:avLst/>
          </a:prstGeom>
          <a:solidFill>
            <a:srgbClr val="002060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Header MDC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DFA190-FE42-4711-B923-BACD429CAB7F}"/>
              </a:ext>
            </a:extLst>
          </p:cNvPr>
          <p:cNvSpPr txBox="1"/>
          <p:nvPr/>
        </p:nvSpPr>
        <p:spPr>
          <a:xfrm>
            <a:off x="4635064" y="2596181"/>
            <a:ext cx="290225" cy="233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BABD2B-C007-4BA8-AC31-4CDDC33633FB}"/>
              </a:ext>
            </a:extLst>
          </p:cNvPr>
          <p:cNvSpPr/>
          <p:nvPr/>
        </p:nvSpPr>
        <p:spPr>
          <a:xfrm>
            <a:off x="7615645" y="2605111"/>
            <a:ext cx="929469" cy="249770"/>
          </a:xfrm>
          <a:prstGeom prst="rect">
            <a:avLst/>
          </a:prstGeom>
          <a:solidFill>
            <a:srgbClr val="C00000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Trailer MDC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1BD1CD-2B02-4CA5-B0D3-08660D79C9B6}"/>
              </a:ext>
            </a:extLst>
          </p:cNvPr>
          <p:cNvSpPr txBox="1"/>
          <p:nvPr/>
        </p:nvSpPr>
        <p:spPr>
          <a:xfrm>
            <a:off x="2805277" y="2868877"/>
            <a:ext cx="812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ToASt</a:t>
            </a:r>
            <a:r>
              <a:rPr lang="en-GB" sz="1400" dirty="0"/>
              <a:t> 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C0A9AB0-B086-4E3D-BBB3-5B89646F2904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2013595" y="3022766"/>
            <a:ext cx="79168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2F1C8D6-CEB2-48CE-9AC1-77B5F095F9FD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3617679" y="3022766"/>
            <a:ext cx="106719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2288E4A-CBEA-4C29-882A-5E388A4A104B}"/>
              </a:ext>
            </a:extLst>
          </p:cNvPr>
          <p:cNvSpPr txBox="1"/>
          <p:nvPr/>
        </p:nvSpPr>
        <p:spPr>
          <a:xfrm>
            <a:off x="5853633" y="2868877"/>
            <a:ext cx="842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ToASt</a:t>
            </a:r>
            <a:r>
              <a:rPr lang="en-GB" sz="1400" dirty="0"/>
              <a:t> 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20DA97D-7B05-4FE2-8BAA-4F1AEB45416C}"/>
              </a:ext>
            </a:extLst>
          </p:cNvPr>
          <p:cNvCxnSpPr>
            <a:cxnSpLocks/>
          </p:cNvCxnSpPr>
          <p:nvPr/>
        </p:nvCxnSpPr>
        <p:spPr>
          <a:xfrm flipH="1">
            <a:off x="4923521" y="3022766"/>
            <a:ext cx="79168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FA896A8-324B-436D-9110-3618B2FF1C00}"/>
              </a:ext>
            </a:extLst>
          </p:cNvPr>
          <p:cNvCxnSpPr>
            <a:cxnSpLocks/>
          </p:cNvCxnSpPr>
          <p:nvPr/>
        </p:nvCxnSpPr>
        <p:spPr>
          <a:xfrm>
            <a:off x="6613654" y="3022766"/>
            <a:ext cx="98114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B5505E8-372E-4B5C-BA4C-9B526ADA54CE}"/>
              </a:ext>
            </a:extLst>
          </p:cNvPr>
          <p:cNvSpPr txBox="1"/>
          <p:nvPr/>
        </p:nvSpPr>
        <p:spPr>
          <a:xfrm>
            <a:off x="4086932" y="2401789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CRC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A4C557-10BF-421A-A577-D75935ED089B}"/>
              </a:ext>
            </a:extLst>
          </p:cNvPr>
          <p:cNvSpPr txBox="1"/>
          <p:nvPr/>
        </p:nvSpPr>
        <p:spPr>
          <a:xfrm>
            <a:off x="7125719" y="2284850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CRC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9E54B0-6CA0-4B73-83FA-A6B74C3B11AB}"/>
              </a:ext>
            </a:extLst>
          </p:cNvPr>
          <p:cNvSpPr txBox="1"/>
          <p:nvPr/>
        </p:nvSpPr>
        <p:spPr>
          <a:xfrm>
            <a:off x="590549" y="3381304"/>
            <a:ext cx="6082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HEADER MDC  = {8'hAA, </a:t>
            </a:r>
            <a:r>
              <a:rPr lang="en-GB" dirty="0" err="1"/>
              <a:t>Epoch_counter</a:t>
            </a:r>
            <a:r>
              <a:rPr lang="en-GB" dirty="0"/>
              <a:t>, FRAME_NUM}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TRAILER MDC = {32'h5_BEEF_BEEF}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8C4DB2-F3B9-4C2C-AD40-24F2E02132E9}"/>
              </a:ext>
            </a:extLst>
          </p:cNvPr>
          <p:cNvSpPr txBox="1"/>
          <p:nvPr/>
        </p:nvSpPr>
        <p:spPr>
          <a:xfrm>
            <a:off x="188653" y="3816204"/>
            <a:ext cx="1701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MDC header (opcode)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A9C788C-EEF3-44CF-B14F-7CEE0D8FB7D4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889760" y="3693477"/>
            <a:ext cx="462280" cy="261227"/>
          </a:xfrm>
          <a:prstGeom prst="straightConnector1">
            <a:avLst/>
          </a:prstGeom>
          <a:ln w="63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6B9927B-DB0C-4681-B348-B1F6752358A5}"/>
              </a:ext>
            </a:extLst>
          </p:cNvPr>
          <p:cNvSpPr txBox="1"/>
          <p:nvPr/>
        </p:nvSpPr>
        <p:spPr>
          <a:xfrm>
            <a:off x="2805277" y="3878518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Epoch counter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1CEAF3B-12E3-44E0-968D-DB394C897AFE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3413777" y="3728683"/>
            <a:ext cx="0" cy="149835"/>
          </a:xfrm>
          <a:prstGeom prst="straightConnector1">
            <a:avLst/>
          </a:prstGeom>
          <a:ln w="63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F339730-7CCE-4B34-9D80-A08966A653B0}"/>
              </a:ext>
            </a:extLst>
          </p:cNvPr>
          <p:cNvSpPr txBox="1"/>
          <p:nvPr/>
        </p:nvSpPr>
        <p:spPr>
          <a:xfrm>
            <a:off x="4992878" y="4370431"/>
            <a:ext cx="3000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Available for additional off-line meta-data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A8B25D7-AD8B-40FD-B738-E09F526AB29D}"/>
              </a:ext>
            </a:extLst>
          </p:cNvPr>
          <p:cNvCxnSpPr>
            <a:cxnSpLocks/>
          </p:cNvCxnSpPr>
          <p:nvPr/>
        </p:nvCxnSpPr>
        <p:spPr>
          <a:xfrm flipH="1" flipV="1">
            <a:off x="5177790" y="3719651"/>
            <a:ext cx="251460" cy="286797"/>
          </a:xfrm>
          <a:prstGeom prst="straightConnector1">
            <a:avLst/>
          </a:prstGeom>
          <a:ln w="63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A242441-1C2F-4858-B8FC-6068C31F9FAC}"/>
              </a:ext>
            </a:extLst>
          </p:cNvPr>
          <p:cNvSpPr txBox="1"/>
          <p:nvPr/>
        </p:nvSpPr>
        <p:spPr>
          <a:xfrm>
            <a:off x="5455920" y="3867948"/>
            <a:ext cx="3026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Event number generated from the </a:t>
            </a:r>
            <a:r>
              <a:rPr lang="en-GB" sz="1200" dirty="0" err="1">
                <a:solidFill>
                  <a:srgbClr val="0070C0"/>
                </a:solidFill>
              </a:rPr>
              <a:t>ToASt</a:t>
            </a:r>
            <a:endParaRPr lang="en-GB" sz="1200" dirty="0">
              <a:solidFill>
                <a:srgbClr val="0070C0"/>
              </a:solidFill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AF7971C-3F12-4BAA-A56C-E86F19049D4B}"/>
              </a:ext>
            </a:extLst>
          </p:cNvPr>
          <p:cNvCxnSpPr>
            <a:cxnSpLocks/>
            <a:stCxn id="47" idx="1"/>
          </p:cNvCxnSpPr>
          <p:nvPr/>
        </p:nvCxnSpPr>
        <p:spPr>
          <a:xfrm flipH="1" flipV="1">
            <a:off x="4684874" y="4450080"/>
            <a:ext cx="308004" cy="58851"/>
          </a:xfrm>
          <a:prstGeom prst="straightConnector1">
            <a:avLst/>
          </a:prstGeom>
          <a:ln w="63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98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F59BF7-C1C0-4BE3-94A2-3ED1E5757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Counter @ 160 MHz </a:t>
            </a:r>
          </a:p>
          <a:p>
            <a:r>
              <a:rPr lang="en-GB" dirty="0"/>
              <a:t>When an external or internal acquisition command is asserted, the epoch counter is copied in the MDC HEADER field</a:t>
            </a:r>
          </a:p>
          <a:p>
            <a:r>
              <a:rPr lang="en-GB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1B5CA5-4C66-4065-8B84-5D1E8AC0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Epoch counter and reset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730E62-B6A1-486A-96DF-EE9F2F57C0D2}"/>
              </a:ext>
            </a:extLst>
          </p:cNvPr>
          <p:cNvSpPr/>
          <p:nvPr/>
        </p:nvSpPr>
        <p:spPr>
          <a:xfrm>
            <a:off x="4812030" y="2930684"/>
            <a:ext cx="1927860" cy="114300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E748C4-DF73-42A4-AF30-ED98CC08FD90}"/>
              </a:ext>
            </a:extLst>
          </p:cNvPr>
          <p:cNvCxnSpPr>
            <a:cxnSpLocks/>
          </p:cNvCxnSpPr>
          <p:nvPr/>
        </p:nvCxnSpPr>
        <p:spPr>
          <a:xfrm>
            <a:off x="3509010" y="3147060"/>
            <a:ext cx="1280160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538AF703-39AE-41FD-BDCC-782C5647CCF8}"/>
              </a:ext>
            </a:extLst>
          </p:cNvPr>
          <p:cNvSpPr/>
          <p:nvPr/>
        </p:nvSpPr>
        <p:spPr>
          <a:xfrm rot="5400000">
            <a:off x="4806842" y="3497580"/>
            <a:ext cx="111760" cy="96520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D5AACB-DCC2-4AEE-AF32-AE321A72D2B7}"/>
              </a:ext>
            </a:extLst>
          </p:cNvPr>
          <p:cNvSpPr txBox="1"/>
          <p:nvPr/>
        </p:nvSpPr>
        <p:spPr>
          <a:xfrm>
            <a:off x="2301474" y="294497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Ext Reset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FA7880-93C2-499A-999C-BEEA954AC312}"/>
              </a:ext>
            </a:extLst>
          </p:cNvPr>
          <p:cNvCxnSpPr>
            <a:cxnSpLocks/>
          </p:cNvCxnSpPr>
          <p:nvPr/>
        </p:nvCxnSpPr>
        <p:spPr>
          <a:xfrm>
            <a:off x="3509010" y="3543380"/>
            <a:ext cx="1280160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68B1392-248E-4ACC-AB8A-E82F333F738B}"/>
              </a:ext>
            </a:extLst>
          </p:cNvPr>
          <p:cNvSpPr txBox="1"/>
          <p:nvPr/>
        </p:nvSpPr>
        <p:spPr>
          <a:xfrm>
            <a:off x="2080260" y="3346014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@ 160 MHz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B28FB6-B13E-4E97-87B3-1C97BD605D63}"/>
              </a:ext>
            </a:extLst>
          </p:cNvPr>
          <p:cNvSpPr txBox="1"/>
          <p:nvPr/>
        </p:nvSpPr>
        <p:spPr>
          <a:xfrm>
            <a:off x="4972556" y="3287006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Epoch counter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156A18-DDF1-4297-AD8C-6C8AC260A128}"/>
              </a:ext>
            </a:extLst>
          </p:cNvPr>
          <p:cNvCxnSpPr>
            <a:cxnSpLocks/>
          </p:cNvCxnSpPr>
          <p:nvPr/>
        </p:nvCxnSpPr>
        <p:spPr>
          <a:xfrm>
            <a:off x="3527298" y="3860372"/>
            <a:ext cx="1280160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66E26DD-1094-4A8E-8502-8D8A36D4ACAC}"/>
              </a:ext>
            </a:extLst>
          </p:cNvPr>
          <p:cNvSpPr txBox="1"/>
          <p:nvPr/>
        </p:nvSpPr>
        <p:spPr>
          <a:xfrm>
            <a:off x="698471" y="3674482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External/internal </a:t>
            </a:r>
            <a:r>
              <a:rPr lang="en-GB" dirty="0" err="1"/>
              <a:t>acq</a:t>
            </a:r>
            <a:r>
              <a:rPr lang="en-GB" dirty="0"/>
              <a:t>. </a:t>
            </a:r>
            <a:r>
              <a:rPr lang="en-GB" dirty="0" err="1"/>
              <a:t>cmd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34217BF-E7B8-48A8-812C-F4C8DA4AA4FB}"/>
              </a:ext>
            </a:extLst>
          </p:cNvPr>
          <p:cNvCxnSpPr>
            <a:cxnSpLocks/>
          </p:cNvCxnSpPr>
          <p:nvPr/>
        </p:nvCxnSpPr>
        <p:spPr>
          <a:xfrm>
            <a:off x="6739890" y="3502184"/>
            <a:ext cx="1280160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C0A2291-EB24-45DD-84D4-FCB1ADF580EA}"/>
              </a:ext>
            </a:extLst>
          </p:cNvPr>
          <p:cNvSpPr txBox="1"/>
          <p:nvPr/>
        </p:nvSpPr>
        <p:spPr>
          <a:xfrm>
            <a:off x="7007577" y="3543380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Epoch counter </a:t>
            </a:r>
          </a:p>
          <a:p>
            <a:r>
              <a:rPr lang="en-GB" dirty="0"/>
              <a:t>(timestamp)</a:t>
            </a:r>
          </a:p>
        </p:txBody>
      </p:sp>
    </p:spTree>
    <p:extLst>
      <p:ext uri="{BB962C8B-B14F-4D97-AF65-F5344CB8AC3E}">
        <p14:creationId xmlns:p14="http://schemas.microsoft.com/office/powerpoint/2010/main" val="20453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AF1675-3642-4E55-B693-0304C8E28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66" b="21643"/>
          <a:stretch/>
        </p:blipFill>
        <p:spPr>
          <a:xfrm>
            <a:off x="458892" y="991372"/>
            <a:ext cx="3522625" cy="3702548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7AE8AF6-4B83-4F4A-9A6C-D153B00E465A}"/>
              </a:ext>
            </a:extLst>
          </p:cNvPr>
          <p:cNvSpPr txBox="1">
            <a:spLocks/>
          </p:cNvSpPr>
          <p:nvPr/>
        </p:nvSpPr>
        <p:spPr>
          <a:xfrm>
            <a:off x="360000" y="21862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altLang="zh-C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HW-SW interface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74B6ABF-D41E-4A71-8CBF-B76AF5684229}"/>
              </a:ext>
            </a:extLst>
          </p:cNvPr>
          <p:cNvSpPr txBox="1">
            <a:spLocks/>
          </p:cNvSpPr>
          <p:nvPr/>
        </p:nvSpPr>
        <p:spPr>
          <a:xfrm>
            <a:off x="359999" y="645109"/>
            <a:ext cx="7256871" cy="494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CB423"/>
              </a:buClr>
              <a:defRPr/>
            </a:pPr>
            <a:r>
              <a:rPr lang="en-GB" sz="1600" dirty="0" err="1">
                <a:solidFill>
                  <a:srgbClr val="009682"/>
                </a:solidFill>
                <a:ea typeface="黑体" panose="02010609060101010101" pitchFamily="49" charset="-122"/>
              </a:rPr>
              <a:t>ToASt</a:t>
            </a:r>
            <a:r>
              <a:rPr lang="en-GB" sz="1600" dirty="0">
                <a:solidFill>
                  <a:srgbClr val="009682"/>
                </a:solidFill>
                <a:ea typeface="黑体" panose="02010609060101010101" pitchFamily="49" charset="-122"/>
              </a:rPr>
              <a:t> driver installed as PCIe interface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96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94C7DD-8497-49D2-B742-50D465CE74B3}"/>
              </a:ext>
            </a:extLst>
          </p:cNvPr>
          <p:cNvSpPr txBox="1">
            <a:spLocks/>
          </p:cNvSpPr>
          <p:nvPr/>
        </p:nvSpPr>
        <p:spPr>
          <a:xfrm>
            <a:off x="4236720" y="1017438"/>
            <a:ext cx="4531671" cy="12380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3652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GB" sz="1600" dirty="0"/>
              <a:t>A set of shell scripts prepared to control the system </a:t>
            </a:r>
          </a:p>
          <a:p>
            <a:pPr>
              <a:lnSpc>
                <a:spcPts val="2000"/>
              </a:lnSpc>
            </a:pPr>
            <a:r>
              <a:rPr lang="en-GB" sz="1600" dirty="0"/>
              <a:t>The script are example to learn how to develop more sophisticated GUI/ routines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938AD8-532F-47D9-8BDA-0BD4DFF301BF}"/>
              </a:ext>
            </a:extLst>
          </p:cNvPr>
          <p:cNvCxnSpPr/>
          <p:nvPr/>
        </p:nvCxnSpPr>
        <p:spPr>
          <a:xfrm>
            <a:off x="2754630" y="2842646"/>
            <a:ext cx="360045" cy="0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CF25D19-3943-455D-8A53-AE68B45F21F8}"/>
              </a:ext>
            </a:extLst>
          </p:cNvPr>
          <p:cNvSpPr txBox="1"/>
          <p:nvPr/>
        </p:nvSpPr>
        <p:spPr>
          <a:xfrm>
            <a:off x="3201414" y="2657980"/>
            <a:ext cx="2672591" cy="369332"/>
          </a:xfrm>
          <a:prstGeom prst="rect">
            <a:avLst/>
          </a:prstGeom>
          <a:solidFill>
            <a:srgbClr val="300A2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To check the </a:t>
            </a:r>
            <a:r>
              <a:rPr lang="en-GB" dirty="0" err="1">
                <a:solidFill>
                  <a:schemeClr val="bg1"/>
                </a:solidFill>
              </a:rPr>
              <a:t>dma</a:t>
            </a:r>
            <a:r>
              <a:rPr lang="en-GB" dirty="0">
                <a:solidFill>
                  <a:schemeClr val="bg1"/>
                </a:solidFill>
              </a:rPr>
              <a:t> status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C49EE0-EBAE-41EB-B16E-6DC42FE0AA89}"/>
              </a:ext>
            </a:extLst>
          </p:cNvPr>
          <p:cNvCxnSpPr>
            <a:cxnSpLocks/>
          </p:cNvCxnSpPr>
          <p:nvPr/>
        </p:nvCxnSpPr>
        <p:spPr>
          <a:xfrm>
            <a:off x="2607054" y="3857698"/>
            <a:ext cx="784860" cy="0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44E60BD-D95B-4252-BF22-190D1B494C8B}"/>
              </a:ext>
            </a:extLst>
          </p:cNvPr>
          <p:cNvSpPr txBox="1"/>
          <p:nvPr/>
        </p:nvSpPr>
        <p:spPr>
          <a:xfrm>
            <a:off x="3406140" y="3657406"/>
            <a:ext cx="2005677" cy="369332"/>
          </a:xfrm>
          <a:prstGeom prst="rect">
            <a:avLst/>
          </a:prstGeom>
          <a:solidFill>
            <a:srgbClr val="300A2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Reload the driver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915E4F-7F62-4F52-9D64-7CC4E974ACC6}"/>
              </a:ext>
            </a:extLst>
          </p:cNvPr>
          <p:cNvCxnSpPr>
            <a:cxnSpLocks/>
          </p:cNvCxnSpPr>
          <p:nvPr/>
        </p:nvCxnSpPr>
        <p:spPr>
          <a:xfrm>
            <a:off x="2754630" y="4026738"/>
            <a:ext cx="1150620" cy="238125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7843E14-63FE-4E7E-8874-6FDB806DC719}"/>
              </a:ext>
            </a:extLst>
          </p:cNvPr>
          <p:cNvSpPr txBox="1"/>
          <p:nvPr/>
        </p:nvSpPr>
        <p:spPr>
          <a:xfrm>
            <a:off x="3928010" y="4112463"/>
            <a:ext cx="3053144" cy="369332"/>
          </a:xfrm>
          <a:prstGeom prst="rect">
            <a:avLst/>
          </a:prstGeom>
          <a:solidFill>
            <a:srgbClr val="300A2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Reset and config the </a:t>
            </a:r>
            <a:r>
              <a:rPr lang="en-GB" dirty="0" err="1">
                <a:solidFill>
                  <a:schemeClr val="bg1"/>
                </a:solidFill>
              </a:rPr>
              <a:t>ToASt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D09B56-BFE3-41E8-A116-A6010EB3B6A0}"/>
              </a:ext>
            </a:extLst>
          </p:cNvPr>
          <p:cNvSpPr txBox="1"/>
          <p:nvPr/>
        </p:nvSpPr>
        <p:spPr>
          <a:xfrm>
            <a:off x="3449411" y="4505262"/>
            <a:ext cx="4698787" cy="369332"/>
          </a:xfrm>
          <a:prstGeom prst="rect">
            <a:avLst/>
          </a:prstGeom>
          <a:solidFill>
            <a:srgbClr val="300A2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Test pulse command and readout procedure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98B55E6-9481-44BF-A7FA-D5785E7F1680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54630" y="4336223"/>
            <a:ext cx="694781" cy="353705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E3A164-C35E-4ED7-9CE6-34D948EB1ADD}"/>
              </a:ext>
            </a:extLst>
          </p:cNvPr>
          <p:cNvSpPr txBox="1"/>
          <p:nvPr/>
        </p:nvSpPr>
        <p:spPr>
          <a:xfrm>
            <a:off x="3406140" y="3166602"/>
            <a:ext cx="2877711" cy="369332"/>
          </a:xfrm>
          <a:prstGeom prst="rect">
            <a:avLst/>
          </a:prstGeom>
          <a:solidFill>
            <a:srgbClr val="300A2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Readout data (streaming)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A31BF12-FD3F-4822-8360-E24666ACA3CB}"/>
              </a:ext>
            </a:extLst>
          </p:cNvPr>
          <p:cNvCxnSpPr>
            <a:cxnSpLocks/>
          </p:cNvCxnSpPr>
          <p:nvPr/>
        </p:nvCxnSpPr>
        <p:spPr>
          <a:xfrm flipV="1">
            <a:off x="2592828" y="3351268"/>
            <a:ext cx="799086" cy="306138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1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esign1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1_KIT-Master_16zu9Format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/>
        </a:solidFill>
      </a:spPr>
      <a:bodyPr wrap="square" rtlCol="0" anchor="ctr">
        <a:noAutofit/>
      </a:bodyPr>
      <a:lstStyle>
        <a:defPPr algn="ctr">
          <a:defRPr sz="1200" dirty="0">
            <a:latin typeface="+mn-lt"/>
            <a:ea typeface="Verdana" panose="020B0604030504040204" pitchFamily="34" charset="0"/>
            <a:cs typeface="Verdana" panose="020B0604030504040204" pitchFamily="34" charset="0"/>
          </a:defRPr>
        </a:defPPr>
      </a:lstStyle>
    </a:spDef>
    <a:lnDef>
      <a:spPr>
        <a:ln>
          <a:solidFill>
            <a:srgbClr val="0070C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+mn-lt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KIT-Master_16zu9Format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70C0"/>
          </a:solidFill>
          <a:tailEnd type="arrow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0</TotalTime>
  <Words>3178</Words>
  <Application>Microsoft Office PowerPoint</Application>
  <PresentationFormat>Custom</PresentationFormat>
  <Paragraphs>1230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MS PGothic</vt:lpstr>
      <vt:lpstr>黑体</vt:lpstr>
      <vt:lpstr>Arial</vt:lpstr>
      <vt:lpstr>Calibri</vt:lpstr>
      <vt:lpstr>Wingdings</vt:lpstr>
      <vt:lpstr>Design1</vt:lpstr>
      <vt:lpstr>1_KIT-Master_16zu9Format</vt:lpstr>
      <vt:lpstr>2_KIT-Master_16zu9Format</vt:lpstr>
      <vt:lpstr>Inhaltsfolie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Epoch counter and reset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Franzi</dc:creator>
  <cp:lastModifiedBy>Caselle, Michele (IPE)</cp:lastModifiedBy>
  <cp:revision>1904</cp:revision>
  <cp:lastPrinted>2023-01-28T09:19:42Z</cp:lastPrinted>
  <dcterms:created xsi:type="dcterms:W3CDTF">2017-12-07T14:50:50Z</dcterms:created>
  <dcterms:modified xsi:type="dcterms:W3CDTF">2023-03-02T23:10:45Z</dcterms:modified>
</cp:coreProperties>
</file>