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709" r:id="rId2"/>
    <p:sldMasterId id="2147483724" r:id="rId3"/>
    <p:sldMasterId id="2147483737" r:id="rId4"/>
  </p:sldMasterIdLst>
  <p:notesMasterIdLst>
    <p:notesMasterId r:id="rId25"/>
  </p:notesMasterIdLst>
  <p:sldIdLst>
    <p:sldId id="260" r:id="rId5"/>
    <p:sldId id="960" r:id="rId6"/>
    <p:sldId id="991" r:id="rId7"/>
    <p:sldId id="990" r:id="rId8"/>
    <p:sldId id="989" r:id="rId9"/>
    <p:sldId id="973" r:id="rId10"/>
    <p:sldId id="975" r:id="rId11"/>
    <p:sldId id="976" r:id="rId12"/>
    <p:sldId id="977" r:id="rId13"/>
    <p:sldId id="978" r:id="rId14"/>
    <p:sldId id="984" r:id="rId15"/>
    <p:sldId id="985" r:id="rId16"/>
    <p:sldId id="986" r:id="rId17"/>
    <p:sldId id="987" r:id="rId18"/>
    <p:sldId id="988" r:id="rId19"/>
    <p:sldId id="979" r:id="rId20"/>
    <p:sldId id="980" r:id="rId21"/>
    <p:sldId id="981" r:id="rId22"/>
    <p:sldId id="982" r:id="rId23"/>
    <p:sldId id="983" r:id="rId24"/>
  </p:sldIdLst>
  <p:sldSz cx="9144000" cy="5145088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5D2AA4-9676-45C6-9B2F-D22B51C45D3C}">
          <p14:sldIdLst>
            <p14:sldId id="260"/>
            <p14:sldId id="960"/>
            <p14:sldId id="991"/>
            <p14:sldId id="990"/>
            <p14:sldId id="989"/>
            <p14:sldId id="973"/>
            <p14:sldId id="975"/>
            <p14:sldId id="976"/>
            <p14:sldId id="977"/>
            <p14:sldId id="978"/>
            <p14:sldId id="984"/>
            <p14:sldId id="985"/>
            <p14:sldId id="986"/>
            <p14:sldId id="987"/>
            <p14:sldId id="988"/>
            <p14:sldId id="979"/>
            <p14:sldId id="980"/>
            <p14:sldId id="981"/>
            <p14:sldId id="982"/>
            <p14:sldId id="9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89" userDrawn="1">
          <p15:clr>
            <a:srgbClr val="A4A3A4"/>
          </p15:clr>
        </p15:guide>
        <p15:guide id="2" pos="1497" userDrawn="1">
          <p15:clr>
            <a:srgbClr val="A4A3A4"/>
          </p15:clr>
        </p15:guide>
        <p15:guide id="3" pos="292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selle, Michele (IPE)" initials="CM(" lastIdx="3" clrIdx="0">
    <p:extLst>
      <p:ext uri="{19B8F6BF-5375-455C-9EA6-DF929625EA0E}">
        <p15:presenceInfo xmlns:p15="http://schemas.microsoft.com/office/powerpoint/2012/main" userId="S-1-5-21-1202744845-3101423955-345487624-1143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000"/>
    <a:srgbClr val="0070C0"/>
    <a:srgbClr val="FA8214"/>
    <a:srgbClr val="300A24"/>
    <a:srgbClr val="AC9393"/>
    <a:srgbClr val="FFE3E3"/>
    <a:srgbClr val="6A954D"/>
    <a:srgbClr val="009682"/>
    <a:srgbClr val="4472C4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–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–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–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–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–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ight Style 2 –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–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7" autoAdjust="0"/>
    <p:restoredTop sz="95838" autoAdjust="0"/>
  </p:normalViewPr>
  <p:slideViewPr>
    <p:cSldViewPr snapToGrid="0">
      <p:cViewPr>
        <p:scale>
          <a:sx n="117" d="100"/>
          <a:sy n="117" d="100"/>
        </p:scale>
        <p:origin x="730" y="211"/>
      </p:cViewPr>
      <p:guideLst>
        <p:guide orient="horz" pos="1689"/>
        <p:guide pos="1497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FA8F02CA-77CB-4E54-B712-21E588799EE8}" type="datetimeFigureOut">
              <a:rPr lang="de-DE" smtClean="0"/>
              <a:t>29.03.2023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E13F729A-0AF0-4995-B32B-9504BC68960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79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4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68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52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36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20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04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88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72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6608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jpeg"/><Relationship Id="rId5" Type="http://schemas.openxmlformats.org/officeDocument/2006/relationships/image" Target="../media/image14.png"/><Relationship Id="rId4" Type="http://schemas.openxmlformats.org/officeDocument/2006/relationships/image" Target="../media/image10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365443" y="1445896"/>
            <a:ext cx="8524557" cy="28511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600" b="1"/>
            </a:lvl1pPr>
            <a:lvl2pPr marL="355600" indent="0">
              <a:buFont typeface="Arial" panose="020B0604020202020204" pitchFamily="34" charset="0"/>
              <a:buNone/>
              <a:defRPr sz="2600" b="1"/>
            </a:lvl2pPr>
            <a:lvl3pPr marL="717550" indent="0">
              <a:buFont typeface="Arial" panose="020B0604020202020204" pitchFamily="34" charset="0"/>
              <a:buNone/>
              <a:defRPr sz="2600" b="1"/>
            </a:lvl3pPr>
            <a:lvl4pPr marL="1073150" indent="0">
              <a:buFont typeface="Arial" panose="020B0604020202020204" pitchFamily="34" charset="0"/>
              <a:buNone/>
              <a:defRPr sz="2600" b="1"/>
            </a:lvl4pPr>
            <a:lvl5pPr marL="1435100" indent="0">
              <a:buFont typeface="Arial" panose="020B0604020202020204" pitchFamily="34" charset="0"/>
              <a:buNone/>
              <a:defRPr sz="2600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endParaRPr lang="de-DE" dirty="0"/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380675" y="1979930"/>
            <a:ext cx="8515675" cy="50990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 i="0" baseline="0"/>
            </a:lvl1pPr>
            <a:lvl2pPr marL="355600" indent="0">
              <a:buFont typeface="Arial" panose="020B0604020202020204" pitchFamily="34" charset="0"/>
              <a:buNone/>
              <a:defRPr sz="1800" b="1" i="0"/>
            </a:lvl2pPr>
            <a:lvl3pPr marL="717550" indent="0">
              <a:buFont typeface="Arial" panose="020B0604020202020204" pitchFamily="34" charset="0"/>
              <a:buNone/>
              <a:defRPr sz="1800" b="1" i="0"/>
            </a:lvl3pPr>
            <a:lvl4pPr marL="1073150" indent="0">
              <a:buFont typeface="Arial" panose="020B0604020202020204" pitchFamily="34" charset="0"/>
              <a:buNone/>
              <a:defRPr sz="1800" b="1" i="0"/>
            </a:lvl4pPr>
            <a:lvl5pPr marL="1435100" indent="0">
              <a:buFont typeface="Arial" panose="020B0604020202020204" pitchFamily="34" charset="0"/>
              <a:buNone/>
              <a:defRPr sz="1800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00" y="4895776"/>
            <a:ext cx="3606670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825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18375" y="4826105"/>
            <a:ext cx="1727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1600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1621550" cy="751280"/>
          </a:xfrm>
          <a:prstGeom prst="rect">
            <a:avLst/>
          </a:prstGeom>
        </p:spPr>
      </p:pic>
      <p:pic>
        <p:nvPicPr>
          <p:cNvPr id="7" name="Picture 6" descr="https://www.tu9.de/media/img/unika/24-25_KIT_Bewegte_Menschen_am_KIT-Logo_schmal_web.jpg">
            <a:extLst>
              <a:ext uri="{FF2B5EF4-FFF2-40B4-BE49-F238E27FC236}">
                <a16:creationId xmlns:a16="http://schemas.microsoft.com/office/drawing/2014/main" id="{1BE2BDB4-9C72-4C5E-8B1C-E4490EE0068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" r="5478" b="34923"/>
          <a:stretch/>
        </p:blipFill>
        <p:spPr bwMode="auto">
          <a:xfrm>
            <a:off x="380675" y="2738755"/>
            <a:ext cx="8381176" cy="2112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s://www.intl.kit.edu/img/content/280906-26_rdax_1200x692.jpg">
            <a:extLst>
              <a:ext uri="{FF2B5EF4-FFF2-40B4-BE49-F238E27FC236}">
                <a16:creationId xmlns:a16="http://schemas.microsoft.com/office/drawing/2014/main" id="{62590D26-F8D4-4F23-AD7E-A83697BB27A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"/>
          <a:stretch/>
        </p:blipFill>
        <p:spPr bwMode="auto">
          <a:xfrm>
            <a:off x="396001" y="2738755"/>
            <a:ext cx="8494000" cy="2134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24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050" y="1188000"/>
            <a:ext cx="8343900" cy="336589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1600"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73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tu9.de/media/img/unika/24-25_KIT_Bewegte_Menschen_am_KIT-Logo_schmal_web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2624460"/>
            <a:ext cx="8928993" cy="246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5" name="Picture 9" descr="II_rahmen_neu_tit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"/>
            <a:ext cx="9144000" cy="515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96875" y="4858060"/>
            <a:ext cx="3670300" cy="12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KIT – The Research University in the Helmholtz Association </a:t>
            </a:r>
            <a:endParaRPr lang="de-DE" sz="800" dirty="0">
              <a:solidFill>
                <a:srgbClr val="000000"/>
              </a:solidFill>
            </a:endParaRP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385765" y="2506295"/>
            <a:ext cx="4537075" cy="15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de-DE" sz="1000" dirty="0">
                <a:solidFill>
                  <a:srgbClr val="FFFFFF"/>
                </a:solidFill>
              </a:rPr>
              <a:t>INSTITUTE FOR DATA PROCESSING AND ELECTRONICS (IPE)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318375" y="4874734"/>
            <a:ext cx="1727200" cy="24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e-DE" sz="1600" b="1">
                <a:solidFill>
                  <a:srgbClr val="FFFFFF"/>
                </a:solidFill>
              </a:rPr>
              <a:t>www.kit.edu</a:t>
            </a:r>
          </a:p>
        </p:txBody>
      </p:sp>
      <p:pic>
        <p:nvPicPr>
          <p:cNvPr id="10" name="Grafik 9" descr="kit_logo_de_farbe_positiv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0" y="343800"/>
            <a:ext cx="1620000" cy="74085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71473"/>
            <a:ext cx="360000" cy="360111"/>
          </a:xfrm>
          <a:prstGeom prst="rect">
            <a:avLst/>
          </a:prstGeom>
        </p:spPr>
      </p:pic>
      <p:pic>
        <p:nvPicPr>
          <p:cNvPr id="9" name="Picture 2" descr="https://www.intl.kit.edu/img/content/280906-26_rdax_1200x692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3263" y="2757801"/>
            <a:ext cx="8932313" cy="206796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0679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Research Group “Information Systems and Service Design“ (ISSD)</a:t>
            </a:r>
          </a:p>
          <a:p>
            <a:r>
              <a:rPr lang="de-DE" dirty="0"/>
              <a:t>NAME OF PRESENTER: XXXX</a:t>
            </a:r>
          </a:p>
        </p:txBody>
      </p:sp>
    </p:spTree>
    <p:extLst>
      <p:ext uri="{BB962C8B-B14F-4D97-AF65-F5344CB8AC3E}">
        <p14:creationId xmlns:p14="http://schemas.microsoft.com/office/powerpoint/2010/main" val="3084301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6197"/>
            <a:ext cx="7772400" cy="102187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Prof. Max Mustermann -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696322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899200"/>
            <a:ext cx="4102100" cy="36718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899200"/>
            <a:ext cx="4102100" cy="36718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Prof. Max Mustermann -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1343126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691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151691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Prof. Max Mustermann -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3400523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Prof. Max Mustermann -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3192069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Prof. Max Mustermann -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3273777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04850"/>
            <a:ext cx="3008313" cy="87180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852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076659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Prof. Max Mustermann -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1412011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1562"/>
            <a:ext cx="5486400" cy="42518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6747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Prof. Max Mustermann -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68875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050" y="1188000"/>
            <a:ext cx="8343900" cy="336589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1600"/>
            </a:lvl5pPr>
          </a:lstStyle>
          <a:p>
            <a:pPr lvl="0"/>
            <a:r>
              <a:rPr lang="en-US" altLang="de-DE"/>
              <a:t>Click to add text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  <a:p>
            <a:pPr lvl="3"/>
            <a:r>
              <a:rPr lang="en-US" altLang="de-DE"/>
              <a:t>Fourth level</a:t>
            </a:r>
          </a:p>
          <a:p>
            <a:pPr lvl="4"/>
            <a:r>
              <a:rPr lang="en-US" altLang="de-DE"/>
              <a:t>Fifth level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409139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Prof. Max Mustermann -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2858848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250108"/>
            <a:ext cx="2089150" cy="432092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250108"/>
            <a:ext cx="6116638" cy="432092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Prof. Max Mustermann - 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1473731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8628" y="1036164"/>
            <a:ext cx="8239125" cy="3415767"/>
          </a:xfrm>
          <a:prstGeom prst="rect">
            <a:avLst/>
          </a:prstGeom>
        </p:spPr>
        <p:txBody>
          <a:bodyPr/>
          <a:lstStyle>
            <a:lvl1pPr>
              <a:buClr>
                <a:schemeClr val="accent1">
                  <a:lumMod val="50000"/>
                </a:schemeClr>
              </a:buClr>
              <a:buFont typeface="Arial" pitchFamily="34" charset="0"/>
              <a:buChar char="■"/>
              <a:defRPr/>
            </a:lvl1pPr>
            <a:lvl2pPr>
              <a:buClr>
                <a:schemeClr val="accent1">
                  <a:lumMod val="50000"/>
                </a:schemeClr>
              </a:buClr>
              <a:buFont typeface="Arial" pitchFamily="34" charset="0"/>
              <a:buChar char="■"/>
              <a:defRPr/>
            </a:lvl2pPr>
            <a:lvl3pPr marL="900113" indent="-214313">
              <a:buClr>
                <a:schemeClr val="accent1">
                  <a:lumMod val="50000"/>
                </a:schemeClr>
              </a:buClr>
              <a:buFont typeface="Arial" pitchFamily="34" charset="0"/>
              <a:buChar char="■"/>
              <a:defRPr/>
            </a:lvl3pPr>
            <a:lvl4pPr marL="1243013" indent="-214313">
              <a:buClr>
                <a:schemeClr val="accent1">
                  <a:lumMod val="50000"/>
                </a:schemeClr>
              </a:buClr>
              <a:buFont typeface="Arial" pitchFamily="34" charset="0"/>
              <a:buChar char="■"/>
              <a:defRPr/>
            </a:lvl4pPr>
            <a:lvl5pPr marL="1585913" indent="-214313">
              <a:buClr>
                <a:schemeClr val="accent1">
                  <a:lumMod val="50000"/>
                </a:schemeClr>
              </a:buClr>
              <a:buFont typeface="Arial" pitchFamily="34" charset="0"/>
              <a:buChar char="■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17677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414"/>
            <a:ext cx="8424000" cy="266482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85" y="1311680"/>
            <a:ext cx="4105275" cy="342370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62" y="1311680"/>
            <a:ext cx="4092575" cy="342370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358776" y="1023894"/>
            <a:ext cx="8425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4" y="4857815"/>
            <a:ext cx="1073123" cy="30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403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h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414"/>
            <a:ext cx="8424000" cy="266482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360001" y="1311689"/>
            <a:ext cx="6264638" cy="126086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358785" y="2880889"/>
            <a:ext cx="4105275" cy="1854497"/>
          </a:xfrm>
        </p:spPr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8"/>
          </p:nvPr>
        </p:nvSpPr>
        <p:spPr>
          <a:xfrm>
            <a:off x="4679955" y="2880614"/>
            <a:ext cx="4105275" cy="1854772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58785" y="2762053"/>
            <a:ext cx="4105275" cy="107983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4679955" y="2762053"/>
            <a:ext cx="4105275" cy="107983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cxnSp>
        <p:nvCxnSpPr>
          <p:cNvPr id="14" name="Gerade Verbindung 7"/>
          <p:cNvCxnSpPr/>
          <p:nvPr userDrawn="1"/>
        </p:nvCxnSpPr>
        <p:spPr>
          <a:xfrm>
            <a:off x="358776" y="1023894"/>
            <a:ext cx="8425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B7D2679C-CC58-4D08-B909-657D497613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9062" y="219669"/>
            <a:ext cx="1476169" cy="68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1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050" y="1188000"/>
            <a:ext cx="8343900" cy="336589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1600"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693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050" y="1188000"/>
            <a:ext cx="8343900" cy="336589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1600"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565B8B6-D2FE-417C-8CF1-E0E6CF4C8D03}"/>
              </a:ext>
            </a:extLst>
          </p:cNvPr>
          <p:cNvSpPr txBox="1">
            <a:spLocks/>
          </p:cNvSpPr>
          <p:nvPr userDrawn="1"/>
        </p:nvSpPr>
        <p:spPr>
          <a:xfrm>
            <a:off x="358775" y="219601"/>
            <a:ext cx="8424000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Next generation of silicon detectors 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37E84A73-8955-4072-8939-B1A150469B9E}"/>
              </a:ext>
            </a:extLst>
          </p:cNvPr>
          <p:cNvSpPr txBox="1">
            <a:spLocks/>
          </p:cNvSpPr>
          <p:nvPr userDrawn="1"/>
        </p:nvSpPr>
        <p:spPr>
          <a:xfrm>
            <a:off x="358775" y="691200"/>
            <a:ext cx="8424000" cy="26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80000" rtl="0" eaLnBrk="1" latinLnBrk="0" hangingPunct="1">
              <a:lnSpc>
                <a:spcPts val="18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tabLst>
                <a:tab pos="180000" algn="l"/>
                <a:tab pos="360000" algn="l"/>
              </a:tabLst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4625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0125" indent="-28575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0000" rtl="0" eaLnBrk="1" fontAlgn="auto" latinLnBrk="0" hangingPunct="1">
              <a:lnSpc>
                <a:spcPts val="1800"/>
              </a:lnSpc>
              <a:spcBef>
                <a:spcPts val="1100"/>
              </a:spcBef>
              <a:spcAft>
                <a:spcPts val="0"/>
              </a:spcAft>
              <a:buClr>
                <a:srgbClr val="8CB423"/>
              </a:buClr>
              <a:buSzTx/>
              <a:buFont typeface="Wingdings" panose="05000000000000000000" pitchFamily="2" charset="2"/>
              <a:buNone/>
              <a:tabLst>
                <a:tab pos="180000" algn="l"/>
                <a:tab pos="360000" algn="l"/>
              </a:tabLst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9682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Future technology for great time, energy, and position resolution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9682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21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050" y="1188000"/>
            <a:ext cx="8343900" cy="336589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1600"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B65CAE3-5466-4718-B5B5-70E397ECB5A3}"/>
              </a:ext>
            </a:extLst>
          </p:cNvPr>
          <p:cNvSpPr txBox="1">
            <a:spLocks/>
          </p:cNvSpPr>
          <p:nvPr userDrawn="1"/>
        </p:nvSpPr>
        <p:spPr>
          <a:xfrm>
            <a:off x="358775" y="219601"/>
            <a:ext cx="8424000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Next generation of silicon detectors 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B59BDDC6-8453-4945-BF6F-9866CC5C1B38}"/>
              </a:ext>
            </a:extLst>
          </p:cNvPr>
          <p:cNvSpPr txBox="1">
            <a:spLocks/>
          </p:cNvSpPr>
          <p:nvPr userDrawn="1"/>
        </p:nvSpPr>
        <p:spPr>
          <a:xfrm>
            <a:off x="358775" y="691200"/>
            <a:ext cx="8424000" cy="26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80000" rtl="0" eaLnBrk="1" latinLnBrk="0" hangingPunct="1">
              <a:lnSpc>
                <a:spcPts val="18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tabLst>
                <a:tab pos="180000" algn="l"/>
                <a:tab pos="360000" algn="l"/>
              </a:tabLst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4625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0125" indent="-28575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0000" rtl="0" eaLnBrk="1" fontAlgn="auto" latinLnBrk="0" hangingPunct="1">
              <a:lnSpc>
                <a:spcPts val="1800"/>
              </a:lnSpc>
              <a:spcBef>
                <a:spcPts val="1100"/>
              </a:spcBef>
              <a:spcAft>
                <a:spcPts val="0"/>
              </a:spcAft>
              <a:buClr>
                <a:srgbClr val="8CB423"/>
              </a:buClr>
              <a:buSzTx/>
              <a:buFont typeface="Wingdings" panose="05000000000000000000" pitchFamily="2" charset="2"/>
              <a:buNone/>
              <a:tabLst>
                <a:tab pos="180000" algn="l"/>
                <a:tab pos="360000" algn="l"/>
              </a:tabLst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9682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Future technology for great time, energy, and position resolution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9682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54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705800C1-9BA0-4811-9018-91C38A19C6B3}"/>
              </a:ext>
            </a:extLst>
          </p:cNvPr>
          <p:cNvSpPr txBox="1">
            <a:spLocks/>
          </p:cNvSpPr>
          <p:nvPr userDrawn="1"/>
        </p:nvSpPr>
        <p:spPr>
          <a:xfrm>
            <a:off x="358775" y="219601"/>
            <a:ext cx="8424000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Next generation of silicon detectors 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91922D9-3A1C-4356-9054-585CAB7E7633}"/>
              </a:ext>
            </a:extLst>
          </p:cNvPr>
          <p:cNvSpPr txBox="1">
            <a:spLocks/>
          </p:cNvSpPr>
          <p:nvPr userDrawn="1"/>
        </p:nvSpPr>
        <p:spPr>
          <a:xfrm>
            <a:off x="358775" y="691200"/>
            <a:ext cx="8424000" cy="26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80000" rtl="0" eaLnBrk="1" latinLnBrk="0" hangingPunct="1">
              <a:lnSpc>
                <a:spcPts val="18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tabLst>
                <a:tab pos="180000" algn="l"/>
                <a:tab pos="360000" algn="l"/>
              </a:tabLst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4625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0125" indent="-28575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0000" rtl="0" eaLnBrk="1" fontAlgn="auto" latinLnBrk="0" hangingPunct="1">
              <a:lnSpc>
                <a:spcPts val="1800"/>
              </a:lnSpc>
              <a:spcBef>
                <a:spcPts val="1100"/>
              </a:spcBef>
              <a:spcAft>
                <a:spcPts val="0"/>
              </a:spcAft>
              <a:buClr>
                <a:srgbClr val="8CB423"/>
              </a:buClr>
              <a:buSzTx/>
              <a:buFont typeface="Wingdings" panose="05000000000000000000" pitchFamily="2" charset="2"/>
              <a:buNone/>
              <a:tabLst>
                <a:tab pos="180000" algn="l"/>
                <a:tab pos="360000" algn="l"/>
              </a:tabLst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9682"/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t>Future technology for great time, energy, and position resolution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9682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16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43915" y="468662"/>
            <a:ext cx="5471285" cy="3112861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3914" y="3628492"/>
            <a:ext cx="5468677" cy="42521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46522" y="4099062"/>
            <a:ext cx="5468677" cy="57736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143674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00050" y="1068308"/>
            <a:ext cx="8343900" cy="351266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770387" y="273928"/>
            <a:ext cx="1971675" cy="4360224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01940" y="273928"/>
            <a:ext cx="6225572" cy="436022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236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theme" Target="../theme/theme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20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000" y="1187341"/>
            <a:ext cx="8351999" cy="33936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Institute </a:t>
            </a:r>
            <a:r>
              <a:rPr lang="de-DE" altLang="de-DE" dirty="0" err="1"/>
              <a:t>for</a:t>
            </a:r>
            <a:r>
              <a:rPr lang="de-DE" altLang="de-DE" dirty="0"/>
              <a:t> Technology (KIT).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           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07947" y="4741374"/>
            <a:ext cx="8928107" cy="745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49C6492B-9F9B-4588-8AB6-62DBF42A6EA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331200"/>
            <a:ext cx="1079999" cy="500374"/>
          </a:xfrm>
          <a:prstGeom prst="rect">
            <a:avLst/>
          </a:prstGeom>
        </p:spPr>
      </p:pic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5505450" y="4748824"/>
            <a:ext cx="3245053" cy="39626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900" dirty="0"/>
              <a:t>IPE</a:t>
            </a:r>
          </a:p>
        </p:txBody>
      </p:sp>
      <p:sp>
        <p:nvSpPr>
          <p:cNvPr id="10" name="Rectangle 77">
            <a:extLst>
              <a:ext uri="{FF2B5EF4-FFF2-40B4-BE49-F238E27FC236}">
                <a16:creationId xmlns:a16="http://schemas.microsoft.com/office/drawing/2014/main" id="{7FB25EC8-65E1-4877-B658-6BD309C9140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2938" y="4816118"/>
            <a:ext cx="673489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 eaLnBrk="0" hangingPunct="0">
              <a:spcBef>
                <a:spcPct val="20000"/>
              </a:spcBef>
              <a:buBlip>
                <a:blip r:embed="rId13"/>
              </a:buBlip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449263" eaLnBrk="0" hangingPunct="0">
              <a:spcBef>
                <a:spcPct val="20000"/>
              </a:spcBef>
              <a:buBlip>
                <a:blip r:embed="rId14"/>
              </a:buBlip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449263" eaLnBrk="0" hangingPunct="0">
              <a:spcBef>
                <a:spcPct val="20000"/>
              </a:spcBef>
              <a:buBlip>
                <a:blip r:embed="rId15"/>
              </a:buBlip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449263" eaLnBrk="0" hangingPunct="0">
              <a:spcBef>
                <a:spcPct val="20000"/>
              </a:spcBef>
              <a:buBlip>
                <a:blip r:embed="rId15"/>
              </a:buBlip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449263" eaLnBrk="0" hangingPunct="0">
              <a:spcBef>
                <a:spcPct val="20000"/>
              </a:spcBef>
              <a:buBlip>
                <a:blip r:embed="rId15"/>
              </a:buBlip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5"/>
              </a:buBlip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5"/>
              </a:buBlip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5"/>
              </a:buBlip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5"/>
              </a:buBlip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None/>
            </a:pPr>
            <a:r>
              <a:rPr lang="en-US" altLang="it-IT" sz="900" i="0" dirty="0">
                <a:solidFill>
                  <a:schemeClr val="tx1"/>
                </a:solidFill>
                <a:cs typeface="Arial" pitchFamily="34" charset="0"/>
              </a:rPr>
              <a:t>PANDA beam test (2023), KIT-Giessen         	     </a:t>
            </a:r>
            <a:r>
              <a:rPr lang="de-DE" sz="900" i="0" dirty="0">
                <a:solidFill>
                  <a:schemeClr val="tx1"/>
                </a:solidFill>
              </a:rPr>
              <a:t>Michele Caselle</a:t>
            </a:r>
          </a:p>
        </p:txBody>
      </p:sp>
    </p:spTree>
    <p:extLst>
      <p:ext uri="{BB962C8B-B14F-4D97-AF65-F5344CB8AC3E}">
        <p14:creationId xmlns:p14="http://schemas.microsoft.com/office/powerpoint/2010/main" val="350334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90" r:id="rId3"/>
    <p:sldLayoutId id="2147483691" r:id="rId4"/>
    <p:sldLayoutId id="2147483692" r:id="rId5"/>
    <p:sldLayoutId id="2147483679" r:id="rId6"/>
    <p:sldLayoutId id="2147483682" r:id="rId7"/>
    <p:sldLayoutId id="2147483683" r:id="rId8"/>
    <p:sldLayoutId id="2147483684" r:id="rId9"/>
    <p:sldLayoutId id="2147483723" r:id="rId1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lang="en-US" sz="2400" b="1" kern="1200" dirty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03652" indent="-203652" algn="l" defTabSz="68598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16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70423" indent="-203652" algn="l" defTabSz="68598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16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7194" indent="-198888" algn="l" defTabSz="67407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16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729" indent="-203652" algn="l" defTabSz="68598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16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5500" indent="-198888" algn="l" defTabSz="68598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16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00" userDrawn="1">
          <p15:clr>
            <a:srgbClr val="F26B43"/>
          </p15:clr>
        </p15:guide>
        <p15:guide id="3" orient="horz" pos="464" userDrawn="1">
          <p15:clr>
            <a:srgbClr val="F26B43"/>
          </p15:clr>
        </p15:guide>
        <p15:guide id="4" pos="4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7" y="288222"/>
            <a:ext cx="6911975" cy="42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Folientitel durch klicken hinzufügen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899200"/>
            <a:ext cx="8356600" cy="367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Karlsruhe Institute of Technology (KIT).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4835431"/>
            <a:ext cx="325438" cy="1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fld id="{92E4808B-34C1-43EB-9181-E82B4B238827}" type="slidenum">
              <a:rPr lang="de-DE" sz="900" b="1">
                <a:solidFill>
                  <a:srgbClr val="000000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de-DE" sz="900" b="1">
              <a:solidFill>
                <a:srgbClr val="000000"/>
              </a:solidFill>
            </a:endParaRPr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612775" y="4835431"/>
            <a:ext cx="863600" cy="27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endParaRPr lang="de-DE" sz="900" dirty="0">
              <a:solidFill>
                <a:srgbClr val="000000"/>
              </a:solidFill>
            </a:endParaRPr>
          </a:p>
        </p:txBody>
      </p:sp>
      <p:pic>
        <p:nvPicPr>
          <p:cNvPr id="10" name="Grafik 9" descr="kit_logo_de_farbe_positiv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502" y="247315"/>
            <a:ext cx="1080000" cy="493904"/>
          </a:xfrm>
          <a:prstGeom prst="rect">
            <a:avLst/>
          </a:prstGeom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011863" y="4841385"/>
            <a:ext cx="2736850" cy="27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50000"/>
              </a:spcBef>
              <a:defRPr/>
            </a:pPr>
            <a:r>
              <a:rPr lang="de-DE" sz="900" dirty="0">
                <a:solidFill>
                  <a:srgbClr val="000000"/>
                </a:solidFill>
              </a:rPr>
              <a:t>Institute for Data Processing and Electronics (IPE)</a:t>
            </a:r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539552" y="4811519"/>
            <a:ext cx="5420090" cy="27035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de-DE" dirty="0">
                <a:solidFill>
                  <a:srgbClr val="000000"/>
                </a:solidFill>
              </a:rPr>
              <a:t>8</a:t>
            </a:r>
            <a:r>
              <a:rPr lang="de-DE" baseline="30000" dirty="0">
                <a:solidFill>
                  <a:srgbClr val="000000"/>
                </a:solidFill>
              </a:rPr>
              <a:t>th</a:t>
            </a:r>
            <a:r>
              <a:rPr lang="de-DE" dirty="0">
                <a:solidFill>
                  <a:srgbClr val="000000"/>
                </a:solidFill>
              </a:rPr>
              <a:t> Collaboration Workshop on Logitudinal Diagnostic, June 2018, DESY        Michele Caselle</a:t>
            </a:r>
          </a:p>
        </p:txBody>
      </p:sp>
    </p:spTree>
    <p:extLst>
      <p:ext uri="{BB962C8B-B14F-4D97-AF65-F5344CB8AC3E}">
        <p14:creationId xmlns:p14="http://schemas.microsoft.com/office/powerpoint/2010/main" val="827144231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1" fontAlgn="base" hangingPunct="1">
        <a:spcBef>
          <a:spcPct val="20000"/>
        </a:spcBef>
        <a:spcAft>
          <a:spcPct val="0"/>
        </a:spcAft>
        <a:buBlip>
          <a:blip r:embed="rId4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1" fontAlgn="base" hangingPunct="1">
        <a:spcBef>
          <a:spcPct val="20000"/>
        </a:spcBef>
        <a:spcAft>
          <a:spcPct val="0"/>
        </a:spcAft>
        <a:buBlip>
          <a:blip r:embed="rId5"/>
        </a:buBlip>
        <a:defRPr>
          <a:solidFill>
            <a:schemeClr val="tx1"/>
          </a:solidFill>
          <a:latin typeface="+mn-lt"/>
        </a:defRPr>
      </a:lvl2pPr>
      <a:lvl3pPr marL="1209675" indent="-276225" algn="l" rtl="0" eaLnBrk="1" fontAlgn="base" hangingPunct="1">
        <a:spcBef>
          <a:spcPct val="20000"/>
        </a:spcBef>
        <a:spcAft>
          <a:spcPct val="0"/>
        </a:spcAft>
        <a:buBlip>
          <a:blip r:embed="rId6"/>
        </a:buBlip>
        <a:defRPr sz="1600">
          <a:solidFill>
            <a:schemeClr val="tx1"/>
          </a:solidFill>
          <a:latin typeface="+mn-lt"/>
        </a:defRPr>
      </a:lvl3pPr>
      <a:lvl4pPr marL="1657350" indent="-276225" algn="l" rtl="0" eaLnBrk="1" fontAlgn="base" hangingPunct="1">
        <a:spcBef>
          <a:spcPct val="20000"/>
        </a:spcBef>
        <a:spcAft>
          <a:spcPct val="0"/>
        </a:spcAft>
        <a:buBlip>
          <a:blip r:embed="rId6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1" fontAlgn="base" hangingPunct="1">
        <a:spcBef>
          <a:spcPct val="20000"/>
        </a:spcBef>
        <a:spcAft>
          <a:spcPct val="0"/>
        </a:spcAft>
        <a:buBlip>
          <a:blip r:embed="rId6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7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7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7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7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7" y="288222"/>
            <a:ext cx="6911975" cy="42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Folientitel durch klicken hinzufügen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899200"/>
            <a:ext cx="8356600" cy="367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Karlsruhe Institute of Technology (KIT).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4835431"/>
            <a:ext cx="325438" cy="1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fld id="{92E4808B-34C1-43EB-9181-E82B4B238827}" type="slidenum">
              <a:rPr lang="de-DE" sz="900" b="1">
                <a:solidFill>
                  <a:srgbClr val="000000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de-DE" sz="900" b="1">
              <a:solidFill>
                <a:srgbClr val="000000"/>
              </a:solidFill>
            </a:endParaRPr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612775" y="4835431"/>
            <a:ext cx="863600" cy="27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endParaRPr lang="de-DE" sz="900" dirty="0">
              <a:solidFill>
                <a:srgbClr val="000000"/>
              </a:solidFill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552" y="4835431"/>
            <a:ext cx="4248150" cy="27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de-DE" dirty="0"/>
              <a:t>Research Group “Information Systems and Service Design“ (ISSD)</a:t>
            </a:r>
          </a:p>
          <a:p>
            <a:r>
              <a:rPr lang="de-DE" dirty="0"/>
              <a:t>NAME OF PRESENTER: XXXX</a:t>
            </a:r>
          </a:p>
        </p:txBody>
      </p:sp>
      <p:pic>
        <p:nvPicPr>
          <p:cNvPr id="10" name="Grafik 9" descr="kit_logo_de_farbe_positiv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502" y="247315"/>
            <a:ext cx="1080000" cy="493904"/>
          </a:xfrm>
          <a:prstGeom prst="rect">
            <a:avLst/>
          </a:prstGeom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011863" y="4841385"/>
            <a:ext cx="2736850" cy="27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50000"/>
              </a:spcBef>
              <a:defRPr/>
            </a:pPr>
            <a:r>
              <a:rPr lang="de-DE" sz="900" dirty="0"/>
              <a:t>Institute</a:t>
            </a:r>
            <a:r>
              <a:rPr lang="de-DE" sz="900" baseline="0" dirty="0"/>
              <a:t> for Data Processing and Electronics (IPE)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56629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>
          <a:solidFill>
            <a:schemeClr val="tx1"/>
          </a:solidFill>
          <a:latin typeface="+mn-lt"/>
        </a:defRPr>
      </a:lvl2pPr>
      <a:lvl3pPr marL="1209675" indent="-27622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3pPr>
      <a:lvl4pPr marL="1657350" indent="-27622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9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9515"/>
            <a:ext cx="9144000" cy="271547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60000" y="219669"/>
            <a:ext cx="8424000" cy="3720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60000" y="1311680"/>
            <a:ext cx="8424000" cy="34237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8383579" y="4867748"/>
            <a:ext cx="356187" cy="2616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3FFF309-7B43-4697-A594-9877CC163A2D}" type="slidenum">
              <a:rPr kumimoji="0" lang="de-DE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algn="r"/>
              <a:t>‹#›</a:t>
            </a:fld>
            <a:endParaRPr lang="de-DE" sz="1800" b="0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4" y="4857815"/>
            <a:ext cx="1073123" cy="307818"/>
          </a:xfrm>
          <a:prstGeom prst="rect">
            <a:avLst/>
          </a:prstGeom>
        </p:spPr>
      </p:pic>
      <p:sp>
        <p:nvSpPr>
          <p:cNvPr id="2" name="Textfeld 1"/>
          <p:cNvSpPr txBox="1"/>
          <p:nvPr userDrawn="1"/>
        </p:nvSpPr>
        <p:spPr>
          <a:xfrm>
            <a:off x="0" y="4903541"/>
            <a:ext cx="6732240" cy="28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180000" rtl="0" eaLnBrk="1" latinLnBrk="0" hangingPunct="1">
              <a:lnSpc>
                <a:spcPts val="18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tabLst>
                <a:tab pos="180000" algn="l"/>
                <a:tab pos="360000" algn="l"/>
              </a:tabLst>
            </a:pPr>
            <a:r>
              <a:rPr lang="de-DE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MT</a:t>
            </a:r>
            <a:r>
              <a:rPr lang="de-DE" sz="800" dirty="0">
                <a:solidFill>
                  <a:schemeClr val="bg1"/>
                </a:solidFill>
              </a:rPr>
              <a:t> Annual Meeting</a:t>
            </a:r>
            <a:r>
              <a:rPr lang="de-DE" sz="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94650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800"/>
        </a:lnSpc>
        <a:spcBef>
          <a:spcPts val="110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180000" algn="l"/>
          <a:tab pos="3600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 7">
            <a:extLst>
              <a:ext uri="{FF2B5EF4-FFF2-40B4-BE49-F238E27FC236}">
                <a16:creationId xmlns:a16="http://schemas.microsoft.com/office/drawing/2014/main" id="{886E9ACA-DFA3-4823-AC21-BD9A0C9234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659" y="2667926"/>
            <a:ext cx="8371557" cy="2257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7BA5E3C3-59E2-4C35-AF02-7963E9D78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1488336"/>
            <a:ext cx="8420100" cy="68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000" b="1" dirty="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D8671CAE-5A84-4B68-8746-CC6DE0FEA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80" y="1988739"/>
            <a:ext cx="7512020" cy="57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/>
            <a:r>
              <a:rPr lang="en-US" altLang="it-IT" sz="1200" dirty="0"/>
              <a:t>Michele Caselle, </a:t>
            </a:r>
            <a:r>
              <a:rPr lang="de-DE" altLang="it-IT" sz="1200" dirty="0"/>
              <a:t>Timo Dritschler, </a:t>
            </a:r>
            <a:r>
              <a:rPr lang="en-US" altLang="it-IT" sz="1200" dirty="0"/>
              <a:t>Kai Lukas Unger, Vladimir Sidorenko, Lars Eisenblätter, Olena Manzhura,</a:t>
            </a:r>
            <a:r>
              <a:rPr lang="de-DE" altLang="it-IT" sz="1200" dirty="0"/>
              <a:t> Suren Chilingaryan, Andreas Kopmann</a:t>
            </a:r>
            <a:endParaRPr lang="en-US" altLang="it-IT" sz="1200" dirty="0"/>
          </a:p>
        </p:txBody>
      </p:sp>
      <p:sp>
        <p:nvSpPr>
          <p:cNvPr id="7" name="Textplatzhalter 18">
            <a:extLst>
              <a:ext uri="{FF2B5EF4-FFF2-40B4-BE49-F238E27FC236}">
                <a16:creationId xmlns:a16="http://schemas.microsoft.com/office/drawing/2014/main" id="{1664BB6F-9EA9-4821-A19D-4EF8E13903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8980" y="1416636"/>
            <a:ext cx="8341511" cy="36596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600" b="1"/>
            </a:lvl1pPr>
            <a:lvl2pPr marL="355600" indent="0">
              <a:buFont typeface="Arial" panose="020B0604020202020204" pitchFamily="34" charset="0"/>
              <a:buNone/>
              <a:defRPr sz="2600" b="1"/>
            </a:lvl2pPr>
            <a:lvl3pPr marL="717550" indent="0">
              <a:buFont typeface="Arial" panose="020B0604020202020204" pitchFamily="34" charset="0"/>
              <a:buNone/>
              <a:defRPr sz="2600" b="1"/>
            </a:lvl3pPr>
            <a:lvl4pPr marL="1073150" indent="0">
              <a:buFont typeface="Arial" panose="020B0604020202020204" pitchFamily="34" charset="0"/>
              <a:buNone/>
              <a:defRPr sz="2600" b="1"/>
            </a:lvl4pPr>
            <a:lvl5pPr marL="1435100" indent="0">
              <a:buFont typeface="Arial" panose="020B0604020202020204" pitchFamily="34" charset="0"/>
              <a:buNone/>
              <a:defRPr sz="2600" b="1"/>
            </a:lvl5pPr>
          </a:lstStyle>
          <a:p>
            <a:pPr lvl="0"/>
            <a:r>
              <a:rPr lang="en-GB" sz="2400" dirty="0"/>
              <a:t>Status of the DAQ system</a:t>
            </a:r>
            <a:endParaRPr lang="en-US" sz="2400" dirty="0"/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8D30C9AE-7458-4655-B3B4-6958A03BE6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497" y="4238577"/>
            <a:ext cx="2814066" cy="580497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A76D821-138F-45AE-AEC6-E4512921734C}"/>
              </a:ext>
            </a:extLst>
          </p:cNvPr>
          <p:cNvSpPr/>
          <p:nvPr/>
        </p:nvSpPr>
        <p:spPr>
          <a:xfrm>
            <a:off x="3617307" y="397244"/>
            <a:ext cx="3444402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7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1600" i="1" dirty="0">
                <a:latin typeface="Arial" pitchFamily="34" charset="0"/>
                <a:ea typeface="MS PGothic" pitchFamily="34" charset="-128"/>
              </a:rPr>
              <a:t>periodical meeting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135F0E-B812-4A08-A63E-076754AC9387}"/>
              </a:ext>
            </a:extLst>
          </p:cNvPr>
          <p:cNvSpPr txBox="1"/>
          <p:nvPr/>
        </p:nvSpPr>
        <p:spPr>
          <a:xfrm>
            <a:off x="5585023" y="698681"/>
            <a:ext cx="1476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29 –March 2023</a:t>
            </a:r>
            <a:endParaRPr lang="en-GB" sz="1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0EEFE9C-9932-415E-B382-19486D8E0B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6327" y="296535"/>
            <a:ext cx="127635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5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5FC84C0-0726-465F-A6B2-4B8087BF12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025469"/>
              </p:ext>
            </p:extLst>
          </p:nvPr>
        </p:nvGraphicFramePr>
        <p:xfrm>
          <a:off x="333554" y="742303"/>
          <a:ext cx="3260786" cy="22098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03230">
                  <a:extLst>
                    <a:ext uri="{9D8B030D-6E8A-4147-A177-3AD203B41FA5}">
                      <a16:colId xmlns:a16="http://schemas.microsoft.com/office/drawing/2014/main" val="1600744630"/>
                    </a:ext>
                  </a:extLst>
                </a:gridCol>
                <a:gridCol w="1857556">
                  <a:extLst>
                    <a:ext uri="{9D8B030D-6E8A-4147-A177-3AD203B41FA5}">
                      <a16:colId xmlns:a16="http://schemas.microsoft.com/office/drawing/2014/main" val="1925388190"/>
                    </a:ext>
                  </a:extLst>
                </a:gridCol>
              </a:tblGrid>
              <a:tr h="206555">
                <a:tc>
                  <a:txBody>
                    <a:bodyPr/>
                    <a:lstStyle/>
                    <a:p>
                      <a:r>
                        <a:rPr lang="en-GB" sz="1100" dirty="0"/>
                        <a:t>Address by PCIe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Region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591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/>
                        <a:t>6040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Region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5608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/>
                        <a:t>6080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Region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412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/>
                        <a:t>60C0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Region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748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/>
                        <a:t>6100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Region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055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/>
                        <a:t>6140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Region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1993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/>
                        <a:t>6180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Region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9584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/>
                        <a:t>61C0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Region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6694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/>
                        <a:t>6200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Region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415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14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DE1EF19-CE3E-4FDC-AAC0-35EAA0B74C84}"/>
              </a:ext>
            </a:extLst>
          </p:cNvPr>
          <p:cNvSpPr/>
          <p:nvPr/>
        </p:nvSpPr>
        <p:spPr>
          <a:xfrm>
            <a:off x="79331" y="177998"/>
            <a:ext cx="1206138" cy="1325563"/>
          </a:xfrm>
          <a:prstGeom prst="rect">
            <a:avLst/>
          </a:prstGeom>
          <a:solidFill>
            <a:srgbClr val="00B050">
              <a:alpha val="35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ToASt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8225F3B-3AE9-4091-BA4E-0245E48D4732}"/>
              </a:ext>
            </a:extLst>
          </p:cNvPr>
          <p:cNvSpPr/>
          <p:nvPr/>
        </p:nvSpPr>
        <p:spPr>
          <a:xfrm>
            <a:off x="1756251" y="197055"/>
            <a:ext cx="1206138" cy="588629"/>
          </a:xfrm>
          <a:prstGeom prst="rect">
            <a:avLst/>
          </a:prstGeom>
          <a:solidFill>
            <a:srgbClr val="7030A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SERDES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11AEEFA-FFD1-43E3-9829-1875F8FEC82F}"/>
              </a:ext>
            </a:extLst>
          </p:cNvPr>
          <p:cNvSpPr/>
          <p:nvPr/>
        </p:nvSpPr>
        <p:spPr>
          <a:xfrm>
            <a:off x="3178293" y="230589"/>
            <a:ext cx="802080" cy="1279224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FSM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9A93D057-4B6B-49DD-9FB1-D94EE6A22AAC}"/>
              </a:ext>
            </a:extLst>
          </p:cNvPr>
          <p:cNvSpPr/>
          <p:nvPr/>
        </p:nvSpPr>
        <p:spPr>
          <a:xfrm>
            <a:off x="2855493" y="298651"/>
            <a:ext cx="482724" cy="300171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560B479-A507-456B-B7F6-01568959A467}"/>
              </a:ext>
            </a:extLst>
          </p:cNvPr>
          <p:cNvSpPr/>
          <p:nvPr/>
        </p:nvSpPr>
        <p:spPr>
          <a:xfrm>
            <a:off x="4196277" y="230589"/>
            <a:ext cx="850900" cy="1279224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Channel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FIFO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4262C0A4-12D3-4D88-B697-5BDF7E37965E}"/>
              </a:ext>
            </a:extLst>
          </p:cNvPr>
          <p:cNvSpPr/>
          <p:nvPr/>
        </p:nvSpPr>
        <p:spPr>
          <a:xfrm>
            <a:off x="3871373" y="319487"/>
            <a:ext cx="482724" cy="300171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D38EFC6-03AD-4BCD-BEF2-302FB97A0AC0}"/>
              </a:ext>
            </a:extLst>
          </p:cNvPr>
          <p:cNvSpPr/>
          <p:nvPr/>
        </p:nvSpPr>
        <p:spPr>
          <a:xfrm>
            <a:off x="5203943" y="230589"/>
            <a:ext cx="922734" cy="1279224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FSM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Readout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42756315-B841-4155-B0FC-8AC53E12D209}"/>
              </a:ext>
            </a:extLst>
          </p:cNvPr>
          <p:cNvSpPr/>
          <p:nvPr/>
        </p:nvSpPr>
        <p:spPr>
          <a:xfrm>
            <a:off x="4884198" y="266241"/>
            <a:ext cx="482724" cy="300171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16E02577-810A-4E4C-952D-1B1CC250F354}"/>
              </a:ext>
            </a:extLst>
          </p:cNvPr>
          <p:cNvSpPr/>
          <p:nvPr/>
        </p:nvSpPr>
        <p:spPr>
          <a:xfrm>
            <a:off x="1038369" y="296335"/>
            <a:ext cx="832388" cy="300171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3E008724-A823-44F5-B30B-1E6211120B6C}"/>
              </a:ext>
            </a:extLst>
          </p:cNvPr>
          <p:cNvSpPr/>
          <p:nvPr/>
        </p:nvSpPr>
        <p:spPr>
          <a:xfrm>
            <a:off x="5816794" y="417226"/>
            <a:ext cx="832388" cy="300171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51BD6A0-A438-4882-B6E1-636D566B201C}"/>
              </a:ext>
            </a:extLst>
          </p:cNvPr>
          <p:cNvSpPr/>
          <p:nvPr/>
        </p:nvSpPr>
        <p:spPr>
          <a:xfrm>
            <a:off x="1780444" y="1088470"/>
            <a:ext cx="1135781" cy="406667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FSM align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55D982-E21C-4E0A-B378-9E0504963B0B}"/>
              </a:ext>
            </a:extLst>
          </p:cNvPr>
          <p:cNvSpPr txBox="1"/>
          <p:nvPr/>
        </p:nvSpPr>
        <p:spPr>
          <a:xfrm>
            <a:off x="1954071" y="731073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bitslip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8F11E8A-C836-40FB-A559-A679B8E10F4E}"/>
              </a:ext>
            </a:extLst>
          </p:cNvPr>
          <p:cNvCxnSpPr>
            <a:cxnSpLocks/>
            <a:stCxn id="33" idx="3"/>
            <a:endCxn id="36" idx="1"/>
          </p:cNvCxnSpPr>
          <p:nvPr/>
        </p:nvCxnSpPr>
        <p:spPr>
          <a:xfrm>
            <a:off x="2916225" y="1291804"/>
            <a:ext cx="215904" cy="3427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E543D48-E6BE-49E2-9FC3-6E0214D82EB8}"/>
              </a:ext>
            </a:extLst>
          </p:cNvPr>
          <p:cNvSpPr txBox="1"/>
          <p:nvPr/>
        </p:nvSpPr>
        <p:spPr>
          <a:xfrm>
            <a:off x="3132129" y="1110565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lock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A33A3AA-5D3E-4ED1-90C5-55F7FBC817C4}"/>
              </a:ext>
            </a:extLst>
          </p:cNvPr>
          <p:cNvCxnSpPr/>
          <p:nvPr/>
        </p:nvCxnSpPr>
        <p:spPr>
          <a:xfrm flipV="1">
            <a:off x="1954071" y="785684"/>
            <a:ext cx="0" cy="302786"/>
          </a:xfrm>
          <a:prstGeom prst="line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FA485D1-DE77-4275-ADFB-1498BF1439D6}"/>
              </a:ext>
            </a:extLst>
          </p:cNvPr>
          <p:cNvCxnSpPr/>
          <p:nvPr/>
        </p:nvCxnSpPr>
        <p:spPr>
          <a:xfrm flipH="1">
            <a:off x="1976885" y="1620363"/>
            <a:ext cx="1353542" cy="65532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27257D6B-D4B7-49C5-BD64-AEC253C04C97}"/>
              </a:ext>
            </a:extLst>
          </p:cNvPr>
          <p:cNvGrpSpPr/>
          <p:nvPr/>
        </p:nvGrpSpPr>
        <p:grpSpPr>
          <a:xfrm>
            <a:off x="-149391" y="2158881"/>
            <a:ext cx="3275657" cy="2430214"/>
            <a:chOff x="-149391" y="2158881"/>
            <a:chExt cx="3275657" cy="2430214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41E924F-2673-4303-AFE2-569C4E82C536}"/>
                </a:ext>
              </a:extLst>
            </p:cNvPr>
            <p:cNvSpPr/>
            <p:nvPr/>
          </p:nvSpPr>
          <p:spPr>
            <a:xfrm>
              <a:off x="1082887" y="2158881"/>
              <a:ext cx="701269" cy="296268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300A2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r>
                <a:rPr lang="en-GB" sz="1050" kern="0" dirty="0">
                  <a:solidFill>
                    <a:prstClr val="white"/>
                  </a:solidFill>
                  <a:latin typeface="Calibri" panose="020F0502020204030204"/>
                </a:rPr>
                <a:t>Reset </a:t>
              </a:r>
              <a:r>
                <a:rPr lang="en-GB" sz="1050" kern="0" dirty="0">
                  <a:solidFill>
                    <a:srgbClr val="FFC000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C82E2AB-DBAA-4385-9B0B-2F98731771E3}"/>
                </a:ext>
              </a:extLst>
            </p:cNvPr>
            <p:cNvSpPr/>
            <p:nvPr/>
          </p:nvSpPr>
          <p:spPr>
            <a:xfrm>
              <a:off x="1082887" y="2616456"/>
              <a:ext cx="701269" cy="296268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300A2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r>
                <a:rPr lang="en-GB" sz="1050" kern="0" dirty="0">
                  <a:solidFill>
                    <a:prstClr val="white"/>
                  </a:solidFill>
                  <a:latin typeface="Calibri" panose="020F0502020204030204"/>
                </a:rPr>
                <a:t>Idle </a:t>
              </a:r>
            </a:p>
            <a:p>
              <a:pPr algn="ctr" defTabSz="914400"/>
              <a:r>
                <a:rPr lang="en-GB" sz="1050" kern="0" dirty="0">
                  <a:solidFill>
                    <a:srgbClr val="FFC000"/>
                  </a:solidFill>
                  <a:latin typeface="Calibri" panose="020F0502020204030204"/>
                </a:rPr>
                <a:t>1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3C23C45-4CF0-4C4C-896A-313B38AA0D03}"/>
                </a:ext>
              </a:extLst>
            </p:cNvPr>
            <p:cNvSpPr/>
            <p:nvPr/>
          </p:nvSpPr>
          <p:spPr>
            <a:xfrm>
              <a:off x="1017327" y="3074031"/>
              <a:ext cx="832388" cy="415158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300A2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r>
                <a:rPr lang="en-GB" sz="1050" kern="0" dirty="0">
                  <a:solidFill>
                    <a:prstClr val="white"/>
                  </a:solidFill>
                  <a:latin typeface="Calibri" panose="020F0502020204030204"/>
                </a:rPr>
                <a:t>HEAD_DATA </a:t>
              </a:r>
              <a:r>
                <a:rPr lang="en-GB" sz="1050" kern="0" dirty="0">
                  <a:solidFill>
                    <a:srgbClr val="FFC000"/>
                  </a:solidFill>
                  <a:latin typeface="Calibri" panose="020F0502020204030204"/>
                </a:rPr>
                <a:t>2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9FCC018-75AC-493D-94A7-149D586B36B8}"/>
                </a:ext>
              </a:extLst>
            </p:cNvPr>
            <p:cNvSpPr/>
            <p:nvPr/>
          </p:nvSpPr>
          <p:spPr>
            <a:xfrm>
              <a:off x="522574" y="3677243"/>
              <a:ext cx="832388" cy="415158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r>
                <a:rPr lang="en-GB" sz="1050" kern="0" dirty="0">
                  <a:solidFill>
                    <a:srgbClr val="FF0000"/>
                  </a:solidFill>
                  <a:latin typeface="Calibri" panose="020F0502020204030204"/>
                </a:rPr>
                <a:t>ERROR 3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8057D1B-45B8-42C2-8D25-D3D6D52641FD}"/>
                </a:ext>
              </a:extLst>
            </p:cNvPr>
            <p:cNvSpPr/>
            <p:nvPr/>
          </p:nvSpPr>
          <p:spPr>
            <a:xfrm>
              <a:off x="2059273" y="3677243"/>
              <a:ext cx="1066993" cy="415158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r>
                <a:rPr lang="en-GB" sz="1050" kern="0" dirty="0">
                  <a:solidFill>
                    <a:srgbClr val="FF0000"/>
                  </a:solidFill>
                  <a:latin typeface="Calibri" panose="020F0502020204030204"/>
                </a:rPr>
                <a:t>ERROR FIFO FULL 4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8DE4560A-8436-41EA-BEA6-AF3B27728504}"/>
                </a:ext>
              </a:extLst>
            </p:cNvPr>
            <p:cNvCxnSpPr>
              <a:stCxn id="39" idx="4"/>
              <a:endCxn id="40" idx="0"/>
            </p:cNvCxnSpPr>
            <p:nvPr/>
          </p:nvCxnSpPr>
          <p:spPr>
            <a:xfrm>
              <a:off x="1433522" y="2455149"/>
              <a:ext cx="0" cy="161307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CD950AAD-5D22-4B54-82D0-B9B60C1E22D4}"/>
                </a:ext>
              </a:extLst>
            </p:cNvPr>
            <p:cNvCxnSpPr>
              <a:cxnSpLocks/>
              <a:stCxn id="40" idx="4"/>
              <a:endCxn id="41" idx="0"/>
            </p:cNvCxnSpPr>
            <p:nvPr/>
          </p:nvCxnSpPr>
          <p:spPr>
            <a:xfrm flipH="1">
              <a:off x="1433521" y="2912724"/>
              <a:ext cx="1" cy="161307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or: Curved 51">
              <a:extLst>
                <a:ext uri="{FF2B5EF4-FFF2-40B4-BE49-F238E27FC236}">
                  <a16:creationId xmlns:a16="http://schemas.microsoft.com/office/drawing/2014/main" id="{31853E6E-4E3E-4AE6-A75F-F5CFFA447087}"/>
                </a:ext>
              </a:extLst>
            </p:cNvPr>
            <p:cNvCxnSpPr>
              <a:cxnSpLocks/>
              <a:stCxn id="39" idx="3"/>
              <a:endCxn id="39" idx="1"/>
            </p:cNvCxnSpPr>
            <p:nvPr/>
          </p:nvCxnSpPr>
          <p:spPr>
            <a:xfrm rot="5400000" flipH="1">
              <a:off x="1080838" y="2307015"/>
              <a:ext cx="209494" cy="12700"/>
            </a:xfrm>
            <a:prstGeom prst="curvedConnector5">
              <a:avLst>
                <a:gd name="adj1" fmla="val -24249"/>
                <a:gd name="adj2" fmla="val 2663157"/>
                <a:gd name="adj3" fmla="val 96969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or: Curved 59">
              <a:extLst>
                <a:ext uri="{FF2B5EF4-FFF2-40B4-BE49-F238E27FC236}">
                  <a16:creationId xmlns:a16="http://schemas.microsoft.com/office/drawing/2014/main" id="{E7EC4F35-80AD-4653-B037-64264E6FD495}"/>
                </a:ext>
              </a:extLst>
            </p:cNvPr>
            <p:cNvCxnSpPr>
              <a:cxnSpLocks/>
              <a:stCxn id="39" idx="6"/>
              <a:endCxn id="43" idx="0"/>
            </p:cNvCxnSpPr>
            <p:nvPr/>
          </p:nvCxnSpPr>
          <p:spPr>
            <a:xfrm>
              <a:off x="1784156" y="2307015"/>
              <a:ext cx="808614" cy="1370228"/>
            </a:xfrm>
            <a:prstGeom prst="curvedConnector2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CC992FB-DA99-4FF2-A621-4A685DD1DD5E}"/>
                </a:ext>
              </a:extLst>
            </p:cNvPr>
            <p:cNvSpPr txBox="1"/>
            <p:nvPr/>
          </p:nvSpPr>
          <p:spPr>
            <a:xfrm>
              <a:off x="2126618" y="2339733"/>
              <a:ext cx="79380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/>
                <a:t>FIFO_FULL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C721BDD-F3BF-45EB-9960-6314EE55A0B4}"/>
                </a:ext>
              </a:extLst>
            </p:cNvPr>
            <p:cNvSpPr txBox="1"/>
            <p:nvPr/>
          </p:nvSpPr>
          <p:spPr>
            <a:xfrm>
              <a:off x="-149391" y="2886185"/>
              <a:ext cx="13286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600" dirty="0" err="1"/>
                <a:t>start_Readout_ToASt</a:t>
              </a:r>
              <a:r>
                <a:rPr lang="en-GB" sz="600" dirty="0"/>
                <a:t> &amp; (DataOut_32[31:28] == 4'b1010)</a:t>
              </a:r>
            </a:p>
          </p:txBody>
        </p:sp>
        <p:cxnSp>
          <p:nvCxnSpPr>
            <p:cNvPr id="72" name="Connector: Curved 71">
              <a:extLst>
                <a:ext uri="{FF2B5EF4-FFF2-40B4-BE49-F238E27FC236}">
                  <a16:creationId xmlns:a16="http://schemas.microsoft.com/office/drawing/2014/main" id="{3606A819-5671-4818-BBAB-C7F98B76D6C9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970973" y="3259202"/>
              <a:ext cx="209494" cy="12700"/>
            </a:xfrm>
            <a:prstGeom prst="curvedConnector5">
              <a:avLst>
                <a:gd name="adj1" fmla="val -24249"/>
                <a:gd name="adj2" fmla="val 2663157"/>
                <a:gd name="adj3" fmla="val 96969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or: Curved 73">
              <a:extLst>
                <a:ext uri="{FF2B5EF4-FFF2-40B4-BE49-F238E27FC236}">
                  <a16:creationId xmlns:a16="http://schemas.microsoft.com/office/drawing/2014/main" id="{4EF91BCD-0F3E-4A7A-9B3A-AC7275287EF0}"/>
                </a:ext>
              </a:extLst>
            </p:cNvPr>
            <p:cNvCxnSpPr>
              <a:cxnSpLocks/>
              <a:stCxn id="41" idx="6"/>
              <a:endCxn id="39" idx="5"/>
            </p:cNvCxnSpPr>
            <p:nvPr/>
          </p:nvCxnSpPr>
          <p:spPr>
            <a:xfrm flipH="1" flipV="1">
              <a:off x="1681458" y="2411762"/>
              <a:ext cx="168257" cy="869848"/>
            </a:xfrm>
            <a:prstGeom prst="curvedConnector4">
              <a:avLst>
                <a:gd name="adj1" fmla="val -135864"/>
                <a:gd name="adj2" fmla="val 90098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or: Curved 75">
              <a:extLst>
                <a:ext uri="{FF2B5EF4-FFF2-40B4-BE49-F238E27FC236}">
                  <a16:creationId xmlns:a16="http://schemas.microsoft.com/office/drawing/2014/main" id="{AD58BF0B-00DD-4A88-8356-AF8744E1AFE5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036865" y="2758240"/>
              <a:ext cx="209494" cy="12700"/>
            </a:xfrm>
            <a:prstGeom prst="curvedConnector5">
              <a:avLst>
                <a:gd name="adj1" fmla="val -24249"/>
                <a:gd name="adj2" fmla="val 2663157"/>
                <a:gd name="adj3" fmla="val 96969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F351F50-B067-4093-9347-892C74106385}"/>
                </a:ext>
              </a:extLst>
            </p:cNvPr>
            <p:cNvSpPr txBox="1"/>
            <p:nvPr/>
          </p:nvSpPr>
          <p:spPr>
            <a:xfrm>
              <a:off x="1524530" y="3461872"/>
              <a:ext cx="99899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" dirty="0"/>
                <a:t>(!</a:t>
              </a:r>
              <a:r>
                <a:rPr lang="en-GB" sz="600" dirty="0" err="1"/>
                <a:t>start_Readout_ToASt</a:t>
              </a:r>
              <a:r>
                <a:rPr lang="en-GB" sz="600" dirty="0"/>
                <a:t>)</a:t>
              </a:r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E42A6939-14E2-4515-B808-B602BCFBB2E3}"/>
                </a:ext>
              </a:extLst>
            </p:cNvPr>
            <p:cNvCxnSpPr>
              <a:stCxn id="69" idx="3"/>
            </p:cNvCxnSpPr>
            <p:nvPr/>
          </p:nvCxnSpPr>
          <p:spPr>
            <a:xfrm flipV="1">
              <a:off x="1179235" y="2972751"/>
              <a:ext cx="207356" cy="51934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49A3FA98-0CF1-4534-A76A-5FF2F8E3E8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97080" y="3142091"/>
              <a:ext cx="29538" cy="340326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22A73E6C-1A46-4377-9540-B47F7A3F9277}"/>
                </a:ext>
              </a:extLst>
            </p:cNvPr>
            <p:cNvCxnSpPr>
              <a:cxnSpLocks/>
              <a:stCxn id="41" idx="4"/>
              <a:endCxn id="42" idx="0"/>
            </p:cNvCxnSpPr>
            <p:nvPr/>
          </p:nvCxnSpPr>
          <p:spPr>
            <a:xfrm flipH="1">
              <a:off x="938768" y="3489189"/>
              <a:ext cx="494753" cy="188054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D225CD4-EBE6-47D9-AC49-7D0B4DC36919}"/>
                </a:ext>
              </a:extLst>
            </p:cNvPr>
            <p:cNvSpPr txBox="1"/>
            <p:nvPr/>
          </p:nvSpPr>
          <p:spPr>
            <a:xfrm>
              <a:off x="522574" y="4219763"/>
              <a:ext cx="1653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dirty="0"/>
                <a:t>If the sequence HEADER</a:t>
              </a:r>
              <a:r>
                <a:rPr lang="en-GB" sz="600" dirty="0">
                  <a:sym typeface="Wingdings" panose="05000000000000000000" pitchFamily="2" charset="2"/>
                </a:rPr>
                <a:t>SYNCDATA_TRAILER are wrong</a:t>
              </a:r>
              <a:endParaRPr lang="en-GB" sz="600" dirty="0"/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3066FFBF-8B67-4FCB-8C4B-FD4E2629B1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53120" y="3577878"/>
              <a:ext cx="33471" cy="732185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or: Curved 130">
              <a:extLst>
                <a:ext uri="{FF2B5EF4-FFF2-40B4-BE49-F238E27FC236}">
                  <a16:creationId xmlns:a16="http://schemas.microsoft.com/office/drawing/2014/main" id="{FF21F037-C77C-457B-9C4F-4F86FC36704B}"/>
                </a:ext>
              </a:extLst>
            </p:cNvPr>
            <p:cNvCxnSpPr>
              <a:cxnSpLocks/>
              <a:stCxn id="41" idx="4"/>
              <a:endCxn id="129" idx="1"/>
            </p:cNvCxnSpPr>
            <p:nvPr/>
          </p:nvCxnSpPr>
          <p:spPr>
            <a:xfrm rot="16200000" flipH="1">
              <a:off x="1421224" y="3501485"/>
              <a:ext cx="975487" cy="950893"/>
            </a:xfrm>
            <a:prstGeom prst="curvedConnector2">
              <a:avLst/>
            </a:prstGeom>
            <a:ln w="63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2EEC8EC3-5294-49BC-9FED-ECBD4974BBD7}"/>
              </a:ext>
            </a:extLst>
          </p:cNvPr>
          <p:cNvGrpSpPr/>
          <p:nvPr/>
        </p:nvGrpSpPr>
        <p:grpSpPr>
          <a:xfrm>
            <a:off x="2384414" y="2060484"/>
            <a:ext cx="6580018" cy="2692732"/>
            <a:chOff x="2384414" y="2060484"/>
            <a:chExt cx="6580018" cy="2692732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28AFF6E1-3DDC-42E1-B40D-B3E28B2671FB}"/>
                </a:ext>
              </a:extLst>
            </p:cNvPr>
            <p:cNvSpPr/>
            <p:nvPr/>
          </p:nvSpPr>
          <p:spPr>
            <a:xfrm>
              <a:off x="6068199" y="2060484"/>
              <a:ext cx="701269" cy="296268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300A2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r>
                <a:rPr lang="en-GB" sz="1050" kern="0" dirty="0">
                  <a:solidFill>
                    <a:prstClr val="white"/>
                  </a:solidFill>
                  <a:latin typeface="Calibri" panose="020F0502020204030204"/>
                </a:rPr>
                <a:t>Reset </a:t>
              </a:r>
              <a:r>
                <a:rPr lang="en-GB" sz="1050" kern="0" dirty="0">
                  <a:solidFill>
                    <a:srgbClr val="FFC000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B786527C-56ED-4695-8148-D1554E6BB223}"/>
                </a:ext>
              </a:extLst>
            </p:cNvPr>
            <p:cNvSpPr/>
            <p:nvPr/>
          </p:nvSpPr>
          <p:spPr>
            <a:xfrm>
              <a:off x="6068199" y="2518059"/>
              <a:ext cx="701269" cy="296268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300A2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r>
                <a:rPr lang="en-GB" sz="1050" kern="0" dirty="0">
                  <a:solidFill>
                    <a:prstClr val="white"/>
                  </a:solidFill>
                  <a:latin typeface="Calibri" panose="020F0502020204030204"/>
                </a:rPr>
                <a:t>Idle  </a:t>
              </a:r>
              <a:r>
                <a:rPr lang="en-GB" sz="1050" kern="0" dirty="0">
                  <a:solidFill>
                    <a:srgbClr val="FFC000"/>
                  </a:solidFill>
                  <a:latin typeface="Calibri" panose="020F0502020204030204"/>
                </a:rPr>
                <a:t>1</a:t>
              </a: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7FDF2F5A-5C65-412A-8432-0D5F6A99BEBD}"/>
                </a:ext>
              </a:extLst>
            </p:cNvPr>
            <p:cNvSpPr/>
            <p:nvPr/>
          </p:nvSpPr>
          <p:spPr>
            <a:xfrm>
              <a:off x="6002639" y="2975634"/>
              <a:ext cx="832388" cy="415158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300A2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r>
                <a:rPr lang="en-GB" sz="1050" kern="0" dirty="0">
                  <a:solidFill>
                    <a:prstClr val="white"/>
                  </a:solidFill>
                  <a:latin typeface="Calibri" panose="020F0502020204030204"/>
                </a:rPr>
                <a:t>READY </a:t>
              </a:r>
              <a:r>
                <a:rPr lang="en-GB" sz="1050" kern="0" dirty="0">
                  <a:solidFill>
                    <a:srgbClr val="FFC000"/>
                  </a:solidFill>
                  <a:latin typeface="Calibri" panose="020F0502020204030204"/>
                </a:rPr>
                <a:t>2</a:t>
              </a: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ABFB226-FAB3-47CD-B1ED-4994C53CA30A}"/>
                </a:ext>
              </a:extLst>
            </p:cNvPr>
            <p:cNvSpPr/>
            <p:nvPr/>
          </p:nvSpPr>
          <p:spPr>
            <a:xfrm>
              <a:off x="8132044" y="4204323"/>
              <a:ext cx="832388" cy="415158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r>
                <a:rPr lang="en-GB" sz="1050" kern="0" dirty="0">
                  <a:solidFill>
                    <a:srgbClr val="FF0000"/>
                  </a:solidFill>
                  <a:latin typeface="Calibri" panose="020F0502020204030204"/>
                </a:rPr>
                <a:t>ERROR 5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230B4F3F-FF2B-46B0-BDF5-5E0F76BA5319}"/>
                </a:ext>
              </a:extLst>
            </p:cNvPr>
            <p:cNvCxnSpPr>
              <a:stCxn id="96" idx="4"/>
              <a:endCxn id="97" idx="0"/>
            </p:cNvCxnSpPr>
            <p:nvPr/>
          </p:nvCxnSpPr>
          <p:spPr>
            <a:xfrm>
              <a:off x="6418834" y="2356752"/>
              <a:ext cx="0" cy="161307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813689E5-FA4F-4A21-A8D6-AC8303845ECD}"/>
                </a:ext>
              </a:extLst>
            </p:cNvPr>
            <p:cNvCxnSpPr>
              <a:cxnSpLocks/>
              <a:stCxn id="97" idx="4"/>
              <a:endCxn id="98" idx="0"/>
            </p:cNvCxnSpPr>
            <p:nvPr/>
          </p:nvCxnSpPr>
          <p:spPr>
            <a:xfrm flipH="1">
              <a:off x="6418833" y="2814327"/>
              <a:ext cx="1" cy="161307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or: Curved 102">
              <a:extLst>
                <a:ext uri="{FF2B5EF4-FFF2-40B4-BE49-F238E27FC236}">
                  <a16:creationId xmlns:a16="http://schemas.microsoft.com/office/drawing/2014/main" id="{CEF643FC-43F1-47D2-B78C-044E82EB1FAB}"/>
                </a:ext>
              </a:extLst>
            </p:cNvPr>
            <p:cNvCxnSpPr>
              <a:cxnSpLocks/>
              <a:stCxn id="96" idx="3"/>
              <a:endCxn id="96" idx="1"/>
            </p:cNvCxnSpPr>
            <p:nvPr/>
          </p:nvCxnSpPr>
          <p:spPr>
            <a:xfrm rot="5400000" flipH="1">
              <a:off x="6066150" y="2208618"/>
              <a:ext cx="209494" cy="12700"/>
            </a:xfrm>
            <a:prstGeom prst="curvedConnector5">
              <a:avLst>
                <a:gd name="adj1" fmla="val -24249"/>
                <a:gd name="adj2" fmla="val 2663157"/>
                <a:gd name="adj3" fmla="val 96969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64C80896-F7DF-41EC-9596-96EADDAFEFD1}"/>
                </a:ext>
              </a:extLst>
            </p:cNvPr>
            <p:cNvSpPr txBox="1"/>
            <p:nvPr/>
          </p:nvSpPr>
          <p:spPr>
            <a:xfrm>
              <a:off x="5125560" y="2834355"/>
              <a:ext cx="111413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600" dirty="0"/>
                <a:t>Trailer_found_sync_5</a:t>
              </a:r>
            </a:p>
          </p:txBody>
        </p:sp>
        <p:cxnSp>
          <p:nvCxnSpPr>
            <p:cNvPr id="107" name="Connector: Curved 106">
              <a:extLst>
                <a:ext uri="{FF2B5EF4-FFF2-40B4-BE49-F238E27FC236}">
                  <a16:creationId xmlns:a16="http://schemas.microsoft.com/office/drawing/2014/main" id="{CD17E27B-7453-4230-B5D1-63A25EF23507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5956285" y="3160805"/>
              <a:ext cx="209494" cy="12700"/>
            </a:xfrm>
            <a:prstGeom prst="curvedConnector5">
              <a:avLst>
                <a:gd name="adj1" fmla="val -24249"/>
                <a:gd name="adj2" fmla="val 2663157"/>
                <a:gd name="adj3" fmla="val 96969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or: Curved 107">
              <a:extLst>
                <a:ext uri="{FF2B5EF4-FFF2-40B4-BE49-F238E27FC236}">
                  <a16:creationId xmlns:a16="http://schemas.microsoft.com/office/drawing/2014/main" id="{6DD1418A-B2CA-4534-BB83-8680294F81D9}"/>
                </a:ext>
              </a:extLst>
            </p:cNvPr>
            <p:cNvCxnSpPr>
              <a:cxnSpLocks/>
              <a:stCxn id="98" idx="6"/>
              <a:endCxn id="96" idx="5"/>
            </p:cNvCxnSpPr>
            <p:nvPr/>
          </p:nvCxnSpPr>
          <p:spPr>
            <a:xfrm flipH="1" flipV="1">
              <a:off x="6666770" y="2313365"/>
              <a:ext cx="168257" cy="869848"/>
            </a:xfrm>
            <a:prstGeom prst="curvedConnector4">
              <a:avLst>
                <a:gd name="adj1" fmla="val -135864"/>
                <a:gd name="adj2" fmla="val 90098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or: Curved 108">
              <a:extLst>
                <a:ext uri="{FF2B5EF4-FFF2-40B4-BE49-F238E27FC236}">
                  <a16:creationId xmlns:a16="http://schemas.microsoft.com/office/drawing/2014/main" id="{5CECCC77-D385-414A-8457-4B068D3EF487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6022177" y="2659843"/>
              <a:ext cx="209494" cy="12700"/>
            </a:xfrm>
            <a:prstGeom prst="curvedConnector5">
              <a:avLst>
                <a:gd name="adj1" fmla="val -24249"/>
                <a:gd name="adj2" fmla="val 2663157"/>
                <a:gd name="adj3" fmla="val 96969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253ADFB1-28C4-42CA-A35D-F99506C248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4547" y="2874354"/>
              <a:ext cx="207356" cy="51934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53173F6F-AB98-4AE0-A228-9DDF7597AD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40004" y="3290000"/>
              <a:ext cx="875749" cy="264205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93638026-7CB3-42E2-BCD2-AE295D8774EE}"/>
                </a:ext>
              </a:extLst>
            </p:cNvPr>
            <p:cNvSpPr/>
            <p:nvPr/>
          </p:nvSpPr>
          <p:spPr>
            <a:xfrm>
              <a:off x="4961325" y="3575342"/>
              <a:ext cx="1127620" cy="415158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300A2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r>
                <a:rPr lang="en-GB" sz="1050" kern="0" dirty="0">
                  <a:solidFill>
                    <a:prstClr val="white"/>
                  </a:solidFill>
                  <a:latin typeface="Calibri" panose="020F0502020204030204"/>
                </a:rPr>
                <a:t>Start Readout </a:t>
              </a:r>
              <a:r>
                <a:rPr lang="en-GB" sz="1050" kern="0" dirty="0">
                  <a:solidFill>
                    <a:srgbClr val="FFC000"/>
                  </a:solidFill>
                  <a:latin typeface="Calibri" panose="020F0502020204030204"/>
                </a:rPr>
                <a:t>3</a:t>
              </a: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F4C84C62-8F71-4E97-89A6-9EBB097D14B2}"/>
                </a:ext>
              </a:extLst>
            </p:cNvPr>
            <p:cNvSpPr/>
            <p:nvPr/>
          </p:nvSpPr>
          <p:spPr>
            <a:xfrm>
              <a:off x="6835027" y="3637765"/>
              <a:ext cx="1127620" cy="415158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300A2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r>
                <a:rPr lang="en-GB" sz="1050" kern="0" dirty="0">
                  <a:solidFill>
                    <a:prstClr val="white"/>
                  </a:solidFill>
                  <a:latin typeface="Calibri" panose="020F0502020204030204"/>
                </a:rPr>
                <a:t>Stop Readout </a:t>
              </a:r>
              <a:r>
                <a:rPr lang="en-GB" sz="1050" kern="0" dirty="0">
                  <a:solidFill>
                    <a:srgbClr val="FFC000"/>
                  </a:solidFill>
                  <a:latin typeface="Calibri" panose="020F0502020204030204"/>
                </a:rPr>
                <a:t>4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F2E76C69-4DB0-4482-94CA-8BC8D82B3EAC}"/>
                </a:ext>
              </a:extLst>
            </p:cNvPr>
            <p:cNvSpPr txBox="1"/>
            <p:nvPr/>
          </p:nvSpPr>
          <p:spPr>
            <a:xfrm>
              <a:off x="6866893" y="3180487"/>
              <a:ext cx="998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r">
                <a:defRPr sz="600"/>
              </a:lvl1pPr>
            </a:lstStyle>
            <a:p>
              <a:r>
                <a:rPr lang="en-GB" dirty="0" err="1"/>
                <a:t>start_read_fifo</a:t>
              </a:r>
              <a:r>
                <a:rPr lang="en-GB" dirty="0"/>
                <a:t> (from </a:t>
              </a:r>
              <a:r>
                <a:rPr lang="en-GB" dirty="0" err="1"/>
                <a:t>Main_FSM_Readout</a:t>
              </a:r>
              <a:r>
                <a:rPr lang="en-GB" dirty="0"/>
                <a:t>)</a:t>
              </a:r>
            </a:p>
          </p:txBody>
        </p: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800D43FC-60BD-4D4F-B464-4B3026BECED3}"/>
                </a:ext>
              </a:extLst>
            </p:cNvPr>
            <p:cNvCxnSpPr>
              <a:stCxn id="98" idx="4"/>
              <a:endCxn id="116" idx="7"/>
            </p:cNvCxnSpPr>
            <p:nvPr/>
          </p:nvCxnSpPr>
          <p:spPr>
            <a:xfrm flipH="1">
              <a:off x="5923809" y="3390792"/>
              <a:ext cx="495024" cy="245348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24BB2B62-407F-4EE9-BB6A-0FFB66EB546E}"/>
                </a:ext>
              </a:extLst>
            </p:cNvPr>
            <p:cNvSpPr txBox="1"/>
            <p:nvPr/>
          </p:nvSpPr>
          <p:spPr>
            <a:xfrm>
              <a:off x="3372936" y="2971446"/>
              <a:ext cx="1685077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900" dirty="0" err="1">
                  <a:solidFill>
                    <a:srgbClr val="7030A0"/>
                  </a:solidFill>
                </a:rPr>
                <a:t>Fifo_ready</a:t>
              </a:r>
              <a:r>
                <a:rPr lang="en-GB" sz="900" dirty="0">
                  <a:solidFill>
                    <a:srgbClr val="7030A0"/>
                  </a:solidFill>
                </a:rPr>
                <a:t> = 1</a:t>
              </a:r>
            </a:p>
            <a:p>
              <a:pPr algn="r"/>
              <a:r>
                <a:rPr lang="en-GB" sz="900" dirty="0" err="1">
                  <a:solidFill>
                    <a:srgbClr val="7030A0"/>
                  </a:solidFill>
                </a:rPr>
                <a:t>Rd_data_en</a:t>
              </a:r>
              <a:r>
                <a:rPr lang="en-GB" sz="900" dirty="0">
                  <a:solidFill>
                    <a:srgbClr val="7030A0"/>
                  </a:solidFill>
                </a:rPr>
                <a:t> = 1</a:t>
              </a:r>
            </a:p>
            <a:p>
              <a:pPr algn="r"/>
              <a:r>
                <a:rPr lang="en-GB" sz="900" dirty="0">
                  <a:solidFill>
                    <a:srgbClr val="7030A0"/>
                  </a:solidFill>
                </a:rPr>
                <a:t>Move to </a:t>
              </a:r>
              <a:r>
                <a:rPr lang="en-GB" sz="900" dirty="0" err="1">
                  <a:solidFill>
                    <a:srgbClr val="7030A0"/>
                  </a:solidFill>
                </a:rPr>
                <a:t>fsm_data_read_start</a:t>
              </a:r>
              <a:endParaRPr lang="en-GB" sz="900" dirty="0">
                <a:solidFill>
                  <a:srgbClr val="7030A0"/>
                </a:solidFill>
              </a:endParaRPr>
            </a:p>
          </p:txBody>
        </p:sp>
        <p:sp>
          <p:nvSpPr>
            <p:cNvPr id="123" name="Right Brace 122">
              <a:extLst>
                <a:ext uri="{FF2B5EF4-FFF2-40B4-BE49-F238E27FC236}">
                  <a16:creationId xmlns:a16="http://schemas.microsoft.com/office/drawing/2014/main" id="{F8D3050F-2474-406F-9001-6A0658ED296F}"/>
                </a:ext>
              </a:extLst>
            </p:cNvPr>
            <p:cNvSpPr/>
            <p:nvPr/>
          </p:nvSpPr>
          <p:spPr>
            <a:xfrm>
              <a:off x="4910887" y="2860117"/>
              <a:ext cx="142053" cy="706297"/>
            </a:xfrm>
            <a:prstGeom prst="rightBrace">
              <a:avLst>
                <a:gd name="adj1" fmla="val 31801"/>
                <a:gd name="adj2" fmla="val 47977"/>
              </a:avLst>
            </a:prstGeom>
            <a:ln w="12700">
              <a:solidFill>
                <a:srgbClr val="300A24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2D557848-AAA7-4628-8604-6FE3E4A9E5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66163" y="3207217"/>
              <a:ext cx="887106" cy="272060"/>
            </a:xfrm>
            <a:prstGeom prst="straightConnector1">
              <a:avLst/>
            </a:prstGeom>
            <a:ln w="63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or: Curved 127">
              <a:extLst>
                <a:ext uri="{FF2B5EF4-FFF2-40B4-BE49-F238E27FC236}">
                  <a16:creationId xmlns:a16="http://schemas.microsoft.com/office/drawing/2014/main" id="{FF651727-C2E7-4028-8831-D92C1A18BBE0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4884673" y="3781860"/>
              <a:ext cx="209494" cy="12700"/>
            </a:xfrm>
            <a:prstGeom prst="curvedConnector5">
              <a:avLst>
                <a:gd name="adj1" fmla="val -24249"/>
                <a:gd name="adj2" fmla="val 2663157"/>
                <a:gd name="adj3" fmla="val 96969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6F51EF87-4BF9-4AD3-A539-A9144FC705D3}"/>
                </a:ext>
              </a:extLst>
            </p:cNvPr>
            <p:cNvSpPr txBox="1"/>
            <p:nvPr/>
          </p:nvSpPr>
          <p:spPr>
            <a:xfrm>
              <a:off x="2384414" y="4176135"/>
              <a:ext cx="2605006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 err="1">
                  <a:solidFill>
                    <a:srgbClr val="7030A0"/>
                  </a:solidFill>
                </a:rPr>
                <a:t>DATA_COUNT_tmp</a:t>
              </a:r>
              <a:r>
                <a:rPr lang="en-GB" sz="1050" dirty="0">
                  <a:solidFill>
                    <a:srgbClr val="7030A0"/>
                  </a:solidFill>
                </a:rPr>
                <a:t> counts the number of data received between HEADER and TRAILER</a:t>
              </a:r>
            </a:p>
          </p:txBody>
        </p:sp>
        <p:cxnSp>
          <p:nvCxnSpPr>
            <p:cNvPr id="134" name="Connector: Curved 133">
              <a:extLst>
                <a:ext uri="{FF2B5EF4-FFF2-40B4-BE49-F238E27FC236}">
                  <a16:creationId xmlns:a16="http://schemas.microsoft.com/office/drawing/2014/main" id="{F7B245C3-9CDA-4181-8BA4-6A0A4656811C}"/>
                </a:ext>
              </a:extLst>
            </p:cNvPr>
            <p:cNvCxnSpPr>
              <a:cxnSpLocks/>
              <a:stCxn id="129" idx="3"/>
            </p:cNvCxnSpPr>
            <p:nvPr/>
          </p:nvCxnSpPr>
          <p:spPr>
            <a:xfrm flipV="1">
              <a:off x="4989420" y="3943970"/>
              <a:ext cx="28095" cy="520706"/>
            </a:xfrm>
            <a:prstGeom prst="curvedConnector2">
              <a:avLst/>
            </a:prstGeom>
            <a:ln w="63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C5C9E1B9-3381-4DE3-A157-247AA352569D}"/>
                </a:ext>
              </a:extLst>
            </p:cNvPr>
            <p:cNvCxnSpPr>
              <a:cxnSpLocks/>
              <a:stCxn id="116" idx="6"/>
              <a:endCxn id="117" idx="2"/>
            </p:cNvCxnSpPr>
            <p:nvPr/>
          </p:nvCxnSpPr>
          <p:spPr>
            <a:xfrm>
              <a:off x="6088945" y="3782921"/>
              <a:ext cx="746082" cy="62423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E3586368-D4CD-4295-95B2-422B099391EA}"/>
                </a:ext>
              </a:extLst>
            </p:cNvPr>
            <p:cNvSpPr txBox="1"/>
            <p:nvPr/>
          </p:nvSpPr>
          <p:spPr>
            <a:xfrm>
              <a:off x="5808346" y="4150781"/>
              <a:ext cx="1504771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dirty="0">
                  <a:solidFill>
                    <a:srgbClr val="7030A0"/>
                  </a:solidFill>
                </a:rPr>
                <a:t>When all data have been readout and sent to MAIN_FSM</a:t>
              </a:r>
            </a:p>
          </p:txBody>
        </p:sp>
        <p:cxnSp>
          <p:nvCxnSpPr>
            <p:cNvPr id="142" name="Connector: Curved 141">
              <a:extLst>
                <a:ext uri="{FF2B5EF4-FFF2-40B4-BE49-F238E27FC236}">
                  <a16:creationId xmlns:a16="http://schemas.microsoft.com/office/drawing/2014/main" id="{AAED6E7C-9B41-4312-99F2-EC8F0556FDB9}"/>
                </a:ext>
              </a:extLst>
            </p:cNvPr>
            <p:cNvCxnSpPr>
              <a:cxnSpLocks/>
              <a:stCxn id="141" idx="0"/>
            </p:cNvCxnSpPr>
            <p:nvPr/>
          </p:nvCxnSpPr>
          <p:spPr>
            <a:xfrm rot="16200000" flipV="1">
              <a:off x="6326549" y="3916598"/>
              <a:ext cx="296139" cy="172228"/>
            </a:xfrm>
            <a:prstGeom prst="curvedConnector3">
              <a:avLst>
                <a:gd name="adj1" fmla="val 50000"/>
              </a:avLst>
            </a:prstGeom>
            <a:ln w="63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ctor: Curved 147">
              <a:extLst>
                <a:ext uri="{FF2B5EF4-FFF2-40B4-BE49-F238E27FC236}">
                  <a16:creationId xmlns:a16="http://schemas.microsoft.com/office/drawing/2014/main" id="{1080F74D-092A-454D-B009-294CF8C3A257}"/>
                </a:ext>
              </a:extLst>
            </p:cNvPr>
            <p:cNvCxnSpPr>
              <a:stCxn id="117" idx="6"/>
              <a:endCxn id="97" idx="6"/>
            </p:cNvCxnSpPr>
            <p:nvPr/>
          </p:nvCxnSpPr>
          <p:spPr>
            <a:xfrm flipH="1" flipV="1">
              <a:off x="6769468" y="2666193"/>
              <a:ext cx="1193179" cy="1179151"/>
            </a:xfrm>
            <a:prstGeom prst="curvedConnector3">
              <a:avLst>
                <a:gd name="adj1" fmla="val -19159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2BAAD98C-AA80-4BED-9E06-6B38944C57D6}"/>
              </a:ext>
            </a:extLst>
          </p:cNvPr>
          <p:cNvCxnSpPr>
            <a:cxnSpLocks/>
          </p:cNvCxnSpPr>
          <p:nvPr/>
        </p:nvCxnSpPr>
        <p:spPr>
          <a:xfrm>
            <a:off x="5603613" y="1573416"/>
            <a:ext cx="560934" cy="322625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369ABF5C-6191-46E0-8CA6-6AB20BA4D461}"/>
              </a:ext>
            </a:extLst>
          </p:cNvPr>
          <p:cNvSpPr txBox="1"/>
          <p:nvPr/>
        </p:nvSpPr>
        <p:spPr>
          <a:xfrm>
            <a:off x="6461986" y="1339220"/>
            <a:ext cx="2450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Clock = DATA_CLOCK = 80 MHz</a:t>
            </a:r>
          </a:p>
          <a:p>
            <a:r>
              <a:rPr lang="en-GB" sz="1200" dirty="0"/>
              <a:t>Reset = IORESET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4E5C0E-D2D8-4EF2-9AAA-11A2020F05BF}"/>
              </a:ext>
            </a:extLst>
          </p:cNvPr>
          <p:cNvSpPr txBox="1"/>
          <p:nvPr/>
        </p:nvSpPr>
        <p:spPr>
          <a:xfrm>
            <a:off x="63605" y="1623149"/>
            <a:ext cx="2021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Clock = CLK_DIV = 5 MHz</a:t>
            </a:r>
          </a:p>
          <a:p>
            <a:r>
              <a:rPr lang="en-GB" sz="1200" dirty="0"/>
              <a:t>Reset = IORESET</a:t>
            </a:r>
          </a:p>
        </p:txBody>
      </p:sp>
      <p:sp>
        <p:nvSpPr>
          <p:cNvPr id="156" name="Left Brace 155">
            <a:extLst>
              <a:ext uri="{FF2B5EF4-FFF2-40B4-BE49-F238E27FC236}">
                <a16:creationId xmlns:a16="http://schemas.microsoft.com/office/drawing/2014/main" id="{14A9FB4F-7A58-4199-8F11-418EB6E9CFB0}"/>
              </a:ext>
            </a:extLst>
          </p:cNvPr>
          <p:cNvSpPr/>
          <p:nvPr/>
        </p:nvSpPr>
        <p:spPr>
          <a:xfrm>
            <a:off x="3178293" y="2110221"/>
            <a:ext cx="340701" cy="655320"/>
          </a:xfrm>
          <a:prstGeom prst="leftBrace">
            <a:avLst/>
          </a:prstGeom>
          <a:ln w="12700">
            <a:solidFill>
              <a:srgbClr val="300A2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B6A4C738-FC32-4A44-ADED-0732C22C7536}"/>
              </a:ext>
            </a:extLst>
          </p:cNvPr>
          <p:cNvSpPr txBox="1"/>
          <p:nvPr/>
        </p:nvSpPr>
        <p:spPr>
          <a:xfrm>
            <a:off x="3372936" y="2216007"/>
            <a:ext cx="2379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7030A0"/>
                </a:solidFill>
              </a:rPr>
              <a:t>WR_FIFO   &lt;= #</a:t>
            </a:r>
            <a:r>
              <a:rPr lang="en-GB" sz="900" dirty="0" err="1">
                <a:solidFill>
                  <a:srgbClr val="7030A0"/>
                </a:solidFill>
              </a:rPr>
              <a:t>dly</a:t>
            </a:r>
            <a:r>
              <a:rPr lang="en-GB" sz="900" dirty="0">
                <a:solidFill>
                  <a:srgbClr val="7030A0"/>
                </a:solidFill>
              </a:rPr>
              <a:t> 1'b1;	</a:t>
            </a:r>
          </a:p>
          <a:p>
            <a:r>
              <a:rPr lang="en-GB" sz="900" dirty="0" err="1">
                <a:solidFill>
                  <a:srgbClr val="7030A0"/>
                </a:solidFill>
              </a:rPr>
              <a:t>Write_Data_FIFO</a:t>
            </a:r>
            <a:r>
              <a:rPr lang="en-GB" sz="900" dirty="0">
                <a:solidFill>
                  <a:srgbClr val="7030A0"/>
                </a:solidFill>
              </a:rPr>
              <a:t>  &lt;= #</a:t>
            </a:r>
            <a:r>
              <a:rPr lang="en-GB" sz="900" dirty="0" err="1">
                <a:solidFill>
                  <a:srgbClr val="7030A0"/>
                </a:solidFill>
              </a:rPr>
              <a:t>dly</a:t>
            </a:r>
            <a:r>
              <a:rPr lang="en-GB" sz="900" dirty="0">
                <a:solidFill>
                  <a:srgbClr val="7030A0"/>
                </a:solidFill>
              </a:rPr>
              <a:t> DataOut_32;</a:t>
            </a:r>
          </a:p>
        </p:txBody>
      </p: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CB285EE3-94B7-4F90-83F8-7DF0104A4A69}"/>
              </a:ext>
            </a:extLst>
          </p:cNvPr>
          <p:cNvCxnSpPr>
            <a:cxnSpLocks/>
            <a:stCxn id="41" idx="7"/>
          </p:cNvCxnSpPr>
          <p:nvPr/>
        </p:nvCxnSpPr>
        <p:spPr>
          <a:xfrm flipV="1">
            <a:off x="1727815" y="2493765"/>
            <a:ext cx="1429436" cy="641064"/>
          </a:xfrm>
          <a:prstGeom prst="straightConnector1">
            <a:avLst/>
          </a:prstGeom>
          <a:ln w="63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EF9B33EC-EBD6-4157-B6E8-D01884F21F87}"/>
              </a:ext>
            </a:extLst>
          </p:cNvPr>
          <p:cNvCxnSpPr>
            <a:cxnSpLocks/>
          </p:cNvCxnSpPr>
          <p:nvPr/>
        </p:nvCxnSpPr>
        <p:spPr>
          <a:xfrm flipV="1">
            <a:off x="3885734" y="788471"/>
            <a:ext cx="193043" cy="1385171"/>
          </a:xfrm>
          <a:prstGeom prst="straightConnector1">
            <a:avLst/>
          </a:prstGeom>
          <a:ln w="63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34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>
            <a:extLst>
              <a:ext uri="{FF2B5EF4-FFF2-40B4-BE49-F238E27FC236}">
                <a16:creationId xmlns:a16="http://schemas.microsoft.com/office/drawing/2014/main" id="{23A46968-5443-4460-9945-A7E5357EDB64}"/>
              </a:ext>
            </a:extLst>
          </p:cNvPr>
          <p:cNvGrpSpPr/>
          <p:nvPr/>
        </p:nvGrpSpPr>
        <p:grpSpPr>
          <a:xfrm>
            <a:off x="344648" y="-33338"/>
            <a:ext cx="8562142" cy="4808951"/>
            <a:chOff x="344648" y="-33338"/>
            <a:chExt cx="8562142" cy="480895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87E7BFB-B16D-4D73-8DE8-B92555C52F94}"/>
                </a:ext>
              </a:extLst>
            </p:cNvPr>
            <p:cNvSpPr/>
            <p:nvPr/>
          </p:nvSpPr>
          <p:spPr>
            <a:xfrm>
              <a:off x="344648" y="197"/>
              <a:ext cx="922734" cy="1279224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FSM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Readout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CD9972A-4E0E-43CE-8634-31ED0FBBF85C}"/>
                </a:ext>
              </a:extLst>
            </p:cNvPr>
            <p:cNvSpPr/>
            <p:nvPr/>
          </p:nvSpPr>
          <p:spPr>
            <a:xfrm>
              <a:off x="344648" y="1449787"/>
              <a:ext cx="922734" cy="1279224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FSM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Readout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EC2D0B-3C2D-4ABA-AB67-973BB8E60411}"/>
                </a:ext>
              </a:extLst>
            </p:cNvPr>
            <p:cNvSpPr/>
            <p:nvPr/>
          </p:nvSpPr>
          <p:spPr>
            <a:xfrm>
              <a:off x="344648" y="3444668"/>
              <a:ext cx="922734" cy="1279224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FSM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Readout</a:t>
              </a:r>
            </a:p>
          </p:txBody>
        </p:sp>
        <p:sp>
          <p:nvSpPr>
            <p:cNvPr id="6" name="Flowchart: Manual Operation 5">
              <a:extLst>
                <a:ext uri="{FF2B5EF4-FFF2-40B4-BE49-F238E27FC236}">
                  <a16:creationId xmlns:a16="http://schemas.microsoft.com/office/drawing/2014/main" id="{AA95C136-2587-44A8-B981-26DDB1F09515}"/>
                </a:ext>
              </a:extLst>
            </p:cNvPr>
            <p:cNvSpPr/>
            <p:nvPr/>
          </p:nvSpPr>
          <p:spPr>
            <a:xfrm rot="16200000">
              <a:off x="-417360" y="1923792"/>
              <a:ext cx="4750977" cy="836718"/>
            </a:xfrm>
            <a:prstGeom prst="flowChartManualOperation">
              <a:avLst/>
            </a:prstGeom>
            <a:solidFill>
              <a:srgbClr val="FA821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MUX</a:t>
              </a: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6F016CEF-7573-46EB-BCFC-BCEFA0167C32}"/>
                </a:ext>
              </a:extLst>
            </p:cNvPr>
            <p:cNvSpPr/>
            <p:nvPr/>
          </p:nvSpPr>
          <p:spPr>
            <a:xfrm>
              <a:off x="957499" y="186834"/>
              <a:ext cx="832388" cy="300171"/>
            </a:xfrm>
            <a:prstGeom prst="rightArrow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F6BC4612-88CF-45DF-8FD3-CBA4D4286978}"/>
                </a:ext>
              </a:extLst>
            </p:cNvPr>
            <p:cNvSpPr/>
            <p:nvPr/>
          </p:nvSpPr>
          <p:spPr>
            <a:xfrm>
              <a:off x="1083529" y="1486783"/>
              <a:ext cx="832388" cy="300171"/>
            </a:xfrm>
            <a:prstGeom prst="rightArrow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610299FD-D031-4CE3-AA6F-EBEA531C06D3}"/>
                </a:ext>
              </a:extLst>
            </p:cNvPr>
            <p:cNvSpPr/>
            <p:nvPr/>
          </p:nvSpPr>
          <p:spPr>
            <a:xfrm>
              <a:off x="964844" y="3533565"/>
              <a:ext cx="832388" cy="300171"/>
            </a:xfrm>
            <a:prstGeom prst="rightArrow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9193C87-F7D1-4846-B55C-13C109076981}"/>
                </a:ext>
              </a:extLst>
            </p:cNvPr>
            <p:cNvSpPr/>
            <p:nvPr/>
          </p:nvSpPr>
          <p:spPr>
            <a:xfrm>
              <a:off x="2123603" y="4205325"/>
              <a:ext cx="1372631" cy="570288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Main FSM</a:t>
              </a:r>
            </a:p>
          </p:txBody>
        </p:sp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804DA314-B45E-4708-8EC6-06F335321F7D}"/>
                </a:ext>
              </a:extLst>
            </p:cNvPr>
            <p:cNvSpPr/>
            <p:nvPr/>
          </p:nvSpPr>
          <p:spPr>
            <a:xfrm rot="10800000">
              <a:off x="1829545" y="3768635"/>
              <a:ext cx="514630" cy="853338"/>
            </a:xfrm>
            <a:prstGeom prst="downArrow">
              <a:avLst/>
            </a:prstGeom>
            <a:solidFill>
              <a:srgbClr val="4472C4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67CCD4-629C-42A0-B374-112F7BFCA54C}"/>
                </a:ext>
              </a:extLst>
            </p:cNvPr>
            <p:cNvSpPr/>
            <p:nvPr/>
          </p:nvSpPr>
          <p:spPr>
            <a:xfrm>
              <a:off x="3013234" y="1593528"/>
              <a:ext cx="1357114" cy="1648556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Async.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FIFO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 x 1024 </a:t>
              </a:r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B1B8FF77-AC9C-477A-928B-5B697D95BE97}"/>
                </a:ext>
              </a:extLst>
            </p:cNvPr>
            <p:cNvSpPr/>
            <p:nvPr/>
          </p:nvSpPr>
          <p:spPr>
            <a:xfrm>
              <a:off x="3972501" y="2151061"/>
              <a:ext cx="801153" cy="474403"/>
            </a:xfrm>
            <a:prstGeom prst="rightArrow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191C8428-F06A-4E7C-ADD5-64594D88F358}"/>
                </a:ext>
              </a:extLst>
            </p:cNvPr>
            <p:cNvSpPr/>
            <p:nvPr/>
          </p:nvSpPr>
          <p:spPr>
            <a:xfrm>
              <a:off x="2215443" y="1948343"/>
              <a:ext cx="954141" cy="879841"/>
            </a:xfrm>
            <a:prstGeom prst="rightArrow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25683DE-F8F8-4EA4-96E0-47FAFA6B8A56}"/>
                </a:ext>
              </a:extLst>
            </p:cNvPr>
            <p:cNvSpPr/>
            <p:nvPr/>
          </p:nvSpPr>
          <p:spPr>
            <a:xfrm>
              <a:off x="6511124" y="983153"/>
              <a:ext cx="701269" cy="296268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300A2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r>
                <a:rPr lang="en-GB" sz="1050" kern="0" dirty="0">
                  <a:solidFill>
                    <a:prstClr val="white"/>
                  </a:solidFill>
                  <a:latin typeface="Calibri" panose="020F0502020204030204"/>
                </a:rPr>
                <a:t>Reset </a:t>
              </a:r>
              <a:r>
                <a:rPr lang="en-GB" sz="1050" kern="0" dirty="0">
                  <a:solidFill>
                    <a:srgbClr val="FFC000"/>
                  </a:solidFill>
                  <a:latin typeface="Calibri" panose="020F0502020204030204"/>
                </a:rPr>
                <a:t>0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68536FB-F901-466A-9AE2-ED7C90317688}"/>
                </a:ext>
              </a:extLst>
            </p:cNvPr>
            <p:cNvSpPr/>
            <p:nvPr/>
          </p:nvSpPr>
          <p:spPr>
            <a:xfrm>
              <a:off x="6511124" y="1440728"/>
              <a:ext cx="701269" cy="296268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300A2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r>
                <a:rPr lang="en-GB" sz="1050" kern="0" dirty="0">
                  <a:solidFill>
                    <a:prstClr val="white"/>
                  </a:solidFill>
                  <a:latin typeface="Calibri" panose="020F0502020204030204"/>
                </a:rPr>
                <a:t>Idle  </a:t>
              </a:r>
              <a:r>
                <a:rPr lang="en-GB" sz="1050" kern="0" dirty="0">
                  <a:solidFill>
                    <a:srgbClr val="FFC000"/>
                  </a:solidFill>
                  <a:latin typeface="Calibri" panose="020F0502020204030204"/>
                </a:rPr>
                <a:t>1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EB0195B-5050-408A-B74B-49BBF64F29D8}"/>
                </a:ext>
              </a:extLst>
            </p:cNvPr>
            <p:cNvSpPr/>
            <p:nvPr/>
          </p:nvSpPr>
          <p:spPr>
            <a:xfrm>
              <a:off x="6445564" y="1898303"/>
              <a:ext cx="832388" cy="415158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300A2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r>
                <a:rPr lang="en-GB" sz="1050" kern="0" dirty="0" err="1">
                  <a:solidFill>
                    <a:prstClr val="white"/>
                  </a:solidFill>
                  <a:latin typeface="Calibri" panose="020F0502020204030204"/>
                </a:rPr>
                <a:t>Header_MDC</a:t>
              </a:r>
              <a:r>
                <a:rPr lang="en-GB" sz="1050" kern="0" dirty="0">
                  <a:solidFill>
                    <a:prstClr val="white"/>
                  </a:solidFill>
                  <a:latin typeface="Calibri" panose="020F0502020204030204"/>
                </a:rPr>
                <a:t> </a:t>
              </a:r>
              <a:r>
                <a:rPr lang="en-GB" sz="1050" kern="0" dirty="0">
                  <a:solidFill>
                    <a:srgbClr val="FFC000"/>
                  </a:solidFill>
                  <a:latin typeface="Calibri" panose="020F0502020204030204"/>
                </a:rPr>
                <a:t>2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40B01B3-167F-4E16-AD41-FDF60AAAC636}"/>
                </a:ext>
              </a:extLst>
            </p:cNvPr>
            <p:cNvSpPr/>
            <p:nvPr/>
          </p:nvSpPr>
          <p:spPr>
            <a:xfrm>
              <a:off x="5096377" y="3923784"/>
              <a:ext cx="832388" cy="415158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r>
                <a:rPr lang="en-GB" sz="1050" kern="0" dirty="0">
                  <a:solidFill>
                    <a:srgbClr val="FF0000"/>
                  </a:solidFill>
                  <a:latin typeface="Calibri" panose="020F0502020204030204"/>
                </a:rPr>
                <a:t>ERROR F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65DE369-0AD0-4E02-926C-7BF5699E3020}"/>
                </a:ext>
              </a:extLst>
            </p:cNvPr>
            <p:cNvCxnSpPr>
              <a:stCxn id="16" idx="4"/>
              <a:endCxn id="17" idx="0"/>
            </p:cNvCxnSpPr>
            <p:nvPr/>
          </p:nvCxnSpPr>
          <p:spPr>
            <a:xfrm>
              <a:off x="6861759" y="1279421"/>
              <a:ext cx="0" cy="161307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7B17DA4-BCA4-4200-84BF-65B177A24077}"/>
                </a:ext>
              </a:extLst>
            </p:cNvPr>
            <p:cNvCxnSpPr>
              <a:cxnSpLocks/>
              <a:stCxn id="17" idx="4"/>
              <a:endCxn id="18" idx="0"/>
            </p:cNvCxnSpPr>
            <p:nvPr/>
          </p:nvCxnSpPr>
          <p:spPr>
            <a:xfrm flipH="1">
              <a:off x="6861758" y="1736996"/>
              <a:ext cx="1" cy="161307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or: Curved 21">
              <a:extLst>
                <a:ext uri="{FF2B5EF4-FFF2-40B4-BE49-F238E27FC236}">
                  <a16:creationId xmlns:a16="http://schemas.microsoft.com/office/drawing/2014/main" id="{3C09A3AE-DF3C-46F1-912D-4F19A3EBA645}"/>
                </a:ext>
              </a:extLst>
            </p:cNvPr>
            <p:cNvCxnSpPr>
              <a:cxnSpLocks/>
              <a:stCxn id="16" idx="3"/>
              <a:endCxn id="16" idx="1"/>
            </p:cNvCxnSpPr>
            <p:nvPr/>
          </p:nvCxnSpPr>
          <p:spPr>
            <a:xfrm rot="5400000" flipH="1">
              <a:off x="6509075" y="1131287"/>
              <a:ext cx="209494" cy="12700"/>
            </a:xfrm>
            <a:prstGeom prst="curvedConnector5">
              <a:avLst>
                <a:gd name="adj1" fmla="val -24249"/>
                <a:gd name="adj2" fmla="val 2663157"/>
                <a:gd name="adj3" fmla="val 96969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370F0FC-88E1-49A1-BBFA-E2274EEA2779}"/>
                </a:ext>
              </a:extLst>
            </p:cNvPr>
            <p:cNvSpPr txBox="1"/>
            <p:nvPr/>
          </p:nvSpPr>
          <p:spPr>
            <a:xfrm>
              <a:off x="5484404" y="1766080"/>
              <a:ext cx="111413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600" dirty="0"/>
                <a:t>FIFO_READY_OR</a:t>
              </a:r>
            </a:p>
          </p:txBody>
        </p:sp>
        <p:cxnSp>
          <p:nvCxnSpPr>
            <p:cNvPr id="25" name="Connector: Curved 24">
              <a:extLst>
                <a:ext uri="{FF2B5EF4-FFF2-40B4-BE49-F238E27FC236}">
                  <a16:creationId xmlns:a16="http://schemas.microsoft.com/office/drawing/2014/main" id="{9F5C1A87-7FA1-4309-9B0C-74AA2C97638D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6399210" y="2083474"/>
              <a:ext cx="209494" cy="12700"/>
            </a:xfrm>
            <a:prstGeom prst="curvedConnector5">
              <a:avLst>
                <a:gd name="adj1" fmla="val -24249"/>
                <a:gd name="adj2" fmla="val 2663157"/>
                <a:gd name="adj3" fmla="val 96969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or: Curved 25">
              <a:extLst>
                <a:ext uri="{FF2B5EF4-FFF2-40B4-BE49-F238E27FC236}">
                  <a16:creationId xmlns:a16="http://schemas.microsoft.com/office/drawing/2014/main" id="{6BBAEBD1-EB61-4DF4-9DBC-4EFA70143474}"/>
                </a:ext>
              </a:extLst>
            </p:cNvPr>
            <p:cNvCxnSpPr>
              <a:cxnSpLocks/>
              <a:stCxn id="18" idx="6"/>
              <a:endCxn id="16" idx="5"/>
            </p:cNvCxnSpPr>
            <p:nvPr/>
          </p:nvCxnSpPr>
          <p:spPr>
            <a:xfrm flipH="1" flipV="1">
              <a:off x="7109695" y="1236034"/>
              <a:ext cx="168257" cy="869848"/>
            </a:xfrm>
            <a:prstGeom prst="curvedConnector4">
              <a:avLst>
                <a:gd name="adj1" fmla="val -135864"/>
                <a:gd name="adj2" fmla="val 90098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or: Curved 26">
              <a:extLst>
                <a:ext uri="{FF2B5EF4-FFF2-40B4-BE49-F238E27FC236}">
                  <a16:creationId xmlns:a16="http://schemas.microsoft.com/office/drawing/2014/main" id="{AF1B4448-DCA2-4A11-82B8-CAF24071F929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6465102" y="1582512"/>
              <a:ext cx="209494" cy="12700"/>
            </a:xfrm>
            <a:prstGeom prst="curvedConnector5">
              <a:avLst>
                <a:gd name="adj1" fmla="val -24249"/>
                <a:gd name="adj2" fmla="val 2663157"/>
                <a:gd name="adj3" fmla="val 96969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7BDEF24-46BA-4A02-879B-18E724EF41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07472" y="1797023"/>
              <a:ext cx="207356" cy="51934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829DFFF-E069-44AD-BA4B-48A0658C4EB9}"/>
                </a:ext>
              </a:extLst>
            </p:cNvPr>
            <p:cNvSpPr/>
            <p:nvPr/>
          </p:nvSpPr>
          <p:spPr>
            <a:xfrm>
              <a:off x="5306096" y="2474768"/>
              <a:ext cx="1245338" cy="42750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300A2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r>
                <a:rPr lang="en-GB" sz="1050" kern="0" dirty="0">
                  <a:solidFill>
                    <a:prstClr val="white"/>
                  </a:solidFill>
                  <a:latin typeface="Calibri" panose="020F0502020204030204"/>
                </a:rPr>
                <a:t>Channel Select link 0 </a:t>
              </a:r>
              <a:r>
                <a:rPr lang="en-GB" sz="1050" kern="0" dirty="0">
                  <a:solidFill>
                    <a:srgbClr val="FFC000"/>
                  </a:solidFill>
                  <a:latin typeface="Calibri" panose="020F0502020204030204"/>
                </a:rPr>
                <a:t>4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566AC95-FEAF-47E8-B4FA-FE43DA6B3B55}"/>
                </a:ext>
              </a:extLst>
            </p:cNvPr>
            <p:cNvSpPr/>
            <p:nvPr/>
          </p:nvSpPr>
          <p:spPr>
            <a:xfrm>
              <a:off x="7554855" y="2573716"/>
              <a:ext cx="1127620" cy="415158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300A2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r>
                <a:rPr lang="en-GB" sz="1050" kern="0" dirty="0">
                  <a:solidFill>
                    <a:prstClr val="white"/>
                  </a:solidFill>
                  <a:latin typeface="Calibri" panose="020F0502020204030204"/>
                </a:rPr>
                <a:t>Readout link 0 </a:t>
              </a:r>
              <a:r>
                <a:rPr lang="en-GB" sz="1050" kern="0" dirty="0">
                  <a:solidFill>
                    <a:srgbClr val="FFC000"/>
                  </a:solidFill>
                  <a:latin typeface="Calibri" panose="020F0502020204030204"/>
                </a:rPr>
                <a:t>5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EF12756-8F98-4F8A-9B2A-C8B9C8FA4F36}"/>
                </a:ext>
              </a:extLst>
            </p:cNvPr>
            <p:cNvSpPr txBox="1"/>
            <p:nvPr/>
          </p:nvSpPr>
          <p:spPr>
            <a:xfrm>
              <a:off x="6332874" y="2396274"/>
              <a:ext cx="11496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900" dirty="0" err="1">
                  <a:solidFill>
                    <a:srgbClr val="7030A0"/>
                  </a:solidFill>
                </a:rPr>
                <a:t>start_read_fifo</a:t>
              </a:r>
              <a:r>
                <a:rPr lang="en-GB" sz="900" dirty="0">
                  <a:solidFill>
                    <a:srgbClr val="7030A0"/>
                  </a:solidFill>
                </a:rPr>
                <a:t>  = 1</a:t>
              </a:r>
            </a:p>
          </p:txBody>
        </p:sp>
        <p:cxnSp>
          <p:nvCxnSpPr>
            <p:cNvPr id="37" name="Connector: Curved 36">
              <a:extLst>
                <a:ext uri="{FF2B5EF4-FFF2-40B4-BE49-F238E27FC236}">
                  <a16:creationId xmlns:a16="http://schemas.microsoft.com/office/drawing/2014/main" id="{EE8F891C-E256-4230-8E5F-0C99DA0E2106}"/>
                </a:ext>
              </a:extLst>
            </p:cNvPr>
            <p:cNvCxnSpPr>
              <a:cxnSpLocks/>
              <a:stCxn id="18" idx="3"/>
              <a:endCxn id="30" idx="0"/>
            </p:cNvCxnSpPr>
            <p:nvPr/>
          </p:nvCxnSpPr>
          <p:spPr>
            <a:xfrm rot="5400000">
              <a:off x="6137063" y="2044366"/>
              <a:ext cx="222105" cy="638699"/>
            </a:xfrm>
            <a:prstGeom prst="curvedConnector3">
              <a:avLst>
                <a:gd name="adj1" fmla="val 50000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379A9B8-248A-4B7A-B223-CB655D46E2A8}"/>
                </a:ext>
              </a:extLst>
            </p:cNvPr>
            <p:cNvSpPr txBox="1"/>
            <p:nvPr/>
          </p:nvSpPr>
          <p:spPr>
            <a:xfrm>
              <a:off x="4884995" y="424338"/>
              <a:ext cx="24509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Clock = DATA_CLOCK = 80 MHz</a:t>
              </a:r>
            </a:p>
            <a:p>
              <a:r>
                <a:rPr lang="en-GB" sz="1200" dirty="0"/>
                <a:t>Reset = MDC_RESET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7234664-BF27-4965-8ED5-2D7C73323E24}"/>
                </a:ext>
              </a:extLst>
            </p:cNvPr>
            <p:cNvSpPr/>
            <p:nvPr/>
          </p:nvSpPr>
          <p:spPr>
            <a:xfrm>
              <a:off x="5306096" y="3077892"/>
              <a:ext cx="1245338" cy="427500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300A2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r>
                <a:rPr lang="en-GB" sz="1050" kern="0" dirty="0">
                  <a:solidFill>
                    <a:prstClr val="white"/>
                  </a:solidFill>
                  <a:latin typeface="Calibri" panose="020F0502020204030204"/>
                </a:rPr>
                <a:t>Channel Select link 1 </a:t>
              </a:r>
              <a:r>
                <a:rPr lang="en-GB" sz="1050" kern="0" dirty="0">
                  <a:solidFill>
                    <a:srgbClr val="FFC000"/>
                  </a:solidFill>
                  <a:latin typeface="Calibri" panose="020F0502020204030204"/>
                </a:rPr>
                <a:t>5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DF705A2-E409-47DE-BF93-D8D238D5B91F}"/>
                </a:ext>
              </a:extLst>
            </p:cNvPr>
            <p:cNvSpPr/>
            <p:nvPr/>
          </p:nvSpPr>
          <p:spPr>
            <a:xfrm>
              <a:off x="7554855" y="3176840"/>
              <a:ext cx="1127620" cy="415158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300A2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r>
                <a:rPr lang="en-GB" sz="1050" kern="0" dirty="0">
                  <a:solidFill>
                    <a:prstClr val="white"/>
                  </a:solidFill>
                  <a:latin typeface="Calibri" panose="020F0502020204030204"/>
                </a:rPr>
                <a:t>Readout link 1 </a:t>
              </a:r>
              <a:r>
                <a:rPr lang="en-GB" sz="1050" kern="0" dirty="0">
                  <a:solidFill>
                    <a:srgbClr val="FFC000"/>
                  </a:solidFill>
                  <a:latin typeface="Calibri" panose="020F0502020204030204"/>
                </a:rPr>
                <a:t>6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B599C57-FD4E-4055-A882-35CCFF2EA7FD}"/>
                </a:ext>
              </a:extLst>
            </p:cNvPr>
            <p:cNvSpPr/>
            <p:nvPr/>
          </p:nvSpPr>
          <p:spPr>
            <a:xfrm>
              <a:off x="6808147" y="4084280"/>
              <a:ext cx="1310518" cy="415158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rgbClr val="300A2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r>
                <a:rPr lang="en-GB" sz="1050" kern="0" dirty="0" err="1">
                  <a:solidFill>
                    <a:prstClr val="white"/>
                  </a:solidFill>
                  <a:latin typeface="Calibri" panose="020F0502020204030204"/>
                </a:rPr>
                <a:t>Trailer_MDC</a:t>
              </a:r>
              <a:r>
                <a:rPr lang="en-GB" sz="1050" kern="0" dirty="0">
                  <a:solidFill>
                    <a:prstClr val="white"/>
                  </a:solidFill>
                  <a:latin typeface="Calibri" panose="020F0502020204030204"/>
                </a:rPr>
                <a:t> </a:t>
              </a:r>
              <a:r>
                <a:rPr lang="en-GB" sz="1050" kern="0" dirty="0">
                  <a:solidFill>
                    <a:srgbClr val="FFC000"/>
                  </a:solidFill>
                  <a:latin typeface="Calibri" panose="020F0502020204030204"/>
                </a:rPr>
                <a:t>7</a:t>
              </a:r>
            </a:p>
          </p:txBody>
        </p:sp>
        <p:cxnSp>
          <p:nvCxnSpPr>
            <p:cNvPr id="52" name="Connector: Curved 51">
              <a:extLst>
                <a:ext uri="{FF2B5EF4-FFF2-40B4-BE49-F238E27FC236}">
                  <a16:creationId xmlns:a16="http://schemas.microsoft.com/office/drawing/2014/main" id="{DAC05214-EB42-446B-84F1-6239A5A468D8}"/>
                </a:ext>
              </a:extLst>
            </p:cNvPr>
            <p:cNvCxnSpPr>
              <a:cxnSpLocks/>
              <a:stCxn id="30" idx="6"/>
              <a:endCxn id="31" idx="2"/>
            </p:cNvCxnSpPr>
            <p:nvPr/>
          </p:nvCxnSpPr>
          <p:spPr>
            <a:xfrm>
              <a:off x="6551434" y="2688518"/>
              <a:ext cx="1003421" cy="92777"/>
            </a:xfrm>
            <a:prstGeom prst="curvedConnector3">
              <a:avLst>
                <a:gd name="adj1" fmla="val 50000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or: Curved 54">
              <a:extLst>
                <a:ext uri="{FF2B5EF4-FFF2-40B4-BE49-F238E27FC236}">
                  <a16:creationId xmlns:a16="http://schemas.microsoft.com/office/drawing/2014/main" id="{C7204D01-9B7B-415F-BBB9-CD12938C229E}"/>
                </a:ext>
              </a:extLst>
            </p:cNvPr>
            <p:cNvCxnSpPr>
              <a:cxnSpLocks/>
              <a:stCxn id="31" idx="3"/>
              <a:endCxn id="45" idx="7"/>
            </p:cNvCxnSpPr>
            <p:nvPr/>
          </p:nvCxnSpPr>
          <p:spPr>
            <a:xfrm rot="5400000">
              <a:off x="6938314" y="2358821"/>
              <a:ext cx="212422" cy="1350933"/>
            </a:xfrm>
            <a:prstGeom prst="curvedConnector3">
              <a:avLst>
                <a:gd name="adj1" fmla="val 50000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or: Curved 57">
              <a:extLst>
                <a:ext uri="{FF2B5EF4-FFF2-40B4-BE49-F238E27FC236}">
                  <a16:creationId xmlns:a16="http://schemas.microsoft.com/office/drawing/2014/main" id="{5FDEC488-223D-4FF5-AE93-5C6699737576}"/>
                </a:ext>
              </a:extLst>
            </p:cNvPr>
            <p:cNvCxnSpPr>
              <a:cxnSpLocks/>
              <a:stCxn id="45" idx="6"/>
              <a:endCxn id="46" idx="2"/>
            </p:cNvCxnSpPr>
            <p:nvPr/>
          </p:nvCxnSpPr>
          <p:spPr>
            <a:xfrm>
              <a:off x="6551434" y="3291642"/>
              <a:ext cx="1003421" cy="92777"/>
            </a:xfrm>
            <a:prstGeom prst="curvedConnector3">
              <a:avLst>
                <a:gd name="adj1" fmla="val 50000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or: Curved 60">
              <a:extLst>
                <a:ext uri="{FF2B5EF4-FFF2-40B4-BE49-F238E27FC236}">
                  <a16:creationId xmlns:a16="http://schemas.microsoft.com/office/drawing/2014/main" id="{5303412F-9B75-4069-B238-F2B1E80128F9}"/>
                </a:ext>
              </a:extLst>
            </p:cNvPr>
            <p:cNvCxnSpPr>
              <a:cxnSpLocks/>
              <a:stCxn id="46" idx="4"/>
              <a:endCxn id="47" idx="0"/>
            </p:cNvCxnSpPr>
            <p:nvPr/>
          </p:nvCxnSpPr>
          <p:spPr>
            <a:xfrm rot="5400000">
              <a:off x="7544895" y="3510510"/>
              <a:ext cx="492282" cy="655259"/>
            </a:xfrm>
            <a:prstGeom prst="curvedConnector3">
              <a:avLst>
                <a:gd name="adj1" fmla="val 50000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or: Curved 66">
              <a:extLst>
                <a:ext uri="{FF2B5EF4-FFF2-40B4-BE49-F238E27FC236}">
                  <a16:creationId xmlns:a16="http://schemas.microsoft.com/office/drawing/2014/main" id="{A386ED47-CF07-4882-85AA-17AA70A6E826}"/>
                </a:ext>
              </a:extLst>
            </p:cNvPr>
            <p:cNvCxnSpPr>
              <a:cxnSpLocks/>
              <a:stCxn id="47" idx="6"/>
              <a:endCxn id="16" idx="6"/>
            </p:cNvCxnSpPr>
            <p:nvPr/>
          </p:nvCxnSpPr>
          <p:spPr>
            <a:xfrm flipH="1" flipV="1">
              <a:off x="7212393" y="1131287"/>
              <a:ext cx="906272" cy="3160572"/>
            </a:xfrm>
            <a:prstGeom prst="curvedConnector3">
              <a:avLst>
                <a:gd name="adj1" fmla="val -95992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8408CD3-7DE5-4B5C-B5FA-00827E4E967A}"/>
                </a:ext>
              </a:extLst>
            </p:cNvPr>
            <p:cNvSpPr txBox="1"/>
            <p:nvPr/>
          </p:nvSpPr>
          <p:spPr>
            <a:xfrm>
              <a:off x="5634559" y="3686874"/>
              <a:ext cx="79380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/>
                <a:t>FIFO_FULL</a:t>
              </a:r>
            </a:p>
          </p:txBody>
        </p:sp>
        <p:cxnSp>
          <p:nvCxnSpPr>
            <p:cNvPr id="72" name="Connector: Curved 71">
              <a:extLst>
                <a:ext uri="{FF2B5EF4-FFF2-40B4-BE49-F238E27FC236}">
                  <a16:creationId xmlns:a16="http://schemas.microsoft.com/office/drawing/2014/main" id="{F321C1B0-C8EB-438D-81CC-0E73CE740C53}"/>
                </a:ext>
              </a:extLst>
            </p:cNvPr>
            <p:cNvCxnSpPr>
              <a:cxnSpLocks/>
              <a:endCxn id="19" idx="6"/>
            </p:cNvCxnSpPr>
            <p:nvPr/>
          </p:nvCxnSpPr>
          <p:spPr>
            <a:xfrm rot="10800000" flipV="1">
              <a:off x="5928766" y="3833737"/>
              <a:ext cx="612615" cy="297625"/>
            </a:xfrm>
            <a:prstGeom prst="curvedConnector3">
              <a:avLst>
                <a:gd name="adj1" fmla="val 50000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or: Curved 75">
              <a:extLst>
                <a:ext uri="{FF2B5EF4-FFF2-40B4-BE49-F238E27FC236}">
                  <a16:creationId xmlns:a16="http://schemas.microsoft.com/office/drawing/2014/main" id="{9368A348-1DE6-4E37-ACA7-B3299B801887}"/>
                </a:ext>
              </a:extLst>
            </p:cNvPr>
            <p:cNvCxnSpPr>
              <a:stCxn id="30" idx="4"/>
              <a:endCxn id="45" idx="0"/>
            </p:cNvCxnSpPr>
            <p:nvPr/>
          </p:nvCxnSpPr>
          <p:spPr>
            <a:xfrm rot="5400000">
              <a:off x="5840953" y="2990080"/>
              <a:ext cx="175624" cy="12700"/>
            </a:xfrm>
            <a:prstGeom prst="curvedConnector3">
              <a:avLst/>
            </a:prstGeom>
            <a:ln w="25400">
              <a:solidFill>
                <a:srgbClr val="FA821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B543E1F-A3AD-43A5-8B6C-A509F4A0C858}"/>
                </a:ext>
              </a:extLst>
            </p:cNvPr>
            <p:cNvSpPr txBox="1"/>
            <p:nvPr/>
          </p:nvSpPr>
          <p:spPr>
            <a:xfrm>
              <a:off x="4776845" y="2856346"/>
              <a:ext cx="112562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/>
                <a:t>Link not locked</a:t>
              </a:r>
            </a:p>
          </p:txBody>
        </p:sp>
        <p:cxnSp>
          <p:nvCxnSpPr>
            <p:cNvPr id="78" name="Connector: Curved 77">
              <a:extLst>
                <a:ext uri="{FF2B5EF4-FFF2-40B4-BE49-F238E27FC236}">
                  <a16:creationId xmlns:a16="http://schemas.microsoft.com/office/drawing/2014/main" id="{99EAA0FD-8A03-44ED-B87B-6094314E4E44}"/>
                </a:ext>
              </a:extLst>
            </p:cNvPr>
            <p:cNvCxnSpPr>
              <a:cxnSpLocks/>
              <a:stCxn id="31" idx="5"/>
              <a:endCxn id="31" idx="7"/>
            </p:cNvCxnSpPr>
            <p:nvPr/>
          </p:nvCxnSpPr>
          <p:spPr>
            <a:xfrm rot="5400000" flipH="1">
              <a:off x="8370558" y="2781295"/>
              <a:ext cx="293562" cy="12700"/>
            </a:xfrm>
            <a:prstGeom prst="curvedConnector5">
              <a:avLst>
                <a:gd name="adj1" fmla="val -44968"/>
                <a:gd name="adj2" fmla="val -2426472"/>
                <a:gd name="adj3" fmla="val 160323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AE06CC2-2D77-472D-B70D-E8D3921178C0}"/>
                </a:ext>
              </a:extLst>
            </p:cNvPr>
            <p:cNvSpPr txBox="1"/>
            <p:nvPr/>
          </p:nvSpPr>
          <p:spPr>
            <a:xfrm>
              <a:off x="7176829" y="2209018"/>
              <a:ext cx="172996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50" dirty="0"/>
                <a:t>Readout till </a:t>
              </a:r>
              <a:r>
                <a:rPr lang="en-GB" sz="1050" dirty="0" err="1"/>
                <a:t>ToASt_Trailer</a:t>
              </a:r>
              <a:endParaRPr lang="en-GB" sz="1050" dirty="0"/>
            </a:p>
          </p:txBody>
        </p:sp>
        <p:cxnSp>
          <p:nvCxnSpPr>
            <p:cNvPr id="83" name="Connector: Curved 82">
              <a:extLst>
                <a:ext uri="{FF2B5EF4-FFF2-40B4-BE49-F238E27FC236}">
                  <a16:creationId xmlns:a16="http://schemas.microsoft.com/office/drawing/2014/main" id="{6E7DB112-40A8-4A56-823A-F0A9741C84F1}"/>
                </a:ext>
              </a:extLst>
            </p:cNvPr>
            <p:cNvCxnSpPr>
              <a:cxnSpLocks/>
              <a:stCxn id="46" idx="5"/>
              <a:endCxn id="46" idx="7"/>
            </p:cNvCxnSpPr>
            <p:nvPr/>
          </p:nvCxnSpPr>
          <p:spPr>
            <a:xfrm rot="5400000" flipH="1">
              <a:off x="8370558" y="3384419"/>
              <a:ext cx="293562" cy="12700"/>
            </a:xfrm>
            <a:prstGeom prst="curvedConnector5">
              <a:avLst>
                <a:gd name="adj1" fmla="val -5484"/>
                <a:gd name="adj2" fmla="val -1868732"/>
                <a:gd name="adj3" fmla="val 136194"/>
              </a:avLst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514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7E0BB6-8423-400D-A7FC-6C5319A85A74}"/>
              </a:ext>
            </a:extLst>
          </p:cNvPr>
          <p:cNvSpPr/>
          <p:nvPr/>
        </p:nvSpPr>
        <p:spPr>
          <a:xfrm>
            <a:off x="1139467" y="1353926"/>
            <a:ext cx="1206138" cy="588629"/>
          </a:xfrm>
          <a:prstGeom prst="rect">
            <a:avLst/>
          </a:prstGeom>
          <a:solidFill>
            <a:srgbClr val="7030A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 err="1">
                <a:solidFill>
                  <a:prstClr val="white"/>
                </a:solidFill>
                <a:latin typeface="Calibri" panose="020F0502020204030204"/>
              </a:rPr>
              <a:t>LpGBT_pll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FC96FBE-84D1-4471-B0F0-701321E4DAE4}"/>
              </a:ext>
            </a:extLst>
          </p:cNvPr>
          <p:cNvCxnSpPr>
            <a:cxnSpLocks/>
            <a:stCxn id="3" idx="3"/>
            <a:endCxn id="16" idx="1"/>
          </p:cNvCxnSpPr>
          <p:nvPr/>
        </p:nvCxnSpPr>
        <p:spPr>
          <a:xfrm flipV="1">
            <a:off x="2345605" y="1648240"/>
            <a:ext cx="1102950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681E8F6-6964-409D-A7F6-EDB9A5594A38}"/>
              </a:ext>
            </a:extLst>
          </p:cNvPr>
          <p:cNvSpPr txBox="1"/>
          <p:nvPr/>
        </p:nvSpPr>
        <p:spPr>
          <a:xfrm>
            <a:off x="2345605" y="1711722"/>
            <a:ext cx="112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/>
              <a:t>Clock_LpGBT</a:t>
            </a:r>
            <a:r>
              <a:rPr lang="en-GB" sz="1200" dirty="0"/>
              <a:t> (320 MHz)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38B032-5BA3-46D5-B828-0DF68B843314}"/>
              </a:ext>
            </a:extLst>
          </p:cNvPr>
          <p:cNvSpPr txBox="1"/>
          <p:nvPr/>
        </p:nvSpPr>
        <p:spPr>
          <a:xfrm>
            <a:off x="72540" y="2496622"/>
            <a:ext cx="1659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Clock_PCie</a:t>
            </a:r>
            <a:r>
              <a:rPr lang="en-GB" sz="1200" dirty="0"/>
              <a:t> (80 MHz)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42D81B-B6C7-4DB8-957E-0150A074290D}"/>
              </a:ext>
            </a:extLst>
          </p:cNvPr>
          <p:cNvSpPr txBox="1"/>
          <p:nvPr/>
        </p:nvSpPr>
        <p:spPr>
          <a:xfrm>
            <a:off x="178933" y="662533"/>
            <a:ext cx="1624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Clock_EXT</a:t>
            </a:r>
            <a:r>
              <a:rPr lang="en-GB" sz="1200" dirty="0"/>
              <a:t> (80 MHz)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84D73BC-B319-4DF3-97A7-7612C275D030}"/>
              </a:ext>
            </a:extLst>
          </p:cNvPr>
          <p:cNvSpPr/>
          <p:nvPr/>
        </p:nvSpPr>
        <p:spPr>
          <a:xfrm>
            <a:off x="2766203" y="455483"/>
            <a:ext cx="6198863" cy="4265331"/>
          </a:xfrm>
          <a:prstGeom prst="roundRect">
            <a:avLst/>
          </a:prstGeom>
          <a:solidFill>
            <a:schemeClr val="accent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78D2E1-FE32-4B21-9942-E1A8B3D5F484}"/>
              </a:ext>
            </a:extLst>
          </p:cNvPr>
          <p:cNvSpPr txBox="1"/>
          <p:nvPr/>
        </p:nvSpPr>
        <p:spPr>
          <a:xfrm>
            <a:off x="3205528" y="413023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MDC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98FC1E5C-8DA5-4D85-877C-619171FD6AA2}"/>
              </a:ext>
            </a:extLst>
          </p:cNvPr>
          <p:cNvCxnSpPr>
            <a:cxnSpLocks/>
          </p:cNvCxnSpPr>
          <p:nvPr/>
        </p:nvCxnSpPr>
        <p:spPr>
          <a:xfrm rot="16200000" flipH="1">
            <a:off x="710999" y="1080100"/>
            <a:ext cx="708709" cy="148228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9FD22FC5-7E34-4400-AB37-288EBA26F71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96671" y="2029747"/>
            <a:ext cx="848381" cy="237212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C47A66C-D5A7-4256-A114-12CAACA0358D}"/>
              </a:ext>
            </a:extLst>
          </p:cNvPr>
          <p:cNvSpPr/>
          <p:nvPr/>
        </p:nvSpPr>
        <p:spPr>
          <a:xfrm>
            <a:off x="3448555" y="1295176"/>
            <a:ext cx="1775460" cy="70612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Clock_buffer_logic</a:t>
            </a:r>
            <a:r>
              <a:rPr lang="en-GB" dirty="0"/>
              <a:t> (</a:t>
            </a:r>
            <a:r>
              <a:rPr lang="en-GB" dirty="0" err="1"/>
              <a:t>pll</a:t>
            </a:r>
            <a:r>
              <a:rPr lang="en-GB" dirty="0"/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1A1BB9-AA71-4366-82E6-4139C4089195}"/>
              </a:ext>
            </a:extLst>
          </p:cNvPr>
          <p:cNvSpPr txBox="1"/>
          <p:nvPr/>
        </p:nvSpPr>
        <p:spPr>
          <a:xfrm>
            <a:off x="5459104" y="1048074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/>
              <a:t>clk_elink</a:t>
            </a:r>
            <a:r>
              <a:rPr lang="en-GB" sz="1200" dirty="0"/>
              <a:t> 	(320 MHz)</a:t>
            </a:r>
          </a:p>
          <a:p>
            <a:r>
              <a:rPr lang="en-GB" sz="1200" dirty="0" err="1"/>
              <a:t>clock_ToASt</a:t>
            </a:r>
            <a:r>
              <a:rPr lang="en-GB" sz="1200" dirty="0"/>
              <a:t>  (160 </a:t>
            </a:r>
            <a:r>
              <a:rPr lang="en-GB" sz="1200" dirty="0" err="1"/>
              <a:t>Mhz</a:t>
            </a:r>
            <a:r>
              <a:rPr lang="en-GB" sz="1200" dirty="0"/>
              <a:t>)  </a:t>
            </a:r>
          </a:p>
          <a:p>
            <a:r>
              <a:rPr lang="en-GB" sz="1200" dirty="0" err="1"/>
              <a:t>clock_cfg</a:t>
            </a:r>
            <a:r>
              <a:rPr lang="en-GB" sz="1200" dirty="0"/>
              <a:t>       (80 MHz) </a:t>
            </a:r>
          </a:p>
          <a:p>
            <a:r>
              <a:rPr lang="en-GB" sz="1200" dirty="0" err="1"/>
              <a:t>clock_readout</a:t>
            </a:r>
            <a:r>
              <a:rPr lang="en-GB" sz="1200" dirty="0"/>
              <a:t> (80 MHz)    </a:t>
            </a:r>
          </a:p>
          <a:p>
            <a:r>
              <a:rPr lang="en-GB" sz="1200" dirty="0" err="1"/>
              <a:t>clk_div_elink</a:t>
            </a:r>
            <a:r>
              <a:rPr lang="en-GB" sz="1200" dirty="0"/>
              <a:t>  (10 MHz)</a:t>
            </a:r>
          </a:p>
          <a:p>
            <a:r>
              <a:rPr lang="en-GB" sz="1200" dirty="0"/>
              <a:t>CLK_</a:t>
            </a:r>
            <a:r>
              <a:rPr lang="en-GB" sz="1200"/>
              <a:t>DIV   	 (5 MHz)	</a:t>
            </a:r>
            <a:endParaRPr lang="en-GB" sz="1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1E6E94-9E66-4C41-A534-282A2DD1F125}"/>
              </a:ext>
            </a:extLst>
          </p:cNvPr>
          <p:cNvSpPr/>
          <p:nvPr/>
        </p:nvSpPr>
        <p:spPr>
          <a:xfrm>
            <a:off x="3560753" y="2282057"/>
            <a:ext cx="1775460" cy="70612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Serial_CFG_interface_V2</a:t>
            </a: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AB285E6E-56B1-4682-9838-3647BCFB08C0}"/>
              </a:ext>
            </a:extLst>
          </p:cNvPr>
          <p:cNvCxnSpPr>
            <a:cxnSpLocks/>
            <a:stCxn id="20" idx="0"/>
            <a:endCxn id="14" idx="3"/>
          </p:cNvCxnSpPr>
          <p:nvPr/>
        </p:nvCxnSpPr>
        <p:spPr>
          <a:xfrm flipH="1">
            <a:off x="5336213" y="1388593"/>
            <a:ext cx="2574814" cy="1246528"/>
          </a:xfrm>
          <a:prstGeom prst="bentConnector3">
            <a:avLst>
              <a:gd name="adj1" fmla="val -9984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C03DC83-11FF-46AB-9EEB-410E2D3E9984}"/>
              </a:ext>
            </a:extLst>
          </p:cNvPr>
          <p:cNvSpPr/>
          <p:nvPr/>
        </p:nvSpPr>
        <p:spPr>
          <a:xfrm rot="5400000">
            <a:off x="7505166" y="1199902"/>
            <a:ext cx="434340" cy="37738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1C3C6F-A627-451A-A27E-8C4E541BF3D3}"/>
              </a:ext>
            </a:extLst>
          </p:cNvPr>
          <p:cNvSpPr txBox="1"/>
          <p:nvPr/>
        </p:nvSpPr>
        <p:spPr>
          <a:xfrm>
            <a:off x="7227424" y="86340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BUFR (/2)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084F177-7F35-4407-981D-3EFDDEBB7DFB}"/>
              </a:ext>
            </a:extLst>
          </p:cNvPr>
          <p:cNvCxnSpPr>
            <a:endCxn id="20" idx="3"/>
          </p:cNvCxnSpPr>
          <p:nvPr/>
        </p:nvCxnSpPr>
        <p:spPr>
          <a:xfrm>
            <a:off x="7227424" y="1388592"/>
            <a:ext cx="306222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1FB369-B22D-4756-AE57-4F819AE90BEE}"/>
              </a:ext>
            </a:extLst>
          </p:cNvPr>
          <p:cNvCxnSpPr/>
          <p:nvPr/>
        </p:nvCxnSpPr>
        <p:spPr>
          <a:xfrm>
            <a:off x="5219723" y="1385295"/>
            <a:ext cx="342898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7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DBAD83C-9D1B-43CB-B5FB-2EB29FD03C69}"/>
              </a:ext>
            </a:extLst>
          </p:cNvPr>
          <p:cNvSpPr/>
          <p:nvPr/>
        </p:nvSpPr>
        <p:spPr>
          <a:xfrm>
            <a:off x="5054600" y="1352550"/>
            <a:ext cx="3822701" cy="3333750"/>
          </a:xfrm>
          <a:prstGeom prst="roundRect">
            <a:avLst/>
          </a:prstGeom>
          <a:solidFill>
            <a:srgbClr val="00B050">
              <a:alpha val="6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GB" sz="800" dirty="0" err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0A5DDE-950C-4737-8EA6-BA4B6B97FF7C}"/>
              </a:ext>
            </a:extLst>
          </p:cNvPr>
          <p:cNvSpPr txBox="1"/>
          <p:nvPr/>
        </p:nvSpPr>
        <p:spPr>
          <a:xfrm>
            <a:off x="78390" y="11997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PLLs architecture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FA9337-145A-4C96-A7D4-045CA598D3BC}"/>
              </a:ext>
            </a:extLst>
          </p:cNvPr>
          <p:cNvSpPr/>
          <p:nvPr/>
        </p:nvSpPr>
        <p:spPr>
          <a:xfrm>
            <a:off x="1422400" y="1181100"/>
            <a:ext cx="1631950" cy="67945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Clock_from_PCIe_to_80MHz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BCEF5FF-101F-4585-8EE5-9A0A4556280B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831850" y="1520825"/>
            <a:ext cx="59055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FA927A8-EDAC-45C8-ABCD-F344A4DB0680}"/>
              </a:ext>
            </a:extLst>
          </p:cNvPr>
          <p:cNvSpPr txBox="1"/>
          <p:nvPr/>
        </p:nvSpPr>
        <p:spPr>
          <a:xfrm flipH="1">
            <a:off x="313052" y="1305381"/>
            <a:ext cx="1122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err="1"/>
              <a:t>User_clk</a:t>
            </a:r>
            <a:r>
              <a:rPr lang="en-GB" sz="800" dirty="0"/>
              <a:t> (250 MHz)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6503C48-E2E5-4149-8C6F-DD00F753C9C5}"/>
              </a:ext>
            </a:extLst>
          </p:cNvPr>
          <p:cNvSpPr/>
          <p:nvPr/>
        </p:nvSpPr>
        <p:spPr>
          <a:xfrm>
            <a:off x="3347723" y="1860550"/>
            <a:ext cx="1631950" cy="67945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err="1">
                <a:solidFill>
                  <a:schemeClr val="bg1"/>
                </a:solidFill>
              </a:rPr>
              <a:t>clk_LpGBT</a:t>
            </a:r>
            <a:endParaRPr lang="en-GB" sz="800" dirty="0">
              <a:solidFill>
                <a:schemeClr val="bg1"/>
              </a:solidFill>
            </a:endParaRP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AF22E0CD-34FA-4940-8FC5-8569E8F41993}"/>
              </a:ext>
            </a:extLst>
          </p:cNvPr>
          <p:cNvCxnSpPr>
            <a:cxnSpLocks/>
            <a:stCxn id="4" idx="3"/>
            <a:endCxn id="9" idx="1"/>
          </p:cNvCxnSpPr>
          <p:nvPr/>
        </p:nvCxnSpPr>
        <p:spPr>
          <a:xfrm>
            <a:off x="3054350" y="1520825"/>
            <a:ext cx="293373" cy="679450"/>
          </a:xfrm>
          <a:prstGeom prst="bent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8E22715-6918-4F09-8979-A7CD3CF9960C}"/>
              </a:ext>
            </a:extLst>
          </p:cNvPr>
          <p:cNvSpPr txBox="1"/>
          <p:nvPr/>
        </p:nvSpPr>
        <p:spPr>
          <a:xfrm>
            <a:off x="3031591" y="1305381"/>
            <a:ext cx="1226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"/>
            </a:lvl1pPr>
          </a:lstStyle>
          <a:p>
            <a:r>
              <a:rPr lang="en-GB" dirty="0"/>
              <a:t>internal_clock_80MHz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621D16D-592B-43FC-A281-D7BD5BC912D1}"/>
              </a:ext>
            </a:extLst>
          </p:cNvPr>
          <p:cNvCxnSpPr>
            <a:cxnSpLocks/>
          </p:cNvCxnSpPr>
          <p:nvPr/>
        </p:nvCxnSpPr>
        <p:spPr>
          <a:xfrm>
            <a:off x="831850" y="2444877"/>
            <a:ext cx="2515873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18178B3-E5CE-437C-AE7A-555C58EEC5C5}"/>
              </a:ext>
            </a:extLst>
          </p:cNvPr>
          <p:cNvSpPr txBox="1"/>
          <p:nvPr/>
        </p:nvSpPr>
        <p:spPr>
          <a:xfrm flipH="1">
            <a:off x="545790" y="2231438"/>
            <a:ext cx="13401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err="1"/>
              <a:t>Ext_clock_buf</a:t>
            </a:r>
            <a:r>
              <a:rPr lang="en-GB" sz="800" dirty="0"/>
              <a:t> (80 MHz)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E783B6-9939-4213-A481-70FD3671E4C3}"/>
              </a:ext>
            </a:extLst>
          </p:cNvPr>
          <p:cNvSpPr/>
          <p:nvPr/>
        </p:nvSpPr>
        <p:spPr>
          <a:xfrm>
            <a:off x="4966973" y="1984831"/>
            <a:ext cx="142058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 err="1"/>
              <a:t>ClockIn_GBT_p</a:t>
            </a:r>
            <a:r>
              <a:rPr lang="en-GB" sz="800" dirty="0"/>
              <a:t> (320 MHz)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267DB85-2CC3-46F5-9534-00720B8189D3}"/>
              </a:ext>
            </a:extLst>
          </p:cNvPr>
          <p:cNvSpPr/>
          <p:nvPr/>
        </p:nvSpPr>
        <p:spPr>
          <a:xfrm>
            <a:off x="5472497" y="2477631"/>
            <a:ext cx="1359446" cy="965656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err="1">
                <a:solidFill>
                  <a:schemeClr val="bg1"/>
                </a:solidFill>
              </a:rPr>
              <a:t>clock_dist_MDC</a:t>
            </a:r>
            <a:r>
              <a:rPr lang="en-GB" sz="800" dirty="0">
                <a:solidFill>
                  <a:schemeClr val="bg1"/>
                </a:solidFill>
              </a:rPr>
              <a:t> (PLL)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DCD658B0-5750-4F04-9863-DBEFCEFC2A83}"/>
              </a:ext>
            </a:extLst>
          </p:cNvPr>
          <p:cNvCxnSpPr>
            <a:cxnSpLocks/>
            <a:stCxn id="9" idx="3"/>
            <a:endCxn id="21" idx="1"/>
          </p:cNvCxnSpPr>
          <p:nvPr/>
        </p:nvCxnSpPr>
        <p:spPr>
          <a:xfrm>
            <a:off x="4979673" y="2200275"/>
            <a:ext cx="492824" cy="760184"/>
          </a:xfrm>
          <a:prstGeom prst="bent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D91B355-F5EC-4019-ADBD-1621E59B091C}"/>
              </a:ext>
            </a:extLst>
          </p:cNvPr>
          <p:cNvSpPr txBox="1"/>
          <p:nvPr/>
        </p:nvSpPr>
        <p:spPr>
          <a:xfrm>
            <a:off x="6799235" y="2681288"/>
            <a:ext cx="901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/>
              <a:t>clock_ToASt</a:t>
            </a:r>
            <a:endParaRPr lang="en-GB" sz="1000" dirty="0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D9ABBC1C-97AD-4052-A27A-CB29EADBB91E}"/>
              </a:ext>
            </a:extLst>
          </p:cNvPr>
          <p:cNvSpPr/>
          <p:nvPr/>
        </p:nvSpPr>
        <p:spPr>
          <a:xfrm rot="5400000">
            <a:off x="7279394" y="3086974"/>
            <a:ext cx="442235" cy="36973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800" dirty="0" err="1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5D61B569-77A5-4197-8E6B-AD92E6359B09}"/>
              </a:ext>
            </a:extLst>
          </p:cNvPr>
          <p:cNvSpPr/>
          <p:nvPr/>
        </p:nvSpPr>
        <p:spPr>
          <a:xfrm rot="5400000">
            <a:off x="8155140" y="3086975"/>
            <a:ext cx="442235" cy="36973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800" dirty="0" err="1"/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2504C605-6953-4C97-9DA5-CAC450D9A367}"/>
              </a:ext>
            </a:extLst>
          </p:cNvPr>
          <p:cNvCxnSpPr>
            <a:stCxn id="30" idx="0"/>
            <a:endCxn id="31" idx="3"/>
          </p:cNvCxnSpPr>
          <p:nvPr/>
        </p:nvCxnSpPr>
        <p:spPr>
          <a:xfrm>
            <a:off x="7685381" y="3271844"/>
            <a:ext cx="506008" cy="1"/>
          </a:xfrm>
          <a:prstGeom prst="bent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D92774C1-ED56-4118-8BD5-B860C54F64C5}"/>
              </a:ext>
            </a:extLst>
          </p:cNvPr>
          <p:cNvCxnSpPr>
            <a:stCxn id="21" idx="3"/>
            <a:endCxn id="30" idx="3"/>
          </p:cNvCxnSpPr>
          <p:nvPr/>
        </p:nvCxnSpPr>
        <p:spPr>
          <a:xfrm>
            <a:off x="6831943" y="2960459"/>
            <a:ext cx="483700" cy="311385"/>
          </a:xfrm>
          <a:prstGeom prst="bent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8139ACFD-7A5D-4203-A15C-C50091BE25F3}"/>
              </a:ext>
            </a:extLst>
          </p:cNvPr>
          <p:cNvCxnSpPr>
            <a:cxnSpLocks/>
            <a:stCxn id="21" idx="3"/>
            <a:endCxn id="46" idx="1"/>
          </p:cNvCxnSpPr>
          <p:nvPr/>
        </p:nvCxnSpPr>
        <p:spPr>
          <a:xfrm>
            <a:off x="6831943" y="2960459"/>
            <a:ext cx="1790606" cy="885263"/>
          </a:xfrm>
          <a:prstGeom prst="bentConnector3">
            <a:avLst>
              <a:gd name="adj1" fmla="val 13405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3CB957ED-FF59-4BEA-9973-1B79E410F953}"/>
              </a:ext>
            </a:extLst>
          </p:cNvPr>
          <p:cNvSpPr/>
          <p:nvPr/>
        </p:nvSpPr>
        <p:spPr>
          <a:xfrm>
            <a:off x="8622549" y="3688452"/>
            <a:ext cx="381254" cy="314539"/>
          </a:xfrm>
          <a:prstGeom prst="rightArrow">
            <a:avLst/>
          </a:prstGeom>
          <a:solidFill>
            <a:srgbClr val="00C000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800" dirty="0" err="1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13B93DD-9785-4DE2-B638-D5A776203AD8}"/>
              </a:ext>
            </a:extLst>
          </p:cNvPr>
          <p:cNvSpPr txBox="1"/>
          <p:nvPr/>
        </p:nvSpPr>
        <p:spPr>
          <a:xfrm>
            <a:off x="8262321" y="4002991"/>
            <a:ext cx="13564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To </a:t>
            </a:r>
            <a:r>
              <a:rPr lang="en-GB" sz="1000" dirty="0" err="1"/>
              <a:t>ToASt</a:t>
            </a:r>
            <a:r>
              <a:rPr lang="en-GB" sz="1000" dirty="0"/>
              <a:t> (160 MHz)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965E122-326F-4F2E-8284-2139D7C59BA3}"/>
              </a:ext>
            </a:extLst>
          </p:cNvPr>
          <p:cNvSpPr txBox="1"/>
          <p:nvPr/>
        </p:nvSpPr>
        <p:spPr>
          <a:xfrm>
            <a:off x="7249839" y="278684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BUFR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1513804-9C52-4596-AF6F-BF731081B900}"/>
              </a:ext>
            </a:extLst>
          </p:cNvPr>
          <p:cNvSpPr txBox="1"/>
          <p:nvPr/>
        </p:nvSpPr>
        <p:spPr>
          <a:xfrm>
            <a:off x="8117506" y="2698547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BUFG</a:t>
            </a:r>
          </a:p>
        </p:txBody>
      </p:sp>
    </p:spTree>
    <p:extLst>
      <p:ext uri="{BB962C8B-B14F-4D97-AF65-F5344CB8AC3E}">
        <p14:creationId xmlns:p14="http://schemas.microsoft.com/office/powerpoint/2010/main" val="394216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29D885-258B-4A13-B977-C10F9181A53D}"/>
              </a:ext>
            </a:extLst>
          </p:cNvPr>
          <p:cNvSpPr txBox="1"/>
          <p:nvPr/>
        </p:nvSpPr>
        <p:spPr>
          <a:xfrm>
            <a:off x="78390" y="11997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External pins on FPGA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D24DE0-00AC-4C6B-B83B-6A70C025AB66}"/>
              </a:ext>
            </a:extLst>
          </p:cNvPr>
          <p:cNvSpPr txBox="1"/>
          <p:nvPr/>
        </p:nvSpPr>
        <p:spPr>
          <a:xfrm>
            <a:off x="1339461" y="185420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Ext_clk</a:t>
            </a:r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3D707E-2758-40F8-B41A-42B7A0D2BE33}"/>
              </a:ext>
            </a:extLst>
          </p:cNvPr>
          <p:cNvSpPr txBox="1"/>
          <p:nvPr/>
        </p:nvSpPr>
        <p:spPr>
          <a:xfrm>
            <a:off x="929092" y="2933741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Slow trigger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D4D6BD-3C56-43B2-A039-FA33B3551362}"/>
              </a:ext>
            </a:extLst>
          </p:cNvPr>
          <p:cNvSpPr txBox="1"/>
          <p:nvPr/>
        </p:nvSpPr>
        <p:spPr>
          <a:xfrm>
            <a:off x="929092" y="239397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Fast trigger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64A7EE-E6B4-475C-83EB-5E7AA5348EFA}"/>
              </a:ext>
            </a:extLst>
          </p:cNvPr>
          <p:cNvSpPr txBox="1"/>
          <p:nvPr/>
        </p:nvSpPr>
        <p:spPr>
          <a:xfrm>
            <a:off x="2376488" y="1854200"/>
            <a:ext cx="2821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BB31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b="1" dirty="0"/>
              <a:t>GPIO_DIP_SW7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77B932-8E1B-4234-B563-9C1E5D801486}"/>
              </a:ext>
            </a:extLst>
          </p:cNvPr>
          <p:cNvSpPr txBox="1"/>
          <p:nvPr/>
        </p:nvSpPr>
        <p:spPr>
          <a:xfrm>
            <a:off x="2376487" y="2387878"/>
            <a:ext cx="2804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AY30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b="1" dirty="0"/>
              <a:t>GPIO_DIP_SW5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FF56C9-ACCC-4B4A-9DAF-285329758BD6}"/>
              </a:ext>
            </a:extLst>
          </p:cNvPr>
          <p:cNvSpPr txBox="1"/>
          <p:nvPr/>
        </p:nvSpPr>
        <p:spPr>
          <a:xfrm>
            <a:off x="2376486" y="2921556"/>
            <a:ext cx="2821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BA32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b="1" dirty="0"/>
              <a:t>GPIO_DIP_SW3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243CA0-2FDC-46D3-B3E3-8A2E94F7F7F5}"/>
              </a:ext>
            </a:extLst>
          </p:cNvPr>
          <p:cNvSpPr txBox="1"/>
          <p:nvPr/>
        </p:nvSpPr>
        <p:spPr>
          <a:xfrm>
            <a:off x="2392705" y="3569256"/>
            <a:ext cx="2804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AY33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b="1" dirty="0"/>
              <a:t>GPIO_DIP_SW1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7FF50B-BB49-4CDA-B2E1-CF6403272C8D}"/>
              </a:ext>
            </a:extLst>
          </p:cNvPr>
          <p:cNvSpPr txBox="1"/>
          <p:nvPr/>
        </p:nvSpPr>
        <p:spPr>
          <a:xfrm>
            <a:off x="1249692" y="3511737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spare</a:t>
            </a:r>
          </a:p>
        </p:txBody>
      </p:sp>
    </p:spTree>
    <p:extLst>
      <p:ext uri="{BB962C8B-B14F-4D97-AF65-F5344CB8AC3E}">
        <p14:creationId xmlns:p14="http://schemas.microsoft.com/office/powerpoint/2010/main" val="175274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4E96BB-E12C-4DE1-B445-4EEF96A43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29" y="0"/>
            <a:ext cx="8232141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8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6565BB-6E0D-4981-B639-2EF2B2F37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18" y="0"/>
            <a:ext cx="8238163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2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1996C7-817D-444B-9B39-91BD3BADC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18" y="0"/>
            <a:ext cx="8238163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8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0041E5-4E30-4930-A0E2-B20BEB37E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18" y="0"/>
            <a:ext cx="8238163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0828A31B-143B-4005-9CFF-95925D986A9F}"/>
              </a:ext>
            </a:extLst>
          </p:cNvPr>
          <p:cNvSpPr/>
          <p:nvPr/>
        </p:nvSpPr>
        <p:spPr>
          <a:xfrm>
            <a:off x="2481100" y="2759673"/>
            <a:ext cx="3681170" cy="1842624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BE09CAB-B12A-4FB0-98FC-713BB9EABC1B}"/>
              </a:ext>
            </a:extLst>
          </p:cNvPr>
          <p:cNvSpPr txBox="1">
            <a:spLocks/>
          </p:cNvSpPr>
          <p:nvPr/>
        </p:nvSpPr>
        <p:spPr>
          <a:xfrm>
            <a:off x="358775" y="219601"/>
            <a:ext cx="8424000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altLang="zh-C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PANDA DAQ for beam test 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707E1DBB-6ADD-49B3-800B-79E7F31D9205}"/>
              </a:ext>
            </a:extLst>
          </p:cNvPr>
          <p:cNvSpPr txBox="1">
            <a:spLocks/>
          </p:cNvSpPr>
          <p:nvPr/>
        </p:nvSpPr>
        <p:spPr>
          <a:xfrm>
            <a:off x="358774" y="646090"/>
            <a:ext cx="7256871" cy="4940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80000" rtl="0" eaLnBrk="1" latinLnBrk="0" hangingPunct="1">
              <a:lnSpc>
                <a:spcPts val="18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tabLst>
                <a:tab pos="180000" algn="l"/>
                <a:tab pos="360000" algn="l"/>
              </a:tabLst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4625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0125" indent="-28575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CB423"/>
              </a:buClr>
              <a:defRPr/>
            </a:pPr>
            <a:r>
              <a:rPr lang="en-GB" sz="1600" dirty="0">
                <a:solidFill>
                  <a:srgbClr val="009682"/>
                </a:solidFill>
                <a:ea typeface="黑体" panose="02010609060101010101" pitchFamily="49" charset="-122"/>
              </a:rPr>
              <a:t>First version of FPGA firmware that integrated the control/readout of </a:t>
            </a:r>
            <a:r>
              <a:rPr lang="en-GB" sz="1600" dirty="0" err="1">
                <a:solidFill>
                  <a:srgbClr val="009682"/>
                </a:solidFill>
                <a:ea typeface="黑体" panose="02010609060101010101" pitchFamily="49" charset="-122"/>
              </a:rPr>
              <a:t>ToASt</a:t>
            </a:r>
            <a:r>
              <a:rPr lang="en-GB" sz="1600" dirty="0">
                <a:solidFill>
                  <a:srgbClr val="009682"/>
                </a:solidFill>
                <a:ea typeface="黑体" panose="02010609060101010101" pitchFamily="49" charset="-122"/>
              </a:rPr>
              <a:t>(s) by the MDC architecture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968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4CC0CA2-CD05-4628-BB4C-A0CAC0843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78" y="1264244"/>
            <a:ext cx="8423497" cy="1141677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</a:pPr>
            <a:r>
              <a:rPr lang="en-GB" sz="1600" dirty="0"/>
              <a:t>The first architecture is based on </a:t>
            </a:r>
            <a:r>
              <a:rPr lang="en-GB" sz="1600" dirty="0" err="1"/>
              <a:t>HighFlex</a:t>
            </a:r>
            <a:r>
              <a:rPr lang="en-GB" sz="1600" dirty="0"/>
              <a:t> v.1 with MDC architecture on FPGA</a:t>
            </a:r>
          </a:p>
          <a:p>
            <a:pPr>
              <a:lnSpc>
                <a:spcPts val="2000"/>
              </a:lnSpc>
            </a:pPr>
            <a:r>
              <a:rPr lang="en-GB" sz="1600" dirty="0"/>
              <a:t>Readout based on PCIe Gen 3, compatible to any PCs  </a:t>
            </a:r>
          </a:p>
          <a:p>
            <a:pPr>
              <a:lnSpc>
                <a:spcPts val="2000"/>
              </a:lnSpc>
            </a:pPr>
            <a:r>
              <a:rPr lang="en-GB" sz="1600" dirty="0"/>
              <a:t>Data throughput up to 120 Gb/s suitable to readout multiple </a:t>
            </a:r>
            <a:r>
              <a:rPr lang="en-GB" sz="1600" dirty="0" err="1"/>
              <a:t>ToASt</a:t>
            </a:r>
            <a:r>
              <a:rPr lang="en-GB" sz="1600" dirty="0"/>
              <a:t>(s) simultaneously as a detector module scenario</a:t>
            </a:r>
            <a:endParaRPr lang="en-GB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2A1FAE-ECA4-47D9-863E-9D789D1CE2BC}"/>
              </a:ext>
            </a:extLst>
          </p:cNvPr>
          <p:cNvSpPr/>
          <p:nvPr/>
        </p:nvSpPr>
        <p:spPr>
          <a:xfrm>
            <a:off x="439988" y="2759673"/>
            <a:ext cx="1947612" cy="1842624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D48E9F2-4404-4142-B83B-739CC59E262F}"/>
              </a:ext>
            </a:extLst>
          </p:cNvPr>
          <p:cNvGrpSpPr/>
          <p:nvPr/>
        </p:nvGrpSpPr>
        <p:grpSpPr>
          <a:xfrm>
            <a:off x="662709" y="3316923"/>
            <a:ext cx="484338" cy="615950"/>
            <a:chOff x="1758950" y="1552575"/>
            <a:chExt cx="739775" cy="615950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0A275BE-1A08-4FE8-A97C-3D5219EA6838}"/>
                </a:ext>
              </a:extLst>
            </p:cNvPr>
            <p:cNvSpPr/>
            <p:nvPr/>
          </p:nvSpPr>
          <p:spPr>
            <a:xfrm>
              <a:off x="1758950" y="1552575"/>
              <a:ext cx="739775" cy="61595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1B6723A-1590-403B-B329-E8E6C92A881A}"/>
                </a:ext>
              </a:extLst>
            </p:cNvPr>
            <p:cNvCxnSpPr>
              <a:cxnSpLocks/>
            </p:cNvCxnSpPr>
            <p:nvPr/>
          </p:nvCxnSpPr>
          <p:spPr>
            <a:xfrm>
              <a:off x="1758950" y="1638300"/>
              <a:ext cx="73977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80B5559-DE5C-4E40-8AC5-AE2C75B5A905}"/>
                </a:ext>
              </a:extLst>
            </p:cNvPr>
            <p:cNvCxnSpPr>
              <a:cxnSpLocks/>
            </p:cNvCxnSpPr>
            <p:nvPr/>
          </p:nvCxnSpPr>
          <p:spPr>
            <a:xfrm>
              <a:off x="1758950" y="1677843"/>
              <a:ext cx="73977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CF9B43F-2AAE-4456-AAB8-3ABAC5F85C7B}"/>
                </a:ext>
              </a:extLst>
            </p:cNvPr>
            <p:cNvCxnSpPr>
              <a:cxnSpLocks/>
            </p:cNvCxnSpPr>
            <p:nvPr/>
          </p:nvCxnSpPr>
          <p:spPr>
            <a:xfrm>
              <a:off x="1758950" y="1717386"/>
              <a:ext cx="73977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5CE7876-BEDE-4DCA-8CC6-30743A9177BE}"/>
                </a:ext>
              </a:extLst>
            </p:cNvPr>
            <p:cNvCxnSpPr>
              <a:cxnSpLocks/>
            </p:cNvCxnSpPr>
            <p:nvPr/>
          </p:nvCxnSpPr>
          <p:spPr>
            <a:xfrm>
              <a:off x="1758950" y="1756929"/>
              <a:ext cx="73977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AB2E077-E393-488E-979D-BF911DF8DB3D}"/>
                </a:ext>
              </a:extLst>
            </p:cNvPr>
            <p:cNvCxnSpPr>
              <a:cxnSpLocks/>
            </p:cNvCxnSpPr>
            <p:nvPr/>
          </p:nvCxnSpPr>
          <p:spPr>
            <a:xfrm>
              <a:off x="1758950" y="1796472"/>
              <a:ext cx="73977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51D7B0F-0A91-4655-945F-6313624DA809}"/>
                </a:ext>
              </a:extLst>
            </p:cNvPr>
            <p:cNvCxnSpPr>
              <a:cxnSpLocks/>
            </p:cNvCxnSpPr>
            <p:nvPr/>
          </p:nvCxnSpPr>
          <p:spPr>
            <a:xfrm>
              <a:off x="1758950" y="1836015"/>
              <a:ext cx="73977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D55C337-1245-487F-B405-174F3DD49F58}"/>
                </a:ext>
              </a:extLst>
            </p:cNvPr>
            <p:cNvCxnSpPr>
              <a:cxnSpLocks/>
            </p:cNvCxnSpPr>
            <p:nvPr/>
          </p:nvCxnSpPr>
          <p:spPr>
            <a:xfrm>
              <a:off x="1758950" y="1875558"/>
              <a:ext cx="73977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DE0520B-25DE-46BC-8ECD-2E0AC070C5D1}"/>
                </a:ext>
              </a:extLst>
            </p:cNvPr>
            <p:cNvCxnSpPr>
              <a:cxnSpLocks/>
            </p:cNvCxnSpPr>
            <p:nvPr/>
          </p:nvCxnSpPr>
          <p:spPr>
            <a:xfrm>
              <a:off x="1758950" y="1915101"/>
              <a:ext cx="73977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52A7AE4-D075-4FD6-8BD0-7082CAF533D2}"/>
                </a:ext>
              </a:extLst>
            </p:cNvPr>
            <p:cNvCxnSpPr>
              <a:cxnSpLocks/>
            </p:cNvCxnSpPr>
            <p:nvPr/>
          </p:nvCxnSpPr>
          <p:spPr>
            <a:xfrm>
              <a:off x="1758950" y="1954644"/>
              <a:ext cx="73977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FE9BDCC-E030-4885-9589-2FA248A704F1}"/>
                </a:ext>
              </a:extLst>
            </p:cNvPr>
            <p:cNvCxnSpPr>
              <a:cxnSpLocks/>
            </p:cNvCxnSpPr>
            <p:nvPr/>
          </p:nvCxnSpPr>
          <p:spPr>
            <a:xfrm>
              <a:off x="1758950" y="1994187"/>
              <a:ext cx="73977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3D18818-11B6-4D3A-BFA6-93543AA56DEC}"/>
                </a:ext>
              </a:extLst>
            </p:cNvPr>
            <p:cNvCxnSpPr>
              <a:cxnSpLocks/>
            </p:cNvCxnSpPr>
            <p:nvPr/>
          </p:nvCxnSpPr>
          <p:spPr>
            <a:xfrm>
              <a:off x="1758950" y="2033730"/>
              <a:ext cx="73977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D5D7D36-BE7C-4C02-8F5C-E42B7F05B955}"/>
                </a:ext>
              </a:extLst>
            </p:cNvPr>
            <p:cNvCxnSpPr>
              <a:cxnSpLocks/>
            </p:cNvCxnSpPr>
            <p:nvPr/>
          </p:nvCxnSpPr>
          <p:spPr>
            <a:xfrm>
              <a:off x="1758950" y="2073275"/>
              <a:ext cx="73977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219E2DE4-4AE5-4830-A933-2AD78BF8BFE9}"/>
              </a:ext>
            </a:extLst>
          </p:cNvPr>
          <p:cNvSpPr/>
          <p:nvPr/>
        </p:nvSpPr>
        <p:spPr>
          <a:xfrm>
            <a:off x="1241528" y="3311044"/>
            <a:ext cx="531700" cy="176461"/>
          </a:xfrm>
          <a:prstGeom prst="rect">
            <a:avLst/>
          </a:prstGeom>
          <a:solidFill>
            <a:srgbClr val="4472C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err="1"/>
              <a:t>ToASt</a:t>
            </a:r>
            <a:endParaRPr lang="en-GB" sz="9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3CB8AC6-1FEB-4B63-A1CD-F4337DDA9679}"/>
              </a:ext>
            </a:extLst>
          </p:cNvPr>
          <p:cNvSpPr/>
          <p:nvPr/>
        </p:nvSpPr>
        <p:spPr>
          <a:xfrm>
            <a:off x="1244821" y="3536668"/>
            <a:ext cx="531700" cy="176461"/>
          </a:xfrm>
          <a:prstGeom prst="rect">
            <a:avLst/>
          </a:prstGeom>
          <a:solidFill>
            <a:srgbClr val="4472C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err="1"/>
              <a:t>ToASt</a:t>
            </a:r>
            <a:endParaRPr lang="en-GB" sz="9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2B569E4-7233-44F6-9E23-A154E01185AF}"/>
              </a:ext>
            </a:extLst>
          </p:cNvPr>
          <p:cNvSpPr/>
          <p:nvPr/>
        </p:nvSpPr>
        <p:spPr>
          <a:xfrm>
            <a:off x="1241528" y="3778595"/>
            <a:ext cx="531700" cy="176461"/>
          </a:xfrm>
          <a:prstGeom prst="rect">
            <a:avLst/>
          </a:prstGeom>
          <a:solidFill>
            <a:srgbClr val="4472C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err="1"/>
              <a:t>ToASt</a:t>
            </a:r>
            <a:endParaRPr lang="en-GB" sz="9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FFC275F-4C2C-4A83-901B-AFF7065067B0}"/>
              </a:ext>
            </a:extLst>
          </p:cNvPr>
          <p:cNvSpPr txBox="1"/>
          <p:nvPr/>
        </p:nvSpPr>
        <p:spPr>
          <a:xfrm>
            <a:off x="1367677" y="3577700"/>
            <a:ext cx="2685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…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AA87317-C63B-437C-96A3-1E77CB6B8D49}"/>
              </a:ext>
            </a:extLst>
          </p:cNvPr>
          <p:cNvGrpSpPr/>
          <p:nvPr/>
        </p:nvGrpSpPr>
        <p:grpSpPr>
          <a:xfrm>
            <a:off x="1148028" y="3369098"/>
            <a:ext cx="96037" cy="59521"/>
            <a:chOff x="1228799" y="1403976"/>
            <a:chExt cx="96037" cy="59521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C8BE379-AA26-4B10-9B1B-66876107D250}"/>
                </a:ext>
              </a:extLst>
            </p:cNvPr>
            <p:cNvCxnSpPr>
              <a:cxnSpLocks/>
            </p:cNvCxnSpPr>
            <p:nvPr/>
          </p:nvCxnSpPr>
          <p:spPr>
            <a:xfrm>
              <a:off x="1228799" y="1403976"/>
              <a:ext cx="960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DA3AAC6-C96F-491F-8281-6717C0FC7C2F}"/>
                </a:ext>
              </a:extLst>
            </p:cNvPr>
            <p:cNvCxnSpPr>
              <a:cxnSpLocks/>
            </p:cNvCxnSpPr>
            <p:nvPr/>
          </p:nvCxnSpPr>
          <p:spPr>
            <a:xfrm>
              <a:off x="1228799" y="1433736"/>
              <a:ext cx="960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02D8DAA-1E7B-49B0-86B1-2C9142E9EC17}"/>
                </a:ext>
              </a:extLst>
            </p:cNvPr>
            <p:cNvCxnSpPr>
              <a:cxnSpLocks/>
            </p:cNvCxnSpPr>
            <p:nvPr/>
          </p:nvCxnSpPr>
          <p:spPr>
            <a:xfrm>
              <a:off x="1228799" y="1463497"/>
              <a:ext cx="960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21B1727-CAD4-431B-82F8-A6F2CDCD4C2F}"/>
              </a:ext>
            </a:extLst>
          </p:cNvPr>
          <p:cNvGrpSpPr/>
          <p:nvPr/>
        </p:nvGrpSpPr>
        <p:grpSpPr>
          <a:xfrm>
            <a:off x="1150381" y="3573103"/>
            <a:ext cx="96037" cy="59521"/>
            <a:chOff x="1228799" y="1403976"/>
            <a:chExt cx="96037" cy="59521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6DCF284-8C12-434E-BC95-2D3741ADC294}"/>
                </a:ext>
              </a:extLst>
            </p:cNvPr>
            <p:cNvCxnSpPr>
              <a:cxnSpLocks/>
            </p:cNvCxnSpPr>
            <p:nvPr/>
          </p:nvCxnSpPr>
          <p:spPr>
            <a:xfrm>
              <a:off x="1228799" y="1403976"/>
              <a:ext cx="960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ACA57A8-8D0E-4978-8641-8F7222A450FB}"/>
                </a:ext>
              </a:extLst>
            </p:cNvPr>
            <p:cNvCxnSpPr>
              <a:cxnSpLocks/>
            </p:cNvCxnSpPr>
            <p:nvPr/>
          </p:nvCxnSpPr>
          <p:spPr>
            <a:xfrm>
              <a:off x="1228799" y="1433736"/>
              <a:ext cx="960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5775139-092D-44A2-9184-CE71973AD131}"/>
                </a:ext>
              </a:extLst>
            </p:cNvPr>
            <p:cNvCxnSpPr>
              <a:cxnSpLocks/>
            </p:cNvCxnSpPr>
            <p:nvPr/>
          </p:nvCxnSpPr>
          <p:spPr>
            <a:xfrm>
              <a:off x="1228799" y="1463497"/>
              <a:ext cx="960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2E67F2E-6E06-40E8-97C2-677D3C7E5BC1}"/>
              </a:ext>
            </a:extLst>
          </p:cNvPr>
          <p:cNvGrpSpPr/>
          <p:nvPr/>
        </p:nvGrpSpPr>
        <p:grpSpPr>
          <a:xfrm>
            <a:off x="1144713" y="3841908"/>
            <a:ext cx="96037" cy="59521"/>
            <a:chOff x="1228799" y="1403976"/>
            <a:chExt cx="96037" cy="59521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3434312-2BD4-4749-B9A1-83E0C8BB390C}"/>
                </a:ext>
              </a:extLst>
            </p:cNvPr>
            <p:cNvCxnSpPr>
              <a:cxnSpLocks/>
            </p:cNvCxnSpPr>
            <p:nvPr/>
          </p:nvCxnSpPr>
          <p:spPr>
            <a:xfrm>
              <a:off x="1228799" y="1403976"/>
              <a:ext cx="960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262E2A7-3A4C-419E-B9FF-4096ED62D9E6}"/>
                </a:ext>
              </a:extLst>
            </p:cNvPr>
            <p:cNvCxnSpPr>
              <a:cxnSpLocks/>
            </p:cNvCxnSpPr>
            <p:nvPr/>
          </p:nvCxnSpPr>
          <p:spPr>
            <a:xfrm>
              <a:off x="1228799" y="1433736"/>
              <a:ext cx="960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92B2B73-740E-42E3-AA45-DA48BB250458}"/>
                </a:ext>
              </a:extLst>
            </p:cNvPr>
            <p:cNvCxnSpPr>
              <a:cxnSpLocks/>
            </p:cNvCxnSpPr>
            <p:nvPr/>
          </p:nvCxnSpPr>
          <p:spPr>
            <a:xfrm>
              <a:off x="1228799" y="1463497"/>
              <a:ext cx="960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4578D956-D94E-401C-8458-633F2BD7E6FC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1773228" y="3399275"/>
            <a:ext cx="799477" cy="105133"/>
          </a:xfrm>
          <a:prstGeom prst="bentConnector3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F896AEDF-1095-4734-B8EB-266B8EF761D8}"/>
              </a:ext>
            </a:extLst>
          </p:cNvPr>
          <p:cNvCxnSpPr>
            <a:cxnSpLocks/>
            <a:stCxn id="55" idx="3"/>
          </p:cNvCxnSpPr>
          <p:nvPr/>
        </p:nvCxnSpPr>
        <p:spPr>
          <a:xfrm flipV="1">
            <a:off x="1773228" y="3760750"/>
            <a:ext cx="818404" cy="106076"/>
          </a:xfrm>
          <a:prstGeom prst="bentConnector3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38026FDF-F371-45B8-B199-C5C1F1CAC06A}"/>
              </a:ext>
            </a:extLst>
          </p:cNvPr>
          <p:cNvSpPr txBox="1"/>
          <p:nvPr/>
        </p:nvSpPr>
        <p:spPr>
          <a:xfrm rot="16200000">
            <a:off x="-173862" y="3507082"/>
            <a:ext cx="1194923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1200"/>
            </a:lvl1pPr>
          </a:lstStyle>
          <a:p>
            <a:pPr algn="l"/>
            <a:r>
              <a:rPr lang="en-GB" b="1" dirty="0"/>
              <a:t>Strip Detector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5460AA3-93DF-4EB6-87E6-4E5E65A025A2}"/>
              </a:ext>
            </a:extLst>
          </p:cNvPr>
          <p:cNvSpPr txBox="1"/>
          <p:nvPr/>
        </p:nvSpPr>
        <p:spPr>
          <a:xfrm>
            <a:off x="439988" y="2742770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Detector card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E3B9A72-455C-4F8F-A82A-2C65AA83614D}"/>
              </a:ext>
            </a:extLst>
          </p:cNvPr>
          <p:cNvSpPr txBox="1"/>
          <p:nvPr/>
        </p:nvSpPr>
        <p:spPr>
          <a:xfrm>
            <a:off x="2542488" y="4351833"/>
            <a:ext cx="1895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>
                <a:solidFill>
                  <a:schemeClr val="bg1">
                    <a:lumMod val="65000"/>
                  </a:schemeClr>
                </a:solidFill>
              </a:rPr>
              <a:t>FPGA (</a:t>
            </a:r>
            <a:r>
              <a:rPr lang="en-GB" sz="1200" i="1" dirty="0" err="1">
                <a:solidFill>
                  <a:schemeClr val="bg1">
                    <a:lumMod val="65000"/>
                  </a:schemeClr>
                </a:solidFill>
              </a:rPr>
              <a:t>HighFlex</a:t>
            </a:r>
            <a:r>
              <a:rPr lang="en-GB" sz="1200" i="1" dirty="0">
                <a:solidFill>
                  <a:schemeClr val="bg1">
                    <a:lumMod val="65000"/>
                  </a:schemeClr>
                </a:solidFill>
              </a:rPr>
              <a:t> v1) card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4342D02-0084-4798-9D74-D7D18D84537A}"/>
              </a:ext>
            </a:extLst>
          </p:cNvPr>
          <p:cNvSpPr/>
          <p:nvPr/>
        </p:nvSpPr>
        <p:spPr>
          <a:xfrm>
            <a:off x="3464560" y="2534920"/>
            <a:ext cx="1122680" cy="263504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DDR3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1805380E-BE78-4F0B-B736-68E03A33DD6C}"/>
              </a:ext>
            </a:extLst>
          </p:cNvPr>
          <p:cNvCxnSpPr>
            <a:cxnSpLocks/>
            <a:stCxn id="10" idx="6"/>
          </p:cNvCxnSpPr>
          <p:nvPr/>
        </p:nvCxnSpPr>
        <p:spPr>
          <a:xfrm flipV="1">
            <a:off x="3333900" y="2798425"/>
            <a:ext cx="431649" cy="714844"/>
          </a:xfrm>
          <a:prstGeom prst="bentConnector2">
            <a:avLst/>
          </a:prstGeom>
          <a:ln w="41275">
            <a:solidFill>
              <a:srgbClr val="0070C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1AB51504-AA9C-4EED-9418-11D721766387}"/>
              </a:ext>
            </a:extLst>
          </p:cNvPr>
          <p:cNvSpPr/>
          <p:nvPr/>
        </p:nvSpPr>
        <p:spPr>
          <a:xfrm>
            <a:off x="3233100" y="3469362"/>
            <a:ext cx="100800" cy="878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805E8B8-55B9-407C-B2E0-D4349228F259}"/>
              </a:ext>
            </a:extLst>
          </p:cNvPr>
          <p:cNvSpPr/>
          <p:nvPr/>
        </p:nvSpPr>
        <p:spPr>
          <a:xfrm>
            <a:off x="3233100" y="3665501"/>
            <a:ext cx="100800" cy="8781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D9C87BC1-E675-4AFB-A4D4-EF83A3BBF5A8}"/>
              </a:ext>
            </a:extLst>
          </p:cNvPr>
          <p:cNvCxnSpPr>
            <a:cxnSpLocks/>
            <a:stCxn id="105" idx="1"/>
            <a:endCxn id="11" idx="3"/>
          </p:cNvCxnSpPr>
          <p:nvPr/>
        </p:nvCxnSpPr>
        <p:spPr>
          <a:xfrm rot="10800000">
            <a:off x="3597463" y="3647557"/>
            <a:ext cx="417027" cy="340920"/>
          </a:xfrm>
          <a:prstGeom prst="bentConnector3">
            <a:avLst>
              <a:gd name="adj1" fmla="val 50000"/>
            </a:avLst>
          </a:prstGeom>
          <a:ln w="2540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1BFEC805-CE77-40C9-983C-1947ADB49427}"/>
              </a:ext>
            </a:extLst>
          </p:cNvPr>
          <p:cNvCxnSpPr>
            <a:cxnSpLocks/>
            <a:endCxn id="96" idx="1"/>
          </p:cNvCxnSpPr>
          <p:nvPr/>
        </p:nvCxnSpPr>
        <p:spPr>
          <a:xfrm rot="16200000" flipH="1">
            <a:off x="4204153" y="2855675"/>
            <a:ext cx="487178" cy="442457"/>
          </a:xfrm>
          <a:prstGeom prst="bentConnector2">
            <a:avLst/>
          </a:prstGeom>
          <a:ln w="41275">
            <a:solidFill>
              <a:srgbClr val="0070C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PC Tower and Monitor - Free computer icons">
            <a:extLst>
              <a:ext uri="{FF2B5EF4-FFF2-40B4-BE49-F238E27FC236}">
                <a16:creationId xmlns:a16="http://schemas.microsoft.com/office/drawing/2014/main" id="{3857A6BE-9E47-479F-9A90-91E4E0F31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713" y="2971202"/>
            <a:ext cx="1388597" cy="138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039EF7F-9F0D-4120-8294-B78E92B48570}"/>
              </a:ext>
            </a:extLst>
          </p:cNvPr>
          <p:cNvSpPr txBox="1"/>
          <p:nvPr/>
        </p:nvSpPr>
        <p:spPr>
          <a:xfrm>
            <a:off x="7157713" y="2881007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PC DAQ/control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CC74C0D-EEAC-4F7D-8196-3836C1428ACD}"/>
              </a:ext>
            </a:extLst>
          </p:cNvPr>
          <p:cNvSpPr txBox="1"/>
          <p:nvPr/>
        </p:nvSpPr>
        <p:spPr>
          <a:xfrm>
            <a:off x="3067095" y="4058733"/>
            <a:ext cx="9909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User register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4261E0EC-1823-4C88-A262-3E09611BA874}"/>
              </a:ext>
            </a:extLst>
          </p:cNvPr>
          <p:cNvSpPr/>
          <p:nvPr/>
        </p:nvSpPr>
        <p:spPr>
          <a:xfrm>
            <a:off x="4668971" y="3013567"/>
            <a:ext cx="1466402" cy="613852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GPU-Direct KIT-DMA</a:t>
            </a:r>
          </a:p>
        </p:txBody>
      </p:sp>
      <p:sp>
        <p:nvSpPr>
          <p:cNvPr id="97" name="Arrow: Right 96">
            <a:extLst>
              <a:ext uri="{FF2B5EF4-FFF2-40B4-BE49-F238E27FC236}">
                <a16:creationId xmlns:a16="http://schemas.microsoft.com/office/drawing/2014/main" id="{835A618B-C20D-4A3D-BE69-8FB48BAFFF79}"/>
              </a:ext>
            </a:extLst>
          </p:cNvPr>
          <p:cNvSpPr/>
          <p:nvPr/>
        </p:nvSpPr>
        <p:spPr>
          <a:xfrm>
            <a:off x="6045402" y="3111781"/>
            <a:ext cx="1011476" cy="471247"/>
          </a:xfrm>
          <a:prstGeom prst="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05A806F-B0FC-4BFD-81F4-07D2B15002A5}"/>
              </a:ext>
            </a:extLst>
          </p:cNvPr>
          <p:cNvSpPr txBox="1"/>
          <p:nvPr/>
        </p:nvSpPr>
        <p:spPr>
          <a:xfrm>
            <a:off x="6272927" y="3182037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Data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E58C7420-24FD-4AEB-86A1-3BE26B0BDDF3}"/>
              </a:ext>
            </a:extLst>
          </p:cNvPr>
          <p:cNvSpPr/>
          <p:nvPr/>
        </p:nvSpPr>
        <p:spPr>
          <a:xfrm>
            <a:off x="4735948" y="3704241"/>
            <a:ext cx="1466402" cy="692958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PCIe  Programmed IO (PIO)</a:t>
            </a:r>
          </a:p>
        </p:txBody>
      </p:sp>
      <p:sp>
        <p:nvSpPr>
          <p:cNvPr id="102" name="Arrow: Right 101">
            <a:extLst>
              <a:ext uri="{FF2B5EF4-FFF2-40B4-BE49-F238E27FC236}">
                <a16:creationId xmlns:a16="http://schemas.microsoft.com/office/drawing/2014/main" id="{FA741744-558A-467F-8E9E-1CF3B81248F3}"/>
              </a:ext>
            </a:extLst>
          </p:cNvPr>
          <p:cNvSpPr/>
          <p:nvPr/>
        </p:nvSpPr>
        <p:spPr>
          <a:xfrm rot="10800000">
            <a:off x="6074609" y="3805148"/>
            <a:ext cx="1123184" cy="471247"/>
          </a:xfrm>
          <a:prstGeom prst="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FD053F3-35E1-4AD6-B177-D5A286BBB2E3}"/>
              </a:ext>
            </a:extLst>
          </p:cNvPr>
          <p:cNvGrpSpPr/>
          <p:nvPr/>
        </p:nvGrpSpPr>
        <p:grpSpPr>
          <a:xfrm>
            <a:off x="4014489" y="3613933"/>
            <a:ext cx="549274" cy="749088"/>
            <a:chOff x="4875918" y="3868499"/>
            <a:chExt cx="549274" cy="749088"/>
          </a:xfrm>
        </p:grpSpPr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DF1F5990-33B0-4089-8103-A5D3EB60187B}"/>
                </a:ext>
              </a:extLst>
            </p:cNvPr>
            <p:cNvSpPr/>
            <p:nvPr/>
          </p:nvSpPr>
          <p:spPr>
            <a:xfrm>
              <a:off x="4875918" y="3868499"/>
              <a:ext cx="549274" cy="749088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BACD44C-BC16-4BEF-9182-0AED58D4E49E}"/>
                </a:ext>
              </a:extLst>
            </p:cNvPr>
            <p:cNvCxnSpPr>
              <a:cxnSpLocks/>
            </p:cNvCxnSpPr>
            <p:nvPr/>
          </p:nvCxnSpPr>
          <p:spPr>
            <a:xfrm>
              <a:off x="4921743" y="3965270"/>
              <a:ext cx="468000" cy="1243"/>
            </a:xfrm>
            <a:prstGeom prst="line">
              <a:avLst/>
            </a:prstGeom>
            <a:ln w="12700"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B046E583-14CE-413F-A3BD-B9EEA94BD8F8}"/>
                </a:ext>
              </a:extLst>
            </p:cNvPr>
            <p:cNvCxnSpPr>
              <a:cxnSpLocks/>
            </p:cNvCxnSpPr>
            <p:nvPr/>
          </p:nvCxnSpPr>
          <p:spPr>
            <a:xfrm>
              <a:off x="4916555" y="4019491"/>
              <a:ext cx="468000" cy="1243"/>
            </a:xfrm>
            <a:prstGeom prst="line">
              <a:avLst/>
            </a:prstGeom>
            <a:ln w="12700"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78BD58C6-DDF2-4C93-8E9E-CF23339C35AD}"/>
                </a:ext>
              </a:extLst>
            </p:cNvPr>
            <p:cNvCxnSpPr>
              <a:cxnSpLocks/>
            </p:cNvCxnSpPr>
            <p:nvPr/>
          </p:nvCxnSpPr>
          <p:spPr>
            <a:xfrm>
              <a:off x="4921743" y="4073712"/>
              <a:ext cx="468000" cy="1243"/>
            </a:xfrm>
            <a:prstGeom prst="line">
              <a:avLst/>
            </a:prstGeom>
            <a:ln w="12700"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35EAF93D-5BE2-4163-9C81-91F1CA5DE194}"/>
                </a:ext>
              </a:extLst>
            </p:cNvPr>
            <p:cNvCxnSpPr>
              <a:cxnSpLocks/>
            </p:cNvCxnSpPr>
            <p:nvPr/>
          </p:nvCxnSpPr>
          <p:spPr>
            <a:xfrm>
              <a:off x="4916555" y="4127933"/>
              <a:ext cx="468000" cy="1243"/>
            </a:xfrm>
            <a:prstGeom prst="line">
              <a:avLst/>
            </a:prstGeom>
            <a:ln w="12700"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2371479-938E-4095-87BA-62EF6284C8A2}"/>
                </a:ext>
              </a:extLst>
            </p:cNvPr>
            <p:cNvCxnSpPr>
              <a:cxnSpLocks/>
            </p:cNvCxnSpPr>
            <p:nvPr/>
          </p:nvCxnSpPr>
          <p:spPr>
            <a:xfrm>
              <a:off x="4921900" y="4180708"/>
              <a:ext cx="468000" cy="1243"/>
            </a:xfrm>
            <a:prstGeom prst="line">
              <a:avLst/>
            </a:prstGeom>
            <a:ln w="12700"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292F328A-F252-4155-A7F6-A148FA00CF6E}"/>
                </a:ext>
              </a:extLst>
            </p:cNvPr>
            <p:cNvCxnSpPr>
              <a:cxnSpLocks/>
            </p:cNvCxnSpPr>
            <p:nvPr/>
          </p:nvCxnSpPr>
          <p:spPr>
            <a:xfrm>
              <a:off x="4916712" y="4234929"/>
              <a:ext cx="468000" cy="1243"/>
            </a:xfrm>
            <a:prstGeom prst="line">
              <a:avLst/>
            </a:prstGeom>
            <a:ln w="12700"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60E6D4D-A0AF-4844-BBB8-2DE0AE5716F0}"/>
                </a:ext>
              </a:extLst>
            </p:cNvPr>
            <p:cNvCxnSpPr>
              <a:cxnSpLocks/>
            </p:cNvCxnSpPr>
            <p:nvPr/>
          </p:nvCxnSpPr>
          <p:spPr>
            <a:xfrm>
              <a:off x="4921900" y="4289150"/>
              <a:ext cx="468000" cy="1243"/>
            </a:xfrm>
            <a:prstGeom prst="line">
              <a:avLst/>
            </a:prstGeom>
            <a:ln w="12700"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48A7DA87-69AD-4142-AA9F-E737F0F14448}"/>
                </a:ext>
              </a:extLst>
            </p:cNvPr>
            <p:cNvCxnSpPr>
              <a:cxnSpLocks/>
            </p:cNvCxnSpPr>
            <p:nvPr/>
          </p:nvCxnSpPr>
          <p:spPr>
            <a:xfrm>
              <a:off x="4916712" y="4343371"/>
              <a:ext cx="468000" cy="1243"/>
            </a:xfrm>
            <a:prstGeom prst="line">
              <a:avLst/>
            </a:prstGeom>
            <a:ln w="12700"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812359F-6FD8-47DA-97D2-56CB13025BAB}"/>
                </a:ext>
              </a:extLst>
            </p:cNvPr>
            <p:cNvCxnSpPr>
              <a:cxnSpLocks/>
            </p:cNvCxnSpPr>
            <p:nvPr/>
          </p:nvCxnSpPr>
          <p:spPr>
            <a:xfrm>
              <a:off x="4921734" y="4395524"/>
              <a:ext cx="468000" cy="1243"/>
            </a:xfrm>
            <a:prstGeom prst="line">
              <a:avLst/>
            </a:prstGeom>
            <a:ln w="12700"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32CC5806-DB72-4D77-B92A-D29C2871E87D}"/>
                </a:ext>
              </a:extLst>
            </p:cNvPr>
            <p:cNvCxnSpPr>
              <a:cxnSpLocks/>
            </p:cNvCxnSpPr>
            <p:nvPr/>
          </p:nvCxnSpPr>
          <p:spPr>
            <a:xfrm>
              <a:off x="4916546" y="4449745"/>
              <a:ext cx="468000" cy="1243"/>
            </a:xfrm>
            <a:prstGeom prst="line">
              <a:avLst/>
            </a:prstGeom>
            <a:ln w="12700"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2B9ACC3-DCBB-479D-A01A-5D054E464694}"/>
                </a:ext>
              </a:extLst>
            </p:cNvPr>
            <p:cNvCxnSpPr>
              <a:cxnSpLocks/>
            </p:cNvCxnSpPr>
            <p:nvPr/>
          </p:nvCxnSpPr>
          <p:spPr>
            <a:xfrm>
              <a:off x="4921734" y="4503966"/>
              <a:ext cx="468000" cy="1243"/>
            </a:xfrm>
            <a:prstGeom prst="line">
              <a:avLst/>
            </a:prstGeom>
            <a:ln w="12700"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Arrow: Right 103">
            <a:extLst>
              <a:ext uri="{FF2B5EF4-FFF2-40B4-BE49-F238E27FC236}">
                <a16:creationId xmlns:a16="http://schemas.microsoft.com/office/drawing/2014/main" id="{1AAEA413-2C92-4337-AAF2-B5B73BBE482C}"/>
              </a:ext>
            </a:extLst>
          </p:cNvPr>
          <p:cNvSpPr/>
          <p:nvPr/>
        </p:nvSpPr>
        <p:spPr>
          <a:xfrm rot="10800000">
            <a:off x="4430469" y="3780934"/>
            <a:ext cx="389442" cy="471247"/>
          </a:xfrm>
          <a:prstGeom prst="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131129D-7C10-47BC-AA06-C4E16E92000E}"/>
              </a:ext>
            </a:extLst>
          </p:cNvPr>
          <p:cNvSpPr txBox="1"/>
          <p:nvPr/>
        </p:nvSpPr>
        <p:spPr>
          <a:xfrm>
            <a:off x="6180086" y="3888018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/>
              <a:t>Cmd</a:t>
            </a:r>
            <a:r>
              <a:rPr lang="en-GB" sz="1400" dirty="0"/>
              <a:t>/</a:t>
            </a:r>
            <a:r>
              <a:rPr lang="en-GB" sz="1400" dirty="0" err="1"/>
              <a:t>Cnfg</a:t>
            </a:r>
            <a:endParaRPr lang="en-GB" sz="14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FEAB231-E861-41C5-923A-9CE43AF110BD}"/>
              </a:ext>
            </a:extLst>
          </p:cNvPr>
          <p:cNvSpPr/>
          <p:nvPr/>
        </p:nvSpPr>
        <p:spPr>
          <a:xfrm>
            <a:off x="2572705" y="3347132"/>
            <a:ext cx="1024757" cy="60085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bg1"/>
                </a:solidFill>
              </a:rPr>
              <a:t>MDC</a:t>
            </a:r>
          </a:p>
          <a:p>
            <a:pPr algn="ctr"/>
            <a:r>
              <a:rPr lang="en-GB" sz="800">
                <a:solidFill>
                  <a:schemeClr val="bg1"/>
                </a:solidFill>
              </a:rPr>
              <a:t>(Module data Concentrator)</a:t>
            </a:r>
            <a:endParaRPr lang="en-GB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13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5F2F4F-6F6E-4CD4-8A9F-E30574A0F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18" y="0"/>
            <a:ext cx="8238163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2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327EE7-BFD9-422F-8C50-4D23F4784D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40" y="112263"/>
            <a:ext cx="8861760" cy="5032825"/>
          </a:xfrm>
        </p:spPr>
      </p:pic>
    </p:spTree>
    <p:extLst>
      <p:ext uri="{BB962C8B-B14F-4D97-AF65-F5344CB8AC3E}">
        <p14:creationId xmlns:p14="http://schemas.microsoft.com/office/powerpoint/2010/main" val="166663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189AC3-A8AD-4947-AC37-09B0A6635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" y="0"/>
            <a:ext cx="8801872" cy="499881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4056487-210A-4C04-995C-562636C60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78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A9B76D2-E77F-4600-9836-877BF3E6468E}"/>
              </a:ext>
            </a:extLst>
          </p:cNvPr>
          <p:cNvSpPr txBox="1">
            <a:spLocks/>
          </p:cNvSpPr>
          <p:nvPr/>
        </p:nvSpPr>
        <p:spPr>
          <a:xfrm>
            <a:off x="358775" y="219601"/>
            <a:ext cx="8424000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altLang="zh-C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PANDA DAQ for beam test (HW components)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990545F0-5FAB-4DB3-AE03-FB139A61C0BB}"/>
              </a:ext>
            </a:extLst>
          </p:cNvPr>
          <p:cNvSpPr txBox="1">
            <a:spLocks/>
          </p:cNvSpPr>
          <p:nvPr/>
        </p:nvSpPr>
        <p:spPr>
          <a:xfrm>
            <a:off x="358774" y="646090"/>
            <a:ext cx="7256871" cy="4940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80000" rtl="0" eaLnBrk="1" latinLnBrk="0" hangingPunct="1">
              <a:lnSpc>
                <a:spcPts val="18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tabLst>
                <a:tab pos="180000" algn="l"/>
                <a:tab pos="360000" algn="l"/>
              </a:tabLst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4625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0125" indent="-28575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CB423"/>
              </a:buClr>
              <a:defRPr/>
            </a:pPr>
            <a:r>
              <a:rPr lang="en-GB" sz="1600" dirty="0">
                <a:solidFill>
                  <a:srgbClr val="009682"/>
                </a:solidFill>
                <a:ea typeface="黑体" panose="02010609060101010101" pitchFamily="49" charset="-122"/>
              </a:rPr>
              <a:t>First version of HW setup, development platform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968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F53A5A-5303-47B3-8661-F654D0536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3" y="0"/>
            <a:ext cx="9059433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5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E6885CD9-210D-4AF8-A37B-22E1E8E301D0}"/>
              </a:ext>
            </a:extLst>
          </p:cNvPr>
          <p:cNvSpPr txBox="1">
            <a:spLocks/>
          </p:cNvSpPr>
          <p:nvPr/>
        </p:nvSpPr>
        <p:spPr>
          <a:xfrm>
            <a:off x="360000" y="218620"/>
            <a:ext cx="8424000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altLang="zh-C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and channel configurations 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B34CB02C-D095-4335-8BD1-B4F16E56397A}"/>
              </a:ext>
            </a:extLst>
          </p:cNvPr>
          <p:cNvSpPr txBox="1">
            <a:spLocks/>
          </p:cNvSpPr>
          <p:nvPr/>
        </p:nvSpPr>
        <p:spPr>
          <a:xfrm>
            <a:off x="366431" y="641970"/>
            <a:ext cx="7256871" cy="4940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80000" rtl="0" eaLnBrk="1" latinLnBrk="0" hangingPunct="1">
              <a:lnSpc>
                <a:spcPts val="18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tabLst>
                <a:tab pos="180000" algn="l"/>
                <a:tab pos="360000" algn="l"/>
              </a:tabLst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4625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0125" indent="-28575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CB423"/>
              </a:buClr>
              <a:defRPr/>
            </a:pPr>
            <a:r>
              <a:rPr lang="en-GB" sz="1600" dirty="0">
                <a:solidFill>
                  <a:srgbClr val="009682"/>
                </a:solidFill>
                <a:ea typeface="黑体" panose="02010609060101010101" pitchFamily="49" charset="-122"/>
              </a:rPr>
              <a:t>Global and channel configuration are the same of the </a:t>
            </a:r>
            <a:r>
              <a:rPr lang="en-GB" sz="1600" dirty="0" err="1">
                <a:solidFill>
                  <a:srgbClr val="009682"/>
                </a:solidFill>
                <a:ea typeface="黑体" panose="02010609060101010101" pitchFamily="49" charset="-122"/>
              </a:rPr>
              <a:t>ToASt</a:t>
            </a:r>
            <a:r>
              <a:rPr lang="en-GB" sz="1600" dirty="0">
                <a:solidFill>
                  <a:srgbClr val="009682"/>
                </a:solidFill>
                <a:ea typeface="黑体" panose="02010609060101010101" pitchFamily="49" charset="-122"/>
              </a:rPr>
              <a:t> (defined by </a:t>
            </a:r>
            <a:r>
              <a:rPr lang="en-GB" sz="1600" dirty="0" err="1">
                <a:solidFill>
                  <a:srgbClr val="009682"/>
                </a:solidFill>
                <a:ea typeface="黑体" panose="02010609060101010101" pitchFamily="49" charset="-122"/>
              </a:rPr>
              <a:t>Ganni</a:t>
            </a:r>
            <a:r>
              <a:rPr lang="en-GB" sz="1600" dirty="0">
                <a:solidFill>
                  <a:srgbClr val="009682"/>
                </a:solidFill>
                <a:ea typeface="黑体" panose="02010609060101010101" pitchFamily="49" charset="-122"/>
              </a:rPr>
              <a:t>)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968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7B8659C-D083-4025-8C5B-5ECC5EBF70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459979"/>
              </p:ext>
            </p:extLst>
          </p:nvPr>
        </p:nvGraphicFramePr>
        <p:xfrm>
          <a:off x="467514" y="1187449"/>
          <a:ext cx="5892492" cy="3394050"/>
        </p:xfrm>
        <a:graphic>
          <a:graphicData uri="http://schemas.openxmlformats.org/drawingml/2006/table">
            <a:tbl>
              <a:tblPr/>
              <a:tblGrid>
                <a:gridCol w="389262">
                  <a:extLst>
                    <a:ext uri="{9D8B030D-6E8A-4147-A177-3AD203B41FA5}">
                      <a16:colId xmlns:a16="http://schemas.microsoft.com/office/drawing/2014/main" val="1598133569"/>
                    </a:ext>
                  </a:extLst>
                </a:gridCol>
                <a:gridCol w="139277">
                  <a:extLst>
                    <a:ext uri="{9D8B030D-6E8A-4147-A177-3AD203B41FA5}">
                      <a16:colId xmlns:a16="http://schemas.microsoft.com/office/drawing/2014/main" val="2990387564"/>
                    </a:ext>
                  </a:extLst>
                </a:gridCol>
                <a:gridCol w="171418">
                  <a:extLst>
                    <a:ext uri="{9D8B030D-6E8A-4147-A177-3AD203B41FA5}">
                      <a16:colId xmlns:a16="http://schemas.microsoft.com/office/drawing/2014/main" val="1391715098"/>
                    </a:ext>
                  </a:extLst>
                </a:gridCol>
                <a:gridCol w="171418">
                  <a:extLst>
                    <a:ext uri="{9D8B030D-6E8A-4147-A177-3AD203B41FA5}">
                      <a16:colId xmlns:a16="http://schemas.microsoft.com/office/drawing/2014/main" val="433587217"/>
                    </a:ext>
                  </a:extLst>
                </a:gridCol>
                <a:gridCol w="171418">
                  <a:extLst>
                    <a:ext uri="{9D8B030D-6E8A-4147-A177-3AD203B41FA5}">
                      <a16:colId xmlns:a16="http://schemas.microsoft.com/office/drawing/2014/main" val="4127603031"/>
                    </a:ext>
                  </a:extLst>
                </a:gridCol>
                <a:gridCol w="517825">
                  <a:extLst>
                    <a:ext uri="{9D8B030D-6E8A-4147-A177-3AD203B41FA5}">
                      <a16:colId xmlns:a16="http://schemas.microsoft.com/office/drawing/2014/main" val="254891490"/>
                    </a:ext>
                  </a:extLst>
                </a:gridCol>
                <a:gridCol w="507111">
                  <a:extLst>
                    <a:ext uri="{9D8B030D-6E8A-4147-A177-3AD203B41FA5}">
                      <a16:colId xmlns:a16="http://schemas.microsoft.com/office/drawing/2014/main" val="1204421843"/>
                    </a:ext>
                  </a:extLst>
                </a:gridCol>
                <a:gridCol w="324980">
                  <a:extLst>
                    <a:ext uri="{9D8B030D-6E8A-4147-A177-3AD203B41FA5}">
                      <a16:colId xmlns:a16="http://schemas.microsoft.com/office/drawing/2014/main" val="4148637395"/>
                    </a:ext>
                  </a:extLst>
                </a:gridCol>
                <a:gridCol w="303553">
                  <a:extLst>
                    <a:ext uri="{9D8B030D-6E8A-4147-A177-3AD203B41FA5}">
                      <a16:colId xmlns:a16="http://schemas.microsoft.com/office/drawing/2014/main" val="448189725"/>
                    </a:ext>
                  </a:extLst>
                </a:gridCol>
                <a:gridCol w="260698">
                  <a:extLst>
                    <a:ext uri="{9D8B030D-6E8A-4147-A177-3AD203B41FA5}">
                      <a16:colId xmlns:a16="http://schemas.microsoft.com/office/drawing/2014/main" val="2348963620"/>
                    </a:ext>
                  </a:extLst>
                </a:gridCol>
                <a:gridCol w="342836">
                  <a:extLst>
                    <a:ext uri="{9D8B030D-6E8A-4147-A177-3AD203B41FA5}">
                      <a16:colId xmlns:a16="http://schemas.microsoft.com/office/drawing/2014/main" val="2320081358"/>
                    </a:ext>
                  </a:extLst>
                </a:gridCol>
                <a:gridCol w="485684">
                  <a:extLst>
                    <a:ext uri="{9D8B030D-6E8A-4147-A177-3AD203B41FA5}">
                      <a16:colId xmlns:a16="http://schemas.microsoft.com/office/drawing/2014/main" val="2985036814"/>
                    </a:ext>
                  </a:extLst>
                </a:gridCol>
                <a:gridCol w="471399">
                  <a:extLst>
                    <a:ext uri="{9D8B030D-6E8A-4147-A177-3AD203B41FA5}">
                      <a16:colId xmlns:a16="http://schemas.microsoft.com/office/drawing/2014/main" val="850654505"/>
                    </a:ext>
                  </a:extLst>
                </a:gridCol>
                <a:gridCol w="167847">
                  <a:extLst>
                    <a:ext uri="{9D8B030D-6E8A-4147-A177-3AD203B41FA5}">
                      <a16:colId xmlns:a16="http://schemas.microsoft.com/office/drawing/2014/main" val="4254579796"/>
                    </a:ext>
                  </a:extLst>
                </a:gridCol>
                <a:gridCol w="178560">
                  <a:extLst>
                    <a:ext uri="{9D8B030D-6E8A-4147-A177-3AD203B41FA5}">
                      <a16:colId xmlns:a16="http://schemas.microsoft.com/office/drawing/2014/main" val="25240610"/>
                    </a:ext>
                  </a:extLst>
                </a:gridCol>
                <a:gridCol w="414260">
                  <a:extLst>
                    <a:ext uri="{9D8B030D-6E8A-4147-A177-3AD203B41FA5}">
                      <a16:colId xmlns:a16="http://schemas.microsoft.com/office/drawing/2014/main" val="2998434932"/>
                    </a:ext>
                  </a:extLst>
                </a:gridCol>
                <a:gridCol w="260698">
                  <a:extLst>
                    <a:ext uri="{9D8B030D-6E8A-4147-A177-3AD203B41FA5}">
                      <a16:colId xmlns:a16="http://schemas.microsoft.com/office/drawing/2014/main" val="3634995751"/>
                    </a:ext>
                  </a:extLst>
                </a:gridCol>
                <a:gridCol w="207130">
                  <a:extLst>
                    <a:ext uri="{9D8B030D-6E8A-4147-A177-3AD203B41FA5}">
                      <a16:colId xmlns:a16="http://schemas.microsoft.com/office/drawing/2014/main" val="3333582149"/>
                    </a:ext>
                  </a:extLst>
                </a:gridCol>
                <a:gridCol w="235700">
                  <a:extLst>
                    <a:ext uri="{9D8B030D-6E8A-4147-A177-3AD203B41FA5}">
                      <a16:colId xmlns:a16="http://schemas.microsoft.com/office/drawing/2014/main" val="2303387963"/>
                    </a:ext>
                  </a:extLst>
                </a:gridCol>
                <a:gridCol w="171418">
                  <a:extLst>
                    <a:ext uri="{9D8B030D-6E8A-4147-A177-3AD203B41FA5}">
                      <a16:colId xmlns:a16="http://schemas.microsoft.com/office/drawing/2014/main" val="3855092553"/>
                    </a:ext>
                  </a:extLst>
                </a:gridCol>
              </a:tblGrid>
              <a:tr h="51425"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seq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1127932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571698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chip sel B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0xD600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509098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GCR0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0x4100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910217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WR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0x5030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892453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3396290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GCR0 (0x0)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detector pol.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leading edge only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single THR mode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frame couter reset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TX_1 EN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TX_0 EN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timestamp_Gray mode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timestamp EN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0559205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default 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0x5433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882678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955360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GCR1 (0x1)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CfgTX inversion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TX_1_inversion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TX_0_inversion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CfgTx output current ctrl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TX_1 and TX_0 output current ctrl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150248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default 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0x5088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385324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7485325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GCR2 (0x2)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CSA load I bias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CSA gain boost Ibias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7742224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default 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0x5125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1949957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689124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GCR3 (0x3)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CSA gain boost Vbias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CSA source follwer Ibias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590467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default 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0x51F0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245209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7804250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GCR4 (0x4)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Preamp feedback pMOS Ibias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Preamp feedback nMOS Ibias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3495094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default 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0x529F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823037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91995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GCR5 (0x5)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Preamp Ishift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PTA Ibuf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681121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default 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0x53FF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701059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612192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GCR6 (0x6)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PTA control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PTA pMOS Ibias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PTA nMOS Ibias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0731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default 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0x51DF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869794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288942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GCR7 (0x7)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CB Ibias 1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CB Ibias 2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673252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default 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0x530D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939625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51389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GCR8 (0x8)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CB Vbias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ToT Ibias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6094548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default 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0x52D4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272846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453103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GCR9 (0x9)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BLR Ibias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BLR Vcas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7538233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default 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0x5246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2735823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43866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GCR10 (0xA)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HC Ibias 1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HC Ibias 2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4345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default 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0x5318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42988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5425906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GCR11 (0xB)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HC Ibias 3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Baseline Vbias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862258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default 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0x56A8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9315063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3915597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GCR12 (0xC)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TThr bias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EThr bias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732796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default 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0x5129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163427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730371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GCR13 (0xD)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ToT Ifb DAC Ilsb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ToT Ifb DAC Imin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8861863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default 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0x51B5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2424843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163092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GCR14 (0xE)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calibration EN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Ib calibration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6210617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default 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0x5071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here CAL EN 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0x50F1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477011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3058276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GCR15 (0xF)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Reg Dis 7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Reg Dis 6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Reg Dis 5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Reg Dis 4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Reg Dis 3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Reg Dis 2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Reg Dis 1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Reg Dis 0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5252136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default 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0x5000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2211519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5756836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2401862"/>
                  </a:ext>
                </a:extLst>
              </a:tr>
              <a:tr h="51425">
                <a:tc rowSpan="2" gridSpan="17"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Channel configuration register </a:t>
                      </a:r>
                    </a:p>
                  </a:txBody>
                  <a:tcPr marL="2143" marR="2143" marT="21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0869320"/>
                  </a:ext>
                </a:extLst>
              </a:tr>
              <a:tr h="51425">
                <a:tc gridSpan="17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0350127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Select channel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Region (R2, R1, R0)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Channel (C2,C1,C0)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A0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6982604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 --&gt; 7:0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 --&gt; 7:0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620951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9317167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899304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Reg A0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136437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Channel mask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Delay enable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1" i="0" u="none" strike="noStrike">
                          <a:solidFill>
                            <a:srgbClr val="FA7D00"/>
                          </a:solidFill>
                          <a:effectLst/>
                          <a:latin typeface="Calibri" panose="020F0502020204030204" pitchFamily="34" charset="0"/>
                        </a:rPr>
                        <a:t>CAL ENABLE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ToT discharge current calibration DAC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280643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0x38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cal_en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0x5018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209764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Energy threshold DAC range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Energy threshold DAC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Time threshold DAC range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3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Time threshold DAC</a:t>
                      </a: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080286"/>
                  </a:ext>
                </a:extLst>
              </a:tr>
              <a:tr h="51425"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2143" marR="2143" marT="214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0xD36</a:t>
                      </a:r>
                    </a:p>
                  </a:txBody>
                  <a:tcPr marL="2143" marR="2143" marT="214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3" marR="2143" marT="2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36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03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BA0DAC-DCC6-4C5B-99F2-C75276106906}"/>
              </a:ext>
            </a:extLst>
          </p:cNvPr>
          <p:cNvSpPr txBox="1"/>
          <p:nvPr/>
        </p:nvSpPr>
        <p:spPr>
          <a:xfrm>
            <a:off x="78390" y="11997"/>
            <a:ext cx="4596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User Bank Register on FPGA infrastructure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2DFB79BD-C722-4B88-8613-0A46E0A53945}"/>
              </a:ext>
            </a:extLst>
          </p:cNvPr>
          <p:cNvSpPr/>
          <p:nvPr/>
        </p:nvSpPr>
        <p:spPr>
          <a:xfrm>
            <a:off x="153516" y="2857500"/>
            <a:ext cx="1538655" cy="1736679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AE2F4E7-637F-41D6-813E-46570DA824CC}"/>
              </a:ext>
            </a:extLst>
          </p:cNvPr>
          <p:cNvSpPr/>
          <p:nvPr/>
        </p:nvSpPr>
        <p:spPr>
          <a:xfrm>
            <a:off x="2430152" y="2671718"/>
            <a:ext cx="6396347" cy="2039982"/>
          </a:xfrm>
          <a:prstGeom prst="roundRect">
            <a:avLst/>
          </a:prstGeom>
          <a:solidFill>
            <a:schemeClr val="accent1">
              <a:alpha val="6000"/>
            </a:schemeClr>
          </a:solidFill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DF391B-6BEC-4A3D-B26F-D5D2BFC0B3DF}"/>
              </a:ext>
            </a:extLst>
          </p:cNvPr>
          <p:cNvSpPr txBox="1"/>
          <p:nvPr/>
        </p:nvSpPr>
        <p:spPr>
          <a:xfrm>
            <a:off x="6400800" y="4356883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Serial_CFG_interface_V2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FE35B1-908C-475E-B7F8-EB0F04384428}"/>
              </a:ext>
            </a:extLst>
          </p:cNvPr>
          <p:cNvGrpSpPr/>
          <p:nvPr/>
        </p:nvGrpSpPr>
        <p:grpSpPr>
          <a:xfrm>
            <a:off x="1239280" y="905550"/>
            <a:ext cx="1003977" cy="1175576"/>
            <a:chOff x="1758950" y="1552575"/>
            <a:chExt cx="739775" cy="6159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66F06CC-6B24-4A93-A76D-CFD39FB788F3}"/>
                </a:ext>
              </a:extLst>
            </p:cNvPr>
            <p:cNvSpPr/>
            <p:nvPr/>
          </p:nvSpPr>
          <p:spPr>
            <a:xfrm>
              <a:off x="1758950" y="1552575"/>
              <a:ext cx="739775" cy="61595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AF534F8-8034-4703-B9BC-53BA33940E02}"/>
                </a:ext>
              </a:extLst>
            </p:cNvPr>
            <p:cNvCxnSpPr>
              <a:cxnSpLocks/>
            </p:cNvCxnSpPr>
            <p:nvPr/>
          </p:nvCxnSpPr>
          <p:spPr>
            <a:xfrm>
              <a:off x="1758950" y="1638300"/>
              <a:ext cx="739775" cy="0"/>
            </a:xfrm>
            <a:prstGeom prst="line">
              <a:avLst/>
            </a:prstGeom>
            <a:ln w="31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588FF3B-E7A8-4F39-9BDC-FEC01E45B616}"/>
                </a:ext>
              </a:extLst>
            </p:cNvPr>
            <p:cNvCxnSpPr>
              <a:cxnSpLocks/>
            </p:cNvCxnSpPr>
            <p:nvPr/>
          </p:nvCxnSpPr>
          <p:spPr>
            <a:xfrm>
              <a:off x="1758950" y="1677843"/>
              <a:ext cx="739775" cy="0"/>
            </a:xfrm>
            <a:prstGeom prst="line">
              <a:avLst/>
            </a:prstGeom>
            <a:ln w="31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EF3EA2E-9907-4DB5-B0AB-32F51965059C}"/>
                </a:ext>
              </a:extLst>
            </p:cNvPr>
            <p:cNvCxnSpPr>
              <a:cxnSpLocks/>
            </p:cNvCxnSpPr>
            <p:nvPr/>
          </p:nvCxnSpPr>
          <p:spPr>
            <a:xfrm>
              <a:off x="1758950" y="1717386"/>
              <a:ext cx="739775" cy="0"/>
            </a:xfrm>
            <a:prstGeom prst="line">
              <a:avLst/>
            </a:prstGeom>
            <a:ln w="31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CBC5CF3-4AC7-4687-99CE-A2BF741AA15F}"/>
                </a:ext>
              </a:extLst>
            </p:cNvPr>
            <p:cNvCxnSpPr>
              <a:cxnSpLocks/>
            </p:cNvCxnSpPr>
            <p:nvPr/>
          </p:nvCxnSpPr>
          <p:spPr>
            <a:xfrm>
              <a:off x="1758950" y="1756929"/>
              <a:ext cx="739775" cy="0"/>
            </a:xfrm>
            <a:prstGeom prst="line">
              <a:avLst/>
            </a:prstGeom>
            <a:ln w="31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38DEA11-23DB-4F1A-8902-F59977E8A90F}"/>
                </a:ext>
              </a:extLst>
            </p:cNvPr>
            <p:cNvCxnSpPr>
              <a:cxnSpLocks/>
            </p:cNvCxnSpPr>
            <p:nvPr/>
          </p:nvCxnSpPr>
          <p:spPr>
            <a:xfrm>
              <a:off x="1758950" y="1796472"/>
              <a:ext cx="739775" cy="0"/>
            </a:xfrm>
            <a:prstGeom prst="line">
              <a:avLst/>
            </a:prstGeom>
            <a:ln w="31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AEF462B-051B-4564-8128-74E624A1BFEE}"/>
                </a:ext>
              </a:extLst>
            </p:cNvPr>
            <p:cNvCxnSpPr>
              <a:cxnSpLocks/>
            </p:cNvCxnSpPr>
            <p:nvPr/>
          </p:nvCxnSpPr>
          <p:spPr>
            <a:xfrm>
              <a:off x="1758950" y="1836015"/>
              <a:ext cx="739775" cy="0"/>
            </a:xfrm>
            <a:prstGeom prst="line">
              <a:avLst/>
            </a:prstGeom>
            <a:ln w="31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5D83C44-4935-4E65-AA48-32F62C21982E}"/>
                </a:ext>
              </a:extLst>
            </p:cNvPr>
            <p:cNvCxnSpPr>
              <a:cxnSpLocks/>
            </p:cNvCxnSpPr>
            <p:nvPr/>
          </p:nvCxnSpPr>
          <p:spPr>
            <a:xfrm>
              <a:off x="1758950" y="1875558"/>
              <a:ext cx="739775" cy="0"/>
            </a:xfrm>
            <a:prstGeom prst="line">
              <a:avLst/>
            </a:prstGeom>
            <a:ln w="31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1C6EFF6-7F77-4767-8C10-29E35F648124}"/>
                </a:ext>
              </a:extLst>
            </p:cNvPr>
            <p:cNvCxnSpPr>
              <a:cxnSpLocks/>
            </p:cNvCxnSpPr>
            <p:nvPr/>
          </p:nvCxnSpPr>
          <p:spPr>
            <a:xfrm>
              <a:off x="1758950" y="1915101"/>
              <a:ext cx="739775" cy="0"/>
            </a:xfrm>
            <a:prstGeom prst="line">
              <a:avLst/>
            </a:prstGeom>
            <a:ln w="31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4A885D2-E7D6-4C8C-B06F-A4D6F2A59D5B}"/>
                </a:ext>
              </a:extLst>
            </p:cNvPr>
            <p:cNvCxnSpPr>
              <a:cxnSpLocks/>
            </p:cNvCxnSpPr>
            <p:nvPr/>
          </p:nvCxnSpPr>
          <p:spPr>
            <a:xfrm>
              <a:off x="1758950" y="1954644"/>
              <a:ext cx="739775" cy="0"/>
            </a:xfrm>
            <a:prstGeom prst="line">
              <a:avLst/>
            </a:prstGeom>
            <a:ln w="31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6CE0C0B-05D4-4B51-BBEE-A83D53A042BC}"/>
                </a:ext>
              </a:extLst>
            </p:cNvPr>
            <p:cNvCxnSpPr>
              <a:cxnSpLocks/>
            </p:cNvCxnSpPr>
            <p:nvPr/>
          </p:nvCxnSpPr>
          <p:spPr>
            <a:xfrm>
              <a:off x="1758950" y="1994187"/>
              <a:ext cx="739775" cy="0"/>
            </a:xfrm>
            <a:prstGeom prst="line">
              <a:avLst/>
            </a:prstGeom>
            <a:ln w="31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76E05FC-8B7B-4C0B-ADA4-DD2796875170}"/>
                </a:ext>
              </a:extLst>
            </p:cNvPr>
            <p:cNvCxnSpPr>
              <a:cxnSpLocks/>
            </p:cNvCxnSpPr>
            <p:nvPr/>
          </p:nvCxnSpPr>
          <p:spPr>
            <a:xfrm>
              <a:off x="1758950" y="2033730"/>
              <a:ext cx="739775" cy="0"/>
            </a:xfrm>
            <a:prstGeom prst="line">
              <a:avLst/>
            </a:prstGeom>
            <a:ln w="31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EC5B676-43E6-4433-9672-664952AAC2D8}"/>
                </a:ext>
              </a:extLst>
            </p:cNvPr>
            <p:cNvCxnSpPr>
              <a:cxnSpLocks/>
            </p:cNvCxnSpPr>
            <p:nvPr/>
          </p:nvCxnSpPr>
          <p:spPr>
            <a:xfrm>
              <a:off x="1758950" y="2073275"/>
              <a:ext cx="739775" cy="0"/>
            </a:xfrm>
            <a:prstGeom prst="line">
              <a:avLst/>
            </a:prstGeom>
            <a:ln w="31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C972C72-0186-4095-A020-287790606973}"/>
              </a:ext>
            </a:extLst>
          </p:cNvPr>
          <p:cNvSpPr txBox="1"/>
          <p:nvPr/>
        </p:nvSpPr>
        <p:spPr>
          <a:xfrm>
            <a:off x="622300" y="536218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User registers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12A521-27D9-4726-BBC0-C672949EF3EB}"/>
              </a:ext>
            </a:extLst>
          </p:cNvPr>
          <p:cNvSpPr txBox="1"/>
          <p:nvPr/>
        </p:nvSpPr>
        <p:spPr>
          <a:xfrm>
            <a:off x="498991" y="1729992"/>
            <a:ext cx="7489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add: 9064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906FA3-F5C2-4F78-BFB0-609042152C93}"/>
              </a:ext>
            </a:extLst>
          </p:cNvPr>
          <p:cNvSpPr/>
          <p:nvPr/>
        </p:nvSpPr>
        <p:spPr>
          <a:xfrm>
            <a:off x="1236105" y="1822225"/>
            <a:ext cx="1003977" cy="80891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BC47686-B81F-4098-AEE3-DCE8178F56B4}"/>
              </a:ext>
            </a:extLst>
          </p:cNvPr>
          <p:cNvSpPr/>
          <p:nvPr/>
        </p:nvSpPr>
        <p:spPr>
          <a:xfrm>
            <a:off x="1242455" y="1059961"/>
            <a:ext cx="1003977" cy="404951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0CB6F6-D512-4EA5-BEDB-F946C61C4064}"/>
              </a:ext>
            </a:extLst>
          </p:cNvPr>
          <p:cNvSpPr txBox="1"/>
          <p:nvPr/>
        </p:nvSpPr>
        <p:spPr>
          <a:xfrm>
            <a:off x="75215" y="1031374"/>
            <a:ext cx="10406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add: from 6000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B2F82EE2-0542-4560-998A-9668BE0745ED}"/>
              </a:ext>
            </a:extLst>
          </p:cNvPr>
          <p:cNvSpPr/>
          <p:nvPr/>
        </p:nvSpPr>
        <p:spPr>
          <a:xfrm>
            <a:off x="1143000" y="1069161"/>
            <a:ext cx="93105" cy="373572"/>
          </a:xfrm>
          <a:prstGeom prst="leftBrace">
            <a:avLst/>
          </a:prstGeom>
          <a:ln w="31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D72E08-B4EB-4D46-8111-C169267D7513}"/>
              </a:ext>
            </a:extLst>
          </p:cNvPr>
          <p:cNvSpPr txBox="1"/>
          <p:nvPr/>
        </p:nvSpPr>
        <p:spPr>
          <a:xfrm>
            <a:off x="2366652" y="1566045"/>
            <a:ext cx="16738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Direct </a:t>
            </a:r>
            <a:r>
              <a:rPr lang="en-GB" sz="1000" dirty="0" err="1"/>
              <a:t>ToASt</a:t>
            </a:r>
            <a:r>
              <a:rPr lang="en-GB" sz="1000" dirty="0"/>
              <a:t> configuration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87F7ADC-A8FF-4DFE-890A-B64497F061AF}"/>
              </a:ext>
            </a:extLst>
          </p:cNvPr>
          <p:cNvCxnSpPr>
            <a:cxnSpLocks/>
          </p:cNvCxnSpPr>
          <p:nvPr/>
        </p:nvCxnSpPr>
        <p:spPr>
          <a:xfrm>
            <a:off x="2437447" y="1101158"/>
            <a:ext cx="2134553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89B2A9D-5930-4317-B8B6-323D7266BB32}"/>
              </a:ext>
            </a:extLst>
          </p:cNvPr>
          <p:cNvSpPr txBox="1"/>
          <p:nvPr/>
        </p:nvSpPr>
        <p:spPr>
          <a:xfrm>
            <a:off x="2366652" y="847848"/>
            <a:ext cx="15648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By Sequencer generator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CE1B3D-B3F5-4641-A158-47C70BE7EC09}"/>
              </a:ext>
            </a:extLst>
          </p:cNvPr>
          <p:cNvSpPr/>
          <p:nvPr/>
        </p:nvSpPr>
        <p:spPr>
          <a:xfrm>
            <a:off x="4625340" y="842363"/>
            <a:ext cx="1775460" cy="70612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AE95B90-E706-4DE1-B073-9D7CC09E46BA}"/>
              </a:ext>
            </a:extLst>
          </p:cNvPr>
          <p:cNvSpPr txBox="1"/>
          <p:nvPr/>
        </p:nvSpPr>
        <p:spPr>
          <a:xfrm>
            <a:off x="4763015" y="1033755"/>
            <a:ext cx="1574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>
                <a:solidFill>
                  <a:schemeClr val="bg1"/>
                </a:solidFill>
              </a:rPr>
              <a:t>CFG_SequenceGen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3" name="Flowchart: Manual Operation 32">
            <a:extLst>
              <a:ext uri="{FF2B5EF4-FFF2-40B4-BE49-F238E27FC236}">
                <a16:creationId xmlns:a16="http://schemas.microsoft.com/office/drawing/2014/main" id="{395D2171-634A-4A8A-A821-4E52460F831D}"/>
              </a:ext>
            </a:extLst>
          </p:cNvPr>
          <p:cNvSpPr/>
          <p:nvPr/>
        </p:nvSpPr>
        <p:spPr>
          <a:xfrm>
            <a:off x="5020333" y="2057431"/>
            <a:ext cx="1135905" cy="390011"/>
          </a:xfrm>
          <a:prstGeom prst="flowChartManualOperation">
            <a:avLst/>
          </a:prstGeom>
          <a:solidFill>
            <a:srgbClr val="FA821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MUX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2A6760-8E87-4CE0-8D0B-F71346FAE5CD}"/>
              </a:ext>
            </a:extLst>
          </p:cNvPr>
          <p:cNvSpPr txBox="1"/>
          <p:nvPr/>
        </p:nvSpPr>
        <p:spPr>
          <a:xfrm>
            <a:off x="4596625" y="344115"/>
            <a:ext cx="18251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Sequencer will automatically generates the configuration sequence </a:t>
            </a:r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82C3B912-E955-489B-B8BD-15F8A1A5745C}"/>
              </a:ext>
            </a:extLst>
          </p:cNvPr>
          <p:cNvCxnSpPr>
            <a:cxnSpLocks/>
            <a:stCxn id="22" idx="3"/>
            <a:endCxn id="40" idx="0"/>
          </p:cNvCxnSpPr>
          <p:nvPr/>
        </p:nvCxnSpPr>
        <p:spPr>
          <a:xfrm>
            <a:off x="2240082" y="1862671"/>
            <a:ext cx="2969321" cy="193690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EE3F1762-49E9-4DA1-A55B-B2FB03BA05B3}"/>
              </a:ext>
            </a:extLst>
          </p:cNvPr>
          <p:cNvSpPr/>
          <p:nvPr/>
        </p:nvSpPr>
        <p:spPr>
          <a:xfrm>
            <a:off x="5126560" y="2056361"/>
            <a:ext cx="165685" cy="996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07E9A6F-78D7-44CB-9D37-EAF1CBD6F7A5}"/>
              </a:ext>
            </a:extLst>
          </p:cNvPr>
          <p:cNvSpPr/>
          <p:nvPr/>
        </p:nvSpPr>
        <p:spPr>
          <a:xfrm>
            <a:off x="5828578" y="2061792"/>
            <a:ext cx="165685" cy="9961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BE323049-9DCA-4E48-A3C8-82A124F343C3}"/>
              </a:ext>
            </a:extLst>
          </p:cNvPr>
          <p:cNvCxnSpPr>
            <a:cxnSpLocks/>
            <a:stCxn id="31" idx="2"/>
            <a:endCxn id="41" idx="0"/>
          </p:cNvCxnSpPr>
          <p:nvPr/>
        </p:nvCxnSpPr>
        <p:spPr>
          <a:xfrm rot="16200000" flipH="1">
            <a:off x="5455594" y="1605965"/>
            <a:ext cx="513302" cy="398351"/>
          </a:xfrm>
          <a:prstGeom prst="bent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E240774C-8819-4B78-8D6D-2413A58D0690}"/>
              </a:ext>
            </a:extLst>
          </p:cNvPr>
          <p:cNvSpPr txBox="1"/>
          <p:nvPr/>
        </p:nvSpPr>
        <p:spPr>
          <a:xfrm flipH="1">
            <a:off x="5911420" y="1841969"/>
            <a:ext cx="17754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/>
              <a:t>Downlink_GBT_Data_seq</a:t>
            </a:r>
            <a:endParaRPr lang="en-GB" sz="10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7FD219C-FE8F-44DA-BFD4-5D91FEF38069}"/>
              </a:ext>
            </a:extLst>
          </p:cNvPr>
          <p:cNvSpPr txBox="1"/>
          <p:nvPr/>
        </p:nvSpPr>
        <p:spPr>
          <a:xfrm>
            <a:off x="3544142" y="1836405"/>
            <a:ext cx="16321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/>
              <a:t>Downlink_GBT_Data_reg</a:t>
            </a:r>
            <a:endParaRPr lang="en-GB" sz="1000" dirty="0"/>
          </a:p>
        </p:txBody>
      </p: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B7B0478A-D528-48F0-86A3-DA18A84EBF56}"/>
              </a:ext>
            </a:extLst>
          </p:cNvPr>
          <p:cNvCxnSpPr>
            <a:cxnSpLocks/>
            <a:stCxn id="33" idx="2"/>
            <a:endCxn id="56" idx="0"/>
          </p:cNvCxnSpPr>
          <p:nvPr/>
        </p:nvCxnSpPr>
        <p:spPr>
          <a:xfrm rot="16200000" flipH="1">
            <a:off x="5409056" y="2626671"/>
            <a:ext cx="359252" cy="793"/>
          </a:xfrm>
          <a:prstGeom prst="bent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6C9500C3-8546-429A-9E36-6DAF765B1FE4}"/>
              </a:ext>
            </a:extLst>
          </p:cNvPr>
          <p:cNvSpPr txBox="1"/>
          <p:nvPr/>
        </p:nvSpPr>
        <p:spPr>
          <a:xfrm>
            <a:off x="5644564" y="2421044"/>
            <a:ext cx="13773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/>
              <a:t>Downlink_GBT_Data</a:t>
            </a:r>
            <a:endParaRPr lang="en-GB" sz="1000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F925518-E1F5-49F0-833A-174198316630}"/>
              </a:ext>
            </a:extLst>
          </p:cNvPr>
          <p:cNvGrpSpPr/>
          <p:nvPr/>
        </p:nvGrpSpPr>
        <p:grpSpPr>
          <a:xfrm>
            <a:off x="5272040" y="2806694"/>
            <a:ext cx="634077" cy="483300"/>
            <a:chOff x="1758950" y="1552575"/>
            <a:chExt cx="739775" cy="61595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0E0C31C-AB1B-48AA-B21F-FEBA0A605666}"/>
                </a:ext>
              </a:extLst>
            </p:cNvPr>
            <p:cNvSpPr/>
            <p:nvPr/>
          </p:nvSpPr>
          <p:spPr>
            <a:xfrm>
              <a:off x="1758950" y="1552575"/>
              <a:ext cx="739775" cy="61595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099848F-0AAF-436C-9F61-92B76BFCF2F7}"/>
                </a:ext>
              </a:extLst>
            </p:cNvPr>
            <p:cNvCxnSpPr>
              <a:cxnSpLocks/>
            </p:cNvCxnSpPr>
            <p:nvPr/>
          </p:nvCxnSpPr>
          <p:spPr>
            <a:xfrm>
              <a:off x="1758950" y="1638300"/>
              <a:ext cx="739775" cy="0"/>
            </a:xfrm>
            <a:prstGeom prst="line">
              <a:avLst/>
            </a:prstGeom>
            <a:ln w="31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4248A61-1438-43DE-9654-6AB058E8177C}"/>
                </a:ext>
              </a:extLst>
            </p:cNvPr>
            <p:cNvCxnSpPr>
              <a:cxnSpLocks/>
            </p:cNvCxnSpPr>
            <p:nvPr/>
          </p:nvCxnSpPr>
          <p:spPr>
            <a:xfrm>
              <a:off x="1758950" y="1677843"/>
              <a:ext cx="739775" cy="0"/>
            </a:xfrm>
            <a:prstGeom prst="line">
              <a:avLst/>
            </a:prstGeom>
            <a:ln w="31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EF0AC8D-0B8D-431E-A0B6-FE3E36EEE4AD}"/>
                </a:ext>
              </a:extLst>
            </p:cNvPr>
            <p:cNvCxnSpPr>
              <a:cxnSpLocks/>
            </p:cNvCxnSpPr>
            <p:nvPr/>
          </p:nvCxnSpPr>
          <p:spPr>
            <a:xfrm>
              <a:off x="1758950" y="1717386"/>
              <a:ext cx="739775" cy="0"/>
            </a:xfrm>
            <a:prstGeom prst="line">
              <a:avLst/>
            </a:prstGeom>
            <a:ln w="31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CDD0E08-2438-43C1-BA4E-B7C963EB1715}"/>
                </a:ext>
              </a:extLst>
            </p:cNvPr>
            <p:cNvCxnSpPr>
              <a:cxnSpLocks/>
            </p:cNvCxnSpPr>
            <p:nvPr/>
          </p:nvCxnSpPr>
          <p:spPr>
            <a:xfrm>
              <a:off x="1758950" y="1756929"/>
              <a:ext cx="739775" cy="0"/>
            </a:xfrm>
            <a:prstGeom prst="line">
              <a:avLst/>
            </a:prstGeom>
            <a:ln w="31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B2543F5-3E79-495C-B03F-447636AADAA8}"/>
                </a:ext>
              </a:extLst>
            </p:cNvPr>
            <p:cNvCxnSpPr>
              <a:cxnSpLocks/>
            </p:cNvCxnSpPr>
            <p:nvPr/>
          </p:nvCxnSpPr>
          <p:spPr>
            <a:xfrm>
              <a:off x="1758950" y="1796472"/>
              <a:ext cx="739775" cy="0"/>
            </a:xfrm>
            <a:prstGeom prst="line">
              <a:avLst/>
            </a:prstGeom>
            <a:ln w="31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AA3D51F-B0A3-47C1-A469-BA7DB3F4F0DD}"/>
                </a:ext>
              </a:extLst>
            </p:cNvPr>
            <p:cNvCxnSpPr>
              <a:cxnSpLocks/>
            </p:cNvCxnSpPr>
            <p:nvPr/>
          </p:nvCxnSpPr>
          <p:spPr>
            <a:xfrm>
              <a:off x="1758950" y="1836015"/>
              <a:ext cx="739775" cy="0"/>
            </a:xfrm>
            <a:prstGeom prst="line">
              <a:avLst/>
            </a:prstGeom>
            <a:ln w="31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041EC11-7812-40AD-BB07-1892122070FE}"/>
                </a:ext>
              </a:extLst>
            </p:cNvPr>
            <p:cNvCxnSpPr>
              <a:cxnSpLocks/>
            </p:cNvCxnSpPr>
            <p:nvPr/>
          </p:nvCxnSpPr>
          <p:spPr>
            <a:xfrm>
              <a:off x="1758950" y="1875558"/>
              <a:ext cx="739775" cy="0"/>
            </a:xfrm>
            <a:prstGeom prst="line">
              <a:avLst/>
            </a:prstGeom>
            <a:ln w="31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28F2078-4A10-4799-972B-03F77EB65278}"/>
                </a:ext>
              </a:extLst>
            </p:cNvPr>
            <p:cNvCxnSpPr>
              <a:cxnSpLocks/>
            </p:cNvCxnSpPr>
            <p:nvPr/>
          </p:nvCxnSpPr>
          <p:spPr>
            <a:xfrm>
              <a:off x="1758950" y="1915101"/>
              <a:ext cx="739775" cy="0"/>
            </a:xfrm>
            <a:prstGeom prst="line">
              <a:avLst/>
            </a:prstGeom>
            <a:ln w="31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70F0D06-ADA2-4E6B-9C5D-EBC023F125B4}"/>
                </a:ext>
              </a:extLst>
            </p:cNvPr>
            <p:cNvCxnSpPr>
              <a:cxnSpLocks/>
            </p:cNvCxnSpPr>
            <p:nvPr/>
          </p:nvCxnSpPr>
          <p:spPr>
            <a:xfrm>
              <a:off x="1758950" y="1954644"/>
              <a:ext cx="739775" cy="0"/>
            </a:xfrm>
            <a:prstGeom prst="line">
              <a:avLst/>
            </a:prstGeom>
            <a:ln w="31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F0938A5-7AE9-417F-9D36-F89F64A5DAE8}"/>
                </a:ext>
              </a:extLst>
            </p:cNvPr>
            <p:cNvCxnSpPr>
              <a:cxnSpLocks/>
            </p:cNvCxnSpPr>
            <p:nvPr/>
          </p:nvCxnSpPr>
          <p:spPr>
            <a:xfrm>
              <a:off x="1758950" y="1994187"/>
              <a:ext cx="739775" cy="0"/>
            </a:xfrm>
            <a:prstGeom prst="line">
              <a:avLst/>
            </a:prstGeom>
            <a:ln w="31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4068C1A-2002-4256-AF16-EFC0F4106724}"/>
                </a:ext>
              </a:extLst>
            </p:cNvPr>
            <p:cNvCxnSpPr>
              <a:cxnSpLocks/>
            </p:cNvCxnSpPr>
            <p:nvPr/>
          </p:nvCxnSpPr>
          <p:spPr>
            <a:xfrm>
              <a:off x="1758950" y="2033730"/>
              <a:ext cx="739775" cy="0"/>
            </a:xfrm>
            <a:prstGeom prst="line">
              <a:avLst/>
            </a:prstGeom>
            <a:ln w="31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CB0AC25-A7F2-43ED-AF4B-8F69308AE861}"/>
                </a:ext>
              </a:extLst>
            </p:cNvPr>
            <p:cNvCxnSpPr>
              <a:cxnSpLocks/>
            </p:cNvCxnSpPr>
            <p:nvPr/>
          </p:nvCxnSpPr>
          <p:spPr>
            <a:xfrm>
              <a:off x="1758950" y="2073275"/>
              <a:ext cx="739775" cy="0"/>
            </a:xfrm>
            <a:prstGeom prst="line">
              <a:avLst/>
            </a:prstGeom>
            <a:ln w="31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19035422-2019-4C0F-B2B3-50C6D3575D58}"/>
              </a:ext>
            </a:extLst>
          </p:cNvPr>
          <p:cNvSpPr txBox="1"/>
          <p:nvPr/>
        </p:nvSpPr>
        <p:spPr>
          <a:xfrm>
            <a:off x="5867320" y="284774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Sync_FIFO</a:t>
            </a:r>
            <a:endParaRPr lang="en-GB" dirty="0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10498196-44E8-469E-A2B5-BD0F926E6C52}"/>
              </a:ext>
            </a:extLst>
          </p:cNvPr>
          <p:cNvSpPr/>
          <p:nvPr/>
        </p:nvSpPr>
        <p:spPr>
          <a:xfrm>
            <a:off x="3501280" y="3122174"/>
            <a:ext cx="1218873" cy="68103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FSM_SHIFT</a:t>
            </a:r>
          </a:p>
          <a:p>
            <a:pPr algn="ctr"/>
            <a:r>
              <a:rPr lang="en-GB" sz="1100" dirty="0">
                <a:solidFill>
                  <a:schemeClr val="tx1"/>
                </a:solidFill>
              </a:rPr>
              <a:t>TX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3020B3F-2984-4033-8464-0FD83B75E500}"/>
              </a:ext>
            </a:extLst>
          </p:cNvPr>
          <p:cNvCxnSpPr/>
          <p:nvPr/>
        </p:nvCxnSpPr>
        <p:spPr>
          <a:xfrm flipH="1">
            <a:off x="1695231" y="3432447"/>
            <a:ext cx="180604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7FF5308E-A2BB-47B8-9BD2-77408E958972}"/>
              </a:ext>
            </a:extLst>
          </p:cNvPr>
          <p:cNvSpPr txBox="1"/>
          <p:nvPr/>
        </p:nvSpPr>
        <p:spPr>
          <a:xfrm>
            <a:off x="2389171" y="3184228"/>
            <a:ext cx="10647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SERIAL_OUT</a:t>
            </a:r>
          </a:p>
        </p:txBody>
      </p:sp>
      <p:cxnSp>
        <p:nvCxnSpPr>
          <p:cNvPr id="78" name="Connector: Elbow 77">
            <a:extLst>
              <a:ext uri="{FF2B5EF4-FFF2-40B4-BE49-F238E27FC236}">
                <a16:creationId xmlns:a16="http://schemas.microsoft.com/office/drawing/2014/main" id="{7DC07BA8-6E71-4055-B0CD-5552248554C7}"/>
              </a:ext>
            </a:extLst>
          </p:cNvPr>
          <p:cNvCxnSpPr>
            <a:cxnSpLocks/>
            <a:stCxn id="56" idx="2"/>
            <a:endCxn id="74" idx="3"/>
          </p:cNvCxnSpPr>
          <p:nvPr/>
        </p:nvCxnSpPr>
        <p:spPr>
          <a:xfrm rot="5400000">
            <a:off x="5068267" y="2941880"/>
            <a:ext cx="172698" cy="868926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C45AE470-FDD6-47EE-89F4-647D6D10979E}"/>
              </a:ext>
            </a:extLst>
          </p:cNvPr>
          <p:cNvSpPr/>
          <p:nvPr/>
        </p:nvSpPr>
        <p:spPr>
          <a:xfrm>
            <a:off x="3527664" y="3913148"/>
            <a:ext cx="1218873" cy="68103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FSM_RX_CFG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F646B9F-5DF5-4132-A1CB-4A6E9846A9B4}"/>
              </a:ext>
            </a:extLst>
          </p:cNvPr>
          <p:cNvSpPr txBox="1"/>
          <p:nvPr/>
        </p:nvSpPr>
        <p:spPr>
          <a:xfrm>
            <a:off x="971688" y="3346189"/>
            <a:ext cx="705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>
                <a:solidFill>
                  <a:schemeClr val="bg1"/>
                </a:solidFill>
              </a:rPr>
              <a:t>Cfg_TX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D03E272-2113-4F22-B538-F99F7751600D}"/>
              </a:ext>
            </a:extLst>
          </p:cNvPr>
          <p:cNvSpPr txBox="1"/>
          <p:nvPr/>
        </p:nvSpPr>
        <p:spPr>
          <a:xfrm>
            <a:off x="1032369" y="3917831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>
                <a:solidFill>
                  <a:schemeClr val="bg1"/>
                </a:solidFill>
              </a:rPr>
              <a:t>Cfg_RX</a:t>
            </a:r>
            <a:endParaRPr lang="en-GB" sz="1200" dirty="0">
              <a:solidFill>
                <a:schemeClr val="bg1"/>
              </a:solidFill>
            </a:endParaRP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D2A9727B-EFD5-4E43-8378-374C077B4512}"/>
              </a:ext>
            </a:extLst>
          </p:cNvPr>
          <p:cNvCxnSpPr>
            <a:cxnSpLocks/>
            <a:endCxn id="81" idx="1"/>
          </p:cNvCxnSpPr>
          <p:nvPr/>
        </p:nvCxnSpPr>
        <p:spPr>
          <a:xfrm>
            <a:off x="1561226" y="4253666"/>
            <a:ext cx="1966438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6EC14116-928A-49DA-B1E2-AB604E8CA605}"/>
              </a:ext>
            </a:extLst>
          </p:cNvPr>
          <p:cNvSpPr/>
          <p:nvPr/>
        </p:nvSpPr>
        <p:spPr>
          <a:xfrm>
            <a:off x="2437447" y="4032581"/>
            <a:ext cx="10871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 err="1"/>
              <a:t>CfgRx_int_reg</a:t>
            </a:r>
            <a:endParaRPr lang="en-GB" sz="1100" dirty="0"/>
          </a:p>
        </p:txBody>
      </p:sp>
      <p:cxnSp>
        <p:nvCxnSpPr>
          <p:cNvPr id="88" name="Connector: Elbow 87">
            <a:extLst>
              <a:ext uri="{FF2B5EF4-FFF2-40B4-BE49-F238E27FC236}">
                <a16:creationId xmlns:a16="http://schemas.microsoft.com/office/drawing/2014/main" id="{43BA01BB-7BCA-4279-868B-E65C983F798F}"/>
              </a:ext>
            </a:extLst>
          </p:cNvPr>
          <p:cNvCxnSpPr>
            <a:cxnSpLocks/>
            <a:stCxn id="81" idx="3"/>
            <a:endCxn id="31" idx="3"/>
          </p:cNvCxnSpPr>
          <p:nvPr/>
        </p:nvCxnSpPr>
        <p:spPr>
          <a:xfrm flipV="1">
            <a:off x="4746537" y="1195427"/>
            <a:ext cx="1654263" cy="3058239"/>
          </a:xfrm>
          <a:prstGeom prst="bentConnector3">
            <a:avLst>
              <a:gd name="adj1" fmla="val 187128"/>
            </a:avLst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ED04970E-658D-4533-8A1B-BA9533D3DFCB}"/>
              </a:ext>
            </a:extLst>
          </p:cNvPr>
          <p:cNvCxnSpPr>
            <a:cxnSpLocks/>
          </p:cNvCxnSpPr>
          <p:nvPr/>
        </p:nvCxnSpPr>
        <p:spPr>
          <a:xfrm>
            <a:off x="2440976" y="1235004"/>
            <a:ext cx="2134553" cy="0"/>
          </a:xfrm>
          <a:prstGeom prst="straightConnector1">
            <a:avLst/>
          </a:prstGeom>
          <a:ln w="25400">
            <a:solidFill>
              <a:srgbClr val="7030A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94BF52EF-6473-449D-9E3C-7AA7D1AFABF7}"/>
              </a:ext>
            </a:extLst>
          </p:cNvPr>
          <p:cNvSpPr/>
          <p:nvPr/>
        </p:nvSpPr>
        <p:spPr>
          <a:xfrm>
            <a:off x="6799150" y="4040275"/>
            <a:ext cx="11160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DATA_RX_CFG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DF88C1D-4DDE-401E-8CF8-DB6651F3E609}"/>
              </a:ext>
            </a:extLst>
          </p:cNvPr>
          <p:cNvSpPr txBox="1"/>
          <p:nvPr/>
        </p:nvSpPr>
        <p:spPr>
          <a:xfrm>
            <a:off x="208745" y="3500647"/>
            <a:ext cx="864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ToASt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AD2926D-ADCD-4458-9FC5-D0F3B33703C1}"/>
              </a:ext>
            </a:extLst>
          </p:cNvPr>
          <p:cNvSpPr txBox="1"/>
          <p:nvPr/>
        </p:nvSpPr>
        <p:spPr>
          <a:xfrm>
            <a:off x="8048620" y="2659761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MDC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4199879-740A-4264-8810-780D482C0EAB}"/>
              </a:ext>
            </a:extLst>
          </p:cNvPr>
          <p:cNvSpPr txBox="1"/>
          <p:nvPr/>
        </p:nvSpPr>
        <p:spPr>
          <a:xfrm>
            <a:off x="2444736" y="1220787"/>
            <a:ext cx="1430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>
                <a:solidFill>
                  <a:srgbClr val="7030A0"/>
                </a:solidFill>
              </a:rPr>
              <a:t>ReadBack</a:t>
            </a:r>
            <a:r>
              <a:rPr lang="en-GB" sz="1200" dirty="0">
                <a:solidFill>
                  <a:srgbClr val="7030A0"/>
                </a:solidFill>
              </a:rPr>
              <a:t> to User</a:t>
            </a:r>
          </a:p>
        </p:txBody>
      </p:sp>
    </p:spTree>
    <p:extLst>
      <p:ext uri="{BB962C8B-B14F-4D97-AF65-F5344CB8AC3E}">
        <p14:creationId xmlns:p14="http://schemas.microsoft.com/office/powerpoint/2010/main" val="14474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E1B9835-6952-40E3-87F3-AA3F0C7C9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792890"/>
              </p:ext>
            </p:extLst>
          </p:nvPr>
        </p:nvGraphicFramePr>
        <p:xfrm>
          <a:off x="333554" y="742303"/>
          <a:ext cx="7804748" cy="44653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403230">
                  <a:extLst>
                    <a:ext uri="{9D8B030D-6E8A-4147-A177-3AD203B41FA5}">
                      <a16:colId xmlns:a16="http://schemas.microsoft.com/office/drawing/2014/main" val="1600744630"/>
                    </a:ext>
                  </a:extLst>
                </a:gridCol>
                <a:gridCol w="1857556">
                  <a:extLst>
                    <a:ext uri="{9D8B030D-6E8A-4147-A177-3AD203B41FA5}">
                      <a16:colId xmlns:a16="http://schemas.microsoft.com/office/drawing/2014/main" val="1925388190"/>
                    </a:ext>
                  </a:extLst>
                </a:gridCol>
                <a:gridCol w="1587259">
                  <a:extLst>
                    <a:ext uri="{9D8B030D-6E8A-4147-A177-3AD203B41FA5}">
                      <a16:colId xmlns:a16="http://schemas.microsoft.com/office/drawing/2014/main" val="1852772557"/>
                    </a:ext>
                  </a:extLst>
                </a:gridCol>
                <a:gridCol w="2956703">
                  <a:extLst>
                    <a:ext uri="{9D8B030D-6E8A-4147-A177-3AD203B41FA5}">
                      <a16:colId xmlns:a16="http://schemas.microsoft.com/office/drawing/2014/main" val="3502238018"/>
                    </a:ext>
                  </a:extLst>
                </a:gridCol>
              </a:tblGrid>
              <a:tr h="206555">
                <a:tc>
                  <a:txBody>
                    <a:bodyPr/>
                    <a:lstStyle/>
                    <a:p>
                      <a:r>
                        <a:rPr lang="en-GB" sz="1100" dirty="0"/>
                        <a:t>Address by PCIe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Global 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Defaults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591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/>
                        <a:t>6000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GCR_0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0x433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Tx_0 and TX_1 enable for each </a:t>
                      </a:r>
                      <a:r>
                        <a:rPr lang="en-GB" sz="1000" dirty="0" err="1"/>
                        <a:t>ToASt</a:t>
                      </a:r>
                      <a:r>
                        <a:rPr lang="en-GB" sz="1000" dirty="0"/>
                        <a:t>, </a:t>
                      </a:r>
                    </a:p>
                    <a:p>
                      <a:r>
                        <a:rPr lang="en-GB" sz="1000" dirty="0"/>
                        <a:t>Detector polarity =1 (electrons)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5608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/>
                        <a:t>6004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GCR_1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0x088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412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/>
                        <a:t>6008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GCR_2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0x125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748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/>
                        <a:t>600C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GCR_3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0x1f0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055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/>
                        <a:t>6010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GCR_4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0x29f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1993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/>
                        <a:t>6014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GCR_5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0x3ff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9584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/>
                        <a:t>6018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GCR_6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0x1df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415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/>
                        <a:t>601C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GCR_7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0x30d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26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/>
                        <a:t>6020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GCR_8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0x2d4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30041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/>
                        <a:t>6024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GCR_9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0x246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156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/>
                        <a:t>6028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GCR_10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0x318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4803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/>
                        <a:t>602C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GCR_11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0x6a8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4709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/>
                        <a:t>6030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GCR_12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0x129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8529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/>
                        <a:t>6034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GCR_13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0x1b5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249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/>
                        <a:t>6038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GCR_14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0x071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Calibration enable = 0 (please set 0xF1 to enable the test pulse)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874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/>
                        <a:t>603C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GCR_15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0x000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No region disabled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654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61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34F602B-26C5-4F6D-85AF-BC15744464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652894"/>
              </p:ext>
            </p:extLst>
          </p:nvPr>
        </p:nvGraphicFramePr>
        <p:xfrm>
          <a:off x="333554" y="742303"/>
          <a:ext cx="7804748" cy="4160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03230">
                  <a:extLst>
                    <a:ext uri="{9D8B030D-6E8A-4147-A177-3AD203B41FA5}">
                      <a16:colId xmlns:a16="http://schemas.microsoft.com/office/drawing/2014/main" val="1600744630"/>
                    </a:ext>
                  </a:extLst>
                </a:gridCol>
                <a:gridCol w="1857556">
                  <a:extLst>
                    <a:ext uri="{9D8B030D-6E8A-4147-A177-3AD203B41FA5}">
                      <a16:colId xmlns:a16="http://schemas.microsoft.com/office/drawing/2014/main" val="1925388190"/>
                    </a:ext>
                  </a:extLst>
                </a:gridCol>
                <a:gridCol w="1587259">
                  <a:extLst>
                    <a:ext uri="{9D8B030D-6E8A-4147-A177-3AD203B41FA5}">
                      <a16:colId xmlns:a16="http://schemas.microsoft.com/office/drawing/2014/main" val="1852772557"/>
                    </a:ext>
                  </a:extLst>
                </a:gridCol>
                <a:gridCol w="2956703">
                  <a:extLst>
                    <a:ext uri="{9D8B030D-6E8A-4147-A177-3AD203B41FA5}">
                      <a16:colId xmlns:a16="http://schemas.microsoft.com/office/drawing/2014/main" val="3502238018"/>
                    </a:ext>
                  </a:extLst>
                </a:gridCol>
              </a:tblGrid>
              <a:tr h="206555">
                <a:tc>
                  <a:txBody>
                    <a:bodyPr/>
                    <a:lstStyle/>
                    <a:p>
                      <a:r>
                        <a:rPr lang="en-GB" sz="1100" dirty="0"/>
                        <a:t>Address by PCIe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Channel 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Defaults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591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/>
                        <a:t>6040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Region 0 - Channel 0 Reg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0x038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Set 0x18 to enable the test pulse on this channel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5608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/>
                        <a:t>6044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Region 0 - Channel 0 Reg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0xd36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412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/>
                        <a:t>6048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Region 0 - Channel 1 Reg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0x038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Set 0x18 to enable the test pulse on this channel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748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/>
                        <a:t>604C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Region 0 - Channel 1 Reg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0xd36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055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/>
                        <a:t>6050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Region 0 - Channel 2 Reg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0x038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Set 0x18 to enable the test pulse on this channel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1993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/>
                        <a:t>6054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Region 0 - Channel 2 Reg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0xd36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9584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/>
                        <a:t>6058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Region 0 - Channel 3 Reg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0x038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Set 0x18 to enable the test pulse on this channel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415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/>
                        <a:t>605C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Region 0 - Channel 3 Reg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0xd36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26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/>
                        <a:t>6060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Region 0 - Channel 4 Reg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0x038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Set 0x18 to enable the test pulse on this channel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30041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/>
                        <a:t>6064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Region 0 - Channel 4 Reg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0xd36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156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/>
                        <a:t>6068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Region 0 - Channel 5 Reg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0x038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Set 0x18 to enable the test pulse on this channel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4803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/>
                        <a:t>606C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Region 0 - Channel 5 Reg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0xd36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4709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/>
                        <a:t>6070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Region 0 - Channel 6 Reg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0x038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Set 0x18 to enable the test pulse on this channel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8529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/>
                        <a:t>6074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Region 0 - Channel 6 Reg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0xd36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249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/>
                        <a:t>6078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Region 0 - Channel 7 Reg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0x038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Set 0x18 to enable the test pulse on this channel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874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dirty="0"/>
                        <a:t>607C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Region 0 - Channel 7 Reg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0xd36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654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2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esign1">
  <a:themeElements>
    <a:clrScheme name="KIT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009682"/>
      </a:accent1>
      <a:accent2>
        <a:srgbClr val="4664AA"/>
      </a:accent2>
      <a:accent3>
        <a:srgbClr val="D9D9D9"/>
      </a:accent3>
      <a:accent4>
        <a:srgbClr val="4CB5A7"/>
      </a:accent4>
      <a:accent5>
        <a:srgbClr val="7D92C3"/>
      </a:accent5>
      <a:accent6>
        <a:srgbClr val="7FCAC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B050">
            <a:alpha val="6000"/>
          </a:srgbClr>
        </a:solidFill>
        <a:ln>
          <a:noFill/>
        </a:ln>
      </a:spPr>
      <a:bodyPr wrap="square" rtlCol="0" anchor="ctr">
        <a:noAutofit/>
      </a:bodyPr>
      <a:lstStyle>
        <a:defPPr algn="l">
          <a:defRPr sz="800" dirty="0" err="1"/>
        </a:defPPr>
      </a:lstStyle>
    </a:spDef>
    <a:lnDef>
      <a:spPr>
        <a:ln w="254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2.xml><?xml version="1.0" encoding="utf-8"?>
<a:theme xmlns:a="http://schemas.openxmlformats.org/drawingml/2006/main" name="1_KIT-Master_16zu9Format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0C0"/>
        </a:solidFill>
      </a:spPr>
      <a:bodyPr wrap="square" rtlCol="0" anchor="ctr">
        <a:noAutofit/>
      </a:bodyPr>
      <a:lstStyle>
        <a:defPPr algn="ctr">
          <a:defRPr sz="1200" dirty="0">
            <a:latin typeface="+mn-lt"/>
            <a:ea typeface="Verdana" panose="020B0604030504040204" pitchFamily="34" charset="0"/>
            <a:cs typeface="Verdana" panose="020B0604030504040204" pitchFamily="34" charset="0"/>
          </a:defRPr>
        </a:defPPr>
      </a:lstStyle>
    </a:spDef>
    <a:lnDef>
      <a:spPr>
        <a:ln>
          <a:solidFill>
            <a:srgbClr val="0070C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smtClean="0">
            <a:latin typeface="+mn-lt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KIT-Master_16zu9Format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70C0"/>
          </a:solidFill>
          <a:tailEnd type="arrow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Inhaltsfol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Design1</Template>
  <TotalTime>0</TotalTime>
  <Words>1961</Words>
  <Application>Microsoft Office PowerPoint</Application>
  <PresentationFormat>Custom</PresentationFormat>
  <Paragraphs>927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MS PGothic</vt:lpstr>
      <vt:lpstr>黑体</vt:lpstr>
      <vt:lpstr>Arial</vt:lpstr>
      <vt:lpstr>Calibri</vt:lpstr>
      <vt:lpstr>Wingdings</vt:lpstr>
      <vt:lpstr>Design1</vt:lpstr>
      <vt:lpstr>1_KIT-Master_16zu9Format</vt:lpstr>
      <vt:lpstr>2_KIT-Master_16zu9Format</vt:lpstr>
      <vt:lpstr>Inhaltsfolie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Franzi</dc:creator>
  <cp:lastModifiedBy>Caselle, Michele (IPE)</cp:lastModifiedBy>
  <cp:revision>1935</cp:revision>
  <cp:lastPrinted>2023-03-28T12:12:56Z</cp:lastPrinted>
  <dcterms:created xsi:type="dcterms:W3CDTF">2017-12-07T14:50:50Z</dcterms:created>
  <dcterms:modified xsi:type="dcterms:W3CDTF">2023-03-29T13:43:04Z</dcterms:modified>
</cp:coreProperties>
</file>