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0" r:id="rId1"/>
  </p:sldMasterIdLst>
  <p:notesMasterIdLst>
    <p:notesMasterId r:id="rId28"/>
  </p:notesMasterIdLst>
  <p:sldIdLst>
    <p:sldId id="274" r:id="rId2"/>
    <p:sldId id="2884" r:id="rId3"/>
    <p:sldId id="2885" r:id="rId4"/>
    <p:sldId id="2914" r:id="rId5"/>
    <p:sldId id="2916" r:id="rId6"/>
    <p:sldId id="2917" r:id="rId7"/>
    <p:sldId id="2897" r:id="rId8"/>
    <p:sldId id="319" r:id="rId9"/>
    <p:sldId id="2911" r:id="rId10"/>
    <p:sldId id="2887" r:id="rId11"/>
    <p:sldId id="2906" r:id="rId12"/>
    <p:sldId id="2913" r:id="rId13"/>
    <p:sldId id="2926" r:id="rId14"/>
    <p:sldId id="2904" r:id="rId15"/>
    <p:sldId id="2900" r:id="rId16"/>
    <p:sldId id="2910" r:id="rId17"/>
    <p:sldId id="2907" r:id="rId18"/>
    <p:sldId id="2901" r:id="rId19"/>
    <p:sldId id="2912" r:id="rId20"/>
    <p:sldId id="268" r:id="rId21"/>
    <p:sldId id="2922" r:id="rId22"/>
    <p:sldId id="2923" r:id="rId23"/>
    <p:sldId id="2902" r:id="rId24"/>
    <p:sldId id="2920" r:id="rId25"/>
    <p:sldId id="267" r:id="rId26"/>
    <p:sldId id="271" r:id="rId27"/>
  </p:sldIdLst>
  <p:sldSz cx="9144000" cy="51450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6EF481A-A753-4FA3-B5AE-609DAB24BCB4}">
          <p14:sldIdLst>
            <p14:sldId id="274"/>
            <p14:sldId id="2884"/>
            <p14:sldId id="2885"/>
            <p14:sldId id="2914"/>
            <p14:sldId id="2916"/>
            <p14:sldId id="2917"/>
            <p14:sldId id="2897"/>
            <p14:sldId id="319"/>
            <p14:sldId id="2911"/>
            <p14:sldId id="2887"/>
            <p14:sldId id="2906"/>
            <p14:sldId id="2913"/>
            <p14:sldId id="2926"/>
            <p14:sldId id="2904"/>
            <p14:sldId id="2900"/>
            <p14:sldId id="2910"/>
            <p14:sldId id="2907"/>
            <p14:sldId id="2901"/>
            <p14:sldId id="2912"/>
            <p14:sldId id="268"/>
            <p14:sldId id="2922"/>
            <p14:sldId id="2923"/>
            <p14:sldId id="2902"/>
            <p14:sldId id="2920"/>
            <p14:sldId id="267"/>
            <p14:sldId id="271"/>
          </p14:sldIdLst>
        </p14:section>
      </p14:sectionLst>
    </p:ext>
    <p:ext uri="{EFAFB233-063F-42B5-8137-9DF3F51BA10A}">
      <p15:sldGuideLst xmlns:p15="http://schemas.microsoft.com/office/powerpoint/2012/main">
        <p15:guide id="1" orient="horz" pos="1620">
          <p15:clr>
            <a:srgbClr val="A4A3A4"/>
          </p15:clr>
        </p15:guide>
        <p15:guide id="2" pos="55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BBD22"/>
    <a:srgbClr val="F56F0B"/>
    <a:srgbClr val="006600"/>
    <a:srgbClr val="7CCCBF"/>
    <a:srgbClr val="C8C8C8"/>
    <a:srgbClr val="BABA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6" autoAdjust="0"/>
    <p:restoredTop sz="96683" autoAdjust="0"/>
  </p:normalViewPr>
  <p:slideViewPr>
    <p:cSldViewPr snapToGrid="0">
      <p:cViewPr varScale="1">
        <p:scale>
          <a:sx n="160" d="100"/>
          <a:sy n="160" d="100"/>
        </p:scale>
        <p:origin x="176" y="224"/>
      </p:cViewPr>
      <p:guideLst>
        <p:guide orient="horz" pos="1620"/>
        <p:guide pos="551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8F02CA-77CB-4E54-B712-21E588799EE8}" type="datetimeFigureOut">
              <a:rPr lang="de-DE" smtClean="0"/>
              <a:t>07.07.23</a:t>
            </a:fld>
            <a:endParaRPr lang="de-DE"/>
          </a:p>
        </p:txBody>
      </p:sp>
      <p:sp>
        <p:nvSpPr>
          <p:cNvPr id="4" name="Folienbildplatzhalt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F729A-0AF0-4995-B32B-9504BC68960C}" type="slidenum">
              <a:rPr lang="de-DE" smtClean="0"/>
              <a:t>‹#›</a:t>
            </a:fld>
            <a:endParaRPr lang="de-DE"/>
          </a:p>
        </p:txBody>
      </p:sp>
    </p:spTree>
    <p:extLst>
      <p:ext uri="{BB962C8B-B14F-4D97-AF65-F5344CB8AC3E}">
        <p14:creationId xmlns:p14="http://schemas.microsoft.com/office/powerpoint/2010/main" val="2810794510"/>
      </p:ext>
    </p:extLst>
  </p:cSld>
  <p:clrMap bg1="lt1" tx1="dk1" bg2="lt2" tx2="dk2" accent1="accent1" accent2="accent2" accent3="accent3" accent4="accent4" accent5="accent5" accent6="accent6" hlink="hlink" folHlink="folHlink"/>
  <p:notesStyle>
    <a:lvl1pPr marL="0" algn="l" defTabSz="685680" rtl="0" eaLnBrk="1" latinLnBrk="0" hangingPunct="1">
      <a:defRPr sz="900" kern="1200">
        <a:solidFill>
          <a:schemeClr val="tx1"/>
        </a:solidFill>
        <a:latin typeface="+mn-lt"/>
        <a:ea typeface="+mn-ea"/>
        <a:cs typeface="+mn-cs"/>
      </a:defRPr>
    </a:lvl1pPr>
    <a:lvl2pPr marL="342840" algn="l" defTabSz="685680" rtl="0" eaLnBrk="1" latinLnBrk="0" hangingPunct="1">
      <a:defRPr sz="900" kern="1200">
        <a:solidFill>
          <a:schemeClr val="tx1"/>
        </a:solidFill>
        <a:latin typeface="+mn-lt"/>
        <a:ea typeface="+mn-ea"/>
        <a:cs typeface="+mn-cs"/>
      </a:defRPr>
    </a:lvl2pPr>
    <a:lvl3pPr marL="685680" algn="l" defTabSz="685680" rtl="0" eaLnBrk="1" latinLnBrk="0" hangingPunct="1">
      <a:defRPr sz="900" kern="1200">
        <a:solidFill>
          <a:schemeClr val="tx1"/>
        </a:solidFill>
        <a:latin typeface="+mn-lt"/>
        <a:ea typeface="+mn-ea"/>
        <a:cs typeface="+mn-cs"/>
      </a:defRPr>
    </a:lvl3pPr>
    <a:lvl4pPr marL="1028520" algn="l" defTabSz="685680" rtl="0" eaLnBrk="1" latinLnBrk="0" hangingPunct="1">
      <a:defRPr sz="900" kern="1200">
        <a:solidFill>
          <a:schemeClr val="tx1"/>
        </a:solidFill>
        <a:latin typeface="+mn-lt"/>
        <a:ea typeface="+mn-ea"/>
        <a:cs typeface="+mn-cs"/>
      </a:defRPr>
    </a:lvl4pPr>
    <a:lvl5pPr marL="1371360" algn="l" defTabSz="685680" rtl="0" eaLnBrk="1" latinLnBrk="0" hangingPunct="1">
      <a:defRPr sz="900" kern="1200">
        <a:solidFill>
          <a:schemeClr val="tx1"/>
        </a:solidFill>
        <a:latin typeface="+mn-lt"/>
        <a:ea typeface="+mn-ea"/>
        <a:cs typeface="+mn-cs"/>
      </a:defRPr>
    </a:lvl5pPr>
    <a:lvl6pPr marL="1714200" algn="l" defTabSz="685680" rtl="0" eaLnBrk="1" latinLnBrk="0" hangingPunct="1">
      <a:defRPr sz="900" kern="1200">
        <a:solidFill>
          <a:schemeClr val="tx1"/>
        </a:solidFill>
        <a:latin typeface="+mn-lt"/>
        <a:ea typeface="+mn-ea"/>
        <a:cs typeface="+mn-cs"/>
      </a:defRPr>
    </a:lvl6pPr>
    <a:lvl7pPr marL="2057040" algn="l" defTabSz="685680" rtl="0" eaLnBrk="1" latinLnBrk="0" hangingPunct="1">
      <a:defRPr sz="900" kern="1200">
        <a:solidFill>
          <a:schemeClr val="tx1"/>
        </a:solidFill>
        <a:latin typeface="+mn-lt"/>
        <a:ea typeface="+mn-ea"/>
        <a:cs typeface="+mn-cs"/>
      </a:defRPr>
    </a:lvl7pPr>
    <a:lvl8pPr marL="2399880" algn="l" defTabSz="685680" rtl="0" eaLnBrk="1" latinLnBrk="0" hangingPunct="1">
      <a:defRPr sz="900" kern="1200">
        <a:solidFill>
          <a:schemeClr val="tx1"/>
        </a:solidFill>
        <a:latin typeface="+mn-lt"/>
        <a:ea typeface="+mn-ea"/>
        <a:cs typeface="+mn-cs"/>
      </a:defRPr>
    </a:lvl8pPr>
    <a:lvl9pPr marL="2742720" algn="l" defTabSz="68568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13F729A-0AF0-4995-B32B-9504BC68960C}" type="slidenum">
              <a:rPr lang="de-DE" smtClean="0"/>
              <a:t>7</a:t>
            </a:fld>
            <a:endParaRPr lang="de-DE"/>
          </a:p>
        </p:txBody>
      </p:sp>
    </p:spTree>
    <p:extLst>
      <p:ext uri="{BB962C8B-B14F-4D97-AF65-F5344CB8AC3E}">
        <p14:creationId xmlns:p14="http://schemas.microsoft.com/office/powerpoint/2010/main" val="868147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13F729A-0AF0-4995-B32B-9504BC68960C}" type="slidenum">
              <a:rPr lang="de-DE" smtClean="0"/>
              <a:t>11</a:t>
            </a:fld>
            <a:endParaRPr lang="de-DE"/>
          </a:p>
        </p:txBody>
      </p:sp>
    </p:spTree>
    <p:extLst>
      <p:ext uri="{BB962C8B-B14F-4D97-AF65-F5344CB8AC3E}">
        <p14:creationId xmlns:p14="http://schemas.microsoft.com/office/powerpoint/2010/main" val="2193149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laceHolder 1"/>
          <p:cNvSpPr>
            <a:spLocks noGrp="1" noRot="1" noChangeAspect="1"/>
          </p:cNvSpPr>
          <p:nvPr>
            <p:ph type="sldImg"/>
          </p:nvPr>
        </p:nvSpPr>
        <p:spPr>
          <a:xfrm>
            <a:off x="574675" y="1336675"/>
            <a:ext cx="6408738" cy="3606800"/>
          </a:xfrm>
          <a:prstGeom prst="rect">
            <a:avLst/>
          </a:prstGeom>
          <a:ln w="0">
            <a:noFill/>
          </a:ln>
        </p:spPr>
      </p:sp>
      <p:sp>
        <p:nvSpPr>
          <p:cNvPr id="78" name="PlaceHolder 2"/>
          <p:cNvSpPr>
            <a:spLocks noGrp="1"/>
          </p:cNvSpPr>
          <p:nvPr>
            <p:ph type="body"/>
          </p:nvPr>
        </p:nvSpPr>
        <p:spPr>
          <a:xfrm>
            <a:off x="756000" y="5145480"/>
            <a:ext cx="6047280" cy="4209120"/>
          </a:xfrm>
          <a:prstGeom prst="rect">
            <a:avLst/>
          </a:prstGeom>
          <a:noFill/>
          <a:ln w="0">
            <a:noFill/>
          </a:ln>
        </p:spPr>
        <p:txBody>
          <a:bodyPr lIns="0" tIns="0" rIns="0" bIns="0" anchor="t">
            <a:noAutofit/>
          </a:bodyPr>
          <a:lstStyle/>
          <a:p>
            <a:pPr marL="216000" indent="0">
              <a:buNone/>
            </a:pPr>
            <a:endParaRPr lang="en-GB" sz="1800" b="0" strike="noStrike" spc="-1">
              <a:solidFill>
                <a:srgbClr val="000000"/>
              </a:solidFill>
              <a:latin typeface="Arial"/>
            </a:endParaRPr>
          </a:p>
        </p:txBody>
      </p:sp>
      <p:sp>
        <p:nvSpPr>
          <p:cNvPr id="79" name="PlaceHolder 3"/>
          <p:cNvSpPr>
            <a:spLocks noGrp="1"/>
          </p:cNvSpPr>
          <p:nvPr>
            <p:ph type="sldNum" idx="8"/>
          </p:nvPr>
        </p:nvSpPr>
        <p:spPr>
          <a:xfrm>
            <a:off x="4282200" y="10155600"/>
            <a:ext cx="3275280" cy="535680"/>
          </a:xfrm>
          <a:prstGeom prst="rect">
            <a:avLst/>
          </a:prstGeom>
          <a:noFill/>
          <a:ln w="0">
            <a:noFill/>
          </a:ln>
        </p:spPr>
        <p:txBody>
          <a:bodyPr lIns="0" tIns="0" rIns="0" bIns="0" anchor="b">
            <a:noAutofit/>
          </a:bodyPr>
          <a:lstStyle>
            <a:lvl1pPr indent="0" algn="r">
              <a:lnSpc>
                <a:spcPct val="100000"/>
              </a:lnSpc>
              <a:buNone/>
              <a:tabLst>
                <a:tab pos="0" algn="l"/>
              </a:tabLst>
              <a:defRPr lang="de-DE" sz="1200" b="0" strike="noStrike" spc="-1">
                <a:solidFill>
                  <a:srgbClr val="000000"/>
                </a:solidFill>
                <a:latin typeface="Times New Roman"/>
              </a:defRPr>
            </a:lvl1pPr>
          </a:lstStyle>
          <a:p>
            <a:pPr indent="0" algn="r">
              <a:lnSpc>
                <a:spcPct val="100000"/>
              </a:lnSpc>
              <a:buNone/>
              <a:tabLst>
                <a:tab pos="0" algn="l"/>
              </a:tabLst>
            </a:pPr>
            <a:fld id="{DD9D6568-AE10-4920-BBBA-30798411BDAF}" type="slidenum">
              <a:rPr lang="de-DE" sz="1200" b="0" strike="noStrike" spc="-1">
                <a:solidFill>
                  <a:srgbClr val="000000"/>
                </a:solidFill>
                <a:latin typeface="Times New Roman"/>
              </a:rPr>
              <a:t>12</a:t>
            </a:fld>
            <a:endParaRPr lang="en-GB" sz="12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13F729A-0AF0-4995-B32B-9504BC68960C}" type="slidenum">
              <a:rPr lang="de-DE" smtClean="0"/>
              <a:t>14</a:t>
            </a:fld>
            <a:endParaRPr lang="de-DE"/>
          </a:p>
        </p:txBody>
      </p:sp>
    </p:spTree>
    <p:extLst>
      <p:ext uri="{BB962C8B-B14F-4D97-AF65-F5344CB8AC3E}">
        <p14:creationId xmlns:p14="http://schemas.microsoft.com/office/powerpoint/2010/main" val="2328650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3F729A-0AF0-4995-B32B-9504BC68960C}" type="slidenum">
              <a:rPr lang="de-DE" smtClean="0"/>
              <a:t>16</a:t>
            </a:fld>
            <a:endParaRPr lang="de-DE"/>
          </a:p>
        </p:txBody>
      </p:sp>
    </p:spTree>
    <p:extLst>
      <p:ext uri="{BB962C8B-B14F-4D97-AF65-F5344CB8AC3E}">
        <p14:creationId xmlns:p14="http://schemas.microsoft.com/office/powerpoint/2010/main" val="2125651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13F729A-0AF0-4995-B32B-9504BC68960C}" type="slidenum">
              <a:rPr lang="de-DE" smtClean="0"/>
              <a:t>22</a:t>
            </a:fld>
            <a:endParaRPr lang="de-DE"/>
          </a:p>
        </p:txBody>
      </p:sp>
    </p:spTree>
    <p:extLst>
      <p:ext uri="{BB962C8B-B14F-4D97-AF65-F5344CB8AC3E}">
        <p14:creationId xmlns:p14="http://schemas.microsoft.com/office/powerpoint/2010/main" val="2964080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8" name="Textplatzhalter 18"/>
          <p:cNvSpPr>
            <a:spLocks noGrp="1"/>
          </p:cNvSpPr>
          <p:nvPr>
            <p:ph type="body" sz="quarter" idx="11" hasCustomPrompt="1"/>
          </p:nvPr>
        </p:nvSpPr>
        <p:spPr>
          <a:xfrm>
            <a:off x="365443" y="1445896"/>
            <a:ext cx="8524557" cy="285114"/>
          </a:xfrm>
        </p:spPr>
        <p:txBody>
          <a:bodyPr>
            <a:normAutofit/>
          </a:bodyPr>
          <a:lstStyle>
            <a:lvl1pPr marL="0" indent="0">
              <a:buFont typeface="Arial" panose="020B0604020202020204" pitchFamily="34" charset="0"/>
              <a:buNone/>
              <a:defRPr sz="2600" b="1"/>
            </a:lvl1pPr>
            <a:lvl2pPr marL="355600" indent="0">
              <a:buFont typeface="Arial" panose="020B0604020202020204" pitchFamily="34" charset="0"/>
              <a:buNone/>
              <a:defRPr sz="2600" b="1"/>
            </a:lvl2pPr>
            <a:lvl3pPr marL="717550" indent="0">
              <a:buFont typeface="Arial" panose="020B0604020202020204" pitchFamily="34" charset="0"/>
              <a:buNone/>
              <a:defRPr sz="2600" b="1"/>
            </a:lvl3pPr>
            <a:lvl4pPr marL="1073150" indent="0">
              <a:buFont typeface="Arial" panose="020B0604020202020204" pitchFamily="34" charset="0"/>
              <a:buNone/>
              <a:defRPr sz="2600" b="1"/>
            </a:lvl4pPr>
            <a:lvl5pPr marL="1435100" indent="0">
              <a:buFont typeface="Arial" panose="020B0604020202020204" pitchFamily="34" charset="0"/>
              <a:buNone/>
              <a:defRPr sz="2600" b="1"/>
            </a:lvl5pPr>
          </a:lstStyle>
          <a:p>
            <a:pPr lvl="0"/>
            <a:r>
              <a:rPr lang="de-DE" dirty="0"/>
              <a:t>Click </a:t>
            </a:r>
            <a:r>
              <a:rPr lang="de-DE" dirty="0" err="1"/>
              <a:t>to</a:t>
            </a:r>
            <a:r>
              <a:rPr lang="de-DE" dirty="0"/>
              <a:t> </a:t>
            </a:r>
            <a:r>
              <a:rPr lang="de-DE" dirty="0" err="1"/>
              <a:t>add</a:t>
            </a:r>
            <a:endParaRPr lang="de-DE" dirty="0"/>
          </a:p>
        </p:txBody>
      </p:sp>
      <p:sp>
        <p:nvSpPr>
          <p:cNvPr id="9" name="Textplatzhalter 25"/>
          <p:cNvSpPr>
            <a:spLocks noGrp="1"/>
          </p:cNvSpPr>
          <p:nvPr>
            <p:ph type="body" sz="quarter" idx="13" hasCustomPrompt="1"/>
          </p:nvPr>
        </p:nvSpPr>
        <p:spPr>
          <a:xfrm>
            <a:off x="380675" y="1979930"/>
            <a:ext cx="8515675" cy="509905"/>
          </a:xfrm>
        </p:spPr>
        <p:txBody>
          <a:bodyPr>
            <a:normAutofit/>
          </a:bodyPr>
          <a:lstStyle>
            <a:lvl1pPr marL="0" indent="0">
              <a:buFont typeface="Arial" panose="020B0604020202020204" pitchFamily="34" charset="0"/>
              <a:buNone/>
              <a:defRPr sz="1800" b="1" i="0" baseline="0"/>
            </a:lvl1pPr>
            <a:lvl2pPr marL="355600" indent="0">
              <a:buFont typeface="Arial" panose="020B0604020202020204" pitchFamily="34" charset="0"/>
              <a:buNone/>
              <a:defRPr sz="1800" b="1" i="0"/>
            </a:lvl2pPr>
            <a:lvl3pPr marL="717550" indent="0">
              <a:buFont typeface="Arial" panose="020B0604020202020204" pitchFamily="34" charset="0"/>
              <a:buNone/>
              <a:defRPr sz="1800" b="1" i="0"/>
            </a:lvl3pPr>
            <a:lvl4pPr marL="1073150" indent="0">
              <a:buFont typeface="Arial" panose="020B0604020202020204" pitchFamily="34" charset="0"/>
              <a:buNone/>
              <a:defRPr sz="1800" b="1" i="0"/>
            </a:lvl4pPr>
            <a:lvl5pPr marL="1435100" indent="0">
              <a:buFont typeface="Arial" panose="020B0604020202020204" pitchFamily="34" charset="0"/>
              <a:buNone/>
              <a:defRPr sz="1800" b="1" i="0"/>
            </a:lvl5pPr>
          </a:lstStyle>
          <a:p>
            <a:pPr lvl="0"/>
            <a:r>
              <a:rPr lang="de-DE" dirty="0"/>
              <a:t>Click </a:t>
            </a:r>
            <a:r>
              <a:rPr lang="de-DE" dirty="0" err="1"/>
              <a:t>to</a:t>
            </a:r>
            <a:r>
              <a:rPr lang="de-DE" dirty="0"/>
              <a:t> </a:t>
            </a:r>
            <a:r>
              <a:rPr lang="de-DE" dirty="0" err="1"/>
              <a:t>add</a:t>
            </a:r>
            <a:r>
              <a:rPr lang="de-DE" dirty="0"/>
              <a:t> </a:t>
            </a:r>
            <a:r>
              <a:rPr lang="de-DE" dirty="0" err="1"/>
              <a:t>subline</a:t>
            </a:r>
            <a:br>
              <a:rPr lang="de-DE" dirty="0"/>
            </a:br>
            <a:r>
              <a:rPr lang="de-DE" dirty="0"/>
              <a:t>(</a:t>
            </a:r>
            <a:r>
              <a:rPr lang="en-US" dirty="0"/>
              <a:t>Also possible in two columns</a:t>
            </a:r>
            <a:r>
              <a:rPr lang="de-DE" dirty="0"/>
              <a:t>)</a:t>
            </a:r>
          </a:p>
        </p:txBody>
      </p:sp>
      <p:sp>
        <p:nvSpPr>
          <p:cNvPr id="10" name="Text Box 14">
            <a:extLst>
              <a:ext uri="{FF2B5EF4-FFF2-40B4-BE49-F238E27FC236}">
                <a16:creationId xmlns:a16="http://schemas.microsoft.com/office/drawing/2014/main" id="{537A5579-09BA-4663-B67D-33B154205799}"/>
              </a:ext>
            </a:extLst>
          </p:cNvPr>
          <p:cNvSpPr txBox="1">
            <a:spLocks noChangeArrowheads="1"/>
          </p:cNvSpPr>
          <p:nvPr userDrawn="1"/>
        </p:nvSpPr>
        <p:spPr bwMode="auto">
          <a:xfrm>
            <a:off x="116600" y="4895776"/>
            <a:ext cx="3606670" cy="126958"/>
          </a:xfrm>
          <a:prstGeom prst="rect">
            <a:avLst/>
          </a:prstGeom>
          <a:noFill/>
          <a:ln w="9525">
            <a:noFill/>
            <a:miter lim="800000"/>
            <a:headEnd/>
            <a:tailEnd/>
          </a:ln>
          <a:effectLst/>
        </p:spPr>
        <p:txBody>
          <a:bodyPr wrap="square" lIns="0" tIns="0" rIns="0" bIns="0">
            <a:spAutoFit/>
          </a:bodyPr>
          <a:lstStyle/>
          <a:p>
            <a:r>
              <a:rPr lang="en-US" sz="825" noProof="0" dirty="0"/>
              <a:t>KIT – The Research University in the Helmholtz Association</a:t>
            </a:r>
          </a:p>
        </p:txBody>
      </p:sp>
      <p:sp>
        <p:nvSpPr>
          <p:cNvPr id="11" name="Text Box 14">
            <a:extLst>
              <a:ext uri="{FF2B5EF4-FFF2-40B4-BE49-F238E27FC236}">
                <a16:creationId xmlns:a16="http://schemas.microsoft.com/office/drawing/2014/main" id="{6C188393-F356-4F5D-80C7-5DAA7302CAFB}"/>
              </a:ext>
            </a:extLst>
          </p:cNvPr>
          <p:cNvSpPr txBox="1">
            <a:spLocks noChangeArrowheads="1"/>
          </p:cNvSpPr>
          <p:nvPr userDrawn="1"/>
        </p:nvSpPr>
        <p:spPr bwMode="auto">
          <a:xfrm>
            <a:off x="7318375" y="4826105"/>
            <a:ext cx="1727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e-DE" altLang="de-DE" sz="1600" b="1" dirty="0">
                <a:solidFill>
                  <a:schemeClr val="tx1"/>
                </a:solidFill>
              </a:rPr>
              <a:t>www.kit.edu</a:t>
            </a:r>
          </a:p>
        </p:txBody>
      </p:sp>
      <p:pic>
        <p:nvPicPr>
          <p:cNvPr id="12" name="Grafik 11">
            <a:extLst>
              <a:ext uri="{FF2B5EF4-FFF2-40B4-BE49-F238E27FC236}">
                <a16:creationId xmlns:a16="http://schemas.microsoft.com/office/drawing/2014/main" id="{F170E65B-29E8-4B34-8C2D-4A01E1FD964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6000" y="360000"/>
            <a:ext cx="1621550" cy="751280"/>
          </a:xfrm>
          <a:prstGeom prst="rect">
            <a:avLst/>
          </a:prstGeom>
        </p:spPr>
      </p:pic>
      <p:pic>
        <p:nvPicPr>
          <p:cNvPr id="2" name="Grafik 1">
            <a:extLst>
              <a:ext uri="{FF2B5EF4-FFF2-40B4-BE49-F238E27FC236}">
                <a16:creationId xmlns:a16="http://schemas.microsoft.com/office/drawing/2014/main" id="{C1FF49BB-EF2E-AA04-7DA8-CB8D5F3F563D}"/>
              </a:ext>
            </a:extLst>
          </p:cNvPr>
          <p:cNvPicPr>
            <a:picLocks noChangeAspect="1"/>
          </p:cNvPicPr>
          <p:nvPr userDrawn="1"/>
        </p:nvPicPr>
        <p:blipFill>
          <a:blip r:embed="rId3"/>
          <a:stretch>
            <a:fillRect/>
          </a:stretch>
        </p:blipFill>
        <p:spPr>
          <a:xfrm>
            <a:off x="92393" y="2621560"/>
            <a:ext cx="8967993" cy="2072820"/>
          </a:xfrm>
          <a:prstGeom prst="rect">
            <a:avLst/>
          </a:prstGeom>
        </p:spPr>
      </p:pic>
    </p:spTree>
    <p:extLst>
      <p:ext uri="{BB962C8B-B14F-4D97-AF65-F5344CB8AC3E}">
        <p14:creationId xmlns:p14="http://schemas.microsoft.com/office/powerpoint/2010/main" val="1193723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
        <p:nvSpPr>
          <p:cNvPr id="2" name="Date Placeholder 4">
            <a:extLst>
              <a:ext uri="{FF2B5EF4-FFF2-40B4-BE49-F238E27FC236}">
                <a16:creationId xmlns:a16="http://schemas.microsoft.com/office/drawing/2014/main" id="{467B2E70-ED81-3E4D-AD6F-B423754C9DE5}"/>
              </a:ext>
            </a:extLst>
          </p:cNvPr>
          <p:cNvSpPr>
            <a:spLocks noGrp="1"/>
          </p:cNvSpPr>
          <p:nvPr>
            <p:ph type="dt" sz="half" idx="13"/>
          </p:nvPr>
        </p:nvSpPr>
        <p:spPr>
          <a:xfrm>
            <a:off x="627234" y="4748824"/>
            <a:ext cx="1027755" cy="396264"/>
          </a:xfrm>
        </p:spPr>
        <p:txBody>
          <a:bodyPr/>
          <a:lstStyle/>
          <a:p>
            <a:r>
              <a:rPr lang="en-US" dirty="0"/>
              <a:t>5 July 2023</a:t>
            </a:r>
          </a:p>
        </p:txBody>
      </p:sp>
    </p:spTree>
    <p:extLst>
      <p:ext uri="{BB962C8B-B14F-4D97-AF65-F5344CB8AC3E}">
        <p14:creationId xmlns:p14="http://schemas.microsoft.com/office/powerpoint/2010/main" val="958444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61640" y="1188000"/>
            <a:ext cx="4882310" cy="3209146"/>
          </a:xfrm>
        </p:spPr>
        <p:txBody>
          <a:bodyPr/>
          <a:lstStyle>
            <a:lvl1pPr>
              <a:defRPr sz="1500"/>
            </a:lvl1pPr>
            <a:lvl2pPr>
              <a:defRPr sz="1350"/>
            </a:lvl2pPr>
            <a:lvl3pPr>
              <a:defRPr sz="1200"/>
            </a:lvl3pPr>
            <a:lvl4pPr>
              <a:defRPr sz="1200"/>
            </a:lvl4pPr>
            <a:lvl5pPr marL="1076612" indent="0">
              <a:buNone/>
              <a:defRPr sz="1200"/>
            </a:lvl5pPr>
            <a:lvl6pPr>
              <a:defRPr sz="1500"/>
            </a:lvl6pPr>
            <a:lvl7pPr>
              <a:defRPr sz="1500"/>
            </a:lvl7pPr>
            <a:lvl8pPr>
              <a:defRPr sz="1500"/>
            </a:lvl8pPr>
            <a:lvl9pPr>
              <a:defRPr sz="1500"/>
            </a:lvl9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4" name="Text Placeholder 3"/>
          <p:cNvSpPr>
            <a:spLocks noGrp="1"/>
          </p:cNvSpPr>
          <p:nvPr>
            <p:ph type="body" sz="half" idx="2" hasCustomPrompt="1"/>
          </p:nvPr>
        </p:nvSpPr>
        <p:spPr>
          <a:xfrm>
            <a:off x="400051" y="1188001"/>
            <a:ext cx="3178969" cy="3209146"/>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ltLang="de-DE" dirty="0"/>
              <a:t>Click to add text</a:t>
            </a:r>
          </a:p>
        </p:txBody>
      </p:sp>
      <p:sp>
        <p:nvSpPr>
          <p:cNvPr id="7" name="Slide Number Placeholder 6"/>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
        <p:nvSpPr>
          <p:cNvPr id="9" name="Title Placeholder 1">
            <a:extLst>
              <a:ext uri="{FF2B5EF4-FFF2-40B4-BE49-F238E27FC236}">
                <a16:creationId xmlns:a16="http://schemas.microsoft.com/office/drawing/2014/main" id="{5F47D9EC-E3C8-4173-84B3-DB5A91069C3D}"/>
              </a:ext>
            </a:extLst>
          </p:cNvPr>
          <p:cNvSpPr>
            <a:spLocks noGrp="1"/>
          </p:cNvSpPr>
          <p:nvPr>
            <p:ph type="title" hasCustomPrompt="1"/>
          </p:nvPr>
        </p:nvSpPr>
        <p:spPr>
          <a:xfrm>
            <a:off x="396000" y="296244"/>
            <a:ext cx="6869178" cy="575989"/>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5" name="Date Placeholder 4">
            <a:extLst>
              <a:ext uri="{FF2B5EF4-FFF2-40B4-BE49-F238E27FC236}">
                <a16:creationId xmlns:a16="http://schemas.microsoft.com/office/drawing/2014/main" id="{8AE67124-8901-C5BA-026F-954C3813D24A}"/>
              </a:ext>
            </a:extLst>
          </p:cNvPr>
          <p:cNvSpPr>
            <a:spLocks noGrp="1"/>
          </p:cNvSpPr>
          <p:nvPr>
            <p:ph type="dt" sz="half" idx="13"/>
          </p:nvPr>
        </p:nvSpPr>
        <p:spPr>
          <a:xfrm>
            <a:off x="627234" y="4748824"/>
            <a:ext cx="1027755" cy="396264"/>
          </a:xfrm>
        </p:spPr>
        <p:txBody>
          <a:bodyPr/>
          <a:lstStyle/>
          <a:p>
            <a:r>
              <a:rPr lang="en-US" dirty="0"/>
              <a:t>5 July 2023</a:t>
            </a:r>
          </a:p>
        </p:txBody>
      </p:sp>
    </p:spTree>
    <p:extLst>
      <p:ext uri="{BB962C8B-B14F-4D97-AF65-F5344CB8AC3E}">
        <p14:creationId xmlns:p14="http://schemas.microsoft.com/office/powerpoint/2010/main" val="467760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43915" y="468662"/>
            <a:ext cx="5471285" cy="3112861"/>
          </a:xfrm>
        </p:spPr>
        <p:txBody>
          <a:bodyPr anchor="t"/>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de-DE" dirty="0"/>
              <a:t>Bild</a:t>
            </a:r>
          </a:p>
        </p:txBody>
      </p:sp>
      <p:sp>
        <p:nvSpPr>
          <p:cNvPr id="7" name="Slide Number Placeholder 6"/>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
        <p:nvSpPr>
          <p:cNvPr id="8" name="Title 1">
            <a:extLst>
              <a:ext uri="{FF2B5EF4-FFF2-40B4-BE49-F238E27FC236}">
                <a16:creationId xmlns:a16="http://schemas.microsoft.com/office/drawing/2014/main" id="{874D6481-F98B-45EE-B6D0-BF8C42A11F43}"/>
              </a:ext>
            </a:extLst>
          </p:cNvPr>
          <p:cNvSpPr>
            <a:spLocks noGrp="1"/>
          </p:cNvSpPr>
          <p:nvPr>
            <p:ph type="title" hasCustomPrompt="1"/>
          </p:nvPr>
        </p:nvSpPr>
        <p:spPr>
          <a:xfrm>
            <a:off x="1843914" y="3628492"/>
            <a:ext cx="5468677" cy="425214"/>
          </a:xfrm>
          <a:prstGeom prst="rect">
            <a:avLst/>
          </a:prstGeom>
        </p:spPr>
        <p:txBody>
          <a:bodyPr anchor="b">
            <a:normAutofit/>
          </a:bodyPr>
          <a:lstStyle>
            <a:lvl1pPr>
              <a:defRPr sz="1500"/>
            </a:lvl1pPr>
          </a:lstStyle>
          <a:p>
            <a:r>
              <a:rPr lang="en-US" altLang="de-DE" dirty="0"/>
              <a:t>Click to add title</a:t>
            </a:r>
            <a:endParaRPr lang="en-US" dirty="0"/>
          </a:p>
        </p:txBody>
      </p:sp>
      <p:sp>
        <p:nvSpPr>
          <p:cNvPr id="9" name="Text Placeholder 3">
            <a:extLst>
              <a:ext uri="{FF2B5EF4-FFF2-40B4-BE49-F238E27FC236}">
                <a16:creationId xmlns:a16="http://schemas.microsoft.com/office/drawing/2014/main" id="{85119134-5DDA-43C1-B0D4-2BD9056B0DD6}"/>
              </a:ext>
            </a:extLst>
          </p:cNvPr>
          <p:cNvSpPr>
            <a:spLocks noGrp="1"/>
          </p:cNvSpPr>
          <p:nvPr>
            <p:ph type="body" sz="half" idx="2"/>
          </p:nvPr>
        </p:nvSpPr>
        <p:spPr>
          <a:xfrm>
            <a:off x="1846522" y="4099062"/>
            <a:ext cx="5468677" cy="577364"/>
          </a:xfrm>
        </p:spPr>
        <p:txBody>
          <a:bodyPr>
            <a:normAutofit/>
          </a:bodyPr>
          <a:lstStyle>
            <a:lvl1pPr marL="0" indent="0">
              <a:buNone/>
              <a:defRPr sz="105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ltLang="de-DE" dirty="0" err="1"/>
              <a:t>Mastertextformat</a:t>
            </a:r>
            <a:r>
              <a:rPr lang="en-US" altLang="de-DE" dirty="0"/>
              <a:t> </a:t>
            </a:r>
            <a:r>
              <a:rPr lang="en-US" altLang="de-DE" dirty="0" err="1"/>
              <a:t>bearbeiten</a:t>
            </a:r>
            <a:endParaRPr lang="en-US" altLang="de-DE" dirty="0"/>
          </a:p>
        </p:txBody>
      </p:sp>
      <p:sp>
        <p:nvSpPr>
          <p:cNvPr id="2" name="Date Placeholder 1">
            <a:extLst>
              <a:ext uri="{FF2B5EF4-FFF2-40B4-BE49-F238E27FC236}">
                <a16:creationId xmlns:a16="http://schemas.microsoft.com/office/drawing/2014/main" id="{90684A82-83B7-9AA9-8371-94D4EF57220A}"/>
              </a:ext>
            </a:extLst>
          </p:cNvPr>
          <p:cNvSpPr>
            <a:spLocks noGrp="1"/>
          </p:cNvSpPr>
          <p:nvPr>
            <p:ph type="dt" sz="half" idx="13"/>
          </p:nvPr>
        </p:nvSpPr>
        <p:spPr/>
        <p:txBody>
          <a:bodyPr/>
          <a:lstStyle/>
          <a:p>
            <a:r>
              <a:rPr lang="en-US"/>
              <a:t>22 March 2023</a:t>
            </a:r>
            <a:endParaRPr lang="en-US" dirty="0"/>
          </a:p>
        </p:txBody>
      </p:sp>
    </p:spTree>
    <p:extLst>
      <p:ext uri="{BB962C8B-B14F-4D97-AF65-F5344CB8AC3E}">
        <p14:creationId xmlns:p14="http://schemas.microsoft.com/office/powerpoint/2010/main" val="1647238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3" name="Vertical Text Placeholder 2"/>
          <p:cNvSpPr>
            <a:spLocks noGrp="1"/>
          </p:cNvSpPr>
          <p:nvPr>
            <p:ph type="body" orient="vert" idx="1" hasCustomPrompt="1"/>
          </p:nvPr>
        </p:nvSpPr>
        <p:spPr>
          <a:xfrm>
            <a:off x="400050" y="1068308"/>
            <a:ext cx="8343900" cy="3512663"/>
          </a:xfrm>
        </p:spPr>
        <p:txBody>
          <a:bodyPr vert="eaVert"/>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6" name="Slide Number Placeholder 5"/>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
        <p:nvSpPr>
          <p:cNvPr id="8" name="Title Placeholder 1">
            <a:extLst>
              <a:ext uri="{FF2B5EF4-FFF2-40B4-BE49-F238E27FC236}">
                <a16:creationId xmlns:a16="http://schemas.microsoft.com/office/drawing/2014/main" id="{A0AF9471-6F4B-417A-9B82-1D3AC42AE952}"/>
              </a:ext>
            </a:extLst>
          </p:cNvPr>
          <p:cNvSpPr>
            <a:spLocks noGrp="1"/>
          </p:cNvSpPr>
          <p:nvPr>
            <p:ph type="title" hasCustomPrompt="1"/>
          </p:nvPr>
        </p:nvSpPr>
        <p:spPr>
          <a:xfrm>
            <a:off x="396000" y="296244"/>
            <a:ext cx="6869178" cy="575989"/>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4" name="Date Placeholder 4">
            <a:extLst>
              <a:ext uri="{FF2B5EF4-FFF2-40B4-BE49-F238E27FC236}">
                <a16:creationId xmlns:a16="http://schemas.microsoft.com/office/drawing/2014/main" id="{1DFC41B1-DDBE-075D-05B6-24CACC92BC0D}"/>
              </a:ext>
            </a:extLst>
          </p:cNvPr>
          <p:cNvSpPr>
            <a:spLocks noGrp="1"/>
          </p:cNvSpPr>
          <p:nvPr>
            <p:ph type="dt" sz="half" idx="13"/>
          </p:nvPr>
        </p:nvSpPr>
        <p:spPr>
          <a:xfrm>
            <a:off x="627234" y="4748824"/>
            <a:ext cx="1027755" cy="396264"/>
          </a:xfrm>
        </p:spPr>
        <p:txBody>
          <a:bodyPr/>
          <a:lstStyle/>
          <a:p>
            <a:r>
              <a:rPr lang="en-US" dirty="0"/>
              <a:t>5 July 2023</a:t>
            </a:r>
          </a:p>
        </p:txBody>
      </p:sp>
    </p:spTree>
    <p:extLst>
      <p:ext uri="{BB962C8B-B14F-4D97-AF65-F5344CB8AC3E}">
        <p14:creationId xmlns:p14="http://schemas.microsoft.com/office/powerpoint/2010/main" val="1463720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770387" y="273928"/>
            <a:ext cx="1971675" cy="4360224"/>
          </a:xfrm>
          <a:prstGeom prst="rect">
            <a:avLst/>
          </a:prstGeom>
        </p:spPr>
        <p:txBody>
          <a:bodyPr vert="eaVert"/>
          <a:lstStyle>
            <a:lvl1pPr>
              <a:defRPr/>
            </a:lvl1pPr>
          </a:lstStyle>
          <a:p>
            <a:r>
              <a:rPr lang="en-US" altLang="de-DE" dirty="0"/>
              <a:t>Click to add title</a:t>
            </a:r>
            <a:endParaRPr lang="en-US" dirty="0"/>
          </a:p>
        </p:txBody>
      </p:sp>
      <p:sp>
        <p:nvSpPr>
          <p:cNvPr id="3" name="Vertical Text Placeholder 2"/>
          <p:cNvSpPr>
            <a:spLocks noGrp="1"/>
          </p:cNvSpPr>
          <p:nvPr>
            <p:ph type="body" orient="vert" idx="1" hasCustomPrompt="1"/>
          </p:nvPr>
        </p:nvSpPr>
        <p:spPr>
          <a:xfrm>
            <a:off x="401940" y="273928"/>
            <a:ext cx="6225572" cy="4360224"/>
          </a:xfrm>
        </p:spPr>
        <p:txBody>
          <a:bodyPr vert="eaVert"/>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6" name="Slide Number Placeholder 5"/>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
        <p:nvSpPr>
          <p:cNvPr id="4" name="Date Placeholder 4">
            <a:extLst>
              <a:ext uri="{FF2B5EF4-FFF2-40B4-BE49-F238E27FC236}">
                <a16:creationId xmlns:a16="http://schemas.microsoft.com/office/drawing/2014/main" id="{F339A363-C899-4BD2-C057-CF36D2D9DFE8}"/>
              </a:ext>
            </a:extLst>
          </p:cNvPr>
          <p:cNvSpPr>
            <a:spLocks noGrp="1"/>
          </p:cNvSpPr>
          <p:nvPr>
            <p:ph type="dt" sz="half" idx="13"/>
          </p:nvPr>
        </p:nvSpPr>
        <p:spPr>
          <a:xfrm>
            <a:off x="627234" y="4748824"/>
            <a:ext cx="1027755" cy="396264"/>
          </a:xfrm>
        </p:spPr>
        <p:txBody>
          <a:bodyPr/>
          <a:lstStyle/>
          <a:p>
            <a:r>
              <a:rPr lang="en-US" dirty="0"/>
              <a:t>5 July 2023</a:t>
            </a:r>
          </a:p>
        </p:txBody>
      </p:sp>
    </p:spTree>
    <p:extLst>
      <p:ext uri="{BB962C8B-B14F-4D97-AF65-F5344CB8AC3E}">
        <p14:creationId xmlns:p14="http://schemas.microsoft.com/office/powerpoint/2010/main" val="591101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395820" y="296011"/>
            <a:ext cx="6868530" cy="575278"/>
          </a:xfrm>
          <a:prstGeom prst="rect">
            <a:avLst/>
          </a:prstGeom>
          <a:noFill/>
          <a:ln w="0">
            <a:noFill/>
          </a:ln>
        </p:spPr>
        <p:txBody>
          <a:bodyPr lIns="0" tIns="0" rIns="0" bIns="0" anchor="ctr">
            <a:noAutofit/>
          </a:bodyPr>
          <a:lstStyle>
            <a:lvl1pPr indent="0" algn="ctr">
              <a:buNone/>
              <a:defRPr/>
            </a:lvl1pPr>
          </a:lstStyle>
          <a:p>
            <a:pPr indent="0" algn="ctr">
              <a:buNone/>
            </a:pPr>
            <a:endParaRPr lang="en-GB" sz="3300" b="0" strike="noStrike" spc="-1">
              <a:solidFill>
                <a:srgbClr val="000000"/>
              </a:solidFill>
              <a:latin typeface="Arial"/>
            </a:endParaRPr>
          </a:p>
        </p:txBody>
      </p:sp>
      <p:sp>
        <p:nvSpPr>
          <p:cNvPr id="11" name="PlaceHolder 2"/>
          <p:cNvSpPr>
            <a:spLocks noGrp="1"/>
          </p:cNvSpPr>
          <p:nvPr>
            <p:ph/>
          </p:nvPr>
        </p:nvSpPr>
        <p:spPr>
          <a:xfrm>
            <a:off x="457110" y="1203762"/>
            <a:ext cx="8229330" cy="2983881"/>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GB" sz="2400" b="0" strike="noStrike" spc="-1">
              <a:solidFill>
                <a:srgbClr val="000000"/>
              </a:solidFill>
              <a:latin typeface="Arial"/>
            </a:endParaRPr>
          </a:p>
        </p:txBody>
      </p:sp>
      <p:sp>
        <p:nvSpPr>
          <p:cNvPr id="4" name="PlaceHolder 3"/>
          <p:cNvSpPr>
            <a:spLocks noGrp="1"/>
          </p:cNvSpPr>
          <p:nvPr>
            <p:ph type="sldNum" idx="1"/>
          </p:nvPr>
        </p:nvSpPr>
        <p:spPr/>
        <p:txBody>
          <a:bodyPr/>
          <a:lstStyle/>
          <a:p>
            <a:fld id="{E2C2F821-F85E-4730-96D6-6912876B09A2}" type="slidenum">
              <a:t>‹#›</a:t>
            </a:fld>
            <a:endParaRPr/>
          </a:p>
        </p:txBody>
      </p:sp>
      <p:sp>
        <p:nvSpPr>
          <p:cNvPr id="5" name="PlaceHolder 4"/>
          <p:cNvSpPr>
            <a:spLocks noGrp="1"/>
          </p:cNvSpPr>
          <p:nvPr>
            <p:ph type="dt" idx="2"/>
          </p:nvPr>
        </p:nvSpPr>
        <p:spPr/>
        <p:txBody>
          <a:bodyPr/>
          <a:lstStyle/>
          <a:p>
            <a:endParaRPr/>
          </a:p>
        </p:txBody>
      </p:sp>
    </p:spTree>
    <p:extLst>
      <p:ext uri="{BB962C8B-B14F-4D97-AF65-F5344CB8AC3E}">
        <p14:creationId xmlns:p14="http://schemas.microsoft.com/office/powerpoint/2010/main" val="1338990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0050" y="1188000"/>
            <a:ext cx="8343900" cy="3365893"/>
          </a:xfrm>
        </p:spPr>
        <p:txBody>
          <a:bodyPr/>
          <a:lstStyle>
            <a:lvl1pPr>
              <a:defRPr/>
            </a:lvl1pPr>
            <a:lvl2pPr>
              <a:defRPr/>
            </a:lvl2pPr>
            <a:lvl3pPr>
              <a:defRPr/>
            </a:lvl3pPr>
            <a:lvl4pPr>
              <a:defRPr/>
            </a:lvl4pPr>
            <a:lvl5pPr>
              <a:defRPr sz="1600"/>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6" name="Slide Number Placeholder 5"/>
          <p:cNvSpPr>
            <a:spLocks noGrp="1"/>
          </p:cNvSpPr>
          <p:nvPr>
            <p:ph type="sldNum" sz="quarter" idx="12"/>
          </p:nvPr>
        </p:nvSpPr>
        <p:spPr>
          <a:xfrm>
            <a:off x="216000" y="4748824"/>
            <a:ext cx="326368" cy="396264"/>
          </a:xfrm>
          <a:prstGeom prst="rect">
            <a:avLst/>
          </a:prstGeom>
        </p:spPr>
        <p:txBody>
          <a:bodyPr/>
          <a:lstStyle>
            <a:lvl1pPr>
              <a:defRPr/>
            </a:lvl1pPr>
          </a:lstStyle>
          <a:p>
            <a:fld id="{61696EC4-B4CF-4701-AD06-A8439D6D8E12}" type="slidenum">
              <a:rPr lang="en-US" noProof="0" smtClean="0"/>
              <a:t>‹#›</a:t>
            </a:fld>
            <a:endParaRPr lang="en-US" noProof="0"/>
          </a:p>
        </p:txBody>
      </p:sp>
      <p:sp>
        <p:nvSpPr>
          <p:cNvPr id="7" name="Title Placeholder 1">
            <a:extLst>
              <a:ext uri="{FF2B5EF4-FFF2-40B4-BE49-F238E27FC236}">
                <a16:creationId xmlns:a16="http://schemas.microsoft.com/office/drawing/2014/main" id="{340BE303-A4F2-4BCB-AF82-DC9DDFB7C7E7}"/>
              </a:ext>
            </a:extLst>
          </p:cNvPr>
          <p:cNvSpPr>
            <a:spLocks noGrp="1"/>
          </p:cNvSpPr>
          <p:nvPr>
            <p:ph type="title" hasCustomPrompt="1"/>
          </p:nvPr>
        </p:nvSpPr>
        <p:spPr>
          <a:xfrm>
            <a:off x="396000" y="296244"/>
            <a:ext cx="6869178" cy="575989"/>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2" name="Date Placeholder 1">
            <a:extLst>
              <a:ext uri="{FF2B5EF4-FFF2-40B4-BE49-F238E27FC236}">
                <a16:creationId xmlns:a16="http://schemas.microsoft.com/office/drawing/2014/main" id="{C9F97CE9-25B3-3567-96FC-298991BDB8AA}"/>
              </a:ext>
            </a:extLst>
          </p:cNvPr>
          <p:cNvSpPr>
            <a:spLocks noGrp="1"/>
          </p:cNvSpPr>
          <p:nvPr>
            <p:ph type="dt" sz="half" idx="13"/>
          </p:nvPr>
        </p:nvSpPr>
        <p:spPr/>
        <p:txBody>
          <a:bodyPr/>
          <a:lstStyle/>
          <a:p>
            <a:r>
              <a:rPr lang="en-US" dirty="0"/>
              <a:t>5 July 2023</a:t>
            </a:r>
          </a:p>
        </p:txBody>
      </p:sp>
    </p:spTree>
    <p:extLst>
      <p:ext uri="{BB962C8B-B14F-4D97-AF65-F5344CB8AC3E}">
        <p14:creationId xmlns:p14="http://schemas.microsoft.com/office/powerpoint/2010/main" val="2140702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00050" y="1188000"/>
            <a:ext cx="4114800" cy="3446153"/>
          </a:xfrm>
        </p:spPr>
        <p:txBody>
          <a:bodyPr/>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4" name="Content Placeholder 3"/>
          <p:cNvSpPr>
            <a:spLocks noGrp="1"/>
          </p:cNvSpPr>
          <p:nvPr>
            <p:ph sz="half" idx="2" hasCustomPrompt="1"/>
          </p:nvPr>
        </p:nvSpPr>
        <p:spPr>
          <a:xfrm>
            <a:off x="4629150" y="1188000"/>
            <a:ext cx="4114799" cy="3446153"/>
          </a:xfrm>
        </p:spPr>
        <p:txBody>
          <a:bodyPr/>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7" name="Slide Number Placeholder 6"/>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
        <p:nvSpPr>
          <p:cNvPr id="9" name="Title Placeholder 1">
            <a:extLst>
              <a:ext uri="{FF2B5EF4-FFF2-40B4-BE49-F238E27FC236}">
                <a16:creationId xmlns:a16="http://schemas.microsoft.com/office/drawing/2014/main" id="{6862948F-D5FC-499A-8B74-0B5A4CF727CD}"/>
              </a:ext>
            </a:extLst>
          </p:cNvPr>
          <p:cNvSpPr>
            <a:spLocks noGrp="1"/>
          </p:cNvSpPr>
          <p:nvPr>
            <p:ph type="title" hasCustomPrompt="1"/>
          </p:nvPr>
        </p:nvSpPr>
        <p:spPr>
          <a:xfrm>
            <a:off x="396000" y="296244"/>
            <a:ext cx="6869178" cy="575989"/>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2" name="Date Placeholder 1">
            <a:extLst>
              <a:ext uri="{FF2B5EF4-FFF2-40B4-BE49-F238E27FC236}">
                <a16:creationId xmlns:a16="http://schemas.microsoft.com/office/drawing/2014/main" id="{A503FB06-5977-002A-7013-2EEA9B215D04}"/>
              </a:ext>
            </a:extLst>
          </p:cNvPr>
          <p:cNvSpPr>
            <a:spLocks noGrp="1"/>
          </p:cNvSpPr>
          <p:nvPr>
            <p:ph type="dt" sz="half" idx="13"/>
          </p:nvPr>
        </p:nvSpPr>
        <p:spPr/>
        <p:txBody>
          <a:bodyPr/>
          <a:lstStyle/>
          <a:p>
            <a:r>
              <a:rPr lang="en-US" dirty="0"/>
              <a:t>5 July 2023</a:t>
            </a:r>
          </a:p>
        </p:txBody>
      </p:sp>
    </p:spTree>
    <p:extLst>
      <p:ext uri="{BB962C8B-B14F-4D97-AF65-F5344CB8AC3E}">
        <p14:creationId xmlns:p14="http://schemas.microsoft.com/office/powerpoint/2010/main" val="2266595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8" name="Bildplatzhalter 4"/>
          <p:cNvSpPr>
            <a:spLocks noGrp="1"/>
          </p:cNvSpPr>
          <p:nvPr>
            <p:ph type="pic" sz="quarter" idx="13" hasCustomPrompt="1"/>
          </p:nvPr>
        </p:nvSpPr>
        <p:spPr>
          <a:xfrm>
            <a:off x="4655819" y="1188720"/>
            <a:ext cx="4100831" cy="3459481"/>
          </a:xfrm>
          <a:prstGeom prst="round2DiagRect">
            <a:avLst>
              <a:gd name="adj1" fmla="val 0"/>
              <a:gd name="adj2" fmla="val 8317"/>
            </a:avLst>
          </a:prstGeom>
          <a:solidFill>
            <a:srgbClr val="FF99FF"/>
          </a:solidFill>
          <a:ln w="12700">
            <a:solidFill>
              <a:schemeClr val="bg2"/>
            </a:solidFill>
          </a:ln>
        </p:spPr>
        <p:txBody>
          <a:bodyPr/>
          <a:lstStyle>
            <a:lvl1pPr marL="0" indent="0">
              <a:buFont typeface="Arial" panose="020B0604020202020204" pitchFamily="34" charset="0"/>
              <a:buNone/>
              <a:defRPr baseline="0"/>
            </a:lvl1pPr>
          </a:lstStyle>
          <a:p>
            <a:r>
              <a:rPr lang="en-US" dirty="0"/>
              <a:t>Please insert a picture in the master slide</a:t>
            </a:r>
          </a:p>
        </p:txBody>
      </p:sp>
      <p:sp>
        <p:nvSpPr>
          <p:cNvPr id="3" name="Content Placeholder 2"/>
          <p:cNvSpPr>
            <a:spLocks noGrp="1"/>
          </p:cNvSpPr>
          <p:nvPr>
            <p:ph sz="half" idx="1" hasCustomPrompt="1"/>
          </p:nvPr>
        </p:nvSpPr>
        <p:spPr>
          <a:xfrm>
            <a:off x="400050" y="1188000"/>
            <a:ext cx="4114800" cy="3446153"/>
          </a:xfrm>
        </p:spPr>
        <p:txBody>
          <a:bodyPr/>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7" name="Slide Number Placeholder 6"/>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
        <p:nvSpPr>
          <p:cNvPr id="9" name="Title Placeholder 1">
            <a:extLst>
              <a:ext uri="{FF2B5EF4-FFF2-40B4-BE49-F238E27FC236}">
                <a16:creationId xmlns:a16="http://schemas.microsoft.com/office/drawing/2014/main" id="{6862948F-D5FC-499A-8B74-0B5A4CF727CD}"/>
              </a:ext>
            </a:extLst>
          </p:cNvPr>
          <p:cNvSpPr>
            <a:spLocks noGrp="1"/>
          </p:cNvSpPr>
          <p:nvPr>
            <p:ph type="title" hasCustomPrompt="1"/>
          </p:nvPr>
        </p:nvSpPr>
        <p:spPr>
          <a:xfrm>
            <a:off x="396000" y="296244"/>
            <a:ext cx="6869178" cy="575989"/>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2" name="Date Placeholder 1">
            <a:extLst>
              <a:ext uri="{FF2B5EF4-FFF2-40B4-BE49-F238E27FC236}">
                <a16:creationId xmlns:a16="http://schemas.microsoft.com/office/drawing/2014/main" id="{85CDC703-24D0-FF02-FCD0-32604A0C8669}"/>
              </a:ext>
            </a:extLst>
          </p:cNvPr>
          <p:cNvSpPr>
            <a:spLocks noGrp="1"/>
          </p:cNvSpPr>
          <p:nvPr>
            <p:ph type="dt" sz="half" idx="14"/>
          </p:nvPr>
        </p:nvSpPr>
        <p:spPr/>
        <p:txBody>
          <a:bodyPr/>
          <a:lstStyle/>
          <a:p>
            <a:r>
              <a:rPr lang="en-US" dirty="0"/>
              <a:t>5 July 2023</a:t>
            </a:r>
          </a:p>
        </p:txBody>
      </p:sp>
    </p:spTree>
    <p:extLst>
      <p:ext uri="{BB962C8B-B14F-4D97-AF65-F5344CB8AC3E}">
        <p14:creationId xmlns:p14="http://schemas.microsoft.com/office/powerpoint/2010/main" val="33325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00050" y="1188000"/>
            <a:ext cx="4098132" cy="618125"/>
          </a:xfrm>
        </p:spPr>
        <p:txBody>
          <a:bodyPr anchor="b">
            <a:normAutofit/>
          </a:bodyPr>
          <a:lstStyle>
            <a:lvl1pPr marL="0" indent="0">
              <a:buNone/>
              <a:defRPr sz="20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ltLang="de-DE" dirty="0"/>
              <a:t>Click to add subline</a:t>
            </a:r>
          </a:p>
        </p:txBody>
      </p:sp>
      <p:sp>
        <p:nvSpPr>
          <p:cNvPr id="4" name="Content Placeholder 3"/>
          <p:cNvSpPr>
            <a:spLocks noGrp="1"/>
          </p:cNvSpPr>
          <p:nvPr>
            <p:ph sz="half" idx="2" hasCustomPrompt="1"/>
          </p:nvPr>
        </p:nvSpPr>
        <p:spPr>
          <a:xfrm>
            <a:off x="400050" y="1937441"/>
            <a:ext cx="4098132" cy="2706239"/>
          </a:xfrm>
        </p:spPr>
        <p:txBody>
          <a:bodyPr/>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5" name="Text Placeholder 4"/>
          <p:cNvSpPr>
            <a:spLocks noGrp="1"/>
          </p:cNvSpPr>
          <p:nvPr>
            <p:ph type="body" sz="quarter" idx="3" hasCustomPrompt="1"/>
          </p:nvPr>
        </p:nvSpPr>
        <p:spPr>
          <a:xfrm>
            <a:off x="4645818" y="1188000"/>
            <a:ext cx="4098132" cy="618125"/>
          </a:xfrm>
        </p:spPr>
        <p:txBody>
          <a:bodyPr anchor="b">
            <a:normAutofit/>
          </a:bodyPr>
          <a:lstStyle>
            <a:lvl1pPr marL="0" indent="0">
              <a:buNone/>
              <a:defRPr sz="20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ltLang="de-DE" dirty="0"/>
              <a:t>Click to add subline</a:t>
            </a:r>
          </a:p>
        </p:txBody>
      </p:sp>
      <p:sp>
        <p:nvSpPr>
          <p:cNvPr id="6" name="Content Placeholder 5"/>
          <p:cNvSpPr>
            <a:spLocks noGrp="1"/>
          </p:cNvSpPr>
          <p:nvPr>
            <p:ph sz="quarter" idx="4" hasCustomPrompt="1"/>
          </p:nvPr>
        </p:nvSpPr>
        <p:spPr>
          <a:xfrm>
            <a:off x="4645818" y="1937441"/>
            <a:ext cx="4098132" cy="2706240"/>
          </a:xfrm>
        </p:spPr>
        <p:txBody>
          <a:bodyPr/>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9" name="Slide Number Placeholder 8"/>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
        <p:nvSpPr>
          <p:cNvPr id="11" name="Title Placeholder 1">
            <a:extLst>
              <a:ext uri="{FF2B5EF4-FFF2-40B4-BE49-F238E27FC236}">
                <a16:creationId xmlns:a16="http://schemas.microsoft.com/office/drawing/2014/main" id="{7E438375-C357-462F-AB62-257249F8E3AC}"/>
              </a:ext>
            </a:extLst>
          </p:cNvPr>
          <p:cNvSpPr>
            <a:spLocks noGrp="1"/>
          </p:cNvSpPr>
          <p:nvPr>
            <p:ph type="title" hasCustomPrompt="1"/>
          </p:nvPr>
        </p:nvSpPr>
        <p:spPr>
          <a:xfrm>
            <a:off x="396000" y="296244"/>
            <a:ext cx="6869178" cy="575989"/>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7" name="Date Placeholder 4">
            <a:extLst>
              <a:ext uri="{FF2B5EF4-FFF2-40B4-BE49-F238E27FC236}">
                <a16:creationId xmlns:a16="http://schemas.microsoft.com/office/drawing/2014/main" id="{8E55A518-3777-6E30-718F-C6BDC5C0137F}"/>
              </a:ext>
            </a:extLst>
          </p:cNvPr>
          <p:cNvSpPr>
            <a:spLocks noGrp="1"/>
          </p:cNvSpPr>
          <p:nvPr>
            <p:ph type="dt" sz="half" idx="13"/>
          </p:nvPr>
        </p:nvSpPr>
        <p:spPr>
          <a:xfrm>
            <a:off x="627234" y="4748824"/>
            <a:ext cx="1027755" cy="396264"/>
          </a:xfrm>
        </p:spPr>
        <p:txBody>
          <a:bodyPr/>
          <a:lstStyle/>
          <a:p>
            <a:r>
              <a:rPr lang="en-US" dirty="0"/>
              <a:t>5 July 2023</a:t>
            </a:r>
          </a:p>
        </p:txBody>
      </p:sp>
    </p:spTree>
    <p:extLst>
      <p:ext uri="{BB962C8B-B14F-4D97-AF65-F5344CB8AC3E}">
        <p14:creationId xmlns:p14="http://schemas.microsoft.com/office/powerpoint/2010/main" val="2155845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10" name="Bildplatzhalter 4"/>
          <p:cNvSpPr>
            <a:spLocks noGrp="1"/>
          </p:cNvSpPr>
          <p:nvPr>
            <p:ph type="pic" sz="quarter" idx="13" hasCustomPrompt="1"/>
          </p:nvPr>
        </p:nvSpPr>
        <p:spPr>
          <a:xfrm>
            <a:off x="4655819" y="1943101"/>
            <a:ext cx="4100831" cy="2705099"/>
          </a:xfrm>
          <a:prstGeom prst="round2DiagRect">
            <a:avLst>
              <a:gd name="adj1" fmla="val 0"/>
              <a:gd name="adj2" fmla="val 8317"/>
            </a:avLst>
          </a:prstGeom>
          <a:solidFill>
            <a:srgbClr val="FF99FF"/>
          </a:solidFill>
          <a:ln w="12700">
            <a:solidFill>
              <a:schemeClr val="bg2"/>
            </a:solidFill>
          </a:ln>
        </p:spPr>
        <p:txBody>
          <a:bodyPr/>
          <a:lstStyle>
            <a:lvl1pPr marL="0" indent="0">
              <a:buFont typeface="Arial" panose="020B0604020202020204" pitchFamily="34" charset="0"/>
              <a:buNone/>
              <a:defRPr baseline="0"/>
            </a:lvl1pPr>
          </a:lstStyle>
          <a:p>
            <a:r>
              <a:rPr lang="en-US" dirty="0"/>
              <a:t>Please insert a picture in the master slide</a:t>
            </a:r>
          </a:p>
        </p:txBody>
      </p:sp>
      <p:sp>
        <p:nvSpPr>
          <p:cNvPr id="3" name="Text Placeholder 2"/>
          <p:cNvSpPr>
            <a:spLocks noGrp="1"/>
          </p:cNvSpPr>
          <p:nvPr>
            <p:ph type="body" idx="1" hasCustomPrompt="1"/>
          </p:nvPr>
        </p:nvSpPr>
        <p:spPr>
          <a:xfrm>
            <a:off x="400050" y="1188000"/>
            <a:ext cx="4098132" cy="618125"/>
          </a:xfrm>
        </p:spPr>
        <p:txBody>
          <a:bodyPr anchor="b">
            <a:normAutofit/>
          </a:bodyPr>
          <a:lstStyle>
            <a:lvl1pPr marL="0" indent="0">
              <a:buNone/>
              <a:defRPr sz="20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ltLang="de-DE" dirty="0"/>
              <a:t>Click to add subline</a:t>
            </a:r>
          </a:p>
        </p:txBody>
      </p:sp>
      <p:sp>
        <p:nvSpPr>
          <p:cNvPr id="4" name="Content Placeholder 3"/>
          <p:cNvSpPr>
            <a:spLocks noGrp="1"/>
          </p:cNvSpPr>
          <p:nvPr>
            <p:ph sz="half" idx="2" hasCustomPrompt="1"/>
          </p:nvPr>
        </p:nvSpPr>
        <p:spPr>
          <a:xfrm>
            <a:off x="400050" y="1937441"/>
            <a:ext cx="4098132" cy="2706239"/>
          </a:xfrm>
        </p:spPr>
        <p:txBody>
          <a:bodyPr/>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5" name="Text Placeholder 4"/>
          <p:cNvSpPr>
            <a:spLocks noGrp="1"/>
          </p:cNvSpPr>
          <p:nvPr>
            <p:ph type="body" sz="quarter" idx="3" hasCustomPrompt="1"/>
          </p:nvPr>
        </p:nvSpPr>
        <p:spPr>
          <a:xfrm>
            <a:off x="4645818" y="1188000"/>
            <a:ext cx="4098132" cy="618125"/>
          </a:xfrm>
        </p:spPr>
        <p:txBody>
          <a:bodyPr anchor="b">
            <a:normAutofit/>
          </a:bodyPr>
          <a:lstStyle>
            <a:lvl1pPr marL="0" indent="0">
              <a:buNone/>
              <a:defRPr sz="20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ltLang="de-DE" dirty="0"/>
              <a:t>Click to add subline</a:t>
            </a:r>
          </a:p>
        </p:txBody>
      </p:sp>
      <p:sp>
        <p:nvSpPr>
          <p:cNvPr id="9" name="Slide Number Placeholder 8"/>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
        <p:nvSpPr>
          <p:cNvPr id="11" name="Title Placeholder 1">
            <a:extLst>
              <a:ext uri="{FF2B5EF4-FFF2-40B4-BE49-F238E27FC236}">
                <a16:creationId xmlns:a16="http://schemas.microsoft.com/office/drawing/2014/main" id="{7E438375-C357-462F-AB62-257249F8E3AC}"/>
              </a:ext>
            </a:extLst>
          </p:cNvPr>
          <p:cNvSpPr>
            <a:spLocks noGrp="1"/>
          </p:cNvSpPr>
          <p:nvPr>
            <p:ph type="title" hasCustomPrompt="1"/>
          </p:nvPr>
        </p:nvSpPr>
        <p:spPr>
          <a:xfrm>
            <a:off x="396000" y="296244"/>
            <a:ext cx="6869178" cy="575989"/>
          </a:xfrm>
          <a:prstGeom prst="rect">
            <a:avLst/>
          </a:prstGeom>
        </p:spPr>
        <p:txBody>
          <a:bodyPr vert="horz" lIns="0" tIns="0" rIns="0" bIns="0" rtlCol="0" anchor="b">
            <a:normAutofit/>
          </a:bodyPr>
          <a:lstStyle>
            <a:lvl1pPr>
              <a:defRPr/>
            </a:lvl1pPr>
          </a:lstStyle>
          <a:p>
            <a:r>
              <a:rPr lang="en-US" altLang="de-DE" dirty="0"/>
              <a:t>Click to add title</a:t>
            </a:r>
          </a:p>
        </p:txBody>
      </p:sp>
      <p:sp>
        <p:nvSpPr>
          <p:cNvPr id="6" name="Date Placeholder 4">
            <a:extLst>
              <a:ext uri="{FF2B5EF4-FFF2-40B4-BE49-F238E27FC236}">
                <a16:creationId xmlns:a16="http://schemas.microsoft.com/office/drawing/2014/main" id="{A15B1FED-44ED-DF56-4961-D6AE5A69D2B2}"/>
              </a:ext>
            </a:extLst>
          </p:cNvPr>
          <p:cNvSpPr>
            <a:spLocks noGrp="1"/>
          </p:cNvSpPr>
          <p:nvPr>
            <p:ph type="dt" sz="half" idx="14"/>
          </p:nvPr>
        </p:nvSpPr>
        <p:spPr>
          <a:xfrm>
            <a:off x="627234" y="4748824"/>
            <a:ext cx="1027755" cy="396264"/>
          </a:xfrm>
        </p:spPr>
        <p:txBody>
          <a:bodyPr/>
          <a:lstStyle/>
          <a:p>
            <a:r>
              <a:rPr lang="en-US" dirty="0"/>
              <a:t>5 July 2023</a:t>
            </a:r>
          </a:p>
        </p:txBody>
      </p:sp>
    </p:spTree>
    <p:extLst>
      <p:ext uri="{BB962C8B-B14F-4D97-AF65-F5344CB8AC3E}">
        <p14:creationId xmlns:p14="http://schemas.microsoft.com/office/powerpoint/2010/main" val="1006737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
        <p:nvSpPr>
          <p:cNvPr id="7" name="Title Placeholder 1">
            <a:extLst>
              <a:ext uri="{FF2B5EF4-FFF2-40B4-BE49-F238E27FC236}">
                <a16:creationId xmlns:a16="http://schemas.microsoft.com/office/drawing/2014/main" id="{910E8322-A2A9-45EC-9F17-A3F73D42D1C3}"/>
              </a:ext>
            </a:extLst>
          </p:cNvPr>
          <p:cNvSpPr>
            <a:spLocks noGrp="1"/>
          </p:cNvSpPr>
          <p:nvPr>
            <p:ph type="title" hasCustomPrompt="1"/>
          </p:nvPr>
        </p:nvSpPr>
        <p:spPr>
          <a:xfrm>
            <a:off x="396000" y="296244"/>
            <a:ext cx="6869178" cy="575989"/>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8" name="Bildplatzhalter 3"/>
          <p:cNvSpPr>
            <a:spLocks noGrp="1"/>
          </p:cNvSpPr>
          <p:nvPr>
            <p:ph type="pic" sz="quarter" idx="14"/>
          </p:nvPr>
        </p:nvSpPr>
        <p:spPr>
          <a:xfrm>
            <a:off x="0" y="1328420"/>
            <a:ext cx="9144000" cy="3304540"/>
          </a:xfrm>
          <a:solidFill>
            <a:srgbClr val="FF99FF"/>
          </a:solidFill>
        </p:spPr>
        <p:txBody>
          <a:bodyPr anchor="t"/>
          <a:lstStyle>
            <a:lvl1pPr marL="0" indent="0" algn="ctr">
              <a:buFont typeface="Arial" panose="020B0604020202020204" pitchFamily="34" charset="0"/>
              <a:buNone/>
              <a:defRPr/>
            </a:lvl1pPr>
          </a:lstStyle>
          <a:p>
            <a:endParaRPr lang="de-DE" dirty="0"/>
          </a:p>
          <a:p>
            <a:r>
              <a:rPr lang="en-US" dirty="0"/>
              <a:t>Please insert a picture in the master slide</a:t>
            </a:r>
          </a:p>
        </p:txBody>
      </p:sp>
      <p:sp>
        <p:nvSpPr>
          <p:cNvPr id="3" name="Date Placeholder 4">
            <a:extLst>
              <a:ext uri="{FF2B5EF4-FFF2-40B4-BE49-F238E27FC236}">
                <a16:creationId xmlns:a16="http://schemas.microsoft.com/office/drawing/2014/main" id="{490120D3-4479-B99F-12CF-318A94A839C4}"/>
              </a:ext>
            </a:extLst>
          </p:cNvPr>
          <p:cNvSpPr>
            <a:spLocks noGrp="1"/>
          </p:cNvSpPr>
          <p:nvPr>
            <p:ph type="dt" sz="half" idx="13"/>
          </p:nvPr>
        </p:nvSpPr>
        <p:spPr>
          <a:xfrm>
            <a:off x="627234" y="4748824"/>
            <a:ext cx="1027755" cy="396264"/>
          </a:xfrm>
        </p:spPr>
        <p:txBody>
          <a:bodyPr/>
          <a:lstStyle/>
          <a:p>
            <a:r>
              <a:rPr lang="en-US" dirty="0"/>
              <a:t>5 July 2023</a:t>
            </a:r>
          </a:p>
        </p:txBody>
      </p:sp>
    </p:spTree>
    <p:extLst>
      <p:ext uri="{BB962C8B-B14F-4D97-AF65-F5344CB8AC3E}">
        <p14:creationId xmlns:p14="http://schemas.microsoft.com/office/powerpoint/2010/main" val="3638228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Nur Tite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
        <p:nvSpPr>
          <p:cNvPr id="7" name="Title Placeholder 1">
            <a:extLst>
              <a:ext uri="{FF2B5EF4-FFF2-40B4-BE49-F238E27FC236}">
                <a16:creationId xmlns:a16="http://schemas.microsoft.com/office/drawing/2014/main" id="{910E8322-A2A9-45EC-9F17-A3F73D42D1C3}"/>
              </a:ext>
            </a:extLst>
          </p:cNvPr>
          <p:cNvSpPr>
            <a:spLocks noGrp="1"/>
          </p:cNvSpPr>
          <p:nvPr>
            <p:ph type="title" hasCustomPrompt="1"/>
          </p:nvPr>
        </p:nvSpPr>
        <p:spPr>
          <a:xfrm>
            <a:off x="396000" y="296244"/>
            <a:ext cx="6869178" cy="575989"/>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2" name="Rechteck 1"/>
          <p:cNvSpPr/>
          <p:nvPr userDrawn="1"/>
        </p:nvSpPr>
        <p:spPr>
          <a:xfrm>
            <a:off x="0" y="4652492"/>
            <a:ext cx="914400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Bildplatzhalter 3"/>
          <p:cNvSpPr>
            <a:spLocks noGrp="1"/>
          </p:cNvSpPr>
          <p:nvPr>
            <p:ph type="pic" sz="quarter" idx="14"/>
          </p:nvPr>
        </p:nvSpPr>
        <p:spPr>
          <a:xfrm>
            <a:off x="0" y="1328419"/>
            <a:ext cx="9144000" cy="3419793"/>
          </a:xfrm>
          <a:solidFill>
            <a:srgbClr val="FF99FF"/>
          </a:solidFill>
        </p:spPr>
        <p:txBody>
          <a:bodyPr anchor="t"/>
          <a:lstStyle>
            <a:lvl1pPr marL="0" indent="0" algn="ctr">
              <a:buFont typeface="Arial" panose="020B0604020202020204" pitchFamily="34" charset="0"/>
              <a:buNone/>
              <a:defRPr/>
            </a:lvl1pPr>
          </a:lstStyle>
          <a:p>
            <a:endParaRPr lang="de-DE" dirty="0"/>
          </a:p>
          <a:p>
            <a:r>
              <a:rPr lang="en-US" dirty="0"/>
              <a:t>Please insert a picture in the master slide</a:t>
            </a:r>
          </a:p>
        </p:txBody>
      </p:sp>
      <p:sp>
        <p:nvSpPr>
          <p:cNvPr id="3" name="Date Placeholder 4">
            <a:extLst>
              <a:ext uri="{FF2B5EF4-FFF2-40B4-BE49-F238E27FC236}">
                <a16:creationId xmlns:a16="http://schemas.microsoft.com/office/drawing/2014/main" id="{286053DF-6DE7-3FC8-128D-C46540CDA980}"/>
              </a:ext>
            </a:extLst>
          </p:cNvPr>
          <p:cNvSpPr>
            <a:spLocks noGrp="1"/>
          </p:cNvSpPr>
          <p:nvPr>
            <p:ph type="dt" sz="half" idx="13"/>
          </p:nvPr>
        </p:nvSpPr>
        <p:spPr>
          <a:xfrm>
            <a:off x="627234" y="4748824"/>
            <a:ext cx="1027755" cy="396264"/>
          </a:xfrm>
        </p:spPr>
        <p:txBody>
          <a:bodyPr/>
          <a:lstStyle/>
          <a:p>
            <a:r>
              <a:rPr lang="en-US" dirty="0"/>
              <a:t>5 July 2023</a:t>
            </a:r>
          </a:p>
        </p:txBody>
      </p:sp>
    </p:spTree>
    <p:extLst>
      <p:ext uri="{BB962C8B-B14F-4D97-AF65-F5344CB8AC3E}">
        <p14:creationId xmlns:p14="http://schemas.microsoft.com/office/powerpoint/2010/main" val="2648673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
        <p:nvSpPr>
          <p:cNvPr id="7" name="Title Placeholder 1">
            <a:extLst>
              <a:ext uri="{FF2B5EF4-FFF2-40B4-BE49-F238E27FC236}">
                <a16:creationId xmlns:a16="http://schemas.microsoft.com/office/drawing/2014/main" id="{910E8322-A2A9-45EC-9F17-A3F73D42D1C3}"/>
              </a:ext>
            </a:extLst>
          </p:cNvPr>
          <p:cNvSpPr>
            <a:spLocks noGrp="1"/>
          </p:cNvSpPr>
          <p:nvPr>
            <p:ph type="title" hasCustomPrompt="1"/>
          </p:nvPr>
        </p:nvSpPr>
        <p:spPr>
          <a:xfrm>
            <a:off x="396000" y="296244"/>
            <a:ext cx="6869178" cy="575989"/>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3" name="Date Placeholder 4">
            <a:extLst>
              <a:ext uri="{FF2B5EF4-FFF2-40B4-BE49-F238E27FC236}">
                <a16:creationId xmlns:a16="http://schemas.microsoft.com/office/drawing/2014/main" id="{220FA899-DB2F-85C2-7DEE-640054B65A04}"/>
              </a:ext>
            </a:extLst>
          </p:cNvPr>
          <p:cNvSpPr>
            <a:spLocks noGrp="1"/>
          </p:cNvSpPr>
          <p:nvPr>
            <p:ph type="dt" sz="half" idx="13"/>
          </p:nvPr>
        </p:nvSpPr>
        <p:spPr>
          <a:xfrm>
            <a:off x="627234" y="4748824"/>
            <a:ext cx="1027755" cy="396264"/>
          </a:xfrm>
        </p:spPr>
        <p:txBody>
          <a:bodyPr/>
          <a:lstStyle/>
          <a:p>
            <a:r>
              <a:rPr lang="en-US" dirty="0"/>
              <a:t>5 July 2023</a:t>
            </a:r>
          </a:p>
        </p:txBody>
      </p:sp>
    </p:spTree>
    <p:extLst>
      <p:ext uri="{BB962C8B-B14F-4D97-AF65-F5344CB8AC3E}">
        <p14:creationId xmlns:p14="http://schemas.microsoft.com/office/powerpoint/2010/main" val="1193882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6000" y="296244"/>
            <a:ext cx="6869178" cy="575989"/>
          </a:xfrm>
          <a:prstGeom prst="rect">
            <a:avLst/>
          </a:prstGeom>
        </p:spPr>
        <p:txBody>
          <a:bodyPr vert="horz" lIns="0" tIns="0" rIns="0" bIns="0" rtlCol="0" anchor="b">
            <a:normAutofit/>
          </a:bodyPr>
          <a:lstStyle/>
          <a:p>
            <a:r>
              <a:rPr lang="en-US" altLang="de-DE" dirty="0"/>
              <a:t>Click to add title</a:t>
            </a:r>
            <a:endParaRPr lang="en-US" dirty="0"/>
          </a:p>
        </p:txBody>
      </p:sp>
      <p:sp>
        <p:nvSpPr>
          <p:cNvPr id="3" name="Text Placeholder 2"/>
          <p:cNvSpPr>
            <a:spLocks noGrp="1"/>
          </p:cNvSpPr>
          <p:nvPr>
            <p:ph type="body" idx="1"/>
          </p:nvPr>
        </p:nvSpPr>
        <p:spPr>
          <a:xfrm>
            <a:off x="396000" y="1187341"/>
            <a:ext cx="8351999" cy="3393631"/>
          </a:xfrm>
          <a:prstGeom prst="rect">
            <a:avLst/>
          </a:prstGeom>
        </p:spPr>
        <p:txBody>
          <a:bodyPr vert="horz" lIns="0" tIns="0" rIns="0" bIns="0" rtlCol="0">
            <a:normAutofit/>
          </a:bodyPr>
          <a:lstStyle/>
          <a:p>
            <a:pPr lvl="0"/>
            <a:r>
              <a:rPr lang="de-DE" altLang="de-DE" dirty="0"/>
              <a:t>Karlsruher Institute </a:t>
            </a:r>
            <a:r>
              <a:rPr lang="de-DE" altLang="de-DE" dirty="0" err="1"/>
              <a:t>for</a:t>
            </a:r>
            <a:r>
              <a:rPr lang="de-DE" altLang="de-DE" dirty="0"/>
              <a:t> Technology (KIT).</a:t>
            </a:r>
          </a:p>
          <a:p>
            <a:pPr lvl="1"/>
            <a:r>
              <a:rPr lang="en-US" altLang="de-DE" dirty="0"/>
              <a:t>Second level</a:t>
            </a:r>
          </a:p>
          <a:p>
            <a:pPr lvl="2"/>
            <a:r>
              <a:rPr lang="en-US" altLang="de-DE" dirty="0"/>
              <a:t>Third level</a:t>
            </a:r>
          </a:p>
          <a:p>
            <a:pPr lvl="3"/>
            <a:r>
              <a:rPr lang="en-US" altLang="de-DE" dirty="0"/>
              <a:t>Fourth level           </a:t>
            </a:r>
          </a:p>
        </p:txBody>
      </p:sp>
      <p:cxnSp>
        <p:nvCxnSpPr>
          <p:cNvPr id="12" name="Gerade Verbindung 11"/>
          <p:cNvCxnSpPr/>
          <p:nvPr userDrawn="1"/>
        </p:nvCxnSpPr>
        <p:spPr>
          <a:xfrm>
            <a:off x="107947" y="4741374"/>
            <a:ext cx="8928107" cy="745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49C6492B-9F9B-4588-8AB6-62DBF42A6EA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668000" y="331200"/>
            <a:ext cx="1079999" cy="500374"/>
          </a:xfrm>
          <a:prstGeom prst="rect">
            <a:avLst/>
          </a:prstGeom>
        </p:spPr>
      </p:pic>
      <p:sp>
        <p:nvSpPr>
          <p:cNvPr id="15" name="Date Placeholder 3"/>
          <p:cNvSpPr>
            <a:spLocks noGrp="1"/>
          </p:cNvSpPr>
          <p:nvPr>
            <p:ph type="dt" sz="half" idx="2"/>
          </p:nvPr>
        </p:nvSpPr>
        <p:spPr>
          <a:xfrm>
            <a:off x="627234" y="4748824"/>
            <a:ext cx="1027755" cy="396264"/>
          </a:xfrm>
          <a:prstGeom prst="rect">
            <a:avLst/>
          </a:prstGeom>
        </p:spPr>
        <p:txBody>
          <a:bodyPr vert="horz" lIns="0" tIns="0" rIns="0" bIns="0" rtlCol="0" anchor="ctr"/>
          <a:lstStyle>
            <a:lvl1pPr algn="l">
              <a:defRPr sz="900">
                <a:solidFill>
                  <a:schemeClr val="tx1"/>
                </a:solidFill>
              </a:defRPr>
            </a:lvl1pPr>
          </a:lstStyle>
          <a:p>
            <a:r>
              <a:rPr lang="en-US" dirty="0"/>
              <a:t>5 July 2023</a:t>
            </a:r>
          </a:p>
        </p:txBody>
      </p:sp>
      <p:sp>
        <p:nvSpPr>
          <p:cNvPr id="16" name="Slide Number Placeholder 5"/>
          <p:cNvSpPr>
            <a:spLocks noGrp="1"/>
          </p:cNvSpPr>
          <p:nvPr>
            <p:ph type="sldNum" sz="quarter" idx="4"/>
          </p:nvPr>
        </p:nvSpPr>
        <p:spPr>
          <a:xfrm>
            <a:off x="216000" y="4748824"/>
            <a:ext cx="326368" cy="396264"/>
          </a:xfrm>
          <a:prstGeom prst="rect">
            <a:avLst/>
          </a:prstGeom>
        </p:spPr>
        <p:txBody>
          <a:bodyPr vert="horz" lIns="0" tIns="0" rIns="0" bIns="0" rtlCol="0" anchor="ctr"/>
          <a:lstStyle>
            <a:lvl1pPr algn="l">
              <a:defRPr sz="900" b="1">
                <a:solidFill>
                  <a:schemeClr val="tx1"/>
                </a:solidFill>
              </a:defRPr>
            </a:lvl1pPr>
          </a:lstStyle>
          <a:p>
            <a:fld id="{61696EC4-B4CF-4701-AD06-A8439D6D8E12}" type="slidenum">
              <a:rPr lang="en-US" smtClean="0"/>
              <a:pPr/>
              <a:t>‹#›</a:t>
            </a:fld>
            <a:endParaRPr lang="en-US" dirty="0"/>
          </a:p>
        </p:txBody>
      </p:sp>
      <p:sp>
        <p:nvSpPr>
          <p:cNvPr id="17" name="Footer Placeholder 4">
            <a:extLst>
              <a:ext uri="{FF2B5EF4-FFF2-40B4-BE49-F238E27FC236}">
                <a16:creationId xmlns:a16="http://schemas.microsoft.com/office/drawing/2014/main" id="{74D87B36-D57F-487F-9086-156B2F77E750}"/>
              </a:ext>
            </a:extLst>
          </p:cNvPr>
          <p:cNvSpPr txBox="1">
            <a:spLocks/>
          </p:cNvSpPr>
          <p:nvPr userDrawn="1"/>
        </p:nvSpPr>
        <p:spPr>
          <a:xfrm>
            <a:off x="1920335" y="4748824"/>
            <a:ext cx="3844043" cy="396264"/>
          </a:xfrm>
          <a:prstGeom prst="rect">
            <a:avLst/>
          </a:prstGeom>
        </p:spPr>
        <p:txBody>
          <a:bodyPr vert="horz" lIns="0" tIns="0" rIns="0" bIns="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900" dirty="0"/>
              <a:t>Bastian </a:t>
            </a:r>
            <a:r>
              <a:rPr lang="de-DE" sz="900" dirty="0" err="1"/>
              <a:t>Härer</a:t>
            </a:r>
            <a:r>
              <a:rPr lang="de-DE" sz="900" dirty="0"/>
              <a:t>– KIT</a:t>
            </a:r>
            <a:r>
              <a:rPr lang="de-DE" sz="900" baseline="0" dirty="0"/>
              <a:t> </a:t>
            </a:r>
            <a:r>
              <a:rPr lang="de-DE" sz="900" baseline="0" dirty="0" err="1"/>
              <a:t>accelerators</a:t>
            </a:r>
            <a:r>
              <a:rPr lang="de-DE" sz="900" baseline="0" dirty="0"/>
              <a:t> and </a:t>
            </a:r>
            <a:r>
              <a:rPr lang="de-DE" sz="900" baseline="0" dirty="0" err="1"/>
              <a:t>research</a:t>
            </a:r>
            <a:r>
              <a:rPr lang="de-DE" sz="900" baseline="0" dirty="0"/>
              <a:t> </a:t>
            </a:r>
            <a:r>
              <a:rPr lang="de-DE" sz="900" baseline="0" dirty="0" err="1"/>
              <a:t>highlights</a:t>
            </a:r>
            <a:r>
              <a:rPr lang="de-DE" sz="900" baseline="0" dirty="0"/>
              <a:t> – an </a:t>
            </a:r>
            <a:r>
              <a:rPr lang="de-DE" sz="900" baseline="0" dirty="0" err="1"/>
              <a:t>overview</a:t>
            </a:r>
            <a:endParaRPr lang="de-DE" sz="900" dirty="0"/>
          </a:p>
        </p:txBody>
      </p:sp>
      <p:sp>
        <p:nvSpPr>
          <p:cNvPr id="18" name="Fußzeilenplatzhalter 4">
            <a:extLst>
              <a:ext uri="{FF2B5EF4-FFF2-40B4-BE49-F238E27FC236}">
                <a16:creationId xmlns:a16="http://schemas.microsoft.com/office/drawing/2014/main" id="{AE6A56DB-B5EE-4225-952A-4A1FEE4F4716}"/>
              </a:ext>
            </a:extLst>
          </p:cNvPr>
          <p:cNvSpPr txBox="1">
            <a:spLocks/>
          </p:cNvSpPr>
          <p:nvPr userDrawn="1"/>
        </p:nvSpPr>
        <p:spPr>
          <a:xfrm>
            <a:off x="5505450" y="4748824"/>
            <a:ext cx="3245053" cy="396264"/>
          </a:xfrm>
          <a:prstGeom prst="rect">
            <a:avLst/>
          </a:prstGeom>
        </p:spPr>
        <p:txBody>
          <a:bodyPr vert="horz" lIns="0" tIns="0" rIns="0" bIns="0" rtlCol="0" anchor="ctr"/>
          <a:lstStyle>
            <a:defPPr>
              <a:defRPr lang="de-DE"/>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ct val="50000"/>
              </a:spcBef>
            </a:pPr>
            <a:r>
              <a:rPr lang="en-US" altLang="de-DE" sz="900" dirty="0"/>
              <a:t>Institute</a:t>
            </a:r>
            <a:r>
              <a:rPr lang="en-US" altLang="de-DE" sz="900" baseline="0" dirty="0"/>
              <a:t> for Beam Physics and Technology (IBPT)</a:t>
            </a:r>
            <a:endParaRPr lang="en-US" altLang="de-DE" sz="900" dirty="0"/>
          </a:p>
        </p:txBody>
      </p:sp>
    </p:spTree>
    <p:extLst>
      <p:ext uri="{BB962C8B-B14F-4D97-AF65-F5344CB8AC3E}">
        <p14:creationId xmlns:p14="http://schemas.microsoft.com/office/powerpoint/2010/main" val="67239088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6" r:id="rId15"/>
  </p:sldLayoutIdLst>
  <p:hf hdr="0" ftr="0"/>
  <p:txStyles>
    <p:titleStyle>
      <a:lvl1pPr algn="l" defTabSz="685983" rtl="0" eaLnBrk="1" latinLnBrk="0" hangingPunct="1">
        <a:lnSpc>
          <a:spcPct val="90000"/>
        </a:lnSpc>
        <a:spcBef>
          <a:spcPct val="0"/>
        </a:spcBef>
        <a:buNone/>
        <a:defRPr lang="en-US" sz="2400" b="1" kern="1200" dirty="0">
          <a:solidFill>
            <a:schemeClr val="tx1"/>
          </a:solidFill>
          <a:latin typeface="+mj-lt"/>
          <a:ea typeface="+mj-ea"/>
          <a:cs typeface="Arial" panose="020B0604020202020204" pitchFamily="34" charset="0"/>
        </a:defRPr>
      </a:lvl1pPr>
    </p:titleStyle>
    <p:bodyStyle>
      <a:lvl1pPr marL="203652" indent="-203652" algn="l" defTabSz="685983" rtl="0" eaLnBrk="1" latinLnBrk="0" hangingPunct="1">
        <a:lnSpc>
          <a:spcPct val="90000"/>
        </a:lnSpc>
        <a:spcBef>
          <a:spcPts val="360"/>
        </a:spcBef>
        <a:buSzPct val="88000"/>
        <a:buFontTx/>
        <a:buBlip>
          <a:blip r:embed="rId18"/>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18"/>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18"/>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18"/>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18"/>
        </a:buBlip>
        <a:defRPr sz="12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3" orient="horz" pos="464">
          <p15:clr>
            <a:srgbClr val="F26B43"/>
          </p15:clr>
        </p15:guide>
        <p15:guide id="4" pos="45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9.emf"/><Relationship Id="rId4" Type="http://schemas.openxmlformats.org/officeDocument/2006/relationships/image" Target="../media/image58.emf"/></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hyperlink" Target="https://doi.org/10.18429/JACoW-IPAC-23-THPL122" TargetMode="External"/><Relationship Id="rId3" Type="http://schemas.openxmlformats.org/officeDocument/2006/relationships/image" Target="../media/image61.png"/><Relationship Id="rId7" Type="http://schemas.openxmlformats.org/officeDocument/2006/relationships/image" Target="../media/image2.png"/><Relationship Id="rId12" Type="http://schemas.openxmlformats.org/officeDocument/2006/relationships/image" Target="../media/image68.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7.svg"/><Relationship Id="rId5" Type="http://schemas.openxmlformats.org/officeDocument/2006/relationships/image" Target="../media/image63.jpe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65.png"/><Relationship Id="rId14" Type="http://schemas.openxmlformats.org/officeDocument/2006/relationships/hyperlink" Target="https://doi.org/10.18429/JACoW-IPAC-23-THPA079"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jp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71.pn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hyperlink" Target="https://doi.org/10.18429/JACoW-IPAC2022-MOPOST041" TargetMode="External"/><Relationship Id="rId5" Type="http://schemas.openxmlformats.org/officeDocument/2006/relationships/hyperlink" Target="https://doi.org/10.18429/JACoW-IPAC2022-MOPOPT026" TargetMode="External"/><Relationship Id="rId4" Type="http://schemas.openxmlformats.org/officeDocument/2006/relationships/hyperlink" Target="https://doi.org/10.18429/JACoW-IPAC-23-WEPL167"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doi.org/10.18429/JACoW-IPAC2023-THPL126" TargetMode="External"/><Relationship Id="rId3" Type="http://schemas.openxmlformats.org/officeDocument/2006/relationships/image" Target="../media/image75.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doi.org/10.18429/JACoW-IPAC-23-WEPL167" TargetMode="External"/><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8" Type="http://schemas.openxmlformats.org/officeDocument/2006/relationships/image" Target="../media/image85.emf"/><Relationship Id="rId3" Type="http://schemas.openxmlformats.org/officeDocument/2006/relationships/image" Target="../media/image51.jpeg"/><Relationship Id="rId7"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3.jpeg"/><Relationship Id="rId4" Type="http://schemas.openxmlformats.org/officeDocument/2006/relationships/image" Target="../media/image82.png"/><Relationship Id="rId9" Type="http://schemas.openxmlformats.org/officeDocument/2006/relationships/image" Target="../media/image86.jpg"/></Relationships>
</file>

<file path=ppt/slides/_rels/slide19.xml.rels><?xml version="1.0" encoding="UTF-8" standalone="yes"?>
<Relationships xmlns="http://schemas.openxmlformats.org/package/2006/relationships"><Relationship Id="rId8" Type="http://schemas.openxmlformats.org/officeDocument/2006/relationships/hyperlink" Target="https://www.ipac23.org/preproc/pdf/THPL028.pdf" TargetMode="External"/><Relationship Id="rId3" Type="http://schemas.openxmlformats.org/officeDocument/2006/relationships/image" Target="../media/image88.png"/><Relationship Id="rId7" Type="http://schemas.openxmlformats.org/officeDocument/2006/relationships/hyperlink" Target="https://doi.org/10.18429/JACoW-IPAC2022-WEPOMS023" TargetMode="External"/><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hyperlink" Target="https://doi.org/10.1103/PhysRevAccelBeams.26.034601" TargetMode="External"/><Relationship Id="rId11" Type="http://schemas.openxmlformats.org/officeDocument/2006/relationships/hyperlink" Target="https://rl4aa.github.io/" TargetMode="External"/><Relationship Id="rId5" Type="http://schemas.openxmlformats.org/officeDocument/2006/relationships/image" Target="../media/image90.svg"/><Relationship Id="rId10" Type="http://schemas.openxmlformats.org/officeDocument/2006/relationships/hyperlink" Target="https://arxiv.org/abs/2306.03739" TargetMode="External"/><Relationship Id="rId4" Type="http://schemas.openxmlformats.org/officeDocument/2006/relationships/image" Target="../media/image89.png"/><Relationship Id="rId9"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4.emf"/><Relationship Id="rId4" Type="http://schemas.openxmlformats.org/officeDocument/2006/relationships/hyperlink" Target="https://www.ipac23.org/preproc/pdf/THPL029.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noell.bilfinger.com/en/scu-1/" TargetMode="External"/><Relationship Id="rId7" Type="http://schemas.openxmlformats.org/officeDocument/2006/relationships/image" Target="../media/image99.jp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8.jpg"/><Relationship Id="rId5" Type="http://schemas.openxmlformats.org/officeDocument/2006/relationships/image" Target="../media/image97.png"/><Relationship Id="rId4" Type="http://schemas.openxmlformats.org/officeDocument/2006/relationships/image" Target="../media/image96.jpeg"/></Relationships>
</file>

<file path=ppt/slides/_rels/slide22.x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image" Target="../media/image100.emf"/><Relationship Id="rId7" Type="http://schemas.openxmlformats.org/officeDocument/2006/relationships/image" Target="../media/image104.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3.emf"/><Relationship Id="rId5" Type="http://schemas.openxmlformats.org/officeDocument/2006/relationships/image" Target="../media/image102.emf"/><Relationship Id="rId10" Type="http://schemas.openxmlformats.org/officeDocument/2006/relationships/image" Target="../media/image107.png"/><Relationship Id="rId4" Type="http://schemas.openxmlformats.org/officeDocument/2006/relationships/image" Target="../media/image101.emf"/><Relationship Id="rId9" Type="http://schemas.openxmlformats.org/officeDocument/2006/relationships/image" Target="../media/image106.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7.svg"/><Relationship Id="rId3" Type="http://schemas.openxmlformats.org/officeDocument/2006/relationships/image" Target="../media/image53.png"/><Relationship Id="rId7" Type="http://schemas.openxmlformats.org/officeDocument/2006/relationships/image" Target="../media/image31.png"/><Relationship Id="rId12" Type="http://schemas.openxmlformats.org/officeDocument/2006/relationships/image" Target="../media/image66.pn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0.jpeg"/><Relationship Id="rId11" Type="http://schemas.openxmlformats.org/officeDocument/2006/relationships/image" Target="../media/image111.png"/><Relationship Id="rId5" Type="http://schemas.openxmlformats.org/officeDocument/2006/relationships/image" Target="../media/image52.png"/><Relationship Id="rId10" Type="http://schemas.openxmlformats.org/officeDocument/2006/relationships/hyperlink" Target="https://indico.desy.de/event/28823/contributions/110818/" TargetMode="External"/><Relationship Id="rId4" Type="http://schemas.openxmlformats.org/officeDocument/2006/relationships/image" Target="../media/image109.png"/><Relationship Id="rId9" Type="http://schemas.openxmlformats.org/officeDocument/2006/relationships/image" Target="../media/image32.png"/><Relationship Id="rId14" Type="http://schemas.openxmlformats.org/officeDocument/2006/relationships/image" Target="../media/image112.jpeg"/></Relationships>
</file>

<file path=ppt/slides/_rels/slide2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png"/><Relationship Id="rId7" Type="http://schemas.openxmlformats.org/officeDocument/2006/relationships/hyperlink" Target="https://indico.desy.de/event/28823/contributions/110818/" TargetMode="External"/><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emf"/><Relationship Id="rId4" Type="http://schemas.openxmlformats.org/officeDocument/2006/relationships/image" Target="../media/image114.png"/></Relationships>
</file>

<file path=ppt/slides/_rels/slide25.xml.rels><?xml version="1.0" encoding="UTF-8" standalone="yes"?>
<Relationships xmlns="http://schemas.openxmlformats.org/package/2006/relationships"><Relationship Id="rId3" Type="http://schemas.openxmlformats.org/officeDocument/2006/relationships/hyperlink" Target="https://www.ipac23.org/preproc/pdf/THPL028.pdf" TargetMode="External"/><Relationship Id="rId7" Type="http://schemas.openxmlformats.org/officeDocument/2006/relationships/image" Target="../media/image120.png"/><Relationship Id="rId2" Type="http://schemas.openxmlformats.org/officeDocument/2006/relationships/hyperlink" Target="https://www.ipac23.org/preproc/pdf/THPL029.pdf" TargetMode="Externa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hyperlink" Target="https://github.com/cr-xu/bo-4-euxfel" TargetMode="External"/><Relationship Id="rId4" Type="http://schemas.openxmlformats.org/officeDocument/2006/relationships/image" Target="../media/image118.emf"/></Relationships>
</file>

<file path=ppt/slides/_rels/slide2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12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jpeg"/><Relationship Id="rId3" Type="http://schemas.openxmlformats.org/officeDocument/2006/relationships/image" Target="../media/image11.jpeg"/><Relationship Id="rId7" Type="http://schemas.openxmlformats.org/officeDocument/2006/relationships/image" Target="../media/image15.png"/><Relationship Id="rId12"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8.png"/><Relationship Id="rId5" Type="http://schemas.openxmlformats.org/officeDocument/2006/relationships/image" Target="../media/image13.jpeg"/><Relationship Id="rId10"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27.png"/><Relationship Id="rId4" Type="http://schemas.openxmlformats.org/officeDocument/2006/relationships/image" Target="../media/image37.tmp"/><Relationship Id="rId9" Type="http://schemas.openxmlformats.org/officeDocument/2006/relationships/hyperlink" Target="https://doi.org/10.18429/JACoW-IPAC-23-WEPL189"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hyperlink" Target="https://doi.org/10.1038/s41598-023-31196-5" TargetMode="External"/><Relationship Id="rId5" Type="http://schemas.openxmlformats.org/officeDocument/2006/relationships/image" Target="../media/image43.jpe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s://doi.org/10.18429/JACoW-IPAC2023-THPL121"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2">
            <a:extLst>
              <a:ext uri="{FF2B5EF4-FFF2-40B4-BE49-F238E27FC236}">
                <a16:creationId xmlns:a16="http://schemas.microsoft.com/office/drawing/2014/main" id="{B9C82EAF-D0B1-41A0-9834-90F7059790C6}"/>
              </a:ext>
            </a:extLst>
          </p:cNvPr>
          <p:cNvSpPr>
            <a:spLocks noGrp="1"/>
          </p:cNvSpPr>
          <p:nvPr>
            <p:ph type="body" sz="quarter" idx="11"/>
          </p:nvPr>
        </p:nvSpPr>
        <p:spPr/>
        <p:txBody>
          <a:bodyPr>
            <a:normAutofit fontScale="92500" lnSpcReduction="20000"/>
          </a:bodyPr>
          <a:lstStyle/>
          <a:p>
            <a:r>
              <a:rPr lang="en-GB" b="1" i="0" u="none" strike="noStrike" dirty="0">
                <a:solidFill>
                  <a:srgbClr val="000000"/>
                </a:solidFill>
                <a:effectLst/>
                <a:latin typeface="+mj-lt"/>
              </a:rPr>
              <a:t>KIT accelerators and research highlights - an overview</a:t>
            </a:r>
            <a:endParaRPr lang="de-DE" dirty="0">
              <a:latin typeface="+mj-lt"/>
            </a:endParaRPr>
          </a:p>
        </p:txBody>
      </p:sp>
      <p:sp>
        <p:nvSpPr>
          <p:cNvPr id="11" name="Textplatzhalter 3">
            <a:extLst>
              <a:ext uri="{FF2B5EF4-FFF2-40B4-BE49-F238E27FC236}">
                <a16:creationId xmlns:a16="http://schemas.microsoft.com/office/drawing/2014/main" id="{7BA1F119-04E4-4D24-A53C-363AABB91684}"/>
              </a:ext>
            </a:extLst>
          </p:cNvPr>
          <p:cNvSpPr>
            <a:spLocks noGrp="1"/>
          </p:cNvSpPr>
          <p:nvPr>
            <p:ph type="body" sz="quarter" idx="13"/>
          </p:nvPr>
        </p:nvSpPr>
        <p:spPr/>
        <p:txBody>
          <a:bodyPr>
            <a:normAutofit/>
          </a:bodyPr>
          <a:lstStyle/>
          <a:p>
            <a:r>
              <a:rPr lang="de-DE" dirty="0"/>
              <a:t>Bastian </a:t>
            </a:r>
            <a:r>
              <a:rPr lang="de-DE" dirty="0" err="1"/>
              <a:t>Härer</a:t>
            </a:r>
            <a:r>
              <a:rPr lang="de-DE" dirty="0"/>
              <a:t> on behalf of the KIT team</a:t>
            </a:r>
          </a:p>
        </p:txBody>
      </p:sp>
      <p:sp>
        <p:nvSpPr>
          <p:cNvPr id="12" name="Textplatzhalter 3">
            <a:extLst>
              <a:ext uri="{FF2B5EF4-FFF2-40B4-BE49-F238E27FC236}">
                <a16:creationId xmlns:a16="http://schemas.microsoft.com/office/drawing/2014/main" id="{3A6998F7-CC69-4668-86C3-A06D8493094F}"/>
              </a:ext>
            </a:extLst>
          </p:cNvPr>
          <p:cNvSpPr txBox="1">
            <a:spLocks/>
          </p:cNvSpPr>
          <p:nvPr/>
        </p:nvSpPr>
        <p:spPr>
          <a:xfrm>
            <a:off x="380675" y="2451687"/>
            <a:ext cx="8515675" cy="200073"/>
          </a:xfrm>
          <a:prstGeom prst="rect">
            <a:avLst/>
          </a:prstGeom>
        </p:spPr>
        <p:txBody>
          <a:bodyPr vert="horz" lIns="0" tIns="0" rIns="0" bIns="0" rtlCol="0">
            <a:normAutofit/>
          </a:bodyPr>
          <a:lstStyle>
            <a:lvl1pPr marL="0" indent="0" algn="l" defTabSz="685983" rtl="0" eaLnBrk="1" latinLnBrk="0" hangingPunct="1">
              <a:lnSpc>
                <a:spcPct val="90000"/>
              </a:lnSpc>
              <a:spcBef>
                <a:spcPts val="360"/>
              </a:spcBef>
              <a:buSzPct val="88000"/>
              <a:buFont typeface="Arial" panose="020B0604020202020204" pitchFamily="34" charset="0"/>
              <a:buNone/>
              <a:defRPr sz="1800" b="1" i="0" kern="1200" baseline="0">
                <a:solidFill>
                  <a:schemeClr val="tx1"/>
                </a:solidFill>
                <a:latin typeface="+mn-lt"/>
                <a:ea typeface="+mn-ea"/>
                <a:cs typeface="+mn-cs"/>
              </a:defRPr>
            </a:lvl1pPr>
            <a:lvl2pPr marL="355600" indent="0" algn="l" defTabSz="685983" rtl="0" eaLnBrk="1" latinLnBrk="0" hangingPunct="1">
              <a:lnSpc>
                <a:spcPct val="90000"/>
              </a:lnSpc>
              <a:spcBef>
                <a:spcPts val="360"/>
              </a:spcBef>
              <a:buSzPct val="88000"/>
              <a:buFont typeface="Arial" panose="020B0604020202020204" pitchFamily="34" charset="0"/>
              <a:buNone/>
              <a:defRPr sz="1800" b="1" i="0" kern="1200">
                <a:solidFill>
                  <a:schemeClr val="tx1"/>
                </a:solidFill>
                <a:latin typeface="+mn-lt"/>
                <a:ea typeface="+mn-ea"/>
                <a:cs typeface="+mn-cs"/>
              </a:defRPr>
            </a:lvl2pPr>
            <a:lvl3pPr marL="717550" indent="0" algn="l" defTabSz="674073" rtl="0" eaLnBrk="1" latinLnBrk="0" hangingPunct="1">
              <a:lnSpc>
                <a:spcPct val="90000"/>
              </a:lnSpc>
              <a:spcBef>
                <a:spcPts val="360"/>
              </a:spcBef>
              <a:buSzPct val="88000"/>
              <a:buFont typeface="Arial" panose="020B0604020202020204" pitchFamily="34" charset="0"/>
              <a:buNone/>
              <a:defRPr sz="1800" b="1" i="0" kern="1200">
                <a:solidFill>
                  <a:schemeClr val="tx1"/>
                </a:solidFill>
                <a:latin typeface="+mn-lt"/>
                <a:ea typeface="+mn-ea"/>
                <a:cs typeface="+mn-cs"/>
              </a:defRPr>
            </a:lvl3pPr>
            <a:lvl4pPr marL="1073150" indent="0" algn="l" defTabSz="685983" rtl="0" eaLnBrk="1" latinLnBrk="0" hangingPunct="1">
              <a:lnSpc>
                <a:spcPct val="90000"/>
              </a:lnSpc>
              <a:spcBef>
                <a:spcPts val="360"/>
              </a:spcBef>
              <a:buSzPct val="88000"/>
              <a:buFont typeface="Arial" panose="020B0604020202020204" pitchFamily="34" charset="0"/>
              <a:buNone/>
              <a:defRPr sz="1800" b="1" i="0" kern="1200">
                <a:solidFill>
                  <a:schemeClr val="tx1"/>
                </a:solidFill>
                <a:latin typeface="+mn-lt"/>
                <a:ea typeface="+mn-ea"/>
                <a:cs typeface="+mn-cs"/>
              </a:defRPr>
            </a:lvl4pPr>
            <a:lvl5pPr marL="1435100" indent="0" algn="l" defTabSz="685983" rtl="0" eaLnBrk="1" latinLnBrk="0" hangingPunct="1">
              <a:lnSpc>
                <a:spcPct val="90000"/>
              </a:lnSpc>
              <a:spcBef>
                <a:spcPts val="360"/>
              </a:spcBef>
              <a:buSzPct val="88000"/>
              <a:buFont typeface="Arial" panose="020B0604020202020204" pitchFamily="34" charset="0"/>
              <a:buNone/>
              <a:defRPr sz="1800" b="1" i="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DE" sz="1400" b="0" dirty="0"/>
          </a:p>
        </p:txBody>
      </p:sp>
    </p:spTree>
    <p:extLst>
      <p:ext uri="{BB962C8B-B14F-4D97-AF65-F5344CB8AC3E}">
        <p14:creationId xmlns:p14="http://schemas.microsoft.com/office/powerpoint/2010/main" val="67012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elle">
            <a:extLst>
              <a:ext uri="{FF2B5EF4-FFF2-40B4-BE49-F238E27FC236}">
                <a16:creationId xmlns:a16="http://schemas.microsoft.com/office/drawing/2014/main" id="{11DA4FFA-ECC0-CD2C-9139-47C9607A65BF}"/>
              </a:ext>
            </a:extLst>
          </p:cNvPr>
          <p:cNvGraphicFramePr/>
          <p:nvPr>
            <p:extLst>
              <p:ext uri="{D42A27DB-BD31-4B8C-83A1-F6EECF244321}">
                <p14:modId xmlns:p14="http://schemas.microsoft.com/office/powerpoint/2010/main" val="2633944238"/>
              </p:ext>
            </p:extLst>
          </p:nvPr>
        </p:nvGraphicFramePr>
        <p:xfrm>
          <a:off x="5685346" y="1135457"/>
          <a:ext cx="3159663" cy="1610860"/>
        </p:xfrm>
        <a:graphic>
          <a:graphicData uri="http://schemas.openxmlformats.org/drawingml/2006/table">
            <a:tbl>
              <a:tblPr bandRow="1"/>
              <a:tblGrid>
                <a:gridCol w="1756783">
                  <a:extLst>
                    <a:ext uri="{9D8B030D-6E8A-4147-A177-3AD203B41FA5}">
                      <a16:colId xmlns:a16="http://schemas.microsoft.com/office/drawing/2014/main" val="20000"/>
                    </a:ext>
                  </a:extLst>
                </a:gridCol>
                <a:gridCol w="749786">
                  <a:extLst>
                    <a:ext uri="{9D8B030D-6E8A-4147-A177-3AD203B41FA5}">
                      <a16:colId xmlns:a16="http://schemas.microsoft.com/office/drawing/2014/main" val="20001"/>
                    </a:ext>
                  </a:extLst>
                </a:gridCol>
                <a:gridCol w="653094">
                  <a:extLst>
                    <a:ext uri="{9D8B030D-6E8A-4147-A177-3AD203B41FA5}">
                      <a16:colId xmlns:a16="http://schemas.microsoft.com/office/drawing/2014/main" val="20002"/>
                    </a:ext>
                  </a:extLst>
                </a:gridCol>
              </a:tblGrid>
              <a:tr h="322172">
                <a:tc>
                  <a:txBody>
                    <a:bodyPr/>
                    <a:lstStyle/>
                    <a:p>
                      <a:pPr marR="81280" defTabSz="1821656">
                        <a:spcBef>
                          <a:spcPts val="800"/>
                        </a:spcBef>
                        <a:tabLst>
                          <a:tab pos="1816100" algn="l"/>
                        </a:tabLst>
                        <a:defRPr sz="1800"/>
                      </a:pPr>
                      <a:r>
                        <a:rPr sz="1300" dirty="0">
                          <a:uFill>
                            <a:solidFill>
                              <a:srgbClr val="000000"/>
                            </a:solidFill>
                          </a:uFill>
                        </a:rPr>
                        <a:t>Final electron energy</a:t>
                      </a:r>
                    </a:p>
                  </a:txBody>
                  <a:tcPr marL="4763" marR="4763" marT="4763" marB="4763" anchor="ctr" horzOverflow="overflow">
                    <a:lnL w="3175">
                      <a:miter lim="400000"/>
                    </a:lnL>
                    <a:lnR w="3175">
                      <a:miter lim="400000"/>
                    </a:lnR>
                    <a:lnT w="3175">
                      <a:solidFill>
                        <a:srgbClr val="000000"/>
                      </a:solidFill>
                    </a:lnT>
                    <a:lnB w="3175">
                      <a:miter lim="400000"/>
                    </a:lnB>
                    <a:solidFill>
                      <a:srgbClr val="B8D2CC">
                        <a:alpha val="20000"/>
                      </a:srgbClr>
                    </a:solidFill>
                  </a:tcPr>
                </a:tc>
                <a:tc>
                  <a:txBody>
                    <a:bodyPr/>
                    <a:lstStyle/>
                    <a:p>
                      <a:pPr marR="81280" defTabSz="1821656">
                        <a:spcBef>
                          <a:spcPts val="800"/>
                        </a:spcBef>
                        <a:tabLst>
                          <a:tab pos="1816100" algn="l"/>
                        </a:tabLst>
                        <a:defRPr sz="1800"/>
                      </a:pPr>
                      <a:r>
                        <a:rPr sz="1300">
                          <a:uFill>
                            <a:solidFill>
                              <a:srgbClr val="000000"/>
                            </a:solidFill>
                          </a:uFill>
                        </a:rPr>
                        <a:t>~ 41</a:t>
                      </a:r>
                    </a:p>
                  </a:txBody>
                  <a:tcPr marL="4763" marR="4763" marT="4763" marB="4763" anchor="ctr" horzOverflow="overflow">
                    <a:lnL w="3175">
                      <a:miter lim="400000"/>
                    </a:lnL>
                    <a:lnR w="3175">
                      <a:miter lim="400000"/>
                    </a:lnR>
                    <a:lnT w="3175">
                      <a:solidFill>
                        <a:srgbClr val="000000"/>
                      </a:solidFill>
                    </a:lnT>
                    <a:lnB w="3175">
                      <a:miter lim="400000"/>
                    </a:lnB>
                    <a:solidFill>
                      <a:srgbClr val="B8D2CC">
                        <a:alpha val="20000"/>
                      </a:srgbClr>
                    </a:solidFill>
                  </a:tcPr>
                </a:tc>
                <a:tc>
                  <a:txBody>
                    <a:bodyPr/>
                    <a:lstStyle/>
                    <a:p>
                      <a:pPr marR="81280" defTabSz="1821656">
                        <a:spcBef>
                          <a:spcPts val="800"/>
                        </a:spcBef>
                        <a:tabLst>
                          <a:tab pos="1816100" algn="l"/>
                        </a:tabLst>
                        <a:defRPr sz="1800"/>
                      </a:pPr>
                      <a:r>
                        <a:rPr sz="1300">
                          <a:uFill>
                            <a:solidFill>
                              <a:srgbClr val="000000"/>
                            </a:solidFill>
                          </a:uFill>
                        </a:rPr>
                        <a:t>MeV</a:t>
                      </a:r>
                    </a:p>
                  </a:txBody>
                  <a:tcPr marL="4763" marR="4763" marT="4763" marB="4763" anchor="ctr" horzOverflow="overflow">
                    <a:lnL w="3175">
                      <a:miter lim="400000"/>
                    </a:lnL>
                    <a:lnR w="3175">
                      <a:miter lim="400000"/>
                    </a:lnR>
                    <a:lnT w="3175">
                      <a:solidFill>
                        <a:srgbClr val="000000"/>
                      </a:solidFill>
                    </a:lnT>
                    <a:lnB w="3175">
                      <a:miter lim="400000"/>
                    </a:lnB>
                    <a:solidFill>
                      <a:srgbClr val="B8D2CC">
                        <a:alpha val="20000"/>
                      </a:srgbClr>
                    </a:solidFill>
                  </a:tcPr>
                </a:tc>
                <a:extLst>
                  <a:ext uri="{0D108BD9-81ED-4DB2-BD59-A6C34878D82A}">
                    <a16:rowId xmlns:a16="http://schemas.microsoft.com/office/drawing/2014/main" val="10000"/>
                  </a:ext>
                </a:extLst>
              </a:tr>
              <a:tr h="322172">
                <a:tc>
                  <a:txBody>
                    <a:bodyPr/>
                    <a:lstStyle/>
                    <a:p>
                      <a:pPr marR="81280" defTabSz="1821656">
                        <a:spcBef>
                          <a:spcPts val="800"/>
                        </a:spcBef>
                        <a:tabLst>
                          <a:tab pos="1816100" algn="l"/>
                        </a:tabLst>
                        <a:defRPr sz="1800"/>
                      </a:pPr>
                      <a:r>
                        <a:rPr sz="1300" dirty="0">
                          <a:uFill>
                            <a:solidFill>
                              <a:srgbClr val="000000"/>
                            </a:solidFill>
                          </a:uFill>
                        </a:rPr>
                        <a:t>Electron bunch charge</a:t>
                      </a:r>
                    </a:p>
                  </a:txBody>
                  <a:tcPr marL="4763" marR="4763" marT="4763" marB="4763" anchor="ctr" horzOverflow="overflow">
                    <a:lnL w="3175">
                      <a:miter lim="400000"/>
                    </a:lnL>
                    <a:lnR w="3175">
                      <a:miter lim="400000"/>
                    </a:lnR>
                    <a:lnT w="3175">
                      <a:miter lim="400000"/>
                    </a:lnT>
                    <a:lnB w="3175">
                      <a:miter lim="400000"/>
                    </a:lnB>
                    <a:noFill/>
                  </a:tcPr>
                </a:tc>
                <a:tc>
                  <a:txBody>
                    <a:bodyPr/>
                    <a:lstStyle/>
                    <a:p>
                      <a:pPr marR="81280" defTabSz="1821656">
                        <a:spcBef>
                          <a:spcPts val="800"/>
                        </a:spcBef>
                        <a:tabLst>
                          <a:tab pos="1816100" algn="l"/>
                        </a:tabLst>
                        <a:defRPr sz="1800"/>
                      </a:pPr>
                      <a:r>
                        <a:rPr sz="1300" dirty="0">
                          <a:uFill>
                            <a:solidFill>
                              <a:srgbClr val="000000"/>
                            </a:solidFill>
                          </a:uFill>
                        </a:rPr>
                        <a:t>0.001 - </a:t>
                      </a:r>
                      <a:r>
                        <a:rPr lang="en-US" sz="1300" dirty="0">
                          <a:uFill>
                            <a:solidFill>
                              <a:srgbClr val="000000"/>
                            </a:solidFill>
                          </a:uFill>
                        </a:rPr>
                        <a:t>1</a:t>
                      </a:r>
                      <a:endParaRPr sz="1300" dirty="0">
                        <a:uFill>
                          <a:solidFill>
                            <a:srgbClr val="000000"/>
                          </a:solidFill>
                        </a:uFill>
                      </a:endParaRPr>
                    </a:p>
                  </a:txBody>
                  <a:tcPr marL="4763" marR="4763" marT="4763" marB="4763" anchor="ctr" horzOverflow="overflow">
                    <a:lnL w="3175">
                      <a:miter lim="400000"/>
                    </a:lnL>
                    <a:lnR w="3175">
                      <a:miter lim="400000"/>
                    </a:lnR>
                    <a:lnT w="3175">
                      <a:miter lim="400000"/>
                    </a:lnT>
                    <a:lnB w="3175">
                      <a:miter lim="400000"/>
                    </a:lnB>
                    <a:noFill/>
                  </a:tcPr>
                </a:tc>
                <a:tc>
                  <a:txBody>
                    <a:bodyPr/>
                    <a:lstStyle/>
                    <a:p>
                      <a:pPr marR="81280" defTabSz="1821656">
                        <a:spcBef>
                          <a:spcPts val="800"/>
                        </a:spcBef>
                        <a:tabLst>
                          <a:tab pos="1816100" algn="l"/>
                        </a:tabLst>
                        <a:defRPr sz="1800"/>
                      </a:pPr>
                      <a:r>
                        <a:rPr sz="1300">
                          <a:uFill>
                            <a:solidFill>
                              <a:srgbClr val="000000"/>
                            </a:solidFill>
                          </a:uFill>
                        </a:rPr>
                        <a:t>nC</a:t>
                      </a:r>
                    </a:p>
                  </a:txBody>
                  <a:tcPr marL="4763" marR="4763" marT="4763" marB="4763" anchor="ctr" horzOverflow="overflow">
                    <a:lnL w="3175">
                      <a:miter lim="400000"/>
                    </a:lnL>
                    <a:lnR w="3175">
                      <a:miter lim="400000"/>
                    </a:lnR>
                    <a:lnT w="3175">
                      <a:miter lim="400000"/>
                    </a:lnT>
                    <a:lnB w="3175">
                      <a:miter lim="400000"/>
                    </a:lnB>
                    <a:noFill/>
                  </a:tcPr>
                </a:tc>
                <a:extLst>
                  <a:ext uri="{0D108BD9-81ED-4DB2-BD59-A6C34878D82A}">
                    <a16:rowId xmlns:a16="http://schemas.microsoft.com/office/drawing/2014/main" val="10001"/>
                  </a:ext>
                </a:extLst>
              </a:tr>
              <a:tr h="322172">
                <a:tc>
                  <a:txBody>
                    <a:bodyPr/>
                    <a:lstStyle/>
                    <a:p>
                      <a:pPr marR="81280" defTabSz="1821656">
                        <a:spcBef>
                          <a:spcPts val="800"/>
                        </a:spcBef>
                        <a:tabLst>
                          <a:tab pos="1816100" algn="l"/>
                        </a:tabLst>
                        <a:defRPr sz="1800"/>
                      </a:pPr>
                      <a:r>
                        <a:rPr sz="1300" dirty="0">
                          <a:uFill>
                            <a:solidFill>
                              <a:srgbClr val="000000"/>
                            </a:solidFill>
                          </a:uFill>
                        </a:rPr>
                        <a:t>Electron bunch length</a:t>
                      </a:r>
                    </a:p>
                  </a:txBody>
                  <a:tcPr marL="4763" marR="4763" marT="4763" marB="4763" anchor="ctr" horzOverflow="overflow">
                    <a:lnL w="3175">
                      <a:miter lim="400000"/>
                    </a:lnL>
                    <a:lnR w="3175">
                      <a:miter lim="400000"/>
                    </a:lnR>
                    <a:lnT w="3175">
                      <a:miter lim="400000"/>
                    </a:lnT>
                    <a:lnB w="3175">
                      <a:miter lim="400000"/>
                    </a:lnB>
                    <a:solidFill>
                      <a:srgbClr val="B8D2CC">
                        <a:alpha val="20000"/>
                      </a:srgbClr>
                    </a:solidFill>
                  </a:tcPr>
                </a:tc>
                <a:tc>
                  <a:txBody>
                    <a:bodyPr/>
                    <a:lstStyle/>
                    <a:p>
                      <a:pPr marR="81280" defTabSz="1821656">
                        <a:spcBef>
                          <a:spcPts val="800"/>
                        </a:spcBef>
                        <a:tabLst>
                          <a:tab pos="1816100" algn="l"/>
                        </a:tabLst>
                        <a:defRPr sz="1800"/>
                      </a:pPr>
                      <a:r>
                        <a:rPr sz="1300" dirty="0">
                          <a:uFill>
                            <a:solidFill>
                              <a:srgbClr val="000000"/>
                            </a:solidFill>
                          </a:uFill>
                        </a:rPr>
                        <a:t>1 - 300</a:t>
                      </a:r>
                    </a:p>
                  </a:txBody>
                  <a:tcPr marL="4763" marR="4763" marT="4763" marB="4763" anchor="ctr" horzOverflow="overflow">
                    <a:lnL w="3175">
                      <a:miter lim="400000"/>
                    </a:lnL>
                    <a:lnR w="3175">
                      <a:miter lim="400000"/>
                    </a:lnR>
                    <a:lnT w="3175">
                      <a:miter lim="400000"/>
                    </a:lnT>
                    <a:lnB w="3175">
                      <a:miter lim="400000"/>
                    </a:lnB>
                    <a:solidFill>
                      <a:srgbClr val="B8D2CC">
                        <a:alpha val="20000"/>
                      </a:srgbClr>
                    </a:solidFill>
                  </a:tcPr>
                </a:tc>
                <a:tc>
                  <a:txBody>
                    <a:bodyPr/>
                    <a:lstStyle/>
                    <a:p>
                      <a:pPr marR="81280" defTabSz="1821656">
                        <a:spcBef>
                          <a:spcPts val="800"/>
                        </a:spcBef>
                        <a:tabLst>
                          <a:tab pos="1816100" algn="l"/>
                        </a:tabLst>
                        <a:defRPr sz="1800"/>
                      </a:pPr>
                      <a:r>
                        <a:rPr sz="1300">
                          <a:uFill>
                            <a:solidFill>
                              <a:srgbClr val="000000"/>
                            </a:solidFill>
                          </a:uFill>
                        </a:rPr>
                        <a:t>fs</a:t>
                      </a:r>
                    </a:p>
                  </a:txBody>
                  <a:tcPr marL="4763" marR="4763" marT="4763" marB="4763" anchor="ctr" horzOverflow="overflow">
                    <a:lnL w="3175">
                      <a:miter lim="400000"/>
                    </a:lnL>
                    <a:lnR w="3175">
                      <a:miter lim="400000"/>
                    </a:lnR>
                    <a:lnT w="3175">
                      <a:miter lim="400000"/>
                    </a:lnT>
                    <a:lnB w="3175">
                      <a:miter lim="400000"/>
                    </a:lnB>
                    <a:solidFill>
                      <a:srgbClr val="B8D2CC">
                        <a:alpha val="20000"/>
                      </a:srgbClr>
                    </a:solidFill>
                  </a:tcPr>
                </a:tc>
                <a:extLst>
                  <a:ext uri="{0D108BD9-81ED-4DB2-BD59-A6C34878D82A}">
                    <a16:rowId xmlns:a16="http://schemas.microsoft.com/office/drawing/2014/main" val="10002"/>
                  </a:ext>
                </a:extLst>
              </a:tr>
              <a:tr h="322172">
                <a:tc>
                  <a:txBody>
                    <a:bodyPr/>
                    <a:lstStyle/>
                    <a:p>
                      <a:pPr marR="81280" defTabSz="1821656">
                        <a:spcBef>
                          <a:spcPts val="800"/>
                        </a:spcBef>
                        <a:tabLst>
                          <a:tab pos="1816100" algn="l"/>
                        </a:tabLst>
                        <a:defRPr sz="1800"/>
                      </a:pPr>
                      <a:r>
                        <a:rPr sz="1300" dirty="0">
                          <a:uFill>
                            <a:solidFill>
                              <a:srgbClr val="000000"/>
                            </a:solidFill>
                          </a:uFill>
                        </a:rPr>
                        <a:t>Pulse repetition rate</a:t>
                      </a:r>
                    </a:p>
                  </a:txBody>
                  <a:tcPr marL="4763" marR="4763" marT="4763" marB="4763" anchor="ctr" horzOverflow="overflow">
                    <a:lnL w="3175">
                      <a:miter lim="400000"/>
                    </a:lnL>
                    <a:lnR w="3175">
                      <a:miter lim="400000"/>
                    </a:lnR>
                    <a:lnT w="3175">
                      <a:miter lim="400000"/>
                    </a:lnT>
                    <a:lnB w="3175">
                      <a:miter lim="400000"/>
                    </a:lnB>
                    <a:noFill/>
                  </a:tcPr>
                </a:tc>
                <a:tc>
                  <a:txBody>
                    <a:bodyPr/>
                    <a:lstStyle/>
                    <a:p>
                      <a:pPr marR="81280" defTabSz="1821656">
                        <a:spcBef>
                          <a:spcPts val="800"/>
                        </a:spcBef>
                        <a:tabLst>
                          <a:tab pos="1816100" algn="l"/>
                        </a:tabLst>
                        <a:defRPr sz="1800"/>
                      </a:pPr>
                      <a:r>
                        <a:rPr lang="en-US" sz="1300" dirty="0">
                          <a:uFill>
                            <a:solidFill>
                              <a:srgbClr val="000000"/>
                            </a:solidFill>
                          </a:uFill>
                        </a:rPr>
                        <a:t>5</a:t>
                      </a:r>
                      <a:endParaRPr sz="1300" dirty="0">
                        <a:uFill>
                          <a:solidFill>
                            <a:srgbClr val="000000"/>
                          </a:solidFill>
                        </a:uFill>
                      </a:endParaRPr>
                    </a:p>
                  </a:txBody>
                  <a:tcPr marL="4763" marR="4763" marT="4763" marB="4763" anchor="ctr" horzOverflow="overflow">
                    <a:lnL w="3175">
                      <a:miter lim="400000"/>
                    </a:lnL>
                    <a:lnR w="3175">
                      <a:miter lim="400000"/>
                    </a:lnR>
                    <a:lnT w="3175">
                      <a:miter lim="400000"/>
                    </a:lnT>
                    <a:lnB w="3175">
                      <a:miter lim="400000"/>
                    </a:lnB>
                    <a:noFill/>
                  </a:tcPr>
                </a:tc>
                <a:tc>
                  <a:txBody>
                    <a:bodyPr/>
                    <a:lstStyle/>
                    <a:p>
                      <a:pPr marR="81280" defTabSz="1821656">
                        <a:spcBef>
                          <a:spcPts val="800"/>
                        </a:spcBef>
                        <a:tabLst>
                          <a:tab pos="1816100" algn="l"/>
                        </a:tabLst>
                        <a:defRPr sz="1800"/>
                      </a:pPr>
                      <a:r>
                        <a:rPr sz="1300" dirty="0">
                          <a:uFill>
                            <a:solidFill>
                              <a:srgbClr val="000000"/>
                            </a:solidFill>
                          </a:uFill>
                        </a:rPr>
                        <a:t>Hz</a:t>
                      </a:r>
                    </a:p>
                  </a:txBody>
                  <a:tcPr marL="4763" marR="4763" marT="4763" marB="4763" anchor="ctr" horzOverflow="overflow">
                    <a:lnL w="3175">
                      <a:miter lim="400000"/>
                    </a:lnL>
                    <a:lnR w="3175">
                      <a:miter lim="400000"/>
                    </a:lnR>
                    <a:lnT w="3175">
                      <a:miter lim="400000"/>
                    </a:lnT>
                    <a:lnB w="3175">
                      <a:miter lim="400000"/>
                    </a:lnB>
                    <a:noFill/>
                  </a:tcPr>
                </a:tc>
                <a:extLst>
                  <a:ext uri="{0D108BD9-81ED-4DB2-BD59-A6C34878D82A}">
                    <a16:rowId xmlns:a16="http://schemas.microsoft.com/office/drawing/2014/main" val="10003"/>
                  </a:ext>
                </a:extLst>
              </a:tr>
              <a:tr h="322172">
                <a:tc>
                  <a:txBody>
                    <a:bodyPr/>
                    <a:lstStyle/>
                    <a:p>
                      <a:pPr marR="81280" defTabSz="1821656">
                        <a:spcBef>
                          <a:spcPts val="800"/>
                        </a:spcBef>
                        <a:tabLst>
                          <a:tab pos="1816100" algn="l"/>
                        </a:tabLst>
                        <a:defRPr sz="1800"/>
                      </a:pPr>
                      <a:r>
                        <a:rPr sz="1300" dirty="0">
                          <a:uFill>
                            <a:solidFill>
                              <a:srgbClr val="000000"/>
                            </a:solidFill>
                          </a:uFill>
                        </a:rPr>
                        <a:t>THz E-Field strength</a:t>
                      </a:r>
                    </a:p>
                  </a:txBody>
                  <a:tcPr marL="4763" marR="4763" marT="4763" marB="4763" anchor="ctr" horzOverflow="overflow">
                    <a:lnL w="3175">
                      <a:miter lim="400000"/>
                    </a:lnL>
                    <a:lnR w="3175">
                      <a:miter lim="400000"/>
                    </a:lnR>
                    <a:lnT w="3175">
                      <a:miter lim="400000"/>
                    </a:lnT>
                    <a:lnB w="3175">
                      <a:solidFill>
                        <a:srgbClr val="000000"/>
                      </a:solidFill>
                    </a:lnB>
                    <a:solidFill>
                      <a:srgbClr val="B8D2CC">
                        <a:alpha val="20000"/>
                      </a:srgbClr>
                    </a:solidFill>
                  </a:tcPr>
                </a:tc>
                <a:tc>
                  <a:txBody>
                    <a:bodyPr/>
                    <a:lstStyle/>
                    <a:p>
                      <a:pPr marR="81280" defTabSz="1821656">
                        <a:spcBef>
                          <a:spcPts val="800"/>
                        </a:spcBef>
                        <a:tabLst>
                          <a:tab pos="1816100" algn="l"/>
                        </a:tabLst>
                        <a:defRPr sz="1800"/>
                      </a:pPr>
                      <a:r>
                        <a:rPr sz="1300">
                          <a:uFill>
                            <a:solidFill>
                              <a:srgbClr val="000000"/>
                            </a:solidFill>
                          </a:uFill>
                        </a:rPr>
                        <a:t>up to 1.2</a:t>
                      </a:r>
                    </a:p>
                  </a:txBody>
                  <a:tcPr marL="4763" marR="4763" marT="4763" marB="4763" anchor="ctr" horzOverflow="overflow">
                    <a:lnL w="3175">
                      <a:miter lim="400000"/>
                    </a:lnL>
                    <a:lnR w="3175">
                      <a:miter lim="400000"/>
                    </a:lnR>
                    <a:lnT w="3175">
                      <a:miter lim="400000"/>
                    </a:lnT>
                    <a:lnB w="3175">
                      <a:solidFill>
                        <a:srgbClr val="000000"/>
                      </a:solidFill>
                    </a:lnB>
                    <a:solidFill>
                      <a:srgbClr val="B8D2CC">
                        <a:alpha val="20000"/>
                      </a:srgbClr>
                    </a:solidFill>
                  </a:tcPr>
                </a:tc>
                <a:tc>
                  <a:txBody>
                    <a:bodyPr/>
                    <a:lstStyle/>
                    <a:p>
                      <a:pPr marR="81280" defTabSz="1821656">
                        <a:spcBef>
                          <a:spcPts val="800"/>
                        </a:spcBef>
                        <a:tabLst>
                          <a:tab pos="1816100" algn="l"/>
                        </a:tabLst>
                        <a:defRPr sz="1800"/>
                      </a:pPr>
                      <a:r>
                        <a:rPr sz="1300" dirty="0">
                          <a:uFill>
                            <a:solidFill>
                              <a:srgbClr val="000000"/>
                            </a:solidFill>
                          </a:uFill>
                        </a:rPr>
                        <a:t>GV/m</a:t>
                      </a:r>
                    </a:p>
                  </a:txBody>
                  <a:tcPr marL="4763" marR="4763" marT="4763" marB="4763" anchor="ctr" horzOverflow="overflow">
                    <a:lnL w="3175">
                      <a:miter lim="400000"/>
                    </a:lnL>
                    <a:lnR w="3175">
                      <a:miter lim="400000"/>
                    </a:lnR>
                    <a:lnT w="3175">
                      <a:miter lim="400000"/>
                    </a:lnT>
                    <a:lnB w="3175">
                      <a:solidFill>
                        <a:srgbClr val="000000"/>
                      </a:solidFill>
                    </a:lnB>
                    <a:solidFill>
                      <a:srgbClr val="B8D2CC">
                        <a:alpha val="20000"/>
                      </a:srgbClr>
                    </a:solidFill>
                  </a:tcPr>
                </a:tc>
                <a:extLst>
                  <a:ext uri="{0D108BD9-81ED-4DB2-BD59-A6C34878D82A}">
                    <a16:rowId xmlns:a16="http://schemas.microsoft.com/office/drawing/2014/main" val="10004"/>
                  </a:ext>
                </a:extLst>
              </a:tr>
            </a:tbl>
          </a:graphicData>
        </a:graphic>
      </p:graphicFrame>
      <p:pic>
        <p:nvPicPr>
          <p:cNvPr id="18" name="Inhaltsplatzhalter 18">
            <a:extLst>
              <a:ext uri="{FF2B5EF4-FFF2-40B4-BE49-F238E27FC236}">
                <a16:creationId xmlns:a16="http://schemas.microsoft.com/office/drawing/2014/main" id="{61CEC4E2-AC65-6B3A-AB15-56D9245DEAC8}"/>
              </a:ext>
            </a:extLst>
          </p:cNvPr>
          <p:cNvPicPr>
            <a:picLocks noChangeAspect="1"/>
          </p:cNvPicPr>
          <p:nvPr/>
        </p:nvPicPr>
        <p:blipFill rotWithShape="1">
          <a:blip r:embed="rId2">
            <a:extLst>
              <a:ext uri="{28A0092B-C50C-407E-A947-70E740481C1C}">
                <a14:useLocalDpi xmlns:a14="http://schemas.microsoft.com/office/drawing/2010/main" val="0"/>
              </a:ext>
            </a:extLst>
          </a:blip>
          <a:srcRect l="5415" r="30031"/>
          <a:stretch/>
        </p:blipFill>
        <p:spPr>
          <a:xfrm>
            <a:off x="60880" y="1853412"/>
            <a:ext cx="3839179" cy="2767496"/>
          </a:xfrm>
          <a:prstGeom prst="rect">
            <a:avLst/>
          </a:prstGeom>
        </p:spPr>
      </p:pic>
      <p:sp>
        <p:nvSpPr>
          <p:cNvPr id="3" name="Slide Number Placeholder 2">
            <a:extLst>
              <a:ext uri="{FF2B5EF4-FFF2-40B4-BE49-F238E27FC236}">
                <a16:creationId xmlns:a16="http://schemas.microsoft.com/office/drawing/2014/main" id="{A84A30D8-FA18-7BF0-878F-466F36AF04C3}"/>
              </a:ext>
            </a:extLst>
          </p:cNvPr>
          <p:cNvSpPr>
            <a:spLocks noGrp="1"/>
          </p:cNvSpPr>
          <p:nvPr>
            <p:ph type="sldNum" sz="quarter" idx="12"/>
          </p:nvPr>
        </p:nvSpPr>
        <p:spPr/>
        <p:txBody>
          <a:bodyPr/>
          <a:lstStyle/>
          <a:p>
            <a:fld id="{61696EC4-B4CF-4701-AD06-A8439D6D8E12}" type="slidenum">
              <a:rPr lang="en-US" noProof="0" smtClean="0"/>
              <a:t>10</a:t>
            </a:fld>
            <a:endParaRPr lang="en-US" noProof="0"/>
          </a:p>
        </p:txBody>
      </p:sp>
      <p:sp>
        <p:nvSpPr>
          <p:cNvPr id="6" name="Content Placeholder 1">
            <a:extLst>
              <a:ext uri="{FF2B5EF4-FFF2-40B4-BE49-F238E27FC236}">
                <a16:creationId xmlns:a16="http://schemas.microsoft.com/office/drawing/2014/main" id="{43EF59BF-07EB-4188-774F-FF61D8C7FA2A}"/>
              </a:ext>
            </a:extLst>
          </p:cNvPr>
          <p:cNvSpPr>
            <a:spLocks noGrp="1"/>
          </p:cNvSpPr>
          <p:nvPr>
            <p:ph idx="1"/>
          </p:nvPr>
        </p:nvSpPr>
        <p:spPr>
          <a:xfrm>
            <a:off x="367289" y="1081414"/>
            <a:ext cx="5889716" cy="747197"/>
          </a:xfrm>
        </p:spPr>
        <p:txBody>
          <a:bodyPr>
            <a:normAutofit fontScale="92500" lnSpcReduction="10000"/>
          </a:bodyPr>
          <a:lstStyle/>
          <a:p>
            <a:r>
              <a:rPr lang="de-DE" sz="1700" dirty="0">
                <a:solidFill>
                  <a:schemeClr val="tx2"/>
                </a:solidFill>
              </a:rPr>
              <a:t>FLUTE </a:t>
            </a:r>
            <a:r>
              <a:rPr lang="de-DE" sz="1700" dirty="0"/>
              <a:t>(Ferninfrarot Linac- Und Test-Experiment) </a:t>
            </a:r>
          </a:p>
          <a:p>
            <a:pPr lvl="1"/>
            <a:r>
              <a:rPr lang="de-DE" sz="1700" dirty="0"/>
              <a:t>Test facility for accelerator physics within ARD</a:t>
            </a:r>
          </a:p>
          <a:p>
            <a:pPr lvl="1"/>
            <a:r>
              <a:rPr lang="de-DE" sz="1700" dirty="0"/>
              <a:t>Experiments with THz radiation</a:t>
            </a:r>
          </a:p>
          <a:p>
            <a:pPr marL="266771" lvl="1" indent="0">
              <a:buNone/>
            </a:pPr>
            <a:endParaRPr lang="de-DE" dirty="0"/>
          </a:p>
        </p:txBody>
      </p:sp>
      <p:sp>
        <p:nvSpPr>
          <p:cNvPr id="7" name="Title 4">
            <a:extLst>
              <a:ext uri="{FF2B5EF4-FFF2-40B4-BE49-F238E27FC236}">
                <a16:creationId xmlns:a16="http://schemas.microsoft.com/office/drawing/2014/main" id="{3514A1F5-565C-B589-2BEF-872A75D03AD4}"/>
              </a:ext>
            </a:extLst>
          </p:cNvPr>
          <p:cNvSpPr>
            <a:spLocks noGrp="1"/>
          </p:cNvSpPr>
          <p:nvPr>
            <p:ph type="title"/>
          </p:nvPr>
        </p:nvSpPr>
        <p:spPr>
          <a:xfrm>
            <a:off x="396000" y="296244"/>
            <a:ext cx="6869178" cy="575989"/>
          </a:xfrm>
        </p:spPr>
        <p:txBody>
          <a:bodyPr/>
          <a:lstStyle/>
          <a:p>
            <a:r>
              <a:rPr lang="de-DE" dirty="0"/>
              <a:t>FLUTE: Accelerator Test Facility at KIT</a:t>
            </a:r>
          </a:p>
        </p:txBody>
      </p:sp>
      <p:sp>
        <p:nvSpPr>
          <p:cNvPr id="9" name="Textfeld 3">
            <a:extLst>
              <a:ext uri="{FF2B5EF4-FFF2-40B4-BE49-F238E27FC236}">
                <a16:creationId xmlns:a16="http://schemas.microsoft.com/office/drawing/2014/main" id="{EA43909B-B2AE-7BDE-6A25-3746F0C7DFF5}"/>
              </a:ext>
            </a:extLst>
          </p:cNvPr>
          <p:cNvSpPr txBox="1"/>
          <p:nvPr/>
        </p:nvSpPr>
        <p:spPr>
          <a:xfrm>
            <a:off x="3074172" y="4015870"/>
            <a:ext cx="778944" cy="400110"/>
          </a:xfrm>
          <a:prstGeom prst="rect">
            <a:avLst/>
          </a:prstGeom>
          <a:noFill/>
        </p:spPr>
        <p:txBody>
          <a:bodyPr wrap="square" rtlCol="0">
            <a:spAutoFit/>
          </a:bodyPr>
          <a:lstStyle/>
          <a:p>
            <a:r>
              <a:rPr lang="en-GB" sz="1000" dirty="0">
                <a:solidFill>
                  <a:schemeClr val="accent2"/>
                </a:solidFill>
              </a:rPr>
              <a:t>Courtesy: S. Schott</a:t>
            </a:r>
          </a:p>
        </p:txBody>
      </p:sp>
      <p:pic>
        <p:nvPicPr>
          <p:cNvPr id="10" name="image43.jpg" descr="image43.jpg">
            <a:extLst>
              <a:ext uri="{FF2B5EF4-FFF2-40B4-BE49-F238E27FC236}">
                <a16:creationId xmlns:a16="http://schemas.microsoft.com/office/drawing/2014/main" id="{7EB38CC7-BEBF-5DCC-3F44-97826E7D7D4B}"/>
              </a:ext>
            </a:extLst>
          </p:cNvPr>
          <p:cNvPicPr>
            <a:picLocks noChangeAspect="1"/>
          </p:cNvPicPr>
          <p:nvPr/>
        </p:nvPicPr>
        <p:blipFill>
          <a:blip r:embed="rId3"/>
          <a:stretch>
            <a:fillRect/>
          </a:stretch>
        </p:blipFill>
        <p:spPr>
          <a:xfrm>
            <a:off x="6041267" y="534072"/>
            <a:ext cx="1576413" cy="401018"/>
          </a:xfrm>
          <a:prstGeom prst="rect">
            <a:avLst/>
          </a:prstGeom>
          <a:ln w="3175"/>
        </p:spPr>
      </p:pic>
      <p:pic>
        <p:nvPicPr>
          <p:cNvPr id="11" name="DESY-Logo_3C.png" descr="DESY-Logo_3C.png">
            <a:extLst>
              <a:ext uri="{FF2B5EF4-FFF2-40B4-BE49-F238E27FC236}">
                <a16:creationId xmlns:a16="http://schemas.microsoft.com/office/drawing/2014/main" id="{06071C78-ECB2-EC15-335A-E1C335C3960F}"/>
              </a:ext>
            </a:extLst>
          </p:cNvPr>
          <p:cNvPicPr>
            <a:picLocks noChangeAspect="1"/>
          </p:cNvPicPr>
          <p:nvPr/>
        </p:nvPicPr>
        <p:blipFill>
          <a:blip r:embed="rId4"/>
          <a:stretch>
            <a:fillRect/>
          </a:stretch>
        </p:blipFill>
        <p:spPr>
          <a:xfrm>
            <a:off x="3278144" y="2838940"/>
            <a:ext cx="412554" cy="412554"/>
          </a:xfrm>
          <a:prstGeom prst="rect">
            <a:avLst/>
          </a:prstGeom>
          <a:ln w="12700">
            <a:miter lim="400000"/>
          </a:ln>
        </p:spPr>
      </p:pic>
      <p:pic>
        <p:nvPicPr>
          <p:cNvPr id="12" name="PSI_logo_high-res.png" descr="PSI_logo_high-res.png">
            <a:extLst>
              <a:ext uri="{FF2B5EF4-FFF2-40B4-BE49-F238E27FC236}">
                <a16:creationId xmlns:a16="http://schemas.microsoft.com/office/drawing/2014/main" id="{6850F271-4204-14FE-C9E6-F1D8224B48E3}"/>
              </a:ext>
            </a:extLst>
          </p:cNvPr>
          <p:cNvPicPr>
            <a:picLocks noChangeAspect="1"/>
          </p:cNvPicPr>
          <p:nvPr/>
        </p:nvPicPr>
        <p:blipFill>
          <a:blip r:embed="rId5"/>
          <a:stretch>
            <a:fillRect/>
          </a:stretch>
        </p:blipFill>
        <p:spPr>
          <a:xfrm>
            <a:off x="3074172" y="3404243"/>
            <a:ext cx="975512" cy="348258"/>
          </a:xfrm>
          <a:prstGeom prst="rect">
            <a:avLst/>
          </a:prstGeom>
          <a:ln w="3175"/>
        </p:spPr>
      </p:pic>
      <p:sp>
        <p:nvSpPr>
          <p:cNvPr id="15" name="Rectangle 14">
            <a:extLst>
              <a:ext uri="{FF2B5EF4-FFF2-40B4-BE49-F238E27FC236}">
                <a16:creationId xmlns:a16="http://schemas.microsoft.com/office/drawing/2014/main" id="{710F5F4E-716D-10BA-5ADD-6747F1818DF4}"/>
              </a:ext>
            </a:extLst>
          </p:cNvPr>
          <p:cNvSpPr/>
          <p:nvPr/>
        </p:nvSpPr>
        <p:spPr>
          <a:xfrm>
            <a:off x="2731838" y="4496658"/>
            <a:ext cx="1626920" cy="276999"/>
          </a:xfrm>
          <a:prstGeom prst="rect">
            <a:avLst/>
          </a:prstGeom>
        </p:spPr>
        <p:txBody>
          <a:bodyPr wrap="none">
            <a:spAutoFit/>
          </a:bodyPr>
          <a:lstStyle/>
          <a:p>
            <a:r>
              <a:rPr lang="de-DE" sz="1200" u="sng" dirty="0">
                <a:solidFill>
                  <a:schemeClr val="accent2"/>
                </a:solidFill>
              </a:rPr>
              <a:t>www.ibpt.kit.edu/flute</a:t>
            </a:r>
          </a:p>
        </p:txBody>
      </p:sp>
      <p:sp>
        <p:nvSpPr>
          <p:cNvPr id="19" name="Content Placeholder 1">
            <a:extLst>
              <a:ext uri="{FF2B5EF4-FFF2-40B4-BE49-F238E27FC236}">
                <a16:creationId xmlns:a16="http://schemas.microsoft.com/office/drawing/2014/main" id="{D10F7ABA-79EC-6F10-4C9B-0DBC34D37460}"/>
              </a:ext>
            </a:extLst>
          </p:cNvPr>
          <p:cNvSpPr txBox="1">
            <a:spLocks/>
          </p:cNvSpPr>
          <p:nvPr/>
        </p:nvSpPr>
        <p:spPr>
          <a:xfrm>
            <a:off x="4199308" y="2788724"/>
            <a:ext cx="5260329" cy="2060120"/>
          </a:xfrm>
          <a:prstGeom prst="rect">
            <a:avLst/>
          </a:prstGeom>
        </p:spPr>
        <p:txBody>
          <a:bodyPr vert="horz" lIns="0" tIns="0" rIns="0" bIns="0" rtlCol="0">
            <a:normAutofit/>
          </a:bodyPr>
          <a:lstStyle>
            <a:lvl1pPr marL="203652" indent="-203652" algn="l" defTabSz="685983" rtl="0" eaLnBrk="1" latinLnBrk="0" hangingPunct="1">
              <a:lnSpc>
                <a:spcPct val="90000"/>
              </a:lnSpc>
              <a:spcBef>
                <a:spcPts val="360"/>
              </a:spcBef>
              <a:buSzPct val="88000"/>
              <a:buFontTx/>
              <a:buBlip>
                <a:blip r:embed="rId6"/>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6"/>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600" dirty="0">
                <a:solidFill>
                  <a:schemeClr val="tx2"/>
                </a:solidFill>
              </a:rPr>
              <a:t>R&amp;D </a:t>
            </a:r>
            <a:r>
              <a:rPr lang="de-DE" sz="1600" dirty="0" err="1">
                <a:solidFill>
                  <a:schemeClr val="tx2"/>
                </a:solidFill>
              </a:rPr>
              <a:t>topics</a:t>
            </a:r>
            <a:endParaRPr lang="de-DE" sz="1600" dirty="0">
              <a:solidFill>
                <a:schemeClr val="tx2"/>
              </a:solidFill>
            </a:endParaRPr>
          </a:p>
          <a:p>
            <a:pPr lvl="1"/>
            <a:r>
              <a:rPr lang="en-US" sz="1600" dirty="0"/>
              <a:t>Serve as a test bench for new beam diagnostic methods and tools</a:t>
            </a:r>
          </a:p>
          <a:p>
            <a:pPr lvl="1"/>
            <a:r>
              <a:rPr lang="en-US" sz="1600" dirty="0"/>
              <a:t>Systematic bunch compression </a:t>
            </a:r>
            <a:br>
              <a:rPr lang="en-US" sz="1600" dirty="0"/>
            </a:br>
            <a:r>
              <a:rPr lang="en-US" sz="1600" dirty="0"/>
              <a:t>and THz generation studies</a:t>
            </a:r>
          </a:p>
          <a:p>
            <a:pPr lvl="1"/>
            <a:r>
              <a:rPr lang="en-US" sz="1600" dirty="0"/>
              <a:t>Develop single shot fs diagnostics</a:t>
            </a:r>
          </a:p>
          <a:p>
            <a:pPr lvl="1"/>
            <a:r>
              <a:rPr lang="en-US" sz="1600" dirty="0"/>
              <a:t>Synchronization on a femtosecond level</a:t>
            </a:r>
          </a:p>
          <a:p>
            <a:pPr marL="266771" lvl="1" indent="0">
              <a:buFontTx/>
              <a:buNone/>
            </a:pPr>
            <a:endParaRPr lang="de-DE" sz="1600" dirty="0"/>
          </a:p>
        </p:txBody>
      </p:sp>
      <p:sp>
        <p:nvSpPr>
          <p:cNvPr id="4" name="Date Placeholder 4">
            <a:extLst>
              <a:ext uri="{FF2B5EF4-FFF2-40B4-BE49-F238E27FC236}">
                <a16:creationId xmlns:a16="http://schemas.microsoft.com/office/drawing/2014/main" id="{FDB68C98-8242-3ED1-615E-E66D9128EC61}"/>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2927776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43.jpg" descr="image43.jpg">
            <a:extLst>
              <a:ext uri="{FF2B5EF4-FFF2-40B4-BE49-F238E27FC236}">
                <a16:creationId xmlns:a16="http://schemas.microsoft.com/office/drawing/2014/main" id="{A1F588C7-014E-3439-21CD-67534A10CF34}"/>
              </a:ext>
            </a:extLst>
          </p:cNvPr>
          <p:cNvPicPr>
            <a:picLocks noChangeAspect="1"/>
          </p:cNvPicPr>
          <p:nvPr/>
        </p:nvPicPr>
        <p:blipFill>
          <a:blip r:embed="rId3"/>
          <a:stretch>
            <a:fillRect/>
          </a:stretch>
        </p:blipFill>
        <p:spPr>
          <a:xfrm>
            <a:off x="379184" y="519925"/>
            <a:ext cx="1576413" cy="401018"/>
          </a:xfrm>
          <a:prstGeom prst="rect">
            <a:avLst/>
          </a:prstGeom>
          <a:ln w="3175"/>
        </p:spPr>
      </p:pic>
      <p:sp>
        <p:nvSpPr>
          <p:cNvPr id="9" name="Slide Number Placeholder 8"/>
          <p:cNvSpPr>
            <a:spLocks noGrp="1"/>
          </p:cNvSpPr>
          <p:nvPr>
            <p:ph type="sldNum" sz="quarter" idx="12"/>
          </p:nvPr>
        </p:nvSpPr>
        <p:spPr/>
        <p:txBody>
          <a:bodyPr/>
          <a:lstStyle/>
          <a:p>
            <a:fld id="{61696EC4-B4CF-4701-AD06-A8439D6D8E12}" type="slidenum">
              <a:rPr lang="de-DE" smtClean="0"/>
              <a:t>11</a:t>
            </a:fld>
            <a:endParaRPr lang="de-DE" dirty="0"/>
          </a:p>
        </p:txBody>
      </p:sp>
      <p:sp>
        <p:nvSpPr>
          <p:cNvPr id="6" name="Title 5">
            <a:extLst>
              <a:ext uri="{FF2B5EF4-FFF2-40B4-BE49-F238E27FC236}">
                <a16:creationId xmlns:a16="http://schemas.microsoft.com/office/drawing/2014/main" id="{2BC16FE5-BD96-A401-4B65-8E41E02F2E52}"/>
              </a:ext>
            </a:extLst>
          </p:cNvPr>
          <p:cNvSpPr>
            <a:spLocks noGrp="1"/>
          </p:cNvSpPr>
          <p:nvPr>
            <p:ph type="title"/>
          </p:nvPr>
        </p:nvSpPr>
        <p:spPr/>
        <p:txBody>
          <a:bodyPr>
            <a:normAutofit/>
          </a:bodyPr>
          <a:lstStyle/>
          <a:p>
            <a:r>
              <a:rPr lang="en-GB" dirty="0"/>
              <a:t>                    :  upgrade status</a:t>
            </a:r>
          </a:p>
        </p:txBody>
      </p:sp>
      <p:sp>
        <p:nvSpPr>
          <p:cNvPr id="7" name="Textfeld 3">
            <a:extLst>
              <a:ext uri="{FF2B5EF4-FFF2-40B4-BE49-F238E27FC236}">
                <a16:creationId xmlns:a16="http://schemas.microsoft.com/office/drawing/2014/main" id="{3ED2519B-B935-E298-F8D8-FD316537C461}"/>
              </a:ext>
            </a:extLst>
          </p:cNvPr>
          <p:cNvSpPr txBox="1"/>
          <p:nvPr/>
        </p:nvSpPr>
        <p:spPr>
          <a:xfrm>
            <a:off x="88590" y="1848547"/>
            <a:ext cx="1536327" cy="430887"/>
          </a:xfrm>
          <a:prstGeom prst="rect">
            <a:avLst/>
          </a:prstGeom>
          <a:solidFill>
            <a:schemeClr val="bg1"/>
          </a:solidFill>
        </p:spPr>
        <p:txBody>
          <a:bodyPr wrap="square" lIns="0" tIns="0" rIns="0" bIns="0" rtlCol="0">
            <a:spAutoFit/>
          </a:bodyPr>
          <a:lstStyle/>
          <a:p>
            <a:endParaRPr lang="de-DE" sz="1400" dirty="0"/>
          </a:p>
          <a:p>
            <a:endParaRPr lang="en-GB" sz="1400" dirty="0"/>
          </a:p>
        </p:txBody>
      </p:sp>
      <p:pic>
        <p:nvPicPr>
          <p:cNvPr id="12" name="Picture 11">
            <a:extLst>
              <a:ext uri="{FF2B5EF4-FFF2-40B4-BE49-F238E27FC236}">
                <a16:creationId xmlns:a16="http://schemas.microsoft.com/office/drawing/2014/main" id="{98838B2A-2C76-BC84-756C-55C5790AC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4396" y="872233"/>
            <a:ext cx="1820420" cy="1981410"/>
          </a:xfrm>
          <a:prstGeom prst="rect">
            <a:avLst/>
          </a:prstGeom>
        </p:spPr>
      </p:pic>
      <p:graphicFrame>
        <p:nvGraphicFramePr>
          <p:cNvPr id="16" name="Table 15">
            <a:extLst>
              <a:ext uri="{FF2B5EF4-FFF2-40B4-BE49-F238E27FC236}">
                <a16:creationId xmlns:a16="http://schemas.microsoft.com/office/drawing/2014/main" id="{4FEE4F8A-E8EB-708A-6BC6-D895B009AF65}"/>
              </a:ext>
            </a:extLst>
          </p:cNvPr>
          <p:cNvGraphicFramePr>
            <a:graphicFrameLocks noGrp="1"/>
          </p:cNvGraphicFramePr>
          <p:nvPr>
            <p:extLst>
              <p:ext uri="{D42A27DB-BD31-4B8C-83A1-F6EECF244321}">
                <p14:modId xmlns:p14="http://schemas.microsoft.com/office/powerpoint/2010/main" val="3911350286"/>
              </p:ext>
            </p:extLst>
          </p:nvPr>
        </p:nvGraphicFramePr>
        <p:xfrm>
          <a:off x="6782980" y="2954275"/>
          <a:ext cx="1996419" cy="1737360"/>
        </p:xfrm>
        <a:graphic>
          <a:graphicData uri="http://schemas.openxmlformats.org/drawingml/2006/table">
            <a:tbl>
              <a:tblPr firstRow="1" bandRow="1">
                <a:tableStyleId>{5C22544A-7EE6-4342-B048-85BDC9FD1C3A}</a:tableStyleId>
              </a:tblPr>
              <a:tblGrid>
                <a:gridCol w="1250829">
                  <a:extLst>
                    <a:ext uri="{9D8B030D-6E8A-4147-A177-3AD203B41FA5}">
                      <a16:colId xmlns:a16="http://schemas.microsoft.com/office/drawing/2014/main" val="20000"/>
                    </a:ext>
                  </a:extLst>
                </a:gridCol>
                <a:gridCol w="745590">
                  <a:extLst>
                    <a:ext uri="{9D8B030D-6E8A-4147-A177-3AD203B41FA5}">
                      <a16:colId xmlns:a16="http://schemas.microsoft.com/office/drawing/2014/main" val="20001"/>
                    </a:ext>
                  </a:extLst>
                </a:gridCol>
              </a:tblGrid>
              <a:tr h="217108">
                <a:tc>
                  <a:txBody>
                    <a:bodyPr/>
                    <a:lstStyle/>
                    <a:p>
                      <a:r>
                        <a:rPr lang="en-US" sz="900" noProof="0" dirty="0"/>
                        <a:t>Parameter</a:t>
                      </a:r>
                    </a:p>
                  </a:txBody>
                  <a:tcPr anchor="ctr"/>
                </a:tc>
                <a:tc>
                  <a:txBody>
                    <a:bodyPr/>
                    <a:lstStyle/>
                    <a:p>
                      <a:r>
                        <a:rPr lang="en-US" sz="900" noProof="0" dirty="0"/>
                        <a:t>Value</a:t>
                      </a:r>
                    </a:p>
                  </a:txBody>
                  <a:tcPr anchor="ctr"/>
                </a:tc>
                <a:extLst>
                  <a:ext uri="{0D108BD9-81ED-4DB2-BD59-A6C34878D82A}">
                    <a16:rowId xmlns:a16="http://schemas.microsoft.com/office/drawing/2014/main" val="10000"/>
                  </a:ext>
                </a:extLst>
              </a:tr>
              <a:tr h="2171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kern="1200" noProof="0" dirty="0">
                          <a:solidFill>
                            <a:schemeClr val="tx1"/>
                          </a:solidFill>
                          <a:effectLst/>
                          <a:latin typeface="+mn-lt"/>
                          <a:ea typeface="+mn-ea"/>
                          <a:cs typeface="+mn-cs"/>
                        </a:rPr>
                        <a:t>Input</a:t>
                      </a:r>
                      <a:r>
                        <a:rPr lang="en-US" sz="900" b="0" kern="1200" baseline="0" noProof="0" dirty="0">
                          <a:solidFill>
                            <a:schemeClr val="tx1"/>
                          </a:solidFill>
                          <a:effectLst/>
                          <a:latin typeface="+mn-lt"/>
                          <a:ea typeface="+mn-ea"/>
                          <a:cs typeface="+mn-cs"/>
                        </a:rPr>
                        <a:t> RF power</a:t>
                      </a:r>
                      <a:endParaRPr lang="en-US" sz="900" b="0" kern="1200" noProof="0" dirty="0">
                        <a:solidFill>
                          <a:schemeClr val="tx1"/>
                        </a:solidFill>
                        <a:effectLst/>
                        <a:latin typeface="+mn-lt"/>
                        <a:ea typeface="+mn-ea"/>
                        <a:cs typeface="+mn-cs"/>
                      </a:endParaRPr>
                    </a:p>
                  </a:txBody>
                  <a:tcPr anchor="ctr"/>
                </a:tc>
                <a:tc>
                  <a:txBody>
                    <a:bodyPr/>
                    <a:lstStyle/>
                    <a:p>
                      <a:r>
                        <a:rPr lang="en-US" sz="900" b="0" noProof="0">
                          <a:solidFill>
                            <a:schemeClr val="tx1"/>
                          </a:solidFill>
                        </a:rPr>
                        <a:t>9.5 MW</a:t>
                      </a:r>
                    </a:p>
                  </a:txBody>
                  <a:tcPr anchor="ctr"/>
                </a:tc>
                <a:extLst>
                  <a:ext uri="{0D108BD9-81ED-4DB2-BD59-A6C34878D82A}">
                    <a16:rowId xmlns:a16="http://schemas.microsoft.com/office/drawing/2014/main" val="10001"/>
                  </a:ext>
                </a:extLst>
              </a:tr>
              <a:tr h="2171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noProof="0" dirty="0">
                          <a:solidFill>
                            <a:schemeClr val="dk1"/>
                          </a:solidFill>
                          <a:effectLst/>
                          <a:latin typeface="+mn-lt"/>
                          <a:ea typeface="+mn-ea"/>
                          <a:cs typeface="+mn-cs"/>
                        </a:rPr>
                        <a:t>Output Energy</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noProof="0"/>
                        <a:t>5.5 MeV</a:t>
                      </a:r>
                    </a:p>
                  </a:txBody>
                  <a:tcPr anchor="ctr"/>
                </a:tc>
                <a:extLst>
                  <a:ext uri="{0D108BD9-81ED-4DB2-BD59-A6C34878D82A}">
                    <a16:rowId xmlns:a16="http://schemas.microsoft.com/office/drawing/2014/main" val="10002"/>
                  </a:ext>
                </a:extLst>
              </a:tr>
              <a:tr h="3473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noProof="0" dirty="0">
                          <a:solidFill>
                            <a:schemeClr val="dk1"/>
                          </a:solidFill>
                          <a:effectLst/>
                          <a:latin typeface="+mn-lt"/>
                          <a:ea typeface="+mn-ea"/>
                          <a:cs typeface="+mn-cs"/>
                        </a:rPr>
                        <a:t>Operating Frequency</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noProof="0"/>
                        <a:t>2.998 GHz</a:t>
                      </a:r>
                    </a:p>
                  </a:txBody>
                  <a:tcPr anchor="ctr"/>
                </a:tc>
                <a:extLst>
                  <a:ext uri="{0D108BD9-81ED-4DB2-BD59-A6C34878D82A}">
                    <a16:rowId xmlns:a16="http://schemas.microsoft.com/office/drawing/2014/main" val="10003"/>
                  </a:ext>
                </a:extLst>
              </a:tr>
              <a:tr h="2171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noProof="0" dirty="0"/>
                        <a:t>Repetition</a:t>
                      </a:r>
                      <a:r>
                        <a:rPr lang="en-US" sz="900" baseline="0" noProof="0" dirty="0"/>
                        <a:t> rate</a:t>
                      </a:r>
                      <a:endParaRPr lang="en-US" sz="900" noProof="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noProof="0"/>
                        <a:t>50 Hz</a:t>
                      </a:r>
                    </a:p>
                  </a:txBody>
                  <a:tcPr anchor="ctr"/>
                </a:tc>
                <a:extLst>
                  <a:ext uri="{0D108BD9-81ED-4DB2-BD59-A6C34878D82A}">
                    <a16:rowId xmlns:a16="http://schemas.microsoft.com/office/drawing/2014/main" val="10004"/>
                  </a:ext>
                </a:extLst>
              </a:tr>
              <a:tr h="2171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noProof="0" dirty="0">
                          <a:solidFill>
                            <a:schemeClr val="dk1"/>
                          </a:solidFill>
                          <a:effectLst/>
                          <a:latin typeface="+mn-lt"/>
                          <a:ea typeface="+mn-ea"/>
                          <a:cs typeface="+mn-cs"/>
                        </a:rPr>
                        <a:t>Peak cathode field</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noProof="0" dirty="0"/>
                        <a:t>120 MV/m</a:t>
                      </a:r>
                    </a:p>
                  </a:txBody>
                  <a:tcPr anchor="ctr"/>
                </a:tc>
                <a:extLst>
                  <a:ext uri="{0D108BD9-81ED-4DB2-BD59-A6C34878D82A}">
                    <a16:rowId xmlns:a16="http://schemas.microsoft.com/office/drawing/2014/main" val="10006"/>
                  </a:ext>
                </a:extLst>
              </a:tr>
              <a:tr h="2171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baseline="0" noProof="0" dirty="0">
                          <a:solidFill>
                            <a:schemeClr val="dk1"/>
                          </a:solidFill>
                          <a:effectLst/>
                          <a:latin typeface="+mn-lt"/>
                          <a:ea typeface="+mn-ea"/>
                          <a:cs typeface="+mn-cs"/>
                        </a:rPr>
                        <a:t>Bunch charge (max)</a:t>
                      </a:r>
                      <a:endParaRPr lang="en-US" sz="900" kern="1200" baseline="30000" noProof="0" dirty="0">
                        <a:solidFill>
                          <a:schemeClr val="dk1"/>
                        </a:solidFill>
                        <a:effectLst/>
                        <a:latin typeface="+mn-lt"/>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noProof="0" dirty="0"/>
                        <a:t>1 </a:t>
                      </a:r>
                      <a:r>
                        <a:rPr lang="en-US" sz="900" noProof="0" dirty="0" err="1"/>
                        <a:t>nC</a:t>
                      </a:r>
                      <a:r>
                        <a:rPr lang="en-US" sz="900" noProof="0" dirty="0"/>
                        <a:t> </a:t>
                      </a:r>
                    </a:p>
                  </a:txBody>
                  <a:tcPr anchor="ctr"/>
                </a:tc>
                <a:extLst>
                  <a:ext uri="{0D108BD9-81ED-4DB2-BD59-A6C34878D82A}">
                    <a16:rowId xmlns:a16="http://schemas.microsoft.com/office/drawing/2014/main" val="10007"/>
                  </a:ext>
                </a:extLst>
              </a:tr>
            </a:tbl>
          </a:graphicData>
        </a:graphic>
      </p:graphicFrame>
      <p:pic>
        <p:nvPicPr>
          <p:cNvPr id="4" name="Picture 3">
            <a:extLst>
              <a:ext uri="{FF2B5EF4-FFF2-40B4-BE49-F238E27FC236}">
                <a16:creationId xmlns:a16="http://schemas.microsoft.com/office/drawing/2014/main" id="{08EAFB79-365E-A935-4306-DDA75C0967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397" y="2478280"/>
            <a:ext cx="4376603" cy="2072753"/>
          </a:xfrm>
          <a:prstGeom prst="rect">
            <a:avLst/>
          </a:prstGeom>
        </p:spPr>
      </p:pic>
      <p:sp>
        <p:nvSpPr>
          <p:cNvPr id="8" name="FLUTE (Ferninfrarot Linac- Und Test-Experiment)…">
            <a:extLst>
              <a:ext uri="{FF2B5EF4-FFF2-40B4-BE49-F238E27FC236}">
                <a16:creationId xmlns:a16="http://schemas.microsoft.com/office/drawing/2014/main" id="{15BC4E8C-166B-45B8-3A6B-E930934DFC5D}"/>
              </a:ext>
            </a:extLst>
          </p:cNvPr>
          <p:cNvSpPr txBox="1">
            <a:spLocks/>
          </p:cNvSpPr>
          <p:nvPr/>
        </p:nvSpPr>
        <p:spPr>
          <a:xfrm>
            <a:off x="195397" y="987350"/>
            <a:ext cx="6418319" cy="1552005"/>
          </a:xfrm>
          <a:prstGeom prst="rect">
            <a:avLst/>
          </a:prstGeom>
          <a:solidFill>
            <a:schemeClr val="bg1"/>
          </a:solidFill>
          <a:ln>
            <a:noFill/>
          </a:ln>
        </p:spPr>
        <p:txBody>
          <a:bodyPr>
            <a:noAutofit/>
          </a:bodyPr>
          <a:lstStyle>
            <a:lvl1pPr marL="203652" indent="-203652" algn="l" defTabSz="685983" rtl="0" eaLnBrk="1" latinLnBrk="0" hangingPunct="1">
              <a:lnSpc>
                <a:spcPct val="90000"/>
              </a:lnSpc>
              <a:spcBef>
                <a:spcPts val="360"/>
              </a:spcBef>
              <a:buSzPct val="88000"/>
              <a:buFontTx/>
              <a:buBlip>
                <a:blip r:embed="rId6"/>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6"/>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6"/>
              </a:buBlip>
              <a:defRPr sz="12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buBlip>
                <a:blip r:embed="rId7"/>
              </a:buBlip>
            </a:pPr>
            <a:r>
              <a:rPr lang="en-GB" sz="1400" dirty="0"/>
              <a:t>Dedicated RF units for RF photo-injector and </a:t>
            </a:r>
            <a:r>
              <a:rPr lang="en-GB" sz="1400" dirty="0" err="1"/>
              <a:t>linac</a:t>
            </a:r>
            <a:r>
              <a:rPr lang="en-GB" sz="1400" dirty="0"/>
              <a:t> have been installed and commissioned</a:t>
            </a:r>
          </a:p>
          <a:p>
            <a:pPr>
              <a:lnSpc>
                <a:spcPct val="100000"/>
              </a:lnSpc>
              <a:buBlip>
                <a:blip r:embed="rId7"/>
              </a:buBlip>
            </a:pPr>
            <a:r>
              <a:rPr lang="en-GB" sz="1400" dirty="0"/>
              <a:t>New RF photo-injector with low dark current has been delivered, installation and commissioning is under way</a:t>
            </a:r>
          </a:p>
          <a:p>
            <a:pPr>
              <a:lnSpc>
                <a:spcPct val="100000"/>
              </a:lnSpc>
              <a:buFontTx/>
              <a:buBlip>
                <a:blip r:embed="rId7"/>
              </a:buBlip>
            </a:pPr>
            <a:r>
              <a:rPr lang="en-GB" sz="1400" dirty="0"/>
              <a:t>Installation of the RF waveguide for the </a:t>
            </a:r>
            <a:r>
              <a:rPr lang="en-GB" sz="1400" dirty="0" err="1"/>
              <a:t>linac</a:t>
            </a:r>
            <a:r>
              <a:rPr lang="en-GB" sz="1400" dirty="0"/>
              <a:t> and its conditioning will follow</a:t>
            </a:r>
          </a:p>
          <a:p>
            <a:pPr>
              <a:lnSpc>
                <a:spcPct val="100000"/>
              </a:lnSpc>
              <a:buFontTx/>
              <a:buBlip>
                <a:blip r:embed="rId7"/>
              </a:buBlip>
            </a:pPr>
            <a:r>
              <a:rPr lang="en-GB" sz="1400" dirty="0"/>
              <a:t>UV laser beam aligned and referenced</a:t>
            </a:r>
          </a:p>
        </p:txBody>
      </p:sp>
      <p:sp>
        <p:nvSpPr>
          <p:cNvPr id="13" name="FLUTE (Ferninfrarot Linac- Und Test-Experiment)…">
            <a:extLst>
              <a:ext uri="{FF2B5EF4-FFF2-40B4-BE49-F238E27FC236}">
                <a16:creationId xmlns:a16="http://schemas.microsoft.com/office/drawing/2014/main" id="{3DAD3AA1-7DB5-F80C-2783-3759BBFA9069}"/>
              </a:ext>
            </a:extLst>
          </p:cNvPr>
          <p:cNvSpPr txBox="1">
            <a:spLocks/>
          </p:cNvSpPr>
          <p:nvPr/>
        </p:nvSpPr>
        <p:spPr>
          <a:xfrm>
            <a:off x="4679280" y="2538217"/>
            <a:ext cx="1996419" cy="2153418"/>
          </a:xfrm>
          <a:prstGeom prst="rect">
            <a:avLst/>
          </a:prstGeom>
          <a:solidFill>
            <a:schemeClr val="bg1"/>
          </a:solidFill>
          <a:ln>
            <a:solidFill>
              <a:schemeClr val="accent1"/>
            </a:solidFill>
          </a:ln>
        </p:spPr>
        <p:txBody>
          <a:bodyPr>
            <a:noAutofit/>
          </a:bodyPr>
          <a:lstStyle>
            <a:lvl1pPr marL="203652" indent="-203652" algn="l" defTabSz="685983" rtl="0" eaLnBrk="1" latinLnBrk="0" hangingPunct="1">
              <a:lnSpc>
                <a:spcPct val="90000"/>
              </a:lnSpc>
              <a:spcBef>
                <a:spcPts val="360"/>
              </a:spcBef>
              <a:buSzPct val="88000"/>
              <a:buFontTx/>
              <a:buBlip>
                <a:blip r:embed="rId6"/>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6"/>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6"/>
              </a:buBlip>
              <a:defRPr sz="12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nSpc>
                <a:spcPct val="100000"/>
              </a:lnSpc>
              <a:buFont typeface="+mj-lt"/>
              <a:buAutoNum type="arabicPeriod"/>
            </a:pPr>
            <a:r>
              <a:rPr lang="en-GB" sz="1200" dirty="0"/>
              <a:t>RF photo-injector</a:t>
            </a:r>
          </a:p>
          <a:p>
            <a:pPr marL="228600" indent="-228600">
              <a:lnSpc>
                <a:spcPct val="100000"/>
              </a:lnSpc>
              <a:buFont typeface="+mj-lt"/>
              <a:buAutoNum type="arabicPeriod"/>
            </a:pPr>
            <a:r>
              <a:rPr lang="en-GB" sz="1200" dirty="0"/>
              <a:t>Solenoid</a:t>
            </a:r>
          </a:p>
          <a:p>
            <a:pPr marL="228600" indent="-228600">
              <a:lnSpc>
                <a:spcPct val="100000"/>
              </a:lnSpc>
              <a:buFont typeface="+mj-lt"/>
              <a:buAutoNum type="arabicPeriod"/>
            </a:pPr>
            <a:r>
              <a:rPr lang="en-GB" sz="1200" dirty="0"/>
              <a:t>Diagnostic section</a:t>
            </a:r>
          </a:p>
          <a:p>
            <a:pPr marL="228600" indent="-228600">
              <a:lnSpc>
                <a:spcPct val="100000"/>
              </a:lnSpc>
              <a:buFont typeface="+mj-lt"/>
              <a:buAutoNum type="arabicPeriod"/>
            </a:pPr>
            <a:r>
              <a:rPr lang="en-GB" sz="1200" dirty="0"/>
              <a:t>K100 waveguide</a:t>
            </a:r>
          </a:p>
          <a:p>
            <a:pPr marL="228600" indent="-228600">
              <a:lnSpc>
                <a:spcPct val="100000"/>
              </a:lnSpc>
              <a:buFont typeface="+mj-lt"/>
              <a:buAutoNum type="arabicPeriod"/>
            </a:pPr>
            <a:r>
              <a:rPr lang="en-GB" sz="1200" dirty="0"/>
              <a:t>Circulator</a:t>
            </a:r>
          </a:p>
          <a:p>
            <a:pPr marL="228600" indent="-228600">
              <a:lnSpc>
                <a:spcPct val="100000"/>
              </a:lnSpc>
              <a:buFont typeface="+mj-lt"/>
              <a:buAutoNum type="arabicPeriod"/>
            </a:pPr>
            <a:r>
              <a:rPr lang="en-GB" sz="1200" dirty="0"/>
              <a:t>K100 RF unit (10 MW)</a:t>
            </a:r>
          </a:p>
          <a:p>
            <a:pPr marL="228600" indent="-228600">
              <a:lnSpc>
                <a:spcPct val="100000"/>
              </a:lnSpc>
              <a:buFont typeface="+mj-lt"/>
              <a:buAutoNum type="arabicPeriod"/>
            </a:pPr>
            <a:r>
              <a:rPr lang="en-GB" sz="1200" dirty="0"/>
              <a:t>K300 waveguide</a:t>
            </a:r>
          </a:p>
          <a:p>
            <a:pPr marL="228600" indent="-228600">
              <a:lnSpc>
                <a:spcPct val="100000"/>
              </a:lnSpc>
              <a:buFont typeface="+mj-lt"/>
              <a:buAutoNum type="arabicPeriod"/>
            </a:pPr>
            <a:r>
              <a:rPr lang="en-GB" sz="1200" dirty="0"/>
              <a:t>K300 RF unit (37 MW)</a:t>
            </a:r>
          </a:p>
          <a:p>
            <a:pPr marL="228600" indent="-228600">
              <a:lnSpc>
                <a:spcPct val="100000"/>
              </a:lnSpc>
              <a:buFont typeface="+mj-lt"/>
              <a:buAutoNum type="arabicPeriod"/>
            </a:pPr>
            <a:r>
              <a:rPr lang="en-GB" sz="1200" dirty="0" err="1"/>
              <a:t>Linac</a:t>
            </a:r>
            <a:endParaRPr lang="en-GB" sz="1200" dirty="0"/>
          </a:p>
        </p:txBody>
      </p:sp>
      <p:sp>
        <p:nvSpPr>
          <p:cNvPr id="10" name="TextBox 9"/>
          <p:cNvSpPr txBox="1"/>
          <p:nvPr/>
        </p:nvSpPr>
        <p:spPr>
          <a:xfrm>
            <a:off x="755908" y="4495072"/>
            <a:ext cx="1605113" cy="246221"/>
          </a:xfrm>
          <a:prstGeom prst="rect">
            <a:avLst/>
          </a:prstGeom>
          <a:noFill/>
        </p:spPr>
        <p:txBody>
          <a:bodyPr wrap="square" rtlCol="0">
            <a:spAutoFit/>
          </a:bodyPr>
          <a:lstStyle/>
          <a:p>
            <a:r>
              <a:rPr lang="de-DE" sz="1000" dirty="0" err="1">
                <a:solidFill>
                  <a:schemeClr val="accent2"/>
                </a:solidFill>
              </a:rPr>
              <a:t>Courtesy</a:t>
            </a:r>
            <a:r>
              <a:rPr lang="de-DE" sz="1000" dirty="0">
                <a:solidFill>
                  <a:schemeClr val="accent2"/>
                </a:solidFill>
              </a:rPr>
              <a:t>: S. Schott</a:t>
            </a:r>
          </a:p>
        </p:txBody>
      </p:sp>
      <p:sp>
        <p:nvSpPr>
          <p:cNvPr id="5" name="Date Placeholder 4">
            <a:extLst>
              <a:ext uri="{FF2B5EF4-FFF2-40B4-BE49-F238E27FC236}">
                <a16:creationId xmlns:a16="http://schemas.microsoft.com/office/drawing/2014/main" id="{46F646BB-40B2-5BD9-FB90-74EA3C7855B7}"/>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1458151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p:nvPr/>
        </p:nvPicPr>
        <p:blipFill>
          <a:blip r:embed="rId3"/>
          <a:stretch/>
        </p:blipFill>
        <p:spPr>
          <a:xfrm>
            <a:off x="577710" y="2405423"/>
            <a:ext cx="3038040" cy="2025000"/>
          </a:xfrm>
          <a:prstGeom prst="rect">
            <a:avLst/>
          </a:prstGeom>
          <a:ln w="0">
            <a:noFill/>
          </a:ln>
        </p:spPr>
      </p:pic>
      <p:sp>
        <p:nvSpPr>
          <p:cNvPr id="2" name="Content Placeholder 1">
            <a:extLst>
              <a:ext uri="{FF2B5EF4-FFF2-40B4-BE49-F238E27FC236}">
                <a16:creationId xmlns:a16="http://schemas.microsoft.com/office/drawing/2014/main" id="{FF8467AD-A1D6-9DA3-7C0B-9F9F8D738F06}"/>
              </a:ext>
            </a:extLst>
          </p:cNvPr>
          <p:cNvSpPr>
            <a:spLocks noGrp="1"/>
          </p:cNvSpPr>
          <p:nvPr>
            <p:ph idx="1"/>
          </p:nvPr>
        </p:nvSpPr>
        <p:spPr>
          <a:xfrm>
            <a:off x="400050" y="986900"/>
            <a:ext cx="8343900" cy="3365893"/>
          </a:xfrm>
        </p:spPr>
        <p:txBody>
          <a:bodyPr/>
          <a:lstStyle/>
          <a:p>
            <a:r>
              <a:rPr lang="en-US" sz="1800" dirty="0"/>
              <a:t>Evolve last year’s test setup and approach by ...</a:t>
            </a:r>
          </a:p>
          <a:p>
            <a:pPr lvl="1"/>
            <a:r>
              <a:rPr lang="en-US" sz="1400" dirty="0"/>
              <a:t>Using the </a:t>
            </a:r>
            <a:r>
              <a:rPr lang="en-US" sz="1400" dirty="0" err="1"/>
              <a:t>Ti:Sa</a:t>
            </a:r>
            <a:r>
              <a:rPr lang="en-US" sz="1400" dirty="0"/>
              <a:t> 800 nm photoinjector laser system</a:t>
            </a:r>
          </a:p>
          <a:p>
            <a:pPr lvl="1"/>
            <a:r>
              <a:rPr lang="en-US" sz="1400" dirty="0"/>
              <a:t>Including a compressor in the optical path</a:t>
            </a:r>
          </a:p>
          <a:p>
            <a:pPr lvl="1"/>
            <a:r>
              <a:rPr lang="en-US" sz="1400" dirty="0"/>
              <a:t>Mapping the camera intensity directly to the </a:t>
            </a:r>
            <a:br>
              <a:rPr lang="en-US" sz="1400" dirty="0"/>
            </a:br>
            <a:r>
              <a:rPr lang="en-US" sz="1400" dirty="0"/>
              <a:t>phase modulation via a deep neural network</a:t>
            </a:r>
          </a:p>
          <a:p>
            <a:pPr marL="0" indent="0">
              <a:buNone/>
            </a:pPr>
            <a:endParaRPr lang="en-US" sz="1800" dirty="0"/>
          </a:p>
        </p:txBody>
      </p:sp>
      <p:sp>
        <p:nvSpPr>
          <p:cNvPr id="50" name="PlaceHolder 1"/>
          <p:cNvSpPr>
            <a:spLocks noGrp="1"/>
          </p:cNvSpPr>
          <p:nvPr>
            <p:ph type="sldNum" sz="quarter" idx="12"/>
          </p:nvPr>
        </p:nvSpPr>
        <p:spPr>
          <a:prstGeom prst="rect">
            <a:avLst/>
          </a:prstGeom>
          <a:noFill/>
          <a:ln w="0">
            <a:noFill/>
          </a:ln>
        </p:spPr>
        <p:txBody>
          <a:bodyPr lIns="0" tIns="0" rIns="0" bIns="0" anchor="ctr">
            <a:noAutofit/>
          </a:bodyPr>
          <a:lstStyle>
            <a:lvl1pPr indent="0">
              <a:lnSpc>
                <a:spcPct val="100000"/>
              </a:lnSpc>
              <a:buNone/>
              <a:tabLst>
                <a:tab pos="0" algn="l"/>
              </a:tabLst>
              <a:defRPr lang="en-US" sz="675" b="1" strike="noStrike" spc="-1">
                <a:solidFill>
                  <a:srgbClr val="000000"/>
                </a:solidFill>
                <a:latin typeface="Arial"/>
              </a:defRPr>
            </a:lvl1pPr>
          </a:lstStyle>
          <a:p>
            <a:fld id="{A9785593-D352-4859-AA4D-FB7BF516350F}" type="slidenum">
              <a:rPr lang="en-US"/>
              <a:pPr/>
              <a:t>12</a:t>
            </a:fld>
            <a:endParaRPr lang="en-GB" b="0">
              <a:latin typeface="Times New Roman"/>
            </a:endParaRPr>
          </a:p>
        </p:txBody>
      </p:sp>
      <p:pic>
        <p:nvPicPr>
          <p:cNvPr id="54" name="Picture 53"/>
          <p:cNvPicPr/>
          <p:nvPr/>
        </p:nvPicPr>
        <p:blipFill>
          <a:blip r:embed="rId4"/>
          <a:stretch/>
        </p:blipFill>
        <p:spPr>
          <a:xfrm>
            <a:off x="4933980" y="2421074"/>
            <a:ext cx="4055670" cy="1104840"/>
          </a:xfrm>
          <a:prstGeom prst="rect">
            <a:avLst/>
          </a:prstGeom>
          <a:ln w="0">
            <a:noFill/>
          </a:ln>
        </p:spPr>
      </p:pic>
      <p:pic>
        <p:nvPicPr>
          <p:cNvPr id="55" name="Picture 54"/>
          <p:cNvPicPr/>
          <p:nvPr/>
        </p:nvPicPr>
        <p:blipFill>
          <a:blip r:embed="rId5"/>
          <a:stretch/>
        </p:blipFill>
        <p:spPr>
          <a:xfrm>
            <a:off x="4935330" y="3512954"/>
            <a:ext cx="4055670" cy="1104840"/>
          </a:xfrm>
          <a:prstGeom prst="rect">
            <a:avLst/>
          </a:prstGeom>
          <a:ln w="0">
            <a:noFill/>
          </a:ln>
        </p:spPr>
      </p:pic>
      <p:sp>
        <p:nvSpPr>
          <p:cNvPr id="57" name="TextBox 56"/>
          <p:cNvSpPr txBox="1"/>
          <p:nvPr/>
        </p:nvSpPr>
        <p:spPr>
          <a:xfrm>
            <a:off x="3562380" y="8325418"/>
            <a:ext cx="2630610" cy="493020"/>
          </a:xfrm>
          <a:prstGeom prst="rect">
            <a:avLst/>
          </a:prstGeom>
          <a:noFill/>
          <a:ln w="0">
            <a:noFill/>
          </a:ln>
        </p:spPr>
        <p:txBody>
          <a:bodyPr lIns="67500" tIns="33750" rIns="67500" bIns="33750" anchor="t">
            <a:noAutofit/>
          </a:bodyPr>
          <a:lstStyle/>
          <a:p>
            <a:r>
              <a:rPr lang="en-GB" sz="3000" spc="-1">
                <a:solidFill>
                  <a:srgbClr val="000000"/>
                </a:solidFill>
                <a:latin typeface="Arial"/>
              </a:rPr>
              <a:t>Head: Conv2D</a:t>
            </a:r>
          </a:p>
        </p:txBody>
      </p:sp>
      <p:sp>
        <p:nvSpPr>
          <p:cNvPr id="58" name="TextBox 57"/>
          <p:cNvSpPr txBox="1"/>
          <p:nvPr/>
        </p:nvSpPr>
        <p:spPr>
          <a:xfrm>
            <a:off x="9050670" y="8344048"/>
            <a:ext cx="2019330" cy="493020"/>
          </a:xfrm>
          <a:prstGeom prst="rect">
            <a:avLst/>
          </a:prstGeom>
          <a:noFill/>
          <a:ln w="0">
            <a:noFill/>
          </a:ln>
        </p:spPr>
        <p:txBody>
          <a:bodyPr lIns="67500" tIns="33750" rIns="67500" bIns="33750" anchor="t">
            <a:noAutofit/>
          </a:bodyPr>
          <a:lstStyle/>
          <a:p>
            <a:r>
              <a:rPr lang="en-GB" sz="3000" spc="-1">
                <a:solidFill>
                  <a:srgbClr val="000000"/>
                </a:solidFill>
                <a:latin typeface="Arial"/>
              </a:rPr>
              <a:t>Tail: Dense</a:t>
            </a:r>
          </a:p>
        </p:txBody>
      </p:sp>
      <p:sp>
        <p:nvSpPr>
          <p:cNvPr id="59" name="Straight Connector 58"/>
          <p:cNvSpPr/>
          <p:nvPr/>
        </p:nvSpPr>
        <p:spPr>
          <a:xfrm>
            <a:off x="5238000" y="1648334"/>
            <a:ext cx="2970810" cy="0"/>
          </a:xfrm>
          <a:prstGeom prst="line">
            <a:avLst/>
          </a:prstGeom>
          <a:ln w="57240">
            <a:solidFill>
              <a:srgbClr val="000000"/>
            </a:solidFill>
            <a:round/>
            <a:tailEnd type="triangle" w="med" len="med"/>
          </a:ln>
        </p:spPr>
        <p:style>
          <a:lnRef idx="0">
            <a:scrgbClr r="0" g="0" b="0"/>
          </a:lnRef>
          <a:fillRef idx="0">
            <a:scrgbClr r="0" g="0" b="0"/>
          </a:fillRef>
          <a:effectRef idx="0">
            <a:scrgbClr r="0" g="0" b="0"/>
          </a:effectRef>
          <a:fontRef idx="minor"/>
        </p:style>
        <p:txBody>
          <a:bodyPr lIns="88830" tIns="-55080" rIns="88830" bIns="-55080" anchor="ctr">
            <a:noAutofit/>
          </a:bodyPr>
          <a:lstStyle/>
          <a:p>
            <a:endParaRPr lang="en-GB" sz="1350" spc="-1">
              <a:solidFill>
                <a:srgbClr val="000000"/>
              </a:solidFill>
              <a:latin typeface="Arial"/>
            </a:endParaRPr>
          </a:p>
        </p:txBody>
      </p:sp>
      <p:sp>
        <p:nvSpPr>
          <p:cNvPr id="60" name="Rectangle 59"/>
          <p:cNvSpPr/>
          <p:nvPr/>
        </p:nvSpPr>
        <p:spPr>
          <a:xfrm>
            <a:off x="5322240" y="1296794"/>
            <a:ext cx="182520" cy="730350"/>
          </a:xfrm>
          <a:prstGeom prst="rect">
            <a:avLst/>
          </a:prstGeom>
          <a:solidFill>
            <a:srgbClr val="FF7B59"/>
          </a:solidFill>
          <a:ln w="0">
            <a:noFill/>
          </a:ln>
        </p:spPr>
        <p:style>
          <a:lnRef idx="0">
            <a:scrgbClr r="0" g="0" b="0"/>
          </a:lnRef>
          <a:fillRef idx="0">
            <a:scrgbClr r="0" g="0" b="0"/>
          </a:fillRef>
          <a:effectRef idx="0">
            <a:scrgbClr r="0" g="0" b="0"/>
          </a:effectRef>
          <a:fontRef idx="minor"/>
        </p:style>
        <p:txBody>
          <a:bodyPr lIns="67500" tIns="33750" rIns="67500" bIns="33750" anchor="ctr">
            <a:noAutofit/>
          </a:bodyPr>
          <a:lstStyle/>
          <a:p>
            <a:endParaRPr lang="en-GB" sz="1350" spc="-1">
              <a:solidFill>
                <a:srgbClr val="000000"/>
              </a:solidFill>
              <a:latin typeface="Arial"/>
            </a:endParaRPr>
          </a:p>
        </p:txBody>
      </p:sp>
      <p:sp>
        <p:nvSpPr>
          <p:cNvPr id="61" name="Rectangle 60"/>
          <p:cNvSpPr/>
          <p:nvPr/>
        </p:nvSpPr>
        <p:spPr>
          <a:xfrm>
            <a:off x="7549740" y="1296794"/>
            <a:ext cx="61290" cy="730350"/>
          </a:xfrm>
          <a:prstGeom prst="rect">
            <a:avLst/>
          </a:prstGeom>
          <a:solidFill>
            <a:srgbClr val="729FCF"/>
          </a:solidFill>
          <a:ln w="0">
            <a:noFill/>
          </a:ln>
        </p:spPr>
        <p:style>
          <a:lnRef idx="0">
            <a:scrgbClr r="0" g="0" b="0"/>
          </a:lnRef>
          <a:fillRef idx="0">
            <a:scrgbClr r="0" g="0" b="0"/>
          </a:fillRef>
          <a:effectRef idx="0">
            <a:scrgbClr r="0" g="0" b="0"/>
          </a:effectRef>
          <a:fontRef idx="minor"/>
        </p:style>
        <p:txBody>
          <a:bodyPr lIns="67500" tIns="33750" rIns="67500" bIns="33750" anchor="ctr">
            <a:noAutofit/>
          </a:bodyPr>
          <a:lstStyle/>
          <a:p>
            <a:endParaRPr lang="en-GB" sz="1350" spc="-1">
              <a:solidFill>
                <a:srgbClr val="000000"/>
              </a:solidFill>
              <a:latin typeface="Arial"/>
            </a:endParaRPr>
          </a:p>
        </p:txBody>
      </p:sp>
      <p:sp>
        <p:nvSpPr>
          <p:cNvPr id="62" name="Rectangle 61"/>
          <p:cNvSpPr/>
          <p:nvPr/>
        </p:nvSpPr>
        <p:spPr>
          <a:xfrm>
            <a:off x="5650830" y="1296794"/>
            <a:ext cx="1765260" cy="730350"/>
          </a:xfrm>
          <a:prstGeom prst="rect">
            <a:avLst/>
          </a:prstGeom>
          <a:solidFill>
            <a:srgbClr val="AFD095"/>
          </a:solidFill>
          <a:ln w="0">
            <a:noFill/>
          </a:ln>
        </p:spPr>
        <p:style>
          <a:lnRef idx="0">
            <a:scrgbClr r="0" g="0" b="0"/>
          </a:lnRef>
          <a:fillRef idx="0">
            <a:scrgbClr r="0" g="0" b="0"/>
          </a:fillRef>
          <a:effectRef idx="0">
            <a:scrgbClr r="0" g="0" b="0"/>
          </a:effectRef>
          <a:fontRef idx="minor"/>
        </p:style>
        <p:txBody>
          <a:bodyPr lIns="67500" tIns="33750" rIns="67500" bIns="33750" anchor="ctr">
            <a:noAutofit/>
          </a:bodyPr>
          <a:lstStyle/>
          <a:p>
            <a:endParaRPr lang="en-GB" sz="1350" spc="-1">
              <a:solidFill>
                <a:srgbClr val="000000"/>
              </a:solidFill>
              <a:latin typeface="Arial"/>
            </a:endParaRPr>
          </a:p>
        </p:txBody>
      </p:sp>
      <p:sp>
        <p:nvSpPr>
          <p:cNvPr id="63" name="TextBox 62"/>
          <p:cNvSpPr txBox="1"/>
          <p:nvPr/>
        </p:nvSpPr>
        <p:spPr>
          <a:xfrm>
            <a:off x="4598856" y="1446914"/>
            <a:ext cx="738720" cy="497880"/>
          </a:xfrm>
          <a:prstGeom prst="rect">
            <a:avLst/>
          </a:prstGeom>
          <a:noFill/>
          <a:ln w="0">
            <a:noFill/>
          </a:ln>
        </p:spPr>
        <p:txBody>
          <a:bodyPr lIns="67500" tIns="33750" rIns="67500" bIns="33750" anchor="t">
            <a:noAutofit/>
          </a:bodyPr>
          <a:lstStyle/>
          <a:p>
            <a:r>
              <a:rPr lang="en-GB" sz="1050" spc="-1" dirty="0">
                <a:solidFill>
                  <a:srgbClr val="000000"/>
                </a:solidFill>
                <a:latin typeface="Arial"/>
              </a:rPr>
              <a:t>Camera images</a:t>
            </a:r>
          </a:p>
          <a:p>
            <a:r>
              <a:rPr lang="en-GB" sz="1050" spc="-1" dirty="0">
                <a:solidFill>
                  <a:srgbClr val="000000"/>
                </a:solidFill>
                <a:latin typeface="Arial"/>
              </a:rPr>
              <a:t>Size: 100x100</a:t>
            </a:r>
          </a:p>
        </p:txBody>
      </p:sp>
      <p:sp>
        <p:nvSpPr>
          <p:cNvPr id="64" name="TextBox 63"/>
          <p:cNvSpPr txBox="1"/>
          <p:nvPr/>
        </p:nvSpPr>
        <p:spPr>
          <a:xfrm>
            <a:off x="8193690" y="1431794"/>
            <a:ext cx="1931310" cy="497880"/>
          </a:xfrm>
          <a:prstGeom prst="rect">
            <a:avLst/>
          </a:prstGeom>
          <a:noFill/>
          <a:ln w="0">
            <a:noFill/>
          </a:ln>
        </p:spPr>
        <p:txBody>
          <a:bodyPr lIns="67500" tIns="33750" rIns="67500" bIns="33750" anchor="t">
            <a:noAutofit/>
          </a:bodyPr>
          <a:lstStyle/>
          <a:p>
            <a:r>
              <a:rPr lang="en-GB" sz="1050" spc="-1">
                <a:solidFill>
                  <a:srgbClr val="000000"/>
                </a:solidFill>
                <a:latin typeface="Arial"/>
              </a:rPr>
              <a:t>Zernike</a:t>
            </a:r>
          </a:p>
          <a:p>
            <a:r>
              <a:rPr lang="en-GB" sz="1050" spc="-1">
                <a:solidFill>
                  <a:srgbClr val="000000"/>
                </a:solidFill>
                <a:latin typeface="Arial"/>
              </a:rPr>
              <a:t>Amplitudes</a:t>
            </a:r>
          </a:p>
        </p:txBody>
      </p:sp>
      <p:sp>
        <p:nvSpPr>
          <p:cNvPr id="65" name="TextBox 64"/>
          <p:cNvSpPr txBox="1"/>
          <p:nvPr/>
        </p:nvSpPr>
        <p:spPr>
          <a:xfrm>
            <a:off x="4917510" y="2108144"/>
            <a:ext cx="1426410" cy="267300"/>
          </a:xfrm>
          <a:prstGeom prst="rect">
            <a:avLst/>
          </a:prstGeom>
          <a:noFill/>
          <a:ln w="0">
            <a:noFill/>
          </a:ln>
        </p:spPr>
        <p:txBody>
          <a:bodyPr lIns="67500" tIns="33750" rIns="67500" bIns="33750" anchor="t">
            <a:noAutofit/>
          </a:bodyPr>
          <a:lstStyle/>
          <a:p>
            <a:r>
              <a:rPr lang="en-GB" sz="1050" spc="-1">
                <a:solidFill>
                  <a:srgbClr val="000000"/>
                </a:solidFill>
                <a:latin typeface="Arial"/>
              </a:rPr>
              <a:t>Head: Conv2D</a:t>
            </a:r>
          </a:p>
        </p:txBody>
      </p:sp>
      <p:sp>
        <p:nvSpPr>
          <p:cNvPr id="66" name="TextBox 65"/>
          <p:cNvSpPr txBox="1"/>
          <p:nvPr/>
        </p:nvSpPr>
        <p:spPr>
          <a:xfrm>
            <a:off x="5843880" y="1455014"/>
            <a:ext cx="1466370" cy="414180"/>
          </a:xfrm>
          <a:prstGeom prst="rect">
            <a:avLst/>
          </a:prstGeom>
          <a:noFill/>
          <a:ln w="0">
            <a:noFill/>
          </a:ln>
        </p:spPr>
        <p:txBody>
          <a:bodyPr lIns="67500" tIns="33750" rIns="67500" bIns="33750" anchor="t">
            <a:noAutofit/>
          </a:bodyPr>
          <a:lstStyle/>
          <a:p>
            <a:r>
              <a:rPr lang="en-GB" sz="1050" spc="-1">
                <a:solidFill>
                  <a:srgbClr val="000000"/>
                </a:solidFill>
                <a:latin typeface="Arial"/>
              </a:rPr>
              <a:t>Body: </a:t>
            </a:r>
          </a:p>
          <a:p>
            <a:r>
              <a:rPr lang="en-GB" sz="1050" spc="-1">
                <a:solidFill>
                  <a:srgbClr val="000000"/>
                </a:solidFill>
                <a:latin typeface="Arial"/>
              </a:rPr>
              <a:t>EfficientNetV1B1</a:t>
            </a:r>
          </a:p>
        </p:txBody>
      </p:sp>
      <p:sp>
        <p:nvSpPr>
          <p:cNvPr id="67" name="TextBox 66"/>
          <p:cNvSpPr txBox="1"/>
          <p:nvPr/>
        </p:nvSpPr>
        <p:spPr>
          <a:xfrm>
            <a:off x="7371000" y="2106794"/>
            <a:ext cx="1094850" cy="267300"/>
          </a:xfrm>
          <a:prstGeom prst="rect">
            <a:avLst/>
          </a:prstGeom>
          <a:noFill/>
          <a:ln w="0">
            <a:noFill/>
          </a:ln>
        </p:spPr>
        <p:txBody>
          <a:bodyPr lIns="67500" tIns="33750" rIns="67500" bIns="33750" anchor="t">
            <a:noAutofit/>
          </a:bodyPr>
          <a:lstStyle/>
          <a:p>
            <a:r>
              <a:rPr lang="en-GB" sz="1050" spc="-1">
                <a:solidFill>
                  <a:srgbClr val="000000"/>
                </a:solidFill>
                <a:latin typeface="Arial"/>
              </a:rPr>
              <a:t>Tail: Dense</a:t>
            </a:r>
          </a:p>
        </p:txBody>
      </p:sp>
      <p:sp>
        <p:nvSpPr>
          <p:cNvPr id="68" name="Rectangle 67"/>
          <p:cNvSpPr/>
          <p:nvPr/>
        </p:nvSpPr>
        <p:spPr>
          <a:xfrm>
            <a:off x="7647210" y="1296794"/>
            <a:ext cx="61020" cy="730350"/>
          </a:xfrm>
          <a:prstGeom prst="rect">
            <a:avLst/>
          </a:prstGeom>
          <a:solidFill>
            <a:srgbClr val="729FCF"/>
          </a:solidFill>
          <a:ln w="0">
            <a:noFill/>
          </a:ln>
        </p:spPr>
        <p:style>
          <a:lnRef idx="0">
            <a:scrgbClr r="0" g="0" b="0"/>
          </a:lnRef>
          <a:fillRef idx="0">
            <a:scrgbClr r="0" g="0" b="0"/>
          </a:fillRef>
          <a:effectRef idx="0">
            <a:scrgbClr r="0" g="0" b="0"/>
          </a:effectRef>
          <a:fontRef idx="minor"/>
        </p:style>
        <p:txBody>
          <a:bodyPr lIns="67500" tIns="33750" rIns="67500" bIns="33750" anchor="ctr">
            <a:noAutofit/>
          </a:bodyPr>
          <a:lstStyle/>
          <a:p>
            <a:endParaRPr lang="en-GB" sz="1350" spc="-1">
              <a:solidFill>
                <a:srgbClr val="000000"/>
              </a:solidFill>
              <a:latin typeface="Arial"/>
            </a:endParaRPr>
          </a:p>
        </p:txBody>
      </p:sp>
      <p:sp>
        <p:nvSpPr>
          <p:cNvPr id="69" name="Rectangle 68"/>
          <p:cNvSpPr/>
          <p:nvPr/>
        </p:nvSpPr>
        <p:spPr>
          <a:xfrm>
            <a:off x="7744680" y="1296794"/>
            <a:ext cx="61020" cy="730350"/>
          </a:xfrm>
          <a:prstGeom prst="rect">
            <a:avLst/>
          </a:prstGeom>
          <a:solidFill>
            <a:srgbClr val="729FCF"/>
          </a:solidFill>
          <a:ln w="0">
            <a:noFill/>
          </a:ln>
        </p:spPr>
        <p:style>
          <a:lnRef idx="0">
            <a:scrgbClr r="0" g="0" b="0"/>
          </a:lnRef>
          <a:fillRef idx="0">
            <a:scrgbClr r="0" g="0" b="0"/>
          </a:fillRef>
          <a:effectRef idx="0">
            <a:scrgbClr r="0" g="0" b="0"/>
          </a:effectRef>
          <a:fontRef idx="minor"/>
        </p:style>
        <p:txBody>
          <a:bodyPr lIns="67500" tIns="33750" rIns="67500" bIns="33750" anchor="ctr">
            <a:noAutofit/>
          </a:bodyPr>
          <a:lstStyle/>
          <a:p>
            <a:endParaRPr lang="en-GB" sz="1350" spc="-1">
              <a:solidFill>
                <a:srgbClr val="000000"/>
              </a:solidFill>
              <a:latin typeface="Arial"/>
            </a:endParaRPr>
          </a:p>
        </p:txBody>
      </p:sp>
      <p:sp>
        <p:nvSpPr>
          <p:cNvPr id="70" name="Rectangle 69"/>
          <p:cNvSpPr/>
          <p:nvPr/>
        </p:nvSpPr>
        <p:spPr>
          <a:xfrm>
            <a:off x="7842150" y="1296794"/>
            <a:ext cx="61020" cy="730350"/>
          </a:xfrm>
          <a:prstGeom prst="rect">
            <a:avLst/>
          </a:prstGeom>
          <a:solidFill>
            <a:srgbClr val="729FCF"/>
          </a:solidFill>
          <a:ln w="0">
            <a:noFill/>
          </a:ln>
        </p:spPr>
        <p:style>
          <a:lnRef idx="0">
            <a:scrgbClr r="0" g="0" b="0"/>
          </a:lnRef>
          <a:fillRef idx="0">
            <a:scrgbClr r="0" g="0" b="0"/>
          </a:fillRef>
          <a:effectRef idx="0">
            <a:scrgbClr r="0" g="0" b="0"/>
          </a:effectRef>
          <a:fontRef idx="minor"/>
        </p:style>
        <p:txBody>
          <a:bodyPr lIns="67500" tIns="33750" rIns="67500" bIns="33750" anchor="ctr">
            <a:noAutofit/>
          </a:bodyPr>
          <a:lstStyle/>
          <a:p>
            <a:endParaRPr lang="en-GB" sz="1350" spc="-1">
              <a:solidFill>
                <a:srgbClr val="000000"/>
              </a:solidFill>
              <a:latin typeface="Arial"/>
            </a:endParaRPr>
          </a:p>
        </p:txBody>
      </p:sp>
      <p:sp>
        <p:nvSpPr>
          <p:cNvPr id="71" name="TextBox 70"/>
          <p:cNvSpPr txBox="1"/>
          <p:nvPr/>
        </p:nvSpPr>
        <p:spPr>
          <a:xfrm>
            <a:off x="2346182" y="4388144"/>
            <a:ext cx="1197450" cy="217620"/>
          </a:xfrm>
          <a:prstGeom prst="rect">
            <a:avLst/>
          </a:prstGeom>
          <a:noFill/>
          <a:ln w="0">
            <a:noFill/>
          </a:ln>
        </p:spPr>
        <p:txBody>
          <a:bodyPr lIns="67500" tIns="33750" rIns="67500" bIns="33750" anchor="t">
            <a:noAutofit/>
          </a:bodyPr>
          <a:lstStyle/>
          <a:p>
            <a:r>
              <a:rPr lang="en-GB" sz="1050" b="1" spc="-1" dirty="0">
                <a:solidFill>
                  <a:srgbClr val="000000"/>
                </a:solidFill>
                <a:latin typeface="Arial"/>
              </a:rPr>
              <a:t>Schematic setup</a:t>
            </a:r>
          </a:p>
        </p:txBody>
      </p:sp>
      <p:sp>
        <p:nvSpPr>
          <p:cNvPr id="72" name="TextBox 71"/>
          <p:cNvSpPr txBox="1"/>
          <p:nvPr/>
        </p:nvSpPr>
        <p:spPr>
          <a:xfrm>
            <a:off x="6124410" y="864794"/>
            <a:ext cx="1894590" cy="216540"/>
          </a:xfrm>
          <a:prstGeom prst="rect">
            <a:avLst/>
          </a:prstGeom>
          <a:noFill/>
          <a:ln w="0">
            <a:noFill/>
          </a:ln>
        </p:spPr>
        <p:txBody>
          <a:bodyPr lIns="67500" tIns="33750" rIns="67500" bIns="33750" anchor="t">
            <a:noAutofit/>
          </a:bodyPr>
          <a:lstStyle/>
          <a:p>
            <a:r>
              <a:rPr lang="en-GB" sz="1050" b="1" spc="-1">
                <a:solidFill>
                  <a:srgbClr val="000000"/>
                </a:solidFill>
                <a:latin typeface="Arial"/>
              </a:rPr>
              <a:t>Neural network architecture</a:t>
            </a:r>
          </a:p>
        </p:txBody>
      </p:sp>
      <p:sp>
        <p:nvSpPr>
          <p:cNvPr id="73" name="TextBox 72"/>
          <p:cNvSpPr txBox="1"/>
          <p:nvPr/>
        </p:nvSpPr>
        <p:spPr>
          <a:xfrm>
            <a:off x="3861000" y="3267794"/>
            <a:ext cx="877230" cy="217620"/>
          </a:xfrm>
          <a:prstGeom prst="rect">
            <a:avLst/>
          </a:prstGeom>
          <a:noFill/>
          <a:ln w="0">
            <a:noFill/>
          </a:ln>
        </p:spPr>
        <p:txBody>
          <a:bodyPr lIns="67500" tIns="33750" rIns="67500" bIns="33750" anchor="t">
            <a:noAutofit/>
          </a:bodyPr>
          <a:lstStyle/>
          <a:p>
            <a:r>
              <a:rPr lang="en-GB" sz="1050" b="1" spc="-1">
                <a:solidFill>
                  <a:srgbClr val="000000"/>
                </a:solidFill>
                <a:latin typeface="Arial"/>
              </a:rPr>
              <a:t>Test results</a:t>
            </a:r>
          </a:p>
        </p:txBody>
      </p:sp>
      <p:sp>
        <p:nvSpPr>
          <p:cNvPr id="74" name="Straight Connector 73"/>
          <p:cNvSpPr/>
          <p:nvPr/>
        </p:nvSpPr>
        <p:spPr>
          <a:xfrm flipV="1">
            <a:off x="2278710" y="4234166"/>
            <a:ext cx="0" cy="270000"/>
          </a:xfrm>
          <a:prstGeom prst="line">
            <a:avLst/>
          </a:prstGeom>
          <a:ln w="57240">
            <a:solidFill>
              <a:srgbClr val="000000"/>
            </a:solidFill>
            <a:round/>
            <a:tailEnd type="triangle" w="med" len="med"/>
          </a:ln>
        </p:spPr>
        <p:style>
          <a:lnRef idx="0">
            <a:scrgbClr r="0" g="0" b="0"/>
          </a:lnRef>
          <a:fillRef idx="0">
            <a:scrgbClr r="0" g="0" b="0"/>
          </a:fillRef>
          <a:effectRef idx="0">
            <a:scrgbClr r="0" g="0" b="0"/>
          </a:effectRef>
          <a:fontRef idx="minor"/>
        </p:style>
        <p:txBody>
          <a:bodyPr lIns="89100" tIns="55350" rIns="89100" bIns="55350" anchor="ctr">
            <a:noAutofit/>
          </a:bodyPr>
          <a:lstStyle/>
          <a:p>
            <a:endParaRPr lang="en-GB" sz="1350" spc="-1">
              <a:solidFill>
                <a:srgbClr val="000000"/>
              </a:solidFill>
              <a:latin typeface="Arial"/>
            </a:endParaRPr>
          </a:p>
        </p:txBody>
      </p:sp>
      <p:sp>
        <p:nvSpPr>
          <p:cNvPr id="75" name="Straight Connector 74"/>
          <p:cNvSpPr/>
          <p:nvPr/>
        </p:nvSpPr>
        <p:spPr>
          <a:xfrm>
            <a:off x="4590000" y="3483794"/>
            <a:ext cx="270000" cy="0"/>
          </a:xfrm>
          <a:prstGeom prst="line">
            <a:avLst/>
          </a:prstGeom>
          <a:ln w="57240">
            <a:solidFill>
              <a:srgbClr val="000000"/>
            </a:solidFill>
            <a:round/>
            <a:tailEnd type="triangle" w="med" len="med"/>
          </a:ln>
        </p:spPr>
        <p:style>
          <a:lnRef idx="0">
            <a:scrgbClr r="0" g="0" b="0"/>
          </a:lnRef>
          <a:fillRef idx="0">
            <a:scrgbClr r="0" g="0" b="0"/>
          </a:fillRef>
          <a:effectRef idx="0">
            <a:scrgbClr r="0" g="0" b="0"/>
          </a:effectRef>
          <a:fontRef idx="minor"/>
        </p:style>
        <p:txBody>
          <a:bodyPr lIns="89100" tIns="-55350" rIns="89100" bIns="-55350" anchor="ctr">
            <a:noAutofit/>
          </a:bodyPr>
          <a:lstStyle/>
          <a:p>
            <a:endParaRPr lang="en-GB" sz="1350" spc="-1">
              <a:solidFill>
                <a:srgbClr val="000000"/>
              </a:solidFill>
              <a:latin typeface="Arial"/>
            </a:endParaRPr>
          </a:p>
        </p:txBody>
      </p:sp>
      <p:sp>
        <p:nvSpPr>
          <p:cNvPr id="76" name="Straight Connector 75"/>
          <p:cNvSpPr/>
          <p:nvPr/>
        </p:nvSpPr>
        <p:spPr>
          <a:xfrm>
            <a:off x="6129000" y="945794"/>
            <a:ext cx="0" cy="270000"/>
          </a:xfrm>
          <a:prstGeom prst="line">
            <a:avLst/>
          </a:prstGeom>
          <a:ln w="57240">
            <a:solidFill>
              <a:srgbClr val="000000"/>
            </a:solidFill>
            <a:round/>
            <a:tailEnd type="triangle" w="med" len="med"/>
          </a:ln>
        </p:spPr>
        <p:style>
          <a:lnRef idx="0">
            <a:scrgbClr r="0" g="0" b="0"/>
          </a:lnRef>
          <a:fillRef idx="0">
            <a:scrgbClr r="0" g="0" b="0"/>
          </a:fillRef>
          <a:effectRef idx="0">
            <a:scrgbClr r="0" g="0" b="0"/>
          </a:effectRef>
          <a:fontRef idx="minor"/>
        </p:style>
        <p:txBody>
          <a:bodyPr lIns="89100" tIns="55350" rIns="89100" bIns="55350" anchor="ctr">
            <a:noAutofit/>
          </a:bodyPr>
          <a:lstStyle/>
          <a:p>
            <a:endParaRPr lang="en-GB" sz="1350" spc="-1">
              <a:solidFill>
                <a:srgbClr val="000000"/>
              </a:solidFill>
              <a:latin typeface="Arial"/>
            </a:endParaRPr>
          </a:p>
        </p:txBody>
      </p:sp>
      <p:sp>
        <p:nvSpPr>
          <p:cNvPr id="4" name="Title 3">
            <a:extLst>
              <a:ext uri="{FF2B5EF4-FFF2-40B4-BE49-F238E27FC236}">
                <a16:creationId xmlns:a16="http://schemas.microsoft.com/office/drawing/2014/main" id="{B048FFA1-3581-6879-B099-366D5BAD4CFA}"/>
              </a:ext>
            </a:extLst>
          </p:cNvPr>
          <p:cNvSpPr>
            <a:spLocks noGrp="1"/>
          </p:cNvSpPr>
          <p:nvPr>
            <p:ph type="title"/>
          </p:nvPr>
        </p:nvSpPr>
        <p:spPr/>
        <p:txBody>
          <a:bodyPr>
            <a:normAutofit fontScale="90000"/>
          </a:bodyPr>
          <a:lstStyle/>
          <a:p>
            <a:r>
              <a:rPr lang="en-US" dirty="0"/>
              <a:t>Controlling the Transverse Beam Shape </a:t>
            </a:r>
            <a:br>
              <a:rPr lang="en-US" dirty="0"/>
            </a:br>
            <a:r>
              <a:rPr lang="en-US" dirty="0"/>
              <a:t>of the Photoinjector Laser via an SLM</a:t>
            </a:r>
          </a:p>
        </p:txBody>
      </p:sp>
      <p:pic>
        <p:nvPicPr>
          <p:cNvPr id="7" name="image43.jpg" descr="image43.jpg">
            <a:extLst>
              <a:ext uri="{FF2B5EF4-FFF2-40B4-BE49-F238E27FC236}">
                <a16:creationId xmlns:a16="http://schemas.microsoft.com/office/drawing/2014/main" id="{FCDE2029-0F9C-CD1A-7B80-9D28F0C1644C}"/>
              </a:ext>
            </a:extLst>
          </p:cNvPr>
          <p:cNvPicPr>
            <a:picLocks noChangeAspect="1"/>
          </p:cNvPicPr>
          <p:nvPr/>
        </p:nvPicPr>
        <p:blipFill>
          <a:blip r:embed="rId6"/>
          <a:stretch>
            <a:fillRect/>
          </a:stretch>
        </p:blipFill>
        <p:spPr>
          <a:xfrm>
            <a:off x="6041267" y="534072"/>
            <a:ext cx="1576413" cy="401018"/>
          </a:xfrm>
          <a:prstGeom prst="rect">
            <a:avLst/>
          </a:prstGeom>
          <a:ln w="3175"/>
        </p:spPr>
      </p:pic>
      <p:sp>
        <p:nvSpPr>
          <p:cNvPr id="3" name="Date Placeholder 4">
            <a:extLst>
              <a:ext uri="{FF2B5EF4-FFF2-40B4-BE49-F238E27FC236}">
                <a16:creationId xmlns:a16="http://schemas.microsoft.com/office/drawing/2014/main" id="{FC153273-C185-A2FE-093E-7DB9A121D66B}"/>
              </a:ext>
            </a:extLst>
          </p:cNvPr>
          <p:cNvSpPr>
            <a:spLocks noGrp="1"/>
          </p:cNvSpPr>
          <p:nvPr>
            <p:ph type="dt" sz="half" idx="13"/>
          </p:nvPr>
        </p:nvSpPr>
        <p:spPr>
          <a:xfrm>
            <a:off x="627234" y="4748824"/>
            <a:ext cx="1027755" cy="396264"/>
          </a:xfrm>
        </p:spPr>
        <p:txBody>
          <a:bodyPr/>
          <a:lstStyle/>
          <a:p>
            <a:r>
              <a:rPr lang="en-US" dirty="0"/>
              <a:t>10 July 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03F8E3-F71B-AE81-A7DF-F28BE560E7B4}"/>
              </a:ext>
            </a:extLst>
          </p:cNvPr>
          <p:cNvSpPr>
            <a:spLocks noGrp="1"/>
          </p:cNvSpPr>
          <p:nvPr>
            <p:ph type="sldNum" sz="quarter" idx="12"/>
          </p:nvPr>
        </p:nvSpPr>
        <p:spPr/>
        <p:txBody>
          <a:bodyPr/>
          <a:lstStyle/>
          <a:p>
            <a:fld id="{61696EC4-B4CF-4701-AD06-A8439D6D8E12}" type="slidenum">
              <a:rPr lang="en-US" noProof="0" smtClean="0"/>
              <a:t>13</a:t>
            </a:fld>
            <a:endParaRPr lang="en-US" noProof="0"/>
          </a:p>
        </p:txBody>
      </p:sp>
      <p:pic>
        <p:nvPicPr>
          <p:cNvPr id="6" name="Grafik 84" descr="Ein Bild, das drinnen, Ausguss, zugemüllt enthält.&#10;&#10;Automatisch generierte Beschreibung">
            <a:extLst>
              <a:ext uri="{FF2B5EF4-FFF2-40B4-BE49-F238E27FC236}">
                <a16:creationId xmlns:a16="http://schemas.microsoft.com/office/drawing/2014/main" id="{5A9BB3CA-FB50-E620-03FA-9C9A36C2933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7220" t="9724" r="7623" b="21591"/>
          <a:stretch/>
        </p:blipFill>
        <p:spPr>
          <a:xfrm>
            <a:off x="7544585" y="866996"/>
            <a:ext cx="1374471" cy="1882073"/>
          </a:xfrm>
          <a:prstGeom prst="rect">
            <a:avLst/>
          </a:prstGeom>
        </p:spPr>
      </p:pic>
      <p:pic>
        <p:nvPicPr>
          <p:cNvPr id="7" name="Grafik 12">
            <a:extLst>
              <a:ext uri="{FF2B5EF4-FFF2-40B4-BE49-F238E27FC236}">
                <a16:creationId xmlns:a16="http://schemas.microsoft.com/office/drawing/2014/main" id="{EC6817A0-80FA-D5CC-8FEA-16DC604D7D5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750"/>
          <a:stretch/>
        </p:blipFill>
        <p:spPr>
          <a:xfrm>
            <a:off x="262912" y="3350636"/>
            <a:ext cx="3047025" cy="1375315"/>
          </a:xfrm>
          <a:prstGeom prst="rect">
            <a:avLst/>
          </a:prstGeom>
        </p:spPr>
      </p:pic>
      <p:sp>
        <p:nvSpPr>
          <p:cNvPr id="8" name="Content Placeholder 1">
            <a:extLst>
              <a:ext uri="{FF2B5EF4-FFF2-40B4-BE49-F238E27FC236}">
                <a16:creationId xmlns:a16="http://schemas.microsoft.com/office/drawing/2014/main" id="{0F647B88-C95D-B56E-C5B5-99603406FC90}"/>
              </a:ext>
            </a:extLst>
          </p:cNvPr>
          <p:cNvSpPr>
            <a:spLocks noGrp="1"/>
          </p:cNvSpPr>
          <p:nvPr>
            <p:ph idx="1"/>
          </p:nvPr>
        </p:nvSpPr>
        <p:spPr>
          <a:xfrm>
            <a:off x="62030" y="2712763"/>
            <a:ext cx="3873500" cy="388560"/>
          </a:xfrm>
        </p:spPr>
        <p:txBody>
          <a:bodyPr>
            <a:normAutofit/>
          </a:bodyPr>
          <a:lstStyle/>
          <a:p>
            <a:r>
              <a:rPr lang="de-DE" sz="1200" dirty="0"/>
              <a:t>Streaking with THz radiation </a:t>
            </a:r>
            <a:r>
              <a:rPr lang="en-US" altLang="de-DE" sz="1200" kern="0" dirty="0"/>
              <a:t>and amplifying the electric field with a 20 µm gap </a:t>
            </a:r>
            <a:r>
              <a:rPr lang="en-US" altLang="de-DE" sz="1200" b="1" kern="0" dirty="0"/>
              <a:t>split-ring resonator</a:t>
            </a:r>
          </a:p>
        </p:txBody>
      </p:sp>
      <p:sp>
        <p:nvSpPr>
          <p:cNvPr id="9" name="Title 4">
            <a:extLst>
              <a:ext uri="{FF2B5EF4-FFF2-40B4-BE49-F238E27FC236}">
                <a16:creationId xmlns:a16="http://schemas.microsoft.com/office/drawing/2014/main" id="{0BBCAF05-0FEB-2FF9-C9E4-6BB4E43CEF32}"/>
              </a:ext>
            </a:extLst>
          </p:cNvPr>
          <p:cNvSpPr>
            <a:spLocks noGrp="1"/>
          </p:cNvSpPr>
          <p:nvPr>
            <p:ph type="title"/>
          </p:nvPr>
        </p:nvSpPr>
        <p:spPr>
          <a:xfrm>
            <a:off x="322490" y="200727"/>
            <a:ext cx="6869178" cy="575989"/>
          </a:xfrm>
        </p:spPr>
        <p:txBody>
          <a:bodyPr/>
          <a:lstStyle/>
          <a:p>
            <a:r>
              <a:rPr lang="de-DE" dirty="0"/>
              <a:t>Split-ring </a:t>
            </a:r>
            <a:r>
              <a:rPr lang="de-DE" dirty="0" err="1"/>
              <a:t>resonator</a:t>
            </a:r>
            <a:endParaRPr lang="de-DE" dirty="0"/>
          </a:p>
        </p:txBody>
      </p:sp>
      <p:pic>
        <p:nvPicPr>
          <p:cNvPr id="11" name="Grafik 70">
            <a:extLst>
              <a:ext uri="{FF2B5EF4-FFF2-40B4-BE49-F238E27FC236}">
                <a16:creationId xmlns:a16="http://schemas.microsoft.com/office/drawing/2014/main" id="{CF0B3A50-6FC8-3960-E1B9-1A8A1D4A8C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079" y="872233"/>
            <a:ext cx="3335207" cy="3144113"/>
          </a:xfrm>
          <a:prstGeom prst="rect">
            <a:avLst/>
          </a:prstGeom>
        </p:spPr>
      </p:pic>
      <p:sp>
        <p:nvSpPr>
          <p:cNvPr id="12" name="TextBox 11">
            <a:extLst>
              <a:ext uri="{FF2B5EF4-FFF2-40B4-BE49-F238E27FC236}">
                <a16:creationId xmlns:a16="http://schemas.microsoft.com/office/drawing/2014/main" id="{98AEBDF2-AA2F-ECE5-5DBF-C254BCF1B8B2}"/>
              </a:ext>
            </a:extLst>
          </p:cNvPr>
          <p:cNvSpPr txBox="1"/>
          <p:nvPr/>
        </p:nvSpPr>
        <p:spPr>
          <a:xfrm>
            <a:off x="96117" y="3128190"/>
            <a:ext cx="2467684" cy="307777"/>
          </a:xfrm>
          <a:prstGeom prst="rect">
            <a:avLst/>
          </a:prstGeom>
          <a:noFill/>
        </p:spPr>
        <p:txBody>
          <a:bodyPr wrap="square" rtlCol="0">
            <a:spAutoFit/>
          </a:bodyPr>
          <a:lstStyle/>
          <a:p>
            <a:r>
              <a:rPr lang="de-DE" sz="1400" b="1" dirty="0">
                <a:solidFill>
                  <a:schemeClr val="tx2"/>
                </a:solidFill>
              </a:rPr>
              <a:t>Illustration</a:t>
            </a:r>
          </a:p>
        </p:txBody>
      </p:sp>
      <p:sp>
        <p:nvSpPr>
          <p:cNvPr id="13" name="TextBox 12">
            <a:extLst>
              <a:ext uri="{FF2B5EF4-FFF2-40B4-BE49-F238E27FC236}">
                <a16:creationId xmlns:a16="http://schemas.microsoft.com/office/drawing/2014/main" id="{D958A0C4-1C4E-B72D-4C58-D5E92760D16A}"/>
              </a:ext>
            </a:extLst>
          </p:cNvPr>
          <p:cNvSpPr txBox="1"/>
          <p:nvPr/>
        </p:nvSpPr>
        <p:spPr>
          <a:xfrm>
            <a:off x="5382405" y="726518"/>
            <a:ext cx="1549917" cy="307777"/>
          </a:xfrm>
          <a:prstGeom prst="rect">
            <a:avLst/>
          </a:prstGeom>
          <a:noFill/>
        </p:spPr>
        <p:txBody>
          <a:bodyPr wrap="square" rtlCol="0">
            <a:spAutoFit/>
          </a:bodyPr>
          <a:lstStyle/>
          <a:p>
            <a:r>
              <a:rPr lang="de-DE" sz="1400" b="1" dirty="0">
                <a:solidFill>
                  <a:schemeClr val="tx2"/>
                </a:solidFill>
              </a:rPr>
              <a:t>Optical </a:t>
            </a:r>
            <a:r>
              <a:rPr lang="de-DE" sz="1400" b="1" dirty="0" err="1">
                <a:solidFill>
                  <a:schemeClr val="tx2"/>
                </a:solidFill>
              </a:rPr>
              <a:t>setups</a:t>
            </a:r>
            <a:endParaRPr lang="de-DE" sz="1400" b="1" dirty="0">
              <a:solidFill>
                <a:schemeClr val="tx2"/>
              </a:solidFill>
            </a:endParaRPr>
          </a:p>
        </p:txBody>
      </p:sp>
      <p:pic>
        <p:nvPicPr>
          <p:cNvPr id="14" name="Picture 63">
            <a:extLst>
              <a:ext uri="{FF2B5EF4-FFF2-40B4-BE49-F238E27FC236}">
                <a16:creationId xmlns:a16="http://schemas.microsoft.com/office/drawing/2014/main" id="{AC88CAB6-9E6B-BA4C-73E2-632AE7BF40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987" t="15350" r="13775" b="10100"/>
          <a:stretch/>
        </p:blipFill>
        <p:spPr>
          <a:xfrm>
            <a:off x="6262941" y="2756320"/>
            <a:ext cx="1502234" cy="1148021"/>
          </a:xfrm>
          <a:prstGeom prst="rect">
            <a:avLst/>
          </a:prstGeom>
        </p:spPr>
      </p:pic>
      <p:pic>
        <p:nvPicPr>
          <p:cNvPr id="15" name="Picture 64">
            <a:extLst>
              <a:ext uri="{FF2B5EF4-FFF2-40B4-BE49-F238E27FC236}">
                <a16:creationId xmlns:a16="http://schemas.microsoft.com/office/drawing/2014/main" id="{FD0C0FC9-B6D6-121B-F0BC-2E048C971A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03" t="28421" r="18218" b="14740"/>
          <a:stretch/>
        </p:blipFill>
        <p:spPr>
          <a:xfrm>
            <a:off x="7399883" y="2748146"/>
            <a:ext cx="1521162" cy="1148144"/>
          </a:xfrm>
          <a:prstGeom prst="rect">
            <a:avLst/>
          </a:prstGeom>
        </p:spPr>
      </p:pic>
      <p:sp>
        <p:nvSpPr>
          <p:cNvPr id="16" name="Content Placeholder 1">
            <a:extLst>
              <a:ext uri="{FF2B5EF4-FFF2-40B4-BE49-F238E27FC236}">
                <a16:creationId xmlns:a16="http://schemas.microsoft.com/office/drawing/2014/main" id="{F7FC4D5C-44D6-5157-8207-17120A58631C}"/>
              </a:ext>
            </a:extLst>
          </p:cNvPr>
          <p:cNvSpPr txBox="1">
            <a:spLocks/>
          </p:cNvSpPr>
          <p:nvPr/>
        </p:nvSpPr>
        <p:spPr>
          <a:xfrm>
            <a:off x="3616794" y="4082822"/>
            <a:ext cx="5499930" cy="540724"/>
          </a:xfrm>
          <a:prstGeom prst="rect">
            <a:avLst/>
          </a:prstGeom>
        </p:spPr>
        <p:txBody>
          <a:bodyPr vert="horz" lIns="0" tIns="0" rIns="0" bIns="0" rtlCol="0">
            <a:normAutofit/>
          </a:bodyPr>
          <a:lstStyle>
            <a:lvl1pPr marL="203652" indent="-203652" algn="l" defTabSz="685983" rtl="0" eaLnBrk="1" latinLnBrk="0" hangingPunct="1">
              <a:lnSpc>
                <a:spcPct val="90000"/>
              </a:lnSpc>
              <a:spcBef>
                <a:spcPts val="360"/>
              </a:spcBef>
              <a:buSzPct val="88000"/>
              <a:buFontTx/>
              <a:buBlip>
                <a:blip r:embed="rId7"/>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7"/>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7"/>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7"/>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7"/>
              </a:buBlip>
              <a:defRPr sz="16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de-DE" altLang="de-DE" sz="1200" dirty="0"/>
              <a:t>Setup of the split-ring resonator measurement in low energy section at FLUTE</a:t>
            </a:r>
          </a:p>
          <a:p>
            <a:pPr>
              <a:spcBef>
                <a:spcPts val="0"/>
              </a:spcBef>
            </a:pPr>
            <a:r>
              <a:rPr lang="de-DE" altLang="de-DE" sz="1200" kern="0" dirty="0"/>
              <a:t>Experimental setup in vacuum </a:t>
            </a:r>
            <a:r>
              <a:rPr lang="de-DE" altLang="de-DE" sz="1200" kern="0" dirty="0" err="1"/>
              <a:t>chamber</a:t>
            </a:r>
            <a:r>
              <a:rPr lang="de-DE" altLang="de-DE" sz="1200" kern="0" dirty="0"/>
              <a:t> </a:t>
            </a:r>
            <a:r>
              <a:rPr lang="de-DE" altLang="de-DE" sz="1200" b="1" kern="0" dirty="0" err="1"/>
              <a:t>installed</a:t>
            </a:r>
            <a:r>
              <a:rPr lang="de-DE" altLang="de-DE" sz="1200" b="1" kern="0" dirty="0"/>
              <a:t> and in </a:t>
            </a:r>
            <a:r>
              <a:rPr lang="de-DE" altLang="de-DE" sz="1200" b="1" kern="0" dirty="0" err="1"/>
              <a:t>commissioning</a:t>
            </a:r>
            <a:endParaRPr lang="de-DE" altLang="de-DE" sz="1200" b="1" kern="0" dirty="0"/>
          </a:p>
        </p:txBody>
      </p:sp>
      <p:pic>
        <p:nvPicPr>
          <p:cNvPr id="17" name="PSI_logo_high-res.png" descr="PSI_logo_high-res.png">
            <a:extLst>
              <a:ext uri="{FF2B5EF4-FFF2-40B4-BE49-F238E27FC236}">
                <a16:creationId xmlns:a16="http://schemas.microsoft.com/office/drawing/2014/main" id="{577B0A39-B723-2E47-F1F1-A74D9AB06911}"/>
              </a:ext>
            </a:extLst>
          </p:cNvPr>
          <p:cNvPicPr>
            <a:picLocks noChangeAspect="1"/>
          </p:cNvPicPr>
          <p:nvPr/>
        </p:nvPicPr>
        <p:blipFill>
          <a:blip r:embed="rId8"/>
          <a:stretch>
            <a:fillRect/>
          </a:stretch>
        </p:blipFill>
        <p:spPr>
          <a:xfrm>
            <a:off x="6302228" y="314194"/>
            <a:ext cx="1314422" cy="469248"/>
          </a:xfrm>
          <a:prstGeom prst="rect">
            <a:avLst/>
          </a:prstGeom>
        </p:spPr>
      </p:pic>
      <p:pic>
        <p:nvPicPr>
          <p:cNvPr id="18" name="Grafik 100">
            <a:extLst>
              <a:ext uri="{FF2B5EF4-FFF2-40B4-BE49-F238E27FC236}">
                <a16:creationId xmlns:a16="http://schemas.microsoft.com/office/drawing/2014/main" id="{0FA69B17-F53A-6626-FD45-3CF80359506B}"/>
              </a:ext>
            </a:extLst>
          </p:cNvPr>
          <p:cNvPicPr>
            <a:picLocks noChangeAspect="1"/>
          </p:cNvPicPr>
          <p:nvPr/>
        </p:nvPicPr>
        <p:blipFill>
          <a:blip r:embed="rId9"/>
          <a:stretch>
            <a:fillRect/>
          </a:stretch>
        </p:blipFill>
        <p:spPr>
          <a:xfrm>
            <a:off x="5459562" y="19122"/>
            <a:ext cx="778709" cy="778709"/>
          </a:xfrm>
          <a:prstGeom prst="rect">
            <a:avLst/>
          </a:prstGeom>
        </p:spPr>
      </p:pic>
      <p:sp>
        <p:nvSpPr>
          <p:cNvPr id="20" name="TextBox 19">
            <a:extLst>
              <a:ext uri="{FF2B5EF4-FFF2-40B4-BE49-F238E27FC236}">
                <a16:creationId xmlns:a16="http://schemas.microsoft.com/office/drawing/2014/main" id="{A6908F96-D15D-3AEA-1210-45D710FAA423}"/>
              </a:ext>
            </a:extLst>
          </p:cNvPr>
          <p:cNvSpPr txBox="1"/>
          <p:nvPr/>
        </p:nvSpPr>
        <p:spPr>
          <a:xfrm>
            <a:off x="8278432" y="3139927"/>
            <a:ext cx="785794" cy="338554"/>
          </a:xfrm>
          <a:prstGeom prst="rect">
            <a:avLst/>
          </a:prstGeom>
          <a:noFill/>
        </p:spPr>
        <p:txBody>
          <a:bodyPr wrap="square" rtlCol="0">
            <a:spAutoFit/>
          </a:bodyPr>
          <a:lstStyle/>
          <a:p>
            <a:r>
              <a:rPr lang="de-DE" sz="1600" dirty="0">
                <a:solidFill>
                  <a:srgbClr val="92D050"/>
                </a:solidFill>
                <a:latin typeface="Times New Roman" panose="02020603050405020304" pitchFamily="18" charset="0"/>
                <a:cs typeface="Times New Roman" panose="02020603050405020304" pitchFamily="18" charset="0"/>
              </a:rPr>
              <a:t>20</a:t>
            </a:r>
            <a:r>
              <a:rPr lang="de-DE" sz="1600" dirty="0">
                <a:solidFill>
                  <a:srgbClr val="92D050"/>
                </a:solidFill>
              </a:rPr>
              <a:t> </a:t>
            </a:r>
            <a:r>
              <a:rPr lang="de-DE" sz="1600" dirty="0">
                <a:solidFill>
                  <a:srgbClr val="92D050"/>
                </a:solidFill>
                <a:latin typeface="Symbol" panose="05050102010706020507" pitchFamily="18" charset="2"/>
              </a:rPr>
              <a:t>m</a:t>
            </a:r>
            <a:r>
              <a:rPr lang="de-DE" sz="1600" dirty="0">
                <a:solidFill>
                  <a:srgbClr val="92D050"/>
                </a:solidFill>
                <a:latin typeface="Times New Roman" panose="02020603050405020304" pitchFamily="18" charset="0"/>
                <a:cs typeface="Times New Roman" panose="02020603050405020304" pitchFamily="18" charset="0"/>
              </a:rPr>
              <a:t>m</a:t>
            </a:r>
            <a:endParaRPr lang="de-DE" sz="1600" dirty="0">
              <a:solidFill>
                <a:srgbClr val="92D050"/>
              </a:solidFill>
            </a:endParaRPr>
          </a:p>
        </p:txBody>
      </p:sp>
      <p:cxnSp>
        <p:nvCxnSpPr>
          <p:cNvPr id="21" name="Straight Arrow Connector 20">
            <a:extLst>
              <a:ext uri="{FF2B5EF4-FFF2-40B4-BE49-F238E27FC236}">
                <a16:creationId xmlns:a16="http://schemas.microsoft.com/office/drawing/2014/main" id="{C60BADF3-3A3B-2251-D441-D1A5FEB0FDF1}"/>
              </a:ext>
            </a:extLst>
          </p:cNvPr>
          <p:cNvCxnSpPr>
            <a:endCxn id="20" idx="1"/>
          </p:cNvCxnSpPr>
          <p:nvPr/>
        </p:nvCxnSpPr>
        <p:spPr>
          <a:xfrm>
            <a:off x="8278432" y="2943225"/>
            <a:ext cx="0" cy="365979"/>
          </a:xfrm>
          <a:prstGeom prst="straightConnector1">
            <a:avLst/>
          </a:prstGeom>
          <a:ln>
            <a:solidFill>
              <a:srgbClr val="92D050"/>
            </a:solidFill>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BB0BB32B-2AC0-106D-3BBF-69AEFC1F9E08}"/>
              </a:ext>
            </a:extLst>
          </p:cNvPr>
          <p:cNvCxnSpPr/>
          <p:nvPr/>
        </p:nvCxnSpPr>
        <p:spPr>
          <a:xfrm flipV="1">
            <a:off x="8285006" y="3372525"/>
            <a:ext cx="0" cy="356513"/>
          </a:xfrm>
          <a:prstGeom prst="straightConnector1">
            <a:avLst/>
          </a:prstGeom>
          <a:ln>
            <a:solidFill>
              <a:srgbClr val="92D050"/>
            </a:solidFill>
            <a:tailEnd type="triangle"/>
          </a:ln>
        </p:spPr>
        <p:style>
          <a:lnRef idx="3">
            <a:schemeClr val="accent1"/>
          </a:lnRef>
          <a:fillRef idx="0">
            <a:schemeClr val="accent1"/>
          </a:fillRef>
          <a:effectRef idx="2">
            <a:schemeClr val="accent1"/>
          </a:effectRef>
          <a:fontRef idx="minor">
            <a:schemeClr val="tx1"/>
          </a:fontRef>
        </p:style>
      </p:cxnSp>
      <p:sp>
        <p:nvSpPr>
          <p:cNvPr id="25" name="Textfeld 3">
            <a:extLst>
              <a:ext uri="{FF2B5EF4-FFF2-40B4-BE49-F238E27FC236}">
                <a16:creationId xmlns:a16="http://schemas.microsoft.com/office/drawing/2014/main" id="{6E7BCAFA-819B-11C4-6D2F-F57D7D034412}"/>
              </a:ext>
            </a:extLst>
          </p:cNvPr>
          <p:cNvSpPr txBox="1"/>
          <p:nvPr/>
        </p:nvSpPr>
        <p:spPr>
          <a:xfrm rot="16200000">
            <a:off x="6350395" y="1737395"/>
            <a:ext cx="1523767" cy="246221"/>
          </a:xfrm>
          <a:prstGeom prst="rect">
            <a:avLst/>
          </a:prstGeom>
          <a:noFill/>
        </p:spPr>
        <p:txBody>
          <a:bodyPr wrap="square" rtlCol="0">
            <a:spAutoFit/>
          </a:bodyPr>
          <a:lstStyle/>
          <a:p>
            <a:r>
              <a:rPr lang="en-GB" sz="1000" dirty="0">
                <a:solidFill>
                  <a:schemeClr val="accent2"/>
                </a:solidFill>
              </a:rPr>
              <a:t>Courtesy: S. Schott</a:t>
            </a:r>
          </a:p>
        </p:txBody>
      </p:sp>
      <p:pic>
        <p:nvPicPr>
          <p:cNvPr id="31" name="Graphic 30">
            <a:extLst>
              <a:ext uri="{FF2B5EF4-FFF2-40B4-BE49-F238E27FC236}">
                <a16:creationId xmlns:a16="http://schemas.microsoft.com/office/drawing/2014/main" id="{5525871B-E7B8-BF40-D843-EC3182CDFC6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49644" y="185523"/>
            <a:ext cx="1218475" cy="762361"/>
          </a:xfrm>
          <a:prstGeom prst="rect">
            <a:avLst/>
          </a:prstGeom>
        </p:spPr>
      </p:pic>
      <p:pic>
        <p:nvPicPr>
          <p:cNvPr id="33" name="Picture 32" descr="Diagram&#10;&#10;Description automatically generated">
            <a:extLst>
              <a:ext uri="{FF2B5EF4-FFF2-40B4-BE49-F238E27FC236}">
                <a16:creationId xmlns:a16="http://schemas.microsoft.com/office/drawing/2014/main" id="{D4CA97B9-DEE9-47DA-3727-392B0B67CF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5756" y="862292"/>
            <a:ext cx="3395368" cy="1766416"/>
          </a:xfrm>
          <a:prstGeom prst="rect">
            <a:avLst/>
          </a:prstGeom>
        </p:spPr>
      </p:pic>
      <p:sp>
        <p:nvSpPr>
          <p:cNvPr id="34" name="TextBox 33">
            <a:extLst>
              <a:ext uri="{FF2B5EF4-FFF2-40B4-BE49-F238E27FC236}">
                <a16:creationId xmlns:a16="http://schemas.microsoft.com/office/drawing/2014/main" id="{D5305BE6-80BB-24DE-0B16-D630F11E2E6D}"/>
              </a:ext>
            </a:extLst>
          </p:cNvPr>
          <p:cNvSpPr txBox="1"/>
          <p:nvPr/>
        </p:nvSpPr>
        <p:spPr>
          <a:xfrm>
            <a:off x="7496599" y="2583002"/>
            <a:ext cx="846348" cy="184666"/>
          </a:xfrm>
          <a:prstGeom prst="rect">
            <a:avLst/>
          </a:prstGeom>
          <a:noFill/>
        </p:spPr>
        <p:txBody>
          <a:bodyPr wrap="square" rtlCol="0">
            <a:spAutoFit/>
          </a:bodyPr>
          <a:lstStyle/>
          <a:p>
            <a:r>
              <a:rPr lang="de-DE" sz="600" dirty="0"/>
              <a:t>© Katja Heil, IBPT</a:t>
            </a:r>
          </a:p>
        </p:txBody>
      </p:sp>
      <p:sp>
        <p:nvSpPr>
          <p:cNvPr id="2" name="Textfeld 16">
            <a:extLst>
              <a:ext uri="{FF2B5EF4-FFF2-40B4-BE49-F238E27FC236}">
                <a16:creationId xmlns:a16="http://schemas.microsoft.com/office/drawing/2014/main" id="{F323A515-0D9F-C37A-F871-321A6189CC48}"/>
              </a:ext>
            </a:extLst>
          </p:cNvPr>
          <p:cNvSpPr txBox="1"/>
          <p:nvPr/>
        </p:nvSpPr>
        <p:spPr>
          <a:xfrm>
            <a:off x="4769495" y="4395212"/>
            <a:ext cx="4143238" cy="400110"/>
          </a:xfrm>
          <a:prstGeom prst="rect">
            <a:avLst/>
          </a:prstGeom>
          <a:noFill/>
        </p:spPr>
        <p:txBody>
          <a:bodyPr wrap="square" rtlCol="0">
            <a:spAutoFit/>
          </a:bodyPr>
          <a:lstStyle/>
          <a:p>
            <a:r>
              <a:rPr lang="en-GB" sz="1000" dirty="0">
                <a:solidFill>
                  <a:srgbClr val="0000FF"/>
                </a:solidFill>
              </a:rPr>
              <a:t>J. Schäfer et al. </a:t>
            </a:r>
            <a:r>
              <a:rPr lang="en-GB" sz="1000" dirty="0">
                <a:solidFill>
                  <a:srgbClr val="0000FF"/>
                </a:solidFill>
                <a:hlinkClick r:id="rId13"/>
              </a:rPr>
              <a:t>https://doi.org/10.18429/JACoW-IPAC-23-THPL122</a:t>
            </a:r>
            <a:br>
              <a:rPr lang="en-GB" sz="1000" dirty="0">
                <a:solidFill>
                  <a:srgbClr val="0000FF"/>
                </a:solidFill>
              </a:rPr>
            </a:br>
            <a:r>
              <a:rPr lang="en-GB" sz="1000" dirty="0">
                <a:solidFill>
                  <a:srgbClr val="0000FF"/>
                </a:solidFill>
              </a:rPr>
              <a:t>M. </a:t>
            </a:r>
            <a:r>
              <a:rPr lang="en-GB" sz="1000" dirty="0" err="1">
                <a:solidFill>
                  <a:srgbClr val="0000FF"/>
                </a:solidFill>
              </a:rPr>
              <a:t>Nabinger</a:t>
            </a:r>
            <a:r>
              <a:rPr lang="en-GB" sz="1000" dirty="0">
                <a:solidFill>
                  <a:srgbClr val="0000FF"/>
                </a:solidFill>
              </a:rPr>
              <a:t> et al. </a:t>
            </a:r>
            <a:r>
              <a:rPr lang="en-GB" sz="1000" dirty="0">
                <a:solidFill>
                  <a:srgbClr val="0000FF"/>
                </a:solidFill>
                <a:hlinkClick r:id="rId14"/>
              </a:rPr>
              <a:t>https://doi.org/10.18429/JACoW-IPAC-23-THPA079</a:t>
            </a:r>
            <a:endParaRPr lang="en-GB" sz="1000" u="sng" dirty="0">
              <a:solidFill>
                <a:srgbClr val="0000FF"/>
              </a:solidFill>
            </a:endParaRPr>
          </a:p>
        </p:txBody>
      </p:sp>
      <p:sp>
        <p:nvSpPr>
          <p:cNvPr id="4" name="Date Placeholder 4">
            <a:extLst>
              <a:ext uri="{FF2B5EF4-FFF2-40B4-BE49-F238E27FC236}">
                <a16:creationId xmlns:a16="http://schemas.microsoft.com/office/drawing/2014/main" id="{54B6E954-67F5-964A-FF13-9D4254D9309C}"/>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207361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5DD319-B0D4-942A-19E4-2649D0582D6A}"/>
              </a:ext>
            </a:extLst>
          </p:cNvPr>
          <p:cNvSpPr>
            <a:spLocks noGrp="1"/>
          </p:cNvSpPr>
          <p:nvPr>
            <p:ph idx="1"/>
          </p:nvPr>
        </p:nvSpPr>
        <p:spPr>
          <a:xfrm>
            <a:off x="5384716" y="1009664"/>
            <a:ext cx="8343900" cy="3365893"/>
          </a:xfrm>
        </p:spPr>
        <p:txBody>
          <a:bodyPr>
            <a:normAutofit/>
          </a:bodyPr>
          <a:lstStyle/>
          <a:p>
            <a:pPr marL="203200" indent="-203200">
              <a:lnSpc>
                <a:spcPct val="150000"/>
              </a:lnSpc>
              <a:tabLst>
                <a:tab pos="1460500" algn="l"/>
              </a:tabLst>
            </a:pPr>
            <a:r>
              <a:rPr lang="en-DE" sz="1600" dirty="0"/>
              <a:t>KARA           	</a:t>
            </a:r>
            <a:r>
              <a:rPr lang="en-DE" sz="1600" dirty="0">
                <a:sym typeface="Wingdings" pitchFamily="2" charset="2"/>
              </a:rPr>
              <a:t> photon irradiation</a:t>
            </a:r>
            <a:endParaRPr lang="en-DE" sz="1600" dirty="0"/>
          </a:p>
          <a:p>
            <a:pPr marL="203200" indent="-203200">
              <a:lnSpc>
                <a:spcPct val="150000"/>
              </a:lnSpc>
              <a:tabLst>
                <a:tab pos="1460500" algn="l"/>
              </a:tabLst>
            </a:pPr>
            <a:r>
              <a:rPr lang="en-DE" sz="1600" dirty="0"/>
              <a:t>FLUTE        	</a:t>
            </a:r>
            <a:r>
              <a:rPr lang="en-DE" sz="1600" dirty="0">
                <a:sym typeface="Wingdings" pitchFamily="2" charset="2"/>
              </a:rPr>
              <a:t> electron irradiation</a:t>
            </a:r>
            <a:endParaRPr lang="en-DE" sz="1600" dirty="0"/>
          </a:p>
          <a:p>
            <a:pPr>
              <a:lnSpc>
                <a:spcPct val="150000"/>
              </a:lnSpc>
            </a:pPr>
            <a:r>
              <a:rPr lang="en-DE" sz="1600" dirty="0"/>
              <a:t>First tests in cooperation </a:t>
            </a:r>
            <a:r>
              <a:rPr lang="en-GB" sz="1600" dirty="0" err="1"/>
              <a:t>wi</a:t>
            </a:r>
            <a:r>
              <a:rPr lang="en-DE" sz="1600" dirty="0"/>
              <a:t>th DKFZ</a:t>
            </a:r>
          </a:p>
        </p:txBody>
      </p:sp>
      <p:sp>
        <p:nvSpPr>
          <p:cNvPr id="3" name="Slide Number Placeholder 2">
            <a:extLst>
              <a:ext uri="{FF2B5EF4-FFF2-40B4-BE49-F238E27FC236}">
                <a16:creationId xmlns:a16="http://schemas.microsoft.com/office/drawing/2014/main" id="{339FDB21-7D0E-2694-D5B3-191B47785E8A}"/>
              </a:ext>
            </a:extLst>
          </p:cNvPr>
          <p:cNvSpPr>
            <a:spLocks noGrp="1"/>
          </p:cNvSpPr>
          <p:nvPr>
            <p:ph type="sldNum" sz="quarter" idx="12"/>
          </p:nvPr>
        </p:nvSpPr>
        <p:spPr/>
        <p:txBody>
          <a:bodyPr/>
          <a:lstStyle/>
          <a:p>
            <a:fld id="{61696EC4-B4CF-4701-AD06-A8439D6D8E12}" type="slidenum">
              <a:rPr lang="en-US" noProof="0" smtClean="0"/>
              <a:t>14</a:t>
            </a:fld>
            <a:endParaRPr lang="en-US" noProof="0"/>
          </a:p>
        </p:txBody>
      </p:sp>
      <p:sp>
        <p:nvSpPr>
          <p:cNvPr id="4" name="Title 3">
            <a:extLst>
              <a:ext uri="{FF2B5EF4-FFF2-40B4-BE49-F238E27FC236}">
                <a16:creationId xmlns:a16="http://schemas.microsoft.com/office/drawing/2014/main" id="{336F995B-AF8E-E566-9084-C37BBBDC8934}"/>
              </a:ext>
            </a:extLst>
          </p:cNvPr>
          <p:cNvSpPr>
            <a:spLocks noGrp="1"/>
          </p:cNvSpPr>
          <p:nvPr>
            <p:ph type="title"/>
          </p:nvPr>
        </p:nvSpPr>
        <p:spPr/>
        <p:txBody>
          <a:bodyPr/>
          <a:lstStyle/>
          <a:p>
            <a:r>
              <a:rPr lang="en-DE" dirty="0"/>
              <a:t>Accelerator technology for precision medicine</a:t>
            </a:r>
          </a:p>
        </p:txBody>
      </p:sp>
      <p:pic>
        <p:nvPicPr>
          <p:cNvPr id="8" name="Bildplatzhalter 7" descr="Ein Bild, das Text enthält.&#10;&#10;Automatisch generierte Beschreibung">
            <a:extLst>
              <a:ext uri="{FF2B5EF4-FFF2-40B4-BE49-F238E27FC236}">
                <a16:creationId xmlns:a16="http://schemas.microsoft.com/office/drawing/2014/main" id="{1179140C-89D6-8184-FF3C-B3E0C252173A}"/>
              </a:ext>
            </a:extLst>
          </p:cNvPr>
          <p:cNvPicPr>
            <a:picLocks noChangeAspect="1"/>
          </p:cNvPicPr>
          <p:nvPr/>
        </p:nvPicPr>
        <p:blipFill>
          <a:blip r:embed="rId3">
            <a:extLst>
              <a:ext uri="{28A0092B-C50C-407E-A947-70E740481C1C}">
                <a14:useLocalDpi xmlns:a14="http://schemas.microsoft.com/office/drawing/2010/main" val="0"/>
              </a:ext>
            </a:extLst>
          </a:blip>
          <a:srcRect l="23318" r="23318"/>
          <a:stretch>
            <a:fillRect/>
          </a:stretch>
        </p:blipFill>
        <p:spPr>
          <a:xfrm>
            <a:off x="6381354" y="2281908"/>
            <a:ext cx="2484460" cy="2095256"/>
          </a:xfrm>
          <a:prstGeom prst="rect">
            <a:avLst/>
          </a:prstGeom>
        </p:spPr>
      </p:pic>
      <p:sp>
        <p:nvSpPr>
          <p:cNvPr id="11" name="Textfeld 6">
            <a:extLst>
              <a:ext uri="{FF2B5EF4-FFF2-40B4-BE49-F238E27FC236}">
                <a16:creationId xmlns:a16="http://schemas.microsoft.com/office/drawing/2014/main" id="{D5AB42C2-1E79-673B-7F03-DCD760B96F7C}"/>
              </a:ext>
            </a:extLst>
          </p:cNvPr>
          <p:cNvSpPr txBox="1"/>
          <p:nvPr/>
        </p:nvSpPr>
        <p:spPr>
          <a:xfrm>
            <a:off x="6422528" y="3776042"/>
            <a:ext cx="1522970" cy="461665"/>
          </a:xfrm>
          <a:prstGeom prst="rect">
            <a:avLst/>
          </a:prstGeom>
          <a:noFill/>
        </p:spPr>
        <p:txBody>
          <a:bodyPr wrap="square">
            <a:spAutoFit/>
          </a:bodyPr>
          <a:lstStyle/>
          <a:p>
            <a:r>
              <a:rPr lang="de-DE" dirty="0">
                <a:solidFill>
                  <a:schemeClr val="bg1"/>
                </a:solidFill>
              </a:rPr>
              <a:t>Hydrogel</a:t>
            </a:r>
          </a:p>
        </p:txBody>
      </p:sp>
      <p:cxnSp>
        <p:nvCxnSpPr>
          <p:cNvPr id="12" name="Gerade Verbindung mit Pfeil 9">
            <a:extLst>
              <a:ext uri="{FF2B5EF4-FFF2-40B4-BE49-F238E27FC236}">
                <a16:creationId xmlns:a16="http://schemas.microsoft.com/office/drawing/2014/main" id="{7622F132-AC4E-5795-D43C-D911649870BD}"/>
              </a:ext>
            </a:extLst>
          </p:cNvPr>
          <p:cNvCxnSpPr>
            <a:cxnSpLocks/>
            <a:stCxn id="11" idx="0"/>
          </p:cNvCxnSpPr>
          <p:nvPr/>
        </p:nvCxnSpPr>
        <p:spPr>
          <a:xfrm flipV="1">
            <a:off x="7184013" y="3239981"/>
            <a:ext cx="1091397" cy="536061"/>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1">
            <a:extLst>
              <a:ext uri="{FF2B5EF4-FFF2-40B4-BE49-F238E27FC236}">
                <a16:creationId xmlns:a16="http://schemas.microsoft.com/office/drawing/2014/main" id="{CB14B444-6D6E-BCC7-8E76-184282BCC69A}"/>
              </a:ext>
            </a:extLst>
          </p:cNvPr>
          <p:cNvCxnSpPr>
            <a:cxnSpLocks/>
            <a:stCxn id="11" idx="0"/>
          </p:cNvCxnSpPr>
          <p:nvPr/>
        </p:nvCxnSpPr>
        <p:spPr>
          <a:xfrm flipV="1">
            <a:off x="7184013" y="3293889"/>
            <a:ext cx="0" cy="482153"/>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
            <a:extLst>
              <a:ext uri="{FF2B5EF4-FFF2-40B4-BE49-F238E27FC236}">
                <a16:creationId xmlns:a16="http://schemas.microsoft.com/office/drawing/2014/main" id="{EC21B6F9-3962-EC32-DB20-3AAC96A964E6}"/>
              </a:ext>
            </a:extLst>
          </p:cNvPr>
          <p:cNvSpPr txBox="1"/>
          <p:nvPr/>
        </p:nvSpPr>
        <p:spPr>
          <a:xfrm>
            <a:off x="6902843" y="4136951"/>
            <a:ext cx="1975221" cy="261610"/>
          </a:xfrm>
          <a:prstGeom prst="rect">
            <a:avLst/>
          </a:prstGeom>
          <a:noFill/>
        </p:spPr>
        <p:txBody>
          <a:bodyPr wrap="none" rtlCol="0">
            <a:spAutoFit/>
          </a:bodyPr>
          <a:lstStyle/>
          <a:p>
            <a:r>
              <a:rPr lang="de-DE" sz="1100" dirty="0">
                <a:solidFill>
                  <a:schemeClr val="bg1">
                    <a:lumMod val="95000"/>
                  </a:schemeClr>
                </a:solidFill>
              </a:rPr>
              <a:t>Lab, AK Schepers, KIT - IFG</a:t>
            </a:r>
          </a:p>
        </p:txBody>
      </p:sp>
      <p:pic>
        <p:nvPicPr>
          <p:cNvPr id="15" name="Grafik 23">
            <a:extLst>
              <a:ext uri="{FF2B5EF4-FFF2-40B4-BE49-F238E27FC236}">
                <a16:creationId xmlns:a16="http://schemas.microsoft.com/office/drawing/2014/main" id="{7BD62649-9E51-86BF-8318-2672F0F7D140}"/>
              </a:ext>
            </a:extLst>
          </p:cNvPr>
          <p:cNvPicPr>
            <a:picLocks noChangeAspect="1"/>
          </p:cNvPicPr>
          <p:nvPr/>
        </p:nvPicPr>
        <p:blipFill>
          <a:blip r:embed="rId4">
            <a:extLst>
              <a:ext uri="{28A0092B-C50C-407E-A947-70E740481C1C}">
                <a14:useLocalDpi xmlns:a14="http://schemas.microsoft.com/office/drawing/2010/main" val="0"/>
              </a:ext>
            </a:extLst>
          </a:blip>
          <a:srcRect t="2042" b="2042"/>
          <a:stretch/>
        </p:blipFill>
        <p:spPr>
          <a:xfrm>
            <a:off x="3213247" y="2366475"/>
            <a:ext cx="3019014" cy="2235855"/>
          </a:xfrm>
          <a:prstGeom prst="rect">
            <a:avLst/>
          </a:prstGeom>
        </p:spPr>
      </p:pic>
      <p:grpSp>
        <p:nvGrpSpPr>
          <p:cNvPr id="25" name="Group 24">
            <a:extLst>
              <a:ext uri="{FF2B5EF4-FFF2-40B4-BE49-F238E27FC236}">
                <a16:creationId xmlns:a16="http://schemas.microsoft.com/office/drawing/2014/main" id="{F749568C-230F-8D0A-E1C6-C34E4EC88FEB}"/>
              </a:ext>
            </a:extLst>
          </p:cNvPr>
          <p:cNvGrpSpPr/>
          <p:nvPr/>
        </p:nvGrpSpPr>
        <p:grpSpPr>
          <a:xfrm>
            <a:off x="311876" y="2303877"/>
            <a:ext cx="2837126" cy="2302876"/>
            <a:chOff x="6826298" y="1726273"/>
            <a:chExt cx="4223615" cy="3603698"/>
          </a:xfrm>
        </p:grpSpPr>
        <p:pic>
          <p:nvPicPr>
            <p:cNvPr id="16" name="Bildplatzhalter 13">
              <a:extLst>
                <a:ext uri="{FF2B5EF4-FFF2-40B4-BE49-F238E27FC236}">
                  <a16:creationId xmlns:a16="http://schemas.microsoft.com/office/drawing/2014/main" id="{F30EBFC3-33F6-0177-A66B-337CB8A27B05}"/>
                </a:ext>
              </a:extLst>
            </p:cNvPr>
            <p:cNvPicPr>
              <a:picLocks noChangeAspect="1"/>
            </p:cNvPicPr>
            <p:nvPr/>
          </p:nvPicPr>
          <p:blipFill>
            <a:blip r:embed="rId5">
              <a:extLst>
                <a:ext uri="{28A0092B-C50C-407E-A947-70E740481C1C}">
                  <a14:useLocalDpi xmlns:a14="http://schemas.microsoft.com/office/drawing/2010/main" val="0"/>
                </a:ext>
              </a:extLst>
            </a:blip>
            <a:srcRect t="18004" b="18004"/>
            <a:stretch/>
          </p:blipFill>
          <p:spPr>
            <a:xfrm>
              <a:off x="6826298" y="1726273"/>
              <a:ext cx="4223615" cy="3603698"/>
            </a:xfrm>
            <a:prstGeom prst="round2DiagRect">
              <a:avLst>
                <a:gd name="adj1" fmla="val 0"/>
                <a:gd name="adj2" fmla="val 8317"/>
              </a:avLst>
            </a:prstGeom>
          </p:spPr>
        </p:pic>
        <p:sp>
          <p:nvSpPr>
            <p:cNvPr id="19" name="Textfeld 15">
              <a:extLst>
                <a:ext uri="{FF2B5EF4-FFF2-40B4-BE49-F238E27FC236}">
                  <a16:creationId xmlns:a16="http://schemas.microsoft.com/office/drawing/2014/main" id="{ED03C650-2877-E348-9C57-AA4548E97EBD}"/>
                </a:ext>
              </a:extLst>
            </p:cNvPr>
            <p:cNvSpPr txBox="1"/>
            <p:nvPr/>
          </p:nvSpPr>
          <p:spPr>
            <a:xfrm>
              <a:off x="9096656" y="3574339"/>
              <a:ext cx="1953257" cy="1300401"/>
            </a:xfrm>
            <a:prstGeom prst="rect">
              <a:avLst/>
            </a:prstGeom>
            <a:solidFill>
              <a:schemeClr val="bg2"/>
            </a:solidFill>
            <a:effectLst>
              <a:softEdge rad="63500"/>
            </a:effectLst>
          </p:spPr>
          <p:txBody>
            <a:bodyPr wrap="square" rtlCol="0">
              <a:spAutoFit/>
            </a:bodyPr>
            <a:lstStyle/>
            <a:p>
              <a:pPr algn="ctr"/>
              <a:r>
                <a:rPr lang="de-DE" sz="1600" b="1" dirty="0" err="1"/>
                <a:t>water</a:t>
              </a:r>
              <a:r>
                <a:rPr lang="de-DE" sz="1600" b="1" dirty="0"/>
                <a:t> </a:t>
              </a:r>
              <a:r>
                <a:rPr lang="de-DE" sz="1600" b="1" dirty="0" err="1"/>
                <a:t>equivalent</a:t>
              </a:r>
              <a:r>
                <a:rPr lang="de-DE" sz="1600" b="1" dirty="0"/>
                <a:t> </a:t>
              </a:r>
              <a:r>
                <a:rPr lang="de-DE" sz="1600" b="1" dirty="0" err="1"/>
                <a:t>plates</a:t>
              </a:r>
              <a:endParaRPr lang="de-DE" sz="1600" b="1" dirty="0"/>
            </a:p>
          </p:txBody>
        </p:sp>
        <p:cxnSp>
          <p:nvCxnSpPr>
            <p:cNvPr id="21" name="Gerade Verbindung mit Pfeil 23">
              <a:extLst>
                <a:ext uri="{FF2B5EF4-FFF2-40B4-BE49-F238E27FC236}">
                  <a16:creationId xmlns:a16="http://schemas.microsoft.com/office/drawing/2014/main" id="{BC2AC798-0559-90FC-38A4-13FECFB8B37C}"/>
                </a:ext>
              </a:extLst>
            </p:cNvPr>
            <p:cNvCxnSpPr>
              <a:cxnSpLocks/>
            </p:cNvCxnSpPr>
            <p:nvPr/>
          </p:nvCxnSpPr>
          <p:spPr>
            <a:xfrm>
              <a:off x="7892559" y="3070763"/>
              <a:ext cx="880825" cy="0"/>
            </a:xfrm>
            <a:prstGeom prst="straightConnector1">
              <a:avLst/>
            </a:prstGeom>
            <a:ln w="63500">
              <a:solidFill>
                <a:srgbClr val="17BBFD"/>
              </a:solidFill>
              <a:tailEnd type="triangle"/>
            </a:ln>
          </p:spPr>
          <p:style>
            <a:lnRef idx="1">
              <a:schemeClr val="accent1"/>
            </a:lnRef>
            <a:fillRef idx="0">
              <a:schemeClr val="accent1"/>
            </a:fillRef>
            <a:effectRef idx="0">
              <a:schemeClr val="accent1"/>
            </a:effectRef>
            <a:fontRef idx="minor">
              <a:schemeClr val="tx1"/>
            </a:fontRef>
          </p:style>
        </p:cxnSp>
        <p:sp>
          <p:nvSpPr>
            <p:cNvPr id="22" name="Textfeld 27">
              <a:extLst>
                <a:ext uri="{FF2B5EF4-FFF2-40B4-BE49-F238E27FC236}">
                  <a16:creationId xmlns:a16="http://schemas.microsoft.com/office/drawing/2014/main" id="{814777A5-5987-D9FC-6EB6-CE8A0C719C73}"/>
                </a:ext>
              </a:extLst>
            </p:cNvPr>
            <p:cNvSpPr txBox="1"/>
            <p:nvPr/>
          </p:nvSpPr>
          <p:spPr>
            <a:xfrm>
              <a:off x="7117195" y="2816791"/>
              <a:ext cx="581794" cy="529793"/>
            </a:xfrm>
            <a:prstGeom prst="rect">
              <a:avLst/>
            </a:prstGeom>
            <a:solidFill>
              <a:schemeClr val="bg2"/>
            </a:solidFill>
            <a:effectLst>
              <a:softEdge rad="63500"/>
            </a:effectLst>
          </p:spPr>
          <p:txBody>
            <a:bodyPr wrap="square" rtlCol="0">
              <a:spAutoFit/>
            </a:bodyPr>
            <a:lstStyle/>
            <a:p>
              <a:r>
                <a:rPr lang="de-DE" sz="1600" b="1" dirty="0" err="1">
                  <a:solidFill>
                    <a:srgbClr val="17BBFD"/>
                  </a:solidFill>
                </a:rPr>
                <a:t>e</a:t>
              </a:r>
              <a:r>
                <a:rPr lang="de-DE" sz="1600" b="1" baseline="30000" dirty="0">
                  <a:solidFill>
                    <a:srgbClr val="17BBFD"/>
                  </a:solidFill>
                </a:rPr>
                <a:t>-</a:t>
              </a:r>
            </a:p>
          </p:txBody>
        </p:sp>
      </p:grpSp>
      <p:sp>
        <p:nvSpPr>
          <p:cNvPr id="17" name="Textfeld 1">
            <a:extLst>
              <a:ext uri="{FF2B5EF4-FFF2-40B4-BE49-F238E27FC236}">
                <a16:creationId xmlns:a16="http://schemas.microsoft.com/office/drawing/2014/main" id="{D11A59F2-486B-CD7D-1AEA-045905C73138}"/>
              </a:ext>
            </a:extLst>
          </p:cNvPr>
          <p:cNvSpPr txBox="1"/>
          <p:nvPr/>
        </p:nvSpPr>
        <p:spPr>
          <a:xfrm>
            <a:off x="1180083" y="4345068"/>
            <a:ext cx="2053767" cy="261610"/>
          </a:xfrm>
          <a:prstGeom prst="rect">
            <a:avLst/>
          </a:prstGeom>
          <a:noFill/>
        </p:spPr>
        <p:txBody>
          <a:bodyPr wrap="none" rtlCol="0">
            <a:spAutoFit/>
          </a:bodyPr>
          <a:lstStyle/>
          <a:p>
            <a:r>
              <a:rPr lang="de-DE" sz="1100" dirty="0" err="1">
                <a:solidFill>
                  <a:schemeClr val="bg1"/>
                </a:solidFill>
              </a:rPr>
              <a:t>Courtesy</a:t>
            </a:r>
            <a:r>
              <a:rPr lang="de-DE" sz="1100" dirty="0">
                <a:solidFill>
                  <a:schemeClr val="bg1"/>
                </a:solidFill>
              </a:rPr>
              <a:t>: C. Stengl, S. Schott</a:t>
            </a:r>
          </a:p>
        </p:txBody>
      </p:sp>
      <p:pic>
        <p:nvPicPr>
          <p:cNvPr id="31" name="image43.jpg" descr="image43.jpg">
            <a:extLst>
              <a:ext uri="{FF2B5EF4-FFF2-40B4-BE49-F238E27FC236}">
                <a16:creationId xmlns:a16="http://schemas.microsoft.com/office/drawing/2014/main" id="{0A839173-4A1B-4DA3-57D2-4F03A11E1429}"/>
              </a:ext>
            </a:extLst>
          </p:cNvPr>
          <p:cNvPicPr>
            <a:picLocks noChangeAspect="1"/>
          </p:cNvPicPr>
          <p:nvPr/>
        </p:nvPicPr>
        <p:blipFill>
          <a:blip r:embed="rId6"/>
          <a:stretch>
            <a:fillRect/>
          </a:stretch>
        </p:blipFill>
        <p:spPr>
          <a:xfrm>
            <a:off x="5550562" y="1481697"/>
            <a:ext cx="1240788" cy="326186"/>
          </a:xfrm>
          <a:prstGeom prst="rect">
            <a:avLst/>
          </a:prstGeom>
        </p:spPr>
      </p:pic>
      <p:pic>
        <p:nvPicPr>
          <p:cNvPr id="32" name="Grafik 7">
            <a:extLst>
              <a:ext uri="{FF2B5EF4-FFF2-40B4-BE49-F238E27FC236}">
                <a16:creationId xmlns:a16="http://schemas.microsoft.com/office/drawing/2014/main" id="{FA3E5AEE-5E14-808C-78C2-E8309F5FD15A}"/>
              </a:ext>
            </a:extLst>
          </p:cNvPr>
          <p:cNvPicPr>
            <a:picLocks noChangeAspect="1"/>
          </p:cNvPicPr>
          <p:nvPr/>
        </p:nvPicPr>
        <p:blipFill rotWithShape="1">
          <a:blip r:embed="rId7">
            <a:extLst>
              <a:ext uri="{28A0092B-C50C-407E-A947-70E740481C1C}">
                <a14:useLocalDpi xmlns:a14="http://schemas.microsoft.com/office/drawing/2010/main" val="0"/>
              </a:ext>
            </a:extLst>
          </a:blip>
          <a:srcRect t="8848" r="5508" b="9391"/>
          <a:stretch/>
        </p:blipFill>
        <p:spPr>
          <a:xfrm>
            <a:off x="5489499" y="976143"/>
            <a:ext cx="1312061" cy="479675"/>
          </a:xfrm>
          <a:prstGeom prst="rect">
            <a:avLst/>
          </a:prstGeom>
        </p:spPr>
      </p:pic>
      <p:sp>
        <p:nvSpPr>
          <p:cNvPr id="36" name="TextBox 35">
            <a:extLst>
              <a:ext uri="{FF2B5EF4-FFF2-40B4-BE49-F238E27FC236}">
                <a16:creationId xmlns:a16="http://schemas.microsoft.com/office/drawing/2014/main" id="{03C5F22E-E732-324B-60CD-C12BC8E4563A}"/>
              </a:ext>
            </a:extLst>
          </p:cNvPr>
          <p:cNvSpPr txBox="1"/>
          <p:nvPr/>
        </p:nvSpPr>
        <p:spPr>
          <a:xfrm>
            <a:off x="291558" y="1015329"/>
            <a:ext cx="5081976" cy="1425518"/>
          </a:xfrm>
          <a:prstGeom prst="rect">
            <a:avLst/>
          </a:prstGeom>
          <a:noFill/>
        </p:spPr>
        <p:txBody>
          <a:bodyPr wrap="square" rtlCol="0">
            <a:spAutoFit/>
          </a:bodyPr>
          <a:lstStyle/>
          <a:p>
            <a:pPr>
              <a:lnSpc>
                <a:spcPct val="110000"/>
              </a:lnSpc>
            </a:pPr>
            <a:r>
              <a:rPr lang="en-DE" sz="1600" b="1" dirty="0">
                <a:solidFill>
                  <a:schemeClr val="tx2"/>
                </a:solidFill>
              </a:rPr>
              <a:t>KIT Center HealthTech</a:t>
            </a:r>
            <a:br>
              <a:rPr lang="en-DE" sz="1600" b="1" dirty="0">
                <a:solidFill>
                  <a:schemeClr val="tx2"/>
                </a:solidFill>
              </a:rPr>
            </a:br>
            <a:r>
              <a:rPr lang="en-US" sz="1600" dirty="0">
                <a:solidFill>
                  <a:srgbClr val="000000"/>
                </a:solidFill>
                <a:effectLst/>
                <a:ea typeface="Calibri" panose="020F0502020204030204" pitchFamily="34" charset="0"/>
                <a:cs typeface="Times New Roman" panose="02020603050405020304" pitchFamily="18" charset="0"/>
              </a:rPr>
              <a:t>D</a:t>
            </a:r>
            <a:r>
              <a:rPr lang="en-DE" sz="1600" dirty="0">
                <a:solidFill>
                  <a:srgbClr val="000000"/>
                </a:solidFill>
                <a:effectLst/>
                <a:ea typeface="Calibri" panose="020F0502020204030204" pitchFamily="34" charset="0"/>
                <a:cs typeface="Times New Roman" panose="02020603050405020304" pitchFamily="18" charset="0"/>
              </a:rPr>
              <a:t>evelopment and implementation of innovative technologies leading to the transformation of health technologies into future healthcare.</a:t>
            </a:r>
            <a:endParaRPr lang="en-DE" sz="1600" dirty="0">
              <a:effectLst/>
              <a:ea typeface="Calibri" panose="020F0502020204030204" pitchFamily="34" charset="0"/>
              <a:cs typeface="Times New Roman" panose="02020603050405020304" pitchFamily="18" charset="0"/>
            </a:endParaRPr>
          </a:p>
          <a:p>
            <a:pPr>
              <a:lnSpc>
                <a:spcPct val="110000"/>
              </a:lnSpc>
            </a:pPr>
            <a:endParaRPr lang="en-DE" sz="1600" b="1" dirty="0">
              <a:solidFill>
                <a:schemeClr val="tx2"/>
              </a:solidFill>
            </a:endParaRPr>
          </a:p>
        </p:txBody>
      </p:sp>
      <p:pic>
        <p:nvPicPr>
          <p:cNvPr id="6" name="Bildplatzhalter 7">
            <a:extLst>
              <a:ext uri="{FF2B5EF4-FFF2-40B4-BE49-F238E27FC236}">
                <a16:creationId xmlns:a16="http://schemas.microsoft.com/office/drawing/2014/main" id="{4B71A219-8D0F-5DF5-F4A0-AD6A14284585}"/>
              </a:ext>
            </a:extLst>
          </p:cNvPr>
          <p:cNvPicPr>
            <a:picLocks noChangeAspect="1"/>
          </p:cNvPicPr>
          <p:nvPr/>
        </p:nvPicPr>
        <p:blipFill rotWithShape="1">
          <a:blip r:embed="rId8">
            <a:extLst>
              <a:ext uri="{28A0092B-C50C-407E-A947-70E740481C1C}">
                <a14:useLocalDpi xmlns:a14="http://schemas.microsoft.com/office/drawing/2010/main" val="0"/>
              </a:ext>
            </a:extLst>
          </a:blip>
          <a:srcRect l="27466" t="13935" r="33124" b="13894"/>
          <a:stretch/>
        </p:blipFill>
        <p:spPr>
          <a:xfrm>
            <a:off x="62685" y="3480970"/>
            <a:ext cx="1198639" cy="1234793"/>
          </a:xfrm>
          <a:prstGeom prst="round2DiagRect">
            <a:avLst>
              <a:gd name="adj1" fmla="val 0"/>
              <a:gd name="adj2" fmla="val 8317"/>
            </a:avLst>
          </a:prstGeom>
          <a:solidFill>
            <a:schemeClr val="bg1"/>
          </a:solidFill>
        </p:spPr>
      </p:pic>
      <p:cxnSp>
        <p:nvCxnSpPr>
          <p:cNvPr id="38" name="Gerade Verbindung mit Pfeil 19">
            <a:extLst>
              <a:ext uri="{FF2B5EF4-FFF2-40B4-BE49-F238E27FC236}">
                <a16:creationId xmlns:a16="http://schemas.microsoft.com/office/drawing/2014/main" id="{99899418-D666-AC4A-6E5D-71FB176F6FF1}"/>
              </a:ext>
            </a:extLst>
          </p:cNvPr>
          <p:cNvCxnSpPr>
            <a:cxnSpLocks/>
          </p:cNvCxnSpPr>
          <p:nvPr/>
        </p:nvCxnSpPr>
        <p:spPr>
          <a:xfrm flipV="1">
            <a:off x="898088" y="3339306"/>
            <a:ext cx="314118" cy="520718"/>
          </a:xfrm>
          <a:prstGeom prst="straightConnector1">
            <a:avLst/>
          </a:prstGeom>
          <a:ln w="31750">
            <a:solidFill>
              <a:srgbClr val="BBBD22"/>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649D005-7CCD-B669-5FAC-66D2EB1BDEEE}"/>
              </a:ext>
            </a:extLst>
          </p:cNvPr>
          <p:cNvSpPr txBox="1"/>
          <p:nvPr/>
        </p:nvSpPr>
        <p:spPr>
          <a:xfrm>
            <a:off x="2579289" y="1090871"/>
            <a:ext cx="3673912" cy="253916"/>
          </a:xfrm>
          <a:prstGeom prst="rect">
            <a:avLst/>
          </a:prstGeom>
          <a:noFill/>
        </p:spPr>
        <p:txBody>
          <a:bodyPr wrap="square">
            <a:spAutoFit/>
          </a:bodyPr>
          <a:lstStyle/>
          <a:p>
            <a:r>
              <a:rPr lang="en-GB" sz="1000" b="1" dirty="0">
                <a:solidFill>
                  <a:srgbClr val="4463A8"/>
                </a:solidFill>
                <a:effectLst/>
                <a:latin typeface="Arial" panose="020B0604020202020204" pitchFamily="34" charset="0"/>
              </a:rPr>
              <a:t>https://</a:t>
            </a:r>
            <a:r>
              <a:rPr lang="en-GB" sz="1000" b="1" dirty="0" err="1">
                <a:solidFill>
                  <a:srgbClr val="4463A8"/>
                </a:solidFill>
                <a:effectLst/>
                <a:latin typeface="Arial" panose="020B0604020202020204" pitchFamily="34" charset="0"/>
              </a:rPr>
              <a:t>www.healthtech.kit.edu</a:t>
            </a:r>
            <a:r>
              <a:rPr lang="en-GB" sz="1000" b="1" dirty="0">
                <a:solidFill>
                  <a:srgbClr val="4463A8"/>
                </a:solidFill>
                <a:effectLst/>
                <a:latin typeface="Arial" panose="020B0604020202020204" pitchFamily="34" charset="0"/>
              </a:rPr>
              <a:t>/ </a:t>
            </a:r>
            <a:endParaRPr lang="en-GB" sz="1000" dirty="0">
              <a:effectLst/>
            </a:endParaRPr>
          </a:p>
        </p:txBody>
      </p:sp>
      <p:sp>
        <p:nvSpPr>
          <p:cNvPr id="9" name="Textfeld 16">
            <a:extLst>
              <a:ext uri="{FF2B5EF4-FFF2-40B4-BE49-F238E27FC236}">
                <a16:creationId xmlns:a16="http://schemas.microsoft.com/office/drawing/2014/main" id="{892A3D1E-15BD-0A9E-1269-36D8408BB94A}"/>
              </a:ext>
            </a:extLst>
          </p:cNvPr>
          <p:cNvSpPr txBox="1"/>
          <p:nvPr/>
        </p:nvSpPr>
        <p:spPr>
          <a:xfrm>
            <a:off x="3759285" y="2087133"/>
            <a:ext cx="1977726" cy="246221"/>
          </a:xfrm>
          <a:prstGeom prst="rect">
            <a:avLst/>
          </a:prstGeom>
          <a:noFill/>
        </p:spPr>
        <p:txBody>
          <a:bodyPr wrap="square" rtlCol="0">
            <a:spAutoFit/>
          </a:bodyPr>
          <a:lstStyle/>
          <a:p>
            <a:r>
              <a:rPr lang="en-GB" sz="1000" dirty="0">
                <a:solidFill>
                  <a:srgbClr val="0000FF"/>
                </a:solidFill>
              </a:rPr>
              <a:t>K. Mayer, Master thesis 2023</a:t>
            </a:r>
            <a:endParaRPr lang="en-GB" sz="1000" u="sng" dirty="0">
              <a:solidFill>
                <a:srgbClr val="0000FF"/>
              </a:solidFill>
            </a:endParaRPr>
          </a:p>
        </p:txBody>
      </p:sp>
      <p:sp>
        <p:nvSpPr>
          <p:cNvPr id="5" name="Date Placeholder 4">
            <a:extLst>
              <a:ext uri="{FF2B5EF4-FFF2-40B4-BE49-F238E27FC236}">
                <a16:creationId xmlns:a16="http://schemas.microsoft.com/office/drawing/2014/main" id="{3167C7D9-2B7F-2EF6-3BC3-F0F0A1F49E54}"/>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1664117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DC3D77-E049-7374-09DA-E3F27703491A}"/>
              </a:ext>
            </a:extLst>
          </p:cNvPr>
          <p:cNvSpPr>
            <a:spLocks noGrp="1"/>
          </p:cNvSpPr>
          <p:nvPr>
            <p:ph type="sldNum" sz="quarter" idx="12"/>
          </p:nvPr>
        </p:nvSpPr>
        <p:spPr/>
        <p:txBody>
          <a:bodyPr/>
          <a:lstStyle/>
          <a:p>
            <a:fld id="{61696EC4-B4CF-4701-AD06-A8439D6D8E12}" type="slidenum">
              <a:rPr lang="en-US" noProof="0" smtClean="0"/>
              <a:t>15</a:t>
            </a:fld>
            <a:endParaRPr lang="en-US" noProof="0"/>
          </a:p>
        </p:txBody>
      </p:sp>
      <p:sp>
        <p:nvSpPr>
          <p:cNvPr id="6" name="Content Placeholder 1">
            <a:extLst>
              <a:ext uri="{FF2B5EF4-FFF2-40B4-BE49-F238E27FC236}">
                <a16:creationId xmlns:a16="http://schemas.microsoft.com/office/drawing/2014/main" id="{02F0267F-063A-DABF-87C0-54BC4720DA68}"/>
              </a:ext>
            </a:extLst>
          </p:cNvPr>
          <p:cNvSpPr>
            <a:spLocks noGrp="1"/>
          </p:cNvSpPr>
          <p:nvPr>
            <p:ph idx="1"/>
          </p:nvPr>
        </p:nvSpPr>
        <p:spPr>
          <a:xfrm>
            <a:off x="361613" y="1021143"/>
            <a:ext cx="4385854" cy="3233138"/>
          </a:xfrm>
        </p:spPr>
        <p:txBody>
          <a:bodyPr>
            <a:normAutofit/>
          </a:bodyPr>
          <a:lstStyle/>
          <a:p>
            <a:pPr>
              <a:lnSpc>
                <a:spcPct val="100000"/>
              </a:lnSpc>
              <a:spcAft>
                <a:spcPts val="600"/>
              </a:spcAft>
            </a:pPr>
            <a:r>
              <a:rPr lang="en-US" sz="1600" b="1" dirty="0"/>
              <a:t>Motivation:</a:t>
            </a:r>
            <a:r>
              <a:rPr lang="en-US" sz="1600" dirty="0"/>
              <a:t> </a:t>
            </a:r>
            <a:r>
              <a:rPr lang="en-US" sz="1600" dirty="0">
                <a:solidFill>
                  <a:schemeClr val="tx2"/>
                </a:solidFill>
              </a:rPr>
              <a:t>Storage of ultra-short (fs) electron bunches with high repetition rate</a:t>
            </a:r>
          </a:p>
          <a:p>
            <a:pPr>
              <a:lnSpc>
                <a:spcPct val="100000"/>
              </a:lnSpc>
              <a:spcAft>
                <a:spcPts val="600"/>
              </a:spcAft>
            </a:pPr>
            <a:r>
              <a:rPr lang="de-DE" sz="1600" dirty="0"/>
              <a:t>Compact </a:t>
            </a:r>
            <a:r>
              <a:rPr lang="de-DE" sz="1600" dirty="0" err="1"/>
              <a:t>storage</a:t>
            </a:r>
            <a:r>
              <a:rPr lang="de-DE" sz="1600" dirty="0"/>
              <a:t> ring </a:t>
            </a:r>
            <a:r>
              <a:rPr lang="de-DE" sz="1600" dirty="0" err="1"/>
              <a:t>with</a:t>
            </a:r>
            <a:r>
              <a:rPr lang="de-DE" sz="1600" dirty="0"/>
              <a:t> </a:t>
            </a:r>
            <a:r>
              <a:rPr lang="en-US" sz="1600" dirty="0"/>
              <a:t>very large momentum acceptance and dynamic aperture</a:t>
            </a:r>
            <a:endParaRPr lang="de-DE" sz="1600" dirty="0"/>
          </a:p>
          <a:p>
            <a:pPr>
              <a:lnSpc>
                <a:spcPct val="100000"/>
              </a:lnSpc>
              <a:spcAft>
                <a:spcPts val="600"/>
              </a:spcAft>
            </a:pPr>
            <a:r>
              <a:rPr lang="de-DE" sz="1600" dirty="0"/>
              <a:t>FLUTE </a:t>
            </a:r>
            <a:r>
              <a:rPr lang="de-DE" sz="1600" dirty="0" err="1"/>
              <a:t>with</a:t>
            </a:r>
            <a:r>
              <a:rPr lang="de-DE" sz="1600" dirty="0"/>
              <a:t> </a:t>
            </a:r>
            <a:r>
              <a:rPr lang="de-DE" sz="1600" dirty="0" err="1"/>
              <a:t>new</a:t>
            </a:r>
            <a:r>
              <a:rPr lang="de-DE" sz="1600" dirty="0"/>
              <a:t> </a:t>
            </a:r>
            <a:r>
              <a:rPr lang="de-DE" sz="1600" dirty="0" err="1"/>
              <a:t>transfer</a:t>
            </a:r>
            <a:r>
              <a:rPr lang="de-DE" sz="1600" dirty="0"/>
              <a:t> line as injector</a:t>
            </a:r>
          </a:p>
          <a:p>
            <a:pPr>
              <a:lnSpc>
                <a:spcPct val="100000"/>
              </a:lnSpc>
              <a:spcAft>
                <a:spcPts val="600"/>
              </a:spcAft>
            </a:pPr>
            <a:r>
              <a:rPr lang="de-DE" sz="1600" dirty="0"/>
              <a:t>Status:</a:t>
            </a:r>
          </a:p>
          <a:p>
            <a:pPr lvl="1">
              <a:lnSpc>
                <a:spcPct val="100000"/>
              </a:lnSpc>
            </a:pPr>
            <a:r>
              <a:rPr lang="de-DE" sz="1400" dirty="0"/>
              <a:t>Conceptual design and specification: finished</a:t>
            </a:r>
          </a:p>
          <a:p>
            <a:pPr lvl="1">
              <a:lnSpc>
                <a:spcPct val="100000"/>
              </a:lnSpc>
            </a:pPr>
            <a:r>
              <a:rPr lang="de-DE" sz="1400" dirty="0"/>
              <a:t>Transfer </a:t>
            </a:r>
            <a:r>
              <a:rPr lang="de-DE" sz="1400" dirty="0" err="1"/>
              <a:t>line</a:t>
            </a:r>
            <a:r>
              <a:rPr lang="de-DE" sz="1400" dirty="0"/>
              <a:t> </a:t>
            </a:r>
            <a:r>
              <a:rPr lang="de-DE" sz="1400" dirty="0" err="1"/>
              <a:t>magnets</a:t>
            </a:r>
            <a:r>
              <a:rPr lang="de-DE" sz="1400" dirty="0"/>
              <a:t>: </a:t>
            </a:r>
            <a:r>
              <a:rPr lang="de-DE" sz="1400" dirty="0" err="1"/>
              <a:t>first</a:t>
            </a:r>
            <a:r>
              <a:rPr lang="de-DE" sz="1400" dirty="0"/>
              <a:t> </a:t>
            </a:r>
            <a:r>
              <a:rPr lang="de-DE" sz="1400" dirty="0" err="1"/>
              <a:t>magnets</a:t>
            </a:r>
            <a:r>
              <a:rPr lang="de-DE" sz="1400" dirty="0"/>
              <a:t> </a:t>
            </a:r>
            <a:r>
              <a:rPr lang="de-DE" sz="1400" dirty="0" err="1"/>
              <a:t>delivered</a:t>
            </a:r>
            <a:endParaRPr lang="de-DE" sz="1400" dirty="0"/>
          </a:p>
          <a:p>
            <a:pPr lvl="1">
              <a:lnSpc>
                <a:spcPct val="100000"/>
              </a:lnSpc>
            </a:pPr>
            <a:r>
              <a:rPr lang="de-DE" sz="1400" dirty="0"/>
              <a:t>Test diagnostics at KARA </a:t>
            </a:r>
            <a:r>
              <a:rPr lang="de-DE" sz="1400" dirty="0" err="1"/>
              <a:t>booster</a:t>
            </a:r>
            <a:r>
              <a:rPr lang="de-DE" sz="1400" dirty="0"/>
              <a:t>: </a:t>
            </a:r>
            <a:r>
              <a:rPr lang="de-DE" sz="1400" dirty="0" err="1"/>
              <a:t>ongoing</a:t>
            </a:r>
            <a:endParaRPr lang="de-DE" sz="1400" dirty="0"/>
          </a:p>
          <a:p>
            <a:pPr lvl="1"/>
            <a:endParaRPr lang="de-DE" sz="1400" dirty="0"/>
          </a:p>
        </p:txBody>
      </p:sp>
      <p:sp>
        <p:nvSpPr>
          <p:cNvPr id="7" name="Title 4">
            <a:extLst>
              <a:ext uri="{FF2B5EF4-FFF2-40B4-BE49-F238E27FC236}">
                <a16:creationId xmlns:a16="http://schemas.microsoft.com/office/drawing/2014/main" id="{2B42ABDE-981A-C06A-481E-7AB9B8D48810}"/>
              </a:ext>
            </a:extLst>
          </p:cNvPr>
          <p:cNvSpPr>
            <a:spLocks noGrp="1"/>
          </p:cNvSpPr>
          <p:nvPr>
            <p:ph type="title"/>
          </p:nvPr>
        </p:nvSpPr>
        <p:spPr>
          <a:xfrm>
            <a:off x="396000" y="296244"/>
            <a:ext cx="6869178" cy="575989"/>
          </a:xfrm>
        </p:spPr>
        <p:txBody>
          <a:bodyPr/>
          <a:lstStyle/>
          <a:p>
            <a:r>
              <a:rPr lang="de-DE" dirty="0"/>
              <a:t>cSTART Project</a:t>
            </a:r>
          </a:p>
        </p:txBody>
      </p:sp>
      <p:pic>
        <p:nvPicPr>
          <p:cNvPr id="9" name="cSTART.png" descr="cSTART.png">
            <a:extLst>
              <a:ext uri="{FF2B5EF4-FFF2-40B4-BE49-F238E27FC236}">
                <a16:creationId xmlns:a16="http://schemas.microsoft.com/office/drawing/2014/main" id="{8EEAF01E-439D-034E-E44A-85F85078B5DF}"/>
              </a:ext>
            </a:extLst>
          </p:cNvPr>
          <p:cNvPicPr>
            <a:picLocks noChangeAspect="1"/>
          </p:cNvPicPr>
          <p:nvPr/>
        </p:nvPicPr>
        <p:blipFill>
          <a:blip r:embed="rId2"/>
          <a:stretch>
            <a:fillRect/>
          </a:stretch>
        </p:blipFill>
        <p:spPr>
          <a:xfrm>
            <a:off x="6323046" y="343778"/>
            <a:ext cx="913487" cy="491407"/>
          </a:xfrm>
          <a:prstGeom prst="rect">
            <a:avLst/>
          </a:prstGeom>
          <a:ln w="12700">
            <a:miter lim="400000"/>
          </a:ln>
        </p:spPr>
      </p:pic>
      <p:pic>
        <p:nvPicPr>
          <p:cNvPr id="19" name="Picture 18" descr="Chart&#10;&#10;Description automatically generated">
            <a:extLst>
              <a:ext uri="{FF2B5EF4-FFF2-40B4-BE49-F238E27FC236}">
                <a16:creationId xmlns:a16="http://schemas.microsoft.com/office/drawing/2014/main" id="{B82A0ABA-22B3-156D-0A55-1AE4F86FC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7999" y="828734"/>
            <a:ext cx="3854361" cy="3854361"/>
          </a:xfrm>
          <a:prstGeom prst="rect">
            <a:avLst/>
          </a:prstGeom>
        </p:spPr>
      </p:pic>
      <p:pic>
        <p:nvPicPr>
          <p:cNvPr id="20" name="Picture 19" descr="Chart&#10;&#10;Description automatically generated">
            <a:extLst>
              <a:ext uri="{FF2B5EF4-FFF2-40B4-BE49-F238E27FC236}">
                <a16:creationId xmlns:a16="http://schemas.microsoft.com/office/drawing/2014/main" id="{9FCA58DC-5425-B9F5-EB62-D30CAB87CC7B}"/>
              </a:ext>
            </a:extLst>
          </p:cNvPr>
          <p:cNvPicPr>
            <a:picLocks noChangeAspect="1"/>
          </p:cNvPicPr>
          <p:nvPr/>
        </p:nvPicPr>
        <p:blipFill rotWithShape="1">
          <a:blip r:embed="rId3">
            <a:extLst>
              <a:ext uri="{28A0092B-C50C-407E-A947-70E740481C1C}">
                <a14:useLocalDpi xmlns:a14="http://schemas.microsoft.com/office/drawing/2010/main" val="0"/>
              </a:ext>
            </a:extLst>
          </a:blip>
          <a:srcRect l="35864" t="38583" r="28266" b="42127"/>
          <a:stretch/>
        </p:blipFill>
        <p:spPr>
          <a:xfrm>
            <a:off x="5989910" y="1345176"/>
            <a:ext cx="2180556" cy="1188720"/>
          </a:xfrm>
          <a:prstGeom prst="rect">
            <a:avLst/>
          </a:prstGeom>
        </p:spPr>
      </p:pic>
      <p:sp>
        <p:nvSpPr>
          <p:cNvPr id="21" name="TextBox 20">
            <a:extLst>
              <a:ext uri="{FF2B5EF4-FFF2-40B4-BE49-F238E27FC236}">
                <a16:creationId xmlns:a16="http://schemas.microsoft.com/office/drawing/2014/main" id="{CB6CFA2B-E1C7-0C1B-DD44-951AD5BAEACE}"/>
              </a:ext>
            </a:extLst>
          </p:cNvPr>
          <p:cNvSpPr txBox="1"/>
          <p:nvPr/>
        </p:nvSpPr>
        <p:spPr>
          <a:xfrm rot="16200000">
            <a:off x="4721702" y="2589554"/>
            <a:ext cx="572593" cy="307777"/>
          </a:xfrm>
          <a:prstGeom prst="rect">
            <a:avLst/>
          </a:prstGeom>
          <a:solidFill>
            <a:schemeClr val="bg1"/>
          </a:solidFill>
        </p:spPr>
        <p:txBody>
          <a:bodyPr wrap="none" rtlCol="0">
            <a:spAutoFit/>
          </a:bodyPr>
          <a:lstStyle/>
          <a:p>
            <a:r>
              <a:rPr lang="en-GB" sz="1400" dirty="0"/>
              <a:t>y</a:t>
            </a:r>
            <a:r>
              <a:rPr lang="en-DE" sz="1400" dirty="0"/>
              <a:t> / m</a:t>
            </a:r>
          </a:p>
        </p:txBody>
      </p:sp>
      <p:sp>
        <p:nvSpPr>
          <p:cNvPr id="22" name="TextBox 21">
            <a:extLst>
              <a:ext uri="{FF2B5EF4-FFF2-40B4-BE49-F238E27FC236}">
                <a16:creationId xmlns:a16="http://schemas.microsoft.com/office/drawing/2014/main" id="{0DE85B23-4BB3-6FDD-C000-51F5DCBCC176}"/>
              </a:ext>
            </a:extLst>
          </p:cNvPr>
          <p:cNvSpPr txBox="1"/>
          <p:nvPr/>
        </p:nvSpPr>
        <p:spPr>
          <a:xfrm>
            <a:off x="6793892" y="4500652"/>
            <a:ext cx="572593" cy="307777"/>
          </a:xfrm>
          <a:prstGeom prst="rect">
            <a:avLst/>
          </a:prstGeom>
          <a:solidFill>
            <a:schemeClr val="bg1"/>
          </a:solidFill>
        </p:spPr>
        <p:txBody>
          <a:bodyPr wrap="none" rtlCol="0">
            <a:spAutoFit/>
          </a:bodyPr>
          <a:lstStyle/>
          <a:p>
            <a:r>
              <a:rPr lang="en-GB" sz="1400" dirty="0"/>
              <a:t>x</a:t>
            </a:r>
            <a:r>
              <a:rPr lang="en-DE" sz="1400" dirty="0"/>
              <a:t> / m</a:t>
            </a:r>
          </a:p>
        </p:txBody>
      </p:sp>
      <p:cxnSp>
        <p:nvCxnSpPr>
          <p:cNvPr id="23" name="Gerade Verbindung 11">
            <a:extLst>
              <a:ext uri="{FF2B5EF4-FFF2-40B4-BE49-F238E27FC236}">
                <a16:creationId xmlns:a16="http://schemas.microsoft.com/office/drawing/2014/main" id="{A7DD6213-A36D-B6C7-38A0-7187D724B341}"/>
              </a:ext>
            </a:extLst>
          </p:cNvPr>
          <p:cNvCxnSpPr/>
          <p:nvPr/>
        </p:nvCxnSpPr>
        <p:spPr>
          <a:xfrm>
            <a:off x="107947" y="4741374"/>
            <a:ext cx="8928107" cy="745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69914DF3-9395-5334-CDF9-1C5D52EAE9B3}"/>
              </a:ext>
            </a:extLst>
          </p:cNvPr>
          <p:cNvGraphicFramePr>
            <a:graphicFrameLocks noGrp="1"/>
          </p:cNvGraphicFramePr>
          <p:nvPr>
            <p:extLst>
              <p:ext uri="{D42A27DB-BD31-4B8C-83A1-F6EECF244321}">
                <p14:modId xmlns:p14="http://schemas.microsoft.com/office/powerpoint/2010/main" val="2658012082"/>
              </p:ext>
            </p:extLst>
          </p:nvPr>
        </p:nvGraphicFramePr>
        <p:xfrm>
          <a:off x="5779007" y="2531337"/>
          <a:ext cx="2706624" cy="1137550"/>
        </p:xfrm>
        <a:graphic>
          <a:graphicData uri="http://schemas.openxmlformats.org/drawingml/2006/table">
            <a:tbl>
              <a:tblPr firstRow="1" bandRow="1">
                <a:tableStyleId>{2D5ABB26-0587-4C30-8999-92F81FD0307C}</a:tableStyleId>
              </a:tblPr>
              <a:tblGrid>
                <a:gridCol w="1411745">
                  <a:extLst>
                    <a:ext uri="{9D8B030D-6E8A-4147-A177-3AD203B41FA5}">
                      <a16:colId xmlns:a16="http://schemas.microsoft.com/office/drawing/2014/main" val="2002401328"/>
                    </a:ext>
                  </a:extLst>
                </a:gridCol>
                <a:gridCol w="1294879">
                  <a:extLst>
                    <a:ext uri="{9D8B030D-6E8A-4147-A177-3AD203B41FA5}">
                      <a16:colId xmlns:a16="http://schemas.microsoft.com/office/drawing/2014/main" val="4255671705"/>
                    </a:ext>
                  </a:extLst>
                </a:gridCol>
              </a:tblGrid>
              <a:tr h="235967">
                <a:tc>
                  <a:txBody>
                    <a:bodyPr/>
                    <a:lstStyle/>
                    <a:p>
                      <a:r>
                        <a:rPr lang="de-DE" sz="1200" dirty="0"/>
                        <a:t>Circumference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de-DE" sz="1200" dirty="0"/>
                        <a:t>43.2 m</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431584087"/>
                  </a:ext>
                </a:extLst>
              </a:tr>
              <a:tr h="235967">
                <a:tc>
                  <a:txBody>
                    <a:bodyPr/>
                    <a:lstStyle/>
                    <a:p>
                      <a:r>
                        <a:rPr lang="de-DE" sz="1200" dirty="0"/>
                        <a:t>Energy</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de-DE" sz="1200" dirty="0"/>
                        <a:t>50 MeV</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787017989"/>
                  </a:ext>
                </a:extLst>
              </a:tr>
              <a:tr h="294455">
                <a:tc>
                  <a:txBody>
                    <a:bodyPr/>
                    <a:lstStyle/>
                    <a:p>
                      <a:r>
                        <a:rPr lang="de-DE" sz="1200" dirty="0"/>
                        <a:t>Revolution time</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de-DE" sz="1200" baseline="0" dirty="0"/>
                        <a:t>144 </a:t>
                      </a:r>
                      <a:r>
                        <a:rPr lang="de-DE" sz="1200" baseline="0" dirty="0" err="1"/>
                        <a:t>ns</a:t>
                      </a:r>
                      <a:r>
                        <a:rPr lang="de-DE" sz="1200" baseline="0" dirty="0"/>
                        <a:t>; 6.9 MHz</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770311515"/>
                  </a:ext>
                </a:extLst>
              </a:tr>
              <a:tr h="294455">
                <a:tc>
                  <a:txBody>
                    <a:bodyPr/>
                    <a:lstStyle/>
                    <a:p>
                      <a:r>
                        <a:rPr lang="de-DE" sz="1200" dirty="0"/>
                        <a:t>Storage time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de-DE" sz="1200" baseline="0" dirty="0"/>
                        <a:t>100 </a:t>
                      </a:r>
                      <a:r>
                        <a:rPr lang="de-DE" sz="1200" baseline="0" dirty="0" err="1"/>
                        <a:t>ms</a:t>
                      </a:r>
                      <a:endParaRPr lang="de-DE" sz="1200" baseline="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795054"/>
                  </a:ext>
                </a:extLst>
              </a:tr>
            </a:tbl>
          </a:graphicData>
        </a:graphic>
      </p:graphicFrame>
      <p:sp>
        <p:nvSpPr>
          <p:cNvPr id="4" name="Textfeld 16">
            <a:extLst>
              <a:ext uri="{FF2B5EF4-FFF2-40B4-BE49-F238E27FC236}">
                <a16:creationId xmlns:a16="http://schemas.microsoft.com/office/drawing/2014/main" id="{64A341B9-C970-BFC4-DBF8-E67516E81D33}"/>
              </a:ext>
            </a:extLst>
          </p:cNvPr>
          <p:cNvSpPr txBox="1"/>
          <p:nvPr/>
        </p:nvSpPr>
        <p:spPr>
          <a:xfrm>
            <a:off x="361613" y="3752878"/>
            <a:ext cx="4593084" cy="861774"/>
          </a:xfrm>
          <a:prstGeom prst="rect">
            <a:avLst/>
          </a:prstGeom>
          <a:noFill/>
        </p:spPr>
        <p:txBody>
          <a:bodyPr wrap="square" rtlCol="0">
            <a:spAutoFit/>
          </a:bodyPr>
          <a:lstStyle/>
          <a:p>
            <a:r>
              <a:rPr lang="en-GB" sz="1000" dirty="0">
                <a:solidFill>
                  <a:srgbClr val="0000FF"/>
                </a:solidFill>
              </a:rPr>
              <a:t>A. </a:t>
            </a:r>
            <a:r>
              <a:rPr lang="en-GB" sz="1000" dirty="0" err="1">
                <a:solidFill>
                  <a:srgbClr val="0000FF"/>
                </a:solidFill>
              </a:rPr>
              <a:t>Papash</a:t>
            </a:r>
            <a:r>
              <a:rPr lang="en-GB" sz="1000" dirty="0">
                <a:solidFill>
                  <a:srgbClr val="0000FF"/>
                </a:solidFill>
              </a:rPr>
              <a:t> et al. </a:t>
            </a:r>
            <a:r>
              <a:rPr lang="en-GB" sz="1000" u="sng" dirty="0">
                <a:solidFill>
                  <a:srgbClr val="0000FF"/>
                </a:solidFill>
              </a:rPr>
              <a:t>https://</a:t>
            </a:r>
            <a:r>
              <a:rPr lang="en-GB" sz="1000" u="sng" dirty="0" err="1">
                <a:solidFill>
                  <a:srgbClr val="0000FF"/>
                </a:solidFill>
              </a:rPr>
              <a:t>doi.org</a:t>
            </a:r>
            <a:r>
              <a:rPr lang="en-GB" sz="1000" u="sng" dirty="0">
                <a:solidFill>
                  <a:srgbClr val="0000FF"/>
                </a:solidFill>
              </a:rPr>
              <a:t>/10.18429/JACoW-IPAC2022-THPOPT023</a:t>
            </a:r>
          </a:p>
          <a:p>
            <a:r>
              <a:rPr lang="en-GB" sz="1000" dirty="0">
                <a:solidFill>
                  <a:srgbClr val="0000FF"/>
                </a:solidFill>
              </a:rPr>
              <a:t>M. Schwarz et al. </a:t>
            </a:r>
            <a:r>
              <a:rPr lang="en-GB" sz="1000" u="sng" dirty="0">
                <a:solidFill>
                  <a:srgbClr val="0000FF"/>
                </a:solidFill>
                <a:hlinkClick r:id="rId4"/>
              </a:rPr>
              <a:t>https://doi.org/10.18429/JACoW-IPAC-23-WEPL167</a:t>
            </a:r>
            <a:endParaRPr lang="en-GB" sz="1000" u="sng" dirty="0">
              <a:solidFill>
                <a:srgbClr val="0000FF"/>
              </a:solidFill>
            </a:endParaRPr>
          </a:p>
          <a:p>
            <a:r>
              <a:rPr lang="en-GB" sz="1000" dirty="0">
                <a:solidFill>
                  <a:srgbClr val="0000FF"/>
                </a:solidFill>
              </a:rPr>
              <a:t>D. El </a:t>
            </a:r>
            <a:r>
              <a:rPr lang="en-GB" sz="1000" dirty="0" err="1">
                <a:solidFill>
                  <a:srgbClr val="0000FF"/>
                </a:solidFill>
              </a:rPr>
              <a:t>Khechen</a:t>
            </a:r>
            <a:r>
              <a:rPr lang="en-GB" sz="1000" dirty="0">
                <a:solidFill>
                  <a:srgbClr val="0000FF"/>
                </a:solidFill>
              </a:rPr>
              <a:t> et al. </a:t>
            </a:r>
            <a:r>
              <a:rPr lang="en-GB" sz="1000" u="sng" dirty="0">
                <a:solidFill>
                  <a:srgbClr val="0000FF"/>
                </a:solidFill>
                <a:hlinkClick r:id="rId5"/>
              </a:rPr>
              <a:t>https://doi.org/10.18429/JACoW-IPAC2022-MOPOPT026</a:t>
            </a:r>
            <a:br>
              <a:rPr lang="en-GB" sz="1000" u="sng" dirty="0">
                <a:solidFill>
                  <a:srgbClr val="0000FF"/>
                </a:solidFill>
              </a:rPr>
            </a:br>
            <a:r>
              <a:rPr lang="en-GB" sz="1000" dirty="0">
                <a:solidFill>
                  <a:srgbClr val="0000FF"/>
                </a:solidFill>
              </a:rPr>
              <a:t>J. Schäfer et al. </a:t>
            </a:r>
            <a:r>
              <a:rPr lang="en-GB" sz="1000" u="sng" dirty="0">
                <a:solidFill>
                  <a:srgbClr val="0000FF"/>
                </a:solidFill>
                <a:hlinkClick r:id="rId6"/>
              </a:rPr>
              <a:t>https://doi.org/10.18429/JACoW-IPAC2022-MOPOST041</a:t>
            </a:r>
            <a:br>
              <a:rPr lang="en-GB" sz="1000" u="sng" dirty="0">
                <a:solidFill>
                  <a:srgbClr val="0000FF"/>
                </a:solidFill>
              </a:rPr>
            </a:br>
            <a:r>
              <a:rPr lang="en-GB" sz="1000" dirty="0">
                <a:solidFill>
                  <a:srgbClr val="0000FF"/>
                </a:solidFill>
              </a:rPr>
              <a:t>B. </a:t>
            </a:r>
            <a:r>
              <a:rPr lang="en-GB" sz="1000" dirty="0" err="1">
                <a:solidFill>
                  <a:srgbClr val="0000FF"/>
                </a:solidFill>
              </a:rPr>
              <a:t>Härer</a:t>
            </a:r>
            <a:r>
              <a:rPr lang="en-GB" sz="1000" dirty="0">
                <a:solidFill>
                  <a:srgbClr val="0000FF"/>
                </a:solidFill>
              </a:rPr>
              <a:t> et al. </a:t>
            </a:r>
            <a:r>
              <a:rPr lang="en-GB" sz="1000" u="sng" dirty="0">
                <a:solidFill>
                  <a:srgbClr val="0000FF"/>
                </a:solidFill>
                <a:hlinkClick r:id="rId6"/>
              </a:rPr>
              <a:t>https://doi.org/ 10.18429/JACoW-IPAC2022-THPOPT059</a:t>
            </a:r>
            <a:endParaRPr lang="en-GB" sz="1000" u="sng" dirty="0">
              <a:solidFill>
                <a:srgbClr val="0000FF"/>
              </a:solidFill>
            </a:endParaRPr>
          </a:p>
        </p:txBody>
      </p:sp>
      <p:sp>
        <p:nvSpPr>
          <p:cNvPr id="5" name="Date Placeholder 4">
            <a:extLst>
              <a:ext uri="{FF2B5EF4-FFF2-40B4-BE49-F238E27FC236}">
                <a16:creationId xmlns:a16="http://schemas.microsoft.com/office/drawing/2014/main" id="{CC58B285-8F95-543B-DBAD-9E3389ACB697}"/>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3669099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0152F05-F674-23F4-5A02-5EA6CD6B710C}"/>
              </a:ext>
            </a:extLst>
          </p:cNvPr>
          <p:cNvPicPr>
            <a:picLocks noChangeAspect="1"/>
          </p:cNvPicPr>
          <p:nvPr/>
        </p:nvPicPr>
        <p:blipFill rotWithShape="1">
          <a:blip r:embed="rId3"/>
          <a:srcRect b="10386"/>
          <a:stretch/>
        </p:blipFill>
        <p:spPr>
          <a:xfrm>
            <a:off x="3018167" y="2074392"/>
            <a:ext cx="5306964" cy="1475552"/>
          </a:xfrm>
          <a:prstGeom prst="rect">
            <a:avLst/>
          </a:prstGeom>
        </p:spPr>
      </p:pic>
      <p:pic>
        <p:nvPicPr>
          <p:cNvPr id="10" name="Picture 9">
            <a:extLst>
              <a:ext uri="{FF2B5EF4-FFF2-40B4-BE49-F238E27FC236}">
                <a16:creationId xmlns:a16="http://schemas.microsoft.com/office/drawing/2014/main" id="{A965F66A-DA79-181B-92D0-7DF0C0833657}"/>
              </a:ext>
            </a:extLst>
          </p:cNvPr>
          <p:cNvPicPr>
            <a:picLocks noChangeAspect="1"/>
          </p:cNvPicPr>
          <p:nvPr/>
        </p:nvPicPr>
        <p:blipFill rotWithShape="1">
          <a:blip r:embed="rId4">
            <a:extLst>
              <a:ext uri="{28A0092B-C50C-407E-A947-70E740481C1C}">
                <a14:useLocalDpi xmlns:a14="http://schemas.microsoft.com/office/drawing/2010/main" val="0"/>
              </a:ext>
            </a:extLst>
          </a:blip>
          <a:srcRect b="4042"/>
          <a:stretch/>
        </p:blipFill>
        <p:spPr>
          <a:xfrm>
            <a:off x="6254822" y="3401190"/>
            <a:ext cx="2228834" cy="1335071"/>
          </a:xfrm>
          <a:prstGeom prst="rect">
            <a:avLst/>
          </a:prstGeom>
        </p:spPr>
      </p:pic>
      <p:sp>
        <p:nvSpPr>
          <p:cNvPr id="2" name="Content Placeholder 1">
            <a:extLst>
              <a:ext uri="{FF2B5EF4-FFF2-40B4-BE49-F238E27FC236}">
                <a16:creationId xmlns:a16="http://schemas.microsoft.com/office/drawing/2014/main" id="{9B9F3848-0F90-739C-2A64-8168A4002B93}"/>
              </a:ext>
            </a:extLst>
          </p:cNvPr>
          <p:cNvSpPr>
            <a:spLocks noGrp="1"/>
          </p:cNvSpPr>
          <p:nvPr>
            <p:ph idx="1"/>
          </p:nvPr>
        </p:nvSpPr>
        <p:spPr>
          <a:xfrm>
            <a:off x="69159" y="3053834"/>
            <a:ext cx="5829300" cy="1666941"/>
          </a:xfrm>
        </p:spPr>
        <p:txBody>
          <a:bodyPr>
            <a:normAutofit/>
          </a:bodyPr>
          <a:lstStyle/>
          <a:p>
            <a:r>
              <a:rPr lang="en-GB" sz="1350" dirty="0"/>
              <a:t>Injection facility for KARA</a:t>
            </a:r>
          </a:p>
          <a:p>
            <a:r>
              <a:rPr lang="en-GB" sz="1350" dirty="0"/>
              <a:t>Components:</a:t>
            </a:r>
          </a:p>
          <a:p>
            <a:pPr lvl="1"/>
            <a:r>
              <a:rPr lang="en-GB" sz="1350" dirty="0"/>
              <a:t>53 MeV racetrack microtron</a:t>
            </a:r>
          </a:p>
          <a:p>
            <a:pPr lvl="1"/>
            <a:r>
              <a:rPr lang="en-GB" sz="1350" dirty="0"/>
              <a:t>Injection line</a:t>
            </a:r>
          </a:p>
          <a:p>
            <a:pPr lvl="1"/>
            <a:r>
              <a:rPr lang="en-GB" sz="1350" dirty="0"/>
              <a:t>26 m circumference booster synchrotron</a:t>
            </a:r>
            <a:br>
              <a:rPr lang="en-GB" sz="1350" dirty="0"/>
            </a:br>
            <a:r>
              <a:rPr lang="en-GB" sz="1050" dirty="0"/>
              <a:t>(53 MeV → 500 MeV, RMS bunch length: 200 ps...1000 </a:t>
            </a:r>
            <a:r>
              <a:rPr lang="en-GB" sz="1050" dirty="0" err="1"/>
              <a:t>ps</a:t>
            </a:r>
            <a:r>
              <a:rPr lang="en-GB" sz="1050" dirty="0"/>
              <a:t>)</a:t>
            </a:r>
          </a:p>
          <a:p>
            <a:pPr lvl="1"/>
            <a:r>
              <a:rPr lang="en-GB" sz="1350" dirty="0"/>
              <a:t>Extraction line</a:t>
            </a:r>
          </a:p>
        </p:txBody>
      </p:sp>
      <p:sp>
        <p:nvSpPr>
          <p:cNvPr id="4" name="Slide Number Placeholder 3">
            <a:extLst>
              <a:ext uri="{FF2B5EF4-FFF2-40B4-BE49-F238E27FC236}">
                <a16:creationId xmlns:a16="http://schemas.microsoft.com/office/drawing/2014/main" id="{A688CD78-CBF2-352B-F405-7129A7646879}"/>
              </a:ext>
            </a:extLst>
          </p:cNvPr>
          <p:cNvSpPr>
            <a:spLocks noGrp="1"/>
          </p:cNvSpPr>
          <p:nvPr>
            <p:ph type="sldNum" sz="quarter" idx="12"/>
          </p:nvPr>
        </p:nvSpPr>
        <p:spPr/>
        <p:txBody>
          <a:bodyPr/>
          <a:lstStyle/>
          <a:p>
            <a:fld id="{61696EC4-B4CF-4701-AD06-A8439D6D8E12}" type="slidenum">
              <a:rPr lang="en-US" noProof="0" smtClean="0"/>
              <a:t>16</a:t>
            </a:fld>
            <a:endParaRPr lang="en-US" noProof="0"/>
          </a:p>
        </p:txBody>
      </p:sp>
      <p:sp>
        <p:nvSpPr>
          <p:cNvPr id="5" name="Title 4">
            <a:extLst>
              <a:ext uri="{FF2B5EF4-FFF2-40B4-BE49-F238E27FC236}">
                <a16:creationId xmlns:a16="http://schemas.microsoft.com/office/drawing/2014/main" id="{5DECCB19-5C54-A45B-F71B-D8607D786A6A}"/>
              </a:ext>
            </a:extLst>
          </p:cNvPr>
          <p:cNvSpPr>
            <a:spLocks noGrp="1"/>
          </p:cNvSpPr>
          <p:nvPr>
            <p:ph type="title"/>
          </p:nvPr>
        </p:nvSpPr>
        <p:spPr/>
        <p:txBody>
          <a:bodyPr>
            <a:normAutofit fontScale="90000"/>
          </a:bodyPr>
          <a:lstStyle/>
          <a:p>
            <a:r>
              <a:rPr lang="en-DE" dirty="0"/>
              <a:t>KARA Booster Diagnostics</a:t>
            </a:r>
            <a:br>
              <a:rPr lang="en-DE" dirty="0"/>
            </a:br>
            <a:endParaRPr lang="en-DE" dirty="0"/>
          </a:p>
        </p:txBody>
      </p:sp>
      <p:pic>
        <p:nvPicPr>
          <p:cNvPr id="6" name="Picture 5">
            <a:extLst>
              <a:ext uri="{FF2B5EF4-FFF2-40B4-BE49-F238E27FC236}">
                <a16:creationId xmlns:a16="http://schemas.microsoft.com/office/drawing/2014/main" id="{109F75E1-413C-E33D-8F94-6C35ADF0F1BF}"/>
              </a:ext>
            </a:extLst>
          </p:cNvPr>
          <p:cNvPicPr>
            <a:picLocks noChangeAspect="1"/>
          </p:cNvPicPr>
          <p:nvPr/>
        </p:nvPicPr>
        <p:blipFill>
          <a:blip r:embed="rId5"/>
          <a:stretch>
            <a:fillRect/>
          </a:stretch>
        </p:blipFill>
        <p:spPr>
          <a:xfrm>
            <a:off x="409558" y="642866"/>
            <a:ext cx="1953197" cy="2265329"/>
          </a:xfrm>
          <a:prstGeom prst="rect">
            <a:avLst/>
          </a:prstGeom>
        </p:spPr>
      </p:pic>
      <p:sp>
        <p:nvSpPr>
          <p:cNvPr id="16" name="Content Placeholder 1">
            <a:extLst>
              <a:ext uri="{FF2B5EF4-FFF2-40B4-BE49-F238E27FC236}">
                <a16:creationId xmlns:a16="http://schemas.microsoft.com/office/drawing/2014/main" id="{B30C02E4-0949-7A91-9B3F-6763FEC93C5A}"/>
              </a:ext>
            </a:extLst>
          </p:cNvPr>
          <p:cNvSpPr txBox="1">
            <a:spLocks/>
          </p:cNvSpPr>
          <p:nvPr/>
        </p:nvSpPr>
        <p:spPr>
          <a:xfrm>
            <a:off x="2687589" y="1018398"/>
            <a:ext cx="5829300" cy="1335071"/>
          </a:xfrm>
          <a:prstGeom prst="rect">
            <a:avLst/>
          </a:prstGeom>
        </p:spPr>
        <p:txBody>
          <a:bodyPr vert="horz" lIns="0" tIns="0" rIns="0" bIns="0" rtlCol="0">
            <a:normAutofit/>
          </a:bodyPr>
          <a:lstStyle>
            <a:lvl1pPr marL="271448" indent="-271448" algn="l" defTabSz="914347" rtl="0" eaLnBrk="1" latinLnBrk="0" hangingPunct="1">
              <a:lnSpc>
                <a:spcPct val="90000"/>
              </a:lnSpc>
              <a:spcBef>
                <a:spcPts val="480"/>
              </a:spcBef>
              <a:buSzPct val="88000"/>
              <a:buFontTx/>
              <a:buBlip>
                <a:blip r:embed="rId6"/>
              </a:buBlip>
              <a:defRPr sz="2600" kern="1200">
                <a:solidFill>
                  <a:schemeClr val="tx1"/>
                </a:solidFill>
                <a:latin typeface="+mn-lt"/>
                <a:ea typeface="+mn-ea"/>
                <a:cs typeface="+mn-cs"/>
              </a:defRPr>
            </a:lvl1pPr>
            <a:lvl2pPr marL="627027" indent="-271448" algn="l" defTabSz="914347" rtl="0" eaLnBrk="1" latinLnBrk="0" hangingPunct="1">
              <a:lnSpc>
                <a:spcPct val="90000"/>
              </a:lnSpc>
              <a:spcBef>
                <a:spcPts val="480"/>
              </a:spcBef>
              <a:buSzPct val="88000"/>
              <a:buFontTx/>
              <a:buBlip>
                <a:blip r:embed="rId6"/>
              </a:buBlip>
              <a:defRPr sz="2399" kern="1200">
                <a:solidFill>
                  <a:schemeClr val="tx1"/>
                </a:solidFill>
                <a:latin typeface="+mn-lt"/>
                <a:ea typeface="+mn-ea"/>
                <a:cs typeface="+mn-cs"/>
              </a:defRPr>
            </a:lvl2pPr>
            <a:lvl3pPr marL="982606" indent="-265098" algn="l" defTabSz="898472" rtl="0" eaLnBrk="1" latinLnBrk="0" hangingPunct="1">
              <a:lnSpc>
                <a:spcPct val="90000"/>
              </a:lnSpc>
              <a:spcBef>
                <a:spcPts val="480"/>
              </a:spcBef>
              <a:buSzPct val="88000"/>
              <a:buFontTx/>
              <a:buBlip>
                <a:blip r:embed="rId6"/>
              </a:buBlip>
              <a:defRPr sz="2100" kern="1200">
                <a:solidFill>
                  <a:schemeClr val="tx1"/>
                </a:solidFill>
                <a:latin typeface="+mn-lt"/>
                <a:ea typeface="+mn-ea"/>
                <a:cs typeface="+mn-cs"/>
              </a:defRPr>
            </a:lvl3pPr>
            <a:lvl4pPr marL="1344535" indent="-271448" algn="l" defTabSz="914347" rtl="0" eaLnBrk="1" latinLnBrk="0" hangingPunct="1">
              <a:lnSpc>
                <a:spcPct val="90000"/>
              </a:lnSpc>
              <a:spcBef>
                <a:spcPts val="480"/>
              </a:spcBef>
              <a:buSzPct val="88000"/>
              <a:buFontTx/>
              <a:buBlip>
                <a:blip r:embed="rId6"/>
              </a:buBlip>
              <a:defRPr sz="2100" kern="1200">
                <a:solidFill>
                  <a:schemeClr val="tx1"/>
                </a:solidFill>
                <a:latin typeface="+mn-lt"/>
                <a:ea typeface="+mn-ea"/>
                <a:cs typeface="+mn-cs"/>
              </a:defRPr>
            </a:lvl4pPr>
            <a:lvl5pPr marL="1700114" indent="-265098" algn="l" defTabSz="914347" rtl="0" eaLnBrk="1" latinLnBrk="0" hangingPunct="1">
              <a:lnSpc>
                <a:spcPct val="90000"/>
              </a:lnSpc>
              <a:spcBef>
                <a:spcPts val="480"/>
              </a:spcBef>
              <a:buSzPct val="88000"/>
              <a:buFontTx/>
              <a:buBlip>
                <a:blip r:embed="rId6"/>
              </a:buBlip>
              <a:defRPr sz="2100"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GB" sz="1500" dirty="0"/>
              <a:t>Diagnostic Devices:</a:t>
            </a:r>
          </a:p>
          <a:p>
            <a:pPr lvl="1"/>
            <a:r>
              <a:rPr lang="en-GB" sz="1500" dirty="0"/>
              <a:t>Button/</a:t>
            </a:r>
            <a:r>
              <a:rPr lang="en-GB" sz="1500" dirty="0" err="1"/>
              <a:t>Stripline</a:t>
            </a:r>
            <a:r>
              <a:rPr lang="en-GB" sz="1500" dirty="0"/>
              <a:t> beam position monitors</a:t>
            </a:r>
          </a:p>
          <a:p>
            <a:pPr lvl="1"/>
            <a:r>
              <a:rPr lang="en-GB" sz="1500" dirty="0"/>
              <a:t>Two synchrotron radiation ports</a:t>
            </a:r>
          </a:p>
          <a:p>
            <a:r>
              <a:rPr lang="en-GB" sz="1500" b="1" dirty="0"/>
              <a:t>Implement longitudinal diagnostics to improve storage ring injection efficiency</a:t>
            </a:r>
          </a:p>
        </p:txBody>
      </p:sp>
      <p:sp>
        <p:nvSpPr>
          <p:cNvPr id="20" name="TextBox 19">
            <a:extLst>
              <a:ext uri="{FF2B5EF4-FFF2-40B4-BE49-F238E27FC236}">
                <a16:creationId xmlns:a16="http://schemas.microsoft.com/office/drawing/2014/main" id="{8F5D8FB6-081F-46B7-F396-061D583B5E23}"/>
              </a:ext>
            </a:extLst>
          </p:cNvPr>
          <p:cNvSpPr txBox="1"/>
          <p:nvPr/>
        </p:nvSpPr>
        <p:spPr>
          <a:xfrm>
            <a:off x="4481260" y="3634758"/>
            <a:ext cx="1822935" cy="784830"/>
          </a:xfrm>
          <a:prstGeom prst="rect">
            <a:avLst/>
          </a:prstGeom>
          <a:noFill/>
        </p:spPr>
        <p:txBody>
          <a:bodyPr wrap="none" rtlCol="0">
            <a:spAutoFit/>
          </a:bodyPr>
          <a:lstStyle/>
          <a:p>
            <a:r>
              <a:rPr lang="en-DE" sz="1500" dirty="0"/>
              <a:t>Preliminary results,</a:t>
            </a:r>
          </a:p>
          <a:p>
            <a:r>
              <a:rPr lang="en-GB" sz="1500" dirty="0"/>
              <a:t>scan u</a:t>
            </a:r>
            <a:r>
              <a:rPr lang="en-DE" sz="1500" dirty="0"/>
              <a:t>sing </a:t>
            </a:r>
            <a:br>
              <a:rPr lang="en-DE" sz="1500" dirty="0"/>
            </a:br>
            <a:r>
              <a:rPr lang="en-DE" sz="1500" dirty="0"/>
              <a:t>hexapod system:</a:t>
            </a:r>
          </a:p>
        </p:txBody>
      </p:sp>
      <p:pic>
        <p:nvPicPr>
          <p:cNvPr id="9" name="Picture 8">
            <a:extLst>
              <a:ext uri="{FF2B5EF4-FFF2-40B4-BE49-F238E27FC236}">
                <a16:creationId xmlns:a16="http://schemas.microsoft.com/office/drawing/2014/main" id="{6F5A75FF-8AF5-8439-16E6-06A482214D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6247" y="446459"/>
            <a:ext cx="1245595" cy="526236"/>
          </a:xfrm>
          <a:prstGeom prst="rect">
            <a:avLst/>
          </a:prstGeom>
        </p:spPr>
      </p:pic>
      <p:sp>
        <p:nvSpPr>
          <p:cNvPr id="11" name="Textfeld 16">
            <a:extLst>
              <a:ext uri="{FF2B5EF4-FFF2-40B4-BE49-F238E27FC236}">
                <a16:creationId xmlns:a16="http://schemas.microsoft.com/office/drawing/2014/main" id="{7A2DA815-B2DD-237B-A318-38411B57128F}"/>
              </a:ext>
            </a:extLst>
          </p:cNvPr>
          <p:cNvSpPr txBox="1"/>
          <p:nvPr/>
        </p:nvSpPr>
        <p:spPr>
          <a:xfrm>
            <a:off x="2315960" y="4474554"/>
            <a:ext cx="4593084" cy="246221"/>
          </a:xfrm>
          <a:prstGeom prst="rect">
            <a:avLst/>
          </a:prstGeom>
          <a:noFill/>
        </p:spPr>
        <p:txBody>
          <a:bodyPr wrap="square" rtlCol="0">
            <a:spAutoFit/>
          </a:bodyPr>
          <a:lstStyle/>
          <a:p>
            <a:r>
              <a:rPr lang="en-GB" sz="1000" dirty="0">
                <a:solidFill>
                  <a:srgbClr val="0000FF"/>
                </a:solidFill>
              </a:rPr>
              <a:t>M.-D. Noll et al. </a:t>
            </a:r>
            <a:r>
              <a:rPr lang="en-GB" sz="1000" dirty="0">
                <a:solidFill>
                  <a:srgbClr val="0000FF"/>
                </a:solidFill>
                <a:hlinkClick r:id="rId8"/>
              </a:rPr>
              <a:t>https://doi.org/10.18429/JACoW-IPAC2023-THPL126</a:t>
            </a:r>
            <a:endParaRPr lang="en-GB" sz="1000" u="sng" dirty="0">
              <a:solidFill>
                <a:srgbClr val="0000FF"/>
              </a:solidFill>
            </a:endParaRPr>
          </a:p>
        </p:txBody>
      </p:sp>
      <p:sp>
        <p:nvSpPr>
          <p:cNvPr id="12" name="TextBox 11">
            <a:extLst>
              <a:ext uri="{FF2B5EF4-FFF2-40B4-BE49-F238E27FC236}">
                <a16:creationId xmlns:a16="http://schemas.microsoft.com/office/drawing/2014/main" id="{7FAD5E68-3FB5-D93D-8464-E175EFAAB471}"/>
              </a:ext>
            </a:extLst>
          </p:cNvPr>
          <p:cNvSpPr txBox="1"/>
          <p:nvPr/>
        </p:nvSpPr>
        <p:spPr>
          <a:xfrm>
            <a:off x="5197642" y="2989452"/>
            <a:ext cx="1174282" cy="246221"/>
          </a:xfrm>
          <a:prstGeom prst="rect">
            <a:avLst/>
          </a:prstGeom>
          <a:noFill/>
        </p:spPr>
        <p:txBody>
          <a:bodyPr wrap="square" rtlCol="0">
            <a:spAutoFit/>
          </a:bodyPr>
          <a:lstStyle/>
          <a:p>
            <a:r>
              <a:rPr lang="en-US" sz="1000" dirty="0"/>
              <a:t>⌀ 62 micro-meter</a:t>
            </a:r>
          </a:p>
        </p:txBody>
      </p:sp>
      <p:sp>
        <p:nvSpPr>
          <p:cNvPr id="7" name="Date Placeholder 4">
            <a:extLst>
              <a:ext uri="{FF2B5EF4-FFF2-40B4-BE49-F238E27FC236}">
                <a16:creationId xmlns:a16="http://schemas.microsoft.com/office/drawing/2014/main" id="{5DAEE9B3-D5B2-3CF6-75AA-D16C2E28FAAD}"/>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2034950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DC3D77-E049-7374-09DA-E3F27703491A}"/>
              </a:ext>
            </a:extLst>
          </p:cNvPr>
          <p:cNvSpPr>
            <a:spLocks noGrp="1"/>
          </p:cNvSpPr>
          <p:nvPr>
            <p:ph type="sldNum" sz="quarter" idx="12"/>
          </p:nvPr>
        </p:nvSpPr>
        <p:spPr/>
        <p:txBody>
          <a:bodyPr/>
          <a:lstStyle/>
          <a:p>
            <a:fld id="{61696EC4-B4CF-4701-AD06-A8439D6D8E12}" type="slidenum">
              <a:rPr lang="en-US" noProof="0" smtClean="0"/>
              <a:t>17</a:t>
            </a:fld>
            <a:endParaRPr lang="en-US" noProof="0"/>
          </a:p>
        </p:txBody>
      </p:sp>
      <p:sp>
        <p:nvSpPr>
          <p:cNvPr id="7" name="Title 4">
            <a:extLst>
              <a:ext uri="{FF2B5EF4-FFF2-40B4-BE49-F238E27FC236}">
                <a16:creationId xmlns:a16="http://schemas.microsoft.com/office/drawing/2014/main" id="{2B42ABDE-981A-C06A-481E-7AB9B8D48810}"/>
              </a:ext>
            </a:extLst>
          </p:cNvPr>
          <p:cNvSpPr>
            <a:spLocks noGrp="1"/>
          </p:cNvSpPr>
          <p:nvPr>
            <p:ph type="title"/>
          </p:nvPr>
        </p:nvSpPr>
        <p:spPr>
          <a:xfrm>
            <a:off x="396000" y="296244"/>
            <a:ext cx="6869178" cy="575989"/>
          </a:xfrm>
        </p:spPr>
        <p:txBody>
          <a:bodyPr>
            <a:normAutofit fontScale="90000"/>
          </a:bodyPr>
          <a:lstStyle/>
          <a:p>
            <a:br>
              <a:rPr lang="de-DE" dirty="0"/>
            </a:br>
            <a:r>
              <a:rPr lang="de-DE" dirty="0"/>
              <a:t>Longitudinal beam </a:t>
            </a:r>
            <a:r>
              <a:rPr lang="de-DE" dirty="0" err="1"/>
              <a:t>dynamics</a:t>
            </a:r>
            <a:r>
              <a:rPr lang="de-DE" dirty="0"/>
              <a:t> </a:t>
            </a:r>
            <a:r>
              <a:rPr lang="de-DE" dirty="0" err="1"/>
              <a:t>for</a:t>
            </a:r>
            <a:r>
              <a:rPr lang="de-DE" dirty="0"/>
              <a:t> different initial </a:t>
            </a:r>
            <a:r>
              <a:rPr lang="de-DE" dirty="0" err="1"/>
              <a:t>distributions</a:t>
            </a:r>
            <a:r>
              <a:rPr lang="de-DE" dirty="0"/>
              <a:t> at </a:t>
            </a:r>
            <a:r>
              <a:rPr lang="de-DE" dirty="0" err="1"/>
              <a:t>cSTART</a:t>
            </a:r>
            <a:endParaRPr lang="de-DE" dirty="0"/>
          </a:p>
        </p:txBody>
      </p:sp>
      <p:pic>
        <p:nvPicPr>
          <p:cNvPr id="9" name="cSTART.png" descr="cSTART.png">
            <a:extLst>
              <a:ext uri="{FF2B5EF4-FFF2-40B4-BE49-F238E27FC236}">
                <a16:creationId xmlns:a16="http://schemas.microsoft.com/office/drawing/2014/main" id="{8EEAF01E-439D-034E-E44A-85F85078B5DF}"/>
              </a:ext>
            </a:extLst>
          </p:cNvPr>
          <p:cNvPicPr>
            <a:picLocks noChangeAspect="1"/>
          </p:cNvPicPr>
          <p:nvPr/>
        </p:nvPicPr>
        <p:blipFill>
          <a:blip r:embed="rId2"/>
          <a:stretch>
            <a:fillRect/>
          </a:stretch>
        </p:blipFill>
        <p:spPr>
          <a:xfrm>
            <a:off x="6705709" y="346057"/>
            <a:ext cx="913487" cy="491407"/>
          </a:xfrm>
          <a:prstGeom prst="rect">
            <a:avLst/>
          </a:prstGeom>
          <a:ln w="12700">
            <a:miter lim="400000"/>
          </a:ln>
        </p:spPr>
      </p:pic>
      <p:cxnSp>
        <p:nvCxnSpPr>
          <p:cNvPr id="23" name="Gerade Verbindung 11">
            <a:extLst>
              <a:ext uri="{FF2B5EF4-FFF2-40B4-BE49-F238E27FC236}">
                <a16:creationId xmlns:a16="http://schemas.microsoft.com/office/drawing/2014/main" id="{A7DD6213-A36D-B6C7-38A0-7187D724B341}"/>
              </a:ext>
            </a:extLst>
          </p:cNvPr>
          <p:cNvCxnSpPr/>
          <p:nvPr/>
        </p:nvCxnSpPr>
        <p:spPr>
          <a:xfrm>
            <a:off x="107947" y="4741374"/>
            <a:ext cx="8928107" cy="745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E4FD81C-5ED1-69EF-273F-2287EA65D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4619" y="2069255"/>
            <a:ext cx="3031321" cy="2273491"/>
          </a:xfrm>
          <a:prstGeom prst="rect">
            <a:avLst/>
          </a:prstGeom>
        </p:spPr>
      </p:pic>
      <p:pic>
        <p:nvPicPr>
          <p:cNvPr id="17" name="Picture 16">
            <a:extLst>
              <a:ext uri="{FF2B5EF4-FFF2-40B4-BE49-F238E27FC236}">
                <a16:creationId xmlns:a16="http://schemas.microsoft.com/office/drawing/2014/main" id="{B28612EE-81AB-146C-C454-4945B07577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333" y="2508683"/>
            <a:ext cx="2637774" cy="1978330"/>
          </a:xfrm>
          <a:prstGeom prst="rect">
            <a:avLst/>
          </a:prstGeom>
        </p:spPr>
      </p:pic>
      <p:sp>
        <p:nvSpPr>
          <p:cNvPr id="18" name="Content Placeholder 1">
            <a:extLst>
              <a:ext uri="{FF2B5EF4-FFF2-40B4-BE49-F238E27FC236}">
                <a16:creationId xmlns:a16="http://schemas.microsoft.com/office/drawing/2014/main" id="{B06A0EDA-8D84-7068-A03D-3366394B4297}"/>
              </a:ext>
            </a:extLst>
          </p:cNvPr>
          <p:cNvSpPr>
            <a:spLocks noGrp="1"/>
          </p:cNvSpPr>
          <p:nvPr>
            <p:ph idx="1"/>
          </p:nvPr>
        </p:nvSpPr>
        <p:spPr>
          <a:xfrm>
            <a:off x="6465555" y="2695732"/>
            <a:ext cx="2570499" cy="780443"/>
          </a:xfrm>
        </p:spPr>
        <p:txBody>
          <a:bodyPr>
            <a:normAutofit/>
          </a:bodyPr>
          <a:lstStyle/>
          <a:p>
            <a:r>
              <a:rPr lang="en-US" sz="1600" dirty="0"/>
              <a:t>Contain 40 % of particles</a:t>
            </a:r>
          </a:p>
          <a:p>
            <a:r>
              <a:rPr lang="en-US" sz="1600" dirty="0"/>
              <a:t>Survive for 100 </a:t>
            </a:r>
            <a:r>
              <a:rPr lang="en-US" sz="1600" dirty="0" err="1"/>
              <a:t>ms</a:t>
            </a:r>
            <a:endParaRPr lang="en-US" sz="1600" dirty="0"/>
          </a:p>
          <a:p>
            <a:r>
              <a:rPr lang="en-US" sz="1600" dirty="0"/>
              <a:t>RMS bunch length ≤ 1 </a:t>
            </a:r>
            <a:r>
              <a:rPr lang="en-US" sz="1600" dirty="0" err="1"/>
              <a:t>ps</a:t>
            </a:r>
            <a:endParaRPr lang="en-US" sz="1600" dirty="0"/>
          </a:p>
        </p:txBody>
      </p:sp>
      <p:sp>
        <p:nvSpPr>
          <p:cNvPr id="19" name="TextBox 18">
            <a:extLst>
              <a:ext uri="{FF2B5EF4-FFF2-40B4-BE49-F238E27FC236}">
                <a16:creationId xmlns:a16="http://schemas.microsoft.com/office/drawing/2014/main" id="{2A6F7F00-D1C2-EDC5-E49F-EEF864B5B907}"/>
              </a:ext>
            </a:extLst>
          </p:cNvPr>
          <p:cNvSpPr txBox="1"/>
          <p:nvPr/>
        </p:nvSpPr>
        <p:spPr>
          <a:xfrm>
            <a:off x="617665" y="1549779"/>
            <a:ext cx="1903085" cy="369332"/>
          </a:xfrm>
          <a:prstGeom prst="rect">
            <a:avLst/>
          </a:prstGeom>
          <a:noFill/>
        </p:spPr>
        <p:txBody>
          <a:bodyPr wrap="square" rtlCol="0">
            <a:spAutoFit/>
          </a:bodyPr>
          <a:lstStyle/>
          <a:p>
            <a:r>
              <a:rPr lang="en-US" dirty="0"/>
              <a:t>Initial distribution</a:t>
            </a:r>
          </a:p>
        </p:txBody>
      </p:sp>
      <p:sp>
        <p:nvSpPr>
          <p:cNvPr id="20" name="TextBox 19">
            <a:extLst>
              <a:ext uri="{FF2B5EF4-FFF2-40B4-BE49-F238E27FC236}">
                <a16:creationId xmlns:a16="http://schemas.microsoft.com/office/drawing/2014/main" id="{A7E8CAA3-3603-FBC5-6047-FD10FC48DA46}"/>
              </a:ext>
            </a:extLst>
          </p:cNvPr>
          <p:cNvSpPr txBox="1"/>
          <p:nvPr/>
        </p:nvSpPr>
        <p:spPr>
          <a:xfrm>
            <a:off x="3830589" y="1549030"/>
            <a:ext cx="2685351" cy="369332"/>
          </a:xfrm>
          <a:prstGeom prst="rect">
            <a:avLst/>
          </a:prstGeom>
          <a:noFill/>
        </p:spPr>
        <p:txBody>
          <a:bodyPr wrap="none" rtlCol="0">
            <a:spAutoFit/>
          </a:bodyPr>
          <a:lstStyle/>
          <a:p>
            <a:r>
              <a:rPr lang="en-US" dirty="0"/>
              <a:t>Distribution after 100 </a:t>
            </a:r>
            <a:r>
              <a:rPr lang="en-US" dirty="0" err="1"/>
              <a:t>ms</a:t>
            </a:r>
            <a:endParaRPr lang="en-US" dirty="0"/>
          </a:p>
        </p:txBody>
      </p:sp>
      <p:sp>
        <p:nvSpPr>
          <p:cNvPr id="22" name="TextBox 21">
            <a:extLst>
              <a:ext uri="{FF2B5EF4-FFF2-40B4-BE49-F238E27FC236}">
                <a16:creationId xmlns:a16="http://schemas.microsoft.com/office/drawing/2014/main" id="{36FB714C-9FA6-18F8-0A08-199828735FA2}"/>
              </a:ext>
            </a:extLst>
          </p:cNvPr>
          <p:cNvSpPr txBox="1"/>
          <p:nvPr/>
        </p:nvSpPr>
        <p:spPr>
          <a:xfrm>
            <a:off x="4124907" y="4426029"/>
            <a:ext cx="4182541" cy="246221"/>
          </a:xfrm>
          <a:prstGeom prst="rect">
            <a:avLst/>
          </a:prstGeom>
          <a:noFill/>
        </p:spPr>
        <p:txBody>
          <a:bodyPr wrap="square">
            <a:spAutoFit/>
          </a:bodyPr>
          <a:lstStyle/>
          <a:p>
            <a:r>
              <a:rPr lang="en-GB" sz="1000" dirty="0">
                <a:solidFill>
                  <a:srgbClr val="0000FF"/>
                </a:solidFill>
              </a:rPr>
              <a:t>M. Schwarz et al. </a:t>
            </a:r>
            <a:r>
              <a:rPr lang="en-GB" sz="1000" u="sng" dirty="0">
                <a:solidFill>
                  <a:srgbClr val="0000FF"/>
                </a:solidFill>
                <a:hlinkClick r:id="rId5"/>
              </a:rPr>
              <a:t>https://doi.org/10.18429/JACoW-IPAC-23-WEPL167</a:t>
            </a:r>
            <a:endParaRPr lang="en-GB" sz="1000" u="sng" dirty="0">
              <a:solidFill>
                <a:srgbClr val="0000FF"/>
              </a:solidFill>
            </a:endParaRPr>
          </a:p>
        </p:txBody>
      </p:sp>
      <p:sp>
        <p:nvSpPr>
          <p:cNvPr id="24" name="TextBox 23">
            <a:extLst>
              <a:ext uri="{FF2B5EF4-FFF2-40B4-BE49-F238E27FC236}">
                <a16:creationId xmlns:a16="http://schemas.microsoft.com/office/drawing/2014/main" id="{3F9DC5D4-061E-CC10-608B-815F9E0E20A8}"/>
              </a:ext>
            </a:extLst>
          </p:cNvPr>
          <p:cNvSpPr txBox="1"/>
          <p:nvPr/>
        </p:nvSpPr>
        <p:spPr>
          <a:xfrm>
            <a:off x="6396859" y="2260399"/>
            <a:ext cx="1531188" cy="369332"/>
          </a:xfrm>
          <a:prstGeom prst="rect">
            <a:avLst/>
          </a:prstGeom>
          <a:noFill/>
        </p:spPr>
        <p:txBody>
          <a:bodyPr wrap="none" rtlCol="0">
            <a:spAutoFit/>
          </a:bodyPr>
          <a:lstStyle/>
          <a:p>
            <a:r>
              <a:rPr lang="en-US" dirty="0"/>
              <a:t>Sub bunches</a:t>
            </a:r>
          </a:p>
        </p:txBody>
      </p:sp>
      <p:sp>
        <p:nvSpPr>
          <p:cNvPr id="25" name="Content Placeholder 1">
            <a:extLst>
              <a:ext uri="{FF2B5EF4-FFF2-40B4-BE49-F238E27FC236}">
                <a16:creationId xmlns:a16="http://schemas.microsoft.com/office/drawing/2014/main" id="{58AF4AB3-8595-55E7-CBCD-25A5B0787F9E}"/>
              </a:ext>
            </a:extLst>
          </p:cNvPr>
          <p:cNvSpPr txBox="1">
            <a:spLocks/>
          </p:cNvSpPr>
          <p:nvPr/>
        </p:nvSpPr>
        <p:spPr>
          <a:xfrm>
            <a:off x="411114" y="1003174"/>
            <a:ext cx="5611281" cy="537149"/>
          </a:xfrm>
          <a:prstGeom prst="rect">
            <a:avLst/>
          </a:prstGeom>
        </p:spPr>
        <p:txBody>
          <a:bodyPr vert="horz" lIns="0" tIns="0" rIns="0" bIns="0" rtlCol="0">
            <a:normAutofit/>
          </a:bodyPr>
          <a:lstStyle>
            <a:lvl1pPr marL="203652" indent="-203652" algn="l" defTabSz="685983" rtl="0" eaLnBrk="1" latinLnBrk="0" hangingPunct="1">
              <a:lnSpc>
                <a:spcPct val="90000"/>
              </a:lnSpc>
              <a:spcBef>
                <a:spcPts val="360"/>
              </a:spcBef>
              <a:buSzPct val="88000"/>
              <a:buFontTx/>
              <a:buBlip>
                <a:blip r:embed="rId6"/>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6"/>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Storage time ≪ damping time → Non-equilibrium dynamics</a:t>
            </a:r>
          </a:p>
          <a:p>
            <a:r>
              <a:rPr lang="en-US" sz="1600" dirty="0"/>
              <a:t>Simulation of 700 k turns with 1 M macro-particles</a:t>
            </a:r>
          </a:p>
        </p:txBody>
      </p:sp>
      <mc:AlternateContent xmlns:mc="http://schemas.openxmlformats.org/markup-compatibility/2006">
        <mc:Choice xmlns:a14="http://schemas.microsoft.com/office/drawing/2010/main" Requires="a14">
          <p:sp>
            <p:nvSpPr>
              <p:cNvPr id="26" name="Content Placeholder 1">
                <a:extLst>
                  <a:ext uri="{FF2B5EF4-FFF2-40B4-BE49-F238E27FC236}">
                    <a16:creationId xmlns:a16="http://schemas.microsoft.com/office/drawing/2014/main" id="{EA47A3D7-ED64-43AC-39B0-C3EBBF35442C}"/>
                  </a:ext>
                </a:extLst>
              </p:cNvPr>
              <p:cNvSpPr txBox="1">
                <a:spLocks/>
              </p:cNvSpPr>
              <p:nvPr/>
            </p:nvSpPr>
            <p:spPr>
              <a:xfrm>
                <a:off x="723900" y="1950549"/>
                <a:ext cx="2499128" cy="482464"/>
              </a:xfrm>
              <a:prstGeom prst="rect">
                <a:avLst/>
              </a:prstGeom>
            </p:spPr>
            <p:txBody>
              <a:bodyPr vert="horz" lIns="0" tIns="0" rIns="0" bIns="0" rtlCol="0">
                <a:normAutofit lnSpcReduction="10000"/>
              </a:bodyPr>
              <a:lstStyle>
                <a:lvl1pPr marL="203652" indent="-203652" algn="l" defTabSz="685983" rtl="0" eaLnBrk="1" latinLnBrk="0" hangingPunct="1">
                  <a:lnSpc>
                    <a:spcPct val="90000"/>
                  </a:lnSpc>
                  <a:spcBef>
                    <a:spcPts val="360"/>
                  </a:spcBef>
                  <a:buSzPct val="88000"/>
                  <a:buFontTx/>
                  <a:buBlip>
                    <a:blip r:embed="rId6"/>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6"/>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1 </a:t>
                </a:r>
                <a:r>
                  <a:rPr lang="en-US" sz="1600" dirty="0" err="1"/>
                  <a:t>pC</a:t>
                </a:r>
                <a:endParaRPr lang="en-US" sz="1600" dirty="0"/>
              </a:p>
              <a:p>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𝜎</m:t>
                        </m:r>
                      </m:e>
                      <m:sub>
                        <m:r>
                          <m:rPr>
                            <m:sty m:val="p"/>
                          </m:rPr>
                          <a:rPr lang="en-US" sz="1600" b="0" i="0" smtClean="0">
                            <a:latin typeface="Cambria Math" panose="02040503050406030204" pitchFamily="18" charset="0"/>
                          </a:rPr>
                          <m:t>RMS</m:t>
                        </m:r>
                      </m:sub>
                    </m:sSub>
                    <m:r>
                      <a:rPr lang="en-US" sz="1600" b="0" i="1" smtClean="0">
                        <a:latin typeface="Cambria Math" panose="02040503050406030204" pitchFamily="18" charset="0"/>
                      </a:rPr>
                      <m:t>=17</m:t>
                    </m:r>
                  </m:oMath>
                </a14:m>
                <a:r>
                  <a:rPr lang="en-US" sz="1600" dirty="0"/>
                  <a:t> fs;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𝛿</m:t>
                        </m:r>
                      </m:e>
                      <m:sub>
                        <m:r>
                          <m:rPr>
                            <m:sty m:val="p"/>
                          </m:rPr>
                          <a:rPr lang="en-US" sz="1600" b="0" i="0" smtClean="0">
                            <a:latin typeface="Cambria Math" panose="02040503050406030204" pitchFamily="18" charset="0"/>
                          </a:rPr>
                          <m:t>E</m:t>
                        </m:r>
                      </m:sub>
                    </m:sSub>
                    <m:r>
                      <a:rPr lang="en-US" sz="1600" b="0" i="1" smtClean="0">
                        <a:latin typeface="Cambria Math" panose="02040503050406030204" pitchFamily="18" charset="0"/>
                      </a:rPr>
                      <m:t>=0.003</m:t>
                    </m:r>
                  </m:oMath>
                </a14:m>
                <a:endParaRPr lang="en-US" sz="1600" dirty="0"/>
              </a:p>
            </p:txBody>
          </p:sp>
        </mc:Choice>
        <mc:Fallback>
          <p:sp>
            <p:nvSpPr>
              <p:cNvPr id="26" name="Content Placeholder 1">
                <a:extLst>
                  <a:ext uri="{FF2B5EF4-FFF2-40B4-BE49-F238E27FC236}">
                    <a16:creationId xmlns:a16="http://schemas.microsoft.com/office/drawing/2014/main" id="{EA47A3D7-ED64-43AC-39B0-C3EBBF35442C}"/>
                  </a:ext>
                </a:extLst>
              </p:cNvPr>
              <p:cNvSpPr txBox="1">
                <a:spLocks noRot="1" noChangeAspect="1" noMove="1" noResize="1" noEditPoints="1" noAdjustHandles="1" noChangeArrowheads="1" noChangeShapeType="1" noTextEdit="1"/>
              </p:cNvSpPr>
              <p:nvPr/>
            </p:nvSpPr>
            <p:spPr>
              <a:xfrm>
                <a:off x="723900" y="1950549"/>
                <a:ext cx="2499128" cy="482464"/>
              </a:xfrm>
              <a:prstGeom prst="rect">
                <a:avLst/>
              </a:prstGeom>
              <a:blipFill>
                <a:blip r:embed="rId7"/>
                <a:stretch>
                  <a:fillRect l="-508" t="-23077" b="-17949"/>
                </a:stretch>
              </a:blipFill>
            </p:spPr>
            <p:txBody>
              <a:bodyPr/>
              <a:lstStyle/>
              <a:p>
                <a:r>
                  <a:rPr lang="en-DE">
                    <a:noFill/>
                  </a:rPr>
                  <a:t> </a:t>
                </a:r>
              </a:p>
            </p:txBody>
          </p:sp>
        </mc:Fallback>
      </mc:AlternateContent>
      <p:cxnSp>
        <p:nvCxnSpPr>
          <p:cNvPr id="28" name="Straight Arrow Connector 27">
            <a:extLst>
              <a:ext uri="{FF2B5EF4-FFF2-40B4-BE49-F238E27FC236}">
                <a16:creationId xmlns:a16="http://schemas.microsoft.com/office/drawing/2014/main" id="{547AA6A9-0F61-660D-C72B-E71521CA8DFC}"/>
              </a:ext>
            </a:extLst>
          </p:cNvPr>
          <p:cNvCxnSpPr>
            <a:cxnSpLocks/>
            <a:stCxn id="24" idx="1"/>
          </p:cNvCxnSpPr>
          <p:nvPr/>
        </p:nvCxnSpPr>
        <p:spPr>
          <a:xfrm flipH="1">
            <a:off x="4819921" y="2445065"/>
            <a:ext cx="1576938" cy="70588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3719D29-0B8F-40C7-009E-480AF6B7A522}"/>
              </a:ext>
            </a:extLst>
          </p:cNvPr>
          <p:cNvCxnSpPr>
            <a:cxnSpLocks/>
            <a:stCxn id="24" idx="1"/>
          </p:cNvCxnSpPr>
          <p:nvPr/>
        </p:nvCxnSpPr>
        <p:spPr>
          <a:xfrm flipH="1">
            <a:off x="4990855" y="2445065"/>
            <a:ext cx="1406004" cy="88743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8E50E17-ECF9-F59C-8192-E60A794EFB2F}"/>
              </a:ext>
            </a:extLst>
          </p:cNvPr>
          <p:cNvCxnSpPr>
            <a:cxnSpLocks/>
            <a:stCxn id="24" idx="1"/>
          </p:cNvCxnSpPr>
          <p:nvPr/>
        </p:nvCxnSpPr>
        <p:spPr>
          <a:xfrm flipH="1">
            <a:off x="4990150" y="2445065"/>
            <a:ext cx="1406709" cy="103160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Date Placeholder 4">
            <a:extLst>
              <a:ext uri="{FF2B5EF4-FFF2-40B4-BE49-F238E27FC236}">
                <a16:creationId xmlns:a16="http://schemas.microsoft.com/office/drawing/2014/main" id="{41D2C2AD-3F74-68F0-0AC7-64FB9AF33306}"/>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1290469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2DB8B8-52C4-AD2E-1F3D-511942D3453D}"/>
              </a:ext>
            </a:extLst>
          </p:cNvPr>
          <p:cNvSpPr>
            <a:spLocks noGrp="1"/>
          </p:cNvSpPr>
          <p:nvPr>
            <p:ph type="sldNum" sz="quarter" idx="12"/>
          </p:nvPr>
        </p:nvSpPr>
        <p:spPr/>
        <p:txBody>
          <a:bodyPr/>
          <a:lstStyle/>
          <a:p>
            <a:fld id="{61696EC4-B4CF-4701-AD06-A8439D6D8E12}" type="slidenum">
              <a:rPr lang="en-US" noProof="0" smtClean="0"/>
              <a:t>18</a:t>
            </a:fld>
            <a:endParaRPr lang="en-US" noProof="0"/>
          </a:p>
        </p:txBody>
      </p:sp>
      <p:pic>
        <p:nvPicPr>
          <p:cNvPr id="6" name="Picture 5" descr="FLUTE and the compact storage ring in the experimental hall at KIT">
            <a:extLst>
              <a:ext uri="{FF2B5EF4-FFF2-40B4-BE49-F238E27FC236}">
                <a16:creationId xmlns:a16="http://schemas.microsoft.com/office/drawing/2014/main" id="{ECB74431-96FA-4C77-5181-0487F346A44F}"/>
              </a:ext>
              <a:ext uri="{C183D7F6-B498-43B3-948B-1728B52AA6E4}">
                <adec:decorative xmlns:adec="http://schemas.microsoft.com/office/drawing/2017/decorative" val="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6146" y="1127439"/>
            <a:ext cx="3656419" cy="2080510"/>
          </a:xfrm>
          <a:prstGeom prst="rect">
            <a:avLst/>
          </a:prstGeom>
        </p:spPr>
      </p:pic>
      <p:sp>
        <p:nvSpPr>
          <p:cNvPr id="7" name="Parallelogram 6">
            <a:extLst>
              <a:ext uri="{FF2B5EF4-FFF2-40B4-BE49-F238E27FC236}">
                <a16:creationId xmlns:a16="http://schemas.microsoft.com/office/drawing/2014/main" id="{B9091323-EAAE-D10D-EFDD-04B8A375A3EF}"/>
              </a:ext>
            </a:extLst>
          </p:cNvPr>
          <p:cNvSpPr/>
          <p:nvPr/>
        </p:nvSpPr>
        <p:spPr>
          <a:xfrm flipH="1">
            <a:off x="1613776" y="1723875"/>
            <a:ext cx="803790" cy="55793"/>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2"/>
            <a:endParaRPr lang="en-DE" sz="1799">
              <a:solidFill>
                <a:prstClr val="white"/>
              </a:solidFill>
              <a:latin typeface="Arial" panose="020B0604020202020204"/>
            </a:endParaRPr>
          </a:p>
        </p:txBody>
      </p:sp>
      <p:sp>
        <p:nvSpPr>
          <p:cNvPr id="8" name="Rectangle 7">
            <a:extLst>
              <a:ext uri="{FF2B5EF4-FFF2-40B4-BE49-F238E27FC236}">
                <a16:creationId xmlns:a16="http://schemas.microsoft.com/office/drawing/2014/main" id="{1288D056-F8D1-9DD7-345C-DBDDA0704155}"/>
              </a:ext>
            </a:extLst>
          </p:cNvPr>
          <p:cNvSpPr/>
          <p:nvPr/>
        </p:nvSpPr>
        <p:spPr>
          <a:xfrm>
            <a:off x="1999850" y="2458492"/>
            <a:ext cx="1017805" cy="268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2"/>
            <a:endParaRPr lang="en-DE" sz="1799">
              <a:solidFill>
                <a:prstClr val="white"/>
              </a:solidFill>
              <a:latin typeface="Arial" panose="020B0604020202020204"/>
            </a:endParaRPr>
          </a:p>
        </p:txBody>
      </p:sp>
      <p:pic>
        <p:nvPicPr>
          <p:cNvPr id="9" name="image43.jpg" descr="image43.jpg">
            <a:extLst>
              <a:ext uri="{FF2B5EF4-FFF2-40B4-BE49-F238E27FC236}">
                <a16:creationId xmlns:a16="http://schemas.microsoft.com/office/drawing/2014/main" id="{3A7B9BCC-B3CA-CF20-C0DF-0DC8F03CBB2F}"/>
              </a:ext>
            </a:extLst>
          </p:cNvPr>
          <p:cNvPicPr>
            <a:picLocks noGrp="1" noChangeAspect="1"/>
          </p:cNvPicPr>
          <p:nvPr>
            <p:ph idx="1"/>
          </p:nvPr>
        </p:nvPicPr>
        <p:blipFill>
          <a:blip r:embed="rId3"/>
          <a:stretch>
            <a:fillRect/>
          </a:stretch>
        </p:blipFill>
        <p:spPr>
          <a:xfrm>
            <a:off x="2010792" y="2463885"/>
            <a:ext cx="963542" cy="24511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40FDA6C-7536-2799-059E-BE3592313489}"/>
              </a:ext>
            </a:extLst>
          </p:cNvPr>
          <p:cNvPicPr>
            <a:picLocks noChangeAspect="1"/>
          </p:cNvPicPr>
          <p:nvPr/>
        </p:nvPicPr>
        <p:blipFill rotWithShape="1">
          <a:blip r:embed="rId4">
            <a:extLst>
              <a:ext uri="{28A0092B-C50C-407E-A947-70E740481C1C}">
                <a14:useLocalDpi xmlns:a14="http://schemas.microsoft.com/office/drawing/2010/main" val="0"/>
              </a:ext>
            </a:extLst>
          </a:blip>
          <a:srcRect l="1627" t="1764" r="933" b="15338"/>
          <a:stretch/>
        </p:blipFill>
        <p:spPr>
          <a:xfrm>
            <a:off x="4740129" y="1618219"/>
            <a:ext cx="3307847" cy="1593321"/>
          </a:xfrm>
          <a:prstGeom prst="rect">
            <a:avLst/>
          </a:prstGeom>
          <a:effectLst>
            <a:outerShdw blurRad="63500" sx="102000" sy="102000" algn="ctr" rotWithShape="0">
              <a:prstClr val="black">
                <a:alpha val="40000"/>
              </a:prstClr>
            </a:outerShdw>
          </a:effectLst>
        </p:spPr>
      </p:pic>
      <p:sp>
        <p:nvSpPr>
          <p:cNvPr id="11" name="Parallelogram 10">
            <a:extLst>
              <a:ext uri="{FF2B5EF4-FFF2-40B4-BE49-F238E27FC236}">
                <a16:creationId xmlns:a16="http://schemas.microsoft.com/office/drawing/2014/main" id="{51BD02B3-49FB-DCD3-3839-71026F746054}"/>
              </a:ext>
            </a:extLst>
          </p:cNvPr>
          <p:cNvSpPr/>
          <p:nvPr/>
        </p:nvSpPr>
        <p:spPr>
          <a:xfrm rot="20775552" flipH="1">
            <a:off x="4734070" y="2330480"/>
            <a:ext cx="2385187" cy="180214"/>
          </a:xfrm>
          <a:prstGeom prst="parallelogram">
            <a:avLst>
              <a:gd name="adj" fmla="val 347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2"/>
            <a:endParaRPr lang="en-DE" sz="1799">
              <a:solidFill>
                <a:prstClr val="white"/>
              </a:solidFill>
              <a:latin typeface="Arial" panose="020B0604020202020204"/>
            </a:endParaRPr>
          </a:p>
        </p:txBody>
      </p:sp>
      <p:sp>
        <p:nvSpPr>
          <p:cNvPr id="12" name="TextBox 11">
            <a:extLst>
              <a:ext uri="{FF2B5EF4-FFF2-40B4-BE49-F238E27FC236}">
                <a16:creationId xmlns:a16="http://schemas.microsoft.com/office/drawing/2014/main" id="{6CB392D5-B8E0-0041-3B4B-9FA5EEDA0C51}"/>
              </a:ext>
            </a:extLst>
          </p:cNvPr>
          <p:cNvSpPr txBox="1"/>
          <p:nvPr/>
        </p:nvSpPr>
        <p:spPr>
          <a:xfrm>
            <a:off x="1414715" y="1284523"/>
            <a:ext cx="518968" cy="312221"/>
          </a:xfrm>
          <a:prstGeom prst="rect">
            <a:avLst/>
          </a:prstGeom>
          <a:solidFill>
            <a:schemeClr val="bg1"/>
          </a:solidFill>
        </p:spPr>
        <p:txBody>
          <a:bodyPr wrap="square" rtlCol="0">
            <a:spAutoFit/>
          </a:bodyPr>
          <a:lstStyle/>
          <a:p>
            <a:pPr defTabSz="457052"/>
            <a:r>
              <a:rPr lang="en-DE" sz="1400" dirty="0">
                <a:solidFill>
                  <a:prstClr val="black"/>
                </a:solidFill>
                <a:latin typeface="Arial" panose="020B0604020202020204"/>
              </a:rPr>
              <a:t>LPA</a:t>
            </a:r>
          </a:p>
        </p:txBody>
      </p:sp>
      <p:sp>
        <p:nvSpPr>
          <p:cNvPr id="14" name="Rectangle 13">
            <a:extLst>
              <a:ext uri="{FF2B5EF4-FFF2-40B4-BE49-F238E27FC236}">
                <a16:creationId xmlns:a16="http://schemas.microsoft.com/office/drawing/2014/main" id="{1E371664-6853-43DA-725E-081391FC487B}"/>
              </a:ext>
            </a:extLst>
          </p:cNvPr>
          <p:cNvSpPr/>
          <p:nvPr/>
        </p:nvSpPr>
        <p:spPr>
          <a:xfrm>
            <a:off x="4577450" y="1110861"/>
            <a:ext cx="2233368" cy="9558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2"/>
            <a:endParaRPr lang="en-DE" sz="1799">
              <a:solidFill>
                <a:prstClr val="white"/>
              </a:solidFill>
              <a:latin typeface="Arial" panose="020B0604020202020204"/>
            </a:endParaRPr>
          </a:p>
        </p:txBody>
      </p:sp>
      <p:pic>
        <p:nvPicPr>
          <p:cNvPr id="15" name="Picture 14">
            <a:extLst>
              <a:ext uri="{FF2B5EF4-FFF2-40B4-BE49-F238E27FC236}">
                <a16:creationId xmlns:a16="http://schemas.microsoft.com/office/drawing/2014/main" id="{BECB03DC-2720-DEC3-4970-86837F5F120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4576372" y="1127439"/>
            <a:ext cx="1623801" cy="913387"/>
          </a:xfrm>
          <a:prstGeom prst="rect">
            <a:avLst/>
          </a:prstGeom>
        </p:spPr>
      </p:pic>
      <p:grpSp>
        <p:nvGrpSpPr>
          <p:cNvPr id="16" name="Group 15">
            <a:extLst>
              <a:ext uri="{FF2B5EF4-FFF2-40B4-BE49-F238E27FC236}">
                <a16:creationId xmlns:a16="http://schemas.microsoft.com/office/drawing/2014/main" id="{C69B33E9-341E-8199-A004-3F77D42F3CD0}"/>
              </a:ext>
            </a:extLst>
          </p:cNvPr>
          <p:cNvGrpSpPr/>
          <p:nvPr/>
        </p:nvGrpSpPr>
        <p:grpSpPr>
          <a:xfrm>
            <a:off x="4599218" y="1791408"/>
            <a:ext cx="3215600" cy="1161781"/>
            <a:chOff x="3064388" y="2038458"/>
            <a:chExt cx="5333067" cy="2004098"/>
          </a:xfrm>
        </p:grpSpPr>
        <p:grpSp>
          <p:nvGrpSpPr>
            <p:cNvPr id="17" name="Group 16">
              <a:extLst>
                <a:ext uri="{FF2B5EF4-FFF2-40B4-BE49-F238E27FC236}">
                  <a16:creationId xmlns:a16="http://schemas.microsoft.com/office/drawing/2014/main" id="{131A0B02-CF9D-3527-119F-A59E789ACF4C}"/>
                </a:ext>
              </a:extLst>
            </p:cNvPr>
            <p:cNvGrpSpPr/>
            <p:nvPr/>
          </p:nvGrpSpPr>
          <p:grpSpPr>
            <a:xfrm>
              <a:off x="3411183" y="2637204"/>
              <a:ext cx="3254511" cy="935630"/>
              <a:chOff x="1428739" y="810047"/>
              <a:chExt cx="3254511" cy="935630"/>
            </a:xfrm>
          </p:grpSpPr>
          <p:sp>
            <p:nvSpPr>
              <p:cNvPr id="22" name="Parallelogram 21">
                <a:extLst>
                  <a:ext uri="{FF2B5EF4-FFF2-40B4-BE49-F238E27FC236}">
                    <a16:creationId xmlns:a16="http://schemas.microsoft.com/office/drawing/2014/main" id="{FF7E1C57-B7CB-D9DF-870B-83810428DDC2}"/>
                  </a:ext>
                </a:extLst>
              </p:cNvPr>
              <p:cNvSpPr/>
              <p:nvPr/>
            </p:nvSpPr>
            <p:spPr>
              <a:xfrm rot="20291486">
                <a:off x="1428739" y="1372539"/>
                <a:ext cx="734141" cy="45719"/>
              </a:xfrm>
              <a:prstGeom prst="parallelogram">
                <a:avLst>
                  <a:gd name="adj" fmla="val 408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2"/>
                <a:endParaRPr lang="en-DE" sz="1799">
                  <a:solidFill>
                    <a:prstClr val="white"/>
                  </a:solidFill>
                  <a:latin typeface="Arial" panose="020B0604020202020204"/>
                </a:endParaRPr>
              </a:p>
            </p:txBody>
          </p:sp>
          <p:sp>
            <p:nvSpPr>
              <p:cNvPr id="23" name="Rectangle 22">
                <a:extLst>
                  <a:ext uri="{FF2B5EF4-FFF2-40B4-BE49-F238E27FC236}">
                    <a16:creationId xmlns:a16="http://schemas.microsoft.com/office/drawing/2014/main" id="{8FFD6511-E52D-BD36-0616-DFAEA820E5ED}"/>
                  </a:ext>
                </a:extLst>
              </p:cNvPr>
              <p:cNvSpPr/>
              <p:nvPr/>
            </p:nvSpPr>
            <p:spPr>
              <a:xfrm rot="19133316" flipV="1">
                <a:off x="1562581" y="1458088"/>
                <a:ext cx="661441"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2"/>
                <a:endParaRPr lang="en-DE" sz="1799">
                  <a:solidFill>
                    <a:prstClr val="white"/>
                  </a:solidFill>
                  <a:latin typeface="Arial" panose="020B0604020202020204"/>
                </a:endParaRPr>
              </a:p>
            </p:txBody>
          </p:sp>
          <p:sp>
            <p:nvSpPr>
              <p:cNvPr id="24" name="Right Triangle 23">
                <a:extLst>
                  <a:ext uri="{FF2B5EF4-FFF2-40B4-BE49-F238E27FC236}">
                    <a16:creationId xmlns:a16="http://schemas.microsoft.com/office/drawing/2014/main" id="{D5FD248E-CE04-45C2-98F8-D46C8BBA3AA9}"/>
                  </a:ext>
                </a:extLst>
              </p:cNvPr>
              <p:cNvSpPr/>
              <p:nvPr/>
            </p:nvSpPr>
            <p:spPr>
              <a:xfrm rot="11443531">
                <a:off x="2063330" y="1221105"/>
                <a:ext cx="101992" cy="100265"/>
              </a:xfrm>
              <a:prstGeom prst="r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2"/>
                <a:endParaRPr lang="en-DE" sz="1799">
                  <a:solidFill>
                    <a:prstClr val="white"/>
                  </a:solidFill>
                  <a:latin typeface="Arial" panose="020B0604020202020204"/>
                </a:endParaRPr>
              </a:p>
            </p:txBody>
          </p:sp>
          <p:sp>
            <p:nvSpPr>
              <p:cNvPr id="25" name="Triangle 24">
                <a:extLst>
                  <a:ext uri="{FF2B5EF4-FFF2-40B4-BE49-F238E27FC236}">
                    <a16:creationId xmlns:a16="http://schemas.microsoft.com/office/drawing/2014/main" id="{19508332-6BB6-BCDC-E0CC-C95C6CC0B5E2}"/>
                  </a:ext>
                </a:extLst>
              </p:cNvPr>
              <p:cNvSpPr/>
              <p:nvPr/>
            </p:nvSpPr>
            <p:spPr>
              <a:xfrm rot="4524719">
                <a:off x="1958702" y="1271174"/>
                <a:ext cx="59579" cy="6640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2"/>
                <a:endParaRPr lang="en-DE" sz="1799">
                  <a:solidFill>
                    <a:prstClr val="white"/>
                  </a:solidFill>
                  <a:latin typeface="Arial" panose="020B0604020202020204"/>
                </a:endParaRPr>
              </a:p>
            </p:txBody>
          </p:sp>
          <p:sp>
            <p:nvSpPr>
              <p:cNvPr id="26" name="Right Triangle 25">
                <a:extLst>
                  <a:ext uri="{FF2B5EF4-FFF2-40B4-BE49-F238E27FC236}">
                    <a16:creationId xmlns:a16="http://schemas.microsoft.com/office/drawing/2014/main" id="{9CD0A48C-D5F0-6342-2F87-7670DE34BC3A}"/>
                  </a:ext>
                </a:extLst>
              </p:cNvPr>
              <p:cNvSpPr/>
              <p:nvPr/>
            </p:nvSpPr>
            <p:spPr>
              <a:xfrm rot="1595129">
                <a:off x="1603992" y="1645412"/>
                <a:ext cx="101992" cy="100265"/>
              </a:xfrm>
              <a:prstGeom prst="r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2"/>
                <a:endParaRPr lang="en-DE" sz="1799">
                  <a:solidFill>
                    <a:prstClr val="white"/>
                  </a:solidFill>
                  <a:latin typeface="Arial" panose="020B0604020202020204"/>
                </a:endParaRPr>
              </a:p>
            </p:txBody>
          </p:sp>
          <p:sp>
            <p:nvSpPr>
              <p:cNvPr id="27" name="Rectangle 26">
                <a:extLst>
                  <a:ext uri="{FF2B5EF4-FFF2-40B4-BE49-F238E27FC236}">
                    <a16:creationId xmlns:a16="http://schemas.microsoft.com/office/drawing/2014/main" id="{333EAFC5-2FD2-1BAB-B308-D19F652177D0}"/>
                  </a:ext>
                </a:extLst>
              </p:cNvPr>
              <p:cNvSpPr/>
              <p:nvPr/>
            </p:nvSpPr>
            <p:spPr>
              <a:xfrm rot="20674986">
                <a:off x="2311330" y="1483359"/>
                <a:ext cx="98425"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2"/>
                <a:endParaRPr lang="en-DE" sz="1799">
                  <a:solidFill>
                    <a:prstClr val="white"/>
                  </a:solidFill>
                  <a:latin typeface="Arial" panose="020B0604020202020204"/>
                </a:endParaRPr>
              </a:p>
            </p:txBody>
          </p:sp>
          <p:sp>
            <p:nvSpPr>
              <p:cNvPr id="28" name="Triangle 27">
                <a:extLst>
                  <a:ext uri="{FF2B5EF4-FFF2-40B4-BE49-F238E27FC236}">
                    <a16:creationId xmlns:a16="http://schemas.microsoft.com/office/drawing/2014/main" id="{F92D4306-2538-A73E-DB8A-01EB3F2EE1FC}"/>
                  </a:ext>
                </a:extLst>
              </p:cNvPr>
              <p:cNvSpPr/>
              <p:nvPr/>
            </p:nvSpPr>
            <p:spPr>
              <a:xfrm rot="15316737">
                <a:off x="2703232" y="1078281"/>
                <a:ext cx="59579" cy="6640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2"/>
                <a:endParaRPr lang="en-DE" sz="1799">
                  <a:solidFill>
                    <a:prstClr val="white"/>
                  </a:solidFill>
                  <a:latin typeface="Arial" panose="020B0604020202020204"/>
                </a:endParaRPr>
              </a:p>
            </p:txBody>
          </p:sp>
          <p:sp>
            <p:nvSpPr>
              <p:cNvPr id="29" name="Rectangle 28">
                <a:extLst>
                  <a:ext uri="{FF2B5EF4-FFF2-40B4-BE49-F238E27FC236}">
                    <a16:creationId xmlns:a16="http://schemas.microsoft.com/office/drawing/2014/main" id="{712EE141-C5E9-C996-583A-6CF09E15382B}"/>
                  </a:ext>
                </a:extLst>
              </p:cNvPr>
              <p:cNvSpPr/>
              <p:nvPr/>
            </p:nvSpPr>
            <p:spPr>
              <a:xfrm rot="15235318" flipV="1">
                <a:off x="2986260" y="1374666"/>
                <a:ext cx="13427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2"/>
                <a:endParaRPr lang="en-DE" sz="1799">
                  <a:solidFill>
                    <a:prstClr val="white"/>
                  </a:solidFill>
                  <a:latin typeface="Arial" panose="020B0604020202020204"/>
                </a:endParaRPr>
              </a:p>
            </p:txBody>
          </p:sp>
          <p:sp>
            <p:nvSpPr>
              <p:cNvPr id="30" name="Right Triangle 29">
                <a:extLst>
                  <a:ext uri="{FF2B5EF4-FFF2-40B4-BE49-F238E27FC236}">
                    <a16:creationId xmlns:a16="http://schemas.microsoft.com/office/drawing/2014/main" id="{27D0E883-48C0-9060-0248-45E49EFB3F27}"/>
                  </a:ext>
                </a:extLst>
              </p:cNvPr>
              <p:cNvSpPr/>
              <p:nvPr/>
            </p:nvSpPr>
            <p:spPr>
              <a:xfrm rot="10012698">
                <a:off x="2971667" y="1277647"/>
                <a:ext cx="101992" cy="100265"/>
              </a:xfrm>
              <a:prstGeom prst="r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2"/>
                <a:endParaRPr lang="en-DE" sz="1799">
                  <a:solidFill>
                    <a:prstClr val="white"/>
                  </a:solidFill>
                  <a:latin typeface="Arial" panose="020B0604020202020204"/>
                </a:endParaRPr>
              </a:p>
            </p:txBody>
          </p:sp>
          <p:sp>
            <p:nvSpPr>
              <p:cNvPr id="31" name="Rectangle 30">
                <a:extLst>
                  <a:ext uri="{FF2B5EF4-FFF2-40B4-BE49-F238E27FC236}">
                    <a16:creationId xmlns:a16="http://schemas.microsoft.com/office/drawing/2014/main" id="{A8486F7E-D594-8F74-33BE-0AADA161B647}"/>
                  </a:ext>
                </a:extLst>
              </p:cNvPr>
              <p:cNvSpPr/>
              <p:nvPr/>
            </p:nvSpPr>
            <p:spPr>
              <a:xfrm rot="20700789">
                <a:off x="3025920" y="1452854"/>
                <a:ext cx="98425"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2"/>
                <a:endParaRPr lang="en-DE" sz="1799">
                  <a:solidFill>
                    <a:prstClr val="white"/>
                  </a:solidFill>
                  <a:latin typeface="Arial" panose="020B0604020202020204"/>
                </a:endParaRPr>
              </a:p>
            </p:txBody>
          </p:sp>
          <p:sp>
            <p:nvSpPr>
              <p:cNvPr id="32" name="Cube 31">
                <a:extLst>
                  <a:ext uri="{FF2B5EF4-FFF2-40B4-BE49-F238E27FC236}">
                    <a16:creationId xmlns:a16="http://schemas.microsoft.com/office/drawing/2014/main" id="{DA7812B3-9720-9CE0-6DCC-405CD762A2AF}"/>
                  </a:ext>
                </a:extLst>
              </p:cNvPr>
              <p:cNvSpPr/>
              <p:nvPr/>
            </p:nvSpPr>
            <p:spPr>
              <a:xfrm rot="21043516" flipH="1">
                <a:off x="4222628" y="810047"/>
                <a:ext cx="460622" cy="286800"/>
              </a:xfrm>
              <a:prstGeom prst="cube">
                <a:avLst>
                  <a:gd name="adj" fmla="val 5670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2"/>
                <a:endParaRPr lang="en-DE" sz="1799">
                  <a:solidFill>
                    <a:prstClr val="white"/>
                  </a:solidFill>
                  <a:latin typeface="Arial" panose="020B0604020202020204"/>
                </a:endParaRPr>
              </a:p>
            </p:txBody>
          </p:sp>
        </p:grpSp>
        <p:cxnSp>
          <p:nvCxnSpPr>
            <p:cNvPr id="18" name="Straight Arrow Connector 17">
              <a:extLst>
                <a:ext uri="{FF2B5EF4-FFF2-40B4-BE49-F238E27FC236}">
                  <a16:creationId xmlns:a16="http://schemas.microsoft.com/office/drawing/2014/main" id="{A53B35A7-657E-0015-C41D-8B9CF9C007A2}"/>
                </a:ext>
              </a:extLst>
            </p:cNvPr>
            <p:cNvCxnSpPr>
              <a:cxnSpLocks/>
            </p:cNvCxnSpPr>
            <p:nvPr/>
          </p:nvCxnSpPr>
          <p:spPr>
            <a:xfrm>
              <a:off x="4120560" y="2511393"/>
              <a:ext cx="201644" cy="73462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8787C67-9F51-CDA3-AF8D-34916ABD66E4}"/>
                </a:ext>
              </a:extLst>
            </p:cNvPr>
            <p:cNvCxnSpPr>
              <a:cxnSpLocks/>
            </p:cNvCxnSpPr>
            <p:nvPr/>
          </p:nvCxnSpPr>
          <p:spPr>
            <a:xfrm flipH="1" flipV="1">
              <a:off x="6596331" y="3023589"/>
              <a:ext cx="236855" cy="56768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DCD02A7-3CB8-2C03-F705-C9E4AB989A11}"/>
                </a:ext>
              </a:extLst>
            </p:cNvPr>
            <p:cNvSpPr txBox="1"/>
            <p:nvPr/>
          </p:nvSpPr>
          <p:spPr>
            <a:xfrm>
              <a:off x="5755048" y="3591273"/>
              <a:ext cx="2642407" cy="451283"/>
            </a:xfrm>
            <a:prstGeom prst="rect">
              <a:avLst/>
            </a:prstGeom>
            <a:noFill/>
          </p:spPr>
          <p:txBody>
            <a:bodyPr wrap="square" rtlCol="0">
              <a:spAutoFit/>
            </a:bodyPr>
            <a:lstStyle/>
            <a:p>
              <a:pPr defTabSz="457052"/>
              <a:r>
                <a:rPr lang="en-GB" sz="1100" dirty="0" err="1">
                  <a:solidFill>
                    <a:prstClr val="white"/>
                  </a:solidFill>
                  <a:latin typeface="Arial" panose="020B0604020202020204"/>
                </a:rPr>
                <a:t>i</a:t>
              </a:r>
              <a:r>
                <a:rPr lang="en-DE" sz="1100" dirty="0">
                  <a:solidFill>
                    <a:prstClr val="white"/>
                  </a:solidFill>
                  <a:latin typeface="Arial" panose="020B0604020202020204"/>
                </a:rPr>
                <a:t>ntersection dipole</a:t>
              </a:r>
            </a:p>
          </p:txBody>
        </p:sp>
        <p:sp>
          <p:nvSpPr>
            <p:cNvPr id="21" name="TextBox 20">
              <a:extLst>
                <a:ext uri="{FF2B5EF4-FFF2-40B4-BE49-F238E27FC236}">
                  <a16:creationId xmlns:a16="http://schemas.microsoft.com/office/drawing/2014/main" id="{28D539B5-BF42-1069-CA81-3B44EE064F7C}"/>
                </a:ext>
              </a:extLst>
            </p:cNvPr>
            <p:cNvSpPr txBox="1"/>
            <p:nvPr/>
          </p:nvSpPr>
          <p:spPr>
            <a:xfrm>
              <a:off x="3064388" y="2038458"/>
              <a:ext cx="1946611" cy="451283"/>
            </a:xfrm>
            <a:prstGeom prst="rect">
              <a:avLst/>
            </a:prstGeom>
            <a:noFill/>
          </p:spPr>
          <p:txBody>
            <a:bodyPr wrap="none" rtlCol="0">
              <a:spAutoFit/>
            </a:bodyPr>
            <a:lstStyle/>
            <a:p>
              <a:pPr defTabSz="457052"/>
              <a:r>
                <a:rPr lang="en-DE" sz="1100" dirty="0">
                  <a:solidFill>
                    <a:prstClr val="white"/>
                  </a:solidFill>
                  <a:latin typeface="Arial" panose="020B0604020202020204"/>
                </a:rPr>
                <a:t>LPA plasma</a:t>
              </a:r>
              <a:r>
                <a:rPr lang="en-DE" sz="1000" dirty="0">
                  <a:solidFill>
                    <a:prstClr val="white"/>
                  </a:solidFill>
                  <a:latin typeface="Arial" panose="020B0604020202020204"/>
                </a:rPr>
                <a:t> cell</a:t>
              </a:r>
            </a:p>
          </p:txBody>
        </p:sp>
      </p:grpSp>
      <p:sp>
        <p:nvSpPr>
          <p:cNvPr id="33" name="Freeform 32">
            <a:extLst>
              <a:ext uri="{FF2B5EF4-FFF2-40B4-BE49-F238E27FC236}">
                <a16:creationId xmlns:a16="http://schemas.microsoft.com/office/drawing/2014/main" id="{5D37A8AD-15A9-6133-6BD3-90088F1FC6EE}"/>
              </a:ext>
            </a:extLst>
          </p:cNvPr>
          <p:cNvSpPr/>
          <p:nvPr/>
        </p:nvSpPr>
        <p:spPr>
          <a:xfrm>
            <a:off x="5336794" y="1814985"/>
            <a:ext cx="2589964" cy="724177"/>
          </a:xfrm>
          <a:custGeom>
            <a:avLst/>
            <a:gdLst>
              <a:gd name="connsiteX0" fmla="*/ 0 w 4295449"/>
              <a:gd name="connsiteY0" fmla="*/ 1249222 h 1249222"/>
              <a:gd name="connsiteX1" fmla="*/ 686915 w 4295449"/>
              <a:gd name="connsiteY1" fmla="*/ 1079723 h 1249222"/>
              <a:gd name="connsiteX2" fmla="*/ 1788655 w 4295449"/>
              <a:gd name="connsiteY2" fmla="*/ 798713 h 1249222"/>
              <a:gd name="connsiteX3" fmla="*/ 1944772 w 4295449"/>
              <a:gd name="connsiteY3" fmla="*/ 754108 h 1249222"/>
              <a:gd name="connsiteX4" fmla="*/ 2221322 w 4295449"/>
              <a:gd name="connsiteY4" fmla="*/ 624754 h 1249222"/>
              <a:gd name="connsiteX5" fmla="*/ 2457728 w 4295449"/>
              <a:gd name="connsiteY5" fmla="*/ 464176 h 1249222"/>
              <a:gd name="connsiteX6" fmla="*/ 2645069 w 4295449"/>
              <a:gd name="connsiteY6" fmla="*/ 312519 h 1249222"/>
              <a:gd name="connsiteX7" fmla="*/ 2863633 w 4295449"/>
              <a:gd name="connsiteY7" fmla="*/ 129639 h 1249222"/>
              <a:gd name="connsiteX8" fmla="*/ 3144643 w 4295449"/>
              <a:gd name="connsiteY8" fmla="*/ 22588 h 1249222"/>
              <a:gd name="connsiteX9" fmla="*/ 3291840 w 4295449"/>
              <a:gd name="connsiteY9" fmla="*/ 285 h 1249222"/>
              <a:gd name="connsiteX10" fmla="*/ 3639758 w 4295449"/>
              <a:gd name="connsiteY10" fmla="*/ 18127 h 1249222"/>
              <a:gd name="connsiteX11" fmla="*/ 4099188 w 4295449"/>
              <a:gd name="connsiteY11" fmla="*/ 116258 h 1249222"/>
              <a:gd name="connsiteX12" fmla="*/ 4295449 w 4295449"/>
              <a:gd name="connsiteY12" fmla="*/ 174244 h 124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5449" h="1249222">
                <a:moveTo>
                  <a:pt x="0" y="1249222"/>
                </a:moveTo>
                <a:lnTo>
                  <a:pt x="686915" y="1079723"/>
                </a:lnTo>
                <a:lnTo>
                  <a:pt x="1788655" y="798713"/>
                </a:lnTo>
                <a:cubicBezTo>
                  <a:pt x="1998298" y="744444"/>
                  <a:pt x="1872661" y="783101"/>
                  <a:pt x="1944772" y="754108"/>
                </a:cubicBezTo>
                <a:cubicBezTo>
                  <a:pt x="2016883" y="725115"/>
                  <a:pt x="2135829" y="673076"/>
                  <a:pt x="2221322" y="624754"/>
                </a:cubicBezTo>
                <a:cubicBezTo>
                  <a:pt x="2306815" y="576432"/>
                  <a:pt x="2387104" y="516215"/>
                  <a:pt x="2457728" y="464176"/>
                </a:cubicBezTo>
                <a:cubicBezTo>
                  <a:pt x="2528352" y="412137"/>
                  <a:pt x="2577418" y="368275"/>
                  <a:pt x="2645069" y="312519"/>
                </a:cubicBezTo>
                <a:cubicBezTo>
                  <a:pt x="2712720" y="256763"/>
                  <a:pt x="2780371" y="177961"/>
                  <a:pt x="2863633" y="129639"/>
                </a:cubicBezTo>
                <a:cubicBezTo>
                  <a:pt x="2946895" y="81317"/>
                  <a:pt x="3073275" y="44147"/>
                  <a:pt x="3144643" y="22588"/>
                </a:cubicBezTo>
                <a:cubicBezTo>
                  <a:pt x="3216011" y="1029"/>
                  <a:pt x="3209321" y="1028"/>
                  <a:pt x="3291840" y="285"/>
                </a:cubicBezTo>
                <a:cubicBezTo>
                  <a:pt x="3374359" y="-458"/>
                  <a:pt x="3505200" y="-1202"/>
                  <a:pt x="3639758" y="18127"/>
                </a:cubicBezTo>
                <a:cubicBezTo>
                  <a:pt x="3774316" y="37456"/>
                  <a:pt x="3989906" y="90239"/>
                  <a:pt x="4099188" y="116258"/>
                </a:cubicBezTo>
                <a:cubicBezTo>
                  <a:pt x="4208470" y="142277"/>
                  <a:pt x="4253074" y="163093"/>
                  <a:pt x="4295449" y="174244"/>
                </a:cubicBezTo>
              </a:path>
            </a:pathLst>
          </a:custGeom>
          <a:noFill/>
          <a:ln w="25400">
            <a:solidFill>
              <a:srgbClr val="7030A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2"/>
            <a:endParaRPr lang="en-DE" sz="1799">
              <a:solidFill>
                <a:prstClr val="white"/>
              </a:solidFill>
              <a:latin typeface="Arial" panose="020B0604020202020204"/>
            </a:endParaRPr>
          </a:p>
        </p:txBody>
      </p:sp>
      <p:sp>
        <p:nvSpPr>
          <p:cNvPr id="34" name="Content Placeholder 1">
            <a:extLst>
              <a:ext uri="{FF2B5EF4-FFF2-40B4-BE49-F238E27FC236}">
                <a16:creationId xmlns:a16="http://schemas.microsoft.com/office/drawing/2014/main" id="{BDE7112D-F777-24F8-50C8-9BC921CC6097}"/>
              </a:ext>
            </a:extLst>
          </p:cNvPr>
          <p:cNvSpPr txBox="1">
            <a:spLocks/>
          </p:cNvSpPr>
          <p:nvPr/>
        </p:nvSpPr>
        <p:spPr>
          <a:xfrm>
            <a:off x="480085" y="3406973"/>
            <a:ext cx="4916658" cy="1285146"/>
          </a:xfrm>
          <a:prstGeom prst="rect">
            <a:avLst/>
          </a:prstGeom>
        </p:spPr>
        <p:txBody>
          <a:bodyPr vert="horz" lIns="0" tIns="0" rIns="0" bIns="0" rtlCol="0">
            <a:normAutofit fontScale="92500"/>
          </a:bodyPr>
          <a:lstStyle>
            <a:lvl1pPr marL="203652" indent="-203652" algn="l" defTabSz="685983" rtl="0" eaLnBrk="1" latinLnBrk="0" hangingPunct="1">
              <a:lnSpc>
                <a:spcPct val="90000"/>
              </a:lnSpc>
              <a:spcBef>
                <a:spcPts val="360"/>
              </a:spcBef>
              <a:buSzPct val="88000"/>
              <a:buFontTx/>
              <a:buBlip>
                <a:blip r:embed="rId6"/>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6"/>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03586" indent="-203586" defTabSz="685760">
              <a:lnSpc>
                <a:spcPct val="120000"/>
              </a:lnSpc>
            </a:pPr>
            <a:r>
              <a:rPr lang="en-US" sz="1300">
                <a:solidFill>
                  <a:prstClr val="black"/>
                </a:solidFill>
                <a:latin typeface="Arial" panose="020B0604020202020204"/>
              </a:rPr>
              <a:t>Clean room for laser system built </a:t>
            </a:r>
            <a:r>
              <a:rPr lang="en-US" sz="1300" b="1">
                <a:solidFill>
                  <a:srgbClr val="009682"/>
                </a:solidFill>
                <a:latin typeface="Arial" panose="020B0604020202020204"/>
              </a:rPr>
              <a:t>✓</a:t>
            </a:r>
          </a:p>
          <a:p>
            <a:pPr marL="203586" indent="-203586" defTabSz="685760">
              <a:lnSpc>
                <a:spcPct val="120000"/>
              </a:lnSpc>
            </a:pPr>
            <a:r>
              <a:rPr lang="en-US" sz="1300">
                <a:solidFill>
                  <a:prstClr val="black"/>
                </a:solidFill>
                <a:latin typeface="Arial" panose="020B0604020202020204"/>
              </a:rPr>
              <a:t>Commercial laser system in commissioning</a:t>
            </a:r>
          </a:p>
          <a:p>
            <a:pPr marL="203586" indent="-203586" defTabSz="685760">
              <a:lnSpc>
                <a:spcPct val="120000"/>
              </a:lnSpc>
            </a:pPr>
            <a:r>
              <a:rPr lang="en-US" sz="1300">
                <a:solidFill>
                  <a:prstClr val="black"/>
                </a:solidFill>
                <a:latin typeface="Arial" panose="020B0604020202020204"/>
              </a:rPr>
              <a:t>Conceptual design of transfer lines including diagnostics finished </a:t>
            </a:r>
            <a:r>
              <a:rPr lang="en-US" sz="1300" b="1">
                <a:solidFill>
                  <a:srgbClr val="009682"/>
                </a:solidFill>
                <a:latin typeface="Arial" panose="020B0604020202020204"/>
              </a:rPr>
              <a:t>✓</a:t>
            </a:r>
            <a:endParaRPr lang="en-US" sz="1300">
              <a:solidFill>
                <a:prstClr val="black"/>
              </a:solidFill>
              <a:latin typeface="Arial" panose="020B0604020202020204"/>
            </a:endParaRPr>
          </a:p>
          <a:p>
            <a:pPr marL="203586" indent="-203586" defTabSz="685760">
              <a:lnSpc>
                <a:spcPct val="120000"/>
              </a:lnSpc>
            </a:pPr>
            <a:r>
              <a:rPr lang="en-US" sz="1300">
                <a:solidFill>
                  <a:prstClr val="black"/>
                </a:solidFill>
                <a:latin typeface="Arial" panose="020B0604020202020204"/>
              </a:rPr>
              <a:t>Next step: Fine-tuning of optics and tracking calculations</a:t>
            </a:r>
          </a:p>
          <a:p>
            <a:pPr marL="203586" indent="-203586" defTabSz="685760">
              <a:lnSpc>
                <a:spcPct val="120000"/>
              </a:lnSpc>
            </a:pPr>
            <a:r>
              <a:rPr lang="en-US" sz="1300">
                <a:solidFill>
                  <a:prstClr val="black"/>
                </a:solidFill>
                <a:latin typeface="Arial" panose="020B0604020202020204"/>
              </a:rPr>
              <a:t>Additional professor at KIT in 2023</a:t>
            </a:r>
          </a:p>
        </p:txBody>
      </p:sp>
      <p:sp>
        <p:nvSpPr>
          <p:cNvPr id="35" name="Title 4">
            <a:extLst>
              <a:ext uri="{FF2B5EF4-FFF2-40B4-BE49-F238E27FC236}">
                <a16:creationId xmlns:a16="http://schemas.microsoft.com/office/drawing/2014/main" id="{DDBD6906-B783-E87A-3FBC-70E48C2FA35B}"/>
              </a:ext>
            </a:extLst>
          </p:cNvPr>
          <p:cNvSpPr>
            <a:spLocks noGrp="1"/>
          </p:cNvSpPr>
          <p:nvPr>
            <p:ph type="title"/>
          </p:nvPr>
        </p:nvSpPr>
        <p:spPr>
          <a:xfrm>
            <a:off x="835946" y="114902"/>
            <a:ext cx="6867059" cy="575811"/>
          </a:xfrm>
        </p:spPr>
        <p:txBody>
          <a:bodyPr/>
          <a:lstStyle/>
          <a:p>
            <a:r>
              <a:rPr lang="de-DE" dirty="0"/>
              <a:t>                @KIT - Status</a:t>
            </a:r>
          </a:p>
        </p:txBody>
      </p:sp>
      <p:pic>
        <p:nvPicPr>
          <p:cNvPr id="36" name="Picture 2">
            <a:extLst>
              <a:ext uri="{FF2B5EF4-FFF2-40B4-BE49-F238E27FC236}">
                <a16:creationId xmlns:a16="http://schemas.microsoft.com/office/drawing/2014/main" id="{8139D773-CDC8-1028-AF1B-311CC6C1A9C4}"/>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15013" y="390661"/>
            <a:ext cx="1547356" cy="299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Grafik 8">
            <a:extLst>
              <a:ext uri="{FF2B5EF4-FFF2-40B4-BE49-F238E27FC236}">
                <a16:creationId xmlns:a16="http://schemas.microsoft.com/office/drawing/2014/main" id="{7DC8BEDA-F872-B0BF-56E6-2AF01ACED25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32963" y="1312283"/>
            <a:ext cx="559117" cy="559428"/>
          </a:xfrm>
          <a:prstGeom prst="rect">
            <a:avLst/>
          </a:prstGeom>
        </p:spPr>
      </p:pic>
      <p:sp>
        <p:nvSpPr>
          <p:cNvPr id="38" name="TextBox 37">
            <a:extLst>
              <a:ext uri="{FF2B5EF4-FFF2-40B4-BE49-F238E27FC236}">
                <a16:creationId xmlns:a16="http://schemas.microsoft.com/office/drawing/2014/main" id="{90AAC18E-A259-36A5-6209-9E3D8A5239B4}"/>
              </a:ext>
            </a:extLst>
          </p:cNvPr>
          <p:cNvSpPr txBox="1"/>
          <p:nvPr/>
        </p:nvSpPr>
        <p:spPr>
          <a:xfrm>
            <a:off x="6871634" y="1118848"/>
            <a:ext cx="1174823" cy="410336"/>
          </a:xfrm>
          <a:prstGeom prst="rect">
            <a:avLst/>
          </a:prstGeom>
          <a:no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4" tIns="50784" rIns="50784" bIns="50784" numCol="1" spcCol="38100" rtlCol="0" anchor="ctr">
            <a:spAutoFit/>
          </a:bodyPr>
          <a:lstStyle/>
          <a:p>
            <a:pPr defTabSz="1294979" hangingPunct="0">
              <a:buClr>
                <a:srgbClr val="000000"/>
              </a:buClr>
            </a:pPr>
            <a:r>
              <a:rPr lang="en-CH" sz="1000">
                <a:solidFill>
                  <a:schemeClr val="accent2"/>
                </a:solidFill>
                <a:uFill>
                  <a:solidFill>
                    <a:srgbClr val="000000"/>
                  </a:solidFill>
                </a:uFill>
                <a:latin typeface="Arial" panose="020B0604020202020204"/>
                <a:sym typeface="Arial"/>
              </a:rPr>
              <a:t>Courtesy: </a:t>
            </a:r>
            <a:r>
              <a:rPr lang="en-US" sz="1000" dirty="0">
                <a:solidFill>
                  <a:schemeClr val="accent2"/>
                </a:solidFill>
                <a:uFill>
                  <a:solidFill>
                    <a:srgbClr val="000000"/>
                  </a:solidFill>
                </a:uFill>
                <a:latin typeface="Arial" panose="020B0604020202020204"/>
                <a:sym typeface="Arial"/>
              </a:rPr>
              <a:t>S. </a:t>
            </a:r>
            <a:r>
              <a:rPr lang="en-US" sz="1000" dirty="0" err="1">
                <a:solidFill>
                  <a:schemeClr val="accent2"/>
                </a:solidFill>
                <a:uFill>
                  <a:solidFill>
                    <a:srgbClr val="000000"/>
                  </a:solidFill>
                </a:uFill>
                <a:latin typeface="Arial" panose="020B0604020202020204"/>
                <a:sym typeface="Arial"/>
              </a:rPr>
              <a:t>Jalas</a:t>
            </a:r>
            <a:r>
              <a:rPr lang="en-US" sz="1000" dirty="0">
                <a:solidFill>
                  <a:schemeClr val="accent2"/>
                </a:solidFill>
                <a:uFill>
                  <a:solidFill>
                    <a:srgbClr val="000000"/>
                  </a:solidFill>
                </a:uFill>
                <a:latin typeface="Arial" panose="020B0604020202020204"/>
                <a:sym typeface="Arial"/>
              </a:rPr>
              <a:t>, M. </a:t>
            </a:r>
            <a:r>
              <a:rPr lang="en-US" sz="1000" dirty="0" err="1">
                <a:solidFill>
                  <a:schemeClr val="accent2"/>
                </a:solidFill>
                <a:uFill>
                  <a:solidFill>
                    <a:srgbClr val="000000"/>
                  </a:solidFill>
                </a:uFill>
                <a:latin typeface="Arial" panose="020B0604020202020204"/>
                <a:sym typeface="Arial"/>
              </a:rPr>
              <a:t>Kirchen</a:t>
            </a:r>
            <a:r>
              <a:rPr lang="en-US" sz="1000" dirty="0">
                <a:solidFill>
                  <a:schemeClr val="accent2"/>
                </a:solidFill>
                <a:uFill>
                  <a:solidFill>
                    <a:srgbClr val="000000"/>
                  </a:solidFill>
                </a:uFill>
                <a:latin typeface="Arial" panose="020B0604020202020204"/>
                <a:sym typeface="Arial"/>
              </a:rPr>
              <a:t>, DESY</a:t>
            </a:r>
            <a:endParaRPr lang="en-CH" sz="1000">
              <a:solidFill>
                <a:schemeClr val="accent2"/>
              </a:solidFill>
              <a:uFill>
                <a:solidFill>
                  <a:srgbClr val="000000"/>
                </a:solidFill>
              </a:uFill>
              <a:latin typeface="Arial" panose="020B0604020202020204"/>
              <a:sym typeface="Arial"/>
            </a:endParaRPr>
          </a:p>
        </p:txBody>
      </p:sp>
      <p:sp>
        <p:nvSpPr>
          <p:cNvPr id="42" name="TextBox 41">
            <a:extLst>
              <a:ext uri="{FF2B5EF4-FFF2-40B4-BE49-F238E27FC236}">
                <a16:creationId xmlns:a16="http://schemas.microsoft.com/office/drawing/2014/main" id="{E0FA340E-08AF-740F-5783-E0DCAB150B28}"/>
              </a:ext>
            </a:extLst>
          </p:cNvPr>
          <p:cNvSpPr txBox="1"/>
          <p:nvPr/>
        </p:nvSpPr>
        <p:spPr>
          <a:xfrm>
            <a:off x="479478" y="767680"/>
            <a:ext cx="6538713" cy="307777"/>
          </a:xfrm>
          <a:prstGeom prst="rect">
            <a:avLst/>
          </a:prstGeom>
          <a:noFill/>
        </p:spPr>
        <p:txBody>
          <a:bodyPr wrap="none" rtlCol="0">
            <a:spAutoFit/>
          </a:bodyPr>
          <a:lstStyle/>
          <a:p>
            <a:r>
              <a:rPr lang="en-US" sz="1400" dirty="0"/>
              <a:t>Goal: </a:t>
            </a:r>
            <a:r>
              <a:rPr lang="en-US" sz="1400" b="1" dirty="0"/>
              <a:t>injection &amp; storage</a:t>
            </a:r>
            <a:r>
              <a:rPr lang="en-US" sz="1400" dirty="0"/>
              <a:t> of a laser plasma accelerator beam in a storage ring</a:t>
            </a:r>
          </a:p>
        </p:txBody>
      </p:sp>
      <p:pic>
        <p:nvPicPr>
          <p:cNvPr id="44" name="Picture 43" descr="A picture containing indoor, floor, ceiling, miller&#10;&#10;Description automatically generated">
            <a:extLst>
              <a:ext uri="{FF2B5EF4-FFF2-40B4-BE49-F238E27FC236}">
                <a16:creationId xmlns:a16="http://schemas.microsoft.com/office/drawing/2014/main" id="{D9ED1883-8094-F13E-6CA9-C86CE730DADA}"/>
              </a:ext>
            </a:extLst>
          </p:cNvPr>
          <p:cNvPicPr>
            <a:picLocks noChangeAspect="1"/>
          </p:cNvPicPr>
          <p:nvPr/>
        </p:nvPicPr>
        <p:blipFill rotWithShape="1">
          <a:blip r:embed="rId9">
            <a:extLst>
              <a:ext uri="{28A0092B-C50C-407E-A947-70E740481C1C}">
                <a14:useLocalDpi xmlns:a14="http://schemas.microsoft.com/office/drawing/2010/main" val="0"/>
              </a:ext>
            </a:extLst>
          </a:blip>
          <a:srcRect t="13023" b="10850"/>
          <a:stretch/>
        </p:blipFill>
        <p:spPr>
          <a:xfrm>
            <a:off x="5792745" y="2976403"/>
            <a:ext cx="3081967" cy="1759678"/>
          </a:xfrm>
          <a:prstGeom prst="rect">
            <a:avLst/>
          </a:prstGeom>
        </p:spPr>
      </p:pic>
      <p:sp>
        <p:nvSpPr>
          <p:cNvPr id="4" name="Date Placeholder 4">
            <a:extLst>
              <a:ext uri="{FF2B5EF4-FFF2-40B4-BE49-F238E27FC236}">
                <a16:creationId xmlns:a16="http://schemas.microsoft.com/office/drawing/2014/main" id="{96205B61-4CCB-2F48-E72A-CCF8A2D87FA2}"/>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675758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7A7B19-9702-D5BF-D3E2-EEFAD554BB69}"/>
              </a:ext>
            </a:extLst>
          </p:cNvPr>
          <p:cNvSpPr>
            <a:spLocks noGrp="1"/>
          </p:cNvSpPr>
          <p:nvPr>
            <p:ph type="sldNum" sz="quarter" idx="12"/>
          </p:nvPr>
        </p:nvSpPr>
        <p:spPr/>
        <p:txBody>
          <a:bodyPr/>
          <a:lstStyle/>
          <a:p>
            <a:fld id="{61696EC4-B4CF-4701-AD06-A8439D6D8E12}" type="slidenum">
              <a:rPr lang="en-US" noProof="0" smtClean="0"/>
              <a:t>19</a:t>
            </a:fld>
            <a:endParaRPr lang="en-US" noProof="0"/>
          </a:p>
        </p:txBody>
      </p:sp>
      <p:sp>
        <p:nvSpPr>
          <p:cNvPr id="5" name="Title 4">
            <a:extLst>
              <a:ext uri="{FF2B5EF4-FFF2-40B4-BE49-F238E27FC236}">
                <a16:creationId xmlns:a16="http://schemas.microsoft.com/office/drawing/2014/main" id="{731A3C6C-6589-508A-E917-D43E1BCAFC06}"/>
              </a:ext>
            </a:extLst>
          </p:cNvPr>
          <p:cNvSpPr>
            <a:spLocks noGrp="1"/>
          </p:cNvSpPr>
          <p:nvPr>
            <p:ph type="title"/>
          </p:nvPr>
        </p:nvSpPr>
        <p:spPr>
          <a:xfrm>
            <a:off x="396000" y="296244"/>
            <a:ext cx="3943525" cy="575989"/>
          </a:xfrm>
        </p:spPr>
        <p:txBody>
          <a:bodyPr>
            <a:normAutofit/>
          </a:bodyPr>
          <a:lstStyle/>
          <a:p>
            <a:r>
              <a:rPr lang="en-GB" sz="2000" dirty="0"/>
              <a:t>AI4Accelerators team highlights</a:t>
            </a:r>
          </a:p>
        </p:txBody>
      </p:sp>
      <p:pic>
        <p:nvPicPr>
          <p:cNvPr id="15" name="Grafik 11" descr="Ein Bild, das Text, drinnen, Boden, Person enthält.&#10;&#10;Beschreibung automatisch generiert.">
            <a:extLst>
              <a:ext uri="{FF2B5EF4-FFF2-40B4-BE49-F238E27FC236}">
                <a16:creationId xmlns:a16="http://schemas.microsoft.com/office/drawing/2014/main" id="{19FFAFB2-743A-140D-4D58-53331E9F15C7}"/>
              </a:ext>
            </a:extLst>
          </p:cNvPr>
          <p:cNvPicPr>
            <a:picLocks noChangeAspect="1"/>
          </p:cNvPicPr>
          <p:nvPr/>
        </p:nvPicPr>
        <p:blipFill>
          <a:blip r:embed="rId2"/>
          <a:stretch>
            <a:fillRect/>
          </a:stretch>
        </p:blipFill>
        <p:spPr>
          <a:xfrm>
            <a:off x="6477000" y="3053835"/>
            <a:ext cx="2074333" cy="1569358"/>
          </a:xfrm>
          <a:prstGeom prst="rect">
            <a:avLst/>
          </a:prstGeom>
        </p:spPr>
      </p:pic>
      <p:sp>
        <p:nvSpPr>
          <p:cNvPr id="16" name="Rounded Rectangle 15">
            <a:extLst>
              <a:ext uri="{FF2B5EF4-FFF2-40B4-BE49-F238E27FC236}">
                <a16:creationId xmlns:a16="http://schemas.microsoft.com/office/drawing/2014/main" id="{F4D374D9-E6AE-7D91-4ED2-5EB701D01295}"/>
              </a:ext>
            </a:extLst>
          </p:cNvPr>
          <p:cNvSpPr/>
          <p:nvPr/>
        </p:nvSpPr>
        <p:spPr>
          <a:xfrm>
            <a:off x="386821" y="1159934"/>
            <a:ext cx="4114800" cy="3572934"/>
          </a:xfrm>
          <a:prstGeom prst="roundRect">
            <a:avLst>
              <a:gd name="adj" fmla="val 7643"/>
            </a:avLst>
          </a:pr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TextBox 16">
            <a:extLst>
              <a:ext uri="{FF2B5EF4-FFF2-40B4-BE49-F238E27FC236}">
                <a16:creationId xmlns:a16="http://schemas.microsoft.com/office/drawing/2014/main" id="{B00EC56D-D7F9-27B2-C6A2-94F8703C5745}"/>
              </a:ext>
            </a:extLst>
          </p:cNvPr>
          <p:cNvSpPr txBox="1"/>
          <p:nvPr/>
        </p:nvSpPr>
        <p:spPr>
          <a:xfrm>
            <a:off x="1041401" y="965226"/>
            <a:ext cx="2839239" cy="369332"/>
          </a:xfrm>
          <a:prstGeom prst="rect">
            <a:avLst/>
          </a:prstGeom>
          <a:solidFill>
            <a:schemeClr val="bg1"/>
          </a:solidFill>
        </p:spPr>
        <p:txBody>
          <a:bodyPr wrap="none" rtlCol="0">
            <a:spAutoFit/>
          </a:bodyPr>
          <a:lstStyle/>
          <a:p>
            <a:r>
              <a:rPr lang="en-DE" b="1" dirty="0">
                <a:solidFill>
                  <a:schemeClr val="accent1"/>
                </a:solidFill>
              </a:rPr>
              <a:t>Reinforcement Learning</a:t>
            </a:r>
          </a:p>
        </p:txBody>
      </p:sp>
      <p:sp>
        <p:nvSpPr>
          <p:cNvPr id="18" name="Rounded Rectangle 17">
            <a:extLst>
              <a:ext uri="{FF2B5EF4-FFF2-40B4-BE49-F238E27FC236}">
                <a16:creationId xmlns:a16="http://schemas.microsoft.com/office/drawing/2014/main" id="{EFE1315A-17A8-7BF3-135D-2E45A9B3BCC1}"/>
              </a:ext>
            </a:extLst>
          </p:cNvPr>
          <p:cNvSpPr/>
          <p:nvPr/>
        </p:nvSpPr>
        <p:spPr>
          <a:xfrm>
            <a:off x="4633913" y="1151467"/>
            <a:ext cx="4114800" cy="3598334"/>
          </a:xfrm>
          <a:prstGeom prst="roundRect">
            <a:avLst>
              <a:gd name="adj" fmla="val 7643"/>
            </a:avLst>
          </a:pr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TextBox 18">
            <a:extLst>
              <a:ext uri="{FF2B5EF4-FFF2-40B4-BE49-F238E27FC236}">
                <a16:creationId xmlns:a16="http://schemas.microsoft.com/office/drawing/2014/main" id="{7A73ED8A-8C6A-3E33-24B4-11FEA5788631}"/>
              </a:ext>
            </a:extLst>
          </p:cNvPr>
          <p:cNvSpPr txBox="1"/>
          <p:nvPr/>
        </p:nvSpPr>
        <p:spPr>
          <a:xfrm>
            <a:off x="5418666" y="956760"/>
            <a:ext cx="2659702" cy="369332"/>
          </a:xfrm>
          <a:prstGeom prst="rect">
            <a:avLst/>
          </a:prstGeom>
          <a:solidFill>
            <a:schemeClr val="bg1"/>
          </a:solidFill>
        </p:spPr>
        <p:txBody>
          <a:bodyPr wrap="none" rtlCol="0">
            <a:spAutoFit/>
          </a:bodyPr>
          <a:lstStyle/>
          <a:p>
            <a:r>
              <a:rPr lang="en-DE" b="1" dirty="0">
                <a:solidFill>
                  <a:schemeClr val="accent1"/>
                </a:solidFill>
              </a:rPr>
              <a:t>Bayesian Optimization</a:t>
            </a:r>
          </a:p>
        </p:txBody>
      </p:sp>
      <p:sp>
        <p:nvSpPr>
          <p:cNvPr id="23" name="TextBox 22">
            <a:extLst>
              <a:ext uri="{FF2B5EF4-FFF2-40B4-BE49-F238E27FC236}">
                <a16:creationId xmlns:a16="http://schemas.microsoft.com/office/drawing/2014/main" id="{B9899BB8-3EA4-0500-9F5C-EAB0AD008276}"/>
              </a:ext>
            </a:extLst>
          </p:cNvPr>
          <p:cNvSpPr txBox="1"/>
          <p:nvPr/>
        </p:nvSpPr>
        <p:spPr>
          <a:xfrm>
            <a:off x="290512" y="1435576"/>
            <a:ext cx="2185987" cy="1015663"/>
          </a:xfrm>
          <a:prstGeom prst="rect">
            <a:avLst/>
          </a:prstGeom>
          <a:noFill/>
        </p:spPr>
        <p:txBody>
          <a:bodyPr wrap="square" rtlCol="0">
            <a:spAutoFit/>
          </a:bodyPr>
          <a:lstStyle/>
          <a:p>
            <a:pPr marL="50800" algn="ctr"/>
            <a:r>
              <a:rPr lang="en-DE" sz="1200" b="1" dirty="0">
                <a:solidFill>
                  <a:srgbClr val="C00000"/>
                </a:solidFill>
              </a:rPr>
              <a:t>First</a:t>
            </a:r>
            <a:r>
              <a:rPr lang="en-DE" sz="1200" dirty="0"/>
              <a:t> successful application of RL in an accelerator with </a:t>
            </a:r>
            <a:r>
              <a:rPr lang="en-DE" sz="1200" b="1" dirty="0"/>
              <a:t>online training</a:t>
            </a:r>
            <a:r>
              <a:rPr lang="en-DE" sz="1200" dirty="0"/>
              <a:t> and </a:t>
            </a:r>
            <a:r>
              <a:rPr lang="en-DE" sz="1200" b="1" dirty="0"/>
              <a:t>running on hardware in the world at KARA</a:t>
            </a:r>
            <a:r>
              <a:rPr lang="en-DE" sz="1200" dirty="0"/>
              <a:t>!</a:t>
            </a:r>
          </a:p>
        </p:txBody>
      </p:sp>
      <p:sp>
        <p:nvSpPr>
          <p:cNvPr id="24" name="TextBox 23">
            <a:extLst>
              <a:ext uri="{FF2B5EF4-FFF2-40B4-BE49-F238E27FC236}">
                <a16:creationId xmlns:a16="http://schemas.microsoft.com/office/drawing/2014/main" id="{ACE23A87-8348-A780-76F4-16516797A3AD}"/>
              </a:ext>
            </a:extLst>
          </p:cNvPr>
          <p:cNvSpPr txBox="1"/>
          <p:nvPr/>
        </p:nvSpPr>
        <p:spPr>
          <a:xfrm>
            <a:off x="4699001" y="1309191"/>
            <a:ext cx="3869267" cy="1661993"/>
          </a:xfrm>
          <a:prstGeom prst="rect">
            <a:avLst/>
          </a:prstGeom>
          <a:noFill/>
        </p:spPr>
        <p:txBody>
          <a:bodyPr wrap="square" rtlCol="0">
            <a:spAutoFit/>
          </a:bodyPr>
          <a:lstStyle/>
          <a:p>
            <a:pPr marL="285750" indent="-285750">
              <a:buFont typeface="Wingdings" pitchFamily="2" charset="2"/>
              <a:buChar char="§"/>
            </a:pPr>
            <a:r>
              <a:rPr lang="en-DE" sz="1200" dirty="0"/>
              <a:t>Time to inject to KARA cut in half with automated tuning by BO algorithm</a:t>
            </a:r>
          </a:p>
          <a:p>
            <a:pPr marL="285750" indent="-285750">
              <a:buFont typeface="Wingdings" pitchFamily="2" charset="2"/>
              <a:buChar char="§"/>
            </a:pPr>
            <a:endParaRPr lang="en-DE" sz="1000" dirty="0"/>
          </a:p>
          <a:p>
            <a:pPr marL="285750" indent="-285750">
              <a:buFont typeface="Wingdings" pitchFamily="2" charset="2"/>
              <a:buChar char="§"/>
            </a:pPr>
            <a:endParaRPr lang="en-DE" sz="400" dirty="0"/>
          </a:p>
          <a:p>
            <a:pPr marL="285750" indent="-285750">
              <a:buFont typeface="Wingdings" pitchFamily="2" charset="2"/>
              <a:buChar char="§"/>
            </a:pPr>
            <a:r>
              <a:rPr lang="en-DE" sz="1200" dirty="0"/>
              <a:t>Emitted THz radiation at FLUTE optimized with parallel BO in simulation</a:t>
            </a:r>
          </a:p>
          <a:p>
            <a:pPr marL="285750" indent="-285750">
              <a:buFont typeface="Wingdings" pitchFamily="2" charset="2"/>
              <a:buChar char="§"/>
            </a:pPr>
            <a:endParaRPr lang="en-DE" sz="1000" dirty="0"/>
          </a:p>
          <a:p>
            <a:pPr marL="285750" indent="-285750">
              <a:buFont typeface="Wingdings" pitchFamily="2" charset="2"/>
              <a:buChar char="§"/>
            </a:pPr>
            <a:endParaRPr lang="en-DE" sz="400" dirty="0"/>
          </a:p>
          <a:p>
            <a:pPr marL="285750" indent="-285750">
              <a:buFont typeface="Wingdings" pitchFamily="2" charset="2"/>
              <a:buChar char="§"/>
            </a:pPr>
            <a:r>
              <a:rPr lang="en-DE" sz="1200" dirty="0"/>
              <a:t>Transfer of algorithm to EuXFEL to tune SASE emission</a:t>
            </a:r>
          </a:p>
        </p:txBody>
      </p:sp>
      <p:grpSp>
        <p:nvGrpSpPr>
          <p:cNvPr id="25" name="Group 3">
            <a:extLst>
              <a:ext uri="{FF2B5EF4-FFF2-40B4-BE49-F238E27FC236}">
                <a16:creationId xmlns:a16="http://schemas.microsoft.com/office/drawing/2014/main" id="{482B23CE-EE35-2168-9CF8-94034634AA8B}"/>
              </a:ext>
            </a:extLst>
          </p:cNvPr>
          <p:cNvGrpSpPr/>
          <p:nvPr/>
        </p:nvGrpSpPr>
        <p:grpSpPr>
          <a:xfrm>
            <a:off x="2421467" y="1320217"/>
            <a:ext cx="2007658" cy="1323975"/>
            <a:chOff x="4572000" y="1097280"/>
            <a:chExt cx="4480200" cy="3502080"/>
          </a:xfrm>
        </p:grpSpPr>
        <p:pic>
          <p:nvPicPr>
            <p:cNvPr id="26" name="Picture 25">
              <a:extLst>
                <a:ext uri="{FF2B5EF4-FFF2-40B4-BE49-F238E27FC236}">
                  <a16:creationId xmlns:a16="http://schemas.microsoft.com/office/drawing/2014/main" id="{08C11592-90CD-B645-C1A7-E9D80DF70471}"/>
                </a:ext>
              </a:extLst>
            </p:cNvPr>
            <p:cNvPicPr/>
            <p:nvPr/>
          </p:nvPicPr>
          <p:blipFill>
            <a:blip r:embed="rId3"/>
            <a:srcRect l="4681" t="7005" r="7813" b="1780"/>
            <a:stretch/>
          </p:blipFill>
          <p:spPr>
            <a:xfrm>
              <a:off x="4572000" y="1097280"/>
              <a:ext cx="4480200" cy="3502080"/>
            </a:xfrm>
            <a:prstGeom prst="rect">
              <a:avLst/>
            </a:prstGeom>
            <a:ln>
              <a:noFill/>
            </a:ln>
          </p:spPr>
        </p:pic>
        <p:sp>
          <p:nvSpPr>
            <p:cNvPr id="27" name="Line 4">
              <a:extLst>
                <a:ext uri="{FF2B5EF4-FFF2-40B4-BE49-F238E27FC236}">
                  <a16:creationId xmlns:a16="http://schemas.microsoft.com/office/drawing/2014/main" id="{5BC37FC8-D649-D1D9-23F7-61F80021BAC9}"/>
                </a:ext>
              </a:extLst>
            </p:cNvPr>
            <p:cNvSpPr/>
            <p:nvPr/>
          </p:nvSpPr>
          <p:spPr>
            <a:xfrm flipH="1">
              <a:off x="6035040" y="1828800"/>
              <a:ext cx="640080" cy="73152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sp>
      </p:grpSp>
      <p:pic>
        <p:nvPicPr>
          <p:cNvPr id="28" name="Graphic 27">
            <a:extLst>
              <a:ext uri="{FF2B5EF4-FFF2-40B4-BE49-F238E27FC236}">
                <a16:creationId xmlns:a16="http://schemas.microsoft.com/office/drawing/2014/main" id="{D7EAB2F2-1928-3FEF-F923-19E4A32D4DF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798" t="17253" r="28582" b="16101"/>
          <a:stretch/>
        </p:blipFill>
        <p:spPr>
          <a:xfrm rot="8081250">
            <a:off x="6095191" y="2892046"/>
            <a:ext cx="279828" cy="437570"/>
          </a:xfrm>
          <a:prstGeom prst="rect">
            <a:avLst/>
          </a:prstGeom>
        </p:spPr>
      </p:pic>
      <p:sp>
        <p:nvSpPr>
          <p:cNvPr id="31" name="TextBox 30">
            <a:extLst>
              <a:ext uri="{FF2B5EF4-FFF2-40B4-BE49-F238E27FC236}">
                <a16:creationId xmlns:a16="http://schemas.microsoft.com/office/drawing/2014/main" id="{1F0BA436-50DE-78C3-18A4-85F5F013497A}"/>
              </a:ext>
            </a:extLst>
          </p:cNvPr>
          <p:cNvSpPr txBox="1"/>
          <p:nvPr/>
        </p:nvSpPr>
        <p:spPr>
          <a:xfrm>
            <a:off x="376238" y="2656091"/>
            <a:ext cx="3014133" cy="276999"/>
          </a:xfrm>
          <a:prstGeom prst="rect">
            <a:avLst/>
          </a:prstGeom>
          <a:noFill/>
        </p:spPr>
        <p:txBody>
          <a:bodyPr wrap="square" rtlCol="0">
            <a:spAutoFit/>
          </a:bodyPr>
          <a:lstStyle/>
          <a:p>
            <a:r>
              <a:rPr lang="en-DE" sz="1200" b="1" dirty="0"/>
              <a:t>Lattice agnostic RL</a:t>
            </a:r>
          </a:p>
        </p:txBody>
      </p:sp>
      <p:sp>
        <p:nvSpPr>
          <p:cNvPr id="32" name="TextBox 31">
            <a:extLst>
              <a:ext uri="{FF2B5EF4-FFF2-40B4-BE49-F238E27FC236}">
                <a16:creationId xmlns:a16="http://schemas.microsoft.com/office/drawing/2014/main" id="{D62AAAC8-9414-2F06-918F-393E667E32BF}"/>
              </a:ext>
            </a:extLst>
          </p:cNvPr>
          <p:cNvSpPr txBox="1"/>
          <p:nvPr/>
        </p:nvSpPr>
        <p:spPr>
          <a:xfrm>
            <a:off x="565151" y="2895310"/>
            <a:ext cx="2836333" cy="261610"/>
          </a:xfrm>
          <a:prstGeom prst="rect">
            <a:avLst/>
          </a:prstGeom>
          <a:noFill/>
        </p:spPr>
        <p:txBody>
          <a:bodyPr wrap="square">
            <a:spAutoFit/>
          </a:bodyPr>
          <a:lstStyle/>
          <a:p>
            <a:pPr marL="171450" indent="-171450">
              <a:buFont typeface="Wingdings" pitchFamily="2" charset="2"/>
              <a:buChar char="§"/>
            </a:pPr>
            <a:r>
              <a:rPr lang="en-DE" sz="1100" dirty="0"/>
              <a:t>Code usable in different accelerators</a:t>
            </a:r>
          </a:p>
        </p:txBody>
      </p:sp>
      <p:sp>
        <p:nvSpPr>
          <p:cNvPr id="38" name="TextBox 37">
            <a:extLst>
              <a:ext uri="{FF2B5EF4-FFF2-40B4-BE49-F238E27FC236}">
                <a16:creationId xmlns:a16="http://schemas.microsoft.com/office/drawing/2014/main" id="{ADB8EB36-8B6F-6D38-D787-FF70B17F51ED}"/>
              </a:ext>
            </a:extLst>
          </p:cNvPr>
          <p:cNvSpPr txBox="1"/>
          <p:nvPr/>
        </p:nvSpPr>
        <p:spPr>
          <a:xfrm>
            <a:off x="4991100" y="1666875"/>
            <a:ext cx="2747868" cy="215444"/>
          </a:xfrm>
          <a:prstGeom prst="rect">
            <a:avLst/>
          </a:prstGeom>
          <a:noFill/>
        </p:spPr>
        <p:txBody>
          <a:bodyPr wrap="none" rtlCol="0">
            <a:spAutoFit/>
          </a:bodyPr>
          <a:lstStyle/>
          <a:p>
            <a:r>
              <a:rPr lang="en-GB" sz="800" dirty="0">
                <a:hlinkClick r:id="rId6"/>
              </a:rPr>
              <a:t>https://doi.org/10.1103/PhysRevAccelBeams.26.034601</a:t>
            </a:r>
            <a:endParaRPr lang="en-GB" sz="800" dirty="0"/>
          </a:p>
        </p:txBody>
      </p:sp>
      <p:sp>
        <p:nvSpPr>
          <p:cNvPr id="39" name="TextBox 38">
            <a:extLst>
              <a:ext uri="{FF2B5EF4-FFF2-40B4-BE49-F238E27FC236}">
                <a16:creationId xmlns:a16="http://schemas.microsoft.com/office/drawing/2014/main" id="{6EE8884D-1A3B-5A10-3EDF-F1CAF22C574D}"/>
              </a:ext>
            </a:extLst>
          </p:cNvPr>
          <p:cNvSpPr txBox="1"/>
          <p:nvPr/>
        </p:nvSpPr>
        <p:spPr>
          <a:xfrm>
            <a:off x="4981575" y="2247900"/>
            <a:ext cx="2829621" cy="215444"/>
          </a:xfrm>
          <a:prstGeom prst="rect">
            <a:avLst/>
          </a:prstGeom>
          <a:noFill/>
        </p:spPr>
        <p:txBody>
          <a:bodyPr wrap="none" rtlCol="0">
            <a:spAutoFit/>
          </a:bodyPr>
          <a:lstStyle/>
          <a:p>
            <a:r>
              <a:rPr lang="en-GB" sz="800" dirty="0">
                <a:hlinkClick r:id="rId7"/>
              </a:rPr>
              <a:t>https://doi.org/10.18429/JACoW-IPAC2022-WEPOMS023</a:t>
            </a:r>
            <a:endParaRPr lang="en-GB" sz="800" dirty="0"/>
          </a:p>
        </p:txBody>
      </p:sp>
      <p:sp>
        <p:nvSpPr>
          <p:cNvPr id="40" name="TextBox 39">
            <a:extLst>
              <a:ext uri="{FF2B5EF4-FFF2-40B4-BE49-F238E27FC236}">
                <a16:creationId xmlns:a16="http://schemas.microsoft.com/office/drawing/2014/main" id="{B764D7AB-2EE4-3F24-8B49-7FC943936D13}"/>
              </a:ext>
            </a:extLst>
          </p:cNvPr>
          <p:cNvSpPr txBox="1"/>
          <p:nvPr/>
        </p:nvSpPr>
        <p:spPr>
          <a:xfrm>
            <a:off x="5638800" y="2683331"/>
            <a:ext cx="2417650" cy="215444"/>
          </a:xfrm>
          <a:prstGeom prst="rect">
            <a:avLst/>
          </a:prstGeom>
          <a:noFill/>
        </p:spPr>
        <p:txBody>
          <a:bodyPr wrap="none" rtlCol="0">
            <a:spAutoFit/>
          </a:bodyPr>
          <a:lstStyle/>
          <a:p>
            <a:r>
              <a:rPr lang="en-GB" sz="800" dirty="0">
                <a:hlinkClick r:id="rId8"/>
              </a:rPr>
              <a:t>https://www.ipac23.org/preproc/pdf/THPL028.pdf</a:t>
            </a:r>
            <a:endParaRPr lang="en-GB" sz="800" dirty="0"/>
          </a:p>
        </p:txBody>
      </p:sp>
      <p:sp>
        <p:nvSpPr>
          <p:cNvPr id="41" name="Rounded Rectangle 40">
            <a:extLst>
              <a:ext uri="{FF2B5EF4-FFF2-40B4-BE49-F238E27FC236}">
                <a16:creationId xmlns:a16="http://schemas.microsoft.com/office/drawing/2014/main" id="{48CB9332-A851-48BB-AD6D-CD4505472F7B}"/>
              </a:ext>
            </a:extLst>
          </p:cNvPr>
          <p:cNvSpPr/>
          <p:nvPr/>
        </p:nvSpPr>
        <p:spPr>
          <a:xfrm>
            <a:off x="3409949" y="2894306"/>
            <a:ext cx="2286001" cy="1904625"/>
          </a:xfrm>
          <a:prstGeom prst="roundRect">
            <a:avLst>
              <a:gd name="adj" fmla="val 7643"/>
            </a:avLst>
          </a:prstGeom>
          <a:solidFill>
            <a:schemeClr val="bg1"/>
          </a:solid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42" name="Picture 41" descr="A picture containing text, screenshot, font&#10;&#10;Description automatically generated">
            <a:extLst>
              <a:ext uri="{FF2B5EF4-FFF2-40B4-BE49-F238E27FC236}">
                <a16:creationId xmlns:a16="http://schemas.microsoft.com/office/drawing/2014/main" id="{0CD251AC-D3B4-96FC-B60D-33110853C2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48271" y="3396628"/>
            <a:ext cx="2142707" cy="1289520"/>
          </a:xfrm>
          <a:prstGeom prst="rect">
            <a:avLst/>
          </a:prstGeom>
        </p:spPr>
      </p:pic>
      <p:sp>
        <p:nvSpPr>
          <p:cNvPr id="44" name="TextBox 43">
            <a:extLst>
              <a:ext uri="{FF2B5EF4-FFF2-40B4-BE49-F238E27FC236}">
                <a16:creationId xmlns:a16="http://schemas.microsoft.com/office/drawing/2014/main" id="{F06BC22F-2D88-3A81-FA0A-75D16A38BD28}"/>
              </a:ext>
            </a:extLst>
          </p:cNvPr>
          <p:cNvSpPr txBox="1"/>
          <p:nvPr/>
        </p:nvSpPr>
        <p:spPr>
          <a:xfrm>
            <a:off x="3758501" y="3195770"/>
            <a:ext cx="1662635" cy="215444"/>
          </a:xfrm>
          <a:prstGeom prst="rect">
            <a:avLst/>
          </a:prstGeom>
          <a:solidFill>
            <a:schemeClr val="bg1"/>
          </a:solidFill>
        </p:spPr>
        <p:txBody>
          <a:bodyPr wrap="none" rtlCol="0">
            <a:spAutoFit/>
          </a:bodyPr>
          <a:lstStyle/>
          <a:p>
            <a:r>
              <a:rPr lang="en-GB" sz="800" dirty="0">
                <a:hlinkClick r:id="rId10"/>
              </a:rPr>
              <a:t>https://arxiv.org/abs/2306.03739</a:t>
            </a:r>
            <a:endParaRPr lang="en-GB" sz="800" dirty="0"/>
          </a:p>
        </p:txBody>
      </p:sp>
      <p:sp>
        <p:nvSpPr>
          <p:cNvPr id="45" name="TextBox 44">
            <a:extLst>
              <a:ext uri="{FF2B5EF4-FFF2-40B4-BE49-F238E27FC236}">
                <a16:creationId xmlns:a16="http://schemas.microsoft.com/office/drawing/2014/main" id="{1CFC991F-3A89-8422-3332-C3370BFC9735}"/>
              </a:ext>
            </a:extLst>
          </p:cNvPr>
          <p:cNvSpPr txBox="1"/>
          <p:nvPr/>
        </p:nvSpPr>
        <p:spPr>
          <a:xfrm>
            <a:off x="4089401" y="2932755"/>
            <a:ext cx="987706" cy="307777"/>
          </a:xfrm>
          <a:prstGeom prst="rect">
            <a:avLst/>
          </a:prstGeom>
          <a:solidFill>
            <a:schemeClr val="bg1"/>
          </a:solidFill>
        </p:spPr>
        <p:txBody>
          <a:bodyPr wrap="none" rtlCol="0">
            <a:spAutoFit/>
          </a:bodyPr>
          <a:lstStyle/>
          <a:p>
            <a:r>
              <a:rPr lang="en-DE" sz="1400" b="1" dirty="0">
                <a:solidFill>
                  <a:srgbClr val="C00000"/>
                </a:solidFill>
              </a:rPr>
              <a:t>RL vs BO</a:t>
            </a:r>
          </a:p>
        </p:txBody>
      </p:sp>
      <p:sp>
        <p:nvSpPr>
          <p:cNvPr id="47" name="TextBox 46">
            <a:extLst>
              <a:ext uri="{FF2B5EF4-FFF2-40B4-BE49-F238E27FC236}">
                <a16:creationId xmlns:a16="http://schemas.microsoft.com/office/drawing/2014/main" id="{67201BBB-4D2F-D47D-520F-51B4FC46284F}"/>
              </a:ext>
            </a:extLst>
          </p:cNvPr>
          <p:cNvSpPr txBox="1"/>
          <p:nvPr/>
        </p:nvSpPr>
        <p:spPr>
          <a:xfrm>
            <a:off x="390525" y="3364404"/>
            <a:ext cx="3019425" cy="646331"/>
          </a:xfrm>
          <a:prstGeom prst="rect">
            <a:avLst/>
          </a:prstGeom>
          <a:noFill/>
        </p:spPr>
        <p:txBody>
          <a:bodyPr wrap="square">
            <a:spAutoFit/>
          </a:bodyPr>
          <a:lstStyle/>
          <a:p>
            <a:r>
              <a:rPr lang="en-DE" sz="1200" b="1" dirty="0"/>
              <a:t>Creation of the Collaboration on Reinforcement Learning for Autonomous Accelerators (RL4AA)!</a:t>
            </a:r>
          </a:p>
        </p:txBody>
      </p:sp>
      <p:sp>
        <p:nvSpPr>
          <p:cNvPr id="48" name="TextBox 47">
            <a:extLst>
              <a:ext uri="{FF2B5EF4-FFF2-40B4-BE49-F238E27FC236}">
                <a16:creationId xmlns:a16="http://schemas.microsoft.com/office/drawing/2014/main" id="{AC1CBBDB-2030-B8A0-29B0-F10524761A86}"/>
              </a:ext>
            </a:extLst>
          </p:cNvPr>
          <p:cNvSpPr txBox="1"/>
          <p:nvPr/>
        </p:nvSpPr>
        <p:spPr>
          <a:xfrm>
            <a:off x="547688" y="3958873"/>
            <a:ext cx="3214452" cy="430887"/>
          </a:xfrm>
          <a:prstGeom prst="rect">
            <a:avLst/>
          </a:prstGeom>
          <a:noFill/>
        </p:spPr>
        <p:txBody>
          <a:bodyPr wrap="square" rtlCol="0">
            <a:spAutoFit/>
          </a:bodyPr>
          <a:lstStyle/>
          <a:p>
            <a:pPr marL="171450" indent="-171450">
              <a:buFont typeface="Wingdings" pitchFamily="2" charset="2"/>
              <a:buChar char="§"/>
            </a:pPr>
            <a:r>
              <a:rPr lang="en-DE" sz="1100" dirty="0"/>
              <a:t>Kick-off with workshop organized at KIT</a:t>
            </a:r>
          </a:p>
          <a:p>
            <a:pPr marL="171450" indent="-171450">
              <a:buFont typeface="Wingdings" pitchFamily="2" charset="2"/>
              <a:buChar char="§"/>
            </a:pPr>
            <a:r>
              <a:rPr lang="en-DE" sz="1100" dirty="0"/>
              <a:t>Proceedings to be published</a:t>
            </a:r>
          </a:p>
        </p:txBody>
      </p:sp>
      <p:sp>
        <p:nvSpPr>
          <p:cNvPr id="50" name="TextBox 49">
            <a:extLst>
              <a:ext uri="{FF2B5EF4-FFF2-40B4-BE49-F238E27FC236}">
                <a16:creationId xmlns:a16="http://schemas.microsoft.com/office/drawing/2014/main" id="{BEFC1331-93E6-691A-10F1-D5B917502141}"/>
              </a:ext>
            </a:extLst>
          </p:cNvPr>
          <p:cNvSpPr txBox="1"/>
          <p:nvPr/>
        </p:nvSpPr>
        <p:spPr>
          <a:xfrm>
            <a:off x="723900" y="4327947"/>
            <a:ext cx="1362075" cy="230832"/>
          </a:xfrm>
          <a:prstGeom prst="rect">
            <a:avLst/>
          </a:prstGeom>
          <a:noFill/>
        </p:spPr>
        <p:txBody>
          <a:bodyPr wrap="square">
            <a:spAutoFit/>
          </a:bodyPr>
          <a:lstStyle/>
          <a:p>
            <a:r>
              <a:rPr lang="en-GB" sz="900" dirty="0">
                <a:hlinkClick r:id="rId11"/>
              </a:rPr>
              <a:t>https://rl4aa.github.io/</a:t>
            </a:r>
            <a:endParaRPr lang="en-GB" sz="900" dirty="0"/>
          </a:p>
        </p:txBody>
      </p:sp>
      <p:sp>
        <p:nvSpPr>
          <p:cNvPr id="3" name="Date Placeholder 4">
            <a:extLst>
              <a:ext uri="{FF2B5EF4-FFF2-40B4-BE49-F238E27FC236}">
                <a16:creationId xmlns:a16="http://schemas.microsoft.com/office/drawing/2014/main" id="{144F61F2-A365-0E4B-C44D-27A5B02D17C9}"/>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174557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340FF6-3869-8DAE-FD02-3DAC31D99E07}"/>
              </a:ext>
            </a:extLst>
          </p:cNvPr>
          <p:cNvSpPr>
            <a:spLocks noGrp="1"/>
          </p:cNvSpPr>
          <p:nvPr>
            <p:ph type="sldNum" sz="quarter" idx="12"/>
          </p:nvPr>
        </p:nvSpPr>
        <p:spPr/>
        <p:txBody>
          <a:bodyPr/>
          <a:lstStyle/>
          <a:p>
            <a:fld id="{61696EC4-B4CF-4701-AD06-A8439D6D8E12}" type="slidenum">
              <a:rPr lang="en-US" noProof="0" smtClean="0"/>
              <a:t>2</a:t>
            </a:fld>
            <a:endParaRPr lang="en-US" noProof="0"/>
          </a:p>
        </p:txBody>
      </p:sp>
      <p:sp>
        <p:nvSpPr>
          <p:cNvPr id="6" name="Title 4">
            <a:extLst>
              <a:ext uri="{FF2B5EF4-FFF2-40B4-BE49-F238E27FC236}">
                <a16:creationId xmlns:a16="http://schemas.microsoft.com/office/drawing/2014/main" id="{3DBB1F2B-B2B7-9203-73AC-4F971D72D97E}"/>
              </a:ext>
            </a:extLst>
          </p:cNvPr>
          <p:cNvSpPr>
            <a:spLocks noGrp="1"/>
          </p:cNvSpPr>
          <p:nvPr>
            <p:ph type="title"/>
          </p:nvPr>
        </p:nvSpPr>
        <p:spPr>
          <a:xfrm>
            <a:off x="396000" y="296244"/>
            <a:ext cx="6869178" cy="575989"/>
          </a:xfrm>
        </p:spPr>
        <p:txBody>
          <a:bodyPr>
            <a:normAutofit fontScale="90000"/>
          </a:bodyPr>
          <a:lstStyle/>
          <a:p>
            <a:r>
              <a:rPr lang="de-DE" dirty="0"/>
              <a:t>The Accelerator Technology Platform @KIT (ATP)</a:t>
            </a:r>
          </a:p>
        </p:txBody>
      </p:sp>
      <p:pic>
        <p:nvPicPr>
          <p:cNvPr id="7" name="Grafik 6">
            <a:extLst>
              <a:ext uri="{FF2B5EF4-FFF2-40B4-BE49-F238E27FC236}">
                <a16:creationId xmlns:a16="http://schemas.microsoft.com/office/drawing/2014/main" id="{0CF7DDB7-82E4-D0EA-BD5D-CFFEAAEEE2B2}"/>
              </a:ext>
            </a:extLst>
          </p:cNvPr>
          <p:cNvPicPr>
            <a:picLocks noChangeAspect="1"/>
          </p:cNvPicPr>
          <p:nvPr/>
        </p:nvPicPr>
        <p:blipFill>
          <a:blip r:embed="rId2"/>
          <a:stretch>
            <a:fillRect/>
          </a:stretch>
        </p:blipFill>
        <p:spPr>
          <a:xfrm>
            <a:off x="7265178" y="4059006"/>
            <a:ext cx="1730764" cy="656262"/>
          </a:xfrm>
          <a:prstGeom prst="rect">
            <a:avLst/>
          </a:prstGeom>
        </p:spPr>
      </p:pic>
      <p:sp>
        <p:nvSpPr>
          <p:cNvPr id="8" name="TextBox 7">
            <a:extLst>
              <a:ext uri="{FF2B5EF4-FFF2-40B4-BE49-F238E27FC236}">
                <a16:creationId xmlns:a16="http://schemas.microsoft.com/office/drawing/2014/main" id="{CFEB736E-6BFA-9C10-74E9-364A0BFAACD8}"/>
              </a:ext>
            </a:extLst>
          </p:cNvPr>
          <p:cNvSpPr txBox="1"/>
          <p:nvPr/>
        </p:nvSpPr>
        <p:spPr>
          <a:xfrm>
            <a:off x="28663" y="872233"/>
            <a:ext cx="2187566" cy="923330"/>
          </a:xfrm>
          <a:prstGeom prst="rect">
            <a:avLst/>
          </a:prstGeom>
          <a:noFill/>
        </p:spPr>
        <p:txBody>
          <a:bodyPr wrap="square" rtlCol="0">
            <a:spAutoFit/>
          </a:bodyPr>
          <a:lstStyle/>
          <a:p>
            <a:pPr lvl="1" algn="r"/>
            <a:r>
              <a:rPr lang="de-DE" dirty="0"/>
              <a:t>5 </a:t>
            </a:r>
            <a:r>
              <a:rPr lang="de-DE" dirty="0" err="1"/>
              <a:t>divisions</a:t>
            </a:r>
            <a:endParaRPr lang="de-DE" dirty="0"/>
          </a:p>
          <a:p>
            <a:pPr lvl="1" algn="r"/>
            <a:r>
              <a:rPr lang="de-DE" dirty="0"/>
              <a:t>6 KIT </a:t>
            </a:r>
            <a:r>
              <a:rPr lang="de-DE" dirty="0" err="1"/>
              <a:t>facilities</a:t>
            </a:r>
            <a:endParaRPr lang="de-DE" dirty="0"/>
          </a:p>
          <a:p>
            <a:pPr lvl="1" algn="r"/>
            <a:r>
              <a:rPr lang="de-DE" dirty="0"/>
              <a:t>14 </a:t>
            </a:r>
            <a:r>
              <a:rPr lang="de-DE" dirty="0" err="1"/>
              <a:t>institutes</a:t>
            </a:r>
            <a:endParaRPr lang="de-DE" dirty="0"/>
          </a:p>
        </p:txBody>
      </p:sp>
      <p:sp>
        <p:nvSpPr>
          <p:cNvPr id="9" name="TextBox 8">
            <a:extLst>
              <a:ext uri="{FF2B5EF4-FFF2-40B4-BE49-F238E27FC236}">
                <a16:creationId xmlns:a16="http://schemas.microsoft.com/office/drawing/2014/main" id="{97728C5F-2ABB-F2DE-A3F9-44F1ACAD56E3}"/>
              </a:ext>
            </a:extLst>
          </p:cNvPr>
          <p:cNvSpPr txBox="1"/>
          <p:nvPr/>
        </p:nvSpPr>
        <p:spPr>
          <a:xfrm>
            <a:off x="-356674" y="3760396"/>
            <a:ext cx="2572903" cy="923330"/>
          </a:xfrm>
          <a:prstGeom prst="rect">
            <a:avLst/>
          </a:prstGeom>
          <a:noFill/>
        </p:spPr>
        <p:txBody>
          <a:bodyPr wrap="square" rtlCol="0">
            <a:spAutoFit/>
          </a:bodyPr>
          <a:lstStyle/>
          <a:p>
            <a:pPr lvl="1" algn="r"/>
            <a:r>
              <a:rPr lang="de-DE" dirty="0"/>
              <a:t>Helmholtz</a:t>
            </a:r>
          </a:p>
          <a:p>
            <a:pPr lvl="1" algn="r"/>
            <a:r>
              <a:rPr lang="de-DE" dirty="0"/>
              <a:t>3 </a:t>
            </a:r>
            <a:r>
              <a:rPr lang="de-DE" dirty="0" err="1"/>
              <a:t>research</a:t>
            </a:r>
            <a:r>
              <a:rPr lang="de-DE" dirty="0"/>
              <a:t> </a:t>
            </a:r>
            <a:r>
              <a:rPr lang="de-DE" dirty="0" err="1"/>
              <a:t>fields</a:t>
            </a:r>
            <a:endParaRPr lang="de-DE" dirty="0"/>
          </a:p>
          <a:p>
            <a:pPr lvl="1" algn="r"/>
            <a:r>
              <a:rPr lang="de-DE" dirty="0"/>
              <a:t>6 </a:t>
            </a:r>
            <a:r>
              <a:rPr lang="de-DE" dirty="0" err="1"/>
              <a:t>programs</a:t>
            </a:r>
            <a:endParaRPr lang="de-DE" dirty="0"/>
          </a:p>
        </p:txBody>
      </p:sp>
      <p:sp>
        <p:nvSpPr>
          <p:cNvPr id="10" name="TextBox 9">
            <a:extLst>
              <a:ext uri="{FF2B5EF4-FFF2-40B4-BE49-F238E27FC236}">
                <a16:creationId xmlns:a16="http://schemas.microsoft.com/office/drawing/2014/main" id="{8697161A-77E7-FA6F-0251-86BA51EA1AFD}"/>
              </a:ext>
            </a:extLst>
          </p:cNvPr>
          <p:cNvSpPr txBox="1"/>
          <p:nvPr/>
        </p:nvSpPr>
        <p:spPr>
          <a:xfrm>
            <a:off x="5324563" y="872233"/>
            <a:ext cx="3790835" cy="646331"/>
          </a:xfrm>
          <a:prstGeom prst="rect">
            <a:avLst/>
          </a:prstGeom>
          <a:noFill/>
        </p:spPr>
        <p:txBody>
          <a:bodyPr wrap="square" rtlCol="0">
            <a:spAutoFit/>
          </a:bodyPr>
          <a:lstStyle/>
          <a:p>
            <a:pPr lvl="1"/>
            <a:r>
              <a:rPr lang="de-DE" dirty="0"/>
              <a:t>The Research University in the Helmholtz Association</a:t>
            </a:r>
          </a:p>
        </p:txBody>
      </p:sp>
      <p:sp>
        <p:nvSpPr>
          <p:cNvPr id="11" name="TextBox 10">
            <a:extLst>
              <a:ext uri="{FF2B5EF4-FFF2-40B4-BE49-F238E27FC236}">
                <a16:creationId xmlns:a16="http://schemas.microsoft.com/office/drawing/2014/main" id="{3ABEA4E8-36C9-DCD2-E2EA-37D8708E93B2}"/>
              </a:ext>
            </a:extLst>
          </p:cNvPr>
          <p:cNvSpPr txBox="1"/>
          <p:nvPr/>
        </p:nvSpPr>
        <p:spPr>
          <a:xfrm>
            <a:off x="6595827" y="3242466"/>
            <a:ext cx="2572903" cy="646331"/>
          </a:xfrm>
          <a:prstGeom prst="rect">
            <a:avLst/>
          </a:prstGeom>
          <a:noFill/>
        </p:spPr>
        <p:txBody>
          <a:bodyPr wrap="square" rtlCol="0">
            <a:spAutoFit/>
          </a:bodyPr>
          <a:lstStyle/>
          <a:p>
            <a:pPr lvl="1" algn="r"/>
            <a:r>
              <a:rPr lang="de-DE" dirty="0"/>
              <a:t>+ strong</a:t>
            </a:r>
          </a:p>
          <a:p>
            <a:pPr lvl="1" algn="r"/>
            <a:r>
              <a:rPr lang="de-DE" dirty="0" err="1"/>
              <a:t>industrial</a:t>
            </a:r>
            <a:r>
              <a:rPr lang="de-DE" dirty="0"/>
              <a:t> partners</a:t>
            </a:r>
          </a:p>
        </p:txBody>
      </p:sp>
      <p:grpSp>
        <p:nvGrpSpPr>
          <p:cNvPr id="12" name="Group 11">
            <a:extLst>
              <a:ext uri="{FF2B5EF4-FFF2-40B4-BE49-F238E27FC236}">
                <a16:creationId xmlns:a16="http://schemas.microsoft.com/office/drawing/2014/main" id="{7B34133D-F019-804A-D249-0F28AE0A8133}"/>
              </a:ext>
            </a:extLst>
          </p:cNvPr>
          <p:cNvGrpSpPr/>
          <p:nvPr/>
        </p:nvGrpSpPr>
        <p:grpSpPr>
          <a:xfrm>
            <a:off x="1246595" y="1133191"/>
            <a:ext cx="6650811" cy="3356837"/>
            <a:chOff x="1246595" y="1133191"/>
            <a:chExt cx="6650811" cy="3356837"/>
          </a:xfrm>
        </p:grpSpPr>
        <p:pic>
          <p:nvPicPr>
            <p:cNvPr id="13" name="Bild" descr="Bild">
              <a:extLst>
                <a:ext uri="{FF2B5EF4-FFF2-40B4-BE49-F238E27FC236}">
                  <a16:creationId xmlns:a16="http://schemas.microsoft.com/office/drawing/2014/main" id="{66E54D87-1EE9-9F5D-3457-230EF980D031}"/>
                </a:ext>
              </a:extLst>
            </p:cNvPr>
            <p:cNvPicPr>
              <a:picLocks noChangeAspect="1"/>
            </p:cNvPicPr>
            <p:nvPr/>
          </p:nvPicPr>
          <p:blipFill>
            <a:blip r:embed="rId3"/>
            <a:stretch>
              <a:fillRect/>
            </a:stretch>
          </p:blipFill>
          <p:spPr>
            <a:xfrm>
              <a:off x="1246595" y="1133191"/>
              <a:ext cx="6650811" cy="3356837"/>
            </a:xfrm>
            <a:prstGeom prst="rect">
              <a:avLst/>
            </a:prstGeom>
            <a:ln w="12700">
              <a:miter lim="400000"/>
            </a:ln>
          </p:spPr>
        </p:pic>
        <p:pic>
          <p:nvPicPr>
            <p:cNvPr id="14" name="Picture 13">
              <a:extLst>
                <a:ext uri="{FF2B5EF4-FFF2-40B4-BE49-F238E27FC236}">
                  <a16:creationId xmlns:a16="http://schemas.microsoft.com/office/drawing/2014/main" id="{E50E9615-32A7-B46C-A36A-FAACBFE52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4594" y="3133655"/>
              <a:ext cx="1109748" cy="416156"/>
            </a:xfrm>
            <a:prstGeom prst="rect">
              <a:avLst/>
            </a:prstGeom>
          </p:spPr>
        </p:pic>
      </p:grpSp>
      <p:grpSp>
        <p:nvGrpSpPr>
          <p:cNvPr id="15" name="Group 14">
            <a:extLst>
              <a:ext uri="{FF2B5EF4-FFF2-40B4-BE49-F238E27FC236}">
                <a16:creationId xmlns:a16="http://schemas.microsoft.com/office/drawing/2014/main" id="{234AC16E-AA76-949A-B378-2C24FF48D2C9}"/>
              </a:ext>
            </a:extLst>
          </p:cNvPr>
          <p:cNvGrpSpPr/>
          <p:nvPr/>
        </p:nvGrpSpPr>
        <p:grpSpPr>
          <a:xfrm>
            <a:off x="169699" y="1923820"/>
            <a:ext cx="1226294" cy="770351"/>
            <a:chOff x="48203" y="2165223"/>
            <a:chExt cx="1226294" cy="770351"/>
          </a:xfrm>
        </p:grpSpPr>
        <p:sp>
          <p:nvSpPr>
            <p:cNvPr id="16" name="Rectangle: Rounded Corners 12">
              <a:extLst>
                <a:ext uri="{FF2B5EF4-FFF2-40B4-BE49-F238E27FC236}">
                  <a16:creationId xmlns:a16="http://schemas.microsoft.com/office/drawing/2014/main" id="{3EBEBB99-61E7-15CF-4227-E799886E5C6A}"/>
                </a:ext>
              </a:extLst>
            </p:cNvPr>
            <p:cNvSpPr/>
            <p:nvPr/>
          </p:nvSpPr>
          <p:spPr>
            <a:xfrm>
              <a:off x="84524" y="2165223"/>
              <a:ext cx="1189973" cy="77035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a:solidFill>
                  <a:schemeClr val="tx1"/>
                </a:solidFill>
              </a:endParaRPr>
            </a:p>
          </p:txBody>
        </p:sp>
        <p:pic>
          <p:nvPicPr>
            <p:cNvPr id="17" name="Graphic 16">
              <a:extLst>
                <a:ext uri="{FF2B5EF4-FFF2-40B4-BE49-F238E27FC236}">
                  <a16:creationId xmlns:a16="http://schemas.microsoft.com/office/drawing/2014/main" id="{62093283-99C0-6BC9-8E5B-49A068CBD4AA}"/>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0560" t="11695" r="10606" b="10871"/>
            <a:stretch/>
          </p:blipFill>
          <p:spPr>
            <a:xfrm>
              <a:off x="707997" y="2309785"/>
              <a:ext cx="513169" cy="504059"/>
            </a:xfrm>
            <a:prstGeom prst="rect">
              <a:avLst/>
            </a:prstGeom>
          </p:spPr>
        </p:pic>
        <p:sp>
          <p:nvSpPr>
            <p:cNvPr id="18" name="TextBox 17">
              <a:extLst>
                <a:ext uri="{FF2B5EF4-FFF2-40B4-BE49-F238E27FC236}">
                  <a16:creationId xmlns:a16="http://schemas.microsoft.com/office/drawing/2014/main" id="{1379619F-5389-AFBC-101B-B369FA874F4B}"/>
                </a:ext>
              </a:extLst>
            </p:cNvPr>
            <p:cNvSpPr txBox="1"/>
            <p:nvPr/>
          </p:nvSpPr>
          <p:spPr>
            <a:xfrm>
              <a:off x="48203" y="2263874"/>
              <a:ext cx="705641" cy="584775"/>
            </a:xfrm>
            <a:prstGeom prst="rect">
              <a:avLst/>
            </a:prstGeom>
            <a:noFill/>
          </p:spPr>
          <p:txBody>
            <a:bodyPr wrap="none" rtlCol="0">
              <a:spAutoFit/>
            </a:bodyPr>
            <a:lstStyle/>
            <a:p>
              <a:pPr algn="ctr"/>
              <a:r>
                <a:rPr lang="de-DE" sz="1200" dirty="0"/>
                <a:t>ATP in </a:t>
              </a:r>
            </a:p>
            <a:p>
              <a:pPr algn="ctr"/>
              <a:r>
                <a:rPr lang="de-DE" sz="1200" dirty="0" err="1"/>
                <a:t>lookKIT</a:t>
              </a:r>
              <a:endParaRPr lang="de-DE" sz="1200" dirty="0"/>
            </a:p>
            <a:p>
              <a:pPr algn="ctr"/>
              <a:r>
                <a:rPr lang="de-DE" sz="800" dirty="0"/>
                <a:t>(German)</a:t>
              </a:r>
            </a:p>
          </p:txBody>
        </p:sp>
      </p:grpSp>
      <p:sp>
        <p:nvSpPr>
          <p:cNvPr id="4" name="Date Placeholder 4">
            <a:extLst>
              <a:ext uri="{FF2B5EF4-FFF2-40B4-BE49-F238E27FC236}">
                <a16:creationId xmlns:a16="http://schemas.microsoft.com/office/drawing/2014/main" id="{26266272-A5E0-A38B-871A-67E7B2E9CCFE}"/>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1086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6467D7B-18B1-76DA-61C0-8A585EFE2A61}"/>
              </a:ext>
            </a:extLst>
          </p:cNvPr>
          <p:cNvPicPr>
            <a:picLocks noChangeAspect="1"/>
          </p:cNvPicPr>
          <p:nvPr/>
        </p:nvPicPr>
        <p:blipFill>
          <a:blip r:embed="rId2"/>
          <a:stretch>
            <a:fillRect/>
          </a:stretch>
        </p:blipFill>
        <p:spPr>
          <a:xfrm>
            <a:off x="542368" y="3247700"/>
            <a:ext cx="3073400" cy="1193800"/>
          </a:xfrm>
          <a:prstGeom prst="rect">
            <a:avLst/>
          </a:prstGeom>
        </p:spPr>
      </p:pic>
      <p:pic>
        <p:nvPicPr>
          <p:cNvPr id="8" name="Content Placeholder 7">
            <a:extLst>
              <a:ext uri="{FF2B5EF4-FFF2-40B4-BE49-F238E27FC236}">
                <a16:creationId xmlns:a16="http://schemas.microsoft.com/office/drawing/2014/main" id="{DCDFB4E4-BE96-E46F-E24F-0F35954FDD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5930" y="2817027"/>
            <a:ext cx="2369312" cy="1922272"/>
          </a:xfrm>
        </p:spPr>
      </p:pic>
      <p:sp>
        <p:nvSpPr>
          <p:cNvPr id="4" name="Slide Number Placeholder 3">
            <a:extLst>
              <a:ext uri="{FF2B5EF4-FFF2-40B4-BE49-F238E27FC236}">
                <a16:creationId xmlns:a16="http://schemas.microsoft.com/office/drawing/2014/main" id="{306D25DF-10B4-FAA5-EE83-63BFAC2ECD89}"/>
              </a:ext>
            </a:extLst>
          </p:cNvPr>
          <p:cNvSpPr>
            <a:spLocks noGrp="1"/>
          </p:cNvSpPr>
          <p:nvPr>
            <p:ph type="sldNum" sz="quarter" idx="12"/>
          </p:nvPr>
        </p:nvSpPr>
        <p:spPr/>
        <p:txBody>
          <a:bodyPr/>
          <a:lstStyle/>
          <a:p>
            <a:fld id="{61696EC4-B4CF-4701-AD06-A8439D6D8E12}" type="slidenum">
              <a:rPr lang="en-US" noProof="0" smtClean="0"/>
              <a:t>20</a:t>
            </a:fld>
            <a:endParaRPr lang="en-US" noProof="0"/>
          </a:p>
        </p:txBody>
      </p:sp>
      <p:sp>
        <p:nvSpPr>
          <p:cNvPr id="5" name="Title 4">
            <a:extLst>
              <a:ext uri="{FF2B5EF4-FFF2-40B4-BE49-F238E27FC236}">
                <a16:creationId xmlns:a16="http://schemas.microsoft.com/office/drawing/2014/main" id="{16641EC7-A178-0278-5130-5CD73F99BA50}"/>
              </a:ext>
            </a:extLst>
          </p:cNvPr>
          <p:cNvSpPr>
            <a:spLocks noGrp="1"/>
          </p:cNvSpPr>
          <p:nvPr>
            <p:ph type="title"/>
          </p:nvPr>
        </p:nvSpPr>
        <p:spPr/>
        <p:txBody>
          <a:bodyPr>
            <a:normAutofit/>
          </a:bodyPr>
          <a:lstStyle/>
          <a:p>
            <a:r>
              <a:rPr lang="en-GB" sz="2000" dirty="0"/>
              <a:t>Lattice-Agnostic Reinforcement Learning Control</a:t>
            </a:r>
          </a:p>
        </p:txBody>
      </p:sp>
      <p:sp>
        <p:nvSpPr>
          <p:cNvPr id="6" name="TextBox 5">
            <a:extLst>
              <a:ext uri="{FF2B5EF4-FFF2-40B4-BE49-F238E27FC236}">
                <a16:creationId xmlns:a16="http://schemas.microsoft.com/office/drawing/2014/main" id="{05CAE02E-BED2-41F2-C4D9-7EF4F0E875B1}"/>
              </a:ext>
            </a:extLst>
          </p:cNvPr>
          <p:cNvSpPr txBox="1"/>
          <p:nvPr/>
        </p:nvSpPr>
        <p:spPr>
          <a:xfrm>
            <a:off x="7265178" y="4471825"/>
            <a:ext cx="1829155" cy="276999"/>
          </a:xfrm>
          <a:prstGeom prst="rect">
            <a:avLst/>
          </a:prstGeom>
          <a:noFill/>
        </p:spPr>
        <p:txBody>
          <a:bodyPr wrap="none" rtlCol="0">
            <a:spAutoFit/>
          </a:bodyPr>
          <a:lstStyle/>
          <a:p>
            <a:r>
              <a:rPr lang="en-GB" sz="1200" dirty="0">
                <a:hlinkClick r:id="rId4"/>
              </a:rPr>
              <a:t>C.Xu, IPAC23-THPL029</a:t>
            </a:r>
            <a:endParaRPr lang="en-GB" sz="1200" dirty="0"/>
          </a:p>
        </p:txBody>
      </p:sp>
      <p:pic>
        <p:nvPicPr>
          <p:cNvPr id="10" name="Picture 9">
            <a:extLst>
              <a:ext uri="{FF2B5EF4-FFF2-40B4-BE49-F238E27FC236}">
                <a16:creationId xmlns:a16="http://schemas.microsoft.com/office/drawing/2014/main" id="{30659979-AB57-C461-01B9-AE45556340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5404" y="1013385"/>
            <a:ext cx="2805176" cy="2570480"/>
          </a:xfrm>
          <a:prstGeom prst="rect">
            <a:avLst/>
          </a:prstGeom>
        </p:spPr>
      </p:pic>
      <p:sp>
        <p:nvSpPr>
          <p:cNvPr id="12" name="Content Placeholder 1">
            <a:extLst>
              <a:ext uri="{FF2B5EF4-FFF2-40B4-BE49-F238E27FC236}">
                <a16:creationId xmlns:a16="http://schemas.microsoft.com/office/drawing/2014/main" id="{7FDD857B-15B2-4D8D-79C7-2878AA6CAF8F}"/>
              </a:ext>
            </a:extLst>
          </p:cNvPr>
          <p:cNvSpPr txBox="1">
            <a:spLocks/>
          </p:cNvSpPr>
          <p:nvPr/>
        </p:nvSpPr>
        <p:spPr>
          <a:xfrm>
            <a:off x="427770" y="1607724"/>
            <a:ext cx="5706050" cy="3093300"/>
          </a:xfrm>
          <a:prstGeom prst="rect">
            <a:avLst/>
          </a:prstGeom>
        </p:spPr>
        <p:txBody>
          <a:bodyPr vert="horz" lIns="0" tIns="0" rIns="0" bIns="0" rtlCol="0">
            <a:normAutofit/>
          </a:bodyPr>
          <a:lstStyle>
            <a:lvl1pPr marL="203652" indent="-203652" algn="l" defTabSz="685983" rtl="0" eaLnBrk="1" latinLnBrk="0" hangingPunct="1">
              <a:lnSpc>
                <a:spcPct val="90000"/>
              </a:lnSpc>
              <a:spcBef>
                <a:spcPts val="360"/>
              </a:spcBef>
              <a:buSzPct val="88000"/>
              <a:buFontTx/>
              <a:buBlip>
                <a:blip r:embed="rId6"/>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6"/>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600" b="1" dirty="0"/>
              <a:t>Goal</a:t>
            </a:r>
            <a:r>
              <a:rPr lang="en-GB" sz="1600" dirty="0"/>
              <a:t>: train a </a:t>
            </a:r>
            <a:r>
              <a:rPr lang="en-GB" sz="1600" dirty="0">
                <a:solidFill>
                  <a:srgbClr val="00B0F0"/>
                </a:solidFill>
              </a:rPr>
              <a:t>generalisable</a:t>
            </a:r>
            <a:r>
              <a:rPr lang="en-GB" sz="1600" dirty="0"/>
              <a:t> RL agent for transverse control</a:t>
            </a:r>
          </a:p>
          <a:p>
            <a:r>
              <a:rPr lang="en-GB" sz="1600" b="1" dirty="0"/>
              <a:t>Method</a:t>
            </a:r>
            <a:r>
              <a:rPr lang="en-GB" sz="1600" dirty="0"/>
              <a:t>: extends the </a:t>
            </a:r>
            <a:r>
              <a:rPr lang="en-GB" sz="1600" dirty="0">
                <a:solidFill>
                  <a:srgbClr val="00B0F0"/>
                </a:solidFill>
              </a:rPr>
              <a:t>domain randomization</a:t>
            </a:r>
            <a:r>
              <a:rPr lang="en-GB" sz="1600" dirty="0"/>
              <a:t> (DR) in training, change magnet positions in each episode</a:t>
            </a:r>
          </a:p>
          <a:p>
            <a:r>
              <a:rPr lang="en-GB" sz="1600" b="1" dirty="0"/>
              <a:t>Result</a:t>
            </a:r>
            <a:r>
              <a:rPr lang="en-GB" sz="1600" dirty="0"/>
              <a:t>: in simulation, the DR-agent could perform the task </a:t>
            </a:r>
            <a:r>
              <a:rPr lang="en-GB" sz="1600" dirty="0">
                <a:solidFill>
                  <a:srgbClr val="00B0F0"/>
                </a:solidFill>
              </a:rPr>
              <a:t>zero-shot</a:t>
            </a:r>
            <a:r>
              <a:rPr lang="en-GB" sz="1600" dirty="0"/>
              <a:t>; with only 2% </a:t>
            </a:r>
            <a:r>
              <a:rPr lang="en-GB" sz="1600" dirty="0">
                <a:solidFill>
                  <a:srgbClr val="00B0F0"/>
                </a:solidFill>
              </a:rPr>
              <a:t>fine-tuning</a:t>
            </a:r>
            <a:r>
              <a:rPr lang="en-GB" sz="1600" dirty="0"/>
              <a:t> steps it recovers the full performance.</a:t>
            </a:r>
          </a:p>
        </p:txBody>
      </p:sp>
      <p:sp>
        <p:nvSpPr>
          <p:cNvPr id="13" name="TextBox 12">
            <a:extLst>
              <a:ext uri="{FF2B5EF4-FFF2-40B4-BE49-F238E27FC236}">
                <a16:creationId xmlns:a16="http://schemas.microsoft.com/office/drawing/2014/main" id="{9E0DBDAF-4C63-C367-3868-7D6D3C4C2218}"/>
              </a:ext>
            </a:extLst>
          </p:cNvPr>
          <p:cNvSpPr txBox="1"/>
          <p:nvPr/>
        </p:nvSpPr>
        <p:spPr>
          <a:xfrm>
            <a:off x="329256" y="980665"/>
            <a:ext cx="5537588" cy="584775"/>
          </a:xfrm>
          <a:prstGeom prst="rect">
            <a:avLst/>
          </a:prstGeom>
          <a:noFill/>
        </p:spPr>
        <p:txBody>
          <a:bodyPr wrap="square" rtlCol="0">
            <a:spAutoFit/>
          </a:bodyPr>
          <a:lstStyle/>
          <a:p>
            <a:r>
              <a:rPr lang="en-GB" sz="1600" dirty="0"/>
              <a:t>The trained RL agent could perform the tuning task at ARES-EA fast and accurately.</a:t>
            </a:r>
          </a:p>
        </p:txBody>
      </p:sp>
      <p:sp>
        <p:nvSpPr>
          <p:cNvPr id="3" name="Date Placeholder 4">
            <a:extLst>
              <a:ext uri="{FF2B5EF4-FFF2-40B4-BE49-F238E27FC236}">
                <a16:creationId xmlns:a16="http://schemas.microsoft.com/office/drawing/2014/main" id="{5C50D2D9-C0BD-66C2-56B1-9B46453CA2E9}"/>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1761754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BAC37F-DF36-4DA5-4C8E-D51E47BFC1FD}"/>
              </a:ext>
            </a:extLst>
          </p:cNvPr>
          <p:cNvSpPr>
            <a:spLocks noGrp="1"/>
          </p:cNvSpPr>
          <p:nvPr>
            <p:ph type="sldNum" sz="quarter" idx="12"/>
          </p:nvPr>
        </p:nvSpPr>
        <p:spPr/>
        <p:txBody>
          <a:bodyPr/>
          <a:lstStyle/>
          <a:p>
            <a:fld id="{61696EC4-B4CF-4701-AD06-A8439D6D8E12}" type="slidenum">
              <a:rPr lang="en-US" noProof="0" smtClean="0"/>
              <a:t>21</a:t>
            </a:fld>
            <a:endParaRPr lang="en-US" noProof="0"/>
          </a:p>
        </p:txBody>
      </p:sp>
      <p:sp>
        <p:nvSpPr>
          <p:cNvPr id="6" name="Titel 3">
            <a:extLst>
              <a:ext uri="{FF2B5EF4-FFF2-40B4-BE49-F238E27FC236}">
                <a16:creationId xmlns:a16="http://schemas.microsoft.com/office/drawing/2014/main" id="{C30DE689-ADD6-746D-4E2A-701A7490C10D}"/>
              </a:ext>
            </a:extLst>
          </p:cNvPr>
          <p:cNvSpPr>
            <a:spLocks noGrp="1"/>
          </p:cNvSpPr>
          <p:nvPr>
            <p:ph type="title"/>
          </p:nvPr>
        </p:nvSpPr>
        <p:spPr>
          <a:xfrm>
            <a:off x="354800" y="495497"/>
            <a:ext cx="6869178" cy="464600"/>
          </a:xfrm>
        </p:spPr>
        <p:txBody>
          <a:bodyPr anchor="t">
            <a:normAutofit/>
          </a:bodyPr>
          <a:lstStyle/>
          <a:p>
            <a:r>
              <a:rPr lang="en-US" sz="2400" dirty="0"/>
              <a:t>Technology transfer from KARA to the world</a:t>
            </a:r>
            <a:endParaRPr lang="en-US" dirty="0"/>
          </a:p>
        </p:txBody>
      </p:sp>
      <p:pic>
        <p:nvPicPr>
          <p:cNvPr id="7" name="Grafik 20">
            <a:extLst>
              <a:ext uri="{FF2B5EF4-FFF2-40B4-BE49-F238E27FC236}">
                <a16:creationId xmlns:a16="http://schemas.microsoft.com/office/drawing/2014/main" id="{C0A8838C-0EA6-F834-CCD4-47AD641BEDE0}"/>
              </a:ext>
            </a:extLst>
          </p:cNvPr>
          <p:cNvPicPr>
            <a:picLocks noChangeAspect="1"/>
          </p:cNvPicPr>
          <p:nvPr/>
        </p:nvPicPr>
        <p:blipFill>
          <a:blip r:embed="rId2"/>
          <a:stretch>
            <a:fillRect/>
          </a:stretch>
        </p:blipFill>
        <p:spPr>
          <a:xfrm>
            <a:off x="6127916" y="1035647"/>
            <a:ext cx="2770559" cy="1562047"/>
          </a:xfrm>
          <a:prstGeom prst="rect">
            <a:avLst/>
          </a:prstGeom>
        </p:spPr>
      </p:pic>
      <p:sp>
        <p:nvSpPr>
          <p:cNvPr id="8" name="Rechteck 23">
            <a:extLst>
              <a:ext uri="{FF2B5EF4-FFF2-40B4-BE49-F238E27FC236}">
                <a16:creationId xmlns:a16="http://schemas.microsoft.com/office/drawing/2014/main" id="{AC968559-4CC3-9967-7282-9B9B29E02EE4}"/>
              </a:ext>
            </a:extLst>
          </p:cNvPr>
          <p:cNvSpPr/>
          <p:nvPr/>
        </p:nvSpPr>
        <p:spPr>
          <a:xfrm>
            <a:off x="203747" y="1016154"/>
            <a:ext cx="4330598" cy="307777"/>
          </a:xfrm>
          <a:prstGeom prst="rect">
            <a:avLst/>
          </a:prstGeom>
        </p:spPr>
        <p:txBody>
          <a:bodyPr wrap="square">
            <a:spAutoFit/>
          </a:bodyPr>
          <a:lstStyle/>
          <a:p>
            <a:pPr algn="ctr"/>
            <a:r>
              <a:rPr lang="en-US" sz="1400" dirty="0">
                <a:hlinkClick r:id="rId3"/>
              </a:rPr>
              <a:t>Superconducting </a:t>
            </a:r>
            <a:r>
              <a:rPr lang="en-US" sz="1400" dirty="0" err="1">
                <a:hlinkClick r:id="rId3"/>
              </a:rPr>
              <a:t>Undulators</a:t>
            </a:r>
            <a:r>
              <a:rPr lang="en-US" sz="1400" dirty="0">
                <a:hlinkClick r:id="rId3"/>
              </a:rPr>
              <a:t> – </a:t>
            </a:r>
            <a:r>
              <a:rPr lang="en-US" sz="1400" b="1" dirty="0">
                <a:hlinkClick r:id="rId3"/>
              </a:rPr>
              <a:t>The future is now</a:t>
            </a:r>
            <a:endParaRPr lang="en-US" sz="1400" dirty="0"/>
          </a:p>
        </p:txBody>
      </p:sp>
      <p:pic>
        <p:nvPicPr>
          <p:cNvPr id="9" name="Grafik 8">
            <a:extLst>
              <a:ext uri="{FF2B5EF4-FFF2-40B4-BE49-F238E27FC236}">
                <a16:creationId xmlns:a16="http://schemas.microsoft.com/office/drawing/2014/main" id="{9AD44633-CA30-2AB8-E971-2B9EBE7F62AD}"/>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938276" y="1910054"/>
            <a:ext cx="803777" cy="661933"/>
          </a:xfrm>
          <a:prstGeom prst="rect">
            <a:avLst/>
          </a:prstGeom>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4BCA20B9-5A9B-244F-B393-B844E3B436F1}"/>
              </a:ext>
            </a:extLst>
          </p:cNvPr>
          <p:cNvGrpSpPr/>
          <p:nvPr/>
        </p:nvGrpSpPr>
        <p:grpSpPr>
          <a:xfrm>
            <a:off x="849964" y="3987588"/>
            <a:ext cx="4680806" cy="523220"/>
            <a:chOff x="627234" y="3942629"/>
            <a:chExt cx="4680806" cy="523220"/>
          </a:xfrm>
        </p:grpSpPr>
        <p:sp>
          <p:nvSpPr>
            <p:cNvPr id="11" name="Rectangle 10">
              <a:extLst>
                <a:ext uri="{FF2B5EF4-FFF2-40B4-BE49-F238E27FC236}">
                  <a16:creationId xmlns:a16="http://schemas.microsoft.com/office/drawing/2014/main" id="{BB305C6C-F7F6-8C44-1B28-C8DDC5E02DEC}"/>
                </a:ext>
              </a:extLst>
            </p:cNvPr>
            <p:cNvSpPr/>
            <p:nvPr/>
          </p:nvSpPr>
          <p:spPr>
            <a:xfrm>
              <a:off x="829735" y="3942629"/>
              <a:ext cx="4260834" cy="523220"/>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Textfeld 27">
              <a:extLst>
                <a:ext uri="{FF2B5EF4-FFF2-40B4-BE49-F238E27FC236}">
                  <a16:creationId xmlns:a16="http://schemas.microsoft.com/office/drawing/2014/main" id="{860486F4-F92A-9193-E979-CDF3AAF85A61}"/>
                </a:ext>
              </a:extLst>
            </p:cNvPr>
            <p:cNvSpPr txBox="1"/>
            <p:nvPr/>
          </p:nvSpPr>
          <p:spPr>
            <a:xfrm>
              <a:off x="627234" y="3942629"/>
              <a:ext cx="4680806" cy="523220"/>
            </a:xfrm>
            <a:prstGeom prst="rect">
              <a:avLst/>
            </a:prstGeom>
            <a:noFill/>
          </p:spPr>
          <p:txBody>
            <a:bodyPr wrap="square" rtlCol="0">
              <a:spAutoFit/>
              <a:flatTx/>
            </a:bodyPr>
            <a:lstStyle/>
            <a:p>
              <a:pPr algn="ctr"/>
              <a:r>
                <a:rPr lang="en-US" sz="1400" dirty="0"/>
                <a:t>Bilfinger Website: “</a:t>
              </a:r>
              <a:r>
                <a:rPr lang="en-US" sz="1400" b="1" dirty="0"/>
                <a:t>Superconducting undulators </a:t>
              </a:r>
              <a:r>
                <a:rPr lang="en-US" sz="1400" dirty="0"/>
                <a:t>… </a:t>
              </a:r>
              <a:br>
                <a:rPr lang="en-US" sz="1400" dirty="0"/>
              </a:br>
              <a:r>
                <a:rPr lang="en-US" sz="1400" b="1" dirty="0"/>
                <a:t>most powerful light source for any experiment”</a:t>
              </a:r>
              <a:endParaRPr lang="en-US" sz="1400" dirty="0"/>
            </a:p>
          </p:txBody>
        </p:sp>
      </p:grpSp>
      <p:grpSp>
        <p:nvGrpSpPr>
          <p:cNvPr id="13" name="Group 12">
            <a:extLst>
              <a:ext uri="{FF2B5EF4-FFF2-40B4-BE49-F238E27FC236}">
                <a16:creationId xmlns:a16="http://schemas.microsoft.com/office/drawing/2014/main" id="{13B13BF4-CA3F-3F33-0484-C3F8D0E5AD01}"/>
              </a:ext>
            </a:extLst>
          </p:cNvPr>
          <p:cNvGrpSpPr>
            <a:grpSpLocks noChangeAspect="1"/>
          </p:cNvGrpSpPr>
          <p:nvPr/>
        </p:nvGrpSpPr>
        <p:grpSpPr>
          <a:xfrm>
            <a:off x="2299447" y="1433593"/>
            <a:ext cx="3940492" cy="2297245"/>
            <a:chOff x="4204749" y="1757931"/>
            <a:chExt cx="2128433" cy="1240843"/>
          </a:xfrm>
        </p:grpSpPr>
        <p:pic>
          <p:nvPicPr>
            <p:cNvPr id="14" name="Picture 4">
              <a:extLst>
                <a:ext uri="{FF2B5EF4-FFF2-40B4-BE49-F238E27FC236}">
                  <a16:creationId xmlns:a16="http://schemas.microsoft.com/office/drawing/2014/main" id="{22DDDCAA-0927-7F4D-210D-BA76A2997C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4749" y="1893498"/>
              <a:ext cx="2128433" cy="1080180"/>
            </a:xfrm>
            <a:prstGeom prst="rect">
              <a:avLst/>
            </a:prstGeom>
            <a:noFill/>
            <a:extLst>
              <a:ext uri="{909E8E84-426E-40DD-AFC4-6F175D3DCCD1}">
                <a14:hiddenFill xmlns:a14="http://schemas.microsoft.com/office/drawing/2010/main">
                  <a:solidFill>
                    <a:srgbClr val="FFFFFF"/>
                  </a:solidFill>
                </a14:hiddenFill>
              </a:ext>
            </a:extLst>
          </p:spPr>
        </p:pic>
        <p:sp>
          <p:nvSpPr>
            <p:cNvPr id="15" name="Freihandform 28">
              <a:extLst>
                <a:ext uri="{FF2B5EF4-FFF2-40B4-BE49-F238E27FC236}">
                  <a16:creationId xmlns:a16="http://schemas.microsoft.com/office/drawing/2014/main" id="{FB5CD936-28B8-EB40-4F5D-4F0351551B9A}"/>
                </a:ext>
              </a:extLst>
            </p:cNvPr>
            <p:cNvSpPr/>
            <p:nvPr/>
          </p:nvSpPr>
          <p:spPr>
            <a:xfrm>
              <a:off x="4853112" y="2067758"/>
              <a:ext cx="383149" cy="105209"/>
            </a:xfrm>
            <a:custGeom>
              <a:avLst/>
              <a:gdLst>
                <a:gd name="connsiteX0" fmla="*/ 609600 w 609600"/>
                <a:gd name="connsiteY0" fmla="*/ 81365 h 154390"/>
                <a:gd name="connsiteX1" fmla="*/ 292100 w 609600"/>
                <a:gd name="connsiteY1" fmla="*/ 1990 h 154390"/>
                <a:gd name="connsiteX2" fmla="*/ 0 w 609600"/>
                <a:gd name="connsiteY2" fmla="*/ 154390 h 154390"/>
              </a:gdLst>
              <a:ahLst/>
              <a:cxnLst>
                <a:cxn ang="0">
                  <a:pos x="connsiteX0" y="connsiteY0"/>
                </a:cxn>
                <a:cxn ang="0">
                  <a:pos x="connsiteX1" y="connsiteY1"/>
                </a:cxn>
                <a:cxn ang="0">
                  <a:pos x="connsiteX2" y="connsiteY2"/>
                </a:cxn>
              </a:cxnLst>
              <a:rect l="l" t="t" r="r" b="b"/>
              <a:pathLst>
                <a:path w="609600" h="154390">
                  <a:moveTo>
                    <a:pt x="609600" y="81365"/>
                  </a:moveTo>
                  <a:cubicBezTo>
                    <a:pt x="501650" y="35592"/>
                    <a:pt x="393700" y="-10181"/>
                    <a:pt x="292100" y="1990"/>
                  </a:cubicBezTo>
                  <a:cubicBezTo>
                    <a:pt x="190500" y="14161"/>
                    <a:pt x="95250" y="84275"/>
                    <a:pt x="0" y="154390"/>
                  </a:cubicBezTo>
                </a:path>
              </a:pathLst>
            </a:custGeom>
            <a:noFill/>
            <a:ln w="28575">
              <a:solidFill>
                <a:schemeClr val="tx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Freihandform 32">
              <a:extLst>
                <a:ext uri="{FF2B5EF4-FFF2-40B4-BE49-F238E27FC236}">
                  <a16:creationId xmlns:a16="http://schemas.microsoft.com/office/drawing/2014/main" id="{035DD50D-E125-A50F-0357-16112C1695B3}"/>
                </a:ext>
              </a:extLst>
            </p:cNvPr>
            <p:cNvSpPr/>
            <p:nvPr/>
          </p:nvSpPr>
          <p:spPr>
            <a:xfrm flipH="1">
              <a:off x="5240580" y="2108960"/>
              <a:ext cx="703910" cy="516644"/>
            </a:xfrm>
            <a:custGeom>
              <a:avLst/>
              <a:gdLst>
                <a:gd name="connsiteX0" fmla="*/ 609600 w 609600"/>
                <a:gd name="connsiteY0" fmla="*/ 81365 h 154390"/>
                <a:gd name="connsiteX1" fmla="*/ 292100 w 609600"/>
                <a:gd name="connsiteY1" fmla="*/ 1990 h 154390"/>
                <a:gd name="connsiteX2" fmla="*/ 0 w 609600"/>
                <a:gd name="connsiteY2" fmla="*/ 154390 h 154390"/>
                <a:gd name="connsiteX0" fmla="*/ 1083741 w 1083741"/>
                <a:gd name="connsiteY0" fmla="*/ 11508 h 262747"/>
                <a:gd name="connsiteX1" fmla="*/ 292100 w 1083741"/>
                <a:gd name="connsiteY1" fmla="*/ 110347 h 262747"/>
                <a:gd name="connsiteX2" fmla="*/ 0 w 1083741"/>
                <a:gd name="connsiteY2" fmla="*/ 262747 h 262747"/>
                <a:gd name="connsiteX0" fmla="*/ 1371871 w 1371871"/>
                <a:gd name="connsiteY0" fmla="*/ 22517 h 771706"/>
                <a:gd name="connsiteX1" fmla="*/ 580230 w 1371871"/>
                <a:gd name="connsiteY1" fmla="*/ 121356 h 771706"/>
                <a:gd name="connsiteX2" fmla="*/ 0 w 1371871"/>
                <a:gd name="connsiteY2" fmla="*/ 771705 h 771706"/>
                <a:gd name="connsiteX0" fmla="*/ 1437520 w 1437520"/>
                <a:gd name="connsiteY0" fmla="*/ 22070 h 758154"/>
                <a:gd name="connsiteX1" fmla="*/ 645879 w 1437520"/>
                <a:gd name="connsiteY1" fmla="*/ 120909 h 758154"/>
                <a:gd name="connsiteX2" fmla="*/ 0 w 1437520"/>
                <a:gd name="connsiteY2" fmla="*/ 758154 h 758154"/>
              </a:gdLst>
              <a:ahLst/>
              <a:cxnLst>
                <a:cxn ang="0">
                  <a:pos x="connsiteX0" y="connsiteY0"/>
                </a:cxn>
                <a:cxn ang="0">
                  <a:pos x="connsiteX1" y="connsiteY1"/>
                </a:cxn>
                <a:cxn ang="0">
                  <a:pos x="connsiteX2" y="connsiteY2"/>
                </a:cxn>
              </a:cxnLst>
              <a:rect l="l" t="t" r="r" b="b"/>
              <a:pathLst>
                <a:path w="1437520" h="758154">
                  <a:moveTo>
                    <a:pt x="1437520" y="22070"/>
                  </a:moveTo>
                  <a:cubicBezTo>
                    <a:pt x="1329570" y="-23703"/>
                    <a:pt x="885466" y="-1772"/>
                    <a:pt x="645879" y="120909"/>
                  </a:cubicBezTo>
                  <a:cubicBezTo>
                    <a:pt x="406292" y="243590"/>
                    <a:pt x="95250" y="688039"/>
                    <a:pt x="0" y="758154"/>
                  </a:cubicBezTo>
                </a:path>
              </a:pathLst>
            </a:custGeom>
            <a:noFill/>
            <a:ln w="25400">
              <a:solidFill>
                <a:schemeClr val="tx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Freihandform 33">
              <a:extLst>
                <a:ext uri="{FF2B5EF4-FFF2-40B4-BE49-F238E27FC236}">
                  <a16:creationId xmlns:a16="http://schemas.microsoft.com/office/drawing/2014/main" id="{7E6CC34C-469E-9108-24FB-BE2FC79C2951}"/>
                </a:ext>
              </a:extLst>
            </p:cNvPr>
            <p:cNvSpPr/>
            <p:nvPr/>
          </p:nvSpPr>
          <p:spPr>
            <a:xfrm>
              <a:off x="5196993" y="1978613"/>
              <a:ext cx="71864" cy="141640"/>
            </a:xfrm>
            <a:custGeom>
              <a:avLst/>
              <a:gdLst>
                <a:gd name="connsiteX0" fmla="*/ 609600 w 609600"/>
                <a:gd name="connsiteY0" fmla="*/ 81365 h 154390"/>
                <a:gd name="connsiteX1" fmla="*/ 292100 w 609600"/>
                <a:gd name="connsiteY1" fmla="*/ 1990 h 154390"/>
                <a:gd name="connsiteX2" fmla="*/ 0 w 609600"/>
                <a:gd name="connsiteY2" fmla="*/ 154390 h 154390"/>
                <a:gd name="connsiteX0" fmla="*/ 413537 w 413537"/>
                <a:gd name="connsiteY0" fmla="*/ 142295 h 152422"/>
                <a:gd name="connsiteX1" fmla="*/ 292100 w 413537"/>
                <a:gd name="connsiteY1" fmla="*/ 22 h 152422"/>
                <a:gd name="connsiteX2" fmla="*/ 0 w 413537"/>
                <a:gd name="connsiteY2" fmla="*/ 152422 h 152422"/>
                <a:gd name="connsiteX0" fmla="*/ 121576 w 121576"/>
                <a:gd name="connsiteY0" fmla="*/ 229391 h 229392"/>
                <a:gd name="connsiteX1" fmla="*/ 139 w 121576"/>
                <a:gd name="connsiteY1" fmla="*/ 87118 h 229392"/>
                <a:gd name="connsiteX2" fmla="*/ 85955 w 121576"/>
                <a:gd name="connsiteY2" fmla="*/ 24613 h 229392"/>
                <a:gd name="connsiteX0" fmla="*/ 121766 w 163071"/>
                <a:gd name="connsiteY0" fmla="*/ 142396 h 142396"/>
                <a:gd name="connsiteX1" fmla="*/ 329 w 163071"/>
                <a:gd name="connsiteY1" fmla="*/ 123 h 142396"/>
                <a:gd name="connsiteX2" fmla="*/ 140133 w 163071"/>
                <a:gd name="connsiteY2" fmla="*/ 123694 h 142396"/>
                <a:gd name="connsiteX0" fmla="*/ 65488 w 114338"/>
                <a:gd name="connsiteY0" fmla="*/ 207851 h 207851"/>
                <a:gd name="connsiteX1" fmla="*/ 17929 w 114338"/>
                <a:gd name="connsiteY1" fmla="*/ 58 h 207851"/>
                <a:gd name="connsiteX2" fmla="*/ 83855 w 114338"/>
                <a:gd name="connsiteY2" fmla="*/ 189149 h 207851"/>
              </a:gdLst>
              <a:ahLst/>
              <a:cxnLst>
                <a:cxn ang="0">
                  <a:pos x="connsiteX0" y="connsiteY0"/>
                </a:cxn>
                <a:cxn ang="0">
                  <a:pos x="connsiteX1" y="connsiteY1"/>
                </a:cxn>
                <a:cxn ang="0">
                  <a:pos x="connsiteX2" y="connsiteY2"/>
                </a:cxn>
              </a:cxnLst>
              <a:rect l="l" t="t" r="r" b="b"/>
              <a:pathLst>
                <a:path w="114338" h="207851">
                  <a:moveTo>
                    <a:pt x="65488" y="207851"/>
                  </a:moveTo>
                  <a:cubicBezTo>
                    <a:pt x="-42462" y="162078"/>
                    <a:pt x="14868" y="3175"/>
                    <a:pt x="17929" y="58"/>
                  </a:cubicBezTo>
                  <a:cubicBezTo>
                    <a:pt x="20990" y="-3059"/>
                    <a:pt x="179105" y="119034"/>
                    <a:pt x="83855" y="189149"/>
                  </a:cubicBezTo>
                </a:path>
              </a:pathLst>
            </a:custGeom>
            <a:noFill/>
            <a:ln w="25400">
              <a:solidFill>
                <a:schemeClr val="tx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extfeld 30">
              <a:extLst>
                <a:ext uri="{FF2B5EF4-FFF2-40B4-BE49-F238E27FC236}">
                  <a16:creationId xmlns:a16="http://schemas.microsoft.com/office/drawing/2014/main" id="{59C3C458-DA53-0C03-C31A-1CD4C10FBC0D}"/>
                </a:ext>
              </a:extLst>
            </p:cNvPr>
            <p:cNvSpPr txBox="1"/>
            <p:nvPr/>
          </p:nvSpPr>
          <p:spPr>
            <a:xfrm>
              <a:off x="4373823" y="2045133"/>
              <a:ext cx="635709" cy="382360"/>
            </a:xfrm>
            <a:prstGeom prst="rect">
              <a:avLst/>
            </a:prstGeom>
            <a:noFill/>
          </p:spPr>
          <p:txBody>
            <a:bodyPr wrap="none" rtlCol="0">
              <a:spAutoFit/>
            </a:bodyPr>
            <a:lstStyle/>
            <a:p>
              <a:r>
                <a:rPr lang="en-US" sz="1600" dirty="0"/>
                <a:t>USA</a:t>
              </a:r>
            </a:p>
            <a:p>
              <a:r>
                <a:rPr lang="en-US" sz="1200" dirty="0"/>
                <a:t>NSLS-II@BNL</a:t>
              </a:r>
            </a:p>
            <a:p>
              <a:r>
                <a:rPr lang="en-US" sz="1200" dirty="0"/>
                <a:t>3 GeV SCW</a:t>
              </a:r>
            </a:p>
          </p:txBody>
        </p:sp>
        <p:sp>
          <p:nvSpPr>
            <p:cNvPr id="19" name="Textfeld 35">
              <a:extLst>
                <a:ext uri="{FF2B5EF4-FFF2-40B4-BE49-F238E27FC236}">
                  <a16:creationId xmlns:a16="http://schemas.microsoft.com/office/drawing/2014/main" id="{545E7ACA-39B5-0964-4557-29DDF6DCB031}"/>
                </a:ext>
              </a:extLst>
            </p:cNvPr>
            <p:cNvSpPr txBox="1"/>
            <p:nvPr/>
          </p:nvSpPr>
          <p:spPr>
            <a:xfrm>
              <a:off x="5056517" y="2616414"/>
              <a:ext cx="1158926" cy="382360"/>
            </a:xfrm>
            <a:prstGeom prst="rect">
              <a:avLst/>
            </a:prstGeom>
            <a:noFill/>
          </p:spPr>
          <p:txBody>
            <a:bodyPr wrap="none" rtlCol="0">
              <a:spAutoFit/>
            </a:bodyPr>
            <a:lstStyle/>
            <a:p>
              <a:pPr algn="r"/>
              <a:r>
                <a:rPr lang="en-US" sz="1600" dirty="0"/>
                <a:t>Australia</a:t>
              </a:r>
            </a:p>
            <a:p>
              <a:pPr algn="r"/>
              <a:r>
                <a:rPr lang="en-US" sz="1200" dirty="0"/>
                <a:t>Synchrotron, Melbourne</a:t>
              </a:r>
            </a:p>
            <a:p>
              <a:pPr algn="r"/>
              <a:r>
                <a:rPr lang="en-US" sz="1200" dirty="0"/>
                <a:t>ANSTO - </a:t>
              </a:r>
              <a:r>
                <a:rPr lang="en-US" sz="1200" dirty="0" err="1"/>
                <a:t>BioSAXS</a:t>
              </a:r>
              <a:r>
                <a:rPr lang="en-US" sz="1200" dirty="0"/>
                <a:t> beamline</a:t>
              </a:r>
            </a:p>
          </p:txBody>
        </p:sp>
        <p:sp>
          <p:nvSpPr>
            <p:cNvPr id="20" name="Textfeld 31">
              <a:extLst>
                <a:ext uri="{FF2B5EF4-FFF2-40B4-BE49-F238E27FC236}">
                  <a16:creationId xmlns:a16="http://schemas.microsoft.com/office/drawing/2014/main" id="{C3C0442F-4765-A1D9-B593-3593D5AFA8D7}"/>
                </a:ext>
              </a:extLst>
            </p:cNvPr>
            <p:cNvSpPr txBox="1"/>
            <p:nvPr/>
          </p:nvSpPr>
          <p:spPr>
            <a:xfrm>
              <a:off x="5041775" y="1778638"/>
              <a:ext cx="345648" cy="182868"/>
            </a:xfrm>
            <a:prstGeom prst="rect">
              <a:avLst/>
            </a:prstGeom>
            <a:solidFill>
              <a:schemeClr val="bg1"/>
            </a:solidFill>
            <a:ln>
              <a:solidFill>
                <a:schemeClr val="tx2"/>
              </a:solidFill>
            </a:ln>
          </p:spPr>
          <p:txBody>
            <a:bodyPr wrap="none" rtlCol="0">
              <a:spAutoFit/>
            </a:bodyPr>
            <a:lstStyle>
              <a:defPPr>
                <a:defRPr lang="en-US"/>
              </a:defPPr>
              <a:lvl1pPr>
                <a:defRPr sz="1050">
                  <a:solidFill>
                    <a:schemeClr val="tx2"/>
                  </a:solidFill>
                </a:defRPr>
              </a:lvl1pPr>
            </a:lstStyle>
            <a:p>
              <a:r>
                <a:rPr lang="en-US" sz="1600" dirty="0"/>
                <a:t>2022</a:t>
              </a:r>
            </a:p>
          </p:txBody>
        </p:sp>
        <p:sp>
          <p:nvSpPr>
            <p:cNvPr id="21" name="Textfeld 37">
              <a:extLst>
                <a:ext uri="{FF2B5EF4-FFF2-40B4-BE49-F238E27FC236}">
                  <a16:creationId xmlns:a16="http://schemas.microsoft.com/office/drawing/2014/main" id="{CA4C522B-4392-DB34-19A4-8AB88889FCAB}"/>
                </a:ext>
              </a:extLst>
            </p:cNvPr>
            <p:cNvSpPr txBox="1"/>
            <p:nvPr/>
          </p:nvSpPr>
          <p:spPr>
            <a:xfrm>
              <a:off x="5355742" y="2557133"/>
              <a:ext cx="356615" cy="182868"/>
            </a:xfrm>
            <a:prstGeom prst="rect">
              <a:avLst/>
            </a:prstGeom>
            <a:solidFill>
              <a:schemeClr val="bg1"/>
            </a:solidFill>
            <a:ln>
              <a:solidFill>
                <a:schemeClr val="tx2"/>
              </a:solidFill>
            </a:ln>
          </p:spPr>
          <p:txBody>
            <a:bodyPr wrap="square" rtlCol="0">
              <a:spAutoFit/>
            </a:bodyPr>
            <a:lstStyle/>
            <a:p>
              <a:r>
                <a:rPr lang="en-US" sz="1600" dirty="0">
                  <a:solidFill>
                    <a:schemeClr val="tx2"/>
                  </a:solidFill>
                </a:rPr>
                <a:t>2020</a:t>
              </a:r>
            </a:p>
          </p:txBody>
        </p:sp>
        <p:sp>
          <p:nvSpPr>
            <p:cNvPr id="22" name="Textfeld 38">
              <a:extLst>
                <a:ext uri="{FF2B5EF4-FFF2-40B4-BE49-F238E27FC236}">
                  <a16:creationId xmlns:a16="http://schemas.microsoft.com/office/drawing/2014/main" id="{2085C8FC-62E0-8070-725E-BD2DFB44C9E9}"/>
                </a:ext>
              </a:extLst>
            </p:cNvPr>
            <p:cNvSpPr txBox="1"/>
            <p:nvPr/>
          </p:nvSpPr>
          <p:spPr>
            <a:xfrm>
              <a:off x="5370888" y="1757931"/>
              <a:ext cx="653892" cy="282614"/>
            </a:xfrm>
            <a:prstGeom prst="rect">
              <a:avLst/>
            </a:prstGeom>
            <a:noFill/>
          </p:spPr>
          <p:txBody>
            <a:bodyPr wrap="none" rtlCol="0">
              <a:spAutoFit/>
            </a:bodyPr>
            <a:lstStyle/>
            <a:p>
              <a:r>
                <a:rPr lang="en-US" sz="1600" dirty="0" err="1"/>
                <a:t>EuXFEL</a:t>
              </a:r>
              <a:endParaRPr lang="en-US" sz="1600" dirty="0"/>
            </a:p>
            <a:p>
              <a:r>
                <a:rPr lang="en-US" sz="1200" dirty="0"/>
                <a:t>SCUs for FELs</a:t>
              </a:r>
            </a:p>
          </p:txBody>
        </p:sp>
        <p:sp>
          <p:nvSpPr>
            <p:cNvPr id="23" name="Textfeld 46">
              <a:extLst>
                <a:ext uri="{FF2B5EF4-FFF2-40B4-BE49-F238E27FC236}">
                  <a16:creationId xmlns:a16="http://schemas.microsoft.com/office/drawing/2014/main" id="{A580CCFB-A97C-5459-0A31-DF8F5D3057F5}"/>
                </a:ext>
              </a:extLst>
            </p:cNvPr>
            <p:cNvSpPr txBox="1"/>
            <p:nvPr/>
          </p:nvSpPr>
          <p:spPr>
            <a:xfrm>
              <a:off x="4413821" y="2429603"/>
              <a:ext cx="383149" cy="182868"/>
            </a:xfrm>
            <a:prstGeom prst="rect">
              <a:avLst/>
            </a:prstGeom>
            <a:solidFill>
              <a:schemeClr val="bg1"/>
            </a:solidFill>
            <a:ln>
              <a:solidFill>
                <a:schemeClr val="tx2"/>
              </a:solidFill>
            </a:ln>
          </p:spPr>
          <p:txBody>
            <a:bodyPr wrap="square" rtlCol="0">
              <a:spAutoFit/>
            </a:bodyPr>
            <a:lstStyle/>
            <a:p>
              <a:r>
                <a:rPr lang="en-US" sz="1600" dirty="0">
                  <a:solidFill>
                    <a:schemeClr val="tx2"/>
                  </a:solidFill>
                </a:rPr>
                <a:t>2020</a:t>
              </a:r>
            </a:p>
          </p:txBody>
        </p:sp>
      </p:grpSp>
      <p:pic>
        <p:nvPicPr>
          <p:cNvPr id="24" name="Picture 23">
            <a:extLst>
              <a:ext uri="{FF2B5EF4-FFF2-40B4-BE49-F238E27FC236}">
                <a16:creationId xmlns:a16="http://schemas.microsoft.com/office/drawing/2014/main" id="{46F3EABF-3D35-5B53-DDA8-E673E232128D}"/>
              </a:ext>
            </a:extLst>
          </p:cNvPr>
          <p:cNvPicPr>
            <a:picLocks noChangeAspect="1"/>
          </p:cNvPicPr>
          <p:nvPr/>
        </p:nvPicPr>
        <p:blipFill rotWithShape="1">
          <a:blip r:embed="rId6">
            <a:extLst>
              <a:ext uri="{28A0092B-C50C-407E-A947-70E740481C1C}">
                <a14:useLocalDpi xmlns:a14="http://schemas.microsoft.com/office/drawing/2010/main" val="0"/>
              </a:ext>
            </a:extLst>
          </a:blip>
          <a:srcRect l="4476" t="14218" r="3277" b="10767"/>
          <a:stretch/>
        </p:blipFill>
        <p:spPr>
          <a:xfrm>
            <a:off x="6111675" y="2673605"/>
            <a:ext cx="2786800" cy="1699693"/>
          </a:xfrm>
          <a:prstGeom prst="rect">
            <a:avLst/>
          </a:prstGeom>
          <a:effectLst>
            <a:outerShdw blurRad="50800" dist="38100" dir="2700000" algn="tl" rotWithShape="0">
              <a:prstClr val="black">
                <a:alpha val="40000"/>
              </a:prstClr>
            </a:outerShdw>
          </a:effectLst>
        </p:spPr>
      </p:pic>
      <p:pic>
        <p:nvPicPr>
          <p:cNvPr id="25" name="Picture 24" descr="A picture containing engine&#10;&#10;Description automatically generated">
            <a:extLst>
              <a:ext uri="{FF2B5EF4-FFF2-40B4-BE49-F238E27FC236}">
                <a16:creationId xmlns:a16="http://schemas.microsoft.com/office/drawing/2014/main" id="{B4DD13C7-32C0-25EF-54C8-2C8F3BAE30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491" y="1670970"/>
            <a:ext cx="2204555" cy="1654777"/>
          </a:xfrm>
          <a:prstGeom prst="rect">
            <a:avLst/>
          </a:prstGeom>
          <a:effectLst>
            <a:outerShdw blurRad="50800" dist="38100" dir="2700000" algn="tl" rotWithShape="0">
              <a:prstClr val="black">
                <a:alpha val="40000"/>
              </a:prstClr>
            </a:outerShdw>
          </a:effectLst>
        </p:spPr>
      </p:pic>
      <p:sp>
        <p:nvSpPr>
          <p:cNvPr id="26" name="Right Arrow 25">
            <a:extLst>
              <a:ext uri="{FF2B5EF4-FFF2-40B4-BE49-F238E27FC236}">
                <a16:creationId xmlns:a16="http://schemas.microsoft.com/office/drawing/2014/main" id="{6BE2DCFA-193B-55E2-8BFE-8FD934AD59F8}"/>
              </a:ext>
            </a:extLst>
          </p:cNvPr>
          <p:cNvSpPr/>
          <p:nvPr/>
        </p:nvSpPr>
        <p:spPr>
          <a:xfrm>
            <a:off x="5955671" y="3207618"/>
            <a:ext cx="382262" cy="3385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7" name="Right Arrow 26">
            <a:extLst>
              <a:ext uri="{FF2B5EF4-FFF2-40B4-BE49-F238E27FC236}">
                <a16:creationId xmlns:a16="http://schemas.microsoft.com/office/drawing/2014/main" id="{3DACC077-504F-39DE-F8FA-55B6727E07BB}"/>
              </a:ext>
            </a:extLst>
          </p:cNvPr>
          <p:cNvSpPr/>
          <p:nvPr/>
        </p:nvSpPr>
        <p:spPr>
          <a:xfrm rot="10800000">
            <a:off x="2225549" y="2259140"/>
            <a:ext cx="382262" cy="3385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28" name="TextBox 27">
            <a:extLst>
              <a:ext uri="{FF2B5EF4-FFF2-40B4-BE49-F238E27FC236}">
                <a16:creationId xmlns:a16="http://schemas.microsoft.com/office/drawing/2014/main" id="{10A62314-A2CB-ADA7-820F-0F1F6F137926}"/>
              </a:ext>
            </a:extLst>
          </p:cNvPr>
          <p:cNvSpPr txBox="1"/>
          <p:nvPr/>
        </p:nvSpPr>
        <p:spPr>
          <a:xfrm>
            <a:off x="6111675" y="4194385"/>
            <a:ext cx="1249060" cy="215444"/>
          </a:xfrm>
          <a:prstGeom prst="rect">
            <a:avLst/>
          </a:prstGeom>
          <a:noFill/>
        </p:spPr>
        <p:txBody>
          <a:bodyPr wrap="none" rtlCol="0">
            <a:spAutoFit/>
          </a:bodyPr>
          <a:lstStyle/>
          <a:p>
            <a:r>
              <a:rPr lang="en-DE" sz="800" dirty="0">
                <a:solidFill>
                  <a:schemeClr val="bg1"/>
                </a:solidFill>
              </a:rPr>
              <a:t>© Bilfinger Noell GmbH</a:t>
            </a:r>
          </a:p>
        </p:txBody>
      </p:sp>
      <p:sp>
        <p:nvSpPr>
          <p:cNvPr id="29" name="TextBox 28">
            <a:extLst>
              <a:ext uri="{FF2B5EF4-FFF2-40B4-BE49-F238E27FC236}">
                <a16:creationId xmlns:a16="http://schemas.microsoft.com/office/drawing/2014/main" id="{62ABAF1E-F1F7-3D74-C2FA-415FBF8872D9}"/>
              </a:ext>
            </a:extLst>
          </p:cNvPr>
          <p:cNvSpPr txBox="1"/>
          <p:nvPr/>
        </p:nvSpPr>
        <p:spPr>
          <a:xfrm>
            <a:off x="148871" y="3123369"/>
            <a:ext cx="1249060" cy="215444"/>
          </a:xfrm>
          <a:prstGeom prst="rect">
            <a:avLst/>
          </a:prstGeom>
          <a:noFill/>
        </p:spPr>
        <p:txBody>
          <a:bodyPr wrap="none" rtlCol="0">
            <a:spAutoFit/>
          </a:bodyPr>
          <a:lstStyle/>
          <a:p>
            <a:r>
              <a:rPr lang="en-DE" sz="800" dirty="0">
                <a:solidFill>
                  <a:schemeClr val="bg1"/>
                </a:solidFill>
              </a:rPr>
              <a:t>© Bilfinger Noell GmbH</a:t>
            </a:r>
          </a:p>
        </p:txBody>
      </p:sp>
      <p:sp>
        <p:nvSpPr>
          <p:cNvPr id="2" name="TextBox 1">
            <a:extLst>
              <a:ext uri="{FF2B5EF4-FFF2-40B4-BE49-F238E27FC236}">
                <a16:creationId xmlns:a16="http://schemas.microsoft.com/office/drawing/2014/main" id="{8EA745C0-7F57-190F-69CB-86FD251CC982}"/>
              </a:ext>
            </a:extLst>
          </p:cNvPr>
          <p:cNvSpPr txBox="1"/>
          <p:nvPr/>
        </p:nvSpPr>
        <p:spPr>
          <a:xfrm>
            <a:off x="595518" y="3481278"/>
            <a:ext cx="1812804" cy="307777"/>
          </a:xfrm>
          <a:prstGeom prst="rect">
            <a:avLst/>
          </a:prstGeom>
          <a:noFill/>
        </p:spPr>
        <p:txBody>
          <a:bodyPr wrap="none" rtlCol="0">
            <a:spAutoFit/>
          </a:bodyPr>
          <a:lstStyle/>
          <a:p>
            <a:r>
              <a:rPr lang="en-DE" sz="1400" dirty="0"/>
              <a:t>First light: Nov. 2022</a:t>
            </a:r>
          </a:p>
        </p:txBody>
      </p:sp>
      <p:sp>
        <p:nvSpPr>
          <p:cNvPr id="30" name="Explosion 1 29">
            <a:extLst>
              <a:ext uri="{FF2B5EF4-FFF2-40B4-BE49-F238E27FC236}">
                <a16:creationId xmlns:a16="http://schemas.microsoft.com/office/drawing/2014/main" id="{DC4F4006-5F36-BD6C-2022-8A14399C6F3B}"/>
              </a:ext>
            </a:extLst>
          </p:cNvPr>
          <p:cNvSpPr/>
          <p:nvPr/>
        </p:nvSpPr>
        <p:spPr>
          <a:xfrm>
            <a:off x="223462" y="3428489"/>
            <a:ext cx="396264" cy="396264"/>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1" name="TextBox 30">
            <a:extLst>
              <a:ext uri="{FF2B5EF4-FFF2-40B4-BE49-F238E27FC236}">
                <a16:creationId xmlns:a16="http://schemas.microsoft.com/office/drawing/2014/main" id="{69E9E8F1-1270-39C4-D0DE-856285E94549}"/>
              </a:ext>
            </a:extLst>
          </p:cNvPr>
          <p:cNvSpPr txBox="1"/>
          <p:nvPr/>
        </p:nvSpPr>
        <p:spPr>
          <a:xfrm>
            <a:off x="6740927" y="4471757"/>
            <a:ext cx="1812804" cy="307777"/>
          </a:xfrm>
          <a:prstGeom prst="rect">
            <a:avLst/>
          </a:prstGeom>
          <a:noFill/>
        </p:spPr>
        <p:txBody>
          <a:bodyPr wrap="none" rtlCol="0">
            <a:spAutoFit/>
          </a:bodyPr>
          <a:lstStyle/>
          <a:p>
            <a:r>
              <a:rPr lang="en-DE" sz="1400" dirty="0"/>
              <a:t>First light: Nov. 2022</a:t>
            </a:r>
          </a:p>
        </p:txBody>
      </p:sp>
      <p:sp>
        <p:nvSpPr>
          <p:cNvPr id="32" name="Explosion 1 31">
            <a:extLst>
              <a:ext uri="{FF2B5EF4-FFF2-40B4-BE49-F238E27FC236}">
                <a16:creationId xmlns:a16="http://schemas.microsoft.com/office/drawing/2014/main" id="{58AE1A35-D7D7-D4B5-E301-1AB9CFD9CAA9}"/>
              </a:ext>
            </a:extLst>
          </p:cNvPr>
          <p:cNvSpPr/>
          <p:nvPr/>
        </p:nvSpPr>
        <p:spPr>
          <a:xfrm>
            <a:off x="6384985" y="4436145"/>
            <a:ext cx="396264" cy="396264"/>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 name="Date Placeholder 4">
            <a:extLst>
              <a:ext uri="{FF2B5EF4-FFF2-40B4-BE49-F238E27FC236}">
                <a16:creationId xmlns:a16="http://schemas.microsoft.com/office/drawing/2014/main" id="{F040C835-7AE2-62BE-3ED1-17CF88AAA6BA}"/>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3288587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D9BBCE-C79C-2E45-AE27-B56C4DE0C30F}"/>
              </a:ext>
            </a:extLst>
          </p:cNvPr>
          <p:cNvSpPr>
            <a:spLocks noGrp="1"/>
          </p:cNvSpPr>
          <p:nvPr>
            <p:ph sz="half" idx="1"/>
          </p:nvPr>
        </p:nvSpPr>
        <p:spPr>
          <a:xfrm>
            <a:off x="371903" y="857045"/>
            <a:ext cx="4114800" cy="3364891"/>
          </a:xfrm>
        </p:spPr>
        <p:txBody>
          <a:bodyPr>
            <a:normAutofit/>
          </a:bodyPr>
          <a:lstStyle/>
          <a:p>
            <a:r>
              <a:rPr lang="en-DE" sz="1600" b="1" dirty="0"/>
              <a:t>HTS miniature magnets</a:t>
            </a:r>
          </a:p>
        </p:txBody>
      </p:sp>
      <p:sp>
        <p:nvSpPr>
          <p:cNvPr id="6" name="Content Placeholder 5">
            <a:extLst>
              <a:ext uri="{FF2B5EF4-FFF2-40B4-BE49-F238E27FC236}">
                <a16:creationId xmlns:a16="http://schemas.microsoft.com/office/drawing/2014/main" id="{9E050F9B-6013-3F26-1DB2-EAC11D005697}"/>
              </a:ext>
            </a:extLst>
          </p:cNvPr>
          <p:cNvSpPr>
            <a:spLocks noGrp="1"/>
          </p:cNvSpPr>
          <p:nvPr>
            <p:ph sz="half" idx="2"/>
          </p:nvPr>
        </p:nvSpPr>
        <p:spPr>
          <a:xfrm>
            <a:off x="4629150" y="888938"/>
            <a:ext cx="4114799" cy="3745215"/>
          </a:xfrm>
        </p:spPr>
        <p:txBody>
          <a:bodyPr>
            <a:normAutofit/>
          </a:bodyPr>
          <a:lstStyle/>
          <a:p>
            <a:r>
              <a:rPr lang="en-DE" sz="1600" b="1" dirty="0"/>
              <a:t>HTS compact undulator</a:t>
            </a:r>
          </a:p>
        </p:txBody>
      </p:sp>
      <p:sp>
        <p:nvSpPr>
          <p:cNvPr id="3" name="Slide Number Placeholder 2">
            <a:extLst>
              <a:ext uri="{FF2B5EF4-FFF2-40B4-BE49-F238E27FC236}">
                <a16:creationId xmlns:a16="http://schemas.microsoft.com/office/drawing/2014/main" id="{B487A1F8-66C2-4DE2-75E5-C005F1015C58}"/>
              </a:ext>
            </a:extLst>
          </p:cNvPr>
          <p:cNvSpPr>
            <a:spLocks noGrp="1"/>
          </p:cNvSpPr>
          <p:nvPr>
            <p:ph type="sldNum" sz="quarter" idx="12"/>
          </p:nvPr>
        </p:nvSpPr>
        <p:spPr/>
        <p:txBody>
          <a:bodyPr/>
          <a:lstStyle/>
          <a:p>
            <a:fld id="{61696EC4-B4CF-4701-AD06-A8439D6D8E12}" type="slidenum">
              <a:rPr lang="en-US" noProof="0" smtClean="0"/>
              <a:t>22</a:t>
            </a:fld>
            <a:endParaRPr lang="en-US" noProof="0"/>
          </a:p>
        </p:txBody>
      </p:sp>
      <p:sp>
        <p:nvSpPr>
          <p:cNvPr id="4" name="Title 3">
            <a:extLst>
              <a:ext uri="{FF2B5EF4-FFF2-40B4-BE49-F238E27FC236}">
                <a16:creationId xmlns:a16="http://schemas.microsoft.com/office/drawing/2014/main" id="{FA953A6A-32DE-5C35-08E4-D08CB7347337}"/>
              </a:ext>
            </a:extLst>
          </p:cNvPr>
          <p:cNvSpPr>
            <a:spLocks noGrp="1"/>
          </p:cNvSpPr>
          <p:nvPr>
            <p:ph type="title"/>
          </p:nvPr>
        </p:nvSpPr>
        <p:spPr>
          <a:xfrm>
            <a:off x="352559" y="189014"/>
            <a:ext cx="6869178" cy="575989"/>
          </a:xfrm>
        </p:spPr>
        <p:txBody>
          <a:bodyPr>
            <a:normAutofit/>
          </a:bodyPr>
          <a:lstStyle/>
          <a:p>
            <a:r>
              <a:rPr lang="en-DE" dirty="0"/>
              <a:t>HTS magnet technology</a:t>
            </a:r>
          </a:p>
        </p:txBody>
      </p:sp>
      <p:pic>
        <p:nvPicPr>
          <p:cNvPr id="9" name="Picture 8">
            <a:extLst>
              <a:ext uri="{FF2B5EF4-FFF2-40B4-BE49-F238E27FC236}">
                <a16:creationId xmlns:a16="http://schemas.microsoft.com/office/drawing/2014/main" id="{3DF2D005-4701-07F7-64B6-69F949236D1F}"/>
              </a:ext>
            </a:extLst>
          </p:cNvPr>
          <p:cNvPicPr>
            <a:picLocks noChangeAspect="1"/>
          </p:cNvPicPr>
          <p:nvPr/>
        </p:nvPicPr>
        <p:blipFill rotWithShape="1">
          <a:blip r:embed="rId3"/>
          <a:srcRect l="44016" t="9196" b="4221"/>
          <a:stretch/>
        </p:blipFill>
        <p:spPr>
          <a:xfrm>
            <a:off x="6943139" y="3006568"/>
            <a:ext cx="2174815" cy="1171856"/>
          </a:xfrm>
          <a:prstGeom prst="rect">
            <a:avLst/>
          </a:prstGeom>
        </p:spPr>
      </p:pic>
      <p:pic>
        <p:nvPicPr>
          <p:cNvPr id="10" name="Picture 9">
            <a:extLst>
              <a:ext uri="{FF2B5EF4-FFF2-40B4-BE49-F238E27FC236}">
                <a16:creationId xmlns:a16="http://schemas.microsoft.com/office/drawing/2014/main" id="{90C080C8-5084-7EBA-E3DC-78FABE4CA04B}"/>
              </a:ext>
            </a:extLst>
          </p:cNvPr>
          <p:cNvPicPr>
            <a:picLocks noChangeAspect="1"/>
          </p:cNvPicPr>
          <p:nvPr/>
        </p:nvPicPr>
        <p:blipFill>
          <a:blip r:embed="rId4"/>
          <a:stretch>
            <a:fillRect/>
          </a:stretch>
        </p:blipFill>
        <p:spPr>
          <a:xfrm>
            <a:off x="4534185" y="1500134"/>
            <a:ext cx="2408954" cy="2462725"/>
          </a:xfrm>
          <a:prstGeom prst="rect">
            <a:avLst/>
          </a:prstGeom>
        </p:spPr>
      </p:pic>
      <p:sp>
        <p:nvSpPr>
          <p:cNvPr id="11" name="TextBox 10">
            <a:extLst>
              <a:ext uri="{FF2B5EF4-FFF2-40B4-BE49-F238E27FC236}">
                <a16:creationId xmlns:a16="http://schemas.microsoft.com/office/drawing/2014/main" id="{67B26526-C6C8-F874-FEF5-9A243409BE73}"/>
              </a:ext>
            </a:extLst>
          </p:cNvPr>
          <p:cNvSpPr txBox="1"/>
          <p:nvPr/>
        </p:nvSpPr>
        <p:spPr>
          <a:xfrm>
            <a:off x="4933505" y="1122528"/>
            <a:ext cx="3708066" cy="584775"/>
          </a:xfrm>
          <a:prstGeom prst="rect">
            <a:avLst/>
          </a:prstGeom>
          <a:noFill/>
        </p:spPr>
        <p:txBody>
          <a:bodyPr wrap="none" rtlCol="0">
            <a:spAutoFit/>
          </a:bodyPr>
          <a:lstStyle/>
          <a:p>
            <a:r>
              <a:rPr lang="en-DE" sz="1600" dirty="0"/>
              <a:t>Main challenges: Bending radii &lt; 5 mm</a:t>
            </a:r>
          </a:p>
          <a:p>
            <a:pPr>
              <a:tabLst>
                <a:tab pos="1593850" algn="l"/>
              </a:tabLst>
            </a:pPr>
            <a:r>
              <a:rPr lang="en-DE" sz="1600" dirty="0"/>
              <a:t>	Quench protection</a:t>
            </a:r>
          </a:p>
        </p:txBody>
      </p:sp>
      <p:pic>
        <p:nvPicPr>
          <p:cNvPr id="12" name="Picture 11">
            <a:extLst>
              <a:ext uri="{FF2B5EF4-FFF2-40B4-BE49-F238E27FC236}">
                <a16:creationId xmlns:a16="http://schemas.microsoft.com/office/drawing/2014/main" id="{29BEFC08-5BFA-5949-D464-0D045E9F6098}"/>
              </a:ext>
            </a:extLst>
          </p:cNvPr>
          <p:cNvPicPr>
            <a:picLocks noChangeAspect="1"/>
          </p:cNvPicPr>
          <p:nvPr/>
        </p:nvPicPr>
        <p:blipFill rotWithShape="1">
          <a:blip r:embed="rId5"/>
          <a:srcRect l="1329" t="4389" r="56143" b="4221"/>
          <a:stretch/>
        </p:blipFill>
        <p:spPr>
          <a:xfrm>
            <a:off x="7049985" y="1707303"/>
            <a:ext cx="1664959" cy="1246547"/>
          </a:xfrm>
          <a:prstGeom prst="rect">
            <a:avLst/>
          </a:prstGeom>
        </p:spPr>
      </p:pic>
      <p:sp>
        <p:nvSpPr>
          <p:cNvPr id="14" name="TextBox 13">
            <a:extLst>
              <a:ext uri="{FF2B5EF4-FFF2-40B4-BE49-F238E27FC236}">
                <a16:creationId xmlns:a16="http://schemas.microsoft.com/office/drawing/2014/main" id="{150FAF69-C418-0CB3-74F8-73938FDFE2B9}"/>
              </a:ext>
            </a:extLst>
          </p:cNvPr>
          <p:cNvSpPr txBox="1"/>
          <p:nvPr/>
        </p:nvSpPr>
        <p:spPr>
          <a:xfrm>
            <a:off x="4555777" y="4010160"/>
            <a:ext cx="2408954" cy="738664"/>
          </a:xfrm>
          <a:prstGeom prst="rect">
            <a:avLst/>
          </a:prstGeom>
          <a:noFill/>
        </p:spPr>
        <p:txBody>
          <a:bodyPr wrap="square">
            <a:spAutoFit/>
          </a:bodyPr>
          <a:lstStyle/>
          <a:p>
            <a:r>
              <a:rPr lang="en-GB" sz="1400" b="1" dirty="0">
                <a:solidFill>
                  <a:schemeClr val="tx2"/>
                </a:solidFill>
                <a:effectLst/>
                <a:latin typeface="ArialMT"/>
              </a:rPr>
              <a:t>VR and </a:t>
            </a:r>
            <a:r>
              <a:rPr lang="en-GB" sz="1400" b="1" dirty="0" err="1">
                <a:solidFill>
                  <a:schemeClr val="tx2"/>
                </a:solidFill>
                <a:effectLst/>
                <a:latin typeface="ArialMT"/>
              </a:rPr>
              <a:t>hel</a:t>
            </a:r>
            <a:r>
              <a:rPr lang="en-GB" sz="1400" b="1" dirty="0">
                <a:solidFill>
                  <a:schemeClr val="tx2"/>
                </a:solidFill>
                <a:effectLst/>
                <a:latin typeface="ArialMT"/>
              </a:rPr>
              <a:t>. prototype coils were manufactured and successfully tested </a:t>
            </a:r>
            <a:endParaRPr lang="en-GB" sz="1400" b="1" dirty="0">
              <a:solidFill>
                <a:schemeClr val="tx2"/>
              </a:solidFill>
              <a:effectLst/>
            </a:endParaRPr>
          </a:p>
        </p:txBody>
      </p:sp>
      <p:pic>
        <p:nvPicPr>
          <p:cNvPr id="17" name="Picture 16">
            <a:extLst>
              <a:ext uri="{FF2B5EF4-FFF2-40B4-BE49-F238E27FC236}">
                <a16:creationId xmlns:a16="http://schemas.microsoft.com/office/drawing/2014/main" id="{3EB19E4B-BC50-C4A6-C2C0-5C5D81653839}"/>
              </a:ext>
            </a:extLst>
          </p:cNvPr>
          <p:cNvPicPr>
            <a:picLocks noChangeAspect="1"/>
          </p:cNvPicPr>
          <p:nvPr/>
        </p:nvPicPr>
        <p:blipFill>
          <a:blip r:embed="rId6"/>
          <a:stretch>
            <a:fillRect/>
          </a:stretch>
        </p:blipFill>
        <p:spPr>
          <a:xfrm>
            <a:off x="106997" y="3046271"/>
            <a:ext cx="2102486" cy="1423473"/>
          </a:xfrm>
          <a:prstGeom prst="rect">
            <a:avLst/>
          </a:prstGeom>
        </p:spPr>
      </p:pic>
      <p:pic>
        <p:nvPicPr>
          <p:cNvPr id="18" name="Picture 17">
            <a:extLst>
              <a:ext uri="{FF2B5EF4-FFF2-40B4-BE49-F238E27FC236}">
                <a16:creationId xmlns:a16="http://schemas.microsoft.com/office/drawing/2014/main" id="{657DCAE6-2A01-1F42-FA85-14C1F3D8EA34}"/>
              </a:ext>
            </a:extLst>
          </p:cNvPr>
          <p:cNvPicPr>
            <a:picLocks noChangeAspect="1"/>
          </p:cNvPicPr>
          <p:nvPr/>
        </p:nvPicPr>
        <p:blipFill>
          <a:blip r:embed="rId7"/>
          <a:stretch>
            <a:fillRect/>
          </a:stretch>
        </p:blipFill>
        <p:spPr>
          <a:xfrm>
            <a:off x="77231" y="1308024"/>
            <a:ext cx="2426449" cy="1423472"/>
          </a:xfrm>
          <a:prstGeom prst="rect">
            <a:avLst/>
          </a:prstGeom>
        </p:spPr>
      </p:pic>
      <p:pic>
        <p:nvPicPr>
          <p:cNvPr id="7" name="Picture 6">
            <a:extLst>
              <a:ext uri="{FF2B5EF4-FFF2-40B4-BE49-F238E27FC236}">
                <a16:creationId xmlns:a16="http://schemas.microsoft.com/office/drawing/2014/main" id="{A0268A20-F6F7-BED9-DAA4-04362B206223}"/>
              </a:ext>
            </a:extLst>
          </p:cNvPr>
          <p:cNvPicPr>
            <a:picLocks noChangeAspect="1"/>
          </p:cNvPicPr>
          <p:nvPr/>
        </p:nvPicPr>
        <p:blipFill rotWithShape="1">
          <a:blip r:embed="rId8"/>
          <a:srcRect l="7876" t="22354" r="8646" b="10091"/>
          <a:stretch/>
        </p:blipFill>
        <p:spPr>
          <a:xfrm>
            <a:off x="2363235" y="2940198"/>
            <a:ext cx="1820720" cy="1423472"/>
          </a:xfrm>
          <a:prstGeom prst="rect">
            <a:avLst/>
          </a:prstGeom>
        </p:spPr>
      </p:pic>
      <p:sp>
        <p:nvSpPr>
          <p:cNvPr id="24" name="Rectangle 23">
            <a:extLst>
              <a:ext uri="{FF2B5EF4-FFF2-40B4-BE49-F238E27FC236}">
                <a16:creationId xmlns:a16="http://schemas.microsoft.com/office/drawing/2014/main" id="{A62FD277-7EB6-767D-718C-3F813779467C}"/>
              </a:ext>
            </a:extLst>
          </p:cNvPr>
          <p:cNvSpPr/>
          <p:nvPr/>
        </p:nvSpPr>
        <p:spPr>
          <a:xfrm>
            <a:off x="1231271" y="3067163"/>
            <a:ext cx="970388" cy="3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 name="TextBox 22">
            <a:extLst>
              <a:ext uri="{FF2B5EF4-FFF2-40B4-BE49-F238E27FC236}">
                <a16:creationId xmlns:a16="http://schemas.microsoft.com/office/drawing/2014/main" id="{6D01EA1F-F77C-2411-ED35-C271A8FC3B8E}"/>
              </a:ext>
            </a:extLst>
          </p:cNvPr>
          <p:cNvSpPr txBox="1"/>
          <p:nvPr/>
        </p:nvSpPr>
        <p:spPr>
          <a:xfrm>
            <a:off x="223107" y="4409815"/>
            <a:ext cx="3086101" cy="307777"/>
          </a:xfrm>
          <a:prstGeom prst="rect">
            <a:avLst/>
          </a:prstGeom>
          <a:noFill/>
        </p:spPr>
        <p:txBody>
          <a:bodyPr wrap="none" rtlCol="0">
            <a:spAutoFit/>
          </a:bodyPr>
          <a:lstStyle/>
          <a:p>
            <a:r>
              <a:rPr lang="en-US" sz="1400" b="1" dirty="0">
                <a:solidFill>
                  <a:schemeClr val="tx2"/>
                </a:solidFill>
              </a:rPr>
              <a:t>Successfully tested in LN</a:t>
            </a:r>
            <a:r>
              <a:rPr lang="en-US" sz="1400" b="1" baseline="-25000" dirty="0">
                <a:solidFill>
                  <a:schemeClr val="tx2"/>
                </a:solidFill>
              </a:rPr>
              <a:t>2</a:t>
            </a:r>
            <a:r>
              <a:rPr lang="en-US" sz="1400" b="1" dirty="0">
                <a:solidFill>
                  <a:schemeClr val="tx2"/>
                </a:solidFill>
              </a:rPr>
              <a:t> at 77 K</a:t>
            </a:r>
            <a:endParaRPr lang="en-DE" sz="1400" b="1" dirty="0">
              <a:solidFill>
                <a:schemeClr val="tx2"/>
              </a:solidFill>
            </a:endParaRPr>
          </a:p>
        </p:txBody>
      </p:sp>
      <p:sp>
        <p:nvSpPr>
          <p:cNvPr id="26" name="TextBox 25">
            <a:extLst>
              <a:ext uri="{FF2B5EF4-FFF2-40B4-BE49-F238E27FC236}">
                <a16:creationId xmlns:a16="http://schemas.microsoft.com/office/drawing/2014/main" id="{C1E00AFC-E71D-93B0-D023-270C48FCB272}"/>
              </a:ext>
            </a:extLst>
          </p:cNvPr>
          <p:cNvSpPr txBox="1"/>
          <p:nvPr/>
        </p:nvSpPr>
        <p:spPr>
          <a:xfrm>
            <a:off x="1407942" y="2977898"/>
            <a:ext cx="960519" cy="523220"/>
          </a:xfrm>
          <a:prstGeom prst="rect">
            <a:avLst/>
          </a:prstGeom>
          <a:noFill/>
        </p:spPr>
        <p:txBody>
          <a:bodyPr wrap="none" rtlCol="0">
            <a:spAutoFit/>
          </a:bodyPr>
          <a:lstStyle/>
          <a:p>
            <a:r>
              <a:rPr lang="en-DE" sz="1400" b="1" dirty="0">
                <a:solidFill>
                  <a:srgbClr val="C00000"/>
                </a:solidFill>
              </a:rPr>
              <a:t>HTS tape</a:t>
            </a:r>
          </a:p>
          <a:p>
            <a:r>
              <a:rPr lang="en-DE" sz="1400" b="1" dirty="0">
                <a:solidFill>
                  <a:srgbClr val="92D050"/>
                </a:solidFill>
              </a:rPr>
              <a:t>iron</a:t>
            </a:r>
          </a:p>
        </p:txBody>
      </p:sp>
      <p:sp>
        <p:nvSpPr>
          <p:cNvPr id="27" name="TextBox 26">
            <a:extLst>
              <a:ext uri="{FF2B5EF4-FFF2-40B4-BE49-F238E27FC236}">
                <a16:creationId xmlns:a16="http://schemas.microsoft.com/office/drawing/2014/main" id="{1D03910D-8263-E93B-0960-062F8F01C158}"/>
              </a:ext>
            </a:extLst>
          </p:cNvPr>
          <p:cNvSpPr txBox="1"/>
          <p:nvPr/>
        </p:nvSpPr>
        <p:spPr>
          <a:xfrm>
            <a:off x="1071694" y="1048527"/>
            <a:ext cx="1983235" cy="338554"/>
          </a:xfrm>
          <a:prstGeom prst="rect">
            <a:avLst/>
          </a:prstGeom>
          <a:noFill/>
        </p:spPr>
        <p:txBody>
          <a:bodyPr wrap="none" rtlCol="0">
            <a:spAutoFit/>
          </a:bodyPr>
          <a:lstStyle/>
          <a:p>
            <a:r>
              <a:rPr lang="en-DE" sz="1600" dirty="0"/>
              <a:t>periodic quadrupole</a:t>
            </a:r>
          </a:p>
        </p:txBody>
      </p:sp>
      <p:sp>
        <p:nvSpPr>
          <p:cNvPr id="20" name="TextBox 19">
            <a:extLst>
              <a:ext uri="{FF2B5EF4-FFF2-40B4-BE49-F238E27FC236}">
                <a16:creationId xmlns:a16="http://schemas.microsoft.com/office/drawing/2014/main" id="{A40A508A-13FE-1A35-6F83-9F2E10A06688}"/>
              </a:ext>
            </a:extLst>
          </p:cNvPr>
          <p:cNvSpPr txBox="1"/>
          <p:nvPr/>
        </p:nvSpPr>
        <p:spPr>
          <a:xfrm>
            <a:off x="79949" y="2499130"/>
            <a:ext cx="2284600" cy="738664"/>
          </a:xfrm>
          <a:prstGeom prst="rect">
            <a:avLst/>
          </a:prstGeom>
          <a:noFill/>
        </p:spPr>
        <p:txBody>
          <a:bodyPr wrap="none" rtlCol="0">
            <a:spAutoFit/>
          </a:bodyPr>
          <a:lstStyle/>
          <a:p>
            <a:r>
              <a:rPr lang="en-GB" sz="1400" b="1" dirty="0"/>
              <a:t>D</a:t>
            </a:r>
            <a:r>
              <a:rPr lang="en-DE" sz="1400" b="1" dirty="0"/>
              <a:t>emonstrator</a:t>
            </a:r>
            <a:br>
              <a:rPr lang="en-DE" sz="1400" b="1" dirty="0"/>
            </a:br>
            <a:r>
              <a:rPr lang="en-DE" sz="1400" dirty="0"/>
              <a:t>- HTS windings in 72 turns</a:t>
            </a:r>
          </a:p>
          <a:p>
            <a:r>
              <a:rPr lang="en-DE" sz="1400" dirty="0"/>
              <a:t>- iron core</a:t>
            </a:r>
          </a:p>
        </p:txBody>
      </p:sp>
      <p:pic>
        <p:nvPicPr>
          <p:cNvPr id="30" name="Picture 29">
            <a:extLst>
              <a:ext uri="{FF2B5EF4-FFF2-40B4-BE49-F238E27FC236}">
                <a16:creationId xmlns:a16="http://schemas.microsoft.com/office/drawing/2014/main" id="{BB1A726C-2F22-8340-8A38-A833DD81272D}"/>
              </a:ext>
            </a:extLst>
          </p:cNvPr>
          <p:cNvPicPr>
            <a:picLocks noChangeAspect="1"/>
          </p:cNvPicPr>
          <p:nvPr/>
        </p:nvPicPr>
        <p:blipFill>
          <a:blip r:embed="rId9"/>
          <a:stretch>
            <a:fillRect/>
          </a:stretch>
        </p:blipFill>
        <p:spPr>
          <a:xfrm>
            <a:off x="162840" y="2004981"/>
            <a:ext cx="418126" cy="494149"/>
          </a:xfrm>
          <a:prstGeom prst="rect">
            <a:avLst/>
          </a:prstGeom>
        </p:spPr>
      </p:pic>
      <p:sp>
        <p:nvSpPr>
          <p:cNvPr id="31" name="Rectangle 30">
            <a:extLst>
              <a:ext uri="{FF2B5EF4-FFF2-40B4-BE49-F238E27FC236}">
                <a16:creationId xmlns:a16="http://schemas.microsoft.com/office/drawing/2014/main" id="{4C30D0A9-5D3A-38A0-26CA-4B489A74CCAA}"/>
              </a:ext>
            </a:extLst>
          </p:cNvPr>
          <p:cNvSpPr/>
          <p:nvPr/>
        </p:nvSpPr>
        <p:spPr>
          <a:xfrm>
            <a:off x="3357238" y="2699508"/>
            <a:ext cx="368728" cy="128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32" name="Picture 31">
            <a:extLst>
              <a:ext uri="{FF2B5EF4-FFF2-40B4-BE49-F238E27FC236}">
                <a16:creationId xmlns:a16="http://schemas.microsoft.com/office/drawing/2014/main" id="{52070239-B46D-50BC-631F-293240EF32B8}"/>
              </a:ext>
            </a:extLst>
          </p:cNvPr>
          <p:cNvPicPr>
            <a:picLocks noChangeAspect="1"/>
          </p:cNvPicPr>
          <p:nvPr/>
        </p:nvPicPr>
        <p:blipFill rotWithShape="1">
          <a:blip r:embed="rId10"/>
          <a:srcRect l="1" r="4276"/>
          <a:stretch/>
        </p:blipFill>
        <p:spPr>
          <a:xfrm>
            <a:off x="2364549" y="1489802"/>
            <a:ext cx="2140631" cy="1404600"/>
          </a:xfrm>
          <a:prstGeom prst="rect">
            <a:avLst/>
          </a:prstGeom>
        </p:spPr>
      </p:pic>
      <p:sp>
        <p:nvSpPr>
          <p:cNvPr id="33" name="Rectangle 32">
            <a:extLst>
              <a:ext uri="{FF2B5EF4-FFF2-40B4-BE49-F238E27FC236}">
                <a16:creationId xmlns:a16="http://schemas.microsoft.com/office/drawing/2014/main" id="{C5BAB812-1940-8005-5CE6-8D6A963DEECE}"/>
              </a:ext>
            </a:extLst>
          </p:cNvPr>
          <p:cNvSpPr/>
          <p:nvPr/>
        </p:nvSpPr>
        <p:spPr>
          <a:xfrm>
            <a:off x="2416870" y="1350704"/>
            <a:ext cx="2156644" cy="230832"/>
          </a:xfrm>
          <a:prstGeom prst="rect">
            <a:avLst/>
          </a:prstGeom>
        </p:spPr>
        <p:txBody>
          <a:bodyPr wrap="square">
            <a:spAutoFit/>
          </a:bodyPr>
          <a:lstStyle/>
          <a:p>
            <a:r>
              <a:rPr lang="en-US" sz="900" dirty="0"/>
              <a:t> I = 1.3 kA at </a:t>
            </a:r>
            <a:r>
              <a:rPr lang="de-DE" sz="900" dirty="0"/>
              <a:t>4.2 K, g</a:t>
            </a:r>
            <a:r>
              <a:rPr lang="de-DE" sz="900" baseline="-25000" dirty="0"/>
              <a:t>max</a:t>
            </a:r>
            <a:r>
              <a:rPr lang="de-DE" sz="900" dirty="0"/>
              <a:t> = 170 </a:t>
            </a:r>
            <a:r>
              <a:rPr lang="en-US" sz="900" dirty="0">
                <a:cs typeface="Arial" panose="020B0604020202020204" pitchFamily="34" charset="0"/>
              </a:rPr>
              <a:t>T</a:t>
            </a:r>
            <a:r>
              <a:rPr lang="en-US" sz="900" dirty="0">
                <a:ea typeface="Times New Roman"/>
                <a:cs typeface="Arial" panose="020B0604020202020204" pitchFamily="34" charset="0"/>
              </a:rPr>
              <a:t>/m </a:t>
            </a:r>
            <a:r>
              <a:rPr lang="de-DE" sz="900" dirty="0"/>
              <a:t> </a:t>
            </a:r>
            <a:r>
              <a:rPr lang="en-US" sz="900" dirty="0"/>
              <a:t> </a:t>
            </a:r>
          </a:p>
        </p:txBody>
      </p:sp>
      <p:sp>
        <p:nvSpPr>
          <p:cNvPr id="8" name="Date Placeholder 4">
            <a:extLst>
              <a:ext uri="{FF2B5EF4-FFF2-40B4-BE49-F238E27FC236}">
                <a16:creationId xmlns:a16="http://schemas.microsoft.com/office/drawing/2014/main" id="{E69A4ECC-6790-6A70-EFC4-B23A0738A126}"/>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3399787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D41363-DC67-A513-5FFA-EB817D91BCD0}"/>
              </a:ext>
            </a:extLst>
          </p:cNvPr>
          <p:cNvSpPr>
            <a:spLocks noGrp="1"/>
          </p:cNvSpPr>
          <p:nvPr>
            <p:ph type="sldNum" sz="quarter" idx="12"/>
          </p:nvPr>
        </p:nvSpPr>
        <p:spPr/>
        <p:txBody>
          <a:bodyPr/>
          <a:lstStyle/>
          <a:p>
            <a:fld id="{61696EC4-B4CF-4701-AD06-A8439D6D8E12}" type="slidenum">
              <a:rPr lang="en-US" noProof="0" smtClean="0"/>
              <a:t>23</a:t>
            </a:fld>
            <a:endParaRPr lang="en-US" noProof="0"/>
          </a:p>
        </p:txBody>
      </p:sp>
      <p:sp>
        <p:nvSpPr>
          <p:cNvPr id="6" name="Content Placeholder 1">
            <a:extLst>
              <a:ext uri="{FF2B5EF4-FFF2-40B4-BE49-F238E27FC236}">
                <a16:creationId xmlns:a16="http://schemas.microsoft.com/office/drawing/2014/main" id="{577E0EC4-DD35-20FF-A3B5-18AA21DA3CD0}"/>
              </a:ext>
            </a:extLst>
          </p:cNvPr>
          <p:cNvSpPr>
            <a:spLocks noGrp="1"/>
          </p:cNvSpPr>
          <p:nvPr>
            <p:ph idx="1"/>
          </p:nvPr>
        </p:nvSpPr>
        <p:spPr>
          <a:xfrm>
            <a:off x="400050" y="943744"/>
            <a:ext cx="8343900" cy="3208636"/>
          </a:xfrm>
        </p:spPr>
        <p:txBody>
          <a:bodyPr>
            <a:normAutofit/>
          </a:bodyPr>
          <a:lstStyle/>
          <a:p>
            <a:r>
              <a:rPr lang="de-DE" dirty="0">
                <a:solidFill>
                  <a:schemeClr val="tx2"/>
                </a:solidFill>
              </a:rPr>
              <a:t>The accelerator team</a:t>
            </a:r>
          </a:p>
          <a:p>
            <a:pPr marL="0" indent="0">
              <a:buNone/>
            </a:pPr>
            <a:r>
              <a:rPr lang="de-DE" sz="1600" dirty="0" err="1"/>
              <a:t>Falastine</a:t>
            </a:r>
            <a:r>
              <a:rPr lang="de-DE" sz="1600" dirty="0"/>
              <a:t> </a:t>
            </a:r>
            <a:r>
              <a:rPr lang="de-DE" sz="1600" dirty="0" err="1"/>
              <a:t>Abusaif</a:t>
            </a:r>
            <a:r>
              <a:rPr lang="de-DE" sz="1600" dirty="0"/>
              <a:t>, Axel Bernhard, Edmund Blomley, Simon Braner, Erik Bründermann, Hyuk Jin Cha, Kantaphon Damminsek, Dima El Khechen, Samira Fatehi, Stefan Funkner, Julian Gethmann, Christian </a:t>
            </a:r>
            <a:r>
              <a:rPr lang="de-DE" sz="1600" dirty="0" err="1"/>
              <a:t>Goffing</a:t>
            </a:r>
            <a:r>
              <a:rPr lang="de-DE" sz="1600" dirty="0"/>
              <a:t>, Andreas Grau, Leander </a:t>
            </a:r>
            <a:r>
              <a:rPr lang="de-DE" sz="1600" dirty="0" err="1"/>
              <a:t>Grimm,Steffen</a:t>
            </a:r>
            <a:r>
              <a:rPr lang="de-DE" sz="1600" dirty="0"/>
              <a:t> Grohmann, Bastian Härer, Michael Hagelstein, Erhard Huttel, Igor Kriznar, Stephan-Robert Kötter, Bennet </a:t>
            </a:r>
            <a:r>
              <a:rPr lang="de-DE" sz="1600" dirty="0" err="1"/>
              <a:t>Krasch</a:t>
            </a:r>
            <a:r>
              <a:rPr lang="de-DE" sz="1600" dirty="0"/>
              <a:t>, Anton </a:t>
            </a:r>
            <a:r>
              <a:rPr lang="de-DE" sz="1600" dirty="0" err="1"/>
              <a:t>Malygin</a:t>
            </a:r>
            <a:r>
              <a:rPr lang="de-DE" sz="1600" dirty="0"/>
              <a:t>, Sebastian Maier, Sebastian Marsching, Yves-Laurent Mathis, Katharina Mayer, Wolfgang Mexner, Matthias Nabinger, Michael J. Nasse, Gudrun Niehues, Marvin Noll, Alexander Papash, Meghana Patil, Micha Reißig, Robert Ruprecht, Andrea Santamaria Garcia, Patrick Schreiber, David Seaz de Jauregui, Jens Schäfer, Thiemo Schmelzer, André Schmidt, Marcel Schuh, Markus Schwarz, Nigel John Smale, Johannes L.  Steinmann, Pawel Wesolowski, Christina Widmann, Chenran Xu and Anke-Susanne Müller</a:t>
            </a:r>
          </a:p>
          <a:p>
            <a:r>
              <a:rPr lang="de-DE" dirty="0">
                <a:solidFill>
                  <a:schemeClr val="tx2"/>
                </a:solidFill>
              </a:rPr>
              <a:t>KIT Partner Institutes (ETP, IHM, IMS, </a:t>
            </a:r>
            <a:r>
              <a:rPr lang="de-DE" dirty="0">
                <a:solidFill>
                  <a:schemeClr val="accent1"/>
                </a:solidFill>
              </a:rPr>
              <a:t>IPE, IPS, LAS, IAR, IPQ) </a:t>
            </a:r>
          </a:p>
          <a:p>
            <a:r>
              <a:rPr lang="de-DE" dirty="0">
                <a:solidFill>
                  <a:schemeClr val="tx2"/>
                </a:solidFill>
              </a:rPr>
              <a:t>Collaboration partners:</a:t>
            </a:r>
          </a:p>
          <a:p>
            <a:pPr marL="0" indent="0">
              <a:buNone/>
            </a:pPr>
            <a:endParaRPr lang="de-DE" dirty="0"/>
          </a:p>
        </p:txBody>
      </p:sp>
      <p:sp>
        <p:nvSpPr>
          <p:cNvPr id="7" name="Title 4">
            <a:extLst>
              <a:ext uri="{FF2B5EF4-FFF2-40B4-BE49-F238E27FC236}">
                <a16:creationId xmlns:a16="http://schemas.microsoft.com/office/drawing/2014/main" id="{DCBB34EE-F048-E3DA-0C57-6AA47F1C4571}"/>
              </a:ext>
            </a:extLst>
          </p:cNvPr>
          <p:cNvSpPr>
            <a:spLocks noGrp="1"/>
          </p:cNvSpPr>
          <p:nvPr>
            <p:ph type="title"/>
          </p:nvPr>
        </p:nvSpPr>
        <p:spPr>
          <a:xfrm>
            <a:off x="396000" y="296244"/>
            <a:ext cx="6869178" cy="575989"/>
          </a:xfrm>
        </p:spPr>
        <p:txBody>
          <a:bodyPr/>
          <a:lstStyle/>
          <a:p>
            <a:r>
              <a:rPr lang="de-DE" dirty="0"/>
              <a:t>Acknowledgements</a:t>
            </a:r>
          </a:p>
        </p:txBody>
      </p:sp>
      <p:pic>
        <p:nvPicPr>
          <p:cNvPr id="8" name="CERN-logo.jpg" descr="CERN-logo.jpg">
            <a:extLst>
              <a:ext uri="{FF2B5EF4-FFF2-40B4-BE49-F238E27FC236}">
                <a16:creationId xmlns:a16="http://schemas.microsoft.com/office/drawing/2014/main" id="{53FB296B-1E9E-5DC9-AF28-0F0162BEEB7C}"/>
              </a:ext>
            </a:extLst>
          </p:cNvPr>
          <p:cNvPicPr>
            <a:picLocks noChangeAspect="1"/>
          </p:cNvPicPr>
          <p:nvPr/>
        </p:nvPicPr>
        <p:blipFill>
          <a:blip r:embed="rId2"/>
          <a:stretch>
            <a:fillRect/>
          </a:stretch>
        </p:blipFill>
        <p:spPr>
          <a:xfrm>
            <a:off x="2236124" y="4233290"/>
            <a:ext cx="477044" cy="476250"/>
          </a:xfrm>
          <a:prstGeom prst="rect">
            <a:avLst/>
          </a:prstGeom>
          <a:ln w="12700">
            <a:miter lim="400000"/>
          </a:ln>
        </p:spPr>
      </p:pic>
      <p:pic>
        <p:nvPicPr>
          <p:cNvPr id="9" name="PSI_logo_high-res.png" descr="PSI_logo_high-res.png">
            <a:extLst>
              <a:ext uri="{FF2B5EF4-FFF2-40B4-BE49-F238E27FC236}">
                <a16:creationId xmlns:a16="http://schemas.microsoft.com/office/drawing/2014/main" id="{543E63CD-9CFC-C101-5A07-3005E1CC1F3A}"/>
              </a:ext>
            </a:extLst>
          </p:cNvPr>
          <p:cNvPicPr>
            <a:picLocks noChangeAspect="1"/>
          </p:cNvPicPr>
          <p:nvPr/>
        </p:nvPicPr>
        <p:blipFill>
          <a:blip r:embed="rId3"/>
          <a:stretch>
            <a:fillRect/>
          </a:stretch>
        </p:blipFill>
        <p:spPr>
          <a:xfrm>
            <a:off x="3967142" y="4284330"/>
            <a:ext cx="1048095" cy="374171"/>
          </a:xfrm>
          <a:prstGeom prst="rect">
            <a:avLst/>
          </a:prstGeom>
          <a:ln w="12700">
            <a:miter lim="400000"/>
          </a:ln>
        </p:spPr>
      </p:pic>
      <p:pic>
        <p:nvPicPr>
          <p:cNvPr id="10" name="logo.png" descr="logo.png">
            <a:extLst>
              <a:ext uri="{FF2B5EF4-FFF2-40B4-BE49-F238E27FC236}">
                <a16:creationId xmlns:a16="http://schemas.microsoft.com/office/drawing/2014/main" id="{1CDB2AFF-0791-536C-237A-F46C671B260E}"/>
              </a:ext>
            </a:extLst>
          </p:cNvPr>
          <p:cNvPicPr>
            <a:picLocks noChangeAspect="1"/>
          </p:cNvPicPr>
          <p:nvPr/>
        </p:nvPicPr>
        <p:blipFill>
          <a:blip r:embed="rId4"/>
          <a:stretch>
            <a:fillRect/>
          </a:stretch>
        </p:blipFill>
        <p:spPr>
          <a:xfrm>
            <a:off x="6115019" y="4318181"/>
            <a:ext cx="1199784" cy="394295"/>
          </a:xfrm>
          <a:prstGeom prst="rect">
            <a:avLst/>
          </a:prstGeom>
          <a:ln w="12700">
            <a:miter lim="400000"/>
          </a:ln>
        </p:spPr>
      </p:pic>
      <p:pic>
        <p:nvPicPr>
          <p:cNvPr id="11" name="DESY-Logo_3C.png" descr="DESY-Logo_3C.png">
            <a:extLst>
              <a:ext uri="{FF2B5EF4-FFF2-40B4-BE49-F238E27FC236}">
                <a16:creationId xmlns:a16="http://schemas.microsoft.com/office/drawing/2014/main" id="{A8F0799F-EB11-AC6F-3675-CA76ED761DFE}"/>
              </a:ext>
            </a:extLst>
          </p:cNvPr>
          <p:cNvPicPr>
            <a:picLocks noChangeAspect="1"/>
          </p:cNvPicPr>
          <p:nvPr/>
        </p:nvPicPr>
        <p:blipFill>
          <a:blip r:embed="rId5"/>
          <a:stretch>
            <a:fillRect/>
          </a:stretch>
        </p:blipFill>
        <p:spPr>
          <a:xfrm>
            <a:off x="2836842" y="4236226"/>
            <a:ext cx="476250" cy="476250"/>
          </a:xfrm>
          <a:prstGeom prst="rect">
            <a:avLst/>
          </a:prstGeom>
          <a:ln w="12700">
            <a:miter lim="400000"/>
          </a:ln>
        </p:spPr>
      </p:pic>
      <p:pic>
        <p:nvPicPr>
          <p:cNvPr id="12" name="MT_ARD_RGB_72dpi.jpg" descr="MT_ARD_RGB_72dpi.jpg">
            <a:extLst>
              <a:ext uri="{FF2B5EF4-FFF2-40B4-BE49-F238E27FC236}">
                <a16:creationId xmlns:a16="http://schemas.microsoft.com/office/drawing/2014/main" id="{3BDC2ABA-FA9B-4EA0-8FB5-BB17F53385E5}"/>
              </a:ext>
            </a:extLst>
          </p:cNvPr>
          <p:cNvPicPr>
            <a:picLocks noChangeAspect="1"/>
          </p:cNvPicPr>
          <p:nvPr/>
        </p:nvPicPr>
        <p:blipFill>
          <a:blip r:embed="rId6"/>
          <a:stretch>
            <a:fillRect/>
          </a:stretch>
        </p:blipFill>
        <p:spPr>
          <a:xfrm>
            <a:off x="7401392" y="4233290"/>
            <a:ext cx="1389870" cy="476250"/>
          </a:xfrm>
          <a:prstGeom prst="rect">
            <a:avLst/>
          </a:prstGeom>
          <a:ln w="12700">
            <a:miter lim="400000"/>
          </a:ln>
        </p:spPr>
      </p:pic>
      <p:pic>
        <p:nvPicPr>
          <p:cNvPr id="13" name="Picture 15" descr="Picture 15">
            <a:extLst>
              <a:ext uri="{FF2B5EF4-FFF2-40B4-BE49-F238E27FC236}">
                <a16:creationId xmlns:a16="http://schemas.microsoft.com/office/drawing/2014/main" id="{92DA8AE8-87B8-23CC-2359-C868FE300788}"/>
              </a:ext>
            </a:extLst>
          </p:cNvPr>
          <p:cNvPicPr>
            <a:picLocks noChangeAspect="1"/>
          </p:cNvPicPr>
          <p:nvPr/>
        </p:nvPicPr>
        <p:blipFill>
          <a:blip r:embed="rId7"/>
          <a:stretch>
            <a:fillRect/>
          </a:stretch>
        </p:blipFill>
        <p:spPr>
          <a:xfrm>
            <a:off x="1357140" y="4233290"/>
            <a:ext cx="854226" cy="476250"/>
          </a:xfrm>
          <a:prstGeom prst="rect">
            <a:avLst/>
          </a:prstGeom>
          <a:ln w="12700">
            <a:miter lim="400000"/>
          </a:ln>
        </p:spPr>
      </p:pic>
      <p:pic>
        <p:nvPicPr>
          <p:cNvPr id="14" name="Picture 16" descr="Picture 16">
            <a:extLst>
              <a:ext uri="{FF2B5EF4-FFF2-40B4-BE49-F238E27FC236}">
                <a16:creationId xmlns:a16="http://schemas.microsoft.com/office/drawing/2014/main" id="{40F7DCF3-ED85-2FC6-CDF5-E53FBA8F5016}"/>
              </a:ext>
            </a:extLst>
          </p:cNvPr>
          <p:cNvPicPr>
            <a:picLocks noChangeAspect="1"/>
          </p:cNvPicPr>
          <p:nvPr/>
        </p:nvPicPr>
        <p:blipFill>
          <a:blip r:embed="rId8"/>
          <a:stretch>
            <a:fillRect/>
          </a:stretch>
        </p:blipFill>
        <p:spPr>
          <a:xfrm>
            <a:off x="132597" y="4233290"/>
            <a:ext cx="1199784" cy="476250"/>
          </a:xfrm>
          <a:prstGeom prst="rect">
            <a:avLst/>
          </a:prstGeom>
          <a:ln w="12700">
            <a:miter lim="400000"/>
          </a:ln>
        </p:spPr>
      </p:pic>
      <p:pic>
        <p:nvPicPr>
          <p:cNvPr id="15" name="Grafik 4">
            <a:extLst>
              <a:ext uri="{FF2B5EF4-FFF2-40B4-BE49-F238E27FC236}">
                <a16:creationId xmlns:a16="http://schemas.microsoft.com/office/drawing/2014/main" id="{EE67AE2A-EC76-C0E3-6D50-2094AB9081A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165438" y="4233288"/>
            <a:ext cx="834874" cy="476251"/>
          </a:xfrm>
          <a:prstGeom prst="rect">
            <a:avLst/>
          </a:prstGeom>
          <a:solidFill>
            <a:schemeClr val="tx1"/>
          </a:solidFill>
        </p:spPr>
      </p:pic>
      <p:sp>
        <p:nvSpPr>
          <p:cNvPr id="16" name="Abgerundetes Rechteck 6">
            <a:hlinkClick r:id="rId10"/>
            <a:extLst>
              <a:ext uri="{FF2B5EF4-FFF2-40B4-BE49-F238E27FC236}">
                <a16:creationId xmlns:a16="http://schemas.microsoft.com/office/drawing/2014/main" id="{B9B5501B-1795-4895-45E9-C515508A4295}"/>
              </a:ext>
            </a:extLst>
          </p:cNvPr>
          <p:cNvSpPr/>
          <p:nvPr/>
        </p:nvSpPr>
        <p:spPr>
          <a:xfrm>
            <a:off x="3808820" y="575714"/>
            <a:ext cx="3516065" cy="282357"/>
          </a:xfrm>
          <a:prstGeom prst="roundRect">
            <a:avLst>
              <a:gd name="adj" fmla="val 4844"/>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GB" dirty="0">
                <a:solidFill>
                  <a:schemeClr val="bg1"/>
                </a:solidFill>
              </a:rPr>
              <a:t>Thank you for your attention!</a:t>
            </a:r>
          </a:p>
        </p:txBody>
      </p:sp>
      <p:pic>
        <p:nvPicPr>
          <p:cNvPr id="17" name="Picture 16">
            <a:extLst>
              <a:ext uri="{FF2B5EF4-FFF2-40B4-BE49-F238E27FC236}">
                <a16:creationId xmlns:a16="http://schemas.microsoft.com/office/drawing/2014/main" id="{AF2E7A55-21B1-32EC-A866-A14A2A96A009}"/>
              </a:ext>
            </a:extLst>
          </p:cNvPr>
          <p:cNvPicPr>
            <a:picLocks noChangeAspect="1"/>
          </p:cNvPicPr>
          <p:nvPr/>
        </p:nvPicPr>
        <p:blipFill>
          <a:blip r:embed="rId11"/>
          <a:stretch>
            <a:fillRect/>
          </a:stretch>
        </p:blipFill>
        <p:spPr>
          <a:xfrm>
            <a:off x="3382942" y="4165080"/>
            <a:ext cx="557159" cy="557159"/>
          </a:xfrm>
          <a:prstGeom prst="rect">
            <a:avLst/>
          </a:prstGeom>
        </p:spPr>
      </p:pic>
      <p:pic>
        <p:nvPicPr>
          <p:cNvPr id="19" name="Graphic 18">
            <a:extLst>
              <a:ext uri="{FF2B5EF4-FFF2-40B4-BE49-F238E27FC236}">
                <a16:creationId xmlns:a16="http://schemas.microsoft.com/office/drawing/2014/main" id="{12E6A028-C474-2143-C986-5C251B5B125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72704" y="3649949"/>
            <a:ext cx="1184947" cy="741384"/>
          </a:xfrm>
          <a:prstGeom prst="rect">
            <a:avLst/>
          </a:prstGeom>
        </p:spPr>
      </p:pic>
      <p:pic>
        <p:nvPicPr>
          <p:cNvPr id="20" name="Grafik 16" descr="Ein Bild, das Text, ClipArt enthält.&#10;&#10;Automatisch generierte Beschreibung">
            <a:extLst>
              <a:ext uri="{FF2B5EF4-FFF2-40B4-BE49-F238E27FC236}">
                <a16:creationId xmlns:a16="http://schemas.microsoft.com/office/drawing/2014/main" id="{8BF24C5E-2B59-2CCE-FA3A-ABDDEBA35A3C}"/>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7901716" y="3655524"/>
            <a:ext cx="1013287" cy="496856"/>
          </a:xfrm>
          <a:prstGeom prst="rect">
            <a:avLst/>
          </a:prstGeom>
        </p:spPr>
      </p:pic>
      <p:sp>
        <p:nvSpPr>
          <p:cNvPr id="21" name="TextBox 20">
            <a:extLst>
              <a:ext uri="{FF2B5EF4-FFF2-40B4-BE49-F238E27FC236}">
                <a16:creationId xmlns:a16="http://schemas.microsoft.com/office/drawing/2014/main" id="{FE618FAA-255B-6668-063B-1493BB510DE8}"/>
              </a:ext>
            </a:extLst>
          </p:cNvPr>
          <p:cNvSpPr txBox="1"/>
          <p:nvPr/>
        </p:nvSpPr>
        <p:spPr>
          <a:xfrm>
            <a:off x="1654989" y="5449824"/>
            <a:ext cx="2531527" cy="369332"/>
          </a:xfrm>
          <a:prstGeom prst="rect">
            <a:avLst/>
          </a:prstGeom>
          <a:noFill/>
        </p:spPr>
        <p:txBody>
          <a:bodyPr wrap="none" rtlCol="0">
            <a:spAutoFit/>
          </a:bodyPr>
          <a:lstStyle/>
          <a:p>
            <a:r>
              <a:rPr lang="de-DE" sz="1800" dirty="0"/>
              <a:t>Felipe </a:t>
            </a:r>
            <a:r>
              <a:rPr lang="de-DE" sz="1800" dirty="0" err="1"/>
              <a:t>Donoso</a:t>
            </a:r>
            <a:r>
              <a:rPr lang="de-DE" sz="1800" dirty="0"/>
              <a:t> Aguirre,</a:t>
            </a:r>
            <a:endParaRPr lang="en-DE" dirty="0"/>
          </a:p>
        </p:txBody>
      </p:sp>
      <p:sp>
        <p:nvSpPr>
          <p:cNvPr id="2" name="Date Placeholder 4">
            <a:extLst>
              <a:ext uri="{FF2B5EF4-FFF2-40B4-BE49-F238E27FC236}">
                <a16:creationId xmlns:a16="http://schemas.microsoft.com/office/drawing/2014/main" id="{D1B1DFB3-C283-EBDF-337A-F22A74D04DC0}"/>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4261435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DAFCCC-B018-E0BE-B636-19E9D7B84FB7}"/>
              </a:ext>
            </a:extLst>
          </p:cNvPr>
          <p:cNvSpPr>
            <a:spLocks noGrp="1"/>
          </p:cNvSpPr>
          <p:nvPr>
            <p:ph type="sldNum" sz="quarter" idx="12"/>
          </p:nvPr>
        </p:nvSpPr>
        <p:spPr/>
        <p:txBody>
          <a:bodyPr/>
          <a:lstStyle/>
          <a:p>
            <a:fld id="{61696EC4-B4CF-4701-AD06-A8439D6D8E12}" type="slidenum">
              <a:rPr lang="en-US" noProof="0" smtClean="0"/>
              <a:t>24</a:t>
            </a:fld>
            <a:endParaRPr lang="en-US" noProof="0"/>
          </a:p>
        </p:txBody>
      </p:sp>
      <p:sp>
        <p:nvSpPr>
          <p:cNvPr id="5" name="Date Placeholder 4">
            <a:extLst>
              <a:ext uri="{FF2B5EF4-FFF2-40B4-BE49-F238E27FC236}">
                <a16:creationId xmlns:a16="http://schemas.microsoft.com/office/drawing/2014/main" id="{CC5779DC-A147-0942-83E0-D57967A78132}"/>
              </a:ext>
            </a:extLst>
          </p:cNvPr>
          <p:cNvSpPr>
            <a:spLocks noGrp="1"/>
          </p:cNvSpPr>
          <p:nvPr>
            <p:ph type="dt" sz="half" idx="13"/>
          </p:nvPr>
        </p:nvSpPr>
        <p:spPr/>
        <p:txBody>
          <a:bodyPr/>
          <a:lstStyle/>
          <a:p>
            <a:r>
              <a:rPr lang="en-US"/>
              <a:t>22 March 2023</a:t>
            </a:r>
            <a:endParaRPr lang="en-US" dirty="0"/>
          </a:p>
        </p:txBody>
      </p:sp>
      <p:pic>
        <p:nvPicPr>
          <p:cNvPr id="6" name="Bild 5" descr="SII_FarNearFieldEO.png">
            <a:extLst>
              <a:ext uri="{FF2B5EF4-FFF2-40B4-BE49-F238E27FC236}">
                <a16:creationId xmlns:a16="http://schemas.microsoft.com/office/drawing/2014/main" id="{5BDE8C0F-9482-15C0-8E4A-C291A52EB990}"/>
              </a:ext>
            </a:extLst>
          </p:cNvPr>
          <p:cNvPicPr>
            <a:picLocks noGrp="1" noChangeAspect="1"/>
          </p:cNvPicPr>
          <p:nvPr>
            <p:ph idx="1"/>
          </p:nvPr>
        </p:nvPicPr>
        <p:blipFill>
          <a:blip r:embed="rId2"/>
          <a:stretch/>
        </p:blipFill>
        <p:spPr bwMode="auto">
          <a:xfrm>
            <a:off x="413960" y="879995"/>
            <a:ext cx="5384949" cy="1197472"/>
          </a:xfrm>
          <a:prstGeom prst="rect">
            <a:avLst/>
          </a:prstGeom>
          <a:noFill/>
          <a:ln>
            <a:noFill/>
          </a:ln>
        </p:spPr>
      </p:pic>
      <p:sp>
        <p:nvSpPr>
          <p:cNvPr id="7" name="Title 4">
            <a:extLst>
              <a:ext uri="{FF2B5EF4-FFF2-40B4-BE49-F238E27FC236}">
                <a16:creationId xmlns:a16="http://schemas.microsoft.com/office/drawing/2014/main" id="{6AB0D55A-3012-A627-7ED6-6BE68BC7AB9D}"/>
              </a:ext>
            </a:extLst>
          </p:cNvPr>
          <p:cNvSpPr>
            <a:spLocks noGrp="1"/>
          </p:cNvSpPr>
          <p:nvPr>
            <p:ph type="title"/>
          </p:nvPr>
        </p:nvSpPr>
        <p:spPr>
          <a:xfrm>
            <a:off x="366740" y="252354"/>
            <a:ext cx="6869178" cy="575989"/>
          </a:xfrm>
        </p:spPr>
        <p:txBody>
          <a:bodyPr/>
          <a:lstStyle/>
          <a:p>
            <a:r>
              <a:rPr lang="de-DE" dirty="0"/>
              <a:t>EO </a:t>
            </a:r>
            <a:r>
              <a:rPr lang="de-DE" dirty="0" err="1"/>
              <a:t>diagnostics</a:t>
            </a:r>
            <a:r>
              <a:rPr lang="de-DE" dirty="0"/>
              <a:t> at IBPT</a:t>
            </a:r>
          </a:p>
        </p:txBody>
      </p:sp>
      <p:sp>
        <p:nvSpPr>
          <p:cNvPr id="8" name="Inhaltsplatzhalter 1">
            <a:extLst>
              <a:ext uri="{FF2B5EF4-FFF2-40B4-BE49-F238E27FC236}">
                <a16:creationId xmlns:a16="http://schemas.microsoft.com/office/drawing/2014/main" id="{8D3AAF37-993D-CDE1-2681-136A1B32CE8B}"/>
              </a:ext>
            </a:extLst>
          </p:cNvPr>
          <p:cNvSpPr>
            <a:spLocks noGrp="1"/>
          </p:cNvSpPr>
          <p:nvPr/>
        </p:nvSpPr>
        <p:spPr>
          <a:xfrm>
            <a:off x="308346" y="1935091"/>
            <a:ext cx="4287107" cy="1001697"/>
          </a:xfrm>
          <a:prstGeom prst="rect">
            <a:avLst/>
          </a:prstGeom>
        </p:spPr>
        <p:txBody>
          <a:bodyPr vert="horz" lIns="0" tIns="0" rIns="0" bIns="0" rtlCol="0">
            <a:normAutofit lnSpcReduction="10000"/>
          </a:bodyPr>
          <a:lstStyle>
            <a:lvl1pPr marL="271780" indent="-271780" algn="l" defTabSz="914400" rtl="0" eaLnBrk="1" latinLnBrk="0" hangingPunct="1">
              <a:lnSpc>
                <a:spcPct val="90000"/>
              </a:lnSpc>
              <a:spcBef>
                <a:spcPts val="480"/>
              </a:spcBef>
              <a:buSzPct val="88000"/>
              <a:buFontTx/>
              <a:buBlip>
                <a:blip r:embed="rId3"/>
              </a:buBlip>
              <a:defRPr sz="2000" kern="1200">
                <a:solidFill>
                  <a:schemeClr val="tx1"/>
                </a:solidFill>
                <a:latin typeface="+mn-lt"/>
                <a:ea typeface="+mn-ea"/>
                <a:cs typeface="+mn-cs"/>
              </a:defRPr>
            </a:lvl1pPr>
            <a:lvl2pPr marL="627380" indent="-271780" algn="l" defTabSz="914400" rtl="0" eaLnBrk="1" latinLnBrk="0" hangingPunct="1">
              <a:lnSpc>
                <a:spcPct val="90000"/>
              </a:lnSpc>
              <a:spcBef>
                <a:spcPts val="480"/>
              </a:spcBef>
              <a:buSzPct val="88000"/>
              <a:buFontTx/>
              <a:buBlip>
                <a:blip r:embed="rId3"/>
              </a:buBlip>
              <a:defRPr sz="1800" kern="1200">
                <a:solidFill>
                  <a:schemeClr val="tx1"/>
                </a:solidFill>
                <a:latin typeface="+mn-lt"/>
                <a:ea typeface="+mn-ea"/>
                <a:cs typeface="+mn-cs"/>
              </a:defRPr>
            </a:lvl2pPr>
            <a:lvl3pPr marL="982980" indent="-265430" algn="l" defTabSz="898525" rtl="0" eaLnBrk="1" latinLnBrk="0" hangingPunct="1">
              <a:lnSpc>
                <a:spcPct val="90000"/>
              </a:lnSpc>
              <a:spcBef>
                <a:spcPts val="480"/>
              </a:spcBef>
              <a:buSzPct val="88000"/>
              <a:buFontTx/>
              <a:buBlip>
                <a:blip r:embed="rId3"/>
              </a:buBlip>
              <a:defRPr sz="1600" kern="1200">
                <a:solidFill>
                  <a:schemeClr val="tx1"/>
                </a:solidFill>
                <a:latin typeface="+mn-lt"/>
                <a:ea typeface="+mn-ea"/>
                <a:cs typeface="+mn-cs"/>
              </a:defRPr>
            </a:lvl3pPr>
            <a:lvl4pPr marL="1344930" indent="-271780" algn="l" defTabSz="914400" rtl="0" eaLnBrk="1" latinLnBrk="0" hangingPunct="1">
              <a:lnSpc>
                <a:spcPct val="90000"/>
              </a:lnSpc>
              <a:spcBef>
                <a:spcPts val="480"/>
              </a:spcBef>
              <a:buSzPct val="88000"/>
              <a:buFontTx/>
              <a:buBlip>
                <a:blip r:embed="rId3"/>
              </a:buBlip>
              <a:defRPr sz="1600" kern="1200">
                <a:solidFill>
                  <a:schemeClr val="tx1"/>
                </a:solidFill>
                <a:latin typeface="+mn-lt"/>
                <a:ea typeface="+mn-ea"/>
                <a:cs typeface="+mn-cs"/>
              </a:defRPr>
            </a:lvl4pPr>
            <a:lvl5pPr marL="1700530" indent="-265430" algn="l" defTabSz="914400" rtl="0" eaLnBrk="1" latinLnBrk="0" hangingPunct="1">
              <a:lnSpc>
                <a:spcPct val="90000"/>
              </a:lnSpc>
              <a:spcBef>
                <a:spcPts val="480"/>
              </a:spcBef>
              <a:buSzPct val="88000"/>
              <a:buFontTx/>
              <a:buBlip>
                <a:blip r:embed="rId3"/>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80604020202020204" pitchFamily="34" charset="0"/>
              <a:buNone/>
            </a:pPr>
            <a:endParaRPr lang="de-DE" altLang="en-US" sz="1200" spc="-1" dirty="0">
              <a:solidFill>
                <a:srgbClr val="000000"/>
              </a:solidFill>
              <a:cs typeface="+mn-lt"/>
              <a:sym typeface="+mn-ea"/>
            </a:endParaRPr>
          </a:p>
          <a:p>
            <a:r>
              <a:rPr lang="en-GB" sz="1200" spc="-1" dirty="0">
                <a:solidFill>
                  <a:prstClr val="black"/>
                </a:solidFill>
                <a:cs typeface="+mn-lt"/>
                <a:sym typeface="+mn-ea"/>
              </a:rPr>
              <a:t>R</a:t>
            </a:r>
            <a:r>
              <a:rPr lang="x-none" sz="1200" spc="-1" dirty="0" err="1">
                <a:solidFill>
                  <a:prstClr val="black"/>
                </a:solidFill>
                <a:cs typeface="+mn-lt"/>
                <a:sym typeface="+mn-ea"/>
              </a:rPr>
              <a:t>esolving</a:t>
            </a:r>
            <a:r>
              <a:rPr lang="x-none" sz="1200" spc="-1" dirty="0">
                <a:solidFill>
                  <a:prstClr val="black"/>
                </a:solidFill>
                <a:cs typeface="+mn-lt"/>
                <a:sym typeface="+mn-ea"/>
              </a:rPr>
              <a:t> electron bunch profile in every turn @ 2.7 MHz</a:t>
            </a:r>
          </a:p>
          <a:p>
            <a:r>
              <a:rPr lang="en-GB" sz="1200" spc="-1" dirty="0">
                <a:solidFill>
                  <a:prstClr val="black"/>
                </a:solidFill>
                <a:cs typeface="+mn-lt"/>
                <a:sym typeface="+mn-ea"/>
              </a:rPr>
              <a:t>C</a:t>
            </a:r>
            <a:r>
              <a:rPr lang="x-none" sz="1200" spc="-1" dirty="0">
                <a:solidFill>
                  <a:prstClr val="black"/>
                </a:solidFill>
                <a:cs typeface="+mn-lt"/>
                <a:sym typeface="+mn-ea"/>
              </a:rPr>
              <a:t>apable of uninterrupted data acquisition for up to severa</a:t>
            </a:r>
            <a:r>
              <a:rPr lang="de-DE" sz="1200" spc="-1" dirty="0">
                <a:solidFill>
                  <a:prstClr val="black"/>
                </a:solidFill>
                <a:cs typeface="+mn-lt"/>
                <a:sym typeface="+mn-ea"/>
              </a:rPr>
              <a:t>l </a:t>
            </a:r>
            <a:r>
              <a:rPr lang="x-none" sz="1200" spc="-1" dirty="0">
                <a:solidFill>
                  <a:prstClr val="black"/>
                </a:solidFill>
                <a:cs typeface="+mn-lt"/>
                <a:sym typeface="+mn-ea"/>
              </a:rPr>
              <a:t>millions </a:t>
            </a:r>
            <a:r>
              <a:rPr lang="x-none" sz="1200" spc="-1">
                <a:solidFill>
                  <a:prstClr val="black"/>
                </a:solidFill>
                <a:cs typeface="+mn-lt"/>
                <a:sym typeface="+mn-ea"/>
              </a:rPr>
              <a:t>of turns</a:t>
            </a:r>
            <a:endParaRPr lang="en-US" sz="1200" spc="-1" dirty="0">
              <a:solidFill>
                <a:prstClr val="black"/>
              </a:solidFill>
              <a:cs typeface="+mn-lt"/>
              <a:sym typeface="+mn-ea"/>
            </a:endParaRPr>
          </a:p>
          <a:p>
            <a:r>
              <a:rPr lang="en-DE" sz="1200" spc="-1" dirty="0">
                <a:solidFill>
                  <a:prstClr val="black"/>
                </a:solidFill>
                <a:cs typeface="+mn-lt"/>
                <a:sym typeface="+mn-ea"/>
              </a:rPr>
              <a:t>First measurements with two bunches</a:t>
            </a:r>
            <a:endParaRPr lang="de-DE" sz="1200" dirty="0"/>
          </a:p>
          <a:p>
            <a:endParaRPr lang="de-DE" sz="1600" dirty="0"/>
          </a:p>
        </p:txBody>
      </p:sp>
      <p:pic>
        <p:nvPicPr>
          <p:cNvPr id="9" name="Picture 24" descr="A picture containing diagram&#10;&#10;Description automatically generated">
            <a:extLst>
              <a:ext uri="{FF2B5EF4-FFF2-40B4-BE49-F238E27FC236}">
                <a16:creationId xmlns:a16="http://schemas.microsoft.com/office/drawing/2014/main" id="{0E790296-F365-74DF-8439-AEE2548E9B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35" r="4724"/>
          <a:stretch/>
        </p:blipFill>
        <p:spPr>
          <a:xfrm>
            <a:off x="13458" y="3166835"/>
            <a:ext cx="4937601" cy="1197472"/>
          </a:xfrm>
          <a:prstGeom prst="rect">
            <a:avLst/>
          </a:prstGeom>
        </p:spPr>
      </p:pic>
      <p:sp>
        <p:nvSpPr>
          <p:cNvPr id="10" name="TextBox 18">
            <a:extLst>
              <a:ext uri="{FF2B5EF4-FFF2-40B4-BE49-F238E27FC236}">
                <a16:creationId xmlns:a16="http://schemas.microsoft.com/office/drawing/2014/main" id="{59F185A0-9CD9-C581-6E0E-480296F87284}"/>
              </a:ext>
            </a:extLst>
          </p:cNvPr>
          <p:cNvSpPr txBox="1"/>
          <p:nvPr/>
        </p:nvSpPr>
        <p:spPr>
          <a:xfrm>
            <a:off x="542368" y="2965879"/>
            <a:ext cx="3284333" cy="246221"/>
          </a:xfrm>
          <a:prstGeom prst="rect">
            <a:avLst/>
          </a:prstGeom>
          <a:noFill/>
        </p:spPr>
        <p:txBody>
          <a:bodyPr wrap="square" rtlCol="0">
            <a:spAutoFit/>
          </a:bodyPr>
          <a:lstStyle/>
          <a:p>
            <a:r>
              <a:rPr lang="x-none" sz="1000" b="1" dirty="0"/>
              <a:t>Section of a measurement dataset </a:t>
            </a:r>
            <a:r>
              <a:rPr lang="de-DE" sz="1000" b="1" dirty="0" err="1"/>
              <a:t>of</a:t>
            </a:r>
            <a:r>
              <a:rPr lang="de-DE" sz="1000" b="1" dirty="0"/>
              <a:t> </a:t>
            </a:r>
            <a:r>
              <a:rPr lang="x-none" sz="1000" b="1" dirty="0"/>
              <a:t>100000  turns </a:t>
            </a:r>
            <a:endParaRPr lang="en-GB" sz="1000" b="1" dirty="0"/>
          </a:p>
        </p:txBody>
      </p:sp>
      <p:sp>
        <p:nvSpPr>
          <p:cNvPr id="11" name="Textfeld 24">
            <a:extLst>
              <a:ext uri="{FF2B5EF4-FFF2-40B4-BE49-F238E27FC236}">
                <a16:creationId xmlns:a16="http://schemas.microsoft.com/office/drawing/2014/main" id="{B3073F28-9409-C31D-2C9B-EFF0F27DEFE7}"/>
              </a:ext>
            </a:extLst>
          </p:cNvPr>
          <p:cNvSpPr txBox="1"/>
          <p:nvPr/>
        </p:nvSpPr>
        <p:spPr>
          <a:xfrm>
            <a:off x="5645484" y="3602662"/>
            <a:ext cx="184666" cy="369332"/>
          </a:xfrm>
          <a:prstGeom prst="rect">
            <a:avLst/>
          </a:prstGeom>
          <a:noFill/>
        </p:spPr>
        <p:txBody>
          <a:bodyPr wrap="none" rtlCol="0">
            <a:spAutoFit/>
          </a:bodyPr>
          <a:lstStyle/>
          <a:p>
            <a:endParaRPr lang="en-US" b="1" dirty="0"/>
          </a:p>
        </p:txBody>
      </p:sp>
      <p:sp>
        <p:nvSpPr>
          <p:cNvPr id="13" name="Textfeld 1">
            <a:extLst>
              <a:ext uri="{FF2B5EF4-FFF2-40B4-BE49-F238E27FC236}">
                <a16:creationId xmlns:a16="http://schemas.microsoft.com/office/drawing/2014/main" id="{00C036CE-CAEC-C2A5-FE41-567E79B3910E}"/>
              </a:ext>
            </a:extLst>
          </p:cNvPr>
          <p:cNvSpPr txBox="1"/>
          <p:nvPr/>
        </p:nvSpPr>
        <p:spPr>
          <a:xfrm>
            <a:off x="195162" y="1785735"/>
            <a:ext cx="1377000" cy="338554"/>
          </a:xfrm>
          <a:prstGeom prst="rect">
            <a:avLst/>
          </a:prstGeom>
          <a:noFill/>
        </p:spPr>
        <p:txBody>
          <a:bodyPr wrap="square" rtlCol="0">
            <a:spAutoFit/>
          </a:bodyPr>
          <a:lstStyle/>
          <a:p>
            <a:r>
              <a:rPr lang="de-DE" sz="1600" b="1" dirty="0"/>
              <a:t>Near-field: </a:t>
            </a:r>
          </a:p>
        </p:txBody>
      </p:sp>
      <p:pic>
        <p:nvPicPr>
          <p:cNvPr id="14" name="Picture 13">
            <a:extLst>
              <a:ext uri="{FF2B5EF4-FFF2-40B4-BE49-F238E27FC236}">
                <a16:creationId xmlns:a16="http://schemas.microsoft.com/office/drawing/2014/main" id="{6DC0CA10-960E-93D8-C6D9-15DC11AA8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7614" y="3073131"/>
            <a:ext cx="1849066" cy="1650668"/>
          </a:xfrm>
          <a:prstGeom prst="rect">
            <a:avLst/>
          </a:prstGeom>
        </p:spPr>
      </p:pic>
      <p:pic>
        <p:nvPicPr>
          <p:cNvPr id="15" name="Picture 14">
            <a:extLst>
              <a:ext uri="{FF2B5EF4-FFF2-40B4-BE49-F238E27FC236}">
                <a16:creationId xmlns:a16="http://schemas.microsoft.com/office/drawing/2014/main" id="{EBFE2DA5-41DD-F225-5D86-30295057B9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4743" y="3117323"/>
            <a:ext cx="1852721" cy="1501284"/>
          </a:xfrm>
          <a:prstGeom prst="rect">
            <a:avLst/>
          </a:prstGeom>
        </p:spPr>
      </p:pic>
      <p:sp>
        <p:nvSpPr>
          <p:cNvPr id="16" name="TextBox 15">
            <a:extLst>
              <a:ext uri="{FF2B5EF4-FFF2-40B4-BE49-F238E27FC236}">
                <a16:creationId xmlns:a16="http://schemas.microsoft.com/office/drawing/2014/main" id="{09D7666E-D46B-608F-C88C-B27B7D5302A9}"/>
              </a:ext>
            </a:extLst>
          </p:cNvPr>
          <p:cNvSpPr txBox="1"/>
          <p:nvPr/>
        </p:nvSpPr>
        <p:spPr>
          <a:xfrm>
            <a:off x="5280197" y="2856483"/>
            <a:ext cx="1541811" cy="246221"/>
          </a:xfrm>
          <a:prstGeom prst="rect">
            <a:avLst/>
          </a:prstGeom>
          <a:noFill/>
        </p:spPr>
        <p:txBody>
          <a:bodyPr wrap="square" rtlCol="0">
            <a:spAutoFit/>
          </a:bodyPr>
          <a:lstStyle/>
          <a:p>
            <a:r>
              <a:rPr lang="en-GB" sz="1000" b="1" dirty="0"/>
              <a:t>O</a:t>
            </a:r>
            <a:r>
              <a:rPr lang="en-DE" sz="1000" b="1" dirty="0"/>
              <a:t>ff-line demonstrator:</a:t>
            </a:r>
          </a:p>
        </p:txBody>
      </p:sp>
      <p:sp>
        <p:nvSpPr>
          <p:cNvPr id="17" name="Inhaltsplatzhalter 1">
            <a:extLst>
              <a:ext uri="{FF2B5EF4-FFF2-40B4-BE49-F238E27FC236}">
                <a16:creationId xmlns:a16="http://schemas.microsoft.com/office/drawing/2014/main" id="{369A53E2-9B55-0B4D-C66F-45735C570AF3}"/>
              </a:ext>
            </a:extLst>
          </p:cNvPr>
          <p:cNvSpPr>
            <a:spLocks noGrp="1"/>
          </p:cNvSpPr>
          <p:nvPr/>
        </p:nvSpPr>
        <p:spPr bwMode="auto">
          <a:xfrm>
            <a:off x="4951059" y="1687320"/>
            <a:ext cx="4152706" cy="1035722"/>
          </a:xfrm>
          <a:prstGeom prst="rect">
            <a:avLst/>
          </a:prstGeom>
        </p:spPr>
        <p:txBody>
          <a:bodyPr vert="horz" lIns="0" tIns="0" rIns="0" bIns="0" rtlCol="0">
            <a:normAutofit fontScale="85000" lnSpcReduction="20000"/>
          </a:bodyPr>
          <a:lstStyle>
            <a:lvl1pPr marL="271780" indent="-271780" algn="l" defTabSz="914400" rtl="0" eaLnBrk="1" latinLnBrk="0" hangingPunct="1">
              <a:lnSpc>
                <a:spcPct val="90000"/>
              </a:lnSpc>
              <a:spcBef>
                <a:spcPts val="480"/>
              </a:spcBef>
              <a:buSzPct val="88000"/>
              <a:buFontTx/>
              <a:buBlip>
                <a:blip r:embed="rId3"/>
              </a:buBlip>
              <a:defRPr sz="2000" kern="1200">
                <a:solidFill>
                  <a:schemeClr val="tx1"/>
                </a:solidFill>
                <a:latin typeface="+mn-lt"/>
                <a:ea typeface="+mn-ea"/>
                <a:cs typeface="+mn-cs"/>
              </a:defRPr>
            </a:lvl1pPr>
            <a:lvl2pPr marL="627380" indent="-271780" algn="l" defTabSz="914400" rtl="0" eaLnBrk="1" latinLnBrk="0" hangingPunct="1">
              <a:lnSpc>
                <a:spcPct val="90000"/>
              </a:lnSpc>
              <a:spcBef>
                <a:spcPts val="480"/>
              </a:spcBef>
              <a:buSzPct val="88000"/>
              <a:buFontTx/>
              <a:buBlip>
                <a:blip r:embed="rId3"/>
              </a:buBlip>
              <a:defRPr sz="1800" kern="1200">
                <a:solidFill>
                  <a:schemeClr val="tx1"/>
                </a:solidFill>
                <a:latin typeface="+mn-lt"/>
                <a:ea typeface="+mn-ea"/>
                <a:cs typeface="+mn-cs"/>
              </a:defRPr>
            </a:lvl2pPr>
            <a:lvl3pPr marL="982980" indent="-265430" algn="l" defTabSz="898525" rtl="0" eaLnBrk="1" latinLnBrk="0" hangingPunct="1">
              <a:lnSpc>
                <a:spcPct val="90000"/>
              </a:lnSpc>
              <a:spcBef>
                <a:spcPts val="480"/>
              </a:spcBef>
              <a:buSzPct val="88000"/>
              <a:buFontTx/>
              <a:buBlip>
                <a:blip r:embed="rId3"/>
              </a:buBlip>
              <a:defRPr sz="1600" kern="1200">
                <a:solidFill>
                  <a:schemeClr val="tx1"/>
                </a:solidFill>
                <a:latin typeface="+mn-lt"/>
                <a:ea typeface="+mn-ea"/>
                <a:cs typeface="+mn-cs"/>
              </a:defRPr>
            </a:lvl3pPr>
            <a:lvl4pPr marL="1344930" indent="-271780" algn="l" defTabSz="914400" rtl="0" eaLnBrk="1" latinLnBrk="0" hangingPunct="1">
              <a:lnSpc>
                <a:spcPct val="90000"/>
              </a:lnSpc>
              <a:spcBef>
                <a:spcPts val="480"/>
              </a:spcBef>
              <a:buSzPct val="88000"/>
              <a:buFontTx/>
              <a:buBlip>
                <a:blip r:embed="rId3"/>
              </a:buBlip>
              <a:defRPr sz="1600" kern="1200">
                <a:solidFill>
                  <a:schemeClr val="tx1"/>
                </a:solidFill>
                <a:latin typeface="+mn-lt"/>
                <a:ea typeface="+mn-ea"/>
                <a:cs typeface="+mn-cs"/>
              </a:defRPr>
            </a:lvl4pPr>
            <a:lvl5pPr marL="1700530" indent="-265430" algn="l" defTabSz="914400" rtl="0" eaLnBrk="1" latinLnBrk="0" hangingPunct="1">
              <a:lnSpc>
                <a:spcPct val="90000"/>
              </a:lnSpc>
              <a:spcBef>
                <a:spcPts val="480"/>
              </a:spcBef>
              <a:buSzPct val="88000"/>
              <a:buFontTx/>
              <a:buBlip>
                <a:blip r:embed="rId3"/>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80604020202020204" pitchFamily="34" charset="0"/>
              <a:buNone/>
            </a:pPr>
            <a:r>
              <a:rPr lang="x-none" sz="1900" b="1" dirty="0"/>
              <a:t>F</a:t>
            </a:r>
            <a:r>
              <a:rPr lang="en-US" sz="1900" b="1" dirty="0" err="1"/>
              <a:t>ar</a:t>
            </a:r>
            <a:r>
              <a:rPr lang="en-US" sz="1900" b="1" dirty="0"/>
              <a:t>-field: </a:t>
            </a:r>
            <a:endParaRPr lang="de-DE" altLang="en-US" sz="1900" spc="-1" dirty="0">
              <a:solidFill>
                <a:srgbClr val="000000"/>
              </a:solidFill>
              <a:cs typeface="+mn-lt"/>
              <a:sym typeface="+mn-ea"/>
            </a:endParaRPr>
          </a:p>
          <a:p>
            <a:pPr>
              <a:lnSpc>
                <a:spcPct val="110000"/>
              </a:lnSpc>
            </a:pPr>
            <a:r>
              <a:rPr lang="en-US" sz="1400" dirty="0"/>
              <a:t>Experiment under commission, status: successful EOS demonstration with off-line demonstrator using balanced detection</a:t>
            </a:r>
            <a:endParaRPr lang="x-none" sz="1400" dirty="0"/>
          </a:p>
          <a:p>
            <a:pPr>
              <a:lnSpc>
                <a:spcPct val="100000"/>
              </a:lnSpc>
            </a:pPr>
            <a:r>
              <a:rPr lang="en-US" sz="1400" dirty="0"/>
              <a:t>Aiming to measure </a:t>
            </a:r>
            <a:r>
              <a:rPr lang="x-none" sz="1400" dirty="0"/>
              <a:t>the complete THz</a:t>
            </a:r>
            <a:r>
              <a:rPr lang="en-US" sz="1400" dirty="0"/>
              <a:t> pulse in single-shot</a:t>
            </a:r>
            <a:endParaRPr lang="de-DE" sz="1400" dirty="0"/>
          </a:p>
        </p:txBody>
      </p:sp>
      <p:sp>
        <p:nvSpPr>
          <p:cNvPr id="24" name="Abgerundetes Rechteck 6">
            <a:hlinkClick r:id="rId7"/>
            <a:extLst>
              <a:ext uri="{FF2B5EF4-FFF2-40B4-BE49-F238E27FC236}">
                <a16:creationId xmlns:a16="http://schemas.microsoft.com/office/drawing/2014/main" id="{C0064C8A-AC23-0507-7049-7B985F35FC27}"/>
              </a:ext>
            </a:extLst>
          </p:cNvPr>
          <p:cNvSpPr/>
          <p:nvPr/>
        </p:nvSpPr>
        <p:spPr>
          <a:xfrm>
            <a:off x="6154516" y="1487124"/>
            <a:ext cx="2854172" cy="282357"/>
          </a:xfrm>
          <a:prstGeom prst="roundRect">
            <a:avLst>
              <a:gd name="adj" fmla="val 4844"/>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GB" dirty="0">
                <a:solidFill>
                  <a:schemeClr val="bg1"/>
                </a:solidFill>
              </a:rPr>
              <a:t>Presentation by A. Schmidt</a:t>
            </a:r>
          </a:p>
        </p:txBody>
      </p:sp>
      <p:sp>
        <p:nvSpPr>
          <p:cNvPr id="25" name="Abgerundetes Rechteck 6">
            <a:hlinkClick r:id="rId7"/>
            <a:extLst>
              <a:ext uri="{FF2B5EF4-FFF2-40B4-BE49-F238E27FC236}">
                <a16:creationId xmlns:a16="http://schemas.microsoft.com/office/drawing/2014/main" id="{33C93914-B473-3C36-FA37-B26719B92E91}"/>
              </a:ext>
            </a:extLst>
          </p:cNvPr>
          <p:cNvSpPr/>
          <p:nvPr/>
        </p:nvSpPr>
        <p:spPr>
          <a:xfrm>
            <a:off x="1348966" y="4385927"/>
            <a:ext cx="2896647" cy="282357"/>
          </a:xfrm>
          <a:prstGeom prst="roundRect">
            <a:avLst>
              <a:gd name="adj" fmla="val 4844"/>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GB" dirty="0">
                <a:solidFill>
                  <a:schemeClr val="bg1"/>
                </a:solidFill>
              </a:rPr>
              <a:t>Presentation by M. </a:t>
            </a:r>
            <a:r>
              <a:rPr lang="en-GB" dirty="0" err="1">
                <a:solidFill>
                  <a:schemeClr val="bg1"/>
                </a:solidFill>
              </a:rPr>
              <a:t>Reißig</a:t>
            </a:r>
            <a:endParaRPr lang="en-GB" dirty="0">
              <a:solidFill>
                <a:schemeClr val="bg1"/>
              </a:solidFill>
            </a:endParaRPr>
          </a:p>
        </p:txBody>
      </p:sp>
      <p:pic>
        <p:nvPicPr>
          <p:cNvPr id="27" name="Bildschirmfoto 2023-03-07 um 22.49.36.png" descr="Bildschirmfoto 2023-03-07 um 22.49.36.png">
            <a:extLst>
              <a:ext uri="{FF2B5EF4-FFF2-40B4-BE49-F238E27FC236}">
                <a16:creationId xmlns:a16="http://schemas.microsoft.com/office/drawing/2014/main" id="{86E6ADAC-5EE3-F09B-4158-A4086605D222}"/>
              </a:ext>
            </a:extLst>
          </p:cNvPr>
          <p:cNvPicPr>
            <a:picLocks noChangeAspect="1"/>
          </p:cNvPicPr>
          <p:nvPr/>
        </p:nvPicPr>
        <p:blipFill>
          <a:blip r:embed="rId8"/>
          <a:srcRect/>
          <a:stretch>
            <a:fillRect/>
          </a:stretch>
        </p:blipFill>
        <p:spPr>
          <a:xfrm>
            <a:off x="5124363" y="2743442"/>
            <a:ext cx="1841485" cy="1974925"/>
          </a:xfrm>
          <a:prstGeom prst="rect">
            <a:avLst/>
          </a:prstGeom>
          <a:ln w="12700">
            <a:solidFill>
              <a:srgbClr val="D9D9D9"/>
            </a:solidFill>
          </a:ln>
        </p:spPr>
      </p:pic>
      <p:sp>
        <p:nvSpPr>
          <p:cNvPr id="28" name="Abgerundetes Rechteck 6">
            <a:hlinkClick r:id="rId7"/>
            <a:extLst>
              <a:ext uri="{FF2B5EF4-FFF2-40B4-BE49-F238E27FC236}">
                <a16:creationId xmlns:a16="http://schemas.microsoft.com/office/drawing/2014/main" id="{A781E48D-4564-0C59-E3DD-DF6351C61905}"/>
              </a:ext>
            </a:extLst>
          </p:cNvPr>
          <p:cNvSpPr/>
          <p:nvPr/>
        </p:nvSpPr>
        <p:spPr>
          <a:xfrm>
            <a:off x="6154517" y="1125346"/>
            <a:ext cx="2872164" cy="282357"/>
          </a:xfrm>
          <a:prstGeom prst="roundRect">
            <a:avLst>
              <a:gd name="adj" fmla="val 4844"/>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GB" dirty="0">
                <a:solidFill>
                  <a:schemeClr val="bg1"/>
                </a:solidFill>
              </a:rPr>
              <a:t>Presentation by L. Grimm</a:t>
            </a:r>
          </a:p>
        </p:txBody>
      </p:sp>
    </p:spTree>
    <p:extLst>
      <p:ext uri="{BB962C8B-B14F-4D97-AF65-F5344CB8AC3E}">
        <p14:creationId xmlns:p14="http://schemas.microsoft.com/office/powerpoint/2010/main" val="1064786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7A7B19-9702-D5BF-D3E2-EEFAD554BB69}"/>
              </a:ext>
            </a:extLst>
          </p:cNvPr>
          <p:cNvSpPr>
            <a:spLocks noGrp="1"/>
          </p:cNvSpPr>
          <p:nvPr>
            <p:ph type="sldNum" sz="quarter" idx="12"/>
          </p:nvPr>
        </p:nvSpPr>
        <p:spPr/>
        <p:txBody>
          <a:bodyPr/>
          <a:lstStyle/>
          <a:p>
            <a:fld id="{61696EC4-B4CF-4701-AD06-A8439D6D8E12}" type="slidenum">
              <a:rPr lang="en-US" noProof="0" smtClean="0"/>
              <a:t>25</a:t>
            </a:fld>
            <a:endParaRPr lang="en-US" noProof="0"/>
          </a:p>
        </p:txBody>
      </p:sp>
      <p:sp>
        <p:nvSpPr>
          <p:cNvPr id="5" name="Title 4">
            <a:extLst>
              <a:ext uri="{FF2B5EF4-FFF2-40B4-BE49-F238E27FC236}">
                <a16:creationId xmlns:a16="http://schemas.microsoft.com/office/drawing/2014/main" id="{731A3C6C-6589-508A-E917-D43E1BCAFC06}"/>
              </a:ext>
            </a:extLst>
          </p:cNvPr>
          <p:cNvSpPr>
            <a:spLocks noGrp="1"/>
          </p:cNvSpPr>
          <p:nvPr>
            <p:ph type="title"/>
          </p:nvPr>
        </p:nvSpPr>
        <p:spPr/>
        <p:txBody>
          <a:bodyPr>
            <a:normAutofit/>
          </a:bodyPr>
          <a:lstStyle/>
          <a:p>
            <a:r>
              <a:rPr lang="en-GB" sz="2000" dirty="0"/>
              <a:t>Bayesian Optimization for SASE at </a:t>
            </a:r>
            <a:r>
              <a:rPr lang="en-GB" sz="2000" dirty="0" err="1"/>
              <a:t>EuXFEL</a:t>
            </a:r>
            <a:endParaRPr lang="en-GB" sz="2000" dirty="0"/>
          </a:p>
        </p:txBody>
      </p:sp>
      <p:sp>
        <p:nvSpPr>
          <p:cNvPr id="6" name="TextBox 5">
            <a:extLst>
              <a:ext uri="{FF2B5EF4-FFF2-40B4-BE49-F238E27FC236}">
                <a16:creationId xmlns:a16="http://schemas.microsoft.com/office/drawing/2014/main" id="{BBA8972D-E231-BEEC-693E-F6D051455C8C}"/>
              </a:ext>
            </a:extLst>
          </p:cNvPr>
          <p:cNvSpPr txBox="1"/>
          <p:nvPr/>
        </p:nvSpPr>
        <p:spPr>
          <a:xfrm>
            <a:off x="7265178" y="4453229"/>
            <a:ext cx="1829155" cy="276999"/>
          </a:xfrm>
          <a:prstGeom prst="rect">
            <a:avLst/>
          </a:prstGeom>
          <a:noFill/>
        </p:spPr>
        <p:txBody>
          <a:bodyPr wrap="none" rtlCol="0">
            <a:spAutoFit/>
          </a:bodyPr>
          <a:lstStyle/>
          <a:p>
            <a:r>
              <a:rPr lang="en-GB" sz="1200" dirty="0">
                <a:hlinkClick r:id="rId2"/>
              </a:rPr>
              <a:t>C.Xu, </a:t>
            </a:r>
            <a:r>
              <a:rPr lang="en-GB" sz="1200" dirty="0">
                <a:hlinkClick r:id="rId3"/>
              </a:rPr>
              <a:t>IPAC23-THPL028</a:t>
            </a:r>
            <a:endParaRPr lang="en-GB" sz="1200" dirty="0"/>
          </a:p>
        </p:txBody>
      </p:sp>
      <p:pic>
        <p:nvPicPr>
          <p:cNvPr id="7" name="Picture 6">
            <a:extLst>
              <a:ext uri="{FF2B5EF4-FFF2-40B4-BE49-F238E27FC236}">
                <a16:creationId xmlns:a16="http://schemas.microsoft.com/office/drawing/2014/main" id="{1DE232A2-D0C5-EABF-115F-20B87798B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000" y="993069"/>
            <a:ext cx="2234565" cy="3616325"/>
          </a:xfrm>
          <a:prstGeom prst="rect">
            <a:avLst/>
          </a:prstGeom>
        </p:spPr>
      </p:pic>
      <p:sp>
        <p:nvSpPr>
          <p:cNvPr id="9" name="Content Placeholder 1">
            <a:extLst>
              <a:ext uri="{FF2B5EF4-FFF2-40B4-BE49-F238E27FC236}">
                <a16:creationId xmlns:a16="http://schemas.microsoft.com/office/drawing/2014/main" id="{B994F43F-FC55-7FE7-9542-5BDE8D4CAD61}"/>
              </a:ext>
            </a:extLst>
          </p:cNvPr>
          <p:cNvSpPr>
            <a:spLocks noGrp="1"/>
          </p:cNvSpPr>
          <p:nvPr>
            <p:ph idx="1"/>
          </p:nvPr>
        </p:nvSpPr>
        <p:spPr>
          <a:xfrm>
            <a:off x="5046475" y="1118284"/>
            <a:ext cx="3859399" cy="3365893"/>
          </a:xfrm>
        </p:spPr>
        <p:txBody>
          <a:bodyPr>
            <a:normAutofit/>
          </a:bodyPr>
          <a:lstStyle/>
          <a:p>
            <a:r>
              <a:rPr lang="en-GB" sz="1600" dirty="0"/>
              <a:t>Applied Bayesian Optimization (BO) for </a:t>
            </a:r>
            <a:r>
              <a:rPr lang="en-GB" sz="1600" dirty="0" err="1"/>
              <a:t>FEL</a:t>
            </a:r>
            <a:r>
              <a:rPr lang="en-GB" sz="1600" dirty="0"/>
              <a:t> pulse energy tuning</a:t>
            </a:r>
            <a:endParaRPr lang="en-GB" sz="1400" dirty="0"/>
          </a:p>
          <a:p>
            <a:pPr lvl="1"/>
            <a:r>
              <a:rPr lang="en-GB" sz="1400" dirty="0"/>
              <a:t>Tune up to 10 air-coil correctors at SASE1 Beamline</a:t>
            </a:r>
          </a:p>
          <a:p>
            <a:pPr lvl="1"/>
            <a:r>
              <a:rPr lang="en-GB" sz="1400" dirty="0"/>
              <a:t>Plug-and-play implementation (operator friendly), automatic hyperparameter determination at runtime</a:t>
            </a:r>
          </a:p>
          <a:p>
            <a:pPr lvl="1"/>
            <a:r>
              <a:rPr lang="en-GB" sz="1400" dirty="0"/>
              <a:t>Comparable performance as the daily tuning tool in OCELOT optimizer (Nelder-Mead simplex), but faster and smoother convergence</a:t>
            </a:r>
          </a:p>
        </p:txBody>
      </p:sp>
      <p:sp>
        <p:nvSpPr>
          <p:cNvPr id="10" name="TextBox 9">
            <a:extLst>
              <a:ext uri="{FF2B5EF4-FFF2-40B4-BE49-F238E27FC236}">
                <a16:creationId xmlns:a16="http://schemas.microsoft.com/office/drawing/2014/main" id="{D6090983-D1D2-36F4-9B86-19DBCED62D98}"/>
              </a:ext>
            </a:extLst>
          </p:cNvPr>
          <p:cNvSpPr txBox="1"/>
          <p:nvPr/>
        </p:nvSpPr>
        <p:spPr>
          <a:xfrm>
            <a:off x="5313521" y="4191704"/>
            <a:ext cx="3905236" cy="276999"/>
          </a:xfrm>
          <a:prstGeom prst="rect">
            <a:avLst/>
          </a:prstGeom>
          <a:noFill/>
        </p:spPr>
        <p:txBody>
          <a:bodyPr wrap="none" rtlCol="0">
            <a:spAutoFit/>
          </a:bodyPr>
          <a:lstStyle/>
          <a:p>
            <a:r>
              <a:rPr lang="en-GB" sz="1200" dirty="0"/>
              <a:t>Code available at: </a:t>
            </a:r>
            <a:r>
              <a:rPr lang="en-GB" sz="1200" dirty="0">
                <a:hlinkClick r:id="rId5"/>
              </a:rPr>
              <a:t>https://github.com/cr-xu/bo-4-euxfel</a:t>
            </a:r>
            <a:r>
              <a:rPr lang="en-GB" sz="1200" dirty="0"/>
              <a:t> </a:t>
            </a:r>
          </a:p>
        </p:txBody>
      </p:sp>
      <p:pic>
        <p:nvPicPr>
          <p:cNvPr id="11" name="Picture 10">
            <a:extLst>
              <a:ext uri="{FF2B5EF4-FFF2-40B4-BE49-F238E27FC236}">
                <a16:creationId xmlns:a16="http://schemas.microsoft.com/office/drawing/2014/main" id="{ED339823-655C-B1B7-A736-8DFB845AE36D}"/>
              </a:ext>
            </a:extLst>
          </p:cNvPr>
          <p:cNvPicPr>
            <a:picLocks noChangeAspect="1"/>
          </p:cNvPicPr>
          <p:nvPr/>
        </p:nvPicPr>
        <p:blipFill>
          <a:blip r:embed="rId6"/>
          <a:stretch>
            <a:fillRect/>
          </a:stretch>
        </p:blipFill>
        <p:spPr>
          <a:xfrm>
            <a:off x="2757936" y="1118284"/>
            <a:ext cx="1793363" cy="1100908"/>
          </a:xfrm>
          <a:prstGeom prst="rect">
            <a:avLst/>
          </a:prstGeom>
        </p:spPr>
      </p:pic>
      <p:sp>
        <p:nvSpPr>
          <p:cNvPr id="2" name="Date Placeholder 4">
            <a:extLst>
              <a:ext uri="{FF2B5EF4-FFF2-40B4-BE49-F238E27FC236}">
                <a16:creationId xmlns:a16="http://schemas.microsoft.com/office/drawing/2014/main" id="{DD2B72C3-B384-AC37-2016-6FCFF38DF031}"/>
              </a:ext>
            </a:extLst>
          </p:cNvPr>
          <p:cNvSpPr>
            <a:spLocks noGrp="1"/>
          </p:cNvSpPr>
          <p:nvPr>
            <p:ph type="dt" sz="half" idx="13"/>
          </p:nvPr>
        </p:nvSpPr>
        <p:spPr>
          <a:xfrm>
            <a:off x="627234" y="4748824"/>
            <a:ext cx="1027755" cy="396264"/>
          </a:xfrm>
        </p:spPr>
        <p:txBody>
          <a:bodyPr/>
          <a:lstStyle/>
          <a:p>
            <a:r>
              <a:rPr lang="en-US" dirty="0"/>
              <a:t>5 July 2023</a:t>
            </a:r>
          </a:p>
        </p:txBody>
      </p:sp>
      <p:pic>
        <p:nvPicPr>
          <p:cNvPr id="15" name="Picture 14">
            <a:extLst>
              <a:ext uri="{FF2B5EF4-FFF2-40B4-BE49-F238E27FC236}">
                <a16:creationId xmlns:a16="http://schemas.microsoft.com/office/drawing/2014/main" id="{E84D868C-F1CF-ABA8-9B90-54918C176A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7936" y="2299432"/>
            <a:ext cx="2234565" cy="2153798"/>
          </a:xfrm>
          <a:prstGeom prst="rect">
            <a:avLst/>
          </a:prstGeom>
        </p:spPr>
      </p:pic>
    </p:spTree>
    <p:extLst>
      <p:ext uri="{BB962C8B-B14F-4D97-AF65-F5344CB8AC3E}">
        <p14:creationId xmlns:p14="http://schemas.microsoft.com/office/powerpoint/2010/main" val="1076502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A8DFA1D-1E67-ED4F-853D-A810F491A61D}"/>
              </a:ext>
            </a:extLst>
          </p:cNvPr>
          <p:cNvSpPr>
            <a:spLocks noGrp="1"/>
          </p:cNvSpPr>
          <p:nvPr>
            <p:ph type="dt" sz="half" idx="10"/>
          </p:nvPr>
        </p:nvSpPr>
        <p:spPr>
          <a:xfrm>
            <a:off x="836313" y="6329811"/>
            <a:ext cx="1370340" cy="528189"/>
          </a:xfrm>
          <a:prstGeom prst="rect">
            <a:avLst/>
          </a:prstGeom>
        </p:spPr>
        <p:txBody>
          <a:bodyPr vert="horz" lIns="0" tIns="0" rIns="0" bIns="0" rtlCol="0" anchor="ctr"/>
          <a:lstStyle>
            <a:defPPr>
              <a:defRPr lang="en-US"/>
            </a:defPPr>
            <a:lvl1pPr marL="0" algn="l" defTabSz="609493" rtl="0" eaLnBrk="1" latinLnBrk="0" hangingPunct="1">
              <a:defRPr sz="12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fld id="{972A1FD8-603F-438E-AC40-DD7043440C8D}" type="datetime4">
              <a:rPr lang="en-US" smtClean="0"/>
              <a:pPr/>
              <a:t>July 7, 2023</a:t>
            </a:fld>
            <a:endParaRPr lang="en-US" noProof="0"/>
          </a:p>
        </p:txBody>
      </p:sp>
      <p:sp>
        <p:nvSpPr>
          <p:cNvPr id="4" name="Foliennummernplatzhalter 3">
            <a:extLst>
              <a:ext uri="{FF2B5EF4-FFF2-40B4-BE49-F238E27FC236}">
                <a16:creationId xmlns:a16="http://schemas.microsoft.com/office/drawing/2014/main" id="{83129646-DAB2-7B4D-8450-A969602B4375}"/>
              </a:ext>
            </a:extLst>
          </p:cNvPr>
          <p:cNvSpPr>
            <a:spLocks noGrp="1"/>
          </p:cNvSpPr>
          <p:nvPr>
            <p:ph type="sldNum" sz="quarter" idx="12"/>
          </p:nvPr>
        </p:nvSpPr>
        <p:spPr/>
        <p:txBody>
          <a:bodyPr/>
          <a:lstStyle/>
          <a:p>
            <a:fld id="{61696EC4-B4CF-4701-AD06-A8439D6D8E12}" type="slidenum">
              <a:rPr lang="en-US" noProof="0" smtClean="0"/>
              <a:t>26</a:t>
            </a:fld>
            <a:endParaRPr lang="en-US" noProof="0"/>
          </a:p>
        </p:txBody>
      </p:sp>
      <p:pic>
        <p:nvPicPr>
          <p:cNvPr id="7" name="Grafik 6" descr="Ein Bild, das Diagramm enthält.&#10;&#10;Automatisch generierte Beschreibung">
            <a:extLst>
              <a:ext uri="{FF2B5EF4-FFF2-40B4-BE49-F238E27FC236}">
                <a16:creationId xmlns:a16="http://schemas.microsoft.com/office/drawing/2014/main" id="{4513E9EF-C233-4857-84BD-0A9F6524B9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588" y="2402379"/>
            <a:ext cx="2851171" cy="2268881"/>
          </a:xfrm>
          <a:prstGeom prst="rect">
            <a:avLst/>
          </a:prstGeom>
        </p:spPr>
      </p:pic>
      <p:pic>
        <p:nvPicPr>
          <p:cNvPr id="8" name="Grafik 7" descr="Ein Bild, das Diagramm enthält.&#10;&#10;Automatisch generierte Beschreibung">
            <a:extLst>
              <a:ext uri="{FF2B5EF4-FFF2-40B4-BE49-F238E27FC236}">
                <a16:creationId xmlns:a16="http://schemas.microsoft.com/office/drawing/2014/main" id="{2950DEFC-C86E-4647-AA76-CA367DB56A72}"/>
              </a:ext>
            </a:extLst>
          </p:cNvPr>
          <p:cNvPicPr>
            <a:picLocks noChangeAspect="1"/>
          </p:cNvPicPr>
          <p:nvPr/>
        </p:nvPicPr>
        <p:blipFill rotWithShape="1">
          <a:blip r:embed="rId3">
            <a:extLst>
              <a:ext uri="{28A0092B-C50C-407E-A947-70E740481C1C}">
                <a14:useLocalDpi xmlns:a14="http://schemas.microsoft.com/office/drawing/2010/main" val="0"/>
              </a:ext>
            </a:extLst>
          </a:blip>
          <a:srcRect t="2178" r="697" b="1923"/>
          <a:stretch/>
        </p:blipFill>
        <p:spPr>
          <a:xfrm>
            <a:off x="3020119" y="2713724"/>
            <a:ext cx="3017810" cy="1375600"/>
          </a:xfrm>
          <a:prstGeom prst="rect">
            <a:avLst/>
          </a:prstGeom>
        </p:spPr>
      </p:pic>
      <p:sp>
        <p:nvSpPr>
          <p:cNvPr id="9" name="Text Placeholder 2">
            <a:extLst>
              <a:ext uri="{FF2B5EF4-FFF2-40B4-BE49-F238E27FC236}">
                <a16:creationId xmlns:a16="http://schemas.microsoft.com/office/drawing/2014/main" id="{7E0B14FC-89DB-44F1-ABCD-65D1AACB683F}"/>
              </a:ext>
            </a:extLst>
          </p:cNvPr>
          <p:cNvSpPr txBox="1">
            <a:spLocks/>
          </p:cNvSpPr>
          <p:nvPr/>
        </p:nvSpPr>
        <p:spPr>
          <a:xfrm>
            <a:off x="216000" y="1017993"/>
            <a:ext cx="4034098" cy="1554551"/>
          </a:xfrm>
          <a:prstGeom prst="rect">
            <a:avLst/>
          </a:prstGeom>
        </p:spPr>
        <p:txBody>
          <a:bodyPr vert="horz" lIns="0" tIns="0" rIns="0" bIns="0" rtlCol="0">
            <a:normAutofit/>
          </a:bodyPr>
          <a:lstStyle>
            <a:lvl1pPr marL="271448" indent="-271448" algn="l" defTabSz="914347" rtl="0" eaLnBrk="1" latinLnBrk="0" hangingPunct="1">
              <a:lnSpc>
                <a:spcPct val="90000"/>
              </a:lnSpc>
              <a:spcBef>
                <a:spcPts val="480"/>
              </a:spcBef>
              <a:buSzPct val="88000"/>
              <a:buFontTx/>
              <a:buBlip>
                <a:blip r:embed="rId4"/>
              </a:buBlip>
              <a:defRPr sz="2600" kern="1200">
                <a:solidFill>
                  <a:schemeClr val="tx1"/>
                </a:solidFill>
                <a:latin typeface="+mn-lt"/>
                <a:ea typeface="+mn-ea"/>
                <a:cs typeface="+mn-cs"/>
              </a:defRPr>
            </a:lvl1pPr>
            <a:lvl2pPr marL="627027" indent="-271448" algn="l" defTabSz="914347" rtl="0" eaLnBrk="1" latinLnBrk="0" hangingPunct="1">
              <a:lnSpc>
                <a:spcPct val="90000"/>
              </a:lnSpc>
              <a:spcBef>
                <a:spcPts val="480"/>
              </a:spcBef>
              <a:buSzPct val="88000"/>
              <a:buFontTx/>
              <a:buBlip>
                <a:blip r:embed="rId4"/>
              </a:buBlip>
              <a:defRPr sz="2399" kern="1200">
                <a:solidFill>
                  <a:schemeClr val="tx1"/>
                </a:solidFill>
                <a:latin typeface="+mn-lt"/>
                <a:ea typeface="+mn-ea"/>
                <a:cs typeface="+mn-cs"/>
              </a:defRPr>
            </a:lvl2pPr>
            <a:lvl3pPr marL="982606" indent="-265098" algn="l" defTabSz="898472" rtl="0" eaLnBrk="1" latinLnBrk="0" hangingPunct="1">
              <a:lnSpc>
                <a:spcPct val="90000"/>
              </a:lnSpc>
              <a:spcBef>
                <a:spcPts val="480"/>
              </a:spcBef>
              <a:buSzPct val="88000"/>
              <a:buFontTx/>
              <a:buBlip>
                <a:blip r:embed="rId4"/>
              </a:buBlip>
              <a:defRPr sz="2100" kern="1200">
                <a:solidFill>
                  <a:schemeClr val="tx1"/>
                </a:solidFill>
                <a:latin typeface="+mn-lt"/>
                <a:ea typeface="+mn-ea"/>
                <a:cs typeface="+mn-cs"/>
              </a:defRPr>
            </a:lvl3pPr>
            <a:lvl4pPr marL="1344535" indent="-271448" algn="l" defTabSz="914347" rtl="0" eaLnBrk="1" latinLnBrk="0" hangingPunct="1">
              <a:lnSpc>
                <a:spcPct val="90000"/>
              </a:lnSpc>
              <a:spcBef>
                <a:spcPts val="480"/>
              </a:spcBef>
              <a:buSzPct val="88000"/>
              <a:buFontTx/>
              <a:buBlip>
                <a:blip r:embed="rId4"/>
              </a:buBlip>
              <a:defRPr sz="2100" kern="1200">
                <a:solidFill>
                  <a:schemeClr val="tx1"/>
                </a:solidFill>
                <a:latin typeface="+mn-lt"/>
                <a:ea typeface="+mn-ea"/>
                <a:cs typeface="+mn-cs"/>
              </a:defRPr>
            </a:lvl4pPr>
            <a:lvl5pPr marL="1700114" indent="-265098" algn="l" defTabSz="914347" rtl="0" eaLnBrk="1" latinLnBrk="0" hangingPunct="1">
              <a:lnSpc>
                <a:spcPct val="90000"/>
              </a:lnSpc>
              <a:spcBef>
                <a:spcPts val="480"/>
              </a:spcBef>
              <a:buSzPct val="88000"/>
              <a:buFontTx/>
              <a:buBlip>
                <a:blip r:embed="rId4"/>
              </a:buBlip>
              <a:defRPr sz="2100"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GB" altLang="de-DE" sz="1350" dirty="0"/>
              <a:t>Development of world first superconducting undulator in the THz regime</a:t>
            </a:r>
          </a:p>
          <a:p>
            <a:r>
              <a:rPr lang="en-GB" altLang="de-DE" sz="1350" dirty="0"/>
              <a:t>In cooperation with industrial partner Bilfinger Noell (BNG)  </a:t>
            </a:r>
          </a:p>
          <a:p>
            <a:r>
              <a:rPr lang="en-US" altLang="de-DE" sz="1350" dirty="0"/>
              <a:t>Target photon frequencies of 1st harmonic:           4 THz (15.5 </a:t>
            </a:r>
            <a:r>
              <a:rPr lang="en-US" altLang="de-DE" sz="1350" dirty="0" err="1"/>
              <a:t>meV</a:t>
            </a:r>
            <a:r>
              <a:rPr lang="en-US" altLang="de-DE" sz="1350" dirty="0"/>
              <a:t>) – 12 THz (50 </a:t>
            </a:r>
            <a:r>
              <a:rPr lang="en-US" altLang="de-DE" sz="1350" dirty="0" err="1"/>
              <a:t>meV</a:t>
            </a:r>
            <a:r>
              <a:rPr lang="en-US" altLang="de-DE" sz="1350" dirty="0"/>
              <a:t>)</a:t>
            </a:r>
          </a:p>
          <a:p>
            <a:endParaRPr lang="en-US" altLang="de-DE" sz="1350" dirty="0"/>
          </a:p>
        </p:txBody>
      </p:sp>
      <p:sp>
        <p:nvSpPr>
          <p:cNvPr id="10" name="Title Placeholder 1">
            <a:extLst>
              <a:ext uri="{FF2B5EF4-FFF2-40B4-BE49-F238E27FC236}">
                <a16:creationId xmlns:a16="http://schemas.microsoft.com/office/drawing/2014/main" id="{3DA1E22F-2A2D-40E8-B0C4-380E15913FCC}"/>
              </a:ext>
            </a:extLst>
          </p:cNvPr>
          <p:cNvSpPr txBox="1">
            <a:spLocks/>
          </p:cNvSpPr>
          <p:nvPr/>
        </p:nvSpPr>
        <p:spPr>
          <a:xfrm>
            <a:off x="396000" y="218817"/>
            <a:ext cx="6869178" cy="575811"/>
          </a:xfrm>
          <a:prstGeom prst="rect">
            <a:avLst/>
          </a:prstGeom>
        </p:spPr>
        <p:txBody>
          <a:bodyPr vert="horz" lIns="0" tIns="0" rIns="0" bIns="0" rtlCol="0" anchor="b">
            <a:noAutofit/>
          </a:bodyPr>
          <a:lstStyle>
            <a:lvl1pPr algn="l" defTabSz="914347" rtl="0" eaLnBrk="1" latinLnBrk="0" hangingPunct="1">
              <a:lnSpc>
                <a:spcPct val="90000"/>
              </a:lnSpc>
              <a:spcBef>
                <a:spcPct val="0"/>
              </a:spcBef>
              <a:buNone/>
              <a:defRPr lang="en-US" sz="3200" b="1" kern="1200">
                <a:solidFill>
                  <a:schemeClr val="tx2"/>
                </a:solidFill>
                <a:latin typeface="+mn-lt"/>
                <a:ea typeface="+mj-ea"/>
                <a:cs typeface="Arial" panose="020B0604020202020204" pitchFamily="34" charset="0"/>
              </a:defRPr>
            </a:lvl1pPr>
          </a:lstStyle>
          <a:p>
            <a:r>
              <a:rPr lang="en-GB" sz="1800" dirty="0">
                <a:solidFill>
                  <a:schemeClr val="tx1"/>
                </a:solidFill>
              </a:rPr>
              <a:t>New technology and transfer  </a:t>
            </a:r>
            <a:br>
              <a:rPr lang="en-GB" sz="1800" dirty="0">
                <a:solidFill>
                  <a:schemeClr val="tx1"/>
                </a:solidFill>
              </a:rPr>
            </a:br>
            <a:r>
              <a:rPr lang="en-GB" sz="1800" dirty="0">
                <a:solidFill>
                  <a:schemeClr val="tx1"/>
                </a:solidFill>
              </a:rPr>
              <a:t>– THz undulator for FLUTE</a:t>
            </a:r>
          </a:p>
        </p:txBody>
      </p:sp>
      <p:pic>
        <p:nvPicPr>
          <p:cNvPr id="11" name="Grafik 10" descr="Ein Bild, das Text enthält.&#10;&#10;Automatisch generierte Beschreibung">
            <a:extLst>
              <a:ext uri="{FF2B5EF4-FFF2-40B4-BE49-F238E27FC236}">
                <a16:creationId xmlns:a16="http://schemas.microsoft.com/office/drawing/2014/main" id="{8124BA67-4D12-4ED9-B913-01D23718E7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59" t="12074" r="4159" b="9979"/>
          <a:stretch/>
        </p:blipFill>
        <p:spPr>
          <a:xfrm>
            <a:off x="4382392" y="1017993"/>
            <a:ext cx="1379291" cy="473366"/>
          </a:xfrm>
          <a:prstGeom prst="rect">
            <a:avLst/>
          </a:prstGeom>
        </p:spPr>
      </p:pic>
      <p:sp>
        <p:nvSpPr>
          <p:cNvPr id="12" name="Text Placeholder 2">
            <a:extLst>
              <a:ext uri="{FF2B5EF4-FFF2-40B4-BE49-F238E27FC236}">
                <a16:creationId xmlns:a16="http://schemas.microsoft.com/office/drawing/2014/main" id="{58222CA5-BF76-4050-A1C0-EC1BF99FDAFC}"/>
              </a:ext>
            </a:extLst>
          </p:cNvPr>
          <p:cNvSpPr txBox="1">
            <a:spLocks/>
          </p:cNvSpPr>
          <p:nvPr/>
        </p:nvSpPr>
        <p:spPr>
          <a:xfrm>
            <a:off x="5805550" y="1124255"/>
            <a:ext cx="3284799" cy="1993143"/>
          </a:xfrm>
          <a:prstGeom prst="rect">
            <a:avLst/>
          </a:prstGeom>
        </p:spPr>
        <p:txBody>
          <a:bodyPr vert="horz" lIns="0" tIns="0" rIns="0" bIns="0" rtlCol="0">
            <a:normAutofit/>
          </a:bodyPr>
          <a:lstStyle>
            <a:lvl1pPr marL="271448" indent="-271448" algn="l" defTabSz="914347" rtl="0" eaLnBrk="1" latinLnBrk="0" hangingPunct="1">
              <a:lnSpc>
                <a:spcPct val="90000"/>
              </a:lnSpc>
              <a:spcBef>
                <a:spcPts val="480"/>
              </a:spcBef>
              <a:buSzPct val="88000"/>
              <a:buFontTx/>
              <a:buBlip>
                <a:blip r:embed="rId4"/>
              </a:buBlip>
              <a:defRPr sz="2600" kern="1200">
                <a:solidFill>
                  <a:schemeClr val="tx1"/>
                </a:solidFill>
                <a:latin typeface="+mn-lt"/>
                <a:ea typeface="+mn-ea"/>
                <a:cs typeface="+mn-cs"/>
              </a:defRPr>
            </a:lvl1pPr>
            <a:lvl2pPr marL="627027" indent="-271448" algn="l" defTabSz="914347" rtl="0" eaLnBrk="1" latinLnBrk="0" hangingPunct="1">
              <a:lnSpc>
                <a:spcPct val="90000"/>
              </a:lnSpc>
              <a:spcBef>
                <a:spcPts val="480"/>
              </a:spcBef>
              <a:buSzPct val="88000"/>
              <a:buFontTx/>
              <a:buBlip>
                <a:blip r:embed="rId4"/>
              </a:buBlip>
              <a:defRPr sz="2399" kern="1200">
                <a:solidFill>
                  <a:schemeClr val="tx1"/>
                </a:solidFill>
                <a:latin typeface="+mn-lt"/>
                <a:ea typeface="+mn-ea"/>
                <a:cs typeface="+mn-cs"/>
              </a:defRPr>
            </a:lvl2pPr>
            <a:lvl3pPr marL="982606" indent="-265098" algn="l" defTabSz="898472" rtl="0" eaLnBrk="1" latinLnBrk="0" hangingPunct="1">
              <a:lnSpc>
                <a:spcPct val="90000"/>
              </a:lnSpc>
              <a:spcBef>
                <a:spcPts val="480"/>
              </a:spcBef>
              <a:buSzPct val="88000"/>
              <a:buFontTx/>
              <a:buBlip>
                <a:blip r:embed="rId4"/>
              </a:buBlip>
              <a:defRPr sz="2100" kern="1200">
                <a:solidFill>
                  <a:schemeClr val="tx1"/>
                </a:solidFill>
                <a:latin typeface="+mn-lt"/>
                <a:ea typeface="+mn-ea"/>
                <a:cs typeface="+mn-cs"/>
              </a:defRPr>
            </a:lvl3pPr>
            <a:lvl4pPr marL="1344535" indent="-271448" algn="l" defTabSz="914347" rtl="0" eaLnBrk="1" latinLnBrk="0" hangingPunct="1">
              <a:lnSpc>
                <a:spcPct val="90000"/>
              </a:lnSpc>
              <a:spcBef>
                <a:spcPts val="480"/>
              </a:spcBef>
              <a:buSzPct val="88000"/>
              <a:buFontTx/>
              <a:buBlip>
                <a:blip r:embed="rId4"/>
              </a:buBlip>
              <a:defRPr sz="2100" kern="1200">
                <a:solidFill>
                  <a:schemeClr val="tx1"/>
                </a:solidFill>
                <a:latin typeface="+mn-lt"/>
                <a:ea typeface="+mn-ea"/>
                <a:cs typeface="+mn-cs"/>
              </a:defRPr>
            </a:lvl4pPr>
            <a:lvl5pPr marL="1700114" indent="-265098" algn="l" defTabSz="914347" rtl="0" eaLnBrk="1" latinLnBrk="0" hangingPunct="1">
              <a:lnSpc>
                <a:spcPct val="90000"/>
              </a:lnSpc>
              <a:spcBef>
                <a:spcPts val="480"/>
              </a:spcBef>
              <a:buSzPct val="88000"/>
              <a:buFontTx/>
              <a:buBlip>
                <a:blip r:embed="rId4"/>
              </a:buBlip>
              <a:defRPr sz="15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GB" altLang="de-DE" sz="1350" dirty="0"/>
              <a:t> </a:t>
            </a:r>
          </a:p>
          <a:p>
            <a:pPr lvl="1"/>
            <a:r>
              <a:rPr lang="en-GB" altLang="de-DE" sz="1350" dirty="0"/>
              <a:t>Period length 65 mm</a:t>
            </a:r>
          </a:p>
          <a:p>
            <a:pPr lvl="1"/>
            <a:r>
              <a:rPr lang="en-GB" altLang="de-DE" sz="1350" dirty="0"/>
              <a:t>Magnetic gap 40 mm</a:t>
            </a:r>
          </a:p>
          <a:p>
            <a:pPr lvl="1"/>
            <a:r>
              <a:rPr lang="en-GB" altLang="de-DE" sz="1350" dirty="0"/>
              <a:t>peak magnetic field 0.88 T</a:t>
            </a:r>
          </a:p>
          <a:p>
            <a:pPr lvl="1"/>
            <a:r>
              <a:rPr lang="en-GB" altLang="de-DE" sz="1350" dirty="0"/>
              <a:t>Nominal current main coils to reach field IMC = 355 A</a:t>
            </a:r>
          </a:p>
          <a:p>
            <a:pPr lvl="1"/>
            <a:r>
              <a:rPr lang="en-GB" altLang="de-DE" sz="1350" dirty="0"/>
              <a:t>Number of full periods 14.5 (overall length 1800 mm)</a:t>
            </a:r>
          </a:p>
        </p:txBody>
      </p:sp>
      <p:sp>
        <p:nvSpPr>
          <p:cNvPr id="13" name="Rechteck 12">
            <a:extLst>
              <a:ext uri="{FF2B5EF4-FFF2-40B4-BE49-F238E27FC236}">
                <a16:creationId xmlns:a16="http://schemas.microsoft.com/office/drawing/2014/main" id="{AEEEC7A6-7AC4-4E98-9500-9320DDC8EDF5}"/>
              </a:ext>
            </a:extLst>
          </p:cNvPr>
          <p:cNvSpPr/>
          <p:nvPr/>
        </p:nvSpPr>
        <p:spPr>
          <a:xfrm>
            <a:off x="6037929" y="1005331"/>
            <a:ext cx="1593706" cy="323165"/>
          </a:xfrm>
          <a:prstGeom prst="rect">
            <a:avLst/>
          </a:prstGeom>
        </p:spPr>
        <p:txBody>
          <a:bodyPr wrap="none">
            <a:spAutoFit/>
          </a:bodyPr>
          <a:lstStyle/>
          <a:p>
            <a:r>
              <a:rPr lang="en-GB" altLang="de-DE" sz="1500" b="1" u="sng" dirty="0"/>
              <a:t>Magnet design:</a:t>
            </a:r>
          </a:p>
        </p:txBody>
      </p:sp>
      <p:sp>
        <p:nvSpPr>
          <p:cNvPr id="15" name="Rechteck 14">
            <a:extLst>
              <a:ext uri="{FF2B5EF4-FFF2-40B4-BE49-F238E27FC236}">
                <a16:creationId xmlns:a16="http://schemas.microsoft.com/office/drawing/2014/main" id="{9BF9BC4A-9C4B-41A7-B5B6-FD5DF8B5899B}"/>
              </a:ext>
            </a:extLst>
          </p:cNvPr>
          <p:cNvSpPr/>
          <p:nvPr/>
        </p:nvSpPr>
        <p:spPr>
          <a:xfrm>
            <a:off x="6039069" y="3146943"/>
            <a:ext cx="1510350" cy="323165"/>
          </a:xfrm>
          <a:prstGeom prst="rect">
            <a:avLst/>
          </a:prstGeom>
        </p:spPr>
        <p:txBody>
          <a:bodyPr wrap="none">
            <a:spAutoFit/>
          </a:bodyPr>
          <a:lstStyle/>
          <a:p>
            <a:r>
              <a:rPr lang="de-DE" sz="1500" b="1" u="sng" dirty="0"/>
              <a:t>Project </a:t>
            </a:r>
            <a:r>
              <a:rPr lang="de-DE" sz="1500" b="1" u="sng" dirty="0" err="1"/>
              <a:t>status</a:t>
            </a:r>
            <a:r>
              <a:rPr lang="de-DE" sz="1500" dirty="0"/>
              <a:t>:</a:t>
            </a:r>
          </a:p>
        </p:txBody>
      </p:sp>
      <p:sp>
        <p:nvSpPr>
          <p:cNvPr id="16" name="Text Placeholder 2">
            <a:extLst>
              <a:ext uri="{FF2B5EF4-FFF2-40B4-BE49-F238E27FC236}">
                <a16:creationId xmlns:a16="http://schemas.microsoft.com/office/drawing/2014/main" id="{DE6A502A-734F-4511-859E-6315C4E72597}"/>
              </a:ext>
            </a:extLst>
          </p:cNvPr>
          <p:cNvSpPr txBox="1">
            <a:spLocks/>
          </p:cNvSpPr>
          <p:nvPr/>
        </p:nvSpPr>
        <p:spPr>
          <a:xfrm>
            <a:off x="5861288" y="3688769"/>
            <a:ext cx="2928540" cy="664128"/>
          </a:xfrm>
          <a:prstGeom prst="rect">
            <a:avLst/>
          </a:prstGeom>
        </p:spPr>
        <p:txBody>
          <a:bodyPr vert="horz" lIns="0" tIns="0" rIns="0" bIns="0" rtlCol="0">
            <a:normAutofit fontScale="92500"/>
          </a:bodyPr>
          <a:lstStyle>
            <a:lvl1pPr marL="271448" indent="-271448" algn="l" defTabSz="914347" rtl="0" eaLnBrk="1" latinLnBrk="0" hangingPunct="1">
              <a:lnSpc>
                <a:spcPct val="90000"/>
              </a:lnSpc>
              <a:spcBef>
                <a:spcPts val="480"/>
              </a:spcBef>
              <a:buSzPct val="88000"/>
              <a:buFontTx/>
              <a:buBlip>
                <a:blip r:embed="rId4"/>
              </a:buBlip>
              <a:defRPr sz="2600" kern="1200">
                <a:solidFill>
                  <a:schemeClr val="tx1"/>
                </a:solidFill>
                <a:latin typeface="+mn-lt"/>
                <a:ea typeface="+mn-ea"/>
                <a:cs typeface="+mn-cs"/>
              </a:defRPr>
            </a:lvl1pPr>
            <a:lvl2pPr marL="627027" indent="-271448" algn="l" defTabSz="914347" rtl="0" eaLnBrk="1" latinLnBrk="0" hangingPunct="1">
              <a:lnSpc>
                <a:spcPct val="90000"/>
              </a:lnSpc>
              <a:spcBef>
                <a:spcPts val="480"/>
              </a:spcBef>
              <a:buSzPct val="88000"/>
              <a:buFontTx/>
              <a:buBlip>
                <a:blip r:embed="rId4"/>
              </a:buBlip>
              <a:defRPr sz="2399" kern="1200">
                <a:solidFill>
                  <a:schemeClr val="tx1"/>
                </a:solidFill>
                <a:latin typeface="+mn-lt"/>
                <a:ea typeface="+mn-ea"/>
                <a:cs typeface="+mn-cs"/>
              </a:defRPr>
            </a:lvl2pPr>
            <a:lvl3pPr marL="982606" indent="-265098" algn="l" defTabSz="898472" rtl="0" eaLnBrk="1" latinLnBrk="0" hangingPunct="1">
              <a:lnSpc>
                <a:spcPct val="90000"/>
              </a:lnSpc>
              <a:spcBef>
                <a:spcPts val="480"/>
              </a:spcBef>
              <a:buSzPct val="88000"/>
              <a:buFontTx/>
              <a:buBlip>
                <a:blip r:embed="rId4"/>
              </a:buBlip>
              <a:defRPr sz="2100" kern="1200">
                <a:solidFill>
                  <a:schemeClr val="tx1"/>
                </a:solidFill>
                <a:latin typeface="+mn-lt"/>
                <a:ea typeface="+mn-ea"/>
                <a:cs typeface="+mn-cs"/>
              </a:defRPr>
            </a:lvl3pPr>
            <a:lvl4pPr marL="1344535" indent="-271448" algn="l" defTabSz="914347" rtl="0" eaLnBrk="1" latinLnBrk="0" hangingPunct="1">
              <a:lnSpc>
                <a:spcPct val="90000"/>
              </a:lnSpc>
              <a:spcBef>
                <a:spcPts val="480"/>
              </a:spcBef>
              <a:buSzPct val="88000"/>
              <a:buFontTx/>
              <a:buBlip>
                <a:blip r:embed="rId4"/>
              </a:buBlip>
              <a:defRPr sz="2100" kern="1200">
                <a:solidFill>
                  <a:schemeClr val="tx1"/>
                </a:solidFill>
                <a:latin typeface="+mn-lt"/>
                <a:ea typeface="+mn-ea"/>
                <a:cs typeface="+mn-cs"/>
              </a:defRPr>
            </a:lvl4pPr>
            <a:lvl5pPr marL="1700114" indent="-265098" algn="l" defTabSz="914347" rtl="0" eaLnBrk="1" latinLnBrk="0" hangingPunct="1">
              <a:lnSpc>
                <a:spcPct val="90000"/>
              </a:lnSpc>
              <a:spcBef>
                <a:spcPts val="480"/>
              </a:spcBef>
              <a:buSzPct val="88000"/>
              <a:buFontTx/>
              <a:buBlip>
                <a:blip r:embed="rId4"/>
              </a:buBlip>
              <a:defRPr sz="15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lvl="1"/>
            <a:r>
              <a:rPr lang="en-US" altLang="de-DE" sz="1350" dirty="0"/>
              <a:t>CDR finished</a:t>
            </a:r>
          </a:p>
          <a:p>
            <a:pPr lvl="1"/>
            <a:r>
              <a:rPr lang="en-US" altLang="de-DE" sz="1350" dirty="0"/>
              <a:t>TDR ready in summer 2023</a:t>
            </a:r>
          </a:p>
          <a:p>
            <a:pPr lvl="1"/>
            <a:r>
              <a:rPr lang="en-US" altLang="de-DE" sz="1350" dirty="0"/>
              <a:t>Magnets produced till end 2023</a:t>
            </a:r>
            <a:endParaRPr lang="en-GB" altLang="de-DE" sz="1350" dirty="0"/>
          </a:p>
          <a:p>
            <a:pPr marL="0" indent="0">
              <a:buNone/>
            </a:pPr>
            <a:endParaRPr lang="en-GB" altLang="de-DE" sz="1350" dirty="0"/>
          </a:p>
        </p:txBody>
      </p:sp>
      <p:pic>
        <p:nvPicPr>
          <p:cNvPr id="2" name="image43.jpg" descr="image43.jpg">
            <a:extLst>
              <a:ext uri="{FF2B5EF4-FFF2-40B4-BE49-F238E27FC236}">
                <a16:creationId xmlns:a16="http://schemas.microsoft.com/office/drawing/2014/main" id="{A5A8367E-6063-DB5A-6B95-7986B9D3CBBB}"/>
              </a:ext>
            </a:extLst>
          </p:cNvPr>
          <p:cNvPicPr>
            <a:picLocks noChangeAspect="1"/>
          </p:cNvPicPr>
          <p:nvPr/>
        </p:nvPicPr>
        <p:blipFill>
          <a:blip r:embed="rId6"/>
          <a:stretch>
            <a:fillRect/>
          </a:stretch>
        </p:blipFill>
        <p:spPr>
          <a:xfrm>
            <a:off x="6041267" y="534072"/>
            <a:ext cx="1576413" cy="401018"/>
          </a:xfrm>
          <a:prstGeom prst="rect">
            <a:avLst/>
          </a:prstGeom>
          <a:ln w="3175"/>
        </p:spPr>
      </p:pic>
    </p:spTree>
    <p:extLst>
      <p:ext uri="{BB962C8B-B14F-4D97-AF65-F5344CB8AC3E}">
        <p14:creationId xmlns:p14="http://schemas.microsoft.com/office/powerpoint/2010/main" val="67989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08DDFD-8FE8-691A-67F2-0D9B9E7615DA}"/>
              </a:ext>
            </a:extLst>
          </p:cNvPr>
          <p:cNvSpPr>
            <a:spLocks noGrp="1"/>
          </p:cNvSpPr>
          <p:nvPr>
            <p:ph type="sldNum" sz="quarter" idx="12"/>
          </p:nvPr>
        </p:nvSpPr>
        <p:spPr/>
        <p:txBody>
          <a:bodyPr/>
          <a:lstStyle/>
          <a:p>
            <a:fld id="{61696EC4-B4CF-4701-AD06-A8439D6D8E12}" type="slidenum">
              <a:rPr lang="en-US" noProof="0" smtClean="0"/>
              <a:t>3</a:t>
            </a:fld>
            <a:endParaRPr lang="en-US" noProof="0"/>
          </a:p>
        </p:txBody>
      </p:sp>
      <p:sp>
        <p:nvSpPr>
          <p:cNvPr id="6" name="Title 4">
            <a:extLst>
              <a:ext uri="{FF2B5EF4-FFF2-40B4-BE49-F238E27FC236}">
                <a16:creationId xmlns:a16="http://schemas.microsoft.com/office/drawing/2014/main" id="{2168DF78-EDCC-7EBF-5DE8-FE16BC265849}"/>
              </a:ext>
            </a:extLst>
          </p:cNvPr>
          <p:cNvSpPr>
            <a:spLocks noGrp="1"/>
          </p:cNvSpPr>
          <p:nvPr>
            <p:ph type="title"/>
          </p:nvPr>
        </p:nvSpPr>
        <p:spPr>
          <a:xfrm>
            <a:off x="396000" y="296244"/>
            <a:ext cx="6869178" cy="575989"/>
          </a:xfrm>
        </p:spPr>
        <p:txBody>
          <a:bodyPr/>
          <a:lstStyle/>
          <a:p>
            <a:r>
              <a:rPr lang="de-DE" dirty="0"/>
              <a:t>Test facilities &amp; technologies - examples</a:t>
            </a:r>
          </a:p>
        </p:txBody>
      </p:sp>
      <p:grpSp>
        <p:nvGrpSpPr>
          <p:cNvPr id="7" name="Gruppieren 6">
            <a:extLst>
              <a:ext uri="{FF2B5EF4-FFF2-40B4-BE49-F238E27FC236}">
                <a16:creationId xmlns:a16="http://schemas.microsoft.com/office/drawing/2014/main" id="{C99E3B1A-4838-9AEB-4227-A739C42EC179}"/>
              </a:ext>
            </a:extLst>
          </p:cNvPr>
          <p:cNvGrpSpPr/>
          <p:nvPr/>
        </p:nvGrpSpPr>
        <p:grpSpPr>
          <a:xfrm>
            <a:off x="266796" y="1021423"/>
            <a:ext cx="7014300" cy="3595637"/>
            <a:chOff x="840002" y="1010320"/>
            <a:chExt cx="7014300" cy="3595637"/>
          </a:xfrm>
        </p:grpSpPr>
        <p:pic>
          <p:nvPicPr>
            <p:cNvPr id="8" name="Picture 9">
              <a:extLst>
                <a:ext uri="{FF2B5EF4-FFF2-40B4-BE49-F238E27FC236}">
                  <a16:creationId xmlns:a16="http://schemas.microsoft.com/office/drawing/2014/main" id="{0E5FCE1C-6F2F-DB0C-6497-4D090413CDC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l="39453" r="22488" b="10028"/>
            <a:stretch>
              <a:fillRect/>
            </a:stretch>
          </p:blipFill>
          <p:spPr bwMode="auto">
            <a:xfrm>
              <a:off x="2070558" y="1396047"/>
              <a:ext cx="395005" cy="152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4">
              <a:extLst>
                <a:ext uri="{FF2B5EF4-FFF2-40B4-BE49-F238E27FC236}">
                  <a16:creationId xmlns:a16="http://schemas.microsoft.com/office/drawing/2014/main" id="{5F26C7BA-89CB-347C-C6CC-837AFA04FD1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40002" y="1143692"/>
              <a:ext cx="1230556" cy="1782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3">
              <a:extLst>
                <a:ext uri="{FF2B5EF4-FFF2-40B4-BE49-F238E27FC236}">
                  <a16:creationId xmlns:a16="http://schemas.microsoft.com/office/drawing/2014/main" id="{7ED23AFF-D8DC-09AF-37C1-33B9C3A7464C}"/>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463405" y="1366294"/>
              <a:ext cx="1073475" cy="155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4">
              <a:extLst>
                <a:ext uri="{FF2B5EF4-FFF2-40B4-BE49-F238E27FC236}">
                  <a16:creationId xmlns:a16="http://schemas.microsoft.com/office/drawing/2014/main" id="{5AA4E05E-479A-4DA3-4552-97C53310961E}"/>
                </a:ext>
              </a:extLst>
            </p:cNvPr>
            <p:cNvSpPr/>
            <p:nvPr/>
          </p:nvSpPr>
          <p:spPr>
            <a:xfrm>
              <a:off x="3592037" y="1010320"/>
              <a:ext cx="2406140" cy="3981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t>Winding technologies</a:t>
              </a:r>
            </a:p>
          </p:txBody>
        </p:sp>
        <p:pic>
          <p:nvPicPr>
            <p:cNvPr id="12" name="Grafik 15">
              <a:extLst>
                <a:ext uri="{FF2B5EF4-FFF2-40B4-BE49-F238E27FC236}">
                  <a16:creationId xmlns:a16="http://schemas.microsoft.com/office/drawing/2014/main" id="{C84553CF-1ECE-DAEA-ABA2-6CDCFF0A287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3209" b="9574"/>
            <a:stretch/>
          </p:blipFill>
          <p:spPr>
            <a:xfrm>
              <a:off x="3592036" y="1408456"/>
              <a:ext cx="2406141" cy="1514779"/>
            </a:xfrm>
            <a:prstGeom prst="rect">
              <a:avLst/>
            </a:prstGeom>
          </p:spPr>
        </p:pic>
        <p:pic>
          <p:nvPicPr>
            <p:cNvPr id="13" name="Grafik 16">
              <a:extLst>
                <a:ext uri="{FF2B5EF4-FFF2-40B4-BE49-F238E27FC236}">
                  <a16:creationId xmlns:a16="http://schemas.microsoft.com/office/drawing/2014/main" id="{BFB5E197-D846-AD69-66ED-49F66E6DD3D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25944" y="3381550"/>
              <a:ext cx="1477774" cy="1211224"/>
            </a:xfrm>
            <a:prstGeom prst="rect">
              <a:avLst/>
            </a:prstGeom>
          </p:spPr>
        </p:pic>
        <p:pic>
          <p:nvPicPr>
            <p:cNvPr id="14" name="Grafik 18">
              <a:extLst>
                <a:ext uri="{FF2B5EF4-FFF2-40B4-BE49-F238E27FC236}">
                  <a16:creationId xmlns:a16="http://schemas.microsoft.com/office/drawing/2014/main" id="{B4B1CCB7-10B8-2F02-AF4B-2A7771C8605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63668" y="1371916"/>
              <a:ext cx="1790634" cy="2375184"/>
            </a:xfrm>
            <a:prstGeom prst="rect">
              <a:avLst/>
            </a:prstGeom>
          </p:spPr>
        </p:pic>
        <p:pic>
          <p:nvPicPr>
            <p:cNvPr id="15" name="Grafik 7">
              <a:extLst>
                <a:ext uri="{FF2B5EF4-FFF2-40B4-BE49-F238E27FC236}">
                  <a16:creationId xmlns:a16="http://schemas.microsoft.com/office/drawing/2014/main" id="{11151D39-7725-160B-4665-1CA3914FC7AD}"/>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107756" y="3361853"/>
              <a:ext cx="1418188" cy="123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6">
              <a:extLst>
                <a:ext uri="{FF2B5EF4-FFF2-40B4-BE49-F238E27FC236}">
                  <a16:creationId xmlns:a16="http://schemas.microsoft.com/office/drawing/2014/main" id="{00AF4DD5-AE77-FDAF-7F7D-32056DD68FEF}"/>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b="-1373"/>
            <a:stretch/>
          </p:blipFill>
          <p:spPr bwMode="auto">
            <a:xfrm>
              <a:off x="847716" y="3360413"/>
              <a:ext cx="2322129" cy="124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708688">
                        <a:alpha val="74998"/>
                      </a:srgbClr>
                    </a:outerShdw>
                  </a:effectLst>
                </a14:hiddenEffects>
              </a:ext>
            </a:extLst>
          </p:spPr>
        </p:pic>
        <p:sp>
          <p:nvSpPr>
            <p:cNvPr id="17" name="Rechteck 2">
              <a:extLst>
                <a:ext uri="{FF2B5EF4-FFF2-40B4-BE49-F238E27FC236}">
                  <a16:creationId xmlns:a16="http://schemas.microsoft.com/office/drawing/2014/main" id="{1D3F3110-0909-B6C8-92EA-23854A2A403D}"/>
                </a:ext>
              </a:extLst>
            </p:cNvPr>
            <p:cNvSpPr/>
            <p:nvPr/>
          </p:nvSpPr>
          <p:spPr>
            <a:xfrm>
              <a:off x="840002" y="1010320"/>
              <a:ext cx="2696877" cy="3981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a:t>Pulse power technology    </a:t>
              </a:r>
              <a:r>
                <a:rPr lang="en-US" sz="1200" i="1" dirty="0" err="1"/>
                <a:t>Gyrotrons</a:t>
              </a:r>
              <a:endParaRPr lang="en-US" sz="1200" i="1" dirty="0"/>
            </a:p>
          </p:txBody>
        </p:sp>
        <p:sp>
          <p:nvSpPr>
            <p:cNvPr id="18" name="Rechteck 11">
              <a:extLst>
                <a:ext uri="{FF2B5EF4-FFF2-40B4-BE49-F238E27FC236}">
                  <a16:creationId xmlns:a16="http://schemas.microsoft.com/office/drawing/2014/main" id="{0263EE07-E0A8-6CF4-D401-F942BFCE048C}"/>
                </a:ext>
              </a:extLst>
            </p:cNvPr>
            <p:cNvSpPr/>
            <p:nvPr/>
          </p:nvSpPr>
          <p:spPr>
            <a:xfrm>
              <a:off x="845543" y="3005986"/>
              <a:ext cx="5158175" cy="3981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a:t>Cable technologies           High temperature superconductors</a:t>
              </a:r>
            </a:p>
          </p:txBody>
        </p:sp>
        <p:sp>
          <p:nvSpPr>
            <p:cNvPr id="19" name="Rechteck 19">
              <a:extLst>
                <a:ext uri="{FF2B5EF4-FFF2-40B4-BE49-F238E27FC236}">
                  <a16:creationId xmlns:a16="http://schemas.microsoft.com/office/drawing/2014/main" id="{61EDABCE-4656-3DDB-DAE5-16075A39E123}"/>
                </a:ext>
              </a:extLst>
            </p:cNvPr>
            <p:cNvSpPr/>
            <p:nvPr/>
          </p:nvSpPr>
          <p:spPr>
            <a:xfrm>
              <a:off x="6068461" y="1010320"/>
              <a:ext cx="1785841" cy="3981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t>Magnet test facilities</a:t>
              </a:r>
            </a:p>
          </p:txBody>
        </p:sp>
      </p:grpSp>
      <p:pic>
        <p:nvPicPr>
          <p:cNvPr id="20" name="Grafik 6">
            <a:extLst>
              <a:ext uri="{FF2B5EF4-FFF2-40B4-BE49-F238E27FC236}">
                <a16:creationId xmlns:a16="http://schemas.microsoft.com/office/drawing/2014/main" id="{CD1E56EE-286E-35A5-C0D9-D0CC97EC4800}"/>
              </a:ext>
            </a:extLst>
          </p:cNvPr>
          <p:cNvPicPr>
            <a:picLocks noChangeAspect="1"/>
          </p:cNvPicPr>
          <p:nvPr/>
        </p:nvPicPr>
        <p:blipFill>
          <a:blip r:embed="rId10"/>
          <a:stretch>
            <a:fillRect/>
          </a:stretch>
        </p:blipFill>
        <p:spPr>
          <a:xfrm>
            <a:off x="7368348" y="1154795"/>
            <a:ext cx="1654728" cy="627431"/>
          </a:xfrm>
          <a:prstGeom prst="rect">
            <a:avLst/>
          </a:prstGeom>
        </p:spPr>
      </p:pic>
      <p:pic>
        <p:nvPicPr>
          <p:cNvPr id="21" name="Grafik 30">
            <a:extLst>
              <a:ext uri="{FF2B5EF4-FFF2-40B4-BE49-F238E27FC236}">
                <a16:creationId xmlns:a16="http://schemas.microsoft.com/office/drawing/2014/main" id="{38648326-89CD-F35E-37A1-82F5F685200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30000" contrast="20000"/>
                    </a14:imgEffect>
                  </a14:imgLayer>
                </a14:imgProps>
              </a:ext>
              <a:ext uri="{28A0092B-C50C-407E-A947-70E740481C1C}">
                <a14:useLocalDpi xmlns:a14="http://schemas.microsoft.com/office/drawing/2010/main" val="0"/>
              </a:ext>
            </a:extLst>
          </a:blip>
          <a:srcRect l="2183" t="44475" r="10681" b="17400"/>
          <a:stretch/>
        </p:blipFill>
        <p:spPr>
          <a:xfrm>
            <a:off x="5490350" y="3511592"/>
            <a:ext cx="3471964" cy="1080345"/>
          </a:xfrm>
          <a:prstGeom prst="rect">
            <a:avLst/>
          </a:prstGeom>
        </p:spPr>
      </p:pic>
      <p:pic>
        <p:nvPicPr>
          <p:cNvPr id="22" name="Picture 21">
            <a:extLst>
              <a:ext uri="{FF2B5EF4-FFF2-40B4-BE49-F238E27FC236}">
                <a16:creationId xmlns:a16="http://schemas.microsoft.com/office/drawing/2014/main" id="{784181FF-C00A-A40E-ED5B-D8154BC5A1D1}"/>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10372" b="20972"/>
          <a:stretch/>
        </p:blipFill>
        <p:spPr>
          <a:xfrm>
            <a:off x="3029165" y="1416048"/>
            <a:ext cx="2387548" cy="1514779"/>
          </a:xfrm>
          <a:prstGeom prst="rect">
            <a:avLst/>
          </a:prstGeom>
        </p:spPr>
      </p:pic>
      <p:pic>
        <p:nvPicPr>
          <p:cNvPr id="23" name="Picture 22">
            <a:extLst>
              <a:ext uri="{FF2B5EF4-FFF2-40B4-BE49-F238E27FC236}">
                <a16:creationId xmlns:a16="http://schemas.microsoft.com/office/drawing/2014/main" id="{029550FD-5CD6-FBF1-499D-5D610B1F0733}"/>
              </a:ext>
            </a:extLst>
          </p:cNvPr>
          <p:cNvPicPr>
            <a:picLocks noChangeAspect="1"/>
          </p:cNvPicPr>
          <p:nvPr/>
        </p:nvPicPr>
        <p:blipFill>
          <a:blip r:embed="rId14"/>
          <a:stretch>
            <a:fillRect/>
          </a:stretch>
        </p:blipFill>
        <p:spPr>
          <a:xfrm>
            <a:off x="7279977" y="2333001"/>
            <a:ext cx="1682336" cy="1177285"/>
          </a:xfrm>
          <a:prstGeom prst="rect">
            <a:avLst/>
          </a:prstGeom>
        </p:spPr>
      </p:pic>
      <p:sp>
        <p:nvSpPr>
          <p:cNvPr id="4" name="Date Placeholder 4">
            <a:extLst>
              <a:ext uri="{FF2B5EF4-FFF2-40B4-BE49-F238E27FC236}">
                <a16:creationId xmlns:a16="http://schemas.microsoft.com/office/drawing/2014/main" id="{F6A3355B-A3B6-75A7-15C8-4DCB2A1A3C0C}"/>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1860760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696EC4-B4CF-4701-AD06-A8439D6D8E12}" type="slidenum">
              <a:rPr lang="en-US" noProof="0" smtClean="0"/>
              <a:t>4</a:t>
            </a:fld>
            <a:endParaRPr lang="en-US" noProof="0"/>
          </a:p>
        </p:txBody>
      </p:sp>
      <p:sp>
        <p:nvSpPr>
          <p:cNvPr id="5" name="Title 4"/>
          <p:cNvSpPr>
            <a:spLocks noGrp="1"/>
          </p:cNvSpPr>
          <p:nvPr>
            <p:ph type="title"/>
          </p:nvPr>
        </p:nvSpPr>
        <p:spPr/>
        <p:txBody>
          <a:bodyPr>
            <a:normAutofit fontScale="90000"/>
          </a:bodyPr>
          <a:lstStyle/>
          <a:p>
            <a:r>
              <a:rPr lang="de-DE" dirty="0"/>
              <a:t>Accelerator &amp; </a:t>
            </a:r>
            <a:r>
              <a:rPr lang="de-DE" dirty="0" err="1"/>
              <a:t>energy</a:t>
            </a:r>
            <a:r>
              <a:rPr lang="de-DE" dirty="0"/>
              <a:t> </a:t>
            </a:r>
            <a:r>
              <a:rPr lang="de-DE" dirty="0" err="1"/>
              <a:t>systems</a:t>
            </a:r>
            <a:r>
              <a:rPr lang="de-DE" dirty="0"/>
              <a:t> </a:t>
            </a:r>
            <a:br>
              <a:rPr lang="de-DE" dirty="0"/>
            </a:br>
            <a:r>
              <a:rPr lang="de-DE" dirty="0"/>
              <a:t>Test </a:t>
            </a:r>
            <a:r>
              <a:rPr lang="de-DE" dirty="0" err="1"/>
              <a:t>field</a:t>
            </a:r>
            <a:r>
              <a:rPr lang="de-DE" dirty="0"/>
              <a:t> KITTEN</a:t>
            </a:r>
          </a:p>
        </p:txBody>
      </p:sp>
      <p:grpSp>
        <p:nvGrpSpPr>
          <p:cNvPr id="7" name="Gruppieren 29"/>
          <p:cNvGrpSpPr/>
          <p:nvPr/>
        </p:nvGrpSpPr>
        <p:grpSpPr>
          <a:xfrm rot="19150710">
            <a:off x="4265852" y="820349"/>
            <a:ext cx="3726884" cy="3908214"/>
            <a:chOff x="5125971" y="1144985"/>
            <a:chExt cx="2974677" cy="2663661"/>
          </a:xfrm>
        </p:grpSpPr>
        <p:sp>
          <p:nvSpPr>
            <p:cNvPr id="8" name="L-Form 7"/>
            <p:cNvSpPr/>
            <p:nvPr/>
          </p:nvSpPr>
          <p:spPr>
            <a:xfrm rot="2712643">
              <a:off x="6561501" y="3322646"/>
              <a:ext cx="486000" cy="486000"/>
            </a:xfrm>
            <a:prstGeom prst="corner">
              <a:avLst>
                <a:gd name="adj1" fmla="val 30368"/>
                <a:gd name="adj2" fmla="val 296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L-Form 8"/>
            <p:cNvSpPr/>
            <p:nvPr/>
          </p:nvSpPr>
          <p:spPr>
            <a:xfrm rot="13393194">
              <a:off x="6223158" y="1144985"/>
              <a:ext cx="486000" cy="486000"/>
            </a:xfrm>
            <a:prstGeom prst="corner">
              <a:avLst>
                <a:gd name="adj1" fmla="val 30368"/>
                <a:gd name="adj2" fmla="val 296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L-Form 9"/>
            <p:cNvSpPr/>
            <p:nvPr/>
          </p:nvSpPr>
          <p:spPr>
            <a:xfrm rot="18324508">
              <a:off x="7614648" y="2050713"/>
              <a:ext cx="486000" cy="486000"/>
            </a:xfrm>
            <a:prstGeom prst="corner">
              <a:avLst>
                <a:gd name="adj1" fmla="val 30368"/>
                <a:gd name="adj2" fmla="val 296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ad 10"/>
            <p:cNvSpPr/>
            <p:nvPr/>
          </p:nvSpPr>
          <p:spPr>
            <a:xfrm>
              <a:off x="5252615" y="1242521"/>
              <a:ext cx="2766402" cy="2444156"/>
            </a:xfrm>
            <a:prstGeom prst="donut">
              <a:avLst>
                <a:gd name="adj" fmla="val 1091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12" name="L-Form 20"/>
            <p:cNvSpPr/>
            <p:nvPr/>
          </p:nvSpPr>
          <p:spPr>
            <a:xfrm rot="8237587">
              <a:off x="5125971" y="2357695"/>
              <a:ext cx="486000" cy="486000"/>
            </a:xfrm>
            <a:prstGeom prst="corner">
              <a:avLst>
                <a:gd name="adj1" fmla="val 30368"/>
                <a:gd name="adj2" fmla="val 296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Textfeld 21"/>
            <p:cNvSpPr txBox="1"/>
            <p:nvPr/>
          </p:nvSpPr>
          <p:spPr>
            <a:xfrm rot="900000">
              <a:off x="6121149" y="1438958"/>
              <a:ext cx="1215240" cy="411812"/>
            </a:xfrm>
            <a:prstGeom prst="rect">
              <a:avLst/>
            </a:prstGeom>
            <a:noFill/>
          </p:spPr>
          <p:txBody>
            <a:bodyPr wrap="none" rtlCol="0">
              <a:prstTxWarp prst="textArchUp">
                <a:avLst>
                  <a:gd name="adj" fmla="val 11977083"/>
                </a:avLst>
              </a:prstTxWarp>
              <a:spAutoFit/>
            </a:bodyPr>
            <a:lstStyle/>
            <a:p>
              <a:r>
                <a:rPr lang="en-US" sz="1350" b="1" dirty="0">
                  <a:solidFill>
                    <a:schemeClr val="bg1"/>
                  </a:solidFill>
                </a:rPr>
                <a:t>model</a:t>
              </a:r>
            </a:p>
          </p:txBody>
        </p:sp>
        <p:sp>
          <p:nvSpPr>
            <p:cNvPr id="14" name="Textfeld 22"/>
            <p:cNvSpPr txBox="1"/>
            <p:nvPr/>
          </p:nvSpPr>
          <p:spPr>
            <a:xfrm rot="17280000">
              <a:off x="5110155" y="1741448"/>
              <a:ext cx="1215240" cy="411812"/>
            </a:xfrm>
            <a:prstGeom prst="rect">
              <a:avLst/>
            </a:prstGeom>
            <a:noFill/>
          </p:spPr>
          <p:txBody>
            <a:bodyPr wrap="none" rtlCol="0">
              <a:prstTxWarp prst="textArchUp">
                <a:avLst/>
              </a:prstTxWarp>
              <a:spAutoFit/>
            </a:bodyPr>
            <a:lstStyle/>
            <a:p>
              <a:r>
                <a:rPr lang="en-US" sz="1350" b="1" dirty="0">
                  <a:solidFill>
                    <a:schemeClr val="bg1"/>
                  </a:solidFill>
                </a:rPr>
                <a:t>control</a:t>
              </a:r>
            </a:p>
          </p:txBody>
        </p:sp>
        <p:sp>
          <p:nvSpPr>
            <p:cNvPr id="15" name="Textfeld 23"/>
            <p:cNvSpPr txBox="1"/>
            <p:nvPr/>
          </p:nvSpPr>
          <p:spPr>
            <a:xfrm rot="6360000">
              <a:off x="6961609" y="2603805"/>
              <a:ext cx="1215240" cy="411812"/>
            </a:xfrm>
            <a:prstGeom prst="rect">
              <a:avLst/>
            </a:prstGeom>
            <a:noFill/>
          </p:spPr>
          <p:txBody>
            <a:bodyPr wrap="none" rtlCol="0">
              <a:prstTxWarp prst="textArchUp">
                <a:avLst>
                  <a:gd name="adj" fmla="val 11977083"/>
                </a:avLst>
              </a:prstTxWarp>
              <a:spAutoFit/>
            </a:bodyPr>
            <a:lstStyle/>
            <a:p>
              <a:r>
                <a:rPr lang="en-US" sz="1350" b="1" dirty="0">
                  <a:solidFill>
                    <a:schemeClr val="bg1"/>
                  </a:solidFill>
                </a:rPr>
                <a:t>simplify</a:t>
              </a:r>
            </a:p>
          </p:txBody>
        </p:sp>
        <p:sp>
          <p:nvSpPr>
            <p:cNvPr id="16" name="Textfeld 24"/>
            <p:cNvSpPr txBox="1"/>
            <p:nvPr/>
          </p:nvSpPr>
          <p:spPr>
            <a:xfrm rot="20320607">
              <a:off x="6468334" y="3091408"/>
              <a:ext cx="1215240" cy="411812"/>
            </a:xfrm>
            <a:prstGeom prst="rect">
              <a:avLst/>
            </a:prstGeom>
            <a:noFill/>
          </p:spPr>
          <p:txBody>
            <a:bodyPr wrap="none" rtlCol="0">
              <a:prstTxWarp prst="textArchDown">
                <a:avLst>
                  <a:gd name="adj" fmla="val 1680942"/>
                </a:avLst>
              </a:prstTxWarp>
              <a:spAutoFit/>
            </a:bodyPr>
            <a:lstStyle/>
            <a:p>
              <a:r>
                <a:rPr lang="en-US" sz="1350" b="1" dirty="0">
                  <a:solidFill>
                    <a:schemeClr val="bg1"/>
                  </a:solidFill>
                </a:rPr>
                <a:t>implement</a:t>
              </a:r>
            </a:p>
          </p:txBody>
        </p:sp>
      </p:grpSp>
      <p:pic>
        <p:nvPicPr>
          <p:cNvPr id="17" name="Grafik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45204" y="955479"/>
            <a:ext cx="1314001" cy="394284"/>
          </a:xfrm>
          <a:prstGeom prst="rect">
            <a:avLst/>
          </a:prstGeom>
        </p:spPr>
      </p:pic>
      <p:sp>
        <p:nvSpPr>
          <p:cNvPr id="18" name="Textfeld 30"/>
          <p:cNvSpPr txBox="1"/>
          <p:nvPr/>
        </p:nvSpPr>
        <p:spPr>
          <a:xfrm>
            <a:off x="7156024" y="4167379"/>
            <a:ext cx="1950386" cy="553998"/>
          </a:xfrm>
          <a:prstGeom prst="rect">
            <a:avLst/>
          </a:prstGeom>
          <a:noFill/>
        </p:spPr>
        <p:txBody>
          <a:bodyPr wrap="square" rtlCol="0">
            <a:spAutoFit/>
          </a:bodyPr>
          <a:lstStyle/>
          <a:p>
            <a:pPr algn="ctr"/>
            <a:r>
              <a:rPr lang="en-US" sz="1000" dirty="0">
                <a:solidFill>
                  <a:schemeClr val="accent2"/>
                </a:solidFill>
              </a:rPr>
              <a:t>Courtesy: Giovanni De Carne,</a:t>
            </a:r>
          </a:p>
          <a:p>
            <a:pPr algn="ctr"/>
            <a:r>
              <a:rPr lang="en-US" sz="1000" dirty="0">
                <a:solidFill>
                  <a:schemeClr val="accent2"/>
                </a:solidFill>
              </a:rPr>
              <a:t>Head of „Real Time System Integration“, KIT</a:t>
            </a:r>
          </a:p>
        </p:txBody>
      </p:sp>
      <p:pic>
        <p:nvPicPr>
          <p:cNvPr id="19" name="Grafik 17"/>
          <p:cNvPicPr>
            <a:picLocks noChangeAspect="1"/>
          </p:cNvPicPr>
          <p:nvPr/>
        </p:nvPicPr>
        <p:blipFill rotWithShape="1">
          <a:blip r:embed="rId3" cstate="hqprint">
            <a:extLst>
              <a:ext uri="{28A0092B-C50C-407E-A947-70E740481C1C}">
                <a14:useLocalDpi xmlns:a14="http://schemas.microsoft.com/office/drawing/2010/main" val="0"/>
              </a:ext>
            </a:extLst>
          </a:blip>
          <a:srcRect l="41490" t="23553" r="4089" b="11969"/>
          <a:stretch/>
        </p:blipFill>
        <p:spPr>
          <a:xfrm>
            <a:off x="5351789" y="3734220"/>
            <a:ext cx="1518427" cy="749297"/>
          </a:xfrm>
          <a:prstGeom prst="rect">
            <a:avLst/>
          </a:prstGeom>
        </p:spPr>
      </p:pic>
      <p:sp>
        <p:nvSpPr>
          <p:cNvPr id="20" name="Rechteck 19"/>
          <p:cNvSpPr/>
          <p:nvPr/>
        </p:nvSpPr>
        <p:spPr>
          <a:xfrm>
            <a:off x="5264542" y="4469680"/>
            <a:ext cx="1608133" cy="300082"/>
          </a:xfrm>
          <a:prstGeom prst="rect">
            <a:avLst/>
          </a:prstGeom>
        </p:spPr>
        <p:txBody>
          <a:bodyPr wrap="none">
            <a:spAutoFit/>
          </a:bodyPr>
          <a:lstStyle/>
          <a:p>
            <a:r>
              <a:rPr lang="en-US" sz="1350" dirty="0">
                <a:solidFill>
                  <a:srgbClr val="000000"/>
                </a:solidFill>
              </a:rPr>
              <a:t>real-time simulator</a:t>
            </a:r>
            <a:endParaRPr lang="en-US" sz="1350" dirty="0"/>
          </a:p>
        </p:txBody>
      </p:sp>
      <p:grpSp>
        <p:nvGrpSpPr>
          <p:cNvPr id="21" name="Gruppieren 2"/>
          <p:cNvGrpSpPr/>
          <p:nvPr/>
        </p:nvGrpSpPr>
        <p:grpSpPr>
          <a:xfrm>
            <a:off x="7293774" y="2133413"/>
            <a:ext cx="1633134" cy="1064800"/>
            <a:chOff x="7151193" y="2902160"/>
            <a:chExt cx="1633134" cy="1064800"/>
          </a:xfrm>
        </p:grpSpPr>
        <p:sp>
          <p:nvSpPr>
            <p:cNvPr id="22" name="Abgerundetes Rechteck 11"/>
            <p:cNvSpPr/>
            <p:nvPr/>
          </p:nvSpPr>
          <p:spPr>
            <a:xfrm>
              <a:off x="7151193" y="2907972"/>
              <a:ext cx="1633134" cy="105898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 name="Grafik 14"/>
            <p:cNvPicPr>
              <a:picLocks noChangeAspect="1"/>
            </p:cNvPicPr>
            <p:nvPr/>
          </p:nvPicPr>
          <p:blipFill rotWithShape="1">
            <a:blip r:embed="rId4" cstate="print">
              <a:extLst>
                <a:ext uri="{28A0092B-C50C-407E-A947-70E740481C1C}">
                  <a14:useLocalDpi xmlns:a14="http://schemas.microsoft.com/office/drawing/2010/main" val="0"/>
                </a:ext>
              </a:extLst>
            </a:blip>
            <a:srcRect t="64929"/>
            <a:stretch/>
          </p:blipFill>
          <p:spPr>
            <a:xfrm>
              <a:off x="7284636" y="3415323"/>
              <a:ext cx="1366248" cy="483158"/>
            </a:xfrm>
            <a:prstGeom prst="rect">
              <a:avLst/>
            </a:prstGeom>
          </p:spPr>
        </p:pic>
        <p:sp>
          <p:nvSpPr>
            <p:cNvPr id="24" name="Rechteck 16"/>
            <p:cNvSpPr/>
            <p:nvPr/>
          </p:nvSpPr>
          <p:spPr>
            <a:xfrm>
              <a:off x="7235829" y="2902160"/>
              <a:ext cx="1463863" cy="507831"/>
            </a:xfrm>
            <a:prstGeom prst="rect">
              <a:avLst/>
            </a:prstGeom>
          </p:spPr>
          <p:txBody>
            <a:bodyPr wrap="none">
              <a:spAutoFit/>
            </a:bodyPr>
            <a:lstStyle/>
            <a:p>
              <a:pPr algn="ctr"/>
              <a:r>
                <a:rPr lang="en-US" sz="1350" b="1" dirty="0">
                  <a:solidFill>
                    <a:schemeClr val="bg1"/>
                  </a:solidFill>
                </a:rPr>
                <a:t>time-efficient</a:t>
              </a:r>
            </a:p>
            <a:p>
              <a:pPr algn="ctr"/>
              <a:r>
                <a:rPr lang="en-US" sz="1350" b="1" dirty="0">
                  <a:solidFill>
                    <a:schemeClr val="bg1"/>
                  </a:solidFill>
                </a:rPr>
                <a:t>real-time model</a:t>
              </a:r>
            </a:p>
          </p:txBody>
        </p:sp>
      </p:grpSp>
      <p:grpSp>
        <p:nvGrpSpPr>
          <p:cNvPr id="25" name="Gruppieren 28"/>
          <p:cNvGrpSpPr/>
          <p:nvPr/>
        </p:nvGrpSpPr>
        <p:grpSpPr>
          <a:xfrm>
            <a:off x="5134343" y="864975"/>
            <a:ext cx="1848988" cy="897261"/>
            <a:chOff x="7081146" y="1117832"/>
            <a:chExt cx="1848988" cy="897261"/>
          </a:xfrm>
        </p:grpSpPr>
        <p:sp>
          <p:nvSpPr>
            <p:cNvPr id="26" name="Abgerundetes Rechteck 12"/>
            <p:cNvSpPr/>
            <p:nvPr/>
          </p:nvSpPr>
          <p:spPr>
            <a:xfrm>
              <a:off x="7081146" y="1117832"/>
              <a:ext cx="1796762" cy="897261"/>
            </a:xfrm>
            <a:prstGeom prst="roundRect">
              <a:avLst/>
            </a:prstGeom>
            <a:solidFill>
              <a:srgbClr val="FFBF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7" name="Grafik 13"/>
            <p:cNvPicPr>
              <a:picLocks noChangeAspect="1"/>
            </p:cNvPicPr>
            <p:nvPr/>
          </p:nvPicPr>
          <p:blipFill rotWithShape="1">
            <a:blip r:embed="rId5" cstate="print">
              <a:extLst>
                <a:ext uri="{28A0092B-C50C-407E-A947-70E740481C1C}">
                  <a14:useLocalDpi xmlns:a14="http://schemas.microsoft.com/office/drawing/2010/main" val="0"/>
                </a:ext>
              </a:extLst>
            </a:blip>
            <a:srcRect t="13517" b="52312"/>
            <a:stretch/>
          </p:blipFill>
          <p:spPr>
            <a:xfrm>
              <a:off x="7282030" y="1454682"/>
              <a:ext cx="1366248" cy="470761"/>
            </a:xfrm>
            <a:prstGeom prst="rect">
              <a:avLst/>
            </a:prstGeom>
          </p:spPr>
        </p:pic>
        <p:sp>
          <p:nvSpPr>
            <p:cNvPr id="28" name="Rechteck 18"/>
            <p:cNvSpPr/>
            <p:nvPr/>
          </p:nvSpPr>
          <p:spPr>
            <a:xfrm>
              <a:off x="7081551" y="1142961"/>
              <a:ext cx="1848583" cy="300082"/>
            </a:xfrm>
            <a:prstGeom prst="rect">
              <a:avLst/>
            </a:prstGeom>
          </p:spPr>
          <p:txBody>
            <a:bodyPr wrap="none">
              <a:spAutoFit/>
            </a:bodyPr>
            <a:lstStyle/>
            <a:p>
              <a:r>
                <a:rPr lang="en-US" sz="1350" b="1" dirty="0">
                  <a:solidFill>
                    <a:srgbClr val="000000"/>
                  </a:solidFill>
                </a:rPr>
                <a:t>mathematical model</a:t>
              </a:r>
              <a:endParaRPr lang="en-US" sz="1350" b="1" dirty="0"/>
            </a:p>
          </p:txBody>
        </p:sp>
      </p:grpSp>
      <p:pic>
        <p:nvPicPr>
          <p:cNvPr id="29" name="Picture 7"/>
          <p:cNvPicPr>
            <a:picLocks noChangeAspect="1"/>
          </p:cNvPicPr>
          <p:nvPr/>
        </p:nvPicPr>
        <p:blipFill>
          <a:blip r:embed="rId6"/>
          <a:stretch>
            <a:fillRect/>
          </a:stretch>
        </p:blipFill>
        <p:spPr>
          <a:xfrm>
            <a:off x="6414760" y="406662"/>
            <a:ext cx="1187425" cy="422350"/>
          </a:xfrm>
          <a:prstGeom prst="rect">
            <a:avLst/>
          </a:prstGeom>
        </p:spPr>
      </p:pic>
      <p:sp>
        <p:nvSpPr>
          <p:cNvPr id="30" name="Rechteck 36"/>
          <p:cNvSpPr/>
          <p:nvPr/>
        </p:nvSpPr>
        <p:spPr>
          <a:xfrm>
            <a:off x="5048711" y="2255118"/>
            <a:ext cx="2192927" cy="923330"/>
          </a:xfrm>
          <a:prstGeom prst="rect">
            <a:avLst/>
          </a:prstGeom>
        </p:spPr>
        <p:txBody>
          <a:bodyPr wrap="square">
            <a:spAutoFit/>
          </a:bodyPr>
          <a:lstStyle/>
          <a:p>
            <a:r>
              <a:rPr lang="de-DE" dirty="0" err="1"/>
              <a:t>energy-informed</a:t>
            </a:r>
            <a:r>
              <a:rPr lang="de-DE" dirty="0"/>
              <a:t> &amp; </a:t>
            </a:r>
          </a:p>
          <a:p>
            <a:r>
              <a:rPr lang="de-DE" dirty="0" err="1"/>
              <a:t>physics-informed</a:t>
            </a:r>
            <a:endParaRPr lang="en-US" dirty="0"/>
          </a:p>
          <a:p>
            <a:r>
              <a:rPr lang="en-US" dirty="0"/>
              <a:t>digital twin of KARA</a:t>
            </a:r>
          </a:p>
        </p:txBody>
      </p:sp>
      <p:pic>
        <p:nvPicPr>
          <p:cNvPr id="6" name="Bildplatzhalter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190" y="990520"/>
            <a:ext cx="3796463" cy="2325333"/>
          </a:xfrm>
          <a:prstGeom prst="round2DiagRect">
            <a:avLst>
              <a:gd name="adj1" fmla="val 0"/>
              <a:gd name="adj2" fmla="val 8317"/>
            </a:avLst>
          </a:prstGeom>
          <a:solidFill>
            <a:srgbClr val="FF99FF"/>
          </a:solidFill>
          <a:ln w="12700">
            <a:solidFill>
              <a:schemeClr val="bg2"/>
            </a:solidFill>
          </a:ln>
        </p:spPr>
      </p:pic>
      <p:sp>
        <p:nvSpPr>
          <p:cNvPr id="55" name="Inhaltsplatzhalter 34"/>
          <p:cNvSpPr>
            <a:spLocks noGrp="1"/>
          </p:cNvSpPr>
          <p:nvPr>
            <p:ph idx="1"/>
          </p:nvPr>
        </p:nvSpPr>
        <p:spPr>
          <a:xfrm>
            <a:off x="372943" y="3460981"/>
            <a:ext cx="4407672" cy="1568021"/>
          </a:xfrm>
        </p:spPr>
        <p:txBody>
          <a:bodyPr>
            <a:noAutofit/>
          </a:bodyPr>
          <a:lstStyle/>
          <a:p>
            <a:r>
              <a:rPr lang="en-US" sz="1600" dirty="0"/>
              <a:t>Digital twin of KARA</a:t>
            </a:r>
          </a:p>
          <a:p>
            <a:pPr lvl="1"/>
            <a:r>
              <a:rPr lang="en-US" sz="1400" dirty="0"/>
              <a:t>Analyzing, developing and testing future energy solutions for research infrastructures</a:t>
            </a:r>
          </a:p>
          <a:p>
            <a:r>
              <a:rPr lang="en-US" sz="1600" dirty="0" err="1"/>
              <a:t>InnovEEA</a:t>
            </a:r>
            <a:r>
              <a:rPr lang="en-US" sz="1600" dirty="0"/>
              <a:t> </a:t>
            </a:r>
          </a:p>
          <a:p>
            <a:pPr lvl="1"/>
            <a:r>
              <a:rPr lang="en-US" sz="1400" dirty="0"/>
              <a:t>Load management (grid stability)</a:t>
            </a:r>
          </a:p>
        </p:txBody>
      </p:sp>
      <p:sp>
        <p:nvSpPr>
          <p:cNvPr id="32" name="TextBox 31">
            <a:extLst>
              <a:ext uri="{FF2B5EF4-FFF2-40B4-BE49-F238E27FC236}">
                <a16:creationId xmlns:a16="http://schemas.microsoft.com/office/drawing/2014/main" id="{866D052E-21B2-4216-828C-971A597CCA09}"/>
              </a:ext>
            </a:extLst>
          </p:cNvPr>
          <p:cNvSpPr txBox="1"/>
          <p:nvPr/>
        </p:nvSpPr>
        <p:spPr>
          <a:xfrm>
            <a:off x="1786737" y="3103874"/>
            <a:ext cx="2512638" cy="184666"/>
          </a:xfrm>
          <a:prstGeom prst="rect">
            <a:avLst/>
          </a:prstGeom>
          <a:noFill/>
        </p:spPr>
        <p:txBody>
          <a:bodyPr wrap="square" rtlCol="0">
            <a:spAutoFit/>
          </a:bodyPr>
          <a:lstStyle/>
          <a:p>
            <a:r>
              <a:rPr lang="de-DE" sz="600" dirty="0">
                <a:solidFill>
                  <a:schemeClr val="bg1"/>
                </a:solidFill>
              </a:rPr>
              <a:t>COLLAGE: ANKE-SUSANNE MÜLLER, FOTO : MARKUS BREIG</a:t>
            </a:r>
          </a:p>
        </p:txBody>
      </p:sp>
      <p:sp>
        <p:nvSpPr>
          <p:cNvPr id="3" name="Date Placeholder 4">
            <a:extLst>
              <a:ext uri="{FF2B5EF4-FFF2-40B4-BE49-F238E27FC236}">
                <a16:creationId xmlns:a16="http://schemas.microsoft.com/office/drawing/2014/main" id="{DC18A4CA-74E5-BA89-F032-0D719DFF24E1}"/>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4006278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82EC905-FEC8-8A3C-D10C-A2D6D4BD8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9485" y="353089"/>
            <a:ext cx="1450804" cy="612932"/>
          </a:xfrm>
          <a:prstGeom prst="rect">
            <a:avLst/>
          </a:prstGeom>
        </p:spPr>
      </p:pic>
      <p:sp>
        <p:nvSpPr>
          <p:cNvPr id="3" name="Slide Number Placeholder 2">
            <a:extLst>
              <a:ext uri="{FF2B5EF4-FFF2-40B4-BE49-F238E27FC236}">
                <a16:creationId xmlns:a16="http://schemas.microsoft.com/office/drawing/2014/main" id="{1C918F05-5087-F8F9-7CA1-AC7DA103470E}"/>
              </a:ext>
            </a:extLst>
          </p:cNvPr>
          <p:cNvSpPr>
            <a:spLocks noGrp="1"/>
          </p:cNvSpPr>
          <p:nvPr>
            <p:ph type="sldNum" sz="quarter" idx="12"/>
          </p:nvPr>
        </p:nvSpPr>
        <p:spPr/>
        <p:txBody>
          <a:bodyPr/>
          <a:lstStyle/>
          <a:p>
            <a:fld id="{61696EC4-B4CF-4701-AD06-A8439D6D8E12}" type="slidenum">
              <a:rPr lang="en-US" noProof="0" smtClean="0"/>
              <a:t>5</a:t>
            </a:fld>
            <a:endParaRPr lang="en-US" noProof="0"/>
          </a:p>
        </p:txBody>
      </p:sp>
      <p:sp>
        <p:nvSpPr>
          <p:cNvPr id="6" name="Content Placeholder 1">
            <a:extLst>
              <a:ext uri="{FF2B5EF4-FFF2-40B4-BE49-F238E27FC236}">
                <a16:creationId xmlns:a16="http://schemas.microsoft.com/office/drawing/2014/main" id="{3AB70B60-A2D7-B088-D645-0E34D872CC84}"/>
              </a:ext>
            </a:extLst>
          </p:cNvPr>
          <p:cNvSpPr>
            <a:spLocks noGrp="1"/>
          </p:cNvSpPr>
          <p:nvPr>
            <p:ph idx="1"/>
          </p:nvPr>
        </p:nvSpPr>
        <p:spPr>
          <a:xfrm>
            <a:off x="400050" y="1188000"/>
            <a:ext cx="8343900" cy="3365893"/>
          </a:xfrm>
        </p:spPr>
        <p:txBody>
          <a:bodyPr/>
          <a:lstStyle/>
          <a:p>
            <a:r>
              <a:rPr lang="de-DE" dirty="0"/>
              <a:t>KIT synchrotron light-source &amp; accelerator test facility</a:t>
            </a:r>
          </a:p>
        </p:txBody>
      </p:sp>
      <p:sp>
        <p:nvSpPr>
          <p:cNvPr id="7" name="Title 4">
            <a:extLst>
              <a:ext uri="{FF2B5EF4-FFF2-40B4-BE49-F238E27FC236}">
                <a16:creationId xmlns:a16="http://schemas.microsoft.com/office/drawing/2014/main" id="{C16A7A16-B054-A54A-CCA4-0821FAA367C9}"/>
              </a:ext>
            </a:extLst>
          </p:cNvPr>
          <p:cNvSpPr>
            <a:spLocks noGrp="1"/>
          </p:cNvSpPr>
          <p:nvPr>
            <p:ph type="title"/>
          </p:nvPr>
        </p:nvSpPr>
        <p:spPr>
          <a:xfrm>
            <a:off x="396000" y="296244"/>
            <a:ext cx="6869178" cy="575989"/>
          </a:xfrm>
        </p:spPr>
        <p:txBody>
          <a:bodyPr/>
          <a:lstStyle/>
          <a:p>
            <a:r>
              <a:rPr lang="de-DE" dirty="0"/>
              <a:t>Karlsruhe Research Accelerator (KARA)</a:t>
            </a:r>
          </a:p>
        </p:txBody>
      </p:sp>
      <p:sp>
        <p:nvSpPr>
          <p:cNvPr id="8" name="www.ibpt.kit.edu/kara">
            <a:extLst>
              <a:ext uri="{FF2B5EF4-FFF2-40B4-BE49-F238E27FC236}">
                <a16:creationId xmlns:a16="http://schemas.microsoft.com/office/drawing/2014/main" id="{B44273A2-DF89-4973-864E-9AD2F47D0599}"/>
              </a:ext>
            </a:extLst>
          </p:cNvPr>
          <p:cNvSpPr txBox="1"/>
          <p:nvPr/>
        </p:nvSpPr>
        <p:spPr>
          <a:xfrm>
            <a:off x="7441334" y="4387040"/>
            <a:ext cx="1542602" cy="2769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20" tIns="45720" rIns="45720" bIns="45720">
            <a:spAutoFit/>
          </a:bodyPr>
          <a:lstStyle>
            <a:lvl1pPr algn="ctr" defTabSz="642937">
              <a:defRPr sz="3200" b="1" u="sng">
                <a:solidFill>
                  <a:schemeClr val="accent2"/>
                </a:solidFill>
                <a:hlinkClick r:id=""/>
              </a:defRPr>
            </a:lvl1pPr>
          </a:lstStyle>
          <a:p>
            <a:r>
              <a:rPr sz="1200" b="0" dirty="0"/>
              <a:t>www.ibpt.kit.edu/kara</a:t>
            </a:r>
          </a:p>
        </p:txBody>
      </p:sp>
      <p:pic>
        <p:nvPicPr>
          <p:cNvPr id="9" name="Bild" descr="Bild">
            <a:extLst>
              <a:ext uri="{FF2B5EF4-FFF2-40B4-BE49-F238E27FC236}">
                <a16:creationId xmlns:a16="http://schemas.microsoft.com/office/drawing/2014/main" id="{CCCF560B-99DE-1F5D-9F28-AB889EC01982}"/>
              </a:ext>
            </a:extLst>
          </p:cNvPr>
          <p:cNvPicPr>
            <a:picLocks noChangeAspect="1"/>
          </p:cNvPicPr>
          <p:nvPr/>
        </p:nvPicPr>
        <p:blipFill>
          <a:blip r:embed="rId3"/>
          <a:srcRect l="1904" t="2853" r="1618" b="3252"/>
          <a:stretch>
            <a:fillRect/>
          </a:stretch>
        </p:blipFill>
        <p:spPr>
          <a:xfrm>
            <a:off x="4303329" y="1622383"/>
            <a:ext cx="4680607" cy="2446034"/>
          </a:xfrm>
          <a:custGeom>
            <a:avLst/>
            <a:gdLst/>
            <a:ahLst/>
            <a:cxnLst>
              <a:cxn ang="0">
                <a:pos x="wd2" y="hd2"/>
              </a:cxn>
              <a:cxn ang="5400000">
                <a:pos x="wd2" y="hd2"/>
              </a:cxn>
              <a:cxn ang="10800000">
                <a:pos x="wd2" y="hd2"/>
              </a:cxn>
              <a:cxn ang="16200000">
                <a:pos x="wd2" y="hd2"/>
              </a:cxn>
            </a:cxnLst>
            <a:rect l="0" t="0" r="r" b="b"/>
            <a:pathLst>
              <a:path w="21566" h="21483" extrusionOk="0">
                <a:moveTo>
                  <a:pt x="11280" y="0"/>
                </a:moveTo>
                <a:cubicBezTo>
                  <a:pt x="11053" y="0"/>
                  <a:pt x="10892" y="61"/>
                  <a:pt x="10669" y="210"/>
                </a:cubicBezTo>
                <a:cubicBezTo>
                  <a:pt x="10448" y="358"/>
                  <a:pt x="10275" y="414"/>
                  <a:pt x="10252" y="345"/>
                </a:cubicBezTo>
                <a:cubicBezTo>
                  <a:pt x="10210" y="215"/>
                  <a:pt x="9896" y="319"/>
                  <a:pt x="9795" y="495"/>
                </a:cubicBezTo>
                <a:cubicBezTo>
                  <a:pt x="9708" y="647"/>
                  <a:pt x="9470" y="632"/>
                  <a:pt x="9384" y="469"/>
                </a:cubicBezTo>
                <a:cubicBezTo>
                  <a:pt x="9211" y="140"/>
                  <a:pt x="8111" y="394"/>
                  <a:pt x="7679" y="861"/>
                </a:cubicBezTo>
                <a:cubicBezTo>
                  <a:pt x="7568" y="982"/>
                  <a:pt x="7361" y="1119"/>
                  <a:pt x="7219" y="1166"/>
                </a:cubicBezTo>
                <a:cubicBezTo>
                  <a:pt x="7077" y="1214"/>
                  <a:pt x="6911" y="1371"/>
                  <a:pt x="6849" y="1516"/>
                </a:cubicBezTo>
                <a:lnTo>
                  <a:pt x="6736" y="1780"/>
                </a:lnTo>
                <a:lnTo>
                  <a:pt x="6512" y="1516"/>
                </a:lnTo>
                <a:cubicBezTo>
                  <a:pt x="6388" y="1371"/>
                  <a:pt x="6197" y="1265"/>
                  <a:pt x="6088" y="1280"/>
                </a:cubicBezTo>
                <a:cubicBezTo>
                  <a:pt x="5815" y="1318"/>
                  <a:pt x="5342" y="1590"/>
                  <a:pt x="5294" y="1738"/>
                </a:cubicBezTo>
                <a:cubicBezTo>
                  <a:pt x="5272" y="1806"/>
                  <a:pt x="5197" y="1863"/>
                  <a:pt x="5127" y="1863"/>
                </a:cubicBezTo>
                <a:cubicBezTo>
                  <a:pt x="5040" y="1863"/>
                  <a:pt x="4983" y="1990"/>
                  <a:pt x="4944" y="2270"/>
                </a:cubicBezTo>
                <a:cubicBezTo>
                  <a:pt x="4898" y="2597"/>
                  <a:pt x="4856" y="2672"/>
                  <a:pt x="4735" y="2646"/>
                </a:cubicBezTo>
                <a:cubicBezTo>
                  <a:pt x="4651" y="2627"/>
                  <a:pt x="4543" y="2676"/>
                  <a:pt x="4495" y="2752"/>
                </a:cubicBezTo>
                <a:cubicBezTo>
                  <a:pt x="4447" y="2828"/>
                  <a:pt x="4382" y="2860"/>
                  <a:pt x="4351" y="2824"/>
                </a:cubicBezTo>
                <a:cubicBezTo>
                  <a:pt x="4320" y="2788"/>
                  <a:pt x="4178" y="2814"/>
                  <a:pt x="4035" y="2884"/>
                </a:cubicBezTo>
                <a:cubicBezTo>
                  <a:pt x="3891" y="2954"/>
                  <a:pt x="3719" y="3012"/>
                  <a:pt x="3651" y="3011"/>
                </a:cubicBezTo>
                <a:cubicBezTo>
                  <a:pt x="3432" y="3006"/>
                  <a:pt x="2871" y="3495"/>
                  <a:pt x="2585" y="3941"/>
                </a:cubicBezTo>
                <a:cubicBezTo>
                  <a:pt x="2431" y="4181"/>
                  <a:pt x="2272" y="4376"/>
                  <a:pt x="2231" y="4376"/>
                </a:cubicBezTo>
                <a:cubicBezTo>
                  <a:pt x="2190" y="4376"/>
                  <a:pt x="2093" y="4542"/>
                  <a:pt x="2015" y="4743"/>
                </a:cubicBezTo>
                <a:cubicBezTo>
                  <a:pt x="1936" y="4945"/>
                  <a:pt x="1834" y="5081"/>
                  <a:pt x="1787" y="5046"/>
                </a:cubicBezTo>
                <a:cubicBezTo>
                  <a:pt x="1740" y="5012"/>
                  <a:pt x="1632" y="5051"/>
                  <a:pt x="1547" y="5134"/>
                </a:cubicBezTo>
                <a:cubicBezTo>
                  <a:pt x="1359" y="5319"/>
                  <a:pt x="1030" y="5893"/>
                  <a:pt x="1030" y="6036"/>
                </a:cubicBezTo>
                <a:cubicBezTo>
                  <a:pt x="1030" y="6094"/>
                  <a:pt x="954" y="6366"/>
                  <a:pt x="863" y="6641"/>
                </a:cubicBezTo>
                <a:cubicBezTo>
                  <a:pt x="772" y="6916"/>
                  <a:pt x="691" y="7297"/>
                  <a:pt x="684" y="7487"/>
                </a:cubicBezTo>
                <a:cubicBezTo>
                  <a:pt x="676" y="7713"/>
                  <a:pt x="561" y="8051"/>
                  <a:pt x="350" y="8459"/>
                </a:cubicBezTo>
                <a:cubicBezTo>
                  <a:pt x="107" y="8929"/>
                  <a:pt x="34" y="9154"/>
                  <a:pt x="56" y="9373"/>
                </a:cubicBezTo>
                <a:cubicBezTo>
                  <a:pt x="72" y="9532"/>
                  <a:pt x="58" y="9695"/>
                  <a:pt x="25" y="9734"/>
                </a:cubicBezTo>
                <a:cubicBezTo>
                  <a:pt x="7" y="9755"/>
                  <a:pt x="-1" y="9788"/>
                  <a:pt x="0" y="9827"/>
                </a:cubicBezTo>
                <a:cubicBezTo>
                  <a:pt x="1" y="9866"/>
                  <a:pt x="11" y="9912"/>
                  <a:pt x="31" y="9956"/>
                </a:cubicBezTo>
                <a:cubicBezTo>
                  <a:pt x="67" y="10039"/>
                  <a:pt x="103" y="10556"/>
                  <a:pt x="111" y="11107"/>
                </a:cubicBezTo>
                <a:cubicBezTo>
                  <a:pt x="119" y="11657"/>
                  <a:pt x="163" y="12212"/>
                  <a:pt x="209" y="12341"/>
                </a:cubicBezTo>
                <a:cubicBezTo>
                  <a:pt x="255" y="12470"/>
                  <a:pt x="277" y="12647"/>
                  <a:pt x="259" y="12733"/>
                </a:cubicBezTo>
                <a:cubicBezTo>
                  <a:pt x="242" y="12820"/>
                  <a:pt x="275" y="12925"/>
                  <a:pt x="331" y="12966"/>
                </a:cubicBezTo>
                <a:cubicBezTo>
                  <a:pt x="388" y="13008"/>
                  <a:pt x="434" y="13150"/>
                  <a:pt x="434" y="13282"/>
                </a:cubicBezTo>
                <a:cubicBezTo>
                  <a:pt x="434" y="13417"/>
                  <a:pt x="492" y="13553"/>
                  <a:pt x="566" y="13590"/>
                </a:cubicBezTo>
                <a:cubicBezTo>
                  <a:pt x="649" y="13631"/>
                  <a:pt x="698" y="13760"/>
                  <a:pt x="698" y="13937"/>
                </a:cubicBezTo>
                <a:cubicBezTo>
                  <a:pt x="698" y="14093"/>
                  <a:pt x="776" y="14414"/>
                  <a:pt x="871" y="14650"/>
                </a:cubicBezTo>
                <a:cubicBezTo>
                  <a:pt x="1014" y="15006"/>
                  <a:pt x="1079" y="15073"/>
                  <a:pt x="1259" y="15044"/>
                </a:cubicBezTo>
                <a:cubicBezTo>
                  <a:pt x="1379" y="15024"/>
                  <a:pt x="1527" y="15088"/>
                  <a:pt x="1589" y="15186"/>
                </a:cubicBezTo>
                <a:cubicBezTo>
                  <a:pt x="1693" y="15349"/>
                  <a:pt x="1693" y="15377"/>
                  <a:pt x="1595" y="15513"/>
                </a:cubicBezTo>
                <a:cubicBezTo>
                  <a:pt x="1501" y="15644"/>
                  <a:pt x="1500" y="15669"/>
                  <a:pt x="1588" y="15733"/>
                </a:cubicBezTo>
                <a:cubicBezTo>
                  <a:pt x="1645" y="15775"/>
                  <a:pt x="1672" y="15889"/>
                  <a:pt x="1650" y="16000"/>
                </a:cubicBezTo>
                <a:cubicBezTo>
                  <a:pt x="1622" y="16135"/>
                  <a:pt x="1651" y="16194"/>
                  <a:pt x="1745" y="16194"/>
                </a:cubicBezTo>
                <a:cubicBezTo>
                  <a:pt x="1819" y="16194"/>
                  <a:pt x="1939" y="16335"/>
                  <a:pt x="2011" y="16510"/>
                </a:cubicBezTo>
                <a:cubicBezTo>
                  <a:pt x="2125" y="16786"/>
                  <a:pt x="2177" y="16818"/>
                  <a:pt x="2407" y="16748"/>
                </a:cubicBezTo>
                <a:cubicBezTo>
                  <a:pt x="2630" y="16680"/>
                  <a:pt x="2681" y="16707"/>
                  <a:pt x="2742" y="16924"/>
                </a:cubicBezTo>
                <a:cubicBezTo>
                  <a:pt x="2782" y="17065"/>
                  <a:pt x="2814" y="17325"/>
                  <a:pt x="2814" y="17497"/>
                </a:cubicBezTo>
                <a:cubicBezTo>
                  <a:pt x="2814" y="17817"/>
                  <a:pt x="3112" y="18385"/>
                  <a:pt x="3215" y="18263"/>
                </a:cubicBezTo>
                <a:cubicBezTo>
                  <a:pt x="3245" y="18229"/>
                  <a:pt x="3288" y="18258"/>
                  <a:pt x="3310" y="18328"/>
                </a:cubicBezTo>
                <a:cubicBezTo>
                  <a:pt x="3373" y="18520"/>
                  <a:pt x="3646" y="18482"/>
                  <a:pt x="3739" y="18269"/>
                </a:cubicBezTo>
                <a:cubicBezTo>
                  <a:pt x="3858" y="17997"/>
                  <a:pt x="3939" y="18156"/>
                  <a:pt x="3939" y="18661"/>
                </a:cubicBezTo>
                <a:cubicBezTo>
                  <a:pt x="3939" y="19082"/>
                  <a:pt x="3949" y="19100"/>
                  <a:pt x="4154" y="19062"/>
                </a:cubicBezTo>
                <a:cubicBezTo>
                  <a:pt x="4332" y="19029"/>
                  <a:pt x="4369" y="19066"/>
                  <a:pt x="4369" y="19272"/>
                </a:cubicBezTo>
                <a:cubicBezTo>
                  <a:pt x="4369" y="19613"/>
                  <a:pt x="4569" y="19660"/>
                  <a:pt x="4708" y="19352"/>
                </a:cubicBezTo>
                <a:cubicBezTo>
                  <a:pt x="4863" y="19008"/>
                  <a:pt x="5093" y="19215"/>
                  <a:pt x="5036" y="19647"/>
                </a:cubicBezTo>
                <a:cubicBezTo>
                  <a:pt x="5010" y="19845"/>
                  <a:pt x="5031" y="19964"/>
                  <a:pt x="5103" y="20016"/>
                </a:cubicBezTo>
                <a:cubicBezTo>
                  <a:pt x="5242" y="20117"/>
                  <a:pt x="5322" y="20009"/>
                  <a:pt x="5400" y="19618"/>
                </a:cubicBezTo>
                <a:cubicBezTo>
                  <a:pt x="5477" y="19236"/>
                  <a:pt x="5573" y="19364"/>
                  <a:pt x="5604" y="19891"/>
                </a:cubicBezTo>
                <a:cubicBezTo>
                  <a:pt x="5640" y="20492"/>
                  <a:pt x="5770" y="20460"/>
                  <a:pt x="6013" y="19792"/>
                </a:cubicBezTo>
                <a:cubicBezTo>
                  <a:pt x="6141" y="19438"/>
                  <a:pt x="6386" y="19719"/>
                  <a:pt x="6386" y="20220"/>
                </a:cubicBezTo>
                <a:cubicBezTo>
                  <a:pt x="6386" y="20623"/>
                  <a:pt x="6549" y="20734"/>
                  <a:pt x="6705" y="20438"/>
                </a:cubicBezTo>
                <a:cubicBezTo>
                  <a:pt x="6770" y="20315"/>
                  <a:pt x="6795" y="20342"/>
                  <a:pt x="6826" y="20564"/>
                </a:cubicBezTo>
                <a:cubicBezTo>
                  <a:pt x="6867" y="20864"/>
                  <a:pt x="7010" y="20937"/>
                  <a:pt x="7087" y="20699"/>
                </a:cubicBezTo>
                <a:cubicBezTo>
                  <a:pt x="7120" y="20598"/>
                  <a:pt x="7159" y="20621"/>
                  <a:pt x="7218" y="20774"/>
                </a:cubicBezTo>
                <a:cubicBezTo>
                  <a:pt x="7365" y="21157"/>
                  <a:pt x="7541" y="20968"/>
                  <a:pt x="7562" y="20404"/>
                </a:cubicBezTo>
                <a:cubicBezTo>
                  <a:pt x="7589" y="19703"/>
                  <a:pt x="7630" y="19511"/>
                  <a:pt x="7719" y="19680"/>
                </a:cubicBezTo>
                <a:cubicBezTo>
                  <a:pt x="7758" y="19756"/>
                  <a:pt x="7890" y="19788"/>
                  <a:pt x="8013" y="19750"/>
                </a:cubicBezTo>
                <a:cubicBezTo>
                  <a:pt x="8181" y="19698"/>
                  <a:pt x="8246" y="19731"/>
                  <a:pt x="8277" y="19889"/>
                </a:cubicBezTo>
                <a:cubicBezTo>
                  <a:pt x="8309" y="20045"/>
                  <a:pt x="8340" y="20063"/>
                  <a:pt x="8406" y="19959"/>
                </a:cubicBezTo>
                <a:cubicBezTo>
                  <a:pt x="8475" y="19851"/>
                  <a:pt x="8524" y="19938"/>
                  <a:pt x="8631" y="20357"/>
                </a:cubicBezTo>
                <a:cubicBezTo>
                  <a:pt x="8706" y="20653"/>
                  <a:pt x="8751" y="20996"/>
                  <a:pt x="8730" y="21121"/>
                </a:cubicBezTo>
                <a:cubicBezTo>
                  <a:pt x="8681" y="21418"/>
                  <a:pt x="8886" y="21430"/>
                  <a:pt x="8999" y="21136"/>
                </a:cubicBezTo>
                <a:cubicBezTo>
                  <a:pt x="9073" y="20943"/>
                  <a:pt x="9087" y="20948"/>
                  <a:pt x="9159" y="21206"/>
                </a:cubicBezTo>
                <a:cubicBezTo>
                  <a:pt x="9270" y="21600"/>
                  <a:pt x="9390" y="21475"/>
                  <a:pt x="9429" y="20924"/>
                </a:cubicBezTo>
                <a:cubicBezTo>
                  <a:pt x="9471" y="20334"/>
                  <a:pt x="9588" y="20321"/>
                  <a:pt x="9615" y="20903"/>
                </a:cubicBezTo>
                <a:cubicBezTo>
                  <a:pt x="9639" y="21436"/>
                  <a:pt x="9807" y="21510"/>
                  <a:pt x="9837" y="21002"/>
                </a:cubicBezTo>
                <a:cubicBezTo>
                  <a:pt x="9857" y="20682"/>
                  <a:pt x="9880" y="20655"/>
                  <a:pt x="10156" y="20655"/>
                </a:cubicBezTo>
                <a:cubicBezTo>
                  <a:pt x="10443" y="20655"/>
                  <a:pt x="10454" y="20669"/>
                  <a:pt x="10474" y="21064"/>
                </a:cubicBezTo>
                <a:cubicBezTo>
                  <a:pt x="10488" y="21345"/>
                  <a:pt x="10541" y="21484"/>
                  <a:pt x="10590" y="21483"/>
                </a:cubicBezTo>
                <a:cubicBezTo>
                  <a:pt x="10639" y="21482"/>
                  <a:pt x="10684" y="21340"/>
                  <a:pt x="10684" y="21059"/>
                </a:cubicBezTo>
                <a:cubicBezTo>
                  <a:pt x="10684" y="20450"/>
                  <a:pt x="10801" y="20286"/>
                  <a:pt x="10992" y="20629"/>
                </a:cubicBezTo>
                <a:cubicBezTo>
                  <a:pt x="11076" y="20782"/>
                  <a:pt x="11146" y="21035"/>
                  <a:pt x="11146" y="21191"/>
                </a:cubicBezTo>
                <a:cubicBezTo>
                  <a:pt x="11147" y="21384"/>
                  <a:pt x="11188" y="21474"/>
                  <a:pt x="11274" y="21474"/>
                </a:cubicBezTo>
                <a:cubicBezTo>
                  <a:pt x="11363" y="21474"/>
                  <a:pt x="11390" y="21407"/>
                  <a:pt x="11368" y="21245"/>
                </a:cubicBezTo>
                <a:cubicBezTo>
                  <a:pt x="11325" y="20935"/>
                  <a:pt x="11497" y="20691"/>
                  <a:pt x="11723" y="20740"/>
                </a:cubicBezTo>
                <a:cubicBezTo>
                  <a:pt x="11857" y="20770"/>
                  <a:pt x="11914" y="20860"/>
                  <a:pt x="11929" y="21064"/>
                </a:cubicBezTo>
                <a:cubicBezTo>
                  <a:pt x="11960" y="21481"/>
                  <a:pt x="12206" y="21449"/>
                  <a:pt x="12206" y="21028"/>
                </a:cubicBezTo>
                <a:cubicBezTo>
                  <a:pt x="12206" y="20561"/>
                  <a:pt x="12396" y="20480"/>
                  <a:pt x="12549" y="20880"/>
                </a:cubicBezTo>
                <a:cubicBezTo>
                  <a:pt x="12706" y="21290"/>
                  <a:pt x="12867" y="21200"/>
                  <a:pt x="12867" y="20702"/>
                </a:cubicBezTo>
                <a:cubicBezTo>
                  <a:pt x="12867" y="20321"/>
                  <a:pt x="12917" y="20242"/>
                  <a:pt x="13197" y="20186"/>
                </a:cubicBezTo>
                <a:cubicBezTo>
                  <a:pt x="13325" y="20161"/>
                  <a:pt x="13368" y="20217"/>
                  <a:pt x="13385" y="20443"/>
                </a:cubicBezTo>
                <a:cubicBezTo>
                  <a:pt x="13410" y="20777"/>
                  <a:pt x="13570" y="20941"/>
                  <a:pt x="13675" y="20740"/>
                </a:cubicBezTo>
                <a:cubicBezTo>
                  <a:pt x="13725" y="20646"/>
                  <a:pt x="13786" y="20644"/>
                  <a:pt x="13874" y="20733"/>
                </a:cubicBezTo>
                <a:cubicBezTo>
                  <a:pt x="13965" y="20825"/>
                  <a:pt x="14029" y="20815"/>
                  <a:pt x="14104" y="20696"/>
                </a:cubicBezTo>
                <a:cubicBezTo>
                  <a:pt x="14161" y="20606"/>
                  <a:pt x="14279" y="20551"/>
                  <a:pt x="14365" y="20572"/>
                </a:cubicBezTo>
                <a:cubicBezTo>
                  <a:pt x="14529" y="20613"/>
                  <a:pt x="14536" y="20560"/>
                  <a:pt x="14549" y="19398"/>
                </a:cubicBezTo>
                <a:cubicBezTo>
                  <a:pt x="14553" y="19082"/>
                  <a:pt x="14580" y="19023"/>
                  <a:pt x="14719" y="19023"/>
                </a:cubicBezTo>
                <a:cubicBezTo>
                  <a:pt x="14827" y="19023"/>
                  <a:pt x="14906" y="19120"/>
                  <a:pt x="14949" y="19305"/>
                </a:cubicBezTo>
                <a:cubicBezTo>
                  <a:pt x="14985" y="19461"/>
                  <a:pt x="15063" y="19587"/>
                  <a:pt x="15123" y="19587"/>
                </a:cubicBezTo>
                <a:cubicBezTo>
                  <a:pt x="15183" y="19587"/>
                  <a:pt x="15269" y="19673"/>
                  <a:pt x="15314" y="19776"/>
                </a:cubicBezTo>
                <a:cubicBezTo>
                  <a:pt x="15419" y="20015"/>
                  <a:pt x="15571" y="20014"/>
                  <a:pt x="15821" y="19776"/>
                </a:cubicBezTo>
                <a:cubicBezTo>
                  <a:pt x="15995" y="19612"/>
                  <a:pt x="16273" y="19498"/>
                  <a:pt x="16561" y="19471"/>
                </a:cubicBezTo>
                <a:cubicBezTo>
                  <a:pt x="16623" y="19465"/>
                  <a:pt x="16639" y="19366"/>
                  <a:pt x="16611" y="19155"/>
                </a:cubicBezTo>
                <a:cubicBezTo>
                  <a:pt x="16589" y="18986"/>
                  <a:pt x="16600" y="18815"/>
                  <a:pt x="16637" y="18772"/>
                </a:cubicBezTo>
                <a:cubicBezTo>
                  <a:pt x="16673" y="18729"/>
                  <a:pt x="16703" y="18596"/>
                  <a:pt x="16703" y="18480"/>
                </a:cubicBezTo>
                <a:cubicBezTo>
                  <a:pt x="16704" y="18363"/>
                  <a:pt x="16775" y="18140"/>
                  <a:pt x="16861" y="17986"/>
                </a:cubicBezTo>
                <a:cubicBezTo>
                  <a:pt x="17013" y="17712"/>
                  <a:pt x="17019" y="17713"/>
                  <a:pt x="17130" y="17948"/>
                </a:cubicBezTo>
                <a:cubicBezTo>
                  <a:pt x="17199" y="18091"/>
                  <a:pt x="17228" y="18285"/>
                  <a:pt x="17204" y="18430"/>
                </a:cubicBezTo>
                <a:cubicBezTo>
                  <a:pt x="17142" y="18799"/>
                  <a:pt x="17316" y="19019"/>
                  <a:pt x="17509" y="18816"/>
                </a:cubicBezTo>
                <a:cubicBezTo>
                  <a:pt x="17593" y="18728"/>
                  <a:pt x="17701" y="18671"/>
                  <a:pt x="17748" y="18689"/>
                </a:cubicBezTo>
                <a:cubicBezTo>
                  <a:pt x="17796" y="18708"/>
                  <a:pt x="17923" y="18650"/>
                  <a:pt x="18030" y="18560"/>
                </a:cubicBezTo>
                <a:cubicBezTo>
                  <a:pt x="18187" y="18428"/>
                  <a:pt x="18224" y="18316"/>
                  <a:pt x="18224" y="17989"/>
                </a:cubicBezTo>
                <a:cubicBezTo>
                  <a:pt x="18224" y="17463"/>
                  <a:pt x="18445" y="17186"/>
                  <a:pt x="18554" y="17575"/>
                </a:cubicBezTo>
                <a:cubicBezTo>
                  <a:pt x="18645" y="17898"/>
                  <a:pt x="18924" y="17912"/>
                  <a:pt x="18968" y="17596"/>
                </a:cubicBezTo>
                <a:cubicBezTo>
                  <a:pt x="18992" y="17416"/>
                  <a:pt x="19046" y="17376"/>
                  <a:pt x="19204" y="17420"/>
                </a:cubicBezTo>
                <a:cubicBezTo>
                  <a:pt x="19394" y="17473"/>
                  <a:pt x="19406" y="17453"/>
                  <a:pt x="19394" y="17119"/>
                </a:cubicBezTo>
                <a:cubicBezTo>
                  <a:pt x="19381" y="16778"/>
                  <a:pt x="19394" y="16762"/>
                  <a:pt x="19624" y="16800"/>
                </a:cubicBezTo>
                <a:cubicBezTo>
                  <a:pt x="19835" y="16835"/>
                  <a:pt x="19870" y="16799"/>
                  <a:pt x="19889" y="16546"/>
                </a:cubicBezTo>
                <a:cubicBezTo>
                  <a:pt x="19905" y="16328"/>
                  <a:pt x="19947" y="16267"/>
                  <a:pt x="20055" y="16295"/>
                </a:cubicBezTo>
                <a:cubicBezTo>
                  <a:pt x="20175" y="16326"/>
                  <a:pt x="20203" y="16262"/>
                  <a:pt x="20221" y="15917"/>
                </a:cubicBezTo>
                <a:cubicBezTo>
                  <a:pt x="20239" y="15568"/>
                  <a:pt x="20265" y="15509"/>
                  <a:pt x="20389" y="15542"/>
                </a:cubicBezTo>
                <a:cubicBezTo>
                  <a:pt x="20527" y="15578"/>
                  <a:pt x="20855" y="15073"/>
                  <a:pt x="20877" y="14792"/>
                </a:cubicBezTo>
                <a:cubicBezTo>
                  <a:pt x="20881" y="14733"/>
                  <a:pt x="20890" y="14637"/>
                  <a:pt x="20894" y="14580"/>
                </a:cubicBezTo>
                <a:cubicBezTo>
                  <a:pt x="20899" y="14523"/>
                  <a:pt x="20955" y="14380"/>
                  <a:pt x="21019" y="14259"/>
                </a:cubicBezTo>
                <a:cubicBezTo>
                  <a:pt x="21082" y="14138"/>
                  <a:pt x="21134" y="13952"/>
                  <a:pt x="21134" y="13846"/>
                </a:cubicBezTo>
                <a:cubicBezTo>
                  <a:pt x="21134" y="13741"/>
                  <a:pt x="21189" y="13505"/>
                  <a:pt x="21256" y="13321"/>
                </a:cubicBezTo>
                <a:cubicBezTo>
                  <a:pt x="21324" y="13137"/>
                  <a:pt x="21398" y="12709"/>
                  <a:pt x="21422" y="12370"/>
                </a:cubicBezTo>
                <a:cubicBezTo>
                  <a:pt x="21445" y="12031"/>
                  <a:pt x="21492" y="11690"/>
                  <a:pt x="21526" y="11611"/>
                </a:cubicBezTo>
                <a:cubicBezTo>
                  <a:pt x="21599" y="11445"/>
                  <a:pt x="21566" y="10418"/>
                  <a:pt x="21468" y="9793"/>
                </a:cubicBezTo>
                <a:cubicBezTo>
                  <a:pt x="21423" y="9505"/>
                  <a:pt x="21423" y="9312"/>
                  <a:pt x="21468" y="9210"/>
                </a:cubicBezTo>
                <a:cubicBezTo>
                  <a:pt x="21515" y="9102"/>
                  <a:pt x="21502" y="9034"/>
                  <a:pt x="21426" y="8979"/>
                </a:cubicBezTo>
                <a:cubicBezTo>
                  <a:pt x="21349" y="8923"/>
                  <a:pt x="21331" y="8810"/>
                  <a:pt x="21359" y="8591"/>
                </a:cubicBezTo>
                <a:cubicBezTo>
                  <a:pt x="21389" y="8369"/>
                  <a:pt x="21366" y="8251"/>
                  <a:pt x="21281" y="8164"/>
                </a:cubicBezTo>
                <a:cubicBezTo>
                  <a:pt x="21215" y="8097"/>
                  <a:pt x="21120" y="7892"/>
                  <a:pt x="21069" y="7710"/>
                </a:cubicBezTo>
                <a:cubicBezTo>
                  <a:pt x="20975" y="7376"/>
                  <a:pt x="20510" y="6706"/>
                  <a:pt x="20232" y="6505"/>
                </a:cubicBezTo>
                <a:cubicBezTo>
                  <a:pt x="20098" y="6408"/>
                  <a:pt x="20079" y="6301"/>
                  <a:pt x="20061" y="5482"/>
                </a:cubicBezTo>
                <a:cubicBezTo>
                  <a:pt x="20044" y="4681"/>
                  <a:pt x="20027" y="4565"/>
                  <a:pt x="19917" y="4565"/>
                </a:cubicBezTo>
                <a:cubicBezTo>
                  <a:pt x="19848" y="4564"/>
                  <a:pt x="19769" y="4436"/>
                  <a:pt x="19738" y="4277"/>
                </a:cubicBezTo>
                <a:cubicBezTo>
                  <a:pt x="19693" y="4043"/>
                  <a:pt x="19650" y="4006"/>
                  <a:pt x="19499" y="4073"/>
                </a:cubicBezTo>
                <a:cubicBezTo>
                  <a:pt x="19398" y="4118"/>
                  <a:pt x="19260" y="4293"/>
                  <a:pt x="19192" y="4461"/>
                </a:cubicBezTo>
                <a:cubicBezTo>
                  <a:pt x="19074" y="4751"/>
                  <a:pt x="19061" y="4755"/>
                  <a:pt x="18943" y="4552"/>
                </a:cubicBezTo>
                <a:cubicBezTo>
                  <a:pt x="18875" y="4434"/>
                  <a:pt x="18820" y="4287"/>
                  <a:pt x="18820" y="4226"/>
                </a:cubicBezTo>
                <a:cubicBezTo>
                  <a:pt x="18820" y="4039"/>
                  <a:pt x="18225" y="3005"/>
                  <a:pt x="17928" y="2674"/>
                </a:cubicBezTo>
                <a:cubicBezTo>
                  <a:pt x="17774" y="2503"/>
                  <a:pt x="17530" y="2348"/>
                  <a:pt x="17383" y="2330"/>
                </a:cubicBezTo>
                <a:cubicBezTo>
                  <a:pt x="17236" y="2311"/>
                  <a:pt x="17066" y="2217"/>
                  <a:pt x="17005" y="2121"/>
                </a:cubicBezTo>
                <a:cubicBezTo>
                  <a:pt x="16944" y="2026"/>
                  <a:pt x="16785" y="1939"/>
                  <a:pt x="16650" y="1930"/>
                </a:cubicBezTo>
                <a:cubicBezTo>
                  <a:pt x="16477" y="1918"/>
                  <a:pt x="16400" y="1852"/>
                  <a:pt x="16384" y="1700"/>
                </a:cubicBezTo>
                <a:cubicBezTo>
                  <a:pt x="16372" y="1581"/>
                  <a:pt x="16319" y="1485"/>
                  <a:pt x="16266" y="1485"/>
                </a:cubicBezTo>
                <a:cubicBezTo>
                  <a:pt x="16212" y="1485"/>
                  <a:pt x="16103" y="1407"/>
                  <a:pt x="16022" y="1311"/>
                </a:cubicBezTo>
                <a:cubicBezTo>
                  <a:pt x="15794" y="1039"/>
                  <a:pt x="15224" y="829"/>
                  <a:pt x="14804" y="864"/>
                </a:cubicBezTo>
                <a:cubicBezTo>
                  <a:pt x="14594" y="881"/>
                  <a:pt x="14361" y="854"/>
                  <a:pt x="14288" y="801"/>
                </a:cubicBezTo>
                <a:cubicBezTo>
                  <a:pt x="14040" y="623"/>
                  <a:pt x="13995" y="616"/>
                  <a:pt x="13952" y="747"/>
                </a:cubicBezTo>
                <a:cubicBezTo>
                  <a:pt x="13924" y="836"/>
                  <a:pt x="13888" y="839"/>
                  <a:pt x="13842" y="752"/>
                </a:cubicBezTo>
                <a:cubicBezTo>
                  <a:pt x="13797" y="666"/>
                  <a:pt x="13739" y="668"/>
                  <a:pt x="13659" y="763"/>
                </a:cubicBezTo>
                <a:cubicBezTo>
                  <a:pt x="13569" y="870"/>
                  <a:pt x="13502" y="853"/>
                  <a:pt x="13373" y="691"/>
                </a:cubicBezTo>
                <a:cubicBezTo>
                  <a:pt x="13252" y="541"/>
                  <a:pt x="13191" y="521"/>
                  <a:pt x="13157" y="624"/>
                </a:cubicBezTo>
                <a:cubicBezTo>
                  <a:pt x="13125" y="725"/>
                  <a:pt x="13089" y="710"/>
                  <a:pt x="13035" y="570"/>
                </a:cubicBezTo>
                <a:cubicBezTo>
                  <a:pt x="12990" y="452"/>
                  <a:pt x="12885" y="384"/>
                  <a:pt x="12779" y="407"/>
                </a:cubicBezTo>
                <a:cubicBezTo>
                  <a:pt x="12680" y="427"/>
                  <a:pt x="12588" y="408"/>
                  <a:pt x="12574" y="363"/>
                </a:cubicBezTo>
                <a:cubicBezTo>
                  <a:pt x="12559" y="318"/>
                  <a:pt x="12462" y="290"/>
                  <a:pt x="12360" y="301"/>
                </a:cubicBezTo>
                <a:cubicBezTo>
                  <a:pt x="12257" y="311"/>
                  <a:pt x="12137" y="267"/>
                  <a:pt x="12094" y="202"/>
                </a:cubicBezTo>
                <a:cubicBezTo>
                  <a:pt x="12050" y="137"/>
                  <a:pt x="11798" y="54"/>
                  <a:pt x="11532" y="18"/>
                </a:cubicBezTo>
                <a:cubicBezTo>
                  <a:pt x="11437" y="6"/>
                  <a:pt x="11355" y="0"/>
                  <a:pt x="11280" y="0"/>
                </a:cubicBezTo>
                <a:close/>
                <a:moveTo>
                  <a:pt x="13473" y="895"/>
                </a:moveTo>
                <a:cubicBezTo>
                  <a:pt x="13511" y="900"/>
                  <a:pt x="13553" y="940"/>
                  <a:pt x="13614" y="1016"/>
                </a:cubicBezTo>
                <a:cubicBezTo>
                  <a:pt x="13717" y="1144"/>
                  <a:pt x="13803" y="1170"/>
                  <a:pt x="13875" y="1094"/>
                </a:cubicBezTo>
                <a:cubicBezTo>
                  <a:pt x="13991" y="971"/>
                  <a:pt x="14095" y="1144"/>
                  <a:pt x="14028" y="1350"/>
                </a:cubicBezTo>
                <a:cubicBezTo>
                  <a:pt x="14007" y="1415"/>
                  <a:pt x="14008" y="1698"/>
                  <a:pt x="14032" y="1979"/>
                </a:cubicBezTo>
                <a:cubicBezTo>
                  <a:pt x="14063" y="2351"/>
                  <a:pt x="14106" y="2490"/>
                  <a:pt x="14191" y="2490"/>
                </a:cubicBezTo>
                <a:cubicBezTo>
                  <a:pt x="14255" y="2490"/>
                  <a:pt x="14323" y="2372"/>
                  <a:pt x="14343" y="2226"/>
                </a:cubicBezTo>
                <a:cubicBezTo>
                  <a:pt x="14385" y="1920"/>
                  <a:pt x="14521" y="2018"/>
                  <a:pt x="14521" y="2356"/>
                </a:cubicBezTo>
                <a:cubicBezTo>
                  <a:pt x="14521" y="2511"/>
                  <a:pt x="14587" y="2610"/>
                  <a:pt x="14727" y="2664"/>
                </a:cubicBezTo>
                <a:cubicBezTo>
                  <a:pt x="15059" y="2790"/>
                  <a:pt x="15115" y="2760"/>
                  <a:pt x="15181" y="2428"/>
                </a:cubicBezTo>
                <a:cubicBezTo>
                  <a:pt x="15250" y="2085"/>
                  <a:pt x="15322" y="2046"/>
                  <a:pt x="15517" y="2244"/>
                </a:cubicBezTo>
                <a:cubicBezTo>
                  <a:pt x="15597" y="2326"/>
                  <a:pt x="15645" y="2507"/>
                  <a:pt x="15645" y="2734"/>
                </a:cubicBezTo>
                <a:cubicBezTo>
                  <a:pt x="15645" y="3350"/>
                  <a:pt x="15881" y="3326"/>
                  <a:pt x="15999" y="2697"/>
                </a:cubicBezTo>
                <a:cubicBezTo>
                  <a:pt x="16064" y="2352"/>
                  <a:pt x="16240" y="2671"/>
                  <a:pt x="16240" y="3135"/>
                </a:cubicBezTo>
                <a:cubicBezTo>
                  <a:pt x="16240" y="3563"/>
                  <a:pt x="16385" y="3617"/>
                  <a:pt x="16550" y="3251"/>
                </a:cubicBezTo>
                <a:cubicBezTo>
                  <a:pt x="16700" y="2918"/>
                  <a:pt x="16928" y="3131"/>
                  <a:pt x="16884" y="3564"/>
                </a:cubicBezTo>
                <a:cubicBezTo>
                  <a:pt x="16850" y="3907"/>
                  <a:pt x="17001" y="4083"/>
                  <a:pt x="17140" y="3863"/>
                </a:cubicBezTo>
                <a:cubicBezTo>
                  <a:pt x="17210" y="3752"/>
                  <a:pt x="17245" y="3792"/>
                  <a:pt x="17296" y="4050"/>
                </a:cubicBezTo>
                <a:cubicBezTo>
                  <a:pt x="17375" y="4443"/>
                  <a:pt x="17427" y="4455"/>
                  <a:pt x="17644" y="4130"/>
                </a:cubicBezTo>
                <a:cubicBezTo>
                  <a:pt x="17841" y="3835"/>
                  <a:pt x="17894" y="3901"/>
                  <a:pt x="17894" y="4456"/>
                </a:cubicBezTo>
                <a:cubicBezTo>
                  <a:pt x="17894" y="4814"/>
                  <a:pt x="17930" y="4909"/>
                  <a:pt x="18152" y="5124"/>
                </a:cubicBezTo>
                <a:cubicBezTo>
                  <a:pt x="18294" y="5262"/>
                  <a:pt x="18421" y="5437"/>
                  <a:pt x="18435" y="5513"/>
                </a:cubicBezTo>
                <a:cubicBezTo>
                  <a:pt x="18449" y="5597"/>
                  <a:pt x="18528" y="5620"/>
                  <a:pt x="18632" y="5570"/>
                </a:cubicBezTo>
                <a:cubicBezTo>
                  <a:pt x="18761" y="5509"/>
                  <a:pt x="18795" y="5428"/>
                  <a:pt x="18771" y="5249"/>
                </a:cubicBezTo>
                <a:cubicBezTo>
                  <a:pt x="18750" y="5101"/>
                  <a:pt x="18779" y="4978"/>
                  <a:pt x="18845" y="4930"/>
                </a:cubicBezTo>
                <a:cubicBezTo>
                  <a:pt x="18982" y="4830"/>
                  <a:pt x="19153" y="5092"/>
                  <a:pt x="19105" y="5330"/>
                </a:cubicBezTo>
                <a:cubicBezTo>
                  <a:pt x="19085" y="5429"/>
                  <a:pt x="19103" y="5588"/>
                  <a:pt x="19144" y="5682"/>
                </a:cubicBezTo>
                <a:cubicBezTo>
                  <a:pt x="19185" y="5776"/>
                  <a:pt x="19200" y="5946"/>
                  <a:pt x="19177" y="6060"/>
                </a:cubicBezTo>
                <a:cubicBezTo>
                  <a:pt x="19121" y="6338"/>
                  <a:pt x="19677" y="7300"/>
                  <a:pt x="19791" y="7122"/>
                </a:cubicBezTo>
                <a:cubicBezTo>
                  <a:pt x="19874" y="6993"/>
                  <a:pt x="20186" y="7223"/>
                  <a:pt x="20114" y="7360"/>
                </a:cubicBezTo>
                <a:cubicBezTo>
                  <a:pt x="20093" y="7400"/>
                  <a:pt x="20109" y="7509"/>
                  <a:pt x="20150" y="7601"/>
                </a:cubicBezTo>
                <a:cubicBezTo>
                  <a:pt x="20190" y="7693"/>
                  <a:pt x="20205" y="7855"/>
                  <a:pt x="20183" y="7963"/>
                </a:cubicBezTo>
                <a:cubicBezTo>
                  <a:pt x="20140" y="8175"/>
                  <a:pt x="20483" y="8923"/>
                  <a:pt x="20688" y="9065"/>
                </a:cubicBezTo>
                <a:cubicBezTo>
                  <a:pt x="20762" y="9116"/>
                  <a:pt x="20803" y="9276"/>
                  <a:pt x="20803" y="9510"/>
                </a:cubicBezTo>
                <a:cubicBezTo>
                  <a:pt x="20803" y="9711"/>
                  <a:pt x="20846" y="9947"/>
                  <a:pt x="20900" y="10031"/>
                </a:cubicBezTo>
                <a:cubicBezTo>
                  <a:pt x="20953" y="10116"/>
                  <a:pt x="21017" y="10377"/>
                  <a:pt x="21040" y="10614"/>
                </a:cubicBezTo>
                <a:cubicBezTo>
                  <a:pt x="21076" y="10972"/>
                  <a:pt x="21054" y="11096"/>
                  <a:pt x="20915" y="11342"/>
                </a:cubicBezTo>
                <a:cubicBezTo>
                  <a:pt x="20696" y="11727"/>
                  <a:pt x="20463" y="12712"/>
                  <a:pt x="20487" y="13148"/>
                </a:cubicBezTo>
                <a:cubicBezTo>
                  <a:pt x="20498" y="13354"/>
                  <a:pt x="20476" y="13480"/>
                  <a:pt x="20430" y="13463"/>
                </a:cubicBezTo>
                <a:cubicBezTo>
                  <a:pt x="20300" y="13417"/>
                  <a:pt x="19755" y="14552"/>
                  <a:pt x="19733" y="14914"/>
                </a:cubicBezTo>
                <a:cubicBezTo>
                  <a:pt x="19716" y="15184"/>
                  <a:pt x="19673" y="15259"/>
                  <a:pt x="19514" y="15292"/>
                </a:cubicBezTo>
                <a:cubicBezTo>
                  <a:pt x="19405" y="15315"/>
                  <a:pt x="19250" y="15449"/>
                  <a:pt x="19170" y="15591"/>
                </a:cubicBezTo>
                <a:cubicBezTo>
                  <a:pt x="19084" y="15743"/>
                  <a:pt x="18972" y="15823"/>
                  <a:pt x="18896" y="15785"/>
                </a:cubicBezTo>
                <a:cubicBezTo>
                  <a:pt x="18825" y="15750"/>
                  <a:pt x="18592" y="15883"/>
                  <a:pt x="18379" y="16080"/>
                </a:cubicBezTo>
                <a:cubicBezTo>
                  <a:pt x="18166" y="16278"/>
                  <a:pt x="17956" y="16441"/>
                  <a:pt x="17911" y="16443"/>
                </a:cubicBezTo>
                <a:cubicBezTo>
                  <a:pt x="17865" y="16444"/>
                  <a:pt x="17827" y="16528"/>
                  <a:pt x="17827" y="16629"/>
                </a:cubicBezTo>
                <a:cubicBezTo>
                  <a:pt x="17827" y="16834"/>
                  <a:pt x="17575" y="17145"/>
                  <a:pt x="17448" y="17096"/>
                </a:cubicBezTo>
                <a:cubicBezTo>
                  <a:pt x="17403" y="17079"/>
                  <a:pt x="17307" y="17122"/>
                  <a:pt x="17236" y="17194"/>
                </a:cubicBezTo>
                <a:cubicBezTo>
                  <a:pt x="17146" y="17286"/>
                  <a:pt x="17095" y="17285"/>
                  <a:pt x="17065" y="17192"/>
                </a:cubicBezTo>
                <a:cubicBezTo>
                  <a:pt x="17037" y="17107"/>
                  <a:pt x="16991" y="17137"/>
                  <a:pt x="16938" y="17275"/>
                </a:cubicBezTo>
                <a:cubicBezTo>
                  <a:pt x="16846" y="17514"/>
                  <a:pt x="16703" y="17416"/>
                  <a:pt x="16703" y="17114"/>
                </a:cubicBezTo>
                <a:cubicBezTo>
                  <a:pt x="16703" y="16881"/>
                  <a:pt x="16507" y="16922"/>
                  <a:pt x="15811" y="17301"/>
                </a:cubicBezTo>
                <a:cubicBezTo>
                  <a:pt x="15110" y="17681"/>
                  <a:pt x="14983" y="17796"/>
                  <a:pt x="14983" y="18051"/>
                </a:cubicBezTo>
                <a:cubicBezTo>
                  <a:pt x="14983" y="18178"/>
                  <a:pt x="14890" y="18416"/>
                  <a:pt x="14775" y="18578"/>
                </a:cubicBezTo>
                <a:cubicBezTo>
                  <a:pt x="14587" y="18842"/>
                  <a:pt x="14558" y="18850"/>
                  <a:pt x="14488" y="18668"/>
                </a:cubicBezTo>
                <a:cubicBezTo>
                  <a:pt x="14419" y="18488"/>
                  <a:pt x="14401" y="18488"/>
                  <a:pt x="14310" y="18661"/>
                </a:cubicBezTo>
                <a:cubicBezTo>
                  <a:pt x="14175" y="18918"/>
                  <a:pt x="13756" y="19092"/>
                  <a:pt x="13670" y="18927"/>
                </a:cubicBezTo>
                <a:cubicBezTo>
                  <a:pt x="13625" y="18841"/>
                  <a:pt x="13506" y="18847"/>
                  <a:pt x="13305" y="18943"/>
                </a:cubicBezTo>
                <a:cubicBezTo>
                  <a:pt x="13141" y="19021"/>
                  <a:pt x="12908" y="19088"/>
                  <a:pt x="12788" y="19090"/>
                </a:cubicBezTo>
                <a:cubicBezTo>
                  <a:pt x="12659" y="19093"/>
                  <a:pt x="12491" y="19216"/>
                  <a:pt x="12377" y="19393"/>
                </a:cubicBezTo>
                <a:cubicBezTo>
                  <a:pt x="12212" y="19651"/>
                  <a:pt x="12137" y="19681"/>
                  <a:pt x="11833" y="19621"/>
                </a:cubicBezTo>
                <a:cubicBezTo>
                  <a:pt x="11639" y="19583"/>
                  <a:pt x="11442" y="19604"/>
                  <a:pt x="11396" y="19668"/>
                </a:cubicBezTo>
                <a:cubicBezTo>
                  <a:pt x="11287" y="19817"/>
                  <a:pt x="10935" y="19741"/>
                  <a:pt x="10850" y="19548"/>
                </a:cubicBezTo>
                <a:cubicBezTo>
                  <a:pt x="10773" y="19376"/>
                  <a:pt x="9573" y="19291"/>
                  <a:pt x="9464" y="19450"/>
                </a:cubicBezTo>
                <a:cubicBezTo>
                  <a:pt x="9349" y="19620"/>
                  <a:pt x="9100" y="19696"/>
                  <a:pt x="9060" y="19574"/>
                </a:cubicBezTo>
                <a:cubicBezTo>
                  <a:pt x="9040" y="19512"/>
                  <a:pt x="8965" y="19460"/>
                  <a:pt x="8893" y="19460"/>
                </a:cubicBezTo>
                <a:cubicBezTo>
                  <a:pt x="8821" y="19460"/>
                  <a:pt x="8744" y="19368"/>
                  <a:pt x="8721" y="19253"/>
                </a:cubicBezTo>
                <a:cubicBezTo>
                  <a:pt x="8685" y="19077"/>
                  <a:pt x="8670" y="19090"/>
                  <a:pt x="8623" y="19331"/>
                </a:cubicBezTo>
                <a:cubicBezTo>
                  <a:pt x="8578" y="19560"/>
                  <a:pt x="8548" y="19586"/>
                  <a:pt x="8473" y="19468"/>
                </a:cubicBezTo>
                <a:cubicBezTo>
                  <a:pt x="8401" y="19355"/>
                  <a:pt x="8349" y="19359"/>
                  <a:pt x="8246" y="19481"/>
                </a:cubicBezTo>
                <a:cubicBezTo>
                  <a:pt x="8134" y="19614"/>
                  <a:pt x="8092" y="19603"/>
                  <a:pt x="7988" y="19424"/>
                </a:cubicBezTo>
                <a:cubicBezTo>
                  <a:pt x="7920" y="19306"/>
                  <a:pt x="7830" y="19209"/>
                  <a:pt x="7789" y="19209"/>
                </a:cubicBezTo>
                <a:cubicBezTo>
                  <a:pt x="7748" y="19209"/>
                  <a:pt x="7690" y="19123"/>
                  <a:pt x="7659" y="19018"/>
                </a:cubicBezTo>
                <a:cubicBezTo>
                  <a:pt x="7609" y="18848"/>
                  <a:pt x="7578" y="18850"/>
                  <a:pt x="7385" y="19033"/>
                </a:cubicBezTo>
                <a:cubicBezTo>
                  <a:pt x="7176" y="19231"/>
                  <a:pt x="7158" y="19230"/>
                  <a:pt x="6967" y="18961"/>
                </a:cubicBezTo>
                <a:cubicBezTo>
                  <a:pt x="6734" y="18633"/>
                  <a:pt x="6046" y="18304"/>
                  <a:pt x="5520" y="18271"/>
                </a:cubicBezTo>
                <a:cubicBezTo>
                  <a:pt x="5300" y="18257"/>
                  <a:pt x="5087" y="18163"/>
                  <a:pt x="4993" y="18038"/>
                </a:cubicBezTo>
                <a:cubicBezTo>
                  <a:pt x="4906" y="17923"/>
                  <a:pt x="4769" y="17829"/>
                  <a:pt x="4689" y="17829"/>
                </a:cubicBezTo>
                <a:cubicBezTo>
                  <a:pt x="4609" y="17829"/>
                  <a:pt x="4489" y="17699"/>
                  <a:pt x="4423" y="17544"/>
                </a:cubicBezTo>
                <a:cubicBezTo>
                  <a:pt x="4264" y="17170"/>
                  <a:pt x="3634" y="16445"/>
                  <a:pt x="3469" y="16445"/>
                </a:cubicBezTo>
                <a:cubicBezTo>
                  <a:pt x="3251" y="16445"/>
                  <a:pt x="2958" y="15955"/>
                  <a:pt x="2999" y="15658"/>
                </a:cubicBezTo>
                <a:cubicBezTo>
                  <a:pt x="3023" y="15483"/>
                  <a:pt x="3009" y="15429"/>
                  <a:pt x="2957" y="15490"/>
                </a:cubicBezTo>
                <a:cubicBezTo>
                  <a:pt x="2911" y="15544"/>
                  <a:pt x="2855" y="15463"/>
                  <a:pt x="2817" y="15289"/>
                </a:cubicBezTo>
                <a:cubicBezTo>
                  <a:pt x="2676" y="14645"/>
                  <a:pt x="2136" y="13805"/>
                  <a:pt x="1864" y="13805"/>
                </a:cubicBezTo>
                <a:cubicBezTo>
                  <a:pt x="1742" y="13805"/>
                  <a:pt x="1670" y="13718"/>
                  <a:pt x="1633" y="13531"/>
                </a:cubicBezTo>
                <a:cubicBezTo>
                  <a:pt x="1595" y="13336"/>
                  <a:pt x="1565" y="13304"/>
                  <a:pt x="1528" y="13417"/>
                </a:cubicBezTo>
                <a:cubicBezTo>
                  <a:pt x="1491" y="13532"/>
                  <a:pt x="1427" y="13481"/>
                  <a:pt x="1287" y="13225"/>
                </a:cubicBezTo>
                <a:cubicBezTo>
                  <a:pt x="1181" y="13034"/>
                  <a:pt x="1095" y="12798"/>
                  <a:pt x="1095" y="12700"/>
                </a:cubicBezTo>
                <a:cubicBezTo>
                  <a:pt x="1095" y="12602"/>
                  <a:pt x="1020" y="12349"/>
                  <a:pt x="927" y="12139"/>
                </a:cubicBezTo>
                <a:cubicBezTo>
                  <a:pt x="834" y="11930"/>
                  <a:pt x="771" y="11686"/>
                  <a:pt x="789" y="11599"/>
                </a:cubicBezTo>
                <a:cubicBezTo>
                  <a:pt x="806" y="11511"/>
                  <a:pt x="764" y="11413"/>
                  <a:pt x="694" y="11379"/>
                </a:cubicBezTo>
                <a:cubicBezTo>
                  <a:pt x="560" y="11312"/>
                  <a:pt x="521" y="10982"/>
                  <a:pt x="631" y="10852"/>
                </a:cubicBezTo>
                <a:cubicBezTo>
                  <a:pt x="672" y="10804"/>
                  <a:pt x="667" y="10686"/>
                  <a:pt x="616" y="10533"/>
                </a:cubicBezTo>
                <a:cubicBezTo>
                  <a:pt x="554" y="10344"/>
                  <a:pt x="554" y="10258"/>
                  <a:pt x="618" y="10137"/>
                </a:cubicBezTo>
                <a:cubicBezTo>
                  <a:pt x="662" y="10053"/>
                  <a:pt x="698" y="9830"/>
                  <a:pt x="698" y="9640"/>
                </a:cubicBezTo>
                <a:cubicBezTo>
                  <a:pt x="698" y="9083"/>
                  <a:pt x="814" y="8650"/>
                  <a:pt x="962" y="8650"/>
                </a:cubicBezTo>
                <a:cubicBezTo>
                  <a:pt x="1036" y="8650"/>
                  <a:pt x="1095" y="8591"/>
                  <a:pt x="1095" y="8518"/>
                </a:cubicBezTo>
                <a:cubicBezTo>
                  <a:pt x="1095" y="8446"/>
                  <a:pt x="1168" y="8250"/>
                  <a:pt x="1257" y="8082"/>
                </a:cubicBezTo>
                <a:cubicBezTo>
                  <a:pt x="1345" y="7914"/>
                  <a:pt x="1426" y="7619"/>
                  <a:pt x="1437" y="7427"/>
                </a:cubicBezTo>
                <a:cubicBezTo>
                  <a:pt x="1454" y="7147"/>
                  <a:pt x="1488" y="7088"/>
                  <a:pt x="1608" y="7119"/>
                </a:cubicBezTo>
                <a:cubicBezTo>
                  <a:pt x="1700" y="7144"/>
                  <a:pt x="1773" y="7079"/>
                  <a:pt x="1799" y="6951"/>
                </a:cubicBezTo>
                <a:cubicBezTo>
                  <a:pt x="1822" y="6837"/>
                  <a:pt x="1904" y="6702"/>
                  <a:pt x="1980" y="6648"/>
                </a:cubicBezTo>
                <a:cubicBezTo>
                  <a:pt x="2066" y="6587"/>
                  <a:pt x="2117" y="6437"/>
                  <a:pt x="2118" y="6248"/>
                </a:cubicBezTo>
                <a:cubicBezTo>
                  <a:pt x="2120" y="5980"/>
                  <a:pt x="2145" y="5950"/>
                  <a:pt x="2363" y="5982"/>
                </a:cubicBezTo>
                <a:cubicBezTo>
                  <a:pt x="2572" y="6013"/>
                  <a:pt x="2610" y="5978"/>
                  <a:pt x="2629" y="5731"/>
                </a:cubicBezTo>
                <a:cubicBezTo>
                  <a:pt x="2644" y="5552"/>
                  <a:pt x="2690" y="5464"/>
                  <a:pt x="2750" y="5493"/>
                </a:cubicBezTo>
                <a:cubicBezTo>
                  <a:pt x="2996" y="5610"/>
                  <a:pt x="3046" y="5563"/>
                  <a:pt x="3068" y="5195"/>
                </a:cubicBezTo>
                <a:cubicBezTo>
                  <a:pt x="3103" y="4603"/>
                  <a:pt x="3206" y="4442"/>
                  <a:pt x="3357" y="4749"/>
                </a:cubicBezTo>
                <a:cubicBezTo>
                  <a:pt x="3509" y="5060"/>
                  <a:pt x="3618" y="5068"/>
                  <a:pt x="3893" y="4790"/>
                </a:cubicBezTo>
                <a:cubicBezTo>
                  <a:pt x="4009" y="4673"/>
                  <a:pt x="4154" y="4592"/>
                  <a:pt x="4214" y="4609"/>
                </a:cubicBezTo>
                <a:cubicBezTo>
                  <a:pt x="4360" y="4650"/>
                  <a:pt x="4400" y="4501"/>
                  <a:pt x="4429" y="3817"/>
                </a:cubicBezTo>
                <a:cubicBezTo>
                  <a:pt x="4455" y="3188"/>
                  <a:pt x="4536" y="2929"/>
                  <a:pt x="4737" y="2829"/>
                </a:cubicBezTo>
                <a:cubicBezTo>
                  <a:pt x="4882" y="2757"/>
                  <a:pt x="5287" y="3315"/>
                  <a:pt x="5226" y="3502"/>
                </a:cubicBezTo>
                <a:cubicBezTo>
                  <a:pt x="5207" y="3563"/>
                  <a:pt x="5256" y="3736"/>
                  <a:pt x="5335" y="3887"/>
                </a:cubicBezTo>
                <a:lnTo>
                  <a:pt x="5479" y="4161"/>
                </a:lnTo>
                <a:lnTo>
                  <a:pt x="5585" y="3894"/>
                </a:lnTo>
                <a:cubicBezTo>
                  <a:pt x="5708" y="3588"/>
                  <a:pt x="6082" y="3398"/>
                  <a:pt x="6150" y="3608"/>
                </a:cubicBezTo>
                <a:cubicBezTo>
                  <a:pt x="6175" y="3685"/>
                  <a:pt x="6232" y="3747"/>
                  <a:pt x="6277" y="3747"/>
                </a:cubicBezTo>
                <a:cubicBezTo>
                  <a:pt x="6368" y="3747"/>
                  <a:pt x="6382" y="3270"/>
                  <a:pt x="6299" y="3023"/>
                </a:cubicBezTo>
                <a:cubicBezTo>
                  <a:pt x="6234" y="2830"/>
                  <a:pt x="6296" y="2617"/>
                  <a:pt x="6418" y="2617"/>
                </a:cubicBezTo>
                <a:cubicBezTo>
                  <a:pt x="6468" y="2617"/>
                  <a:pt x="6527" y="2511"/>
                  <a:pt x="6549" y="2382"/>
                </a:cubicBezTo>
                <a:cubicBezTo>
                  <a:pt x="6570" y="2252"/>
                  <a:pt x="6640" y="2054"/>
                  <a:pt x="6705" y="1943"/>
                </a:cubicBezTo>
                <a:cubicBezTo>
                  <a:pt x="6813" y="1757"/>
                  <a:pt x="6835" y="1758"/>
                  <a:pt x="6974" y="1943"/>
                </a:cubicBezTo>
                <a:cubicBezTo>
                  <a:pt x="7080" y="2085"/>
                  <a:pt x="7118" y="2234"/>
                  <a:pt x="7097" y="2444"/>
                </a:cubicBezTo>
                <a:cubicBezTo>
                  <a:pt x="7055" y="2861"/>
                  <a:pt x="7195" y="3055"/>
                  <a:pt x="7390" y="2850"/>
                </a:cubicBezTo>
                <a:cubicBezTo>
                  <a:pt x="7474" y="2762"/>
                  <a:pt x="7591" y="2704"/>
                  <a:pt x="7649" y="2721"/>
                </a:cubicBezTo>
                <a:cubicBezTo>
                  <a:pt x="7707" y="2737"/>
                  <a:pt x="7793" y="2665"/>
                  <a:pt x="7840" y="2558"/>
                </a:cubicBezTo>
                <a:cubicBezTo>
                  <a:pt x="7906" y="2406"/>
                  <a:pt x="7945" y="2394"/>
                  <a:pt x="8018" y="2508"/>
                </a:cubicBezTo>
                <a:cubicBezTo>
                  <a:pt x="8138" y="2698"/>
                  <a:pt x="8221" y="2532"/>
                  <a:pt x="8249" y="2049"/>
                </a:cubicBezTo>
                <a:cubicBezTo>
                  <a:pt x="8267" y="1726"/>
                  <a:pt x="8301" y="1669"/>
                  <a:pt x="8485" y="1635"/>
                </a:cubicBezTo>
                <a:cubicBezTo>
                  <a:pt x="8664" y="1602"/>
                  <a:pt x="8712" y="1648"/>
                  <a:pt x="8765" y="1917"/>
                </a:cubicBezTo>
                <a:cubicBezTo>
                  <a:pt x="8863" y="2404"/>
                  <a:pt x="9084" y="2347"/>
                  <a:pt x="9110" y="1829"/>
                </a:cubicBezTo>
                <a:cubicBezTo>
                  <a:pt x="9126" y="1517"/>
                  <a:pt x="9162" y="1423"/>
                  <a:pt x="9262" y="1423"/>
                </a:cubicBezTo>
                <a:cubicBezTo>
                  <a:pt x="9358" y="1423"/>
                  <a:pt x="9402" y="1518"/>
                  <a:pt x="9417" y="1767"/>
                </a:cubicBezTo>
                <a:cubicBezTo>
                  <a:pt x="9443" y="2197"/>
                  <a:pt x="9673" y="2265"/>
                  <a:pt x="9665" y="1839"/>
                </a:cubicBezTo>
                <a:cubicBezTo>
                  <a:pt x="9661" y="1632"/>
                  <a:pt x="9713" y="1541"/>
                  <a:pt x="9882" y="1456"/>
                </a:cubicBezTo>
                <a:cubicBezTo>
                  <a:pt x="10170" y="1312"/>
                  <a:pt x="10288" y="1400"/>
                  <a:pt x="10243" y="1728"/>
                </a:cubicBezTo>
                <a:cubicBezTo>
                  <a:pt x="10215" y="1929"/>
                  <a:pt x="10237" y="1987"/>
                  <a:pt x="10346" y="1987"/>
                </a:cubicBezTo>
                <a:cubicBezTo>
                  <a:pt x="10452" y="1987"/>
                  <a:pt x="10486" y="1909"/>
                  <a:pt x="10486" y="1668"/>
                </a:cubicBezTo>
                <a:cubicBezTo>
                  <a:pt x="10486" y="1454"/>
                  <a:pt x="10535" y="1316"/>
                  <a:pt x="10635" y="1244"/>
                </a:cubicBezTo>
                <a:cubicBezTo>
                  <a:pt x="10833" y="1102"/>
                  <a:pt x="10882" y="1175"/>
                  <a:pt x="10882" y="1617"/>
                </a:cubicBezTo>
                <a:cubicBezTo>
                  <a:pt x="10882" y="2098"/>
                  <a:pt x="11065" y="2121"/>
                  <a:pt x="11093" y="1643"/>
                </a:cubicBezTo>
                <a:cubicBezTo>
                  <a:pt x="11113" y="1317"/>
                  <a:pt x="11134" y="1296"/>
                  <a:pt x="11445" y="1296"/>
                </a:cubicBezTo>
                <a:cubicBezTo>
                  <a:pt x="11765" y="1296"/>
                  <a:pt x="11777" y="1310"/>
                  <a:pt x="11796" y="1676"/>
                </a:cubicBezTo>
                <a:cubicBezTo>
                  <a:pt x="11814" y="2029"/>
                  <a:pt x="11835" y="2055"/>
                  <a:pt x="12094" y="2070"/>
                </a:cubicBezTo>
                <a:cubicBezTo>
                  <a:pt x="12246" y="2078"/>
                  <a:pt x="12408" y="2028"/>
                  <a:pt x="12453" y="1958"/>
                </a:cubicBezTo>
                <a:cubicBezTo>
                  <a:pt x="12510" y="1869"/>
                  <a:pt x="12547" y="1893"/>
                  <a:pt x="12576" y="2036"/>
                </a:cubicBezTo>
                <a:cubicBezTo>
                  <a:pt x="12624" y="2274"/>
                  <a:pt x="12864" y="2309"/>
                  <a:pt x="12875" y="2080"/>
                </a:cubicBezTo>
                <a:cubicBezTo>
                  <a:pt x="12879" y="1994"/>
                  <a:pt x="12876" y="1822"/>
                  <a:pt x="12870" y="1697"/>
                </a:cubicBezTo>
                <a:cubicBezTo>
                  <a:pt x="12863" y="1572"/>
                  <a:pt x="12906" y="1327"/>
                  <a:pt x="12966" y="1153"/>
                </a:cubicBezTo>
                <a:cubicBezTo>
                  <a:pt x="13053" y="900"/>
                  <a:pt x="13092" y="870"/>
                  <a:pt x="13168" y="990"/>
                </a:cubicBezTo>
                <a:cubicBezTo>
                  <a:pt x="13242" y="1106"/>
                  <a:pt x="13287" y="1103"/>
                  <a:pt x="13363" y="983"/>
                </a:cubicBezTo>
                <a:cubicBezTo>
                  <a:pt x="13403" y="920"/>
                  <a:pt x="13435" y="889"/>
                  <a:pt x="13473" y="895"/>
                </a:cubicBezTo>
                <a:close/>
              </a:path>
            </a:pathLst>
          </a:custGeom>
          <a:ln w="12700">
            <a:miter lim="400000"/>
          </a:ln>
        </p:spPr>
      </p:pic>
      <p:pic>
        <p:nvPicPr>
          <p:cNvPr id="10" name="Bild" descr="Bild">
            <a:extLst>
              <a:ext uri="{FF2B5EF4-FFF2-40B4-BE49-F238E27FC236}">
                <a16:creationId xmlns:a16="http://schemas.microsoft.com/office/drawing/2014/main" id="{01EAB55D-E650-FEBE-422C-2BF9DF7AC0A5}"/>
              </a:ext>
            </a:extLst>
          </p:cNvPr>
          <p:cNvPicPr>
            <a:picLocks noChangeAspect="1"/>
          </p:cNvPicPr>
          <p:nvPr/>
        </p:nvPicPr>
        <p:blipFill>
          <a:blip r:embed="rId4"/>
          <a:stretch>
            <a:fillRect/>
          </a:stretch>
        </p:blipFill>
        <p:spPr>
          <a:xfrm>
            <a:off x="5377815" y="2100124"/>
            <a:ext cx="428702" cy="428703"/>
          </a:xfrm>
          <a:prstGeom prst="rect">
            <a:avLst/>
          </a:prstGeom>
          <a:ln w="12700">
            <a:miter lim="400000"/>
          </a:ln>
        </p:spPr>
      </p:pic>
      <p:pic>
        <p:nvPicPr>
          <p:cNvPr id="11" name="Picture 16" descr="Picture 16">
            <a:extLst>
              <a:ext uri="{FF2B5EF4-FFF2-40B4-BE49-F238E27FC236}">
                <a16:creationId xmlns:a16="http://schemas.microsoft.com/office/drawing/2014/main" id="{82D4DDB4-A1FD-4E59-0BE5-E67F28936542}"/>
              </a:ext>
            </a:extLst>
          </p:cNvPr>
          <p:cNvPicPr>
            <a:picLocks noChangeAspect="1"/>
          </p:cNvPicPr>
          <p:nvPr/>
        </p:nvPicPr>
        <p:blipFill>
          <a:blip r:embed="rId5"/>
          <a:stretch>
            <a:fillRect/>
          </a:stretch>
        </p:blipFill>
        <p:spPr>
          <a:xfrm>
            <a:off x="4999542" y="3008673"/>
            <a:ext cx="1079999" cy="428703"/>
          </a:xfrm>
          <a:prstGeom prst="rect">
            <a:avLst/>
          </a:prstGeom>
          <a:ln w="12700">
            <a:miter lim="400000"/>
          </a:ln>
        </p:spPr>
      </p:pic>
      <p:pic>
        <p:nvPicPr>
          <p:cNvPr id="13" name="Picture 15" descr="Picture 15">
            <a:extLst>
              <a:ext uri="{FF2B5EF4-FFF2-40B4-BE49-F238E27FC236}">
                <a16:creationId xmlns:a16="http://schemas.microsoft.com/office/drawing/2014/main" id="{27626313-4AB1-A67C-E63A-C35062497FCD}"/>
              </a:ext>
            </a:extLst>
          </p:cNvPr>
          <p:cNvPicPr>
            <a:picLocks noChangeAspect="1"/>
          </p:cNvPicPr>
          <p:nvPr/>
        </p:nvPicPr>
        <p:blipFill>
          <a:blip r:embed="rId6"/>
          <a:stretch>
            <a:fillRect/>
          </a:stretch>
        </p:blipFill>
        <p:spPr>
          <a:xfrm>
            <a:off x="5804586" y="2076350"/>
            <a:ext cx="649617" cy="362176"/>
          </a:xfrm>
          <a:prstGeom prst="rect">
            <a:avLst/>
          </a:prstGeom>
          <a:ln w="12700">
            <a:miter lim="400000"/>
          </a:ln>
        </p:spPr>
      </p:pic>
      <p:sp>
        <p:nvSpPr>
          <p:cNvPr id="14" name="Textfeld 12">
            <a:extLst>
              <a:ext uri="{FF2B5EF4-FFF2-40B4-BE49-F238E27FC236}">
                <a16:creationId xmlns:a16="http://schemas.microsoft.com/office/drawing/2014/main" id="{9B120634-EC4B-00DF-CAEB-1F08643048FD}"/>
              </a:ext>
            </a:extLst>
          </p:cNvPr>
          <p:cNvSpPr txBox="1"/>
          <p:nvPr/>
        </p:nvSpPr>
        <p:spPr>
          <a:xfrm>
            <a:off x="4465368" y="3928897"/>
            <a:ext cx="1079999" cy="400110"/>
          </a:xfrm>
          <a:prstGeom prst="rect">
            <a:avLst/>
          </a:prstGeom>
          <a:noFill/>
        </p:spPr>
        <p:txBody>
          <a:bodyPr wrap="square" rtlCol="0">
            <a:spAutoFit/>
          </a:bodyPr>
          <a:lstStyle/>
          <a:p>
            <a:r>
              <a:rPr lang="en-GB" sz="1000" dirty="0">
                <a:solidFill>
                  <a:srgbClr val="0000FF"/>
                </a:solidFill>
              </a:rPr>
              <a:t>Courtesy: </a:t>
            </a:r>
            <a:br>
              <a:rPr lang="en-GB" sz="1000" dirty="0">
                <a:solidFill>
                  <a:srgbClr val="0000FF"/>
                </a:solidFill>
              </a:rPr>
            </a:br>
            <a:r>
              <a:rPr lang="en-GB" sz="1000" dirty="0">
                <a:solidFill>
                  <a:srgbClr val="0000FF"/>
                </a:solidFill>
              </a:rPr>
              <a:t>U. Herberger</a:t>
            </a:r>
          </a:p>
        </p:txBody>
      </p:sp>
      <p:graphicFrame>
        <p:nvGraphicFramePr>
          <p:cNvPr id="15" name="Table 14">
            <a:extLst>
              <a:ext uri="{FF2B5EF4-FFF2-40B4-BE49-F238E27FC236}">
                <a16:creationId xmlns:a16="http://schemas.microsoft.com/office/drawing/2014/main" id="{A4217C96-EA8D-CA93-E6DC-577559394179}"/>
              </a:ext>
            </a:extLst>
          </p:cNvPr>
          <p:cNvGraphicFramePr>
            <a:graphicFrameLocks noGrp="1"/>
          </p:cNvGraphicFramePr>
          <p:nvPr/>
        </p:nvGraphicFramePr>
        <p:xfrm>
          <a:off x="108858" y="1796862"/>
          <a:ext cx="4122757" cy="2664174"/>
        </p:xfrm>
        <a:graphic>
          <a:graphicData uri="http://schemas.openxmlformats.org/drawingml/2006/table">
            <a:tbl>
              <a:tblPr firstRow="1" bandRow="1">
                <a:tableStyleId>{5C22544A-7EE6-4342-B048-85BDC9FD1C3A}</a:tableStyleId>
              </a:tblPr>
              <a:tblGrid>
                <a:gridCol w="2442718">
                  <a:extLst>
                    <a:ext uri="{9D8B030D-6E8A-4147-A177-3AD203B41FA5}">
                      <a16:colId xmlns:a16="http://schemas.microsoft.com/office/drawing/2014/main" val="2467171263"/>
                    </a:ext>
                  </a:extLst>
                </a:gridCol>
                <a:gridCol w="1680039">
                  <a:extLst>
                    <a:ext uri="{9D8B030D-6E8A-4147-A177-3AD203B41FA5}">
                      <a16:colId xmlns:a16="http://schemas.microsoft.com/office/drawing/2014/main" val="1641889405"/>
                    </a:ext>
                  </a:extLst>
                </a:gridCol>
              </a:tblGrid>
              <a:tr h="360209">
                <a:tc>
                  <a:txBody>
                    <a:bodyPr/>
                    <a:lstStyle/>
                    <a:p>
                      <a:r>
                        <a:rPr lang="de-DE" dirty="0"/>
                        <a:t>Parameters</a:t>
                      </a:r>
                    </a:p>
                  </a:txBody>
                  <a:tcPr/>
                </a:tc>
                <a:tc>
                  <a:txBody>
                    <a:bodyPr/>
                    <a:lstStyle/>
                    <a:p>
                      <a:r>
                        <a:rPr lang="de-DE" dirty="0"/>
                        <a:t>Values</a:t>
                      </a:r>
                    </a:p>
                  </a:txBody>
                  <a:tcPr/>
                </a:tc>
                <a:extLst>
                  <a:ext uri="{0D108BD9-81ED-4DB2-BD59-A6C34878D82A}">
                    <a16:rowId xmlns:a16="http://schemas.microsoft.com/office/drawing/2014/main" val="2152028132"/>
                  </a:ext>
                </a:extLst>
              </a:tr>
              <a:tr h="360209">
                <a:tc>
                  <a:txBody>
                    <a:bodyPr/>
                    <a:lstStyle/>
                    <a:p>
                      <a:r>
                        <a:rPr lang="de-DE" dirty="0"/>
                        <a:t>Circumference</a:t>
                      </a:r>
                    </a:p>
                  </a:txBody>
                  <a:tcPr/>
                </a:tc>
                <a:tc>
                  <a:txBody>
                    <a:bodyPr/>
                    <a:lstStyle/>
                    <a:p>
                      <a:r>
                        <a:rPr lang="de-DE" dirty="0"/>
                        <a:t>110.4 m</a:t>
                      </a:r>
                    </a:p>
                  </a:txBody>
                  <a:tcPr/>
                </a:tc>
                <a:extLst>
                  <a:ext uri="{0D108BD9-81ED-4DB2-BD59-A6C34878D82A}">
                    <a16:rowId xmlns:a16="http://schemas.microsoft.com/office/drawing/2014/main" val="1622222175"/>
                  </a:ext>
                </a:extLst>
              </a:tr>
              <a:tr h="360209">
                <a:tc>
                  <a:txBody>
                    <a:bodyPr/>
                    <a:lstStyle/>
                    <a:p>
                      <a:r>
                        <a:rPr lang="de-DE" dirty="0"/>
                        <a:t>Energy range</a:t>
                      </a:r>
                    </a:p>
                  </a:txBody>
                  <a:tcPr/>
                </a:tc>
                <a:tc>
                  <a:txBody>
                    <a:bodyPr/>
                    <a:lstStyle/>
                    <a:p>
                      <a:r>
                        <a:rPr lang="de-DE" dirty="0"/>
                        <a:t>0.5 – 2.5 GeV</a:t>
                      </a:r>
                    </a:p>
                  </a:txBody>
                  <a:tcPr/>
                </a:tc>
                <a:extLst>
                  <a:ext uri="{0D108BD9-81ED-4DB2-BD59-A6C34878D82A}">
                    <a16:rowId xmlns:a16="http://schemas.microsoft.com/office/drawing/2014/main" val="1817069860"/>
                  </a:ext>
                </a:extLst>
              </a:tr>
              <a:tr h="360209">
                <a:tc>
                  <a:txBody>
                    <a:bodyPr/>
                    <a:lstStyle/>
                    <a:p>
                      <a:r>
                        <a:rPr lang="de-DE" dirty="0"/>
                        <a:t>RF frequency / period</a:t>
                      </a:r>
                    </a:p>
                  </a:txBody>
                  <a:tcPr/>
                </a:tc>
                <a:tc>
                  <a:txBody>
                    <a:bodyPr/>
                    <a:lstStyle/>
                    <a:p>
                      <a:r>
                        <a:rPr lang="de-DE" dirty="0"/>
                        <a:t>500 MHz / 2 ns</a:t>
                      </a:r>
                    </a:p>
                  </a:txBody>
                  <a:tcPr/>
                </a:tc>
                <a:extLst>
                  <a:ext uri="{0D108BD9-81ED-4DB2-BD59-A6C34878D82A}">
                    <a16:rowId xmlns:a16="http://schemas.microsoft.com/office/drawing/2014/main" val="3333326975"/>
                  </a:ext>
                </a:extLst>
              </a:tr>
              <a:tr h="360209">
                <a:tc>
                  <a:txBody>
                    <a:bodyPr/>
                    <a:lstStyle/>
                    <a:p>
                      <a:r>
                        <a:rPr lang="de-DE" dirty="0"/>
                        <a:t>Revolution frequency / period</a:t>
                      </a:r>
                    </a:p>
                  </a:txBody>
                  <a:tcPr/>
                </a:tc>
                <a:tc>
                  <a:txBody>
                    <a:bodyPr/>
                    <a:lstStyle/>
                    <a:p>
                      <a:r>
                        <a:rPr lang="de-DE" dirty="0"/>
                        <a:t>2.715 MHz / 368 ns</a:t>
                      </a:r>
                    </a:p>
                  </a:txBody>
                  <a:tcPr/>
                </a:tc>
                <a:extLst>
                  <a:ext uri="{0D108BD9-81ED-4DB2-BD59-A6C34878D82A}">
                    <a16:rowId xmlns:a16="http://schemas.microsoft.com/office/drawing/2014/main" val="2128811198"/>
                  </a:ext>
                </a:extLst>
              </a:tr>
              <a:tr h="360209">
                <a:tc>
                  <a:txBody>
                    <a:bodyPr/>
                    <a:lstStyle/>
                    <a:p>
                      <a:r>
                        <a:rPr lang="de-DE" dirty="0"/>
                        <a:t>Beam current</a:t>
                      </a:r>
                    </a:p>
                  </a:txBody>
                  <a:tcPr/>
                </a:tc>
                <a:tc>
                  <a:txBody>
                    <a:bodyPr/>
                    <a:lstStyle/>
                    <a:p>
                      <a:r>
                        <a:rPr lang="de-DE" dirty="0" err="1"/>
                        <a:t>up</a:t>
                      </a:r>
                      <a:r>
                        <a:rPr lang="de-DE" dirty="0"/>
                        <a:t> to 200 mA</a:t>
                      </a:r>
                    </a:p>
                  </a:txBody>
                  <a:tcPr/>
                </a:tc>
                <a:extLst>
                  <a:ext uri="{0D108BD9-81ED-4DB2-BD59-A6C34878D82A}">
                    <a16:rowId xmlns:a16="http://schemas.microsoft.com/office/drawing/2014/main" val="2950943072"/>
                  </a:ext>
                </a:extLst>
              </a:tr>
              <a:tr h="502104">
                <a:tc>
                  <a:txBody>
                    <a:bodyPr/>
                    <a:lstStyle/>
                    <a:p>
                      <a:r>
                        <a:rPr lang="de-DE" dirty="0"/>
                        <a:t>RMS bunch</a:t>
                      </a:r>
                      <a:r>
                        <a:rPr lang="de-DE" baseline="0" dirty="0"/>
                        <a:t> length</a:t>
                      </a:r>
                      <a:endParaRPr lang="de-DE" dirty="0"/>
                    </a:p>
                  </a:txBody>
                  <a:tcPr/>
                </a:tc>
                <a:tc>
                  <a:txBody>
                    <a:bodyPr/>
                    <a:lstStyle/>
                    <a:p>
                      <a:r>
                        <a:rPr lang="de-DE" dirty="0"/>
                        <a:t>45 ps (2.5 GeV)</a:t>
                      </a:r>
                      <a:r>
                        <a:rPr lang="de-DE" baseline="0" dirty="0"/>
                        <a:t> </a:t>
                      </a:r>
                    </a:p>
                    <a:p>
                      <a:r>
                        <a:rPr lang="de-DE" baseline="0" dirty="0"/>
                        <a:t>a few ps (1.3 GeV)</a:t>
                      </a:r>
                      <a:endParaRPr lang="de-DE" dirty="0"/>
                    </a:p>
                  </a:txBody>
                  <a:tcPr/>
                </a:tc>
                <a:extLst>
                  <a:ext uri="{0D108BD9-81ED-4DB2-BD59-A6C34878D82A}">
                    <a16:rowId xmlns:a16="http://schemas.microsoft.com/office/drawing/2014/main" val="4202147930"/>
                  </a:ext>
                </a:extLst>
              </a:tr>
            </a:tbl>
          </a:graphicData>
        </a:graphic>
      </p:graphicFrame>
      <p:pic>
        <p:nvPicPr>
          <p:cNvPr id="16" name="Grafik 4">
            <a:extLst>
              <a:ext uri="{FF2B5EF4-FFF2-40B4-BE49-F238E27FC236}">
                <a16:creationId xmlns:a16="http://schemas.microsoft.com/office/drawing/2014/main" id="{78DE0050-9639-E9A2-2585-D41D63D43AB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149062" y="1351365"/>
            <a:ext cx="834874" cy="476251"/>
          </a:xfrm>
          <a:prstGeom prst="rect">
            <a:avLst/>
          </a:prstGeom>
          <a:solidFill>
            <a:schemeClr val="tx1"/>
          </a:solidFill>
        </p:spPr>
      </p:pic>
      <p:pic>
        <p:nvPicPr>
          <p:cNvPr id="2" name="Eurocircol_logo-300x144.jpg" descr="Eurocircol_logo-300x144.jpg">
            <a:extLst>
              <a:ext uri="{FF2B5EF4-FFF2-40B4-BE49-F238E27FC236}">
                <a16:creationId xmlns:a16="http://schemas.microsoft.com/office/drawing/2014/main" id="{0C6DB890-9EC7-DD17-1938-F152033B176F}"/>
              </a:ext>
            </a:extLst>
          </p:cNvPr>
          <p:cNvPicPr>
            <a:picLocks noChangeAspect="1"/>
          </p:cNvPicPr>
          <p:nvPr/>
        </p:nvPicPr>
        <p:blipFill>
          <a:blip r:embed="rId8"/>
          <a:stretch>
            <a:fillRect/>
          </a:stretch>
        </p:blipFill>
        <p:spPr>
          <a:xfrm>
            <a:off x="7480826" y="2533638"/>
            <a:ext cx="1184372" cy="568499"/>
          </a:xfrm>
          <a:prstGeom prst="rect">
            <a:avLst/>
          </a:prstGeom>
          <a:ln w="12700">
            <a:miter lim="400000"/>
          </a:ln>
        </p:spPr>
      </p:pic>
      <p:sp>
        <p:nvSpPr>
          <p:cNvPr id="4" name="Textfeld 35">
            <a:extLst>
              <a:ext uri="{FF2B5EF4-FFF2-40B4-BE49-F238E27FC236}">
                <a16:creationId xmlns:a16="http://schemas.microsoft.com/office/drawing/2014/main" id="{88E16A5C-FB5A-91FA-60D9-19B385575A1E}"/>
              </a:ext>
            </a:extLst>
          </p:cNvPr>
          <p:cNvSpPr txBox="1"/>
          <p:nvPr/>
        </p:nvSpPr>
        <p:spPr>
          <a:xfrm>
            <a:off x="6818987" y="1982980"/>
            <a:ext cx="144032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r>
              <a:rPr lang="de-DE" sz="1800" dirty="0">
                <a:solidFill>
                  <a:schemeClr val="tx1"/>
                </a:solidFill>
              </a:rPr>
              <a:t>FCC-FS</a:t>
            </a:r>
          </a:p>
          <a:p>
            <a:pPr algn="l" defTabSz="1295400">
              <a:buClr>
                <a:srgbClr val="000000"/>
              </a:buClr>
            </a:pPr>
            <a:r>
              <a:rPr lang="de-DE" sz="1800" dirty="0">
                <a:solidFill>
                  <a:schemeClr val="tx1"/>
                </a:solidFill>
                <a:sym typeface="Arial"/>
              </a:rPr>
              <a:t>FCCIS</a:t>
            </a:r>
          </a:p>
        </p:txBody>
      </p:sp>
      <p:pic>
        <p:nvPicPr>
          <p:cNvPr id="12" name="Image 7" descr="Aries-Logo-std-L.png">
            <a:extLst>
              <a:ext uri="{FF2B5EF4-FFF2-40B4-BE49-F238E27FC236}">
                <a16:creationId xmlns:a16="http://schemas.microsoft.com/office/drawing/2014/main" id="{DFF33126-1B34-7D94-CB62-29A569D8D3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8987" y="853122"/>
            <a:ext cx="1283739" cy="901275"/>
          </a:xfrm>
          <a:prstGeom prst="rect">
            <a:avLst/>
          </a:prstGeom>
        </p:spPr>
      </p:pic>
      <p:sp>
        <p:nvSpPr>
          <p:cNvPr id="18" name="Date Placeholder 4">
            <a:extLst>
              <a:ext uri="{FF2B5EF4-FFF2-40B4-BE49-F238E27FC236}">
                <a16:creationId xmlns:a16="http://schemas.microsoft.com/office/drawing/2014/main" id="{50BC46EB-1771-F8E2-9132-54FA9136639E}"/>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2407806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70C896-B177-4083-CDAA-8193071A8A2F}"/>
              </a:ext>
            </a:extLst>
          </p:cNvPr>
          <p:cNvSpPr>
            <a:spLocks noGrp="1"/>
          </p:cNvSpPr>
          <p:nvPr>
            <p:ph type="sldNum" sz="quarter" idx="12"/>
          </p:nvPr>
        </p:nvSpPr>
        <p:spPr/>
        <p:txBody>
          <a:bodyPr/>
          <a:lstStyle/>
          <a:p>
            <a:fld id="{61696EC4-B4CF-4701-AD06-A8439D6D8E12}" type="slidenum">
              <a:rPr lang="en-US" noProof="0" smtClean="0"/>
              <a:t>6</a:t>
            </a:fld>
            <a:endParaRPr lang="en-US" noProof="0"/>
          </a:p>
        </p:txBody>
      </p:sp>
      <p:sp>
        <p:nvSpPr>
          <p:cNvPr id="6" name="Content Placeholder 1">
            <a:extLst>
              <a:ext uri="{FF2B5EF4-FFF2-40B4-BE49-F238E27FC236}">
                <a16:creationId xmlns:a16="http://schemas.microsoft.com/office/drawing/2014/main" id="{0340E1FF-7ACF-3721-BE89-BFE68020DAA8}"/>
              </a:ext>
            </a:extLst>
          </p:cNvPr>
          <p:cNvSpPr>
            <a:spLocks noGrp="1"/>
          </p:cNvSpPr>
          <p:nvPr>
            <p:ph idx="1"/>
          </p:nvPr>
        </p:nvSpPr>
        <p:spPr>
          <a:xfrm>
            <a:off x="400050" y="1161355"/>
            <a:ext cx="8343900" cy="3520304"/>
          </a:xfrm>
        </p:spPr>
        <p:txBody>
          <a:bodyPr>
            <a:normAutofit fontScale="77500" lnSpcReduction="20000"/>
          </a:bodyPr>
          <a:lstStyle/>
          <a:p>
            <a:pPr>
              <a:lnSpc>
                <a:spcPct val="120000"/>
              </a:lnSpc>
            </a:pPr>
            <a:r>
              <a:rPr lang="de-DE" dirty="0">
                <a:solidFill>
                  <a:schemeClr val="tx2"/>
                </a:solidFill>
              </a:rPr>
              <a:t>Operation </a:t>
            </a:r>
            <a:r>
              <a:rPr lang="de-DE" dirty="0" err="1">
                <a:solidFill>
                  <a:schemeClr val="tx2"/>
                </a:solidFill>
              </a:rPr>
              <a:t>modes</a:t>
            </a:r>
            <a:r>
              <a:rPr lang="de-DE" dirty="0">
                <a:solidFill>
                  <a:schemeClr val="tx2"/>
                </a:solidFill>
              </a:rPr>
              <a:t> in 2022:</a:t>
            </a:r>
          </a:p>
          <a:p>
            <a:pPr lvl="1">
              <a:lnSpc>
                <a:spcPct val="120000"/>
              </a:lnSpc>
            </a:pPr>
            <a:r>
              <a:rPr lang="de-DE" dirty="0"/>
              <a:t>0.5/2.3/2.5 </a:t>
            </a:r>
            <a:r>
              <a:rPr lang="de-DE" dirty="0" err="1"/>
              <a:t>GeV</a:t>
            </a:r>
            <a:r>
              <a:rPr lang="de-DE" dirty="0"/>
              <a:t> </a:t>
            </a:r>
            <a:r>
              <a:rPr lang="de-DE" dirty="0" err="1"/>
              <a:t>user</a:t>
            </a:r>
            <a:r>
              <a:rPr lang="de-DE" dirty="0"/>
              <a:t> </a:t>
            </a:r>
            <a:r>
              <a:rPr lang="de-DE" dirty="0" err="1"/>
              <a:t>optics</a:t>
            </a:r>
            <a:r>
              <a:rPr lang="de-DE" dirty="0"/>
              <a:t>, 0.5/1.3 GeV low-alpha, 0.5/1.3 GeV negative alpha</a:t>
            </a:r>
          </a:p>
          <a:p>
            <a:pPr marL="266771" lvl="1" indent="0">
              <a:lnSpc>
                <a:spcPct val="120000"/>
              </a:lnSpc>
              <a:buNone/>
            </a:pPr>
            <a:endParaRPr lang="de-DE" sz="600" dirty="0"/>
          </a:p>
          <a:p>
            <a:pPr>
              <a:lnSpc>
                <a:spcPct val="120000"/>
              </a:lnSpc>
            </a:pPr>
            <a:r>
              <a:rPr lang="de-DE" dirty="0">
                <a:solidFill>
                  <a:schemeClr val="tx2"/>
                </a:solidFill>
              </a:rPr>
              <a:t>Power supply refurbishment program</a:t>
            </a:r>
          </a:p>
          <a:p>
            <a:pPr lvl="1">
              <a:lnSpc>
                <a:spcPct val="120000"/>
              </a:lnSpc>
              <a:defRPr/>
            </a:pPr>
            <a:r>
              <a:rPr lang="en-GB" dirty="0"/>
              <a:t>Replaced Booster main power supplies </a:t>
            </a:r>
          </a:p>
          <a:p>
            <a:pPr lvl="2">
              <a:lnSpc>
                <a:spcPct val="120000"/>
              </a:lnSpc>
              <a:defRPr/>
            </a:pPr>
            <a:r>
              <a:rPr lang="en-GB" dirty="0"/>
              <a:t>Direct EPICS control interface on device</a:t>
            </a:r>
          </a:p>
          <a:p>
            <a:pPr lvl="2">
              <a:lnSpc>
                <a:spcPct val="120000"/>
              </a:lnSpc>
              <a:defRPr/>
            </a:pPr>
            <a:r>
              <a:rPr lang="en-GB" dirty="0"/>
              <a:t>Continuous operation at all energies (50 – 500 MeV)</a:t>
            </a:r>
          </a:p>
          <a:p>
            <a:pPr lvl="1">
              <a:lnSpc>
                <a:spcPct val="120000"/>
              </a:lnSpc>
              <a:defRPr/>
            </a:pPr>
            <a:r>
              <a:rPr lang="en-GB" dirty="0"/>
              <a:t>Replaced KARA dipole power supply </a:t>
            </a:r>
            <a:r>
              <a:rPr lang="en-GB" sz="1400" dirty="0"/>
              <a:t>(800 A / 520 V)</a:t>
            </a:r>
            <a:endParaRPr lang="en-GB" dirty="0"/>
          </a:p>
          <a:p>
            <a:pPr lvl="2">
              <a:lnSpc>
                <a:spcPct val="120000"/>
              </a:lnSpc>
              <a:defRPr/>
            </a:pPr>
            <a:r>
              <a:rPr lang="en-GB" dirty="0"/>
              <a:t>Direct EPICS control interface on device</a:t>
            </a:r>
          </a:p>
          <a:p>
            <a:pPr lvl="2">
              <a:lnSpc>
                <a:spcPct val="120000"/>
              </a:lnSpc>
              <a:defRPr/>
            </a:pPr>
            <a:r>
              <a:rPr lang="en-GB" dirty="0"/>
              <a:t>Enable new operation modes like down ramping</a:t>
            </a:r>
          </a:p>
          <a:p>
            <a:pPr lvl="1">
              <a:lnSpc>
                <a:spcPct val="120000"/>
              </a:lnSpc>
              <a:defRPr/>
            </a:pPr>
            <a:r>
              <a:rPr lang="en-GB" dirty="0"/>
              <a:t>New KARA quadrupole power supplies in the ordering process</a:t>
            </a:r>
          </a:p>
          <a:p>
            <a:pPr lvl="2">
              <a:lnSpc>
                <a:spcPct val="120000"/>
              </a:lnSpc>
              <a:defRPr/>
            </a:pPr>
            <a:r>
              <a:rPr lang="en-GB" dirty="0"/>
              <a:t>Start with family powering</a:t>
            </a:r>
          </a:p>
          <a:p>
            <a:pPr lvl="2">
              <a:lnSpc>
                <a:spcPct val="120000"/>
              </a:lnSpc>
              <a:defRPr/>
            </a:pPr>
            <a:r>
              <a:rPr lang="en-GB" dirty="0"/>
              <a:t>Test individual powered quadrupole magnets</a:t>
            </a:r>
          </a:p>
          <a:p>
            <a:pPr lvl="1">
              <a:lnSpc>
                <a:spcPct val="120000"/>
              </a:lnSpc>
              <a:defRPr/>
            </a:pPr>
            <a:r>
              <a:rPr lang="en-GB" dirty="0"/>
              <a:t>Installed new PS for KARA </a:t>
            </a:r>
            <a:r>
              <a:rPr lang="en-GB" dirty="0" err="1"/>
              <a:t>sextupole</a:t>
            </a:r>
            <a:r>
              <a:rPr lang="en-GB" dirty="0"/>
              <a:t> magnets and split them from two into tree families</a:t>
            </a:r>
          </a:p>
        </p:txBody>
      </p:sp>
      <p:sp>
        <p:nvSpPr>
          <p:cNvPr id="7" name="Title 4">
            <a:extLst>
              <a:ext uri="{FF2B5EF4-FFF2-40B4-BE49-F238E27FC236}">
                <a16:creationId xmlns:a16="http://schemas.microsoft.com/office/drawing/2014/main" id="{C73BB6C3-E505-66B6-534A-600B9A2CA1E0}"/>
              </a:ext>
            </a:extLst>
          </p:cNvPr>
          <p:cNvSpPr>
            <a:spLocks noGrp="1"/>
          </p:cNvSpPr>
          <p:nvPr>
            <p:ph type="title"/>
          </p:nvPr>
        </p:nvSpPr>
        <p:spPr>
          <a:xfrm>
            <a:off x="396000" y="296244"/>
            <a:ext cx="6869178" cy="575989"/>
          </a:xfrm>
        </p:spPr>
        <p:txBody>
          <a:bodyPr/>
          <a:lstStyle/>
          <a:p>
            <a:r>
              <a:rPr lang="de-DE" dirty="0"/>
              <a:t>KARA Operation Status </a:t>
            </a:r>
          </a:p>
        </p:txBody>
      </p:sp>
      <p:pic>
        <p:nvPicPr>
          <p:cNvPr id="2" name="Grafik 7">
            <a:extLst>
              <a:ext uri="{FF2B5EF4-FFF2-40B4-BE49-F238E27FC236}">
                <a16:creationId xmlns:a16="http://schemas.microsoft.com/office/drawing/2014/main" id="{06FDF52E-33C0-3F92-0019-21F31723EBFE}"/>
              </a:ext>
            </a:extLst>
          </p:cNvPr>
          <p:cNvPicPr>
            <a:picLocks noChangeAspect="1"/>
          </p:cNvPicPr>
          <p:nvPr/>
        </p:nvPicPr>
        <p:blipFill>
          <a:blip r:embed="rId2"/>
          <a:stretch/>
        </p:blipFill>
        <p:spPr bwMode="auto">
          <a:xfrm>
            <a:off x="6127684" y="1904438"/>
            <a:ext cx="2616266" cy="2154253"/>
          </a:xfrm>
          <a:prstGeom prst="rect">
            <a:avLst/>
          </a:prstGeom>
        </p:spPr>
      </p:pic>
      <p:sp>
        <p:nvSpPr>
          <p:cNvPr id="4" name="Textfeld 10">
            <a:extLst>
              <a:ext uri="{FF2B5EF4-FFF2-40B4-BE49-F238E27FC236}">
                <a16:creationId xmlns:a16="http://schemas.microsoft.com/office/drawing/2014/main" id="{70E75B63-C80C-D163-B3B7-5A5A46D63838}"/>
              </a:ext>
            </a:extLst>
          </p:cNvPr>
          <p:cNvSpPr txBox="1"/>
          <p:nvPr/>
        </p:nvSpPr>
        <p:spPr bwMode="auto">
          <a:xfrm>
            <a:off x="6147838" y="2907266"/>
            <a:ext cx="1824998" cy="738664"/>
          </a:xfrm>
          <a:prstGeom prst="rect">
            <a:avLst/>
          </a:prstGeom>
          <a:noFill/>
        </p:spPr>
        <p:txBody>
          <a:bodyPr wrap="square" rtlCol="0">
            <a:spAutoFit/>
          </a:bodyPr>
          <a:lstStyle/>
          <a:p>
            <a:pPr>
              <a:defRPr/>
            </a:pPr>
            <a:r>
              <a:rPr lang="en-GB" sz="1400" dirty="0"/>
              <a:t>Booster </a:t>
            </a:r>
            <a:br>
              <a:rPr lang="en-GB" sz="1400" dirty="0"/>
            </a:br>
            <a:r>
              <a:rPr lang="en-GB" sz="1400" dirty="0"/>
              <a:t>Dipole PS</a:t>
            </a:r>
            <a:endParaRPr sz="1400" dirty="0"/>
          </a:p>
          <a:p>
            <a:pPr>
              <a:defRPr/>
            </a:pPr>
            <a:r>
              <a:rPr lang="en-GB" sz="1400" dirty="0"/>
              <a:t>(1000 A / ±240 V)</a:t>
            </a:r>
            <a:endParaRPr sz="1400" dirty="0"/>
          </a:p>
        </p:txBody>
      </p:sp>
      <p:sp>
        <p:nvSpPr>
          <p:cNvPr id="8" name="Textfeld 11">
            <a:extLst>
              <a:ext uri="{FF2B5EF4-FFF2-40B4-BE49-F238E27FC236}">
                <a16:creationId xmlns:a16="http://schemas.microsoft.com/office/drawing/2014/main" id="{EF96F1E6-FE0E-488C-3E79-A4F9A895F877}"/>
              </a:ext>
            </a:extLst>
          </p:cNvPr>
          <p:cNvSpPr txBox="1"/>
          <p:nvPr/>
        </p:nvSpPr>
        <p:spPr bwMode="auto">
          <a:xfrm>
            <a:off x="6720344" y="3801314"/>
            <a:ext cx="2067627" cy="523220"/>
          </a:xfrm>
          <a:prstGeom prst="rect">
            <a:avLst/>
          </a:prstGeom>
          <a:noFill/>
        </p:spPr>
        <p:txBody>
          <a:bodyPr wrap="square" rtlCol="0">
            <a:spAutoFit/>
          </a:bodyPr>
          <a:lstStyle/>
          <a:p>
            <a:pPr algn="r">
              <a:defRPr/>
            </a:pPr>
            <a:r>
              <a:rPr lang="en-GB" sz="1400" dirty="0"/>
              <a:t>Booster Quadrupole PS</a:t>
            </a:r>
            <a:endParaRPr sz="1400" dirty="0"/>
          </a:p>
          <a:p>
            <a:pPr algn="r">
              <a:defRPr/>
            </a:pPr>
            <a:r>
              <a:rPr lang="en-GB" sz="1400" dirty="0"/>
              <a:t>(120 A / ±108 V )</a:t>
            </a:r>
            <a:endParaRPr sz="1400" dirty="0"/>
          </a:p>
        </p:txBody>
      </p:sp>
      <p:sp>
        <p:nvSpPr>
          <p:cNvPr id="10" name="Freihandform 13">
            <a:extLst>
              <a:ext uri="{FF2B5EF4-FFF2-40B4-BE49-F238E27FC236}">
                <a16:creationId xmlns:a16="http://schemas.microsoft.com/office/drawing/2014/main" id="{B41890F6-3F34-C60D-C886-680D9FE61CFF}"/>
              </a:ext>
            </a:extLst>
          </p:cNvPr>
          <p:cNvSpPr/>
          <p:nvPr/>
        </p:nvSpPr>
        <p:spPr bwMode="auto">
          <a:xfrm>
            <a:off x="6189133" y="2032000"/>
            <a:ext cx="1989667" cy="1786467"/>
          </a:xfrm>
          <a:custGeom>
            <a:avLst/>
            <a:gdLst>
              <a:gd name="connsiteX0" fmla="*/ 0 w 1989667"/>
              <a:gd name="connsiteY0" fmla="*/ 0 h 1786467"/>
              <a:gd name="connsiteX1" fmla="*/ 1989667 w 1989667"/>
              <a:gd name="connsiteY1" fmla="*/ 152400 h 1786467"/>
              <a:gd name="connsiteX2" fmla="*/ 1845734 w 1989667"/>
              <a:gd name="connsiteY2" fmla="*/ 1786467 h 1786467"/>
              <a:gd name="connsiteX3" fmla="*/ 0 w 1989667"/>
              <a:gd name="connsiteY3" fmla="*/ 1744133 h 1786467"/>
              <a:gd name="connsiteX4" fmla="*/ 0 w 1989667"/>
              <a:gd name="connsiteY4" fmla="*/ 0 h 178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667" h="1786467" extrusionOk="0">
                <a:moveTo>
                  <a:pt x="0" y="0"/>
                </a:moveTo>
                <a:lnTo>
                  <a:pt x="1989667" y="152400"/>
                </a:lnTo>
                <a:lnTo>
                  <a:pt x="1845734" y="1786467"/>
                </a:lnTo>
                <a:lnTo>
                  <a:pt x="0" y="1744133"/>
                </a:lnTo>
                <a:lnTo>
                  <a:pt x="0" y="0"/>
                </a:lnTo>
                <a:close/>
              </a:path>
            </a:pathLst>
          </a:cu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GB"/>
          </a:p>
        </p:txBody>
      </p:sp>
      <p:sp>
        <p:nvSpPr>
          <p:cNvPr id="11" name="Freihandform 14">
            <a:extLst>
              <a:ext uri="{FF2B5EF4-FFF2-40B4-BE49-F238E27FC236}">
                <a16:creationId xmlns:a16="http://schemas.microsoft.com/office/drawing/2014/main" id="{E82251A8-EC2A-F90F-176B-ED22DE8BA46B}"/>
              </a:ext>
            </a:extLst>
          </p:cNvPr>
          <p:cNvSpPr/>
          <p:nvPr/>
        </p:nvSpPr>
        <p:spPr bwMode="auto">
          <a:xfrm>
            <a:off x="8085667" y="2167467"/>
            <a:ext cx="592666" cy="1659466"/>
          </a:xfrm>
          <a:custGeom>
            <a:avLst/>
            <a:gdLst>
              <a:gd name="connsiteX0" fmla="*/ 135466 w 592666"/>
              <a:gd name="connsiteY0" fmla="*/ 0 h 1659466"/>
              <a:gd name="connsiteX1" fmla="*/ 592666 w 592666"/>
              <a:gd name="connsiteY1" fmla="*/ 25400 h 1659466"/>
              <a:gd name="connsiteX2" fmla="*/ 423333 w 592666"/>
              <a:gd name="connsiteY2" fmla="*/ 1659466 h 1659466"/>
              <a:gd name="connsiteX3" fmla="*/ 0 w 592666"/>
              <a:gd name="connsiteY3" fmla="*/ 1659466 h 1659466"/>
              <a:gd name="connsiteX4" fmla="*/ 135466 w 592666"/>
              <a:gd name="connsiteY4" fmla="*/ 0 h 165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666" h="1659466" extrusionOk="0">
                <a:moveTo>
                  <a:pt x="135466" y="0"/>
                </a:moveTo>
                <a:lnTo>
                  <a:pt x="592666" y="25400"/>
                </a:lnTo>
                <a:lnTo>
                  <a:pt x="423333" y="1659466"/>
                </a:lnTo>
                <a:lnTo>
                  <a:pt x="0" y="1659466"/>
                </a:lnTo>
                <a:lnTo>
                  <a:pt x="135466" y="0"/>
                </a:lnTo>
                <a:close/>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2" name="Textfeld 15">
            <a:extLst>
              <a:ext uri="{FF2B5EF4-FFF2-40B4-BE49-F238E27FC236}">
                <a16:creationId xmlns:a16="http://schemas.microsoft.com/office/drawing/2014/main" id="{B1A314E1-0105-256B-0294-8DC3A842B972}"/>
              </a:ext>
            </a:extLst>
          </p:cNvPr>
          <p:cNvSpPr txBox="1"/>
          <p:nvPr/>
        </p:nvSpPr>
        <p:spPr bwMode="auto">
          <a:xfrm>
            <a:off x="7250427" y="1688994"/>
            <a:ext cx="1515533" cy="215444"/>
          </a:xfrm>
          <a:prstGeom prst="rect">
            <a:avLst/>
          </a:prstGeom>
          <a:noFill/>
        </p:spPr>
        <p:txBody>
          <a:bodyPr wrap="square" rtlCol="0">
            <a:spAutoFit/>
          </a:bodyPr>
          <a:lstStyle/>
          <a:p>
            <a:pPr algn="r">
              <a:defRPr/>
            </a:pPr>
            <a:r>
              <a:rPr lang="en-GB" sz="800" dirty="0">
                <a:solidFill>
                  <a:srgbClr val="0000FF"/>
                </a:solidFill>
              </a:rPr>
              <a:t>Picture: H. </a:t>
            </a:r>
            <a:r>
              <a:rPr lang="en-GB" sz="800" dirty="0" err="1">
                <a:solidFill>
                  <a:srgbClr val="0000FF"/>
                </a:solidFill>
              </a:rPr>
              <a:t>Hoteit</a:t>
            </a:r>
            <a:endParaRPr lang="en-GB" sz="800" dirty="0">
              <a:solidFill>
                <a:srgbClr val="0000FF"/>
              </a:solidFill>
            </a:endParaRPr>
          </a:p>
        </p:txBody>
      </p:sp>
      <p:pic>
        <p:nvPicPr>
          <p:cNvPr id="14" name="Picture 13">
            <a:extLst>
              <a:ext uri="{FF2B5EF4-FFF2-40B4-BE49-F238E27FC236}">
                <a16:creationId xmlns:a16="http://schemas.microsoft.com/office/drawing/2014/main" id="{05D3AFF6-D0A7-EF20-2745-DADE17D1B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485" y="353089"/>
            <a:ext cx="1450804" cy="612932"/>
          </a:xfrm>
          <a:prstGeom prst="rect">
            <a:avLst/>
          </a:prstGeom>
        </p:spPr>
      </p:pic>
      <p:sp>
        <p:nvSpPr>
          <p:cNvPr id="15" name="Date Placeholder 4">
            <a:extLst>
              <a:ext uri="{FF2B5EF4-FFF2-40B4-BE49-F238E27FC236}">
                <a16:creationId xmlns:a16="http://schemas.microsoft.com/office/drawing/2014/main" id="{21C72648-7EB1-93F8-E7E1-1215D418262E}"/>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2506424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012485-4B8C-6AC5-A54E-8DFE18FFB38C}"/>
              </a:ext>
            </a:extLst>
          </p:cNvPr>
          <p:cNvSpPr>
            <a:spLocks noGrp="1"/>
          </p:cNvSpPr>
          <p:nvPr>
            <p:ph type="sldNum" sz="quarter" idx="12"/>
          </p:nvPr>
        </p:nvSpPr>
        <p:spPr/>
        <p:txBody>
          <a:bodyPr/>
          <a:lstStyle/>
          <a:p>
            <a:fld id="{61696EC4-B4CF-4701-AD06-A8439D6D8E12}" type="slidenum">
              <a:rPr lang="en-US" noProof="0" smtClean="0"/>
              <a:t>7</a:t>
            </a:fld>
            <a:endParaRPr lang="en-US" noProof="0"/>
          </a:p>
        </p:txBody>
      </p:sp>
      <p:sp>
        <p:nvSpPr>
          <p:cNvPr id="6" name="Titel 5">
            <a:extLst>
              <a:ext uri="{FF2B5EF4-FFF2-40B4-BE49-F238E27FC236}">
                <a16:creationId xmlns:a16="http://schemas.microsoft.com/office/drawing/2014/main" id="{BF4ADFDF-CEDF-B8BB-43B9-D1FD2E85579E}"/>
              </a:ext>
            </a:extLst>
          </p:cNvPr>
          <p:cNvSpPr>
            <a:spLocks noGrp="1"/>
          </p:cNvSpPr>
          <p:nvPr>
            <p:ph type="title"/>
          </p:nvPr>
        </p:nvSpPr>
        <p:spPr>
          <a:xfrm>
            <a:off x="254559" y="230409"/>
            <a:ext cx="6869178" cy="575989"/>
          </a:xfrm>
        </p:spPr>
        <p:txBody>
          <a:bodyPr/>
          <a:lstStyle/>
          <a:p>
            <a:r>
              <a:rPr lang="en-US" dirty="0"/>
              <a:t>Impedance manipulation at KARA</a:t>
            </a:r>
          </a:p>
        </p:txBody>
      </p:sp>
      <p:pic>
        <p:nvPicPr>
          <p:cNvPr id="9" name="Grafik 4">
            <a:extLst>
              <a:ext uri="{FF2B5EF4-FFF2-40B4-BE49-F238E27FC236}">
                <a16:creationId xmlns:a16="http://schemas.microsoft.com/office/drawing/2014/main" id="{37521A9D-478A-CA90-71DF-D5FAD2C05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37" y="2823300"/>
            <a:ext cx="5807215" cy="1716475"/>
          </a:xfrm>
          <a:prstGeom prst="rect">
            <a:avLst/>
          </a:prstGeom>
        </p:spPr>
      </p:pic>
      <p:pic>
        <p:nvPicPr>
          <p:cNvPr id="10" name="Grafik 10" descr="Bildschirmausschnitt">
            <a:extLst>
              <a:ext uri="{FF2B5EF4-FFF2-40B4-BE49-F238E27FC236}">
                <a16:creationId xmlns:a16="http://schemas.microsoft.com/office/drawing/2014/main" id="{826A728A-D11F-6767-E697-472674098F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65430" y="934980"/>
            <a:ext cx="2560502" cy="1998905"/>
          </a:xfrm>
          <a:prstGeom prst="rect">
            <a:avLst/>
          </a:prstGeom>
        </p:spPr>
      </p:pic>
      <p:pic>
        <p:nvPicPr>
          <p:cNvPr id="13" name="Grafik 14">
            <a:extLst>
              <a:ext uri="{FF2B5EF4-FFF2-40B4-BE49-F238E27FC236}">
                <a16:creationId xmlns:a16="http://schemas.microsoft.com/office/drawing/2014/main" id="{24AD8B4C-AE20-BA32-CE4F-275FEC9C8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7194" y="432906"/>
            <a:ext cx="1283293" cy="383789"/>
          </a:xfrm>
          <a:prstGeom prst="rect">
            <a:avLst/>
          </a:prstGeom>
        </p:spPr>
      </p:pic>
      <p:sp>
        <p:nvSpPr>
          <p:cNvPr id="14" name="Inhaltsplatzhalter 1">
            <a:extLst>
              <a:ext uri="{FF2B5EF4-FFF2-40B4-BE49-F238E27FC236}">
                <a16:creationId xmlns:a16="http://schemas.microsoft.com/office/drawing/2014/main" id="{2288664F-6256-F1C6-91EF-45328D832C75}"/>
              </a:ext>
            </a:extLst>
          </p:cNvPr>
          <p:cNvSpPr txBox="1">
            <a:spLocks/>
          </p:cNvSpPr>
          <p:nvPr/>
        </p:nvSpPr>
        <p:spPr>
          <a:xfrm>
            <a:off x="180668" y="943962"/>
            <a:ext cx="3502880" cy="1711930"/>
          </a:xfrm>
          <a:prstGeom prst="rect">
            <a:avLst/>
          </a:prstGeom>
        </p:spPr>
        <p:txBody>
          <a:bodyPr vert="horz" lIns="0" tIns="0" rIns="0" bIns="0" rtlCol="0">
            <a:normAutofit/>
          </a:bodyPr>
          <a:lstStyle>
            <a:lvl1pPr marL="203652" indent="-203652" algn="l" defTabSz="685983" rtl="0" eaLnBrk="1" latinLnBrk="0" hangingPunct="1">
              <a:lnSpc>
                <a:spcPct val="90000"/>
              </a:lnSpc>
              <a:spcBef>
                <a:spcPts val="360"/>
              </a:spcBef>
              <a:buSzPct val="88000"/>
              <a:buFontTx/>
              <a:buBlip>
                <a:blip r:embed="rId6"/>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6"/>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6"/>
              </a:buBlip>
              <a:defRPr sz="16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1" dirty="0"/>
              <a:t>Goal:</a:t>
            </a:r>
            <a:r>
              <a:rPr lang="en-US" sz="1600" dirty="0"/>
              <a:t> </a:t>
            </a:r>
            <a:r>
              <a:rPr lang="en-US" sz="1600" dirty="0">
                <a:solidFill>
                  <a:schemeClr val="tx2"/>
                </a:solidFill>
              </a:rPr>
              <a:t>Observe, understand, and control the microbunching instability</a:t>
            </a:r>
          </a:p>
          <a:p>
            <a:r>
              <a:rPr lang="en-US" sz="1600" b="1" dirty="0"/>
              <a:t>Corrugated plates </a:t>
            </a:r>
            <a:r>
              <a:rPr lang="en-US" sz="1600" dirty="0"/>
              <a:t>will be installed at KARA</a:t>
            </a:r>
          </a:p>
          <a:p>
            <a:r>
              <a:rPr lang="en-US" sz="1600" dirty="0"/>
              <a:t>Affecting threshold current and/or bursting frequency with additional impedance</a:t>
            </a:r>
          </a:p>
        </p:txBody>
      </p:sp>
      <p:pic>
        <p:nvPicPr>
          <p:cNvPr id="16" name="Bildplatzhalter 8">
            <a:extLst>
              <a:ext uri="{FF2B5EF4-FFF2-40B4-BE49-F238E27FC236}">
                <a16:creationId xmlns:a16="http://schemas.microsoft.com/office/drawing/2014/main" id="{442D0405-6065-6282-EE47-96BF9026D78A}"/>
              </a:ext>
            </a:extLst>
          </p:cNvPr>
          <p:cNvPicPr>
            <a:picLocks noChangeAspect="1"/>
          </p:cNvPicPr>
          <p:nvPr/>
        </p:nvPicPr>
        <p:blipFill rotWithShape="1">
          <a:blip r:embed="rId7">
            <a:extLst>
              <a:ext uri="{28A0092B-C50C-407E-A947-70E740481C1C}">
                <a14:useLocalDpi xmlns:a14="http://schemas.microsoft.com/office/drawing/2010/main" val="0"/>
              </a:ext>
            </a:extLst>
          </a:blip>
          <a:srcRect l="15850" t="12790" r="9838"/>
          <a:stretch/>
        </p:blipFill>
        <p:spPr>
          <a:xfrm>
            <a:off x="3718880" y="980174"/>
            <a:ext cx="2675886" cy="1149197"/>
          </a:xfrm>
          <a:prstGeom prst="round2DiagRect">
            <a:avLst>
              <a:gd name="adj1" fmla="val 0"/>
              <a:gd name="adj2" fmla="val 8317"/>
            </a:avLst>
          </a:prstGeom>
        </p:spPr>
      </p:pic>
      <p:pic>
        <p:nvPicPr>
          <p:cNvPr id="22" name="Picture 21">
            <a:extLst>
              <a:ext uri="{FF2B5EF4-FFF2-40B4-BE49-F238E27FC236}">
                <a16:creationId xmlns:a16="http://schemas.microsoft.com/office/drawing/2014/main" id="{BF1A1774-EF1F-2038-5B3A-D438C16AFD07}"/>
              </a:ext>
            </a:extLst>
          </p:cNvPr>
          <p:cNvPicPr>
            <a:picLocks noChangeAspect="1"/>
          </p:cNvPicPr>
          <p:nvPr/>
        </p:nvPicPr>
        <p:blipFill>
          <a:blip r:embed="rId8"/>
          <a:stretch>
            <a:fillRect/>
          </a:stretch>
        </p:blipFill>
        <p:spPr>
          <a:xfrm>
            <a:off x="5955416" y="2910736"/>
            <a:ext cx="3061221" cy="1827595"/>
          </a:xfrm>
          <a:prstGeom prst="rect">
            <a:avLst/>
          </a:prstGeom>
        </p:spPr>
      </p:pic>
      <p:sp>
        <p:nvSpPr>
          <p:cNvPr id="2" name="Textfeld 16">
            <a:extLst>
              <a:ext uri="{FF2B5EF4-FFF2-40B4-BE49-F238E27FC236}">
                <a16:creationId xmlns:a16="http://schemas.microsoft.com/office/drawing/2014/main" id="{5A837740-CC24-09D2-AC2D-760201ABACEB}"/>
              </a:ext>
            </a:extLst>
          </p:cNvPr>
          <p:cNvSpPr txBox="1"/>
          <p:nvPr/>
        </p:nvSpPr>
        <p:spPr>
          <a:xfrm>
            <a:off x="817052" y="4522625"/>
            <a:ext cx="4593084" cy="246221"/>
          </a:xfrm>
          <a:prstGeom prst="rect">
            <a:avLst/>
          </a:prstGeom>
          <a:noFill/>
        </p:spPr>
        <p:txBody>
          <a:bodyPr wrap="square" rtlCol="0">
            <a:spAutoFit/>
          </a:bodyPr>
          <a:lstStyle/>
          <a:p>
            <a:r>
              <a:rPr lang="en-GB" sz="1000" dirty="0">
                <a:solidFill>
                  <a:srgbClr val="0000FF"/>
                </a:solidFill>
              </a:rPr>
              <a:t>S. Maier et al. </a:t>
            </a:r>
            <a:r>
              <a:rPr lang="en-GB" sz="1000" dirty="0">
                <a:solidFill>
                  <a:srgbClr val="0000FF"/>
                </a:solidFill>
                <a:hlinkClick r:id="rId9"/>
              </a:rPr>
              <a:t>https://doi.org/10.18429/JACoW-IPAC-23-WEPL189</a:t>
            </a:r>
            <a:endParaRPr lang="en-GB" sz="1000" u="sng" dirty="0">
              <a:solidFill>
                <a:srgbClr val="0000FF"/>
              </a:solidFill>
            </a:endParaRPr>
          </a:p>
        </p:txBody>
      </p:sp>
      <p:pic>
        <p:nvPicPr>
          <p:cNvPr id="4" name="Picture 3">
            <a:extLst>
              <a:ext uri="{FF2B5EF4-FFF2-40B4-BE49-F238E27FC236}">
                <a16:creationId xmlns:a16="http://schemas.microsoft.com/office/drawing/2014/main" id="{1D626DD0-E9F9-CF5F-4C9B-99B8A99AEF6E}"/>
              </a:ext>
            </a:extLst>
          </p:cNvPr>
          <p:cNvPicPr>
            <a:picLocks noChangeAspect="1"/>
          </p:cNvPicPr>
          <p:nvPr/>
        </p:nvPicPr>
        <p:blipFill rotWithShape="1">
          <a:blip r:embed="rId10">
            <a:extLst>
              <a:ext uri="{28A0092B-C50C-407E-A947-70E740481C1C}">
                <a14:useLocalDpi xmlns:a14="http://schemas.microsoft.com/office/drawing/2010/main" val="0"/>
              </a:ext>
            </a:extLst>
          </a:blip>
          <a:srcRect l="5490" r="9353"/>
          <a:stretch/>
        </p:blipFill>
        <p:spPr>
          <a:xfrm>
            <a:off x="6560487" y="361682"/>
            <a:ext cx="1060704" cy="526236"/>
          </a:xfrm>
          <a:prstGeom prst="rect">
            <a:avLst/>
          </a:prstGeom>
        </p:spPr>
      </p:pic>
      <p:pic>
        <p:nvPicPr>
          <p:cNvPr id="5" name="Inhaltsplatzhalter 8">
            <a:extLst>
              <a:ext uri="{FF2B5EF4-FFF2-40B4-BE49-F238E27FC236}">
                <a16:creationId xmlns:a16="http://schemas.microsoft.com/office/drawing/2014/main" id="{5B7CB974-5D9C-9C53-9700-DD97D76602EA}"/>
              </a:ext>
            </a:extLst>
          </p:cNvPr>
          <p:cNvPicPr>
            <a:picLocks noGrp="1" noChangeAspect="1"/>
          </p:cNvPicPr>
          <p:nvPr>
            <p:ph idx="1"/>
          </p:nvPr>
        </p:nvPicPr>
        <p:blipFill>
          <a:blip r:embed="rId11" cstate="hqprint">
            <a:extLst>
              <a:ext uri="{28A0092B-C50C-407E-A947-70E740481C1C}">
                <a14:useLocalDpi xmlns:a14="http://schemas.microsoft.com/office/drawing/2010/main" val="0"/>
              </a:ext>
            </a:extLst>
          </a:blip>
          <a:stretch>
            <a:fillRect/>
          </a:stretch>
        </p:blipFill>
        <p:spPr>
          <a:xfrm>
            <a:off x="3718881" y="2204090"/>
            <a:ext cx="2675885" cy="565737"/>
          </a:xfrm>
        </p:spPr>
      </p:pic>
      <p:sp>
        <p:nvSpPr>
          <p:cNvPr id="8" name="Date Placeholder 4">
            <a:extLst>
              <a:ext uri="{FF2B5EF4-FFF2-40B4-BE49-F238E27FC236}">
                <a16:creationId xmlns:a16="http://schemas.microsoft.com/office/drawing/2014/main" id="{708793EC-2BC2-67C1-FF34-7D2FC0ABEBE2}"/>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4089698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836313" y="6329811"/>
            <a:ext cx="1370340" cy="528189"/>
          </a:xfrm>
          <a:prstGeom prst="rect">
            <a:avLst/>
          </a:prstGeom>
        </p:spPr>
        <p:txBody>
          <a:bodyPr vert="horz" lIns="0" tIns="0" rIns="0" bIns="0" rtlCol="0" anchor="ctr"/>
          <a:lstStyle>
            <a:defPPr>
              <a:defRPr lang="en-US"/>
            </a:defPPr>
            <a:lvl1pPr marL="0" algn="l" defTabSz="609493" rtl="0" eaLnBrk="1" latinLnBrk="0" hangingPunct="1">
              <a:defRPr sz="12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r>
              <a:rPr lang="en-US"/>
              <a:t>June 12, 2023</a:t>
            </a:r>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8</a:t>
            </a:fld>
            <a:endParaRPr lang="en-US" noProof="0"/>
          </a:p>
        </p:txBody>
      </p:sp>
      <p:sp>
        <p:nvSpPr>
          <p:cNvPr id="5" name="Titel 4"/>
          <p:cNvSpPr>
            <a:spLocks noGrp="1"/>
          </p:cNvSpPr>
          <p:nvPr>
            <p:ph type="title"/>
          </p:nvPr>
        </p:nvSpPr>
        <p:spPr/>
        <p:txBody>
          <a:bodyPr>
            <a:normAutofit fontScale="90000"/>
          </a:bodyPr>
          <a:lstStyle/>
          <a:p>
            <a:r>
              <a:rPr lang="en-US" dirty="0">
                <a:latin typeface="Arial" charset="0"/>
              </a:rPr>
              <a:t>EO Near-Field @ KARA:</a:t>
            </a:r>
            <a:br>
              <a:rPr lang="en-US" dirty="0">
                <a:latin typeface="Arial" charset="0"/>
              </a:rPr>
            </a:br>
            <a:r>
              <a:rPr lang="en-US" dirty="0">
                <a:latin typeface="Arial" charset="0"/>
              </a:rPr>
              <a:t>Phase Space Tomography</a:t>
            </a:r>
            <a:endParaRPr lang="en-US" dirty="0"/>
          </a:p>
        </p:txBody>
      </p:sp>
      <p:sp>
        <p:nvSpPr>
          <p:cNvPr id="2" name="TextBox 1">
            <a:extLst>
              <a:ext uri="{FF2B5EF4-FFF2-40B4-BE49-F238E27FC236}">
                <a16:creationId xmlns:a16="http://schemas.microsoft.com/office/drawing/2014/main" id="{AECA6383-9EC5-669D-DB63-249EE8D90651}"/>
              </a:ext>
            </a:extLst>
          </p:cNvPr>
          <p:cNvSpPr txBox="1"/>
          <p:nvPr/>
        </p:nvSpPr>
        <p:spPr>
          <a:xfrm>
            <a:off x="542368" y="3838236"/>
            <a:ext cx="2082621" cy="300082"/>
          </a:xfrm>
          <a:prstGeom prst="rect">
            <a:avLst/>
          </a:prstGeom>
          <a:noFill/>
        </p:spPr>
        <p:txBody>
          <a:bodyPr wrap="none" rtlCol="0">
            <a:spAutoFit/>
          </a:bodyPr>
          <a:lstStyle/>
          <a:p>
            <a:r>
              <a:rPr lang="en-GB" sz="1350" dirty="0"/>
              <a:t>s</a:t>
            </a:r>
            <a:r>
              <a:rPr lang="en-DE" sz="1350" dirty="0"/>
              <a:t>ingle-bunch @ 2.7 MHz</a:t>
            </a:r>
          </a:p>
        </p:txBody>
      </p:sp>
      <p:sp>
        <p:nvSpPr>
          <p:cNvPr id="23" name="Textfeld 13">
            <a:extLst>
              <a:ext uri="{FF2B5EF4-FFF2-40B4-BE49-F238E27FC236}">
                <a16:creationId xmlns:a16="http://schemas.microsoft.com/office/drawing/2014/main" id="{C82C17FC-15CF-5D96-A6B6-B3FF89A1F80C}"/>
              </a:ext>
            </a:extLst>
          </p:cNvPr>
          <p:cNvSpPr txBox="1">
            <a:spLocks noChangeArrowheads="1"/>
          </p:cNvSpPr>
          <p:nvPr/>
        </p:nvSpPr>
        <p:spPr bwMode="auto">
          <a:xfrm>
            <a:off x="110728" y="3446335"/>
            <a:ext cx="8483663"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750" b="1" dirty="0">
                <a:solidFill>
                  <a:srgbClr val="7F7F7F"/>
                </a:solidFill>
              </a:rPr>
              <a:t>S. Funkner et al., </a:t>
            </a:r>
            <a:r>
              <a:rPr lang="de-DE" sz="750" b="1" dirty="0" err="1">
                <a:solidFill>
                  <a:srgbClr val="7F7F7F"/>
                </a:solidFill>
              </a:rPr>
              <a:t>Sci</a:t>
            </a:r>
            <a:r>
              <a:rPr lang="de-DE" sz="750" b="1" dirty="0">
                <a:solidFill>
                  <a:srgbClr val="7F7F7F"/>
                </a:solidFill>
              </a:rPr>
              <a:t> Rep, March 2023, Vol. 13.1, pp. 1-11.</a:t>
            </a:r>
            <a:br>
              <a:rPr lang="de-DE" sz="750" b="1" dirty="0">
                <a:solidFill>
                  <a:srgbClr val="7F7F7F"/>
                </a:solidFill>
              </a:rPr>
            </a:br>
            <a:r>
              <a:rPr lang="de-DE" sz="750" b="1" dirty="0">
                <a:solidFill>
                  <a:srgbClr val="7F7F7F"/>
                </a:solidFill>
              </a:rPr>
              <a:t>doi:10.1038/s41598-023-31196-5</a:t>
            </a:r>
            <a:endParaRPr lang="en-US" sz="750" b="1" dirty="0">
              <a:solidFill>
                <a:srgbClr val="7F7F7F"/>
              </a:solidFill>
            </a:endParaRPr>
          </a:p>
        </p:txBody>
      </p:sp>
      <p:pic>
        <p:nvPicPr>
          <p:cNvPr id="6" name="Grafik 2">
            <a:extLst>
              <a:ext uri="{FF2B5EF4-FFF2-40B4-BE49-F238E27FC236}">
                <a16:creationId xmlns:a16="http://schemas.microsoft.com/office/drawing/2014/main" id="{761C3E2B-4723-6549-4CDF-048E4ED6401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90735" y="1235295"/>
            <a:ext cx="3759994" cy="9167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Gerade Verbindung mit Pfeil 6">
            <a:extLst>
              <a:ext uri="{FF2B5EF4-FFF2-40B4-BE49-F238E27FC236}">
                <a16:creationId xmlns:a16="http://schemas.microsoft.com/office/drawing/2014/main" id="{451731EA-F148-55F3-28E6-4D54F2B0BC4D}"/>
              </a:ext>
            </a:extLst>
          </p:cNvPr>
          <p:cNvCxnSpPr>
            <a:cxnSpLocks/>
          </p:cNvCxnSpPr>
          <p:nvPr/>
        </p:nvCxnSpPr>
        <p:spPr>
          <a:xfrm flipH="1">
            <a:off x="6325261" y="1983528"/>
            <a:ext cx="7144" cy="50125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FFFA9F63-FDF1-2868-D5AC-FB04C14973E7}"/>
              </a:ext>
            </a:extLst>
          </p:cNvPr>
          <p:cNvSpPr txBox="1">
            <a:spLocks noChangeArrowheads="1"/>
          </p:cNvSpPr>
          <p:nvPr/>
        </p:nvSpPr>
        <p:spPr bwMode="auto">
          <a:xfrm>
            <a:off x="4226189" y="970584"/>
            <a:ext cx="2242922"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50" dirty="0">
                <a:solidFill>
                  <a:srgbClr val="000000"/>
                </a:solidFill>
              </a:rPr>
              <a:t>revolution plots/ </a:t>
            </a:r>
            <a:r>
              <a:rPr lang="en-US" sz="1350" dirty="0" err="1">
                <a:solidFill>
                  <a:srgbClr val="000000"/>
                </a:solidFill>
              </a:rPr>
              <a:t>sinograms</a:t>
            </a:r>
            <a:endParaRPr lang="en-US" sz="1350" dirty="0">
              <a:solidFill>
                <a:srgbClr val="000000"/>
              </a:solidFill>
            </a:endParaRPr>
          </a:p>
        </p:txBody>
      </p:sp>
      <p:sp>
        <p:nvSpPr>
          <p:cNvPr id="9" name="Textfeld 10">
            <a:extLst>
              <a:ext uri="{FF2B5EF4-FFF2-40B4-BE49-F238E27FC236}">
                <a16:creationId xmlns:a16="http://schemas.microsoft.com/office/drawing/2014/main" id="{9B6A5BF9-BBDA-5600-CADF-4F77F86ADB86}"/>
              </a:ext>
            </a:extLst>
          </p:cNvPr>
          <p:cNvSpPr txBox="1">
            <a:spLocks noChangeArrowheads="1"/>
          </p:cNvSpPr>
          <p:nvPr/>
        </p:nvSpPr>
        <p:spPr bwMode="auto">
          <a:xfrm>
            <a:off x="4226190" y="2195982"/>
            <a:ext cx="1762021"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50" dirty="0">
                <a:solidFill>
                  <a:srgbClr val="000000"/>
                </a:solidFill>
              </a:rPr>
              <a:t>phase space density</a:t>
            </a:r>
          </a:p>
        </p:txBody>
      </p:sp>
      <p:pic>
        <p:nvPicPr>
          <p:cNvPr id="11" name="Grafik 8">
            <a:extLst>
              <a:ext uri="{FF2B5EF4-FFF2-40B4-BE49-F238E27FC236}">
                <a16:creationId xmlns:a16="http://schemas.microsoft.com/office/drawing/2014/main" id="{CCCAB73F-5AD6-A575-6D2D-56D4E14E0B78}"/>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412303" y="2503164"/>
            <a:ext cx="3388519" cy="527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Inhaltsplatzhalter 1">
            <a:extLst>
              <a:ext uri="{FF2B5EF4-FFF2-40B4-BE49-F238E27FC236}">
                <a16:creationId xmlns:a16="http://schemas.microsoft.com/office/drawing/2014/main" id="{19D07B2F-3275-4F1B-3197-7C613D09EAF8}"/>
              </a:ext>
            </a:extLst>
          </p:cNvPr>
          <p:cNvSpPr>
            <a:spLocks noGrp="1"/>
          </p:cNvSpPr>
          <p:nvPr/>
        </p:nvSpPr>
        <p:spPr>
          <a:xfrm>
            <a:off x="4050507" y="3169696"/>
            <a:ext cx="2305951" cy="1697894"/>
          </a:xfrm>
          <a:prstGeom prst="rect">
            <a:avLst/>
          </a:prstGeom>
        </p:spPr>
        <p:txBody>
          <a:bodyPr vert="horz" lIns="0" tIns="0" rIns="0" bIns="0" rtlCol="0">
            <a:normAutofit/>
          </a:bodyPr>
          <a:lstStyle>
            <a:lvl1pPr marL="271780" indent="-271780" algn="l" defTabSz="914400" rtl="0" eaLnBrk="1" latinLnBrk="0" hangingPunct="1">
              <a:lnSpc>
                <a:spcPct val="90000"/>
              </a:lnSpc>
              <a:spcBef>
                <a:spcPts val="480"/>
              </a:spcBef>
              <a:buSzPct val="88000"/>
              <a:buFontTx/>
              <a:buBlip>
                <a:blip r:embed="rId6"/>
              </a:buBlip>
              <a:defRPr sz="2000" kern="1200">
                <a:solidFill>
                  <a:schemeClr val="tx1"/>
                </a:solidFill>
                <a:latin typeface="+mn-lt"/>
                <a:ea typeface="+mn-ea"/>
                <a:cs typeface="+mn-cs"/>
              </a:defRPr>
            </a:lvl1pPr>
            <a:lvl2pPr marL="627380" indent="-271780" algn="l" defTabSz="914400" rtl="0" eaLnBrk="1" latinLnBrk="0" hangingPunct="1">
              <a:lnSpc>
                <a:spcPct val="90000"/>
              </a:lnSpc>
              <a:spcBef>
                <a:spcPts val="480"/>
              </a:spcBef>
              <a:buSzPct val="88000"/>
              <a:buFontTx/>
              <a:buBlip>
                <a:blip r:embed="rId6"/>
              </a:buBlip>
              <a:defRPr sz="1800" kern="1200">
                <a:solidFill>
                  <a:schemeClr val="tx1"/>
                </a:solidFill>
                <a:latin typeface="+mn-lt"/>
                <a:ea typeface="+mn-ea"/>
                <a:cs typeface="+mn-cs"/>
              </a:defRPr>
            </a:lvl2pPr>
            <a:lvl3pPr marL="982980" indent="-265430" algn="l" defTabSz="898525" rtl="0" eaLnBrk="1" latinLnBrk="0" hangingPunct="1">
              <a:lnSpc>
                <a:spcPct val="90000"/>
              </a:lnSpc>
              <a:spcBef>
                <a:spcPts val="480"/>
              </a:spcBef>
              <a:buSzPct val="88000"/>
              <a:buFontTx/>
              <a:buBlip>
                <a:blip r:embed="rId6"/>
              </a:buBlip>
              <a:defRPr sz="1600" kern="1200">
                <a:solidFill>
                  <a:schemeClr val="tx1"/>
                </a:solidFill>
                <a:latin typeface="+mn-lt"/>
                <a:ea typeface="+mn-ea"/>
                <a:cs typeface="+mn-cs"/>
              </a:defRPr>
            </a:lvl3pPr>
            <a:lvl4pPr marL="1344930" indent="-271780" algn="l" defTabSz="914400" rtl="0" eaLnBrk="1" latinLnBrk="0" hangingPunct="1">
              <a:lnSpc>
                <a:spcPct val="90000"/>
              </a:lnSpc>
              <a:spcBef>
                <a:spcPts val="480"/>
              </a:spcBef>
              <a:buSzPct val="88000"/>
              <a:buFontTx/>
              <a:buBlip>
                <a:blip r:embed="rId6"/>
              </a:buBlip>
              <a:defRPr sz="1600" kern="1200">
                <a:solidFill>
                  <a:schemeClr val="tx1"/>
                </a:solidFill>
                <a:latin typeface="+mn-lt"/>
                <a:ea typeface="+mn-ea"/>
                <a:cs typeface="+mn-cs"/>
              </a:defRPr>
            </a:lvl4pPr>
            <a:lvl5pPr marL="1700530" indent="-265430" algn="l" defTabSz="914400" rtl="0" eaLnBrk="1" latinLnBrk="0" hangingPunct="1">
              <a:lnSpc>
                <a:spcPct val="90000"/>
              </a:lnSpc>
              <a:spcBef>
                <a:spcPts val="480"/>
              </a:spcBef>
              <a:buSzPct val="88000"/>
              <a:buFontTx/>
              <a:buBlip>
                <a:blip r:embed="rId6"/>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indent="0">
              <a:buNone/>
            </a:pPr>
            <a:r>
              <a:rPr lang="en-US" sz="1350" b="1" dirty="0"/>
              <a:t>Phase space tomography</a:t>
            </a:r>
            <a:endParaRPr lang="en-US" altLang="en-US" sz="1350" b="1" spc="-1" dirty="0">
              <a:solidFill>
                <a:srgbClr val="000000"/>
              </a:solidFill>
              <a:cs typeface="+mn-lt"/>
              <a:sym typeface="+mn-ea"/>
            </a:endParaRPr>
          </a:p>
          <a:p>
            <a:pPr marL="271375" indent="-182504"/>
            <a:r>
              <a:rPr lang="en-US" sz="1350" dirty="0"/>
              <a:t>Complete phase space image reconstructed from time interval of 61 </a:t>
            </a:r>
            <a:r>
              <a:rPr lang="en-US" sz="1350" dirty="0" err="1"/>
              <a:t>μs</a:t>
            </a:r>
            <a:endParaRPr lang="en-US" sz="1350" spc="-1" dirty="0">
              <a:solidFill>
                <a:prstClr val="black"/>
              </a:solidFill>
              <a:cs typeface="+mn-lt"/>
              <a:sym typeface="+mn-ea"/>
            </a:endParaRPr>
          </a:p>
          <a:p>
            <a:pPr marL="271375" indent="-182504"/>
            <a:r>
              <a:rPr lang="en-US" sz="1350" dirty="0"/>
              <a:t>“</a:t>
            </a:r>
            <a:r>
              <a:rPr lang="en-US" sz="1350" dirty="0" err="1"/>
              <a:t>Randon</a:t>
            </a:r>
            <a:r>
              <a:rPr lang="en-US" sz="1350" dirty="0"/>
              <a:t> morphing“ between independent measurements</a:t>
            </a:r>
          </a:p>
          <a:p>
            <a:pPr marL="0" indent="0">
              <a:buNone/>
            </a:pPr>
            <a:endParaRPr lang="de-DE" sz="1350" dirty="0"/>
          </a:p>
        </p:txBody>
      </p:sp>
      <p:pic>
        <p:nvPicPr>
          <p:cNvPr id="16" name="PhasenraumDevel1_bearbeitet">
            <a:hlinkClick r:id="" action="ppaction://media"/>
            <a:extLst>
              <a:ext uri="{FF2B5EF4-FFF2-40B4-BE49-F238E27FC236}">
                <a16:creationId xmlns:a16="http://schemas.microsoft.com/office/drawing/2014/main" id="{37AB59C9-5323-98C3-87D3-6865FECC3FAC}"/>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12349" r="12522" b="-1885"/>
          <a:stretch/>
        </p:blipFill>
        <p:spPr bwMode="auto">
          <a:xfrm>
            <a:off x="6620440" y="3150246"/>
            <a:ext cx="1606374" cy="1452338"/>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p:spPr>
      </p:pic>
      <p:pic>
        <p:nvPicPr>
          <p:cNvPr id="20" name="Picture 19">
            <a:extLst>
              <a:ext uri="{FF2B5EF4-FFF2-40B4-BE49-F238E27FC236}">
                <a16:creationId xmlns:a16="http://schemas.microsoft.com/office/drawing/2014/main" id="{5314CC5D-753B-DB45-4A15-1B486C4F95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5807" y="197011"/>
            <a:ext cx="1836036" cy="775684"/>
          </a:xfrm>
          <a:prstGeom prst="rect">
            <a:avLst/>
          </a:prstGeom>
        </p:spPr>
      </p:pic>
      <p:pic>
        <p:nvPicPr>
          <p:cNvPr id="21" name="Grafik 10">
            <a:extLst>
              <a:ext uri="{FF2B5EF4-FFF2-40B4-BE49-F238E27FC236}">
                <a16:creationId xmlns:a16="http://schemas.microsoft.com/office/drawing/2014/main" id="{319A2DEF-90E0-422D-F575-862F81CEBABF}"/>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78068" y="1168322"/>
            <a:ext cx="3794419" cy="2227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2" name="Group 21">
            <a:extLst>
              <a:ext uri="{FF2B5EF4-FFF2-40B4-BE49-F238E27FC236}">
                <a16:creationId xmlns:a16="http://schemas.microsoft.com/office/drawing/2014/main" id="{C24C0843-1392-C092-556E-64271E20022D}"/>
              </a:ext>
            </a:extLst>
          </p:cNvPr>
          <p:cNvGrpSpPr/>
          <p:nvPr/>
        </p:nvGrpSpPr>
        <p:grpSpPr>
          <a:xfrm>
            <a:off x="4374392" y="178899"/>
            <a:ext cx="1333181" cy="852165"/>
            <a:chOff x="16259660" y="3706517"/>
            <a:chExt cx="2956254" cy="1870645"/>
          </a:xfrm>
        </p:grpSpPr>
        <p:pic>
          <p:nvPicPr>
            <p:cNvPr id="24" name="Picture 3">
              <a:extLst>
                <a:ext uri="{FF2B5EF4-FFF2-40B4-BE49-F238E27FC236}">
                  <a16:creationId xmlns:a16="http://schemas.microsoft.com/office/drawing/2014/main" id="{4F2982CF-6E90-4371-D231-D06B4432444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4640"/>
            <a:stretch/>
          </p:blipFill>
          <p:spPr bwMode="auto">
            <a:xfrm>
              <a:off x="16259660" y="3706517"/>
              <a:ext cx="2956254" cy="17083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TextBox 24">
              <a:extLst>
                <a:ext uri="{FF2B5EF4-FFF2-40B4-BE49-F238E27FC236}">
                  <a16:creationId xmlns:a16="http://schemas.microsoft.com/office/drawing/2014/main" id="{5EA86E7B-7728-EE01-83D3-986A8A0813A0}"/>
                </a:ext>
              </a:extLst>
            </p:cNvPr>
            <p:cNvSpPr txBox="1"/>
            <p:nvPr/>
          </p:nvSpPr>
          <p:spPr>
            <a:xfrm>
              <a:off x="17399595" y="4766416"/>
              <a:ext cx="1674913" cy="810746"/>
            </a:xfrm>
            <a:prstGeom prst="rect">
              <a:avLst/>
            </a:prstGeom>
            <a:noFill/>
          </p:spPr>
          <p:txBody>
            <a:bodyPr wrap="none" rtlCol="0">
              <a:spAutoFit/>
            </a:bodyPr>
            <a:lstStyle/>
            <a:p>
              <a:r>
                <a:rPr lang="en-GB" sz="900" dirty="0"/>
                <a:t>05K22VKB</a:t>
              </a:r>
            </a:p>
            <a:p>
              <a:r>
                <a:rPr lang="en-GB" sz="900" dirty="0"/>
                <a:t>05K19VKD</a:t>
              </a:r>
              <a:endParaRPr lang="en-DE" sz="900" dirty="0"/>
            </a:p>
          </p:txBody>
        </p:sp>
      </p:grpSp>
      <p:sp>
        <p:nvSpPr>
          <p:cNvPr id="12" name="Textfeld 16">
            <a:extLst>
              <a:ext uri="{FF2B5EF4-FFF2-40B4-BE49-F238E27FC236}">
                <a16:creationId xmlns:a16="http://schemas.microsoft.com/office/drawing/2014/main" id="{FDAA3714-BB0C-E012-8D5C-9FB60B28518F}"/>
              </a:ext>
            </a:extLst>
          </p:cNvPr>
          <p:cNvSpPr txBox="1"/>
          <p:nvPr/>
        </p:nvSpPr>
        <p:spPr>
          <a:xfrm>
            <a:off x="333503" y="4141802"/>
            <a:ext cx="2781200" cy="400110"/>
          </a:xfrm>
          <a:prstGeom prst="rect">
            <a:avLst/>
          </a:prstGeom>
          <a:noFill/>
        </p:spPr>
        <p:txBody>
          <a:bodyPr wrap="square" rtlCol="0">
            <a:spAutoFit/>
          </a:bodyPr>
          <a:lstStyle/>
          <a:p>
            <a:r>
              <a:rPr lang="en-GB" sz="1000" dirty="0">
                <a:solidFill>
                  <a:srgbClr val="0000FF"/>
                </a:solidFill>
              </a:rPr>
              <a:t>S. </a:t>
            </a:r>
            <a:r>
              <a:rPr lang="en-GB" sz="1000" dirty="0" err="1">
                <a:solidFill>
                  <a:srgbClr val="0000FF"/>
                </a:solidFill>
              </a:rPr>
              <a:t>Funker</a:t>
            </a:r>
            <a:r>
              <a:rPr lang="en-GB" sz="1000" dirty="0">
                <a:solidFill>
                  <a:srgbClr val="0000FF"/>
                </a:solidFill>
              </a:rPr>
              <a:t> et al., </a:t>
            </a:r>
            <a:r>
              <a:rPr lang="en-GB" sz="1000" i="1" dirty="0">
                <a:solidFill>
                  <a:srgbClr val="0000FF"/>
                </a:solidFill>
              </a:rPr>
              <a:t>Sci. Rep.</a:t>
            </a:r>
            <a:r>
              <a:rPr lang="en-GB" sz="1000" dirty="0">
                <a:solidFill>
                  <a:srgbClr val="0000FF"/>
                </a:solidFill>
              </a:rPr>
              <a:t> 4618 (2023) </a:t>
            </a:r>
            <a:br>
              <a:rPr lang="en-GB" sz="1000" dirty="0">
                <a:solidFill>
                  <a:srgbClr val="0000FF"/>
                </a:solidFill>
              </a:rPr>
            </a:br>
            <a:r>
              <a:rPr lang="en-GB" sz="1000" dirty="0">
                <a:solidFill>
                  <a:srgbClr val="0000FF"/>
                </a:solidFill>
                <a:hlinkClick r:id="rId11"/>
              </a:rPr>
              <a:t>https://doi.org/10.1038/s41598-023-31196-5</a:t>
            </a:r>
            <a:endParaRPr lang="en-GB" sz="1000" u="sng" dirty="0">
              <a:solidFill>
                <a:srgbClr val="0000FF"/>
              </a:solidFill>
            </a:endParaRPr>
          </a:p>
        </p:txBody>
      </p:sp>
      <p:sp>
        <p:nvSpPr>
          <p:cNvPr id="13" name="Date Placeholder 4">
            <a:extLst>
              <a:ext uri="{FF2B5EF4-FFF2-40B4-BE49-F238E27FC236}">
                <a16:creationId xmlns:a16="http://schemas.microsoft.com/office/drawing/2014/main" id="{07C304A3-821B-D553-4ABD-FA8DD9FF5E6B}"/>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40577744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80000">
                <p:cTn id="7" fill="remove" display="0">
                  <p:stCondLst>
                    <p:cond delay="indefinite"/>
                  </p:stCondLst>
                </p:cTn>
                <p:tgtEl>
                  <p:spTgt spid="1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70F4C6-B6A6-47FB-8EB1-CE2AC0D96A72}"/>
              </a:ext>
            </a:extLst>
          </p:cNvPr>
          <p:cNvSpPr>
            <a:spLocks noGrp="1"/>
          </p:cNvSpPr>
          <p:nvPr>
            <p:ph type="sldNum" sz="quarter" idx="12"/>
          </p:nvPr>
        </p:nvSpPr>
        <p:spPr/>
        <p:txBody>
          <a:bodyPr/>
          <a:lstStyle/>
          <a:p>
            <a:fld id="{61696EC4-B4CF-4701-AD06-A8439D6D8E12}" type="slidenum">
              <a:rPr lang="en-US" noProof="0" smtClean="0"/>
              <a:t>9</a:t>
            </a:fld>
            <a:endParaRPr lang="en-US" noProof="0"/>
          </a:p>
        </p:txBody>
      </p:sp>
      <p:sp>
        <p:nvSpPr>
          <p:cNvPr id="6" name="Title 4">
            <a:extLst>
              <a:ext uri="{FF2B5EF4-FFF2-40B4-BE49-F238E27FC236}">
                <a16:creationId xmlns:a16="http://schemas.microsoft.com/office/drawing/2014/main" id="{04ADEA37-F89E-B1A7-7E34-9AC1C92B9FEB}"/>
              </a:ext>
            </a:extLst>
          </p:cNvPr>
          <p:cNvSpPr>
            <a:spLocks noGrp="1"/>
          </p:cNvSpPr>
          <p:nvPr>
            <p:ph type="title"/>
          </p:nvPr>
        </p:nvSpPr>
        <p:spPr>
          <a:xfrm>
            <a:off x="380478" y="290264"/>
            <a:ext cx="6867059" cy="575811"/>
          </a:xfrm>
        </p:spPr>
        <p:txBody>
          <a:bodyPr>
            <a:normAutofit fontScale="90000"/>
          </a:bodyPr>
          <a:lstStyle/>
          <a:p>
            <a:r>
              <a:rPr lang="en-US" dirty="0">
                <a:latin typeface="Arial" charset="0"/>
              </a:rPr>
              <a:t>EO Near-Field @ KARA:</a:t>
            </a:r>
            <a:br>
              <a:rPr lang="en-US" dirty="0">
                <a:latin typeface="Arial" charset="0"/>
              </a:rPr>
            </a:br>
            <a:r>
              <a:rPr lang="en-US" dirty="0">
                <a:latin typeface="Arial" charset="0"/>
              </a:rPr>
              <a:t>Towards Multi-Bunch Measurements</a:t>
            </a:r>
            <a:endParaRPr lang="de-DE" dirty="0"/>
          </a:p>
        </p:txBody>
      </p:sp>
      <p:sp>
        <p:nvSpPr>
          <p:cNvPr id="20" name="Content Placeholder 6">
            <a:extLst>
              <a:ext uri="{FF2B5EF4-FFF2-40B4-BE49-F238E27FC236}">
                <a16:creationId xmlns:a16="http://schemas.microsoft.com/office/drawing/2014/main" id="{2C6F615E-4B50-6D5E-A268-4E465CAE48A8}"/>
              </a:ext>
            </a:extLst>
          </p:cNvPr>
          <p:cNvSpPr txBox="1">
            <a:spLocks/>
          </p:cNvSpPr>
          <p:nvPr/>
        </p:nvSpPr>
        <p:spPr>
          <a:xfrm>
            <a:off x="3796515" y="3549740"/>
            <a:ext cx="1985161" cy="803980"/>
          </a:xfrm>
          <a:prstGeom prst="rect">
            <a:avLst/>
          </a:prstGeom>
        </p:spPr>
        <p:txBody>
          <a:bodyPr>
            <a:normAutofit/>
          </a:bodyPr>
          <a:lstStyle>
            <a:lvl1pPr marL="203835" indent="-203835" algn="l" defTabSz="685800" rtl="0" eaLnBrk="1" latinLnBrk="0" hangingPunct="1">
              <a:lnSpc>
                <a:spcPct val="90000"/>
              </a:lnSpc>
              <a:spcBef>
                <a:spcPts val="360"/>
              </a:spcBef>
              <a:buSzPct val="88000"/>
              <a:buFontTx/>
              <a:buBlip>
                <a:blip r:embed="rId2"/>
              </a:buBlip>
              <a:defRPr sz="2000" kern="1200">
                <a:solidFill>
                  <a:schemeClr val="tx1"/>
                </a:solidFill>
                <a:latin typeface="+mn-lt"/>
                <a:ea typeface="+mn-ea"/>
                <a:cs typeface="+mn-cs"/>
              </a:defRPr>
            </a:lvl1pPr>
            <a:lvl2pPr marL="470535" indent="-203835" algn="l" defTabSz="685800" rtl="0" eaLnBrk="1" latinLnBrk="0" hangingPunct="1">
              <a:lnSpc>
                <a:spcPct val="90000"/>
              </a:lnSpc>
              <a:spcBef>
                <a:spcPts val="360"/>
              </a:spcBef>
              <a:buSzPct val="88000"/>
              <a:buFontTx/>
              <a:buBlip>
                <a:blip r:embed="rId2"/>
              </a:buBlip>
              <a:defRPr sz="1800" kern="1200">
                <a:solidFill>
                  <a:schemeClr val="tx1"/>
                </a:solidFill>
                <a:latin typeface="+mn-lt"/>
                <a:ea typeface="+mn-ea"/>
                <a:cs typeface="+mn-cs"/>
              </a:defRPr>
            </a:lvl2pPr>
            <a:lvl3pPr marL="737235" indent="-198755" algn="l" defTabSz="674370" rtl="0" eaLnBrk="1" latinLnBrk="0" hangingPunct="1">
              <a:lnSpc>
                <a:spcPct val="90000"/>
              </a:lnSpc>
              <a:spcBef>
                <a:spcPts val="360"/>
              </a:spcBef>
              <a:buSzPct val="88000"/>
              <a:buFontTx/>
              <a:buBlip>
                <a:blip r:embed="rId2"/>
              </a:buBlip>
              <a:defRPr sz="1600" kern="1200">
                <a:solidFill>
                  <a:schemeClr val="tx1"/>
                </a:solidFill>
                <a:latin typeface="+mn-lt"/>
                <a:ea typeface="+mn-ea"/>
                <a:cs typeface="+mn-cs"/>
              </a:defRPr>
            </a:lvl3pPr>
            <a:lvl4pPr marL="1009015" indent="-203835" algn="l" defTabSz="685800" rtl="0" eaLnBrk="1" latinLnBrk="0" hangingPunct="1">
              <a:lnSpc>
                <a:spcPct val="90000"/>
              </a:lnSpc>
              <a:spcBef>
                <a:spcPts val="360"/>
              </a:spcBef>
              <a:buSzPct val="88000"/>
              <a:buFontTx/>
              <a:buBlip>
                <a:blip r:embed="rId2"/>
              </a:buBlip>
              <a:defRPr sz="1600" kern="1200">
                <a:solidFill>
                  <a:schemeClr val="tx1"/>
                </a:solidFill>
                <a:latin typeface="+mn-lt"/>
                <a:ea typeface="+mn-ea"/>
                <a:cs typeface="+mn-cs"/>
              </a:defRPr>
            </a:lvl4pPr>
            <a:lvl5pPr marL="1275715" indent="-198755" algn="l" defTabSz="685800" rtl="0" eaLnBrk="1" latinLnBrk="0" hangingPunct="1">
              <a:lnSpc>
                <a:spcPct val="90000"/>
              </a:lnSpc>
              <a:spcBef>
                <a:spcPts val="360"/>
              </a:spcBef>
              <a:buSzPct val="88000"/>
              <a:buFontTx/>
              <a:buBlip>
                <a:blip r:embed="rId2"/>
              </a:buBlip>
              <a:defRPr sz="120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9pPr>
          </a:lstStyle>
          <a:p>
            <a:pPr marL="0" indent="0">
              <a:buNone/>
            </a:pPr>
            <a:r>
              <a:rPr lang="en-US" sz="1500" b="1" dirty="0"/>
              <a:t>Prototype for an EO Bunch Profile Monitor for FCC-</a:t>
            </a:r>
            <a:r>
              <a:rPr lang="en-US" sz="1500" b="1" dirty="0" err="1"/>
              <a:t>ee</a:t>
            </a:r>
            <a:r>
              <a:rPr lang="en-US" sz="1500" b="1" dirty="0"/>
              <a:t>:</a:t>
            </a:r>
            <a:endParaRPr lang="de-DE" sz="1500" b="1" dirty="0"/>
          </a:p>
        </p:txBody>
      </p:sp>
      <p:sp>
        <p:nvSpPr>
          <p:cNvPr id="19" name="Datumsplatzhalter 2">
            <a:extLst>
              <a:ext uri="{FF2B5EF4-FFF2-40B4-BE49-F238E27FC236}">
                <a16:creationId xmlns:a16="http://schemas.microsoft.com/office/drawing/2014/main" id="{A5733E7F-F9B4-6199-F1A7-4F2A0C62AC2D}"/>
              </a:ext>
            </a:extLst>
          </p:cNvPr>
          <p:cNvSpPr>
            <a:spLocks noGrp="1"/>
          </p:cNvSpPr>
          <p:nvPr>
            <p:ph type="dt" sz="half" idx="10"/>
          </p:nvPr>
        </p:nvSpPr>
        <p:spPr>
          <a:xfrm>
            <a:off x="836313" y="6329811"/>
            <a:ext cx="1370340" cy="528189"/>
          </a:xfrm>
          <a:prstGeom prst="rect">
            <a:avLst/>
          </a:prstGeom>
        </p:spPr>
        <p:txBody>
          <a:bodyPr vert="horz" lIns="0" tIns="0" rIns="0" bIns="0" rtlCol="0" anchor="ctr"/>
          <a:lstStyle>
            <a:defPPr>
              <a:defRPr lang="en-US"/>
            </a:defPPr>
            <a:lvl1pPr marL="0" algn="l" defTabSz="609493" rtl="0" eaLnBrk="1" latinLnBrk="0" hangingPunct="1">
              <a:defRPr sz="12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r>
              <a:rPr lang="en-US"/>
              <a:t>June 12, 2023</a:t>
            </a:r>
            <a:endParaRPr lang="en-US" noProof="0" dirty="0"/>
          </a:p>
        </p:txBody>
      </p:sp>
      <p:pic>
        <p:nvPicPr>
          <p:cNvPr id="23" name="Picture 22">
            <a:extLst>
              <a:ext uri="{FF2B5EF4-FFF2-40B4-BE49-F238E27FC236}">
                <a16:creationId xmlns:a16="http://schemas.microsoft.com/office/drawing/2014/main" id="{C36E1CEB-9F65-F0C5-C57E-107CDB18BB02}"/>
              </a:ext>
            </a:extLst>
          </p:cNvPr>
          <p:cNvPicPr>
            <a:picLocks noChangeAspect="1"/>
          </p:cNvPicPr>
          <p:nvPr/>
        </p:nvPicPr>
        <p:blipFill>
          <a:blip r:embed="rId3"/>
          <a:stretch>
            <a:fillRect/>
          </a:stretch>
        </p:blipFill>
        <p:spPr>
          <a:xfrm>
            <a:off x="239683" y="1301938"/>
            <a:ext cx="3402668" cy="2656493"/>
          </a:xfrm>
          <a:prstGeom prst="rect">
            <a:avLst/>
          </a:prstGeom>
        </p:spPr>
      </p:pic>
      <p:pic>
        <p:nvPicPr>
          <p:cNvPr id="24" name="Picture 23">
            <a:extLst>
              <a:ext uri="{FF2B5EF4-FFF2-40B4-BE49-F238E27FC236}">
                <a16:creationId xmlns:a16="http://schemas.microsoft.com/office/drawing/2014/main" id="{7BA42142-6EA8-26DB-F20C-BA68850DF074}"/>
              </a:ext>
            </a:extLst>
          </p:cNvPr>
          <p:cNvPicPr>
            <a:picLocks noChangeAspect="1"/>
          </p:cNvPicPr>
          <p:nvPr/>
        </p:nvPicPr>
        <p:blipFill>
          <a:blip r:embed="rId4"/>
          <a:stretch>
            <a:fillRect/>
          </a:stretch>
        </p:blipFill>
        <p:spPr>
          <a:xfrm>
            <a:off x="3682395" y="1275647"/>
            <a:ext cx="3709418" cy="2133846"/>
          </a:xfrm>
          <a:prstGeom prst="rect">
            <a:avLst/>
          </a:prstGeom>
        </p:spPr>
      </p:pic>
      <p:sp>
        <p:nvSpPr>
          <p:cNvPr id="25" name="Content Placeholder 6">
            <a:extLst>
              <a:ext uri="{FF2B5EF4-FFF2-40B4-BE49-F238E27FC236}">
                <a16:creationId xmlns:a16="http://schemas.microsoft.com/office/drawing/2014/main" id="{8D625E8B-66F7-2E64-2E34-E8B0EECB965C}"/>
              </a:ext>
            </a:extLst>
          </p:cNvPr>
          <p:cNvSpPr txBox="1">
            <a:spLocks/>
          </p:cNvSpPr>
          <p:nvPr/>
        </p:nvSpPr>
        <p:spPr>
          <a:xfrm>
            <a:off x="3604087" y="1021943"/>
            <a:ext cx="5484707" cy="290465"/>
          </a:xfrm>
          <a:prstGeom prst="rect">
            <a:avLst/>
          </a:prstGeom>
        </p:spPr>
        <p:txBody>
          <a:bodyPr>
            <a:normAutofit lnSpcReduction="10000"/>
          </a:bodyPr>
          <a:lstStyle>
            <a:lvl1pPr marL="203835" indent="-203835" algn="l" defTabSz="685800" rtl="0" eaLnBrk="1" latinLnBrk="0" hangingPunct="1">
              <a:lnSpc>
                <a:spcPct val="90000"/>
              </a:lnSpc>
              <a:spcBef>
                <a:spcPts val="360"/>
              </a:spcBef>
              <a:buSzPct val="88000"/>
              <a:buFontTx/>
              <a:buBlip>
                <a:blip r:embed="rId2"/>
              </a:buBlip>
              <a:defRPr sz="2000" kern="1200">
                <a:solidFill>
                  <a:schemeClr val="tx1"/>
                </a:solidFill>
                <a:latin typeface="+mn-lt"/>
                <a:ea typeface="+mn-ea"/>
                <a:cs typeface="+mn-cs"/>
              </a:defRPr>
            </a:lvl1pPr>
            <a:lvl2pPr marL="470535" indent="-203835" algn="l" defTabSz="685800" rtl="0" eaLnBrk="1" latinLnBrk="0" hangingPunct="1">
              <a:lnSpc>
                <a:spcPct val="90000"/>
              </a:lnSpc>
              <a:spcBef>
                <a:spcPts val="360"/>
              </a:spcBef>
              <a:buSzPct val="88000"/>
              <a:buFontTx/>
              <a:buBlip>
                <a:blip r:embed="rId2"/>
              </a:buBlip>
              <a:defRPr sz="1800" kern="1200">
                <a:solidFill>
                  <a:schemeClr val="tx1"/>
                </a:solidFill>
                <a:latin typeface="+mn-lt"/>
                <a:ea typeface="+mn-ea"/>
                <a:cs typeface="+mn-cs"/>
              </a:defRPr>
            </a:lvl2pPr>
            <a:lvl3pPr marL="737235" indent="-198755" algn="l" defTabSz="674370" rtl="0" eaLnBrk="1" latinLnBrk="0" hangingPunct="1">
              <a:lnSpc>
                <a:spcPct val="90000"/>
              </a:lnSpc>
              <a:spcBef>
                <a:spcPts val="360"/>
              </a:spcBef>
              <a:buSzPct val="88000"/>
              <a:buFontTx/>
              <a:buBlip>
                <a:blip r:embed="rId2"/>
              </a:buBlip>
              <a:defRPr sz="1600" kern="1200">
                <a:solidFill>
                  <a:schemeClr val="tx1"/>
                </a:solidFill>
                <a:latin typeface="+mn-lt"/>
                <a:ea typeface="+mn-ea"/>
                <a:cs typeface="+mn-cs"/>
              </a:defRPr>
            </a:lvl3pPr>
            <a:lvl4pPr marL="1009015" indent="-203835" algn="l" defTabSz="685800" rtl="0" eaLnBrk="1" latinLnBrk="0" hangingPunct="1">
              <a:lnSpc>
                <a:spcPct val="90000"/>
              </a:lnSpc>
              <a:spcBef>
                <a:spcPts val="360"/>
              </a:spcBef>
              <a:buSzPct val="88000"/>
              <a:buFontTx/>
              <a:buBlip>
                <a:blip r:embed="rId2"/>
              </a:buBlip>
              <a:defRPr sz="1600" kern="1200">
                <a:solidFill>
                  <a:schemeClr val="tx1"/>
                </a:solidFill>
                <a:latin typeface="+mn-lt"/>
                <a:ea typeface="+mn-ea"/>
                <a:cs typeface="+mn-cs"/>
              </a:defRPr>
            </a:lvl4pPr>
            <a:lvl5pPr marL="1275715" indent="-198755" algn="l" defTabSz="685800" rtl="0" eaLnBrk="1" latinLnBrk="0" hangingPunct="1">
              <a:lnSpc>
                <a:spcPct val="90000"/>
              </a:lnSpc>
              <a:spcBef>
                <a:spcPts val="360"/>
              </a:spcBef>
              <a:buSzPct val="88000"/>
              <a:buFontTx/>
              <a:buBlip>
                <a:blip r:embed="rId2"/>
              </a:buBlip>
              <a:defRPr sz="120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9pPr>
          </a:lstStyle>
          <a:p>
            <a:pPr marL="0" indent="0">
              <a:buNone/>
            </a:pPr>
            <a:r>
              <a:rPr lang="en-US" sz="1500" b="1" dirty="0"/>
              <a:t>First 2 bunch EOS measurements at KARA:</a:t>
            </a:r>
            <a:endParaRPr lang="de-DE" sz="1500" b="1" dirty="0"/>
          </a:p>
        </p:txBody>
      </p:sp>
      <p:sp>
        <p:nvSpPr>
          <p:cNvPr id="27" name="Inhaltsplatzhalter 1">
            <a:extLst>
              <a:ext uri="{FF2B5EF4-FFF2-40B4-BE49-F238E27FC236}">
                <a16:creationId xmlns:a16="http://schemas.microsoft.com/office/drawing/2014/main" id="{91A86876-F427-3EAB-AFEF-331D44A6035C}"/>
              </a:ext>
            </a:extLst>
          </p:cNvPr>
          <p:cNvSpPr>
            <a:spLocks noGrp="1"/>
          </p:cNvSpPr>
          <p:nvPr/>
        </p:nvSpPr>
        <p:spPr>
          <a:xfrm>
            <a:off x="7391812" y="1312408"/>
            <a:ext cx="1552550" cy="1629311"/>
          </a:xfrm>
          <a:prstGeom prst="rect">
            <a:avLst/>
          </a:prstGeom>
        </p:spPr>
        <p:txBody>
          <a:bodyPr vert="horz" lIns="0" tIns="0" rIns="0" bIns="0" rtlCol="0">
            <a:normAutofit/>
          </a:bodyPr>
          <a:lstStyle>
            <a:lvl1pPr marL="271780" indent="-271780" algn="l" defTabSz="914400" rtl="0" eaLnBrk="1" latinLnBrk="0" hangingPunct="1">
              <a:lnSpc>
                <a:spcPct val="90000"/>
              </a:lnSpc>
              <a:spcBef>
                <a:spcPts val="480"/>
              </a:spcBef>
              <a:buSzPct val="88000"/>
              <a:buFontTx/>
              <a:buBlip>
                <a:blip r:embed="rId2"/>
              </a:buBlip>
              <a:defRPr sz="2000" kern="1200">
                <a:solidFill>
                  <a:schemeClr val="tx1"/>
                </a:solidFill>
                <a:latin typeface="+mn-lt"/>
                <a:ea typeface="+mn-ea"/>
                <a:cs typeface="+mn-cs"/>
              </a:defRPr>
            </a:lvl1pPr>
            <a:lvl2pPr marL="627380" indent="-271780" algn="l" defTabSz="914400" rtl="0" eaLnBrk="1" latinLnBrk="0" hangingPunct="1">
              <a:lnSpc>
                <a:spcPct val="90000"/>
              </a:lnSpc>
              <a:spcBef>
                <a:spcPts val="480"/>
              </a:spcBef>
              <a:buSzPct val="88000"/>
              <a:buFontTx/>
              <a:buBlip>
                <a:blip r:embed="rId2"/>
              </a:buBlip>
              <a:defRPr sz="1800" kern="1200">
                <a:solidFill>
                  <a:schemeClr val="tx1"/>
                </a:solidFill>
                <a:latin typeface="+mn-lt"/>
                <a:ea typeface="+mn-ea"/>
                <a:cs typeface="+mn-cs"/>
              </a:defRPr>
            </a:lvl2pPr>
            <a:lvl3pPr marL="982980" indent="-265430" algn="l" defTabSz="898525" rtl="0" eaLnBrk="1" latinLnBrk="0" hangingPunct="1">
              <a:lnSpc>
                <a:spcPct val="90000"/>
              </a:lnSpc>
              <a:spcBef>
                <a:spcPts val="480"/>
              </a:spcBef>
              <a:buSzPct val="88000"/>
              <a:buFontTx/>
              <a:buBlip>
                <a:blip r:embed="rId2"/>
              </a:buBlip>
              <a:defRPr sz="1600" kern="1200">
                <a:solidFill>
                  <a:schemeClr val="tx1"/>
                </a:solidFill>
                <a:latin typeface="+mn-lt"/>
                <a:ea typeface="+mn-ea"/>
                <a:cs typeface="+mn-cs"/>
              </a:defRPr>
            </a:lvl3pPr>
            <a:lvl4pPr marL="1344930" indent="-271780" algn="l" defTabSz="914400" rtl="0" eaLnBrk="1" latinLnBrk="0" hangingPunct="1">
              <a:lnSpc>
                <a:spcPct val="90000"/>
              </a:lnSpc>
              <a:spcBef>
                <a:spcPts val="480"/>
              </a:spcBef>
              <a:buSzPct val="88000"/>
              <a:buFontTx/>
              <a:buBlip>
                <a:blip r:embed="rId2"/>
              </a:buBlip>
              <a:defRPr sz="1600" kern="1200">
                <a:solidFill>
                  <a:schemeClr val="tx1"/>
                </a:solidFill>
                <a:latin typeface="+mn-lt"/>
                <a:ea typeface="+mn-ea"/>
                <a:cs typeface="+mn-cs"/>
              </a:defRPr>
            </a:lvl4pPr>
            <a:lvl5pPr marL="1700530" indent="-265430" algn="l" defTabSz="914400" rtl="0" eaLnBrk="1" latinLnBrk="0" hangingPunct="1">
              <a:lnSpc>
                <a:spcPct val="90000"/>
              </a:lnSpc>
              <a:spcBef>
                <a:spcPts val="480"/>
              </a:spcBef>
              <a:buSzPct val="88000"/>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sz="1500" spc="-1" dirty="0">
                <a:solidFill>
                  <a:prstClr val="black"/>
                </a:solidFill>
                <a:cs typeface="+mn-lt"/>
                <a:sym typeface="+mn-ea"/>
              </a:rPr>
              <a:t>Compensation for signal drift (heating?)</a:t>
            </a:r>
            <a:endParaRPr lang="en-GB" sz="1500" dirty="0"/>
          </a:p>
          <a:p>
            <a:r>
              <a:rPr lang="en-GB" sz="1500" dirty="0"/>
              <a:t>Two bunches are clearly visible in the measurement</a:t>
            </a:r>
          </a:p>
          <a:p>
            <a:pPr marL="271375" indent="-182504"/>
            <a:endParaRPr lang="de-DE" sz="1500" dirty="0"/>
          </a:p>
        </p:txBody>
      </p:sp>
      <p:pic>
        <p:nvPicPr>
          <p:cNvPr id="28" name="Picture 27">
            <a:extLst>
              <a:ext uri="{FF2B5EF4-FFF2-40B4-BE49-F238E27FC236}">
                <a16:creationId xmlns:a16="http://schemas.microsoft.com/office/drawing/2014/main" id="{DDDF6705-768D-C9A9-459D-6E52FAD54122}"/>
              </a:ext>
            </a:extLst>
          </p:cNvPr>
          <p:cNvPicPr>
            <a:picLocks noChangeAspect="1"/>
          </p:cNvPicPr>
          <p:nvPr/>
        </p:nvPicPr>
        <p:blipFill>
          <a:blip r:embed="rId5"/>
          <a:stretch>
            <a:fillRect/>
          </a:stretch>
        </p:blipFill>
        <p:spPr>
          <a:xfrm>
            <a:off x="5910894" y="3517944"/>
            <a:ext cx="3137856" cy="1215842"/>
          </a:xfrm>
          <a:prstGeom prst="rect">
            <a:avLst/>
          </a:prstGeom>
        </p:spPr>
      </p:pic>
      <p:pic>
        <p:nvPicPr>
          <p:cNvPr id="7" name="Picture 6">
            <a:extLst>
              <a:ext uri="{FF2B5EF4-FFF2-40B4-BE49-F238E27FC236}">
                <a16:creationId xmlns:a16="http://schemas.microsoft.com/office/drawing/2014/main" id="{13688254-933E-0EF6-7DCB-34D866BC3A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5807" y="197011"/>
            <a:ext cx="1836036" cy="775684"/>
          </a:xfrm>
          <a:prstGeom prst="rect">
            <a:avLst/>
          </a:prstGeom>
        </p:spPr>
      </p:pic>
      <p:sp>
        <p:nvSpPr>
          <p:cNvPr id="5" name="Textfeld 16">
            <a:extLst>
              <a:ext uri="{FF2B5EF4-FFF2-40B4-BE49-F238E27FC236}">
                <a16:creationId xmlns:a16="http://schemas.microsoft.com/office/drawing/2014/main" id="{716DCF9A-7518-D076-42E1-5573EC5BA161}"/>
              </a:ext>
            </a:extLst>
          </p:cNvPr>
          <p:cNvSpPr txBox="1"/>
          <p:nvPr/>
        </p:nvSpPr>
        <p:spPr>
          <a:xfrm>
            <a:off x="379184" y="4450513"/>
            <a:ext cx="4593084" cy="246221"/>
          </a:xfrm>
          <a:prstGeom prst="rect">
            <a:avLst/>
          </a:prstGeom>
          <a:noFill/>
        </p:spPr>
        <p:txBody>
          <a:bodyPr wrap="square" rtlCol="0">
            <a:spAutoFit/>
          </a:bodyPr>
          <a:lstStyle/>
          <a:p>
            <a:r>
              <a:rPr lang="en-GB" sz="1000" dirty="0">
                <a:solidFill>
                  <a:srgbClr val="0000FF"/>
                </a:solidFill>
              </a:rPr>
              <a:t>M. </a:t>
            </a:r>
            <a:r>
              <a:rPr lang="en-GB" sz="1000" dirty="0" err="1">
                <a:solidFill>
                  <a:srgbClr val="0000FF"/>
                </a:solidFill>
              </a:rPr>
              <a:t>Reißig</a:t>
            </a:r>
            <a:r>
              <a:rPr lang="en-GB" sz="1000" dirty="0">
                <a:solidFill>
                  <a:srgbClr val="0000FF"/>
                </a:solidFill>
              </a:rPr>
              <a:t> et al. </a:t>
            </a:r>
            <a:r>
              <a:rPr lang="en-GB" sz="1000" dirty="0">
                <a:solidFill>
                  <a:srgbClr val="0000FF"/>
                </a:solidFill>
                <a:hlinkClick r:id="rId7"/>
              </a:rPr>
              <a:t>https://doi.org/10.18429/JACoW-IPAC2023-THPL121</a:t>
            </a:r>
            <a:endParaRPr lang="en-GB" sz="1000" u="sng" dirty="0">
              <a:solidFill>
                <a:srgbClr val="0000FF"/>
              </a:solidFill>
            </a:endParaRPr>
          </a:p>
        </p:txBody>
      </p:sp>
      <p:sp>
        <p:nvSpPr>
          <p:cNvPr id="2" name="Date Placeholder 4">
            <a:extLst>
              <a:ext uri="{FF2B5EF4-FFF2-40B4-BE49-F238E27FC236}">
                <a16:creationId xmlns:a16="http://schemas.microsoft.com/office/drawing/2014/main" id="{5C5D26D1-8468-28B9-D92F-CD6E52BC8985}"/>
              </a:ext>
            </a:extLst>
          </p:cNvPr>
          <p:cNvSpPr>
            <a:spLocks noGrp="1"/>
          </p:cNvSpPr>
          <p:nvPr>
            <p:ph type="dt" sz="half" idx="13"/>
          </p:nvPr>
        </p:nvSpPr>
        <p:spPr>
          <a:xfrm>
            <a:off x="627234" y="4748824"/>
            <a:ext cx="1027755" cy="396264"/>
          </a:xfrm>
        </p:spPr>
        <p:txBody>
          <a:bodyPr/>
          <a:lstStyle/>
          <a:p>
            <a:r>
              <a:rPr lang="en-US" dirty="0"/>
              <a:t>10 July 2023</a:t>
            </a:r>
          </a:p>
        </p:txBody>
      </p:sp>
    </p:spTree>
    <p:extLst>
      <p:ext uri="{BB962C8B-B14F-4D97-AF65-F5344CB8AC3E}">
        <p14:creationId xmlns:p14="http://schemas.microsoft.com/office/powerpoint/2010/main" val="3360430465"/>
      </p:ext>
    </p:extLst>
  </p:cSld>
  <p:clrMapOvr>
    <a:masterClrMapping/>
  </p:clrMapOvr>
</p:sld>
</file>

<file path=ppt/theme/theme1.xml><?xml version="1.0" encoding="utf-8"?>
<a:theme xmlns:a="http://schemas.openxmlformats.org/drawingml/2006/main" name="1_Design1">
  <a:themeElements>
    <a:clrScheme name="KIT">
      <a:dk1>
        <a:sysClr val="windowText" lastClr="000000"/>
      </a:dk1>
      <a:lt1>
        <a:sysClr val="window" lastClr="FFFFFF"/>
      </a:lt1>
      <a:dk2>
        <a:srgbClr val="009682"/>
      </a:dk2>
      <a:lt2>
        <a:srgbClr val="D9D9D9"/>
      </a:lt2>
      <a:accent1>
        <a:srgbClr val="009682"/>
      </a:accent1>
      <a:accent2>
        <a:srgbClr val="4664AA"/>
      </a:accent2>
      <a:accent3>
        <a:srgbClr val="D9D9D9"/>
      </a:accent3>
      <a:accent4>
        <a:srgbClr val="4CB5A7"/>
      </a:accent4>
      <a:accent5>
        <a:srgbClr val="7D92C3"/>
      </a:accent5>
      <a:accent6>
        <a:srgbClr val="7FCAC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1" id="{D385F135-4BB1-4144-883F-BD663B3FA4BF}" vid="{9BD07EEE-6672-4655-8F7E-3FE0E154673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15506</TotalTime>
  <Words>2375</Words>
  <Application>Microsoft Macintosh PowerPoint</Application>
  <PresentationFormat>Custom</PresentationFormat>
  <Paragraphs>416</Paragraphs>
  <Slides>26</Slides>
  <Notes>6</Notes>
  <HiddenSlides>4</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ArialMT</vt:lpstr>
      <vt:lpstr>Calibri</vt:lpstr>
      <vt:lpstr>Cambria Math</vt:lpstr>
      <vt:lpstr>Symbol</vt:lpstr>
      <vt:lpstr>Times New Roman</vt:lpstr>
      <vt:lpstr>Wingdings</vt:lpstr>
      <vt:lpstr>1_Design1</vt:lpstr>
      <vt:lpstr>PowerPoint Presentation</vt:lpstr>
      <vt:lpstr>The Accelerator Technology Platform @KIT (ATP)</vt:lpstr>
      <vt:lpstr>Test facilities &amp; technologies - examples</vt:lpstr>
      <vt:lpstr>Accelerator &amp; energy systems  Test field KITTEN</vt:lpstr>
      <vt:lpstr>Karlsruhe Research Accelerator (KARA)</vt:lpstr>
      <vt:lpstr>KARA Operation Status </vt:lpstr>
      <vt:lpstr>Impedance manipulation at KARA</vt:lpstr>
      <vt:lpstr>EO Near-Field @ KARA: Phase Space Tomography</vt:lpstr>
      <vt:lpstr>EO Near-Field @ KARA: Towards Multi-Bunch Measurements</vt:lpstr>
      <vt:lpstr>FLUTE: Accelerator Test Facility at KIT</vt:lpstr>
      <vt:lpstr>                    :  upgrade status</vt:lpstr>
      <vt:lpstr>Controlling the Transverse Beam Shape  of the Photoinjector Laser via an SLM</vt:lpstr>
      <vt:lpstr>Split-ring resonator</vt:lpstr>
      <vt:lpstr>Accelerator technology for precision medicine</vt:lpstr>
      <vt:lpstr>cSTART Project</vt:lpstr>
      <vt:lpstr>KARA Booster Diagnostics </vt:lpstr>
      <vt:lpstr> Longitudinal beam dynamics for different initial distributions at cSTART</vt:lpstr>
      <vt:lpstr>                @KIT - Status</vt:lpstr>
      <vt:lpstr>AI4Accelerators team highlights</vt:lpstr>
      <vt:lpstr>Lattice-Agnostic Reinforcement Learning Control</vt:lpstr>
      <vt:lpstr>Technology transfer from KARA to the world</vt:lpstr>
      <vt:lpstr>HTS magnet technology</vt:lpstr>
      <vt:lpstr>Acknowledgements</vt:lpstr>
      <vt:lpstr>EO diagnostics at IBPT</vt:lpstr>
      <vt:lpstr>Bayesian Optimization for SASE at EuXFEL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Franzi</dc:creator>
  <cp:lastModifiedBy>Bastian Härer</cp:lastModifiedBy>
  <cp:revision>422</cp:revision>
  <dcterms:created xsi:type="dcterms:W3CDTF">2017-12-07T14:50:50Z</dcterms:created>
  <dcterms:modified xsi:type="dcterms:W3CDTF">2023-07-10T06:58:11Z</dcterms:modified>
</cp:coreProperties>
</file>