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7" r:id="rId2"/>
    <p:sldId id="258" r:id="rId3"/>
    <p:sldId id="259" r:id="rId4"/>
    <p:sldId id="277" r:id="rId5"/>
    <p:sldId id="260" r:id="rId6"/>
    <p:sldId id="278" r:id="rId7"/>
    <p:sldId id="261" r:id="rId8"/>
    <p:sldId id="262" r:id="rId9"/>
    <p:sldId id="263" r:id="rId10"/>
    <p:sldId id="264" r:id="rId11"/>
    <p:sldId id="279" r:id="rId12"/>
    <p:sldId id="265" r:id="rId13"/>
    <p:sldId id="266" r:id="rId14"/>
    <p:sldId id="267" r:id="rId15"/>
    <p:sldId id="268" r:id="rId16"/>
    <p:sldId id="269" r:id="rId17"/>
    <p:sldId id="288" r:id="rId18"/>
    <p:sldId id="289" r:id="rId19"/>
    <p:sldId id="287" r:id="rId20"/>
    <p:sldId id="280" r:id="rId21"/>
    <p:sldId id="281" r:id="rId22"/>
    <p:sldId id="283" r:id="rId23"/>
    <p:sldId id="284" r:id="rId24"/>
    <p:sldId id="282" r:id="rId25"/>
    <p:sldId id="271" r:id="rId26"/>
    <p:sldId id="272" r:id="rId27"/>
  </p:sldIdLst>
  <p:sldSz cx="12192000" cy="6858000"/>
  <p:notesSz cx="7315200" cy="9601200"/>
  <p:defaultTextStyle>
    <a:defPPr>
      <a:defRPr lang="de-DE"/>
    </a:defPPr>
    <a:lvl1pPr algn="l" rtl="0" eaLnBrk="0" fontAlgn="base" hangingPunct="0">
      <a:spcBef>
        <a:spcPct val="0"/>
      </a:spcBef>
      <a:spcAft>
        <a:spcPct val="0"/>
      </a:spcAft>
      <a:defRPr sz="3200" kern="1200">
        <a:solidFill>
          <a:schemeClr val="tx1"/>
        </a:solidFill>
        <a:latin typeface="Arial" charset="0"/>
        <a:ea typeface="MS PGothic" charset="0"/>
        <a:cs typeface="MS PGothic" charset="0"/>
      </a:defRPr>
    </a:lvl1pPr>
    <a:lvl2pPr marL="609585" algn="l" rtl="0" eaLnBrk="0" fontAlgn="base" hangingPunct="0">
      <a:spcBef>
        <a:spcPct val="0"/>
      </a:spcBef>
      <a:spcAft>
        <a:spcPct val="0"/>
      </a:spcAft>
      <a:defRPr sz="3200" kern="1200">
        <a:solidFill>
          <a:schemeClr val="tx1"/>
        </a:solidFill>
        <a:latin typeface="Arial" charset="0"/>
        <a:ea typeface="MS PGothic" charset="0"/>
        <a:cs typeface="MS PGothic" charset="0"/>
      </a:defRPr>
    </a:lvl2pPr>
    <a:lvl3pPr marL="1219170" algn="l" rtl="0" eaLnBrk="0" fontAlgn="base" hangingPunct="0">
      <a:spcBef>
        <a:spcPct val="0"/>
      </a:spcBef>
      <a:spcAft>
        <a:spcPct val="0"/>
      </a:spcAft>
      <a:defRPr sz="3200" kern="1200">
        <a:solidFill>
          <a:schemeClr val="tx1"/>
        </a:solidFill>
        <a:latin typeface="Arial" charset="0"/>
        <a:ea typeface="MS PGothic" charset="0"/>
        <a:cs typeface="MS PGothic" charset="0"/>
      </a:defRPr>
    </a:lvl3pPr>
    <a:lvl4pPr marL="1828754" algn="l" rtl="0" eaLnBrk="0" fontAlgn="base" hangingPunct="0">
      <a:spcBef>
        <a:spcPct val="0"/>
      </a:spcBef>
      <a:spcAft>
        <a:spcPct val="0"/>
      </a:spcAft>
      <a:defRPr sz="3200" kern="1200">
        <a:solidFill>
          <a:schemeClr val="tx1"/>
        </a:solidFill>
        <a:latin typeface="Arial" charset="0"/>
        <a:ea typeface="MS PGothic" charset="0"/>
        <a:cs typeface="MS PGothic" charset="0"/>
      </a:defRPr>
    </a:lvl4pPr>
    <a:lvl5pPr marL="2438339" algn="l" rtl="0" eaLnBrk="0" fontAlgn="base" hangingPunct="0">
      <a:spcBef>
        <a:spcPct val="0"/>
      </a:spcBef>
      <a:spcAft>
        <a:spcPct val="0"/>
      </a:spcAft>
      <a:defRPr sz="3200" kern="1200">
        <a:solidFill>
          <a:schemeClr val="tx1"/>
        </a:solidFill>
        <a:latin typeface="Arial" charset="0"/>
        <a:ea typeface="MS PGothic" charset="0"/>
        <a:cs typeface="MS PGothic" charset="0"/>
      </a:defRPr>
    </a:lvl5pPr>
    <a:lvl6pPr marL="3047924" algn="l" defTabSz="609585" rtl="0" eaLnBrk="1" latinLnBrk="0" hangingPunct="1">
      <a:defRPr sz="3200" kern="1200">
        <a:solidFill>
          <a:schemeClr val="tx1"/>
        </a:solidFill>
        <a:latin typeface="Arial" charset="0"/>
        <a:ea typeface="MS PGothic" charset="0"/>
        <a:cs typeface="MS PGothic" charset="0"/>
      </a:defRPr>
    </a:lvl6pPr>
    <a:lvl7pPr marL="3657509" algn="l" defTabSz="609585" rtl="0" eaLnBrk="1" latinLnBrk="0" hangingPunct="1">
      <a:defRPr sz="3200" kern="1200">
        <a:solidFill>
          <a:schemeClr val="tx1"/>
        </a:solidFill>
        <a:latin typeface="Arial" charset="0"/>
        <a:ea typeface="MS PGothic" charset="0"/>
        <a:cs typeface="MS PGothic" charset="0"/>
      </a:defRPr>
    </a:lvl7pPr>
    <a:lvl8pPr marL="4267093" algn="l" defTabSz="609585" rtl="0" eaLnBrk="1" latinLnBrk="0" hangingPunct="1">
      <a:defRPr sz="3200" kern="1200">
        <a:solidFill>
          <a:schemeClr val="tx1"/>
        </a:solidFill>
        <a:latin typeface="Arial" charset="0"/>
        <a:ea typeface="MS PGothic" charset="0"/>
        <a:cs typeface="MS PGothic" charset="0"/>
      </a:defRPr>
    </a:lvl8pPr>
    <a:lvl9pPr marL="4876678" algn="l" defTabSz="609585" rtl="0" eaLnBrk="1" latinLnBrk="0" hangingPunct="1">
      <a:defRPr sz="3200" kern="1200">
        <a:solidFill>
          <a:schemeClr val="tx1"/>
        </a:solidFill>
        <a:latin typeface="Arial" charset="0"/>
        <a:ea typeface="MS PGothic" charset="0"/>
        <a:cs typeface="MS PGothic" charset="0"/>
      </a:defRPr>
    </a:lvl9pPr>
  </p:defaultTextStyle>
  <p:extLst>
    <p:ext uri="{EFAFB233-063F-42B5-8137-9DF3F51BA10A}">
      <p15:sldGuideLst xmlns:p15="http://schemas.microsoft.com/office/powerpoint/2012/main">
        <p15:guide id="1" orient="horz" pos="202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iefke, Ines" initials="SI" lastIdx="56" clrIdx="0"/>
  <p:cmAuthor id="1" name="julia"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85C3"/>
    <a:srgbClr val="B90F22"/>
    <a:srgbClr val="D7DAE3"/>
    <a:srgbClr val="020000"/>
    <a:srgbClr val="A6A6A6"/>
    <a:srgbClr val="000000"/>
    <a:srgbClr val="E9503E"/>
    <a:srgbClr val="FDCA00"/>
    <a:srgbClr val="F5A300"/>
    <a:srgbClr val="9C1C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10" autoAdjust="0"/>
    <p:restoredTop sz="95033" autoAdjust="0"/>
  </p:normalViewPr>
  <p:slideViewPr>
    <p:cSldViewPr snapToObjects="1">
      <p:cViewPr>
        <p:scale>
          <a:sx n="125" d="100"/>
          <a:sy n="125" d="100"/>
        </p:scale>
        <p:origin x="-1373" y="-1080"/>
      </p:cViewPr>
      <p:guideLst>
        <p:guide orient="horz" pos="2024"/>
        <p:guide pos="3840"/>
      </p:guideLst>
    </p:cSldViewPr>
  </p:slideViewPr>
  <p:outlineViewPr>
    <p:cViewPr>
      <p:scale>
        <a:sx n="33" d="100"/>
        <a:sy n="33" d="100"/>
      </p:scale>
      <p:origin x="0" y="-15254"/>
    </p:cViewPr>
  </p:outlineViewPr>
  <p:notesTextViewPr>
    <p:cViewPr>
      <p:scale>
        <a:sx n="3" d="2"/>
        <a:sy n="3" d="2"/>
      </p:scale>
      <p:origin x="0" y="0"/>
    </p:cViewPr>
  </p:notesTextViewPr>
  <p:sorterViewPr>
    <p:cViewPr>
      <p:scale>
        <a:sx n="66" d="100"/>
        <a:sy n="66" d="100"/>
      </p:scale>
      <p:origin x="0" y="-562"/>
    </p:cViewPr>
  </p:sorterViewPr>
  <p:notesViewPr>
    <p:cSldViewPr snapToObjects="1">
      <p:cViewPr>
        <p:scale>
          <a:sx n="100" d="100"/>
          <a:sy n="100" d="100"/>
        </p:scale>
        <p:origin x="2256" y="-122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203200" y="406718"/>
            <a:ext cx="5764107" cy="410051"/>
          </a:xfrm>
          <a:prstGeom prst="rect">
            <a:avLst/>
          </a:prstGeom>
          <a:noFill/>
          <a:ln w="9525">
            <a:noFill/>
            <a:miter lim="800000"/>
            <a:headEnd/>
            <a:tailEnd/>
          </a:ln>
          <a:effectLst/>
        </p:spPr>
        <p:txBody>
          <a:bodyPr vert="horz" wrap="square" lIns="114167" tIns="0" rIns="0" bIns="0" numCol="1" anchor="ctr" anchorCtr="0" compatLnSpc="1">
            <a:prstTxWarp prst="textNoShape">
              <a:avLst/>
            </a:prstTxWarp>
          </a:bodyPr>
          <a:lstStyle>
            <a:lvl1pPr eaLnBrk="1" hangingPunct="1">
              <a:lnSpc>
                <a:spcPts val="1374"/>
              </a:lnSpc>
              <a:defRPr sz="1100" b="1">
                <a:latin typeface="Stafford" pitchFamily="2" charset="0"/>
                <a:ea typeface="+mn-ea"/>
                <a:cs typeface="+mn-cs"/>
              </a:defRPr>
            </a:lvl1pPr>
          </a:lstStyle>
          <a:p>
            <a:pPr>
              <a:defRPr/>
            </a:pPr>
            <a:endParaRPr lang="de-DE"/>
          </a:p>
        </p:txBody>
      </p:sp>
      <p:sp>
        <p:nvSpPr>
          <p:cNvPr id="50179" name="Rectangle 3"/>
          <p:cNvSpPr>
            <a:spLocks noGrp="1" noChangeArrowheads="1"/>
          </p:cNvSpPr>
          <p:nvPr>
            <p:ph type="dt" sz="quarter" idx="1"/>
          </p:nvPr>
        </p:nvSpPr>
        <p:spPr bwMode="auto">
          <a:xfrm>
            <a:off x="203201" y="8996125"/>
            <a:ext cx="1419013" cy="2733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1" hangingPunct="1">
              <a:defRPr sz="1100" b="1">
                <a:latin typeface="Stafford" charset="0"/>
              </a:defRPr>
            </a:lvl1pPr>
          </a:lstStyle>
          <a:p>
            <a:pPr>
              <a:defRPr/>
            </a:pPr>
            <a:fld id="{73059789-C9A0-B243-BE51-E314AB703447}" type="datetime4">
              <a:rPr lang="de-DE" smtClean="0"/>
              <a:t>4. Juli 2023</a:t>
            </a:fld>
            <a:endParaRPr lang="de-DE"/>
          </a:p>
        </p:txBody>
      </p:sp>
      <p:sp>
        <p:nvSpPr>
          <p:cNvPr id="50180" name="Rectangle 4"/>
          <p:cNvSpPr>
            <a:spLocks noGrp="1" noChangeArrowheads="1"/>
          </p:cNvSpPr>
          <p:nvPr>
            <p:ph type="ftr" sz="quarter" idx="2"/>
          </p:nvPr>
        </p:nvSpPr>
        <p:spPr bwMode="auto">
          <a:xfrm>
            <a:off x="1622214" y="8996125"/>
            <a:ext cx="4761653" cy="2733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1" hangingPunct="1">
              <a:defRPr sz="1100" b="1">
                <a:latin typeface="Stafford" pitchFamily="2" charset="0"/>
                <a:ea typeface="+mn-ea"/>
                <a:cs typeface="+mn-cs"/>
              </a:defRPr>
            </a:lvl1pPr>
          </a:lstStyle>
          <a:p>
            <a:pPr>
              <a:defRPr/>
            </a:pPr>
            <a:r>
              <a:rPr lang="de-DE"/>
              <a:t>|  </a:t>
            </a:r>
          </a:p>
        </p:txBody>
      </p:sp>
      <p:sp>
        <p:nvSpPr>
          <p:cNvPr id="50181" name="Rectangle 5"/>
          <p:cNvSpPr>
            <a:spLocks noGrp="1" noChangeArrowheads="1"/>
          </p:cNvSpPr>
          <p:nvPr>
            <p:ph type="sldNum" sz="quarter" idx="3"/>
          </p:nvPr>
        </p:nvSpPr>
        <p:spPr bwMode="auto">
          <a:xfrm>
            <a:off x="6399108" y="8996125"/>
            <a:ext cx="714587" cy="2733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defRPr sz="1100" b="1">
                <a:latin typeface="Stafford" charset="0"/>
                <a:cs typeface="Arial" charset="0"/>
              </a:defRPr>
            </a:lvl1pPr>
          </a:lstStyle>
          <a:p>
            <a:pPr>
              <a:defRPr/>
            </a:pPr>
            <a:r>
              <a:rPr lang="de-DE"/>
              <a:t>|  </a:t>
            </a:r>
            <a:fld id="{72DEC935-2C8C-4A42-BD4D-ADAF7EAF5568}" type="slidenum">
              <a:rPr lang="de-DE"/>
              <a:pPr>
                <a:defRPr/>
              </a:pPr>
              <a:t>‹#›</a:t>
            </a:fld>
            <a:endParaRPr lang="de-DE"/>
          </a:p>
        </p:txBody>
      </p:sp>
      <p:pic>
        <p:nvPicPr>
          <p:cNvPr id="19462" name="Picture 6" descr="tud_log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123093" y="378381"/>
            <a:ext cx="990601" cy="438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7" name="Rectangle 7"/>
          <p:cNvSpPr>
            <a:spLocks noChangeArrowheads="1"/>
          </p:cNvSpPr>
          <p:nvPr/>
        </p:nvSpPr>
        <p:spPr bwMode="auto">
          <a:xfrm>
            <a:off x="203200" y="188357"/>
            <a:ext cx="6910494" cy="151685"/>
          </a:xfrm>
          <a:prstGeom prst="rect">
            <a:avLst/>
          </a:prstGeom>
          <a:solidFill>
            <a:srgbClr val="B5B5B5"/>
          </a:solidFill>
          <a:ln>
            <a:noFill/>
          </a:ln>
        </p:spPr>
        <p:txBody>
          <a:bodyPr wrap="none" lIns="96661" tIns="48331" rIns="96661" bIns="48331"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de-DE" altLang="de-DE" sz="1900">
              <a:ea typeface="+mn-ea"/>
              <a:cs typeface="Arial" panose="020B0604020202020204" pitchFamily="34" charset="0"/>
            </a:endParaRPr>
          </a:p>
        </p:txBody>
      </p:sp>
      <p:sp>
        <p:nvSpPr>
          <p:cNvPr id="19464" name="Line 8"/>
          <p:cNvSpPr>
            <a:spLocks noChangeShapeType="1"/>
          </p:cNvSpPr>
          <p:nvPr/>
        </p:nvSpPr>
        <p:spPr bwMode="auto">
          <a:xfrm>
            <a:off x="203200" y="378381"/>
            <a:ext cx="6910494" cy="0"/>
          </a:xfrm>
          <a:prstGeom prst="line">
            <a:avLst/>
          </a:prstGeom>
          <a:noFill/>
          <a:ln w="15240">
            <a:solidFill>
              <a:schemeClr val="tx1"/>
            </a:solidFill>
            <a:round/>
            <a:headEnd/>
            <a:tailEnd/>
          </a:ln>
          <a:extLst>
            <a:ext uri="{909E8E84-426E-40dd-AFC4-6F175D3DCCD1}">
              <a14:hiddenFill xmlns="" xmlns:a14="http://schemas.microsoft.com/office/drawing/2010/main">
                <a:noFill/>
              </a14:hiddenFill>
            </a:ext>
          </a:extLst>
        </p:spPr>
        <p:txBody>
          <a:bodyPr lIns="96661" tIns="48331" rIns="96661" bIns="48331"/>
          <a:lstStyle/>
          <a:p>
            <a:endParaRPr lang="de-DE"/>
          </a:p>
        </p:txBody>
      </p:sp>
      <p:sp>
        <p:nvSpPr>
          <p:cNvPr id="19465" name="Line 9"/>
          <p:cNvSpPr>
            <a:spLocks noChangeShapeType="1"/>
          </p:cNvSpPr>
          <p:nvPr/>
        </p:nvSpPr>
        <p:spPr bwMode="auto">
          <a:xfrm>
            <a:off x="203200" y="8921115"/>
            <a:ext cx="6910494" cy="0"/>
          </a:xfrm>
          <a:prstGeom prst="line">
            <a:avLst/>
          </a:prstGeom>
          <a:noFill/>
          <a:ln w="7620">
            <a:solidFill>
              <a:schemeClr val="tx1"/>
            </a:solidFill>
            <a:round/>
            <a:headEnd/>
            <a:tailEnd/>
          </a:ln>
          <a:extLst>
            <a:ext uri="{909E8E84-426E-40dd-AFC4-6F175D3DCCD1}">
              <a14:hiddenFill xmlns="" xmlns:a14="http://schemas.microsoft.com/office/drawing/2010/main">
                <a:noFill/>
              </a14:hiddenFill>
            </a:ext>
          </a:extLst>
        </p:spPr>
        <p:txBody>
          <a:bodyPr lIns="96661" tIns="48331" rIns="96661" bIns="48331"/>
          <a:lstStyle/>
          <a:p>
            <a:endParaRPr lang="de-DE"/>
          </a:p>
        </p:txBody>
      </p:sp>
      <p:sp>
        <p:nvSpPr>
          <p:cNvPr id="19466" name="Line 10"/>
          <p:cNvSpPr>
            <a:spLocks noChangeShapeType="1"/>
          </p:cNvSpPr>
          <p:nvPr/>
        </p:nvSpPr>
        <p:spPr bwMode="auto">
          <a:xfrm>
            <a:off x="201508" y="816769"/>
            <a:ext cx="6910493" cy="0"/>
          </a:xfrm>
          <a:prstGeom prst="line">
            <a:avLst/>
          </a:prstGeom>
          <a:noFill/>
          <a:ln w="7620">
            <a:solidFill>
              <a:schemeClr val="tx1"/>
            </a:solidFill>
            <a:round/>
            <a:headEnd/>
            <a:tailEnd/>
          </a:ln>
          <a:extLst>
            <a:ext uri="{909E8E84-426E-40dd-AFC4-6F175D3DCCD1}">
              <a14:hiddenFill xmlns="" xmlns:a14="http://schemas.microsoft.com/office/drawing/2010/main">
                <a:noFill/>
              </a14:hiddenFill>
            </a:ext>
          </a:extLst>
        </p:spPr>
        <p:txBody>
          <a:bodyPr lIns="96661" tIns="48331" rIns="96661" bIns="48331"/>
          <a:lstStyle/>
          <a:p>
            <a:endParaRPr lang="de-DE"/>
          </a:p>
        </p:txBody>
      </p:sp>
    </p:spTree>
    <p:extLst>
      <p:ext uri="{BB962C8B-B14F-4D97-AF65-F5344CB8AC3E}">
        <p14:creationId xmlns:p14="http://schemas.microsoft.com/office/powerpoint/2010/main" val="41214697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2" name="Picture 13" descr="tud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4628" y="378382"/>
            <a:ext cx="997373" cy="4417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dt" idx="1"/>
          </p:nvPr>
        </p:nvSpPr>
        <p:spPr bwMode="auto">
          <a:xfrm>
            <a:off x="201507" y="9119474"/>
            <a:ext cx="1727200" cy="480060"/>
          </a:xfrm>
          <a:prstGeom prst="rect">
            <a:avLst/>
          </a:prstGeom>
          <a:noFill/>
          <a:ln w="9525">
            <a:noFill/>
            <a:miter lim="800000"/>
            <a:headEnd/>
            <a:tailEnd/>
          </a:ln>
          <a:effectLst/>
        </p:spPr>
        <p:txBody>
          <a:bodyPr vert="horz" wrap="square" lIns="96661" tIns="48331" rIns="96661" bIns="48331" numCol="1" anchor="ctr" anchorCtr="0" compatLnSpc="1">
            <a:prstTxWarp prst="textNoShape">
              <a:avLst/>
            </a:prstTxWarp>
          </a:bodyPr>
          <a:lstStyle>
            <a:lvl1pPr eaLnBrk="1" hangingPunct="1">
              <a:lnSpc>
                <a:spcPts val="1374"/>
              </a:lnSpc>
              <a:defRPr sz="1100">
                <a:latin typeface="Stafford" charset="0"/>
              </a:defRPr>
            </a:lvl1pPr>
          </a:lstStyle>
          <a:p>
            <a:pPr>
              <a:defRPr/>
            </a:pPr>
            <a:fld id="{7E874AB7-78DF-1346-AEDE-41E0AD87CECC}" type="datetime4">
              <a:rPr lang="de-DE" smtClean="0"/>
              <a:t>4. Juli 2023</a:t>
            </a:fld>
            <a:endParaRPr lang="de-DE"/>
          </a:p>
        </p:txBody>
      </p:sp>
      <p:sp>
        <p:nvSpPr>
          <p:cNvPr id="20484" name="Rectangle 4"/>
          <p:cNvSpPr>
            <a:spLocks noGrp="1" noRot="1" noChangeAspect="1" noChangeArrowheads="1" noTextEdit="1"/>
          </p:cNvSpPr>
          <p:nvPr>
            <p:ph type="sldImg" idx="2"/>
          </p:nvPr>
        </p:nvSpPr>
        <p:spPr bwMode="auto">
          <a:xfrm>
            <a:off x="779463" y="969963"/>
            <a:ext cx="5735637" cy="32258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7" name="Rectangle 5"/>
          <p:cNvSpPr>
            <a:spLocks noGrp="1" noChangeArrowheads="1"/>
          </p:cNvSpPr>
          <p:nvPr>
            <p:ph type="body" sz="quarter" idx="3"/>
          </p:nvPr>
        </p:nvSpPr>
        <p:spPr bwMode="auto">
          <a:xfrm>
            <a:off x="203200" y="4498897"/>
            <a:ext cx="6908800" cy="4497229"/>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078" name="Rectangle 6"/>
          <p:cNvSpPr>
            <a:spLocks noGrp="1" noChangeArrowheads="1"/>
          </p:cNvSpPr>
          <p:nvPr>
            <p:ph type="ftr" sz="quarter" idx="4"/>
          </p:nvPr>
        </p:nvSpPr>
        <p:spPr bwMode="auto">
          <a:xfrm>
            <a:off x="1928708" y="9119474"/>
            <a:ext cx="4378960" cy="480060"/>
          </a:xfrm>
          <a:prstGeom prst="rect">
            <a:avLst/>
          </a:prstGeom>
          <a:noFill/>
          <a:ln w="9525">
            <a:noFill/>
            <a:miter lim="800000"/>
            <a:headEnd/>
            <a:tailEnd/>
          </a:ln>
          <a:effectLst/>
        </p:spPr>
        <p:txBody>
          <a:bodyPr vert="horz" wrap="square" lIns="96661" tIns="48331" rIns="96661" bIns="48331" numCol="1" anchor="ctr" anchorCtr="0" compatLnSpc="1">
            <a:prstTxWarp prst="textNoShape">
              <a:avLst/>
            </a:prstTxWarp>
          </a:bodyPr>
          <a:lstStyle>
            <a:lvl1pPr eaLnBrk="1" hangingPunct="1">
              <a:lnSpc>
                <a:spcPts val="1374"/>
              </a:lnSpc>
              <a:defRPr sz="1100">
                <a:latin typeface="Stafford" pitchFamily="2" charset="0"/>
                <a:ea typeface="+mn-ea"/>
                <a:cs typeface="+mn-cs"/>
              </a:defRPr>
            </a:lvl1pPr>
          </a:lstStyle>
          <a:p>
            <a:pPr>
              <a:defRPr/>
            </a:pPr>
            <a:r>
              <a:rPr lang="de-DE"/>
              <a:t>|  </a:t>
            </a:r>
          </a:p>
        </p:txBody>
      </p:sp>
      <p:sp>
        <p:nvSpPr>
          <p:cNvPr id="3079" name="Rectangle 7"/>
          <p:cNvSpPr>
            <a:spLocks noGrp="1" noChangeArrowheads="1"/>
          </p:cNvSpPr>
          <p:nvPr>
            <p:ph type="sldNum" sz="quarter" idx="5"/>
          </p:nvPr>
        </p:nvSpPr>
        <p:spPr bwMode="auto">
          <a:xfrm>
            <a:off x="6307668" y="9119474"/>
            <a:ext cx="1005840" cy="480060"/>
          </a:xfrm>
          <a:prstGeom prst="rect">
            <a:avLst/>
          </a:prstGeom>
          <a:noFill/>
          <a:ln w="9525">
            <a:noFill/>
            <a:miter lim="800000"/>
            <a:headEnd/>
            <a:tailEnd/>
          </a:ln>
          <a:effectLst/>
        </p:spPr>
        <p:txBody>
          <a:bodyPr vert="horz" wrap="square" lIns="96661" tIns="48331" rIns="96661" bIns="48331" numCol="1" anchor="ctr" anchorCtr="0" compatLnSpc="1">
            <a:prstTxWarp prst="textNoShape">
              <a:avLst/>
            </a:prstTxWarp>
          </a:bodyPr>
          <a:lstStyle>
            <a:lvl1pPr algn="r" eaLnBrk="1" hangingPunct="1">
              <a:lnSpc>
                <a:spcPts val="1374"/>
              </a:lnSpc>
              <a:defRPr sz="1100">
                <a:latin typeface="Stafford" charset="0"/>
                <a:cs typeface="Arial" charset="0"/>
              </a:defRPr>
            </a:lvl1pPr>
          </a:lstStyle>
          <a:p>
            <a:pPr>
              <a:defRPr/>
            </a:pPr>
            <a:r>
              <a:rPr lang="de-DE"/>
              <a:t>|  </a:t>
            </a:r>
            <a:fld id="{148C5055-9239-EB4F-8129-FE687917F768}" type="slidenum">
              <a:rPr lang="de-DE"/>
              <a:pPr>
                <a:defRPr/>
              </a:pPr>
              <a:t>‹#›</a:t>
            </a:fld>
            <a:endParaRPr lang="de-DE"/>
          </a:p>
        </p:txBody>
      </p:sp>
      <p:sp>
        <p:nvSpPr>
          <p:cNvPr id="4104" name="Rectangle 8"/>
          <p:cNvSpPr>
            <a:spLocks noChangeArrowheads="1"/>
          </p:cNvSpPr>
          <p:nvPr/>
        </p:nvSpPr>
        <p:spPr bwMode="auto">
          <a:xfrm>
            <a:off x="203200" y="406718"/>
            <a:ext cx="5764107" cy="413385"/>
          </a:xfrm>
          <a:prstGeom prst="rect">
            <a:avLst/>
          </a:prstGeom>
          <a:noFill/>
          <a:ln>
            <a:noFill/>
          </a:ln>
        </p:spPr>
        <p:txBody>
          <a:bodyPr lIns="114167" tIns="0" r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ts val="1374"/>
              </a:lnSpc>
              <a:defRPr/>
            </a:pPr>
            <a:endParaRPr lang="de-DE" altLang="de-DE" sz="1100" b="1">
              <a:latin typeface="Stafford" pitchFamily="2" charset="0"/>
              <a:ea typeface="+mn-ea"/>
              <a:cs typeface="Arial" panose="020B0604020202020204" pitchFamily="34" charset="0"/>
            </a:endParaRPr>
          </a:p>
        </p:txBody>
      </p:sp>
      <p:sp>
        <p:nvSpPr>
          <p:cNvPr id="4105" name="Rectangle 9"/>
          <p:cNvSpPr>
            <a:spLocks noChangeArrowheads="1"/>
          </p:cNvSpPr>
          <p:nvPr/>
        </p:nvSpPr>
        <p:spPr bwMode="auto">
          <a:xfrm>
            <a:off x="203200" y="188357"/>
            <a:ext cx="6910494" cy="151685"/>
          </a:xfrm>
          <a:prstGeom prst="rect">
            <a:avLst/>
          </a:prstGeom>
          <a:solidFill>
            <a:srgbClr val="B5B5B5"/>
          </a:solidFill>
          <a:ln>
            <a:noFill/>
          </a:ln>
        </p:spPr>
        <p:txBody>
          <a:bodyPr wrap="none" lIns="96661" tIns="48331" rIns="96661" bIns="48331"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de-DE" altLang="de-DE" sz="1900">
              <a:ea typeface="+mn-ea"/>
              <a:cs typeface="Arial" panose="020B0604020202020204" pitchFamily="34" charset="0"/>
            </a:endParaRPr>
          </a:p>
        </p:txBody>
      </p:sp>
      <p:sp>
        <p:nvSpPr>
          <p:cNvPr id="20490" name="Line 10"/>
          <p:cNvSpPr>
            <a:spLocks noChangeShapeType="1"/>
          </p:cNvSpPr>
          <p:nvPr/>
        </p:nvSpPr>
        <p:spPr bwMode="auto">
          <a:xfrm>
            <a:off x="203200" y="378381"/>
            <a:ext cx="6910494" cy="0"/>
          </a:xfrm>
          <a:prstGeom prst="line">
            <a:avLst/>
          </a:prstGeom>
          <a:noFill/>
          <a:ln w="15240">
            <a:solidFill>
              <a:schemeClr val="tx1"/>
            </a:solidFill>
            <a:round/>
            <a:headEnd/>
            <a:tailEnd/>
          </a:ln>
          <a:extLst>
            <a:ext uri="{909E8E84-426E-40dd-AFC4-6F175D3DCCD1}">
              <a14:hiddenFill xmlns="" xmlns:a14="http://schemas.microsoft.com/office/drawing/2010/main">
                <a:noFill/>
              </a14:hiddenFill>
            </a:ext>
          </a:extLst>
        </p:spPr>
        <p:txBody>
          <a:bodyPr lIns="96661" tIns="48331" rIns="96661" bIns="48331"/>
          <a:lstStyle/>
          <a:p>
            <a:endParaRPr lang="de-DE"/>
          </a:p>
        </p:txBody>
      </p:sp>
      <p:sp>
        <p:nvSpPr>
          <p:cNvPr id="20491" name="Line 11"/>
          <p:cNvSpPr>
            <a:spLocks noChangeShapeType="1"/>
          </p:cNvSpPr>
          <p:nvPr/>
        </p:nvSpPr>
        <p:spPr bwMode="auto">
          <a:xfrm>
            <a:off x="203200" y="820103"/>
            <a:ext cx="6910494" cy="0"/>
          </a:xfrm>
          <a:prstGeom prst="line">
            <a:avLst/>
          </a:prstGeom>
          <a:noFill/>
          <a:ln w="7620">
            <a:solidFill>
              <a:schemeClr val="tx1"/>
            </a:solidFill>
            <a:round/>
            <a:headEnd/>
            <a:tailEnd/>
          </a:ln>
          <a:extLst>
            <a:ext uri="{909E8E84-426E-40dd-AFC4-6F175D3DCCD1}">
              <a14:hiddenFill xmlns="" xmlns:a14="http://schemas.microsoft.com/office/drawing/2010/main">
                <a:noFill/>
              </a14:hiddenFill>
            </a:ext>
          </a:extLst>
        </p:spPr>
        <p:txBody>
          <a:bodyPr lIns="96661" tIns="48331" rIns="96661" bIns="48331"/>
          <a:lstStyle/>
          <a:p>
            <a:endParaRPr lang="de-DE"/>
          </a:p>
        </p:txBody>
      </p:sp>
      <p:sp>
        <p:nvSpPr>
          <p:cNvPr id="20492" name="Line 12"/>
          <p:cNvSpPr>
            <a:spLocks noChangeShapeType="1"/>
          </p:cNvSpPr>
          <p:nvPr/>
        </p:nvSpPr>
        <p:spPr bwMode="auto">
          <a:xfrm>
            <a:off x="203200" y="9119474"/>
            <a:ext cx="6910494" cy="0"/>
          </a:xfrm>
          <a:prstGeom prst="line">
            <a:avLst/>
          </a:prstGeom>
          <a:noFill/>
          <a:ln w="7620">
            <a:solidFill>
              <a:schemeClr val="tx1"/>
            </a:solidFill>
            <a:round/>
            <a:headEnd/>
            <a:tailEnd/>
          </a:ln>
          <a:extLst>
            <a:ext uri="{909E8E84-426E-40dd-AFC4-6F175D3DCCD1}">
              <a14:hiddenFill xmlns="" xmlns:a14="http://schemas.microsoft.com/office/drawing/2010/main">
                <a:noFill/>
              </a14:hiddenFill>
            </a:ext>
          </a:extLst>
        </p:spPr>
        <p:txBody>
          <a:bodyPr lIns="96661" tIns="48331" rIns="96661" bIns="48331"/>
          <a:lstStyle/>
          <a:p>
            <a:endParaRPr lang="de-DE"/>
          </a:p>
        </p:txBody>
      </p:sp>
      <p:sp>
        <p:nvSpPr>
          <p:cNvPr id="20493" name="Line 14"/>
          <p:cNvSpPr>
            <a:spLocks noChangeShapeType="1"/>
          </p:cNvSpPr>
          <p:nvPr/>
        </p:nvSpPr>
        <p:spPr bwMode="auto">
          <a:xfrm>
            <a:off x="201508" y="4308872"/>
            <a:ext cx="6910493" cy="0"/>
          </a:xfrm>
          <a:prstGeom prst="line">
            <a:avLst/>
          </a:prstGeom>
          <a:noFill/>
          <a:ln w="7620">
            <a:solidFill>
              <a:schemeClr val="tx1"/>
            </a:solidFill>
            <a:round/>
            <a:headEnd/>
            <a:tailEnd/>
          </a:ln>
          <a:extLst>
            <a:ext uri="{909E8E84-426E-40dd-AFC4-6F175D3DCCD1}">
              <a14:hiddenFill xmlns="" xmlns:a14="http://schemas.microsoft.com/office/drawing/2010/main">
                <a:noFill/>
              </a14:hiddenFill>
            </a:ext>
          </a:extLst>
        </p:spPr>
        <p:txBody>
          <a:bodyPr lIns="96661" tIns="48331" rIns="96661" bIns="48331"/>
          <a:lstStyle/>
          <a:p>
            <a:endParaRPr lang="de-DE"/>
          </a:p>
        </p:txBody>
      </p:sp>
    </p:spTree>
    <p:extLst>
      <p:ext uri="{BB962C8B-B14F-4D97-AF65-F5344CB8AC3E}">
        <p14:creationId xmlns:p14="http://schemas.microsoft.com/office/powerpoint/2010/main" val="811765416"/>
      </p:ext>
    </p:extLst>
  </p:cSld>
  <p:clrMap bg1="lt1" tx1="dk1" bg2="lt2" tx2="dk2" accent1="accent1" accent2="accent2" accent3="accent3" accent4="accent4" accent5="accent5" accent6="accent6" hlink="hlink" folHlink="folHlink"/>
  <p:hf hdr="0"/>
  <p:notesStyle>
    <a:lvl1pPr algn="l" rtl="0" eaLnBrk="0" fontAlgn="base" hangingPunct="0">
      <a:spcBef>
        <a:spcPct val="10000"/>
      </a:spcBef>
      <a:spcAft>
        <a:spcPct val="0"/>
      </a:spcAft>
      <a:defRPr sz="1600" kern="1200">
        <a:solidFill>
          <a:schemeClr val="tx1"/>
        </a:solidFill>
        <a:latin typeface="Bitstream Charter" pitchFamily="2" charset="0"/>
        <a:ea typeface="MS PGothic" panose="020B0600070205080204" pitchFamily="34" charset="-128"/>
        <a:cs typeface="MS PGothic" charset="0"/>
      </a:defRPr>
    </a:lvl1pPr>
    <a:lvl2pPr marL="609585" algn="l" rtl="0" eaLnBrk="0" fontAlgn="base" hangingPunct="0">
      <a:spcBef>
        <a:spcPct val="10000"/>
      </a:spcBef>
      <a:spcAft>
        <a:spcPct val="0"/>
      </a:spcAft>
      <a:defRPr sz="1600" kern="1200">
        <a:solidFill>
          <a:schemeClr val="tx1"/>
        </a:solidFill>
        <a:latin typeface="Bitstream Charter" pitchFamily="2" charset="0"/>
        <a:ea typeface="MS PGothic" panose="020B0600070205080204" pitchFamily="34" charset="-128"/>
        <a:cs typeface="MS PGothic" charset="0"/>
      </a:defRPr>
    </a:lvl2pPr>
    <a:lvl3pPr marL="1219170" algn="l" rtl="0" eaLnBrk="0" fontAlgn="base" hangingPunct="0">
      <a:spcBef>
        <a:spcPct val="10000"/>
      </a:spcBef>
      <a:spcAft>
        <a:spcPct val="0"/>
      </a:spcAft>
      <a:defRPr sz="1600" kern="1200">
        <a:solidFill>
          <a:schemeClr val="tx1"/>
        </a:solidFill>
        <a:latin typeface="Bitstream Charter" pitchFamily="2" charset="0"/>
        <a:ea typeface="MS PGothic" panose="020B0600070205080204" pitchFamily="34" charset="-128"/>
        <a:cs typeface="MS PGothic" charset="0"/>
      </a:defRPr>
    </a:lvl3pPr>
    <a:lvl4pPr marL="1828754" algn="l" rtl="0" eaLnBrk="0" fontAlgn="base" hangingPunct="0">
      <a:spcBef>
        <a:spcPct val="10000"/>
      </a:spcBef>
      <a:spcAft>
        <a:spcPct val="0"/>
      </a:spcAft>
      <a:defRPr sz="1600" kern="1200">
        <a:solidFill>
          <a:schemeClr val="tx1"/>
        </a:solidFill>
        <a:latin typeface="Bitstream Charter" pitchFamily="2" charset="0"/>
        <a:ea typeface="MS PGothic" panose="020B0600070205080204" pitchFamily="34" charset="-128"/>
        <a:cs typeface="MS PGothic" charset="0"/>
      </a:defRPr>
    </a:lvl4pPr>
    <a:lvl5pPr marL="2438339" algn="l" rtl="0" eaLnBrk="0" fontAlgn="base" hangingPunct="0">
      <a:spcBef>
        <a:spcPct val="10000"/>
      </a:spcBef>
      <a:spcAft>
        <a:spcPct val="0"/>
      </a:spcAft>
      <a:defRPr sz="1600" kern="1200">
        <a:solidFill>
          <a:schemeClr val="tx1"/>
        </a:solidFill>
        <a:latin typeface="Bitstream Charter" pitchFamily="2" charset="0"/>
        <a:ea typeface="MS PGothic" panose="020B0600070205080204" pitchFamily="34" charset="-128"/>
        <a:cs typeface="MS PGothic"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a:p>
            <a:endParaRPr lang="en-US" dirty="0"/>
          </a:p>
        </p:txBody>
      </p:sp>
      <p:sp>
        <p:nvSpPr>
          <p:cNvPr id="4" name="Date Placeholder 3"/>
          <p:cNvSpPr>
            <a:spLocks noGrp="1"/>
          </p:cNvSpPr>
          <p:nvPr>
            <p:ph type="dt" idx="1"/>
          </p:nvPr>
        </p:nvSpPr>
        <p:spPr/>
        <p:txBody>
          <a:bodyPr/>
          <a:lstStyle/>
          <a:p>
            <a:pPr>
              <a:defRPr/>
            </a:pPr>
            <a:fld id="{7E874AB7-78DF-1346-AEDE-41E0AD87CECC}" type="datetime4">
              <a:rPr lang="de-DE" smtClean="0"/>
              <a:t>4. Juli 2023</a:t>
            </a:fld>
            <a:endParaRPr lang="de-DE"/>
          </a:p>
        </p:txBody>
      </p:sp>
      <p:sp>
        <p:nvSpPr>
          <p:cNvPr id="5" name="Footer Placeholder 4"/>
          <p:cNvSpPr>
            <a:spLocks noGrp="1"/>
          </p:cNvSpPr>
          <p:nvPr>
            <p:ph type="ftr" sz="quarter" idx="4"/>
          </p:nvPr>
        </p:nvSpPr>
        <p:spPr/>
        <p:txBody>
          <a:bodyPr/>
          <a:lstStyle/>
          <a:p>
            <a:pPr>
              <a:defRPr/>
            </a:pPr>
            <a:r>
              <a:rPr lang="de-DE"/>
              <a:t>|  </a:t>
            </a:r>
          </a:p>
        </p:txBody>
      </p:sp>
      <p:sp>
        <p:nvSpPr>
          <p:cNvPr id="6" name="Slide Number Placeholder 5"/>
          <p:cNvSpPr>
            <a:spLocks noGrp="1"/>
          </p:cNvSpPr>
          <p:nvPr>
            <p:ph type="sldNum" sz="quarter" idx="5"/>
          </p:nvPr>
        </p:nvSpPr>
        <p:spPr/>
        <p:txBody>
          <a:bodyPr/>
          <a:lstStyle/>
          <a:p>
            <a:pPr>
              <a:defRPr/>
            </a:pPr>
            <a:r>
              <a:rPr lang="de-DE"/>
              <a:t>|  </a:t>
            </a:r>
            <a:fld id="{148C5055-9239-EB4F-8129-FE687917F768}" type="slidenum">
              <a:rPr lang="de-DE" smtClean="0"/>
              <a:pPr>
                <a:defRPr/>
              </a:pPr>
              <a:t>1</a:t>
            </a:fld>
            <a:endParaRPr lang="de-DE"/>
          </a:p>
        </p:txBody>
      </p:sp>
    </p:spTree>
    <p:extLst>
      <p:ext uri="{BB962C8B-B14F-4D97-AF65-F5344CB8AC3E}">
        <p14:creationId xmlns:p14="http://schemas.microsoft.com/office/powerpoint/2010/main" val="3952619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come to the approximation of the multipole coefficients.</a:t>
            </a:r>
          </a:p>
          <a:p>
            <a:endParaRPr lang="en-US" dirty="0"/>
          </a:p>
          <a:p>
            <a:r>
              <a:rPr lang="en-US" dirty="0"/>
              <a:t>We see here the Dipole, Quadrupole and </a:t>
            </a:r>
            <a:r>
              <a:rPr lang="en-US" dirty="0" err="1"/>
              <a:t>Sextupole</a:t>
            </a:r>
            <a:r>
              <a:rPr lang="en-US" dirty="0"/>
              <a:t> Coefficients. </a:t>
            </a:r>
          </a:p>
          <a:p>
            <a:endParaRPr lang="en-US" dirty="0"/>
          </a:p>
          <a:p>
            <a:r>
              <a:rPr lang="en-US" dirty="0"/>
              <a:t>We observe very good agreement between the full and the homogenized model, with the strongest deviations occurring in the quadrupole coefficients. But also for these coefficients we get a good approximation with an average relative error of 5 %. </a:t>
            </a:r>
          </a:p>
          <a:p>
            <a:endParaRPr lang="en-US" dirty="0"/>
          </a:p>
          <a:p>
            <a:r>
              <a:rPr lang="en-US" dirty="0"/>
              <a:t>And overall we can say that the homogenization technique does not only yield a good approximation of the power losses, but it also accurately represent the field distribution inside the aperture.</a:t>
            </a:r>
          </a:p>
          <a:p>
            <a:endParaRPr lang="en-US" dirty="0"/>
          </a:p>
        </p:txBody>
      </p:sp>
      <p:sp>
        <p:nvSpPr>
          <p:cNvPr id="4" name="Date Placeholder 3"/>
          <p:cNvSpPr>
            <a:spLocks noGrp="1"/>
          </p:cNvSpPr>
          <p:nvPr>
            <p:ph type="dt" idx="1"/>
          </p:nvPr>
        </p:nvSpPr>
        <p:spPr/>
        <p:txBody>
          <a:bodyPr/>
          <a:lstStyle/>
          <a:p>
            <a:pPr>
              <a:defRPr/>
            </a:pPr>
            <a:fld id="{7E874AB7-78DF-1346-AEDE-41E0AD87CECC}" type="datetime4">
              <a:rPr lang="de-DE" smtClean="0"/>
              <a:t>4. Juli 2023</a:t>
            </a:fld>
            <a:endParaRPr lang="de-DE"/>
          </a:p>
        </p:txBody>
      </p:sp>
      <p:sp>
        <p:nvSpPr>
          <p:cNvPr id="5" name="Footer Placeholder 4"/>
          <p:cNvSpPr>
            <a:spLocks noGrp="1"/>
          </p:cNvSpPr>
          <p:nvPr>
            <p:ph type="ftr" sz="quarter" idx="4"/>
          </p:nvPr>
        </p:nvSpPr>
        <p:spPr/>
        <p:txBody>
          <a:bodyPr/>
          <a:lstStyle/>
          <a:p>
            <a:pPr>
              <a:defRPr/>
            </a:pPr>
            <a:r>
              <a:rPr lang="de-DE"/>
              <a:t>|  </a:t>
            </a:r>
          </a:p>
        </p:txBody>
      </p:sp>
      <p:sp>
        <p:nvSpPr>
          <p:cNvPr id="6" name="Slide Number Placeholder 5"/>
          <p:cNvSpPr>
            <a:spLocks noGrp="1"/>
          </p:cNvSpPr>
          <p:nvPr>
            <p:ph type="sldNum" sz="quarter" idx="5"/>
          </p:nvPr>
        </p:nvSpPr>
        <p:spPr/>
        <p:txBody>
          <a:bodyPr/>
          <a:lstStyle/>
          <a:p>
            <a:pPr>
              <a:defRPr/>
            </a:pPr>
            <a:r>
              <a:rPr lang="de-DE"/>
              <a:t>|  </a:t>
            </a:r>
            <a:fld id="{148C5055-9239-EB4F-8129-FE687917F768}" type="slidenum">
              <a:rPr lang="de-DE" smtClean="0"/>
              <a:pPr>
                <a:defRPr/>
              </a:pPr>
              <a:t>10</a:t>
            </a:fld>
            <a:endParaRPr lang="de-DE"/>
          </a:p>
        </p:txBody>
      </p:sp>
    </p:spTree>
    <p:extLst>
      <p:ext uri="{BB962C8B-B14F-4D97-AF65-F5344CB8AC3E}">
        <p14:creationId xmlns:p14="http://schemas.microsoft.com/office/powerpoint/2010/main" val="2789817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7E874AB7-78DF-1346-AEDE-41E0AD87CECC}" type="datetime4">
              <a:rPr lang="de-DE" smtClean="0"/>
              <a:t>4. Juli 2023</a:t>
            </a:fld>
            <a:endParaRPr lang="de-DE"/>
          </a:p>
        </p:txBody>
      </p:sp>
      <p:sp>
        <p:nvSpPr>
          <p:cNvPr id="5" name="Footer Placeholder 4"/>
          <p:cNvSpPr>
            <a:spLocks noGrp="1"/>
          </p:cNvSpPr>
          <p:nvPr>
            <p:ph type="ftr" sz="quarter" idx="4"/>
          </p:nvPr>
        </p:nvSpPr>
        <p:spPr/>
        <p:txBody>
          <a:bodyPr/>
          <a:lstStyle/>
          <a:p>
            <a:pPr>
              <a:defRPr/>
            </a:pPr>
            <a:r>
              <a:rPr lang="de-DE"/>
              <a:t>|  </a:t>
            </a:r>
          </a:p>
        </p:txBody>
      </p:sp>
      <p:sp>
        <p:nvSpPr>
          <p:cNvPr id="6" name="Slide Number Placeholder 5"/>
          <p:cNvSpPr>
            <a:spLocks noGrp="1"/>
          </p:cNvSpPr>
          <p:nvPr>
            <p:ph type="sldNum" sz="quarter" idx="5"/>
          </p:nvPr>
        </p:nvSpPr>
        <p:spPr/>
        <p:txBody>
          <a:bodyPr/>
          <a:lstStyle/>
          <a:p>
            <a:pPr>
              <a:defRPr/>
            </a:pPr>
            <a:r>
              <a:rPr lang="de-DE"/>
              <a:t>|  </a:t>
            </a:r>
            <a:fld id="{148C5055-9239-EB4F-8129-FE687917F768}" type="slidenum">
              <a:rPr lang="de-DE" smtClean="0"/>
              <a:pPr>
                <a:defRPr/>
              </a:pPr>
              <a:t>11</a:t>
            </a:fld>
            <a:endParaRPr lang="de-DE"/>
          </a:p>
        </p:txBody>
      </p:sp>
    </p:spTree>
    <p:extLst>
      <p:ext uri="{BB962C8B-B14F-4D97-AF65-F5344CB8AC3E}">
        <p14:creationId xmlns:p14="http://schemas.microsoft.com/office/powerpoint/2010/main" val="313553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first we give a short description of the model.</a:t>
            </a:r>
          </a:p>
          <a:p>
            <a:endParaRPr lang="en-US" dirty="0"/>
          </a:p>
          <a:p>
            <a:r>
              <a:rPr lang="en-US" dirty="0"/>
              <a:t>The model is a dipole corrector magnet with an octupole-like design. So we have here these eight posts pointing to the aperture and on each </a:t>
            </a:r>
          </a:p>
          <a:p>
            <a:r>
              <a:rPr lang="en-US" dirty="0"/>
              <a:t>Of them we have two coils, one thick main coil and a thinner auxiliary coil only one of which carries current. The active, current-carrying coils are shown here in red and the ones that don’t carry current are shown in gray. </a:t>
            </a:r>
          </a:p>
          <a:p>
            <a:endParaRPr lang="en-US" dirty="0"/>
          </a:p>
          <a:p>
            <a:r>
              <a:rPr lang="en-US" dirty="0"/>
              <a:t> If the coils are powered as shown, the magnet produces a vertical field and if the roles of the active and inactive coils are switched, we get a horizontal field. </a:t>
            </a:r>
          </a:p>
          <a:p>
            <a:endParaRPr lang="en-US" dirty="0"/>
          </a:p>
          <a:p>
            <a:r>
              <a:rPr lang="en-US" dirty="0"/>
              <a:t>The main coils have 53 turns, the auxiliary coils have 22 turns and both get a current of 27.4 A</a:t>
            </a:r>
          </a:p>
          <a:p>
            <a:r>
              <a:rPr lang="en-US" dirty="0"/>
              <a:t>The transversal dimensions are shown here, the longitudinal extent is 90 mm and the lamination thickness  0.5 mm.</a:t>
            </a:r>
          </a:p>
          <a:p>
            <a:endParaRPr lang="en-US" dirty="0"/>
          </a:p>
          <a:p>
            <a:r>
              <a:rPr lang="en-US" dirty="0"/>
              <a:t>And at first we have not included a beam pipe. </a:t>
            </a:r>
          </a:p>
          <a:p>
            <a:endParaRPr lang="en-US" dirty="0"/>
          </a:p>
        </p:txBody>
      </p:sp>
      <p:sp>
        <p:nvSpPr>
          <p:cNvPr id="4" name="Date Placeholder 3"/>
          <p:cNvSpPr>
            <a:spLocks noGrp="1"/>
          </p:cNvSpPr>
          <p:nvPr>
            <p:ph type="dt" idx="1"/>
          </p:nvPr>
        </p:nvSpPr>
        <p:spPr/>
        <p:txBody>
          <a:bodyPr/>
          <a:lstStyle/>
          <a:p>
            <a:pPr>
              <a:defRPr/>
            </a:pPr>
            <a:fld id="{7E874AB7-78DF-1346-AEDE-41E0AD87CECC}" type="datetime4">
              <a:rPr lang="de-DE" smtClean="0"/>
              <a:t>4. Juli 2023</a:t>
            </a:fld>
            <a:endParaRPr lang="de-DE"/>
          </a:p>
        </p:txBody>
      </p:sp>
      <p:sp>
        <p:nvSpPr>
          <p:cNvPr id="5" name="Footer Placeholder 4"/>
          <p:cNvSpPr>
            <a:spLocks noGrp="1"/>
          </p:cNvSpPr>
          <p:nvPr>
            <p:ph type="ftr" sz="quarter" idx="4"/>
          </p:nvPr>
        </p:nvSpPr>
        <p:spPr/>
        <p:txBody>
          <a:bodyPr/>
          <a:lstStyle/>
          <a:p>
            <a:pPr>
              <a:defRPr/>
            </a:pPr>
            <a:r>
              <a:rPr lang="de-DE"/>
              <a:t>|  </a:t>
            </a:r>
          </a:p>
        </p:txBody>
      </p:sp>
      <p:sp>
        <p:nvSpPr>
          <p:cNvPr id="6" name="Slide Number Placeholder 5"/>
          <p:cNvSpPr>
            <a:spLocks noGrp="1"/>
          </p:cNvSpPr>
          <p:nvPr>
            <p:ph type="sldNum" sz="quarter" idx="5"/>
          </p:nvPr>
        </p:nvSpPr>
        <p:spPr/>
        <p:txBody>
          <a:bodyPr/>
          <a:lstStyle/>
          <a:p>
            <a:pPr>
              <a:defRPr/>
            </a:pPr>
            <a:r>
              <a:rPr lang="de-DE"/>
              <a:t>|  </a:t>
            </a:r>
            <a:fld id="{148C5055-9239-EB4F-8129-FE687917F768}" type="slidenum">
              <a:rPr lang="de-DE" smtClean="0"/>
              <a:pPr>
                <a:defRPr/>
              </a:pPr>
              <a:t>12</a:t>
            </a:fld>
            <a:endParaRPr lang="de-DE"/>
          </a:p>
        </p:txBody>
      </p:sp>
    </p:spTree>
    <p:extLst>
      <p:ext uri="{BB962C8B-B14F-4D97-AF65-F5344CB8AC3E}">
        <p14:creationId xmlns:p14="http://schemas.microsoft.com/office/powerpoint/2010/main" val="3685321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we conduct frequency domain FE simulations in CST, at the four test frequencies and we use all</a:t>
            </a:r>
          </a:p>
          <a:p>
            <a:r>
              <a:rPr lang="en-US" dirty="0"/>
              <a:t>three symmetry planes.</a:t>
            </a:r>
          </a:p>
          <a:p>
            <a:endParaRPr lang="en-US" dirty="0"/>
          </a:p>
          <a:p>
            <a:r>
              <a:rPr lang="en-US" dirty="0"/>
              <a:t>Simulating this model is very difficult because we get very long simulation times even for relatively coarse meshes.</a:t>
            </a:r>
          </a:p>
          <a:p>
            <a:endParaRPr lang="en-US" dirty="0">
              <a:sym typeface="Wingdings" panose="05000000000000000000" pitchFamily="2" charset="2"/>
            </a:endParaRPr>
          </a:p>
          <a:p>
            <a:r>
              <a:rPr lang="en-US" dirty="0">
                <a:sym typeface="Wingdings" panose="05000000000000000000" pitchFamily="2" charset="2"/>
              </a:rPr>
              <a:t>The finest mesh we could use, which is also shown has 2.3*10^6 tetrahedra which leads to a total simulation time of 26 h for these 4 frequency points.</a:t>
            </a:r>
          </a:p>
          <a:p>
            <a:endParaRPr lang="en-US" dirty="0">
              <a:sym typeface="Wingdings" panose="05000000000000000000" pitchFamily="2" charset="2"/>
            </a:endParaRPr>
          </a:p>
          <a:p>
            <a:r>
              <a:rPr lang="en-US" dirty="0">
                <a:sym typeface="Wingdings" panose="05000000000000000000" pitchFamily="2" charset="2"/>
              </a:rPr>
              <a:t>Despite these long simulation times, the skin depths cannot be resolved such that the power loss is still mesh dependent.</a:t>
            </a:r>
          </a:p>
          <a:p>
            <a:endParaRPr lang="en-US" dirty="0"/>
          </a:p>
        </p:txBody>
      </p:sp>
      <p:sp>
        <p:nvSpPr>
          <p:cNvPr id="4" name="Date Placeholder 3"/>
          <p:cNvSpPr>
            <a:spLocks noGrp="1"/>
          </p:cNvSpPr>
          <p:nvPr>
            <p:ph type="dt" idx="1"/>
          </p:nvPr>
        </p:nvSpPr>
        <p:spPr/>
        <p:txBody>
          <a:bodyPr/>
          <a:lstStyle/>
          <a:p>
            <a:pPr>
              <a:defRPr/>
            </a:pPr>
            <a:fld id="{7E874AB7-78DF-1346-AEDE-41E0AD87CECC}" type="datetime4">
              <a:rPr lang="de-DE" smtClean="0"/>
              <a:t>4. Juli 2023</a:t>
            </a:fld>
            <a:endParaRPr lang="de-DE"/>
          </a:p>
        </p:txBody>
      </p:sp>
      <p:sp>
        <p:nvSpPr>
          <p:cNvPr id="5" name="Footer Placeholder 4"/>
          <p:cNvSpPr>
            <a:spLocks noGrp="1"/>
          </p:cNvSpPr>
          <p:nvPr>
            <p:ph type="ftr" sz="quarter" idx="4"/>
          </p:nvPr>
        </p:nvSpPr>
        <p:spPr/>
        <p:txBody>
          <a:bodyPr/>
          <a:lstStyle/>
          <a:p>
            <a:pPr>
              <a:defRPr/>
            </a:pPr>
            <a:r>
              <a:rPr lang="de-DE"/>
              <a:t>|  </a:t>
            </a:r>
          </a:p>
        </p:txBody>
      </p:sp>
      <p:sp>
        <p:nvSpPr>
          <p:cNvPr id="6" name="Slide Number Placeholder 5"/>
          <p:cNvSpPr>
            <a:spLocks noGrp="1"/>
          </p:cNvSpPr>
          <p:nvPr>
            <p:ph type="sldNum" sz="quarter" idx="5"/>
          </p:nvPr>
        </p:nvSpPr>
        <p:spPr/>
        <p:txBody>
          <a:bodyPr/>
          <a:lstStyle/>
          <a:p>
            <a:pPr>
              <a:defRPr/>
            </a:pPr>
            <a:r>
              <a:rPr lang="de-DE"/>
              <a:t>|  </a:t>
            </a:r>
            <a:fld id="{148C5055-9239-EB4F-8129-FE687917F768}" type="slidenum">
              <a:rPr lang="de-DE" smtClean="0"/>
              <a:pPr>
                <a:defRPr/>
              </a:pPr>
              <a:t>13</a:t>
            </a:fld>
            <a:endParaRPr lang="de-DE"/>
          </a:p>
        </p:txBody>
      </p:sp>
    </p:spTree>
    <p:extLst>
      <p:ext uri="{BB962C8B-B14F-4D97-AF65-F5344CB8AC3E}">
        <p14:creationId xmlns:p14="http://schemas.microsoft.com/office/powerpoint/2010/main" val="776401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1" hangingPunct="1">
              <a:defRPr/>
            </a:pPr>
            <a:r>
              <a:rPr lang="en-US" dirty="0"/>
              <a:t>Nevertheless, lets compare the results of the full model to those of the homogenized model, </a:t>
            </a:r>
          </a:p>
          <a:p>
            <a:pPr defTabSz="966612" eaLnBrk="1" hangingPunct="1">
              <a:defRPr/>
            </a:pPr>
            <a:endParaRPr lang="en-US" dirty="0"/>
          </a:p>
          <a:p>
            <a:pPr defTabSz="966612" eaLnBrk="1" hangingPunct="1">
              <a:defRPr/>
            </a:pPr>
            <a:r>
              <a:rPr lang="en-US" dirty="0"/>
              <a:t>Lets first look at the plot on the left, where we see the eddy current losses in the yoke. Here we have to keep in mind that the losses in the full model are still mesh-dependent. But </a:t>
            </a:r>
            <a:r>
              <a:rPr lang="en-US" dirty="0" err="1"/>
              <a:t>still,we</a:t>
            </a:r>
            <a:r>
              <a:rPr lang="en-US" dirty="0"/>
              <a:t> can see that we obtain the quite similar  results with the full and the </a:t>
            </a:r>
            <a:r>
              <a:rPr lang="en-US" dirty="0" err="1"/>
              <a:t>hom</a:t>
            </a:r>
            <a:r>
              <a:rPr lang="en-US" dirty="0"/>
              <a:t>. Model and the simulation time is greatly reduced from 26h to 5min.</a:t>
            </a:r>
          </a:p>
          <a:p>
            <a:pPr defTabSz="966612" eaLnBrk="1" hangingPunct="1">
              <a:defRPr/>
            </a:pPr>
            <a:endParaRPr lang="en-US" dirty="0"/>
          </a:p>
          <a:p>
            <a:r>
              <a:rPr lang="en-US" dirty="0"/>
              <a:t>Ok and next to the plot in the table we can see the average relative deviations of the multipole coefficients computed with the homogenized model from those computed with the full model. Here, we look at the dipole, 14- and 18-pole coefficients because the quadrupoles, octupoles, … are zero due to symmetry and the </a:t>
            </a:r>
            <a:r>
              <a:rPr lang="en-US" dirty="0" err="1"/>
              <a:t>sextupoles</a:t>
            </a:r>
            <a:r>
              <a:rPr lang="en-US" dirty="0"/>
              <a:t> and </a:t>
            </a:r>
            <a:r>
              <a:rPr lang="en-US" dirty="0" err="1"/>
              <a:t>decapoles</a:t>
            </a:r>
            <a:r>
              <a:rPr lang="en-US" dirty="0"/>
              <a:t> are also very small due to the particular choice of the number of turns and currents in the coils .</a:t>
            </a:r>
          </a:p>
          <a:p>
            <a:r>
              <a:rPr lang="en-US" dirty="0"/>
              <a:t>Here we observe very good agreement between the full and the homogenized model.</a:t>
            </a:r>
          </a:p>
          <a:p>
            <a:endParaRPr lang="en-US" dirty="0"/>
          </a:p>
          <a:p>
            <a:pPr defTabSz="966612" eaLnBrk="1" hangingPunct="1">
              <a:defRPr/>
            </a:pPr>
            <a:r>
              <a:rPr lang="en-US" dirty="0"/>
              <a:t>Based on all of these results we come to the conclusion that we can use the homogenization technique for further studies of this octupole-like model.</a:t>
            </a:r>
          </a:p>
          <a:p>
            <a:endParaRPr lang="en-US" dirty="0"/>
          </a:p>
        </p:txBody>
      </p:sp>
      <p:sp>
        <p:nvSpPr>
          <p:cNvPr id="4" name="Date Placeholder 3"/>
          <p:cNvSpPr>
            <a:spLocks noGrp="1"/>
          </p:cNvSpPr>
          <p:nvPr>
            <p:ph type="dt" idx="1"/>
          </p:nvPr>
        </p:nvSpPr>
        <p:spPr/>
        <p:txBody>
          <a:bodyPr/>
          <a:lstStyle/>
          <a:p>
            <a:pPr>
              <a:defRPr/>
            </a:pPr>
            <a:fld id="{7E874AB7-78DF-1346-AEDE-41E0AD87CECC}" type="datetime4">
              <a:rPr lang="de-DE" smtClean="0"/>
              <a:t>4. Juli 2023</a:t>
            </a:fld>
            <a:endParaRPr lang="de-DE"/>
          </a:p>
        </p:txBody>
      </p:sp>
      <p:sp>
        <p:nvSpPr>
          <p:cNvPr id="5" name="Footer Placeholder 4"/>
          <p:cNvSpPr>
            <a:spLocks noGrp="1"/>
          </p:cNvSpPr>
          <p:nvPr>
            <p:ph type="ftr" sz="quarter" idx="4"/>
          </p:nvPr>
        </p:nvSpPr>
        <p:spPr/>
        <p:txBody>
          <a:bodyPr/>
          <a:lstStyle/>
          <a:p>
            <a:pPr>
              <a:defRPr/>
            </a:pPr>
            <a:r>
              <a:rPr lang="de-DE"/>
              <a:t>|  </a:t>
            </a:r>
          </a:p>
        </p:txBody>
      </p:sp>
      <p:sp>
        <p:nvSpPr>
          <p:cNvPr id="6" name="Slide Number Placeholder 5"/>
          <p:cNvSpPr>
            <a:spLocks noGrp="1"/>
          </p:cNvSpPr>
          <p:nvPr>
            <p:ph type="sldNum" sz="quarter" idx="5"/>
          </p:nvPr>
        </p:nvSpPr>
        <p:spPr/>
        <p:txBody>
          <a:bodyPr/>
          <a:lstStyle/>
          <a:p>
            <a:pPr>
              <a:defRPr/>
            </a:pPr>
            <a:r>
              <a:rPr lang="de-DE"/>
              <a:t>|  </a:t>
            </a:r>
            <a:fld id="{148C5055-9239-EB4F-8129-FE687917F768}" type="slidenum">
              <a:rPr lang="de-DE" smtClean="0"/>
              <a:pPr>
                <a:defRPr/>
              </a:pPr>
              <a:t>14</a:t>
            </a:fld>
            <a:endParaRPr lang="de-DE"/>
          </a:p>
        </p:txBody>
      </p:sp>
    </p:spTree>
    <p:extLst>
      <p:ext uri="{BB962C8B-B14F-4D97-AF65-F5344CB8AC3E}">
        <p14:creationId xmlns:p14="http://schemas.microsoft.com/office/powerpoint/2010/main" val="122576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1" hangingPunct="1">
              <a:defRPr/>
            </a:pPr>
            <a:r>
              <a:rPr lang="en-US" dirty="0"/>
              <a:t>In the following I just want to give an overview of the kind of studies that we are currently conducting with the help of this homogenization technique.</a:t>
            </a:r>
          </a:p>
          <a:p>
            <a:pPr defTabSz="966612" eaLnBrk="1" hangingPunct="1">
              <a:defRPr/>
            </a:pPr>
            <a:r>
              <a:rPr lang="en-US" dirty="0"/>
              <a:t>The first study concerns the power losses.  In this study, we use the homogenized model to investigate the losses in the yoke for frequencies up </a:t>
            </a:r>
          </a:p>
          <a:p>
            <a:pPr defTabSz="966612" eaLnBrk="1" hangingPunct="1">
              <a:defRPr/>
            </a:pPr>
            <a:r>
              <a:rPr lang="en-US" dirty="0"/>
              <a:t>To 65 kHz.</a:t>
            </a:r>
          </a:p>
          <a:p>
            <a:pPr defTabSz="966612" eaLnBrk="1" hangingPunct="1">
              <a:defRPr/>
            </a:pPr>
            <a:r>
              <a:rPr lang="en-US" dirty="0"/>
              <a:t>And we vary the lamination thickness between 0.2 and 0.5 mm while we keep the stacking factor gamma const. at roughly 91 %. </a:t>
            </a:r>
          </a:p>
          <a:p>
            <a:endParaRPr lang="en-US" dirty="0"/>
          </a:p>
          <a:p>
            <a:r>
              <a:rPr lang="en-US" dirty="0"/>
              <a:t>And it should also be mentioned here that in the simulation the same current is supplied to the coils over the whole frequency range. In reality the power supply won’t be able to maintain the same current as the frequency is increased. Therefore the losses</a:t>
            </a:r>
          </a:p>
          <a:p>
            <a:r>
              <a:rPr lang="en-US" dirty="0"/>
              <a:t>In the real magnet will be much smaller, but our results can just be scaled to the actual current.</a:t>
            </a:r>
          </a:p>
          <a:p>
            <a:endParaRPr lang="en-US" dirty="0"/>
          </a:p>
          <a:p>
            <a:r>
              <a:rPr lang="en-US" dirty="0"/>
              <a:t>With that in mind, the results for the thickest and the thinnest lamination thickness in the investigated range are shown in the plot on the left, the results for the other lamination thicknesses are shown in the table. </a:t>
            </a:r>
          </a:p>
          <a:p>
            <a:endParaRPr lang="en-US" dirty="0"/>
          </a:p>
          <a:p>
            <a:r>
              <a:rPr lang="en-US" dirty="0"/>
              <a:t>If we look at the losses at 10 Hz in the first row, there is roughly a factor 1.5 between the losses with the thinnest and the thickest lamination thickness.</a:t>
            </a:r>
          </a:p>
          <a:p>
            <a:r>
              <a:rPr lang="en-US" dirty="0"/>
              <a:t>At  100 Hz  we have a factor of more than 2 and at 1000  Hz there is almost a factor of 3. </a:t>
            </a:r>
          </a:p>
          <a:p>
            <a:r>
              <a:rPr lang="en-US" dirty="0"/>
              <a:t>But at the very high frequencies, so at 30 kHz and 65 kHz, the losses are essentially the same for all lamination thicknesses.</a:t>
            </a:r>
          </a:p>
          <a:p>
            <a:endParaRPr lang="en-US" dirty="0"/>
          </a:p>
          <a:p>
            <a:r>
              <a:rPr lang="en-US" dirty="0"/>
              <a:t>So we can conclude that at low and medium frequencies, the choice of the lamination thickness has a strong influence on the losses, but at the very high frequencies, it does not matter.</a:t>
            </a:r>
          </a:p>
          <a:p>
            <a:endParaRPr lang="en-US" dirty="0"/>
          </a:p>
        </p:txBody>
      </p:sp>
      <p:sp>
        <p:nvSpPr>
          <p:cNvPr id="4" name="Date Placeholder 3"/>
          <p:cNvSpPr>
            <a:spLocks noGrp="1"/>
          </p:cNvSpPr>
          <p:nvPr>
            <p:ph type="dt" idx="1"/>
          </p:nvPr>
        </p:nvSpPr>
        <p:spPr/>
        <p:txBody>
          <a:bodyPr/>
          <a:lstStyle/>
          <a:p>
            <a:pPr>
              <a:defRPr/>
            </a:pPr>
            <a:fld id="{7E874AB7-78DF-1346-AEDE-41E0AD87CECC}" type="datetime4">
              <a:rPr lang="de-DE" smtClean="0"/>
              <a:t>4. Juli 2023</a:t>
            </a:fld>
            <a:endParaRPr lang="de-DE"/>
          </a:p>
        </p:txBody>
      </p:sp>
      <p:sp>
        <p:nvSpPr>
          <p:cNvPr id="5" name="Footer Placeholder 4"/>
          <p:cNvSpPr>
            <a:spLocks noGrp="1"/>
          </p:cNvSpPr>
          <p:nvPr>
            <p:ph type="ftr" sz="quarter" idx="4"/>
          </p:nvPr>
        </p:nvSpPr>
        <p:spPr/>
        <p:txBody>
          <a:bodyPr/>
          <a:lstStyle/>
          <a:p>
            <a:pPr>
              <a:defRPr/>
            </a:pPr>
            <a:r>
              <a:rPr lang="de-DE"/>
              <a:t>|  </a:t>
            </a:r>
          </a:p>
        </p:txBody>
      </p:sp>
      <p:sp>
        <p:nvSpPr>
          <p:cNvPr id="6" name="Slide Number Placeholder 5"/>
          <p:cNvSpPr>
            <a:spLocks noGrp="1"/>
          </p:cNvSpPr>
          <p:nvPr>
            <p:ph type="sldNum" sz="quarter" idx="5"/>
          </p:nvPr>
        </p:nvSpPr>
        <p:spPr/>
        <p:txBody>
          <a:bodyPr/>
          <a:lstStyle/>
          <a:p>
            <a:pPr>
              <a:defRPr/>
            </a:pPr>
            <a:r>
              <a:rPr lang="de-DE"/>
              <a:t>|  </a:t>
            </a:r>
            <a:fld id="{148C5055-9239-EB4F-8129-FE687917F768}" type="slidenum">
              <a:rPr lang="de-DE" smtClean="0"/>
              <a:pPr>
                <a:defRPr/>
              </a:pPr>
              <a:t>15</a:t>
            </a:fld>
            <a:endParaRPr lang="de-DE"/>
          </a:p>
        </p:txBody>
      </p:sp>
    </p:spTree>
    <p:extLst>
      <p:ext uri="{BB962C8B-B14F-4D97-AF65-F5344CB8AC3E}">
        <p14:creationId xmlns:p14="http://schemas.microsoft.com/office/powerpoint/2010/main" val="3385278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study concerns the distribution of the multipole coefficients along the magnets longitudinal axis.</a:t>
            </a:r>
          </a:p>
          <a:p>
            <a:endParaRPr lang="en-US" dirty="0"/>
          </a:p>
          <a:p>
            <a:r>
              <a:rPr lang="en-US" dirty="0"/>
              <a:t>I should mention here that at this point the number of windings and the value of the current have been changed so from now on all results are computed with main coils with 65 turns and auxiliary coils with 27 turns and both get a current of 15 A.</a:t>
            </a:r>
          </a:p>
          <a:p>
            <a:endParaRPr lang="en-US" dirty="0"/>
          </a:p>
          <a:p>
            <a:endParaRPr lang="en-US" dirty="0"/>
          </a:p>
          <a:p>
            <a:r>
              <a:rPr lang="en-US" dirty="0"/>
              <a:t>So in the plots we can see the longitudinal distributions of the dipole, 14-pole and 18-pole coefficients at different frequencies and in the table below we can see the integrated coefficients at these frequencies and some additional frequencies.</a:t>
            </a:r>
          </a:p>
          <a:p>
            <a:endParaRPr lang="en-US" dirty="0"/>
          </a:p>
          <a:p>
            <a:r>
              <a:rPr lang="en-US" dirty="0"/>
              <a:t>And looking at the integrated coefficients, we observe a decrease of 50-60 % over the whole frequency range due to the eddy currents in the yoke.</a:t>
            </a:r>
          </a:p>
          <a:p>
            <a:r>
              <a:rPr lang="en-US" dirty="0"/>
              <a:t> </a:t>
            </a:r>
          </a:p>
          <a:p>
            <a:endParaRPr lang="en-US" dirty="0"/>
          </a:p>
          <a:p>
            <a:endParaRPr lang="en-US" dirty="0"/>
          </a:p>
          <a:p>
            <a:endParaRPr lang="en-US" dirty="0"/>
          </a:p>
          <a:p>
            <a:endParaRPr lang="en-US" dirty="0"/>
          </a:p>
        </p:txBody>
      </p:sp>
      <p:sp>
        <p:nvSpPr>
          <p:cNvPr id="4" name="Date Placeholder 3"/>
          <p:cNvSpPr>
            <a:spLocks noGrp="1"/>
          </p:cNvSpPr>
          <p:nvPr>
            <p:ph type="dt" idx="1"/>
          </p:nvPr>
        </p:nvSpPr>
        <p:spPr/>
        <p:txBody>
          <a:bodyPr/>
          <a:lstStyle/>
          <a:p>
            <a:pPr>
              <a:defRPr/>
            </a:pPr>
            <a:fld id="{7E874AB7-78DF-1346-AEDE-41E0AD87CECC}" type="datetime4">
              <a:rPr lang="de-DE" smtClean="0"/>
              <a:t>4. Juli 2023</a:t>
            </a:fld>
            <a:endParaRPr lang="de-DE"/>
          </a:p>
        </p:txBody>
      </p:sp>
      <p:sp>
        <p:nvSpPr>
          <p:cNvPr id="5" name="Footer Placeholder 4"/>
          <p:cNvSpPr>
            <a:spLocks noGrp="1"/>
          </p:cNvSpPr>
          <p:nvPr>
            <p:ph type="ftr" sz="quarter" idx="4"/>
          </p:nvPr>
        </p:nvSpPr>
        <p:spPr/>
        <p:txBody>
          <a:bodyPr/>
          <a:lstStyle/>
          <a:p>
            <a:pPr>
              <a:defRPr/>
            </a:pPr>
            <a:r>
              <a:rPr lang="de-DE"/>
              <a:t>|  </a:t>
            </a:r>
          </a:p>
        </p:txBody>
      </p:sp>
      <p:sp>
        <p:nvSpPr>
          <p:cNvPr id="6" name="Slide Number Placeholder 5"/>
          <p:cNvSpPr>
            <a:spLocks noGrp="1"/>
          </p:cNvSpPr>
          <p:nvPr>
            <p:ph type="sldNum" sz="quarter" idx="5"/>
          </p:nvPr>
        </p:nvSpPr>
        <p:spPr/>
        <p:txBody>
          <a:bodyPr/>
          <a:lstStyle/>
          <a:p>
            <a:pPr>
              <a:defRPr/>
            </a:pPr>
            <a:r>
              <a:rPr lang="de-DE"/>
              <a:t>|  </a:t>
            </a:r>
            <a:fld id="{148C5055-9239-EB4F-8129-FE687917F768}" type="slidenum">
              <a:rPr lang="de-DE" smtClean="0"/>
              <a:pPr>
                <a:defRPr/>
              </a:pPr>
              <a:t>16</a:t>
            </a:fld>
            <a:endParaRPr lang="de-DE"/>
          </a:p>
        </p:txBody>
      </p:sp>
    </p:spTree>
    <p:extLst>
      <p:ext uri="{BB962C8B-B14F-4D97-AF65-F5344CB8AC3E}">
        <p14:creationId xmlns:p14="http://schemas.microsoft.com/office/powerpoint/2010/main" val="521744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Ok now let’s have a look at what happens if we include a beam pipe, in this case we have a round beam pipe with an outer radius of 11.5 mm made out of 1.5 mm thick SS and a thin gold and copper layer. But this is just one example, we are considering many different options for the beam pipe.  </a:t>
            </a:r>
          </a:p>
          <a:p>
            <a:r>
              <a:rPr lang="en-US" dirty="0"/>
              <a:t>If we look at the dipole, 14 and 18-pole coefficients along the longitudinal axis in the model with a beam pipe, we observe first of all that the general shape of these distributions is pretty similar to the model without beam pipe.</a:t>
            </a:r>
          </a:p>
          <a:p>
            <a:endParaRPr lang="en-US" dirty="0"/>
          </a:p>
          <a:p>
            <a:r>
              <a:rPr lang="en-US" dirty="0"/>
              <a:t>The main difference is the fact that here, in the model that includes a beam pipe, the coefficients decrease faster as the frequency is increased. In the table here with integrated coefficients we see that the integrated dipoles decrease by 97%  over the frequency range from 1 Hz to 65 kHz while in the model without the beam pipe they decreased by roughly 57 % percent. </a:t>
            </a:r>
          </a:p>
          <a:p>
            <a:r>
              <a:rPr lang="en-US" dirty="0"/>
              <a:t>The integrated 14-poles decrease by 82 % compared to the 52 % in the model without beampipe</a:t>
            </a:r>
          </a:p>
          <a:p>
            <a:r>
              <a:rPr lang="en-US" dirty="0"/>
              <a:t>And the 18-pole coefficients even change there sign here at the high frequencies 30 kHz, 65 kHz.</a:t>
            </a:r>
          </a:p>
          <a:p>
            <a:endParaRPr lang="en-US" dirty="0"/>
          </a:p>
        </p:txBody>
      </p:sp>
      <p:sp>
        <p:nvSpPr>
          <p:cNvPr id="4" name="Date Placeholder 3"/>
          <p:cNvSpPr>
            <a:spLocks noGrp="1"/>
          </p:cNvSpPr>
          <p:nvPr>
            <p:ph type="dt" idx="1"/>
          </p:nvPr>
        </p:nvSpPr>
        <p:spPr/>
        <p:txBody>
          <a:bodyPr/>
          <a:lstStyle/>
          <a:p>
            <a:pPr>
              <a:defRPr/>
            </a:pPr>
            <a:fld id="{7E874AB7-78DF-1346-AEDE-41E0AD87CECC}" type="datetime4">
              <a:rPr lang="de-DE" smtClean="0"/>
              <a:t>4. Juli 2023</a:t>
            </a:fld>
            <a:endParaRPr lang="de-DE"/>
          </a:p>
        </p:txBody>
      </p:sp>
      <p:sp>
        <p:nvSpPr>
          <p:cNvPr id="5" name="Footer Placeholder 4"/>
          <p:cNvSpPr>
            <a:spLocks noGrp="1"/>
          </p:cNvSpPr>
          <p:nvPr>
            <p:ph type="ftr" sz="quarter" idx="4"/>
          </p:nvPr>
        </p:nvSpPr>
        <p:spPr/>
        <p:txBody>
          <a:bodyPr/>
          <a:lstStyle/>
          <a:p>
            <a:pPr>
              <a:defRPr/>
            </a:pPr>
            <a:r>
              <a:rPr lang="de-DE"/>
              <a:t>|  </a:t>
            </a:r>
          </a:p>
        </p:txBody>
      </p:sp>
      <p:sp>
        <p:nvSpPr>
          <p:cNvPr id="6" name="Slide Number Placeholder 5"/>
          <p:cNvSpPr>
            <a:spLocks noGrp="1"/>
          </p:cNvSpPr>
          <p:nvPr>
            <p:ph type="sldNum" sz="quarter" idx="5"/>
          </p:nvPr>
        </p:nvSpPr>
        <p:spPr/>
        <p:txBody>
          <a:bodyPr/>
          <a:lstStyle/>
          <a:p>
            <a:pPr>
              <a:defRPr/>
            </a:pPr>
            <a:r>
              <a:rPr lang="de-DE"/>
              <a:t>|  </a:t>
            </a:r>
            <a:fld id="{148C5055-9239-EB4F-8129-FE687917F768}" type="slidenum">
              <a:rPr lang="de-DE" smtClean="0"/>
              <a:pPr>
                <a:defRPr/>
              </a:pPr>
              <a:t>17</a:t>
            </a:fld>
            <a:endParaRPr lang="de-DE"/>
          </a:p>
        </p:txBody>
      </p:sp>
    </p:spTree>
    <p:extLst>
      <p:ext uri="{BB962C8B-B14F-4D97-AF65-F5344CB8AC3E}">
        <p14:creationId xmlns:p14="http://schemas.microsoft.com/office/powerpoint/2010/main" val="3496013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To get a more precise understanding of the beam pipe’s effect, we show here a direct comparison of the dipoles along the longitudinal coordinate.</a:t>
            </a:r>
          </a:p>
          <a:p>
            <a:r>
              <a:rPr lang="en-US" dirty="0"/>
              <a:t>In green we have the result without beam pipe and in blue the results with beam pipe for 1Hz, 1 kHz, 10 kHz, and 65 kHz.</a:t>
            </a:r>
          </a:p>
          <a:p>
            <a:endParaRPr lang="en-US" dirty="0"/>
          </a:p>
          <a:p>
            <a:r>
              <a:rPr lang="en-US" dirty="0"/>
              <a:t>We observe that up to roughly 1 kHz, there are only very minor differences in the dipole coefficients of both models.</a:t>
            </a:r>
          </a:p>
          <a:p>
            <a:r>
              <a:rPr lang="en-US" dirty="0"/>
              <a:t>But above 1 kHz, the difference between both models starts to grow: The eddy currents in the beam pipe then lead to</a:t>
            </a:r>
          </a:p>
          <a:p>
            <a:r>
              <a:rPr lang="en-US" dirty="0"/>
              <a:t>a much stronger attenuation of the dipole field. So we can see here at 10 kHz and 65 kHz that the dipole field in the model with a beam pipe is much weaker than in the model without beam pipe.</a:t>
            </a:r>
          </a:p>
          <a:p>
            <a:endParaRPr lang="en-US" dirty="0"/>
          </a:p>
          <a:p>
            <a:r>
              <a:rPr lang="en-US" dirty="0"/>
              <a:t>Another effect that is reflected in these plots is that the beam pipe influences the effective length of the magnet.</a:t>
            </a:r>
          </a:p>
          <a:p>
            <a:r>
              <a:rPr lang="en-US" dirty="0"/>
              <a:t>Here at 10 kHz and 65 kHz we can see that the section where the magnetic field is at its maximum is significantly longer in the model that includes a beam pipe than it is in the model without a beam pipe. </a:t>
            </a:r>
          </a:p>
          <a:p>
            <a:r>
              <a:rPr lang="en-US" dirty="0"/>
              <a:t>This leads to a greater effective length of the magnet at high frequencies in the model with beam pipe.</a:t>
            </a:r>
          </a:p>
          <a:p>
            <a:endParaRPr lang="en-US" dirty="0"/>
          </a:p>
          <a:p>
            <a:endParaRPr lang="en-US" dirty="0"/>
          </a:p>
        </p:txBody>
      </p:sp>
      <p:sp>
        <p:nvSpPr>
          <p:cNvPr id="4" name="Date Placeholder 3"/>
          <p:cNvSpPr>
            <a:spLocks noGrp="1"/>
          </p:cNvSpPr>
          <p:nvPr>
            <p:ph type="dt" idx="1"/>
          </p:nvPr>
        </p:nvSpPr>
        <p:spPr/>
        <p:txBody>
          <a:bodyPr/>
          <a:lstStyle/>
          <a:p>
            <a:pPr>
              <a:defRPr/>
            </a:pPr>
            <a:fld id="{7E874AB7-78DF-1346-AEDE-41E0AD87CECC}" type="datetime4">
              <a:rPr lang="de-DE" smtClean="0"/>
              <a:t>4. Juli 2023</a:t>
            </a:fld>
            <a:endParaRPr lang="de-DE"/>
          </a:p>
        </p:txBody>
      </p:sp>
      <p:sp>
        <p:nvSpPr>
          <p:cNvPr id="5" name="Footer Placeholder 4"/>
          <p:cNvSpPr>
            <a:spLocks noGrp="1"/>
          </p:cNvSpPr>
          <p:nvPr>
            <p:ph type="ftr" sz="quarter" idx="4"/>
          </p:nvPr>
        </p:nvSpPr>
        <p:spPr/>
        <p:txBody>
          <a:bodyPr/>
          <a:lstStyle/>
          <a:p>
            <a:pPr>
              <a:defRPr/>
            </a:pPr>
            <a:r>
              <a:rPr lang="de-DE"/>
              <a:t>|  </a:t>
            </a:r>
          </a:p>
        </p:txBody>
      </p:sp>
      <p:sp>
        <p:nvSpPr>
          <p:cNvPr id="6" name="Slide Number Placeholder 5"/>
          <p:cNvSpPr>
            <a:spLocks noGrp="1"/>
          </p:cNvSpPr>
          <p:nvPr>
            <p:ph type="sldNum" sz="quarter" idx="5"/>
          </p:nvPr>
        </p:nvSpPr>
        <p:spPr/>
        <p:txBody>
          <a:bodyPr/>
          <a:lstStyle/>
          <a:p>
            <a:pPr>
              <a:defRPr/>
            </a:pPr>
            <a:r>
              <a:rPr lang="de-DE"/>
              <a:t>|  </a:t>
            </a:r>
            <a:fld id="{148C5055-9239-EB4F-8129-FE687917F768}" type="slidenum">
              <a:rPr lang="de-DE" smtClean="0"/>
              <a:pPr>
                <a:defRPr/>
              </a:pPr>
              <a:t>18</a:t>
            </a:fld>
            <a:endParaRPr lang="de-DE"/>
          </a:p>
        </p:txBody>
      </p:sp>
    </p:spTree>
    <p:extLst>
      <p:ext uri="{BB962C8B-B14F-4D97-AF65-F5344CB8AC3E}">
        <p14:creationId xmlns:p14="http://schemas.microsoft.com/office/powerpoint/2010/main" val="3790089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major subject of interest is the transfer function of the magnet.</a:t>
            </a:r>
          </a:p>
          <a:p>
            <a:pPr defTabSz="966612" eaLnBrk="1" hangingPunct="1">
              <a:defRPr/>
            </a:pPr>
            <a:r>
              <a:rPr lang="en-US" dirty="0"/>
              <a:t>We have on the left the integrated transfer function which is computed by dividing the integrated dipole coefficients at the respective frequency by the integrated dipole coefficient at 1 Hz. And the field lag is just the phase difference between the current in the coils and the magnetic field in the center of the aperture. </a:t>
            </a:r>
          </a:p>
          <a:p>
            <a:pPr defTabSz="966612" eaLnBrk="1" hangingPunct="1">
              <a:defRPr/>
            </a:pPr>
            <a:endParaRPr lang="en-US" dirty="0"/>
          </a:p>
          <a:p>
            <a:pPr defTabSz="966612" eaLnBrk="1" hangingPunct="1">
              <a:defRPr/>
            </a:pPr>
            <a:r>
              <a:rPr lang="en-US" dirty="0"/>
              <a:t>In the plots we see the results for an iron yoke with and without BP and I should note here that the specifics of the beam pipe have been changed. And we can see that without a beam pipe we have a 3 dB bandwidth of 20 kHz and the </a:t>
            </a:r>
            <a:r>
              <a:rPr lang="en-US" dirty="0" err="1"/>
              <a:t>phaseshift</a:t>
            </a:r>
            <a:r>
              <a:rPr lang="en-US" dirty="0"/>
              <a:t> at the bandwidth is roughly at 10° and then if the beam pipe is included, the 3 dB bandwidth is reduced to 7 kHz and the phase shift at the bandwidth is at 38°, which is also shown here in the table.</a:t>
            </a:r>
          </a:p>
          <a:p>
            <a:pPr defTabSz="966612" eaLnBrk="1" hangingPunct="1">
              <a:defRPr/>
            </a:pPr>
            <a:r>
              <a:rPr lang="en-US" dirty="0"/>
              <a:t>And here I also show the results for some more yoke materials so for M19-steel the bandwidth is at 10 kHz and the phase shift at 46°. For 1010 Steel the results are basically the same as for iron.</a:t>
            </a:r>
          </a:p>
          <a:p>
            <a:pPr defTabSz="966612" eaLnBrk="1" hangingPunct="1">
              <a:defRPr/>
            </a:pPr>
            <a:endParaRPr lang="en-US" dirty="0"/>
          </a:p>
          <a:p>
            <a:endParaRPr lang="en-US" dirty="0"/>
          </a:p>
          <a:p>
            <a:endParaRPr lang="en-US" dirty="0"/>
          </a:p>
          <a:p>
            <a:endParaRPr lang="en-US" dirty="0"/>
          </a:p>
          <a:p>
            <a:endParaRPr lang="en-US" dirty="0"/>
          </a:p>
        </p:txBody>
      </p:sp>
      <p:sp>
        <p:nvSpPr>
          <p:cNvPr id="4" name="Date Placeholder 3"/>
          <p:cNvSpPr>
            <a:spLocks noGrp="1"/>
          </p:cNvSpPr>
          <p:nvPr>
            <p:ph type="dt" idx="1"/>
          </p:nvPr>
        </p:nvSpPr>
        <p:spPr/>
        <p:txBody>
          <a:bodyPr/>
          <a:lstStyle/>
          <a:p>
            <a:pPr>
              <a:defRPr/>
            </a:pPr>
            <a:fld id="{7E874AB7-78DF-1346-AEDE-41E0AD87CECC}" type="datetime4">
              <a:rPr lang="de-DE" smtClean="0"/>
              <a:t>4. Juli 2023</a:t>
            </a:fld>
            <a:endParaRPr lang="de-DE"/>
          </a:p>
        </p:txBody>
      </p:sp>
      <p:sp>
        <p:nvSpPr>
          <p:cNvPr id="5" name="Footer Placeholder 4"/>
          <p:cNvSpPr>
            <a:spLocks noGrp="1"/>
          </p:cNvSpPr>
          <p:nvPr>
            <p:ph type="ftr" sz="quarter" idx="4"/>
          </p:nvPr>
        </p:nvSpPr>
        <p:spPr/>
        <p:txBody>
          <a:bodyPr/>
          <a:lstStyle/>
          <a:p>
            <a:pPr>
              <a:defRPr/>
            </a:pPr>
            <a:r>
              <a:rPr lang="de-DE"/>
              <a:t>|  </a:t>
            </a:r>
          </a:p>
        </p:txBody>
      </p:sp>
      <p:sp>
        <p:nvSpPr>
          <p:cNvPr id="6" name="Slide Number Placeholder 5"/>
          <p:cNvSpPr>
            <a:spLocks noGrp="1"/>
          </p:cNvSpPr>
          <p:nvPr>
            <p:ph type="sldNum" sz="quarter" idx="5"/>
          </p:nvPr>
        </p:nvSpPr>
        <p:spPr/>
        <p:txBody>
          <a:bodyPr/>
          <a:lstStyle/>
          <a:p>
            <a:pPr>
              <a:defRPr/>
            </a:pPr>
            <a:r>
              <a:rPr lang="de-DE"/>
              <a:t>|  </a:t>
            </a:r>
            <a:fld id="{148C5055-9239-EB4F-8129-FE687917F768}" type="slidenum">
              <a:rPr lang="de-DE" smtClean="0"/>
              <a:pPr>
                <a:defRPr/>
              </a:pPr>
              <a:t>19</a:t>
            </a:fld>
            <a:endParaRPr lang="de-DE"/>
          </a:p>
        </p:txBody>
      </p:sp>
    </p:spTree>
    <p:extLst>
      <p:ext uri="{BB962C8B-B14F-4D97-AF65-F5344CB8AC3E}">
        <p14:creationId xmlns:p14="http://schemas.microsoft.com/office/powerpoint/2010/main" val="3294118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start with an </a:t>
            </a:r>
            <a:r>
              <a:rPr lang="en-US" b="1" dirty="0"/>
              <a:t>introduction</a:t>
            </a:r>
            <a:r>
              <a:rPr lang="en-US" dirty="0"/>
              <a:t> motivating this work and explaining why simulating these orbit correctors is computationally very demanding.</a:t>
            </a:r>
          </a:p>
          <a:p>
            <a:r>
              <a:rPr lang="en-US" dirty="0"/>
              <a:t>Then, we explain a </a:t>
            </a:r>
            <a:r>
              <a:rPr lang="en-US" b="1" dirty="0"/>
              <a:t>technique to ease the computational effort by homogenizing the laminated yoke </a:t>
            </a:r>
            <a:r>
              <a:rPr lang="en-US" dirty="0"/>
              <a:t>of the magnets.</a:t>
            </a:r>
          </a:p>
          <a:p>
            <a:r>
              <a:rPr lang="en-US" dirty="0"/>
              <a:t>Next, we investigate the </a:t>
            </a:r>
            <a:r>
              <a:rPr lang="en-US" b="1" dirty="0"/>
              <a:t>toy model </a:t>
            </a:r>
            <a:r>
              <a:rPr lang="en-US" dirty="0"/>
              <a:t>and use it to </a:t>
            </a:r>
            <a:r>
              <a:rPr lang="en-US" b="1" dirty="0"/>
              <a:t>validate the homogenization technique.</a:t>
            </a:r>
          </a:p>
          <a:p>
            <a:r>
              <a:rPr lang="en-US" b="1" dirty="0"/>
              <a:t>And this homogenization is then applied to the realistic model </a:t>
            </a:r>
            <a:r>
              <a:rPr lang="en-US" dirty="0"/>
              <a:t>of an orbit corrector magnet for PETRA IV and we will give an overview of the studies that we are conducting with this technique.</a:t>
            </a:r>
          </a:p>
          <a:p>
            <a:r>
              <a:rPr lang="en-US" dirty="0"/>
              <a:t>Finally, we give a conclusion and an outlook.</a:t>
            </a:r>
          </a:p>
          <a:p>
            <a:endParaRPr lang="en-US" dirty="0"/>
          </a:p>
        </p:txBody>
      </p:sp>
      <p:sp>
        <p:nvSpPr>
          <p:cNvPr id="4" name="Date Placeholder 3"/>
          <p:cNvSpPr>
            <a:spLocks noGrp="1"/>
          </p:cNvSpPr>
          <p:nvPr>
            <p:ph type="dt" idx="1"/>
          </p:nvPr>
        </p:nvSpPr>
        <p:spPr/>
        <p:txBody>
          <a:bodyPr/>
          <a:lstStyle/>
          <a:p>
            <a:pPr>
              <a:defRPr/>
            </a:pPr>
            <a:fld id="{7E874AB7-78DF-1346-AEDE-41E0AD87CECC}" type="datetime4">
              <a:rPr lang="de-DE" smtClean="0"/>
              <a:t>4. Juli 2023</a:t>
            </a:fld>
            <a:endParaRPr lang="de-DE"/>
          </a:p>
        </p:txBody>
      </p:sp>
      <p:sp>
        <p:nvSpPr>
          <p:cNvPr id="5" name="Footer Placeholder 4"/>
          <p:cNvSpPr>
            <a:spLocks noGrp="1"/>
          </p:cNvSpPr>
          <p:nvPr>
            <p:ph type="ftr" sz="quarter" idx="4"/>
          </p:nvPr>
        </p:nvSpPr>
        <p:spPr/>
        <p:txBody>
          <a:bodyPr/>
          <a:lstStyle/>
          <a:p>
            <a:pPr>
              <a:defRPr/>
            </a:pPr>
            <a:r>
              <a:rPr lang="de-DE"/>
              <a:t>|  </a:t>
            </a:r>
          </a:p>
        </p:txBody>
      </p:sp>
      <p:sp>
        <p:nvSpPr>
          <p:cNvPr id="6" name="Slide Number Placeholder 5"/>
          <p:cNvSpPr>
            <a:spLocks noGrp="1"/>
          </p:cNvSpPr>
          <p:nvPr>
            <p:ph type="sldNum" sz="quarter" idx="5"/>
          </p:nvPr>
        </p:nvSpPr>
        <p:spPr/>
        <p:txBody>
          <a:bodyPr/>
          <a:lstStyle/>
          <a:p>
            <a:pPr>
              <a:defRPr/>
            </a:pPr>
            <a:r>
              <a:rPr lang="de-DE"/>
              <a:t>|  </a:t>
            </a:r>
            <a:fld id="{148C5055-9239-EB4F-8129-FE687917F768}" type="slidenum">
              <a:rPr lang="de-DE" smtClean="0"/>
              <a:pPr>
                <a:defRPr/>
              </a:pPr>
              <a:t>2</a:t>
            </a:fld>
            <a:endParaRPr lang="de-DE"/>
          </a:p>
        </p:txBody>
      </p:sp>
    </p:spTree>
    <p:extLst>
      <p:ext uri="{BB962C8B-B14F-4D97-AF65-F5344CB8AC3E}">
        <p14:creationId xmlns:p14="http://schemas.microsoft.com/office/powerpoint/2010/main" val="21917684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now we come to the corrector magnet model with the neighboring quadrupole magnets</a:t>
            </a:r>
          </a:p>
        </p:txBody>
      </p:sp>
      <p:sp>
        <p:nvSpPr>
          <p:cNvPr id="4" name="Date Placeholder 3"/>
          <p:cNvSpPr>
            <a:spLocks noGrp="1"/>
          </p:cNvSpPr>
          <p:nvPr>
            <p:ph type="dt" idx="1"/>
          </p:nvPr>
        </p:nvSpPr>
        <p:spPr/>
        <p:txBody>
          <a:bodyPr/>
          <a:lstStyle/>
          <a:p>
            <a:pPr>
              <a:defRPr/>
            </a:pPr>
            <a:fld id="{7E874AB7-78DF-1346-AEDE-41E0AD87CECC}" type="datetime4">
              <a:rPr lang="de-DE" smtClean="0"/>
              <a:t>4. Juli 2023</a:t>
            </a:fld>
            <a:endParaRPr lang="de-DE"/>
          </a:p>
        </p:txBody>
      </p:sp>
      <p:sp>
        <p:nvSpPr>
          <p:cNvPr id="5" name="Footer Placeholder 4"/>
          <p:cNvSpPr>
            <a:spLocks noGrp="1"/>
          </p:cNvSpPr>
          <p:nvPr>
            <p:ph type="ftr" sz="quarter" idx="4"/>
          </p:nvPr>
        </p:nvSpPr>
        <p:spPr/>
        <p:txBody>
          <a:bodyPr/>
          <a:lstStyle/>
          <a:p>
            <a:pPr>
              <a:defRPr/>
            </a:pPr>
            <a:r>
              <a:rPr lang="de-DE"/>
              <a:t>|  </a:t>
            </a:r>
          </a:p>
        </p:txBody>
      </p:sp>
      <p:sp>
        <p:nvSpPr>
          <p:cNvPr id="6" name="Slide Number Placeholder 5"/>
          <p:cNvSpPr>
            <a:spLocks noGrp="1"/>
          </p:cNvSpPr>
          <p:nvPr>
            <p:ph type="sldNum" sz="quarter" idx="5"/>
          </p:nvPr>
        </p:nvSpPr>
        <p:spPr/>
        <p:txBody>
          <a:bodyPr/>
          <a:lstStyle/>
          <a:p>
            <a:pPr>
              <a:defRPr/>
            </a:pPr>
            <a:r>
              <a:rPr lang="de-DE"/>
              <a:t>|  </a:t>
            </a:r>
            <a:fld id="{148C5055-9239-EB4F-8129-FE687917F768}" type="slidenum">
              <a:rPr lang="de-DE" smtClean="0"/>
              <a:pPr>
                <a:defRPr/>
              </a:pPr>
              <a:t>20</a:t>
            </a:fld>
            <a:endParaRPr lang="de-DE"/>
          </a:p>
        </p:txBody>
      </p:sp>
    </p:spTree>
    <p:extLst>
      <p:ext uri="{BB962C8B-B14F-4D97-AF65-F5344CB8AC3E}">
        <p14:creationId xmlns:p14="http://schemas.microsoft.com/office/powerpoint/2010/main" val="2296012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again a short model description.</a:t>
            </a:r>
          </a:p>
          <a:p>
            <a:r>
              <a:rPr lang="en-US" dirty="0"/>
              <a:t>We have the corrector magnet here in blue in the middle and the a larger quadrupole (PQB) on the right here and a smaller one on the left (PQC). The corrector coils get AC currents the quadrupole coils get DC current and all yokes are 1010 steel, with one small exception here for the PQB magnet, here the poles are made out of </a:t>
            </a:r>
            <a:r>
              <a:rPr lang="en-US" dirty="0" err="1"/>
              <a:t>Vacoflux</a:t>
            </a:r>
            <a:r>
              <a:rPr lang="en-US" dirty="0"/>
              <a:t> 50.</a:t>
            </a:r>
          </a:p>
          <a:p>
            <a:endParaRPr lang="en-US" dirty="0"/>
          </a:p>
          <a:p>
            <a:r>
              <a:rPr lang="en-US" dirty="0"/>
              <a:t>Quadrupole yokes are solid, corrector yoke is laminated to </a:t>
            </a:r>
            <a:r>
              <a:rPr lang="en-US" dirty="0" err="1"/>
              <a:t>surpress</a:t>
            </a:r>
            <a:r>
              <a:rPr lang="en-US" dirty="0"/>
              <a:t> the eddy currents and the beam pipe is again 316LN SS with outer radius of 11 mm and thickness of 1mm.</a:t>
            </a:r>
          </a:p>
          <a:p>
            <a:endParaRPr lang="en-US" dirty="0"/>
          </a:p>
          <a:p>
            <a:r>
              <a:rPr lang="en-US" dirty="0"/>
              <a:t>And since these magnets are very close to each other (the distance from the corrector yoke to the quadrupole yokes is roughly 11.5 cm), we are interested to see if there is any kind of cross-talk. </a:t>
            </a:r>
          </a:p>
          <a:p>
            <a:endParaRPr lang="en-US" dirty="0"/>
          </a:p>
        </p:txBody>
      </p:sp>
      <p:sp>
        <p:nvSpPr>
          <p:cNvPr id="4" name="Date Placeholder 3"/>
          <p:cNvSpPr>
            <a:spLocks noGrp="1"/>
          </p:cNvSpPr>
          <p:nvPr>
            <p:ph type="dt" idx="1"/>
          </p:nvPr>
        </p:nvSpPr>
        <p:spPr/>
        <p:txBody>
          <a:bodyPr/>
          <a:lstStyle/>
          <a:p>
            <a:pPr>
              <a:defRPr/>
            </a:pPr>
            <a:fld id="{7E874AB7-78DF-1346-AEDE-41E0AD87CECC}" type="datetime4">
              <a:rPr lang="de-DE" smtClean="0"/>
              <a:t>4. Juli 2023</a:t>
            </a:fld>
            <a:endParaRPr lang="de-DE"/>
          </a:p>
        </p:txBody>
      </p:sp>
      <p:sp>
        <p:nvSpPr>
          <p:cNvPr id="5" name="Footer Placeholder 4"/>
          <p:cNvSpPr>
            <a:spLocks noGrp="1"/>
          </p:cNvSpPr>
          <p:nvPr>
            <p:ph type="ftr" sz="quarter" idx="4"/>
          </p:nvPr>
        </p:nvSpPr>
        <p:spPr/>
        <p:txBody>
          <a:bodyPr/>
          <a:lstStyle/>
          <a:p>
            <a:pPr>
              <a:defRPr/>
            </a:pPr>
            <a:r>
              <a:rPr lang="de-DE"/>
              <a:t>|  </a:t>
            </a:r>
          </a:p>
        </p:txBody>
      </p:sp>
      <p:sp>
        <p:nvSpPr>
          <p:cNvPr id="6" name="Slide Number Placeholder 5"/>
          <p:cNvSpPr>
            <a:spLocks noGrp="1"/>
          </p:cNvSpPr>
          <p:nvPr>
            <p:ph type="sldNum" sz="quarter" idx="5"/>
          </p:nvPr>
        </p:nvSpPr>
        <p:spPr/>
        <p:txBody>
          <a:bodyPr/>
          <a:lstStyle/>
          <a:p>
            <a:pPr>
              <a:defRPr/>
            </a:pPr>
            <a:r>
              <a:rPr lang="de-DE"/>
              <a:t>|  </a:t>
            </a:r>
            <a:fld id="{148C5055-9239-EB4F-8129-FE687917F768}" type="slidenum">
              <a:rPr lang="de-DE" smtClean="0"/>
              <a:pPr>
                <a:defRPr/>
              </a:pPr>
              <a:t>21</a:t>
            </a:fld>
            <a:endParaRPr lang="de-DE"/>
          </a:p>
        </p:txBody>
      </p:sp>
    </p:spTree>
    <p:extLst>
      <p:ext uri="{BB962C8B-B14F-4D97-AF65-F5344CB8AC3E}">
        <p14:creationId xmlns:p14="http://schemas.microsoft.com/office/powerpoint/2010/main" val="3042315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first we look again at the ITF and the field lag and compare it to the results for the model without the neighboring quadrupoles. Here the green solid line shows the results for the model with the 3 magnets without BP, the blue solid line shows the results for the model with 3 magnets with a BP and the orange dashed line indicates the results for the stand-alone model of the corrector with BP. And we observe first of all for the model with the neighboring quadrupoles we have without BP a BW of 20 kHz and a phase shift at BW of 11° and with a BP 7 kHz BW and 39° phase shift at BW. </a:t>
            </a:r>
          </a:p>
          <a:p>
            <a:r>
              <a:rPr lang="en-US" dirty="0"/>
              <a:t>Now if we look at the results for the stand-alone corrector without the quadrupoles they are very similar, the only difference is here at the low frequencies where we have a small 0.5 dB peak in the ITF of the model with quadrupoles.</a:t>
            </a:r>
          </a:p>
          <a:p>
            <a:endParaRPr lang="en-US" dirty="0"/>
          </a:p>
        </p:txBody>
      </p:sp>
      <p:sp>
        <p:nvSpPr>
          <p:cNvPr id="4" name="Date Placeholder 3"/>
          <p:cNvSpPr>
            <a:spLocks noGrp="1"/>
          </p:cNvSpPr>
          <p:nvPr>
            <p:ph type="dt" idx="1"/>
          </p:nvPr>
        </p:nvSpPr>
        <p:spPr/>
        <p:txBody>
          <a:bodyPr/>
          <a:lstStyle/>
          <a:p>
            <a:pPr>
              <a:defRPr/>
            </a:pPr>
            <a:fld id="{7E874AB7-78DF-1346-AEDE-41E0AD87CECC}" type="datetime4">
              <a:rPr lang="de-DE" smtClean="0"/>
              <a:t>4. Juli 2023</a:t>
            </a:fld>
            <a:endParaRPr lang="de-DE"/>
          </a:p>
        </p:txBody>
      </p:sp>
      <p:sp>
        <p:nvSpPr>
          <p:cNvPr id="5" name="Footer Placeholder 4"/>
          <p:cNvSpPr>
            <a:spLocks noGrp="1"/>
          </p:cNvSpPr>
          <p:nvPr>
            <p:ph type="ftr" sz="quarter" idx="4"/>
          </p:nvPr>
        </p:nvSpPr>
        <p:spPr/>
        <p:txBody>
          <a:bodyPr/>
          <a:lstStyle/>
          <a:p>
            <a:pPr>
              <a:defRPr/>
            </a:pPr>
            <a:r>
              <a:rPr lang="de-DE"/>
              <a:t>|  </a:t>
            </a:r>
          </a:p>
        </p:txBody>
      </p:sp>
      <p:sp>
        <p:nvSpPr>
          <p:cNvPr id="6" name="Slide Number Placeholder 5"/>
          <p:cNvSpPr>
            <a:spLocks noGrp="1"/>
          </p:cNvSpPr>
          <p:nvPr>
            <p:ph type="sldNum" sz="quarter" idx="5"/>
          </p:nvPr>
        </p:nvSpPr>
        <p:spPr/>
        <p:txBody>
          <a:bodyPr/>
          <a:lstStyle/>
          <a:p>
            <a:pPr>
              <a:defRPr/>
            </a:pPr>
            <a:r>
              <a:rPr lang="de-DE"/>
              <a:t>|  </a:t>
            </a:r>
            <a:fld id="{148C5055-9239-EB4F-8129-FE687917F768}" type="slidenum">
              <a:rPr lang="de-DE" smtClean="0"/>
              <a:pPr>
                <a:defRPr/>
              </a:pPr>
              <a:t>22</a:t>
            </a:fld>
            <a:endParaRPr lang="de-DE"/>
          </a:p>
        </p:txBody>
      </p:sp>
    </p:spTree>
    <p:extLst>
      <p:ext uri="{BB962C8B-B14F-4D97-AF65-F5344CB8AC3E}">
        <p14:creationId xmlns:p14="http://schemas.microsoft.com/office/powerpoint/2010/main" val="37954182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look at where this peak is coming from.</a:t>
            </a:r>
          </a:p>
          <a:p>
            <a:r>
              <a:rPr lang="en-US" dirty="0"/>
              <a:t>So here we have the dipole coefficients along the axis in green for the model without Quadrupoles</a:t>
            </a:r>
          </a:p>
          <a:p>
            <a:r>
              <a:rPr lang="en-US" dirty="0"/>
              <a:t>And in blue for the model with quadrupoles. And the red dashed lines indicate the quadrupole yokes.</a:t>
            </a:r>
          </a:p>
          <a:p>
            <a:endParaRPr lang="en-US" dirty="0"/>
          </a:p>
          <a:p>
            <a:r>
              <a:rPr lang="en-US" dirty="0"/>
              <a:t>And now we see that at the lower frequencies so  for example at 10 Hz we observe that we have this parasitic dipole component</a:t>
            </a:r>
          </a:p>
          <a:p>
            <a:r>
              <a:rPr lang="en-US" dirty="0"/>
              <a:t>Inside the quadrupoles which is almost constant across the quadrupole yokes. And this dipole component is caused by the eddy currents that are induced in the quadrupole yokes by the corrector field.</a:t>
            </a:r>
          </a:p>
          <a:p>
            <a:endParaRPr lang="en-US" dirty="0"/>
          </a:p>
          <a:p>
            <a:r>
              <a:rPr lang="en-US" dirty="0"/>
              <a:t>And since these parasitic dipole components are within our evaluation limits for the computation of the integrated coefficients, they cause the peak in the ITF that we have observed.</a:t>
            </a:r>
          </a:p>
          <a:p>
            <a:endParaRPr lang="en-US" dirty="0"/>
          </a:p>
          <a:p>
            <a:r>
              <a:rPr lang="en-US" dirty="0"/>
              <a:t>Furthermore this results in a shift of the center of mass but the shift is less than a 1 cm,  0.5 cm max.</a:t>
            </a:r>
          </a:p>
          <a:p>
            <a:endParaRPr lang="en-US" dirty="0"/>
          </a:p>
        </p:txBody>
      </p:sp>
      <p:sp>
        <p:nvSpPr>
          <p:cNvPr id="4" name="Date Placeholder 3"/>
          <p:cNvSpPr>
            <a:spLocks noGrp="1"/>
          </p:cNvSpPr>
          <p:nvPr>
            <p:ph type="dt" idx="1"/>
          </p:nvPr>
        </p:nvSpPr>
        <p:spPr/>
        <p:txBody>
          <a:bodyPr/>
          <a:lstStyle/>
          <a:p>
            <a:pPr>
              <a:defRPr/>
            </a:pPr>
            <a:fld id="{7E874AB7-78DF-1346-AEDE-41E0AD87CECC}" type="datetime4">
              <a:rPr lang="de-DE" smtClean="0"/>
              <a:t>4. Juli 2023</a:t>
            </a:fld>
            <a:endParaRPr lang="de-DE"/>
          </a:p>
        </p:txBody>
      </p:sp>
      <p:sp>
        <p:nvSpPr>
          <p:cNvPr id="5" name="Footer Placeholder 4"/>
          <p:cNvSpPr>
            <a:spLocks noGrp="1"/>
          </p:cNvSpPr>
          <p:nvPr>
            <p:ph type="ftr" sz="quarter" idx="4"/>
          </p:nvPr>
        </p:nvSpPr>
        <p:spPr/>
        <p:txBody>
          <a:bodyPr/>
          <a:lstStyle/>
          <a:p>
            <a:pPr>
              <a:defRPr/>
            </a:pPr>
            <a:r>
              <a:rPr lang="de-DE"/>
              <a:t>|  </a:t>
            </a:r>
          </a:p>
        </p:txBody>
      </p:sp>
      <p:sp>
        <p:nvSpPr>
          <p:cNvPr id="6" name="Slide Number Placeholder 5"/>
          <p:cNvSpPr>
            <a:spLocks noGrp="1"/>
          </p:cNvSpPr>
          <p:nvPr>
            <p:ph type="sldNum" sz="quarter" idx="5"/>
          </p:nvPr>
        </p:nvSpPr>
        <p:spPr/>
        <p:txBody>
          <a:bodyPr/>
          <a:lstStyle/>
          <a:p>
            <a:pPr>
              <a:defRPr/>
            </a:pPr>
            <a:r>
              <a:rPr lang="de-DE"/>
              <a:t>|  </a:t>
            </a:r>
            <a:fld id="{148C5055-9239-EB4F-8129-FE687917F768}" type="slidenum">
              <a:rPr lang="de-DE" smtClean="0"/>
              <a:pPr>
                <a:defRPr/>
              </a:pPr>
              <a:t>23</a:t>
            </a:fld>
            <a:endParaRPr lang="de-DE"/>
          </a:p>
        </p:txBody>
      </p:sp>
    </p:spTree>
    <p:extLst>
      <p:ext uri="{BB962C8B-B14F-4D97-AF65-F5344CB8AC3E}">
        <p14:creationId xmlns:p14="http://schemas.microsoft.com/office/powerpoint/2010/main" val="19890031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7E874AB7-78DF-1346-AEDE-41E0AD87CECC}" type="datetime4">
              <a:rPr lang="de-DE" smtClean="0"/>
              <a:t>4. Juli 2023</a:t>
            </a:fld>
            <a:endParaRPr lang="de-DE"/>
          </a:p>
        </p:txBody>
      </p:sp>
      <p:sp>
        <p:nvSpPr>
          <p:cNvPr id="5" name="Footer Placeholder 4"/>
          <p:cNvSpPr>
            <a:spLocks noGrp="1"/>
          </p:cNvSpPr>
          <p:nvPr>
            <p:ph type="ftr" sz="quarter" idx="4"/>
          </p:nvPr>
        </p:nvSpPr>
        <p:spPr/>
        <p:txBody>
          <a:bodyPr/>
          <a:lstStyle/>
          <a:p>
            <a:pPr>
              <a:defRPr/>
            </a:pPr>
            <a:r>
              <a:rPr lang="de-DE"/>
              <a:t>|  </a:t>
            </a:r>
          </a:p>
        </p:txBody>
      </p:sp>
      <p:sp>
        <p:nvSpPr>
          <p:cNvPr id="6" name="Slide Number Placeholder 5"/>
          <p:cNvSpPr>
            <a:spLocks noGrp="1"/>
          </p:cNvSpPr>
          <p:nvPr>
            <p:ph type="sldNum" sz="quarter" idx="5"/>
          </p:nvPr>
        </p:nvSpPr>
        <p:spPr/>
        <p:txBody>
          <a:bodyPr/>
          <a:lstStyle/>
          <a:p>
            <a:pPr>
              <a:defRPr/>
            </a:pPr>
            <a:r>
              <a:rPr lang="de-DE"/>
              <a:t>|  </a:t>
            </a:r>
            <a:fld id="{148C5055-9239-EB4F-8129-FE687917F768}" type="slidenum">
              <a:rPr lang="de-DE" smtClean="0"/>
              <a:pPr>
                <a:defRPr/>
              </a:pPr>
              <a:t>24</a:t>
            </a:fld>
            <a:endParaRPr lang="de-DE"/>
          </a:p>
        </p:txBody>
      </p:sp>
    </p:spTree>
    <p:extLst>
      <p:ext uri="{BB962C8B-B14F-4D97-AF65-F5344CB8AC3E}">
        <p14:creationId xmlns:p14="http://schemas.microsoft.com/office/powerpoint/2010/main" val="22059225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have introduced a technique to homogenize the magnets yoke and we have used a toy model for validation.  We’ve found that the technique yields a  good approximation of the power losses and the multipole coefficients while reducing the simulation time from several hours to just a few minutes.</a:t>
            </a:r>
          </a:p>
          <a:p>
            <a:endParaRPr lang="en-US" dirty="0"/>
          </a:p>
          <a:p>
            <a:r>
              <a:rPr lang="en-US" dirty="0"/>
              <a:t>Second, we have investigated a more realistic model of an orbit corrector magnet for PETRA IV. Here we have used the homogenization technique to cover the full frequency range of interest from DC up to 65 kHz which would not have been possible without the homogenization technique. </a:t>
            </a:r>
          </a:p>
          <a:p>
            <a:r>
              <a:rPr lang="en-US" dirty="0"/>
              <a:t>In particular, we have studied the power losses for different lamination thicknesses and the longitudinal multipole distributions. Further we have shown ITF and field lag for model with and without beam pipe</a:t>
            </a:r>
          </a:p>
          <a:p>
            <a:endParaRPr lang="en-US" dirty="0"/>
          </a:p>
          <a:p>
            <a:r>
              <a:rPr lang="en-US" dirty="0"/>
              <a:t>Further ongoing investigations are simulations with different variations of the beam pipe, so with copper parts and cooling channels and also to incorporate an approximate treatment of non-linearities.</a:t>
            </a:r>
          </a:p>
        </p:txBody>
      </p:sp>
      <p:sp>
        <p:nvSpPr>
          <p:cNvPr id="4" name="Date Placeholder 3"/>
          <p:cNvSpPr>
            <a:spLocks noGrp="1"/>
          </p:cNvSpPr>
          <p:nvPr>
            <p:ph type="dt" idx="1"/>
          </p:nvPr>
        </p:nvSpPr>
        <p:spPr/>
        <p:txBody>
          <a:bodyPr/>
          <a:lstStyle/>
          <a:p>
            <a:pPr>
              <a:defRPr/>
            </a:pPr>
            <a:fld id="{7E874AB7-78DF-1346-AEDE-41E0AD87CECC}" type="datetime4">
              <a:rPr lang="de-DE" smtClean="0"/>
              <a:t>4. Juli 2023</a:t>
            </a:fld>
            <a:endParaRPr lang="de-DE"/>
          </a:p>
        </p:txBody>
      </p:sp>
      <p:sp>
        <p:nvSpPr>
          <p:cNvPr id="5" name="Footer Placeholder 4"/>
          <p:cNvSpPr>
            <a:spLocks noGrp="1"/>
          </p:cNvSpPr>
          <p:nvPr>
            <p:ph type="ftr" sz="quarter" idx="4"/>
          </p:nvPr>
        </p:nvSpPr>
        <p:spPr/>
        <p:txBody>
          <a:bodyPr/>
          <a:lstStyle/>
          <a:p>
            <a:pPr>
              <a:defRPr/>
            </a:pPr>
            <a:r>
              <a:rPr lang="de-DE"/>
              <a:t>|  </a:t>
            </a:r>
          </a:p>
        </p:txBody>
      </p:sp>
      <p:sp>
        <p:nvSpPr>
          <p:cNvPr id="6" name="Slide Number Placeholder 5"/>
          <p:cNvSpPr>
            <a:spLocks noGrp="1"/>
          </p:cNvSpPr>
          <p:nvPr>
            <p:ph type="sldNum" sz="quarter" idx="5"/>
          </p:nvPr>
        </p:nvSpPr>
        <p:spPr/>
        <p:txBody>
          <a:bodyPr/>
          <a:lstStyle/>
          <a:p>
            <a:pPr>
              <a:defRPr/>
            </a:pPr>
            <a:r>
              <a:rPr lang="de-DE"/>
              <a:t>|  </a:t>
            </a:r>
            <a:fld id="{148C5055-9239-EB4F-8129-FE687917F768}" type="slidenum">
              <a:rPr lang="de-DE" smtClean="0"/>
              <a:pPr>
                <a:defRPr/>
              </a:pPr>
              <a:t>25</a:t>
            </a:fld>
            <a:endParaRPr lang="de-DE"/>
          </a:p>
        </p:txBody>
      </p:sp>
    </p:spTree>
    <p:extLst>
      <p:ext uri="{BB962C8B-B14F-4D97-AF65-F5344CB8AC3E}">
        <p14:creationId xmlns:p14="http://schemas.microsoft.com/office/powerpoint/2010/main" val="429241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Large circular accelerators employ special dipole magnets to correct orbit distortions, which are for example caused by field errors in the bending magnets, by vibrations in the environment, or noise coming from the power supply.</a:t>
            </a:r>
          </a:p>
          <a:p>
            <a:endParaRPr lang="en-US" dirty="0"/>
          </a:p>
          <a:p>
            <a:r>
              <a:rPr lang="en-US" dirty="0"/>
              <a:t>Such a distorted orbit is depicted in the lower right, in an exaggerated way of course.</a:t>
            </a:r>
          </a:p>
          <a:p>
            <a:endParaRPr lang="en-US" dirty="0"/>
          </a:p>
          <a:p>
            <a:r>
              <a:rPr lang="en-US" dirty="0"/>
              <a:t>Since PETRA IV will be an ultra-low emittance synchrotron radiation source, it is in this case especially important to keep these distortions under control. For this purpose, hundreds of orbit corrector magnets will be installed and some of them will operate at frequencies in the kHz range, which  gives rise to strong eddy currents.</a:t>
            </a:r>
          </a:p>
          <a:p>
            <a:endParaRPr lang="en-US" dirty="0"/>
          </a:p>
          <a:p>
            <a:r>
              <a:rPr lang="en-US" dirty="0"/>
              <a:t>These eddy currents cause power losses, time delay and distortions in the magnetic field. All of which</a:t>
            </a:r>
          </a:p>
          <a:p>
            <a:r>
              <a:rPr lang="en-US" dirty="0"/>
              <a:t>are highly undesirable effects that should be predicted via FE simulations.</a:t>
            </a:r>
          </a:p>
          <a:p>
            <a:endParaRPr lang="en-US" dirty="0"/>
          </a:p>
          <a:p>
            <a:r>
              <a:rPr lang="en-US" dirty="0"/>
              <a:t>However, due to the small skin depths at high frequencies and the laminated structure of the magnets yoke, a very fine mesh is necessary which leads to a very high computational effort and long simulation times.</a:t>
            </a:r>
          </a:p>
          <a:p>
            <a:endParaRPr lang="en-US" dirty="0"/>
          </a:p>
          <a:p>
            <a:r>
              <a:rPr lang="en-US" dirty="0"/>
              <a:t>Therefore, we need  a technique that can simplify the simulations drastically but still captures the eddy current effects accurately.</a:t>
            </a:r>
          </a:p>
          <a:p>
            <a:endParaRPr lang="en-US" dirty="0"/>
          </a:p>
        </p:txBody>
      </p:sp>
      <p:sp>
        <p:nvSpPr>
          <p:cNvPr id="4" name="Date Placeholder 3"/>
          <p:cNvSpPr>
            <a:spLocks noGrp="1"/>
          </p:cNvSpPr>
          <p:nvPr>
            <p:ph type="dt" idx="1"/>
          </p:nvPr>
        </p:nvSpPr>
        <p:spPr/>
        <p:txBody>
          <a:bodyPr/>
          <a:lstStyle/>
          <a:p>
            <a:pPr>
              <a:defRPr/>
            </a:pPr>
            <a:fld id="{7E874AB7-78DF-1346-AEDE-41E0AD87CECC}" type="datetime4">
              <a:rPr lang="de-DE" smtClean="0"/>
              <a:t>4. Juli 2023</a:t>
            </a:fld>
            <a:endParaRPr lang="de-DE"/>
          </a:p>
        </p:txBody>
      </p:sp>
      <p:sp>
        <p:nvSpPr>
          <p:cNvPr id="5" name="Footer Placeholder 4"/>
          <p:cNvSpPr>
            <a:spLocks noGrp="1"/>
          </p:cNvSpPr>
          <p:nvPr>
            <p:ph type="ftr" sz="quarter" idx="4"/>
          </p:nvPr>
        </p:nvSpPr>
        <p:spPr/>
        <p:txBody>
          <a:bodyPr/>
          <a:lstStyle/>
          <a:p>
            <a:pPr>
              <a:defRPr/>
            </a:pPr>
            <a:r>
              <a:rPr lang="de-DE"/>
              <a:t>|  </a:t>
            </a:r>
          </a:p>
        </p:txBody>
      </p:sp>
      <p:sp>
        <p:nvSpPr>
          <p:cNvPr id="6" name="Slide Number Placeholder 5"/>
          <p:cNvSpPr>
            <a:spLocks noGrp="1"/>
          </p:cNvSpPr>
          <p:nvPr>
            <p:ph type="sldNum" sz="quarter" idx="5"/>
          </p:nvPr>
        </p:nvSpPr>
        <p:spPr/>
        <p:txBody>
          <a:bodyPr/>
          <a:lstStyle/>
          <a:p>
            <a:pPr>
              <a:defRPr/>
            </a:pPr>
            <a:r>
              <a:rPr lang="de-DE"/>
              <a:t>|  </a:t>
            </a:r>
            <a:fld id="{148C5055-9239-EB4F-8129-FE687917F768}" type="slidenum">
              <a:rPr lang="de-DE" smtClean="0"/>
              <a:pPr>
                <a:defRPr/>
              </a:pPr>
              <a:t>3</a:t>
            </a:fld>
            <a:endParaRPr lang="de-DE"/>
          </a:p>
        </p:txBody>
      </p:sp>
    </p:spTree>
    <p:extLst>
      <p:ext uri="{BB962C8B-B14F-4D97-AF65-F5344CB8AC3E}">
        <p14:creationId xmlns:p14="http://schemas.microsoft.com/office/powerpoint/2010/main" val="147643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7E874AB7-78DF-1346-AEDE-41E0AD87CECC}" type="datetime4">
              <a:rPr lang="de-DE" smtClean="0"/>
              <a:t>4. Juli 2023</a:t>
            </a:fld>
            <a:endParaRPr lang="de-DE"/>
          </a:p>
        </p:txBody>
      </p:sp>
      <p:sp>
        <p:nvSpPr>
          <p:cNvPr id="5" name="Footer Placeholder 4"/>
          <p:cNvSpPr>
            <a:spLocks noGrp="1"/>
          </p:cNvSpPr>
          <p:nvPr>
            <p:ph type="ftr" sz="quarter" idx="4"/>
          </p:nvPr>
        </p:nvSpPr>
        <p:spPr/>
        <p:txBody>
          <a:bodyPr/>
          <a:lstStyle/>
          <a:p>
            <a:pPr>
              <a:defRPr/>
            </a:pPr>
            <a:r>
              <a:rPr lang="de-DE"/>
              <a:t>|  </a:t>
            </a:r>
          </a:p>
        </p:txBody>
      </p:sp>
      <p:sp>
        <p:nvSpPr>
          <p:cNvPr id="6" name="Slide Number Placeholder 5"/>
          <p:cNvSpPr>
            <a:spLocks noGrp="1"/>
          </p:cNvSpPr>
          <p:nvPr>
            <p:ph type="sldNum" sz="quarter" idx="5"/>
          </p:nvPr>
        </p:nvSpPr>
        <p:spPr/>
        <p:txBody>
          <a:bodyPr/>
          <a:lstStyle/>
          <a:p>
            <a:pPr>
              <a:defRPr/>
            </a:pPr>
            <a:r>
              <a:rPr lang="de-DE"/>
              <a:t>|  </a:t>
            </a:r>
            <a:fld id="{148C5055-9239-EB4F-8129-FE687917F768}" type="slidenum">
              <a:rPr lang="de-DE" smtClean="0"/>
              <a:pPr>
                <a:defRPr/>
              </a:pPr>
              <a:t>4</a:t>
            </a:fld>
            <a:endParaRPr lang="de-DE"/>
          </a:p>
        </p:txBody>
      </p:sp>
    </p:spTree>
    <p:extLst>
      <p:ext uri="{BB962C8B-B14F-4D97-AF65-F5344CB8AC3E}">
        <p14:creationId xmlns:p14="http://schemas.microsoft.com/office/powerpoint/2010/main" val="556824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homogenization technique we are using is explained here on this slide.</a:t>
            </a:r>
          </a:p>
          <a:p>
            <a:r>
              <a:rPr lang="en-US" dirty="0"/>
              <a:t>So let’s first look at the typical magnetoquasistatic PDE which we have to solve when we are simulating such a magnet.</a:t>
            </a:r>
          </a:p>
          <a:p>
            <a:r>
              <a:rPr lang="en-US" dirty="0"/>
              <a:t>And we look at the equation in the frequency domain because we will be dealing exclusively with frequency domain simulations.</a:t>
            </a:r>
          </a:p>
          <a:p>
            <a:endParaRPr lang="en-US" dirty="0"/>
          </a:p>
          <a:p>
            <a:r>
              <a:rPr lang="en-US" dirty="0"/>
              <a:t>Here A is the magnetic vector potential, </a:t>
            </a:r>
            <a:r>
              <a:rPr lang="en-US" dirty="0" err="1"/>
              <a:t>Js</a:t>
            </a:r>
            <a:r>
              <a:rPr lang="en-US" dirty="0"/>
              <a:t> is the applied current density in the coils, nu is the reluctivity and </a:t>
            </a:r>
          </a:p>
          <a:p>
            <a:r>
              <a:rPr lang="en-US" dirty="0"/>
              <a:t>Sigma is the conductivity.</a:t>
            </a:r>
          </a:p>
          <a:p>
            <a:endParaRPr lang="en-US" dirty="0"/>
          </a:p>
          <a:p>
            <a:r>
              <a:rPr lang="en-US" dirty="0"/>
              <a:t>Inside the laminated yoke of the magnets, the reluctivity and the conductivity are functions of the spatial coordinate since they are different for the conducting laminates shown here in blue and the isolation sheets in between, shown in orange.</a:t>
            </a:r>
          </a:p>
          <a:p>
            <a:endParaRPr lang="en-US" dirty="0"/>
          </a:p>
          <a:p>
            <a:r>
              <a:rPr lang="en-US" dirty="0"/>
              <a:t>And the homogenization now consists in replacing nu and sigma inside </a:t>
            </a:r>
          </a:p>
          <a:p>
            <a:r>
              <a:rPr lang="en-US" dirty="0"/>
              <a:t>the yoke with these spatially constant material tensors. Herein, delta is the skin depth, d is the lamination thickness and gamma is the so-called stacking factor which is the percentage of the yoke’s volume that consists of conducting material.</a:t>
            </a:r>
          </a:p>
          <a:p>
            <a:endParaRPr lang="en-US" dirty="0"/>
          </a:p>
          <a:p>
            <a:r>
              <a:rPr lang="en-US" dirty="0"/>
              <a:t>The coordinate system is chosen as shown here in the graphic: The z-direction is perpendicular to the lamination stack.</a:t>
            </a:r>
          </a:p>
          <a:p>
            <a:r>
              <a:rPr lang="en-US" dirty="0"/>
              <a:t>In the x- and y-component of the complex </a:t>
            </a:r>
            <a:r>
              <a:rPr lang="en-US" dirty="0" err="1"/>
              <a:t>relucitivity</a:t>
            </a:r>
            <a:r>
              <a:rPr lang="en-US" dirty="0"/>
              <a:t> tensor, we have this term with the hyperbolic functions which is derived from the analytical field solution for one lamination and in the z-component we just have the reluctivity of the conducting laminates.</a:t>
            </a:r>
          </a:p>
          <a:p>
            <a:endParaRPr lang="en-US" dirty="0"/>
          </a:p>
          <a:p>
            <a:r>
              <a:rPr lang="en-US" dirty="0"/>
              <a:t>For the conductivity tensor we weight the x- and y- components with the stacking factor and set the z-component to</a:t>
            </a:r>
          </a:p>
          <a:p>
            <a:r>
              <a:rPr lang="en-US" dirty="0"/>
              <a:t>zero. Which models the fact that there is no current passing through the isolation.</a:t>
            </a:r>
          </a:p>
          <a:p>
            <a:endParaRPr lang="en-US" dirty="0"/>
          </a:p>
        </p:txBody>
      </p:sp>
      <p:sp>
        <p:nvSpPr>
          <p:cNvPr id="4" name="Date Placeholder 3"/>
          <p:cNvSpPr>
            <a:spLocks noGrp="1"/>
          </p:cNvSpPr>
          <p:nvPr>
            <p:ph type="dt" idx="1"/>
          </p:nvPr>
        </p:nvSpPr>
        <p:spPr/>
        <p:txBody>
          <a:bodyPr/>
          <a:lstStyle/>
          <a:p>
            <a:pPr>
              <a:defRPr/>
            </a:pPr>
            <a:fld id="{7E874AB7-78DF-1346-AEDE-41E0AD87CECC}" type="datetime4">
              <a:rPr lang="de-DE" smtClean="0"/>
              <a:t>4. Juli 2023</a:t>
            </a:fld>
            <a:endParaRPr lang="de-DE"/>
          </a:p>
        </p:txBody>
      </p:sp>
      <p:sp>
        <p:nvSpPr>
          <p:cNvPr id="5" name="Footer Placeholder 4"/>
          <p:cNvSpPr>
            <a:spLocks noGrp="1"/>
          </p:cNvSpPr>
          <p:nvPr>
            <p:ph type="ftr" sz="quarter" idx="4"/>
          </p:nvPr>
        </p:nvSpPr>
        <p:spPr/>
        <p:txBody>
          <a:bodyPr/>
          <a:lstStyle/>
          <a:p>
            <a:pPr>
              <a:defRPr/>
            </a:pPr>
            <a:r>
              <a:rPr lang="de-DE"/>
              <a:t>|  </a:t>
            </a:r>
          </a:p>
        </p:txBody>
      </p:sp>
      <p:sp>
        <p:nvSpPr>
          <p:cNvPr id="6" name="Slide Number Placeholder 5"/>
          <p:cNvSpPr>
            <a:spLocks noGrp="1"/>
          </p:cNvSpPr>
          <p:nvPr>
            <p:ph type="sldNum" sz="quarter" idx="5"/>
          </p:nvPr>
        </p:nvSpPr>
        <p:spPr/>
        <p:txBody>
          <a:bodyPr/>
          <a:lstStyle/>
          <a:p>
            <a:pPr>
              <a:defRPr/>
            </a:pPr>
            <a:r>
              <a:rPr lang="de-DE"/>
              <a:t>|  </a:t>
            </a:r>
            <a:fld id="{148C5055-9239-EB4F-8129-FE687917F768}" type="slidenum">
              <a:rPr lang="de-DE" smtClean="0"/>
              <a:pPr>
                <a:defRPr/>
              </a:pPr>
              <a:t>5</a:t>
            </a:fld>
            <a:endParaRPr lang="de-DE"/>
          </a:p>
        </p:txBody>
      </p:sp>
    </p:spTree>
    <p:extLst>
      <p:ext uri="{BB962C8B-B14F-4D97-AF65-F5344CB8AC3E}">
        <p14:creationId xmlns:p14="http://schemas.microsoft.com/office/powerpoint/2010/main" val="789175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7E874AB7-78DF-1346-AEDE-41E0AD87CECC}" type="datetime4">
              <a:rPr lang="de-DE" smtClean="0"/>
              <a:t>4. Juli 2023</a:t>
            </a:fld>
            <a:endParaRPr lang="de-DE"/>
          </a:p>
        </p:txBody>
      </p:sp>
      <p:sp>
        <p:nvSpPr>
          <p:cNvPr id="5" name="Footer Placeholder 4"/>
          <p:cNvSpPr>
            <a:spLocks noGrp="1"/>
          </p:cNvSpPr>
          <p:nvPr>
            <p:ph type="ftr" sz="quarter" idx="4"/>
          </p:nvPr>
        </p:nvSpPr>
        <p:spPr/>
        <p:txBody>
          <a:bodyPr/>
          <a:lstStyle/>
          <a:p>
            <a:pPr>
              <a:defRPr/>
            </a:pPr>
            <a:r>
              <a:rPr lang="de-DE"/>
              <a:t>|  </a:t>
            </a:r>
          </a:p>
        </p:txBody>
      </p:sp>
      <p:sp>
        <p:nvSpPr>
          <p:cNvPr id="6" name="Slide Number Placeholder 5"/>
          <p:cNvSpPr>
            <a:spLocks noGrp="1"/>
          </p:cNvSpPr>
          <p:nvPr>
            <p:ph type="sldNum" sz="quarter" idx="5"/>
          </p:nvPr>
        </p:nvSpPr>
        <p:spPr/>
        <p:txBody>
          <a:bodyPr/>
          <a:lstStyle/>
          <a:p>
            <a:pPr>
              <a:defRPr/>
            </a:pPr>
            <a:r>
              <a:rPr lang="de-DE"/>
              <a:t>|  </a:t>
            </a:r>
            <a:fld id="{148C5055-9239-EB4F-8129-FE687917F768}" type="slidenum">
              <a:rPr lang="de-DE" smtClean="0"/>
              <a:pPr>
                <a:defRPr/>
              </a:pPr>
              <a:t>6</a:t>
            </a:fld>
            <a:endParaRPr lang="de-DE"/>
          </a:p>
        </p:txBody>
      </p:sp>
    </p:spTree>
    <p:extLst>
      <p:ext uri="{BB962C8B-B14F-4D97-AF65-F5344CB8AC3E}">
        <p14:creationId xmlns:p14="http://schemas.microsoft.com/office/powerpoint/2010/main" val="1106010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describe the model, which is shown here. We have a normal conducting dipole magnet with an iron yoke that is 40 mm long with a lamination thickness of 1.83 mm.</a:t>
            </a:r>
          </a:p>
          <a:p>
            <a:r>
              <a:rPr lang="en-US" dirty="0"/>
              <a:t>The transversal dimensions are summarized in the sketch on the right.</a:t>
            </a:r>
          </a:p>
          <a:p>
            <a:r>
              <a:rPr lang="en-US" dirty="0"/>
              <a:t>and the copper beam pipe has a thickness of 0.5 mm and a length of 140 mm.</a:t>
            </a:r>
          </a:p>
          <a:p>
            <a:endParaRPr lang="en-US" dirty="0"/>
          </a:p>
          <a:p>
            <a:r>
              <a:rPr lang="en-US" dirty="0"/>
              <a:t>The coils have 250 turns, carrying a peak current of 10 A.</a:t>
            </a:r>
          </a:p>
          <a:p>
            <a:endParaRPr lang="en-US" dirty="0"/>
          </a:p>
          <a:p>
            <a:r>
              <a:rPr lang="en-US" dirty="0"/>
              <a:t>For this model we conduct frequency domain simulations in CST.</a:t>
            </a:r>
          </a:p>
          <a:p>
            <a:endParaRPr lang="en-US" dirty="0"/>
          </a:p>
        </p:txBody>
      </p:sp>
      <p:sp>
        <p:nvSpPr>
          <p:cNvPr id="4" name="Date Placeholder 3"/>
          <p:cNvSpPr>
            <a:spLocks noGrp="1"/>
          </p:cNvSpPr>
          <p:nvPr>
            <p:ph type="dt" idx="1"/>
          </p:nvPr>
        </p:nvSpPr>
        <p:spPr/>
        <p:txBody>
          <a:bodyPr/>
          <a:lstStyle/>
          <a:p>
            <a:pPr>
              <a:defRPr/>
            </a:pPr>
            <a:fld id="{7E874AB7-78DF-1346-AEDE-41E0AD87CECC}" type="datetime4">
              <a:rPr lang="de-DE" smtClean="0"/>
              <a:t>4. Juli 2023</a:t>
            </a:fld>
            <a:endParaRPr lang="de-DE"/>
          </a:p>
        </p:txBody>
      </p:sp>
      <p:sp>
        <p:nvSpPr>
          <p:cNvPr id="5" name="Footer Placeholder 4"/>
          <p:cNvSpPr>
            <a:spLocks noGrp="1"/>
          </p:cNvSpPr>
          <p:nvPr>
            <p:ph type="ftr" sz="quarter" idx="4"/>
          </p:nvPr>
        </p:nvSpPr>
        <p:spPr/>
        <p:txBody>
          <a:bodyPr/>
          <a:lstStyle/>
          <a:p>
            <a:pPr>
              <a:defRPr/>
            </a:pPr>
            <a:r>
              <a:rPr lang="de-DE"/>
              <a:t>|  </a:t>
            </a:r>
          </a:p>
        </p:txBody>
      </p:sp>
      <p:sp>
        <p:nvSpPr>
          <p:cNvPr id="6" name="Slide Number Placeholder 5"/>
          <p:cNvSpPr>
            <a:spLocks noGrp="1"/>
          </p:cNvSpPr>
          <p:nvPr>
            <p:ph type="sldNum" sz="quarter" idx="5"/>
          </p:nvPr>
        </p:nvSpPr>
        <p:spPr/>
        <p:txBody>
          <a:bodyPr/>
          <a:lstStyle/>
          <a:p>
            <a:pPr>
              <a:defRPr/>
            </a:pPr>
            <a:r>
              <a:rPr lang="de-DE"/>
              <a:t>|  </a:t>
            </a:r>
            <a:fld id="{148C5055-9239-EB4F-8129-FE687917F768}" type="slidenum">
              <a:rPr lang="de-DE" smtClean="0"/>
              <a:pPr>
                <a:defRPr/>
              </a:pPr>
              <a:t>7</a:t>
            </a:fld>
            <a:endParaRPr lang="de-DE"/>
          </a:p>
        </p:txBody>
      </p:sp>
    </p:spTree>
    <p:extLst>
      <p:ext uri="{BB962C8B-B14F-4D97-AF65-F5344CB8AC3E}">
        <p14:creationId xmlns:p14="http://schemas.microsoft.com/office/powerpoint/2010/main" val="901036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in doing so, one notices that it is not easy to reach stable results.</a:t>
            </a:r>
          </a:p>
          <a:p>
            <a:r>
              <a:rPr lang="en-US" dirty="0"/>
              <a:t>We can see here in the plots the power losses at four test frequencies as a function of the number of tetrahedra in the mesh.</a:t>
            </a:r>
          </a:p>
          <a:p>
            <a:r>
              <a:rPr lang="en-US" dirty="0"/>
              <a:t>On the left in the iron yoke and then on the right in the beam pipe.</a:t>
            </a:r>
          </a:p>
          <a:p>
            <a:endParaRPr lang="en-US" dirty="0"/>
          </a:p>
          <a:p>
            <a:r>
              <a:rPr lang="en-US" dirty="0"/>
              <a:t>Especially when looking at the losses in the yoke we notice a strong mesh dependence at higher frequencies which can be attributed to the small skin depths which must be resolved to reach stable results.</a:t>
            </a:r>
          </a:p>
          <a:p>
            <a:endParaRPr lang="en-US" dirty="0"/>
          </a:p>
          <a:p>
            <a:r>
              <a:rPr lang="en-US" dirty="0"/>
              <a:t>To get this under control one has to  invest a lot of simulation time, which is shown here in the table:</a:t>
            </a:r>
          </a:p>
          <a:p>
            <a:r>
              <a:rPr lang="en-US" dirty="0"/>
              <a:t>For the last shown data point on the right we have already 7.7*10^6 tetrahedra and a simulation time of 21.5 h.</a:t>
            </a:r>
          </a:p>
          <a:p>
            <a:r>
              <a:rPr lang="en-US" dirty="0"/>
              <a:t>So this really shows that even for this toy model, a simplification of the model would be very useful and to that end we use the homogenization techniques.</a:t>
            </a:r>
          </a:p>
          <a:p>
            <a:endParaRPr lang="en-US" dirty="0"/>
          </a:p>
        </p:txBody>
      </p:sp>
      <p:sp>
        <p:nvSpPr>
          <p:cNvPr id="4" name="Date Placeholder 3"/>
          <p:cNvSpPr>
            <a:spLocks noGrp="1"/>
          </p:cNvSpPr>
          <p:nvPr>
            <p:ph type="dt" idx="1"/>
          </p:nvPr>
        </p:nvSpPr>
        <p:spPr/>
        <p:txBody>
          <a:bodyPr/>
          <a:lstStyle/>
          <a:p>
            <a:pPr>
              <a:defRPr/>
            </a:pPr>
            <a:fld id="{7E874AB7-78DF-1346-AEDE-41E0AD87CECC}" type="datetime4">
              <a:rPr lang="de-DE" smtClean="0"/>
              <a:t>4. Juli 2023</a:t>
            </a:fld>
            <a:endParaRPr lang="de-DE"/>
          </a:p>
        </p:txBody>
      </p:sp>
      <p:sp>
        <p:nvSpPr>
          <p:cNvPr id="5" name="Footer Placeholder 4"/>
          <p:cNvSpPr>
            <a:spLocks noGrp="1"/>
          </p:cNvSpPr>
          <p:nvPr>
            <p:ph type="ftr" sz="quarter" idx="4"/>
          </p:nvPr>
        </p:nvSpPr>
        <p:spPr/>
        <p:txBody>
          <a:bodyPr/>
          <a:lstStyle/>
          <a:p>
            <a:pPr>
              <a:defRPr/>
            </a:pPr>
            <a:r>
              <a:rPr lang="de-DE"/>
              <a:t>|  </a:t>
            </a:r>
          </a:p>
        </p:txBody>
      </p:sp>
      <p:sp>
        <p:nvSpPr>
          <p:cNvPr id="6" name="Slide Number Placeholder 5"/>
          <p:cNvSpPr>
            <a:spLocks noGrp="1"/>
          </p:cNvSpPr>
          <p:nvPr>
            <p:ph type="sldNum" sz="quarter" idx="5"/>
          </p:nvPr>
        </p:nvSpPr>
        <p:spPr/>
        <p:txBody>
          <a:bodyPr/>
          <a:lstStyle/>
          <a:p>
            <a:pPr>
              <a:defRPr/>
            </a:pPr>
            <a:r>
              <a:rPr lang="de-DE"/>
              <a:t>|  </a:t>
            </a:r>
            <a:fld id="{148C5055-9239-EB4F-8129-FE687917F768}" type="slidenum">
              <a:rPr lang="de-DE" smtClean="0"/>
              <a:pPr>
                <a:defRPr/>
              </a:pPr>
              <a:t>8</a:t>
            </a:fld>
            <a:endParaRPr lang="de-DE"/>
          </a:p>
        </p:txBody>
      </p:sp>
    </p:spTree>
    <p:extLst>
      <p:ext uri="{BB962C8B-B14F-4D97-AF65-F5344CB8AC3E}">
        <p14:creationId xmlns:p14="http://schemas.microsoft.com/office/powerpoint/2010/main" val="3673603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lets see how the homogenization technique performs.</a:t>
            </a:r>
          </a:p>
          <a:p>
            <a:endParaRPr lang="en-US" dirty="0"/>
          </a:p>
          <a:p>
            <a:r>
              <a:rPr lang="en-US" dirty="0"/>
              <a:t>First in terms of the approximation of the power losses.</a:t>
            </a:r>
          </a:p>
          <a:p>
            <a:endParaRPr lang="en-US" dirty="0"/>
          </a:p>
          <a:p>
            <a:r>
              <a:rPr lang="en-US" dirty="0"/>
              <a:t>The </a:t>
            </a:r>
            <a:r>
              <a:rPr lang="en-US" b="1" dirty="0">
                <a:solidFill>
                  <a:srgbClr val="00B050"/>
                </a:solidFill>
              </a:rPr>
              <a:t>green solid line</a:t>
            </a:r>
            <a:r>
              <a:rPr lang="en-US" dirty="0"/>
              <a:t>, these are the losses in the full model, where all laminations are resolved individually. And then the</a:t>
            </a:r>
            <a:r>
              <a:rPr lang="en-US" b="1" dirty="0"/>
              <a:t> blue dashed line </a:t>
            </a:r>
            <a:r>
              <a:rPr lang="en-US" dirty="0"/>
              <a:t>are the results obtained with the homogenization technique. </a:t>
            </a:r>
          </a:p>
          <a:p>
            <a:r>
              <a:rPr lang="en-US" b="0" dirty="0"/>
              <a:t>We observe that we get a really good approximation of the losses in the full model for all frequencies, with a maximum relative error of 4 % for both the losses in the yoke and in the beam pipe and the simulation time drops from several hours to just four minutes.</a:t>
            </a:r>
          </a:p>
          <a:p>
            <a:endParaRPr lang="en-US" dirty="0"/>
          </a:p>
        </p:txBody>
      </p:sp>
      <p:sp>
        <p:nvSpPr>
          <p:cNvPr id="4" name="Date Placeholder 3"/>
          <p:cNvSpPr>
            <a:spLocks noGrp="1"/>
          </p:cNvSpPr>
          <p:nvPr>
            <p:ph type="dt" idx="1"/>
          </p:nvPr>
        </p:nvSpPr>
        <p:spPr/>
        <p:txBody>
          <a:bodyPr/>
          <a:lstStyle/>
          <a:p>
            <a:pPr>
              <a:defRPr/>
            </a:pPr>
            <a:fld id="{7E874AB7-78DF-1346-AEDE-41E0AD87CECC}" type="datetime4">
              <a:rPr lang="de-DE" smtClean="0"/>
              <a:t>4. Juli 2023</a:t>
            </a:fld>
            <a:endParaRPr lang="de-DE"/>
          </a:p>
        </p:txBody>
      </p:sp>
      <p:sp>
        <p:nvSpPr>
          <p:cNvPr id="5" name="Footer Placeholder 4"/>
          <p:cNvSpPr>
            <a:spLocks noGrp="1"/>
          </p:cNvSpPr>
          <p:nvPr>
            <p:ph type="ftr" sz="quarter" idx="4"/>
          </p:nvPr>
        </p:nvSpPr>
        <p:spPr/>
        <p:txBody>
          <a:bodyPr/>
          <a:lstStyle/>
          <a:p>
            <a:pPr>
              <a:defRPr/>
            </a:pPr>
            <a:r>
              <a:rPr lang="de-DE"/>
              <a:t>|  </a:t>
            </a:r>
          </a:p>
        </p:txBody>
      </p:sp>
      <p:sp>
        <p:nvSpPr>
          <p:cNvPr id="6" name="Slide Number Placeholder 5"/>
          <p:cNvSpPr>
            <a:spLocks noGrp="1"/>
          </p:cNvSpPr>
          <p:nvPr>
            <p:ph type="sldNum" sz="quarter" idx="5"/>
          </p:nvPr>
        </p:nvSpPr>
        <p:spPr/>
        <p:txBody>
          <a:bodyPr/>
          <a:lstStyle/>
          <a:p>
            <a:pPr>
              <a:defRPr/>
            </a:pPr>
            <a:r>
              <a:rPr lang="de-DE"/>
              <a:t>|  </a:t>
            </a:r>
            <a:fld id="{148C5055-9239-EB4F-8129-FE687917F768}" type="slidenum">
              <a:rPr lang="de-DE" smtClean="0"/>
              <a:pPr>
                <a:defRPr/>
              </a:pPr>
              <a:t>9</a:t>
            </a:fld>
            <a:endParaRPr lang="de-DE"/>
          </a:p>
        </p:txBody>
      </p:sp>
    </p:spTree>
    <p:extLst>
      <p:ext uri="{BB962C8B-B14F-4D97-AF65-F5344CB8AC3E}">
        <p14:creationId xmlns:p14="http://schemas.microsoft.com/office/powerpoint/2010/main" val="330351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Titel Vollbildild V1">
    <p:spTree>
      <p:nvGrpSpPr>
        <p:cNvPr id="1" name=""/>
        <p:cNvGrpSpPr/>
        <p:nvPr/>
      </p:nvGrpSpPr>
      <p:grpSpPr>
        <a:xfrm>
          <a:off x="0" y="0"/>
          <a:ext cx="0" cy="0"/>
          <a:chOff x="0" y="0"/>
          <a:chExt cx="0" cy="0"/>
        </a:xfrm>
      </p:grpSpPr>
      <p:sp>
        <p:nvSpPr>
          <p:cNvPr id="10" name="Datumsplatzhalter 3"/>
          <p:cNvSpPr>
            <a:spLocks noGrp="1"/>
          </p:cNvSpPr>
          <p:nvPr>
            <p:ph type="dt" sz="half" idx="2"/>
          </p:nvPr>
        </p:nvSpPr>
        <p:spPr>
          <a:xfrm>
            <a:off x="334435" y="6457177"/>
            <a:ext cx="648998" cy="212183"/>
          </a:xfrm>
          <a:prstGeom prst="rect">
            <a:avLst/>
          </a:prstGeom>
        </p:spPr>
        <p:txBody>
          <a:bodyPr vert="horz" wrap="none" lIns="0" tIns="45720" rIns="36000" bIns="45720" rtlCol="0" anchor="ctr"/>
          <a:lstStyle>
            <a:lvl1pPr algn="l">
              <a:defRPr sz="800">
                <a:solidFill>
                  <a:schemeClr val="bg2"/>
                </a:solidFill>
              </a:defRPr>
            </a:lvl1pPr>
          </a:lstStyle>
          <a:p>
            <a:fld id="{F45A7C92-3572-D640-A8C4-73D7AC5D6B89}" type="datetime1">
              <a:rPr lang="de-DE" smtClean="0"/>
              <a:t>04.07.2023</a:t>
            </a:fld>
            <a:endParaRPr lang="de-DE" dirty="0"/>
          </a:p>
        </p:txBody>
      </p:sp>
      <p:sp>
        <p:nvSpPr>
          <p:cNvPr id="12" name="Foliennummernplatzhalter 5"/>
          <p:cNvSpPr>
            <a:spLocks noGrp="1"/>
          </p:cNvSpPr>
          <p:nvPr>
            <p:ph type="sldNum" sz="quarter" idx="4"/>
          </p:nvPr>
        </p:nvSpPr>
        <p:spPr>
          <a:xfrm>
            <a:off x="11356926" y="6457177"/>
            <a:ext cx="491571" cy="212183"/>
          </a:xfrm>
          <a:prstGeom prst="rect">
            <a:avLst/>
          </a:prstGeom>
        </p:spPr>
        <p:txBody>
          <a:bodyPr vert="horz" wrap="none" lIns="91440" tIns="45720" rIns="0" bIns="45720" rtlCol="0" anchor="ctr"/>
          <a:lstStyle>
            <a:lvl1pPr algn="r">
              <a:defRPr sz="800">
                <a:solidFill>
                  <a:schemeClr val="bg2"/>
                </a:solidFill>
              </a:defRPr>
            </a:lvl1pPr>
          </a:lstStyle>
          <a:p>
            <a:fld id="{90C102AE-0422-49F2-AB6F-2D341D1EB39B}" type="slidenum">
              <a:rPr lang="de-DE" smtClean="0"/>
              <a:pPr/>
              <a:t>‹#›</a:t>
            </a:fld>
            <a:endParaRPr lang="de-DE" dirty="0"/>
          </a:p>
        </p:txBody>
      </p:sp>
      <p:sp>
        <p:nvSpPr>
          <p:cNvPr id="13" name="Fußzeilenplatzhalter 4"/>
          <p:cNvSpPr>
            <a:spLocks noGrp="1"/>
          </p:cNvSpPr>
          <p:nvPr>
            <p:ph type="ftr" sz="quarter" idx="3"/>
          </p:nvPr>
        </p:nvSpPr>
        <p:spPr>
          <a:xfrm>
            <a:off x="1127448" y="6457177"/>
            <a:ext cx="9937104" cy="212183"/>
          </a:xfrm>
          <a:prstGeom prst="rect">
            <a:avLst/>
          </a:prstGeom>
        </p:spPr>
        <p:txBody>
          <a:bodyPr vert="horz" lIns="91440" tIns="45720" rIns="91440" bIns="45720" rtlCol="0" anchor="ctr"/>
          <a:lstStyle>
            <a:lvl1pPr algn="ctr">
              <a:defRPr sz="800">
                <a:solidFill>
                  <a:schemeClr val="bg2"/>
                </a:solidFill>
              </a:defRPr>
            </a:lvl1pPr>
          </a:lstStyle>
          <a:p>
            <a:r>
              <a:rPr lang="de-DE"/>
              <a:t>Fachbereich | Institut | Person</a:t>
            </a:r>
            <a:endParaRPr lang="de-DE" dirty="0"/>
          </a:p>
        </p:txBody>
      </p:sp>
      <p:pic>
        <p:nvPicPr>
          <p:cNvPr id="4" name="TUDa Hintergrundmotiv ">
            <a:extLst>
              <a:ext uri="{FF2B5EF4-FFF2-40B4-BE49-F238E27FC236}">
                <a16:creationId xmlns:a16="http://schemas.microsoft.com/office/drawing/2014/main" id="{143BFA90-65D7-1441-BBB5-66FACD4F8294}"/>
              </a:ext>
            </a:extLst>
          </p:cNvPr>
          <p:cNvPicPr>
            <a:picLocks noChangeAspect="1"/>
          </p:cNvPicPr>
          <p:nvPr userDrawn="1"/>
        </p:nvPicPr>
        <p:blipFill>
          <a:blip r:embed="rId2" cstate="email">
            <a:alphaModFix amt="5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Mengentext"/>
          <p:cNvSpPr>
            <a:spLocks noGrp="1"/>
          </p:cNvSpPr>
          <p:nvPr>
            <p:ph type="body" sz="quarter" idx="10" hasCustomPrompt="1"/>
          </p:nvPr>
        </p:nvSpPr>
        <p:spPr>
          <a:xfrm>
            <a:off x="2255838" y="4292600"/>
            <a:ext cx="7679795" cy="569387"/>
          </a:xfrm>
          <a:prstGeom prst="rect">
            <a:avLst/>
          </a:prstGeom>
        </p:spPr>
        <p:txBody>
          <a:bodyPr wrap="square" lIns="0" tIns="0" rIns="0" bIns="0">
            <a:spAutoFit/>
          </a:bodyPr>
          <a:lstStyle>
            <a:lvl1pPr algn="ctr">
              <a:lnSpc>
                <a:spcPct val="100000"/>
              </a:lnSpc>
              <a:defRPr sz="1600" cap="none" spc="40" baseline="0">
                <a:latin typeface="+mn-lt"/>
              </a:defRPr>
            </a:lvl1pPr>
            <a:lvl2pPr algn="ctr">
              <a:lnSpc>
                <a:spcPct val="100000"/>
              </a:lnSpc>
              <a:defRPr sz="1600" cap="none" spc="40" baseline="0">
                <a:latin typeface="+mn-lt"/>
              </a:defRPr>
            </a:lvl2pPr>
            <a:lvl3pPr algn="l">
              <a:lnSpc>
                <a:spcPct val="100000"/>
              </a:lnSpc>
              <a:defRPr sz="1867" cap="none" spc="40" baseline="0">
                <a:latin typeface="+mn-lt"/>
              </a:defRPr>
            </a:lvl3pPr>
            <a:lvl4pPr algn="l">
              <a:lnSpc>
                <a:spcPct val="100000"/>
              </a:lnSpc>
              <a:defRPr sz="1867" cap="none" spc="40" baseline="0">
                <a:latin typeface="+mn-lt"/>
              </a:defRPr>
            </a:lvl4pPr>
            <a:lvl5pPr algn="l">
              <a:lnSpc>
                <a:spcPct val="100000"/>
              </a:lnSpc>
              <a:defRPr sz="1867" cap="none" spc="40" baseline="0">
                <a:latin typeface="+mn-lt"/>
              </a:defRPr>
            </a:lvl5pPr>
          </a:lstStyle>
          <a:p>
            <a:pPr lvl="0"/>
            <a:r>
              <a:rPr lang="de-DE" dirty="0"/>
              <a:t>Erste Ebene</a:t>
            </a:r>
          </a:p>
          <a:p>
            <a:pPr lvl="1"/>
            <a:r>
              <a:rPr lang="de-DE" dirty="0"/>
              <a:t>Zweite Ebene</a:t>
            </a:r>
          </a:p>
        </p:txBody>
      </p:sp>
      <p:sp>
        <p:nvSpPr>
          <p:cNvPr id="5" name="Textplatzhalter 4">
            <a:extLst>
              <a:ext uri="{FF2B5EF4-FFF2-40B4-BE49-F238E27FC236}">
                <a16:creationId xmlns:a16="http://schemas.microsoft.com/office/drawing/2014/main" id="{7C209CFB-A8DC-AF41-A8DC-E9EF9A02A34E}"/>
              </a:ext>
            </a:extLst>
          </p:cNvPr>
          <p:cNvSpPr>
            <a:spLocks noGrp="1"/>
          </p:cNvSpPr>
          <p:nvPr>
            <p:ph type="body" sz="quarter" idx="11"/>
          </p:nvPr>
        </p:nvSpPr>
        <p:spPr>
          <a:xfrm>
            <a:off x="1271464" y="2278063"/>
            <a:ext cx="9721080" cy="2014537"/>
          </a:xfrm>
          <a:prstGeom prst="rect">
            <a:avLst/>
          </a:prstGeom>
        </p:spPr>
        <p:txBody>
          <a:bodyPr anchor="ctr" anchorCtr="0"/>
          <a:lstStyle>
            <a:lvl1pPr algn="ctr">
              <a:defRPr sz="4200"/>
            </a:lvl1pPr>
          </a:lstStyle>
          <a:p>
            <a:pPr lvl="0"/>
            <a:r>
              <a:rPr lang="de-DE" dirty="0"/>
              <a:t>Mastertextformat bearbeiten</a:t>
            </a:r>
          </a:p>
        </p:txBody>
      </p:sp>
      <p:sp>
        <p:nvSpPr>
          <p:cNvPr id="2" name="Titel"/>
          <p:cNvSpPr>
            <a:spLocks noGrp="1"/>
          </p:cNvSpPr>
          <p:nvPr>
            <p:ph type="title"/>
          </p:nvPr>
        </p:nvSpPr>
        <p:spPr>
          <a:xfrm>
            <a:off x="336000" y="696000"/>
            <a:ext cx="9096000" cy="144000"/>
          </a:xfrm>
        </p:spPr>
        <p:txBody>
          <a:bodyPr/>
          <a:lstStyle/>
          <a:p>
            <a:r>
              <a:rPr lang="de-DE" dirty="0"/>
              <a:t>Titelmasterformat durch Klicken bearbeiten</a:t>
            </a:r>
          </a:p>
        </p:txBody>
      </p:sp>
      <p:grpSp>
        <p:nvGrpSpPr>
          <p:cNvPr id="25" name="TU Da Logo">
            <a:extLst>
              <a:ext uri="{FF2B5EF4-FFF2-40B4-BE49-F238E27FC236}">
                <a16:creationId xmlns:a16="http://schemas.microsoft.com/office/drawing/2014/main" id="{503C6CF5-22B1-1445-8B63-8870CE528245}"/>
              </a:ext>
            </a:extLst>
          </p:cNvPr>
          <p:cNvGrpSpPr/>
          <p:nvPr userDrawn="1"/>
        </p:nvGrpSpPr>
        <p:grpSpPr>
          <a:xfrm>
            <a:off x="9911087" y="412750"/>
            <a:ext cx="2272815" cy="910165"/>
            <a:chOff x="7454900" y="306388"/>
            <a:chExt cx="1704610" cy="682624"/>
          </a:xfrm>
        </p:grpSpPr>
        <p:sp>
          <p:nvSpPr>
            <p:cNvPr id="26" name="AutoShape 3">
              <a:extLst>
                <a:ext uri="{FF2B5EF4-FFF2-40B4-BE49-F238E27FC236}">
                  <a16:creationId xmlns:a16="http://schemas.microsoft.com/office/drawing/2014/main" id="{17FFD4ED-B749-5E44-9C2C-F3FE65402AD1}"/>
                </a:ext>
              </a:extLst>
            </p:cNvPr>
            <p:cNvSpPr>
              <a:spLocks noChangeAspect="1" noChangeArrowheads="1" noTextEdit="1"/>
            </p:cNvSpPr>
            <p:nvPr userDrawn="1"/>
          </p:nvSpPr>
          <p:spPr bwMode="auto">
            <a:xfrm>
              <a:off x="7454900" y="309563"/>
              <a:ext cx="1689100" cy="6778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sz="4267"/>
            </a:p>
          </p:txBody>
        </p:sp>
        <p:sp>
          <p:nvSpPr>
            <p:cNvPr id="27" name="Freeform 5">
              <a:extLst>
                <a:ext uri="{FF2B5EF4-FFF2-40B4-BE49-F238E27FC236}">
                  <a16:creationId xmlns:a16="http://schemas.microsoft.com/office/drawing/2014/main" id="{5DB8BC31-FC5E-E145-AB52-3F047A24878B}"/>
                </a:ext>
              </a:extLst>
            </p:cNvPr>
            <p:cNvSpPr>
              <a:spLocks/>
            </p:cNvSpPr>
            <p:nvPr userDrawn="1"/>
          </p:nvSpPr>
          <p:spPr bwMode="auto">
            <a:xfrm>
              <a:off x="7473585" y="306388"/>
              <a:ext cx="1685925" cy="682624"/>
            </a:xfrm>
            <a:custGeom>
              <a:avLst/>
              <a:gdLst>
                <a:gd name="T0" fmla="*/ 0 w 2079"/>
                <a:gd name="T1" fmla="*/ 0 h 831"/>
                <a:gd name="T2" fmla="*/ 0 w 2079"/>
                <a:gd name="T3" fmla="*/ 0 h 831"/>
                <a:gd name="T4" fmla="*/ 2079 w 2079"/>
                <a:gd name="T5" fmla="*/ 0 h 831"/>
                <a:gd name="T6" fmla="*/ 2079 w 2079"/>
                <a:gd name="T7" fmla="*/ 831 h 831"/>
                <a:gd name="T8" fmla="*/ 0 w 2079"/>
                <a:gd name="T9" fmla="*/ 831 h 831"/>
                <a:gd name="T10" fmla="*/ 0 w 2079"/>
                <a:gd name="T11" fmla="*/ 0 h 831"/>
              </a:gdLst>
              <a:ahLst/>
              <a:cxnLst>
                <a:cxn ang="0">
                  <a:pos x="T0" y="T1"/>
                </a:cxn>
                <a:cxn ang="0">
                  <a:pos x="T2" y="T3"/>
                </a:cxn>
                <a:cxn ang="0">
                  <a:pos x="T4" y="T5"/>
                </a:cxn>
                <a:cxn ang="0">
                  <a:pos x="T6" y="T7"/>
                </a:cxn>
                <a:cxn ang="0">
                  <a:pos x="T8" y="T9"/>
                </a:cxn>
                <a:cxn ang="0">
                  <a:pos x="T10" y="T11"/>
                </a:cxn>
              </a:cxnLst>
              <a:rect l="0" t="0" r="r" b="b"/>
              <a:pathLst>
                <a:path w="2079" h="831">
                  <a:moveTo>
                    <a:pt x="0" y="0"/>
                  </a:moveTo>
                  <a:lnTo>
                    <a:pt x="0" y="0"/>
                  </a:lnTo>
                  <a:lnTo>
                    <a:pt x="2079" y="0"/>
                  </a:lnTo>
                  <a:lnTo>
                    <a:pt x="2079" y="831"/>
                  </a:lnTo>
                  <a:lnTo>
                    <a:pt x="0" y="831"/>
                  </a:lnTo>
                  <a:lnTo>
                    <a:pt x="0" y="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sz="4267"/>
            </a:p>
          </p:txBody>
        </p:sp>
        <p:sp>
          <p:nvSpPr>
            <p:cNvPr id="28" name="Freeform 6">
              <a:extLst>
                <a:ext uri="{FF2B5EF4-FFF2-40B4-BE49-F238E27FC236}">
                  <a16:creationId xmlns:a16="http://schemas.microsoft.com/office/drawing/2014/main" id="{928BBA1C-1DE0-D248-BB00-FDB0CD9476C7}"/>
                </a:ext>
              </a:extLst>
            </p:cNvPr>
            <p:cNvSpPr>
              <a:spLocks noEditPoints="1"/>
            </p:cNvSpPr>
            <p:nvPr userDrawn="1"/>
          </p:nvSpPr>
          <p:spPr bwMode="auto">
            <a:xfrm>
              <a:off x="7499350" y="325438"/>
              <a:ext cx="525463" cy="576262"/>
            </a:xfrm>
            <a:custGeom>
              <a:avLst/>
              <a:gdLst>
                <a:gd name="T0" fmla="*/ 563 w 647"/>
                <a:gd name="T1" fmla="*/ 676 h 701"/>
                <a:gd name="T2" fmla="*/ 548 w 647"/>
                <a:gd name="T3" fmla="*/ 108 h 701"/>
                <a:gd name="T4" fmla="*/ 625 w 647"/>
                <a:gd name="T5" fmla="*/ 468 h 701"/>
                <a:gd name="T6" fmla="*/ 306 w 647"/>
                <a:gd name="T7" fmla="*/ 570 h 701"/>
                <a:gd name="T8" fmla="*/ 286 w 647"/>
                <a:gd name="T9" fmla="*/ 617 h 701"/>
                <a:gd name="T10" fmla="*/ 352 w 647"/>
                <a:gd name="T11" fmla="*/ 524 h 701"/>
                <a:gd name="T12" fmla="*/ 528 w 647"/>
                <a:gd name="T13" fmla="*/ 313 h 701"/>
                <a:gd name="T14" fmla="*/ 399 w 647"/>
                <a:gd name="T15" fmla="*/ 500 h 701"/>
                <a:gd name="T16" fmla="*/ 231 w 647"/>
                <a:gd name="T17" fmla="*/ 349 h 701"/>
                <a:gd name="T18" fmla="*/ 269 w 647"/>
                <a:gd name="T19" fmla="*/ 246 h 701"/>
                <a:gd name="T20" fmla="*/ 262 w 647"/>
                <a:gd name="T21" fmla="*/ 490 h 701"/>
                <a:gd name="T22" fmla="*/ 283 w 647"/>
                <a:gd name="T23" fmla="*/ 530 h 701"/>
                <a:gd name="T24" fmla="*/ 274 w 647"/>
                <a:gd name="T25" fmla="*/ 517 h 701"/>
                <a:gd name="T26" fmla="*/ 346 w 647"/>
                <a:gd name="T27" fmla="*/ 445 h 701"/>
                <a:gd name="T28" fmla="*/ 323 w 647"/>
                <a:gd name="T29" fmla="*/ 464 h 701"/>
                <a:gd name="T30" fmla="*/ 335 w 647"/>
                <a:gd name="T31" fmla="*/ 381 h 701"/>
                <a:gd name="T32" fmla="*/ 377 w 647"/>
                <a:gd name="T33" fmla="*/ 394 h 701"/>
                <a:gd name="T34" fmla="*/ 407 w 647"/>
                <a:gd name="T35" fmla="*/ 348 h 701"/>
                <a:gd name="T36" fmla="*/ 419 w 647"/>
                <a:gd name="T37" fmla="*/ 329 h 701"/>
                <a:gd name="T38" fmla="*/ 498 w 647"/>
                <a:gd name="T39" fmla="*/ 216 h 701"/>
                <a:gd name="T40" fmla="*/ 229 w 647"/>
                <a:gd name="T41" fmla="*/ 494 h 701"/>
                <a:gd name="T42" fmla="*/ 163 w 647"/>
                <a:gd name="T43" fmla="*/ 505 h 701"/>
                <a:gd name="T44" fmla="*/ 156 w 647"/>
                <a:gd name="T45" fmla="*/ 425 h 701"/>
                <a:gd name="T46" fmla="*/ 140 w 647"/>
                <a:gd name="T47" fmla="*/ 399 h 701"/>
                <a:gd name="T48" fmla="*/ 177 w 647"/>
                <a:gd name="T49" fmla="*/ 283 h 701"/>
                <a:gd name="T50" fmla="*/ 180 w 647"/>
                <a:gd name="T51" fmla="*/ 246 h 701"/>
                <a:gd name="T52" fmla="*/ 290 w 647"/>
                <a:gd name="T53" fmla="*/ 218 h 701"/>
                <a:gd name="T54" fmla="*/ 331 w 647"/>
                <a:gd name="T55" fmla="*/ 113 h 701"/>
                <a:gd name="T56" fmla="*/ 383 w 647"/>
                <a:gd name="T57" fmla="*/ 173 h 701"/>
                <a:gd name="T58" fmla="*/ 457 w 647"/>
                <a:gd name="T59" fmla="*/ 171 h 701"/>
                <a:gd name="T60" fmla="*/ 393 w 647"/>
                <a:gd name="T61" fmla="*/ 265 h 701"/>
                <a:gd name="T62" fmla="*/ 384 w 647"/>
                <a:gd name="T63" fmla="*/ 229 h 701"/>
                <a:gd name="T64" fmla="*/ 384 w 647"/>
                <a:gd name="T65" fmla="*/ 222 h 701"/>
                <a:gd name="T66" fmla="*/ 291 w 647"/>
                <a:gd name="T67" fmla="*/ 250 h 701"/>
                <a:gd name="T68" fmla="*/ 305 w 647"/>
                <a:gd name="T69" fmla="*/ 259 h 701"/>
                <a:gd name="T70" fmla="*/ 257 w 647"/>
                <a:gd name="T71" fmla="*/ 403 h 701"/>
                <a:gd name="T72" fmla="*/ 272 w 647"/>
                <a:gd name="T73" fmla="*/ 361 h 701"/>
                <a:gd name="T74" fmla="*/ 263 w 647"/>
                <a:gd name="T75" fmla="*/ 356 h 701"/>
                <a:gd name="T76" fmla="*/ 236 w 647"/>
                <a:gd name="T77" fmla="*/ 352 h 701"/>
                <a:gd name="T78" fmla="*/ 299 w 647"/>
                <a:gd name="T79" fmla="*/ 337 h 701"/>
                <a:gd name="T80" fmla="*/ 445 w 647"/>
                <a:gd name="T81" fmla="*/ 236 h 701"/>
                <a:gd name="T82" fmla="*/ 412 w 647"/>
                <a:gd name="T83" fmla="*/ 231 h 701"/>
                <a:gd name="T84" fmla="*/ 494 w 647"/>
                <a:gd name="T85" fmla="*/ 221 h 701"/>
                <a:gd name="T86" fmla="*/ 431 w 647"/>
                <a:gd name="T87" fmla="*/ 430 h 701"/>
                <a:gd name="T88" fmla="*/ 572 w 647"/>
                <a:gd name="T89" fmla="*/ 254 h 701"/>
                <a:gd name="T90" fmla="*/ 420 w 647"/>
                <a:gd name="T91" fmla="*/ 452 h 701"/>
                <a:gd name="T92" fmla="*/ 407 w 647"/>
                <a:gd name="T93" fmla="*/ 454 h 701"/>
                <a:gd name="T94" fmla="*/ 573 w 647"/>
                <a:gd name="T95" fmla="*/ 247 h 701"/>
                <a:gd name="T96" fmla="*/ 437 w 647"/>
                <a:gd name="T97" fmla="*/ 534 h 701"/>
                <a:gd name="T98" fmla="*/ 365 w 647"/>
                <a:gd name="T99" fmla="*/ 643 h 701"/>
                <a:gd name="T100" fmla="*/ 331 w 647"/>
                <a:gd name="T101" fmla="*/ 672 h 701"/>
                <a:gd name="T102" fmla="*/ 528 w 647"/>
                <a:gd name="T103" fmla="*/ 594 h 701"/>
                <a:gd name="T104" fmla="*/ 432 w 647"/>
                <a:gd name="T105" fmla="*/ 558 h 701"/>
                <a:gd name="T106" fmla="*/ 586 w 647"/>
                <a:gd name="T107" fmla="*/ 443 h 701"/>
                <a:gd name="T108" fmla="*/ 416 w 647"/>
                <a:gd name="T109" fmla="*/ 463 h 701"/>
                <a:gd name="T110" fmla="*/ 514 w 647"/>
                <a:gd name="T111" fmla="*/ 262 h 701"/>
                <a:gd name="T112" fmla="*/ 339 w 647"/>
                <a:gd name="T113" fmla="*/ 230 h 701"/>
                <a:gd name="T114" fmla="*/ 392 w 647"/>
                <a:gd name="T115" fmla="*/ 534 h 701"/>
                <a:gd name="T116" fmla="*/ 541 w 647"/>
                <a:gd name="T117" fmla="*/ 399 h 701"/>
                <a:gd name="T118" fmla="*/ 567 w 647"/>
                <a:gd name="T119" fmla="*/ 404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7" h="701">
                  <a:moveTo>
                    <a:pt x="555" y="673"/>
                  </a:moveTo>
                  <a:lnTo>
                    <a:pt x="555" y="673"/>
                  </a:lnTo>
                  <a:cubicBezTo>
                    <a:pt x="549" y="670"/>
                    <a:pt x="537" y="667"/>
                    <a:pt x="524" y="663"/>
                  </a:cubicBezTo>
                  <a:cubicBezTo>
                    <a:pt x="525" y="670"/>
                    <a:pt x="526" y="677"/>
                    <a:pt x="527" y="682"/>
                  </a:cubicBezTo>
                  <a:cubicBezTo>
                    <a:pt x="536" y="680"/>
                    <a:pt x="546" y="677"/>
                    <a:pt x="555" y="673"/>
                  </a:cubicBezTo>
                  <a:lnTo>
                    <a:pt x="555" y="673"/>
                  </a:lnTo>
                  <a:close/>
                  <a:moveTo>
                    <a:pt x="524" y="657"/>
                  </a:moveTo>
                  <a:lnTo>
                    <a:pt x="524" y="657"/>
                  </a:lnTo>
                  <a:cubicBezTo>
                    <a:pt x="539" y="662"/>
                    <a:pt x="556" y="666"/>
                    <a:pt x="563" y="670"/>
                  </a:cubicBezTo>
                  <a:cubicBezTo>
                    <a:pt x="568" y="668"/>
                    <a:pt x="574" y="666"/>
                    <a:pt x="579" y="663"/>
                  </a:cubicBezTo>
                  <a:cubicBezTo>
                    <a:pt x="569" y="658"/>
                    <a:pt x="546" y="651"/>
                    <a:pt x="524" y="645"/>
                  </a:cubicBezTo>
                  <a:cubicBezTo>
                    <a:pt x="524" y="649"/>
                    <a:pt x="524" y="653"/>
                    <a:pt x="524" y="657"/>
                  </a:cubicBezTo>
                  <a:lnTo>
                    <a:pt x="524" y="657"/>
                  </a:lnTo>
                  <a:close/>
                  <a:moveTo>
                    <a:pt x="564" y="676"/>
                  </a:moveTo>
                  <a:lnTo>
                    <a:pt x="564" y="676"/>
                  </a:lnTo>
                  <a:cubicBezTo>
                    <a:pt x="563" y="676"/>
                    <a:pt x="563" y="676"/>
                    <a:pt x="563" y="676"/>
                  </a:cubicBezTo>
                  <a:cubicBezTo>
                    <a:pt x="546" y="683"/>
                    <a:pt x="528" y="688"/>
                    <a:pt x="511" y="692"/>
                  </a:cubicBezTo>
                  <a:cubicBezTo>
                    <a:pt x="511" y="692"/>
                    <a:pt x="510" y="692"/>
                    <a:pt x="510" y="692"/>
                  </a:cubicBezTo>
                  <a:cubicBezTo>
                    <a:pt x="494" y="695"/>
                    <a:pt x="478" y="697"/>
                    <a:pt x="463" y="698"/>
                  </a:cubicBezTo>
                  <a:cubicBezTo>
                    <a:pt x="462" y="698"/>
                    <a:pt x="462" y="698"/>
                    <a:pt x="462" y="698"/>
                  </a:cubicBezTo>
                  <a:cubicBezTo>
                    <a:pt x="410" y="701"/>
                    <a:pt x="361" y="691"/>
                    <a:pt x="324" y="675"/>
                  </a:cubicBezTo>
                  <a:lnTo>
                    <a:pt x="323" y="674"/>
                  </a:lnTo>
                  <a:cubicBezTo>
                    <a:pt x="323" y="674"/>
                    <a:pt x="322" y="674"/>
                    <a:pt x="322" y="674"/>
                  </a:cubicBezTo>
                  <a:cubicBezTo>
                    <a:pt x="260" y="645"/>
                    <a:pt x="232" y="594"/>
                    <a:pt x="293" y="552"/>
                  </a:cubicBezTo>
                  <a:cubicBezTo>
                    <a:pt x="286" y="542"/>
                    <a:pt x="278" y="532"/>
                    <a:pt x="270" y="522"/>
                  </a:cubicBezTo>
                  <a:cubicBezTo>
                    <a:pt x="267" y="518"/>
                    <a:pt x="265" y="515"/>
                    <a:pt x="262" y="511"/>
                  </a:cubicBezTo>
                  <a:cubicBezTo>
                    <a:pt x="257" y="524"/>
                    <a:pt x="257" y="532"/>
                    <a:pt x="265" y="544"/>
                  </a:cubicBezTo>
                  <a:cubicBezTo>
                    <a:pt x="266" y="545"/>
                    <a:pt x="265" y="546"/>
                    <a:pt x="265" y="547"/>
                  </a:cubicBezTo>
                  <a:lnTo>
                    <a:pt x="221" y="599"/>
                  </a:lnTo>
                  <a:cubicBezTo>
                    <a:pt x="220" y="601"/>
                    <a:pt x="218" y="601"/>
                    <a:pt x="217" y="599"/>
                  </a:cubicBezTo>
                  <a:cubicBezTo>
                    <a:pt x="0" y="361"/>
                    <a:pt x="247" y="0"/>
                    <a:pt x="546" y="104"/>
                  </a:cubicBezTo>
                  <a:cubicBezTo>
                    <a:pt x="548" y="105"/>
                    <a:pt x="549" y="106"/>
                    <a:pt x="548" y="108"/>
                  </a:cubicBezTo>
                  <a:lnTo>
                    <a:pt x="501" y="186"/>
                  </a:lnTo>
                  <a:cubicBezTo>
                    <a:pt x="500" y="187"/>
                    <a:pt x="499" y="188"/>
                    <a:pt x="498" y="187"/>
                  </a:cubicBezTo>
                  <a:cubicBezTo>
                    <a:pt x="483" y="185"/>
                    <a:pt x="474" y="186"/>
                    <a:pt x="468" y="192"/>
                  </a:cubicBezTo>
                  <a:cubicBezTo>
                    <a:pt x="482" y="194"/>
                    <a:pt x="496" y="197"/>
                    <a:pt x="510" y="202"/>
                  </a:cubicBezTo>
                  <a:cubicBezTo>
                    <a:pt x="523" y="188"/>
                    <a:pt x="536" y="175"/>
                    <a:pt x="551" y="163"/>
                  </a:cubicBezTo>
                  <a:cubicBezTo>
                    <a:pt x="551" y="163"/>
                    <a:pt x="551" y="163"/>
                    <a:pt x="552" y="163"/>
                  </a:cubicBezTo>
                  <a:cubicBezTo>
                    <a:pt x="552" y="162"/>
                    <a:pt x="553" y="162"/>
                    <a:pt x="554" y="163"/>
                  </a:cubicBezTo>
                  <a:cubicBezTo>
                    <a:pt x="555" y="163"/>
                    <a:pt x="555" y="163"/>
                    <a:pt x="556" y="164"/>
                  </a:cubicBezTo>
                  <a:cubicBezTo>
                    <a:pt x="556" y="164"/>
                    <a:pt x="556" y="165"/>
                    <a:pt x="556" y="165"/>
                  </a:cubicBezTo>
                  <a:lnTo>
                    <a:pt x="583" y="244"/>
                  </a:lnTo>
                  <a:cubicBezTo>
                    <a:pt x="583" y="245"/>
                    <a:pt x="583" y="245"/>
                    <a:pt x="583" y="246"/>
                  </a:cubicBezTo>
                  <a:cubicBezTo>
                    <a:pt x="583" y="247"/>
                    <a:pt x="582" y="247"/>
                    <a:pt x="582" y="247"/>
                  </a:cubicBezTo>
                  <a:cubicBezTo>
                    <a:pt x="581" y="248"/>
                    <a:pt x="580" y="249"/>
                    <a:pt x="579" y="249"/>
                  </a:cubicBezTo>
                  <a:cubicBezTo>
                    <a:pt x="585" y="266"/>
                    <a:pt x="623" y="382"/>
                    <a:pt x="635" y="413"/>
                  </a:cubicBezTo>
                  <a:cubicBezTo>
                    <a:pt x="639" y="423"/>
                    <a:pt x="647" y="441"/>
                    <a:pt x="647" y="452"/>
                  </a:cubicBezTo>
                  <a:cubicBezTo>
                    <a:pt x="647" y="462"/>
                    <a:pt x="640" y="467"/>
                    <a:pt x="625" y="468"/>
                  </a:cubicBezTo>
                  <a:cubicBezTo>
                    <a:pt x="617" y="475"/>
                    <a:pt x="616" y="478"/>
                    <a:pt x="620" y="483"/>
                  </a:cubicBezTo>
                  <a:cubicBezTo>
                    <a:pt x="628" y="494"/>
                    <a:pt x="624" y="499"/>
                    <a:pt x="615" y="506"/>
                  </a:cubicBezTo>
                  <a:cubicBezTo>
                    <a:pt x="624" y="513"/>
                    <a:pt x="622" y="526"/>
                    <a:pt x="617" y="526"/>
                  </a:cubicBezTo>
                  <a:cubicBezTo>
                    <a:pt x="611" y="526"/>
                    <a:pt x="609" y="528"/>
                    <a:pt x="605" y="533"/>
                  </a:cubicBezTo>
                  <a:cubicBezTo>
                    <a:pt x="633" y="560"/>
                    <a:pt x="610" y="583"/>
                    <a:pt x="573" y="591"/>
                  </a:cubicBezTo>
                  <a:cubicBezTo>
                    <a:pt x="562" y="594"/>
                    <a:pt x="548" y="595"/>
                    <a:pt x="534" y="594"/>
                  </a:cubicBezTo>
                  <a:cubicBezTo>
                    <a:pt x="534" y="594"/>
                    <a:pt x="534" y="594"/>
                    <a:pt x="534" y="595"/>
                  </a:cubicBezTo>
                  <a:cubicBezTo>
                    <a:pt x="529" y="610"/>
                    <a:pt x="526" y="625"/>
                    <a:pt x="525" y="639"/>
                  </a:cubicBezTo>
                  <a:cubicBezTo>
                    <a:pt x="549" y="646"/>
                    <a:pt x="578" y="655"/>
                    <a:pt x="586" y="661"/>
                  </a:cubicBezTo>
                  <a:cubicBezTo>
                    <a:pt x="586" y="661"/>
                    <a:pt x="587" y="662"/>
                    <a:pt x="587" y="662"/>
                  </a:cubicBezTo>
                  <a:cubicBezTo>
                    <a:pt x="587" y="663"/>
                    <a:pt x="588" y="663"/>
                    <a:pt x="587" y="664"/>
                  </a:cubicBezTo>
                  <a:cubicBezTo>
                    <a:pt x="587" y="665"/>
                    <a:pt x="587" y="665"/>
                    <a:pt x="586" y="666"/>
                  </a:cubicBezTo>
                  <a:cubicBezTo>
                    <a:pt x="586" y="666"/>
                    <a:pt x="586" y="666"/>
                    <a:pt x="585" y="666"/>
                  </a:cubicBezTo>
                  <a:cubicBezTo>
                    <a:pt x="578" y="670"/>
                    <a:pt x="571" y="673"/>
                    <a:pt x="564" y="676"/>
                  </a:cubicBezTo>
                  <a:lnTo>
                    <a:pt x="564" y="676"/>
                  </a:lnTo>
                  <a:close/>
                  <a:moveTo>
                    <a:pt x="306" y="570"/>
                  </a:moveTo>
                  <a:lnTo>
                    <a:pt x="306" y="570"/>
                  </a:lnTo>
                  <a:cubicBezTo>
                    <a:pt x="306" y="570"/>
                    <a:pt x="306" y="570"/>
                    <a:pt x="306" y="571"/>
                  </a:cubicBezTo>
                  <a:cubicBezTo>
                    <a:pt x="308" y="577"/>
                    <a:pt x="309" y="584"/>
                    <a:pt x="309" y="592"/>
                  </a:cubicBezTo>
                  <a:cubicBezTo>
                    <a:pt x="326" y="581"/>
                    <a:pt x="321" y="561"/>
                    <a:pt x="316" y="552"/>
                  </a:cubicBezTo>
                  <a:cubicBezTo>
                    <a:pt x="312" y="555"/>
                    <a:pt x="307" y="558"/>
                    <a:pt x="303" y="560"/>
                  </a:cubicBezTo>
                  <a:cubicBezTo>
                    <a:pt x="304" y="563"/>
                    <a:pt x="305" y="566"/>
                    <a:pt x="306" y="570"/>
                  </a:cubicBezTo>
                  <a:lnTo>
                    <a:pt x="306" y="570"/>
                  </a:lnTo>
                  <a:close/>
                  <a:moveTo>
                    <a:pt x="302" y="575"/>
                  </a:moveTo>
                  <a:lnTo>
                    <a:pt x="302" y="575"/>
                  </a:lnTo>
                  <a:cubicBezTo>
                    <a:pt x="289" y="583"/>
                    <a:pt x="284" y="592"/>
                    <a:pt x="283" y="601"/>
                  </a:cubicBezTo>
                  <a:cubicBezTo>
                    <a:pt x="291" y="600"/>
                    <a:pt x="297" y="598"/>
                    <a:pt x="303" y="596"/>
                  </a:cubicBezTo>
                  <a:cubicBezTo>
                    <a:pt x="303" y="588"/>
                    <a:pt x="303" y="581"/>
                    <a:pt x="302" y="575"/>
                  </a:cubicBezTo>
                  <a:lnTo>
                    <a:pt x="302" y="575"/>
                  </a:lnTo>
                  <a:close/>
                  <a:moveTo>
                    <a:pt x="283" y="607"/>
                  </a:moveTo>
                  <a:lnTo>
                    <a:pt x="283" y="607"/>
                  </a:lnTo>
                  <a:cubicBezTo>
                    <a:pt x="283" y="610"/>
                    <a:pt x="284" y="614"/>
                    <a:pt x="286" y="617"/>
                  </a:cubicBezTo>
                  <a:cubicBezTo>
                    <a:pt x="325" y="617"/>
                    <a:pt x="354" y="578"/>
                    <a:pt x="333" y="540"/>
                  </a:cubicBezTo>
                  <a:cubicBezTo>
                    <a:pt x="329" y="543"/>
                    <a:pt x="325" y="546"/>
                    <a:pt x="321" y="549"/>
                  </a:cubicBezTo>
                  <a:cubicBezTo>
                    <a:pt x="329" y="563"/>
                    <a:pt x="335" y="601"/>
                    <a:pt x="283" y="607"/>
                  </a:cubicBezTo>
                  <a:lnTo>
                    <a:pt x="283" y="607"/>
                  </a:lnTo>
                  <a:close/>
                  <a:moveTo>
                    <a:pt x="289" y="623"/>
                  </a:moveTo>
                  <a:lnTo>
                    <a:pt x="289" y="623"/>
                  </a:lnTo>
                  <a:cubicBezTo>
                    <a:pt x="292" y="627"/>
                    <a:pt x="296" y="631"/>
                    <a:pt x="301" y="635"/>
                  </a:cubicBezTo>
                  <a:cubicBezTo>
                    <a:pt x="358" y="619"/>
                    <a:pt x="370" y="571"/>
                    <a:pt x="348" y="528"/>
                  </a:cubicBezTo>
                  <a:cubicBezTo>
                    <a:pt x="344" y="531"/>
                    <a:pt x="341" y="533"/>
                    <a:pt x="338" y="536"/>
                  </a:cubicBezTo>
                  <a:cubicBezTo>
                    <a:pt x="362" y="578"/>
                    <a:pt x="330" y="620"/>
                    <a:pt x="289" y="623"/>
                  </a:cubicBezTo>
                  <a:lnTo>
                    <a:pt x="289" y="623"/>
                  </a:lnTo>
                  <a:close/>
                  <a:moveTo>
                    <a:pt x="307" y="639"/>
                  </a:moveTo>
                  <a:lnTo>
                    <a:pt x="307" y="639"/>
                  </a:lnTo>
                  <a:cubicBezTo>
                    <a:pt x="312" y="643"/>
                    <a:pt x="318" y="645"/>
                    <a:pt x="325" y="647"/>
                  </a:cubicBezTo>
                  <a:cubicBezTo>
                    <a:pt x="395" y="612"/>
                    <a:pt x="378" y="539"/>
                    <a:pt x="362" y="514"/>
                  </a:cubicBezTo>
                  <a:cubicBezTo>
                    <a:pt x="359" y="517"/>
                    <a:pt x="355" y="521"/>
                    <a:pt x="352" y="524"/>
                  </a:cubicBezTo>
                  <a:cubicBezTo>
                    <a:pt x="376" y="569"/>
                    <a:pt x="365" y="620"/>
                    <a:pt x="307" y="639"/>
                  </a:cubicBezTo>
                  <a:lnTo>
                    <a:pt x="307" y="639"/>
                  </a:lnTo>
                  <a:close/>
                  <a:moveTo>
                    <a:pt x="527" y="353"/>
                  </a:moveTo>
                  <a:lnTo>
                    <a:pt x="527" y="353"/>
                  </a:lnTo>
                  <a:cubicBezTo>
                    <a:pt x="552" y="343"/>
                    <a:pt x="582" y="339"/>
                    <a:pt x="606" y="346"/>
                  </a:cubicBezTo>
                  <a:cubicBezTo>
                    <a:pt x="595" y="315"/>
                    <a:pt x="584" y="282"/>
                    <a:pt x="578" y="264"/>
                  </a:cubicBezTo>
                  <a:cubicBezTo>
                    <a:pt x="578" y="295"/>
                    <a:pt x="563" y="325"/>
                    <a:pt x="532" y="338"/>
                  </a:cubicBezTo>
                  <a:cubicBezTo>
                    <a:pt x="531" y="343"/>
                    <a:pt x="529" y="348"/>
                    <a:pt x="527" y="353"/>
                  </a:cubicBezTo>
                  <a:lnTo>
                    <a:pt x="527" y="353"/>
                  </a:lnTo>
                  <a:close/>
                  <a:moveTo>
                    <a:pt x="518" y="357"/>
                  </a:moveTo>
                  <a:lnTo>
                    <a:pt x="518" y="357"/>
                  </a:lnTo>
                  <a:cubicBezTo>
                    <a:pt x="518" y="357"/>
                    <a:pt x="518" y="357"/>
                    <a:pt x="519" y="356"/>
                  </a:cubicBezTo>
                  <a:cubicBezTo>
                    <a:pt x="523" y="350"/>
                    <a:pt x="525" y="343"/>
                    <a:pt x="527" y="336"/>
                  </a:cubicBezTo>
                  <a:cubicBezTo>
                    <a:pt x="527" y="335"/>
                    <a:pt x="527" y="335"/>
                    <a:pt x="527" y="335"/>
                  </a:cubicBezTo>
                  <a:cubicBezTo>
                    <a:pt x="528" y="328"/>
                    <a:pt x="529" y="321"/>
                    <a:pt x="528" y="314"/>
                  </a:cubicBezTo>
                  <a:cubicBezTo>
                    <a:pt x="528" y="314"/>
                    <a:pt x="528" y="314"/>
                    <a:pt x="528" y="313"/>
                  </a:cubicBezTo>
                  <a:cubicBezTo>
                    <a:pt x="528" y="308"/>
                    <a:pt x="527" y="303"/>
                    <a:pt x="526" y="298"/>
                  </a:cubicBezTo>
                  <a:cubicBezTo>
                    <a:pt x="523" y="302"/>
                    <a:pt x="519" y="306"/>
                    <a:pt x="516" y="310"/>
                  </a:cubicBezTo>
                  <a:cubicBezTo>
                    <a:pt x="517" y="328"/>
                    <a:pt x="513" y="348"/>
                    <a:pt x="494" y="365"/>
                  </a:cubicBezTo>
                  <a:cubicBezTo>
                    <a:pt x="495" y="371"/>
                    <a:pt x="495" y="377"/>
                    <a:pt x="494" y="382"/>
                  </a:cubicBezTo>
                  <a:cubicBezTo>
                    <a:pt x="505" y="374"/>
                    <a:pt x="513" y="366"/>
                    <a:pt x="518" y="357"/>
                  </a:cubicBezTo>
                  <a:lnTo>
                    <a:pt x="518" y="357"/>
                  </a:lnTo>
                  <a:close/>
                  <a:moveTo>
                    <a:pt x="374" y="525"/>
                  </a:moveTo>
                  <a:lnTo>
                    <a:pt x="374" y="525"/>
                  </a:lnTo>
                  <a:cubicBezTo>
                    <a:pt x="375" y="519"/>
                    <a:pt x="378" y="513"/>
                    <a:pt x="383" y="509"/>
                  </a:cubicBezTo>
                  <a:cubicBezTo>
                    <a:pt x="381" y="505"/>
                    <a:pt x="379" y="501"/>
                    <a:pt x="379" y="497"/>
                  </a:cubicBezTo>
                  <a:cubicBezTo>
                    <a:pt x="375" y="501"/>
                    <a:pt x="370" y="506"/>
                    <a:pt x="366" y="510"/>
                  </a:cubicBezTo>
                  <a:cubicBezTo>
                    <a:pt x="369" y="514"/>
                    <a:pt x="371" y="519"/>
                    <a:pt x="374" y="525"/>
                  </a:cubicBezTo>
                  <a:lnTo>
                    <a:pt x="374" y="525"/>
                  </a:lnTo>
                  <a:close/>
                  <a:moveTo>
                    <a:pt x="387" y="505"/>
                  </a:moveTo>
                  <a:lnTo>
                    <a:pt x="387" y="505"/>
                  </a:lnTo>
                  <a:cubicBezTo>
                    <a:pt x="391" y="503"/>
                    <a:pt x="394" y="501"/>
                    <a:pt x="399" y="500"/>
                  </a:cubicBezTo>
                  <a:cubicBezTo>
                    <a:pt x="396" y="494"/>
                    <a:pt x="394" y="487"/>
                    <a:pt x="394" y="479"/>
                  </a:cubicBezTo>
                  <a:cubicBezTo>
                    <a:pt x="390" y="483"/>
                    <a:pt x="387" y="487"/>
                    <a:pt x="383" y="491"/>
                  </a:cubicBezTo>
                  <a:cubicBezTo>
                    <a:pt x="384" y="496"/>
                    <a:pt x="385" y="501"/>
                    <a:pt x="387" y="505"/>
                  </a:cubicBezTo>
                  <a:lnTo>
                    <a:pt x="387" y="505"/>
                  </a:lnTo>
                  <a:close/>
                  <a:moveTo>
                    <a:pt x="253" y="527"/>
                  </a:moveTo>
                  <a:lnTo>
                    <a:pt x="253" y="527"/>
                  </a:lnTo>
                  <a:cubicBezTo>
                    <a:pt x="253" y="520"/>
                    <a:pt x="255" y="513"/>
                    <a:pt x="258" y="506"/>
                  </a:cubicBezTo>
                  <a:cubicBezTo>
                    <a:pt x="244" y="485"/>
                    <a:pt x="232" y="458"/>
                    <a:pt x="227" y="419"/>
                  </a:cubicBezTo>
                  <a:cubicBezTo>
                    <a:pt x="227" y="418"/>
                    <a:pt x="227" y="418"/>
                    <a:pt x="227" y="418"/>
                  </a:cubicBezTo>
                  <a:cubicBezTo>
                    <a:pt x="227" y="414"/>
                    <a:pt x="227" y="410"/>
                    <a:pt x="226" y="406"/>
                  </a:cubicBezTo>
                  <a:cubicBezTo>
                    <a:pt x="226" y="406"/>
                    <a:pt x="226" y="406"/>
                    <a:pt x="226" y="405"/>
                  </a:cubicBezTo>
                  <a:cubicBezTo>
                    <a:pt x="226" y="404"/>
                    <a:pt x="226" y="403"/>
                    <a:pt x="226" y="401"/>
                  </a:cubicBezTo>
                  <a:cubicBezTo>
                    <a:pt x="226" y="388"/>
                    <a:pt x="226" y="375"/>
                    <a:pt x="228" y="363"/>
                  </a:cubicBezTo>
                  <a:cubicBezTo>
                    <a:pt x="228" y="362"/>
                    <a:pt x="229" y="362"/>
                    <a:pt x="229" y="362"/>
                  </a:cubicBezTo>
                  <a:cubicBezTo>
                    <a:pt x="229" y="358"/>
                    <a:pt x="230" y="354"/>
                    <a:pt x="231" y="350"/>
                  </a:cubicBezTo>
                  <a:cubicBezTo>
                    <a:pt x="231" y="350"/>
                    <a:pt x="231" y="349"/>
                    <a:pt x="231" y="349"/>
                  </a:cubicBezTo>
                  <a:cubicBezTo>
                    <a:pt x="239" y="313"/>
                    <a:pt x="258" y="278"/>
                    <a:pt x="284" y="250"/>
                  </a:cubicBezTo>
                  <a:cubicBezTo>
                    <a:pt x="284" y="250"/>
                    <a:pt x="284" y="249"/>
                    <a:pt x="284" y="249"/>
                  </a:cubicBezTo>
                  <a:cubicBezTo>
                    <a:pt x="292" y="241"/>
                    <a:pt x="301" y="234"/>
                    <a:pt x="310" y="227"/>
                  </a:cubicBezTo>
                  <a:lnTo>
                    <a:pt x="310" y="227"/>
                  </a:lnTo>
                  <a:cubicBezTo>
                    <a:pt x="324" y="216"/>
                    <a:pt x="340" y="207"/>
                    <a:pt x="358" y="201"/>
                  </a:cubicBezTo>
                  <a:cubicBezTo>
                    <a:pt x="358" y="200"/>
                    <a:pt x="358" y="200"/>
                    <a:pt x="358" y="200"/>
                  </a:cubicBezTo>
                  <a:cubicBezTo>
                    <a:pt x="379" y="192"/>
                    <a:pt x="403" y="188"/>
                    <a:pt x="428" y="188"/>
                  </a:cubicBezTo>
                  <a:cubicBezTo>
                    <a:pt x="430" y="188"/>
                    <a:pt x="431" y="188"/>
                    <a:pt x="433" y="188"/>
                  </a:cubicBezTo>
                  <a:cubicBezTo>
                    <a:pt x="442" y="188"/>
                    <a:pt x="452" y="189"/>
                    <a:pt x="462" y="190"/>
                  </a:cubicBezTo>
                  <a:cubicBezTo>
                    <a:pt x="466" y="185"/>
                    <a:pt x="471" y="182"/>
                    <a:pt x="478" y="181"/>
                  </a:cubicBezTo>
                  <a:cubicBezTo>
                    <a:pt x="477" y="181"/>
                    <a:pt x="477" y="180"/>
                    <a:pt x="476" y="180"/>
                  </a:cubicBezTo>
                  <a:cubicBezTo>
                    <a:pt x="476" y="180"/>
                    <a:pt x="476" y="180"/>
                    <a:pt x="476" y="180"/>
                  </a:cubicBezTo>
                  <a:cubicBezTo>
                    <a:pt x="464" y="177"/>
                    <a:pt x="451" y="175"/>
                    <a:pt x="439" y="174"/>
                  </a:cubicBezTo>
                  <a:lnTo>
                    <a:pt x="439" y="174"/>
                  </a:lnTo>
                  <a:cubicBezTo>
                    <a:pt x="374" y="170"/>
                    <a:pt x="312" y="198"/>
                    <a:pt x="269" y="246"/>
                  </a:cubicBezTo>
                  <a:lnTo>
                    <a:pt x="269" y="246"/>
                  </a:lnTo>
                  <a:cubicBezTo>
                    <a:pt x="260" y="256"/>
                    <a:pt x="252" y="266"/>
                    <a:pt x="245" y="277"/>
                  </a:cubicBezTo>
                  <a:cubicBezTo>
                    <a:pt x="245" y="277"/>
                    <a:pt x="245" y="277"/>
                    <a:pt x="245" y="277"/>
                  </a:cubicBezTo>
                  <a:cubicBezTo>
                    <a:pt x="238" y="288"/>
                    <a:pt x="233" y="298"/>
                    <a:pt x="228" y="310"/>
                  </a:cubicBezTo>
                  <a:cubicBezTo>
                    <a:pt x="228" y="310"/>
                    <a:pt x="228" y="310"/>
                    <a:pt x="228" y="310"/>
                  </a:cubicBezTo>
                  <a:cubicBezTo>
                    <a:pt x="223" y="321"/>
                    <a:pt x="219" y="333"/>
                    <a:pt x="217" y="345"/>
                  </a:cubicBezTo>
                  <a:cubicBezTo>
                    <a:pt x="206" y="391"/>
                    <a:pt x="210" y="442"/>
                    <a:pt x="235" y="494"/>
                  </a:cubicBezTo>
                  <a:lnTo>
                    <a:pt x="235" y="494"/>
                  </a:lnTo>
                  <a:cubicBezTo>
                    <a:pt x="240" y="505"/>
                    <a:pt x="246" y="516"/>
                    <a:pt x="253" y="527"/>
                  </a:cubicBezTo>
                  <a:lnTo>
                    <a:pt x="253" y="527"/>
                  </a:lnTo>
                  <a:close/>
                  <a:moveTo>
                    <a:pt x="264" y="503"/>
                  </a:moveTo>
                  <a:lnTo>
                    <a:pt x="264" y="503"/>
                  </a:lnTo>
                  <a:cubicBezTo>
                    <a:pt x="264" y="504"/>
                    <a:pt x="264" y="504"/>
                    <a:pt x="264" y="504"/>
                  </a:cubicBezTo>
                  <a:cubicBezTo>
                    <a:pt x="266" y="507"/>
                    <a:pt x="268" y="510"/>
                    <a:pt x="270" y="513"/>
                  </a:cubicBezTo>
                  <a:cubicBezTo>
                    <a:pt x="281" y="504"/>
                    <a:pt x="292" y="495"/>
                    <a:pt x="301" y="486"/>
                  </a:cubicBezTo>
                  <a:cubicBezTo>
                    <a:pt x="297" y="483"/>
                    <a:pt x="292" y="481"/>
                    <a:pt x="288" y="479"/>
                  </a:cubicBezTo>
                  <a:cubicBezTo>
                    <a:pt x="281" y="486"/>
                    <a:pt x="275" y="490"/>
                    <a:pt x="262" y="490"/>
                  </a:cubicBezTo>
                  <a:cubicBezTo>
                    <a:pt x="260" y="490"/>
                    <a:pt x="259" y="488"/>
                    <a:pt x="260" y="486"/>
                  </a:cubicBezTo>
                  <a:cubicBezTo>
                    <a:pt x="262" y="479"/>
                    <a:pt x="260" y="461"/>
                    <a:pt x="260" y="452"/>
                  </a:cubicBezTo>
                  <a:cubicBezTo>
                    <a:pt x="259" y="450"/>
                    <a:pt x="258" y="448"/>
                    <a:pt x="257" y="446"/>
                  </a:cubicBezTo>
                  <a:cubicBezTo>
                    <a:pt x="253" y="447"/>
                    <a:pt x="249" y="447"/>
                    <a:pt x="243" y="447"/>
                  </a:cubicBezTo>
                  <a:cubicBezTo>
                    <a:pt x="240" y="447"/>
                    <a:pt x="239" y="444"/>
                    <a:pt x="241" y="442"/>
                  </a:cubicBezTo>
                  <a:cubicBezTo>
                    <a:pt x="250" y="434"/>
                    <a:pt x="249" y="423"/>
                    <a:pt x="250" y="408"/>
                  </a:cubicBezTo>
                  <a:cubicBezTo>
                    <a:pt x="245" y="411"/>
                    <a:pt x="237" y="417"/>
                    <a:pt x="233" y="419"/>
                  </a:cubicBezTo>
                  <a:cubicBezTo>
                    <a:pt x="237" y="458"/>
                    <a:pt x="250" y="483"/>
                    <a:pt x="264" y="503"/>
                  </a:cubicBezTo>
                  <a:lnTo>
                    <a:pt x="264" y="503"/>
                  </a:lnTo>
                  <a:close/>
                  <a:moveTo>
                    <a:pt x="291" y="540"/>
                  </a:moveTo>
                  <a:lnTo>
                    <a:pt x="291" y="540"/>
                  </a:lnTo>
                  <a:cubicBezTo>
                    <a:pt x="406" y="463"/>
                    <a:pt x="451" y="323"/>
                    <a:pt x="554" y="235"/>
                  </a:cubicBezTo>
                  <a:lnTo>
                    <a:pt x="539" y="232"/>
                  </a:lnTo>
                  <a:cubicBezTo>
                    <a:pt x="536" y="231"/>
                    <a:pt x="536" y="231"/>
                    <a:pt x="536" y="228"/>
                  </a:cubicBezTo>
                  <a:lnTo>
                    <a:pt x="539" y="207"/>
                  </a:lnTo>
                  <a:cubicBezTo>
                    <a:pt x="444" y="303"/>
                    <a:pt x="391" y="462"/>
                    <a:pt x="283" y="530"/>
                  </a:cubicBezTo>
                  <a:cubicBezTo>
                    <a:pt x="286" y="533"/>
                    <a:pt x="288" y="536"/>
                    <a:pt x="291" y="540"/>
                  </a:cubicBezTo>
                  <a:lnTo>
                    <a:pt x="291" y="540"/>
                  </a:lnTo>
                  <a:close/>
                  <a:moveTo>
                    <a:pt x="558" y="188"/>
                  </a:moveTo>
                  <a:lnTo>
                    <a:pt x="558" y="188"/>
                  </a:lnTo>
                  <a:cubicBezTo>
                    <a:pt x="554" y="192"/>
                    <a:pt x="549" y="196"/>
                    <a:pt x="545" y="200"/>
                  </a:cubicBezTo>
                  <a:lnTo>
                    <a:pt x="542" y="227"/>
                  </a:lnTo>
                  <a:lnTo>
                    <a:pt x="560" y="230"/>
                  </a:lnTo>
                  <a:cubicBezTo>
                    <a:pt x="563" y="228"/>
                    <a:pt x="566" y="225"/>
                    <a:pt x="570" y="222"/>
                  </a:cubicBezTo>
                  <a:lnTo>
                    <a:pt x="567" y="216"/>
                  </a:lnTo>
                  <a:cubicBezTo>
                    <a:pt x="562" y="217"/>
                    <a:pt x="557" y="215"/>
                    <a:pt x="555" y="210"/>
                  </a:cubicBezTo>
                  <a:cubicBezTo>
                    <a:pt x="553" y="204"/>
                    <a:pt x="556" y="199"/>
                    <a:pt x="561" y="197"/>
                  </a:cubicBezTo>
                  <a:lnTo>
                    <a:pt x="558" y="188"/>
                  </a:lnTo>
                  <a:lnTo>
                    <a:pt x="558" y="188"/>
                  </a:lnTo>
                  <a:close/>
                  <a:moveTo>
                    <a:pt x="308" y="487"/>
                  </a:moveTo>
                  <a:lnTo>
                    <a:pt x="308" y="487"/>
                  </a:lnTo>
                  <a:cubicBezTo>
                    <a:pt x="297" y="498"/>
                    <a:pt x="286" y="508"/>
                    <a:pt x="274" y="517"/>
                  </a:cubicBezTo>
                  <a:lnTo>
                    <a:pt x="274" y="518"/>
                  </a:lnTo>
                  <a:cubicBezTo>
                    <a:pt x="276" y="521"/>
                    <a:pt x="278" y="523"/>
                    <a:pt x="280" y="525"/>
                  </a:cubicBezTo>
                  <a:cubicBezTo>
                    <a:pt x="336" y="490"/>
                    <a:pt x="378" y="429"/>
                    <a:pt x="419" y="364"/>
                  </a:cubicBezTo>
                  <a:cubicBezTo>
                    <a:pt x="454" y="308"/>
                    <a:pt x="492" y="245"/>
                    <a:pt x="540" y="197"/>
                  </a:cubicBezTo>
                  <a:cubicBezTo>
                    <a:pt x="540" y="197"/>
                    <a:pt x="541" y="197"/>
                    <a:pt x="541" y="196"/>
                  </a:cubicBezTo>
                  <a:cubicBezTo>
                    <a:pt x="546" y="192"/>
                    <a:pt x="551" y="187"/>
                    <a:pt x="556" y="183"/>
                  </a:cubicBezTo>
                  <a:lnTo>
                    <a:pt x="552" y="170"/>
                  </a:lnTo>
                  <a:cubicBezTo>
                    <a:pt x="533" y="185"/>
                    <a:pt x="516" y="203"/>
                    <a:pt x="500" y="222"/>
                  </a:cubicBezTo>
                  <a:cubicBezTo>
                    <a:pt x="500" y="222"/>
                    <a:pt x="500" y="223"/>
                    <a:pt x="500" y="223"/>
                  </a:cubicBezTo>
                  <a:cubicBezTo>
                    <a:pt x="469" y="260"/>
                    <a:pt x="443" y="302"/>
                    <a:pt x="418" y="341"/>
                  </a:cubicBezTo>
                  <a:cubicBezTo>
                    <a:pt x="405" y="361"/>
                    <a:pt x="392" y="382"/>
                    <a:pt x="378" y="402"/>
                  </a:cubicBezTo>
                  <a:cubicBezTo>
                    <a:pt x="378" y="402"/>
                    <a:pt x="378" y="402"/>
                    <a:pt x="378" y="402"/>
                  </a:cubicBezTo>
                  <a:cubicBezTo>
                    <a:pt x="372" y="411"/>
                    <a:pt x="366" y="419"/>
                    <a:pt x="360" y="426"/>
                  </a:cubicBezTo>
                  <a:cubicBezTo>
                    <a:pt x="360" y="427"/>
                    <a:pt x="360" y="427"/>
                    <a:pt x="360" y="427"/>
                  </a:cubicBezTo>
                  <a:cubicBezTo>
                    <a:pt x="355" y="433"/>
                    <a:pt x="351" y="439"/>
                    <a:pt x="347" y="444"/>
                  </a:cubicBezTo>
                  <a:cubicBezTo>
                    <a:pt x="346" y="444"/>
                    <a:pt x="346" y="445"/>
                    <a:pt x="346" y="445"/>
                  </a:cubicBezTo>
                  <a:cubicBezTo>
                    <a:pt x="340" y="453"/>
                    <a:pt x="333" y="461"/>
                    <a:pt x="326" y="468"/>
                  </a:cubicBezTo>
                  <a:cubicBezTo>
                    <a:pt x="326" y="469"/>
                    <a:pt x="326" y="469"/>
                    <a:pt x="325" y="469"/>
                  </a:cubicBezTo>
                  <a:cubicBezTo>
                    <a:pt x="320" y="475"/>
                    <a:pt x="314" y="481"/>
                    <a:pt x="308" y="487"/>
                  </a:cubicBezTo>
                  <a:lnTo>
                    <a:pt x="308" y="487"/>
                  </a:lnTo>
                  <a:lnTo>
                    <a:pt x="308" y="487"/>
                  </a:lnTo>
                  <a:close/>
                  <a:moveTo>
                    <a:pt x="306" y="482"/>
                  </a:moveTo>
                  <a:lnTo>
                    <a:pt x="306" y="482"/>
                  </a:lnTo>
                  <a:cubicBezTo>
                    <a:pt x="310" y="477"/>
                    <a:pt x="314" y="473"/>
                    <a:pt x="318" y="469"/>
                  </a:cubicBezTo>
                  <a:cubicBezTo>
                    <a:pt x="292" y="465"/>
                    <a:pt x="277" y="452"/>
                    <a:pt x="272" y="437"/>
                  </a:cubicBezTo>
                  <a:cubicBezTo>
                    <a:pt x="268" y="440"/>
                    <a:pt x="265" y="443"/>
                    <a:pt x="262" y="444"/>
                  </a:cubicBezTo>
                  <a:cubicBezTo>
                    <a:pt x="263" y="446"/>
                    <a:pt x="264" y="447"/>
                    <a:pt x="264" y="449"/>
                  </a:cubicBezTo>
                  <a:cubicBezTo>
                    <a:pt x="265" y="449"/>
                    <a:pt x="265" y="449"/>
                    <a:pt x="265" y="450"/>
                  </a:cubicBezTo>
                  <a:cubicBezTo>
                    <a:pt x="276" y="467"/>
                    <a:pt x="288" y="472"/>
                    <a:pt x="306" y="482"/>
                  </a:cubicBezTo>
                  <a:lnTo>
                    <a:pt x="306" y="482"/>
                  </a:lnTo>
                  <a:close/>
                  <a:moveTo>
                    <a:pt x="323" y="464"/>
                  </a:moveTo>
                  <a:lnTo>
                    <a:pt x="323" y="464"/>
                  </a:lnTo>
                  <a:cubicBezTo>
                    <a:pt x="327" y="459"/>
                    <a:pt x="331" y="454"/>
                    <a:pt x="335" y="449"/>
                  </a:cubicBezTo>
                  <a:cubicBezTo>
                    <a:pt x="287" y="463"/>
                    <a:pt x="257" y="387"/>
                    <a:pt x="339" y="356"/>
                  </a:cubicBezTo>
                  <a:cubicBezTo>
                    <a:pt x="333" y="354"/>
                    <a:pt x="327" y="352"/>
                    <a:pt x="321" y="349"/>
                  </a:cubicBezTo>
                  <a:cubicBezTo>
                    <a:pt x="268" y="373"/>
                    <a:pt x="250" y="454"/>
                    <a:pt x="323" y="464"/>
                  </a:cubicBezTo>
                  <a:lnTo>
                    <a:pt x="323" y="464"/>
                  </a:lnTo>
                  <a:close/>
                  <a:moveTo>
                    <a:pt x="343" y="440"/>
                  </a:moveTo>
                  <a:lnTo>
                    <a:pt x="343" y="440"/>
                  </a:lnTo>
                  <a:cubicBezTo>
                    <a:pt x="347" y="435"/>
                    <a:pt x="351" y="430"/>
                    <a:pt x="355" y="424"/>
                  </a:cubicBezTo>
                  <a:cubicBezTo>
                    <a:pt x="357" y="410"/>
                    <a:pt x="353" y="394"/>
                    <a:pt x="336" y="386"/>
                  </a:cubicBezTo>
                  <a:cubicBezTo>
                    <a:pt x="331" y="389"/>
                    <a:pt x="326" y="392"/>
                    <a:pt x="322" y="396"/>
                  </a:cubicBezTo>
                  <a:cubicBezTo>
                    <a:pt x="348" y="400"/>
                    <a:pt x="348" y="433"/>
                    <a:pt x="324" y="433"/>
                  </a:cubicBezTo>
                  <a:cubicBezTo>
                    <a:pt x="305" y="433"/>
                    <a:pt x="306" y="409"/>
                    <a:pt x="314" y="397"/>
                  </a:cubicBezTo>
                  <a:cubicBezTo>
                    <a:pt x="314" y="397"/>
                    <a:pt x="315" y="396"/>
                    <a:pt x="315" y="396"/>
                  </a:cubicBezTo>
                  <a:lnTo>
                    <a:pt x="315" y="396"/>
                  </a:lnTo>
                  <a:cubicBezTo>
                    <a:pt x="319" y="391"/>
                    <a:pt x="325" y="386"/>
                    <a:pt x="334" y="381"/>
                  </a:cubicBezTo>
                  <a:cubicBezTo>
                    <a:pt x="334" y="381"/>
                    <a:pt x="334" y="381"/>
                    <a:pt x="335" y="381"/>
                  </a:cubicBezTo>
                  <a:cubicBezTo>
                    <a:pt x="341" y="378"/>
                    <a:pt x="349" y="375"/>
                    <a:pt x="358" y="373"/>
                  </a:cubicBezTo>
                  <a:cubicBezTo>
                    <a:pt x="358" y="372"/>
                    <a:pt x="359" y="372"/>
                    <a:pt x="359" y="372"/>
                  </a:cubicBezTo>
                  <a:cubicBezTo>
                    <a:pt x="364" y="371"/>
                    <a:pt x="370" y="370"/>
                    <a:pt x="377" y="369"/>
                  </a:cubicBezTo>
                  <a:cubicBezTo>
                    <a:pt x="372" y="367"/>
                    <a:pt x="366" y="365"/>
                    <a:pt x="360" y="363"/>
                  </a:cubicBezTo>
                  <a:cubicBezTo>
                    <a:pt x="356" y="362"/>
                    <a:pt x="352" y="360"/>
                    <a:pt x="348" y="359"/>
                  </a:cubicBezTo>
                  <a:cubicBezTo>
                    <a:pt x="259" y="388"/>
                    <a:pt x="295" y="466"/>
                    <a:pt x="343" y="440"/>
                  </a:cubicBezTo>
                  <a:lnTo>
                    <a:pt x="343" y="440"/>
                  </a:lnTo>
                  <a:close/>
                  <a:moveTo>
                    <a:pt x="361" y="416"/>
                  </a:moveTo>
                  <a:lnTo>
                    <a:pt x="361" y="416"/>
                  </a:lnTo>
                  <a:cubicBezTo>
                    <a:pt x="365" y="411"/>
                    <a:pt x="369" y="405"/>
                    <a:pt x="373" y="400"/>
                  </a:cubicBezTo>
                  <a:cubicBezTo>
                    <a:pt x="372" y="395"/>
                    <a:pt x="366" y="385"/>
                    <a:pt x="358" y="378"/>
                  </a:cubicBezTo>
                  <a:cubicBezTo>
                    <a:pt x="353" y="380"/>
                    <a:pt x="347" y="381"/>
                    <a:pt x="342" y="384"/>
                  </a:cubicBezTo>
                  <a:cubicBezTo>
                    <a:pt x="356" y="391"/>
                    <a:pt x="361" y="404"/>
                    <a:pt x="361" y="416"/>
                  </a:cubicBezTo>
                  <a:lnTo>
                    <a:pt x="361" y="416"/>
                  </a:lnTo>
                  <a:close/>
                  <a:moveTo>
                    <a:pt x="377" y="394"/>
                  </a:moveTo>
                  <a:lnTo>
                    <a:pt x="377" y="394"/>
                  </a:lnTo>
                  <a:cubicBezTo>
                    <a:pt x="381" y="388"/>
                    <a:pt x="385" y="382"/>
                    <a:pt x="389" y="376"/>
                  </a:cubicBezTo>
                  <a:cubicBezTo>
                    <a:pt x="388" y="375"/>
                    <a:pt x="387" y="375"/>
                    <a:pt x="386" y="374"/>
                  </a:cubicBezTo>
                  <a:cubicBezTo>
                    <a:pt x="380" y="375"/>
                    <a:pt x="373" y="375"/>
                    <a:pt x="365" y="377"/>
                  </a:cubicBezTo>
                  <a:cubicBezTo>
                    <a:pt x="370" y="382"/>
                    <a:pt x="374" y="389"/>
                    <a:pt x="377" y="394"/>
                  </a:cubicBezTo>
                  <a:lnTo>
                    <a:pt x="377" y="394"/>
                  </a:lnTo>
                  <a:close/>
                  <a:moveTo>
                    <a:pt x="392" y="372"/>
                  </a:moveTo>
                  <a:lnTo>
                    <a:pt x="392" y="372"/>
                  </a:lnTo>
                  <a:cubicBezTo>
                    <a:pt x="396" y="365"/>
                    <a:pt x="400" y="359"/>
                    <a:pt x="404" y="353"/>
                  </a:cubicBezTo>
                  <a:cubicBezTo>
                    <a:pt x="389" y="349"/>
                    <a:pt x="360" y="351"/>
                    <a:pt x="343" y="351"/>
                  </a:cubicBezTo>
                  <a:cubicBezTo>
                    <a:pt x="349" y="354"/>
                    <a:pt x="355" y="356"/>
                    <a:pt x="362" y="358"/>
                  </a:cubicBezTo>
                  <a:cubicBezTo>
                    <a:pt x="371" y="361"/>
                    <a:pt x="380" y="364"/>
                    <a:pt x="387" y="369"/>
                  </a:cubicBezTo>
                  <a:cubicBezTo>
                    <a:pt x="388" y="369"/>
                    <a:pt x="388" y="369"/>
                    <a:pt x="388" y="369"/>
                  </a:cubicBezTo>
                  <a:cubicBezTo>
                    <a:pt x="389" y="370"/>
                    <a:pt x="391" y="371"/>
                    <a:pt x="392" y="372"/>
                  </a:cubicBezTo>
                  <a:lnTo>
                    <a:pt x="392" y="372"/>
                  </a:lnTo>
                  <a:close/>
                  <a:moveTo>
                    <a:pt x="407" y="348"/>
                  </a:moveTo>
                  <a:lnTo>
                    <a:pt x="407" y="348"/>
                  </a:lnTo>
                  <a:cubicBezTo>
                    <a:pt x="410" y="343"/>
                    <a:pt x="413" y="339"/>
                    <a:pt x="416" y="334"/>
                  </a:cubicBezTo>
                  <a:cubicBezTo>
                    <a:pt x="399" y="329"/>
                    <a:pt x="371" y="330"/>
                    <a:pt x="354" y="330"/>
                  </a:cubicBezTo>
                  <a:cubicBezTo>
                    <a:pt x="333" y="331"/>
                    <a:pt x="312" y="331"/>
                    <a:pt x="295" y="327"/>
                  </a:cubicBezTo>
                  <a:cubicBezTo>
                    <a:pt x="304" y="335"/>
                    <a:pt x="315" y="340"/>
                    <a:pt x="327" y="345"/>
                  </a:cubicBezTo>
                  <a:cubicBezTo>
                    <a:pt x="335" y="347"/>
                    <a:pt x="356" y="345"/>
                    <a:pt x="363" y="345"/>
                  </a:cubicBezTo>
                  <a:cubicBezTo>
                    <a:pt x="379" y="345"/>
                    <a:pt x="396" y="345"/>
                    <a:pt x="407" y="348"/>
                  </a:cubicBezTo>
                  <a:lnTo>
                    <a:pt x="407" y="348"/>
                  </a:lnTo>
                  <a:close/>
                  <a:moveTo>
                    <a:pt x="419" y="329"/>
                  </a:moveTo>
                  <a:lnTo>
                    <a:pt x="419" y="329"/>
                  </a:lnTo>
                  <a:cubicBezTo>
                    <a:pt x="421" y="325"/>
                    <a:pt x="424" y="322"/>
                    <a:pt x="426" y="318"/>
                  </a:cubicBezTo>
                  <a:cubicBezTo>
                    <a:pt x="404" y="309"/>
                    <a:pt x="369" y="312"/>
                    <a:pt x="346" y="312"/>
                  </a:cubicBezTo>
                  <a:cubicBezTo>
                    <a:pt x="320" y="312"/>
                    <a:pt x="293" y="311"/>
                    <a:pt x="276" y="296"/>
                  </a:cubicBezTo>
                  <a:cubicBezTo>
                    <a:pt x="279" y="305"/>
                    <a:pt x="283" y="312"/>
                    <a:pt x="287" y="318"/>
                  </a:cubicBezTo>
                  <a:cubicBezTo>
                    <a:pt x="313" y="329"/>
                    <a:pt x="361" y="323"/>
                    <a:pt x="391" y="325"/>
                  </a:cubicBezTo>
                  <a:cubicBezTo>
                    <a:pt x="401" y="325"/>
                    <a:pt x="411" y="326"/>
                    <a:pt x="419" y="329"/>
                  </a:cubicBezTo>
                  <a:lnTo>
                    <a:pt x="419" y="329"/>
                  </a:lnTo>
                  <a:close/>
                  <a:moveTo>
                    <a:pt x="429" y="313"/>
                  </a:moveTo>
                  <a:lnTo>
                    <a:pt x="429" y="313"/>
                  </a:lnTo>
                  <a:cubicBezTo>
                    <a:pt x="432" y="309"/>
                    <a:pt x="434" y="305"/>
                    <a:pt x="437" y="301"/>
                  </a:cubicBezTo>
                  <a:cubicBezTo>
                    <a:pt x="428" y="298"/>
                    <a:pt x="420" y="296"/>
                    <a:pt x="411" y="295"/>
                  </a:cubicBezTo>
                  <a:cubicBezTo>
                    <a:pt x="411" y="295"/>
                    <a:pt x="411" y="295"/>
                    <a:pt x="410" y="295"/>
                  </a:cubicBezTo>
                  <a:cubicBezTo>
                    <a:pt x="388" y="291"/>
                    <a:pt x="366" y="292"/>
                    <a:pt x="343" y="293"/>
                  </a:cubicBezTo>
                  <a:cubicBezTo>
                    <a:pt x="328" y="293"/>
                    <a:pt x="314" y="292"/>
                    <a:pt x="302" y="288"/>
                  </a:cubicBezTo>
                  <a:cubicBezTo>
                    <a:pt x="301" y="288"/>
                    <a:pt x="301" y="288"/>
                    <a:pt x="301" y="288"/>
                  </a:cubicBezTo>
                  <a:cubicBezTo>
                    <a:pt x="291" y="285"/>
                    <a:pt x="282" y="279"/>
                    <a:pt x="275" y="269"/>
                  </a:cubicBezTo>
                  <a:cubicBezTo>
                    <a:pt x="274" y="270"/>
                    <a:pt x="273" y="271"/>
                    <a:pt x="272" y="272"/>
                  </a:cubicBezTo>
                  <a:cubicBezTo>
                    <a:pt x="273" y="277"/>
                    <a:pt x="273" y="281"/>
                    <a:pt x="274" y="285"/>
                  </a:cubicBezTo>
                  <a:cubicBezTo>
                    <a:pt x="288" y="304"/>
                    <a:pt x="316" y="307"/>
                    <a:pt x="346" y="307"/>
                  </a:cubicBezTo>
                  <a:cubicBezTo>
                    <a:pt x="371" y="307"/>
                    <a:pt x="406" y="303"/>
                    <a:pt x="429" y="313"/>
                  </a:cubicBezTo>
                  <a:lnTo>
                    <a:pt x="429" y="313"/>
                  </a:lnTo>
                  <a:close/>
                  <a:moveTo>
                    <a:pt x="498" y="216"/>
                  </a:moveTo>
                  <a:lnTo>
                    <a:pt x="498" y="216"/>
                  </a:lnTo>
                  <a:cubicBezTo>
                    <a:pt x="500" y="213"/>
                    <a:pt x="503" y="210"/>
                    <a:pt x="506" y="207"/>
                  </a:cubicBezTo>
                  <a:cubicBezTo>
                    <a:pt x="491" y="202"/>
                    <a:pt x="477" y="199"/>
                    <a:pt x="463" y="196"/>
                  </a:cubicBezTo>
                  <a:cubicBezTo>
                    <a:pt x="463" y="196"/>
                    <a:pt x="462" y="196"/>
                    <a:pt x="462" y="196"/>
                  </a:cubicBezTo>
                  <a:cubicBezTo>
                    <a:pt x="456" y="195"/>
                    <a:pt x="449" y="195"/>
                    <a:pt x="443" y="194"/>
                  </a:cubicBezTo>
                  <a:cubicBezTo>
                    <a:pt x="445" y="198"/>
                    <a:pt x="447" y="203"/>
                    <a:pt x="447" y="209"/>
                  </a:cubicBezTo>
                  <a:cubicBezTo>
                    <a:pt x="450" y="212"/>
                    <a:pt x="452" y="216"/>
                    <a:pt x="452" y="220"/>
                  </a:cubicBezTo>
                  <a:cubicBezTo>
                    <a:pt x="456" y="218"/>
                    <a:pt x="462" y="217"/>
                    <a:pt x="468" y="219"/>
                  </a:cubicBezTo>
                  <a:cubicBezTo>
                    <a:pt x="473" y="208"/>
                    <a:pt x="488" y="206"/>
                    <a:pt x="498" y="216"/>
                  </a:cubicBezTo>
                  <a:lnTo>
                    <a:pt x="498" y="216"/>
                  </a:lnTo>
                  <a:close/>
                  <a:moveTo>
                    <a:pt x="187" y="551"/>
                  </a:moveTo>
                  <a:lnTo>
                    <a:pt x="187" y="551"/>
                  </a:lnTo>
                  <a:lnTo>
                    <a:pt x="238" y="513"/>
                  </a:lnTo>
                  <a:cubicBezTo>
                    <a:pt x="236" y="508"/>
                    <a:pt x="233" y="504"/>
                    <a:pt x="231" y="499"/>
                  </a:cubicBezTo>
                  <a:lnTo>
                    <a:pt x="188" y="526"/>
                  </a:lnTo>
                  <a:cubicBezTo>
                    <a:pt x="185" y="528"/>
                    <a:pt x="182" y="523"/>
                    <a:pt x="185" y="521"/>
                  </a:cubicBezTo>
                  <a:lnTo>
                    <a:pt x="229" y="494"/>
                  </a:lnTo>
                  <a:cubicBezTo>
                    <a:pt x="227" y="491"/>
                    <a:pt x="225" y="487"/>
                    <a:pt x="224" y="483"/>
                  </a:cubicBezTo>
                  <a:lnTo>
                    <a:pt x="165" y="511"/>
                  </a:lnTo>
                  <a:cubicBezTo>
                    <a:pt x="171" y="524"/>
                    <a:pt x="178" y="538"/>
                    <a:pt x="187" y="551"/>
                  </a:cubicBezTo>
                  <a:lnTo>
                    <a:pt x="187" y="551"/>
                  </a:lnTo>
                  <a:close/>
                  <a:moveTo>
                    <a:pt x="241" y="518"/>
                  </a:moveTo>
                  <a:lnTo>
                    <a:pt x="241" y="518"/>
                  </a:lnTo>
                  <a:lnTo>
                    <a:pt x="190" y="556"/>
                  </a:lnTo>
                  <a:cubicBezTo>
                    <a:pt x="198" y="569"/>
                    <a:pt x="208" y="581"/>
                    <a:pt x="219" y="593"/>
                  </a:cubicBezTo>
                  <a:lnTo>
                    <a:pt x="259" y="545"/>
                  </a:lnTo>
                  <a:cubicBezTo>
                    <a:pt x="256" y="542"/>
                    <a:pt x="254" y="538"/>
                    <a:pt x="251" y="534"/>
                  </a:cubicBezTo>
                  <a:lnTo>
                    <a:pt x="213" y="572"/>
                  </a:lnTo>
                  <a:cubicBezTo>
                    <a:pt x="210" y="575"/>
                    <a:pt x="207" y="571"/>
                    <a:pt x="209" y="568"/>
                  </a:cubicBezTo>
                  <a:lnTo>
                    <a:pt x="248" y="530"/>
                  </a:lnTo>
                  <a:cubicBezTo>
                    <a:pt x="246" y="526"/>
                    <a:pt x="243" y="522"/>
                    <a:pt x="241" y="518"/>
                  </a:cubicBezTo>
                  <a:lnTo>
                    <a:pt x="241" y="518"/>
                  </a:lnTo>
                  <a:close/>
                  <a:moveTo>
                    <a:pt x="163" y="505"/>
                  </a:moveTo>
                  <a:lnTo>
                    <a:pt x="163" y="505"/>
                  </a:lnTo>
                  <a:lnTo>
                    <a:pt x="222" y="478"/>
                  </a:lnTo>
                  <a:cubicBezTo>
                    <a:pt x="220" y="474"/>
                    <a:pt x="219" y="470"/>
                    <a:pt x="218" y="466"/>
                  </a:cubicBezTo>
                  <a:lnTo>
                    <a:pt x="169" y="481"/>
                  </a:lnTo>
                  <a:cubicBezTo>
                    <a:pt x="166" y="482"/>
                    <a:pt x="164" y="476"/>
                    <a:pt x="168" y="475"/>
                  </a:cubicBezTo>
                  <a:lnTo>
                    <a:pt x="216" y="461"/>
                  </a:lnTo>
                  <a:cubicBezTo>
                    <a:pt x="214" y="456"/>
                    <a:pt x="213" y="451"/>
                    <a:pt x="212" y="445"/>
                  </a:cubicBezTo>
                  <a:lnTo>
                    <a:pt x="147" y="459"/>
                  </a:lnTo>
                  <a:cubicBezTo>
                    <a:pt x="151" y="475"/>
                    <a:pt x="156" y="490"/>
                    <a:pt x="163" y="505"/>
                  </a:cubicBezTo>
                  <a:lnTo>
                    <a:pt x="163" y="505"/>
                  </a:lnTo>
                  <a:close/>
                  <a:moveTo>
                    <a:pt x="146" y="454"/>
                  </a:moveTo>
                  <a:lnTo>
                    <a:pt x="146" y="454"/>
                  </a:lnTo>
                  <a:lnTo>
                    <a:pt x="210" y="440"/>
                  </a:lnTo>
                  <a:cubicBezTo>
                    <a:pt x="209" y="435"/>
                    <a:pt x="209" y="431"/>
                    <a:pt x="208" y="426"/>
                  </a:cubicBezTo>
                  <a:lnTo>
                    <a:pt x="157" y="431"/>
                  </a:lnTo>
                  <a:cubicBezTo>
                    <a:pt x="153" y="431"/>
                    <a:pt x="153" y="426"/>
                    <a:pt x="156" y="425"/>
                  </a:cubicBezTo>
                  <a:lnTo>
                    <a:pt x="207" y="421"/>
                  </a:lnTo>
                  <a:cubicBezTo>
                    <a:pt x="206" y="416"/>
                    <a:pt x="206" y="411"/>
                    <a:pt x="206" y="405"/>
                  </a:cubicBezTo>
                  <a:lnTo>
                    <a:pt x="140" y="404"/>
                  </a:lnTo>
                  <a:cubicBezTo>
                    <a:pt x="141" y="421"/>
                    <a:pt x="143" y="437"/>
                    <a:pt x="146" y="454"/>
                  </a:cubicBezTo>
                  <a:lnTo>
                    <a:pt x="146" y="454"/>
                  </a:lnTo>
                  <a:close/>
                  <a:moveTo>
                    <a:pt x="140" y="399"/>
                  </a:moveTo>
                  <a:lnTo>
                    <a:pt x="140" y="399"/>
                  </a:lnTo>
                  <a:lnTo>
                    <a:pt x="206" y="400"/>
                  </a:lnTo>
                  <a:cubicBezTo>
                    <a:pt x="205" y="395"/>
                    <a:pt x="205" y="391"/>
                    <a:pt x="206" y="387"/>
                  </a:cubicBezTo>
                  <a:lnTo>
                    <a:pt x="155" y="381"/>
                  </a:lnTo>
                  <a:cubicBezTo>
                    <a:pt x="151" y="381"/>
                    <a:pt x="152" y="375"/>
                    <a:pt x="156" y="375"/>
                  </a:cubicBezTo>
                  <a:lnTo>
                    <a:pt x="206" y="381"/>
                  </a:lnTo>
                  <a:cubicBezTo>
                    <a:pt x="206" y="375"/>
                    <a:pt x="207" y="370"/>
                    <a:pt x="207" y="364"/>
                  </a:cubicBezTo>
                  <a:lnTo>
                    <a:pt x="144" y="351"/>
                  </a:lnTo>
                  <a:cubicBezTo>
                    <a:pt x="141" y="367"/>
                    <a:pt x="140" y="383"/>
                    <a:pt x="140" y="399"/>
                  </a:cubicBezTo>
                  <a:lnTo>
                    <a:pt x="140" y="399"/>
                  </a:lnTo>
                  <a:close/>
                  <a:moveTo>
                    <a:pt x="144" y="346"/>
                  </a:moveTo>
                  <a:lnTo>
                    <a:pt x="144" y="346"/>
                  </a:lnTo>
                  <a:lnTo>
                    <a:pt x="208" y="359"/>
                  </a:lnTo>
                  <a:cubicBezTo>
                    <a:pt x="209" y="354"/>
                    <a:pt x="210" y="350"/>
                    <a:pt x="211" y="346"/>
                  </a:cubicBezTo>
                  <a:lnTo>
                    <a:pt x="162" y="330"/>
                  </a:lnTo>
                  <a:cubicBezTo>
                    <a:pt x="158" y="329"/>
                    <a:pt x="160" y="324"/>
                    <a:pt x="163" y="325"/>
                  </a:cubicBezTo>
                  <a:lnTo>
                    <a:pt x="212" y="340"/>
                  </a:lnTo>
                  <a:cubicBezTo>
                    <a:pt x="213" y="336"/>
                    <a:pt x="214" y="332"/>
                    <a:pt x="215" y="328"/>
                  </a:cubicBezTo>
                  <a:lnTo>
                    <a:pt x="157" y="299"/>
                  </a:lnTo>
                  <a:cubicBezTo>
                    <a:pt x="151" y="314"/>
                    <a:pt x="147" y="330"/>
                    <a:pt x="144" y="346"/>
                  </a:cubicBezTo>
                  <a:lnTo>
                    <a:pt x="144" y="346"/>
                  </a:lnTo>
                  <a:close/>
                  <a:moveTo>
                    <a:pt x="159" y="293"/>
                  </a:moveTo>
                  <a:lnTo>
                    <a:pt x="159" y="293"/>
                  </a:lnTo>
                  <a:lnTo>
                    <a:pt x="217" y="322"/>
                  </a:lnTo>
                  <a:cubicBezTo>
                    <a:pt x="219" y="318"/>
                    <a:pt x="220" y="314"/>
                    <a:pt x="222" y="310"/>
                  </a:cubicBezTo>
                  <a:lnTo>
                    <a:pt x="177" y="283"/>
                  </a:lnTo>
                  <a:cubicBezTo>
                    <a:pt x="174" y="281"/>
                    <a:pt x="177" y="276"/>
                    <a:pt x="180" y="278"/>
                  </a:cubicBezTo>
                  <a:lnTo>
                    <a:pt x="224" y="305"/>
                  </a:lnTo>
                  <a:cubicBezTo>
                    <a:pt x="226" y="300"/>
                    <a:pt x="228" y="296"/>
                    <a:pt x="230" y="292"/>
                  </a:cubicBezTo>
                  <a:lnTo>
                    <a:pt x="178" y="251"/>
                  </a:lnTo>
                  <a:cubicBezTo>
                    <a:pt x="170" y="265"/>
                    <a:pt x="164" y="279"/>
                    <a:pt x="159" y="293"/>
                  </a:cubicBezTo>
                  <a:lnTo>
                    <a:pt x="159" y="293"/>
                  </a:lnTo>
                  <a:close/>
                  <a:moveTo>
                    <a:pt x="180" y="246"/>
                  </a:moveTo>
                  <a:lnTo>
                    <a:pt x="180" y="246"/>
                  </a:lnTo>
                  <a:lnTo>
                    <a:pt x="233" y="287"/>
                  </a:lnTo>
                  <a:cubicBezTo>
                    <a:pt x="235" y="283"/>
                    <a:pt x="237" y="280"/>
                    <a:pt x="239" y="276"/>
                  </a:cubicBezTo>
                  <a:lnTo>
                    <a:pt x="200" y="239"/>
                  </a:lnTo>
                  <a:cubicBezTo>
                    <a:pt x="198" y="237"/>
                    <a:pt x="202" y="233"/>
                    <a:pt x="204" y="235"/>
                  </a:cubicBezTo>
                  <a:lnTo>
                    <a:pt x="242" y="271"/>
                  </a:lnTo>
                  <a:cubicBezTo>
                    <a:pt x="245" y="267"/>
                    <a:pt x="248" y="263"/>
                    <a:pt x="251" y="259"/>
                  </a:cubicBezTo>
                  <a:lnTo>
                    <a:pt x="207" y="208"/>
                  </a:lnTo>
                  <a:cubicBezTo>
                    <a:pt x="197" y="220"/>
                    <a:pt x="188" y="233"/>
                    <a:pt x="180" y="246"/>
                  </a:cubicBezTo>
                  <a:lnTo>
                    <a:pt x="180" y="246"/>
                  </a:lnTo>
                  <a:close/>
                  <a:moveTo>
                    <a:pt x="210" y="203"/>
                  </a:moveTo>
                  <a:lnTo>
                    <a:pt x="210" y="203"/>
                  </a:lnTo>
                  <a:lnTo>
                    <a:pt x="254" y="254"/>
                  </a:lnTo>
                  <a:cubicBezTo>
                    <a:pt x="257" y="251"/>
                    <a:pt x="260" y="247"/>
                    <a:pt x="263" y="244"/>
                  </a:cubicBezTo>
                  <a:lnTo>
                    <a:pt x="230" y="199"/>
                  </a:lnTo>
                  <a:cubicBezTo>
                    <a:pt x="228" y="196"/>
                    <a:pt x="233" y="193"/>
                    <a:pt x="235" y="196"/>
                  </a:cubicBezTo>
                  <a:lnTo>
                    <a:pt x="267" y="240"/>
                  </a:lnTo>
                  <a:cubicBezTo>
                    <a:pt x="270" y="236"/>
                    <a:pt x="273" y="233"/>
                    <a:pt x="277" y="230"/>
                  </a:cubicBezTo>
                  <a:lnTo>
                    <a:pt x="242" y="169"/>
                  </a:lnTo>
                  <a:cubicBezTo>
                    <a:pt x="231" y="180"/>
                    <a:pt x="220" y="191"/>
                    <a:pt x="210" y="203"/>
                  </a:cubicBezTo>
                  <a:lnTo>
                    <a:pt x="210" y="203"/>
                  </a:lnTo>
                  <a:close/>
                  <a:moveTo>
                    <a:pt x="246" y="166"/>
                  </a:moveTo>
                  <a:lnTo>
                    <a:pt x="246" y="166"/>
                  </a:lnTo>
                  <a:lnTo>
                    <a:pt x="281" y="226"/>
                  </a:lnTo>
                  <a:cubicBezTo>
                    <a:pt x="284" y="223"/>
                    <a:pt x="287" y="220"/>
                    <a:pt x="290" y="218"/>
                  </a:cubicBezTo>
                  <a:lnTo>
                    <a:pt x="267" y="165"/>
                  </a:lnTo>
                  <a:cubicBezTo>
                    <a:pt x="266" y="161"/>
                    <a:pt x="271" y="159"/>
                    <a:pt x="273" y="163"/>
                  </a:cubicBezTo>
                  <a:lnTo>
                    <a:pt x="295" y="214"/>
                  </a:lnTo>
                  <a:cubicBezTo>
                    <a:pt x="299" y="211"/>
                    <a:pt x="303" y="208"/>
                    <a:pt x="307" y="205"/>
                  </a:cubicBezTo>
                  <a:lnTo>
                    <a:pt x="284" y="137"/>
                  </a:lnTo>
                  <a:cubicBezTo>
                    <a:pt x="271" y="146"/>
                    <a:pt x="258" y="155"/>
                    <a:pt x="246" y="166"/>
                  </a:cubicBezTo>
                  <a:lnTo>
                    <a:pt x="246" y="166"/>
                  </a:lnTo>
                  <a:close/>
                  <a:moveTo>
                    <a:pt x="289" y="134"/>
                  </a:moveTo>
                  <a:lnTo>
                    <a:pt x="289" y="134"/>
                  </a:lnTo>
                  <a:lnTo>
                    <a:pt x="312" y="202"/>
                  </a:lnTo>
                  <a:cubicBezTo>
                    <a:pt x="316" y="200"/>
                    <a:pt x="319" y="198"/>
                    <a:pt x="323" y="196"/>
                  </a:cubicBezTo>
                  <a:lnTo>
                    <a:pt x="310" y="139"/>
                  </a:lnTo>
                  <a:cubicBezTo>
                    <a:pt x="309" y="135"/>
                    <a:pt x="314" y="134"/>
                    <a:pt x="315" y="137"/>
                  </a:cubicBezTo>
                  <a:lnTo>
                    <a:pt x="328" y="193"/>
                  </a:lnTo>
                  <a:cubicBezTo>
                    <a:pt x="332" y="191"/>
                    <a:pt x="336" y="189"/>
                    <a:pt x="340" y="187"/>
                  </a:cubicBezTo>
                  <a:lnTo>
                    <a:pt x="331" y="113"/>
                  </a:lnTo>
                  <a:cubicBezTo>
                    <a:pt x="316" y="119"/>
                    <a:pt x="302" y="126"/>
                    <a:pt x="289" y="134"/>
                  </a:cubicBezTo>
                  <a:lnTo>
                    <a:pt x="289" y="134"/>
                  </a:lnTo>
                  <a:close/>
                  <a:moveTo>
                    <a:pt x="336" y="111"/>
                  </a:moveTo>
                  <a:lnTo>
                    <a:pt x="336" y="111"/>
                  </a:lnTo>
                  <a:lnTo>
                    <a:pt x="346" y="185"/>
                  </a:lnTo>
                  <a:cubicBezTo>
                    <a:pt x="350" y="183"/>
                    <a:pt x="354" y="181"/>
                    <a:pt x="359" y="180"/>
                  </a:cubicBezTo>
                  <a:lnTo>
                    <a:pt x="357" y="118"/>
                  </a:lnTo>
                  <a:cubicBezTo>
                    <a:pt x="357" y="114"/>
                    <a:pt x="362" y="114"/>
                    <a:pt x="362" y="118"/>
                  </a:cubicBezTo>
                  <a:lnTo>
                    <a:pt x="364" y="178"/>
                  </a:lnTo>
                  <a:cubicBezTo>
                    <a:pt x="369" y="176"/>
                    <a:pt x="373" y="175"/>
                    <a:pt x="377" y="174"/>
                  </a:cubicBezTo>
                  <a:lnTo>
                    <a:pt x="383" y="97"/>
                  </a:lnTo>
                  <a:cubicBezTo>
                    <a:pt x="367" y="100"/>
                    <a:pt x="351" y="105"/>
                    <a:pt x="336" y="111"/>
                  </a:cubicBezTo>
                  <a:lnTo>
                    <a:pt x="336" y="111"/>
                  </a:lnTo>
                  <a:close/>
                  <a:moveTo>
                    <a:pt x="388" y="96"/>
                  </a:moveTo>
                  <a:lnTo>
                    <a:pt x="388" y="96"/>
                  </a:lnTo>
                  <a:lnTo>
                    <a:pt x="383" y="173"/>
                  </a:lnTo>
                  <a:cubicBezTo>
                    <a:pt x="388" y="172"/>
                    <a:pt x="393" y="171"/>
                    <a:pt x="398" y="170"/>
                  </a:cubicBezTo>
                  <a:lnTo>
                    <a:pt x="408" y="109"/>
                  </a:lnTo>
                  <a:cubicBezTo>
                    <a:pt x="408" y="106"/>
                    <a:pt x="414" y="107"/>
                    <a:pt x="413" y="110"/>
                  </a:cubicBezTo>
                  <a:lnTo>
                    <a:pt x="404" y="169"/>
                  </a:lnTo>
                  <a:cubicBezTo>
                    <a:pt x="408" y="169"/>
                    <a:pt x="412" y="169"/>
                    <a:pt x="416" y="168"/>
                  </a:cubicBezTo>
                  <a:lnTo>
                    <a:pt x="436" y="91"/>
                  </a:lnTo>
                  <a:cubicBezTo>
                    <a:pt x="420" y="92"/>
                    <a:pt x="404" y="93"/>
                    <a:pt x="388" y="96"/>
                  </a:cubicBezTo>
                  <a:lnTo>
                    <a:pt x="388" y="96"/>
                  </a:lnTo>
                  <a:close/>
                  <a:moveTo>
                    <a:pt x="442" y="91"/>
                  </a:moveTo>
                  <a:lnTo>
                    <a:pt x="442" y="91"/>
                  </a:lnTo>
                  <a:lnTo>
                    <a:pt x="422" y="168"/>
                  </a:lnTo>
                  <a:cubicBezTo>
                    <a:pt x="427" y="168"/>
                    <a:pt x="432" y="168"/>
                    <a:pt x="437" y="168"/>
                  </a:cubicBezTo>
                  <a:lnTo>
                    <a:pt x="456" y="108"/>
                  </a:lnTo>
                  <a:cubicBezTo>
                    <a:pt x="457" y="104"/>
                    <a:pt x="463" y="106"/>
                    <a:pt x="462" y="109"/>
                  </a:cubicBezTo>
                  <a:lnTo>
                    <a:pt x="443" y="169"/>
                  </a:lnTo>
                  <a:cubicBezTo>
                    <a:pt x="448" y="169"/>
                    <a:pt x="452" y="170"/>
                    <a:pt x="457" y="171"/>
                  </a:cubicBezTo>
                  <a:lnTo>
                    <a:pt x="489" y="95"/>
                  </a:lnTo>
                  <a:cubicBezTo>
                    <a:pt x="473" y="93"/>
                    <a:pt x="457" y="91"/>
                    <a:pt x="442" y="91"/>
                  </a:cubicBezTo>
                  <a:lnTo>
                    <a:pt x="442" y="91"/>
                  </a:lnTo>
                  <a:close/>
                  <a:moveTo>
                    <a:pt x="495" y="96"/>
                  </a:moveTo>
                  <a:lnTo>
                    <a:pt x="495" y="96"/>
                  </a:lnTo>
                  <a:lnTo>
                    <a:pt x="463" y="172"/>
                  </a:lnTo>
                  <a:cubicBezTo>
                    <a:pt x="467" y="172"/>
                    <a:pt x="471" y="173"/>
                    <a:pt x="475" y="174"/>
                  </a:cubicBezTo>
                  <a:lnTo>
                    <a:pt x="507" y="113"/>
                  </a:lnTo>
                  <a:cubicBezTo>
                    <a:pt x="509" y="110"/>
                    <a:pt x="514" y="112"/>
                    <a:pt x="512" y="116"/>
                  </a:cubicBezTo>
                  <a:lnTo>
                    <a:pt x="481" y="176"/>
                  </a:lnTo>
                  <a:cubicBezTo>
                    <a:pt x="486" y="177"/>
                    <a:pt x="492" y="179"/>
                    <a:pt x="497" y="181"/>
                  </a:cubicBezTo>
                  <a:lnTo>
                    <a:pt x="541" y="108"/>
                  </a:lnTo>
                  <a:cubicBezTo>
                    <a:pt x="526" y="103"/>
                    <a:pt x="510" y="99"/>
                    <a:pt x="495" y="96"/>
                  </a:cubicBezTo>
                  <a:lnTo>
                    <a:pt x="495" y="96"/>
                  </a:lnTo>
                  <a:close/>
                  <a:moveTo>
                    <a:pt x="393" y="265"/>
                  </a:moveTo>
                  <a:lnTo>
                    <a:pt x="393" y="265"/>
                  </a:lnTo>
                  <a:cubicBezTo>
                    <a:pt x="393" y="266"/>
                    <a:pt x="393" y="266"/>
                    <a:pt x="393" y="267"/>
                  </a:cubicBezTo>
                  <a:cubicBezTo>
                    <a:pt x="392" y="267"/>
                    <a:pt x="392" y="267"/>
                    <a:pt x="391" y="268"/>
                  </a:cubicBezTo>
                  <a:cubicBezTo>
                    <a:pt x="391" y="268"/>
                    <a:pt x="391" y="268"/>
                    <a:pt x="391" y="268"/>
                  </a:cubicBezTo>
                  <a:cubicBezTo>
                    <a:pt x="386" y="269"/>
                    <a:pt x="381" y="268"/>
                    <a:pt x="377" y="268"/>
                  </a:cubicBezTo>
                  <a:cubicBezTo>
                    <a:pt x="376" y="268"/>
                    <a:pt x="376" y="268"/>
                    <a:pt x="375" y="269"/>
                  </a:cubicBezTo>
                  <a:cubicBezTo>
                    <a:pt x="376" y="274"/>
                    <a:pt x="379" y="281"/>
                    <a:pt x="385" y="287"/>
                  </a:cubicBezTo>
                  <a:cubicBezTo>
                    <a:pt x="389" y="287"/>
                    <a:pt x="393" y="287"/>
                    <a:pt x="398" y="288"/>
                  </a:cubicBezTo>
                  <a:lnTo>
                    <a:pt x="410" y="236"/>
                  </a:lnTo>
                  <a:cubicBezTo>
                    <a:pt x="396" y="232"/>
                    <a:pt x="393" y="208"/>
                    <a:pt x="411" y="204"/>
                  </a:cubicBezTo>
                  <a:cubicBezTo>
                    <a:pt x="411" y="200"/>
                    <a:pt x="413" y="197"/>
                    <a:pt x="416" y="194"/>
                  </a:cubicBezTo>
                  <a:cubicBezTo>
                    <a:pt x="406" y="195"/>
                    <a:pt x="396" y="196"/>
                    <a:pt x="387" y="198"/>
                  </a:cubicBezTo>
                  <a:lnTo>
                    <a:pt x="390" y="227"/>
                  </a:lnTo>
                  <a:cubicBezTo>
                    <a:pt x="390" y="227"/>
                    <a:pt x="390" y="227"/>
                    <a:pt x="390" y="228"/>
                  </a:cubicBezTo>
                  <a:lnTo>
                    <a:pt x="390" y="231"/>
                  </a:lnTo>
                  <a:cubicBezTo>
                    <a:pt x="390" y="234"/>
                    <a:pt x="385" y="235"/>
                    <a:pt x="384" y="231"/>
                  </a:cubicBezTo>
                  <a:lnTo>
                    <a:pt x="384" y="229"/>
                  </a:lnTo>
                  <a:lnTo>
                    <a:pt x="373" y="221"/>
                  </a:lnTo>
                  <a:cubicBezTo>
                    <a:pt x="370" y="223"/>
                    <a:pt x="368" y="227"/>
                    <a:pt x="368" y="231"/>
                  </a:cubicBezTo>
                  <a:cubicBezTo>
                    <a:pt x="368" y="239"/>
                    <a:pt x="374" y="245"/>
                    <a:pt x="382" y="245"/>
                  </a:cubicBezTo>
                  <a:cubicBezTo>
                    <a:pt x="383" y="245"/>
                    <a:pt x="384" y="245"/>
                    <a:pt x="386" y="245"/>
                  </a:cubicBezTo>
                  <a:lnTo>
                    <a:pt x="386" y="244"/>
                  </a:lnTo>
                  <a:cubicBezTo>
                    <a:pt x="385" y="240"/>
                    <a:pt x="391" y="239"/>
                    <a:pt x="391" y="243"/>
                  </a:cubicBezTo>
                  <a:lnTo>
                    <a:pt x="391" y="246"/>
                  </a:lnTo>
                  <a:cubicBezTo>
                    <a:pt x="392" y="246"/>
                    <a:pt x="392" y="246"/>
                    <a:pt x="392" y="247"/>
                  </a:cubicBezTo>
                  <a:lnTo>
                    <a:pt x="393" y="265"/>
                  </a:lnTo>
                  <a:cubicBezTo>
                    <a:pt x="393" y="265"/>
                    <a:pt x="393" y="265"/>
                    <a:pt x="393" y="265"/>
                  </a:cubicBezTo>
                  <a:lnTo>
                    <a:pt x="393" y="265"/>
                  </a:lnTo>
                  <a:close/>
                  <a:moveTo>
                    <a:pt x="372" y="214"/>
                  </a:moveTo>
                  <a:lnTo>
                    <a:pt x="372" y="214"/>
                  </a:lnTo>
                  <a:lnTo>
                    <a:pt x="374" y="215"/>
                  </a:lnTo>
                  <a:cubicBezTo>
                    <a:pt x="374" y="215"/>
                    <a:pt x="374" y="215"/>
                    <a:pt x="375" y="215"/>
                  </a:cubicBezTo>
                  <a:lnTo>
                    <a:pt x="384" y="222"/>
                  </a:lnTo>
                  <a:lnTo>
                    <a:pt x="382" y="199"/>
                  </a:lnTo>
                  <a:cubicBezTo>
                    <a:pt x="374" y="201"/>
                    <a:pt x="367" y="203"/>
                    <a:pt x="360" y="206"/>
                  </a:cubicBezTo>
                  <a:cubicBezTo>
                    <a:pt x="346" y="221"/>
                    <a:pt x="347" y="238"/>
                    <a:pt x="356" y="250"/>
                  </a:cubicBezTo>
                  <a:cubicBezTo>
                    <a:pt x="357" y="250"/>
                    <a:pt x="357" y="250"/>
                    <a:pt x="357" y="250"/>
                  </a:cubicBezTo>
                  <a:cubicBezTo>
                    <a:pt x="364" y="259"/>
                    <a:pt x="376" y="264"/>
                    <a:pt x="387" y="263"/>
                  </a:cubicBezTo>
                  <a:lnTo>
                    <a:pt x="386" y="250"/>
                  </a:lnTo>
                  <a:cubicBezTo>
                    <a:pt x="385" y="251"/>
                    <a:pt x="383" y="251"/>
                    <a:pt x="382" y="251"/>
                  </a:cubicBezTo>
                  <a:cubicBezTo>
                    <a:pt x="371" y="251"/>
                    <a:pt x="362" y="242"/>
                    <a:pt x="362" y="231"/>
                  </a:cubicBezTo>
                  <a:cubicBezTo>
                    <a:pt x="362" y="226"/>
                    <a:pt x="365" y="221"/>
                    <a:pt x="368" y="217"/>
                  </a:cubicBezTo>
                  <a:cubicBezTo>
                    <a:pt x="367" y="215"/>
                    <a:pt x="370" y="212"/>
                    <a:pt x="372" y="214"/>
                  </a:cubicBezTo>
                  <a:lnTo>
                    <a:pt x="372" y="214"/>
                  </a:lnTo>
                  <a:close/>
                  <a:moveTo>
                    <a:pt x="370" y="266"/>
                  </a:moveTo>
                  <a:lnTo>
                    <a:pt x="370" y="266"/>
                  </a:lnTo>
                  <a:cubicBezTo>
                    <a:pt x="364" y="263"/>
                    <a:pt x="358" y="260"/>
                    <a:pt x="354" y="255"/>
                  </a:cubicBezTo>
                  <a:cubicBezTo>
                    <a:pt x="334" y="260"/>
                    <a:pt x="317" y="245"/>
                    <a:pt x="311" y="233"/>
                  </a:cubicBezTo>
                  <a:cubicBezTo>
                    <a:pt x="304" y="238"/>
                    <a:pt x="297" y="244"/>
                    <a:pt x="291" y="250"/>
                  </a:cubicBezTo>
                  <a:lnTo>
                    <a:pt x="303" y="253"/>
                  </a:lnTo>
                  <a:cubicBezTo>
                    <a:pt x="304" y="253"/>
                    <a:pt x="304" y="253"/>
                    <a:pt x="304" y="253"/>
                  </a:cubicBezTo>
                  <a:lnTo>
                    <a:pt x="307" y="254"/>
                  </a:lnTo>
                  <a:cubicBezTo>
                    <a:pt x="307" y="254"/>
                    <a:pt x="308" y="254"/>
                    <a:pt x="308" y="255"/>
                  </a:cubicBezTo>
                  <a:cubicBezTo>
                    <a:pt x="309" y="255"/>
                    <a:pt x="309" y="255"/>
                    <a:pt x="309" y="256"/>
                  </a:cubicBezTo>
                  <a:cubicBezTo>
                    <a:pt x="323" y="272"/>
                    <a:pt x="357" y="272"/>
                    <a:pt x="370" y="266"/>
                  </a:cubicBezTo>
                  <a:lnTo>
                    <a:pt x="370" y="266"/>
                  </a:lnTo>
                  <a:close/>
                  <a:moveTo>
                    <a:pt x="350" y="250"/>
                  </a:moveTo>
                  <a:lnTo>
                    <a:pt x="350" y="250"/>
                  </a:lnTo>
                  <a:cubicBezTo>
                    <a:pt x="342" y="239"/>
                    <a:pt x="341" y="225"/>
                    <a:pt x="350" y="210"/>
                  </a:cubicBezTo>
                  <a:cubicBezTo>
                    <a:pt x="338" y="215"/>
                    <a:pt x="326" y="222"/>
                    <a:pt x="315" y="230"/>
                  </a:cubicBezTo>
                  <a:cubicBezTo>
                    <a:pt x="320" y="240"/>
                    <a:pt x="334" y="252"/>
                    <a:pt x="350" y="250"/>
                  </a:cubicBezTo>
                  <a:lnTo>
                    <a:pt x="350" y="250"/>
                  </a:lnTo>
                  <a:close/>
                  <a:moveTo>
                    <a:pt x="305" y="260"/>
                  </a:moveTo>
                  <a:lnTo>
                    <a:pt x="305" y="260"/>
                  </a:lnTo>
                  <a:lnTo>
                    <a:pt x="305" y="259"/>
                  </a:lnTo>
                  <a:cubicBezTo>
                    <a:pt x="303" y="265"/>
                    <a:pt x="303" y="277"/>
                    <a:pt x="304" y="283"/>
                  </a:cubicBezTo>
                  <a:cubicBezTo>
                    <a:pt x="315" y="287"/>
                    <a:pt x="328" y="287"/>
                    <a:pt x="343" y="287"/>
                  </a:cubicBezTo>
                  <a:cubicBezTo>
                    <a:pt x="355" y="287"/>
                    <a:pt x="366" y="287"/>
                    <a:pt x="377" y="287"/>
                  </a:cubicBezTo>
                  <a:cubicBezTo>
                    <a:pt x="373" y="282"/>
                    <a:pt x="371" y="276"/>
                    <a:pt x="370" y="272"/>
                  </a:cubicBezTo>
                  <a:cubicBezTo>
                    <a:pt x="353" y="278"/>
                    <a:pt x="320" y="276"/>
                    <a:pt x="305" y="260"/>
                  </a:cubicBezTo>
                  <a:lnTo>
                    <a:pt x="305" y="260"/>
                  </a:lnTo>
                  <a:close/>
                  <a:moveTo>
                    <a:pt x="315" y="346"/>
                  </a:moveTo>
                  <a:lnTo>
                    <a:pt x="315" y="346"/>
                  </a:lnTo>
                  <a:cubicBezTo>
                    <a:pt x="311" y="345"/>
                    <a:pt x="308" y="343"/>
                    <a:pt x="304" y="341"/>
                  </a:cubicBezTo>
                  <a:cubicBezTo>
                    <a:pt x="300" y="344"/>
                    <a:pt x="296" y="346"/>
                    <a:pt x="293" y="349"/>
                  </a:cubicBezTo>
                  <a:cubicBezTo>
                    <a:pt x="293" y="349"/>
                    <a:pt x="292" y="350"/>
                    <a:pt x="292" y="350"/>
                  </a:cubicBezTo>
                  <a:cubicBezTo>
                    <a:pt x="285" y="356"/>
                    <a:pt x="279" y="362"/>
                    <a:pt x="274" y="367"/>
                  </a:cubicBezTo>
                  <a:cubicBezTo>
                    <a:pt x="274" y="367"/>
                    <a:pt x="274" y="368"/>
                    <a:pt x="274" y="368"/>
                  </a:cubicBezTo>
                  <a:cubicBezTo>
                    <a:pt x="272" y="370"/>
                    <a:pt x="270" y="373"/>
                    <a:pt x="268" y="375"/>
                  </a:cubicBezTo>
                  <a:cubicBezTo>
                    <a:pt x="268" y="376"/>
                    <a:pt x="268" y="376"/>
                    <a:pt x="268" y="376"/>
                  </a:cubicBezTo>
                  <a:cubicBezTo>
                    <a:pt x="261" y="386"/>
                    <a:pt x="258" y="395"/>
                    <a:pt x="257" y="403"/>
                  </a:cubicBezTo>
                  <a:cubicBezTo>
                    <a:pt x="255" y="415"/>
                    <a:pt x="256" y="431"/>
                    <a:pt x="249" y="441"/>
                  </a:cubicBezTo>
                  <a:cubicBezTo>
                    <a:pt x="260" y="440"/>
                    <a:pt x="263" y="437"/>
                    <a:pt x="270" y="431"/>
                  </a:cubicBezTo>
                  <a:cubicBezTo>
                    <a:pt x="263" y="401"/>
                    <a:pt x="285" y="362"/>
                    <a:pt x="315" y="346"/>
                  </a:cubicBezTo>
                  <a:lnTo>
                    <a:pt x="315" y="346"/>
                  </a:lnTo>
                  <a:close/>
                  <a:moveTo>
                    <a:pt x="318" y="401"/>
                  </a:moveTo>
                  <a:lnTo>
                    <a:pt x="318" y="401"/>
                  </a:lnTo>
                  <a:cubicBezTo>
                    <a:pt x="317" y="402"/>
                    <a:pt x="317" y="403"/>
                    <a:pt x="316" y="405"/>
                  </a:cubicBezTo>
                  <a:cubicBezTo>
                    <a:pt x="310" y="417"/>
                    <a:pt x="317" y="427"/>
                    <a:pt x="324" y="427"/>
                  </a:cubicBezTo>
                  <a:cubicBezTo>
                    <a:pt x="342" y="427"/>
                    <a:pt x="341" y="402"/>
                    <a:pt x="318" y="401"/>
                  </a:cubicBezTo>
                  <a:lnTo>
                    <a:pt x="318" y="401"/>
                  </a:lnTo>
                  <a:close/>
                  <a:moveTo>
                    <a:pt x="286" y="347"/>
                  </a:moveTo>
                  <a:lnTo>
                    <a:pt x="286" y="347"/>
                  </a:lnTo>
                  <a:cubicBezTo>
                    <a:pt x="277" y="340"/>
                    <a:pt x="266" y="331"/>
                    <a:pt x="261" y="320"/>
                  </a:cubicBezTo>
                  <a:cubicBezTo>
                    <a:pt x="260" y="326"/>
                    <a:pt x="260" y="332"/>
                    <a:pt x="262" y="338"/>
                  </a:cubicBezTo>
                  <a:lnTo>
                    <a:pt x="262" y="338"/>
                  </a:lnTo>
                  <a:cubicBezTo>
                    <a:pt x="264" y="347"/>
                    <a:pt x="268" y="355"/>
                    <a:pt x="272" y="361"/>
                  </a:cubicBezTo>
                  <a:cubicBezTo>
                    <a:pt x="276" y="357"/>
                    <a:pt x="281" y="352"/>
                    <a:pt x="286" y="347"/>
                  </a:cubicBezTo>
                  <a:lnTo>
                    <a:pt x="286" y="347"/>
                  </a:lnTo>
                  <a:close/>
                  <a:moveTo>
                    <a:pt x="266" y="460"/>
                  </a:moveTo>
                  <a:lnTo>
                    <a:pt x="266" y="460"/>
                  </a:lnTo>
                  <a:cubicBezTo>
                    <a:pt x="266" y="468"/>
                    <a:pt x="267" y="476"/>
                    <a:pt x="266" y="484"/>
                  </a:cubicBezTo>
                  <a:cubicBezTo>
                    <a:pt x="275" y="483"/>
                    <a:pt x="278" y="481"/>
                    <a:pt x="283" y="476"/>
                  </a:cubicBezTo>
                  <a:cubicBezTo>
                    <a:pt x="277" y="472"/>
                    <a:pt x="271" y="467"/>
                    <a:pt x="266" y="460"/>
                  </a:cubicBezTo>
                  <a:lnTo>
                    <a:pt x="266" y="460"/>
                  </a:lnTo>
                  <a:close/>
                  <a:moveTo>
                    <a:pt x="263" y="356"/>
                  </a:moveTo>
                  <a:lnTo>
                    <a:pt x="263" y="356"/>
                  </a:lnTo>
                  <a:lnTo>
                    <a:pt x="252" y="362"/>
                  </a:lnTo>
                  <a:lnTo>
                    <a:pt x="258" y="374"/>
                  </a:lnTo>
                  <a:cubicBezTo>
                    <a:pt x="260" y="373"/>
                    <a:pt x="262" y="372"/>
                    <a:pt x="264" y="372"/>
                  </a:cubicBezTo>
                  <a:cubicBezTo>
                    <a:pt x="265" y="370"/>
                    <a:pt x="267" y="368"/>
                    <a:pt x="269" y="366"/>
                  </a:cubicBezTo>
                  <a:cubicBezTo>
                    <a:pt x="267" y="363"/>
                    <a:pt x="265" y="359"/>
                    <a:pt x="263" y="356"/>
                  </a:cubicBezTo>
                  <a:lnTo>
                    <a:pt x="263" y="356"/>
                  </a:lnTo>
                  <a:close/>
                  <a:moveTo>
                    <a:pt x="232" y="406"/>
                  </a:moveTo>
                  <a:lnTo>
                    <a:pt x="232" y="406"/>
                  </a:lnTo>
                  <a:cubicBezTo>
                    <a:pt x="232" y="408"/>
                    <a:pt x="232" y="411"/>
                    <a:pt x="232" y="413"/>
                  </a:cubicBezTo>
                  <a:cubicBezTo>
                    <a:pt x="238" y="409"/>
                    <a:pt x="246" y="403"/>
                    <a:pt x="251" y="402"/>
                  </a:cubicBezTo>
                  <a:cubicBezTo>
                    <a:pt x="253" y="395"/>
                    <a:pt x="255" y="388"/>
                    <a:pt x="259" y="379"/>
                  </a:cubicBezTo>
                  <a:cubicBezTo>
                    <a:pt x="259" y="380"/>
                    <a:pt x="258" y="380"/>
                    <a:pt x="258" y="380"/>
                  </a:cubicBezTo>
                  <a:cubicBezTo>
                    <a:pt x="258" y="380"/>
                    <a:pt x="258" y="380"/>
                    <a:pt x="258" y="380"/>
                  </a:cubicBezTo>
                  <a:cubicBezTo>
                    <a:pt x="246" y="387"/>
                    <a:pt x="234" y="401"/>
                    <a:pt x="232" y="406"/>
                  </a:cubicBezTo>
                  <a:lnTo>
                    <a:pt x="232" y="406"/>
                  </a:lnTo>
                  <a:close/>
                  <a:moveTo>
                    <a:pt x="233" y="371"/>
                  </a:moveTo>
                  <a:lnTo>
                    <a:pt x="233" y="371"/>
                  </a:lnTo>
                  <a:cubicBezTo>
                    <a:pt x="232" y="379"/>
                    <a:pt x="231" y="388"/>
                    <a:pt x="232" y="397"/>
                  </a:cubicBezTo>
                  <a:cubicBezTo>
                    <a:pt x="234" y="393"/>
                    <a:pt x="238" y="389"/>
                    <a:pt x="242" y="385"/>
                  </a:cubicBezTo>
                  <a:lnTo>
                    <a:pt x="233" y="371"/>
                  </a:lnTo>
                  <a:lnTo>
                    <a:pt x="233" y="371"/>
                  </a:lnTo>
                  <a:close/>
                  <a:moveTo>
                    <a:pt x="236" y="352"/>
                  </a:moveTo>
                  <a:lnTo>
                    <a:pt x="236" y="352"/>
                  </a:lnTo>
                  <a:cubicBezTo>
                    <a:pt x="235" y="355"/>
                    <a:pt x="235" y="359"/>
                    <a:pt x="234" y="362"/>
                  </a:cubicBezTo>
                  <a:lnTo>
                    <a:pt x="246" y="381"/>
                  </a:lnTo>
                  <a:cubicBezTo>
                    <a:pt x="248" y="380"/>
                    <a:pt x="251" y="378"/>
                    <a:pt x="253" y="377"/>
                  </a:cubicBezTo>
                  <a:cubicBezTo>
                    <a:pt x="243" y="357"/>
                    <a:pt x="241" y="361"/>
                    <a:pt x="260" y="351"/>
                  </a:cubicBezTo>
                  <a:cubicBezTo>
                    <a:pt x="259" y="348"/>
                    <a:pt x="258" y="345"/>
                    <a:pt x="257" y="342"/>
                  </a:cubicBezTo>
                  <a:cubicBezTo>
                    <a:pt x="252" y="343"/>
                    <a:pt x="243" y="347"/>
                    <a:pt x="236" y="352"/>
                  </a:cubicBezTo>
                  <a:lnTo>
                    <a:pt x="236" y="352"/>
                  </a:lnTo>
                  <a:close/>
                  <a:moveTo>
                    <a:pt x="267" y="279"/>
                  </a:moveTo>
                  <a:lnTo>
                    <a:pt x="267" y="279"/>
                  </a:lnTo>
                  <a:cubicBezTo>
                    <a:pt x="254" y="299"/>
                    <a:pt x="244" y="321"/>
                    <a:pt x="238" y="344"/>
                  </a:cubicBezTo>
                  <a:cubicBezTo>
                    <a:pt x="244" y="340"/>
                    <a:pt x="251" y="338"/>
                    <a:pt x="255" y="336"/>
                  </a:cubicBezTo>
                  <a:cubicBezTo>
                    <a:pt x="254" y="328"/>
                    <a:pt x="254" y="319"/>
                    <a:pt x="258" y="309"/>
                  </a:cubicBezTo>
                  <a:cubicBezTo>
                    <a:pt x="259" y="306"/>
                    <a:pt x="263" y="306"/>
                    <a:pt x="263" y="310"/>
                  </a:cubicBezTo>
                  <a:cubicBezTo>
                    <a:pt x="265" y="324"/>
                    <a:pt x="280" y="335"/>
                    <a:pt x="291" y="344"/>
                  </a:cubicBezTo>
                  <a:cubicBezTo>
                    <a:pt x="293" y="342"/>
                    <a:pt x="296" y="339"/>
                    <a:pt x="299" y="337"/>
                  </a:cubicBezTo>
                  <a:cubicBezTo>
                    <a:pt x="283" y="325"/>
                    <a:pt x="271" y="308"/>
                    <a:pt x="267" y="279"/>
                  </a:cubicBezTo>
                  <a:lnTo>
                    <a:pt x="267" y="279"/>
                  </a:lnTo>
                  <a:close/>
                  <a:moveTo>
                    <a:pt x="287" y="255"/>
                  </a:moveTo>
                  <a:lnTo>
                    <a:pt x="287" y="255"/>
                  </a:lnTo>
                  <a:cubicBezTo>
                    <a:pt x="284" y="258"/>
                    <a:pt x="281" y="261"/>
                    <a:pt x="278" y="265"/>
                  </a:cubicBezTo>
                  <a:cubicBezTo>
                    <a:pt x="284" y="273"/>
                    <a:pt x="290" y="278"/>
                    <a:pt x="298" y="281"/>
                  </a:cubicBezTo>
                  <a:cubicBezTo>
                    <a:pt x="297" y="274"/>
                    <a:pt x="297" y="264"/>
                    <a:pt x="299" y="258"/>
                  </a:cubicBezTo>
                  <a:lnTo>
                    <a:pt x="287" y="255"/>
                  </a:lnTo>
                  <a:lnTo>
                    <a:pt x="287" y="255"/>
                  </a:lnTo>
                  <a:close/>
                  <a:moveTo>
                    <a:pt x="445" y="236"/>
                  </a:moveTo>
                  <a:lnTo>
                    <a:pt x="445" y="236"/>
                  </a:lnTo>
                  <a:cubicBezTo>
                    <a:pt x="442" y="238"/>
                    <a:pt x="439" y="239"/>
                    <a:pt x="435" y="239"/>
                  </a:cubicBezTo>
                  <a:cubicBezTo>
                    <a:pt x="434" y="247"/>
                    <a:pt x="433" y="255"/>
                    <a:pt x="434" y="263"/>
                  </a:cubicBezTo>
                  <a:lnTo>
                    <a:pt x="449" y="247"/>
                  </a:lnTo>
                  <a:cubicBezTo>
                    <a:pt x="446" y="243"/>
                    <a:pt x="445" y="240"/>
                    <a:pt x="445" y="236"/>
                  </a:cubicBezTo>
                  <a:lnTo>
                    <a:pt x="445" y="236"/>
                  </a:lnTo>
                  <a:close/>
                  <a:moveTo>
                    <a:pt x="428" y="253"/>
                  </a:moveTo>
                  <a:lnTo>
                    <a:pt x="428" y="253"/>
                  </a:lnTo>
                  <a:cubicBezTo>
                    <a:pt x="424" y="252"/>
                    <a:pt x="420" y="251"/>
                    <a:pt x="418" y="247"/>
                  </a:cubicBezTo>
                  <a:cubicBezTo>
                    <a:pt x="417" y="245"/>
                    <a:pt x="423" y="246"/>
                    <a:pt x="424" y="246"/>
                  </a:cubicBezTo>
                  <a:cubicBezTo>
                    <a:pt x="426" y="246"/>
                    <a:pt x="427" y="245"/>
                    <a:pt x="429" y="245"/>
                  </a:cubicBezTo>
                  <a:cubicBezTo>
                    <a:pt x="429" y="242"/>
                    <a:pt x="429" y="239"/>
                    <a:pt x="430" y="236"/>
                  </a:cubicBezTo>
                  <a:cubicBezTo>
                    <a:pt x="430" y="236"/>
                    <a:pt x="430" y="235"/>
                    <a:pt x="430" y="235"/>
                  </a:cubicBezTo>
                  <a:cubicBezTo>
                    <a:pt x="430" y="234"/>
                    <a:pt x="430" y="233"/>
                    <a:pt x="430" y="232"/>
                  </a:cubicBezTo>
                  <a:cubicBezTo>
                    <a:pt x="431" y="229"/>
                    <a:pt x="436" y="229"/>
                    <a:pt x="436" y="233"/>
                  </a:cubicBezTo>
                  <a:cubicBezTo>
                    <a:pt x="452" y="232"/>
                    <a:pt x="449" y="208"/>
                    <a:pt x="432" y="212"/>
                  </a:cubicBezTo>
                  <a:cubicBezTo>
                    <a:pt x="428" y="212"/>
                    <a:pt x="427" y="207"/>
                    <a:pt x="431" y="206"/>
                  </a:cubicBezTo>
                  <a:cubicBezTo>
                    <a:pt x="435" y="205"/>
                    <a:pt x="438" y="205"/>
                    <a:pt x="441" y="206"/>
                  </a:cubicBezTo>
                  <a:cubicBezTo>
                    <a:pt x="439" y="183"/>
                    <a:pt x="403" y="197"/>
                    <a:pt x="423" y="215"/>
                  </a:cubicBezTo>
                  <a:cubicBezTo>
                    <a:pt x="426" y="217"/>
                    <a:pt x="423" y="222"/>
                    <a:pt x="420" y="219"/>
                  </a:cubicBezTo>
                  <a:cubicBezTo>
                    <a:pt x="416" y="216"/>
                    <a:pt x="414" y="213"/>
                    <a:pt x="413" y="210"/>
                  </a:cubicBezTo>
                  <a:cubicBezTo>
                    <a:pt x="400" y="212"/>
                    <a:pt x="403" y="228"/>
                    <a:pt x="412" y="231"/>
                  </a:cubicBezTo>
                  <a:lnTo>
                    <a:pt x="412" y="230"/>
                  </a:lnTo>
                  <a:cubicBezTo>
                    <a:pt x="413" y="227"/>
                    <a:pt x="418" y="228"/>
                    <a:pt x="417" y="232"/>
                  </a:cubicBezTo>
                  <a:lnTo>
                    <a:pt x="416" y="234"/>
                  </a:lnTo>
                  <a:cubicBezTo>
                    <a:pt x="416" y="235"/>
                    <a:pt x="416" y="235"/>
                    <a:pt x="416" y="235"/>
                  </a:cubicBezTo>
                  <a:lnTo>
                    <a:pt x="403" y="288"/>
                  </a:lnTo>
                  <a:cubicBezTo>
                    <a:pt x="406" y="288"/>
                    <a:pt x="408" y="289"/>
                    <a:pt x="410" y="289"/>
                  </a:cubicBezTo>
                  <a:lnTo>
                    <a:pt x="430" y="268"/>
                  </a:lnTo>
                  <a:cubicBezTo>
                    <a:pt x="428" y="263"/>
                    <a:pt x="428" y="258"/>
                    <a:pt x="428" y="253"/>
                  </a:cubicBezTo>
                  <a:lnTo>
                    <a:pt x="428" y="253"/>
                  </a:lnTo>
                  <a:close/>
                  <a:moveTo>
                    <a:pt x="456" y="273"/>
                  </a:moveTo>
                  <a:lnTo>
                    <a:pt x="456" y="273"/>
                  </a:lnTo>
                  <a:cubicBezTo>
                    <a:pt x="453" y="268"/>
                    <a:pt x="452" y="262"/>
                    <a:pt x="453" y="257"/>
                  </a:cubicBezTo>
                  <a:cubicBezTo>
                    <a:pt x="453" y="254"/>
                    <a:pt x="456" y="259"/>
                    <a:pt x="456" y="259"/>
                  </a:cubicBezTo>
                  <a:cubicBezTo>
                    <a:pt x="458" y="261"/>
                    <a:pt x="460" y="262"/>
                    <a:pt x="463" y="263"/>
                  </a:cubicBezTo>
                  <a:cubicBezTo>
                    <a:pt x="467" y="256"/>
                    <a:pt x="472" y="249"/>
                    <a:pt x="477" y="243"/>
                  </a:cubicBezTo>
                  <a:cubicBezTo>
                    <a:pt x="483" y="235"/>
                    <a:pt x="488" y="228"/>
                    <a:pt x="494" y="221"/>
                  </a:cubicBezTo>
                  <a:cubicBezTo>
                    <a:pt x="484" y="209"/>
                    <a:pt x="468" y="216"/>
                    <a:pt x="473" y="234"/>
                  </a:cubicBezTo>
                  <a:cubicBezTo>
                    <a:pt x="474" y="238"/>
                    <a:pt x="468" y="239"/>
                    <a:pt x="467" y="235"/>
                  </a:cubicBezTo>
                  <a:cubicBezTo>
                    <a:pt x="466" y="231"/>
                    <a:pt x="466" y="228"/>
                    <a:pt x="466" y="225"/>
                  </a:cubicBezTo>
                  <a:cubicBezTo>
                    <a:pt x="454" y="221"/>
                    <a:pt x="445" y="232"/>
                    <a:pt x="453" y="243"/>
                  </a:cubicBezTo>
                  <a:cubicBezTo>
                    <a:pt x="456" y="240"/>
                    <a:pt x="459" y="244"/>
                    <a:pt x="457" y="247"/>
                  </a:cubicBezTo>
                  <a:lnTo>
                    <a:pt x="435" y="270"/>
                  </a:lnTo>
                  <a:cubicBezTo>
                    <a:pt x="435" y="271"/>
                    <a:pt x="435" y="271"/>
                    <a:pt x="434" y="271"/>
                  </a:cubicBezTo>
                  <a:lnTo>
                    <a:pt x="417" y="290"/>
                  </a:lnTo>
                  <a:cubicBezTo>
                    <a:pt x="424" y="292"/>
                    <a:pt x="432" y="293"/>
                    <a:pt x="440" y="296"/>
                  </a:cubicBezTo>
                  <a:cubicBezTo>
                    <a:pt x="445" y="288"/>
                    <a:pt x="451" y="280"/>
                    <a:pt x="456" y="273"/>
                  </a:cubicBezTo>
                  <a:lnTo>
                    <a:pt x="456" y="273"/>
                  </a:lnTo>
                  <a:close/>
                  <a:moveTo>
                    <a:pt x="431" y="430"/>
                  </a:moveTo>
                  <a:lnTo>
                    <a:pt x="431" y="430"/>
                  </a:lnTo>
                  <a:cubicBezTo>
                    <a:pt x="462" y="417"/>
                    <a:pt x="472" y="392"/>
                    <a:pt x="471" y="372"/>
                  </a:cubicBezTo>
                  <a:cubicBezTo>
                    <a:pt x="464" y="382"/>
                    <a:pt x="457" y="393"/>
                    <a:pt x="450" y="402"/>
                  </a:cubicBezTo>
                  <a:cubicBezTo>
                    <a:pt x="444" y="412"/>
                    <a:pt x="437" y="421"/>
                    <a:pt x="431" y="430"/>
                  </a:cubicBezTo>
                  <a:lnTo>
                    <a:pt x="431" y="430"/>
                  </a:lnTo>
                  <a:close/>
                  <a:moveTo>
                    <a:pt x="493" y="359"/>
                  </a:moveTo>
                  <a:lnTo>
                    <a:pt x="493" y="359"/>
                  </a:lnTo>
                  <a:cubicBezTo>
                    <a:pt x="506" y="345"/>
                    <a:pt x="511" y="331"/>
                    <a:pt x="511" y="317"/>
                  </a:cubicBezTo>
                  <a:cubicBezTo>
                    <a:pt x="503" y="326"/>
                    <a:pt x="496" y="335"/>
                    <a:pt x="490" y="345"/>
                  </a:cubicBezTo>
                  <a:cubicBezTo>
                    <a:pt x="491" y="349"/>
                    <a:pt x="492" y="354"/>
                    <a:pt x="493" y="359"/>
                  </a:cubicBezTo>
                  <a:lnTo>
                    <a:pt x="493" y="359"/>
                  </a:lnTo>
                  <a:close/>
                  <a:moveTo>
                    <a:pt x="534" y="308"/>
                  </a:moveTo>
                  <a:lnTo>
                    <a:pt x="534" y="308"/>
                  </a:lnTo>
                  <a:cubicBezTo>
                    <a:pt x="548" y="297"/>
                    <a:pt x="553" y="285"/>
                    <a:pt x="553" y="270"/>
                  </a:cubicBezTo>
                  <a:cubicBezTo>
                    <a:pt x="545" y="277"/>
                    <a:pt x="538" y="284"/>
                    <a:pt x="531" y="292"/>
                  </a:cubicBezTo>
                  <a:cubicBezTo>
                    <a:pt x="532" y="298"/>
                    <a:pt x="533" y="303"/>
                    <a:pt x="534" y="308"/>
                  </a:cubicBezTo>
                  <a:lnTo>
                    <a:pt x="534" y="308"/>
                  </a:lnTo>
                  <a:close/>
                  <a:moveTo>
                    <a:pt x="533" y="331"/>
                  </a:moveTo>
                  <a:lnTo>
                    <a:pt x="533" y="331"/>
                  </a:lnTo>
                  <a:cubicBezTo>
                    <a:pt x="562" y="318"/>
                    <a:pt x="575" y="287"/>
                    <a:pt x="572" y="254"/>
                  </a:cubicBezTo>
                  <a:cubicBezTo>
                    <a:pt x="567" y="258"/>
                    <a:pt x="563" y="261"/>
                    <a:pt x="558" y="265"/>
                  </a:cubicBezTo>
                  <a:cubicBezTo>
                    <a:pt x="560" y="285"/>
                    <a:pt x="553" y="301"/>
                    <a:pt x="534" y="315"/>
                  </a:cubicBezTo>
                  <a:cubicBezTo>
                    <a:pt x="534" y="321"/>
                    <a:pt x="534" y="326"/>
                    <a:pt x="533" y="331"/>
                  </a:cubicBezTo>
                  <a:lnTo>
                    <a:pt x="533" y="331"/>
                  </a:lnTo>
                  <a:close/>
                  <a:moveTo>
                    <a:pt x="420" y="452"/>
                  </a:moveTo>
                  <a:lnTo>
                    <a:pt x="420" y="452"/>
                  </a:lnTo>
                  <a:cubicBezTo>
                    <a:pt x="420" y="452"/>
                    <a:pt x="420" y="452"/>
                    <a:pt x="420" y="452"/>
                  </a:cubicBezTo>
                  <a:cubicBezTo>
                    <a:pt x="453" y="449"/>
                    <a:pt x="482" y="423"/>
                    <a:pt x="488" y="388"/>
                  </a:cubicBezTo>
                  <a:cubicBezTo>
                    <a:pt x="488" y="387"/>
                    <a:pt x="488" y="387"/>
                    <a:pt x="488" y="387"/>
                  </a:cubicBezTo>
                  <a:cubicBezTo>
                    <a:pt x="489" y="380"/>
                    <a:pt x="489" y="373"/>
                    <a:pt x="488" y="365"/>
                  </a:cubicBezTo>
                  <a:cubicBezTo>
                    <a:pt x="488" y="365"/>
                    <a:pt x="488" y="364"/>
                    <a:pt x="488" y="364"/>
                  </a:cubicBezTo>
                  <a:cubicBezTo>
                    <a:pt x="488" y="360"/>
                    <a:pt x="487" y="355"/>
                    <a:pt x="485" y="351"/>
                  </a:cubicBezTo>
                  <a:cubicBezTo>
                    <a:pt x="482" y="355"/>
                    <a:pt x="479" y="360"/>
                    <a:pt x="475" y="365"/>
                  </a:cubicBezTo>
                  <a:cubicBezTo>
                    <a:pt x="480" y="390"/>
                    <a:pt x="469" y="425"/>
                    <a:pt x="425" y="438"/>
                  </a:cubicBezTo>
                  <a:cubicBezTo>
                    <a:pt x="422" y="443"/>
                    <a:pt x="418" y="447"/>
                    <a:pt x="415" y="452"/>
                  </a:cubicBezTo>
                  <a:cubicBezTo>
                    <a:pt x="416" y="452"/>
                    <a:pt x="418" y="452"/>
                    <a:pt x="420" y="452"/>
                  </a:cubicBezTo>
                  <a:lnTo>
                    <a:pt x="420" y="452"/>
                  </a:lnTo>
                  <a:close/>
                  <a:moveTo>
                    <a:pt x="299" y="552"/>
                  </a:moveTo>
                  <a:lnTo>
                    <a:pt x="299" y="552"/>
                  </a:lnTo>
                  <a:cubicBezTo>
                    <a:pt x="299" y="552"/>
                    <a:pt x="299" y="552"/>
                    <a:pt x="299" y="552"/>
                  </a:cubicBezTo>
                  <a:cubicBezTo>
                    <a:pt x="299" y="553"/>
                    <a:pt x="300" y="554"/>
                    <a:pt x="301" y="555"/>
                  </a:cubicBezTo>
                  <a:cubicBezTo>
                    <a:pt x="312" y="549"/>
                    <a:pt x="322" y="541"/>
                    <a:pt x="332" y="533"/>
                  </a:cubicBezTo>
                  <a:cubicBezTo>
                    <a:pt x="332" y="533"/>
                    <a:pt x="332" y="533"/>
                    <a:pt x="332" y="533"/>
                  </a:cubicBezTo>
                  <a:cubicBezTo>
                    <a:pt x="337" y="529"/>
                    <a:pt x="342" y="525"/>
                    <a:pt x="346" y="521"/>
                  </a:cubicBezTo>
                  <a:cubicBezTo>
                    <a:pt x="346" y="521"/>
                    <a:pt x="347" y="521"/>
                    <a:pt x="347" y="521"/>
                  </a:cubicBezTo>
                  <a:cubicBezTo>
                    <a:pt x="351" y="517"/>
                    <a:pt x="356" y="512"/>
                    <a:pt x="360" y="508"/>
                  </a:cubicBezTo>
                  <a:cubicBezTo>
                    <a:pt x="360" y="508"/>
                    <a:pt x="361" y="508"/>
                    <a:pt x="361" y="507"/>
                  </a:cubicBezTo>
                  <a:cubicBezTo>
                    <a:pt x="367" y="502"/>
                    <a:pt x="372" y="495"/>
                    <a:pt x="378" y="489"/>
                  </a:cubicBezTo>
                  <a:cubicBezTo>
                    <a:pt x="378" y="489"/>
                    <a:pt x="378" y="488"/>
                    <a:pt x="379" y="488"/>
                  </a:cubicBezTo>
                  <a:cubicBezTo>
                    <a:pt x="384" y="483"/>
                    <a:pt x="389" y="477"/>
                    <a:pt x="393" y="471"/>
                  </a:cubicBezTo>
                  <a:cubicBezTo>
                    <a:pt x="394" y="470"/>
                    <a:pt x="394" y="470"/>
                    <a:pt x="394" y="470"/>
                  </a:cubicBezTo>
                  <a:cubicBezTo>
                    <a:pt x="398" y="465"/>
                    <a:pt x="403" y="459"/>
                    <a:pt x="407" y="454"/>
                  </a:cubicBezTo>
                  <a:cubicBezTo>
                    <a:pt x="407" y="453"/>
                    <a:pt x="407" y="453"/>
                    <a:pt x="407" y="453"/>
                  </a:cubicBezTo>
                  <a:cubicBezTo>
                    <a:pt x="412" y="447"/>
                    <a:pt x="417" y="440"/>
                    <a:pt x="421" y="434"/>
                  </a:cubicBezTo>
                  <a:cubicBezTo>
                    <a:pt x="421" y="434"/>
                    <a:pt x="421" y="434"/>
                    <a:pt x="422" y="433"/>
                  </a:cubicBezTo>
                  <a:cubicBezTo>
                    <a:pt x="438" y="410"/>
                    <a:pt x="454" y="386"/>
                    <a:pt x="470" y="363"/>
                  </a:cubicBezTo>
                  <a:cubicBezTo>
                    <a:pt x="470" y="363"/>
                    <a:pt x="470" y="363"/>
                    <a:pt x="470" y="363"/>
                  </a:cubicBezTo>
                  <a:cubicBezTo>
                    <a:pt x="475" y="356"/>
                    <a:pt x="479" y="350"/>
                    <a:pt x="484" y="343"/>
                  </a:cubicBezTo>
                  <a:cubicBezTo>
                    <a:pt x="484" y="343"/>
                    <a:pt x="484" y="343"/>
                    <a:pt x="484" y="343"/>
                  </a:cubicBezTo>
                  <a:cubicBezTo>
                    <a:pt x="492" y="332"/>
                    <a:pt x="500" y="321"/>
                    <a:pt x="508" y="311"/>
                  </a:cubicBezTo>
                  <a:cubicBezTo>
                    <a:pt x="509" y="310"/>
                    <a:pt x="510" y="309"/>
                    <a:pt x="510" y="308"/>
                  </a:cubicBezTo>
                  <a:cubicBezTo>
                    <a:pt x="511" y="308"/>
                    <a:pt x="511" y="307"/>
                    <a:pt x="511" y="307"/>
                  </a:cubicBezTo>
                  <a:cubicBezTo>
                    <a:pt x="516" y="301"/>
                    <a:pt x="521" y="296"/>
                    <a:pt x="526" y="290"/>
                  </a:cubicBezTo>
                  <a:cubicBezTo>
                    <a:pt x="526" y="290"/>
                    <a:pt x="526" y="290"/>
                    <a:pt x="526" y="289"/>
                  </a:cubicBezTo>
                  <a:cubicBezTo>
                    <a:pt x="535" y="280"/>
                    <a:pt x="544" y="270"/>
                    <a:pt x="553" y="262"/>
                  </a:cubicBezTo>
                  <a:cubicBezTo>
                    <a:pt x="553" y="262"/>
                    <a:pt x="554" y="262"/>
                    <a:pt x="554" y="262"/>
                  </a:cubicBezTo>
                  <a:cubicBezTo>
                    <a:pt x="560" y="256"/>
                    <a:pt x="566" y="252"/>
                    <a:pt x="572" y="247"/>
                  </a:cubicBezTo>
                  <a:cubicBezTo>
                    <a:pt x="572" y="247"/>
                    <a:pt x="573" y="247"/>
                    <a:pt x="573" y="247"/>
                  </a:cubicBezTo>
                  <a:lnTo>
                    <a:pt x="574" y="246"/>
                  </a:lnTo>
                  <a:cubicBezTo>
                    <a:pt x="574" y="246"/>
                    <a:pt x="574" y="246"/>
                    <a:pt x="574" y="246"/>
                  </a:cubicBezTo>
                  <a:cubicBezTo>
                    <a:pt x="575" y="245"/>
                    <a:pt x="576" y="244"/>
                    <a:pt x="577" y="244"/>
                  </a:cubicBezTo>
                  <a:lnTo>
                    <a:pt x="571" y="228"/>
                  </a:lnTo>
                  <a:cubicBezTo>
                    <a:pt x="568" y="230"/>
                    <a:pt x="565" y="233"/>
                    <a:pt x="562" y="235"/>
                  </a:cubicBezTo>
                  <a:cubicBezTo>
                    <a:pt x="562" y="235"/>
                    <a:pt x="562" y="236"/>
                    <a:pt x="562" y="236"/>
                  </a:cubicBezTo>
                  <a:cubicBezTo>
                    <a:pt x="456" y="323"/>
                    <a:pt x="411" y="466"/>
                    <a:pt x="294" y="544"/>
                  </a:cubicBezTo>
                  <a:cubicBezTo>
                    <a:pt x="296" y="547"/>
                    <a:pt x="297" y="549"/>
                    <a:pt x="299" y="552"/>
                  </a:cubicBezTo>
                  <a:lnTo>
                    <a:pt x="299" y="552"/>
                  </a:lnTo>
                  <a:close/>
                  <a:moveTo>
                    <a:pt x="400" y="562"/>
                  </a:moveTo>
                  <a:lnTo>
                    <a:pt x="400" y="562"/>
                  </a:lnTo>
                  <a:cubicBezTo>
                    <a:pt x="400" y="562"/>
                    <a:pt x="400" y="562"/>
                    <a:pt x="400" y="562"/>
                  </a:cubicBezTo>
                  <a:cubicBezTo>
                    <a:pt x="402" y="563"/>
                    <a:pt x="405" y="563"/>
                    <a:pt x="407" y="563"/>
                  </a:cubicBezTo>
                  <a:cubicBezTo>
                    <a:pt x="414" y="563"/>
                    <a:pt x="421" y="561"/>
                    <a:pt x="426" y="556"/>
                  </a:cubicBezTo>
                  <a:cubicBezTo>
                    <a:pt x="426" y="556"/>
                    <a:pt x="426" y="556"/>
                    <a:pt x="426" y="556"/>
                  </a:cubicBezTo>
                  <a:cubicBezTo>
                    <a:pt x="433" y="551"/>
                    <a:pt x="437" y="543"/>
                    <a:pt x="437" y="534"/>
                  </a:cubicBezTo>
                  <a:cubicBezTo>
                    <a:pt x="437" y="529"/>
                    <a:pt x="436" y="525"/>
                    <a:pt x="434" y="522"/>
                  </a:cubicBezTo>
                  <a:cubicBezTo>
                    <a:pt x="434" y="521"/>
                    <a:pt x="434" y="521"/>
                    <a:pt x="434" y="521"/>
                  </a:cubicBezTo>
                  <a:cubicBezTo>
                    <a:pt x="429" y="511"/>
                    <a:pt x="419" y="505"/>
                    <a:pt x="407" y="505"/>
                  </a:cubicBezTo>
                  <a:cubicBezTo>
                    <a:pt x="406" y="505"/>
                    <a:pt x="404" y="505"/>
                    <a:pt x="403" y="505"/>
                  </a:cubicBezTo>
                  <a:lnTo>
                    <a:pt x="402" y="505"/>
                  </a:lnTo>
                  <a:cubicBezTo>
                    <a:pt x="397" y="506"/>
                    <a:pt x="392" y="508"/>
                    <a:pt x="388" y="512"/>
                  </a:cubicBezTo>
                  <a:lnTo>
                    <a:pt x="388" y="512"/>
                  </a:lnTo>
                  <a:cubicBezTo>
                    <a:pt x="382" y="517"/>
                    <a:pt x="378" y="525"/>
                    <a:pt x="378" y="534"/>
                  </a:cubicBezTo>
                  <a:cubicBezTo>
                    <a:pt x="378" y="547"/>
                    <a:pt x="387" y="559"/>
                    <a:pt x="400" y="562"/>
                  </a:cubicBezTo>
                  <a:lnTo>
                    <a:pt x="400" y="562"/>
                  </a:lnTo>
                  <a:close/>
                  <a:moveTo>
                    <a:pt x="324" y="668"/>
                  </a:moveTo>
                  <a:lnTo>
                    <a:pt x="324" y="668"/>
                  </a:lnTo>
                  <a:cubicBezTo>
                    <a:pt x="332" y="665"/>
                    <a:pt x="340" y="662"/>
                    <a:pt x="347" y="657"/>
                  </a:cubicBezTo>
                  <a:cubicBezTo>
                    <a:pt x="347" y="657"/>
                    <a:pt x="347" y="657"/>
                    <a:pt x="348" y="657"/>
                  </a:cubicBezTo>
                  <a:cubicBezTo>
                    <a:pt x="354" y="653"/>
                    <a:pt x="360" y="648"/>
                    <a:pt x="365" y="643"/>
                  </a:cubicBezTo>
                  <a:cubicBezTo>
                    <a:pt x="365" y="643"/>
                    <a:pt x="365" y="643"/>
                    <a:pt x="365" y="643"/>
                  </a:cubicBezTo>
                  <a:cubicBezTo>
                    <a:pt x="390" y="618"/>
                    <a:pt x="397" y="585"/>
                    <a:pt x="396" y="567"/>
                  </a:cubicBezTo>
                  <a:cubicBezTo>
                    <a:pt x="391" y="565"/>
                    <a:pt x="385" y="562"/>
                    <a:pt x="381" y="557"/>
                  </a:cubicBezTo>
                  <a:cubicBezTo>
                    <a:pt x="384" y="590"/>
                    <a:pt x="374" y="629"/>
                    <a:pt x="327" y="653"/>
                  </a:cubicBezTo>
                  <a:cubicBezTo>
                    <a:pt x="326" y="653"/>
                    <a:pt x="326" y="653"/>
                    <a:pt x="325" y="653"/>
                  </a:cubicBezTo>
                  <a:cubicBezTo>
                    <a:pt x="325" y="653"/>
                    <a:pt x="324" y="653"/>
                    <a:pt x="324" y="653"/>
                  </a:cubicBezTo>
                  <a:cubicBezTo>
                    <a:pt x="316" y="650"/>
                    <a:pt x="307" y="646"/>
                    <a:pt x="300" y="641"/>
                  </a:cubicBezTo>
                  <a:cubicBezTo>
                    <a:pt x="299" y="640"/>
                    <a:pt x="299" y="640"/>
                    <a:pt x="298" y="640"/>
                  </a:cubicBezTo>
                  <a:cubicBezTo>
                    <a:pt x="292" y="635"/>
                    <a:pt x="286" y="629"/>
                    <a:pt x="282" y="622"/>
                  </a:cubicBezTo>
                  <a:cubicBezTo>
                    <a:pt x="282" y="621"/>
                    <a:pt x="282" y="621"/>
                    <a:pt x="281" y="621"/>
                  </a:cubicBezTo>
                  <a:cubicBezTo>
                    <a:pt x="272" y="605"/>
                    <a:pt x="274" y="585"/>
                    <a:pt x="300" y="569"/>
                  </a:cubicBezTo>
                  <a:cubicBezTo>
                    <a:pt x="299" y="565"/>
                    <a:pt x="297" y="561"/>
                    <a:pt x="295" y="557"/>
                  </a:cubicBezTo>
                  <a:cubicBezTo>
                    <a:pt x="241" y="594"/>
                    <a:pt x="263" y="640"/>
                    <a:pt x="324" y="668"/>
                  </a:cubicBezTo>
                  <a:lnTo>
                    <a:pt x="324" y="668"/>
                  </a:lnTo>
                  <a:close/>
                  <a:moveTo>
                    <a:pt x="349" y="662"/>
                  </a:moveTo>
                  <a:lnTo>
                    <a:pt x="349" y="662"/>
                  </a:lnTo>
                  <a:cubicBezTo>
                    <a:pt x="344" y="666"/>
                    <a:pt x="338" y="669"/>
                    <a:pt x="331" y="672"/>
                  </a:cubicBezTo>
                  <a:cubicBezTo>
                    <a:pt x="363" y="685"/>
                    <a:pt x="405" y="694"/>
                    <a:pt x="449" y="693"/>
                  </a:cubicBezTo>
                  <a:cubicBezTo>
                    <a:pt x="423" y="683"/>
                    <a:pt x="374" y="667"/>
                    <a:pt x="349" y="662"/>
                  </a:cubicBezTo>
                  <a:lnTo>
                    <a:pt x="349" y="662"/>
                  </a:lnTo>
                  <a:close/>
                  <a:moveTo>
                    <a:pt x="368" y="648"/>
                  </a:moveTo>
                  <a:lnTo>
                    <a:pt x="368" y="648"/>
                  </a:lnTo>
                  <a:cubicBezTo>
                    <a:pt x="364" y="652"/>
                    <a:pt x="360" y="655"/>
                    <a:pt x="356" y="658"/>
                  </a:cubicBezTo>
                  <a:cubicBezTo>
                    <a:pt x="387" y="665"/>
                    <a:pt x="443" y="683"/>
                    <a:pt x="463" y="692"/>
                  </a:cubicBezTo>
                  <a:cubicBezTo>
                    <a:pt x="475" y="692"/>
                    <a:pt x="487" y="690"/>
                    <a:pt x="499" y="688"/>
                  </a:cubicBezTo>
                  <a:cubicBezTo>
                    <a:pt x="465" y="677"/>
                    <a:pt x="398" y="656"/>
                    <a:pt x="368" y="648"/>
                  </a:cubicBezTo>
                  <a:lnTo>
                    <a:pt x="368" y="648"/>
                  </a:lnTo>
                  <a:close/>
                  <a:moveTo>
                    <a:pt x="402" y="568"/>
                  </a:moveTo>
                  <a:lnTo>
                    <a:pt x="402" y="568"/>
                  </a:lnTo>
                  <a:cubicBezTo>
                    <a:pt x="402" y="587"/>
                    <a:pt x="395" y="619"/>
                    <a:pt x="372" y="644"/>
                  </a:cubicBezTo>
                  <a:cubicBezTo>
                    <a:pt x="407" y="652"/>
                    <a:pt x="482" y="676"/>
                    <a:pt x="510" y="686"/>
                  </a:cubicBezTo>
                  <a:cubicBezTo>
                    <a:pt x="514" y="685"/>
                    <a:pt x="518" y="684"/>
                    <a:pt x="521" y="683"/>
                  </a:cubicBezTo>
                  <a:cubicBezTo>
                    <a:pt x="517" y="661"/>
                    <a:pt x="517" y="629"/>
                    <a:pt x="528" y="594"/>
                  </a:cubicBezTo>
                  <a:cubicBezTo>
                    <a:pt x="497" y="592"/>
                    <a:pt x="461" y="582"/>
                    <a:pt x="428" y="562"/>
                  </a:cubicBezTo>
                  <a:cubicBezTo>
                    <a:pt x="422" y="566"/>
                    <a:pt x="415" y="569"/>
                    <a:pt x="407" y="569"/>
                  </a:cubicBezTo>
                  <a:cubicBezTo>
                    <a:pt x="405" y="569"/>
                    <a:pt x="404" y="569"/>
                    <a:pt x="402" y="568"/>
                  </a:cubicBezTo>
                  <a:lnTo>
                    <a:pt x="402" y="568"/>
                  </a:lnTo>
                  <a:close/>
                  <a:moveTo>
                    <a:pt x="402" y="492"/>
                  </a:moveTo>
                  <a:lnTo>
                    <a:pt x="402" y="492"/>
                  </a:lnTo>
                  <a:cubicBezTo>
                    <a:pt x="402" y="495"/>
                    <a:pt x="403" y="497"/>
                    <a:pt x="404" y="499"/>
                  </a:cubicBezTo>
                  <a:cubicBezTo>
                    <a:pt x="405" y="499"/>
                    <a:pt x="406" y="499"/>
                    <a:pt x="407" y="499"/>
                  </a:cubicBezTo>
                  <a:cubicBezTo>
                    <a:pt x="413" y="499"/>
                    <a:pt x="418" y="500"/>
                    <a:pt x="423" y="503"/>
                  </a:cubicBezTo>
                  <a:cubicBezTo>
                    <a:pt x="426" y="487"/>
                    <a:pt x="411" y="481"/>
                    <a:pt x="402" y="492"/>
                  </a:cubicBezTo>
                  <a:lnTo>
                    <a:pt x="402" y="492"/>
                  </a:lnTo>
                  <a:close/>
                  <a:moveTo>
                    <a:pt x="422" y="464"/>
                  </a:moveTo>
                  <a:lnTo>
                    <a:pt x="422" y="464"/>
                  </a:lnTo>
                  <a:cubicBezTo>
                    <a:pt x="447" y="470"/>
                    <a:pt x="455" y="502"/>
                    <a:pt x="440" y="521"/>
                  </a:cubicBezTo>
                  <a:cubicBezTo>
                    <a:pt x="441" y="525"/>
                    <a:pt x="442" y="529"/>
                    <a:pt x="442" y="534"/>
                  </a:cubicBezTo>
                  <a:cubicBezTo>
                    <a:pt x="442" y="543"/>
                    <a:pt x="438" y="552"/>
                    <a:pt x="432" y="558"/>
                  </a:cubicBezTo>
                  <a:cubicBezTo>
                    <a:pt x="481" y="588"/>
                    <a:pt x="536" y="593"/>
                    <a:pt x="572" y="586"/>
                  </a:cubicBezTo>
                  <a:cubicBezTo>
                    <a:pt x="610" y="578"/>
                    <a:pt x="623" y="557"/>
                    <a:pt x="600" y="536"/>
                  </a:cubicBezTo>
                  <a:cubicBezTo>
                    <a:pt x="595" y="532"/>
                    <a:pt x="607" y="521"/>
                    <a:pt x="615" y="520"/>
                  </a:cubicBezTo>
                  <a:cubicBezTo>
                    <a:pt x="616" y="515"/>
                    <a:pt x="614" y="511"/>
                    <a:pt x="609" y="509"/>
                  </a:cubicBezTo>
                  <a:cubicBezTo>
                    <a:pt x="598" y="508"/>
                    <a:pt x="579" y="514"/>
                    <a:pt x="566" y="517"/>
                  </a:cubicBezTo>
                  <a:cubicBezTo>
                    <a:pt x="566" y="519"/>
                    <a:pt x="562" y="520"/>
                    <a:pt x="561" y="517"/>
                  </a:cubicBezTo>
                  <a:cubicBezTo>
                    <a:pt x="560" y="513"/>
                    <a:pt x="563" y="507"/>
                    <a:pt x="564" y="505"/>
                  </a:cubicBezTo>
                  <a:cubicBezTo>
                    <a:pt x="566" y="501"/>
                    <a:pt x="570" y="504"/>
                    <a:pt x="569" y="507"/>
                  </a:cubicBezTo>
                  <a:cubicBezTo>
                    <a:pt x="568" y="508"/>
                    <a:pt x="568" y="509"/>
                    <a:pt x="567" y="511"/>
                  </a:cubicBezTo>
                  <a:cubicBezTo>
                    <a:pt x="580" y="508"/>
                    <a:pt x="597" y="502"/>
                    <a:pt x="609" y="503"/>
                  </a:cubicBezTo>
                  <a:cubicBezTo>
                    <a:pt x="612" y="501"/>
                    <a:pt x="620" y="495"/>
                    <a:pt x="619" y="491"/>
                  </a:cubicBezTo>
                  <a:cubicBezTo>
                    <a:pt x="618" y="490"/>
                    <a:pt x="617" y="489"/>
                    <a:pt x="616" y="487"/>
                  </a:cubicBezTo>
                  <a:cubicBezTo>
                    <a:pt x="610" y="479"/>
                    <a:pt x="612" y="473"/>
                    <a:pt x="618" y="467"/>
                  </a:cubicBezTo>
                  <a:cubicBezTo>
                    <a:pt x="608" y="466"/>
                    <a:pt x="596" y="467"/>
                    <a:pt x="590" y="474"/>
                  </a:cubicBezTo>
                  <a:cubicBezTo>
                    <a:pt x="586" y="479"/>
                    <a:pt x="579" y="467"/>
                    <a:pt x="579" y="466"/>
                  </a:cubicBezTo>
                  <a:cubicBezTo>
                    <a:pt x="576" y="460"/>
                    <a:pt x="576" y="452"/>
                    <a:pt x="586" y="443"/>
                  </a:cubicBezTo>
                  <a:cubicBezTo>
                    <a:pt x="588" y="440"/>
                    <a:pt x="592" y="445"/>
                    <a:pt x="590" y="447"/>
                  </a:cubicBezTo>
                  <a:cubicBezTo>
                    <a:pt x="582" y="454"/>
                    <a:pt x="580" y="461"/>
                    <a:pt x="587" y="468"/>
                  </a:cubicBezTo>
                  <a:lnTo>
                    <a:pt x="588" y="469"/>
                  </a:lnTo>
                  <a:cubicBezTo>
                    <a:pt x="598" y="461"/>
                    <a:pt x="612" y="460"/>
                    <a:pt x="624" y="463"/>
                  </a:cubicBezTo>
                  <a:lnTo>
                    <a:pt x="624" y="463"/>
                  </a:lnTo>
                  <a:lnTo>
                    <a:pt x="624" y="463"/>
                  </a:lnTo>
                  <a:cubicBezTo>
                    <a:pt x="645" y="461"/>
                    <a:pt x="644" y="453"/>
                    <a:pt x="638" y="437"/>
                  </a:cubicBezTo>
                  <a:cubicBezTo>
                    <a:pt x="636" y="431"/>
                    <a:pt x="633" y="424"/>
                    <a:pt x="630" y="415"/>
                  </a:cubicBezTo>
                  <a:cubicBezTo>
                    <a:pt x="625" y="404"/>
                    <a:pt x="617" y="379"/>
                    <a:pt x="608" y="353"/>
                  </a:cubicBezTo>
                  <a:cubicBezTo>
                    <a:pt x="584" y="343"/>
                    <a:pt x="549" y="349"/>
                    <a:pt x="523" y="361"/>
                  </a:cubicBezTo>
                  <a:cubicBezTo>
                    <a:pt x="516" y="371"/>
                    <a:pt x="507" y="380"/>
                    <a:pt x="493" y="389"/>
                  </a:cubicBezTo>
                  <a:cubicBezTo>
                    <a:pt x="487" y="426"/>
                    <a:pt x="457" y="453"/>
                    <a:pt x="423" y="457"/>
                  </a:cubicBezTo>
                  <a:lnTo>
                    <a:pt x="422" y="464"/>
                  </a:lnTo>
                  <a:lnTo>
                    <a:pt x="422" y="464"/>
                  </a:lnTo>
                  <a:close/>
                  <a:moveTo>
                    <a:pt x="416" y="463"/>
                  </a:moveTo>
                  <a:lnTo>
                    <a:pt x="416" y="463"/>
                  </a:lnTo>
                  <a:lnTo>
                    <a:pt x="417" y="458"/>
                  </a:lnTo>
                  <a:cubicBezTo>
                    <a:pt x="415" y="458"/>
                    <a:pt x="413" y="458"/>
                    <a:pt x="411" y="458"/>
                  </a:cubicBezTo>
                  <a:cubicBezTo>
                    <a:pt x="407" y="463"/>
                    <a:pt x="403" y="468"/>
                    <a:pt x="399" y="473"/>
                  </a:cubicBezTo>
                  <a:cubicBezTo>
                    <a:pt x="399" y="477"/>
                    <a:pt x="399" y="482"/>
                    <a:pt x="400" y="485"/>
                  </a:cubicBezTo>
                  <a:cubicBezTo>
                    <a:pt x="412" y="476"/>
                    <a:pt x="435" y="482"/>
                    <a:pt x="428" y="506"/>
                  </a:cubicBezTo>
                  <a:cubicBezTo>
                    <a:pt x="431" y="508"/>
                    <a:pt x="434" y="511"/>
                    <a:pt x="437" y="515"/>
                  </a:cubicBezTo>
                  <a:cubicBezTo>
                    <a:pt x="449" y="498"/>
                    <a:pt x="439" y="469"/>
                    <a:pt x="414" y="469"/>
                  </a:cubicBezTo>
                  <a:cubicBezTo>
                    <a:pt x="411" y="468"/>
                    <a:pt x="411" y="463"/>
                    <a:pt x="415" y="463"/>
                  </a:cubicBezTo>
                  <a:cubicBezTo>
                    <a:pt x="415" y="463"/>
                    <a:pt x="416" y="463"/>
                    <a:pt x="416" y="463"/>
                  </a:cubicBezTo>
                  <a:lnTo>
                    <a:pt x="416" y="463"/>
                  </a:lnTo>
                  <a:close/>
                  <a:moveTo>
                    <a:pt x="514" y="262"/>
                  </a:moveTo>
                  <a:lnTo>
                    <a:pt x="514" y="262"/>
                  </a:lnTo>
                  <a:cubicBezTo>
                    <a:pt x="514" y="265"/>
                    <a:pt x="511" y="267"/>
                    <a:pt x="509" y="267"/>
                  </a:cubicBezTo>
                  <a:cubicBezTo>
                    <a:pt x="506" y="267"/>
                    <a:pt x="503" y="265"/>
                    <a:pt x="503" y="262"/>
                  </a:cubicBezTo>
                  <a:cubicBezTo>
                    <a:pt x="503" y="259"/>
                    <a:pt x="506" y="257"/>
                    <a:pt x="509" y="257"/>
                  </a:cubicBezTo>
                  <a:cubicBezTo>
                    <a:pt x="511" y="257"/>
                    <a:pt x="514" y="259"/>
                    <a:pt x="514" y="262"/>
                  </a:cubicBezTo>
                  <a:lnTo>
                    <a:pt x="514" y="262"/>
                  </a:lnTo>
                  <a:close/>
                  <a:moveTo>
                    <a:pt x="529" y="244"/>
                  </a:moveTo>
                  <a:lnTo>
                    <a:pt x="529" y="244"/>
                  </a:lnTo>
                  <a:cubicBezTo>
                    <a:pt x="529" y="248"/>
                    <a:pt x="526" y="250"/>
                    <a:pt x="523" y="250"/>
                  </a:cubicBezTo>
                  <a:cubicBezTo>
                    <a:pt x="520" y="250"/>
                    <a:pt x="517" y="248"/>
                    <a:pt x="517" y="244"/>
                  </a:cubicBezTo>
                  <a:cubicBezTo>
                    <a:pt x="517" y="241"/>
                    <a:pt x="520" y="239"/>
                    <a:pt x="523" y="239"/>
                  </a:cubicBezTo>
                  <a:cubicBezTo>
                    <a:pt x="526" y="239"/>
                    <a:pt x="529" y="241"/>
                    <a:pt x="529" y="244"/>
                  </a:cubicBezTo>
                  <a:lnTo>
                    <a:pt x="529" y="244"/>
                  </a:lnTo>
                  <a:close/>
                  <a:moveTo>
                    <a:pt x="499" y="280"/>
                  </a:moveTo>
                  <a:lnTo>
                    <a:pt x="499" y="280"/>
                  </a:lnTo>
                  <a:cubicBezTo>
                    <a:pt x="499" y="283"/>
                    <a:pt x="497" y="285"/>
                    <a:pt x="495" y="285"/>
                  </a:cubicBezTo>
                  <a:cubicBezTo>
                    <a:pt x="492" y="285"/>
                    <a:pt x="490" y="283"/>
                    <a:pt x="490" y="280"/>
                  </a:cubicBezTo>
                  <a:cubicBezTo>
                    <a:pt x="490" y="278"/>
                    <a:pt x="492" y="276"/>
                    <a:pt x="495" y="276"/>
                  </a:cubicBezTo>
                  <a:cubicBezTo>
                    <a:pt x="497" y="276"/>
                    <a:pt x="499" y="278"/>
                    <a:pt x="499" y="280"/>
                  </a:cubicBezTo>
                  <a:lnTo>
                    <a:pt x="499" y="280"/>
                  </a:lnTo>
                  <a:close/>
                  <a:moveTo>
                    <a:pt x="339" y="230"/>
                  </a:moveTo>
                  <a:lnTo>
                    <a:pt x="339" y="230"/>
                  </a:lnTo>
                  <a:cubicBezTo>
                    <a:pt x="339" y="233"/>
                    <a:pt x="336" y="236"/>
                    <a:pt x="333" y="236"/>
                  </a:cubicBezTo>
                  <a:cubicBezTo>
                    <a:pt x="330" y="236"/>
                    <a:pt x="328" y="233"/>
                    <a:pt x="328" y="230"/>
                  </a:cubicBezTo>
                  <a:cubicBezTo>
                    <a:pt x="328" y="227"/>
                    <a:pt x="330" y="224"/>
                    <a:pt x="333" y="224"/>
                  </a:cubicBezTo>
                  <a:cubicBezTo>
                    <a:pt x="336" y="224"/>
                    <a:pt x="339" y="227"/>
                    <a:pt x="339" y="230"/>
                  </a:cubicBezTo>
                  <a:lnTo>
                    <a:pt x="339" y="230"/>
                  </a:lnTo>
                  <a:close/>
                  <a:moveTo>
                    <a:pt x="407" y="544"/>
                  </a:moveTo>
                  <a:lnTo>
                    <a:pt x="407" y="544"/>
                  </a:lnTo>
                  <a:cubicBezTo>
                    <a:pt x="413" y="544"/>
                    <a:pt x="417" y="539"/>
                    <a:pt x="417" y="534"/>
                  </a:cubicBezTo>
                  <a:cubicBezTo>
                    <a:pt x="417" y="528"/>
                    <a:pt x="413" y="524"/>
                    <a:pt x="407" y="524"/>
                  </a:cubicBezTo>
                  <a:cubicBezTo>
                    <a:pt x="402" y="524"/>
                    <a:pt x="397" y="528"/>
                    <a:pt x="397" y="534"/>
                  </a:cubicBezTo>
                  <a:cubicBezTo>
                    <a:pt x="397" y="539"/>
                    <a:pt x="402" y="544"/>
                    <a:pt x="407" y="544"/>
                  </a:cubicBezTo>
                  <a:lnTo>
                    <a:pt x="407" y="544"/>
                  </a:lnTo>
                  <a:close/>
                  <a:moveTo>
                    <a:pt x="407" y="550"/>
                  </a:moveTo>
                  <a:lnTo>
                    <a:pt x="407" y="550"/>
                  </a:lnTo>
                  <a:cubicBezTo>
                    <a:pt x="399" y="550"/>
                    <a:pt x="392" y="542"/>
                    <a:pt x="392" y="534"/>
                  </a:cubicBezTo>
                  <a:cubicBezTo>
                    <a:pt x="392" y="525"/>
                    <a:pt x="399" y="518"/>
                    <a:pt x="407" y="518"/>
                  </a:cubicBezTo>
                  <a:cubicBezTo>
                    <a:pt x="416" y="518"/>
                    <a:pt x="423" y="525"/>
                    <a:pt x="423" y="534"/>
                  </a:cubicBezTo>
                  <a:cubicBezTo>
                    <a:pt x="423" y="542"/>
                    <a:pt x="416" y="550"/>
                    <a:pt x="407" y="550"/>
                  </a:cubicBezTo>
                  <a:lnTo>
                    <a:pt x="407" y="550"/>
                  </a:lnTo>
                  <a:close/>
                  <a:moveTo>
                    <a:pt x="624" y="463"/>
                  </a:moveTo>
                  <a:lnTo>
                    <a:pt x="624" y="463"/>
                  </a:lnTo>
                  <a:cubicBezTo>
                    <a:pt x="624" y="463"/>
                    <a:pt x="624" y="463"/>
                    <a:pt x="624" y="463"/>
                  </a:cubicBezTo>
                  <a:lnTo>
                    <a:pt x="624" y="463"/>
                  </a:lnTo>
                  <a:lnTo>
                    <a:pt x="624" y="463"/>
                  </a:lnTo>
                  <a:lnTo>
                    <a:pt x="624" y="463"/>
                  </a:lnTo>
                  <a:close/>
                  <a:moveTo>
                    <a:pt x="541" y="399"/>
                  </a:moveTo>
                  <a:lnTo>
                    <a:pt x="541" y="399"/>
                  </a:lnTo>
                  <a:cubicBezTo>
                    <a:pt x="539" y="395"/>
                    <a:pt x="539" y="389"/>
                    <a:pt x="539" y="383"/>
                  </a:cubicBezTo>
                  <a:cubicBezTo>
                    <a:pt x="531" y="385"/>
                    <a:pt x="523" y="389"/>
                    <a:pt x="516" y="395"/>
                  </a:cubicBezTo>
                  <a:cubicBezTo>
                    <a:pt x="518" y="395"/>
                    <a:pt x="522" y="397"/>
                    <a:pt x="527" y="398"/>
                  </a:cubicBezTo>
                  <a:cubicBezTo>
                    <a:pt x="531" y="398"/>
                    <a:pt x="536" y="399"/>
                    <a:pt x="541" y="399"/>
                  </a:cubicBezTo>
                  <a:lnTo>
                    <a:pt x="541" y="399"/>
                  </a:lnTo>
                  <a:close/>
                  <a:moveTo>
                    <a:pt x="545" y="381"/>
                  </a:moveTo>
                  <a:lnTo>
                    <a:pt x="545" y="381"/>
                  </a:lnTo>
                  <a:cubicBezTo>
                    <a:pt x="544" y="389"/>
                    <a:pt x="545" y="395"/>
                    <a:pt x="547" y="400"/>
                  </a:cubicBezTo>
                  <a:cubicBezTo>
                    <a:pt x="551" y="400"/>
                    <a:pt x="554" y="399"/>
                    <a:pt x="558" y="399"/>
                  </a:cubicBezTo>
                  <a:cubicBezTo>
                    <a:pt x="556" y="397"/>
                    <a:pt x="555" y="393"/>
                    <a:pt x="555" y="389"/>
                  </a:cubicBezTo>
                  <a:cubicBezTo>
                    <a:pt x="555" y="386"/>
                    <a:pt x="555" y="382"/>
                    <a:pt x="556" y="379"/>
                  </a:cubicBezTo>
                  <a:cubicBezTo>
                    <a:pt x="553" y="380"/>
                    <a:pt x="549" y="380"/>
                    <a:pt x="545" y="381"/>
                  </a:cubicBezTo>
                  <a:lnTo>
                    <a:pt x="545" y="381"/>
                  </a:lnTo>
                  <a:close/>
                  <a:moveTo>
                    <a:pt x="569" y="373"/>
                  </a:moveTo>
                  <a:lnTo>
                    <a:pt x="569" y="373"/>
                  </a:lnTo>
                  <a:cubicBezTo>
                    <a:pt x="572" y="373"/>
                    <a:pt x="576" y="372"/>
                    <a:pt x="579" y="373"/>
                  </a:cubicBezTo>
                  <a:cubicBezTo>
                    <a:pt x="581" y="373"/>
                    <a:pt x="582" y="375"/>
                    <a:pt x="582" y="376"/>
                  </a:cubicBezTo>
                  <a:cubicBezTo>
                    <a:pt x="582" y="379"/>
                    <a:pt x="577" y="381"/>
                    <a:pt x="574" y="382"/>
                  </a:cubicBezTo>
                  <a:cubicBezTo>
                    <a:pt x="574" y="384"/>
                    <a:pt x="575" y="386"/>
                    <a:pt x="575" y="387"/>
                  </a:cubicBezTo>
                  <a:cubicBezTo>
                    <a:pt x="576" y="395"/>
                    <a:pt x="572" y="402"/>
                    <a:pt x="567" y="404"/>
                  </a:cubicBezTo>
                  <a:cubicBezTo>
                    <a:pt x="567" y="404"/>
                    <a:pt x="567" y="404"/>
                    <a:pt x="567" y="404"/>
                  </a:cubicBezTo>
                  <a:cubicBezTo>
                    <a:pt x="560" y="405"/>
                    <a:pt x="553" y="405"/>
                    <a:pt x="546" y="405"/>
                  </a:cubicBezTo>
                  <a:cubicBezTo>
                    <a:pt x="545" y="405"/>
                    <a:pt x="545" y="405"/>
                    <a:pt x="544" y="405"/>
                  </a:cubicBezTo>
                  <a:cubicBezTo>
                    <a:pt x="533" y="405"/>
                    <a:pt x="521" y="403"/>
                    <a:pt x="511" y="399"/>
                  </a:cubicBezTo>
                  <a:cubicBezTo>
                    <a:pt x="511" y="399"/>
                    <a:pt x="511" y="399"/>
                    <a:pt x="511" y="399"/>
                  </a:cubicBezTo>
                  <a:cubicBezTo>
                    <a:pt x="508" y="402"/>
                    <a:pt x="504" y="399"/>
                    <a:pt x="506" y="396"/>
                  </a:cubicBezTo>
                  <a:cubicBezTo>
                    <a:pt x="506" y="396"/>
                    <a:pt x="507" y="395"/>
                    <a:pt x="508" y="394"/>
                  </a:cubicBezTo>
                  <a:cubicBezTo>
                    <a:pt x="508" y="394"/>
                    <a:pt x="509" y="393"/>
                    <a:pt x="509" y="393"/>
                  </a:cubicBezTo>
                  <a:cubicBezTo>
                    <a:pt x="515" y="387"/>
                    <a:pt x="534" y="373"/>
                    <a:pt x="569" y="373"/>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sz="4267"/>
            </a:p>
          </p:txBody>
        </p:sp>
        <p:sp>
          <p:nvSpPr>
            <p:cNvPr id="29" name="Freeform 7">
              <a:extLst>
                <a:ext uri="{FF2B5EF4-FFF2-40B4-BE49-F238E27FC236}">
                  <a16:creationId xmlns:a16="http://schemas.microsoft.com/office/drawing/2014/main" id="{3350330A-6B17-C54B-B285-F71BB5F4B36B}"/>
                </a:ext>
              </a:extLst>
            </p:cNvPr>
            <p:cNvSpPr>
              <a:spLocks noEditPoints="1"/>
            </p:cNvSpPr>
            <p:nvPr userDrawn="1"/>
          </p:nvSpPr>
          <p:spPr bwMode="auto">
            <a:xfrm>
              <a:off x="7499350" y="325438"/>
              <a:ext cx="525463" cy="576262"/>
            </a:xfrm>
            <a:custGeom>
              <a:avLst/>
              <a:gdLst>
                <a:gd name="T0" fmla="*/ 524 w 647"/>
                <a:gd name="T1" fmla="*/ 663 h 701"/>
                <a:gd name="T2" fmla="*/ 555 w 647"/>
                <a:gd name="T3" fmla="*/ 673 h 701"/>
                <a:gd name="T4" fmla="*/ 563 w 647"/>
                <a:gd name="T5" fmla="*/ 670 h 701"/>
                <a:gd name="T6" fmla="*/ 524 w 647"/>
                <a:gd name="T7" fmla="*/ 657 h 701"/>
                <a:gd name="T8" fmla="*/ 564 w 647"/>
                <a:gd name="T9" fmla="*/ 676 h 701"/>
                <a:gd name="T10" fmla="*/ 510 w 647"/>
                <a:gd name="T11" fmla="*/ 692 h 701"/>
                <a:gd name="T12" fmla="*/ 324 w 647"/>
                <a:gd name="T13" fmla="*/ 675 h 701"/>
                <a:gd name="T14" fmla="*/ 293 w 647"/>
                <a:gd name="T15" fmla="*/ 552 h 701"/>
                <a:gd name="T16" fmla="*/ 265 w 647"/>
                <a:gd name="T17" fmla="*/ 544 h 701"/>
                <a:gd name="T18" fmla="*/ 217 w 647"/>
                <a:gd name="T19" fmla="*/ 599 h 701"/>
                <a:gd name="T20" fmla="*/ 501 w 647"/>
                <a:gd name="T21" fmla="*/ 186 h 701"/>
                <a:gd name="T22" fmla="*/ 510 w 647"/>
                <a:gd name="T23" fmla="*/ 202 h 701"/>
                <a:gd name="T24" fmla="*/ 554 w 647"/>
                <a:gd name="T25" fmla="*/ 163 h 701"/>
                <a:gd name="T26" fmla="*/ 583 w 647"/>
                <a:gd name="T27" fmla="*/ 244 h 701"/>
                <a:gd name="T28" fmla="*/ 579 w 647"/>
                <a:gd name="T29" fmla="*/ 249 h 701"/>
                <a:gd name="T30" fmla="*/ 625 w 647"/>
                <a:gd name="T31" fmla="*/ 468 h 701"/>
                <a:gd name="T32" fmla="*/ 617 w 647"/>
                <a:gd name="T33" fmla="*/ 526 h 701"/>
                <a:gd name="T34" fmla="*/ 534 w 647"/>
                <a:gd name="T35" fmla="*/ 594 h 701"/>
                <a:gd name="T36" fmla="*/ 586 w 647"/>
                <a:gd name="T37" fmla="*/ 661 h 701"/>
                <a:gd name="T38" fmla="*/ 586 w 647"/>
                <a:gd name="T39" fmla="*/ 666 h 701"/>
                <a:gd name="T40" fmla="*/ 564 w 647"/>
                <a:gd name="T41" fmla="*/ 676 h 701"/>
                <a:gd name="T42" fmla="*/ 306 w 647"/>
                <a:gd name="T43" fmla="*/ 571 h 701"/>
                <a:gd name="T44" fmla="*/ 303 w 647"/>
                <a:gd name="T45" fmla="*/ 560 h 701"/>
                <a:gd name="T46" fmla="*/ 302 w 647"/>
                <a:gd name="T47" fmla="*/ 575 h 701"/>
                <a:gd name="T48" fmla="*/ 303 w 647"/>
                <a:gd name="T49" fmla="*/ 596 h 701"/>
                <a:gd name="T50" fmla="*/ 283 w 647"/>
                <a:gd name="T51" fmla="*/ 607 h 701"/>
                <a:gd name="T52" fmla="*/ 333 w 647"/>
                <a:gd name="T53" fmla="*/ 540 h 701"/>
                <a:gd name="T54" fmla="*/ 283 w 647"/>
                <a:gd name="T55" fmla="*/ 607 h 701"/>
                <a:gd name="T56" fmla="*/ 301 w 647"/>
                <a:gd name="T57" fmla="*/ 635 h 701"/>
                <a:gd name="T58" fmla="*/ 289 w 647"/>
                <a:gd name="T59" fmla="*/ 623 h 701"/>
                <a:gd name="T60" fmla="*/ 307 w 647"/>
                <a:gd name="T61" fmla="*/ 639 h 701"/>
                <a:gd name="T62" fmla="*/ 352 w 647"/>
                <a:gd name="T63" fmla="*/ 524 h 701"/>
                <a:gd name="T64" fmla="*/ 527 w 647"/>
                <a:gd name="T65" fmla="*/ 353 h 701"/>
                <a:gd name="T66" fmla="*/ 578 w 647"/>
                <a:gd name="T67" fmla="*/ 264 h 701"/>
                <a:gd name="T68" fmla="*/ 527 w 647"/>
                <a:gd name="T69" fmla="*/ 353 h 701"/>
                <a:gd name="T70" fmla="*/ 519 w 647"/>
                <a:gd name="T71" fmla="*/ 356 h 701"/>
                <a:gd name="T72" fmla="*/ 528 w 647"/>
                <a:gd name="T73" fmla="*/ 314 h 701"/>
                <a:gd name="T74" fmla="*/ 516 w 647"/>
                <a:gd name="T75" fmla="*/ 310 h 701"/>
                <a:gd name="T76" fmla="*/ 518 w 647"/>
                <a:gd name="T77" fmla="*/ 357 h 701"/>
                <a:gd name="T78" fmla="*/ 374 w 647"/>
                <a:gd name="T79" fmla="*/ 525 h 701"/>
                <a:gd name="T80" fmla="*/ 366 w 647"/>
                <a:gd name="T81" fmla="*/ 510 h 701"/>
                <a:gd name="T82" fmla="*/ 387 w 647"/>
                <a:gd name="T83" fmla="*/ 505 h 701"/>
                <a:gd name="T84" fmla="*/ 394 w 647"/>
                <a:gd name="T85" fmla="*/ 479 h 701"/>
                <a:gd name="T86" fmla="*/ 387 w 647"/>
                <a:gd name="T87" fmla="*/ 505 h 701"/>
                <a:gd name="T88" fmla="*/ 258 w 647"/>
                <a:gd name="T89" fmla="*/ 506 h 701"/>
                <a:gd name="T90" fmla="*/ 226 w 647"/>
                <a:gd name="T91" fmla="*/ 406 h 701"/>
                <a:gd name="T92" fmla="*/ 228 w 647"/>
                <a:gd name="T93" fmla="*/ 363 h 701"/>
                <a:gd name="T94" fmla="*/ 231 w 647"/>
                <a:gd name="T95" fmla="*/ 349 h 701"/>
                <a:gd name="T96" fmla="*/ 310 w 647"/>
                <a:gd name="T97" fmla="*/ 227 h 701"/>
                <a:gd name="T98" fmla="*/ 358 w 647"/>
                <a:gd name="T99" fmla="*/ 200 h 701"/>
                <a:gd name="T100" fmla="*/ 462 w 647"/>
                <a:gd name="T101" fmla="*/ 190 h 701"/>
                <a:gd name="T102" fmla="*/ 476 w 647"/>
                <a:gd name="T103" fmla="*/ 180 h 701"/>
                <a:gd name="T104" fmla="*/ 269 w 647"/>
                <a:gd name="T105" fmla="*/ 246 h 701"/>
                <a:gd name="T106" fmla="*/ 245 w 647"/>
                <a:gd name="T107" fmla="*/ 277 h 701"/>
                <a:gd name="T108" fmla="*/ 217 w 647"/>
                <a:gd name="T109" fmla="*/ 345 h 701"/>
                <a:gd name="T110" fmla="*/ 253 w 647"/>
                <a:gd name="T111" fmla="*/ 527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7" h="701">
                  <a:moveTo>
                    <a:pt x="555" y="673"/>
                  </a:moveTo>
                  <a:lnTo>
                    <a:pt x="555" y="673"/>
                  </a:lnTo>
                  <a:cubicBezTo>
                    <a:pt x="549" y="670"/>
                    <a:pt x="537" y="667"/>
                    <a:pt x="524" y="663"/>
                  </a:cubicBezTo>
                  <a:cubicBezTo>
                    <a:pt x="525" y="670"/>
                    <a:pt x="526" y="677"/>
                    <a:pt x="527" y="682"/>
                  </a:cubicBezTo>
                  <a:cubicBezTo>
                    <a:pt x="536" y="680"/>
                    <a:pt x="546" y="677"/>
                    <a:pt x="555" y="673"/>
                  </a:cubicBezTo>
                  <a:lnTo>
                    <a:pt x="555" y="673"/>
                  </a:lnTo>
                  <a:close/>
                  <a:moveTo>
                    <a:pt x="524" y="657"/>
                  </a:moveTo>
                  <a:lnTo>
                    <a:pt x="524" y="657"/>
                  </a:lnTo>
                  <a:cubicBezTo>
                    <a:pt x="539" y="662"/>
                    <a:pt x="556" y="666"/>
                    <a:pt x="563" y="670"/>
                  </a:cubicBezTo>
                  <a:cubicBezTo>
                    <a:pt x="568" y="668"/>
                    <a:pt x="574" y="666"/>
                    <a:pt x="579" y="663"/>
                  </a:cubicBezTo>
                  <a:cubicBezTo>
                    <a:pt x="569" y="658"/>
                    <a:pt x="546" y="651"/>
                    <a:pt x="524" y="645"/>
                  </a:cubicBezTo>
                  <a:cubicBezTo>
                    <a:pt x="524" y="649"/>
                    <a:pt x="524" y="653"/>
                    <a:pt x="524" y="657"/>
                  </a:cubicBezTo>
                  <a:lnTo>
                    <a:pt x="524" y="657"/>
                  </a:lnTo>
                  <a:close/>
                  <a:moveTo>
                    <a:pt x="564" y="676"/>
                  </a:moveTo>
                  <a:lnTo>
                    <a:pt x="564" y="676"/>
                  </a:lnTo>
                  <a:cubicBezTo>
                    <a:pt x="563" y="676"/>
                    <a:pt x="563" y="676"/>
                    <a:pt x="563" y="676"/>
                  </a:cubicBezTo>
                  <a:cubicBezTo>
                    <a:pt x="546" y="683"/>
                    <a:pt x="528" y="688"/>
                    <a:pt x="511" y="692"/>
                  </a:cubicBezTo>
                  <a:cubicBezTo>
                    <a:pt x="511" y="692"/>
                    <a:pt x="510" y="692"/>
                    <a:pt x="510" y="692"/>
                  </a:cubicBezTo>
                  <a:cubicBezTo>
                    <a:pt x="494" y="695"/>
                    <a:pt x="478" y="697"/>
                    <a:pt x="463" y="698"/>
                  </a:cubicBezTo>
                  <a:cubicBezTo>
                    <a:pt x="462" y="698"/>
                    <a:pt x="462" y="698"/>
                    <a:pt x="462" y="698"/>
                  </a:cubicBezTo>
                  <a:cubicBezTo>
                    <a:pt x="410" y="701"/>
                    <a:pt x="361" y="691"/>
                    <a:pt x="324" y="675"/>
                  </a:cubicBezTo>
                  <a:lnTo>
                    <a:pt x="323" y="674"/>
                  </a:lnTo>
                  <a:cubicBezTo>
                    <a:pt x="323" y="674"/>
                    <a:pt x="322" y="674"/>
                    <a:pt x="322" y="674"/>
                  </a:cubicBezTo>
                  <a:cubicBezTo>
                    <a:pt x="260" y="645"/>
                    <a:pt x="232" y="594"/>
                    <a:pt x="293" y="552"/>
                  </a:cubicBezTo>
                  <a:cubicBezTo>
                    <a:pt x="286" y="542"/>
                    <a:pt x="278" y="532"/>
                    <a:pt x="270" y="522"/>
                  </a:cubicBezTo>
                  <a:cubicBezTo>
                    <a:pt x="267" y="518"/>
                    <a:pt x="265" y="515"/>
                    <a:pt x="262" y="511"/>
                  </a:cubicBezTo>
                  <a:cubicBezTo>
                    <a:pt x="257" y="524"/>
                    <a:pt x="257" y="532"/>
                    <a:pt x="265" y="544"/>
                  </a:cubicBezTo>
                  <a:cubicBezTo>
                    <a:pt x="266" y="545"/>
                    <a:pt x="265" y="546"/>
                    <a:pt x="265" y="547"/>
                  </a:cubicBezTo>
                  <a:lnTo>
                    <a:pt x="221" y="599"/>
                  </a:lnTo>
                  <a:cubicBezTo>
                    <a:pt x="220" y="601"/>
                    <a:pt x="218" y="601"/>
                    <a:pt x="217" y="599"/>
                  </a:cubicBezTo>
                  <a:cubicBezTo>
                    <a:pt x="0" y="361"/>
                    <a:pt x="247" y="0"/>
                    <a:pt x="546" y="104"/>
                  </a:cubicBezTo>
                  <a:cubicBezTo>
                    <a:pt x="548" y="105"/>
                    <a:pt x="549" y="106"/>
                    <a:pt x="548" y="108"/>
                  </a:cubicBezTo>
                  <a:lnTo>
                    <a:pt x="501" y="186"/>
                  </a:lnTo>
                  <a:cubicBezTo>
                    <a:pt x="500" y="187"/>
                    <a:pt x="499" y="188"/>
                    <a:pt x="498" y="187"/>
                  </a:cubicBezTo>
                  <a:cubicBezTo>
                    <a:pt x="483" y="185"/>
                    <a:pt x="474" y="186"/>
                    <a:pt x="468" y="192"/>
                  </a:cubicBezTo>
                  <a:cubicBezTo>
                    <a:pt x="482" y="194"/>
                    <a:pt x="496" y="197"/>
                    <a:pt x="510" y="202"/>
                  </a:cubicBezTo>
                  <a:cubicBezTo>
                    <a:pt x="523" y="188"/>
                    <a:pt x="536" y="175"/>
                    <a:pt x="551" y="163"/>
                  </a:cubicBezTo>
                  <a:cubicBezTo>
                    <a:pt x="551" y="163"/>
                    <a:pt x="551" y="163"/>
                    <a:pt x="552" y="163"/>
                  </a:cubicBezTo>
                  <a:cubicBezTo>
                    <a:pt x="552" y="162"/>
                    <a:pt x="553" y="162"/>
                    <a:pt x="554" y="163"/>
                  </a:cubicBezTo>
                  <a:cubicBezTo>
                    <a:pt x="555" y="163"/>
                    <a:pt x="555" y="163"/>
                    <a:pt x="556" y="164"/>
                  </a:cubicBezTo>
                  <a:cubicBezTo>
                    <a:pt x="556" y="164"/>
                    <a:pt x="556" y="165"/>
                    <a:pt x="556" y="165"/>
                  </a:cubicBezTo>
                  <a:lnTo>
                    <a:pt x="583" y="244"/>
                  </a:lnTo>
                  <a:cubicBezTo>
                    <a:pt x="583" y="245"/>
                    <a:pt x="583" y="245"/>
                    <a:pt x="583" y="246"/>
                  </a:cubicBezTo>
                  <a:cubicBezTo>
                    <a:pt x="583" y="247"/>
                    <a:pt x="582" y="247"/>
                    <a:pt x="582" y="247"/>
                  </a:cubicBezTo>
                  <a:cubicBezTo>
                    <a:pt x="581" y="248"/>
                    <a:pt x="580" y="249"/>
                    <a:pt x="579" y="249"/>
                  </a:cubicBezTo>
                  <a:cubicBezTo>
                    <a:pt x="585" y="266"/>
                    <a:pt x="623" y="382"/>
                    <a:pt x="635" y="413"/>
                  </a:cubicBezTo>
                  <a:cubicBezTo>
                    <a:pt x="639" y="423"/>
                    <a:pt x="647" y="441"/>
                    <a:pt x="647" y="452"/>
                  </a:cubicBezTo>
                  <a:cubicBezTo>
                    <a:pt x="647" y="462"/>
                    <a:pt x="640" y="467"/>
                    <a:pt x="625" y="468"/>
                  </a:cubicBezTo>
                  <a:cubicBezTo>
                    <a:pt x="617" y="475"/>
                    <a:pt x="616" y="478"/>
                    <a:pt x="620" y="483"/>
                  </a:cubicBezTo>
                  <a:cubicBezTo>
                    <a:pt x="628" y="494"/>
                    <a:pt x="624" y="499"/>
                    <a:pt x="615" y="506"/>
                  </a:cubicBezTo>
                  <a:cubicBezTo>
                    <a:pt x="624" y="513"/>
                    <a:pt x="622" y="526"/>
                    <a:pt x="617" y="526"/>
                  </a:cubicBezTo>
                  <a:cubicBezTo>
                    <a:pt x="611" y="526"/>
                    <a:pt x="609" y="528"/>
                    <a:pt x="605" y="533"/>
                  </a:cubicBezTo>
                  <a:cubicBezTo>
                    <a:pt x="633" y="560"/>
                    <a:pt x="610" y="583"/>
                    <a:pt x="573" y="591"/>
                  </a:cubicBezTo>
                  <a:cubicBezTo>
                    <a:pt x="562" y="594"/>
                    <a:pt x="548" y="595"/>
                    <a:pt x="534" y="594"/>
                  </a:cubicBezTo>
                  <a:cubicBezTo>
                    <a:pt x="534" y="594"/>
                    <a:pt x="534" y="594"/>
                    <a:pt x="534" y="595"/>
                  </a:cubicBezTo>
                  <a:cubicBezTo>
                    <a:pt x="529" y="610"/>
                    <a:pt x="526" y="625"/>
                    <a:pt x="525" y="639"/>
                  </a:cubicBezTo>
                  <a:cubicBezTo>
                    <a:pt x="549" y="646"/>
                    <a:pt x="578" y="655"/>
                    <a:pt x="586" y="661"/>
                  </a:cubicBezTo>
                  <a:cubicBezTo>
                    <a:pt x="586" y="661"/>
                    <a:pt x="587" y="662"/>
                    <a:pt x="587" y="662"/>
                  </a:cubicBezTo>
                  <a:cubicBezTo>
                    <a:pt x="587" y="663"/>
                    <a:pt x="588" y="663"/>
                    <a:pt x="587" y="664"/>
                  </a:cubicBezTo>
                  <a:cubicBezTo>
                    <a:pt x="587" y="665"/>
                    <a:pt x="587" y="665"/>
                    <a:pt x="586" y="666"/>
                  </a:cubicBezTo>
                  <a:cubicBezTo>
                    <a:pt x="586" y="666"/>
                    <a:pt x="586" y="666"/>
                    <a:pt x="585" y="666"/>
                  </a:cubicBezTo>
                  <a:cubicBezTo>
                    <a:pt x="578" y="670"/>
                    <a:pt x="571" y="673"/>
                    <a:pt x="564" y="676"/>
                  </a:cubicBezTo>
                  <a:lnTo>
                    <a:pt x="564" y="676"/>
                  </a:lnTo>
                  <a:close/>
                  <a:moveTo>
                    <a:pt x="306" y="570"/>
                  </a:moveTo>
                  <a:lnTo>
                    <a:pt x="306" y="570"/>
                  </a:lnTo>
                  <a:cubicBezTo>
                    <a:pt x="306" y="570"/>
                    <a:pt x="306" y="570"/>
                    <a:pt x="306" y="571"/>
                  </a:cubicBezTo>
                  <a:cubicBezTo>
                    <a:pt x="308" y="577"/>
                    <a:pt x="309" y="584"/>
                    <a:pt x="309" y="592"/>
                  </a:cubicBezTo>
                  <a:cubicBezTo>
                    <a:pt x="326" y="581"/>
                    <a:pt x="321" y="561"/>
                    <a:pt x="316" y="552"/>
                  </a:cubicBezTo>
                  <a:cubicBezTo>
                    <a:pt x="312" y="555"/>
                    <a:pt x="307" y="558"/>
                    <a:pt x="303" y="560"/>
                  </a:cubicBezTo>
                  <a:cubicBezTo>
                    <a:pt x="304" y="563"/>
                    <a:pt x="305" y="566"/>
                    <a:pt x="306" y="570"/>
                  </a:cubicBezTo>
                  <a:lnTo>
                    <a:pt x="306" y="570"/>
                  </a:lnTo>
                  <a:close/>
                  <a:moveTo>
                    <a:pt x="302" y="575"/>
                  </a:moveTo>
                  <a:lnTo>
                    <a:pt x="302" y="575"/>
                  </a:lnTo>
                  <a:cubicBezTo>
                    <a:pt x="289" y="583"/>
                    <a:pt x="284" y="592"/>
                    <a:pt x="283" y="601"/>
                  </a:cubicBezTo>
                  <a:cubicBezTo>
                    <a:pt x="291" y="600"/>
                    <a:pt x="297" y="598"/>
                    <a:pt x="303" y="596"/>
                  </a:cubicBezTo>
                  <a:cubicBezTo>
                    <a:pt x="303" y="588"/>
                    <a:pt x="303" y="581"/>
                    <a:pt x="302" y="575"/>
                  </a:cubicBezTo>
                  <a:lnTo>
                    <a:pt x="302" y="575"/>
                  </a:lnTo>
                  <a:close/>
                  <a:moveTo>
                    <a:pt x="283" y="607"/>
                  </a:moveTo>
                  <a:lnTo>
                    <a:pt x="283" y="607"/>
                  </a:lnTo>
                  <a:cubicBezTo>
                    <a:pt x="283" y="610"/>
                    <a:pt x="284" y="614"/>
                    <a:pt x="286" y="617"/>
                  </a:cubicBezTo>
                  <a:cubicBezTo>
                    <a:pt x="325" y="617"/>
                    <a:pt x="354" y="578"/>
                    <a:pt x="333" y="540"/>
                  </a:cubicBezTo>
                  <a:cubicBezTo>
                    <a:pt x="329" y="543"/>
                    <a:pt x="325" y="546"/>
                    <a:pt x="321" y="549"/>
                  </a:cubicBezTo>
                  <a:cubicBezTo>
                    <a:pt x="329" y="563"/>
                    <a:pt x="335" y="601"/>
                    <a:pt x="283" y="607"/>
                  </a:cubicBezTo>
                  <a:lnTo>
                    <a:pt x="283" y="607"/>
                  </a:lnTo>
                  <a:close/>
                  <a:moveTo>
                    <a:pt x="289" y="623"/>
                  </a:moveTo>
                  <a:lnTo>
                    <a:pt x="289" y="623"/>
                  </a:lnTo>
                  <a:cubicBezTo>
                    <a:pt x="292" y="627"/>
                    <a:pt x="296" y="631"/>
                    <a:pt x="301" y="635"/>
                  </a:cubicBezTo>
                  <a:cubicBezTo>
                    <a:pt x="358" y="619"/>
                    <a:pt x="370" y="571"/>
                    <a:pt x="348" y="528"/>
                  </a:cubicBezTo>
                  <a:cubicBezTo>
                    <a:pt x="344" y="531"/>
                    <a:pt x="341" y="533"/>
                    <a:pt x="338" y="536"/>
                  </a:cubicBezTo>
                  <a:cubicBezTo>
                    <a:pt x="362" y="578"/>
                    <a:pt x="330" y="620"/>
                    <a:pt x="289" y="623"/>
                  </a:cubicBezTo>
                  <a:lnTo>
                    <a:pt x="289" y="623"/>
                  </a:lnTo>
                  <a:close/>
                  <a:moveTo>
                    <a:pt x="307" y="639"/>
                  </a:moveTo>
                  <a:lnTo>
                    <a:pt x="307" y="639"/>
                  </a:lnTo>
                  <a:cubicBezTo>
                    <a:pt x="312" y="643"/>
                    <a:pt x="318" y="645"/>
                    <a:pt x="325" y="647"/>
                  </a:cubicBezTo>
                  <a:cubicBezTo>
                    <a:pt x="395" y="612"/>
                    <a:pt x="378" y="539"/>
                    <a:pt x="362" y="514"/>
                  </a:cubicBezTo>
                  <a:cubicBezTo>
                    <a:pt x="359" y="517"/>
                    <a:pt x="355" y="521"/>
                    <a:pt x="352" y="524"/>
                  </a:cubicBezTo>
                  <a:cubicBezTo>
                    <a:pt x="376" y="569"/>
                    <a:pt x="365" y="620"/>
                    <a:pt x="307" y="639"/>
                  </a:cubicBezTo>
                  <a:lnTo>
                    <a:pt x="307" y="639"/>
                  </a:lnTo>
                  <a:close/>
                  <a:moveTo>
                    <a:pt x="527" y="353"/>
                  </a:moveTo>
                  <a:lnTo>
                    <a:pt x="527" y="353"/>
                  </a:lnTo>
                  <a:cubicBezTo>
                    <a:pt x="552" y="343"/>
                    <a:pt x="582" y="339"/>
                    <a:pt x="606" y="346"/>
                  </a:cubicBezTo>
                  <a:cubicBezTo>
                    <a:pt x="595" y="315"/>
                    <a:pt x="584" y="282"/>
                    <a:pt x="578" y="264"/>
                  </a:cubicBezTo>
                  <a:cubicBezTo>
                    <a:pt x="578" y="295"/>
                    <a:pt x="563" y="325"/>
                    <a:pt x="532" y="338"/>
                  </a:cubicBezTo>
                  <a:cubicBezTo>
                    <a:pt x="531" y="343"/>
                    <a:pt x="529" y="348"/>
                    <a:pt x="527" y="353"/>
                  </a:cubicBezTo>
                  <a:lnTo>
                    <a:pt x="527" y="353"/>
                  </a:lnTo>
                  <a:close/>
                  <a:moveTo>
                    <a:pt x="518" y="357"/>
                  </a:moveTo>
                  <a:lnTo>
                    <a:pt x="518" y="357"/>
                  </a:lnTo>
                  <a:cubicBezTo>
                    <a:pt x="518" y="357"/>
                    <a:pt x="518" y="357"/>
                    <a:pt x="519" y="356"/>
                  </a:cubicBezTo>
                  <a:cubicBezTo>
                    <a:pt x="523" y="350"/>
                    <a:pt x="525" y="343"/>
                    <a:pt x="527" y="336"/>
                  </a:cubicBezTo>
                  <a:cubicBezTo>
                    <a:pt x="527" y="335"/>
                    <a:pt x="527" y="335"/>
                    <a:pt x="527" y="335"/>
                  </a:cubicBezTo>
                  <a:cubicBezTo>
                    <a:pt x="528" y="328"/>
                    <a:pt x="529" y="321"/>
                    <a:pt x="528" y="314"/>
                  </a:cubicBezTo>
                  <a:cubicBezTo>
                    <a:pt x="528" y="314"/>
                    <a:pt x="528" y="314"/>
                    <a:pt x="528" y="313"/>
                  </a:cubicBezTo>
                  <a:cubicBezTo>
                    <a:pt x="528" y="308"/>
                    <a:pt x="527" y="303"/>
                    <a:pt x="526" y="298"/>
                  </a:cubicBezTo>
                  <a:cubicBezTo>
                    <a:pt x="523" y="302"/>
                    <a:pt x="519" y="306"/>
                    <a:pt x="516" y="310"/>
                  </a:cubicBezTo>
                  <a:cubicBezTo>
                    <a:pt x="517" y="328"/>
                    <a:pt x="513" y="348"/>
                    <a:pt x="494" y="365"/>
                  </a:cubicBezTo>
                  <a:cubicBezTo>
                    <a:pt x="495" y="371"/>
                    <a:pt x="495" y="377"/>
                    <a:pt x="494" y="382"/>
                  </a:cubicBezTo>
                  <a:cubicBezTo>
                    <a:pt x="505" y="374"/>
                    <a:pt x="513" y="366"/>
                    <a:pt x="518" y="357"/>
                  </a:cubicBezTo>
                  <a:lnTo>
                    <a:pt x="518" y="357"/>
                  </a:lnTo>
                  <a:close/>
                  <a:moveTo>
                    <a:pt x="374" y="525"/>
                  </a:moveTo>
                  <a:lnTo>
                    <a:pt x="374" y="525"/>
                  </a:lnTo>
                  <a:cubicBezTo>
                    <a:pt x="375" y="519"/>
                    <a:pt x="378" y="513"/>
                    <a:pt x="383" y="509"/>
                  </a:cubicBezTo>
                  <a:cubicBezTo>
                    <a:pt x="381" y="505"/>
                    <a:pt x="379" y="501"/>
                    <a:pt x="379" y="497"/>
                  </a:cubicBezTo>
                  <a:cubicBezTo>
                    <a:pt x="375" y="501"/>
                    <a:pt x="370" y="506"/>
                    <a:pt x="366" y="510"/>
                  </a:cubicBezTo>
                  <a:cubicBezTo>
                    <a:pt x="369" y="514"/>
                    <a:pt x="371" y="519"/>
                    <a:pt x="374" y="525"/>
                  </a:cubicBezTo>
                  <a:lnTo>
                    <a:pt x="374" y="525"/>
                  </a:lnTo>
                  <a:close/>
                  <a:moveTo>
                    <a:pt x="387" y="505"/>
                  </a:moveTo>
                  <a:lnTo>
                    <a:pt x="387" y="505"/>
                  </a:lnTo>
                  <a:cubicBezTo>
                    <a:pt x="391" y="503"/>
                    <a:pt x="394" y="501"/>
                    <a:pt x="399" y="500"/>
                  </a:cubicBezTo>
                  <a:cubicBezTo>
                    <a:pt x="396" y="494"/>
                    <a:pt x="394" y="487"/>
                    <a:pt x="394" y="479"/>
                  </a:cubicBezTo>
                  <a:cubicBezTo>
                    <a:pt x="390" y="483"/>
                    <a:pt x="387" y="487"/>
                    <a:pt x="383" y="491"/>
                  </a:cubicBezTo>
                  <a:cubicBezTo>
                    <a:pt x="384" y="496"/>
                    <a:pt x="385" y="501"/>
                    <a:pt x="387" y="505"/>
                  </a:cubicBezTo>
                  <a:lnTo>
                    <a:pt x="387" y="505"/>
                  </a:lnTo>
                  <a:close/>
                  <a:moveTo>
                    <a:pt x="253" y="527"/>
                  </a:moveTo>
                  <a:lnTo>
                    <a:pt x="253" y="527"/>
                  </a:lnTo>
                  <a:cubicBezTo>
                    <a:pt x="253" y="520"/>
                    <a:pt x="255" y="513"/>
                    <a:pt x="258" y="506"/>
                  </a:cubicBezTo>
                  <a:cubicBezTo>
                    <a:pt x="244" y="485"/>
                    <a:pt x="232" y="458"/>
                    <a:pt x="227" y="419"/>
                  </a:cubicBezTo>
                  <a:cubicBezTo>
                    <a:pt x="227" y="418"/>
                    <a:pt x="227" y="418"/>
                    <a:pt x="227" y="418"/>
                  </a:cubicBezTo>
                  <a:cubicBezTo>
                    <a:pt x="227" y="414"/>
                    <a:pt x="227" y="410"/>
                    <a:pt x="226" y="406"/>
                  </a:cubicBezTo>
                  <a:cubicBezTo>
                    <a:pt x="226" y="406"/>
                    <a:pt x="226" y="406"/>
                    <a:pt x="226" y="405"/>
                  </a:cubicBezTo>
                  <a:cubicBezTo>
                    <a:pt x="226" y="404"/>
                    <a:pt x="226" y="403"/>
                    <a:pt x="226" y="401"/>
                  </a:cubicBezTo>
                  <a:cubicBezTo>
                    <a:pt x="226" y="388"/>
                    <a:pt x="226" y="375"/>
                    <a:pt x="228" y="363"/>
                  </a:cubicBezTo>
                  <a:cubicBezTo>
                    <a:pt x="228" y="362"/>
                    <a:pt x="229" y="362"/>
                    <a:pt x="229" y="362"/>
                  </a:cubicBezTo>
                  <a:cubicBezTo>
                    <a:pt x="229" y="358"/>
                    <a:pt x="230" y="354"/>
                    <a:pt x="231" y="350"/>
                  </a:cubicBezTo>
                  <a:cubicBezTo>
                    <a:pt x="231" y="350"/>
                    <a:pt x="231" y="349"/>
                    <a:pt x="231" y="349"/>
                  </a:cubicBezTo>
                  <a:cubicBezTo>
                    <a:pt x="239" y="313"/>
                    <a:pt x="258" y="278"/>
                    <a:pt x="284" y="250"/>
                  </a:cubicBezTo>
                  <a:cubicBezTo>
                    <a:pt x="284" y="250"/>
                    <a:pt x="284" y="249"/>
                    <a:pt x="284" y="249"/>
                  </a:cubicBezTo>
                  <a:cubicBezTo>
                    <a:pt x="292" y="241"/>
                    <a:pt x="301" y="234"/>
                    <a:pt x="310" y="227"/>
                  </a:cubicBezTo>
                  <a:lnTo>
                    <a:pt x="310" y="227"/>
                  </a:lnTo>
                  <a:cubicBezTo>
                    <a:pt x="324" y="216"/>
                    <a:pt x="340" y="207"/>
                    <a:pt x="358" y="201"/>
                  </a:cubicBezTo>
                  <a:cubicBezTo>
                    <a:pt x="358" y="200"/>
                    <a:pt x="358" y="200"/>
                    <a:pt x="358" y="200"/>
                  </a:cubicBezTo>
                  <a:cubicBezTo>
                    <a:pt x="379" y="192"/>
                    <a:pt x="403" y="188"/>
                    <a:pt x="428" y="188"/>
                  </a:cubicBezTo>
                  <a:cubicBezTo>
                    <a:pt x="430" y="188"/>
                    <a:pt x="431" y="188"/>
                    <a:pt x="433" y="188"/>
                  </a:cubicBezTo>
                  <a:cubicBezTo>
                    <a:pt x="442" y="188"/>
                    <a:pt x="452" y="189"/>
                    <a:pt x="462" y="190"/>
                  </a:cubicBezTo>
                  <a:cubicBezTo>
                    <a:pt x="466" y="185"/>
                    <a:pt x="471" y="182"/>
                    <a:pt x="478" y="181"/>
                  </a:cubicBezTo>
                  <a:cubicBezTo>
                    <a:pt x="477" y="181"/>
                    <a:pt x="477" y="180"/>
                    <a:pt x="476" y="180"/>
                  </a:cubicBezTo>
                  <a:cubicBezTo>
                    <a:pt x="476" y="180"/>
                    <a:pt x="476" y="180"/>
                    <a:pt x="476" y="180"/>
                  </a:cubicBezTo>
                  <a:cubicBezTo>
                    <a:pt x="464" y="177"/>
                    <a:pt x="451" y="175"/>
                    <a:pt x="439" y="174"/>
                  </a:cubicBezTo>
                  <a:lnTo>
                    <a:pt x="439" y="174"/>
                  </a:lnTo>
                  <a:cubicBezTo>
                    <a:pt x="374" y="170"/>
                    <a:pt x="312" y="198"/>
                    <a:pt x="269" y="246"/>
                  </a:cubicBezTo>
                  <a:lnTo>
                    <a:pt x="269" y="246"/>
                  </a:lnTo>
                  <a:cubicBezTo>
                    <a:pt x="260" y="256"/>
                    <a:pt x="252" y="266"/>
                    <a:pt x="245" y="277"/>
                  </a:cubicBezTo>
                  <a:cubicBezTo>
                    <a:pt x="245" y="277"/>
                    <a:pt x="245" y="277"/>
                    <a:pt x="245" y="277"/>
                  </a:cubicBezTo>
                  <a:cubicBezTo>
                    <a:pt x="238" y="288"/>
                    <a:pt x="233" y="298"/>
                    <a:pt x="228" y="310"/>
                  </a:cubicBezTo>
                  <a:cubicBezTo>
                    <a:pt x="228" y="310"/>
                    <a:pt x="228" y="310"/>
                    <a:pt x="228" y="310"/>
                  </a:cubicBezTo>
                  <a:cubicBezTo>
                    <a:pt x="223" y="321"/>
                    <a:pt x="219" y="333"/>
                    <a:pt x="217" y="345"/>
                  </a:cubicBezTo>
                  <a:cubicBezTo>
                    <a:pt x="206" y="391"/>
                    <a:pt x="210" y="442"/>
                    <a:pt x="235" y="494"/>
                  </a:cubicBezTo>
                  <a:lnTo>
                    <a:pt x="235" y="494"/>
                  </a:lnTo>
                  <a:cubicBezTo>
                    <a:pt x="240" y="505"/>
                    <a:pt x="246" y="516"/>
                    <a:pt x="253" y="527"/>
                  </a:cubicBezTo>
                  <a:lnTo>
                    <a:pt x="253" y="527"/>
                  </a:lnTo>
                  <a:close/>
                </a:path>
              </a:pathLst>
            </a:custGeom>
            <a:noFill/>
            <a:ln w="15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sz="4267"/>
            </a:p>
          </p:txBody>
        </p:sp>
        <p:sp>
          <p:nvSpPr>
            <p:cNvPr id="30" name="Freeform 8">
              <a:extLst>
                <a:ext uri="{FF2B5EF4-FFF2-40B4-BE49-F238E27FC236}">
                  <a16:creationId xmlns:a16="http://schemas.microsoft.com/office/drawing/2014/main" id="{2EED2DF5-BA08-AE4B-A725-2DC2D00ACDA4}"/>
                </a:ext>
              </a:extLst>
            </p:cNvPr>
            <p:cNvSpPr>
              <a:spLocks noEditPoints="1"/>
            </p:cNvSpPr>
            <p:nvPr userDrawn="1"/>
          </p:nvSpPr>
          <p:spPr bwMode="auto">
            <a:xfrm>
              <a:off x="7688263" y="465138"/>
              <a:ext cx="273050" cy="304800"/>
            </a:xfrm>
            <a:custGeom>
              <a:avLst/>
              <a:gdLst>
                <a:gd name="T0" fmla="*/ 31 w 337"/>
                <a:gd name="T1" fmla="*/ 334 h 370"/>
                <a:gd name="T2" fmla="*/ 55 w 337"/>
                <a:gd name="T3" fmla="*/ 309 h 370"/>
                <a:gd name="T4" fmla="*/ 27 w 337"/>
                <a:gd name="T5" fmla="*/ 282 h 370"/>
                <a:gd name="T6" fmla="*/ 8 w 337"/>
                <a:gd name="T7" fmla="*/ 272 h 370"/>
                <a:gd name="T8" fmla="*/ 31 w 337"/>
                <a:gd name="T9" fmla="*/ 333 h 370"/>
                <a:gd name="T10" fmla="*/ 58 w 337"/>
                <a:gd name="T11" fmla="*/ 370 h 370"/>
                <a:gd name="T12" fmla="*/ 303 w 337"/>
                <a:gd name="T13" fmla="*/ 58 h 370"/>
                <a:gd name="T14" fmla="*/ 58 w 337"/>
                <a:gd name="T15" fmla="*/ 370 h 370"/>
                <a:gd name="T16" fmla="*/ 325 w 337"/>
                <a:gd name="T17" fmla="*/ 18 h 370"/>
                <a:gd name="T18" fmla="*/ 327 w 337"/>
                <a:gd name="T19" fmla="*/ 60 h 370"/>
                <a:gd name="T20" fmla="*/ 322 w 337"/>
                <a:gd name="T21" fmla="*/ 40 h 370"/>
                <a:gd name="T22" fmla="*/ 325 w 337"/>
                <a:gd name="T23" fmla="*/ 18 h 370"/>
                <a:gd name="T24" fmla="*/ 41 w 337"/>
                <a:gd name="T25" fmla="*/ 347 h 370"/>
                <a:gd name="T26" fmla="*/ 186 w 337"/>
                <a:gd name="T27" fmla="*/ 194 h 370"/>
                <a:gd name="T28" fmla="*/ 323 w 337"/>
                <a:gd name="T29" fmla="*/ 13 h 370"/>
                <a:gd name="T30" fmla="*/ 267 w 337"/>
                <a:gd name="T31" fmla="*/ 53 h 370"/>
                <a:gd name="T32" fmla="*/ 145 w 337"/>
                <a:gd name="T33" fmla="*/ 232 h 370"/>
                <a:gd name="T34" fmla="*/ 114 w 337"/>
                <a:gd name="T35" fmla="*/ 274 h 370"/>
                <a:gd name="T36" fmla="*/ 92 w 337"/>
                <a:gd name="T37" fmla="*/ 299 h 370"/>
                <a:gd name="T38" fmla="*/ 75 w 337"/>
                <a:gd name="T39" fmla="*/ 317 h 370"/>
                <a:gd name="T40" fmla="*/ 85 w 337"/>
                <a:gd name="T41" fmla="*/ 299 h 370"/>
                <a:gd name="T42" fmla="*/ 31 w 337"/>
                <a:gd name="T43" fmla="*/ 279 h 370"/>
                <a:gd name="T44" fmla="*/ 73 w 337"/>
                <a:gd name="T45" fmla="*/ 312 h 370"/>
                <a:gd name="T46" fmla="*/ 102 w 337"/>
                <a:gd name="T47" fmla="*/ 279 h 370"/>
                <a:gd name="T48" fmla="*/ 90 w 337"/>
                <a:gd name="T49" fmla="*/ 294 h 370"/>
                <a:gd name="T50" fmla="*/ 110 w 337"/>
                <a:gd name="T51" fmla="*/ 270 h 370"/>
                <a:gd name="T52" fmla="*/ 89 w 337"/>
                <a:gd name="T53" fmla="*/ 226 h 370"/>
                <a:gd name="T54" fmla="*/ 82 w 337"/>
                <a:gd name="T55" fmla="*/ 226 h 370"/>
                <a:gd name="T56" fmla="*/ 102 w 337"/>
                <a:gd name="T57" fmla="*/ 211 h 370"/>
                <a:gd name="T58" fmla="*/ 144 w 337"/>
                <a:gd name="T59" fmla="*/ 199 h 370"/>
                <a:gd name="T60" fmla="*/ 110 w 337"/>
                <a:gd name="T61" fmla="*/ 270 h 370"/>
                <a:gd name="T62" fmla="*/ 128 w 337"/>
                <a:gd name="T63" fmla="*/ 246 h 370"/>
                <a:gd name="T64" fmla="*/ 109 w 337"/>
                <a:gd name="T65" fmla="*/ 214 h 370"/>
                <a:gd name="T66" fmla="*/ 144 w 337"/>
                <a:gd name="T67" fmla="*/ 224 h 370"/>
                <a:gd name="T68" fmla="*/ 153 w 337"/>
                <a:gd name="T69" fmla="*/ 204 h 370"/>
                <a:gd name="T70" fmla="*/ 144 w 337"/>
                <a:gd name="T71" fmla="*/ 224 h 370"/>
                <a:gd name="T72" fmla="*/ 171 w 337"/>
                <a:gd name="T73" fmla="*/ 183 h 370"/>
                <a:gd name="T74" fmla="*/ 154 w 337"/>
                <a:gd name="T75" fmla="*/ 199 h 370"/>
                <a:gd name="T76" fmla="*/ 159 w 337"/>
                <a:gd name="T77" fmla="*/ 202 h 370"/>
                <a:gd name="T78" fmla="*/ 183 w 337"/>
                <a:gd name="T79" fmla="*/ 164 h 370"/>
                <a:gd name="T80" fmla="*/ 94 w 337"/>
                <a:gd name="T81" fmla="*/ 175 h 370"/>
                <a:gd name="T82" fmla="*/ 174 w 337"/>
                <a:gd name="T83" fmla="*/ 178 h 370"/>
                <a:gd name="T84" fmla="*/ 193 w 337"/>
                <a:gd name="T85" fmla="*/ 148 h 370"/>
                <a:gd name="T86" fmla="*/ 54 w 337"/>
                <a:gd name="T87" fmla="*/ 148 h 370"/>
                <a:gd name="T88" fmla="*/ 186 w 337"/>
                <a:gd name="T89" fmla="*/ 159 h 370"/>
                <a:gd name="T90" fmla="*/ 204 w 337"/>
                <a:gd name="T91" fmla="*/ 131 h 370"/>
                <a:gd name="T92" fmla="*/ 110 w 337"/>
                <a:gd name="T93" fmla="*/ 123 h 370"/>
                <a:gd name="T94" fmla="*/ 42 w 337"/>
                <a:gd name="T95" fmla="*/ 99 h 370"/>
                <a:gd name="T96" fmla="*/ 113 w 337"/>
                <a:gd name="T97" fmla="*/ 13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7" h="370">
                  <a:moveTo>
                    <a:pt x="31" y="333"/>
                  </a:moveTo>
                  <a:lnTo>
                    <a:pt x="31" y="333"/>
                  </a:lnTo>
                  <a:cubicBezTo>
                    <a:pt x="31" y="334"/>
                    <a:pt x="31" y="334"/>
                    <a:pt x="31" y="334"/>
                  </a:cubicBezTo>
                  <a:cubicBezTo>
                    <a:pt x="33" y="337"/>
                    <a:pt x="35" y="340"/>
                    <a:pt x="37" y="343"/>
                  </a:cubicBezTo>
                  <a:cubicBezTo>
                    <a:pt x="48" y="334"/>
                    <a:pt x="59" y="325"/>
                    <a:pt x="68" y="316"/>
                  </a:cubicBezTo>
                  <a:cubicBezTo>
                    <a:pt x="64" y="313"/>
                    <a:pt x="59" y="311"/>
                    <a:pt x="55" y="309"/>
                  </a:cubicBezTo>
                  <a:cubicBezTo>
                    <a:pt x="48" y="316"/>
                    <a:pt x="42" y="320"/>
                    <a:pt x="29" y="320"/>
                  </a:cubicBezTo>
                  <a:cubicBezTo>
                    <a:pt x="27" y="320"/>
                    <a:pt x="26" y="318"/>
                    <a:pt x="27" y="316"/>
                  </a:cubicBezTo>
                  <a:cubicBezTo>
                    <a:pt x="29" y="309"/>
                    <a:pt x="27" y="291"/>
                    <a:pt x="27" y="282"/>
                  </a:cubicBezTo>
                  <a:cubicBezTo>
                    <a:pt x="26" y="280"/>
                    <a:pt x="25" y="278"/>
                    <a:pt x="24" y="276"/>
                  </a:cubicBezTo>
                  <a:cubicBezTo>
                    <a:pt x="20" y="277"/>
                    <a:pt x="16" y="277"/>
                    <a:pt x="10" y="277"/>
                  </a:cubicBezTo>
                  <a:cubicBezTo>
                    <a:pt x="7" y="277"/>
                    <a:pt x="6" y="274"/>
                    <a:pt x="8" y="272"/>
                  </a:cubicBezTo>
                  <a:cubicBezTo>
                    <a:pt x="17" y="264"/>
                    <a:pt x="16" y="253"/>
                    <a:pt x="17" y="238"/>
                  </a:cubicBezTo>
                  <a:cubicBezTo>
                    <a:pt x="12" y="241"/>
                    <a:pt x="4" y="247"/>
                    <a:pt x="0" y="249"/>
                  </a:cubicBezTo>
                  <a:cubicBezTo>
                    <a:pt x="4" y="288"/>
                    <a:pt x="17" y="313"/>
                    <a:pt x="31" y="333"/>
                  </a:cubicBezTo>
                  <a:lnTo>
                    <a:pt x="31" y="333"/>
                  </a:lnTo>
                  <a:close/>
                  <a:moveTo>
                    <a:pt x="58" y="370"/>
                  </a:moveTo>
                  <a:lnTo>
                    <a:pt x="58" y="370"/>
                  </a:lnTo>
                  <a:cubicBezTo>
                    <a:pt x="173" y="293"/>
                    <a:pt x="218" y="153"/>
                    <a:pt x="321" y="65"/>
                  </a:cubicBezTo>
                  <a:lnTo>
                    <a:pt x="306" y="62"/>
                  </a:lnTo>
                  <a:cubicBezTo>
                    <a:pt x="303" y="61"/>
                    <a:pt x="303" y="61"/>
                    <a:pt x="303" y="58"/>
                  </a:cubicBezTo>
                  <a:lnTo>
                    <a:pt x="306" y="37"/>
                  </a:lnTo>
                  <a:cubicBezTo>
                    <a:pt x="211" y="133"/>
                    <a:pt x="158" y="292"/>
                    <a:pt x="50" y="360"/>
                  </a:cubicBezTo>
                  <a:cubicBezTo>
                    <a:pt x="53" y="363"/>
                    <a:pt x="55" y="366"/>
                    <a:pt x="58" y="370"/>
                  </a:cubicBezTo>
                  <a:lnTo>
                    <a:pt x="58" y="370"/>
                  </a:lnTo>
                  <a:close/>
                  <a:moveTo>
                    <a:pt x="325" y="18"/>
                  </a:moveTo>
                  <a:lnTo>
                    <a:pt x="325" y="18"/>
                  </a:lnTo>
                  <a:cubicBezTo>
                    <a:pt x="321" y="22"/>
                    <a:pt x="316" y="26"/>
                    <a:pt x="312" y="30"/>
                  </a:cubicBezTo>
                  <a:lnTo>
                    <a:pt x="309" y="57"/>
                  </a:lnTo>
                  <a:lnTo>
                    <a:pt x="327" y="60"/>
                  </a:lnTo>
                  <a:cubicBezTo>
                    <a:pt x="330" y="58"/>
                    <a:pt x="333" y="55"/>
                    <a:pt x="337" y="52"/>
                  </a:cubicBezTo>
                  <a:lnTo>
                    <a:pt x="334" y="46"/>
                  </a:lnTo>
                  <a:cubicBezTo>
                    <a:pt x="329" y="47"/>
                    <a:pt x="324" y="45"/>
                    <a:pt x="322" y="40"/>
                  </a:cubicBezTo>
                  <a:cubicBezTo>
                    <a:pt x="320" y="34"/>
                    <a:pt x="323" y="29"/>
                    <a:pt x="328" y="27"/>
                  </a:cubicBezTo>
                  <a:lnTo>
                    <a:pt x="325" y="18"/>
                  </a:lnTo>
                  <a:lnTo>
                    <a:pt x="325" y="18"/>
                  </a:lnTo>
                  <a:close/>
                  <a:moveTo>
                    <a:pt x="75" y="317"/>
                  </a:moveTo>
                  <a:lnTo>
                    <a:pt x="75" y="317"/>
                  </a:lnTo>
                  <a:cubicBezTo>
                    <a:pt x="64" y="328"/>
                    <a:pt x="53" y="338"/>
                    <a:pt x="41" y="347"/>
                  </a:cubicBezTo>
                  <a:lnTo>
                    <a:pt x="41" y="348"/>
                  </a:lnTo>
                  <a:cubicBezTo>
                    <a:pt x="43" y="351"/>
                    <a:pt x="45" y="353"/>
                    <a:pt x="47" y="355"/>
                  </a:cubicBezTo>
                  <a:cubicBezTo>
                    <a:pt x="103" y="320"/>
                    <a:pt x="145" y="259"/>
                    <a:pt x="186" y="194"/>
                  </a:cubicBezTo>
                  <a:cubicBezTo>
                    <a:pt x="221" y="138"/>
                    <a:pt x="259" y="75"/>
                    <a:pt x="307" y="27"/>
                  </a:cubicBezTo>
                  <a:cubicBezTo>
                    <a:pt x="307" y="27"/>
                    <a:pt x="308" y="27"/>
                    <a:pt x="308" y="26"/>
                  </a:cubicBezTo>
                  <a:cubicBezTo>
                    <a:pt x="313" y="22"/>
                    <a:pt x="318" y="17"/>
                    <a:pt x="323" y="13"/>
                  </a:cubicBezTo>
                  <a:lnTo>
                    <a:pt x="319" y="0"/>
                  </a:lnTo>
                  <a:cubicBezTo>
                    <a:pt x="300" y="15"/>
                    <a:pt x="283" y="33"/>
                    <a:pt x="267" y="52"/>
                  </a:cubicBezTo>
                  <a:cubicBezTo>
                    <a:pt x="267" y="52"/>
                    <a:pt x="267" y="53"/>
                    <a:pt x="267" y="53"/>
                  </a:cubicBezTo>
                  <a:cubicBezTo>
                    <a:pt x="236" y="90"/>
                    <a:pt x="210" y="132"/>
                    <a:pt x="185" y="171"/>
                  </a:cubicBezTo>
                  <a:cubicBezTo>
                    <a:pt x="172" y="191"/>
                    <a:pt x="159" y="212"/>
                    <a:pt x="145" y="232"/>
                  </a:cubicBezTo>
                  <a:cubicBezTo>
                    <a:pt x="145" y="232"/>
                    <a:pt x="145" y="232"/>
                    <a:pt x="145" y="232"/>
                  </a:cubicBezTo>
                  <a:cubicBezTo>
                    <a:pt x="139" y="241"/>
                    <a:pt x="133" y="249"/>
                    <a:pt x="127" y="256"/>
                  </a:cubicBezTo>
                  <a:cubicBezTo>
                    <a:pt x="127" y="257"/>
                    <a:pt x="127" y="257"/>
                    <a:pt x="127" y="257"/>
                  </a:cubicBezTo>
                  <a:cubicBezTo>
                    <a:pt x="122" y="263"/>
                    <a:pt x="118" y="269"/>
                    <a:pt x="114" y="274"/>
                  </a:cubicBezTo>
                  <a:cubicBezTo>
                    <a:pt x="113" y="274"/>
                    <a:pt x="113" y="275"/>
                    <a:pt x="113" y="275"/>
                  </a:cubicBezTo>
                  <a:cubicBezTo>
                    <a:pt x="107" y="283"/>
                    <a:pt x="100" y="291"/>
                    <a:pt x="93" y="298"/>
                  </a:cubicBezTo>
                  <a:cubicBezTo>
                    <a:pt x="93" y="299"/>
                    <a:pt x="93" y="299"/>
                    <a:pt x="92" y="299"/>
                  </a:cubicBezTo>
                  <a:cubicBezTo>
                    <a:pt x="87" y="305"/>
                    <a:pt x="81" y="311"/>
                    <a:pt x="75" y="317"/>
                  </a:cubicBezTo>
                  <a:lnTo>
                    <a:pt x="75" y="317"/>
                  </a:lnTo>
                  <a:lnTo>
                    <a:pt x="75" y="317"/>
                  </a:lnTo>
                  <a:close/>
                  <a:moveTo>
                    <a:pt x="73" y="312"/>
                  </a:moveTo>
                  <a:lnTo>
                    <a:pt x="73" y="312"/>
                  </a:lnTo>
                  <a:cubicBezTo>
                    <a:pt x="77" y="307"/>
                    <a:pt x="81" y="303"/>
                    <a:pt x="85" y="299"/>
                  </a:cubicBezTo>
                  <a:cubicBezTo>
                    <a:pt x="59" y="295"/>
                    <a:pt x="44" y="282"/>
                    <a:pt x="39" y="267"/>
                  </a:cubicBezTo>
                  <a:cubicBezTo>
                    <a:pt x="35" y="270"/>
                    <a:pt x="32" y="273"/>
                    <a:pt x="29" y="274"/>
                  </a:cubicBezTo>
                  <a:cubicBezTo>
                    <a:pt x="30" y="276"/>
                    <a:pt x="31" y="277"/>
                    <a:pt x="31" y="279"/>
                  </a:cubicBezTo>
                  <a:cubicBezTo>
                    <a:pt x="32" y="279"/>
                    <a:pt x="32" y="279"/>
                    <a:pt x="32" y="280"/>
                  </a:cubicBezTo>
                  <a:cubicBezTo>
                    <a:pt x="43" y="297"/>
                    <a:pt x="55" y="302"/>
                    <a:pt x="73" y="312"/>
                  </a:cubicBezTo>
                  <a:lnTo>
                    <a:pt x="73" y="312"/>
                  </a:lnTo>
                  <a:close/>
                  <a:moveTo>
                    <a:pt x="90" y="294"/>
                  </a:moveTo>
                  <a:lnTo>
                    <a:pt x="90" y="294"/>
                  </a:lnTo>
                  <a:cubicBezTo>
                    <a:pt x="94" y="289"/>
                    <a:pt x="98" y="284"/>
                    <a:pt x="102" y="279"/>
                  </a:cubicBezTo>
                  <a:cubicBezTo>
                    <a:pt x="54" y="293"/>
                    <a:pt x="24" y="217"/>
                    <a:pt x="106" y="186"/>
                  </a:cubicBezTo>
                  <a:cubicBezTo>
                    <a:pt x="100" y="184"/>
                    <a:pt x="94" y="182"/>
                    <a:pt x="88" y="179"/>
                  </a:cubicBezTo>
                  <a:cubicBezTo>
                    <a:pt x="35" y="203"/>
                    <a:pt x="17" y="284"/>
                    <a:pt x="90" y="294"/>
                  </a:cubicBezTo>
                  <a:lnTo>
                    <a:pt x="90" y="294"/>
                  </a:lnTo>
                  <a:close/>
                  <a:moveTo>
                    <a:pt x="110" y="270"/>
                  </a:moveTo>
                  <a:lnTo>
                    <a:pt x="110" y="270"/>
                  </a:lnTo>
                  <a:cubicBezTo>
                    <a:pt x="114" y="265"/>
                    <a:pt x="118" y="260"/>
                    <a:pt x="122" y="254"/>
                  </a:cubicBezTo>
                  <a:cubicBezTo>
                    <a:pt x="124" y="240"/>
                    <a:pt x="120" y="224"/>
                    <a:pt x="103" y="216"/>
                  </a:cubicBezTo>
                  <a:cubicBezTo>
                    <a:pt x="98" y="219"/>
                    <a:pt x="93" y="222"/>
                    <a:pt x="89" y="226"/>
                  </a:cubicBezTo>
                  <a:cubicBezTo>
                    <a:pt x="115" y="230"/>
                    <a:pt x="115" y="263"/>
                    <a:pt x="91" y="263"/>
                  </a:cubicBezTo>
                  <a:cubicBezTo>
                    <a:pt x="72" y="263"/>
                    <a:pt x="73" y="239"/>
                    <a:pt x="81" y="227"/>
                  </a:cubicBezTo>
                  <a:cubicBezTo>
                    <a:pt x="81" y="227"/>
                    <a:pt x="82" y="226"/>
                    <a:pt x="82" y="226"/>
                  </a:cubicBezTo>
                  <a:lnTo>
                    <a:pt x="82" y="226"/>
                  </a:lnTo>
                  <a:cubicBezTo>
                    <a:pt x="86" y="221"/>
                    <a:pt x="92" y="216"/>
                    <a:pt x="101" y="211"/>
                  </a:cubicBezTo>
                  <a:cubicBezTo>
                    <a:pt x="101" y="211"/>
                    <a:pt x="101" y="211"/>
                    <a:pt x="102" y="211"/>
                  </a:cubicBezTo>
                  <a:cubicBezTo>
                    <a:pt x="108" y="208"/>
                    <a:pt x="116" y="205"/>
                    <a:pt x="125" y="203"/>
                  </a:cubicBezTo>
                  <a:cubicBezTo>
                    <a:pt x="125" y="202"/>
                    <a:pt x="126" y="202"/>
                    <a:pt x="126" y="202"/>
                  </a:cubicBezTo>
                  <a:cubicBezTo>
                    <a:pt x="131" y="201"/>
                    <a:pt x="137" y="200"/>
                    <a:pt x="144" y="199"/>
                  </a:cubicBezTo>
                  <a:cubicBezTo>
                    <a:pt x="139" y="197"/>
                    <a:pt x="133" y="195"/>
                    <a:pt x="127" y="193"/>
                  </a:cubicBezTo>
                  <a:cubicBezTo>
                    <a:pt x="123" y="192"/>
                    <a:pt x="119" y="190"/>
                    <a:pt x="115" y="189"/>
                  </a:cubicBezTo>
                  <a:cubicBezTo>
                    <a:pt x="26" y="218"/>
                    <a:pt x="62" y="296"/>
                    <a:pt x="110" y="270"/>
                  </a:cubicBezTo>
                  <a:lnTo>
                    <a:pt x="110" y="270"/>
                  </a:lnTo>
                  <a:close/>
                  <a:moveTo>
                    <a:pt x="128" y="246"/>
                  </a:moveTo>
                  <a:lnTo>
                    <a:pt x="128" y="246"/>
                  </a:lnTo>
                  <a:cubicBezTo>
                    <a:pt x="132" y="241"/>
                    <a:pt x="136" y="235"/>
                    <a:pt x="140" y="230"/>
                  </a:cubicBezTo>
                  <a:cubicBezTo>
                    <a:pt x="139" y="225"/>
                    <a:pt x="133" y="215"/>
                    <a:pt x="125" y="208"/>
                  </a:cubicBezTo>
                  <a:cubicBezTo>
                    <a:pt x="120" y="210"/>
                    <a:pt x="114" y="211"/>
                    <a:pt x="109" y="214"/>
                  </a:cubicBezTo>
                  <a:cubicBezTo>
                    <a:pt x="123" y="221"/>
                    <a:pt x="128" y="234"/>
                    <a:pt x="128" y="246"/>
                  </a:cubicBezTo>
                  <a:lnTo>
                    <a:pt x="128" y="246"/>
                  </a:lnTo>
                  <a:close/>
                  <a:moveTo>
                    <a:pt x="144" y="224"/>
                  </a:moveTo>
                  <a:lnTo>
                    <a:pt x="144" y="224"/>
                  </a:lnTo>
                  <a:cubicBezTo>
                    <a:pt x="148" y="218"/>
                    <a:pt x="152" y="212"/>
                    <a:pt x="156" y="206"/>
                  </a:cubicBezTo>
                  <a:cubicBezTo>
                    <a:pt x="155" y="205"/>
                    <a:pt x="154" y="205"/>
                    <a:pt x="153" y="204"/>
                  </a:cubicBezTo>
                  <a:cubicBezTo>
                    <a:pt x="147" y="205"/>
                    <a:pt x="140" y="205"/>
                    <a:pt x="132" y="207"/>
                  </a:cubicBezTo>
                  <a:cubicBezTo>
                    <a:pt x="137" y="212"/>
                    <a:pt x="141" y="219"/>
                    <a:pt x="144" y="224"/>
                  </a:cubicBezTo>
                  <a:lnTo>
                    <a:pt x="144" y="224"/>
                  </a:lnTo>
                  <a:close/>
                  <a:moveTo>
                    <a:pt x="159" y="202"/>
                  </a:moveTo>
                  <a:lnTo>
                    <a:pt x="159" y="202"/>
                  </a:lnTo>
                  <a:cubicBezTo>
                    <a:pt x="163" y="195"/>
                    <a:pt x="167" y="189"/>
                    <a:pt x="171" y="183"/>
                  </a:cubicBezTo>
                  <a:cubicBezTo>
                    <a:pt x="156" y="179"/>
                    <a:pt x="127" y="181"/>
                    <a:pt x="110" y="181"/>
                  </a:cubicBezTo>
                  <a:cubicBezTo>
                    <a:pt x="116" y="184"/>
                    <a:pt x="122" y="186"/>
                    <a:pt x="129" y="188"/>
                  </a:cubicBezTo>
                  <a:cubicBezTo>
                    <a:pt x="138" y="191"/>
                    <a:pt x="147" y="194"/>
                    <a:pt x="154" y="199"/>
                  </a:cubicBezTo>
                  <a:cubicBezTo>
                    <a:pt x="155" y="199"/>
                    <a:pt x="155" y="199"/>
                    <a:pt x="155" y="199"/>
                  </a:cubicBezTo>
                  <a:cubicBezTo>
                    <a:pt x="156" y="200"/>
                    <a:pt x="158" y="201"/>
                    <a:pt x="159" y="202"/>
                  </a:cubicBezTo>
                  <a:lnTo>
                    <a:pt x="159" y="202"/>
                  </a:lnTo>
                  <a:close/>
                  <a:moveTo>
                    <a:pt x="174" y="178"/>
                  </a:moveTo>
                  <a:lnTo>
                    <a:pt x="174" y="178"/>
                  </a:lnTo>
                  <a:cubicBezTo>
                    <a:pt x="177" y="173"/>
                    <a:pt x="180" y="169"/>
                    <a:pt x="183" y="164"/>
                  </a:cubicBezTo>
                  <a:cubicBezTo>
                    <a:pt x="166" y="159"/>
                    <a:pt x="138" y="160"/>
                    <a:pt x="121" y="160"/>
                  </a:cubicBezTo>
                  <a:cubicBezTo>
                    <a:pt x="100" y="161"/>
                    <a:pt x="79" y="161"/>
                    <a:pt x="62" y="157"/>
                  </a:cubicBezTo>
                  <a:cubicBezTo>
                    <a:pt x="71" y="165"/>
                    <a:pt x="82" y="170"/>
                    <a:pt x="94" y="175"/>
                  </a:cubicBezTo>
                  <a:cubicBezTo>
                    <a:pt x="102" y="177"/>
                    <a:pt x="123" y="175"/>
                    <a:pt x="130" y="175"/>
                  </a:cubicBezTo>
                  <a:cubicBezTo>
                    <a:pt x="146" y="175"/>
                    <a:pt x="163" y="175"/>
                    <a:pt x="174" y="178"/>
                  </a:cubicBezTo>
                  <a:lnTo>
                    <a:pt x="174" y="178"/>
                  </a:lnTo>
                  <a:close/>
                  <a:moveTo>
                    <a:pt x="186" y="159"/>
                  </a:moveTo>
                  <a:lnTo>
                    <a:pt x="186" y="159"/>
                  </a:lnTo>
                  <a:cubicBezTo>
                    <a:pt x="188" y="155"/>
                    <a:pt x="191" y="152"/>
                    <a:pt x="193" y="148"/>
                  </a:cubicBezTo>
                  <a:cubicBezTo>
                    <a:pt x="171" y="139"/>
                    <a:pt x="136" y="142"/>
                    <a:pt x="113" y="142"/>
                  </a:cubicBezTo>
                  <a:cubicBezTo>
                    <a:pt x="87" y="142"/>
                    <a:pt x="60" y="141"/>
                    <a:pt x="43" y="126"/>
                  </a:cubicBezTo>
                  <a:cubicBezTo>
                    <a:pt x="46" y="135"/>
                    <a:pt x="50" y="142"/>
                    <a:pt x="54" y="148"/>
                  </a:cubicBezTo>
                  <a:cubicBezTo>
                    <a:pt x="80" y="159"/>
                    <a:pt x="128" y="153"/>
                    <a:pt x="158" y="155"/>
                  </a:cubicBezTo>
                  <a:cubicBezTo>
                    <a:pt x="168" y="155"/>
                    <a:pt x="178" y="156"/>
                    <a:pt x="186" y="159"/>
                  </a:cubicBezTo>
                  <a:lnTo>
                    <a:pt x="186" y="159"/>
                  </a:lnTo>
                  <a:close/>
                  <a:moveTo>
                    <a:pt x="196" y="143"/>
                  </a:moveTo>
                  <a:lnTo>
                    <a:pt x="196" y="143"/>
                  </a:lnTo>
                  <a:cubicBezTo>
                    <a:pt x="199" y="139"/>
                    <a:pt x="201" y="135"/>
                    <a:pt x="204" y="131"/>
                  </a:cubicBezTo>
                  <a:cubicBezTo>
                    <a:pt x="195" y="128"/>
                    <a:pt x="187" y="126"/>
                    <a:pt x="178" y="125"/>
                  </a:cubicBezTo>
                  <a:cubicBezTo>
                    <a:pt x="178" y="125"/>
                    <a:pt x="178" y="125"/>
                    <a:pt x="177" y="125"/>
                  </a:cubicBezTo>
                  <a:cubicBezTo>
                    <a:pt x="155" y="121"/>
                    <a:pt x="133" y="122"/>
                    <a:pt x="110" y="123"/>
                  </a:cubicBezTo>
                  <a:cubicBezTo>
                    <a:pt x="95" y="123"/>
                    <a:pt x="81" y="122"/>
                    <a:pt x="69" y="118"/>
                  </a:cubicBezTo>
                  <a:cubicBezTo>
                    <a:pt x="68" y="118"/>
                    <a:pt x="68" y="118"/>
                    <a:pt x="68" y="118"/>
                  </a:cubicBezTo>
                  <a:cubicBezTo>
                    <a:pt x="58" y="115"/>
                    <a:pt x="49" y="109"/>
                    <a:pt x="42" y="99"/>
                  </a:cubicBezTo>
                  <a:cubicBezTo>
                    <a:pt x="41" y="100"/>
                    <a:pt x="40" y="101"/>
                    <a:pt x="39" y="102"/>
                  </a:cubicBezTo>
                  <a:cubicBezTo>
                    <a:pt x="40" y="107"/>
                    <a:pt x="40" y="111"/>
                    <a:pt x="41" y="115"/>
                  </a:cubicBezTo>
                  <a:cubicBezTo>
                    <a:pt x="55" y="134"/>
                    <a:pt x="83" y="137"/>
                    <a:pt x="113" y="137"/>
                  </a:cubicBezTo>
                  <a:cubicBezTo>
                    <a:pt x="138" y="137"/>
                    <a:pt x="173" y="133"/>
                    <a:pt x="196" y="143"/>
                  </a:cubicBezTo>
                  <a:lnTo>
                    <a:pt x="196" y="143"/>
                  </a:lnTo>
                  <a:close/>
                </a:path>
              </a:pathLst>
            </a:custGeom>
            <a:noFill/>
            <a:ln w="15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sz="4267"/>
            </a:p>
          </p:txBody>
        </p:sp>
        <p:sp>
          <p:nvSpPr>
            <p:cNvPr id="31" name="Freeform 9">
              <a:extLst>
                <a:ext uri="{FF2B5EF4-FFF2-40B4-BE49-F238E27FC236}">
                  <a16:creationId xmlns:a16="http://schemas.microsoft.com/office/drawing/2014/main" id="{7916D5CB-98CE-8241-B5CE-B75B02389761}"/>
                </a:ext>
              </a:extLst>
            </p:cNvPr>
            <p:cNvSpPr>
              <a:spLocks noEditPoints="1"/>
            </p:cNvSpPr>
            <p:nvPr userDrawn="1"/>
          </p:nvSpPr>
          <p:spPr bwMode="auto">
            <a:xfrm>
              <a:off x="7613650" y="406400"/>
              <a:ext cx="296863" cy="406400"/>
            </a:xfrm>
            <a:custGeom>
              <a:avLst/>
              <a:gdLst>
                <a:gd name="T0" fmla="*/ 366 w 366"/>
                <a:gd name="T1" fmla="*/ 110 h 496"/>
                <a:gd name="T2" fmla="*/ 303 w 366"/>
                <a:gd name="T3" fmla="*/ 97 h 496"/>
                <a:gd name="T4" fmla="*/ 328 w 366"/>
                <a:gd name="T5" fmla="*/ 122 h 496"/>
                <a:gd name="T6" fmla="*/ 47 w 366"/>
                <a:gd name="T7" fmla="*/ 454 h 496"/>
                <a:gd name="T8" fmla="*/ 91 w 366"/>
                <a:gd name="T9" fmla="*/ 402 h 496"/>
                <a:gd name="T10" fmla="*/ 89 w 366"/>
                <a:gd name="T11" fmla="*/ 397 h 496"/>
                <a:gd name="T12" fmla="*/ 47 w 366"/>
                <a:gd name="T13" fmla="*/ 454 h 496"/>
                <a:gd name="T14" fmla="*/ 101 w 366"/>
                <a:gd name="T15" fmla="*/ 421 h 496"/>
                <a:gd name="T16" fmla="*/ 119 w 366"/>
                <a:gd name="T17" fmla="*/ 448 h 496"/>
                <a:gd name="T18" fmla="*/ 69 w 366"/>
                <a:gd name="T19" fmla="*/ 471 h 496"/>
                <a:gd name="T20" fmla="*/ 101 w 366"/>
                <a:gd name="T21" fmla="*/ 421 h 496"/>
                <a:gd name="T22" fmla="*/ 82 w 366"/>
                <a:gd name="T23" fmla="*/ 381 h 496"/>
                <a:gd name="T24" fmla="*/ 28 w 366"/>
                <a:gd name="T25" fmla="*/ 378 h 496"/>
                <a:gd name="T26" fmla="*/ 7 w 366"/>
                <a:gd name="T27" fmla="*/ 362 h 496"/>
                <a:gd name="T28" fmla="*/ 6 w 366"/>
                <a:gd name="T29" fmla="*/ 357 h 496"/>
                <a:gd name="T30" fmla="*/ 68 w 366"/>
                <a:gd name="T31" fmla="*/ 329 h 496"/>
                <a:gd name="T32" fmla="*/ 67 w 366"/>
                <a:gd name="T33" fmla="*/ 324 h 496"/>
                <a:gd name="T34" fmla="*/ 6 w 366"/>
                <a:gd name="T35" fmla="*/ 357 h 496"/>
                <a:gd name="T36" fmla="*/ 0 w 366"/>
                <a:gd name="T37" fmla="*/ 302 h 496"/>
                <a:gd name="T38" fmla="*/ 15 w 366"/>
                <a:gd name="T39" fmla="*/ 284 h 496"/>
                <a:gd name="T40" fmla="*/ 67 w 366"/>
                <a:gd name="T41" fmla="*/ 267 h 496"/>
                <a:gd name="T42" fmla="*/ 0 w 366"/>
                <a:gd name="T43" fmla="*/ 302 h 496"/>
                <a:gd name="T44" fmla="*/ 68 w 366"/>
                <a:gd name="T45" fmla="*/ 262 h 496"/>
                <a:gd name="T46" fmla="*/ 23 w 366"/>
                <a:gd name="T47" fmla="*/ 228 h 496"/>
                <a:gd name="T48" fmla="*/ 17 w 366"/>
                <a:gd name="T49" fmla="*/ 202 h 496"/>
                <a:gd name="T50" fmla="*/ 19 w 366"/>
                <a:gd name="T51" fmla="*/ 196 h 496"/>
                <a:gd name="T52" fmla="*/ 82 w 366"/>
                <a:gd name="T53" fmla="*/ 213 h 496"/>
                <a:gd name="T54" fmla="*/ 84 w 366"/>
                <a:gd name="T55" fmla="*/ 208 h 496"/>
                <a:gd name="T56" fmla="*/ 19 w 366"/>
                <a:gd name="T57" fmla="*/ 196 h 496"/>
                <a:gd name="T58" fmla="*/ 40 w 366"/>
                <a:gd name="T59" fmla="*/ 149 h 496"/>
                <a:gd name="T60" fmla="*/ 60 w 366"/>
                <a:gd name="T61" fmla="*/ 142 h 496"/>
                <a:gd name="T62" fmla="*/ 111 w 366"/>
                <a:gd name="T63" fmla="*/ 162 h 496"/>
                <a:gd name="T64" fmla="*/ 40 w 366"/>
                <a:gd name="T65" fmla="*/ 149 h 496"/>
                <a:gd name="T66" fmla="*/ 114 w 366"/>
                <a:gd name="T67" fmla="*/ 157 h 496"/>
                <a:gd name="T68" fmla="*/ 95 w 366"/>
                <a:gd name="T69" fmla="*/ 99 h 496"/>
                <a:gd name="T70" fmla="*/ 102 w 366"/>
                <a:gd name="T71" fmla="*/ 72 h 496"/>
                <a:gd name="T72" fmla="*/ 106 w 366"/>
                <a:gd name="T73" fmla="*/ 69 h 496"/>
                <a:gd name="T74" fmla="*/ 150 w 366"/>
                <a:gd name="T75" fmla="*/ 121 h 496"/>
                <a:gd name="T76" fmla="*/ 155 w 366"/>
                <a:gd name="T77" fmla="*/ 117 h 496"/>
                <a:gd name="T78" fmla="*/ 106 w 366"/>
                <a:gd name="T79" fmla="*/ 69 h 496"/>
                <a:gd name="T80" fmla="*/ 149 w 366"/>
                <a:gd name="T81" fmla="*/ 37 h 496"/>
                <a:gd name="T82" fmla="*/ 170 w 366"/>
                <a:gd name="T83" fmla="*/ 42 h 496"/>
                <a:gd name="T84" fmla="*/ 200 w 366"/>
                <a:gd name="T85" fmla="*/ 90 h 496"/>
                <a:gd name="T86" fmla="*/ 149 w 366"/>
                <a:gd name="T87" fmla="*/ 37 h 496"/>
                <a:gd name="T88" fmla="*/ 206 w 366"/>
                <a:gd name="T89" fmla="*/ 88 h 496"/>
                <a:gd name="T90" fmla="*/ 222 w 366"/>
                <a:gd name="T91" fmla="*/ 21 h 496"/>
                <a:gd name="T92" fmla="*/ 243 w 366"/>
                <a:gd name="T93"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6" h="496">
                  <a:moveTo>
                    <a:pt x="358" y="119"/>
                  </a:moveTo>
                  <a:lnTo>
                    <a:pt x="358" y="119"/>
                  </a:lnTo>
                  <a:cubicBezTo>
                    <a:pt x="360" y="116"/>
                    <a:pt x="363" y="113"/>
                    <a:pt x="366" y="110"/>
                  </a:cubicBezTo>
                  <a:cubicBezTo>
                    <a:pt x="351" y="105"/>
                    <a:pt x="337" y="102"/>
                    <a:pt x="323" y="99"/>
                  </a:cubicBezTo>
                  <a:cubicBezTo>
                    <a:pt x="323" y="99"/>
                    <a:pt x="322" y="99"/>
                    <a:pt x="322" y="99"/>
                  </a:cubicBezTo>
                  <a:cubicBezTo>
                    <a:pt x="316" y="98"/>
                    <a:pt x="309" y="98"/>
                    <a:pt x="303" y="97"/>
                  </a:cubicBezTo>
                  <a:cubicBezTo>
                    <a:pt x="305" y="101"/>
                    <a:pt x="307" y="106"/>
                    <a:pt x="307" y="112"/>
                  </a:cubicBezTo>
                  <a:cubicBezTo>
                    <a:pt x="310" y="115"/>
                    <a:pt x="312" y="119"/>
                    <a:pt x="312" y="123"/>
                  </a:cubicBezTo>
                  <a:cubicBezTo>
                    <a:pt x="316" y="121"/>
                    <a:pt x="322" y="120"/>
                    <a:pt x="328" y="122"/>
                  </a:cubicBezTo>
                  <a:cubicBezTo>
                    <a:pt x="333" y="111"/>
                    <a:pt x="348" y="109"/>
                    <a:pt x="358" y="119"/>
                  </a:cubicBezTo>
                  <a:lnTo>
                    <a:pt x="358" y="119"/>
                  </a:lnTo>
                  <a:close/>
                  <a:moveTo>
                    <a:pt x="47" y="454"/>
                  </a:moveTo>
                  <a:lnTo>
                    <a:pt x="47" y="454"/>
                  </a:lnTo>
                  <a:lnTo>
                    <a:pt x="98" y="416"/>
                  </a:lnTo>
                  <a:cubicBezTo>
                    <a:pt x="96" y="411"/>
                    <a:pt x="93" y="407"/>
                    <a:pt x="91" y="402"/>
                  </a:cubicBezTo>
                  <a:lnTo>
                    <a:pt x="48" y="429"/>
                  </a:lnTo>
                  <a:cubicBezTo>
                    <a:pt x="45" y="431"/>
                    <a:pt x="42" y="426"/>
                    <a:pt x="45" y="424"/>
                  </a:cubicBezTo>
                  <a:lnTo>
                    <a:pt x="89" y="397"/>
                  </a:lnTo>
                  <a:cubicBezTo>
                    <a:pt x="87" y="394"/>
                    <a:pt x="85" y="390"/>
                    <a:pt x="84" y="386"/>
                  </a:cubicBezTo>
                  <a:lnTo>
                    <a:pt x="25" y="414"/>
                  </a:lnTo>
                  <a:cubicBezTo>
                    <a:pt x="31" y="427"/>
                    <a:pt x="38" y="441"/>
                    <a:pt x="47" y="454"/>
                  </a:cubicBezTo>
                  <a:lnTo>
                    <a:pt x="47" y="454"/>
                  </a:lnTo>
                  <a:close/>
                  <a:moveTo>
                    <a:pt x="101" y="421"/>
                  </a:moveTo>
                  <a:lnTo>
                    <a:pt x="101" y="421"/>
                  </a:lnTo>
                  <a:lnTo>
                    <a:pt x="50" y="459"/>
                  </a:lnTo>
                  <a:cubicBezTo>
                    <a:pt x="58" y="472"/>
                    <a:pt x="68" y="484"/>
                    <a:pt x="79" y="496"/>
                  </a:cubicBezTo>
                  <a:lnTo>
                    <a:pt x="119" y="448"/>
                  </a:lnTo>
                  <a:cubicBezTo>
                    <a:pt x="116" y="445"/>
                    <a:pt x="114" y="441"/>
                    <a:pt x="111" y="437"/>
                  </a:cubicBezTo>
                  <a:lnTo>
                    <a:pt x="73" y="475"/>
                  </a:lnTo>
                  <a:cubicBezTo>
                    <a:pt x="70" y="478"/>
                    <a:pt x="67" y="474"/>
                    <a:pt x="69" y="471"/>
                  </a:cubicBezTo>
                  <a:lnTo>
                    <a:pt x="108" y="433"/>
                  </a:lnTo>
                  <a:cubicBezTo>
                    <a:pt x="106" y="429"/>
                    <a:pt x="103" y="425"/>
                    <a:pt x="101" y="421"/>
                  </a:cubicBezTo>
                  <a:lnTo>
                    <a:pt x="101" y="421"/>
                  </a:lnTo>
                  <a:close/>
                  <a:moveTo>
                    <a:pt x="23" y="408"/>
                  </a:moveTo>
                  <a:lnTo>
                    <a:pt x="23" y="408"/>
                  </a:lnTo>
                  <a:lnTo>
                    <a:pt x="82" y="381"/>
                  </a:lnTo>
                  <a:cubicBezTo>
                    <a:pt x="80" y="377"/>
                    <a:pt x="79" y="373"/>
                    <a:pt x="78" y="369"/>
                  </a:cubicBezTo>
                  <a:lnTo>
                    <a:pt x="29" y="384"/>
                  </a:lnTo>
                  <a:cubicBezTo>
                    <a:pt x="26" y="385"/>
                    <a:pt x="24" y="379"/>
                    <a:pt x="28" y="378"/>
                  </a:cubicBezTo>
                  <a:lnTo>
                    <a:pt x="76" y="364"/>
                  </a:lnTo>
                  <a:cubicBezTo>
                    <a:pt x="74" y="359"/>
                    <a:pt x="73" y="354"/>
                    <a:pt x="72" y="348"/>
                  </a:cubicBezTo>
                  <a:lnTo>
                    <a:pt x="7" y="362"/>
                  </a:lnTo>
                  <a:cubicBezTo>
                    <a:pt x="11" y="378"/>
                    <a:pt x="16" y="393"/>
                    <a:pt x="23" y="408"/>
                  </a:cubicBezTo>
                  <a:lnTo>
                    <a:pt x="23" y="408"/>
                  </a:lnTo>
                  <a:close/>
                  <a:moveTo>
                    <a:pt x="6" y="357"/>
                  </a:moveTo>
                  <a:lnTo>
                    <a:pt x="6" y="357"/>
                  </a:lnTo>
                  <a:lnTo>
                    <a:pt x="70" y="343"/>
                  </a:lnTo>
                  <a:cubicBezTo>
                    <a:pt x="69" y="338"/>
                    <a:pt x="69" y="334"/>
                    <a:pt x="68" y="329"/>
                  </a:cubicBezTo>
                  <a:lnTo>
                    <a:pt x="17" y="334"/>
                  </a:lnTo>
                  <a:cubicBezTo>
                    <a:pt x="13" y="334"/>
                    <a:pt x="13" y="329"/>
                    <a:pt x="16" y="328"/>
                  </a:cubicBezTo>
                  <a:lnTo>
                    <a:pt x="67" y="324"/>
                  </a:lnTo>
                  <a:cubicBezTo>
                    <a:pt x="66" y="319"/>
                    <a:pt x="66" y="314"/>
                    <a:pt x="66" y="308"/>
                  </a:cubicBezTo>
                  <a:lnTo>
                    <a:pt x="0" y="307"/>
                  </a:lnTo>
                  <a:cubicBezTo>
                    <a:pt x="1" y="324"/>
                    <a:pt x="3" y="340"/>
                    <a:pt x="6" y="357"/>
                  </a:cubicBezTo>
                  <a:lnTo>
                    <a:pt x="6" y="357"/>
                  </a:lnTo>
                  <a:close/>
                  <a:moveTo>
                    <a:pt x="0" y="302"/>
                  </a:moveTo>
                  <a:lnTo>
                    <a:pt x="0" y="302"/>
                  </a:lnTo>
                  <a:lnTo>
                    <a:pt x="66" y="303"/>
                  </a:lnTo>
                  <a:cubicBezTo>
                    <a:pt x="65" y="298"/>
                    <a:pt x="65" y="294"/>
                    <a:pt x="66" y="290"/>
                  </a:cubicBezTo>
                  <a:lnTo>
                    <a:pt x="15" y="284"/>
                  </a:lnTo>
                  <a:cubicBezTo>
                    <a:pt x="11" y="284"/>
                    <a:pt x="12" y="278"/>
                    <a:pt x="16" y="278"/>
                  </a:cubicBezTo>
                  <a:lnTo>
                    <a:pt x="66" y="284"/>
                  </a:lnTo>
                  <a:cubicBezTo>
                    <a:pt x="66" y="278"/>
                    <a:pt x="67" y="273"/>
                    <a:pt x="67" y="267"/>
                  </a:cubicBezTo>
                  <a:lnTo>
                    <a:pt x="4" y="254"/>
                  </a:lnTo>
                  <a:cubicBezTo>
                    <a:pt x="1" y="270"/>
                    <a:pt x="0" y="286"/>
                    <a:pt x="0" y="302"/>
                  </a:cubicBezTo>
                  <a:lnTo>
                    <a:pt x="0" y="302"/>
                  </a:lnTo>
                  <a:close/>
                  <a:moveTo>
                    <a:pt x="4" y="249"/>
                  </a:moveTo>
                  <a:lnTo>
                    <a:pt x="4" y="249"/>
                  </a:lnTo>
                  <a:lnTo>
                    <a:pt x="68" y="262"/>
                  </a:lnTo>
                  <a:cubicBezTo>
                    <a:pt x="69" y="257"/>
                    <a:pt x="70" y="253"/>
                    <a:pt x="71" y="249"/>
                  </a:cubicBezTo>
                  <a:lnTo>
                    <a:pt x="22" y="233"/>
                  </a:lnTo>
                  <a:cubicBezTo>
                    <a:pt x="18" y="232"/>
                    <a:pt x="20" y="227"/>
                    <a:pt x="23" y="228"/>
                  </a:cubicBezTo>
                  <a:lnTo>
                    <a:pt x="72" y="243"/>
                  </a:lnTo>
                  <a:cubicBezTo>
                    <a:pt x="73" y="239"/>
                    <a:pt x="74" y="235"/>
                    <a:pt x="75" y="231"/>
                  </a:cubicBezTo>
                  <a:lnTo>
                    <a:pt x="17" y="202"/>
                  </a:lnTo>
                  <a:cubicBezTo>
                    <a:pt x="11" y="217"/>
                    <a:pt x="7" y="233"/>
                    <a:pt x="4" y="249"/>
                  </a:cubicBezTo>
                  <a:lnTo>
                    <a:pt x="4" y="249"/>
                  </a:lnTo>
                  <a:close/>
                  <a:moveTo>
                    <a:pt x="19" y="196"/>
                  </a:moveTo>
                  <a:lnTo>
                    <a:pt x="19" y="196"/>
                  </a:lnTo>
                  <a:lnTo>
                    <a:pt x="77" y="225"/>
                  </a:lnTo>
                  <a:cubicBezTo>
                    <a:pt x="79" y="221"/>
                    <a:pt x="80" y="217"/>
                    <a:pt x="82" y="213"/>
                  </a:cubicBezTo>
                  <a:lnTo>
                    <a:pt x="37" y="186"/>
                  </a:lnTo>
                  <a:cubicBezTo>
                    <a:pt x="34" y="184"/>
                    <a:pt x="37" y="179"/>
                    <a:pt x="40" y="181"/>
                  </a:cubicBezTo>
                  <a:lnTo>
                    <a:pt x="84" y="208"/>
                  </a:lnTo>
                  <a:cubicBezTo>
                    <a:pt x="86" y="203"/>
                    <a:pt x="88" y="199"/>
                    <a:pt x="90" y="195"/>
                  </a:cubicBezTo>
                  <a:lnTo>
                    <a:pt x="38" y="154"/>
                  </a:lnTo>
                  <a:cubicBezTo>
                    <a:pt x="30" y="168"/>
                    <a:pt x="24" y="182"/>
                    <a:pt x="19" y="196"/>
                  </a:cubicBezTo>
                  <a:lnTo>
                    <a:pt x="19" y="196"/>
                  </a:lnTo>
                  <a:close/>
                  <a:moveTo>
                    <a:pt x="40" y="149"/>
                  </a:moveTo>
                  <a:lnTo>
                    <a:pt x="40" y="149"/>
                  </a:lnTo>
                  <a:lnTo>
                    <a:pt x="93" y="190"/>
                  </a:lnTo>
                  <a:cubicBezTo>
                    <a:pt x="95" y="186"/>
                    <a:pt x="97" y="183"/>
                    <a:pt x="99" y="179"/>
                  </a:cubicBezTo>
                  <a:lnTo>
                    <a:pt x="60" y="142"/>
                  </a:lnTo>
                  <a:cubicBezTo>
                    <a:pt x="58" y="140"/>
                    <a:pt x="62" y="136"/>
                    <a:pt x="64" y="138"/>
                  </a:cubicBezTo>
                  <a:lnTo>
                    <a:pt x="102" y="174"/>
                  </a:lnTo>
                  <a:cubicBezTo>
                    <a:pt x="105" y="170"/>
                    <a:pt x="108" y="166"/>
                    <a:pt x="111" y="162"/>
                  </a:cubicBezTo>
                  <a:lnTo>
                    <a:pt x="67" y="111"/>
                  </a:lnTo>
                  <a:cubicBezTo>
                    <a:pt x="57" y="123"/>
                    <a:pt x="48" y="136"/>
                    <a:pt x="40" y="149"/>
                  </a:cubicBezTo>
                  <a:lnTo>
                    <a:pt x="40" y="149"/>
                  </a:lnTo>
                  <a:close/>
                  <a:moveTo>
                    <a:pt x="70" y="106"/>
                  </a:moveTo>
                  <a:lnTo>
                    <a:pt x="70" y="106"/>
                  </a:lnTo>
                  <a:lnTo>
                    <a:pt x="114" y="157"/>
                  </a:lnTo>
                  <a:cubicBezTo>
                    <a:pt x="117" y="154"/>
                    <a:pt x="120" y="150"/>
                    <a:pt x="123" y="147"/>
                  </a:cubicBezTo>
                  <a:lnTo>
                    <a:pt x="90" y="102"/>
                  </a:lnTo>
                  <a:cubicBezTo>
                    <a:pt x="88" y="99"/>
                    <a:pt x="93" y="96"/>
                    <a:pt x="95" y="99"/>
                  </a:cubicBezTo>
                  <a:lnTo>
                    <a:pt x="127" y="143"/>
                  </a:lnTo>
                  <a:cubicBezTo>
                    <a:pt x="130" y="139"/>
                    <a:pt x="133" y="136"/>
                    <a:pt x="137" y="133"/>
                  </a:cubicBezTo>
                  <a:lnTo>
                    <a:pt x="102" y="72"/>
                  </a:lnTo>
                  <a:cubicBezTo>
                    <a:pt x="91" y="83"/>
                    <a:pt x="80" y="94"/>
                    <a:pt x="70" y="106"/>
                  </a:cubicBezTo>
                  <a:lnTo>
                    <a:pt x="70" y="106"/>
                  </a:lnTo>
                  <a:close/>
                  <a:moveTo>
                    <a:pt x="106" y="69"/>
                  </a:moveTo>
                  <a:lnTo>
                    <a:pt x="106" y="69"/>
                  </a:lnTo>
                  <a:lnTo>
                    <a:pt x="141" y="129"/>
                  </a:lnTo>
                  <a:cubicBezTo>
                    <a:pt x="144" y="126"/>
                    <a:pt x="147" y="123"/>
                    <a:pt x="150" y="121"/>
                  </a:cubicBezTo>
                  <a:lnTo>
                    <a:pt x="127" y="68"/>
                  </a:lnTo>
                  <a:cubicBezTo>
                    <a:pt x="126" y="64"/>
                    <a:pt x="131" y="62"/>
                    <a:pt x="133" y="66"/>
                  </a:cubicBezTo>
                  <a:lnTo>
                    <a:pt x="155" y="117"/>
                  </a:lnTo>
                  <a:cubicBezTo>
                    <a:pt x="159" y="114"/>
                    <a:pt x="163" y="111"/>
                    <a:pt x="167" y="108"/>
                  </a:cubicBezTo>
                  <a:lnTo>
                    <a:pt x="144" y="40"/>
                  </a:lnTo>
                  <a:cubicBezTo>
                    <a:pt x="131" y="49"/>
                    <a:pt x="118" y="58"/>
                    <a:pt x="106" y="69"/>
                  </a:cubicBezTo>
                  <a:lnTo>
                    <a:pt x="106" y="69"/>
                  </a:lnTo>
                  <a:close/>
                  <a:moveTo>
                    <a:pt x="149" y="37"/>
                  </a:moveTo>
                  <a:lnTo>
                    <a:pt x="149" y="37"/>
                  </a:lnTo>
                  <a:lnTo>
                    <a:pt x="172" y="105"/>
                  </a:lnTo>
                  <a:cubicBezTo>
                    <a:pt x="176" y="103"/>
                    <a:pt x="179" y="101"/>
                    <a:pt x="183" y="99"/>
                  </a:cubicBezTo>
                  <a:lnTo>
                    <a:pt x="170" y="42"/>
                  </a:lnTo>
                  <a:cubicBezTo>
                    <a:pt x="169" y="38"/>
                    <a:pt x="174" y="37"/>
                    <a:pt x="175" y="40"/>
                  </a:cubicBezTo>
                  <a:lnTo>
                    <a:pt x="188" y="96"/>
                  </a:lnTo>
                  <a:cubicBezTo>
                    <a:pt x="192" y="94"/>
                    <a:pt x="196" y="92"/>
                    <a:pt x="200" y="90"/>
                  </a:cubicBezTo>
                  <a:lnTo>
                    <a:pt x="191" y="16"/>
                  </a:lnTo>
                  <a:cubicBezTo>
                    <a:pt x="176" y="22"/>
                    <a:pt x="162" y="29"/>
                    <a:pt x="149" y="37"/>
                  </a:cubicBezTo>
                  <a:lnTo>
                    <a:pt x="149" y="37"/>
                  </a:lnTo>
                  <a:close/>
                  <a:moveTo>
                    <a:pt x="196" y="14"/>
                  </a:moveTo>
                  <a:lnTo>
                    <a:pt x="196" y="14"/>
                  </a:lnTo>
                  <a:lnTo>
                    <a:pt x="206" y="88"/>
                  </a:lnTo>
                  <a:cubicBezTo>
                    <a:pt x="210" y="86"/>
                    <a:pt x="214" y="84"/>
                    <a:pt x="219" y="83"/>
                  </a:cubicBezTo>
                  <a:lnTo>
                    <a:pt x="217" y="21"/>
                  </a:lnTo>
                  <a:cubicBezTo>
                    <a:pt x="217" y="17"/>
                    <a:pt x="222" y="17"/>
                    <a:pt x="222" y="21"/>
                  </a:cubicBezTo>
                  <a:lnTo>
                    <a:pt x="224" y="81"/>
                  </a:lnTo>
                  <a:cubicBezTo>
                    <a:pt x="229" y="79"/>
                    <a:pt x="233" y="78"/>
                    <a:pt x="237" y="77"/>
                  </a:cubicBezTo>
                  <a:lnTo>
                    <a:pt x="243" y="0"/>
                  </a:lnTo>
                  <a:cubicBezTo>
                    <a:pt x="227" y="3"/>
                    <a:pt x="211" y="8"/>
                    <a:pt x="196" y="14"/>
                  </a:cubicBezTo>
                  <a:lnTo>
                    <a:pt x="196" y="14"/>
                  </a:lnTo>
                  <a:close/>
                </a:path>
              </a:pathLst>
            </a:custGeom>
            <a:noFill/>
            <a:ln w="15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sz="4267"/>
            </a:p>
          </p:txBody>
        </p:sp>
        <p:sp>
          <p:nvSpPr>
            <p:cNvPr id="32" name="Freeform 10">
              <a:extLst>
                <a:ext uri="{FF2B5EF4-FFF2-40B4-BE49-F238E27FC236}">
                  <a16:creationId xmlns:a16="http://schemas.microsoft.com/office/drawing/2014/main" id="{E0C8DFCE-492C-DF4D-BC45-A3592BB63DF2}"/>
                </a:ext>
              </a:extLst>
            </p:cNvPr>
            <p:cNvSpPr>
              <a:spLocks noEditPoints="1"/>
            </p:cNvSpPr>
            <p:nvPr userDrawn="1"/>
          </p:nvSpPr>
          <p:spPr bwMode="auto">
            <a:xfrm>
              <a:off x="7700963" y="400050"/>
              <a:ext cx="238125" cy="323850"/>
            </a:xfrm>
            <a:custGeom>
              <a:avLst/>
              <a:gdLst>
                <a:gd name="T0" fmla="*/ 134 w 292"/>
                <a:gd name="T1" fmla="*/ 82 h 393"/>
                <a:gd name="T2" fmla="*/ 164 w 292"/>
                <a:gd name="T3" fmla="*/ 19 h 393"/>
                <a:gd name="T4" fmla="*/ 187 w 292"/>
                <a:gd name="T5" fmla="*/ 0 h 393"/>
                <a:gd name="T6" fmla="*/ 193 w 292"/>
                <a:gd name="T7" fmla="*/ 0 h 393"/>
                <a:gd name="T8" fmla="*/ 188 w 292"/>
                <a:gd name="T9" fmla="*/ 77 h 393"/>
                <a:gd name="T10" fmla="*/ 194 w 292"/>
                <a:gd name="T11" fmla="*/ 78 h 393"/>
                <a:gd name="T12" fmla="*/ 193 w 292"/>
                <a:gd name="T13" fmla="*/ 0 h 393"/>
                <a:gd name="T14" fmla="*/ 246 w 292"/>
                <a:gd name="T15" fmla="*/ 5 h 393"/>
                <a:gd name="T16" fmla="*/ 258 w 292"/>
                <a:gd name="T17" fmla="*/ 22 h 393"/>
                <a:gd name="T18" fmla="*/ 248 w 292"/>
                <a:gd name="T19" fmla="*/ 90 h 393"/>
                <a:gd name="T20" fmla="*/ 246 w 292"/>
                <a:gd name="T21" fmla="*/ 5 h 393"/>
                <a:gd name="T22" fmla="*/ 144 w 292"/>
                <a:gd name="T23" fmla="*/ 176 h 393"/>
                <a:gd name="T24" fmla="*/ 128 w 292"/>
                <a:gd name="T25" fmla="*/ 177 h 393"/>
                <a:gd name="T26" fmla="*/ 149 w 292"/>
                <a:gd name="T27" fmla="*/ 197 h 393"/>
                <a:gd name="T28" fmla="*/ 167 w 292"/>
                <a:gd name="T29" fmla="*/ 103 h 393"/>
                <a:gd name="T30" fmla="*/ 141 w 292"/>
                <a:gd name="T31" fmla="*/ 137 h 393"/>
                <a:gd name="T32" fmla="*/ 135 w 292"/>
                <a:gd name="T33" fmla="*/ 138 h 393"/>
                <a:gd name="T34" fmla="*/ 133 w 292"/>
                <a:gd name="T35" fmla="*/ 154 h 393"/>
                <a:gd name="T36" fmla="*/ 142 w 292"/>
                <a:gd name="T37" fmla="*/ 152 h 393"/>
                <a:gd name="T38" fmla="*/ 144 w 292"/>
                <a:gd name="T39" fmla="*/ 174 h 393"/>
                <a:gd name="T40" fmla="*/ 123 w 292"/>
                <a:gd name="T41" fmla="*/ 123 h 393"/>
                <a:gd name="T42" fmla="*/ 126 w 292"/>
                <a:gd name="T43" fmla="*/ 124 h 393"/>
                <a:gd name="T44" fmla="*/ 111 w 292"/>
                <a:gd name="T45" fmla="*/ 115 h 393"/>
                <a:gd name="T46" fmla="*/ 138 w 292"/>
                <a:gd name="T47" fmla="*/ 172 h 393"/>
                <a:gd name="T48" fmla="*/ 113 w 292"/>
                <a:gd name="T49" fmla="*/ 140 h 393"/>
                <a:gd name="T50" fmla="*/ 123 w 292"/>
                <a:gd name="T51" fmla="*/ 123 h 393"/>
                <a:gd name="T52" fmla="*/ 105 w 292"/>
                <a:gd name="T53" fmla="*/ 164 h 393"/>
                <a:gd name="T54" fmla="*/ 54 w 292"/>
                <a:gd name="T55" fmla="*/ 162 h 393"/>
                <a:gd name="T56" fmla="*/ 59 w 292"/>
                <a:gd name="T57" fmla="*/ 164 h 393"/>
                <a:gd name="T58" fmla="*/ 121 w 292"/>
                <a:gd name="T59" fmla="*/ 175 h 393"/>
                <a:gd name="T60" fmla="*/ 101 w 292"/>
                <a:gd name="T61" fmla="*/ 119 h 393"/>
                <a:gd name="T62" fmla="*/ 101 w 292"/>
                <a:gd name="T63" fmla="*/ 159 h 393"/>
                <a:gd name="T64" fmla="*/ 56 w 292"/>
                <a:gd name="T65" fmla="*/ 168 h 393"/>
                <a:gd name="T66" fmla="*/ 128 w 292"/>
                <a:gd name="T67" fmla="*/ 196 h 393"/>
                <a:gd name="T68" fmla="*/ 56 w 292"/>
                <a:gd name="T69" fmla="*/ 169 h 393"/>
                <a:gd name="T70" fmla="*/ 55 w 292"/>
                <a:gd name="T71" fmla="*/ 250 h 393"/>
                <a:gd name="T72" fmla="*/ 25 w 292"/>
                <a:gd name="T73" fmla="*/ 276 h 393"/>
                <a:gd name="T74" fmla="*/ 19 w 292"/>
                <a:gd name="T75" fmla="*/ 285 h 393"/>
                <a:gd name="T76" fmla="*/ 21 w 292"/>
                <a:gd name="T77" fmla="*/ 340 h 393"/>
                <a:gd name="T78" fmla="*/ 69 w 292"/>
                <a:gd name="T79" fmla="*/ 310 h 393"/>
                <a:gd name="T80" fmla="*/ 75 w 292"/>
                <a:gd name="T81" fmla="*/ 336 h 393"/>
                <a:gd name="T82" fmla="*/ 37 w 292"/>
                <a:gd name="T83" fmla="*/ 256 h 393"/>
                <a:gd name="T84" fmla="*/ 13 w 292"/>
                <a:gd name="T85" fmla="*/ 247 h 393"/>
                <a:gd name="T86" fmla="*/ 37 w 292"/>
                <a:gd name="T87" fmla="*/ 256 h 393"/>
                <a:gd name="T88" fmla="*/ 17 w 292"/>
                <a:gd name="T89" fmla="*/ 369 h 393"/>
                <a:gd name="T90" fmla="*/ 17 w 292"/>
                <a:gd name="T91" fmla="*/ 369 h 393"/>
                <a:gd name="T92" fmla="*/ 14 w 292"/>
                <a:gd name="T93" fmla="*/ 265 h 393"/>
                <a:gd name="T94" fmla="*/ 15 w 292"/>
                <a:gd name="T95" fmla="*/ 281 h 393"/>
                <a:gd name="T96" fmla="*/ 14 w 292"/>
                <a:gd name="T97" fmla="*/ 265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2" h="393">
                  <a:moveTo>
                    <a:pt x="139" y="5"/>
                  </a:moveTo>
                  <a:lnTo>
                    <a:pt x="139" y="5"/>
                  </a:lnTo>
                  <a:lnTo>
                    <a:pt x="134" y="82"/>
                  </a:lnTo>
                  <a:cubicBezTo>
                    <a:pt x="139" y="81"/>
                    <a:pt x="144" y="80"/>
                    <a:pt x="149" y="79"/>
                  </a:cubicBezTo>
                  <a:lnTo>
                    <a:pt x="159" y="18"/>
                  </a:lnTo>
                  <a:cubicBezTo>
                    <a:pt x="159" y="15"/>
                    <a:pt x="165" y="16"/>
                    <a:pt x="164" y="19"/>
                  </a:cubicBezTo>
                  <a:lnTo>
                    <a:pt x="155" y="78"/>
                  </a:lnTo>
                  <a:cubicBezTo>
                    <a:pt x="159" y="78"/>
                    <a:pt x="163" y="78"/>
                    <a:pt x="167" y="77"/>
                  </a:cubicBezTo>
                  <a:lnTo>
                    <a:pt x="187" y="0"/>
                  </a:lnTo>
                  <a:cubicBezTo>
                    <a:pt x="171" y="1"/>
                    <a:pt x="155" y="2"/>
                    <a:pt x="139" y="5"/>
                  </a:cubicBezTo>
                  <a:lnTo>
                    <a:pt x="139" y="5"/>
                  </a:lnTo>
                  <a:close/>
                  <a:moveTo>
                    <a:pt x="193" y="0"/>
                  </a:moveTo>
                  <a:lnTo>
                    <a:pt x="193" y="0"/>
                  </a:lnTo>
                  <a:lnTo>
                    <a:pt x="173" y="77"/>
                  </a:lnTo>
                  <a:cubicBezTo>
                    <a:pt x="178" y="77"/>
                    <a:pt x="183" y="77"/>
                    <a:pt x="188" y="77"/>
                  </a:cubicBezTo>
                  <a:lnTo>
                    <a:pt x="207" y="17"/>
                  </a:lnTo>
                  <a:cubicBezTo>
                    <a:pt x="208" y="13"/>
                    <a:pt x="214" y="15"/>
                    <a:pt x="213" y="18"/>
                  </a:cubicBezTo>
                  <a:lnTo>
                    <a:pt x="194" y="78"/>
                  </a:lnTo>
                  <a:cubicBezTo>
                    <a:pt x="199" y="78"/>
                    <a:pt x="203" y="79"/>
                    <a:pt x="208" y="80"/>
                  </a:cubicBezTo>
                  <a:lnTo>
                    <a:pt x="240" y="4"/>
                  </a:lnTo>
                  <a:cubicBezTo>
                    <a:pt x="224" y="2"/>
                    <a:pt x="208" y="0"/>
                    <a:pt x="193" y="0"/>
                  </a:cubicBezTo>
                  <a:lnTo>
                    <a:pt x="193" y="0"/>
                  </a:lnTo>
                  <a:close/>
                  <a:moveTo>
                    <a:pt x="246" y="5"/>
                  </a:moveTo>
                  <a:lnTo>
                    <a:pt x="246" y="5"/>
                  </a:lnTo>
                  <a:lnTo>
                    <a:pt x="214" y="81"/>
                  </a:lnTo>
                  <a:cubicBezTo>
                    <a:pt x="218" y="81"/>
                    <a:pt x="222" y="82"/>
                    <a:pt x="226" y="83"/>
                  </a:cubicBezTo>
                  <a:lnTo>
                    <a:pt x="258" y="22"/>
                  </a:lnTo>
                  <a:cubicBezTo>
                    <a:pt x="260" y="19"/>
                    <a:pt x="265" y="21"/>
                    <a:pt x="263" y="25"/>
                  </a:cubicBezTo>
                  <a:lnTo>
                    <a:pt x="232" y="85"/>
                  </a:lnTo>
                  <a:cubicBezTo>
                    <a:pt x="237" y="86"/>
                    <a:pt x="243" y="88"/>
                    <a:pt x="248" y="90"/>
                  </a:cubicBezTo>
                  <a:lnTo>
                    <a:pt x="292" y="17"/>
                  </a:lnTo>
                  <a:cubicBezTo>
                    <a:pt x="277" y="12"/>
                    <a:pt x="261" y="8"/>
                    <a:pt x="246" y="5"/>
                  </a:cubicBezTo>
                  <a:lnTo>
                    <a:pt x="246" y="5"/>
                  </a:lnTo>
                  <a:close/>
                  <a:moveTo>
                    <a:pt x="144" y="174"/>
                  </a:moveTo>
                  <a:lnTo>
                    <a:pt x="144" y="174"/>
                  </a:lnTo>
                  <a:cubicBezTo>
                    <a:pt x="144" y="175"/>
                    <a:pt x="144" y="175"/>
                    <a:pt x="144" y="176"/>
                  </a:cubicBezTo>
                  <a:cubicBezTo>
                    <a:pt x="143" y="176"/>
                    <a:pt x="143" y="176"/>
                    <a:pt x="142" y="177"/>
                  </a:cubicBezTo>
                  <a:cubicBezTo>
                    <a:pt x="142" y="177"/>
                    <a:pt x="142" y="177"/>
                    <a:pt x="142" y="177"/>
                  </a:cubicBezTo>
                  <a:cubicBezTo>
                    <a:pt x="137" y="178"/>
                    <a:pt x="132" y="177"/>
                    <a:pt x="128" y="177"/>
                  </a:cubicBezTo>
                  <a:cubicBezTo>
                    <a:pt x="127" y="177"/>
                    <a:pt x="127" y="177"/>
                    <a:pt x="126" y="178"/>
                  </a:cubicBezTo>
                  <a:cubicBezTo>
                    <a:pt x="127" y="183"/>
                    <a:pt x="130" y="190"/>
                    <a:pt x="136" y="196"/>
                  </a:cubicBezTo>
                  <a:cubicBezTo>
                    <a:pt x="140" y="196"/>
                    <a:pt x="144" y="196"/>
                    <a:pt x="149" y="197"/>
                  </a:cubicBezTo>
                  <a:lnTo>
                    <a:pt x="161" y="145"/>
                  </a:lnTo>
                  <a:cubicBezTo>
                    <a:pt x="147" y="141"/>
                    <a:pt x="144" y="117"/>
                    <a:pt x="162" y="113"/>
                  </a:cubicBezTo>
                  <a:cubicBezTo>
                    <a:pt x="162" y="109"/>
                    <a:pt x="164" y="106"/>
                    <a:pt x="167" y="103"/>
                  </a:cubicBezTo>
                  <a:cubicBezTo>
                    <a:pt x="157" y="104"/>
                    <a:pt x="147" y="105"/>
                    <a:pt x="138" y="107"/>
                  </a:cubicBezTo>
                  <a:lnTo>
                    <a:pt x="141" y="136"/>
                  </a:lnTo>
                  <a:cubicBezTo>
                    <a:pt x="141" y="136"/>
                    <a:pt x="141" y="136"/>
                    <a:pt x="141" y="137"/>
                  </a:cubicBezTo>
                  <a:lnTo>
                    <a:pt x="141" y="140"/>
                  </a:lnTo>
                  <a:cubicBezTo>
                    <a:pt x="141" y="143"/>
                    <a:pt x="136" y="144"/>
                    <a:pt x="135" y="140"/>
                  </a:cubicBezTo>
                  <a:lnTo>
                    <a:pt x="135" y="138"/>
                  </a:lnTo>
                  <a:lnTo>
                    <a:pt x="124" y="130"/>
                  </a:lnTo>
                  <a:cubicBezTo>
                    <a:pt x="121" y="132"/>
                    <a:pt x="119" y="136"/>
                    <a:pt x="119" y="140"/>
                  </a:cubicBezTo>
                  <a:cubicBezTo>
                    <a:pt x="119" y="148"/>
                    <a:pt x="125" y="154"/>
                    <a:pt x="133" y="154"/>
                  </a:cubicBezTo>
                  <a:cubicBezTo>
                    <a:pt x="134" y="154"/>
                    <a:pt x="135" y="154"/>
                    <a:pt x="137" y="154"/>
                  </a:cubicBezTo>
                  <a:lnTo>
                    <a:pt x="137" y="153"/>
                  </a:lnTo>
                  <a:cubicBezTo>
                    <a:pt x="136" y="149"/>
                    <a:pt x="142" y="148"/>
                    <a:pt x="142" y="152"/>
                  </a:cubicBezTo>
                  <a:lnTo>
                    <a:pt x="142" y="155"/>
                  </a:lnTo>
                  <a:cubicBezTo>
                    <a:pt x="143" y="155"/>
                    <a:pt x="143" y="155"/>
                    <a:pt x="143" y="156"/>
                  </a:cubicBezTo>
                  <a:lnTo>
                    <a:pt x="144" y="174"/>
                  </a:lnTo>
                  <a:cubicBezTo>
                    <a:pt x="144" y="174"/>
                    <a:pt x="144" y="174"/>
                    <a:pt x="144" y="174"/>
                  </a:cubicBezTo>
                  <a:lnTo>
                    <a:pt x="144" y="174"/>
                  </a:lnTo>
                  <a:close/>
                  <a:moveTo>
                    <a:pt x="123" y="123"/>
                  </a:moveTo>
                  <a:lnTo>
                    <a:pt x="123" y="123"/>
                  </a:lnTo>
                  <a:lnTo>
                    <a:pt x="125" y="124"/>
                  </a:lnTo>
                  <a:cubicBezTo>
                    <a:pt x="125" y="124"/>
                    <a:pt x="125" y="124"/>
                    <a:pt x="126" y="124"/>
                  </a:cubicBezTo>
                  <a:lnTo>
                    <a:pt x="135" y="131"/>
                  </a:lnTo>
                  <a:lnTo>
                    <a:pt x="133" y="108"/>
                  </a:lnTo>
                  <a:cubicBezTo>
                    <a:pt x="125" y="110"/>
                    <a:pt x="118" y="112"/>
                    <a:pt x="111" y="115"/>
                  </a:cubicBezTo>
                  <a:cubicBezTo>
                    <a:pt x="97" y="130"/>
                    <a:pt x="98" y="147"/>
                    <a:pt x="107" y="159"/>
                  </a:cubicBezTo>
                  <a:cubicBezTo>
                    <a:pt x="108" y="159"/>
                    <a:pt x="108" y="159"/>
                    <a:pt x="108" y="159"/>
                  </a:cubicBezTo>
                  <a:cubicBezTo>
                    <a:pt x="115" y="168"/>
                    <a:pt x="127" y="173"/>
                    <a:pt x="138" y="172"/>
                  </a:cubicBezTo>
                  <a:lnTo>
                    <a:pt x="137" y="159"/>
                  </a:lnTo>
                  <a:cubicBezTo>
                    <a:pt x="136" y="160"/>
                    <a:pt x="134" y="160"/>
                    <a:pt x="133" y="160"/>
                  </a:cubicBezTo>
                  <a:cubicBezTo>
                    <a:pt x="122" y="160"/>
                    <a:pt x="113" y="151"/>
                    <a:pt x="113" y="140"/>
                  </a:cubicBezTo>
                  <a:cubicBezTo>
                    <a:pt x="113" y="135"/>
                    <a:pt x="116" y="130"/>
                    <a:pt x="119" y="126"/>
                  </a:cubicBezTo>
                  <a:cubicBezTo>
                    <a:pt x="118" y="124"/>
                    <a:pt x="121" y="121"/>
                    <a:pt x="123" y="123"/>
                  </a:cubicBezTo>
                  <a:lnTo>
                    <a:pt x="123" y="123"/>
                  </a:lnTo>
                  <a:close/>
                  <a:moveTo>
                    <a:pt x="121" y="175"/>
                  </a:moveTo>
                  <a:lnTo>
                    <a:pt x="121" y="175"/>
                  </a:lnTo>
                  <a:cubicBezTo>
                    <a:pt x="115" y="172"/>
                    <a:pt x="109" y="169"/>
                    <a:pt x="105" y="164"/>
                  </a:cubicBezTo>
                  <a:cubicBezTo>
                    <a:pt x="85" y="169"/>
                    <a:pt x="68" y="154"/>
                    <a:pt x="62" y="142"/>
                  </a:cubicBezTo>
                  <a:cubicBezTo>
                    <a:pt x="55" y="147"/>
                    <a:pt x="48" y="153"/>
                    <a:pt x="42" y="159"/>
                  </a:cubicBezTo>
                  <a:lnTo>
                    <a:pt x="54" y="162"/>
                  </a:lnTo>
                  <a:cubicBezTo>
                    <a:pt x="55" y="162"/>
                    <a:pt x="55" y="162"/>
                    <a:pt x="55" y="162"/>
                  </a:cubicBezTo>
                  <a:lnTo>
                    <a:pt x="58" y="163"/>
                  </a:lnTo>
                  <a:cubicBezTo>
                    <a:pt x="58" y="163"/>
                    <a:pt x="59" y="163"/>
                    <a:pt x="59" y="164"/>
                  </a:cubicBezTo>
                  <a:cubicBezTo>
                    <a:pt x="60" y="164"/>
                    <a:pt x="60" y="164"/>
                    <a:pt x="60" y="165"/>
                  </a:cubicBezTo>
                  <a:cubicBezTo>
                    <a:pt x="74" y="181"/>
                    <a:pt x="108" y="181"/>
                    <a:pt x="121" y="175"/>
                  </a:cubicBezTo>
                  <a:lnTo>
                    <a:pt x="121" y="175"/>
                  </a:lnTo>
                  <a:close/>
                  <a:moveTo>
                    <a:pt x="101" y="159"/>
                  </a:moveTo>
                  <a:lnTo>
                    <a:pt x="101" y="159"/>
                  </a:lnTo>
                  <a:cubicBezTo>
                    <a:pt x="93" y="148"/>
                    <a:pt x="92" y="134"/>
                    <a:pt x="101" y="119"/>
                  </a:cubicBezTo>
                  <a:cubicBezTo>
                    <a:pt x="89" y="124"/>
                    <a:pt x="77" y="131"/>
                    <a:pt x="66" y="139"/>
                  </a:cubicBezTo>
                  <a:cubicBezTo>
                    <a:pt x="71" y="149"/>
                    <a:pt x="85" y="161"/>
                    <a:pt x="101" y="159"/>
                  </a:cubicBezTo>
                  <a:lnTo>
                    <a:pt x="101" y="159"/>
                  </a:lnTo>
                  <a:close/>
                  <a:moveTo>
                    <a:pt x="56" y="169"/>
                  </a:moveTo>
                  <a:lnTo>
                    <a:pt x="56" y="169"/>
                  </a:lnTo>
                  <a:lnTo>
                    <a:pt x="56" y="168"/>
                  </a:lnTo>
                  <a:cubicBezTo>
                    <a:pt x="54" y="174"/>
                    <a:pt x="54" y="186"/>
                    <a:pt x="55" y="192"/>
                  </a:cubicBezTo>
                  <a:cubicBezTo>
                    <a:pt x="66" y="196"/>
                    <a:pt x="79" y="196"/>
                    <a:pt x="94" y="196"/>
                  </a:cubicBezTo>
                  <a:cubicBezTo>
                    <a:pt x="106" y="196"/>
                    <a:pt x="117" y="196"/>
                    <a:pt x="128" y="196"/>
                  </a:cubicBezTo>
                  <a:cubicBezTo>
                    <a:pt x="124" y="191"/>
                    <a:pt x="122" y="185"/>
                    <a:pt x="121" y="181"/>
                  </a:cubicBezTo>
                  <a:cubicBezTo>
                    <a:pt x="104" y="187"/>
                    <a:pt x="71" y="185"/>
                    <a:pt x="56" y="169"/>
                  </a:cubicBezTo>
                  <a:lnTo>
                    <a:pt x="56" y="169"/>
                  </a:lnTo>
                  <a:close/>
                  <a:moveTo>
                    <a:pt x="66" y="255"/>
                  </a:moveTo>
                  <a:lnTo>
                    <a:pt x="66" y="255"/>
                  </a:lnTo>
                  <a:cubicBezTo>
                    <a:pt x="62" y="254"/>
                    <a:pt x="59" y="252"/>
                    <a:pt x="55" y="250"/>
                  </a:cubicBezTo>
                  <a:cubicBezTo>
                    <a:pt x="51" y="253"/>
                    <a:pt x="47" y="255"/>
                    <a:pt x="44" y="258"/>
                  </a:cubicBezTo>
                  <a:cubicBezTo>
                    <a:pt x="44" y="258"/>
                    <a:pt x="43" y="259"/>
                    <a:pt x="43" y="259"/>
                  </a:cubicBezTo>
                  <a:cubicBezTo>
                    <a:pt x="36" y="265"/>
                    <a:pt x="30" y="271"/>
                    <a:pt x="25" y="276"/>
                  </a:cubicBezTo>
                  <a:cubicBezTo>
                    <a:pt x="25" y="276"/>
                    <a:pt x="25" y="277"/>
                    <a:pt x="25" y="277"/>
                  </a:cubicBezTo>
                  <a:cubicBezTo>
                    <a:pt x="23" y="279"/>
                    <a:pt x="21" y="282"/>
                    <a:pt x="19" y="284"/>
                  </a:cubicBezTo>
                  <a:cubicBezTo>
                    <a:pt x="19" y="285"/>
                    <a:pt x="19" y="285"/>
                    <a:pt x="19" y="285"/>
                  </a:cubicBezTo>
                  <a:cubicBezTo>
                    <a:pt x="12" y="295"/>
                    <a:pt x="9" y="304"/>
                    <a:pt x="8" y="312"/>
                  </a:cubicBezTo>
                  <a:cubicBezTo>
                    <a:pt x="6" y="324"/>
                    <a:pt x="7" y="340"/>
                    <a:pt x="0" y="350"/>
                  </a:cubicBezTo>
                  <a:cubicBezTo>
                    <a:pt x="11" y="349"/>
                    <a:pt x="14" y="346"/>
                    <a:pt x="21" y="340"/>
                  </a:cubicBezTo>
                  <a:cubicBezTo>
                    <a:pt x="14" y="310"/>
                    <a:pt x="36" y="271"/>
                    <a:pt x="66" y="255"/>
                  </a:cubicBezTo>
                  <a:lnTo>
                    <a:pt x="66" y="255"/>
                  </a:lnTo>
                  <a:close/>
                  <a:moveTo>
                    <a:pt x="69" y="310"/>
                  </a:moveTo>
                  <a:lnTo>
                    <a:pt x="69" y="310"/>
                  </a:lnTo>
                  <a:cubicBezTo>
                    <a:pt x="68" y="311"/>
                    <a:pt x="68" y="312"/>
                    <a:pt x="67" y="314"/>
                  </a:cubicBezTo>
                  <a:cubicBezTo>
                    <a:pt x="61" y="326"/>
                    <a:pt x="68" y="336"/>
                    <a:pt x="75" y="336"/>
                  </a:cubicBezTo>
                  <a:cubicBezTo>
                    <a:pt x="93" y="336"/>
                    <a:pt x="92" y="311"/>
                    <a:pt x="69" y="310"/>
                  </a:cubicBezTo>
                  <a:lnTo>
                    <a:pt x="69" y="310"/>
                  </a:lnTo>
                  <a:close/>
                  <a:moveTo>
                    <a:pt x="37" y="256"/>
                  </a:moveTo>
                  <a:lnTo>
                    <a:pt x="37" y="256"/>
                  </a:lnTo>
                  <a:cubicBezTo>
                    <a:pt x="28" y="249"/>
                    <a:pt x="17" y="240"/>
                    <a:pt x="12" y="229"/>
                  </a:cubicBezTo>
                  <a:cubicBezTo>
                    <a:pt x="11" y="235"/>
                    <a:pt x="11" y="241"/>
                    <a:pt x="13" y="247"/>
                  </a:cubicBezTo>
                  <a:lnTo>
                    <a:pt x="13" y="247"/>
                  </a:lnTo>
                  <a:cubicBezTo>
                    <a:pt x="15" y="256"/>
                    <a:pt x="19" y="264"/>
                    <a:pt x="23" y="270"/>
                  </a:cubicBezTo>
                  <a:cubicBezTo>
                    <a:pt x="27" y="266"/>
                    <a:pt x="32" y="261"/>
                    <a:pt x="37" y="256"/>
                  </a:cubicBezTo>
                  <a:lnTo>
                    <a:pt x="37" y="256"/>
                  </a:lnTo>
                  <a:close/>
                  <a:moveTo>
                    <a:pt x="17" y="369"/>
                  </a:moveTo>
                  <a:lnTo>
                    <a:pt x="17" y="369"/>
                  </a:lnTo>
                  <a:cubicBezTo>
                    <a:pt x="17" y="377"/>
                    <a:pt x="18" y="385"/>
                    <a:pt x="17" y="393"/>
                  </a:cubicBezTo>
                  <a:cubicBezTo>
                    <a:pt x="26" y="392"/>
                    <a:pt x="29" y="390"/>
                    <a:pt x="34" y="385"/>
                  </a:cubicBezTo>
                  <a:cubicBezTo>
                    <a:pt x="28" y="381"/>
                    <a:pt x="22" y="376"/>
                    <a:pt x="17" y="369"/>
                  </a:cubicBezTo>
                  <a:lnTo>
                    <a:pt x="17" y="369"/>
                  </a:lnTo>
                  <a:close/>
                  <a:moveTo>
                    <a:pt x="14" y="265"/>
                  </a:moveTo>
                  <a:lnTo>
                    <a:pt x="14" y="265"/>
                  </a:lnTo>
                  <a:lnTo>
                    <a:pt x="3" y="271"/>
                  </a:lnTo>
                  <a:lnTo>
                    <a:pt x="9" y="283"/>
                  </a:lnTo>
                  <a:cubicBezTo>
                    <a:pt x="11" y="282"/>
                    <a:pt x="13" y="281"/>
                    <a:pt x="15" y="281"/>
                  </a:cubicBezTo>
                  <a:cubicBezTo>
                    <a:pt x="16" y="279"/>
                    <a:pt x="18" y="277"/>
                    <a:pt x="20" y="275"/>
                  </a:cubicBezTo>
                  <a:cubicBezTo>
                    <a:pt x="18" y="272"/>
                    <a:pt x="16" y="268"/>
                    <a:pt x="14" y="265"/>
                  </a:cubicBezTo>
                  <a:lnTo>
                    <a:pt x="14" y="265"/>
                  </a:lnTo>
                  <a:close/>
                </a:path>
              </a:pathLst>
            </a:custGeom>
            <a:noFill/>
            <a:ln w="15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sz="4267"/>
            </a:p>
          </p:txBody>
        </p:sp>
        <p:sp>
          <p:nvSpPr>
            <p:cNvPr id="33" name="Freeform 11">
              <a:extLst>
                <a:ext uri="{FF2B5EF4-FFF2-40B4-BE49-F238E27FC236}">
                  <a16:creationId xmlns:a16="http://schemas.microsoft.com/office/drawing/2014/main" id="{76DD2FB1-260B-BB44-882C-B6D58B3C73E1}"/>
                </a:ext>
              </a:extLst>
            </p:cNvPr>
            <p:cNvSpPr>
              <a:spLocks noEditPoints="1"/>
            </p:cNvSpPr>
            <p:nvPr userDrawn="1"/>
          </p:nvSpPr>
          <p:spPr bwMode="auto">
            <a:xfrm>
              <a:off x="7686675" y="476250"/>
              <a:ext cx="280988" cy="304800"/>
            </a:xfrm>
            <a:custGeom>
              <a:avLst/>
              <a:gdLst>
                <a:gd name="T0" fmla="*/ 1 w 346"/>
                <a:gd name="T1" fmla="*/ 230 h 372"/>
                <a:gd name="T2" fmla="*/ 27 w 346"/>
                <a:gd name="T3" fmla="*/ 197 h 372"/>
                <a:gd name="T4" fmla="*/ 1 w 346"/>
                <a:gd name="T5" fmla="*/ 223 h 372"/>
                <a:gd name="T6" fmla="*/ 1 w 346"/>
                <a:gd name="T7" fmla="*/ 214 h 372"/>
                <a:gd name="T8" fmla="*/ 2 w 346"/>
                <a:gd name="T9" fmla="*/ 188 h 372"/>
                <a:gd name="T10" fmla="*/ 3 w 346"/>
                <a:gd name="T11" fmla="*/ 179 h 372"/>
                <a:gd name="T12" fmla="*/ 29 w 346"/>
                <a:gd name="T13" fmla="*/ 168 h 372"/>
                <a:gd name="T14" fmla="*/ 5 w 346"/>
                <a:gd name="T15" fmla="*/ 169 h 372"/>
                <a:gd name="T16" fmla="*/ 7 w 346"/>
                <a:gd name="T17" fmla="*/ 161 h 372"/>
                <a:gd name="T18" fmla="*/ 32 w 346"/>
                <a:gd name="T19" fmla="*/ 127 h 372"/>
                <a:gd name="T20" fmla="*/ 36 w 346"/>
                <a:gd name="T21" fmla="*/ 96 h 372"/>
                <a:gd name="T22" fmla="*/ 56 w 346"/>
                <a:gd name="T23" fmla="*/ 72 h 372"/>
                <a:gd name="T24" fmla="*/ 68 w 346"/>
                <a:gd name="T25" fmla="*/ 75 h 372"/>
                <a:gd name="T26" fmla="*/ 214 w 346"/>
                <a:gd name="T27" fmla="*/ 53 h 372"/>
                <a:gd name="T28" fmla="*/ 203 w 346"/>
                <a:gd name="T29" fmla="*/ 80 h 372"/>
                <a:gd name="T30" fmla="*/ 214 w 346"/>
                <a:gd name="T31" fmla="*/ 53 h 372"/>
                <a:gd name="T32" fmla="*/ 187 w 346"/>
                <a:gd name="T33" fmla="*/ 64 h 372"/>
                <a:gd name="T34" fmla="*/ 199 w 346"/>
                <a:gd name="T35" fmla="*/ 53 h 372"/>
                <a:gd name="T36" fmla="*/ 205 w 346"/>
                <a:gd name="T37" fmla="*/ 50 h 372"/>
                <a:gd name="T38" fmla="*/ 210 w 346"/>
                <a:gd name="T39" fmla="*/ 23 h 372"/>
                <a:gd name="T40" fmla="*/ 182 w 346"/>
                <a:gd name="T41" fmla="*/ 27 h 372"/>
                <a:gd name="T42" fmla="*/ 186 w 346"/>
                <a:gd name="T43" fmla="*/ 49 h 372"/>
                <a:gd name="T44" fmla="*/ 172 w 346"/>
                <a:gd name="T45" fmla="*/ 105 h 372"/>
                <a:gd name="T46" fmla="*/ 197 w 346"/>
                <a:gd name="T47" fmla="*/ 70 h 372"/>
                <a:gd name="T48" fmla="*/ 225 w 346"/>
                <a:gd name="T49" fmla="*/ 90 h 372"/>
                <a:gd name="T50" fmla="*/ 232 w 346"/>
                <a:gd name="T51" fmla="*/ 80 h 372"/>
                <a:gd name="T52" fmla="*/ 242 w 346"/>
                <a:gd name="T53" fmla="*/ 51 h 372"/>
                <a:gd name="T54" fmla="*/ 222 w 346"/>
                <a:gd name="T55" fmla="*/ 60 h 372"/>
                <a:gd name="T56" fmla="*/ 203 w 346"/>
                <a:gd name="T57" fmla="*/ 88 h 372"/>
                <a:gd name="T58" fmla="*/ 225 w 346"/>
                <a:gd name="T59" fmla="*/ 90 h 372"/>
                <a:gd name="T60" fmla="*/ 200 w 346"/>
                <a:gd name="T61" fmla="*/ 247 h 372"/>
                <a:gd name="T62" fmla="*/ 200 w 346"/>
                <a:gd name="T63" fmla="*/ 247 h 372"/>
                <a:gd name="T64" fmla="*/ 262 w 346"/>
                <a:gd name="T65" fmla="*/ 176 h 372"/>
                <a:gd name="T66" fmla="*/ 262 w 346"/>
                <a:gd name="T67" fmla="*/ 176 h 372"/>
                <a:gd name="T68" fmla="*/ 303 w 346"/>
                <a:gd name="T69" fmla="*/ 125 h 372"/>
                <a:gd name="T70" fmla="*/ 303 w 346"/>
                <a:gd name="T71" fmla="*/ 125 h 372"/>
                <a:gd name="T72" fmla="*/ 302 w 346"/>
                <a:gd name="T73" fmla="*/ 148 h 372"/>
                <a:gd name="T74" fmla="*/ 303 w 346"/>
                <a:gd name="T75" fmla="*/ 132 h 372"/>
                <a:gd name="T76" fmla="*/ 189 w 346"/>
                <a:gd name="T77" fmla="*/ 269 h 372"/>
                <a:gd name="T78" fmla="*/ 257 w 346"/>
                <a:gd name="T79" fmla="*/ 205 h 372"/>
                <a:gd name="T80" fmla="*/ 257 w 346"/>
                <a:gd name="T81" fmla="*/ 181 h 372"/>
                <a:gd name="T82" fmla="*/ 194 w 346"/>
                <a:gd name="T83" fmla="*/ 255 h 372"/>
                <a:gd name="T84" fmla="*/ 189 w 346"/>
                <a:gd name="T85" fmla="*/ 269 h 372"/>
                <a:gd name="T86" fmla="*/ 68 w 346"/>
                <a:gd name="T87" fmla="*/ 369 h 372"/>
                <a:gd name="T88" fmla="*/ 101 w 346"/>
                <a:gd name="T89" fmla="*/ 350 h 372"/>
                <a:gd name="T90" fmla="*/ 129 w 346"/>
                <a:gd name="T91" fmla="*/ 325 h 372"/>
                <a:gd name="T92" fmla="*/ 148 w 346"/>
                <a:gd name="T93" fmla="*/ 305 h 372"/>
                <a:gd name="T94" fmla="*/ 176 w 346"/>
                <a:gd name="T95" fmla="*/ 271 h 372"/>
                <a:gd name="T96" fmla="*/ 191 w 346"/>
                <a:gd name="T97" fmla="*/ 250 h 372"/>
                <a:gd name="T98" fmla="*/ 253 w 346"/>
                <a:gd name="T99" fmla="*/ 160 h 372"/>
                <a:gd name="T100" fmla="*/ 279 w 346"/>
                <a:gd name="T101" fmla="*/ 125 h 372"/>
                <a:gd name="T102" fmla="*/ 295 w 346"/>
                <a:gd name="T103" fmla="*/ 106 h 372"/>
                <a:gd name="T104" fmla="*/ 341 w 346"/>
                <a:gd name="T105" fmla="*/ 64 h 372"/>
                <a:gd name="T106" fmla="*/ 343 w 346"/>
                <a:gd name="T107" fmla="*/ 63 h 372"/>
                <a:gd name="T108" fmla="*/ 331 w 346"/>
                <a:gd name="T109" fmla="*/ 52 h 372"/>
                <a:gd name="T110" fmla="*/ 68 w 346"/>
                <a:gd name="T111" fmla="*/ 369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6" h="372">
                  <a:moveTo>
                    <a:pt x="1" y="223"/>
                  </a:moveTo>
                  <a:lnTo>
                    <a:pt x="1" y="223"/>
                  </a:lnTo>
                  <a:cubicBezTo>
                    <a:pt x="1" y="225"/>
                    <a:pt x="1" y="228"/>
                    <a:pt x="1" y="230"/>
                  </a:cubicBezTo>
                  <a:cubicBezTo>
                    <a:pt x="7" y="226"/>
                    <a:pt x="15" y="220"/>
                    <a:pt x="20" y="219"/>
                  </a:cubicBezTo>
                  <a:cubicBezTo>
                    <a:pt x="22" y="212"/>
                    <a:pt x="24" y="205"/>
                    <a:pt x="28" y="196"/>
                  </a:cubicBezTo>
                  <a:cubicBezTo>
                    <a:pt x="28" y="197"/>
                    <a:pt x="27" y="197"/>
                    <a:pt x="27" y="197"/>
                  </a:cubicBezTo>
                  <a:cubicBezTo>
                    <a:pt x="27" y="197"/>
                    <a:pt x="27" y="197"/>
                    <a:pt x="27" y="197"/>
                  </a:cubicBezTo>
                  <a:cubicBezTo>
                    <a:pt x="15" y="204"/>
                    <a:pt x="3" y="218"/>
                    <a:pt x="1" y="223"/>
                  </a:cubicBezTo>
                  <a:lnTo>
                    <a:pt x="1" y="223"/>
                  </a:lnTo>
                  <a:close/>
                  <a:moveTo>
                    <a:pt x="2" y="188"/>
                  </a:moveTo>
                  <a:lnTo>
                    <a:pt x="2" y="188"/>
                  </a:lnTo>
                  <a:cubicBezTo>
                    <a:pt x="1" y="196"/>
                    <a:pt x="0" y="205"/>
                    <a:pt x="1" y="214"/>
                  </a:cubicBezTo>
                  <a:cubicBezTo>
                    <a:pt x="3" y="210"/>
                    <a:pt x="7" y="206"/>
                    <a:pt x="11" y="202"/>
                  </a:cubicBezTo>
                  <a:lnTo>
                    <a:pt x="2" y="188"/>
                  </a:lnTo>
                  <a:lnTo>
                    <a:pt x="2" y="188"/>
                  </a:lnTo>
                  <a:close/>
                  <a:moveTo>
                    <a:pt x="5" y="169"/>
                  </a:moveTo>
                  <a:lnTo>
                    <a:pt x="5" y="169"/>
                  </a:lnTo>
                  <a:cubicBezTo>
                    <a:pt x="4" y="172"/>
                    <a:pt x="4" y="176"/>
                    <a:pt x="3" y="179"/>
                  </a:cubicBezTo>
                  <a:lnTo>
                    <a:pt x="15" y="198"/>
                  </a:lnTo>
                  <a:cubicBezTo>
                    <a:pt x="17" y="197"/>
                    <a:pt x="20" y="195"/>
                    <a:pt x="22" y="194"/>
                  </a:cubicBezTo>
                  <a:cubicBezTo>
                    <a:pt x="12" y="174"/>
                    <a:pt x="10" y="178"/>
                    <a:pt x="29" y="168"/>
                  </a:cubicBezTo>
                  <a:cubicBezTo>
                    <a:pt x="28" y="165"/>
                    <a:pt x="27" y="162"/>
                    <a:pt x="26" y="159"/>
                  </a:cubicBezTo>
                  <a:cubicBezTo>
                    <a:pt x="21" y="160"/>
                    <a:pt x="12" y="164"/>
                    <a:pt x="5" y="169"/>
                  </a:cubicBezTo>
                  <a:lnTo>
                    <a:pt x="5" y="169"/>
                  </a:lnTo>
                  <a:close/>
                  <a:moveTo>
                    <a:pt x="36" y="96"/>
                  </a:moveTo>
                  <a:lnTo>
                    <a:pt x="36" y="96"/>
                  </a:lnTo>
                  <a:cubicBezTo>
                    <a:pt x="23" y="116"/>
                    <a:pt x="13" y="138"/>
                    <a:pt x="7" y="161"/>
                  </a:cubicBezTo>
                  <a:cubicBezTo>
                    <a:pt x="13" y="157"/>
                    <a:pt x="20" y="155"/>
                    <a:pt x="24" y="153"/>
                  </a:cubicBezTo>
                  <a:cubicBezTo>
                    <a:pt x="23" y="145"/>
                    <a:pt x="23" y="136"/>
                    <a:pt x="27" y="126"/>
                  </a:cubicBezTo>
                  <a:cubicBezTo>
                    <a:pt x="28" y="123"/>
                    <a:pt x="32" y="123"/>
                    <a:pt x="32" y="127"/>
                  </a:cubicBezTo>
                  <a:cubicBezTo>
                    <a:pt x="34" y="141"/>
                    <a:pt x="49" y="152"/>
                    <a:pt x="60" y="161"/>
                  </a:cubicBezTo>
                  <a:cubicBezTo>
                    <a:pt x="62" y="159"/>
                    <a:pt x="65" y="156"/>
                    <a:pt x="68" y="154"/>
                  </a:cubicBezTo>
                  <a:cubicBezTo>
                    <a:pt x="52" y="142"/>
                    <a:pt x="40" y="125"/>
                    <a:pt x="36" y="96"/>
                  </a:cubicBezTo>
                  <a:lnTo>
                    <a:pt x="36" y="96"/>
                  </a:lnTo>
                  <a:close/>
                  <a:moveTo>
                    <a:pt x="56" y="72"/>
                  </a:moveTo>
                  <a:lnTo>
                    <a:pt x="56" y="72"/>
                  </a:lnTo>
                  <a:cubicBezTo>
                    <a:pt x="53" y="75"/>
                    <a:pt x="50" y="78"/>
                    <a:pt x="47" y="82"/>
                  </a:cubicBezTo>
                  <a:cubicBezTo>
                    <a:pt x="53" y="90"/>
                    <a:pt x="59" y="95"/>
                    <a:pt x="67" y="98"/>
                  </a:cubicBezTo>
                  <a:cubicBezTo>
                    <a:pt x="66" y="91"/>
                    <a:pt x="66" y="81"/>
                    <a:pt x="68" y="75"/>
                  </a:cubicBezTo>
                  <a:lnTo>
                    <a:pt x="56" y="72"/>
                  </a:lnTo>
                  <a:lnTo>
                    <a:pt x="56" y="72"/>
                  </a:lnTo>
                  <a:close/>
                  <a:moveTo>
                    <a:pt x="214" y="53"/>
                  </a:moveTo>
                  <a:lnTo>
                    <a:pt x="214" y="53"/>
                  </a:lnTo>
                  <a:cubicBezTo>
                    <a:pt x="211" y="55"/>
                    <a:pt x="208" y="56"/>
                    <a:pt x="204" y="56"/>
                  </a:cubicBezTo>
                  <a:cubicBezTo>
                    <a:pt x="203" y="64"/>
                    <a:pt x="202" y="72"/>
                    <a:pt x="203" y="80"/>
                  </a:cubicBezTo>
                  <a:lnTo>
                    <a:pt x="218" y="64"/>
                  </a:lnTo>
                  <a:cubicBezTo>
                    <a:pt x="215" y="60"/>
                    <a:pt x="214" y="57"/>
                    <a:pt x="214" y="53"/>
                  </a:cubicBezTo>
                  <a:lnTo>
                    <a:pt x="214" y="53"/>
                  </a:lnTo>
                  <a:close/>
                  <a:moveTo>
                    <a:pt x="197" y="70"/>
                  </a:moveTo>
                  <a:lnTo>
                    <a:pt x="197" y="70"/>
                  </a:lnTo>
                  <a:cubicBezTo>
                    <a:pt x="193" y="69"/>
                    <a:pt x="189" y="68"/>
                    <a:pt x="187" y="64"/>
                  </a:cubicBezTo>
                  <a:cubicBezTo>
                    <a:pt x="186" y="62"/>
                    <a:pt x="192" y="63"/>
                    <a:pt x="193" y="63"/>
                  </a:cubicBezTo>
                  <a:cubicBezTo>
                    <a:pt x="195" y="63"/>
                    <a:pt x="196" y="62"/>
                    <a:pt x="198" y="62"/>
                  </a:cubicBezTo>
                  <a:cubicBezTo>
                    <a:pt x="198" y="59"/>
                    <a:pt x="198" y="56"/>
                    <a:pt x="199" y="53"/>
                  </a:cubicBezTo>
                  <a:cubicBezTo>
                    <a:pt x="199" y="53"/>
                    <a:pt x="199" y="52"/>
                    <a:pt x="199" y="52"/>
                  </a:cubicBezTo>
                  <a:cubicBezTo>
                    <a:pt x="199" y="51"/>
                    <a:pt x="199" y="50"/>
                    <a:pt x="199" y="49"/>
                  </a:cubicBezTo>
                  <a:cubicBezTo>
                    <a:pt x="200" y="46"/>
                    <a:pt x="205" y="46"/>
                    <a:pt x="205" y="50"/>
                  </a:cubicBezTo>
                  <a:cubicBezTo>
                    <a:pt x="221" y="49"/>
                    <a:pt x="218" y="25"/>
                    <a:pt x="201" y="29"/>
                  </a:cubicBezTo>
                  <a:cubicBezTo>
                    <a:pt x="197" y="29"/>
                    <a:pt x="196" y="24"/>
                    <a:pt x="200" y="23"/>
                  </a:cubicBezTo>
                  <a:cubicBezTo>
                    <a:pt x="204" y="22"/>
                    <a:pt x="207" y="22"/>
                    <a:pt x="210" y="23"/>
                  </a:cubicBezTo>
                  <a:cubicBezTo>
                    <a:pt x="208" y="0"/>
                    <a:pt x="172" y="14"/>
                    <a:pt x="192" y="32"/>
                  </a:cubicBezTo>
                  <a:cubicBezTo>
                    <a:pt x="195" y="34"/>
                    <a:pt x="192" y="39"/>
                    <a:pt x="189" y="36"/>
                  </a:cubicBezTo>
                  <a:cubicBezTo>
                    <a:pt x="185" y="33"/>
                    <a:pt x="183" y="30"/>
                    <a:pt x="182" y="27"/>
                  </a:cubicBezTo>
                  <a:cubicBezTo>
                    <a:pt x="169" y="29"/>
                    <a:pt x="172" y="45"/>
                    <a:pt x="181" y="48"/>
                  </a:cubicBezTo>
                  <a:lnTo>
                    <a:pt x="181" y="47"/>
                  </a:lnTo>
                  <a:cubicBezTo>
                    <a:pt x="182" y="44"/>
                    <a:pt x="187" y="45"/>
                    <a:pt x="186" y="49"/>
                  </a:cubicBezTo>
                  <a:lnTo>
                    <a:pt x="185" y="51"/>
                  </a:lnTo>
                  <a:cubicBezTo>
                    <a:pt x="185" y="52"/>
                    <a:pt x="185" y="52"/>
                    <a:pt x="185" y="52"/>
                  </a:cubicBezTo>
                  <a:lnTo>
                    <a:pt x="172" y="105"/>
                  </a:lnTo>
                  <a:cubicBezTo>
                    <a:pt x="175" y="105"/>
                    <a:pt x="177" y="106"/>
                    <a:pt x="179" y="106"/>
                  </a:cubicBezTo>
                  <a:lnTo>
                    <a:pt x="199" y="85"/>
                  </a:lnTo>
                  <a:cubicBezTo>
                    <a:pt x="197" y="80"/>
                    <a:pt x="197" y="75"/>
                    <a:pt x="197" y="70"/>
                  </a:cubicBezTo>
                  <a:lnTo>
                    <a:pt x="197" y="70"/>
                  </a:lnTo>
                  <a:close/>
                  <a:moveTo>
                    <a:pt x="225" y="90"/>
                  </a:moveTo>
                  <a:lnTo>
                    <a:pt x="225" y="90"/>
                  </a:lnTo>
                  <a:cubicBezTo>
                    <a:pt x="222" y="85"/>
                    <a:pt x="221" y="79"/>
                    <a:pt x="222" y="74"/>
                  </a:cubicBezTo>
                  <a:cubicBezTo>
                    <a:pt x="222" y="71"/>
                    <a:pt x="225" y="76"/>
                    <a:pt x="225" y="76"/>
                  </a:cubicBezTo>
                  <a:cubicBezTo>
                    <a:pt x="227" y="78"/>
                    <a:pt x="229" y="79"/>
                    <a:pt x="232" y="80"/>
                  </a:cubicBezTo>
                  <a:cubicBezTo>
                    <a:pt x="236" y="73"/>
                    <a:pt x="241" y="66"/>
                    <a:pt x="246" y="60"/>
                  </a:cubicBezTo>
                  <a:cubicBezTo>
                    <a:pt x="252" y="52"/>
                    <a:pt x="257" y="45"/>
                    <a:pt x="263" y="38"/>
                  </a:cubicBezTo>
                  <a:cubicBezTo>
                    <a:pt x="253" y="26"/>
                    <a:pt x="237" y="33"/>
                    <a:pt x="242" y="51"/>
                  </a:cubicBezTo>
                  <a:cubicBezTo>
                    <a:pt x="243" y="55"/>
                    <a:pt x="237" y="56"/>
                    <a:pt x="236" y="52"/>
                  </a:cubicBezTo>
                  <a:cubicBezTo>
                    <a:pt x="235" y="48"/>
                    <a:pt x="235" y="45"/>
                    <a:pt x="235" y="42"/>
                  </a:cubicBezTo>
                  <a:cubicBezTo>
                    <a:pt x="223" y="38"/>
                    <a:pt x="214" y="49"/>
                    <a:pt x="222" y="60"/>
                  </a:cubicBezTo>
                  <a:cubicBezTo>
                    <a:pt x="225" y="57"/>
                    <a:pt x="228" y="61"/>
                    <a:pt x="226" y="64"/>
                  </a:cubicBezTo>
                  <a:lnTo>
                    <a:pt x="204" y="87"/>
                  </a:lnTo>
                  <a:cubicBezTo>
                    <a:pt x="204" y="88"/>
                    <a:pt x="204" y="88"/>
                    <a:pt x="203" y="88"/>
                  </a:cubicBezTo>
                  <a:lnTo>
                    <a:pt x="186" y="107"/>
                  </a:lnTo>
                  <a:cubicBezTo>
                    <a:pt x="193" y="109"/>
                    <a:pt x="201" y="110"/>
                    <a:pt x="209" y="113"/>
                  </a:cubicBezTo>
                  <a:cubicBezTo>
                    <a:pt x="214" y="105"/>
                    <a:pt x="220" y="97"/>
                    <a:pt x="225" y="90"/>
                  </a:cubicBezTo>
                  <a:lnTo>
                    <a:pt x="225" y="90"/>
                  </a:lnTo>
                  <a:close/>
                  <a:moveTo>
                    <a:pt x="200" y="247"/>
                  </a:moveTo>
                  <a:lnTo>
                    <a:pt x="200" y="247"/>
                  </a:lnTo>
                  <a:cubicBezTo>
                    <a:pt x="231" y="234"/>
                    <a:pt x="241" y="209"/>
                    <a:pt x="240" y="189"/>
                  </a:cubicBezTo>
                  <a:cubicBezTo>
                    <a:pt x="233" y="199"/>
                    <a:pt x="226" y="210"/>
                    <a:pt x="219" y="219"/>
                  </a:cubicBezTo>
                  <a:cubicBezTo>
                    <a:pt x="213" y="229"/>
                    <a:pt x="206" y="238"/>
                    <a:pt x="200" y="247"/>
                  </a:cubicBezTo>
                  <a:lnTo>
                    <a:pt x="200" y="247"/>
                  </a:lnTo>
                  <a:close/>
                  <a:moveTo>
                    <a:pt x="262" y="176"/>
                  </a:moveTo>
                  <a:lnTo>
                    <a:pt x="262" y="176"/>
                  </a:lnTo>
                  <a:cubicBezTo>
                    <a:pt x="275" y="162"/>
                    <a:pt x="280" y="148"/>
                    <a:pt x="280" y="134"/>
                  </a:cubicBezTo>
                  <a:cubicBezTo>
                    <a:pt x="272" y="143"/>
                    <a:pt x="265" y="152"/>
                    <a:pt x="259" y="162"/>
                  </a:cubicBezTo>
                  <a:cubicBezTo>
                    <a:pt x="260" y="166"/>
                    <a:pt x="261" y="171"/>
                    <a:pt x="262" y="176"/>
                  </a:cubicBezTo>
                  <a:lnTo>
                    <a:pt x="262" y="176"/>
                  </a:lnTo>
                  <a:close/>
                  <a:moveTo>
                    <a:pt x="303" y="125"/>
                  </a:moveTo>
                  <a:lnTo>
                    <a:pt x="303" y="125"/>
                  </a:lnTo>
                  <a:cubicBezTo>
                    <a:pt x="317" y="114"/>
                    <a:pt x="322" y="102"/>
                    <a:pt x="322" y="87"/>
                  </a:cubicBezTo>
                  <a:cubicBezTo>
                    <a:pt x="314" y="94"/>
                    <a:pt x="307" y="101"/>
                    <a:pt x="300" y="109"/>
                  </a:cubicBezTo>
                  <a:cubicBezTo>
                    <a:pt x="301" y="115"/>
                    <a:pt x="302" y="120"/>
                    <a:pt x="303" y="125"/>
                  </a:cubicBezTo>
                  <a:lnTo>
                    <a:pt x="303" y="125"/>
                  </a:lnTo>
                  <a:close/>
                  <a:moveTo>
                    <a:pt x="302" y="148"/>
                  </a:moveTo>
                  <a:lnTo>
                    <a:pt x="302" y="148"/>
                  </a:lnTo>
                  <a:cubicBezTo>
                    <a:pt x="331" y="135"/>
                    <a:pt x="344" y="104"/>
                    <a:pt x="341" y="71"/>
                  </a:cubicBezTo>
                  <a:cubicBezTo>
                    <a:pt x="336" y="75"/>
                    <a:pt x="332" y="78"/>
                    <a:pt x="327" y="82"/>
                  </a:cubicBezTo>
                  <a:cubicBezTo>
                    <a:pt x="329" y="102"/>
                    <a:pt x="322" y="118"/>
                    <a:pt x="303" y="132"/>
                  </a:cubicBezTo>
                  <a:cubicBezTo>
                    <a:pt x="303" y="138"/>
                    <a:pt x="303" y="143"/>
                    <a:pt x="302" y="148"/>
                  </a:cubicBezTo>
                  <a:lnTo>
                    <a:pt x="302" y="148"/>
                  </a:lnTo>
                  <a:close/>
                  <a:moveTo>
                    <a:pt x="189" y="269"/>
                  </a:moveTo>
                  <a:lnTo>
                    <a:pt x="189" y="269"/>
                  </a:lnTo>
                  <a:cubicBezTo>
                    <a:pt x="189" y="269"/>
                    <a:pt x="189" y="269"/>
                    <a:pt x="189" y="269"/>
                  </a:cubicBezTo>
                  <a:cubicBezTo>
                    <a:pt x="222" y="266"/>
                    <a:pt x="251" y="240"/>
                    <a:pt x="257" y="205"/>
                  </a:cubicBezTo>
                  <a:cubicBezTo>
                    <a:pt x="257" y="204"/>
                    <a:pt x="257" y="204"/>
                    <a:pt x="257" y="204"/>
                  </a:cubicBezTo>
                  <a:cubicBezTo>
                    <a:pt x="258" y="197"/>
                    <a:pt x="258" y="190"/>
                    <a:pt x="257" y="182"/>
                  </a:cubicBezTo>
                  <a:cubicBezTo>
                    <a:pt x="257" y="182"/>
                    <a:pt x="257" y="181"/>
                    <a:pt x="257" y="181"/>
                  </a:cubicBezTo>
                  <a:cubicBezTo>
                    <a:pt x="257" y="177"/>
                    <a:pt x="256" y="172"/>
                    <a:pt x="254" y="168"/>
                  </a:cubicBezTo>
                  <a:cubicBezTo>
                    <a:pt x="251" y="172"/>
                    <a:pt x="248" y="177"/>
                    <a:pt x="244" y="182"/>
                  </a:cubicBezTo>
                  <a:cubicBezTo>
                    <a:pt x="249" y="207"/>
                    <a:pt x="238" y="242"/>
                    <a:pt x="194" y="255"/>
                  </a:cubicBezTo>
                  <a:cubicBezTo>
                    <a:pt x="191" y="260"/>
                    <a:pt x="187" y="264"/>
                    <a:pt x="184" y="269"/>
                  </a:cubicBezTo>
                  <a:cubicBezTo>
                    <a:pt x="185" y="269"/>
                    <a:pt x="187" y="269"/>
                    <a:pt x="189" y="269"/>
                  </a:cubicBezTo>
                  <a:lnTo>
                    <a:pt x="189" y="269"/>
                  </a:lnTo>
                  <a:close/>
                  <a:moveTo>
                    <a:pt x="68" y="369"/>
                  </a:moveTo>
                  <a:lnTo>
                    <a:pt x="68" y="369"/>
                  </a:lnTo>
                  <a:cubicBezTo>
                    <a:pt x="68" y="369"/>
                    <a:pt x="68" y="369"/>
                    <a:pt x="68" y="369"/>
                  </a:cubicBezTo>
                  <a:cubicBezTo>
                    <a:pt x="68" y="370"/>
                    <a:pt x="69" y="371"/>
                    <a:pt x="70" y="372"/>
                  </a:cubicBezTo>
                  <a:cubicBezTo>
                    <a:pt x="81" y="366"/>
                    <a:pt x="91" y="358"/>
                    <a:pt x="101" y="350"/>
                  </a:cubicBezTo>
                  <a:cubicBezTo>
                    <a:pt x="101" y="350"/>
                    <a:pt x="101" y="350"/>
                    <a:pt x="101" y="350"/>
                  </a:cubicBezTo>
                  <a:cubicBezTo>
                    <a:pt x="106" y="346"/>
                    <a:pt x="111" y="342"/>
                    <a:pt x="115" y="338"/>
                  </a:cubicBezTo>
                  <a:cubicBezTo>
                    <a:pt x="115" y="338"/>
                    <a:pt x="116" y="338"/>
                    <a:pt x="116" y="338"/>
                  </a:cubicBezTo>
                  <a:cubicBezTo>
                    <a:pt x="120" y="334"/>
                    <a:pt x="125" y="329"/>
                    <a:pt x="129" y="325"/>
                  </a:cubicBezTo>
                  <a:cubicBezTo>
                    <a:pt x="129" y="325"/>
                    <a:pt x="130" y="325"/>
                    <a:pt x="130" y="324"/>
                  </a:cubicBezTo>
                  <a:cubicBezTo>
                    <a:pt x="136" y="319"/>
                    <a:pt x="141" y="312"/>
                    <a:pt x="147" y="306"/>
                  </a:cubicBezTo>
                  <a:cubicBezTo>
                    <a:pt x="147" y="306"/>
                    <a:pt x="147" y="305"/>
                    <a:pt x="148" y="305"/>
                  </a:cubicBezTo>
                  <a:cubicBezTo>
                    <a:pt x="153" y="300"/>
                    <a:pt x="158" y="294"/>
                    <a:pt x="162" y="288"/>
                  </a:cubicBezTo>
                  <a:cubicBezTo>
                    <a:pt x="163" y="287"/>
                    <a:pt x="163" y="287"/>
                    <a:pt x="163" y="287"/>
                  </a:cubicBezTo>
                  <a:cubicBezTo>
                    <a:pt x="167" y="282"/>
                    <a:pt x="172" y="276"/>
                    <a:pt x="176" y="271"/>
                  </a:cubicBezTo>
                  <a:cubicBezTo>
                    <a:pt x="176" y="270"/>
                    <a:pt x="176" y="270"/>
                    <a:pt x="176" y="270"/>
                  </a:cubicBezTo>
                  <a:cubicBezTo>
                    <a:pt x="181" y="264"/>
                    <a:pt x="186" y="257"/>
                    <a:pt x="190" y="251"/>
                  </a:cubicBezTo>
                  <a:cubicBezTo>
                    <a:pt x="190" y="251"/>
                    <a:pt x="190" y="251"/>
                    <a:pt x="191" y="250"/>
                  </a:cubicBezTo>
                  <a:cubicBezTo>
                    <a:pt x="207" y="227"/>
                    <a:pt x="223" y="203"/>
                    <a:pt x="239" y="180"/>
                  </a:cubicBezTo>
                  <a:cubicBezTo>
                    <a:pt x="239" y="180"/>
                    <a:pt x="239" y="180"/>
                    <a:pt x="239" y="180"/>
                  </a:cubicBezTo>
                  <a:cubicBezTo>
                    <a:pt x="244" y="173"/>
                    <a:pt x="248" y="167"/>
                    <a:pt x="253" y="160"/>
                  </a:cubicBezTo>
                  <a:cubicBezTo>
                    <a:pt x="253" y="160"/>
                    <a:pt x="253" y="160"/>
                    <a:pt x="253" y="160"/>
                  </a:cubicBezTo>
                  <a:cubicBezTo>
                    <a:pt x="261" y="149"/>
                    <a:pt x="269" y="138"/>
                    <a:pt x="277" y="128"/>
                  </a:cubicBezTo>
                  <a:cubicBezTo>
                    <a:pt x="278" y="127"/>
                    <a:pt x="279" y="126"/>
                    <a:pt x="279" y="125"/>
                  </a:cubicBezTo>
                  <a:cubicBezTo>
                    <a:pt x="280" y="125"/>
                    <a:pt x="280" y="124"/>
                    <a:pt x="280" y="124"/>
                  </a:cubicBezTo>
                  <a:cubicBezTo>
                    <a:pt x="285" y="118"/>
                    <a:pt x="290" y="113"/>
                    <a:pt x="295" y="107"/>
                  </a:cubicBezTo>
                  <a:cubicBezTo>
                    <a:pt x="295" y="107"/>
                    <a:pt x="295" y="107"/>
                    <a:pt x="295" y="106"/>
                  </a:cubicBezTo>
                  <a:cubicBezTo>
                    <a:pt x="304" y="97"/>
                    <a:pt x="313" y="87"/>
                    <a:pt x="322" y="79"/>
                  </a:cubicBezTo>
                  <a:cubicBezTo>
                    <a:pt x="322" y="79"/>
                    <a:pt x="323" y="79"/>
                    <a:pt x="323" y="79"/>
                  </a:cubicBezTo>
                  <a:cubicBezTo>
                    <a:pt x="329" y="73"/>
                    <a:pt x="335" y="69"/>
                    <a:pt x="341" y="64"/>
                  </a:cubicBezTo>
                  <a:cubicBezTo>
                    <a:pt x="341" y="64"/>
                    <a:pt x="342" y="64"/>
                    <a:pt x="342" y="64"/>
                  </a:cubicBezTo>
                  <a:lnTo>
                    <a:pt x="343" y="63"/>
                  </a:lnTo>
                  <a:cubicBezTo>
                    <a:pt x="343" y="63"/>
                    <a:pt x="343" y="63"/>
                    <a:pt x="343" y="63"/>
                  </a:cubicBezTo>
                  <a:cubicBezTo>
                    <a:pt x="344" y="62"/>
                    <a:pt x="345" y="61"/>
                    <a:pt x="346" y="61"/>
                  </a:cubicBezTo>
                  <a:lnTo>
                    <a:pt x="340" y="45"/>
                  </a:lnTo>
                  <a:cubicBezTo>
                    <a:pt x="337" y="47"/>
                    <a:pt x="334" y="50"/>
                    <a:pt x="331" y="52"/>
                  </a:cubicBezTo>
                  <a:cubicBezTo>
                    <a:pt x="331" y="52"/>
                    <a:pt x="331" y="53"/>
                    <a:pt x="331" y="53"/>
                  </a:cubicBezTo>
                  <a:cubicBezTo>
                    <a:pt x="225" y="140"/>
                    <a:pt x="180" y="283"/>
                    <a:pt x="63" y="361"/>
                  </a:cubicBezTo>
                  <a:cubicBezTo>
                    <a:pt x="65" y="364"/>
                    <a:pt x="66" y="366"/>
                    <a:pt x="68" y="369"/>
                  </a:cubicBezTo>
                  <a:lnTo>
                    <a:pt x="68" y="369"/>
                  </a:lnTo>
                  <a:close/>
                </a:path>
              </a:pathLst>
            </a:custGeom>
            <a:noFill/>
            <a:ln w="15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sz="4267"/>
            </a:p>
          </p:txBody>
        </p:sp>
        <p:sp>
          <p:nvSpPr>
            <p:cNvPr id="34" name="Freeform 12">
              <a:extLst>
                <a:ext uri="{FF2B5EF4-FFF2-40B4-BE49-F238E27FC236}">
                  <a16:creationId xmlns:a16="http://schemas.microsoft.com/office/drawing/2014/main" id="{B2150D36-64C6-284F-A421-F2F59D6C51AA}"/>
                </a:ext>
              </a:extLst>
            </p:cNvPr>
            <p:cNvSpPr>
              <a:spLocks noEditPoints="1"/>
            </p:cNvSpPr>
            <p:nvPr userDrawn="1"/>
          </p:nvSpPr>
          <p:spPr bwMode="auto">
            <a:xfrm>
              <a:off x="7694613" y="509588"/>
              <a:ext cx="328613" cy="385762"/>
            </a:xfrm>
            <a:custGeom>
              <a:avLst/>
              <a:gdLst>
                <a:gd name="T0" fmla="*/ 159 w 404"/>
                <a:gd name="T1" fmla="*/ 338 h 470"/>
                <a:gd name="T2" fmla="*/ 185 w 404"/>
                <a:gd name="T3" fmla="*/ 332 h 470"/>
                <a:gd name="T4" fmla="*/ 193 w 404"/>
                <a:gd name="T5" fmla="*/ 297 h 470"/>
                <a:gd name="T6" fmla="*/ 161 w 404"/>
                <a:gd name="T7" fmla="*/ 281 h 470"/>
                <a:gd name="T8" fmla="*/ 137 w 404"/>
                <a:gd name="T9" fmla="*/ 310 h 470"/>
                <a:gd name="T10" fmla="*/ 83 w 404"/>
                <a:gd name="T11" fmla="*/ 444 h 470"/>
                <a:gd name="T12" fmla="*/ 107 w 404"/>
                <a:gd name="T13" fmla="*/ 433 h 470"/>
                <a:gd name="T14" fmla="*/ 155 w 404"/>
                <a:gd name="T15" fmla="*/ 343 h 470"/>
                <a:gd name="T16" fmla="*/ 84 w 404"/>
                <a:gd name="T17" fmla="*/ 429 h 470"/>
                <a:gd name="T18" fmla="*/ 57 w 404"/>
                <a:gd name="T19" fmla="*/ 416 h 470"/>
                <a:gd name="T20" fmla="*/ 59 w 404"/>
                <a:gd name="T21" fmla="*/ 345 h 470"/>
                <a:gd name="T22" fmla="*/ 83 w 404"/>
                <a:gd name="T23" fmla="*/ 444 h 470"/>
                <a:gd name="T24" fmla="*/ 90 w 404"/>
                <a:gd name="T25" fmla="*/ 448 h 470"/>
                <a:gd name="T26" fmla="*/ 108 w 404"/>
                <a:gd name="T27" fmla="*/ 438 h 470"/>
                <a:gd name="T28" fmla="*/ 115 w 404"/>
                <a:gd name="T29" fmla="*/ 434 h 470"/>
                <a:gd name="T30" fmla="*/ 127 w 404"/>
                <a:gd name="T31" fmla="*/ 424 h 470"/>
                <a:gd name="T32" fmla="*/ 161 w 404"/>
                <a:gd name="T33" fmla="*/ 344 h 470"/>
                <a:gd name="T34" fmla="*/ 280 w 404"/>
                <a:gd name="T35" fmla="*/ 459 h 470"/>
                <a:gd name="T36" fmla="*/ 166 w 404"/>
                <a:gd name="T37" fmla="*/ 345 h 470"/>
                <a:gd name="T38" fmla="*/ 161 w 404"/>
                <a:gd name="T39" fmla="*/ 268 h 470"/>
                <a:gd name="T40" fmla="*/ 166 w 404"/>
                <a:gd name="T41" fmla="*/ 275 h 470"/>
                <a:gd name="T42" fmla="*/ 161 w 404"/>
                <a:gd name="T43" fmla="*/ 268 h 470"/>
                <a:gd name="T44" fmla="*/ 199 w 404"/>
                <a:gd name="T45" fmla="*/ 297 h 470"/>
                <a:gd name="T46" fmla="*/ 331 w 404"/>
                <a:gd name="T47" fmla="*/ 362 h 470"/>
                <a:gd name="T48" fmla="*/ 368 w 404"/>
                <a:gd name="T49" fmla="*/ 285 h 470"/>
                <a:gd name="T50" fmla="*/ 323 w 404"/>
                <a:gd name="T51" fmla="*/ 281 h 470"/>
                <a:gd name="T52" fmla="*/ 368 w 404"/>
                <a:gd name="T53" fmla="*/ 279 h 470"/>
                <a:gd name="T54" fmla="*/ 377 w 404"/>
                <a:gd name="T55" fmla="*/ 243 h 470"/>
                <a:gd name="T56" fmla="*/ 345 w 404"/>
                <a:gd name="T57" fmla="*/ 219 h 470"/>
                <a:gd name="T58" fmla="*/ 347 w 404"/>
                <a:gd name="T59" fmla="*/ 245 h 470"/>
                <a:gd name="T60" fmla="*/ 383 w 404"/>
                <a:gd name="T61" fmla="*/ 239 h 470"/>
                <a:gd name="T62" fmla="*/ 367 w 404"/>
                <a:gd name="T63" fmla="*/ 129 h 470"/>
                <a:gd name="T64" fmla="*/ 182 w 404"/>
                <a:gd name="T65" fmla="*/ 233 h 470"/>
                <a:gd name="T66" fmla="*/ 175 w 404"/>
                <a:gd name="T67" fmla="*/ 239 h 470"/>
                <a:gd name="T68" fmla="*/ 170 w 404"/>
                <a:gd name="T69" fmla="*/ 234 h 470"/>
                <a:gd name="T70" fmla="*/ 187 w 404"/>
                <a:gd name="T71" fmla="*/ 282 h 470"/>
                <a:gd name="T72" fmla="*/ 174 w 404"/>
                <a:gd name="T73" fmla="*/ 239 h 470"/>
                <a:gd name="T74" fmla="*/ 273 w 404"/>
                <a:gd name="T75" fmla="*/ 38 h 470"/>
                <a:gd name="T76" fmla="*/ 262 w 404"/>
                <a:gd name="T77" fmla="*/ 38 h 470"/>
                <a:gd name="T78" fmla="*/ 273 w 404"/>
                <a:gd name="T79" fmla="*/ 38 h 470"/>
                <a:gd name="T80" fmla="*/ 282 w 404"/>
                <a:gd name="T81" fmla="*/ 26 h 470"/>
                <a:gd name="T82" fmla="*/ 288 w 404"/>
                <a:gd name="T83" fmla="*/ 20 h 470"/>
                <a:gd name="T84" fmla="*/ 258 w 404"/>
                <a:gd name="T85" fmla="*/ 56 h 470"/>
                <a:gd name="T86" fmla="*/ 254 w 404"/>
                <a:gd name="T87" fmla="*/ 52 h 470"/>
                <a:gd name="T88" fmla="*/ 98 w 404"/>
                <a:gd name="T89" fmla="*/ 6 h 470"/>
                <a:gd name="T90" fmla="*/ 87 w 404"/>
                <a:gd name="T91" fmla="*/ 6 h 470"/>
                <a:gd name="T92" fmla="*/ 98 w 404"/>
                <a:gd name="T93" fmla="*/ 6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04" h="470">
                  <a:moveTo>
                    <a:pt x="159" y="338"/>
                  </a:moveTo>
                  <a:lnTo>
                    <a:pt x="159" y="338"/>
                  </a:lnTo>
                  <a:cubicBezTo>
                    <a:pt x="159" y="338"/>
                    <a:pt x="159" y="338"/>
                    <a:pt x="159" y="338"/>
                  </a:cubicBezTo>
                  <a:cubicBezTo>
                    <a:pt x="161" y="339"/>
                    <a:pt x="164" y="339"/>
                    <a:pt x="166" y="339"/>
                  </a:cubicBezTo>
                  <a:cubicBezTo>
                    <a:pt x="173" y="339"/>
                    <a:pt x="180" y="337"/>
                    <a:pt x="185" y="332"/>
                  </a:cubicBezTo>
                  <a:cubicBezTo>
                    <a:pt x="185" y="332"/>
                    <a:pt x="185" y="332"/>
                    <a:pt x="185" y="332"/>
                  </a:cubicBezTo>
                  <a:cubicBezTo>
                    <a:pt x="192" y="327"/>
                    <a:pt x="196" y="319"/>
                    <a:pt x="196" y="310"/>
                  </a:cubicBezTo>
                  <a:cubicBezTo>
                    <a:pt x="196" y="305"/>
                    <a:pt x="195" y="301"/>
                    <a:pt x="193" y="298"/>
                  </a:cubicBezTo>
                  <a:cubicBezTo>
                    <a:pt x="193" y="297"/>
                    <a:pt x="193" y="297"/>
                    <a:pt x="193" y="297"/>
                  </a:cubicBezTo>
                  <a:cubicBezTo>
                    <a:pt x="188" y="287"/>
                    <a:pt x="178" y="281"/>
                    <a:pt x="166" y="281"/>
                  </a:cubicBezTo>
                  <a:cubicBezTo>
                    <a:pt x="165" y="281"/>
                    <a:pt x="163" y="281"/>
                    <a:pt x="162" y="281"/>
                  </a:cubicBezTo>
                  <a:lnTo>
                    <a:pt x="161" y="281"/>
                  </a:lnTo>
                  <a:cubicBezTo>
                    <a:pt x="156" y="282"/>
                    <a:pt x="151" y="284"/>
                    <a:pt x="147" y="288"/>
                  </a:cubicBezTo>
                  <a:lnTo>
                    <a:pt x="147" y="288"/>
                  </a:lnTo>
                  <a:cubicBezTo>
                    <a:pt x="141" y="293"/>
                    <a:pt x="137" y="301"/>
                    <a:pt x="137" y="310"/>
                  </a:cubicBezTo>
                  <a:cubicBezTo>
                    <a:pt x="137" y="323"/>
                    <a:pt x="146" y="335"/>
                    <a:pt x="159" y="338"/>
                  </a:cubicBezTo>
                  <a:lnTo>
                    <a:pt x="159" y="338"/>
                  </a:lnTo>
                  <a:close/>
                  <a:moveTo>
                    <a:pt x="83" y="444"/>
                  </a:moveTo>
                  <a:lnTo>
                    <a:pt x="83" y="444"/>
                  </a:lnTo>
                  <a:cubicBezTo>
                    <a:pt x="91" y="441"/>
                    <a:pt x="99" y="438"/>
                    <a:pt x="106" y="433"/>
                  </a:cubicBezTo>
                  <a:cubicBezTo>
                    <a:pt x="106" y="433"/>
                    <a:pt x="106" y="433"/>
                    <a:pt x="107" y="433"/>
                  </a:cubicBezTo>
                  <a:cubicBezTo>
                    <a:pt x="113" y="429"/>
                    <a:pt x="119" y="424"/>
                    <a:pt x="124" y="419"/>
                  </a:cubicBezTo>
                  <a:cubicBezTo>
                    <a:pt x="124" y="419"/>
                    <a:pt x="124" y="419"/>
                    <a:pt x="124" y="419"/>
                  </a:cubicBezTo>
                  <a:cubicBezTo>
                    <a:pt x="149" y="394"/>
                    <a:pt x="156" y="361"/>
                    <a:pt x="155" y="343"/>
                  </a:cubicBezTo>
                  <a:cubicBezTo>
                    <a:pt x="150" y="341"/>
                    <a:pt x="144" y="338"/>
                    <a:pt x="140" y="333"/>
                  </a:cubicBezTo>
                  <a:cubicBezTo>
                    <a:pt x="143" y="366"/>
                    <a:pt x="133" y="405"/>
                    <a:pt x="86" y="429"/>
                  </a:cubicBezTo>
                  <a:cubicBezTo>
                    <a:pt x="85" y="429"/>
                    <a:pt x="85" y="429"/>
                    <a:pt x="84" y="429"/>
                  </a:cubicBezTo>
                  <a:cubicBezTo>
                    <a:pt x="84" y="429"/>
                    <a:pt x="83" y="429"/>
                    <a:pt x="83" y="429"/>
                  </a:cubicBezTo>
                  <a:cubicBezTo>
                    <a:pt x="75" y="426"/>
                    <a:pt x="66" y="422"/>
                    <a:pt x="59" y="417"/>
                  </a:cubicBezTo>
                  <a:cubicBezTo>
                    <a:pt x="58" y="416"/>
                    <a:pt x="58" y="416"/>
                    <a:pt x="57" y="416"/>
                  </a:cubicBezTo>
                  <a:cubicBezTo>
                    <a:pt x="51" y="411"/>
                    <a:pt x="45" y="405"/>
                    <a:pt x="41" y="398"/>
                  </a:cubicBezTo>
                  <a:cubicBezTo>
                    <a:pt x="41" y="397"/>
                    <a:pt x="41" y="397"/>
                    <a:pt x="40" y="397"/>
                  </a:cubicBezTo>
                  <a:cubicBezTo>
                    <a:pt x="31" y="381"/>
                    <a:pt x="33" y="361"/>
                    <a:pt x="59" y="345"/>
                  </a:cubicBezTo>
                  <a:cubicBezTo>
                    <a:pt x="58" y="341"/>
                    <a:pt x="56" y="337"/>
                    <a:pt x="54" y="333"/>
                  </a:cubicBezTo>
                  <a:cubicBezTo>
                    <a:pt x="0" y="370"/>
                    <a:pt x="22" y="416"/>
                    <a:pt x="83" y="444"/>
                  </a:cubicBezTo>
                  <a:lnTo>
                    <a:pt x="83" y="444"/>
                  </a:lnTo>
                  <a:close/>
                  <a:moveTo>
                    <a:pt x="108" y="438"/>
                  </a:moveTo>
                  <a:lnTo>
                    <a:pt x="108" y="438"/>
                  </a:lnTo>
                  <a:cubicBezTo>
                    <a:pt x="103" y="442"/>
                    <a:pt x="97" y="445"/>
                    <a:pt x="90" y="448"/>
                  </a:cubicBezTo>
                  <a:cubicBezTo>
                    <a:pt x="122" y="461"/>
                    <a:pt x="164" y="470"/>
                    <a:pt x="208" y="469"/>
                  </a:cubicBezTo>
                  <a:cubicBezTo>
                    <a:pt x="182" y="459"/>
                    <a:pt x="133" y="443"/>
                    <a:pt x="108" y="438"/>
                  </a:cubicBezTo>
                  <a:lnTo>
                    <a:pt x="108" y="438"/>
                  </a:lnTo>
                  <a:close/>
                  <a:moveTo>
                    <a:pt x="127" y="424"/>
                  </a:moveTo>
                  <a:lnTo>
                    <a:pt x="127" y="424"/>
                  </a:lnTo>
                  <a:cubicBezTo>
                    <a:pt x="123" y="428"/>
                    <a:pt x="119" y="431"/>
                    <a:pt x="115" y="434"/>
                  </a:cubicBezTo>
                  <a:cubicBezTo>
                    <a:pt x="146" y="441"/>
                    <a:pt x="202" y="459"/>
                    <a:pt x="222" y="468"/>
                  </a:cubicBezTo>
                  <a:cubicBezTo>
                    <a:pt x="234" y="468"/>
                    <a:pt x="246" y="466"/>
                    <a:pt x="258" y="464"/>
                  </a:cubicBezTo>
                  <a:cubicBezTo>
                    <a:pt x="224" y="453"/>
                    <a:pt x="157" y="432"/>
                    <a:pt x="127" y="424"/>
                  </a:cubicBezTo>
                  <a:lnTo>
                    <a:pt x="127" y="424"/>
                  </a:lnTo>
                  <a:close/>
                  <a:moveTo>
                    <a:pt x="161" y="344"/>
                  </a:moveTo>
                  <a:lnTo>
                    <a:pt x="161" y="344"/>
                  </a:lnTo>
                  <a:cubicBezTo>
                    <a:pt x="161" y="363"/>
                    <a:pt x="154" y="395"/>
                    <a:pt x="131" y="420"/>
                  </a:cubicBezTo>
                  <a:cubicBezTo>
                    <a:pt x="166" y="428"/>
                    <a:pt x="241" y="452"/>
                    <a:pt x="269" y="462"/>
                  </a:cubicBezTo>
                  <a:cubicBezTo>
                    <a:pt x="273" y="461"/>
                    <a:pt x="277" y="460"/>
                    <a:pt x="280" y="459"/>
                  </a:cubicBezTo>
                  <a:cubicBezTo>
                    <a:pt x="276" y="437"/>
                    <a:pt x="276" y="405"/>
                    <a:pt x="287" y="370"/>
                  </a:cubicBezTo>
                  <a:cubicBezTo>
                    <a:pt x="256" y="368"/>
                    <a:pt x="220" y="358"/>
                    <a:pt x="187" y="338"/>
                  </a:cubicBezTo>
                  <a:cubicBezTo>
                    <a:pt x="181" y="342"/>
                    <a:pt x="174" y="345"/>
                    <a:pt x="166" y="345"/>
                  </a:cubicBezTo>
                  <a:cubicBezTo>
                    <a:pt x="164" y="345"/>
                    <a:pt x="163" y="345"/>
                    <a:pt x="161" y="344"/>
                  </a:cubicBezTo>
                  <a:lnTo>
                    <a:pt x="161" y="344"/>
                  </a:lnTo>
                  <a:close/>
                  <a:moveTo>
                    <a:pt x="161" y="268"/>
                  </a:moveTo>
                  <a:lnTo>
                    <a:pt x="161" y="268"/>
                  </a:lnTo>
                  <a:cubicBezTo>
                    <a:pt x="161" y="271"/>
                    <a:pt x="162" y="273"/>
                    <a:pt x="163" y="275"/>
                  </a:cubicBezTo>
                  <a:cubicBezTo>
                    <a:pt x="164" y="275"/>
                    <a:pt x="165" y="275"/>
                    <a:pt x="166" y="275"/>
                  </a:cubicBezTo>
                  <a:cubicBezTo>
                    <a:pt x="172" y="275"/>
                    <a:pt x="177" y="276"/>
                    <a:pt x="182" y="279"/>
                  </a:cubicBezTo>
                  <a:cubicBezTo>
                    <a:pt x="185" y="263"/>
                    <a:pt x="170" y="257"/>
                    <a:pt x="161" y="268"/>
                  </a:cubicBezTo>
                  <a:lnTo>
                    <a:pt x="161" y="268"/>
                  </a:lnTo>
                  <a:close/>
                  <a:moveTo>
                    <a:pt x="181" y="240"/>
                  </a:moveTo>
                  <a:lnTo>
                    <a:pt x="181" y="240"/>
                  </a:lnTo>
                  <a:cubicBezTo>
                    <a:pt x="206" y="246"/>
                    <a:pt x="214" y="278"/>
                    <a:pt x="199" y="297"/>
                  </a:cubicBezTo>
                  <a:cubicBezTo>
                    <a:pt x="200" y="301"/>
                    <a:pt x="201" y="305"/>
                    <a:pt x="201" y="310"/>
                  </a:cubicBezTo>
                  <a:cubicBezTo>
                    <a:pt x="201" y="319"/>
                    <a:pt x="197" y="328"/>
                    <a:pt x="191" y="334"/>
                  </a:cubicBezTo>
                  <a:cubicBezTo>
                    <a:pt x="240" y="364"/>
                    <a:pt x="295" y="369"/>
                    <a:pt x="331" y="362"/>
                  </a:cubicBezTo>
                  <a:cubicBezTo>
                    <a:pt x="369" y="354"/>
                    <a:pt x="382" y="333"/>
                    <a:pt x="359" y="312"/>
                  </a:cubicBezTo>
                  <a:cubicBezTo>
                    <a:pt x="354" y="308"/>
                    <a:pt x="366" y="297"/>
                    <a:pt x="374" y="296"/>
                  </a:cubicBezTo>
                  <a:cubicBezTo>
                    <a:pt x="375" y="291"/>
                    <a:pt x="373" y="287"/>
                    <a:pt x="368" y="285"/>
                  </a:cubicBezTo>
                  <a:cubicBezTo>
                    <a:pt x="357" y="284"/>
                    <a:pt x="338" y="290"/>
                    <a:pt x="325" y="293"/>
                  </a:cubicBezTo>
                  <a:cubicBezTo>
                    <a:pt x="325" y="295"/>
                    <a:pt x="321" y="296"/>
                    <a:pt x="320" y="293"/>
                  </a:cubicBezTo>
                  <a:cubicBezTo>
                    <a:pt x="319" y="289"/>
                    <a:pt x="322" y="283"/>
                    <a:pt x="323" y="281"/>
                  </a:cubicBezTo>
                  <a:cubicBezTo>
                    <a:pt x="325" y="277"/>
                    <a:pt x="329" y="280"/>
                    <a:pt x="328" y="283"/>
                  </a:cubicBezTo>
                  <a:cubicBezTo>
                    <a:pt x="327" y="284"/>
                    <a:pt x="327" y="285"/>
                    <a:pt x="326" y="287"/>
                  </a:cubicBezTo>
                  <a:cubicBezTo>
                    <a:pt x="339" y="284"/>
                    <a:pt x="356" y="278"/>
                    <a:pt x="368" y="279"/>
                  </a:cubicBezTo>
                  <a:cubicBezTo>
                    <a:pt x="371" y="277"/>
                    <a:pt x="379" y="271"/>
                    <a:pt x="378" y="267"/>
                  </a:cubicBezTo>
                  <a:cubicBezTo>
                    <a:pt x="377" y="266"/>
                    <a:pt x="376" y="265"/>
                    <a:pt x="375" y="263"/>
                  </a:cubicBezTo>
                  <a:cubicBezTo>
                    <a:pt x="369" y="255"/>
                    <a:pt x="371" y="249"/>
                    <a:pt x="377" y="243"/>
                  </a:cubicBezTo>
                  <a:cubicBezTo>
                    <a:pt x="367" y="242"/>
                    <a:pt x="355" y="243"/>
                    <a:pt x="349" y="250"/>
                  </a:cubicBezTo>
                  <a:cubicBezTo>
                    <a:pt x="345" y="255"/>
                    <a:pt x="338" y="243"/>
                    <a:pt x="338" y="242"/>
                  </a:cubicBezTo>
                  <a:cubicBezTo>
                    <a:pt x="335" y="236"/>
                    <a:pt x="335" y="228"/>
                    <a:pt x="345" y="219"/>
                  </a:cubicBezTo>
                  <a:cubicBezTo>
                    <a:pt x="347" y="216"/>
                    <a:pt x="351" y="221"/>
                    <a:pt x="349" y="223"/>
                  </a:cubicBezTo>
                  <a:cubicBezTo>
                    <a:pt x="341" y="230"/>
                    <a:pt x="339" y="237"/>
                    <a:pt x="346" y="244"/>
                  </a:cubicBezTo>
                  <a:lnTo>
                    <a:pt x="347" y="245"/>
                  </a:lnTo>
                  <a:cubicBezTo>
                    <a:pt x="357" y="237"/>
                    <a:pt x="371" y="236"/>
                    <a:pt x="383" y="239"/>
                  </a:cubicBezTo>
                  <a:lnTo>
                    <a:pt x="383" y="239"/>
                  </a:lnTo>
                  <a:lnTo>
                    <a:pt x="383" y="239"/>
                  </a:lnTo>
                  <a:cubicBezTo>
                    <a:pt x="404" y="237"/>
                    <a:pt x="403" y="229"/>
                    <a:pt x="397" y="213"/>
                  </a:cubicBezTo>
                  <a:cubicBezTo>
                    <a:pt x="395" y="207"/>
                    <a:pt x="392" y="200"/>
                    <a:pt x="389" y="191"/>
                  </a:cubicBezTo>
                  <a:cubicBezTo>
                    <a:pt x="384" y="180"/>
                    <a:pt x="376" y="155"/>
                    <a:pt x="367" y="129"/>
                  </a:cubicBezTo>
                  <a:cubicBezTo>
                    <a:pt x="343" y="119"/>
                    <a:pt x="308" y="125"/>
                    <a:pt x="282" y="137"/>
                  </a:cubicBezTo>
                  <a:cubicBezTo>
                    <a:pt x="275" y="147"/>
                    <a:pt x="266" y="156"/>
                    <a:pt x="252" y="165"/>
                  </a:cubicBezTo>
                  <a:cubicBezTo>
                    <a:pt x="246" y="202"/>
                    <a:pt x="216" y="229"/>
                    <a:pt x="182" y="233"/>
                  </a:cubicBezTo>
                  <a:lnTo>
                    <a:pt x="181" y="240"/>
                  </a:lnTo>
                  <a:lnTo>
                    <a:pt x="181" y="240"/>
                  </a:lnTo>
                  <a:close/>
                  <a:moveTo>
                    <a:pt x="175" y="239"/>
                  </a:moveTo>
                  <a:lnTo>
                    <a:pt x="175" y="239"/>
                  </a:lnTo>
                  <a:lnTo>
                    <a:pt x="176" y="234"/>
                  </a:lnTo>
                  <a:cubicBezTo>
                    <a:pt x="174" y="234"/>
                    <a:pt x="172" y="234"/>
                    <a:pt x="170" y="234"/>
                  </a:cubicBezTo>
                  <a:cubicBezTo>
                    <a:pt x="166" y="239"/>
                    <a:pt x="162" y="244"/>
                    <a:pt x="158" y="249"/>
                  </a:cubicBezTo>
                  <a:cubicBezTo>
                    <a:pt x="158" y="253"/>
                    <a:pt x="158" y="258"/>
                    <a:pt x="159" y="261"/>
                  </a:cubicBezTo>
                  <a:cubicBezTo>
                    <a:pt x="171" y="252"/>
                    <a:pt x="194" y="258"/>
                    <a:pt x="187" y="282"/>
                  </a:cubicBezTo>
                  <a:cubicBezTo>
                    <a:pt x="190" y="284"/>
                    <a:pt x="193" y="287"/>
                    <a:pt x="196" y="291"/>
                  </a:cubicBezTo>
                  <a:cubicBezTo>
                    <a:pt x="208" y="274"/>
                    <a:pt x="198" y="245"/>
                    <a:pt x="173" y="245"/>
                  </a:cubicBezTo>
                  <a:cubicBezTo>
                    <a:pt x="170" y="244"/>
                    <a:pt x="170" y="239"/>
                    <a:pt x="174" y="239"/>
                  </a:cubicBezTo>
                  <a:cubicBezTo>
                    <a:pt x="174" y="239"/>
                    <a:pt x="175" y="239"/>
                    <a:pt x="175" y="239"/>
                  </a:cubicBezTo>
                  <a:lnTo>
                    <a:pt x="175" y="239"/>
                  </a:lnTo>
                  <a:close/>
                  <a:moveTo>
                    <a:pt x="273" y="38"/>
                  </a:moveTo>
                  <a:lnTo>
                    <a:pt x="273" y="38"/>
                  </a:lnTo>
                  <a:cubicBezTo>
                    <a:pt x="273" y="41"/>
                    <a:pt x="270" y="43"/>
                    <a:pt x="268" y="43"/>
                  </a:cubicBezTo>
                  <a:cubicBezTo>
                    <a:pt x="265" y="43"/>
                    <a:pt x="262" y="41"/>
                    <a:pt x="262" y="38"/>
                  </a:cubicBezTo>
                  <a:cubicBezTo>
                    <a:pt x="262" y="35"/>
                    <a:pt x="265" y="33"/>
                    <a:pt x="268" y="33"/>
                  </a:cubicBezTo>
                  <a:cubicBezTo>
                    <a:pt x="270" y="33"/>
                    <a:pt x="273" y="35"/>
                    <a:pt x="273" y="38"/>
                  </a:cubicBezTo>
                  <a:lnTo>
                    <a:pt x="273" y="38"/>
                  </a:lnTo>
                  <a:close/>
                  <a:moveTo>
                    <a:pt x="288" y="20"/>
                  </a:moveTo>
                  <a:lnTo>
                    <a:pt x="288" y="20"/>
                  </a:lnTo>
                  <a:cubicBezTo>
                    <a:pt x="288" y="24"/>
                    <a:pt x="285" y="26"/>
                    <a:pt x="282" y="26"/>
                  </a:cubicBezTo>
                  <a:cubicBezTo>
                    <a:pt x="279" y="26"/>
                    <a:pt x="276" y="24"/>
                    <a:pt x="276" y="20"/>
                  </a:cubicBezTo>
                  <a:cubicBezTo>
                    <a:pt x="276" y="17"/>
                    <a:pt x="279" y="15"/>
                    <a:pt x="282" y="15"/>
                  </a:cubicBezTo>
                  <a:cubicBezTo>
                    <a:pt x="285" y="15"/>
                    <a:pt x="288" y="17"/>
                    <a:pt x="288" y="20"/>
                  </a:cubicBezTo>
                  <a:lnTo>
                    <a:pt x="288" y="20"/>
                  </a:lnTo>
                  <a:close/>
                  <a:moveTo>
                    <a:pt x="258" y="56"/>
                  </a:moveTo>
                  <a:lnTo>
                    <a:pt x="258" y="56"/>
                  </a:lnTo>
                  <a:cubicBezTo>
                    <a:pt x="258" y="59"/>
                    <a:pt x="256" y="61"/>
                    <a:pt x="254" y="61"/>
                  </a:cubicBezTo>
                  <a:cubicBezTo>
                    <a:pt x="251" y="61"/>
                    <a:pt x="249" y="59"/>
                    <a:pt x="249" y="56"/>
                  </a:cubicBezTo>
                  <a:cubicBezTo>
                    <a:pt x="249" y="54"/>
                    <a:pt x="251" y="52"/>
                    <a:pt x="254" y="52"/>
                  </a:cubicBezTo>
                  <a:cubicBezTo>
                    <a:pt x="256" y="52"/>
                    <a:pt x="258" y="54"/>
                    <a:pt x="258" y="56"/>
                  </a:cubicBezTo>
                  <a:lnTo>
                    <a:pt x="258" y="56"/>
                  </a:lnTo>
                  <a:close/>
                  <a:moveTo>
                    <a:pt x="98" y="6"/>
                  </a:moveTo>
                  <a:lnTo>
                    <a:pt x="98" y="6"/>
                  </a:lnTo>
                  <a:cubicBezTo>
                    <a:pt x="98" y="9"/>
                    <a:pt x="95" y="12"/>
                    <a:pt x="92" y="12"/>
                  </a:cubicBezTo>
                  <a:cubicBezTo>
                    <a:pt x="89" y="12"/>
                    <a:pt x="87" y="9"/>
                    <a:pt x="87" y="6"/>
                  </a:cubicBezTo>
                  <a:cubicBezTo>
                    <a:pt x="87" y="3"/>
                    <a:pt x="89" y="0"/>
                    <a:pt x="92" y="0"/>
                  </a:cubicBezTo>
                  <a:cubicBezTo>
                    <a:pt x="95" y="0"/>
                    <a:pt x="98" y="3"/>
                    <a:pt x="98" y="6"/>
                  </a:cubicBezTo>
                  <a:lnTo>
                    <a:pt x="98" y="6"/>
                  </a:lnTo>
                  <a:close/>
                </a:path>
              </a:pathLst>
            </a:custGeom>
            <a:noFill/>
            <a:ln w="15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sz="4267"/>
            </a:p>
          </p:txBody>
        </p:sp>
        <p:sp>
          <p:nvSpPr>
            <p:cNvPr id="35" name="Freeform 13">
              <a:extLst>
                <a:ext uri="{FF2B5EF4-FFF2-40B4-BE49-F238E27FC236}">
                  <a16:creationId xmlns:a16="http://schemas.microsoft.com/office/drawing/2014/main" id="{A0A92D65-9DD0-7243-95D7-6F350EB2F6F3}"/>
                </a:ext>
              </a:extLst>
            </p:cNvPr>
            <p:cNvSpPr>
              <a:spLocks noEditPoints="1"/>
            </p:cNvSpPr>
            <p:nvPr userDrawn="1"/>
          </p:nvSpPr>
          <p:spPr bwMode="auto">
            <a:xfrm>
              <a:off x="7816850" y="631825"/>
              <a:ext cx="188913" cy="146050"/>
            </a:xfrm>
            <a:custGeom>
              <a:avLst/>
              <a:gdLst>
                <a:gd name="T0" fmla="*/ 15 w 232"/>
                <a:gd name="T1" fmla="*/ 172 h 178"/>
                <a:gd name="T2" fmla="*/ 15 w 232"/>
                <a:gd name="T3" fmla="*/ 172 h 178"/>
                <a:gd name="T4" fmla="*/ 25 w 232"/>
                <a:gd name="T5" fmla="*/ 162 h 178"/>
                <a:gd name="T6" fmla="*/ 15 w 232"/>
                <a:gd name="T7" fmla="*/ 152 h 178"/>
                <a:gd name="T8" fmla="*/ 5 w 232"/>
                <a:gd name="T9" fmla="*/ 162 h 178"/>
                <a:gd name="T10" fmla="*/ 15 w 232"/>
                <a:gd name="T11" fmla="*/ 172 h 178"/>
                <a:gd name="T12" fmla="*/ 15 w 232"/>
                <a:gd name="T13" fmla="*/ 172 h 178"/>
                <a:gd name="T14" fmla="*/ 15 w 232"/>
                <a:gd name="T15" fmla="*/ 178 h 178"/>
                <a:gd name="T16" fmla="*/ 15 w 232"/>
                <a:gd name="T17" fmla="*/ 178 h 178"/>
                <a:gd name="T18" fmla="*/ 0 w 232"/>
                <a:gd name="T19" fmla="*/ 162 h 178"/>
                <a:gd name="T20" fmla="*/ 15 w 232"/>
                <a:gd name="T21" fmla="*/ 146 h 178"/>
                <a:gd name="T22" fmla="*/ 31 w 232"/>
                <a:gd name="T23" fmla="*/ 162 h 178"/>
                <a:gd name="T24" fmla="*/ 15 w 232"/>
                <a:gd name="T25" fmla="*/ 178 h 178"/>
                <a:gd name="T26" fmla="*/ 15 w 232"/>
                <a:gd name="T27" fmla="*/ 178 h 178"/>
                <a:gd name="T28" fmla="*/ 232 w 232"/>
                <a:gd name="T29" fmla="*/ 91 h 178"/>
                <a:gd name="T30" fmla="*/ 232 w 232"/>
                <a:gd name="T31" fmla="*/ 91 h 178"/>
                <a:gd name="T32" fmla="*/ 232 w 232"/>
                <a:gd name="T33" fmla="*/ 91 h 178"/>
                <a:gd name="T34" fmla="*/ 232 w 232"/>
                <a:gd name="T35" fmla="*/ 91 h 178"/>
                <a:gd name="T36" fmla="*/ 232 w 232"/>
                <a:gd name="T37" fmla="*/ 91 h 178"/>
                <a:gd name="T38" fmla="*/ 232 w 232"/>
                <a:gd name="T39" fmla="*/ 91 h 178"/>
                <a:gd name="T40" fmla="*/ 149 w 232"/>
                <a:gd name="T41" fmla="*/ 27 h 178"/>
                <a:gd name="T42" fmla="*/ 149 w 232"/>
                <a:gd name="T43" fmla="*/ 27 h 178"/>
                <a:gd name="T44" fmla="*/ 147 w 232"/>
                <a:gd name="T45" fmla="*/ 11 h 178"/>
                <a:gd name="T46" fmla="*/ 124 w 232"/>
                <a:gd name="T47" fmla="*/ 23 h 178"/>
                <a:gd name="T48" fmla="*/ 135 w 232"/>
                <a:gd name="T49" fmla="*/ 26 h 178"/>
                <a:gd name="T50" fmla="*/ 149 w 232"/>
                <a:gd name="T51" fmla="*/ 27 h 178"/>
                <a:gd name="T52" fmla="*/ 149 w 232"/>
                <a:gd name="T53" fmla="*/ 27 h 178"/>
                <a:gd name="T54" fmla="*/ 153 w 232"/>
                <a:gd name="T55" fmla="*/ 9 h 178"/>
                <a:gd name="T56" fmla="*/ 153 w 232"/>
                <a:gd name="T57" fmla="*/ 9 h 178"/>
                <a:gd name="T58" fmla="*/ 155 w 232"/>
                <a:gd name="T59" fmla="*/ 28 h 178"/>
                <a:gd name="T60" fmla="*/ 166 w 232"/>
                <a:gd name="T61" fmla="*/ 27 h 178"/>
                <a:gd name="T62" fmla="*/ 163 w 232"/>
                <a:gd name="T63" fmla="*/ 17 h 178"/>
                <a:gd name="T64" fmla="*/ 164 w 232"/>
                <a:gd name="T65" fmla="*/ 7 h 178"/>
                <a:gd name="T66" fmla="*/ 153 w 232"/>
                <a:gd name="T67" fmla="*/ 9 h 178"/>
                <a:gd name="T68" fmla="*/ 153 w 232"/>
                <a:gd name="T69" fmla="*/ 9 h 178"/>
                <a:gd name="T70" fmla="*/ 177 w 232"/>
                <a:gd name="T71" fmla="*/ 1 h 178"/>
                <a:gd name="T72" fmla="*/ 177 w 232"/>
                <a:gd name="T73" fmla="*/ 1 h 178"/>
                <a:gd name="T74" fmla="*/ 187 w 232"/>
                <a:gd name="T75" fmla="*/ 1 h 178"/>
                <a:gd name="T76" fmla="*/ 190 w 232"/>
                <a:gd name="T77" fmla="*/ 4 h 178"/>
                <a:gd name="T78" fmla="*/ 182 w 232"/>
                <a:gd name="T79" fmla="*/ 10 h 178"/>
                <a:gd name="T80" fmla="*/ 183 w 232"/>
                <a:gd name="T81" fmla="*/ 15 h 178"/>
                <a:gd name="T82" fmla="*/ 175 w 232"/>
                <a:gd name="T83" fmla="*/ 32 h 178"/>
                <a:gd name="T84" fmla="*/ 175 w 232"/>
                <a:gd name="T85" fmla="*/ 32 h 178"/>
                <a:gd name="T86" fmla="*/ 154 w 232"/>
                <a:gd name="T87" fmla="*/ 33 h 178"/>
                <a:gd name="T88" fmla="*/ 152 w 232"/>
                <a:gd name="T89" fmla="*/ 33 h 178"/>
                <a:gd name="T90" fmla="*/ 119 w 232"/>
                <a:gd name="T91" fmla="*/ 27 h 178"/>
                <a:gd name="T92" fmla="*/ 119 w 232"/>
                <a:gd name="T93" fmla="*/ 27 h 178"/>
                <a:gd name="T94" fmla="*/ 114 w 232"/>
                <a:gd name="T95" fmla="*/ 24 h 178"/>
                <a:gd name="T96" fmla="*/ 116 w 232"/>
                <a:gd name="T97" fmla="*/ 22 h 178"/>
                <a:gd name="T98" fmla="*/ 117 w 232"/>
                <a:gd name="T99" fmla="*/ 21 h 178"/>
                <a:gd name="T100" fmla="*/ 177 w 232"/>
                <a:gd name="T101" fmla="*/ 1 h 178"/>
                <a:gd name="T102" fmla="*/ 177 w 232"/>
                <a:gd name="T103" fmla="*/ 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2" h="178">
                  <a:moveTo>
                    <a:pt x="15" y="172"/>
                  </a:moveTo>
                  <a:lnTo>
                    <a:pt x="15" y="172"/>
                  </a:lnTo>
                  <a:cubicBezTo>
                    <a:pt x="21" y="172"/>
                    <a:pt x="25" y="167"/>
                    <a:pt x="25" y="162"/>
                  </a:cubicBezTo>
                  <a:cubicBezTo>
                    <a:pt x="25" y="156"/>
                    <a:pt x="21" y="152"/>
                    <a:pt x="15" y="152"/>
                  </a:cubicBezTo>
                  <a:cubicBezTo>
                    <a:pt x="10" y="152"/>
                    <a:pt x="5" y="156"/>
                    <a:pt x="5" y="162"/>
                  </a:cubicBezTo>
                  <a:cubicBezTo>
                    <a:pt x="5" y="167"/>
                    <a:pt x="10" y="172"/>
                    <a:pt x="15" y="172"/>
                  </a:cubicBezTo>
                  <a:lnTo>
                    <a:pt x="15" y="172"/>
                  </a:lnTo>
                  <a:close/>
                  <a:moveTo>
                    <a:pt x="15" y="178"/>
                  </a:moveTo>
                  <a:lnTo>
                    <a:pt x="15" y="178"/>
                  </a:lnTo>
                  <a:cubicBezTo>
                    <a:pt x="7" y="178"/>
                    <a:pt x="0" y="170"/>
                    <a:pt x="0" y="162"/>
                  </a:cubicBezTo>
                  <a:cubicBezTo>
                    <a:pt x="0" y="153"/>
                    <a:pt x="7" y="146"/>
                    <a:pt x="15" y="146"/>
                  </a:cubicBezTo>
                  <a:cubicBezTo>
                    <a:pt x="24" y="146"/>
                    <a:pt x="31" y="153"/>
                    <a:pt x="31" y="162"/>
                  </a:cubicBezTo>
                  <a:cubicBezTo>
                    <a:pt x="31" y="170"/>
                    <a:pt x="24" y="178"/>
                    <a:pt x="15" y="178"/>
                  </a:cubicBezTo>
                  <a:lnTo>
                    <a:pt x="15" y="178"/>
                  </a:lnTo>
                  <a:close/>
                  <a:moveTo>
                    <a:pt x="232" y="91"/>
                  </a:moveTo>
                  <a:lnTo>
                    <a:pt x="232" y="91"/>
                  </a:lnTo>
                  <a:cubicBezTo>
                    <a:pt x="232" y="91"/>
                    <a:pt x="232" y="91"/>
                    <a:pt x="232" y="91"/>
                  </a:cubicBezTo>
                  <a:lnTo>
                    <a:pt x="232" y="91"/>
                  </a:lnTo>
                  <a:lnTo>
                    <a:pt x="232" y="91"/>
                  </a:lnTo>
                  <a:lnTo>
                    <a:pt x="232" y="91"/>
                  </a:lnTo>
                  <a:close/>
                  <a:moveTo>
                    <a:pt x="149" y="27"/>
                  </a:moveTo>
                  <a:lnTo>
                    <a:pt x="149" y="27"/>
                  </a:lnTo>
                  <a:cubicBezTo>
                    <a:pt x="147" y="23"/>
                    <a:pt x="147" y="17"/>
                    <a:pt x="147" y="11"/>
                  </a:cubicBezTo>
                  <a:cubicBezTo>
                    <a:pt x="139" y="13"/>
                    <a:pt x="131" y="17"/>
                    <a:pt x="124" y="23"/>
                  </a:cubicBezTo>
                  <a:cubicBezTo>
                    <a:pt x="126" y="23"/>
                    <a:pt x="130" y="25"/>
                    <a:pt x="135" y="26"/>
                  </a:cubicBezTo>
                  <a:cubicBezTo>
                    <a:pt x="139" y="26"/>
                    <a:pt x="144" y="27"/>
                    <a:pt x="149" y="27"/>
                  </a:cubicBezTo>
                  <a:lnTo>
                    <a:pt x="149" y="27"/>
                  </a:lnTo>
                  <a:close/>
                  <a:moveTo>
                    <a:pt x="153" y="9"/>
                  </a:moveTo>
                  <a:lnTo>
                    <a:pt x="153" y="9"/>
                  </a:lnTo>
                  <a:cubicBezTo>
                    <a:pt x="152" y="17"/>
                    <a:pt x="153" y="23"/>
                    <a:pt x="155" y="28"/>
                  </a:cubicBezTo>
                  <a:cubicBezTo>
                    <a:pt x="159" y="28"/>
                    <a:pt x="162" y="27"/>
                    <a:pt x="166" y="27"/>
                  </a:cubicBezTo>
                  <a:cubicBezTo>
                    <a:pt x="164" y="25"/>
                    <a:pt x="163" y="21"/>
                    <a:pt x="163" y="17"/>
                  </a:cubicBezTo>
                  <a:cubicBezTo>
                    <a:pt x="163" y="14"/>
                    <a:pt x="163" y="10"/>
                    <a:pt x="164" y="7"/>
                  </a:cubicBezTo>
                  <a:cubicBezTo>
                    <a:pt x="161" y="8"/>
                    <a:pt x="157" y="8"/>
                    <a:pt x="153" y="9"/>
                  </a:cubicBezTo>
                  <a:lnTo>
                    <a:pt x="153" y="9"/>
                  </a:lnTo>
                  <a:close/>
                  <a:moveTo>
                    <a:pt x="177" y="1"/>
                  </a:moveTo>
                  <a:lnTo>
                    <a:pt x="177" y="1"/>
                  </a:lnTo>
                  <a:cubicBezTo>
                    <a:pt x="180" y="1"/>
                    <a:pt x="184" y="0"/>
                    <a:pt x="187" y="1"/>
                  </a:cubicBezTo>
                  <a:cubicBezTo>
                    <a:pt x="189" y="1"/>
                    <a:pt x="190" y="3"/>
                    <a:pt x="190" y="4"/>
                  </a:cubicBezTo>
                  <a:cubicBezTo>
                    <a:pt x="190" y="7"/>
                    <a:pt x="185" y="9"/>
                    <a:pt x="182" y="10"/>
                  </a:cubicBezTo>
                  <a:cubicBezTo>
                    <a:pt x="182" y="12"/>
                    <a:pt x="183" y="14"/>
                    <a:pt x="183" y="15"/>
                  </a:cubicBezTo>
                  <a:cubicBezTo>
                    <a:pt x="184" y="23"/>
                    <a:pt x="180" y="30"/>
                    <a:pt x="175" y="32"/>
                  </a:cubicBezTo>
                  <a:cubicBezTo>
                    <a:pt x="175" y="32"/>
                    <a:pt x="175" y="32"/>
                    <a:pt x="175" y="32"/>
                  </a:cubicBezTo>
                  <a:cubicBezTo>
                    <a:pt x="168" y="33"/>
                    <a:pt x="161" y="33"/>
                    <a:pt x="154" y="33"/>
                  </a:cubicBezTo>
                  <a:cubicBezTo>
                    <a:pt x="153" y="33"/>
                    <a:pt x="153" y="33"/>
                    <a:pt x="152" y="33"/>
                  </a:cubicBezTo>
                  <a:cubicBezTo>
                    <a:pt x="141" y="33"/>
                    <a:pt x="129" y="31"/>
                    <a:pt x="119" y="27"/>
                  </a:cubicBezTo>
                  <a:cubicBezTo>
                    <a:pt x="119" y="27"/>
                    <a:pt x="119" y="27"/>
                    <a:pt x="119" y="27"/>
                  </a:cubicBezTo>
                  <a:cubicBezTo>
                    <a:pt x="116" y="30"/>
                    <a:pt x="112" y="27"/>
                    <a:pt x="114" y="24"/>
                  </a:cubicBezTo>
                  <a:cubicBezTo>
                    <a:pt x="114" y="24"/>
                    <a:pt x="115" y="23"/>
                    <a:pt x="116" y="22"/>
                  </a:cubicBezTo>
                  <a:cubicBezTo>
                    <a:pt x="116" y="22"/>
                    <a:pt x="117" y="21"/>
                    <a:pt x="117" y="21"/>
                  </a:cubicBezTo>
                  <a:cubicBezTo>
                    <a:pt x="123" y="15"/>
                    <a:pt x="142" y="1"/>
                    <a:pt x="177" y="1"/>
                  </a:cubicBezTo>
                  <a:lnTo>
                    <a:pt x="177" y="1"/>
                  </a:lnTo>
                  <a:close/>
                </a:path>
              </a:pathLst>
            </a:custGeom>
            <a:noFill/>
            <a:ln w="15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sz="4267"/>
            </a:p>
          </p:txBody>
        </p:sp>
        <p:sp>
          <p:nvSpPr>
            <p:cNvPr id="36" name="Freeform 14">
              <a:extLst>
                <a:ext uri="{FF2B5EF4-FFF2-40B4-BE49-F238E27FC236}">
                  <a16:creationId xmlns:a16="http://schemas.microsoft.com/office/drawing/2014/main" id="{72B33F51-1B97-3D49-8871-FC004D2ACB38}"/>
                </a:ext>
              </a:extLst>
            </p:cNvPr>
            <p:cNvSpPr>
              <a:spLocks noEditPoints="1"/>
            </p:cNvSpPr>
            <p:nvPr userDrawn="1"/>
          </p:nvSpPr>
          <p:spPr bwMode="auto">
            <a:xfrm>
              <a:off x="8123238" y="455613"/>
              <a:ext cx="800100" cy="385762"/>
            </a:xfrm>
            <a:custGeom>
              <a:avLst/>
              <a:gdLst>
                <a:gd name="T0" fmla="*/ 44 w 986"/>
                <a:gd name="T1" fmla="*/ 12 h 469"/>
                <a:gd name="T2" fmla="*/ 100 w 986"/>
                <a:gd name="T3" fmla="*/ 110 h 469"/>
                <a:gd name="T4" fmla="*/ 112 w 986"/>
                <a:gd name="T5" fmla="*/ 49 h 469"/>
                <a:gd name="T6" fmla="*/ 238 w 986"/>
                <a:gd name="T7" fmla="*/ 9 h 469"/>
                <a:gd name="T8" fmla="*/ 265 w 986"/>
                <a:gd name="T9" fmla="*/ 94 h 469"/>
                <a:gd name="T10" fmla="*/ 297 w 986"/>
                <a:gd name="T11" fmla="*/ 110 h 469"/>
                <a:gd name="T12" fmla="*/ 368 w 986"/>
                <a:gd name="T13" fmla="*/ 2 h 469"/>
                <a:gd name="T14" fmla="*/ 431 w 986"/>
                <a:gd name="T15" fmla="*/ 0 h 469"/>
                <a:gd name="T16" fmla="*/ 506 w 986"/>
                <a:gd name="T17" fmla="*/ 2 h 469"/>
                <a:gd name="T18" fmla="*/ 562 w 986"/>
                <a:gd name="T19" fmla="*/ 110 h 469"/>
                <a:gd name="T20" fmla="*/ 595 w 986"/>
                <a:gd name="T21" fmla="*/ 104 h 469"/>
                <a:gd name="T22" fmla="*/ 653 w 986"/>
                <a:gd name="T23" fmla="*/ 16 h 469"/>
                <a:gd name="T24" fmla="*/ 623 w 986"/>
                <a:gd name="T25" fmla="*/ 103 h 469"/>
                <a:gd name="T26" fmla="*/ 741 w 986"/>
                <a:gd name="T27" fmla="*/ 112 h 469"/>
                <a:gd name="T28" fmla="*/ 805 w 986"/>
                <a:gd name="T29" fmla="*/ 2 h 469"/>
                <a:gd name="T30" fmla="*/ 887 w 986"/>
                <a:gd name="T31" fmla="*/ 110 h 469"/>
                <a:gd name="T32" fmla="*/ 805 w 986"/>
                <a:gd name="T33" fmla="*/ 2 h 469"/>
                <a:gd name="T34" fmla="*/ 938 w 986"/>
                <a:gd name="T35" fmla="*/ 59 h 469"/>
                <a:gd name="T36" fmla="*/ 926 w 986"/>
                <a:gd name="T37" fmla="*/ 2 h 469"/>
                <a:gd name="T38" fmla="*/ 54 w 986"/>
                <a:gd name="T39" fmla="*/ 281 h 469"/>
                <a:gd name="T40" fmla="*/ 96 w 986"/>
                <a:gd name="T41" fmla="*/ 251 h 469"/>
                <a:gd name="T42" fmla="*/ 205 w 986"/>
                <a:gd name="T43" fmla="*/ 291 h 469"/>
                <a:gd name="T44" fmla="*/ 256 w 986"/>
                <a:gd name="T45" fmla="*/ 288 h 469"/>
                <a:gd name="T46" fmla="*/ 303 w 986"/>
                <a:gd name="T47" fmla="*/ 179 h 469"/>
                <a:gd name="T48" fmla="*/ 303 w 986"/>
                <a:gd name="T49" fmla="*/ 179 h 469"/>
                <a:gd name="T50" fmla="*/ 421 w 986"/>
                <a:gd name="T51" fmla="*/ 278 h 469"/>
                <a:gd name="T52" fmla="*/ 467 w 986"/>
                <a:gd name="T53" fmla="*/ 180 h 469"/>
                <a:gd name="T54" fmla="*/ 525 w 986"/>
                <a:gd name="T55" fmla="*/ 190 h 469"/>
                <a:gd name="T56" fmla="*/ 495 w 986"/>
                <a:gd name="T57" fmla="*/ 288 h 469"/>
                <a:gd name="T58" fmla="*/ 575 w 986"/>
                <a:gd name="T59" fmla="*/ 285 h 469"/>
                <a:gd name="T60" fmla="*/ 618 w 986"/>
                <a:gd name="T61" fmla="*/ 282 h 469"/>
                <a:gd name="T62" fmla="*/ 620 w 986"/>
                <a:gd name="T63" fmla="*/ 227 h 469"/>
                <a:gd name="T64" fmla="*/ 625 w 986"/>
                <a:gd name="T65" fmla="*/ 241 h 469"/>
                <a:gd name="T66" fmla="*/ 697 w 986"/>
                <a:gd name="T67" fmla="*/ 180 h 469"/>
                <a:gd name="T68" fmla="*/ 752 w 986"/>
                <a:gd name="T69" fmla="*/ 288 h 469"/>
                <a:gd name="T70" fmla="*/ 851 w 986"/>
                <a:gd name="T71" fmla="*/ 191 h 469"/>
                <a:gd name="T72" fmla="*/ 900 w 986"/>
                <a:gd name="T73" fmla="*/ 287 h 469"/>
                <a:gd name="T74" fmla="*/ 888 w 986"/>
                <a:gd name="T75" fmla="*/ 291 h 469"/>
                <a:gd name="T76" fmla="*/ 871 w 986"/>
                <a:gd name="T77" fmla="*/ 174 h 469"/>
                <a:gd name="T78" fmla="*/ 820 w 986"/>
                <a:gd name="T79" fmla="*/ 188 h 469"/>
                <a:gd name="T80" fmla="*/ 954 w 986"/>
                <a:gd name="T81" fmla="*/ 190 h 469"/>
                <a:gd name="T82" fmla="*/ 25 w 986"/>
                <a:gd name="T83" fmla="*/ 457 h 469"/>
                <a:gd name="T84" fmla="*/ 46 w 986"/>
                <a:gd name="T85" fmla="*/ 359 h 469"/>
                <a:gd name="T86" fmla="*/ 171 w 986"/>
                <a:gd name="T87" fmla="*/ 369 h 469"/>
                <a:gd name="T88" fmla="*/ 220 w 986"/>
                <a:gd name="T89" fmla="*/ 465 h 469"/>
                <a:gd name="T90" fmla="*/ 208 w 986"/>
                <a:gd name="T91" fmla="*/ 469 h 469"/>
                <a:gd name="T92" fmla="*/ 278 w 986"/>
                <a:gd name="T93" fmla="*/ 368 h 469"/>
                <a:gd name="T94" fmla="*/ 249 w 986"/>
                <a:gd name="T95" fmla="*/ 467 h 469"/>
                <a:gd name="T96" fmla="*/ 328 w 986"/>
                <a:gd name="T97" fmla="*/ 463 h 469"/>
                <a:gd name="T98" fmla="*/ 394 w 986"/>
                <a:gd name="T99" fmla="*/ 359 h 469"/>
                <a:gd name="T100" fmla="*/ 429 w 986"/>
                <a:gd name="T101" fmla="*/ 466 h 469"/>
                <a:gd name="T102" fmla="*/ 394 w 986"/>
                <a:gd name="T103" fmla="*/ 359 h 469"/>
                <a:gd name="T104" fmla="*/ 579 w 986"/>
                <a:gd name="T105" fmla="*/ 438 h 469"/>
                <a:gd name="T106" fmla="*/ 551 w 986"/>
                <a:gd name="T107" fmla="*/ 357 h 469"/>
                <a:gd name="T108" fmla="*/ 599 w 986"/>
                <a:gd name="T109" fmla="*/ 359 h 469"/>
                <a:gd name="T110" fmla="*/ 675 w 986"/>
                <a:gd name="T111" fmla="*/ 359 h 469"/>
                <a:gd name="T112" fmla="*/ 731 w 986"/>
                <a:gd name="T113" fmla="*/ 370 h 469"/>
                <a:gd name="T114" fmla="*/ 693 w 986"/>
                <a:gd name="T115" fmla="*/ 469 h 469"/>
                <a:gd name="T116" fmla="*/ 832 w 986"/>
                <a:gd name="T117" fmla="*/ 457 h 469"/>
                <a:gd name="T118" fmla="*/ 837 w 986"/>
                <a:gd name="T119" fmla="*/ 359 h 469"/>
                <a:gd name="T120" fmla="*/ 837 w 986"/>
                <a:gd name="T121" fmla="*/ 359 h 469"/>
                <a:gd name="T122" fmla="*/ 954 w 986"/>
                <a:gd name="T123" fmla="*/ 36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6" h="469">
                  <a:moveTo>
                    <a:pt x="0" y="2"/>
                  </a:moveTo>
                  <a:lnTo>
                    <a:pt x="0" y="2"/>
                  </a:lnTo>
                  <a:lnTo>
                    <a:pt x="0" y="12"/>
                  </a:lnTo>
                  <a:lnTo>
                    <a:pt x="32" y="12"/>
                  </a:lnTo>
                  <a:lnTo>
                    <a:pt x="32" y="110"/>
                  </a:lnTo>
                  <a:lnTo>
                    <a:pt x="44" y="110"/>
                  </a:lnTo>
                  <a:lnTo>
                    <a:pt x="44" y="12"/>
                  </a:lnTo>
                  <a:lnTo>
                    <a:pt x="76" y="12"/>
                  </a:lnTo>
                  <a:lnTo>
                    <a:pt x="76" y="2"/>
                  </a:lnTo>
                  <a:lnTo>
                    <a:pt x="0" y="2"/>
                  </a:lnTo>
                  <a:lnTo>
                    <a:pt x="0" y="2"/>
                  </a:lnTo>
                  <a:close/>
                  <a:moveTo>
                    <a:pt x="100" y="2"/>
                  </a:moveTo>
                  <a:lnTo>
                    <a:pt x="100" y="2"/>
                  </a:lnTo>
                  <a:lnTo>
                    <a:pt x="100" y="110"/>
                  </a:lnTo>
                  <a:lnTo>
                    <a:pt x="158" y="110"/>
                  </a:lnTo>
                  <a:lnTo>
                    <a:pt x="158" y="100"/>
                  </a:lnTo>
                  <a:lnTo>
                    <a:pt x="112" y="100"/>
                  </a:lnTo>
                  <a:lnTo>
                    <a:pt x="112" y="59"/>
                  </a:lnTo>
                  <a:lnTo>
                    <a:pt x="154" y="59"/>
                  </a:lnTo>
                  <a:lnTo>
                    <a:pt x="154" y="49"/>
                  </a:lnTo>
                  <a:lnTo>
                    <a:pt x="112" y="49"/>
                  </a:lnTo>
                  <a:lnTo>
                    <a:pt x="112" y="12"/>
                  </a:lnTo>
                  <a:lnTo>
                    <a:pt x="158" y="12"/>
                  </a:lnTo>
                  <a:lnTo>
                    <a:pt x="158" y="2"/>
                  </a:lnTo>
                  <a:lnTo>
                    <a:pt x="100" y="2"/>
                  </a:lnTo>
                  <a:lnTo>
                    <a:pt x="100" y="2"/>
                  </a:lnTo>
                  <a:close/>
                  <a:moveTo>
                    <a:pt x="238" y="9"/>
                  </a:moveTo>
                  <a:lnTo>
                    <a:pt x="238" y="9"/>
                  </a:lnTo>
                  <a:cubicBezTo>
                    <a:pt x="248" y="9"/>
                    <a:pt x="257" y="11"/>
                    <a:pt x="266" y="17"/>
                  </a:cubicBezTo>
                  <a:lnTo>
                    <a:pt x="270" y="8"/>
                  </a:lnTo>
                  <a:cubicBezTo>
                    <a:pt x="260" y="3"/>
                    <a:pt x="250" y="0"/>
                    <a:pt x="238" y="0"/>
                  </a:cubicBezTo>
                  <a:cubicBezTo>
                    <a:pt x="206" y="0"/>
                    <a:pt x="181" y="23"/>
                    <a:pt x="181" y="56"/>
                  </a:cubicBezTo>
                  <a:cubicBezTo>
                    <a:pt x="181" y="91"/>
                    <a:pt x="206" y="112"/>
                    <a:pt x="238" y="112"/>
                  </a:cubicBezTo>
                  <a:cubicBezTo>
                    <a:pt x="248" y="112"/>
                    <a:pt x="260" y="107"/>
                    <a:pt x="270" y="102"/>
                  </a:cubicBezTo>
                  <a:lnTo>
                    <a:pt x="265" y="94"/>
                  </a:lnTo>
                  <a:cubicBezTo>
                    <a:pt x="257" y="99"/>
                    <a:pt x="247" y="102"/>
                    <a:pt x="238" y="102"/>
                  </a:cubicBezTo>
                  <a:cubicBezTo>
                    <a:pt x="211" y="102"/>
                    <a:pt x="193" y="82"/>
                    <a:pt x="193" y="56"/>
                  </a:cubicBezTo>
                  <a:cubicBezTo>
                    <a:pt x="193" y="30"/>
                    <a:pt x="211" y="9"/>
                    <a:pt x="238" y="9"/>
                  </a:cubicBezTo>
                  <a:lnTo>
                    <a:pt x="238" y="9"/>
                  </a:lnTo>
                  <a:close/>
                  <a:moveTo>
                    <a:pt x="297" y="2"/>
                  </a:moveTo>
                  <a:lnTo>
                    <a:pt x="297" y="2"/>
                  </a:lnTo>
                  <a:lnTo>
                    <a:pt x="297" y="110"/>
                  </a:lnTo>
                  <a:lnTo>
                    <a:pt x="309" y="110"/>
                  </a:lnTo>
                  <a:lnTo>
                    <a:pt x="309" y="58"/>
                  </a:lnTo>
                  <a:lnTo>
                    <a:pt x="368" y="58"/>
                  </a:lnTo>
                  <a:lnTo>
                    <a:pt x="368" y="110"/>
                  </a:lnTo>
                  <a:lnTo>
                    <a:pt x="380" y="110"/>
                  </a:lnTo>
                  <a:lnTo>
                    <a:pt x="380" y="2"/>
                  </a:lnTo>
                  <a:lnTo>
                    <a:pt x="368" y="2"/>
                  </a:lnTo>
                  <a:lnTo>
                    <a:pt x="368" y="49"/>
                  </a:lnTo>
                  <a:lnTo>
                    <a:pt x="309" y="49"/>
                  </a:lnTo>
                  <a:lnTo>
                    <a:pt x="309" y="2"/>
                  </a:lnTo>
                  <a:lnTo>
                    <a:pt x="297" y="2"/>
                  </a:lnTo>
                  <a:lnTo>
                    <a:pt x="297" y="2"/>
                  </a:lnTo>
                  <a:close/>
                  <a:moveTo>
                    <a:pt x="431" y="0"/>
                  </a:moveTo>
                  <a:lnTo>
                    <a:pt x="431" y="0"/>
                  </a:lnTo>
                  <a:lnTo>
                    <a:pt x="418" y="3"/>
                  </a:lnTo>
                  <a:lnTo>
                    <a:pt x="418" y="110"/>
                  </a:lnTo>
                  <a:lnTo>
                    <a:pt x="430" y="110"/>
                  </a:lnTo>
                  <a:lnTo>
                    <a:pt x="430" y="18"/>
                  </a:lnTo>
                  <a:lnTo>
                    <a:pt x="493" y="112"/>
                  </a:lnTo>
                  <a:lnTo>
                    <a:pt x="506" y="109"/>
                  </a:lnTo>
                  <a:lnTo>
                    <a:pt x="506" y="2"/>
                  </a:lnTo>
                  <a:lnTo>
                    <a:pt x="495" y="2"/>
                  </a:lnTo>
                  <a:lnTo>
                    <a:pt x="495" y="95"/>
                  </a:lnTo>
                  <a:lnTo>
                    <a:pt x="431" y="0"/>
                  </a:lnTo>
                  <a:lnTo>
                    <a:pt x="431" y="0"/>
                  </a:lnTo>
                  <a:close/>
                  <a:moveTo>
                    <a:pt x="550" y="110"/>
                  </a:moveTo>
                  <a:lnTo>
                    <a:pt x="550" y="110"/>
                  </a:lnTo>
                  <a:lnTo>
                    <a:pt x="562" y="110"/>
                  </a:lnTo>
                  <a:lnTo>
                    <a:pt x="562" y="2"/>
                  </a:lnTo>
                  <a:lnTo>
                    <a:pt x="550" y="2"/>
                  </a:lnTo>
                  <a:lnTo>
                    <a:pt x="550" y="110"/>
                  </a:lnTo>
                  <a:close/>
                  <a:moveTo>
                    <a:pt x="623" y="103"/>
                  </a:moveTo>
                  <a:lnTo>
                    <a:pt x="623" y="103"/>
                  </a:lnTo>
                  <a:cubicBezTo>
                    <a:pt x="615" y="103"/>
                    <a:pt x="606" y="100"/>
                    <a:pt x="600" y="96"/>
                  </a:cubicBezTo>
                  <a:lnTo>
                    <a:pt x="595" y="104"/>
                  </a:lnTo>
                  <a:cubicBezTo>
                    <a:pt x="604" y="109"/>
                    <a:pt x="613" y="112"/>
                    <a:pt x="624" y="112"/>
                  </a:cubicBezTo>
                  <a:cubicBezTo>
                    <a:pt x="647" y="112"/>
                    <a:pt x="658" y="97"/>
                    <a:pt x="658" y="81"/>
                  </a:cubicBezTo>
                  <a:cubicBezTo>
                    <a:pt x="658" y="65"/>
                    <a:pt x="646" y="58"/>
                    <a:pt x="634" y="52"/>
                  </a:cubicBezTo>
                  <a:lnTo>
                    <a:pt x="625" y="48"/>
                  </a:lnTo>
                  <a:cubicBezTo>
                    <a:pt x="617" y="44"/>
                    <a:pt x="609" y="39"/>
                    <a:pt x="609" y="28"/>
                  </a:cubicBezTo>
                  <a:cubicBezTo>
                    <a:pt x="609" y="14"/>
                    <a:pt x="620" y="8"/>
                    <a:pt x="630" y="8"/>
                  </a:cubicBezTo>
                  <a:cubicBezTo>
                    <a:pt x="640" y="8"/>
                    <a:pt x="647" y="12"/>
                    <a:pt x="653" y="16"/>
                  </a:cubicBezTo>
                  <a:lnTo>
                    <a:pt x="657" y="8"/>
                  </a:lnTo>
                  <a:cubicBezTo>
                    <a:pt x="649" y="3"/>
                    <a:pt x="640" y="0"/>
                    <a:pt x="630" y="0"/>
                  </a:cubicBezTo>
                  <a:cubicBezTo>
                    <a:pt x="611" y="0"/>
                    <a:pt x="598" y="11"/>
                    <a:pt x="598" y="28"/>
                  </a:cubicBezTo>
                  <a:cubicBezTo>
                    <a:pt x="598" y="50"/>
                    <a:pt x="614" y="54"/>
                    <a:pt x="630" y="62"/>
                  </a:cubicBezTo>
                  <a:cubicBezTo>
                    <a:pt x="639" y="66"/>
                    <a:pt x="646" y="71"/>
                    <a:pt x="646" y="82"/>
                  </a:cubicBezTo>
                  <a:cubicBezTo>
                    <a:pt x="646" y="95"/>
                    <a:pt x="636" y="103"/>
                    <a:pt x="623" y="103"/>
                  </a:cubicBezTo>
                  <a:lnTo>
                    <a:pt x="623" y="103"/>
                  </a:lnTo>
                  <a:close/>
                  <a:moveTo>
                    <a:pt x="741" y="9"/>
                  </a:moveTo>
                  <a:lnTo>
                    <a:pt x="741" y="9"/>
                  </a:lnTo>
                  <a:cubicBezTo>
                    <a:pt x="752" y="9"/>
                    <a:pt x="761" y="11"/>
                    <a:pt x="769" y="17"/>
                  </a:cubicBezTo>
                  <a:lnTo>
                    <a:pt x="774" y="8"/>
                  </a:lnTo>
                  <a:cubicBezTo>
                    <a:pt x="764" y="3"/>
                    <a:pt x="754" y="0"/>
                    <a:pt x="741" y="0"/>
                  </a:cubicBezTo>
                  <a:cubicBezTo>
                    <a:pt x="709" y="0"/>
                    <a:pt x="684" y="23"/>
                    <a:pt x="684" y="56"/>
                  </a:cubicBezTo>
                  <a:cubicBezTo>
                    <a:pt x="684" y="91"/>
                    <a:pt x="709" y="112"/>
                    <a:pt x="741" y="112"/>
                  </a:cubicBezTo>
                  <a:cubicBezTo>
                    <a:pt x="752" y="112"/>
                    <a:pt x="764" y="107"/>
                    <a:pt x="773" y="102"/>
                  </a:cubicBezTo>
                  <a:lnTo>
                    <a:pt x="769" y="94"/>
                  </a:lnTo>
                  <a:cubicBezTo>
                    <a:pt x="761" y="99"/>
                    <a:pt x="751" y="102"/>
                    <a:pt x="741" y="102"/>
                  </a:cubicBezTo>
                  <a:cubicBezTo>
                    <a:pt x="715" y="102"/>
                    <a:pt x="697" y="82"/>
                    <a:pt x="697" y="56"/>
                  </a:cubicBezTo>
                  <a:cubicBezTo>
                    <a:pt x="697" y="30"/>
                    <a:pt x="715" y="9"/>
                    <a:pt x="741" y="9"/>
                  </a:cubicBezTo>
                  <a:lnTo>
                    <a:pt x="741" y="9"/>
                  </a:lnTo>
                  <a:close/>
                  <a:moveTo>
                    <a:pt x="805" y="2"/>
                  </a:moveTo>
                  <a:lnTo>
                    <a:pt x="805" y="2"/>
                  </a:lnTo>
                  <a:lnTo>
                    <a:pt x="805" y="110"/>
                  </a:lnTo>
                  <a:lnTo>
                    <a:pt x="817" y="110"/>
                  </a:lnTo>
                  <a:lnTo>
                    <a:pt x="817" y="58"/>
                  </a:lnTo>
                  <a:lnTo>
                    <a:pt x="875" y="58"/>
                  </a:lnTo>
                  <a:lnTo>
                    <a:pt x="875" y="110"/>
                  </a:lnTo>
                  <a:lnTo>
                    <a:pt x="887" y="110"/>
                  </a:lnTo>
                  <a:lnTo>
                    <a:pt x="887" y="2"/>
                  </a:lnTo>
                  <a:lnTo>
                    <a:pt x="875" y="2"/>
                  </a:lnTo>
                  <a:lnTo>
                    <a:pt x="875" y="49"/>
                  </a:lnTo>
                  <a:lnTo>
                    <a:pt x="817" y="49"/>
                  </a:lnTo>
                  <a:lnTo>
                    <a:pt x="817" y="2"/>
                  </a:lnTo>
                  <a:lnTo>
                    <a:pt x="805" y="2"/>
                  </a:lnTo>
                  <a:lnTo>
                    <a:pt x="805" y="2"/>
                  </a:lnTo>
                  <a:close/>
                  <a:moveTo>
                    <a:pt x="926" y="2"/>
                  </a:moveTo>
                  <a:lnTo>
                    <a:pt x="926" y="2"/>
                  </a:lnTo>
                  <a:lnTo>
                    <a:pt x="926" y="110"/>
                  </a:lnTo>
                  <a:lnTo>
                    <a:pt x="984" y="110"/>
                  </a:lnTo>
                  <a:lnTo>
                    <a:pt x="984" y="100"/>
                  </a:lnTo>
                  <a:lnTo>
                    <a:pt x="938" y="100"/>
                  </a:lnTo>
                  <a:lnTo>
                    <a:pt x="938" y="59"/>
                  </a:lnTo>
                  <a:lnTo>
                    <a:pt x="980" y="59"/>
                  </a:lnTo>
                  <a:lnTo>
                    <a:pt x="980" y="49"/>
                  </a:lnTo>
                  <a:lnTo>
                    <a:pt x="938" y="49"/>
                  </a:lnTo>
                  <a:lnTo>
                    <a:pt x="938" y="12"/>
                  </a:lnTo>
                  <a:lnTo>
                    <a:pt x="984" y="12"/>
                  </a:lnTo>
                  <a:lnTo>
                    <a:pt x="984" y="2"/>
                  </a:lnTo>
                  <a:lnTo>
                    <a:pt x="926" y="2"/>
                  </a:lnTo>
                  <a:lnTo>
                    <a:pt x="926" y="2"/>
                  </a:lnTo>
                  <a:close/>
                  <a:moveTo>
                    <a:pt x="96" y="251"/>
                  </a:moveTo>
                  <a:lnTo>
                    <a:pt x="96" y="251"/>
                  </a:lnTo>
                  <a:lnTo>
                    <a:pt x="96" y="180"/>
                  </a:lnTo>
                  <a:lnTo>
                    <a:pt x="84" y="180"/>
                  </a:lnTo>
                  <a:lnTo>
                    <a:pt x="84" y="249"/>
                  </a:lnTo>
                  <a:cubicBezTo>
                    <a:pt x="84" y="274"/>
                    <a:pt x="73" y="281"/>
                    <a:pt x="54" y="281"/>
                  </a:cubicBezTo>
                  <a:cubicBezTo>
                    <a:pt x="34" y="281"/>
                    <a:pt x="25" y="270"/>
                    <a:pt x="25" y="249"/>
                  </a:cubicBezTo>
                  <a:lnTo>
                    <a:pt x="25" y="180"/>
                  </a:lnTo>
                  <a:lnTo>
                    <a:pt x="13" y="180"/>
                  </a:lnTo>
                  <a:lnTo>
                    <a:pt x="13" y="252"/>
                  </a:lnTo>
                  <a:cubicBezTo>
                    <a:pt x="13" y="277"/>
                    <a:pt x="27" y="290"/>
                    <a:pt x="54" y="290"/>
                  </a:cubicBezTo>
                  <a:cubicBezTo>
                    <a:pt x="74" y="290"/>
                    <a:pt x="96" y="284"/>
                    <a:pt x="96" y="251"/>
                  </a:cubicBezTo>
                  <a:lnTo>
                    <a:pt x="96" y="251"/>
                  </a:lnTo>
                  <a:close/>
                  <a:moveTo>
                    <a:pt x="143" y="178"/>
                  </a:moveTo>
                  <a:lnTo>
                    <a:pt x="143" y="178"/>
                  </a:lnTo>
                  <a:lnTo>
                    <a:pt x="130" y="181"/>
                  </a:lnTo>
                  <a:lnTo>
                    <a:pt x="130" y="288"/>
                  </a:lnTo>
                  <a:lnTo>
                    <a:pt x="142" y="288"/>
                  </a:lnTo>
                  <a:lnTo>
                    <a:pt x="142" y="196"/>
                  </a:lnTo>
                  <a:lnTo>
                    <a:pt x="205" y="291"/>
                  </a:lnTo>
                  <a:lnTo>
                    <a:pt x="218" y="287"/>
                  </a:lnTo>
                  <a:lnTo>
                    <a:pt x="218" y="181"/>
                  </a:lnTo>
                  <a:lnTo>
                    <a:pt x="207" y="181"/>
                  </a:lnTo>
                  <a:lnTo>
                    <a:pt x="206" y="273"/>
                  </a:lnTo>
                  <a:lnTo>
                    <a:pt x="143" y="178"/>
                  </a:lnTo>
                  <a:lnTo>
                    <a:pt x="143" y="178"/>
                  </a:lnTo>
                  <a:close/>
                  <a:moveTo>
                    <a:pt x="256" y="288"/>
                  </a:moveTo>
                  <a:lnTo>
                    <a:pt x="256" y="288"/>
                  </a:lnTo>
                  <a:lnTo>
                    <a:pt x="268" y="288"/>
                  </a:lnTo>
                  <a:lnTo>
                    <a:pt x="268" y="180"/>
                  </a:lnTo>
                  <a:lnTo>
                    <a:pt x="256" y="180"/>
                  </a:lnTo>
                  <a:lnTo>
                    <a:pt x="256" y="288"/>
                  </a:lnTo>
                  <a:close/>
                  <a:moveTo>
                    <a:pt x="303" y="179"/>
                  </a:moveTo>
                  <a:lnTo>
                    <a:pt x="303" y="179"/>
                  </a:lnTo>
                  <a:lnTo>
                    <a:pt x="291" y="183"/>
                  </a:lnTo>
                  <a:lnTo>
                    <a:pt x="332" y="288"/>
                  </a:lnTo>
                  <a:lnTo>
                    <a:pt x="344" y="288"/>
                  </a:lnTo>
                  <a:lnTo>
                    <a:pt x="385" y="183"/>
                  </a:lnTo>
                  <a:lnTo>
                    <a:pt x="374" y="179"/>
                  </a:lnTo>
                  <a:lnTo>
                    <a:pt x="338" y="275"/>
                  </a:lnTo>
                  <a:lnTo>
                    <a:pt x="303" y="179"/>
                  </a:lnTo>
                  <a:lnTo>
                    <a:pt x="303" y="179"/>
                  </a:lnTo>
                  <a:close/>
                  <a:moveTo>
                    <a:pt x="409" y="180"/>
                  </a:moveTo>
                  <a:lnTo>
                    <a:pt x="409" y="180"/>
                  </a:lnTo>
                  <a:lnTo>
                    <a:pt x="409" y="288"/>
                  </a:lnTo>
                  <a:lnTo>
                    <a:pt x="467" y="288"/>
                  </a:lnTo>
                  <a:lnTo>
                    <a:pt x="467" y="278"/>
                  </a:lnTo>
                  <a:lnTo>
                    <a:pt x="421" y="278"/>
                  </a:lnTo>
                  <a:lnTo>
                    <a:pt x="421" y="237"/>
                  </a:lnTo>
                  <a:lnTo>
                    <a:pt x="463" y="237"/>
                  </a:lnTo>
                  <a:lnTo>
                    <a:pt x="463" y="227"/>
                  </a:lnTo>
                  <a:lnTo>
                    <a:pt x="421" y="227"/>
                  </a:lnTo>
                  <a:lnTo>
                    <a:pt x="421" y="190"/>
                  </a:lnTo>
                  <a:lnTo>
                    <a:pt x="467" y="190"/>
                  </a:lnTo>
                  <a:lnTo>
                    <a:pt x="467" y="180"/>
                  </a:lnTo>
                  <a:lnTo>
                    <a:pt x="409" y="180"/>
                  </a:lnTo>
                  <a:lnTo>
                    <a:pt x="409" y="180"/>
                  </a:lnTo>
                  <a:close/>
                  <a:moveTo>
                    <a:pt x="522" y="233"/>
                  </a:moveTo>
                  <a:lnTo>
                    <a:pt x="522" y="233"/>
                  </a:lnTo>
                  <a:lnTo>
                    <a:pt x="508" y="233"/>
                  </a:lnTo>
                  <a:lnTo>
                    <a:pt x="508" y="190"/>
                  </a:lnTo>
                  <a:lnTo>
                    <a:pt x="525" y="190"/>
                  </a:lnTo>
                  <a:cubicBezTo>
                    <a:pt x="543" y="190"/>
                    <a:pt x="549" y="199"/>
                    <a:pt x="549" y="211"/>
                  </a:cubicBezTo>
                  <a:cubicBezTo>
                    <a:pt x="549" y="228"/>
                    <a:pt x="536" y="233"/>
                    <a:pt x="522" y="233"/>
                  </a:cubicBezTo>
                  <a:lnTo>
                    <a:pt x="522" y="233"/>
                  </a:lnTo>
                  <a:close/>
                  <a:moveTo>
                    <a:pt x="528" y="181"/>
                  </a:moveTo>
                  <a:lnTo>
                    <a:pt x="528" y="181"/>
                  </a:lnTo>
                  <a:lnTo>
                    <a:pt x="495" y="180"/>
                  </a:lnTo>
                  <a:lnTo>
                    <a:pt x="495" y="288"/>
                  </a:lnTo>
                  <a:lnTo>
                    <a:pt x="508" y="288"/>
                  </a:lnTo>
                  <a:lnTo>
                    <a:pt x="508" y="242"/>
                  </a:lnTo>
                  <a:lnTo>
                    <a:pt x="517" y="242"/>
                  </a:lnTo>
                  <a:cubicBezTo>
                    <a:pt x="525" y="242"/>
                    <a:pt x="530" y="245"/>
                    <a:pt x="534" y="251"/>
                  </a:cubicBezTo>
                  <a:lnTo>
                    <a:pt x="539" y="257"/>
                  </a:lnTo>
                  <a:lnTo>
                    <a:pt x="564" y="291"/>
                  </a:lnTo>
                  <a:lnTo>
                    <a:pt x="575" y="285"/>
                  </a:lnTo>
                  <a:lnTo>
                    <a:pt x="553" y="256"/>
                  </a:lnTo>
                  <a:cubicBezTo>
                    <a:pt x="549" y="251"/>
                    <a:pt x="543" y="241"/>
                    <a:pt x="537" y="240"/>
                  </a:cubicBezTo>
                  <a:lnTo>
                    <a:pt x="537" y="237"/>
                  </a:lnTo>
                  <a:cubicBezTo>
                    <a:pt x="551" y="235"/>
                    <a:pt x="560" y="227"/>
                    <a:pt x="560" y="209"/>
                  </a:cubicBezTo>
                  <a:cubicBezTo>
                    <a:pt x="560" y="192"/>
                    <a:pt x="548" y="181"/>
                    <a:pt x="528" y="181"/>
                  </a:cubicBezTo>
                  <a:lnTo>
                    <a:pt x="528" y="181"/>
                  </a:lnTo>
                  <a:close/>
                  <a:moveTo>
                    <a:pt x="618" y="282"/>
                  </a:moveTo>
                  <a:lnTo>
                    <a:pt x="618" y="282"/>
                  </a:lnTo>
                  <a:cubicBezTo>
                    <a:pt x="609" y="282"/>
                    <a:pt x="601" y="279"/>
                    <a:pt x="595" y="275"/>
                  </a:cubicBezTo>
                  <a:lnTo>
                    <a:pt x="590" y="283"/>
                  </a:lnTo>
                  <a:cubicBezTo>
                    <a:pt x="599" y="288"/>
                    <a:pt x="607" y="291"/>
                    <a:pt x="618" y="291"/>
                  </a:cubicBezTo>
                  <a:cubicBezTo>
                    <a:pt x="642" y="291"/>
                    <a:pt x="653" y="276"/>
                    <a:pt x="653" y="260"/>
                  </a:cubicBezTo>
                  <a:cubicBezTo>
                    <a:pt x="653" y="244"/>
                    <a:pt x="641" y="237"/>
                    <a:pt x="629" y="231"/>
                  </a:cubicBezTo>
                  <a:lnTo>
                    <a:pt x="620" y="227"/>
                  </a:lnTo>
                  <a:cubicBezTo>
                    <a:pt x="612" y="223"/>
                    <a:pt x="604" y="218"/>
                    <a:pt x="604" y="207"/>
                  </a:cubicBezTo>
                  <a:cubicBezTo>
                    <a:pt x="604" y="193"/>
                    <a:pt x="615" y="187"/>
                    <a:pt x="625" y="187"/>
                  </a:cubicBezTo>
                  <a:cubicBezTo>
                    <a:pt x="635" y="187"/>
                    <a:pt x="642" y="191"/>
                    <a:pt x="648" y="195"/>
                  </a:cubicBezTo>
                  <a:lnTo>
                    <a:pt x="652" y="187"/>
                  </a:lnTo>
                  <a:cubicBezTo>
                    <a:pt x="644" y="182"/>
                    <a:pt x="634" y="179"/>
                    <a:pt x="624" y="179"/>
                  </a:cubicBezTo>
                  <a:cubicBezTo>
                    <a:pt x="605" y="179"/>
                    <a:pt x="592" y="190"/>
                    <a:pt x="592" y="207"/>
                  </a:cubicBezTo>
                  <a:cubicBezTo>
                    <a:pt x="592" y="229"/>
                    <a:pt x="609" y="233"/>
                    <a:pt x="625" y="241"/>
                  </a:cubicBezTo>
                  <a:cubicBezTo>
                    <a:pt x="633" y="245"/>
                    <a:pt x="640" y="250"/>
                    <a:pt x="640" y="261"/>
                  </a:cubicBezTo>
                  <a:cubicBezTo>
                    <a:pt x="640" y="274"/>
                    <a:pt x="631" y="282"/>
                    <a:pt x="618" y="282"/>
                  </a:cubicBezTo>
                  <a:lnTo>
                    <a:pt x="618" y="282"/>
                  </a:lnTo>
                  <a:close/>
                  <a:moveTo>
                    <a:pt x="685" y="288"/>
                  </a:moveTo>
                  <a:lnTo>
                    <a:pt x="685" y="288"/>
                  </a:lnTo>
                  <a:lnTo>
                    <a:pt x="697" y="288"/>
                  </a:lnTo>
                  <a:lnTo>
                    <a:pt x="697" y="180"/>
                  </a:lnTo>
                  <a:lnTo>
                    <a:pt x="685" y="180"/>
                  </a:lnTo>
                  <a:lnTo>
                    <a:pt x="685" y="288"/>
                  </a:lnTo>
                  <a:close/>
                  <a:moveTo>
                    <a:pt x="721" y="180"/>
                  </a:moveTo>
                  <a:lnTo>
                    <a:pt x="721" y="180"/>
                  </a:lnTo>
                  <a:lnTo>
                    <a:pt x="721" y="190"/>
                  </a:lnTo>
                  <a:lnTo>
                    <a:pt x="752" y="190"/>
                  </a:lnTo>
                  <a:lnTo>
                    <a:pt x="752" y="288"/>
                  </a:lnTo>
                  <a:lnTo>
                    <a:pt x="764" y="288"/>
                  </a:lnTo>
                  <a:lnTo>
                    <a:pt x="764" y="190"/>
                  </a:lnTo>
                  <a:lnTo>
                    <a:pt x="796" y="190"/>
                  </a:lnTo>
                  <a:lnTo>
                    <a:pt x="796" y="180"/>
                  </a:lnTo>
                  <a:lnTo>
                    <a:pt x="721" y="180"/>
                  </a:lnTo>
                  <a:lnTo>
                    <a:pt x="721" y="180"/>
                  </a:lnTo>
                  <a:close/>
                  <a:moveTo>
                    <a:pt x="851" y="191"/>
                  </a:moveTo>
                  <a:lnTo>
                    <a:pt x="851" y="191"/>
                  </a:lnTo>
                  <a:lnTo>
                    <a:pt x="870" y="245"/>
                  </a:lnTo>
                  <a:lnTo>
                    <a:pt x="830" y="245"/>
                  </a:lnTo>
                  <a:lnTo>
                    <a:pt x="851" y="191"/>
                  </a:lnTo>
                  <a:lnTo>
                    <a:pt x="851" y="191"/>
                  </a:lnTo>
                  <a:close/>
                  <a:moveTo>
                    <a:pt x="900" y="287"/>
                  </a:moveTo>
                  <a:lnTo>
                    <a:pt x="900" y="287"/>
                  </a:lnTo>
                  <a:lnTo>
                    <a:pt x="857" y="180"/>
                  </a:lnTo>
                  <a:lnTo>
                    <a:pt x="844" y="180"/>
                  </a:lnTo>
                  <a:lnTo>
                    <a:pt x="800" y="287"/>
                  </a:lnTo>
                  <a:lnTo>
                    <a:pt x="812" y="291"/>
                  </a:lnTo>
                  <a:lnTo>
                    <a:pt x="827" y="253"/>
                  </a:lnTo>
                  <a:lnTo>
                    <a:pt x="874" y="253"/>
                  </a:lnTo>
                  <a:lnTo>
                    <a:pt x="888" y="291"/>
                  </a:lnTo>
                  <a:lnTo>
                    <a:pt x="900" y="287"/>
                  </a:lnTo>
                  <a:lnTo>
                    <a:pt x="900" y="287"/>
                  </a:lnTo>
                  <a:close/>
                  <a:moveTo>
                    <a:pt x="871" y="188"/>
                  </a:moveTo>
                  <a:lnTo>
                    <a:pt x="871" y="188"/>
                  </a:lnTo>
                  <a:lnTo>
                    <a:pt x="882" y="188"/>
                  </a:lnTo>
                  <a:lnTo>
                    <a:pt x="882" y="174"/>
                  </a:lnTo>
                  <a:lnTo>
                    <a:pt x="871" y="174"/>
                  </a:lnTo>
                  <a:lnTo>
                    <a:pt x="871" y="188"/>
                  </a:lnTo>
                  <a:close/>
                  <a:moveTo>
                    <a:pt x="820" y="188"/>
                  </a:moveTo>
                  <a:lnTo>
                    <a:pt x="820" y="188"/>
                  </a:lnTo>
                  <a:lnTo>
                    <a:pt x="831" y="188"/>
                  </a:lnTo>
                  <a:lnTo>
                    <a:pt x="831" y="174"/>
                  </a:lnTo>
                  <a:lnTo>
                    <a:pt x="820" y="174"/>
                  </a:lnTo>
                  <a:lnTo>
                    <a:pt x="820" y="188"/>
                  </a:lnTo>
                  <a:close/>
                  <a:moveTo>
                    <a:pt x="911" y="180"/>
                  </a:moveTo>
                  <a:lnTo>
                    <a:pt x="911" y="180"/>
                  </a:lnTo>
                  <a:lnTo>
                    <a:pt x="911" y="190"/>
                  </a:lnTo>
                  <a:lnTo>
                    <a:pt x="942" y="190"/>
                  </a:lnTo>
                  <a:lnTo>
                    <a:pt x="942" y="288"/>
                  </a:lnTo>
                  <a:lnTo>
                    <a:pt x="954" y="288"/>
                  </a:lnTo>
                  <a:lnTo>
                    <a:pt x="954" y="190"/>
                  </a:lnTo>
                  <a:lnTo>
                    <a:pt x="986" y="190"/>
                  </a:lnTo>
                  <a:lnTo>
                    <a:pt x="986" y="180"/>
                  </a:lnTo>
                  <a:lnTo>
                    <a:pt x="911" y="180"/>
                  </a:lnTo>
                  <a:lnTo>
                    <a:pt x="911" y="180"/>
                  </a:lnTo>
                  <a:close/>
                  <a:moveTo>
                    <a:pt x="41" y="457"/>
                  </a:moveTo>
                  <a:lnTo>
                    <a:pt x="41" y="457"/>
                  </a:lnTo>
                  <a:lnTo>
                    <a:pt x="25" y="457"/>
                  </a:lnTo>
                  <a:lnTo>
                    <a:pt x="25" y="368"/>
                  </a:lnTo>
                  <a:lnTo>
                    <a:pt x="43" y="368"/>
                  </a:lnTo>
                  <a:cubicBezTo>
                    <a:pt x="73" y="368"/>
                    <a:pt x="93" y="383"/>
                    <a:pt x="93" y="412"/>
                  </a:cubicBezTo>
                  <a:cubicBezTo>
                    <a:pt x="93" y="440"/>
                    <a:pt x="73" y="457"/>
                    <a:pt x="41" y="457"/>
                  </a:cubicBezTo>
                  <a:lnTo>
                    <a:pt x="41" y="457"/>
                  </a:lnTo>
                  <a:close/>
                  <a:moveTo>
                    <a:pt x="46" y="359"/>
                  </a:moveTo>
                  <a:lnTo>
                    <a:pt x="46" y="359"/>
                  </a:lnTo>
                  <a:lnTo>
                    <a:pt x="13" y="359"/>
                  </a:lnTo>
                  <a:lnTo>
                    <a:pt x="13" y="466"/>
                  </a:lnTo>
                  <a:lnTo>
                    <a:pt x="42" y="466"/>
                  </a:lnTo>
                  <a:cubicBezTo>
                    <a:pt x="79" y="466"/>
                    <a:pt x="104" y="448"/>
                    <a:pt x="104" y="411"/>
                  </a:cubicBezTo>
                  <a:cubicBezTo>
                    <a:pt x="104" y="385"/>
                    <a:pt x="89" y="359"/>
                    <a:pt x="46" y="359"/>
                  </a:cubicBezTo>
                  <a:lnTo>
                    <a:pt x="46" y="359"/>
                  </a:lnTo>
                  <a:close/>
                  <a:moveTo>
                    <a:pt x="171" y="369"/>
                  </a:moveTo>
                  <a:lnTo>
                    <a:pt x="171" y="369"/>
                  </a:lnTo>
                  <a:lnTo>
                    <a:pt x="191" y="423"/>
                  </a:lnTo>
                  <a:lnTo>
                    <a:pt x="150" y="423"/>
                  </a:lnTo>
                  <a:lnTo>
                    <a:pt x="171" y="369"/>
                  </a:lnTo>
                  <a:lnTo>
                    <a:pt x="171" y="369"/>
                  </a:lnTo>
                  <a:close/>
                  <a:moveTo>
                    <a:pt x="220" y="465"/>
                  </a:moveTo>
                  <a:lnTo>
                    <a:pt x="220" y="465"/>
                  </a:lnTo>
                  <a:lnTo>
                    <a:pt x="177" y="359"/>
                  </a:lnTo>
                  <a:lnTo>
                    <a:pt x="165" y="359"/>
                  </a:lnTo>
                  <a:lnTo>
                    <a:pt x="121" y="465"/>
                  </a:lnTo>
                  <a:lnTo>
                    <a:pt x="133" y="469"/>
                  </a:lnTo>
                  <a:lnTo>
                    <a:pt x="147" y="432"/>
                  </a:lnTo>
                  <a:lnTo>
                    <a:pt x="194" y="432"/>
                  </a:lnTo>
                  <a:lnTo>
                    <a:pt x="208" y="469"/>
                  </a:lnTo>
                  <a:lnTo>
                    <a:pt x="220" y="465"/>
                  </a:lnTo>
                  <a:lnTo>
                    <a:pt x="220" y="465"/>
                  </a:lnTo>
                  <a:close/>
                  <a:moveTo>
                    <a:pt x="275" y="411"/>
                  </a:moveTo>
                  <a:lnTo>
                    <a:pt x="275" y="411"/>
                  </a:lnTo>
                  <a:lnTo>
                    <a:pt x="261" y="411"/>
                  </a:lnTo>
                  <a:lnTo>
                    <a:pt x="261" y="368"/>
                  </a:lnTo>
                  <a:lnTo>
                    <a:pt x="278" y="368"/>
                  </a:lnTo>
                  <a:cubicBezTo>
                    <a:pt x="297" y="368"/>
                    <a:pt x="302" y="377"/>
                    <a:pt x="302" y="389"/>
                  </a:cubicBezTo>
                  <a:cubicBezTo>
                    <a:pt x="302" y="407"/>
                    <a:pt x="289" y="411"/>
                    <a:pt x="275" y="411"/>
                  </a:cubicBezTo>
                  <a:lnTo>
                    <a:pt x="275" y="411"/>
                  </a:lnTo>
                  <a:close/>
                  <a:moveTo>
                    <a:pt x="281" y="359"/>
                  </a:moveTo>
                  <a:lnTo>
                    <a:pt x="281" y="359"/>
                  </a:lnTo>
                  <a:lnTo>
                    <a:pt x="249" y="359"/>
                  </a:lnTo>
                  <a:lnTo>
                    <a:pt x="249" y="467"/>
                  </a:lnTo>
                  <a:lnTo>
                    <a:pt x="261" y="467"/>
                  </a:lnTo>
                  <a:lnTo>
                    <a:pt x="261" y="420"/>
                  </a:lnTo>
                  <a:lnTo>
                    <a:pt x="271" y="420"/>
                  </a:lnTo>
                  <a:cubicBezTo>
                    <a:pt x="279" y="420"/>
                    <a:pt x="283" y="423"/>
                    <a:pt x="287" y="429"/>
                  </a:cubicBezTo>
                  <a:lnTo>
                    <a:pt x="292" y="435"/>
                  </a:lnTo>
                  <a:lnTo>
                    <a:pt x="317" y="469"/>
                  </a:lnTo>
                  <a:lnTo>
                    <a:pt x="328" y="463"/>
                  </a:lnTo>
                  <a:lnTo>
                    <a:pt x="306" y="435"/>
                  </a:lnTo>
                  <a:cubicBezTo>
                    <a:pt x="302" y="429"/>
                    <a:pt x="297" y="419"/>
                    <a:pt x="290" y="418"/>
                  </a:cubicBezTo>
                  <a:lnTo>
                    <a:pt x="290" y="415"/>
                  </a:lnTo>
                  <a:cubicBezTo>
                    <a:pt x="305" y="413"/>
                    <a:pt x="313" y="405"/>
                    <a:pt x="313" y="387"/>
                  </a:cubicBezTo>
                  <a:cubicBezTo>
                    <a:pt x="313" y="370"/>
                    <a:pt x="301" y="359"/>
                    <a:pt x="281" y="359"/>
                  </a:cubicBezTo>
                  <a:lnTo>
                    <a:pt x="281" y="359"/>
                  </a:lnTo>
                  <a:close/>
                  <a:moveTo>
                    <a:pt x="394" y="359"/>
                  </a:moveTo>
                  <a:lnTo>
                    <a:pt x="394" y="359"/>
                  </a:lnTo>
                  <a:lnTo>
                    <a:pt x="381" y="359"/>
                  </a:lnTo>
                  <a:lnTo>
                    <a:pt x="351" y="465"/>
                  </a:lnTo>
                  <a:lnTo>
                    <a:pt x="362" y="468"/>
                  </a:lnTo>
                  <a:lnTo>
                    <a:pt x="388" y="375"/>
                  </a:lnTo>
                  <a:lnTo>
                    <a:pt x="415" y="466"/>
                  </a:lnTo>
                  <a:lnTo>
                    <a:pt x="429" y="466"/>
                  </a:lnTo>
                  <a:lnTo>
                    <a:pt x="457" y="375"/>
                  </a:lnTo>
                  <a:lnTo>
                    <a:pt x="482" y="468"/>
                  </a:lnTo>
                  <a:lnTo>
                    <a:pt x="493" y="465"/>
                  </a:lnTo>
                  <a:lnTo>
                    <a:pt x="463" y="359"/>
                  </a:lnTo>
                  <a:lnTo>
                    <a:pt x="450" y="359"/>
                  </a:lnTo>
                  <a:lnTo>
                    <a:pt x="422" y="453"/>
                  </a:lnTo>
                  <a:lnTo>
                    <a:pt x="394" y="359"/>
                  </a:lnTo>
                  <a:lnTo>
                    <a:pt x="394" y="359"/>
                  </a:lnTo>
                  <a:close/>
                  <a:moveTo>
                    <a:pt x="544" y="460"/>
                  </a:moveTo>
                  <a:lnTo>
                    <a:pt x="544" y="460"/>
                  </a:lnTo>
                  <a:cubicBezTo>
                    <a:pt x="536" y="460"/>
                    <a:pt x="527" y="457"/>
                    <a:pt x="521" y="453"/>
                  </a:cubicBezTo>
                  <a:lnTo>
                    <a:pt x="517" y="461"/>
                  </a:lnTo>
                  <a:cubicBezTo>
                    <a:pt x="525" y="466"/>
                    <a:pt x="534" y="468"/>
                    <a:pt x="545" y="468"/>
                  </a:cubicBezTo>
                  <a:cubicBezTo>
                    <a:pt x="569" y="468"/>
                    <a:pt x="579" y="454"/>
                    <a:pt x="579" y="438"/>
                  </a:cubicBezTo>
                  <a:cubicBezTo>
                    <a:pt x="579" y="422"/>
                    <a:pt x="568" y="415"/>
                    <a:pt x="555" y="409"/>
                  </a:cubicBezTo>
                  <a:lnTo>
                    <a:pt x="546" y="405"/>
                  </a:lnTo>
                  <a:cubicBezTo>
                    <a:pt x="539" y="401"/>
                    <a:pt x="530" y="395"/>
                    <a:pt x="530" y="385"/>
                  </a:cubicBezTo>
                  <a:cubicBezTo>
                    <a:pt x="530" y="371"/>
                    <a:pt x="542" y="365"/>
                    <a:pt x="552" y="365"/>
                  </a:cubicBezTo>
                  <a:cubicBezTo>
                    <a:pt x="562" y="365"/>
                    <a:pt x="568" y="369"/>
                    <a:pt x="574" y="373"/>
                  </a:cubicBezTo>
                  <a:lnTo>
                    <a:pt x="579" y="365"/>
                  </a:lnTo>
                  <a:cubicBezTo>
                    <a:pt x="570" y="360"/>
                    <a:pt x="561" y="357"/>
                    <a:pt x="551" y="357"/>
                  </a:cubicBezTo>
                  <a:cubicBezTo>
                    <a:pt x="532" y="357"/>
                    <a:pt x="519" y="368"/>
                    <a:pt x="519" y="384"/>
                  </a:cubicBezTo>
                  <a:cubicBezTo>
                    <a:pt x="519" y="407"/>
                    <a:pt x="535" y="411"/>
                    <a:pt x="551" y="419"/>
                  </a:cubicBezTo>
                  <a:cubicBezTo>
                    <a:pt x="560" y="423"/>
                    <a:pt x="567" y="428"/>
                    <a:pt x="567" y="439"/>
                  </a:cubicBezTo>
                  <a:cubicBezTo>
                    <a:pt x="567" y="452"/>
                    <a:pt x="558" y="460"/>
                    <a:pt x="544" y="460"/>
                  </a:cubicBezTo>
                  <a:lnTo>
                    <a:pt x="544" y="460"/>
                  </a:lnTo>
                  <a:close/>
                  <a:moveTo>
                    <a:pt x="599" y="359"/>
                  </a:moveTo>
                  <a:lnTo>
                    <a:pt x="599" y="359"/>
                  </a:lnTo>
                  <a:lnTo>
                    <a:pt x="599" y="369"/>
                  </a:lnTo>
                  <a:lnTo>
                    <a:pt x="631" y="369"/>
                  </a:lnTo>
                  <a:lnTo>
                    <a:pt x="631" y="466"/>
                  </a:lnTo>
                  <a:lnTo>
                    <a:pt x="643" y="466"/>
                  </a:lnTo>
                  <a:lnTo>
                    <a:pt x="643" y="369"/>
                  </a:lnTo>
                  <a:lnTo>
                    <a:pt x="675" y="369"/>
                  </a:lnTo>
                  <a:lnTo>
                    <a:pt x="675" y="359"/>
                  </a:lnTo>
                  <a:lnTo>
                    <a:pt x="599" y="359"/>
                  </a:lnTo>
                  <a:lnTo>
                    <a:pt x="599" y="359"/>
                  </a:lnTo>
                  <a:close/>
                  <a:moveTo>
                    <a:pt x="731" y="370"/>
                  </a:moveTo>
                  <a:lnTo>
                    <a:pt x="731" y="370"/>
                  </a:lnTo>
                  <a:lnTo>
                    <a:pt x="751" y="423"/>
                  </a:lnTo>
                  <a:lnTo>
                    <a:pt x="710" y="423"/>
                  </a:lnTo>
                  <a:lnTo>
                    <a:pt x="731" y="370"/>
                  </a:lnTo>
                  <a:lnTo>
                    <a:pt x="731" y="370"/>
                  </a:lnTo>
                  <a:close/>
                  <a:moveTo>
                    <a:pt x="780" y="465"/>
                  </a:moveTo>
                  <a:lnTo>
                    <a:pt x="780" y="465"/>
                  </a:lnTo>
                  <a:lnTo>
                    <a:pt x="737" y="359"/>
                  </a:lnTo>
                  <a:lnTo>
                    <a:pt x="725" y="359"/>
                  </a:lnTo>
                  <a:lnTo>
                    <a:pt x="681" y="465"/>
                  </a:lnTo>
                  <a:lnTo>
                    <a:pt x="693" y="469"/>
                  </a:lnTo>
                  <a:lnTo>
                    <a:pt x="707" y="432"/>
                  </a:lnTo>
                  <a:lnTo>
                    <a:pt x="754" y="432"/>
                  </a:lnTo>
                  <a:lnTo>
                    <a:pt x="768" y="469"/>
                  </a:lnTo>
                  <a:lnTo>
                    <a:pt x="780" y="465"/>
                  </a:lnTo>
                  <a:lnTo>
                    <a:pt x="780" y="465"/>
                  </a:lnTo>
                  <a:close/>
                  <a:moveTo>
                    <a:pt x="832" y="457"/>
                  </a:moveTo>
                  <a:lnTo>
                    <a:pt x="832" y="457"/>
                  </a:lnTo>
                  <a:lnTo>
                    <a:pt x="817" y="457"/>
                  </a:lnTo>
                  <a:lnTo>
                    <a:pt x="817" y="368"/>
                  </a:lnTo>
                  <a:lnTo>
                    <a:pt x="835" y="368"/>
                  </a:lnTo>
                  <a:cubicBezTo>
                    <a:pt x="865" y="368"/>
                    <a:pt x="884" y="383"/>
                    <a:pt x="884" y="412"/>
                  </a:cubicBezTo>
                  <a:cubicBezTo>
                    <a:pt x="884" y="440"/>
                    <a:pt x="864" y="457"/>
                    <a:pt x="832" y="457"/>
                  </a:cubicBezTo>
                  <a:lnTo>
                    <a:pt x="832" y="457"/>
                  </a:lnTo>
                  <a:close/>
                  <a:moveTo>
                    <a:pt x="837" y="359"/>
                  </a:moveTo>
                  <a:lnTo>
                    <a:pt x="837" y="359"/>
                  </a:lnTo>
                  <a:lnTo>
                    <a:pt x="804" y="359"/>
                  </a:lnTo>
                  <a:lnTo>
                    <a:pt x="804" y="466"/>
                  </a:lnTo>
                  <a:lnTo>
                    <a:pt x="834" y="466"/>
                  </a:lnTo>
                  <a:cubicBezTo>
                    <a:pt x="871" y="466"/>
                    <a:pt x="896" y="448"/>
                    <a:pt x="896" y="411"/>
                  </a:cubicBezTo>
                  <a:cubicBezTo>
                    <a:pt x="896" y="385"/>
                    <a:pt x="881" y="359"/>
                    <a:pt x="837" y="359"/>
                  </a:cubicBezTo>
                  <a:lnTo>
                    <a:pt x="837" y="359"/>
                  </a:lnTo>
                  <a:close/>
                  <a:moveTo>
                    <a:pt x="910" y="359"/>
                  </a:moveTo>
                  <a:lnTo>
                    <a:pt x="910" y="359"/>
                  </a:lnTo>
                  <a:lnTo>
                    <a:pt x="910" y="369"/>
                  </a:lnTo>
                  <a:lnTo>
                    <a:pt x="942" y="369"/>
                  </a:lnTo>
                  <a:lnTo>
                    <a:pt x="942" y="466"/>
                  </a:lnTo>
                  <a:lnTo>
                    <a:pt x="954" y="466"/>
                  </a:lnTo>
                  <a:lnTo>
                    <a:pt x="954" y="369"/>
                  </a:lnTo>
                  <a:lnTo>
                    <a:pt x="986" y="369"/>
                  </a:lnTo>
                  <a:lnTo>
                    <a:pt x="986" y="359"/>
                  </a:lnTo>
                  <a:lnTo>
                    <a:pt x="910" y="359"/>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sz="4267"/>
            </a:p>
          </p:txBody>
        </p:sp>
      </p:grpSp>
    </p:spTree>
    <p:extLst>
      <p:ext uri="{BB962C8B-B14F-4D97-AF65-F5344CB8AC3E}">
        <p14:creationId xmlns:p14="http://schemas.microsoft.com/office/powerpoint/2010/main" val="1202014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7" name="Mengentext"/>
          <p:cNvSpPr>
            <a:spLocks noGrp="1"/>
          </p:cNvSpPr>
          <p:nvPr>
            <p:ph type="body" sz="quarter" idx="10" hasCustomPrompt="1"/>
          </p:nvPr>
        </p:nvSpPr>
        <p:spPr>
          <a:xfrm>
            <a:off x="336003" y="2926232"/>
            <a:ext cx="7679286" cy="1538883"/>
          </a:xfrm>
          <a:prstGeom prst="rect">
            <a:avLst/>
          </a:prstGeom>
        </p:spPr>
        <p:txBody>
          <a:bodyPr wrap="square" lIns="0" tIns="0" rIns="0" bIns="0">
            <a:spAutoFit/>
          </a:bodyPr>
          <a:lstStyle>
            <a:lvl1pPr>
              <a:lnSpc>
                <a:spcPct val="100000"/>
              </a:lnSpc>
              <a:defRPr sz="1600" cap="none" spc="40" baseline="0">
                <a:latin typeface="+mn-lt"/>
              </a:defRPr>
            </a:lvl1pPr>
            <a:lvl2pPr>
              <a:lnSpc>
                <a:spcPct val="100000"/>
              </a:lnSpc>
              <a:defRPr sz="1600" cap="none" spc="40" baseline="0">
                <a:latin typeface="+mn-lt"/>
              </a:defRPr>
            </a:lvl2pPr>
            <a:lvl3pPr>
              <a:lnSpc>
                <a:spcPct val="100000"/>
              </a:lnSpc>
              <a:defRPr sz="1600" cap="none" spc="40" baseline="0">
                <a:latin typeface="+mn-lt"/>
              </a:defRPr>
            </a:lvl3pPr>
            <a:lvl4pPr marL="247650" indent="-247650">
              <a:lnSpc>
                <a:spcPct val="100000"/>
              </a:lnSpc>
              <a:tabLst/>
              <a:defRPr sz="1600" cap="none" spc="40" baseline="0">
                <a:latin typeface="+mn-lt"/>
              </a:defRPr>
            </a:lvl4pPr>
            <a:lvl5pPr marL="534988" indent="-277813">
              <a:lnSpc>
                <a:spcPct val="100000"/>
              </a:lnSpc>
              <a:tabLst/>
              <a:defRPr sz="1600" cap="none" spc="40" baseline="0">
                <a:latin typeface="+mn-lt"/>
              </a:defRPr>
            </a:lvl5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Überschrift"/>
          <p:cNvSpPr>
            <a:spLocks noGrp="1"/>
          </p:cNvSpPr>
          <p:nvPr>
            <p:ph type="body" sz="quarter" idx="11"/>
          </p:nvPr>
        </p:nvSpPr>
        <p:spPr>
          <a:xfrm>
            <a:off x="340981" y="1604798"/>
            <a:ext cx="9594652" cy="1152161"/>
          </a:xfrm>
          <a:prstGeom prst="rect">
            <a:avLst/>
          </a:prstGeom>
        </p:spPr>
        <p:txBody>
          <a:bodyPr lIns="0" tIns="0" rIns="0" bIns="0"/>
          <a:lstStyle>
            <a:lvl1pPr>
              <a:defRPr sz="4200"/>
            </a:lvl1pPr>
          </a:lstStyle>
          <a:p>
            <a:pPr lvl="0"/>
            <a:r>
              <a:rPr lang="de-DE" dirty="0"/>
              <a:t>Formatvorlagen des Textmasters bearbeiten</a:t>
            </a:r>
          </a:p>
        </p:txBody>
      </p:sp>
      <p:sp>
        <p:nvSpPr>
          <p:cNvPr id="2" name="Titel"/>
          <p:cNvSpPr>
            <a:spLocks noGrp="1"/>
          </p:cNvSpPr>
          <p:nvPr>
            <p:ph type="title"/>
          </p:nvPr>
        </p:nvSpPr>
        <p:spPr>
          <a:xfrm>
            <a:off x="336000" y="696000"/>
            <a:ext cx="9096000" cy="144000"/>
          </a:xfrm>
        </p:spPr>
        <p:txBody>
          <a:bodyPr/>
          <a:lstStyle/>
          <a:p>
            <a:r>
              <a:rPr lang="de-DE" dirty="0"/>
              <a:t>Titelmasterformat durch Klicken bearbeiten</a:t>
            </a:r>
          </a:p>
        </p:txBody>
      </p:sp>
      <p:sp>
        <p:nvSpPr>
          <p:cNvPr id="10" name="Datumsplatzhalter 3"/>
          <p:cNvSpPr>
            <a:spLocks noGrp="1"/>
          </p:cNvSpPr>
          <p:nvPr>
            <p:ph type="dt" sz="half" idx="2"/>
          </p:nvPr>
        </p:nvSpPr>
        <p:spPr>
          <a:xfrm>
            <a:off x="334435" y="6457177"/>
            <a:ext cx="648998" cy="212183"/>
          </a:xfrm>
          <a:prstGeom prst="rect">
            <a:avLst/>
          </a:prstGeom>
        </p:spPr>
        <p:txBody>
          <a:bodyPr vert="horz" wrap="none" lIns="0" tIns="45720" rIns="36000" bIns="45720" rtlCol="0" anchor="ctr"/>
          <a:lstStyle>
            <a:lvl1pPr algn="l">
              <a:defRPr sz="800">
                <a:solidFill>
                  <a:schemeClr val="bg2"/>
                </a:solidFill>
              </a:defRPr>
            </a:lvl1pPr>
          </a:lstStyle>
          <a:p>
            <a:fld id="{9A305794-074A-AF49-8CD8-BE20D68E65A1}" type="datetime1">
              <a:rPr lang="de-DE" smtClean="0"/>
              <a:t>04.07.2023</a:t>
            </a:fld>
            <a:endParaRPr lang="de-DE" dirty="0"/>
          </a:p>
        </p:txBody>
      </p:sp>
      <p:sp>
        <p:nvSpPr>
          <p:cNvPr id="12" name="Foliennummernplatzhalter 5"/>
          <p:cNvSpPr>
            <a:spLocks noGrp="1"/>
          </p:cNvSpPr>
          <p:nvPr>
            <p:ph type="sldNum" sz="quarter" idx="4"/>
          </p:nvPr>
        </p:nvSpPr>
        <p:spPr>
          <a:xfrm>
            <a:off x="11356926" y="6457177"/>
            <a:ext cx="491571" cy="212183"/>
          </a:xfrm>
          <a:prstGeom prst="rect">
            <a:avLst/>
          </a:prstGeom>
        </p:spPr>
        <p:txBody>
          <a:bodyPr vert="horz" wrap="none" lIns="91440" tIns="45720" rIns="0" bIns="45720" rtlCol="0" anchor="ctr"/>
          <a:lstStyle>
            <a:lvl1pPr algn="r">
              <a:defRPr sz="800">
                <a:solidFill>
                  <a:schemeClr val="bg2"/>
                </a:solidFill>
              </a:defRPr>
            </a:lvl1pPr>
          </a:lstStyle>
          <a:p>
            <a:fld id="{90C102AE-0422-49F2-AB6F-2D341D1EB39B}" type="slidenum">
              <a:rPr lang="de-DE" smtClean="0"/>
              <a:pPr/>
              <a:t>‹#›</a:t>
            </a:fld>
            <a:endParaRPr lang="de-DE" dirty="0"/>
          </a:p>
        </p:txBody>
      </p:sp>
      <p:sp>
        <p:nvSpPr>
          <p:cNvPr id="8" name="Fußzeilenplatzhalter 4"/>
          <p:cNvSpPr>
            <a:spLocks noGrp="1"/>
          </p:cNvSpPr>
          <p:nvPr>
            <p:ph type="ftr" sz="quarter" idx="3"/>
          </p:nvPr>
        </p:nvSpPr>
        <p:spPr>
          <a:xfrm>
            <a:off x="1127448" y="6457177"/>
            <a:ext cx="9937104" cy="212183"/>
          </a:xfrm>
          <a:prstGeom prst="rect">
            <a:avLst/>
          </a:prstGeom>
        </p:spPr>
        <p:txBody>
          <a:bodyPr vert="horz" lIns="91440" tIns="45720" rIns="91440" bIns="45720" rtlCol="0" anchor="ctr"/>
          <a:lstStyle>
            <a:lvl1pPr algn="ctr">
              <a:defRPr sz="800">
                <a:solidFill>
                  <a:schemeClr val="bg2"/>
                </a:solidFill>
              </a:defRPr>
            </a:lvl1pPr>
          </a:lstStyle>
          <a:p>
            <a:r>
              <a:rPr lang="de-DE" dirty="0" err="1"/>
              <a:t>Dept</a:t>
            </a:r>
            <a:r>
              <a:rPr lang="de-DE" dirty="0"/>
              <a:t>. </a:t>
            </a:r>
            <a:r>
              <a:rPr lang="de-DE" dirty="0" err="1"/>
              <a:t>of</a:t>
            </a:r>
            <a:r>
              <a:rPr lang="de-DE" dirty="0"/>
              <a:t> </a:t>
            </a:r>
            <a:r>
              <a:rPr lang="de-DE" dirty="0" err="1"/>
              <a:t>Electrical</a:t>
            </a:r>
            <a:r>
              <a:rPr lang="de-DE" dirty="0"/>
              <a:t> Engineering and Information Technology | TEMF | Jan-Magnus Christmann</a:t>
            </a:r>
          </a:p>
        </p:txBody>
      </p:sp>
    </p:spTree>
    <p:extLst>
      <p:ext uri="{BB962C8B-B14F-4D97-AF65-F5344CB8AC3E}">
        <p14:creationId xmlns:p14="http://schemas.microsoft.com/office/powerpoint/2010/main" val="1440840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Mengentext"/>
          <p:cNvSpPr>
            <a:spLocks noGrp="1"/>
          </p:cNvSpPr>
          <p:nvPr>
            <p:ph type="body" sz="quarter" idx="10" hasCustomPrompt="1"/>
          </p:nvPr>
        </p:nvSpPr>
        <p:spPr>
          <a:xfrm>
            <a:off x="1656693" y="3162516"/>
            <a:ext cx="4439307" cy="246221"/>
          </a:xfrm>
          <a:prstGeom prst="rect">
            <a:avLst/>
          </a:prstGeom>
        </p:spPr>
        <p:txBody>
          <a:bodyPr wrap="square" lIns="0" tIns="0" rIns="0" bIns="0">
            <a:spAutoFit/>
          </a:bodyPr>
          <a:lstStyle>
            <a:lvl1pPr>
              <a:lnSpc>
                <a:spcPct val="100000"/>
              </a:lnSpc>
              <a:defRPr sz="1600" cap="none" spc="40" baseline="0">
                <a:latin typeface="+mn-lt"/>
              </a:defRPr>
            </a:lvl1pPr>
            <a:lvl2pPr>
              <a:lnSpc>
                <a:spcPct val="100000"/>
              </a:lnSpc>
              <a:defRPr sz="1600" cap="none" spc="40" baseline="0">
                <a:latin typeface="+mn-lt"/>
              </a:defRPr>
            </a:lvl2pPr>
            <a:lvl3pPr>
              <a:lnSpc>
                <a:spcPct val="100000"/>
              </a:lnSpc>
              <a:defRPr sz="1600" cap="none" spc="40" baseline="0">
                <a:latin typeface="+mn-lt"/>
              </a:defRPr>
            </a:lvl3pPr>
            <a:lvl4pPr>
              <a:lnSpc>
                <a:spcPct val="100000"/>
              </a:lnSpc>
              <a:defRPr sz="1600" cap="none" spc="40" baseline="0">
                <a:latin typeface="+mn-lt"/>
              </a:defRPr>
            </a:lvl4pPr>
            <a:lvl5pPr>
              <a:lnSpc>
                <a:spcPct val="100000"/>
              </a:lnSpc>
              <a:defRPr sz="1600" cap="none" spc="40" baseline="0">
                <a:latin typeface="+mn-lt"/>
              </a:defRPr>
            </a:lvl5pPr>
          </a:lstStyle>
          <a:p>
            <a:pPr lvl="0"/>
            <a:r>
              <a:rPr lang="de-DE" dirty="0" err="1"/>
              <a:t>Agendapunkt</a:t>
            </a:r>
            <a:r>
              <a:rPr lang="de-DE" dirty="0"/>
              <a:t> / Kapitelthema</a:t>
            </a:r>
          </a:p>
        </p:txBody>
      </p:sp>
      <p:sp>
        <p:nvSpPr>
          <p:cNvPr id="9" name="Überschrift"/>
          <p:cNvSpPr>
            <a:spLocks noGrp="1"/>
          </p:cNvSpPr>
          <p:nvPr>
            <p:ph type="body" sz="quarter" idx="11"/>
          </p:nvPr>
        </p:nvSpPr>
        <p:spPr>
          <a:xfrm>
            <a:off x="340981" y="1604798"/>
            <a:ext cx="9594652" cy="1152161"/>
          </a:xfrm>
          <a:prstGeom prst="rect">
            <a:avLst/>
          </a:prstGeom>
        </p:spPr>
        <p:txBody>
          <a:bodyPr lIns="0" tIns="0" rIns="0" bIns="0"/>
          <a:lstStyle>
            <a:lvl1pPr>
              <a:defRPr sz="4200"/>
            </a:lvl1pPr>
          </a:lstStyle>
          <a:p>
            <a:pPr lvl="0"/>
            <a:r>
              <a:rPr lang="de-DE" dirty="0"/>
              <a:t>Formatvorlagen des Textmasters bearbeiten</a:t>
            </a:r>
          </a:p>
        </p:txBody>
      </p:sp>
      <p:sp>
        <p:nvSpPr>
          <p:cNvPr id="2" name="Titel"/>
          <p:cNvSpPr>
            <a:spLocks noGrp="1"/>
          </p:cNvSpPr>
          <p:nvPr>
            <p:ph type="title"/>
          </p:nvPr>
        </p:nvSpPr>
        <p:spPr>
          <a:xfrm>
            <a:off x="336000" y="696000"/>
            <a:ext cx="9096000" cy="144000"/>
          </a:xfrm>
        </p:spPr>
        <p:txBody>
          <a:bodyPr/>
          <a:lstStyle/>
          <a:p>
            <a:r>
              <a:rPr lang="de-DE" dirty="0"/>
              <a:t>Titelmasterformat durch Klicken bearbeiten</a:t>
            </a:r>
          </a:p>
        </p:txBody>
      </p:sp>
      <p:sp>
        <p:nvSpPr>
          <p:cNvPr id="10" name="Datumsplatzhalter 3"/>
          <p:cNvSpPr>
            <a:spLocks noGrp="1"/>
          </p:cNvSpPr>
          <p:nvPr>
            <p:ph type="dt" sz="half" idx="2"/>
          </p:nvPr>
        </p:nvSpPr>
        <p:spPr>
          <a:xfrm>
            <a:off x="334435" y="6457177"/>
            <a:ext cx="648998" cy="212183"/>
          </a:xfrm>
          <a:prstGeom prst="rect">
            <a:avLst/>
          </a:prstGeom>
        </p:spPr>
        <p:txBody>
          <a:bodyPr vert="horz" wrap="none" lIns="0" tIns="45720" rIns="36000" bIns="45720" rtlCol="0" anchor="ctr"/>
          <a:lstStyle>
            <a:lvl1pPr algn="l">
              <a:defRPr sz="800">
                <a:solidFill>
                  <a:schemeClr val="bg2"/>
                </a:solidFill>
              </a:defRPr>
            </a:lvl1pPr>
          </a:lstStyle>
          <a:p>
            <a:fld id="{A7EF7D30-0BA4-114E-B802-6C1F082D23D5}" type="datetime1">
              <a:rPr lang="de-DE" smtClean="0"/>
              <a:t>04.07.2023</a:t>
            </a:fld>
            <a:endParaRPr lang="de-DE" dirty="0"/>
          </a:p>
        </p:txBody>
      </p:sp>
      <p:sp>
        <p:nvSpPr>
          <p:cNvPr id="12" name="Foliennummernplatzhalter 5"/>
          <p:cNvSpPr>
            <a:spLocks noGrp="1"/>
          </p:cNvSpPr>
          <p:nvPr>
            <p:ph type="sldNum" sz="quarter" idx="4"/>
          </p:nvPr>
        </p:nvSpPr>
        <p:spPr>
          <a:xfrm>
            <a:off x="11356926" y="6457177"/>
            <a:ext cx="491571" cy="212183"/>
          </a:xfrm>
          <a:prstGeom prst="rect">
            <a:avLst/>
          </a:prstGeom>
        </p:spPr>
        <p:txBody>
          <a:bodyPr vert="horz" wrap="none" lIns="91440" tIns="45720" rIns="0" bIns="45720" rtlCol="0" anchor="ctr"/>
          <a:lstStyle>
            <a:lvl1pPr algn="r">
              <a:defRPr sz="800">
                <a:solidFill>
                  <a:schemeClr val="bg2"/>
                </a:solidFill>
              </a:defRPr>
            </a:lvl1pPr>
          </a:lstStyle>
          <a:p>
            <a:fld id="{90C102AE-0422-49F2-AB6F-2D341D1EB39B}" type="slidenum">
              <a:rPr lang="de-DE" smtClean="0"/>
              <a:pPr/>
              <a:t>‹#›</a:t>
            </a:fld>
            <a:endParaRPr lang="de-DE" dirty="0"/>
          </a:p>
        </p:txBody>
      </p:sp>
      <p:sp>
        <p:nvSpPr>
          <p:cNvPr id="8" name="Fußzeilenplatzhalter 4"/>
          <p:cNvSpPr>
            <a:spLocks noGrp="1"/>
          </p:cNvSpPr>
          <p:nvPr>
            <p:ph type="ftr" sz="quarter" idx="3"/>
          </p:nvPr>
        </p:nvSpPr>
        <p:spPr>
          <a:xfrm>
            <a:off x="1127448" y="6457177"/>
            <a:ext cx="9937104" cy="212183"/>
          </a:xfrm>
          <a:prstGeom prst="rect">
            <a:avLst/>
          </a:prstGeom>
        </p:spPr>
        <p:txBody>
          <a:bodyPr vert="horz" lIns="91440" tIns="45720" rIns="91440" bIns="45720" rtlCol="0" anchor="ctr"/>
          <a:lstStyle>
            <a:lvl1pPr algn="ctr">
              <a:defRPr sz="800">
                <a:solidFill>
                  <a:schemeClr val="bg2"/>
                </a:solidFill>
              </a:defRPr>
            </a:lvl1pPr>
          </a:lstStyle>
          <a:p>
            <a:r>
              <a:rPr lang="de-DE"/>
              <a:t>Fachbereich | Institut | Person</a:t>
            </a:r>
            <a:endParaRPr lang="de-DE" dirty="0"/>
          </a:p>
        </p:txBody>
      </p:sp>
      <p:sp>
        <p:nvSpPr>
          <p:cNvPr id="4" name="Textplatzhalter 3">
            <a:extLst>
              <a:ext uri="{FF2B5EF4-FFF2-40B4-BE49-F238E27FC236}">
                <a16:creationId xmlns:a16="http://schemas.microsoft.com/office/drawing/2014/main" id="{6F8741CD-3F1C-E84A-8F4C-1CF83B7D6BB1}"/>
              </a:ext>
            </a:extLst>
          </p:cNvPr>
          <p:cNvSpPr>
            <a:spLocks noGrp="1"/>
          </p:cNvSpPr>
          <p:nvPr>
            <p:ph type="body" sz="quarter" idx="12" hasCustomPrompt="1"/>
          </p:nvPr>
        </p:nvSpPr>
        <p:spPr>
          <a:xfrm>
            <a:off x="1014513" y="2947988"/>
            <a:ext cx="425450" cy="538161"/>
          </a:xfrm>
          <a:prstGeom prst="rect">
            <a:avLst/>
          </a:prstGeom>
        </p:spPr>
        <p:txBody>
          <a:bodyPr lIns="0" tIns="0" rIns="0" bIns="0">
            <a:spAutoFit/>
          </a:bodyPr>
          <a:lstStyle/>
          <a:p>
            <a:pPr lvl="0"/>
            <a:r>
              <a:rPr lang="de-DE" dirty="0"/>
              <a:t>1</a:t>
            </a:r>
          </a:p>
        </p:txBody>
      </p:sp>
      <p:sp>
        <p:nvSpPr>
          <p:cNvPr id="11" name="Textplatzhalter 3">
            <a:extLst>
              <a:ext uri="{FF2B5EF4-FFF2-40B4-BE49-F238E27FC236}">
                <a16:creationId xmlns:a16="http://schemas.microsoft.com/office/drawing/2014/main" id="{89B364F8-AB83-DA4D-849A-83EEDB6B3AFA}"/>
              </a:ext>
            </a:extLst>
          </p:cNvPr>
          <p:cNvSpPr>
            <a:spLocks noGrp="1"/>
          </p:cNvSpPr>
          <p:nvPr>
            <p:ph type="body" sz="quarter" idx="13" hasCustomPrompt="1"/>
          </p:nvPr>
        </p:nvSpPr>
        <p:spPr>
          <a:xfrm>
            <a:off x="1014513" y="3649028"/>
            <a:ext cx="425450" cy="538161"/>
          </a:xfrm>
          <a:prstGeom prst="rect">
            <a:avLst/>
          </a:prstGeom>
        </p:spPr>
        <p:txBody>
          <a:bodyPr lIns="0" tIns="0" rIns="0" bIns="0">
            <a:spAutoFit/>
          </a:bodyPr>
          <a:lstStyle/>
          <a:p>
            <a:pPr lvl="0"/>
            <a:r>
              <a:rPr lang="de-DE" dirty="0"/>
              <a:t>2</a:t>
            </a:r>
          </a:p>
        </p:txBody>
      </p:sp>
      <p:sp>
        <p:nvSpPr>
          <p:cNvPr id="13" name="Textplatzhalter 3">
            <a:extLst>
              <a:ext uri="{FF2B5EF4-FFF2-40B4-BE49-F238E27FC236}">
                <a16:creationId xmlns:a16="http://schemas.microsoft.com/office/drawing/2014/main" id="{B8DA3F98-D1E3-F849-B50E-A65184828E01}"/>
              </a:ext>
            </a:extLst>
          </p:cNvPr>
          <p:cNvSpPr>
            <a:spLocks noGrp="1"/>
          </p:cNvSpPr>
          <p:nvPr>
            <p:ph type="body" sz="quarter" idx="14" hasCustomPrompt="1"/>
          </p:nvPr>
        </p:nvSpPr>
        <p:spPr>
          <a:xfrm>
            <a:off x="1014513" y="4289108"/>
            <a:ext cx="425450" cy="538161"/>
          </a:xfrm>
          <a:prstGeom prst="rect">
            <a:avLst/>
          </a:prstGeom>
        </p:spPr>
        <p:txBody>
          <a:bodyPr lIns="0" tIns="0" rIns="0" bIns="0">
            <a:spAutoFit/>
          </a:bodyPr>
          <a:lstStyle/>
          <a:p>
            <a:pPr lvl="0"/>
            <a:r>
              <a:rPr lang="de-DE" dirty="0"/>
              <a:t>3</a:t>
            </a:r>
          </a:p>
        </p:txBody>
      </p:sp>
      <p:sp>
        <p:nvSpPr>
          <p:cNvPr id="14" name="Textplatzhalter 3">
            <a:extLst>
              <a:ext uri="{FF2B5EF4-FFF2-40B4-BE49-F238E27FC236}">
                <a16:creationId xmlns:a16="http://schemas.microsoft.com/office/drawing/2014/main" id="{0ACF6064-DEB7-6A49-89E0-F68DCAB3096C}"/>
              </a:ext>
            </a:extLst>
          </p:cNvPr>
          <p:cNvSpPr>
            <a:spLocks noGrp="1"/>
          </p:cNvSpPr>
          <p:nvPr>
            <p:ph type="body" sz="quarter" idx="15" hasCustomPrompt="1"/>
          </p:nvPr>
        </p:nvSpPr>
        <p:spPr>
          <a:xfrm>
            <a:off x="1014513" y="4967288"/>
            <a:ext cx="425450" cy="538161"/>
          </a:xfrm>
          <a:prstGeom prst="rect">
            <a:avLst/>
          </a:prstGeom>
        </p:spPr>
        <p:txBody>
          <a:bodyPr lIns="0" tIns="0" rIns="0" bIns="0">
            <a:spAutoFit/>
          </a:bodyPr>
          <a:lstStyle/>
          <a:p>
            <a:pPr lvl="0"/>
            <a:r>
              <a:rPr lang="de-DE" dirty="0"/>
              <a:t>4</a:t>
            </a:r>
          </a:p>
        </p:txBody>
      </p:sp>
      <p:sp>
        <p:nvSpPr>
          <p:cNvPr id="15" name="Textplatzhalter 3">
            <a:extLst>
              <a:ext uri="{FF2B5EF4-FFF2-40B4-BE49-F238E27FC236}">
                <a16:creationId xmlns:a16="http://schemas.microsoft.com/office/drawing/2014/main" id="{82EEF72A-DFF5-E34F-8BA6-3CA410A45E4C}"/>
              </a:ext>
            </a:extLst>
          </p:cNvPr>
          <p:cNvSpPr>
            <a:spLocks noGrp="1"/>
          </p:cNvSpPr>
          <p:nvPr>
            <p:ph type="body" sz="quarter" idx="16" hasCustomPrompt="1"/>
          </p:nvPr>
        </p:nvSpPr>
        <p:spPr>
          <a:xfrm>
            <a:off x="1014513" y="5660708"/>
            <a:ext cx="425450" cy="538161"/>
          </a:xfrm>
          <a:prstGeom prst="rect">
            <a:avLst/>
          </a:prstGeom>
        </p:spPr>
        <p:txBody>
          <a:bodyPr lIns="0" tIns="0" rIns="0" bIns="0">
            <a:spAutoFit/>
          </a:bodyPr>
          <a:lstStyle/>
          <a:p>
            <a:pPr lvl="0"/>
            <a:r>
              <a:rPr lang="de-DE" dirty="0"/>
              <a:t>5</a:t>
            </a:r>
          </a:p>
        </p:txBody>
      </p:sp>
      <p:sp>
        <p:nvSpPr>
          <p:cNvPr id="16" name="Mengentext">
            <a:extLst>
              <a:ext uri="{FF2B5EF4-FFF2-40B4-BE49-F238E27FC236}">
                <a16:creationId xmlns:a16="http://schemas.microsoft.com/office/drawing/2014/main" id="{9C08FC8B-D72D-3C49-AE43-59435B527FB3}"/>
              </a:ext>
            </a:extLst>
          </p:cNvPr>
          <p:cNvSpPr>
            <a:spLocks noGrp="1"/>
          </p:cNvSpPr>
          <p:nvPr>
            <p:ph type="body" sz="quarter" idx="17" hasCustomPrompt="1"/>
          </p:nvPr>
        </p:nvSpPr>
        <p:spPr>
          <a:xfrm>
            <a:off x="1656693" y="3835687"/>
            <a:ext cx="4439307" cy="246221"/>
          </a:xfrm>
          <a:prstGeom prst="rect">
            <a:avLst/>
          </a:prstGeom>
        </p:spPr>
        <p:txBody>
          <a:bodyPr wrap="square" lIns="0" tIns="0" rIns="0" bIns="0">
            <a:spAutoFit/>
          </a:bodyPr>
          <a:lstStyle>
            <a:lvl1pPr>
              <a:lnSpc>
                <a:spcPct val="100000"/>
              </a:lnSpc>
              <a:defRPr sz="1600" cap="none" spc="40" baseline="0">
                <a:latin typeface="+mn-lt"/>
              </a:defRPr>
            </a:lvl1pPr>
            <a:lvl2pPr>
              <a:lnSpc>
                <a:spcPct val="100000"/>
              </a:lnSpc>
              <a:defRPr sz="1600" cap="none" spc="40" baseline="0">
                <a:latin typeface="+mn-lt"/>
              </a:defRPr>
            </a:lvl2pPr>
            <a:lvl3pPr>
              <a:lnSpc>
                <a:spcPct val="100000"/>
              </a:lnSpc>
              <a:defRPr sz="1600" cap="none" spc="40" baseline="0">
                <a:latin typeface="+mn-lt"/>
              </a:defRPr>
            </a:lvl3pPr>
            <a:lvl4pPr>
              <a:lnSpc>
                <a:spcPct val="100000"/>
              </a:lnSpc>
              <a:defRPr sz="1600" cap="none" spc="40" baseline="0">
                <a:latin typeface="+mn-lt"/>
              </a:defRPr>
            </a:lvl4pPr>
            <a:lvl5pPr>
              <a:lnSpc>
                <a:spcPct val="100000"/>
              </a:lnSpc>
              <a:defRPr sz="1600" cap="none" spc="40" baseline="0">
                <a:latin typeface="+mn-lt"/>
              </a:defRPr>
            </a:lvl5pPr>
          </a:lstStyle>
          <a:p>
            <a:pPr lvl="0"/>
            <a:r>
              <a:rPr lang="de-DE" dirty="0" err="1"/>
              <a:t>Agendapunkt</a:t>
            </a:r>
            <a:r>
              <a:rPr lang="de-DE" dirty="0"/>
              <a:t> / Kapitelthema</a:t>
            </a:r>
          </a:p>
        </p:txBody>
      </p:sp>
      <p:sp>
        <p:nvSpPr>
          <p:cNvPr id="17" name="Mengentext">
            <a:extLst>
              <a:ext uri="{FF2B5EF4-FFF2-40B4-BE49-F238E27FC236}">
                <a16:creationId xmlns:a16="http://schemas.microsoft.com/office/drawing/2014/main" id="{B78C70DF-0EB6-4D4A-A20B-31460DF3CC5E}"/>
              </a:ext>
            </a:extLst>
          </p:cNvPr>
          <p:cNvSpPr>
            <a:spLocks noGrp="1"/>
          </p:cNvSpPr>
          <p:nvPr>
            <p:ph type="body" sz="quarter" idx="18" hasCustomPrompt="1"/>
          </p:nvPr>
        </p:nvSpPr>
        <p:spPr>
          <a:xfrm>
            <a:off x="1656693" y="4508858"/>
            <a:ext cx="4439307" cy="246221"/>
          </a:xfrm>
          <a:prstGeom prst="rect">
            <a:avLst/>
          </a:prstGeom>
        </p:spPr>
        <p:txBody>
          <a:bodyPr wrap="square" lIns="0" tIns="0" rIns="0" bIns="0">
            <a:spAutoFit/>
          </a:bodyPr>
          <a:lstStyle>
            <a:lvl1pPr>
              <a:lnSpc>
                <a:spcPct val="100000"/>
              </a:lnSpc>
              <a:defRPr sz="1600" cap="none" spc="40" baseline="0">
                <a:latin typeface="+mn-lt"/>
              </a:defRPr>
            </a:lvl1pPr>
            <a:lvl2pPr>
              <a:lnSpc>
                <a:spcPct val="100000"/>
              </a:lnSpc>
              <a:defRPr sz="1600" cap="none" spc="40" baseline="0">
                <a:latin typeface="+mn-lt"/>
              </a:defRPr>
            </a:lvl2pPr>
            <a:lvl3pPr>
              <a:lnSpc>
                <a:spcPct val="100000"/>
              </a:lnSpc>
              <a:defRPr sz="1600" cap="none" spc="40" baseline="0">
                <a:latin typeface="+mn-lt"/>
              </a:defRPr>
            </a:lvl3pPr>
            <a:lvl4pPr>
              <a:lnSpc>
                <a:spcPct val="100000"/>
              </a:lnSpc>
              <a:defRPr sz="1600" cap="none" spc="40" baseline="0">
                <a:latin typeface="+mn-lt"/>
              </a:defRPr>
            </a:lvl4pPr>
            <a:lvl5pPr>
              <a:lnSpc>
                <a:spcPct val="100000"/>
              </a:lnSpc>
              <a:defRPr sz="1600" cap="none" spc="40" baseline="0">
                <a:latin typeface="+mn-lt"/>
              </a:defRPr>
            </a:lvl5pPr>
          </a:lstStyle>
          <a:p>
            <a:pPr lvl="0"/>
            <a:r>
              <a:rPr lang="de-DE" dirty="0" err="1"/>
              <a:t>Agendapunkt</a:t>
            </a:r>
            <a:r>
              <a:rPr lang="de-DE" dirty="0"/>
              <a:t> / Kapitelthema</a:t>
            </a:r>
          </a:p>
        </p:txBody>
      </p:sp>
      <p:sp>
        <p:nvSpPr>
          <p:cNvPr id="18" name="Mengentext">
            <a:extLst>
              <a:ext uri="{FF2B5EF4-FFF2-40B4-BE49-F238E27FC236}">
                <a16:creationId xmlns:a16="http://schemas.microsoft.com/office/drawing/2014/main" id="{36261980-D2E6-7742-AE29-6DE955C6B0EB}"/>
              </a:ext>
            </a:extLst>
          </p:cNvPr>
          <p:cNvSpPr>
            <a:spLocks noGrp="1"/>
          </p:cNvSpPr>
          <p:nvPr>
            <p:ph type="body" sz="quarter" idx="19" hasCustomPrompt="1"/>
          </p:nvPr>
        </p:nvSpPr>
        <p:spPr>
          <a:xfrm>
            <a:off x="1656693" y="5182029"/>
            <a:ext cx="4439307" cy="246221"/>
          </a:xfrm>
          <a:prstGeom prst="rect">
            <a:avLst/>
          </a:prstGeom>
        </p:spPr>
        <p:txBody>
          <a:bodyPr wrap="square" lIns="0" tIns="0" rIns="0" bIns="0">
            <a:spAutoFit/>
          </a:bodyPr>
          <a:lstStyle>
            <a:lvl1pPr>
              <a:lnSpc>
                <a:spcPct val="100000"/>
              </a:lnSpc>
              <a:defRPr sz="1600" cap="none" spc="40" baseline="0">
                <a:latin typeface="+mn-lt"/>
              </a:defRPr>
            </a:lvl1pPr>
            <a:lvl2pPr>
              <a:lnSpc>
                <a:spcPct val="100000"/>
              </a:lnSpc>
              <a:defRPr sz="1600" cap="none" spc="40" baseline="0">
                <a:latin typeface="+mn-lt"/>
              </a:defRPr>
            </a:lvl2pPr>
            <a:lvl3pPr>
              <a:lnSpc>
                <a:spcPct val="100000"/>
              </a:lnSpc>
              <a:defRPr sz="1600" cap="none" spc="40" baseline="0">
                <a:latin typeface="+mn-lt"/>
              </a:defRPr>
            </a:lvl3pPr>
            <a:lvl4pPr>
              <a:lnSpc>
                <a:spcPct val="100000"/>
              </a:lnSpc>
              <a:defRPr sz="1600" cap="none" spc="40" baseline="0">
                <a:latin typeface="+mn-lt"/>
              </a:defRPr>
            </a:lvl4pPr>
            <a:lvl5pPr>
              <a:lnSpc>
                <a:spcPct val="100000"/>
              </a:lnSpc>
              <a:defRPr sz="1600" cap="none" spc="40" baseline="0">
                <a:latin typeface="+mn-lt"/>
              </a:defRPr>
            </a:lvl5pPr>
          </a:lstStyle>
          <a:p>
            <a:pPr lvl="0"/>
            <a:r>
              <a:rPr lang="de-DE" dirty="0" err="1"/>
              <a:t>Agendapunkt</a:t>
            </a:r>
            <a:r>
              <a:rPr lang="de-DE" dirty="0"/>
              <a:t> / Kapitelthema</a:t>
            </a:r>
          </a:p>
        </p:txBody>
      </p:sp>
      <p:sp>
        <p:nvSpPr>
          <p:cNvPr id="19" name="Mengentext">
            <a:extLst>
              <a:ext uri="{FF2B5EF4-FFF2-40B4-BE49-F238E27FC236}">
                <a16:creationId xmlns:a16="http://schemas.microsoft.com/office/drawing/2014/main" id="{64607761-955D-6249-AAAB-2450D97D6B19}"/>
              </a:ext>
            </a:extLst>
          </p:cNvPr>
          <p:cNvSpPr>
            <a:spLocks noGrp="1"/>
          </p:cNvSpPr>
          <p:nvPr>
            <p:ph type="body" sz="quarter" idx="20" hasCustomPrompt="1"/>
          </p:nvPr>
        </p:nvSpPr>
        <p:spPr>
          <a:xfrm>
            <a:off x="1656693" y="5855202"/>
            <a:ext cx="4439307" cy="246221"/>
          </a:xfrm>
          <a:prstGeom prst="rect">
            <a:avLst/>
          </a:prstGeom>
        </p:spPr>
        <p:txBody>
          <a:bodyPr wrap="square" lIns="0" tIns="0" rIns="0" bIns="0">
            <a:spAutoFit/>
          </a:bodyPr>
          <a:lstStyle>
            <a:lvl1pPr>
              <a:lnSpc>
                <a:spcPct val="100000"/>
              </a:lnSpc>
              <a:defRPr sz="1600" cap="none" spc="40" baseline="0">
                <a:latin typeface="+mn-lt"/>
              </a:defRPr>
            </a:lvl1pPr>
            <a:lvl2pPr>
              <a:lnSpc>
                <a:spcPct val="100000"/>
              </a:lnSpc>
              <a:defRPr sz="1600" cap="none" spc="40" baseline="0">
                <a:latin typeface="+mn-lt"/>
              </a:defRPr>
            </a:lvl2pPr>
            <a:lvl3pPr>
              <a:lnSpc>
                <a:spcPct val="100000"/>
              </a:lnSpc>
              <a:defRPr sz="1600" cap="none" spc="40" baseline="0">
                <a:latin typeface="+mn-lt"/>
              </a:defRPr>
            </a:lvl3pPr>
            <a:lvl4pPr>
              <a:lnSpc>
                <a:spcPct val="100000"/>
              </a:lnSpc>
              <a:defRPr sz="1600" cap="none" spc="40" baseline="0">
                <a:latin typeface="+mn-lt"/>
              </a:defRPr>
            </a:lvl4pPr>
            <a:lvl5pPr>
              <a:lnSpc>
                <a:spcPct val="100000"/>
              </a:lnSpc>
              <a:defRPr sz="1600" cap="none" spc="40" baseline="0">
                <a:latin typeface="+mn-lt"/>
              </a:defRPr>
            </a:lvl5pPr>
          </a:lstStyle>
          <a:p>
            <a:pPr lvl="0"/>
            <a:r>
              <a:rPr lang="de-DE" dirty="0" err="1"/>
              <a:t>Agendapunkt</a:t>
            </a:r>
            <a:r>
              <a:rPr lang="de-DE" dirty="0"/>
              <a:t> / Kapitelthema</a:t>
            </a:r>
          </a:p>
        </p:txBody>
      </p:sp>
      <p:sp>
        <p:nvSpPr>
          <p:cNvPr id="20" name="Mengentext">
            <a:extLst>
              <a:ext uri="{FF2B5EF4-FFF2-40B4-BE49-F238E27FC236}">
                <a16:creationId xmlns:a16="http://schemas.microsoft.com/office/drawing/2014/main" id="{77B10108-F32E-6C4E-A6B7-2F52E77658F5}"/>
              </a:ext>
            </a:extLst>
          </p:cNvPr>
          <p:cNvSpPr>
            <a:spLocks noGrp="1"/>
          </p:cNvSpPr>
          <p:nvPr>
            <p:ph type="body" sz="quarter" idx="21" hasCustomPrompt="1"/>
          </p:nvPr>
        </p:nvSpPr>
        <p:spPr>
          <a:xfrm>
            <a:off x="7414762" y="3162516"/>
            <a:ext cx="4439307" cy="246221"/>
          </a:xfrm>
          <a:prstGeom prst="rect">
            <a:avLst/>
          </a:prstGeom>
        </p:spPr>
        <p:txBody>
          <a:bodyPr wrap="square" lIns="0" tIns="0" rIns="0" bIns="0">
            <a:spAutoFit/>
          </a:bodyPr>
          <a:lstStyle>
            <a:lvl1pPr>
              <a:lnSpc>
                <a:spcPct val="100000"/>
              </a:lnSpc>
              <a:defRPr sz="1600" cap="none" spc="40" baseline="0">
                <a:latin typeface="+mn-lt"/>
              </a:defRPr>
            </a:lvl1pPr>
            <a:lvl2pPr>
              <a:lnSpc>
                <a:spcPct val="100000"/>
              </a:lnSpc>
              <a:defRPr sz="1600" cap="none" spc="40" baseline="0">
                <a:latin typeface="+mn-lt"/>
              </a:defRPr>
            </a:lvl2pPr>
            <a:lvl3pPr>
              <a:lnSpc>
                <a:spcPct val="100000"/>
              </a:lnSpc>
              <a:defRPr sz="1600" cap="none" spc="40" baseline="0">
                <a:latin typeface="+mn-lt"/>
              </a:defRPr>
            </a:lvl3pPr>
            <a:lvl4pPr>
              <a:lnSpc>
                <a:spcPct val="100000"/>
              </a:lnSpc>
              <a:defRPr sz="1600" cap="none" spc="40" baseline="0">
                <a:latin typeface="+mn-lt"/>
              </a:defRPr>
            </a:lvl4pPr>
            <a:lvl5pPr>
              <a:lnSpc>
                <a:spcPct val="100000"/>
              </a:lnSpc>
              <a:defRPr sz="1600" cap="none" spc="40" baseline="0">
                <a:latin typeface="+mn-lt"/>
              </a:defRPr>
            </a:lvl5pPr>
          </a:lstStyle>
          <a:p>
            <a:pPr lvl="0"/>
            <a:r>
              <a:rPr lang="de-DE" dirty="0" err="1"/>
              <a:t>Agendapunkt</a:t>
            </a:r>
            <a:r>
              <a:rPr lang="de-DE" dirty="0"/>
              <a:t> / Kapitelthema</a:t>
            </a:r>
          </a:p>
        </p:txBody>
      </p:sp>
      <p:sp>
        <p:nvSpPr>
          <p:cNvPr id="21" name="Textplatzhalter 3">
            <a:extLst>
              <a:ext uri="{FF2B5EF4-FFF2-40B4-BE49-F238E27FC236}">
                <a16:creationId xmlns:a16="http://schemas.microsoft.com/office/drawing/2014/main" id="{80B28D25-BB3B-6B4B-96AD-3F56D64EE166}"/>
              </a:ext>
            </a:extLst>
          </p:cNvPr>
          <p:cNvSpPr>
            <a:spLocks noGrp="1"/>
          </p:cNvSpPr>
          <p:nvPr>
            <p:ph type="body" sz="quarter" idx="22" hasCustomPrompt="1"/>
          </p:nvPr>
        </p:nvSpPr>
        <p:spPr>
          <a:xfrm>
            <a:off x="6772582" y="2947988"/>
            <a:ext cx="425450" cy="538161"/>
          </a:xfrm>
          <a:prstGeom prst="rect">
            <a:avLst/>
          </a:prstGeom>
        </p:spPr>
        <p:txBody>
          <a:bodyPr lIns="0" tIns="0" rIns="0" bIns="0">
            <a:spAutoFit/>
          </a:bodyPr>
          <a:lstStyle/>
          <a:p>
            <a:pPr lvl="0"/>
            <a:r>
              <a:rPr lang="de-DE" dirty="0"/>
              <a:t>6</a:t>
            </a:r>
          </a:p>
        </p:txBody>
      </p:sp>
      <p:sp>
        <p:nvSpPr>
          <p:cNvPr id="22" name="Textplatzhalter 3">
            <a:extLst>
              <a:ext uri="{FF2B5EF4-FFF2-40B4-BE49-F238E27FC236}">
                <a16:creationId xmlns:a16="http://schemas.microsoft.com/office/drawing/2014/main" id="{24909C24-EE8B-6D4F-AAE4-6761EA5A0C70}"/>
              </a:ext>
            </a:extLst>
          </p:cNvPr>
          <p:cNvSpPr>
            <a:spLocks noGrp="1"/>
          </p:cNvSpPr>
          <p:nvPr>
            <p:ph type="body" sz="quarter" idx="23" hasCustomPrompt="1"/>
          </p:nvPr>
        </p:nvSpPr>
        <p:spPr>
          <a:xfrm>
            <a:off x="6772582" y="3649028"/>
            <a:ext cx="425450" cy="538161"/>
          </a:xfrm>
          <a:prstGeom prst="rect">
            <a:avLst/>
          </a:prstGeom>
        </p:spPr>
        <p:txBody>
          <a:bodyPr lIns="0" tIns="0" rIns="0" bIns="0">
            <a:spAutoFit/>
          </a:bodyPr>
          <a:lstStyle/>
          <a:p>
            <a:pPr lvl="0"/>
            <a:r>
              <a:rPr lang="de-DE" dirty="0"/>
              <a:t>7</a:t>
            </a:r>
          </a:p>
        </p:txBody>
      </p:sp>
      <p:sp>
        <p:nvSpPr>
          <p:cNvPr id="23" name="Textplatzhalter 3">
            <a:extLst>
              <a:ext uri="{FF2B5EF4-FFF2-40B4-BE49-F238E27FC236}">
                <a16:creationId xmlns:a16="http://schemas.microsoft.com/office/drawing/2014/main" id="{0834207B-4C50-454C-BDAD-9270B9C5CD02}"/>
              </a:ext>
            </a:extLst>
          </p:cNvPr>
          <p:cNvSpPr>
            <a:spLocks noGrp="1"/>
          </p:cNvSpPr>
          <p:nvPr>
            <p:ph type="body" sz="quarter" idx="24" hasCustomPrompt="1"/>
          </p:nvPr>
        </p:nvSpPr>
        <p:spPr>
          <a:xfrm>
            <a:off x="6772582" y="4289108"/>
            <a:ext cx="425450" cy="538161"/>
          </a:xfrm>
          <a:prstGeom prst="rect">
            <a:avLst/>
          </a:prstGeom>
        </p:spPr>
        <p:txBody>
          <a:bodyPr lIns="0" tIns="0" rIns="0" bIns="0">
            <a:spAutoFit/>
          </a:bodyPr>
          <a:lstStyle/>
          <a:p>
            <a:pPr lvl="0"/>
            <a:r>
              <a:rPr lang="de-DE" dirty="0"/>
              <a:t>8</a:t>
            </a:r>
          </a:p>
        </p:txBody>
      </p:sp>
      <p:sp>
        <p:nvSpPr>
          <p:cNvPr id="24" name="Textplatzhalter 3">
            <a:extLst>
              <a:ext uri="{FF2B5EF4-FFF2-40B4-BE49-F238E27FC236}">
                <a16:creationId xmlns:a16="http://schemas.microsoft.com/office/drawing/2014/main" id="{3FF81E12-4AD8-F840-AF92-83A62713EB04}"/>
              </a:ext>
            </a:extLst>
          </p:cNvPr>
          <p:cNvSpPr>
            <a:spLocks noGrp="1"/>
          </p:cNvSpPr>
          <p:nvPr>
            <p:ph type="body" sz="quarter" idx="25" hasCustomPrompt="1"/>
          </p:nvPr>
        </p:nvSpPr>
        <p:spPr>
          <a:xfrm>
            <a:off x="6772582" y="4967288"/>
            <a:ext cx="425450" cy="538161"/>
          </a:xfrm>
          <a:prstGeom prst="rect">
            <a:avLst/>
          </a:prstGeom>
        </p:spPr>
        <p:txBody>
          <a:bodyPr lIns="0" tIns="0" rIns="0" bIns="0">
            <a:spAutoFit/>
          </a:bodyPr>
          <a:lstStyle/>
          <a:p>
            <a:pPr lvl="0"/>
            <a:r>
              <a:rPr lang="de-DE" dirty="0"/>
              <a:t>9</a:t>
            </a:r>
          </a:p>
        </p:txBody>
      </p:sp>
      <p:sp>
        <p:nvSpPr>
          <p:cNvPr id="25" name="Textplatzhalter 3">
            <a:extLst>
              <a:ext uri="{FF2B5EF4-FFF2-40B4-BE49-F238E27FC236}">
                <a16:creationId xmlns:a16="http://schemas.microsoft.com/office/drawing/2014/main" id="{CF82AF0A-B420-7D47-BEEA-1093ECFF9C89}"/>
              </a:ext>
            </a:extLst>
          </p:cNvPr>
          <p:cNvSpPr>
            <a:spLocks noGrp="1"/>
          </p:cNvSpPr>
          <p:nvPr>
            <p:ph type="body" sz="quarter" idx="26" hasCustomPrompt="1"/>
          </p:nvPr>
        </p:nvSpPr>
        <p:spPr>
          <a:xfrm>
            <a:off x="6388374" y="5660708"/>
            <a:ext cx="809658" cy="538161"/>
          </a:xfrm>
          <a:prstGeom prst="rect">
            <a:avLst/>
          </a:prstGeom>
        </p:spPr>
        <p:txBody>
          <a:bodyPr wrap="square" lIns="0" tIns="0" rIns="0" bIns="0">
            <a:spAutoFit/>
          </a:bodyPr>
          <a:lstStyle/>
          <a:p>
            <a:pPr lvl="0"/>
            <a:r>
              <a:rPr lang="de-DE" dirty="0"/>
              <a:t>10</a:t>
            </a:r>
          </a:p>
        </p:txBody>
      </p:sp>
      <p:sp>
        <p:nvSpPr>
          <p:cNvPr id="26" name="Mengentext">
            <a:extLst>
              <a:ext uri="{FF2B5EF4-FFF2-40B4-BE49-F238E27FC236}">
                <a16:creationId xmlns:a16="http://schemas.microsoft.com/office/drawing/2014/main" id="{D170C4C7-878E-8D48-AB9A-BEA3A20BC8C2}"/>
              </a:ext>
            </a:extLst>
          </p:cNvPr>
          <p:cNvSpPr>
            <a:spLocks noGrp="1"/>
          </p:cNvSpPr>
          <p:nvPr>
            <p:ph type="body" sz="quarter" idx="27" hasCustomPrompt="1"/>
          </p:nvPr>
        </p:nvSpPr>
        <p:spPr>
          <a:xfrm>
            <a:off x="7414762" y="3835687"/>
            <a:ext cx="4439307" cy="246221"/>
          </a:xfrm>
          <a:prstGeom prst="rect">
            <a:avLst/>
          </a:prstGeom>
        </p:spPr>
        <p:txBody>
          <a:bodyPr wrap="square" lIns="0" tIns="0" rIns="0" bIns="0">
            <a:spAutoFit/>
          </a:bodyPr>
          <a:lstStyle>
            <a:lvl1pPr>
              <a:lnSpc>
                <a:spcPct val="100000"/>
              </a:lnSpc>
              <a:defRPr sz="1600" cap="none" spc="40" baseline="0">
                <a:latin typeface="+mn-lt"/>
              </a:defRPr>
            </a:lvl1pPr>
            <a:lvl2pPr>
              <a:lnSpc>
                <a:spcPct val="100000"/>
              </a:lnSpc>
              <a:defRPr sz="1600" cap="none" spc="40" baseline="0">
                <a:latin typeface="+mn-lt"/>
              </a:defRPr>
            </a:lvl2pPr>
            <a:lvl3pPr>
              <a:lnSpc>
                <a:spcPct val="100000"/>
              </a:lnSpc>
              <a:defRPr sz="1600" cap="none" spc="40" baseline="0">
                <a:latin typeface="+mn-lt"/>
              </a:defRPr>
            </a:lvl3pPr>
            <a:lvl4pPr>
              <a:lnSpc>
                <a:spcPct val="100000"/>
              </a:lnSpc>
              <a:defRPr sz="1600" cap="none" spc="40" baseline="0">
                <a:latin typeface="+mn-lt"/>
              </a:defRPr>
            </a:lvl4pPr>
            <a:lvl5pPr>
              <a:lnSpc>
                <a:spcPct val="100000"/>
              </a:lnSpc>
              <a:defRPr sz="1600" cap="none" spc="40" baseline="0">
                <a:latin typeface="+mn-lt"/>
              </a:defRPr>
            </a:lvl5pPr>
          </a:lstStyle>
          <a:p>
            <a:pPr lvl="0"/>
            <a:r>
              <a:rPr lang="de-DE" dirty="0" err="1"/>
              <a:t>Agendapunkt</a:t>
            </a:r>
            <a:r>
              <a:rPr lang="de-DE" dirty="0"/>
              <a:t> / Kapitelthema</a:t>
            </a:r>
          </a:p>
        </p:txBody>
      </p:sp>
      <p:sp>
        <p:nvSpPr>
          <p:cNvPr id="27" name="Mengentext">
            <a:extLst>
              <a:ext uri="{FF2B5EF4-FFF2-40B4-BE49-F238E27FC236}">
                <a16:creationId xmlns:a16="http://schemas.microsoft.com/office/drawing/2014/main" id="{6E2874F6-0A10-C249-AB11-90B6F572269A}"/>
              </a:ext>
            </a:extLst>
          </p:cNvPr>
          <p:cNvSpPr>
            <a:spLocks noGrp="1"/>
          </p:cNvSpPr>
          <p:nvPr>
            <p:ph type="body" sz="quarter" idx="28" hasCustomPrompt="1"/>
          </p:nvPr>
        </p:nvSpPr>
        <p:spPr>
          <a:xfrm>
            <a:off x="7414762" y="4508858"/>
            <a:ext cx="4439307" cy="246221"/>
          </a:xfrm>
          <a:prstGeom prst="rect">
            <a:avLst/>
          </a:prstGeom>
        </p:spPr>
        <p:txBody>
          <a:bodyPr wrap="square" lIns="0" tIns="0" rIns="0" bIns="0">
            <a:spAutoFit/>
          </a:bodyPr>
          <a:lstStyle>
            <a:lvl1pPr>
              <a:lnSpc>
                <a:spcPct val="100000"/>
              </a:lnSpc>
              <a:defRPr sz="1600" cap="none" spc="40" baseline="0">
                <a:latin typeface="+mn-lt"/>
              </a:defRPr>
            </a:lvl1pPr>
            <a:lvl2pPr>
              <a:lnSpc>
                <a:spcPct val="100000"/>
              </a:lnSpc>
              <a:defRPr sz="1600" cap="none" spc="40" baseline="0">
                <a:latin typeface="+mn-lt"/>
              </a:defRPr>
            </a:lvl2pPr>
            <a:lvl3pPr>
              <a:lnSpc>
                <a:spcPct val="100000"/>
              </a:lnSpc>
              <a:defRPr sz="1600" cap="none" spc="40" baseline="0">
                <a:latin typeface="+mn-lt"/>
              </a:defRPr>
            </a:lvl3pPr>
            <a:lvl4pPr>
              <a:lnSpc>
                <a:spcPct val="100000"/>
              </a:lnSpc>
              <a:defRPr sz="1600" cap="none" spc="40" baseline="0">
                <a:latin typeface="+mn-lt"/>
              </a:defRPr>
            </a:lvl4pPr>
            <a:lvl5pPr>
              <a:lnSpc>
                <a:spcPct val="100000"/>
              </a:lnSpc>
              <a:defRPr sz="1600" cap="none" spc="40" baseline="0">
                <a:latin typeface="+mn-lt"/>
              </a:defRPr>
            </a:lvl5pPr>
          </a:lstStyle>
          <a:p>
            <a:pPr lvl="0"/>
            <a:r>
              <a:rPr lang="de-DE" dirty="0" err="1"/>
              <a:t>Agendapunkt</a:t>
            </a:r>
            <a:r>
              <a:rPr lang="de-DE" dirty="0"/>
              <a:t> / Kapitelthema</a:t>
            </a:r>
          </a:p>
        </p:txBody>
      </p:sp>
      <p:sp>
        <p:nvSpPr>
          <p:cNvPr id="28" name="Mengentext">
            <a:extLst>
              <a:ext uri="{FF2B5EF4-FFF2-40B4-BE49-F238E27FC236}">
                <a16:creationId xmlns:a16="http://schemas.microsoft.com/office/drawing/2014/main" id="{2CBAB3E0-0143-D547-9B4C-8E12609633E8}"/>
              </a:ext>
            </a:extLst>
          </p:cNvPr>
          <p:cNvSpPr>
            <a:spLocks noGrp="1"/>
          </p:cNvSpPr>
          <p:nvPr>
            <p:ph type="body" sz="quarter" idx="29" hasCustomPrompt="1"/>
          </p:nvPr>
        </p:nvSpPr>
        <p:spPr>
          <a:xfrm>
            <a:off x="7414762" y="5182029"/>
            <a:ext cx="4439307" cy="246221"/>
          </a:xfrm>
          <a:prstGeom prst="rect">
            <a:avLst/>
          </a:prstGeom>
        </p:spPr>
        <p:txBody>
          <a:bodyPr wrap="square" lIns="0" tIns="0" rIns="0" bIns="0">
            <a:spAutoFit/>
          </a:bodyPr>
          <a:lstStyle>
            <a:lvl1pPr>
              <a:lnSpc>
                <a:spcPct val="100000"/>
              </a:lnSpc>
              <a:defRPr sz="1600" cap="none" spc="40" baseline="0">
                <a:latin typeface="+mn-lt"/>
              </a:defRPr>
            </a:lvl1pPr>
            <a:lvl2pPr>
              <a:lnSpc>
                <a:spcPct val="100000"/>
              </a:lnSpc>
              <a:defRPr sz="1600" cap="none" spc="40" baseline="0">
                <a:latin typeface="+mn-lt"/>
              </a:defRPr>
            </a:lvl2pPr>
            <a:lvl3pPr>
              <a:lnSpc>
                <a:spcPct val="100000"/>
              </a:lnSpc>
              <a:defRPr sz="1600" cap="none" spc="40" baseline="0">
                <a:latin typeface="+mn-lt"/>
              </a:defRPr>
            </a:lvl3pPr>
            <a:lvl4pPr>
              <a:lnSpc>
                <a:spcPct val="100000"/>
              </a:lnSpc>
              <a:defRPr sz="1600" cap="none" spc="40" baseline="0">
                <a:latin typeface="+mn-lt"/>
              </a:defRPr>
            </a:lvl4pPr>
            <a:lvl5pPr>
              <a:lnSpc>
                <a:spcPct val="100000"/>
              </a:lnSpc>
              <a:defRPr sz="1600" cap="none" spc="40" baseline="0">
                <a:latin typeface="+mn-lt"/>
              </a:defRPr>
            </a:lvl5pPr>
          </a:lstStyle>
          <a:p>
            <a:pPr lvl="0"/>
            <a:r>
              <a:rPr lang="de-DE" dirty="0" err="1"/>
              <a:t>Agendapunkt</a:t>
            </a:r>
            <a:r>
              <a:rPr lang="de-DE" dirty="0"/>
              <a:t> / Kapitelthema</a:t>
            </a:r>
          </a:p>
        </p:txBody>
      </p:sp>
      <p:sp>
        <p:nvSpPr>
          <p:cNvPr id="29" name="Mengentext">
            <a:extLst>
              <a:ext uri="{FF2B5EF4-FFF2-40B4-BE49-F238E27FC236}">
                <a16:creationId xmlns:a16="http://schemas.microsoft.com/office/drawing/2014/main" id="{FE8EB7ED-46E9-5644-BD09-13AF97331895}"/>
              </a:ext>
            </a:extLst>
          </p:cNvPr>
          <p:cNvSpPr>
            <a:spLocks noGrp="1"/>
          </p:cNvSpPr>
          <p:nvPr>
            <p:ph type="body" sz="quarter" idx="30" hasCustomPrompt="1"/>
          </p:nvPr>
        </p:nvSpPr>
        <p:spPr>
          <a:xfrm>
            <a:off x="7414762" y="5855202"/>
            <a:ext cx="4439307" cy="246221"/>
          </a:xfrm>
          <a:prstGeom prst="rect">
            <a:avLst/>
          </a:prstGeom>
        </p:spPr>
        <p:txBody>
          <a:bodyPr wrap="square" lIns="0" tIns="0" rIns="0" bIns="0">
            <a:spAutoFit/>
          </a:bodyPr>
          <a:lstStyle>
            <a:lvl1pPr>
              <a:lnSpc>
                <a:spcPct val="100000"/>
              </a:lnSpc>
              <a:defRPr sz="1600" cap="none" spc="40" baseline="0">
                <a:latin typeface="+mn-lt"/>
              </a:defRPr>
            </a:lvl1pPr>
            <a:lvl2pPr>
              <a:lnSpc>
                <a:spcPct val="100000"/>
              </a:lnSpc>
              <a:defRPr sz="1600" cap="none" spc="40" baseline="0">
                <a:latin typeface="+mn-lt"/>
              </a:defRPr>
            </a:lvl2pPr>
            <a:lvl3pPr>
              <a:lnSpc>
                <a:spcPct val="100000"/>
              </a:lnSpc>
              <a:defRPr sz="1600" cap="none" spc="40" baseline="0">
                <a:latin typeface="+mn-lt"/>
              </a:defRPr>
            </a:lvl3pPr>
            <a:lvl4pPr>
              <a:lnSpc>
                <a:spcPct val="100000"/>
              </a:lnSpc>
              <a:defRPr sz="1600" cap="none" spc="40" baseline="0">
                <a:latin typeface="+mn-lt"/>
              </a:defRPr>
            </a:lvl4pPr>
            <a:lvl5pPr>
              <a:lnSpc>
                <a:spcPct val="100000"/>
              </a:lnSpc>
              <a:defRPr sz="1600" cap="none" spc="40" baseline="0">
                <a:latin typeface="+mn-lt"/>
              </a:defRPr>
            </a:lvl5pPr>
          </a:lstStyle>
          <a:p>
            <a:pPr lvl="0"/>
            <a:r>
              <a:rPr lang="de-DE" dirty="0" err="1"/>
              <a:t>Agendapunkt</a:t>
            </a:r>
            <a:r>
              <a:rPr lang="de-DE" dirty="0"/>
              <a:t> / Kapitelthema</a:t>
            </a:r>
          </a:p>
        </p:txBody>
      </p:sp>
    </p:spTree>
    <p:extLst>
      <p:ext uri="{BB962C8B-B14F-4D97-AF65-F5344CB8AC3E}">
        <p14:creationId xmlns:p14="http://schemas.microsoft.com/office/powerpoint/2010/main" val="1226886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 Inhalt / Bild rechts">
    <p:spTree>
      <p:nvGrpSpPr>
        <p:cNvPr id="1" name=""/>
        <p:cNvGrpSpPr/>
        <p:nvPr/>
      </p:nvGrpSpPr>
      <p:grpSpPr>
        <a:xfrm>
          <a:off x="0" y="0"/>
          <a:ext cx="0" cy="0"/>
          <a:chOff x="0" y="0"/>
          <a:chExt cx="0" cy="0"/>
        </a:xfrm>
      </p:grpSpPr>
      <p:sp>
        <p:nvSpPr>
          <p:cNvPr id="7" name="Mengentext"/>
          <p:cNvSpPr>
            <a:spLocks noGrp="1"/>
          </p:cNvSpPr>
          <p:nvPr>
            <p:ph type="body" sz="quarter" idx="10" hasCustomPrompt="1"/>
          </p:nvPr>
        </p:nvSpPr>
        <p:spPr>
          <a:xfrm>
            <a:off x="336003" y="3801685"/>
            <a:ext cx="5466987" cy="1538883"/>
          </a:xfrm>
          <a:prstGeom prst="rect">
            <a:avLst/>
          </a:prstGeom>
        </p:spPr>
        <p:txBody>
          <a:bodyPr wrap="square" lIns="0" tIns="0" rIns="0" bIns="0">
            <a:spAutoFit/>
          </a:bodyPr>
          <a:lstStyle>
            <a:lvl1pPr>
              <a:lnSpc>
                <a:spcPct val="100000"/>
              </a:lnSpc>
              <a:defRPr sz="1600" cap="none" spc="40" baseline="0">
                <a:latin typeface="+mn-lt"/>
              </a:defRPr>
            </a:lvl1pPr>
            <a:lvl2pPr>
              <a:lnSpc>
                <a:spcPct val="100000"/>
              </a:lnSpc>
              <a:defRPr sz="1600" cap="none" spc="40" baseline="0">
                <a:latin typeface="+mn-lt"/>
              </a:defRPr>
            </a:lvl2pPr>
            <a:lvl3pPr>
              <a:lnSpc>
                <a:spcPct val="100000"/>
              </a:lnSpc>
              <a:defRPr sz="1600" cap="none" spc="40" baseline="0">
                <a:latin typeface="+mn-lt"/>
              </a:defRPr>
            </a:lvl3pPr>
            <a:lvl4pPr marL="247650" indent="-247650">
              <a:lnSpc>
                <a:spcPct val="100000"/>
              </a:lnSpc>
              <a:tabLst/>
              <a:defRPr sz="1600" cap="none" spc="40" baseline="0">
                <a:latin typeface="+mn-lt"/>
              </a:defRPr>
            </a:lvl4pPr>
            <a:lvl5pPr marL="534988" indent="-277813">
              <a:lnSpc>
                <a:spcPct val="100000"/>
              </a:lnSpc>
              <a:tabLst/>
              <a:defRPr sz="1600" cap="none" spc="40" baseline="0">
                <a:latin typeface="+mn-lt"/>
              </a:defRPr>
            </a:lvl5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Überschrift"/>
          <p:cNvSpPr>
            <a:spLocks noGrp="1"/>
          </p:cNvSpPr>
          <p:nvPr>
            <p:ph type="body" sz="quarter" idx="11" hasCustomPrompt="1"/>
          </p:nvPr>
        </p:nvSpPr>
        <p:spPr>
          <a:xfrm>
            <a:off x="340981" y="1604798"/>
            <a:ext cx="5466987" cy="2080891"/>
          </a:xfrm>
          <a:prstGeom prst="rect">
            <a:avLst/>
          </a:prstGeom>
        </p:spPr>
        <p:txBody>
          <a:bodyPr wrap="square" lIns="0" tIns="0" rIns="0" bIns="0" anchor="b" anchorCtr="0">
            <a:spAutoFit/>
          </a:bodyPr>
          <a:lstStyle>
            <a:lvl1pPr>
              <a:defRPr sz="4200"/>
            </a:lvl1pPr>
          </a:lstStyle>
          <a:p>
            <a:pPr lvl="0"/>
            <a:r>
              <a:rPr lang="de-DE" dirty="0"/>
              <a:t>Formatvorlagen des Textmasters bearbeiten</a:t>
            </a:r>
          </a:p>
        </p:txBody>
      </p:sp>
      <p:sp>
        <p:nvSpPr>
          <p:cNvPr id="2" name="Titel"/>
          <p:cNvSpPr>
            <a:spLocks noGrp="1"/>
          </p:cNvSpPr>
          <p:nvPr>
            <p:ph type="title"/>
          </p:nvPr>
        </p:nvSpPr>
        <p:spPr>
          <a:xfrm>
            <a:off x="336000" y="696000"/>
            <a:ext cx="9096000" cy="144000"/>
          </a:xfrm>
        </p:spPr>
        <p:txBody>
          <a:bodyPr/>
          <a:lstStyle/>
          <a:p>
            <a:r>
              <a:rPr lang="de-DE" dirty="0"/>
              <a:t>Titelmasterformat durch Klicken bearbeiten</a:t>
            </a:r>
          </a:p>
        </p:txBody>
      </p:sp>
      <p:sp>
        <p:nvSpPr>
          <p:cNvPr id="10" name="Datumsplatzhalter 3"/>
          <p:cNvSpPr>
            <a:spLocks noGrp="1"/>
          </p:cNvSpPr>
          <p:nvPr>
            <p:ph type="dt" sz="half" idx="2"/>
          </p:nvPr>
        </p:nvSpPr>
        <p:spPr>
          <a:xfrm>
            <a:off x="334435" y="6457177"/>
            <a:ext cx="648998" cy="212183"/>
          </a:xfrm>
          <a:prstGeom prst="rect">
            <a:avLst/>
          </a:prstGeom>
        </p:spPr>
        <p:txBody>
          <a:bodyPr vert="horz" wrap="none" lIns="0" tIns="45720" rIns="36000" bIns="45720" rtlCol="0" anchor="ctr"/>
          <a:lstStyle>
            <a:lvl1pPr algn="l">
              <a:defRPr sz="800">
                <a:solidFill>
                  <a:schemeClr val="bg2"/>
                </a:solidFill>
              </a:defRPr>
            </a:lvl1pPr>
          </a:lstStyle>
          <a:p>
            <a:fld id="{DFE00BB7-FEF8-6548-930E-00A27AA886B8}" type="datetime1">
              <a:rPr lang="de-DE" smtClean="0"/>
              <a:t>04.07.2023</a:t>
            </a:fld>
            <a:endParaRPr lang="de-DE" dirty="0"/>
          </a:p>
        </p:txBody>
      </p:sp>
      <p:sp>
        <p:nvSpPr>
          <p:cNvPr id="12" name="Foliennummernplatzhalter 5"/>
          <p:cNvSpPr>
            <a:spLocks noGrp="1"/>
          </p:cNvSpPr>
          <p:nvPr>
            <p:ph type="sldNum" sz="quarter" idx="4"/>
          </p:nvPr>
        </p:nvSpPr>
        <p:spPr>
          <a:xfrm>
            <a:off x="11356926" y="6457177"/>
            <a:ext cx="491571" cy="212183"/>
          </a:xfrm>
          <a:prstGeom prst="rect">
            <a:avLst/>
          </a:prstGeom>
        </p:spPr>
        <p:txBody>
          <a:bodyPr vert="horz" wrap="none" lIns="91440" tIns="45720" rIns="0" bIns="45720" rtlCol="0" anchor="ctr"/>
          <a:lstStyle>
            <a:lvl1pPr algn="r">
              <a:defRPr sz="800">
                <a:solidFill>
                  <a:schemeClr val="bg2"/>
                </a:solidFill>
              </a:defRPr>
            </a:lvl1pPr>
          </a:lstStyle>
          <a:p>
            <a:fld id="{90C102AE-0422-49F2-AB6F-2D341D1EB39B}" type="slidenum">
              <a:rPr lang="de-DE" smtClean="0"/>
              <a:pPr/>
              <a:t>‹#›</a:t>
            </a:fld>
            <a:endParaRPr lang="de-DE" dirty="0"/>
          </a:p>
        </p:txBody>
      </p:sp>
      <p:sp>
        <p:nvSpPr>
          <p:cNvPr id="8" name="Fußzeilenplatzhalter 4"/>
          <p:cNvSpPr>
            <a:spLocks noGrp="1"/>
          </p:cNvSpPr>
          <p:nvPr>
            <p:ph type="ftr" sz="quarter" idx="3"/>
          </p:nvPr>
        </p:nvSpPr>
        <p:spPr>
          <a:xfrm>
            <a:off x="1127448" y="6457177"/>
            <a:ext cx="9937104" cy="212183"/>
          </a:xfrm>
          <a:prstGeom prst="rect">
            <a:avLst/>
          </a:prstGeom>
        </p:spPr>
        <p:txBody>
          <a:bodyPr vert="horz" lIns="91440" tIns="45720" rIns="91440" bIns="45720" rtlCol="0" anchor="ctr"/>
          <a:lstStyle>
            <a:lvl1pPr algn="ctr">
              <a:defRPr sz="800">
                <a:solidFill>
                  <a:schemeClr val="bg2"/>
                </a:solidFill>
              </a:defRPr>
            </a:lvl1pPr>
          </a:lstStyle>
          <a:p>
            <a:r>
              <a:rPr lang="de-DE"/>
              <a:t>Fachbereich | Institut | Person</a:t>
            </a:r>
            <a:endParaRPr lang="de-DE" dirty="0"/>
          </a:p>
        </p:txBody>
      </p:sp>
      <p:sp>
        <p:nvSpPr>
          <p:cNvPr id="6" name="Bildplatzhalter 5"/>
          <p:cNvSpPr>
            <a:spLocks noGrp="1"/>
          </p:cNvSpPr>
          <p:nvPr>
            <p:ph type="pic" sz="quarter" idx="12"/>
          </p:nvPr>
        </p:nvSpPr>
        <p:spPr>
          <a:xfrm>
            <a:off x="6096000" y="1604963"/>
            <a:ext cx="6096000" cy="4705350"/>
          </a:xfrm>
          <a:prstGeom prst="rect">
            <a:avLst/>
          </a:prstGeom>
        </p:spPr>
        <p:txBody>
          <a:bodyPr lIns="0" tIns="0" rIns="0" bIns="0"/>
          <a:lstStyle>
            <a:lvl1pPr>
              <a:defRPr sz="1400">
                <a:solidFill>
                  <a:schemeClr val="tx1">
                    <a:lumMod val="50000"/>
                    <a:lumOff val="50000"/>
                  </a:schemeClr>
                </a:solidFill>
                <a:latin typeface="+mn-lt"/>
              </a:defRPr>
            </a:lvl1pPr>
          </a:lstStyle>
          <a:p>
            <a:endParaRPr lang="de-DE" dirty="0"/>
          </a:p>
        </p:txBody>
      </p:sp>
    </p:spTree>
    <p:extLst>
      <p:ext uri="{BB962C8B-B14F-4D97-AF65-F5344CB8AC3E}">
        <p14:creationId xmlns:p14="http://schemas.microsoft.com/office/powerpoint/2010/main" val="819232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el / Inhalt / Bild rechts">
    <p:spTree>
      <p:nvGrpSpPr>
        <p:cNvPr id="1" name=""/>
        <p:cNvGrpSpPr/>
        <p:nvPr/>
      </p:nvGrpSpPr>
      <p:grpSpPr>
        <a:xfrm>
          <a:off x="0" y="0"/>
          <a:ext cx="0" cy="0"/>
          <a:chOff x="0" y="0"/>
          <a:chExt cx="0" cy="0"/>
        </a:xfrm>
      </p:grpSpPr>
      <p:sp>
        <p:nvSpPr>
          <p:cNvPr id="7" name="Mengentext"/>
          <p:cNvSpPr>
            <a:spLocks noGrp="1"/>
          </p:cNvSpPr>
          <p:nvPr>
            <p:ph type="body" sz="quarter" idx="10" hasCustomPrompt="1"/>
          </p:nvPr>
        </p:nvSpPr>
        <p:spPr>
          <a:xfrm>
            <a:off x="336003" y="3801685"/>
            <a:ext cx="5466987" cy="1538883"/>
          </a:xfrm>
          <a:prstGeom prst="rect">
            <a:avLst/>
          </a:prstGeom>
        </p:spPr>
        <p:txBody>
          <a:bodyPr wrap="square" lIns="0" tIns="0" rIns="0" bIns="0">
            <a:spAutoFit/>
          </a:bodyPr>
          <a:lstStyle>
            <a:lvl1pPr>
              <a:lnSpc>
                <a:spcPct val="100000"/>
              </a:lnSpc>
              <a:defRPr sz="1600" cap="none" spc="40" baseline="0">
                <a:latin typeface="+mn-lt"/>
              </a:defRPr>
            </a:lvl1pPr>
            <a:lvl2pPr>
              <a:lnSpc>
                <a:spcPct val="100000"/>
              </a:lnSpc>
              <a:defRPr sz="1600" cap="none" spc="40" baseline="0">
                <a:latin typeface="+mn-lt"/>
              </a:defRPr>
            </a:lvl2pPr>
            <a:lvl3pPr>
              <a:lnSpc>
                <a:spcPct val="100000"/>
              </a:lnSpc>
              <a:defRPr sz="1600" cap="none" spc="40" baseline="0">
                <a:latin typeface="+mn-lt"/>
              </a:defRPr>
            </a:lvl3pPr>
            <a:lvl4pPr marL="247650" indent="-247650">
              <a:lnSpc>
                <a:spcPct val="100000"/>
              </a:lnSpc>
              <a:tabLst/>
              <a:defRPr sz="1600" cap="none" spc="40" baseline="0">
                <a:latin typeface="+mn-lt"/>
              </a:defRPr>
            </a:lvl4pPr>
            <a:lvl5pPr marL="534988" indent="-277813">
              <a:lnSpc>
                <a:spcPct val="100000"/>
              </a:lnSpc>
              <a:tabLst/>
              <a:defRPr sz="1600" cap="none" spc="40" baseline="0">
                <a:latin typeface="+mn-lt"/>
              </a:defRPr>
            </a:lvl5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Überschrift"/>
          <p:cNvSpPr>
            <a:spLocks noGrp="1"/>
          </p:cNvSpPr>
          <p:nvPr>
            <p:ph type="body" sz="quarter" idx="11" hasCustomPrompt="1"/>
          </p:nvPr>
        </p:nvSpPr>
        <p:spPr>
          <a:xfrm>
            <a:off x="340981" y="1604798"/>
            <a:ext cx="5466987" cy="2080891"/>
          </a:xfrm>
          <a:prstGeom prst="rect">
            <a:avLst/>
          </a:prstGeom>
        </p:spPr>
        <p:txBody>
          <a:bodyPr wrap="square" lIns="0" tIns="0" rIns="0" bIns="0" anchor="b" anchorCtr="0">
            <a:spAutoFit/>
          </a:bodyPr>
          <a:lstStyle>
            <a:lvl1pPr>
              <a:defRPr sz="4200"/>
            </a:lvl1pPr>
          </a:lstStyle>
          <a:p>
            <a:pPr lvl="0"/>
            <a:r>
              <a:rPr lang="de-DE" dirty="0"/>
              <a:t>Formatvorlagen des Textmasters bearbeiten</a:t>
            </a:r>
          </a:p>
        </p:txBody>
      </p:sp>
      <p:sp>
        <p:nvSpPr>
          <p:cNvPr id="2" name="Titel"/>
          <p:cNvSpPr>
            <a:spLocks noGrp="1"/>
          </p:cNvSpPr>
          <p:nvPr>
            <p:ph type="title"/>
          </p:nvPr>
        </p:nvSpPr>
        <p:spPr>
          <a:xfrm>
            <a:off x="336000" y="696000"/>
            <a:ext cx="9096000" cy="144000"/>
          </a:xfrm>
        </p:spPr>
        <p:txBody>
          <a:bodyPr/>
          <a:lstStyle/>
          <a:p>
            <a:r>
              <a:rPr lang="de-DE" dirty="0"/>
              <a:t>Titelmasterformat durch Klicken bearbeiten</a:t>
            </a:r>
          </a:p>
        </p:txBody>
      </p:sp>
      <p:sp>
        <p:nvSpPr>
          <p:cNvPr id="10" name="Datumsplatzhalter 3"/>
          <p:cNvSpPr>
            <a:spLocks noGrp="1"/>
          </p:cNvSpPr>
          <p:nvPr>
            <p:ph type="dt" sz="half" idx="2"/>
          </p:nvPr>
        </p:nvSpPr>
        <p:spPr>
          <a:xfrm>
            <a:off x="334435" y="6457177"/>
            <a:ext cx="648998" cy="212183"/>
          </a:xfrm>
          <a:prstGeom prst="rect">
            <a:avLst/>
          </a:prstGeom>
        </p:spPr>
        <p:txBody>
          <a:bodyPr vert="horz" wrap="none" lIns="0" tIns="45720" rIns="36000" bIns="45720" rtlCol="0" anchor="ctr"/>
          <a:lstStyle>
            <a:lvl1pPr algn="l">
              <a:defRPr sz="800">
                <a:solidFill>
                  <a:schemeClr val="bg2"/>
                </a:solidFill>
              </a:defRPr>
            </a:lvl1pPr>
          </a:lstStyle>
          <a:p>
            <a:fld id="{74525419-5BF6-D842-81BA-0C3CB5DF4044}" type="datetime1">
              <a:rPr lang="de-DE" smtClean="0"/>
              <a:t>04.07.2023</a:t>
            </a:fld>
            <a:endParaRPr lang="de-DE" dirty="0"/>
          </a:p>
        </p:txBody>
      </p:sp>
      <p:sp>
        <p:nvSpPr>
          <p:cNvPr id="12" name="Foliennummernplatzhalter 5"/>
          <p:cNvSpPr>
            <a:spLocks noGrp="1"/>
          </p:cNvSpPr>
          <p:nvPr>
            <p:ph type="sldNum" sz="quarter" idx="4"/>
          </p:nvPr>
        </p:nvSpPr>
        <p:spPr>
          <a:xfrm>
            <a:off x="11356926" y="6457177"/>
            <a:ext cx="491571" cy="212183"/>
          </a:xfrm>
          <a:prstGeom prst="rect">
            <a:avLst/>
          </a:prstGeom>
        </p:spPr>
        <p:txBody>
          <a:bodyPr vert="horz" wrap="none" lIns="91440" tIns="45720" rIns="0" bIns="45720" rtlCol="0" anchor="ctr"/>
          <a:lstStyle>
            <a:lvl1pPr algn="r">
              <a:defRPr sz="800">
                <a:solidFill>
                  <a:schemeClr val="bg2"/>
                </a:solidFill>
              </a:defRPr>
            </a:lvl1pPr>
          </a:lstStyle>
          <a:p>
            <a:fld id="{90C102AE-0422-49F2-AB6F-2D341D1EB39B}" type="slidenum">
              <a:rPr lang="de-DE" smtClean="0"/>
              <a:pPr/>
              <a:t>‹#›</a:t>
            </a:fld>
            <a:endParaRPr lang="de-DE" dirty="0"/>
          </a:p>
        </p:txBody>
      </p:sp>
      <p:sp>
        <p:nvSpPr>
          <p:cNvPr id="8" name="Fußzeilenplatzhalter 4"/>
          <p:cNvSpPr>
            <a:spLocks noGrp="1"/>
          </p:cNvSpPr>
          <p:nvPr>
            <p:ph type="ftr" sz="quarter" idx="3"/>
          </p:nvPr>
        </p:nvSpPr>
        <p:spPr>
          <a:xfrm>
            <a:off x="1127448" y="6457177"/>
            <a:ext cx="9937104" cy="212183"/>
          </a:xfrm>
          <a:prstGeom prst="rect">
            <a:avLst/>
          </a:prstGeom>
        </p:spPr>
        <p:txBody>
          <a:bodyPr vert="horz" lIns="91440" tIns="45720" rIns="91440" bIns="45720" rtlCol="0" anchor="ctr"/>
          <a:lstStyle>
            <a:lvl1pPr algn="ctr">
              <a:defRPr sz="800">
                <a:solidFill>
                  <a:schemeClr val="bg2"/>
                </a:solidFill>
              </a:defRPr>
            </a:lvl1pPr>
          </a:lstStyle>
          <a:p>
            <a:r>
              <a:rPr lang="de-DE"/>
              <a:t>Fachbereich | Institut | Person</a:t>
            </a:r>
            <a:endParaRPr lang="de-DE" dirty="0"/>
          </a:p>
        </p:txBody>
      </p:sp>
      <p:pic>
        <p:nvPicPr>
          <p:cNvPr id="4" name="Grafik 3">
            <a:extLst>
              <a:ext uri="{FF2B5EF4-FFF2-40B4-BE49-F238E27FC236}">
                <a16:creationId xmlns:a16="http://schemas.microsoft.com/office/drawing/2014/main" id="{0A1245ED-6833-0748-9DAD-DF2E2787DA0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295800" y="840000"/>
            <a:ext cx="9390634" cy="6252597"/>
          </a:xfrm>
          <a:prstGeom prst="rect">
            <a:avLst/>
          </a:prstGeom>
        </p:spPr>
      </p:pic>
      <p:sp>
        <p:nvSpPr>
          <p:cNvPr id="13" name="Bildplatzhalter 12">
            <a:extLst>
              <a:ext uri="{FF2B5EF4-FFF2-40B4-BE49-F238E27FC236}">
                <a16:creationId xmlns:a16="http://schemas.microsoft.com/office/drawing/2014/main" id="{624DB34E-A066-934E-B16A-AA4C922227EF}"/>
              </a:ext>
            </a:extLst>
          </p:cNvPr>
          <p:cNvSpPr>
            <a:spLocks noGrp="1"/>
          </p:cNvSpPr>
          <p:nvPr>
            <p:ph type="pic" sz="quarter" idx="12"/>
          </p:nvPr>
        </p:nvSpPr>
        <p:spPr>
          <a:xfrm>
            <a:off x="6199566" y="1714176"/>
            <a:ext cx="5535233" cy="3124523"/>
          </a:xfrm>
          <a:prstGeom prst="rect">
            <a:avLst/>
          </a:prstGeom>
        </p:spPr>
        <p:txBody>
          <a:bodyPr/>
          <a:lstStyle>
            <a:lvl1pPr>
              <a:defRPr sz="1200"/>
            </a:lvl1pPr>
          </a:lstStyle>
          <a:p>
            <a:endParaRPr lang="de-DE" dirty="0"/>
          </a:p>
        </p:txBody>
      </p:sp>
    </p:spTree>
    <p:extLst>
      <p:ext uri="{BB962C8B-B14F-4D97-AF65-F5344CB8AC3E}">
        <p14:creationId xmlns:p14="http://schemas.microsoft.com/office/powerpoint/2010/main" val="902847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 Inhalt / Bild links">
    <p:spTree>
      <p:nvGrpSpPr>
        <p:cNvPr id="1" name=""/>
        <p:cNvGrpSpPr/>
        <p:nvPr/>
      </p:nvGrpSpPr>
      <p:grpSpPr>
        <a:xfrm>
          <a:off x="0" y="0"/>
          <a:ext cx="0" cy="0"/>
          <a:chOff x="0" y="0"/>
          <a:chExt cx="0" cy="0"/>
        </a:xfrm>
      </p:grpSpPr>
      <p:sp>
        <p:nvSpPr>
          <p:cNvPr id="7" name="Mengentext"/>
          <p:cNvSpPr>
            <a:spLocks noGrp="1"/>
          </p:cNvSpPr>
          <p:nvPr>
            <p:ph type="body" sz="quarter" idx="10" hasCustomPrompt="1"/>
          </p:nvPr>
        </p:nvSpPr>
        <p:spPr>
          <a:xfrm>
            <a:off x="6306921" y="3801685"/>
            <a:ext cx="5541575" cy="1538883"/>
          </a:xfrm>
          <a:prstGeom prst="rect">
            <a:avLst/>
          </a:prstGeom>
        </p:spPr>
        <p:txBody>
          <a:bodyPr wrap="square" lIns="0" tIns="0" rIns="0" bIns="0">
            <a:spAutoFit/>
          </a:bodyPr>
          <a:lstStyle>
            <a:lvl1pPr>
              <a:lnSpc>
                <a:spcPct val="100000"/>
              </a:lnSpc>
              <a:defRPr sz="1600" cap="none" spc="40" baseline="0">
                <a:latin typeface="+mn-lt"/>
              </a:defRPr>
            </a:lvl1pPr>
            <a:lvl2pPr>
              <a:lnSpc>
                <a:spcPct val="100000"/>
              </a:lnSpc>
              <a:defRPr sz="1600" cap="none" spc="40" baseline="0">
                <a:latin typeface="+mn-lt"/>
              </a:defRPr>
            </a:lvl2pPr>
            <a:lvl3pPr>
              <a:lnSpc>
                <a:spcPct val="100000"/>
              </a:lnSpc>
              <a:defRPr sz="1600" cap="none" spc="40" baseline="0">
                <a:latin typeface="+mn-lt"/>
              </a:defRPr>
            </a:lvl3pPr>
            <a:lvl4pPr marL="247650" indent="-247650">
              <a:lnSpc>
                <a:spcPct val="100000"/>
              </a:lnSpc>
              <a:tabLst/>
              <a:defRPr sz="1600" cap="none" spc="40" baseline="0">
                <a:latin typeface="+mn-lt"/>
              </a:defRPr>
            </a:lvl4pPr>
            <a:lvl5pPr marL="534988" indent="-277813">
              <a:lnSpc>
                <a:spcPct val="100000"/>
              </a:lnSpc>
              <a:tabLst/>
              <a:defRPr sz="1600" cap="none" spc="40" baseline="0">
                <a:latin typeface="+mn-lt"/>
              </a:defRPr>
            </a:lvl5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Überschrift"/>
          <p:cNvSpPr>
            <a:spLocks noGrp="1"/>
          </p:cNvSpPr>
          <p:nvPr>
            <p:ph type="body" sz="quarter" idx="11" hasCustomPrompt="1"/>
          </p:nvPr>
        </p:nvSpPr>
        <p:spPr>
          <a:xfrm>
            <a:off x="6311901" y="1604798"/>
            <a:ext cx="5545138" cy="2080891"/>
          </a:xfrm>
          <a:prstGeom prst="rect">
            <a:avLst/>
          </a:prstGeom>
        </p:spPr>
        <p:txBody>
          <a:bodyPr wrap="square" lIns="0" tIns="0" rIns="0" bIns="0" anchor="b" anchorCtr="0">
            <a:spAutoFit/>
          </a:bodyPr>
          <a:lstStyle>
            <a:lvl1pPr>
              <a:defRPr sz="4200"/>
            </a:lvl1pPr>
          </a:lstStyle>
          <a:p>
            <a:pPr lvl="0"/>
            <a:r>
              <a:rPr lang="de-DE" dirty="0"/>
              <a:t>Formatvorlagen des Textmasters bearbeiten</a:t>
            </a:r>
          </a:p>
        </p:txBody>
      </p:sp>
      <p:sp>
        <p:nvSpPr>
          <p:cNvPr id="2" name="Titel"/>
          <p:cNvSpPr>
            <a:spLocks noGrp="1"/>
          </p:cNvSpPr>
          <p:nvPr>
            <p:ph type="title"/>
          </p:nvPr>
        </p:nvSpPr>
        <p:spPr>
          <a:xfrm>
            <a:off x="336000" y="696000"/>
            <a:ext cx="9096000" cy="144000"/>
          </a:xfrm>
        </p:spPr>
        <p:txBody>
          <a:bodyPr/>
          <a:lstStyle/>
          <a:p>
            <a:r>
              <a:rPr lang="de-DE" dirty="0"/>
              <a:t>Titelmasterformat durch Klicken bearbeiten</a:t>
            </a:r>
          </a:p>
        </p:txBody>
      </p:sp>
      <p:sp>
        <p:nvSpPr>
          <p:cNvPr id="10" name="Datumsplatzhalter 3"/>
          <p:cNvSpPr>
            <a:spLocks noGrp="1"/>
          </p:cNvSpPr>
          <p:nvPr>
            <p:ph type="dt" sz="half" idx="2"/>
          </p:nvPr>
        </p:nvSpPr>
        <p:spPr>
          <a:xfrm>
            <a:off x="334435" y="6457177"/>
            <a:ext cx="648998" cy="212183"/>
          </a:xfrm>
          <a:prstGeom prst="rect">
            <a:avLst/>
          </a:prstGeom>
        </p:spPr>
        <p:txBody>
          <a:bodyPr vert="horz" wrap="none" lIns="0" tIns="45720" rIns="36000" bIns="45720" rtlCol="0" anchor="ctr"/>
          <a:lstStyle>
            <a:lvl1pPr algn="l">
              <a:defRPr sz="800">
                <a:solidFill>
                  <a:schemeClr val="bg2"/>
                </a:solidFill>
              </a:defRPr>
            </a:lvl1pPr>
          </a:lstStyle>
          <a:p>
            <a:fld id="{D92AAA69-468A-9440-9BB6-CCA958B542C4}" type="datetime1">
              <a:rPr lang="de-DE" smtClean="0"/>
              <a:t>04.07.2023</a:t>
            </a:fld>
            <a:endParaRPr lang="de-DE" dirty="0"/>
          </a:p>
        </p:txBody>
      </p:sp>
      <p:sp>
        <p:nvSpPr>
          <p:cNvPr id="12" name="Foliennummernplatzhalter 5"/>
          <p:cNvSpPr>
            <a:spLocks noGrp="1"/>
          </p:cNvSpPr>
          <p:nvPr>
            <p:ph type="sldNum" sz="quarter" idx="4"/>
          </p:nvPr>
        </p:nvSpPr>
        <p:spPr>
          <a:xfrm>
            <a:off x="11356926" y="6457177"/>
            <a:ext cx="491571" cy="212183"/>
          </a:xfrm>
          <a:prstGeom prst="rect">
            <a:avLst/>
          </a:prstGeom>
        </p:spPr>
        <p:txBody>
          <a:bodyPr vert="horz" wrap="none" lIns="91440" tIns="45720" rIns="0" bIns="45720" rtlCol="0" anchor="ctr"/>
          <a:lstStyle>
            <a:lvl1pPr algn="r">
              <a:defRPr sz="800">
                <a:solidFill>
                  <a:schemeClr val="bg2"/>
                </a:solidFill>
              </a:defRPr>
            </a:lvl1pPr>
          </a:lstStyle>
          <a:p>
            <a:fld id="{90C102AE-0422-49F2-AB6F-2D341D1EB39B}" type="slidenum">
              <a:rPr lang="de-DE" smtClean="0"/>
              <a:pPr/>
              <a:t>‹#›</a:t>
            </a:fld>
            <a:endParaRPr lang="de-DE" dirty="0"/>
          </a:p>
        </p:txBody>
      </p:sp>
      <p:sp>
        <p:nvSpPr>
          <p:cNvPr id="8" name="Fußzeilenplatzhalter 4"/>
          <p:cNvSpPr>
            <a:spLocks noGrp="1"/>
          </p:cNvSpPr>
          <p:nvPr>
            <p:ph type="ftr" sz="quarter" idx="3"/>
          </p:nvPr>
        </p:nvSpPr>
        <p:spPr>
          <a:xfrm>
            <a:off x="1127448" y="6457177"/>
            <a:ext cx="9937104" cy="212183"/>
          </a:xfrm>
          <a:prstGeom prst="rect">
            <a:avLst/>
          </a:prstGeom>
        </p:spPr>
        <p:txBody>
          <a:bodyPr vert="horz" lIns="91440" tIns="45720" rIns="91440" bIns="45720" rtlCol="0" anchor="ctr"/>
          <a:lstStyle>
            <a:lvl1pPr algn="ctr">
              <a:defRPr sz="800">
                <a:solidFill>
                  <a:schemeClr val="bg2"/>
                </a:solidFill>
              </a:defRPr>
            </a:lvl1pPr>
          </a:lstStyle>
          <a:p>
            <a:r>
              <a:rPr lang="de-DE"/>
              <a:t>Fachbereich | Institut | Person</a:t>
            </a:r>
            <a:endParaRPr lang="de-DE" dirty="0"/>
          </a:p>
        </p:txBody>
      </p:sp>
      <p:sp>
        <p:nvSpPr>
          <p:cNvPr id="6" name="Bildplatzhalter 5"/>
          <p:cNvSpPr>
            <a:spLocks noGrp="1"/>
          </p:cNvSpPr>
          <p:nvPr>
            <p:ph type="pic" sz="quarter" idx="12"/>
          </p:nvPr>
        </p:nvSpPr>
        <p:spPr>
          <a:xfrm>
            <a:off x="0" y="1604963"/>
            <a:ext cx="6096000" cy="4705350"/>
          </a:xfrm>
          <a:prstGeom prst="rect">
            <a:avLst/>
          </a:prstGeom>
        </p:spPr>
        <p:txBody>
          <a:bodyPr lIns="0" tIns="0" rIns="0" bIns="0"/>
          <a:lstStyle>
            <a:lvl1pPr>
              <a:defRPr sz="1400">
                <a:solidFill>
                  <a:schemeClr val="tx1">
                    <a:lumMod val="50000"/>
                    <a:lumOff val="50000"/>
                  </a:schemeClr>
                </a:solidFill>
                <a:latin typeface="+mn-lt"/>
              </a:defRPr>
            </a:lvl1pPr>
          </a:lstStyle>
          <a:p>
            <a:endParaRPr lang="de-DE" dirty="0"/>
          </a:p>
        </p:txBody>
      </p:sp>
    </p:spTree>
    <p:extLst>
      <p:ext uri="{BB962C8B-B14F-4D97-AF65-F5344CB8AC3E}">
        <p14:creationId xmlns:p14="http://schemas.microsoft.com/office/powerpoint/2010/main" val="15756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collage">
    <p:spTree>
      <p:nvGrpSpPr>
        <p:cNvPr id="1" name=""/>
        <p:cNvGrpSpPr/>
        <p:nvPr/>
      </p:nvGrpSpPr>
      <p:grpSpPr>
        <a:xfrm>
          <a:off x="0" y="0"/>
          <a:ext cx="0" cy="0"/>
          <a:chOff x="0" y="0"/>
          <a:chExt cx="0" cy="0"/>
        </a:xfrm>
      </p:grpSpPr>
      <p:sp>
        <p:nvSpPr>
          <p:cNvPr id="2" name="Titel"/>
          <p:cNvSpPr>
            <a:spLocks noGrp="1"/>
          </p:cNvSpPr>
          <p:nvPr>
            <p:ph type="title"/>
          </p:nvPr>
        </p:nvSpPr>
        <p:spPr>
          <a:xfrm>
            <a:off x="336000" y="696000"/>
            <a:ext cx="9096000" cy="144000"/>
          </a:xfrm>
        </p:spPr>
        <p:txBody>
          <a:bodyPr/>
          <a:lstStyle/>
          <a:p>
            <a:r>
              <a:rPr lang="de-DE" dirty="0"/>
              <a:t>Titelmasterformat durch Klicken bearbeiten</a:t>
            </a:r>
          </a:p>
        </p:txBody>
      </p:sp>
      <p:sp>
        <p:nvSpPr>
          <p:cNvPr id="10" name="Datumsplatzhalter 3"/>
          <p:cNvSpPr>
            <a:spLocks noGrp="1"/>
          </p:cNvSpPr>
          <p:nvPr>
            <p:ph type="dt" sz="half" idx="2"/>
          </p:nvPr>
        </p:nvSpPr>
        <p:spPr>
          <a:xfrm>
            <a:off x="334435" y="6457177"/>
            <a:ext cx="648998" cy="212183"/>
          </a:xfrm>
          <a:prstGeom prst="rect">
            <a:avLst/>
          </a:prstGeom>
        </p:spPr>
        <p:txBody>
          <a:bodyPr vert="horz" wrap="none" lIns="0" tIns="45720" rIns="36000" bIns="45720" rtlCol="0" anchor="ctr"/>
          <a:lstStyle>
            <a:lvl1pPr algn="l">
              <a:defRPr sz="800">
                <a:solidFill>
                  <a:schemeClr val="bg2"/>
                </a:solidFill>
              </a:defRPr>
            </a:lvl1pPr>
          </a:lstStyle>
          <a:p>
            <a:fld id="{E64FD7D7-3BF9-0641-B90E-D7D24F15975E}" type="datetime1">
              <a:rPr lang="de-DE" smtClean="0"/>
              <a:t>04.07.2023</a:t>
            </a:fld>
            <a:endParaRPr lang="de-DE" dirty="0"/>
          </a:p>
        </p:txBody>
      </p:sp>
      <p:sp>
        <p:nvSpPr>
          <p:cNvPr id="12" name="Foliennummernplatzhalter 5"/>
          <p:cNvSpPr>
            <a:spLocks noGrp="1"/>
          </p:cNvSpPr>
          <p:nvPr>
            <p:ph type="sldNum" sz="quarter" idx="4"/>
          </p:nvPr>
        </p:nvSpPr>
        <p:spPr>
          <a:xfrm>
            <a:off x="11356926" y="6457177"/>
            <a:ext cx="491571" cy="212183"/>
          </a:xfrm>
          <a:prstGeom prst="rect">
            <a:avLst/>
          </a:prstGeom>
        </p:spPr>
        <p:txBody>
          <a:bodyPr vert="horz" wrap="none" lIns="91440" tIns="45720" rIns="0" bIns="45720" rtlCol="0" anchor="ctr"/>
          <a:lstStyle>
            <a:lvl1pPr algn="r">
              <a:defRPr sz="800">
                <a:solidFill>
                  <a:schemeClr val="bg2"/>
                </a:solidFill>
              </a:defRPr>
            </a:lvl1pPr>
          </a:lstStyle>
          <a:p>
            <a:fld id="{90C102AE-0422-49F2-AB6F-2D341D1EB39B}" type="slidenum">
              <a:rPr lang="de-DE" smtClean="0"/>
              <a:pPr/>
              <a:t>‹#›</a:t>
            </a:fld>
            <a:endParaRPr lang="de-DE" dirty="0"/>
          </a:p>
        </p:txBody>
      </p:sp>
      <p:sp>
        <p:nvSpPr>
          <p:cNvPr id="8" name="Fußzeilenplatzhalter 4"/>
          <p:cNvSpPr>
            <a:spLocks noGrp="1"/>
          </p:cNvSpPr>
          <p:nvPr>
            <p:ph type="ftr" sz="quarter" idx="3"/>
          </p:nvPr>
        </p:nvSpPr>
        <p:spPr>
          <a:xfrm>
            <a:off x="1127448" y="6457177"/>
            <a:ext cx="9937104" cy="212183"/>
          </a:xfrm>
          <a:prstGeom prst="rect">
            <a:avLst/>
          </a:prstGeom>
        </p:spPr>
        <p:txBody>
          <a:bodyPr vert="horz" lIns="91440" tIns="45720" rIns="91440" bIns="45720" rtlCol="0" anchor="ctr"/>
          <a:lstStyle>
            <a:lvl1pPr algn="ctr">
              <a:defRPr sz="800">
                <a:solidFill>
                  <a:schemeClr val="bg2"/>
                </a:solidFill>
              </a:defRPr>
            </a:lvl1pPr>
          </a:lstStyle>
          <a:p>
            <a:r>
              <a:rPr lang="de-DE"/>
              <a:t>Fachbereich | Institut | Person</a:t>
            </a:r>
            <a:endParaRPr lang="de-DE" dirty="0"/>
          </a:p>
        </p:txBody>
      </p:sp>
      <p:sp>
        <p:nvSpPr>
          <p:cNvPr id="6" name="Bildplatzhalter 5"/>
          <p:cNvSpPr>
            <a:spLocks noGrp="1"/>
          </p:cNvSpPr>
          <p:nvPr>
            <p:ph type="pic" sz="quarter" idx="12"/>
          </p:nvPr>
        </p:nvSpPr>
        <p:spPr>
          <a:xfrm>
            <a:off x="334962" y="1604963"/>
            <a:ext cx="5689030" cy="4705350"/>
          </a:xfrm>
          <a:prstGeom prst="rect">
            <a:avLst/>
          </a:prstGeom>
        </p:spPr>
        <p:txBody>
          <a:bodyPr lIns="0" tIns="0" rIns="0" bIns="0"/>
          <a:lstStyle>
            <a:lvl1pPr>
              <a:defRPr sz="1400">
                <a:solidFill>
                  <a:schemeClr val="tx1">
                    <a:lumMod val="50000"/>
                    <a:lumOff val="50000"/>
                  </a:schemeClr>
                </a:solidFill>
                <a:latin typeface="+mn-lt"/>
              </a:defRPr>
            </a:lvl1pPr>
          </a:lstStyle>
          <a:p>
            <a:endParaRPr lang="de-DE" dirty="0"/>
          </a:p>
        </p:txBody>
      </p:sp>
      <p:sp>
        <p:nvSpPr>
          <p:cNvPr id="11" name="Bildplatzhalter 5">
            <a:extLst>
              <a:ext uri="{FF2B5EF4-FFF2-40B4-BE49-F238E27FC236}">
                <a16:creationId xmlns:a16="http://schemas.microsoft.com/office/drawing/2014/main" id="{1FCC726F-E193-F94F-8201-525E01F62C04}"/>
              </a:ext>
            </a:extLst>
          </p:cNvPr>
          <p:cNvSpPr>
            <a:spLocks noGrp="1"/>
          </p:cNvSpPr>
          <p:nvPr>
            <p:ph type="pic" sz="quarter" idx="13"/>
          </p:nvPr>
        </p:nvSpPr>
        <p:spPr>
          <a:xfrm>
            <a:off x="6168008" y="1604963"/>
            <a:ext cx="5689030" cy="2256085"/>
          </a:xfrm>
          <a:prstGeom prst="rect">
            <a:avLst/>
          </a:prstGeom>
        </p:spPr>
        <p:txBody>
          <a:bodyPr lIns="0" tIns="0" rIns="0" bIns="0"/>
          <a:lstStyle>
            <a:lvl1pPr>
              <a:defRPr sz="1400">
                <a:solidFill>
                  <a:schemeClr val="tx1">
                    <a:lumMod val="50000"/>
                    <a:lumOff val="50000"/>
                  </a:schemeClr>
                </a:solidFill>
                <a:latin typeface="+mn-lt"/>
              </a:defRPr>
            </a:lvl1pPr>
          </a:lstStyle>
          <a:p>
            <a:endParaRPr lang="de-DE" dirty="0"/>
          </a:p>
        </p:txBody>
      </p:sp>
      <p:sp>
        <p:nvSpPr>
          <p:cNvPr id="13" name="Bildplatzhalter 5">
            <a:extLst>
              <a:ext uri="{FF2B5EF4-FFF2-40B4-BE49-F238E27FC236}">
                <a16:creationId xmlns:a16="http://schemas.microsoft.com/office/drawing/2014/main" id="{B85BD1D8-7EB2-9E4D-B9CB-36ACC967C538}"/>
              </a:ext>
            </a:extLst>
          </p:cNvPr>
          <p:cNvSpPr>
            <a:spLocks noGrp="1"/>
          </p:cNvSpPr>
          <p:nvPr>
            <p:ph type="pic" sz="quarter" idx="14"/>
          </p:nvPr>
        </p:nvSpPr>
        <p:spPr>
          <a:xfrm>
            <a:off x="6168008" y="4007912"/>
            <a:ext cx="5689030" cy="2300813"/>
          </a:xfrm>
          <a:prstGeom prst="rect">
            <a:avLst/>
          </a:prstGeom>
        </p:spPr>
        <p:txBody>
          <a:bodyPr lIns="0" tIns="0" rIns="0" bIns="0"/>
          <a:lstStyle>
            <a:lvl1pPr>
              <a:defRPr sz="1400">
                <a:solidFill>
                  <a:schemeClr val="tx1">
                    <a:lumMod val="50000"/>
                    <a:lumOff val="50000"/>
                  </a:schemeClr>
                </a:solidFill>
                <a:latin typeface="+mn-lt"/>
              </a:defRPr>
            </a:lvl1pPr>
          </a:lstStyle>
          <a:p>
            <a:endParaRPr lang="de-DE" dirty="0"/>
          </a:p>
        </p:txBody>
      </p:sp>
    </p:spTree>
    <p:extLst>
      <p:ext uri="{BB962C8B-B14F-4D97-AF65-F5344CB8AC3E}">
        <p14:creationId xmlns:p14="http://schemas.microsoft.com/office/powerpoint/2010/main" val="360528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und Inhalt invertiert">
    <p:bg>
      <p:bgPr>
        <a:solidFill>
          <a:schemeClr val="tx1"/>
        </a:solidFill>
        <a:effectLst/>
      </p:bgPr>
    </p:bg>
    <p:spTree>
      <p:nvGrpSpPr>
        <p:cNvPr id="1" name=""/>
        <p:cNvGrpSpPr/>
        <p:nvPr/>
      </p:nvGrpSpPr>
      <p:grpSpPr>
        <a:xfrm>
          <a:off x="0" y="0"/>
          <a:ext cx="0" cy="0"/>
          <a:chOff x="0" y="0"/>
          <a:chExt cx="0" cy="0"/>
        </a:xfrm>
      </p:grpSpPr>
      <p:sp>
        <p:nvSpPr>
          <p:cNvPr id="7" name="Mengentext"/>
          <p:cNvSpPr>
            <a:spLocks noGrp="1"/>
          </p:cNvSpPr>
          <p:nvPr>
            <p:ph type="body" sz="quarter" idx="10" hasCustomPrompt="1"/>
          </p:nvPr>
        </p:nvSpPr>
        <p:spPr>
          <a:xfrm>
            <a:off x="336003" y="2926232"/>
            <a:ext cx="7679286" cy="1538883"/>
          </a:xfrm>
          <a:prstGeom prst="rect">
            <a:avLst/>
          </a:prstGeom>
        </p:spPr>
        <p:txBody>
          <a:bodyPr wrap="square" lIns="0" tIns="0" rIns="0" bIns="0">
            <a:spAutoFit/>
          </a:bodyPr>
          <a:lstStyle>
            <a:lvl1pPr>
              <a:lnSpc>
                <a:spcPct val="100000"/>
              </a:lnSpc>
              <a:defRPr sz="1600" cap="none" spc="40" baseline="0">
                <a:solidFill>
                  <a:schemeClr val="bg1"/>
                </a:solidFill>
                <a:latin typeface="+mn-lt"/>
              </a:defRPr>
            </a:lvl1pPr>
            <a:lvl2pPr>
              <a:lnSpc>
                <a:spcPct val="100000"/>
              </a:lnSpc>
              <a:defRPr sz="1600" cap="none" spc="40" baseline="0">
                <a:solidFill>
                  <a:schemeClr val="bg1"/>
                </a:solidFill>
                <a:latin typeface="+mn-lt"/>
              </a:defRPr>
            </a:lvl2pPr>
            <a:lvl3pPr>
              <a:lnSpc>
                <a:spcPct val="100000"/>
              </a:lnSpc>
              <a:defRPr sz="1600" cap="none" spc="40" baseline="0">
                <a:solidFill>
                  <a:schemeClr val="bg1"/>
                </a:solidFill>
                <a:latin typeface="+mn-lt"/>
              </a:defRPr>
            </a:lvl3pPr>
            <a:lvl4pPr marL="247650" indent="-247650">
              <a:lnSpc>
                <a:spcPct val="100000"/>
              </a:lnSpc>
              <a:tabLst/>
              <a:defRPr sz="1600" cap="none" spc="40" baseline="0">
                <a:solidFill>
                  <a:schemeClr val="bg1"/>
                </a:solidFill>
                <a:latin typeface="+mn-lt"/>
              </a:defRPr>
            </a:lvl4pPr>
            <a:lvl5pPr marL="534988" indent="-277813">
              <a:lnSpc>
                <a:spcPct val="100000"/>
              </a:lnSpc>
              <a:tabLst/>
              <a:defRPr sz="1600" cap="none" spc="40" baseline="0">
                <a:solidFill>
                  <a:schemeClr val="bg1"/>
                </a:solidFill>
                <a:latin typeface="+mn-lt"/>
              </a:defRPr>
            </a:lvl5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Überschrift"/>
          <p:cNvSpPr>
            <a:spLocks noGrp="1"/>
          </p:cNvSpPr>
          <p:nvPr>
            <p:ph type="body" sz="quarter" idx="11"/>
          </p:nvPr>
        </p:nvSpPr>
        <p:spPr>
          <a:xfrm>
            <a:off x="340981" y="1604798"/>
            <a:ext cx="9594652" cy="1152161"/>
          </a:xfrm>
          <a:prstGeom prst="rect">
            <a:avLst/>
          </a:prstGeom>
        </p:spPr>
        <p:txBody>
          <a:bodyPr lIns="0" tIns="0" rIns="0" bIns="0"/>
          <a:lstStyle>
            <a:lvl1pPr>
              <a:defRPr sz="4200">
                <a:solidFill>
                  <a:schemeClr val="bg1"/>
                </a:solidFill>
              </a:defRPr>
            </a:lvl1pPr>
          </a:lstStyle>
          <a:p>
            <a:pPr lvl="0"/>
            <a:r>
              <a:rPr lang="de-DE" dirty="0"/>
              <a:t>Formatvorlagen des Textmasters bearbeiten</a:t>
            </a:r>
          </a:p>
        </p:txBody>
      </p:sp>
      <p:sp>
        <p:nvSpPr>
          <p:cNvPr id="2" name="Titel"/>
          <p:cNvSpPr>
            <a:spLocks noGrp="1"/>
          </p:cNvSpPr>
          <p:nvPr>
            <p:ph type="title"/>
          </p:nvPr>
        </p:nvSpPr>
        <p:spPr>
          <a:xfrm>
            <a:off x="336000" y="696000"/>
            <a:ext cx="9096000" cy="144000"/>
          </a:xfrm>
        </p:spPr>
        <p:txBody>
          <a:bodyPr/>
          <a:lstStyle>
            <a:lvl1pPr>
              <a:defRPr>
                <a:solidFill>
                  <a:schemeClr val="bg1"/>
                </a:solidFill>
              </a:defRPr>
            </a:lvl1pPr>
          </a:lstStyle>
          <a:p>
            <a:r>
              <a:rPr lang="de-DE" dirty="0"/>
              <a:t>Titelmasterformat durch Klicken bearbeiten</a:t>
            </a:r>
          </a:p>
        </p:txBody>
      </p:sp>
      <p:sp>
        <p:nvSpPr>
          <p:cNvPr id="10" name="Datumsplatzhalter 3"/>
          <p:cNvSpPr>
            <a:spLocks noGrp="1"/>
          </p:cNvSpPr>
          <p:nvPr>
            <p:ph type="dt" sz="half" idx="2"/>
          </p:nvPr>
        </p:nvSpPr>
        <p:spPr>
          <a:xfrm>
            <a:off x="334435" y="6457177"/>
            <a:ext cx="648998" cy="212183"/>
          </a:xfrm>
          <a:prstGeom prst="rect">
            <a:avLst/>
          </a:prstGeom>
        </p:spPr>
        <p:txBody>
          <a:bodyPr vert="horz" wrap="none" lIns="0" tIns="45720" rIns="36000" bIns="45720" rtlCol="0" anchor="ctr"/>
          <a:lstStyle>
            <a:lvl1pPr algn="l">
              <a:defRPr sz="800">
                <a:solidFill>
                  <a:schemeClr val="bg1"/>
                </a:solidFill>
              </a:defRPr>
            </a:lvl1pPr>
          </a:lstStyle>
          <a:p>
            <a:fld id="{97880D43-ACF9-1240-BBA0-34C2C3C1C018}" type="datetime1">
              <a:rPr lang="de-DE" smtClean="0"/>
              <a:t>04.07.2023</a:t>
            </a:fld>
            <a:endParaRPr lang="de-DE" dirty="0"/>
          </a:p>
        </p:txBody>
      </p:sp>
      <p:sp>
        <p:nvSpPr>
          <p:cNvPr id="12" name="Foliennummernplatzhalter 5"/>
          <p:cNvSpPr>
            <a:spLocks noGrp="1"/>
          </p:cNvSpPr>
          <p:nvPr>
            <p:ph type="sldNum" sz="quarter" idx="4"/>
          </p:nvPr>
        </p:nvSpPr>
        <p:spPr>
          <a:xfrm>
            <a:off x="11356926" y="6457177"/>
            <a:ext cx="491571" cy="212183"/>
          </a:xfrm>
          <a:prstGeom prst="rect">
            <a:avLst/>
          </a:prstGeom>
        </p:spPr>
        <p:txBody>
          <a:bodyPr vert="horz" wrap="none" lIns="91440" tIns="45720" rIns="0" bIns="45720" rtlCol="0" anchor="ctr"/>
          <a:lstStyle>
            <a:lvl1pPr algn="r">
              <a:defRPr sz="800">
                <a:solidFill>
                  <a:schemeClr val="bg1"/>
                </a:solidFill>
              </a:defRPr>
            </a:lvl1pPr>
          </a:lstStyle>
          <a:p>
            <a:fld id="{90C102AE-0422-49F2-AB6F-2D341D1EB39B}" type="slidenum">
              <a:rPr lang="de-DE" smtClean="0"/>
              <a:pPr/>
              <a:t>‹#›</a:t>
            </a:fld>
            <a:endParaRPr lang="de-DE" dirty="0"/>
          </a:p>
        </p:txBody>
      </p:sp>
      <p:sp>
        <p:nvSpPr>
          <p:cNvPr id="8" name="Fußzeilenplatzhalter 4"/>
          <p:cNvSpPr>
            <a:spLocks noGrp="1"/>
          </p:cNvSpPr>
          <p:nvPr>
            <p:ph type="ftr" sz="quarter" idx="3"/>
          </p:nvPr>
        </p:nvSpPr>
        <p:spPr>
          <a:xfrm>
            <a:off x="1127448" y="6457177"/>
            <a:ext cx="9937104" cy="212183"/>
          </a:xfrm>
          <a:prstGeom prst="rect">
            <a:avLst/>
          </a:prstGeom>
        </p:spPr>
        <p:txBody>
          <a:bodyPr vert="horz" lIns="91440" tIns="45720" rIns="91440" bIns="45720" rtlCol="0" anchor="ctr"/>
          <a:lstStyle>
            <a:lvl1pPr algn="ctr">
              <a:defRPr sz="800">
                <a:solidFill>
                  <a:schemeClr val="bg1"/>
                </a:solidFill>
              </a:defRPr>
            </a:lvl1pPr>
          </a:lstStyle>
          <a:p>
            <a:r>
              <a:rPr lang="de-DE"/>
              <a:t>Fachbereich | Institut | Person</a:t>
            </a:r>
            <a:endParaRPr lang="de-DE" dirty="0"/>
          </a:p>
        </p:txBody>
      </p:sp>
    </p:spTree>
    <p:extLst>
      <p:ext uri="{BB962C8B-B14F-4D97-AF65-F5344CB8AC3E}">
        <p14:creationId xmlns:p14="http://schemas.microsoft.com/office/powerpoint/2010/main" val="514918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d / Titel / Inhalt mittig">
    <p:spTree>
      <p:nvGrpSpPr>
        <p:cNvPr id="1" name=""/>
        <p:cNvGrpSpPr/>
        <p:nvPr/>
      </p:nvGrpSpPr>
      <p:grpSpPr>
        <a:xfrm>
          <a:off x="0" y="0"/>
          <a:ext cx="0" cy="0"/>
          <a:chOff x="0" y="0"/>
          <a:chExt cx="0" cy="0"/>
        </a:xfrm>
      </p:grpSpPr>
      <p:sp>
        <p:nvSpPr>
          <p:cNvPr id="7" name="Mengentext"/>
          <p:cNvSpPr>
            <a:spLocks noGrp="1"/>
          </p:cNvSpPr>
          <p:nvPr>
            <p:ph type="body" sz="quarter" idx="10" hasCustomPrompt="1"/>
          </p:nvPr>
        </p:nvSpPr>
        <p:spPr>
          <a:xfrm>
            <a:off x="2255838" y="5637213"/>
            <a:ext cx="7679795" cy="569387"/>
          </a:xfrm>
          <a:prstGeom prst="rect">
            <a:avLst/>
          </a:prstGeom>
        </p:spPr>
        <p:txBody>
          <a:bodyPr wrap="square" lIns="0" tIns="0" rIns="0" bIns="0">
            <a:spAutoFit/>
          </a:bodyPr>
          <a:lstStyle>
            <a:lvl1pPr algn="l">
              <a:lnSpc>
                <a:spcPct val="100000"/>
              </a:lnSpc>
              <a:defRPr sz="1600" cap="none" spc="40" baseline="0">
                <a:latin typeface="+mn-lt"/>
              </a:defRPr>
            </a:lvl1pPr>
            <a:lvl2pPr algn="l">
              <a:lnSpc>
                <a:spcPct val="100000"/>
              </a:lnSpc>
              <a:defRPr sz="1600" cap="none" spc="40" baseline="0">
                <a:latin typeface="+mn-lt"/>
              </a:defRPr>
            </a:lvl2pPr>
            <a:lvl3pPr algn="l">
              <a:lnSpc>
                <a:spcPct val="100000"/>
              </a:lnSpc>
              <a:defRPr sz="1867" cap="none" spc="40" baseline="0">
                <a:latin typeface="+mn-lt"/>
              </a:defRPr>
            </a:lvl3pPr>
            <a:lvl4pPr algn="l">
              <a:lnSpc>
                <a:spcPct val="100000"/>
              </a:lnSpc>
              <a:defRPr sz="1867" cap="none" spc="40" baseline="0">
                <a:latin typeface="+mn-lt"/>
              </a:defRPr>
            </a:lvl4pPr>
            <a:lvl5pPr algn="l">
              <a:lnSpc>
                <a:spcPct val="100000"/>
              </a:lnSpc>
              <a:defRPr sz="1867" cap="none" spc="40" baseline="0">
                <a:latin typeface="+mn-lt"/>
              </a:defRPr>
            </a:lvl5pPr>
          </a:lstStyle>
          <a:p>
            <a:pPr lvl="0"/>
            <a:r>
              <a:rPr lang="de-DE" dirty="0"/>
              <a:t>Erste Ebene</a:t>
            </a:r>
          </a:p>
          <a:p>
            <a:pPr lvl="1"/>
            <a:r>
              <a:rPr lang="de-DE" dirty="0"/>
              <a:t>Zweite Ebene</a:t>
            </a:r>
          </a:p>
        </p:txBody>
      </p:sp>
      <p:sp>
        <p:nvSpPr>
          <p:cNvPr id="9" name="Überschrift"/>
          <p:cNvSpPr>
            <a:spLocks noGrp="1"/>
          </p:cNvSpPr>
          <p:nvPr>
            <p:ph type="body" sz="quarter" idx="11" hasCustomPrompt="1"/>
          </p:nvPr>
        </p:nvSpPr>
        <p:spPr>
          <a:xfrm>
            <a:off x="2255837" y="5134075"/>
            <a:ext cx="7679795" cy="95158"/>
          </a:xfrm>
          <a:prstGeom prst="rect">
            <a:avLst/>
          </a:prstGeom>
        </p:spPr>
        <p:txBody>
          <a:bodyPr lIns="0" tIns="0" rIns="0" bIns="0"/>
          <a:lstStyle>
            <a:lvl1pPr algn="l">
              <a:defRPr sz="3200"/>
            </a:lvl1pPr>
          </a:lstStyle>
          <a:p>
            <a:pPr lvl="0"/>
            <a:r>
              <a:rPr lang="de-DE" dirty="0"/>
              <a:t>Formatvorlagen bearbeiten</a:t>
            </a:r>
          </a:p>
        </p:txBody>
      </p:sp>
      <p:sp>
        <p:nvSpPr>
          <p:cNvPr id="2" name="Titel"/>
          <p:cNvSpPr>
            <a:spLocks noGrp="1"/>
          </p:cNvSpPr>
          <p:nvPr>
            <p:ph type="title"/>
          </p:nvPr>
        </p:nvSpPr>
        <p:spPr>
          <a:xfrm>
            <a:off x="336000" y="696000"/>
            <a:ext cx="9096000" cy="144000"/>
          </a:xfrm>
        </p:spPr>
        <p:txBody>
          <a:bodyPr/>
          <a:lstStyle/>
          <a:p>
            <a:r>
              <a:rPr lang="de-DE" dirty="0"/>
              <a:t>Titelmasterformat durch Klicken bearbeiten</a:t>
            </a:r>
          </a:p>
        </p:txBody>
      </p:sp>
      <p:sp>
        <p:nvSpPr>
          <p:cNvPr id="10" name="Datumsplatzhalter 3"/>
          <p:cNvSpPr>
            <a:spLocks noGrp="1"/>
          </p:cNvSpPr>
          <p:nvPr>
            <p:ph type="dt" sz="half" idx="2"/>
          </p:nvPr>
        </p:nvSpPr>
        <p:spPr>
          <a:xfrm>
            <a:off x="334435" y="6457177"/>
            <a:ext cx="648998" cy="212183"/>
          </a:xfrm>
          <a:prstGeom prst="rect">
            <a:avLst/>
          </a:prstGeom>
        </p:spPr>
        <p:txBody>
          <a:bodyPr vert="horz" wrap="none" lIns="0" tIns="45720" rIns="36000" bIns="45720" rtlCol="0" anchor="ctr"/>
          <a:lstStyle>
            <a:lvl1pPr algn="l">
              <a:defRPr sz="800">
                <a:solidFill>
                  <a:schemeClr val="bg2"/>
                </a:solidFill>
              </a:defRPr>
            </a:lvl1pPr>
          </a:lstStyle>
          <a:p>
            <a:fld id="{8AB095E4-9FFE-4542-8643-40CBEB026F9B}" type="datetime1">
              <a:rPr lang="de-DE" smtClean="0"/>
              <a:t>04.07.2023</a:t>
            </a:fld>
            <a:endParaRPr lang="de-DE" dirty="0"/>
          </a:p>
        </p:txBody>
      </p:sp>
      <p:sp>
        <p:nvSpPr>
          <p:cNvPr id="12" name="Foliennummernplatzhalter 5"/>
          <p:cNvSpPr>
            <a:spLocks noGrp="1"/>
          </p:cNvSpPr>
          <p:nvPr>
            <p:ph type="sldNum" sz="quarter" idx="4"/>
          </p:nvPr>
        </p:nvSpPr>
        <p:spPr>
          <a:xfrm>
            <a:off x="11356926" y="6457177"/>
            <a:ext cx="491571" cy="212183"/>
          </a:xfrm>
          <a:prstGeom prst="rect">
            <a:avLst/>
          </a:prstGeom>
        </p:spPr>
        <p:txBody>
          <a:bodyPr vert="horz" wrap="none" lIns="91440" tIns="45720" rIns="0" bIns="45720" rtlCol="0" anchor="ctr"/>
          <a:lstStyle>
            <a:lvl1pPr algn="r">
              <a:defRPr sz="800">
                <a:solidFill>
                  <a:schemeClr val="bg2"/>
                </a:solidFill>
              </a:defRPr>
            </a:lvl1pPr>
          </a:lstStyle>
          <a:p>
            <a:fld id="{90C102AE-0422-49F2-AB6F-2D341D1EB39B}" type="slidenum">
              <a:rPr lang="de-DE" smtClean="0"/>
              <a:pPr/>
              <a:t>‹#›</a:t>
            </a:fld>
            <a:endParaRPr lang="de-DE" dirty="0"/>
          </a:p>
        </p:txBody>
      </p:sp>
      <p:sp>
        <p:nvSpPr>
          <p:cNvPr id="4" name="Bildplatzhalter 3"/>
          <p:cNvSpPr>
            <a:spLocks noGrp="1"/>
          </p:cNvSpPr>
          <p:nvPr>
            <p:ph type="pic" sz="quarter" idx="12"/>
          </p:nvPr>
        </p:nvSpPr>
        <p:spPr>
          <a:xfrm>
            <a:off x="2255838" y="1604963"/>
            <a:ext cx="7680326" cy="3360737"/>
          </a:xfrm>
          <a:prstGeom prst="rect">
            <a:avLst/>
          </a:prstGeom>
        </p:spPr>
        <p:txBody>
          <a:bodyPr lIns="0" tIns="0" rIns="0" bIns="0"/>
          <a:lstStyle>
            <a:lvl1pPr>
              <a:defRPr sz="1400">
                <a:solidFill>
                  <a:schemeClr val="tx1">
                    <a:lumMod val="65000"/>
                    <a:lumOff val="35000"/>
                  </a:schemeClr>
                </a:solidFill>
                <a:latin typeface="+mn-lt"/>
              </a:defRPr>
            </a:lvl1pPr>
          </a:lstStyle>
          <a:p>
            <a:endParaRPr lang="de-DE" dirty="0"/>
          </a:p>
        </p:txBody>
      </p:sp>
      <p:sp>
        <p:nvSpPr>
          <p:cNvPr id="13" name="Fußzeilenplatzhalter 4"/>
          <p:cNvSpPr>
            <a:spLocks noGrp="1"/>
          </p:cNvSpPr>
          <p:nvPr>
            <p:ph type="ftr" sz="quarter" idx="3"/>
          </p:nvPr>
        </p:nvSpPr>
        <p:spPr>
          <a:xfrm>
            <a:off x="1127448" y="6457177"/>
            <a:ext cx="9937104" cy="212183"/>
          </a:xfrm>
          <a:prstGeom prst="rect">
            <a:avLst/>
          </a:prstGeom>
        </p:spPr>
        <p:txBody>
          <a:bodyPr vert="horz" lIns="91440" tIns="45720" rIns="91440" bIns="45720" rtlCol="0" anchor="ctr"/>
          <a:lstStyle>
            <a:lvl1pPr algn="ctr">
              <a:defRPr sz="800">
                <a:solidFill>
                  <a:schemeClr val="bg2"/>
                </a:solidFill>
              </a:defRPr>
            </a:lvl1pPr>
          </a:lstStyle>
          <a:p>
            <a:r>
              <a:rPr lang="de-DE"/>
              <a:t>Fachbereich | Institut | Person</a:t>
            </a:r>
            <a:endParaRPr lang="de-DE" dirty="0"/>
          </a:p>
        </p:txBody>
      </p:sp>
    </p:spTree>
    <p:extLst>
      <p:ext uri="{BB962C8B-B14F-4D97-AF65-F5344CB8AC3E}">
        <p14:creationId xmlns:p14="http://schemas.microsoft.com/office/powerpoint/2010/main" val="3573489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Zitat mittig">
    <p:spTree>
      <p:nvGrpSpPr>
        <p:cNvPr id="1" name=""/>
        <p:cNvGrpSpPr/>
        <p:nvPr/>
      </p:nvGrpSpPr>
      <p:grpSpPr>
        <a:xfrm>
          <a:off x="0" y="0"/>
          <a:ext cx="0" cy="0"/>
          <a:chOff x="0" y="0"/>
          <a:chExt cx="0" cy="0"/>
        </a:xfrm>
      </p:grpSpPr>
      <p:sp>
        <p:nvSpPr>
          <p:cNvPr id="7" name="Mengentext"/>
          <p:cNvSpPr>
            <a:spLocks noGrp="1"/>
          </p:cNvSpPr>
          <p:nvPr>
            <p:ph type="body" sz="quarter" idx="10" hasCustomPrompt="1"/>
          </p:nvPr>
        </p:nvSpPr>
        <p:spPr>
          <a:xfrm>
            <a:off x="2255838" y="5637213"/>
            <a:ext cx="7679795" cy="569387"/>
          </a:xfrm>
          <a:prstGeom prst="rect">
            <a:avLst/>
          </a:prstGeom>
        </p:spPr>
        <p:txBody>
          <a:bodyPr wrap="square" lIns="0" tIns="0" rIns="0" bIns="0">
            <a:spAutoFit/>
          </a:bodyPr>
          <a:lstStyle>
            <a:lvl1pPr algn="ctr">
              <a:lnSpc>
                <a:spcPct val="100000"/>
              </a:lnSpc>
              <a:defRPr sz="1600" cap="none" spc="40" baseline="0">
                <a:latin typeface="+mn-lt"/>
              </a:defRPr>
            </a:lvl1pPr>
            <a:lvl2pPr algn="ctr">
              <a:lnSpc>
                <a:spcPct val="100000"/>
              </a:lnSpc>
              <a:defRPr sz="1600" cap="none" spc="40" baseline="0">
                <a:latin typeface="+mn-lt"/>
              </a:defRPr>
            </a:lvl2pPr>
            <a:lvl3pPr algn="l">
              <a:lnSpc>
                <a:spcPct val="100000"/>
              </a:lnSpc>
              <a:defRPr sz="1867" cap="none" spc="40" baseline="0">
                <a:latin typeface="+mn-lt"/>
              </a:defRPr>
            </a:lvl3pPr>
            <a:lvl4pPr algn="l">
              <a:lnSpc>
                <a:spcPct val="100000"/>
              </a:lnSpc>
              <a:defRPr sz="1867" cap="none" spc="40" baseline="0">
                <a:latin typeface="+mn-lt"/>
              </a:defRPr>
            </a:lvl4pPr>
            <a:lvl5pPr algn="l">
              <a:lnSpc>
                <a:spcPct val="100000"/>
              </a:lnSpc>
              <a:defRPr sz="1867" cap="none" spc="40" baseline="0">
                <a:latin typeface="+mn-lt"/>
              </a:defRPr>
            </a:lvl5pPr>
          </a:lstStyle>
          <a:p>
            <a:pPr lvl="0"/>
            <a:r>
              <a:rPr lang="de-DE" dirty="0"/>
              <a:t>Erste Ebene</a:t>
            </a:r>
          </a:p>
          <a:p>
            <a:pPr lvl="1"/>
            <a:r>
              <a:rPr lang="de-DE" dirty="0"/>
              <a:t>Zweite Ebene</a:t>
            </a:r>
          </a:p>
        </p:txBody>
      </p:sp>
      <p:sp>
        <p:nvSpPr>
          <p:cNvPr id="2" name="Titel"/>
          <p:cNvSpPr>
            <a:spLocks noGrp="1"/>
          </p:cNvSpPr>
          <p:nvPr>
            <p:ph type="title"/>
          </p:nvPr>
        </p:nvSpPr>
        <p:spPr>
          <a:xfrm>
            <a:off x="336000" y="696000"/>
            <a:ext cx="9096000" cy="144000"/>
          </a:xfrm>
        </p:spPr>
        <p:txBody>
          <a:bodyPr/>
          <a:lstStyle/>
          <a:p>
            <a:r>
              <a:rPr lang="de-DE" dirty="0"/>
              <a:t>Titelmasterformat durch Klicken bearbeiten</a:t>
            </a:r>
          </a:p>
        </p:txBody>
      </p:sp>
      <p:sp>
        <p:nvSpPr>
          <p:cNvPr id="10" name="Datumsplatzhalter 3"/>
          <p:cNvSpPr>
            <a:spLocks noGrp="1"/>
          </p:cNvSpPr>
          <p:nvPr>
            <p:ph type="dt" sz="half" idx="2"/>
          </p:nvPr>
        </p:nvSpPr>
        <p:spPr>
          <a:xfrm>
            <a:off x="334435" y="6457177"/>
            <a:ext cx="648998" cy="212183"/>
          </a:xfrm>
          <a:prstGeom prst="rect">
            <a:avLst/>
          </a:prstGeom>
        </p:spPr>
        <p:txBody>
          <a:bodyPr vert="horz" wrap="none" lIns="0" tIns="45720" rIns="36000" bIns="45720" rtlCol="0" anchor="ctr"/>
          <a:lstStyle>
            <a:lvl1pPr algn="l">
              <a:defRPr sz="800">
                <a:solidFill>
                  <a:schemeClr val="bg2"/>
                </a:solidFill>
              </a:defRPr>
            </a:lvl1pPr>
          </a:lstStyle>
          <a:p>
            <a:fld id="{B5691DD1-19DF-1645-AD54-9CF1E3DF43D8}" type="datetime1">
              <a:rPr lang="de-DE" smtClean="0"/>
              <a:t>04.07.2023</a:t>
            </a:fld>
            <a:endParaRPr lang="de-DE" dirty="0"/>
          </a:p>
        </p:txBody>
      </p:sp>
      <p:sp>
        <p:nvSpPr>
          <p:cNvPr id="12" name="Foliennummernplatzhalter 5"/>
          <p:cNvSpPr>
            <a:spLocks noGrp="1"/>
          </p:cNvSpPr>
          <p:nvPr>
            <p:ph type="sldNum" sz="quarter" idx="4"/>
          </p:nvPr>
        </p:nvSpPr>
        <p:spPr>
          <a:xfrm>
            <a:off x="11356926" y="6457177"/>
            <a:ext cx="491571" cy="212183"/>
          </a:xfrm>
          <a:prstGeom prst="rect">
            <a:avLst/>
          </a:prstGeom>
        </p:spPr>
        <p:txBody>
          <a:bodyPr vert="horz" wrap="none" lIns="91440" tIns="45720" rIns="0" bIns="45720" rtlCol="0" anchor="ctr"/>
          <a:lstStyle>
            <a:lvl1pPr algn="r">
              <a:defRPr sz="800">
                <a:solidFill>
                  <a:schemeClr val="bg2"/>
                </a:solidFill>
              </a:defRPr>
            </a:lvl1pPr>
          </a:lstStyle>
          <a:p>
            <a:fld id="{90C102AE-0422-49F2-AB6F-2D341D1EB39B}" type="slidenum">
              <a:rPr lang="de-DE" smtClean="0"/>
              <a:pPr/>
              <a:t>‹#›</a:t>
            </a:fld>
            <a:endParaRPr lang="de-DE" dirty="0"/>
          </a:p>
        </p:txBody>
      </p:sp>
      <p:sp>
        <p:nvSpPr>
          <p:cNvPr id="13" name="Fußzeilenplatzhalter 4"/>
          <p:cNvSpPr>
            <a:spLocks noGrp="1"/>
          </p:cNvSpPr>
          <p:nvPr>
            <p:ph type="ftr" sz="quarter" idx="3"/>
          </p:nvPr>
        </p:nvSpPr>
        <p:spPr>
          <a:xfrm>
            <a:off x="1127448" y="6457177"/>
            <a:ext cx="9937104" cy="212183"/>
          </a:xfrm>
          <a:prstGeom prst="rect">
            <a:avLst/>
          </a:prstGeom>
        </p:spPr>
        <p:txBody>
          <a:bodyPr vert="horz" lIns="91440" tIns="45720" rIns="91440" bIns="45720" rtlCol="0" anchor="ctr"/>
          <a:lstStyle>
            <a:lvl1pPr algn="ctr">
              <a:defRPr sz="800">
                <a:solidFill>
                  <a:schemeClr val="bg2"/>
                </a:solidFill>
              </a:defRPr>
            </a:lvl1pPr>
          </a:lstStyle>
          <a:p>
            <a:r>
              <a:rPr lang="de-DE"/>
              <a:t>Fachbereich | Institut | Person</a:t>
            </a:r>
            <a:endParaRPr lang="de-DE" dirty="0"/>
          </a:p>
        </p:txBody>
      </p:sp>
      <p:sp>
        <p:nvSpPr>
          <p:cNvPr id="5" name="Textplatzhalter 4">
            <a:extLst>
              <a:ext uri="{FF2B5EF4-FFF2-40B4-BE49-F238E27FC236}">
                <a16:creationId xmlns:a16="http://schemas.microsoft.com/office/drawing/2014/main" id="{7C209CFB-A8DC-AF41-A8DC-E9EF9A02A34E}"/>
              </a:ext>
            </a:extLst>
          </p:cNvPr>
          <p:cNvSpPr>
            <a:spLocks noGrp="1"/>
          </p:cNvSpPr>
          <p:nvPr>
            <p:ph type="body" sz="quarter" idx="11"/>
          </p:nvPr>
        </p:nvSpPr>
        <p:spPr>
          <a:xfrm>
            <a:off x="1271464" y="1604963"/>
            <a:ext cx="9721080" cy="3768725"/>
          </a:xfrm>
          <a:prstGeom prst="rect">
            <a:avLst/>
          </a:prstGeom>
        </p:spPr>
        <p:txBody>
          <a:bodyPr anchor="ctr" anchorCtr="0"/>
          <a:lstStyle>
            <a:lvl1pPr algn="ctr">
              <a:defRPr sz="4200"/>
            </a:lvl1pPr>
          </a:lstStyle>
          <a:p>
            <a:pPr lvl="0"/>
            <a:r>
              <a:rPr lang="de-DE" dirty="0"/>
              <a:t>Mastertextformat bearbeiten</a:t>
            </a:r>
          </a:p>
        </p:txBody>
      </p:sp>
    </p:spTree>
    <p:extLst>
      <p:ext uri="{BB962C8B-B14F-4D97-AF65-F5344CB8AC3E}">
        <p14:creationId xmlns:p14="http://schemas.microsoft.com/office/powerpoint/2010/main" val="2015876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Bildstreifen">
    <p:spTree>
      <p:nvGrpSpPr>
        <p:cNvPr id="1" name=""/>
        <p:cNvGrpSpPr/>
        <p:nvPr/>
      </p:nvGrpSpPr>
      <p:grpSpPr>
        <a:xfrm>
          <a:off x="0" y="0"/>
          <a:ext cx="0" cy="0"/>
          <a:chOff x="0" y="0"/>
          <a:chExt cx="0" cy="0"/>
        </a:xfrm>
      </p:grpSpPr>
      <p:sp>
        <p:nvSpPr>
          <p:cNvPr id="14" name="Überschrift">
            <a:extLst>
              <a:ext uri="{FF2B5EF4-FFF2-40B4-BE49-F238E27FC236}">
                <a16:creationId xmlns:a16="http://schemas.microsoft.com/office/drawing/2014/main" id="{D1730AEA-8C9A-2D4C-9C6B-677859981188}"/>
              </a:ext>
            </a:extLst>
          </p:cNvPr>
          <p:cNvSpPr>
            <a:spLocks noGrp="1"/>
          </p:cNvSpPr>
          <p:nvPr>
            <p:ph type="body" sz="quarter" idx="11"/>
          </p:nvPr>
        </p:nvSpPr>
        <p:spPr>
          <a:xfrm>
            <a:off x="340981" y="1604798"/>
            <a:ext cx="9594652" cy="1152161"/>
          </a:xfrm>
          <a:prstGeom prst="rect">
            <a:avLst/>
          </a:prstGeom>
        </p:spPr>
        <p:txBody>
          <a:bodyPr lIns="0" tIns="0" rIns="0" bIns="0"/>
          <a:lstStyle>
            <a:lvl1pPr>
              <a:defRPr sz="4200"/>
            </a:lvl1pPr>
          </a:lstStyle>
          <a:p>
            <a:pPr lvl="0"/>
            <a:r>
              <a:rPr lang="de-DE" dirty="0"/>
              <a:t>Formatvorlagen des Textmasters bearbeiten</a:t>
            </a:r>
          </a:p>
        </p:txBody>
      </p:sp>
      <p:sp>
        <p:nvSpPr>
          <p:cNvPr id="2" name="Titel"/>
          <p:cNvSpPr>
            <a:spLocks noGrp="1"/>
          </p:cNvSpPr>
          <p:nvPr>
            <p:ph type="title"/>
          </p:nvPr>
        </p:nvSpPr>
        <p:spPr>
          <a:xfrm>
            <a:off x="336000" y="696000"/>
            <a:ext cx="9096000" cy="144000"/>
          </a:xfrm>
        </p:spPr>
        <p:txBody>
          <a:bodyPr/>
          <a:lstStyle/>
          <a:p>
            <a:r>
              <a:rPr lang="de-DE" dirty="0"/>
              <a:t>Titelmasterformat durch Klicken bearbeiten</a:t>
            </a:r>
          </a:p>
        </p:txBody>
      </p:sp>
      <p:sp>
        <p:nvSpPr>
          <p:cNvPr id="10" name="Datumsplatzhalter 3"/>
          <p:cNvSpPr>
            <a:spLocks noGrp="1"/>
          </p:cNvSpPr>
          <p:nvPr>
            <p:ph type="dt" sz="half" idx="2"/>
          </p:nvPr>
        </p:nvSpPr>
        <p:spPr>
          <a:xfrm>
            <a:off x="334435" y="6457177"/>
            <a:ext cx="648998" cy="212183"/>
          </a:xfrm>
          <a:prstGeom prst="rect">
            <a:avLst/>
          </a:prstGeom>
        </p:spPr>
        <p:txBody>
          <a:bodyPr vert="horz" wrap="none" lIns="0" tIns="45720" rIns="36000" bIns="45720" rtlCol="0" anchor="ctr"/>
          <a:lstStyle>
            <a:lvl1pPr algn="l">
              <a:defRPr sz="800">
                <a:solidFill>
                  <a:schemeClr val="bg2"/>
                </a:solidFill>
              </a:defRPr>
            </a:lvl1pPr>
          </a:lstStyle>
          <a:p>
            <a:fld id="{3088B3E8-E60B-6F42-BEE4-F838A682B1A3}" type="datetime1">
              <a:rPr lang="de-DE" smtClean="0"/>
              <a:t>04.07.2023</a:t>
            </a:fld>
            <a:endParaRPr lang="de-DE" dirty="0"/>
          </a:p>
        </p:txBody>
      </p:sp>
      <p:sp>
        <p:nvSpPr>
          <p:cNvPr id="12" name="Foliennummernplatzhalter 5"/>
          <p:cNvSpPr>
            <a:spLocks noGrp="1"/>
          </p:cNvSpPr>
          <p:nvPr>
            <p:ph type="sldNum" sz="quarter" idx="4"/>
          </p:nvPr>
        </p:nvSpPr>
        <p:spPr>
          <a:xfrm>
            <a:off x="11356926" y="6457177"/>
            <a:ext cx="491571" cy="212183"/>
          </a:xfrm>
          <a:prstGeom prst="rect">
            <a:avLst/>
          </a:prstGeom>
        </p:spPr>
        <p:txBody>
          <a:bodyPr vert="horz" wrap="none" lIns="91440" tIns="45720" rIns="0" bIns="45720" rtlCol="0" anchor="ctr"/>
          <a:lstStyle>
            <a:lvl1pPr algn="r">
              <a:defRPr sz="800">
                <a:solidFill>
                  <a:schemeClr val="bg2"/>
                </a:solidFill>
              </a:defRPr>
            </a:lvl1pPr>
          </a:lstStyle>
          <a:p>
            <a:fld id="{90C102AE-0422-49F2-AB6F-2D341D1EB39B}" type="slidenum">
              <a:rPr lang="de-DE" smtClean="0"/>
              <a:pPr/>
              <a:t>‹#›</a:t>
            </a:fld>
            <a:endParaRPr lang="de-DE" dirty="0"/>
          </a:p>
        </p:txBody>
      </p:sp>
      <p:sp>
        <p:nvSpPr>
          <p:cNvPr id="4" name="Bildplatzhalter 3"/>
          <p:cNvSpPr>
            <a:spLocks noGrp="1"/>
          </p:cNvSpPr>
          <p:nvPr>
            <p:ph type="pic" sz="quarter" idx="12"/>
          </p:nvPr>
        </p:nvSpPr>
        <p:spPr>
          <a:xfrm>
            <a:off x="0" y="2947988"/>
            <a:ext cx="12192000" cy="3360737"/>
          </a:xfrm>
          <a:prstGeom prst="rect">
            <a:avLst/>
          </a:prstGeom>
        </p:spPr>
        <p:txBody>
          <a:bodyPr lIns="0" tIns="0" rIns="0" bIns="0"/>
          <a:lstStyle>
            <a:lvl1pPr>
              <a:defRPr sz="1400">
                <a:solidFill>
                  <a:schemeClr val="tx1">
                    <a:lumMod val="65000"/>
                    <a:lumOff val="35000"/>
                  </a:schemeClr>
                </a:solidFill>
                <a:latin typeface="+mn-lt"/>
              </a:defRPr>
            </a:lvl1pPr>
          </a:lstStyle>
          <a:p>
            <a:endParaRPr lang="de-DE" dirty="0"/>
          </a:p>
        </p:txBody>
      </p:sp>
      <p:sp>
        <p:nvSpPr>
          <p:cNvPr id="13" name="Fußzeilenplatzhalter 4"/>
          <p:cNvSpPr>
            <a:spLocks noGrp="1"/>
          </p:cNvSpPr>
          <p:nvPr>
            <p:ph type="ftr" sz="quarter" idx="3"/>
          </p:nvPr>
        </p:nvSpPr>
        <p:spPr>
          <a:xfrm>
            <a:off x="1127448" y="6457177"/>
            <a:ext cx="9937104" cy="212183"/>
          </a:xfrm>
          <a:prstGeom prst="rect">
            <a:avLst/>
          </a:prstGeom>
        </p:spPr>
        <p:txBody>
          <a:bodyPr vert="horz" lIns="91440" tIns="45720" rIns="91440" bIns="45720" rtlCol="0" anchor="ctr"/>
          <a:lstStyle>
            <a:lvl1pPr algn="ctr">
              <a:defRPr sz="800">
                <a:solidFill>
                  <a:schemeClr val="bg2"/>
                </a:solidFill>
              </a:defRPr>
            </a:lvl1pPr>
          </a:lstStyle>
          <a:p>
            <a:r>
              <a:rPr lang="de-DE"/>
              <a:t>Fachbereich | Institut | Person</a:t>
            </a:r>
            <a:endParaRPr lang="de-DE" dirty="0"/>
          </a:p>
        </p:txBody>
      </p:sp>
    </p:spTree>
    <p:extLst>
      <p:ext uri="{BB962C8B-B14F-4D97-AF65-F5344CB8AC3E}">
        <p14:creationId xmlns:p14="http://schemas.microsoft.com/office/powerpoint/2010/main" val="1042635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 Titel Vollbildild V2">
    <p:spTree>
      <p:nvGrpSpPr>
        <p:cNvPr id="1" name=""/>
        <p:cNvGrpSpPr/>
        <p:nvPr/>
      </p:nvGrpSpPr>
      <p:grpSpPr>
        <a:xfrm>
          <a:off x="0" y="0"/>
          <a:ext cx="0" cy="0"/>
          <a:chOff x="0" y="0"/>
          <a:chExt cx="0" cy="0"/>
        </a:xfrm>
      </p:grpSpPr>
      <p:pic>
        <p:nvPicPr>
          <p:cNvPr id="24" name="Bildplatzhalter 8">
            <a:extLst>
              <a:ext uri="{FF2B5EF4-FFF2-40B4-BE49-F238E27FC236}">
                <a16:creationId xmlns:a16="http://schemas.microsoft.com/office/drawing/2014/main" id="{16D54C2C-C1BA-5A49-B1F6-3EFEF007B244}"/>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t="4766" b="10870"/>
          <a:stretch/>
        </p:blipFill>
        <p:spPr>
          <a:xfrm>
            <a:off x="0" y="0"/>
            <a:ext cx="12194117" cy="6858000"/>
          </a:xfrm>
          <a:prstGeom prst="rect">
            <a:avLst/>
          </a:prstGeom>
        </p:spPr>
      </p:pic>
      <p:sp>
        <p:nvSpPr>
          <p:cNvPr id="9" name="Rechteck 8">
            <a:extLst>
              <a:ext uri="{FF2B5EF4-FFF2-40B4-BE49-F238E27FC236}">
                <a16:creationId xmlns:a16="http://schemas.microsoft.com/office/drawing/2014/main" id="{D3152BEA-25F2-DA45-B0B1-41A812857342}"/>
              </a:ext>
            </a:extLst>
          </p:cNvPr>
          <p:cNvSpPr/>
          <p:nvPr userDrawn="1"/>
        </p:nvSpPr>
        <p:spPr>
          <a:xfrm>
            <a:off x="0" y="0"/>
            <a:ext cx="12192000" cy="6858000"/>
          </a:xfrm>
          <a:prstGeom prst="rect">
            <a:avLst/>
          </a:prstGeom>
          <a:gradFill>
            <a:gsLst>
              <a:gs pos="0">
                <a:schemeClr val="accent3">
                  <a:lumMod val="67000"/>
                  <a:alpha val="0"/>
                </a:schemeClr>
              </a:gs>
              <a:gs pos="90000">
                <a:schemeClr val="accent3">
                  <a:lumMod val="97000"/>
                  <a:lumOff val="3000"/>
                </a:schemeClr>
              </a:gs>
              <a:gs pos="100000">
                <a:schemeClr val="accent3">
                  <a:lumMod val="60000"/>
                  <a:lumOff val="4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8DE3F05-BCB9-1540-83FF-13E2917EC8A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463B45E5-B033-114F-AA58-3AD3D727CAF9}"/>
              </a:ext>
            </a:extLst>
          </p:cNvPr>
          <p:cNvSpPr>
            <a:spLocks noGrp="1"/>
          </p:cNvSpPr>
          <p:nvPr>
            <p:ph type="dt" sz="half" idx="10"/>
          </p:nvPr>
        </p:nvSpPr>
        <p:spPr/>
        <p:txBody>
          <a:bodyPr/>
          <a:lstStyle/>
          <a:p>
            <a:fld id="{7EB2EB25-F097-A74B-A96B-01944B99B827}" type="datetime1">
              <a:rPr lang="de-DE" smtClean="0"/>
              <a:t>04.07.2023</a:t>
            </a:fld>
            <a:endParaRPr lang="de-DE" dirty="0"/>
          </a:p>
        </p:txBody>
      </p:sp>
      <p:sp>
        <p:nvSpPr>
          <p:cNvPr id="4" name="Foliennummernplatzhalter 3">
            <a:extLst>
              <a:ext uri="{FF2B5EF4-FFF2-40B4-BE49-F238E27FC236}">
                <a16:creationId xmlns:a16="http://schemas.microsoft.com/office/drawing/2014/main" id="{3A1056A9-E70F-1147-A7A9-1651B5033A0E}"/>
              </a:ext>
            </a:extLst>
          </p:cNvPr>
          <p:cNvSpPr>
            <a:spLocks noGrp="1"/>
          </p:cNvSpPr>
          <p:nvPr>
            <p:ph type="sldNum" sz="quarter" idx="11"/>
          </p:nvPr>
        </p:nvSpPr>
        <p:spPr/>
        <p:txBody>
          <a:bodyPr/>
          <a:lstStyle/>
          <a:p>
            <a:fld id="{90C102AE-0422-49F2-AB6F-2D341D1EB39B}" type="slidenum">
              <a:rPr lang="de-DE" smtClean="0"/>
              <a:pPr/>
              <a:t>‹#›</a:t>
            </a:fld>
            <a:endParaRPr lang="de-DE" dirty="0"/>
          </a:p>
        </p:txBody>
      </p:sp>
      <p:sp>
        <p:nvSpPr>
          <p:cNvPr id="5" name="Fußzeilenplatzhalter 4">
            <a:extLst>
              <a:ext uri="{FF2B5EF4-FFF2-40B4-BE49-F238E27FC236}">
                <a16:creationId xmlns:a16="http://schemas.microsoft.com/office/drawing/2014/main" id="{364B2978-8BAC-4943-B684-C5E414AF2336}"/>
              </a:ext>
            </a:extLst>
          </p:cNvPr>
          <p:cNvSpPr>
            <a:spLocks noGrp="1"/>
          </p:cNvSpPr>
          <p:nvPr>
            <p:ph type="ftr" sz="quarter" idx="12"/>
          </p:nvPr>
        </p:nvSpPr>
        <p:spPr/>
        <p:txBody>
          <a:bodyPr/>
          <a:lstStyle/>
          <a:p>
            <a:r>
              <a:rPr lang="de-DE" dirty="0" err="1"/>
              <a:t>Dept</a:t>
            </a:r>
            <a:r>
              <a:rPr lang="de-DE" dirty="0"/>
              <a:t>. </a:t>
            </a:r>
            <a:r>
              <a:rPr lang="de-DE" dirty="0" err="1"/>
              <a:t>Of</a:t>
            </a:r>
            <a:r>
              <a:rPr lang="de-DE" dirty="0"/>
              <a:t> </a:t>
            </a:r>
            <a:r>
              <a:rPr lang="de-DE" dirty="0" err="1"/>
              <a:t>Electrical</a:t>
            </a:r>
            <a:r>
              <a:rPr lang="de-DE" dirty="0"/>
              <a:t> Engineering and Information Technology | TEMF | Jan-Magnus Christmann</a:t>
            </a:r>
          </a:p>
        </p:txBody>
      </p:sp>
      <p:sp>
        <p:nvSpPr>
          <p:cNvPr id="10" name="Mengentext">
            <a:extLst>
              <a:ext uri="{FF2B5EF4-FFF2-40B4-BE49-F238E27FC236}">
                <a16:creationId xmlns:a16="http://schemas.microsoft.com/office/drawing/2014/main" id="{BFACE1E2-960B-484C-93F2-E04B2F40484C}"/>
              </a:ext>
            </a:extLst>
          </p:cNvPr>
          <p:cNvSpPr>
            <a:spLocks noGrp="1"/>
          </p:cNvSpPr>
          <p:nvPr>
            <p:ph type="body" sz="quarter" idx="13" hasCustomPrompt="1"/>
          </p:nvPr>
        </p:nvSpPr>
        <p:spPr>
          <a:xfrm>
            <a:off x="2255838" y="4292600"/>
            <a:ext cx="7679795" cy="569387"/>
          </a:xfrm>
          <a:prstGeom prst="rect">
            <a:avLst/>
          </a:prstGeom>
        </p:spPr>
        <p:txBody>
          <a:bodyPr wrap="square" lIns="0" tIns="0" rIns="0" bIns="0">
            <a:spAutoFit/>
          </a:bodyPr>
          <a:lstStyle>
            <a:lvl1pPr algn="ctr">
              <a:lnSpc>
                <a:spcPct val="100000"/>
              </a:lnSpc>
              <a:defRPr sz="1600" cap="none" spc="40" baseline="0">
                <a:latin typeface="+mn-lt"/>
              </a:defRPr>
            </a:lvl1pPr>
            <a:lvl2pPr algn="ctr">
              <a:lnSpc>
                <a:spcPct val="100000"/>
              </a:lnSpc>
              <a:defRPr sz="1600" cap="none" spc="40" baseline="0">
                <a:latin typeface="+mn-lt"/>
              </a:defRPr>
            </a:lvl2pPr>
            <a:lvl3pPr algn="l">
              <a:lnSpc>
                <a:spcPct val="100000"/>
              </a:lnSpc>
              <a:defRPr sz="1867" cap="none" spc="40" baseline="0">
                <a:latin typeface="+mn-lt"/>
              </a:defRPr>
            </a:lvl3pPr>
            <a:lvl4pPr algn="l">
              <a:lnSpc>
                <a:spcPct val="100000"/>
              </a:lnSpc>
              <a:defRPr sz="1867" cap="none" spc="40" baseline="0">
                <a:latin typeface="+mn-lt"/>
              </a:defRPr>
            </a:lvl4pPr>
            <a:lvl5pPr algn="l">
              <a:lnSpc>
                <a:spcPct val="100000"/>
              </a:lnSpc>
              <a:defRPr sz="1867" cap="none" spc="40" baseline="0">
                <a:latin typeface="+mn-lt"/>
              </a:defRPr>
            </a:lvl5pPr>
          </a:lstStyle>
          <a:p>
            <a:pPr lvl="0"/>
            <a:r>
              <a:rPr lang="de-DE" dirty="0"/>
              <a:t>Erste Ebene</a:t>
            </a:r>
          </a:p>
          <a:p>
            <a:pPr lvl="1"/>
            <a:r>
              <a:rPr lang="de-DE" dirty="0"/>
              <a:t>Zweite Ebene</a:t>
            </a:r>
          </a:p>
        </p:txBody>
      </p:sp>
      <p:sp>
        <p:nvSpPr>
          <p:cNvPr id="11" name="Textplatzhalter 4">
            <a:extLst>
              <a:ext uri="{FF2B5EF4-FFF2-40B4-BE49-F238E27FC236}">
                <a16:creationId xmlns:a16="http://schemas.microsoft.com/office/drawing/2014/main" id="{0037A9FC-59F7-1246-9345-AC66C9271D31}"/>
              </a:ext>
            </a:extLst>
          </p:cNvPr>
          <p:cNvSpPr>
            <a:spLocks noGrp="1"/>
          </p:cNvSpPr>
          <p:nvPr>
            <p:ph type="body" sz="quarter" idx="14"/>
          </p:nvPr>
        </p:nvSpPr>
        <p:spPr>
          <a:xfrm>
            <a:off x="1271464" y="2278063"/>
            <a:ext cx="9721080" cy="2012421"/>
          </a:xfrm>
          <a:prstGeom prst="rect">
            <a:avLst/>
          </a:prstGeom>
        </p:spPr>
        <p:txBody>
          <a:bodyPr anchor="ctr" anchorCtr="0"/>
          <a:lstStyle>
            <a:lvl1pPr algn="ctr">
              <a:defRPr sz="4200"/>
            </a:lvl1pPr>
          </a:lstStyle>
          <a:p>
            <a:pPr lvl="0"/>
            <a:r>
              <a:rPr lang="de-DE" dirty="0"/>
              <a:t>Mastertextformat bearbeiten</a:t>
            </a:r>
          </a:p>
        </p:txBody>
      </p:sp>
      <p:grpSp>
        <p:nvGrpSpPr>
          <p:cNvPr id="37" name="TU Da Logo">
            <a:extLst>
              <a:ext uri="{FF2B5EF4-FFF2-40B4-BE49-F238E27FC236}">
                <a16:creationId xmlns:a16="http://schemas.microsoft.com/office/drawing/2014/main" id="{EAA66300-6AAB-754F-8BB2-1546FA7BF970}"/>
              </a:ext>
            </a:extLst>
          </p:cNvPr>
          <p:cNvGrpSpPr/>
          <p:nvPr userDrawn="1"/>
        </p:nvGrpSpPr>
        <p:grpSpPr>
          <a:xfrm>
            <a:off x="9911087" y="412750"/>
            <a:ext cx="2272815" cy="910165"/>
            <a:chOff x="7454900" y="306388"/>
            <a:chExt cx="1704610" cy="682624"/>
          </a:xfrm>
        </p:grpSpPr>
        <p:sp>
          <p:nvSpPr>
            <p:cNvPr id="38" name="AutoShape 3">
              <a:extLst>
                <a:ext uri="{FF2B5EF4-FFF2-40B4-BE49-F238E27FC236}">
                  <a16:creationId xmlns:a16="http://schemas.microsoft.com/office/drawing/2014/main" id="{88A9D315-D5F1-434E-9D9F-7DD811A40DC8}"/>
                </a:ext>
              </a:extLst>
            </p:cNvPr>
            <p:cNvSpPr>
              <a:spLocks noChangeAspect="1" noChangeArrowheads="1" noTextEdit="1"/>
            </p:cNvSpPr>
            <p:nvPr userDrawn="1"/>
          </p:nvSpPr>
          <p:spPr bwMode="auto">
            <a:xfrm>
              <a:off x="7454900" y="309563"/>
              <a:ext cx="1689100" cy="6778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sz="4267"/>
            </a:p>
          </p:txBody>
        </p:sp>
        <p:sp>
          <p:nvSpPr>
            <p:cNvPr id="39" name="Freeform 5">
              <a:extLst>
                <a:ext uri="{FF2B5EF4-FFF2-40B4-BE49-F238E27FC236}">
                  <a16:creationId xmlns:a16="http://schemas.microsoft.com/office/drawing/2014/main" id="{7C30205E-33B3-0945-9A01-0401BCC44908}"/>
                </a:ext>
              </a:extLst>
            </p:cNvPr>
            <p:cNvSpPr>
              <a:spLocks/>
            </p:cNvSpPr>
            <p:nvPr userDrawn="1"/>
          </p:nvSpPr>
          <p:spPr bwMode="auto">
            <a:xfrm>
              <a:off x="7473585" y="306388"/>
              <a:ext cx="1685925" cy="682624"/>
            </a:xfrm>
            <a:custGeom>
              <a:avLst/>
              <a:gdLst>
                <a:gd name="T0" fmla="*/ 0 w 2079"/>
                <a:gd name="T1" fmla="*/ 0 h 831"/>
                <a:gd name="T2" fmla="*/ 0 w 2079"/>
                <a:gd name="T3" fmla="*/ 0 h 831"/>
                <a:gd name="T4" fmla="*/ 2079 w 2079"/>
                <a:gd name="T5" fmla="*/ 0 h 831"/>
                <a:gd name="T6" fmla="*/ 2079 w 2079"/>
                <a:gd name="T7" fmla="*/ 831 h 831"/>
                <a:gd name="T8" fmla="*/ 0 w 2079"/>
                <a:gd name="T9" fmla="*/ 831 h 831"/>
                <a:gd name="T10" fmla="*/ 0 w 2079"/>
                <a:gd name="T11" fmla="*/ 0 h 831"/>
              </a:gdLst>
              <a:ahLst/>
              <a:cxnLst>
                <a:cxn ang="0">
                  <a:pos x="T0" y="T1"/>
                </a:cxn>
                <a:cxn ang="0">
                  <a:pos x="T2" y="T3"/>
                </a:cxn>
                <a:cxn ang="0">
                  <a:pos x="T4" y="T5"/>
                </a:cxn>
                <a:cxn ang="0">
                  <a:pos x="T6" y="T7"/>
                </a:cxn>
                <a:cxn ang="0">
                  <a:pos x="T8" y="T9"/>
                </a:cxn>
                <a:cxn ang="0">
                  <a:pos x="T10" y="T11"/>
                </a:cxn>
              </a:cxnLst>
              <a:rect l="0" t="0" r="r" b="b"/>
              <a:pathLst>
                <a:path w="2079" h="831">
                  <a:moveTo>
                    <a:pt x="0" y="0"/>
                  </a:moveTo>
                  <a:lnTo>
                    <a:pt x="0" y="0"/>
                  </a:lnTo>
                  <a:lnTo>
                    <a:pt x="2079" y="0"/>
                  </a:lnTo>
                  <a:lnTo>
                    <a:pt x="2079" y="831"/>
                  </a:lnTo>
                  <a:lnTo>
                    <a:pt x="0" y="831"/>
                  </a:lnTo>
                  <a:lnTo>
                    <a:pt x="0" y="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sz="4267"/>
            </a:p>
          </p:txBody>
        </p:sp>
        <p:sp>
          <p:nvSpPr>
            <p:cNvPr id="40" name="Freeform 6">
              <a:extLst>
                <a:ext uri="{FF2B5EF4-FFF2-40B4-BE49-F238E27FC236}">
                  <a16:creationId xmlns:a16="http://schemas.microsoft.com/office/drawing/2014/main" id="{3C7F08C4-12F6-5B45-86F9-73FB3C1B0A46}"/>
                </a:ext>
              </a:extLst>
            </p:cNvPr>
            <p:cNvSpPr>
              <a:spLocks noEditPoints="1"/>
            </p:cNvSpPr>
            <p:nvPr userDrawn="1"/>
          </p:nvSpPr>
          <p:spPr bwMode="auto">
            <a:xfrm>
              <a:off x="7499350" y="325438"/>
              <a:ext cx="525463" cy="576262"/>
            </a:xfrm>
            <a:custGeom>
              <a:avLst/>
              <a:gdLst>
                <a:gd name="T0" fmla="*/ 563 w 647"/>
                <a:gd name="T1" fmla="*/ 676 h 701"/>
                <a:gd name="T2" fmla="*/ 548 w 647"/>
                <a:gd name="T3" fmla="*/ 108 h 701"/>
                <a:gd name="T4" fmla="*/ 625 w 647"/>
                <a:gd name="T5" fmla="*/ 468 h 701"/>
                <a:gd name="T6" fmla="*/ 306 w 647"/>
                <a:gd name="T7" fmla="*/ 570 h 701"/>
                <a:gd name="T8" fmla="*/ 286 w 647"/>
                <a:gd name="T9" fmla="*/ 617 h 701"/>
                <a:gd name="T10" fmla="*/ 352 w 647"/>
                <a:gd name="T11" fmla="*/ 524 h 701"/>
                <a:gd name="T12" fmla="*/ 528 w 647"/>
                <a:gd name="T13" fmla="*/ 313 h 701"/>
                <a:gd name="T14" fmla="*/ 399 w 647"/>
                <a:gd name="T15" fmla="*/ 500 h 701"/>
                <a:gd name="T16" fmla="*/ 231 w 647"/>
                <a:gd name="T17" fmla="*/ 349 h 701"/>
                <a:gd name="T18" fmla="*/ 269 w 647"/>
                <a:gd name="T19" fmla="*/ 246 h 701"/>
                <a:gd name="T20" fmla="*/ 262 w 647"/>
                <a:gd name="T21" fmla="*/ 490 h 701"/>
                <a:gd name="T22" fmla="*/ 283 w 647"/>
                <a:gd name="T23" fmla="*/ 530 h 701"/>
                <a:gd name="T24" fmla="*/ 274 w 647"/>
                <a:gd name="T25" fmla="*/ 517 h 701"/>
                <a:gd name="T26" fmla="*/ 346 w 647"/>
                <a:gd name="T27" fmla="*/ 445 h 701"/>
                <a:gd name="T28" fmla="*/ 323 w 647"/>
                <a:gd name="T29" fmla="*/ 464 h 701"/>
                <a:gd name="T30" fmla="*/ 335 w 647"/>
                <a:gd name="T31" fmla="*/ 381 h 701"/>
                <a:gd name="T32" fmla="*/ 377 w 647"/>
                <a:gd name="T33" fmla="*/ 394 h 701"/>
                <a:gd name="T34" fmla="*/ 407 w 647"/>
                <a:gd name="T35" fmla="*/ 348 h 701"/>
                <a:gd name="T36" fmla="*/ 419 w 647"/>
                <a:gd name="T37" fmla="*/ 329 h 701"/>
                <a:gd name="T38" fmla="*/ 498 w 647"/>
                <a:gd name="T39" fmla="*/ 216 h 701"/>
                <a:gd name="T40" fmla="*/ 229 w 647"/>
                <a:gd name="T41" fmla="*/ 494 h 701"/>
                <a:gd name="T42" fmla="*/ 163 w 647"/>
                <a:gd name="T43" fmla="*/ 505 h 701"/>
                <a:gd name="T44" fmla="*/ 156 w 647"/>
                <a:gd name="T45" fmla="*/ 425 h 701"/>
                <a:gd name="T46" fmla="*/ 140 w 647"/>
                <a:gd name="T47" fmla="*/ 399 h 701"/>
                <a:gd name="T48" fmla="*/ 177 w 647"/>
                <a:gd name="T49" fmla="*/ 283 h 701"/>
                <a:gd name="T50" fmla="*/ 180 w 647"/>
                <a:gd name="T51" fmla="*/ 246 h 701"/>
                <a:gd name="T52" fmla="*/ 290 w 647"/>
                <a:gd name="T53" fmla="*/ 218 h 701"/>
                <a:gd name="T54" fmla="*/ 331 w 647"/>
                <a:gd name="T55" fmla="*/ 113 h 701"/>
                <a:gd name="T56" fmla="*/ 383 w 647"/>
                <a:gd name="T57" fmla="*/ 173 h 701"/>
                <a:gd name="T58" fmla="*/ 457 w 647"/>
                <a:gd name="T59" fmla="*/ 171 h 701"/>
                <a:gd name="T60" fmla="*/ 393 w 647"/>
                <a:gd name="T61" fmla="*/ 265 h 701"/>
                <a:gd name="T62" fmla="*/ 384 w 647"/>
                <a:gd name="T63" fmla="*/ 229 h 701"/>
                <a:gd name="T64" fmla="*/ 384 w 647"/>
                <a:gd name="T65" fmla="*/ 222 h 701"/>
                <a:gd name="T66" fmla="*/ 291 w 647"/>
                <a:gd name="T67" fmla="*/ 250 h 701"/>
                <a:gd name="T68" fmla="*/ 305 w 647"/>
                <a:gd name="T69" fmla="*/ 259 h 701"/>
                <a:gd name="T70" fmla="*/ 257 w 647"/>
                <a:gd name="T71" fmla="*/ 403 h 701"/>
                <a:gd name="T72" fmla="*/ 272 w 647"/>
                <a:gd name="T73" fmla="*/ 361 h 701"/>
                <a:gd name="T74" fmla="*/ 263 w 647"/>
                <a:gd name="T75" fmla="*/ 356 h 701"/>
                <a:gd name="T76" fmla="*/ 236 w 647"/>
                <a:gd name="T77" fmla="*/ 352 h 701"/>
                <a:gd name="T78" fmla="*/ 299 w 647"/>
                <a:gd name="T79" fmla="*/ 337 h 701"/>
                <a:gd name="T80" fmla="*/ 445 w 647"/>
                <a:gd name="T81" fmla="*/ 236 h 701"/>
                <a:gd name="T82" fmla="*/ 412 w 647"/>
                <a:gd name="T83" fmla="*/ 231 h 701"/>
                <a:gd name="T84" fmla="*/ 494 w 647"/>
                <a:gd name="T85" fmla="*/ 221 h 701"/>
                <a:gd name="T86" fmla="*/ 431 w 647"/>
                <a:gd name="T87" fmla="*/ 430 h 701"/>
                <a:gd name="T88" fmla="*/ 572 w 647"/>
                <a:gd name="T89" fmla="*/ 254 h 701"/>
                <a:gd name="T90" fmla="*/ 420 w 647"/>
                <a:gd name="T91" fmla="*/ 452 h 701"/>
                <a:gd name="T92" fmla="*/ 407 w 647"/>
                <a:gd name="T93" fmla="*/ 454 h 701"/>
                <a:gd name="T94" fmla="*/ 573 w 647"/>
                <a:gd name="T95" fmla="*/ 247 h 701"/>
                <a:gd name="T96" fmla="*/ 437 w 647"/>
                <a:gd name="T97" fmla="*/ 534 h 701"/>
                <a:gd name="T98" fmla="*/ 365 w 647"/>
                <a:gd name="T99" fmla="*/ 643 h 701"/>
                <a:gd name="T100" fmla="*/ 331 w 647"/>
                <a:gd name="T101" fmla="*/ 672 h 701"/>
                <a:gd name="T102" fmla="*/ 528 w 647"/>
                <a:gd name="T103" fmla="*/ 594 h 701"/>
                <a:gd name="T104" fmla="*/ 432 w 647"/>
                <a:gd name="T105" fmla="*/ 558 h 701"/>
                <a:gd name="T106" fmla="*/ 586 w 647"/>
                <a:gd name="T107" fmla="*/ 443 h 701"/>
                <a:gd name="T108" fmla="*/ 416 w 647"/>
                <a:gd name="T109" fmla="*/ 463 h 701"/>
                <a:gd name="T110" fmla="*/ 514 w 647"/>
                <a:gd name="T111" fmla="*/ 262 h 701"/>
                <a:gd name="T112" fmla="*/ 339 w 647"/>
                <a:gd name="T113" fmla="*/ 230 h 701"/>
                <a:gd name="T114" fmla="*/ 392 w 647"/>
                <a:gd name="T115" fmla="*/ 534 h 701"/>
                <a:gd name="T116" fmla="*/ 541 w 647"/>
                <a:gd name="T117" fmla="*/ 399 h 701"/>
                <a:gd name="T118" fmla="*/ 567 w 647"/>
                <a:gd name="T119" fmla="*/ 404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7" h="701">
                  <a:moveTo>
                    <a:pt x="555" y="673"/>
                  </a:moveTo>
                  <a:lnTo>
                    <a:pt x="555" y="673"/>
                  </a:lnTo>
                  <a:cubicBezTo>
                    <a:pt x="549" y="670"/>
                    <a:pt x="537" y="667"/>
                    <a:pt x="524" y="663"/>
                  </a:cubicBezTo>
                  <a:cubicBezTo>
                    <a:pt x="525" y="670"/>
                    <a:pt x="526" y="677"/>
                    <a:pt x="527" y="682"/>
                  </a:cubicBezTo>
                  <a:cubicBezTo>
                    <a:pt x="536" y="680"/>
                    <a:pt x="546" y="677"/>
                    <a:pt x="555" y="673"/>
                  </a:cubicBezTo>
                  <a:lnTo>
                    <a:pt x="555" y="673"/>
                  </a:lnTo>
                  <a:close/>
                  <a:moveTo>
                    <a:pt x="524" y="657"/>
                  </a:moveTo>
                  <a:lnTo>
                    <a:pt x="524" y="657"/>
                  </a:lnTo>
                  <a:cubicBezTo>
                    <a:pt x="539" y="662"/>
                    <a:pt x="556" y="666"/>
                    <a:pt x="563" y="670"/>
                  </a:cubicBezTo>
                  <a:cubicBezTo>
                    <a:pt x="568" y="668"/>
                    <a:pt x="574" y="666"/>
                    <a:pt x="579" y="663"/>
                  </a:cubicBezTo>
                  <a:cubicBezTo>
                    <a:pt x="569" y="658"/>
                    <a:pt x="546" y="651"/>
                    <a:pt x="524" y="645"/>
                  </a:cubicBezTo>
                  <a:cubicBezTo>
                    <a:pt x="524" y="649"/>
                    <a:pt x="524" y="653"/>
                    <a:pt x="524" y="657"/>
                  </a:cubicBezTo>
                  <a:lnTo>
                    <a:pt x="524" y="657"/>
                  </a:lnTo>
                  <a:close/>
                  <a:moveTo>
                    <a:pt x="564" y="676"/>
                  </a:moveTo>
                  <a:lnTo>
                    <a:pt x="564" y="676"/>
                  </a:lnTo>
                  <a:cubicBezTo>
                    <a:pt x="563" y="676"/>
                    <a:pt x="563" y="676"/>
                    <a:pt x="563" y="676"/>
                  </a:cubicBezTo>
                  <a:cubicBezTo>
                    <a:pt x="546" y="683"/>
                    <a:pt x="528" y="688"/>
                    <a:pt x="511" y="692"/>
                  </a:cubicBezTo>
                  <a:cubicBezTo>
                    <a:pt x="511" y="692"/>
                    <a:pt x="510" y="692"/>
                    <a:pt x="510" y="692"/>
                  </a:cubicBezTo>
                  <a:cubicBezTo>
                    <a:pt x="494" y="695"/>
                    <a:pt x="478" y="697"/>
                    <a:pt x="463" y="698"/>
                  </a:cubicBezTo>
                  <a:cubicBezTo>
                    <a:pt x="462" y="698"/>
                    <a:pt x="462" y="698"/>
                    <a:pt x="462" y="698"/>
                  </a:cubicBezTo>
                  <a:cubicBezTo>
                    <a:pt x="410" y="701"/>
                    <a:pt x="361" y="691"/>
                    <a:pt x="324" y="675"/>
                  </a:cubicBezTo>
                  <a:lnTo>
                    <a:pt x="323" y="674"/>
                  </a:lnTo>
                  <a:cubicBezTo>
                    <a:pt x="323" y="674"/>
                    <a:pt x="322" y="674"/>
                    <a:pt x="322" y="674"/>
                  </a:cubicBezTo>
                  <a:cubicBezTo>
                    <a:pt x="260" y="645"/>
                    <a:pt x="232" y="594"/>
                    <a:pt x="293" y="552"/>
                  </a:cubicBezTo>
                  <a:cubicBezTo>
                    <a:pt x="286" y="542"/>
                    <a:pt x="278" y="532"/>
                    <a:pt x="270" y="522"/>
                  </a:cubicBezTo>
                  <a:cubicBezTo>
                    <a:pt x="267" y="518"/>
                    <a:pt x="265" y="515"/>
                    <a:pt x="262" y="511"/>
                  </a:cubicBezTo>
                  <a:cubicBezTo>
                    <a:pt x="257" y="524"/>
                    <a:pt x="257" y="532"/>
                    <a:pt x="265" y="544"/>
                  </a:cubicBezTo>
                  <a:cubicBezTo>
                    <a:pt x="266" y="545"/>
                    <a:pt x="265" y="546"/>
                    <a:pt x="265" y="547"/>
                  </a:cubicBezTo>
                  <a:lnTo>
                    <a:pt x="221" y="599"/>
                  </a:lnTo>
                  <a:cubicBezTo>
                    <a:pt x="220" y="601"/>
                    <a:pt x="218" y="601"/>
                    <a:pt x="217" y="599"/>
                  </a:cubicBezTo>
                  <a:cubicBezTo>
                    <a:pt x="0" y="361"/>
                    <a:pt x="247" y="0"/>
                    <a:pt x="546" y="104"/>
                  </a:cubicBezTo>
                  <a:cubicBezTo>
                    <a:pt x="548" y="105"/>
                    <a:pt x="549" y="106"/>
                    <a:pt x="548" y="108"/>
                  </a:cubicBezTo>
                  <a:lnTo>
                    <a:pt x="501" y="186"/>
                  </a:lnTo>
                  <a:cubicBezTo>
                    <a:pt x="500" y="187"/>
                    <a:pt x="499" y="188"/>
                    <a:pt x="498" y="187"/>
                  </a:cubicBezTo>
                  <a:cubicBezTo>
                    <a:pt x="483" y="185"/>
                    <a:pt x="474" y="186"/>
                    <a:pt x="468" y="192"/>
                  </a:cubicBezTo>
                  <a:cubicBezTo>
                    <a:pt x="482" y="194"/>
                    <a:pt x="496" y="197"/>
                    <a:pt x="510" y="202"/>
                  </a:cubicBezTo>
                  <a:cubicBezTo>
                    <a:pt x="523" y="188"/>
                    <a:pt x="536" y="175"/>
                    <a:pt x="551" y="163"/>
                  </a:cubicBezTo>
                  <a:cubicBezTo>
                    <a:pt x="551" y="163"/>
                    <a:pt x="551" y="163"/>
                    <a:pt x="552" y="163"/>
                  </a:cubicBezTo>
                  <a:cubicBezTo>
                    <a:pt x="552" y="162"/>
                    <a:pt x="553" y="162"/>
                    <a:pt x="554" y="163"/>
                  </a:cubicBezTo>
                  <a:cubicBezTo>
                    <a:pt x="555" y="163"/>
                    <a:pt x="555" y="163"/>
                    <a:pt x="556" y="164"/>
                  </a:cubicBezTo>
                  <a:cubicBezTo>
                    <a:pt x="556" y="164"/>
                    <a:pt x="556" y="165"/>
                    <a:pt x="556" y="165"/>
                  </a:cubicBezTo>
                  <a:lnTo>
                    <a:pt x="583" y="244"/>
                  </a:lnTo>
                  <a:cubicBezTo>
                    <a:pt x="583" y="245"/>
                    <a:pt x="583" y="245"/>
                    <a:pt x="583" y="246"/>
                  </a:cubicBezTo>
                  <a:cubicBezTo>
                    <a:pt x="583" y="247"/>
                    <a:pt x="582" y="247"/>
                    <a:pt x="582" y="247"/>
                  </a:cubicBezTo>
                  <a:cubicBezTo>
                    <a:pt x="581" y="248"/>
                    <a:pt x="580" y="249"/>
                    <a:pt x="579" y="249"/>
                  </a:cubicBezTo>
                  <a:cubicBezTo>
                    <a:pt x="585" y="266"/>
                    <a:pt x="623" y="382"/>
                    <a:pt x="635" y="413"/>
                  </a:cubicBezTo>
                  <a:cubicBezTo>
                    <a:pt x="639" y="423"/>
                    <a:pt x="647" y="441"/>
                    <a:pt x="647" y="452"/>
                  </a:cubicBezTo>
                  <a:cubicBezTo>
                    <a:pt x="647" y="462"/>
                    <a:pt x="640" y="467"/>
                    <a:pt x="625" y="468"/>
                  </a:cubicBezTo>
                  <a:cubicBezTo>
                    <a:pt x="617" y="475"/>
                    <a:pt x="616" y="478"/>
                    <a:pt x="620" y="483"/>
                  </a:cubicBezTo>
                  <a:cubicBezTo>
                    <a:pt x="628" y="494"/>
                    <a:pt x="624" y="499"/>
                    <a:pt x="615" y="506"/>
                  </a:cubicBezTo>
                  <a:cubicBezTo>
                    <a:pt x="624" y="513"/>
                    <a:pt x="622" y="526"/>
                    <a:pt x="617" y="526"/>
                  </a:cubicBezTo>
                  <a:cubicBezTo>
                    <a:pt x="611" y="526"/>
                    <a:pt x="609" y="528"/>
                    <a:pt x="605" y="533"/>
                  </a:cubicBezTo>
                  <a:cubicBezTo>
                    <a:pt x="633" y="560"/>
                    <a:pt x="610" y="583"/>
                    <a:pt x="573" y="591"/>
                  </a:cubicBezTo>
                  <a:cubicBezTo>
                    <a:pt x="562" y="594"/>
                    <a:pt x="548" y="595"/>
                    <a:pt x="534" y="594"/>
                  </a:cubicBezTo>
                  <a:cubicBezTo>
                    <a:pt x="534" y="594"/>
                    <a:pt x="534" y="594"/>
                    <a:pt x="534" y="595"/>
                  </a:cubicBezTo>
                  <a:cubicBezTo>
                    <a:pt x="529" y="610"/>
                    <a:pt x="526" y="625"/>
                    <a:pt x="525" y="639"/>
                  </a:cubicBezTo>
                  <a:cubicBezTo>
                    <a:pt x="549" y="646"/>
                    <a:pt x="578" y="655"/>
                    <a:pt x="586" y="661"/>
                  </a:cubicBezTo>
                  <a:cubicBezTo>
                    <a:pt x="586" y="661"/>
                    <a:pt x="587" y="662"/>
                    <a:pt x="587" y="662"/>
                  </a:cubicBezTo>
                  <a:cubicBezTo>
                    <a:pt x="587" y="663"/>
                    <a:pt x="588" y="663"/>
                    <a:pt x="587" y="664"/>
                  </a:cubicBezTo>
                  <a:cubicBezTo>
                    <a:pt x="587" y="665"/>
                    <a:pt x="587" y="665"/>
                    <a:pt x="586" y="666"/>
                  </a:cubicBezTo>
                  <a:cubicBezTo>
                    <a:pt x="586" y="666"/>
                    <a:pt x="586" y="666"/>
                    <a:pt x="585" y="666"/>
                  </a:cubicBezTo>
                  <a:cubicBezTo>
                    <a:pt x="578" y="670"/>
                    <a:pt x="571" y="673"/>
                    <a:pt x="564" y="676"/>
                  </a:cubicBezTo>
                  <a:lnTo>
                    <a:pt x="564" y="676"/>
                  </a:lnTo>
                  <a:close/>
                  <a:moveTo>
                    <a:pt x="306" y="570"/>
                  </a:moveTo>
                  <a:lnTo>
                    <a:pt x="306" y="570"/>
                  </a:lnTo>
                  <a:cubicBezTo>
                    <a:pt x="306" y="570"/>
                    <a:pt x="306" y="570"/>
                    <a:pt x="306" y="571"/>
                  </a:cubicBezTo>
                  <a:cubicBezTo>
                    <a:pt x="308" y="577"/>
                    <a:pt x="309" y="584"/>
                    <a:pt x="309" y="592"/>
                  </a:cubicBezTo>
                  <a:cubicBezTo>
                    <a:pt x="326" y="581"/>
                    <a:pt x="321" y="561"/>
                    <a:pt x="316" y="552"/>
                  </a:cubicBezTo>
                  <a:cubicBezTo>
                    <a:pt x="312" y="555"/>
                    <a:pt x="307" y="558"/>
                    <a:pt x="303" y="560"/>
                  </a:cubicBezTo>
                  <a:cubicBezTo>
                    <a:pt x="304" y="563"/>
                    <a:pt x="305" y="566"/>
                    <a:pt x="306" y="570"/>
                  </a:cubicBezTo>
                  <a:lnTo>
                    <a:pt x="306" y="570"/>
                  </a:lnTo>
                  <a:close/>
                  <a:moveTo>
                    <a:pt x="302" y="575"/>
                  </a:moveTo>
                  <a:lnTo>
                    <a:pt x="302" y="575"/>
                  </a:lnTo>
                  <a:cubicBezTo>
                    <a:pt x="289" y="583"/>
                    <a:pt x="284" y="592"/>
                    <a:pt x="283" y="601"/>
                  </a:cubicBezTo>
                  <a:cubicBezTo>
                    <a:pt x="291" y="600"/>
                    <a:pt x="297" y="598"/>
                    <a:pt x="303" y="596"/>
                  </a:cubicBezTo>
                  <a:cubicBezTo>
                    <a:pt x="303" y="588"/>
                    <a:pt x="303" y="581"/>
                    <a:pt x="302" y="575"/>
                  </a:cubicBezTo>
                  <a:lnTo>
                    <a:pt x="302" y="575"/>
                  </a:lnTo>
                  <a:close/>
                  <a:moveTo>
                    <a:pt x="283" y="607"/>
                  </a:moveTo>
                  <a:lnTo>
                    <a:pt x="283" y="607"/>
                  </a:lnTo>
                  <a:cubicBezTo>
                    <a:pt x="283" y="610"/>
                    <a:pt x="284" y="614"/>
                    <a:pt x="286" y="617"/>
                  </a:cubicBezTo>
                  <a:cubicBezTo>
                    <a:pt x="325" y="617"/>
                    <a:pt x="354" y="578"/>
                    <a:pt x="333" y="540"/>
                  </a:cubicBezTo>
                  <a:cubicBezTo>
                    <a:pt x="329" y="543"/>
                    <a:pt x="325" y="546"/>
                    <a:pt x="321" y="549"/>
                  </a:cubicBezTo>
                  <a:cubicBezTo>
                    <a:pt x="329" y="563"/>
                    <a:pt x="335" y="601"/>
                    <a:pt x="283" y="607"/>
                  </a:cubicBezTo>
                  <a:lnTo>
                    <a:pt x="283" y="607"/>
                  </a:lnTo>
                  <a:close/>
                  <a:moveTo>
                    <a:pt x="289" y="623"/>
                  </a:moveTo>
                  <a:lnTo>
                    <a:pt x="289" y="623"/>
                  </a:lnTo>
                  <a:cubicBezTo>
                    <a:pt x="292" y="627"/>
                    <a:pt x="296" y="631"/>
                    <a:pt x="301" y="635"/>
                  </a:cubicBezTo>
                  <a:cubicBezTo>
                    <a:pt x="358" y="619"/>
                    <a:pt x="370" y="571"/>
                    <a:pt x="348" y="528"/>
                  </a:cubicBezTo>
                  <a:cubicBezTo>
                    <a:pt x="344" y="531"/>
                    <a:pt x="341" y="533"/>
                    <a:pt x="338" y="536"/>
                  </a:cubicBezTo>
                  <a:cubicBezTo>
                    <a:pt x="362" y="578"/>
                    <a:pt x="330" y="620"/>
                    <a:pt x="289" y="623"/>
                  </a:cubicBezTo>
                  <a:lnTo>
                    <a:pt x="289" y="623"/>
                  </a:lnTo>
                  <a:close/>
                  <a:moveTo>
                    <a:pt x="307" y="639"/>
                  </a:moveTo>
                  <a:lnTo>
                    <a:pt x="307" y="639"/>
                  </a:lnTo>
                  <a:cubicBezTo>
                    <a:pt x="312" y="643"/>
                    <a:pt x="318" y="645"/>
                    <a:pt x="325" y="647"/>
                  </a:cubicBezTo>
                  <a:cubicBezTo>
                    <a:pt x="395" y="612"/>
                    <a:pt x="378" y="539"/>
                    <a:pt x="362" y="514"/>
                  </a:cubicBezTo>
                  <a:cubicBezTo>
                    <a:pt x="359" y="517"/>
                    <a:pt x="355" y="521"/>
                    <a:pt x="352" y="524"/>
                  </a:cubicBezTo>
                  <a:cubicBezTo>
                    <a:pt x="376" y="569"/>
                    <a:pt x="365" y="620"/>
                    <a:pt x="307" y="639"/>
                  </a:cubicBezTo>
                  <a:lnTo>
                    <a:pt x="307" y="639"/>
                  </a:lnTo>
                  <a:close/>
                  <a:moveTo>
                    <a:pt x="527" y="353"/>
                  </a:moveTo>
                  <a:lnTo>
                    <a:pt x="527" y="353"/>
                  </a:lnTo>
                  <a:cubicBezTo>
                    <a:pt x="552" y="343"/>
                    <a:pt x="582" y="339"/>
                    <a:pt x="606" y="346"/>
                  </a:cubicBezTo>
                  <a:cubicBezTo>
                    <a:pt x="595" y="315"/>
                    <a:pt x="584" y="282"/>
                    <a:pt x="578" y="264"/>
                  </a:cubicBezTo>
                  <a:cubicBezTo>
                    <a:pt x="578" y="295"/>
                    <a:pt x="563" y="325"/>
                    <a:pt x="532" y="338"/>
                  </a:cubicBezTo>
                  <a:cubicBezTo>
                    <a:pt x="531" y="343"/>
                    <a:pt x="529" y="348"/>
                    <a:pt x="527" y="353"/>
                  </a:cubicBezTo>
                  <a:lnTo>
                    <a:pt x="527" y="353"/>
                  </a:lnTo>
                  <a:close/>
                  <a:moveTo>
                    <a:pt x="518" y="357"/>
                  </a:moveTo>
                  <a:lnTo>
                    <a:pt x="518" y="357"/>
                  </a:lnTo>
                  <a:cubicBezTo>
                    <a:pt x="518" y="357"/>
                    <a:pt x="518" y="357"/>
                    <a:pt x="519" y="356"/>
                  </a:cubicBezTo>
                  <a:cubicBezTo>
                    <a:pt x="523" y="350"/>
                    <a:pt x="525" y="343"/>
                    <a:pt x="527" y="336"/>
                  </a:cubicBezTo>
                  <a:cubicBezTo>
                    <a:pt x="527" y="335"/>
                    <a:pt x="527" y="335"/>
                    <a:pt x="527" y="335"/>
                  </a:cubicBezTo>
                  <a:cubicBezTo>
                    <a:pt x="528" y="328"/>
                    <a:pt x="529" y="321"/>
                    <a:pt x="528" y="314"/>
                  </a:cubicBezTo>
                  <a:cubicBezTo>
                    <a:pt x="528" y="314"/>
                    <a:pt x="528" y="314"/>
                    <a:pt x="528" y="313"/>
                  </a:cubicBezTo>
                  <a:cubicBezTo>
                    <a:pt x="528" y="308"/>
                    <a:pt x="527" y="303"/>
                    <a:pt x="526" y="298"/>
                  </a:cubicBezTo>
                  <a:cubicBezTo>
                    <a:pt x="523" y="302"/>
                    <a:pt x="519" y="306"/>
                    <a:pt x="516" y="310"/>
                  </a:cubicBezTo>
                  <a:cubicBezTo>
                    <a:pt x="517" y="328"/>
                    <a:pt x="513" y="348"/>
                    <a:pt x="494" y="365"/>
                  </a:cubicBezTo>
                  <a:cubicBezTo>
                    <a:pt x="495" y="371"/>
                    <a:pt x="495" y="377"/>
                    <a:pt x="494" y="382"/>
                  </a:cubicBezTo>
                  <a:cubicBezTo>
                    <a:pt x="505" y="374"/>
                    <a:pt x="513" y="366"/>
                    <a:pt x="518" y="357"/>
                  </a:cubicBezTo>
                  <a:lnTo>
                    <a:pt x="518" y="357"/>
                  </a:lnTo>
                  <a:close/>
                  <a:moveTo>
                    <a:pt x="374" y="525"/>
                  </a:moveTo>
                  <a:lnTo>
                    <a:pt x="374" y="525"/>
                  </a:lnTo>
                  <a:cubicBezTo>
                    <a:pt x="375" y="519"/>
                    <a:pt x="378" y="513"/>
                    <a:pt x="383" y="509"/>
                  </a:cubicBezTo>
                  <a:cubicBezTo>
                    <a:pt x="381" y="505"/>
                    <a:pt x="379" y="501"/>
                    <a:pt x="379" y="497"/>
                  </a:cubicBezTo>
                  <a:cubicBezTo>
                    <a:pt x="375" y="501"/>
                    <a:pt x="370" y="506"/>
                    <a:pt x="366" y="510"/>
                  </a:cubicBezTo>
                  <a:cubicBezTo>
                    <a:pt x="369" y="514"/>
                    <a:pt x="371" y="519"/>
                    <a:pt x="374" y="525"/>
                  </a:cubicBezTo>
                  <a:lnTo>
                    <a:pt x="374" y="525"/>
                  </a:lnTo>
                  <a:close/>
                  <a:moveTo>
                    <a:pt x="387" y="505"/>
                  </a:moveTo>
                  <a:lnTo>
                    <a:pt x="387" y="505"/>
                  </a:lnTo>
                  <a:cubicBezTo>
                    <a:pt x="391" y="503"/>
                    <a:pt x="394" y="501"/>
                    <a:pt x="399" y="500"/>
                  </a:cubicBezTo>
                  <a:cubicBezTo>
                    <a:pt x="396" y="494"/>
                    <a:pt x="394" y="487"/>
                    <a:pt x="394" y="479"/>
                  </a:cubicBezTo>
                  <a:cubicBezTo>
                    <a:pt x="390" y="483"/>
                    <a:pt x="387" y="487"/>
                    <a:pt x="383" y="491"/>
                  </a:cubicBezTo>
                  <a:cubicBezTo>
                    <a:pt x="384" y="496"/>
                    <a:pt x="385" y="501"/>
                    <a:pt x="387" y="505"/>
                  </a:cubicBezTo>
                  <a:lnTo>
                    <a:pt x="387" y="505"/>
                  </a:lnTo>
                  <a:close/>
                  <a:moveTo>
                    <a:pt x="253" y="527"/>
                  </a:moveTo>
                  <a:lnTo>
                    <a:pt x="253" y="527"/>
                  </a:lnTo>
                  <a:cubicBezTo>
                    <a:pt x="253" y="520"/>
                    <a:pt x="255" y="513"/>
                    <a:pt x="258" y="506"/>
                  </a:cubicBezTo>
                  <a:cubicBezTo>
                    <a:pt x="244" y="485"/>
                    <a:pt x="232" y="458"/>
                    <a:pt x="227" y="419"/>
                  </a:cubicBezTo>
                  <a:cubicBezTo>
                    <a:pt x="227" y="418"/>
                    <a:pt x="227" y="418"/>
                    <a:pt x="227" y="418"/>
                  </a:cubicBezTo>
                  <a:cubicBezTo>
                    <a:pt x="227" y="414"/>
                    <a:pt x="227" y="410"/>
                    <a:pt x="226" y="406"/>
                  </a:cubicBezTo>
                  <a:cubicBezTo>
                    <a:pt x="226" y="406"/>
                    <a:pt x="226" y="406"/>
                    <a:pt x="226" y="405"/>
                  </a:cubicBezTo>
                  <a:cubicBezTo>
                    <a:pt x="226" y="404"/>
                    <a:pt x="226" y="403"/>
                    <a:pt x="226" y="401"/>
                  </a:cubicBezTo>
                  <a:cubicBezTo>
                    <a:pt x="226" y="388"/>
                    <a:pt x="226" y="375"/>
                    <a:pt x="228" y="363"/>
                  </a:cubicBezTo>
                  <a:cubicBezTo>
                    <a:pt x="228" y="362"/>
                    <a:pt x="229" y="362"/>
                    <a:pt x="229" y="362"/>
                  </a:cubicBezTo>
                  <a:cubicBezTo>
                    <a:pt x="229" y="358"/>
                    <a:pt x="230" y="354"/>
                    <a:pt x="231" y="350"/>
                  </a:cubicBezTo>
                  <a:cubicBezTo>
                    <a:pt x="231" y="350"/>
                    <a:pt x="231" y="349"/>
                    <a:pt x="231" y="349"/>
                  </a:cubicBezTo>
                  <a:cubicBezTo>
                    <a:pt x="239" y="313"/>
                    <a:pt x="258" y="278"/>
                    <a:pt x="284" y="250"/>
                  </a:cubicBezTo>
                  <a:cubicBezTo>
                    <a:pt x="284" y="250"/>
                    <a:pt x="284" y="249"/>
                    <a:pt x="284" y="249"/>
                  </a:cubicBezTo>
                  <a:cubicBezTo>
                    <a:pt x="292" y="241"/>
                    <a:pt x="301" y="234"/>
                    <a:pt x="310" y="227"/>
                  </a:cubicBezTo>
                  <a:lnTo>
                    <a:pt x="310" y="227"/>
                  </a:lnTo>
                  <a:cubicBezTo>
                    <a:pt x="324" y="216"/>
                    <a:pt x="340" y="207"/>
                    <a:pt x="358" y="201"/>
                  </a:cubicBezTo>
                  <a:cubicBezTo>
                    <a:pt x="358" y="200"/>
                    <a:pt x="358" y="200"/>
                    <a:pt x="358" y="200"/>
                  </a:cubicBezTo>
                  <a:cubicBezTo>
                    <a:pt x="379" y="192"/>
                    <a:pt x="403" y="188"/>
                    <a:pt x="428" y="188"/>
                  </a:cubicBezTo>
                  <a:cubicBezTo>
                    <a:pt x="430" y="188"/>
                    <a:pt x="431" y="188"/>
                    <a:pt x="433" y="188"/>
                  </a:cubicBezTo>
                  <a:cubicBezTo>
                    <a:pt x="442" y="188"/>
                    <a:pt x="452" y="189"/>
                    <a:pt x="462" y="190"/>
                  </a:cubicBezTo>
                  <a:cubicBezTo>
                    <a:pt x="466" y="185"/>
                    <a:pt x="471" y="182"/>
                    <a:pt x="478" y="181"/>
                  </a:cubicBezTo>
                  <a:cubicBezTo>
                    <a:pt x="477" y="181"/>
                    <a:pt x="477" y="180"/>
                    <a:pt x="476" y="180"/>
                  </a:cubicBezTo>
                  <a:cubicBezTo>
                    <a:pt x="476" y="180"/>
                    <a:pt x="476" y="180"/>
                    <a:pt x="476" y="180"/>
                  </a:cubicBezTo>
                  <a:cubicBezTo>
                    <a:pt x="464" y="177"/>
                    <a:pt x="451" y="175"/>
                    <a:pt x="439" y="174"/>
                  </a:cubicBezTo>
                  <a:lnTo>
                    <a:pt x="439" y="174"/>
                  </a:lnTo>
                  <a:cubicBezTo>
                    <a:pt x="374" y="170"/>
                    <a:pt x="312" y="198"/>
                    <a:pt x="269" y="246"/>
                  </a:cubicBezTo>
                  <a:lnTo>
                    <a:pt x="269" y="246"/>
                  </a:lnTo>
                  <a:cubicBezTo>
                    <a:pt x="260" y="256"/>
                    <a:pt x="252" y="266"/>
                    <a:pt x="245" y="277"/>
                  </a:cubicBezTo>
                  <a:cubicBezTo>
                    <a:pt x="245" y="277"/>
                    <a:pt x="245" y="277"/>
                    <a:pt x="245" y="277"/>
                  </a:cubicBezTo>
                  <a:cubicBezTo>
                    <a:pt x="238" y="288"/>
                    <a:pt x="233" y="298"/>
                    <a:pt x="228" y="310"/>
                  </a:cubicBezTo>
                  <a:cubicBezTo>
                    <a:pt x="228" y="310"/>
                    <a:pt x="228" y="310"/>
                    <a:pt x="228" y="310"/>
                  </a:cubicBezTo>
                  <a:cubicBezTo>
                    <a:pt x="223" y="321"/>
                    <a:pt x="219" y="333"/>
                    <a:pt x="217" y="345"/>
                  </a:cubicBezTo>
                  <a:cubicBezTo>
                    <a:pt x="206" y="391"/>
                    <a:pt x="210" y="442"/>
                    <a:pt x="235" y="494"/>
                  </a:cubicBezTo>
                  <a:lnTo>
                    <a:pt x="235" y="494"/>
                  </a:lnTo>
                  <a:cubicBezTo>
                    <a:pt x="240" y="505"/>
                    <a:pt x="246" y="516"/>
                    <a:pt x="253" y="527"/>
                  </a:cubicBezTo>
                  <a:lnTo>
                    <a:pt x="253" y="527"/>
                  </a:lnTo>
                  <a:close/>
                  <a:moveTo>
                    <a:pt x="264" y="503"/>
                  </a:moveTo>
                  <a:lnTo>
                    <a:pt x="264" y="503"/>
                  </a:lnTo>
                  <a:cubicBezTo>
                    <a:pt x="264" y="504"/>
                    <a:pt x="264" y="504"/>
                    <a:pt x="264" y="504"/>
                  </a:cubicBezTo>
                  <a:cubicBezTo>
                    <a:pt x="266" y="507"/>
                    <a:pt x="268" y="510"/>
                    <a:pt x="270" y="513"/>
                  </a:cubicBezTo>
                  <a:cubicBezTo>
                    <a:pt x="281" y="504"/>
                    <a:pt x="292" y="495"/>
                    <a:pt x="301" y="486"/>
                  </a:cubicBezTo>
                  <a:cubicBezTo>
                    <a:pt x="297" y="483"/>
                    <a:pt x="292" y="481"/>
                    <a:pt x="288" y="479"/>
                  </a:cubicBezTo>
                  <a:cubicBezTo>
                    <a:pt x="281" y="486"/>
                    <a:pt x="275" y="490"/>
                    <a:pt x="262" y="490"/>
                  </a:cubicBezTo>
                  <a:cubicBezTo>
                    <a:pt x="260" y="490"/>
                    <a:pt x="259" y="488"/>
                    <a:pt x="260" y="486"/>
                  </a:cubicBezTo>
                  <a:cubicBezTo>
                    <a:pt x="262" y="479"/>
                    <a:pt x="260" y="461"/>
                    <a:pt x="260" y="452"/>
                  </a:cubicBezTo>
                  <a:cubicBezTo>
                    <a:pt x="259" y="450"/>
                    <a:pt x="258" y="448"/>
                    <a:pt x="257" y="446"/>
                  </a:cubicBezTo>
                  <a:cubicBezTo>
                    <a:pt x="253" y="447"/>
                    <a:pt x="249" y="447"/>
                    <a:pt x="243" y="447"/>
                  </a:cubicBezTo>
                  <a:cubicBezTo>
                    <a:pt x="240" y="447"/>
                    <a:pt x="239" y="444"/>
                    <a:pt x="241" y="442"/>
                  </a:cubicBezTo>
                  <a:cubicBezTo>
                    <a:pt x="250" y="434"/>
                    <a:pt x="249" y="423"/>
                    <a:pt x="250" y="408"/>
                  </a:cubicBezTo>
                  <a:cubicBezTo>
                    <a:pt x="245" y="411"/>
                    <a:pt x="237" y="417"/>
                    <a:pt x="233" y="419"/>
                  </a:cubicBezTo>
                  <a:cubicBezTo>
                    <a:pt x="237" y="458"/>
                    <a:pt x="250" y="483"/>
                    <a:pt x="264" y="503"/>
                  </a:cubicBezTo>
                  <a:lnTo>
                    <a:pt x="264" y="503"/>
                  </a:lnTo>
                  <a:close/>
                  <a:moveTo>
                    <a:pt x="291" y="540"/>
                  </a:moveTo>
                  <a:lnTo>
                    <a:pt x="291" y="540"/>
                  </a:lnTo>
                  <a:cubicBezTo>
                    <a:pt x="406" y="463"/>
                    <a:pt x="451" y="323"/>
                    <a:pt x="554" y="235"/>
                  </a:cubicBezTo>
                  <a:lnTo>
                    <a:pt x="539" y="232"/>
                  </a:lnTo>
                  <a:cubicBezTo>
                    <a:pt x="536" y="231"/>
                    <a:pt x="536" y="231"/>
                    <a:pt x="536" y="228"/>
                  </a:cubicBezTo>
                  <a:lnTo>
                    <a:pt x="539" y="207"/>
                  </a:lnTo>
                  <a:cubicBezTo>
                    <a:pt x="444" y="303"/>
                    <a:pt x="391" y="462"/>
                    <a:pt x="283" y="530"/>
                  </a:cubicBezTo>
                  <a:cubicBezTo>
                    <a:pt x="286" y="533"/>
                    <a:pt x="288" y="536"/>
                    <a:pt x="291" y="540"/>
                  </a:cubicBezTo>
                  <a:lnTo>
                    <a:pt x="291" y="540"/>
                  </a:lnTo>
                  <a:close/>
                  <a:moveTo>
                    <a:pt x="558" y="188"/>
                  </a:moveTo>
                  <a:lnTo>
                    <a:pt x="558" y="188"/>
                  </a:lnTo>
                  <a:cubicBezTo>
                    <a:pt x="554" y="192"/>
                    <a:pt x="549" y="196"/>
                    <a:pt x="545" y="200"/>
                  </a:cubicBezTo>
                  <a:lnTo>
                    <a:pt x="542" y="227"/>
                  </a:lnTo>
                  <a:lnTo>
                    <a:pt x="560" y="230"/>
                  </a:lnTo>
                  <a:cubicBezTo>
                    <a:pt x="563" y="228"/>
                    <a:pt x="566" y="225"/>
                    <a:pt x="570" y="222"/>
                  </a:cubicBezTo>
                  <a:lnTo>
                    <a:pt x="567" y="216"/>
                  </a:lnTo>
                  <a:cubicBezTo>
                    <a:pt x="562" y="217"/>
                    <a:pt x="557" y="215"/>
                    <a:pt x="555" y="210"/>
                  </a:cubicBezTo>
                  <a:cubicBezTo>
                    <a:pt x="553" y="204"/>
                    <a:pt x="556" y="199"/>
                    <a:pt x="561" y="197"/>
                  </a:cubicBezTo>
                  <a:lnTo>
                    <a:pt x="558" y="188"/>
                  </a:lnTo>
                  <a:lnTo>
                    <a:pt x="558" y="188"/>
                  </a:lnTo>
                  <a:close/>
                  <a:moveTo>
                    <a:pt x="308" y="487"/>
                  </a:moveTo>
                  <a:lnTo>
                    <a:pt x="308" y="487"/>
                  </a:lnTo>
                  <a:cubicBezTo>
                    <a:pt x="297" y="498"/>
                    <a:pt x="286" y="508"/>
                    <a:pt x="274" y="517"/>
                  </a:cubicBezTo>
                  <a:lnTo>
                    <a:pt x="274" y="518"/>
                  </a:lnTo>
                  <a:cubicBezTo>
                    <a:pt x="276" y="521"/>
                    <a:pt x="278" y="523"/>
                    <a:pt x="280" y="525"/>
                  </a:cubicBezTo>
                  <a:cubicBezTo>
                    <a:pt x="336" y="490"/>
                    <a:pt x="378" y="429"/>
                    <a:pt x="419" y="364"/>
                  </a:cubicBezTo>
                  <a:cubicBezTo>
                    <a:pt x="454" y="308"/>
                    <a:pt x="492" y="245"/>
                    <a:pt x="540" y="197"/>
                  </a:cubicBezTo>
                  <a:cubicBezTo>
                    <a:pt x="540" y="197"/>
                    <a:pt x="541" y="197"/>
                    <a:pt x="541" y="196"/>
                  </a:cubicBezTo>
                  <a:cubicBezTo>
                    <a:pt x="546" y="192"/>
                    <a:pt x="551" y="187"/>
                    <a:pt x="556" y="183"/>
                  </a:cubicBezTo>
                  <a:lnTo>
                    <a:pt x="552" y="170"/>
                  </a:lnTo>
                  <a:cubicBezTo>
                    <a:pt x="533" y="185"/>
                    <a:pt x="516" y="203"/>
                    <a:pt x="500" y="222"/>
                  </a:cubicBezTo>
                  <a:cubicBezTo>
                    <a:pt x="500" y="222"/>
                    <a:pt x="500" y="223"/>
                    <a:pt x="500" y="223"/>
                  </a:cubicBezTo>
                  <a:cubicBezTo>
                    <a:pt x="469" y="260"/>
                    <a:pt x="443" y="302"/>
                    <a:pt x="418" y="341"/>
                  </a:cubicBezTo>
                  <a:cubicBezTo>
                    <a:pt x="405" y="361"/>
                    <a:pt x="392" y="382"/>
                    <a:pt x="378" y="402"/>
                  </a:cubicBezTo>
                  <a:cubicBezTo>
                    <a:pt x="378" y="402"/>
                    <a:pt x="378" y="402"/>
                    <a:pt x="378" y="402"/>
                  </a:cubicBezTo>
                  <a:cubicBezTo>
                    <a:pt x="372" y="411"/>
                    <a:pt x="366" y="419"/>
                    <a:pt x="360" y="426"/>
                  </a:cubicBezTo>
                  <a:cubicBezTo>
                    <a:pt x="360" y="427"/>
                    <a:pt x="360" y="427"/>
                    <a:pt x="360" y="427"/>
                  </a:cubicBezTo>
                  <a:cubicBezTo>
                    <a:pt x="355" y="433"/>
                    <a:pt x="351" y="439"/>
                    <a:pt x="347" y="444"/>
                  </a:cubicBezTo>
                  <a:cubicBezTo>
                    <a:pt x="346" y="444"/>
                    <a:pt x="346" y="445"/>
                    <a:pt x="346" y="445"/>
                  </a:cubicBezTo>
                  <a:cubicBezTo>
                    <a:pt x="340" y="453"/>
                    <a:pt x="333" y="461"/>
                    <a:pt x="326" y="468"/>
                  </a:cubicBezTo>
                  <a:cubicBezTo>
                    <a:pt x="326" y="469"/>
                    <a:pt x="326" y="469"/>
                    <a:pt x="325" y="469"/>
                  </a:cubicBezTo>
                  <a:cubicBezTo>
                    <a:pt x="320" y="475"/>
                    <a:pt x="314" y="481"/>
                    <a:pt x="308" y="487"/>
                  </a:cubicBezTo>
                  <a:lnTo>
                    <a:pt x="308" y="487"/>
                  </a:lnTo>
                  <a:lnTo>
                    <a:pt x="308" y="487"/>
                  </a:lnTo>
                  <a:close/>
                  <a:moveTo>
                    <a:pt x="306" y="482"/>
                  </a:moveTo>
                  <a:lnTo>
                    <a:pt x="306" y="482"/>
                  </a:lnTo>
                  <a:cubicBezTo>
                    <a:pt x="310" y="477"/>
                    <a:pt x="314" y="473"/>
                    <a:pt x="318" y="469"/>
                  </a:cubicBezTo>
                  <a:cubicBezTo>
                    <a:pt x="292" y="465"/>
                    <a:pt x="277" y="452"/>
                    <a:pt x="272" y="437"/>
                  </a:cubicBezTo>
                  <a:cubicBezTo>
                    <a:pt x="268" y="440"/>
                    <a:pt x="265" y="443"/>
                    <a:pt x="262" y="444"/>
                  </a:cubicBezTo>
                  <a:cubicBezTo>
                    <a:pt x="263" y="446"/>
                    <a:pt x="264" y="447"/>
                    <a:pt x="264" y="449"/>
                  </a:cubicBezTo>
                  <a:cubicBezTo>
                    <a:pt x="265" y="449"/>
                    <a:pt x="265" y="449"/>
                    <a:pt x="265" y="450"/>
                  </a:cubicBezTo>
                  <a:cubicBezTo>
                    <a:pt x="276" y="467"/>
                    <a:pt x="288" y="472"/>
                    <a:pt x="306" y="482"/>
                  </a:cubicBezTo>
                  <a:lnTo>
                    <a:pt x="306" y="482"/>
                  </a:lnTo>
                  <a:close/>
                  <a:moveTo>
                    <a:pt x="323" y="464"/>
                  </a:moveTo>
                  <a:lnTo>
                    <a:pt x="323" y="464"/>
                  </a:lnTo>
                  <a:cubicBezTo>
                    <a:pt x="327" y="459"/>
                    <a:pt x="331" y="454"/>
                    <a:pt x="335" y="449"/>
                  </a:cubicBezTo>
                  <a:cubicBezTo>
                    <a:pt x="287" y="463"/>
                    <a:pt x="257" y="387"/>
                    <a:pt x="339" y="356"/>
                  </a:cubicBezTo>
                  <a:cubicBezTo>
                    <a:pt x="333" y="354"/>
                    <a:pt x="327" y="352"/>
                    <a:pt x="321" y="349"/>
                  </a:cubicBezTo>
                  <a:cubicBezTo>
                    <a:pt x="268" y="373"/>
                    <a:pt x="250" y="454"/>
                    <a:pt x="323" y="464"/>
                  </a:cubicBezTo>
                  <a:lnTo>
                    <a:pt x="323" y="464"/>
                  </a:lnTo>
                  <a:close/>
                  <a:moveTo>
                    <a:pt x="343" y="440"/>
                  </a:moveTo>
                  <a:lnTo>
                    <a:pt x="343" y="440"/>
                  </a:lnTo>
                  <a:cubicBezTo>
                    <a:pt x="347" y="435"/>
                    <a:pt x="351" y="430"/>
                    <a:pt x="355" y="424"/>
                  </a:cubicBezTo>
                  <a:cubicBezTo>
                    <a:pt x="357" y="410"/>
                    <a:pt x="353" y="394"/>
                    <a:pt x="336" y="386"/>
                  </a:cubicBezTo>
                  <a:cubicBezTo>
                    <a:pt x="331" y="389"/>
                    <a:pt x="326" y="392"/>
                    <a:pt x="322" y="396"/>
                  </a:cubicBezTo>
                  <a:cubicBezTo>
                    <a:pt x="348" y="400"/>
                    <a:pt x="348" y="433"/>
                    <a:pt x="324" y="433"/>
                  </a:cubicBezTo>
                  <a:cubicBezTo>
                    <a:pt x="305" y="433"/>
                    <a:pt x="306" y="409"/>
                    <a:pt x="314" y="397"/>
                  </a:cubicBezTo>
                  <a:cubicBezTo>
                    <a:pt x="314" y="397"/>
                    <a:pt x="315" y="396"/>
                    <a:pt x="315" y="396"/>
                  </a:cubicBezTo>
                  <a:lnTo>
                    <a:pt x="315" y="396"/>
                  </a:lnTo>
                  <a:cubicBezTo>
                    <a:pt x="319" y="391"/>
                    <a:pt x="325" y="386"/>
                    <a:pt x="334" y="381"/>
                  </a:cubicBezTo>
                  <a:cubicBezTo>
                    <a:pt x="334" y="381"/>
                    <a:pt x="334" y="381"/>
                    <a:pt x="335" y="381"/>
                  </a:cubicBezTo>
                  <a:cubicBezTo>
                    <a:pt x="341" y="378"/>
                    <a:pt x="349" y="375"/>
                    <a:pt x="358" y="373"/>
                  </a:cubicBezTo>
                  <a:cubicBezTo>
                    <a:pt x="358" y="372"/>
                    <a:pt x="359" y="372"/>
                    <a:pt x="359" y="372"/>
                  </a:cubicBezTo>
                  <a:cubicBezTo>
                    <a:pt x="364" y="371"/>
                    <a:pt x="370" y="370"/>
                    <a:pt x="377" y="369"/>
                  </a:cubicBezTo>
                  <a:cubicBezTo>
                    <a:pt x="372" y="367"/>
                    <a:pt x="366" y="365"/>
                    <a:pt x="360" y="363"/>
                  </a:cubicBezTo>
                  <a:cubicBezTo>
                    <a:pt x="356" y="362"/>
                    <a:pt x="352" y="360"/>
                    <a:pt x="348" y="359"/>
                  </a:cubicBezTo>
                  <a:cubicBezTo>
                    <a:pt x="259" y="388"/>
                    <a:pt x="295" y="466"/>
                    <a:pt x="343" y="440"/>
                  </a:cubicBezTo>
                  <a:lnTo>
                    <a:pt x="343" y="440"/>
                  </a:lnTo>
                  <a:close/>
                  <a:moveTo>
                    <a:pt x="361" y="416"/>
                  </a:moveTo>
                  <a:lnTo>
                    <a:pt x="361" y="416"/>
                  </a:lnTo>
                  <a:cubicBezTo>
                    <a:pt x="365" y="411"/>
                    <a:pt x="369" y="405"/>
                    <a:pt x="373" y="400"/>
                  </a:cubicBezTo>
                  <a:cubicBezTo>
                    <a:pt x="372" y="395"/>
                    <a:pt x="366" y="385"/>
                    <a:pt x="358" y="378"/>
                  </a:cubicBezTo>
                  <a:cubicBezTo>
                    <a:pt x="353" y="380"/>
                    <a:pt x="347" y="381"/>
                    <a:pt x="342" y="384"/>
                  </a:cubicBezTo>
                  <a:cubicBezTo>
                    <a:pt x="356" y="391"/>
                    <a:pt x="361" y="404"/>
                    <a:pt x="361" y="416"/>
                  </a:cubicBezTo>
                  <a:lnTo>
                    <a:pt x="361" y="416"/>
                  </a:lnTo>
                  <a:close/>
                  <a:moveTo>
                    <a:pt x="377" y="394"/>
                  </a:moveTo>
                  <a:lnTo>
                    <a:pt x="377" y="394"/>
                  </a:lnTo>
                  <a:cubicBezTo>
                    <a:pt x="381" y="388"/>
                    <a:pt x="385" y="382"/>
                    <a:pt x="389" y="376"/>
                  </a:cubicBezTo>
                  <a:cubicBezTo>
                    <a:pt x="388" y="375"/>
                    <a:pt x="387" y="375"/>
                    <a:pt x="386" y="374"/>
                  </a:cubicBezTo>
                  <a:cubicBezTo>
                    <a:pt x="380" y="375"/>
                    <a:pt x="373" y="375"/>
                    <a:pt x="365" y="377"/>
                  </a:cubicBezTo>
                  <a:cubicBezTo>
                    <a:pt x="370" y="382"/>
                    <a:pt x="374" y="389"/>
                    <a:pt x="377" y="394"/>
                  </a:cubicBezTo>
                  <a:lnTo>
                    <a:pt x="377" y="394"/>
                  </a:lnTo>
                  <a:close/>
                  <a:moveTo>
                    <a:pt x="392" y="372"/>
                  </a:moveTo>
                  <a:lnTo>
                    <a:pt x="392" y="372"/>
                  </a:lnTo>
                  <a:cubicBezTo>
                    <a:pt x="396" y="365"/>
                    <a:pt x="400" y="359"/>
                    <a:pt x="404" y="353"/>
                  </a:cubicBezTo>
                  <a:cubicBezTo>
                    <a:pt x="389" y="349"/>
                    <a:pt x="360" y="351"/>
                    <a:pt x="343" y="351"/>
                  </a:cubicBezTo>
                  <a:cubicBezTo>
                    <a:pt x="349" y="354"/>
                    <a:pt x="355" y="356"/>
                    <a:pt x="362" y="358"/>
                  </a:cubicBezTo>
                  <a:cubicBezTo>
                    <a:pt x="371" y="361"/>
                    <a:pt x="380" y="364"/>
                    <a:pt x="387" y="369"/>
                  </a:cubicBezTo>
                  <a:cubicBezTo>
                    <a:pt x="388" y="369"/>
                    <a:pt x="388" y="369"/>
                    <a:pt x="388" y="369"/>
                  </a:cubicBezTo>
                  <a:cubicBezTo>
                    <a:pt x="389" y="370"/>
                    <a:pt x="391" y="371"/>
                    <a:pt x="392" y="372"/>
                  </a:cubicBezTo>
                  <a:lnTo>
                    <a:pt x="392" y="372"/>
                  </a:lnTo>
                  <a:close/>
                  <a:moveTo>
                    <a:pt x="407" y="348"/>
                  </a:moveTo>
                  <a:lnTo>
                    <a:pt x="407" y="348"/>
                  </a:lnTo>
                  <a:cubicBezTo>
                    <a:pt x="410" y="343"/>
                    <a:pt x="413" y="339"/>
                    <a:pt x="416" y="334"/>
                  </a:cubicBezTo>
                  <a:cubicBezTo>
                    <a:pt x="399" y="329"/>
                    <a:pt x="371" y="330"/>
                    <a:pt x="354" y="330"/>
                  </a:cubicBezTo>
                  <a:cubicBezTo>
                    <a:pt x="333" y="331"/>
                    <a:pt x="312" y="331"/>
                    <a:pt x="295" y="327"/>
                  </a:cubicBezTo>
                  <a:cubicBezTo>
                    <a:pt x="304" y="335"/>
                    <a:pt x="315" y="340"/>
                    <a:pt x="327" y="345"/>
                  </a:cubicBezTo>
                  <a:cubicBezTo>
                    <a:pt x="335" y="347"/>
                    <a:pt x="356" y="345"/>
                    <a:pt x="363" y="345"/>
                  </a:cubicBezTo>
                  <a:cubicBezTo>
                    <a:pt x="379" y="345"/>
                    <a:pt x="396" y="345"/>
                    <a:pt x="407" y="348"/>
                  </a:cubicBezTo>
                  <a:lnTo>
                    <a:pt x="407" y="348"/>
                  </a:lnTo>
                  <a:close/>
                  <a:moveTo>
                    <a:pt x="419" y="329"/>
                  </a:moveTo>
                  <a:lnTo>
                    <a:pt x="419" y="329"/>
                  </a:lnTo>
                  <a:cubicBezTo>
                    <a:pt x="421" y="325"/>
                    <a:pt x="424" y="322"/>
                    <a:pt x="426" y="318"/>
                  </a:cubicBezTo>
                  <a:cubicBezTo>
                    <a:pt x="404" y="309"/>
                    <a:pt x="369" y="312"/>
                    <a:pt x="346" y="312"/>
                  </a:cubicBezTo>
                  <a:cubicBezTo>
                    <a:pt x="320" y="312"/>
                    <a:pt x="293" y="311"/>
                    <a:pt x="276" y="296"/>
                  </a:cubicBezTo>
                  <a:cubicBezTo>
                    <a:pt x="279" y="305"/>
                    <a:pt x="283" y="312"/>
                    <a:pt x="287" y="318"/>
                  </a:cubicBezTo>
                  <a:cubicBezTo>
                    <a:pt x="313" y="329"/>
                    <a:pt x="361" y="323"/>
                    <a:pt x="391" y="325"/>
                  </a:cubicBezTo>
                  <a:cubicBezTo>
                    <a:pt x="401" y="325"/>
                    <a:pt x="411" y="326"/>
                    <a:pt x="419" y="329"/>
                  </a:cubicBezTo>
                  <a:lnTo>
                    <a:pt x="419" y="329"/>
                  </a:lnTo>
                  <a:close/>
                  <a:moveTo>
                    <a:pt x="429" y="313"/>
                  </a:moveTo>
                  <a:lnTo>
                    <a:pt x="429" y="313"/>
                  </a:lnTo>
                  <a:cubicBezTo>
                    <a:pt x="432" y="309"/>
                    <a:pt x="434" y="305"/>
                    <a:pt x="437" y="301"/>
                  </a:cubicBezTo>
                  <a:cubicBezTo>
                    <a:pt x="428" y="298"/>
                    <a:pt x="420" y="296"/>
                    <a:pt x="411" y="295"/>
                  </a:cubicBezTo>
                  <a:cubicBezTo>
                    <a:pt x="411" y="295"/>
                    <a:pt x="411" y="295"/>
                    <a:pt x="410" y="295"/>
                  </a:cubicBezTo>
                  <a:cubicBezTo>
                    <a:pt x="388" y="291"/>
                    <a:pt x="366" y="292"/>
                    <a:pt x="343" y="293"/>
                  </a:cubicBezTo>
                  <a:cubicBezTo>
                    <a:pt x="328" y="293"/>
                    <a:pt x="314" y="292"/>
                    <a:pt x="302" y="288"/>
                  </a:cubicBezTo>
                  <a:cubicBezTo>
                    <a:pt x="301" y="288"/>
                    <a:pt x="301" y="288"/>
                    <a:pt x="301" y="288"/>
                  </a:cubicBezTo>
                  <a:cubicBezTo>
                    <a:pt x="291" y="285"/>
                    <a:pt x="282" y="279"/>
                    <a:pt x="275" y="269"/>
                  </a:cubicBezTo>
                  <a:cubicBezTo>
                    <a:pt x="274" y="270"/>
                    <a:pt x="273" y="271"/>
                    <a:pt x="272" y="272"/>
                  </a:cubicBezTo>
                  <a:cubicBezTo>
                    <a:pt x="273" y="277"/>
                    <a:pt x="273" y="281"/>
                    <a:pt x="274" y="285"/>
                  </a:cubicBezTo>
                  <a:cubicBezTo>
                    <a:pt x="288" y="304"/>
                    <a:pt x="316" y="307"/>
                    <a:pt x="346" y="307"/>
                  </a:cubicBezTo>
                  <a:cubicBezTo>
                    <a:pt x="371" y="307"/>
                    <a:pt x="406" y="303"/>
                    <a:pt x="429" y="313"/>
                  </a:cubicBezTo>
                  <a:lnTo>
                    <a:pt x="429" y="313"/>
                  </a:lnTo>
                  <a:close/>
                  <a:moveTo>
                    <a:pt x="498" y="216"/>
                  </a:moveTo>
                  <a:lnTo>
                    <a:pt x="498" y="216"/>
                  </a:lnTo>
                  <a:cubicBezTo>
                    <a:pt x="500" y="213"/>
                    <a:pt x="503" y="210"/>
                    <a:pt x="506" y="207"/>
                  </a:cubicBezTo>
                  <a:cubicBezTo>
                    <a:pt x="491" y="202"/>
                    <a:pt x="477" y="199"/>
                    <a:pt x="463" y="196"/>
                  </a:cubicBezTo>
                  <a:cubicBezTo>
                    <a:pt x="463" y="196"/>
                    <a:pt x="462" y="196"/>
                    <a:pt x="462" y="196"/>
                  </a:cubicBezTo>
                  <a:cubicBezTo>
                    <a:pt x="456" y="195"/>
                    <a:pt x="449" y="195"/>
                    <a:pt x="443" y="194"/>
                  </a:cubicBezTo>
                  <a:cubicBezTo>
                    <a:pt x="445" y="198"/>
                    <a:pt x="447" y="203"/>
                    <a:pt x="447" y="209"/>
                  </a:cubicBezTo>
                  <a:cubicBezTo>
                    <a:pt x="450" y="212"/>
                    <a:pt x="452" y="216"/>
                    <a:pt x="452" y="220"/>
                  </a:cubicBezTo>
                  <a:cubicBezTo>
                    <a:pt x="456" y="218"/>
                    <a:pt x="462" y="217"/>
                    <a:pt x="468" y="219"/>
                  </a:cubicBezTo>
                  <a:cubicBezTo>
                    <a:pt x="473" y="208"/>
                    <a:pt x="488" y="206"/>
                    <a:pt x="498" y="216"/>
                  </a:cubicBezTo>
                  <a:lnTo>
                    <a:pt x="498" y="216"/>
                  </a:lnTo>
                  <a:close/>
                  <a:moveTo>
                    <a:pt x="187" y="551"/>
                  </a:moveTo>
                  <a:lnTo>
                    <a:pt x="187" y="551"/>
                  </a:lnTo>
                  <a:lnTo>
                    <a:pt x="238" y="513"/>
                  </a:lnTo>
                  <a:cubicBezTo>
                    <a:pt x="236" y="508"/>
                    <a:pt x="233" y="504"/>
                    <a:pt x="231" y="499"/>
                  </a:cubicBezTo>
                  <a:lnTo>
                    <a:pt x="188" y="526"/>
                  </a:lnTo>
                  <a:cubicBezTo>
                    <a:pt x="185" y="528"/>
                    <a:pt x="182" y="523"/>
                    <a:pt x="185" y="521"/>
                  </a:cubicBezTo>
                  <a:lnTo>
                    <a:pt x="229" y="494"/>
                  </a:lnTo>
                  <a:cubicBezTo>
                    <a:pt x="227" y="491"/>
                    <a:pt x="225" y="487"/>
                    <a:pt x="224" y="483"/>
                  </a:cubicBezTo>
                  <a:lnTo>
                    <a:pt x="165" y="511"/>
                  </a:lnTo>
                  <a:cubicBezTo>
                    <a:pt x="171" y="524"/>
                    <a:pt x="178" y="538"/>
                    <a:pt x="187" y="551"/>
                  </a:cubicBezTo>
                  <a:lnTo>
                    <a:pt x="187" y="551"/>
                  </a:lnTo>
                  <a:close/>
                  <a:moveTo>
                    <a:pt x="241" y="518"/>
                  </a:moveTo>
                  <a:lnTo>
                    <a:pt x="241" y="518"/>
                  </a:lnTo>
                  <a:lnTo>
                    <a:pt x="190" y="556"/>
                  </a:lnTo>
                  <a:cubicBezTo>
                    <a:pt x="198" y="569"/>
                    <a:pt x="208" y="581"/>
                    <a:pt x="219" y="593"/>
                  </a:cubicBezTo>
                  <a:lnTo>
                    <a:pt x="259" y="545"/>
                  </a:lnTo>
                  <a:cubicBezTo>
                    <a:pt x="256" y="542"/>
                    <a:pt x="254" y="538"/>
                    <a:pt x="251" y="534"/>
                  </a:cubicBezTo>
                  <a:lnTo>
                    <a:pt x="213" y="572"/>
                  </a:lnTo>
                  <a:cubicBezTo>
                    <a:pt x="210" y="575"/>
                    <a:pt x="207" y="571"/>
                    <a:pt x="209" y="568"/>
                  </a:cubicBezTo>
                  <a:lnTo>
                    <a:pt x="248" y="530"/>
                  </a:lnTo>
                  <a:cubicBezTo>
                    <a:pt x="246" y="526"/>
                    <a:pt x="243" y="522"/>
                    <a:pt x="241" y="518"/>
                  </a:cubicBezTo>
                  <a:lnTo>
                    <a:pt x="241" y="518"/>
                  </a:lnTo>
                  <a:close/>
                  <a:moveTo>
                    <a:pt x="163" y="505"/>
                  </a:moveTo>
                  <a:lnTo>
                    <a:pt x="163" y="505"/>
                  </a:lnTo>
                  <a:lnTo>
                    <a:pt x="222" y="478"/>
                  </a:lnTo>
                  <a:cubicBezTo>
                    <a:pt x="220" y="474"/>
                    <a:pt x="219" y="470"/>
                    <a:pt x="218" y="466"/>
                  </a:cubicBezTo>
                  <a:lnTo>
                    <a:pt x="169" y="481"/>
                  </a:lnTo>
                  <a:cubicBezTo>
                    <a:pt x="166" y="482"/>
                    <a:pt x="164" y="476"/>
                    <a:pt x="168" y="475"/>
                  </a:cubicBezTo>
                  <a:lnTo>
                    <a:pt x="216" y="461"/>
                  </a:lnTo>
                  <a:cubicBezTo>
                    <a:pt x="214" y="456"/>
                    <a:pt x="213" y="451"/>
                    <a:pt x="212" y="445"/>
                  </a:cubicBezTo>
                  <a:lnTo>
                    <a:pt x="147" y="459"/>
                  </a:lnTo>
                  <a:cubicBezTo>
                    <a:pt x="151" y="475"/>
                    <a:pt x="156" y="490"/>
                    <a:pt x="163" y="505"/>
                  </a:cubicBezTo>
                  <a:lnTo>
                    <a:pt x="163" y="505"/>
                  </a:lnTo>
                  <a:close/>
                  <a:moveTo>
                    <a:pt x="146" y="454"/>
                  </a:moveTo>
                  <a:lnTo>
                    <a:pt x="146" y="454"/>
                  </a:lnTo>
                  <a:lnTo>
                    <a:pt x="210" y="440"/>
                  </a:lnTo>
                  <a:cubicBezTo>
                    <a:pt x="209" y="435"/>
                    <a:pt x="209" y="431"/>
                    <a:pt x="208" y="426"/>
                  </a:cubicBezTo>
                  <a:lnTo>
                    <a:pt x="157" y="431"/>
                  </a:lnTo>
                  <a:cubicBezTo>
                    <a:pt x="153" y="431"/>
                    <a:pt x="153" y="426"/>
                    <a:pt x="156" y="425"/>
                  </a:cubicBezTo>
                  <a:lnTo>
                    <a:pt x="207" y="421"/>
                  </a:lnTo>
                  <a:cubicBezTo>
                    <a:pt x="206" y="416"/>
                    <a:pt x="206" y="411"/>
                    <a:pt x="206" y="405"/>
                  </a:cubicBezTo>
                  <a:lnTo>
                    <a:pt x="140" y="404"/>
                  </a:lnTo>
                  <a:cubicBezTo>
                    <a:pt x="141" y="421"/>
                    <a:pt x="143" y="437"/>
                    <a:pt x="146" y="454"/>
                  </a:cubicBezTo>
                  <a:lnTo>
                    <a:pt x="146" y="454"/>
                  </a:lnTo>
                  <a:close/>
                  <a:moveTo>
                    <a:pt x="140" y="399"/>
                  </a:moveTo>
                  <a:lnTo>
                    <a:pt x="140" y="399"/>
                  </a:lnTo>
                  <a:lnTo>
                    <a:pt x="206" y="400"/>
                  </a:lnTo>
                  <a:cubicBezTo>
                    <a:pt x="205" y="395"/>
                    <a:pt x="205" y="391"/>
                    <a:pt x="206" y="387"/>
                  </a:cubicBezTo>
                  <a:lnTo>
                    <a:pt x="155" y="381"/>
                  </a:lnTo>
                  <a:cubicBezTo>
                    <a:pt x="151" y="381"/>
                    <a:pt x="152" y="375"/>
                    <a:pt x="156" y="375"/>
                  </a:cubicBezTo>
                  <a:lnTo>
                    <a:pt x="206" y="381"/>
                  </a:lnTo>
                  <a:cubicBezTo>
                    <a:pt x="206" y="375"/>
                    <a:pt x="207" y="370"/>
                    <a:pt x="207" y="364"/>
                  </a:cubicBezTo>
                  <a:lnTo>
                    <a:pt x="144" y="351"/>
                  </a:lnTo>
                  <a:cubicBezTo>
                    <a:pt x="141" y="367"/>
                    <a:pt x="140" y="383"/>
                    <a:pt x="140" y="399"/>
                  </a:cubicBezTo>
                  <a:lnTo>
                    <a:pt x="140" y="399"/>
                  </a:lnTo>
                  <a:close/>
                  <a:moveTo>
                    <a:pt x="144" y="346"/>
                  </a:moveTo>
                  <a:lnTo>
                    <a:pt x="144" y="346"/>
                  </a:lnTo>
                  <a:lnTo>
                    <a:pt x="208" y="359"/>
                  </a:lnTo>
                  <a:cubicBezTo>
                    <a:pt x="209" y="354"/>
                    <a:pt x="210" y="350"/>
                    <a:pt x="211" y="346"/>
                  </a:cubicBezTo>
                  <a:lnTo>
                    <a:pt x="162" y="330"/>
                  </a:lnTo>
                  <a:cubicBezTo>
                    <a:pt x="158" y="329"/>
                    <a:pt x="160" y="324"/>
                    <a:pt x="163" y="325"/>
                  </a:cubicBezTo>
                  <a:lnTo>
                    <a:pt x="212" y="340"/>
                  </a:lnTo>
                  <a:cubicBezTo>
                    <a:pt x="213" y="336"/>
                    <a:pt x="214" y="332"/>
                    <a:pt x="215" y="328"/>
                  </a:cubicBezTo>
                  <a:lnTo>
                    <a:pt x="157" y="299"/>
                  </a:lnTo>
                  <a:cubicBezTo>
                    <a:pt x="151" y="314"/>
                    <a:pt x="147" y="330"/>
                    <a:pt x="144" y="346"/>
                  </a:cubicBezTo>
                  <a:lnTo>
                    <a:pt x="144" y="346"/>
                  </a:lnTo>
                  <a:close/>
                  <a:moveTo>
                    <a:pt x="159" y="293"/>
                  </a:moveTo>
                  <a:lnTo>
                    <a:pt x="159" y="293"/>
                  </a:lnTo>
                  <a:lnTo>
                    <a:pt x="217" y="322"/>
                  </a:lnTo>
                  <a:cubicBezTo>
                    <a:pt x="219" y="318"/>
                    <a:pt x="220" y="314"/>
                    <a:pt x="222" y="310"/>
                  </a:cubicBezTo>
                  <a:lnTo>
                    <a:pt x="177" y="283"/>
                  </a:lnTo>
                  <a:cubicBezTo>
                    <a:pt x="174" y="281"/>
                    <a:pt x="177" y="276"/>
                    <a:pt x="180" y="278"/>
                  </a:cubicBezTo>
                  <a:lnTo>
                    <a:pt x="224" y="305"/>
                  </a:lnTo>
                  <a:cubicBezTo>
                    <a:pt x="226" y="300"/>
                    <a:pt x="228" y="296"/>
                    <a:pt x="230" y="292"/>
                  </a:cubicBezTo>
                  <a:lnTo>
                    <a:pt x="178" y="251"/>
                  </a:lnTo>
                  <a:cubicBezTo>
                    <a:pt x="170" y="265"/>
                    <a:pt x="164" y="279"/>
                    <a:pt x="159" y="293"/>
                  </a:cubicBezTo>
                  <a:lnTo>
                    <a:pt x="159" y="293"/>
                  </a:lnTo>
                  <a:close/>
                  <a:moveTo>
                    <a:pt x="180" y="246"/>
                  </a:moveTo>
                  <a:lnTo>
                    <a:pt x="180" y="246"/>
                  </a:lnTo>
                  <a:lnTo>
                    <a:pt x="233" y="287"/>
                  </a:lnTo>
                  <a:cubicBezTo>
                    <a:pt x="235" y="283"/>
                    <a:pt x="237" y="280"/>
                    <a:pt x="239" y="276"/>
                  </a:cubicBezTo>
                  <a:lnTo>
                    <a:pt x="200" y="239"/>
                  </a:lnTo>
                  <a:cubicBezTo>
                    <a:pt x="198" y="237"/>
                    <a:pt x="202" y="233"/>
                    <a:pt x="204" y="235"/>
                  </a:cubicBezTo>
                  <a:lnTo>
                    <a:pt x="242" y="271"/>
                  </a:lnTo>
                  <a:cubicBezTo>
                    <a:pt x="245" y="267"/>
                    <a:pt x="248" y="263"/>
                    <a:pt x="251" y="259"/>
                  </a:cubicBezTo>
                  <a:lnTo>
                    <a:pt x="207" y="208"/>
                  </a:lnTo>
                  <a:cubicBezTo>
                    <a:pt x="197" y="220"/>
                    <a:pt x="188" y="233"/>
                    <a:pt x="180" y="246"/>
                  </a:cubicBezTo>
                  <a:lnTo>
                    <a:pt x="180" y="246"/>
                  </a:lnTo>
                  <a:close/>
                  <a:moveTo>
                    <a:pt x="210" y="203"/>
                  </a:moveTo>
                  <a:lnTo>
                    <a:pt x="210" y="203"/>
                  </a:lnTo>
                  <a:lnTo>
                    <a:pt x="254" y="254"/>
                  </a:lnTo>
                  <a:cubicBezTo>
                    <a:pt x="257" y="251"/>
                    <a:pt x="260" y="247"/>
                    <a:pt x="263" y="244"/>
                  </a:cubicBezTo>
                  <a:lnTo>
                    <a:pt x="230" y="199"/>
                  </a:lnTo>
                  <a:cubicBezTo>
                    <a:pt x="228" y="196"/>
                    <a:pt x="233" y="193"/>
                    <a:pt x="235" y="196"/>
                  </a:cubicBezTo>
                  <a:lnTo>
                    <a:pt x="267" y="240"/>
                  </a:lnTo>
                  <a:cubicBezTo>
                    <a:pt x="270" y="236"/>
                    <a:pt x="273" y="233"/>
                    <a:pt x="277" y="230"/>
                  </a:cubicBezTo>
                  <a:lnTo>
                    <a:pt x="242" y="169"/>
                  </a:lnTo>
                  <a:cubicBezTo>
                    <a:pt x="231" y="180"/>
                    <a:pt x="220" y="191"/>
                    <a:pt x="210" y="203"/>
                  </a:cubicBezTo>
                  <a:lnTo>
                    <a:pt x="210" y="203"/>
                  </a:lnTo>
                  <a:close/>
                  <a:moveTo>
                    <a:pt x="246" y="166"/>
                  </a:moveTo>
                  <a:lnTo>
                    <a:pt x="246" y="166"/>
                  </a:lnTo>
                  <a:lnTo>
                    <a:pt x="281" y="226"/>
                  </a:lnTo>
                  <a:cubicBezTo>
                    <a:pt x="284" y="223"/>
                    <a:pt x="287" y="220"/>
                    <a:pt x="290" y="218"/>
                  </a:cubicBezTo>
                  <a:lnTo>
                    <a:pt x="267" y="165"/>
                  </a:lnTo>
                  <a:cubicBezTo>
                    <a:pt x="266" y="161"/>
                    <a:pt x="271" y="159"/>
                    <a:pt x="273" y="163"/>
                  </a:cubicBezTo>
                  <a:lnTo>
                    <a:pt x="295" y="214"/>
                  </a:lnTo>
                  <a:cubicBezTo>
                    <a:pt x="299" y="211"/>
                    <a:pt x="303" y="208"/>
                    <a:pt x="307" y="205"/>
                  </a:cubicBezTo>
                  <a:lnTo>
                    <a:pt x="284" y="137"/>
                  </a:lnTo>
                  <a:cubicBezTo>
                    <a:pt x="271" y="146"/>
                    <a:pt x="258" y="155"/>
                    <a:pt x="246" y="166"/>
                  </a:cubicBezTo>
                  <a:lnTo>
                    <a:pt x="246" y="166"/>
                  </a:lnTo>
                  <a:close/>
                  <a:moveTo>
                    <a:pt x="289" y="134"/>
                  </a:moveTo>
                  <a:lnTo>
                    <a:pt x="289" y="134"/>
                  </a:lnTo>
                  <a:lnTo>
                    <a:pt x="312" y="202"/>
                  </a:lnTo>
                  <a:cubicBezTo>
                    <a:pt x="316" y="200"/>
                    <a:pt x="319" y="198"/>
                    <a:pt x="323" y="196"/>
                  </a:cubicBezTo>
                  <a:lnTo>
                    <a:pt x="310" y="139"/>
                  </a:lnTo>
                  <a:cubicBezTo>
                    <a:pt x="309" y="135"/>
                    <a:pt x="314" y="134"/>
                    <a:pt x="315" y="137"/>
                  </a:cubicBezTo>
                  <a:lnTo>
                    <a:pt x="328" y="193"/>
                  </a:lnTo>
                  <a:cubicBezTo>
                    <a:pt x="332" y="191"/>
                    <a:pt x="336" y="189"/>
                    <a:pt x="340" y="187"/>
                  </a:cubicBezTo>
                  <a:lnTo>
                    <a:pt x="331" y="113"/>
                  </a:lnTo>
                  <a:cubicBezTo>
                    <a:pt x="316" y="119"/>
                    <a:pt x="302" y="126"/>
                    <a:pt x="289" y="134"/>
                  </a:cubicBezTo>
                  <a:lnTo>
                    <a:pt x="289" y="134"/>
                  </a:lnTo>
                  <a:close/>
                  <a:moveTo>
                    <a:pt x="336" y="111"/>
                  </a:moveTo>
                  <a:lnTo>
                    <a:pt x="336" y="111"/>
                  </a:lnTo>
                  <a:lnTo>
                    <a:pt x="346" y="185"/>
                  </a:lnTo>
                  <a:cubicBezTo>
                    <a:pt x="350" y="183"/>
                    <a:pt x="354" y="181"/>
                    <a:pt x="359" y="180"/>
                  </a:cubicBezTo>
                  <a:lnTo>
                    <a:pt x="357" y="118"/>
                  </a:lnTo>
                  <a:cubicBezTo>
                    <a:pt x="357" y="114"/>
                    <a:pt x="362" y="114"/>
                    <a:pt x="362" y="118"/>
                  </a:cubicBezTo>
                  <a:lnTo>
                    <a:pt x="364" y="178"/>
                  </a:lnTo>
                  <a:cubicBezTo>
                    <a:pt x="369" y="176"/>
                    <a:pt x="373" y="175"/>
                    <a:pt x="377" y="174"/>
                  </a:cubicBezTo>
                  <a:lnTo>
                    <a:pt x="383" y="97"/>
                  </a:lnTo>
                  <a:cubicBezTo>
                    <a:pt x="367" y="100"/>
                    <a:pt x="351" y="105"/>
                    <a:pt x="336" y="111"/>
                  </a:cubicBezTo>
                  <a:lnTo>
                    <a:pt x="336" y="111"/>
                  </a:lnTo>
                  <a:close/>
                  <a:moveTo>
                    <a:pt x="388" y="96"/>
                  </a:moveTo>
                  <a:lnTo>
                    <a:pt x="388" y="96"/>
                  </a:lnTo>
                  <a:lnTo>
                    <a:pt x="383" y="173"/>
                  </a:lnTo>
                  <a:cubicBezTo>
                    <a:pt x="388" y="172"/>
                    <a:pt x="393" y="171"/>
                    <a:pt x="398" y="170"/>
                  </a:cubicBezTo>
                  <a:lnTo>
                    <a:pt x="408" y="109"/>
                  </a:lnTo>
                  <a:cubicBezTo>
                    <a:pt x="408" y="106"/>
                    <a:pt x="414" y="107"/>
                    <a:pt x="413" y="110"/>
                  </a:cubicBezTo>
                  <a:lnTo>
                    <a:pt x="404" y="169"/>
                  </a:lnTo>
                  <a:cubicBezTo>
                    <a:pt x="408" y="169"/>
                    <a:pt x="412" y="169"/>
                    <a:pt x="416" y="168"/>
                  </a:cubicBezTo>
                  <a:lnTo>
                    <a:pt x="436" y="91"/>
                  </a:lnTo>
                  <a:cubicBezTo>
                    <a:pt x="420" y="92"/>
                    <a:pt x="404" y="93"/>
                    <a:pt x="388" y="96"/>
                  </a:cubicBezTo>
                  <a:lnTo>
                    <a:pt x="388" y="96"/>
                  </a:lnTo>
                  <a:close/>
                  <a:moveTo>
                    <a:pt x="442" y="91"/>
                  </a:moveTo>
                  <a:lnTo>
                    <a:pt x="442" y="91"/>
                  </a:lnTo>
                  <a:lnTo>
                    <a:pt x="422" y="168"/>
                  </a:lnTo>
                  <a:cubicBezTo>
                    <a:pt x="427" y="168"/>
                    <a:pt x="432" y="168"/>
                    <a:pt x="437" y="168"/>
                  </a:cubicBezTo>
                  <a:lnTo>
                    <a:pt x="456" y="108"/>
                  </a:lnTo>
                  <a:cubicBezTo>
                    <a:pt x="457" y="104"/>
                    <a:pt x="463" y="106"/>
                    <a:pt x="462" y="109"/>
                  </a:cubicBezTo>
                  <a:lnTo>
                    <a:pt x="443" y="169"/>
                  </a:lnTo>
                  <a:cubicBezTo>
                    <a:pt x="448" y="169"/>
                    <a:pt x="452" y="170"/>
                    <a:pt x="457" y="171"/>
                  </a:cubicBezTo>
                  <a:lnTo>
                    <a:pt x="489" y="95"/>
                  </a:lnTo>
                  <a:cubicBezTo>
                    <a:pt x="473" y="93"/>
                    <a:pt x="457" y="91"/>
                    <a:pt x="442" y="91"/>
                  </a:cubicBezTo>
                  <a:lnTo>
                    <a:pt x="442" y="91"/>
                  </a:lnTo>
                  <a:close/>
                  <a:moveTo>
                    <a:pt x="495" y="96"/>
                  </a:moveTo>
                  <a:lnTo>
                    <a:pt x="495" y="96"/>
                  </a:lnTo>
                  <a:lnTo>
                    <a:pt x="463" y="172"/>
                  </a:lnTo>
                  <a:cubicBezTo>
                    <a:pt x="467" y="172"/>
                    <a:pt x="471" y="173"/>
                    <a:pt x="475" y="174"/>
                  </a:cubicBezTo>
                  <a:lnTo>
                    <a:pt x="507" y="113"/>
                  </a:lnTo>
                  <a:cubicBezTo>
                    <a:pt x="509" y="110"/>
                    <a:pt x="514" y="112"/>
                    <a:pt x="512" y="116"/>
                  </a:cubicBezTo>
                  <a:lnTo>
                    <a:pt x="481" y="176"/>
                  </a:lnTo>
                  <a:cubicBezTo>
                    <a:pt x="486" y="177"/>
                    <a:pt x="492" y="179"/>
                    <a:pt x="497" y="181"/>
                  </a:cubicBezTo>
                  <a:lnTo>
                    <a:pt x="541" y="108"/>
                  </a:lnTo>
                  <a:cubicBezTo>
                    <a:pt x="526" y="103"/>
                    <a:pt x="510" y="99"/>
                    <a:pt x="495" y="96"/>
                  </a:cubicBezTo>
                  <a:lnTo>
                    <a:pt x="495" y="96"/>
                  </a:lnTo>
                  <a:close/>
                  <a:moveTo>
                    <a:pt x="393" y="265"/>
                  </a:moveTo>
                  <a:lnTo>
                    <a:pt x="393" y="265"/>
                  </a:lnTo>
                  <a:cubicBezTo>
                    <a:pt x="393" y="266"/>
                    <a:pt x="393" y="266"/>
                    <a:pt x="393" y="267"/>
                  </a:cubicBezTo>
                  <a:cubicBezTo>
                    <a:pt x="392" y="267"/>
                    <a:pt x="392" y="267"/>
                    <a:pt x="391" y="268"/>
                  </a:cubicBezTo>
                  <a:cubicBezTo>
                    <a:pt x="391" y="268"/>
                    <a:pt x="391" y="268"/>
                    <a:pt x="391" y="268"/>
                  </a:cubicBezTo>
                  <a:cubicBezTo>
                    <a:pt x="386" y="269"/>
                    <a:pt x="381" y="268"/>
                    <a:pt x="377" y="268"/>
                  </a:cubicBezTo>
                  <a:cubicBezTo>
                    <a:pt x="376" y="268"/>
                    <a:pt x="376" y="268"/>
                    <a:pt x="375" y="269"/>
                  </a:cubicBezTo>
                  <a:cubicBezTo>
                    <a:pt x="376" y="274"/>
                    <a:pt x="379" y="281"/>
                    <a:pt x="385" y="287"/>
                  </a:cubicBezTo>
                  <a:cubicBezTo>
                    <a:pt x="389" y="287"/>
                    <a:pt x="393" y="287"/>
                    <a:pt x="398" y="288"/>
                  </a:cubicBezTo>
                  <a:lnTo>
                    <a:pt x="410" y="236"/>
                  </a:lnTo>
                  <a:cubicBezTo>
                    <a:pt x="396" y="232"/>
                    <a:pt x="393" y="208"/>
                    <a:pt x="411" y="204"/>
                  </a:cubicBezTo>
                  <a:cubicBezTo>
                    <a:pt x="411" y="200"/>
                    <a:pt x="413" y="197"/>
                    <a:pt x="416" y="194"/>
                  </a:cubicBezTo>
                  <a:cubicBezTo>
                    <a:pt x="406" y="195"/>
                    <a:pt x="396" y="196"/>
                    <a:pt x="387" y="198"/>
                  </a:cubicBezTo>
                  <a:lnTo>
                    <a:pt x="390" y="227"/>
                  </a:lnTo>
                  <a:cubicBezTo>
                    <a:pt x="390" y="227"/>
                    <a:pt x="390" y="227"/>
                    <a:pt x="390" y="228"/>
                  </a:cubicBezTo>
                  <a:lnTo>
                    <a:pt x="390" y="231"/>
                  </a:lnTo>
                  <a:cubicBezTo>
                    <a:pt x="390" y="234"/>
                    <a:pt x="385" y="235"/>
                    <a:pt x="384" y="231"/>
                  </a:cubicBezTo>
                  <a:lnTo>
                    <a:pt x="384" y="229"/>
                  </a:lnTo>
                  <a:lnTo>
                    <a:pt x="373" y="221"/>
                  </a:lnTo>
                  <a:cubicBezTo>
                    <a:pt x="370" y="223"/>
                    <a:pt x="368" y="227"/>
                    <a:pt x="368" y="231"/>
                  </a:cubicBezTo>
                  <a:cubicBezTo>
                    <a:pt x="368" y="239"/>
                    <a:pt x="374" y="245"/>
                    <a:pt x="382" y="245"/>
                  </a:cubicBezTo>
                  <a:cubicBezTo>
                    <a:pt x="383" y="245"/>
                    <a:pt x="384" y="245"/>
                    <a:pt x="386" y="245"/>
                  </a:cubicBezTo>
                  <a:lnTo>
                    <a:pt x="386" y="244"/>
                  </a:lnTo>
                  <a:cubicBezTo>
                    <a:pt x="385" y="240"/>
                    <a:pt x="391" y="239"/>
                    <a:pt x="391" y="243"/>
                  </a:cubicBezTo>
                  <a:lnTo>
                    <a:pt x="391" y="246"/>
                  </a:lnTo>
                  <a:cubicBezTo>
                    <a:pt x="392" y="246"/>
                    <a:pt x="392" y="246"/>
                    <a:pt x="392" y="247"/>
                  </a:cubicBezTo>
                  <a:lnTo>
                    <a:pt x="393" y="265"/>
                  </a:lnTo>
                  <a:cubicBezTo>
                    <a:pt x="393" y="265"/>
                    <a:pt x="393" y="265"/>
                    <a:pt x="393" y="265"/>
                  </a:cubicBezTo>
                  <a:lnTo>
                    <a:pt x="393" y="265"/>
                  </a:lnTo>
                  <a:close/>
                  <a:moveTo>
                    <a:pt x="372" y="214"/>
                  </a:moveTo>
                  <a:lnTo>
                    <a:pt x="372" y="214"/>
                  </a:lnTo>
                  <a:lnTo>
                    <a:pt x="374" y="215"/>
                  </a:lnTo>
                  <a:cubicBezTo>
                    <a:pt x="374" y="215"/>
                    <a:pt x="374" y="215"/>
                    <a:pt x="375" y="215"/>
                  </a:cubicBezTo>
                  <a:lnTo>
                    <a:pt x="384" y="222"/>
                  </a:lnTo>
                  <a:lnTo>
                    <a:pt x="382" y="199"/>
                  </a:lnTo>
                  <a:cubicBezTo>
                    <a:pt x="374" y="201"/>
                    <a:pt x="367" y="203"/>
                    <a:pt x="360" y="206"/>
                  </a:cubicBezTo>
                  <a:cubicBezTo>
                    <a:pt x="346" y="221"/>
                    <a:pt x="347" y="238"/>
                    <a:pt x="356" y="250"/>
                  </a:cubicBezTo>
                  <a:cubicBezTo>
                    <a:pt x="357" y="250"/>
                    <a:pt x="357" y="250"/>
                    <a:pt x="357" y="250"/>
                  </a:cubicBezTo>
                  <a:cubicBezTo>
                    <a:pt x="364" y="259"/>
                    <a:pt x="376" y="264"/>
                    <a:pt x="387" y="263"/>
                  </a:cubicBezTo>
                  <a:lnTo>
                    <a:pt x="386" y="250"/>
                  </a:lnTo>
                  <a:cubicBezTo>
                    <a:pt x="385" y="251"/>
                    <a:pt x="383" y="251"/>
                    <a:pt x="382" y="251"/>
                  </a:cubicBezTo>
                  <a:cubicBezTo>
                    <a:pt x="371" y="251"/>
                    <a:pt x="362" y="242"/>
                    <a:pt x="362" y="231"/>
                  </a:cubicBezTo>
                  <a:cubicBezTo>
                    <a:pt x="362" y="226"/>
                    <a:pt x="365" y="221"/>
                    <a:pt x="368" y="217"/>
                  </a:cubicBezTo>
                  <a:cubicBezTo>
                    <a:pt x="367" y="215"/>
                    <a:pt x="370" y="212"/>
                    <a:pt x="372" y="214"/>
                  </a:cubicBezTo>
                  <a:lnTo>
                    <a:pt x="372" y="214"/>
                  </a:lnTo>
                  <a:close/>
                  <a:moveTo>
                    <a:pt x="370" y="266"/>
                  </a:moveTo>
                  <a:lnTo>
                    <a:pt x="370" y="266"/>
                  </a:lnTo>
                  <a:cubicBezTo>
                    <a:pt x="364" y="263"/>
                    <a:pt x="358" y="260"/>
                    <a:pt x="354" y="255"/>
                  </a:cubicBezTo>
                  <a:cubicBezTo>
                    <a:pt x="334" y="260"/>
                    <a:pt x="317" y="245"/>
                    <a:pt x="311" y="233"/>
                  </a:cubicBezTo>
                  <a:cubicBezTo>
                    <a:pt x="304" y="238"/>
                    <a:pt x="297" y="244"/>
                    <a:pt x="291" y="250"/>
                  </a:cubicBezTo>
                  <a:lnTo>
                    <a:pt x="303" y="253"/>
                  </a:lnTo>
                  <a:cubicBezTo>
                    <a:pt x="304" y="253"/>
                    <a:pt x="304" y="253"/>
                    <a:pt x="304" y="253"/>
                  </a:cubicBezTo>
                  <a:lnTo>
                    <a:pt x="307" y="254"/>
                  </a:lnTo>
                  <a:cubicBezTo>
                    <a:pt x="307" y="254"/>
                    <a:pt x="308" y="254"/>
                    <a:pt x="308" y="255"/>
                  </a:cubicBezTo>
                  <a:cubicBezTo>
                    <a:pt x="309" y="255"/>
                    <a:pt x="309" y="255"/>
                    <a:pt x="309" y="256"/>
                  </a:cubicBezTo>
                  <a:cubicBezTo>
                    <a:pt x="323" y="272"/>
                    <a:pt x="357" y="272"/>
                    <a:pt x="370" y="266"/>
                  </a:cubicBezTo>
                  <a:lnTo>
                    <a:pt x="370" y="266"/>
                  </a:lnTo>
                  <a:close/>
                  <a:moveTo>
                    <a:pt x="350" y="250"/>
                  </a:moveTo>
                  <a:lnTo>
                    <a:pt x="350" y="250"/>
                  </a:lnTo>
                  <a:cubicBezTo>
                    <a:pt x="342" y="239"/>
                    <a:pt x="341" y="225"/>
                    <a:pt x="350" y="210"/>
                  </a:cubicBezTo>
                  <a:cubicBezTo>
                    <a:pt x="338" y="215"/>
                    <a:pt x="326" y="222"/>
                    <a:pt x="315" y="230"/>
                  </a:cubicBezTo>
                  <a:cubicBezTo>
                    <a:pt x="320" y="240"/>
                    <a:pt x="334" y="252"/>
                    <a:pt x="350" y="250"/>
                  </a:cubicBezTo>
                  <a:lnTo>
                    <a:pt x="350" y="250"/>
                  </a:lnTo>
                  <a:close/>
                  <a:moveTo>
                    <a:pt x="305" y="260"/>
                  </a:moveTo>
                  <a:lnTo>
                    <a:pt x="305" y="260"/>
                  </a:lnTo>
                  <a:lnTo>
                    <a:pt x="305" y="259"/>
                  </a:lnTo>
                  <a:cubicBezTo>
                    <a:pt x="303" y="265"/>
                    <a:pt x="303" y="277"/>
                    <a:pt x="304" y="283"/>
                  </a:cubicBezTo>
                  <a:cubicBezTo>
                    <a:pt x="315" y="287"/>
                    <a:pt x="328" y="287"/>
                    <a:pt x="343" y="287"/>
                  </a:cubicBezTo>
                  <a:cubicBezTo>
                    <a:pt x="355" y="287"/>
                    <a:pt x="366" y="287"/>
                    <a:pt x="377" y="287"/>
                  </a:cubicBezTo>
                  <a:cubicBezTo>
                    <a:pt x="373" y="282"/>
                    <a:pt x="371" y="276"/>
                    <a:pt x="370" y="272"/>
                  </a:cubicBezTo>
                  <a:cubicBezTo>
                    <a:pt x="353" y="278"/>
                    <a:pt x="320" y="276"/>
                    <a:pt x="305" y="260"/>
                  </a:cubicBezTo>
                  <a:lnTo>
                    <a:pt x="305" y="260"/>
                  </a:lnTo>
                  <a:close/>
                  <a:moveTo>
                    <a:pt x="315" y="346"/>
                  </a:moveTo>
                  <a:lnTo>
                    <a:pt x="315" y="346"/>
                  </a:lnTo>
                  <a:cubicBezTo>
                    <a:pt x="311" y="345"/>
                    <a:pt x="308" y="343"/>
                    <a:pt x="304" y="341"/>
                  </a:cubicBezTo>
                  <a:cubicBezTo>
                    <a:pt x="300" y="344"/>
                    <a:pt x="296" y="346"/>
                    <a:pt x="293" y="349"/>
                  </a:cubicBezTo>
                  <a:cubicBezTo>
                    <a:pt x="293" y="349"/>
                    <a:pt x="292" y="350"/>
                    <a:pt x="292" y="350"/>
                  </a:cubicBezTo>
                  <a:cubicBezTo>
                    <a:pt x="285" y="356"/>
                    <a:pt x="279" y="362"/>
                    <a:pt x="274" y="367"/>
                  </a:cubicBezTo>
                  <a:cubicBezTo>
                    <a:pt x="274" y="367"/>
                    <a:pt x="274" y="368"/>
                    <a:pt x="274" y="368"/>
                  </a:cubicBezTo>
                  <a:cubicBezTo>
                    <a:pt x="272" y="370"/>
                    <a:pt x="270" y="373"/>
                    <a:pt x="268" y="375"/>
                  </a:cubicBezTo>
                  <a:cubicBezTo>
                    <a:pt x="268" y="376"/>
                    <a:pt x="268" y="376"/>
                    <a:pt x="268" y="376"/>
                  </a:cubicBezTo>
                  <a:cubicBezTo>
                    <a:pt x="261" y="386"/>
                    <a:pt x="258" y="395"/>
                    <a:pt x="257" y="403"/>
                  </a:cubicBezTo>
                  <a:cubicBezTo>
                    <a:pt x="255" y="415"/>
                    <a:pt x="256" y="431"/>
                    <a:pt x="249" y="441"/>
                  </a:cubicBezTo>
                  <a:cubicBezTo>
                    <a:pt x="260" y="440"/>
                    <a:pt x="263" y="437"/>
                    <a:pt x="270" y="431"/>
                  </a:cubicBezTo>
                  <a:cubicBezTo>
                    <a:pt x="263" y="401"/>
                    <a:pt x="285" y="362"/>
                    <a:pt x="315" y="346"/>
                  </a:cubicBezTo>
                  <a:lnTo>
                    <a:pt x="315" y="346"/>
                  </a:lnTo>
                  <a:close/>
                  <a:moveTo>
                    <a:pt x="318" y="401"/>
                  </a:moveTo>
                  <a:lnTo>
                    <a:pt x="318" y="401"/>
                  </a:lnTo>
                  <a:cubicBezTo>
                    <a:pt x="317" y="402"/>
                    <a:pt x="317" y="403"/>
                    <a:pt x="316" y="405"/>
                  </a:cubicBezTo>
                  <a:cubicBezTo>
                    <a:pt x="310" y="417"/>
                    <a:pt x="317" y="427"/>
                    <a:pt x="324" y="427"/>
                  </a:cubicBezTo>
                  <a:cubicBezTo>
                    <a:pt x="342" y="427"/>
                    <a:pt x="341" y="402"/>
                    <a:pt x="318" y="401"/>
                  </a:cubicBezTo>
                  <a:lnTo>
                    <a:pt x="318" y="401"/>
                  </a:lnTo>
                  <a:close/>
                  <a:moveTo>
                    <a:pt x="286" y="347"/>
                  </a:moveTo>
                  <a:lnTo>
                    <a:pt x="286" y="347"/>
                  </a:lnTo>
                  <a:cubicBezTo>
                    <a:pt x="277" y="340"/>
                    <a:pt x="266" y="331"/>
                    <a:pt x="261" y="320"/>
                  </a:cubicBezTo>
                  <a:cubicBezTo>
                    <a:pt x="260" y="326"/>
                    <a:pt x="260" y="332"/>
                    <a:pt x="262" y="338"/>
                  </a:cubicBezTo>
                  <a:lnTo>
                    <a:pt x="262" y="338"/>
                  </a:lnTo>
                  <a:cubicBezTo>
                    <a:pt x="264" y="347"/>
                    <a:pt x="268" y="355"/>
                    <a:pt x="272" y="361"/>
                  </a:cubicBezTo>
                  <a:cubicBezTo>
                    <a:pt x="276" y="357"/>
                    <a:pt x="281" y="352"/>
                    <a:pt x="286" y="347"/>
                  </a:cubicBezTo>
                  <a:lnTo>
                    <a:pt x="286" y="347"/>
                  </a:lnTo>
                  <a:close/>
                  <a:moveTo>
                    <a:pt x="266" y="460"/>
                  </a:moveTo>
                  <a:lnTo>
                    <a:pt x="266" y="460"/>
                  </a:lnTo>
                  <a:cubicBezTo>
                    <a:pt x="266" y="468"/>
                    <a:pt x="267" y="476"/>
                    <a:pt x="266" y="484"/>
                  </a:cubicBezTo>
                  <a:cubicBezTo>
                    <a:pt x="275" y="483"/>
                    <a:pt x="278" y="481"/>
                    <a:pt x="283" y="476"/>
                  </a:cubicBezTo>
                  <a:cubicBezTo>
                    <a:pt x="277" y="472"/>
                    <a:pt x="271" y="467"/>
                    <a:pt x="266" y="460"/>
                  </a:cubicBezTo>
                  <a:lnTo>
                    <a:pt x="266" y="460"/>
                  </a:lnTo>
                  <a:close/>
                  <a:moveTo>
                    <a:pt x="263" y="356"/>
                  </a:moveTo>
                  <a:lnTo>
                    <a:pt x="263" y="356"/>
                  </a:lnTo>
                  <a:lnTo>
                    <a:pt x="252" y="362"/>
                  </a:lnTo>
                  <a:lnTo>
                    <a:pt x="258" y="374"/>
                  </a:lnTo>
                  <a:cubicBezTo>
                    <a:pt x="260" y="373"/>
                    <a:pt x="262" y="372"/>
                    <a:pt x="264" y="372"/>
                  </a:cubicBezTo>
                  <a:cubicBezTo>
                    <a:pt x="265" y="370"/>
                    <a:pt x="267" y="368"/>
                    <a:pt x="269" y="366"/>
                  </a:cubicBezTo>
                  <a:cubicBezTo>
                    <a:pt x="267" y="363"/>
                    <a:pt x="265" y="359"/>
                    <a:pt x="263" y="356"/>
                  </a:cubicBezTo>
                  <a:lnTo>
                    <a:pt x="263" y="356"/>
                  </a:lnTo>
                  <a:close/>
                  <a:moveTo>
                    <a:pt x="232" y="406"/>
                  </a:moveTo>
                  <a:lnTo>
                    <a:pt x="232" y="406"/>
                  </a:lnTo>
                  <a:cubicBezTo>
                    <a:pt x="232" y="408"/>
                    <a:pt x="232" y="411"/>
                    <a:pt x="232" y="413"/>
                  </a:cubicBezTo>
                  <a:cubicBezTo>
                    <a:pt x="238" y="409"/>
                    <a:pt x="246" y="403"/>
                    <a:pt x="251" y="402"/>
                  </a:cubicBezTo>
                  <a:cubicBezTo>
                    <a:pt x="253" y="395"/>
                    <a:pt x="255" y="388"/>
                    <a:pt x="259" y="379"/>
                  </a:cubicBezTo>
                  <a:cubicBezTo>
                    <a:pt x="259" y="380"/>
                    <a:pt x="258" y="380"/>
                    <a:pt x="258" y="380"/>
                  </a:cubicBezTo>
                  <a:cubicBezTo>
                    <a:pt x="258" y="380"/>
                    <a:pt x="258" y="380"/>
                    <a:pt x="258" y="380"/>
                  </a:cubicBezTo>
                  <a:cubicBezTo>
                    <a:pt x="246" y="387"/>
                    <a:pt x="234" y="401"/>
                    <a:pt x="232" y="406"/>
                  </a:cubicBezTo>
                  <a:lnTo>
                    <a:pt x="232" y="406"/>
                  </a:lnTo>
                  <a:close/>
                  <a:moveTo>
                    <a:pt x="233" y="371"/>
                  </a:moveTo>
                  <a:lnTo>
                    <a:pt x="233" y="371"/>
                  </a:lnTo>
                  <a:cubicBezTo>
                    <a:pt x="232" y="379"/>
                    <a:pt x="231" y="388"/>
                    <a:pt x="232" y="397"/>
                  </a:cubicBezTo>
                  <a:cubicBezTo>
                    <a:pt x="234" y="393"/>
                    <a:pt x="238" y="389"/>
                    <a:pt x="242" y="385"/>
                  </a:cubicBezTo>
                  <a:lnTo>
                    <a:pt x="233" y="371"/>
                  </a:lnTo>
                  <a:lnTo>
                    <a:pt x="233" y="371"/>
                  </a:lnTo>
                  <a:close/>
                  <a:moveTo>
                    <a:pt x="236" y="352"/>
                  </a:moveTo>
                  <a:lnTo>
                    <a:pt x="236" y="352"/>
                  </a:lnTo>
                  <a:cubicBezTo>
                    <a:pt x="235" y="355"/>
                    <a:pt x="235" y="359"/>
                    <a:pt x="234" y="362"/>
                  </a:cubicBezTo>
                  <a:lnTo>
                    <a:pt x="246" y="381"/>
                  </a:lnTo>
                  <a:cubicBezTo>
                    <a:pt x="248" y="380"/>
                    <a:pt x="251" y="378"/>
                    <a:pt x="253" y="377"/>
                  </a:cubicBezTo>
                  <a:cubicBezTo>
                    <a:pt x="243" y="357"/>
                    <a:pt x="241" y="361"/>
                    <a:pt x="260" y="351"/>
                  </a:cubicBezTo>
                  <a:cubicBezTo>
                    <a:pt x="259" y="348"/>
                    <a:pt x="258" y="345"/>
                    <a:pt x="257" y="342"/>
                  </a:cubicBezTo>
                  <a:cubicBezTo>
                    <a:pt x="252" y="343"/>
                    <a:pt x="243" y="347"/>
                    <a:pt x="236" y="352"/>
                  </a:cubicBezTo>
                  <a:lnTo>
                    <a:pt x="236" y="352"/>
                  </a:lnTo>
                  <a:close/>
                  <a:moveTo>
                    <a:pt x="267" y="279"/>
                  </a:moveTo>
                  <a:lnTo>
                    <a:pt x="267" y="279"/>
                  </a:lnTo>
                  <a:cubicBezTo>
                    <a:pt x="254" y="299"/>
                    <a:pt x="244" y="321"/>
                    <a:pt x="238" y="344"/>
                  </a:cubicBezTo>
                  <a:cubicBezTo>
                    <a:pt x="244" y="340"/>
                    <a:pt x="251" y="338"/>
                    <a:pt x="255" y="336"/>
                  </a:cubicBezTo>
                  <a:cubicBezTo>
                    <a:pt x="254" y="328"/>
                    <a:pt x="254" y="319"/>
                    <a:pt x="258" y="309"/>
                  </a:cubicBezTo>
                  <a:cubicBezTo>
                    <a:pt x="259" y="306"/>
                    <a:pt x="263" y="306"/>
                    <a:pt x="263" y="310"/>
                  </a:cubicBezTo>
                  <a:cubicBezTo>
                    <a:pt x="265" y="324"/>
                    <a:pt x="280" y="335"/>
                    <a:pt x="291" y="344"/>
                  </a:cubicBezTo>
                  <a:cubicBezTo>
                    <a:pt x="293" y="342"/>
                    <a:pt x="296" y="339"/>
                    <a:pt x="299" y="337"/>
                  </a:cubicBezTo>
                  <a:cubicBezTo>
                    <a:pt x="283" y="325"/>
                    <a:pt x="271" y="308"/>
                    <a:pt x="267" y="279"/>
                  </a:cubicBezTo>
                  <a:lnTo>
                    <a:pt x="267" y="279"/>
                  </a:lnTo>
                  <a:close/>
                  <a:moveTo>
                    <a:pt x="287" y="255"/>
                  </a:moveTo>
                  <a:lnTo>
                    <a:pt x="287" y="255"/>
                  </a:lnTo>
                  <a:cubicBezTo>
                    <a:pt x="284" y="258"/>
                    <a:pt x="281" y="261"/>
                    <a:pt x="278" y="265"/>
                  </a:cubicBezTo>
                  <a:cubicBezTo>
                    <a:pt x="284" y="273"/>
                    <a:pt x="290" y="278"/>
                    <a:pt x="298" y="281"/>
                  </a:cubicBezTo>
                  <a:cubicBezTo>
                    <a:pt x="297" y="274"/>
                    <a:pt x="297" y="264"/>
                    <a:pt x="299" y="258"/>
                  </a:cubicBezTo>
                  <a:lnTo>
                    <a:pt x="287" y="255"/>
                  </a:lnTo>
                  <a:lnTo>
                    <a:pt x="287" y="255"/>
                  </a:lnTo>
                  <a:close/>
                  <a:moveTo>
                    <a:pt x="445" y="236"/>
                  </a:moveTo>
                  <a:lnTo>
                    <a:pt x="445" y="236"/>
                  </a:lnTo>
                  <a:cubicBezTo>
                    <a:pt x="442" y="238"/>
                    <a:pt x="439" y="239"/>
                    <a:pt x="435" y="239"/>
                  </a:cubicBezTo>
                  <a:cubicBezTo>
                    <a:pt x="434" y="247"/>
                    <a:pt x="433" y="255"/>
                    <a:pt x="434" y="263"/>
                  </a:cubicBezTo>
                  <a:lnTo>
                    <a:pt x="449" y="247"/>
                  </a:lnTo>
                  <a:cubicBezTo>
                    <a:pt x="446" y="243"/>
                    <a:pt x="445" y="240"/>
                    <a:pt x="445" y="236"/>
                  </a:cubicBezTo>
                  <a:lnTo>
                    <a:pt x="445" y="236"/>
                  </a:lnTo>
                  <a:close/>
                  <a:moveTo>
                    <a:pt x="428" y="253"/>
                  </a:moveTo>
                  <a:lnTo>
                    <a:pt x="428" y="253"/>
                  </a:lnTo>
                  <a:cubicBezTo>
                    <a:pt x="424" y="252"/>
                    <a:pt x="420" y="251"/>
                    <a:pt x="418" y="247"/>
                  </a:cubicBezTo>
                  <a:cubicBezTo>
                    <a:pt x="417" y="245"/>
                    <a:pt x="423" y="246"/>
                    <a:pt x="424" y="246"/>
                  </a:cubicBezTo>
                  <a:cubicBezTo>
                    <a:pt x="426" y="246"/>
                    <a:pt x="427" y="245"/>
                    <a:pt x="429" y="245"/>
                  </a:cubicBezTo>
                  <a:cubicBezTo>
                    <a:pt x="429" y="242"/>
                    <a:pt x="429" y="239"/>
                    <a:pt x="430" y="236"/>
                  </a:cubicBezTo>
                  <a:cubicBezTo>
                    <a:pt x="430" y="236"/>
                    <a:pt x="430" y="235"/>
                    <a:pt x="430" y="235"/>
                  </a:cubicBezTo>
                  <a:cubicBezTo>
                    <a:pt x="430" y="234"/>
                    <a:pt x="430" y="233"/>
                    <a:pt x="430" y="232"/>
                  </a:cubicBezTo>
                  <a:cubicBezTo>
                    <a:pt x="431" y="229"/>
                    <a:pt x="436" y="229"/>
                    <a:pt x="436" y="233"/>
                  </a:cubicBezTo>
                  <a:cubicBezTo>
                    <a:pt x="452" y="232"/>
                    <a:pt x="449" y="208"/>
                    <a:pt x="432" y="212"/>
                  </a:cubicBezTo>
                  <a:cubicBezTo>
                    <a:pt x="428" y="212"/>
                    <a:pt x="427" y="207"/>
                    <a:pt x="431" y="206"/>
                  </a:cubicBezTo>
                  <a:cubicBezTo>
                    <a:pt x="435" y="205"/>
                    <a:pt x="438" y="205"/>
                    <a:pt x="441" y="206"/>
                  </a:cubicBezTo>
                  <a:cubicBezTo>
                    <a:pt x="439" y="183"/>
                    <a:pt x="403" y="197"/>
                    <a:pt x="423" y="215"/>
                  </a:cubicBezTo>
                  <a:cubicBezTo>
                    <a:pt x="426" y="217"/>
                    <a:pt x="423" y="222"/>
                    <a:pt x="420" y="219"/>
                  </a:cubicBezTo>
                  <a:cubicBezTo>
                    <a:pt x="416" y="216"/>
                    <a:pt x="414" y="213"/>
                    <a:pt x="413" y="210"/>
                  </a:cubicBezTo>
                  <a:cubicBezTo>
                    <a:pt x="400" y="212"/>
                    <a:pt x="403" y="228"/>
                    <a:pt x="412" y="231"/>
                  </a:cubicBezTo>
                  <a:lnTo>
                    <a:pt x="412" y="230"/>
                  </a:lnTo>
                  <a:cubicBezTo>
                    <a:pt x="413" y="227"/>
                    <a:pt x="418" y="228"/>
                    <a:pt x="417" y="232"/>
                  </a:cubicBezTo>
                  <a:lnTo>
                    <a:pt x="416" y="234"/>
                  </a:lnTo>
                  <a:cubicBezTo>
                    <a:pt x="416" y="235"/>
                    <a:pt x="416" y="235"/>
                    <a:pt x="416" y="235"/>
                  </a:cubicBezTo>
                  <a:lnTo>
                    <a:pt x="403" y="288"/>
                  </a:lnTo>
                  <a:cubicBezTo>
                    <a:pt x="406" y="288"/>
                    <a:pt x="408" y="289"/>
                    <a:pt x="410" y="289"/>
                  </a:cubicBezTo>
                  <a:lnTo>
                    <a:pt x="430" y="268"/>
                  </a:lnTo>
                  <a:cubicBezTo>
                    <a:pt x="428" y="263"/>
                    <a:pt x="428" y="258"/>
                    <a:pt x="428" y="253"/>
                  </a:cubicBezTo>
                  <a:lnTo>
                    <a:pt x="428" y="253"/>
                  </a:lnTo>
                  <a:close/>
                  <a:moveTo>
                    <a:pt x="456" y="273"/>
                  </a:moveTo>
                  <a:lnTo>
                    <a:pt x="456" y="273"/>
                  </a:lnTo>
                  <a:cubicBezTo>
                    <a:pt x="453" y="268"/>
                    <a:pt x="452" y="262"/>
                    <a:pt x="453" y="257"/>
                  </a:cubicBezTo>
                  <a:cubicBezTo>
                    <a:pt x="453" y="254"/>
                    <a:pt x="456" y="259"/>
                    <a:pt x="456" y="259"/>
                  </a:cubicBezTo>
                  <a:cubicBezTo>
                    <a:pt x="458" y="261"/>
                    <a:pt x="460" y="262"/>
                    <a:pt x="463" y="263"/>
                  </a:cubicBezTo>
                  <a:cubicBezTo>
                    <a:pt x="467" y="256"/>
                    <a:pt x="472" y="249"/>
                    <a:pt x="477" y="243"/>
                  </a:cubicBezTo>
                  <a:cubicBezTo>
                    <a:pt x="483" y="235"/>
                    <a:pt x="488" y="228"/>
                    <a:pt x="494" y="221"/>
                  </a:cubicBezTo>
                  <a:cubicBezTo>
                    <a:pt x="484" y="209"/>
                    <a:pt x="468" y="216"/>
                    <a:pt x="473" y="234"/>
                  </a:cubicBezTo>
                  <a:cubicBezTo>
                    <a:pt x="474" y="238"/>
                    <a:pt x="468" y="239"/>
                    <a:pt x="467" y="235"/>
                  </a:cubicBezTo>
                  <a:cubicBezTo>
                    <a:pt x="466" y="231"/>
                    <a:pt x="466" y="228"/>
                    <a:pt x="466" y="225"/>
                  </a:cubicBezTo>
                  <a:cubicBezTo>
                    <a:pt x="454" y="221"/>
                    <a:pt x="445" y="232"/>
                    <a:pt x="453" y="243"/>
                  </a:cubicBezTo>
                  <a:cubicBezTo>
                    <a:pt x="456" y="240"/>
                    <a:pt x="459" y="244"/>
                    <a:pt x="457" y="247"/>
                  </a:cubicBezTo>
                  <a:lnTo>
                    <a:pt x="435" y="270"/>
                  </a:lnTo>
                  <a:cubicBezTo>
                    <a:pt x="435" y="271"/>
                    <a:pt x="435" y="271"/>
                    <a:pt x="434" y="271"/>
                  </a:cubicBezTo>
                  <a:lnTo>
                    <a:pt x="417" y="290"/>
                  </a:lnTo>
                  <a:cubicBezTo>
                    <a:pt x="424" y="292"/>
                    <a:pt x="432" y="293"/>
                    <a:pt x="440" y="296"/>
                  </a:cubicBezTo>
                  <a:cubicBezTo>
                    <a:pt x="445" y="288"/>
                    <a:pt x="451" y="280"/>
                    <a:pt x="456" y="273"/>
                  </a:cubicBezTo>
                  <a:lnTo>
                    <a:pt x="456" y="273"/>
                  </a:lnTo>
                  <a:close/>
                  <a:moveTo>
                    <a:pt x="431" y="430"/>
                  </a:moveTo>
                  <a:lnTo>
                    <a:pt x="431" y="430"/>
                  </a:lnTo>
                  <a:cubicBezTo>
                    <a:pt x="462" y="417"/>
                    <a:pt x="472" y="392"/>
                    <a:pt x="471" y="372"/>
                  </a:cubicBezTo>
                  <a:cubicBezTo>
                    <a:pt x="464" y="382"/>
                    <a:pt x="457" y="393"/>
                    <a:pt x="450" y="402"/>
                  </a:cubicBezTo>
                  <a:cubicBezTo>
                    <a:pt x="444" y="412"/>
                    <a:pt x="437" y="421"/>
                    <a:pt x="431" y="430"/>
                  </a:cubicBezTo>
                  <a:lnTo>
                    <a:pt x="431" y="430"/>
                  </a:lnTo>
                  <a:close/>
                  <a:moveTo>
                    <a:pt x="493" y="359"/>
                  </a:moveTo>
                  <a:lnTo>
                    <a:pt x="493" y="359"/>
                  </a:lnTo>
                  <a:cubicBezTo>
                    <a:pt x="506" y="345"/>
                    <a:pt x="511" y="331"/>
                    <a:pt x="511" y="317"/>
                  </a:cubicBezTo>
                  <a:cubicBezTo>
                    <a:pt x="503" y="326"/>
                    <a:pt x="496" y="335"/>
                    <a:pt x="490" y="345"/>
                  </a:cubicBezTo>
                  <a:cubicBezTo>
                    <a:pt x="491" y="349"/>
                    <a:pt x="492" y="354"/>
                    <a:pt x="493" y="359"/>
                  </a:cubicBezTo>
                  <a:lnTo>
                    <a:pt x="493" y="359"/>
                  </a:lnTo>
                  <a:close/>
                  <a:moveTo>
                    <a:pt x="534" y="308"/>
                  </a:moveTo>
                  <a:lnTo>
                    <a:pt x="534" y="308"/>
                  </a:lnTo>
                  <a:cubicBezTo>
                    <a:pt x="548" y="297"/>
                    <a:pt x="553" y="285"/>
                    <a:pt x="553" y="270"/>
                  </a:cubicBezTo>
                  <a:cubicBezTo>
                    <a:pt x="545" y="277"/>
                    <a:pt x="538" y="284"/>
                    <a:pt x="531" y="292"/>
                  </a:cubicBezTo>
                  <a:cubicBezTo>
                    <a:pt x="532" y="298"/>
                    <a:pt x="533" y="303"/>
                    <a:pt x="534" y="308"/>
                  </a:cubicBezTo>
                  <a:lnTo>
                    <a:pt x="534" y="308"/>
                  </a:lnTo>
                  <a:close/>
                  <a:moveTo>
                    <a:pt x="533" y="331"/>
                  </a:moveTo>
                  <a:lnTo>
                    <a:pt x="533" y="331"/>
                  </a:lnTo>
                  <a:cubicBezTo>
                    <a:pt x="562" y="318"/>
                    <a:pt x="575" y="287"/>
                    <a:pt x="572" y="254"/>
                  </a:cubicBezTo>
                  <a:cubicBezTo>
                    <a:pt x="567" y="258"/>
                    <a:pt x="563" y="261"/>
                    <a:pt x="558" y="265"/>
                  </a:cubicBezTo>
                  <a:cubicBezTo>
                    <a:pt x="560" y="285"/>
                    <a:pt x="553" y="301"/>
                    <a:pt x="534" y="315"/>
                  </a:cubicBezTo>
                  <a:cubicBezTo>
                    <a:pt x="534" y="321"/>
                    <a:pt x="534" y="326"/>
                    <a:pt x="533" y="331"/>
                  </a:cubicBezTo>
                  <a:lnTo>
                    <a:pt x="533" y="331"/>
                  </a:lnTo>
                  <a:close/>
                  <a:moveTo>
                    <a:pt x="420" y="452"/>
                  </a:moveTo>
                  <a:lnTo>
                    <a:pt x="420" y="452"/>
                  </a:lnTo>
                  <a:cubicBezTo>
                    <a:pt x="420" y="452"/>
                    <a:pt x="420" y="452"/>
                    <a:pt x="420" y="452"/>
                  </a:cubicBezTo>
                  <a:cubicBezTo>
                    <a:pt x="453" y="449"/>
                    <a:pt x="482" y="423"/>
                    <a:pt x="488" y="388"/>
                  </a:cubicBezTo>
                  <a:cubicBezTo>
                    <a:pt x="488" y="387"/>
                    <a:pt x="488" y="387"/>
                    <a:pt x="488" y="387"/>
                  </a:cubicBezTo>
                  <a:cubicBezTo>
                    <a:pt x="489" y="380"/>
                    <a:pt x="489" y="373"/>
                    <a:pt x="488" y="365"/>
                  </a:cubicBezTo>
                  <a:cubicBezTo>
                    <a:pt x="488" y="365"/>
                    <a:pt x="488" y="364"/>
                    <a:pt x="488" y="364"/>
                  </a:cubicBezTo>
                  <a:cubicBezTo>
                    <a:pt x="488" y="360"/>
                    <a:pt x="487" y="355"/>
                    <a:pt x="485" y="351"/>
                  </a:cubicBezTo>
                  <a:cubicBezTo>
                    <a:pt x="482" y="355"/>
                    <a:pt x="479" y="360"/>
                    <a:pt x="475" y="365"/>
                  </a:cubicBezTo>
                  <a:cubicBezTo>
                    <a:pt x="480" y="390"/>
                    <a:pt x="469" y="425"/>
                    <a:pt x="425" y="438"/>
                  </a:cubicBezTo>
                  <a:cubicBezTo>
                    <a:pt x="422" y="443"/>
                    <a:pt x="418" y="447"/>
                    <a:pt x="415" y="452"/>
                  </a:cubicBezTo>
                  <a:cubicBezTo>
                    <a:pt x="416" y="452"/>
                    <a:pt x="418" y="452"/>
                    <a:pt x="420" y="452"/>
                  </a:cubicBezTo>
                  <a:lnTo>
                    <a:pt x="420" y="452"/>
                  </a:lnTo>
                  <a:close/>
                  <a:moveTo>
                    <a:pt x="299" y="552"/>
                  </a:moveTo>
                  <a:lnTo>
                    <a:pt x="299" y="552"/>
                  </a:lnTo>
                  <a:cubicBezTo>
                    <a:pt x="299" y="552"/>
                    <a:pt x="299" y="552"/>
                    <a:pt x="299" y="552"/>
                  </a:cubicBezTo>
                  <a:cubicBezTo>
                    <a:pt x="299" y="553"/>
                    <a:pt x="300" y="554"/>
                    <a:pt x="301" y="555"/>
                  </a:cubicBezTo>
                  <a:cubicBezTo>
                    <a:pt x="312" y="549"/>
                    <a:pt x="322" y="541"/>
                    <a:pt x="332" y="533"/>
                  </a:cubicBezTo>
                  <a:cubicBezTo>
                    <a:pt x="332" y="533"/>
                    <a:pt x="332" y="533"/>
                    <a:pt x="332" y="533"/>
                  </a:cubicBezTo>
                  <a:cubicBezTo>
                    <a:pt x="337" y="529"/>
                    <a:pt x="342" y="525"/>
                    <a:pt x="346" y="521"/>
                  </a:cubicBezTo>
                  <a:cubicBezTo>
                    <a:pt x="346" y="521"/>
                    <a:pt x="347" y="521"/>
                    <a:pt x="347" y="521"/>
                  </a:cubicBezTo>
                  <a:cubicBezTo>
                    <a:pt x="351" y="517"/>
                    <a:pt x="356" y="512"/>
                    <a:pt x="360" y="508"/>
                  </a:cubicBezTo>
                  <a:cubicBezTo>
                    <a:pt x="360" y="508"/>
                    <a:pt x="361" y="508"/>
                    <a:pt x="361" y="507"/>
                  </a:cubicBezTo>
                  <a:cubicBezTo>
                    <a:pt x="367" y="502"/>
                    <a:pt x="372" y="495"/>
                    <a:pt x="378" y="489"/>
                  </a:cubicBezTo>
                  <a:cubicBezTo>
                    <a:pt x="378" y="489"/>
                    <a:pt x="378" y="488"/>
                    <a:pt x="379" y="488"/>
                  </a:cubicBezTo>
                  <a:cubicBezTo>
                    <a:pt x="384" y="483"/>
                    <a:pt x="389" y="477"/>
                    <a:pt x="393" y="471"/>
                  </a:cubicBezTo>
                  <a:cubicBezTo>
                    <a:pt x="394" y="470"/>
                    <a:pt x="394" y="470"/>
                    <a:pt x="394" y="470"/>
                  </a:cubicBezTo>
                  <a:cubicBezTo>
                    <a:pt x="398" y="465"/>
                    <a:pt x="403" y="459"/>
                    <a:pt x="407" y="454"/>
                  </a:cubicBezTo>
                  <a:cubicBezTo>
                    <a:pt x="407" y="453"/>
                    <a:pt x="407" y="453"/>
                    <a:pt x="407" y="453"/>
                  </a:cubicBezTo>
                  <a:cubicBezTo>
                    <a:pt x="412" y="447"/>
                    <a:pt x="417" y="440"/>
                    <a:pt x="421" y="434"/>
                  </a:cubicBezTo>
                  <a:cubicBezTo>
                    <a:pt x="421" y="434"/>
                    <a:pt x="421" y="434"/>
                    <a:pt x="422" y="433"/>
                  </a:cubicBezTo>
                  <a:cubicBezTo>
                    <a:pt x="438" y="410"/>
                    <a:pt x="454" y="386"/>
                    <a:pt x="470" y="363"/>
                  </a:cubicBezTo>
                  <a:cubicBezTo>
                    <a:pt x="470" y="363"/>
                    <a:pt x="470" y="363"/>
                    <a:pt x="470" y="363"/>
                  </a:cubicBezTo>
                  <a:cubicBezTo>
                    <a:pt x="475" y="356"/>
                    <a:pt x="479" y="350"/>
                    <a:pt x="484" y="343"/>
                  </a:cubicBezTo>
                  <a:cubicBezTo>
                    <a:pt x="484" y="343"/>
                    <a:pt x="484" y="343"/>
                    <a:pt x="484" y="343"/>
                  </a:cubicBezTo>
                  <a:cubicBezTo>
                    <a:pt x="492" y="332"/>
                    <a:pt x="500" y="321"/>
                    <a:pt x="508" y="311"/>
                  </a:cubicBezTo>
                  <a:cubicBezTo>
                    <a:pt x="509" y="310"/>
                    <a:pt x="510" y="309"/>
                    <a:pt x="510" y="308"/>
                  </a:cubicBezTo>
                  <a:cubicBezTo>
                    <a:pt x="511" y="308"/>
                    <a:pt x="511" y="307"/>
                    <a:pt x="511" y="307"/>
                  </a:cubicBezTo>
                  <a:cubicBezTo>
                    <a:pt x="516" y="301"/>
                    <a:pt x="521" y="296"/>
                    <a:pt x="526" y="290"/>
                  </a:cubicBezTo>
                  <a:cubicBezTo>
                    <a:pt x="526" y="290"/>
                    <a:pt x="526" y="290"/>
                    <a:pt x="526" y="289"/>
                  </a:cubicBezTo>
                  <a:cubicBezTo>
                    <a:pt x="535" y="280"/>
                    <a:pt x="544" y="270"/>
                    <a:pt x="553" y="262"/>
                  </a:cubicBezTo>
                  <a:cubicBezTo>
                    <a:pt x="553" y="262"/>
                    <a:pt x="554" y="262"/>
                    <a:pt x="554" y="262"/>
                  </a:cubicBezTo>
                  <a:cubicBezTo>
                    <a:pt x="560" y="256"/>
                    <a:pt x="566" y="252"/>
                    <a:pt x="572" y="247"/>
                  </a:cubicBezTo>
                  <a:cubicBezTo>
                    <a:pt x="572" y="247"/>
                    <a:pt x="573" y="247"/>
                    <a:pt x="573" y="247"/>
                  </a:cubicBezTo>
                  <a:lnTo>
                    <a:pt x="574" y="246"/>
                  </a:lnTo>
                  <a:cubicBezTo>
                    <a:pt x="574" y="246"/>
                    <a:pt x="574" y="246"/>
                    <a:pt x="574" y="246"/>
                  </a:cubicBezTo>
                  <a:cubicBezTo>
                    <a:pt x="575" y="245"/>
                    <a:pt x="576" y="244"/>
                    <a:pt x="577" y="244"/>
                  </a:cubicBezTo>
                  <a:lnTo>
                    <a:pt x="571" y="228"/>
                  </a:lnTo>
                  <a:cubicBezTo>
                    <a:pt x="568" y="230"/>
                    <a:pt x="565" y="233"/>
                    <a:pt x="562" y="235"/>
                  </a:cubicBezTo>
                  <a:cubicBezTo>
                    <a:pt x="562" y="235"/>
                    <a:pt x="562" y="236"/>
                    <a:pt x="562" y="236"/>
                  </a:cubicBezTo>
                  <a:cubicBezTo>
                    <a:pt x="456" y="323"/>
                    <a:pt x="411" y="466"/>
                    <a:pt x="294" y="544"/>
                  </a:cubicBezTo>
                  <a:cubicBezTo>
                    <a:pt x="296" y="547"/>
                    <a:pt x="297" y="549"/>
                    <a:pt x="299" y="552"/>
                  </a:cubicBezTo>
                  <a:lnTo>
                    <a:pt x="299" y="552"/>
                  </a:lnTo>
                  <a:close/>
                  <a:moveTo>
                    <a:pt x="400" y="562"/>
                  </a:moveTo>
                  <a:lnTo>
                    <a:pt x="400" y="562"/>
                  </a:lnTo>
                  <a:cubicBezTo>
                    <a:pt x="400" y="562"/>
                    <a:pt x="400" y="562"/>
                    <a:pt x="400" y="562"/>
                  </a:cubicBezTo>
                  <a:cubicBezTo>
                    <a:pt x="402" y="563"/>
                    <a:pt x="405" y="563"/>
                    <a:pt x="407" y="563"/>
                  </a:cubicBezTo>
                  <a:cubicBezTo>
                    <a:pt x="414" y="563"/>
                    <a:pt x="421" y="561"/>
                    <a:pt x="426" y="556"/>
                  </a:cubicBezTo>
                  <a:cubicBezTo>
                    <a:pt x="426" y="556"/>
                    <a:pt x="426" y="556"/>
                    <a:pt x="426" y="556"/>
                  </a:cubicBezTo>
                  <a:cubicBezTo>
                    <a:pt x="433" y="551"/>
                    <a:pt x="437" y="543"/>
                    <a:pt x="437" y="534"/>
                  </a:cubicBezTo>
                  <a:cubicBezTo>
                    <a:pt x="437" y="529"/>
                    <a:pt x="436" y="525"/>
                    <a:pt x="434" y="522"/>
                  </a:cubicBezTo>
                  <a:cubicBezTo>
                    <a:pt x="434" y="521"/>
                    <a:pt x="434" y="521"/>
                    <a:pt x="434" y="521"/>
                  </a:cubicBezTo>
                  <a:cubicBezTo>
                    <a:pt x="429" y="511"/>
                    <a:pt x="419" y="505"/>
                    <a:pt x="407" y="505"/>
                  </a:cubicBezTo>
                  <a:cubicBezTo>
                    <a:pt x="406" y="505"/>
                    <a:pt x="404" y="505"/>
                    <a:pt x="403" y="505"/>
                  </a:cubicBezTo>
                  <a:lnTo>
                    <a:pt x="402" y="505"/>
                  </a:lnTo>
                  <a:cubicBezTo>
                    <a:pt x="397" y="506"/>
                    <a:pt x="392" y="508"/>
                    <a:pt x="388" y="512"/>
                  </a:cubicBezTo>
                  <a:lnTo>
                    <a:pt x="388" y="512"/>
                  </a:lnTo>
                  <a:cubicBezTo>
                    <a:pt x="382" y="517"/>
                    <a:pt x="378" y="525"/>
                    <a:pt x="378" y="534"/>
                  </a:cubicBezTo>
                  <a:cubicBezTo>
                    <a:pt x="378" y="547"/>
                    <a:pt x="387" y="559"/>
                    <a:pt x="400" y="562"/>
                  </a:cubicBezTo>
                  <a:lnTo>
                    <a:pt x="400" y="562"/>
                  </a:lnTo>
                  <a:close/>
                  <a:moveTo>
                    <a:pt x="324" y="668"/>
                  </a:moveTo>
                  <a:lnTo>
                    <a:pt x="324" y="668"/>
                  </a:lnTo>
                  <a:cubicBezTo>
                    <a:pt x="332" y="665"/>
                    <a:pt x="340" y="662"/>
                    <a:pt x="347" y="657"/>
                  </a:cubicBezTo>
                  <a:cubicBezTo>
                    <a:pt x="347" y="657"/>
                    <a:pt x="347" y="657"/>
                    <a:pt x="348" y="657"/>
                  </a:cubicBezTo>
                  <a:cubicBezTo>
                    <a:pt x="354" y="653"/>
                    <a:pt x="360" y="648"/>
                    <a:pt x="365" y="643"/>
                  </a:cubicBezTo>
                  <a:cubicBezTo>
                    <a:pt x="365" y="643"/>
                    <a:pt x="365" y="643"/>
                    <a:pt x="365" y="643"/>
                  </a:cubicBezTo>
                  <a:cubicBezTo>
                    <a:pt x="390" y="618"/>
                    <a:pt x="397" y="585"/>
                    <a:pt x="396" y="567"/>
                  </a:cubicBezTo>
                  <a:cubicBezTo>
                    <a:pt x="391" y="565"/>
                    <a:pt x="385" y="562"/>
                    <a:pt x="381" y="557"/>
                  </a:cubicBezTo>
                  <a:cubicBezTo>
                    <a:pt x="384" y="590"/>
                    <a:pt x="374" y="629"/>
                    <a:pt x="327" y="653"/>
                  </a:cubicBezTo>
                  <a:cubicBezTo>
                    <a:pt x="326" y="653"/>
                    <a:pt x="326" y="653"/>
                    <a:pt x="325" y="653"/>
                  </a:cubicBezTo>
                  <a:cubicBezTo>
                    <a:pt x="325" y="653"/>
                    <a:pt x="324" y="653"/>
                    <a:pt x="324" y="653"/>
                  </a:cubicBezTo>
                  <a:cubicBezTo>
                    <a:pt x="316" y="650"/>
                    <a:pt x="307" y="646"/>
                    <a:pt x="300" y="641"/>
                  </a:cubicBezTo>
                  <a:cubicBezTo>
                    <a:pt x="299" y="640"/>
                    <a:pt x="299" y="640"/>
                    <a:pt x="298" y="640"/>
                  </a:cubicBezTo>
                  <a:cubicBezTo>
                    <a:pt x="292" y="635"/>
                    <a:pt x="286" y="629"/>
                    <a:pt x="282" y="622"/>
                  </a:cubicBezTo>
                  <a:cubicBezTo>
                    <a:pt x="282" y="621"/>
                    <a:pt x="282" y="621"/>
                    <a:pt x="281" y="621"/>
                  </a:cubicBezTo>
                  <a:cubicBezTo>
                    <a:pt x="272" y="605"/>
                    <a:pt x="274" y="585"/>
                    <a:pt x="300" y="569"/>
                  </a:cubicBezTo>
                  <a:cubicBezTo>
                    <a:pt x="299" y="565"/>
                    <a:pt x="297" y="561"/>
                    <a:pt x="295" y="557"/>
                  </a:cubicBezTo>
                  <a:cubicBezTo>
                    <a:pt x="241" y="594"/>
                    <a:pt x="263" y="640"/>
                    <a:pt x="324" y="668"/>
                  </a:cubicBezTo>
                  <a:lnTo>
                    <a:pt x="324" y="668"/>
                  </a:lnTo>
                  <a:close/>
                  <a:moveTo>
                    <a:pt x="349" y="662"/>
                  </a:moveTo>
                  <a:lnTo>
                    <a:pt x="349" y="662"/>
                  </a:lnTo>
                  <a:cubicBezTo>
                    <a:pt x="344" y="666"/>
                    <a:pt x="338" y="669"/>
                    <a:pt x="331" y="672"/>
                  </a:cubicBezTo>
                  <a:cubicBezTo>
                    <a:pt x="363" y="685"/>
                    <a:pt x="405" y="694"/>
                    <a:pt x="449" y="693"/>
                  </a:cubicBezTo>
                  <a:cubicBezTo>
                    <a:pt x="423" y="683"/>
                    <a:pt x="374" y="667"/>
                    <a:pt x="349" y="662"/>
                  </a:cubicBezTo>
                  <a:lnTo>
                    <a:pt x="349" y="662"/>
                  </a:lnTo>
                  <a:close/>
                  <a:moveTo>
                    <a:pt x="368" y="648"/>
                  </a:moveTo>
                  <a:lnTo>
                    <a:pt x="368" y="648"/>
                  </a:lnTo>
                  <a:cubicBezTo>
                    <a:pt x="364" y="652"/>
                    <a:pt x="360" y="655"/>
                    <a:pt x="356" y="658"/>
                  </a:cubicBezTo>
                  <a:cubicBezTo>
                    <a:pt x="387" y="665"/>
                    <a:pt x="443" y="683"/>
                    <a:pt x="463" y="692"/>
                  </a:cubicBezTo>
                  <a:cubicBezTo>
                    <a:pt x="475" y="692"/>
                    <a:pt x="487" y="690"/>
                    <a:pt x="499" y="688"/>
                  </a:cubicBezTo>
                  <a:cubicBezTo>
                    <a:pt x="465" y="677"/>
                    <a:pt x="398" y="656"/>
                    <a:pt x="368" y="648"/>
                  </a:cubicBezTo>
                  <a:lnTo>
                    <a:pt x="368" y="648"/>
                  </a:lnTo>
                  <a:close/>
                  <a:moveTo>
                    <a:pt x="402" y="568"/>
                  </a:moveTo>
                  <a:lnTo>
                    <a:pt x="402" y="568"/>
                  </a:lnTo>
                  <a:cubicBezTo>
                    <a:pt x="402" y="587"/>
                    <a:pt x="395" y="619"/>
                    <a:pt x="372" y="644"/>
                  </a:cubicBezTo>
                  <a:cubicBezTo>
                    <a:pt x="407" y="652"/>
                    <a:pt x="482" y="676"/>
                    <a:pt x="510" y="686"/>
                  </a:cubicBezTo>
                  <a:cubicBezTo>
                    <a:pt x="514" y="685"/>
                    <a:pt x="518" y="684"/>
                    <a:pt x="521" y="683"/>
                  </a:cubicBezTo>
                  <a:cubicBezTo>
                    <a:pt x="517" y="661"/>
                    <a:pt x="517" y="629"/>
                    <a:pt x="528" y="594"/>
                  </a:cubicBezTo>
                  <a:cubicBezTo>
                    <a:pt x="497" y="592"/>
                    <a:pt x="461" y="582"/>
                    <a:pt x="428" y="562"/>
                  </a:cubicBezTo>
                  <a:cubicBezTo>
                    <a:pt x="422" y="566"/>
                    <a:pt x="415" y="569"/>
                    <a:pt x="407" y="569"/>
                  </a:cubicBezTo>
                  <a:cubicBezTo>
                    <a:pt x="405" y="569"/>
                    <a:pt x="404" y="569"/>
                    <a:pt x="402" y="568"/>
                  </a:cubicBezTo>
                  <a:lnTo>
                    <a:pt x="402" y="568"/>
                  </a:lnTo>
                  <a:close/>
                  <a:moveTo>
                    <a:pt x="402" y="492"/>
                  </a:moveTo>
                  <a:lnTo>
                    <a:pt x="402" y="492"/>
                  </a:lnTo>
                  <a:cubicBezTo>
                    <a:pt x="402" y="495"/>
                    <a:pt x="403" y="497"/>
                    <a:pt x="404" y="499"/>
                  </a:cubicBezTo>
                  <a:cubicBezTo>
                    <a:pt x="405" y="499"/>
                    <a:pt x="406" y="499"/>
                    <a:pt x="407" y="499"/>
                  </a:cubicBezTo>
                  <a:cubicBezTo>
                    <a:pt x="413" y="499"/>
                    <a:pt x="418" y="500"/>
                    <a:pt x="423" y="503"/>
                  </a:cubicBezTo>
                  <a:cubicBezTo>
                    <a:pt x="426" y="487"/>
                    <a:pt x="411" y="481"/>
                    <a:pt x="402" y="492"/>
                  </a:cubicBezTo>
                  <a:lnTo>
                    <a:pt x="402" y="492"/>
                  </a:lnTo>
                  <a:close/>
                  <a:moveTo>
                    <a:pt x="422" y="464"/>
                  </a:moveTo>
                  <a:lnTo>
                    <a:pt x="422" y="464"/>
                  </a:lnTo>
                  <a:cubicBezTo>
                    <a:pt x="447" y="470"/>
                    <a:pt x="455" y="502"/>
                    <a:pt x="440" y="521"/>
                  </a:cubicBezTo>
                  <a:cubicBezTo>
                    <a:pt x="441" y="525"/>
                    <a:pt x="442" y="529"/>
                    <a:pt x="442" y="534"/>
                  </a:cubicBezTo>
                  <a:cubicBezTo>
                    <a:pt x="442" y="543"/>
                    <a:pt x="438" y="552"/>
                    <a:pt x="432" y="558"/>
                  </a:cubicBezTo>
                  <a:cubicBezTo>
                    <a:pt x="481" y="588"/>
                    <a:pt x="536" y="593"/>
                    <a:pt x="572" y="586"/>
                  </a:cubicBezTo>
                  <a:cubicBezTo>
                    <a:pt x="610" y="578"/>
                    <a:pt x="623" y="557"/>
                    <a:pt x="600" y="536"/>
                  </a:cubicBezTo>
                  <a:cubicBezTo>
                    <a:pt x="595" y="532"/>
                    <a:pt x="607" y="521"/>
                    <a:pt x="615" y="520"/>
                  </a:cubicBezTo>
                  <a:cubicBezTo>
                    <a:pt x="616" y="515"/>
                    <a:pt x="614" y="511"/>
                    <a:pt x="609" y="509"/>
                  </a:cubicBezTo>
                  <a:cubicBezTo>
                    <a:pt x="598" y="508"/>
                    <a:pt x="579" y="514"/>
                    <a:pt x="566" y="517"/>
                  </a:cubicBezTo>
                  <a:cubicBezTo>
                    <a:pt x="566" y="519"/>
                    <a:pt x="562" y="520"/>
                    <a:pt x="561" y="517"/>
                  </a:cubicBezTo>
                  <a:cubicBezTo>
                    <a:pt x="560" y="513"/>
                    <a:pt x="563" y="507"/>
                    <a:pt x="564" y="505"/>
                  </a:cubicBezTo>
                  <a:cubicBezTo>
                    <a:pt x="566" y="501"/>
                    <a:pt x="570" y="504"/>
                    <a:pt x="569" y="507"/>
                  </a:cubicBezTo>
                  <a:cubicBezTo>
                    <a:pt x="568" y="508"/>
                    <a:pt x="568" y="509"/>
                    <a:pt x="567" y="511"/>
                  </a:cubicBezTo>
                  <a:cubicBezTo>
                    <a:pt x="580" y="508"/>
                    <a:pt x="597" y="502"/>
                    <a:pt x="609" y="503"/>
                  </a:cubicBezTo>
                  <a:cubicBezTo>
                    <a:pt x="612" y="501"/>
                    <a:pt x="620" y="495"/>
                    <a:pt x="619" y="491"/>
                  </a:cubicBezTo>
                  <a:cubicBezTo>
                    <a:pt x="618" y="490"/>
                    <a:pt x="617" y="489"/>
                    <a:pt x="616" y="487"/>
                  </a:cubicBezTo>
                  <a:cubicBezTo>
                    <a:pt x="610" y="479"/>
                    <a:pt x="612" y="473"/>
                    <a:pt x="618" y="467"/>
                  </a:cubicBezTo>
                  <a:cubicBezTo>
                    <a:pt x="608" y="466"/>
                    <a:pt x="596" y="467"/>
                    <a:pt x="590" y="474"/>
                  </a:cubicBezTo>
                  <a:cubicBezTo>
                    <a:pt x="586" y="479"/>
                    <a:pt x="579" y="467"/>
                    <a:pt x="579" y="466"/>
                  </a:cubicBezTo>
                  <a:cubicBezTo>
                    <a:pt x="576" y="460"/>
                    <a:pt x="576" y="452"/>
                    <a:pt x="586" y="443"/>
                  </a:cubicBezTo>
                  <a:cubicBezTo>
                    <a:pt x="588" y="440"/>
                    <a:pt x="592" y="445"/>
                    <a:pt x="590" y="447"/>
                  </a:cubicBezTo>
                  <a:cubicBezTo>
                    <a:pt x="582" y="454"/>
                    <a:pt x="580" y="461"/>
                    <a:pt x="587" y="468"/>
                  </a:cubicBezTo>
                  <a:lnTo>
                    <a:pt x="588" y="469"/>
                  </a:lnTo>
                  <a:cubicBezTo>
                    <a:pt x="598" y="461"/>
                    <a:pt x="612" y="460"/>
                    <a:pt x="624" y="463"/>
                  </a:cubicBezTo>
                  <a:lnTo>
                    <a:pt x="624" y="463"/>
                  </a:lnTo>
                  <a:lnTo>
                    <a:pt x="624" y="463"/>
                  </a:lnTo>
                  <a:cubicBezTo>
                    <a:pt x="645" y="461"/>
                    <a:pt x="644" y="453"/>
                    <a:pt x="638" y="437"/>
                  </a:cubicBezTo>
                  <a:cubicBezTo>
                    <a:pt x="636" y="431"/>
                    <a:pt x="633" y="424"/>
                    <a:pt x="630" y="415"/>
                  </a:cubicBezTo>
                  <a:cubicBezTo>
                    <a:pt x="625" y="404"/>
                    <a:pt x="617" y="379"/>
                    <a:pt x="608" y="353"/>
                  </a:cubicBezTo>
                  <a:cubicBezTo>
                    <a:pt x="584" y="343"/>
                    <a:pt x="549" y="349"/>
                    <a:pt x="523" y="361"/>
                  </a:cubicBezTo>
                  <a:cubicBezTo>
                    <a:pt x="516" y="371"/>
                    <a:pt x="507" y="380"/>
                    <a:pt x="493" y="389"/>
                  </a:cubicBezTo>
                  <a:cubicBezTo>
                    <a:pt x="487" y="426"/>
                    <a:pt x="457" y="453"/>
                    <a:pt x="423" y="457"/>
                  </a:cubicBezTo>
                  <a:lnTo>
                    <a:pt x="422" y="464"/>
                  </a:lnTo>
                  <a:lnTo>
                    <a:pt x="422" y="464"/>
                  </a:lnTo>
                  <a:close/>
                  <a:moveTo>
                    <a:pt x="416" y="463"/>
                  </a:moveTo>
                  <a:lnTo>
                    <a:pt x="416" y="463"/>
                  </a:lnTo>
                  <a:lnTo>
                    <a:pt x="417" y="458"/>
                  </a:lnTo>
                  <a:cubicBezTo>
                    <a:pt x="415" y="458"/>
                    <a:pt x="413" y="458"/>
                    <a:pt x="411" y="458"/>
                  </a:cubicBezTo>
                  <a:cubicBezTo>
                    <a:pt x="407" y="463"/>
                    <a:pt x="403" y="468"/>
                    <a:pt x="399" y="473"/>
                  </a:cubicBezTo>
                  <a:cubicBezTo>
                    <a:pt x="399" y="477"/>
                    <a:pt x="399" y="482"/>
                    <a:pt x="400" y="485"/>
                  </a:cubicBezTo>
                  <a:cubicBezTo>
                    <a:pt x="412" y="476"/>
                    <a:pt x="435" y="482"/>
                    <a:pt x="428" y="506"/>
                  </a:cubicBezTo>
                  <a:cubicBezTo>
                    <a:pt x="431" y="508"/>
                    <a:pt x="434" y="511"/>
                    <a:pt x="437" y="515"/>
                  </a:cubicBezTo>
                  <a:cubicBezTo>
                    <a:pt x="449" y="498"/>
                    <a:pt x="439" y="469"/>
                    <a:pt x="414" y="469"/>
                  </a:cubicBezTo>
                  <a:cubicBezTo>
                    <a:pt x="411" y="468"/>
                    <a:pt x="411" y="463"/>
                    <a:pt x="415" y="463"/>
                  </a:cubicBezTo>
                  <a:cubicBezTo>
                    <a:pt x="415" y="463"/>
                    <a:pt x="416" y="463"/>
                    <a:pt x="416" y="463"/>
                  </a:cubicBezTo>
                  <a:lnTo>
                    <a:pt x="416" y="463"/>
                  </a:lnTo>
                  <a:close/>
                  <a:moveTo>
                    <a:pt x="514" y="262"/>
                  </a:moveTo>
                  <a:lnTo>
                    <a:pt x="514" y="262"/>
                  </a:lnTo>
                  <a:cubicBezTo>
                    <a:pt x="514" y="265"/>
                    <a:pt x="511" y="267"/>
                    <a:pt x="509" y="267"/>
                  </a:cubicBezTo>
                  <a:cubicBezTo>
                    <a:pt x="506" y="267"/>
                    <a:pt x="503" y="265"/>
                    <a:pt x="503" y="262"/>
                  </a:cubicBezTo>
                  <a:cubicBezTo>
                    <a:pt x="503" y="259"/>
                    <a:pt x="506" y="257"/>
                    <a:pt x="509" y="257"/>
                  </a:cubicBezTo>
                  <a:cubicBezTo>
                    <a:pt x="511" y="257"/>
                    <a:pt x="514" y="259"/>
                    <a:pt x="514" y="262"/>
                  </a:cubicBezTo>
                  <a:lnTo>
                    <a:pt x="514" y="262"/>
                  </a:lnTo>
                  <a:close/>
                  <a:moveTo>
                    <a:pt x="529" y="244"/>
                  </a:moveTo>
                  <a:lnTo>
                    <a:pt x="529" y="244"/>
                  </a:lnTo>
                  <a:cubicBezTo>
                    <a:pt x="529" y="248"/>
                    <a:pt x="526" y="250"/>
                    <a:pt x="523" y="250"/>
                  </a:cubicBezTo>
                  <a:cubicBezTo>
                    <a:pt x="520" y="250"/>
                    <a:pt x="517" y="248"/>
                    <a:pt x="517" y="244"/>
                  </a:cubicBezTo>
                  <a:cubicBezTo>
                    <a:pt x="517" y="241"/>
                    <a:pt x="520" y="239"/>
                    <a:pt x="523" y="239"/>
                  </a:cubicBezTo>
                  <a:cubicBezTo>
                    <a:pt x="526" y="239"/>
                    <a:pt x="529" y="241"/>
                    <a:pt x="529" y="244"/>
                  </a:cubicBezTo>
                  <a:lnTo>
                    <a:pt x="529" y="244"/>
                  </a:lnTo>
                  <a:close/>
                  <a:moveTo>
                    <a:pt x="499" y="280"/>
                  </a:moveTo>
                  <a:lnTo>
                    <a:pt x="499" y="280"/>
                  </a:lnTo>
                  <a:cubicBezTo>
                    <a:pt x="499" y="283"/>
                    <a:pt x="497" y="285"/>
                    <a:pt x="495" y="285"/>
                  </a:cubicBezTo>
                  <a:cubicBezTo>
                    <a:pt x="492" y="285"/>
                    <a:pt x="490" y="283"/>
                    <a:pt x="490" y="280"/>
                  </a:cubicBezTo>
                  <a:cubicBezTo>
                    <a:pt x="490" y="278"/>
                    <a:pt x="492" y="276"/>
                    <a:pt x="495" y="276"/>
                  </a:cubicBezTo>
                  <a:cubicBezTo>
                    <a:pt x="497" y="276"/>
                    <a:pt x="499" y="278"/>
                    <a:pt x="499" y="280"/>
                  </a:cubicBezTo>
                  <a:lnTo>
                    <a:pt x="499" y="280"/>
                  </a:lnTo>
                  <a:close/>
                  <a:moveTo>
                    <a:pt x="339" y="230"/>
                  </a:moveTo>
                  <a:lnTo>
                    <a:pt x="339" y="230"/>
                  </a:lnTo>
                  <a:cubicBezTo>
                    <a:pt x="339" y="233"/>
                    <a:pt x="336" y="236"/>
                    <a:pt x="333" y="236"/>
                  </a:cubicBezTo>
                  <a:cubicBezTo>
                    <a:pt x="330" y="236"/>
                    <a:pt x="328" y="233"/>
                    <a:pt x="328" y="230"/>
                  </a:cubicBezTo>
                  <a:cubicBezTo>
                    <a:pt x="328" y="227"/>
                    <a:pt x="330" y="224"/>
                    <a:pt x="333" y="224"/>
                  </a:cubicBezTo>
                  <a:cubicBezTo>
                    <a:pt x="336" y="224"/>
                    <a:pt x="339" y="227"/>
                    <a:pt x="339" y="230"/>
                  </a:cubicBezTo>
                  <a:lnTo>
                    <a:pt x="339" y="230"/>
                  </a:lnTo>
                  <a:close/>
                  <a:moveTo>
                    <a:pt x="407" y="544"/>
                  </a:moveTo>
                  <a:lnTo>
                    <a:pt x="407" y="544"/>
                  </a:lnTo>
                  <a:cubicBezTo>
                    <a:pt x="413" y="544"/>
                    <a:pt x="417" y="539"/>
                    <a:pt x="417" y="534"/>
                  </a:cubicBezTo>
                  <a:cubicBezTo>
                    <a:pt x="417" y="528"/>
                    <a:pt x="413" y="524"/>
                    <a:pt x="407" y="524"/>
                  </a:cubicBezTo>
                  <a:cubicBezTo>
                    <a:pt x="402" y="524"/>
                    <a:pt x="397" y="528"/>
                    <a:pt x="397" y="534"/>
                  </a:cubicBezTo>
                  <a:cubicBezTo>
                    <a:pt x="397" y="539"/>
                    <a:pt x="402" y="544"/>
                    <a:pt x="407" y="544"/>
                  </a:cubicBezTo>
                  <a:lnTo>
                    <a:pt x="407" y="544"/>
                  </a:lnTo>
                  <a:close/>
                  <a:moveTo>
                    <a:pt x="407" y="550"/>
                  </a:moveTo>
                  <a:lnTo>
                    <a:pt x="407" y="550"/>
                  </a:lnTo>
                  <a:cubicBezTo>
                    <a:pt x="399" y="550"/>
                    <a:pt x="392" y="542"/>
                    <a:pt x="392" y="534"/>
                  </a:cubicBezTo>
                  <a:cubicBezTo>
                    <a:pt x="392" y="525"/>
                    <a:pt x="399" y="518"/>
                    <a:pt x="407" y="518"/>
                  </a:cubicBezTo>
                  <a:cubicBezTo>
                    <a:pt x="416" y="518"/>
                    <a:pt x="423" y="525"/>
                    <a:pt x="423" y="534"/>
                  </a:cubicBezTo>
                  <a:cubicBezTo>
                    <a:pt x="423" y="542"/>
                    <a:pt x="416" y="550"/>
                    <a:pt x="407" y="550"/>
                  </a:cubicBezTo>
                  <a:lnTo>
                    <a:pt x="407" y="550"/>
                  </a:lnTo>
                  <a:close/>
                  <a:moveTo>
                    <a:pt x="624" y="463"/>
                  </a:moveTo>
                  <a:lnTo>
                    <a:pt x="624" y="463"/>
                  </a:lnTo>
                  <a:cubicBezTo>
                    <a:pt x="624" y="463"/>
                    <a:pt x="624" y="463"/>
                    <a:pt x="624" y="463"/>
                  </a:cubicBezTo>
                  <a:lnTo>
                    <a:pt x="624" y="463"/>
                  </a:lnTo>
                  <a:lnTo>
                    <a:pt x="624" y="463"/>
                  </a:lnTo>
                  <a:lnTo>
                    <a:pt x="624" y="463"/>
                  </a:lnTo>
                  <a:close/>
                  <a:moveTo>
                    <a:pt x="541" y="399"/>
                  </a:moveTo>
                  <a:lnTo>
                    <a:pt x="541" y="399"/>
                  </a:lnTo>
                  <a:cubicBezTo>
                    <a:pt x="539" y="395"/>
                    <a:pt x="539" y="389"/>
                    <a:pt x="539" y="383"/>
                  </a:cubicBezTo>
                  <a:cubicBezTo>
                    <a:pt x="531" y="385"/>
                    <a:pt x="523" y="389"/>
                    <a:pt x="516" y="395"/>
                  </a:cubicBezTo>
                  <a:cubicBezTo>
                    <a:pt x="518" y="395"/>
                    <a:pt x="522" y="397"/>
                    <a:pt x="527" y="398"/>
                  </a:cubicBezTo>
                  <a:cubicBezTo>
                    <a:pt x="531" y="398"/>
                    <a:pt x="536" y="399"/>
                    <a:pt x="541" y="399"/>
                  </a:cubicBezTo>
                  <a:lnTo>
                    <a:pt x="541" y="399"/>
                  </a:lnTo>
                  <a:close/>
                  <a:moveTo>
                    <a:pt x="545" y="381"/>
                  </a:moveTo>
                  <a:lnTo>
                    <a:pt x="545" y="381"/>
                  </a:lnTo>
                  <a:cubicBezTo>
                    <a:pt x="544" y="389"/>
                    <a:pt x="545" y="395"/>
                    <a:pt x="547" y="400"/>
                  </a:cubicBezTo>
                  <a:cubicBezTo>
                    <a:pt x="551" y="400"/>
                    <a:pt x="554" y="399"/>
                    <a:pt x="558" y="399"/>
                  </a:cubicBezTo>
                  <a:cubicBezTo>
                    <a:pt x="556" y="397"/>
                    <a:pt x="555" y="393"/>
                    <a:pt x="555" y="389"/>
                  </a:cubicBezTo>
                  <a:cubicBezTo>
                    <a:pt x="555" y="386"/>
                    <a:pt x="555" y="382"/>
                    <a:pt x="556" y="379"/>
                  </a:cubicBezTo>
                  <a:cubicBezTo>
                    <a:pt x="553" y="380"/>
                    <a:pt x="549" y="380"/>
                    <a:pt x="545" y="381"/>
                  </a:cubicBezTo>
                  <a:lnTo>
                    <a:pt x="545" y="381"/>
                  </a:lnTo>
                  <a:close/>
                  <a:moveTo>
                    <a:pt x="569" y="373"/>
                  </a:moveTo>
                  <a:lnTo>
                    <a:pt x="569" y="373"/>
                  </a:lnTo>
                  <a:cubicBezTo>
                    <a:pt x="572" y="373"/>
                    <a:pt x="576" y="372"/>
                    <a:pt x="579" y="373"/>
                  </a:cubicBezTo>
                  <a:cubicBezTo>
                    <a:pt x="581" y="373"/>
                    <a:pt x="582" y="375"/>
                    <a:pt x="582" y="376"/>
                  </a:cubicBezTo>
                  <a:cubicBezTo>
                    <a:pt x="582" y="379"/>
                    <a:pt x="577" y="381"/>
                    <a:pt x="574" y="382"/>
                  </a:cubicBezTo>
                  <a:cubicBezTo>
                    <a:pt x="574" y="384"/>
                    <a:pt x="575" y="386"/>
                    <a:pt x="575" y="387"/>
                  </a:cubicBezTo>
                  <a:cubicBezTo>
                    <a:pt x="576" y="395"/>
                    <a:pt x="572" y="402"/>
                    <a:pt x="567" y="404"/>
                  </a:cubicBezTo>
                  <a:cubicBezTo>
                    <a:pt x="567" y="404"/>
                    <a:pt x="567" y="404"/>
                    <a:pt x="567" y="404"/>
                  </a:cubicBezTo>
                  <a:cubicBezTo>
                    <a:pt x="560" y="405"/>
                    <a:pt x="553" y="405"/>
                    <a:pt x="546" y="405"/>
                  </a:cubicBezTo>
                  <a:cubicBezTo>
                    <a:pt x="545" y="405"/>
                    <a:pt x="545" y="405"/>
                    <a:pt x="544" y="405"/>
                  </a:cubicBezTo>
                  <a:cubicBezTo>
                    <a:pt x="533" y="405"/>
                    <a:pt x="521" y="403"/>
                    <a:pt x="511" y="399"/>
                  </a:cubicBezTo>
                  <a:cubicBezTo>
                    <a:pt x="511" y="399"/>
                    <a:pt x="511" y="399"/>
                    <a:pt x="511" y="399"/>
                  </a:cubicBezTo>
                  <a:cubicBezTo>
                    <a:pt x="508" y="402"/>
                    <a:pt x="504" y="399"/>
                    <a:pt x="506" y="396"/>
                  </a:cubicBezTo>
                  <a:cubicBezTo>
                    <a:pt x="506" y="396"/>
                    <a:pt x="507" y="395"/>
                    <a:pt x="508" y="394"/>
                  </a:cubicBezTo>
                  <a:cubicBezTo>
                    <a:pt x="508" y="394"/>
                    <a:pt x="509" y="393"/>
                    <a:pt x="509" y="393"/>
                  </a:cubicBezTo>
                  <a:cubicBezTo>
                    <a:pt x="515" y="387"/>
                    <a:pt x="534" y="373"/>
                    <a:pt x="569" y="373"/>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sz="4267"/>
            </a:p>
          </p:txBody>
        </p:sp>
        <p:sp>
          <p:nvSpPr>
            <p:cNvPr id="41" name="Freeform 7">
              <a:extLst>
                <a:ext uri="{FF2B5EF4-FFF2-40B4-BE49-F238E27FC236}">
                  <a16:creationId xmlns:a16="http://schemas.microsoft.com/office/drawing/2014/main" id="{3A0BEBE8-6577-4141-B011-92AC0BF02149}"/>
                </a:ext>
              </a:extLst>
            </p:cNvPr>
            <p:cNvSpPr>
              <a:spLocks noEditPoints="1"/>
            </p:cNvSpPr>
            <p:nvPr userDrawn="1"/>
          </p:nvSpPr>
          <p:spPr bwMode="auto">
            <a:xfrm>
              <a:off x="7499350" y="325438"/>
              <a:ext cx="525463" cy="576262"/>
            </a:xfrm>
            <a:custGeom>
              <a:avLst/>
              <a:gdLst>
                <a:gd name="T0" fmla="*/ 524 w 647"/>
                <a:gd name="T1" fmla="*/ 663 h 701"/>
                <a:gd name="T2" fmla="*/ 555 w 647"/>
                <a:gd name="T3" fmla="*/ 673 h 701"/>
                <a:gd name="T4" fmla="*/ 563 w 647"/>
                <a:gd name="T5" fmla="*/ 670 h 701"/>
                <a:gd name="T6" fmla="*/ 524 w 647"/>
                <a:gd name="T7" fmla="*/ 657 h 701"/>
                <a:gd name="T8" fmla="*/ 564 w 647"/>
                <a:gd name="T9" fmla="*/ 676 h 701"/>
                <a:gd name="T10" fmla="*/ 510 w 647"/>
                <a:gd name="T11" fmla="*/ 692 h 701"/>
                <a:gd name="T12" fmla="*/ 324 w 647"/>
                <a:gd name="T13" fmla="*/ 675 h 701"/>
                <a:gd name="T14" fmla="*/ 293 w 647"/>
                <a:gd name="T15" fmla="*/ 552 h 701"/>
                <a:gd name="T16" fmla="*/ 265 w 647"/>
                <a:gd name="T17" fmla="*/ 544 h 701"/>
                <a:gd name="T18" fmla="*/ 217 w 647"/>
                <a:gd name="T19" fmla="*/ 599 h 701"/>
                <a:gd name="T20" fmla="*/ 501 w 647"/>
                <a:gd name="T21" fmla="*/ 186 h 701"/>
                <a:gd name="T22" fmla="*/ 510 w 647"/>
                <a:gd name="T23" fmla="*/ 202 h 701"/>
                <a:gd name="T24" fmla="*/ 554 w 647"/>
                <a:gd name="T25" fmla="*/ 163 h 701"/>
                <a:gd name="T26" fmla="*/ 583 w 647"/>
                <a:gd name="T27" fmla="*/ 244 h 701"/>
                <a:gd name="T28" fmla="*/ 579 w 647"/>
                <a:gd name="T29" fmla="*/ 249 h 701"/>
                <a:gd name="T30" fmla="*/ 625 w 647"/>
                <a:gd name="T31" fmla="*/ 468 h 701"/>
                <a:gd name="T32" fmla="*/ 617 w 647"/>
                <a:gd name="T33" fmla="*/ 526 h 701"/>
                <a:gd name="T34" fmla="*/ 534 w 647"/>
                <a:gd name="T35" fmla="*/ 594 h 701"/>
                <a:gd name="T36" fmla="*/ 586 w 647"/>
                <a:gd name="T37" fmla="*/ 661 h 701"/>
                <a:gd name="T38" fmla="*/ 586 w 647"/>
                <a:gd name="T39" fmla="*/ 666 h 701"/>
                <a:gd name="T40" fmla="*/ 564 w 647"/>
                <a:gd name="T41" fmla="*/ 676 h 701"/>
                <a:gd name="T42" fmla="*/ 306 w 647"/>
                <a:gd name="T43" fmla="*/ 571 h 701"/>
                <a:gd name="T44" fmla="*/ 303 w 647"/>
                <a:gd name="T45" fmla="*/ 560 h 701"/>
                <a:gd name="T46" fmla="*/ 302 w 647"/>
                <a:gd name="T47" fmla="*/ 575 h 701"/>
                <a:gd name="T48" fmla="*/ 303 w 647"/>
                <a:gd name="T49" fmla="*/ 596 h 701"/>
                <a:gd name="T50" fmla="*/ 283 w 647"/>
                <a:gd name="T51" fmla="*/ 607 h 701"/>
                <a:gd name="T52" fmla="*/ 333 w 647"/>
                <a:gd name="T53" fmla="*/ 540 h 701"/>
                <a:gd name="T54" fmla="*/ 283 w 647"/>
                <a:gd name="T55" fmla="*/ 607 h 701"/>
                <a:gd name="T56" fmla="*/ 301 w 647"/>
                <a:gd name="T57" fmla="*/ 635 h 701"/>
                <a:gd name="T58" fmla="*/ 289 w 647"/>
                <a:gd name="T59" fmla="*/ 623 h 701"/>
                <a:gd name="T60" fmla="*/ 307 w 647"/>
                <a:gd name="T61" fmla="*/ 639 h 701"/>
                <a:gd name="T62" fmla="*/ 352 w 647"/>
                <a:gd name="T63" fmla="*/ 524 h 701"/>
                <a:gd name="T64" fmla="*/ 527 w 647"/>
                <a:gd name="T65" fmla="*/ 353 h 701"/>
                <a:gd name="T66" fmla="*/ 578 w 647"/>
                <a:gd name="T67" fmla="*/ 264 h 701"/>
                <a:gd name="T68" fmla="*/ 527 w 647"/>
                <a:gd name="T69" fmla="*/ 353 h 701"/>
                <a:gd name="T70" fmla="*/ 519 w 647"/>
                <a:gd name="T71" fmla="*/ 356 h 701"/>
                <a:gd name="T72" fmla="*/ 528 w 647"/>
                <a:gd name="T73" fmla="*/ 314 h 701"/>
                <a:gd name="T74" fmla="*/ 516 w 647"/>
                <a:gd name="T75" fmla="*/ 310 h 701"/>
                <a:gd name="T76" fmla="*/ 518 w 647"/>
                <a:gd name="T77" fmla="*/ 357 h 701"/>
                <a:gd name="T78" fmla="*/ 374 w 647"/>
                <a:gd name="T79" fmla="*/ 525 h 701"/>
                <a:gd name="T80" fmla="*/ 366 w 647"/>
                <a:gd name="T81" fmla="*/ 510 h 701"/>
                <a:gd name="T82" fmla="*/ 387 w 647"/>
                <a:gd name="T83" fmla="*/ 505 h 701"/>
                <a:gd name="T84" fmla="*/ 394 w 647"/>
                <a:gd name="T85" fmla="*/ 479 h 701"/>
                <a:gd name="T86" fmla="*/ 387 w 647"/>
                <a:gd name="T87" fmla="*/ 505 h 701"/>
                <a:gd name="T88" fmla="*/ 258 w 647"/>
                <a:gd name="T89" fmla="*/ 506 h 701"/>
                <a:gd name="T90" fmla="*/ 226 w 647"/>
                <a:gd name="T91" fmla="*/ 406 h 701"/>
                <a:gd name="T92" fmla="*/ 228 w 647"/>
                <a:gd name="T93" fmla="*/ 363 h 701"/>
                <a:gd name="T94" fmla="*/ 231 w 647"/>
                <a:gd name="T95" fmla="*/ 349 h 701"/>
                <a:gd name="T96" fmla="*/ 310 w 647"/>
                <a:gd name="T97" fmla="*/ 227 h 701"/>
                <a:gd name="T98" fmla="*/ 358 w 647"/>
                <a:gd name="T99" fmla="*/ 200 h 701"/>
                <a:gd name="T100" fmla="*/ 462 w 647"/>
                <a:gd name="T101" fmla="*/ 190 h 701"/>
                <a:gd name="T102" fmla="*/ 476 w 647"/>
                <a:gd name="T103" fmla="*/ 180 h 701"/>
                <a:gd name="T104" fmla="*/ 269 w 647"/>
                <a:gd name="T105" fmla="*/ 246 h 701"/>
                <a:gd name="T106" fmla="*/ 245 w 647"/>
                <a:gd name="T107" fmla="*/ 277 h 701"/>
                <a:gd name="T108" fmla="*/ 217 w 647"/>
                <a:gd name="T109" fmla="*/ 345 h 701"/>
                <a:gd name="T110" fmla="*/ 253 w 647"/>
                <a:gd name="T111" fmla="*/ 527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7" h="701">
                  <a:moveTo>
                    <a:pt x="555" y="673"/>
                  </a:moveTo>
                  <a:lnTo>
                    <a:pt x="555" y="673"/>
                  </a:lnTo>
                  <a:cubicBezTo>
                    <a:pt x="549" y="670"/>
                    <a:pt x="537" y="667"/>
                    <a:pt x="524" y="663"/>
                  </a:cubicBezTo>
                  <a:cubicBezTo>
                    <a:pt x="525" y="670"/>
                    <a:pt x="526" y="677"/>
                    <a:pt x="527" y="682"/>
                  </a:cubicBezTo>
                  <a:cubicBezTo>
                    <a:pt x="536" y="680"/>
                    <a:pt x="546" y="677"/>
                    <a:pt x="555" y="673"/>
                  </a:cubicBezTo>
                  <a:lnTo>
                    <a:pt x="555" y="673"/>
                  </a:lnTo>
                  <a:close/>
                  <a:moveTo>
                    <a:pt x="524" y="657"/>
                  </a:moveTo>
                  <a:lnTo>
                    <a:pt x="524" y="657"/>
                  </a:lnTo>
                  <a:cubicBezTo>
                    <a:pt x="539" y="662"/>
                    <a:pt x="556" y="666"/>
                    <a:pt x="563" y="670"/>
                  </a:cubicBezTo>
                  <a:cubicBezTo>
                    <a:pt x="568" y="668"/>
                    <a:pt x="574" y="666"/>
                    <a:pt x="579" y="663"/>
                  </a:cubicBezTo>
                  <a:cubicBezTo>
                    <a:pt x="569" y="658"/>
                    <a:pt x="546" y="651"/>
                    <a:pt x="524" y="645"/>
                  </a:cubicBezTo>
                  <a:cubicBezTo>
                    <a:pt x="524" y="649"/>
                    <a:pt x="524" y="653"/>
                    <a:pt x="524" y="657"/>
                  </a:cubicBezTo>
                  <a:lnTo>
                    <a:pt x="524" y="657"/>
                  </a:lnTo>
                  <a:close/>
                  <a:moveTo>
                    <a:pt x="564" y="676"/>
                  </a:moveTo>
                  <a:lnTo>
                    <a:pt x="564" y="676"/>
                  </a:lnTo>
                  <a:cubicBezTo>
                    <a:pt x="563" y="676"/>
                    <a:pt x="563" y="676"/>
                    <a:pt x="563" y="676"/>
                  </a:cubicBezTo>
                  <a:cubicBezTo>
                    <a:pt x="546" y="683"/>
                    <a:pt x="528" y="688"/>
                    <a:pt x="511" y="692"/>
                  </a:cubicBezTo>
                  <a:cubicBezTo>
                    <a:pt x="511" y="692"/>
                    <a:pt x="510" y="692"/>
                    <a:pt x="510" y="692"/>
                  </a:cubicBezTo>
                  <a:cubicBezTo>
                    <a:pt x="494" y="695"/>
                    <a:pt x="478" y="697"/>
                    <a:pt x="463" y="698"/>
                  </a:cubicBezTo>
                  <a:cubicBezTo>
                    <a:pt x="462" y="698"/>
                    <a:pt x="462" y="698"/>
                    <a:pt x="462" y="698"/>
                  </a:cubicBezTo>
                  <a:cubicBezTo>
                    <a:pt x="410" y="701"/>
                    <a:pt x="361" y="691"/>
                    <a:pt x="324" y="675"/>
                  </a:cubicBezTo>
                  <a:lnTo>
                    <a:pt x="323" y="674"/>
                  </a:lnTo>
                  <a:cubicBezTo>
                    <a:pt x="323" y="674"/>
                    <a:pt x="322" y="674"/>
                    <a:pt x="322" y="674"/>
                  </a:cubicBezTo>
                  <a:cubicBezTo>
                    <a:pt x="260" y="645"/>
                    <a:pt x="232" y="594"/>
                    <a:pt x="293" y="552"/>
                  </a:cubicBezTo>
                  <a:cubicBezTo>
                    <a:pt x="286" y="542"/>
                    <a:pt x="278" y="532"/>
                    <a:pt x="270" y="522"/>
                  </a:cubicBezTo>
                  <a:cubicBezTo>
                    <a:pt x="267" y="518"/>
                    <a:pt x="265" y="515"/>
                    <a:pt x="262" y="511"/>
                  </a:cubicBezTo>
                  <a:cubicBezTo>
                    <a:pt x="257" y="524"/>
                    <a:pt x="257" y="532"/>
                    <a:pt x="265" y="544"/>
                  </a:cubicBezTo>
                  <a:cubicBezTo>
                    <a:pt x="266" y="545"/>
                    <a:pt x="265" y="546"/>
                    <a:pt x="265" y="547"/>
                  </a:cubicBezTo>
                  <a:lnTo>
                    <a:pt x="221" y="599"/>
                  </a:lnTo>
                  <a:cubicBezTo>
                    <a:pt x="220" y="601"/>
                    <a:pt x="218" y="601"/>
                    <a:pt x="217" y="599"/>
                  </a:cubicBezTo>
                  <a:cubicBezTo>
                    <a:pt x="0" y="361"/>
                    <a:pt x="247" y="0"/>
                    <a:pt x="546" y="104"/>
                  </a:cubicBezTo>
                  <a:cubicBezTo>
                    <a:pt x="548" y="105"/>
                    <a:pt x="549" y="106"/>
                    <a:pt x="548" y="108"/>
                  </a:cubicBezTo>
                  <a:lnTo>
                    <a:pt x="501" y="186"/>
                  </a:lnTo>
                  <a:cubicBezTo>
                    <a:pt x="500" y="187"/>
                    <a:pt x="499" y="188"/>
                    <a:pt x="498" y="187"/>
                  </a:cubicBezTo>
                  <a:cubicBezTo>
                    <a:pt x="483" y="185"/>
                    <a:pt x="474" y="186"/>
                    <a:pt x="468" y="192"/>
                  </a:cubicBezTo>
                  <a:cubicBezTo>
                    <a:pt x="482" y="194"/>
                    <a:pt x="496" y="197"/>
                    <a:pt x="510" y="202"/>
                  </a:cubicBezTo>
                  <a:cubicBezTo>
                    <a:pt x="523" y="188"/>
                    <a:pt x="536" y="175"/>
                    <a:pt x="551" y="163"/>
                  </a:cubicBezTo>
                  <a:cubicBezTo>
                    <a:pt x="551" y="163"/>
                    <a:pt x="551" y="163"/>
                    <a:pt x="552" y="163"/>
                  </a:cubicBezTo>
                  <a:cubicBezTo>
                    <a:pt x="552" y="162"/>
                    <a:pt x="553" y="162"/>
                    <a:pt x="554" y="163"/>
                  </a:cubicBezTo>
                  <a:cubicBezTo>
                    <a:pt x="555" y="163"/>
                    <a:pt x="555" y="163"/>
                    <a:pt x="556" y="164"/>
                  </a:cubicBezTo>
                  <a:cubicBezTo>
                    <a:pt x="556" y="164"/>
                    <a:pt x="556" y="165"/>
                    <a:pt x="556" y="165"/>
                  </a:cubicBezTo>
                  <a:lnTo>
                    <a:pt x="583" y="244"/>
                  </a:lnTo>
                  <a:cubicBezTo>
                    <a:pt x="583" y="245"/>
                    <a:pt x="583" y="245"/>
                    <a:pt x="583" y="246"/>
                  </a:cubicBezTo>
                  <a:cubicBezTo>
                    <a:pt x="583" y="247"/>
                    <a:pt x="582" y="247"/>
                    <a:pt x="582" y="247"/>
                  </a:cubicBezTo>
                  <a:cubicBezTo>
                    <a:pt x="581" y="248"/>
                    <a:pt x="580" y="249"/>
                    <a:pt x="579" y="249"/>
                  </a:cubicBezTo>
                  <a:cubicBezTo>
                    <a:pt x="585" y="266"/>
                    <a:pt x="623" y="382"/>
                    <a:pt x="635" y="413"/>
                  </a:cubicBezTo>
                  <a:cubicBezTo>
                    <a:pt x="639" y="423"/>
                    <a:pt x="647" y="441"/>
                    <a:pt x="647" y="452"/>
                  </a:cubicBezTo>
                  <a:cubicBezTo>
                    <a:pt x="647" y="462"/>
                    <a:pt x="640" y="467"/>
                    <a:pt x="625" y="468"/>
                  </a:cubicBezTo>
                  <a:cubicBezTo>
                    <a:pt x="617" y="475"/>
                    <a:pt x="616" y="478"/>
                    <a:pt x="620" y="483"/>
                  </a:cubicBezTo>
                  <a:cubicBezTo>
                    <a:pt x="628" y="494"/>
                    <a:pt x="624" y="499"/>
                    <a:pt x="615" y="506"/>
                  </a:cubicBezTo>
                  <a:cubicBezTo>
                    <a:pt x="624" y="513"/>
                    <a:pt x="622" y="526"/>
                    <a:pt x="617" y="526"/>
                  </a:cubicBezTo>
                  <a:cubicBezTo>
                    <a:pt x="611" y="526"/>
                    <a:pt x="609" y="528"/>
                    <a:pt x="605" y="533"/>
                  </a:cubicBezTo>
                  <a:cubicBezTo>
                    <a:pt x="633" y="560"/>
                    <a:pt x="610" y="583"/>
                    <a:pt x="573" y="591"/>
                  </a:cubicBezTo>
                  <a:cubicBezTo>
                    <a:pt x="562" y="594"/>
                    <a:pt x="548" y="595"/>
                    <a:pt x="534" y="594"/>
                  </a:cubicBezTo>
                  <a:cubicBezTo>
                    <a:pt x="534" y="594"/>
                    <a:pt x="534" y="594"/>
                    <a:pt x="534" y="595"/>
                  </a:cubicBezTo>
                  <a:cubicBezTo>
                    <a:pt x="529" y="610"/>
                    <a:pt x="526" y="625"/>
                    <a:pt x="525" y="639"/>
                  </a:cubicBezTo>
                  <a:cubicBezTo>
                    <a:pt x="549" y="646"/>
                    <a:pt x="578" y="655"/>
                    <a:pt x="586" y="661"/>
                  </a:cubicBezTo>
                  <a:cubicBezTo>
                    <a:pt x="586" y="661"/>
                    <a:pt x="587" y="662"/>
                    <a:pt x="587" y="662"/>
                  </a:cubicBezTo>
                  <a:cubicBezTo>
                    <a:pt x="587" y="663"/>
                    <a:pt x="588" y="663"/>
                    <a:pt x="587" y="664"/>
                  </a:cubicBezTo>
                  <a:cubicBezTo>
                    <a:pt x="587" y="665"/>
                    <a:pt x="587" y="665"/>
                    <a:pt x="586" y="666"/>
                  </a:cubicBezTo>
                  <a:cubicBezTo>
                    <a:pt x="586" y="666"/>
                    <a:pt x="586" y="666"/>
                    <a:pt x="585" y="666"/>
                  </a:cubicBezTo>
                  <a:cubicBezTo>
                    <a:pt x="578" y="670"/>
                    <a:pt x="571" y="673"/>
                    <a:pt x="564" y="676"/>
                  </a:cubicBezTo>
                  <a:lnTo>
                    <a:pt x="564" y="676"/>
                  </a:lnTo>
                  <a:close/>
                  <a:moveTo>
                    <a:pt x="306" y="570"/>
                  </a:moveTo>
                  <a:lnTo>
                    <a:pt x="306" y="570"/>
                  </a:lnTo>
                  <a:cubicBezTo>
                    <a:pt x="306" y="570"/>
                    <a:pt x="306" y="570"/>
                    <a:pt x="306" y="571"/>
                  </a:cubicBezTo>
                  <a:cubicBezTo>
                    <a:pt x="308" y="577"/>
                    <a:pt x="309" y="584"/>
                    <a:pt x="309" y="592"/>
                  </a:cubicBezTo>
                  <a:cubicBezTo>
                    <a:pt x="326" y="581"/>
                    <a:pt x="321" y="561"/>
                    <a:pt x="316" y="552"/>
                  </a:cubicBezTo>
                  <a:cubicBezTo>
                    <a:pt x="312" y="555"/>
                    <a:pt x="307" y="558"/>
                    <a:pt x="303" y="560"/>
                  </a:cubicBezTo>
                  <a:cubicBezTo>
                    <a:pt x="304" y="563"/>
                    <a:pt x="305" y="566"/>
                    <a:pt x="306" y="570"/>
                  </a:cubicBezTo>
                  <a:lnTo>
                    <a:pt x="306" y="570"/>
                  </a:lnTo>
                  <a:close/>
                  <a:moveTo>
                    <a:pt x="302" y="575"/>
                  </a:moveTo>
                  <a:lnTo>
                    <a:pt x="302" y="575"/>
                  </a:lnTo>
                  <a:cubicBezTo>
                    <a:pt x="289" y="583"/>
                    <a:pt x="284" y="592"/>
                    <a:pt x="283" y="601"/>
                  </a:cubicBezTo>
                  <a:cubicBezTo>
                    <a:pt x="291" y="600"/>
                    <a:pt x="297" y="598"/>
                    <a:pt x="303" y="596"/>
                  </a:cubicBezTo>
                  <a:cubicBezTo>
                    <a:pt x="303" y="588"/>
                    <a:pt x="303" y="581"/>
                    <a:pt x="302" y="575"/>
                  </a:cubicBezTo>
                  <a:lnTo>
                    <a:pt x="302" y="575"/>
                  </a:lnTo>
                  <a:close/>
                  <a:moveTo>
                    <a:pt x="283" y="607"/>
                  </a:moveTo>
                  <a:lnTo>
                    <a:pt x="283" y="607"/>
                  </a:lnTo>
                  <a:cubicBezTo>
                    <a:pt x="283" y="610"/>
                    <a:pt x="284" y="614"/>
                    <a:pt x="286" y="617"/>
                  </a:cubicBezTo>
                  <a:cubicBezTo>
                    <a:pt x="325" y="617"/>
                    <a:pt x="354" y="578"/>
                    <a:pt x="333" y="540"/>
                  </a:cubicBezTo>
                  <a:cubicBezTo>
                    <a:pt x="329" y="543"/>
                    <a:pt x="325" y="546"/>
                    <a:pt x="321" y="549"/>
                  </a:cubicBezTo>
                  <a:cubicBezTo>
                    <a:pt x="329" y="563"/>
                    <a:pt x="335" y="601"/>
                    <a:pt x="283" y="607"/>
                  </a:cubicBezTo>
                  <a:lnTo>
                    <a:pt x="283" y="607"/>
                  </a:lnTo>
                  <a:close/>
                  <a:moveTo>
                    <a:pt x="289" y="623"/>
                  </a:moveTo>
                  <a:lnTo>
                    <a:pt x="289" y="623"/>
                  </a:lnTo>
                  <a:cubicBezTo>
                    <a:pt x="292" y="627"/>
                    <a:pt x="296" y="631"/>
                    <a:pt x="301" y="635"/>
                  </a:cubicBezTo>
                  <a:cubicBezTo>
                    <a:pt x="358" y="619"/>
                    <a:pt x="370" y="571"/>
                    <a:pt x="348" y="528"/>
                  </a:cubicBezTo>
                  <a:cubicBezTo>
                    <a:pt x="344" y="531"/>
                    <a:pt x="341" y="533"/>
                    <a:pt x="338" y="536"/>
                  </a:cubicBezTo>
                  <a:cubicBezTo>
                    <a:pt x="362" y="578"/>
                    <a:pt x="330" y="620"/>
                    <a:pt x="289" y="623"/>
                  </a:cubicBezTo>
                  <a:lnTo>
                    <a:pt x="289" y="623"/>
                  </a:lnTo>
                  <a:close/>
                  <a:moveTo>
                    <a:pt x="307" y="639"/>
                  </a:moveTo>
                  <a:lnTo>
                    <a:pt x="307" y="639"/>
                  </a:lnTo>
                  <a:cubicBezTo>
                    <a:pt x="312" y="643"/>
                    <a:pt x="318" y="645"/>
                    <a:pt x="325" y="647"/>
                  </a:cubicBezTo>
                  <a:cubicBezTo>
                    <a:pt x="395" y="612"/>
                    <a:pt x="378" y="539"/>
                    <a:pt x="362" y="514"/>
                  </a:cubicBezTo>
                  <a:cubicBezTo>
                    <a:pt x="359" y="517"/>
                    <a:pt x="355" y="521"/>
                    <a:pt x="352" y="524"/>
                  </a:cubicBezTo>
                  <a:cubicBezTo>
                    <a:pt x="376" y="569"/>
                    <a:pt x="365" y="620"/>
                    <a:pt x="307" y="639"/>
                  </a:cubicBezTo>
                  <a:lnTo>
                    <a:pt x="307" y="639"/>
                  </a:lnTo>
                  <a:close/>
                  <a:moveTo>
                    <a:pt x="527" y="353"/>
                  </a:moveTo>
                  <a:lnTo>
                    <a:pt x="527" y="353"/>
                  </a:lnTo>
                  <a:cubicBezTo>
                    <a:pt x="552" y="343"/>
                    <a:pt x="582" y="339"/>
                    <a:pt x="606" y="346"/>
                  </a:cubicBezTo>
                  <a:cubicBezTo>
                    <a:pt x="595" y="315"/>
                    <a:pt x="584" y="282"/>
                    <a:pt x="578" y="264"/>
                  </a:cubicBezTo>
                  <a:cubicBezTo>
                    <a:pt x="578" y="295"/>
                    <a:pt x="563" y="325"/>
                    <a:pt x="532" y="338"/>
                  </a:cubicBezTo>
                  <a:cubicBezTo>
                    <a:pt x="531" y="343"/>
                    <a:pt x="529" y="348"/>
                    <a:pt x="527" y="353"/>
                  </a:cubicBezTo>
                  <a:lnTo>
                    <a:pt x="527" y="353"/>
                  </a:lnTo>
                  <a:close/>
                  <a:moveTo>
                    <a:pt x="518" y="357"/>
                  </a:moveTo>
                  <a:lnTo>
                    <a:pt x="518" y="357"/>
                  </a:lnTo>
                  <a:cubicBezTo>
                    <a:pt x="518" y="357"/>
                    <a:pt x="518" y="357"/>
                    <a:pt x="519" y="356"/>
                  </a:cubicBezTo>
                  <a:cubicBezTo>
                    <a:pt x="523" y="350"/>
                    <a:pt x="525" y="343"/>
                    <a:pt x="527" y="336"/>
                  </a:cubicBezTo>
                  <a:cubicBezTo>
                    <a:pt x="527" y="335"/>
                    <a:pt x="527" y="335"/>
                    <a:pt x="527" y="335"/>
                  </a:cubicBezTo>
                  <a:cubicBezTo>
                    <a:pt x="528" y="328"/>
                    <a:pt x="529" y="321"/>
                    <a:pt x="528" y="314"/>
                  </a:cubicBezTo>
                  <a:cubicBezTo>
                    <a:pt x="528" y="314"/>
                    <a:pt x="528" y="314"/>
                    <a:pt x="528" y="313"/>
                  </a:cubicBezTo>
                  <a:cubicBezTo>
                    <a:pt x="528" y="308"/>
                    <a:pt x="527" y="303"/>
                    <a:pt x="526" y="298"/>
                  </a:cubicBezTo>
                  <a:cubicBezTo>
                    <a:pt x="523" y="302"/>
                    <a:pt x="519" y="306"/>
                    <a:pt x="516" y="310"/>
                  </a:cubicBezTo>
                  <a:cubicBezTo>
                    <a:pt x="517" y="328"/>
                    <a:pt x="513" y="348"/>
                    <a:pt x="494" y="365"/>
                  </a:cubicBezTo>
                  <a:cubicBezTo>
                    <a:pt x="495" y="371"/>
                    <a:pt x="495" y="377"/>
                    <a:pt x="494" y="382"/>
                  </a:cubicBezTo>
                  <a:cubicBezTo>
                    <a:pt x="505" y="374"/>
                    <a:pt x="513" y="366"/>
                    <a:pt x="518" y="357"/>
                  </a:cubicBezTo>
                  <a:lnTo>
                    <a:pt x="518" y="357"/>
                  </a:lnTo>
                  <a:close/>
                  <a:moveTo>
                    <a:pt x="374" y="525"/>
                  </a:moveTo>
                  <a:lnTo>
                    <a:pt x="374" y="525"/>
                  </a:lnTo>
                  <a:cubicBezTo>
                    <a:pt x="375" y="519"/>
                    <a:pt x="378" y="513"/>
                    <a:pt x="383" y="509"/>
                  </a:cubicBezTo>
                  <a:cubicBezTo>
                    <a:pt x="381" y="505"/>
                    <a:pt x="379" y="501"/>
                    <a:pt x="379" y="497"/>
                  </a:cubicBezTo>
                  <a:cubicBezTo>
                    <a:pt x="375" y="501"/>
                    <a:pt x="370" y="506"/>
                    <a:pt x="366" y="510"/>
                  </a:cubicBezTo>
                  <a:cubicBezTo>
                    <a:pt x="369" y="514"/>
                    <a:pt x="371" y="519"/>
                    <a:pt x="374" y="525"/>
                  </a:cubicBezTo>
                  <a:lnTo>
                    <a:pt x="374" y="525"/>
                  </a:lnTo>
                  <a:close/>
                  <a:moveTo>
                    <a:pt x="387" y="505"/>
                  </a:moveTo>
                  <a:lnTo>
                    <a:pt x="387" y="505"/>
                  </a:lnTo>
                  <a:cubicBezTo>
                    <a:pt x="391" y="503"/>
                    <a:pt x="394" y="501"/>
                    <a:pt x="399" y="500"/>
                  </a:cubicBezTo>
                  <a:cubicBezTo>
                    <a:pt x="396" y="494"/>
                    <a:pt x="394" y="487"/>
                    <a:pt x="394" y="479"/>
                  </a:cubicBezTo>
                  <a:cubicBezTo>
                    <a:pt x="390" y="483"/>
                    <a:pt x="387" y="487"/>
                    <a:pt x="383" y="491"/>
                  </a:cubicBezTo>
                  <a:cubicBezTo>
                    <a:pt x="384" y="496"/>
                    <a:pt x="385" y="501"/>
                    <a:pt x="387" y="505"/>
                  </a:cubicBezTo>
                  <a:lnTo>
                    <a:pt x="387" y="505"/>
                  </a:lnTo>
                  <a:close/>
                  <a:moveTo>
                    <a:pt x="253" y="527"/>
                  </a:moveTo>
                  <a:lnTo>
                    <a:pt x="253" y="527"/>
                  </a:lnTo>
                  <a:cubicBezTo>
                    <a:pt x="253" y="520"/>
                    <a:pt x="255" y="513"/>
                    <a:pt x="258" y="506"/>
                  </a:cubicBezTo>
                  <a:cubicBezTo>
                    <a:pt x="244" y="485"/>
                    <a:pt x="232" y="458"/>
                    <a:pt x="227" y="419"/>
                  </a:cubicBezTo>
                  <a:cubicBezTo>
                    <a:pt x="227" y="418"/>
                    <a:pt x="227" y="418"/>
                    <a:pt x="227" y="418"/>
                  </a:cubicBezTo>
                  <a:cubicBezTo>
                    <a:pt x="227" y="414"/>
                    <a:pt x="227" y="410"/>
                    <a:pt x="226" y="406"/>
                  </a:cubicBezTo>
                  <a:cubicBezTo>
                    <a:pt x="226" y="406"/>
                    <a:pt x="226" y="406"/>
                    <a:pt x="226" y="405"/>
                  </a:cubicBezTo>
                  <a:cubicBezTo>
                    <a:pt x="226" y="404"/>
                    <a:pt x="226" y="403"/>
                    <a:pt x="226" y="401"/>
                  </a:cubicBezTo>
                  <a:cubicBezTo>
                    <a:pt x="226" y="388"/>
                    <a:pt x="226" y="375"/>
                    <a:pt x="228" y="363"/>
                  </a:cubicBezTo>
                  <a:cubicBezTo>
                    <a:pt x="228" y="362"/>
                    <a:pt x="229" y="362"/>
                    <a:pt x="229" y="362"/>
                  </a:cubicBezTo>
                  <a:cubicBezTo>
                    <a:pt x="229" y="358"/>
                    <a:pt x="230" y="354"/>
                    <a:pt x="231" y="350"/>
                  </a:cubicBezTo>
                  <a:cubicBezTo>
                    <a:pt x="231" y="350"/>
                    <a:pt x="231" y="349"/>
                    <a:pt x="231" y="349"/>
                  </a:cubicBezTo>
                  <a:cubicBezTo>
                    <a:pt x="239" y="313"/>
                    <a:pt x="258" y="278"/>
                    <a:pt x="284" y="250"/>
                  </a:cubicBezTo>
                  <a:cubicBezTo>
                    <a:pt x="284" y="250"/>
                    <a:pt x="284" y="249"/>
                    <a:pt x="284" y="249"/>
                  </a:cubicBezTo>
                  <a:cubicBezTo>
                    <a:pt x="292" y="241"/>
                    <a:pt x="301" y="234"/>
                    <a:pt x="310" y="227"/>
                  </a:cubicBezTo>
                  <a:lnTo>
                    <a:pt x="310" y="227"/>
                  </a:lnTo>
                  <a:cubicBezTo>
                    <a:pt x="324" y="216"/>
                    <a:pt x="340" y="207"/>
                    <a:pt x="358" y="201"/>
                  </a:cubicBezTo>
                  <a:cubicBezTo>
                    <a:pt x="358" y="200"/>
                    <a:pt x="358" y="200"/>
                    <a:pt x="358" y="200"/>
                  </a:cubicBezTo>
                  <a:cubicBezTo>
                    <a:pt x="379" y="192"/>
                    <a:pt x="403" y="188"/>
                    <a:pt x="428" y="188"/>
                  </a:cubicBezTo>
                  <a:cubicBezTo>
                    <a:pt x="430" y="188"/>
                    <a:pt x="431" y="188"/>
                    <a:pt x="433" y="188"/>
                  </a:cubicBezTo>
                  <a:cubicBezTo>
                    <a:pt x="442" y="188"/>
                    <a:pt x="452" y="189"/>
                    <a:pt x="462" y="190"/>
                  </a:cubicBezTo>
                  <a:cubicBezTo>
                    <a:pt x="466" y="185"/>
                    <a:pt x="471" y="182"/>
                    <a:pt x="478" y="181"/>
                  </a:cubicBezTo>
                  <a:cubicBezTo>
                    <a:pt x="477" y="181"/>
                    <a:pt x="477" y="180"/>
                    <a:pt x="476" y="180"/>
                  </a:cubicBezTo>
                  <a:cubicBezTo>
                    <a:pt x="476" y="180"/>
                    <a:pt x="476" y="180"/>
                    <a:pt x="476" y="180"/>
                  </a:cubicBezTo>
                  <a:cubicBezTo>
                    <a:pt x="464" y="177"/>
                    <a:pt x="451" y="175"/>
                    <a:pt x="439" y="174"/>
                  </a:cubicBezTo>
                  <a:lnTo>
                    <a:pt x="439" y="174"/>
                  </a:lnTo>
                  <a:cubicBezTo>
                    <a:pt x="374" y="170"/>
                    <a:pt x="312" y="198"/>
                    <a:pt x="269" y="246"/>
                  </a:cubicBezTo>
                  <a:lnTo>
                    <a:pt x="269" y="246"/>
                  </a:lnTo>
                  <a:cubicBezTo>
                    <a:pt x="260" y="256"/>
                    <a:pt x="252" y="266"/>
                    <a:pt x="245" y="277"/>
                  </a:cubicBezTo>
                  <a:cubicBezTo>
                    <a:pt x="245" y="277"/>
                    <a:pt x="245" y="277"/>
                    <a:pt x="245" y="277"/>
                  </a:cubicBezTo>
                  <a:cubicBezTo>
                    <a:pt x="238" y="288"/>
                    <a:pt x="233" y="298"/>
                    <a:pt x="228" y="310"/>
                  </a:cubicBezTo>
                  <a:cubicBezTo>
                    <a:pt x="228" y="310"/>
                    <a:pt x="228" y="310"/>
                    <a:pt x="228" y="310"/>
                  </a:cubicBezTo>
                  <a:cubicBezTo>
                    <a:pt x="223" y="321"/>
                    <a:pt x="219" y="333"/>
                    <a:pt x="217" y="345"/>
                  </a:cubicBezTo>
                  <a:cubicBezTo>
                    <a:pt x="206" y="391"/>
                    <a:pt x="210" y="442"/>
                    <a:pt x="235" y="494"/>
                  </a:cubicBezTo>
                  <a:lnTo>
                    <a:pt x="235" y="494"/>
                  </a:lnTo>
                  <a:cubicBezTo>
                    <a:pt x="240" y="505"/>
                    <a:pt x="246" y="516"/>
                    <a:pt x="253" y="527"/>
                  </a:cubicBezTo>
                  <a:lnTo>
                    <a:pt x="253" y="527"/>
                  </a:lnTo>
                  <a:close/>
                </a:path>
              </a:pathLst>
            </a:custGeom>
            <a:noFill/>
            <a:ln w="15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sz="4267"/>
            </a:p>
          </p:txBody>
        </p:sp>
        <p:sp>
          <p:nvSpPr>
            <p:cNvPr id="42" name="Freeform 8">
              <a:extLst>
                <a:ext uri="{FF2B5EF4-FFF2-40B4-BE49-F238E27FC236}">
                  <a16:creationId xmlns:a16="http://schemas.microsoft.com/office/drawing/2014/main" id="{BCBB143F-9833-F04C-86D0-D3DA70F16120}"/>
                </a:ext>
              </a:extLst>
            </p:cNvPr>
            <p:cNvSpPr>
              <a:spLocks noEditPoints="1"/>
            </p:cNvSpPr>
            <p:nvPr userDrawn="1"/>
          </p:nvSpPr>
          <p:spPr bwMode="auto">
            <a:xfrm>
              <a:off x="7688263" y="465138"/>
              <a:ext cx="273050" cy="304800"/>
            </a:xfrm>
            <a:custGeom>
              <a:avLst/>
              <a:gdLst>
                <a:gd name="T0" fmla="*/ 31 w 337"/>
                <a:gd name="T1" fmla="*/ 334 h 370"/>
                <a:gd name="T2" fmla="*/ 55 w 337"/>
                <a:gd name="T3" fmla="*/ 309 h 370"/>
                <a:gd name="T4" fmla="*/ 27 w 337"/>
                <a:gd name="T5" fmla="*/ 282 h 370"/>
                <a:gd name="T6" fmla="*/ 8 w 337"/>
                <a:gd name="T7" fmla="*/ 272 h 370"/>
                <a:gd name="T8" fmla="*/ 31 w 337"/>
                <a:gd name="T9" fmla="*/ 333 h 370"/>
                <a:gd name="T10" fmla="*/ 58 w 337"/>
                <a:gd name="T11" fmla="*/ 370 h 370"/>
                <a:gd name="T12" fmla="*/ 303 w 337"/>
                <a:gd name="T13" fmla="*/ 58 h 370"/>
                <a:gd name="T14" fmla="*/ 58 w 337"/>
                <a:gd name="T15" fmla="*/ 370 h 370"/>
                <a:gd name="T16" fmla="*/ 325 w 337"/>
                <a:gd name="T17" fmla="*/ 18 h 370"/>
                <a:gd name="T18" fmla="*/ 327 w 337"/>
                <a:gd name="T19" fmla="*/ 60 h 370"/>
                <a:gd name="T20" fmla="*/ 322 w 337"/>
                <a:gd name="T21" fmla="*/ 40 h 370"/>
                <a:gd name="T22" fmla="*/ 325 w 337"/>
                <a:gd name="T23" fmla="*/ 18 h 370"/>
                <a:gd name="T24" fmla="*/ 41 w 337"/>
                <a:gd name="T25" fmla="*/ 347 h 370"/>
                <a:gd name="T26" fmla="*/ 186 w 337"/>
                <a:gd name="T27" fmla="*/ 194 h 370"/>
                <a:gd name="T28" fmla="*/ 323 w 337"/>
                <a:gd name="T29" fmla="*/ 13 h 370"/>
                <a:gd name="T30" fmla="*/ 267 w 337"/>
                <a:gd name="T31" fmla="*/ 53 h 370"/>
                <a:gd name="T32" fmla="*/ 145 w 337"/>
                <a:gd name="T33" fmla="*/ 232 h 370"/>
                <a:gd name="T34" fmla="*/ 114 w 337"/>
                <a:gd name="T35" fmla="*/ 274 h 370"/>
                <a:gd name="T36" fmla="*/ 92 w 337"/>
                <a:gd name="T37" fmla="*/ 299 h 370"/>
                <a:gd name="T38" fmla="*/ 75 w 337"/>
                <a:gd name="T39" fmla="*/ 317 h 370"/>
                <a:gd name="T40" fmla="*/ 85 w 337"/>
                <a:gd name="T41" fmla="*/ 299 h 370"/>
                <a:gd name="T42" fmla="*/ 31 w 337"/>
                <a:gd name="T43" fmla="*/ 279 h 370"/>
                <a:gd name="T44" fmla="*/ 73 w 337"/>
                <a:gd name="T45" fmla="*/ 312 h 370"/>
                <a:gd name="T46" fmla="*/ 102 w 337"/>
                <a:gd name="T47" fmla="*/ 279 h 370"/>
                <a:gd name="T48" fmla="*/ 90 w 337"/>
                <a:gd name="T49" fmla="*/ 294 h 370"/>
                <a:gd name="T50" fmla="*/ 110 w 337"/>
                <a:gd name="T51" fmla="*/ 270 h 370"/>
                <a:gd name="T52" fmla="*/ 89 w 337"/>
                <a:gd name="T53" fmla="*/ 226 h 370"/>
                <a:gd name="T54" fmla="*/ 82 w 337"/>
                <a:gd name="T55" fmla="*/ 226 h 370"/>
                <a:gd name="T56" fmla="*/ 102 w 337"/>
                <a:gd name="T57" fmla="*/ 211 h 370"/>
                <a:gd name="T58" fmla="*/ 144 w 337"/>
                <a:gd name="T59" fmla="*/ 199 h 370"/>
                <a:gd name="T60" fmla="*/ 110 w 337"/>
                <a:gd name="T61" fmla="*/ 270 h 370"/>
                <a:gd name="T62" fmla="*/ 128 w 337"/>
                <a:gd name="T63" fmla="*/ 246 h 370"/>
                <a:gd name="T64" fmla="*/ 109 w 337"/>
                <a:gd name="T65" fmla="*/ 214 h 370"/>
                <a:gd name="T66" fmla="*/ 144 w 337"/>
                <a:gd name="T67" fmla="*/ 224 h 370"/>
                <a:gd name="T68" fmla="*/ 153 w 337"/>
                <a:gd name="T69" fmla="*/ 204 h 370"/>
                <a:gd name="T70" fmla="*/ 144 w 337"/>
                <a:gd name="T71" fmla="*/ 224 h 370"/>
                <a:gd name="T72" fmla="*/ 171 w 337"/>
                <a:gd name="T73" fmla="*/ 183 h 370"/>
                <a:gd name="T74" fmla="*/ 154 w 337"/>
                <a:gd name="T75" fmla="*/ 199 h 370"/>
                <a:gd name="T76" fmla="*/ 159 w 337"/>
                <a:gd name="T77" fmla="*/ 202 h 370"/>
                <a:gd name="T78" fmla="*/ 183 w 337"/>
                <a:gd name="T79" fmla="*/ 164 h 370"/>
                <a:gd name="T80" fmla="*/ 94 w 337"/>
                <a:gd name="T81" fmla="*/ 175 h 370"/>
                <a:gd name="T82" fmla="*/ 174 w 337"/>
                <a:gd name="T83" fmla="*/ 178 h 370"/>
                <a:gd name="T84" fmla="*/ 193 w 337"/>
                <a:gd name="T85" fmla="*/ 148 h 370"/>
                <a:gd name="T86" fmla="*/ 54 w 337"/>
                <a:gd name="T87" fmla="*/ 148 h 370"/>
                <a:gd name="T88" fmla="*/ 186 w 337"/>
                <a:gd name="T89" fmla="*/ 159 h 370"/>
                <a:gd name="T90" fmla="*/ 204 w 337"/>
                <a:gd name="T91" fmla="*/ 131 h 370"/>
                <a:gd name="T92" fmla="*/ 110 w 337"/>
                <a:gd name="T93" fmla="*/ 123 h 370"/>
                <a:gd name="T94" fmla="*/ 42 w 337"/>
                <a:gd name="T95" fmla="*/ 99 h 370"/>
                <a:gd name="T96" fmla="*/ 113 w 337"/>
                <a:gd name="T97" fmla="*/ 13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7" h="370">
                  <a:moveTo>
                    <a:pt x="31" y="333"/>
                  </a:moveTo>
                  <a:lnTo>
                    <a:pt x="31" y="333"/>
                  </a:lnTo>
                  <a:cubicBezTo>
                    <a:pt x="31" y="334"/>
                    <a:pt x="31" y="334"/>
                    <a:pt x="31" y="334"/>
                  </a:cubicBezTo>
                  <a:cubicBezTo>
                    <a:pt x="33" y="337"/>
                    <a:pt x="35" y="340"/>
                    <a:pt x="37" y="343"/>
                  </a:cubicBezTo>
                  <a:cubicBezTo>
                    <a:pt x="48" y="334"/>
                    <a:pt x="59" y="325"/>
                    <a:pt x="68" y="316"/>
                  </a:cubicBezTo>
                  <a:cubicBezTo>
                    <a:pt x="64" y="313"/>
                    <a:pt x="59" y="311"/>
                    <a:pt x="55" y="309"/>
                  </a:cubicBezTo>
                  <a:cubicBezTo>
                    <a:pt x="48" y="316"/>
                    <a:pt x="42" y="320"/>
                    <a:pt x="29" y="320"/>
                  </a:cubicBezTo>
                  <a:cubicBezTo>
                    <a:pt x="27" y="320"/>
                    <a:pt x="26" y="318"/>
                    <a:pt x="27" y="316"/>
                  </a:cubicBezTo>
                  <a:cubicBezTo>
                    <a:pt x="29" y="309"/>
                    <a:pt x="27" y="291"/>
                    <a:pt x="27" y="282"/>
                  </a:cubicBezTo>
                  <a:cubicBezTo>
                    <a:pt x="26" y="280"/>
                    <a:pt x="25" y="278"/>
                    <a:pt x="24" y="276"/>
                  </a:cubicBezTo>
                  <a:cubicBezTo>
                    <a:pt x="20" y="277"/>
                    <a:pt x="16" y="277"/>
                    <a:pt x="10" y="277"/>
                  </a:cubicBezTo>
                  <a:cubicBezTo>
                    <a:pt x="7" y="277"/>
                    <a:pt x="6" y="274"/>
                    <a:pt x="8" y="272"/>
                  </a:cubicBezTo>
                  <a:cubicBezTo>
                    <a:pt x="17" y="264"/>
                    <a:pt x="16" y="253"/>
                    <a:pt x="17" y="238"/>
                  </a:cubicBezTo>
                  <a:cubicBezTo>
                    <a:pt x="12" y="241"/>
                    <a:pt x="4" y="247"/>
                    <a:pt x="0" y="249"/>
                  </a:cubicBezTo>
                  <a:cubicBezTo>
                    <a:pt x="4" y="288"/>
                    <a:pt x="17" y="313"/>
                    <a:pt x="31" y="333"/>
                  </a:cubicBezTo>
                  <a:lnTo>
                    <a:pt x="31" y="333"/>
                  </a:lnTo>
                  <a:close/>
                  <a:moveTo>
                    <a:pt x="58" y="370"/>
                  </a:moveTo>
                  <a:lnTo>
                    <a:pt x="58" y="370"/>
                  </a:lnTo>
                  <a:cubicBezTo>
                    <a:pt x="173" y="293"/>
                    <a:pt x="218" y="153"/>
                    <a:pt x="321" y="65"/>
                  </a:cubicBezTo>
                  <a:lnTo>
                    <a:pt x="306" y="62"/>
                  </a:lnTo>
                  <a:cubicBezTo>
                    <a:pt x="303" y="61"/>
                    <a:pt x="303" y="61"/>
                    <a:pt x="303" y="58"/>
                  </a:cubicBezTo>
                  <a:lnTo>
                    <a:pt x="306" y="37"/>
                  </a:lnTo>
                  <a:cubicBezTo>
                    <a:pt x="211" y="133"/>
                    <a:pt x="158" y="292"/>
                    <a:pt x="50" y="360"/>
                  </a:cubicBezTo>
                  <a:cubicBezTo>
                    <a:pt x="53" y="363"/>
                    <a:pt x="55" y="366"/>
                    <a:pt x="58" y="370"/>
                  </a:cubicBezTo>
                  <a:lnTo>
                    <a:pt x="58" y="370"/>
                  </a:lnTo>
                  <a:close/>
                  <a:moveTo>
                    <a:pt x="325" y="18"/>
                  </a:moveTo>
                  <a:lnTo>
                    <a:pt x="325" y="18"/>
                  </a:lnTo>
                  <a:cubicBezTo>
                    <a:pt x="321" y="22"/>
                    <a:pt x="316" y="26"/>
                    <a:pt x="312" y="30"/>
                  </a:cubicBezTo>
                  <a:lnTo>
                    <a:pt x="309" y="57"/>
                  </a:lnTo>
                  <a:lnTo>
                    <a:pt x="327" y="60"/>
                  </a:lnTo>
                  <a:cubicBezTo>
                    <a:pt x="330" y="58"/>
                    <a:pt x="333" y="55"/>
                    <a:pt x="337" y="52"/>
                  </a:cubicBezTo>
                  <a:lnTo>
                    <a:pt x="334" y="46"/>
                  </a:lnTo>
                  <a:cubicBezTo>
                    <a:pt x="329" y="47"/>
                    <a:pt x="324" y="45"/>
                    <a:pt x="322" y="40"/>
                  </a:cubicBezTo>
                  <a:cubicBezTo>
                    <a:pt x="320" y="34"/>
                    <a:pt x="323" y="29"/>
                    <a:pt x="328" y="27"/>
                  </a:cubicBezTo>
                  <a:lnTo>
                    <a:pt x="325" y="18"/>
                  </a:lnTo>
                  <a:lnTo>
                    <a:pt x="325" y="18"/>
                  </a:lnTo>
                  <a:close/>
                  <a:moveTo>
                    <a:pt x="75" y="317"/>
                  </a:moveTo>
                  <a:lnTo>
                    <a:pt x="75" y="317"/>
                  </a:lnTo>
                  <a:cubicBezTo>
                    <a:pt x="64" y="328"/>
                    <a:pt x="53" y="338"/>
                    <a:pt x="41" y="347"/>
                  </a:cubicBezTo>
                  <a:lnTo>
                    <a:pt x="41" y="348"/>
                  </a:lnTo>
                  <a:cubicBezTo>
                    <a:pt x="43" y="351"/>
                    <a:pt x="45" y="353"/>
                    <a:pt x="47" y="355"/>
                  </a:cubicBezTo>
                  <a:cubicBezTo>
                    <a:pt x="103" y="320"/>
                    <a:pt x="145" y="259"/>
                    <a:pt x="186" y="194"/>
                  </a:cubicBezTo>
                  <a:cubicBezTo>
                    <a:pt x="221" y="138"/>
                    <a:pt x="259" y="75"/>
                    <a:pt x="307" y="27"/>
                  </a:cubicBezTo>
                  <a:cubicBezTo>
                    <a:pt x="307" y="27"/>
                    <a:pt x="308" y="27"/>
                    <a:pt x="308" y="26"/>
                  </a:cubicBezTo>
                  <a:cubicBezTo>
                    <a:pt x="313" y="22"/>
                    <a:pt x="318" y="17"/>
                    <a:pt x="323" y="13"/>
                  </a:cubicBezTo>
                  <a:lnTo>
                    <a:pt x="319" y="0"/>
                  </a:lnTo>
                  <a:cubicBezTo>
                    <a:pt x="300" y="15"/>
                    <a:pt x="283" y="33"/>
                    <a:pt x="267" y="52"/>
                  </a:cubicBezTo>
                  <a:cubicBezTo>
                    <a:pt x="267" y="52"/>
                    <a:pt x="267" y="53"/>
                    <a:pt x="267" y="53"/>
                  </a:cubicBezTo>
                  <a:cubicBezTo>
                    <a:pt x="236" y="90"/>
                    <a:pt x="210" y="132"/>
                    <a:pt x="185" y="171"/>
                  </a:cubicBezTo>
                  <a:cubicBezTo>
                    <a:pt x="172" y="191"/>
                    <a:pt x="159" y="212"/>
                    <a:pt x="145" y="232"/>
                  </a:cubicBezTo>
                  <a:cubicBezTo>
                    <a:pt x="145" y="232"/>
                    <a:pt x="145" y="232"/>
                    <a:pt x="145" y="232"/>
                  </a:cubicBezTo>
                  <a:cubicBezTo>
                    <a:pt x="139" y="241"/>
                    <a:pt x="133" y="249"/>
                    <a:pt x="127" y="256"/>
                  </a:cubicBezTo>
                  <a:cubicBezTo>
                    <a:pt x="127" y="257"/>
                    <a:pt x="127" y="257"/>
                    <a:pt x="127" y="257"/>
                  </a:cubicBezTo>
                  <a:cubicBezTo>
                    <a:pt x="122" y="263"/>
                    <a:pt x="118" y="269"/>
                    <a:pt x="114" y="274"/>
                  </a:cubicBezTo>
                  <a:cubicBezTo>
                    <a:pt x="113" y="274"/>
                    <a:pt x="113" y="275"/>
                    <a:pt x="113" y="275"/>
                  </a:cubicBezTo>
                  <a:cubicBezTo>
                    <a:pt x="107" y="283"/>
                    <a:pt x="100" y="291"/>
                    <a:pt x="93" y="298"/>
                  </a:cubicBezTo>
                  <a:cubicBezTo>
                    <a:pt x="93" y="299"/>
                    <a:pt x="93" y="299"/>
                    <a:pt x="92" y="299"/>
                  </a:cubicBezTo>
                  <a:cubicBezTo>
                    <a:pt x="87" y="305"/>
                    <a:pt x="81" y="311"/>
                    <a:pt x="75" y="317"/>
                  </a:cubicBezTo>
                  <a:lnTo>
                    <a:pt x="75" y="317"/>
                  </a:lnTo>
                  <a:lnTo>
                    <a:pt x="75" y="317"/>
                  </a:lnTo>
                  <a:close/>
                  <a:moveTo>
                    <a:pt x="73" y="312"/>
                  </a:moveTo>
                  <a:lnTo>
                    <a:pt x="73" y="312"/>
                  </a:lnTo>
                  <a:cubicBezTo>
                    <a:pt x="77" y="307"/>
                    <a:pt x="81" y="303"/>
                    <a:pt x="85" y="299"/>
                  </a:cubicBezTo>
                  <a:cubicBezTo>
                    <a:pt x="59" y="295"/>
                    <a:pt x="44" y="282"/>
                    <a:pt x="39" y="267"/>
                  </a:cubicBezTo>
                  <a:cubicBezTo>
                    <a:pt x="35" y="270"/>
                    <a:pt x="32" y="273"/>
                    <a:pt x="29" y="274"/>
                  </a:cubicBezTo>
                  <a:cubicBezTo>
                    <a:pt x="30" y="276"/>
                    <a:pt x="31" y="277"/>
                    <a:pt x="31" y="279"/>
                  </a:cubicBezTo>
                  <a:cubicBezTo>
                    <a:pt x="32" y="279"/>
                    <a:pt x="32" y="279"/>
                    <a:pt x="32" y="280"/>
                  </a:cubicBezTo>
                  <a:cubicBezTo>
                    <a:pt x="43" y="297"/>
                    <a:pt x="55" y="302"/>
                    <a:pt x="73" y="312"/>
                  </a:cubicBezTo>
                  <a:lnTo>
                    <a:pt x="73" y="312"/>
                  </a:lnTo>
                  <a:close/>
                  <a:moveTo>
                    <a:pt x="90" y="294"/>
                  </a:moveTo>
                  <a:lnTo>
                    <a:pt x="90" y="294"/>
                  </a:lnTo>
                  <a:cubicBezTo>
                    <a:pt x="94" y="289"/>
                    <a:pt x="98" y="284"/>
                    <a:pt x="102" y="279"/>
                  </a:cubicBezTo>
                  <a:cubicBezTo>
                    <a:pt x="54" y="293"/>
                    <a:pt x="24" y="217"/>
                    <a:pt x="106" y="186"/>
                  </a:cubicBezTo>
                  <a:cubicBezTo>
                    <a:pt x="100" y="184"/>
                    <a:pt x="94" y="182"/>
                    <a:pt x="88" y="179"/>
                  </a:cubicBezTo>
                  <a:cubicBezTo>
                    <a:pt x="35" y="203"/>
                    <a:pt x="17" y="284"/>
                    <a:pt x="90" y="294"/>
                  </a:cubicBezTo>
                  <a:lnTo>
                    <a:pt x="90" y="294"/>
                  </a:lnTo>
                  <a:close/>
                  <a:moveTo>
                    <a:pt x="110" y="270"/>
                  </a:moveTo>
                  <a:lnTo>
                    <a:pt x="110" y="270"/>
                  </a:lnTo>
                  <a:cubicBezTo>
                    <a:pt x="114" y="265"/>
                    <a:pt x="118" y="260"/>
                    <a:pt x="122" y="254"/>
                  </a:cubicBezTo>
                  <a:cubicBezTo>
                    <a:pt x="124" y="240"/>
                    <a:pt x="120" y="224"/>
                    <a:pt x="103" y="216"/>
                  </a:cubicBezTo>
                  <a:cubicBezTo>
                    <a:pt x="98" y="219"/>
                    <a:pt x="93" y="222"/>
                    <a:pt x="89" y="226"/>
                  </a:cubicBezTo>
                  <a:cubicBezTo>
                    <a:pt x="115" y="230"/>
                    <a:pt x="115" y="263"/>
                    <a:pt x="91" y="263"/>
                  </a:cubicBezTo>
                  <a:cubicBezTo>
                    <a:pt x="72" y="263"/>
                    <a:pt x="73" y="239"/>
                    <a:pt x="81" y="227"/>
                  </a:cubicBezTo>
                  <a:cubicBezTo>
                    <a:pt x="81" y="227"/>
                    <a:pt x="82" y="226"/>
                    <a:pt x="82" y="226"/>
                  </a:cubicBezTo>
                  <a:lnTo>
                    <a:pt x="82" y="226"/>
                  </a:lnTo>
                  <a:cubicBezTo>
                    <a:pt x="86" y="221"/>
                    <a:pt x="92" y="216"/>
                    <a:pt x="101" y="211"/>
                  </a:cubicBezTo>
                  <a:cubicBezTo>
                    <a:pt x="101" y="211"/>
                    <a:pt x="101" y="211"/>
                    <a:pt x="102" y="211"/>
                  </a:cubicBezTo>
                  <a:cubicBezTo>
                    <a:pt x="108" y="208"/>
                    <a:pt x="116" y="205"/>
                    <a:pt x="125" y="203"/>
                  </a:cubicBezTo>
                  <a:cubicBezTo>
                    <a:pt x="125" y="202"/>
                    <a:pt x="126" y="202"/>
                    <a:pt x="126" y="202"/>
                  </a:cubicBezTo>
                  <a:cubicBezTo>
                    <a:pt x="131" y="201"/>
                    <a:pt x="137" y="200"/>
                    <a:pt x="144" y="199"/>
                  </a:cubicBezTo>
                  <a:cubicBezTo>
                    <a:pt x="139" y="197"/>
                    <a:pt x="133" y="195"/>
                    <a:pt x="127" y="193"/>
                  </a:cubicBezTo>
                  <a:cubicBezTo>
                    <a:pt x="123" y="192"/>
                    <a:pt x="119" y="190"/>
                    <a:pt x="115" y="189"/>
                  </a:cubicBezTo>
                  <a:cubicBezTo>
                    <a:pt x="26" y="218"/>
                    <a:pt x="62" y="296"/>
                    <a:pt x="110" y="270"/>
                  </a:cubicBezTo>
                  <a:lnTo>
                    <a:pt x="110" y="270"/>
                  </a:lnTo>
                  <a:close/>
                  <a:moveTo>
                    <a:pt x="128" y="246"/>
                  </a:moveTo>
                  <a:lnTo>
                    <a:pt x="128" y="246"/>
                  </a:lnTo>
                  <a:cubicBezTo>
                    <a:pt x="132" y="241"/>
                    <a:pt x="136" y="235"/>
                    <a:pt x="140" y="230"/>
                  </a:cubicBezTo>
                  <a:cubicBezTo>
                    <a:pt x="139" y="225"/>
                    <a:pt x="133" y="215"/>
                    <a:pt x="125" y="208"/>
                  </a:cubicBezTo>
                  <a:cubicBezTo>
                    <a:pt x="120" y="210"/>
                    <a:pt x="114" y="211"/>
                    <a:pt x="109" y="214"/>
                  </a:cubicBezTo>
                  <a:cubicBezTo>
                    <a:pt x="123" y="221"/>
                    <a:pt x="128" y="234"/>
                    <a:pt x="128" y="246"/>
                  </a:cubicBezTo>
                  <a:lnTo>
                    <a:pt x="128" y="246"/>
                  </a:lnTo>
                  <a:close/>
                  <a:moveTo>
                    <a:pt x="144" y="224"/>
                  </a:moveTo>
                  <a:lnTo>
                    <a:pt x="144" y="224"/>
                  </a:lnTo>
                  <a:cubicBezTo>
                    <a:pt x="148" y="218"/>
                    <a:pt x="152" y="212"/>
                    <a:pt x="156" y="206"/>
                  </a:cubicBezTo>
                  <a:cubicBezTo>
                    <a:pt x="155" y="205"/>
                    <a:pt x="154" y="205"/>
                    <a:pt x="153" y="204"/>
                  </a:cubicBezTo>
                  <a:cubicBezTo>
                    <a:pt x="147" y="205"/>
                    <a:pt x="140" y="205"/>
                    <a:pt x="132" y="207"/>
                  </a:cubicBezTo>
                  <a:cubicBezTo>
                    <a:pt x="137" y="212"/>
                    <a:pt x="141" y="219"/>
                    <a:pt x="144" y="224"/>
                  </a:cubicBezTo>
                  <a:lnTo>
                    <a:pt x="144" y="224"/>
                  </a:lnTo>
                  <a:close/>
                  <a:moveTo>
                    <a:pt x="159" y="202"/>
                  </a:moveTo>
                  <a:lnTo>
                    <a:pt x="159" y="202"/>
                  </a:lnTo>
                  <a:cubicBezTo>
                    <a:pt x="163" y="195"/>
                    <a:pt x="167" y="189"/>
                    <a:pt x="171" y="183"/>
                  </a:cubicBezTo>
                  <a:cubicBezTo>
                    <a:pt x="156" y="179"/>
                    <a:pt x="127" y="181"/>
                    <a:pt x="110" y="181"/>
                  </a:cubicBezTo>
                  <a:cubicBezTo>
                    <a:pt x="116" y="184"/>
                    <a:pt x="122" y="186"/>
                    <a:pt x="129" y="188"/>
                  </a:cubicBezTo>
                  <a:cubicBezTo>
                    <a:pt x="138" y="191"/>
                    <a:pt x="147" y="194"/>
                    <a:pt x="154" y="199"/>
                  </a:cubicBezTo>
                  <a:cubicBezTo>
                    <a:pt x="155" y="199"/>
                    <a:pt x="155" y="199"/>
                    <a:pt x="155" y="199"/>
                  </a:cubicBezTo>
                  <a:cubicBezTo>
                    <a:pt x="156" y="200"/>
                    <a:pt x="158" y="201"/>
                    <a:pt x="159" y="202"/>
                  </a:cubicBezTo>
                  <a:lnTo>
                    <a:pt x="159" y="202"/>
                  </a:lnTo>
                  <a:close/>
                  <a:moveTo>
                    <a:pt x="174" y="178"/>
                  </a:moveTo>
                  <a:lnTo>
                    <a:pt x="174" y="178"/>
                  </a:lnTo>
                  <a:cubicBezTo>
                    <a:pt x="177" y="173"/>
                    <a:pt x="180" y="169"/>
                    <a:pt x="183" y="164"/>
                  </a:cubicBezTo>
                  <a:cubicBezTo>
                    <a:pt x="166" y="159"/>
                    <a:pt x="138" y="160"/>
                    <a:pt x="121" y="160"/>
                  </a:cubicBezTo>
                  <a:cubicBezTo>
                    <a:pt x="100" y="161"/>
                    <a:pt x="79" y="161"/>
                    <a:pt x="62" y="157"/>
                  </a:cubicBezTo>
                  <a:cubicBezTo>
                    <a:pt x="71" y="165"/>
                    <a:pt x="82" y="170"/>
                    <a:pt x="94" y="175"/>
                  </a:cubicBezTo>
                  <a:cubicBezTo>
                    <a:pt x="102" y="177"/>
                    <a:pt x="123" y="175"/>
                    <a:pt x="130" y="175"/>
                  </a:cubicBezTo>
                  <a:cubicBezTo>
                    <a:pt x="146" y="175"/>
                    <a:pt x="163" y="175"/>
                    <a:pt x="174" y="178"/>
                  </a:cubicBezTo>
                  <a:lnTo>
                    <a:pt x="174" y="178"/>
                  </a:lnTo>
                  <a:close/>
                  <a:moveTo>
                    <a:pt x="186" y="159"/>
                  </a:moveTo>
                  <a:lnTo>
                    <a:pt x="186" y="159"/>
                  </a:lnTo>
                  <a:cubicBezTo>
                    <a:pt x="188" y="155"/>
                    <a:pt x="191" y="152"/>
                    <a:pt x="193" y="148"/>
                  </a:cubicBezTo>
                  <a:cubicBezTo>
                    <a:pt x="171" y="139"/>
                    <a:pt x="136" y="142"/>
                    <a:pt x="113" y="142"/>
                  </a:cubicBezTo>
                  <a:cubicBezTo>
                    <a:pt x="87" y="142"/>
                    <a:pt x="60" y="141"/>
                    <a:pt x="43" y="126"/>
                  </a:cubicBezTo>
                  <a:cubicBezTo>
                    <a:pt x="46" y="135"/>
                    <a:pt x="50" y="142"/>
                    <a:pt x="54" y="148"/>
                  </a:cubicBezTo>
                  <a:cubicBezTo>
                    <a:pt x="80" y="159"/>
                    <a:pt x="128" y="153"/>
                    <a:pt x="158" y="155"/>
                  </a:cubicBezTo>
                  <a:cubicBezTo>
                    <a:pt x="168" y="155"/>
                    <a:pt x="178" y="156"/>
                    <a:pt x="186" y="159"/>
                  </a:cubicBezTo>
                  <a:lnTo>
                    <a:pt x="186" y="159"/>
                  </a:lnTo>
                  <a:close/>
                  <a:moveTo>
                    <a:pt x="196" y="143"/>
                  </a:moveTo>
                  <a:lnTo>
                    <a:pt x="196" y="143"/>
                  </a:lnTo>
                  <a:cubicBezTo>
                    <a:pt x="199" y="139"/>
                    <a:pt x="201" y="135"/>
                    <a:pt x="204" y="131"/>
                  </a:cubicBezTo>
                  <a:cubicBezTo>
                    <a:pt x="195" y="128"/>
                    <a:pt x="187" y="126"/>
                    <a:pt x="178" y="125"/>
                  </a:cubicBezTo>
                  <a:cubicBezTo>
                    <a:pt x="178" y="125"/>
                    <a:pt x="178" y="125"/>
                    <a:pt x="177" y="125"/>
                  </a:cubicBezTo>
                  <a:cubicBezTo>
                    <a:pt x="155" y="121"/>
                    <a:pt x="133" y="122"/>
                    <a:pt x="110" y="123"/>
                  </a:cubicBezTo>
                  <a:cubicBezTo>
                    <a:pt x="95" y="123"/>
                    <a:pt x="81" y="122"/>
                    <a:pt x="69" y="118"/>
                  </a:cubicBezTo>
                  <a:cubicBezTo>
                    <a:pt x="68" y="118"/>
                    <a:pt x="68" y="118"/>
                    <a:pt x="68" y="118"/>
                  </a:cubicBezTo>
                  <a:cubicBezTo>
                    <a:pt x="58" y="115"/>
                    <a:pt x="49" y="109"/>
                    <a:pt x="42" y="99"/>
                  </a:cubicBezTo>
                  <a:cubicBezTo>
                    <a:pt x="41" y="100"/>
                    <a:pt x="40" y="101"/>
                    <a:pt x="39" y="102"/>
                  </a:cubicBezTo>
                  <a:cubicBezTo>
                    <a:pt x="40" y="107"/>
                    <a:pt x="40" y="111"/>
                    <a:pt x="41" y="115"/>
                  </a:cubicBezTo>
                  <a:cubicBezTo>
                    <a:pt x="55" y="134"/>
                    <a:pt x="83" y="137"/>
                    <a:pt x="113" y="137"/>
                  </a:cubicBezTo>
                  <a:cubicBezTo>
                    <a:pt x="138" y="137"/>
                    <a:pt x="173" y="133"/>
                    <a:pt x="196" y="143"/>
                  </a:cubicBezTo>
                  <a:lnTo>
                    <a:pt x="196" y="143"/>
                  </a:lnTo>
                  <a:close/>
                </a:path>
              </a:pathLst>
            </a:custGeom>
            <a:noFill/>
            <a:ln w="15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sz="4267"/>
            </a:p>
          </p:txBody>
        </p:sp>
        <p:sp>
          <p:nvSpPr>
            <p:cNvPr id="43" name="Freeform 9">
              <a:extLst>
                <a:ext uri="{FF2B5EF4-FFF2-40B4-BE49-F238E27FC236}">
                  <a16:creationId xmlns:a16="http://schemas.microsoft.com/office/drawing/2014/main" id="{47EA41C8-81C0-DE43-BE0B-E818FB82CACB}"/>
                </a:ext>
              </a:extLst>
            </p:cNvPr>
            <p:cNvSpPr>
              <a:spLocks noEditPoints="1"/>
            </p:cNvSpPr>
            <p:nvPr userDrawn="1"/>
          </p:nvSpPr>
          <p:spPr bwMode="auto">
            <a:xfrm>
              <a:off x="7613650" y="406400"/>
              <a:ext cx="296863" cy="406400"/>
            </a:xfrm>
            <a:custGeom>
              <a:avLst/>
              <a:gdLst>
                <a:gd name="T0" fmla="*/ 366 w 366"/>
                <a:gd name="T1" fmla="*/ 110 h 496"/>
                <a:gd name="T2" fmla="*/ 303 w 366"/>
                <a:gd name="T3" fmla="*/ 97 h 496"/>
                <a:gd name="T4" fmla="*/ 328 w 366"/>
                <a:gd name="T5" fmla="*/ 122 h 496"/>
                <a:gd name="T6" fmla="*/ 47 w 366"/>
                <a:gd name="T7" fmla="*/ 454 h 496"/>
                <a:gd name="T8" fmla="*/ 91 w 366"/>
                <a:gd name="T9" fmla="*/ 402 h 496"/>
                <a:gd name="T10" fmla="*/ 89 w 366"/>
                <a:gd name="T11" fmla="*/ 397 h 496"/>
                <a:gd name="T12" fmla="*/ 47 w 366"/>
                <a:gd name="T13" fmla="*/ 454 h 496"/>
                <a:gd name="T14" fmla="*/ 101 w 366"/>
                <a:gd name="T15" fmla="*/ 421 h 496"/>
                <a:gd name="T16" fmla="*/ 119 w 366"/>
                <a:gd name="T17" fmla="*/ 448 h 496"/>
                <a:gd name="T18" fmla="*/ 69 w 366"/>
                <a:gd name="T19" fmla="*/ 471 h 496"/>
                <a:gd name="T20" fmla="*/ 101 w 366"/>
                <a:gd name="T21" fmla="*/ 421 h 496"/>
                <a:gd name="T22" fmla="*/ 82 w 366"/>
                <a:gd name="T23" fmla="*/ 381 h 496"/>
                <a:gd name="T24" fmla="*/ 28 w 366"/>
                <a:gd name="T25" fmla="*/ 378 h 496"/>
                <a:gd name="T26" fmla="*/ 7 w 366"/>
                <a:gd name="T27" fmla="*/ 362 h 496"/>
                <a:gd name="T28" fmla="*/ 6 w 366"/>
                <a:gd name="T29" fmla="*/ 357 h 496"/>
                <a:gd name="T30" fmla="*/ 68 w 366"/>
                <a:gd name="T31" fmla="*/ 329 h 496"/>
                <a:gd name="T32" fmla="*/ 67 w 366"/>
                <a:gd name="T33" fmla="*/ 324 h 496"/>
                <a:gd name="T34" fmla="*/ 6 w 366"/>
                <a:gd name="T35" fmla="*/ 357 h 496"/>
                <a:gd name="T36" fmla="*/ 0 w 366"/>
                <a:gd name="T37" fmla="*/ 302 h 496"/>
                <a:gd name="T38" fmla="*/ 15 w 366"/>
                <a:gd name="T39" fmla="*/ 284 h 496"/>
                <a:gd name="T40" fmla="*/ 67 w 366"/>
                <a:gd name="T41" fmla="*/ 267 h 496"/>
                <a:gd name="T42" fmla="*/ 0 w 366"/>
                <a:gd name="T43" fmla="*/ 302 h 496"/>
                <a:gd name="T44" fmla="*/ 68 w 366"/>
                <a:gd name="T45" fmla="*/ 262 h 496"/>
                <a:gd name="T46" fmla="*/ 23 w 366"/>
                <a:gd name="T47" fmla="*/ 228 h 496"/>
                <a:gd name="T48" fmla="*/ 17 w 366"/>
                <a:gd name="T49" fmla="*/ 202 h 496"/>
                <a:gd name="T50" fmla="*/ 19 w 366"/>
                <a:gd name="T51" fmla="*/ 196 h 496"/>
                <a:gd name="T52" fmla="*/ 82 w 366"/>
                <a:gd name="T53" fmla="*/ 213 h 496"/>
                <a:gd name="T54" fmla="*/ 84 w 366"/>
                <a:gd name="T55" fmla="*/ 208 h 496"/>
                <a:gd name="T56" fmla="*/ 19 w 366"/>
                <a:gd name="T57" fmla="*/ 196 h 496"/>
                <a:gd name="T58" fmla="*/ 40 w 366"/>
                <a:gd name="T59" fmla="*/ 149 h 496"/>
                <a:gd name="T60" fmla="*/ 60 w 366"/>
                <a:gd name="T61" fmla="*/ 142 h 496"/>
                <a:gd name="T62" fmla="*/ 111 w 366"/>
                <a:gd name="T63" fmla="*/ 162 h 496"/>
                <a:gd name="T64" fmla="*/ 40 w 366"/>
                <a:gd name="T65" fmla="*/ 149 h 496"/>
                <a:gd name="T66" fmla="*/ 114 w 366"/>
                <a:gd name="T67" fmla="*/ 157 h 496"/>
                <a:gd name="T68" fmla="*/ 95 w 366"/>
                <a:gd name="T69" fmla="*/ 99 h 496"/>
                <a:gd name="T70" fmla="*/ 102 w 366"/>
                <a:gd name="T71" fmla="*/ 72 h 496"/>
                <a:gd name="T72" fmla="*/ 106 w 366"/>
                <a:gd name="T73" fmla="*/ 69 h 496"/>
                <a:gd name="T74" fmla="*/ 150 w 366"/>
                <a:gd name="T75" fmla="*/ 121 h 496"/>
                <a:gd name="T76" fmla="*/ 155 w 366"/>
                <a:gd name="T77" fmla="*/ 117 h 496"/>
                <a:gd name="T78" fmla="*/ 106 w 366"/>
                <a:gd name="T79" fmla="*/ 69 h 496"/>
                <a:gd name="T80" fmla="*/ 149 w 366"/>
                <a:gd name="T81" fmla="*/ 37 h 496"/>
                <a:gd name="T82" fmla="*/ 170 w 366"/>
                <a:gd name="T83" fmla="*/ 42 h 496"/>
                <a:gd name="T84" fmla="*/ 200 w 366"/>
                <a:gd name="T85" fmla="*/ 90 h 496"/>
                <a:gd name="T86" fmla="*/ 149 w 366"/>
                <a:gd name="T87" fmla="*/ 37 h 496"/>
                <a:gd name="T88" fmla="*/ 206 w 366"/>
                <a:gd name="T89" fmla="*/ 88 h 496"/>
                <a:gd name="T90" fmla="*/ 222 w 366"/>
                <a:gd name="T91" fmla="*/ 21 h 496"/>
                <a:gd name="T92" fmla="*/ 243 w 366"/>
                <a:gd name="T93"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6" h="496">
                  <a:moveTo>
                    <a:pt x="358" y="119"/>
                  </a:moveTo>
                  <a:lnTo>
                    <a:pt x="358" y="119"/>
                  </a:lnTo>
                  <a:cubicBezTo>
                    <a:pt x="360" y="116"/>
                    <a:pt x="363" y="113"/>
                    <a:pt x="366" y="110"/>
                  </a:cubicBezTo>
                  <a:cubicBezTo>
                    <a:pt x="351" y="105"/>
                    <a:pt x="337" y="102"/>
                    <a:pt x="323" y="99"/>
                  </a:cubicBezTo>
                  <a:cubicBezTo>
                    <a:pt x="323" y="99"/>
                    <a:pt x="322" y="99"/>
                    <a:pt x="322" y="99"/>
                  </a:cubicBezTo>
                  <a:cubicBezTo>
                    <a:pt x="316" y="98"/>
                    <a:pt x="309" y="98"/>
                    <a:pt x="303" y="97"/>
                  </a:cubicBezTo>
                  <a:cubicBezTo>
                    <a:pt x="305" y="101"/>
                    <a:pt x="307" y="106"/>
                    <a:pt x="307" y="112"/>
                  </a:cubicBezTo>
                  <a:cubicBezTo>
                    <a:pt x="310" y="115"/>
                    <a:pt x="312" y="119"/>
                    <a:pt x="312" y="123"/>
                  </a:cubicBezTo>
                  <a:cubicBezTo>
                    <a:pt x="316" y="121"/>
                    <a:pt x="322" y="120"/>
                    <a:pt x="328" y="122"/>
                  </a:cubicBezTo>
                  <a:cubicBezTo>
                    <a:pt x="333" y="111"/>
                    <a:pt x="348" y="109"/>
                    <a:pt x="358" y="119"/>
                  </a:cubicBezTo>
                  <a:lnTo>
                    <a:pt x="358" y="119"/>
                  </a:lnTo>
                  <a:close/>
                  <a:moveTo>
                    <a:pt x="47" y="454"/>
                  </a:moveTo>
                  <a:lnTo>
                    <a:pt x="47" y="454"/>
                  </a:lnTo>
                  <a:lnTo>
                    <a:pt x="98" y="416"/>
                  </a:lnTo>
                  <a:cubicBezTo>
                    <a:pt x="96" y="411"/>
                    <a:pt x="93" y="407"/>
                    <a:pt x="91" y="402"/>
                  </a:cubicBezTo>
                  <a:lnTo>
                    <a:pt x="48" y="429"/>
                  </a:lnTo>
                  <a:cubicBezTo>
                    <a:pt x="45" y="431"/>
                    <a:pt x="42" y="426"/>
                    <a:pt x="45" y="424"/>
                  </a:cubicBezTo>
                  <a:lnTo>
                    <a:pt x="89" y="397"/>
                  </a:lnTo>
                  <a:cubicBezTo>
                    <a:pt x="87" y="394"/>
                    <a:pt x="85" y="390"/>
                    <a:pt x="84" y="386"/>
                  </a:cubicBezTo>
                  <a:lnTo>
                    <a:pt x="25" y="414"/>
                  </a:lnTo>
                  <a:cubicBezTo>
                    <a:pt x="31" y="427"/>
                    <a:pt x="38" y="441"/>
                    <a:pt x="47" y="454"/>
                  </a:cubicBezTo>
                  <a:lnTo>
                    <a:pt x="47" y="454"/>
                  </a:lnTo>
                  <a:close/>
                  <a:moveTo>
                    <a:pt x="101" y="421"/>
                  </a:moveTo>
                  <a:lnTo>
                    <a:pt x="101" y="421"/>
                  </a:lnTo>
                  <a:lnTo>
                    <a:pt x="50" y="459"/>
                  </a:lnTo>
                  <a:cubicBezTo>
                    <a:pt x="58" y="472"/>
                    <a:pt x="68" y="484"/>
                    <a:pt x="79" y="496"/>
                  </a:cubicBezTo>
                  <a:lnTo>
                    <a:pt x="119" y="448"/>
                  </a:lnTo>
                  <a:cubicBezTo>
                    <a:pt x="116" y="445"/>
                    <a:pt x="114" y="441"/>
                    <a:pt x="111" y="437"/>
                  </a:cubicBezTo>
                  <a:lnTo>
                    <a:pt x="73" y="475"/>
                  </a:lnTo>
                  <a:cubicBezTo>
                    <a:pt x="70" y="478"/>
                    <a:pt x="67" y="474"/>
                    <a:pt x="69" y="471"/>
                  </a:cubicBezTo>
                  <a:lnTo>
                    <a:pt x="108" y="433"/>
                  </a:lnTo>
                  <a:cubicBezTo>
                    <a:pt x="106" y="429"/>
                    <a:pt x="103" y="425"/>
                    <a:pt x="101" y="421"/>
                  </a:cubicBezTo>
                  <a:lnTo>
                    <a:pt x="101" y="421"/>
                  </a:lnTo>
                  <a:close/>
                  <a:moveTo>
                    <a:pt x="23" y="408"/>
                  </a:moveTo>
                  <a:lnTo>
                    <a:pt x="23" y="408"/>
                  </a:lnTo>
                  <a:lnTo>
                    <a:pt x="82" y="381"/>
                  </a:lnTo>
                  <a:cubicBezTo>
                    <a:pt x="80" y="377"/>
                    <a:pt x="79" y="373"/>
                    <a:pt x="78" y="369"/>
                  </a:cubicBezTo>
                  <a:lnTo>
                    <a:pt x="29" y="384"/>
                  </a:lnTo>
                  <a:cubicBezTo>
                    <a:pt x="26" y="385"/>
                    <a:pt x="24" y="379"/>
                    <a:pt x="28" y="378"/>
                  </a:cubicBezTo>
                  <a:lnTo>
                    <a:pt x="76" y="364"/>
                  </a:lnTo>
                  <a:cubicBezTo>
                    <a:pt x="74" y="359"/>
                    <a:pt x="73" y="354"/>
                    <a:pt x="72" y="348"/>
                  </a:cubicBezTo>
                  <a:lnTo>
                    <a:pt x="7" y="362"/>
                  </a:lnTo>
                  <a:cubicBezTo>
                    <a:pt x="11" y="378"/>
                    <a:pt x="16" y="393"/>
                    <a:pt x="23" y="408"/>
                  </a:cubicBezTo>
                  <a:lnTo>
                    <a:pt x="23" y="408"/>
                  </a:lnTo>
                  <a:close/>
                  <a:moveTo>
                    <a:pt x="6" y="357"/>
                  </a:moveTo>
                  <a:lnTo>
                    <a:pt x="6" y="357"/>
                  </a:lnTo>
                  <a:lnTo>
                    <a:pt x="70" y="343"/>
                  </a:lnTo>
                  <a:cubicBezTo>
                    <a:pt x="69" y="338"/>
                    <a:pt x="69" y="334"/>
                    <a:pt x="68" y="329"/>
                  </a:cubicBezTo>
                  <a:lnTo>
                    <a:pt x="17" y="334"/>
                  </a:lnTo>
                  <a:cubicBezTo>
                    <a:pt x="13" y="334"/>
                    <a:pt x="13" y="329"/>
                    <a:pt x="16" y="328"/>
                  </a:cubicBezTo>
                  <a:lnTo>
                    <a:pt x="67" y="324"/>
                  </a:lnTo>
                  <a:cubicBezTo>
                    <a:pt x="66" y="319"/>
                    <a:pt x="66" y="314"/>
                    <a:pt x="66" y="308"/>
                  </a:cubicBezTo>
                  <a:lnTo>
                    <a:pt x="0" y="307"/>
                  </a:lnTo>
                  <a:cubicBezTo>
                    <a:pt x="1" y="324"/>
                    <a:pt x="3" y="340"/>
                    <a:pt x="6" y="357"/>
                  </a:cubicBezTo>
                  <a:lnTo>
                    <a:pt x="6" y="357"/>
                  </a:lnTo>
                  <a:close/>
                  <a:moveTo>
                    <a:pt x="0" y="302"/>
                  </a:moveTo>
                  <a:lnTo>
                    <a:pt x="0" y="302"/>
                  </a:lnTo>
                  <a:lnTo>
                    <a:pt x="66" y="303"/>
                  </a:lnTo>
                  <a:cubicBezTo>
                    <a:pt x="65" y="298"/>
                    <a:pt x="65" y="294"/>
                    <a:pt x="66" y="290"/>
                  </a:cubicBezTo>
                  <a:lnTo>
                    <a:pt x="15" y="284"/>
                  </a:lnTo>
                  <a:cubicBezTo>
                    <a:pt x="11" y="284"/>
                    <a:pt x="12" y="278"/>
                    <a:pt x="16" y="278"/>
                  </a:cubicBezTo>
                  <a:lnTo>
                    <a:pt x="66" y="284"/>
                  </a:lnTo>
                  <a:cubicBezTo>
                    <a:pt x="66" y="278"/>
                    <a:pt x="67" y="273"/>
                    <a:pt x="67" y="267"/>
                  </a:cubicBezTo>
                  <a:lnTo>
                    <a:pt x="4" y="254"/>
                  </a:lnTo>
                  <a:cubicBezTo>
                    <a:pt x="1" y="270"/>
                    <a:pt x="0" y="286"/>
                    <a:pt x="0" y="302"/>
                  </a:cubicBezTo>
                  <a:lnTo>
                    <a:pt x="0" y="302"/>
                  </a:lnTo>
                  <a:close/>
                  <a:moveTo>
                    <a:pt x="4" y="249"/>
                  </a:moveTo>
                  <a:lnTo>
                    <a:pt x="4" y="249"/>
                  </a:lnTo>
                  <a:lnTo>
                    <a:pt x="68" y="262"/>
                  </a:lnTo>
                  <a:cubicBezTo>
                    <a:pt x="69" y="257"/>
                    <a:pt x="70" y="253"/>
                    <a:pt x="71" y="249"/>
                  </a:cubicBezTo>
                  <a:lnTo>
                    <a:pt x="22" y="233"/>
                  </a:lnTo>
                  <a:cubicBezTo>
                    <a:pt x="18" y="232"/>
                    <a:pt x="20" y="227"/>
                    <a:pt x="23" y="228"/>
                  </a:cubicBezTo>
                  <a:lnTo>
                    <a:pt x="72" y="243"/>
                  </a:lnTo>
                  <a:cubicBezTo>
                    <a:pt x="73" y="239"/>
                    <a:pt x="74" y="235"/>
                    <a:pt x="75" y="231"/>
                  </a:cubicBezTo>
                  <a:lnTo>
                    <a:pt x="17" y="202"/>
                  </a:lnTo>
                  <a:cubicBezTo>
                    <a:pt x="11" y="217"/>
                    <a:pt x="7" y="233"/>
                    <a:pt x="4" y="249"/>
                  </a:cubicBezTo>
                  <a:lnTo>
                    <a:pt x="4" y="249"/>
                  </a:lnTo>
                  <a:close/>
                  <a:moveTo>
                    <a:pt x="19" y="196"/>
                  </a:moveTo>
                  <a:lnTo>
                    <a:pt x="19" y="196"/>
                  </a:lnTo>
                  <a:lnTo>
                    <a:pt x="77" y="225"/>
                  </a:lnTo>
                  <a:cubicBezTo>
                    <a:pt x="79" y="221"/>
                    <a:pt x="80" y="217"/>
                    <a:pt x="82" y="213"/>
                  </a:cubicBezTo>
                  <a:lnTo>
                    <a:pt x="37" y="186"/>
                  </a:lnTo>
                  <a:cubicBezTo>
                    <a:pt x="34" y="184"/>
                    <a:pt x="37" y="179"/>
                    <a:pt x="40" y="181"/>
                  </a:cubicBezTo>
                  <a:lnTo>
                    <a:pt x="84" y="208"/>
                  </a:lnTo>
                  <a:cubicBezTo>
                    <a:pt x="86" y="203"/>
                    <a:pt x="88" y="199"/>
                    <a:pt x="90" y="195"/>
                  </a:cubicBezTo>
                  <a:lnTo>
                    <a:pt x="38" y="154"/>
                  </a:lnTo>
                  <a:cubicBezTo>
                    <a:pt x="30" y="168"/>
                    <a:pt x="24" y="182"/>
                    <a:pt x="19" y="196"/>
                  </a:cubicBezTo>
                  <a:lnTo>
                    <a:pt x="19" y="196"/>
                  </a:lnTo>
                  <a:close/>
                  <a:moveTo>
                    <a:pt x="40" y="149"/>
                  </a:moveTo>
                  <a:lnTo>
                    <a:pt x="40" y="149"/>
                  </a:lnTo>
                  <a:lnTo>
                    <a:pt x="93" y="190"/>
                  </a:lnTo>
                  <a:cubicBezTo>
                    <a:pt x="95" y="186"/>
                    <a:pt x="97" y="183"/>
                    <a:pt x="99" y="179"/>
                  </a:cubicBezTo>
                  <a:lnTo>
                    <a:pt x="60" y="142"/>
                  </a:lnTo>
                  <a:cubicBezTo>
                    <a:pt x="58" y="140"/>
                    <a:pt x="62" y="136"/>
                    <a:pt x="64" y="138"/>
                  </a:cubicBezTo>
                  <a:lnTo>
                    <a:pt x="102" y="174"/>
                  </a:lnTo>
                  <a:cubicBezTo>
                    <a:pt x="105" y="170"/>
                    <a:pt x="108" y="166"/>
                    <a:pt x="111" y="162"/>
                  </a:cubicBezTo>
                  <a:lnTo>
                    <a:pt x="67" y="111"/>
                  </a:lnTo>
                  <a:cubicBezTo>
                    <a:pt x="57" y="123"/>
                    <a:pt x="48" y="136"/>
                    <a:pt x="40" y="149"/>
                  </a:cubicBezTo>
                  <a:lnTo>
                    <a:pt x="40" y="149"/>
                  </a:lnTo>
                  <a:close/>
                  <a:moveTo>
                    <a:pt x="70" y="106"/>
                  </a:moveTo>
                  <a:lnTo>
                    <a:pt x="70" y="106"/>
                  </a:lnTo>
                  <a:lnTo>
                    <a:pt x="114" y="157"/>
                  </a:lnTo>
                  <a:cubicBezTo>
                    <a:pt x="117" y="154"/>
                    <a:pt x="120" y="150"/>
                    <a:pt x="123" y="147"/>
                  </a:cubicBezTo>
                  <a:lnTo>
                    <a:pt x="90" y="102"/>
                  </a:lnTo>
                  <a:cubicBezTo>
                    <a:pt x="88" y="99"/>
                    <a:pt x="93" y="96"/>
                    <a:pt x="95" y="99"/>
                  </a:cubicBezTo>
                  <a:lnTo>
                    <a:pt x="127" y="143"/>
                  </a:lnTo>
                  <a:cubicBezTo>
                    <a:pt x="130" y="139"/>
                    <a:pt x="133" y="136"/>
                    <a:pt x="137" y="133"/>
                  </a:cubicBezTo>
                  <a:lnTo>
                    <a:pt x="102" y="72"/>
                  </a:lnTo>
                  <a:cubicBezTo>
                    <a:pt x="91" y="83"/>
                    <a:pt x="80" y="94"/>
                    <a:pt x="70" y="106"/>
                  </a:cubicBezTo>
                  <a:lnTo>
                    <a:pt x="70" y="106"/>
                  </a:lnTo>
                  <a:close/>
                  <a:moveTo>
                    <a:pt x="106" y="69"/>
                  </a:moveTo>
                  <a:lnTo>
                    <a:pt x="106" y="69"/>
                  </a:lnTo>
                  <a:lnTo>
                    <a:pt x="141" y="129"/>
                  </a:lnTo>
                  <a:cubicBezTo>
                    <a:pt x="144" y="126"/>
                    <a:pt x="147" y="123"/>
                    <a:pt x="150" y="121"/>
                  </a:cubicBezTo>
                  <a:lnTo>
                    <a:pt x="127" y="68"/>
                  </a:lnTo>
                  <a:cubicBezTo>
                    <a:pt x="126" y="64"/>
                    <a:pt x="131" y="62"/>
                    <a:pt x="133" y="66"/>
                  </a:cubicBezTo>
                  <a:lnTo>
                    <a:pt x="155" y="117"/>
                  </a:lnTo>
                  <a:cubicBezTo>
                    <a:pt x="159" y="114"/>
                    <a:pt x="163" y="111"/>
                    <a:pt x="167" y="108"/>
                  </a:cubicBezTo>
                  <a:lnTo>
                    <a:pt x="144" y="40"/>
                  </a:lnTo>
                  <a:cubicBezTo>
                    <a:pt x="131" y="49"/>
                    <a:pt x="118" y="58"/>
                    <a:pt x="106" y="69"/>
                  </a:cubicBezTo>
                  <a:lnTo>
                    <a:pt x="106" y="69"/>
                  </a:lnTo>
                  <a:close/>
                  <a:moveTo>
                    <a:pt x="149" y="37"/>
                  </a:moveTo>
                  <a:lnTo>
                    <a:pt x="149" y="37"/>
                  </a:lnTo>
                  <a:lnTo>
                    <a:pt x="172" y="105"/>
                  </a:lnTo>
                  <a:cubicBezTo>
                    <a:pt x="176" y="103"/>
                    <a:pt x="179" y="101"/>
                    <a:pt x="183" y="99"/>
                  </a:cubicBezTo>
                  <a:lnTo>
                    <a:pt x="170" y="42"/>
                  </a:lnTo>
                  <a:cubicBezTo>
                    <a:pt x="169" y="38"/>
                    <a:pt x="174" y="37"/>
                    <a:pt x="175" y="40"/>
                  </a:cubicBezTo>
                  <a:lnTo>
                    <a:pt x="188" y="96"/>
                  </a:lnTo>
                  <a:cubicBezTo>
                    <a:pt x="192" y="94"/>
                    <a:pt x="196" y="92"/>
                    <a:pt x="200" y="90"/>
                  </a:cubicBezTo>
                  <a:lnTo>
                    <a:pt x="191" y="16"/>
                  </a:lnTo>
                  <a:cubicBezTo>
                    <a:pt x="176" y="22"/>
                    <a:pt x="162" y="29"/>
                    <a:pt x="149" y="37"/>
                  </a:cubicBezTo>
                  <a:lnTo>
                    <a:pt x="149" y="37"/>
                  </a:lnTo>
                  <a:close/>
                  <a:moveTo>
                    <a:pt x="196" y="14"/>
                  </a:moveTo>
                  <a:lnTo>
                    <a:pt x="196" y="14"/>
                  </a:lnTo>
                  <a:lnTo>
                    <a:pt x="206" y="88"/>
                  </a:lnTo>
                  <a:cubicBezTo>
                    <a:pt x="210" y="86"/>
                    <a:pt x="214" y="84"/>
                    <a:pt x="219" y="83"/>
                  </a:cubicBezTo>
                  <a:lnTo>
                    <a:pt x="217" y="21"/>
                  </a:lnTo>
                  <a:cubicBezTo>
                    <a:pt x="217" y="17"/>
                    <a:pt x="222" y="17"/>
                    <a:pt x="222" y="21"/>
                  </a:cubicBezTo>
                  <a:lnTo>
                    <a:pt x="224" y="81"/>
                  </a:lnTo>
                  <a:cubicBezTo>
                    <a:pt x="229" y="79"/>
                    <a:pt x="233" y="78"/>
                    <a:pt x="237" y="77"/>
                  </a:cubicBezTo>
                  <a:lnTo>
                    <a:pt x="243" y="0"/>
                  </a:lnTo>
                  <a:cubicBezTo>
                    <a:pt x="227" y="3"/>
                    <a:pt x="211" y="8"/>
                    <a:pt x="196" y="14"/>
                  </a:cubicBezTo>
                  <a:lnTo>
                    <a:pt x="196" y="14"/>
                  </a:lnTo>
                  <a:close/>
                </a:path>
              </a:pathLst>
            </a:custGeom>
            <a:noFill/>
            <a:ln w="15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sz="4267"/>
            </a:p>
          </p:txBody>
        </p:sp>
        <p:sp>
          <p:nvSpPr>
            <p:cNvPr id="44" name="Freeform 10">
              <a:extLst>
                <a:ext uri="{FF2B5EF4-FFF2-40B4-BE49-F238E27FC236}">
                  <a16:creationId xmlns:a16="http://schemas.microsoft.com/office/drawing/2014/main" id="{174B789B-A76E-5842-AFD2-45E44F430567}"/>
                </a:ext>
              </a:extLst>
            </p:cNvPr>
            <p:cNvSpPr>
              <a:spLocks noEditPoints="1"/>
            </p:cNvSpPr>
            <p:nvPr userDrawn="1"/>
          </p:nvSpPr>
          <p:spPr bwMode="auto">
            <a:xfrm>
              <a:off x="7700963" y="400050"/>
              <a:ext cx="238125" cy="323850"/>
            </a:xfrm>
            <a:custGeom>
              <a:avLst/>
              <a:gdLst>
                <a:gd name="T0" fmla="*/ 134 w 292"/>
                <a:gd name="T1" fmla="*/ 82 h 393"/>
                <a:gd name="T2" fmla="*/ 164 w 292"/>
                <a:gd name="T3" fmla="*/ 19 h 393"/>
                <a:gd name="T4" fmla="*/ 187 w 292"/>
                <a:gd name="T5" fmla="*/ 0 h 393"/>
                <a:gd name="T6" fmla="*/ 193 w 292"/>
                <a:gd name="T7" fmla="*/ 0 h 393"/>
                <a:gd name="T8" fmla="*/ 188 w 292"/>
                <a:gd name="T9" fmla="*/ 77 h 393"/>
                <a:gd name="T10" fmla="*/ 194 w 292"/>
                <a:gd name="T11" fmla="*/ 78 h 393"/>
                <a:gd name="T12" fmla="*/ 193 w 292"/>
                <a:gd name="T13" fmla="*/ 0 h 393"/>
                <a:gd name="T14" fmla="*/ 246 w 292"/>
                <a:gd name="T15" fmla="*/ 5 h 393"/>
                <a:gd name="T16" fmla="*/ 258 w 292"/>
                <a:gd name="T17" fmla="*/ 22 h 393"/>
                <a:gd name="T18" fmla="*/ 248 w 292"/>
                <a:gd name="T19" fmla="*/ 90 h 393"/>
                <a:gd name="T20" fmla="*/ 246 w 292"/>
                <a:gd name="T21" fmla="*/ 5 h 393"/>
                <a:gd name="T22" fmla="*/ 144 w 292"/>
                <a:gd name="T23" fmla="*/ 176 h 393"/>
                <a:gd name="T24" fmla="*/ 128 w 292"/>
                <a:gd name="T25" fmla="*/ 177 h 393"/>
                <a:gd name="T26" fmla="*/ 149 w 292"/>
                <a:gd name="T27" fmla="*/ 197 h 393"/>
                <a:gd name="T28" fmla="*/ 167 w 292"/>
                <a:gd name="T29" fmla="*/ 103 h 393"/>
                <a:gd name="T30" fmla="*/ 141 w 292"/>
                <a:gd name="T31" fmla="*/ 137 h 393"/>
                <a:gd name="T32" fmla="*/ 135 w 292"/>
                <a:gd name="T33" fmla="*/ 138 h 393"/>
                <a:gd name="T34" fmla="*/ 133 w 292"/>
                <a:gd name="T35" fmla="*/ 154 h 393"/>
                <a:gd name="T36" fmla="*/ 142 w 292"/>
                <a:gd name="T37" fmla="*/ 152 h 393"/>
                <a:gd name="T38" fmla="*/ 144 w 292"/>
                <a:gd name="T39" fmla="*/ 174 h 393"/>
                <a:gd name="T40" fmla="*/ 123 w 292"/>
                <a:gd name="T41" fmla="*/ 123 h 393"/>
                <a:gd name="T42" fmla="*/ 126 w 292"/>
                <a:gd name="T43" fmla="*/ 124 h 393"/>
                <a:gd name="T44" fmla="*/ 111 w 292"/>
                <a:gd name="T45" fmla="*/ 115 h 393"/>
                <a:gd name="T46" fmla="*/ 138 w 292"/>
                <a:gd name="T47" fmla="*/ 172 h 393"/>
                <a:gd name="T48" fmla="*/ 113 w 292"/>
                <a:gd name="T49" fmla="*/ 140 h 393"/>
                <a:gd name="T50" fmla="*/ 123 w 292"/>
                <a:gd name="T51" fmla="*/ 123 h 393"/>
                <a:gd name="T52" fmla="*/ 105 w 292"/>
                <a:gd name="T53" fmla="*/ 164 h 393"/>
                <a:gd name="T54" fmla="*/ 54 w 292"/>
                <a:gd name="T55" fmla="*/ 162 h 393"/>
                <a:gd name="T56" fmla="*/ 59 w 292"/>
                <a:gd name="T57" fmla="*/ 164 h 393"/>
                <a:gd name="T58" fmla="*/ 121 w 292"/>
                <a:gd name="T59" fmla="*/ 175 h 393"/>
                <a:gd name="T60" fmla="*/ 101 w 292"/>
                <a:gd name="T61" fmla="*/ 119 h 393"/>
                <a:gd name="T62" fmla="*/ 101 w 292"/>
                <a:gd name="T63" fmla="*/ 159 h 393"/>
                <a:gd name="T64" fmla="*/ 56 w 292"/>
                <a:gd name="T65" fmla="*/ 168 h 393"/>
                <a:gd name="T66" fmla="*/ 128 w 292"/>
                <a:gd name="T67" fmla="*/ 196 h 393"/>
                <a:gd name="T68" fmla="*/ 56 w 292"/>
                <a:gd name="T69" fmla="*/ 169 h 393"/>
                <a:gd name="T70" fmla="*/ 55 w 292"/>
                <a:gd name="T71" fmla="*/ 250 h 393"/>
                <a:gd name="T72" fmla="*/ 25 w 292"/>
                <a:gd name="T73" fmla="*/ 276 h 393"/>
                <a:gd name="T74" fmla="*/ 19 w 292"/>
                <a:gd name="T75" fmla="*/ 285 h 393"/>
                <a:gd name="T76" fmla="*/ 21 w 292"/>
                <a:gd name="T77" fmla="*/ 340 h 393"/>
                <a:gd name="T78" fmla="*/ 69 w 292"/>
                <a:gd name="T79" fmla="*/ 310 h 393"/>
                <a:gd name="T80" fmla="*/ 75 w 292"/>
                <a:gd name="T81" fmla="*/ 336 h 393"/>
                <a:gd name="T82" fmla="*/ 37 w 292"/>
                <a:gd name="T83" fmla="*/ 256 h 393"/>
                <a:gd name="T84" fmla="*/ 13 w 292"/>
                <a:gd name="T85" fmla="*/ 247 h 393"/>
                <a:gd name="T86" fmla="*/ 37 w 292"/>
                <a:gd name="T87" fmla="*/ 256 h 393"/>
                <a:gd name="T88" fmla="*/ 17 w 292"/>
                <a:gd name="T89" fmla="*/ 369 h 393"/>
                <a:gd name="T90" fmla="*/ 17 w 292"/>
                <a:gd name="T91" fmla="*/ 369 h 393"/>
                <a:gd name="T92" fmla="*/ 14 w 292"/>
                <a:gd name="T93" fmla="*/ 265 h 393"/>
                <a:gd name="T94" fmla="*/ 15 w 292"/>
                <a:gd name="T95" fmla="*/ 281 h 393"/>
                <a:gd name="T96" fmla="*/ 14 w 292"/>
                <a:gd name="T97" fmla="*/ 265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2" h="393">
                  <a:moveTo>
                    <a:pt x="139" y="5"/>
                  </a:moveTo>
                  <a:lnTo>
                    <a:pt x="139" y="5"/>
                  </a:lnTo>
                  <a:lnTo>
                    <a:pt x="134" y="82"/>
                  </a:lnTo>
                  <a:cubicBezTo>
                    <a:pt x="139" y="81"/>
                    <a:pt x="144" y="80"/>
                    <a:pt x="149" y="79"/>
                  </a:cubicBezTo>
                  <a:lnTo>
                    <a:pt x="159" y="18"/>
                  </a:lnTo>
                  <a:cubicBezTo>
                    <a:pt x="159" y="15"/>
                    <a:pt x="165" y="16"/>
                    <a:pt x="164" y="19"/>
                  </a:cubicBezTo>
                  <a:lnTo>
                    <a:pt x="155" y="78"/>
                  </a:lnTo>
                  <a:cubicBezTo>
                    <a:pt x="159" y="78"/>
                    <a:pt x="163" y="78"/>
                    <a:pt x="167" y="77"/>
                  </a:cubicBezTo>
                  <a:lnTo>
                    <a:pt x="187" y="0"/>
                  </a:lnTo>
                  <a:cubicBezTo>
                    <a:pt x="171" y="1"/>
                    <a:pt x="155" y="2"/>
                    <a:pt x="139" y="5"/>
                  </a:cubicBezTo>
                  <a:lnTo>
                    <a:pt x="139" y="5"/>
                  </a:lnTo>
                  <a:close/>
                  <a:moveTo>
                    <a:pt x="193" y="0"/>
                  </a:moveTo>
                  <a:lnTo>
                    <a:pt x="193" y="0"/>
                  </a:lnTo>
                  <a:lnTo>
                    <a:pt x="173" y="77"/>
                  </a:lnTo>
                  <a:cubicBezTo>
                    <a:pt x="178" y="77"/>
                    <a:pt x="183" y="77"/>
                    <a:pt x="188" y="77"/>
                  </a:cubicBezTo>
                  <a:lnTo>
                    <a:pt x="207" y="17"/>
                  </a:lnTo>
                  <a:cubicBezTo>
                    <a:pt x="208" y="13"/>
                    <a:pt x="214" y="15"/>
                    <a:pt x="213" y="18"/>
                  </a:cubicBezTo>
                  <a:lnTo>
                    <a:pt x="194" y="78"/>
                  </a:lnTo>
                  <a:cubicBezTo>
                    <a:pt x="199" y="78"/>
                    <a:pt x="203" y="79"/>
                    <a:pt x="208" y="80"/>
                  </a:cubicBezTo>
                  <a:lnTo>
                    <a:pt x="240" y="4"/>
                  </a:lnTo>
                  <a:cubicBezTo>
                    <a:pt x="224" y="2"/>
                    <a:pt x="208" y="0"/>
                    <a:pt x="193" y="0"/>
                  </a:cubicBezTo>
                  <a:lnTo>
                    <a:pt x="193" y="0"/>
                  </a:lnTo>
                  <a:close/>
                  <a:moveTo>
                    <a:pt x="246" y="5"/>
                  </a:moveTo>
                  <a:lnTo>
                    <a:pt x="246" y="5"/>
                  </a:lnTo>
                  <a:lnTo>
                    <a:pt x="214" y="81"/>
                  </a:lnTo>
                  <a:cubicBezTo>
                    <a:pt x="218" y="81"/>
                    <a:pt x="222" y="82"/>
                    <a:pt x="226" y="83"/>
                  </a:cubicBezTo>
                  <a:lnTo>
                    <a:pt x="258" y="22"/>
                  </a:lnTo>
                  <a:cubicBezTo>
                    <a:pt x="260" y="19"/>
                    <a:pt x="265" y="21"/>
                    <a:pt x="263" y="25"/>
                  </a:cubicBezTo>
                  <a:lnTo>
                    <a:pt x="232" y="85"/>
                  </a:lnTo>
                  <a:cubicBezTo>
                    <a:pt x="237" y="86"/>
                    <a:pt x="243" y="88"/>
                    <a:pt x="248" y="90"/>
                  </a:cubicBezTo>
                  <a:lnTo>
                    <a:pt x="292" y="17"/>
                  </a:lnTo>
                  <a:cubicBezTo>
                    <a:pt x="277" y="12"/>
                    <a:pt x="261" y="8"/>
                    <a:pt x="246" y="5"/>
                  </a:cubicBezTo>
                  <a:lnTo>
                    <a:pt x="246" y="5"/>
                  </a:lnTo>
                  <a:close/>
                  <a:moveTo>
                    <a:pt x="144" y="174"/>
                  </a:moveTo>
                  <a:lnTo>
                    <a:pt x="144" y="174"/>
                  </a:lnTo>
                  <a:cubicBezTo>
                    <a:pt x="144" y="175"/>
                    <a:pt x="144" y="175"/>
                    <a:pt x="144" y="176"/>
                  </a:cubicBezTo>
                  <a:cubicBezTo>
                    <a:pt x="143" y="176"/>
                    <a:pt x="143" y="176"/>
                    <a:pt x="142" y="177"/>
                  </a:cubicBezTo>
                  <a:cubicBezTo>
                    <a:pt x="142" y="177"/>
                    <a:pt x="142" y="177"/>
                    <a:pt x="142" y="177"/>
                  </a:cubicBezTo>
                  <a:cubicBezTo>
                    <a:pt x="137" y="178"/>
                    <a:pt x="132" y="177"/>
                    <a:pt x="128" y="177"/>
                  </a:cubicBezTo>
                  <a:cubicBezTo>
                    <a:pt x="127" y="177"/>
                    <a:pt x="127" y="177"/>
                    <a:pt x="126" y="178"/>
                  </a:cubicBezTo>
                  <a:cubicBezTo>
                    <a:pt x="127" y="183"/>
                    <a:pt x="130" y="190"/>
                    <a:pt x="136" y="196"/>
                  </a:cubicBezTo>
                  <a:cubicBezTo>
                    <a:pt x="140" y="196"/>
                    <a:pt x="144" y="196"/>
                    <a:pt x="149" y="197"/>
                  </a:cubicBezTo>
                  <a:lnTo>
                    <a:pt x="161" y="145"/>
                  </a:lnTo>
                  <a:cubicBezTo>
                    <a:pt x="147" y="141"/>
                    <a:pt x="144" y="117"/>
                    <a:pt x="162" y="113"/>
                  </a:cubicBezTo>
                  <a:cubicBezTo>
                    <a:pt x="162" y="109"/>
                    <a:pt x="164" y="106"/>
                    <a:pt x="167" y="103"/>
                  </a:cubicBezTo>
                  <a:cubicBezTo>
                    <a:pt x="157" y="104"/>
                    <a:pt x="147" y="105"/>
                    <a:pt x="138" y="107"/>
                  </a:cubicBezTo>
                  <a:lnTo>
                    <a:pt x="141" y="136"/>
                  </a:lnTo>
                  <a:cubicBezTo>
                    <a:pt x="141" y="136"/>
                    <a:pt x="141" y="136"/>
                    <a:pt x="141" y="137"/>
                  </a:cubicBezTo>
                  <a:lnTo>
                    <a:pt x="141" y="140"/>
                  </a:lnTo>
                  <a:cubicBezTo>
                    <a:pt x="141" y="143"/>
                    <a:pt x="136" y="144"/>
                    <a:pt x="135" y="140"/>
                  </a:cubicBezTo>
                  <a:lnTo>
                    <a:pt x="135" y="138"/>
                  </a:lnTo>
                  <a:lnTo>
                    <a:pt x="124" y="130"/>
                  </a:lnTo>
                  <a:cubicBezTo>
                    <a:pt x="121" y="132"/>
                    <a:pt x="119" y="136"/>
                    <a:pt x="119" y="140"/>
                  </a:cubicBezTo>
                  <a:cubicBezTo>
                    <a:pt x="119" y="148"/>
                    <a:pt x="125" y="154"/>
                    <a:pt x="133" y="154"/>
                  </a:cubicBezTo>
                  <a:cubicBezTo>
                    <a:pt x="134" y="154"/>
                    <a:pt x="135" y="154"/>
                    <a:pt x="137" y="154"/>
                  </a:cubicBezTo>
                  <a:lnTo>
                    <a:pt x="137" y="153"/>
                  </a:lnTo>
                  <a:cubicBezTo>
                    <a:pt x="136" y="149"/>
                    <a:pt x="142" y="148"/>
                    <a:pt x="142" y="152"/>
                  </a:cubicBezTo>
                  <a:lnTo>
                    <a:pt x="142" y="155"/>
                  </a:lnTo>
                  <a:cubicBezTo>
                    <a:pt x="143" y="155"/>
                    <a:pt x="143" y="155"/>
                    <a:pt x="143" y="156"/>
                  </a:cubicBezTo>
                  <a:lnTo>
                    <a:pt x="144" y="174"/>
                  </a:lnTo>
                  <a:cubicBezTo>
                    <a:pt x="144" y="174"/>
                    <a:pt x="144" y="174"/>
                    <a:pt x="144" y="174"/>
                  </a:cubicBezTo>
                  <a:lnTo>
                    <a:pt x="144" y="174"/>
                  </a:lnTo>
                  <a:close/>
                  <a:moveTo>
                    <a:pt x="123" y="123"/>
                  </a:moveTo>
                  <a:lnTo>
                    <a:pt x="123" y="123"/>
                  </a:lnTo>
                  <a:lnTo>
                    <a:pt x="125" y="124"/>
                  </a:lnTo>
                  <a:cubicBezTo>
                    <a:pt x="125" y="124"/>
                    <a:pt x="125" y="124"/>
                    <a:pt x="126" y="124"/>
                  </a:cubicBezTo>
                  <a:lnTo>
                    <a:pt x="135" y="131"/>
                  </a:lnTo>
                  <a:lnTo>
                    <a:pt x="133" y="108"/>
                  </a:lnTo>
                  <a:cubicBezTo>
                    <a:pt x="125" y="110"/>
                    <a:pt x="118" y="112"/>
                    <a:pt x="111" y="115"/>
                  </a:cubicBezTo>
                  <a:cubicBezTo>
                    <a:pt x="97" y="130"/>
                    <a:pt x="98" y="147"/>
                    <a:pt x="107" y="159"/>
                  </a:cubicBezTo>
                  <a:cubicBezTo>
                    <a:pt x="108" y="159"/>
                    <a:pt x="108" y="159"/>
                    <a:pt x="108" y="159"/>
                  </a:cubicBezTo>
                  <a:cubicBezTo>
                    <a:pt x="115" y="168"/>
                    <a:pt x="127" y="173"/>
                    <a:pt x="138" y="172"/>
                  </a:cubicBezTo>
                  <a:lnTo>
                    <a:pt x="137" y="159"/>
                  </a:lnTo>
                  <a:cubicBezTo>
                    <a:pt x="136" y="160"/>
                    <a:pt x="134" y="160"/>
                    <a:pt x="133" y="160"/>
                  </a:cubicBezTo>
                  <a:cubicBezTo>
                    <a:pt x="122" y="160"/>
                    <a:pt x="113" y="151"/>
                    <a:pt x="113" y="140"/>
                  </a:cubicBezTo>
                  <a:cubicBezTo>
                    <a:pt x="113" y="135"/>
                    <a:pt x="116" y="130"/>
                    <a:pt x="119" y="126"/>
                  </a:cubicBezTo>
                  <a:cubicBezTo>
                    <a:pt x="118" y="124"/>
                    <a:pt x="121" y="121"/>
                    <a:pt x="123" y="123"/>
                  </a:cubicBezTo>
                  <a:lnTo>
                    <a:pt x="123" y="123"/>
                  </a:lnTo>
                  <a:close/>
                  <a:moveTo>
                    <a:pt x="121" y="175"/>
                  </a:moveTo>
                  <a:lnTo>
                    <a:pt x="121" y="175"/>
                  </a:lnTo>
                  <a:cubicBezTo>
                    <a:pt x="115" y="172"/>
                    <a:pt x="109" y="169"/>
                    <a:pt x="105" y="164"/>
                  </a:cubicBezTo>
                  <a:cubicBezTo>
                    <a:pt x="85" y="169"/>
                    <a:pt x="68" y="154"/>
                    <a:pt x="62" y="142"/>
                  </a:cubicBezTo>
                  <a:cubicBezTo>
                    <a:pt x="55" y="147"/>
                    <a:pt x="48" y="153"/>
                    <a:pt x="42" y="159"/>
                  </a:cubicBezTo>
                  <a:lnTo>
                    <a:pt x="54" y="162"/>
                  </a:lnTo>
                  <a:cubicBezTo>
                    <a:pt x="55" y="162"/>
                    <a:pt x="55" y="162"/>
                    <a:pt x="55" y="162"/>
                  </a:cubicBezTo>
                  <a:lnTo>
                    <a:pt x="58" y="163"/>
                  </a:lnTo>
                  <a:cubicBezTo>
                    <a:pt x="58" y="163"/>
                    <a:pt x="59" y="163"/>
                    <a:pt x="59" y="164"/>
                  </a:cubicBezTo>
                  <a:cubicBezTo>
                    <a:pt x="60" y="164"/>
                    <a:pt x="60" y="164"/>
                    <a:pt x="60" y="165"/>
                  </a:cubicBezTo>
                  <a:cubicBezTo>
                    <a:pt x="74" y="181"/>
                    <a:pt x="108" y="181"/>
                    <a:pt x="121" y="175"/>
                  </a:cubicBezTo>
                  <a:lnTo>
                    <a:pt x="121" y="175"/>
                  </a:lnTo>
                  <a:close/>
                  <a:moveTo>
                    <a:pt x="101" y="159"/>
                  </a:moveTo>
                  <a:lnTo>
                    <a:pt x="101" y="159"/>
                  </a:lnTo>
                  <a:cubicBezTo>
                    <a:pt x="93" y="148"/>
                    <a:pt x="92" y="134"/>
                    <a:pt x="101" y="119"/>
                  </a:cubicBezTo>
                  <a:cubicBezTo>
                    <a:pt x="89" y="124"/>
                    <a:pt x="77" y="131"/>
                    <a:pt x="66" y="139"/>
                  </a:cubicBezTo>
                  <a:cubicBezTo>
                    <a:pt x="71" y="149"/>
                    <a:pt x="85" y="161"/>
                    <a:pt x="101" y="159"/>
                  </a:cubicBezTo>
                  <a:lnTo>
                    <a:pt x="101" y="159"/>
                  </a:lnTo>
                  <a:close/>
                  <a:moveTo>
                    <a:pt x="56" y="169"/>
                  </a:moveTo>
                  <a:lnTo>
                    <a:pt x="56" y="169"/>
                  </a:lnTo>
                  <a:lnTo>
                    <a:pt x="56" y="168"/>
                  </a:lnTo>
                  <a:cubicBezTo>
                    <a:pt x="54" y="174"/>
                    <a:pt x="54" y="186"/>
                    <a:pt x="55" y="192"/>
                  </a:cubicBezTo>
                  <a:cubicBezTo>
                    <a:pt x="66" y="196"/>
                    <a:pt x="79" y="196"/>
                    <a:pt x="94" y="196"/>
                  </a:cubicBezTo>
                  <a:cubicBezTo>
                    <a:pt x="106" y="196"/>
                    <a:pt x="117" y="196"/>
                    <a:pt x="128" y="196"/>
                  </a:cubicBezTo>
                  <a:cubicBezTo>
                    <a:pt x="124" y="191"/>
                    <a:pt x="122" y="185"/>
                    <a:pt x="121" y="181"/>
                  </a:cubicBezTo>
                  <a:cubicBezTo>
                    <a:pt x="104" y="187"/>
                    <a:pt x="71" y="185"/>
                    <a:pt x="56" y="169"/>
                  </a:cubicBezTo>
                  <a:lnTo>
                    <a:pt x="56" y="169"/>
                  </a:lnTo>
                  <a:close/>
                  <a:moveTo>
                    <a:pt x="66" y="255"/>
                  </a:moveTo>
                  <a:lnTo>
                    <a:pt x="66" y="255"/>
                  </a:lnTo>
                  <a:cubicBezTo>
                    <a:pt x="62" y="254"/>
                    <a:pt x="59" y="252"/>
                    <a:pt x="55" y="250"/>
                  </a:cubicBezTo>
                  <a:cubicBezTo>
                    <a:pt x="51" y="253"/>
                    <a:pt x="47" y="255"/>
                    <a:pt x="44" y="258"/>
                  </a:cubicBezTo>
                  <a:cubicBezTo>
                    <a:pt x="44" y="258"/>
                    <a:pt x="43" y="259"/>
                    <a:pt x="43" y="259"/>
                  </a:cubicBezTo>
                  <a:cubicBezTo>
                    <a:pt x="36" y="265"/>
                    <a:pt x="30" y="271"/>
                    <a:pt x="25" y="276"/>
                  </a:cubicBezTo>
                  <a:cubicBezTo>
                    <a:pt x="25" y="276"/>
                    <a:pt x="25" y="277"/>
                    <a:pt x="25" y="277"/>
                  </a:cubicBezTo>
                  <a:cubicBezTo>
                    <a:pt x="23" y="279"/>
                    <a:pt x="21" y="282"/>
                    <a:pt x="19" y="284"/>
                  </a:cubicBezTo>
                  <a:cubicBezTo>
                    <a:pt x="19" y="285"/>
                    <a:pt x="19" y="285"/>
                    <a:pt x="19" y="285"/>
                  </a:cubicBezTo>
                  <a:cubicBezTo>
                    <a:pt x="12" y="295"/>
                    <a:pt x="9" y="304"/>
                    <a:pt x="8" y="312"/>
                  </a:cubicBezTo>
                  <a:cubicBezTo>
                    <a:pt x="6" y="324"/>
                    <a:pt x="7" y="340"/>
                    <a:pt x="0" y="350"/>
                  </a:cubicBezTo>
                  <a:cubicBezTo>
                    <a:pt x="11" y="349"/>
                    <a:pt x="14" y="346"/>
                    <a:pt x="21" y="340"/>
                  </a:cubicBezTo>
                  <a:cubicBezTo>
                    <a:pt x="14" y="310"/>
                    <a:pt x="36" y="271"/>
                    <a:pt x="66" y="255"/>
                  </a:cubicBezTo>
                  <a:lnTo>
                    <a:pt x="66" y="255"/>
                  </a:lnTo>
                  <a:close/>
                  <a:moveTo>
                    <a:pt x="69" y="310"/>
                  </a:moveTo>
                  <a:lnTo>
                    <a:pt x="69" y="310"/>
                  </a:lnTo>
                  <a:cubicBezTo>
                    <a:pt x="68" y="311"/>
                    <a:pt x="68" y="312"/>
                    <a:pt x="67" y="314"/>
                  </a:cubicBezTo>
                  <a:cubicBezTo>
                    <a:pt x="61" y="326"/>
                    <a:pt x="68" y="336"/>
                    <a:pt x="75" y="336"/>
                  </a:cubicBezTo>
                  <a:cubicBezTo>
                    <a:pt x="93" y="336"/>
                    <a:pt x="92" y="311"/>
                    <a:pt x="69" y="310"/>
                  </a:cubicBezTo>
                  <a:lnTo>
                    <a:pt x="69" y="310"/>
                  </a:lnTo>
                  <a:close/>
                  <a:moveTo>
                    <a:pt x="37" y="256"/>
                  </a:moveTo>
                  <a:lnTo>
                    <a:pt x="37" y="256"/>
                  </a:lnTo>
                  <a:cubicBezTo>
                    <a:pt x="28" y="249"/>
                    <a:pt x="17" y="240"/>
                    <a:pt x="12" y="229"/>
                  </a:cubicBezTo>
                  <a:cubicBezTo>
                    <a:pt x="11" y="235"/>
                    <a:pt x="11" y="241"/>
                    <a:pt x="13" y="247"/>
                  </a:cubicBezTo>
                  <a:lnTo>
                    <a:pt x="13" y="247"/>
                  </a:lnTo>
                  <a:cubicBezTo>
                    <a:pt x="15" y="256"/>
                    <a:pt x="19" y="264"/>
                    <a:pt x="23" y="270"/>
                  </a:cubicBezTo>
                  <a:cubicBezTo>
                    <a:pt x="27" y="266"/>
                    <a:pt x="32" y="261"/>
                    <a:pt x="37" y="256"/>
                  </a:cubicBezTo>
                  <a:lnTo>
                    <a:pt x="37" y="256"/>
                  </a:lnTo>
                  <a:close/>
                  <a:moveTo>
                    <a:pt x="17" y="369"/>
                  </a:moveTo>
                  <a:lnTo>
                    <a:pt x="17" y="369"/>
                  </a:lnTo>
                  <a:cubicBezTo>
                    <a:pt x="17" y="377"/>
                    <a:pt x="18" y="385"/>
                    <a:pt x="17" y="393"/>
                  </a:cubicBezTo>
                  <a:cubicBezTo>
                    <a:pt x="26" y="392"/>
                    <a:pt x="29" y="390"/>
                    <a:pt x="34" y="385"/>
                  </a:cubicBezTo>
                  <a:cubicBezTo>
                    <a:pt x="28" y="381"/>
                    <a:pt x="22" y="376"/>
                    <a:pt x="17" y="369"/>
                  </a:cubicBezTo>
                  <a:lnTo>
                    <a:pt x="17" y="369"/>
                  </a:lnTo>
                  <a:close/>
                  <a:moveTo>
                    <a:pt x="14" y="265"/>
                  </a:moveTo>
                  <a:lnTo>
                    <a:pt x="14" y="265"/>
                  </a:lnTo>
                  <a:lnTo>
                    <a:pt x="3" y="271"/>
                  </a:lnTo>
                  <a:lnTo>
                    <a:pt x="9" y="283"/>
                  </a:lnTo>
                  <a:cubicBezTo>
                    <a:pt x="11" y="282"/>
                    <a:pt x="13" y="281"/>
                    <a:pt x="15" y="281"/>
                  </a:cubicBezTo>
                  <a:cubicBezTo>
                    <a:pt x="16" y="279"/>
                    <a:pt x="18" y="277"/>
                    <a:pt x="20" y="275"/>
                  </a:cubicBezTo>
                  <a:cubicBezTo>
                    <a:pt x="18" y="272"/>
                    <a:pt x="16" y="268"/>
                    <a:pt x="14" y="265"/>
                  </a:cubicBezTo>
                  <a:lnTo>
                    <a:pt x="14" y="265"/>
                  </a:lnTo>
                  <a:close/>
                </a:path>
              </a:pathLst>
            </a:custGeom>
            <a:noFill/>
            <a:ln w="15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sz="4267"/>
            </a:p>
          </p:txBody>
        </p:sp>
        <p:sp>
          <p:nvSpPr>
            <p:cNvPr id="45" name="Freeform 11">
              <a:extLst>
                <a:ext uri="{FF2B5EF4-FFF2-40B4-BE49-F238E27FC236}">
                  <a16:creationId xmlns:a16="http://schemas.microsoft.com/office/drawing/2014/main" id="{16749FFF-AF73-AE46-8051-4ACEF85547E5}"/>
                </a:ext>
              </a:extLst>
            </p:cNvPr>
            <p:cNvSpPr>
              <a:spLocks noEditPoints="1"/>
            </p:cNvSpPr>
            <p:nvPr userDrawn="1"/>
          </p:nvSpPr>
          <p:spPr bwMode="auto">
            <a:xfrm>
              <a:off x="7686675" y="476250"/>
              <a:ext cx="280988" cy="304800"/>
            </a:xfrm>
            <a:custGeom>
              <a:avLst/>
              <a:gdLst>
                <a:gd name="T0" fmla="*/ 1 w 346"/>
                <a:gd name="T1" fmla="*/ 230 h 372"/>
                <a:gd name="T2" fmla="*/ 27 w 346"/>
                <a:gd name="T3" fmla="*/ 197 h 372"/>
                <a:gd name="T4" fmla="*/ 1 w 346"/>
                <a:gd name="T5" fmla="*/ 223 h 372"/>
                <a:gd name="T6" fmla="*/ 1 w 346"/>
                <a:gd name="T7" fmla="*/ 214 h 372"/>
                <a:gd name="T8" fmla="*/ 2 w 346"/>
                <a:gd name="T9" fmla="*/ 188 h 372"/>
                <a:gd name="T10" fmla="*/ 3 w 346"/>
                <a:gd name="T11" fmla="*/ 179 h 372"/>
                <a:gd name="T12" fmla="*/ 29 w 346"/>
                <a:gd name="T13" fmla="*/ 168 h 372"/>
                <a:gd name="T14" fmla="*/ 5 w 346"/>
                <a:gd name="T15" fmla="*/ 169 h 372"/>
                <a:gd name="T16" fmla="*/ 7 w 346"/>
                <a:gd name="T17" fmla="*/ 161 h 372"/>
                <a:gd name="T18" fmla="*/ 32 w 346"/>
                <a:gd name="T19" fmla="*/ 127 h 372"/>
                <a:gd name="T20" fmla="*/ 36 w 346"/>
                <a:gd name="T21" fmla="*/ 96 h 372"/>
                <a:gd name="T22" fmla="*/ 56 w 346"/>
                <a:gd name="T23" fmla="*/ 72 h 372"/>
                <a:gd name="T24" fmla="*/ 68 w 346"/>
                <a:gd name="T25" fmla="*/ 75 h 372"/>
                <a:gd name="T26" fmla="*/ 214 w 346"/>
                <a:gd name="T27" fmla="*/ 53 h 372"/>
                <a:gd name="T28" fmla="*/ 203 w 346"/>
                <a:gd name="T29" fmla="*/ 80 h 372"/>
                <a:gd name="T30" fmla="*/ 214 w 346"/>
                <a:gd name="T31" fmla="*/ 53 h 372"/>
                <a:gd name="T32" fmla="*/ 187 w 346"/>
                <a:gd name="T33" fmla="*/ 64 h 372"/>
                <a:gd name="T34" fmla="*/ 199 w 346"/>
                <a:gd name="T35" fmla="*/ 53 h 372"/>
                <a:gd name="T36" fmla="*/ 205 w 346"/>
                <a:gd name="T37" fmla="*/ 50 h 372"/>
                <a:gd name="T38" fmla="*/ 210 w 346"/>
                <a:gd name="T39" fmla="*/ 23 h 372"/>
                <a:gd name="T40" fmla="*/ 182 w 346"/>
                <a:gd name="T41" fmla="*/ 27 h 372"/>
                <a:gd name="T42" fmla="*/ 186 w 346"/>
                <a:gd name="T43" fmla="*/ 49 h 372"/>
                <a:gd name="T44" fmla="*/ 172 w 346"/>
                <a:gd name="T45" fmla="*/ 105 h 372"/>
                <a:gd name="T46" fmla="*/ 197 w 346"/>
                <a:gd name="T47" fmla="*/ 70 h 372"/>
                <a:gd name="T48" fmla="*/ 225 w 346"/>
                <a:gd name="T49" fmla="*/ 90 h 372"/>
                <a:gd name="T50" fmla="*/ 232 w 346"/>
                <a:gd name="T51" fmla="*/ 80 h 372"/>
                <a:gd name="T52" fmla="*/ 242 w 346"/>
                <a:gd name="T53" fmla="*/ 51 h 372"/>
                <a:gd name="T54" fmla="*/ 222 w 346"/>
                <a:gd name="T55" fmla="*/ 60 h 372"/>
                <a:gd name="T56" fmla="*/ 203 w 346"/>
                <a:gd name="T57" fmla="*/ 88 h 372"/>
                <a:gd name="T58" fmla="*/ 225 w 346"/>
                <a:gd name="T59" fmla="*/ 90 h 372"/>
                <a:gd name="T60" fmla="*/ 200 w 346"/>
                <a:gd name="T61" fmla="*/ 247 h 372"/>
                <a:gd name="T62" fmla="*/ 200 w 346"/>
                <a:gd name="T63" fmla="*/ 247 h 372"/>
                <a:gd name="T64" fmla="*/ 262 w 346"/>
                <a:gd name="T65" fmla="*/ 176 h 372"/>
                <a:gd name="T66" fmla="*/ 262 w 346"/>
                <a:gd name="T67" fmla="*/ 176 h 372"/>
                <a:gd name="T68" fmla="*/ 303 w 346"/>
                <a:gd name="T69" fmla="*/ 125 h 372"/>
                <a:gd name="T70" fmla="*/ 303 w 346"/>
                <a:gd name="T71" fmla="*/ 125 h 372"/>
                <a:gd name="T72" fmla="*/ 302 w 346"/>
                <a:gd name="T73" fmla="*/ 148 h 372"/>
                <a:gd name="T74" fmla="*/ 303 w 346"/>
                <a:gd name="T75" fmla="*/ 132 h 372"/>
                <a:gd name="T76" fmla="*/ 189 w 346"/>
                <a:gd name="T77" fmla="*/ 269 h 372"/>
                <a:gd name="T78" fmla="*/ 257 w 346"/>
                <a:gd name="T79" fmla="*/ 205 h 372"/>
                <a:gd name="T80" fmla="*/ 257 w 346"/>
                <a:gd name="T81" fmla="*/ 181 h 372"/>
                <a:gd name="T82" fmla="*/ 194 w 346"/>
                <a:gd name="T83" fmla="*/ 255 h 372"/>
                <a:gd name="T84" fmla="*/ 189 w 346"/>
                <a:gd name="T85" fmla="*/ 269 h 372"/>
                <a:gd name="T86" fmla="*/ 68 w 346"/>
                <a:gd name="T87" fmla="*/ 369 h 372"/>
                <a:gd name="T88" fmla="*/ 101 w 346"/>
                <a:gd name="T89" fmla="*/ 350 h 372"/>
                <a:gd name="T90" fmla="*/ 129 w 346"/>
                <a:gd name="T91" fmla="*/ 325 h 372"/>
                <a:gd name="T92" fmla="*/ 148 w 346"/>
                <a:gd name="T93" fmla="*/ 305 h 372"/>
                <a:gd name="T94" fmla="*/ 176 w 346"/>
                <a:gd name="T95" fmla="*/ 271 h 372"/>
                <a:gd name="T96" fmla="*/ 191 w 346"/>
                <a:gd name="T97" fmla="*/ 250 h 372"/>
                <a:gd name="T98" fmla="*/ 253 w 346"/>
                <a:gd name="T99" fmla="*/ 160 h 372"/>
                <a:gd name="T100" fmla="*/ 279 w 346"/>
                <a:gd name="T101" fmla="*/ 125 h 372"/>
                <a:gd name="T102" fmla="*/ 295 w 346"/>
                <a:gd name="T103" fmla="*/ 106 h 372"/>
                <a:gd name="T104" fmla="*/ 341 w 346"/>
                <a:gd name="T105" fmla="*/ 64 h 372"/>
                <a:gd name="T106" fmla="*/ 343 w 346"/>
                <a:gd name="T107" fmla="*/ 63 h 372"/>
                <a:gd name="T108" fmla="*/ 331 w 346"/>
                <a:gd name="T109" fmla="*/ 52 h 372"/>
                <a:gd name="T110" fmla="*/ 68 w 346"/>
                <a:gd name="T111" fmla="*/ 369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6" h="372">
                  <a:moveTo>
                    <a:pt x="1" y="223"/>
                  </a:moveTo>
                  <a:lnTo>
                    <a:pt x="1" y="223"/>
                  </a:lnTo>
                  <a:cubicBezTo>
                    <a:pt x="1" y="225"/>
                    <a:pt x="1" y="228"/>
                    <a:pt x="1" y="230"/>
                  </a:cubicBezTo>
                  <a:cubicBezTo>
                    <a:pt x="7" y="226"/>
                    <a:pt x="15" y="220"/>
                    <a:pt x="20" y="219"/>
                  </a:cubicBezTo>
                  <a:cubicBezTo>
                    <a:pt x="22" y="212"/>
                    <a:pt x="24" y="205"/>
                    <a:pt x="28" y="196"/>
                  </a:cubicBezTo>
                  <a:cubicBezTo>
                    <a:pt x="28" y="197"/>
                    <a:pt x="27" y="197"/>
                    <a:pt x="27" y="197"/>
                  </a:cubicBezTo>
                  <a:cubicBezTo>
                    <a:pt x="27" y="197"/>
                    <a:pt x="27" y="197"/>
                    <a:pt x="27" y="197"/>
                  </a:cubicBezTo>
                  <a:cubicBezTo>
                    <a:pt x="15" y="204"/>
                    <a:pt x="3" y="218"/>
                    <a:pt x="1" y="223"/>
                  </a:cubicBezTo>
                  <a:lnTo>
                    <a:pt x="1" y="223"/>
                  </a:lnTo>
                  <a:close/>
                  <a:moveTo>
                    <a:pt x="2" y="188"/>
                  </a:moveTo>
                  <a:lnTo>
                    <a:pt x="2" y="188"/>
                  </a:lnTo>
                  <a:cubicBezTo>
                    <a:pt x="1" y="196"/>
                    <a:pt x="0" y="205"/>
                    <a:pt x="1" y="214"/>
                  </a:cubicBezTo>
                  <a:cubicBezTo>
                    <a:pt x="3" y="210"/>
                    <a:pt x="7" y="206"/>
                    <a:pt x="11" y="202"/>
                  </a:cubicBezTo>
                  <a:lnTo>
                    <a:pt x="2" y="188"/>
                  </a:lnTo>
                  <a:lnTo>
                    <a:pt x="2" y="188"/>
                  </a:lnTo>
                  <a:close/>
                  <a:moveTo>
                    <a:pt x="5" y="169"/>
                  </a:moveTo>
                  <a:lnTo>
                    <a:pt x="5" y="169"/>
                  </a:lnTo>
                  <a:cubicBezTo>
                    <a:pt x="4" y="172"/>
                    <a:pt x="4" y="176"/>
                    <a:pt x="3" y="179"/>
                  </a:cubicBezTo>
                  <a:lnTo>
                    <a:pt x="15" y="198"/>
                  </a:lnTo>
                  <a:cubicBezTo>
                    <a:pt x="17" y="197"/>
                    <a:pt x="20" y="195"/>
                    <a:pt x="22" y="194"/>
                  </a:cubicBezTo>
                  <a:cubicBezTo>
                    <a:pt x="12" y="174"/>
                    <a:pt x="10" y="178"/>
                    <a:pt x="29" y="168"/>
                  </a:cubicBezTo>
                  <a:cubicBezTo>
                    <a:pt x="28" y="165"/>
                    <a:pt x="27" y="162"/>
                    <a:pt x="26" y="159"/>
                  </a:cubicBezTo>
                  <a:cubicBezTo>
                    <a:pt x="21" y="160"/>
                    <a:pt x="12" y="164"/>
                    <a:pt x="5" y="169"/>
                  </a:cubicBezTo>
                  <a:lnTo>
                    <a:pt x="5" y="169"/>
                  </a:lnTo>
                  <a:close/>
                  <a:moveTo>
                    <a:pt x="36" y="96"/>
                  </a:moveTo>
                  <a:lnTo>
                    <a:pt x="36" y="96"/>
                  </a:lnTo>
                  <a:cubicBezTo>
                    <a:pt x="23" y="116"/>
                    <a:pt x="13" y="138"/>
                    <a:pt x="7" y="161"/>
                  </a:cubicBezTo>
                  <a:cubicBezTo>
                    <a:pt x="13" y="157"/>
                    <a:pt x="20" y="155"/>
                    <a:pt x="24" y="153"/>
                  </a:cubicBezTo>
                  <a:cubicBezTo>
                    <a:pt x="23" y="145"/>
                    <a:pt x="23" y="136"/>
                    <a:pt x="27" y="126"/>
                  </a:cubicBezTo>
                  <a:cubicBezTo>
                    <a:pt x="28" y="123"/>
                    <a:pt x="32" y="123"/>
                    <a:pt x="32" y="127"/>
                  </a:cubicBezTo>
                  <a:cubicBezTo>
                    <a:pt x="34" y="141"/>
                    <a:pt x="49" y="152"/>
                    <a:pt x="60" y="161"/>
                  </a:cubicBezTo>
                  <a:cubicBezTo>
                    <a:pt x="62" y="159"/>
                    <a:pt x="65" y="156"/>
                    <a:pt x="68" y="154"/>
                  </a:cubicBezTo>
                  <a:cubicBezTo>
                    <a:pt x="52" y="142"/>
                    <a:pt x="40" y="125"/>
                    <a:pt x="36" y="96"/>
                  </a:cubicBezTo>
                  <a:lnTo>
                    <a:pt x="36" y="96"/>
                  </a:lnTo>
                  <a:close/>
                  <a:moveTo>
                    <a:pt x="56" y="72"/>
                  </a:moveTo>
                  <a:lnTo>
                    <a:pt x="56" y="72"/>
                  </a:lnTo>
                  <a:cubicBezTo>
                    <a:pt x="53" y="75"/>
                    <a:pt x="50" y="78"/>
                    <a:pt x="47" y="82"/>
                  </a:cubicBezTo>
                  <a:cubicBezTo>
                    <a:pt x="53" y="90"/>
                    <a:pt x="59" y="95"/>
                    <a:pt x="67" y="98"/>
                  </a:cubicBezTo>
                  <a:cubicBezTo>
                    <a:pt x="66" y="91"/>
                    <a:pt x="66" y="81"/>
                    <a:pt x="68" y="75"/>
                  </a:cubicBezTo>
                  <a:lnTo>
                    <a:pt x="56" y="72"/>
                  </a:lnTo>
                  <a:lnTo>
                    <a:pt x="56" y="72"/>
                  </a:lnTo>
                  <a:close/>
                  <a:moveTo>
                    <a:pt x="214" y="53"/>
                  </a:moveTo>
                  <a:lnTo>
                    <a:pt x="214" y="53"/>
                  </a:lnTo>
                  <a:cubicBezTo>
                    <a:pt x="211" y="55"/>
                    <a:pt x="208" y="56"/>
                    <a:pt x="204" y="56"/>
                  </a:cubicBezTo>
                  <a:cubicBezTo>
                    <a:pt x="203" y="64"/>
                    <a:pt x="202" y="72"/>
                    <a:pt x="203" y="80"/>
                  </a:cubicBezTo>
                  <a:lnTo>
                    <a:pt x="218" y="64"/>
                  </a:lnTo>
                  <a:cubicBezTo>
                    <a:pt x="215" y="60"/>
                    <a:pt x="214" y="57"/>
                    <a:pt x="214" y="53"/>
                  </a:cubicBezTo>
                  <a:lnTo>
                    <a:pt x="214" y="53"/>
                  </a:lnTo>
                  <a:close/>
                  <a:moveTo>
                    <a:pt x="197" y="70"/>
                  </a:moveTo>
                  <a:lnTo>
                    <a:pt x="197" y="70"/>
                  </a:lnTo>
                  <a:cubicBezTo>
                    <a:pt x="193" y="69"/>
                    <a:pt x="189" y="68"/>
                    <a:pt x="187" y="64"/>
                  </a:cubicBezTo>
                  <a:cubicBezTo>
                    <a:pt x="186" y="62"/>
                    <a:pt x="192" y="63"/>
                    <a:pt x="193" y="63"/>
                  </a:cubicBezTo>
                  <a:cubicBezTo>
                    <a:pt x="195" y="63"/>
                    <a:pt x="196" y="62"/>
                    <a:pt x="198" y="62"/>
                  </a:cubicBezTo>
                  <a:cubicBezTo>
                    <a:pt x="198" y="59"/>
                    <a:pt x="198" y="56"/>
                    <a:pt x="199" y="53"/>
                  </a:cubicBezTo>
                  <a:cubicBezTo>
                    <a:pt x="199" y="53"/>
                    <a:pt x="199" y="52"/>
                    <a:pt x="199" y="52"/>
                  </a:cubicBezTo>
                  <a:cubicBezTo>
                    <a:pt x="199" y="51"/>
                    <a:pt x="199" y="50"/>
                    <a:pt x="199" y="49"/>
                  </a:cubicBezTo>
                  <a:cubicBezTo>
                    <a:pt x="200" y="46"/>
                    <a:pt x="205" y="46"/>
                    <a:pt x="205" y="50"/>
                  </a:cubicBezTo>
                  <a:cubicBezTo>
                    <a:pt x="221" y="49"/>
                    <a:pt x="218" y="25"/>
                    <a:pt x="201" y="29"/>
                  </a:cubicBezTo>
                  <a:cubicBezTo>
                    <a:pt x="197" y="29"/>
                    <a:pt x="196" y="24"/>
                    <a:pt x="200" y="23"/>
                  </a:cubicBezTo>
                  <a:cubicBezTo>
                    <a:pt x="204" y="22"/>
                    <a:pt x="207" y="22"/>
                    <a:pt x="210" y="23"/>
                  </a:cubicBezTo>
                  <a:cubicBezTo>
                    <a:pt x="208" y="0"/>
                    <a:pt x="172" y="14"/>
                    <a:pt x="192" y="32"/>
                  </a:cubicBezTo>
                  <a:cubicBezTo>
                    <a:pt x="195" y="34"/>
                    <a:pt x="192" y="39"/>
                    <a:pt x="189" y="36"/>
                  </a:cubicBezTo>
                  <a:cubicBezTo>
                    <a:pt x="185" y="33"/>
                    <a:pt x="183" y="30"/>
                    <a:pt x="182" y="27"/>
                  </a:cubicBezTo>
                  <a:cubicBezTo>
                    <a:pt x="169" y="29"/>
                    <a:pt x="172" y="45"/>
                    <a:pt x="181" y="48"/>
                  </a:cubicBezTo>
                  <a:lnTo>
                    <a:pt x="181" y="47"/>
                  </a:lnTo>
                  <a:cubicBezTo>
                    <a:pt x="182" y="44"/>
                    <a:pt x="187" y="45"/>
                    <a:pt x="186" y="49"/>
                  </a:cubicBezTo>
                  <a:lnTo>
                    <a:pt x="185" y="51"/>
                  </a:lnTo>
                  <a:cubicBezTo>
                    <a:pt x="185" y="52"/>
                    <a:pt x="185" y="52"/>
                    <a:pt x="185" y="52"/>
                  </a:cubicBezTo>
                  <a:lnTo>
                    <a:pt x="172" y="105"/>
                  </a:lnTo>
                  <a:cubicBezTo>
                    <a:pt x="175" y="105"/>
                    <a:pt x="177" y="106"/>
                    <a:pt x="179" y="106"/>
                  </a:cubicBezTo>
                  <a:lnTo>
                    <a:pt x="199" y="85"/>
                  </a:lnTo>
                  <a:cubicBezTo>
                    <a:pt x="197" y="80"/>
                    <a:pt x="197" y="75"/>
                    <a:pt x="197" y="70"/>
                  </a:cubicBezTo>
                  <a:lnTo>
                    <a:pt x="197" y="70"/>
                  </a:lnTo>
                  <a:close/>
                  <a:moveTo>
                    <a:pt x="225" y="90"/>
                  </a:moveTo>
                  <a:lnTo>
                    <a:pt x="225" y="90"/>
                  </a:lnTo>
                  <a:cubicBezTo>
                    <a:pt x="222" y="85"/>
                    <a:pt x="221" y="79"/>
                    <a:pt x="222" y="74"/>
                  </a:cubicBezTo>
                  <a:cubicBezTo>
                    <a:pt x="222" y="71"/>
                    <a:pt x="225" y="76"/>
                    <a:pt x="225" y="76"/>
                  </a:cubicBezTo>
                  <a:cubicBezTo>
                    <a:pt x="227" y="78"/>
                    <a:pt x="229" y="79"/>
                    <a:pt x="232" y="80"/>
                  </a:cubicBezTo>
                  <a:cubicBezTo>
                    <a:pt x="236" y="73"/>
                    <a:pt x="241" y="66"/>
                    <a:pt x="246" y="60"/>
                  </a:cubicBezTo>
                  <a:cubicBezTo>
                    <a:pt x="252" y="52"/>
                    <a:pt x="257" y="45"/>
                    <a:pt x="263" y="38"/>
                  </a:cubicBezTo>
                  <a:cubicBezTo>
                    <a:pt x="253" y="26"/>
                    <a:pt x="237" y="33"/>
                    <a:pt x="242" y="51"/>
                  </a:cubicBezTo>
                  <a:cubicBezTo>
                    <a:pt x="243" y="55"/>
                    <a:pt x="237" y="56"/>
                    <a:pt x="236" y="52"/>
                  </a:cubicBezTo>
                  <a:cubicBezTo>
                    <a:pt x="235" y="48"/>
                    <a:pt x="235" y="45"/>
                    <a:pt x="235" y="42"/>
                  </a:cubicBezTo>
                  <a:cubicBezTo>
                    <a:pt x="223" y="38"/>
                    <a:pt x="214" y="49"/>
                    <a:pt x="222" y="60"/>
                  </a:cubicBezTo>
                  <a:cubicBezTo>
                    <a:pt x="225" y="57"/>
                    <a:pt x="228" y="61"/>
                    <a:pt x="226" y="64"/>
                  </a:cubicBezTo>
                  <a:lnTo>
                    <a:pt x="204" y="87"/>
                  </a:lnTo>
                  <a:cubicBezTo>
                    <a:pt x="204" y="88"/>
                    <a:pt x="204" y="88"/>
                    <a:pt x="203" y="88"/>
                  </a:cubicBezTo>
                  <a:lnTo>
                    <a:pt x="186" y="107"/>
                  </a:lnTo>
                  <a:cubicBezTo>
                    <a:pt x="193" y="109"/>
                    <a:pt x="201" y="110"/>
                    <a:pt x="209" y="113"/>
                  </a:cubicBezTo>
                  <a:cubicBezTo>
                    <a:pt x="214" y="105"/>
                    <a:pt x="220" y="97"/>
                    <a:pt x="225" y="90"/>
                  </a:cubicBezTo>
                  <a:lnTo>
                    <a:pt x="225" y="90"/>
                  </a:lnTo>
                  <a:close/>
                  <a:moveTo>
                    <a:pt x="200" y="247"/>
                  </a:moveTo>
                  <a:lnTo>
                    <a:pt x="200" y="247"/>
                  </a:lnTo>
                  <a:cubicBezTo>
                    <a:pt x="231" y="234"/>
                    <a:pt x="241" y="209"/>
                    <a:pt x="240" y="189"/>
                  </a:cubicBezTo>
                  <a:cubicBezTo>
                    <a:pt x="233" y="199"/>
                    <a:pt x="226" y="210"/>
                    <a:pt x="219" y="219"/>
                  </a:cubicBezTo>
                  <a:cubicBezTo>
                    <a:pt x="213" y="229"/>
                    <a:pt x="206" y="238"/>
                    <a:pt x="200" y="247"/>
                  </a:cubicBezTo>
                  <a:lnTo>
                    <a:pt x="200" y="247"/>
                  </a:lnTo>
                  <a:close/>
                  <a:moveTo>
                    <a:pt x="262" y="176"/>
                  </a:moveTo>
                  <a:lnTo>
                    <a:pt x="262" y="176"/>
                  </a:lnTo>
                  <a:cubicBezTo>
                    <a:pt x="275" y="162"/>
                    <a:pt x="280" y="148"/>
                    <a:pt x="280" y="134"/>
                  </a:cubicBezTo>
                  <a:cubicBezTo>
                    <a:pt x="272" y="143"/>
                    <a:pt x="265" y="152"/>
                    <a:pt x="259" y="162"/>
                  </a:cubicBezTo>
                  <a:cubicBezTo>
                    <a:pt x="260" y="166"/>
                    <a:pt x="261" y="171"/>
                    <a:pt x="262" y="176"/>
                  </a:cubicBezTo>
                  <a:lnTo>
                    <a:pt x="262" y="176"/>
                  </a:lnTo>
                  <a:close/>
                  <a:moveTo>
                    <a:pt x="303" y="125"/>
                  </a:moveTo>
                  <a:lnTo>
                    <a:pt x="303" y="125"/>
                  </a:lnTo>
                  <a:cubicBezTo>
                    <a:pt x="317" y="114"/>
                    <a:pt x="322" y="102"/>
                    <a:pt x="322" y="87"/>
                  </a:cubicBezTo>
                  <a:cubicBezTo>
                    <a:pt x="314" y="94"/>
                    <a:pt x="307" y="101"/>
                    <a:pt x="300" y="109"/>
                  </a:cubicBezTo>
                  <a:cubicBezTo>
                    <a:pt x="301" y="115"/>
                    <a:pt x="302" y="120"/>
                    <a:pt x="303" y="125"/>
                  </a:cubicBezTo>
                  <a:lnTo>
                    <a:pt x="303" y="125"/>
                  </a:lnTo>
                  <a:close/>
                  <a:moveTo>
                    <a:pt x="302" y="148"/>
                  </a:moveTo>
                  <a:lnTo>
                    <a:pt x="302" y="148"/>
                  </a:lnTo>
                  <a:cubicBezTo>
                    <a:pt x="331" y="135"/>
                    <a:pt x="344" y="104"/>
                    <a:pt x="341" y="71"/>
                  </a:cubicBezTo>
                  <a:cubicBezTo>
                    <a:pt x="336" y="75"/>
                    <a:pt x="332" y="78"/>
                    <a:pt x="327" y="82"/>
                  </a:cubicBezTo>
                  <a:cubicBezTo>
                    <a:pt x="329" y="102"/>
                    <a:pt x="322" y="118"/>
                    <a:pt x="303" y="132"/>
                  </a:cubicBezTo>
                  <a:cubicBezTo>
                    <a:pt x="303" y="138"/>
                    <a:pt x="303" y="143"/>
                    <a:pt x="302" y="148"/>
                  </a:cubicBezTo>
                  <a:lnTo>
                    <a:pt x="302" y="148"/>
                  </a:lnTo>
                  <a:close/>
                  <a:moveTo>
                    <a:pt x="189" y="269"/>
                  </a:moveTo>
                  <a:lnTo>
                    <a:pt x="189" y="269"/>
                  </a:lnTo>
                  <a:cubicBezTo>
                    <a:pt x="189" y="269"/>
                    <a:pt x="189" y="269"/>
                    <a:pt x="189" y="269"/>
                  </a:cubicBezTo>
                  <a:cubicBezTo>
                    <a:pt x="222" y="266"/>
                    <a:pt x="251" y="240"/>
                    <a:pt x="257" y="205"/>
                  </a:cubicBezTo>
                  <a:cubicBezTo>
                    <a:pt x="257" y="204"/>
                    <a:pt x="257" y="204"/>
                    <a:pt x="257" y="204"/>
                  </a:cubicBezTo>
                  <a:cubicBezTo>
                    <a:pt x="258" y="197"/>
                    <a:pt x="258" y="190"/>
                    <a:pt x="257" y="182"/>
                  </a:cubicBezTo>
                  <a:cubicBezTo>
                    <a:pt x="257" y="182"/>
                    <a:pt x="257" y="181"/>
                    <a:pt x="257" y="181"/>
                  </a:cubicBezTo>
                  <a:cubicBezTo>
                    <a:pt x="257" y="177"/>
                    <a:pt x="256" y="172"/>
                    <a:pt x="254" y="168"/>
                  </a:cubicBezTo>
                  <a:cubicBezTo>
                    <a:pt x="251" y="172"/>
                    <a:pt x="248" y="177"/>
                    <a:pt x="244" y="182"/>
                  </a:cubicBezTo>
                  <a:cubicBezTo>
                    <a:pt x="249" y="207"/>
                    <a:pt x="238" y="242"/>
                    <a:pt x="194" y="255"/>
                  </a:cubicBezTo>
                  <a:cubicBezTo>
                    <a:pt x="191" y="260"/>
                    <a:pt x="187" y="264"/>
                    <a:pt x="184" y="269"/>
                  </a:cubicBezTo>
                  <a:cubicBezTo>
                    <a:pt x="185" y="269"/>
                    <a:pt x="187" y="269"/>
                    <a:pt x="189" y="269"/>
                  </a:cubicBezTo>
                  <a:lnTo>
                    <a:pt x="189" y="269"/>
                  </a:lnTo>
                  <a:close/>
                  <a:moveTo>
                    <a:pt x="68" y="369"/>
                  </a:moveTo>
                  <a:lnTo>
                    <a:pt x="68" y="369"/>
                  </a:lnTo>
                  <a:cubicBezTo>
                    <a:pt x="68" y="369"/>
                    <a:pt x="68" y="369"/>
                    <a:pt x="68" y="369"/>
                  </a:cubicBezTo>
                  <a:cubicBezTo>
                    <a:pt x="68" y="370"/>
                    <a:pt x="69" y="371"/>
                    <a:pt x="70" y="372"/>
                  </a:cubicBezTo>
                  <a:cubicBezTo>
                    <a:pt x="81" y="366"/>
                    <a:pt x="91" y="358"/>
                    <a:pt x="101" y="350"/>
                  </a:cubicBezTo>
                  <a:cubicBezTo>
                    <a:pt x="101" y="350"/>
                    <a:pt x="101" y="350"/>
                    <a:pt x="101" y="350"/>
                  </a:cubicBezTo>
                  <a:cubicBezTo>
                    <a:pt x="106" y="346"/>
                    <a:pt x="111" y="342"/>
                    <a:pt x="115" y="338"/>
                  </a:cubicBezTo>
                  <a:cubicBezTo>
                    <a:pt x="115" y="338"/>
                    <a:pt x="116" y="338"/>
                    <a:pt x="116" y="338"/>
                  </a:cubicBezTo>
                  <a:cubicBezTo>
                    <a:pt x="120" y="334"/>
                    <a:pt x="125" y="329"/>
                    <a:pt x="129" y="325"/>
                  </a:cubicBezTo>
                  <a:cubicBezTo>
                    <a:pt x="129" y="325"/>
                    <a:pt x="130" y="325"/>
                    <a:pt x="130" y="324"/>
                  </a:cubicBezTo>
                  <a:cubicBezTo>
                    <a:pt x="136" y="319"/>
                    <a:pt x="141" y="312"/>
                    <a:pt x="147" y="306"/>
                  </a:cubicBezTo>
                  <a:cubicBezTo>
                    <a:pt x="147" y="306"/>
                    <a:pt x="147" y="305"/>
                    <a:pt x="148" y="305"/>
                  </a:cubicBezTo>
                  <a:cubicBezTo>
                    <a:pt x="153" y="300"/>
                    <a:pt x="158" y="294"/>
                    <a:pt x="162" y="288"/>
                  </a:cubicBezTo>
                  <a:cubicBezTo>
                    <a:pt x="163" y="287"/>
                    <a:pt x="163" y="287"/>
                    <a:pt x="163" y="287"/>
                  </a:cubicBezTo>
                  <a:cubicBezTo>
                    <a:pt x="167" y="282"/>
                    <a:pt x="172" y="276"/>
                    <a:pt x="176" y="271"/>
                  </a:cubicBezTo>
                  <a:cubicBezTo>
                    <a:pt x="176" y="270"/>
                    <a:pt x="176" y="270"/>
                    <a:pt x="176" y="270"/>
                  </a:cubicBezTo>
                  <a:cubicBezTo>
                    <a:pt x="181" y="264"/>
                    <a:pt x="186" y="257"/>
                    <a:pt x="190" y="251"/>
                  </a:cubicBezTo>
                  <a:cubicBezTo>
                    <a:pt x="190" y="251"/>
                    <a:pt x="190" y="251"/>
                    <a:pt x="191" y="250"/>
                  </a:cubicBezTo>
                  <a:cubicBezTo>
                    <a:pt x="207" y="227"/>
                    <a:pt x="223" y="203"/>
                    <a:pt x="239" y="180"/>
                  </a:cubicBezTo>
                  <a:cubicBezTo>
                    <a:pt x="239" y="180"/>
                    <a:pt x="239" y="180"/>
                    <a:pt x="239" y="180"/>
                  </a:cubicBezTo>
                  <a:cubicBezTo>
                    <a:pt x="244" y="173"/>
                    <a:pt x="248" y="167"/>
                    <a:pt x="253" y="160"/>
                  </a:cubicBezTo>
                  <a:cubicBezTo>
                    <a:pt x="253" y="160"/>
                    <a:pt x="253" y="160"/>
                    <a:pt x="253" y="160"/>
                  </a:cubicBezTo>
                  <a:cubicBezTo>
                    <a:pt x="261" y="149"/>
                    <a:pt x="269" y="138"/>
                    <a:pt x="277" y="128"/>
                  </a:cubicBezTo>
                  <a:cubicBezTo>
                    <a:pt x="278" y="127"/>
                    <a:pt x="279" y="126"/>
                    <a:pt x="279" y="125"/>
                  </a:cubicBezTo>
                  <a:cubicBezTo>
                    <a:pt x="280" y="125"/>
                    <a:pt x="280" y="124"/>
                    <a:pt x="280" y="124"/>
                  </a:cubicBezTo>
                  <a:cubicBezTo>
                    <a:pt x="285" y="118"/>
                    <a:pt x="290" y="113"/>
                    <a:pt x="295" y="107"/>
                  </a:cubicBezTo>
                  <a:cubicBezTo>
                    <a:pt x="295" y="107"/>
                    <a:pt x="295" y="107"/>
                    <a:pt x="295" y="106"/>
                  </a:cubicBezTo>
                  <a:cubicBezTo>
                    <a:pt x="304" y="97"/>
                    <a:pt x="313" y="87"/>
                    <a:pt x="322" y="79"/>
                  </a:cubicBezTo>
                  <a:cubicBezTo>
                    <a:pt x="322" y="79"/>
                    <a:pt x="323" y="79"/>
                    <a:pt x="323" y="79"/>
                  </a:cubicBezTo>
                  <a:cubicBezTo>
                    <a:pt x="329" y="73"/>
                    <a:pt x="335" y="69"/>
                    <a:pt x="341" y="64"/>
                  </a:cubicBezTo>
                  <a:cubicBezTo>
                    <a:pt x="341" y="64"/>
                    <a:pt x="342" y="64"/>
                    <a:pt x="342" y="64"/>
                  </a:cubicBezTo>
                  <a:lnTo>
                    <a:pt x="343" y="63"/>
                  </a:lnTo>
                  <a:cubicBezTo>
                    <a:pt x="343" y="63"/>
                    <a:pt x="343" y="63"/>
                    <a:pt x="343" y="63"/>
                  </a:cubicBezTo>
                  <a:cubicBezTo>
                    <a:pt x="344" y="62"/>
                    <a:pt x="345" y="61"/>
                    <a:pt x="346" y="61"/>
                  </a:cubicBezTo>
                  <a:lnTo>
                    <a:pt x="340" y="45"/>
                  </a:lnTo>
                  <a:cubicBezTo>
                    <a:pt x="337" y="47"/>
                    <a:pt x="334" y="50"/>
                    <a:pt x="331" y="52"/>
                  </a:cubicBezTo>
                  <a:cubicBezTo>
                    <a:pt x="331" y="52"/>
                    <a:pt x="331" y="53"/>
                    <a:pt x="331" y="53"/>
                  </a:cubicBezTo>
                  <a:cubicBezTo>
                    <a:pt x="225" y="140"/>
                    <a:pt x="180" y="283"/>
                    <a:pt x="63" y="361"/>
                  </a:cubicBezTo>
                  <a:cubicBezTo>
                    <a:pt x="65" y="364"/>
                    <a:pt x="66" y="366"/>
                    <a:pt x="68" y="369"/>
                  </a:cubicBezTo>
                  <a:lnTo>
                    <a:pt x="68" y="369"/>
                  </a:lnTo>
                  <a:close/>
                </a:path>
              </a:pathLst>
            </a:custGeom>
            <a:noFill/>
            <a:ln w="15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sz="4267"/>
            </a:p>
          </p:txBody>
        </p:sp>
        <p:sp>
          <p:nvSpPr>
            <p:cNvPr id="46" name="Freeform 12">
              <a:extLst>
                <a:ext uri="{FF2B5EF4-FFF2-40B4-BE49-F238E27FC236}">
                  <a16:creationId xmlns:a16="http://schemas.microsoft.com/office/drawing/2014/main" id="{01A5CD2E-02AD-C64B-A65F-D7CC904CAF1A}"/>
                </a:ext>
              </a:extLst>
            </p:cNvPr>
            <p:cNvSpPr>
              <a:spLocks noEditPoints="1"/>
            </p:cNvSpPr>
            <p:nvPr userDrawn="1"/>
          </p:nvSpPr>
          <p:spPr bwMode="auto">
            <a:xfrm>
              <a:off x="7694613" y="509588"/>
              <a:ext cx="328613" cy="385762"/>
            </a:xfrm>
            <a:custGeom>
              <a:avLst/>
              <a:gdLst>
                <a:gd name="T0" fmla="*/ 159 w 404"/>
                <a:gd name="T1" fmla="*/ 338 h 470"/>
                <a:gd name="T2" fmla="*/ 185 w 404"/>
                <a:gd name="T3" fmla="*/ 332 h 470"/>
                <a:gd name="T4" fmla="*/ 193 w 404"/>
                <a:gd name="T5" fmla="*/ 297 h 470"/>
                <a:gd name="T6" fmla="*/ 161 w 404"/>
                <a:gd name="T7" fmla="*/ 281 h 470"/>
                <a:gd name="T8" fmla="*/ 137 w 404"/>
                <a:gd name="T9" fmla="*/ 310 h 470"/>
                <a:gd name="T10" fmla="*/ 83 w 404"/>
                <a:gd name="T11" fmla="*/ 444 h 470"/>
                <a:gd name="T12" fmla="*/ 107 w 404"/>
                <a:gd name="T13" fmla="*/ 433 h 470"/>
                <a:gd name="T14" fmla="*/ 155 w 404"/>
                <a:gd name="T15" fmla="*/ 343 h 470"/>
                <a:gd name="T16" fmla="*/ 84 w 404"/>
                <a:gd name="T17" fmla="*/ 429 h 470"/>
                <a:gd name="T18" fmla="*/ 57 w 404"/>
                <a:gd name="T19" fmla="*/ 416 h 470"/>
                <a:gd name="T20" fmla="*/ 59 w 404"/>
                <a:gd name="T21" fmla="*/ 345 h 470"/>
                <a:gd name="T22" fmla="*/ 83 w 404"/>
                <a:gd name="T23" fmla="*/ 444 h 470"/>
                <a:gd name="T24" fmla="*/ 90 w 404"/>
                <a:gd name="T25" fmla="*/ 448 h 470"/>
                <a:gd name="T26" fmla="*/ 108 w 404"/>
                <a:gd name="T27" fmla="*/ 438 h 470"/>
                <a:gd name="T28" fmla="*/ 115 w 404"/>
                <a:gd name="T29" fmla="*/ 434 h 470"/>
                <a:gd name="T30" fmla="*/ 127 w 404"/>
                <a:gd name="T31" fmla="*/ 424 h 470"/>
                <a:gd name="T32" fmla="*/ 161 w 404"/>
                <a:gd name="T33" fmla="*/ 344 h 470"/>
                <a:gd name="T34" fmla="*/ 280 w 404"/>
                <a:gd name="T35" fmla="*/ 459 h 470"/>
                <a:gd name="T36" fmla="*/ 166 w 404"/>
                <a:gd name="T37" fmla="*/ 345 h 470"/>
                <a:gd name="T38" fmla="*/ 161 w 404"/>
                <a:gd name="T39" fmla="*/ 268 h 470"/>
                <a:gd name="T40" fmla="*/ 166 w 404"/>
                <a:gd name="T41" fmla="*/ 275 h 470"/>
                <a:gd name="T42" fmla="*/ 161 w 404"/>
                <a:gd name="T43" fmla="*/ 268 h 470"/>
                <a:gd name="T44" fmla="*/ 199 w 404"/>
                <a:gd name="T45" fmla="*/ 297 h 470"/>
                <a:gd name="T46" fmla="*/ 331 w 404"/>
                <a:gd name="T47" fmla="*/ 362 h 470"/>
                <a:gd name="T48" fmla="*/ 368 w 404"/>
                <a:gd name="T49" fmla="*/ 285 h 470"/>
                <a:gd name="T50" fmla="*/ 323 w 404"/>
                <a:gd name="T51" fmla="*/ 281 h 470"/>
                <a:gd name="T52" fmla="*/ 368 w 404"/>
                <a:gd name="T53" fmla="*/ 279 h 470"/>
                <a:gd name="T54" fmla="*/ 377 w 404"/>
                <a:gd name="T55" fmla="*/ 243 h 470"/>
                <a:gd name="T56" fmla="*/ 345 w 404"/>
                <a:gd name="T57" fmla="*/ 219 h 470"/>
                <a:gd name="T58" fmla="*/ 347 w 404"/>
                <a:gd name="T59" fmla="*/ 245 h 470"/>
                <a:gd name="T60" fmla="*/ 383 w 404"/>
                <a:gd name="T61" fmla="*/ 239 h 470"/>
                <a:gd name="T62" fmla="*/ 367 w 404"/>
                <a:gd name="T63" fmla="*/ 129 h 470"/>
                <a:gd name="T64" fmla="*/ 182 w 404"/>
                <a:gd name="T65" fmla="*/ 233 h 470"/>
                <a:gd name="T66" fmla="*/ 175 w 404"/>
                <a:gd name="T67" fmla="*/ 239 h 470"/>
                <a:gd name="T68" fmla="*/ 170 w 404"/>
                <a:gd name="T69" fmla="*/ 234 h 470"/>
                <a:gd name="T70" fmla="*/ 187 w 404"/>
                <a:gd name="T71" fmla="*/ 282 h 470"/>
                <a:gd name="T72" fmla="*/ 174 w 404"/>
                <a:gd name="T73" fmla="*/ 239 h 470"/>
                <a:gd name="T74" fmla="*/ 273 w 404"/>
                <a:gd name="T75" fmla="*/ 38 h 470"/>
                <a:gd name="T76" fmla="*/ 262 w 404"/>
                <a:gd name="T77" fmla="*/ 38 h 470"/>
                <a:gd name="T78" fmla="*/ 273 w 404"/>
                <a:gd name="T79" fmla="*/ 38 h 470"/>
                <a:gd name="T80" fmla="*/ 282 w 404"/>
                <a:gd name="T81" fmla="*/ 26 h 470"/>
                <a:gd name="T82" fmla="*/ 288 w 404"/>
                <a:gd name="T83" fmla="*/ 20 h 470"/>
                <a:gd name="T84" fmla="*/ 258 w 404"/>
                <a:gd name="T85" fmla="*/ 56 h 470"/>
                <a:gd name="T86" fmla="*/ 254 w 404"/>
                <a:gd name="T87" fmla="*/ 52 h 470"/>
                <a:gd name="T88" fmla="*/ 98 w 404"/>
                <a:gd name="T89" fmla="*/ 6 h 470"/>
                <a:gd name="T90" fmla="*/ 87 w 404"/>
                <a:gd name="T91" fmla="*/ 6 h 470"/>
                <a:gd name="T92" fmla="*/ 98 w 404"/>
                <a:gd name="T93" fmla="*/ 6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04" h="470">
                  <a:moveTo>
                    <a:pt x="159" y="338"/>
                  </a:moveTo>
                  <a:lnTo>
                    <a:pt x="159" y="338"/>
                  </a:lnTo>
                  <a:cubicBezTo>
                    <a:pt x="159" y="338"/>
                    <a:pt x="159" y="338"/>
                    <a:pt x="159" y="338"/>
                  </a:cubicBezTo>
                  <a:cubicBezTo>
                    <a:pt x="161" y="339"/>
                    <a:pt x="164" y="339"/>
                    <a:pt x="166" y="339"/>
                  </a:cubicBezTo>
                  <a:cubicBezTo>
                    <a:pt x="173" y="339"/>
                    <a:pt x="180" y="337"/>
                    <a:pt x="185" y="332"/>
                  </a:cubicBezTo>
                  <a:cubicBezTo>
                    <a:pt x="185" y="332"/>
                    <a:pt x="185" y="332"/>
                    <a:pt x="185" y="332"/>
                  </a:cubicBezTo>
                  <a:cubicBezTo>
                    <a:pt x="192" y="327"/>
                    <a:pt x="196" y="319"/>
                    <a:pt x="196" y="310"/>
                  </a:cubicBezTo>
                  <a:cubicBezTo>
                    <a:pt x="196" y="305"/>
                    <a:pt x="195" y="301"/>
                    <a:pt x="193" y="298"/>
                  </a:cubicBezTo>
                  <a:cubicBezTo>
                    <a:pt x="193" y="297"/>
                    <a:pt x="193" y="297"/>
                    <a:pt x="193" y="297"/>
                  </a:cubicBezTo>
                  <a:cubicBezTo>
                    <a:pt x="188" y="287"/>
                    <a:pt x="178" y="281"/>
                    <a:pt x="166" y="281"/>
                  </a:cubicBezTo>
                  <a:cubicBezTo>
                    <a:pt x="165" y="281"/>
                    <a:pt x="163" y="281"/>
                    <a:pt x="162" y="281"/>
                  </a:cubicBezTo>
                  <a:lnTo>
                    <a:pt x="161" y="281"/>
                  </a:lnTo>
                  <a:cubicBezTo>
                    <a:pt x="156" y="282"/>
                    <a:pt x="151" y="284"/>
                    <a:pt x="147" y="288"/>
                  </a:cubicBezTo>
                  <a:lnTo>
                    <a:pt x="147" y="288"/>
                  </a:lnTo>
                  <a:cubicBezTo>
                    <a:pt x="141" y="293"/>
                    <a:pt x="137" y="301"/>
                    <a:pt x="137" y="310"/>
                  </a:cubicBezTo>
                  <a:cubicBezTo>
                    <a:pt x="137" y="323"/>
                    <a:pt x="146" y="335"/>
                    <a:pt x="159" y="338"/>
                  </a:cubicBezTo>
                  <a:lnTo>
                    <a:pt x="159" y="338"/>
                  </a:lnTo>
                  <a:close/>
                  <a:moveTo>
                    <a:pt x="83" y="444"/>
                  </a:moveTo>
                  <a:lnTo>
                    <a:pt x="83" y="444"/>
                  </a:lnTo>
                  <a:cubicBezTo>
                    <a:pt x="91" y="441"/>
                    <a:pt x="99" y="438"/>
                    <a:pt x="106" y="433"/>
                  </a:cubicBezTo>
                  <a:cubicBezTo>
                    <a:pt x="106" y="433"/>
                    <a:pt x="106" y="433"/>
                    <a:pt x="107" y="433"/>
                  </a:cubicBezTo>
                  <a:cubicBezTo>
                    <a:pt x="113" y="429"/>
                    <a:pt x="119" y="424"/>
                    <a:pt x="124" y="419"/>
                  </a:cubicBezTo>
                  <a:cubicBezTo>
                    <a:pt x="124" y="419"/>
                    <a:pt x="124" y="419"/>
                    <a:pt x="124" y="419"/>
                  </a:cubicBezTo>
                  <a:cubicBezTo>
                    <a:pt x="149" y="394"/>
                    <a:pt x="156" y="361"/>
                    <a:pt x="155" y="343"/>
                  </a:cubicBezTo>
                  <a:cubicBezTo>
                    <a:pt x="150" y="341"/>
                    <a:pt x="144" y="338"/>
                    <a:pt x="140" y="333"/>
                  </a:cubicBezTo>
                  <a:cubicBezTo>
                    <a:pt x="143" y="366"/>
                    <a:pt x="133" y="405"/>
                    <a:pt x="86" y="429"/>
                  </a:cubicBezTo>
                  <a:cubicBezTo>
                    <a:pt x="85" y="429"/>
                    <a:pt x="85" y="429"/>
                    <a:pt x="84" y="429"/>
                  </a:cubicBezTo>
                  <a:cubicBezTo>
                    <a:pt x="84" y="429"/>
                    <a:pt x="83" y="429"/>
                    <a:pt x="83" y="429"/>
                  </a:cubicBezTo>
                  <a:cubicBezTo>
                    <a:pt x="75" y="426"/>
                    <a:pt x="66" y="422"/>
                    <a:pt x="59" y="417"/>
                  </a:cubicBezTo>
                  <a:cubicBezTo>
                    <a:pt x="58" y="416"/>
                    <a:pt x="58" y="416"/>
                    <a:pt x="57" y="416"/>
                  </a:cubicBezTo>
                  <a:cubicBezTo>
                    <a:pt x="51" y="411"/>
                    <a:pt x="45" y="405"/>
                    <a:pt x="41" y="398"/>
                  </a:cubicBezTo>
                  <a:cubicBezTo>
                    <a:pt x="41" y="397"/>
                    <a:pt x="41" y="397"/>
                    <a:pt x="40" y="397"/>
                  </a:cubicBezTo>
                  <a:cubicBezTo>
                    <a:pt x="31" y="381"/>
                    <a:pt x="33" y="361"/>
                    <a:pt x="59" y="345"/>
                  </a:cubicBezTo>
                  <a:cubicBezTo>
                    <a:pt x="58" y="341"/>
                    <a:pt x="56" y="337"/>
                    <a:pt x="54" y="333"/>
                  </a:cubicBezTo>
                  <a:cubicBezTo>
                    <a:pt x="0" y="370"/>
                    <a:pt x="22" y="416"/>
                    <a:pt x="83" y="444"/>
                  </a:cubicBezTo>
                  <a:lnTo>
                    <a:pt x="83" y="444"/>
                  </a:lnTo>
                  <a:close/>
                  <a:moveTo>
                    <a:pt x="108" y="438"/>
                  </a:moveTo>
                  <a:lnTo>
                    <a:pt x="108" y="438"/>
                  </a:lnTo>
                  <a:cubicBezTo>
                    <a:pt x="103" y="442"/>
                    <a:pt x="97" y="445"/>
                    <a:pt x="90" y="448"/>
                  </a:cubicBezTo>
                  <a:cubicBezTo>
                    <a:pt x="122" y="461"/>
                    <a:pt x="164" y="470"/>
                    <a:pt x="208" y="469"/>
                  </a:cubicBezTo>
                  <a:cubicBezTo>
                    <a:pt x="182" y="459"/>
                    <a:pt x="133" y="443"/>
                    <a:pt x="108" y="438"/>
                  </a:cubicBezTo>
                  <a:lnTo>
                    <a:pt x="108" y="438"/>
                  </a:lnTo>
                  <a:close/>
                  <a:moveTo>
                    <a:pt x="127" y="424"/>
                  </a:moveTo>
                  <a:lnTo>
                    <a:pt x="127" y="424"/>
                  </a:lnTo>
                  <a:cubicBezTo>
                    <a:pt x="123" y="428"/>
                    <a:pt x="119" y="431"/>
                    <a:pt x="115" y="434"/>
                  </a:cubicBezTo>
                  <a:cubicBezTo>
                    <a:pt x="146" y="441"/>
                    <a:pt x="202" y="459"/>
                    <a:pt x="222" y="468"/>
                  </a:cubicBezTo>
                  <a:cubicBezTo>
                    <a:pt x="234" y="468"/>
                    <a:pt x="246" y="466"/>
                    <a:pt x="258" y="464"/>
                  </a:cubicBezTo>
                  <a:cubicBezTo>
                    <a:pt x="224" y="453"/>
                    <a:pt x="157" y="432"/>
                    <a:pt x="127" y="424"/>
                  </a:cubicBezTo>
                  <a:lnTo>
                    <a:pt x="127" y="424"/>
                  </a:lnTo>
                  <a:close/>
                  <a:moveTo>
                    <a:pt x="161" y="344"/>
                  </a:moveTo>
                  <a:lnTo>
                    <a:pt x="161" y="344"/>
                  </a:lnTo>
                  <a:cubicBezTo>
                    <a:pt x="161" y="363"/>
                    <a:pt x="154" y="395"/>
                    <a:pt x="131" y="420"/>
                  </a:cubicBezTo>
                  <a:cubicBezTo>
                    <a:pt x="166" y="428"/>
                    <a:pt x="241" y="452"/>
                    <a:pt x="269" y="462"/>
                  </a:cubicBezTo>
                  <a:cubicBezTo>
                    <a:pt x="273" y="461"/>
                    <a:pt x="277" y="460"/>
                    <a:pt x="280" y="459"/>
                  </a:cubicBezTo>
                  <a:cubicBezTo>
                    <a:pt x="276" y="437"/>
                    <a:pt x="276" y="405"/>
                    <a:pt x="287" y="370"/>
                  </a:cubicBezTo>
                  <a:cubicBezTo>
                    <a:pt x="256" y="368"/>
                    <a:pt x="220" y="358"/>
                    <a:pt x="187" y="338"/>
                  </a:cubicBezTo>
                  <a:cubicBezTo>
                    <a:pt x="181" y="342"/>
                    <a:pt x="174" y="345"/>
                    <a:pt x="166" y="345"/>
                  </a:cubicBezTo>
                  <a:cubicBezTo>
                    <a:pt x="164" y="345"/>
                    <a:pt x="163" y="345"/>
                    <a:pt x="161" y="344"/>
                  </a:cubicBezTo>
                  <a:lnTo>
                    <a:pt x="161" y="344"/>
                  </a:lnTo>
                  <a:close/>
                  <a:moveTo>
                    <a:pt x="161" y="268"/>
                  </a:moveTo>
                  <a:lnTo>
                    <a:pt x="161" y="268"/>
                  </a:lnTo>
                  <a:cubicBezTo>
                    <a:pt x="161" y="271"/>
                    <a:pt x="162" y="273"/>
                    <a:pt x="163" y="275"/>
                  </a:cubicBezTo>
                  <a:cubicBezTo>
                    <a:pt x="164" y="275"/>
                    <a:pt x="165" y="275"/>
                    <a:pt x="166" y="275"/>
                  </a:cubicBezTo>
                  <a:cubicBezTo>
                    <a:pt x="172" y="275"/>
                    <a:pt x="177" y="276"/>
                    <a:pt x="182" y="279"/>
                  </a:cubicBezTo>
                  <a:cubicBezTo>
                    <a:pt x="185" y="263"/>
                    <a:pt x="170" y="257"/>
                    <a:pt x="161" y="268"/>
                  </a:cubicBezTo>
                  <a:lnTo>
                    <a:pt x="161" y="268"/>
                  </a:lnTo>
                  <a:close/>
                  <a:moveTo>
                    <a:pt x="181" y="240"/>
                  </a:moveTo>
                  <a:lnTo>
                    <a:pt x="181" y="240"/>
                  </a:lnTo>
                  <a:cubicBezTo>
                    <a:pt x="206" y="246"/>
                    <a:pt x="214" y="278"/>
                    <a:pt x="199" y="297"/>
                  </a:cubicBezTo>
                  <a:cubicBezTo>
                    <a:pt x="200" y="301"/>
                    <a:pt x="201" y="305"/>
                    <a:pt x="201" y="310"/>
                  </a:cubicBezTo>
                  <a:cubicBezTo>
                    <a:pt x="201" y="319"/>
                    <a:pt x="197" y="328"/>
                    <a:pt x="191" y="334"/>
                  </a:cubicBezTo>
                  <a:cubicBezTo>
                    <a:pt x="240" y="364"/>
                    <a:pt x="295" y="369"/>
                    <a:pt x="331" y="362"/>
                  </a:cubicBezTo>
                  <a:cubicBezTo>
                    <a:pt x="369" y="354"/>
                    <a:pt x="382" y="333"/>
                    <a:pt x="359" y="312"/>
                  </a:cubicBezTo>
                  <a:cubicBezTo>
                    <a:pt x="354" y="308"/>
                    <a:pt x="366" y="297"/>
                    <a:pt x="374" y="296"/>
                  </a:cubicBezTo>
                  <a:cubicBezTo>
                    <a:pt x="375" y="291"/>
                    <a:pt x="373" y="287"/>
                    <a:pt x="368" y="285"/>
                  </a:cubicBezTo>
                  <a:cubicBezTo>
                    <a:pt x="357" y="284"/>
                    <a:pt x="338" y="290"/>
                    <a:pt x="325" y="293"/>
                  </a:cubicBezTo>
                  <a:cubicBezTo>
                    <a:pt x="325" y="295"/>
                    <a:pt x="321" y="296"/>
                    <a:pt x="320" y="293"/>
                  </a:cubicBezTo>
                  <a:cubicBezTo>
                    <a:pt x="319" y="289"/>
                    <a:pt x="322" y="283"/>
                    <a:pt x="323" y="281"/>
                  </a:cubicBezTo>
                  <a:cubicBezTo>
                    <a:pt x="325" y="277"/>
                    <a:pt x="329" y="280"/>
                    <a:pt x="328" y="283"/>
                  </a:cubicBezTo>
                  <a:cubicBezTo>
                    <a:pt x="327" y="284"/>
                    <a:pt x="327" y="285"/>
                    <a:pt x="326" y="287"/>
                  </a:cubicBezTo>
                  <a:cubicBezTo>
                    <a:pt x="339" y="284"/>
                    <a:pt x="356" y="278"/>
                    <a:pt x="368" y="279"/>
                  </a:cubicBezTo>
                  <a:cubicBezTo>
                    <a:pt x="371" y="277"/>
                    <a:pt x="379" y="271"/>
                    <a:pt x="378" y="267"/>
                  </a:cubicBezTo>
                  <a:cubicBezTo>
                    <a:pt x="377" y="266"/>
                    <a:pt x="376" y="265"/>
                    <a:pt x="375" y="263"/>
                  </a:cubicBezTo>
                  <a:cubicBezTo>
                    <a:pt x="369" y="255"/>
                    <a:pt x="371" y="249"/>
                    <a:pt x="377" y="243"/>
                  </a:cubicBezTo>
                  <a:cubicBezTo>
                    <a:pt x="367" y="242"/>
                    <a:pt x="355" y="243"/>
                    <a:pt x="349" y="250"/>
                  </a:cubicBezTo>
                  <a:cubicBezTo>
                    <a:pt x="345" y="255"/>
                    <a:pt x="338" y="243"/>
                    <a:pt x="338" y="242"/>
                  </a:cubicBezTo>
                  <a:cubicBezTo>
                    <a:pt x="335" y="236"/>
                    <a:pt x="335" y="228"/>
                    <a:pt x="345" y="219"/>
                  </a:cubicBezTo>
                  <a:cubicBezTo>
                    <a:pt x="347" y="216"/>
                    <a:pt x="351" y="221"/>
                    <a:pt x="349" y="223"/>
                  </a:cubicBezTo>
                  <a:cubicBezTo>
                    <a:pt x="341" y="230"/>
                    <a:pt x="339" y="237"/>
                    <a:pt x="346" y="244"/>
                  </a:cubicBezTo>
                  <a:lnTo>
                    <a:pt x="347" y="245"/>
                  </a:lnTo>
                  <a:cubicBezTo>
                    <a:pt x="357" y="237"/>
                    <a:pt x="371" y="236"/>
                    <a:pt x="383" y="239"/>
                  </a:cubicBezTo>
                  <a:lnTo>
                    <a:pt x="383" y="239"/>
                  </a:lnTo>
                  <a:lnTo>
                    <a:pt x="383" y="239"/>
                  </a:lnTo>
                  <a:cubicBezTo>
                    <a:pt x="404" y="237"/>
                    <a:pt x="403" y="229"/>
                    <a:pt x="397" y="213"/>
                  </a:cubicBezTo>
                  <a:cubicBezTo>
                    <a:pt x="395" y="207"/>
                    <a:pt x="392" y="200"/>
                    <a:pt x="389" y="191"/>
                  </a:cubicBezTo>
                  <a:cubicBezTo>
                    <a:pt x="384" y="180"/>
                    <a:pt x="376" y="155"/>
                    <a:pt x="367" y="129"/>
                  </a:cubicBezTo>
                  <a:cubicBezTo>
                    <a:pt x="343" y="119"/>
                    <a:pt x="308" y="125"/>
                    <a:pt x="282" y="137"/>
                  </a:cubicBezTo>
                  <a:cubicBezTo>
                    <a:pt x="275" y="147"/>
                    <a:pt x="266" y="156"/>
                    <a:pt x="252" y="165"/>
                  </a:cubicBezTo>
                  <a:cubicBezTo>
                    <a:pt x="246" y="202"/>
                    <a:pt x="216" y="229"/>
                    <a:pt x="182" y="233"/>
                  </a:cubicBezTo>
                  <a:lnTo>
                    <a:pt x="181" y="240"/>
                  </a:lnTo>
                  <a:lnTo>
                    <a:pt x="181" y="240"/>
                  </a:lnTo>
                  <a:close/>
                  <a:moveTo>
                    <a:pt x="175" y="239"/>
                  </a:moveTo>
                  <a:lnTo>
                    <a:pt x="175" y="239"/>
                  </a:lnTo>
                  <a:lnTo>
                    <a:pt x="176" y="234"/>
                  </a:lnTo>
                  <a:cubicBezTo>
                    <a:pt x="174" y="234"/>
                    <a:pt x="172" y="234"/>
                    <a:pt x="170" y="234"/>
                  </a:cubicBezTo>
                  <a:cubicBezTo>
                    <a:pt x="166" y="239"/>
                    <a:pt x="162" y="244"/>
                    <a:pt x="158" y="249"/>
                  </a:cubicBezTo>
                  <a:cubicBezTo>
                    <a:pt x="158" y="253"/>
                    <a:pt x="158" y="258"/>
                    <a:pt x="159" y="261"/>
                  </a:cubicBezTo>
                  <a:cubicBezTo>
                    <a:pt x="171" y="252"/>
                    <a:pt x="194" y="258"/>
                    <a:pt x="187" y="282"/>
                  </a:cubicBezTo>
                  <a:cubicBezTo>
                    <a:pt x="190" y="284"/>
                    <a:pt x="193" y="287"/>
                    <a:pt x="196" y="291"/>
                  </a:cubicBezTo>
                  <a:cubicBezTo>
                    <a:pt x="208" y="274"/>
                    <a:pt x="198" y="245"/>
                    <a:pt x="173" y="245"/>
                  </a:cubicBezTo>
                  <a:cubicBezTo>
                    <a:pt x="170" y="244"/>
                    <a:pt x="170" y="239"/>
                    <a:pt x="174" y="239"/>
                  </a:cubicBezTo>
                  <a:cubicBezTo>
                    <a:pt x="174" y="239"/>
                    <a:pt x="175" y="239"/>
                    <a:pt x="175" y="239"/>
                  </a:cubicBezTo>
                  <a:lnTo>
                    <a:pt x="175" y="239"/>
                  </a:lnTo>
                  <a:close/>
                  <a:moveTo>
                    <a:pt x="273" y="38"/>
                  </a:moveTo>
                  <a:lnTo>
                    <a:pt x="273" y="38"/>
                  </a:lnTo>
                  <a:cubicBezTo>
                    <a:pt x="273" y="41"/>
                    <a:pt x="270" y="43"/>
                    <a:pt x="268" y="43"/>
                  </a:cubicBezTo>
                  <a:cubicBezTo>
                    <a:pt x="265" y="43"/>
                    <a:pt x="262" y="41"/>
                    <a:pt x="262" y="38"/>
                  </a:cubicBezTo>
                  <a:cubicBezTo>
                    <a:pt x="262" y="35"/>
                    <a:pt x="265" y="33"/>
                    <a:pt x="268" y="33"/>
                  </a:cubicBezTo>
                  <a:cubicBezTo>
                    <a:pt x="270" y="33"/>
                    <a:pt x="273" y="35"/>
                    <a:pt x="273" y="38"/>
                  </a:cubicBezTo>
                  <a:lnTo>
                    <a:pt x="273" y="38"/>
                  </a:lnTo>
                  <a:close/>
                  <a:moveTo>
                    <a:pt x="288" y="20"/>
                  </a:moveTo>
                  <a:lnTo>
                    <a:pt x="288" y="20"/>
                  </a:lnTo>
                  <a:cubicBezTo>
                    <a:pt x="288" y="24"/>
                    <a:pt x="285" y="26"/>
                    <a:pt x="282" y="26"/>
                  </a:cubicBezTo>
                  <a:cubicBezTo>
                    <a:pt x="279" y="26"/>
                    <a:pt x="276" y="24"/>
                    <a:pt x="276" y="20"/>
                  </a:cubicBezTo>
                  <a:cubicBezTo>
                    <a:pt x="276" y="17"/>
                    <a:pt x="279" y="15"/>
                    <a:pt x="282" y="15"/>
                  </a:cubicBezTo>
                  <a:cubicBezTo>
                    <a:pt x="285" y="15"/>
                    <a:pt x="288" y="17"/>
                    <a:pt x="288" y="20"/>
                  </a:cubicBezTo>
                  <a:lnTo>
                    <a:pt x="288" y="20"/>
                  </a:lnTo>
                  <a:close/>
                  <a:moveTo>
                    <a:pt x="258" y="56"/>
                  </a:moveTo>
                  <a:lnTo>
                    <a:pt x="258" y="56"/>
                  </a:lnTo>
                  <a:cubicBezTo>
                    <a:pt x="258" y="59"/>
                    <a:pt x="256" y="61"/>
                    <a:pt x="254" y="61"/>
                  </a:cubicBezTo>
                  <a:cubicBezTo>
                    <a:pt x="251" y="61"/>
                    <a:pt x="249" y="59"/>
                    <a:pt x="249" y="56"/>
                  </a:cubicBezTo>
                  <a:cubicBezTo>
                    <a:pt x="249" y="54"/>
                    <a:pt x="251" y="52"/>
                    <a:pt x="254" y="52"/>
                  </a:cubicBezTo>
                  <a:cubicBezTo>
                    <a:pt x="256" y="52"/>
                    <a:pt x="258" y="54"/>
                    <a:pt x="258" y="56"/>
                  </a:cubicBezTo>
                  <a:lnTo>
                    <a:pt x="258" y="56"/>
                  </a:lnTo>
                  <a:close/>
                  <a:moveTo>
                    <a:pt x="98" y="6"/>
                  </a:moveTo>
                  <a:lnTo>
                    <a:pt x="98" y="6"/>
                  </a:lnTo>
                  <a:cubicBezTo>
                    <a:pt x="98" y="9"/>
                    <a:pt x="95" y="12"/>
                    <a:pt x="92" y="12"/>
                  </a:cubicBezTo>
                  <a:cubicBezTo>
                    <a:pt x="89" y="12"/>
                    <a:pt x="87" y="9"/>
                    <a:pt x="87" y="6"/>
                  </a:cubicBezTo>
                  <a:cubicBezTo>
                    <a:pt x="87" y="3"/>
                    <a:pt x="89" y="0"/>
                    <a:pt x="92" y="0"/>
                  </a:cubicBezTo>
                  <a:cubicBezTo>
                    <a:pt x="95" y="0"/>
                    <a:pt x="98" y="3"/>
                    <a:pt x="98" y="6"/>
                  </a:cubicBezTo>
                  <a:lnTo>
                    <a:pt x="98" y="6"/>
                  </a:lnTo>
                  <a:close/>
                </a:path>
              </a:pathLst>
            </a:custGeom>
            <a:noFill/>
            <a:ln w="15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sz="4267"/>
            </a:p>
          </p:txBody>
        </p:sp>
        <p:sp>
          <p:nvSpPr>
            <p:cNvPr id="47" name="Freeform 13">
              <a:extLst>
                <a:ext uri="{FF2B5EF4-FFF2-40B4-BE49-F238E27FC236}">
                  <a16:creationId xmlns:a16="http://schemas.microsoft.com/office/drawing/2014/main" id="{6EF9AB83-0096-9D4F-ACD1-6EA4F2B065B1}"/>
                </a:ext>
              </a:extLst>
            </p:cNvPr>
            <p:cNvSpPr>
              <a:spLocks noEditPoints="1"/>
            </p:cNvSpPr>
            <p:nvPr userDrawn="1"/>
          </p:nvSpPr>
          <p:spPr bwMode="auto">
            <a:xfrm>
              <a:off x="7816850" y="631825"/>
              <a:ext cx="188913" cy="146050"/>
            </a:xfrm>
            <a:custGeom>
              <a:avLst/>
              <a:gdLst>
                <a:gd name="T0" fmla="*/ 15 w 232"/>
                <a:gd name="T1" fmla="*/ 172 h 178"/>
                <a:gd name="T2" fmla="*/ 15 w 232"/>
                <a:gd name="T3" fmla="*/ 172 h 178"/>
                <a:gd name="T4" fmla="*/ 25 w 232"/>
                <a:gd name="T5" fmla="*/ 162 h 178"/>
                <a:gd name="T6" fmla="*/ 15 w 232"/>
                <a:gd name="T7" fmla="*/ 152 h 178"/>
                <a:gd name="T8" fmla="*/ 5 w 232"/>
                <a:gd name="T9" fmla="*/ 162 h 178"/>
                <a:gd name="T10" fmla="*/ 15 w 232"/>
                <a:gd name="T11" fmla="*/ 172 h 178"/>
                <a:gd name="T12" fmla="*/ 15 w 232"/>
                <a:gd name="T13" fmla="*/ 172 h 178"/>
                <a:gd name="T14" fmla="*/ 15 w 232"/>
                <a:gd name="T15" fmla="*/ 178 h 178"/>
                <a:gd name="T16" fmla="*/ 15 w 232"/>
                <a:gd name="T17" fmla="*/ 178 h 178"/>
                <a:gd name="T18" fmla="*/ 0 w 232"/>
                <a:gd name="T19" fmla="*/ 162 h 178"/>
                <a:gd name="T20" fmla="*/ 15 w 232"/>
                <a:gd name="T21" fmla="*/ 146 h 178"/>
                <a:gd name="T22" fmla="*/ 31 w 232"/>
                <a:gd name="T23" fmla="*/ 162 h 178"/>
                <a:gd name="T24" fmla="*/ 15 w 232"/>
                <a:gd name="T25" fmla="*/ 178 h 178"/>
                <a:gd name="T26" fmla="*/ 15 w 232"/>
                <a:gd name="T27" fmla="*/ 178 h 178"/>
                <a:gd name="T28" fmla="*/ 232 w 232"/>
                <a:gd name="T29" fmla="*/ 91 h 178"/>
                <a:gd name="T30" fmla="*/ 232 w 232"/>
                <a:gd name="T31" fmla="*/ 91 h 178"/>
                <a:gd name="T32" fmla="*/ 232 w 232"/>
                <a:gd name="T33" fmla="*/ 91 h 178"/>
                <a:gd name="T34" fmla="*/ 232 w 232"/>
                <a:gd name="T35" fmla="*/ 91 h 178"/>
                <a:gd name="T36" fmla="*/ 232 w 232"/>
                <a:gd name="T37" fmla="*/ 91 h 178"/>
                <a:gd name="T38" fmla="*/ 232 w 232"/>
                <a:gd name="T39" fmla="*/ 91 h 178"/>
                <a:gd name="T40" fmla="*/ 149 w 232"/>
                <a:gd name="T41" fmla="*/ 27 h 178"/>
                <a:gd name="T42" fmla="*/ 149 w 232"/>
                <a:gd name="T43" fmla="*/ 27 h 178"/>
                <a:gd name="T44" fmla="*/ 147 w 232"/>
                <a:gd name="T45" fmla="*/ 11 h 178"/>
                <a:gd name="T46" fmla="*/ 124 w 232"/>
                <a:gd name="T47" fmla="*/ 23 h 178"/>
                <a:gd name="T48" fmla="*/ 135 w 232"/>
                <a:gd name="T49" fmla="*/ 26 h 178"/>
                <a:gd name="T50" fmla="*/ 149 w 232"/>
                <a:gd name="T51" fmla="*/ 27 h 178"/>
                <a:gd name="T52" fmla="*/ 149 w 232"/>
                <a:gd name="T53" fmla="*/ 27 h 178"/>
                <a:gd name="T54" fmla="*/ 153 w 232"/>
                <a:gd name="T55" fmla="*/ 9 h 178"/>
                <a:gd name="T56" fmla="*/ 153 w 232"/>
                <a:gd name="T57" fmla="*/ 9 h 178"/>
                <a:gd name="T58" fmla="*/ 155 w 232"/>
                <a:gd name="T59" fmla="*/ 28 h 178"/>
                <a:gd name="T60" fmla="*/ 166 w 232"/>
                <a:gd name="T61" fmla="*/ 27 h 178"/>
                <a:gd name="T62" fmla="*/ 163 w 232"/>
                <a:gd name="T63" fmla="*/ 17 h 178"/>
                <a:gd name="T64" fmla="*/ 164 w 232"/>
                <a:gd name="T65" fmla="*/ 7 h 178"/>
                <a:gd name="T66" fmla="*/ 153 w 232"/>
                <a:gd name="T67" fmla="*/ 9 h 178"/>
                <a:gd name="T68" fmla="*/ 153 w 232"/>
                <a:gd name="T69" fmla="*/ 9 h 178"/>
                <a:gd name="T70" fmla="*/ 177 w 232"/>
                <a:gd name="T71" fmla="*/ 1 h 178"/>
                <a:gd name="T72" fmla="*/ 177 w 232"/>
                <a:gd name="T73" fmla="*/ 1 h 178"/>
                <a:gd name="T74" fmla="*/ 187 w 232"/>
                <a:gd name="T75" fmla="*/ 1 h 178"/>
                <a:gd name="T76" fmla="*/ 190 w 232"/>
                <a:gd name="T77" fmla="*/ 4 h 178"/>
                <a:gd name="T78" fmla="*/ 182 w 232"/>
                <a:gd name="T79" fmla="*/ 10 h 178"/>
                <a:gd name="T80" fmla="*/ 183 w 232"/>
                <a:gd name="T81" fmla="*/ 15 h 178"/>
                <a:gd name="T82" fmla="*/ 175 w 232"/>
                <a:gd name="T83" fmla="*/ 32 h 178"/>
                <a:gd name="T84" fmla="*/ 175 w 232"/>
                <a:gd name="T85" fmla="*/ 32 h 178"/>
                <a:gd name="T86" fmla="*/ 154 w 232"/>
                <a:gd name="T87" fmla="*/ 33 h 178"/>
                <a:gd name="T88" fmla="*/ 152 w 232"/>
                <a:gd name="T89" fmla="*/ 33 h 178"/>
                <a:gd name="T90" fmla="*/ 119 w 232"/>
                <a:gd name="T91" fmla="*/ 27 h 178"/>
                <a:gd name="T92" fmla="*/ 119 w 232"/>
                <a:gd name="T93" fmla="*/ 27 h 178"/>
                <a:gd name="T94" fmla="*/ 114 w 232"/>
                <a:gd name="T95" fmla="*/ 24 h 178"/>
                <a:gd name="T96" fmla="*/ 116 w 232"/>
                <a:gd name="T97" fmla="*/ 22 h 178"/>
                <a:gd name="T98" fmla="*/ 117 w 232"/>
                <a:gd name="T99" fmla="*/ 21 h 178"/>
                <a:gd name="T100" fmla="*/ 177 w 232"/>
                <a:gd name="T101" fmla="*/ 1 h 178"/>
                <a:gd name="T102" fmla="*/ 177 w 232"/>
                <a:gd name="T103" fmla="*/ 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2" h="178">
                  <a:moveTo>
                    <a:pt x="15" y="172"/>
                  </a:moveTo>
                  <a:lnTo>
                    <a:pt x="15" y="172"/>
                  </a:lnTo>
                  <a:cubicBezTo>
                    <a:pt x="21" y="172"/>
                    <a:pt x="25" y="167"/>
                    <a:pt x="25" y="162"/>
                  </a:cubicBezTo>
                  <a:cubicBezTo>
                    <a:pt x="25" y="156"/>
                    <a:pt x="21" y="152"/>
                    <a:pt x="15" y="152"/>
                  </a:cubicBezTo>
                  <a:cubicBezTo>
                    <a:pt x="10" y="152"/>
                    <a:pt x="5" y="156"/>
                    <a:pt x="5" y="162"/>
                  </a:cubicBezTo>
                  <a:cubicBezTo>
                    <a:pt x="5" y="167"/>
                    <a:pt x="10" y="172"/>
                    <a:pt x="15" y="172"/>
                  </a:cubicBezTo>
                  <a:lnTo>
                    <a:pt x="15" y="172"/>
                  </a:lnTo>
                  <a:close/>
                  <a:moveTo>
                    <a:pt x="15" y="178"/>
                  </a:moveTo>
                  <a:lnTo>
                    <a:pt x="15" y="178"/>
                  </a:lnTo>
                  <a:cubicBezTo>
                    <a:pt x="7" y="178"/>
                    <a:pt x="0" y="170"/>
                    <a:pt x="0" y="162"/>
                  </a:cubicBezTo>
                  <a:cubicBezTo>
                    <a:pt x="0" y="153"/>
                    <a:pt x="7" y="146"/>
                    <a:pt x="15" y="146"/>
                  </a:cubicBezTo>
                  <a:cubicBezTo>
                    <a:pt x="24" y="146"/>
                    <a:pt x="31" y="153"/>
                    <a:pt x="31" y="162"/>
                  </a:cubicBezTo>
                  <a:cubicBezTo>
                    <a:pt x="31" y="170"/>
                    <a:pt x="24" y="178"/>
                    <a:pt x="15" y="178"/>
                  </a:cubicBezTo>
                  <a:lnTo>
                    <a:pt x="15" y="178"/>
                  </a:lnTo>
                  <a:close/>
                  <a:moveTo>
                    <a:pt x="232" y="91"/>
                  </a:moveTo>
                  <a:lnTo>
                    <a:pt x="232" y="91"/>
                  </a:lnTo>
                  <a:cubicBezTo>
                    <a:pt x="232" y="91"/>
                    <a:pt x="232" y="91"/>
                    <a:pt x="232" y="91"/>
                  </a:cubicBezTo>
                  <a:lnTo>
                    <a:pt x="232" y="91"/>
                  </a:lnTo>
                  <a:lnTo>
                    <a:pt x="232" y="91"/>
                  </a:lnTo>
                  <a:lnTo>
                    <a:pt x="232" y="91"/>
                  </a:lnTo>
                  <a:close/>
                  <a:moveTo>
                    <a:pt x="149" y="27"/>
                  </a:moveTo>
                  <a:lnTo>
                    <a:pt x="149" y="27"/>
                  </a:lnTo>
                  <a:cubicBezTo>
                    <a:pt x="147" y="23"/>
                    <a:pt x="147" y="17"/>
                    <a:pt x="147" y="11"/>
                  </a:cubicBezTo>
                  <a:cubicBezTo>
                    <a:pt x="139" y="13"/>
                    <a:pt x="131" y="17"/>
                    <a:pt x="124" y="23"/>
                  </a:cubicBezTo>
                  <a:cubicBezTo>
                    <a:pt x="126" y="23"/>
                    <a:pt x="130" y="25"/>
                    <a:pt x="135" y="26"/>
                  </a:cubicBezTo>
                  <a:cubicBezTo>
                    <a:pt x="139" y="26"/>
                    <a:pt x="144" y="27"/>
                    <a:pt x="149" y="27"/>
                  </a:cubicBezTo>
                  <a:lnTo>
                    <a:pt x="149" y="27"/>
                  </a:lnTo>
                  <a:close/>
                  <a:moveTo>
                    <a:pt x="153" y="9"/>
                  </a:moveTo>
                  <a:lnTo>
                    <a:pt x="153" y="9"/>
                  </a:lnTo>
                  <a:cubicBezTo>
                    <a:pt x="152" y="17"/>
                    <a:pt x="153" y="23"/>
                    <a:pt x="155" y="28"/>
                  </a:cubicBezTo>
                  <a:cubicBezTo>
                    <a:pt x="159" y="28"/>
                    <a:pt x="162" y="27"/>
                    <a:pt x="166" y="27"/>
                  </a:cubicBezTo>
                  <a:cubicBezTo>
                    <a:pt x="164" y="25"/>
                    <a:pt x="163" y="21"/>
                    <a:pt x="163" y="17"/>
                  </a:cubicBezTo>
                  <a:cubicBezTo>
                    <a:pt x="163" y="14"/>
                    <a:pt x="163" y="10"/>
                    <a:pt x="164" y="7"/>
                  </a:cubicBezTo>
                  <a:cubicBezTo>
                    <a:pt x="161" y="8"/>
                    <a:pt x="157" y="8"/>
                    <a:pt x="153" y="9"/>
                  </a:cubicBezTo>
                  <a:lnTo>
                    <a:pt x="153" y="9"/>
                  </a:lnTo>
                  <a:close/>
                  <a:moveTo>
                    <a:pt x="177" y="1"/>
                  </a:moveTo>
                  <a:lnTo>
                    <a:pt x="177" y="1"/>
                  </a:lnTo>
                  <a:cubicBezTo>
                    <a:pt x="180" y="1"/>
                    <a:pt x="184" y="0"/>
                    <a:pt x="187" y="1"/>
                  </a:cubicBezTo>
                  <a:cubicBezTo>
                    <a:pt x="189" y="1"/>
                    <a:pt x="190" y="3"/>
                    <a:pt x="190" y="4"/>
                  </a:cubicBezTo>
                  <a:cubicBezTo>
                    <a:pt x="190" y="7"/>
                    <a:pt x="185" y="9"/>
                    <a:pt x="182" y="10"/>
                  </a:cubicBezTo>
                  <a:cubicBezTo>
                    <a:pt x="182" y="12"/>
                    <a:pt x="183" y="14"/>
                    <a:pt x="183" y="15"/>
                  </a:cubicBezTo>
                  <a:cubicBezTo>
                    <a:pt x="184" y="23"/>
                    <a:pt x="180" y="30"/>
                    <a:pt x="175" y="32"/>
                  </a:cubicBezTo>
                  <a:cubicBezTo>
                    <a:pt x="175" y="32"/>
                    <a:pt x="175" y="32"/>
                    <a:pt x="175" y="32"/>
                  </a:cubicBezTo>
                  <a:cubicBezTo>
                    <a:pt x="168" y="33"/>
                    <a:pt x="161" y="33"/>
                    <a:pt x="154" y="33"/>
                  </a:cubicBezTo>
                  <a:cubicBezTo>
                    <a:pt x="153" y="33"/>
                    <a:pt x="153" y="33"/>
                    <a:pt x="152" y="33"/>
                  </a:cubicBezTo>
                  <a:cubicBezTo>
                    <a:pt x="141" y="33"/>
                    <a:pt x="129" y="31"/>
                    <a:pt x="119" y="27"/>
                  </a:cubicBezTo>
                  <a:cubicBezTo>
                    <a:pt x="119" y="27"/>
                    <a:pt x="119" y="27"/>
                    <a:pt x="119" y="27"/>
                  </a:cubicBezTo>
                  <a:cubicBezTo>
                    <a:pt x="116" y="30"/>
                    <a:pt x="112" y="27"/>
                    <a:pt x="114" y="24"/>
                  </a:cubicBezTo>
                  <a:cubicBezTo>
                    <a:pt x="114" y="24"/>
                    <a:pt x="115" y="23"/>
                    <a:pt x="116" y="22"/>
                  </a:cubicBezTo>
                  <a:cubicBezTo>
                    <a:pt x="116" y="22"/>
                    <a:pt x="117" y="21"/>
                    <a:pt x="117" y="21"/>
                  </a:cubicBezTo>
                  <a:cubicBezTo>
                    <a:pt x="123" y="15"/>
                    <a:pt x="142" y="1"/>
                    <a:pt x="177" y="1"/>
                  </a:cubicBezTo>
                  <a:lnTo>
                    <a:pt x="177" y="1"/>
                  </a:lnTo>
                  <a:close/>
                </a:path>
              </a:pathLst>
            </a:custGeom>
            <a:noFill/>
            <a:ln w="15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sz="4267"/>
            </a:p>
          </p:txBody>
        </p:sp>
        <p:sp>
          <p:nvSpPr>
            <p:cNvPr id="48" name="Freeform 14">
              <a:extLst>
                <a:ext uri="{FF2B5EF4-FFF2-40B4-BE49-F238E27FC236}">
                  <a16:creationId xmlns:a16="http://schemas.microsoft.com/office/drawing/2014/main" id="{5A8B2D96-1101-E343-8AEA-5FCEC2F559D6}"/>
                </a:ext>
              </a:extLst>
            </p:cNvPr>
            <p:cNvSpPr>
              <a:spLocks noEditPoints="1"/>
            </p:cNvSpPr>
            <p:nvPr userDrawn="1"/>
          </p:nvSpPr>
          <p:spPr bwMode="auto">
            <a:xfrm>
              <a:off x="8123238" y="455613"/>
              <a:ext cx="800100" cy="385762"/>
            </a:xfrm>
            <a:custGeom>
              <a:avLst/>
              <a:gdLst>
                <a:gd name="T0" fmla="*/ 44 w 986"/>
                <a:gd name="T1" fmla="*/ 12 h 469"/>
                <a:gd name="T2" fmla="*/ 100 w 986"/>
                <a:gd name="T3" fmla="*/ 110 h 469"/>
                <a:gd name="T4" fmla="*/ 112 w 986"/>
                <a:gd name="T5" fmla="*/ 49 h 469"/>
                <a:gd name="T6" fmla="*/ 238 w 986"/>
                <a:gd name="T7" fmla="*/ 9 h 469"/>
                <a:gd name="T8" fmla="*/ 265 w 986"/>
                <a:gd name="T9" fmla="*/ 94 h 469"/>
                <a:gd name="T10" fmla="*/ 297 w 986"/>
                <a:gd name="T11" fmla="*/ 110 h 469"/>
                <a:gd name="T12" fmla="*/ 368 w 986"/>
                <a:gd name="T13" fmla="*/ 2 h 469"/>
                <a:gd name="T14" fmla="*/ 431 w 986"/>
                <a:gd name="T15" fmla="*/ 0 h 469"/>
                <a:gd name="T16" fmla="*/ 506 w 986"/>
                <a:gd name="T17" fmla="*/ 2 h 469"/>
                <a:gd name="T18" fmla="*/ 562 w 986"/>
                <a:gd name="T19" fmla="*/ 110 h 469"/>
                <a:gd name="T20" fmla="*/ 595 w 986"/>
                <a:gd name="T21" fmla="*/ 104 h 469"/>
                <a:gd name="T22" fmla="*/ 653 w 986"/>
                <a:gd name="T23" fmla="*/ 16 h 469"/>
                <a:gd name="T24" fmla="*/ 623 w 986"/>
                <a:gd name="T25" fmla="*/ 103 h 469"/>
                <a:gd name="T26" fmla="*/ 741 w 986"/>
                <a:gd name="T27" fmla="*/ 112 h 469"/>
                <a:gd name="T28" fmla="*/ 805 w 986"/>
                <a:gd name="T29" fmla="*/ 2 h 469"/>
                <a:gd name="T30" fmla="*/ 887 w 986"/>
                <a:gd name="T31" fmla="*/ 110 h 469"/>
                <a:gd name="T32" fmla="*/ 805 w 986"/>
                <a:gd name="T33" fmla="*/ 2 h 469"/>
                <a:gd name="T34" fmla="*/ 938 w 986"/>
                <a:gd name="T35" fmla="*/ 59 h 469"/>
                <a:gd name="T36" fmla="*/ 926 w 986"/>
                <a:gd name="T37" fmla="*/ 2 h 469"/>
                <a:gd name="T38" fmla="*/ 54 w 986"/>
                <a:gd name="T39" fmla="*/ 281 h 469"/>
                <a:gd name="T40" fmla="*/ 96 w 986"/>
                <a:gd name="T41" fmla="*/ 251 h 469"/>
                <a:gd name="T42" fmla="*/ 205 w 986"/>
                <a:gd name="T43" fmla="*/ 291 h 469"/>
                <a:gd name="T44" fmla="*/ 256 w 986"/>
                <a:gd name="T45" fmla="*/ 288 h 469"/>
                <a:gd name="T46" fmla="*/ 303 w 986"/>
                <a:gd name="T47" fmla="*/ 179 h 469"/>
                <a:gd name="T48" fmla="*/ 303 w 986"/>
                <a:gd name="T49" fmla="*/ 179 h 469"/>
                <a:gd name="T50" fmla="*/ 421 w 986"/>
                <a:gd name="T51" fmla="*/ 278 h 469"/>
                <a:gd name="T52" fmla="*/ 467 w 986"/>
                <a:gd name="T53" fmla="*/ 180 h 469"/>
                <a:gd name="T54" fmla="*/ 525 w 986"/>
                <a:gd name="T55" fmla="*/ 190 h 469"/>
                <a:gd name="T56" fmla="*/ 495 w 986"/>
                <a:gd name="T57" fmla="*/ 288 h 469"/>
                <a:gd name="T58" fmla="*/ 575 w 986"/>
                <a:gd name="T59" fmla="*/ 285 h 469"/>
                <a:gd name="T60" fmla="*/ 618 w 986"/>
                <a:gd name="T61" fmla="*/ 282 h 469"/>
                <a:gd name="T62" fmla="*/ 620 w 986"/>
                <a:gd name="T63" fmla="*/ 227 h 469"/>
                <a:gd name="T64" fmla="*/ 625 w 986"/>
                <a:gd name="T65" fmla="*/ 241 h 469"/>
                <a:gd name="T66" fmla="*/ 697 w 986"/>
                <a:gd name="T67" fmla="*/ 180 h 469"/>
                <a:gd name="T68" fmla="*/ 752 w 986"/>
                <a:gd name="T69" fmla="*/ 288 h 469"/>
                <a:gd name="T70" fmla="*/ 851 w 986"/>
                <a:gd name="T71" fmla="*/ 191 h 469"/>
                <a:gd name="T72" fmla="*/ 900 w 986"/>
                <a:gd name="T73" fmla="*/ 287 h 469"/>
                <a:gd name="T74" fmla="*/ 888 w 986"/>
                <a:gd name="T75" fmla="*/ 291 h 469"/>
                <a:gd name="T76" fmla="*/ 871 w 986"/>
                <a:gd name="T77" fmla="*/ 174 h 469"/>
                <a:gd name="T78" fmla="*/ 820 w 986"/>
                <a:gd name="T79" fmla="*/ 188 h 469"/>
                <a:gd name="T80" fmla="*/ 954 w 986"/>
                <a:gd name="T81" fmla="*/ 190 h 469"/>
                <a:gd name="T82" fmla="*/ 25 w 986"/>
                <a:gd name="T83" fmla="*/ 457 h 469"/>
                <a:gd name="T84" fmla="*/ 46 w 986"/>
                <a:gd name="T85" fmla="*/ 359 h 469"/>
                <a:gd name="T86" fmla="*/ 171 w 986"/>
                <a:gd name="T87" fmla="*/ 369 h 469"/>
                <a:gd name="T88" fmla="*/ 220 w 986"/>
                <a:gd name="T89" fmla="*/ 465 h 469"/>
                <a:gd name="T90" fmla="*/ 208 w 986"/>
                <a:gd name="T91" fmla="*/ 469 h 469"/>
                <a:gd name="T92" fmla="*/ 278 w 986"/>
                <a:gd name="T93" fmla="*/ 368 h 469"/>
                <a:gd name="T94" fmla="*/ 249 w 986"/>
                <a:gd name="T95" fmla="*/ 467 h 469"/>
                <a:gd name="T96" fmla="*/ 328 w 986"/>
                <a:gd name="T97" fmla="*/ 463 h 469"/>
                <a:gd name="T98" fmla="*/ 394 w 986"/>
                <a:gd name="T99" fmla="*/ 359 h 469"/>
                <a:gd name="T100" fmla="*/ 429 w 986"/>
                <a:gd name="T101" fmla="*/ 466 h 469"/>
                <a:gd name="T102" fmla="*/ 394 w 986"/>
                <a:gd name="T103" fmla="*/ 359 h 469"/>
                <a:gd name="T104" fmla="*/ 579 w 986"/>
                <a:gd name="T105" fmla="*/ 438 h 469"/>
                <a:gd name="T106" fmla="*/ 551 w 986"/>
                <a:gd name="T107" fmla="*/ 357 h 469"/>
                <a:gd name="T108" fmla="*/ 599 w 986"/>
                <a:gd name="T109" fmla="*/ 359 h 469"/>
                <a:gd name="T110" fmla="*/ 675 w 986"/>
                <a:gd name="T111" fmla="*/ 359 h 469"/>
                <a:gd name="T112" fmla="*/ 731 w 986"/>
                <a:gd name="T113" fmla="*/ 370 h 469"/>
                <a:gd name="T114" fmla="*/ 693 w 986"/>
                <a:gd name="T115" fmla="*/ 469 h 469"/>
                <a:gd name="T116" fmla="*/ 832 w 986"/>
                <a:gd name="T117" fmla="*/ 457 h 469"/>
                <a:gd name="T118" fmla="*/ 837 w 986"/>
                <a:gd name="T119" fmla="*/ 359 h 469"/>
                <a:gd name="T120" fmla="*/ 837 w 986"/>
                <a:gd name="T121" fmla="*/ 359 h 469"/>
                <a:gd name="T122" fmla="*/ 954 w 986"/>
                <a:gd name="T123" fmla="*/ 36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6" h="469">
                  <a:moveTo>
                    <a:pt x="0" y="2"/>
                  </a:moveTo>
                  <a:lnTo>
                    <a:pt x="0" y="2"/>
                  </a:lnTo>
                  <a:lnTo>
                    <a:pt x="0" y="12"/>
                  </a:lnTo>
                  <a:lnTo>
                    <a:pt x="32" y="12"/>
                  </a:lnTo>
                  <a:lnTo>
                    <a:pt x="32" y="110"/>
                  </a:lnTo>
                  <a:lnTo>
                    <a:pt x="44" y="110"/>
                  </a:lnTo>
                  <a:lnTo>
                    <a:pt x="44" y="12"/>
                  </a:lnTo>
                  <a:lnTo>
                    <a:pt x="76" y="12"/>
                  </a:lnTo>
                  <a:lnTo>
                    <a:pt x="76" y="2"/>
                  </a:lnTo>
                  <a:lnTo>
                    <a:pt x="0" y="2"/>
                  </a:lnTo>
                  <a:lnTo>
                    <a:pt x="0" y="2"/>
                  </a:lnTo>
                  <a:close/>
                  <a:moveTo>
                    <a:pt x="100" y="2"/>
                  </a:moveTo>
                  <a:lnTo>
                    <a:pt x="100" y="2"/>
                  </a:lnTo>
                  <a:lnTo>
                    <a:pt x="100" y="110"/>
                  </a:lnTo>
                  <a:lnTo>
                    <a:pt x="158" y="110"/>
                  </a:lnTo>
                  <a:lnTo>
                    <a:pt x="158" y="100"/>
                  </a:lnTo>
                  <a:lnTo>
                    <a:pt x="112" y="100"/>
                  </a:lnTo>
                  <a:lnTo>
                    <a:pt x="112" y="59"/>
                  </a:lnTo>
                  <a:lnTo>
                    <a:pt x="154" y="59"/>
                  </a:lnTo>
                  <a:lnTo>
                    <a:pt x="154" y="49"/>
                  </a:lnTo>
                  <a:lnTo>
                    <a:pt x="112" y="49"/>
                  </a:lnTo>
                  <a:lnTo>
                    <a:pt x="112" y="12"/>
                  </a:lnTo>
                  <a:lnTo>
                    <a:pt x="158" y="12"/>
                  </a:lnTo>
                  <a:lnTo>
                    <a:pt x="158" y="2"/>
                  </a:lnTo>
                  <a:lnTo>
                    <a:pt x="100" y="2"/>
                  </a:lnTo>
                  <a:lnTo>
                    <a:pt x="100" y="2"/>
                  </a:lnTo>
                  <a:close/>
                  <a:moveTo>
                    <a:pt x="238" y="9"/>
                  </a:moveTo>
                  <a:lnTo>
                    <a:pt x="238" y="9"/>
                  </a:lnTo>
                  <a:cubicBezTo>
                    <a:pt x="248" y="9"/>
                    <a:pt x="257" y="11"/>
                    <a:pt x="266" y="17"/>
                  </a:cubicBezTo>
                  <a:lnTo>
                    <a:pt x="270" y="8"/>
                  </a:lnTo>
                  <a:cubicBezTo>
                    <a:pt x="260" y="3"/>
                    <a:pt x="250" y="0"/>
                    <a:pt x="238" y="0"/>
                  </a:cubicBezTo>
                  <a:cubicBezTo>
                    <a:pt x="206" y="0"/>
                    <a:pt x="181" y="23"/>
                    <a:pt x="181" y="56"/>
                  </a:cubicBezTo>
                  <a:cubicBezTo>
                    <a:pt x="181" y="91"/>
                    <a:pt x="206" y="112"/>
                    <a:pt x="238" y="112"/>
                  </a:cubicBezTo>
                  <a:cubicBezTo>
                    <a:pt x="248" y="112"/>
                    <a:pt x="260" y="107"/>
                    <a:pt x="270" y="102"/>
                  </a:cubicBezTo>
                  <a:lnTo>
                    <a:pt x="265" y="94"/>
                  </a:lnTo>
                  <a:cubicBezTo>
                    <a:pt x="257" y="99"/>
                    <a:pt x="247" y="102"/>
                    <a:pt x="238" y="102"/>
                  </a:cubicBezTo>
                  <a:cubicBezTo>
                    <a:pt x="211" y="102"/>
                    <a:pt x="193" y="82"/>
                    <a:pt x="193" y="56"/>
                  </a:cubicBezTo>
                  <a:cubicBezTo>
                    <a:pt x="193" y="30"/>
                    <a:pt x="211" y="9"/>
                    <a:pt x="238" y="9"/>
                  </a:cubicBezTo>
                  <a:lnTo>
                    <a:pt x="238" y="9"/>
                  </a:lnTo>
                  <a:close/>
                  <a:moveTo>
                    <a:pt x="297" y="2"/>
                  </a:moveTo>
                  <a:lnTo>
                    <a:pt x="297" y="2"/>
                  </a:lnTo>
                  <a:lnTo>
                    <a:pt x="297" y="110"/>
                  </a:lnTo>
                  <a:lnTo>
                    <a:pt x="309" y="110"/>
                  </a:lnTo>
                  <a:lnTo>
                    <a:pt x="309" y="58"/>
                  </a:lnTo>
                  <a:lnTo>
                    <a:pt x="368" y="58"/>
                  </a:lnTo>
                  <a:lnTo>
                    <a:pt x="368" y="110"/>
                  </a:lnTo>
                  <a:lnTo>
                    <a:pt x="380" y="110"/>
                  </a:lnTo>
                  <a:lnTo>
                    <a:pt x="380" y="2"/>
                  </a:lnTo>
                  <a:lnTo>
                    <a:pt x="368" y="2"/>
                  </a:lnTo>
                  <a:lnTo>
                    <a:pt x="368" y="49"/>
                  </a:lnTo>
                  <a:lnTo>
                    <a:pt x="309" y="49"/>
                  </a:lnTo>
                  <a:lnTo>
                    <a:pt x="309" y="2"/>
                  </a:lnTo>
                  <a:lnTo>
                    <a:pt x="297" y="2"/>
                  </a:lnTo>
                  <a:lnTo>
                    <a:pt x="297" y="2"/>
                  </a:lnTo>
                  <a:close/>
                  <a:moveTo>
                    <a:pt x="431" y="0"/>
                  </a:moveTo>
                  <a:lnTo>
                    <a:pt x="431" y="0"/>
                  </a:lnTo>
                  <a:lnTo>
                    <a:pt x="418" y="3"/>
                  </a:lnTo>
                  <a:lnTo>
                    <a:pt x="418" y="110"/>
                  </a:lnTo>
                  <a:lnTo>
                    <a:pt x="430" y="110"/>
                  </a:lnTo>
                  <a:lnTo>
                    <a:pt x="430" y="18"/>
                  </a:lnTo>
                  <a:lnTo>
                    <a:pt x="493" y="112"/>
                  </a:lnTo>
                  <a:lnTo>
                    <a:pt x="506" y="109"/>
                  </a:lnTo>
                  <a:lnTo>
                    <a:pt x="506" y="2"/>
                  </a:lnTo>
                  <a:lnTo>
                    <a:pt x="495" y="2"/>
                  </a:lnTo>
                  <a:lnTo>
                    <a:pt x="495" y="95"/>
                  </a:lnTo>
                  <a:lnTo>
                    <a:pt x="431" y="0"/>
                  </a:lnTo>
                  <a:lnTo>
                    <a:pt x="431" y="0"/>
                  </a:lnTo>
                  <a:close/>
                  <a:moveTo>
                    <a:pt x="550" y="110"/>
                  </a:moveTo>
                  <a:lnTo>
                    <a:pt x="550" y="110"/>
                  </a:lnTo>
                  <a:lnTo>
                    <a:pt x="562" y="110"/>
                  </a:lnTo>
                  <a:lnTo>
                    <a:pt x="562" y="2"/>
                  </a:lnTo>
                  <a:lnTo>
                    <a:pt x="550" y="2"/>
                  </a:lnTo>
                  <a:lnTo>
                    <a:pt x="550" y="110"/>
                  </a:lnTo>
                  <a:close/>
                  <a:moveTo>
                    <a:pt x="623" y="103"/>
                  </a:moveTo>
                  <a:lnTo>
                    <a:pt x="623" y="103"/>
                  </a:lnTo>
                  <a:cubicBezTo>
                    <a:pt x="615" y="103"/>
                    <a:pt x="606" y="100"/>
                    <a:pt x="600" y="96"/>
                  </a:cubicBezTo>
                  <a:lnTo>
                    <a:pt x="595" y="104"/>
                  </a:lnTo>
                  <a:cubicBezTo>
                    <a:pt x="604" y="109"/>
                    <a:pt x="613" y="112"/>
                    <a:pt x="624" y="112"/>
                  </a:cubicBezTo>
                  <a:cubicBezTo>
                    <a:pt x="647" y="112"/>
                    <a:pt x="658" y="97"/>
                    <a:pt x="658" y="81"/>
                  </a:cubicBezTo>
                  <a:cubicBezTo>
                    <a:pt x="658" y="65"/>
                    <a:pt x="646" y="58"/>
                    <a:pt x="634" y="52"/>
                  </a:cubicBezTo>
                  <a:lnTo>
                    <a:pt x="625" y="48"/>
                  </a:lnTo>
                  <a:cubicBezTo>
                    <a:pt x="617" y="44"/>
                    <a:pt x="609" y="39"/>
                    <a:pt x="609" y="28"/>
                  </a:cubicBezTo>
                  <a:cubicBezTo>
                    <a:pt x="609" y="14"/>
                    <a:pt x="620" y="8"/>
                    <a:pt x="630" y="8"/>
                  </a:cubicBezTo>
                  <a:cubicBezTo>
                    <a:pt x="640" y="8"/>
                    <a:pt x="647" y="12"/>
                    <a:pt x="653" y="16"/>
                  </a:cubicBezTo>
                  <a:lnTo>
                    <a:pt x="657" y="8"/>
                  </a:lnTo>
                  <a:cubicBezTo>
                    <a:pt x="649" y="3"/>
                    <a:pt x="640" y="0"/>
                    <a:pt x="630" y="0"/>
                  </a:cubicBezTo>
                  <a:cubicBezTo>
                    <a:pt x="611" y="0"/>
                    <a:pt x="598" y="11"/>
                    <a:pt x="598" y="28"/>
                  </a:cubicBezTo>
                  <a:cubicBezTo>
                    <a:pt x="598" y="50"/>
                    <a:pt x="614" y="54"/>
                    <a:pt x="630" y="62"/>
                  </a:cubicBezTo>
                  <a:cubicBezTo>
                    <a:pt x="639" y="66"/>
                    <a:pt x="646" y="71"/>
                    <a:pt x="646" y="82"/>
                  </a:cubicBezTo>
                  <a:cubicBezTo>
                    <a:pt x="646" y="95"/>
                    <a:pt x="636" y="103"/>
                    <a:pt x="623" y="103"/>
                  </a:cubicBezTo>
                  <a:lnTo>
                    <a:pt x="623" y="103"/>
                  </a:lnTo>
                  <a:close/>
                  <a:moveTo>
                    <a:pt x="741" y="9"/>
                  </a:moveTo>
                  <a:lnTo>
                    <a:pt x="741" y="9"/>
                  </a:lnTo>
                  <a:cubicBezTo>
                    <a:pt x="752" y="9"/>
                    <a:pt x="761" y="11"/>
                    <a:pt x="769" y="17"/>
                  </a:cubicBezTo>
                  <a:lnTo>
                    <a:pt x="774" y="8"/>
                  </a:lnTo>
                  <a:cubicBezTo>
                    <a:pt x="764" y="3"/>
                    <a:pt x="754" y="0"/>
                    <a:pt x="741" y="0"/>
                  </a:cubicBezTo>
                  <a:cubicBezTo>
                    <a:pt x="709" y="0"/>
                    <a:pt x="684" y="23"/>
                    <a:pt x="684" y="56"/>
                  </a:cubicBezTo>
                  <a:cubicBezTo>
                    <a:pt x="684" y="91"/>
                    <a:pt x="709" y="112"/>
                    <a:pt x="741" y="112"/>
                  </a:cubicBezTo>
                  <a:cubicBezTo>
                    <a:pt x="752" y="112"/>
                    <a:pt x="764" y="107"/>
                    <a:pt x="773" y="102"/>
                  </a:cubicBezTo>
                  <a:lnTo>
                    <a:pt x="769" y="94"/>
                  </a:lnTo>
                  <a:cubicBezTo>
                    <a:pt x="761" y="99"/>
                    <a:pt x="751" y="102"/>
                    <a:pt x="741" y="102"/>
                  </a:cubicBezTo>
                  <a:cubicBezTo>
                    <a:pt x="715" y="102"/>
                    <a:pt x="697" y="82"/>
                    <a:pt x="697" y="56"/>
                  </a:cubicBezTo>
                  <a:cubicBezTo>
                    <a:pt x="697" y="30"/>
                    <a:pt x="715" y="9"/>
                    <a:pt x="741" y="9"/>
                  </a:cubicBezTo>
                  <a:lnTo>
                    <a:pt x="741" y="9"/>
                  </a:lnTo>
                  <a:close/>
                  <a:moveTo>
                    <a:pt x="805" y="2"/>
                  </a:moveTo>
                  <a:lnTo>
                    <a:pt x="805" y="2"/>
                  </a:lnTo>
                  <a:lnTo>
                    <a:pt x="805" y="110"/>
                  </a:lnTo>
                  <a:lnTo>
                    <a:pt x="817" y="110"/>
                  </a:lnTo>
                  <a:lnTo>
                    <a:pt x="817" y="58"/>
                  </a:lnTo>
                  <a:lnTo>
                    <a:pt x="875" y="58"/>
                  </a:lnTo>
                  <a:lnTo>
                    <a:pt x="875" y="110"/>
                  </a:lnTo>
                  <a:lnTo>
                    <a:pt x="887" y="110"/>
                  </a:lnTo>
                  <a:lnTo>
                    <a:pt x="887" y="2"/>
                  </a:lnTo>
                  <a:lnTo>
                    <a:pt x="875" y="2"/>
                  </a:lnTo>
                  <a:lnTo>
                    <a:pt x="875" y="49"/>
                  </a:lnTo>
                  <a:lnTo>
                    <a:pt x="817" y="49"/>
                  </a:lnTo>
                  <a:lnTo>
                    <a:pt x="817" y="2"/>
                  </a:lnTo>
                  <a:lnTo>
                    <a:pt x="805" y="2"/>
                  </a:lnTo>
                  <a:lnTo>
                    <a:pt x="805" y="2"/>
                  </a:lnTo>
                  <a:close/>
                  <a:moveTo>
                    <a:pt x="926" y="2"/>
                  </a:moveTo>
                  <a:lnTo>
                    <a:pt x="926" y="2"/>
                  </a:lnTo>
                  <a:lnTo>
                    <a:pt x="926" y="110"/>
                  </a:lnTo>
                  <a:lnTo>
                    <a:pt x="984" y="110"/>
                  </a:lnTo>
                  <a:lnTo>
                    <a:pt x="984" y="100"/>
                  </a:lnTo>
                  <a:lnTo>
                    <a:pt x="938" y="100"/>
                  </a:lnTo>
                  <a:lnTo>
                    <a:pt x="938" y="59"/>
                  </a:lnTo>
                  <a:lnTo>
                    <a:pt x="980" y="59"/>
                  </a:lnTo>
                  <a:lnTo>
                    <a:pt x="980" y="49"/>
                  </a:lnTo>
                  <a:lnTo>
                    <a:pt x="938" y="49"/>
                  </a:lnTo>
                  <a:lnTo>
                    <a:pt x="938" y="12"/>
                  </a:lnTo>
                  <a:lnTo>
                    <a:pt x="984" y="12"/>
                  </a:lnTo>
                  <a:lnTo>
                    <a:pt x="984" y="2"/>
                  </a:lnTo>
                  <a:lnTo>
                    <a:pt x="926" y="2"/>
                  </a:lnTo>
                  <a:lnTo>
                    <a:pt x="926" y="2"/>
                  </a:lnTo>
                  <a:close/>
                  <a:moveTo>
                    <a:pt x="96" y="251"/>
                  </a:moveTo>
                  <a:lnTo>
                    <a:pt x="96" y="251"/>
                  </a:lnTo>
                  <a:lnTo>
                    <a:pt x="96" y="180"/>
                  </a:lnTo>
                  <a:lnTo>
                    <a:pt x="84" y="180"/>
                  </a:lnTo>
                  <a:lnTo>
                    <a:pt x="84" y="249"/>
                  </a:lnTo>
                  <a:cubicBezTo>
                    <a:pt x="84" y="274"/>
                    <a:pt x="73" y="281"/>
                    <a:pt x="54" y="281"/>
                  </a:cubicBezTo>
                  <a:cubicBezTo>
                    <a:pt x="34" y="281"/>
                    <a:pt x="25" y="270"/>
                    <a:pt x="25" y="249"/>
                  </a:cubicBezTo>
                  <a:lnTo>
                    <a:pt x="25" y="180"/>
                  </a:lnTo>
                  <a:lnTo>
                    <a:pt x="13" y="180"/>
                  </a:lnTo>
                  <a:lnTo>
                    <a:pt x="13" y="252"/>
                  </a:lnTo>
                  <a:cubicBezTo>
                    <a:pt x="13" y="277"/>
                    <a:pt x="27" y="290"/>
                    <a:pt x="54" y="290"/>
                  </a:cubicBezTo>
                  <a:cubicBezTo>
                    <a:pt x="74" y="290"/>
                    <a:pt x="96" y="284"/>
                    <a:pt x="96" y="251"/>
                  </a:cubicBezTo>
                  <a:lnTo>
                    <a:pt x="96" y="251"/>
                  </a:lnTo>
                  <a:close/>
                  <a:moveTo>
                    <a:pt x="143" y="178"/>
                  </a:moveTo>
                  <a:lnTo>
                    <a:pt x="143" y="178"/>
                  </a:lnTo>
                  <a:lnTo>
                    <a:pt x="130" y="181"/>
                  </a:lnTo>
                  <a:lnTo>
                    <a:pt x="130" y="288"/>
                  </a:lnTo>
                  <a:lnTo>
                    <a:pt x="142" y="288"/>
                  </a:lnTo>
                  <a:lnTo>
                    <a:pt x="142" y="196"/>
                  </a:lnTo>
                  <a:lnTo>
                    <a:pt x="205" y="291"/>
                  </a:lnTo>
                  <a:lnTo>
                    <a:pt x="218" y="287"/>
                  </a:lnTo>
                  <a:lnTo>
                    <a:pt x="218" y="181"/>
                  </a:lnTo>
                  <a:lnTo>
                    <a:pt x="207" y="181"/>
                  </a:lnTo>
                  <a:lnTo>
                    <a:pt x="206" y="273"/>
                  </a:lnTo>
                  <a:lnTo>
                    <a:pt x="143" y="178"/>
                  </a:lnTo>
                  <a:lnTo>
                    <a:pt x="143" y="178"/>
                  </a:lnTo>
                  <a:close/>
                  <a:moveTo>
                    <a:pt x="256" y="288"/>
                  </a:moveTo>
                  <a:lnTo>
                    <a:pt x="256" y="288"/>
                  </a:lnTo>
                  <a:lnTo>
                    <a:pt x="268" y="288"/>
                  </a:lnTo>
                  <a:lnTo>
                    <a:pt x="268" y="180"/>
                  </a:lnTo>
                  <a:lnTo>
                    <a:pt x="256" y="180"/>
                  </a:lnTo>
                  <a:lnTo>
                    <a:pt x="256" y="288"/>
                  </a:lnTo>
                  <a:close/>
                  <a:moveTo>
                    <a:pt x="303" y="179"/>
                  </a:moveTo>
                  <a:lnTo>
                    <a:pt x="303" y="179"/>
                  </a:lnTo>
                  <a:lnTo>
                    <a:pt x="291" y="183"/>
                  </a:lnTo>
                  <a:lnTo>
                    <a:pt x="332" y="288"/>
                  </a:lnTo>
                  <a:lnTo>
                    <a:pt x="344" y="288"/>
                  </a:lnTo>
                  <a:lnTo>
                    <a:pt x="385" y="183"/>
                  </a:lnTo>
                  <a:lnTo>
                    <a:pt x="374" y="179"/>
                  </a:lnTo>
                  <a:lnTo>
                    <a:pt x="338" y="275"/>
                  </a:lnTo>
                  <a:lnTo>
                    <a:pt x="303" y="179"/>
                  </a:lnTo>
                  <a:lnTo>
                    <a:pt x="303" y="179"/>
                  </a:lnTo>
                  <a:close/>
                  <a:moveTo>
                    <a:pt x="409" y="180"/>
                  </a:moveTo>
                  <a:lnTo>
                    <a:pt x="409" y="180"/>
                  </a:lnTo>
                  <a:lnTo>
                    <a:pt x="409" y="288"/>
                  </a:lnTo>
                  <a:lnTo>
                    <a:pt x="467" y="288"/>
                  </a:lnTo>
                  <a:lnTo>
                    <a:pt x="467" y="278"/>
                  </a:lnTo>
                  <a:lnTo>
                    <a:pt x="421" y="278"/>
                  </a:lnTo>
                  <a:lnTo>
                    <a:pt x="421" y="237"/>
                  </a:lnTo>
                  <a:lnTo>
                    <a:pt x="463" y="237"/>
                  </a:lnTo>
                  <a:lnTo>
                    <a:pt x="463" y="227"/>
                  </a:lnTo>
                  <a:lnTo>
                    <a:pt x="421" y="227"/>
                  </a:lnTo>
                  <a:lnTo>
                    <a:pt x="421" y="190"/>
                  </a:lnTo>
                  <a:lnTo>
                    <a:pt x="467" y="190"/>
                  </a:lnTo>
                  <a:lnTo>
                    <a:pt x="467" y="180"/>
                  </a:lnTo>
                  <a:lnTo>
                    <a:pt x="409" y="180"/>
                  </a:lnTo>
                  <a:lnTo>
                    <a:pt x="409" y="180"/>
                  </a:lnTo>
                  <a:close/>
                  <a:moveTo>
                    <a:pt x="522" y="233"/>
                  </a:moveTo>
                  <a:lnTo>
                    <a:pt x="522" y="233"/>
                  </a:lnTo>
                  <a:lnTo>
                    <a:pt x="508" y="233"/>
                  </a:lnTo>
                  <a:lnTo>
                    <a:pt x="508" y="190"/>
                  </a:lnTo>
                  <a:lnTo>
                    <a:pt x="525" y="190"/>
                  </a:lnTo>
                  <a:cubicBezTo>
                    <a:pt x="543" y="190"/>
                    <a:pt x="549" y="199"/>
                    <a:pt x="549" y="211"/>
                  </a:cubicBezTo>
                  <a:cubicBezTo>
                    <a:pt x="549" y="228"/>
                    <a:pt x="536" y="233"/>
                    <a:pt x="522" y="233"/>
                  </a:cubicBezTo>
                  <a:lnTo>
                    <a:pt x="522" y="233"/>
                  </a:lnTo>
                  <a:close/>
                  <a:moveTo>
                    <a:pt x="528" y="181"/>
                  </a:moveTo>
                  <a:lnTo>
                    <a:pt x="528" y="181"/>
                  </a:lnTo>
                  <a:lnTo>
                    <a:pt x="495" y="180"/>
                  </a:lnTo>
                  <a:lnTo>
                    <a:pt x="495" y="288"/>
                  </a:lnTo>
                  <a:lnTo>
                    <a:pt x="508" y="288"/>
                  </a:lnTo>
                  <a:lnTo>
                    <a:pt x="508" y="242"/>
                  </a:lnTo>
                  <a:lnTo>
                    <a:pt x="517" y="242"/>
                  </a:lnTo>
                  <a:cubicBezTo>
                    <a:pt x="525" y="242"/>
                    <a:pt x="530" y="245"/>
                    <a:pt x="534" y="251"/>
                  </a:cubicBezTo>
                  <a:lnTo>
                    <a:pt x="539" y="257"/>
                  </a:lnTo>
                  <a:lnTo>
                    <a:pt x="564" y="291"/>
                  </a:lnTo>
                  <a:lnTo>
                    <a:pt x="575" y="285"/>
                  </a:lnTo>
                  <a:lnTo>
                    <a:pt x="553" y="256"/>
                  </a:lnTo>
                  <a:cubicBezTo>
                    <a:pt x="549" y="251"/>
                    <a:pt x="543" y="241"/>
                    <a:pt x="537" y="240"/>
                  </a:cubicBezTo>
                  <a:lnTo>
                    <a:pt x="537" y="237"/>
                  </a:lnTo>
                  <a:cubicBezTo>
                    <a:pt x="551" y="235"/>
                    <a:pt x="560" y="227"/>
                    <a:pt x="560" y="209"/>
                  </a:cubicBezTo>
                  <a:cubicBezTo>
                    <a:pt x="560" y="192"/>
                    <a:pt x="548" y="181"/>
                    <a:pt x="528" y="181"/>
                  </a:cubicBezTo>
                  <a:lnTo>
                    <a:pt x="528" y="181"/>
                  </a:lnTo>
                  <a:close/>
                  <a:moveTo>
                    <a:pt x="618" y="282"/>
                  </a:moveTo>
                  <a:lnTo>
                    <a:pt x="618" y="282"/>
                  </a:lnTo>
                  <a:cubicBezTo>
                    <a:pt x="609" y="282"/>
                    <a:pt x="601" y="279"/>
                    <a:pt x="595" y="275"/>
                  </a:cubicBezTo>
                  <a:lnTo>
                    <a:pt x="590" y="283"/>
                  </a:lnTo>
                  <a:cubicBezTo>
                    <a:pt x="599" y="288"/>
                    <a:pt x="607" y="291"/>
                    <a:pt x="618" y="291"/>
                  </a:cubicBezTo>
                  <a:cubicBezTo>
                    <a:pt x="642" y="291"/>
                    <a:pt x="653" y="276"/>
                    <a:pt x="653" y="260"/>
                  </a:cubicBezTo>
                  <a:cubicBezTo>
                    <a:pt x="653" y="244"/>
                    <a:pt x="641" y="237"/>
                    <a:pt x="629" y="231"/>
                  </a:cubicBezTo>
                  <a:lnTo>
                    <a:pt x="620" y="227"/>
                  </a:lnTo>
                  <a:cubicBezTo>
                    <a:pt x="612" y="223"/>
                    <a:pt x="604" y="218"/>
                    <a:pt x="604" y="207"/>
                  </a:cubicBezTo>
                  <a:cubicBezTo>
                    <a:pt x="604" y="193"/>
                    <a:pt x="615" y="187"/>
                    <a:pt x="625" y="187"/>
                  </a:cubicBezTo>
                  <a:cubicBezTo>
                    <a:pt x="635" y="187"/>
                    <a:pt x="642" y="191"/>
                    <a:pt x="648" y="195"/>
                  </a:cubicBezTo>
                  <a:lnTo>
                    <a:pt x="652" y="187"/>
                  </a:lnTo>
                  <a:cubicBezTo>
                    <a:pt x="644" y="182"/>
                    <a:pt x="634" y="179"/>
                    <a:pt x="624" y="179"/>
                  </a:cubicBezTo>
                  <a:cubicBezTo>
                    <a:pt x="605" y="179"/>
                    <a:pt x="592" y="190"/>
                    <a:pt x="592" y="207"/>
                  </a:cubicBezTo>
                  <a:cubicBezTo>
                    <a:pt x="592" y="229"/>
                    <a:pt x="609" y="233"/>
                    <a:pt x="625" y="241"/>
                  </a:cubicBezTo>
                  <a:cubicBezTo>
                    <a:pt x="633" y="245"/>
                    <a:pt x="640" y="250"/>
                    <a:pt x="640" y="261"/>
                  </a:cubicBezTo>
                  <a:cubicBezTo>
                    <a:pt x="640" y="274"/>
                    <a:pt x="631" y="282"/>
                    <a:pt x="618" y="282"/>
                  </a:cubicBezTo>
                  <a:lnTo>
                    <a:pt x="618" y="282"/>
                  </a:lnTo>
                  <a:close/>
                  <a:moveTo>
                    <a:pt x="685" y="288"/>
                  </a:moveTo>
                  <a:lnTo>
                    <a:pt x="685" y="288"/>
                  </a:lnTo>
                  <a:lnTo>
                    <a:pt x="697" y="288"/>
                  </a:lnTo>
                  <a:lnTo>
                    <a:pt x="697" y="180"/>
                  </a:lnTo>
                  <a:lnTo>
                    <a:pt x="685" y="180"/>
                  </a:lnTo>
                  <a:lnTo>
                    <a:pt x="685" y="288"/>
                  </a:lnTo>
                  <a:close/>
                  <a:moveTo>
                    <a:pt x="721" y="180"/>
                  </a:moveTo>
                  <a:lnTo>
                    <a:pt x="721" y="180"/>
                  </a:lnTo>
                  <a:lnTo>
                    <a:pt x="721" y="190"/>
                  </a:lnTo>
                  <a:lnTo>
                    <a:pt x="752" y="190"/>
                  </a:lnTo>
                  <a:lnTo>
                    <a:pt x="752" y="288"/>
                  </a:lnTo>
                  <a:lnTo>
                    <a:pt x="764" y="288"/>
                  </a:lnTo>
                  <a:lnTo>
                    <a:pt x="764" y="190"/>
                  </a:lnTo>
                  <a:lnTo>
                    <a:pt x="796" y="190"/>
                  </a:lnTo>
                  <a:lnTo>
                    <a:pt x="796" y="180"/>
                  </a:lnTo>
                  <a:lnTo>
                    <a:pt x="721" y="180"/>
                  </a:lnTo>
                  <a:lnTo>
                    <a:pt x="721" y="180"/>
                  </a:lnTo>
                  <a:close/>
                  <a:moveTo>
                    <a:pt x="851" y="191"/>
                  </a:moveTo>
                  <a:lnTo>
                    <a:pt x="851" y="191"/>
                  </a:lnTo>
                  <a:lnTo>
                    <a:pt x="870" y="245"/>
                  </a:lnTo>
                  <a:lnTo>
                    <a:pt x="830" y="245"/>
                  </a:lnTo>
                  <a:lnTo>
                    <a:pt x="851" y="191"/>
                  </a:lnTo>
                  <a:lnTo>
                    <a:pt x="851" y="191"/>
                  </a:lnTo>
                  <a:close/>
                  <a:moveTo>
                    <a:pt x="900" y="287"/>
                  </a:moveTo>
                  <a:lnTo>
                    <a:pt x="900" y="287"/>
                  </a:lnTo>
                  <a:lnTo>
                    <a:pt x="857" y="180"/>
                  </a:lnTo>
                  <a:lnTo>
                    <a:pt x="844" y="180"/>
                  </a:lnTo>
                  <a:lnTo>
                    <a:pt x="800" y="287"/>
                  </a:lnTo>
                  <a:lnTo>
                    <a:pt x="812" y="291"/>
                  </a:lnTo>
                  <a:lnTo>
                    <a:pt x="827" y="253"/>
                  </a:lnTo>
                  <a:lnTo>
                    <a:pt x="874" y="253"/>
                  </a:lnTo>
                  <a:lnTo>
                    <a:pt x="888" y="291"/>
                  </a:lnTo>
                  <a:lnTo>
                    <a:pt x="900" y="287"/>
                  </a:lnTo>
                  <a:lnTo>
                    <a:pt x="900" y="287"/>
                  </a:lnTo>
                  <a:close/>
                  <a:moveTo>
                    <a:pt x="871" y="188"/>
                  </a:moveTo>
                  <a:lnTo>
                    <a:pt x="871" y="188"/>
                  </a:lnTo>
                  <a:lnTo>
                    <a:pt x="882" y="188"/>
                  </a:lnTo>
                  <a:lnTo>
                    <a:pt x="882" y="174"/>
                  </a:lnTo>
                  <a:lnTo>
                    <a:pt x="871" y="174"/>
                  </a:lnTo>
                  <a:lnTo>
                    <a:pt x="871" y="188"/>
                  </a:lnTo>
                  <a:close/>
                  <a:moveTo>
                    <a:pt x="820" y="188"/>
                  </a:moveTo>
                  <a:lnTo>
                    <a:pt x="820" y="188"/>
                  </a:lnTo>
                  <a:lnTo>
                    <a:pt x="831" y="188"/>
                  </a:lnTo>
                  <a:lnTo>
                    <a:pt x="831" y="174"/>
                  </a:lnTo>
                  <a:lnTo>
                    <a:pt x="820" y="174"/>
                  </a:lnTo>
                  <a:lnTo>
                    <a:pt x="820" y="188"/>
                  </a:lnTo>
                  <a:close/>
                  <a:moveTo>
                    <a:pt x="911" y="180"/>
                  </a:moveTo>
                  <a:lnTo>
                    <a:pt x="911" y="180"/>
                  </a:lnTo>
                  <a:lnTo>
                    <a:pt x="911" y="190"/>
                  </a:lnTo>
                  <a:lnTo>
                    <a:pt x="942" y="190"/>
                  </a:lnTo>
                  <a:lnTo>
                    <a:pt x="942" y="288"/>
                  </a:lnTo>
                  <a:lnTo>
                    <a:pt x="954" y="288"/>
                  </a:lnTo>
                  <a:lnTo>
                    <a:pt x="954" y="190"/>
                  </a:lnTo>
                  <a:lnTo>
                    <a:pt x="986" y="190"/>
                  </a:lnTo>
                  <a:lnTo>
                    <a:pt x="986" y="180"/>
                  </a:lnTo>
                  <a:lnTo>
                    <a:pt x="911" y="180"/>
                  </a:lnTo>
                  <a:lnTo>
                    <a:pt x="911" y="180"/>
                  </a:lnTo>
                  <a:close/>
                  <a:moveTo>
                    <a:pt x="41" y="457"/>
                  </a:moveTo>
                  <a:lnTo>
                    <a:pt x="41" y="457"/>
                  </a:lnTo>
                  <a:lnTo>
                    <a:pt x="25" y="457"/>
                  </a:lnTo>
                  <a:lnTo>
                    <a:pt x="25" y="368"/>
                  </a:lnTo>
                  <a:lnTo>
                    <a:pt x="43" y="368"/>
                  </a:lnTo>
                  <a:cubicBezTo>
                    <a:pt x="73" y="368"/>
                    <a:pt x="93" y="383"/>
                    <a:pt x="93" y="412"/>
                  </a:cubicBezTo>
                  <a:cubicBezTo>
                    <a:pt x="93" y="440"/>
                    <a:pt x="73" y="457"/>
                    <a:pt x="41" y="457"/>
                  </a:cubicBezTo>
                  <a:lnTo>
                    <a:pt x="41" y="457"/>
                  </a:lnTo>
                  <a:close/>
                  <a:moveTo>
                    <a:pt x="46" y="359"/>
                  </a:moveTo>
                  <a:lnTo>
                    <a:pt x="46" y="359"/>
                  </a:lnTo>
                  <a:lnTo>
                    <a:pt x="13" y="359"/>
                  </a:lnTo>
                  <a:lnTo>
                    <a:pt x="13" y="466"/>
                  </a:lnTo>
                  <a:lnTo>
                    <a:pt x="42" y="466"/>
                  </a:lnTo>
                  <a:cubicBezTo>
                    <a:pt x="79" y="466"/>
                    <a:pt x="104" y="448"/>
                    <a:pt x="104" y="411"/>
                  </a:cubicBezTo>
                  <a:cubicBezTo>
                    <a:pt x="104" y="385"/>
                    <a:pt x="89" y="359"/>
                    <a:pt x="46" y="359"/>
                  </a:cubicBezTo>
                  <a:lnTo>
                    <a:pt x="46" y="359"/>
                  </a:lnTo>
                  <a:close/>
                  <a:moveTo>
                    <a:pt x="171" y="369"/>
                  </a:moveTo>
                  <a:lnTo>
                    <a:pt x="171" y="369"/>
                  </a:lnTo>
                  <a:lnTo>
                    <a:pt x="191" y="423"/>
                  </a:lnTo>
                  <a:lnTo>
                    <a:pt x="150" y="423"/>
                  </a:lnTo>
                  <a:lnTo>
                    <a:pt x="171" y="369"/>
                  </a:lnTo>
                  <a:lnTo>
                    <a:pt x="171" y="369"/>
                  </a:lnTo>
                  <a:close/>
                  <a:moveTo>
                    <a:pt x="220" y="465"/>
                  </a:moveTo>
                  <a:lnTo>
                    <a:pt x="220" y="465"/>
                  </a:lnTo>
                  <a:lnTo>
                    <a:pt x="177" y="359"/>
                  </a:lnTo>
                  <a:lnTo>
                    <a:pt x="165" y="359"/>
                  </a:lnTo>
                  <a:lnTo>
                    <a:pt x="121" y="465"/>
                  </a:lnTo>
                  <a:lnTo>
                    <a:pt x="133" y="469"/>
                  </a:lnTo>
                  <a:lnTo>
                    <a:pt x="147" y="432"/>
                  </a:lnTo>
                  <a:lnTo>
                    <a:pt x="194" y="432"/>
                  </a:lnTo>
                  <a:lnTo>
                    <a:pt x="208" y="469"/>
                  </a:lnTo>
                  <a:lnTo>
                    <a:pt x="220" y="465"/>
                  </a:lnTo>
                  <a:lnTo>
                    <a:pt x="220" y="465"/>
                  </a:lnTo>
                  <a:close/>
                  <a:moveTo>
                    <a:pt x="275" y="411"/>
                  </a:moveTo>
                  <a:lnTo>
                    <a:pt x="275" y="411"/>
                  </a:lnTo>
                  <a:lnTo>
                    <a:pt x="261" y="411"/>
                  </a:lnTo>
                  <a:lnTo>
                    <a:pt x="261" y="368"/>
                  </a:lnTo>
                  <a:lnTo>
                    <a:pt x="278" y="368"/>
                  </a:lnTo>
                  <a:cubicBezTo>
                    <a:pt x="297" y="368"/>
                    <a:pt x="302" y="377"/>
                    <a:pt x="302" y="389"/>
                  </a:cubicBezTo>
                  <a:cubicBezTo>
                    <a:pt x="302" y="407"/>
                    <a:pt x="289" y="411"/>
                    <a:pt x="275" y="411"/>
                  </a:cubicBezTo>
                  <a:lnTo>
                    <a:pt x="275" y="411"/>
                  </a:lnTo>
                  <a:close/>
                  <a:moveTo>
                    <a:pt x="281" y="359"/>
                  </a:moveTo>
                  <a:lnTo>
                    <a:pt x="281" y="359"/>
                  </a:lnTo>
                  <a:lnTo>
                    <a:pt x="249" y="359"/>
                  </a:lnTo>
                  <a:lnTo>
                    <a:pt x="249" y="467"/>
                  </a:lnTo>
                  <a:lnTo>
                    <a:pt x="261" y="467"/>
                  </a:lnTo>
                  <a:lnTo>
                    <a:pt x="261" y="420"/>
                  </a:lnTo>
                  <a:lnTo>
                    <a:pt x="271" y="420"/>
                  </a:lnTo>
                  <a:cubicBezTo>
                    <a:pt x="279" y="420"/>
                    <a:pt x="283" y="423"/>
                    <a:pt x="287" y="429"/>
                  </a:cubicBezTo>
                  <a:lnTo>
                    <a:pt x="292" y="435"/>
                  </a:lnTo>
                  <a:lnTo>
                    <a:pt x="317" y="469"/>
                  </a:lnTo>
                  <a:lnTo>
                    <a:pt x="328" y="463"/>
                  </a:lnTo>
                  <a:lnTo>
                    <a:pt x="306" y="435"/>
                  </a:lnTo>
                  <a:cubicBezTo>
                    <a:pt x="302" y="429"/>
                    <a:pt x="297" y="419"/>
                    <a:pt x="290" y="418"/>
                  </a:cubicBezTo>
                  <a:lnTo>
                    <a:pt x="290" y="415"/>
                  </a:lnTo>
                  <a:cubicBezTo>
                    <a:pt x="305" y="413"/>
                    <a:pt x="313" y="405"/>
                    <a:pt x="313" y="387"/>
                  </a:cubicBezTo>
                  <a:cubicBezTo>
                    <a:pt x="313" y="370"/>
                    <a:pt x="301" y="359"/>
                    <a:pt x="281" y="359"/>
                  </a:cubicBezTo>
                  <a:lnTo>
                    <a:pt x="281" y="359"/>
                  </a:lnTo>
                  <a:close/>
                  <a:moveTo>
                    <a:pt x="394" y="359"/>
                  </a:moveTo>
                  <a:lnTo>
                    <a:pt x="394" y="359"/>
                  </a:lnTo>
                  <a:lnTo>
                    <a:pt x="381" y="359"/>
                  </a:lnTo>
                  <a:lnTo>
                    <a:pt x="351" y="465"/>
                  </a:lnTo>
                  <a:lnTo>
                    <a:pt x="362" y="468"/>
                  </a:lnTo>
                  <a:lnTo>
                    <a:pt x="388" y="375"/>
                  </a:lnTo>
                  <a:lnTo>
                    <a:pt x="415" y="466"/>
                  </a:lnTo>
                  <a:lnTo>
                    <a:pt x="429" y="466"/>
                  </a:lnTo>
                  <a:lnTo>
                    <a:pt x="457" y="375"/>
                  </a:lnTo>
                  <a:lnTo>
                    <a:pt x="482" y="468"/>
                  </a:lnTo>
                  <a:lnTo>
                    <a:pt x="493" y="465"/>
                  </a:lnTo>
                  <a:lnTo>
                    <a:pt x="463" y="359"/>
                  </a:lnTo>
                  <a:lnTo>
                    <a:pt x="450" y="359"/>
                  </a:lnTo>
                  <a:lnTo>
                    <a:pt x="422" y="453"/>
                  </a:lnTo>
                  <a:lnTo>
                    <a:pt x="394" y="359"/>
                  </a:lnTo>
                  <a:lnTo>
                    <a:pt x="394" y="359"/>
                  </a:lnTo>
                  <a:close/>
                  <a:moveTo>
                    <a:pt x="544" y="460"/>
                  </a:moveTo>
                  <a:lnTo>
                    <a:pt x="544" y="460"/>
                  </a:lnTo>
                  <a:cubicBezTo>
                    <a:pt x="536" y="460"/>
                    <a:pt x="527" y="457"/>
                    <a:pt x="521" y="453"/>
                  </a:cubicBezTo>
                  <a:lnTo>
                    <a:pt x="517" y="461"/>
                  </a:lnTo>
                  <a:cubicBezTo>
                    <a:pt x="525" y="466"/>
                    <a:pt x="534" y="468"/>
                    <a:pt x="545" y="468"/>
                  </a:cubicBezTo>
                  <a:cubicBezTo>
                    <a:pt x="569" y="468"/>
                    <a:pt x="579" y="454"/>
                    <a:pt x="579" y="438"/>
                  </a:cubicBezTo>
                  <a:cubicBezTo>
                    <a:pt x="579" y="422"/>
                    <a:pt x="568" y="415"/>
                    <a:pt x="555" y="409"/>
                  </a:cubicBezTo>
                  <a:lnTo>
                    <a:pt x="546" y="405"/>
                  </a:lnTo>
                  <a:cubicBezTo>
                    <a:pt x="539" y="401"/>
                    <a:pt x="530" y="395"/>
                    <a:pt x="530" y="385"/>
                  </a:cubicBezTo>
                  <a:cubicBezTo>
                    <a:pt x="530" y="371"/>
                    <a:pt x="542" y="365"/>
                    <a:pt x="552" y="365"/>
                  </a:cubicBezTo>
                  <a:cubicBezTo>
                    <a:pt x="562" y="365"/>
                    <a:pt x="568" y="369"/>
                    <a:pt x="574" y="373"/>
                  </a:cubicBezTo>
                  <a:lnTo>
                    <a:pt x="579" y="365"/>
                  </a:lnTo>
                  <a:cubicBezTo>
                    <a:pt x="570" y="360"/>
                    <a:pt x="561" y="357"/>
                    <a:pt x="551" y="357"/>
                  </a:cubicBezTo>
                  <a:cubicBezTo>
                    <a:pt x="532" y="357"/>
                    <a:pt x="519" y="368"/>
                    <a:pt x="519" y="384"/>
                  </a:cubicBezTo>
                  <a:cubicBezTo>
                    <a:pt x="519" y="407"/>
                    <a:pt x="535" y="411"/>
                    <a:pt x="551" y="419"/>
                  </a:cubicBezTo>
                  <a:cubicBezTo>
                    <a:pt x="560" y="423"/>
                    <a:pt x="567" y="428"/>
                    <a:pt x="567" y="439"/>
                  </a:cubicBezTo>
                  <a:cubicBezTo>
                    <a:pt x="567" y="452"/>
                    <a:pt x="558" y="460"/>
                    <a:pt x="544" y="460"/>
                  </a:cubicBezTo>
                  <a:lnTo>
                    <a:pt x="544" y="460"/>
                  </a:lnTo>
                  <a:close/>
                  <a:moveTo>
                    <a:pt x="599" y="359"/>
                  </a:moveTo>
                  <a:lnTo>
                    <a:pt x="599" y="359"/>
                  </a:lnTo>
                  <a:lnTo>
                    <a:pt x="599" y="369"/>
                  </a:lnTo>
                  <a:lnTo>
                    <a:pt x="631" y="369"/>
                  </a:lnTo>
                  <a:lnTo>
                    <a:pt x="631" y="466"/>
                  </a:lnTo>
                  <a:lnTo>
                    <a:pt x="643" y="466"/>
                  </a:lnTo>
                  <a:lnTo>
                    <a:pt x="643" y="369"/>
                  </a:lnTo>
                  <a:lnTo>
                    <a:pt x="675" y="369"/>
                  </a:lnTo>
                  <a:lnTo>
                    <a:pt x="675" y="359"/>
                  </a:lnTo>
                  <a:lnTo>
                    <a:pt x="599" y="359"/>
                  </a:lnTo>
                  <a:lnTo>
                    <a:pt x="599" y="359"/>
                  </a:lnTo>
                  <a:close/>
                  <a:moveTo>
                    <a:pt x="731" y="370"/>
                  </a:moveTo>
                  <a:lnTo>
                    <a:pt x="731" y="370"/>
                  </a:lnTo>
                  <a:lnTo>
                    <a:pt x="751" y="423"/>
                  </a:lnTo>
                  <a:lnTo>
                    <a:pt x="710" y="423"/>
                  </a:lnTo>
                  <a:lnTo>
                    <a:pt x="731" y="370"/>
                  </a:lnTo>
                  <a:lnTo>
                    <a:pt x="731" y="370"/>
                  </a:lnTo>
                  <a:close/>
                  <a:moveTo>
                    <a:pt x="780" y="465"/>
                  </a:moveTo>
                  <a:lnTo>
                    <a:pt x="780" y="465"/>
                  </a:lnTo>
                  <a:lnTo>
                    <a:pt x="737" y="359"/>
                  </a:lnTo>
                  <a:lnTo>
                    <a:pt x="725" y="359"/>
                  </a:lnTo>
                  <a:lnTo>
                    <a:pt x="681" y="465"/>
                  </a:lnTo>
                  <a:lnTo>
                    <a:pt x="693" y="469"/>
                  </a:lnTo>
                  <a:lnTo>
                    <a:pt x="707" y="432"/>
                  </a:lnTo>
                  <a:lnTo>
                    <a:pt x="754" y="432"/>
                  </a:lnTo>
                  <a:lnTo>
                    <a:pt x="768" y="469"/>
                  </a:lnTo>
                  <a:lnTo>
                    <a:pt x="780" y="465"/>
                  </a:lnTo>
                  <a:lnTo>
                    <a:pt x="780" y="465"/>
                  </a:lnTo>
                  <a:close/>
                  <a:moveTo>
                    <a:pt x="832" y="457"/>
                  </a:moveTo>
                  <a:lnTo>
                    <a:pt x="832" y="457"/>
                  </a:lnTo>
                  <a:lnTo>
                    <a:pt x="817" y="457"/>
                  </a:lnTo>
                  <a:lnTo>
                    <a:pt x="817" y="368"/>
                  </a:lnTo>
                  <a:lnTo>
                    <a:pt x="835" y="368"/>
                  </a:lnTo>
                  <a:cubicBezTo>
                    <a:pt x="865" y="368"/>
                    <a:pt x="884" y="383"/>
                    <a:pt x="884" y="412"/>
                  </a:cubicBezTo>
                  <a:cubicBezTo>
                    <a:pt x="884" y="440"/>
                    <a:pt x="864" y="457"/>
                    <a:pt x="832" y="457"/>
                  </a:cubicBezTo>
                  <a:lnTo>
                    <a:pt x="832" y="457"/>
                  </a:lnTo>
                  <a:close/>
                  <a:moveTo>
                    <a:pt x="837" y="359"/>
                  </a:moveTo>
                  <a:lnTo>
                    <a:pt x="837" y="359"/>
                  </a:lnTo>
                  <a:lnTo>
                    <a:pt x="804" y="359"/>
                  </a:lnTo>
                  <a:lnTo>
                    <a:pt x="804" y="466"/>
                  </a:lnTo>
                  <a:lnTo>
                    <a:pt x="834" y="466"/>
                  </a:lnTo>
                  <a:cubicBezTo>
                    <a:pt x="871" y="466"/>
                    <a:pt x="896" y="448"/>
                    <a:pt x="896" y="411"/>
                  </a:cubicBezTo>
                  <a:cubicBezTo>
                    <a:pt x="896" y="385"/>
                    <a:pt x="881" y="359"/>
                    <a:pt x="837" y="359"/>
                  </a:cubicBezTo>
                  <a:lnTo>
                    <a:pt x="837" y="359"/>
                  </a:lnTo>
                  <a:close/>
                  <a:moveTo>
                    <a:pt x="910" y="359"/>
                  </a:moveTo>
                  <a:lnTo>
                    <a:pt x="910" y="359"/>
                  </a:lnTo>
                  <a:lnTo>
                    <a:pt x="910" y="369"/>
                  </a:lnTo>
                  <a:lnTo>
                    <a:pt x="942" y="369"/>
                  </a:lnTo>
                  <a:lnTo>
                    <a:pt x="942" y="466"/>
                  </a:lnTo>
                  <a:lnTo>
                    <a:pt x="954" y="466"/>
                  </a:lnTo>
                  <a:lnTo>
                    <a:pt x="954" y="369"/>
                  </a:lnTo>
                  <a:lnTo>
                    <a:pt x="986" y="369"/>
                  </a:lnTo>
                  <a:lnTo>
                    <a:pt x="986" y="359"/>
                  </a:lnTo>
                  <a:lnTo>
                    <a:pt x="910" y="359"/>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sz="4267"/>
            </a:p>
          </p:txBody>
        </p:sp>
      </p:grpSp>
    </p:spTree>
    <p:extLst>
      <p:ext uri="{BB962C8B-B14F-4D97-AF65-F5344CB8AC3E}">
        <p14:creationId xmlns:p14="http://schemas.microsoft.com/office/powerpoint/2010/main" val="3871415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und Inhalt 2 Spalten">
    <p:spTree>
      <p:nvGrpSpPr>
        <p:cNvPr id="1" name=""/>
        <p:cNvGrpSpPr/>
        <p:nvPr/>
      </p:nvGrpSpPr>
      <p:grpSpPr>
        <a:xfrm>
          <a:off x="0" y="0"/>
          <a:ext cx="0" cy="0"/>
          <a:chOff x="0" y="0"/>
          <a:chExt cx="0" cy="0"/>
        </a:xfrm>
      </p:grpSpPr>
      <p:sp>
        <p:nvSpPr>
          <p:cNvPr id="8" name="Mengentext-Rechts"/>
          <p:cNvSpPr>
            <a:spLocks noGrp="1"/>
          </p:cNvSpPr>
          <p:nvPr>
            <p:ph type="body" sz="quarter" idx="12" hasCustomPrompt="1"/>
          </p:nvPr>
        </p:nvSpPr>
        <p:spPr>
          <a:xfrm>
            <a:off x="6304523" y="2926232"/>
            <a:ext cx="5543974" cy="1538883"/>
          </a:xfrm>
          <a:prstGeom prst="rect">
            <a:avLst/>
          </a:prstGeom>
        </p:spPr>
        <p:txBody>
          <a:bodyPr wrap="square" lIns="0" tIns="0" rIns="0" bIns="0">
            <a:spAutoFit/>
          </a:bodyPr>
          <a:lstStyle>
            <a:lvl1pPr>
              <a:lnSpc>
                <a:spcPct val="100000"/>
              </a:lnSpc>
              <a:defRPr sz="1600" cap="none" spc="40" baseline="0">
                <a:latin typeface="+mn-lt"/>
              </a:defRPr>
            </a:lvl1pPr>
            <a:lvl2pPr>
              <a:lnSpc>
                <a:spcPct val="100000"/>
              </a:lnSpc>
              <a:defRPr sz="1600" cap="none" spc="40" baseline="0">
                <a:latin typeface="+mn-lt"/>
              </a:defRPr>
            </a:lvl2pPr>
            <a:lvl3pPr>
              <a:lnSpc>
                <a:spcPct val="100000"/>
              </a:lnSpc>
              <a:defRPr sz="1600" cap="none" spc="40" baseline="0">
                <a:latin typeface="+mn-lt"/>
              </a:defRPr>
            </a:lvl3pPr>
            <a:lvl4pPr marL="247650" indent="-247650">
              <a:lnSpc>
                <a:spcPct val="100000"/>
              </a:lnSpc>
              <a:tabLst/>
              <a:defRPr sz="1600" cap="none" spc="40" baseline="0">
                <a:latin typeface="+mn-lt"/>
              </a:defRPr>
            </a:lvl4pPr>
            <a:lvl5pPr marL="534988" indent="-277813">
              <a:lnSpc>
                <a:spcPct val="100000"/>
              </a:lnSpc>
              <a:tabLst/>
              <a:defRPr sz="1600" cap="none" spc="40" baseline="0">
                <a:latin typeface="+mn-lt"/>
              </a:defRPr>
            </a:lvl5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Mengentext-Links"/>
          <p:cNvSpPr>
            <a:spLocks noGrp="1"/>
          </p:cNvSpPr>
          <p:nvPr>
            <p:ph type="body" sz="quarter" idx="10" hasCustomPrompt="1"/>
          </p:nvPr>
        </p:nvSpPr>
        <p:spPr>
          <a:xfrm>
            <a:off x="336003" y="2926232"/>
            <a:ext cx="5543974" cy="1538883"/>
          </a:xfrm>
          <a:prstGeom prst="rect">
            <a:avLst/>
          </a:prstGeom>
        </p:spPr>
        <p:txBody>
          <a:bodyPr wrap="square" lIns="0" tIns="0" rIns="0" bIns="0">
            <a:spAutoFit/>
          </a:bodyPr>
          <a:lstStyle>
            <a:lvl1pPr>
              <a:lnSpc>
                <a:spcPct val="100000"/>
              </a:lnSpc>
              <a:defRPr sz="1600" cap="none" spc="40" baseline="0">
                <a:latin typeface="+mn-lt"/>
              </a:defRPr>
            </a:lvl1pPr>
            <a:lvl2pPr>
              <a:lnSpc>
                <a:spcPct val="100000"/>
              </a:lnSpc>
              <a:defRPr sz="1600" cap="none" spc="40" baseline="0">
                <a:latin typeface="+mn-lt"/>
              </a:defRPr>
            </a:lvl2pPr>
            <a:lvl3pPr>
              <a:lnSpc>
                <a:spcPct val="100000"/>
              </a:lnSpc>
              <a:defRPr sz="1600" cap="none" spc="40" baseline="0">
                <a:latin typeface="+mn-lt"/>
              </a:defRPr>
            </a:lvl3pPr>
            <a:lvl4pPr marL="247650" indent="-247650">
              <a:lnSpc>
                <a:spcPct val="100000"/>
              </a:lnSpc>
              <a:tabLst/>
              <a:defRPr sz="1600" cap="none" spc="40" baseline="0">
                <a:latin typeface="+mn-lt"/>
              </a:defRPr>
            </a:lvl4pPr>
            <a:lvl5pPr marL="534988" indent="-277813">
              <a:lnSpc>
                <a:spcPct val="100000"/>
              </a:lnSpc>
              <a:tabLst/>
              <a:defRPr sz="1600" cap="none" spc="40" baseline="0">
                <a:latin typeface="+mn-lt"/>
              </a:defRPr>
            </a:lvl5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Überschrift"/>
          <p:cNvSpPr>
            <a:spLocks noGrp="1"/>
          </p:cNvSpPr>
          <p:nvPr>
            <p:ph type="body" sz="quarter" idx="11"/>
          </p:nvPr>
        </p:nvSpPr>
        <p:spPr>
          <a:xfrm>
            <a:off x="340981" y="1604798"/>
            <a:ext cx="9594652" cy="1152161"/>
          </a:xfrm>
          <a:prstGeom prst="rect">
            <a:avLst/>
          </a:prstGeom>
        </p:spPr>
        <p:txBody>
          <a:bodyPr lIns="0" tIns="0" rIns="0" bIns="0"/>
          <a:lstStyle>
            <a:lvl1pPr>
              <a:defRPr sz="4200"/>
            </a:lvl1pPr>
          </a:lstStyle>
          <a:p>
            <a:pPr lvl="0"/>
            <a:r>
              <a:rPr lang="de-DE" dirty="0"/>
              <a:t>Formatvorlagen des Textmasters bearbeiten</a:t>
            </a:r>
          </a:p>
        </p:txBody>
      </p:sp>
      <p:sp>
        <p:nvSpPr>
          <p:cNvPr id="2" name="Titel"/>
          <p:cNvSpPr>
            <a:spLocks noGrp="1"/>
          </p:cNvSpPr>
          <p:nvPr>
            <p:ph type="title"/>
          </p:nvPr>
        </p:nvSpPr>
        <p:spPr>
          <a:xfrm>
            <a:off x="336000" y="696000"/>
            <a:ext cx="9096000" cy="144000"/>
          </a:xfrm>
        </p:spPr>
        <p:txBody>
          <a:bodyPr/>
          <a:lstStyle/>
          <a:p>
            <a:r>
              <a:rPr lang="de-DE" dirty="0"/>
              <a:t>Titelmasterformat durch Klicken bearbeiten</a:t>
            </a:r>
          </a:p>
        </p:txBody>
      </p:sp>
      <p:sp>
        <p:nvSpPr>
          <p:cNvPr id="10" name="Datumsplatzhalter 3"/>
          <p:cNvSpPr>
            <a:spLocks noGrp="1"/>
          </p:cNvSpPr>
          <p:nvPr>
            <p:ph type="dt" sz="half" idx="2"/>
          </p:nvPr>
        </p:nvSpPr>
        <p:spPr>
          <a:xfrm>
            <a:off x="334435" y="6457177"/>
            <a:ext cx="648998" cy="212183"/>
          </a:xfrm>
          <a:prstGeom prst="rect">
            <a:avLst/>
          </a:prstGeom>
        </p:spPr>
        <p:txBody>
          <a:bodyPr vert="horz" wrap="none" lIns="0" tIns="45720" rIns="36000" bIns="45720" rtlCol="0" anchor="ctr"/>
          <a:lstStyle>
            <a:lvl1pPr algn="l">
              <a:defRPr sz="800">
                <a:solidFill>
                  <a:schemeClr val="bg2"/>
                </a:solidFill>
              </a:defRPr>
            </a:lvl1pPr>
          </a:lstStyle>
          <a:p>
            <a:fld id="{13DB074A-2E86-C84E-886A-0F46B905883C}" type="datetime1">
              <a:rPr lang="de-DE" smtClean="0"/>
              <a:t>04.07.2023</a:t>
            </a:fld>
            <a:endParaRPr lang="de-DE" dirty="0"/>
          </a:p>
        </p:txBody>
      </p:sp>
      <p:sp>
        <p:nvSpPr>
          <p:cNvPr id="12" name="Foliennummernplatzhalter 5"/>
          <p:cNvSpPr>
            <a:spLocks noGrp="1"/>
          </p:cNvSpPr>
          <p:nvPr>
            <p:ph type="sldNum" sz="quarter" idx="4"/>
          </p:nvPr>
        </p:nvSpPr>
        <p:spPr>
          <a:xfrm>
            <a:off x="11356926" y="6457177"/>
            <a:ext cx="491571" cy="212183"/>
          </a:xfrm>
          <a:prstGeom prst="rect">
            <a:avLst/>
          </a:prstGeom>
        </p:spPr>
        <p:txBody>
          <a:bodyPr vert="horz" wrap="none" lIns="91440" tIns="45720" rIns="0" bIns="45720" rtlCol="0" anchor="ctr"/>
          <a:lstStyle>
            <a:lvl1pPr algn="r">
              <a:defRPr sz="800">
                <a:solidFill>
                  <a:schemeClr val="bg2"/>
                </a:solidFill>
              </a:defRPr>
            </a:lvl1pPr>
          </a:lstStyle>
          <a:p>
            <a:fld id="{90C102AE-0422-49F2-AB6F-2D341D1EB39B}" type="slidenum">
              <a:rPr lang="de-DE" smtClean="0"/>
              <a:pPr/>
              <a:t>‹#›</a:t>
            </a:fld>
            <a:endParaRPr lang="de-DE" dirty="0"/>
          </a:p>
        </p:txBody>
      </p:sp>
      <p:sp>
        <p:nvSpPr>
          <p:cNvPr id="13" name="Fußzeilenplatzhalter 4"/>
          <p:cNvSpPr>
            <a:spLocks noGrp="1"/>
          </p:cNvSpPr>
          <p:nvPr>
            <p:ph type="ftr" sz="quarter" idx="3"/>
          </p:nvPr>
        </p:nvSpPr>
        <p:spPr>
          <a:xfrm>
            <a:off x="1127448" y="6457177"/>
            <a:ext cx="9937104" cy="212183"/>
          </a:xfrm>
          <a:prstGeom prst="rect">
            <a:avLst/>
          </a:prstGeom>
        </p:spPr>
        <p:txBody>
          <a:bodyPr vert="horz" lIns="91440" tIns="45720" rIns="91440" bIns="45720" rtlCol="0" anchor="ctr"/>
          <a:lstStyle>
            <a:lvl1pPr algn="ctr">
              <a:defRPr sz="800">
                <a:solidFill>
                  <a:schemeClr val="bg2"/>
                </a:solidFill>
              </a:defRPr>
            </a:lvl1pPr>
          </a:lstStyle>
          <a:p>
            <a:r>
              <a:rPr lang="de-DE"/>
              <a:t>Fachbereich | Institut | Person</a:t>
            </a:r>
            <a:endParaRPr lang="de-DE" dirty="0"/>
          </a:p>
        </p:txBody>
      </p:sp>
    </p:spTree>
    <p:extLst>
      <p:ext uri="{BB962C8B-B14F-4D97-AF65-F5344CB8AC3E}">
        <p14:creationId xmlns:p14="http://schemas.microsoft.com/office/powerpoint/2010/main" val="3468380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und Inhalt 3 Spalten">
    <p:spTree>
      <p:nvGrpSpPr>
        <p:cNvPr id="1" name=""/>
        <p:cNvGrpSpPr/>
        <p:nvPr/>
      </p:nvGrpSpPr>
      <p:grpSpPr>
        <a:xfrm>
          <a:off x="0" y="0"/>
          <a:ext cx="0" cy="0"/>
          <a:chOff x="0" y="0"/>
          <a:chExt cx="0" cy="0"/>
        </a:xfrm>
      </p:grpSpPr>
      <p:sp>
        <p:nvSpPr>
          <p:cNvPr id="7" name="Mengentext"/>
          <p:cNvSpPr>
            <a:spLocks noGrp="1"/>
          </p:cNvSpPr>
          <p:nvPr>
            <p:ph type="body" sz="quarter" idx="10" hasCustomPrompt="1"/>
          </p:nvPr>
        </p:nvSpPr>
        <p:spPr>
          <a:xfrm>
            <a:off x="336003" y="2926232"/>
            <a:ext cx="3600000" cy="1538883"/>
          </a:xfrm>
          <a:prstGeom prst="rect">
            <a:avLst/>
          </a:prstGeom>
        </p:spPr>
        <p:txBody>
          <a:bodyPr wrap="square" lIns="0" tIns="0" rIns="0" bIns="0">
            <a:spAutoFit/>
          </a:bodyPr>
          <a:lstStyle>
            <a:lvl1pPr>
              <a:lnSpc>
                <a:spcPct val="100000"/>
              </a:lnSpc>
              <a:defRPr sz="1600" cap="none" spc="40" baseline="0">
                <a:latin typeface="+mn-lt"/>
              </a:defRPr>
            </a:lvl1pPr>
            <a:lvl2pPr>
              <a:lnSpc>
                <a:spcPct val="100000"/>
              </a:lnSpc>
              <a:defRPr sz="1600" cap="none" spc="40" baseline="0">
                <a:latin typeface="+mn-lt"/>
              </a:defRPr>
            </a:lvl2pPr>
            <a:lvl3pPr>
              <a:lnSpc>
                <a:spcPct val="100000"/>
              </a:lnSpc>
              <a:defRPr sz="1600" cap="none" spc="40" baseline="0">
                <a:latin typeface="+mn-lt"/>
              </a:defRPr>
            </a:lvl3pPr>
            <a:lvl4pPr>
              <a:lnSpc>
                <a:spcPct val="100000"/>
              </a:lnSpc>
              <a:defRPr sz="1600" cap="none" spc="40" baseline="0">
                <a:latin typeface="+mn-lt"/>
              </a:defRPr>
            </a:lvl4pPr>
            <a:lvl5pPr>
              <a:lnSpc>
                <a:spcPct val="100000"/>
              </a:lnSpc>
              <a:defRPr sz="1600" cap="none" spc="40" baseline="0">
                <a:latin typeface="+mn-lt"/>
              </a:defRPr>
            </a:lvl5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Überschrift"/>
          <p:cNvSpPr>
            <a:spLocks noGrp="1"/>
          </p:cNvSpPr>
          <p:nvPr>
            <p:ph type="body" sz="quarter" idx="11"/>
          </p:nvPr>
        </p:nvSpPr>
        <p:spPr>
          <a:xfrm>
            <a:off x="340981" y="1604798"/>
            <a:ext cx="9594652" cy="1152161"/>
          </a:xfrm>
          <a:prstGeom prst="rect">
            <a:avLst/>
          </a:prstGeom>
        </p:spPr>
        <p:txBody>
          <a:bodyPr lIns="0" tIns="0" rIns="0" bIns="0"/>
          <a:lstStyle>
            <a:lvl1pPr>
              <a:defRPr sz="4200"/>
            </a:lvl1pPr>
          </a:lstStyle>
          <a:p>
            <a:pPr lvl="0"/>
            <a:r>
              <a:rPr lang="de-DE" dirty="0"/>
              <a:t>Formatvorlagen des Textmasters bearbeiten</a:t>
            </a:r>
          </a:p>
        </p:txBody>
      </p:sp>
      <p:sp>
        <p:nvSpPr>
          <p:cNvPr id="2" name="Titel"/>
          <p:cNvSpPr>
            <a:spLocks noGrp="1"/>
          </p:cNvSpPr>
          <p:nvPr>
            <p:ph type="title"/>
          </p:nvPr>
        </p:nvSpPr>
        <p:spPr>
          <a:xfrm>
            <a:off x="336000" y="696000"/>
            <a:ext cx="9096000" cy="144000"/>
          </a:xfrm>
        </p:spPr>
        <p:txBody>
          <a:bodyPr/>
          <a:lstStyle/>
          <a:p>
            <a:r>
              <a:rPr lang="de-DE" dirty="0"/>
              <a:t>Titelmasterformat durch Klicken bearbeiten</a:t>
            </a:r>
          </a:p>
        </p:txBody>
      </p:sp>
      <p:sp>
        <p:nvSpPr>
          <p:cNvPr id="10" name="Datumsplatzhalter 3"/>
          <p:cNvSpPr>
            <a:spLocks noGrp="1"/>
          </p:cNvSpPr>
          <p:nvPr>
            <p:ph type="dt" sz="half" idx="2"/>
          </p:nvPr>
        </p:nvSpPr>
        <p:spPr>
          <a:xfrm>
            <a:off x="334435" y="6457177"/>
            <a:ext cx="648998" cy="212183"/>
          </a:xfrm>
          <a:prstGeom prst="rect">
            <a:avLst/>
          </a:prstGeom>
        </p:spPr>
        <p:txBody>
          <a:bodyPr vert="horz" wrap="none" lIns="0" tIns="45720" rIns="36000" bIns="45720" rtlCol="0" anchor="ctr"/>
          <a:lstStyle>
            <a:lvl1pPr algn="l">
              <a:defRPr sz="800">
                <a:solidFill>
                  <a:schemeClr val="bg2"/>
                </a:solidFill>
              </a:defRPr>
            </a:lvl1pPr>
          </a:lstStyle>
          <a:p>
            <a:fld id="{C40C8D0A-2826-334F-AC7B-3C502487EC04}" type="datetime1">
              <a:rPr lang="de-DE" smtClean="0"/>
              <a:t>04.07.2023</a:t>
            </a:fld>
            <a:endParaRPr lang="de-DE" dirty="0"/>
          </a:p>
        </p:txBody>
      </p:sp>
      <p:sp>
        <p:nvSpPr>
          <p:cNvPr id="12" name="Foliennummernplatzhalter 5"/>
          <p:cNvSpPr>
            <a:spLocks noGrp="1"/>
          </p:cNvSpPr>
          <p:nvPr>
            <p:ph type="sldNum" sz="quarter" idx="4"/>
          </p:nvPr>
        </p:nvSpPr>
        <p:spPr>
          <a:xfrm>
            <a:off x="11356926" y="6457177"/>
            <a:ext cx="491571" cy="212183"/>
          </a:xfrm>
          <a:prstGeom prst="rect">
            <a:avLst/>
          </a:prstGeom>
        </p:spPr>
        <p:txBody>
          <a:bodyPr vert="horz" wrap="none" lIns="91440" tIns="45720" rIns="0" bIns="45720" rtlCol="0" anchor="ctr"/>
          <a:lstStyle>
            <a:lvl1pPr algn="r">
              <a:defRPr sz="800">
                <a:solidFill>
                  <a:schemeClr val="bg2"/>
                </a:solidFill>
              </a:defRPr>
            </a:lvl1pPr>
          </a:lstStyle>
          <a:p>
            <a:fld id="{90C102AE-0422-49F2-AB6F-2D341D1EB39B}" type="slidenum">
              <a:rPr lang="de-DE" smtClean="0"/>
              <a:pPr/>
              <a:t>‹#›</a:t>
            </a:fld>
            <a:endParaRPr lang="de-DE" dirty="0"/>
          </a:p>
        </p:txBody>
      </p:sp>
      <p:sp>
        <p:nvSpPr>
          <p:cNvPr id="8" name="Mengentext"/>
          <p:cNvSpPr>
            <a:spLocks noGrp="1"/>
          </p:cNvSpPr>
          <p:nvPr>
            <p:ph type="body" sz="quarter" idx="12" hasCustomPrompt="1"/>
          </p:nvPr>
        </p:nvSpPr>
        <p:spPr>
          <a:xfrm>
            <a:off x="4292250" y="2926232"/>
            <a:ext cx="3600000" cy="1538883"/>
          </a:xfrm>
          <a:prstGeom prst="rect">
            <a:avLst/>
          </a:prstGeom>
        </p:spPr>
        <p:txBody>
          <a:bodyPr wrap="square" lIns="0" tIns="0" rIns="0" bIns="0">
            <a:spAutoFit/>
          </a:bodyPr>
          <a:lstStyle>
            <a:lvl1pPr>
              <a:lnSpc>
                <a:spcPct val="100000"/>
              </a:lnSpc>
              <a:defRPr sz="1600" cap="none" spc="40" baseline="0">
                <a:latin typeface="+mn-lt"/>
              </a:defRPr>
            </a:lvl1pPr>
            <a:lvl2pPr>
              <a:lnSpc>
                <a:spcPct val="100000"/>
              </a:lnSpc>
              <a:defRPr sz="1600" cap="none" spc="40" baseline="0">
                <a:latin typeface="+mn-lt"/>
              </a:defRPr>
            </a:lvl2pPr>
            <a:lvl3pPr>
              <a:lnSpc>
                <a:spcPct val="100000"/>
              </a:lnSpc>
              <a:defRPr sz="1600" cap="none" spc="40" baseline="0">
                <a:latin typeface="+mn-lt"/>
              </a:defRPr>
            </a:lvl3pPr>
            <a:lvl4pPr>
              <a:lnSpc>
                <a:spcPct val="100000"/>
              </a:lnSpc>
              <a:defRPr sz="1600" cap="none" spc="40" baseline="0">
                <a:latin typeface="+mn-lt"/>
              </a:defRPr>
            </a:lvl4pPr>
            <a:lvl5pPr>
              <a:lnSpc>
                <a:spcPct val="100000"/>
              </a:lnSpc>
              <a:defRPr sz="1600" cap="none" spc="40" baseline="0">
                <a:latin typeface="+mn-lt"/>
              </a:defRPr>
            </a:lvl5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Mengentext"/>
          <p:cNvSpPr>
            <a:spLocks noGrp="1"/>
          </p:cNvSpPr>
          <p:nvPr>
            <p:ph type="body" sz="quarter" idx="13" hasCustomPrompt="1"/>
          </p:nvPr>
        </p:nvSpPr>
        <p:spPr>
          <a:xfrm>
            <a:off x="8248497" y="2926232"/>
            <a:ext cx="3600000" cy="1538883"/>
          </a:xfrm>
          <a:prstGeom prst="rect">
            <a:avLst/>
          </a:prstGeom>
        </p:spPr>
        <p:txBody>
          <a:bodyPr wrap="square" lIns="0" tIns="0" rIns="0" bIns="0">
            <a:spAutoFit/>
          </a:bodyPr>
          <a:lstStyle>
            <a:lvl1pPr>
              <a:lnSpc>
                <a:spcPct val="100000"/>
              </a:lnSpc>
              <a:defRPr sz="1600" cap="none" spc="40" baseline="0">
                <a:latin typeface="+mn-lt"/>
              </a:defRPr>
            </a:lvl1pPr>
            <a:lvl2pPr>
              <a:lnSpc>
                <a:spcPct val="100000"/>
              </a:lnSpc>
              <a:defRPr sz="1600" cap="none" spc="40" baseline="0">
                <a:latin typeface="+mn-lt"/>
              </a:defRPr>
            </a:lvl2pPr>
            <a:lvl3pPr>
              <a:lnSpc>
                <a:spcPct val="100000"/>
              </a:lnSpc>
              <a:defRPr sz="1600" cap="none" spc="40" baseline="0">
                <a:latin typeface="+mn-lt"/>
              </a:defRPr>
            </a:lvl3pPr>
            <a:lvl4pPr>
              <a:lnSpc>
                <a:spcPct val="100000"/>
              </a:lnSpc>
              <a:defRPr sz="1600" cap="none" spc="40" baseline="0">
                <a:latin typeface="+mn-lt"/>
              </a:defRPr>
            </a:lvl4pPr>
            <a:lvl5pPr>
              <a:lnSpc>
                <a:spcPct val="100000"/>
              </a:lnSpc>
              <a:defRPr sz="1600" cap="none" spc="40" baseline="0">
                <a:latin typeface="+mn-lt"/>
              </a:defRPr>
            </a:lvl5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Fußzeilenplatzhalter 4"/>
          <p:cNvSpPr>
            <a:spLocks noGrp="1"/>
          </p:cNvSpPr>
          <p:nvPr>
            <p:ph type="ftr" sz="quarter" idx="3"/>
          </p:nvPr>
        </p:nvSpPr>
        <p:spPr>
          <a:xfrm>
            <a:off x="1127448" y="6457177"/>
            <a:ext cx="9937104" cy="212183"/>
          </a:xfrm>
          <a:prstGeom prst="rect">
            <a:avLst/>
          </a:prstGeom>
        </p:spPr>
        <p:txBody>
          <a:bodyPr vert="horz" lIns="91440" tIns="45720" rIns="91440" bIns="45720" rtlCol="0" anchor="ctr"/>
          <a:lstStyle>
            <a:lvl1pPr algn="ctr">
              <a:defRPr sz="800">
                <a:solidFill>
                  <a:schemeClr val="bg2"/>
                </a:solidFill>
              </a:defRPr>
            </a:lvl1pPr>
          </a:lstStyle>
          <a:p>
            <a:r>
              <a:rPr lang="de-DE"/>
              <a:t>Fachbereich | Institut | Person</a:t>
            </a:r>
            <a:endParaRPr lang="de-DE" dirty="0"/>
          </a:p>
        </p:txBody>
      </p:sp>
    </p:spTree>
    <p:extLst>
      <p:ext uri="{BB962C8B-B14F-4D97-AF65-F5344CB8AC3E}">
        <p14:creationId xmlns:p14="http://schemas.microsoft.com/office/powerpoint/2010/main" val="47984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Spalten Titel und Inhalt">
    <p:spTree>
      <p:nvGrpSpPr>
        <p:cNvPr id="1" name=""/>
        <p:cNvGrpSpPr/>
        <p:nvPr/>
      </p:nvGrpSpPr>
      <p:grpSpPr>
        <a:xfrm>
          <a:off x="0" y="0"/>
          <a:ext cx="0" cy="0"/>
          <a:chOff x="0" y="0"/>
          <a:chExt cx="0" cy="0"/>
        </a:xfrm>
      </p:grpSpPr>
      <p:sp>
        <p:nvSpPr>
          <p:cNvPr id="8" name="Mengentext-Rechts"/>
          <p:cNvSpPr>
            <a:spLocks noGrp="1"/>
          </p:cNvSpPr>
          <p:nvPr>
            <p:ph type="body" sz="quarter" idx="12" hasCustomPrompt="1"/>
          </p:nvPr>
        </p:nvSpPr>
        <p:spPr>
          <a:xfrm>
            <a:off x="6304523" y="2926232"/>
            <a:ext cx="5543974" cy="1538883"/>
          </a:xfrm>
          <a:prstGeom prst="rect">
            <a:avLst/>
          </a:prstGeom>
        </p:spPr>
        <p:txBody>
          <a:bodyPr wrap="square" lIns="0" tIns="0" rIns="0" bIns="0">
            <a:spAutoFit/>
          </a:bodyPr>
          <a:lstStyle>
            <a:lvl1pPr>
              <a:lnSpc>
                <a:spcPct val="100000"/>
              </a:lnSpc>
              <a:defRPr sz="1600" cap="none" spc="40" baseline="0">
                <a:latin typeface="+mn-lt"/>
              </a:defRPr>
            </a:lvl1pPr>
            <a:lvl2pPr>
              <a:lnSpc>
                <a:spcPct val="100000"/>
              </a:lnSpc>
              <a:defRPr sz="1600" cap="none" spc="40" baseline="0">
                <a:latin typeface="+mn-lt"/>
              </a:defRPr>
            </a:lvl2pPr>
            <a:lvl3pPr>
              <a:lnSpc>
                <a:spcPct val="100000"/>
              </a:lnSpc>
              <a:defRPr sz="1600" cap="none" spc="40" baseline="0">
                <a:latin typeface="+mn-lt"/>
              </a:defRPr>
            </a:lvl3pPr>
            <a:lvl4pPr>
              <a:lnSpc>
                <a:spcPct val="100000"/>
              </a:lnSpc>
              <a:defRPr sz="1600" cap="none" spc="40" baseline="0">
                <a:latin typeface="+mn-lt"/>
              </a:defRPr>
            </a:lvl4pPr>
            <a:lvl5pPr>
              <a:lnSpc>
                <a:spcPct val="100000"/>
              </a:lnSpc>
              <a:defRPr sz="1600" cap="none" spc="40" baseline="0">
                <a:latin typeface="+mn-lt"/>
              </a:defRPr>
            </a:lvl5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Mengentext-Links"/>
          <p:cNvSpPr>
            <a:spLocks noGrp="1"/>
          </p:cNvSpPr>
          <p:nvPr>
            <p:ph type="body" sz="quarter" idx="10" hasCustomPrompt="1"/>
          </p:nvPr>
        </p:nvSpPr>
        <p:spPr>
          <a:xfrm>
            <a:off x="336003" y="2926232"/>
            <a:ext cx="5543974" cy="1538883"/>
          </a:xfrm>
          <a:prstGeom prst="rect">
            <a:avLst/>
          </a:prstGeom>
        </p:spPr>
        <p:txBody>
          <a:bodyPr wrap="square" lIns="0" tIns="0" rIns="0" bIns="0">
            <a:spAutoFit/>
          </a:bodyPr>
          <a:lstStyle>
            <a:lvl1pPr>
              <a:lnSpc>
                <a:spcPct val="100000"/>
              </a:lnSpc>
              <a:defRPr sz="1600" cap="none" spc="40" baseline="0">
                <a:latin typeface="+mn-lt"/>
              </a:defRPr>
            </a:lvl1pPr>
            <a:lvl2pPr>
              <a:lnSpc>
                <a:spcPct val="100000"/>
              </a:lnSpc>
              <a:defRPr sz="1600" cap="none" spc="40" baseline="0">
                <a:latin typeface="+mn-lt"/>
              </a:defRPr>
            </a:lvl2pPr>
            <a:lvl3pPr>
              <a:lnSpc>
                <a:spcPct val="100000"/>
              </a:lnSpc>
              <a:defRPr sz="1600" cap="none" spc="40" baseline="0">
                <a:latin typeface="+mn-lt"/>
              </a:defRPr>
            </a:lvl3pPr>
            <a:lvl4pPr>
              <a:lnSpc>
                <a:spcPct val="100000"/>
              </a:lnSpc>
              <a:defRPr sz="1600" cap="none" spc="40" baseline="0">
                <a:latin typeface="+mn-lt"/>
              </a:defRPr>
            </a:lvl4pPr>
            <a:lvl5pPr>
              <a:lnSpc>
                <a:spcPct val="100000"/>
              </a:lnSpc>
              <a:defRPr sz="1600" cap="none" spc="40" baseline="0">
                <a:latin typeface="+mn-lt"/>
              </a:defRPr>
            </a:lvl5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Überschrift-links"/>
          <p:cNvSpPr>
            <a:spLocks noGrp="1"/>
          </p:cNvSpPr>
          <p:nvPr>
            <p:ph type="body" sz="quarter" idx="11" hasCustomPrompt="1"/>
          </p:nvPr>
        </p:nvSpPr>
        <p:spPr>
          <a:xfrm>
            <a:off x="340981" y="1604798"/>
            <a:ext cx="5538996" cy="968086"/>
          </a:xfrm>
          <a:prstGeom prst="rect">
            <a:avLst/>
          </a:prstGeom>
        </p:spPr>
        <p:txBody>
          <a:bodyPr lIns="0" tIns="0" rIns="0" bIns="0" anchor="b" anchorCtr="0">
            <a:spAutoFit/>
          </a:bodyPr>
          <a:lstStyle>
            <a:lvl1pPr>
              <a:defRPr sz="2600"/>
            </a:lvl1pPr>
          </a:lstStyle>
          <a:p>
            <a:pPr lvl="0"/>
            <a:r>
              <a:rPr lang="de-DE" dirty="0"/>
              <a:t>Formatvorlagen des Textmasters bearbeiten</a:t>
            </a:r>
          </a:p>
        </p:txBody>
      </p:sp>
      <p:sp>
        <p:nvSpPr>
          <p:cNvPr id="13" name="Überschrift-rechts"/>
          <p:cNvSpPr>
            <a:spLocks noGrp="1"/>
          </p:cNvSpPr>
          <p:nvPr>
            <p:ph type="body" sz="quarter" idx="13" hasCustomPrompt="1"/>
          </p:nvPr>
        </p:nvSpPr>
        <p:spPr>
          <a:xfrm>
            <a:off x="6293867" y="1604798"/>
            <a:ext cx="5538996" cy="968086"/>
          </a:xfrm>
          <a:prstGeom prst="rect">
            <a:avLst/>
          </a:prstGeom>
        </p:spPr>
        <p:txBody>
          <a:bodyPr lIns="0" tIns="0" rIns="0" bIns="0" anchor="b" anchorCtr="0">
            <a:spAutoFit/>
          </a:bodyPr>
          <a:lstStyle>
            <a:lvl1pPr>
              <a:defRPr sz="2600"/>
            </a:lvl1pPr>
          </a:lstStyle>
          <a:p>
            <a:pPr lvl="0"/>
            <a:r>
              <a:rPr lang="de-DE" dirty="0"/>
              <a:t>Formatvorlagen des Textmasters bearbeiten</a:t>
            </a:r>
          </a:p>
        </p:txBody>
      </p:sp>
      <p:sp>
        <p:nvSpPr>
          <p:cNvPr id="2" name="Titel"/>
          <p:cNvSpPr>
            <a:spLocks noGrp="1"/>
          </p:cNvSpPr>
          <p:nvPr>
            <p:ph type="title"/>
          </p:nvPr>
        </p:nvSpPr>
        <p:spPr>
          <a:xfrm>
            <a:off x="336000" y="696000"/>
            <a:ext cx="9096000" cy="144000"/>
          </a:xfrm>
        </p:spPr>
        <p:txBody>
          <a:bodyPr/>
          <a:lstStyle/>
          <a:p>
            <a:r>
              <a:rPr lang="de-DE" dirty="0"/>
              <a:t>Titelmasterformat durch Klicken bearbeiten</a:t>
            </a:r>
          </a:p>
        </p:txBody>
      </p:sp>
      <p:sp>
        <p:nvSpPr>
          <p:cNvPr id="10" name="Datumsplatzhalter 3"/>
          <p:cNvSpPr>
            <a:spLocks noGrp="1"/>
          </p:cNvSpPr>
          <p:nvPr>
            <p:ph type="dt" sz="half" idx="2"/>
          </p:nvPr>
        </p:nvSpPr>
        <p:spPr>
          <a:xfrm>
            <a:off x="334435" y="6457177"/>
            <a:ext cx="648998" cy="212183"/>
          </a:xfrm>
          <a:prstGeom prst="rect">
            <a:avLst/>
          </a:prstGeom>
        </p:spPr>
        <p:txBody>
          <a:bodyPr vert="horz" wrap="none" lIns="0" tIns="45720" rIns="36000" bIns="45720" rtlCol="0" anchor="ctr"/>
          <a:lstStyle>
            <a:lvl1pPr algn="l">
              <a:defRPr sz="800">
                <a:solidFill>
                  <a:schemeClr val="bg2"/>
                </a:solidFill>
              </a:defRPr>
            </a:lvl1pPr>
          </a:lstStyle>
          <a:p>
            <a:fld id="{81452342-A80E-5445-A934-373EC6DCFFC2}" type="datetime1">
              <a:rPr lang="de-DE" smtClean="0"/>
              <a:t>04.07.2023</a:t>
            </a:fld>
            <a:endParaRPr lang="de-DE" dirty="0"/>
          </a:p>
        </p:txBody>
      </p:sp>
      <p:sp>
        <p:nvSpPr>
          <p:cNvPr id="12" name="Foliennummernplatzhalter 5"/>
          <p:cNvSpPr>
            <a:spLocks noGrp="1"/>
          </p:cNvSpPr>
          <p:nvPr>
            <p:ph type="sldNum" sz="quarter" idx="4"/>
          </p:nvPr>
        </p:nvSpPr>
        <p:spPr>
          <a:xfrm>
            <a:off x="11356926" y="6457177"/>
            <a:ext cx="491571" cy="212183"/>
          </a:xfrm>
          <a:prstGeom prst="rect">
            <a:avLst/>
          </a:prstGeom>
        </p:spPr>
        <p:txBody>
          <a:bodyPr vert="horz" wrap="none" lIns="91440" tIns="45720" rIns="0" bIns="45720" rtlCol="0" anchor="ctr"/>
          <a:lstStyle>
            <a:lvl1pPr algn="r">
              <a:defRPr sz="800">
                <a:solidFill>
                  <a:schemeClr val="bg2"/>
                </a:solidFill>
              </a:defRPr>
            </a:lvl1pPr>
          </a:lstStyle>
          <a:p>
            <a:fld id="{90C102AE-0422-49F2-AB6F-2D341D1EB39B}" type="slidenum">
              <a:rPr lang="de-DE" smtClean="0"/>
              <a:pPr/>
              <a:t>‹#›</a:t>
            </a:fld>
            <a:endParaRPr lang="de-DE" dirty="0"/>
          </a:p>
        </p:txBody>
      </p:sp>
      <p:sp>
        <p:nvSpPr>
          <p:cNvPr id="14" name="Fußzeilenplatzhalter 4"/>
          <p:cNvSpPr>
            <a:spLocks noGrp="1"/>
          </p:cNvSpPr>
          <p:nvPr>
            <p:ph type="ftr" sz="quarter" idx="3"/>
          </p:nvPr>
        </p:nvSpPr>
        <p:spPr>
          <a:xfrm>
            <a:off x="1127448" y="6457177"/>
            <a:ext cx="9937104" cy="212183"/>
          </a:xfrm>
          <a:prstGeom prst="rect">
            <a:avLst/>
          </a:prstGeom>
        </p:spPr>
        <p:txBody>
          <a:bodyPr vert="horz" lIns="91440" tIns="45720" rIns="91440" bIns="45720" rtlCol="0" anchor="ctr"/>
          <a:lstStyle>
            <a:lvl1pPr algn="ctr">
              <a:defRPr sz="800">
                <a:solidFill>
                  <a:schemeClr val="bg2"/>
                </a:solidFill>
              </a:defRPr>
            </a:lvl1pPr>
          </a:lstStyle>
          <a:p>
            <a:r>
              <a:rPr lang="de-DE"/>
              <a:t>Fachbereich | Institut | Person</a:t>
            </a:r>
            <a:endParaRPr lang="de-DE" dirty="0"/>
          </a:p>
        </p:txBody>
      </p:sp>
    </p:spTree>
    <p:extLst>
      <p:ext uri="{BB962C8B-B14F-4D97-AF65-F5344CB8AC3E}">
        <p14:creationId xmlns:p14="http://schemas.microsoft.com/office/powerpoint/2010/main" val="27748810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el und Inhalt 2 Spalten + Sub">
    <p:spTree>
      <p:nvGrpSpPr>
        <p:cNvPr id="1" name=""/>
        <p:cNvGrpSpPr/>
        <p:nvPr/>
      </p:nvGrpSpPr>
      <p:grpSpPr>
        <a:xfrm>
          <a:off x="0" y="0"/>
          <a:ext cx="0" cy="0"/>
          <a:chOff x="0" y="0"/>
          <a:chExt cx="0" cy="0"/>
        </a:xfrm>
      </p:grpSpPr>
      <p:sp>
        <p:nvSpPr>
          <p:cNvPr id="8" name="Mengentext-Rechts"/>
          <p:cNvSpPr>
            <a:spLocks noGrp="1"/>
          </p:cNvSpPr>
          <p:nvPr>
            <p:ph type="body" sz="quarter" idx="12" hasCustomPrompt="1"/>
          </p:nvPr>
        </p:nvSpPr>
        <p:spPr>
          <a:xfrm>
            <a:off x="5447928" y="2926232"/>
            <a:ext cx="4488235" cy="1569660"/>
          </a:xfrm>
          <a:prstGeom prst="rect">
            <a:avLst/>
          </a:prstGeom>
        </p:spPr>
        <p:txBody>
          <a:bodyPr wrap="square" lIns="0" tIns="0" rIns="0" bIns="0">
            <a:spAutoFit/>
          </a:bodyPr>
          <a:lstStyle>
            <a:lvl1pPr>
              <a:lnSpc>
                <a:spcPct val="100000"/>
              </a:lnSpc>
              <a:defRPr sz="1600" cap="none" spc="40" baseline="0">
                <a:latin typeface="+mn-lt"/>
              </a:defRPr>
            </a:lvl1pPr>
            <a:lvl2pPr>
              <a:lnSpc>
                <a:spcPct val="100000"/>
              </a:lnSpc>
              <a:defRPr sz="1600" cap="none" spc="40" baseline="0">
                <a:latin typeface="+mn-lt"/>
              </a:defRPr>
            </a:lvl2pPr>
            <a:lvl3pPr>
              <a:lnSpc>
                <a:spcPct val="100000"/>
              </a:lnSpc>
              <a:defRPr sz="1600" cap="none" spc="40" baseline="0">
                <a:latin typeface="+mn-lt"/>
              </a:defRPr>
            </a:lvl3pPr>
            <a:lvl4pPr>
              <a:lnSpc>
                <a:spcPct val="100000"/>
              </a:lnSpc>
              <a:defRPr sz="1600" cap="none" spc="40" baseline="0">
                <a:latin typeface="+mn-lt"/>
              </a:defRPr>
            </a:lvl4pPr>
            <a:lvl5pPr>
              <a:lnSpc>
                <a:spcPct val="100000"/>
              </a:lnSpc>
              <a:defRPr sz="1600" cap="none" spc="40" baseline="0">
                <a:latin typeface="+mn-lt"/>
              </a:defRPr>
            </a:lvl5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Mengentext-Links"/>
          <p:cNvSpPr>
            <a:spLocks noGrp="1"/>
          </p:cNvSpPr>
          <p:nvPr>
            <p:ph type="body" sz="quarter" idx="10" hasCustomPrompt="1"/>
          </p:nvPr>
        </p:nvSpPr>
        <p:spPr>
          <a:xfrm>
            <a:off x="336002" y="2926232"/>
            <a:ext cx="4607870" cy="1569660"/>
          </a:xfrm>
          <a:prstGeom prst="rect">
            <a:avLst/>
          </a:prstGeom>
        </p:spPr>
        <p:txBody>
          <a:bodyPr wrap="square" lIns="0" tIns="0" rIns="0" bIns="0">
            <a:spAutoFit/>
          </a:bodyPr>
          <a:lstStyle>
            <a:lvl1pPr>
              <a:lnSpc>
                <a:spcPct val="100000"/>
              </a:lnSpc>
              <a:defRPr sz="1600" cap="none" spc="40" baseline="0">
                <a:latin typeface="+mn-lt"/>
              </a:defRPr>
            </a:lvl1pPr>
            <a:lvl2pPr>
              <a:lnSpc>
                <a:spcPct val="100000"/>
              </a:lnSpc>
              <a:defRPr sz="1600" cap="none" spc="40" baseline="0">
                <a:latin typeface="+mn-lt"/>
              </a:defRPr>
            </a:lvl2pPr>
            <a:lvl3pPr>
              <a:lnSpc>
                <a:spcPct val="100000"/>
              </a:lnSpc>
              <a:defRPr sz="1600" cap="none" spc="40" baseline="0">
                <a:latin typeface="+mn-lt"/>
              </a:defRPr>
            </a:lvl3pPr>
            <a:lvl4pPr>
              <a:lnSpc>
                <a:spcPct val="100000"/>
              </a:lnSpc>
              <a:defRPr sz="1600" cap="none" spc="40" baseline="0">
                <a:latin typeface="+mn-lt"/>
              </a:defRPr>
            </a:lvl4pPr>
            <a:lvl5pPr>
              <a:lnSpc>
                <a:spcPct val="100000"/>
              </a:lnSpc>
              <a:defRPr sz="1600" cap="none" spc="40" baseline="0">
                <a:latin typeface="+mn-lt"/>
              </a:defRPr>
            </a:lvl5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Überschrift-links"/>
          <p:cNvSpPr>
            <a:spLocks noGrp="1"/>
          </p:cNvSpPr>
          <p:nvPr>
            <p:ph type="body" sz="quarter" idx="11"/>
          </p:nvPr>
        </p:nvSpPr>
        <p:spPr>
          <a:xfrm>
            <a:off x="340981" y="1604798"/>
            <a:ext cx="4602891" cy="1152161"/>
          </a:xfrm>
          <a:prstGeom prst="rect">
            <a:avLst/>
          </a:prstGeom>
        </p:spPr>
        <p:txBody>
          <a:bodyPr lIns="0" tIns="0" rIns="0" bIns="0"/>
          <a:lstStyle>
            <a:lvl1pPr>
              <a:defRPr sz="2600"/>
            </a:lvl1pPr>
          </a:lstStyle>
          <a:p>
            <a:pPr lvl="0"/>
            <a:r>
              <a:rPr lang="de-DE" dirty="0"/>
              <a:t>Formatvorlagen des Textmasters bearbeiten</a:t>
            </a:r>
          </a:p>
        </p:txBody>
      </p:sp>
      <p:sp>
        <p:nvSpPr>
          <p:cNvPr id="13" name="Überschrift-rechts"/>
          <p:cNvSpPr>
            <a:spLocks noGrp="1"/>
          </p:cNvSpPr>
          <p:nvPr>
            <p:ph type="body" sz="quarter" idx="13"/>
          </p:nvPr>
        </p:nvSpPr>
        <p:spPr>
          <a:xfrm>
            <a:off x="5447928" y="1604798"/>
            <a:ext cx="4474319" cy="1152161"/>
          </a:xfrm>
          <a:prstGeom prst="rect">
            <a:avLst/>
          </a:prstGeom>
        </p:spPr>
        <p:txBody>
          <a:bodyPr lIns="0" tIns="0" rIns="0" bIns="0"/>
          <a:lstStyle>
            <a:lvl1pPr>
              <a:defRPr sz="2600"/>
            </a:lvl1pPr>
          </a:lstStyle>
          <a:p>
            <a:pPr lvl="0"/>
            <a:r>
              <a:rPr lang="de-DE" dirty="0"/>
              <a:t>Formatvorlagen des Textmasters bearbeiten</a:t>
            </a:r>
          </a:p>
        </p:txBody>
      </p:sp>
      <p:sp>
        <p:nvSpPr>
          <p:cNvPr id="2" name="Titel"/>
          <p:cNvSpPr>
            <a:spLocks noGrp="1"/>
          </p:cNvSpPr>
          <p:nvPr>
            <p:ph type="title"/>
          </p:nvPr>
        </p:nvSpPr>
        <p:spPr>
          <a:xfrm>
            <a:off x="336000" y="696000"/>
            <a:ext cx="9096000" cy="144000"/>
          </a:xfrm>
        </p:spPr>
        <p:txBody>
          <a:bodyPr/>
          <a:lstStyle/>
          <a:p>
            <a:r>
              <a:rPr lang="de-DE" dirty="0"/>
              <a:t>Titelmasterformat durch Klicken bearbeiten</a:t>
            </a:r>
          </a:p>
        </p:txBody>
      </p:sp>
      <p:sp>
        <p:nvSpPr>
          <p:cNvPr id="10" name="Datumsplatzhalter 3"/>
          <p:cNvSpPr>
            <a:spLocks noGrp="1"/>
          </p:cNvSpPr>
          <p:nvPr>
            <p:ph type="dt" sz="half" idx="2"/>
          </p:nvPr>
        </p:nvSpPr>
        <p:spPr>
          <a:xfrm>
            <a:off x="334435" y="6457177"/>
            <a:ext cx="648998" cy="212183"/>
          </a:xfrm>
          <a:prstGeom prst="rect">
            <a:avLst/>
          </a:prstGeom>
        </p:spPr>
        <p:txBody>
          <a:bodyPr vert="horz" wrap="none" lIns="0" tIns="45720" rIns="36000" bIns="45720" rtlCol="0" anchor="ctr"/>
          <a:lstStyle>
            <a:lvl1pPr algn="l">
              <a:defRPr sz="800">
                <a:solidFill>
                  <a:schemeClr val="bg2"/>
                </a:solidFill>
              </a:defRPr>
            </a:lvl1pPr>
          </a:lstStyle>
          <a:p>
            <a:fld id="{2555A729-F7CB-C54F-B1CE-6B88A50C74FC}" type="datetime1">
              <a:rPr lang="de-DE" smtClean="0"/>
              <a:t>04.07.2023</a:t>
            </a:fld>
            <a:endParaRPr lang="de-DE" dirty="0"/>
          </a:p>
        </p:txBody>
      </p:sp>
      <p:sp>
        <p:nvSpPr>
          <p:cNvPr id="12" name="Foliennummernplatzhalter 5"/>
          <p:cNvSpPr>
            <a:spLocks noGrp="1"/>
          </p:cNvSpPr>
          <p:nvPr>
            <p:ph type="sldNum" sz="quarter" idx="4"/>
          </p:nvPr>
        </p:nvSpPr>
        <p:spPr>
          <a:xfrm>
            <a:off x="11356926" y="6457177"/>
            <a:ext cx="491571" cy="212183"/>
          </a:xfrm>
          <a:prstGeom prst="rect">
            <a:avLst/>
          </a:prstGeom>
        </p:spPr>
        <p:txBody>
          <a:bodyPr vert="horz" wrap="none" lIns="91440" tIns="45720" rIns="0" bIns="45720" rtlCol="0" anchor="ctr"/>
          <a:lstStyle>
            <a:lvl1pPr algn="r">
              <a:defRPr sz="800">
                <a:solidFill>
                  <a:schemeClr val="bg2"/>
                </a:solidFill>
              </a:defRPr>
            </a:lvl1pPr>
          </a:lstStyle>
          <a:p>
            <a:fld id="{90C102AE-0422-49F2-AB6F-2D341D1EB39B}" type="slidenum">
              <a:rPr lang="de-DE" smtClean="0"/>
              <a:pPr/>
              <a:t>‹#›</a:t>
            </a:fld>
            <a:endParaRPr lang="de-DE" dirty="0"/>
          </a:p>
        </p:txBody>
      </p:sp>
      <p:sp>
        <p:nvSpPr>
          <p:cNvPr id="14" name="Bildplatzhalter"/>
          <p:cNvSpPr>
            <a:spLocks noGrp="1"/>
          </p:cNvSpPr>
          <p:nvPr>
            <p:ph type="pic" sz="quarter" idx="14" hasCustomPrompt="1"/>
          </p:nvPr>
        </p:nvSpPr>
        <p:spPr>
          <a:xfrm>
            <a:off x="10128447" y="1604963"/>
            <a:ext cx="2065669" cy="673100"/>
          </a:xfrm>
          <a:prstGeom prst="rect">
            <a:avLst/>
          </a:prstGeom>
        </p:spPr>
        <p:txBody>
          <a:bodyPr anchor="ctr" anchorCtr="0"/>
          <a:lstStyle>
            <a:lvl1pPr algn="ctr">
              <a:defRPr sz="1200">
                <a:solidFill>
                  <a:schemeClr val="bg1">
                    <a:lumMod val="65000"/>
                  </a:schemeClr>
                </a:solidFill>
                <a:latin typeface="+mn-lt"/>
              </a:defRPr>
            </a:lvl1pPr>
          </a:lstStyle>
          <a:p>
            <a:r>
              <a:rPr lang="de-DE" dirty="0"/>
              <a:t>Hier </a:t>
            </a:r>
            <a:r>
              <a:rPr lang="de-DE" dirty="0" err="1"/>
              <a:t>Sublogo</a:t>
            </a:r>
            <a:r>
              <a:rPr lang="de-DE" dirty="0"/>
              <a:t> platzieren</a:t>
            </a:r>
          </a:p>
        </p:txBody>
      </p:sp>
      <p:sp>
        <p:nvSpPr>
          <p:cNvPr id="15" name="Fußzeilenplatzhalter 4"/>
          <p:cNvSpPr>
            <a:spLocks noGrp="1"/>
          </p:cNvSpPr>
          <p:nvPr>
            <p:ph type="ftr" sz="quarter" idx="3"/>
          </p:nvPr>
        </p:nvSpPr>
        <p:spPr>
          <a:xfrm>
            <a:off x="1127448" y="6457177"/>
            <a:ext cx="9937104" cy="212183"/>
          </a:xfrm>
          <a:prstGeom prst="rect">
            <a:avLst/>
          </a:prstGeom>
        </p:spPr>
        <p:txBody>
          <a:bodyPr vert="horz" lIns="91440" tIns="45720" rIns="91440" bIns="45720" rtlCol="0" anchor="ctr"/>
          <a:lstStyle>
            <a:lvl1pPr algn="ctr">
              <a:defRPr sz="800">
                <a:solidFill>
                  <a:schemeClr val="bg2"/>
                </a:solidFill>
              </a:defRPr>
            </a:lvl1pPr>
          </a:lstStyle>
          <a:p>
            <a:r>
              <a:rPr lang="de-DE"/>
              <a:t>Fachbereich | Institut | Person</a:t>
            </a:r>
            <a:endParaRPr lang="de-DE" dirty="0"/>
          </a:p>
        </p:txBody>
      </p:sp>
    </p:spTree>
    <p:extLst>
      <p:ext uri="{BB962C8B-B14F-4D97-AF65-F5344CB8AC3E}">
        <p14:creationId xmlns:p14="http://schemas.microsoft.com/office/powerpoint/2010/main" val="3337272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8998FB-6C64-8B44-93CB-335C8026640F}"/>
              </a:ext>
            </a:extLst>
          </p:cNvPr>
          <p:cNvSpPr>
            <a:spLocks noGrp="1"/>
          </p:cNvSpPr>
          <p:nvPr>
            <p:ph type="title"/>
          </p:nvPr>
        </p:nvSpPr>
        <p:spPr/>
        <p:txBody>
          <a:bodyPr/>
          <a:lstStyle/>
          <a:p>
            <a:r>
              <a:rPr lang="de-DE"/>
              <a:t>Mastertitelformat bearbeiten</a:t>
            </a:r>
          </a:p>
        </p:txBody>
      </p:sp>
      <p:sp>
        <p:nvSpPr>
          <p:cNvPr id="7" name="Bildplatzhalter 6">
            <a:extLst>
              <a:ext uri="{FF2B5EF4-FFF2-40B4-BE49-F238E27FC236}">
                <a16:creationId xmlns:a16="http://schemas.microsoft.com/office/drawing/2014/main" id="{D2EFE214-D270-6B4C-92C0-CC06527E3160}"/>
              </a:ext>
            </a:extLst>
          </p:cNvPr>
          <p:cNvSpPr>
            <a:spLocks noGrp="1"/>
          </p:cNvSpPr>
          <p:nvPr>
            <p:ph type="pic" sz="quarter" idx="13"/>
          </p:nvPr>
        </p:nvSpPr>
        <p:spPr>
          <a:xfrm>
            <a:off x="912018" y="2020493"/>
            <a:ext cx="2687637" cy="2687637"/>
          </a:xfrm>
          <a:prstGeom prst="ellipse">
            <a:avLst/>
          </a:prstGeom>
        </p:spPr>
        <p:txBody>
          <a:bodyPr anchor="ctr" anchorCtr="0"/>
          <a:lstStyle>
            <a:lvl1pPr algn="ctr">
              <a:defRPr sz="1200">
                <a:solidFill>
                  <a:schemeClr val="tx1">
                    <a:lumMod val="50000"/>
                    <a:lumOff val="50000"/>
                  </a:schemeClr>
                </a:solidFill>
                <a:latin typeface="+mn-lt"/>
              </a:defRPr>
            </a:lvl1pPr>
          </a:lstStyle>
          <a:p>
            <a:r>
              <a:rPr lang="de-DE" dirty="0"/>
              <a:t>Bild durch Klicken auf Symbol hinzufügen</a:t>
            </a:r>
          </a:p>
        </p:txBody>
      </p:sp>
      <p:sp>
        <p:nvSpPr>
          <p:cNvPr id="12" name="Textplatzhalter 11">
            <a:extLst>
              <a:ext uri="{FF2B5EF4-FFF2-40B4-BE49-F238E27FC236}">
                <a16:creationId xmlns:a16="http://schemas.microsoft.com/office/drawing/2014/main" id="{F5BF83B9-2515-454D-A89F-2608B1EDE593}"/>
              </a:ext>
            </a:extLst>
          </p:cNvPr>
          <p:cNvSpPr>
            <a:spLocks noGrp="1"/>
          </p:cNvSpPr>
          <p:nvPr>
            <p:ph type="body" sz="quarter" idx="14" hasCustomPrompt="1"/>
          </p:nvPr>
        </p:nvSpPr>
        <p:spPr>
          <a:xfrm>
            <a:off x="4176713" y="3135551"/>
            <a:ext cx="5759450" cy="287337"/>
          </a:xfrm>
          <a:prstGeom prst="rect">
            <a:avLst/>
          </a:prstGeom>
        </p:spPr>
        <p:txBody>
          <a:bodyPr lIns="0" tIns="0" rIns="0" bIns="0"/>
          <a:lstStyle>
            <a:lvl1pPr>
              <a:defRPr sz="1400" cap="none" spc="30" baseline="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de-DE" dirty="0"/>
              <a:t>Mastertextformat Bearbeiten</a:t>
            </a:r>
          </a:p>
        </p:txBody>
      </p:sp>
      <p:sp>
        <p:nvSpPr>
          <p:cNvPr id="16" name="Textplatzhalter 11">
            <a:extLst>
              <a:ext uri="{FF2B5EF4-FFF2-40B4-BE49-F238E27FC236}">
                <a16:creationId xmlns:a16="http://schemas.microsoft.com/office/drawing/2014/main" id="{1F841205-6AE5-5D48-90B6-2AF9DE19B3BD}"/>
              </a:ext>
            </a:extLst>
          </p:cNvPr>
          <p:cNvSpPr>
            <a:spLocks noGrp="1"/>
          </p:cNvSpPr>
          <p:nvPr>
            <p:ph type="body" sz="quarter" idx="15" hasCustomPrompt="1"/>
          </p:nvPr>
        </p:nvSpPr>
        <p:spPr>
          <a:xfrm>
            <a:off x="4176713" y="3521631"/>
            <a:ext cx="5759450" cy="287337"/>
          </a:xfrm>
          <a:prstGeom prst="rect">
            <a:avLst/>
          </a:prstGeom>
        </p:spPr>
        <p:txBody>
          <a:bodyPr lIns="0" tIns="0" rIns="0" bIns="0"/>
          <a:lstStyle>
            <a:lvl1pPr>
              <a:defRPr sz="1400" cap="none" spc="30" baseline="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de-DE" dirty="0"/>
              <a:t>Mastertextformat Bearbeiten</a:t>
            </a:r>
          </a:p>
        </p:txBody>
      </p:sp>
      <p:sp>
        <p:nvSpPr>
          <p:cNvPr id="17" name="Textplatzhalter 11">
            <a:extLst>
              <a:ext uri="{FF2B5EF4-FFF2-40B4-BE49-F238E27FC236}">
                <a16:creationId xmlns:a16="http://schemas.microsoft.com/office/drawing/2014/main" id="{F62238B2-8177-9D46-ACCD-E279BB0EB5CA}"/>
              </a:ext>
            </a:extLst>
          </p:cNvPr>
          <p:cNvSpPr>
            <a:spLocks noGrp="1"/>
          </p:cNvSpPr>
          <p:nvPr>
            <p:ph type="body" sz="quarter" idx="16" hasCustomPrompt="1"/>
          </p:nvPr>
        </p:nvSpPr>
        <p:spPr>
          <a:xfrm>
            <a:off x="4176713" y="3907711"/>
            <a:ext cx="5759450" cy="287337"/>
          </a:xfrm>
          <a:prstGeom prst="rect">
            <a:avLst/>
          </a:prstGeom>
        </p:spPr>
        <p:txBody>
          <a:bodyPr lIns="0" tIns="0" rIns="0" bIns="0"/>
          <a:lstStyle>
            <a:lvl1pPr>
              <a:defRPr sz="1400" cap="none" spc="30" baseline="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de-DE" dirty="0"/>
              <a:t>Mastertextformat Bearbeiten</a:t>
            </a:r>
          </a:p>
        </p:txBody>
      </p:sp>
      <p:sp>
        <p:nvSpPr>
          <p:cNvPr id="18" name="Textplatzhalter 11">
            <a:extLst>
              <a:ext uri="{FF2B5EF4-FFF2-40B4-BE49-F238E27FC236}">
                <a16:creationId xmlns:a16="http://schemas.microsoft.com/office/drawing/2014/main" id="{9A2974F0-5D4E-6244-B854-C9036906ADA2}"/>
              </a:ext>
            </a:extLst>
          </p:cNvPr>
          <p:cNvSpPr>
            <a:spLocks noGrp="1"/>
          </p:cNvSpPr>
          <p:nvPr>
            <p:ph type="body" sz="quarter" idx="17" hasCustomPrompt="1"/>
          </p:nvPr>
        </p:nvSpPr>
        <p:spPr>
          <a:xfrm>
            <a:off x="4176713" y="4293791"/>
            <a:ext cx="5759450" cy="287337"/>
          </a:xfrm>
          <a:prstGeom prst="rect">
            <a:avLst/>
          </a:prstGeom>
        </p:spPr>
        <p:txBody>
          <a:bodyPr lIns="0" tIns="0" rIns="0" bIns="0"/>
          <a:lstStyle>
            <a:lvl1pPr>
              <a:defRPr sz="1400" cap="none" spc="30" baseline="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de-DE" dirty="0"/>
              <a:t>Mastertextformat Bearbeiten</a:t>
            </a:r>
          </a:p>
        </p:txBody>
      </p:sp>
      <p:sp>
        <p:nvSpPr>
          <p:cNvPr id="19" name="Datumsplatzhalter 3">
            <a:extLst>
              <a:ext uri="{FF2B5EF4-FFF2-40B4-BE49-F238E27FC236}">
                <a16:creationId xmlns:a16="http://schemas.microsoft.com/office/drawing/2014/main" id="{FE42D87B-A787-C742-975C-9BD6E3CC99B2}"/>
              </a:ext>
            </a:extLst>
          </p:cNvPr>
          <p:cNvSpPr>
            <a:spLocks noGrp="1"/>
          </p:cNvSpPr>
          <p:nvPr>
            <p:ph type="dt" sz="half" idx="2"/>
          </p:nvPr>
        </p:nvSpPr>
        <p:spPr>
          <a:xfrm>
            <a:off x="334435" y="6457177"/>
            <a:ext cx="648998" cy="212183"/>
          </a:xfrm>
          <a:prstGeom prst="rect">
            <a:avLst/>
          </a:prstGeom>
        </p:spPr>
        <p:txBody>
          <a:bodyPr vert="horz" wrap="none" lIns="0" tIns="45720" rIns="36000" bIns="45720" rtlCol="0" anchor="ctr"/>
          <a:lstStyle>
            <a:lvl1pPr algn="l">
              <a:defRPr sz="800">
                <a:solidFill>
                  <a:schemeClr val="bg2"/>
                </a:solidFill>
              </a:defRPr>
            </a:lvl1pPr>
          </a:lstStyle>
          <a:p>
            <a:fld id="{E12F9227-B5EE-894C-AE26-030FC59C4FF6}" type="datetime1">
              <a:rPr lang="de-DE" smtClean="0"/>
              <a:t>04.07.2023</a:t>
            </a:fld>
            <a:endParaRPr lang="de-DE" dirty="0"/>
          </a:p>
        </p:txBody>
      </p:sp>
      <p:sp>
        <p:nvSpPr>
          <p:cNvPr id="20" name="Foliennummernplatzhalter 5">
            <a:extLst>
              <a:ext uri="{FF2B5EF4-FFF2-40B4-BE49-F238E27FC236}">
                <a16:creationId xmlns:a16="http://schemas.microsoft.com/office/drawing/2014/main" id="{288379A2-EC9C-0E42-8EC5-77D6C95C3CD6}"/>
              </a:ext>
            </a:extLst>
          </p:cNvPr>
          <p:cNvSpPr>
            <a:spLocks noGrp="1"/>
          </p:cNvSpPr>
          <p:nvPr>
            <p:ph type="sldNum" sz="quarter" idx="4"/>
          </p:nvPr>
        </p:nvSpPr>
        <p:spPr>
          <a:xfrm>
            <a:off x="11356926" y="6457177"/>
            <a:ext cx="491571" cy="212183"/>
          </a:xfrm>
          <a:prstGeom prst="rect">
            <a:avLst/>
          </a:prstGeom>
        </p:spPr>
        <p:txBody>
          <a:bodyPr vert="horz" wrap="none" lIns="91440" tIns="45720" rIns="0" bIns="45720" rtlCol="0" anchor="ctr"/>
          <a:lstStyle>
            <a:lvl1pPr algn="r">
              <a:defRPr sz="800">
                <a:solidFill>
                  <a:schemeClr val="bg2"/>
                </a:solidFill>
              </a:defRPr>
            </a:lvl1pPr>
          </a:lstStyle>
          <a:p>
            <a:fld id="{90C102AE-0422-49F2-AB6F-2D341D1EB39B}" type="slidenum">
              <a:rPr lang="de-DE" smtClean="0"/>
              <a:pPr/>
              <a:t>‹#›</a:t>
            </a:fld>
            <a:endParaRPr lang="de-DE" dirty="0"/>
          </a:p>
        </p:txBody>
      </p:sp>
      <p:sp>
        <p:nvSpPr>
          <p:cNvPr id="21" name="Fußzeilenplatzhalter 4">
            <a:extLst>
              <a:ext uri="{FF2B5EF4-FFF2-40B4-BE49-F238E27FC236}">
                <a16:creationId xmlns:a16="http://schemas.microsoft.com/office/drawing/2014/main" id="{D54AADC4-3D1D-554C-9B75-50BDACB2BE13}"/>
              </a:ext>
            </a:extLst>
          </p:cNvPr>
          <p:cNvSpPr>
            <a:spLocks noGrp="1"/>
          </p:cNvSpPr>
          <p:nvPr>
            <p:ph type="ftr" sz="quarter" idx="3"/>
          </p:nvPr>
        </p:nvSpPr>
        <p:spPr>
          <a:xfrm>
            <a:off x="1127448" y="6457177"/>
            <a:ext cx="9937104" cy="212183"/>
          </a:xfrm>
          <a:prstGeom prst="rect">
            <a:avLst/>
          </a:prstGeom>
        </p:spPr>
        <p:txBody>
          <a:bodyPr vert="horz" lIns="91440" tIns="45720" rIns="91440" bIns="45720" rtlCol="0" anchor="ctr"/>
          <a:lstStyle>
            <a:lvl1pPr algn="ctr">
              <a:defRPr sz="800">
                <a:solidFill>
                  <a:schemeClr val="bg2"/>
                </a:solidFill>
              </a:defRPr>
            </a:lvl1pPr>
          </a:lstStyle>
          <a:p>
            <a:r>
              <a:rPr lang="de-DE"/>
              <a:t>Fachbereich | Institut | Person</a:t>
            </a:r>
            <a:endParaRPr lang="de-DE" dirty="0"/>
          </a:p>
        </p:txBody>
      </p:sp>
      <p:sp>
        <p:nvSpPr>
          <p:cNvPr id="23" name="Textplatzhalter 22">
            <a:extLst>
              <a:ext uri="{FF2B5EF4-FFF2-40B4-BE49-F238E27FC236}">
                <a16:creationId xmlns:a16="http://schemas.microsoft.com/office/drawing/2014/main" id="{C5238371-880F-3F4E-A94E-5EB32911D64E}"/>
              </a:ext>
            </a:extLst>
          </p:cNvPr>
          <p:cNvSpPr>
            <a:spLocks noGrp="1"/>
          </p:cNvSpPr>
          <p:nvPr>
            <p:ph type="body" sz="quarter" idx="18"/>
          </p:nvPr>
        </p:nvSpPr>
        <p:spPr>
          <a:xfrm>
            <a:off x="4176713" y="2278063"/>
            <a:ext cx="5759450" cy="681020"/>
          </a:xfrm>
          <a:prstGeom prst="rect">
            <a:avLst/>
          </a:prstGeom>
        </p:spPr>
        <p:txBody>
          <a:bodyPr lIns="0" tIns="0" rIns="0" bIns="0">
            <a:spAutoFit/>
          </a:bodyPr>
          <a:lstStyle>
            <a:lvl1pPr>
              <a:defRPr sz="5400"/>
            </a:lvl1pPr>
          </a:lstStyle>
          <a:p>
            <a:pPr lvl="0"/>
            <a:r>
              <a:rPr lang="de-DE" dirty="0"/>
              <a:t>Mastertext</a:t>
            </a:r>
          </a:p>
        </p:txBody>
      </p:sp>
    </p:spTree>
    <p:extLst>
      <p:ext uri="{BB962C8B-B14F-4D97-AF65-F5344CB8AC3E}">
        <p14:creationId xmlns:p14="http://schemas.microsoft.com/office/powerpoint/2010/main" val="2217462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 Titel Vollbildild V3">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B6553560-BCAE-D548-9152-407AB22F0DD2}"/>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427" r="427"/>
          <a:stretch/>
        </p:blipFill>
        <p:spPr>
          <a:xfrm>
            <a:off x="0" y="0"/>
            <a:ext cx="12192000" cy="6858000"/>
          </a:xfrm>
          <a:prstGeom prst="rect">
            <a:avLst/>
          </a:prstGeom>
        </p:spPr>
      </p:pic>
      <p:sp>
        <p:nvSpPr>
          <p:cNvPr id="22" name="Rechteck 21">
            <a:extLst>
              <a:ext uri="{FF2B5EF4-FFF2-40B4-BE49-F238E27FC236}">
                <a16:creationId xmlns:a16="http://schemas.microsoft.com/office/drawing/2014/main" id="{D3152BEA-25F2-DA45-B0B1-41A812857342}"/>
              </a:ext>
            </a:extLst>
          </p:cNvPr>
          <p:cNvSpPr/>
          <p:nvPr userDrawn="1"/>
        </p:nvSpPr>
        <p:spPr>
          <a:xfrm>
            <a:off x="-6965" y="5081"/>
            <a:ext cx="12192000" cy="6858000"/>
          </a:xfrm>
          <a:prstGeom prst="rect">
            <a:avLst/>
          </a:prstGeom>
          <a:gradFill>
            <a:gsLst>
              <a:gs pos="22000">
                <a:schemeClr val="accent3">
                  <a:lumMod val="67000"/>
                  <a:alpha val="0"/>
                </a:schemeClr>
              </a:gs>
              <a:gs pos="50000">
                <a:schemeClr val="accent3">
                  <a:lumMod val="97000"/>
                  <a:lumOff val="3000"/>
                  <a:alpha val="63000"/>
                </a:schemeClr>
              </a:gs>
              <a:gs pos="100000">
                <a:schemeClr val="accent3">
                  <a:lumMod val="60000"/>
                  <a:lumOff val="4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8DE3F05-BCB9-1540-83FF-13E2917EC8A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463B45E5-B033-114F-AA58-3AD3D727CAF9}"/>
              </a:ext>
            </a:extLst>
          </p:cNvPr>
          <p:cNvSpPr>
            <a:spLocks noGrp="1"/>
          </p:cNvSpPr>
          <p:nvPr>
            <p:ph type="dt" sz="half" idx="10"/>
          </p:nvPr>
        </p:nvSpPr>
        <p:spPr/>
        <p:txBody>
          <a:bodyPr/>
          <a:lstStyle/>
          <a:p>
            <a:fld id="{7EB2EB25-F097-A74B-A96B-01944B99B827}" type="datetime1">
              <a:rPr lang="de-DE" smtClean="0"/>
              <a:t>04.07.2023</a:t>
            </a:fld>
            <a:endParaRPr lang="de-DE" dirty="0"/>
          </a:p>
        </p:txBody>
      </p:sp>
      <p:sp>
        <p:nvSpPr>
          <p:cNvPr id="4" name="Foliennummernplatzhalter 3">
            <a:extLst>
              <a:ext uri="{FF2B5EF4-FFF2-40B4-BE49-F238E27FC236}">
                <a16:creationId xmlns:a16="http://schemas.microsoft.com/office/drawing/2014/main" id="{3A1056A9-E70F-1147-A7A9-1651B5033A0E}"/>
              </a:ext>
            </a:extLst>
          </p:cNvPr>
          <p:cNvSpPr>
            <a:spLocks noGrp="1"/>
          </p:cNvSpPr>
          <p:nvPr>
            <p:ph type="sldNum" sz="quarter" idx="11"/>
          </p:nvPr>
        </p:nvSpPr>
        <p:spPr/>
        <p:txBody>
          <a:bodyPr/>
          <a:lstStyle/>
          <a:p>
            <a:fld id="{90C102AE-0422-49F2-AB6F-2D341D1EB39B}" type="slidenum">
              <a:rPr lang="de-DE" smtClean="0"/>
              <a:pPr/>
              <a:t>‹#›</a:t>
            </a:fld>
            <a:endParaRPr lang="de-DE" dirty="0"/>
          </a:p>
        </p:txBody>
      </p:sp>
      <p:sp>
        <p:nvSpPr>
          <p:cNvPr id="5" name="Fußzeilenplatzhalter 4">
            <a:extLst>
              <a:ext uri="{FF2B5EF4-FFF2-40B4-BE49-F238E27FC236}">
                <a16:creationId xmlns:a16="http://schemas.microsoft.com/office/drawing/2014/main" id="{364B2978-8BAC-4943-B684-C5E414AF2336}"/>
              </a:ext>
            </a:extLst>
          </p:cNvPr>
          <p:cNvSpPr>
            <a:spLocks noGrp="1"/>
          </p:cNvSpPr>
          <p:nvPr>
            <p:ph type="ftr" sz="quarter" idx="12"/>
          </p:nvPr>
        </p:nvSpPr>
        <p:spPr/>
        <p:txBody>
          <a:bodyPr/>
          <a:lstStyle/>
          <a:p>
            <a:r>
              <a:rPr lang="de-DE" dirty="0" err="1"/>
              <a:t>Dept</a:t>
            </a:r>
            <a:r>
              <a:rPr lang="de-DE" dirty="0"/>
              <a:t>. </a:t>
            </a:r>
            <a:r>
              <a:rPr lang="de-DE" dirty="0" err="1"/>
              <a:t>of</a:t>
            </a:r>
            <a:r>
              <a:rPr lang="de-DE" dirty="0"/>
              <a:t> </a:t>
            </a:r>
            <a:r>
              <a:rPr lang="de-DE" dirty="0" err="1"/>
              <a:t>Electrical</a:t>
            </a:r>
            <a:r>
              <a:rPr lang="de-DE" dirty="0"/>
              <a:t> Engineering and Information Technology | TEMF | Jan-Magnus Christmann</a:t>
            </a:r>
          </a:p>
        </p:txBody>
      </p:sp>
      <p:sp>
        <p:nvSpPr>
          <p:cNvPr id="10" name="Mengentext">
            <a:extLst>
              <a:ext uri="{FF2B5EF4-FFF2-40B4-BE49-F238E27FC236}">
                <a16:creationId xmlns:a16="http://schemas.microsoft.com/office/drawing/2014/main" id="{BFACE1E2-960B-484C-93F2-E04B2F40484C}"/>
              </a:ext>
            </a:extLst>
          </p:cNvPr>
          <p:cNvSpPr>
            <a:spLocks noGrp="1"/>
          </p:cNvSpPr>
          <p:nvPr>
            <p:ph type="body" sz="quarter" idx="13" hasCustomPrompt="1"/>
          </p:nvPr>
        </p:nvSpPr>
        <p:spPr>
          <a:xfrm>
            <a:off x="2255838" y="4292600"/>
            <a:ext cx="7679795" cy="569387"/>
          </a:xfrm>
          <a:prstGeom prst="rect">
            <a:avLst/>
          </a:prstGeom>
        </p:spPr>
        <p:txBody>
          <a:bodyPr wrap="square" lIns="0" tIns="0" rIns="0" bIns="0">
            <a:spAutoFit/>
          </a:bodyPr>
          <a:lstStyle>
            <a:lvl1pPr algn="ctr">
              <a:lnSpc>
                <a:spcPct val="100000"/>
              </a:lnSpc>
              <a:defRPr sz="1600" cap="none" spc="40" baseline="0">
                <a:latin typeface="+mn-lt"/>
              </a:defRPr>
            </a:lvl1pPr>
            <a:lvl2pPr algn="ctr">
              <a:lnSpc>
                <a:spcPct val="100000"/>
              </a:lnSpc>
              <a:defRPr sz="1600" cap="none" spc="40" baseline="0">
                <a:latin typeface="+mn-lt"/>
              </a:defRPr>
            </a:lvl2pPr>
            <a:lvl3pPr algn="l">
              <a:lnSpc>
                <a:spcPct val="100000"/>
              </a:lnSpc>
              <a:defRPr sz="1867" cap="none" spc="40" baseline="0">
                <a:latin typeface="+mn-lt"/>
              </a:defRPr>
            </a:lvl3pPr>
            <a:lvl4pPr algn="l">
              <a:lnSpc>
                <a:spcPct val="100000"/>
              </a:lnSpc>
              <a:defRPr sz="1867" cap="none" spc="40" baseline="0">
                <a:latin typeface="+mn-lt"/>
              </a:defRPr>
            </a:lvl4pPr>
            <a:lvl5pPr algn="l">
              <a:lnSpc>
                <a:spcPct val="100000"/>
              </a:lnSpc>
              <a:defRPr sz="1867" cap="none" spc="40" baseline="0">
                <a:latin typeface="+mn-lt"/>
              </a:defRPr>
            </a:lvl5pPr>
          </a:lstStyle>
          <a:p>
            <a:pPr lvl="0"/>
            <a:r>
              <a:rPr lang="de-DE" dirty="0"/>
              <a:t>Erste Ebene</a:t>
            </a:r>
          </a:p>
          <a:p>
            <a:pPr lvl="1"/>
            <a:r>
              <a:rPr lang="de-DE" dirty="0"/>
              <a:t>Zweite Ebene</a:t>
            </a:r>
          </a:p>
        </p:txBody>
      </p:sp>
      <p:sp>
        <p:nvSpPr>
          <p:cNvPr id="11" name="Textplatzhalter 4">
            <a:extLst>
              <a:ext uri="{FF2B5EF4-FFF2-40B4-BE49-F238E27FC236}">
                <a16:creationId xmlns:a16="http://schemas.microsoft.com/office/drawing/2014/main" id="{0037A9FC-59F7-1246-9345-AC66C9271D31}"/>
              </a:ext>
            </a:extLst>
          </p:cNvPr>
          <p:cNvSpPr>
            <a:spLocks noGrp="1"/>
          </p:cNvSpPr>
          <p:nvPr>
            <p:ph type="body" sz="quarter" idx="14"/>
          </p:nvPr>
        </p:nvSpPr>
        <p:spPr>
          <a:xfrm>
            <a:off x="1271464" y="2278063"/>
            <a:ext cx="9721080" cy="2012421"/>
          </a:xfrm>
          <a:prstGeom prst="rect">
            <a:avLst/>
          </a:prstGeom>
        </p:spPr>
        <p:txBody>
          <a:bodyPr anchor="ctr" anchorCtr="0"/>
          <a:lstStyle>
            <a:lvl1pPr algn="ctr">
              <a:defRPr sz="4200"/>
            </a:lvl1pPr>
          </a:lstStyle>
          <a:p>
            <a:pPr lvl="0"/>
            <a:r>
              <a:rPr lang="de-DE" dirty="0"/>
              <a:t>Mastertextformat bearbeiten</a:t>
            </a:r>
          </a:p>
        </p:txBody>
      </p:sp>
      <p:grpSp>
        <p:nvGrpSpPr>
          <p:cNvPr id="24" name="TU Da Logo">
            <a:extLst>
              <a:ext uri="{FF2B5EF4-FFF2-40B4-BE49-F238E27FC236}">
                <a16:creationId xmlns:a16="http://schemas.microsoft.com/office/drawing/2014/main" id="{028F6B8A-4351-C14D-81EE-80408041AAA1}"/>
              </a:ext>
            </a:extLst>
          </p:cNvPr>
          <p:cNvGrpSpPr/>
          <p:nvPr userDrawn="1"/>
        </p:nvGrpSpPr>
        <p:grpSpPr>
          <a:xfrm>
            <a:off x="9911087" y="412750"/>
            <a:ext cx="2272815" cy="910165"/>
            <a:chOff x="7454900" y="306388"/>
            <a:chExt cx="1704610" cy="682624"/>
          </a:xfrm>
        </p:grpSpPr>
        <p:sp>
          <p:nvSpPr>
            <p:cNvPr id="25" name="AutoShape 3">
              <a:extLst>
                <a:ext uri="{FF2B5EF4-FFF2-40B4-BE49-F238E27FC236}">
                  <a16:creationId xmlns:a16="http://schemas.microsoft.com/office/drawing/2014/main" id="{AA3C96EC-094A-E747-BBAA-F0886BC8E1DE}"/>
                </a:ext>
              </a:extLst>
            </p:cNvPr>
            <p:cNvSpPr>
              <a:spLocks noChangeAspect="1" noChangeArrowheads="1" noTextEdit="1"/>
            </p:cNvSpPr>
            <p:nvPr userDrawn="1"/>
          </p:nvSpPr>
          <p:spPr bwMode="auto">
            <a:xfrm>
              <a:off x="7454900" y="309563"/>
              <a:ext cx="1689100" cy="6778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sz="4267"/>
            </a:p>
          </p:txBody>
        </p:sp>
        <p:sp>
          <p:nvSpPr>
            <p:cNvPr id="26" name="Freeform 5">
              <a:extLst>
                <a:ext uri="{FF2B5EF4-FFF2-40B4-BE49-F238E27FC236}">
                  <a16:creationId xmlns:a16="http://schemas.microsoft.com/office/drawing/2014/main" id="{4C2D0020-DB1A-9048-B235-09A7E7CD1755}"/>
                </a:ext>
              </a:extLst>
            </p:cNvPr>
            <p:cNvSpPr>
              <a:spLocks/>
            </p:cNvSpPr>
            <p:nvPr userDrawn="1"/>
          </p:nvSpPr>
          <p:spPr bwMode="auto">
            <a:xfrm>
              <a:off x="7473585" y="306388"/>
              <a:ext cx="1685925" cy="682624"/>
            </a:xfrm>
            <a:custGeom>
              <a:avLst/>
              <a:gdLst>
                <a:gd name="T0" fmla="*/ 0 w 2079"/>
                <a:gd name="T1" fmla="*/ 0 h 831"/>
                <a:gd name="T2" fmla="*/ 0 w 2079"/>
                <a:gd name="T3" fmla="*/ 0 h 831"/>
                <a:gd name="T4" fmla="*/ 2079 w 2079"/>
                <a:gd name="T5" fmla="*/ 0 h 831"/>
                <a:gd name="T6" fmla="*/ 2079 w 2079"/>
                <a:gd name="T7" fmla="*/ 831 h 831"/>
                <a:gd name="T8" fmla="*/ 0 w 2079"/>
                <a:gd name="T9" fmla="*/ 831 h 831"/>
                <a:gd name="T10" fmla="*/ 0 w 2079"/>
                <a:gd name="T11" fmla="*/ 0 h 831"/>
              </a:gdLst>
              <a:ahLst/>
              <a:cxnLst>
                <a:cxn ang="0">
                  <a:pos x="T0" y="T1"/>
                </a:cxn>
                <a:cxn ang="0">
                  <a:pos x="T2" y="T3"/>
                </a:cxn>
                <a:cxn ang="0">
                  <a:pos x="T4" y="T5"/>
                </a:cxn>
                <a:cxn ang="0">
                  <a:pos x="T6" y="T7"/>
                </a:cxn>
                <a:cxn ang="0">
                  <a:pos x="T8" y="T9"/>
                </a:cxn>
                <a:cxn ang="0">
                  <a:pos x="T10" y="T11"/>
                </a:cxn>
              </a:cxnLst>
              <a:rect l="0" t="0" r="r" b="b"/>
              <a:pathLst>
                <a:path w="2079" h="831">
                  <a:moveTo>
                    <a:pt x="0" y="0"/>
                  </a:moveTo>
                  <a:lnTo>
                    <a:pt x="0" y="0"/>
                  </a:lnTo>
                  <a:lnTo>
                    <a:pt x="2079" y="0"/>
                  </a:lnTo>
                  <a:lnTo>
                    <a:pt x="2079" y="831"/>
                  </a:lnTo>
                  <a:lnTo>
                    <a:pt x="0" y="831"/>
                  </a:lnTo>
                  <a:lnTo>
                    <a:pt x="0" y="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sz="4267"/>
            </a:p>
          </p:txBody>
        </p:sp>
        <p:sp>
          <p:nvSpPr>
            <p:cNvPr id="27" name="Freeform 6">
              <a:extLst>
                <a:ext uri="{FF2B5EF4-FFF2-40B4-BE49-F238E27FC236}">
                  <a16:creationId xmlns:a16="http://schemas.microsoft.com/office/drawing/2014/main" id="{E77EA0DE-6387-DC42-920F-1E924DE8BCC6}"/>
                </a:ext>
              </a:extLst>
            </p:cNvPr>
            <p:cNvSpPr>
              <a:spLocks noEditPoints="1"/>
            </p:cNvSpPr>
            <p:nvPr userDrawn="1"/>
          </p:nvSpPr>
          <p:spPr bwMode="auto">
            <a:xfrm>
              <a:off x="7499350" y="325438"/>
              <a:ext cx="525463" cy="576262"/>
            </a:xfrm>
            <a:custGeom>
              <a:avLst/>
              <a:gdLst>
                <a:gd name="T0" fmla="*/ 563 w 647"/>
                <a:gd name="T1" fmla="*/ 676 h 701"/>
                <a:gd name="T2" fmla="*/ 548 w 647"/>
                <a:gd name="T3" fmla="*/ 108 h 701"/>
                <a:gd name="T4" fmla="*/ 625 w 647"/>
                <a:gd name="T5" fmla="*/ 468 h 701"/>
                <a:gd name="T6" fmla="*/ 306 w 647"/>
                <a:gd name="T7" fmla="*/ 570 h 701"/>
                <a:gd name="T8" fmla="*/ 286 w 647"/>
                <a:gd name="T9" fmla="*/ 617 h 701"/>
                <a:gd name="T10" fmla="*/ 352 w 647"/>
                <a:gd name="T11" fmla="*/ 524 h 701"/>
                <a:gd name="T12" fmla="*/ 528 w 647"/>
                <a:gd name="T13" fmla="*/ 313 h 701"/>
                <a:gd name="T14" fmla="*/ 399 w 647"/>
                <a:gd name="T15" fmla="*/ 500 h 701"/>
                <a:gd name="T16" fmla="*/ 231 w 647"/>
                <a:gd name="T17" fmla="*/ 349 h 701"/>
                <a:gd name="T18" fmla="*/ 269 w 647"/>
                <a:gd name="T19" fmla="*/ 246 h 701"/>
                <a:gd name="T20" fmla="*/ 262 w 647"/>
                <a:gd name="T21" fmla="*/ 490 h 701"/>
                <a:gd name="T22" fmla="*/ 283 w 647"/>
                <a:gd name="T23" fmla="*/ 530 h 701"/>
                <a:gd name="T24" fmla="*/ 274 w 647"/>
                <a:gd name="T25" fmla="*/ 517 h 701"/>
                <a:gd name="T26" fmla="*/ 346 w 647"/>
                <a:gd name="T27" fmla="*/ 445 h 701"/>
                <a:gd name="T28" fmla="*/ 323 w 647"/>
                <a:gd name="T29" fmla="*/ 464 h 701"/>
                <a:gd name="T30" fmla="*/ 335 w 647"/>
                <a:gd name="T31" fmla="*/ 381 h 701"/>
                <a:gd name="T32" fmla="*/ 377 w 647"/>
                <a:gd name="T33" fmla="*/ 394 h 701"/>
                <a:gd name="T34" fmla="*/ 407 w 647"/>
                <a:gd name="T35" fmla="*/ 348 h 701"/>
                <a:gd name="T36" fmla="*/ 419 w 647"/>
                <a:gd name="T37" fmla="*/ 329 h 701"/>
                <a:gd name="T38" fmla="*/ 498 w 647"/>
                <a:gd name="T39" fmla="*/ 216 h 701"/>
                <a:gd name="T40" fmla="*/ 229 w 647"/>
                <a:gd name="T41" fmla="*/ 494 h 701"/>
                <a:gd name="T42" fmla="*/ 163 w 647"/>
                <a:gd name="T43" fmla="*/ 505 h 701"/>
                <a:gd name="T44" fmla="*/ 156 w 647"/>
                <a:gd name="T45" fmla="*/ 425 h 701"/>
                <a:gd name="T46" fmla="*/ 140 w 647"/>
                <a:gd name="T47" fmla="*/ 399 h 701"/>
                <a:gd name="T48" fmla="*/ 177 w 647"/>
                <a:gd name="T49" fmla="*/ 283 h 701"/>
                <a:gd name="T50" fmla="*/ 180 w 647"/>
                <a:gd name="T51" fmla="*/ 246 h 701"/>
                <a:gd name="T52" fmla="*/ 290 w 647"/>
                <a:gd name="T53" fmla="*/ 218 h 701"/>
                <a:gd name="T54" fmla="*/ 331 w 647"/>
                <a:gd name="T55" fmla="*/ 113 h 701"/>
                <a:gd name="T56" fmla="*/ 383 w 647"/>
                <a:gd name="T57" fmla="*/ 173 h 701"/>
                <a:gd name="T58" fmla="*/ 457 w 647"/>
                <a:gd name="T59" fmla="*/ 171 h 701"/>
                <a:gd name="T60" fmla="*/ 393 w 647"/>
                <a:gd name="T61" fmla="*/ 265 h 701"/>
                <a:gd name="T62" fmla="*/ 384 w 647"/>
                <a:gd name="T63" fmla="*/ 229 h 701"/>
                <a:gd name="T64" fmla="*/ 384 w 647"/>
                <a:gd name="T65" fmla="*/ 222 h 701"/>
                <a:gd name="T66" fmla="*/ 291 w 647"/>
                <a:gd name="T67" fmla="*/ 250 h 701"/>
                <a:gd name="T68" fmla="*/ 305 w 647"/>
                <a:gd name="T69" fmla="*/ 259 h 701"/>
                <a:gd name="T70" fmla="*/ 257 w 647"/>
                <a:gd name="T71" fmla="*/ 403 h 701"/>
                <a:gd name="T72" fmla="*/ 272 w 647"/>
                <a:gd name="T73" fmla="*/ 361 h 701"/>
                <a:gd name="T74" fmla="*/ 263 w 647"/>
                <a:gd name="T75" fmla="*/ 356 h 701"/>
                <a:gd name="T76" fmla="*/ 236 w 647"/>
                <a:gd name="T77" fmla="*/ 352 h 701"/>
                <a:gd name="T78" fmla="*/ 299 w 647"/>
                <a:gd name="T79" fmla="*/ 337 h 701"/>
                <a:gd name="T80" fmla="*/ 445 w 647"/>
                <a:gd name="T81" fmla="*/ 236 h 701"/>
                <a:gd name="T82" fmla="*/ 412 w 647"/>
                <a:gd name="T83" fmla="*/ 231 h 701"/>
                <a:gd name="T84" fmla="*/ 494 w 647"/>
                <a:gd name="T85" fmla="*/ 221 h 701"/>
                <a:gd name="T86" fmla="*/ 431 w 647"/>
                <a:gd name="T87" fmla="*/ 430 h 701"/>
                <a:gd name="T88" fmla="*/ 572 w 647"/>
                <a:gd name="T89" fmla="*/ 254 h 701"/>
                <a:gd name="T90" fmla="*/ 420 w 647"/>
                <a:gd name="T91" fmla="*/ 452 h 701"/>
                <a:gd name="T92" fmla="*/ 407 w 647"/>
                <a:gd name="T93" fmla="*/ 454 h 701"/>
                <a:gd name="T94" fmla="*/ 573 w 647"/>
                <a:gd name="T95" fmla="*/ 247 h 701"/>
                <a:gd name="T96" fmla="*/ 437 w 647"/>
                <a:gd name="T97" fmla="*/ 534 h 701"/>
                <a:gd name="T98" fmla="*/ 365 w 647"/>
                <a:gd name="T99" fmla="*/ 643 h 701"/>
                <a:gd name="T100" fmla="*/ 331 w 647"/>
                <a:gd name="T101" fmla="*/ 672 h 701"/>
                <a:gd name="T102" fmla="*/ 528 w 647"/>
                <a:gd name="T103" fmla="*/ 594 h 701"/>
                <a:gd name="T104" fmla="*/ 432 w 647"/>
                <a:gd name="T105" fmla="*/ 558 h 701"/>
                <a:gd name="T106" fmla="*/ 586 w 647"/>
                <a:gd name="T107" fmla="*/ 443 h 701"/>
                <a:gd name="T108" fmla="*/ 416 w 647"/>
                <a:gd name="T109" fmla="*/ 463 h 701"/>
                <a:gd name="T110" fmla="*/ 514 w 647"/>
                <a:gd name="T111" fmla="*/ 262 h 701"/>
                <a:gd name="T112" fmla="*/ 339 w 647"/>
                <a:gd name="T113" fmla="*/ 230 h 701"/>
                <a:gd name="T114" fmla="*/ 392 w 647"/>
                <a:gd name="T115" fmla="*/ 534 h 701"/>
                <a:gd name="T116" fmla="*/ 541 w 647"/>
                <a:gd name="T117" fmla="*/ 399 h 701"/>
                <a:gd name="T118" fmla="*/ 567 w 647"/>
                <a:gd name="T119" fmla="*/ 404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7" h="701">
                  <a:moveTo>
                    <a:pt x="555" y="673"/>
                  </a:moveTo>
                  <a:lnTo>
                    <a:pt x="555" y="673"/>
                  </a:lnTo>
                  <a:cubicBezTo>
                    <a:pt x="549" y="670"/>
                    <a:pt x="537" y="667"/>
                    <a:pt x="524" y="663"/>
                  </a:cubicBezTo>
                  <a:cubicBezTo>
                    <a:pt x="525" y="670"/>
                    <a:pt x="526" y="677"/>
                    <a:pt x="527" y="682"/>
                  </a:cubicBezTo>
                  <a:cubicBezTo>
                    <a:pt x="536" y="680"/>
                    <a:pt x="546" y="677"/>
                    <a:pt x="555" y="673"/>
                  </a:cubicBezTo>
                  <a:lnTo>
                    <a:pt x="555" y="673"/>
                  </a:lnTo>
                  <a:close/>
                  <a:moveTo>
                    <a:pt x="524" y="657"/>
                  </a:moveTo>
                  <a:lnTo>
                    <a:pt x="524" y="657"/>
                  </a:lnTo>
                  <a:cubicBezTo>
                    <a:pt x="539" y="662"/>
                    <a:pt x="556" y="666"/>
                    <a:pt x="563" y="670"/>
                  </a:cubicBezTo>
                  <a:cubicBezTo>
                    <a:pt x="568" y="668"/>
                    <a:pt x="574" y="666"/>
                    <a:pt x="579" y="663"/>
                  </a:cubicBezTo>
                  <a:cubicBezTo>
                    <a:pt x="569" y="658"/>
                    <a:pt x="546" y="651"/>
                    <a:pt x="524" y="645"/>
                  </a:cubicBezTo>
                  <a:cubicBezTo>
                    <a:pt x="524" y="649"/>
                    <a:pt x="524" y="653"/>
                    <a:pt x="524" y="657"/>
                  </a:cubicBezTo>
                  <a:lnTo>
                    <a:pt x="524" y="657"/>
                  </a:lnTo>
                  <a:close/>
                  <a:moveTo>
                    <a:pt x="564" y="676"/>
                  </a:moveTo>
                  <a:lnTo>
                    <a:pt x="564" y="676"/>
                  </a:lnTo>
                  <a:cubicBezTo>
                    <a:pt x="563" y="676"/>
                    <a:pt x="563" y="676"/>
                    <a:pt x="563" y="676"/>
                  </a:cubicBezTo>
                  <a:cubicBezTo>
                    <a:pt x="546" y="683"/>
                    <a:pt x="528" y="688"/>
                    <a:pt x="511" y="692"/>
                  </a:cubicBezTo>
                  <a:cubicBezTo>
                    <a:pt x="511" y="692"/>
                    <a:pt x="510" y="692"/>
                    <a:pt x="510" y="692"/>
                  </a:cubicBezTo>
                  <a:cubicBezTo>
                    <a:pt x="494" y="695"/>
                    <a:pt x="478" y="697"/>
                    <a:pt x="463" y="698"/>
                  </a:cubicBezTo>
                  <a:cubicBezTo>
                    <a:pt x="462" y="698"/>
                    <a:pt x="462" y="698"/>
                    <a:pt x="462" y="698"/>
                  </a:cubicBezTo>
                  <a:cubicBezTo>
                    <a:pt x="410" y="701"/>
                    <a:pt x="361" y="691"/>
                    <a:pt x="324" y="675"/>
                  </a:cubicBezTo>
                  <a:lnTo>
                    <a:pt x="323" y="674"/>
                  </a:lnTo>
                  <a:cubicBezTo>
                    <a:pt x="323" y="674"/>
                    <a:pt x="322" y="674"/>
                    <a:pt x="322" y="674"/>
                  </a:cubicBezTo>
                  <a:cubicBezTo>
                    <a:pt x="260" y="645"/>
                    <a:pt x="232" y="594"/>
                    <a:pt x="293" y="552"/>
                  </a:cubicBezTo>
                  <a:cubicBezTo>
                    <a:pt x="286" y="542"/>
                    <a:pt x="278" y="532"/>
                    <a:pt x="270" y="522"/>
                  </a:cubicBezTo>
                  <a:cubicBezTo>
                    <a:pt x="267" y="518"/>
                    <a:pt x="265" y="515"/>
                    <a:pt x="262" y="511"/>
                  </a:cubicBezTo>
                  <a:cubicBezTo>
                    <a:pt x="257" y="524"/>
                    <a:pt x="257" y="532"/>
                    <a:pt x="265" y="544"/>
                  </a:cubicBezTo>
                  <a:cubicBezTo>
                    <a:pt x="266" y="545"/>
                    <a:pt x="265" y="546"/>
                    <a:pt x="265" y="547"/>
                  </a:cubicBezTo>
                  <a:lnTo>
                    <a:pt x="221" y="599"/>
                  </a:lnTo>
                  <a:cubicBezTo>
                    <a:pt x="220" y="601"/>
                    <a:pt x="218" y="601"/>
                    <a:pt x="217" y="599"/>
                  </a:cubicBezTo>
                  <a:cubicBezTo>
                    <a:pt x="0" y="361"/>
                    <a:pt x="247" y="0"/>
                    <a:pt x="546" y="104"/>
                  </a:cubicBezTo>
                  <a:cubicBezTo>
                    <a:pt x="548" y="105"/>
                    <a:pt x="549" y="106"/>
                    <a:pt x="548" y="108"/>
                  </a:cubicBezTo>
                  <a:lnTo>
                    <a:pt x="501" y="186"/>
                  </a:lnTo>
                  <a:cubicBezTo>
                    <a:pt x="500" y="187"/>
                    <a:pt x="499" y="188"/>
                    <a:pt x="498" y="187"/>
                  </a:cubicBezTo>
                  <a:cubicBezTo>
                    <a:pt x="483" y="185"/>
                    <a:pt x="474" y="186"/>
                    <a:pt x="468" y="192"/>
                  </a:cubicBezTo>
                  <a:cubicBezTo>
                    <a:pt x="482" y="194"/>
                    <a:pt x="496" y="197"/>
                    <a:pt x="510" y="202"/>
                  </a:cubicBezTo>
                  <a:cubicBezTo>
                    <a:pt x="523" y="188"/>
                    <a:pt x="536" y="175"/>
                    <a:pt x="551" y="163"/>
                  </a:cubicBezTo>
                  <a:cubicBezTo>
                    <a:pt x="551" y="163"/>
                    <a:pt x="551" y="163"/>
                    <a:pt x="552" y="163"/>
                  </a:cubicBezTo>
                  <a:cubicBezTo>
                    <a:pt x="552" y="162"/>
                    <a:pt x="553" y="162"/>
                    <a:pt x="554" y="163"/>
                  </a:cubicBezTo>
                  <a:cubicBezTo>
                    <a:pt x="555" y="163"/>
                    <a:pt x="555" y="163"/>
                    <a:pt x="556" y="164"/>
                  </a:cubicBezTo>
                  <a:cubicBezTo>
                    <a:pt x="556" y="164"/>
                    <a:pt x="556" y="165"/>
                    <a:pt x="556" y="165"/>
                  </a:cubicBezTo>
                  <a:lnTo>
                    <a:pt x="583" y="244"/>
                  </a:lnTo>
                  <a:cubicBezTo>
                    <a:pt x="583" y="245"/>
                    <a:pt x="583" y="245"/>
                    <a:pt x="583" y="246"/>
                  </a:cubicBezTo>
                  <a:cubicBezTo>
                    <a:pt x="583" y="247"/>
                    <a:pt x="582" y="247"/>
                    <a:pt x="582" y="247"/>
                  </a:cubicBezTo>
                  <a:cubicBezTo>
                    <a:pt x="581" y="248"/>
                    <a:pt x="580" y="249"/>
                    <a:pt x="579" y="249"/>
                  </a:cubicBezTo>
                  <a:cubicBezTo>
                    <a:pt x="585" y="266"/>
                    <a:pt x="623" y="382"/>
                    <a:pt x="635" y="413"/>
                  </a:cubicBezTo>
                  <a:cubicBezTo>
                    <a:pt x="639" y="423"/>
                    <a:pt x="647" y="441"/>
                    <a:pt x="647" y="452"/>
                  </a:cubicBezTo>
                  <a:cubicBezTo>
                    <a:pt x="647" y="462"/>
                    <a:pt x="640" y="467"/>
                    <a:pt x="625" y="468"/>
                  </a:cubicBezTo>
                  <a:cubicBezTo>
                    <a:pt x="617" y="475"/>
                    <a:pt x="616" y="478"/>
                    <a:pt x="620" y="483"/>
                  </a:cubicBezTo>
                  <a:cubicBezTo>
                    <a:pt x="628" y="494"/>
                    <a:pt x="624" y="499"/>
                    <a:pt x="615" y="506"/>
                  </a:cubicBezTo>
                  <a:cubicBezTo>
                    <a:pt x="624" y="513"/>
                    <a:pt x="622" y="526"/>
                    <a:pt x="617" y="526"/>
                  </a:cubicBezTo>
                  <a:cubicBezTo>
                    <a:pt x="611" y="526"/>
                    <a:pt x="609" y="528"/>
                    <a:pt x="605" y="533"/>
                  </a:cubicBezTo>
                  <a:cubicBezTo>
                    <a:pt x="633" y="560"/>
                    <a:pt x="610" y="583"/>
                    <a:pt x="573" y="591"/>
                  </a:cubicBezTo>
                  <a:cubicBezTo>
                    <a:pt x="562" y="594"/>
                    <a:pt x="548" y="595"/>
                    <a:pt x="534" y="594"/>
                  </a:cubicBezTo>
                  <a:cubicBezTo>
                    <a:pt x="534" y="594"/>
                    <a:pt x="534" y="594"/>
                    <a:pt x="534" y="595"/>
                  </a:cubicBezTo>
                  <a:cubicBezTo>
                    <a:pt x="529" y="610"/>
                    <a:pt x="526" y="625"/>
                    <a:pt x="525" y="639"/>
                  </a:cubicBezTo>
                  <a:cubicBezTo>
                    <a:pt x="549" y="646"/>
                    <a:pt x="578" y="655"/>
                    <a:pt x="586" y="661"/>
                  </a:cubicBezTo>
                  <a:cubicBezTo>
                    <a:pt x="586" y="661"/>
                    <a:pt x="587" y="662"/>
                    <a:pt x="587" y="662"/>
                  </a:cubicBezTo>
                  <a:cubicBezTo>
                    <a:pt x="587" y="663"/>
                    <a:pt x="588" y="663"/>
                    <a:pt x="587" y="664"/>
                  </a:cubicBezTo>
                  <a:cubicBezTo>
                    <a:pt x="587" y="665"/>
                    <a:pt x="587" y="665"/>
                    <a:pt x="586" y="666"/>
                  </a:cubicBezTo>
                  <a:cubicBezTo>
                    <a:pt x="586" y="666"/>
                    <a:pt x="586" y="666"/>
                    <a:pt x="585" y="666"/>
                  </a:cubicBezTo>
                  <a:cubicBezTo>
                    <a:pt x="578" y="670"/>
                    <a:pt x="571" y="673"/>
                    <a:pt x="564" y="676"/>
                  </a:cubicBezTo>
                  <a:lnTo>
                    <a:pt x="564" y="676"/>
                  </a:lnTo>
                  <a:close/>
                  <a:moveTo>
                    <a:pt x="306" y="570"/>
                  </a:moveTo>
                  <a:lnTo>
                    <a:pt x="306" y="570"/>
                  </a:lnTo>
                  <a:cubicBezTo>
                    <a:pt x="306" y="570"/>
                    <a:pt x="306" y="570"/>
                    <a:pt x="306" y="571"/>
                  </a:cubicBezTo>
                  <a:cubicBezTo>
                    <a:pt x="308" y="577"/>
                    <a:pt x="309" y="584"/>
                    <a:pt x="309" y="592"/>
                  </a:cubicBezTo>
                  <a:cubicBezTo>
                    <a:pt x="326" y="581"/>
                    <a:pt x="321" y="561"/>
                    <a:pt x="316" y="552"/>
                  </a:cubicBezTo>
                  <a:cubicBezTo>
                    <a:pt x="312" y="555"/>
                    <a:pt x="307" y="558"/>
                    <a:pt x="303" y="560"/>
                  </a:cubicBezTo>
                  <a:cubicBezTo>
                    <a:pt x="304" y="563"/>
                    <a:pt x="305" y="566"/>
                    <a:pt x="306" y="570"/>
                  </a:cubicBezTo>
                  <a:lnTo>
                    <a:pt x="306" y="570"/>
                  </a:lnTo>
                  <a:close/>
                  <a:moveTo>
                    <a:pt x="302" y="575"/>
                  </a:moveTo>
                  <a:lnTo>
                    <a:pt x="302" y="575"/>
                  </a:lnTo>
                  <a:cubicBezTo>
                    <a:pt x="289" y="583"/>
                    <a:pt x="284" y="592"/>
                    <a:pt x="283" y="601"/>
                  </a:cubicBezTo>
                  <a:cubicBezTo>
                    <a:pt x="291" y="600"/>
                    <a:pt x="297" y="598"/>
                    <a:pt x="303" y="596"/>
                  </a:cubicBezTo>
                  <a:cubicBezTo>
                    <a:pt x="303" y="588"/>
                    <a:pt x="303" y="581"/>
                    <a:pt x="302" y="575"/>
                  </a:cubicBezTo>
                  <a:lnTo>
                    <a:pt x="302" y="575"/>
                  </a:lnTo>
                  <a:close/>
                  <a:moveTo>
                    <a:pt x="283" y="607"/>
                  </a:moveTo>
                  <a:lnTo>
                    <a:pt x="283" y="607"/>
                  </a:lnTo>
                  <a:cubicBezTo>
                    <a:pt x="283" y="610"/>
                    <a:pt x="284" y="614"/>
                    <a:pt x="286" y="617"/>
                  </a:cubicBezTo>
                  <a:cubicBezTo>
                    <a:pt x="325" y="617"/>
                    <a:pt x="354" y="578"/>
                    <a:pt x="333" y="540"/>
                  </a:cubicBezTo>
                  <a:cubicBezTo>
                    <a:pt x="329" y="543"/>
                    <a:pt x="325" y="546"/>
                    <a:pt x="321" y="549"/>
                  </a:cubicBezTo>
                  <a:cubicBezTo>
                    <a:pt x="329" y="563"/>
                    <a:pt x="335" y="601"/>
                    <a:pt x="283" y="607"/>
                  </a:cubicBezTo>
                  <a:lnTo>
                    <a:pt x="283" y="607"/>
                  </a:lnTo>
                  <a:close/>
                  <a:moveTo>
                    <a:pt x="289" y="623"/>
                  </a:moveTo>
                  <a:lnTo>
                    <a:pt x="289" y="623"/>
                  </a:lnTo>
                  <a:cubicBezTo>
                    <a:pt x="292" y="627"/>
                    <a:pt x="296" y="631"/>
                    <a:pt x="301" y="635"/>
                  </a:cubicBezTo>
                  <a:cubicBezTo>
                    <a:pt x="358" y="619"/>
                    <a:pt x="370" y="571"/>
                    <a:pt x="348" y="528"/>
                  </a:cubicBezTo>
                  <a:cubicBezTo>
                    <a:pt x="344" y="531"/>
                    <a:pt x="341" y="533"/>
                    <a:pt x="338" y="536"/>
                  </a:cubicBezTo>
                  <a:cubicBezTo>
                    <a:pt x="362" y="578"/>
                    <a:pt x="330" y="620"/>
                    <a:pt x="289" y="623"/>
                  </a:cubicBezTo>
                  <a:lnTo>
                    <a:pt x="289" y="623"/>
                  </a:lnTo>
                  <a:close/>
                  <a:moveTo>
                    <a:pt x="307" y="639"/>
                  </a:moveTo>
                  <a:lnTo>
                    <a:pt x="307" y="639"/>
                  </a:lnTo>
                  <a:cubicBezTo>
                    <a:pt x="312" y="643"/>
                    <a:pt x="318" y="645"/>
                    <a:pt x="325" y="647"/>
                  </a:cubicBezTo>
                  <a:cubicBezTo>
                    <a:pt x="395" y="612"/>
                    <a:pt x="378" y="539"/>
                    <a:pt x="362" y="514"/>
                  </a:cubicBezTo>
                  <a:cubicBezTo>
                    <a:pt x="359" y="517"/>
                    <a:pt x="355" y="521"/>
                    <a:pt x="352" y="524"/>
                  </a:cubicBezTo>
                  <a:cubicBezTo>
                    <a:pt x="376" y="569"/>
                    <a:pt x="365" y="620"/>
                    <a:pt x="307" y="639"/>
                  </a:cubicBezTo>
                  <a:lnTo>
                    <a:pt x="307" y="639"/>
                  </a:lnTo>
                  <a:close/>
                  <a:moveTo>
                    <a:pt x="527" y="353"/>
                  </a:moveTo>
                  <a:lnTo>
                    <a:pt x="527" y="353"/>
                  </a:lnTo>
                  <a:cubicBezTo>
                    <a:pt x="552" y="343"/>
                    <a:pt x="582" y="339"/>
                    <a:pt x="606" y="346"/>
                  </a:cubicBezTo>
                  <a:cubicBezTo>
                    <a:pt x="595" y="315"/>
                    <a:pt x="584" y="282"/>
                    <a:pt x="578" y="264"/>
                  </a:cubicBezTo>
                  <a:cubicBezTo>
                    <a:pt x="578" y="295"/>
                    <a:pt x="563" y="325"/>
                    <a:pt x="532" y="338"/>
                  </a:cubicBezTo>
                  <a:cubicBezTo>
                    <a:pt x="531" y="343"/>
                    <a:pt x="529" y="348"/>
                    <a:pt x="527" y="353"/>
                  </a:cubicBezTo>
                  <a:lnTo>
                    <a:pt x="527" y="353"/>
                  </a:lnTo>
                  <a:close/>
                  <a:moveTo>
                    <a:pt x="518" y="357"/>
                  </a:moveTo>
                  <a:lnTo>
                    <a:pt x="518" y="357"/>
                  </a:lnTo>
                  <a:cubicBezTo>
                    <a:pt x="518" y="357"/>
                    <a:pt x="518" y="357"/>
                    <a:pt x="519" y="356"/>
                  </a:cubicBezTo>
                  <a:cubicBezTo>
                    <a:pt x="523" y="350"/>
                    <a:pt x="525" y="343"/>
                    <a:pt x="527" y="336"/>
                  </a:cubicBezTo>
                  <a:cubicBezTo>
                    <a:pt x="527" y="335"/>
                    <a:pt x="527" y="335"/>
                    <a:pt x="527" y="335"/>
                  </a:cubicBezTo>
                  <a:cubicBezTo>
                    <a:pt x="528" y="328"/>
                    <a:pt x="529" y="321"/>
                    <a:pt x="528" y="314"/>
                  </a:cubicBezTo>
                  <a:cubicBezTo>
                    <a:pt x="528" y="314"/>
                    <a:pt x="528" y="314"/>
                    <a:pt x="528" y="313"/>
                  </a:cubicBezTo>
                  <a:cubicBezTo>
                    <a:pt x="528" y="308"/>
                    <a:pt x="527" y="303"/>
                    <a:pt x="526" y="298"/>
                  </a:cubicBezTo>
                  <a:cubicBezTo>
                    <a:pt x="523" y="302"/>
                    <a:pt x="519" y="306"/>
                    <a:pt x="516" y="310"/>
                  </a:cubicBezTo>
                  <a:cubicBezTo>
                    <a:pt x="517" y="328"/>
                    <a:pt x="513" y="348"/>
                    <a:pt x="494" y="365"/>
                  </a:cubicBezTo>
                  <a:cubicBezTo>
                    <a:pt x="495" y="371"/>
                    <a:pt x="495" y="377"/>
                    <a:pt x="494" y="382"/>
                  </a:cubicBezTo>
                  <a:cubicBezTo>
                    <a:pt x="505" y="374"/>
                    <a:pt x="513" y="366"/>
                    <a:pt x="518" y="357"/>
                  </a:cubicBezTo>
                  <a:lnTo>
                    <a:pt x="518" y="357"/>
                  </a:lnTo>
                  <a:close/>
                  <a:moveTo>
                    <a:pt x="374" y="525"/>
                  </a:moveTo>
                  <a:lnTo>
                    <a:pt x="374" y="525"/>
                  </a:lnTo>
                  <a:cubicBezTo>
                    <a:pt x="375" y="519"/>
                    <a:pt x="378" y="513"/>
                    <a:pt x="383" y="509"/>
                  </a:cubicBezTo>
                  <a:cubicBezTo>
                    <a:pt x="381" y="505"/>
                    <a:pt x="379" y="501"/>
                    <a:pt x="379" y="497"/>
                  </a:cubicBezTo>
                  <a:cubicBezTo>
                    <a:pt x="375" y="501"/>
                    <a:pt x="370" y="506"/>
                    <a:pt x="366" y="510"/>
                  </a:cubicBezTo>
                  <a:cubicBezTo>
                    <a:pt x="369" y="514"/>
                    <a:pt x="371" y="519"/>
                    <a:pt x="374" y="525"/>
                  </a:cubicBezTo>
                  <a:lnTo>
                    <a:pt x="374" y="525"/>
                  </a:lnTo>
                  <a:close/>
                  <a:moveTo>
                    <a:pt x="387" y="505"/>
                  </a:moveTo>
                  <a:lnTo>
                    <a:pt x="387" y="505"/>
                  </a:lnTo>
                  <a:cubicBezTo>
                    <a:pt x="391" y="503"/>
                    <a:pt x="394" y="501"/>
                    <a:pt x="399" y="500"/>
                  </a:cubicBezTo>
                  <a:cubicBezTo>
                    <a:pt x="396" y="494"/>
                    <a:pt x="394" y="487"/>
                    <a:pt x="394" y="479"/>
                  </a:cubicBezTo>
                  <a:cubicBezTo>
                    <a:pt x="390" y="483"/>
                    <a:pt x="387" y="487"/>
                    <a:pt x="383" y="491"/>
                  </a:cubicBezTo>
                  <a:cubicBezTo>
                    <a:pt x="384" y="496"/>
                    <a:pt x="385" y="501"/>
                    <a:pt x="387" y="505"/>
                  </a:cubicBezTo>
                  <a:lnTo>
                    <a:pt x="387" y="505"/>
                  </a:lnTo>
                  <a:close/>
                  <a:moveTo>
                    <a:pt x="253" y="527"/>
                  </a:moveTo>
                  <a:lnTo>
                    <a:pt x="253" y="527"/>
                  </a:lnTo>
                  <a:cubicBezTo>
                    <a:pt x="253" y="520"/>
                    <a:pt x="255" y="513"/>
                    <a:pt x="258" y="506"/>
                  </a:cubicBezTo>
                  <a:cubicBezTo>
                    <a:pt x="244" y="485"/>
                    <a:pt x="232" y="458"/>
                    <a:pt x="227" y="419"/>
                  </a:cubicBezTo>
                  <a:cubicBezTo>
                    <a:pt x="227" y="418"/>
                    <a:pt x="227" y="418"/>
                    <a:pt x="227" y="418"/>
                  </a:cubicBezTo>
                  <a:cubicBezTo>
                    <a:pt x="227" y="414"/>
                    <a:pt x="227" y="410"/>
                    <a:pt x="226" y="406"/>
                  </a:cubicBezTo>
                  <a:cubicBezTo>
                    <a:pt x="226" y="406"/>
                    <a:pt x="226" y="406"/>
                    <a:pt x="226" y="405"/>
                  </a:cubicBezTo>
                  <a:cubicBezTo>
                    <a:pt x="226" y="404"/>
                    <a:pt x="226" y="403"/>
                    <a:pt x="226" y="401"/>
                  </a:cubicBezTo>
                  <a:cubicBezTo>
                    <a:pt x="226" y="388"/>
                    <a:pt x="226" y="375"/>
                    <a:pt x="228" y="363"/>
                  </a:cubicBezTo>
                  <a:cubicBezTo>
                    <a:pt x="228" y="362"/>
                    <a:pt x="229" y="362"/>
                    <a:pt x="229" y="362"/>
                  </a:cubicBezTo>
                  <a:cubicBezTo>
                    <a:pt x="229" y="358"/>
                    <a:pt x="230" y="354"/>
                    <a:pt x="231" y="350"/>
                  </a:cubicBezTo>
                  <a:cubicBezTo>
                    <a:pt x="231" y="350"/>
                    <a:pt x="231" y="349"/>
                    <a:pt x="231" y="349"/>
                  </a:cubicBezTo>
                  <a:cubicBezTo>
                    <a:pt x="239" y="313"/>
                    <a:pt x="258" y="278"/>
                    <a:pt x="284" y="250"/>
                  </a:cubicBezTo>
                  <a:cubicBezTo>
                    <a:pt x="284" y="250"/>
                    <a:pt x="284" y="249"/>
                    <a:pt x="284" y="249"/>
                  </a:cubicBezTo>
                  <a:cubicBezTo>
                    <a:pt x="292" y="241"/>
                    <a:pt x="301" y="234"/>
                    <a:pt x="310" y="227"/>
                  </a:cubicBezTo>
                  <a:lnTo>
                    <a:pt x="310" y="227"/>
                  </a:lnTo>
                  <a:cubicBezTo>
                    <a:pt x="324" y="216"/>
                    <a:pt x="340" y="207"/>
                    <a:pt x="358" y="201"/>
                  </a:cubicBezTo>
                  <a:cubicBezTo>
                    <a:pt x="358" y="200"/>
                    <a:pt x="358" y="200"/>
                    <a:pt x="358" y="200"/>
                  </a:cubicBezTo>
                  <a:cubicBezTo>
                    <a:pt x="379" y="192"/>
                    <a:pt x="403" y="188"/>
                    <a:pt x="428" y="188"/>
                  </a:cubicBezTo>
                  <a:cubicBezTo>
                    <a:pt x="430" y="188"/>
                    <a:pt x="431" y="188"/>
                    <a:pt x="433" y="188"/>
                  </a:cubicBezTo>
                  <a:cubicBezTo>
                    <a:pt x="442" y="188"/>
                    <a:pt x="452" y="189"/>
                    <a:pt x="462" y="190"/>
                  </a:cubicBezTo>
                  <a:cubicBezTo>
                    <a:pt x="466" y="185"/>
                    <a:pt x="471" y="182"/>
                    <a:pt x="478" y="181"/>
                  </a:cubicBezTo>
                  <a:cubicBezTo>
                    <a:pt x="477" y="181"/>
                    <a:pt x="477" y="180"/>
                    <a:pt x="476" y="180"/>
                  </a:cubicBezTo>
                  <a:cubicBezTo>
                    <a:pt x="476" y="180"/>
                    <a:pt x="476" y="180"/>
                    <a:pt x="476" y="180"/>
                  </a:cubicBezTo>
                  <a:cubicBezTo>
                    <a:pt x="464" y="177"/>
                    <a:pt x="451" y="175"/>
                    <a:pt x="439" y="174"/>
                  </a:cubicBezTo>
                  <a:lnTo>
                    <a:pt x="439" y="174"/>
                  </a:lnTo>
                  <a:cubicBezTo>
                    <a:pt x="374" y="170"/>
                    <a:pt x="312" y="198"/>
                    <a:pt x="269" y="246"/>
                  </a:cubicBezTo>
                  <a:lnTo>
                    <a:pt x="269" y="246"/>
                  </a:lnTo>
                  <a:cubicBezTo>
                    <a:pt x="260" y="256"/>
                    <a:pt x="252" y="266"/>
                    <a:pt x="245" y="277"/>
                  </a:cubicBezTo>
                  <a:cubicBezTo>
                    <a:pt x="245" y="277"/>
                    <a:pt x="245" y="277"/>
                    <a:pt x="245" y="277"/>
                  </a:cubicBezTo>
                  <a:cubicBezTo>
                    <a:pt x="238" y="288"/>
                    <a:pt x="233" y="298"/>
                    <a:pt x="228" y="310"/>
                  </a:cubicBezTo>
                  <a:cubicBezTo>
                    <a:pt x="228" y="310"/>
                    <a:pt x="228" y="310"/>
                    <a:pt x="228" y="310"/>
                  </a:cubicBezTo>
                  <a:cubicBezTo>
                    <a:pt x="223" y="321"/>
                    <a:pt x="219" y="333"/>
                    <a:pt x="217" y="345"/>
                  </a:cubicBezTo>
                  <a:cubicBezTo>
                    <a:pt x="206" y="391"/>
                    <a:pt x="210" y="442"/>
                    <a:pt x="235" y="494"/>
                  </a:cubicBezTo>
                  <a:lnTo>
                    <a:pt x="235" y="494"/>
                  </a:lnTo>
                  <a:cubicBezTo>
                    <a:pt x="240" y="505"/>
                    <a:pt x="246" y="516"/>
                    <a:pt x="253" y="527"/>
                  </a:cubicBezTo>
                  <a:lnTo>
                    <a:pt x="253" y="527"/>
                  </a:lnTo>
                  <a:close/>
                  <a:moveTo>
                    <a:pt x="264" y="503"/>
                  </a:moveTo>
                  <a:lnTo>
                    <a:pt x="264" y="503"/>
                  </a:lnTo>
                  <a:cubicBezTo>
                    <a:pt x="264" y="504"/>
                    <a:pt x="264" y="504"/>
                    <a:pt x="264" y="504"/>
                  </a:cubicBezTo>
                  <a:cubicBezTo>
                    <a:pt x="266" y="507"/>
                    <a:pt x="268" y="510"/>
                    <a:pt x="270" y="513"/>
                  </a:cubicBezTo>
                  <a:cubicBezTo>
                    <a:pt x="281" y="504"/>
                    <a:pt x="292" y="495"/>
                    <a:pt x="301" y="486"/>
                  </a:cubicBezTo>
                  <a:cubicBezTo>
                    <a:pt x="297" y="483"/>
                    <a:pt x="292" y="481"/>
                    <a:pt x="288" y="479"/>
                  </a:cubicBezTo>
                  <a:cubicBezTo>
                    <a:pt x="281" y="486"/>
                    <a:pt x="275" y="490"/>
                    <a:pt x="262" y="490"/>
                  </a:cubicBezTo>
                  <a:cubicBezTo>
                    <a:pt x="260" y="490"/>
                    <a:pt x="259" y="488"/>
                    <a:pt x="260" y="486"/>
                  </a:cubicBezTo>
                  <a:cubicBezTo>
                    <a:pt x="262" y="479"/>
                    <a:pt x="260" y="461"/>
                    <a:pt x="260" y="452"/>
                  </a:cubicBezTo>
                  <a:cubicBezTo>
                    <a:pt x="259" y="450"/>
                    <a:pt x="258" y="448"/>
                    <a:pt x="257" y="446"/>
                  </a:cubicBezTo>
                  <a:cubicBezTo>
                    <a:pt x="253" y="447"/>
                    <a:pt x="249" y="447"/>
                    <a:pt x="243" y="447"/>
                  </a:cubicBezTo>
                  <a:cubicBezTo>
                    <a:pt x="240" y="447"/>
                    <a:pt x="239" y="444"/>
                    <a:pt x="241" y="442"/>
                  </a:cubicBezTo>
                  <a:cubicBezTo>
                    <a:pt x="250" y="434"/>
                    <a:pt x="249" y="423"/>
                    <a:pt x="250" y="408"/>
                  </a:cubicBezTo>
                  <a:cubicBezTo>
                    <a:pt x="245" y="411"/>
                    <a:pt x="237" y="417"/>
                    <a:pt x="233" y="419"/>
                  </a:cubicBezTo>
                  <a:cubicBezTo>
                    <a:pt x="237" y="458"/>
                    <a:pt x="250" y="483"/>
                    <a:pt x="264" y="503"/>
                  </a:cubicBezTo>
                  <a:lnTo>
                    <a:pt x="264" y="503"/>
                  </a:lnTo>
                  <a:close/>
                  <a:moveTo>
                    <a:pt x="291" y="540"/>
                  </a:moveTo>
                  <a:lnTo>
                    <a:pt x="291" y="540"/>
                  </a:lnTo>
                  <a:cubicBezTo>
                    <a:pt x="406" y="463"/>
                    <a:pt x="451" y="323"/>
                    <a:pt x="554" y="235"/>
                  </a:cubicBezTo>
                  <a:lnTo>
                    <a:pt x="539" y="232"/>
                  </a:lnTo>
                  <a:cubicBezTo>
                    <a:pt x="536" y="231"/>
                    <a:pt x="536" y="231"/>
                    <a:pt x="536" y="228"/>
                  </a:cubicBezTo>
                  <a:lnTo>
                    <a:pt x="539" y="207"/>
                  </a:lnTo>
                  <a:cubicBezTo>
                    <a:pt x="444" y="303"/>
                    <a:pt x="391" y="462"/>
                    <a:pt x="283" y="530"/>
                  </a:cubicBezTo>
                  <a:cubicBezTo>
                    <a:pt x="286" y="533"/>
                    <a:pt x="288" y="536"/>
                    <a:pt x="291" y="540"/>
                  </a:cubicBezTo>
                  <a:lnTo>
                    <a:pt x="291" y="540"/>
                  </a:lnTo>
                  <a:close/>
                  <a:moveTo>
                    <a:pt x="558" y="188"/>
                  </a:moveTo>
                  <a:lnTo>
                    <a:pt x="558" y="188"/>
                  </a:lnTo>
                  <a:cubicBezTo>
                    <a:pt x="554" y="192"/>
                    <a:pt x="549" y="196"/>
                    <a:pt x="545" y="200"/>
                  </a:cubicBezTo>
                  <a:lnTo>
                    <a:pt x="542" y="227"/>
                  </a:lnTo>
                  <a:lnTo>
                    <a:pt x="560" y="230"/>
                  </a:lnTo>
                  <a:cubicBezTo>
                    <a:pt x="563" y="228"/>
                    <a:pt x="566" y="225"/>
                    <a:pt x="570" y="222"/>
                  </a:cubicBezTo>
                  <a:lnTo>
                    <a:pt x="567" y="216"/>
                  </a:lnTo>
                  <a:cubicBezTo>
                    <a:pt x="562" y="217"/>
                    <a:pt x="557" y="215"/>
                    <a:pt x="555" y="210"/>
                  </a:cubicBezTo>
                  <a:cubicBezTo>
                    <a:pt x="553" y="204"/>
                    <a:pt x="556" y="199"/>
                    <a:pt x="561" y="197"/>
                  </a:cubicBezTo>
                  <a:lnTo>
                    <a:pt x="558" y="188"/>
                  </a:lnTo>
                  <a:lnTo>
                    <a:pt x="558" y="188"/>
                  </a:lnTo>
                  <a:close/>
                  <a:moveTo>
                    <a:pt x="308" y="487"/>
                  </a:moveTo>
                  <a:lnTo>
                    <a:pt x="308" y="487"/>
                  </a:lnTo>
                  <a:cubicBezTo>
                    <a:pt x="297" y="498"/>
                    <a:pt x="286" y="508"/>
                    <a:pt x="274" y="517"/>
                  </a:cubicBezTo>
                  <a:lnTo>
                    <a:pt x="274" y="518"/>
                  </a:lnTo>
                  <a:cubicBezTo>
                    <a:pt x="276" y="521"/>
                    <a:pt x="278" y="523"/>
                    <a:pt x="280" y="525"/>
                  </a:cubicBezTo>
                  <a:cubicBezTo>
                    <a:pt x="336" y="490"/>
                    <a:pt x="378" y="429"/>
                    <a:pt x="419" y="364"/>
                  </a:cubicBezTo>
                  <a:cubicBezTo>
                    <a:pt x="454" y="308"/>
                    <a:pt x="492" y="245"/>
                    <a:pt x="540" y="197"/>
                  </a:cubicBezTo>
                  <a:cubicBezTo>
                    <a:pt x="540" y="197"/>
                    <a:pt x="541" y="197"/>
                    <a:pt x="541" y="196"/>
                  </a:cubicBezTo>
                  <a:cubicBezTo>
                    <a:pt x="546" y="192"/>
                    <a:pt x="551" y="187"/>
                    <a:pt x="556" y="183"/>
                  </a:cubicBezTo>
                  <a:lnTo>
                    <a:pt x="552" y="170"/>
                  </a:lnTo>
                  <a:cubicBezTo>
                    <a:pt x="533" y="185"/>
                    <a:pt x="516" y="203"/>
                    <a:pt x="500" y="222"/>
                  </a:cubicBezTo>
                  <a:cubicBezTo>
                    <a:pt x="500" y="222"/>
                    <a:pt x="500" y="223"/>
                    <a:pt x="500" y="223"/>
                  </a:cubicBezTo>
                  <a:cubicBezTo>
                    <a:pt x="469" y="260"/>
                    <a:pt x="443" y="302"/>
                    <a:pt x="418" y="341"/>
                  </a:cubicBezTo>
                  <a:cubicBezTo>
                    <a:pt x="405" y="361"/>
                    <a:pt x="392" y="382"/>
                    <a:pt x="378" y="402"/>
                  </a:cubicBezTo>
                  <a:cubicBezTo>
                    <a:pt x="378" y="402"/>
                    <a:pt x="378" y="402"/>
                    <a:pt x="378" y="402"/>
                  </a:cubicBezTo>
                  <a:cubicBezTo>
                    <a:pt x="372" y="411"/>
                    <a:pt x="366" y="419"/>
                    <a:pt x="360" y="426"/>
                  </a:cubicBezTo>
                  <a:cubicBezTo>
                    <a:pt x="360" y="427"/>
                    <a:pt x="360" y="427"/>
                    <a:pt x="360" y="427"/>
                  </a:cubicBezTo>
                  <a:cubicBezTo>
                    <a:pt x="355" y="433"/>
                    <a:pt x="351" y="439"/>
                    <a:pt x="347" y="444"/>
                  </a:cubicBezTo>
                  <a:cubicBezTo>
                    <a:pt x="346" y="444"/>
                    <a:pt x="346" y="445"/>
                    <a:pt x="346" y="445"/>
                  </a:cubicBezTo>
                  <a:cubicBezTo>
                    <a:pt x="340" y="453"/>
                    <a:pt x="333" y="461"/>
                    <a:pt x="326" y="468"/>
                  </a:cubicBezTo>
                  <a:cubicBezTo>
                    <a:pt x="326" y="469"/>
                    <a:pt x="326" y="469"/>
                    <a:pt x="325" y="469"/>
                  </a:cubicBezTo>
                  <a:cubicBezTo>
                    <a:pt x="320" y="475"/>
                    <a:pt x="314" y="481"/>
                    <a:pt x="308" y="487"/>
                  </a:cubicBezTo>
                  <a:lnTo>
                    <a:pt x="308" y="487"/>
                  </a:lnTo>
                  <a:lnTo>
                    <a:pt x="308" y="487"/>
                  </a:lnTo>
                  <a:close/>
                  <a:moveTo>
                    <a:pt x="306" y="482"/>
                  </a:moveTo>
                  <a:lnTo>
                    <a:pt x="306" y="482"/>
                  </a:lnTo>
                  <a:cubicBezTo>
                    <a:pt x="310" y="477"/>
                    <a:pt x="314" y="473"/>
                    <a:pt x="318" y="469"/>
                  </a:cubicBezTo>
                  <a:cubicBezTo>
                    <a:pt x="292" y="465"/>
                    <a:pt x="277" y="452"/>
                    <a:pt x="272" y="437"/>
                  </a:cubicBezTo>
                  <a:cubicBezTo>
                    <a:pt x="268" y="440"/>
                    <a:pt x="265" y="443"/>
                    <a:pt x="262" y="444"/>
                  </a:cubicBezTo>
                  <a:cubicBezTo>
                    <a:pt x="263" y="446"/>
                    <a:pt x="264" y="447"/>
                    <a:pt x="264" y="449"/>
                  </a:cubicBezTo>
                  <a:cubicBezTo>
                    <a:pt x="265" y="449"/>
                    <a:pt x="265" y="449"/>
                    <a:pt x="265" y="450"/>
                  </a:cubicBezTo>
                  <a:cubicBezTo>
                    <a:pt x="276" y="467"/>
                    <a:pt x="288" y="472"/>
                    <a:pt x="306" y="482"/>
                  </a:cubicBezTo>
                  <a:lnTo>
                    <a:pt x="306" y="482"/>
                  </a:lnTo>
                  <a:close/>
                  <a:moveTo>
                    <a:pt x="323" y="464"/>
                  </a:moveTo>
                  <a:lnTo>
                    <a:pt x="323" y="464"/>
                  </a:lnTo>
                  <a:cubicBezTo>
                    <a:pt x="327" y="459"/>
                    <a:pt x="331" y="454"/>
                    <a:pt x="335" y="449"/>
                  </a:cubicBezTo>
                  <a:cubicBezTo>
                    <a:pt x="287" y="463"/>
                    <a:pt x="257" y="387"/>
                    <a:pt x="339" y="356"/>
                  </a:cubicBezTo>
                  <a:cubicBezTo>
                    <a:pt x="333" y="354"/>
                    <a:pt x="327" y="352"/>
                    <a:pt x="321" y="349"/>
                  </a:cubicBezTo>
                  <a:cubicBezTo>
                    <a:pt x="268" y="373"/>
                    <a:pt x="250" y="454"/>
                    <a:pt x="323" y="464"/>
                  </a:cubicBezTo>
                  <a:lnTo>
                    <a:pt x="323" y="464"/>
                  </a:lnTo>
                  <a:close/>
                  <a:moveTo>
                    <a:pt x="343" y="440"/>
                  </a:moveTo>
                  <a:lnTo>
                    <a:pt x="343" y="440"/>
                  </a:lnTo>
                  <a:cubicBezTo>
                    <a:pt x="347" y="435"/>
                    <a:pt x="351" y="430"/>
                    <a:pt x="355" y="424"/>
                  </a:cubicBezTo>
                  <a:cubicBezTo>
                    <a:pt x="357" y="410"/>
                    <a:pt x="353" y="394"/>
                    <a:pt x="336" y="386"/>
                  </a:cubicBezTo>
                  <a:cubicBezTo>
                    <a:pt x="331" y="389"/>
                    <a:pt x="326" y="392"/>
                    <a:pt x="322" y="396"/>
                  </a:cubicBezTo>
                  <a:cubicBezTo>
                    <a:pt x="348" y="400"/>
                    <a:pt x="348" y="433"/>
                    <a:pt x="324" y="433"/>
                  </a:cubicBezTo>
                  <a:cubicBezTo>
                    <a:pt x="305" y="433"/>
                    <a:pt x="306" y="409"/>
                    <a:pt x="314" y="397"/>
                  </a:cubicBezTo>
                  <a:cubicBezTo>
                    <a:pt x="314" y="397"/>
                    <a:pt x="315" y="396"/>
                    <a:pt x="315" y="396"/>
                  </a:cubicBezTo>
                  <a:lnTo>
                    <a:pt x="315" y="396"/>
                  </a:lnTo>
                  <a:cubicBezTo>
                    <a:pt x="319" y="391"/>
                    <a:pt x="325" y="386"/>
                    <a:pt x="334" y="381"/>
                  </a:cubicBezTo>
                  <a:cubicBezTo>
                    <a:pt x="334" y="381"/>
                    <a:pt x="334" y="381"/>
                    <a:pt x="335" y="381"/>
                  </a:cubicBezTo>
                  <a:cubicBezTo>
                    <a:pt x="341" y="378"/>
                    <a:pt x="349" y="375"/>
                    <a:pt x="358" y="373"/>
                  </a:cubicBezTo>
                  <a:cubicBezTo>
                    <a:pt x="358" y="372"/>
                    <a:pt x="359" y="372"/>
                    <a:pt x="359" y="372"/>
                  </a:cubicBezTo>
                  <a:cubicBezTo>
                    <a:pt x="364" y="371"/>
                    <a:pt x="370" y="370"/>
                    <a:pt x="377" y="369"/>
                  </a:cubicBezTo>
                  <a:cubicBezTo>
                    <a:pt x="372" y="367"/>
                    <a:pt x="366" y="365"/>
                    <a:pt x="360" y="363"/>
                  </a:cubicBezTo>
                  <a:cubicBezTo>
                    <a:pt x="356" y="362"/>
                    <a:pt x="352" y="360"/>
                    <a:pt x="348" y="359"/>
                  </a:cubicBezTo>
                  <a:cubicBezTo>
                    <a:pt x="259" y="388"/>
                    <a:pt x="295" y="466"/>
                    <a:pt x="343" y="440"/>
                  </a:cubicBezTo>
                  <a:lnTo>
                    <a:pt x="343" y="440"/>
                  </a:lnTo>
                  <a:close/>
                  <a:moveTo>
                    <a:pt x="361" y="416"/>
                  </a:moveTo>
                  <a:lnTo>
                    <a:pt x="361" y="416"/>
                  </a:lnTo>
                  <a:cubicBezTo>
                    <a:pt x="365" y="411"/>
                    <a:pt x="369" y="405"/>
                    <a:pt x="373" y="400"/>
                  </a:cubicBezTo>
                  <a:cubicBezTo>
                    <a:pt x="372" y="395"/>
                    <a:pt x="366" y="385"/>
                    <a:pt x="358" y="378"/>
                  </a:cubicBezTo>
                  <a:cubicBezTo>
                    <a:pt x="353" y="380"/>
                    <a:pt x="347" y="381"/>
                    <a:pt x="342" y="384"/>
                  </a:cubicBezTo>
                  <a:cubicBezTo>
                    <a:pt x="356" y="391"/>
                    <a:pt x="361" y="404"/>
                    <a:pt x="361" y="416"/>
                  </a:cubicBezTo>
                  <a:lnTo>
                    <a:pt x="361" y="416"/>
                  </a:lnTo>
                  <a:close/>
                  <a:moveTo>
                    <a:pt x="377" y="394"/>
                  </a:moveTo>
                  <a:lnTo>
                    <a:pt x="377" y="394"/>
                  </a:lnTo>
                  <a:cubicBezTo>
                    <a:pt x="381" y="388"/>
                    <a:pt x="385" y="382"/>
                    <a:pt x="389" y="376"/>
                  </a:cubicBezTo>
                  <a:cubicBezTo>
                    <a:pt x="388" y="375"/>
                    <a:pt x="387" y="375"/>
                    <a:pt x="386" y="374"/>
                  </a:cubicBezTo>
                  <a:cubicBezTo>
                    <a:pt x="380" y="375"/>
                    <a:pt x="373" y="375"/>
                    <a:pt x="365" y="377"/>
                  </a:cubicBezTo>
                  <a:cubicBezTo>
                    <a:pt x="370" y="382"/>
                    <a:pt x="374" y="389"/>
                    <a:pt x="377" y="394"/>
                  </a:cubicBezTo>
                  <a:lnTo>
                    <a:pt x="377" y="394"/>
                  </a:lnTo>
                  <a:close/>
                  <a:moveTo>
                    <a:pt x="392" y="372"/>
                  </a:moveTo>
                  <a:lnTo>
                    <a:pt x="392" y="372"/>
                  </a:lnTo>
                  <a:cubicBezTo>
                    <a:pt x="396" y="365"/>
                    <a:pt x="400" y="359"/>
                    <a:pt x="404" y="353"/>
                  </a:cubicBezTo>
                  <a:cubicBezTo>
                    <a:pt x="389" y="349"/>
                    <a:pt x="360" y="351"/>
                    <a:pt x="343" y="351"/>
                  </a:cubicBezTo>
                  <a:cubicBezTo>
                    <a:pt x="349" y="354"/>
                    <a:pt x="355" y="356"/>
                    <a:pt x="362" y="358"/>
                  </a:cubicBezTo>
                  <a:cubicBezTo>
                    <a:pt x="371" y="361"/>
                    <a:pt x="380" y="364"/>
                    <a:pt x="387" y="369"/>
                  </a:cubicBezTo>
                  <a:cubicBezTo>
                    <a:pt x="388" y="369"/>
                    <a:pt x="388" y="369"/>
                    <a:pt x="388" y="369"/>
                  </a:cubicBezTo>
                  <a:cubicBezTo>
                    <a:pt x="389" y="370"/>
                    <a:pt x="391" y="371"/>
                    <a:pt x="392" y="372"/>
                  </a:cubicBezTo>
                  <a:lnTo>
                    <a:pt x="392" y="372"/>
                  </a:lnTo>
                  <a:close/>
                  <a:moveTo>
                    <a:pt x="407" y="348"/>
                  </a:moveTo>
                  <a:lnTo>
                    <a:pt x="407" y="348"/>
                  </a:lnTo>
                  <a:cubicBezTo>
                    <a:pt x="410" y="343"/>
                    <a:pt x="413" y="339"/>
                    <a:pt x="416" y="334"/>
                  </a:cubicBezTo>
                  <a:cubicBezTo>
                    <a:pt x="399" y="329"/>
                    <a:pt x="371" y="330"/>
                    <a:pt x="354" y="330"/>
                  </a:cubicBezTo>
                  <a:cubicBezTo>
                    <a:pt x="333" y="331"/>
                    <a:pt x="312" y="331"/>
                    <a:pt x="295" y="327"/>
                  </a:cubicBezTo>
                  <a:cubicBezTo>
                    <a:pt x="304" y="335"/>
                    <a:pt x="315" y="340"/>
                    <a:pt x="327" y="345"/>
                  </a:cubicBezTo>
                  <a:cubicBezTo>
                    <a:pt x="335" y="347"/>
                    <a:pt x="356" y="345"/>
                    <a:pt x="363" y="345"/>
                  </a:cubicBezTo>
                  <a:cubicBezTo>
                    <a:pt x="379" y="345"/>
                    <a:pt x="396" y="345"/>
                    <a:pt x="407" y="348"/>
                  </a:cubicBezTo>
                  <a:lnTo>
                    <a:pt x="407" y="348"/>
                  </a:lnTo>
                  <a:close/>
                  <a:moveTo>
                    <a:pt x="419" y="329"/>
                  </a:moveTo>
                  <a:lnTo>
                    <a:pt x="419" y="329"/>
                  </a:lnTo>
                  <a:cubicBezTo>
                    <a:pt x="421" y="325"/>
                    <a:pt x="424" y="322"/>
                    <a:pt x="426" y="318"/>
                  </a:cubicBezTo>
                  <a:cubicBezTo>
                    <a:pt x="404" y="309"/>
                    <a:pt x="369" y="312"/>
                    <a:pt x="346" y="312"/>
                  </a:cubicBezTo>
                  <a:cubicBezTo>
                    <a:pt x="320" y="312"/>
                    <a:pt x="293" y="311"/>
                    <a:pt x="276" y="296"/>
                  </a:cubicBezTo>
                  <a:cubicBezTo>
                    <a:pt x="279" y="305"/>
                    <a:pt x="283" y="312"/>
                    <a:pt x="287" y="318"/>
                  </a:cubicBezTo>
                  <a:cubicBezTo>
                    <a:pt x="313" y="329"/>
                    <a:pt x="361" y="323"/>
                    <a:pt x="391" y="325"/>
                  </a:cubicBezTo>
                  <a:cubicBezTo>
                    <a:pt x="401" y="325"/>
                    <a:pt x="411" y="326"/>
                    <a:pt x="419" y="329"/>
                  </a:cubicBezTo>
                  <a:lnTo>
                    <a:pt x="419" y="329"/>
                  </a:lnTo>
                  <a:close/>
                  <a:moveTo>
                    <a:pt x="429" y="313"/>
                  </a:moveTo>
                  <a:lnTo>
                    <a:pt x="429" y="313"/>
                  </a:lnTo>
                  <a:cubicBezTo>
                    <a:pt x="432" y="309"/>
                    <a:pt x="434" y="305"/>
                    <a:pt x="437" y="301"/>
                  </a:cubicBezTo>
                  <a:cubicBezTo>
                    <a:pt x="428" y="298"/>
                    <a:pt x="420" y="296"/>
                    <a:pt x="411" y="295"/>
                  </a:cubicBezTo>
                  <a:cubicBezTo>
                    <a:pt x="411" y="295"/>
                    <a:pt x="411" y="295"/>
                    <a:pt x="410" y="295"/>
                  </a:cubicBezTo>
                  <a:cubicBezTo>
                    <a:pt x="388" y="291"/>
                    <a:pt x="366" y="292"/>
                    <a:pt x="343" y="293"/>
                  </a:cubicBezTo>
                  <a:cubicBezTo>
                    <a:pt x="328" y="293"/>
                    <a:pt x="314" y="292"/>
                    <a:pt x="302" y="288"/>
                  </a:cubicBezTo>
                  <a:cubicBezTo>
                    <a:pt x="301" y="288"/>
                    <a:pt x="301" y="288"/>
                    <a:pt x="301" y="288"/>
                  </a:cubicBezTo>
                  <a:cubicBezTo>
                    <a:pt x="291" y="285"/>
                    <a:pt x="282" y="279"/>
                    <a:pt x="275" y="269"/>
                  </a:cubicBezTo>
                  <a:cubicBezTo>
                    <a:pt x="274" y="270"/>
                    <a:pt x="273" y="271"/>
                    <a:pt x="272" y="272"/>
                  </a:cubicBezTo>
                  <a:cubicBezTo>
                    <a:pt x="273" y="277"/>
                    <a:pt x="273" y="281"/>
                    <a:pt x="274" y="285"/>
                  </a:cubicBezTo>
                  <a:cubicBezTo>
                    <a:pt x="288" y="304"/>
                    <a:pt x="316" y="307"/>
                    <a:pt x="346" y="307"/>
                  </a:cubicBezTo>
                  <a:cubicBezTo>
                    <a:pt x="371" y="307"/>
                    <a:pt x="406" y="303"/>
                    <a:pt x="429" y="313"/>
                  </a:cubicBezTo>
                  <a:lnTo>
                    <a:pt x="429" y="313"/>
                  </a:lnTo>
                  <a:close/>
                  <a:moveTo>
                    <a:pt x="498" y="216"/>
                  </a:moveTo>
                  <a:lnTo>
                    <a:pt x="498" y="216"/>
                  </a:lnTo>
                  <a:cubicBezTo>
                    <a:pt x="500" y="213"/>
                    <a:pt x="503" y="210"/>
                    <a:pt x="506" y="207"/>
                  </a:cubicBezTo>
                  <a:cubicBezTo>
                    <a:pt x="491" y="202"/>
                    <a:pt x="477" y="199"/>
                    <a:pt x="463" y="196"/>
                  </a:cubicBezTo>
                  <a:cubicBezTo>
                    <a:pt x="463" y="196"/>
                    <a:pt x="462" y="196"/>
                    <a:pt x="462" y="196"/>
                  </a:cubicBezTo>
                  <a:cubicBezTo>
                    <a:pt x="456" y="195"/>
                    <a:pt x="449" y="195"/>
                    <a:pt x="443" y="194"/>
                  </a:cubicBezTo>
                  <a:cubicBezTo>
                    <a:pt x="445" y="198"/>
                    <a:pt x="447" y="203"/>
                    <a:pt x="447" y="209"/>
                  </a:cubicBezTo>
                  <a:cubicBezTo>
                    <a:pt x="450" y="212"/>
                    <a:pt x="452" y="216"/>
                    <a:pt x="452" y="220"/>
                  </a:cubicBezTo>
                  <a:cubicBezTo>
                    <a:pt x="456" y="218"/>
                    <a:pt x="462" y="217"/>
                    <a:pt x="468" y="219"/>
                  </a:cubicBezTo>
                  <a:cubicBezTo>
                    <a:pt x="473" y="208"/>
                    <a:pt x="488" y="206"/>
                    <a:pt x="498" y="216"/>
                  </a:cubicBezTo>
                  <a:lnTo>
                    <a:pt x="498" y="216"/>
                  </a:lnTo>
                  <a:close/>
                  <a:moveTo>
                    <a:pt x="187" y="551"/>
                  </a:moveTo>
                  <a:lnTo>
                    <a:pt x="187" y="551"/>
                  </a:lnTo>
                  <a:lnTo>
                    <a:pt x="238" y="513"/>
                  </a:lnTo>
                  <a:cubicBezTo>
                    <a:pt x="236" y="508"/>
                    <a:pt x="233" y="504"/>
                    <a:pt x="231" y="499"/>
                  </a:cubicBezTo>
                  <a:lnTo>
                    <a:pt x="188" y="526"/>
                  </a:lnTo>
                  <a:cubicBezTo>
                    <a:pt x="185" y="528"/>
                    <a:pt x="182" y="523"/>
                    <a:pt x="185" y="521"/>
                  </a:cubicBezTo>
                  <a:lnTo>
                    <a:pt x="229" y="494"/>
                  </a:lnTo>
                  <a:cubicBezTo>
                    <a:pt x="227" y="491"/>
                    <a:pt x="225" y="487"/>
                    <a:pt x="224" y="483"/>
                  </a:cubicBezTo>
                  <a:lnTo>
                    <a:pt x="165" y="511"/>
                  </a:lnTo>
                  <a:cubicBezTo>
                    <a:pt x="171" y="524"/>
                    <a:pt x="178" y="538"/>
                    <a:pt x="187" y="551"/>
                  </a:cubicBezTo>
                  <a:lnTo>
                    <a:pt x="187" y="551"/>
                  </a:lnTo>
                  <a:close/>
                  <a:moveTo>
                    <a:pt x="241" y="518"/>
                  </a:moveTo>
                  <a:lnTo>
                    <a:pt x="241" y="518"/>
                  </a:lnTo>
                  <a:lnTo>
                    <a:pt x="190" y="556"/>
                  </a:lnTo>
                  <a:cubicBezTo>
                    <a:pt x="198" y="569"/>
                    <a:pt x="208" y="581"/>
                    <a:pt x="219" y="593"/>
                  </a:cubicBezTo>
                  <a:lnTo>
                    <a:pt x="259" y="545"/>
                  </a:lnTo>
                  <a:cubicBezTo>
                    <a:pt x="256" y="542"/>
                    <a:pt x="254" y="538"/>
                    <a:pt x="251" y="534"/>
                  </a:cubicBezTo>
                  <a:lnTo>
                    <a:pt x="213" y="572"/>
                  </a:lnTo>
                  <a:cubicBezTo>
                    <a:pt x="210" y="575"/>
                    <a:pt x="207" y="571"/>
                    <a:pt x="209" y="568"/>
                  </a:cubicBezTo>
                  <a:lnTo>
                    <a:pt x="248" y="530"/>
                  </a:lnTo>
                  <a:cubicBezTo>
                    <a:pt x="246" y="526"/>
                    <a:pt x="243" y="522"/>
                    <a:pt x="241" y="518"/>
                  </a:cubicBezTo>
                  <a:lnTo>
                    <a:pt x="241" y="518"/>
                  </a:lnTo>
                  <a:close/>
                  <a:moveTo>
                    <a:pt x="163" y="505"/>
                  </a:moveTo>
                  <a:lnTo>
                    <a:pt x="163" y="505"/>
                  </a:lnTo>
                  <a:lnTo>
                    <a:pt x="222" y="478"/>
                  </a:lnTo>
                  <a:cubicBezTo>
                    <a:pt x="220" y="474"/>
                    <a:pt x="219" y="470"/>
                    <a:pt x="218" y="466"/>
                  </a:cubicBezTo>
                  <a:lnTo>
                    <a:pt x="169" y="481"/>
                  </a:lnTo>
                  <a:cubicBezTo>
                    <a:pt x="166" y="482"/>
                    <a:pt x="164" y="476"/>
                    <a:pt x="168" y="475"/>
                  </a:cubicBezTo>
                  <a:lnTo>
                    <a:pt x="216" y="461"/>
                  </a:lnTo>
                  <a:cubicBezTo>
                    <a:pt x="214" y="456"/>
                    <a:pt x="213" y="451"/>
                    <a:pt x="212" y="445"/>
                  </a:cubicBezTo>
                  <a:lnTo>
                    <a:pt x="147" y="459"/>
                  </a:lnTo>
                  <a:cubicBezTo>
                    <a:pt x="151" y="475"/>
                    <a:pt x="156" y="490"/>
                    <a:pt x="163" y="505"/>
                  </a:cubicBezTo>
                  <a:lnTo>
                    <a:pt x="163" y="505"/>
                  </a:lnTo>
                  <a:close/>
                  <a:moveTo>
                    <a:pt x="146" y="454"/>
                  </a:moveTo>
                  <a:lnTo>
                    <a:pt x="146" y="454"/>
                  </a:lnTo>
                  <a:lnTo>
                    <a:pt x="210" y="440"/>
                  </a:lnTo>
                  <a:cubicBezTo>
                    <a:pt x="209" y="435"/>
                    <a:pt x="209" y="431"/>
                    <a:pt x="208" y="426"/>
                  </a:cubicBezTo>
                  <a:lnTo>
                    <a:pt x="157" y="431"/>
                  </a:lnTo>
                  <a:cubicBezTo>
                    <a:pt x="153" y="431"/>
                    <a:pt x="153" y="426"/>
                    <a:pt x="156" y="425"/>
                  </a:cubicBezTo>
                  <a:lnTo>
                    <a:pt x="207" y="421"/>
                  </a:lnTo>
                  <a:cubicBezTo>
                    <a:pt x="206" y="416"/>
                    <a:pt x="206" y="411"/>
                    <a:pt x="206" y="405"/>
                  </a:cubicBezTo>
                  <a:lnTo>
                    <a:pt x="140" y="404"/>
                  </a:lnTo>
                  <a:cubicBezTo>
                    <a:pt x="141" y="421"/>
                    <a:pt x="143" y="437"/>
                    <a:pt x="146" y="454"/>
                  </a:cubicBezTo>
                  <a:lnTo>
                    <a:pt x="146" y="454"/>
                  </a:lnTo>
                  <a:close/>
                  <a:moveTo>
                    <a:pt x="140" y="399"/>
                  </a:moveTo>
                  <a:lnTo>
                    <a:pt x="140" y="399"/>
                  </a:lnTo>
                  <a:lnTo>
                    <a:pt x="206" y="400"/>
                  </a:lnTo>
                  <a:cubicBezTo>
                    <a:pt x="205" y="395"/>
                    <a:pt x="205" y="391"/>
                    <a:pt x="206" y="387"/>
                  </a:cubicBezTo>
                  <a:lnTo>
                    <a:pt x="155" y="381"/>
                  </a:lnTo>
                  <a:cubicBezTo>
                    <a:pt x="151" y="381"/>
                    <a:pt x="152" y="375"/>
                    <a:pt x="156" y="375"/>
                  </a:cubicBezTo>
                  <a:lnTo>
                    <a:pt x="206" y="381"/>
                  </a:lnTo>
                  <a:cubicBezTo>
                    <a:pt x="206" y="375"/>
                    <a:pt x="207" y="370"/>
                    <a:pt x="207" y="364"/>
                  </a:cubicBezTo>
                  <a:lnTo>
                    <a:pt x="144" y="351"/>
                  </a:lnTo>
                  <a:cubicBezTo>
                    <a:pt x="141" y="367"/>
                    <a:pt x="140" y="383"/>
                    <a:pt x="140" y="399"/>
                  </a:cubicBezTo>
                  <a:lnTo>
                    <a:pt x="140" y="399"/>
                  </a:lnTo>
                  <a:close/>
                  <a:moveTo>
                    <a:pt x="144" y="346"/>
                  </a:moveTo>
                  <a:lnTo>
                    <a:pt x="144" y="346"/>
                  </a:lnTo>
                  <a:lnTo>
                    <a:pt x="208" y="359"/>
                  </a:lnTo>
                  <a:cubicBezTo>
                    <a:pt x="209" y="354"/>
                    <a:pt x="210" y="350"/>
                    <a:pt x="211" y="346"/>
                  </a:cubicBezTo>
                  <a:lnTo>
                    <a:pt x="162" y="330"/>
                  </a:lnTo>
                  <a:cubicBezTo>
                    <a:pt x="158" y="329"/>
                    <a:pt x="160" y="324"/>
                    <a:pt x="163" y="325"/>
                  </a:cubicBezTo>
                  <a:lnTo>
                    <a:pt x="212" y="340"/>
                  </a:lnTo>
                  <a:cubicBezTo>
                    <a:pt x="213" y="336"/>
                    <a:pt x="214" y="332"/>
                    <a:pt x="215" y="328"/>
                  </a:cubicBezTo>
                  <a:lnTo>
                    <a:pt x="157" y="299"/>
                  </a:lnTo>
                  <a:cubicBezTo>
                    <a:pt x="151" y="314"/>
                    <a:pt x="147" y="330"/>
                    <a:pt x="144" y="346"/>
                  </a:cubicBezTo>
                  <a:lnTo>
                    <a:pt x="144" y="346"/>
                  </a:lnTo>
                  <a:close/>
                  <a:moveTo>
                    <a:pt x="159" y="293"/>
                  </a:moveTo>
                  <a:lnTo>
                    <a:pt x="159" y="293"/>
                  </a:lnTo>
                  <a:lnTo>
                    <a:pt x="217" y="322"/>
                  </a:lnTo>
                  <a:cubicBezTo>
                    <a:pt x="219" y="318"/>
                    <a:pt x="220" y="314"/>
                    <a:pt x="222" y="310"/>
                  </a:cubicBezTo>
                  <a:lnTo>
                    <a:pt x="177" y="283"/>
                  </a:lnTo>
                  <a:cubicBezTo>
                    <a:pt x="174" y="281"/>
                    <a:pt x="177" y="276"/>
                    <a:pt x="180" y="278"/>
                  </a:cubicBezTo>
                  <a:lnTo>
                    <a:pt x="224" y="305"/>
                  </a:lnTo>
                  <a:cubicBezTo>
                    <a:pt x="226" y="300"/>
                    <a:pt x="228" y="296"/>
                    <a:pt x="230" y="292"/>
                  </a:cubicBezTo>
                  <a:lnTo>
                    <a:pt x="178" y="251"/>
                  </a:lnTo>
                  <a:cubicBezTo>
                    <a:pt x="170" y="265"/>
                    <a:pt x="164" y="279"/>
                    <a:pt x="159" y="293"/>
                  </a:cubicBezTo>
                  <a:lnTo>
                    <a:pt x="159" y="293"/>
                  </a:lnTo>
                  <a:close/>
                  <a:moveTo>
                    <a:pt x="180" y="246"/>
                  </a:moveTo>
                  <a:lnTo>
                    <a:pt x="180" y="246"/>
                  </a:lnTo>
                  <a:lnTo>
                    <a:pt x="233" y="287"/>
                  </a:lnTo>
                  <a:cubicBezTo>
                    <a:pt x="235" y="283"/>
                    <a:pt x="237" y="280"/>
                    <a:pt x="239" y="276"/>
                  </a:cubicBezTo>
                  <a:lnTo>
                    <a:pt x="200" y="239"/>
                  </a:lnTo>
                  <a:cubicBezTo>
                    <a:pt x="198" y="237"/>
                    <a:pt x="202" y="233"/>
                    <a:pt x="204" y="235"/>
                  </a:cubicBezTo>
                  <a:lnTo>
                    <a:pt x="242" y="271"/>
                  </a:lnTo>
                  <a:cubicBezTo>
                    <a:pt x="245" y="267"/>
                    <a:pt x="248" y="263"/>
                    <a:pt x="251" y="259"/>
                  </a:cubicBezTo>
                  <a:lnTo>
                    <a:pt x="207" y="208"/>
                  </a:lnTo>
                  <a:cubicBezTo>
                    <a:pt x="197" y="220"/>
                    <a:pt x="188" y="233"/>
                    <a:pt x="180" y="246"/>
                  </a:cubicBezTo>
                  <a:lnTo>
                    <a:pt x="180" y="246"/>
                  </a:lnTo>
                  <a:close/>
                  <a:moveTo>
                    <a:pt x="210" y="203"/>
                  </a:moveTo>
                  <a:lnTo>
                    <a:pt x="210" y="203"/>
                  </a:lnTo>
                  <a:lnTo>
                    <a:pt x="254" y="254"/>
                  </a:lnTo>
                  <a:cubicBezTo>
                    <a:pt x="257" y="251"/>
                    <a:pt x="260" y="247"/>
                    <a:pt x="263" y="244"/>
                  </a:cubicBezTo>
                  <a:lnTo>
                    <a:pt x="230" y="199"/>
                  </a:lnTo>
                  <a:cubicBezTo>
                    <a:pt x="228" y="196"/>
                    <a:pt x="233" y="193"/>
                    <a:pt x="235" y="196"/>
                  </a:cubicBezTo>
                  <a:lnTo>
                    <a:pt x="267" y="240"/>
                  </a:lnTo>
                  <a:cubicBezTo>
                    <a:pt x="270" y="236"/>
                    <a:pt x="273" y="233"/>
                    <a:pt x="277" y="230"/>
                  </a:cubicBezTo>
                  <a:lnTo>
                    <a:pt x="242" y="169"/>
                  </a:lnTo>
                  <a:cubicBezTo>
                    <a:pt x="231" y="180"/>
                    <a:pt x="220" y="191"/>
                    <a:pt x="210" y="203"/>
                  </a:cubicBezTo>
                  <a:lnTo>
                    <a:pt x="210" y="203"/>
                  </a:lnTo>
                  <a:close/>
                  <a:moveTo>
                    <a:pt x="246" y="166"/>
                  </a:moveTo>
                  <a:lnTo>
                    <a:pt x="246" y="166"/>
                  </a:lnTo>
                  <a:lnTo>
                    <a:pt x="281" y="226"/>
                  </a:lnTo>
                  <a:cubicBezTo>
                    <a:pt x="284" y="223"/>
                    <a:pt x="287" y="220"/>
                    <a:pt x="290" y="218"/>
                  </a:cubicBezTo>
                  <a:lnTo>
                    <a:pt x="267" y="165"/>
                  </a:lnTo>
                  <a:cubicBezTo>
                    <a:pt x="266" y="161"/>
                    <a:pt x="271" y="159"/>
                    <a:pt x="273" y="163"/>
                  </a:cubicBezTo>
                  <a:lnTo>
                    <a:pt x="295" y="214"/>
                  </a:lnTo>
                  <a:cubicBezTo>
                    <a:pt x="299" y="211"/>
                    <a:pt x="303" y="208"/>
                    <a:pt x="307" y="205"/>
                  </a:cubicBezTo>
                  <a:lnTo>
                    <a:pt x="284" y="137"/>
                  </a:lnTo>
                  <a:cubicBezTo>
                    <a:pt x="271" y="146"/>
                    <a:pt x="258" y="155"/>
                    <a:pt x="246" y="166"/>
                  </a:cubicBezTo>
                  <a:lnTo>
                    <a:pt x="246" y="166"/>
                  </a:lnTo>
                  <a:close/>
                  <a:moveTo>
                    <a:pt x="289" y="134"/>
                  </a:moveTo>
                  <a:lnTo>
                    <a:pt x="289" y="134"/>
                  </a:lnTo>
                  <a:lnTo>
                    <a:pt x="312" y="202"/>
                  </a:lnTo>
                  <a:cubicBezTo>
                    <a:pt x="316" y="200"/>
                    <a:pt x="319" y="198"/>
                    <a:pt x="323" y="196"/>
                  </a:cubicBezTo>
                  <a:lnTo>
                    <a:pt x="310" y="139"/>
                  </a:lnTo>
                  <a:cubicBezTo>
                    <a:pt x="309" y="135"/>
                    <a:pt x="314" y="134"/>
                    <a:pt x="315" y="137"/>
                  </a:cubicBezTo>
                  <a:lnTo>
                    <a:pt x="328" y="193"/>
                  </a:lnTo>
                  <a:cubicBezTo>
                    <a:pt x="332" y="191"/>
                    <a:pt x="336" y="189"/>
                    <a:pt x="340" y="187"/>
                  </a:cubicBezTo>
                  <a:lnTo>
                    <a:pt x="331" y="113"/>
                  </a:lnTo>
                  <a:cubicBezTo>
                    <a:pt x="316" y="119"/>
                    <a:pt x="302" y="126"/>
                    <a:pt x="289" y="134"/>
                  </a:cubicBezTo>
                  <a:lnTo>
                    <a:pt x="289" y="134"/>
                  </a:lnTo>
                  <a:close/>
                  <a:moveTo>
                    <a:pt x="336" y="111"/>
                  </a:moveTo>
                  <a:lnTo>
                    <a:pt x="336" y="111"/>
                  </a:lnTo>
                  <a:lnTo>
                    <a:pt x="346" y="185"/>
                  </a:lnTo>
                  <a:cubicBezTo>
                    <a:pt x="350" y="183"/>
                    <a:pt x="354" y="181"/>
                    <a:pt x="359" y="180"/>
                  </a:cubicBezTo>
                  <a:lnTo>
                    <a:pt x="357" y="118"/>
                  </a:lnTo>
                  <a:cubicBezTo>
                    <a:pt x="357" y="114"/>
                    <a:pt x="362" y="114"/>
                    <a:pt x="362" y="118"/>
                  </a:cubicBezTo>
                  <a:lnTo>
                    <a:pt x="364" y="178"/>
                  </a:lnTo>
                  <a:cubicBezTo>
                    <a:pt x="369" y="176"/>
                    <a:pt x="373" y="175"/>
                    <a:pt x="377" y="174"/>
                  </a:cubicBezTo>
                  <a:lnTo>
                    <a:pt x="383" y="97"/>
                  </a:lnTo>
                  <a:cubicBezTo>
                    <a:pt x="367" y="100"/>
                    <a:pt x="351" y="105"/>
                    <a:pt x="336" y="111"/>
                  </a:cubicBezTo>
                  <a:lnTo>
                    <a:pt x="336" y="111"/>
                  </a:lnTo>
                  <a:close/>
                  <a:moveTo>
                    <a:pt x="388" y="96"/>
                  </a:moveTo>
                  <a:lnTo>
                    <a:pt x="388" y="96"/>
                  </a:lnTo>
                  <a:lnTo>
                    <a:pt x="383" y="173"/>
                  </a:lnTo>
                  <a:cubicBezTo>
                    <a:pt x="388" y="172"/>
                    <a:pt x="393" y="171"/>
                    <a:pt x="398" y="170"/>
                  </a:cubicBezTo>
                  <a:lnTo>
                    <a:pt x="408" y="109"/>
                  </a:lnTo>
                  <a:cubicBezTo>
                    <a:pt x="408" y="106"/>
                    <a:pt x="414" y="107"/>
                    <a:pt x="413" y="110"/>
                  </a:cubicBezTo>
                  <a:lnTo>
                    <a:pt x="404" y="169"/>
                  </a:lnTo>
                  <a:cubicBezTo>
                    <a:pt x="408" y="169"/>
                    <a:pt x="412" y="169"/>
                    <a:pt x="416" y="168"/>
                  </a:cubicBezTo>
                  <a:lnTo>
                    <a:pt x="436" y="91"/>
                  </a:lnTo>
                  <a:cubicBezTo>
                    <a:pt x="420" y="92"/>
                    <a:pt x="404" y="93"/>
                    <a:pt x="388" y="96"/>
                  </a:cubicBezTo>
                  <a:lnTo>
                    <a:pt x="388" y="96"/>
                  </a:lnTo>
                  <a:close/>
                  <a:moveTo>
                    <a:pt x="442" y="91"/>
                  </a:moveTo>
                  <a:lnTo>
                    <a:pt x="442" y="91"/>
                  </a:lnTo>
                  <a:lnTo>
                    <a:pt x="422" y="168"/>
                  </a:lnTo>
                  <a:cubicBezTo>
                    <a:pt x="427" y="168"/>
                    <a:pt x="432" y="168"/>
                    <a:pt x="437" y="168"/>
                  </a:cubicBezTo>
                  <a:lnTo>
                    <a:pt x="456" y="108"/>
                  </a:lnTo>
                  <a:cubicBezTo>
                    <a:pt x="457" y="104"/>
                    <a:pt x="463" y="106"/>
                    <a:pt x="462" y="109"/>
                  </a:cubicBezTo>
                  <a:lnTo>
                    <a:pt x="443" y="169"/>
                  </a:lnTo>
                  <a:cubicBezTo>
                    <a:pt x="448" y="169"/>
                    <a:pt x="452" y="170"/>
                    <a:pt x="457" y="171"/>
                  </a:cubicBezTo>
                  <a:lnTo>
                    <a:pt x="489" y="95"/>
                  </a:lnTo>
                  <a:cubicBezTo>
                    <a:pt x="473" y="93"/>
                    <a:pt x="457" y="91"/>
                    <a:pt x="442" y="91"/>
                  </a:cubicBezTo>
                  <a:lnTo>
                    <a:pt x="442" y="91"/>
                  </a:lnTo>
                  <a:close/>
                  <a:moveTo>
                    <a:pt x="495" y="96"/>
                  </a:moveTo>
                  <a:lnTo>
                    <a:pt x="495" y="96"/>
                  </a:lnTo>
                  <a:lnTo>
                    <a:pt x="463" y="172"/>
                  </a:lnTo>
                  <a:cubicBezTo>
                    <a:pt x="467" y="172"/>
                    <a:pt x="471" y="173"/>
                    <a:pt x="475" y="174"/>
                  </a:cubicBezTo>
                  <a:lnTo>
                    <a:pt x="507" y="113"/>
                  </a:lnTo>
                  <a:cubicBezTo>
                    <a:pt x="509" y="110"/>
                    <a:pt x="514" y="112"/>
                    <a:pt x="512" y="116"/>
                  </a:cubicBezTo>
                  <a:lnTo>
                    <a:pt x="481" y="176"/>
                  </a:lnTo>
                  <a:cubicBezTo>
                    <a:pt x="486" y="177"/>
                    <a:pt x="492" y="179"/>
                    <a:pt x="497" y="181"/>
                  </a:cubicBezTo>
                  <a:lnTo>
                    <a:pt x="541" y="108"/>
                  </a:lnTo>
                  <a:cubicBezTo>
                    <a:pt x="526" y="103"/>
                    <a:pt x="510" y="99"/>
                    <a:pt x="495" y="96"/>
                  </a:cubicBezTo>
                  <a:lnTo>
                    <a:pt x="495" y="96"/>
                  </a:lnTo>
                  <a:close/>
                  <a:moveTo>
                    <a:pt x="393" y="265"/>
                  </a:moveTo>
                  <a:lnTo>
                    <a:pt x="393" y="265"/>
                  </a:lnTo>
                  <a:cubicBezTo>
                    <a:pt x="393" y="266"/>
                    <a:pt x="393" y="266"/>
                    <a:pt x="393" y="267"/>
                  </a:cubicBezTo>
                  <a:cubicBezTo>
                    <a:pt x="392" y="267"/>
                    <a:pt x="392" y="267"/>
                    <a:pt x="391" y="268"/>
                  </a:cubicBezTo>
                  <a:cubicBezTo>
                    <a:pt x="391" y="268"/>
                    <a:pt x="391" y="268"/>
                    <a:pt x="391" y="268"/>
                  </a:cubicBezTo>
                  <a:cubicBezTo>
                    <a:pt x="386" y="269"/>
                    <a:pt x="381" y="268"/>
                    <a:pt x="377" y="268"/>
                  </a:cubicBezTo>
                  <a:cubicBezTo>
                    <a:pt x="376" y="268"/>
                    <a:pt x="376" y="268"/>
                    <a:pt x="375" y="269"/>
                  </a:cubicBezTo>
                  <a:cubicBezTo>
                    <a:pt x="376" y="274"/>
                    <a:pt x="379" y="281"/>
                    <a:pt x="385" y="287"/>
                  </a:cubicBezTo>
                  <a:cubicBezTo>
                    <a:pt x="389" y="287"/>
                    <a:pt x="393" y="287"/>
                    <a:pt x="398" y="288"/>
                  </a:cubicBezTo>
                  <a:lnTo>
                    <a:pt x="410" y="236"/>
                  </a:lnTo>
                  <a:cubicBezTo>
                    <a:pt x="396" y="232"/>
                    <a:pt x="393" y="208"/>
                    <a:pt x="411" y="204"/>
                  </a:cubicBezTo>
                  <a:cubicBezTo>
                    <a:pt x="411" y="200"/>
                    <a:pt x="413" y="197"/>
                    <a:pt x="416" y="194"/>
                  </a:cubicBezTo>
                  <a:cubicBezTo>
                    <a:pt x="406" y="195"/>
                    <a:pt x="396" y="196"/>
                    <a:pt x="387" y="198"/>
                  </a:cubicBezTo>
                  <a:lnTo>
                    <a:pt x="390" y="227"/>
                  </a:lnTo>
                  <a:cubicBezTo>
                    <a:pt x="390" y="227"/>
                    <a:pt x="390" y="227"/>
                    <a:pt x="390" y="228"/>
                  </a:cubicBezTo>
                  <a:lnTo>
                    <a:pt x="390" y="231"/>
                  </a:lnTo>
                  <a:cubicBezTo>
                    <a:pt x="390" y="234"/>
                    <a:pt x="385" y="235"/>
                    <a:pt x="384" y="231"/>
                  </a:cubicBezTo>
                  <a:lnTo>
                    <a:pt x="384" y="229"/>
                  </a:lnTo>
                  <a:lnTo>
                    <a:pt x="373" y="221"/>
                  </a:lnTo>
                  <a:cubicBezTo>
                    <a:pt x="370" y="223"/>
                    <a:pt x="368" y="227"/>
                    <a:pt x="368" y="231"/>
                  </a:cubicBezTo>
                  <a:cubicBezTo>
                    <a:pt x="368" y="239"/>
                    <a:pt x="374" y="245"/>
                    <a:pt x="382" y="245"/>
                  </a:cubicBezTo>
                  <a:cubicBezTo>
                    <a:pt x="383" y="245"/>
                    <a:pt x="384" y="245"/>
                    <a:pt x="386" y="245"/>
                  </a:cubicBezTo>
                  <a:lnTo>
                    <a:pt x="386" y="244"/>
                  </a:lnTo>
                  <a:cubicBezTo>
                    <a:pt x="385" y="240"/>
                    <a:pt x="391" y="239"/>
                    <a:pt x="391" y="243"/>
                  </a:cubicBezTo>
                  <a:lnTo>
                    <a:pt x="391" y="246"/>
                  </a:lnTo>
                  <a:cubicBezTo>
                    <a:pt x="392" y="246"/>
                    <a:pt x="392" y="246"/>
                    <a:pt x="392" y="247"/>
                  </a:cubicBezTo>
                  <a:lnTo>
                    <a:pt x="393" y="265"/>
                  </a:lnTo>
                  <a:cubicBezTo>
                    <a:pt x="393" y="265"/>
                    <a:pt x="393" y="265"/>
                    <a:pt x="393" y="265"/>
                  </a:cubicBezTo>
                  <a:lnTo>
                    <a:pt x="393" y="265"/>
                  </a:lnTo>
                  <a:close/>
                  <a:moveTo>
                    <a:pt x="372" y="214"/>
                  </a:moveTo>
                  <a:lnTo>
                    <a:pt x="372" y="214"/>
                  </a:lnTo>
                  <a:lnTo>
                    <a:pt x="374" y="215"/>
                  </a:lnTo>
                  <a:cubicBezTo>
                    <a:pt x="374" y="215"/>
                    <a:pt x="374" y="215"/>
                    <a:pt x="375" y="215"/>
                  </a:cubicBezTo>
                  <a:lnTo>
                    <a:pt x="384" y="222"/>
                  </a:lnTo>
                  <a:lnTo>
                    <a:pt x="382" y="199"/>
                  </a:lnTo>
                  <a:cubicBezTo>
                    <a:pt x="374" y="201"/>
                    <a:pt x="367" y="203"/>
                    <a:pt x="360" y="206"/>
                  </a:cubicBezTo>
                  <a:cubicBezTo>
                    <a:pt x="346" y="221"/>
                    <a:pt x="347" y="238"/>
                    <a:pt x="356" y="250"/>
                  </a:cubicBezTo>
                  <a:cubicBezTo>
                    <a:pt x="357" y="250"/>
                    <a:pt x="357" y="250"/>
                    <a:pt x="357" y="250"/>
                  </a:cubicBezTo>
                  <a:cubicBezTo>
                    <a:pt x="364" y="259"/>
                    <a:pt x="376" y="264"/>
                    <a:pt x="387" y="263"/>
                  </a:cubicBezTo>
                  <a:lnTo>
                    <a:pt x="386" y="250"/>
                  </a:lnTo>
                  <a:cubicBezTo>
                    <a:pt x="385" y="251"/>
                    <a:pt x="383" y="251"/>
                    <a:pt x="382" y="251"/>
                  </a:cubicBezTo>
                  <a:cubicBezTo>
                    <a:pt x="371" y="251"/>
                    <a:pt x="362" y="242"/>
                    <a:pt x="362" y="231"/>
                  </a:cubicBezTo>
                  <a:cubicBezTo>
                    <a:pt x="362" y="226"/>
                    <a:pt x="365" y="221"/>
                    <a:pt x="368" y="217"/>
                  </a:cubicBezTo>
                  <a:cubicBezTo>
                    <a:pt x="367" y="215"/>
                    <a:pt x="370" y="212"/>
                    <a:pt x="372" y="214"/>
                  </a:cubicBezTo>
                  <a:lnTo>
                    <a:pt x="372" y="214"/>
                  </a:lnTo>
                  <a:close/>
                  <a:moveTo>
                    <a:pt x="370" y="266"/>
                  </a:moveTo>
                  <a:lnTo>
                    <a:pt x="370" y="266"/>
                  </a:lnTo>
                  <a:cubicBezTo>
                    <a:pt x="364" y="263"/>
                    <a:pt x="358" y="260"/>
                    <a:pt x="354" y="255"/>
                  </a:cubicBezTo>
                  <a:cubicBezTo>
                    <a:pt x="334" y="260"/>
                    <a:pt x="317" y="245"/>
                    <a:pt x="311" y="233"/>
                  </a:cubicBezTo>
                  <a:cubicBezTo>
                    <a:pt x="304" y="238"/>
                    <a:pt x="297" y="244"/>
                    <a:pt x="291" y="250"/>
                  </a:cubicBezTo>
                  <a:lnTo>
                    <a:pt x="303" y="253"/>
                  </a:lnTo>
                  <a:cubicBezTo>
                    <a:pt x="304" y="253"/>
                    <a:pt x="304" y="253"/>
                    <a:pt x="304" y="253"/>
                  </a:cubicBezTo>
                  <a:lnTo>
                    <a:pt x="307" y="254"/>
                  </a:lnTo>
                  <a:cubicBezTo>
                    <a:pt x="307" y="254"/>
                    <a:pt x="308" y="254"/>
                    <a:pt x="308" y="255"/>
                  </a:cubicBezTo>
                  <a:cubicBezTo>
                    <a:pt x="309" y="255"/>
                    <a:pt x="309" y="255"/>
                    <a:pt x="309" y="256"/>
                  </a:cubicBezTo>
                  <a:cubicBezTo>
                    <a:pt x="323" y="272"/>
                    <a:pt x="357" y="272"/>
                    <a:pt x="370" y="266"/>
                  </a:cubicBezTo>
                  <a:lnTo>
                    <a:pt x="370" y="266"/>
                  </a:lnTo>
                  <a:close/>
                  <a:moveTo>
                    <a:pt x="350" y="250"/>
                  </a:moveTo>
                  <a:lnTo>
                    <a:pt x="350" y="250"/>
                  </a:lnTo>
                  <a:cubicBezTo>
                    <a:pt x="342" y="239"/>
                    <a:pt x="341" y="225"/>
                    <a:pt x="350" y="210"/>
                  </a:cubicBezTo>
                  <a:cubicBezTo>
                    <a:pt x="338" y="215"/>
                    <a:pt x="326" y="222"/>
                    <a:pt x="315" y="230"/>
                  </a:cubicBezTo>
                  <a:cubicBezTo>
                    <a:pt x="320" y="240"/>
                    <a:pt x="334" y="252"/>
                    <a:pt x="350" y="250"/>
                  </a:cubicBezTo>
                  <a:lnTo>
                    <a:pt x="350" y="250"/>
                  </a:lnTo>
                  <a:close/>
                  <a:moveTo>
                    <a:pt x="305" y="260"/>
                  </a:moveTo>
                  <a:lnTo>
                    <a:pt x="305" y="260"/>
                  </a:lnTo>
                  <a:lnTo>
                    <a:pt x="305" y="259"/>
                  </a:lnTo>
                  <a:cubicBezTo>
                    <a:pt x="303" y="265"/>
                    <a:pt x="303" y="277"/>
                    <a:pt x="304" y="283"/>
                  </a:cubicBezTo>
                  <a:cubicBezTo>
                    <a:pt x="315" y="287"/>
                    <a:pt x="328" y="287"/>
                    <a:pt x="343" y="287"/>
                  </a:cubicBezTo>
                  <a:cubicBezTo>
                    <a:pt x="355" y="287"/>
                    <a:pt x="366" y="287"/>
                    <a:pt x="377" y="287"/>
                  </a:cubicBezTo>
                  <a:cubicBezTo>
                    <a:pt x="373" y="282"/>
                    <a:pt x="371" y="276"/>
                    <a:pt x="370" y="272"/>
                  </a:cubicBezTo>
                  <a:cubicBezTo>
                    <a:pt x="353" y="278"/>
                    <a:pt x="320" y="276"/>
                    <a:pt x="305" y="260"/>
                  </a:cubicBezTo>
                  <a:lnTo>
                    <a:pt x="305" y="260"/>
                  </a:lnTo>
                  <a:close/>
                  <a:moveTo>
                    <a:pt x="315" y="346"/>
                  </a:moveTo>
                  <a:lnTo>
                    <a:pt x="315" y="346"/>
                  </a:lnTo>
                  <a:cubicBezTo>
                    <a:pt x="311" y="345"/>
                    <a:pt x="308" y="343"/>
                    <a:pt x="304" y="341"/>
                  </a:cubicBezTo>
                  <a:cubicBezTo>
                    <a:pt x="300" y="344"/>
                    <a:pt x="296" y="346"/>
                    <a:pt x="293" y="349"/>
                  </a:cubicBezTo>
                  <a:cubicBezTo>
                    <a:pt x="293" y="349"/>
                    <a:pt x="292" y="350"/>
                    <a:pt x="292" y="350"/>
                  </a:cubicBezTo>
                  <a:cubicBezTo>
                    <a:pt x="285" y="356"/>
                    <a:pt x="279" y="362"/>
                    <a:pt x="274" y="367"/>
                  </a:cubicBezTo>
                  <a:cubicBezTo>
                    <a:pt x="274" y="367"/>
                    <a:pt x="274" y="368"/>
                    <a:pt x="274" y="368"/>
                  </a:cubicBezTo>
                  <a:cubicBezTo>
                    <a:pt x="272" y="370"/>
                    <a:pt x="270" y="373"/>
                    <a:pt x="268" y="375"/>
                  </a:cubicBezTo>
                  <a:cubicBezTo>
                    <a:pt x="268" y="376"/>
                    <a:pt x="268" y="376"/>
                    <a:pt x="268" y="376"/>
                  </a:cubicBezTo>
                  <a:cubicBezTo>
                    <a:pt x="261" y="386"/>
                    <a:pt x="258" y="395"/>
                    <a:pt x="257" y="403"/>
                  </a:cubicBezTo>
                  <a:cubicBezTo>
                    <a:pt x="255" y="415"/>
                    <a:pt x="256" y="431"/>
                    <a:pt x="249" y="441"/>
                  </a:cubicBezTo>
                  <a:cubicBezTo>
                    <a:pt x="260" y="440"/>
                    <a:pt x="263" y="437"/>
                    <a:pt x="270" y="431"/>
                  </a:cubicBezTo>
                  <a:cubicBezTo>
                    <a:pt x="263" y="401"/>
                    <a:pt x="285" y="362"/>
                    <a:pt x="315" y="346"/>
                  </a:cubicBezTo>
                  <a:lnTo>
                    <a:pt x="315" y="346"/>
                  </a:lnTo>
                  <a:close/>
                  <a:moveTo>
                    <a:pt x="318" y="401"/>
                  </a:moveTo>
                  <a:lnTo>
                    <a:pt x="318" y="401"/>
                  </a:lnTo>
                  <a:cubicBezTo>
                    <a:pt x="317" y="402"/>
                    <a:pt x="317" y="403"/>
                    <a:pt x="316" y="405"/>
                  </a:cubicBezTo>
                  <a:cubicBezTo>
                    <a:pt x="310" y="417"/>
                    <a:pt x="317" y="427"/>
                    <a:pt x="324" y="427"/>
                  </a:cubicBezTo>
                  <a:cubicBezTo>
                    <a:pt x="342" y="427"/>
                    <a:pt x="341" y="402"/>
                    <a:pt x="318" y="401"/>
                  </a:cubicBezTo>
                  <a:lnTo>
                    <a:pt x="318" y="401"/>
                  </a:lnTo>
                  <a:close/>
                  <a:moveTo>
                    <a:pt x="286" y="347"/>
                  </a:moveTo>
                  <a:lnTo>
                    <a:pt x="286" y="347"/>
                  </a:lnTo>
                  <a:cubicBezTo>
                    <a:pt x="277" y="340"/>
                    <a:pt x="266" y="331"/>
                    <a:pt x="261" y="320"/>
                  </a:cubicBezTo>
                  <a:cubicBezTo>
                    <a:pt x="260" y="326"/>
                    <a:pt x="260" y="332"/>
                    <a:pt x="262" y="338"/>
                  </a:cubicBezTo>
                  <a:lnTo>
                    <a:pt x="262" y="338"/>
                  </a:lnTo>
                  <a:cubicBezTo>
                    <a:pt x="264" y="347"/>
                    <a:pt x="268" y="355"/>
                    <a:pt x="272" y="361"/>
                  </a:cubicBezTo>
                  <a:cubicBezTo>
                    <a:pt x="276" y="357"/>
                    <a:pt x="281" y="352"/>
                    <a:pt x="286" y="347"/>
                  </a:cubicBezTo>
                  <a:lnTo>
                    <a:pt x="286" y="347"/>
                  </a:lnTo>
                  <a:close/>
                  <a:moveTo>
                    <a:pt x="266" y="460"/>
                  </a:moveTo>
                  <a:lnTo>
                    <a:pt x="266" y="460"/>
                  </a:lnTo>
                  <a:cubicBezTo>
                    <a:pt x="266" y="468"/>
                    <a:pt x="267" y="476"/>
                    <a:pt x="266" y="484"/>
                  </a:cubicBezTo>
                  <a:cubicBezTo>
                    <a:pt x="275" y="483"/>
                    <a:pt x="278" y="481"/>
                    <a:pt x="283" y="476"/>
                  </a:cubicBezTo>
                  <a:cubicBezTo>
                    <a:pt x="277" y="472"/>
                    <a:pt x="271" y="467"/>
                    <a:pt x="266" y="460"/>
                  </a:cubicBezTo>
                  <a:lnTo>
                    <a:pt x="266" y="460"/>
                  </a:lnTo>
                  <a:close/>
                  <a:moveTo>
                    <a:pt x="263" y="356"/>
                  </a:moveTo>
                  <a:lnTo>
                    <a:pt x="263" y="356"/>
                  </a:lnTo>
                  <a:lnTo>
                    <a:pt x="252" y="362"/>
                  </a:lnTo>
                  <a:lnTo>
                    <a:pt x="258" y="374"/>
                  </a:lnTo>
                  <a:cubicBezTo>
                    <a:pt x="260" y="373"/>
                    <a:pt x="262" y="372"/>
                    <a:pt x="264" y="372"/>
                  </a:cubicBezTo>
                  <a:cubicBezTo>
                    <a:pt x="265" y="370"/>
                    <a:pt x="267" y="368"/>
                    <a:pt x="269" y="366"/>
                  </a:cubicBezTo>
                  <a:cubicBezTo>
                    <a:pt x="267" y="363"/>
                    <a:pt x="265" y="359"/>
                    <a:pt x="263" y="356"/>
                  </a:cubicBezTo>
                  <a:lnTo>
                    <a:pt x="263" y="356"/>
                  </a:lnTo>
                  <a:close/>
                  <a:moveTo>
                    <a:pt x="232" y="406"/>
                  </a:moveTo>
                  <a:lnTo>
                    <a:pt x="232" y="406"/>
                  </a:lnTo>
                  <a:cubicBezTo>
                    <a:pt x="232" y="408"/>
                    <a:pt x="232" y="411"/>
                    <a:pt x="232" y="413"/>
                  </a:cubicBezTo>
                  <a:cubicBezTo>
                    <a:pt x="238" y="409"/>
                    <a:pt x="246" y="403"/>
                    <a:pt x="251" y="402"/>
                  </a:cubicBezTo>
                  <a:cubicBezTo>
                    <a:pt x="253" y="395"/>
                    <a:pt x="255" y="388"/>
                    <a:pt x="259" y="379"/>
                  </a:cubicBezTo>
                  <a:cubicBezTo>
                    <a:pt x="259" y="380"/>
                    <a:pt x="258" y="380"/>
                    <a:pt x="258" y="380"/>
                  </a:cubicBezTo>
                  <a:cubicBezTo>
                    <a:pt x="258" y="380"/>
                    <a:pt x="258" y="380"/>
                    <a:pt x="258" y="380"/>
                  </a:cubicBezTo>
                  <a:cubicBezTo>
                    <a:pt x="246" y="387"/>
                    <a:pt x="234" y="401"/>
                    <a:pt x="232" y="406"/>
                  </a:cubicBezTo>
                  <a:lnTo>
                    <a:pt x="232" y="406"/>
                  </a:lnTo>
                  <a:close/>
                  <a:moveTo>
                    <a:pt x="233" y="371"/>
                  </a:moveTo>
                  <a:lnTo>
                    <a:pt x="233" y="371"/>
                  </a:lnTo>
                  <a:cubicBezTo>
                    <a:pt x="232" y="379"/>
                    <a:pt x="231" y="388"/>
                    <a:pt x="232" y="397"/>
                  </a:cubicBezTo>
                  <a:cubicBezTo>
                    <a:pt x="234" y="393"/>
                    <a:pt x="238" y="389"/>
                    <a:pt x="242" y="385"/>
                  </a:cubicBezTo>
                  <a:lnTo>
                    <a:pt x="233" y="371"/>
                  </a:lnTo>
                  <a:lnTo>
                    <a:pt x="233" y="371"/>
                  </a:lnTo>
                  <a:close/>
                  <a:moveTo>
                    <a:pt x="236" y="352"/>
                  </a:moveTo>
                  <a:lnTo>
                    <a:pt x="236" y="352"/>
                  </a:lnTo>
                  <a:cubicBezTo>
                    <a:pt x="235" y="355"/>
                    <a:pt x="235" y="359"/>
                    <a:pt x="234" y="362"/>
                  </a:cubicBezTo>
                  <a:lnTo>
                    <a:pt x="246" y="381"/>
                  </a:lnTo>
                  <a:cubicBezTo>
                    <a:pt x="248" y="380"/>
                    <a:pt x="251" y="378"/>
                    <a:pt x="253" y="377"/>
                  </a:cubicBezTo>
                  <a:cubicBezTo>
                    <a:pt x="243" y="357"/>
                    <a:pt x="241" y="361"/>
                    <a:pt x="260" y="351"/>
                  </a:cubicBezTo>
                  <a:cubicBezTo>
                    <a:pt x="259" y="348"/>
                    <a:pt x="258" y="345"/>
                    <a:pt x="257" y="342"/>
                  </a:cubicBezTo>
                  <a:cubicBezTo>
                    <a:pt x="252" y="343"/>
                    <a:pt x="243" y="347"/>
                    <a:pt x="236" y="352"/>
                  </a:cubicBezTo>
                  <a:lnTo>
                    <a:pt x="236" y="352"/>
                  </a:lnTo>
                  <a:close/>
                  <a:moveTo>
                    <a:pt x="267" y="279"/>
                  </a:moveTo>
                  <a:lnTo>
                    <a:pt x="267" y="279"/>
                  </a:lnTo>
                  <a:cubicBezTo>
                    <a:pt x="254" y="299"/>
                    <a:pt x="244" y="321"/>
                    <a:pt x="238" y="344"/>
                  </a:cubicBezTo>
                  <a:cubicBezTo>
                    <a:pt x="244" y="340"/>
                    <a:pt x="251" y="338"/>
                    <a:pt x="255" y="336"/>
                  </a:cubicBezTo>
                  <a:cubicBezTo>
                    <a:pt x="254" y="328"/>
                    <a:pt x="254" y="319"/>
                    <a:pt x="258" y="309"/>
                  </a:cubicBezTo>
                  <a:cubicBezTo>
                    <a:pt x="259" y="306"/>
                    <a:pt x="263" y="306"/>
                    <a:pt x="263" y="310"/>
                  </a:cubicBezTo>
                  <a:cubicBezTo>
                    <a:pt x="265" y="324"/>
                    <a:pt x="280" y="335"/>
                    <a:pt x="291" y="344"/>
                  </a:cubicBezTo>
                  <a:cubicBezTo>
                    <a:pt x="293" y="342"/>
                    <a:pt x="296" y="339"/>
                    <a:pt x="299" y="337"/>
                  </a:cubicBezTo>
                  <a:cubicBezTo>
                    <a:pt x="283" y="325"/>
                    <a:pt x="271" y="308"/>
                    <a:pt x="267" y="279"/>
                  </a:cubicBezTo>
                  <a:lnTo>
                    <a:pt x="267" y="279"/>
                  </a:lnTo>
                  <a:close/>
                  <a:moveTo>
                    <a:pt x="287" y="255"/>
                  </a:moveTo>
                  <a:lnTo>
                    <a:pt x="287" y="255"/>
                  </a:lnTo>
                  <a:cubicBezTo>
                    <a:pt x="284" y="258"/>
                    <a:pt x="281" y="261"/>
                    <a:pt x="278" y="265"/>
                  </a:cubicBezTo>
                  <a:cubicBezTo>
                    <a:pt x="284" y="273"/>
                    <a:pt x="290" y="278"/>
                    <a:pt x="298" y="281"/>
                  </a:cubicBezTo>
                  <a:cubicBezTo>
                    <a:pt x="297" y="274"/>
                    <a:pt x="297" y="264"/>
                    <a:pt x="299" y="258"/>
                  </a:cubicBezTo>
                  <a:lnTo>
                    <a:pt x="287" y="255"/>
                  </a:lnTo>
                  <a:lnTo>
                    <a:pt x="287" y="255"/>
                  </a:lnTo>
                  <a:close/>
                  <a:moveTo>
                    <a:pt x="445" y="236"/>
                  </a:moveTo>
                  <a:lnTo>
                    <a:pt x="445" y="236"/>
                  </a:lnTo>
                  <a:cubicBezTo>
                    <a:pt x="442" y="238"/>
                    <a:pt x="439" y="239"/>
                    <a:pt x="435" y="239"/>
                  </a:cubicBezTo>
                  <a:cubicBezTo>
                    <a:pt x="434" y="247"/>
                    <a:pt x="433" y="255"/>
                    <a:pt x="434" y="263"/>
                  </a:cubicBezTo>
                  <a:lnTo>
                    <a:pt x="449" y="247"/>
                  </a:lnTo>
                  <a:cubicBezTo>
                    <a:pt x="446" y="243"/>
                    <a:pt x="445" y="240"/>
                    <a:pt x="445" y="236"/>
                  </a:cubicBezTo>
                  <a:lnTo>
                    <a:pt x="445" y="236"/>
                  </a:lnTo>
                  <a:close/>
                  <a:moveTo>
                    <a:pt x="428" y="253"/>
                  </a:moveTo>
                  <a:lnTo>
                    <a:pt x="428" y="253"/>
                  </a:lnTo>
                  <a:cubicBezTo>
                    <a:pt x="424" y="252"/>
                    <a:pt x="420" y="251"/>
                    <a:pt x="418" y="247"/>
                  </a:cubicBezTo>
                  <a:cubicBezTo>
                    <a:pt x="417" y="245"/>
                    <a:pt x="423" y="246"/>
                    <a:pt x="424" y="246"/>
                  </a:cubicBezTo>
                  <a:cubicBezTo>
                    <a:pt x="426" y="246"/>
                    <a:pt x="427" y="245"/>
                    <a:pt x="429" y="245"/>
                  </a:cubicBezTo>
                  <a:cubicBezTo>
                    <a:pt x="429" y="242"/>
                    <a:pt x="429" y="239"/>
                    <a:pt x="430" y="236"/>
                  </a:cubicBezTo>
                  <a:cubicBezTo>
                    <a:pt x="430" y="236"/>
                    <a:pt x="430" y="235"/>
                    <a:pt x="430" y="235"/>
                  </a:cubicBezTo>
                  <a:cubicBezTo>
                    <a:pt x="430" y="234"/>
                    <a:pt x="430" y="233"/>
                    <a:pt x="430" y="232"/>
                  </a:cubicBezTo>
                  <a:cubicBezTo>
                    <a:pt x="431" y="229"/>
                    <a:pt x="436" y="229"/>
                    <a:pt x="436" y="233"/>
                  </a:cubicBezTo>
                  <a:cubicBezTo>
                    <a:pt x="452" y="232"/>
                    <a:pt x="449" y="208"/>
                    <a:pt x="432" y="212"/>
                  </a:cubicBezTo>
                  <a:cubicBezTo>
                    <a:pt x="428" y="212"/>
                    <a:pt x="427" y="207"/>
                    <a:pt x="431" y="206"/>
                  </a:cubicBezTo>
                  <a:cubicBezTo>
                    <a:pt x="435" y="205"/>
                    <a:pt x="438" y="205"/>
                    <a:pt x="441" y="206"/>
                  </a:cubicBezTo>
                  <a:cubicBezTo>
                    <a:pt x="439" y="183"/>
                    <a:pt x="403" y="197"/>
                    <a:pt x="423" y="215"/>
                  </a:cubicBezTo>
                  <a:cubicBezTo>
                    <a:pt x="426" y="217"/>
                    <a:pt x="423" y="222"/>
                    <a:pt x="420" y="219"/>
                  </a:cubicBezTo>
                  <a:cubicBezTo>
                    <a:pt x="416" y="216"/>
                    <a:pt x="414" y="213"/>
                    <a:pt x="413" y="210"/>
                  </a:cubicBezTo>
                  <a:cubicBezTo>
                    <a:pt x="400" y="212"/>
                    <a:pt x="403" y="228"/>
                    <a:pt x="412" y="231"/>
                  </a:cubicBezTo>
                  <a:lnTo>
                    <a:pt x="412" y="230"/>
                  </a:lnTo>
                  <a:cubicBezTo>
                    <a:pt x="413" y="227"/>
                    <a:pt x="418" y="228"/>
                    <a:pt x="417" y="232"/>
                  </a:cubicBezTo>
                  <a:lnTo>
                    <a:pt x="416" y="234"/>
                  </a:lnTo>
                  <a:cubicBezTo>
                    <a:pt x="416" y="235"/>
                    <a:pt x="416" y="235"/>
                    <a:pt x="416" y="235"/>
                  </a:cubicBezTo>
                  <a:lnTo>
                    <a:pt x="403" y="288"/>
                  </a:lnTo>
                  <a:cubicBezTo>
                    <a:pt x="406" y="288"/>
                    <a:pt x="408" y="289"/>
                    <a:pt x="410" y="289"/>
                  </a:cubicBezTo>
                  <a:lnTo>
                    <a:pt x="430" y="268"/>
                  </a:lnTo>
                  <a:cubicBezTo>
                    <a:pt x="428" y="263"/>
                    <a:pt x="428" y="258"/>
                    <a:pt x="428" y="253"/>
                  </a:cubicBezTo>
                  <a:lnTo>
                    <a:pt x="428" y="253"/>
                  </a:lnTo>
                  <a:close/>
                  <a:moveTo>
                    <a:pt x="456" y="273"/>
                  </a:moveTo>
                  <a:lnTo>
                    <a:pt x="456" y="273"/>
                  </a:lnTo>
                  <a:cubicBezTo>
                    <a:pt x="453" y="268"/>
                    <a:pt x="452" y="262"/>
                    <a:pt x="453" y="257"/>
                  </a:cubicBezTo>
                  <a:cubicBezTo>
                    <a:pt x="453" y="254"/>
                    <a:pt x="456" y="259"/>
                    <a:pt x="456" y="259"/>
                  </a:cubicBezTo>
                  <a:cubicBezTo>
                    <a:pt x="458" y="261"/>
                    <a:pt x="460" y="262"/>
                    <a:pt x="463" y="263"/>
                  </a:cubicBezTo>
                  <a:cubicBezTo>
                    <a:pt x="467" y="256"/>
                    <a:pt x="472" y="249"/>
                    <a:pt x="477" y="243"/>
                  </a:cubicBezTo>
                  <a:cubicBezTo>
                    <a:pt x="483" y="235"/>
                    <a:pt x="488" y="228"/>
                    <a:pt x="494" y="221"/>
                  </a:cubicBezTo>
                  <a:cubicBezTo>
                    <a:pt x="484" y="209"/>
                    <a:pt x="468" y="216"/>
                    <a:pt x="473" y="234"/>
                  </a:cubicBezTo>
                  <a:cubicBezTo>
                    <a:pt x="474" y="238"/>
                    <a:pt x="468" y="239"/>
                    <a:pt x="467" y="235"/>
                  </a:cubicBezTo>
                  <a:cubicBezTo>
                    <a:pt x="466" y="231"/>
                    <a:pt x="466" y="228"/>
                    <a:pt x="466" y="225"/>
                  </a:cubicBezTo>
                  <a:cubicBezTo>
                    <a:pt x="454" y="221"/>
                    <a:pt x="445" y="232"/>
                    <a:pt x="453" y="243"/>
                  </a:cubicBezTo>
                  <a:cubicBezTo>
                    <a:pt x="456" y="240"/>
                    <a:pt x="459" y="244"/>
                    <a:pt x="457" y="247"/>
                  </a:cubicBezTo>
                  <a:lnTo>
                    <a:pt x="435" y="270"/>
                  </a:lnTo>
                  <a:cubicBezTo>
                    <a:pt x="435" y="271"/>
                    <a:pt x="435" y="271"/>
                    <a:pt x="434" y="271"/>
                  </a:cubicBezTo>
                  <a:lnTo>
                    <a:pt x="417" y="290"/>
                  </a:lnTo>
                  <a:cubicBezTo>
                    <a:pt x="424" y="292"/>
                    <a:pt x="432" y="293"/>
                    <a:pt x="440" y="296"/>
                  </a:cubicBezTo>
                  <a:cubicBezTo>
                    <a:pt x="445" y="288"/>
                    <a:pt x="451" y="280"/>
                    <a:pt x="456" y="273"/>
                  </a:cubicBezTo>
                  <a:lnTo>
                    <a:pt x="456" y="273"/>
                  </a:lnTo>
                  <a:close/>
                  <a:moveTo>
                    <a:pt x="431" y="430"/>
                  </a:moveTo>
                  <a:lnTo>
                    <a:pt x="431" y="430"/>
                  </a:lnTo>
                  <a:cubicBezTo>
                    <a:pt x="462" y="417"/>
                    <a:pt x="472" y="392"/>
                    <a:pt x="471" y="372"/>
                  </a:cubicBezTo>
                  <a:cubicBezTo>
                    <a:pt x="464" y="382"/>
                    <a:pt x="457" y="393"/>
                    <a:pt x="450" y="402"/>
                  </a:cubicBezTo>
                  <a:cubicBezTo>
                    <a:pt x="444" y="412"/>
                    <a:pt x="437" y="421"/>
                    <a:pt x="431" y="430"/>
                  </a:cubicBezTo>
                  <a:lnTo>
                    <a:pt x="431" y="430"/>
                  </a:lnTo>
                  <a:close/>
                  <a:moveTo>
                    <a:pt x="493" y="359"/>
                  </a:moveTo>
                  <a:lnTo>
                    <a:pt x="493" y="359"/>
                  </a:lnTo>
                  <a:cubicBezTo>
                    <a:pt x="506" y="345"/>
                    <a:pt x="511" y="331"/>
                    <a:pt x="511" y="317"/>
                  </a:cubicBezTo>
                  <a:cubicBezTo>
                    <a:pt x="503" y="326"/>
                    <a:pt x="496" y="335"/>
                    <a:pt x="490" y="345"/>
                  </a:cubicBezTo>
                  <a:cubicBezTo>
                    <a:pt x="491" y="349"/>
                    <a:pt x="492" y="354"/>
                    <a:pt x="493" y="359"/>
                  </a:cubicBezTo>
                  <a:lnTo>
                    <a:pt x="493" y="359"/>
                  </a:lnTo>
                  <a:close/>
                  <a:moveTo>
                    <a:pt x="534" y="308"/>
                  </a:moveTo>
                  <a:lnTo>
                    <a:pt x="534" y="308"/>
                  </a:lnTo>
                  <a:cubicBezTo>
                    <a:pt x="548" y="297"/>
                    <a:pt x="553" y="285"/>
                    <a:pt x="553" y="270"/>
                  </a:cubicBezTo>
                  <a:cubicBezTo>
                    <a:pt x="545" y="277"/>
                    <a:pt x="538" y="284"/>
                    <a:pt x="531" y="292"/>
                  </a:cubicBezTo>
                  <a:cubicBezTo>
                    <a:pt x="532" y="298"/>
                    <a:pt x="533" y="303"/>
                    <a:pt x="534" y="308"/>
                  </a:cubicBezTo>
                  <a:lnTo>
                    <a:pt x="534" y="308"/>
                  </a:lnTo>
                  <a:close/>
                  <a:moveTo>
                    <a:pt x="533" y="331"/>
                  </a:moveTo>
                  <a:lnTo>
                    <a:pt x="533" y="331"/>
                  </a:lnTo>
                  <a:cubicBezTo>
                    <a:pt x="562" y="318"/>
                    <a:pt x="575" y="287"/>
                    <a:pt x="572" y="254"/>
                  </a:cubicBezTo>
                  <a:cubicBezTo>
                    <a:pt x="567" y="258"/>
                    <a:pt x="563" y="261"/>
                    <a:pt x="558" y="265"/>
                  </a:cubicBezTo>
                  <a:cubicBezTo>
                    <a:pt x="560" y="285"/>
                    <a:pt x="553" y="301"/>
                    <a:pt x="534" y="315"/>
                  </a:cubicBezTo>
                  <a:cubicBezTo>
                    <a:pt x="534" y="321"/>
                    <a:pt x="534" y="326"/>
                    <a:pt x="533" y="331"/>
                  </a:cubicBezTo>
                  <a:lnTo>
                    <a:pt x="533" y="331"/>
                  </a:lnTo>
                  <a:close/>
                  <a:moveTo>
                    <a:pt x="420" y="452"/>
                  </a:moveTo>
                  <a:lnTo>
                    <a:pt x="420" y="452"/>
                  </a:lnTo>
                  <a:cubicBezTo>
                    <a:pt x="420" y="452"/>
                    <a:pt x="420" y="452"/>
                    <a:pt x="420" y="452"/>
                  </a:cubicBezTo>
                  <a:cubicBezTo>
                    <a:pt x="453" y="449"/>
                    <a:pt x="482" y="423"/>
                    <a:pt x="488" y="388"/>
                  </a:cubicBezTo>
                  <a:cubicBezTo>
                    <a:pt x="488" y="387"/>
                    <a:pt x="488" y="387"/>
                    <a:pt x="488" y="387"/>
                  </a:cubicBezTo>
                  <a:cubicBezTo>
                    <a:pt x="489" y="380"/>
                    <a:pt x="489" y="373"/>
                    <a:pt x="488" y="365"/>
                  </a:cubicBezTo>
                  <a:cubicBezTo>
                    <a:pt x="488" y="365"/>
                    <a:pt x="488" y="364"/>
                    <a:pt x="488" y="364"/>
                  </a:cubicBezTo>
                  <a:cubicBezTo>
                    <a:pt x="488" y="360"/>
                    <a:pt x="487" y="355"/>
                    <a:pt x="485" y="351"/>
                  </a:cubicBezTo>
                  <a:cubicBezTo>
                    <a:pt x="482" y="355"/>
                    <a:pt x="479" y="360"/>
                    <a:pt x="475" y="365"/>
                  </a:cubicBezTo>
                  <a:cubicBezTo>
                    <a:pt x="480" y="390"/>
                    <a:pt x="469" y="425"/>
                    <a:pt x="425" y="438"/>
                  </a:cubicBezTo>
                  <a:cubicBezTo>
                    <a:pt x="422" y="443"/>
                    <a:pt x="418" y="447"/>
                    <a:pt x="415" y="452"/>
                  </a:cubicBezTo>
                  <a:cubicBezTo>
                    <a:pt x="416" y="452"/>
                    <a:pt x="418" y="452"/>
                    <a:pt x="420" y="452"/>
                  </a:cubicBezTo>
                  <a:lnTo>
                    <a:pt x="420" y="452"/>
                  </a:lnTo>
                  <a:close/>
                  <a:moveTo>
                    <a:pt x="299" y="552"/>
                  </a:moveTo>
                  <a:lnTo>
                    <a:pt x="299" y="552"/>
                  </a:lnTo>
                  <a:cubicBezTo>
                    <a:pt x="299" y="552"/>
                    <a:pt x="299" y="552"/>
                    <a:pt x="299" y="552"/>
                  </a:cubicBezTo>
                  <a:cubicBezTo>
                    <a:pt x="299" y="553"/>
                    <a:pt x="300" y="554"/>
                    <a:pt x="301" y="555"/>
                  </a:cubicBezTo>
                  <a:cubicBezTo>
                    <a:pt x="312" y="549"/>
                    <a:pt x="322" y="541"/>
                    <a:pt x="332" y="533"/>
                  </a:cubicBezTo>
                  <a:cubicBezTo>
                    <a:pt x="332" y="533"/>
                    <a:pt x="332" y="533"/>
                    <a:pt x="332" y="533"/>
                  </a:cubicBezTo>
                  <a:cubicBezTo>
                    <a:pt x="337" y="529"/>
                    <a:pt x="342" y="525"/>
                    <a:pt x="346" y="521"/>
                  </a:cubicBezTo>
                  <a:cubicBezTo>
                    <a:pt x="346" y="521"/>
                    <a:pt x="347" y="521"/>
                    <a:pt x="347" y="521"/>
                  </a:cubicBezTo>
                  <a:cubicBezTo>
                    <a:pt x="351" y="517"/>
                    <a:pt x="356" y="512"/>
                    <a:pt x="360" y="508"/>
                  </a:cubicBezTo>
                  <a:cubicBezTo>
                    <a:pt x="360" y="508"/>
                    <a:pt x="361" y="508"/>
                    <a:pt x="361" y="507"/>
                  </a:cubicBezTo>
                  <a:cubicBezTo>
                    <a:pt x="367" y="502"/>
                    <a:pt x="372" y="495"/>
                    <a:pt x="378" y="489"/>
                  </a:cubicBezTo>
                  <a:cubicBezTo>
                    <a:pt x="378" y="489"/>
                    <a:pt x="378" y="488"/>
                    <a:pt x="379" y="488"/>
                  </a:cubicBezTo>
                  <a:cubicBezTo>
                    <a:pt x="384" y="483"/>
                    <a:pt x="389" y="477"/>
                    <a:pt x="393" y="471"/>
                  </a:cubicBezTo>
                  <a:cubicBezTo>
                    <a:pt x="394" y="470"/>
                    <a:pt x="394" y="470"/>
                    <a:pt x="394" y="470"/>
                  </a:cubicBezTo>
                  <a:cubicBezTo>
                    <a:pt x="398" y="465"/>
                    <a:pt x="403" y="459"/>
                    <a:pt x="407" y="454"/>
                  </a:cubicBezTo>
                  <a:cubicBezTo>
                    <a:pt x="407" y="453"/>
                    <a:pt x="407" y="453"/>
                    <a:pt x="407" y="453"/>
                  </a:cubicBezTo>
                  <a:cubicBezTo>
                    <a:pt x="412" y="447"/>
                    <a:pt x="417" y="440"/>
                    <a:pt x="421" y="434"/>
                  </a:cubicBezTo>
                  <a:cubicBezTo>
                    <a:pt x="421" y="434"/>
                    <a:pt x="421" y="434"/>
                    <a:pt x="422" y="433"/>
                  </a:cubicBezTo>
                  <a:cubicBezTo>
                    <a:pt x="438" y="410"/>
                    <a:pt x="454" y="386"/>
                    <a:pt x="470" y="363"/>
                  </a:cubicBezTo>
                  <a:cubicBezTo>
                    <a:pt x="470" y="363"/>
                    <a:pt x="470" y="363"/>
                    <a:pt x="470" y="363"/>
                  </a:cubicBezTo>
                  <a:cubicBezTo>
                    <a:pt x="475" y="356"/>
                    <a:pt x="479" y="350"/>
                    <a:pt x="484" y="343"/>
                  </a:cubicBezTo>
                  <a:cubicBezTo>
                    <a:pt x="484" y="343"/>
                    <a:pt x="484" y="343"/>
                    <a:pt x="484" y="343"/>
                  </a:cubicBezTo>
                  <a:cubicBezTo>
                    <a:pt x="492" y="332"/>
                    <a:pt x="500" y="321"/>
                    <a:pt x="508" y="311"/>
                  </a:cubicBezTo>
                  <a:cubicBezTo>
                    <a:pt x="509" y="310"/>
                    <a:pt x="510" y="309"/>
                    <a:pt x="510" y="308"/>
                  </a:cubicBezTo>
                  <a:cubicBezTo>
                    <a:pt x="511" y="308"/>
                    <a:pt x="511" y="307"/>
                    <a:pt x="511" y="307"/>
                  </a:cubicBezTo>
                  <a:cubicBezTo>
                    <a:pt x="516" y="301"/>
                    <a:pt x="521" y="296"/>
                    <a:pt x="526" y="290"/>
                  </a:cubicBezTo>
                  <a:cubicBezTo>
                    <a:pt x="526" y="290"/>
                    <a:pt x="526" y="290"/>
                    <a:pt x="526" y="289"/>
                  </a:cubicBezTo>
                  <a:cubicBezTo>
                    <a:pt x="535" y="280"/>
                    <a:pt x="544" y="270"/>
                    <a:pt x="553" y="262"/>
                  </a:cubicBezTo>
                  <a:cubicBezTo>
                    <a:pt x="553" y="262"/>
                    <a:pt x="554" y="262"/>
                    <a:pt x="554" y="262"/>
                  </a:cubicBezTo>
                  <a:cubicBezTo>
                    <a:pt x="560" y="256"/>
                    <a:pt x="566" y="252"/>
                    <a:pt x="572" y="247"/>
                  </a:cubicBezTo>
                  <a:cubicBezTo>
                    <a:pt x="572" y="247"/>
                    <a:pt x="573" y="247"/>
                    <a:pt x="573" y="247"/>
                  </a:cubicBezTo>
                  <a:lnTo>
                    <a:pt x="574" y="246"/>
                  </a:lnTo>
                  <a:cubicBezTo>
                    <a:pt x="574" y="246"/>
                    <a:pt x="574" y="246"/>
                    <a:pt x="574" y="246"/>
                  </a:cubicBezTo>
                  <a:cubicBezTo>
                    <a:pt x="575" y="245"/>
                    <a:pt x="576" y="244"/>
                    <a:pt x="577" y="244"/>
                  </a:cubicBezTo>
                  <a:lnTo>
                    <a:pt x="571" y="228"/>
                  </a:lnTo>
                  <a:cubicBezTo>
                    <a:pt x="568" y="230"/>
                    <a:pt x="565" y="233"/>
                    <a:pt x="562" y="235"/>
                  </a:cubicBezTo>
                  <a:cubicBezTo>
                    <a:pt x="562" y="235"/>
                    <a:pt x="562" y="236"/>
                    <a:pt x="562" y="236"/>
                  </a:cubicBezTo>
                  <a:cubicBezTo>
                    <a:pt x="456" y="323"/>
                    <a:pt x="411" y="466"/>
                    <a:pt x="294" y="544"/>
                  </a:cubicBezTo>
                  <a:cubicBezTo>
                    <a:pt x="296" y="547"/>
                    <a:pt x="297" y="549"/>
                    <a:pt x="299" y="552"/>
                  </a:cubicBezTo>
                  <a:lnTo>
                    <a:pt x="299" y="552"/>
                  </a:lnTo>
                  <a:close/>
                  <a:moveTo>
                    <a:pt x="400" y="562"/>
                  </a:moveTo>
                  <a:lnTo>
                    <a:pt x="400" y="562"/>
                  </a:lnTo>
                  <a:cubicBezTo>
                    <a:pt x="400" y="562"/>
                    <a:pt x="400" y="562"/>
                    <a:pt x="400" y="562"/>
                  </a:cubicBezTo>
                  <a:cubicBezTo>
                    <a:pt x="402" y="563"/>
                    <a:pt x="405" y="563"/>
                    <a:pt x="407" y="563"/>
                  </a:cubicBezTo>
                  <a:cubicBezTo>
                    <a:pt x="414" y="563"/>
                    <a:pt x="421" y="561"/>
                    <a:pt x="426" y="556"/>
                  </a:cubicBezTo>
                  <a:cubicBezTo>
                    <a:pt x="426" y="556"/>
                    <a:pt x="426" y="556"/>
                    <a:pt x="426" y="556"/>
                  </a:cubicBezTo>
                  <a:cubicBezTo>
                    <a:pt x="433" y="551"/>
                    <a:pt x="437" y="543"/>
                    <a:pt x="437" y="534"/>
                  </a:cubicBezTo>
                  <a:cubicBezTo>
                    <a:pt x="437" y="529"/>
                    <a:pt x="436" y="525"/>
                    <a:pt x="434" y="522"/>
                  </a:cubicBezTo>
                  <a:cubicBezTo>
                    <a:pt x="434" y="521"/>
                    <a:pt x="434" y="521"/>
                    <a:pt x="434" y="521"/>
                  </a:cubicBezTo>
                  <a:cubicBezTo>
                    <a:pt x="429" y="511"/>
                    <a:pt x="419" y="505"/>
                    <a:pt x="407" y="505"/>
                  </a:cubicBezTo>
                  <a:cubicBezTo>
                    <a:pt x="406" y="505"/>
                    <a:pt x="404" y="505"/>
                    <a:pt x="403" y="505"/>
                  </a:cubicBezTo>
                  <a:lnTo>
                    <a:pt x="402" y="505"/>
                  </a:lnTo>
                  <a:cubicBezTo>
                    <a:pt x="397" y="506"/>
                    <a:pt x="392" y="508"/>
                    <a:pt x="388" y="512"/>
                  </a:cubicBezTo>
                  <a:lnTo>
                    <a:pt x="388" y="512"/>
                  </a:lnTo>
                  <a:cubicBezTo>
                    <a:pt x="382" y="517"/>
                    <a:pt x="378" y="525"/>
                    <a:pt x="378" y="534"/>
                  </a:cubicBezTo>
                  <a:cubicBezTo>
                    <a:pt x="378" y="547"/>
                    <a:pt x="387" y="559"/>
                    <a:pt x="400" y="562"/>
                  </a:cubicBezTo>
                  <a:lnTo>
                    <a:pt x="400" y="562"/>
                  </a:lnTo>
                  <a:close/>
                  <a:moveTo>
                    <a:pt x="324" y="668"/>
                  </a:moveTo>
                  <a:lnTo>
                    <a:pt x="324" y="668"/>
                  </a:lnTo>
                  <a:cubicBezTo>
                    <a:pt x="332" y="665"/>
                    <a:pt x="340" y="662"/>
                    <a:pt x="347" y="657"/>
                  </a:cubicBezTo>
                  <a:cubicBezTo>
                    <a:pt x="347" y="657"/>
                    <a:pt x="347" y="657"/>
                    <a:pt x="348" y="657"/>
                  </a:cubicBezTo>
                  <a:cubicBezTo>
                    <a:pt x="354" y="653"/>
                    <a:pt x="360" y="648"/>
                    <a:pt x="365" y="643"/>
                  </a:cubicBezTo>
                  <a:cubicBezTo>
                    <a:pt x="365" y="643"/>
                    <a:pt x="365" y="643"/>
                    <a:pt x="365" y="643"/>
                  </a:cubicBezTo>
                  <a:cubicBezTo>
                    <a:pt x="390" y="618"/>
                    <a:pt x="397" y="585"/>
                    <a:pt x="396" y="567"/>
                  </a:cubicBezTo>
                  <a:cubicBezTo>
                    <a:pt x="391" y="565"/>
                    <a:pt x="385" y="562"/>
                    <a:pt x="381" y="557"/>
                  </a:cubicBezTo>
                  <a:cubicBezTo>
                    <a:pt x="384" y="590"/>
                    <a:pt x="374" y="629"/>
                    <a:pt x="327" y="653"/>
                  </a:cubicBezTo>
                  <a:cubicBezTo>
                    <a:pt x="326" y="653"/>
                    <a:pt x="326" y="653"/>
                    <a:pt x="325" y="653"/>
                  </a:cubicBezTo>
                  <a:cubicBezTo>
                    <a:pt x="325" y="653"/>
                    <a:pt x="324" y="653"/>
                    <a:pt x="324" y="653"/>
                  </a:cubicBezTo>
                  <a:cubicBezTo>
                    <a:pt x="316" y="650"/>
                    <a:pt x="307" y="646"/>
                    <a:pt x="300" y="641"/>
                  </a:cubicBezTo>
                  <a:cubicBezTo>
                    <a:pt x="299" y="640"/>
                    <a:pt x="299" y="640"/>
                    <a:pt x="298" y="640"/>
                  </a:cubicBezTo>
                  <a:cubicBezTo>
                    <a:pt x="292" y="635"/>
                    <a:pt x="286" y="629"/>
                    <a:pt x="282" y="622"/>
                  </a:cubicBezTo>
                  <a:cubicBezTo>
                    <a:pt x="282" y="621"/>
                    <a:pt x="282" y="621"/>
                    <a:pt x="281" y="621"/>
                  </a:cubicBezTo>
                  <a:cubicBezTo>
                    <a:pt x="272" y="605"/>
                    <a:pt x="274" y="585"/>
                    <a:pt x="300" y="569"/>
                  </a:cubicBezTo>
                  <a:cubicBezTo>
                    <a:pt x="299" y="565"/>
                    <a:pt x="297" y="561"/>
                    <a:pt x="295" y="557"/>
                  </a:cubicBezTo>
                  <a:cubicBezTo>
                    <a:pt x="241" y="594"/>
                    <a:pt x="263" y="640"/>
                    <a:pt x="324" y="668"/>
                  </a:cubicBezTo>
                  <a:lnTo>
                    <a:pt x="324" y="668"/>
                  </a:lnTo>
                  <a:close/>
                  <a:moveTo>
                    <a:pt x="349" y="662"/>
                  </a:moveTo>
                  <a:lnTo>
                    <a:pt x="349" y="662"/>
                  </a:lnTo>
                  <a:cubicBezTo>
                    <a:pt x="344" y="666"/>
                    <a:pt x="338" y="669"/>
                    <a:pt x="331" y="672"/>
                  </a:cubicBezTo>
                  <a:cubicBezTo>
                    <a:pt x="363" y="685"/>
                    <a:pt x="405" y="694"/>
                    <a:pt x="449" y="693"/>
                  </a:cubicBezTo>
                  <a:cubicBezTo>
                    <a:pt x="423" y="683"/>
                    <a:pt x="374" y="667"/>
                    <a:pt x="349" y="662"/>
                  </a:cubicBezTo>
                  <a:lnTo>
                    <a:pt x="349" y="662"/>
                  </a:lnTo>
                  <a:close/>
                  <a:moveTo>
                    <a:pt x="368" y="648"/>
                  </a:moveTo>
                  <a:lnTo>
                    <a:pt x="368" y="648"/>
                  </a:lnTo>
                  <a:cubicBezTo>
                    <a:pt x="364" y="652"/>
                    <a:pt x="360" y="655"/>
                    <a:pt x="356" y="658"/>
                  </a:cubicBezTo>
                  <a:cubicBezTo>
                    <a:pt x="387" y="665"/>
                    <a:pt x="443" y="683"/>
                    <a:pt x="463" y="692"/>
                  </a:cubicBezTo>
                  <a:cubicBezTo>
                    <a:pt x="475" y="692"/>
                    <a:pt x="487" y="690"/>
                    <a:pt x="499" y="688"/>
                  </a:cubicBezTo>
                  <a:cubicBezTo>
                    <a:pt x="465" y="677"/>
                    <a:pt x="398" y="656"/>
                    <a:pt x="368" y="648"/>
                  </a:cubicBezTo>
                  <a:lnTo>
                    <a:pt x="368" y="648"/>
                  </a:lnTo>
                  <a:close/>
                  <a:moveTo>
                    <a:pt x="402" y="568"/>
                  </a:moveTo>
                  <a:lnTo>
                    <a:pt x="402" y="568"/>
                  </a:lnTo>
                  <a:cubicBezTo>
                    <a:pt x="402" y="587"/>
                    <a:pt x="395" y="619"/>
                    <a:pt x="372" y="644"/>
                  </a:cubicBezTo>
                  <a:cubicBezTo>
                    <a:pt x="407" y="652"/>
                    <a:pt x="482" y="676"/>
                    <a:pt x="510" y="686"/>
                  </a:cubicBezTo>
                  <a:cubicBezTo>
                    <a:pt x="514" y="685"/>
                    <a:pt x="518" y="684"/>
                    <a:pt x="521" y="683"/>
                  </a:cubicBezTo>
                  <a:cubicBezTo>
                    <a:pt x="517" y="661"/>
                    <a:pt x="517" y="629"/>
                    <a:pt x="528" y="594"/>
                  </a:cubicBezTo>
                  <a:cubicBezTo>
                    <a:pt x="497" y="592"/>
                    <a:pt x="461" y="582"/>
                    <a:pt x="428" y="562"/>
                  </a:cubicBezTo>
                  <a:cubicBezTo>
                    <a:pt x="422" y="566"/>
                    <a:pt x="415" y="569"/>
                    <a:pt x="407" y="569"/>
                  </a:cubicBezTo>
                  <a:cubicBezTo>
                    <a:pt x="405" y="569"/>
                    <a:pt x="404" y="569"/>
                    <a:pt x="402" y="568"/>
                  </a:cubicBezTo>
                  <a:lnTo>
                    <a:pt x="402" y="568"/>
                  </a:lnTo>
                  <a:close/>
                  <a:moveTo>
                    <a:pt x="402" y="492"/>
                  </a:moveTo>
                  <a:lnTo>
                    <a:pt x="402" y="492"/>
                  </a:lnTo>
                  <a:cubicBezTo>
                    <a:pt x="402" y="495"/>
                    <a:pt x="403" y="497"/>
                    <a:pt x="404" y="499"/>
                  </a:cubicBezTo>
                  <a:cubicBezTo>
                    <a:pt x="405" y="499"/>
                    <a:pt x="406" y="499"/>
                    <a:pt x="407" y="499"/>
                  </a:cubicBezTo>
                  <a:cubicBezTo>
                    <a:pt x="413" y="499"/>
                    <a:pt x="418" y="500"/>
                    <a:pt x="423" y="503"/>
                  </a:cubicBezTo>
                  <a:cubicBezTo>
                    <a:pt x="426" y="487"/>
                    <a:pt x="411" y="481"/>
                    <a:pt x="402" y="492"/>
                  </a:cubicBezTo>
                  <a:lnTo>
                    <a:pt x="402" y="492"/>
                  </a:lnTo>
                  <a:close/>
                  <a:moveTo>
                    <a:pt x="422" y="464"/>
                  </a:moveTo>
                  <a:lnTo>
                    <a:pt x="422" y="464"/>
                  </a:lnTo>
                  <a:cubicBezTo>
                    <a:pt x="447" y="470"/>
                    <a:pt x="455" y="502"/>
                    <a:pt x="440" y="521"/>
                  </a:cubicBezTo>
                  <a:cubicBezTo>
                    <a:pt x="441" y="525"/>
                    <a:pt x="442" y="529"/>
                    <a:pt x="442" y="534"/>
                  </a:cubicBezTo>
                  <a:cubicBezTo>
                    <a:pt x="442" y="543"/>
                    <a:pt x="438" y="552"/>
                    <a:pt x="432" y="558"/>
                  </a:cubicBezTo>
                  <a:cubicBezTo>
                    <a:pt x="481" y="588"/>
                    <a:pt x="536" y="593"/>
                    <a:pt x="572" y="586"/>
                  </a:cubicBezTo>
                  <a:cubicBezTo>
                    <a:pt x="610" y="578"/>
                    <a:pt x="623" y="557"/>
                    <a:pt x="600" y="536"/>
                  </a:cubicBezTo>
                  <a:cubicBezTo>
                    <a:pt x="595" y="532"/>
                    <a:pt x="607" y="521"/>
                    <a:pt x="615" y="520"/>
                  </a:cubicBezTo>
                  <a:cubicBezTo>
                    <a:pt x="616" y="515"/>
                    <a:pt x="614" y="511"/>
                    <a:pt x="609" y="509"/>
                  </a:cubicBezTo>
                  <a:cubicBezTo>
                    <a:pt x="598" y="508"/>
                    <a:pt x="579" y="514"/>
                    <a:pt x="566" y="517"/>
                  </a:cubicBezTo>
                  <a:cubicBezTo>
                    <a:pt x="566" y="519"/>
                    <a:pt x="562" y="520"/>
                    <a:pt x="561" y="517"/>
                  </a:cubicBezTo>
                  <a:cubicBezTo>
                    <a:pt x="560" y="513"/>
                    <a:pt x="563" y="507"/>
                    <a:pt x="564" y="505"/>
                  </a:cubicBezTo>
                  <a:cubicBezTo>
                    <a:pt x="566" y="501"/>
                    <a:pt x="570" y="504"/>
                    <a:pt x="569" y="507"/>
                  </a:cubicBezTo>
                  <a:cubicBezTo>
                    <a:pt x="568" y="508"/>
                    <a:pt x="568" y="509"/>
                    <a:pt x="567" y="511"/>
                  </a:cubicBezTo>
                  <a:cubicBezTo>
                    <a:pt x="580" y="508"/>
                    <a:pt x="597" y="502"/>
                    <a:pt x="609" y="503"/>
                  </a:cubicBezTo>
                  <a:cubicBezTo>
                    <a:pt x="612" y="501"/>
                    <a:pt x="620" y="495"/>
                    <a:pt x="619" y="491"/>
                  </a:cubicBezTo>
                  <a:cubicBezTo>
                    <a:pt x="618" y="490"/>
                    <a:pt x="617" y="489"/>
                    <a:pt x="616" y="487"/>
                  </a:cubicBezTo>
                  <a:cubicBezTo>
                    <a:pt x="610" y="479"/>
                    <a:pt x="612" y="473"/>
                    <a:pt x="618" y="467"/>
                  </a:cubicBezTo>
                  <a:cubicBezTo>
                    <a:pt x="608" y="466"/>
                    <a:pt x="596" y="467"/>
                    <a:pt x="590" y="474"/>
                  </a:cubicBezTo>
                  <a:cubicBezTo>
                    <a:pt x="586" y="479"/>
                    <a:pt x="579" y="467"/>
                    <a:pt x="579" y="466"/>
                  </a:cubicBezTo>
                  <a:cubicBezTo>
                    <a:pt x="576" y="460"/>
                    <a:pt x="576" y="452"/>
                    <a:pt x="586" y="443"/>
                  </a:cubicBezTo>
                  <a:cubicBezTo>
                    <a:pt x="588" y="440"/>
                    <a:pt x="592" y="445"/>
                    <a:pt x="590" y="447"/>
                  </a:cubicBezTo>
                  <a:cubicBezTo>
                    <a:pt x="582" y="454"/>
                    <a:pt x="580" y="461"/>
                    <a:pt x="587" y="468"/>
                  </a:cubicBezTo>
                  <a:lnTo>
                    <a:pt x="588" y="469"/>
                  </a:lnTo>
                  <a:cubicBezTo>
                    <a:pt x="598" y="461"/>
                    <a:pt x="612" y="460"/>
                    <a:pt x="624" y="463"/>
                  </a:cubicBezTo>
                  <a:lnTo>
                    <a:pt x="624" y="463"/>
                  </a:lnTo>
                  <a:lnTo>
                    <a:pt x="624" y="463"/>
                  </a:lnTo>
                  <a:cubicBezTo>
                    <a:pt x="645" y="461"/>
                    <a:pt x="644" y="453"/>
                    <a:pt x="638" y="437"/>
                  </a:cubicBezTo>
                  <a:cubicBezTo>
                    <a:pt x="636" y="431"/>
                    <a:pt x="633" y="424"/>
                    <a:pt x="630" y="415"/>
                  </a:cubicBezTo>
                  <a:cubicBezTo>
                    <a:pt x="625" y="404"/>
                    <a:pt x="617" y="379"/>
                    <a:pt x="608" y="353"/>
                  </a:cubicBezTo>
                  <a:cubicBezTo>
                    <a:pt x="584" y="343"/>
                    <a:pt x="549" y="349"/>
                    <a:pt x="523" y="361"/>
                  </a:cubicBezTo>
                  <a:cubicBezTo>
                    <a:pt x="516" y="371"/>
                    <a:pt x="507" y="380"/>
                    <a:pt x="493" y="389"/>
                  </a:cubicBezTo>
                  <a:cubicBezTo>
                    <a:pt x="487" y="426"/>
                    <a:pt x="457" y="453"/>
                    <a:pt x="423" y="457"/>
                  </a:cubicBezTo>
                  <a:lnTo>
                    <a:pt x="422" y="464"/>
                  </a:lnTo>
                  <a:lnTo>
                    <a:pt x="422" y="464"/>
                  </a:lnTo>
                  <a:close/>
                  <a:moveTo>
                    <a:pt x="416" y="463"/>
                  </a:moveTo>
                  <a:lnTo>
                    <a:pt x="416" y="463"/>
                  </a:lnTo>
                  <a:lnTo>
                    <a:pt x="417" y="458"/>
                  </a:lnTo>
                  <a:cubicBezTo>
                    <a:pt x="415" y="458"/>
                    <a:pt x="413" y="458"/>
                    <a:pt x="411" y="458"/>
                  </a:cubicBezTo>
                  <a:cubicBezTo>
                    <a:pt x="407" y="463"/>
                    <a:pt x="403" y="468"/>
                    <a:pt x="399" y="473"/>
                  </a:cubicBezTo>
                  <a:cubicBezTo>
                    <a:pt x="399" y="477"/>
                    <a:pt x="399" y="482"/>
                    <a:pt x="400" y="485"/>
                  </a:cubicBezTo>
                  <a:cubicBezTo>
                    <a:pt x="412" y="476"/>
                    <a:pt x="435" y="482"/>
                    <a:pt x="428" y="506"/>
                  </a:cubicBezTo>
                  <a:cubicBezTo>
                    <a:pt x="431" y="508"/>
                    <a:pt x="434" y="511"/>
                    <a:pt x="437" y="515"/>
                  </a:cubicBezTo>
                  <a:cubicBezTo>
                    <a:pt x="449" y="498"/>
                    <a:pt x="439" y="469"/>
                    <a:pt x="414" y="469"/>
                  </a:cubicBezTo>
                  <a:cubicBezTo>
                    <a:pt x="411" y="468"/>
                    <a:pt x="411" y="463"/>
                    <a:pt x="415" y="463"/>
                  </a:cubicBezTo>
                  <a:cubicBezTo>
                    <a:pt x="415" y="463"/>
                    <a:pt x="416" y="463"/>
                    <a:pt x="416" y="463"/>
                  </a:cubicBezTo>
                  <a:lnTo>
                    <a:pt x="416" y="463"/>
                  </a:lnTo>
                  <a:close/>
                  <a:moveTo>
                    <a:pt x="514" y="262"/>
                  </a:moveTo>
                  <a:lnTo>
                    <a:pt x="514" y="262"/>
                  </a:lnTo>
                  <a:cubicBezTo>
                    <a:pt x="514" y="265"/>
                    <a:pt x="511" y="267"/>
                    <a:pt x="509" y="267"/>
                  </a:cubicBezTo>
                  <a:cubicBezTo>
                    <a:pt x="506" y="267"/>
                    <a:pt x="503" y="265"/>
                    <a:pt x="503" y="262"/>
                  </a:cubicBezTo>
                  <a:cubicBezTo>
                    <a:pt x="503" y="259"/>
                    <a:pt x="506" y="257"/>
                    <a:pt x="509" y="257"/>
                  </a:cubicBezTo>
                  <a:cubicBezTo>
                    <a:pt x="511" y="257"/>
                    <a:pt x="514" y="259"/>
                    <a:pt x="514" y="262"/>
                  </a:cubicBezTo>
                  <a:lnTo>
                    <a:pt x="514" y="262"/>
                  </a:lnTo>
                  <a:close/>
                  <a:moveTo>
                    <a:pt x="529" y="244"/>
                  </a:moveTo>
                  <a:lnTo>
                    <a:pt x="529" y="244"/>
                  </a:lnTo>
                  <a:cubicBezTo>
                    <a:pt x="529" y="248"/>
                    <a:pt x="526" y="250"/>
                    <a:pt x="523" y="250"/>
                  </a:cubicBezTo>
                  <a:cubicBezTo>
                    <a:pt x="520" y="250"/>
                    <a:pt x="517" y="248"/>
                    <a:pt x="517" y="244"/>
                  </a:cubicBezTo>
                  <a:cubicBezTo>
                    <a:pt x="517" y="241"/>
                    <a:pt x="520" y="239"/>
                    <a:pt x="523" y="239"/>
                  </a:cubicBezTo>
                  <a:cubicBezTo>
                    <a:pt x="526" y="239"/>
                    <a:pt x="529" y="241"/>
                    <a:pt x="529" y="244"/>
                  </a:cubicBezTo>
                  <a:lnTo>
                    <a:pt x="529" y="244"/>
                  </a:lnTo>
                  <a:close/>
                  <a:moveTo>
                    <a:pt x="499" y="280"/>
                  </a:moveTo>
                  <a:lnTo>
                    <a:pt x="499" y="280"/>
                  </a:lnTo>
                  <a:cubicBezTo>
                    <a:pt x="499" y="283"/>
                    <a:pt x="497" y="285"/>
                    <a:pt x="495" y="285"/>
                  </a:cubicBezTo>
                  <a:cubicBezTo>
                    <a:pt x="492" y="285"/>
                    <a:pt x="490" y="283"/>
                    <a:pt x="490" y="280"/>
                  </a:cubicBezTo>
                  <a:cubicBezTo>
                    <a:pt x="490" y="278"/>
                    <a:pt x="492" y="276"/>
                    <a:pt x="495" y="276"/>
                  </a:cubicBezTo>
                  <a:cubicBezTo>
                    <a:pt x="497" y="276"/>
                    <a:pt x="499" y="278"/>
                    <a:pt x="499" y="280"/>
                  </a:cubicBezTo>
                  <a:lnTo>
                    <a:pt x="499" y="280"/>
                  </a:lnTo>
                  <a:close/>
                  <a:moveTo>
                    <a:pt x="339" y="230"/>
                  </a:moveTo>
                  <a:lnTo>
                    <a:pt x="339" y="230"/>
                  </a:lnTo>
                  <a:cubicBezTo>
                    <a:pt x="339" y="233"/>
                    <a:pt x="336" y="236"/>
                    <a:pt x="333" y="236"/>
                  </a:cubicBezTo>
                  <a:cubicBezTo>
                    <a:pt x="330" y="236"/>
                    <a:pt x="328" y="233"/>
                    <a:pt x="328" y="230"/>
                  </a:cubicBezTo>
                  <a:cubicBezTo>
                    <a:pt x="328" y="227"/>
                    <a:pt x="330" y="224"/>
                    <a:pt x="333" y="224"/>
                  </a:cubicBezTo>
                  <a:cubicBezTo>
                    <a:pt x="336" y="224"/>
                    <a:pt x="339" y="227"/>
                    <a:pt x="339" y="230"/>
                  </a:cubicBezTo>
                  <a:lnTo>
                    <a:pt x="339" y="230"/>
                  </a:lnTo>
                  <a:close/>
                  <a:moveTo>
                    <a:pt x="407" y="544"/>
                  </a:moveTo>
                  <a:lnTo>
                    <a:pt x="407" y="544"/>
                  </a:lnTo>
                  <a:cubicBezTo>
                    <a:pt x="413" y="544"/>
                    <a:pt x="417" y="539"/>
                    <a:pt x="417" y="534"/>
                  </a:cubicBezTo>
                  <a:cubicBezTo>
                    <a:pt x="417" y="528"/>
                    <a:pt x="413" y="524"/>
                    <a:pt x="407" y="524"/>
                  </a:cubicBezTo>
                  <a:cubicBezTo>
                    <a:pt x="402" y="524"/>
                    <a:pt x="397" y="528"/>
                    <a:pt x="397" y="534"/>
                  </a:cubicBezTo>
                  <a:cubicBezTo>
                    <a:pt x="397" y="539"/>
                    <a:pt x="402" y="544"/>
                    <a:pt x="407" y="544"/>
                  </a:cubicBezTo>
                  <a:lnTo>
                    <a:pt x="407" y="544"/>
                  </a:lnTo>
                  <a:close/>
                  <a:moveTo>
                    <a:pt x="407" y="550"/>
                  </a:moveTo>
                  <a:lnTo>
                    <a:pt x="407" y="550"/>
                  </a:lnTo>
                  <a:cubicBezTo>
                    <a:pt x="399" y="550"/>
                    <a:pt x="392" y="542"/>
                    <a:pt x="392" y="534"/>
                  </a:cubicBezTo>
                  <a:cubicBezTo>
                    <a:pt x="392" y="525"/>
                    <a:pt x="399" y="518"/>
                    <a:pt x="407" y="518"/>
                  </a:cubicBezTo>
                  <a:cubicBezTo>
                    <a:pt x="416" y="518"/>
                    <a:pt x="423" y="525"/>
                    <a:pt x="423" y="534"/>
                  </a:cubicBezTo>
                  <a:cubicBezTo>
                    <a:pt x="423" y="542"/>
                    <a:pt x="416" y="550"/>
                    <a:pt x="407" y="550"/>
                  </a:cubicBezTo>
                  <a:lnTo>
                    <a:pt x="407" y="550"/>
                  </a:lnTo>
                  <a:close/>
                  <a:moveTo>
                    <a:pt x="624" y="463"/>
                  </a:moveTo>
                  <a:lnTo>
                    <a:pt x="624" y="463"/>
                  </a:lnTo>
                  <a:cubicBezTo>
                    <a:pt x="624" y="463"/>
                    <a:pt x="624" y="463"/>
                    <a:pt x="624" y="463"/>
                  </a:cubicBezTo>
                  <a:lnTo>
                    <a:pt x="624" y="463"/>
                  </a:lnTo>
                  <a:lnTo>
                    <a:pt x="624" y="463"/>
                  </a:lnTo>
                  <a:lnTo>
                    <a:pt x="624" y="463"/>
                  </a:lnTo>
                  <a:close/>
                  <a:moveTo>
                    <a:pt x="541" y="399"/>
                  </a:moveTo>
                  <a:lnTo>
                    <a:pt x="541" y="399"/>
                  </a:lnTo>
                  <a:cubicBezTo>
                    <a:pt x="539" y="395"/>
                    <a:pt x="539" y="389"/>
                    <a:pt x="539" y="383"/>
                  </a:cubicBezTo>
                  <a:cubicBezTo>
                    <a:pt x="531" y="385"/>
                    <a:pt x="523" y="389"/>
                    <a:pt x="516" y="395"/>
                  </a:cubicBezTo>
                  <a:cubicBezTo>
                    <a:pt x="518" y="395"/>
                    <a:pt x="522" y="397"/>
                    <a:pt x="527" y="398"/>
                  </a:cubicBezTo>
                  <a:cubicBezTo>
                    <a:pt x="531" y="398"/>
                    <a:pt x="536" y="399"/>
                    <a:pt x="541" y="399"/>
                  </a:cubicBezTo>
                  <a:lnTo>
                    <a:pt x="541" y="399"/>
                  </a:lnTo>
                  <a:close/>
                  <a:moveTo>
                    <a:pt x="545" y="381"/>
                  </a:moveTo>
                  <a:lnTo>
                    <a:pt x="545" y="381"/>
                  </a:lnTo>
                  <a:cubicBezTo>
                    <a:pt x="544" y="389"/>
                    <a:pt x="545" y="395"/>
                    <a:pt x="547" y="400"/>
                  </a:cubicBezTo>
                  <a:cubicBezTo>
                    <a:pt x="551" y="400"/>
                    <a:pt x="554" y="399"/>
                    <a:pt x="558" y="399"/>
                  </a:cubicBezTo>
                  <a:cubicBezTo>
                    <a:pt x="556" y="397"/>
                    <a:pt x="555" y="393"/>
                    <a:pt x="555" y="389"/>
                  </a:cubicBezTo>
                  <a:cubicBezTo>
                    <a:pt x="555" y="386"/>
                    <a:pt x="555" y="382"/>
                    <a:pt x="556" y="379"/>
                  </a:cubicBezTo>
                  <a:cubicBezTo>
                    <a:pt x="553" y="380"/>
                    <a:pt x="549" y="380"/>
                    <a:pt x="545" y="381"/>
                  </a:cubicBezTo>
                  <a:lnTo>
                    <a:pt x="545" y="381"/>
                  </a:lnTo>
                  <a:close/>
                  <a:moveTo>
                    <a:pt x="569" y="373"/>
                  </a:moveTo>
                  <a:lnTo>
                    <a:pt x="569" y="373"/>
                  </a:lnTo>
                  <a:cubicBezTo>
                    <a:pt x="572" y="373"/>
                    <a:pt x="576" y="372"/>
                    <a:pt x="579" y="373"/>
                  </a:cubicBezTo>
                  <a:cubicBezTo>
                    <a:pt x="581" y="373"/>
                    <a:pt x="582" y="375"/>
                    <a:pt x="582" y="376"/>
                  </a:cubicBezTo>
                  <a:cubicBezTo>
                    <a:pt x="582" y="379"/>
                    <a:pt x="577" y="381"/>
                    <a:pt x="574" y="382"/>
                  </a:cubicBezTo>
                  <a:cubicBezTo>
                    <a:pt x="574" y="384"/>
                    <a:pt x="575" y="386"/>
                    <a:pt x="575" y="387"/>
                  </a:cubicBezTo>
                  <a:cubicBezTo>
                    <a:pt x="576" y="395"/>
                    <a:pt x="572" y="402"/>
                    <a:pt x="567" y="404"/>
                  </a:cubicBezTo>
                  <a:cubicBezTo>
                    <a:pt x="567" y="404"/>
                    <a:pt x="567" y="404"/>
                    <a:pt x="567" y="404"/>
                  </a:cubicBezTo>
                  <a:cubicBezTo>
                    <a:pt x="560" y="405"/>
                    <a:pt x="553" y="405"/>
                    <a:pt x="546" y="405"/>
                  </a:cubicBezTo>
                  <a:cubicBezTo>
                    <a:pt x="545" y="405"/>
                    <a:pt x="545" y="405"/>
                    <a:pt x="544" y="405"/>
                  </a:cubicBezTo>
                  <a:cubicBezTo>
                    <a:pt x="533" y="405"/>
                    <a:pt x="521" y="403"/>
                    <a:pt x="511" y="399"/>
                  </a:cubicBezTo>
                  <a:cubicBezTo>
                    <a:pt x="511" y="399"/>
                    <a:pt x="511" y="399"/>
                    <a:pt x="511" y="399"/>
                  </a:cubicBezTo>
                  <a:cubicBezTo>
                    <a:pt x="508" y="402"/>
                    <a:pt x="504" y="399"/>
                    <a:pt x="506" y="396"/>
                  </a:cubicBezTo>
                  <a:cubicBezTo>
                    <a:pt x="506" y="396"/>
                    <a:pt x="507" y="395"/>
                    <a:pt x="508" y="394"/>
                  </a:cubicBezTo>
                  <a:cubicBezTo>
                    <a:pt x="508" y="394"/>
                    <a:pt x="509" y="393"/>
                    <a:pt x="509" y="393"/>
                  </a:cubicBezTo>
                  <a:cubicBezTo>
                    <a:pt x="515" y="387"/>
                    <a:pt x="534" y="373"/>
                    <a:pt x="569" y="373"/>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sz="4267"/>
            </a:p>
          </p:txBody>
        </p:sp>
        <p:sp>
          <p:nvSpPr>
            <p:cNvPr id="28" name="Freeform 7">
              <a:extLst>
                <a:ext uri="{FF2B5EF4-FFF2-40B4-BE49-F238E27FC236}">
                  <a16:creationId xmlns:a16="http://schemas.microsoft.com/office/drawing/2014/main" id="{38694ADC-4575-6A41-8B4B-DF5DC6F6C087}"/>
                </a:ext>
              </a:extLst>
            </p:cNvPr>
            <p:cNvSpPr>
              <a:spLocks noEditPoints="1"/>
            </p:cNvSpPr>
            <p:nvPr userDrawn="1"/>
          </p:nvSpPr>
          <p:spPr bwMode="auto">
            <a:xfrm>
              <a:off x="7499350" y="325438"/>
              <a:ext cx="525463" cy="576262"/>
            </a:xfrm>
            <a:custGeom>
              <a:avLst/>
              <a:gdLst>
                <a:gd name="T0" fmla="*/ 524 w 647"/>
                <a:gd name="T1" fmla="*/ 663 h 701"/>
                <a:gd name="T2" fmla="*/ 555 w 647"/>
                <a:gd name="T3" fmla="*/ 673 h 701"/>
                <a:gd name="T4" fmla="*/ 563 w 647"/>
                <a:gd name="T5" fmla="*/ 670 h 701"/>
                <a:gd name="T6" fmla="*/ 524 w 647"/>
                <a:gd name="T7" fmla="*/ 657 h 701"/>
                <a:gd name="T8" fmla="*/ 564 w 647"/>
                <a:gd name="T9" fmla="*/ 676 h 701"/>
                <a:gd name="T10" fmla="*/ 510 w 647"/>
                <a:gd name="T11" fmla="*/ 692 h 701"/>
                <a:gd name="T12" fmla="*/ 324 w 647"/>
                <a:gd name="T13" fmla="*/ 675 h 701"/>
                <a:gd name="T14" fmla="*/ 293 w 647"/>
                <a:gd name="T15" fmla="*/ 552 h 701"/>
                <a:gd name="T16" fmla="*/ 265 w 647"/>
                <a:gd name="T17" fmla="*/ 544 h 701"/>
                <a:gd name="T18" fmla="*/ 217 w 647"/>
                <a:gd name="T19" fmla="*/ 599 h 701"/>
                <a:gd name="T20" fmla="*/ 501 w 647"/>
                <a:gd name="T21" fmla="*/ 186 h 701"/>
                <a:gd name="T22" fmla="*/ 510 w 647"/>
                <a:gd name="T23" fmla="*/ 202 h 701"/>
                <a:gd name="T24" fmla="*/ 554 w 647"/>
                <a:gd name="T25" fmla="*/ 163 h 701"/>
                <a:gd name="T26" fmla="*/ 583 w 647"/>
                <a:gd name="T27" fmla="*/ 244 h 701"/>
                <a:gd name="T28" fmla="*/ 579 w 647"/>
                <a:gd name="T29" fmla="*/ 249 h 701"/>
                <a:gd name="T30" fmla="*/ 625 w 647"/>
                <a:gd name="T31" fmla="*/ 468 h 701"/>
                <a:gd name="T32" fmla="*/ 617 w 647"/>
                <a:gd name="T33" fmla="*/ 526 h 701"/>
                <a:gd name="T34" fmla="*/ 534 w 647"/>
                <a:gd name="T35" fmla="*/ 594 h 701"/>
                <a:gd name="T36" fmla="*/ 586 w 647"/>
                <a:gd name="T37" fmla="*/ 661 h 701"/>
                <a:gd name="T38" fmla="*/ 586 w 647"/>
                <a:gd name="T39" fmla="*/ 666 h 701"/>
                <a:gd name="T40" fmla="*/ 564 w 647"/>
                <a:gd name="T41" fmla="*/ 676 h 701"/>
                <a:gd name="T42" fmla="*/ 306 w 647"/>
                <a:gd name="T43" fmla="*/ 571 h 701"/>
                <a:gd name="T44" fmla="*/ 303 w 647"/>
                <a:gd name="T45" fmla="*/ 560 h 701"/>
                <a:gd name="T46" fmla="*/ 302 w 647"/>
                <a:gd name="T47" fmla="*/ 575 h 701"/>
                <a:gd name="T48" fmla="*/ 303 w 647"/>
                <a:gd name="T49" fmla="*/ 596 h 701"/>
                <a:gd name="T50" fmla="*/ 283 w 647"/>
                <a:gd name="T51" fmla="*/ 607 h 701"/>
                <a:gd name="T52" fmla="*/ 333 w 647"/>
                <a:gd name="T53" fmla="*/ 540 h 701"/>
                <a:gd name="T54" fmla="*/ 283 w 647"/>
                <a:gd name="T55" fmla="*/ 607 h 701"/>
                <a:gd name="T56" fmla="*/ 301 w 647"/>
                <a:gd name="T57" fmla="*/ 635 h 701"/>
                <a:gd name="T58" fmla="*/ 289 w 647"/>
                <a:gd name="T59" fmla="*/ 623 h 701"/>
                <a:gd name="T60" fmla="*/ 307 w 647"/>
                <a:gd name="T61" fmla="*/ 639 h 701"/>
                <a:gd name="T62" fmla="*/ 352 w 647"/>
                <a:gd name="T63" fmla="*/ 524 h 701"/>
                <a:gd name="T64" fmla="*/ 527 w 647"/>
                <a:gd name="T65" fmla="*/ 353 h 701"/>
                <a:gd name="T66" fmla="*/ 578 w 647"/>
                <a:gd name="T67" fmla="*/ 264 h 701"/>
                <a:gd name="T68" fmla="*/ 527 w 647"/>
                <a:gd name="T69" fmla="*/ 353 h 701"/>
                <a:gd name="T70" fmla="*/ 519 w 647"/>
                <a:gd name="T71" fmla="*/ 356 h 701"/>
                <a:gd name="T72" fmla="*/ 528 w 647"/>
                <a:gd name="T73" fmla="*/ 314 h 701"/>
                <a:gd name="T74" fmla="*/ 516 w 647"/>
                <a:gd name="T75" fmla="*/ 310 h 701"/>
                <a:gd name="T76" fmla="*/ 518 w 647"/>
                <a:gd name="T77" fmla="*/ 357 h 701"/>
                <a:gd name="T78" fmla="*/ 374 w 647"/>
                <a:gd name="T79" fmla="*/ 525 h 701"/>
                <a:gd name="T80" fmla="*/ 366 w 647"/>
                <a:gd name="T81" fmla="*/ 510 h 701"/>
                <a:gd name="T82" fmla="*/ 387 w 647"/>
                <a:gd name="T83" fmla="*/ 505 h 701"/>
                <a:gd name="T84" fmla="*/ 394 w 647"/>
                <a:gd name="T85" fmla="*/ 479 h 701"/>
                <a:gd name="T86" fmla="*/ 387 w 647"/>
                <a:gd name="T87" fmla="*/ 505 h 701"/>
                <a:gd name="T88" fmla="*/ 258 w 647"/>
                <a:gd name="T89" fmla="*/ 506 h 701"/>
                <a:gd name="T90" fmla="*/ 226 w 647"/>
                <a:gd name="T91" fmla="*/ 406 h 701"/>
                <a:gd name="T92" fmla="*/ 228 w 647"/>
                <a:gd name="T93" fmla="*/ 363 h 701"/>
                <a:gd name="T94" fmla="*/ 231 w 647"/>
                <a:gd name="T95" fmla="*/ 349 h 701"/>
                <a:gd name="T96" fmla="*/ 310 w 647"/>
                <a:gd name="T97" fmla="*/ 227 h 701"/>
                <a:gd name="T98" fmla="*/ 358 w 647"/>
                <a:gd name="T99" fmla="*/ 200 h 701"/>
                <a:gd name="T100" fmla="*/ 462 w 647"/>
                <a:gd name="T101" fmla="*/ 190 h 701"/>
                <a:gd name="T102" fmla="*/ 476 w 647"/>
                <a:gd name="T103" fmla="*/ 180 h 701"/>
                <a:gd name="T104" fmla="*/ 269 w 647"/>
                <a:gd name="T105" fmla="*/ 246 h 701"/>
                <a:gd name="T106" fmla="*/ 245 w 647"/>
                <a:gd name="T107" fmla="*/ 277 h 701"/>
                <a:gd name="T108" fmla="*/ 217 w 647"/>
                <a:gd name="T109" fmla="*/ 345 h 701"/>
                <a:gd name="T110" fmla="*/ 253 w 647"/>
                <a:gd name="T111" fmla="*/ 527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7" h="701">
                  <a:moveTo>
                    <a:pt x="555" y="673"/>
                  </a:moveTo>
                  <a:lnTo>
                    <a:pt x="555" y="673"/>
                  </a:lnTo>
                  <a:cubicBezTo>
                    <a:pt x="549" y="670"/>
                    <a:pt x="537" y="667"/>
                    <a:pt x="524" y="663"/>
                  </a:cubicBezTo>
                  <a:cubicBezTo>
                    <a:pt x="525" y="670"/>
                    <a:pt x="526" y="677"/>
                    <a:pt x="527" y="682"/>
                  </a:cubicBezTo>
                  <a:cubicBezTo>
                    <a:pt x="536" y="680"/>
                    <a:pt x="546" y="677"/>
                    <a:pt x="555" y="673"/>
                  </a:cubicBezTo>
                  <a:lnTo>
                    <a:pt x="555" y="673"/>
                  </a:lnTo>
                  <a:close/>
                  <a:moveTo>
                    <a:pt x="524" y="657"/>
                  </a:moveTo>
                  <a:lnTo>
                    <a:pt x="524" y="657"/>
                  </a:lnTo>
                  <a:cubicBezTo>
                    <a:pt x="539" y="662"/>
                    <a:pt x="556" y="666"/>
                    <a:pt x="563" y="670"/>
                  </a:cubicBezTo>
                  <a:cubicBezTo>
                    <a:pt x="568" y="668"/>
                    <a:pt x="574" y="666"/>
                    <a:pt x="579" y="663"/>
                  </a:cubicBezTo>
                  <a:cubicBezTo>
                    <a:pt x="569" y="658"/>
                    <a:pt x="546" y="651"/>
                    <a:pt x="524" y="645"/>
                  </a:cubicBezTo>
                  <a:cubicBezTo>
                    <a:pt x="524" y="649"/>
                    <a:pt x="524" y="653"/>
                    <a:pt x="524" y="657"/>
                  </a:cubicBezTo>
                  <a:lnTo>
                    <a:pt x="524" y="657"/>
                  </a:lnTo>
                  <a:close/>
                  <a:moveTo>
                    <a:pt x="564" y="676"/>
                  </a:moveTo>
                  <a:lnTo>
                    <a:pt x="564" y="676"/>
                  </a:lnTo>
                  <a:cubicBezTo>
                    <a:pt x="563" y="676"/>
                    <a:pt x="563" y="676"/>
                    <a:pt x="563" y="676"/>
                  </a:cubicBezTo>
                  <a:cubicBezTo>
                    <a:pt x="546" y="683"/>
                    <a:pt x="528" y="688"/>
                    <a:pt x="511" y="692"/>
                  </a:cubicBezTo>
                  <a:cubicBezTo>
                    <a:pt x="511" y="692"/>
                    <a:pt x="510" y="692"/>
                    <a:pt x="510" y="692"/>
                  </a:cubicBezTo>
                  <a:cubicBezTo>
                    <a:pt x="494" y="695"/>
                    <a:pt x="478" y="697"/>
                    <a:pt x="463" y="698"/>
                  </a:cubicBezTo>
                  <a:cubicBezTo>
                    <a:pt x="462" y="698"/>
                    <a:pt x="462" y="698"/>
                    <a:pt x="462" y="698"/>
                  </a:cubicBezTo>
                  <a:cubicBezTo>
                    <a:pt x="410" y="701"/>
                    <a:pt x="361" y="691"/>
                    <a:pt x="324" y="675"/>
                  </a:cubicBezTo>
                  <a:lnTo>
                    <a:pt x="323" y="674"/>
                  </a:lnTo>
                  <a:cubicBezTo>
                    <a:pt x="323" y="674"/>
                    <a:pt x="322" y="674"/>
                    <a:pt x="322" y="674"/>
                  </a:cubicBezTo>
                  <a:cubicBezTo>
                    <a:pt x="260" y="645"/>
                    <a:pt x="232" y="594"/>
                    <a:pt x="293" y="552"/>
                  </a:cubicBezTo>
                  <a:cubicBezTo>
                    <a:pt x="286" y="542"/>
                    <a:pt x="278" y="532"/>
                    <a:pt x="270" y="522"/>
                  </a:cubicBezTo>
                  <a:cubicBezTo>
                    <a:pt x="267" y="518"/>
                    <a:pt x="265" y="515"/>
                    <a:pt x="262" y="511"/>
                  </a:cubicBezTo>
                  <a:cubicBezTo>
                    <a:pt x="257" y="524"/>
                    <a:pt x="257" y="532"/>
                    <a:pt x="265" y="544"/>
                  </a:cubicBezTo>
                  <a:cubicBezTo>
                    <a:pt x="266" y="545"/>
                    <a:pt x="265" y="546"/>
                    <a:pt x="265" y="547"/>
                  </a:cubicBezTo>
                  <a:lnTo>
                    <a:pt x="221" y="599"/>
                  </a:lnTo>
                  <a:cubicBezTo>
                    <a:pt x="220" y="601"/>
                    <a:pt x="218" y="601"/>
                    <a:pt x="217" y="599"/>
                  </a:cubicBezTo>
                  <a:cubicBezTo>
                    <a:pt x="0" y="361"/>
                    <a:pt x="247" y="0"/>
                    <a:pt x="546" y="104"/>
                  </a:cubicBezTo>
                  <a:cubicBezTo>
                    <a:pt x="548" y="105"/>
                    <a:pt x="549" y="106"/>
                    <a:pt x="548" y="108"/>
                  </a:cubicBezTo>
                  <a:lnTo>
                    <a:pt x="501" y="186"/>
                  </a:lnTo>
                  <a:cubicBezTo>
                    <a:pt x="500" y="187"/>
                    <a:pt x="499" y="188"/>
                    <a:pt x="498" y="187"/>
                  </a:cubicBezTo>
                  <a:cubicBezTo>
                    <a:pt x="483" y="185"/>
                    <a:pt x="474" y="186"/>
                    <a:pt x="468" y="192"/>
                  </a:cubicBezTo>
                  <a:cubicBezTo>
                    <a:pt x="482" y="194"/>
                    <a:pt x="496" y="197"/>
                    <a:pt x="510" y="202"/>
                  </a:cubicBezTo>
                  <a:cubicBezTo>
                    <a:pt x="523" y="188"/>
                    <a:pt x="536" y="175"/>
                    <a:pt x="551" y="163"/>
                  </a:cubicBezTo>
                  <a:cubicBezTo>
                    <a:pt x="551" y="163"/>
                    <a:pt x="551" y="163"/>
                    <a:pt x="552" y="163"/>
                  </a:cubicBezTo>
                  <a:cubicBezTo>
                    <a:pt x="552" y="162"/>
                    <a:pt x="553" y="162"/>
                    <a:pt x="554" y="163"/>
                  </a:cubicBezTo>
                  <a:cubicBezTo>
                    <a:pt x="555" y="163"/>
                    <a:pt x="555" y="163"/>
                    <a:pt x="556" y="164"/>
                  </a:cubicBezTo>
                  <a:cubicBezTo>
                    <a:pt x="556" y="164"/>
                    <a:pt x="556" y="165"/>
                    <a:pt x="556" y="165"/>
                  </a:cubicBezTo>
                  <a:lnTo>
                    <a:pt x="583" y="244"/>
                  </a:lnTo>
                  <a:cubicBezTo>
                    <a:pt x="583" y="245"/>
                    <a:pt x="583" y="245"/>
                    <a:pt x="583" y="246"/>
                  </a:cubicBezTo>
                  <a:cubicBezTo>
                    <a:pt x="583" y="247"/>
                    <a:pt x="582" y="247"/>
                    <a:pt x="582" y="247"/>
                  </a:cubicBezTo>
                  <a:cubicBezTo>
                    <a:pt x="581" y="248"/>
                    <a:pt x="580" y="249"/>
                    <a:pt x="579" y="249"/>
                  </a:cubicBezTo>
                  <a:cubicBezTo>
                    <a:pt x="585" y="266"/>
                    <a:pt x="623" y="382"/>
                    <a:pt x="635" y="413"/>
                  </a:cubicBezTo>
                  <a:cubicBezTo>
                    <a:pt x="639" y="423"/>
                    <a:pt x="647" y="441"/>
                    <a:pt x="647" y="452"/>
                  </a:cubicBezTo>
                  <a:cubicBezTo>
                    <a:pt x="647" y="462"/>
                    <a:pt x="640" y="467"/>
                    <a:pt x="625" y="468"/>
                  </a:cubicBezTo>
                  <a:cubicBezTo>
                    <a:pt x="617" y="475"/>
                    <a:pt x="616" y="478"/>
                    <a:pt x="620" y="483"/>
                  </a:cubicBezTo>
                  <a:cubicBezTo>
                    <a:pt x="628" y="494"/>
                    <a:pt x="624" y="499"/>
                    <a:pt x="615" y="506"/>
                  </a:cubicBezTo>
                  <a:cubicBezTo>
                    <a:pt x="624" y="513"/>
                    <a:pt x="622" y="526"/>
                    <a:pt x="617" y="526"/>
                  </a:cubicBezTo>
                  <a:cubicBezTo>
                    <a:pt x="611" y="526"/>
                    <a:pt x="609" y="528"/>
                    <a:pt x="605" y="533"/>
                  </a:cubicBezTo>
                  <a:cubicBezTo>
                    <a:pt x="633" y="560"/>
                    <a:pt x="610" y="583"/>
                    <a:pt x="573" y="591"/>
                  </a:cubicBezTo>
                  <a:cubicBezTo>
                    <a:pt x="562" y="594"/>
                    <a:pt x="548" y="595"/>
                    <a:pt x="534" y="594"/>
                  </a:cubicBezTo>
                  <a:cubicBezTo>
                    <a:pt x="534" y="594"/>
                    <a:pt x="534" y="594"/>
                    <a:pt x="534" y="595"/>
                  </a:cubicBezTo>
                  <a:cubicBezTo>
                    <a:pt x="529" y="610"/>
                    <a:pt x="526" y="625"/>
                    <a:pt x="525" y="639"/>
                  </a:cubicBezTo>
                  <a:cubicBezTo>
                    <a:pt x="549" y="646"/>
                    <a:pt x="578" y="655"/>
                    <a:pt x="586" y="661"/>
                  </a:cubicBezTo>
                  <a:cubicBezTo>
                    <a:pt x="586" y="661"/>
                    <a:pt x="587" y="662"/>
                    <a:pt x="587" y="662"/>
                  </a:cubicBezTo>
                  <a:cubicBezTo>
                    <a:pt x="587" y="663"/>
                    <a:pt x="588" y="663"/>
                    <a:pt x="587" y="664"/>
                  </a:cubicBezTo>
                  <a:cubicBezTo>
                    <a:pt x="587" y="665"/>
                    <a:pt x="587" y="665"/>
                    <a:pt x="586" y="666"/>
                  </a:cubicBezTo>
                  <a:cubicBezTo>
                    <a:pt x="586" y="666"/>
                    <a:pt x="586" y="666"/>
                    <a:pt x="585" y="666"/>
                  </a:cubicBezTo>
                  <a:cubicBezTo>
                    <a:pt x="578" y="670"/>
                    <a:pt x="571" y="673"/>
                    <a:pt x="564" y="676"/>
                  </a:cubicBezTo>
                  <a:lnTo>
                    <a:pt x="564" y="676"/>
                  </a:lnTo>
                  <a:close/>
                  <a:moveTo>
                    <a:pt x="306" y="570"/>
                  </a:moveTo>
                  <a:lnTo>
                    <a:pt x="306" y="570"/>
                  </a:lnTo>
                  <a:cubicBezTo>
                    <a:pt x="306" y="570"/>
                    <a:pt x="306" y="570"/>
                    <a:pt x="306" y="571"/>
                  </a:cubicBezTo>
                  <a:cubicBezTo>
                    <a:pt x="308" y="577"/>
                    <a:pt x="309" y="584"/>
                    <a:pt x="309" y="592"/>
                  </a:cubicBezTo>
                  <a:cubicBezTo>
                    <a:pt x="326" y="581"/>
                    <a:pt x="321" y="561"/>
                    <a:pt x="316" y="552"/>
                  </a:cubicBezTo>
                  <a:cubicBezTo>
                    <a:pt x="312" y="555"/>
                    <a:pt x="307" y="558"/>
                    <a:pt x="303" y="560"/>
                  </a:cubicBezTo>
                  <a:cubicBezTo>
                    <a:pt x="304" y="563"/>
                    <a:pt x="305" y="566"/>
                    <a:pt x="306" y="570"/>
                  </a:cubicBezTo>
                  <a:lnTo>
                    <a:pt x="306" y="570"/>
                  </a:lnTo>
                  <a:close/>
                  <a:moveTo>
                    <a:pt x="302" y="575"/>
                  </a:moveTo>
                  <a:lnTo>
                    <a:pt x="302" y="575"/>
                  </a:lnTo>
                  <a:cubicBezTo>
                    <a:pt x="289" y="583"/>
                    <a:pt x="284" y="592"/>
                    <a:pt x="283" y="601"/>
                  </a:cubicBezTo>
                  <a:cubicBezTo>
                    <a:pt x="291" y="600"/>
                    <a:pt x="297" y="598"/>
                    <a:pt x="303" y="596"/>
                  </a:cubicBezTo>
                  <a:cubicBezTo>
                    <a:pt x="303" y="588"/>
                    <a:pt x="303" y="581"/>
                    <a:pt x="302" y="575"/>
                  </a:cubicBezTo>
                  <a:lnTo>
                    <a:pt x="302" y="575"/>
                  </a:lnTo>
                  <a:close/>
                  <a:moveTo>
                    <a:pt x="283" y="607"/>
                  </a:moveTo>
                  <a:lnTo>
                    <a:pt x="283" y="607"/>
                  </a:lnTo>
                  <a:cubicBezTo>
                    <a:pt x="283" y="610"/>
                    <a:pt x="284" y="614"/>
                    <a:pt x="286" y="617"/>
                  </a:cubicBezTo>
                  <a:cubicBezTo>
                    <a:pt x="325" y="617"/>
                    <a:pt x="354" y="578"/>
                    <a:pt x="333" y="540"/>
                  </a:cubicBezTo>
                  <a:cubicBezTo>
                    <a:pt x="329" y="543"/>
                    <a:pt x="325" y="546"/>
                    <a:pt x="321" y="549"/>
                  </a:cubicBezTo>
                  <a:cubicBezTo>
                    <a:pt x="329" y="563"/>
                    <a:pt x="335" y="601"/>
                    <a:pt x="283" y="607"/>
                  </a:cubicBezTo>
                  <a:lnTo>
                    <a:pt x="283" y="607"/>
                  </a:lnTo>
                  <a:close/>
                  <a:moveTo>
                    <a:pt x="289" y="623"/>
                  </a:moveTo>
                  <a:lnTo>
                    <a:pt x="289" y="623"/>
                  </a:lnTo>
                  <a:cubicBezTo>
                    <a:pt x="292" y="627"/>
                    <a:pt x="296" y="631"/>
                    <a:pt x="301" y="635"/>
                  </a:cubicBezTo>
                  <a:cubicBezTo>
                    <a:pt x="358" y="619"/>
                    <a:pt x="370" y="571"/>
                    <a:pt x="348" y="528"/>
                  </a:cubicBezTo>
                  <a:cubicBezTo>
                    <a:pt x="344" y="531"/>
                    <a:pt x="341" y="533"/>
                    <a:pt x="338" y="536"/>
                  </a:cubicBezTo>
                  <a:cubicBezTo>
                    <a:pt x="362" y="578"/>
                    <a:pt x="330" y="620"/>
                    <a:pt x="289" y="623"/>
                  </a:cubicBezTo>
                  <a:lnTo>
                    <a:pt x="289" y="623"/>
                  </a:lnTo>
                  <a:close/>
                  <a:moveTo>
                    <a:pt x="307" y="639"/>
                  </a:moveTo>
                  <a:lnTo>
                    <a:pt x="307" y="639"/>
                  </a:lnTo>
                  <a:cubicBezTo>
                    <a:pt x="312" y="643"/>
                    <a:pt x="318" y="645"/>
                    <a:pt x="325" y="647"/>
                  </a:cubicBezTo>
                  <a:cubicBezTo>
                    <a:pt x="395" y="612"/>
                    <a:pt x="378" y="539"/>
                    <a:pt x="362" y="514"/>
                  </a:cubicBezTo>
                  <a:cubicBezTo>
                    <a:pt x="359" y="517"/>
                    <a:pt x="355" y="521"/>
                    <a:pt x="352" y="524"/>
                  </a:cubicBezTo>
                  <a:cubicBezTo>
                    <a:pt x="376" y="569"/>
                    <a:pt x="365" y="620"/>
                    <a:pt x="307" y="639"/>
                  </a:cubicBezTo>
                  <a:lnTo>
                    <a:pt x="307" y="639"/>
                  </a:lnTo>
                  <a:close/>
                  <a:moveTo>
                    <a:pt x="527" y="353"/>
                  </a:moveTo>
                  <a:lnTo>
                    <a:pt x="527" y="353"/>
                  </a:lnTo>
                  <a:cubicBezTo>
                    <a:pt x="552" y="343"/>
                    <a:pt x="582" y="339"/>
                    <a:pt x="606" y="346"/>
                  </a:cubicBezTo>
                  <a:cubicBezTo>
                    <a:pt x="595" y="315"/>
                    <a:pt x="584" y="282"/>
                    <a:pt x="578" y="264"/>
                  </a:cubicBezTo>
                  <a:cubicBezTo>
                    <a:pt x="578" y="295"/>
                    <a:pt x="563" y="325"/>
                    <a:pt x="532" y="338"/>
                  </a:cubicBezTo>
                  <a:cubicBezTo>
                    <a:pt x="531" y="343"/>
                    <a:pt x="529" y="348"/>
                    <a:pt x="527" y="353"/>
                  </a:cubicBezTo>
                  <a:lnTo>
                    <a:pt x="527" y="353"/>
                  </a:lnTo>
                  <a:close/>
                  <a:moveTo>
                    <a:pt x="518" y="357"/>
                  </a:moveTo>
                  <a:lnTo>
                    <a:pt x="518" y="357"/>
                  </a:lnTo>
                  <a:cubicBezTo>
                    <a:pt x="518" y="357"/>
                    <a:pt x="518" y="357"/>
                    <a:pt x="519" y="356"/>
                  </a:cubicBezTo>
                  <a:cubicBezTo>
                    <a:pt x="523" y="350"/>
                    <a:pt x="525" y="343"/>
                    <a:pt x="527" y="336"/>
                  </a:cubicBezTo>
                  <a:cubicBezTo>
                    <a:pt x="527" y="335"/>
                    <a:pt x="527" y="335"/>
                    <a:pt x="527" y="335"/>
                  </a:cubicBezTo>
                  <a:cubicBezTo>
                    <a:pt x="528" y="328"/>
                    <a:pt x="529" y="321"/>
                    <a:pt x="528" y="314"/>
                  </a:cubicBezTo>
                  <a:cubicBezTo>
                    <a:pt x="528" y="314"/>
                    <a:pt x="528" y="314"/>
                    <a:pt x="528" y="313"/>
                  </a:cubicBezTo>
                  <a:cubicBezTo>
                    <a:pt x="528" y="308"/>
                    <a:pt x="527" y="303"/>
                    <a:pt x="526" y="298"/>
                  </a:cubicBezTo>
                  <a:cubicBezTo>
                    <a:pt x="523" y="302"/>
                    <a:pt x="519" y="306"/>
                    <a:pt x="516" y="310"/>
                  </a:cubicBezTo>
                  <a:cubicBezTo>
                    <a:pt x="517" y="328"/>
                    <a:pt x="513" y="348"/>
                    <a:pt x="494" y="365"/>
                  </a:cubicBezTo>
                  <a:cubicBezTo>
                    <a:pt x="495" y="371"/>
                    <a:pt x="495" y="377"/>
                    <a:pt x="494" y="382"/>
                  </a:cubicBezTo>
                  <a:cubicBezTo>
                    <a:pt x="505" y="374"/>
                    <a:pt x="513" y="366"/>
                    <a:pt x="518" y="357"/>
                  </a:cubicBezTo>
                  <a:lnTo>
                    <a:pt x="518" y="357"/>
                  </a:lnTo>
                  <a:close/>
                  <a:moveTo>
                    <a:pt x="374" y="525"/>
                  </a:moveTo>
                  <a:lnTo>
                    <a:pt x="374" y="525"/>
                  </a:lnTo>
                  <a:cubicBezTo>
                    <a:pt x="375" y="519"/>
                    <a:pt x="378" y="513"/>
                    <a:pt x="383" y="509"/>
                  </a:cubicBezTo>
                  <a:cubicBezTo>
                    <a:pt x="381" y="505"/>
                    <a:pt x="379" y="501"/>
                    <a:pt x="379" y="497"/>
                  </a:cubicBezTo>
                  <a:cubicBezTo>
                    <a:pt x="375" y="501"/>
                    <a:pt x="370" y="506"/>
                    <a:pt x="366" y="510"/>
                  </a:cubicBezTo>
                  <a:cubicBezTo>
                    <a:pt x="369" y="514"/>
                    <a:pt x="371" y="519"/>
                    <a:pt x="374" y="525"/>
                  </a:cubicBezTo>
                  <a:lnTo>
                    <a:pt x="374" y="525"/>
                  </a:lnTo>
                  <a:close/>
                  <a:moveTo>
                    <a:pt x="387" y="505"/>
                  </a:moveTo>
                  <a:lnTo>
                    <a:pt x="387" y="505"/>
                  </a:lnTo>
                  <a:cubicBezTo>
                    <a:pt x="391" y="503"/>
                    <a:pt x="394" y="501"/>
                    <a:pt x="399" y="500"/>
                  </a:cubicBezTo>
                  <a:cubicBezTo>
                    <a:pt x="396" y="494"/>
                    <a:pt x="394" y="487"/>
                    <a:pt x="394" y="479"/>
                  </a:cubicBezTo>
                  <a:cubicBezTo>
                    <a:pt x="390" y="483"/>
                    <a:pt x="387" y="487"/>
                    <a:pt x="383" y="491"/>
                  </a:cubicBezTo>
                  <a:cubicBezTo>
                    <a:pt x="384" y="496"/>
                    <a:pt x="385" y="501"/>
                    <a:pt x="387" y="505"/>
                  </a:cubicBezTo>
                  <a:lnTo>
                    <a:pt x="387" y="505"/>
                  </a:lnTo>
                  <a:close/>
                  <a:moveTo>
                    <a:pt x="253" y="527"/>
                  </a:moveTo>
                  <a:lnTo>
                    <a:pt x="253" y="527"/>
                  </a:lnTo>
                  <a:cubicBezTo>
                    <a:pt x="253" y="520"/>
                    <a:pt x="255" y="513"/>
                    <a:pt x="258" y="506"/>
                  </a:cubicBezTo>
                  <a:cubicBezTo>
                    <a:pt x="244" y="485"/>
                    <a:pt x="232" y="458"/>
                    <a:pt x="227" y="419"/>
                  </a:cubicBezTo>
                  <a:cubicBezTo>
                    <a:pt x="227" y="418"/>
                    <a:pt x="227" y="418"/>
                    <a:pt x="227" y="418"/>
                  </a:cubicBezTo>
                  <a:cubicBezTo>
                    <a:pt x="227" y="414"/>
                    <a:pt x="227" y="410"/>
                    <a:pt x="226" y="406"/>
                  </a:cubicBezTo>
                  <a:cubicBezTo>
                    <a:pt x="226" y="406"/>
                    <a:pt x="226" y="406"/>
                    <a:pt x="226" y="405"/>
                  </a:cubicBezTo>
                  <a:cubicBezTo>
                    <a:pt x="226" y="404"/>
                    <a:pt x="226" y="403"/>
                    <a:pt x="226" y="401"/>
                  </a:cubicBezTo>
                  <a:cubicBezTo>
                    <a:pt x="226" y="388"/>
                    <a:pt x="226" y="375"/>
                    <a:pt x="228" y="363"/>
                  </a:cubicBezTo>
                  <a:cubicBezTo>
                    <a:pt x="228" y="362"/>
                    <a:pt x="229" y="362"/>
                    <a:pt x="229" y="362"/>
                  </a:cubicBezTo>
                  <a:cubicBezTo>
                    <a:pt x="229" y="358"/>
                    <a:pt x="230" y="354"/>
                    <a:pt x="231" y="350"/>
                  </a:cubicBezTo>
                  <a:cubicBezTo>
                    <a:pt x="231" y="350"/>
                    <a:pt x="231" y="349"/>
                    <a:pt x="231" y="349"/>
                  </a:cubicBezTo>
                  <a:cubicBezTo>
                    <a:pt x="239" y="313"/>
                    <a:pt x="258" y="278"/>
                    <a:pt x="284" y="250"/>
                  </a:cubicBezTo>
                  <a:cubicBezTo>
                    <a:pt x="284" y="250"/>
                    <a:pt x="284" y="249"/>
                    <a:pt x="284" y="249"/>
                  </a:cubicBezTo>
                  <a:cubicBezTo>
                    <a:pt x="292" y="241"/>
                    <a:pt x="301" y="234"/>
                    <a:pt x="310" y="227"/>
                  </a:cubicBezTo>
                  <a:lnTo>
                    <a:pt x="310" y="227"/>
                  </a:lnTo>
                  <a:cubicBezTo>
                    <a:pt x="324" y="216"/>
                    <a:pt x="340" y="207"/>
                    <a:pt x="358" y="201"/>
                  </a:cubicBezTo>
                  <a:cubicBezTo>
                    <a:pt x="358" y="200"/>
                    <a:pt x="358" y="200"/>
                    <a:pt x="358" y="200"/>
                  </a:cubicBezTo>
                  <a:cubicBezTo>
                    <a:pt x="379" y="192"/>
                    <a:pt x="403" y="188"/>
                    <a:pt x="428" y="188"/>
                  </a:cubicBezTo>
                  <a:cubicBezTo>
                    <a:pt x="430" y="188"/>
                    <a:pt x="431" y="188"/>
                    <a:pt x="433" y="188"/>
                  </a:cubicBezTo>
                  <a:cubicBezTo>
                    <a:pt x="442" y="188"/>
                    <a:pt x="452" y="189"/>
                    <a:pt x="462" y="190"/>
                  </a:cubicBezTo>
                  <a:cubicBezTo>
                    <a:pt x="466" y="185"/>
                    <a:pt x="471" y="182"/>
                    <a:pt x="478" y="181"/>
                  </a:cubicBezTo>
                  <a:cubicBezTo>
                    <a:pt x="477" y="181"/>
                    <a:pt x="477" y="180"/>
                    <a:pt x="476" y="180"/>
                  </a:cubicBezTo>
                  <a:cubicBezTo>
                    <a:pt x="476" y="180"/>
                    <a:pt x="476" y="180"/>
                    <a:pt x="476" y="180"/>
                  </a:cubicBezTo>
                  <a:cubicBezTo>
                    <a:pt x="464" y="177"/>
                    <a:pt x="451" y="175"/>
                    <a:pt x="439" y="174"/>
                  </a:cubicBezTo>
                  <a:lnTo>
                    <a:pt x="439" y="174"/>
                  </a:lnTo>
                  <a:cubicBezTo>
                    <a:pt x="374" y="170"/>
                    <a:pt x="312" y="198"/>
                    <a:pt x="269" y="246"/>
                  </a:cubicBezTo>
                  <a:lnTo>
                    <a:pt x="269" y="246"/>
                  </a:lnTo>
                  <a:cubicBezTo>
                    <a:pt x="260" y="256"/>
                    <a:pt x="252" y="266"/>
                    <a:pt x="245" y="277"/>
                  </a:cubicBezTo>
                  <a:cubicBezTo>
                    <a:pt x="245" y="277"/>
                    <a:pt x="245" y="277"/>
                    <a:pt x="245" y="277"/>
                  </a:cubicBezTo>
                  <a:cubicBezTo>
                    <a:pt x="238" y="288"/>
                    <a:pt x="233" y="298"/>
                    <a:pt x="228" y="310"/>
                  </a:cubicBezTo>
                  <a:cubicBezTo>
                    <a:pt x="228" y="310"/>
                    <a:pt x="228" y="310"/>
                    <a:pt x="228" y="310"/>
                  </a:cubicBezTo>
                  <a:cubicBezTo>
                    <a:pt x="223" y="321"/>
                    <a:pt x="219" y="333"/>
                    <a:pt x="217" y="345"/>
                  </a:cubicBezTo>
                  <a:cubicBezTo>
                    <a:pt x="206" y="391"/>
                    <a:pt x="210" y="442"/>
                    <a:pt x="235" y="494"/>
                  </a:cubicBezTo>
                  <a:lnTo>
                    <a:pt x="235" y="494"/>
                  </a:lnTo>
                  <a:cubicBezTo>
                    <a:pt x="240" y="505"/>
                    <a:pt x="246" y="516"/>
                    <a:pt x="253" y="527"/>
                  </a:cubicBezTo>
                  <a:lnTo>
                    <a:pt x="253" y="527"/>
                  </a:lnTo>
                  <a:close/>
                </a:path>
              </a:pathLst>
            </a:custGeom>
            <a:noFill/>
            <a:ln w="15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sz="4267"/>
            </a:p>
          </p:txBody>
        </p:sp>
        <p:sp>
          <p:nvSpPr>
            <p:cNvPr id="29" name="Freeform 8">
              <a:extLst>
                <a:ext uri="{FF2B5EF4-FFF2-40B4-BE49-F238E27FC236}">
                  <a16:creationId xmlns:a16="http://schemas.microsoft.com/office/drawing/2014/main" id="{C81E4571-E534-FB4B-82D6-A5370FB4F959}"/>
                </a:ext>
              </a:extLst>
            </p:cNvPr>
            <p:cNvSpPr>
              <a:spLocks noEditPoints="1"/>
            </p:cNvSpPr>
            <p:nvPr userDrawn="1"/>
          </p:nvSpPr>
          <p:spPr bwMode="auto">
            <a:xfrm>
              <a:off x="7688263" y="465138"/>
              <a:ext cx="273050" cy="304800"/>
            </a:xfrm>
            <a:custGeom>
              <a:avLst/>
              <a:gdLst>
                <a:gd name="T0" fmla="*/ 31 w 337"/>
                <a:gd name="T1" fmla="*/ 334 h 370"/>
                <a:gd name="T2" fmla="*/ 55 w 337"/>
                <a:gd name="T3" fmla="*/ 309 h 370"/>
                <a:gd name="T4" fmla="*/ 27 w 337"/>
                <a:gd name="T5" fmla="*/ 282 h 370"/>
                <a:gd name="T6" fmla="*/ 8 w 337"/>
                <a:gd name="T7" fmla="*/ 272 h 370"/>
                <a:gd name="T8" fmla="*/ 31 w 337"/>
                <a:gd name="T9" fmla="*/ 333 h 370"/>
                <a:gd name="T10" fmla="*/ 58 w 337"/>
                <a:gd name="T11" fmla="*/ 370 h 370"/>
                <a:gd name="T12" fmla="*/ 303 w 337"/>
                <a:gd name="T13" fmla="*/ 58 h 370"/>
                <a:gd name="T14" fmla="*/ 58 w 337"/>
                <a:gd name="T15" fmla="*/ 370 h 370"/>
                <a:gd name="T16" fmla="*/ 325 w 337"/>
                <a:gd name="T17" fmla="*/ 18 h 370"/>
                <a:gd name="T18" fmla="*/ 327 w 337"/>
                <a:gd name="T19" fmla="*/ 60 h 370"/>
                <a:gd name="T20" fmla="*/ 322 w 337"/>
                <a:gd name="T21" fmla="*/ 40 h 370"/>
                <a:gd name="T22" fmla="*/ 325 w 337"/>
                <a:gd name="T23" fmla="*/ 18 h 370"/>
                <a:gd name="T24" fmla="*/ 41 w 337"/>
                <a:gd name="T25" fmla="*/ 347 h 370"/>
                <a:gd name="T26" fmla="*/ 186 w 337"/>
                <a:gd name="T27" fmla="*/ 194 h 370"/>
                <a:gd name="T28" fmla="*/ 323 w 337"/>
                <a:gd name="T29" fmla="*/ 13 h 370"/>
                <a:gd name="T30" fmla="*/ 267 w 337"/>
                <a:gd name="T31" fmla="*/ 53 h 370"/>
                <a:gd name="T32" fmla="*/ 145 w 337"/>
                <a:gd name="T33" fmla="*/ 232 h 370"/>
                <a:gd name="T34" fmla="*/ 114 w 337"/>
                <a:gd name="T35" fmla="*/ 274 h 370"/>
                <a:gd name="T36" fmla="*/ 92 w 337"/>
                <a:gd name="T37" fmla="*/ 299 h 370"/>
                <a:gd name="T38" fmla="*/ 75 w 337"/>
                <a:gd name="T39" fmla="*/ 317 h 370"/>
                <a:gd name="T40" fmla="*/ 85 w 337"/>
                <a:gd name="T41" fmla="*/ 299 h 370"/>
                <a:gd name="T42" fmla="*/ 31 w 337"/>
                <a:gd name="T43" fmla="*/ 279 h 370"/>
                <a:gd name="T44" fmla="*/ 73 w 337"/>
                <a:gd name="T45" fmla="*/ 312 h 370"/>
                <a:gd name="T46" fmla="*/ 102 w 337"/>
                <a:gd name="T47" fmla="*/ 279 h 370"/>
                <a:gd name="T48" fmla="*/ 90 w 337"/>
                <a:gd name="T49" fmla="*/ 294 h 370"/>
                <a:gd name="T50" fmla="*/ 110 w 337"/>
                <a:gd name="T51" fmla="*/ 270 h 370"/>
                <a:gd name="T52" fmla="*/ 89 w 337"/>
                <a:gd name="T53" fmla="*/ 226 h 370"/>
                <a:gd name="T54" fmla="*/ 82 w 337"/>
                <a:gd name="T55" fmla="*/ 226 h 370"/>
                <a:gd name="T56" fmla="*/ 102 w 337"/>
                <a:gd name="T57" fmla="*/ 211 h 370"/>
                <a:gd name="T58" fmla="*/ 144 w 337"/>
                <a:gd name="T59" fmla="*/ 199 h 370"/>
                <a:gd name="T60" fmla="*/ 110 w 337"/>
                <a:gd name="T61" fmla="*/ 270 h 370"/>
                <a:gd name="T62" fmla="*/ 128 w 337"/>
                <a:gd name="T63" fmla="*/ 246 h 370"/>
                <a:gd name="T64" fmla="*/ 109 w 337"/>
                <a:gd name="T65" fmla="*/ 214 h 370"/>
                <a:gd name="T66" fmla="*/ 144 w 337"/>
                <a:gd name="T67" fmla="*/ 224 h 370"/>
                <a:gd name="T68" fmla="*/ 153 w 337"/>
                <a:gd name="T69" fmla="*/ 204 h 370"/>
                <a:gd name="T70" fmla="*/ 144 w 337"/>
                <a:gd name="T71" fmla="*/ 224 h 370"/>
                <a:gd name="T72" fmla="*/ 171 w 337"/>
                <a:gd name="T73" fmla="*/ 183 h 370"/>
                <a:gd name="T74" fmla="*/ 154 w 337"/>
                <a:gd name="T75" fmla="*/ 199 h 370"/>
                <a:gd name="T76" fmla="*/ 159 w 337"/>
                <a:gd name="T77" fmla="*/ 202 h 370"/>
                <a:gd name="T78" fmla="*/ 183 w 337"/>
                <a:gd name="T79" fmla="*/ 164 h 370"/>
                <a:gd name="T80" fmla="*/ 94 w 337"/>
                <a:gd name="T81" fmla="*/ 175 h 370"/>
                <a:gd name="T82" fmla="*/ 174 w 337"/>
                <a:gd name="T83" fmla="*/ 178 h 370"/>
                <a:gd name="T84" fmla="*/ 193 w 337"/>
                <a:gd name="T85" fmla="*/ 148 h 370"/>
                <a:gd name="T86" fmla="*/ 54 w 337"/>
                <a:gd name="T87" fmla="*/ 148 h 370"/>
                <a:gd name="T88" fmla="*/ 186 w 337"/>
                <a:gd name="T89" fmla="*/ 159 h 370"/>
                <a:gd name="T90" fmla="*/ 204 w 337"/>
                <a:gd name="T91" fmla="*/ 131 h 370"/>
                <a:gd name="T92" fmla="*/ 110 w 337"/>
                <a:gd name="T93" fmla="*/ 123 h 370"/>
                <a:gd name="T94" fmla="*/ 42 w 337"/>
                <a:gd name="T95" fmla="*/ 99 h 370"/>
                <a:gd name="T96" fmla="*/ 113 w 337"/>
                <a:gd name="T97" fmla="*/ 13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7" h="370">
                  <a:moveTo>
                    <a:pt x="31" y="333"/>
                  </a:moveTo>
                  <a:lnTo>
                    <a:pt x="31" y="333"/>
                  </a:lnTo>
                  <a:cubicBezTo>
                    <a:pt x="31" y="334"/>
                    <a:pt x="31" y="334"/>
                    <a:pt x="31" y="334"/>
                  </a:cubicBezTo>
                  <a:cubicBezTo>
                    <a:pt x="33" y="337"/>
                    <a:pt x="35" y="340"/>
                    <a:pt x="37" y="343"/>
                  </a:cubicBezTo>
                  <a:cubicBezTo>
                    <a:pt x="48" y="334"/>
                    <a:pt x="59" y="325"/>
                    <a:pt x="68" y="316"/>
                  </a:cubicBezTo>
                  <a:cubicBezTo>
                    <a:pt x="64" y="313"/>
                    <a:pt x="59" y="311"/>
                    <a:pt x="55" y="309"/>
                  </a:cubicBezTo>
                  <a:cubicBezTo>
                    <a:pt x="48" y="316"/>
                    <a:pt x="42" y="320"/>
                    <a:pt x="29" y="320"/>
                  </a:cubicBezTo>
                  <a:cubicBezTo>
                    <a:pt x="27" y="320"/>
                    <a:pt x="26" y="318"/>
                    <a:pt x="27" y="316"/>
                  </a:cubicBezTo>
                  <a:cubicBezTo>
                    <a:pt x="29" y="309"/>
                    <a:pt x="27" y="291"/>
                    <a:pt x="27" y="282"/>
                  </a:cubicBezTo>
                  <a:cubicBezTo>
                    <a:pt x="26" y="280"/>
                    <a:pt x="25" y="278"/>
                    <a:pt x="24" y="276"/>
                  </a:cubicBezTo>
                  <a:cubicBezTo>
                    <a:pt x="20" y="277"/>
                    <a:pt x="16" y="277"/>
                    <a:pt x="10" y="277"/>
                  </a:cubicBezTo>
                  <a:cubicBezTo>
                    <a:pt x="7" y="277"/>
                    <a:pt x="6" y="274"/>
                    <a:pt x="8" y="272"/>
                  </a:cubicBezTo>
                  <a:cubicBezTo>
                    <a:pt x="17" y="264"/>
                    <a:pt x="16" y="253"/>
                    <a:pt x="17" y="238"/>
                  </a:cubicBezTo>
                  <a:cubicBezTo>
                    <a:pt x="12" y="241"/>
                    <a:pt x="4" y="247"/>
                    <a:pt x="0" y="249"/>
                  </a:cubicBezTo>
                  <a:cubicBezTo>
                    <a:pt x="4" y="288"/>
                    <a:pt x="17" y="313"/>
                    <a:pt x="31" y="333"/>
                  </a:cubicBezTo>
                  <a:lnTo>
                    <a:pt x="31" y="333"/>
                  </a:lnTo>
                  <a:close/>
                  <a:moveTo>
                    <a:pt x="58" y="370"/>
                  </a:moveTo>
                  <a:lnTo>
                    <a:pt x="58" y="370"/>
                  </a:lnTo>
                  <a:cubicBezTo>
                    <a:pt x="173" y="293"/>
                    <a:pt x="218" y="153"/>
                    <a:pt x="321" y="65"/>
                  </a:cubicBezTo>
                  <a:lnTo>
                    <a:pt x="306" y="62"/>
                  </a:lnTo>
                  <a:cubicBezTo>
                    <a:pt x="303" y="61"/>
                    <a:pt x="303" y="61"/>
                    <a:pt x="303" y="58"/>
                  </a:cubicBezTo>
                  <a:lnTo>
                    <a:pt x="306" y="37"/>
                  </a:lnTo>
                  <a:cubicBezTo>
                    <a:pt x="211" y="133"/>
                    <a:pt x="158" y="292"/>
                    <a:pt x="50" y="360"/>
                  </a:cubicBezTo>
                  <a:cubicBezTo>
                    <a:pt x="53" y="363"/>
                    <a:pt x="55" y="366"/>
                    <a:pt x="58" y="370"/>
                  </a:cubicBezTo>
                  <a:lnTo>
                    <a:pt x="58" y="370"/>
                  </a:lnTo>
                  <a:close/>
                  <a:moveTo>
                    <a:pt x="325" y="18"/>
                  </a:moveTo>
                  <a:lnTo>
                    <a:pt x="325" y="18"/>
                  </a:lnTo>
                  <a:cubicBezTo>
                    <a:pt x="321" y="22"/>
                    <a:pt x="316" y="26"/>
                    <a:pt x="312" y="30"/>
                  </a:cubicBezTo>
                  <a:lnTo>
                    <a:pt x="309" y="57"/>
                  </a:lnTo>
                  <a:lnTo>
                    <a:pt x="327" y="60"/>
                  </a:lnTo>
                  <a:cubicBezTo>
                    <a:pt x="330" y="58"/>
                    <a:pt x="333" y="55"/>
                    <a:pt x="337" y="52"/>
                  </a:cubicBezTo>
                  <a:lnTo>
                    <a:pt x="334" y="46"/>
                  </a:lnTo>
                  <a:cubicBezTo>
                    <a:pt x="329" y="47"/>
                    <a:pt x="324" y="45"/>
                    <a:pt x="322" y="40"/>
                  </a:cubicBezTo>
                  <a:cubicBezTo>
                    <a:pt x="320" y="34"/>
                    <a:pt x="323" y="29"/>
                    <a:pt x="328" y="27"/>
                  </a:cubicBezTo>
                  <a:lnTo>
                    <a:pt x="325" y="18"/>
                  </a:lnTo>
                  <a:lnTo>
                    <a:pt x="325" y="18"/>
                  </a:lnTo>
                  <a:close/>
                  <a:moveTo>
                    <a:pt x="75" y="317"/>
                  </a:moveTo>
                  <a:lnTo>
                    <a:pt x="75" y="317"/>
                  </a:lnTo>
                  <a:cubicBezTo>
                    <a:pt x="64" y="328"/>
                    <a:pt x="53" y="338"/>
                    <a:pt x="41" y="347"/>
                  </a:cubicBezTo>
                  <a:lnTo>
                    <a:pt x="41" y="348"/>
                  </a:lnTo>
                  <a:cubicBezTo>
                    <a:pt x="43" y="351"/>
                    <a:pt x="45" y="353"/>
                    <a:pt x="47" y="355"/>
                  </a:cubicBezTo>
                  <a:cubicBezTo>
                    <a:pt x="103" y="320"/>
                    <a:pt x="145" y="259"/>
                    <a:pt x="186" y="194"/>
                  </a:cubicBezTo>
                  <a:cubicBezTo>
                    <a:pt x="221" y="138"/>
                    <a:pt x="259" y="75"/>
                    <a:pt x="307" y="27"/>
                  </a:cubicBezTo>
                  <a:cubicBezTo>
                    <a:pt x="307" y="27"/>
                    <a:pt x="308" y="27"/>
                    <a:pt x="308" y="26"/>
                  </a:cubicBezTo>
                  <a:cubicBezTo>
                    <a:pt x="313" y="22"/>
                    <a:pt x="318" y="17"/>
                    <a:pt x="323" y="13"/>
                  </a:cubicBezTo>
                  <a:lnTo>
                    <a:pt x="319" y="0"/>
                  </a:lnTo>
                  <a:cubicBezTo>
                    <a:pt x="300" y="15"/>
                    <a:pt x="283" y="33"/>
                    <a:pt x="267" y="52"/>
                  </a:cubicBezTo>
                  <a:cubicBezTo>
                    <a:pt x="267" y="52"/>
                    <a:pt x="267" y="53"/>
                    <a:pt x="267" y="53"/>
                  </a:cubicBezTo>
                  <a:cubicBezTo>
                    <a:pt x="236" y="90"/>
                    <a:pt x="210" y="132"/>
                    <a:pt x="185" y="171"/>
                  </a:cubicBezTo>
                  <a:cubicBezTo>
                    <a:pt x="172" y="191"/>
                    <a:pt x="159" y="212"/>
                    <a:pt x="145" y="232"/>
                  </a:cubicBezTo>
                  <a:cubicBezTo>
                    <a:pt x="145" y="232"/>
                    <a:pt x="145" y="232"/>
                    <a:pt x="145" y="232"/>
                  </a:cubicBezTo>
                  <a:cubicBezTo>
                    <a:pt x="139" y="241"/>
                    <a:pt x="133" y="249"/>
                    <a:pt x="127" y="256"/>
                  </a:cubicBezTo>
                  <a:cubicBezTo>
                    <a:pt x="127" y="257"/>
                    <a:pt x="127" y="257"/>
                    <a:pt x="127" y="257"/>
                  </a:cubicBezTo>
                  <a:cubicBezTo>
                    <a:pt x="122" y="263"/>
                    <a:pt x="118" y="269"/>
                    <a:pt x="114" y="274"/>
                  </a:cubicBezTo>
                  <a:cubicBezTo>
                    <a:pt x="113" y="274"/>
                    <a:pt x="113" y="275"/>
                    <a:pt x="113" y="275"/>
                  </a:cubicBezTo>
                  <a:cubicBezTo>
                    <a:pt x="107" y="283"/>
                    <a:pt x="100" y="291"/>
                    <a:pt x="93" y="298"/>
                  </a:cubicBezTo>
                  <a:cubicBezTo>
                    <a:pt x="93" y="299"/>
                    <a:pt x="93" y="299"/>
                    <a:pt x="92" y="299"/>
                  </a:cubicBezTo>
                  <a:cubicBezTo>
                    <a:pt x="87" y="305"/>
                    <a:pt x="81" y="311"/>
                    <a:pt x="75" y="317"/>
                  </a:cubicBezTo>
                  <a:lnTo>
                    <a:pt x="75" y="317"/>
                  </a:lnTo>
                  <a:lnTo>
                    <a:pt x="75" y="317"/>
                  </a:lnTo>
                  <a:close/>
                  <a:moveTo>
                    <a:pt x="73" y="312"/>
                  </a:moveTo>
                  <a:lnTo>
                    <a:pt x="73" y="312"/>
                  </a:lnTo>
                  <a:cubicBezTo>
                    <a:pt x="77" y="307"/>
                    <a:pt x="81" y="303"/>
                    <a:pt x="85" y="299"/>
                  </a:cubicBezTo>
                  <a:cubicBezTo>
                    <a:pt x="59" y="295"/>
                    <a:pt x="44" y="282"/>
                    <a:pt x="39" y="267"/>
                  </a:cubicBezTo>
                  <a:cubicBezTo>
                    <a:pt x="35" y="270"/>
                    <a:pt x="32" y="273"/>
                    <a:pt x="29" y="274"/>
                  </a:cubicBezTo>
                  <a:cubicBezTo>
                    <a:pt x="30" y="276"/>
                    <a:pt x="31" y="277"/>
                    <a:pt x="31" y="279"/>
                  </a:cubicBezTo>
                  <a:cubicBezTo>
                    <a:pt x="32" y="279"/>
                    <a:pt x="32" y="279"/>
                    <a:pt x="32" y="280"/>
                  </a:cubicBezTo>
                  <a:cubicBezTo>
                    <a:pt x="43" y="297"/>
                    <a:pt x="55" y="302"/>
                    <a:pt x="73" y="312"/>
                  </a:cubicBezTo>
                  <a:lnTo>
                    <a:pt x="73" y="312"/>
                  </a:lnTo>
                  <a:close/>
                  <a:moveTo>
                    <a:pt x="90" y="294"/>
                  </a:moveTo>
                  <a:lnTo>
                    <a:pt x="90" y="294"/>
                  </a:lnTo>
                  <a:cubicBezTo>
                    <a:pt x="94" y="289"/>
                    <a:pt x="98" y="284"/>
                    <a:pt x="102" y="279"/>
                  </a:cubicBezTo>
                  <a:cubicBezTo>
                    <a:pt x="54" y="293"/>
                    <a:pt x="24" y="217"/>
                    <a:pt x="106" y="186"/>
                  </a:cubicBezTo>
                  <a:cubicBezTo>
                    <a:pt x="100" y="184"/>
                    <a:pt x="94" y="182"/>
                    <a:pt x="88" y="179"/>
                  </a:cubicBezTo>
                  <a:cubicBezTo>
                    <a:pt x="35" y="203"/>
                    <a:pt x="17" y="284"/>
                    <a:pt x="90" y="294"/>
                  </a:cubicBezTo>
                  <a:lnTo>
                    <a:pt x="90" y="294"/>
                  </a:lnTo>
                  <a:close/>
                  <a:moveTo>
                    <a:pt x="110" y="270"/>
                  </a:moveTo>
                  <a:lnTo>
                    <a:pt x="110" y="270"/>
                  </a:lnTo>
                  <a:cubicBezTo>
                    <a:pt x="114" y="265"/>
                    <a:pt x="118" y="260"/>
                    <a:pt x="122" y="254"/>
                  </a:cubicBezTo>
                  <a:cubicBezTo>
                    <a:pt x="124" y="240"/>
                    <a:pt x="120" y="224"/>
                    <a:pt x="103" y="216"/>
                  </a:cubicBezTo>
                  <a:cubicBezTo>
                    <a:pt x="98" y="219"/>
                    <a:pt x="93" y="222"/>
                    <a:pt x="89" y="226"/>
                  </a:cubicBezTo>
                  <a:cubicBezTo>
                    <a:pt x="115" y="230"/>
                    <a:pt x="115" y="263"/>
                    <a:pt x="91" y="263"/>
                  </a:cubicBezTo>
                  <a:cubicBezTo>
                    <a:pt x="72" y="263"/>
                    <a:pt x="73" y="239"/>
                    <a:pt x="81" y="227"/>
                  </a:cubicBezTo>
                  <a:cubicBezTo>
                    <a:pt x="81" y="227"/>
                    <a:pt x="82" y="226"/>
                    <a:pt x="82" y="226"/>
                  </a:cubicBezTo>
                  <a:lnTo>
                    <a:pt x="82" y="226"/>
                  </a:lnTo>
                  <a:cubicBezTo>
                    <a:pt x="86" y="221"/>
                    <a:pt x="92" y="216"/>
                    <a:pt x="101" y="211"/>
                  </a:cubicBezTo>
                  <a:cubicBezTo>
                    <a:pt x="101" y="211"/>
                    <a:pt x="101" y="211"/>
                    <a:pt x="102" y="211"/>
                  </a:cubicBezTo>
                  <a:cubicBezTo>
                    <a:pt x="108" y="208"/>
                    <a:pt x="116" y="205"/>
                    <a:pt x="125" y="203"/>
                  </a:cubicBezTo>
                  <a:cubicBezTo>
                    <a:pt x="125" y="202"/>
                    <a:pt x="126" y="202"/>
                    <a:pt x="126" y="202"/>
                  </a:cubicBezTo>
                  <a:cubicBezTo>
                    <a:pt x="131" y="201"/>
                    <a:pt x="137" y="200"/>
                    <a:pt x="144" y="199"/>
                  </a:cubicBezTo>
                  <a:cubicBezTo>
                    <a:pt x="139" y="197"/>
                    <a:pt x="133" y="195"/>
                    <a:pt x="127" y="193"/>
                  </a:cubicBezTo>
                  <a:cubicBezTo>
                    <a:pt x="123" y="192"/>
                    <a:pt x="119" y="190"/>
                    <a:pt x="115" y="189"/>
                  </a:cubicBezTo>
                  <a:cubicBezTo>
                    <a:pt x="26" y="218"/>
                    <a:pt x="62" y="296"/>
                    <a:pt x="110" y="270"/>
                  </a:cubicBezTo>
                  <a:lnTo>
                    <a:pt x="110" y="270"/>
                  </a:lnTo>
                  <a:close/>
                  <a:moveTo>
                    <a:pt x="128" y="246"/>
                  </a:moveTo>
                  <a:lnTo>
                    <a:pt x="128" y="246"/>
                  </a:lnTo>
                  <a:cubicBezTo>
                    <a:pt x="132" y="241"/>
                    <a:pt x="136" y="235"/>
                    <a:pt x="140" y="230"/>
                  </a:cubicBezTo>
                  <a:cubicBezTo>
                    <a:pt x="139" y="225"/>
                    <a:pt x="133" y="215"/>
                    <a:pt x="125" y="208"/>
                  </a:cubicBezTo>
                  <a:cubicBezTo>
                    <a:pt x="120" y="210"/>
                    <a:pt x="114" y="211"/>
                    <a:pt x="109" y="214"/>
                  </a:cubicBezTo>
                  <a:cubicBezTo>
                    <a:pt x="123" y="221"/>
                    <a:pt x="128" y="234"/>
                    <a:pt x="128" y="246"/>
                  </a:cubicBezTo>
                  <a:lnTo>
                    <a:pt x="128" y="246"/>
                  </a:lnTo>
                  <a:close/>
                  <a:moveTo>
                    <a:pt x="144" y="224"/>
                  </a:moveTo>
                  <a:lnTo>
                    <a:pt x="144" y="224"/>
                  </a:lnTo>
                  <a:cubicBezTo>
                    <a:pt x="148" y="218"/>
                    <a:pt x="152" y="212"/>
                    <a:pt x="156" y="206"/>
                  </a:cubicBezTo>
                  <a:cubicBezTo>
                    <a:pt x="155" y="205"/>
                    <a:pt x="154" y="205"/>
                    <a:pt x="153" y="204"/>
                  </a:cubicBezTo>
                  <a:cubicBezTo>
                    <a:pt x="147" y="205"/>
                    <a:pt x="140" y="205"/>
                    <a:pt x="132" y="207"/>
                  </a:cubicBezTo>
                  <a:cubicBezTo>
                    <a:pt x="137" y="212"/>
                    <a:pt x="141" y="219"/>
                    <a:pt x="144" y="224"/>
                  </a:cubicBezTo>
                  <a:lnTo>
                    <a:pt x="144" y="224"/>
                  </a:lnTo>
                  <a:close/>
                  <a:moveTo>
                    <a:pt x="159" y="202"/>
                  </a:moveTo>
                  <a:lnTo>
                    <a:pt x="159" y="202"/>
                  </a:lnTo>
                  <a:cubicBezTo>
                    <a:pt x="163" y="195"/>
                    <a:pt x="167" y="189"/>
                    <a:pt x="171" y="183"/>
                  </a:cubicBezTo>
                  <a:cubicBezTo>
                    <a:pt x="156" y="179"/>
                    <a:pt x="127" y="181"/>
                    <a:pt x="110" y="181"/>
                  </a:cubicBezTo>
                  <a:cubicBezTo>
                    <a:pt x="116" y="184"/>
                    <a:pt x="122" y="186"/>
                    <a:pt x="129" y="188"/>
                  </a:cubicBezTo>
                  <a:cubicBezTo>
                    <a:pt x="138" y="191"/>
                    <a:pt x="147" y="194"/>
                    <a:pt x="154" y="199"/>
                  </a:cubicBezTo>
                  <a:cubicBezTo>
                    <a:pt x="155" y="199"/>
                    <a:pt x="155" y="199"/>
                    <a:pt x="155" y="199"/>
                  </a:cubicBezTo>
                  <a:cubicBezTo>
                    <a:pt x="156" y="200"/>
                    <a:pt x="158" y="201"/>
                    <a:pt x="159" y="202"/>
                  </a:cubicBezTo>
                  <a:lnTo>
                    <a:pt x="159" y="202"/>
                  </a:lnTo>
                  <a:close/>
                  <a:moveTo>
                    <a:pt x="174" y="178"/>
                  </a:moveTo>
                  <a:lnTo>
                    <a:pt x="174" y="178"/>
                  </a:lnTo>
                  <a:cubicBezTo>
                    <a:pt x="177" y="173"/>
                    <a:pt x="180" y="169"/>
                    <a:pt x="183" y="164"/>
                  </a:cubicBezTo>
                  <a:cubicBezTo>
                    <a:pt x="166" y="159"/>
                    <a:pt x="138" y="160"/>
                    <a:pt x="121" y="160"/>
                  </a:cubicBezTo>
                  <a:cubicBezTo>
                    <a:pt x="100" y="161"/>
                    <a:pt x="79" y="161"/>
                    <a:pt x="62" y="157"/>
                  </a:cubicBezTo>
                  <a:cubicBezTo>
                    <a:pt x="71" y="165"/>
                    <a:pt x="82" y="170"/>
                    <a:pt x="94" y="175"/>
                  </a:cubicBezTo>
                  <a:cubicBezTo>
                    <a:pt x="102" y="177"/>
                    <a:pt x="123" y="175"/>
                    <a:pt x="130" y="175"/>
                  </a:cubicBezTo>
                  <a:cubicBezTo>
                    <a:pt x="146" y="175"/>
                    <a:pt x="163" y="175"/>
                    <a:pt x="174" y="178"/>
                  </a:cubicBezTo>
                  <a:lnTo>
                    <a:pt x="174" y="178"/>
                  </a:lnTo>
                  <a:close/>
                  <a:moveTo>
                    <a:pt x="186" y="159"/>
                  </a:moveTo>
                  <a:lnTo>
                    <a:pt x="186" y="159"/>
                  </a:lnTo>
                  <a:cubicBezTo>
                    <a:pt x="188" y="155"/>
                    <a:pt x="191" y="152"/>
                    <a:pt x="193" y="148"/>
                  </a:cubicBezTo>
                  <a:cubicBezTo>
                    <a:pt x="171" y="139"/>
                    <a:pt x="136" y="142"/>
                    <a:pt x="113" y="142"/>
                  </a:cubicBezTo>
                  <a:cubicBezTo>
                    <a:pt x="87" y="142"/>
                    <a:pt x="60" y="141"/>
                    <a:pt x="43" y="126"/>
                  </a:cubicBezTo>
                  <a:cubicBezTo>
                    <a:pt x="46" y="135"/>
                    <a:pt x="50" y="142"/>
                    <a:pt x="54" y="148"/>
                  </a:cubicBezTo>
                  <a:cubicBezTo>
                    <a:pt x="80" y="159"/>
                    <a:pt x="128" y="153"/>
                    <a:pt x="158" y="155"/>
                  </a:cubicBezTo>
                  <a:cubicBezTo>
                    <a:pt x="168" y="155"/>
                    <a:pt x="178" y="156"/>
                    <a:pt x="186" y="159"/>
                  </a:cubicBezTo>
                  <a:lnTo>
                    <a:pt x="186" y="159"/>
                  </a:lnTo>
                  <a:close/>
                  <a:moveTo>
                    <a:pt x="196" y="143"/>
                  </a:moveTo>
                  <a:lnTo>
                    <a:pt x="196" y="143"/>
                  </a:lnTo>
                  <a:cubicBezTo>
                    <a:pt x="199" y="139"/>
                    <a:pt x="201" y="135"/>
                    <a:pt x="204" y="131"/>
                  </a:cubicBezTo>
                  <a:cubicBezTo>
                    <a:pt x="195" y="128"/>
                    <a:pt x="187" y="126"/>
                    <a:pt x="178" y="125"/>
                  </a:cubicBezTo>
                  <a:cubicBezTo>
                    <a:pt x="178" y="125"/>
                    <a:pt x="178" y="125"/>
                    <a:pt x="177" y="125"/>
                  </a:cubicBezTo>
                  <a:cubicBezTo>
                    <a:pt x="155" y="121"/>
                    <a:pt x="133" y="122"/>
                    <a:pt x="110" y="123"/>
                  </a:cubicBezTo>
                  <a:cubicBezTo>
                    <a:pt x="95" y="123"/>
                    <a:pt x="81" y="122"/>
                    <a:pt x="69" y="118"/>
                  </a:cubicBezTo>
                  <a:cubicBezTo>
                    <a:pt x="68" y="118"/>
                    <a:pt x="68" y="118"/>
                    <a:pt x="68" y="118"/>
                  </a:cubicBezTo>
                  <a:cubicBezTo>
                    <a:pt x="58" y="115"/>
                    <a:pt x="49" y="109"/>
                    <a:pt x="42" y="99"/>
                  </a:cubicBezTo>
                  <a:cubicBezTo>
                    <a:pt x="41" y="100"/>
                    <a:pt x="40" y="101"/>
                    <a:pt x="39" y="102"/>
                  </a:cubicBezTo>
                  <a:cubicBezTo>
                    <a:pt x="40" y="107"/>
                    <a:pt x="40" y="111"/>
                    <a:pt x="41" y="115"/>
                  </a:cubicBezTo>
                  <a:cubicBezTo>
                    <a:pt x="55" y="134"/>
                    <a:pt x="83" y="137"/>
                    <a:pt x="113" y="137"/>
                  </a:cubicBezTo>
                  <a:cubicBezTo>
                    <a:pt x="138" y="137"/>
                    <a:pt x="173" y="133"/>
                    <a:pt x="196" y="143"/>
                  </a:cubicBezTo>
                  <a:lnTo>
                    <a:pt x="196" y="143"/>
                  </a:lnTo>
                  <a:close/>
                </a:path>
              </a:pathLst>
            </a:custGeom>
            <a:noFill/>
            <a:ln w="15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sz="4267"/>
            </a:p>
          </p:txBody>
        </p:sp>
        <p:sp>
          <p:nvSpPr>
            <p:cNvPr id="30" name="Freeform 9">
              <a:extLst>
                <a:ext uri="{FF2B5EF4-FFF2-40B4-BE49-F238E27FC236}">
                  <a16:creationId xmlns:a16="http://schemas.microsoft.com/office/drawing/2014/main" id="{58E4006C-1546-4C48-A332-B5F5A52340B0}"/>
                </a:ext>
              </a:extLst>
            </p:cNvPr>
            <p:cNvSpPr>
              <a:spLocks noEditPoints="1"/>
            </p:cNvSpPr>
            <p:nvPr userDrawn="1"/>
          </p:nvSpPr>
          <p:spPr bwMode="auto">
            <a:xfrm>
              <a:off x="7613650" y="406400"/>
              <a:ext cx="296863" cy="406400"/>
            </a:xfrm>
            <a:custGeom>
              <a:avLst/>
              <a:gdLst>
                <a:gd name="T0" fmla="*/ 366 w 366"/>
                <a:gd name="T1" fmla="*/ 110 h 496"/>
                <a:gd name="T2" fmla="*/ 303 w 366"/>
                <a:gd name="T3" fmla="*/ 97 h 496"/>
                <a:gd name="T4" fmla="*/ 328 w 366"/>
                <a:gd name="T5" fmla="*/ 122 h 496"/>
                <a:gd name="T6" fmla="*/ 47 w 366"/>
                <a:gd name="T7" fmla="*/ 454 h 496"/>
                <a:gd name="T8" fmla="*/ 91 w 366"/>
                <a:gd name="T9" fmla="*/ 402 h 496"/>
                <a:gd name="T10" fmla="*/ 89 w 366"/>
                <a:gd name="T11" fmla="*/ 397 h 496"/>
                <a:gd name="T12" fmla="*/ 47 w 366"/>
                <a:gd name="T13" fmla="*/ 454 h 496"/>
                <a:gd name="T14" fmla="*/ 101 w 366"/>
                <a:gd name="T15" fmla="*/ 421 h 496"/>
                <a:gd name="T16" fmla="*/ 119 w 366"/>
                <a:gd name="T17" fmla="*/ 448 h 496"/>
                <a:gd name="T18" fmla="*/ 69 w 366"/>
                <a:gd name="T19" fmla="*/ 471 h 496"/>
                <a:gd name="T20" fmla="*/ 101 w 366"/>
                <a:gd name="T21" fmla="*/ 421 h 496"/>
                <a:gd name="T22" fmla="*/ 82 w 366"/>
                <a:gd name="T23" fmla="*/ 381 h 496"/>
                <a:gd name="T24" fmla="*/ 28 w 366"/>
                <a:gd name="T25" fmla="*/ 378 h 496"/>
                <a:gd name="T26" fmla="*/ 7 w 366"/>
                <a:gd name="T27" fmla="*/ 362 h 496"/>
                <a:gd name="T28" fmla="*/ 6 w 366"/>
                <a:gd name="T29" fmla="*/ 357 h 496"/>
                <a:gd name="T30" fmla="*/ 68 w 366"/>
                <a:gd name="T31" fmla="*/ 329 h 496"/>
                <a:gd name="T32" fmla="*/ 67 w 366"/>
                <a:gd name="T33" fmla="*/ 324 h 496"/>
                <a:gd name="T34" fmla="*/ 6 w 366"/>
                <a:gd name="T35" fmla="*/ 357 h 496"/>
                <a:gd name="T36" fmla="*/ 0 w 366"/>
                <a:gd name="T37" fmla="*/ 302 h 496"/>
                <a:gd name="T38" fmla="*/ 15 w 366"/>
                <a:gd name="T39" fmla="*/ 284 h 496"/>
                <a:gd name="T40" fmla="*/ 67 w 366"/>
                <a:gd name="T41" fmla="*/ 267 h 496"/>
                <a:gd name="T42" fmla="*/ 0 w 366"/>
                <a:gd name="T43" fmla="*/ 302 h 496"/>
                <a:gd name="T44" fmla="*/ 68 w 366"/>
                <a:gd name="T45" fmla="*/ 262 h 496"/>
                <a:gd name="T46" fmla="*/ 23 w 366"/>
                <a:gd name="T47" fmla="*/ 228 h 496"/>
                <a:gd name="T48" fmla="*/ 17 w 366"/>
                <a:gd name="T49" fmla="*/ 202 h 496"/>
                <a:gd name="T50" fmla="*/ 19 w 366"/>
                <a:gd name="T51" fmla="*/ 196 h 496"/>
                <a:gd name="T52" fmla="*/ 82 w 366"/>
                <a:gd name="T53" fmla="*/ 213 h 496"/>
                <a:gd name="T54" fmla="*/ 84 w 366"/>
                <a:gd name="T55" fmla="*/ 208 h 496"/>
                <a:gd name="T56" fmla="*/ 19 w 366"/>
                <a:gd name="T57" fmla="*/ 196 h 496"/>
                <a:gd name="T58" fmla="*/ 40 w 366"/>
                <a:gd name="T59" fmla="*/ 149 h 496"/>
                <a:gd name="T60" fmla="*/ 60 w 366"/>
                <a:gd name="T61" fmla="*/ 142 h 496"/>
                <a:gd name="T62" fmla="*/ 111 w 366"/>
                <a:gd name="T63" fmla="*/ 162 h 496"/>
                <a:gd name="T64" fmla="*/ 40 w 366"/>
                <a:gd name="T65" fmla="*/ 149 h 496"/>
                <a:gd name="T66" fmla="*/ 114 w 366"/>
                <a:gd name="T67" fmla="*/ 157 h 496"/>
                <a:gd name="T68" fmla="*/ 95 w 366"/>
                <a:gd name="T69" fmla="*/ 99 h 496"/>
                <a:gd name="T70" fmla="*/ 102 w 366"/>
                <a:gd name="T71" fmla="*/ 72 h 496"/>
                <a:gd name="T72" fmla="*/ 106 w 366"/>
                <a:gd name="T73" fmla="*/ 69 h 496"/>
                <a:gd name="T74" fmla="*/ 150 w 366"/>
                <a:gd name="T75" fmla="*/ 121 h 496"/>
                <a:gd name="T76" fmla="*/ 155 w 366"/>
                <a:gd name="T77" fmla="*/ 117 h 496"/>
                <a:gd name="T78" fmla="*/ 106 w 366"/>
                <a:gd name="T79" fmla="*/ 69 h 496"/>
                <a:gd name="T80" fmla="*/ 149 w 366"/>
                <a:gd name="T81" fmla="*/ 37 h 496"/>
                <a:gd name="T82" fmla="*/ 170 w 366"/>
                <a:gd name="T83" fmla="*/ 42 h 496"/>
                <a:gd name="T84" fmla="*/ 200 w 366"/>
                <a:gd name="T85" fmla="*/ 90 h 496"/>
                <a:gd name="T86" fmla="*/ 149 w 366"/>
                <a:gd name="T87" fmla="*/ 37 h 496"/>
                <a:gd name="T88" fmla="*/ 206 w 366"/>
                <a:gd name="T89" fmla="*/ 88 h 496"/>
                <a:gd name="T90" fmla="*/ 222 w 366"/>
                <a:gd name="T91" fmla="*/ 21 h 496"/>
                <a:gd name="T92" fmla="*/ 243 w 366"/>
                <a:gd name="T93"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6" h="496">
                  <a:moveTo>
                    <a:pt x="358" y="119"/>
                  </a:moveTo>
                  <a:lnTo>
                    <a:pt x="358" y="119"/>
                  </a:lnTo>
                  <a:cubicBezTo>
                    <a:pt x="360" y="116"/>
                    <a:pt x="363" y="113"/>
                    <a:pt x="366" y="110"/>
                  </a:cubicBezTo>
                  <a:cubicBezTo>
                    <a:pt x="351" y="105"/>
                    <a:pt x="337" y="102"/>
                    <a:pt x="323" y="99"/>
                  </a:cubicBezTo>
                  <a:cubicBezTo>
                    <a:pt x="323" y="99"/>
                    <a:pt x="322" y="99"/>
                    <a:pt x="322" y="99"/>
                  </a:cubicBezTo>
                  <a:cubicBezTo>
                    <a:pt x="316" y="98"/>
                    <a:pt x="309" y="98"/>
                    <a:pt x="303" y="97"/>
                  </a:cubicBezTo>
                  <a:cubicBezTo>
                    <a:pt x="305" y="101"/>
                    <a:pt x="307" y="106"/>
                    <a:pt x="307" y="112"/>
                  </a:cubicBezTo>
                  <a:cubicBezTo>
                    <a:pt x="310" y="115"/>
                    <a:pt x="312" y="119"/>
                    <a:pt x="312" y="123"/>
                  </a:cubicBezTo>
                  <a:cubicBezTo>
                    <a:pt x="316" y="121"/>
                    <a:pt x="322" y="120"/>
                    <a:pt x="328" y="122"/>
                  </a:cubicBezTo>
                  <a:cubicBezTo>
                    <a:pt x="333" y="111"/>
                    <a:pt x="348" y="109"/>
                    <a:pt x="358" y="119"/>
                  </a:cubicBezTo>
                  <a:lnTo>
                    <a:pt x="358" y="119"/>
                  </a:lnTo>
                  <a:close/>
                  <a:moveTo>
                    <a:pt x="47" y="454"/>
                  </a:moveTo>
                  <a:lnTo>
                    <a:pt x="47" y="454"/>
                  </a:lnTo>
                  <a:lnTo>
                    <a:pt x="98" y="416"/>
                  </a:lnTo>
                  <a:cubicBezTo>
                    <a:pt x="96" y="411"/>
                    <a:pt x="93" y="407"/>
                    <a:pt x="91" y="402"/>
                  </a:cubicBezTo>
                  <a:lnTo>
                    <a:pt x="48" y="429"/>
                  </a:lnTo>
                  <a:cubicBezTo>
                    <a:pt x="45" y="431"/>
                    <a:pt x="42" y="426"/>
                    <a:pt x="45" y="424"/>
                  </a:cubicBezTo>
                  <a:lnTo>
                    <a:pt x="89" y="397"/>
                  </a:lnTo>
                  <a:cubicBezTo>
                    <a:pt x="87" y="394"/>
                    <a:pt x="85" y="390"/>
                    <a:pt x="84" y="386"/>
                  </a:cubicBezTo>
                  <a:lnTo>
                    <a:pt x="25" y="414"/>
                  </a:lnTo>
                  <a:cubicBezTo>
                    <a:pt x="31" y="427"/>
                    <a:pt x="38" y="441"/>
                    <a:pt x="47" y="454"/>
                  </a:cubicBezTo>
                  <a:lnTo>
                    <a:pt x="47" y="454"/>
                  </a:lnTo>
                  <a:close/>
                  <a:moveTo>
                    <a:pt x="101" y="421"/>
                  </a:moveTo>
                  <a:lnTo>
                    <a:pt x="101" y="421"/>
                  </a:lnTo>
                  <a:lnTo>
                    <a:pt x="50" y="459"/>
                  </a:lnTo>
                  <a:cubicBezTo>
                    <a:pt x="58" y="472"/>
                    <a:pt x="68" y="484"/>
                    <a:pt x="79" y="496"/>
                  </a:cubicBezTo>
                  <a:lnTo>
                    <a:pt x="119" y="448"/>
                  </a:lnTo>
                  <a:cubicBezTo>
                    <a:pt x="116" y="445"/>
                    <a:pt x="114" y="441"/>
                    <a:pt x="111" y="437"/>
                  </a:cubicBezTo>
                  <a:lnTo>
                    <a:pt x="73" y="475"/>
                  </a:lnTo>
                  <a:cubicBezTo>
                    <a:pt x="70" y="478"/>
                    <a:pt x="67" y="474"/>
                    <a:pt x="69" y="471"/>
                  </a:cubicBezTo>
                  <a:lnTo>
                    <a:pt x="108" y="433"/>
                  </a:lnTo>
                  <a:cubicBezTo>
                    <a:pt x="106" y="429"/>
                    <a:pt x="103" y="425"/>
                    <a:pt x="101" y="421"/>
                  </a:cubicBezTo>
                  <a:lnTo>
                    <a:pt x="101" y="421"/>
                  </a:lnTo>
                  <a:close/>
                  <a:moveTo>
                    <a:pt x="23" y="408"/>
                  </a:moveTo>
                  <a:lnTo>
                    <a:pt x="23" y="408"/>
                  </a:lnTo>
                  <a:lnTo>
                    <a:pt x="82" y="381"/>
                  </a:lnTo>
                  <a:cubicBezTo>
                    <a:pt x="80" y="377"/>
                    <a:pt x="79" y="373"/>
                    <a:pt x="78" y="369"/>
                  </a:cubicBezTo>
                  <a:lnTo>
                    <a:pt x="29" y="384"/>
                  </a:lnTo>
                  <a:cubicBezTo>
                    <a:pt x="26" y="385"/>
                    <a:pt x="24" y="379"/>
                    <a:pt x="28" y="378"/>
                  </a:cubicBezTo>
                  <a:lnTo>
                    <a:pt x="76" y="364"/>
                  </a:lnTo>
                  <a:cubicBezTo>
                    <a:pt x="74" y="359"/>
                    <a:pt x="73" y="354"/>
                    <a:pt x="72" y="348"/>
                  </a:cubicBezTo>
                  <a:lnTo>
                    <a:pt x="7" y="362"/>
                  </a:lnTo>
                  <a:cubicBezTo>
                    <a:pt x="11" y="378"/>
                    <a:pt x="16" y="393"/>
                    <a:pt x="23" y="408"/>
                  </a:cubicBezTo>
                  <a:lnTo>
                    <a:pt x="23" y="408"/>
                  </a:lnTo>
                  <a:close/>
                  <a:moveTo>
                    <a:pt x="6" y="357"/>
                  </a:moveTo>
                  <a:lnTo>
                    <a:pt x="6" y="357"/>
                  </a:lnTo>
                  <a:lnTo>
                    <a:pt x="70" y="343"/>
                  </a:lnTo>
                  <a:cubicBezTo>
                    <a:pt x="69" y="338"/>
                    <a:pt x="69" y="334"/>
                    <a:pt x="68" y="329"/>
                  </a:cubicBezTo>
                  <a:lnTo>
                    <a:pt x="17" y="334"/>
                  </a:lnTo>
                  <a:cubicBezTo>
                    <a:pt x="13" y="334"/>
                    <a:pt x="13" y="329"/>
                    <a:pt x="16" y="328"/>
                  </a:cubicBezTo>
                  <a:lnTo>
                    <a:pt x="67" y="324"/>
                  </a:lnTo>
                  <a:cubicBezTo>
                    <a:pt x="66" y="319"/>
                    <a:pt x="66" y="314"/>
                    <a:pt x="66" y="308"/>
                  </a:cubicBezTo>
                  <a:lnTo>
                    <a:pt x="0" y="307"/>
                  </a:lnTo>
                  <a:cubicBezTo>
                    <a:pt x="1" y="324"/>
                    <a:pt x="3" y="340"/>
                    <a:pt x="6" y="357"/>
                  </a:cubicBezTo>
                  <a:lnTo>
                    <a:pt x="6" y="357"/>
                  </a:lnTo>
                  <a:close/>
                  <a:moveTo>
                    <a:pt x="0" y="302"/>
                  </a:moveTo>
                  <a:lnTo>
                    <a:pt x="0" y="302"/>
                  </a:lnTo>
                  <a:lnTo>
                    <a:pt x="66" y="303"/>
                  </a:lnTo>
                  <a:cubicBezTo>
                    <a:pt x="65" y="298"/>
                    <a:pt x="65" y="294"/>
                    <a:pt x="66" y="290"/>
                  </a:cubicBezTo>
                  <a:lnTo>
                    <a:pt x="15" y="284"/>
                  </a:lnTo>
                  <a:cubicBezTo>
                    <a:pt x="11" y="284"/>
                    <a:pt x="12" y="278"/>
                    <a:pt x="16" y="278"/>
                  </a:cubicBezTo>
                  <a:lnTo>
                    <a:pt x="66" y="284"/>
                  </a:lnTo>
                  <a:cubicBezTo>
                    <a:pt x="66" y="278"/>
                    <a:pt x="67" y="273"/>
                    <a:pt x="67" y="267"/>
                  </a:cubicBezTo>
                  <a:lnTo>
                    <a:pt x="4" y="254"/>
                  </a:lnTo>
                  <a:cubicBezTo>
                    <a:pt x="1" y="270"/>
                    <a:pt x="0" y="286"/>
                    <a:pt x="0" y="302"/>
                  </a:cubicBezTo>
                  <a:lnTo>
                    <a:pt x="0" y="302"/>
                  </a:lnTo>
                  <a:close/>
                  <a:moveTo>
                    <a:pt x="4" y="249"/>
                  </a:moveTo>
                  <a:lnTo>
                    <a:pt x="4" y="249"/>
                  </a:lnTo>
                  <a:lnTo>
                    <a:pt x="68" y="262"/>
                  </a:lnTo>
                  <a:cubicBezTo>
                    <a:pt x="69" y="257"/>
                    <a:pt x="70" y="253"/>
                    <a:pt x="71" y="249"/>
                  </a:cubicBezTo>
                  <a:lnTo>
                    <a:pt x="22" y="233"/>
                  </a:lnTo>
                  <a:cubicBezTo>
                    <a:pt x="18" y="232"/>
                    <a:pt x="20" y="227"/>
                    <a:pt x="23" y="228"/>
                  </a:cubicBezTo>
                  <a:lnTo>
                    <a:pt x="72" y="243"/>
                  </a:lnTo>
                  <a:cubicBezTo>
                    <a:pt x="73" y="239"/>
                    <a:pt x="74" y="235"/>
                    <a:pt x="75" y="231"/>
                  </a:cubicBezTo>
                  <a:lnTo>
                    <a:pt x="17" y="202"/>
                  </a:lnTo>
                  <a:cubicBezTo>
                    <a:pt x="11" y="217"/>
                    <a:pt x="7" y="233"/>
                    <a:pt x="4" y="249"/>
                  </a:cubicBezTo>
                  <a:lnTo>
                    <a:pt x="4" y="249"/>
                  </a:lnTo>
                  <a:close/>
                  <a:moveTo>
                    <a:pt x="19" y="196"/>
                  </a:moveTo>
                  <a:lnTo>
                    <a:pt x="19" y="196"/>
                  </a:lnTo>
                  <a:lnTo>
                    <a:pt x="77" y="225"/>
                  </a:lnTo>
                  <a:cubicBezTo>
                    <a:pt x="79" y="221"/>
                    <a:pt x="80" y="217"/>
                    <a:pt x="82" y="213"/>
                  </a:cubicBezTo>
                  <a:lnTo>
                    <a:pt x="37" y="186"/>
                  </a:lnTo>
                  <a:cubicBezTo>
                    <a:pt x="34" y="184"/>
                    <a:pt x="37" y="179"/>
                    <a:pt x="40" y="181"/>
                  </a:cubicBezTo>
                  <a:lnTo>
                    <a:pt x="84" y="208"/>
                  </a:lnTo>
                  <a:cubicBezTo>
                    <a:pt x="86" y="203"/>
                    <a:pt x="88" y="199"/>
                    <a:pt x="90" y="195"/>
                  </a:cubicBezTo>
                  <a:lnTo>
                    <a:pt x="38" y="154"/>
                  </a:lnTo>
                  <a:cubicBezTo>
                    <a:pt x="30" y="168"/>
                    <a:pt x="24" y="182"/>
                    <a:pt x="19" y="196"/>
                  </a:cubicBezTo>
                  <a:lnTo>
                    <a:pt x="19" y="196"/>
                  </a:lnTo>
                  <a:close/>
                  <a:moveTo>
                    <a:pt x="40" y="149"/>
                  </a:moveTo>
                  <a:lnTo>
                    <a:pt x="40" y="149"/>
                  </a:lnTo>
                  <a:lnTo>
                    <a:pt x="93" y="190"/>
                  </a:lnTo>
                  <a:cubicBezTo>
                    <a:pt x="95" y="186"/>
                    <a:pt x="97" y="183"/>
                    <a:pt x="99" y="179"/>
                  </a:cubicBezTo>
                  <a:lnTo>
                    <a:pt x="60" y="142"/>
                  </a:lnTo>
                  <a:cubicBezTo>
                    <a:pt x="58" y="140"/>
                    <a:pt x="62" y="136"/>
                    <a:pt x="64" y="138"/>
                  </a:cubicBezTo>
                  <a:lnTo>
                    <a:pt x="102" y="174"/>
                  </a:lnTo>
                  <a:cubicBezTo>
                    <a:pt x="105" y="170"/>
                    <a:pt x="108" y="166"/>
                    <a:pt x="111" y="162"/>
                  </a:cubicBezTo>
                  <a:lnTo>
                    <a:pt x="67" y="111"/>
                  </a:lnTo>
                  <a:cubicBezTo>
                    <a:pt x="57" y="123"/>
                    <a:pt x="48" y="136"/>
                    <a:pt x="40" y="149"/>
                  </a:cubicBezTo>
                  <a:lnTo>
                    <a:pt x="40" y="149"/>
                  </a:lnTo>
                  <a:close/>
                  <a:moveTo>
                    <a:pt x="70" y="106"/>
                  </a:moveTo>
                  <a:lnTo>
                    <a:pt x="70" y="106"/>
                  </a:lnTo>
                  <a:lnTo>
                    <a:pt x="114" y="157"/>
                  </a:lnTo>
                  <a:cubicBezTo>
                    <a:pt x="117" y="154"/>
                    <a:pt x="120" y="150"/>
                    <a:pt x="123" y="147"/>
                  </a:cubicBezTo>
                  <a:lnTo>
                    <a:pt x="90" y="102"/>
                  </a:lnTo>
                  <a:cubicBezTo>
                    <a:pt x="88" y="99"/>
                    <a:pt x="93" y="96"/>
                    <a:pt x="95" y="99"/>
                  </a:cubicBezTo>
                  <a:lnTo>
                    <a:pt x="127" y="143"/>
                  </a:lnTo>
                  <a:cubicBezTo>
                    <a:pt x="130" y="139"/>
                    <a:pt x="133" y="136"/>
                    <a:pt x="137" y="133"/>
                  </a:cubicBezTo>
                  <a:lnTo>
                    <a:pt x="102" y="72"/>
                  </a:lnTo>
                  <a:cubicBezTo>
                    <a:pt x="91" y="83"/>
                    <a:pt x="80" y="94"/>
                    <a:pt x="70" y="106"/>
                  </a:cubicBezTo>
                  <a:lnTo>
                    <a:pt x="70" y="106"/>
                  </a:lnTo>
                  <a:close/>
                  <a:moveTo>
                    <a:pt x="106" y="69"/>
                  </a:moveTo>
                  <a:lnTo>
                    <a:pt x="106" y="69"/>
                  </a:lnTo>
                  <a:lnTo>
                    <a:pt x="141" y="129"/>
                  </a:lnTo>
                  <a:cubicBezTo>
                    <a:pt x="144" y="126"/>
                    <a:pt x="147" y="123"/>
                    <a:pt x="150" y="121"/>
                  </a:cubicBezTo>
                  <a:lnTo>
                    <a:pt x="127" y="68"/>
                  </a:lnTo>
                  <a:cubicBezTo>
                    <a:pt x="126" y="64"/>
                    <a:pt x="131" y="62"/>
                    <a:pt x="133" y="66"/>
                  </a:cubicBezTo>
                  <a:lnTo>
                    <a:pt x="155" y="117"/>
                  </a:lnTo>
                  <a:cubicBezTo>
                    <a:pt x="159" y="114"/>
                    <a:pt x="163" y="111"/>
                    <a:pt x="167" y="108"/>
                  </a:cubicBezTo>
                  <a:lnTo>
                    <a:pt x="144" y="40"/>
                  </a:lnTo>
                  <a:cubicBezTo>
                    <a:pt x="131" y="49"/>
                    <a:pt x="118" y="58"/>
                    <a:pt x="106" y="69"/>
                  </a:cubicBezTo>
                  <a:lnTo>
                    <a:pt x="106" y="69"/>
                  </a:lnTo>
                  <a:close/>
                  <a:moveTo>
                    <a:pt x="149" y="37"/>
                  </a:moveTo>
                  <a:lnTo>
                    <a:pt x="149" y="37"/>
                  </a:lnTo>
                  <a:lnTo>
                    <a:pt x="172" y="105"/>
                  </a:lnTo>
                  <a:cubicBezTo>
                    <a:pt x="176" y="103"/>
                    <a:pt x="179" y="101"/>
                    <a:pt x="183" y="99"/>
                  </a:cubicBezTo>
                  <a:lnTo>
                    <a:pt x="170" y="42"/>
                  </a:lnTo>
                  <a:cubicBezTo>
                    <a:pt x="169" y="38"/>
                    <a:pt x="174" y="37"/>
                    <a:pt x="175" y="40"/>
                  </a:cubicBezTo>
                  <a:lnTo>
                    <a:pt x="188" y="96"/>
                  </a:lnTo>
                  <a:cubicBezTo>
                    <a:pt x="192" y="94"/>
                    <a:pt x="196" y="92"/>
                    <a:pt x="200" y="90"/>
                  </a:cubicBezTo>
                  <a:lnTo>
                    <a:pt x="191" y="16"/>
                  </a:lnTo>
                  <a:cubicBezTo>
                    <a:pt x="176" y="22"/>
                    <a:pt x="162" y="29"/>
                    <a:pt x="149" y="37"/>
                  </a:cubicBezTo>
                  <a:lnTo>
                    <a:pt x="149" y="37"/>
                  </a:lnTo>
                  <a:close/>
                  <a:moveTo>
                    <a:pt x="196" y="14"/>
                  </a:moveTo>
                  <a:lnTo>
                    <a:pt x="196" y="14"/>
                  </a:lnTo>
                  <a:lnTo>
                    <a:pt x="206" y="88"/>
                  </a:lnTo>
                  <a:cubicBezTo>
                    <a:pt x="210" y="86"/>
                    <a:pt x="214" y="84"/>
                    <a:pt x="219" y="83"/>
                  </a:cubicBezTo>
                  <a:lnTo>
                    <a:pt x="217" y="21"/>
                  </a:lnTo>
                  <a:cubicBezTo>
                    <a:pt x="217" y="17"/>
                    <a:pt x="222" y="17"/>
                    <a:pt x="222" y="21"/>
                  </a:cubicBezTo>
                  <a:lnTo>
                    <a:pt x="224" y="81"/>
                  </a:lnTo>
                  <a:cubicBezTo>
                    <a:pt x="229" y="79"/>
                    <a:pt x="233" y="78"/>
                    <a:pt x="237" y="77"/>
                  </a:cubicBezTo>
                  <a:lnTo>
                    <a:pt x="243" y="0"/>
                  </a:lnTo>
                  <a:cubicBezTo>
                    <a:pt x="227" y="3"/>
                    <a:pt x="211" y="8"/>
                    <a:pt x="196" y="14"/>
                  </a:cubicBezTo>
                  <a:lnTo>
                    <a:pt x="196" y="14"/>
                  </a:lnTo>
                  <a:close/>
                </a:path>
              </a:pathLst>
            </a:custGeom>
            <a:noFill/>
            <a:ln w="15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sz="4267"/>
            </a:p>
          </p:txBody>
        </p:sp>
        <p:sp>
          <p:nvSpPr>
            <p:cNvPr id="31" name="Freeform 10">
              <a:extLst>
                <a:ext uri="{FF2B5EF4-FFF2-40B4-BE49-F238E27FC236}">
                  <a16:creationId xmlns:a16="http://schemas.microsoft.com/office/drawing/2014/main" id="{5041117F-7AEA-5F49-AC6F-31F9E336B76C}"/>
                </a:ext>
              </a:extLst>
            </p:cNvPr>
            <p:cNvSpPr>
              <a:spLocks noEditPoints="1"/>
            </p:cNvSpPr>
            <p:nvPr userDrawn="1"/>
          </p:nvSpPr>
          <p:spPr bwMode="auto">
            <a:xfrm>
              <a:off x="7700963" y="400050"/>
              <a:ext cx="238125" cy="323850"/>
            </a:xfrm>
            <a:custGeom>
              <a:avLst/>
              <a:gdLst>
                <a:gd name="T0" fmla="*/ 134 w 292"/>
                <a:gd name="T1" fmla="*/ 82 h 393"/>
                <a:gd name="T2" fmla="*/ 164 w 292"/>
                <a:gd name="T3" fmla="*/ 19 h 393"/>
                <a:gd name="T4" fmla="*/ 187 w 292"/>
                <a:gd name="T5" fmla="*/ 0 h 393"/>
                <a:gd name="T6" fmla="*/ 193 w 292"/>
                <a:gd name="T7" fmla="*/ 0 h 393"/>
                <a:gd name="T8" fmla="*/ 188 w 292"/>
                <a:gd name="T9" fmla="*/ 77 h 393"/>
                <a:gd name="T10" fmla="*/ 194 w 292"/>
                <a:gd name="T11" fmla="*/ 78 h 393"/>
                <a:gd name="T12" fmla="*/ 193 w 292"/>
                <a:gd name="T13" fmla="*/ 0 h 393"/>
                <a:gd name="T14" fmla="*/ 246 w 292"/>
                <a:gd name="T15" fmla="*/ 5 h 393"/>
                <a:gd name="T16" fmla="*/ 258 w 292"/>
                <a:gd name="T17" fmla="*/ 22 h 393"/>
                <a:gd name="T18" fmla="*/ 248 w 292"/>
                <a:gd name="T19" fmla="*/ 90 h 393"/>
                <a:gd name="T20" fmla="*/ 246 w 292"/>
                <a:gd name="T21" fmla="*/ 5 h 393"/>
                <a:gd name="T22" fmla="*/ 144 w 292"/>
                <a:gd name="T23" fmla="*/ 176 h 393"/>
                <a:gd name="T24" fmla="*/ 128 w 292"/>
                <a:gd name="T25" fmla="*/ 177 h 393"/>
                <a:gd name="T26" fmla="*/ 149 w 292"/>
                <a:gd name="T27" fmla="*/ 197 h 393"/>
                <a:gd name="T28" fmla="*/ 167 w 292"/>
                <a:gd name="T29" fmla="*/ 103 h 393"/>
                <a:gd name="T30" fmla="*/ 141 w 292"/>
                <a:gd name="T31" fmla="*/ 137 h 393"/>
                <a:gd name="T32" fmla="*/ 135 w 292"/>
                <a:gd name="T33" fmla="*/ 138 h 393"/>
                <a:gd name="T34" fmla="*/ 133 w 292"/>
                <a:gd name="T35" fmla="*/ 154 h 393"/>
                <a:gd name="T36" fmla="*/ 142 w 292"/>
                <a:gd name="T37" fmla="*/ 152 h 393"/>
                <a:gd name="T38" fmla="*/ 144 w 292"/>
                <a:gd name="T39" fmla="*/ 174 h 393"/>
                <a:gd name="T40" fmla="*/ 123 w 292"/>
                <a:gd name="T41" fmla="*/ 123 h 393"/>
                <a:gd name="T42" fmla="*/ 126 w 292"/>
                <a:gd name="T43" fmla="*/ 124 h 393"/>
                <a:gd name="T44" fmla="*/ 111 w 292"/>
                <a:gd name="T45" fmla="*/ 115 h 393"/>
                <a:gd name="T46" fmla="*/ 138 w 292"/>
                <a:gd name="T47" fmla="*/ 172 h 393"/>
                <a:gd name="T48" fmla="*/ 113 w 292"/>
                <a:gd name="T49" fmla="*/ 140 h 393"/>
                <a:gd name="T50" fmla="*/ 123 w 292"/>
                <a:gd name="T51" fmla="*/ 123 h 393"/>
                <a:gd name="T52" fmla="*/ 105 w 292"/>
                <a:gd name="T53" fmla="*/ 164 h 393"/>
                <a:gd name="T54" fmla="*/ 54 w 292"/>
                <a:gd name="T55" fmla="*/ 162 h 393"/>
                <a:gd name="T56" fmla="*/ 59 w 292"/>
                <a:gd name="T57" fmla="*/ 164 h 393"/>
                <a:gd name="T58" fmla="*/ 121 w 292"/>
                <a:gd name="T59" fmla="*/ 175 h 393"/>
                <a:gd name="T60" fmla="*/ 101 w 292"/>
                <a:gd name="T61" fmla="*/ 119 h 393"/>
                <a:gd name="T62" fmla="*/ 101 w 292"/>
                <a:gd name="T63" fmla="*/ 159 h 393"/>
                <a:gd name="T64" fmla="*/ 56 w 292"/>
                <a:gd name="T65" fmla="*/ 168 h 393"/>
                <a:gd name="T66" fmla="*/ 128 w 292"/>
                <a:gd name="T67" fmla="*/ 196 h 393"/>
                <a:gd name="T68" fmla="*/ 56 w 292"/>
                <a:gd name="T69" fmla="*/ 169 h 393"/>
                <a:gd name="T70" fmla="*/ 55 w 292"/>
                <a:gd name="T71" fmla="*/ 250 h 393"/>
                <a:gd name="T72" fmla="*/ 25 w 292"/>
                <a:gd name="T73" fmla="*/ 276 h 393"/>
                <a:gd name="T74" fmla="*/ 19 w 292"/>
                <a:gd name="T75" fmla="*/ 285 h 393"/>
                <a:gd name="T76" fmla="*/ 21 w 292"/>
                <a:gd name="T77" fmla="*/ 340 h 393"/>
                <a:gd name="T78" fmla="*/ 69 w 292"/>
                <a:gd name="T79" fmla="*/ 310 h 393"/>
                <a:gd name="T80" fmla="*/ 75 w 292"/>
                <a:gd name="T81" fmla="*/ 336 h 393"/>
                <a:gd name="T82" fmla="*/ 37 w 292"/>
                <a:gd name="T83" fmla="*/ 256 h 393"/>
                <a:gd name="T84" fmla="*/ 13 w 292"/>
                <a:gd name="T85" fmla="*/ 247 h 393"/>
                <a:gd name="T86" fmla="*/ 37 w 292"/>
                <a:gd name="T87" fmla="*/ 256 h 393"/>
                <a:gd name="T88" fmla="*/ 17 w 292"/>
                <a:gd name="T89" fmla="*/ 369 h 393"/>
                <a:gd name="T90" fmla="*/ 17 w 292"/>
                <a:gd name="T91" fmla="*/ 369 h 393"/>
                <a:gd name="T92" fmla="*/ 14 w 292"/>
                <a:gd name="T93" fmla="*/ 265 h 393"/>
                <a:gd name="T94" fmla="*/ 15 w 292"/>
                <a:gd name="T95" fmla="*/ 281 h 393"/>
                <a:gd name="T96" fmla="*/ 14 w 292"/>
                <a:gd name="T97" fmla="*/ 265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2" h="393">
                  <a:moveTo>
                    <a:pt x="139" y="5"/>
                  </a:moveTo>
                  <a:lnTo>
                    <a:pt x="139" y="5"/>
                  </a:lnTo>
                  <a:lnTo>
                    <a:pt x="134" y="82"/>
                  </a:lnTo>
                  <a:cubicBezTo>
                    <a:pt x="139" y="81"/>
                    <a:pt x="144" y="80"/>
                    <a:pt x="149" y="79"/>
                  </a:cubicBezTo>
                  <a:lnTo>
                    <a:pt x="159" y="18"/>
                  </a:lnTo>
                  <a:cubicBezTo>
                    <a:pt x="159" y="15"/>
                    <a:pt x="165" y="16"/>
                    <a:pt x="164" y="19"/>
                  </a:cubicBezTo>
                  <a:lnTo>
                    <a:pt x="155" y="78"/>
                  </a:lnTo>
                  <a:cubicBezTo>
                    <a:pt x="159" y="78"/>
                    <a:pt x="163" y="78"/>
                    <a:pt x="167" y="77"/>
                  </a:cubicBezTo>
                  <a:lnTo>
                    <a:pt x="187" y="0"/>
                  </a:lnTo>
                  <a:cubicBezTo>
                    <a:pt x="171" y="1"/>
                    <a:pt x="155" y="2"/>
                    <a:pt x="139" y="5"/>
                  </a:cubicBezTo>
                  <a:lnTo>
                    <a:pt x="139" y="5"/>
                  </a:lnTo>
                  <a:close/>
                  <a:moveTo>
                    <a:pt x="193" y="0"/>
                  </a:moveTo>
                  <a:lnTo>
                    <a:pt x="193" y="0"/>
                  </a:lnTo>
                  <a:lnTo>
                    <a:pt x="173" y="77"/>
                  </a:lnTo>
                  <a:cubicBezTo>
                    <a:pt x="178" y="77"/>
                    <a:pt x="183" y="77"/>
                    <a:pt x="188" y="77"/>
                  </a:cubicBezTo>
                  <a:lnTo>
                    <a:pt x="207" y="17"/>
                  </a:lnTo>
                  <a:cubicBezTo>
                    <a:pt x="208" y="13"/>
                    <a:pt x="214" y="15"/>
                    <a:pt x="213" y="18"/>
                  </a:cubicBezTo>
                  <a:lnTo>
                    <a:pt x="194" y="78"/>
                  </a:lnTo>
                  <a:cubicBezTo>
                    <a:pt x="199" y="78"/>
                    <a:pt x="203" y="79"/>
                    <a:pt x="208" y="80"/>
                  </a:cubicBezTo>
                  <a:lnTo>
                    <a:pt x="240" y="4"/>
                  </a:lnTo>
                  <a:cubicBezTo>
                    <a:pt x="224" y="2"/>
                    <a:pt x="208" y="0"/>
                    <a:pt x="193" y="0"/>
                  </a:cubicBezTo>
                  <a:lnTo>
                    <a:pt x="193" y="0"/>
                  </a:lnTo>
                  <a:close/>
                  <a:moveTo>
                    <a:pt x="246" y="5"/>
                  </a:moveTo>
                  <a:lnTo>
                    <a:pt x="246" y="5"/>
                  </a:lnTo>
                  <a:lnTo>
                    <a:pt x="214" y="81"/>
                  </a:lnTo>
                  <a:cubicBezTo>
                    <a:pt x="218" y="81"/>
                    <a:pt x="222" y="82"/>
                    <a:pt x="226" y="83"/>
                  </a:cubicBezTo>
                  <a:lnTo>
                    <a:pt x="258" y="22"/>
                  </a:lnTo>
                  <a:cubicBezTo>
                    <a:pt x="260" y="19"/>
                    <a:pt x="265" y="21"/>
                    <a:pt x="263" y="25"/>
                  </a:cubicBezTo>
                  <a:lnTo>
                    <a:pt x="232" y="85"/>
                  </a:lnTo>
                  <a:cubicBezTo>
                    <a:pt x="237" y="86"/>
                    <a:pt x="243" y="88"/>
                    <a:pt x="248" y="90"/>
                  </a:cubicBezTo>
                  <a:lnTo>
                    <a:pt x="292" y="17"/>
                  </a:lnTo>
                  <a:cubicBezTo>
                    <a:pt x="277" y="12"/>
                    <a:pt x="261" y="8"/>
                    <a:pt x="246" y="5"/>
                  </a:cubicBezTo>
                  <a:lnTo>
                    <a:pt x="246" y="5"/>
                  </a:lnTo>
                  <a:close/>
                  <a:moveTo>
                    <a:pt x="144" y="174"/>
                  </a:moveTo>
                  <a:lnTo>
                    <a:pt x="144" y="174"/>
                  </a:lnTo>
                  <a:cubicBezTo>
                    <a:pt x="144" y="175"/>
                    <a:pt x="144" y="175"/>
                    <a:pt x="144" y="176"/>
                  </a:cubicBezTo>
                  <a:cubicBezTo>
                    <a:pt x="143" y="176"/>
                    <a:pt x="143" y="176"/>
                    <a:pt x="142" y="177"/>
                  </a:cubicBezTo>
                  <a:cubicBezTo>
                    <a:pt x="142" y="177"/>
                    <a:pt x="142" y="177"/>
                    <a:pt x="142" y="177"/>
                  </a:cubicBezTo>
                  <a:cubicBezTo>
                    <a:pt x="137" y="178"/>
                    <a:pt x="132" y="177"/>
                    <a:pt x="128" y="177"/>
                  </a:cubicBezTo>
                  <a:cubicBezTo>
                    <a:pt x="127" y="177"/>
                    <a:pt x="127" y="177"/>
                    <a:pt x="126" y="178"/>
                  </a:cubicBezTo>
                  <a:cubicBezTo>
                    <a:pt x="127" y="183"/>
                    <a:pt x="130" y="190"/>
                    <a:pt x="136" y="196"/>
                  </a:cubicBezTo>
                  <a:cubicBezTo>
                    <a:pt x="140" y="196"/>
                    <a:pt x="144" y="196"/>
                    <a:pt x="149" y="197"/>
                  </a:cubicBezTo>
                  <a:lnTo>
                    <a:pt x="161" y="145"/>
                  </a:lnTo>
                  <a:cubicBezTo>
                    <a:pt x="147" y="141"/>
                    <a:pt x="144" y="117"/>
                    <a:pt x="162" y="113"/>
                  </a:cubicBezTo>
                  <a:cubicBezTo>
                    <a:pt x="162" y="109"/>
                    <a:pt x="164" y="106"/>
                    <a:pt x="167" y="103"/>
                  </a:cubicBezTo>
                  <a:cubicBezTo>
                    <a:pt x="157" y="104"/>
                    <a:pt x="147" y="105"/>
                    <a:pt x="138" y="107"/>
                  </a:cubicBezTo>
                  <a:lnTo>
                    <a:pt x="141" y="136"/>
                  </a:lnTo>
                  <a:cubicBezTo>
                    <a:pt x="141" y="136"/>
                    <a:pt x="141" y="136"/>
                    <a:pt x="141" y="137"/>
                  </a:cubicBezTo>
                  <a:lnTo>
                    <a:pt x="141" y="140"/>
                  </a:lnTo>
                  <a:cubicBezTo>
                    <a:pt x="141" y="143"/>
                    <a:pt x="136" y="144"/>
                    <a:pt x="135" y="140"/>
                  </a:cubicBezTo>
                  <a:lnTo>
                    <a:pt x="135" y="138"/>
                  </a:lnTo>
                  <a:lnTo>
                    <a:pt x="124" y="130"/>
                  </a:lnTo>
                  <a:cubicBezTo>
                    <a:pt x="121" y="132"/>
                    <a:pt x="119" y="136"/>
                    <a:pt x="119" y="140"/>
                  </a:cubicBezTo>
                  <a:cubicBezTo>
                    <a:pt x="119" y="148"/>
                    <a:pt x="125" y="154"/>
                    <a:pt x="133" y="154"/>
                  </a:cubicBezTo>
                  <a:cubicBezTo>
                    <a:pt x="134" y="154"/>
                    <a:pt x="135" y="154"/>
                    <a:pt x="137" y="154"/>
                  </a:cubicBezTo>
                  <a:lnTo>
                    <a:pt x="137" y="153"/>
                  </a:lnTo>
                  <a:cubicBezTo>
                    <a:pt x="136" y="149"/>
                    <a:pt x="142" y="148"/>
                    <a:pt x="142" y="152"/>
                  </a:cubicBezTo>
                  <a:lnTo>
                    <a:pt x="142" y="155"/>
                  </a:lnTo>
                  <a:cubicBezTo>
                    <a:pt x="143" y="155"/>
                    <a:pt x="143" y="155"/>
                    <a:pt x="143" y="156"/>
                  </a:cubicBezTo>
                  <a:lnTo>
                    <a:pt x="144" y="174"/>
                  </a:lnTo>
                  <a:cubicBezTo>
                    <a:pt x="144" y="174"/>
                    <a:pt x="144" y="174"/>
                    <a:pt x="144" y="174"/>
                  </a:cubicBezTo>
                  <a:lnTo>
                    <a:pt x="144" y="174"/>
                  </a:lnTo>
                  <a:close/>
                  <a:moveTo>
                    <a:pt x="123" y="123"/>
                  </a:moveTo>
                  <a:lnTo>
                    <a:pt x="123" y="123"/>
                  </a:lnTo>
                  <a:lnTo>
                    <a:pt x="125" y="124"/>
                  </a:lnTo>
                  <a:cubicBezTo>
                    <a:pt x="125" y="124"/>
                    <a:pt x="125" y="124"/>
                    <a:pt x="126" y="124"/>
                  </a:cubicBezTo>
                  <a:lnTo>
                    <a:pt x="135" y="131"/>
                  </a:lnTo>
                  <a:lnTo>
                    <a:pt x="133" y="108"/>
                  </a:lnTo>
                  <a:cubicBezTo>
                    <a:pt x="125" y="110"/>
                    <a:pt x="118" y="112"/>
                    <a:pt x="111" y="115"/>
                  </a:cubicBezTo>
                  <a:cubicBezTo>
                    <a:pt x="97" y="130"/>
                    <a:pt x="98" y="147"/>
                    <a:pt x="107" y="159"/>
                  </a:cubicBezTo>
                  <a:cubicBezTo>
                    <a:pt x="108" y="159"/>
                    <a:pt x="108" y="159"/>
                    <a:pt x="108" y="159"/>
                  </a:cubicBezTo>
                  <a:cubicBezTo>
                    <a:pt x="115" y="168"/>
                    <a:pt x="127" y="173"/>
                    <a:pt x="138" y="172"/>
                  </a:cubicBezTo>
                  <a:lnTo>
                    <a:pt x="137" y="159"/>
                  </a:lnTo>
                  <a:cubicBezTo>
                    <a:pt x="136" y="160"/>
                    <a:pt x="134" y="160"/>
                    <a:pt x="133" y="160"/>
                  </a:cubicBezTo>
                  <a:cubicBezTo>
                    <a:pt x="122" y="160"/>
                    <a:pt x="113" y="151"/>
                    <a:pt x="113" y="140"/>
                  </a:cubicBezTo>
                  <a:cubicBezTo>
                    <a:pt x="113" y="135"/>
                    <a:pt x="116" y="130"/>
                    <a:pt x="119" y="126"/>
                  </a:cubicBezTo>
                  <a:cubicBezTo>
                    <a:pt x="118" y="124"/>
                    <a:pt x="121" y="121"/>
                    <a:pt x="123" y="123"/>
                  </a:cubicBezTo>
                  <a:lnTo>
                    <a:pt x="123" y="123"/>
                  </a:lnTo>
                  <a:close/>
                  <a:moveTo>
                    <a:pt x="121" y="175"/>
                  </a:moveTo>
                  <a:lnTo>
                    <a:pt x="121" y="175"/>
                  </a:lnTo>
                  <a:cubicBezTo>
                    <a:pt x="115" y="172"/>
                    <a:pt x="109" y="169"/>
                    <a:pt x="105" y="164"/>
                  </a:cubicBezTo>
                  <a:cubicBezTo>
                    <a:pt x="85" y="169"/>
                    <a:pt x="68" y="154"/>
                    <a:pt x="62" y="142"/>
                  </a:cubicBezTo>
                  <a:cubicBezTo>
                    <a:pt x="55" y="147"/>
                    <a:pt x="48" y="153"/>
                    <a:pt x="42" y="159"/>
                  </a:cubicBezTo>
                  <a:lnTo>
                    <a:pt x="54" y="162"/>
                  </a:lnTo>
                  <a:cubicBezTo>
                    <a:pt x="55" y="162"/>
                    <a:pt x="55" y="162"/>
                    <a:pt x="55" y="162"/>
                  </a:cubicBezTo>
                  <a:lnTo>
                    <a:pt x="58" y="163"/>
                  </a:lnTo>
                  <a:cubicBezTo>
                    <a:pt x="58" y="163"/>
                    <a:pt x="59" y="163"/>
                    <a:pt x="59" y="164"/>
                  </a:cubicBezTo>
                  <a:cubicBezTo>
                    <a:pt x="60" y="164"/>
                    <a:pt x="60" y="164"/>
                    <a:pt x="60" y="165"/>
                  </a:cubicBezTo>
                  <a:cubicBezTo>
                    <a:pt x="74" y="181"/>
                    <a:pt x="108" y="181"/>
                    <a:pt x="121" y="175"/>
                  </a:cubicBezTo>
                  <a:lnTo>
                    <a:pt x="121" y="175"/>
                  </a:lnTo>
                  <a:close/>
                  <a:moveTo>
                    <a:pt x="101" y="159"/>
                  </a:moveTo>
                  <a:lnTo>
                    <a:pt x="101" y="159"/>
                  </a:lnTo>
                  <a:cubicBezTo>
                    <a:pt x="93" y="148"/>
                    <a:pt x="92" y="134"/>
                    <a:pt x="101" y="119"/>
                  </a:cubicBezTo>
                  <a:cubicBezTo>
                    <a:pt x="89" y="124"/>
                    <a:pt x="77" y="131"/>
                    <a:pt x="66" y="139"/>
                  </a:cubicBezTo>
                  <a:cubicBezTo>
                    <a:pt x="71" y="149"/>
                    <a:pt x="85" y="161"/>
                    <a:pt x="101" y="159"/>
                  </a:cubicBezTo>
                  <a:lnTo>
                    <a:pt x="101" y="159"/>
                  </a:lnTo>
                  <a:close/>
                  <a:moveTo>
                    <a:pt x="56" y="169"/>
                  </a:moveTo>
                  <a:lnTo>
                    <a:pt x="56" y="169"/>
                  </a:lnTo>
                  <a:lnTo>
                    <a:pt x="56" y="168"/>
                  </a:lnTo>
                  <a:cubicBezTo>
                    <a:pt x="54" y="174"/>
                    <a:pt x="54" y="186"/>
                    <a:pt x="55" y="192"/>
                  </a:cubicBezTo>
                  <a:cubicBezTo>
                    <a:pt x="66" y="196"/>
                    <a:pt x="79" y="196"/>
                    <a:pt x="94" y="196"/>
                  </a:cubicBezTo>
                  <a:cubicBezTo>
                    <a:pt x="106" y="196"/>
                    <a:pt x="117" y="196"/>
                    <a:pt x="128" y="196"/>
                  </a:cubicBezTo>
                  <a:cubicBezTo>
                    <a:pt x="124" y="191"/>
                    <a:pt x="122" y="185"/>
                    <a:pt x="121" y="181"/>
                  </a:cubicBezTo>
                  <a:cubicBezTo>
                    <a:pt x="104" y="187"/>
                    <a:pt x="71" y="185"/>
                    <a:pt x="56" y="169"/>
                  </a:cubicBezTo>
                  <a:lnTo>
                    <a:pt x="56" y="169"/>
                  </a:lnTo>
                  <a:close/>
                  <a:moveTo>
                    <a:pt x="66" y="255"/>
                  </a:moveTo>
                  <a:lnTo>
                    <a:pt x="66" y="255"/>
                  </a:lnTo>
                  <a:cubicBezTo>
                    <a:pt x="62" y="254"/>
                    <a:pt x="59" y="252"/>
                    <a:pt x="55" y="250"/>
                  </a:cubicBezTo>
                  <a:cubicBezTo>
                    <a:pt x="51" y="253"/>
                    <a:pt x="47" y="255"/>
                    <a:pt x="44" y="258"/>
                  </a:cubicBezTo>
                  <a:cubicBezTo>
                    <a:pt x="44" y="258"/>
                    <a:pt x="43" y="259"/>
                    <a:pt x="43" y="259"/>
                  </a:cubicBezTo>
                  <a:cubicBezTo>
                    <a:pt x="36" y="265"/>
                    <a:pt x="30" y="271"/>
                    <a:pt x="25" y="276"/>
                  </a:cubicBezTo>
                  <a:cubicBezTo>
                    <a:pt x="25" y="276"/>
                    <a:pt x="25" y="277"/>
                    <a:pt x="25" y="277"/>
                  </a:cubicBezTo>
                  <a:cubicBezTo>
                    <a:pt x="23" y="279"/>
                    <a:pt x="21" y="282"/>
                    <a:pt x="19" y="284"/>
                  </a:cubicBezTo>
                  <a:cubicBezTo>
                    <a:pt x="19" y="285"/>
                    <a:pt x="19" y="285"/>
                    <a:pt x="19" y="285"/>
                  </a:cubicBezTo>
                  <a:cubicBezTo>
                    <a:pt x="12" y="295"/>
                    <a:pt x="9" y="304"/>
                    <a:pt x="8" y="312"/>
                  </a:cubicBezTo>
                  <a:cubicBezTo>
                    <a:pt x="6" y="324"/>
                    <a:pt x="7" y="340"/>
                    <a:pt x="0" y="350"/>
                  </a:cubicBezTo>
                  <a:cubicBezTo>
                    <a:pt x="11" y="349"/>
                    <a:pt x="14" y="346"/>
                    <a:pt x="21" y="340"/>
                  </a:cubicBezTo>
                  <a:cubicBezTo>
                    <a:pt x="14" y="310"/>
                    <a:pt x="36" y="271"/>
                    <a:pt x="66" y="255"/>
                  </a:cubicBezTo>
                  <a:lnTo>
                    <a:pt x="66" y="255"/>
                  </a:lnTo>
                  <a:close/>
                  <a:moveTo>
                    <a:pt x="69" y="310"/>
                  </a:moveTo>
                  <a:lnTo>
                    <a:pt x="69" y="310"/>
                  </a:lnTo>
                  <a:cubicBezTo>
                    <a:pt x="68" y="311"/>
                    <a:pt x="68" y="312"/>
                    <a:pt x="67" y="314"/>
                  </a:cubicBezTo>
                  <a:cubicBezTo>
                    <a:pt x="61" y="326"/>
                    <a:pt x="68" y="336"/>
                    <a:pt x="75" y="336"/>
                  </a:cubicBezTo>
                  <a:cubicBezTo>
                    <a:pt x="93" y="336"/>
                    <a:pt x="92" y="311"/>
                    <a:pt x="69" y="310"/>
                  </a:cubicBezTo>
                  <a:lnTo>
                    <a:pt x="69" y="310"/>
                  </a:lnTo>
                  <a:close/>
                  <a:moveTo>
                    <a:pt x="37" y="256"/>
                  </a:moveTo>
                  <a:lnTo>
                    <a:pt x="37" y="256"/>
                  </a:lnTo>
                  <a:cubicBezTo>
                    <a:pt x="28" y="249"/>
                    <a:pt x="17" y="240"/>
                    <a:pt x="12" y="229"/>
                  </a:cubicBezTo>
                  <a:cubicBezTo>
                    <a:pt x="11" y="235"/>
                    <a:pt x="11" y="241"/>
                    <a:pt x="13" y="247"/>
                  </a:cubicBezTo>
                  <a:lnTo>
                    <a:pt x="13" y="247"/>
                  </a:lnTo>
                  <a:cubicBezTo>
                    <a:pt x="15" y="256"/>
                    <a:pt x="19" y="264"/>
                    <a:pt x="23" y="270"/>
                  </a:cubicBezTo>
                  <a:cubicBezTo>
                    <a:pt x="27" y="266"/>
                    <a:pt x="32" y="261"/>
                    <a:pt x="37" y="256"/>
                  </a:cubicBezTo>
                  <a:lnTo>
                    <a:pt x="37" y="256"/>
                  </a:lnTo>
                  <a:close/>
                  <a:moveTo>
                    <a:pt x="17" y="369"/>
                  </a:moveTo>
                  <a:lnTo>
                    <a:pt x="17" y="369"/>
                  </a:lnTo>
                  <a:cubicBezTo>
                    <a:pt x="17" y="377"/>
                    <a:pt x="18" y="385"/>
                    <a:pt x="17" y="393"/>
                  </a:cubicBezTo>
                  <a:cubicBezTo>
                    <a:pt x="26" y="392"/>
                    <a:pt x="29" y="390"/>
                    <a:pt x="34" y="385"/>
                  </a:cubicBezTo>
                  <a:cubicBezTo>
                    <a:pt x="28" y="381"/>
                    <a:pt x="22" y="376"/>
                    <a:pt x="17" y="369"/>
                  </a:cubicBezTo>
                  <a:lnTo>
                    <a:pt x="17" y="369"/>
                  </a:lnTo>
                  <a:close/>
                  <a:moveTo>
                    <a:pt x="14" y="265"/>
                  </a:moveTo>
                  <a:lnTo>
                    <a:pt x="14" y="265"/>
                  </a:lnTo>
                  <a:lnTo>
                    <a:pt x="3" y="271"/>
                  </a:lnTo>
                  <a:lnTo>
                    <a:pt x="9" y="283"/>
                  </a:lnTo>
                  <a:cubicBezTo>
                    <a:pt x="11" y="282"/>
                    <a:pt x="13" y="281"/>
                    <a:pt x="15" y="281"/>
                  </a:cubicBezTo>
                  <a:cubicBezTo>
                    <a:pt x="16" y="279"/>
                    <a:pt x="18" y="277"/>
                    <a:pt x="20" y="275"/>
                  </a:cubicBezTo>
                  <a:cubicBezTo>
                    <a:pt x="18" y="272"/>
                    <a:pt x="16" y="268"/>
                    <a:pt x="14" y="265"/>
                  </a:cubicBezTo>
                  <a:lnTo>
                    <a:pt x="14" y="265"/>
                  </a:lnTo>
                  <a:close/>
                </a:path>
              </a:pathLst>
            </a:custGeom>
            <a:noFill/>
            <a:ln w="15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sz="4267"/>
            </a:p>
          </p:txBody>
        </p:sp>
        <p:sp>
          <p:nvSpPr>
            <p:cNvPr id="32" name="Freeform 11">
              <a:extLst>
                <a:ext uri="{FF2B5EF4-FFF2-40B4-BE49-F238E27FC236}">
                  <a16:creationId xmlns:a16="http://schemas.microsoft.com/office/drawing/2014/main" id="{76AAC073-D207-7045-B2CE-E3A302D7ABB6}"/>
                </a:ext>
              </a:extLst>
            </p:cNvPr>
            <p:cNvSpPr>
              <a:spLocks noEditPoints="1"/>
            </p:cNvSpPr>
            <p:nvPr userDrawn="1"/>
          </p:nvSpPr>
          <p:spPr bwMode="auto">
            <a:xfrm>
              <a:off x="7686675" y="476250"/>
              <a:ext cx="280988" cy="304800"/>
            </a:xfrm>
            <a:custGeom>
              <a:avLst/>
              <a:gdLst>
                <a:gd name="T0" fmla="*/ 1 w 346"/>
                <a:gd name="T1" fmla="*/ 230 h 372"/>
                <a:gd name="T2" fmla="*/ 27 w 346"/>
                <a:gd name="T3" fmla="*/ 197 h 372"/>
                <a:gd name="T4" fmla="*/ 1 w 346"/>
                <a:gd name="T5" fmla="*/ 223 h 372"/>
                <a:gd name="T6" fmla="*/ 1 w 346"/>
                <a:gd name="T7" fmla="*/ 214 h 372"/>
                <a:gd name="T8" fmla="*/ 2 w 346"/>
                <a:gd name="T9" fmla="*/ 188 h 372"/>
                <a:gd name="T10" fmla="*/ 3 w 346"/>
                <a:gd name="T11" fmla="*/ 179 h 372"/>
                <a:gd name="T12" fmla="*/ 29 w 346"/>
                <a:gd name="T13" fmla="*/ 168 h 372"/>
                <a:gd name="T14" fmla="*/ 5 w 346"/>
                <a:gd name="T15" fmla="*/ 169 h 372"/>
                <a:gd name="T16" fmla="*/ 7 w 346"/>
                <a:gd name="T17" fmla="*/ 161 h 372"/>
                <a:gd name="T18" fmla="*/ 32 w 346"/>
                <a:gd name="T19" fmla="*/ 127 h 372"/>
                <a:gd name="T20" fmla="*/ 36 w 346"/>
                <a:gd name="T21" fmla="*/ 96 h 372"/>
                <a:gd name="T22" fmla="*/ 56 w 346"/>
                <a:gd name="T23" fmla="*/ 72 h 372"/>
                <a:gd name="T24" fmla="*/ 68 w 346"/>
                <a:gd name="T25" fmla="*/ 75 h 372"/>
                <a:gd name="T26" fmla="*/ 214 w 346"/>
                <a:gd name="T27" fmla="*/ 53 h 372"/>
                <a:gd name="T28" fmla="*/ 203 w 346"/>
                <a:gd name="T29" fmla="*/ 80 h 372"/>
                <a:gd name="T30" fmla="*/ 214 w 346"/>
                <a:gd name="T31" fmla="*/ 53 h 372"/>
                <a:gd name="T32" fmla="*/ 187 w 346"/>
                <a:gd name="T33" fmla="*/ 64 h 372"/>
                <a:gd name="T34" fmla="*/ 199 w 346"/>
                <a:gd name="T35" fmla="*/ 53 h 372"/>
                <a:gd name="T36" fmla="*/ 205 w 346"/>
                <a:gd name="T37" fmla="*/ 50 h 372"/>
                <a:gd name="T38" fmla="*/ 210 w 346"/>
                <a:gd name="T39" fmla="*/ 23 h 372"/>
                <a:gd name="T40" fmla="*/ 182 w 346"/>
                <a:gd name="T41" fmla="*/ 27 h 372"/>
                <a:gd name="T42" fmla="*/ 186 w 346"/>
                <a:gd name="T43" fmla="*/ 49 h 372"/>
                <a:gd name="T44" fmla="*/ 172 w 346"/>
                <a:gd name="T45" fmla="*/ 105 h 372"/>
                <a:gd name="T46" fmla="*/ 197 w 346"/>
                <a:gd name="T47" fmla="*/ 70 h 372"/>
                <a:gd name="T48" fmla="*/ 225 w 346"/>
                <a:gd name="T49" fmla="*/ 90 h 372"/>
                <a:gd name="T50" fmla="*/ 232 w 346"/>
                <a:gd name="T51" fmla="*/ 80 h 372"/>
                <a:gd name="T52" fmla="*/ 242 w 346"/>
                <a:gd name="T53" fmla="*/ 51 h 372"/>
                <a:gd name="T54" fmla="*/ 222 w 346"/>
                <a:gd name="T55" fmla="*/ 60 h 372"/>
                <a:gd name="T56" fmla="*/ 203 w 346"/>
                <a:gd name="T57" fmla="*/ 88 h 372"/>
                <a:gd name="T58" fmla="*/ 225 w 346"/>
                <a:gd name="T59" fmla="*/ 90 h 372"/>
                <a:gd name="T60" fmla="*/ 200 w 346"/>
                <a:gd name="T61" fmla="*/ 247 h 372"/>
                <a:gd name="T62" fmla="*/ 200 w 346"/>
                <a:gd name="T63" fmla="*/ 247 h 372"/>
                <a:gd name="T64" fmla="*/ 262 w 346"/>
                <a:gd name="T65" fmla="*/ 176 h 372"/>
                <a:gd name="T66" fmla="*/ 262 w 346"/>
                <a:gd name="T67" fmla="*/ 176 h 372"/>
                <a:gd name="T68" fmla="*/ 303 w 346"/>
                <a:gd name="T69" fmla="*/ 125 h 372"/>
                <a:gd name="T70" fmla="*/ 303 w 346"/>
                <a:gd name="T71" fmla="*/ 125 h 372"/>
                <a:gd name="T72" fmla="*/ 302 w 346"/>
                <a:gd name="T73" fmla="*/ 148 h 372"/>
                <a:gd name="T74" fmla="*/ 303 w 346"/>
                <a:gd name="T75" fmla="*/ 132 h 372"/>
                <a:gd name="T76" fmla="*/ 189 w 346"/>
                <a:gd name="T77" fmla="*/ 269 h 372"/>
                <a:gd name="T78" fmla="*/ 257 w 346"/>
                <a:gd name="T79" fmla="*/ 205 h 372"/>
                <a:gd name="T80" fmla="*/ 257 w 346"/>
                <a:gd name="T81" fmla="*/ 181 h 372"/>
                <a:gd name="T82" fmla="*/ 194 w 346"/>
                <a:gd name="T83" fmla="*/ 255 h 372"/>
                <a:gd name="T84" fmla="*/ 189 w 346"/>
                <a:gd name="T85" fmla="*/ 269 h 372"/>
                <a:gd name="T86" fmla="*/ 68 w 346"/>
                <a:gd name="T87" fmla="*/ 369 h 372"/>
                <a:gd name="T88" fmla="*/ 101 w 346"/>
                <a:gd name="T89" fmla="*/ 350 h 372"/>
                <a:gd name="T90" fmla="*/ 129 w 346"/>
                <a:gd name="T91" fmla="*/ 325 h 372"/>
                <a:gd name="T92" fmla="*/ 148 w 346"/>
                <a:gd name="T93" fmla="*/ 305 h 372"/>
                <a:gd name="T94" fmla="*/ 176 w 346"/>
                <a:gd name="T95" fmla="*/ 271 h 372"/>
                <a:gd name="T96" fmla="*/ 191 w 346"/>
                <a:gd name="T97" fmla="*/ 250 h 372"/>
                <a:gd name="T98" fmla="*/ 253 w 346"/>
                <a:gd name="T99" fmla="*/ 160 h 372"/>
                <a:gd name="T100" fmla="*/ 279 w 346"/>
                <a:gd name="T101" fmla="*/ 125 h 372"/>
                <a:gd name="T102" fmla="*/ 295 w 346"/>
                <a:gd name="T103" fmla="*/ 106 h 372"/>
                <a:gd name="T104" fmla="*/ 341 w 346"/>
                <a:gd name="T105" fmla="*/ 64 h 372"/>
                <a:gd name="T106" fmla="*/ 343 w 346"/>
                <a:gd name="T107" fmla="*/ 63 h 372"/>
                <a:gd name="T108" fmla="*/ 331 w 346"/>
                <a:gd name="T109" fmla="*/ 52 h 372"/>
                <a:gd name="T110" fmla="*/ 68 w 346"/>
                <a:gd name="T111" fmla="*/ 369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6" h="372">
                  <a:moveTo>
                    <a:pt x="1" y="223"/>
                  </a:moveTo>
                  <a:lnTo>
                    <a:pt x="1" y="223"/>
                  </a:lnTo>
                  <a:cubicBezTo>
                    <a:pt x="1" y="225"/>
                    <a:pt x="1" y="228"/>
                    <a:pt x="1" y="230"/>
                  </a:cubicBezTo>
                  <a:cubicBezTo>
                    <a:pt x="7" y="226"/>
                    <a:pt x="15" y="220"/>
                    <a:pt x="20" y="219"/>
                  </a:cubicBezTo>
                  <a:cubicBezTo>
                    <a:pt x="22" y="212"/>
                    <a:pt x="24" y="205"/>
                    <a:pt x="28" y="196"/>
                  </a:cubicBezTo>
                  <a:cubicBezTo>
                    <a:pt x="28" y="197"/>
                    <a:pt x="27" y="197"/>
                    <a:pt x="27" y="197"/>
                  </a:cubicBezTo>
                  <a:cubicBezTo>
                    <a:pt x="27" y="197"/>
                    <a:pt x="27" y="197"/>
                    <a:pt x="27" y="197"/>
                  </a:cubicBezTo>
                  <a:cubicBezTo>
                    <a:pt x="15" y="204"/>
                    <a:pt x="3" y="218"/>
                    <a:pt x="1" y="223"/>
                  </a:cubicBezTo>
                  <a:lnTo>
                    <a:pt x="1" y="223"/>
                  </a:lnTo>
                  <a:close/>
                  <a:moveTo>
                    <a:pt x="2" y="188"/>
                  </a:moveTo>
                  <a:lnTo>
                    <a:pt x="2" y="188"/>
                  </a:lnTo>
                  <a:cubicBezTo>
                    <a:pt x="1" y="196"/>
                    <a:pt x="0" y="205"/>
                    <a:pt x="1" y="214"/>
                  </a:cubicBezTo>
                  <a:cubicBezTo>
                    <a:pt x="3" y="210"/>
                    <a:pt x="7" y="206"/>
                    <a:pt x="11" y="202"/>
                  </a:cubicBezTo>
                  <a:lnTo>
                    <a:pt x="2" y="188"/>
                  </a:lnTo>
                  <a:lnTo>
                    <a:pt x="2" y="188"/>
                  </a:lnTo>
                  <a:close/>
                  <a:moveTo>
                    <a:pt x="5" y="169"/>
                  </a:moveTo>
                  <a:lnTo>
                    <a:pt x="5" y="169"/>
                  </a:lnTo>
                  <a:cubicBezTo>
                    <a:pt x="4" y="172"/>
                    <a:pt x="4" y="176"/>
                    <a:pt x="3" y="179"/>
                  </a:cubicBezTo>
                  <a:lnTo>
                    <a:pt x="15" y="198"/>
                  </a:lnTo>
                  <a:cubicBezTo>
                    <a:pt x="17" y="197"/>
                    <a:pt x="20" y="195"/>
                    <a:pt x="22" y="194"/>
                  </a:cubicBezTo>
                  <a:cubicBezTo>
                    <a:pt x="12" y="174"/>
                    <a:pt x="10" y="178"/>
                    <a:pt x="29" y="168"/>
                  </a:cubicBezTo>
                  <a:cubicBezTo>
                    <a:pt x="28" y="165"/>
                    <a:pt x="27" y="162"/>
                    <a:pt x="26" y="159"/>
                  </a:cubicBezTo>
                  <a:cubicBezTo>
                    <a:pt x="21" y="160"/>
                    <a:pt x="12" y="164"/>
                    <a:pt x="5" y="169"/>
                  </a:cubicBezTo>
                  <a:lnTo>
                    <a:pt x="5" y="169"/>
                  </a:lnTo>
                  <a:close/>
                  <a:moveTo>
                    <a:pt x="36" y="96"/>
                  </a:moveTo>
                  <a:lnTo>
                    <a:pt x="36" y="96"/>
                  </a:lnTo>
                  <a:cubicBezTo>
                    <a:pt x="23" y="116"/>
                    <a:pt x="13" y="138"/>
                    <a:pt x="7" y="161"/>
                  </a:cubicBezTo>
                  <a:cubicBezTo>
                    <a:pt x="13" y="157"/>
                    <a:pt x="20" y="155"/>
                    <a:pt x="24" y="153"/>
                  </a:cubicBezTo>
                  <a:cubicBezTo>
                    <a:pt x="23" y="145"/>
                    <a:pt x="23" y="136"/>
                    <a:pt x="27" y="126"/>
                  </a:cubicBezTo>
                  <a:cubicBezTo>
                    <a:pt x="28" y="123"/>
                    <a:pt x="32" y="123"/>
                    <a:pt x="32" y="127"/>
                  </a:cubicBezTo>
                  <a:cubicBezTo>
                    <a:pt x="34" y="141"/>
                    <a:pt x="49" y="152"/>
                    <a:pt x="60" y="161"/>
                  </a:cubicBezTo>
                  <a:cubicBezTo>
                    <a:pt x="62" y="159"/>
                    <a:pt x="65" y="156"/>
                    <a:pt x="68" y="154"/>
                  </a:cubicBezTo>
                  <a:cubicBezTo>
                    <a:pt x="52" y="142"/>
                    <a:pt x="40" y="125"/>
                    <a:pt x="36" y="96"/>
                  </a:cubicBezTo>
                  <a:lnTo>
                    <a:pt x="36" y="96"/>
                  </a:lnTo>
                  <a:close/>
                  <a:moveTo>
                    <a:pt x="56" y="72"/>
                  </a:moveTo>
                  <a:lnTo>
                    <a:pt x="56" y="72"/>
                  </a:lnTo>
                  <a:cubicBezTo>
                    <a:pt x="53" y="75"/>
                    <a:pt x="50" y="78"/>
                    <a:pt x="47" y="82"/>
                  </a:cubicBezTo>
                  <a:cubicBezTo>
                    <a:pt x="53" y="90"/>
                    <a:pt x="59" y="95"/>
                    <a:pt x="67" y="98"/>
                  </a:cubicBezTo>
                  <a:cubicBezTo>
                    <a:pt x="66" y="91"/>
                    <a:pt x="66" y="81"/>
                    <a:pt x="68" y="75"/>
                  </a:cubicBezTo>
                  <a:lnTo>
                    <a:pt x="56" y="72"/>
                  </a:lnTo>
                  <a:lnTo>
                    <a:pt x="56" y="72"/>
                  </a:lnTo>
                  <a:close/>
                  <a:moveTo>
                    <a:pt x="214" y="53"/>
                  </a:moveTo>
                  <a:lnTo>
                    <a:pt x="214" y="53"/>
                  </a:lnTo>
                  <a:cubicBezTo>
                    <a:pt x="211" y="55"/>
                    <a:pt x="208" y="56"/>
                    <a:pt x="204" y="56"/>
                  </a:cubicBezTo>
                  <a:cubicBezTo>
                    <a:pt x="203" y="64"/>
                    <a:pt x="202" y="72"/>
                    <a:pt x="203" y="80"/>
                  </a:cubicBezTo>
                  <a:lnTo>
                    <a:pt x="218" y="64"/>
                  </a:lnTo>
                  <a:cubicBezTo>
                    <a:pt x="215" y="60"/>
                    <a:pt x="214" y="57"/>
                    <a:pt x="214" y="53"/>
                  </a:cubicBezTo>
                  <a:lnTo>
                    <a:pt x="214" y="53"/>
                  </a:lnTo>
                  <a:close/>
                  <a:moveTo>
                    <a:pt x="197" y="70"/>
                  </a:moveTo>
                  <a:lnTo>
                    <a:pt x="197" y="70"/>
                  </a:lnTo>
                  <a:cubicBezTo>
                    <a:pt x="193" y="69"/>
                    <a:pt x="189" y="68"/>
                    <a:pt x="187" y="64"/>
                  </a:cubicBezTo>
                  <a:cubicBezTo>
                    <a:pt x="186" y="62"/>
                    <a:pt x="192" y="63"/>
                    <a:pt x="193" y="63"/>
                  </a:cubicBezTo>
                  <a:cubicBezTo>
                    <a:pt x="195" y="63"/>
                    <a:pt x="196" y="62"/>
                    <a:pt x="198" y="62"/>
                  </a:cubicBezTo>
                  <a:cubicBezTo>
                    <a:pt x="198" y="59"/>
                    <a:pt x="198" y="56"/>
                    <a:pt x="199" y="53"/>
                  </a:cubicBezTo>
                  <a:cubicBezTo>
                    <a:pt x="199" y="53"/>
                    <a:pt x="199" y="52"/>
                    <a:pt x="199" y="52"/>
                  </a:cubicBezTo>
                  <a:cubicBezTo>
                    <a:pt x="199" y="51"/>
                    <a:pt x="199" y="50"/>
                    <a:pt x="199" y="49"/>
                  </a:cubicBezTo>
                  <a:cubicBezTo>
                    <a:pt x="200" y="46"/>
                    <a:pt x="205" y="46"/>
                    <a:pt x="205" y="50"/>
                  </a:cubicBezTo>
                  <a:cubicBezTo>
                    <a:pt x="221" y="49"/>
                    <a:pt x="218" y="25"/>
                    <a:pt x="201" y="29"/>
                  </a:cubicBezTo>
                  <a:cubicBezTo>
                    <a:pt x="197" y="29"/>
                    <a:pt x="196" y="24"/>
                    <a:pt x="200" y="23"/>
                  </a:cubicBezTo>
                  <a:cubicBezTo>
                    <a:pt x="204" y="22"/>
                    <a:pt x="207" y="22"/>
                    <a:pt x="210" y="23"/>
                  </a:cubicBezTo>
                  <a:cubicBezTo>
                    <a:pt x="208" y="0"/>
                    <a:pt x="172" y="14"/>
                    <a:pt x="192" y="32"/>
                  </a:cubicBezTo>
                  <a:cubicBezTo>
                    <a:pt x="195" y="34"/>
                    <a:pt x="192" y="39"/>
                    <a:pt x="189" y="36"/>
                  </a:cubicBezTo>
                  <a:cubicBezTo>
                    <a:pt x="185" y="33"/>
                    <a:pt x="183" y="30"/>
                    <a:pt x="182" y="27"/>
                  </a:cubicBezTo>
                  <a:cubicBezTo>
                    <a:pt x="169" y="29"/>
                    <a:pt x="172" y="45"/>
                    <a:pt x="181" y="48"/>
                  </a:cubicBezTo>
                  <a:lnTo>
                    <a:pt x="181" y="47"/>
                  </a:lnTo>
                  <a:cubicBezTo>
                    <a:pt x="182" y="44"/>
                    <a:pt x="187" y="45"/>
                    <a:pt x="186" y="49"/>
                  </a:cubicBezTo>
                  <a:lnTo>
                    <a:pt x="185" y="51"/>
                  </a:lnTo>
                  <a:cubicBezTo>
                    <a:pt x="185" y="52"/>
                    <a:pt x="185" y="52"/>
                    <a:pt x="185" y="52"/>
                  </a:cubicBezTo>
                  <a:lnTo>
                    <a:pt x="172" y="105"/>
                  </a:lnTo>
                  <a:cubicBezTo>
                    <a:pt x="175" y="105"/>
                    <a:pt x="177" y="106"/>
                    <a:pt x="179" y="106"/>
                  </a:cubicBezTo>
                  <a:lnTo>
                    <a:pt x="199" y="85"/>
                  </a:lnTo>
                  <a:cubicBezTo>
                    <a:pt x="197" y="80"/>
                    <a:pt x="197" y="75"/>
                    <a:pt x="197" y="70"/>
                  </a:cubicBezTo>
                  <a:lnTo>
                    <a:pt x="197" y="70"/>
                  </a:lnTo>
                  <a:close/>
                  <a:moveTo>
                    <a:pt x="225" y="90"/>
                  </a:moveTo>
                  <a:lnTo>
                    <a:pt x="225" y="90"/>
                  </a:lnTo>
                  <a:cubicBezTo>
                    <a:pt x="222" y="85"/>
                    <a:pt x="221" y="79"/>
                    <a:pt x="222" y="74"/>
                  </a:cubicBezTo>
                  <a:cubicBezTo>
                    <a:pt x="222" y="71"/>
                    <a:pt x="225" y="76"/>
                    <a:pt x="225" y="76"/>
                  </a:cubicBezTo>
                  <a:cubicBezTo>
                    <a:pt x="227" y="78"/>
                    <a:pt x="229" y="79"/>
                    <a:pt x="232" y="80"/>
                  </a:cubicBezTo>
                  <a:cubicBezTo>
                    <a:pt x="236" y="73"/>
                    <a:pt x="241" y="66"/>
                    <a:pt x="246" y="60"/>
                  </a:cubicBezTo>
                  <a:cubicBezTo>
                    <a:pt x="252" y="52"/>
                    <a:pt x="257" y="45"/>
                    <a:pt x="263" y="38"/>
                  </a:cubicBezTo>
                  <a:cubicBezTo>
                    <a:pt x="253" y="26"/>
                    <a:pt x="237" y="33"/>
                    <a:pt x="242" y="51"/>
                  </a:cubicBezTo>
                  <a:cubicBezTo>
                    <a:pt x="243" y="55"/>
                    <a:pt x="237" y="56"/>
                    <a:pt x="236" y="52"/>
                  </a:cubicBezTo>
                  <a:cubicBezTo>
                    <a:pt x="235" y="48"/>
                    <a:pt x="235" y="45"/>
                    <a:pt x="235" y="42"/>
                  </a:cubicBezTo>
                  <a:cubicBezTo>
                    <a:pt x="223" y="38"/>
                    <a:pt x="214" y="49"/>
                    <a:pt x="222" y="60"/>
                  </a:cubicBezTo>
                  <a:cubicBezTo>
                    <a:pt x="225" y="57"/>
                    <a:pt x="228" y="61"/>
                    <a:pt x="226" y="64"/>
                  </a:cubicBezTo>
                  <a:lnTo>
                    <a:pt x="204" y="87"/>
                  </a:lnTo>
                  <a:cubicBezTo>
                    <a:pt x="204" y="88"/>
                    <a:pt x="204" y="88"/>
                    <a:pt x="203" y="88"/>
                  </a:cubicBezTo>
                  <a:lnTo>
                    <a:pt x="186" y="107"/>
                  </a:lnTo>
                  <a:cubicBezTo>
                    <a:pt x="193" y="109"/>
                    <a:pt x="201" y="110"/>
                    <a:pt x="209" y="113"/>
                  </a:cubicBezTo>
                  <a:cubicBezTo>
                    <a:pt x="214" y="105"/>
                    <a:pt x="220" y="97"/>
                    <a:pt x="225" y="90"/>
                  </a:cubicBezTo>
                  <a:lnTo>
                    <a:pt x="225" y="90"/>
                  </a:lnTo>
                  <a:close/>
                  <a:moveTo>
                    <a:pt x="200" y="247"/>
                  </a:moveTo>
                  <a:lnTo>
                    <a:pt x="200" y="247"/>
                  </a:lnTo>
                  <a:cubicBezTo>
                    <a:pt x="231" y="234"/>
                    <a:pt x="241" y="209"/>
                    <a:pt x="240" y="189"/>
                  </a:cubicBezTo>
                  <a:cubicBezTo>
                    <a:pt x="233" y="199"/>
                    <a:pt x="226" y="210"/>
                    <a:pt x="219" y="219"/>
                  </a:cubicBezTo>
                  <a:cubicBezTo>
                    <a:pt x="213" y="229"/>
                    <a:pt x="206" y="238"/>
                    <a:pt x="200" y="247"/>
                  </a:cubicBezTo>
                  <a:lnTo>
                    <a:pt x="200" y="247"/>
                  </a:lnTo>
                  <a:close/>
                  <a:moveTo>
                    <a:pt x="262" y="176"/>
                  </a:moveTo>
                  <a:lnTo>
                    <a:pt x="262" y="176"/>
                  </a:lnTo>
                  <a:cubicBezTo>
                    <a:pt x="275" y="162"/>
                    <a:pt x="280" y="148"/>
                    <a:pt x="280" y="134"/>
                  </a:cubicBezTo>
                  <a:cubicBezTo>
                    <a:pt x="272" y="143"/>
                    <a:pt x="265" y="152"/>
                    <a:pt x="259" y="162"/>
                  </a:cubicBezTo>
                  <a:cubicBezTo>
                    <a:pt x="260" y="166"/>
                    <a:pt x="261" y="171"/>
                    <a:pt x="262" y="176"/>
                  </a:cubicBezTo>
                  <a:lnTo>
                    <a:pt x="262" y="176"/>
                  </a:lnTo>
                  <a:close/>
                  <a:moveTo>
                    <a:pt x="303" y="125"/>
                  </a:moveTo>
                  <a:lnTo>
                    <a:pt x="303" y="125"/>
                  </a:lnTo>
                  <a:cubicBezTo>
                    <a:pt x="317" y="114"/>
                    <a:pt x="322" y="102"/>
                    <a:pt x="322" y="87"/>
                  </a:cubicBezTo>
                  <a:cubicBezTo>
                    <a:pt x="314" y="94"/>
                    <a:pt x="307" y="101"/>
                    <a:pt x="300" y="109"/>
                  </a:cubicBezTo>
                  <a:cubicBezTo>
                    <a:pt x="301" y="115"/>
                    <a:pt x="302" y="120"/>
                    <a:pt x="303" y="125"/>
                  </a:cubicBezTo>
                  <a:lnTo>
                    <a:pt x="303" y="125"/>
                  </a:lnTo>
                  <a:close/>
                  <a:moveTo>
                    <a:pt x="302" y="148"/>
                  </a:moveTo>
                  <a:lnTo>
                    <a:pt x="302" y="148"/>
                  </a:lnTo>
                  <a:cubicBezTo>
                    <a:pt x="331" y="135"/>
                    <a:pt x="344" y="104"/>
                    <a:pt x="341" y="71"/>
                  </a:cubicBezTo>
                  <a:cubicBezTo>
                    <a:pt x="336" y="75"/>
                    <a:pt x="332" y="78"/>
                    <a:pt x="327" y="82"/>
                  </a:cubicBezTo>
                  <a:cubicBezTo>
                    <a:pt x="329" y="102"/>
                    <a:pt x="322" y="118"/>
                    <a:pt x="303" y="132"/>
                  </a:cubicBezTo>
                  <a:cubicBezTo>
                    <a:pt x="303" y="138"/>
                    <a:pt x="303" y="143"/>
                    <a:pt x="302" y="148"/>
                  </a:cubicBezTo>
                  <a:lnTo>
                    <a:pt x="302" y="148"/>
                  </a:lnTo>
                  <a:close/>
                  <a:moveTo>
                    <a:pt x="189" y="269"/>
                  </a:moveTo>
                  <a:lnTo>
                    <a:pt x="189" y="269"/>
                  </a:lnTo>
                  <a:cubicBezTo>
                    <a:pt x="189" y="269"/>
                    <a:pt x="189" y="269"/>
                    <a:pt x="189" y="269"/>
                  </a:cubicBezTo>
                  <a:cubicBezTo>
                    <a:pt x="222" y="266"/>
                    <a:pt x="251" y="240"/>
                    <a:pt x="257" y="205"/>
                  </a:cubicBezTo>
                  <a:cubicBezTo>
                    <a:pt x="257" y="204"/>
                    <a:pt x="257" y="204"/>
                    <a:pt x="257" y="204"/>
                  </a:cubicBezTo>
                  <a:cubicBezTo>
                    <a:pt x="258" y="197"/>
                    <a:pt x="258" y="190"/>
                    <a:pt x="257" y="182"/>
                  </a:cubicBezTo>
                  <a:cubicBezTo>
                    <a:pt x="257" y="182"/>
                    <a:pt x="257" y="181"/>
                    <a:pt x="257" y="181"/>
                  </a:cubicBezTo>
                  <a:cubicBezTo>
                    <a:pt x="257" y="177"/>
                    <a:pt x="256" y="172"/>
                    <a:pt x="254" y="168"/>
                  </a:cubicBezTo>
                  <a:cubicBezTo>
                    <a:pt x="251" y="172"/>
                    <a:pt x="248" y="177"/>
                    <a:pt x="244" y="182"/>
                  </a:cubicBezTo>
                  <a:cubicBezTo>
                    <a:pt x="249" y="207"/>
                    <a:pt x="238" y="242"/>
                    <a:pt x="194" y="255"/>
                  </a:cubicBezTo>
                  <a:cubicBezTo>
                    <a:pt x="191" y="260"/>
                    <a:pt x="187" y="264"/>
                    <a:pt x="184" y="269"/>
                  </a:cubicBezTo>
                  <a:cubicBezTo>
                    <a:pt x="185" y="269"/>
                    <a:pt x="187" y="269"/>
                    <a:pt x="189" y="269"/>
                  </a:cubicBezTo>
                  <a:lnTo>
                    <a:pt x="189" y="269"/>
                  </a:lnTo>
                  <a:close/>
                  <a:moveTo>
                    <a:pt x="68" y="369"/>
                  </a:moveTo>
                  <a:lnTo>
                    <a:pt x="68" y="369"/>
                  </a:lnTo>
                  <a:cubicBezTo>
                    <a:pt x="68" y="369"/>
                    <a:pt x="68" y="369"/>
                    <a:pt x="68" y="369"/>
                  </a:cubicBezTo>
                  <a:cubicBezTo>
                    <a:pt x="68" y="370"/>
                    <a:pt x="69" y="371"/>
                    <a:pt x="70" y="372"/>
                  </a:cubicBezTo>
                  <a:cubicBezTo>
                    <a:pt x="81" y="366"/>
                    <a:pt x="91" y="358"/>
                    <a:pt x="101" y="350"/>
                  </a:cubicBezTo>
                  <a:cubicBezTo>
                    <a:pt x="101" y="350"/>
                    <a:pt x="101" y="350"/>
                    <a:pt x="101" y="350"/>
                  </a:cubicBezTo>
                  <a:cubicBezTo>
                    <a:pt x="106" y="346"/>
                    <a:pt x="111" y="342"/>
                    <a:pt x="115" y="338"/>
                  </a:cubicBezTo>
                  <a:cubicBezTo>
                    <a:pt x="115" y="338"/>
                    <a:pt x="116" y="338"/>
                    <a:pt x="116" y="338"/>
                  </a:cubicBezTo>
                  <a:cubicBezTo>
                    <a:pt x="120" y="334"/>
                    <a:pt x="125" y="329"/>
                    <a:pt x="129" y="325"/>
                  </a:cubicBezTo>
                  <a:cubicBezTo>
                    <a:pt x="129" y="325"/>
                    <a:pt x="130" y="325"/>
                    <a:pt x="130" y="324"/>
                  </a:cubicBezTo>
                  <a:cubicBezTo>
                    <a:pt x="136" y="319"/>
                    <a:pt x="141" y="312"/>
                    <a:pt x="147" y="306"/>
                  </a:cubicBezTo>
                  <a:cubicBezTo>
                    <a:pt x="147" y="306"/>
                    <a:pt x="147" y="305"/>
                    <a:pt x="148" y="305"/>
                  </a:cubicBezTo>
                  <a:cubicBezTo>
                    <a:pt x="153" y="300"/>
                    <a:pt x="158" y="294"/>
                    <a:pt x="162" y="288"/>
                  </a:cubicBezTo>
                  <a:cubicBezTo>
                    <a:pt x="163" y="287"/>
                    <a:pt x="163" y="287"/>
                    <a:pt x="163" y="287"/>
                  </a:cubicBezTo>
                  <a:cubicBezTo>
                    <a:pt x="167" y="282"/>
                    <a:pt x="172" y="276"/>
                    <a:pt x="176" y="271"/>
                  </a:cubicBezTo>
                  <a:cubicBezTo>
                    <a:pt x="176" y="270"/>
                    <a:pt x="176" y="270"/>
                    <a:pt x="176" y="270"/>
                  </a:cubicBezTo>
                  <a:cubicBezTo>
                    <a:pt x="181" y="264"/>
                    <a:pt x="186" y="257"/>
                    <a:pt x="190" y="251"/>
                  </a:cubicBezTo>
                  <a:cubicBezTo>
                    <a:pt x="190" y="251"/>
                    <a:pt x="190" y="251"/>
                    <a:pt x="191" y="250"/>
                  </a:cubicBezTo>
                  <a:cubicBezTo>
                    <a:pt x="207" y="227"/>
                    <a:pt x="223" y="203"/>
                    <a:pt x="239" y="180"/>
                  </a:cubicBezTo>
                  <a:cubicBezTo>
                    <a:pt x="239" y="180"/>
                    <a:pt x="239" y="180"/>
                    <a:pt x="239" y="180"/>
                  </a:cubicBezTo>
                  <a:cubicBezTo>
                    <a:pt x="244" y="173"/>
                    <a:pt x="248" y="167"/>
                    <a:pt x="253" y="160"/>
                  </a:cubicBezTo>
                  <a:cubicBezTo>
                    <a:pt x="253" y="160"/>
                    <a:pt x="253" y="160"/>
                    <a:pt x="253" y="160"/>
                  </a:cubicBezTo>
                  <a:cubicBezTo>
                    <a:pt x="261" y="149"/>
                    <a:pt x="269" y="138"/>
                    <a:pt x="277" y="128"/>
                  </a:cubicBezTo>
                  <a:cubicBezTo>
                    <a:pt x="278" y="127"/>
                    <a:pt x="279" y="126"/>
                    <a:pt x="279" y="125"/>
                  </a:cubicBezTo>
                  <a:cubicBezTo>
                    <a:pt x="280" y="125"/>
                    <a:pt x="280" y="124"/>
                    <a:pt x="280" y="124"/>
                  </a:cubicBezTo>
                  <a:cubicBezTo>
                    <a:pt x="285" y="118"/>
                    <a:pt x="290" y="113"/>
                    <a:pt x="295" y="107"/>
                  </a:cubicBezTo>
                  <a:cubicBezTo>
                    <a:pt x="295" y="107"/>
                    <a:pt x="295" y="107"/>
                    <a:pt x="295" y="106"/>
                  </a:cubicBezTo>
                  <a:cubicBezTo>
                    <a:pt x="304" y="97"/>
                    <a:pt x="313" y="87"/>
                    <a:pt x="322" y="79"/>
                  </a:cubicBezTo>
                  <a:cubicBezTo>
                    <a:pt x="322" y="79"/>
                    <a:pt x="323" y="79"/>
                    <a:pt x="323" y="79"/>
                  </a:cubicBezTo>
                  <a:cubicBezTo>
                    <a:pt x="329" y="73"/>
                    <a:pt x="335" y="69"/>
                    <a:pt x="341" y="64"/>
                  </a:cubicBezTo>
                  <a:cubicBezTo>
                    <a:pt x="341" y="64"/>
                    <a:pt x="342" y="64"/>
                    <a:pt x="342" y="64"/>
                  </a:cubicBezTo>
                  <a:lnTo>
                    <a:pt x="343" y="63"/>
                  </a:lnTo>
                  <a:cubicBezTo>
                    <a:pt x="343" y="63"/>
                    <a:pt x="343" y="63"/>
                    <a:pt x="343" y="63"/>
                  </a:cubicBezTo>
                  <a:cubicBezTo>
                    <a:pt x="344" y="62"/>
                    <a:pt x="345" y="61"/>
                    <a:pt x="346" y="61"/>
                  </a:cubicBezTo>
                  <a:lnTo>
                    <a:pt x="340" y="45"/>
                  </a:lnTo>
                  <a:cubicBezTo>
                    <a:pt x="337" y="47"/>
                    <a:pt x="334" y="50"/>
                    <a:pt x="331" y="52"/>
                  </a:cubicBezTo>
                  <a:cubicBezTo>
                    <a:pt x="331" y="52"/>
                    <a:pt x="331" y="53"/>
                    <a:pt x="331" y="53"/>
                  </a:cubicBezTo>
                  <a:cubicBezTo>
                    <a:pt x="225" y="140"/>
                    <a:pt x="180" y="283"/>
                    <a:pt x="63" y="361"/>
                  </a:cubicBezTo>
                  <a:cubicBezTo>
                    <a:pt x="65" y="364"/>
                    <a:pt x="66" y="366"/>
                    <a:pt x="68" y="369"/>
                  </a:cubicBezTo>
                  <a:lnTo>
                    <a:pt x="68" y="369"/>
                  </a:lnTo>
                  <a:close/>
                </a:path>
              </a:pathLst>
            </a:custGeom>
            <a:noFill/>
            <a:ln w="15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sz="4267"/>
            </a:p>
          </p:txBody>
        </p:sp>
        <p:sp>
          <p:nvSpPr>
            <p:cNvPr id="33" name="Freeform 12">
              <a:extLst>
                <a:ext uri="{FF2B5EF4-FFF2-40B4-BE49-F238E27FC236}">
                  <a16:creationId xmlns:a16="http://schemas.microsoft.com/office/drawing/2014/main" id="{3CECEE48-6642-7749-BF65-F58DF7E66F85}"/>
                </a:ext>
              </a:extLst>
            </p:cNvPr>
            <p:cNvSpPr>
              <a:spLocks noEditPoints="1"/>
            </p:cNvSpPr>
            <p:nvPr userDrawn="1"/>
          </p:nvSpPr>
          <p:spPr bwMode="auto">
            <a:xfrm>
              <a:off x="7694613" y="509588"/>
              <a:ext cx="328613" cy="385762"/>
            </a:xfrm>
            <a:custGeom>
              <a:avLst/>
              <a:gdLst>
                <a:gd name="T0" fmla="*/ 159 w 404"/>
                <a:gd name="T1" fmla="*/ 338 h 470"/>
                <a:gd name="T2" fmla="*/ 185 w 404"/>
                <a:gd name="T3" fmla="*/ 332 h 470"/>
                <a:gd name="T4" fmla="*/ 193 w 404"/>
                <a:gd name="T5" fmla="*/ 297 h 470"/>
                <a:gd name="T6" fmla="*/ 161 w 404"/>
                <a:gd name="T7" fmla="*/ 281 h 470"/>
                <a:gd name="T8" fmla="*/ 137 w 404"/>
                <a:gd name="T9" fmla="*/ 310 h 470"/>
                <a:gd name="T10" fmla="*/ 83 w 404"/>
                <a:gd name="T11" fmla="*/ 444 h 470"/>
                <a:gd name="T12" fmla="*/ 107 w 404"/>
                <a:gd name="T13" fmla="*/ 433 h 470"/>
                <a:gd name="T14" fmla="*/ 155 w 404"/>
                <a:gd name="T15" fmla="*/ 343 h 470"/>
                <a:gd name="T16" fmla="*/ 84 w 404"/>
                <a:gd name="T17" fmla="*/ 429 h 470"/>
                <a:gd name="T18" fmla="*/ 57 w 404"/>
                <a:gd name="T19" fmla="*/ 416 h 470"/>
                <a:gd name="T20" fmla="*/ 59 w 404"/>
                <a:gd name="T21" fmla="*/ 345 h 470"/>
                <a:gd name="T22" fmla="*/ 83 w 404"/>
                <a:gd name="T23" fmla="*/ 444 h 470"/>
                <a:gd name="T24" fmla="*/ 90 w 404"/>
                <a:gd name="T25" fmla="*/ 448 h 470"/>
                <a:gd name="T26" fmla="*/ 108 w 404"/>
                <a:gd name="T27" fmla="*/ 438 h 470"/>
                <a:gd name="T28" fmla="*/ 115 w 404"/>
                <a:gd name="T29" fmla="*/ 434 h 470"/>
                <a:gd name="T30" fmla="*/ 127 w 404"/>
                <a:gd name="T31" fmla="*/ 424 h 470"/>
                <a:gd name="T32" fmla="*/ 161 w 404"/>
                <a:gd name="T33" fmla="*/ 344 h 470"/>
                <a:gd name="T34" fmla="*/ 280 w 404"/>
                <a:gd name="T35" fmla="*/ 459 h 470"/>
                <a:gd name="T36" fmla="*/ 166 w 404"/>
                <a:gd name="T37" fmla="*/ 345 h 470"/>
                <a:gd name="T38" fmla="*/ 161 w 404"/>
                <a:gd name="T39" fmla="*/ 268 h 470"/>
                <a:gd name="T40" fmla="*/ 166 w 404"/>
                <a:gd name="T41" fmla="*/ 275 h 470"/>
                <a:gd name="T42" fmla="*/ 161 w 404"/>
                <a:gd name="T43" fmla="*/ 268 h 470"/>
                <a:gd name="T44" fmla="*/ 199 w 404"/>
                <a:gd name="T45" fmla="*/ 297 h 470"/>
                <a:gd name="T46" fmla="*/ 331 w 404"/>
                <a:gd name="T47" fmla="*/ 362 h 470"/>
                <a:gd name="T48" fmla="*/ 368 w 404"/>
                <a:gd name="T49" fmla="*/ 285 h 470"/>
                <a:gd name="T50" fmla="*/ 323 w 404"/>
                <a:gd name="T51" fmla="*/ 281 h 470"/>
                <a:gd name="T52" fmla="*/ 368 w 404"/>
                <a:gd name="T53" fmla="*/ 279 h 470"/>
                <a:gd name="T54" fmla="*/ 377 w 404"/>
                <a:gd name="T55" fmla="*/ 243 h 470"/>
                <a:gd name="T56" fmla="*/ 345 w 404"/>
                <a:gd name="T57" fmla="*/ 219 h 470"/>
                <a:gd name="T58" fmla="*/ 347 w 404"/>
                <a:gd name="T59" fmla="*/ 245 h 470"/>
                <a:gd name="T60" fmla="*/ 383 w 404"/>
                <a:gd name="T61" fmla="*/ 239 h 470"/>
                <a:gd name="T62" fmla="*/ 367 w 404"/>
                <a:gd name="T63" fmla="*/ 129 h 470"/>
                <a:gd name="T64" fmla="*/ 182 w 404"/>
                <a:gd name="T65" fmla="*/ 233 h 470"/>
                <a:gd name="T66" fmla="*/ 175 w 404"/>
                <a:gd name="T67" fmla="*/ 239 h 470"/>
                <a:gd name="T68" fmla="*/ 170 w 404"/>
                <a:gd name="T69" fmla="*/ 234 h 470"/>
                <a:gd name="T70" fmla="*/ 187 w 404"/>
                <a:gd name="T71" fmla="*/ 282 h 470"/>
                <a:gd name="T72" fmla="*/ 174 w 404"/>
                <a:gd name="T73" fmla="*/ 239 h 470"/>
                <a:gd name="T74" fmla="*/ 273 w 404"/>
                <a:gd name="T75" fmla="*/ 38 h 470"/>
                <a:gd name="T76" fmla="*/ 262 w 404"/>
                <a:gd name="T77" fmla="*/ 38 h 470"/>
                <a:gd name="T78" fmla="*/ 273 w 404"/>
                <a:gd name="T79" fmla="*/ 38 h 470"/>
                <a:gd name="T80" fmla="*/ 282 w 404"/>
                <a:gd name="T81" fmla="*/ 26 h 470"/>
                <a:gd name="T82" fmla="*/ 288 w 404"/>
                <a:gd name="T83" fmla="*/ 20 h 470"/>
                <a:gd name="T84" fmla="*/ 258 w 404"/>
                <a:gd name="T85" fmla="*/ 56 h 470"/>
                <a:gd name="T86" fmla="*/ 254 w 404"/>
                <a:gd name="T87" fmla="*/ 52 h 470"/>
                <a:gd name="T88" fmla="*/ 98 w 404"/>
                <a:gd name="T89" fmla="*/ 6 h 470"/>
                <a:gd name="T90" fmla="*/ 87 w 404"/>
                <a:gd name="T91" fmla="*/ 6 h 470"/>
                <a:gd name="T92" fmla="*/ 98 w 404"/>
                <a:gd name="T93" fmla="*/ 6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04" h="470">
                  <a:moveTo>
                    <a:pt x="159" y="338"/>
                  </a:moveTo>
                  <a:lnTo>
                    <a:pt x="159" y="338"/>
                  </a:lnTo>
                  <a:cubicBezTo>
                    <a:pt x="159" y="338"/>
                    <a:pt x="159" y="338"/>
                    <a:pt x="159" y="338"/>
                  </a:cubicBezTo>
                  <a:cubicBezTo>
                    <a:pt x="161" y="339"/>
                    <a:pt x="164" y="339"/>
                    <a:pt x="166" y="339"/>
                  </a:cubicBezTo>
                  <a:cubicBezTo>
                    <a:pt x="173" y="339"/>
                    <a:pt x="180" y="337"/>
                    <a:pt x="185" y="332"/>
                  </a:cubicBezTo>
                  <a:cubicBezTo>
                    <a:pt x="185" y="332"/>
                    <a:pt x="185" y="332"/>
                    <a:pt x="185" y="332"/>
                  </a:cubicBezTo>
                  <a:cubicBezTo>
                    <a:pt x="192" y="327"/>
                    <a:pt x="196" y="319"/>
                    <a:pt x="196" y="310"/>
                  </a:cubicBezTo>
                  <a:cubicBezTo>
                    <a:pt x="196" y="305"/>
                    <a:pt x="195" y="301"/>
                    <a:pt x="193" y="298"/>
                  </a:cubicBezTo>
                  <a:cubicBezTo>
                    <a:pt x="193" y="297"/>
                    <a:pt x="193" y="297"/>
                    <a:pt x="193" y="297"/>
                  </a:cubicBezTo>
                  <a:cubicBezTo>
                    <a:pt x="188" y="287"/>
                    <a:pt x="178" y="281"/>
                    <a:pt x="166" y="281"/>
                  </a:cubicBezTo>
                  <a:cubicBezTo>
                    <a:pt x="165" y="281"/>
                    <a:pt x="163" y="281"/>
                    <a:pt x="162" y="281"/>
                  </a:cubicBezTo>
                  <a:lnTo>
                    <a:pt x="161" y="281"/>
                  </a:lnTo>
                  <a:cubicBezTo>
                    <a:pt x="156" y="282"/>
                    <a:pt x="151" y="284"/>
                    <a:pt x="147" y="288"/>
                  </a:cubicBezTo>
                  <a:lnTo>
                    <a:pt x="147" y="288"/>
                  </a:lnTo>
                  <a:cubicBezTo>
                    <a:pt x="141" y="293"/>
                    <a:pt x="137" y="301"/>
                    <a:pt x="137" y="310"/>
                  </a:cubicBezTo>
                  <a:cubicBezTo>
                    <a:pt x="137" y="323"/>
                    <a:pt x="146" y="335"/>
                    <a:pt x="159" y="338"/>
                  </a:cubicBezTo>
                  <a:lnTo>
                    <a:pt x="159" y="338"/>
                  </a:lnTo>
                  <a:close/>
                  <a:moveTo>
                    <a:pt x="83" y="444"/>
                  </a:moveTo>
                  <a:lnTo>
                    <a:pt x="83" y="444"/>
                  </a:lnTo>
                  <a:cubicBezTo>
                    <a:pt x="91" y="441"/>
                    <a:pt x="99" y="438"/>
                    <a:pt x="106" y="433"/>
                  </a:cubicBezTo>
                  <a:cubicBezTo>
                    <a:pt x="106" y="433"/>
                    <a:pt x="106" y="433"/>
                    <a:pt x="107" y="433"/>
                  </a:cubicBezTo>
                  <a:cubicBezTo>
                    <a:pt x="113" y="429"/>
                    <a:pt x="119" y="424"/>
                    <a:pt x="124" y="419"/>
                  </a:cubicBezTo>
                  <a:cubicBezTo>
                    <a:pt x="124" y="419"/>
                    <a:pt x="124" y="419"/>
                    <a:pt x="124" y="419"/>
                  </a:cubicBezTo>
                  <a:cubicBezTo>
                    <a:pt x="149" y="394"/>
                    <a:pt x="156" y="361"/>
                    <a:pt x="155" y="343"/>
                  </a:cubicBezTo>
                  <a:cubicBezTo>
                    <a:pt x="150" y="341"/>
                    <a:pt x="144" y="338"/>
                    <a:pt x="140" y="333"/>
                  </a:cubicBezTo>
                  <a:cubicBezTo>
                    <a:pt x="143" y="366"/>
                    <a:pt x="133" y="405"/>
                    <a:pt x="86" y="429"/>
                  </a:cubicBezTo>
                  <a:cubicBezTo>
                    <a:pt x="85" y="429"/>
                    <a:pt x="85" y="429"/>
                    <a:pt x="84" y="429"/>
                  </a:cubicBezTo>
                  <a:cubicBezTo>
                    <a:pt x="84" y="429"/>
                    <a:pt x="83" y="429"/>
                    <a:pt x="83" y="429"/>
                  </a:cubicBezTo>
                  <a:cubicBezTo>
                    <a:pt x="75" y="426"/>
                    <a:pt x="66" y="422"/>
                    <a:pt x="59" y="417"/>
                  </a:cubicBezTo>
                  <a:cubicBezTo>
                    <a:pt x="58" y="416"/>
                    <a:pt x="58" y="416"/>
                    <a:pt x="57" y="416"/>
                  </a:cubicBezTo>
                  <a:cubicBezTo>
                    <a:pt x="51" y="411"/>
                    <a:pt x="45" y="405"/>
                    <a:pt x="41" y="398"/>
                  </a:cubicBezTo>
                  <a:cubicBezTo>
                    <a:pt x="41" y="397"/>
                    <a:pt x="41" y="397"/>
                    <a:pt x="40" y="397"/>
                  </a:cubicBezTo>
                  <a:cubicBezTo>
                    <a:pt x="31" y="381"/>
                    <a:pt x="33" y="361"/>
                    <a:pt x="59" y="345"/>
                  </a:cubicBezTo>
                  <a:cubicBezTo>
                    <a:pt x="58" y="341"/>
                    <a:pt x="56" y="337"/>
                    <a:pt x="54" y="333"/>
                  </a:cubicBezTo>
                  <a:cubicBezTo>
                    <a:pt x="0" y="370"/>
                    <a:pt x="22" y="416"/>
                    <a:pt x="83" y="444"/>
                  </a:cubicBezTo>
                  <a:lnTo>
                    <a:pt x="83" y="444"/>
                  </a:lnTo>
                  <a:close/>
                  <a:moveTo>
                    <a:pt x="108" y="438"/>
                  </a:moveTo>
                  <a:lnTo>
                    <a:pt x="108" y="438"/>
                  </a:lnTo>
                  <a:cubicBezTo>
                    <a:pt x="103" y="442"/>
                    <a:pt x="97" y="445"/>
                    <a:pt x="90" y="448"/>
                  </a:cubicBezTo>
                  <a:cubicBezTo>
                    <a:pt x="122" y="461"/>
                    <a:pt x="164" y="470"/>
                    <a:pt x="208" y="469"/>
                  </a:cubicBezTo>
                  <a:cubicBezTo>
                    <a:pt x="182" y="459"/>
                    <a:pt x="133" y="443"/>
                    <a:pt x="108" y="438"/>
                  </a:cubicBezTo>
                  <a:lnTo>
                    <a:pt x="108" y="438"/>
                  </a:lnTo>
                  <a:close/>
                  <a:moveTo>
                    <a:pt x="127" y="424"/>
                  </a:moveTo>
                  <a:lnTo>
                    <a:pt x="127" y="424"/>
                  </a:lnTo>
                  <a:cubicBezTo>
                    <a:pt x="123" y="428"/>
                    <a:pt x="119" y="431"/>
                    <a:pt x="115" y="434"/>
                  </a:cubicBezTo>
                  <a:cubicBezTo>
                    <a:pt x="146" y="441"/>
                    <a:pt x="202" y="459"/>
                    <a:pt x="222" y="468"/>
                  </a:cubicBezTo>
                  <a:cubicBezTo>
                    <a:pt x="234" y="468"/>
                    <a:pt x="246" y="466"/>
                    <a:pt x="258" y="464"/>
                  </a:cubicBezTo>
                  <a:cubicBezTo>
                    <a:pt x="224" y="453"/>
                    <a:pt x="157" y="432"/>
                    <a:pt x="127" y="424"/>
                  </a:cubicBezTo>
                  <a:lnTo>
                    <a:pt x="127" y="424"/>
                  </a:lnTo>
                  <a:close/>
                  <a:moveTo>
                    <a:pt x="161" y="344"/>
                  </a:moveTo>
                  <a:lnTo>
                    <a:pt x="161" y="344"/>
                  </a:lnTo>
                  <a:cubicBezTo>
                    <a:pt x="161" y="363"/>
                    <a:pt x="154" y="395"/>
                    <a:pt x="131" y="420"/>
                  </a:cubicBezTo>
                  <a:cubicBezTo>
                    <a:pt x="166" y="428"/>
                    <a:pt x="241" y="452"/>
                    <a:pt x="269" y="462"/>
                  </a:cubicBezTo>
                  <a:cubicBezTo>
                    <a:pt x="273" y="461"/>
                    <a:pt x="277" y="460"/>
                    <a:pt x="280" y="459"/>
                  </a:cubicBezTo>
                  <a:cubicBezTo>
                    <a:pt x="276" y="437"/>
                    <a:pt x="276" y="405"/>
                    <a:pt x="287" y="370"/>
                  </a:cubicBezTo>
                  <a:cubicBezTo>
                    <a:pt x="256" y="368"/>
                    <a:pt x="220" y="358"/>
                    <a:pt x="187" y="338"/>
                  </a:cubicBezTo>
                  <a:cubicBezTo>
                    <a:pt x="181" y="342"/>
                    <a:pt x="174" y="345"/>
                    <a:pt x="166" y="345"/>
                  </a:cubicBezTo>
                  <a:cubicBezTo>
                    <a:pt x="164" y="345"/>
                    <a:pt x="163" y="345"/>
                    <a:pt x="161" y="344"/>
                  </a:cubicBezTo>
                  <a:lnTo>
                    <a:pt x="161" y="344"/>
                  </a:lnTo>
                  <a:close/>
                  <a:moveTo>
                    <a:pt x="161" y="268"/>
                  </a:moveTo>
                  <a:lnTo>
                    <a:pt x="161" y="268"/>
                  </a:lnTo>
                  <a:cubicBezTo>
                    <a:pt x="161" y="271"/>
                    <a:pt x="162" y="273"/>
                    <a:pt x="163" y="275"/>
                  </a:cubicBezTo>
                  <a:cubicBezTo>
                    <a:pt x="164" y="275"/>
                    <a:pt x="165" y="275"/>
                    <a:pt x="166" y="275"/>
                  </a:cubicBezTo>
                  <a:cubicBezTo>
                    <a:pt x="172" y="275"/>
                    <a:pt x="177" y="276"/>
                    <a:pt x="182" y="279"/>
                  </a:cubicBezTo>
                  <a:cubicBezTo>
                    <a:pt x="185" y="263"/>
                    <a:pt x="170" y="257"/>
                    <a:pt x="161" y="268"/>
                  </a:cubicBezTo>
                  <a:lnTo>
                    <a:pt x="161" y="268"/>
                  </a:lnTo>
                  <a:close/>
                  <a:moveTo>
                    <a:pt x="181" y="240"/>
                  </a:moveTo>
                  <a:lnTo>
                    <a:pt x="181" y="240"/>
                  </a:lnTo>
                  <a:cubicBezTo>
                    <a:pt x="206" y="246"/>
                    <a:pt x="214" y="278"/>
                    <a:pt x="199" y="297"/>
                  </a:cubicBezTo>
                  <a:cubicBezTo>
                    <a:pt x="200" y="301"/>
                    <a:pt x="201" y="305"/>
                    <a:pt x="201" y="310"/>
                  </a:cubicBezTo>
                  <a:cubicBezTo>
                    <a:pt x="201" y="319"/>
                    <a:pt x="197" y="328"/>
                    <a:pt x="191" y="334"/>
                  </a:cubicBezTo>
                  <a:cubicBezTo>
                    <a:pt x="240" y="364"/>
                    <a:pt x="295" y="369"/>
                    <a:pt x="331" y="362"/>
                  </a:cubicBezTo>
                  <a:cubicBezTo>
                    <a:pt x="369" y="354"/>
                    <a:pt x="382" y="333"/>
                    <a:pt x="359" y="312"/>
                  </a:cubicBezTo>
                  <a:cubicBezTo>
                    <a:pt x="354" y="308"/>
                    <a:pt x="366" y="297"/>
                    <a:pt x="374" y="296"/>
                  </a:cubicBezTo>
                  <a:cubicBezTo>
                    <a:pt x="375" y="291"/>
                    <a:pt x="373" y="287"/>
                    <a:pt x="368" y="285"/>
                  </a:cubicBezTo>
                  <a:cubicBezTo>
                    <a:pt x="357" y="284"/>
                    <a:pt x="338" y="290"/>
                    <a:pt x="325" y="293"/>
                  </a:cubicBezTo>
                  <a:cubicBezTo>
                    <a:pt x="325" y="295"/>
                    <a:pt x="321" y="296"/>
                    <a:pt x="320" y="293"/>
                  </a:cubicBezTo>
                  <a:cubicBezTo>
                    <a:pt x="319" y="289"/>
                    <a:pt x="322" y="283"/>
                    <a:pt x="323" y="281"/>
                  </a:cubicBezTo>
                  <a:cubicBezTo>
                    <a:pt x="325" y="277"/>
                    <a:pt x="329" y="280"/>
                    <a:pt x="328" y="283"/>
                  </a:cubicBezTo>
                  <a:cubicBezTo>
                    <a:pt x="327" y="284"/>
                    <a:pt x="327" y="285"/>
                    <a:pt x="326" y="287"/>
                  </a:cubicBezTo>
                  <a:cubicBezTo>
                    <a:pt x="339" y="284"/>
                    <a:pt x="356" y="278"/>
                    <a:pt x="368" y="279"/>
                  </a:cubicBezTo>
                  <a:cubicBezTo>
                    <a:pt x="371" y="277"/>
                    <a:pt x="379" y="271"/>
                    <a:pt x="378" y="267"/>
                  </a:cubicBezTo>
                  <a:cubicBezTo>
                    <a:pt x="377" y="266"/>
                    <a:pt x="376" y="265"/>
                    <a:pt x="375" y="263"/>
                  </a:cubicBezTo>
                  <a:cubicBezTo>
                    <a:pt x="369" y="255"/>
                    <a:pt x="371" y="249"/>
                    <a:pt x="377" y="243"/>
                  </a:cubicBezTo>
                  <a:cubicBezTo>
                    <a:pt x="367" y="242"/>
                    <a:pt x="355" y="243"/>
                    <a:pt x="349" y="250"/>
                  </a:cubicBezTo>
                  <a:cubicBezTo>
                    <a:pt x="345" y="255"/>
                    <a:pt x="338" y="243"/>
                    <a:pt x="338" y="242"/>
                  </a:cubicBezTo>
                  <a:cubicBezTo>
                    <a:pt x="335" y="236"/>
                    <a:pt x="335" y="228"/>
                    <a:pt x="345" y="219"/>
                  </a:cubicBezTo>
                  <a:cubicBezTo>
                    <a:pt x="347" y="216"/>
                    <a:pt x="351" y="221"/>
                    <a:pt x="349" y="223"/>
                  </a:cubicBezTo>
                  <a:cubicBezTo>
                    <a:pt x="341" y="230"/>
                    <a:pt x="339" y="237"/>
                    <a:pt x="346" y="244"/>
                  </a:cubicBezTo>
                  <a:lnTo>
                    <a:pt x="347" y="245"/>
                  </a:lnTo>
                  <a:cubicBezTo>
                    <a:pt x="357" y="237"/>
                    <a:pt x="371" y="236"/>
                    <a:pt x="383" y="239"/>
                  </a:cubicBezTo>
                  <a:lnTo>
                    <a:pt x="383" y="239"/>
                  </a:lnTo>
                  <a:lnTo>
                    <a:pt x="383" y="239"/>
                  </a:lnTo>
                  <a:cubicBezTo>
                    <a:pt x="404" y="237"/>
                    <a:pt x="403" y="229"/>
                    <a:pt x="397" y="213"/>
                  </a:cubicBezTo>
                  <a:cubicBezTo>
                    <a:pt x="395" y="207"/>
                    <a:pt x="392" y="200"/>
                    <a:pt x="389" y="191"/>
                  </a:cubicBezTo>
                  <a:cubicBezTo>
                    <a:pt x="384" y="180"/>
                    <a:pt x="376" y="155"/>
                    <a:pt x="367" y="129"/>
                  </a:cubicBezTo>
                  <a:cubicBezTo>
                    <a:pt x="343" y="119"/>
                    <a:pt x="308" y="125"/>
                    <a:pt x="282" y="137"/>
                  </a:cubicBezTo>
                  <a:cubicBezTo>
                    <a:pt x="275" y="147"/>
                    <a:pt x="266" y="156"/>
                    <a:pt x="252" y="165"/>
                  </a:cubicBezTo>
                  <a:cubicBezTo>
                    <a:pt x="246" y="202"/>
                    <a:pt x="216" y="229"/>
                    <a:pt x="182" y="233"/>
                  </a:cubicBezTo>
                  <a:lnTo>
                    <a:pt x="181" y="240"/>
                  </a:lnTo>
                  <a:lnTo>
                    <a:pt x="181" y="240"/>
                  </a:lnTo>
                  <a:close/>
                  <a:moveTo>
                    <a:pt x="175" y="239"/>
                  </a:moveTo>
                  <a:lnTo>
                    <a:pt x="175" y="239"/>
                  </a:lnTo>
                  <a:lnTo>
                    <a:pt x="176" y="234"/>
                  </a:lnTo>
                  <a:cubicBezTo>
                    <a:pt x="174" y="234"/>
                    <a:pt x="172" y="234"/>
                    <a:pt x="170" y="234"/>
                  </a:cubicBezTo>
                  <a:cubicBezTo>
                    <a:pt x="166" y="239"/>
                    <a:pt x="162" y="244"/>
                    <a:pt x="158" y="249"/>
                  </a:cubicBezTo>
                  <a:cubicBezTo>
                    <a:pt x="158" y="253"/>
                    <a:pt x="158" y="258"/>
                    <a:pt x="159" y="261"/>
                  </a:cubicBezTo>
                  <a:cubicBezTo>
                    <a:pt x="171" y="252"/>
                    <a:pt x="194" y="258"/>
                    <a:pt x="187" y="282"/>
                  </a:cubicBezTo>
                  <a:cubicBezTo>
                    <a:pt x="190" y="284"/>
                    <a:pt x="193" y="287"/>
                    <a:pt x="196" y="291"/>
                  </a:cubicBezTo>
                  <a:cubicBezTo>
                    <a:pt x="208" y="274"/>
                    <a:pt x="198" y="245"/>
                    <a:pt x="173" y="245"/>
                  </a:cubicBezTo>
                  <a:cubicBezTo>
                    <a:pt x="170" y="244"/>
                    <a:pt x="170" y="239"/>
                    <a:pt x="174" y="239"/>
                  </a:cubicBezTo>
                  <a:cubicBezTo>
                    <a:pt x="174" y="239"/>
                    <a:pt x="175" y="239"/>
                    <a:pt x="175" y="239"/>
                  </a:cubicBezTo>
                  <a:lnTo>
                    <a:pt x="175" y="239"/>
                  </a:lnTo>
                  <a:close/>
                  <a:moveTo>
                    <a:pt x="273" y="38"/>
                  </a:moveTo>
                  <a:lnTo>
                    <a:pt x="273" y="38"/>
                  </a:lnTo>
                  <a:cubicBezTo>
                    <a:pt x="273" y="41"/>
                    <a:pt x="270" y="43"/>
                    <a:pt x="268" y="43"/>
                  </a:cubicBezTo>
                  <a:cubicBezTo>
                    <a:pt x="265" y="43"/>
                    <a:pt x="262" y="41"/>
                    <a:pt x="262" y="38"/>
                  </a:cubicBezTo>
                  <a:cubicBezTo>
                    <a:pt x="262" y="35"/>
                    <a:pt x="265" y="33"/>
                    <a:pt x="268" y="33"/>
                  </a:cubicBezTo>
                  <a:cubicBezTo>
                    <a:pt x="270" y="33"/>
                    <a:pt x="273" y="35"/>
                    <a:pt x="273" y="38"/>
                  </a:cubicBezTo>
                  <a:lnTo>
                    <a:pt x="273" y="38"/>
                  </a:lnTo>
                  <a:close/>
                  <a:moveTo>
                    <a:pt x="288" y="20"/>
                  </a:moveTo>
                  <a:lnTo>
                    <a:pt x="288" y="20"/>
                  </a:lnTo>
                  <a:cubicBezTo>
                    <a:pt x="288" y="24"/>
                    <a:pt x="285" y="26"/>
                    <a:pt x="282" y="26"/>
                  </a:cubicBezTo>
                  <a:cubicBezTo>
                    <a:pt x="279" y="26"/>
                    <a:pt x="276" y="24"/>
                    <a:pt x="276" y="20"/>
                  </a:cubicBezTo>
                  <a:cubicBezTo>
                    <a:pt x="276" y="17"/>
                    <a:pt x="279" y="15"/>
                    <a:pt x="282" y="15"/>
                  </a:cubicBezTo>
                  <a:cubicBezTo>
                    <a:pt x="285" y="15"/>
                    <a:pt x="288" y="17"/>
                    <a:pt x="288" y="20"/>
                  </a:cubicBezTo>
                  <a:lnTo>
                    <a:pt x="288" y="20"/>
                  </a:lnTo>
                  <a:close/>
                  <a:moveTo>
                    <a:pt x="258" y="56"/>
                  </a:moveTo>
                  <a:lnTo>
                    <a:pt x="258" y="56"/>
                  </a:lnTo>
                  <a:cubicBezTo>
                    <a:pt x="258" y="59"/>
                    <a:pt x="256" y="61"/>
                    <a:pt x="254" y="61"/>
                  </a:cubicBezTo>
                  <a:cubicBezTo>
                    <a:pt x="251" y="61"/>
                    <a:pt x="249" y="59"/>
                    <a:pt x="249" y="56"/>
                  </a:cubicBezTo>
                  <a:cubicBezTo>
                    <a:pt x="249" y="54"/>
                    <a:pt x="251" y="52"/>
                    <a:pt x="254" y="52"/>
                  </a:cubicBezTo>
                  <a:cubicBezTo>
                    <a:pt x="256" y="52"/>
                    <a:pt x="258" y="54"/>
                    <a:pt x="258" y="56"/>
                  </a:cubicBezTo>
                  <a:lnTo>
                    <a:pt x="258" y="56"/>
                  </a:lnTo>
                  <a:close/>
                  <a:moveTo>
                    <a:pt x="98" y="6"/>
                  </a:moveTo>
                  <a:lnTo>
                    <a:pt x="98" y="6"/>
                  </a:lnTo>
                  <a:cubicBezTo>
                    <a:pt x="98" y="9"/>
                    <a:pt x="95" y="12"/>
                    <a:pt x="92" y="12"/>
                  </a:cubicBezTo>
                  <a:cubicBezTo>
                    <a:pt x="89" y="12"/>
                    <a:pt x="87" y="9"/>
                    <a:pt x="87" y="6"/>
                  </a:cubicBezTo>
                  <a:cubicBezTo>
                    <a:pt x="87" y="3"/>
                    <a:pt x="89" y="0"/>
                    <a:pt x="92" y="0"/>
                  </a:cubicBezTo>
                  <a:cubicBezTo>
                    <a:pt x="95" y="0"/>
                    <a:pt x="98" y="3"/>
                    <a:pt x="98" y="6"/>
                  </a:cubicBezTo>
                  <a:lnTo>
                    <a:pt x="98" y="6"/>
                  </a:lnTo>
                  <a:close/>
                </a:path>
              </a:pathLst>
            </a:custGeom>
            <a:noFill/>
            <a:ln w="15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sz="4267"/>
            </a:p>
          </p:txBody>
        </p:sp>
        <p:sp>
          <p:nvSpPr>
            <p:cNvPr id="34" name="Freeform 13">
              <a:extLst>
                <a:ext uri="{FF2B5EF4-FFF2-40B4-BE49-F238E27FC236}">
                  <a16:creationId xmlns:a16="http://schemas.microsoft.com/office/drawing/2014/main" id="{CEA088E1-A54D-7B4D-88AA-66731A3623E8}"/>
                </a:ext>
              </a:extLst>
            </p:cNvPr>
            <p:cNvSpPr>
              <a:spLocks noEditPoints="1"/>
            </p:cNvSpPr>
            <p:nvPr userDrawn="1"/>
          </p:nvSpPr>
          <p:spPr bwMode="auto">
            <a:xfrm>
              <a:off x="7816850" y="631825"/>
              <a:ext cx="188913" cy="146050"/>
            </a:xfrm>
            <a:custGeom>
              <a:avLst/>
              <a:gdLst>
                <a:gd name="T0" fmla="*/ 15 w 232"/>
                <a:gd name="T1" fmla="*/ 172 h 178"/>
                <a:gd name="T2" fmla="*/ 15 w 232"/>
                <a:gd name="T3" fmla="*/ 172 h 178"/>
                <a:gd name="T4" fmla="*/ 25 w 232"/>
                <a:gd name="T5" fmla="*/ 162 h 178"/>
                <a:gd name="T6" fmla="*/ 15 w 232"/>
                <a:gd name="T7" fmla="*/ 152 h 178"/>
                <a:gd name="T8" fmla="*/ 5 w 232"/>
                <a:gd name="T9" fmla="*/ 162 h 178"/>
                <a:gd name="T10" fmla="*/ 15 w 232"/>
                <a:gd name="T11" fmla="*/ 172 h 178"/>
                <a:gd name="T12" fmla="*/ 15 w 232"/>
                <a:gd name="T13" fmla="*/ 172 h 178"/>
                <a:gd name="T14" fmla="*/ 15 w 232"/>
                <a:gd name="T15" fmla="*/ 178 h 178"/>
                <a:gd name="T16" fmla="*/ 15 w 232"/>
                <a:gd name="T17" fmla="*/ 178 h 178"/>
                <a:gd name="T18" fmla="*/ 0 w 232"/>
                <a:gd name="T19" fmla="*/ 162 h 178"/>
                <a:gd name="T20" fmla="*/ 15 w 232"/>
                <a:gd name="T21" fmla="*/ 146 h 178"/>
                <a:gd name="T22" fmla="*/ 31 w 232"/>
                <a:gd name="T23" fmla="*/ 162 h 178"/>
                <a:gd name="T24" fmla="*/ 15 w 232"/>
                <a:gd name="T25" fmla="*/ 178 h 178"/>
                <a:gd name="T26" fmla="*/ 15 w 232"/>
                <a:gd name="T27" fmla="*/ 178 h 178"/>
                <a:gd name="T28" fmla="*/ 232 w 232"/>
                <a:gd name="T29" fmla="*/ 91 h 178"/>
                <a:gd name="T30" fmla="*/ 232 w 232"/>
                <a:gd name="T31" fmla="*/ 91 h 178"/>
                <a:gd name="T32" fmla="*/ 232 w 232"/>
                <a:gd name="T33" fmla="*/ 91 h 178"/>
                <a:gd name="T34" fmla="*/ 232 w 232"/>
                <a:gd name="T35" fmla="*/ 91 h 178"/>
                <a:gd name="T36" fmla="*/ 232 w 232"/>
                <a:gd name="T37" fmla="*/ 91 h 178"/>
                <a:gd name="T38" fmla="*/ 232 w 232"/>
                <a:gd name="T39" fmla="*/ 91 h 178"/>
                <a:gd name="T40" fmla="*/ 149 w 232"/>
                <a:gd name="T41" fmla="*/ 27 h 178"/>
                <a:gd name="T42" fmla="*/ 149 w 232"/>
                <a:gd name="T43" fmla="*/ 27 h 178"/>
                <a:gd name="T44" fmla="*/ 147 w 232"/>
                <a:gd name="T45" fmla="*/ 11 h 178"/>
                <a:gd name="T46" fmla="*/ 124 w 232"/>
                <a:gd name="T47" fmla="*/ 23 h 178"/>
                <a:gd name="T48" fmla="*/ 135 w 232"/>
                <a:gd name="T49" fmla="*/ 26 h 178"/>
                <a:gd name="T50" fmla="*/ 149 w 232"/>
                <a:gd name="T51" fmla="*/ 27 h 178"/>
                <a:gd name="T52" fmla="*/ 149 w 232"/>
                <a:gd name="T53" fmla="*/ 27 h 178"/>
                <a:gd name="T54" fmla="*/ 153 w 232"/>
                <a:gd name="T55" fmla="*/ 9 h 178"/>
                <a:gd name="T56" fmla="*/ 153 w 232"/>
                <a:gd name="T57" fmla="*/ 9 h 178"/>
                <a:gd name="T58" fmla="*/ 155 w 232"/>
                <a:gd name="T59" fmla="*/ 28 h 178"/>
                <a:gd name="T60" fmla="*/ 166 w 232"/>
                <a:gd name="T61" fmla="*/ 27 h 178"/>
                <a:gd name="T62" fmla="*/ 163 w 232"/>
                <a:gd name="T63" fmla="*/ 17 h 178"/>
                <a:gd name="T64" fmla="*/ 164 w 232"/>
                <a:gd name="T65" fmla="*/ 7 h 178"/>
                <a:gd name="T66" fmla="*/ 153 w 232"/>
                <a:gd name="T67" fmla="*/ 9 h 178"/>
                <a:gd name="T68" fmla="*/ 153 w 232"/>
                <a:gd name="T69" fmla="*/ 9 h 178"/>
                <a:gd name="T70" fmla="*/ 177 w 232"/>
                <a:gd name="T71" fmla="*/ 1 h 178"/>
                <a:gd name="T72" fmla="*/ 177 w 232"/>
                <a:gd name="T73" fmla="*/ 1 h 178"/>
                <a:gd name="T74" fmla="*/ 187 w 232"/>
                <a:gd name="T75" fmla="*/ 1 h 178"/>
                <a:gd name="T76" fmla="*/ 190 w 232"/>
                <a:gd name="T77" fmla="*/ 4 h 178"/>
                <a:gd name="T78" fmla="*/ 182 w 232"/>
                <a:gd name="T79" fmla="*/ 10 h 178"/>
                <a:gd name="T80" fmla="*/ 183 w 232"/>
                <a:gd name="T81" fmla="*/ 15 h 178"/>
                <a:gd name="T82" fmla="*/ 175 w 232"/>
                <a:gd name="T83" fmla="*/ 32 h 178"/>
                <a:gd name="T84" fmla="*/ 175 w 232"/>
                <a:gd name="T85" fmla="*/ 32 h 178"/>
                <a:gd name="T86" fmla="*/ 154 w 232"/>
                <a:gd name="T87" fmla="*/ 33 h 178"/>
                <a:gd name="T88" fmla="*/ 152 w 232"/>
                <a:gd name="T89" fmla="*/ 33 h 178"/>
                <a:gd name="T90" fmla="*/ 119 w 232"/>
                <a:gd name="T91" fmla="*/ 27 h 178"/>
                <a:gd name="T92" fmla="*/ 119 w 232"/>
                <a:gd name="T93" fmla="*/ 27 h 178"/>
                <a:gd name="T94" fmla="*/ 114 w 232"/>
                <a:gd name="T95" fmla="*/ 24 h 178"/>
                <a:gd name="T96" fmla="*/ 116 w 232"/>
                <a:gd name="T97" fmla="*/ 22 h 178"/>
                <a:gd name="T98" fmla="*/ 117 w 232"/>
                <a:gd name="T99" fmla="*/ 21 h 178"/>
                <a:gd name="T100" fmla="*/ 177 w 232"/>
                <a:gd name="T101" fmla="*/ 1 h 178"/>
                <a:gd name="T102" fmla="*/ 177 w 232"/>
                <a:gd name="T103" fmla="*/ 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2" h="178">
                  <a:moveTo>
                    <a:pt x="15" y="172"/>
                  </a:moveTo>
                  <a:lnTo>
                    <a:pt x="15" y="172"/>
                  </a:lnTo>
                  <a:cubicBezTo>
                    <a:pt x="21" y="172"/>
                    <a:pt x="25" y="167"/>
                    <a:pt x="25" y="162"/>
                  </a:cubicBezTo>
                  <a:cubicBezTo>
                    <a:pt x="25" y="156"/>
                    <a:pt x="21" y="152"/>
                    <a:pt x="15" y="152"/>
                  </a:cubicBezTo>
                  <a:cubicBezTo>
                    <a:pt x="10" y="152"/>
                    <a:pt x="5" y="156"/>
                    <a:pt x="5" y="162"/>
                  </a:cubicBezTo>
                  <a:cubicBezTo>
                    <a:pt x="5" y="167"/>
                    <a:pt x="10" y="172"/>
                    <a:pt x="15" y="172"/>
                  </a:cubicBezTo>
                  <a:lnTo>
                    <a:pt x="15" y="172"/>
                  </a:lnTo>
                  <a:close/>
                  <a:moveTo>
                    <a:pt x="15" y="178"/>
                  </a:moveTo>
                  <a:lnTo>
                    <a:pt x="15" y="178"/>
                  </a:lnTo>
                  <a:cubicBezTo>
                    <a:pt x="7" y="178"/>
                    <a:pt x="0" y="170"/>
                    <a:pt x="0" y="162"/>
                  </a:cubicBezTo>
                  <a:cubicBezTo>
                    <a:pt x="0" y="153"/>
                    <a:pt x="7" y="146"/>
                    <a:pt x="15" y="146"/>
                  </a:cubicBezTo>
                  <a:cubicBezTo>
                    <a:pt x="24" y="146"/>
                    <a:pt x="31" y="153"/>
                    <a:pt x="31" y="162"/>
                  </a:cubicBezTo>
                  <a:cubicBezTo>
                    <a:pt x="31" y="170"/>
                    <a:pt x="24" y="178"/>
                    <a:pt x="15" y="178"/>
                  </a:cubicBezTo>
                  <a:lnTo>
                    <a:pt x="15" y="178"/>
                  </a:lnTo>
                  <a:close/>
                  <a:moveTo>
                    <a:pt x="232" y="91"/>
                  </a:moveTo>
                  <a:lnTo>
                    <a:pt x="232" y="91"/>
                  </a:lnTo>
                  <a:cubicBezTo>
                    <a:pt x="232" y="91"/>
                    <a:pt x="232" y="91"/>
                    <a:pt x="232" y="91"/>
                  </a:cubicBezTo>
                  <a:lnTo>
                    <a:pt x="232" y="91"/>
                  </a:lnTo>
                  <a:lnTo>
                    <a:pt x="232" y="91"/>
                  </a:lnTo>
                  <a:lnTo>
                    <a:pt x="232" y="91"/>
                  </a:lnTo>
                  <a:close/>
                  <a:moveTo>
                    <a:pt x="149" y="27"/>
                  </a:moveTo>
                  <a:lnTo>
                    <a:pt x="149" y="27"/>
                  </a:lnTo>
                  <a:cubicBezTo>
                    <a:pt x="147" y="23"/>
                    <a:pt x="147" y="17"/>
                    <a:pt x="147" y="11"/>
                  </a:cubicBezTo>
                  <a:cubicBezTo>
                    <a:pt x="139" y="13"/>
                    <a:pt x="131" y="17"/>
                    <a:pt x="124" y="23"/>
                  </a:cubicBezTo>
                  <a:cubicBezTo>
                    <a:pt x="126" y="23"/>
                    <a:pt x="130" y="25"/>
                    <a:pt x="135" y="26"/>
                  </a:cubicBezTo>
                  <a:cubicBezTo>
                    <a:pt x="139" y="26"/>
                    <a:pt x="144" y="27"/>
                    <a:pt x="149" y="27"/>
                  </a:cubicBezTo>
                  <a:lnTo>
                    <a:pt x="149" y="27"/>
                  </a:lnTo>
                  <a:close/>
                  <a:moveTo>
                    <a:pt x="153" y="9"/>
                  </a:moveTo>
                  <a:lnTo>
                    <a:pt x="153" y="9"/>
                  </a:lnTo>
                  <a:cubicBezTo>
                    <a:pt x="152" y="17"/>
                    <a:pt x="153" y="23"/>
                    <a:pt x="155" y="28"/>
                  </a:cubicBezTo>
                  <a:cubicBezTo>
                    <a:pt x="159" y="28"/>
                    <a:pt x="162" y="27"/>
                    <a:pt x="166" y="27"/>
                  </a:cubicBezTo>
                  <a:cubicBezTo>
                    <a:pt x="164" y="25"/>
                    <a:pt x="163" y="21"/>
                    <a:pt x="163" y="17"/>
                  </a:cubicBezTo>
                  <a:cubicBezTo>
                    <a:pt x="163" y="14"/>
                    <a:pt x="163" y="10"/>
                    <a:pt x="164" y="7"/>
                  </a:cubicBezTo>
                  <a:cubicBezTo>
                    <a:pt x="161" y="8"/>
                    <a:pt x="157" y="8"/>
                    <a:pt x="153" y="9"/>
                  </a:cubicBezTo>
                  <a:lnTo>
                    <a:pt x="153" y="9"/>
                  </a:lnTo>
                  <a:close/>
                  <a:moveTo>
                    <a:pt x="177" y="1"/>
                  </a:moveTo>
                  <a:lnTo>
                    <a:pt x="177" y="1"/>
                  </a:lnTo>
                  <a:cubicBezTo>
                    <a:pt x="180" y="1"/>
                    <a:pt x="184" y="0"/>
                    <a:pt x="187" y="1"/>
                  </a:cubicBezTo>
                  <a:cubicBezTo>
                    <a:pt x="189" y="1"/>
                    <a:pt x="190" y="3"/>
                    <a:pt x="190" y="4"/>
                  </a:cubicBezTo>
                  <a:cubicBezTo>
                    <a:pt x="190" y="7"/>
                    <a:pt x="185" y="9"/>
                    <a:pt x="182" y="10"/>
                  </a:cubicBezTo>
                  <a:cubicBezTo>
                    <a:pt x="182" y="12"/>
                    <a:pt x="183" y="14"/>
                    <a:pt x="183" y="15"/>
                  </a:cubicBezTo>
                  <a:cubicBezTo>
                    <a:pt x="184" y="23"/>
                    <a:pt x="180" y="30"/>
                    <a:pt x="175" y="32"/>
                  </a:cubicBezTo>
                  <a:cubicBezTo>
                    <a:pt x="175" y="32"/>
                    <a:pt x="175" y="32"/>
                    <a:pt x="175" y="32"/>
                  </a:cubicBezTo>
                  <a:cubicBezTo>
                    <a:pt x="168" y="33"/>
                    <a:pt x="161" y="33"/>
                    <a:pt x="154" y="33"/>
                  </a:cubicBezTo>
                  <a:cubicBezTo>
                    <a:pt x="153" y="33"/>
                    <a:pt x="153" y="33"/>
                    <a:pt x="152" y="33"/>
                  </a:cubicBezTo>
                  <a:cubicBezTo>
                    <a:pt x="141" y="33"/>
                    <a:pt x="129" y="31"/>
                    <a:pt x="119" y="27"/>
                  </a:cubicBezTo>
                  <a:cubicBezTo>
                    <a:pt x="119" y="27"/>
                    <a:pt x="119" y="27"/>
                    <a:pt x="119" y="27"/>
                  </a:cubicBezTo>
                  <a:cubicBezTo>
                    <a:pt x="116" y="30"/>
                    <a:pt x="112" y="27"/>
                    <a:pt x="114" y="24"/>
                  </a:cubicBezTo>
                  <a:cubicBezTo>
                    <a:pt x="114" y="24"/>
                    <a:pt x="115" y="23"/>
                    <a:pt x="116" y="22"/>
                  </a:cubicBezTo>
                  <a:cubicBezTo>
                    <a:pt x="116" y="22"/>
                    <a:pt x="117" y="21"/>
                    <a:pt x="117" y="21"/>
                  </a:cubicBezTo>
                  <a:cubicBezTo>
                    <a:pt x="123" y="15"/>
                    <a:pt x="142" y="1"/>
                    <a:pt x="177" y="1"/>
                  </a:cubicBezTo>
                  <a:lnTo>
                    <a:pt x="177" y="1"/>
                  </a:lnTo>
                  <a:close/>
                </a:path>
              </a:pathLst>
            </a:custGeom>
            <a:noFill/>
            <a:ln w="15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sz="4267"/>
            </a:p>
          </p:txBody>
        </p:sp>
        <p:sp>
          <p:nvSpPr>
            <p:cNvPr id="35" name="Freeform 14">
              <a:extLst>
                <a:ext uri="{FF2B5EF4-FFF2-40B4-BE49-F238E27FC236}">
                  <a16:creationId xmlns:a16="http://schemas.microsoft.com/office/drawing/2014/main" id="{573F31D7-C0EE-E34D-88C1-253208020031}"/>
                </a:ext>
              </a:extLst>
            </p:cNvPr>
            <p:cNvSpPr>
              <a:spLocks noEditPoints="1"/>
            </p:cNvSpPr>
            <p:nvPr userDrawn="1"/>
          </p:nvSpPr>
          <p:spPr bwMode="auto">
            <a:xfrm>
              <a:off x="8123238" y="455613"/>
              <a:ext cx="800100" cy="385762"/>
            </a:xfrm>
            <a:custGeom>
              <a:avLst/>
              <a:gdLst>
                <a:gd name="T0" fmla="*/ 44 w 986"/>
                <a:gd name="T1" fmla="*/ 12 h 469"/>
                <a:gd name="T2" fmla="*/ 100 w 986"/>
                <a:gd name="T3" fmla="*/ 110 h 469"/>
                <a:gd name="T4" fmla="*/ 112 w 986"/>
                <a:gd name="T5" fmla="*/ 49 h 469"/>
                <a:gd name="T6" fmla="*/ 238 w 986"/>
                <a:gd name="T7" fmla="*/ 9 h 469"/>
                <a:gd name="T8" fmla="*/ 265 w 986"/>
                <a:gd name="T9" fmla="*/ 94 h 469"/>
                <a:gd name="T10" fmla="*/ 297 w 986"/>
                <a:gd name="T11" fmla="*/ 110 h 469"/>
                <a:gd name="T12" fmla="*/ 368 w 986"/>
                <a:gd name="T13" fmla="*/ 2 h 469"/>
                <a:gd name="T14" fmla="*/ 431 w 986"/>
                <a:gd name="T15" fmla="*/ 0 h 469"/>
                <a:gd name="T16" fmla="*/ 506 w 986"/>
                <a:gd name="T17" fmla="*/ 2 h 469"/>
                <a:gd name="T18" fmla="*/ 562 w 986"/>
                <a:gd name="T19" fmla="*/ 110 h 469"/>
                <a:gd name="T20" fmla="*/ 595 w 986"/>
                <a:gd name="T21" fmla="*/ 104 h 469"/>
                <a:gd name="T22" fmla="*/ 653 w 986"/>
                <a:gd name="T23" fmla="*/ 16 h 469"/>
                <a:gd name="T24" fmla="*/ 623 w 986"/>
                <a:gd name="T25" fmla="*/ 103 h 469"/>
                <a:gd name="T26" fmla="*/ 741 w 986"/>
                <a:gd name="T27" fmla="*/ 112 h 469"/>
                <a:gd name="T28" fmla="*/ 805 w 986"/>
                <a:gd name="T29" fmla="*/ 2 h 469"/>
                <a:gd name="T30" fmla="*/ 887 w 986"/>
                <a:gd name="T31" fmla="*/ 110 h 469"/>
                <a:gd name="T32" fmla="*/ 805 w 986"/>
                <a:gd name="T33" fmla="*/ 2 h 469"/>
                <a:gd name="T34" fmla="*/ 938 w 986"/>
                <a:gd name="T35" fmla="*/ 59 h 469"/>
                <a:gd name="T36" fmla="*/ 926 w 986"/>
                <a:gd name="T37" fmla="*/ 2 h 469"/>
                <a:gd name="T38" fmla="*/ 54 w 986"/>
                <a:gd name="T39" fmla="*/ 281 h 469"/>
                <a:gd name="T40" fmla="*/ 96 w 986"/>
                <a:gd name="T41" fmla="*/ 251 h 469"/>
                <a:gd name="T42" fmla="*/ 205 w 986"/>
                <a:gd name="T43" fmla="*/ 291 h 469"/>
                <a:gd name="T44" fmla="*/ 256 w 986"/>
                <a:gd name="T45" fmla="*/ 288 h 469"/>
                <a:gd name="T46" fmla="*/ 303 w 986"/>
                <a:gd name="T47" fmla="*/ 179 h 469"/>
                <a:gd name="T48" fmla="*/ 303 w 986"/>
                <a:gd name="T49" fmla="*/ 179 h 469"/>
                <a:gd name="T50" fmla="*/ 421 w 986"/>
                <a:gd name="T51" fmla="*/ 278 h 469"/>
                <a:gd name="T52" fmla="*/ 467 w 986"/>
                <a:gd name="T53" fmla="*/ 180 h 469"/>
                <a:gd name="T54" fmla="*/ 525 w 986"/>
                <a:gd name="T55" fmla="*/ 190 h 469"/>
                <a:gd name="T56" fmla="*/ 495 w 986"/>
                <a:gd name="T57" fmla="*/ 288 h 469"/>
                <a:gd name="T58" fmla="*/ 575 w 986"/>
                <a:gd name="T59" fmla="*/ 285 h 469"/>
                <a:gd name="T60" fmla="*/ 618 w 986"/>
                <a:gd name="T61" fmla="*/ 282 h 469"/>
                <a:gd name="T62" fmla="*/ 620 w 986"/>
                <a:gd name="T63" fmla="*/ 227 h 469"/>
                <a:gd name="T64" fmla="*/ 625 w 986"/>
                <a:gd name="T65" fmla="*/ 241 h 469"/>
                <a:gd name="T66" fmla="*/ 697 w 986"/>
                <a:gd name="T67" fmla="*/ 180 h 469"/>
                <a:gd name="T68" fmla="*/ 752 w 986"/>
                <a:gd name="T69" fmla="*/ 288 h 469"/>
                <a:gd name="T70" fmla="*/ 851 w 986"/>
                <a:gd name="T71" fmla="*/ 191 h 469"/>
                <a:gd name="T72" fmla="*/ 900 w 986"/>
                <a:gd name="T73" fmla="*/ 287 h 469"/>
                <a:gd name="T74" fmla="*/ 888 w 986"/>
                <a:gd name="T75" fmla="*/ 291 h 469"/>
                <a:gd name="T76" fmla="*/ 871 w 986"/>
                <a:gd name="T77" fmla="*/ 174 h 469"/>
                <a:gd name="T78" fmla="*/ 820 w 986"/>
                <a:gd name="T79" fmla="*/ 188 h 469"/>
                <a:gd name="T80" fmla="*/ 954 w 986"/>
                <a:gd name="T81" fmla="*/ 190 h 469"/>
                <a:gd name="T82" fmla="*/ 25 w 986"/>
                <a:gd name="T83" fmla="*/ 457 h 469"/>
                <a:gd name="T84" fmla="*/ 46 w 986"/>
                <a:gd name="T85" fmla="*/ 359 h 469"/>
                <a:gd name="T86" fmla="*/ 171 w 986"/>
                <a:gd name="T87" fmla="*/ 369 h 469"/>
                <a:gd name="T88" fmla="*/ 220 w 986"/>
                <a:gd name="T89" fmla="*/ 465 h 469"/>
                <a:gd name="T90" fmla="*/ 208 w 986"/>
                <a:gd name="T91" fmla="*/ 469 h 469"/>
                <a:gd name="T92" fmla="*/ 278 w 986"/>
                <a:gd name="T93" fmla="*/ 368 h 469"/>
                <a:gd name="T94" fmla="*/ 249 w 986"/>
                <a:gd name="T95" fmla="*/ 467 h 469"/>
                <a:gd name="T96" fmla="*/ 328 w 986"/>
                <a:gd name="T97" fmla="*/ 463 h 469"/>
                <a:gd name="T98" fmla="*/ 394 w 986"/>
                <a:gd name="T99" fmla="*/ 359 h 469"/>
                <a:gd name="T100" fmla="*/ 429 w 986"/>
                <a:gd name="T101" fmla="*/ 466 h 469"/>
                <a:gd name="T102" fmla="*/ 394 w 986"/>
                <a:gd name="T103" fmla="*/ 359 h 469"/>
                <a:gd name="T104" fmla="*/ 579 w 986"/>
                <a:gd name="T105" fmla="*/ 438 h 469"/>
                <a:gd name="T106" fmla="*/ 551 w 986"/>
                <a:gd name="T107" fmla="*/ 357 h 469"/>
                <a:gd name="T108" fmla="*/ 599 w 986"/>
                <a:gd name="T109" fmla="*/ 359 h 469"/>
                <a:gd name="T110" fmla="*/ 675 w 986"/>
                <a:gd name="T111" fmla="*/ 359 h 469"/>
                <a:gd name="T112" fmla="*/ 731 w 986"/>
                <a:gd name="T113" fmla="*/ 370 h 469"/>
                <a:gd name="T114" fmla="*/ 693 w 986"/>
                <a:gd name="T115" fmla="*/ 469 h 469"/>
                <a:gd name="T116" fmla="*/ 832 w 986"/>
                <a:gd name="T117" fmla="*/ 457 h 469"/>
                <a:gd name="T118" fmla="*/ 837 w 986"/>
                <a:gd name="T119" fmla="*/ 359 h 469"/>
                <a:gd name="T120" fmla="*/ 837 w 986"/>
                <a:gd name="T121" fmla="*/ 359 h 469"/>
                <a:gd name="T122" fmla="*/ 954 w 986"/>
                <a:gd name="T123" fmla="*/ 36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6" h="469">
                  <a:moveTo>
                    <a:pt x="0" y="2"/>
                  </a:moveTo>
                  <a:lnTo>
                    <a:pt x="0" y="2"/>
                  </a:lnTo>
                  <a:lnTo>
                    <a:pt x="0" y="12"/>
                  </a:lnTo>
                  <a:lnTo>
                    <a:pt x="32" y="12"/>
                  </a:lnTo>
                  <a:lnTo>
                    <a:pt x="32" y="110"/>
                  </a:lnTo>
                  <a:lnTo>
                    <a:pt x="44" y="110"/>
                  </a:lnTo>
                  <a:lnTo>
                    <a:pt x="44" y="12"/>
                  </a:lnTo>
                  <a:lnTo>
                    <a:pt x="76" y="12"/>
                  </a:lnTo>
                  <a:lnTo>
                    <a:pt x="76" y="2"/>
                  </a:lnTo>
                  <a:lnTo>
                    <a:pt x="0" y="2"/>
                  </a:lnTo>
                  <a:lnTo>
                    <a:pt x="0" y="2"/>
                  </a:lnTo>
                  <a:close/>
                  <a:moveTo>
                    <a:pt x="100" y="2"/>
                  </a:moveTo>
                  <a:lnTo>
                    <a:pt x="100" y="2"/>
                  </a:lnTo>
                  <a:lnTo>
                    <a:pt x="100" y="110"/>
                  </a:lnTo>
                  <a:lnTo>
                    <a:pt x="158" y="110"/>
                  </a:lnTo>
                  <a:lnTo>
                    <a:pt x="158" y="100"/>
                  </a:lnTo>
                  <a:lnTo>
                    <a:pt x="112" y="100"/>
                  </a:lnTo>
                  <a:lnTo>
                    <a:pt x="112" y="59"/>
                  </a:lnTo>
                  <a:lnTo>
                    <a:pt x="154" y="59"/>
                  </a:lnTo>
                  <a:lnTo>
                    <a:pt x="154" y="49"/>
                  </a:lnTo>
                  <a:lnTo>
                    <a:pt x="112" y="49"/>
                  </a:lnTo>
                  <a:lnTo>
                    <a:pt x="112" y="12"/>
                  </a:lnTo>
                  <a:lnTo>
                    <a:pt x="158" y="12"/>
                  </a:lnTo>
                  <a:lnTo>
                    <a:pt x="158" y="2"/>
                  </a:lnTo>
                  <a:lnTo>
                    <a:pt x="100" y="2"/>
                  </a:lnTo>
                  <a:lnTo>
                    <a:pt x="100" y="2"/>
                  </a:lnTo>
                  <a:close/>
                  <a:moveTo>
                    <a:pt x="238" y="9"/>
                  </a:moveTo>
                  <a:lnTo>
                    <a:pt x="238" y="9"/>
                  </a:lnTo>
                  <a:cubicBezTo>
                    <a:pt x="248" y="9"/>
                    <a:pt x="257" y="11"/>
                    <a:pt x="266" y="17"/>
                  </a:cubicBezTo>
                  <a:lnTo>
                    <a:pt x="270" y="8"/>
                  </a:lnTo>
                  <a:cubicBezTo>
                    <a:pt x="260" y="3"/>
                    <a:pt x="250" y="0"/>
                    <a:pt x="238" y="0"/>
                  </a:cubicBezTo>
                  <a:cubicBezTo>
                    <a:pt x="206" y="0"/>
                    <a:pt x="181" y="23"/>
                    <a:pt x="181" y="56"/>
                  </a:cubicBezTo>
                  <a:cubicBezTo>
                    <a:pt x="181" y="91"/>
                    <a:pt x="206" y="112"/>
                    <a:pt x="238" y="112"/>
                  </a:cubicBezTo>
                  <a:cubicBezTo>
                    <a:pt x="248" y="112"/>
                    <a:pt x="260" y="107"/>
                    <a:pt x="270" y="102"/>
                  </a:cubicBezTo>
                  <a:lnTo>
                    <a:pt x="265" y="94"/>
                  </a:lnTo>
                  <a:cubicBezTo>
                    <a:pt x="257" y="99"/>
                    <a:pt x="247" y="102"/>
                    <a:pt x="238" y="102"/>
                  </a:cubicBezTo>
                  <a:cubicBezTo>
                    <a:pt x="211" y="102"/>
                    <a:pt x="193" y="82"/>
                    <a:pt x="193" y="56"/>
                  </a:cubicBezTo>
                  <a:cubicBezTo>
                    <a:pt x="193" y="30"/>
                    <a:pt x="211" y="9"/>
                    <a:pt x="238" y="9"/>
                  </a:cubicBezTo>
                  <a:lnTo>
                    <a:pt x="238" y="9"/>
                  </a:lnTo>
                  <a:close/>
                  <a:moveTo>
                    <a:pt x="297" y="2"/>
                  </a:moveTo>
                  <a:lnTo>
                    <a:pt x="297" y="2"/>
                  </a:lnTo>
                  <a:lnTo>
                    <a:pt x="297" y="110"/>
                  </a:lnTo>
                  <a:lnTo>
                    <a:pt x="309" y="110"/>
                  </a:lnTo>
                  <a:lnTo>
                    <a:pt x="309" y="58"/>
                  </a:lnTo>
                  <a:lnTo>
                    <a:pt x="368" y="58"/>
                  </a:lnTo>
                  <a:lnTo>
                    <a:pt x="368" y="110"/>
                  </a:lnTo>
                  <a:lnTo>
                    <a:pt x="380" y="110"/>
                  </a:lnTo>
                  <a:lnTo>
                    <a:pt x="380" y="2"/>
                  </a:lnTo>
                  <a:lnTo>
                    <a:pt x="368" y="2"/>
                  </a:lnTo>
                  <a:lnTo>
                    <a:pt x="368" y="49"/>
                  </a:lnTo>
                  <a:lnTo>
                    <a:pt x="309" y="49"/>
                  </a:lnTo>
                  <a:lnTo>
                    <a:pt x="309" y="2"/>
                  </a:lnTo>
                  <a:lnTo>
                    <a:pt x="297" y="2"/>
                  </a:lnTo>
                  <a:lnTo>
                    <a:pt x="297" y="2"/>
                  </a:lnTo>
                  <a:close/>
                  <a:moveTo>
                    <a:pt x="431" y="0"/>
                  </a:moveTo>
                  <a:lnTo>
                    <a:pt x="431" y="0"/>
                  </a:lnTo>
                  <a:lnTo>
                    <a:pt x="418" y="3"/>
                  </a:lnTo>
                  <a:lnTo>
                    <a:pt x="418" y="110"/>
                  </a:lnTo>
                  <a:lnTo>
                    <a:pt x="430" y="110"/>
                  </a:lnTo>
                  <a:lnTo>
                    <a:pt x="430" y="18"/>
                  </a:lnTo>
                  <a:lnTo>
                    <a:pt x="493" y="112"/>
                  </a:lnTo>
                  <a:lnTo>
                    <a:pt x="506" y="109"/>
                  </a:lnTo>
                  <a:lnTo>
                    <a:pt x="506" y="2"/>
                  </a:lnTo>
                  <a:lnTo>
                    <a:pt x="495" y="2"/>
                  </a:lnTo>
                  <a:lnTo>
                    <a:pt x="495" y="95"/>
                  </a:lnTo>
                  <a:lnTo>
                    <a:pt x="431" y="0"/>
                  </a:lnTo>
                  <a:lnTo>
                    <a:pt x="431" y="0"/>
                  </a:lnTo>
                  <a:close/>
                  <a:moveTo>
                    <a:pt x="550" y="110"/>
                  </a:moveTo>
                  <a:lnTo>
                    <a:pt x="550" y="110"/>
                  </a:lnTo>
                  <a:lnTo>
                    <a:pt x="562" y="110"/>
                  </a:lnTo>
                  <a:lnTo>
                    <a:pt x="562" y="2"/>
                  </a:lnTo>
                  <a:lnTo>
                    <a:pt x="550" y="2"/>
                  </a:lnTo>
                  <a:lnTo>
                    <a:pt x="550" y="110"/>
                  </a:lnTo>
                  <a:close/>
                  <a:moveTo>
                    <a:pt x="623" y="103"/>
                  </a:moveTo>
                  <a:lnTo>
                    <a:pt x="623" y="103"/>
                  </a:lnTo>
                  <a:cubicBezTo>
                    <a:pt x="615" y="103"/>
                    <a:pt x="606" y="100"/>
                    <a:pt x="600" y="96"/>
                  </a:cubicBezTo>
                  <a:lnTo>
                    <a:pt x="595" y="104"/>
                  </a:lnTo>
                  <a:cubicBezTo>
                    <a:pt x="604" y="109"/>
                    <a:pt x="613" y="112"/>
                    <a:pt x="624" y="112"/>
                  </a:cubicBezTo>
                  <a:cubicBezTo>
                    <a:pt x="647" y="112"/>
                    <a:pt x="658" y="97"/>
                    <a:pt x="658" y="81"/>
                  </a:cubicBezTo>
                  <a:cubicBezTo>
                    <a:pt x="658" y="65"/>
                    <a:pt x="646" y="58"/>
                    <a:pt x="634" y="52"/>
                  </a:cubicBezTo>
                  <a:lnTo>
                    <a:pt x="625" y="48"/>
                  </a:lnTo>
                  <a:cubicBezTo>
                    <a:pt x="617" y="44"/>
                    <a:pt x="609" y="39"/>
                    <a:pt x="609" y="28"/>
                  </a:cubicBezTo>
                  <a:cubicBezTo>
                    <a:pt x="609" y="14"/>
                    <a:pt x="620" y="8"/>
                    <a:pt x="630" y="8"/>
                  </a:cubicBezTo>
                  <a:cubicBezTo>
                    <a:pt x="640" y="8"/>
                    <a:pt x="647" y="12"/>
                    <a:pt x="653" y="16"/>
                  </a:cubicBezTo>
                  <a:lnTo>
                    <a:pt x="657" y="8"/>
                  </a:lnTo>
                  <a:cubicBezTo>
                    <a:pt x="649" y="3"/>
                    <a:pt x="640" y="0"/>
                    <a:pt x="630" y="0"/>
                  </a:cubicBezTo>
                  <a:cubicBezTo>
                    <a:pt x="611" y="0"/>
                    <a:pt x="598" y="11"/>
                    <a:pt x="598" y="28"/>
                  </a:cubicBezTo>
                  <a:cubicBezTo>
                    <a:pt x="598" y="50"/>
                    <a:pt x="614" y="54"/>
                    <a:pt x="630" y="62"/>
                  </a:cubicBezTo>
                  <a:cubicBezTo>
                    <a:pt x="639" y="66"/>
                    <a:pt x="646" y="71"/>
                    <a:pt x="646" y="82"/>
                  </a:cubicBezTo>
                  <a:cubicBezTo>
                    <a:pt x="646" y="95"/>
                    <a:pt x="636" y="103"/>
                    <a:pt x="623" y="103"/>
                  </a:cubicBezTo>
                  <a:lnTo>
                    <a:pt x="623" y="103"/>
                  </a:lnTo>
                  <a:close/>
                  <a:moveTo>
                    <a:pt x="741" y="9"/>
                  </a:moveTo>
                  <a:lnTo>
                    <a:pt x="741" y="9"/>
                  </a:lnTo>
                  <a:cubicBezTo>
                    <a:pt x="752" y="9"/>
                    <a:pt x="761" y="11"/>
                    <a:pt x="769" y="17"/>
                  </a:cubicBezTo>
                  <a:lnTo>
                    <a:pt x="774" y="8"/>
                  </a:lnTo>
                  <a:cubicBezTo>
                    <a:pt x="764" y="3"/>
                    <a:pt x="754" y="0"/>
                    <a:pt x="741" y="0"/>
                  </a:cubicBezTo>
                  <a:cubicBezTo>
                    <a:pt x="709" y="0"/>
                    <a:pt x="684" y="23"/>
                    <a:pt x="684" y="56"/>
                  </a:cubicBezTo>
                  <a:cubicBezTo>
                    <a:pt x="684" y="91"/>
                    <a:pt x="709" y="112"/>
                    <a:pt x="741" y="112"/>
                  </a:cubicBezTo>
                  <a:cubicBezTo>
                    <a:pt x="752" y="112"/>
                    <a:pt x="764" y="107"/>
                    <a:pt x="773" y="102"/>
                  </a:cubicBezTo>
                  <a:lnTo>
                    <a:pt x="769" y="94"/>
                  </a:lnTo>
                  <a:cubicBezTo>
                    <a:pt x="761" y="99"/>
                    <a:pt x="751" y="102"/>
                    <a:pt x="741" y="102"/>
                  </a:cubicBezTo>
                  <a:cubicBezTo>
                    <a:pt x="715" y="102"/>
                    <a:pt x="697" y="82"/>
                    <a:pt x="697" y="56"/>
                  </a:cubicBezTo>
                  <a:cubicBezTo>
                    <a:pt x="697" y="30"/>
                    <a:pt x="715" y="9"/>
                    <a:pt x="741" y="9"/>
                  </a:cubicBezTo>
                  <a:lnTo>
                    <a:pt x="741" y="9"/>
                  </a:lnTo>
                  <a:close/>
                  <a:moveTo>
                    <a:pt x="805" y="2"/>
                  </a:moveTo>
                  <a:lnTo>
                    <a:pt x="805" y="2"/>
                  </a:lnTo>
                  <a:lnTo>
                    <a:pt x="805" y="110"/>
                  </a:lnTo>
                  <a:lnTo>
                    <a:pt x="817" y="110"/>
                  </a:lnTo>
                  <a:lnTo>
                    <a:pt x="817" y="58"/>
                  </a:lnTo>
                  <a:lnTo>
                    <a:pt x="875" y="58"/>
                  </a:lnTo>
                  <a:lnTo>
                    <a:pt x="875" y="110"/>
                  </a:lnTo>
                  <a:lnTo>
                    <a:pt x="887" y="110"/>
                  </a:lnTo>
                  <a:lnTo>
                    <a:pt x="887" y="2"/>
                  </a:lnTo>
                  <a:lnTo>
                    <a:pt x="875" y="2"/>
                  </a:lnTo>
                  <a:lnTo>
                    <a:pt x="875" y="49"/>
                  </a:lnTo>
                  <a:lnTo>
                    <a:pt x="817" y="49"/>
                  </a:lnTo>
                  <a:lnTo>
                    <a:pt x="817" y="2"/>
                  </a:lnTo>
                  <a:lnTo>
                    <a:pt x="805" y="2"/>
                  </a:lnTo>
                  <a:lnTo>
                    <a:pt x="805" y="2"/>
                  </a:lnTo>
                  <a:close/>
                  <a:moveTo>
                    <a:pt x="926" y="2"/>
                  </a:moveTo>
                  <a:lnTo>
                    <a:pt x="926" y="2"/>
                  </a:lnTo>
                  <a:lnTo>
                    <a:pt x="926" y="110"/>
                  </a:lnTo>
                  <a:lnTo>
                    <a:pt x="984" y="110"/>
                  </a:lnTo>
                  <a:lnTo>
                    <a:pt x="984" y="100"/>
                  </a:lnTo>
                  <a:lnTo>
                    <a:pt x="938" y="100"/>
                  </a:lnTo>
                  <a:lnTo>
                    <a:pt x="938" y="59"/>
                  </a:lnTo>
                  <a:lnTo>
                    <a:pt x="980" y="59"/>
                  </a:lnTo>
                  <a:lnTo>
                    <a:pt x="980" y="49"/>
                  </a:lnTo>
                  <a:lnTo>
                    <a:pt x="938" y="49"/>
                  </a:lnTo>
                  <a:lnTo>
                    <a:pt x="938" y="12"/>
                  </a:lnTo>
                  <a:lnTo>
                    <a:pt x="984" y="12"/>
                  </a:lnTo>
                  <a:lnTo>
                    <a:pt x="984" y="2"/>
                  </a:lnTo>
                  <a:lnTo>
                    <a:pt x="926" y="2"/>
                  </a:lnTo>
                  <a:lnTo>
                    <a:pt x="926" y="2"/>
                  </a:lnTo>
                  <a:close/>
                  <a:moveTo>
                    <a:pt x="96" y="251"/>
                  </a:moveTo>
                  <a:lnTo>
                    <a:pt x="96" y="251"/>
                  </a:lnTo>
                  <a:lnTo>
                    <a:pt x="96" y="180"/>
                  </a:lnTo>
                  <a:lnTo>
                    <a:pt x="84" y="180"/>
                  </a:lnTo>
                  <a:lnTo>
                    <a:pt x="84" y="249"/>
                  </a:lnTo>
                  <a:cubicBezTo>
                    <a:pt x="84" y="274"/>
                    <a:pt x="73" y="281"/>
                    <a:pt x="54" y="281"/>
                  </a:cubicBezTo>
                  <a:cubicBezTo>
                    <a:pt x="34" y="281"/>
                    <a:pt x="25" y="270"/>
                    <a:pt x="25" y="249"/>
                  </a:cubicBezTo>
                  <a:lnTo>
                    <a:pt x="25" y="180"/>
                  </a:lnTo>
                  <a:lnTo>
                    <a:pt x="13" y="180"/>
                  </a:lnTo>
                  <a:lnTo>
                    <a:pt x="13" y="252"/>
                  </a:lnTo>
                  <a:cubicBezTo>
                    <a:pt x="13" y="277"/>
                    <a:pt x="27" y="290"/>
                    <a:pt x="54" y="290"/>
                  </a:cubicBezTo>
                  <a:cubicBezTo>
                    <a:pt x="74" y="290"/>
                    <a:pt x="96" y="284"/>
                    <a:pt x="96" y="251"/>
                  </a:cubicBezTo>
                  <a:lnTo>
                    <a:pt x="96" y="251"/>
                  </a:lnTo>
                  <a:close/>
                  <a:moveTo>
                    <a:pt x="143" y="178"/>
                  </a:moveTo>
                  <a:lnTo>
                    <a:pt x="143" y="178"/>
                  </a:lnTo>
                  <a:lnTo>
                    <a:pt x="130" y="181"/>
                  </a:lnTo>
                  <a:lnTo>
                    <a:pt x="130" y="288"/>
                  </a:lnTo>
                  <a:lnTo>
                    <a:pt x="142" y="288"/>
                  </a:lnTo>
                  <a:lnTo>
                    <a:pt x="142" y="196"/>
                  </a:lnTo>
                  <a:lnTo>
                    <a:pt x="205" y="291"/>
                  </a:lnTo>
                  <a:lnTo>
                    <a:pt x="218" y="287"/>
                  </a:lnTo>
                  <a:lnTo>
                    <a:pt x="218" y="181"/>
                  </a:lnTo>
                  <a:lnTo>
                    <a:pt x="207" y="181"/>
                  </a:lnTo>
                  <a:lnTo>
                    <a:pt x="206" y="273"/>
                  </a:lnTo>
                  <a:lnTo>
                    <a:pt x="143" y="178"/>
                  </a:lnTo>
                  <a:lnTo>
                    <a:pt x="143" y="178"/>
                  </a:lnTo>
                  <a:close/>
                  <a:moveTo>
                    <a:pt x="256" y="288"/>
                  </a:moveTo>
                  <a:lnTo>
                    <a:pt x="256" y="288"/>
                  </a:lnTo>
                  <a:lnTo>
                    <a:pt x="268" y="288"/>
                  </a:lnTo>
                  <a:lnTo>
                    <a:pt x="268" y="180"/>
                  </a:lnTo>
                  <a:lnTo>
                    <a:pt x="256" y="180"/>
                  </a:lnTo>
                  <a:lnTo>
                    <a:pt x="256" y="288"/>
                  </a:lnTo>
                  <a:close/>
                  <a:moveTo>
                    <a:pt x="303" y="179"/>
                  </a:moveTo>
                  <a:lnTo>
                    <a:pt x="303" y="179"/>
                  </a:lnTo>
                  <a:lnTo>
                    <a:pt x="291" y="183"/>
                  </a:lnTo>
                  <a:lnTo>
                    <a:pt x="332" y="288"/>
                  </a:lnTo>
                  <a:lnTo>
                    <a:pt x="344" y="288"/>
                  </a:lnTo>
                  <a:lnTo>
                    <a:pt x="385" y="183"/>
                  </a:lnTo>
                  <a:lnTo>
                    <a:pt x="374" y="179"/>
                  </a:lnTo>
                  <a:lnTo>
                    <a:pt x="338" y="275"/>
                  </a:lnTo>
                  <a:lnTo>
                    <a:pt x="303" y="179"/>
                  </a:lnTo>
                  <a:lnTo>
                    <a:pt x="303" y="179"/>
                  </a:lnTo>
                  <a:close/>
                  <a:moveTo>
                    <a:pt x="409" y="180"/>
                  </a:moveTo>
                  <a:lnTo>
                    <a:pt x="409" y="180"/>
                  </a:lnTo>
                  <a:lnTo>
                    <a:pt x="409" y="288"/>
                  </a:lnTo>
                  <a:lnTo>
                    <a:pt x="467" y="288"/>
                  </a:lnTo>
                  <a:lnTo>
                    <a:pt x="467" y="278"/>
                  </a:lnTo>
                  <a:lnTo>
                    <a:pt x="421" y="278"/>
                  </a:lnTo>
                  <a:lnTo>
                    <a:pt x="421" y="237"/>
                  </a:lnTo>
                  <a:lnTo>
                    <a:pt x="463" y="237"/>
                  </a:lnTo>
                  <a:lnTo>
                    <a:pt x="463" y="227"/>
                  </a:lnTo>
                  <a:lnTo>
                    <a:pt x="421" y="227"/>
                  </a:lnTo>
                  <a:lnTo>
                    <a:pt x="421" y="190"/>
                  </a:lnTo>
                  <a:lnTo>
                    <a:pt x="467" y="190"/>
                  </a:lnTo>
                  <a:lnTo>
                    <a:pt x="467" y="180"/>
                  </a:lnTo>
                  <a:lnTo>
                    <a:pt x="409" y="180"/>
                  </a:lnTo>
                  <a:lnTo>
                    <a:pt x="409" y="180"/>
                  </a:lnTo>
                  <a:close/>
                  <a:moveTo>
                    <a:pt x="522" y="233"/>
                  </a:moveTo>
                  <a:lnTo>
                    <a:pt x="522" y="233"/>
                  </a:lnTo>
                  <a:lnTo>
                    <a:pt x="508" y="233"/>
                  </a:lnTo>
                  <a:lnTo>
                    <a:pt x="508" y="190"/>
                  </a:lnTo>
                  <a:lnTo>
                    <a:pt x="525" y="190"/>
                  </a:lnTo>
                  <a:cubicBezTo>
                    <a:pt x="543" y="190"/>
                    <a:pt x="549" y="199"/>
                    <a:pt x="549" y="211"/>
                  </a:cubicBezTo>
                  <a:cubicBezTo>
                    <a:pt x="549" y="228"/>
                    <a:pt x="536" y="233"/>
                    <a:pt x="522" y="233"/>
                  </a:cubicBezTo>
                  <a:lnTo>
                    <a:pt x="522" y="233"/>
                  </a:lnTo>
                  <a:close/>
                  <a:moveTo>
                    <a:pt x="528" y="181"/>
                  </a:moveTo>
                  <a:lnTo>
                    <a:pt x="528" y="181"/>
                  </a:lnTo>
                  <a:lnTo>
                    <a:pt x="495" y="180"/>
                  </a:lnTo>
                  <a:lnTo>
                    <a:pt x="495" y="288"/>
                  </a:lnTo>
                  <a:lnTo>
                    <a:pt x="508" y="288"/>
                  </a:lnTo>
                  <a:lnTo>
                    <a:pt x="508" y="242"/>
                  </a:lnTo>
                  <a:lnTo>
                    <a:pt x="517" y="242"/>
                  </a:lnTo>
                  <a:cubicBezTo>
                    <a:pt x="525" y="242"/>
                    <a:pt x="530" y="245"/>
                    <a:pt x="534" y="251"/>
                  </a:cubicBezTo>
                  <a:lnTo>
                    <a:pt x="539" y="257"/>
                  </a:lnTo>
                  <a:lnTo>
                    <a:pt x="564" y="291"/>
                  </a:lnTo>
                  <a:lnTo>
                    <a:pt x="575" y="285"/>
                  </a:lnTo>
                  <a:lnTo>
                    <a:pt x="553" y="256"/>
                  </a:lnTo>
                  <a:cubicBezTo>
                    <a:pt x="549" y="251"/>
                    <a:pt x="543" y="241"/>
                    <a:pt x="537" y="240"/>
                  </a:cubicBezTo>
                  <a:lnTo>
                    <a:pt x="537" y="237"/>
                  </a:lnTo>
                  <a:cubicBezTo>
                    <a:pt x="551" y="235"/>
                    <a:pt x="560" y="227"/>
                    <a:pt x="560" y="209"/>
                  </a:cubicBezTo>
                  <a:cubicBezTo>
                    <a:pt x="560" y="192"/>
                    <a:pt x="548" y="181"/>
                    <a:pt x="528" y="181"/>
                  </a:cubicBezTo>
                  <a:lnTo>
                    <a:pt x="528" y="181"/>
                  </a:lnTo>
                  <a:close/>
                  <a:moveTo>
                    <a:pt x="618" y="282"/>
                  </a:moveTo>
                  <a:lnTo>
                    <a:pt x="618" y="282"/>
                  </a:lnTo>
                  <a:cubicBezTo>
                    <a:pt x="609" y="282"/>
                    <a:pt x="601" y="279"/>
                    <a:pt x="595" y="275"/>
                  </a:cubicBezTo>
                  <a:lnTo>
                    <a:pt x="590" y="283"/>
                  </a:lnTo>
                  <a:cubicBezTo>
                    <a:pt x="599" y="288"/>
                    <a:pt x="607" y="291"/>
                    <a:pt x="618" y="291"/>
                  </a:cubicBezTo>
                  <a:cubicBezTo>
                    <a:pt x="642" y="291"/>
                    <a:pt x="653" y="276"/>
                    <a:pt x="653" y="260"/>
                  </a:cubicBezTo>
                  <a:cubicBezTo>
                    <a:pt x="653" y="244"/>
                    <a:pt x="641" y="237"/>
                    <a:pt x="629" y="231"/>
                  </a:cubicBezTo>
                  <a:lnTo>
                    <a:pt x="620" y="227"/>
                  </a:lnTo>
                  <a:cubicBezTo>
                    <a:pt x="612" y="223"/>
                    <a:pt x="604" y="218"/>
                    <a:pt x="604" y="207"/>
                  </a:cubicBezTo>
                  <a:cubicBezTo>
                    <a:pt x="604" y="193"/>
                    <a:pt x="615" y="187"/>
                    <a:pt x="625" y="187"/>
                  </a:cubicBezTo>
                  <a:cubicBezTo>
                    <a:pt x="635" y="187"/>
                    <a:pt x="642" y="191"/>
                    <a:pt x="648" y="195"/>
                  </a:cubicBezTo>
                  <a:lnTo>
                    <a:pt x="652" y="187"/>
                  </a:lnTo>
                  <a:cubicBezTo>
                    <a:pt x="644" y="182"/>
                    <a:pt x="634" y="179"/>
                    <a:pt x="624" y="179"/>
                  </a:cubicBezTo>
                  <a:cubicBezTo>
                    <a:pt x="605" y="179"/>
                    <a:pt x="592" y="190"/>
                    <a:pt x="592" y="207"/>
                  </a:cubicBezTo>
                  <a:cubicBezTo>
                    <a:pt x="592" y="229"/>
                    <a:pt x="609" y="233"/>
                    <a:pt x="625" y="241"/>
                  </a:cubicBezTo>
                  <a:cubicBezTo>
                    <a:pt x="633" y="245"/>
                    <a:pt x="640" y="250"/>
                    <a:pt x="640" y="261"/>
                  </a:cubicBezTo>
                  <a:cubicBezTo>
                    <a:pt x="640" y="274"/>
                    <a:pt x="631" y="282"/>
                    <a:pt x="618" y="282"/>
                  </a:cubicBezTo>
                  <a:lnTo>
                    <a:pt x="618" y="282"/>
                  </a:lnTo>
                  <a:close/>
                  <a:moveTo>
                    <a:pt x="685" y="288"/>
                  </a:moveTo>
                  <a:lnTo>
                    <a:pt x="685" y="288"/>
                  </a:lnTo>
                  <a:lnTo>
                    <a:pt x="697" y="288"/>
                  </a:lnTo>
                  <a:lnTo>
                    <a:pt x="697" y="180"/>
                  </a:lnTo>
                  <a:lnTo>
                    <a:pt x="685" y="180"/>
                  </a:lnTo>
                  <a:lnTo>
                    <a:pt x="685" y="288"/>
                  </a:lnTo>
                  <a:close/>
                  <a:moveTo>
                    <a:pt x="721" y="180"/>
                  </a:moveTo>
                  <a:lnTo>
                    <a:pt x="721" y="180"/>
                  </a:lnTo>
                  <a:lnTo>
                    <a:pt x="721" y="190"/>
                  </a:lnTo>
                  <a:lnTo>
                    <a:pt x="752" y="190"/>
                  </a:lnTo>
                  <a:lnTo>
                    <a:pt x="752" y="288"/>
                  </a:lnTo>
                  <a:lnTo>
                    <a:pt x="764" y="288"/>
                  </a:lnTo>
                  <a:lnTo>
                    <a:pt x="764" y="190"/>
                  </a:lnTo>
                  <a:lnTo>
                    <a:pt x="796" y="190"/>
                  </a:lnTo>
                  <a:lnTo>
                    <a:pt x="796" y="180"/>
                  </a:lnTo>
                  <a:lnTo>
                    <a:pt x="721" y="180"/>
                  </a:lnTo>
                  <a:lnTo>
                    <a:pt x="721" y="180"/>
                  </a:lnTo>
                  <a:close/>
                  <a:moveTo>
                    <a:pt x="851" y="191"/>
                  </a:moveTo>
                  <a:lnTo>
                    <a:pt x="851" y="191"/>
                  </a:lnTo>
                  <a:lnTo>
                    <a:pt x="870" y="245"/>
                  </a:lnTo>
                  <a:lnTo>
                    <a:pt x="830" y="245"/>
                  </a:lnTo>
                  <a:lnTo>
                    <a:pt x="851" y="191"/>
                  </a:lnTo>
                  <a:lnTo>
                    <a:pt x="851" y="191"/>
                  </a:lnTo>
                  <a:close/>
                  <a:moveTo>
                    <a:pt x="900" y="287"/>
                  </a:moveTo>
                  <a:lnTo>
                    <a:pt x="900" y="287"/>
                  </a:lnTo>
                  <a:lnTo>
                    <a:pt x="857" y="180"/>
                  </a:lnTo>
                  <a:lnTo>
                    <a:pt x="844" y="180"/>
                  </a:lnTo>
                  <a:lnTo>
                    <a:pt x="800" y="287"/>
                  </a:lnTo>
                  <a:lnTo>
                    <a:pt x="812" y="291"/>
                  </a:lnTo>
                  <a:lnTo>
                    <a:pt x="827" y="253"/>
                  </a:lnTo>
                  <a:lnTo>
                    <a:pt x="874" y="253"/>
                  </a:lnTo>
                  <a:lnTo>
                    <a:pt x="888" y="291"/>
                  </a:lnTo>
                  <a:lnTo>
                    <a:pt x="900" y="287"/>
                  </a:lnTo>
                  <a:lnTo>
                    <a:pt x="900" y="287"/>
                  </a:lnTo>
                  <a:close/>
                  <a:moveTo>
                    <a:pt x="871" y="188"/>
                  </a:moveTo>
                  <a:lnTo>
                    <a:pt x="871" y="188"/>
                  </a:lnTo>
                  <a:lnTo>
                    <a:pt x="882" y="188"/>
                  </a:lnTo>
                  <a:lnTo>
                    <a:pt x="882" y="174"/>
                  </a:lnTo>
                  <a:lnTo>
                    <a:pt x="871" y="174"/>
                  </a:lnTo>
                  <a:lnTo>
                    <a:pt x="871" y="188"/>
                  </a:lnTo>
                  <a:close/>
                  <a:moveTo>
                    <a:pt x="820" y="188"/>
                  </a:moveTo>
                  <a:lnTo>
                    <a:pt x="820" y="188"/>
                  </a:lnTo>
                  <a:lnTo>
                    <a:pt x="831" y="188"/>
                  </a:lnTo>
                  <a:lnTo>
                    <a:pt x="831" y="174"/>
                  </a:lnTo>
                  <a:lnTo>
                    <a:pt x="820" y="174"/>
                  </a:lnTo>
                  <a:lnTo>
                    <a:pt x="820" y="188"/>
                  </a:lnTo>
                  <a:close/>
                  <a:moveTo>
                    <a:pt x="911" y="180"/>
                  </a:moveTo>
                  <a:lnTo>
                    <a:pt x="911" y="180"/>
                  </a:lnTo>
                  <a:lnTo>
                    <a:pt x="911" y="190"/>
                  </a:lnTo>
                  <a:lnTo>
                    <a:pt x="942" y="190"/>
                  </a:lnTo>
                  <a:lnTo>
                    <a:pt x="942" y="288"/>
                  </a:lnTo>
                  <a:lnTo>
                    <a:pt x="954" y="288"/>
                  </a:lnTo>
                  <a:lnTo>
                    <a:pt x="954" y="190"/>
                  </a:lnTo>
                  <a:lnTo>
                    <a:pt x="986" y="190"/>
                  </a:lnTo>
                  <a:lnTo>
                    <a:pt x="986" y="180"/>
                  </a:lnTo>
                  <a:lnTo>
                    <a:pt x="911" y="180"/>
                  </a:lnTo>
                  <a:lnTo>
                    <a:pt x="911" y="180"/>
                  </a:lnTo>
                  <a:close/>
                  <a:moveTo>
                    <a:pt x="41" y="457"/>
                  </a:moveTo>
                  <a:lnTo>
                    <a:pt x="41" y="457"/>
                  </a:lnTo>
                  <a:lnTo>
                    <a:pt x="25" y="457"/>
                  </a:lnTo>
                  <a:lnTo>
                    <a:pt x="25" y="368"/>
                  </a:lnTo>
                  <a:lnTo>
                    <a:pt x="43" y="368"/>
                  </a:lnTo>
                  <a:cubicBezTo>
                    <a:pt x="73" y="368"/>
                    <a:pt x="93" y="383"/>
                    <a:pt x="93" y="412"/>
                  </a:cubicBezTo>
                  <a:cubicBezTo>
                    <a:pt x="93" y="440"/>
                    <a:pt x="73" y="457"/>
                    <a:pt x="41" y="457"/>
                  </a:cubicBezTo>
                  <a:lnTo>
                    <a:pt x="41" y="457"/>
                  </a:lnTo>
                  <a:close/>
                  <a:moveTo>
                    <a:pt x="46" y="359"/>
                  </a:moveTo>
                  <a:lnTo>
                    <a:pt x="46" y="359"/>
                  </a:lnTo>
                  <a:lnTo>
                    <a:pt x="13" y="359"/>
                  </a:lnTo>
                  <a:lnTo>
                    <a:pt x="13" y="466"/>
                  </a:lnTo>
                  <a:lnTo>
                    <a:pt x="42" y="466"/>
                  </a:lnTo>
                  <a:cubicBezTo>
                    <a:pt x="79" y="466"/>
                    <a:pt x="104" y="448"/>
                    <a:pt x="104" y="411"/>
                  </a:cubicBezTo>
                  <a:cubicBezTo>
                    <a:pt x="104" y="385"/>
                    <a:pt x="89" y="359"/>
                    <a:pt x="46" y="359"/>
                  </a:cubicBezTo>
                  <a:lnTo>
                    <a:pt x="46" y="359"/>
                  </a:lnTo>
                  <a:close/>
                  <a:moveTo>
                    <a:pt x="171" y="369"/>
                  </a:moveTo>
                  <a:lnTo>
                    <a:pt x="171" y="369"/>
                  </a:lnTo>
                  <a:lnTo>
                    <a:pt x="191" y="423"/>
                  </a:lnTo>
                  <a:lnTo>
                    <a:pt x="150" y="423"/>
                  </a:lnTo>
                  <a:lnTo>
                    <a:pt x="171" y="369"/>
                  </a:lnTo>
                  <a:lnTo>
                    <a:pt x="171" y="369"/>
                  </a:lnTo>
                  <a:close/>
                  <a:moveTo>
                    <a:pt x="220" y="465"/>
                  </a:moveTo>
                  <a:lnTo>
                    <a:pt x="220" y="465"/>
                  </a:lnTo>
                  <a:lnTo>
                    <a:pt x="177" y="359"/>
                  </a:lnTo>
                  <a:lnTo>
                    <a:pt x="165" y="359"/>
                  </a:lnTo>
                  <a:lnTo>
                    <a:pt x="121" y="465"/>
                  </a:lnTo>
                  <a:lnTo>
                    <a:pt x="133" y="469"/>
                  </a:lnTo>
                  <a:lnTo>
                    <a:pt x="147" y="432"/>
                  </a:lnTo>
                  <a:lnTo>
                    <a:pt x="194" y="432"/>
                  </a:lnTo>
                  <a:lnTo>
                    <a:pt x="208" y="469"/>
                  </a:lnTo>
                  <a:lnTo>
                    <a:pt x="220" y="465"/>
                  </a:lnTo>
                  <a:lnTo>
                    <a:pt x="220" y="465"/>
                  </a:lnTo>
                  <a:close/>
                  <a:moveTo>
                    <a:pt x="275" y="411"/>
                  </a:moveTo>
                  <a:lnTo>
                    <a:pt x="275" y="411"/>
                  </a:lnTo>
                  <a:lnTo>
                    <a:pt x="261" y="411"/>
                  </a:lnTo>
                  <a:lnTo>
                    <a:pt x="261" y="368"/>
                  </a:lnTo>
                  <a:lnTo>
                    <a:pt x="278" y="368"/>
                  </a:lnTo>
                  <a:cubicBezTo>
                    <a:pt x="297" y="368"/>
                    <a:pt x="302" y="377"/>
                    <a:pt x="302" y="389"/>
                  </a:cubicBezTo>
                  <a:cubicBezTo>
                    <a:pt x="302" y="407"/>
                    <a:pt x="289" y="411"/>
                    <a:pt x="275" y="411"/>
                  </a:cubicBezTo>
                  <a:lnTo>
                    <a:pt x="275" y="411"/>
                  </a:lnTo>
                  <a:close/>
                  <a:moveTo>
                    <a:pt x="281" y="359"/>
                  </a:moveTo>
                  <a:lnTo>
                    <a:pt x="281" y="359"/>
                  </a:lnTo>
                  <a:lnTo>
                    <a:pt x="249" y="359"/>
                  </a:lnTo>
                  <a:lnTo>
                    <a:pt x="249" y="467"/>
                  </a:lnTo>
                  <a:lnTo>
                    <a:pt x="261" y="467"/>
                  </a:lnTo>
                  <a:lnTo>
                    <a:pt x="261" y="420"/>
                  </a:lnTo>
                  <a:lnTo>
                    <a:pt x="271" y="420"/>
                  </a:lnTo>
                  <a:cubicBezTo>
                    <a:pt x="279" y="420"/>
                    <a:pt x="283" y="423"/>
                    <a:pt x="287" y="429"/>
                  </a:cubicBezTo>
                  <a:lnTo>
                    <a:pt x="292" y="435"/>
                  </a:lnTo>
                  <a:lnTo>
                    <a:pt x="317" y="469"/>
                  </a:lnTo>
                  <a:lnTo>
                    <a:pt x="328" y="463"/>
                  </a:lnTo>
                  <a:lnTo>
                    <a:pt x="306" y="435"/>
                  </a:lnTo>
                  <a:cubicBezTo>
                    <a:pt x="302" y="429"/>
                    <a:pt x="297" y="419"/>
                    <a:pt x="290" y="418"/>
                  </a:cubicBezTo>
                  <a:lnTo>
                    <a:pt x="290" y="415"/>
                  </a:lnTo>
                  <a:cubicBezTo>
                    <a:pt x="305" y="413"/>
                    <a:pt x="313" y="405"/>
                    <a:pt x="313" y="387"/>
                  </a:cubicBezTo>
                  <a:cubicBezTo>
                    <a:pt x="313" y="370"/>
                    <a:pt x="301" y="359"/>
                    <a:pt x="281" y="359"/>
                  </a:cubicBezTo>
                  <a:lnTo>
                    <a:pt x="281" y="359"/>
                  </a:lnTo>
                  <a:close/>
                  <a:moveTo>
                    <a:pt x="394" y="359"/>
                  </a:moveTo>
                  <a:lnTo>
                    <a:pt x="394" y="359"/>
                  </a:lnTo>
                  <a:lnTo>
                    <a:pt x="381" y="359"/>
                  </a:lnTo>
                  <a:lnTo>
                    <a:pt x="351" y="465"/>
                  </a:lnTo>
                  <a:lnTo>
                    <a:pt x="362" y="468"/>
                  </a:lnTo>
                  <a:lnTo>
                    <a:pt x="388" y="375"/>
                  </a:lnTo>
                  <a:lnTo>
                    <a:pt x="415" y="466"/>
                  </a:lnTo>
                  <a:lnTo>
                    <a:pt x="429" y="466"/>
                  </a:lnTo>
                  <a:lnTo>
                    <a:pt x="457" y="375"/>
                  </a:lnTo>
                  <a:lnTo>
                    <a:pt x="482" y="468"/>
                  </a:lnTo>
                  <a:lnTo>
                    <a:pt x="493" y="465"/>
                  </a:lnTo>
                  <a:lnTo>
                    <a:pt x="463" y="359"/>
                  </a:lnTo>
                  <a:lnTo>
                    <a:pt x="450" y="359"/>
                  </a:lnTo>
                  <a:lnTo>
                    <a:pt x="422" y="453"/>
                  </a:lnTo>
                  <a:lnTo>
                    <a:pt x="394" y="359"/>
                  </a:lnTo>
                  <a:lnTo>
                    <a:pt x="394" y="359"/>
                  </a:lnTo>
                  <a:close/>
                  <a:moveTo>
                    <a:pt x="544" y="460"/>
                  </a:moveTo>
                  <a:lnTo>
                    <a:pt x="544" y="460"/>
                  </a:lnTo>
                  <a:cubicBezTo>
                    <a:pt x="536" y="460"/>
                    <a:pt x="527" y="457"/>
                    <a:pt x="521" y="453"/>
                  </a:cubicBezTo>
                  <a:lnTo>
                    <a:pt x="517" y="461"/>
                  </a:lnTo>
                  <a:cubicBezTo>
                    <a:pt x="525" y="466"/>
                    <a:pt x="534" y="468"/>
                    <a:pt x="545" y="468"/>
                  </a:cubicBezTo>
                  <a:cubicBezTo>
                    <a:pt x="569" y="468"/>
                    <a:pt x="579" y="454"/>
                    <a:pt x="579" y="438"/>
                  </a:cubicBezTo>
                  <a:cubicBezTo>
                    <a:pt x="579" y="422"/>
                    <a:pt x="568" y="415"/>
                    <a:pt x="555" y="409"/>
                  </a:cubicBezTo>
                  <a:lnTo>
                    <a:pt x="546" y="405"/>
                  </a:lnTo>
                  <a:cubicBezTo>
                    <a:pt x="539" y="401"/>
                    <a:pt x="530" y="395"/>
                    <a:pt x="530" y="385"/>
                  </a:cubicBezTo>
                  <a:cubicBezTo>
                    <a:pt x="530" y="371"/>
                    <a:pt x="542" y="365"/>
                    <a:pt x="552" y="365"/>
                  </a:cubicBezTo>
                  <a:cubicBezTo>
                    <a:pt x="562" y="365"/>
                    <a:pt x="568" y="369"/>
                    <a:pt x="574" y="373"/>
                  </a:cubicBezTo>
                  <a:lnTo>
                    <a:pt x="579" y="365"/>
                  </a:lnTo>
                  <a:cubicBezTo>
                    <a:pt x="570" y="360"/>
                    <a:pt x="561" y="357"/>
                    <a:pt x="551" y="357"/>
                  </a:cubicBezTo>
                  <a:cubicBezTo>
                    <a:pt x="532" y="357"/>
                    <a:pt x="519" y="368"/>
                    <a:pt x="519" y="384"/>
                  </a:cubicBezTo>
                  <a:cubicBezTo>
                    <a:pt x="519" y="407"/>
                    <a:pt x="535" y="411"/>
                    <a:pt x="551" y="419"/>
                  </a:cubicBezTo>
                  <a:cubicBezTo>
                    <a:pt x="560" y="423"/>
                    <a:pt x="567" y="428"/>
                    <a:pt x="567" y="439"/>
                  </a:cubicBezTo>
                  <a:cubicBezTo>
                    <a:pt x="567" y="452"/>
                    <a:pt x="558" y="460"/>
                    <a:pt x="544" y="460"/>
                  </a:cubicBezTo>
                  <a:lnTo>
                    <a:pt x="544" y="460"/>
                  </a:lnTo>
                  <a:close/>
                  <a:moveTo>
                    <a:pt x="599" y="359"/>
                  </a:moveTo>
                  <a:lnTo>
                    <a:pt x="599" y="359"/>
                  </a:lnTo>
                  <a:lnTo>
                    <a:pt x="599" y="369"/>
                  </a:lnTo>
                  <a:lnTo>
                    <a:pt x="631" y="369"/>
                  </a:lnTo>
                  <a:lnTo>
                    <a:pt x="631" y="466"/>
                  </a:lnTo>
                  <a:lnTo>
                    <a:pt x="643" y="466"/>
                  </a:lnTo>
                  <a:lnTo>
                    <a:pt x="643" y="369"/>
                  </a:lnTo>
                  <a:lnTo>
                    <a:pt x="675" y="369"/>
                  </a:lnTo>
                  <a:lnTo>
                    <a:pt x="675" y="359"/>
                  </a:lnTo>
                  <a:lnTo>
                    <a:pt x="599" y="359"/>
                  </a:lnTo>
                  <a:lnTo>
                    <a:pt x="599" y="359"/>
                  </a:lnTo>
                  <a:close/>
                  <a:moveTo>
                    <a:pt x="731" y="370"/>
                  </a:moveTo>
                  <a:lnTo>
                    <a:pt x="731" y="370"/>
                  </a:lnTo>
                  <a:lnTo>
                    <a:pt x="751" y="423"/>
                  </a:lnTo>
                  <a:lnTo>
                    <a:pt x="710" y="423"/>
                  </a:lnTo>
                  <a:lnTo>
                    <a:pt x="731" y="370"/>
                  </a:lnTo>
                  <a:lnTo>
                    <a:pt x="731" y="370"/>
                  </a:lnTo>
                  <a:close/>
                  <a:moveTo>
                    <a:pt x="780" y="465"/>
                  </a:moveTo>
                  <a:lnTo>
                    <a:pt x="780" y="465"/>
                  </a:lnTo>
                  <a:lnTo>
                    <a:pt x="737" y="359"/>
                  </a:lnTo>
                  <a:lnTo>
                    <a:pt x="725" y="359"/>
                  </a:lnTo>
                  <a:lnTo>
                    <a:pt x="681" y="465"/>
                  </a:lnTo>
                  <a:lnTo>
                    <a:pt x="693" y="469"/>
                  </a:lnTo>
                  <a:lnTo>
                    <a:pt x="707" y="432"/>
                  </a:lnTo>
                  <a:lnTo>
                    <a:pt x="754" y="432"/>
                  </a:lnTo>
                  <a:lnTo>
                    <a:pt x="768" y="469"/>
                  </a:lnTo>
                  <a:lnTo>
                    <a:pt x="780" y="465"/>
                  </a:lnTo>
                  <a:lnTo>
                    <a:pt x="780" y="465"/>
                  </a:lnTo>
                  <a:close/>
                  <a:moveTo>
                    <a:pt x="832" y="457"/>
                  </a:moveTo>
                  <a:lnTo>
                    <a:pt x="832" y="457"/>
                  </a:lnTo>
                  <a:lnTo>
                    <a:pt x="817" y="457"/>
                  </a:lnTo>
                  <a:lnTo>
                    <a:pt x="817" y="368"/>
                  </a:lnTo>
                  <a:lnTo>
                    <a:pt x="835" y="368"/>
                  </a:lnTo>
                  <a:cubicBezTo>
                    <a:pt x="865" y="368"/>
                    <a:pt x="884" y="383"/>
                    <a:pt x="884" y="412"/>
                  </a:cubicBezTo>
                  <a:cubicBezTo>
                    <a:pt x="884" y="440"/>
                    <a:pt x="864" y="457"/>
                    <a:pt x="832" y="457"/>
                  </a:cubicBezTo>
                  <a:lnTo>
                    <a:pt x="832" y="457"/>
                  </a:lnTo>
                  <a:close/>
                  <a:moveTo>
                    <a:pt x="837" y="359"/>
                  </a:moveTo>
                  <a:lnTo>
                    <a:pt x="837" y="359"/>
                  </a:lnTo>
                  <a:lnTo>
                    <a:pt x="804" y="359"/>
                  </a:lnTo>
                  <a:lnTo>
                    <a:pt x="804" y="466"/>
                  </a:lnTo>
                  <a:lnTo>
                    <a:pt x="834" y="466"/>
                  </a:lnTo>
                  <a:cubicBezTo>
                    <a:pt x="871" y="466"/>
                    <a:pt x="896" y="448"/>
                    <a:pt x="896" y="411"/>
                  </a:cubicBezTo>
                  <a:cubicBezTo>
                    <a:pt x="896" y="385"/>
                    <a:pt x="881" y="359"/>
                    <a:pt x="837" y="359"/>
                  </a:cubicBezTo>
                  <a:lnTo>
                    <a:pt x="837" y="359"/>
                  </a:lnTo>
                  <a:close/>
                  <a:moveTo>
                    <a:pt x="910" y="359"/>
                  </a:moveTo>
                  <a:lnTo>
                    <a:pt x="910" y="359"/>
                  </a:lnTo>
                  <a:lnTo>
                    <a:pt x="910" y="369"/>
                  </a:lnTo>
                  <a:lnTo>
                    <a:pt x="942" y="369"/>
                  </a:lnTo>
                  <a:lnTo>
                    <a:pt x="942" y="466"/>
                  </a:lnTo>
                  <a:lnTo>
                    <a:pt x="954" y="466"/>
                  </a:lnTo>
                  <a:lnTo>
                    <a:pt x="954" y="369"/>
                  </a:lnTo>
                  <a:lnTo>
                    <a:pt x="986" y="369"/>
                  </a:lnTo>
                  <a:lnTo>
                    <a:pt x="986" y="359"/>
                  </a:lnTo>
                  <a:lnTo>
                    <a:pt x="910" y="359"/>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sz="4267"/>
            </a:p>
          </p:txBody>
        </p:sp>
      </p:grpSp>
    </p:spTree>
    <p:extLst>
      <p:ext uri="{BB962C8B-B14F-4D97-AF65-F5344CB8AC3E}">
        <p14:creationId xmlns:p14="http://schemas.microsoft.com/office/powerpoint/2010/main" val="2494104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rt Titel Vollbildild V4">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2E11BAB0-E48E-C841-9D73-2787C12B4875}"/>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t="3880" b="11746"/>
          <a:stretch/>
        </p:blipFill>
        <p:spPr>
          <a:xfrm>
            <a:off x="0" y="0"/>
            <a:ext cx="12192000" cy="6858000"/>
          </a:xfrm>
          <a:prstGeom prst="rect">
            <a:avLst/>
          </a:prstGeom>
        </p:spPr>
      </p:pic>
      <p:sp>
        <p:nvSpPr>
          <p:cNvPr id="9" name="Rechteck 8">
            <a:extLst>
              <a:ext uri="{FF2B5EF4-FFF2-40B4-BE49-F238E27FC236}">
                <a16:creationId xmlns:a16="http://schemas.microsoft.com/office/drawing/2014/main" id="{D3152BEA-25F2-DA45-B0B1-41A812857342}"/>
              </a:ext>
            </a:extLst>
          </p:cNvPr>
          <p:cNvSpPr/>
          <p:nvPr userDrawn="1"/>
        </p:nvSpPr>
        <p:spPr>
          <a:xfrm>
            <a:off x="0" y="0"/>
            <a:ext cx="12192000" cy="6858000"/>
          </a:xfrm>
          <a:prstGeom prst="rect">
            <a:avLst/>
          </a:prstGeom>
          <a:gradFill>
            <a:gsLst>
              <a:gs pos="22000">
                <a:schemeClr val="accent3">
                  <a:lumMod val="67000"/>
                  <a:alpha val="0"/>
                </a:schemeClr>
              </a:gs>
              <a:gs pos="50000">
                <a:schemeClr val="accent3">
                  <a:lumMod val="97000"/>
                  <a:lumOff val="3000"/>
                  <a:alpha val="63000"/>
                </a:schemeClr>
              </a:gs>
              <a:gs pos="100000">
                <a:schemeClr val="accent3">
                  <a:lumMod val="60000"/>
                  <a:lumOff val="4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8DE3F05-BCB9-1540-83FF-13E2917EC8A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463B45E5-B033-114F-AA58-3AD3D727CAF9}"/>
              </a:ext>
            </a:extLst>
          </p:cNvPr>
          <p:cNvSpPr>
            <a:spLocks noGrp="1"/>
          </p:cNvSpPr>
          <p:nvPr>
            <p:ph type="dt" sz="half" idx="10"/>
          </p:nvPr>
        </p:nvSpPr>
        <p:spPr/>
        <p:txBody>
          <a:bodyPr/>
          <a:lstStyle/>
          <a:p>
            <a:fld id="{7EB2EB25-F097-A74B-A96B-01944B99B827}" type="datetime1">
              <a:rPr lang="de-DE" smtClean="0"/>
              <a:t>04.07.2023</a:t>
            </a:fld>
            <a:endParaRPr lang="de-DE" dirty="0"/>
          </a:p>
        </p:txBody>
      </p:sp>
      <p:sp>
        <p:nvSpPr>
          <p:cNvPr id="4" name="Foliennummernplatzhalter 3">
            <a:extLst>
              <a:ext uri="{FF2B5EF4-FFF2-40B4-BE49-F238E27FC236}">
                <a16:creationId xmlns:a16="http://schemas.microsoft.com/office/drawing/2014/main" id="{3A1056A9-E70F-1147-A7A9-1651B5033A0E}"/>
              </a:ext>
            </a:extLst>
          </p:cNvPr>
          <p:cNvSpPr>
            <a:spLocks noGrp="1"/>
          </p:cNvSpPr>
          <p:nvPr>
            <p:ph type="sldNum" sz="quarter" idx="11"/>
          </p:nvPr>
        </p:nvSpPr>
        <p:spPr/>
        <p:txBody>
          <a:bodyPr/>
          <a:lstStyle/>
          <a:p>
            <a:fld id="{90C102AE-0422-49F2-AB6F-2D341D1EB39B}" type="slidenum">
              <a:rPr lang="de-DE" smtClean="0"/>
              <a:pPr/>
              <a:t>‹#›</a:t>
            </a:fld>
            <a:endParaRPr lang="de-DE" dirty="0"/>
          </a:p>
        </p:txBody>
      </p:sp>
      <p:sp>
        <p:nvSpPr>
          <p:cNvPr id="5" name="Fußzeilenplatzhalter 4">
            <a:extLst>
              <a:ext uri="{FF2B5EF4-FFF2-40B4-BE49-F238E27FC236}">
                <a16:creationId xmlns:a16="http://schemas.microsoft.com/office/drawing/2014/main" id="{364B2978-8BAC-4943-B684-C5E414AF2336}"/>
              </a:ext>
            </a:extLst>
          </p:cNvPr>
          <p:cNvSpPr>
            <a:spLocks noGrp="1"/>
          </p:cNvSpPr>
          <p:nvPr>
            <p:ph type="ftr" sz="quarter" idx="12"/>
          </p:nvPr>
        </p:nvSpPr>
        <p:spPr/>
        <p:txBody>
          <a:bodyPr/>
          <a:lstStyle/>
          <a:p>
            <a:r>
              <a:rPr lang="de-DE" dirty="0" err="1"/>
              <a:t>Dept</a:t>
            </a:r>
            <a:r>
              <a:rPr lang="de-DE" dirty="0"/>
              <a:t>. </a:t>
            </a:r>
            <a:r>
              <a:rPr lang="de-DE" dirty="0" err="1"/>
              <a:t>of</a:t>
            </a:r>
            <a:r>
              <a:rPr lang="de-DE" dirty="0"/>
              <a:t> </a:t>
            </a:r>
            <a:r>
              <a:rPr lang="de-DE" dirty="0" err="1"/>
              <a:t>Electrical</a:t>
            </a:r>
            <a:r>
              <a:rPr lang="de-DE" dirty="0"/>
              <a:t> Engineering and Information Technology | TEMF | Jan-Magnus Christmann</a:t>
            </a:r>
          </a:p>
        </p:txBody>
      </p:sp>
      <p:sp>
        <p:nvSpPr>
          <p:cNvPr id="10" name="Mengentext">
            <a:extLst>
              <a:ext uri="{FF2B5EF4-FFF2-40B4-BE49-F238E27FC236}">
                <a16:creationId xmlns:a16="http://schemas.microsoft.com/office/drawing/2014/main" id="{BFACE1E2-960B-484C-93F2-E04B2F40484C}"/>
              </a:ext>
            </a:extLst>
          </p:cNvPr>
          <p:cNvSpPr>
            <a:spLocks noGrp="1"/>
          </p:cNvSpPr>
          <p:nvPr>
            <p:ph type="body" sz="quarter" idx="13" hasCustomPrompt="1"/>
          </p:nvPr>
        </p:nvSpPr>
        <p:spPr>
          <a:xfrm>
            <a:off x="2255838" y="4292600"/>
            <a:ext cx="7679795" cy="569387"/>
          </a:xfrm>
          <a:prstGeom prst="rect">
            <a:avLst/>
          </a:prstGeom>
        </p:spPr>
        <p:txBody>
          <a:bodyPr wrap="square" lIns="0" tIns="0" rIns="0" bIns="0">
            <a:spAutoFit/>
          </a:bodyPr>
          <a:lstStyle>
            <a:lvl1pPr algn="ctr">
              <a:lnSpc>
                <a:spcPct val="100000"/>
              </a:lnSpc>
              <a:defRPr sz="1600" cap="none" spc="40" baseline="0">
                <a:latin typeface="+mn-lt"/>
              </a:defRPr>
            </a:lvl1pPr>
            <a:lvl2pPr algn="ctr">
              <a:lnSpc>
                <a:spcPct val="100000"/>
              </a:lnSpc>
              <a:defRPr sz="1600" cap="none" spc="40" baseline="0">
                <a:latin typeface="+mn-lt"/>
              </a:defRPr>
            </a:lvl2pPr>
            <a:lvl3pPr algn="l">
              <a:lnSpc>
                <a:spcPct val="100000"/>
              </a:lnSpc>
              <a:defRPr sz="1867" cap="none" spc="40" baseline="0">
                <a:latin typeface="+mn-lt"/>
              </a:defRPr>
            </a:lvl3pPr>
            <a:lvl4pPr algn="l">
              <a:lnSpc>
                <a:spcPct val="100000"/>
              </a:lnSpc>
              <a:defRPr sz="1867" cap="none" spc="40" baseline="0">
                <a:latin typeface="+mn-lt"/>
              </a:defRPr>
            </a:lvl4pPr>
            <a:lvl5pPr algn="l">
              <a:lnSpc>
                <a:spcPct val="100000"/>
              </a:lnSpc>
              <a:defRPr sz="1867" cap="none" spc="40" baseline="0">
                <a:latin typeface="+mn-lt"/>
              </a:defRPr>
            </a:lvl5pPr>
          </a:lstStyle>
          <a:p>
            <a:pPr lvl="0"/>
            <a:r>
              <a:rPr lang="de-DE" dirty="0"/>
              <a:t>Erste Ebene</a:t>
            </a:r>
          </a:p>
          <a:p>
            <a:pPr lvl="1"/>
            <a:r>
              <a:rPr lang="de-DE" dirty="0"/>
              <a:t>Zweite Ebene</a:t>
            </a:r>
          </a:p>
        </p:txBody>
      </p:sp>
      <p:sp>
        <p:nvSpPr>
          <p:cNvPr id="11" name="Textplatzhalter 4">
            <a:extLst>
              <a:ext uri="{FF2B5EF4-FFF2-40B4-BE49-F238E27FC236}">
                <a16:creationId xmlns:a16="http://schemas.microsoft.com/office/drawing/2014/main" id="{0037A9FC-59F7-1246-9345-AC66C9271D31}"/>
              </a:ext>
            </a:extLst>
          </p:cNvPr>
          <p:cNvSpPr>
            <a:spLocks noGrp="1"/>
          </p:cNvSpPr>
          <p:nvPr>
            <p:ph type="body" sz="quarter" idx="14"/>
          </p:nvPr>
        </p:nvSpPr>
        <p:spPr>
          <a:xfrm>
            <a:off x="1271464" y="2278063"/>
            <a:ext cx="9721080" cy="2012421"/>
          </a:xfrm>
          <a:prstGeom prst="rect">
            <a:avLst/>
          </a:prstGeom>
        </p:spPr>
        <p:txBody>
          <a:bodyPr anchor="ctr" anchorCtr="0"/>
          <a:lstStyle>
            <a:lvl1pPr algn="ctr">
              <a:defRPr sz="4200"/>
            </a:lvl1pPr>
          </a:lstStyle>
          <a:p>
            <a:pPr lvl="0"/>
            <a:r>
              <a:rPr lang="de-DE" dirty="0"/>
              <a:t>Mastertextformat bearbeiten</a:t>
            </a:r>
          </a:p>
        </p:txBody>
      </p:sp>
      <p:grpSp>
        <p:nvGrpSpPr>
          <p:cNvPr id="24" name="TU Da Logo">
            <a:extLst>
              <a:ext uri="{FF2B5EF4-FFF2-40B4-BE49-F238E27FC236}">
                <a16:creationId xmlns:a16="http://schemas.microsoft.com/office/drawing/2014/main" id="{CDD0BF59-DD3C-A540-8751-47F0864916DC}"/>
              </a:ext>
            </a:extLst>
          </p:cNvPr>
          <p:cNvGrpSpPr/>
          <p:nvPr userDrawn="1"/>
        </p:nvGrpSpPr>
        <p:grpSpPr>
          <a:xfrm>
            <a:off x="9911087" y="412750"/>
            <a:ext cx="2272815" cy="910165"/>
            <a:chOff x="7454900" y="306388"/>
            <a:chExt cx="1704610" cy="682624"/>
          </a:xfrm>
        </p:grpSpPr>
        <p:sp>
          <p:nvSpPr>
            <p:cNvPr id="25" name="AutoShape 3">
              <a:extLst>
                <a:ext uri="{FF2B5EF4-FFF2-40B4-BE49-F238E27FC236}">
                  <a16:creationId xmlns:a16="http://schemas.microsoft.com/office/drawing/2014/main" id="{2D07020F-1CA0-C84A-A40F-4A77C5D4C475}"/>
                </a:ext>
              </a:extLst>
            </p:cNvPr>
            <p:cNvSpPr>
              <a:spLocks noChangeAspect="1" noChangeArrowheads="1" noTextEdit="1"/>
            </p:cNvSpPr>
            <p:nvPr userDrawn="1"/>
          </p:nvSpPr>
          <p:spPr bwMode="auto">
            <a:xfrm>
              <a:off x="7454900" y="309563"/>
              <a:ext cx="1689100" cy="6778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sz="4267"/>
            </a:p>
          </p:txBody>
        </p:sp>
        <p:sp>
          <p:nvSpPr>
            <p:cNvPr id="26" name="Freeform 5">
              <a:extLst>
                <a:ext uri="{FF2B5EF4-FFF2-40B4-BE49-F238E27FC236}">
                  <a16:creationId xmlns:a16="http://schemas.microsoft.com/office/drawing/2014/main" id="{95E59EB5-6520-764D-8B47-9ADD117B89FB}"/>
                </a:ext>
              </a:extLst>
            </p:cNvPr>
            <p:cNvSpPr>
              <a:spLocks/>
            </p:cNvSpPr>
            <p:nvPr userDrawn="1"/>
          </p:nvSpPr>
          <p:spPr bwMode="auto">
            <a:xfrm>
              <a:off x="7473585" y="306388"/>
              <a:ext cx="1685925" cy="682624"/>
            </a:xfrm>
            <a:custGeom>
              <a:avLst/>
              <a:gdLst>
                <a:gd name="T0" fmla="*/ 0 w 2079"/>
                <a:gd name="T1" fmla="*/ 0 h 831"/>
                <a:gd name="T2" fmla="*/ 0 w 2079"/>
                <a:gd name="T3" fmla="*/ 0 h 831"/>
                <a:gd name="T4" fmla="*/ 2079 w 2079"/>
                <a:gd name="T5" fmla="*/ 0 h 831"/>
                <a:gd name="T6" fmla="*/ 2079 w 2079"/>
                <a:gd name="T7" fmla="*/ 831 h 831"/>
                <a:gd name="T8" fmla="*/ 0 w 2079"/>
                <a:gd name="T9" fmla="*/ 831 h 831"/>
                <a:gd name="T10" fmla="*/ 0 w 2079"/>
                <a:gd name="T11" fmla="*/ 0 h 831"/>
              </a:gdLst>
              <a:ahLst/>
              <a:cxnLst>
                <a:cxn ang="0">
                  <a:pos x="T0" y="T1"/>
                </a:cxn>
                <a:cxn ang="0">
                  <a:pos x="T2" y="T3"/>
                </a:cxn>
                <a:cxn ang="0">
                  <a:pos x="T4" y="T5"/>
                </a:cxn>
                <a:cxn ang="0">
                  <a:pos x="T6" y="T7"/>
                </a:cxn>
                <a:cxn ang="0">
                  <a:pos x="T8" y="T9"/>
                </a:cxn>
                <a:cxn ang="0">
                  <a:pos x="T10" y="T11"/>
                </a:cxn>
              </a:cxnLst>
              <a:rect l="0" t="0" r="r" b="b"/>
              <a:pathLst>
                <a:path w="2079" h="831">
                  <a:moveTo>
                    <a:pt x="0" y="0"/>
                  </a:moveTo>
                  <a:lnTo>
                    <a:pt x="0" y="0"/>
                  </a:lnTo>
                  <a:lnTo>
                    <a:pt x="2079" y="0"/>
                  </a:lnTo>
                  <a:lnTo>
                    <a:pt x="2079" y="831"/>
                  </a:lnTo>
                  <a:lnTo>
                    <a:pt x="0" y="831"/>
                  </a:lnTo>
                  <a:lnTo>
                    <a:pt x="0" y="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sz="4267"/>
            </a:p>
          </p:txBody>
        </p:sp>
        <p:sp>
          <p:nvSpPr>
            <p:cNvPr id="27" name="Freeform 6">
              <a:extLst>
                <a:ext uri="{FF2B5EF4-FFF2-40B4-BE49-F238E27FC236}">
                  <a16:creationId xmlns:a16="http://schemas.microsoft.com/office/drawing/2014/main" id="{88809F3F-51C3-1F49-8066-D1705F901DEF}"/>
                </a:ext>
              </a:extLst>
            </p:cNvPr>
            <p:cNvSpPr>
              <a:spLocks noEditPoints="1"/>
            </p:cNvSpPr>
            <p:nvPr userDrawn="1"/>
          </p:nvSpPr>
          <p:spPr bwMode="auto">
            <a:xfrm>
              <a:off x="7499350" y="325438"/>
              <a:ext cx="525463" cy="576262"/>
            </a:xfrm>
            <a:custGeom>
              <a:avLst/>
              <a:gdLst>
                <a:gd name="T0" fmla="*/ 563 w 647"/>
                <a:gd name="T1" fmla="*/ 676 h 701"/>
                <a:gd name="T2" fmla="*/ 548 w 647"/>
                <a:gd name="T3" fmla="*/ 108 h 701"/>
                <a:gd name="T4" fmla="*/ 625 w 647"/>
                <a:gd name="T5" fmla="*/ 468 h 701"/>
                <a:gd name="T6" fmla="*/ 306 w 647"/>
                <a:gd name="T7" fmla="*/ 570 h 701"/>
                <a:gd name="T8" fmla="*/ 286 w 647"/>
                <a:gd name="T9" fmla="*/ 617 h 701"/>
                <a:gd name="T10" fmla="*/ 352 w 647"/>
                <a:gd name="T11" fmla="*/ 524 h 701"/>
                <a:gd name="T12" fmla="*/ 528 w 647"/>
                <a:gd name="T13" fmla="*/ 313 h 701"/>
                <a:gd name="T14" fmla="*/ 399 w 647"/>
                <a:gd name="T15" fmla="*/ 500 h 701"/>
                <a:gd name="T16" fmla="*/ 231 w 647"/>
                <a:gd name="T17" fmla="*/ 349 h 701"/>
                <a:gd name="T18" fmla="*/ 269 w 647"/>
                <a:gd name="T19" fmla="*/ 246 h 701"/>
                <a:gd name="T20" fmla="*/ 262 w 647"/>
                <a:gd name="T21" fmla="*/ 490 h 701"/>
                <a:gd name="T22" fmla="*/ 283 w 647"/>
                <a:gd name="T23" fmla="*/ 530 h 701"/>
                <a:gd name="T24" fmla="*/ 274 w 647"/>
                <a:gd name="T25" fmla="*/ 517 h 701"/>
                <a:gd name="T26" fmla="*/ 346 w 647"/>
                <a:gd name="T27" fmla="*/ 445 h 701"/>
                <a:gd name="T28" fmla="*/ 323 w 647"/>
                <a:gd name="T29" fmla="*/ 464 h 701"/>
                <a:gd name="T30" fmla="*/ 335 w 647"/>
                <a:gd name="T31" fmla="*/ 381 h 701"/>
                <a:gd name="T32" fmla="*/ 377 w 647"/>
                <a:gd name="T33" fmla="*/ 394 h 701"/>
                <a:gd name="T34" fmla="*/ 407 w 647"/>
                <a:gd name="T35" fmla="*/ 348 h 701"/>
                <a:gd name="T36" fmla="*/ 419 w 647"/>
                <a:gd name="T37" fmla="*/ 329 h 701"/>
                <a:gd name="T38" fmla="*/ 498 w 647"/>
                <a:gd name="T39" fmla="*/ 216 h 701"/>
                <a:gd name="T40" fmla="*/ 229 w 647"/>
                <a:gd name="T41" fmla="*/ 494 h 701"/>
                <a:gd name="T42" fmla="*/ 163 w 647"/>
                <a:gd name="T43" fmla="*/ 505 h 701"/>
                <a:gd name="T44" fmla="*/ 156 w 647"/>
                <a:gd name="T45" fmla="*/ 425 h 701"/>
                <a:gd name="T46" fmla="*/ 140 w 647"/>
                <a:gd name="T47" fmla="*/ 399 h 701"/>
                <a:gd name="T48" fmla="*/ 177 w 647"/>
                <a:gd name="T49" fmla="*/ 283 h 701"/>
                <a:gd name="T50" fmla="*/ 180 w 647"/>
                <a:gd name="T51" fmla="*/ 246 h 701"/>
                <a:gd name="T52" fmla="*/ 290 w 647"/>
                <a:gd name="T53" fmla="*/ 218 h 701"/>
                <a:gd name="T54" fmla="*/ 331 w 647"/>
                <a:gd name="T55" fmla="*/ 113 h 701"/>
                <a:gd name="T56" fmla="*/ 383 w 647"/>
                <a:gd name="T57" fmla="*/ 173 h 701"/>
                <a:gd name="T58" fmla="*/ 457 w 647"/>
                <a:gd name="T59" fmla="*/ 171 h 701"/>
                <a:gd name="T60" fmla="*/ 393 w 647"/>
                <a:gd name="T61" fmla="*/ 265 h 701"/>
                <a:gd name="T62" fmla="*/ 384 w 647"/>
                <a:gd name="T63" fmla="*/ 229 h 701"/>
                <a:gd name="T64" fmla="*/ 384 w 647"/>
                <a:gd name="T65" fmla="*/ 222 h 701"/>
                <a:gd name="T66" fmla="*/ 291 w 647"/>
                <a:gd name="T67" fmla="*/ 250 h 701"/>
                <a:gd name="T68" fmla="*/ 305 w 647"/>
                <a:gd name="T69" fmla="*/ 259 h 701"/>
                <a:gd name="T70" fmla="*/ 257 w 647"/>
                <a:gd name="T71" fmla="*/ 403 h 701"/>
                <a:gd name="T72" fmla="*/ 272 w 647"/>
                <a:gd name="T73" fmla="*/ 361 h 701"/>
                <a:gd name="T74" fmla="*/ 263 w 647"/>
                <a:gd name="T75" fmla="*/ 356 h 701"/>
                <a:gd name="T76" fmla="*/ 236 w 647"/>
                <a:gd name="T77" fmla="*/ 352 h 701"/>
                <a:gd name="T78" fmla="*/ 299 w 647"/>
                <a:gd name="T79" fmla="*/ 337 h 701"/>
                <a:gd name="T80" fmla="*/ 445 w 647"/>
                <a:gd name="T81" fmla="*/ 236 h 701"/>
                <a:gd name="T82" fmla="*/ 412 w 647"/>
                <a:gd name="T83" fmla="*/ 231 h 701"/>
                <a:gd name="T84" fmla="*/ 494 w 647"/>
                <a:gd name="T85" fmla="*/ 221 h 701"/>
                <a:gd name="T86" fmla="*/ 431 w 647"/>
                <a:gd name="T87" fmla="*/ 430 h 701"/>
                <a:gd name="T88" fmla="*/ 572 w 647"/>
                <a:gd name="T89" fmla="*/ 254 h 701"/>
                <a:gd name="T90" fmla="*/ 420 w 647"/>
                <a:gd name="T91" fmla="*/ 452 h 701"/>
                <a:gd name="T92" fmla="*/ 407 w 647"/>
                <a:gd name="T93" fmla="*/ 454 h 701"/>
                <a:gd name="T94" fmla="*/ 573 w 647"/>
                <a:gd name="T95" fmla="*/ 247 h 701"/>
                <a:gd name="T96" fmla="*/ 437 w 647"/>
                <a:gd name="T97" fmla="*/ 534 h 701"/>
                <a:gd name="T98" fmla="*/ 365 w 647"/>
                <a:gd name="T99" fmla="*/ 643 h 701"/>
                <a:gd name="T100" fmla="*/ 331 w 647"/>
                <a:gd name="T101" fmla="*/ 672 h 701"/>
                <a:gd name="T102" fmla="*/ 528 w 647"/>
                <a:gd name="T103" fmla="*/ 594 h 701"/>
                <a:gd name="T104" fmla="*/ 432 w 647"/>
                <a:gd name="T105" fmla="*/ 558 h 701"/>
                <a:gd name="T106" fmla="*/ 586 w 647"/>
                <a:gd name="T107" fmla="*/ 443 h 701"/>
                <a:gd name="T108" fmla="*/ 416 w 647"/>
                <a:gd name="T109" fmla="*/ 463 h 701"/>
                <a:gd name="T110" fmla="*/ 514 w 647"/>
                <a:gd name="T111" fmla="*/ 262 h 701"/>
                <a:gd name="T112" fmla="*/ 339 w 647"/>
                <a:gd name="T113" fmla="*/ 230 h 701"/>
                <a:gd name="T114" fmla="*/ 392 w 647"/>
                <a:gd name="T115" fmla="*/ 534 h 701"/>
                <a:gd name="T116" fmla="*/ 541 w 647"/>
                <a:gd name="T117" fmla="*/ 399 h 701"/>
                <a:gd name="T118" fmla="*/ 567 w 647"/>
                <a:gd name="T119" fmla="*/ 404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7" h="701">
                  <a:moveTo>
                    <a:pt x="555" y="673"/>
                  </a:moveTo>
                  <a:lnTo>
                    <a:pt x="555" y="673"/>
                  </a:lnTo>
                  <a:cubicBezTo>
                    <a:pt x="549" y="670"/>
                    <a:pt x="537" y="667"/>
                    <a:pt x="524" y="663"/>
                  </a:cubicBezTo>
                  <a:cubicBezTo>
                    <a:pt x="525" y="670"/>
                    <a:pt x="526" y="677"/>
                    <a:pt x="527" y="682"/>
                  </a:cubicBezTo>
                  <a:cubicBezTo>
                    <a:pt x="536" y="680"/>
                    <a:pt x="546" y="677"/>
                    <a:pt x="555" y="673"/>
                  </a:cubicBezTo>
                  <a:lnTo>
                    <a:pt x="555" y="673"/>
                  </a:lnTo>
                  <a:close/>
                  <a:moveTo>
                    <a:pt x="524" y="657"/>
                  </a:moveTo>
                  <a:lnTo>
                    <a:pt x="524" y="657"/>
                  </a:lnTo>
                  <a:cubicBezTo>
                    <a:pt x="539" y="662"/>
                    <a:pt x="556" y="666"/>
                    <a:pt x="563" y="670"/>
                  </a:cubicBezTo>
                  <a:cubicBezTo>
                    <a:pt x="568" y="668"/>
                    <a:pt x="574" y="666"/>
                    <a:pt x="579" y="663"/>
                  </a:cubicBezTo>
                  <a:cubicBezTo>
                    <a:pt x="569" y="658"/>
                    <a:pt x="546" y="651"/>
                    <a:pt x="524" y="645"/>
                  </a:cubicBezTo>
                  <a:cubicBezTo>
                    <a:pt x="524" y="649"/>
                    <a:pt x="524" y="653"/>
                    <a:pt x="524" y="657"/>
                  </a:cubicBezTo>
                  <a:lnTo>
                    <a:pt x="524" y="657"/>
                  </a:lnTo>
                  <a:close/>
                  <a:moveTo>
                    <a:pt x="564" y="676"/>
                  </a:moveTo>
                  <a:lnTo>
                    <a:pt x="564" y="676"/>
                  </a:lnTo>
                  <a:cubicBezTo>
                    <a:pt x="563" y="676"/>
                    <a:pt x="563" y="676"/>
                    <a:pt x="563" y="676"/>
                  </a:cubicBezTo>
                  <a:cubicBezTo>
                    <a:pt x="546" y="683"/>
                    <a:pt x="528" y="688"/>
                    <a:pt x="511" y="692"/>
                  </a:cubicBezTo>
                  <a:cubicBezTo>
                    <a:pt x="511" y="692"/>
                    <a:pt x="510" y="692"/>
                    <a:pt x="510" y="692"/>
                  </a:cubicBezTo>
                  <a:cubicBezTo>
                    <a:pt x="494" y="695"/>
                    <a:pt x="478" y="697"/>
                    <a:pt x="463" y="698"/>
                  </a:cubicBezTo>
                  <a:cubicBezTo>
                    <a:pt x="462" y="698"/>
                    <a:pt x="462" y="698"/>
                    <a:pt x="462" y="698"/>
                  </a:cubicBezTo>
                  <a:cubicBezTo>
                    <a:pt x="410" y="701"/>
                    <a:pt x="361" y="691"/>
                    <a:pt x="324" y="675"/>
                  </a:cubicBezTo>
                  <a:lnTo>
                    <a:pt x="323" y="674"/>
                  </a:lnTo>
                  <a:cubicBezTo>
                    <a:pt x="323" y="674"/>
                    <a:pt x="322" y="674"/>
                    <a:pt x="322" y="674"/>
                  </a:cubicBezTo>
                  <a:cubicBezTo>
                    <a:pt x="260" y="645"/>
                    <a:pt x="232" y="594"/>
                    <a:pt x="293" y="552"/>
                  </a:cubicBezTo>
                  <a:cubicBezTo>
                    <a:pt x="286" y="542"/>
                    <a:pt x="278" y="532"/>
                    <a:pt x="270" y="522"/>
                  </a:cubicBezTo>
                  <a:cubicBezTo>
                    <a:pt x="267" y="518"/>
                    <a:pt x="265" y="515"/>
                    <a:pt x="262" y="511"/>
                  </a:cubicBezTo>
                  <a:cubicBezTo>
                    <a:pt x="257" y="524"/>
                    <a:pt x="257" y="532"/>
                    <a:pt x="265" y="544"/>
                  </a:cubicBezTo>
                  <a:cubicBezTo>
                    <a:pt x="266" y="545"/>
                    <a:pt x="265" y="546"/>
                    <a:pt x="265" y="547"/>
                  </a:cubicBezTo>
                  <a:lnTo>
                    <a:pt x="221" y="599"/>
                  </a:lnTo>
                  <a:cubicBezTo>
                    <a:pt x="220" y="601"/>
                    <a:pt x="218" y="601"/>
                    <a:pt x="217" y="599"/>
                  </a:cubicBezTo>
                  <a:cubicBezTo>
                    <a:pt x="0" y="361"/>
                    <a:pt x="247" y="0"/>
                    <a:pt x="546" y="104"/>
                  </a:cubicBezTo>
                  <a:cubicBezTo>
                    <a:pt x="548" y="105"/>
                    <a:pt x="549" y="106"/>
                    <a:pt x="548" y="108"/>
                  </a:cubicBezTo>
                  <a:lnTo>
                    <a:pt x="501" y="186"/>
                  </a:lnTo>
                  <a:cubicBezTo>
                    <a:pt x="500" y="187"/>
                    <a:pt x="499" y="188"/>
                    <a:pt x="498" y="187"/>
                  </a:cubicBezTo>
                  <a:cubicBezTo>
                    <a:pt x="483" y="185"/>
                    <a:pt x="474" y="186"/>
                    <a:pt x="468" y="192"/>
                  </a:cubicBezTo>
                  <a:cubicBezTo>
                    <a:pt x="482" y="194"/>
                    <a:pt x="496" y="197"/>
                    <a:pt x="510" y="202"/>
                  </a:cubicBezTo>
                  <a:cubicBezTo>
                    <a:pt x="523" y="188"/>
                    <a:pt x="536" y="175"/>
                    <a:pt x="551" y="163"/>
                  </a:cubicBezTo>
                  <a:cubicBezTo>
                    <a:pt x="551" y="163"/>
                    <a:pt x="551" y="163"/>
                    <a:pt x="552" y="163"/>
                  </a:cubicBezTo>
                  <a:cubicBezTo>
                    <a:pt x="552" y="162"/>
                    <a:pt x="553" y="162"/>
                    <a:pt x="554" y="163"/>
                  </a:cubicBezTo>
                  <a:cubicBezTo>
                    <a:pt x="555" y="163"/>
                    <a:pt x="555" y="163"/>
                    <a:pt x="556" y="164"/>
                  </a:cubicBezTo>
                  <a:cubicBezTo>
                    <a:pt x="556" y="164"/>
                    <a:pt x="556" y="165"/>
                    <a:pt x="556" y="165"/>
                  </a:cubicBezTo>
                  <a:lnTo>
                    <a:pt x="583" y="244"/>
                  </a:lnTo>
                  <a:cubicBezTo>
                    <a:pt x="583" y="245"/>
                    <a:pt x="583" y="245"/>
                    <a:pt x="583" y="246"/>
                  </a:cubicBezTo>
                  <a:cubicBezTo>
                    <a:pt x="583" y="247"/>
                    <a:pt x="582" y="247"/>
                    <a:pt x="582" y="247"/>
                  </a:cubicBezTo>
                  <a:cubicBezTo>
                    <a:pt x="581" y="248"/>
                    <a:pt x="580" y="249"/>
                    <a:pt x="579" y="249"/>
                  </a:cubicBezTo>
                  <a:cubicBezTo>
                    <a:pt x="585" y="266"/>
                    <a:pt x="623" y="382"/>
                    <a:pt x="635" y="413"/>
                  </a:cubicBezTo>
                  <a:cubicBezTo>
                    <a:pt x="639" y="423"/>
                    <a:pt x="647" y="441"/>
                    <a:pt x="647" y="452"/>
                  </a:cubicBezTo>
                  <a:cubicBezTo>
                    <a:pt x="647" y="462"/>
                    <a:pt x="640" y="467"/>
                    <a:pt x="625" y="468"/>
                  </a:cubicBezTo>
                  <a:cubicBezTo>
                    <a:pt x="617" y="475"/>
                    <a:pt x="616" y="478"/>
                    <a:pt x="620" y="483"/>
                  </a:cubicBezTo>
                  <a:cubicBezTo>
                    <a:pt x="628" y="494"/>
                    <a:pt x="624" y="499"/>
                    <a:pt x="615" y="506"/>
                  </a:cubicBezTo>
                  <a:cubicBezTo>
                    <a:pt x="624" y="513"/>
                    <a:pt x="622" y="526"/>
                    <a:pt x="617" y="526"/>
                  </a:cubicBezTo>
                  <a:cubicBezTo>
                    <a:pt x="611" y="526"/>
                    <a:pt x="609" y="528"/>
                    <a:pt x="605" y="533"/>
                  </a:cubicBezTo>
                  <a:cubicBezTo>
                    <a:pt x="633" y="560"/>
                    <a:pt x="610" y="583"/>
                    <a:pt x="573" y="591"/>
                  </a:cubicBezTo>
                  <a:cubicBezTo>
                    <a:pt x="562" y="594"/>
                    <a:pt x="548" y="595"/>
                    <a:pt x="534" y="594"/>
                  </a:cubicBezTo>
                  <a:cubicBezTo>
                    <a:pt x="534" y="594"/>
                    <a:pt x="534" y="594"/>
                    <a:pt x="534" y="595"/>
                  </a:cubicBezTo>
                  <a:cubicBezTo>
                    <a:pt x="529" y="610"/>
                    <a:pt x="526" y="625"/>
                    <a:pt x="525" y="639"/>
                  </a:cubicBezTo>
                  <a:cubicBezTo>
                    <a:pt x="549" y="646"/>
                    <a:pt x="578" y="655"/>
                    <a:pt x="586" y="661"/>
                  </a:cubicBezTo>
                  <a:cubicBezTo>
                    <a:pt x="586" y="661"/>
                    <a:pt x="587" y="662"/>
                    <a:pt x="587" y="662"/>
                  </a:cubicBezTo>
                  <a:cubicBezTo>
                    <a:pt x="587" y="663"/>
                    <a:pt x="588" y="663"/>
                    <a:pt x="587" y="664"/>
                  </a:cubicBezTo>
                  <a:cubicBezTo>
                    <a:pt x="587" y="665"/>
                    <a:pt x="587" y="665"/>
                    <a:pt x="586" y="666"/>
                  </a:cubicBezTo>
                  <a:cubicBezTo>
                    <a:pt x="586" y="666"/>
                    <a:pt x="586" y="666"/>
                    <a:pt x="585" y="666"/>
                  </a:cubicBezTo>
                  <a:cubicBezTo>
                    <a:pt x="578" y="670"/>
                    <a:pt x="571" y="673"/>
                    <a:pt x="564" y="676"/>
                  </a:cubicBezTo>
                  <a:lnTo>
                    <a:pt x="564" y="676"/>
                  </a:lnTo>
                  <a:close/>
                  <a:moveTo>
                    <a:pt x="306" y="570"/>
                  </a:moveTo>
                  <a:lnTo>
                    <a:pt x="306" y="570"/>
                  </a:lnTo>
                  <a:cubicBezTo>
                    <a:pt x="306" y="570"/>
                    <a:pt x="306" y="570"/>
                    <a:pt x="306" y="571"/>
                  </a:cubicBezTo>
                  <a:cubicBezTo>
                    <a:pt x="308" y="577"/>
                    <a:pt x="309" y="584"/>
                    <a:pt x="309" y="592"/>
                  </a:cubicBezTo>
                  <a:cubicBezTo>
                    <a:pt x="326" y="581"/>
                    <a:pt x="321" y="561"/>
                    <a:pt x="316" y="552"/>
                  </a:cubicBezTo>
                  <a:cubicBezTo>
                    <a:pt x="312" y="555"/>
                    <a:pt x="307" y="558"/>
                    <a:pt x="303" y="560"/>
                  </a:cubicBezTo>
                  <a:cubicBezTo>
                    <a:pt x="304" y="563"/>
                    <a:pt x="305" y="566"/>
                    <a:pt x="306" y="570"/>
                  </a:cubicBezTo>
                  <a:lnTo>
                    <a:pt x="306" y="570"/>
                  </a:lnTo>
                  <a:close/>
                  <a:moveTo>
                    <a:pt x="302" y="575"/>
                  </a:moveTo>
                  <a:lnTo>
                    <a:pt x="302" y="575"/>
                  </a:lnTo>
                  <a:cubicBezTo>
                    <a:pt x="289" y="583"/>
                    <a:pt x="284" y="592"/>
                    <a:pt x="283" y="601"/>
                  </a:cubicBezTo>
                  <a:cubicBezTo>
                    <a:pt x="291" y="600"/>
                    <a:pt x="297" y="598"/>
                    <a:pt x="303" y="596"/>
                  </a:cubicBezTo>
                  <a:cubicBezTo>
                    <a:pt x="303" y="588"/>
                    <a:pt x="303" y="581"/>
                    <a:pt x="302" y="575"/>
                  </a:cubicBezTo>
                  <a:lnTo>
                    <a:pt x="302" y="575"/>
                  </a:lnTo>
                  <a:close/>
                  <a:moveTo>
                    <a:pt x="283" y="607"/>
                  </a:moveTo>
                  <a:lnTo>
                    <a:pt x="283" y="607"/>
                  </a:lnTo>
                  <a:cubicBezTo>
                    <a:pt x="283" y="610"/>
                    <a:pt x="284" y="614"/>
                    <a:pt x="286" y="617"/>
                  </a:cubicBezTo>
                  <a:cubicBezTo>
                    <a:pt x="325" y="617"/>
                    <a:pt x="354" y="578"/>
                    <a:pt x="333" y="540"/>
                  </a:cubicBezTo>
                  <a:cubicBezTo>
                    <a:pt x="329" y="543"/>
                    <a:pt x="325" y="546"/>
                    <a:pt x="321" y="549"/>
                  </a:cubicBezTo>
                  <a:cubicBezTo>
                    <a:pt x="329" y="563"/>
                    <a:pt x="335" y="601"/>
                    <a:pt x="283" y="607"/>
                  </a:cubicBezTo>
                  <a:lnTo>
                    <a:pt x="283" y="607"/>
                  </a:lnTo>
                  <a:close/>
                  <a:moveTo>
                    <a:pt x="289" y="623"/>
                  </a:moveTo>
                  <a:lnTo>
                    <a:pt x="289" y="623"/>
                  </a:lnTo>
                  <a:cubicBezTo>
                    <a:pt x="292" y="627"/>
                    <a:pt x="296" y="631"/>
                    <a:pt x="301" y="635"/>
                  </a:cubicBezTo>
                  <a:cubicBezTo>
                    <a:pt x="358" y="619"/>
                    <a:pt x="370" y="571"/>
                    <a:pt x="348" y="528"/>
                  </a:cubicBezTo>
                  <a:cubicBezTo>
                    <a:pt x="344" y="531"/>
                    <a:pt x="341" y="533"/>
                    <a:pt x="338" y="536"/>
                  </a:cubicBezTo>
                  <a:cubicBezTo>
                    <a:pt x="362" y="578"/>
                    <a:pt x="330" y="620"/>
                    <a:pt x="289" y="623"/>
                  </a:cubicBezTo>
                  <a:lnTo>
                    <a:pt x="289" y="623"/>
                  </a:lnTo>
                  <a:close/>
                  <a:moveTo>
                    <a:pt x="307" y="639"/>
                  </a:moveTo>
                  <a:lnTo>
                    <a:pt x="307" y="639"/>
                  </a:lnTo>
                  <a:cubicBezTo>
                    <a:pt x="312" y="643"/>
                    <a:pt x="318" y="645"/>
                    <a:pt x="325" y="647"/>
                  </a:cubicBezTo>
                  <a:cubicBezTo>
                    <a:pt x="395" y="612"/>
                    <a:pt x="378" y="539"/>
                    <a:pt x="362" y="514"/>
                  </a:cubicBezTo>
                  <a:cubicBezTo>
                    <a:pt x="359" y="517"/>
                    <a:pt x="355" y="521"/>
                    <a:pt x="352" y="524"/>
                  </a:cubicBezTo>
                  <a:cubicBezTo>
                    <a:pt x="376" y="569"/>
                    <a:pt x="365" y="620"/>
                    <a:pt x="307" y="639"/>
                  </a:cubicBezTo>
                  <a:lnTo>
                    <a:pt x="307" y="639"/>
                  </a:lnTo>
                  <a:close/>
                  <a:moveTo>
                    <a:pt x="527" y="353"/>
                  </a:moveTo>
                  <a:lnTo>
                    <a:pt x="527" y="353"/>
                  </a:lnTo>
                  <a:cubicBezTo>
                    <a:pt x="552" y="343"/>
                    <a:pt x="582" y="339"/>
                    <a:pt x="606" y="346"/>
                  </a:cubicBezTo>
                  <a:cubicBezTo>
                    <a:pt x="595" y="315"/>
                    <a:pt x="584" y="282"/>
                    <a:pt x="578" y="264"/>
                  </a:cubicBezTo>
                  <a:cubicBezTo>
                    <a:pt x="578" y="295"/>
                    <a:pt x="563" y="325"/>
                    <a:pt x="532" y="338"/>
                  </a:cubicBezTo>
                  <a:cubicBezTo>
                    <a:pt x="531" y="343"/>
                    <a:pt x="529" y="348"/>
                    <a:pt x="527" y="353"/>
                  </a:cubicBezTo>
                  <a:lnTo>
                    <a:pt x="527" y="353"/>
                  </a:lnTo>
                  <a:close/>
                  <a:moveTo>
                    <a:pt x="518" y="357"/>
                  </a:moveTo>
                  <a:lnTo>
                    <a:pt x="518" y="357"/>
                  </a:lnTo>
                  <a:cubicBezTo>
                    <a:pt x="518" y="357"/>
                    <a:pt x="518" y="357"/>
                    <a:pt x="519" y="356"/>
                  </a:cubicBezTo>
                  <a:cubicBezTo>
                    <a:pt x="523" y="350"/>
                    <a:pt x="525" y="343"/>
                    <a:pt x="527" y="336"/>
                  </a:cubicBezTo>
                  <a:cubicBezTo>
                    <a:pt x="527" y="335"/>
                    <a:pt x="527" y="335"/>
                    <a:pt x="527" y="335"/>
                  </a:cubicBezTo>
                  <a:cubicBezTo>
                    <a:pt x="528" y="328"/>
                    <a:pt x="529" y="321"/>
                    <a:pt x="528" y="314"/>
                  </a:cubicBezTo>
                  <a:cubicBezTo>
                    <a:pt x="528" y="314"/>
                    <a:pt x="528" y="314"/>
                    <a:pt x="528" y="313"/>
                  </a:cubicBezTo>
                  <a:cubicBezTo>
                    <a:pt x="528" y="308"/>
                    <a:pt x="527" y="303"/>
                    <a:pt x="526" y="298"/>
                  </a:cubicBezTo>
                  <a:cubicBezTo>
                    <a:pt x="523" y="302"/>
                    <a:pt x="519" y="306"/>
                    <a:pt x="516" y="310"/>
                  </a:cubicBezTo>
                  <a:cubicBezTo>
                    <a:pt x="517" y="328"/>
                    <a:pt x="513" y="348"/>
                    <a:pt x="494" y="365"/>
                  </a:cubicBezTo>
                  <a:cubicBezTo>
                    <a:pt x="495" y="371"/>
                    <a:pt x="495" y="377"/>
                    <a:pt x="494" y="382"/>
                  </a:cubicBezTo>
                  <a:cubicBezTo>
                    <a:pt x="505" y="374"/>
                    <a:pt x="513" y="366"/>
                    <a:pt x="518" y="357"/>
                  </a:cubicBezTo>
                  <a:lnTo>
                    <a:pt x="518" y="357"/>
                  </a:lnTo>
                  <a:close/>
                  <a:moveTo>
                    <a:pt x="374" y="525"/>
                  </a:moveTo>
                  <a:lnTo>
                    <a:pt x="374" y="525"/>
                  </a:lnTo>
                  <a:cubicBezTo>
                    <a:pt x="375" y="519"/>
                    <a:pt x="378" y="513"/>
                    <a:pt x="383" y="509"/>
                  </a:cubicBezTo>
                  <a:cubicBezTo>
                    <a:pt x="381" y="505"/>
                    <a:pt x="379" y="501"/>
                    <a:pt x="379" y="497"/>
                  </a:cubicBezTo>
                  <a:cubicBezTo>
                    <a:pt x="375" y="501"/>
                    <a:pt x="370" y="506"/>
                    <a:pt x="366" y="510"/>
                  </a:cubicBezTo>
                  <a:cubicBezTo>
                    <a:pt x="369" y="514"/>
                    <a:pt x="371" y="519"/>
                    <a:pt x="374" y="525"/>
                  </a:cubicBezTo>
                  <a:lnTo>
                    <a:pt x="374" y="525"/>
                  </a:lnTo>
                  <a:close/>
                  <a:moveTo>
                    <a:pt x="387" y="505"/>
                  </a:moveTo>
                  <a:lnTo>
                    <a:pt x="387" y="505"/>
                  </a:lnTo>
                  <a:cubicBezTo>
                    <a:pt x="391" y="503"/>
                    <a:pt x="394" y="501"/>
                    <a:pt x="399" y="500"/>
                  </a:cubicBezTo>
                  <a:cubicBezTo>
                    <a:pt x="396" y="494"/>
                    <a:pt x="394" y="487"/>
                    <a:pt x="394" y="479"/>
                  </a:cubicBezTo>
                  <a:cubicBezTo>
                    <a:pt x="390" y="483"/>
                    <a:pt x="387" y="487"/>
                    <a:pt x="383" y="491"/>
                  </a:cubicBezTo>
                  <a:cubicBezTo>
                    <a:pt x="384" y="496"/>
                    <a:pt x="385" y="501"/>
                    <a:pt x="387" y="505"/>
                  </a:cubicBezTo>
                  <a:lnTo>
                    <a:pt x="387" y="505"/>
                  </a:lnTo>
                  <a:close/>
                  <a:moveTo>
                    <a:pt x="253" y="527"/>
                  </a:moveTo>
                  <a:lnTo>
                    <a:pt x="253" y="527"/>
                  </a:lnTo>
                  <a:cubicBezTo>
                    <a:pt x="253" y="520"/>
                    <a:pt x="255" y="513"/>
                    <a:pt x="258" y="506"/>
                  </a:cubicBezTo>
                  <a:cubicBezTo>
                    <a:pt x="244" y="485"/>
                    <a:pt x="232" y="458"/>
                    <a:pt x="227" y="419"/>
                  </a:cubicBezTo>
                  <a:cubicBezTo>
                    <a:pt x="227" y="418"/>
                    <a:pt x="227" y="418"/>
                    <a:pt x="227" y="418"/>
                  </a:cubicBezTo>
                  <a:cubicBezTo>
                    <a:pt x="227" y="414"/>
                    <a:pt x="227" y="410"/>
                    <a:pt x="226" y="406"/>
                  </a:cubicBezTo>
                  <a:cubicBezTo>
                    <a:pt x="226" y="406"/>
                    <a:pt x="226" y="406"/>
                    <a:pt x="226" y="405"/>
                  </a:cubicBezTo>
                  <a:cubicBezTo>
                    <a:pt x="226" y="404"/>
                    <a:pt x="226" y="403"/>
                    <a:pt x="226" y="401"/>
                  </a:cubicBezTo>
                  <a:cubicBezTo>
                    <a:pt x="226" y="388"/>
                    <a:pt x="226" y="375"/>
                    <a:pt x="228" y="363"/>
                  </a:cubicBezTo>
                  <a:cubicBezTo>
                    <a:pt x="228" y="362"/>
                    <a:pt x="229" y="362"/>
                    <a:pt x="229" y="362"/>
                  </a:cubicBezTo>
                  <a:cubicBezTo>
                    <a:pt x="229" y="358"/>
                    <a:pt x="230" y="354"/>
                    <a:pt x="231" y="350"/>
                  </a:cubicBezTo>
                  <a:cubicBezTo>
                    <a:pt x="231" y="350"/>
                    <a:pt x="231" y="349"/>
                    <a:pt x="231" y="349"/>
                  </a:cubicBezTo>
                  <a:cubicBezTo>
                    <a:pt x="239" y="313"/>
                    <a:pt x="258" y="278"/>
                    <a:pt x="284" y="250"/>
                  </a:cubicBezTo>
                  <a:cubicBezTo>
                    <a:pt x="284" y="250"/>
                    <a:pt x="284" y="249"/>
                    <a:pt x="284" y="249"/>
                  </a:cubicBezTo>
                  <a:cubicBezTo>
                    <a:pt x="292" y="241"/>
                    <a:pt x="301" y="234"/>
                    <a:pt x="310" y="227"/>
                  </a:cubicBezTo>
                  <a:lnTo>
                    <a:pt x="310" y="227"/>
                  </a:lnTo>
                  <a:cubicBezTo>
                    <a:pt x="324" y="216"/>
                    <a:pt x="340" y="207"/>
                    <a:pt x="358" y="201"/>
                  </a:cubicBezTo>
                  <a:cubicBezTo>
                    <a:pt x="358" y="200"/>
                    <a:pt x="358" y="200"/>
                    <a:pt x="358" y="200"/>
                  </a:cubicBezTo>
                  <a:cubicBezTo>
                    <a:pt x="379" y="192"/>
                    <a:pt x="403" y="188"/>
                    <a:pt x="428" y="188"/>
                  </a:cubicBezTo>
                  <a:cubicBezTo>
                    <a:pt x="430" y="188"/>
                    <a:pt x="431" y="188"/>
                    <a:pt x="433" y="188"/>
                  </a:cubicBezTo>
                  <a:cubicBezTo>
                    <a:pt x="442" y="188"/>
                    <a:pt x="452" y="189"/>
                    <a:pt x="462" y="190"/>
                  </a:cubicBezTo>
                  <a:cubicBezTo>
                    <a:pt x="466" y="185"/>
                    <a:pt x="471" y="182"/>
                    <a:pt x="478" y="181"/>
                  </a:cubicBezTo>
                  <a:cubicBezTo>
                    <a:pt x="477" y="181"/>
                    <a:pt x="477" y="180"/>
                    <a:pt x="476" y="180"/>
                  </a:cubicBezTo>
                  <a:cubicBezTo>
                    <a:pt x="476" y="180"/>
                    <a:pt x="476" y="180"/>
                    <a:pt x="476" y="180"/>
                  </a:cubicBezTo>
                  <a:cubicBezTo>
                    <a:pt x="464" y="177"/>
                    <a:pt x="451" y="175"/>
                    <a:pt x="439" y="174"/>
                  </a:cubicBezTo>
                  <a:lnTo>
                    <a:pt x="439" y="174"/>
                  </a:lnTo>
                  <a:cubicBezTo>
                    <a:pt x="374" y="170"/>
                    <a:pt x="312" y="198"/>
                    <a:pt x="269" y="246"/>
                  </a:cubicBezTo>
                  <a:lnTo>
                    <a:pt x="269" y="246"/>
                  </a:lnTo>
                  <a:cubicBezTo>
                    <a:pt x="260" y="256"/>
                    <a:pt x="252" y="266"/>
                    <a:pt x="245" y="277"/>
                  </a:cubicBezTo>
                  <a:cubicBezTo>
                    <a:pt x="245" y="277"/>
                    <a:pt x="245" y="277"/>
                    <a:pt x="245" y="277"/>
                  </a:cubicBezTo>
                  <a:cubicBezTo>
                    <a:pt x="238" y="288"/>
                    <a:pt x="233" y="298"/>
                    <a:pt x="228" y="310"/>
                  </a:cubicBezTo>
                  <a:cubicBezTo>
                    <a:pt x="228" y="310"/>
                    <a:pt x="228" y="310"/>
                    <a:pt x="228" y="310"/>
                  </a:cubicBezTo>
                  <a:cubicBezTo>
                    <a:pt x="223" y="321"/>
                    <a:pt x="219" y="333"/>
                    <a:pt x="217" y="345"/>
                  </a:cubicBezTo>
                  <a:cubicBezTo>
                    <a:pt x="206" y="391"/>
                    <a:pt x="210" y="442"/>
                    <a:pt x="235" y="494"/>
                  </a:cubicBezTo>
                  <a:lnTo>
                    <a:pt x="235" y="494"/>
                  </a:lnTo>
                  <a:cubicBezTo>
                    <a:pt x="240" y="505"/>
                    <a:pt x="246" y="516"/>
                    <a:pt x="253" y="527"/>
                  </a:cubicBezTo>
                  <a:lnTo>
                    <a:pt x="253" y="527"/>
                  </a:lnTo>
                  <a:close/>
                  <a:moveTo>
                    <a:pt x="264" y="503"/>
                  </a:moveTo>
                  <a:lnTo>
                    <a:pt x="264" y="503"/>
                  </a:lnTo>
                  <a:cubicBezTo>
                    <a:pt x="264" y="504"/>
                    <a:pt x="264" y="504"/>
                    <a:pt x="264" y="504"/>
                  </a:cubicBezTo>
                  <a:cubicBezTo>
                    <a:pt x="266" y="507"/>
                    <a:pt x="268" y="510"/>
                    <a:pt x="270" y="513"/>
                  </a:cubicBezTo>
                  <a:cubicBezTo>
                    <a:pt x="281" y="504"/>
                    <a:pt x="292" y="495"/>
                    <a:pt x="301" y="486"/>
                  </a:cubicBezTo>
                  <a:cubicBezTo>
                    <a:pt x="297" y="483"/>
                    <a:pt x="292" y="481"/>
                    <a:pt x="288" y="479"/>
                  </a:cubicBezTo>
                  <a:cubicBezTo>
                    <a:pt x="281" y="486"/>
                    <a:pt x="275" y="490"/>
                    <a:pt x="262" y="490"/>
                  </a:cubicBezTo>
                  <a:cubicBezTo>
                    <a:pt x="260" y="490"/>
                    <a:pt x="259" y="488"/>
                    <a:pt x="260" y="486"/>
                  </a:cubicBezTo>
                  <a:cubicBezTo>
                    <a:pt x="262" y="479"/>
                    <a:pt x="260" y="461"/>
                    <a:pt x="260" y="452"/>
                  </a:cubicBezTo>
                  <a:cubicBezTo>
                    <a:pt x="259" y="450"/>
                    <a:pt x="258" y="448"/>
                    <a:pt x="257" y="446"/>
                  </a:cubicBezTo>
                  <a:cubicBezTo>
                    <a:pt x="253" y="447"/>
                    <a:pt x="249" y="447"/>
                    <a:pt x="243" y="447"/>
                  </a:cubicBezTo>
                  <a:cubicBezTo>
                    <a:pt x="240" y="447"/>
                    <a:pt x="239" y="444"/>
                    <a:pt x="241" y="442"/>
                  </a:cubicBezTo>
                  <a:cubicBezTo>
                    <a:pt x="250" y="434"/>
                    <a:pt x="249" y="423"/>
                    <a:pt x="250" y="408"/>
                  </a:cubicBezTo>
                  <a:cubicBezTo>
                    <a:pt x="245" y="411"/>
                    <a:pt x="237" y="417"/>
                    <a:pt x="233" y="419"/>
                  </a:cubicBezTo>
                  <a:cubicBezTo>
                    <a:pt x="237" y="458"/>
                    <a:pt x="250" y="483"/>
                    <a:pt x="264" y="503"/>
                  </a:cubicBezTo>
                  <a:lnTo>
                    <a:pt x="264" y="503"/>
                  </a:lnTo>
                  <a:close/>
                  <a:moveTo>
                    <a:pt x="291" y="540"/>
                  </a:moveTo>
                  <a:lnTo>
                    <a:pt x="291" y="540"/>
                  </a:lnTo>
                  <a:cubicBezTo>
                    <a:pt x="406" y="463"/>
                    <a:pt x="451" y="323"/>
                    <a:pt x="554" y="235"/>
                  </a:cubicBezTo>
                  <a:lnTo>
                    <a:pt x="539" y="232"/>
                  </a:lnTo>
                  <a:cubicBezTo>
                    <a:pt x="536" y="231"/>
                    <a:pt x="536" y="231"/>
                    <a:pt x="536" y="228"/>
                  </a:cubicBezTo>
                  <a:lnTo>
                    <a:pt x="539" y="207"/>
                  </a:lnTo>
                  <a:cubicBezTo>
                    <a:pt x="444" y="303"/>
                    <a:pt x="391" y="462"/>
                    <a:pt x="283" y="530"/>
                  </a:cubicBezTo>
                  <a:cubicBezTo>
                    <a:pt x="286" y="533"/>
                    <a:pt x="288" y="536"/>
                    <a:pt x="291" y="540"/>
                  </a:cubicBezTo>
                  <a:lnTo>
                    <a:pt x="291" y="540"/>
                  </a:lnTo>
                  <a:close/>
                  <a:moveTo>
                    <a:pt x="558" y="188"/>
                  </a:moveTo>
                  <a:lnTo>
                    <a:pt x="558" y="188"/>
                  </a:lnTo>
                  <a:cubicBezTo>
                    <a:pt x="554" y="192"/>
                    <a:pt x="549" y="196"/>
                    <a:pt x="545" y="200"/>
                  </a:cubicBezTo>
                  <a:lnTo>
                    <a:pt x="542" y="227"/>
                  </a:lnTo>
                  <a:lnTo>
                    <a:pt x="560" y="230"/>
                  </a:lnTo>
                  <a:cubicBezTo>
                    <a:pt x="563" y="228"/>
                    <a:pt x="566" y="225"/>
                    <a:pt x="570" y="222"/>
                  </a:cubicBezTo>
                  <a:lnTo>
                    <a:pt x="567" y="216"/>
                  </a:lnTo>
                  <a:cubicBezTo>
                    <a:pt x="562" y="217"/>
                    <a:pt x="557" y="215"/>
                    <a:pt x="555" y="210"/>
                  </a:cubicBezTo>
                  <a:cubicBezTo>
                    <a:pt x="553" y="204"/>
                    <a:pt x="556" y="199"/>
                    <a:pt x="561" y="197"/>
                  </a:cubicBezTo>
                  <a:lnTo>
                    <a:pt x="558" y="188"/>
                  </a:lnTo>
                  <a:lnTo>
                    <a:pt x="558" y="188"/>
                  </a:lnTo>
                  <a:close/>
                  <a:moveTo>
                    <a:pt x="308" y="487"/>
                  </a:moveTo>
                  <a:lnTo>
                    <a:pt x="308" y="487"/>
                  </a:lnTo>
                  <a:cubicBezTo>
                    <a:pt x="297" y="498"/>
                    <a:pt x="286" y="508"/>
                    <a:pt x="274" y="517"/>
                  </a:cubicBezTo>
                  <a:lnTo>
                    <a:pt x="274" y="518"/>
                  </a:lnTo>
                  <a:cubicBezTo>
                    <a:pt x="276" y="521"/>
                    <a:pt x="278" y="523"/>
                    <a:pt x="280" y="525"/>
                  </a:cubicBezTo>
                  <a:cubicBezTo>
                    <a:pt x="336" y="490"/>
                    <a:pt x="378" y="429"/>
                    <a:pt x="419" y="364"/>
                  </a:cubicBezTo>
                  <a:cubicBezTo>
                    <a:pt x="454" y="308"/>
                    <a:pt x="492" y="245"/>
                    <a:pt x="540" y="197"/>
                  </a:cubicBezTo>
                  <a:cubicBezTo>
                    <a:pt x="540" y="197"/>
                    <a:pt x="541" y="197"/>
                    <a:pt x="541" y="196"/>
                  </a:cubicBezTo>
                  <a:cubicBezTo>
                    <a:pt x="546" y="192"/>
                    <a:pt x="551" y="187"/>
                    <a:pt x="556" y="183"/>
                  </a:cubicBezTo>
                  <a:lnTo>
                    <a:pt x="552" y="170"/>
                  </a:lnTo>
                  <a:cubicBezTo>
                    <a:pt x="533" y="185"/>
                    <a:pt x="516" y="203"/>
                    <a:pt x="500" y="222"/>
                  </a:cubicBezTo>
                  <a:cubicBezTo>
                    <a:pt x="500" y="222"/>
                    <a:pt x="500" y="223"/>
                    <a:pt x="500" y="223"/>
                  </a:cubicBezTo>
                  <a:cubicBezTo>
                    <a:pt x="469" y="260"/>
                    <a:pt x="443" y="302"/>
                    <a:pt x="418" y="341"/>
                  </a:cubicBezTo>
                  <a:cubicBezTo>
                    <a:pt x="405" y="361"/>
                    <a:pt x="392" y="382"/>
                    <a:pt x="378" y="402"/>
                  </a:cubicBezTo>
                  <a:cubicBezTo>
                    <a:pt x="378" y="402"/>
                    <a:pt x="378" y="402"/>
                    <a:pt x="378" y="402"/>
                  </a:cubicBezTo>
                  <a:cubicBezTo>
                    <a:pt x="372" y="411"/>
                    <a:pt x="366" y="419"/>
                    <a:pt x="360" y="426"/>
                  </a:cubicBezTo>
                  <a:cubicBezTo>
                    <a:pt x="360" y="427"/>
                    <a:pt x="360" y="427"/>
                    <a:pt x="360" y="427"/>
                  </a:cubicBezTo>
                  <a:cubicBezTo>
                    <a:pt x="355" y="433"/>
                    <a:pt x="351" y="439"/>
                    <a:pt x="347" y="444"/>
                  </a:cubicBezTo>
                  <a:cubicBezTo>
                    <a:pt x="346" y="444"/>
                    <a:pt x="346" y="445"/>
                    <a:pt x="346" y="445"/>
                  </a:cubicBezTo>
                  <a:cubicBezTo>
                    <a:pt x="340" y="453"/>
                    <a:pt x="333" y="461"/>
                    <a:pt x="326" y="468"/>
                  </a:cubicBezTo>
                  <a:cubicBezTo>
                    <a:pt x="326" y="469"/>
                    <a:pt x="326" y="469"/>
                    <a:pt x="325" y="469"/>
                  </a:cubicBezTo>
                  <a:cubicBezTo>
                    <a:pt x="320" y="475"/>
                    <a:pt x="314" y="481"/>
                    <a:pt x="308" y="487"/>
                  </a:cubicBezTo>
                  <a:lnTo>
                    <a:pt x="308" y="487"/>
                  </a:lnTo>
                  <a:lnTo>
                    <a:pt x="308" y="487"/>
                  </a:lnTo>
                  <a:close/>
                  <a:moveTo>
                    <a:pt x="306" y="482"/>
                  </a:moveTo>
                  <a:lnTo>
                    <a:pt x="306" y="482"/>
                  </a:lnTo>
                  <a:cubicBezTo>
                    <a:pt x="310" y="477"/>
                    <a:pt x="314" y="473"/>
                    <a:pt x="318" y="469"/>
                  </a:cubicBezTo>
                  <a:cubicBezTo>
                    <a:pt x="292" y="465"/>
                    <a:pt x="277" y="452"/>
                    <a:pt x="272" y="437"/>
                  </a:cubicBezTo>
                  <a:cubicBezTo>
                    <a:pt x="268" y="440"/>
                    <a:pt x="265" y="443"/>
                    <a:pt x="262" y="444"/>
                  </a:cubicBezTo>
                  <a:cubicBezTo>
                    <a:pt x="263" y="446"/>
                    <a:pt x="264" y="447"/>
                    <a:pt x="264" y="449"/>
                  </a:cubicBezTo>
                  <a:cubicBezTo>
                    <a:pt x="265" y="449"/>
                    <a:pt x="265" y="449"/>
                    <a:pt x="265" y="450"/>
                  </a:cubicBezTo>
                  <a:cubicBezTo>
                    <a:pt x="276" y="467"/>
                    <a:pt x="288" y="472"/>
                    <a:pt x="306" y="482"/>
                  </a:cubicBezTo>
                  <a:lnTo>
                    <a:pt x="306" y="482"/>
                  </a:lnTo>
                  <a:close/>
                  <a:moveTo>
                    <a:pt x="323" y="464"/>
                  </a:moveTo>
                  <a:lnTo>
                    <a:pt x="323" y="464"/>
                  </a:lnTo>
                  <a:cubicBezTo>
                    <a:pt x="327" y="459"/>
                    <a:pt x="331" y="454"/>
                    <a:pt x="335" y="449"/>
                  </a:cubicBezTo>
                  <a:cubicBezTo>
                    <a:pt x="287" y="463"/>
                    <a:pt x="257" y="387"/>
                    <a:pt x="339" y="356"/>
                  </a:cubicBezTo>
                  <a:cubicBezTo>
                    <a:pt x="333" y="354"/>
                    <a:pt x="327" y="352"/>
                    <a:pt x="321" y="349"/>
                  </a:cubicBezTo>
                  <a:cubicBezTo>
                    <a:pt x="268" y="373"/>
                    <a:pt x="250" y="454"/>
                    <a:pt x="323" y="464"/>
                  </a:cubicBezTo>
                  <a:lnTo>
                    <a:pt x="323" y="464"/>
                  </a:lnTo>
                  <a:close/>
                  <a:moveTo>
                    <a:pt x="343" y="440"/>
                  </a:moveTo>
                  <a:lnTo>
                    <a:pt x="343" y="440"/>
                  </a:lnTo>
                  <a:cubicBezTo>
                    <a:pt x="347" y="435"/>
                    <a:pt x="351" y="430"/>
                    <a:pt x="355" y="424"/>
                  </a:cubicBezTo>
                  <a:cubicBezTo>
                    <a:pt x="357" y="410"/>
                    <a:pt x="353" y="394"/>
                    <a:pt x="336" y="386"/>
                  </a:cubicBezTo>
                  <a:cubicBezTo>
                    <a:pt x="331" y="389"/>
                    <a:pt x="326" y="392"/>
                    <a:pt x="322" y="396"/>
                  </a:cubicBezTo>
                  <a:cubicBezTo>
                    <a:pt x="348" y="400"/>
                    <a:pt x="348" y="433"/>
                    <a:pt x="324" y="433"/>
                  </a:cubicBezTo>
                  <a:cubicBezTo>
                    <a:pt x="305" y="433"/>
                    <a:pt x="306" y="409"/>
                    <a:pt x="314" y="397"/>
                  </a:cubicBezTo>
                  <a:cubicBezTo>
                    <a:pt x="314" y="397"/>
                    <a:pt x="315" y="396"/>
                    <a:pt x="315" y="396"/>
                  </a:cubicBezTo>
                  <a:lnTo>
                    <a:pt x="315" y="396"/>
                  </a:lnTo>
                  <a:cubicBezTo>
                    <a:pt x="319" y="391"/>
                    <a:pt x="325" y="386"/>
                    <a:pt x="334" y="381"/>
                  </a:cubicBezTo>
                  <a:cubicBezTo>
                    <a:pt x="334" y="381"/>
                    <a:pt x="334" y="381"/>
                    <a:pt x="335" y="381"/>
                  </a:cubicBezTo>
                  <a:cubicBezTo>
                    <a:pt x="341" y="378"/>
                    <a:pt x="349" y="375"/>
                    <a:pt x="358" y="373"/>
                  </a:cubicBezTo>
                  <a:cubicBezTo>
                    <a:pt x="358" y="372"/>
                    <a:pt x="359" y="372"/>
                    <a:pt x="359" y="372"/>
                  </a:cubicBezTo>
                  <a:cubicBezTo>
                    <a:pt x="364" y="371"/>
                    <a:pt x="370" y="370"/>
                    <a:pt x="377" y="369"/>
                  </a:cubicBezTo>
                  <a:cubicBezTo>
                    <a:pt x="372" y="367"/>
                    <a:pt x="366" y="365"/>
                    <a:pt x="360" y="363"/>
                  </a:cubicBezTo>
                  <a:cubicBezTo>
                    <a:pt x="356" y="362"/>
                    <a:pt x="352" y="360"/>
                    <a:pt x="348" y="359"/>
                  </a:cubicBezTo>
                  <a:cubicBezTo>
                    <a:pt x="259" y="388"/>
                    <a:pt x="295" y="466"/>
                    <a:pt x="343" y="440"/>
                  </a:cubicBezTo>
                  <a:lnTo>
                    <a:pt x="343" y="440"/>
                  </a:lnTo>
                  <a:close/>
                  <a:moveTo>
                    <a:pt x="361" y="416"/>
                  </a:moveTo>
                  <a:lnTo>
                    <a:pt x="361" y="416"/>
                  </a:lnTo>
                  <a:cubicBezTo>
                    <a:pt x="365" y="411"/>
                    <a:pt x="369" y="405"/>
                    <a:pt x="373" y="400"/>
                  </a:cubicBezTo>
                  <a:cubicBezTo>
                    <a:pt x="372" y="395"/>
                    <a:pt x="366" y="385"/>
                    <a:pt x="358" y="378"/>
                  </a:cubicBezTo>
                  <a:cubicBezTo>
                    <a:pt x="353" y="380"/>
                    <a:pt x="347" y="381"/>
                    <a:pt x="342" y="384"/>
                  </a:cubicBezTo>
                  <a:cubicBezTo>
                    <a:pt x="356" y="391"/>
                    <a:pt x="361" y="404"/>
                    <a:pt x="361" y="416"/>
                  </a:cubicBezTo>
                  <a:lnTo>
                    <a:pt x="361" y="416"/>
                  </a:lnTo>
                  <a:close/>
                  <a:moveTo>
                    <a:pt x="377" y="394"/>
                  </a:moveTo>
                  <a:lnTo>
                    <a:pt x="377" y="394"/>
                  </a:lnTo>
                  <a:cubicBezTo>
                    <a:pt x="381" y="388"/>
                    <a:pt x="385" y="382"/>
                    <a:pt x="389" y="376"/>
                  </a:cubicBezTo>
                  <a:cubicBezTo>
                    <a:pt x="388" y="375"/>
                    <a:pt x="387" y="375"/>
                    <a:pt x="386" y="374"/>
                  </a:cubicBezTo>
                  <a:cubicBezTo>
                    <a:pt x="380" y="375"/>
                    <a:pt x="373" y="375"/>
                    <a:pt x="365" y="377"/>
                  </a:cubicBezTo>
                  <a:cubicBezTo>
                    <a:pt x="370" y="382"/>
                    <a:pt x="374" y="389"/>
                    <a:pt x="377" y="394"/>
                  </a:cubicBezTo>
                  <a:lnTo>
                    <a:pt x="377" y="394"/>
                  </a:lnTo>
                  <a:close/>
                  <a:moveTo>
                    <a:pt x="392" y="372"/>
                  </a:moveTo>
                  <a:lnTo>
                    <a:pt x="392" y="372"/>
                  </a:lnTo>
                  <a:cubicBezTo>
                    <a:pt x="396" y="365"/>
                    <a:pt x="400" y="359"/>
                    <a:pt x="404" y="353"/>
                  </a:cubicBezTo>
                  <a:cubicBezTo>
                    <a:pt x="389" y="349"/>
                    <a:pt x="360" y="351"/>
                    <a:pt x="343" y="351"/>
                  </a:cubicBezTo>
                  <a:cubicBezTo>
                    <a:pt x="349" y="354"/>
                    <a:pt x="355" y="356"/>
                    <a:pt x="362" y="358"/>
                  </a:cubicBezTo>
                  <a:cubicBezTo>
                    <a:pt x="371" y="361"/>
                    <a:pt x="380" y="364"/>
                    <a:pt x="387" y="369"/>
                  </a:cubicBezTo>
                  <a:cubicBezTo>
                    <a:pt x="388" y="369"/>
                    <a:pt x="388" y="369"/>
                    <a:pt x="388" y="369"/>
                  </a:cubicBezTo>
                  <a:cubicBezTo>
                    <a:pt x="389" y="370"/>
                    <a:pt x="391" y="371"/>
                    <a:pt x="392" y="372"/>
                  </a:cubicBezTo>
                  <a:lnTo>
                    <a:pt x="392" y="372"/>
                  </a:lnTo>
                  <a:close/>
                  <a:moveTo>
                    <a:pt x="407" y="348"/>
                  </a:moveTo>
                  <a:lnTo>
                    <a:pt x="407" y="348"/>
                  </a:lnTo>
                  <a:cubicBezTo>
                    <a:pt x="410" y="343"/>
                    <a:pt x="413" y="339"/>
                    <a:pt x="416" y="334"/>
                  </a:cubicBezTo>
                  <a:cubicBezTo>
                    <a:pt x="399" y="329"/>
                    <a:pt x="371" y="330"/>
                    <a:pt x="354" y="330"/>
                  </a:cubicBezTo>
                  <a:cubicBezTo>
                    <a:pt x="333" y="331"/>
                    <a:pt x="312" y="331"/>
                    <a:pt x="295" y="327"/>
                  </a:cubicBezTo>
                  <a:cubicBezTo>
                    <a:pt x="304" y="335"/>
                    <a:pt x="315" y="340"/>
                    <a:pt x="327" y="345"/>
                  </a:cubicBezTo>
                  <a:cubicBezTo>
                    <a:pt x="335" y="347"/>
                    <a:pt x="356" y="345"/>
                    <a:pt x="363" y="345"/>
                  </a:cubicBezTo>
                  <a:cubicBezTo>
                    <a:pt x="379" y="345"/>
                    <a:pt x="396" y="345"/>
                    <a:pt x="407" y="348"/>
                  </a:cubicBezTo>
                  <a:lnTo>
                    <a:pt x="407" y="348"/>
                  </a:lnTo>
                  <a:close/>
                  <a:moveTo>
                    <a:pt x="419" y="329"/>
                  </a:moveTo>
                  <a:lnTo>
                    <a:pt x="419" y="329"/>
                  </a:lnTo>
                  <a:cubicBezTo>
                    <a:pt x="421" y="325"/>
                    <a:pt x="424" y="322"/>
                    <a:pt x="426" y="318"/>
                  </a:cubicBezTo>
                  <a:cubicBezTo>
                    <a:pt x="404" y="309"/>
                    <a:pt x="369" y="312"/>
                    <a:pt x="346" y="312"/>
                  </a:cubicBezTo>
                  <a:cubicBezTo>
                    <a:pt x="320" y="312"/>
                    <a:pt x="293" y="311"/>
                    <a:pt x="276" y="296"/>
                  </a:cubicBezTo>
                  <a:cubicBezTo>
                    <a:pt x="279" y="305"/>
                    <a:pt x="283" y="312"/>
                    <a:pt x="287" y="318"/>
                  </a:cubicBezTo>
                  <a:cubicBezTo>
                    <a:pt x="313" y="329"/>
                    <a:pt x="361" y="323"/>
                    <a:pt x="391" y="325"/>
                  </a:cubicBezTo>
                  <a:cubicBezTo>
                    <a:pt x="401" y="325"/>
                    <a:pt x="411" y="326"/>
                    <a:pt x="419" y="329"/>
                  </a:cubicBezTo>
                  <a:lnTo>
                    <a:pt x="419" y="329"/>
                  </a:lnTo>
                  <a:close/>
                  <a:moveTo>
                    <a:pt x="429" y="313"/>
                  </a:moveTo>
                  <a:lnTo>
                    <a:pt x="429" y="313"/>
                  </a:lnTo>
                  <a:cubicBezTo>
                    <a:pt x="432" y="309"/>
                    <a:pt x="434" y="305"/>
                    <a:pt x="437" y="301"/>
                  </a:cubicBezTo>
                  <a:cubicBezTo>
                    <a:pt x="428" y="298"/>
                    <a:pt x="420" y="296"/>
                    <a:pt x="411" y="295"/>
                  </a:cubicBezTo>
                  <a:cubicBezTo>
                    <a:pt x="411" y="295"/>
                    <a:pt x="411" y="295"/>
                    <a:pt x="410" y="295"/>
                  </a:cubicBezTo>
                  <a:cubicBezTo>
                    <a:pt x="388" y="291"/>
                    <a:pt x="366" y="292"/>
                    <a:pt x="343" y="293"/>
                  </a:cubicBezTo>
                  <a:cubicBezTo>
                    <a:pt x="328" y="293"/>
                    <a:pt x="314" y="292"/>
                    <a:pt x="302" y="288"/>
                  </a:cubicBezTo>
                  <a:cubicBezTo>
                    <a:pt x="301" y="288"/>
                    <a:pt x="301" y="288"/>
                    <a:pt x="301" y="288"/>
                  </a:cubicBezTo>
                  <a:cubicBezTo>
                    <a:pt x="291" y="285"/>
                    <a:pt x="282" y="279"/>
                    <a:pt x="275" y="269"/>
                  </a:cubicBezTo>
                  <a:cubicBezTo>
                    <a:pt x="274" y="270"/>
                    <a:pt x="273" y="271"/>
                    <a:pt x="272" y="272"/>
                  </a:cubicBezTo>
                  <a:cubicBezTo>
                    <a:pt x="273" y="277"/>
                    <a:pt x="273" y="281"/>
                    <a:pt x="274" y="285"/>
                  </a:cubicBezTo>
                  <a:cubicBezTo>
                    <a:pt x="288" y="304"/>
                    <a:pt x="316" y="307"/>
                    <a:pt x="346" y="307"/>
                  </a:cubicBezTo>
                  <a:cubicBezTo>
                    <a:pt x="371" y="307"/>
                    <a:pt x="406" y="303"/>
                    <a:pt x="429" y="313"/>
                  </a:cubicBezTo>
                  <a:lnTo>
                    <a:pt x="429" y="313"/>
                  </a:lnTo>
                  <a:close/>
                  <a:moveTo>
                    <a:pt x="498" y="216"/>
                  </a:moveTo>
                  <a:lnTo>
                    <a:pt x="498" y="216"/>
                  </a:lnTo>
                  <a:cubicBezTo>
                    <a:pt x="500" y="213"/>
                    <a:pt x="503" y="210"/>
                    <a:pt x="506" y="207"/>
                  </a:cubicBezTo>
                  <a:cubicBezTo>
                    <a:pt x="491" y="202"/>
                    <a:pt x="477" y="199"/>
                    <a:pt x="463" y="196"/>
                  </a:cubicBezTo>
                  <a:cubicBezTo>
                    <a:pt x="463" y="196"/>
                    <a:pt x="462" y="196"/>
                    <a:pt x="462" y="196"/>
                  </a:cubicBezTo>
                  <a:cubicBezTo>
                    <a:pt x="456" y="195"/>
                    <a:pt x="449" y="195"/>
                    <a:pt x="443" y="194"/>
                  </a:cubicBezTo>
                  <a:cubicBezTo>
                    <a:pt x="445" y="198"/>
                    <a:pt x="447" y="203"/>
                    <a:pt x="447" y="209"/>
                  </a:cubicBezTo>
                  <a:cubicBezTo>
                    <a:pt x="450" y="212"/>
                    <a:pt x="452" y="216"/>
                    <a:pt x="452" y="220"/>
                  </a:cubicBezTo>
                  <a:cubicBezTo>
                    <a:pt x="456" y="218"/>
                    <a:pt x="462" y="217"/>
                    <a:pt x="468" y="219"/>
                  </a:cubicBezTo>
                  <a:cubicBezTo>
                    <a:pt x="473" y="208"/>
                    <a:pt x="488" y="206"/>
                    <a:pt x="498" y="216"/>
                  </a:cubicBezTo>
                  <a:lnTo>
                    <a:pt x="498" y="216"/>
                  </a:lnTo>
                  <a:close/>
                  <a:moveTo>
                    <a:pt x="187" y="551"/>
                  </a:moveTo>
                  <a:lnTo>
                    <a:pt x="187" y="551"/>
                  </a:lnTo>
                  <a:lnTo>
                    <a:pt x="238" y="513"/>
                  </a:lnTo>
                  <a:cubicBezTo>
                    <a:pt x="236" y="508"/>
                    <a:pt x="233" y="504"/>
                    <a:pt x="231" y="499"/>
                  </a:cubicBezTo>
                  <a:lnTo>
                    <a:pt x="188" y="526"/>
                  </a:lnTo>
                  <a:cubicBezTo>
                    <a:pt x="185" y="528"/>
                    <a:pt x="182" y="523"/>
                    <a:pt x="185" y="521"/>
                  </a:cubicBezTo>
                  <a:lnTo>
                    <a:pt x="229" y="494"/>
                  </a:lnTo>
                  <a:cubicBezTo>
                    <a:pt x="227" y="491"/>
                    <a:pt x="225" y="487"/>
                    <a:pt x="224" y="483"/>
                  </a:cubicBezTo>
                  <a:lnTo>
                    <a:pt x="165" y="511"/>
                  </a:lnTo>
                  <a:cubicBezTo>
                    <a:pt x="171" y="524"/>
                    <a:pt x="178" y="538"/>
                    <a:pt x="187" y="551"/>
                  </a:cubicBezTo>
                  <a:lnTo>
                    <a:pt x="187" y="551"/>
                  </a:lnTo>
                  <a:close/>
                  <a:moveTo>
                    <a:pt x="241" y="518"/>
                  </a:moveTo>
                  <a:lnTo>
                    <a:pt x="241" y="518"/>
                  </a:lnTo>
                  <a:lnTo>
                    <a:pt x="190" y="556"/>
                  </a:lnTo>
                  <a:cubicBezTo>
                    <a:pt x="198" y="569"/>
                    <a:pt x="208" y="581"/>
                    <a:pt x="219" y="593"/>
                  </a:cubicBezTo>
                  <a:lnTo>
                    <a:pt x="259" y="545"/>
                  </a:lnTo>
                  <a:cubicBezTo>
                    <a:pt x="256" y="542"/>
                    <a:pt x="254" y="538"/>
                    <a:pt x="251" y="534"/>
                  </a:cubicBezTo>
                  <a:lnTo>
                    <a:pt x="213" y="572"/>
                  </a:lnTo>
                  <a:cubicBezTo>
                    <a:pt x="210" y="575"/>
                    <a:pt x="207" y="571"/>
                    <a:pt x="209" y="568"/>
                  </a:cubicBezTo>
                  <a:lnTo>
                    <a:pt x="248" y="530"/>
                  </a:lnTo>
                  <a:cubicBezTo>
                    <a:pt x="246" y="526"/>
                    <a:pt x="243" y="522"/>
                    <a:pt x="241" y="518"/>
                  </a:cubicBezTo>
                  <a:lnTo>
                    <a:pt x="241" y="518"/>
                  </a:lnTo>
                  <a:close/>
                  <a:moveTo>
                    <a:pt x="163" y="505"/>
                  </a:moveTo>
                  <a:lnTo>
                    <a:pt x="163" y="505"/>
                  </a:lnTo>
                  <a:lnTo>
                    <a:pt x="222" y="478"/>
                  </a:lnTo>
                  <a:cubicBezTo>
                    <a:pt x="220" y="474"/>
                    <a:pt x="219" y="470"/>
                    <a:pt x="218" y="466"/>
                  </a:cubicBezTo>
                  <a:lnTo>
                    <a:pt x="169" y="481"/>
                  </a:lnTo>
                  <a:cubicBezTo>
                    <a:pt x="166" y="482"/>
                    <a:pt x="164" y="476"/>
                    <a:pt x="168" y="475"/>
                  </a:cubicBezTo>
                  <a:lnTo>
                    <a:pt x="216" y="461"/>
                  </a:lnTo>
                  <a:cubicBezTo>
                    <a:pt x="214" y="456"/>
                    <a:pt x="213" y="451"/>
                    <a:pt x="212" y="445"/>
                  </a:cubicBezTo>
                  <a:lnTo>
                    <a:pt x="147" y="459"/>
                  </a:lnTo>
                  <a:cubicBezTo>
                    <a:pt x="151" y="475"/>
                    <a:pt x="156" y="490"/>
                    <a:pt x="163" y="505"/>
                  </a:cubicBezTo>
                  <a:lnTo>
                    <a:pt x="163" y="505"/>
                  </a:lnTo>
                  <a:close/>
                  <a:moveTo>
                    <a:pt x="146" y="454"/>
                  </a:moveTo>
                  <a:lnTo>
                    <a:pt x="146" y="454"/>
                  </a:lnTo>
                  <a:lnTo>
                    <a:pt x="210" y="440"/>
                  </a:lnTo>
                  <a:cubicBezTo>
                    <a:pt x="209" y="435"/>
                    <a:pt x="209" y="431"/>
                    <a:pt x="208" y="426"/>
                  </a:cubicBezTo>
                  <a:lnTo>
                    <a:pt x="157" y="431"/>
                  </a:lnTo>
                  <a:cubicBezTo>
                    <a:pt x="153" y="431"/>
                    <a:pt x="153" y="426"/>
                    <a:pt x="156" y="425"/>
                  </a:cubicBezTo>
                  <a:lnTo>
                    <a:pt x="207" y="421"/>
                  </a:lnTo>
                  <a:cubicBezTo>
                    <a:pt x="206" y="416"/>
                    <a:pt x="206" y="411"/>
                    <a:pt x="206" y="405"/>
                  </a:cubicBezTo>
                  <a:lnTo>
                    <a:pt x="140" y="404"/>
                  </a:lnTo>
                  <a:cubicBezTo>
                    <a:pt x="141" y="421"/>
                    <a:pt x="143" y="437"/>
                    <a:pt x="146" y="454"/>
                  </a:cubicBezTo>
                  <a:lnTo>
                    <a:pt x="146" y="454"/>
                  </a:lnTo>
                  <a:close/>
                  <a:moveTo>
                    <a:pt x="140" y="399"/>
                  </a:moveTo>
                  <a:lnTo>
                    <a:pt x="140" y="399"/>
                  </a:lnTo>
                  <a:lnTo>
                    <a:pt x="206" y="400"/>
                  </a:lnTo>
                  <a:cubicBezTo>
                    <a:pt x="205" y="395"/>
                    <a:pt x="205" y="391"/>
                    <a:pt x="206" y="387"/>
                  </a:cubicBezTo>
                  <a:lnTo>
                    <a:pt x="155" y="381"/>
                  </a:lnTo>
                  <a:cubicBezTo>
                    <a:pt x="151" y="381"/>
                    <a:pt x="152" y="375"/>
                    <a:pt x="156" y="375"/>
                  </a:cubicBezTo>
                  <a:lnTo>
                    <a:pt x="206" y="381"/>
                  </a:lnTo>
                  <a:cubicBezTo>
                    <a:pt x="206" y="375"/>
                    <a:pt x="207" y="370"/>
                    <a:pt x="207" y="364"/>
                  </a:cubicBezTo>
                  <a:lnTo>
                    <a:pt x="144" y="351"/>
                  </a:lnTo>
                  <a:cubicBezTo>
                    <a:pt x="141" y="367"/>
                    <a:pt x="140" y="383"/>
                    <a:pt x="140" y="399"/>
                  </a:cubicBezTo>
                  <a:lnTo>
                    <a:pt x="140" y="399"/>
                  </a:lnTo>
                  <a:close/>
                  <a:moveTo>
                    <a:pt x="144" y="346"/>
                  </a:moveTo>
                  <a:lnTo>
                    <a:pt x="144" y="346"/>
                  </a:lnTo>
                  <a:lnTo>
                    <a:pt x="208" y="359"/>
                  </a:lnTo>
                  <a:cubicBezTo>
                    <a:pt x="209" y="354"/>
                    <a:pt x="210" y="350"/>
                    <a:pt x="211" y="346"/>
                  </a:cubicBezTo>
                  <a:lnTo>
                    <a:pt x="162" y="330"/>
                  </a:lnTo>
                  <a:cubicBezTo>
                    <a:pt x="158" y="329"/>
                    <a:pt x="160" y="324"/>
                    <a:pt x="163" y="325"/>
                  </a:cubicBezTo>
                  <a:lnTo>
                    <a:pt x="212" y="340"/>
                  </a:lnTo>
                  <a:cubicBezTo>
                    <a:pt x="213" y="336"/>
                    <a:pt x="214" y="332"/>
                    <a:pt x="215" y="328"/>
                  </a:cubicBezTo>
                  <a:lnTo>
                    <a:pt x="157" y="299"/>
                  </a:lnTo>
                  <a:cubicBezTo>
                    <a:pt x="151" y="314"/>
                    <a:pt x="147" y="330"/>
                    <a:pt x="144" y="346"/>
                  </a:cubicBezTo>
                  <a:lnTo>
                    <a:pt x="144" y="346"/>
                  </a:lnTo>
                  <a:close/>
                  <a:moveTo>
                    <a:pt x="159" y="293"/>
                  </a:moveTo>
                  <a:lnTo>
                    <a:pt x="159" y="293"/>
                  </a:lnTo>
                  <a:lnTo>
                    <a:pt x="217" y="322"/>
                  </a:lnTo>
                  <a:cubicBezTo>
                    <a:pt x="219" y="318"/>
                    <a:pt x="220" y="314"/>
                    <a:pt x="222" y="310"/>
                  </a:cubicBezTo>
                  <a:lnTo>
                    <a:pt x="177" y="283"/>
                  </a:lnTo>
                  <a:cubicBezTo>
                    <a:pt x="174" y="281"/>
                    <a:pt x="177" y="276"/>
                    <a:pt x="180" y="278"/>
                  </a:cubicBezTo>
                  <a:lnTo>
                    <a:pt x="224" y="305"/>
                  </a:lnTo>
                  <a:cubicBezTo>
                    <a:pt x="226" y="300"/>
                    <a:pt x="228" y="296"/>
                    <a:pt x="230" y="292"/>
                  </a:cubicBezTo>
                  <a:lnTo>
                    <a:pt x="178" y="251"/>
                  </a:lnTo>
                  <a:cubicBezTo>
                    <a:pt x="170" y="265"/>
                    <a:pt x="164" y="279"/>
                    <a:pt x="159" y="293"/>
                  </a:cubicBezTo>
                  <a:lnTo>
                    <a:pt x="159" y="293"/>
                  </a:lnTo>
                  <a:close/>
                  <a:moveTo>
                    <a:pt x="180" y="246"/>
                  </a:moveTo>
                  <a:lnTo>
                    <a:pt x="180" y="246"/>
                  </a:lnTo>
                  <a:lnTo>
                    <a:pt x="233" y="287"/>
                  </a:lnTo>
                  <a:cubicBezTo>
                    <a:pt x="235" y="283"/>
                    <a:pt x="237" y="280"/>
                    <a:pt x="239" y="276"/>
                  </a:cubicBezTo>
                  <a:lnTo>
                    <a:pt x="200" y="239"/>
                  </a:lnTo>
                  <a:cubicBezTo>
                    <a:pt x="198" y="237"/>
                    <a:pt x="202" y="233"/>
                    <a:pt x="204" y="235"/>
                  </a:cubicBezTo>
                  <a:lnTo>
                    <a:pt x="242" y="271"/>
                  </a:lnTo>
                  <a:cubicBezTo>
                    <a:pt x="245" y="267"/>
                    <a:pt x="248" y="263"/>
                    <a:pt x="251" y="259"/>
                  </a:cubicBezTo>
                  <a:lnTo>
                    <a:pt x="207" y="208"/>
                  </a:lnTo>
                  <a:cubicBezTo>
                    <a:pt x="197" y="220"/>
                    <a:pt x="188" y="233"/>
                    <a:pt x="180" y="246"/>
                  </a:cubicBezTo>
                  <a:lnTo>
                    <a:pt x="180" y="246"/>
                  </a:lnTo>
                  <a:close/>
                  <a:moveTo>
                    <a:pt x="210" y="203"/>
                  </a:moveTo>
                  <a:lnTo>
                    <a:pt x="210" y="203"/>
                  </a:lnTo>
                  <a:lnTo>
                    <a:pt x="254" y="254"/>
                  </a:lnTo>
                  <a:cubicBezTo>
                    <a:pt x="257" y="251"/>
                    <a:pt x="260" y="247"/>
                    <a:pt x="263" y="244"/>
                  </a:cubicBezTo>
                  <a:lnTo>
                    <a:pt x="230" y="199"/>
                  </a:lnTo>
                  <a:cubicBezTo>
                    <a:pt x="228" y="196"/>
                    <a:pt x="233" y="193"/>
                    <a:pt x="235" y="196"/>
                  </a:cubicBezTo>
                  <a:lnTo>
                    <a:pt x="267" y="240"/>
                  </a:lnTo>
                  <a:cubicBezTo>
                    <a:pt x="270" y="236"/>
                    <a:pt x="273" y="233"/>
                    <a:pt x="277" y="230"/>
                  </a:cubicBezTo>
                  <a:lnTo>
                    <a:pt x="242" y="169"/>
                  </a:lnTo>
                  <a:cubicBezTo>
                    <a:pt x="231" y="180"/>
                    <a:pt x="220" y="191"/>
                    <a:pt x="210" y="203"/>
                  </a:cubicBezTo>
                  <a:lnTo>
                    <a:pt x="210" y="203"/>
                  </a:lnTo>
                  <a:close/>
                  <a:moveTo>
                    <a:pt x="246" y="166"/>
                  </a:moveTo>
                  <a:lnTo>
                    <a:pt x="246" y="166"/>
                  </a:lnTo>
                  <a:lnTo>
                    <a:pt x="281" y="226"/>
                  </a:lnTo>
                  <a:cubicBezTo>
                    <a:pt x="284" y="223"/>
                    <a:pt x="287" y="220"/>
                    <a:pt x="290" y="218"/>
                  </a:cubicBezTo>
                  <a:lnTo>
                    <a:pt x="267" y="165"/>
                  </a:lnTo>
                  <a:cubicBezTo>
                    <a:pt x="266" y="161"/>
                    <a:pt x="271" y="159"/>
                    <a:pt x="273" y="163"/>
                  </a:cubicBezTo>
                  <a:lnTo>
                    <a:pt x="295" y="214"/>
                  </a:lnTo>
                  <a:cubicBezTo>
                    <a:pt x="299" y="211"/>
                    <a:pt x="303" y="208"/>
                    <a:pt x="307" y="205"/>
                  </a:cubicBezTo>
                  <a:lnTo>
                    <a:pt x="284" y="137"/>
                  </a:lnTo>
                  <a:cubicBezTo>
                    <a:pt x="271" y="146"/>
                    <a:pt x="258" y="155"/>
                    <a:pt x="246" y="166"/>
                  </a:cubicBezTo>
                  <a:lnTo>
                    <a:pt x="246" y="166"/>
                  </a:lnTo>
                  <a:close/>
                  <a:moveTo>
                    <a:pt x="289" y="134"/>
                  </a:moveTo>
                  <a:lnTo>
                    <a:pt x="289" y="134"/>
                  </a:lnTo>
                  <a:lnTo>
                    <a:pt x="312" y="202"/>
                  </a:lnTo>
                  <a:cubicBezTo>
                    <a:pt x="316" y="200"/>
                    <a:pt x="319" y="198"/>
                    <a:pt x="323" y="196"/>
                  </a:cubicBezTo>
                  <a:lnTo>
                    <a:pt x="310" y="139"/>
                  </a:lnTo>
                  <a:cubicBezTo>
                    <a:pt x="309" y="135"/>
                    <a:pt x="314" y="134"/>
                    <a:pt x="315" y="137"/>
                  </a:cubicBezTo>
                  <a:lnTo>
                    <a:pt x="328" y="193"/>
                  </a:lnTo>
                  <a:cubicBezTo>
                    <a:pt x="332" y="191"/>
                    <a:pt x="336" y="189"/>
                    <a:pt x="340" y="187"/>
                  </a:cubicBezTo>
                  <a:lnTo>
                    <a:pt x="331" y="113"/>
                  </a:lnTo>
                  <a:cubicBezTo>
                    <a:pt x="316" y="119"/>
                    <a:pt x="302" y="126"/>
                    <a:pt x="289" y="134"/>
                  </a:cubicBezTo>
                  <a:lnTo>
                    <a:pt x="289" y="134"/>
                  </a:lnTo>
                  <a:close/>
                  <a:moveTo>
                    <a:pt x="336" y="111"/>
                  </a:moveTo>
                  <a:lnTo>
                    <a:pt x="336" y="111"/>
                  </a:lnTo>
                  <a:lnTo>
                    <a:pt x="346" y="185"/>
                  </a:lnTo>
                  <a:cubicBezTo>
                    <a:pt x="350" y="183"/>
                    <a:pt x="354" y="181"/>
                    <a:pt x="359" y="180"/>
                  </a:cubicBezTo>
                  <a:lnTo>
                    <a:pt x="357" y="118"/>
                  </a:lnTo>
                  <a:cubicBezTo>
                    <a:pt x="357" y="114"/>
                    <a:pt x="362" y="114"/>
                    <a:pt x="362" y="118"/>
                  </a:cubicBezTo>
                  <a:lnTo>
                    <a:pt x="364" y="178"/>
                  </a:lnTo>
                  <a:cubicBezTo>
                    <a:pt x="369" y="176"/>
                    <a:pt x="373" y="175"/>
                    <a:pt x="377" y="174"/>
                  </a:cubicBezTo>
                  <a:lnTo>
                    <a:pt x="383" y="97"/>
                  </a:lnTo>
                  <a:cubicBezTo>
                    <a:pt x="367" y="100"/>
                    <a:pt x="351" y="105"/>
                    <a:pt x="336" y="111"/>
                  </a:cubicBezTo>
                  <a:lnTo>
                    <a:pt x="336" y="111"/>
                  </a:lnTo>
                  <a:close/>
                  <a:moveTo>
                    <a:pt x="388" y="96"/>
                  </a:moveTo>
                  <a:lnTo>
                    <a:pt x="388" y="96"/>
                  </a:lnTo>
                  <a:lnTo>
                    <a:pt x="383" y="173"/>
                  </a:lnTo>
                  <a:cubicBezTo>
                    <a:pt x="388" y="172"/>
                    <a:pt x="393" y="171"/>
                    <a:pt x="398" y="170"/>
                  </a:cubicBezTo>
                  <a:lnTo>
                    <a:pt x="408" y="109"/>
                  </a:lnTo>
                  <a:cubicBezTo>
                    <a:pt x="408" y="106"/>
                    <a:pt x="414" y="107"/>
                    <a:pt x="413" y="110"/>
                  </a:cubicBezTo>
                  <a:lnTo>
                    <a:pt x="404" y="169"/>
                  </a:lnTo>
                  <a:cubicBezTo>
                    <a:pt x="408" y="169"/>
                    <a:pt x="412" y="169"/>
                    <a:pt x="416" y="168"/>
                  </a:cubicBezTo>
                  <a:lnTo>
                    <a:pt x="436" y="91"/>
                  </a:lnTo>
                  <a:cubicBezTo>
                    <a:pt x="420" y="92"/>
                    <a:pt x="404" y="93"/>
                    <a:pt x="388" y="96"/>
                  </a:cubicBezTo>
                  <a:lnTo>
                    <a:pt x="388" y="96"/>
                  </a:lnTo>
                  <a:close/>
                  <a:moveTo>
                    <a:pt x="442" y="91"/>
                  </a:moveTo>
                  <a:lnTo>
                    <a:pt x="442" y="91"/>
                  </a:lnTo>
                  <a:lnTo>
                    <a:pt x="422" y="168"/>
                  </a:lnTo>
                  <a:cubicBezTo>
                    <a:pt x="427" y="168"/>
                    <a:pt x="432" y="168"/>
                    <a:pt x="437" y="168"/>
                  </a:cubicBezTo>
                  <a:lnTo>
                    <a:pt x="456" y="108"/>
                  </a:lnTo>
                  <a:cubicBezTo>
                    <a:pt x="457" y="104"/>
                    <a:pt x="463" y="106"/>
                    <a:pt x="462" y="109"/>
                  </a:cubicBezTo>
                  <a:lnTo>
                    <a:pt x="443" y="169"/>
                  </a:lnTo>
                  <a:cubicBezTo>
                    <a:pt x="448" y="169"/>
                    <a:pt x="452" y="170"/>
                    <a:pt x="457" y="171"/>
                  </a:cubicBezTo>
                  <a:lnTo>
                    <a:pt x="489" y="95"/>
                  </a:lnTo>
                  <a:cubicBezTo>
                    <a:pt x="473" y="93"/>
                    <a:pt x="457" y="91"/>
                    <a:pt x="442" y="91"/>
                  </a:cubicBezTo>
                  <a:lnTo>
                    <a:pt x="442" y="91"/>
                  </a:lnTo>
                  <a:close/>
                  <a:moveTo>
                    <a:pt x="495" y="96"/>
                  </a:moveTo>
                  <a:lnTo>
                    <a:pt x="495" y="96"/>
                  </a:lnTo>
                  <a:lnTo>
                    <a:pt x="463" y="172"/>
                  </a:lnTo>
                  <a:cubicBezTo>
                    <a:pt x="467" y="172"/>
                    <a:pt x="471" y="173"/>
                    <a:pt x="475" y="174"/>
                  </a:cubicBezTo>
                  <a:lnTo>
                    <a:pt x="507" y="113"/>
                  </a:lnTo>
                  <a:cubicBezTo>
                    <a:pt x="509" y="110"/>
                    <a:pt x="514" y="112"/>
                    <a:pt x="512" y="116"/>
                  </a:cubicBezTo>
                  <a:lnTo>
                    <a:pt x="481" y="176"/>
                  </a:lnTo>
                  <a:cubicBezTo>
                    <a:pt x="486" y="177"/>
                    <a:pt x="492" y="179"/>
                    <a:pt x="497" y="181"/>
                  </a:cubicBezTo>
                  <a:lnTo>
                    <a:pt x="541" y="108"/>
                  </a:lnTo>
                  <a:cubicBezTo>
                    <a:pt x="526" y="103"/>
                    <a:pt x="510" y="99"/>
                    <a:pt x="495" y="96"/>
                  </a:cubicBezTo>
                  <a:lnTo>
                    <a:pt x="495" y="96"/>
                  </a:lnTo>
                  <a:close/>
                  <a:moveTo>
                    <a:pt x="393" y="265"/>
                  </a:moveTo>
                  <a:lnTo>
                    <a:pt x="393" y="265"/>
                  </a:lnTo>
                  <a:cubicBezTo>
                    <a:pt x="393" y="266"/>
                    <a:pt x="393" y="266"/>
                    <a:pt x="393" y="267"/>
                  </a:cubicBezTo>
                  <a:cubicBezTo>
                    <a:pt x="392" y="267"/>
                    <a:pt x="392" y="267"/>
                    <a:pt x="391" y="268"/>
                  </a:cubicBezTo>
                  <a:cubicBezTo>
                    <a:pt x="391" y="268"/>
                    <a:pt x="391" y="268"/>
                    <a:pt x="391" y="268"/>
                  </a:cubicBezTo>
                  <a:cubicBezTo>
                    <a:pt x="386" y="269"/>
                    <a:pt x="381" y="268"/>
                    <a:pt x="377" y="268"/>
                  </a:cubicBezTo>
                  <a:cubicBezTo>
                    <a:pt x="376" y="268"/>
                    <a:pt x="376" y="268"/>
                    <a:pt x="375" y="269"/>
                  </a:cubicBezTo>
                  <a:cubicBezTo>
                    <a:pt x="376" y="274"/>
                    <a:pt x="379" y="281"/>
                    <a:pt x="385" y="287"/>
                  </a:cubicBezTo>
                  <a:cubicBezTo>
                    <a:pt x="389" y="287"/>
                    <a:pt x="393" y="287"/>
                    <a:pt x="398" y="288"/>
                  </a:cubicBezTo>
                  <a:lnTo>
                    <a:pt x="410" y="236"/>
                  </a:lnTo>
                  <a:cubicBezTo>
                    <a:pt x="396" y="232"/>
                    <a:pt x="393" y="208"/>
                    <a:pt x="411" y="204"/>
                  </a:cubicBezTo>
                  <a:cubicBezTo>
                    <a:pt x="411" y="200"/>
                    <a:pt x="413" y="197"/>
                    <a:pt x="416" y="194"/>
                  </a:cubicBezTo>
                  <a:cubicBezTo>
                    <a:pt x="406" y="195"/>
                    <a:pt x="396" y="196"/>
                    <a:pt x="387" y="198"/>
                  </a:cubicBezTo>
                  <a:lnTo>
                    <a:pt x="390" y="227"/>
                  </a:lnTo>
                  <a:cubicBezTo>
                    <a:pt x="390" y="227"/>
                    <a:pt x="390" y="227"/>
                    <a:pt x="390" y="228"/>
                  </a:cubicBezTo>
                  <a:lnTo>
                    <a:pt x="390" y="231"/>
                  </a:lnTo>
                  <a:cubicBezTo>
                    <a:pt x="390" y="234"/>
                    <a:pt x="385" y="235"/>
                    <a:pt x="384" y="231"/>
                  </a:cubicBezTo>
                  <a:lnTo>
                    <a:pt x="384" y="229"/>
                  </a:lnTo>
                  <a:lnTo>
                    <a:pt x="373" y="221"/>
                  </a:lnTo>
                  <a:cubicBezTo>
                    <a:pt x="370" y="223"/>
                    <a:pt x="368" y="227"/>
                    <a:pt x="368" y="231"/>
                  </a:cubicBezTo>
                  <a:cubicBezTo>
                    <a:pt x="368" y="239"/>
                    <a:pt x="374" y="245"/>
                    <a:pt x="382" y="245"/>
                  </a:cubicBezTo>
                  <a:cubicBezTo>
                    <a:pt x="383" y="245"/>
                    <a:pt x="384" y="245"/>
                    <a:pt x="386" y="245"/>
                  </a:cubicBezTo>
                  <a:lnTo>
                    <a:pt x="386" y="244"/>
                  </a:lnTo>
                  <a:cubicBezTo>
                    <a:pt x="385" y="240"/>
                    <a:pt x="391" y="239"/>
                    <a:pt x="391" y="243"/>
                  </a:cubicBezTo>
                  <a:lnTo>
                    <a:pt x="391" y="246"/>
                  </a:lnTo>
                  <a:cubicBezTo>
                    <a:pt x="392" y="246"/>
                    <a:pt x="392" y="246"/>
                    <a:pt x="392" y="247"/>
                  </a:cubicBezTo>
                  <a:lnTo>
                    <a:pt x="393" y="265"/>
                  </a:lnTo>
                  <a:cubicBezTo>
                    <a:pt x="393" y="265"/>
                    <a:pt x="393" y="265"/>
                    <a:pt x="393" y="265"/>
                  </a:cubicBezTo>
                  <a:lnTo>
                    <a:pt x="393" y="265"/>
                  </a:lnTo>
                  <a:close/>
                  <a:moveTo>
                    <a:pt x="372" y="214"/>
                  </a:moveTo>
                  <a:lnTo>
                    <a:pt x="372" y="214"/>
                  </a:lnTo>
                  <a:lnTo>
                    <a:pt x="374" y="215"/>
                  </a:lnTo>
                  <a:cubicBezTo>
                    <a:pt x="374" y="215"/>
                    <a:pt x="374" y="215"/>
                    <a:pt x="375" y="215"/>
                  </a:cubicBezTo>
                  <a:lnTo>
                    <a:pt x="384" y="222"/>
                  </a:lnTo>
                  <a:lnTo>
                    <a:pt x="382" y="199"/>
                  </a:lnTo>
                  <a:cubicBezTo>
                    <a:pt x="374" y="201"/>
                    <a:pt x="367" y="203"/>
                    <a:pt x="360" y="206"/>
                  </a:cubicBezTo>
                  <a:cubicBezTo>
                    <a:pt x="346" y="221"/>
                    <a:pt x="347" y="238"/>
                    <a:pt x="356" y="250"/>
                  </a:cubicBezTo>
                  <a:cubicBezTo>
                    <a:pt x="357" y="250"/>
                    <a:pt x="357" y="250"/>
                    <a:pt x="357" y="250"/>
                  </a:cubicBezTo>
                  <a:cubicBezTo>
                    <a:pt x="364" y="259"/>
                    <a:pt x="376" y="264"/>
                    <a:pt x="387" y="263"/>
                  </a:cubicBezTo>
                  <a:lnTo>
                    <a:pt x="386" y="250"/>
                  </a:lnTo>
                  <a:cubicBezTo>
                    <a:pt x="385" y="251"/>
                    <a:pt x="383" y="251"/>
                    <a:pt x="382" y="251"/>
                  </a:cubicBezTo>
                  <a:cubicBezTo>
                    <a:pt x="371" y="251"/>
                    <a:pt x="362" y="242"/>
                    <a:pt x="362" y="231"/>
                  </a:cubicBezTo>
                  <a:cubicBezTo>
                    <a:pt x="362" y="226"/>
                    <a:pt x="365" y="221"/>
                    <a:pt x="368" y="217"/>
                  </a:cubicBezTo>
                  <a:cubicBezTo>
                    <a:pt x="367" y="215"/>
                    <a:pt x="370" y="212"/>
                    <a:pt x="372" y="214"/>
                  </a:cubicBezTo>
                  <a:lnTo>
                    <a:pt x="372" y="214"/>
                  </a:lnTo>
                  <a:close/>
                  <a:moveTo>
                    <a:pt x="370" y="266"/>
                  </a:moveTo>
                  <a:lnTo>
                    <a:pt x="370" y="266"/>
                  </a:lnTo>
                  <a:cubicBezTo>
                    <a:pt x="364" y="263"/>
                    <a:pt x="358" y="260"/>
                    <a:pt x="354" y="255"/>
                  </a:cubicBezTo>
                  <a:cubicBezTo>
                    <a:pt x="334" y="260"/>
                    <a:pt x="317" y="245"/>
                    <a:pt x="311" y="233"/>
                  </a:cubicBezTo>
                  <a:cubicBezTo>
                    <a:pt x="304" y="238"/>
                    <a:pt x="297" y="244"/>
                    <a:pt x="291" y="250"/>
                  </a:cubicBezTo>
                  <a:lnTo>
                    <a:pt x="303" y="253"/>
                  </a:lnTo>
                  <a:cubicBezTo>
                    <a:pt x="304" y="253"/>
                    <a:pt x="304" y="253"/>
                    <a:pt x="304" y="253"/>
                  </a:cubicBezTo>
                  <a:lnTo>
                    <a:pt x="307" y="254"/>
                  </a:lnTo>
                  <a:cubicBezTo>
                    <a:pt x="307" y="254"/>
                    <a:pt x="308" y="254"/>
                    <a:pt x="308" y="255"/>
                  </a:cubicBezTo>
                  <a:cubicBezTo>
                    <a:pt x="309" y="255"/>
                    <a:pt x="309" y="255"/>
                    <a:pt x="309" y="256"/>
                  </a:cubicBezTo>
                  <a:cubicBezTo>
                    <a:pt x="323" y="272"/>
                    <a:pt x="357" y="272"/>
                    <a:pt x="370" y="266"/>
                  </a:cubicBezTo>
                  <a:lnTo>
                    <a:pt x="370" y="266"/>
                  </a:lnTo>
                  <a:close/>
                  <a:moveTo>
                    <a:pt x="350" y="250"/>
                  </a:moveTo>
                  <a:lnTo>
                    <a:pt x="350" y="250"/>
                  </a:lnTo>
                  <a:cubicBezTo>
                    <a:pt x="342" y="239"/>
                    <a:pt x="341" y="225"/>
                    <a:pt x="350" y="210"/>
                  </a:cubicBezTo>
                  <a:cubicBezTo>
                    <a:pt x="338" y="215"/>
                    <a:pt x="326" y="222"/>
                    <a:pt x="315" y="230"/>
                  </a:cubicBezTo>
                  <a:cubicBezTo>
                    <a:pt x="320" y="240"/>
                    <a:pt x="334" y="252"/>
                    <a:pt x="350" y="250"/>
                  </a:cubicBezTo>
                  <a:lnTo>
                    <a:pt x="350" y="250"/>
                  </a:lnTo>
                  <a:close/>
                  <a:moveTo>
                    <a:pt x="305" y="260"/>
                  </a:moveTo>
                  <a:lnTo>
                    <a:pt x="305" y="260"/>
                  </a:lnTo>
                  <a:lnTo>
                    <a:pt x="305" y="259"/>
                  </a:lnTo>
                  <a:cubicBezTo>
                    <a:pt x="303" y="265"/>
                    <a:pt x="303" y="277"/>
                    <a:pt x="304" y="283"/>
                  </a:cubicBezTo>
                  <a:cubicBezTo>
                    <a:pt x="315" y="287"/>
                    <a:pt x="328" y="287"/>
                    <a:pt x="343" y="287"/>
                  </a:cubicBezTo>
                  <a:cubicBezTo>
                    <a:pt x="355" y="287"/>
                    <a:pt x="366" y="287"/>
                    <a:pt x="377" y="287"/>
                  </a:cubicBezTo>
                  <a:cubicBezTo>
                    <a:pt x="373" y="282"/>
                    <a:pt x="371" y="276"/>
                    <a:pt x="370" y="272"/>
                  </a:cubicBezTo>
                  <a:cubicBezTo>
                    <a:pt x="353" y="278"/>
                    <a:pt x="320" y="276"/>
                    <a:pt x="305" y="260"/>
                  </a:cubicBezTo>
                  <a:lnTo>
                    <a:pt x="305" y="260"/>
                  </a:lnTo>
                  <a:close/>
                  <a:moveTo>
                    <a:pt x="315" y="346"/>
                  </a:moveTo>
                  <a:lnTo>
                    <a:pt x="315" y="346"/>
                  </a:lnTo>
                  <a:cubicBezTo>
                    <a:pt x="311" y="345"/>
                    <a:pt x="308" y="343"/>
                    <a:pt x="304" y="341"/>
                  </a:cubicBezTo>
                  <a:cubicBezTo>
                    <a:pt x="300" y="344"/>
                    <a:pt x="296" y="346"/>
                    <a:pt x="293" y="349"/>
                  </a:cubicBezTo>
                  <a:cubicBezTo>
                    <a:pt x="293" y="349"/>
                    <a:pt x="292" y="350"/>
                    <a:pt x="292" y="350"/>
                  </a:cubicBezTo>
                  <a:cubicBezTo>
                    <a:pt x="285" y="356"/>
                    <a:pt x="279" y="362"/>
                    <a:pt x="274" y="367"/>
                  </a:cubicBezTo>
                  <a:cubicBezTo>
                    <a:pt x="274" y="367"/>
                    <a:pt x="274" y="368"/>
                    <a:pt x="274" y="368"/>
                  </a:cubicBezTo>
                  <a:cubicBezTo>
                    <a:pt x="272" y="370"/>
                    <a:pt x="270" y="373"/>
                    <a:pt x="268" y="375"/>
                  </a:cubicBezTo>
                  <a:cubicBezTo>
                    <a:pt x="268" y="376"/>
                    <a:pt x="268" y="376"/>
                    <a:pt x="268" y="376"/>
                  </a:cubicBezTo>
                  <a:cubicBezTo>
                    <a:pt x="261" y="386"/>
                    <a:pt x="258" y="395"/>
                    <a:pt x="257" y="403"/>
                  </a:cubicBezTo>
                  <a:cubicBezTo>
                    <a:pt x="255" y="415"/>
                    <a:pt x="256" y="431"/>
                    <a:pt x="249" y="441"/>
                  </a:cubicBezTo>
                  <a:cubicBezTo>
                    <a:pt x="260" y="440"/>
                    <a:pt x="263" y="437"/>
                    <a:pt x="270" y="431"/>
                  </a:cubicBezTo>
                  <a:cubicBezTo>
                    <a:pt x="263" y="401"/>
                    <a:pt x="285" y="362"/>
                    <a:pt x="315" y="346"/>
                  </a:cubicBezTo>
                  <a:lnTo>
                    <a:pt x="315" y="346"/>
                  </a:lnTo>
                  <a:close/>
                  <a:moveTo>
                    <a:pt x="318" y="401"/>
                  </a:moveTo>
                  <a:lnTo>
                    <a:pt x="318" y="401"/>
                  </a:lnTo>
                  <a:cubicBezTo>
                    <a:pt x="317" y="402"/>
                    <a:pt x="317" y="403"/>
                    <a:pt x="316" y="405"/>
                  </a:cubicBezTo>
                  <a:cubicBezTo>
                    <a:pt x="310" y="417"/>
                    <a:pt x="317" y="427"/>
                    <a:pt x="324" y="427"/>
                  </a:cubicBezTo>
                  <a:cubicBezTo>
                    <a:pt x="342" y="427"/>
                    <a:pt x="341" y="402"/>
                    <a:pt x="318" y="401"/>
                  </a:cubicBezTo>
                  <a:lnTo>
                    <a:pt x="318" y="401"/>
                  </a:lnTo>
                  <a:close/>
                  <a:moveTo>
                    <a:pt x="286" y="347"/>
                  </a:moveTo>
                  <a:lnTo>
                    <a:pt x="286" y="347"/>
                  </a:lnTo>
                  <a:cubicBezTo>
                    <a:pt x="277" y="340"/>
                    <a:pt x="266" y="331"/>
                    <a:pt x="261" y="320"/>
                  </a:cubicBezTo>
                  <a:cubicBezTo>
                    <a:pt x="260" y="326"/>
                    <a:pt x="260" y="332"/>
                    <a:pt x="262" y="338"/>
                  </a:cubicBezTo>
                  <a:lnTo>
                    <a:pt x="262" y="338"/>
                  </a:lnTo>
                  <a:cubicBezTo>
                    <a:pt x="264" y="347"/>
                    <a:pt x="268" y="355"/>
                    <a:pt x="272" y="361"/>
                  </a:cubicBezTo>
                  <a:cubicBezTo>
                    <a:pt x="276" y="357"/>
                    <a:pt x="281" y="352"/>
                    <a:pt x="286" y="347"/>
                  </a:cubicBezTo>
                  <a:lnTo>
                    <a:pt x="286" y="347"/>
                  </a:lnTo>
                  <a:close/>
                  <a:moveTo>
                    <a:pt x="266" y="460"/>
                  </a:moveTo>
                  <a:lnTo>
                    <a:pt x="266" y="460"/>
                  </a:lnTo>
                  <a:cubicBezTo>
                    <a:pt x="266" y="468"/>
                    <a:pt x="267" y="476"/>
                    <a:pt x="266" y="484"/>
                  </a:cubicBezTo>
                  <a:cubicBezTo>
                    <a:pt x="275" y="483"/>
                    <a:pt x="278" y="481"/>
                    <a:pt x="283" y="476"/>
                  </a:cubicBezTo>
                  <a:cubicBezTo>
                    <a:pt x="277" y="472"/>
                    <a:pt x="271" y="467"/>
                    <a:pt x="266" y="460"/>
                  </a:cubicBezTo>
                  <a:lnTo>
                    <a:pt x="266" y="460"/>
                  </a:lnTo>
                  <a:close/>
                  <a:moveTo>
                    <a:pt x="263" y="356"/>
                  </a:moveTo>
                  <a:lnTo>
                    <a:pt x="263" y="356"/>
                  </a:lnTo>
                  <a:lnTo>
                    <a:pt x="252" y="362"/>
                  </a:lnTo>
                  <a:lnTo>
                    <a:pt x="258" y="374"/>
                  </a:lnTo>
                  <a:cubicBezTo>
                    <a:pt x="260" y="373"/>
                    <a:pt x="262" y="372"/>
                    <a:pt x="264" y="372"/>
                  </a:cubicBezTo>
                  <a:cubicBezTo>
                    <a:pt x="265" y="370"/>
                    <a:pt x="267" y="368"/>
                    <a:pt x="269" y="366"/>
                  </a:cubicBezTo>
                  <a:cubicBezTo>
                    <a:pt x="267" y="363"/>
                    <a:pt x="265" y="359"/>
                    <a:pt x="263" y="356"/>
                  </a:cubicBezTo>
                  <a:lnTo>
                    <a:pt x="263" y="356"/>
                  </a:lnTo>
                  <a:close/>
                  <a:moveTo>
                    <a:pt x="232" y="406"/>
                  </a:moveTo>
                  <a:lnTo>
                    <a:pt x="232" y="406"/>
                  </a:lnTo>
                  <a:cubicBezTo>
                    <a:pt x="232" y="408"/>
                    <a:pt x="232" y="411"/>
                    <a:pt x="232" y="413"/>
                  </a:cubicBezTo>
                  <a:cubicBezTo>
                    <a:pt x="238" y="409"/>
                    <a:pt x="246" y="403"/>
                    <a:pt x="251" y="402"/>
                  </a:cubicBezTo>
                  <a:cubicBezTo>
                    <a:pt x="253" y="395"/>
                    <a:pt x="255" y="388"/>
                    <a:pt x="259" y="379"/>
                  </a:cubicBezTo>
                  <a:cubicBezTo>
                    <a:pt x="259" y="380"/>
                    <a:pt x="258" y="380"/>
                    <a:pt x="258" y="380"/>
                  </a:cubicBezTo>
                  <a:cubicBezTo>
                    <a:pt x="258" y="380"/>
                    <a:pt x="258" y="380"/>
                    <a:pt x="258" y="380"/>
                  </a:cubicBezTo>
                  <a:cubicBezTo>
                    <a:pt x="246" y="387"/>
                    <a:pt x="234" y="401"/>
                    <a:pt x="232" y="406"/>
                  </a:cubicBezTo>
                  <a:lnTo>
                    <a:pt x="232" y="406"/>
                  </a:lnTo>
                  <a:close/>
                  <a:moveTo>
                    <a:pt x="233" y="371"/>
                  </a:moveTo>
                  <a:lnTo>
                    <a:pt x="233" y="371"/>
                  </a:lnTo>
                  <a:cubicBezTo>
                    <a:pt x="232" y="379"/>
                    <a:pt x="231" y="388"/>
                    <a:pt x="232" y="397"/>
                  </a:cubicBezTo>
                  <a:cubicBezTo>
                    <a:pt x="234" y="393"/>
                    <a:pt x="238" y="389"/>
                    <a:pt x="242" y="385"/>
                  </a:cubicBezTo>
                  <a:lnTo>
                    <a:pt x="233" y="371"/>
                  </a:lnTo>
                  <a:lnTo>
                    <a:pt x="233" y="371"/>
                  </a:lnTo>
                  <a:close/>
                  <a:moveTo>
                    <a:pt x="236" y="352"/>
                  </a:moveTo>
                  <a:lnTo>
                    <a:pt x="236" y="352"/>
                  </a:lnTo>
                  <a:cubicBezTo>
                    <a:pt x="235" y="355"/>
                    <a:pt x="235" y="359"/>
                    <a:pt x="234" y="362"/>
                  </a:cubicBezTo>
                  <a:lnTo>
                    <a:pt x="246" y="381"/>
                  </a:lnTo>
                  <a:cubicBezTo>
                    <a:pt x="248" y="380"/>
                    <a:pt x="251" y="378"/>
                    <a:pt x="253" y="377"/>
                  </a:cubicBezTo>
                  <a:cubicBezTo>
                    <a:pt x="243" y="357"/>
                    <a:pt x="241" y="361"/>
                    <a:pt x="260" y="351"/>
                  </a:cubicBezTo>
                  <a:cubicBezTo>
                    <a:pt x="259" y="348"/>
                    <a:pt x="258" y="345"/>
                    <a:pt x="257" y="342"/>
                  </a:cubicBezTo>
                  <a:cubicBezTo>
                    <a:pt x="252" y="343"/>
                    <a:pt x="243" y="347"/>
                    <a:pt x="236" y="352"/>
                  </a:cubicBezTo>
                  <a:lnTo>
                    <a:pt x="236" y="352"/>
                  </a:lnTo>
                  <a:close/>
                  <a:moveTo>
                    <a:pt x="267" y="279"/>
                  </a:moveTo>
                  <a:lnTo>
                    <a:pt x="267" y="279"/>
                  </a:lnTo>
                  <a:cubicBezTo>
                    <a:pt x="254" y="299"/>
                    <a:pt x="244" y="321"/>
                    <a:pt x="238" y="344"/>
                  </a:cubicBezTo>
                  <a:cubicBezTo>
                    <a:pt x="244" y="340"/>
                    <a:pt x="251" y="338"/>
                    <a:pt x="255" y="336"/>
                  </a:cubicBezTo>
                  <a:cubicBezTo>
                    <a:pt x="254" y="328"/>
                    <a:pt x="254" y="319"/>
                    <a:pt x="258" y="309"/>
                  </a:cubicBezTo>
                  <a:cubicBezTo>
                    <a:pt x="259" y="306"/>
                    <a:pt x="263" y="306"/>
                    <a:pt x="263" y="310"/>
                  </a:cubicBezTo>
                  <a:cubicBezTo>
                    <a:pt x="265" y="324"/>
                    <a:pt x="280" y="335"/>
                    <a:pt x="291" y="344"/>
                  </a:cubicBezTo>
                  <a:cubicBezTo>
                    <a:pt x="293" y="342"/>
                    <a:pt x="296" y="339"/>
                    <a:pt x="299" y="337"/>
                  </a:cubicBezTo>
                  <a:cubicBezTo>
                    <a:pt x="283" y="325"/>
                    <a:pt x="271" y="308"/>
                    <a:pt x="267" y="279"/>
                  </a:cubicBezTo>
                  <a:lnTo>
                    <a:pt x="267" y="279"/>
                  </a:lnTo>
                  <a:close/>
                  <a:moveTo>
                    <a:pt x="287" y="255"/>
                  </a:moveTo>
                  <a:lnTo>
                    <a:pt x="287" y="255"/>
                  </a:lnTo>
                  <a:cubicBezTo>
                    <a:pt x="284" y="258"/>
                    <a:pt x="281" y="261"/>
                    <a:pt x="278" y="265"/>
                  </a:cubicBezTo>
                  <a:cubicBezTo>
                    <a:pt x="284" y="273"/>
                    <a:pt x="290" y="278"/>
                    <a:pt x="298" y="281"/>
                  </a:cubicBezTo>
                  <a:cubicBezTo>
                    <a:pt x="297" y="274"/>
                    <a:pt x="297" y="264"/>
                    <a:pt x="299" y="258"/>
                  </a:cubicBezTo>
                  <a:lnTo>
                    <a:pt x="287" y="255"/>
                  </a:lnTo>
                  <a:lnTo>
                    <a:pt x="287" y="255"/>
                  </a:lnTo>
                  <a:close/>
                  <a:moveTo>
                    <a:pt x="445" y="236"/>
                  </a:moveTo>
                  <a:lnTo>
                    <a:pt x="445" y="236"/>
                  </a:lnTo>
                  <a:cubicBezTo>
                    <a:pt x="442" y="238"/>
                    <a:pt x="439" y="239"/>
                    <a:pt x="435" y="239"/>
                  </a:cubicBezTo>
                  <a:cubicBezTo>
                    <a:pt x="434" y="247"/>
                    <a:pt x="433" y="255"/>
                    <a:pt x="434" y="263"/>
                  </a:cubicBezTo>
                  <a:lnTo>
                    <a:pt x="449" y="247"/>
                  </a:lnTo>
                  <a:cubicBezTo>
                    <a:pt x="446" y="243"/>
                    <a:pt x="445" y="240"/>
                    <a:pt x="445" y="236"/>
                  </a:cubicBezTo>
                  <a:lnTo>
                    <a:pt x="445" y="236"/>
                  </a:lnTo>
                  <a:close/>
                  <a:moveTo>
                    <a:pt x="428" y="253"/>
                  </a:moveTo>
                  <a:lnTo>
                    <a:pt x="428" y="253"/>
                  </a:lnTo>
                  <a:cubicBezTo>
                    <a:pt x="424" y="252"/>
                    <a:pt x="420" y="251"/>
                    <a:pt x="418" y="247"/>
                  </a:cubicBezTo>
                  <a:cubicBezTo>
                    <a:pt x="417" y="245"/>
                    <a:pt x="423" y="246"/>
                    <a:pt x="424" y="246"/>
                  </a:cubicBezTo>
                  <a:cubicBezTo>
                    <a:pt x="426" y="246"/>
                    <a:pt x="427" y="245"/>
                    <a:pt x="429" y="245"/>
                  </a:cubicBezTo>
                  <a:cubicBezTo>
                    <a:pt x="429" y="242"/>
                    <a:pt x="429" y="239"/>
                    <a:pt x="430" y="236"/>
                  </a:cubicBezTo>
                  <a:cubicBezTo>
                    <a:pt x="430" y="236"/>
                    <a:pt x="430" y="235"/>
                    <a:pt x="430" y="235"/>
                  </a:cubicBezTo>
                  <a:cubicBezTo>
                    <a:pt x="430" y="234"/>
                    <a:pt x="430" y="233"/>
                    <a:pt x="430" y="232"/>
                  </a:cubicBezTo>
                  <a:cubicBezTo>
                    <a:pt x="431" y="229"/>
                    <a:pt x="436" y="229"/>
                    <a:pt x="436" y="233"/>
                  </a:cubicBezTo>
                  <a:cubicBezTo>
                    <a:pt x="452" y="232"/>
                    <a:pt x="449" y="208"/>
                    <a:pt x="432" y="212"/>
                  </a:cubicBezTo>
                  <a:cubicBezTo>
                    <a:pt x="428" y="212"/>
                    <a:pt x="427" y="207"/>
                    <a:pt x="431" y="206"/>
                  </a:cubicBezTo>
                  <a:cubicBezTo>
                    <a:pt x="435" y="205"/>
                    <a:pt x="438" y="205"/>
                    <a:pt x="441" y="206"/>
                  </a:cubicBezTo>
                  <a:cubicBezTo>
                    <a:pt x="439" y="183"/>
                    <a:pt x="403" y="197"/>
                    <a:pt x="423" y="215"/>
                  </a:cubicBezTo>
                  <a:cubicBezTo>
                    <a:pt x="426" y="217"/>
                    <a:pt x="423" y="222"/>
                    <a:pt x="420" y="219"/>
                  </a:cubicBezTo>
                  <a:cubicBezTo>
                    <a:pt x="416" y="216"/>
                    <a:pt x="414" y="213"/>
                    <a:pt x="413" y="210"/>
                  </a:cubicBezTo>
                  <a:cubicBezTo>
                    <a:pt x="400" y="212"/>
                    <a:pt x="403" y="228"/>
                    <a:pt x="412" y="231"/>
                  </a:cubicBezTo>
                  <a:lnTo>
                    <a:pt x="412" y="230"/>
                  </a:lnTo>
                  <a:cubicBezTo>
                    <a:pt x="413" y="227"/>
                    <a:pt x="418" y="228"/>
                    <a:pt x="417" y="232"/>
                  </a:cubicBezTo>
                  <a:lnTo>
                    <a:pt x="416" y="234"/>
                  </a:lnTo>
                  <a:cubicBezTo>
                    <a:pt x="416" y="235"/>
                    <a:pt x="416" y="235"/>
                    <a:pt x="416" y="235"/>
                  </a:cubicBezTo>
                  <a:lnTo>
                    <a:pt x="403" y="288"/>
                  </a:lnTo>
                  <a:cubicBezTo>
                    <a:pt x="406" y="288"/>
                    <a:pt x="408" y="289"/>
                    <a:pt x="410" y="289"/>
                  </a:cubicBezTo>
                  <a:lnTo>
                    <a:pt x="430" y="268"/>
                  </a:lnTo>
                  <a:cubicBezTo>
                    <a:pt x="428" y="263"/>
                    <a:pt x="428" y="258"/>
                    <a:pt x="428" y="253"/>
                  </a:cubicBezTo>
                  <a:lnTo>
                    <a:pt x="428" y="253"/>
                  </a:lnTo>
                  <a:close/>
                  <a:moveTo>
                    <a:pt x="456" y="273"/>
                  </a:moveTo>
                  <a:lnTo>
                    <a:pt x="456" y="273"/>
                  </a:lnTo>
                  <a:cubicBezTo>
                    <a:pt x="453" y="268"/>
                    <a:pt x="452" y="262"/>
                    <a:pt x="453" y="257"/>
                  </a:cubicBezTo>
                  <a:cubicBezTo>
                    <a:pt x="453" y="254"/>
                    <a:pt x="456" y="259"/>
                    <a:pt x="456" y="259"/>
                  </a:cubicBezTo>
                  <a:cubicBezTo>
                    <a:pt x="458" y="261"/>
                    <a:pt x="460" y="262"/>
                    <a:pt x="463" y="263"/>
                  </a:cubicBezTo>
                  <a:cubicBezTo>
                    <a:pt x="467" y="256"/>
                    <a:pt x="472" y="249"/>
                    <a:pt x="477" y="243"/>
                  </a:cubicBezTo>
                  <a:cubicBezTo>
                    <a:pt x="483" y="235"/>
                    <a:pt x="488" y="228"/>
                    <a:pt x="494" y="221"/>
                  </a:cubicBezTo>
                  <a:cubicBezTo>
                    <a:pt x="484" y="209"/>
                    <a:pt x="468" y="216"/>
                    <a:pt x="473" y="234"/>
                  </a:cubicBezTo>
                  <a:cubicBezTo>
                    <a:pt x="474" y="238"/>
                    <a:pt x="468" y="239"/>
                    <a:pt x="467" y="235"/>
                  </a:cubicBezTo>
                  <a:cubicBezTo>
                    <a:pt x="466" y="231"/>
                    <a:pt x="466" y="228"/>
                    <a:pt x="466" y="225"/>
                  </a:cubicBezTo>
                  <a:cubicBezTo>
                    <a:pt x="454" y="221"/>
                    <a:pt x="445" y="232"/>
                    <a:pt x="453" y="243"/>
                  </a:cubicBezTo>
                  <a:cubicBezTo>
                    <a:pt x="456" y="240"/>
                    <a:pt x="459" y="244"/>
                    <a:pt x="457" y="247"/>
                  </a:cubicBezTo>
                  <a:lnTo>
                    <a:pt x="435" y="270"/>
                  </a:lnTo>
                  <a:cubicBezTo>
                    <a:pt x="435" y="271"/>
                    <a:pt x="435" y="271"/>
                    <a:pt x="434" y="271"/>
                  </a:cubicBezTo>
                  <a:lnTo>
                    <a:pt x="417" y="290"/>
                  </a:lnTo>
                  <a:cubicBezTo>
                    <a:pt x="424" y="292"/>
                    <a:pt x="432" y="293"/>
                    <a:pt x="440" y="296"/>
                  </a:cubicBezTo>
                  <a:cubicBezTo>
                    <a:pt x="445" y="288"/>
                    <a:pt x="451" y="280"/>
                    <a:pt x="456" y="273"/>
                  </a:cubicBezTo>
                  <a:lnTo>
                    <a:pt x="456" y="273"/>
                  </a:lnTo>
                  <a:close/>
                  <a:moveTo>
                    <a:pt x="431" y="430"/>
                  </a:moveTo>
                  <a:lnTo>
                    <a:pt x="431" y="430"/>
                  </a:lnTo>
                  <a:cubicBezTo>
                    <a:pt x="462" y="417"/>
                    <a:pt x="472" y="392"/>
                    <a:pt x="471" y="372"/>
                  </a:cubicBezTo>
                  <a:cubicBezTo>
                    <a:pt x="464" y="382"/>
                    <a:pt x="457" y="393"/>
                    <a:pt x="450" y="402"/>
                  </a:cubicBezTo>
                  <a:cubicBezTo>
                    <a:pt x="444" y="412"/>
                    <a:pt x="437" y="421"/>
                    <a:pt x="431" y="430"/>
                  </a:cubicBezTo>
                  <a:lnTo>
                    <a:pt x="431" y="430"/>
                  </a:lnTo>
                  <a:close/>
                  <a:moveTo>
                    <a:pt x="493" y="359"/>
                  </a:moveTo>
                  <a:lnTo>
                    <a:pt x="493" y="359"/>
                  </a:lnTo>
                  <a:cubicBezTo>
                    <a:pt x="506" y="345"/>
                    <a:pt x="511" y="331"/>
                    <a:pt x="511" y="317"/>
                  </a:cubicBezTo>
                  <a:cubicBezTo>
                    <a:pt x="503" y="326"/>
                    <a:pt x="496" y="335"/>
                    <a:pt x="490" y="345"/>
                  </a:cubicBezTo>
                  <a:cubicBezTo>
                    <a:pt x="491" y="349"/>
                    <a:pt x="492" y="354"/>
                    <a:pt x="493" y="359"/>
                  </a:cubicBezTo>
                  <a:lnTo>
                    <a:pt x="493" y="359"/>
                  </a:lnTo>
                  <a:close/>
                  <a:moveTo>
                    <a:pt x="534" y="308"/>
                  </a:moveTo>
                  <a:lnTo>
                    <a:pt x="534" y="308"/>
                  </a:lnTo>
                  <a:cubicBezTo>
                    <a:pt x="548" y="297"/>
                    <a:pt x="553" y="285"/>
                    <a:pt x="553" y="270"/>
                  </a:cubicBezTo>
                  <a:cubicBezTo>
                    <a:pt x="545" y="277"/>
                    <a:pt x="538" y="284"/>
                    <a:pt x="531" y="292"/>
                  </a:cubicBezTo>
                  <a:cubicBezTo>
                    <a:pt x="532" y="298"/>
                    <a:pt x="533" y="303"/>
                    <a:pt x="534" y="308"/>
                  </a:cubicBezTo>
                  <a:lnTo>
                    <a:pt x="534" y="308"/>
                  </a:lnTo>
                  <a:close/>
                  <a:moveTo>
                    <a:pt x="533" y="331"/>
                  </a:moveTo>
                  <a:lnTo>
                    <a:pt x="533" y="331"/>
                  </a:lnTo>
                  <a:cubicBezTo>
                    <a:pt x="562" y="318"/>
                    <a:pt x="575" y="287"/>
                    <a:pt x="572" y="254"/>
                  </a:cubicBezTo>
                  <a:cubicBezTo>
                    <a:pt x="567" y="258"/>
                    <a:pt x="563" y="261"/>
                    <a:pt x="558" y="265"/>
                  </a:cubicBezTo>
                  <a:cubicBezTo>
                    <a:pt x="560" y="285"/>
                    <a:pt x="553" y="301"/>
                    <a:pt x="534" y="315"/>
                  </a:cubicBezTo>
                  <a:cubicBezTo>
                    <a:pt x="534" y="321"/>
                    <a:pt x="534" y="326"/>
                    <a:pt x="533" y="331"/>
                  </a:cubicBezTo>
                  <a:lnTo>
                    <a:pt x="533" y="331"/>
                  </a:lnTo>
                  <a:close/>
                  <a:moveTo>
                    <a:pt x="420" y="452"/>
                  </a:moveTo>
                  <a:lnTo>
                    <a:pt x="420" y="452"/>
                  </a:lnTo>
                  <a:cubicBezTo>
                    <a:pt x="420" y="452"/>
                    <a:pt x="420" y="452"/>
                    <a:pt x="420" y="452"/>
                  </a:cubicBezTo>
                  <a:cubicBezTo>
                    <a:pt x="453" y="449"/>
                    <a:pt x="482" y="423"/>
                    <a:pt x="488" y="388"/>
                  </a:cubicBezTo>
                  <a:cubicBezTo>
                    <a:pt x="488" y="387"/>
                    <a:pt x="488" y="387"/>
                    <a:pt x="488" y="387"/>
                  </a:cubicBezTo>
                  <a:cubicBezTo>
                    <a:pt x="489" y="380"/>
                    <a:pt x="489" y="373"/>
                    <a:pt x="488" y="365"/>
                  </a:cubicBezTo>
                  <a:cubicBezTo>
                    <a:pt x="488" y="365"/>
                    <a:pt x="488" y="364"/>
                    <a:pt x="488" y="364"/>
                  </a:cubicBezTo>
                  <a:cubicBezTo>
                    <a:pt x="488" y="360"/>
                    <a:pt x="487" y="355"/>
                    <a:pt x="485" y="351"/>
                  </a:cubicBezTo>
                  <a:cubicBezTo>
                    <a:pt x="482" y="355"/>
                    <a:pt x="479" y="360"/>
                    <a:pt x="475" y="365"/>
                  </a:cubicBezTo>
                  <a:cubicBezTo>
                    <a:pt x="480" y="390"/>
                    <a:pt x="469" y="425"/>
                    <a:pt x="425" y="438"/>
                  </a:cubicBezTo>
                  <a:cubicBezTo>
                    <a:pt x="422" y="443"/>
                    <a:pt x="418" y="447"/>
                    <a:pt x="415" y="452"/>
                  </a:cubicBezTo>
                  <a:cubicBezTo>
                    <a:pt x="416" y="452"/>
                    <a:pt x="418" y="452"/>
                    <a:pt x="420" y="452"/>
                  </a:cubicBezTo>
                  <a:lnTo>
                    <a:pt x="420" y="452"/>
                  </a:lnTo>
                  <a:close/>
                  <a:moveTo>
                    <a:pt x="299" y="552"/>
                  </a:moveTo>
                  <a:lnTo>
                    <a:pt x="299" y="552"/>
                  </a:lnTo>
                  <a:cubicBezTo>
                    <a:pt x="299" y="552"/>
                    <a:pt x="299" y="552"/>
                    <a:pt x="299" y="552"/>
                  </a:cubicBezTo>
                  <a:cubicBezTo>
                    <a:pt x="299" y="553"/>
                    <a:pt x="300" y="554"/>
                    <a:pt x="301" y="555"/>
                  </a:cubicBezTo>
                  <a:cubicBezTo>
                    <a:pt x="312" y="549"/>
                    <a:pt x="322" y="541"/>
                    <a:pt x="332" y="533"/>
                  </a:cubicBezTo>
                  <a:cubicBezTo>
                    <a:pt x="332" y="533"/>
                    <a:pt x="332" y="533"/>
                    <a:pt x="332" y="533"/>
                  </a:cubicBezTo>
                  <a:cubicBezTo>
                    <a:pt x="337" y="529"/>
                    <a:pt x="342" y="525"/>
                    <a:pt x="346" y="521"/>
                  </a:cubicBezTo>
                  <a:cubicBezTo>
                    <a:pt x="346" y="521"/>
                    <a:pt x="347" y="521"/>
                    <a:pt x="347" y="521"/>
                  </a:cubicBezTo>
                  <a:cubicBezTo>
                    <a:pt x="351" y="517"/>
                    <a:pt x="356" y="512"/>
                    <a:pt x="360" y="508"/>
                  </a:cubicBezTo>
                  <a:cubicBezTo>
                    <a:pt x="360" y="508"/>
                    <a:pt x="361" y="508"/>
                    <a:pt x="361" y="507"/>
                  </a:cubicBezTo>
                  <a:cubicBezTo>
                    <a:pt x="367" y="502"/>
                    <a:pt x="372" y="495"/>
                    <a:pt x="378" y="489"/>
                  </a:cubicBezTo>
                  <a:cubicBezTo>
                    <a:pt x="378" y="489"/>
                    <a:pt x="378" y="488"/>
                    <a:pt x="379" y="488"/>
                  </a:cubicBezTo>
                  <a:cubicBezTo>
                    <a:pt x="384" y="483"/>
                    <a:pt x="389" y="477"/>
                    <a:pt x="393" y="471"/>
                  </a:cubicBezTo>
                  <a:cubicBezTo>
                    <a:pt x="394" y="470"/>
                    <a:pt x="394" y="470"/>
                    <a:pt x="394" y="470"/>
                  </a:cubicBezTo>
                  <a:cubicBezTo>
                    <a:pt x="398" y="465"/>
                    <a:pt x="403" y="459"/>
                    <a:pt x="407" y="454"/>
                  </a:cubicBezTo>
                  <a:cubicBezTo>
                    <a:pt x="407" y="453"/>
                    <a:pt x="407" y="453"/>
                    <a:pt x="407" y="453"/>
                  </a:cubicBezTo>
                  <a:cubicBezTo>
                    <a:pt x="412" y="447"/>
                    <a:pt x="417" y="440"/>
                    <a:pt x="421" y="434"/>
                  </a:cubicBezTo>
                  <a:cubicBezTo>
                    <a:pt x="421" y="434"/>
                    <a:pt x="421" y="434"/>
                    <a:pt x="422" y="433"/>
                  </a:cubicBezTo>
                  <a:cubicBezTo>
                    <a:pt x="438" y="410"/>
                    <a:pt x="454" y="386"/>
                    <a:pt x="470" y="363"/>
                  </a:cubicBezTo>
                  <a:cubicBezTo>
                    <a:pt x="470" y="363"/>
                    <a:pt x="470" y="363"/>
                    <a:pt x="470" y="363"/>
                  </a:cubicBezTo>
                  <a:cubicBezTo>
                    <a:pt x="475" y="356"/>
                    <a:pt x="479" y="350"/>
                    <a:pt x="484" y="343"/>
                  </a:cubicBezTo>
                  <a:cubicBezTo>
                    <a:pt x="484" y="343"/>
                    <a:pt x="484" y="343"/>
                    <a:pt x="484" y="343"/>
                  </a:cubicBezTo>
                  <a:cubicBezTo>
                    <a:pt x="492" y="332"/>
                    <a:pt x="500" y="321"/>
                    <a:pt x="508" y="311"/>
                  </a:cubicBezTo>
                  <a:cubicBezTo>
                    <a:pt x="509" y="310"/>
                    <a:pt x="510" y="309"/>
                    <a:pt x="510" y="308"/>
                  </a:cubicBezTo>
                  <a:cubicBezTo>
                    <a:pt x="511" y="308"/>
                    <a:pt x="511" y="307"/>
                    <a:pt x="511" y="307"/>
                  </a:cubicBezTo>
                  <a:cubicBezTo>
                    <a:pt x="516" y="301"/>
                    <a:pt x="521" y="296"/>
                    <a:pt x="526" y="290"/>
                  </a:cubicBezTo>
                  <a:cubicBezTo>
                    <a:pt x="526" y="290"/>
                    <a:pt x="526" y="290"/>
                    <a:pt x="526" y="289"/>
                  </a:cubicBezTo>
                  <a:cubicBezTo>
                    <a:pt x="535" y="280"/>
                    <a:pt x="544" y="270"/>
                    <a:pt x="553" y="262"/>
                  </a:cubicBezTo>
                  <a:cubicBezTo>
                    <a:pt x="553" y="262"/>
                    <a:pt x="554" y="262"/>
                    <a:pt x="554" y="262"/>
                  </a:cubicBezTo>
                  <a:cubicBezTo>
                    <a:pt x="560" y="256"/>
                    <a:pt x="566" y="252"/>
                    <a:pt x="572" y="247"/>
                  </a:cubicBezTo>
                  <a:cubicBezTo>
                    <a:pt x="572" y="247"/>
                    <a:pt x="573" y="247"/>
                    <a:pt x="573" y="247"/>
                  </a:cubicBezTo>
                  <a:lnTo>
                    <a:pt x="574" y="246"/>
                  </a:lnTo>
                  <a:cubicBezTo>
                    <a:pt x="574" y="246"/>
                    <a:pt x="574" y="246"/>
                    <a:pt x="574" y="246"/>
                  </a:cubicBezTo>
                  <a:cubicBezTo>
                    <a:pt x="575" y="245"/>
                    <a:pt x="576" y="244"/>
                    <a:pt x="577" y="244"/>
                  </a:cubicBezTo>
                  <a:lnTo>
                    <a:pt x="571" y="228"/>
                  </a:lnTo>
                  <a:cubicBezTo>
                    <a:pt x="568" y="230"/>
                    <a:pt x="565" y="233"/>
                    <a:pt x="562" y="235"/>
                  </a:cubicBezTo>
                  <a:cubicBezTo>
                    <a:pt x="562" y="235"/>
                    <a:pt x="562" y="236"/>
                    <a:pt x="562" y="236"/>
                  </a:cubicBezTo>
                  <a:cubicBezTo>
                    <a:pt x="456" y="323"/>
                    <a:pt x="411" y="466"/>
                    <a:pt x="294" y="544"/>
                  </a:cubicBezTo>
                  <a:cubicBezTo>
                    <a:pt x="296" y="547"/>
                    <a:pt x="297" y="549"/>
                    <a:pt x="299" y="552"/>
                  </a:cubicBezTo>
                  <a:lnTo>
                    <a:pt x="299" y="552"/>
                  </a:lnTo>
                  <a:close/>
                  <a:moveTo>
                    <a:pt x="400" y="562"/>
                  </a:moveTo>
                  <a:lnTo>
                    <a:pt x="400" y="562"/>
                  </a:lnTo>
                  <a:cubicBezTo>
                    <a:pt x="400" y="562"/>
                    <a:pt x="400" y="562"/>
                    <a:pt x="400" y="562"/>
                  </a:cubicBezTo>
                  <a:cubicBezTo>
                    <a:pt x="402" y="563"/>
                    <a:pt x="405" y="563"/>
                    <a:pt x="407" y="563"/>
                  </a:cubicBezTo>
                  <a:cubicBezTo>
                    <a:pt x="414" y="563"/>
                    <a:pt x="421" y="561"/>
                    <a:pt x="426" y="556"/>
                  </a:cubicBezTo>
                  <a:cubicBezTo>
                    <a:pt x="426" y="556"/>
                    <a:pt x="426" y="556"/>
                    <a:pt x="426" y="556"/>
                  </a:cubicBezTo>
                  <a:cubicBezTo>
                    <a:pt x="433" y="551"/>
                    <a:pt x="437" y="543"/>
                    <a:pt x="437" y="534"/>
                  </a:cubicBezTo>
                  <a:cubicBezTo>
                    <a:pt x="437" y="529"/>
                    <a:pt x="436" y="525"/>
                    <a:pt x="434" y="522"/>
                  </a:cubicBezTo>
                  <a:cubicBezTo>
                    <a:pt x="434" y="521"/>
                    <a:pt x="434" y="521"/>
                    <a:pt x="434" y="521"/>
                  </a:cubicBezTo>
                  <a:cubicBezTo>
                    <a:pt x="429" y="511"/>
                    <a:pt x="419" y="505"/>
                    <a:pt x="407" y="505"/>
                  </a:cubicBezTo>
                  <a:cubicBezTo>
                    <a:pt x="406" y="505"/>
                    <a:pt x="404" y="505"/>
                    <a:pt x="403" y="505"/>
                  </a:cubicBezTo>
                  <a:lnTo>
                    <a:pt x="402" y="505"/>
                  </a:lnTo>
                  <a:cubicBezTo>
                    <a:pt x="397" y="506"/>
                    <a:pt x="392" y="508"/>
                    <a:pt x="388" y="512"/>
                  </a:cubicBezTo>
                  <a:lnTo>
                    <a:pt x="388" y="512"/>
                  </a:lnTo>
                  <a:cubicBezTo>
                    <a:pt x="382" y="517"/>
                    <a:pt x="378" y="525"/>
                    <a:pt x="378" y="534"/>
                  </a:cubicBezTo>
                  <a:cubicBezTo>
                    <a:pt x="378" y="547"/>
                    <a:pt x="387" y="559"/>
                    <a:pt x="400" y="562"/>
                  </a:cubicBezTo>
                  <a:lnTo>
                    <a:pt x="400" y="562"/>
                  </a:lnTo>
                  <a:close/>
                  <a:moveTo>
                    <a:pt x="324" y="668"/>
                  </a:moveTo>
                  <a:lnTo>
                    <a:pt x="324" y="668"/>
                  </a:lnTo>
                  <a:cubicBezTo>
                    <a:pt x="332" y="665"/>
                    <a:pt x="340" y="662"/>
                    <a:pt x="347" y="657"/>
                  </a:cubicBezTo>
                  <a:cubicBezTo>
                    <a:pt x="347" y="657"/>
                    <a:pt x="347" y="657"/>
                    <a:pt x="348" y="657"/>
                  </a:cubicBezTo>
                  <a:cubicBezTo>
                    <a:pt x="354" y="653"/>
                    <a:pt x="360" y="648"/>
                    <a:pt x="365" y="643"/>
                  </a:cubicBezTo>
                  <a:cubicBezTo>
                    <a:pt x="365" y="643"/>
                    <a:pt x="365" y="643"/>
                    <a:pt x="365" y="643"/>
                  </a:cubicBezTo>
                  <a:cubicBezTo>
                    <a:pt x="390" y="618"/>
                    <a:pt x="397" y="585"/>
                    <a:pt x="396" y="567"/>
                  </a:cubicBezTo>
                  <a:cubicBezTo>
                    <a:pt x="391" y="565"/>
                    <a:pt x="385" y="562"/>
                    <a:pt x="381" y="557"/>
                  </a:cubicBezTo>
                  <a:cubicBezTo>
                    <a:pt x="384" y="590"/>
                    <a:pt x="374" y="629"/>
                    <a:pt x="327" y="653"/>
                  </a:cubicBezTo>
                  <a:cubicBezTo>
                    <a:pt x="326" y="653"/>
                    <a:pt x="326" y="653"/>
                    <a:pt x="325" y="653"/>
                  </a:cubicBezTo>
                  <a:cubicBezTo>
                    <a:pt x="325" y="653"/>
                    <a:pt x="324" y="653"/>
                    <a:pt x="324" y="653"/>
                  </a:cubicBezTo>
                  <a:cubicBezTo>
                    <a:pt x="316" y="650"/>
                    <a:pt x="307" y="646"/>
                    <a:pt x="300" y="641"/>
                  </a:cubicBezTo>
                  <a:cubicBezTo>
                    <a:pt x="299" y="640"/>
                    <a:pt x="299" y="640"/>
                    <a:pt x="298" y="640"/>
                  </a:cubicBezTo>
                  <a:cubicBezTo>
                    <a:pt x="292" y="635"/>
                    <a:pt x="286" y="629"/>
                    <a:pt x="282" y="622"/>
                  </a:cubicBezTo>
                  <a:cubicBezTo>
                    <a:pt x="282" y="621"/>
                    <a:pt x="282" y="621"/>
                    <a:pt x="281" y="621"/>
                  </a:cubicBezTo>
                  <a:cubicBezTo>
                    <a:pt x="272" y="605"/>
                    <a:pt x="274" y="585"/>
                    <a:pt x="300" y="569"/>
                  </a:cubicBezTo>
                  <a:cubicBezTo>
                    <a:pt x="299" y="565"/>
                    <a:pt x="297" y="561"/>
                    <a:pt x="295" y="557"/>
                  </a:cubicBezTo>
                  <a:cubicBezTo>
                    <a:pt x="241" y="594"/>
                    <a:pt x="263" y="640"/>
                    <a:pt x="324" y="668"/>
                  </a:cubicBezTo>
                  <a:lnTo>
                    <a:pt x="324" y="668"/>
                  </a:lnTo>
                  <a:close/>
                  <a:moveTo>
                    <a:pt x="349" y="662"/>
                  </a:moveTo>
                  <a:lnTo>
                    <a:pt x="349" y="662"/>
                  </a:lnTo>
                  <a:cubicBezTo>
                    <a:pt x="344" y="666"/>
                    <a:pt x="338" y="669"/>
                    <a:pt x="331" y="672"/>
                  </a:cubicBezTo>
                  <a:cubicBezTo>
                    <a:pt x="363" y="685"/>
                    <a:pt x="405" y="694"/>
                    <a:pt x="449" y="693"/>
                  </a:cubicBezTo>
                  <a:cubicBezTo>
                    <a:pt x="423" y="683"/>
                    <a:pt x="374" y="667"/>
                    <a:pt x="349" y="662"/>
                  </a:cubicBezTo>
                  <a:lnTo>
                    <a:pt x="349" y="662"/>
                  </a:lnTo>
                  <a:close/>
                  <a:moveTo>
                    <a:pt x="368" y="648"/>
                  </a:moveTo>
                  <a:lnTo>
                    <a:pt x="368" y="648"/>
                  </a:lnTo>
                  <a:cubicBezTo>
                    <a:pt x="364" y="652"/>
                    <a:pt x="360" y="655"/>
                    <a:pt x="356" y="658"/>
                  </a:cubicBezTo>
                  <a:cubicBezTo>
                    <a:pt x="387" y="665"/>
                    <a:pt x="443" y="683"/>
                    <a:pt x="463" y="692"/>
                  </a:cubicBezTo>
                  <a:cubicBezTo>
                    <a:pt x="475" y="692"/>
                    <a:pt x="487" y="690"/>
                    <a:pt x="499" y="688"/>
                  </a:cubicBezTo>
                  <a:cubicBezTo>
                    <a:pt x="465" y="677"/>
                    <a:pt x="398" y="656"/>
                    <a:pt x="368" y="648"/>
                  </a:cubicBezTo>
                  <a:lnTo>
                    <a:pt x="368" y="648"/>
                  </a:lnTo>
                  <a:close/>
                  <a:moveTo>
                    <a:pt x="402" y="568"/>
                  </a:moveTo>
                  <a:lnTo>
                    <a:pt x="402" y="568"/>
                  </a:lnTo>
                  <a:cubicBezTo>
                    <a:pt x="402" y="587"/>
                    <a:pt x="395" y="619"/>
                    <a:pt x="372" y="644"/>
                  </a:cubicBezTo>
                  <a:cubicBezTo>
                    <a:pt x="407" y="652"/>
                    <a:pt x="482" y="676"/>
                    <a:pt x="510" y="686"/>
                  </a:cubicBezTo>
                  <a:cubicBezTo>
                    <a:pt x="514" y="685"/>
                    <a:pt x="518" y="684"/>
                    <a:pt x="521" y="683"/>
                  </a:cubicBezTo>
                  <a:cubicBezTo>
                    <a:pt x="517" y="661"/>
                    <a:pt x="517" y="629"/>
                    <a:pt x="528" y="594"/>
                  </a:cubicBezTo>
                  <a:cubicBezTo>
                    <a:pt x="497" y="592"/>
                    <a:pt x="461" y="582"/>
                    <a:pt x="428" y="562"/>
                  </a:cubicBezTo>
                  <a:cubicBezTo>
                    <a:pt x="422" y="566"/>
                    <a:pt x="415" y="569"/>
                    <a:pt x="407" y="569"/>
                  </a:cubicBezTo>
                  <a:cubicBezTo>
                    <a:pt x="405" y="569"/>
                    <a:pt x="404" y="569"/>
                    <a:pt x="402" y="568"/>
                  </a:cubicBezTo>
                  <a:lnTo>
                    <a:pt x="402" y="568"/>
                  </a:lnTo>
                  <a:close/>
                  <a:moveTo>
                    <a:pt x="402" y="492"/>
                  </a:moveTo>
                  <a:lnTo>
                    <a:pt x="402" y="492"/>
                  </a:lnTo>
                  <a:cubicBezTo>
                    <a:pt x="402" y="495"/>
                    <a:pt x="403" y="497"/>
                    <a:pt x="404" y="499"/>
                  </a:cubicBezTo>
                  <a:cubicBezTo>
                    <a:pt x="405" y="499"/>
                    <a:pt x="406" y="499"/>
                    <a:pt x="407" y="499"/>
                  </a:cubicBezTo>
                  <a:cubicBezTo>
                    <a:pt x="413" y="499"/>
                    <a:pt x="418" y="500"/>
                    <a:pt x="423" y="503"/>
                  </a:cubicBezTo>
                  <a:cubicBezTo>
                    <a:pt x="426" y="487"/>
                    <a:pt x="411" y="481"/>
                    <a:pt x="402" y="492"/>
                  </a:cubicBezTo>
                  <a:lnTo>
                    <a:pt x="402" y="492"/>
                  </a:lnTo>
                  <a:close/>
                  <a:moveTo>
                    <a:pt x="422" y="464"/>
                  </a:moveTo>
                  <a:lnTo>
                    <a:pt x="422" y="464"/>
                  </a:lnTo>
                  <a:cubicBezTo>
                    <a:pt x="447" y="470"/>
                    <a:pt x="455" y="502"/>
                    <a:pt x="440" y="521"/>
                  </a:cubicBezTo>
                  <a:cubicBezTo>
                    <a:pt x="441" y="525"/>
                    <a:pt x="442" y="529"/>
                    <a:pt x="442" y="534"/>
                  </a:cubicBezTo>
                  <a:cubicBezTo>
                    <a:pt x="442" y="543"/>
                    <a:pt x="438" y="552"/>
                    <a:pt x="432" y="558"/>
                  </a:cubicBezTo>
                  <a:cubicBezTo>
                    <a:pt x="481" y="588"/>
                    <a:pt x="536" y="593"/>
                    <a:pt x="572" y="586"/>
                  </a:cubicBezTo>
                  <a:cubicBezTo>
                    <a:pt x="610" y="578"/>
                    <a:pt x="623" y="557"/>
                    <a:pt x="600" y="536"/>
                  </a:cubicBezTo>
                  <a:cubicBezTo>
                    <a:pt x="595" y="532"/>
                    <a:pt x="607" y="521"/>
                    <a:pt x="615" y="520"/>
                  </a:cubicBezTo>
                  <a:cubicBezTo>
                    <a:pt x="616" y="515"/>
                    <a:pt x="614" y="511"/>
                    <a:pt x="609" y="509"/>
                  </a:cubicBezTo>
                  <a:cubicBezTo>
                    <a:pt x="598" y="508"/>
                    <a:pt x="579" y="514"/>
                    <a:pt x="566" y="517"/>
                  </a:cubicBezTo>
                  <a:cubicBezTo>
                    <a:pt x="566" y="519"/>
                    <a:pt x="562" y="520"/>
                    <a:pt x="561" y="517"/>
                  </a:cubicBezTo>
                  <a:cubicBezTo>
                    <a:pt x="560" y="513"/>
                    <a:pt x="563" y="507"/>
                    <a:pt x="564" y="505"/>
                  </a:cubicBezTo>
                  <a:cubicBezTo>
                    <a:pt x="566" y="501"/>
                    <a:pt x="570" y="504"/>
                    <a:pt x="569" y="507"/>
                  </a:cubicBezTo>
                  <a:cubicBezTo>
                    <a:pt x="568" y="508"/>
                    <a:pt x="568" y="509"/>
                    <a:pt x="567" y="511"/>
                  </a:cubicBezTo>
                  <a:cubicBezTo>
                    <a:pt x="580" y="508"/>
                    <a:pt x="597" y="502"/>
                    <a:pt x="609" y="503"/>
                  </a:cubicBezTo>
                  <a:cubicBezTo>
                    <a:pt x="612" y="501"/>
                    <a:pt x="620" y="495"/>
                    <a:pt x="619" y="491"/>
                  </a:cubicBezTo>
                  <a:cubicBezTo>
                    <a:pt x="618" y="490"/>
                    <a:pt x="617" y="489"/>
                    <a:pt x="616" y="487"/>
                  </a:cubicBezTo>
                  <a:cubicBezTo>
                    <a:pt x="610" y="479"/>
                    <a:pt x="612" y="473"/>
                    <a:pt x="618" y="467"/>
                  </a:cubicBezTo>
                  <a:cubicBezTo>
                    <a:pt x="608" y="466"/>
                    <a:pt x="596" y="467"/>
                    <a:pt x="590" y="474"/>
                  </a:cubicBezTo>
                  <a:cubicBezTo>
                    <a:pt x="586" y="479"/>
                    <a:pt x="579" y="467"/>
                    <a:pt x="579" y="466"/>
                  </a:cubicBezTo>
                  <a:cubicBezTo>
                    <a:pt x="576" y="460"/>
                    <a:pt x="576" y="452"/>
                    <a:pt x="586" y="443"/>
                  </a:cubicBezTo>
                  <a:cubicBezTo>
                    <a:pt x="588" y="440"/>
                    <a:pt x="592" y="445"/>
                    <a:pt x="590" y="447"/>
                  </a:cubicBezTo>
                  <a:cubicBezTo>
                    <a:pt x="582" y="454"/>
                    <a:pt x="580" y="461"/>
                    <a:pt x="587" y="468"/>
                  </a:cubicBezTo>
                  <a:lnTo>
                    <a:pt x="588" y="469"/>
                  </a:lnTo>
                  <a:cubicBezTo>
                    <a:pt x="598" y="461"/>
                    <a:pt x="612" y="460"/>
                    <a:pt x="624" y="463"/>
                  </a:cubicBezTo>
                  <a:lnTo>
                    <a:pt x="624" y="463"/>
                  </a:lnTo>
                  <a:lnTo>
                    <a:pt x="624" y="463"/>
                  </a:lnTo>
                  <a:cubicBezTo>
                    <a:pt x="645" y="461"/>
                    <a:pt x="644" y="453"/>
                    <a:pt x="638" y="437"/>
                  </a:cubicBezTo>
                  <a:cubicBezTo>
                    <a:pt x="636" y="431"/>
                    <a:pt x="633" y="424"/>
                    <a:pt x="630" y="415"/>
                  </a:cubicBezTo>
                  <a:cubicBezTo>
                    <a:pt x="625" y="404"/>
                    <a:pt x="617" y="379"/>
                    <a:pt x="608" y="353"/>
                  </a:cubicBezTo>
                  <a:cubicBezTo>
                    <a:pt x="584" y="343"/>
                    <a:pt x="549" y="349"/>
                    <a:pt x="523" y="361"/>
                  </a:cubicBezTo>
                  <a:cubicBezTo>
                    <a:pt x="516" y="371"/>
                    <a:pt x="507" y="380"/>
                    <a:pt x="493" y="389"/>
                  </a:cubicBezTo>
                  <a:cubicBezTo>
                    <a:pt x="487" y="426"/>
                    <a:pt x="457" y="453"/>
                    <a:pt x="423" y="457"/>
                  </a:cubicBezTo>
                  <a:lnTo>
                    <a:pt x="422" y="464"/>
                  </a:lnTo>
                  <a:lnTo>
                    <a:pt x="422" y="464"/>
                  </a:lnTo>
                  <a:close/>
                  <a:moveTo>
                    <a:pt x="416" y="463"/>
                  </a:moveTo>
                  <a:lnTo>
                    <a:pt x="416" y="463"/>
                  </a:lnTo>
                  <a:lnTo>
                    <a:pt x="417" y="458"/>
                  </a:lnTo>
                  <a:cubicBezTo>
                    <a:pt x="415" y="458"/>
                    <a:pt x="413" y="458"/>
                    <a:pt x="411" y="458"/>
                  </a:cubicBezTo>
                  <a:cubicBezTo>
                    <a:pt x="407" y="463"/>
                    <a:pt x="403" y="468"/>
                    <a:pt x="399" y="473"/>
                  </a:cubicBezTo>
                  <a:cubicBezTo>
                    <a:pt x="399" y="477"/>
                    <a:pt x="399" y="482"/>
                    <a:pt x="400" y="485"/>
                  </a:cubicBezTo>
                  <a:cubicBezTo>
                    <a:pt x="412" y="476"/>
                    <a:pt x="435" y="482"/>
                    <a:pt x="428" y="506"/>
                  </a:cubicBezTo>
                  <a:cubicBezTo>
                    <a:pt x="431" y="508"/>
                    <a:pt x="434" y="511"/>
                    <a:pt x="437" y="515"/>
                  </a:cubicBezTo>
                  <a:cubicBezTo>
                    <a:pt x="449" y="498"/>
                    <a:pt x="439" y="469"/>
                    <a:pt x="414" y="469"/>
                  </a:cubicBezTo>
                  <a:cubicBezTo>
                    <a:pt x="411" y="468"/>
                    <a:pt x="411" y="463"/>
                    <a:pt x="415" y="463"/>
                  </a:cubicBezTo>
                  <a:cubicBezTo>
                    <a:pt x="415" y="463"/>
                    <a:pt x="416" y="463"/>
                    <a:pt x="416" y="463"/>
                  </a:cubicBezTo>
                  <a:lnTo>
                    <a:pt x="416" y="463"/>
                  </a:lnTo>
                  <a:close/>
                  <a:moveTo>
                    <a:pt x="514" y="262"/>
                  </a:moveTo>
                  <a:lnTo>
                    <a:pt x="514" y="262"/>
                  </a:lnTo>
                  <a:cubicBezTo>
                    <a:pt x="514" y="265"/>
                    <a:pt x="511" y="267"/>
                    <a:pt x="509" y="267"/>
                  </a:cubicBezTo>
                  <a:cubicBezTo>
                    <a:pt x="506" y="267"/>
                    <a:pt x="503" y="265"/>
                    <a:pt x="503" y="262"/>
                  </a:cubicBezTo>
                  <a:cubicBezTo>
                    <a:pt x="503" y="259"/>
                    <a:pt x="506" y="257"/>
                    <a:pt x="509" y="257"/>
                  </a:cubicBezTo>
                  <a:cubicBezTo>
                    <a:pt x="511" y="257"/>
                    <a:pt x="514" y="259"/>
                    <a:pt x="514" y="262"/>
                  </a:cubicBezTo>
                  <a:lnTo>
                    <a:pt x="514" y="262"/>
                  </a:lnTo>
                  <a:close/>
                  <a:moveTo>
                    <a:pt x="529" y="244"/>
                  </a:moveTo>
                  <a:lnTo>
                    <a:pt x="529" y="244"/>
                  </a:lnTo>
                  <a:cubicBezTo>
                    <a:pt x="529" y="248"/>
                    <a:pt x="526" y="250"/>
                    <a:pt x="523" y="250"/>
                  </a:cubicBezTo>
                  <a:cubicBezTo>
                    <a:pt x="520" y="250"/>
                    <a:pt x="517" y="248"/>
                    <a:pt x="517" y="244"/>
                  </a:cubicBezTo>
                  <a:cubicBezTo>
                    <a:pt x="517" y="241"/>
                    <a:pt x="520" y="239"/>
                    <a:pt x="523" y="239"/>
                  </a:cubicBezTo>
                  <a:cubicBezTo>
                    <a:pt x="526" y="239"/>
                    <a:pt x="529" y="241"/>
                    <a:pt x="529" y="244"/>
                  </a:cubicBezTo>
                  <a:lnTo>
                    <a:pt x="529" y="244"/>
                  </a:lnTo>
                  <a:close/>
                  <a:moveTo>
                    <a:pt x="499" y="280"/>
                  </a:moveTo>
                  <a:lnTo>
                    <a:pt x="499" y="280"/>
                  </a:lnTo>
                  <a:cubicBezTo>
                    <a:pt x="499" y="283"/>
                    <a:pt x="497" y="285"/>
                    <a:pt x="495" y="285"/>
                  </a:cubicBezTo>
                  <a:cubicBezTo>
                    <a:pt x="492" y="285"/>
                    <a:pt x="490" y="283"/>
                    <a:pt x="490" y="280"/>
                  </a:cubicBezTo>
                  <a:cubicBezTo>
                    <a:pt x="490" y="278"/>
                    <a:pt x="492" y="276"/>
                    <a:pt x="495" y="276"/>
                  </a:cubicBezTo>
                  <a:cubicBezTo>
                    <a:pt x="497" y="276"/>
                    <a:pt x="499" y="278"/>
                    <a:pt x="499" y="280"/>
                  </a:cubicBezTo>
                  <a:lnTo>
                    <a:pt x="499" y="280"/>
                  </a:lnTo>
                  <a:close/>
                  <a:moveTo>
                    <a:pt x="339" y="230"/>
                  </a:moveTo>
                  <a:lnTo>
                    <a:pt x="339" y="230"/>
                  </a:lnTo>
                  <a:cubicBezTo>
                    <a:pt x="339" y="233"/>
                    <a:pt x="336" y="236"/>
                    <a:pt x="333" y="236"/>
                  </a:cubicBezTo>
                  <a:cubicBezTo>
                    <a:pt x="330" y="236"/>
                    <a:pt x="328" y="233"/>
                    <a:pt x="328" y="230"/>
                  </a:cubicBezTo>
                  <a:cubicBezTo>
                    <a:pt x="328" y="227"/>
                    <a:pt x="330" y="224"/>
                    <a:pt x="333" y="224"/>
                  </a:cubicBezTo>
                  <a:cubicBezTo>
                    <a:pt x="336" y="224"/>
                    <a:pt x="339" y="227"/>
                    <a:pt x="339" y="230"/>
                  </a:cubicBezTo>
                  <a:lnTo>
                    <a:pt x="339" y="230"/>
                  </a:lnTo>
                  <a:close/>
                  <a:moveTo>
                    <a:pt x="407" y="544"/>
                  </a:moveTo>
                  <a:lnTo>
                    <a:pt x="407" y="544"/>
                  </a:lnTo>
                  <a:cubicBezTo>
                    <a:pt x="413" y="544"/>
                    <a:pt x="417" y="539"/>
                    <a:pt x="417" y="534"/>
                  </a:cubicBezTo>
                  <a:cubicBezTo>
                    <a:pt x="417" y="528"/>
                    <a:pt x="413" y="524"/>
                    <a:pt x="407" y="524"/>
                  </a:cubicBezTo>
                  <a:cubicBezTo>
                    <a:pt x="402" y="524"/>
                    <a:pt x="397" y="528"/>
                    <a:pt x="397" y="534"/>
                  </a:cubicBezTo>
                  <a:cubicBezTo>
                    <a:pt x="397" y="539"/>
                    <a:pt x="402" y="544"/>
                    <a:pt x="407" y="544"/>
                  </a:cubicBezTo>
                  <a:lnTo>
                    <a:pt x="407" y="544"/>
                  </a:lnTo>
                  <a:close/>
                  <a:moveTo>
                    <a:pt x="407" y="550"/>
                  </a:moveTo>
                  <a:lnTo>
                    <a:pt x="407" y="550"/>
                  </a:lnTo>
                  <a:cubicBezTo>
                    <a:pt x="399" y="550"/>
                    <a:pt x="392" y="542"/>
                    <a:pt x="392" y="534"/>
                  </a:cubicBezTo>
                  <a:cubicBezTo>
                    <a:pt x="392" y="525"/>
                    <a:pt x="399" y="518"/>
                    <a:pt x="407" y="518"/>
                  </a:cubicBezTo>
                  <a:cubicBezTo>
                    <a:pt x="416" y="518"/>
                    <a:pt x="423" y="525"/>
                    <a:pt x="423" y="534"/>
                  </a:cubicBezTo>
                  <a:cubicBezTo>
                    <a:pt x="423" y="542"/>
                    <a:pt x="416" y="550"/>
                    <a:pt x="407" y="550"/>
                  </a:cubicBezTo>
                  <a:lnTo>
                    <a:pt x="407" y="550"/>
                  </a:lnTo>
                  <a:close/>
                  <a:moveTo>
                    <a:pt x="624" y="463"/>
                  </a:moveTo>
                  <a:lnTo>
                    <a:pt x="624" y="463"/>
                  </a:lnTo>
                  <a:cubicBezTo>
                    <a:pt x="624" y="463"/>
                    <a:pt x="624" y="463"/>
                    <a:pt x="624" y="463"/>
                  </a:cubicBezTo>
                  <a:lnTo>
                    <a:pt x="624" y="463"/>
                  </a:lnTo>
                  <a:lnTo>
                    <a:pt x="624" y="463"/>
                  </a:lnTo>
                  <a:lnTo>
                    <a:pt x="624" y="463"/>
                  </a:lnTo>
                  <a:close/>
                  <a:moveTo>
                    <a:pt x="541" y="399"/>
                  </a:moveTo>
                  <a:lnTo>
                    <a:pt x="541" y="399"/>
                  </a:lnTo>
                  <a:cubicBezTo>
                    <a:pt x="539" y="395"/>
                    <a:pt x="539" y="389"/>
                    <a:pt x="539" y="383"/>
                  </a:cubicBezTo>
                  <a:cubicBezTo>
                    <a:pt x="531" y="385"/>
                    <a:pt x="523" y="389"/>
                    <a:pt x="516" y="395"/>
                  </a:cubicBezTo>
                  <a:cubicBezTo>
                    <a:pt x="518" y="395"/>
                    <a:pt x="522" y="397"/>
                    <a:pt x="527" y="398"/>
                  </a:cubicBezTo>
                  <a:cubicBezTo>
                    <a:pt x="531" y="398"/>
                    <a:pt x="536" y="399"/>
                    <a:pt x="541" y="399"/>
                  </a:cubicBezTo>
                  <a:lnTo>
                    <a:pt x="541" y="399"/>
                  </a:lnTo>
                  <a:close/>
                  <a:moveTo>
                    <a:pt x="545" y="381"/>
                  </a:moveTo>
                  <a:lnTo>
                    <a:pt x="545" y="381"/>
                  </a:lnTo>
                  <a:cubicBezTo>
                    <a:pt x="544" y="389"/>
                    <a:pt x="545" y="395"/>
                    <a:pt x="547" y="400"/>
                  </a:cubicBezTo>
                  <a:cubicBezTo>
                    <a:pt x="551" y="400"/>
                    <a:pt x="554" y="399"/>
                    <a:pt x="558" y="399"/>
                  </a:cubicBezTo>
                  <a:cubicBezTo>
                    <a:pt x="556" y="397"/>
                    <a:pt x="555" y="393"/>
                    <a:pt x="555" y="389"/>
                  </a:cubicBezTo>
                  <a:cubicBezTo>
                    <a:pt x="555" y="386"/>
                    <a:pt x="555" y="382"/>
                    <a:pt x="556" y="379"/>
                  </a:cubicBezTo>
                  <a:cubicBezTo>
                    <a:pt x="553" y="380"/>
                    <a:pt x="549" y="380"/>
                    <a:pt x="545" y="381"/>
                  </a:cubicBezTo>
                  <a:lnTo>
                    <a:pt x="545" y="381"/>
                  </a:lnTo>
                  <a:close/>
                  <a:moveTo>
                    <a:pt x="569" y="373"/>
                  </a:moveTo>
                  <a:lnTo>
                    <a:pt x="569" y="373"/>
                  </a:lnTo>
                  <a:cubicBezTo>
                    <a:pt x="572" y="373"/>
                    <a:pt x="576" y="372"/>
                    <a:pt x="579" y="373"/>
                  </a:cubicBezTo>
                  <a:cubicBezTo>
                    <a:pt x="581" y="373"/>
                    <a:pt x="582" y="375"/>
                    <a:pt x="582" y="376"/>
                  </a:cubicBezTo>
                  <a:cubicBezTo>
                    <a:pt x="582" y="379"/>
                    <a:pt x="577" y="381"/>
                    <a:pt x="574" y="382"/>
                  </a:cubicBezTo>
                  <a:cubicBezTo>
                    <a:pt x="574" y="384"/>
                    <a:pt x="575" y="386"/>
                    <a:pt x="575" y="387"/>
                  </a:cubicBezTo>
                  <a:cubicBezTo>
                    <a:pt x="576" y="395"/>
                    <a:pt x="572" y="402"/>
                    <a:pt x="567" y="404"/>
                  </a:cubicBezTo>
                  <a:cubicBezTo>
                    <a:pt x="567" y="404"/>
                    <a:pt x="567" y="404"/>
                    <a:pt x="567" y="404"/>
                  </a:cubicBezTo>
                  <a:cubicBezTo>
                    <a:pt x="560" y="405"/>
                    <a:pt x="553" y="405"/>
                    <a:pt x="546" y="405"/>
                  </a:cubicBezTo>
                  <a:cubicBezTo>
                    <a:pt x="545" y="405"/>
                    <a:pt x="545" y="405"/>
                    <a:pt x="544" y="405"/>
                  </a:cubicBezTo>
                  <a:cubicBezTo>
                    <a:pt x="533" y="405"/>
                    <a:pt x="521" y="403"/>
                    <a:pt x="511" y="399"/>
                  </a:cubicBezTo>
                  <a:cubicBezTo>
                    <a:pt x="511" y="399"/>
                    <a:pt x="511" y="399"/>
                    <a:pt x="511" y="399"/>
                  </a:cubicBezTo>
                  <a:cubicBezTo>
                    <a:pt x="508" y="402"/>
                    <a:pt x="504" y="399"/>
                    <a:pt x="506" y="396"/>
                  </a:cubicBezTo>
                  <a:cubicBezTo>
                    <a:pt x="506" y="396"/>
                    <a:pt x="507" y="395"/>
                    <a:pt x="508" y="394"/>
                  </a:cubicBezTo>
                  <a:cubicBezTo>
                    <a:pt x="508" y="394"/>
                    <a:pt x="509" y="393"/>
                    <a:pt x="509" y="393"/>
                  </a:cubicBezTo>
                  <a:cubicBezTo>
                    <a:pt x="515" y="387"/>
                    <a:pt x="534" y="373"/>
                    <a:pt x="569" y="373"/>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sz="4267"/>
            </a:p>
          </p:txBody>
        </p:sp>
        <p:sp>
          <p:nvSpPr>
            <p:cNvPr id="28" name="Freeform 7">
              <a:extLst>
                <a:ext uri="{FF2B5EF4-FFF2-40B4-BE49-F238E27FC236}">
                  <a16:creationId xmlns:a16="http://schemas.microsoft.com/office/drawing/2014/main" id="{8660E5BA-C1CC-8941-A24B-9D69F25F15DD}"/>
                </a:ext>
              </a:extLst>
            </p:cNvPr>
            <p:cNvSpPr>
              <a:spLocks noEditPoints="1"/>
            </p:cNvSpPr>
            <p:nvPr userDrawn="1"/>
          </p:nvSpPr>
          <p:spPr bwMode="auto">
            <a:xfrm>
              <a:off x="7499350" y="325438"/>
              <a:ext cx="525463" cy="576262"/>
            </a:xfrm>
            <a:custGeom>
              <a:avLst/>
              <a:gdLst>
                <a:gd name="T0" fmla="*/ 524 w 647"/>
                <a:gd name="T1" fmla="*/ 663 h 701"/>
                <a:gd name="T2" fmla="*/ 555 w 647"/>
                <a:gd name="T3" fmla="*/ 673 h 701"/>
                <a:gd name="T4" fmla="*/ 563 w 647"/>
                <a:gd name="T5" fmla="*/ 670 h 701"/>
                <a:gd name="T6" fmla="*/ 524 w 647"/>
                <a:gd name="T7" fmla="*/ 657 h 701"/>
                <a:gd name="T8" fmla="*/ 564 w 647"/>
                <a:gd name="T9" fmla="*/ 676 h 701"/>
                <a:gd name="T10" fmla="*/ 510 w 647"/>
                <a:gd name="T11" fmla="*/ 692 h 701"/>
                <a:gd name="T12" fmla="*/ 324 w 647"/>
                <a:gd name="T13" fmla="*/ 675 h 701"/>
                <a:gd name="T14" fmla="*/ 293 w 647"/>
                <a:gd name="T15" fmla="*/ 552 h 701"/>
                <a:gd name="T16" fmla="*/ 265 w 647"/>
                <a:gd name="T17" fmla="*/ 544 h 701"/>
                <a:gd name="T18" fmla="*/ 217 w 647"/>
                <a:gd name="T19" fmla="*/ 599 h 701"/>
                <a:gd name="T20" fmla="*/ 501 w 647"/>
                <a:gd name="T21" fmla="*/ 186 h 701"/>
                <a:gd name="T22" fmla="*/ 510 w 647"/>
                <a:gd name="T23" fmla="*/ 202 h 701"/>
                <a:gd name="T24" fmla="*/ 554 w 647"/>
                <a:gd name="T25" fmla="*/ 163 h 701"/>
                <a:gd name="T26" fmla="*/ 583 w 647"/>
                <a:gd name="T27" fmla="*/ 244 h 701"/>
                <a:gd name="T28" fmla="*/ 579 w 647"/>
                <a:gd name="T29" fmla="*/ 249 h 701"/>
                <a:gd name="T30" fmla="*/ 625 w 647"/>
                <a:gd name="T31" fmla="*/ 468 h 701"/>
                <a:gd name="T32" fmla="*/ 617 w 647"/>
                <a:gd name="T33" fmla="*/ 526 h 701"/>
                <a:gd name="T34" fmla="*/ 534 w 647"/>
                <a:gd name="T35" fmla="*/ 594 h 701"/>
                <a:gd name="T36" fmla="*/ 586 w 647"/>
                <a:gd name="T37" fmla="*/ 661 h 701"/>
                <a:gd name="T38" fmla="*/ 586 w 647"/>
                <a:gd name="T39" fmla="*/ 666 h 701"/>
                <a:gd name="T40" fmla="*/ 564 w 647"/>
                <a:gd name="T41" fmla="*/ 676 h 701"/>
                <a:gd name="T42" fmla="*/ 306 w 647"/>
                <a:gd name="T43" fmla="*/ 571 h 701"/>
                <a:gd name="T44" fmla="*/ 303 w 647"/>
                <a:gd name="T45" fmla="*/ 560 h 701"/>
                <a:gd name="T46" fmla="*/ 302 w 647"/>
                <a:gd name="T47" fmla="*/ 575 h 701"/>
                <a:gd name="T48" fmla="*/ 303 w 647"/>
                <a:gd name="T49" fmla="*/ 596 h 701"/>
                <a:gd name="T50" fmla="*/ 283 w 647"/>
                <a:gd name="T51" fmla="*/ 607 h 701"/>
                <a:gd name="T52" fmla="*/ 333 w 647"/>
                <a:gd name="T53" fmla="*/ 540 h 701"/>
                <a:gd name="T54" fmla="*/ 283 w 647"/>
                <a:gd name="T55" fmla="*/ 607 h 701"/>
                <a:gd name="T56" fmla="*/ 301 w 647"/>
                <a:gd name="T57" fmla="*/ 635 h 701"/>
                <a:gd name="T58" fmla="*/ 289 w 647"/>
                <a:gd name="T59" fmla="*/ 623 h 701"/>
                <a:gd name="T60" fmla="*/ 307 w 647"/>
                <a:gd name="T61" fmla="*/ 639 h 701"/>
                <a:gd name="T62" fmla="*/ 352 w 647"/>
                <a:gd name="T63" fmla="*/ 524 h 701"/>
                <a:gd name="T64" fmla="*/ 527 w 647"/>
                <a:gd name="T65" fmla="*/ 353 h 701"/>
                <a:gd name="T66" fmla="*/ 578 w 647"/>
                <a:gd name="T67" fmla="*/ 264 h 701"/>
                <a:gd name="T68" fmla="*/ 527 w 647"/>
                <a:gd name="T69" fmla="*/ 353 h 701"/>
                <a:gd name="T70" fmla="*/ 519 w 647"/>
                <a:gd name="T71" fmla="*/ 356 h 701"/>
                <a:gd name="T72" fmla="*/ 528 w 647"/>
                <a:gd name="T73" fmla="*/ 314 h 701"/>
                <a:gd name="T74" fmla="*/ 516 w 647"/>
                <a:gd name="T75" fmla="*/ 310 h 701"/>
                <a:gd name="T76" fmla="*/ 518 w 647"/>
                <a:gd name="T77" fmla="*/ 357 h 701"/>
                <a:gd name="T78" fmla="*/ 374 w 647"/>
                <a:gd name="T79" fmla="*/ 525 h 701"/>
                <a:gd name="T80" fmla="*/ 366 w 647"/>
                <a:gd name="T81" fmla="*/ 510 h 701"/>
                <a:gd name="T82" fmla="*/ 387 w 647"/>
                <a:gd name="T83" fmla="*/ 505 h 701"/>
                <a:gd name="T84" fmla="*/ 394 w 647"/>
                <a:gd name="T85" fmla="*/ 479 h 701"/>
                <a:gd name="T86" fmla="*/ 387 w 647"/>
                <a:gd name="T87" fmla="*/ 505 h 701"/>
                <a:gd name="T88" fmla="*/ 258 w 647"/>
                <a:gd name="T89" fmla="*/ 506 h 701"/>
                <a:gd name="T90" fmla="*/ 226 w 647"/>
                <a:gd name="T91" fmla="*/ 406 h 701"/>
                <a:gd name="T92" fmla="*/ 228 w 647"/>
                <a:gd name="T93" fmla="*/ 363 h 701"/>
                <a:gd name="T94" fmla="*/ 231 w 647"/>
                <a:gd name="T95" fmla="*/ 349 h 701"/>
                <a:gd name="T96" fmla="*/ 310 w 647"/>
                <a:gd name="T97" fmla="*/ 227 h 701"/>
                <a:gd name="T98" fmla="*/ 358 w 647"/>
                <a:gd name="T99" fmla="*/ 200 h 701"/>
                <a:gd name="T100" fmla="*/ 462 w 647"/>
                <a:gd name="T101" fmla="*/ 190 h 701"/>
                <a:gd name="T102" fmla="*/ 476 w 647"/>
                <a:gd name="T103" fmla="*/ 180 h 701"/>
                <a:gd name="T104" fmla="*/ 269 w 647"/>
                <a:gd name="T105" fmla="*/ 246 h 701"/>
                <a:gd name="T106" fmla="*/ 245 w 647"/>
                <a:gd name="T107" fmla="*/ 277 h 701"/>
                <a:gd name="T108" fmla="*/ 217 w 647"/>
                <a:gd name="T109" fmla="*/ 345 h 701"/>
                <a:gd name="T110" fmla="*/ 253 w 647"/>
                <a:gd name="T111" fmla="*/ 527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7" h="701">
                  <a:moveTo>
                    <a:pt x="555" y="673"/>
                  </a:moveTo>
                  <a:lnTo>
                    <a:pt x="555" y="673"/>
                  </a:lnTo>
                  <a:cubicBezTo>
                    <a:pt x="549" y="670"/>
                    <a:pt x="537" y="667"/>
                    <a:pt x="524" y="663"/>
                  </a:cubicBezTo>
                  <a:cubicBezTo>
                    <a:pt x="525" y="670"/>
                    <a:pt x="526" y="677"/>
                    <a:pt x="527" y="682"/>
                  </a:cubicBezTo>
                  <a:cubicBezTo>
                    <a:pt x="536" y="680"/>
                    <a:pt x="546" y="677"/>
                    <a:pt x="555" y="673"/>
                  </a:cubicBezTo>
                  <a:lnTo>
                    <a:pt x="555" y="673"/>
                  </a:lnTo>
                  <a:close/>
                  <a:moveTo>
                    <a:pt x="524" y="657"/>
                  </a:moveTo>
                  <a:lnTo>
                    <a:pt x="524" y="657"/>
                  </a:lnTo>
                  <a:cubicBezTo>
                    <a:pt x="539" y="662"/>
                    <a:pt x="556" y="666"/>
                    <a:pt x="563" y="670"/>
                  </a:cubicBezTo>
                  <a:cubicBezTo>
                    <a:pt x="568" y="668"/>
                    <a:pt x="574" y="666"/>
                    <a:pt x="579" y="663"/>
                  </a:cubicBezTo>
                  <a:cubicBezTo>
                    <a:pt x="569" y="658"/>
                    <a:pt x="546" y="651"/>
                    <a:pt x="524" y="645"/>
                  </a:cubicBezTo>
                  <a:cubicBezTo>
                    <a:pt x="524" y="649"/>
                    <a:pt x="524" y="653"/>
                    <a:pt x="524" y="657"/>
                  </a:cubicBezTo>
                  <a:lnTo>
                    <a:pt x="524" y="657"/>
                  </a:lnTo>
                  <a:close/>
                  <a:moveTo>
                    <a:pt x="564" y="676"/>
                  </a:moveTo>
                  <a:lnTo>
                    <a:pt x="564" y="676"/>
                  </a:lnTo>
                  <a:cubicBezTo>
                    <a:pt x="563" y="676"/>
                    <a:pt x="563" y="676"/>
                    <a:pt x="563" y="676"/>
                  </a:cubicBezTo>
                  <a:cubicBezTo>
                    <a:pt x="546" y="683"/>
                    <a:pt x="528" y="688"/>
                    <a:pt x="511" y="692"/>
                  </a:cubicBezTo>
                  <a:cubicBezTo>
                    <a:pt x="511" y="692"/>
                    <a:pt x="510" y="692"/>
                    <a:pt x="510" y="692"/>
                  </a:cubicBezTo>
                  <a:cubicBezTo>
                    <a:pt x="494" y="695"/>
                    <a:pt x="478" y="697"/>
                    <a:pt x="463" y="698"/>
                  </a:cubicBezTo>
                  <a:cubicBezTo>
                    <a:pt x="462" y="698"/>
                    <a:pt x="462" y="698"/>
                    <a:pt x="462" y="698"/>
                  </a:cubicBezTo>
                  <a:cubicBezTo>
                    <a:pt x="410" y="701"/>
                    <a:pt x="361" y="691"/>
                    <a:pt x="324" y="675"/>
                  </a:cubicBezTo>
                  <a:lnTo>
                    <a:pt x="323" y="674"/>
                  </a:lnTo>
                  <a:cubicBezTo>
                    <a:pt x="323" y="674"/>
                    <a:pt x="322" y="674"/>
                    <a:pt x="322" y="674"/>
                  </a:cubicBezTo>
                  <a:cubicBezTo>
                    <a:pt x="260" y="645"/>
                    <a:pt x="232" y="594"/>
                    <a:pt x="293" y="552"/>
                  </a:cubicBezTo>
                  <a:cubicBezTo>
                    <a:pt x="286" y="542"/>
                    <a:pt x="278" y="532"/>
                    <a:pt x="270" y="522"/>
                  </a:cubicBezTo>
                  <a:cubicBezTo>
                    <a:pt x="267" y="518"/>
                    <a:pt x="265" y="515"/>
                    <a:pt x="262" y="511"/>
                  </a:cubicBezTo>
                  <a:cubicBezTo>
                    <a:pt x="257" y="524"/>
                    <a:pt x="257" y="532"/>
                    <a:pt x="265" y="544"/>
                  </a:cubicBezTo>
                  <a:cubicBezTo>
                    <a:pt x="266" y="545"/>
                    <a:pt x="265" y="546"/>
                    <a:pt x="265" y="547"/>
                  </a:cubicBezTo>
                  <a:lnTo>
                    <a:pt x="221" y="599"/>
                  </a:lnTo>
                  <a:cubicBezTo>
                    <a:pt x="220" y="601"/>
                    <a:pt x="218" y="601"/>
                    <a:pt x="217" y="599"/>
                  </a:cubicBezTo>
                  <a:cubicBezTo>
                    <a:pt x="0" y="361"/>
                    <a:pt x="247" y="0"/>
                    <a:pt x="546" y="104"/>
                  </a:cubicBezTo>
                  <a:cubicBezTo>
                    <a:pt x="548" y="105"/>
                    <a:pt x="549" y="106"/>
                    <a:pt x="548" y="108"/>
                  </a:cubicBezTo>
                  <a:lnTo>
                    <a:pt x="501" y="186"/>
                  </a:lnTo>
                  <a:cubicBezTo>
                    <a:pt x="500" y="187"/>
                    <a:pt x="499" y="188"/>
                    <a:pt x="498" y="187"/>
                  </a:cubicBezTo>
                  <a:cubicBezTo>
                    <a:pt x="483" y="185"/>
                    <a:pt x="474" y="186"/>
                    <a:pt x="468" y="192"/>
                  </a:cubicBezTo>
                  <a:cubicBezTo>
                    <a:pt x="482" y="194"/>
                    <a:pt x="496" y="197"/>
                    <a:pt x="510" y="202"/>
                  </a:cubicBezTo>
                  <a:cubicBezTo>
                    <a:pt x="523" y="188"/>
                    <a:pt x="536" y="175"/>
                    <a:pt x="551" y="163"/>
                  </a:cubicBezTo>
                  <a:cubicBezTo>
                    <a:pt x="551" y="163"/>
                    <a:pt x="551" y="163"/>
                    <a:pt x="552" y="163"/>
                  </a:cubicBezTo>
                  <a:cubicBezTo>
                    <a:pt x="552" y="162"/>
                    <a:pt x="553" y="162"/>
                    <a:pt x="554" y="163"/>
                  </a:cubicBezTo>
                  <a:cubicBezTo>
                    <a:pt x="555" y="163"/>
                    <a:pt x="555" y="163"/>
                    <a:pt x="556" y="164"/>
                  </a:cubicBezTo>
                  <a:cubicBezTo>
                    <a:pt x="556" y="164"/>
                    <a:pt x="556" y="165"/>
                    <a:pt x="556" y="165"/>
                  </a:cubicBezTo>
                  <a:lnTo>
                    <a:pt x="583" y="244"/>
                  </a:lnTo>
                  <a:cubicBezTo>
                    <a:pt x="583" y="245"/>
                    <a:pt x="583" y="245"/>
                    <a:pt x="583" y="246"/>
                  </a:cubicBezTo>
                  <a:cubicBezTo>
                    <a:pt x="583" y="247"/>
                    <a:pt x="582" y="247"/>
                    <a:pt x="582" y="247"/>
                  </a:cubicBezTo>
                  <a:cubicBezTo>
                    <a:pt x="581" y="248"/>
                    <a:pt x="580" y="249"/>
                    <a:pt x="579" y="249"/>
                  </a:cubicBezTo>
                  <a:cubicBezTo>
                    <a:pt x="585" y="266"/>
                    <a:pt x="623" y="382"/>
                    <a:pt x="635" y="413"/>
                  </a:cubicBezTo>
                  <a:cubicBezTo>
                    <a:pt x="639" y="423"/>
                    <a:pt x="647" y="441"/>
                    <a:pt x="647" y="452"/>
                  </a:cubicBezTo>
                  <a:cubicBezTo>
                    <a:pt x="647" y="462"/>
                    <a:pt x="640" y="467"/>
                    <a:pt x="625" y="468"/>
                  </a:cubicBezTo>
                  <a:cubicBezTo>
                    <a:pt x="617" y="475"/>
                    <a:pt x="616" y="478"/>
                    <a:pt x="620" y="483"/>
                  </a:cubicBezTo>
                  <a:cubicBezTo>
                    <a:pt x="628" y="494"/>
                    <a:pt x="624" y="499"/>
                    <a:pt x="615" y="506"/>
                  </a:cubicBezTo>
                  <a:cubicBezTo>
                    <a:pt x="624" y="513"/>
                    <a:pt x="622" y="526"/>
                    <a:pt x="617" y="526"/>
                  </a:cubicBezTo>
                  <a:cubicBezTo>
                    <a:pt x="611" y="526"/>
                    <a:pt x="609" y="528"/>
                    <a:pt x="605" y="533"/>
                  </a:cubicBezTo>
                  <a:cubicBezTo>
                    <a:pt x="633" y="560"/>
                    <a:pt x="610" y="583"/>
                    <a:pt x="573" y="591"/>
                  </a:cubicBezTo>
                  <a:cubicBezTo>
                    <a:pt x="562" y="594"/>
                    <a:pt x="548" y="595"/>
                    <a:pt x="534" y="594"/>
                  </a:cubicBezTo>
                  <a:cubicBezTo>
                    <a:pt x="534" y="594"/>
                    <a:pt x="534" y="594"/>
                    <a:pt x="534" y="595"/>
                  </a:cubicBezTo>
                  <a:cubicBezTo>
                    <a:pt x="529" y="610"/>
                    <a:pt x="526" y="625"/>
                    <a:pt x="525" y="639"/>
                  </a:cubicBezTo>
                  <a:cubicBezTo>
                    <a:pt x="549" y="646"/>
                    <a:pt x="578" y="655"/>
                    <a:pt x="586" y="661"/>
                  </a:cubicBezTo>
                  <a:cubicBezTo>
                    <a:pt x="586" y="661"/>
                    <a:pt x="587" y="662"/>
                    <a:pt x="587" y="662"/>
                  </a:cubicBezTo>
                  <a:cubicBezTo>
                    <a:pt x="587" y="663"/>
                    <a:pt x="588" y="663"/>
                    <a:pt x="587" y="664"/>
                  </a:cubicBezTo>
                  <a:cubicBezTo>
                    <a:pt x="587" y="665"/>
                    <a:pt x="587" y="665"/>
                    <a:pt x="586" y="666"/>
                  </a:cubicBezTo>
                  <a:cubicBezTo>
                    <a:pt x="586" y="666"/>
                    <a:pt x="586" y="666"/>
                    <a:pt x="585" y="666"/>
                  </a:cubicBezTo>
                  <a:cubicBezTo>
                    <a:pt x="578" y="670"/>
                    <a:pt x="571" y="673"/>
                    <a:pt x="564" y="676"/>
                  </a:cubicBezTo>
                  <a:lnTo>
                    <a:pt x="564" y="676"/>
                  </a:lnTo>
                  <a:close/>
                  <a:moveTo>
                    <a:pt x="306" y="570"/>
                  </a:moveTo>
                  <a:lnTo>
                    <a:pt x="306" y="570"/>
                  </a:lnTo>
                  <a:cubicBezTo>
                    <a:pt x="306" y="570"/>
                    <a:pt x="306" y="570"/>
                    <a:pt x="306" y="571"/>
                  </a:cubicBezTo>
                  <a:cubicBezTo>
                    <a:pt x="308" y="577"/>
                    <a:pt x="309" y="584"/>
                    <a:pt x="309" y="592"/>
                  </a:cubicBezTo>
                  <a:cubicBezTo>
                    <a:pt x="326" y="581"/>
                    <a:pt x="321" y="561"/>
                    <a:pt x="316" y="552"/>
                  </a:cubicBezTo>
                  <a:cubicBezTo>
                    <a:pt x="312" y="555"/>
                    <a:pt x="307" y="558"/>
                    <a:pt x="303" y="560"/>
                  </a:cubicBezTo>
                  <a:cubicBezTo>
                    <a:pt x="304" y="563"/>
                    <a:pt x="305" y="566"/>
                    <a:pt x="306" y="570"/>
                  </a:cubicBezTo>
                  <a:lnTo>
                    <a:pt x="306" y="570"/>
                  </a:lnTo>
                  <a:close/>
                  <a:moveTo>
                    <a:pt x="302" y="575"/>
                  </a:moveTo>
                  <a:lnTo>
                    <a:pt x="302" y="575"/>
                  </a:lnTo>
                  <a:cubicBezTo>
                    <a:pt x="289" y="583"/>
                    <a:pt x="284" y="592"/>
                    <a:pt x="283" y="601"/>
                  </a:cubicBezTo>
                  <a:cubicBezTo>
                    <a:pt x="291" y="600"/>
                    <a:pt x="297" y="598"/>
                    <a:pt x="303" y="596"/>
                  </a:cubicBezTo>
                  <a:cubicBezTo>
                    <a:pt x="303" y="588"/>
                    <a:pt x="303" y="581"/>
                    <a:pt x="302" y="575"/>
                  </a:cubicBezTo>
                  <a:lnTo>
                    <a:pt x="302" y="575"/>
                  </a:lnTo>
                  <a:close/>
                  <a:moveTo>
                    <a:pt x="283" y="607"/>
                  </a:moveTo>
                  <a:lnTo>
                    <a:pt x="283" y="607"/>
                  </a:lnTo>
                  <a:cubicBezTo>
                    <a:pt x="283" y="610"/>
                    <a:pt x="284" y="614"/>
                    <a:pt x="286" y="617"/>
                  </a:cubicBezTo>
                  <a:cubicBezTo>
                    <a:pt x="325" y="617"/>
                    <a:pt x="354" y="578"/>
                    <a:pt x="333" y="540"/>
                  </a:cubicBezTo>
                  <a:cubicBezTo>
                    <a:pt x="329" y="543"/>
                    <a:pt x="325" y="546"/>
                    <a:pt x="321" y="549"/>
                  </a:cubicBezTo>
                  <a:cubicBezTo>
                    <a:pt x="329" y="563"/>
                    <a:pt x="335" y="601"/>
                    <a:pt x="283" y="607"/>
                  </a:cubicBezTo>
                  <a:lnTo>
                    <a:pt x="283" y="607"/>
                  </a:lnTo>
                  <a:close/>
                  <a:moveTo>
                    <a:pt x="289" y="623"/>
                  </a:moveTo>
                  <a:lnTo>
                    <a:pt x="289" y="623"/>
                  </a:lnTo>
                  <a:cubicBezTo>
                    <a:pt x="292" y="627"/>
                    <a:pt x="296" y="631"/>
                    <a:pt x="301" y="635"/>
                  </a:cubicBezTo>
                  <a:cubicBezTo>
                    <a:pt x="358" y="619"/>
                    <a:pt x="370" y="571"/>
                    <a:pt x="348" y="528"/>
                  </a:cubicBezTo>
                  <a:cubicBezTo>
                    <a:pt x="344" y="531"/>
                    <a:pt x="341" y="533"/>
                    <a:pt x="338" y="536"/>
                  </a:cubicBezTo>
                  <a:cubicBezTo>
                    <a:pt x="362" y="578"/>
                    <a:pt x="330" y="620"/>
                    <a:pt x="289" y="623"/>
                  </a:cubicBezTo>
                  <a:lnTo>
                    <a:pt x="289" y="623"/>
                  </a:lnTo>
                  <a:close/>
                  <a:moveTo>
                    <a:pt x="307" y="639"/>
                  </a:moveTo>
                  <a:lnTo>
                    <a:pt x="307" y="639"/>
                  </a:lnTo>
                  <a:cubicBezTo>
                    <a:pt x="312" y="643"/>
                    <a:pt x="318" y="645"/>
                    <a:pt x="325" y="647"/>
                  </a:cubicBezTo>
                  <a:cubicBezTo>
                    <a:pt x="395" y="612"/>
                    <a:pt x="378" y="539"/>
                    <a:pt x="362" y="514"/>
                  </a:cubicBezTo>
                  <a:cubicBezTo>
                    <a:pt x="359" y="517"/>
                    <a:pt x="355" y="521"/>
                    <a:pt x="352" y="524"/>
                  </a:cubicBezTo>
                  <a:cubicBezTo>
                    <a:pt x="376" y="569"/>
                    <a:pt x="365" y="620"/>
                    <a:pt x="307" y="639"/>
                  </a:cubicBezTo>
                  <a:lnTo>
                    <a:pt x="307" y="639"/>
                  </a:lnTo>
                  <a:close/>
                  <a:moveTo>
                    <a:pt x="527" y="353"/>
                  </a:moveTo>
                  <a:lnTo>
                    <a:pt x="527" y="353"/>
                  </a:lnTo>
                  <a:cubicBezTo>
                    <a:pt x="552" y="343"/>
                    <a:pt x="582" y="339"/>
                    <a:pt x="606" y="346"/>
                  </a:cubicBezTo>
                  <a:cubicBezTo>
                    <a:pt x="595" y="315"/>
                    <a:pt x="584" y="282"/>
                    <a:pt x="578" y="264"/>
                  </a:cubicBezTo>
                  <a:cubicBezTo>
                    <a:pt x="578" y="295"/>
                    <a:pt x="563" y="325"/>
                    <a:pt x="532" y="338"/>
                  </a:cubicBezTo>
                  <a:cubicBezTo>
                    <a:pt x="531" y="343"/>
                    <a:pt x="529" y="348"/>
                    <a:pt x="527" y="353"/>
                  </a:cubicBezTo>
                  <a:lnTo>
                    <a:pt x="527" y="353"/>
                  </a:lnTo>
                  <a:close/>
                  <a:moveTo>
                    <a:pt x="518" y="357"/>
                  </a:moveTo>
                  <a:lnTo>
                    <a:pt x="518" y="357"/>
                  </a:lnTo>
                  <a:cubicBezTo>
                    <a:pt x="518" y="357"/>
                    <a:pt x="518" y="357"/>
                    <a:pt x="519" y="356"/>
                  </a:cubicBezTo>
                  <a:cubicBezTo>
                    <a:pt x="523" y="350"/>
                    <a:pt x="525" y="343"/>
                    <a:pt x="527" y="336"/>
                  </a:cubicBezTo>
                  <a:cubicBezTo>
                    <a:pt x="527" y="335"/>
                    <a:pt x="527" y="335"/>
                    <a:pt x="527" y="335"/>
                  </a:cubicBezTo>
                  <a:cubicBezTo>
                    <a:pt x="528" y="328"/>
                    <a:pt x="529" y="321"/>
                    <a:pt x="528" y="314"/>
                  </a:cubicBezTo>
                  <a:cubicBezTo>
                    <a:pt x="528" y="314"/>
                    <a:pt x="528" y="314"/>
                    <a:pt x="528" y="313"/>
                  </a:cubicBezTo>
                  <a:cubicBezTo>
                    <a:pt x="528" y="308"/>
                    <a:pt x="527" y="303"/>
                    <a:pt x="526" y="298"/>
                  </a:cubicBezTo>
                  <a:cubicBezTo>
                    <a:pt x="523" y="302"/>
                    <a:pt x="519" y="306"/>
                    <a:pt x="516" y="310"/>
                  </a:cubicBezTo>
                  <a:cubicBezTo>
                    <a:pt x="517" y="328"/>
                    <a:pt x="513" y="348"/>
                    <a:pt x="494" y="365"/>
                  </a:cubicBezTo>
                  <a:cubicBezTo>
                    <a:pt x="495" y="371"/>
                    <a:pt x="495" y="377"/>
                    <a:pt x="494" y="382"/>
                  </a:cubicBezTo>
                  <a:cubicBezTo>
                    <a:pt x="505" y="374"/>
                    <a:pt x="513" y="366"/>
                    <a:pt x="518" y="357"/>
                  </a:cubicBezTo>
                  <a:lnTo>
                    <a:pt x="518" y="357"/>
                  </a:lnTo>
                  <a:close/>
                  <a:moveTo>
                    <a:pt x="374" y="525"/>
                  </a:moveTo>
                  <a:lnTo>
                    <a:pt x="374" y="525"/>
                  </a:lnTo>
                  <a:cubicBezTo>
                    <a:pt x="375" y="519"/>
                    <a:pt x="378" y="513"/>
                    <a:pt x="383" y="509"/>
                  </a:cubicBezTo>
                  <a:cubicBezTo>
                    <a:pt x="381" y="505"/>
                    <a:pt x="379" y="501"/>
                    <a:pt x="379" y="497"/>
                  </a:cubicBezTo>
                  <a:cubicBezTo>
                    <a:pt x="375" y="501"/>
                    <a:pt x="370" y="506"/>
                    <a:pt x="366" y="510"/>
                  </a:cubicBezTo>
                  <a:cubicBezTo>
                    <a:pt x="369" y="514"/>
                    <a:pt x="371" y="519"/>
                    <a:pt x="374" y="525"/>
                  </a:cubicBezTo>
                  <a:lnTo>
                    <a:pt x="374" y="525"/>
                  </a:lnTo>
                  <a:close/>
                  <a:moveTo>
                    <a:pt x="387" y="505"/>
                  </a:moveTo>
                  <a:lnTo>
                    <a:pt x="387" y="505"/>
                  </a:lnTo>
                  <a:cubicBezTo>
                    <a:pt x="391" y="503"/>
                    <a:pt x="394" y="501"/>
                    <a:pt x="399" y="500"/>
                  </a:cubicBezTo>
                  <a:cubicBezTo>
                    <a:pt x="396" y="494"/>
                    <a:pt x="394" y="487"/>
                    <a:pt x="394" y="479"/>
                  </a:cubicBezTo>
                  <a:cubicBezTo>
                    <a:pt x="390" y="483"/>
                    <a:pt x="387" y="487"/>
                    <a:pt x="383" y="491"/>
                  </a:cubicBezTo>
                  <a:cubicBezTo>
                    <a:pt x="384" y="496"/>
                    <a:pt x="385" y="501"/>
                    <a:pt x="387" y="505"/>
                  </a:cubicBezTo>
                  <a:lnTo>
                    <a:pt x="387" y="505"/>
                  </a:lnTo>
                  <a:close/>
                  <a:moveTo>
                    <a:pt x="253" y="527"/>
                  </a:moveTo>
                  <a:lnTo>
                    <a:pt x="253" y="527"/>
                  </a:lnTo>
                  <a:cubicBezTo>
                    <a:pt x="253" y="520"/>
                    <a:pt x="255" y="513"/>
                    <a:pt x="258" y="506"/>
                  </a:cubicBezTo>
                  <a:cubicBezTo>
                    <a:pt x="244" y="485"/>
                    <a:pt x="232" y="458"/>
                    <a:pt x="227" y="419"/>
                  </a:cubicBezTo>
                  <a:cubicBezTo>
                    <a:pt x="227" y="418"/>
                    <a:pt x="227" y="418"/>
                    <a:pt x="227" y="418"/>
                  </a:cubicBezTo>
                  <a:cubicBezTo>
                    <a:pt x="227" y="414"/>
                    <a:pt x="227" y="410"/>
                    <a:pt x="226" y="406"/>
                  </a:cubicBezTo>
                  <a:cubicBezTo>
                    <a:pt x="226" y="406"/>
                    <a:pt x="226" y="406"/>
                    <a:pt x="226" y="405"/>
                  </a:cubicBezTo>
                  <a:cubicBezTo>
                    <a:pt x="226" y="404"/>
                    <a:pt x="226" y="403"/>
                    <a:pt x="226" y="401"/>
                  </a:cubicBezTo>
                  <a:cubicBezTo>
                    <a:pt x="226" y="388"/>
                    <a:pt x="226" y="375"/>
                    <a:pt x="228" y="363"/>
                  </a:cubicBezTo>
                  <a:cubicBezTo>
                    <a:pt x="228" y="362"/>
                    <a:pt x="229" y="362"/>
                    <a:pt x="229" y="362"/>
                  </a:cubicBezTo>
                  <a:cubicBezTo>
                    <a:pt x="229" y="358"/>
                    <a:pt x="230" y="354"/>
                    <a:pt x="231" y="350"/>
                  </a:cubicBezTo>
                  <a:cubicBezTo>
                    <a:pt x="231" y="350"/>
                    <a:pt x="231" y="349"/>
                    <a:pt x="231" y="349"/>
                  </a:cubicBezTo>
                  <a:cubicBezTo>
                    <a:pt x="239" y="313"/>
                    <a:pt x="258" y="278"/>
                    <a:pt x="284" y="250"/>
                  </a:cubicBezTo>
                  <a:cubicBezTo>
                    <a:pt x="284" y="250"/>
                    <a:pt x="284" y="249"/>
                    <a:pt x="284" y="249"/>
                  </a:cubicBezTo>
                  <a:cubicBezTo>
                    <a:pt x="292" y="241"/>
                    <a:pt x="301" y="234"/>
                    <a:pt x="310" y="227"/>
                  </a:cubicBezTo>
                  <a:lnTo>
                    <a:pt x="310" y="227"/>
                  </a:lnTo>
                  <a:cubicBezTo>
                    <a:pt x="324" y="216"/>
                    <a:pt x="340" y="207"/>
                    <a:pt x="358" y="201"/>
                  </a:cubicBezTo>
                  <a:cubicBezTo>
                    <a:pt x="358" y="200"/>
                    <a:pt x="358" y="200"/>
                    <a:pt x="358" y="200"/>
                  </a:cubicBezTo>
                  <a:cubicBezTo>
                    <a:pt x="379" y="192"/>
                    <a:pt x="403" y="188"/>
                    <a:pt x="428" y="188"/>
                  </a:cubicBezTo>
                  <a:cubicBezTo>
                    <a:pt x="430" y="188"/>
                    <a:pt x="431" y="188"/>
                    <a:pt x="433" y="188"/>
                  </a:cubicBezTo>
                  <a:cubicBezTo>
                    <a:pt x="442" y="188"/>
                    <a:pt x="452" y="189"/>
                    <a:pt x="462" y="190"/>
                  </a:cubicBezTo>
                  <a:cubicBezTo>
                    <a:pt x="466" y="185"/>
                    <a:pt x="471" y="182"/>
                    <a:pt x="478" y="181"/>
                  </a:cubicBezTo>
                  <a:cubicBezTo>
                    <a:pt x="477" y="181"/>
                    <a:pt x="477" y="180"/>
                    <a:pt x="476" y="180"/>
                  </a:cubicBezTo>
                  <a:cubicBezTo>
                    <a:pt x="476" y="180"/>
                    <a:pt x="476" y="180"/>
                    <a:pt x="476" y="180"/>
                  </a:cubicBezTo>
                  <a:cubicBezTo>
                    <a:pt x="464" y="177"/>
                    <a:pt x="451" y="175"/>
                    <a:pt x="439" y="174"/>
                  </a:cubicBezTo>
                  <a:lnTo>
                    <a:pt x="439" y="174"/>
                  </a:lnTo>
                  <a:cubicBezTo>
                    <a:pt x="374" y="170"/>
                    <a:pt x="312" y="198"/>
                    <a:pt x="269" y="246"/>
                  </a:cubicBezTo>
                  <a:lnTo>
                    <a:pt x="269" y="246"/>
                  </a:lnTo>
                  <a:cubicBezTo>
                    <a:pt x="260" y="256"/>
                    <a:pt x="252" y="266"/>
                    <a:pt x="245" y="277"/>
                  </a:cubicBezTo>
                  <a:cubicBezTo>
                    <a:pt x="245" y="277"/>
                    <a:pt x="245" y="277"/>
                    <a:pt x="245" y="277"/>
                  </a:cubicBezTo>
                  <a:cubicBezTo>
                    <a:pt x="238" y="288"/>
                    <a:pt x="233" y="298"/>
                    <a:pt x="228" y="310"/>
                  </a:cubicBezTo>
                  <a:cubicBezTo>
                    <a:pt x="228" y="310"/>
                    <a:pt x="228" y="310"/>
                    <a:pt x="228" y="310"/>
                  </a:cubicBezTo>
                  <a:cubicBezTo>
                    <a:pt x="223" y="321"/>
                    <a:pt x="219" y="333"/>
                    <a:pt x="217" y="345"/>
                  </a:cubicBezTo>
                  <a:cubicBezTo>
                    <a:pt x="206" y="391"/>
                    <a:pt x="210" y="442"/>
                    <a:pt x="235" y="494"/>
                  </a:cubicBezTo>
                  <a:lnTo>
                    <a:pt x="235" y="494"/>
                  </a:lnTo>
                  <a:cubicBezTo>
                    <a:pt x="240" y="505"/>
                    <a:pt x="246" y="516"/>
                    <a:pt x="253" y="527"/>
                  </a:cubicBezTo>
                  <a:lnTo>
                    <a:pt x="253" y="527"/>
                  </a:lnTo>
                  <a:close/>
                </a:path>
              </a:pathLst>
            </a:custGeom>
            <a:noFill/>
            <a:ln w="15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sz="4267"/>
            </a:p>
          </p:txBody>
        </p:sp>
        <p:sp>
          <p:nvSpPr>
            <p:cNvPr id="29" name="Freeform 8">
              <a:extLst>
                <a:ext uri="{FF2B5EF4-FFF2-40B4-BE49-F238E27FC236}">
                  <a16:creationId xmlns:a16="http://schemas.microsoft.com/office/drawing/2014/main" id="{6351B9CA-F707-874A-B9BE-572135B61665}"/>
                </a:ext>
              </a:extLst>
            </p:cNvPr>
            <p:cNvSpPr>
              <a:spLocks noEditPoints="1"/>
            </p:cNvSpPr>
            <p:nvPr userDrawn="1"/>
          </p:nvSpPr>
          <p:spPr bwMode="auto">
            <a:xfrm>
              <a:off x="7688263" y="465138"/>
              <a:ext cx="273050" cy="304800"/>
            </a:xfrm>
            <a:custGeom>
              <a:avLst/>
              <a:gdLst>
                <a:gd name="T0" fmla="*/ 31 w 337"/>
                <a:gd name="T1" fmla="*/ 334 h 370"/>
                <a:gd name="T2" fmla="*/ 55 w 337"/>
                <a:gd name="T3" fmla="*/ 309 h 370"/>
                <a:gd name="T4" fmla="*/ 27 w 337"/>
                <a:gd name="T5" fmla="*/ 282 h 370"/>
                <a:gd name="T6" fmla="*/ 8 w 337"/>
                <a:gd name="T7" fmla="*/ 272 h 370"/>
                <a:gd name="T8" fmla="*/ 31 w 337"/>
                <a:gd name="T9" fmla="*/ 333 h 370"/>
                <a:gd name="T10" fmla="*/ 58 w 337"/>
                <a:gd name="T11" fmla="*/ 370 h 370"/>
                <a:gd name="T12" fmla="*/ 303 w 337"/>
                <a:gd name="T13" fmla="*/ 58 h 370"/>
                <a:gd name="T14" fmla="*/ 58 w 337"/>
                <a:gd name="T15" fmla="*/ 370 h 370"/>
                <a:gd name="T16" fmla="*/ 325 w 337"/>
                <a:gd name="T17" fmla="*/ 18 h 370"/>
                <a:gd name="T18" fmla="*/ 327 w 337"/>
                <a:gd name="T19" fmla="*/ 60 h 370"/>
                <a:gd name="T20" fmla="*/ 322 w 337"/>
                <a:gd name="T21" fmla="*/ 40 h 370"/>
                <a:gd name="T22" fmla="*/ 325 w 337"/>
                <a:gd name="T23" fmla="*/ 18 h 370"/>
                <a:gd name="T24" fmla="*/ 41 w 337"/>
                <a:gd name="T25" fmla="*/ 347 h 370"/>
                <a:gd name="T26" fmla="*/ 186 w 337"/>
                <a:gd name="T27" fmla="*/ 194 h 370"/>
                <a:gd name="T28" fmla="*/ 323 w 337"/>
                <a:gd name="T29" fmla="*/ 13 h 370"/>
                <a:gd name="T30" fmla="*/ 267 w 337"/>
                <a:gd name="T31" fmla="*/ 53 h 370"/>
                <a:gd name="T32" fmla="*/ 145 w 337"/>
                <a:gd name="T33" fmla="*/ 232 h 370"/>
                <a:gd name="T34" fmla="*/ 114 w 337"/>
                <a:gd name="T35" fmla="*/ 274 h 370"/>
                <a:gd name="T36" fmla="*/ 92 w 337"/>
                <a:gd name="T37" fmla="*/ 299 h 370"/>
                <a:gd name="T38" fmla="*/ 75 w 337"/>
                <a:gd name="T39" fmla="*/ 317 h 370"/>
                <a:gd name="T40" fmla="*/ 85 w 337"/>
                <a:gd name="T41" fmla="*/ 299 h 370"/>
                <a:gd name="T42" fmla="*/ 31 w 337"/>
                <a:gd name="T43" fmla="*/ 279 h 370"/>
                <a:gd name="T44" fmla="*/ 73 w 337"/>
                <a:gd name="T45" fmla="*/ 312 h 370"/>
                <a:gd name="T46" fmla="*/ 102 w 337"/>
                <a:gd name="T47" fmla="*/ 279 h 370"/>
                <a:gd name="T48" fmla="*/ 90 w 337"/>
                <a:gd name="T49" fmla="*/ 294 h 370"/>
                <a:gd name="T50" fmla="*/ 110 w 337"/>
                <a:gd name="T51" fmla="*/ 270 h 370"/>
                <a:gd name="T52" fmla="*/ 89 w 337"/>
                <a:gd name="T53" fmla="*/ 226 h 370"/>
                <a:gd name="T54" fmla="*/ 82 w 337"/>
                <a:gd name="T55" fmla="*/ 226 h 370"/>
                <a:gd name="T56" fmla="*/ 102 w 337"/>
                <a:gd name="T57" fmla="*/ 211 h 370"/>
                <a:gd name="T58" fmla="*/ 144 w 337"/>
                <a:gd name="T59" fmla="*/ 199 h 370"/>
                <a:gd name="T60" fmla="*/ 110 w 337"/>
                <a:gd name="T61" fmla="*/ 270 h 370"/>
                <a:gd name="T62" fmla="*/ 128 w 337"/>
                <a:gd name="T63" fmla="*/ 246 h 370"/>
                <a:gd name="T64" fmla="*/ 109 w 337"/>
                <a:gd name="T65" fmla="*/ 214 h 370"/>
                <a:gd name="T66" fmla="*/ 144 w 337"/>
                <a:gd name="T67" fmla="*/ 224 h 370"/>
                <a:gd name="T68" fmla="*/ 153 w 337"/>
                <a:gd name="T69" fmla="*/ 204 h 370"/>
                <a:gd name="T70" fmla="*/ 144 w 337"/>
                <a:gd name="T71" fmla="*/ 224 h 370"/>
                <a:gd name="T72" fmla="*/ 171 w 337"/>
                <a:gd name="T73" fmla="*/ 183 h 370"/>
                <a:gd name="T74" fmla="*/ 154 w 337"/>
                <a:gd name="T75" fmla="*/ 199 h 370"/>
                <a:gd name="T76" fmla="*/ 159 w 337"/>
                <a:gd name="T77" fmla="*/ 202 h 370"/>
                <a:gd name="T78" fmla="*/ 183 w 337"/>
                <a:gd name="T79" fmla="*/ 164 h 370"/>
                <a:gd name="T80" fmla="*/ 94 w 337"/>
                <a:gd name="T81" fmla="*/ 175 h 370"/>
                <a:gd name="T82" fmla="*/ 174 w 337"/>
                <a:gd name="T83" fmla="*/ 178 h 370"/>
                <a:gd name="T84" fmla="*/ 193 w 337"/>
                <a:gd name="T85" fmla="*/ 148 h 370"/>
                <a:gd name="T86" fmla="*/ 54 w 337"/>
                <a:gd name="T87" fmla="*/ 148 h 370"/>
                <a:gd name="T88" fmla="*/ 186 w 337"/>
                <a:gd name="T89" fmla="*/ 159 h 370"/>
                <a:gd name="T90" fmla="*/ 204 w 337"/>
                <a:gd name="T91" fmla="*/ 131 h 370"/>
                <a:gd name="T92" fmla="*/ 110 w 337"/>
                <a:gd name="T93" fmla="*/ 123 h 370"/>
                <a:gd name="T94" fmla="*/ 42 w 337"/>
                <a:gd name="T95" fmla="*/ 99 h 370"/>
                <a:gd name="T96" fmla="*/ 113 w 337"/>
                <a:gd name="T97" fmla="*/ 13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7" h="370">
                  <a:moveTo>
                    <a:pt x="31" y="333"/>
                  </a:moveTo>
                  <a:lnTo>
                    <a:pt x="31" y="333"/>
                  </a:lnTo>
                  <a:cubicBezTo>
                    <a:pt x="31" y="334"/>
                    <a:pt x="31" y="334"/>
                    <a:pt x="31" y="334"/>
                  </a:cubicBezTo>
                  <a:cubicBezTo>
                    <a:pt x="33" y="337"/>
                    <a:pt x="35" y="340"/>
                    <a:pt x="37" y="343"/>
                  </a:cubicBezTo>
                  <a:cubicBezTo>
                    <a:pt x="48" y="334"/>
                    <a:pt x="59" y="325"/>
                    <a:pt x="68" y="316"/>
                  </a:cubicBezTo>
                  <a:cubicBezTo>
                    <a:pt x="64" y="313"/>
                    <a:pt x="59" y="311"/>
                    <a:pt x="55" y="309"/>
                  </a:cubicBezTo>
                  <a:cubicBezTo>
                    <a:pt x="48" y="316"/>
                    <a:pt x="42" y="320"/>
                    <a:pt x="29" y="320"/>
                  </a:cubicBezTo>
                  <a:cubicBezTo>
                    <a:pt x="27" y="320"/>
                    <a:pt x="26" y="318"/>
                    <a:pt x="27" y="316"/>
                  </a:cubicBezTo>
                  <a:cubicBezTo>
                    <a:pt x="29" y="309"/>
                    <a:pt x="27" y="291"/>
                    <a:pt x="27" y="282"/>
                  </a:cubicBezTo>
                  <a:cubicBezTo>
                    <a:pt x="26" y="280"/>
                    <a:pt x="25" y="278"/>
                    <a:pt x="24" y="276"/>
                  </a:cubicBezTo>
                  <a:cubicBezTo>
                    <a:pt x="20" y="277"/>
                    <a:pt x="16" y="277"/>
                    <a:pt x="10" y="277"/>
                  </a:cubicBezTo>
                  <a:cubicBezTo>
                    <a:pt x="7" y="277"/>
                    <a:pt x="6" y="274"/>
                    <a:pt x="8" y="272"/>
                  </a:cubicBezTo>
                  <a:cubicBezTo>
                    <a:pt x="17" y="264"/>
                    <a:pt x="16" y="253"/>
                    <a:pt x="17" y="238"/>
                  </a:cubicBezTo>
                  <a:cubicBezTo>
                    <a:pt x="12" y="241"/>
                    <a:pt x="4" y="247"/>
                    <a:pt x="0" y="249"/>
                  </a:cubicBezTo>
                  <a:cubicBezTo>
                    <a:pt x="4" y="288"/>
                    <a:pt x="17" y="313"/>
                    <a:pt x="31" y="333"/>
                  </a:cubicBezTo>
                  <a:lnTo>
                    <a:pt x="31" y="333"/>
                  </a:lnTo>
                  <a:close/>
                  <a:moveTo>
                    <a:pt x="58" y="370"/>
                  </a:moveTo>
                  <a:lnTo>
                    <a:pt x="58" y="370"/>
                  </a:lnTo>
                  <a:cubicBezTo>
                    <a:pt x="173" y="293"/>
                    <a:pt x="218" y="153"/>
                    <a:pt x="321" y="65"/>
                  </a:cubicBezTo>
                  <a:lnTo>
                    <a:pt x="306" y="62"/>
                  </a:lnTo>
                  <a:cubicBezTo>
                    <a:pt x="303" y="61"/>
                    <a:pt x="303" y="61"/>
                    <a:pt x="303" y="58"/>
                  </a:cubicBezTo>
                  <a:lnTo>
                    <a:pt x="306" y="37"/>
                  </a:lnTo>
                  <a:cubicBezTo>
                    <a:pt x="211" y="133"/>
                    <a:pt x="158" y="292"/>
                    <a:pt x="50" y="360"/>
                  </a:cubicBezTo>
                  <a:cubicBezTo>
                    <a:pt x="53" y="363"/>
                    <a:pt x="55" y="366"/>
                    <a:pt x="58" y="370"/>
                  </a:cubicBezTo>
                  <a:lnTo>
                    <a:pt x="58" y="370"/>
                  </a:lnTo>
                  <a:close/>
                  <a:moveTo>
                    <a:pt x="325" y="18"/>
                  </a:moveTo>
                  <a:lnTo>
                    <a:pt x="325" y="18"/>
                  </a:lnTo>
                  <a:cubicBezTo>
                    <a:pt x="321" y="22"/>
                    <a:pt x="316" y="26"/>
                    <a:pt x="312" y="30"/>
                  </a:cubicBezTo>
                  <a:lnTo>
                    <a:pt x="309" y="57"/>
                  </a:lnTo>
                  <a:lnTo>
                    <a:pt x="327" y="60"/>
                  </a:lnTo>
                  <a:cubicBezTo>
                    <a:pt x="330" y="58"/>
                    <a:pt x="333" y="55"/>
                    <a:pt x="337" y="52"/>
                  </a:cubicBezTo>
                  <a:lnTo>
                    <a:pt x="334" y="46"/>
                  </a:lnTo>
                  <a:cubicBezTo>
                    <a:pt x="329" y="47"/>
                    <a:pt x="324" y="45"/>
                    <a:pt x="322" y="40"/>
                  </a:cubicBezTo>
                  <a:cubicBezTo>
                    <a:pt x="320" y="34"/>
                    <a:pt x="323" y="29"/>
                    <a:pt x="328" y="27"/>
                  </a:cubicBezTo>
                  <a:lnTo>
                    <a:pt x="325" y="18"/>
                  </a:lnTo>
                  <a:lnTo>
                    <a:pt x="325" y="18"/>
                  </a:lnTo>
                  <a:close/>
                  <a:moveTo>
                    <a:pt x="75" y="317"/>
                  </a:moveTo>
                  <a:lnTo>
                    <a:pt x="75" y="317"/>
                  </a:lnTo>
                  <a:cubicBezTo>
                    <a:pt x="64" y="328"/>
                    <a:pt x="53" y="338"/>
                    <a:pt x="41" y="347"/>
                  </a:cubicBezTo>
                  <a:lnTo>
                    <a:pt x="41" y="348"/>
                  </a:lnTo>
                  <a:cubicBezTo>
                    <a:pt x="43" y="351"/>
                    <a:pt x="45" y="353"/>
                    <a:pt x="47" y="355"/>
                  </a:cubicBezTo>
                  <a:cubicBezTo>
                    <a:pt x="103" y="320"/>
                    <a:pt x="145" y="259"/>
                    <a:pt x="186" y="194"/>
                  </a:cubicBezTo>
                  <a:cubicBezTo>
                    <a:pt x="221" y="138"/>
                    <a:pt x="259" y="75"/>
                    <a:pt x="307" y="27"/>
                  </a:cubicBezTo>
                  <a:cubicBezTo>
                    <a:pt x="307" y="27"/>
                    <a:pt x="308" y="27"/>
                    <a:pt x="308" y="26"/>
                  </a:cubicBezTo>
                  <a:cubicBezTo>
                    <a:pt x="313" y="22"/>
                    <a:pt x="318" y="17"/>
                    <a:pt x="323" y="13"/>
                  </a:cubicBezTo>
                  <a:lnTo>
                    <a:pt x="319" y="0"/>
                  </a:lnTo>
                  <a:cubicBezTo>
                    <a:pt x="300" y="15"/>
                    <a:pt x="283" y="33"/>
                    <a:pt x="267" y="52"/>
                  </a:cubicBezTo>
                  <a:cubicBezTo>
                    <a:pt x="267" y="52"/>
                    <a:pt x="267" y="53"/>
                    <a:pt x="267" y="53"/>
                  </a:cubicBezTo>
                  <a:cubicBezTo>
                    <a:pt x="236" y="90"/>
                    <a:pt x="210" y="132"/>
                    <a:pt x="185" y="171"/>
                  </a:cubicBezTo>
                  <a:cubicBezTo>
                    <a:pt x="172" y="191"/>
                    <a:pt x="159" y="212"/>
                    <a:pt x="145" y="232"/>
                  </a:cubicBezTo>
                  <a:cubicBezTo>
                    <a:pt x="145" y="232"/>
                    <a:pt x="145" y="232"/>
                    <a:pt x="145" y="232"/>
                  </a:cubicBezTo>
                  <a:cubicBezTo>
                    <a:pt x="139" y="241"/>
                    <a:pt x="133" y="249"/>
                    <a:pt x="127" y="256"/>
                  </a:cubicBezTo>
                  <a:cubicBezTo>
                    <a:pt x="127" y="257"/>
                    <a:pt x="127" y="257"/>
                    <a:pt x="127" y="257"/>
                  </a:cubicBezTo>
                  <a:cubicBezTo>
                    <a:pt x="122" y="263"/>
                    <a:pt x="118" y="269"/>
                    <a:pt x="114" y="274"/>
                  </a:cubicBezTo>
                  <a:cubicBezTo>
                    <a:pt x="113" y="274"/>
                    <a:pt x="113" y="275"/>
                    <a:pt x="113" y="275"/>
                  </a:cubicBezTo>
                  <a:cubicBezTo>
                    <a:pt x="107" y="283"/>
                    <a:pt x="100" y="291"/>
                    <a:pt x="93" y="298"/>
                  </a:cubicBezTo>
                  <a:cubicBezTo>
                    <a:pt x="93" y="299"/>
                    <a:pt x="93" y="299"/>
                    <a:pt x="92" y="299"/>
                  </a:cubicBezTo>
                  <a:cubicBezTo>
                    <a:pt x="87" y="305"/>
                    <a:pt x="81" y="311"/>
                    <a:pt x="75" y="317"/>
                  </a:cubicBezTo>
                  <a:lnTo>
                    <a:pt x="75" y="317"/>
                  </a:lnTo>
                  <a:lnTo>
                    <a:pt x="75" y="317"/>
                  </a:lnTo>
                  <a:close/>
                  <a:moveTo>
                    <a:pt x="73" y="312"/>
                  </a:moveTo>
                  <a:lnTo>
                    <a:pt x="73" y="312"/>
                  </a:lnTo>
                  <a:cubicBezTo>
                    <a:pt x="77" y="307"/>
                    <a:pt x="81" y="303"/>
                    <a:pt x="85" y="299"/>
                  </a:cubicBezTo>
                  <a:cubicBezTo>
                    <a:pt x="59" y="295"/>
                    <a:pt x="44" y="282"/>
                    <a:pt x="39" y="267"/>
                  </a:cubicBezTo>
                  <a:cubicBezTo>
                    <a:pt x="35" y="270"/>
                    <a:pt x="32" y="273"/>
                    <a:pt x="29" y="274"/>
                  </a:cubicBezTo>
                  <a:cubicBezTo>
                    <a:pt x="30" y="276"/>
                    <a:pt x="31" y="277"/>
                    <a:pt x="31" y="279"/>
                  </a:cubicBezTo>
                  <a:cubicBezTo>
                    <a:pt x="32" y="279"/>
                    <a:pt x="32" y="279"/>
                    <a:pt x="32" y="280"/>
                  </a:cubicBezTo>
                  <a:cubicBezTo>
                    <a:pt x="43" y="297"/>
                    <a:pt x="55" y="302"/>
                    <a:pt x="73" y="312"/>
                  </a:cubicBezTo>
                  <a:lnTo>
                    <a:pt x="73" y="312"/>
                  </a:lnTo>
                  <a:close/>
                  <a:moveTo>
                    <a:pt x="90" y="294"/>
                  </a:moveTo>
                  <a:lnTo>
                    <a:pt x="90" y="294"/>
                  </a:lnTo>
                  <a:cubicBezTo>
                    <a:pt x="94" y="289"/>
                    <a:pt x="98" y="284"/>
                    <a:pt x="102" y="279"/>
                  </a:cubicBezTo>
                  <a:cubicBezTo>
                    <a:pt x="54" y="293"/>
                    <a:pt x="24" y="217"/>
                    <a:pt x="106" y="186"/>
                  </a:cubicBezTo>
                  <a:cubicBezTo>
                    <a:pt x="100" y="184"/>
                    <a:pt x="94" y="182"/>
                    <a:pt x="88" y="179"/>
                  </a:cubicBezTo>
                  <a:cubicBezTo>
                    <a:pt x="35" y="203"/>
                    <a:pt x="17" y="284"/>
                    <a:pt x="90" y="294"/>
                  </a:cubicBezTo>
                  <a:lnTo>
                    <a:pt x="90" y="294"/>
                  </a:lnTo>
                  <a:close/>
                  <a:moveTo>
                    <a:pt x="110" y="270"/>
                  </a:moveTo>
                  <a:lnTo>
                    <a:pt x="110" y="270"/>
                  </a:lnTo>
                  <a:cubicBezTo>
                    <a:pt x="114" y="265"/>
                    <a:pt x="118" y="260"/>
                    <a:pt x="122" y="254"/>
                  </a:cubicBezTo>
                  <a:cubicBezTo>
                    <a:pt x="124" y="240"/>
                    <a:pt x="120" y="224"/>
                    <a:pt x="103" y="216"/>
                  </a:cubicBezTo>
                  <a:cubicBezTo>
                    <a:pt x="98" y="219"/>
                    <a:pt x="93" y="222"/>
                    <a:pt x="89" y="226"/>
                  </a:cubicBezTo>
                  <a:cubicBezTo>
                    <a:pt x="115" y="230"/>
                    <a:pt x="115" y="263"/>
                    <a:pt x="91" y="263"/>
                  </a:cubicBezTo>
                  <a:cubicBezTo>
                    <a:pt x="72" y="263"/>
                    <a:pt x="73" y="239"/>
                    <a:pt x="81" y="227"/>
                  </a:cubicBezTo>
                  <a:cubicBezTo>
                    <a:pt x="81" y="227"/>
                    <a:pt x="82" y="226"/>
                    <a:pt x="82" y="226"/>
                  </a:cubicBezTo>
                  <a:lnTo>
                    <a:pt x="82" y="226"/>
                  </a:lnTo>
                  <a:cubicBezTo>
                    <a:pt x="86" y="221"/>
                    <a:pt x="92" y="216"/>
                    <a:pt x="101" y="211"/>
                  </a:cubicBezTo>
                  <a:cubicBezTo>
                    <a:pt x="101" y="211"/>
                    <a:pt x="101" y="211"/>
                    <a:pt x="102" y="211"/>
                  </a:cubicBezTo>
                  <a:cubicBezTo>
                    <a:pt x="108" y="208"/>
                    <a:pt x="116" y="205"/>
                    <a:pt x="125" y="203"/>
                  </a:cubicBezTo>
                  <a:cubicBezTo>
                    <a:pt x="125" y="202"/>
                    <a:pt x="126" y="202"/>
                    <a:pt x="126" y="202"/>
                  </a:cubicBezTo>
                  <a:cubicBezTo>
                    <a:pt x="131" y="201"/>
                    <a:pt x="137" y="200"/>
                    <a:pt x="144" y="199"/>
                  </a:cubicBezTo>
                  <a:cubicBezTo>
                    <a:pt x="139" y="197"/>
                    <a:pt x="133" y="195"/>
                    <a:pt x="127" y="193"/>
                  </a:cubicBezTo>
                  <a:cubicBezTo>
                    <a:pt x="123" y="192"/>
                    <a:pt x="119" y="190"/>
                    <a:pt x="115" y="189"/>
                  </a:cubicBezTo>
                  <a:cubicBezTo>
                    <a:pt x="26" y="218"/>
                    <a:pt x="62" y="296"/>
                    <a:pt x="110" y="270"/>
                  </a:cubicBezTo>
                  <a:lnTo>
                    <a:pt x="110" y="270"/>
                  </a:lnTo>
                  <a:close/>
                  <a:moveTo>
                    <a:pt x="128" y="246"/>
                  </a:moveTo>
                  <a:lnTo>
                    <a:pt x="128" y="246"/>
                  </a:lnTo>
                  <a:cubicBezTo>
                    <a:pt x="132" y="241"/>
                    <a:pt x="136" y="235"/>
                    <a:pt x="140" y="230"/>
                  </a:cubicBezTo>
                  <a:cubicBezTo>
                    <a:pt x="139" y="225"/>
                    <a:pt x="133" y="215"/>
                    <a:pt x="125" y="208"/>
                  </a:cubicBezTo>
                  <a:cubicBezTo>
                    <a:pt x="120" y="210"/>
                    <a:pt x="114" y="211"/>
                    <a:pt x="109" y="214"/>
                  </a:cubicBezTo>
                  <a:cubicBezTo>
                    <a:pt x="123" y="221"/>
                    <a:pt x="128" y="234"/>
                    <a:pt x="128" y="246"/>
                  </a:cubicBezTo>
                  <a:lnTo>
                    <a:pt x="128" y="246"/>
                  </a:lnTo>
                  <a:close/>
                  <a:moveTo>
                    <a:pt x="144" y="224"/>
                  </a:moveTo>
                  <a:lnTo>
                    <a:pt x="144" y="224"/>
                  </a:lnTo>
                  <a:cubicBezTo>
                    <a:pt x="148" y="218"/>
                    <a:pt x="152" y="212"/>
                    <a:pt x="156" y="206"/>
                  </a:cubicBezTo>
                  <a:cubicBezTo>
                    <a:pt x="155" y="205"/>
                    <a:pt x="154" y="205"/>
                    <a:pt x="153" y="204"/>
                  </a:cubicBezTo>
                  <a:cubicBezTo>
                    <a:pt x="147" y="205"/>
                    <a:pt x="140" y="205"/>
                    <a:pt x="132" y="207"/>
                  </a:cubicBezTo>
                  <a:cubicBezTo>
                    <a:pt x="137" y="212"/>
                    <a:pt x="141" y="219"/>
                    <a:pt x="144" y="224"/>
                  </a:cubicBezTo>
                  <a:lnTo>
                    <a:pt x="144" y="224"/>
                  </a:lnTo>
                  <a:close/>
                  <a:moveTo>
                    <a:pt x="159" y="202"/>
                  </a:moveTo>
                  <a:lnTo>
                    <a:pt x="159" y="202"/>
                  </a:lnTo>
                  <a:cubicBezTo>
                    <a:pt x="163" y="195"/>
                    <a:pt x="167" y="189"/>
                    <a:pt x="171" y="183"/>
                  </a:cubicBezTo>
                  <a:cubicBezTo>
                    <a:pt x="156" y="179"/>
                    <a:pt x="127" y="181"/>
                    <a:pt x="110" y="181"/>
                  </a:cubicBezTo>
                  <a:cubicBezTo>
                    <a:pt x="116" y="184"/>
                    <a:pt x="122" y="186"/>
                    <a:pt x="129" y="188"/>
                  </a:cubicBezTo>
                  <a:cubicBezTo>
                    <a:pt x="138" y="191"/>
                    <a:pt x="147" y="194"/>
                    <a:pt x="154" y="199"/>
                  </a:cubicBezTo>
                  <a:cubicBezTo>
                    <a:pt x="155" y="199"/>
                    <a:pt x="155" y="199"/>
                    <a:pt x="155" y="199"/>
                  </a:cubicBezTo>
                  <a:cubicBezTo>
                    <a:pt x="156" y="200"/>
                    <a:pt x="158" y="201"/>
                    <a:pt x="159" y="202"/>
                  </a:cubicBezTo>
                  <a:lnTo>
                    <a:pt x="159" y="202"/>
                  </a:lnTo>
                  <a:close/>
                  <a:moveTo>
                    <a:pt x="174" y="178"/>
                  </a:moveTo>
                  <a:lnTo>
                    <a:pt x="174" y="178"/>
                  </a:lnTo>
                  <a:cubicBezTo>
                    <a:pt x="177" y="173"/>
                    <a:pt x="180" y="169"/>
                    <a:pt x="183" y="164"/>
                  </a:cubicBezTo>
                  <a:cubicBezTo>
                    <a:pt x="166" y="159"/>
                    <a:pt x="138" y="160"/>
                    <a:pt x="121" y="160"/>
                  </a:cubicBezTo>
                  <a:cubicBezTo>
                    <a:pt x="100" y="161"/>
                    <a:pt x="79" y="161"/>
                    <a:pt x="62" y="157"/>
                  </a:cubicBezTo>
                  <a:cubicBezTo>
                    <a:pt x="71" y="165"/>
                    <a:pt x="82" y="170"/>
                    <a:pt x="94" y="175"/>
                  </a:cubicBezTo>
                  <a:cubicBezTo>
                    <a:pt x="102" y="177"/>
                    <a:pt x="123" y="175"/>
                    <a:pt x="130" y="175"/>
                  </a:cubicBezTo>
                  <a:cubicBezTo>
                    <a:pt x="146" y="175"/>
                    <a:pt x="163" y="175"/>
                    <a:pt x="174" y="178"/>
                  </a:cubicBezTo>
                  <a:lnTo>
                    <a:pt x="174" y="178"/>
                  </a:lnTo>
                  <a:close/>
                  <a:moveTo>
                    <a:pt x="186" y="159"/>
                  </a:moveTo>
                  <a:lnTo>
                    <a:pt x="186" y="159"/>
                  </a:lnTo>
                  <a:cubicBezTo>
                    <a:pt x="188" y="155"/>
                    <a:pt x="191" y="152"/>
                    <a:pt x="193" y="148"/>
                  </a:cubicBezTo>
                  <a:cubicBezTo>
                    <a:pt x="171" y="139"/>
                    <a:pt x="136" y="142"/>
                    <a:pt x="113" y="142"/>
                  </a:cubicBezTo>
                  <a:cubicBezTo>
                    <a:pt x="87" y="142"/>
                    <a:pt x="60" y="141"/>
                    <a:pt x="43" y="126"/>
                  </a:cubicBezTo>
                  <a:cubicBezTo>
                    <a:pt x="46" y="135"/>
                    <a:pt x="50" y="142"/>
                    <a:pt x="54" y="148"/>
                  </a:cubicBezTo>
                  <a:cubicBezTo>
                    <a:pt x="80" y="159"/>
                    <a:pt x="128" y="153"/>
                    <a:pt x="158" y="155"/>
                  </a:cubicBezTo>
                  <a:cubicBezTo>
                    <a:pt x="168" y="155"/>
                    <a:pt x="178" y="156"/>
                    <a:pt x="186" y="159"/>
                  </a:cubicBezTo>
                  <a:lnTo>
                    <a:pt x="186" y="159"/>
                  </a:lnTo>
                  <a:close/>
                  <a:moveTo>
                    <a:pt x="196" y="143"/>
                  </a:moveTo>
                  <a:lnTo>
                    <a:pt x="196" y="143"/>
                  </a:lnTo>
                  <a:cubicBezTo>
                    <a:pt x="199" y="139"/>
                    <a:pt x="201" y="135"/>
                    <a:pt x="204" y="131"/>
                  </a:cubicBezTo>
                  <a:cubicBezTo>
                    <a:pt x="195" y="128"/>
                    <a:pt x="187" y="126"/>
                    <a:pt x="178" y="125"/>
                  </a:cubicBezTo>
                  <a:cubicBezTo>
                    <a:pt x="178" y="125"/>
                    <a:pt x="178" y="125"/>
                    <a:pt x="177" y="125"/>
                  </a:cubicBezTo>
                  <a:cubicBezTo>
                    <a:pt x="155" y="121"/>
                    <a:pt x="133" y="122"/>
                    <a:pt x="110" y="123"/>
                  </a:cubicBezTo>
                  <a:cubicBezTo>
                    <a:pt x="95" y="123"/>
                    <a:pt x="81" y="122"/>
                    <a:pt x="69" y="118"/>
                  </a:cubicBezTo>
                  <a:cubicBezTo>
                    <a:pt x="68" y="118"/>
                    <a:pt x="68" y="118"/>
                    <a:pt x="68" y="118"/>
                  </a:cubicBezTo>
                  <a:cubicBezTo>
                    <a:pt x="58" y="115"/>
                    <a:pt x="49" y="109"/>
                    <a:pt x="42" y="99"/>
                  </a:cubicBezTo>
                  <a:cubicBezTo>
                    <a:pt x="41" y="100"/>
                    <a:pt x="40" y="101"/>
                    <a:pt x="39" y="102"/>
                  </a:cubicBezTo>
                  <a:cubicBezTo>
                    <a:pt x="40" y="107"/>
                    <a:pt x="40" y="111"/>
                    <a:pt x="41" y="115"/>
                  </a:cubicBezTo>
                  <a:cubicBezTo>
                    <a:pt x="55" y="134"/>
                    <a:pt x="83" y="137"/>
                    <a:pt x="113" y="137"/>
                  </a:cubicBezTo>
                  <a:cubicBezTo>
                    <a:pt x="138" y="137"/>
                    <a:pt x="173" y="133"/>
                    <a:pt x="196" y="143"/>
                  </a:cubicBezTo>
                  <a:lnTo>
                    <a:pt x="196" y="143"/>
                  </a:lnTo>
                  <a:close/>
                </a:path>
              </a:pathLst>
            </a:custGeom>
            <a:noFill/>
            <a:ln w="15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sz="4267"/>
            </a:p>
          </p:txBody>
        </p:sp>
        <p:sp>
          <p:nvSpPr>
            <p:cNvPr id="30" name="Freeform 9">
              <a:extLst>
                <a:ext uri="{FF2B5EF4-FFF2-40B4-BE49-F238E27FC236}">
                  <a16:creationId xmlns:a16="http://schemas.microsoft.com/office/drawing/2014/main" id="{E877424B-7D82-F246-90B6-1FEA894D22CB}"/>
                </a:ext>
              </a:extLst>
            </p:cNvPr>
            <p:cNvSpPr>
              <a:spLocks noEditPoints="1"/>
            </p:cNvSpPr>
            <p:nvPr userDrawn="1"/>
          </p:nvSpPr>
          <p:spPr bwMode="auto">
            <a:xfrm>
              <a:off x="7613650" y="406400"/>
              <a:ext cx="296863" cy="406400"/>
            </a:xfrm>
            <a:custGeom>
              <a:avLst/>
              <a:gdLst>
                <a:gd name="T0" fmla="*/ 366 w 366"/>
                <a:gd name="T1" fmla="*/ 110 h 496"/>
                <a:gd name="T2" fmla="*/ 303 w 366"/>
                <a:gd name="T3" fmla="*/ 97 h 496"/>
                <a:gd name="T4" fmla="*/ 328 w 366"/>
                <a:gd name="T5" fmla="*/ 122 h 496"/>
                <a:gd name="T6" fmla="*/ 47 w 366"/>
                <a:gd name="T7" fmla="*/ 454 h 496"/>
                <a:gd name="T8" fmla="*/ 91 w 366"/>
                <a:gd name="T9" fmla="*/ 402 h 496"/>
                <a:gd name="T10" fmla="*/ 89 w 366"/>
                <a:gd name="T11" fmla="*/ 397 h 496"/>
                <a:gd name="T12" fmla="*/ 47 w 366"/>
                <a:gd name="T13" fmla="*/ 454 h 496"/>
                <a:gd name="T14" fmla="*/ 101 w 366"/>
                <a:gd name="T15" fmla="*/ 421 h 496"/>
                <a:gd name="T16" fmla="*/ 119 w 366"/>
                <a:gd name="T17" fmla="*/ 448 h 496"/>
                <a:gd name="T18" fmla="*/ 69 w 366"/>
                <a:gd name="T19" fmla="*/ 471 h 496"/>
                <a:gd name="T20" fmla="*/ 101 w 366"/>
                <a:gd name="T21" fmla="*/ 421 h 496"/>
                <a:gd name="T22" fmla="*/ 82 w 366"/>
                <a:gd name="T23" fmla="*/ 381 h 496"/>
                <a:gd name="T24" fmla="*/ 28 w 366"/>
                <a:gd name="T25" fmla="*/ 378 h 496"/>
                <a:gd name="T26" fmla="*/ 7 w 366"/>
                <a:gd name="T27" fmla="*/ 362 h 496"/>
                <a:gd name="T28" fmla="*/ 6 w 366"/>
                <a:gd name="T29" fmla="*/ 357 h 496"/>
                <a:gd name="T30" fmla="*/ 68 w 366"/>
                <a:gd name="T31" fmla="*/ 329 h 496"/>
                <a:gd name="T32" fmla="*/ 67 w 366"/>
                <a:gd name="T33" fmla="*/ 324 h 496"/>
                <a:gd name="T34" fmla="*/ 6 w 366"/>
                <a:gd name="T35" fmla="*/ 357 h 496"/>
                <a:gd name="T36" fmla="*/ 0 w 366"/>
                <a:gd name="T37" fmla="*/ 302 h 496"/>
                <a:gd name="T38" fmla="*/ 15 w 366"/>
                <a:gd name="T39" fmla="*/ 284 h 496"/>
                <a:gd name="T40" fmla="*/ 67 w 366"/>
                <a:gd name="T41" fmla="*/ 267 h 496"/>
                <a:gd name="T42" fmla="*/ 0 w 366"/>
                <a:gd name="T43" fmla="*/ 302 h 496"/>
                <a:gd name="T44" fmla="*/ 68 w 366"/>
                <a:gd name="T45" fmla="*/ 262 h 496"/>
                <a:gd name="T46" fmla="*/ 23 w 366"/>
                <a:gd name="T47" fmla="*/ 228 h 496"/>
                <a:gd name="T48" fmla="*/ 17 w 366"/>
                <a:gd name="T49" fmla="*/ 202 h 496"/>
                <a:gd name="T50" fmla="*/ 19 w 366"/>
                <a:gd name="T51" fmla="*/ 196 h 496"/>
                <a:gd name="T52" fmla="*/ 82 w 366"/>
                <a:gd name="T53" fmla="*/ 213 h 496"/>
                <a:gd name="T54" fmla="*/ 84 w 366"/>
                <a:gd name="T55" fmla="*/ 208 h 496"/>
                <a:gd name="T56" fmla="*/ 19 w 366"/>
                <a:gd name="T57" fmla="*/ 196 h 496"/>
                <a:gd name="T58" fmla="*/ 40 w 366"/>
                <a:gd name="T59" fmla="*/ 149 h 496"/>
                <a:gd name="T60" fmla="*/ 60 w 366"/>
                <a:gd name="T61" fmla="*/ 142 h 496"/>
                <a:gd name="T62" fmla="*/ 111 w 366"/>
                <a:gd name="T63" fmla="*/ 162 h 496"/>
                <a:gd name="T64" fmla="*/ 40 w 366"/>
                <a:gd name="T65" fmla="*/ 149 h 496"/>
                <a:gd name="T66" fmla="*/ 114 w 366"/>
                <a:gd name="T67" fmla="*/ 157 h 496"/>
                <a:gd name="T68" fmla="*/ 95 w 366"/>
                <a:gd name="T69" fmla="*/ 99 h 496"/>
                <a:gd name="T70" fmla="*/ 102 w 366"/>
                <a:gd name="T71" fmla="*/ 72 h 496"/>
                <a:gd name="T72" fmla="*/ 106 w 366"/>
                <a:gd name="T73" fmla="*/ 69 h 496"/>
                <a:gd name="T74" fmla="*/ 150 w 366"/>
                <a:gd name="T75" fmla="*/ 121 h 496"/>
                <a:gd name="T76" fmla="*/ 155 w 366"/>
                <a:gd name="T77" fmla="*/ 117 h 496"/>
                <a:gd name="T78" fmla="*/ 106 w 366"/>
                <a:gd name="T79" fmla="*/ 69 h 496"/>
                <a:gd name="T80" fmla="*/ 149 w 366"/>
                <a:gd name="T81" fmla="*/ 37 h 496"/>
                <a:gd name="T82" fmla="*/ 170 w 366"/>
                <a:gd name="T83" fmla="*/ 42 h 496"/>
                <a:gd name="T84" fmla="*/ 200 w 366"/>
                <a:gd name="T85" fmla="*/ 90 h 496"/>
                <a:gd name="T86" fmla="*/ 149 w 366"/>
                <a:gd name="T87" fmla="*/ 37 h 496"/>
                <a:gd name="T88" fmla="*/ 206 w 366"/>
                <a:gd name="T89" fmla="*/ 88 h 496"/>
                <a:gd name="T90" fmla="*/ 222 w 366"/>
                <a:gd name="T91" fmla="*/ 21 h 496"/>
                <a:gd name="T92" fmla="*/ 243 w 366"/>
                <a:gd name="T93"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6" h="496">
                  <a:moveTo>
                    <a:pt x="358" y="119"/>
                  </a:moveTo>
                  <a:lnTo>
                    <a:pt x="358" y="119"/>
                  </a:lnTo>
                  <a:cubicBezTo>
                    <a:pt x="360" y="116"/>
                    <a:pt x="363" y="113"/>
                    <a:pt x="366" y="110"/>
                  </a:cubicBezTo>
                  <a:cubicBezTo>
                    <a:pt x="351" y="105"/>
                    <a:pt x="337" y="102"/>
                    <a:pt x="323" y="99"/>
                  </a:cubicBezTo>
                  <a:cubicBezTo>
                    <a:pt x="323" y="99"/>
                    <a:pt x="322" y="99"/>
                    <a:pt x="322" y="99"/>
                  </a:cubicBezTo>
                  <a:cubicBezTo>
                    <a:pt x="316" y="98"/>
                    <a:pt x="309" y="98"/>
                    <a:pt x="303" y="97"/>
                  </a:cubicBezTo>
                  <a:cubicBezTo>
                    <a:pt x="305" y="101"/>
                    <a:pt x="307" y="106"/>
                    <a:pt x="307" y="112"/>
                  </a:cubicBezTo>
                  <a:cubicBezTo>
                    <a:pt x="310" y="115"/>
                    <a:pt x="312" y="119"/>
                    <a:pt x="312" y="123"/>
                  </a:cubicBezTo>
                  <a:cubicBezTo>
                    <a:pt x="316" y="121"/>
                    <a:pt x="322" y="120"/>
                    <a:pt x="328" y="122"/>
                  </a:cubicBezTo>
                  <a:cubicBezTo>
                    <a:pt x="333" y="111"/>
                    <a:pt x="348" y="109"/>
                    <a:pt x="358" y="119"/>
                  </a:cubicBezTo>
                  <a:lnTo>
                    <a:pt x="358" y="119"/>
                  </a:lnTo>
                  <a:close/>
                  <a:moveTo>
                    <a:pt x="47" y="454"/>
                  </a:moveTo>
                  <a:lnTo>
                    <a:pt x="47" y="454"/>
                  </a:lnTo>
                  <a:lnTo>
                    <a:pt x="98" y="416"/>
                  </a:lnTo>
                  <a:cubicBezTo>
                    <a:pt x="96" y="411"/>
                    <a:pt x="93" y="407"/>
                    <a:pt x="91" y="402"/>
                  </a:cubicBezTo>
                  <a:lnTo>
                    <a:pt x="48" y="429"/>
                  </a:lnTo>
                  <a:cubicBezTo>
                    <a:pt x="45" y="431"/>
                    <a:pt x="42" y="426"/>
                    <a:pt x="45" y="424"/>
                  </a:cubicBezTo>
                  <a:lnTo>
                    <a:pt x="89" y="397"/>
                  </a:lnTo>
                  <a:cubicBezTo>
                    <a:pt x="87" y="394"/>
                    <a:pt x="85" y="390"/>
                    <a:pt x="84" y="386"/>
                  </a:cubicBezTo>
                  <a:lnTo>
                    <a:pt x="25" y="414"/>
                  </a:lnTo>
                  <a:cubicBezTo>
                    <a:pt x="31" y="427"/>
                    <a:pt x="38" y="441"/>
                    <a:pt x="47" y="454"/>
                  </a:cubicBezTo>
                  <a:lnTo>
                    <a:pt x="47" y="454"/>
                  </a:lnTo>
                  <a:close/>
                  <a:moveTo>
                    <a:pt x="101" y="421"/>
                  </a:moveTo>
                  <a:lnTo>
                    <a:pt x="101" y="421"/>
                  </a:lnTo>
                  <a:lnTo>
                    <a:pt x="50" y="459"/>
                  </a:lnTo>
                  <a:cubicBezTo>
                    <a:pt x="58" y="472"/>
                    <a:pt x="68" y="484"/>
                    <a:pt x="79" y="496"/>
                  </a:cubicBezTo>
                  <a:lnTo>
                    <a:pt x="119" y="448"/>
                  </a:lnTo>
                  <a:cubicBezTo>
                    <a:pt x="116" y="445"/>
                    <a:pt x="114" y="441"/>
                    <a:pt x="111" y="437"/>
                  </a:cubicBezTo>
                  <a:lnTo>
                    <a:pt x="73" y="475"/>
                  </a:lnTo>
                  <a:cubicBezTo>
                    <a:pt x="70" y="478"/>
                    <a:pt x="67" y="474"/>
                    <a:pt x="69" y="471"/>
                  </a:cubicBezTo>
                  <a:lnTo>
                    <a:pt x="108" y="433"/>
                  </a:lnTo>
                  <a:cubicBezTo>
                    <a:pt x="106" y="429"/>
                    <a:pt x="103" y="425"/>
                    <a:pt x="101" y="421"/>
                  </a:cubicBezTo>
                  <a:lnTo>
                    <a:pt x="101" y="421"/>
                  </a:lnTo>
                  <a:close/>
                  <a:moveTo>
                    <a:pt x="23" y="408"/>
                  </a:moveTo>
                  <a:lnTo>
                    <a:pt x="23" y="408"/>
                  </a:lnTo>
                  <a:lnTo>
                    <a:pt x="82" y="381"/>
                  </a:lnTo>
                  <a:cubicBezTo>
                    <a:pt x="80" y="377"/>
                    <a:pt x="79" y="373"/>
                    <a:pt x="78" y="369"/>
                  </a:cubicBezTo>
                  <a:lnTo>
                    <a:pt x="29" y="384"/>
                  </a:lnTo>
                  <a:cubicBezTo>
                    <a:pt x="26" y="385"/>
                    <a:pt x="24" y="379"/>
                    <a:pt x="28" y="378"/>
                  </a:cubicBezTo>
                  <a:lnTo>
                    <a:pt x="76" y="364"/>
                  </a:lnTo>
                  <a:cubicBezTo>
                    <a:pt x="74" y="359"/>
                    <a:pt x="73" y="354"/>
                    <a:pt x="72" y="348"/>
                  </a:cubicBezTo>
                  <a:lnTo>
                    <a:pt x="7" y="362"/>
                  </a:lnTo>
                  <a:cubicBezTo>
                    <a:pt x="11" y="378"/>
                    <a:pt x="16" y="393"/>
                    <a:pt x="23" y="408"/>
                  </a:cubicBezTo>
                  <a:lnTo>
                    <a:pt x="23" y="408"/>
                  </a:lnTo>
                  <a:close/>
                  <a:moveTo>
                    <a:pt x="6" y="357"/>
                  </a:moveTo>
                  <a:lnTo>
                    <a:pt x="6" y="357"/>
                  </a:lnTo>
                  <a:lnTo>
                    <a:pt x="70" y="343"/>
                  </a:lnTo>
                  <a:cubicBezTo>
                    <a:pt x="69" y="338"/>
                    <a:pt x="69" y="334"/>
                    <a:pt x="68" y="329"/>
                  </a:cubicBezTo>
                  <a:lnTo>
                    <a:pt x="17" y="334"/>
                  </a:lnTo>
                  <a:cubicBezTo>
                    <a:pt x="13" y="334"/>
                    <a:pt x="13" y="329"/>
                    <a:pt x="16" y="328"/>
                  </a:cubicBezTo>
                  <a:lnTo>
                    <a:pt x="67" y="324"/>
                  </a:lnTo>
                  <a:cubicBezTo>
                    <a:pt x="66" y="319"/>
                    <a:pt x="66" y="314"/>
                    <a:pt x="66" y="308"/>
                  </a:cubicBezTo>
                  <a:lnTo>
                    <a:pt x="0" y="307"/>
                  </a:lnTo>
                  <a:cubicBezTo>
                    <a:pt x="1" y="324"/>
                    <a:pt x="3" y="340"/>
                    <a:pt x="6" y="357"/>
                  </a:cubicBezTo>
                  <a:lnTo>
                    <a:pt x="6" y="357"/>
                  </a:lnTo>
                  <a:close/>
                  <a:moveTo>
                    <a:pt x="0" y="302"/>
                  </a:moveTo>
                  <a:lnTo>
                    <a:pt x="0" y="302"/>
                  </a:lnTo>
                  <a:lnTo>
                    <a:pt x="66" y="303"/>
                  </a:lnTo>
                  <a:cubicBezTo>
                    <a:pt x="65" y="298"/>
                    <a:pt x="65" y="294"/>
                    <a:pt x="66" y="290"/>
                  </a:cubicBezTo>
                  <a:lnTo>
                    <a:pt x="15" y="284"/>
                  </a:lnTo>
                  <a:cubicBezTo>
                    <a:pt x="11" y="284"/>
                    <a:pt x="12" y="278"/>
                    <a:pt x="16" y="278"/>
                  </a:cubicBezTo>
                  <a:lnTo>
                    <a:pt x="66" y="284"/>
                  </a:lnTo>
                  <a:cubicBezTo>
                    <a:pt x="66" y="278"/>
                    <a:pt x="67" y="273"/>
                    <a:pt x="67" y="267"/>
                  </a:cubicBezTo>
                  <a:lnTo>
                    <a:pt x="4" y="254"/>
                  </a:lnTo>
                  <a:cubicBezTo>
                    <a:pt x="1" y="270"/>
                    <a:pt x="0" y="286"/>
                    <a:pt x="0" y="302"/>
                  </a:cubicBezTo>
                  <a:lnTo>
                    <a:pt x="0" y="302"/>
                  </a:lnTo>
                  <a:close/>
                  <a:moveTo>
                    <a:pt x="4" y="249"/>
                  </a:moveTo>
                  <a:lnTo>
                    <a:pt x="4" y="249"/>
                  </a:lnTo>
                  <a:lnTo>
                    <a:pt x="68" y="262"/>
                  </a:lnTo>
                  <a:cubicBezTo>
                    <a:pt x="69" y="257"/>
                    <a:pt x="70" y="253"/>
                    <a:pt x="71" y="249"/>
                  </a:cubicBezTo>
                  <a:lnTo>
                    <a:pt x="22" y="233"/>
                  </a:lnTo>
                  <a:cubicBezTo>
                    <a:pt x="18" y="232"/>
                    <a:pt x="20" y="227"/>
                    <a:pt x="23" y="228"/>
                  </a:cubicBezTo>
                  <a:lnTo>
                    <a:pt x="72" y="243"/>
                  </a:lnTo>
                  <a:cubicBezTo>
                    <a:pt x="73" y="239"/>
                    <a:pt x="74" y="235"/>
                    <a:pt x="75" y="231"/>
                  </a:cubicBezTo>
                  <a:lnTo>
                    <a:pt x="17" y="202"/>
                  </a:lnTo>
                  <a:cubicBezTo>
                    <a:pt x="11" y="217"/>
                    <a:pt x="7" y="233"/>
                    <a:pt x="4" y="249"/>
                  </a:cubicBezTo>
                  <a:lnTo>
                    <a:pt x="4" y="249"/>
                  </a:lnTo>
                  <a:close/>
                  <a:moveTo>
                    <a:pt x="19" y="196"/>
                  </a:moveTo>
                  <a:lnTo>
                    <a:pt x="19" y="196"/>
                  </a:lnTo>
                  <a:lnTo>
                    <a:pt x="77" y="225"/>
                  </a:lnTo>
                  <a:cubicBezTo>
                    <a:pt x="79" y="221"/>
                    <a:pt x="80" y="217"/>
                    <a:pt x="82" y="213"/>
                  </a:cubicBezTo>
                  <a:lnTo>
                    <a:pt x="37" y="186"/>
                  </a:lnTo>
                  <a:cubicBezTo>
                    <a:pt x="34" y="184"/>
                    <a:pt x="37" y="179"/>
                    <a:pt x="40" y="181"/>
                  </a:cubicBezTo>
                  <a:lnTo>
                    <a:pt x="84" y="208"/>
                  </a:lnTo>
                  <a:cubicBezTo>
                    <a:pt x="86" y="203"/>
                    <a:pt x="88" y="199"/>
                    <a:pt x="90" y="195"/>
                  </a:cubicBezTo>
                  <a:lnTo>
                    <a:pt x="38" y="154"/>
                  </a:lnTo>
                  <a:cubicBezTo>
                    <a:pt x="30" y="168"/>
                    <a:pt x="24" y="182"/>
                    <a:pt x="19" y="196"/>
                  </a:cubicBezTo>
                  <a:lnTo>
                    <a:pt x="19" y="196"/>
                  </a:lnTo>
                  <a:close/>
                  <a:moveTo>
                    <a:pt x="40" y="149"/>
                  </a:moveTo>
                  <a:lnTo>
                    <a:pt x="40" y="149"/>
                  </a:lnTo>
                  <a:lnTo>
                    <a:pt x="93" y="190"/>
                  </a:lnTo>
                  <a:cubicBezTo>
                    <a:pt x="95" y="186"/>
                    <a:pt x="97" y="183"/>
                    <a:pt x="99" y="179"/>
                  </a:cubicBezTo>
                  <a:lnTo>
                    <a:pt x="60" y="142"/>
                  </a:lnTo>
                  <a:cubicBezTo>
                    <a:pt x="58" y="140"/>
                    <a:pt x="62" y="136"/>
                    <a:pt x="64" y="138"/>
                  </a:cubicBezTo>
                  <a:lnTo>
                    <a:pt x="102" y="174"/>
                  </a:lnTo>
                  <a:cubicBezTo>
                    <a:pt x="105" y="170"/>
                    <a:pt x="108" y="166"/>
                    <a:pt x="111" y="162"/>
                  </a:cubicBezTo>
                  <a:lnTo>
                    <a:pt x="67" y="111"/>
                  </a:lnTo>
                  <a:cubicBezTo>
                    <a:pt x="57" y="123"/>
                    <a:pt x="48" y="136"/>
                    <a:pt x="40" y="149"/>
                  </a:cubicBezTo>
                  <a:lnTo>
                    <a:pt x="40" y="149"/>
                  </a:lnTo>
                  <a:close/>
                  <a:moveTo>
                    <a:pt x="70" y="106"/>
                  </a:moveTo>
                  <a:lnTo>
                    <a:pt x="70" y="106"/>
                  </a:lnTo>
                  <a:lnTo>
                    <a:pt x="114" y="157"/>
                  </a:lnTo>
                  <a:cubicBezTo>
                    <a:pt x="117" y="154"/>
                    <a:pt x="120" y="150"/>
                    <a:pt x="123" y="147"/>
                  </a:cubicBezTo>
                  <a:lnTo>
                    <a:pt x="90" y="102"/>
                  </a:lnTo>
                  <a:cubicBezTo>
                    <a:pt x="88" y="99"/>
                    <a:pt x="93" y="96"/>
                    <a:pt x="95" y="99"/>
                  </a:cubicBezTo>
                  <a:lnTo>
                    <a:pt x="127" y="143"/>
                  </a:lnTo>
                  <a:cubicBezTo>
                    <a:pt x="130" y="139"/>
                    <a:pt x="133" y="136"/>
                    <a:pt x="137" y="133"/>
                  </a:cubicBezTo>
                  <a:lnTo>
                    <a:pt x="102" y="72"/>
                  </a:lnTo>
                  <a:cubicBezTo>
                    <a:pt x="91" y="83"/>
                    <a:pt x="80" y="94"/>
                    <a:pt x="70" y="106"/>
                  </a:cubicBezTo>
                  <a:lnTo>
                    <a:pt x="70" y="106"/>
                  </a:lnTo>
                  <a:close/>
                  <a:moveTo>
                    <a:pt x="106" y="69"/>
                  </a:moveTo>
                  <a:lnTo>
                    <a:pt x="106" y="69"/>
                  </a:lnTo>
                  <a:lnTo>
                    <a:pt x="141" y="129"/>
                  </a:lnTo>
                  <a:cubicBezTo>
                    <a:pt x="144" y="126"/>
                    <a:pt x="147" y="123"/>
                    <a:pt x="150" y="121"/>
                  </a:cubicBezTo>
                  <a:lnTo>
                    <a:pt x="127" y="68"/>
                  </a:lnTo>
                  <a:cubicBezTo>
                    <a:pt x="126" y="64"/>
                    <a:pt x="131" y="62"/>
                    <a:pt x="133" y="66"/>
                  </a:cubicBezTo>
                  <a:lnTo>
                    <a:pt x="155" y="117"/>
                  </a:lnTo>
                  <a:cubicBezTo>
                    <a:pt x="159" y="114"/>
                    <a:pt x="163" y="111"/>
                    <a:pt x="167" y="108"/>
                  </a:cubicBezTo>
                  <a:lnTo>
                    <a:pt x="144" y="40"/>
                  </a:lnTo>
                  <a:cubicBezTo>
                    <a:pt x="131" y="49"/>
                    <a:pt x="118" y="58"/>
                    <a:pt x="106" y="69"/>
                  </a:cubicBezTo>
                  <a:lnTo>
                    <a:pt x="106" y="69"/>
                  </a:lnTo>
                  <a:close/>
                  <a:moveTo>
                    <a:pt x="149" y="37"/>
                  </a:moveTo>
                  <a:lnTo>
                    <a:pt x="149" y="37"/>
                  </a:lnTo>
                  <a:lnTo>
                    <a:pt x="172" y="105"/>
                  </a:lnTo>
                  <a:cubicBezTo>
                    <a:pt x="176" y="103"/>
                    <a:pt x="179" y="101"/>
                    <a:pt x="183" y="99"/>
                  </a:cubicBezTo>
                  <a:lnTo>
                    <a:pt x="170" y="42"/>
                  </a:lnTo>
                  <a:cubicBezTo>
                    <a:pt x="169" y="38"/>
                    <a:pt x="174" y="37"/>
                    <a:pt x="175" y="40"/>
                  </a:cubicBezTo>
                  <a:lnTo>
                    <a:pt x="188" y="96"/>
                  </a:lnTo>
                  <a:cubicBezTo>
                    <a:pt x="192" y="94"/>
                    <a:pt x="196" y="92"/>
                    <a:pt x="200" y="90"/>
                  </a:cubicBezTo>
                  <a:lnTo>
                    <a:pt x="191" y="16"/>
                  </a:lnTo>
                  <a:cubicBezTo>
                    <a:pt x="176" y="22"/>
                    <a:pt x="162" y="29"/>
                    <a:pt x="149" y="37"/>
                  </a:cubicBezTo>
                  <a:lnTo>
                    <a:pt x="149" y="37"/>
                  </a:lnTo>
                  <a:close/>
                  <a:moveTo>
                    <a:pt x="196" y="14"/>
                  </a:moveTo>
                  <a:lnTo>
                    <a:pt x="196" y="14"/>
                  </a:lnTo>
                  <a:lnTo>
                    <a:pt x="206" y="88"/>
                  </a:lnTo>
                  <a:cubicBezTo>
                    <a:pt x="210" y="86"/>
                    <a:pt x="214" y="84"/>
                    <a:pt x="219" y="83"/>
                  </a:cubicBezTo>
                  <a:lnTo>
                    <a:pt x="217" y="21"/>
                  </a:lnTo>
                  <a:cubicBezTo>
                    <a:pt x="217" y="17"/>
                    <a:pt x="222" y="17"/>
                    <a:pt x="222" y="21"/>
                  </a:cubicBezTo>
                  <a:lnTo>
                    <a:pt x="224" y="81"/>
                  </a:lnTo>
                  <a:cubicBezTo>
                    <a:pt x="229" y="79"/>
                    <a:pt x="233" y="78"/>
                    <a:pt x="237" y="77"/>
                  </a:cubicBezTo>
                  <a:lnTo>
                    <a:pt x="243" y="0"/>
                  </a:lnTo>
                  <a:cubicBezTo>
                    <a:pt x="227" y="3"/>
                    <a:pt x="211" y="8"/>
                    <a:pt x="196" y="14"/>
                  </a:cubicBezTo>
                  <a:lnTo>
                    <a:pt x="196" y="14"/>
                  </a:lnTo>
                  <a:close/>
                </a:path>
              </a:pathLst>
            </a:custGeom>
            <a:noFill/>
            <a:ln w="15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sz="4267"/>
            </a:p>
          </p:txBody>
        </p:sp>
        <p:sp>
          <p:nvSpPr>
            <p:cNvPr id="31" name="Freeform 10">
              <a:extLst>
                <a:ext uri="{FF2B5EF4-FFF2-40B4-BE49-F238E27FC236}">
                  <a16:creationId xmlns:a16="http://schemas.microsoft.com/office/drawing/2014/main" id="{F9CE5708-FBF2-4944-BE58-56E57D631D3F}"/>
                </a:ext>
              </a:extLst>
            </p:cNvPr>
            <p:cNvSpPr>
              <a:spLocks noEditPoints="1"/>
            </p:cNvSpPr>
            <p:nvPr userDrawn="1"/>
          </p:nvSpPr>
          <p:spPr bwMode="auto">
            <a:xfrm>
              <a:off x="7700963" y="400050"/>
              <a:ext cx="238125" cy="323850"/>
            </a:xfrm>
            <a:custGeom>
              <a:avLst/>
              <a:gdLst>
                <a:gd name="T0" fmla="*/ 134 w 292"/>
                <a:gd name="T1" fmla="*/ 82 h 393"/>
                <a:gd name="T2" fmla="*/ 164 w 292"/>
                <a:gd name="T3" fmla="*/ 19 h 393"/>
                <a:gd name="T4" fmla="*/ 187 w 292"/>
                <a:gd name="T5" fmla="*/ 0 h 393"/>
                <a:gd name="T6" fmla="*/ 193 w 292"/>
                <a:gd name="T7" fmla="*/ 0 h 393"/>
                <a:gd name="T8" fmla="*/ 188 w 292"/>
                <a:gd name="T9" fmla="*/ 77 h 393"/>
                <a:gd name="T10" fmla="*/ 194 w 292"/>
                <a:gd name="T11" fmla="*/ 78 h 393"/>
                <a:gd name="T12" fmla="*/ 193 w 292"/>
                <a:gd name="T13" fmla="*/ 0 h 393"/>
                <a:gd name="T14" fmla="*/ 246 w 292"/>
                <a:gd name="T15" fmla="*/ 5 h 393"/>
                <a:gd name="T16" fmla="*/ 258 w 292"/>
                <a:gd name="T17" fmla="*/ 22 h 393"/>
                <a:gd name="T18" fmla="*/ 248 w 292"/>
                <a:gd name="T19" fmla="*/ 90 h 393"/>
                <a:gd name="T20" fmla="*/ 246 w 292"/>
                <a:gd name="T21" fmla="*/ 5 h 393"/>
                <a:gd name="T22" fmla="*/ 144 w 292"/>
                <a:gd name="T23" fmla="*/ 176 h 393"/>
                <a:gd name="T24" fmla="*/ 128 w 292"/>
                <a:gd name="T25" fmla="*/ 177 h 393"/>
                <a:gd name="T26" fmla="*/ 149 w 292"/>
                <a:gd name="T27" fmla="*/ 197 h 393"/>
                <a:gd name="T28" fmla="*/ 167 w 292"/>
                <a:gd name="T29" fmla="*/ 103 h 393"/>
                <a:gd name="T30" fmla="*/ 141 w 292"/>
                <a:gd name="T31" fmla="*/ 137 h 393"/>
                <a:gd name="T32" fmla="*/ 135 w 292"/>
                <a:gd name="T33" fmla="*/ 138 h 393"/>
                <a:gd name="T34" fmla="*/ 133 w 292"/>
                <a:gd name="T35" fmla="*/ 154 h 393"/>
                <a:gd name="T36" fmla="*/ 142 w 292"/>
                <a:gd name="T37" fmla="*/ 152 h 393"/>
                <a:gd name="T38" fmla="*/ 144 w 292"/>
                <a:gd name="T39" fmla="*/ 174 h 393"/>
                <a:gd name="T40" fmla="*/ 123 w 292"/>
                <a:gd name="T41" fmla="*/ 123 h 393"/>
                <a:gd name="T42" fmla="*/ 126 w 292"/>
                <a:gd name="T43" fmla="*/ 124 h 393"/>
                <a:gd name="T44" fmla="*/ 111 w 292"/>
                <a:gd name="T45" fmla="*/ 115 h 393"/>
                <a:gd name="T46" fmla="*/ 138 w 292"/>
                <a:gd name="T47" fmla="*/ 172 h 393"/>
                <a:gd name="T48" fmla="*/ 113 w 292"/>
                <a:gd name="T49" fmla="*/ 140 h 393"/>
                <a:gd name="T50" fmla="*/ 123 w 292"/>
                <a:gd name="T51" fmla="*/ 123 h 393"/>
                <a:gd name="T52" fmla="*/ 105 w 292"/>
                <a:gd name="T53" fmla="*/ 164 h 393"/>
                <a:gd name="T54" fmla="*/ 54 w 292"/>
                <a:gd name="T55" fmla="*/ 162 h 393"/>
                <a:gd name="T56" fmla="*/ 59 w 292"/>
                <a:gd name="T57" fmla="*/ 164 h 393"/>
                <a:gd name="T58" fmla="*/ 121 w 292"/>
                <a:gd name="T59" fmla="*/ 175 h 393"/>
                <a:gd name="T60" fmla="*/ 101 w 292"/>
                <a:gd name="T61" fmla="*/ 119 h 393"/>
                <a:gd name="T62" fmla="*/ 101 w 292"/>
                <a:gd name="T63" fmla="*/ 159 h 393"/>
                <a:gd name="T64" fmla="*/ 56 w 292"/>
                <a:gd name="T65" fmla="*/ 168 h 393"/>
                <a:gd name="T66" fmla="*/ 128 w 292"/>
                <a:gd name="T67" fmla="*/ 196 h 393"/>
                <a:gd name="T68" fmla="*/ 56 w 292"/>
                <a:gd name="T69" fmla="*/ 169 h 393"/>
                <a:gd name="T70" fmla="*/ 55 w 292"/>
                <a:gd name="T71" fmla="*/ 250 h 393"/>
                <a:gd name="T72" fmla="*/ 25 w 292"/>
                <a:gd name="T73" fmla="*/ 276 h 393"/>
                <a:gd name="T74" fmla="*/ 19 w 292"/>
                <a:gd name="T75" fmla="*/ 285 h 393"/>
                <a:gd name="T76" fmla="*/ 21 w 292"/>
                <a:gd name="T77" fmla="*/ 340 h 393"/>
                <a:gd name="T78" fmla="*/ 69 w 292"/>
                <a:gd name="T79" fmla="*/ 310 h 393"/>
                <a:gd name="T80" fmla="*/ 75 w 292"/>
                <a:gd name="T81" fmla="*/ 336 h 393"/>
                <a:gd name="T82" fmla="*/ 37 w 292"/>
                <a:gd name="T83" fmla="*/ 256 h 393"/>
                <a:gd name="T84" fmla="*/ 13 w 292"/>
                <a:gd name="T85" fmla="*/ 247 h 393"/>
                <a:gd name="T86" fmla="*/ 37 w 292"/>
                <a:gd name="T87" fmla="*/ 256 h 393"/>
                <a:gd name="T88" fmla="*/ 17 w 292"/>
                <a:gd name="T89" fmla="*/ 369 h 393"/>
                <a:gd name="T90" fmla="*/ 17 w 292"/>
                <a:gd name="T91" fmla="*/ 369 h 393"/>
                <a:gd name="T92" fmla="*/ 14 w 292"/>
                <a:gd name="T93" fmla="*/ 265 h 393"/>
                <a:gd name="T94" fmla="*/ 15 w 292"/>
                <a:gd name="T95" fmla="*/ 281 h 393"/>
                <a:gd name="T96" fmla="*/ 14 w 292"/>
                <a:gd name="T97" fmla="*/ 265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2" h="393">
                  <a:moveTo>
                    <a:pt x="139" y="5"/>
                  </a:moveTo>
                  <a:lnTo>
                    <a:pt x="139" y="5"/>
                  </a:lnTo>
                  <a:lnTo>
                    <a:pt x="134" y="82"/>
                  </a:lnTo>
                  <a:cubicBezTo>
                    <a:pt x="139" y="81"/>
                    <a:pt x="144" y="80"/>
                    <a:pt x="149" y="79"/>
                  </a:cubicBezTo>
                  <a:lnTo>
                    <a:pt x="159" y="18"/>
                  </a:lnTo>
                  <a:cubicBezTo>
                    <a:pt x="159" y="15"/>
                    <a:pt x="165" y="16"/>
                    <a:pt x="164" y="19"/>
                  </a:cubicBezTo>
                  <a:lnTo>
                    <a:pt x="155" y="78"/>
                  </a:lnTo>
                  <a:cubicBezTo>
                    <a:pt x="159" y="78"/>
                    <a:pt x="163" y="78"/>
                    <a:pt x="167" y="77"/>
                  </a:cubicBezTo>
                  <a:lnTo>
                    <a:pt x="187" y="0"/>
                  </a:lnTo>
                  <a:cubicBezTo>
                    <a:pt x="171" y="1"/>
                    <a:pt x="155" y="2"/>
                    <a:pt x="139" y="5"/>
                  </a:cubicBezTo>
                  <a:lnTo>
                    <a:pt x="139" y="5"/>
                  </a:lnTo>
                  <a:close/>
                  <a:moveTo>
                    <a:pt x="193" y="0"/>
                  </a:moveTo>
                  <a:lnTo>
                    <a:pt x="193" y="0"/>
                  </a:lnTo>
                  <a:lnTo>
                    <a:pt x="173" y="77"/>
                  </a:lnTo>
                  <a:cubicBezTo>
                    <a:pt x="178" y="77"/>
                    <a:pt x="183" y="77"/>
                    <a:pt x="188" y="77"/>
                  </a:cubicBezTo>
                  <a:lnTo>
                    <a:pt x="207" y="17"/>
                  </a:lnTo>
                  <a:cubicBezTo>
                    <a:pt x="208" y="13"/>
                    <a:pt x="214" y="15"/>
                    <a:pt x="213" y="18"/>
                  </a:cubicBezTo>
                  <a:lnTo>
                    <a:pt x="194" y="78"/>
                  </a:lnTo>
                  <a:cubicBezTo>
                    <a:pt x="199" y="78"/>
                    <a:pt x="203" y="79"/>
                    <a:pt x="208" y="80"/>
                  </a:cubicBezTo>
                  <a:lnTo>
                    <a:pt x="240" y="4"/>
                  </a:lnTo>
                  <a:cubicBezTo>
                    <a:pt x="224" y="2"/>
                    <a:pt x="208" y="0"/>
                    <a:pt x="193" y="0"/>
                  </a:cubicBezTo>
                  <a:lnTo>
                    <a:pt x="193" y="0"/>
                  </a:lnTo>
                  <a:close/>
                  <a:moveTo>
                    <a:pt x="246" y="5"/>
                  </a:moveTo>
                  <a:lnTo>
                    <a:pt x="246" y="5"/>
                  </a:lnTo>
                  <a:lnTo>
                    <a:pt x="214" y="81"/>
                  </a:lnTo>
                  <a:cubicBezTo>
                    <a:pt x="218" y="81"/>
                    <a:pt x="222" y="82"/>
                    <a:pt x="226" y="83"/>
                  </a:cubicBezTo>
                  <a:lnTo>
                    <a:pt x="258" y="22"/>
                  </a:lnTo>
                  <a:cubicBezTo>
                    <a:pt x="260" y="19"/>
                    <a:pt x="265" y="21"/>
                    <a:pt x="263" y="25"/>
                  </a:cubicBezTo>
                  <a:lnTo>
                    <a:pt x="232" y="85"/>
                  </a:lnTo>
                  <a:cubicBezTo>
                    <a:pt x="237" y="86"/>
                    <a:pt x="243" y="88"/>
                    <a:pt x="248" y="90"/>
                  </a:cubicBezTo>
                  <a:lnTo>
                    <a:pt x="292" y="17"/>
                  </a:lnTo>
                  <a:cubicBezTo>
                    <a:pt x="277" y="12"/>
                    <a:pt x="261" y="8"/>
                    <a:pt x="246" y="5"/>
                  </a:cubicBezTo>
                  <a:lnTo>
                    <a:pt x="246" y="5"/>
                  </a:lnTo>
                  <a:close/>
                  <a:moveTo>
                    <a:pt x="144" y="174"/>
                  </a:moveTo>
                  <a:lnTo>
                    <a:pt x="144" y="174"/>
                  </a:lnTo>
                  <a:cubicBezTo>
                    <a:pt x="144" y="175"/>
                    <a:pt x="144" y="175"/>
                    <a:pt x="144" y="176"/>
                  </a:cubicBezTo>
                  <a:cubicBezTo>
                    <a:pt x="143" y="176"/>
                    <a:pt x="143" y="176"/>
                    <a:pt x="142" y="177"/>
                  </a:cubicBezTo>
                  <a:cubicBezTo>
                    <a:pt x="142" y="177"/>
                    <a:pt x="142" y="177"/>
                    <a:pt x="142" y="177"/>
                  </a:cubicBezTo>
                  <a:cubicBezTo>
                    <a:pt x="137" y="178"/>
                    <a:pt x="132" y="177"/>
                    <a:pt x="128" y="177"/>
                  </a:cubicBezTo>
                  <a:cubicBezTo>
                    <a:pt x="127" y="177"/>
                    <a:pt x="127" y="177"/>
                    <a:pt x="126" y="178"/>
                  </a:cubicBezTo>
                  <a:cubicBezTo>
                    <a:pt x="127" y="183"/>
                    <a:pt x="130" y="190"/>
                    <a:pt x="136" y="196"/>
                  </a:cubicBezTo>
                  <a:cubicBezTo>
                    <a:pt x="140" y="196"/>
                    <a:pt x="144" y="196"/>
                    <a:pt x="149" y="197"/>
                  </a:cubicBezTo>
                  <a:lnTo>
                    <a:pt x="161" y="145"/>
                  </a:lnTo>
                  <a:cubicBezTo>
                    <a:pt x="147" y="141"/>
                    <a:pt x="144" y="117"/>
                    <a:pt x="162" y="113"/>
                  </a:cubicBezTo>
                  <a:cubicBezTo>
                    <a:pt x="162" y="109"/>
                    <a:pt x="164" y="106"/>
                    <a:pt x="167" y="103"/>
                  </a:cubicBezTo>
                  <a:cubicBezTo>
                    <a:pt x="157" y="104"/>
                    <a:pt x="147" y="105"/>
                    <a:pt x="138" y="107"/>
                  </a:cubicBezTo>
                  <a:lnTo>
                    <a:pt x="141" y="136"/>
                  </a:lnTo>
                  <a:cubicBezTo>
                    <a:pt x="141" y="136"/>
                    <a:pt x="141" y="136"/>
                    <a:pt x="141" y="137"/>
                  </a:cubicBezTo>
                  <a:lnTo>
                    <a:pt x="141" y="140"/>
                  </a:lnTo>
                  <a:cubicBezTo>
                    <a:pt x="141" y="143"/>
                    <a:pt x="136" y="144"/>
                    <a:pt x="135" y="140"/>
                  </a:cubicBezTo>
                  <a:lnTo>
                    <a:pt x="135" y="138"/>
                  </a:lnTo>
                  <a:lnTo>
                    <a:pt x="124" y="130"/>
                  </a:lnTo>
                  <a:cubicBezTo>
                    <a:pt x="121" y="132"/>
                    <a:pt x="119" y="136"/>
                    <a:pt x="119" y="140"/>
                  </a:cubicBezTo>
                  <a:cubicBezTo>
                    <a:pt x="119" y="148"/>
                    <a:pt x="125" y="154"/>
                    <a:pt x="133" y="154"/>
                  </a:cubicBezTo>
                  <a:cubicBezTo>
                    <a:pt x="134" y="154"/>
                    <a:pt x="135" y="154"/>
                    <a:pt x="137" y="154"/>
                  </a:cubicBezTo>
                  <a:lnTo>
                    <a:pt x="137" y="153"/>
                  </a:lnTo>
                  <a:cubicBezTo>
                    <a:pt x="136" y="149"/>
                    <a:pt x="142" y="148"/>
                    <a:pt x="142" y="152"/>
                  </a:cubicBezTo>
                  <a:lnTo>
                    <a:pt x="142" y="155"/>
                  </a:lnTo>
                  <a:cubicBezTo>
                    <a:pt x="143" y="155"/>
                    <a:pt x="143" y="155"/>
                    <a:pt x="143" y="156"/>
                  </a:cubicBezTo>
                  <a:lnTo>
                    <a:pt x="144" y="174"/>
                  </a:lnTo>
                  <a:cubicBezTo>
                    <a:pt x="144" y="174"/>
                    <a:pt x="144" y="174"/>
                    <a:pt x="144" y="174"/>
                  </a:cubicBezTo>
                  <a:lnTo>
                    <a:pt x="144" y="174"/>
                  </a:lnTo>
                  <a:close/>
                  <a:moveTo>
                    <a:pt x="123" y="123"/>
                  </a:moveTo>
                  <a:lnTo>
                    <a:pt x="123" y="123"/>
                  </a:lnTo>
                  <a:lnTo>
                    <a:pt x="125" y="124"/>
                  </a:lnTo>
                  <a:cubicBezTo>
                    <a:pt x="125" y="124"/>
                    <a:pt x="125" y="124"/>
                    <a:pt x="126" y="124"/>
                  </a:cubicBezTo>
                  <a:lnTo>
                    <a:pt x="135" y="131"/>
                  </a:lnTo>
                  <a:lnTo>
                    <a:pt x="133" y="108"/>
                  </a:lnTo>
                  <a:cubicBezTo>
                    <a:pt x="125" y="110"/>
                    <a:pt x="118" y="112"/>
                    <a:pt x="111" y="115"/>
                  </a:cubicBezTo>
                  <a:cubicBezTo>
                    <a:pt x="97" y="130"/>
                    <a:pt x="98" y="147"/>
                    <a:pt x="107" y="159"/>
                  </a:cubicBezTo>
                  <a:cubicBezTo>
                    <a:pt x="108" y="159"/>
                    <a:pt x="108" y="159"/>
                    <a:pt x="108" y="159"/>
                  </a:cubicBezTo>
                  <a:cubicBezTo>
                    <a:pt x="115" y="168"/>
                    <a:pt x="127" y="173"/>
                    <a:pt x="138" y="172"/>
                  </a:cubicBezTo>
                  <a:lnTo>
                    <a:pt x="137" y="159"/>
                  </a:lnTo>
                  <a:cubicBezTo>
                    <a:pt x="136" y="160"/>
                    <a:pt x="134" y="160"/>
                    <a:pt x="133" y="160"/>
                  </a:cubicBezTo>
                  <a:cubicBezTo>
                    <a:pt x="122" y="160"/>
                    <a:pt x="113" y="151"/>
                    <a:pt x="113" y="140"/>
                  </a:cubicBezTo>
                  <a:cubicBezTo>
                    <a:pt x="113" y="135"/>
                    <a:pt x="116" y="130"/>
                    <a:pt x="119" y="126"/>
                  </a:cubicBezTo>
                  <a:cubicBezTo>
                    <a:pt x="118" y="124"/>
                    <a:pt x="121" y="121"/>
                    <a:pt x="123" y="123"/>
                  </a:cubicBezTo>
                  <a:lnTo>
                    <a:pt x="123" y="123"/>
                  </a:lnTo>
                  <a:close/>
                  <a:moveTo>
                    <a:pt x="121" y="175"/>
                  </a:moveTo>
                  <a:lnTo>
                    <a:pt x="121" y="175"/>
                  </a:lnTo>
                  <a:cubicBezTo>
                    <a:pt x="115" y="172"/>
                    <a:pt x="109" y="169"/>
                    <a:pt x="105" y="164"/>
                  </a:cubicBezTo>
                  <a:cubicBezTo>
                    <a:pt x="85" y="169"/>
                    <a:pt x="68" y="154"/>
                    <a:pt x="62" y="142"/>
                  </a:cubicBezTo>
                  <a:cubicBezTo>
                    <a:pt x="55" y="147"/>
                    <a:pt x="48" y="153"/>
                    <a:pt x="42" y="159"/>
                  </a:cubicBezTo>
                  <a:lnTo>
                    <a:pt x="54" y="162"/>
                  </a:lnTo>
                  <a:cubicBezTo>
                    <a:pt x="55" y="162"/>
                    <a:pt x="55" y="162"/>
                    <a:pt x="55" y="162"/>
                  </a:cubicBezTo>
                  <a:lnTo>
                    <a:pt x="58" y="163"/>
                  </a:lnTo>
                  <a:cubicBezTo>
                    <a:pt x="58" y="163"/>
                    <a:pt x="59" y="163"/>
                    <a:pt x="59" y="164"/>
                  </a:cubicBezTo>
                  <a:cubicBezTo>
                    <a:pt x="60" y="164"/>
                    <a:pt x="60" y="164"/>
                    <a:pt x="60" y="165"/>
                  </a:cubicBezTo>
                  <a:cubicBezTo>
                    <a:pt x="74" y="181"/>
                    <a:pt x="108" y="181"/>
                    <a:pt x="121" y="175"/>
                  </a:cubicBezTo>
                  <a:lnTo>
                    <a:pt x="121" y="175"/>
                  </a:lnTo>
                  <a:close/>
                  <a:moveTo>
                    <a:pt x="101" y="159"/>
                  </a:moveTo>
                  <a:lnTo>
                    <a:pt x="101" y="159"/>
                  </a:lnTo>
                  <a:cubicBezTo>
                    <a:pt x="93" y="148"/>
                    <a:pt x="92" y="134"/>
                    <a:pt x="101" y="119"/>
                  </a:cubicBezTo>
                  <a:cubicBezTo>
                    <a:pt x="89" y="124"/>
                    <a:pt x="77" y="131"/>
                    <a:pt x="66" y="139"/>
                  </a:cubicBezTo>
                  <a:cubicBezTo>
                    <a:pt x="71" y="149"/>
                    <a:pt x="85" y="161"/>
                    <a:pt x="101" y="159"/>
                  </a:cubicBezTo>
                  <a:lnTo>
                    <a:pt x="101" y="159"/>
                  </a:lnTo>
                  <a:close/>
                  <a:moveTo>
                    <a:pt x="56" y="169"/>
                  </a:moveTo>
                  <a:lnTo>
                    <a:pt x="56" y="169"/>
                  </a:lnTo>
                  <a:lnTo>
                    <a:pt x="56" y="168"/>
                  </a:lnTo>
                  <a:cubicBezTo>
                    <a:pt x="54" y="174"/>
                    <a:pt x="54" y="186"/>
                    <a:pt x="55" y="192"/>
                  </a:cubicBezTo>
                  <a:cubicBezTo>
                    <a:pt x="66" y="196"/>
                    <a:pt x="79" y="196"/>
                    <a:pt x="94" y="196"/>
                  </a:cubicBezTo>
                  <a:cubicBezTo>
                    <a:pt x="106" y="196"/>
                    <a:pt x="117" y="196"/>
                    <a:pt x="128" y="196"/>
                  </a:cubicBezTo>
                  <a:cubicBezTo>
                    <a:pt x="124" y="191"/>
                    <a:pt x="122" y="185"/>
                    <a:pt x="121" y="181"/>
                  </a:cubicBezTo>
                  <a:cubicBezTo>
                    <a:pt x="104" y="187"/>
                    <a:pt x="71" y="185"/>
                    <a:pt x="56" y="169"/>
                  </a:cubicBezTo>
                  <a:lnTo>
                    <a:pt x="56" y="169"/>
                  </a:lnTo>
                  <a:close/>
                  <a:moveTo>
                    <a:pt x="66" y="255"/>
                  </a:moveTo>
                  <a:lnTo>
                    <a:pt x="66" y="255"/>
                  </a:lnTo>
                  <a:cubicBezTo>
                    <a:pt x="62" y="254"/>
                    <a:pt x="59" y="252"/>
                    <a:pt x="55" y="250"/>
                  </a:cubicBezTo>
                  <a:cubicBezTo>
                    <a:pt x="51" y="253"/>
                    <a:pt x="47" y="255"/>
                    <a:pt x="44" y="258"/>
                  </a:cubicBezTo>
                  <a:cubicBezTo>
                    <a:pt x="44" y="258"/>
                    <a:pt x="43" y="259"/>
                    <a:pt x="43" y="259"/>
                  </a:cubicBezTo>
                  <a:cubicBezTo>
                    <a:pt x="36" y="265"/>
                    <a:pt x="30" y="271"/>
                    <a:pt x="25" y="276"/>
                  </a:cubicBezTo>
                  <a:cubicBezTo>
                    <a:pt x="25" y="276"/>
                    <a:pt x="25" y="277"/>
                    <a:pt x="25" y="277"/>
                  </a:cubicBezTo>
                  <a:cubicBezTo>
                    <a:pt x="23" y="279"/>
                    <a:pt x="21" y="282"/>
                    <a:pt x="19" y="284"/>
                  </a:cubicBezTo>
                  <a:cubicBezTo>
                    <a:pt x="19" y="285"/>
                    <a:pt x="19" y="285"/>
                    <a:pt x="19" y="285"/>
                  </a:cubicBezTo>
                  <a:cubicBezTo>
                    <a:pt x="12" y="295"/>
                    <a:pt x="9" y="304"/>
                    <a:pt x="8" y="312"/>
                  </a:cubicBezTo>
                  <a:cubicBezTo>
                    <a:pt x="6" y="324"/>
                    <a:pt x="7" y="340"/>
                    <a:pt x="0" y="350"/>
                  </a:cubicBezTo>
                  <a:cubicBezTo>
                    <a:pt x="11" y="349"/>
                    <a:pt x="14" y="346"/>
                    <a:pt x="21" y="340"/>
                  </a:cubicBezTo>
                  <a:cubicBezTo>
                    <a:pt x="14" y="310"/>
                    <a:pt x="36" y="271"/>
                    <a:pt x="66" y="255"/>
                  </a:cubicBezTo>
                  <a:lnTo>
                    <a:pt x="66" y="255"/>
                  </a:lnTo>
                  <a:close/>
                  <a:moveTo>
                    <a:pt x="69" y="310"/>
                  </a:moveTo>
                  <a:lnTo>
                    <a:pt x="69" y="310"/>
                  </a:lnTo>
                  <a:cubicBezTo>
                    <a:pt x="68" y="311"/>
                    <a:pt x="68" y="312"/>
                    <a:pt x="67" y="314"/>
                  </a:cubicBezTo>
                  <a:cubicBezTo>
                    <a:pt x="61" y="326"/>
                    <a:pt x="68" y="336"/>
                    <a:pt x="75" y="336"/>
                  </a:cubicBezTo>
                  <a:cubicBezTo>
                    <a:pt x="93" y="336"/>
                    <a:pt x="92" y="311"/>
                    <a:pt x="69" y="310"/>
                  </a:cubicBezTo>
                  <a:lnTo>
                    <a:pt x="69" y="310"/>
                  </a:lnTo>
                  <a:close/>
                  <a:moveTo>
                    <a:pt x="37" y="256"/>
                  </a:moveTo>
                  <a:lnTo>
                    <a:pt x="37" y="256"/>
                  </a:lnTo>
                  <a:cubicBezTo>
                    <a:pt x="28" y="249"/>
                    <a:pt x="17" y="240"/>
                    <a:pt x="12" y="229"/>
                  </a:cubicBezTo>
                  <a:cubicBezTo>
                    <a:pt x="11" y="235"/>
                    <a:pt x="11" y="241"/>
                    <a:pt x="13" y="247"/>
                  </a:cubicBezTo>
                  <a:lnTo>
                    <a:pt x="13" y="247"/>
                  </a:lnTo>
                  <a:cubicBezTo>
                    <a:pt x="15" y="256"/>
                    <a:pt x="19" y="264"/>
                    <a:pt x="23" y="270"/>
                  </a:cubicBezTo>
                  <a:cubicBezTo>
                    <a:pt x="27" y="266"/>
                    <a:pt x="32" y="261"/>
                    <a:pt x="37" y="256"/>
                  </a:cubicBezTo>
                  <a:lnTo>
                    <a:pt x="37" y="256"/>
                  </a:lnTo>
                  <a:close/>
                  <a:moveTo>
                    <a:pt x="17" y="369"/>
                  </a:moveTo>
                  <a:lnTo>
                    <a:pt x="17" y="369"/>
                  </a:lnTo>
                  <a:cubicBezTo>
                    <a:pt x="17" y="377"/>
                    <a:pt x="18" y="385"/>
                    <a:pt x="17" y="393"/>
                  </a:cubicBezTo>
                  <a:cubicBezTo>
                    <a:pt x="26" y="392"/>
                    <a:pt x="29" y="390"/>
                    <a:pt x="34" y="385"/>
                  </a:cubicBezTo>
                  <a:cubicBezTo>
                    <a:pt x="28" y="381"/>
                    <a:pt x="22" y="376"/>
                    <a:pt x="17" y="369"/>
                  </a:cubicBezTo>
                  <a:lnTo>
                    <a:pt x="17" y="369"/>
                  </a:lnTo>
                  <a:close/>
                  <a:moveTo>
                    <a:pt x="14" y="265"/>
                  </a:moveTo>
                  <a:lnTo>
                    <a:pt x="14" y="265"/>
                  </a:lnTo>
                  <a:lnTo>
                    <a:pt x="3" y="271"/>
                  </a:lnTo>
                  <a:lnTo>
                    <a:pt x="9" y="283"/>
                  </a:lnTo>
                  <a:cubicBezTo>
                    <a:pt x="11" y="282"/>
                    <a:pt x="13" y="281"/>
                    <a:pt x="15" y="281"/>
                  </a:cubicBezTo>
                  <a:cubicBezTo>
                    <a:pt x="16" y="279"/>
                    <a:pt x="18" y="277"/>
                    <a:pt x="20" y="275"/>
                  </a:cubicBezTo>
                  <a:cubicBezTo>
                    <a:pt x="18" y="272"/>
                    <a:pt x="16" y="268"/>
                    <a:pt x="14" y="265"/>
                  </a:cubicBezTo>
                  <a:lnTo>
                    <a:pt x="14" y="265"/>
                  </a:lnTo>
                  <a:close/>
                </a:path>
              </a:pathLst>
            </a:custGeom>
            <a:noFill/>
            <a:ln w="15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sz="4267"/>
            </a:p>
          </p:txBody>
        </p:sp>
        <p:sp>
          <p:nvSpPr>
            <p:cNvPr id="32" name="Freeform 11">
              <a:extLst>
                <a:ext uri="{FF2B5EF4-FFF2-40B4-BE49-F238E27FC236}">
                  <a16:creationId xmlns:a16="http://schemas.microsoft.com/office/drawing/2014/main" id="{48867F45-B2F5-4849-A54C-69D80BAB50C5}"/>
                </a:ext>
              </a:extLst>
            </p:cNvPr>
            <p:cNvSpPr>
              <a:spLocks noEditPoints="1"/>
            </p:cNvSpPr>
            <p:nvPr userDrawn="1"/>
          </p:nvSpPr>
          <p:spPr bwMode="auto">
            <a:xfrm>
              <a:off x="7686675" y="476250"/>
              <a:ext cx="280988" cy="304800"/>
            </a:xfrm>
            <a:custGeom>
              <a:avLst/>
              <a:gdLst>
                <a:gd name="T0" fmla="*/ 1 w 346"/>
                <a:gd name="T1" fmla="*/ 230 h 372"/>
                <a:gd name="T2" fmla="*/ 27 w 346"/>
                <a:gd name="T3" fmla="*/ 197 h 372"/>
                <a:gd name="T4" fmla="*/ 1 w 346"/>
                <a:gd name="T5" fmla="*/ 223 h 372"/>
                <a:gd name="T6" fmla="*/ 1 w 346"/>
                <a:gd name="T7" fmla="*/ 214 h 372"/>
                <a:gd name="T8" fmla="*/ 2 w 346"/>
                <a:gd name="T9" fmla="*/ 188 h 372"/>
                <a:gd name="T10" fmla="*/ 3 w 346"/>
                <a:gd name="T11" fmla="*/ 179 h 372"/>
                <a:gd name="T12" fmla="*/ 29 w 346"/>
                <a:gd name="T13" fmla="*/ 168 h 372"/>
                <a:gd name="T14" fmla="*/ 5 w 346"/>
                <a:gd name="T15" fmla="*/ 169 h 372"/>
                <a:gd name="T16" fmla="*/ 7 w 346"/>
                <a:gd name="T17" fmla="*/ 161 h 372"/>
                <a:gd name="T18" fmla="*/ 32 w 346"/>
                <a:gd name="T19" fmla="*/ 127 h 372"/>
                <a:gd name="T20" fmla="*/ 36 w 346"/>
                <a:gd name="T21" fmla="*/ 96 h 372"/>
                <a:gd name="T22" fmla="*/ 56 w 346"/>
                <a:gd name="T23" fmla="*/ 72 h 372"/>
                <a:gd name="T24" fmla="*/ 68 w 346"/>
                <a:gd name="T25" fmla="*/ 75 h 372"/>
                <a:gd name="T26" fmla="*/ 214 w 346"/>
                <a:gd name="T27" fmla="*/ 53 h 372"/>
                <a:gd name="T28" fmla="*/ 203 w 346"/>
                <a:gd name="T29" fmla="*/ 80 h 372"/>
                <a:gd name="T30" fmla="*/ 214 w 346"/>
                <a:gd name="T31" fmla="*/ 53 h 372"/>
                <a:gd name="T32" fmla="*/ 187 w 346"/>
                <a:gd name="T33" fmla="*/ 64 h 372"/>
                <a:gd name="T34" fmla="*/ 199 w 346"/>
                <a:gd name="T35" fmla="*/ 53 h 372"/>
                <a:gd name="T36" fmla="*/ 205 w 346"/>
                <a:gd name="T37" fmla="*/ 50 h 372"/>
                <a:gd name="T38" fmla="*/ 210 w 346"/>
                <a:gd name="T39" fmla="*/ 23 h 372"/>
                <a:gd name="T40" fmla="*/ 182 w 346"/>
                <a:gd name="T41" fmla="*/ 27 h 372"/>
                <a:gd name="T42" fmla="*/ 186 w 346"/>
                <a:gd name="T43" fmla="*/ 49 h 372"/>
                <a:gd name="T44" fmla="*/ 172 w 346"/>
                <a:gd name="T45" fmla="*/ 105 h 372"/>
                <a:gd name="T46" fmla="*/ 197 w 346"/>
                <a:gd name="T47" fmla="*/ 70 h 372"/>
                <a:gd name="T48" fmla="*/ 225 w 346"/>
                <a:gd name="T49" fmla="*/ 90 h 372"/>
                <a:gd name="T50" fmla="*/ 232 w 346"/>
                <a:gd name="T51" fmla="*/ 80 h 372"/>
                <a:gd name="T52" fmla="*/ 242 w 346"/>
                <a:gd name="T53" fmla="*/ 51 h 372"/>
                <a:gd name="T54" fmla="*/ 222 w 346"/>
                <a:gd name="T55" fmla="*/ 60 h 372"/>
                <a:gd name="T56" fmla="*/ 203 w 346"/>
                <a:gd name="T57" fmla="*/ 88 h 372"/>
                <a:gd name="T58" fmla="*/ 225 w 346"/>
                <a:gd name="T59" fmla="*/ 90 h 372"/>
                <a:gd name="T60" fmla="*/ 200 w 346"/>
                <a:gd name="T61" fmla="*/ 247 h 372"/>
                <a:gd name="T62" fmla="*/ 200 w 346"/>
                <a:gd name="T63" fmla="*/ 247 h 372"/>
                <a:gd name="T64" fmla="*/ 262 w 346"/>
                <a:gd name="T65" fmla="*/ 176 h 372"/>
                <a:gd name="T66" fmla="*/ 262 w 346"/>
                <a:gd name="T67" fmla="*/ 176 h 372"/>
                <a:gd name="T68" fmla="*/ 303 w 346"/>
                <a:gd name="T69" fmla="*/ 125 h 372"/>
                <a:gd name="T70" fmla="*/ 303 w 346"/>
                <a:gd name="T71" fmla="*/ 125 h 372"/>
                <a:gd name="T72" fmla="*/ 302 w 346"/>
                <a:gd name="T73" fmla="*/ 148 h 372"/>
                <a:gd name="T74" fmla="*/ 303 w 346"/>
                <a:gd name="T75" fmla="*/ 132 h 372"/>
                <a:gd name="T76" fmla="*/ 189 w 346"/>
                <a:gd name="T77" fmla="*/ 269 h 372"/>
                <a:gd name="T78" fmla="*/ 257 w 346"/>
                <a:gd name="T79" fmla="*/ 205 h 372"/>
                <a:gd name="T80" fmla="*/ 257 w 346"/>
                <a:gd name="T81" fmla="*/ 181 h 372"/>
                <a:gd name="T82" fmla="*/ 194 w 346"/>
                <a:gd name="T83" fmla="*/ 255 h 372"/>
                <a:gd name="T84" fmla="*/ 189 w 346"/>
                <a:gd name="T85" fmla="*/ 269 h 372"/>
                <a:gd name="T86" fmla="*/ 68 w 346"/>
                <a:gd name="T87" fmla="*/ 369 h 372"/>
                <a:gd name="T88" fmla="*/ 101 w 346"/>
                <a:gd name="T89" fmla="*/ 350 h 372"/>
                <a:gd name="T90" fmla="*/ 129 w 346"/>
                <a:gd name="T91" fmla="*/ 325 h 372"/>
                <a:gd name="T92" fmla="*/ 148 w 346"/>
                <a:gd name="T93" fmla="*/ 305 h 372"/>
                <a:gd name="T94" fmla="*/ 176 w 346"/>
                <a:gd name="T95" fmla="*/ 271 h 372"/>
                <a:gd name="T96" fmla="*/ 191 w 346"/>
                <a:gd name="T97" fmla="*/ 250 h 372"/>
                <a:gd name="T98" fmla="*/ 253 w 346"/>
                <a:gd name="T99" fmla="*/ 160 h 372"/>
                <a:gd name="T100" fmla="*/ 279 w 346"/>
                <a:gd name="T101" fmla="*/ 125 h 372"/>
                <a:gd name="T102" fmla="*/ 295 w 346"/>
                <a:gd name="T103" fmla="*/ 106 h 372"/>
                <a:gd name="T104" fmla="*/ 341 w 346"/>
                <a:gd name="T105" fmla="*/ 64 h 372"/>
                <a:gd name="T106" fmla="*/ 343 w 346"/>
                <a:gd name="T107" fmla="*/ 63 h 372"/>
                <a:gd name="T108" fmla="*/ 331 w 346"/>
                <a:gd name="T109" fmla="*/ 52 h 372"/>
                <a:gd name="T110" fmla="*/ 68 w 346"/>
                <a:gd name="T111" fmla="*/ 369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6" h="372">
                  <a:moveTo>
                    <a:pt x="1" y="223"/>
                  </a:moveTo>
                  <a:lnTo>
                    <a:pt x="1" y="223"/>
                  </a:lnTo>
                  <a:cubicBezTo>
                    <a:pt x="1" y="225"/>
                    <a:pt x="1" y="228"/>
                    <a:pt x="1" y="230"/>
                  </a:cubicBezTo>
                  <a:cubicBezTo>
                    <a:pt x="7" y="226"/>
                    <a:pt x="15" y="220"/>
                    <a:pt x="20" y="219"/>
                  </a:cubicBezTo>
                  <a:cubicBezTo>
                    <a:pt x="22" y="212"/>
                    <a:pt x="24" y="205"/>
                    <a:pt x="28" y="196"/>
                  </a:cubicBezTo>
                  <a:cubicBezTo>
                    <a:pt x="28" y="197"/>
                    <a:pt x="27" y="197"/>
                    <a:pt x="27" y="197"/>
                  </a:cubicBezTo>
                  <a:cubicBezTo>
                    <a:pt x="27" y="197"/>
                    <a:pt x="27" y="197"/>
                    <a:pt x="27" y="197"/>
                  </a:cubicBezTo>
                  <a:cubicBezTo>
                    <a:pt x="15" y="204"/>
                    <a:pt x="3" y="218"/>
                    <a:pt x="1" y="223"/>
                  </a:cubicBezTo>
                  <a:lnTo>
                    <a:pt x="1" y="223"/>
                  </a:lnTo>
                  <a:close/>
                  <a:moveTo>
                    <a:pt x="2" y="188"/>
                  </a:moveTo>
                  <a:lnTo>
                    <a:pt x="2" y="188"/>
                  </a:lnTo>
                  <a:cubicBezTo>
                    <a:pt x="1" y="196"/>
                    <a:pt x="0" y="205"/>
                    <a:pt x="1" y="214"/>
                  </a:cubicBezTo>
                  <a:cubicBezTo>
                    <a:pt x="3" y="210"/>
                    <a:pt x="7" y="206"/>
                    <a:pt x="11" y="202"/>
                  </a:cubicBezTo>
                  <a:lnTo>
                    <a:pt x="2" y="188"/>
                  </a:lnTo>
                  <a:lnTo>
                    <a:pt x="2" y="188"/>
                  </a:lnTo>
                  <a:close/>
                  <a:moveTo>
                    <a:pt x="5" y="169"/>
                  </a:moveTo>
                  <a:lnTo>
                    <a:pt x="5" y="169"/>
                  </a:lnTo>
                  <a:cubicBezTo>
                    <a:pt x="4" y="172"/>
                    <a:pt x="4" y="176"/>
                    <a:pt x="3" y="179"/>
                  </a:cubicBezTo>
                  <a:lnTo>
                    <a:pt x="15" y="198"/>
                  </a:lnTo>
                  <a:cubicBezTo>
                    <a:pt x="17" y="197"/>
                    <a:pt x="20" y="195"/>
                    <a:pt x="22" y="194"/>
                  </a:cubicBezTo>
                  <a:cubicBezTo>
                    <a:pt x="12" y="174"/>
                    <a:pt x="10" y="178"/>
                    <a:pt x="29" y="168"/>
                  </a:cubicBezTo>
                  <a:cubicBezTo>
                    <a:pt x="28" y="165"/>
                    <a:pt x="27" y="162"/>
                    <a:pt x="26" y="159"/>
                  </a:cubicBezTo>
                  <a:cubicBezTo>
                    <a:pt x="21" y="160"/>
                    <a:pt x="12" y="164"/>
                    <a:pt x="5" y="169"/>
                  </a:cubicBezTo>
                  <a:lnTo>
                    <a:pt x="5" y="169"/>
                  </a:lnTo>
                  <a:close/>
                  <a:moveTo>
                    <a:pt x="36" y="96"/>
                  </a:moveTo>
                  <a:lnTo>
                    <a:pt x="36" y="96"/>
                  </a:lnTo>
                  <a:cubicBezTo>
                    <a:pt x="23" y="116"/>
                    <a:pt x="13" y="138"/>
                    <a:pt x="7" y="161"/>
                  </a:cubicBezTo>
                  <a:cubicBezTo>
                    <a:pt x="13" y="157"/>
                    <a:pt x="20" y="155"/>
                    <a:pt x="24" y="153"/>
                  </a:cubicBezTo>
                  <a:cubicBezTo>
                    <a:pt x="23" y="145"/>
                    <a:pt x="23" y="136"/>
                    <a:pt x="27" y="126"/>
                  </a:cubicBezTo>
                  <a:cubicBezTo>
                    <a:pt x="28" y="123"/>
                    <a:pt x="32" y="123"/>
                    <a:pt x="32" y="127"/>
                  </a:cubicBezTo>
                  <a:cubicBezTo>
                    <a:pt x="34" y="141"/>
                    <a:pt x="49" y="152"/>
                    <a:pt x="60" y="161"/>
                  </a:cubicBezTo>
                  <a:cubicBezTo>
                    <a:pt x="62" y="159"/>
                    <a:pt x="65" y="156"/>
                    <a:pt x="68" y="154"/>
                  </a:cubicBezTo>
                  <a:cubicBezTo>
                    <a:pt x="52" y="142"/>
                    <a:pt x="40" y="125"/>
                    <a:pt x="36" y="96"/>
                  </a:cubicBezTo>
                  <a:lnTo>
                    <a:pt x="36" y="96"/>
                  </a:lnTo>
                  <a:close/>
                  <a:moveTo>
                    <a:pt x="56" y="72"/>
                  </a:moveTo>
                  <a:lnTo>
                    <a:pt x="56" y="72"/>
                  </a:lnTo>
                  <a:cubicBezTo>
                    <a:pt x="53" y="75"/>
                    <a:pt x="50" y="78"/>
                    <a:pt x="47" y="82"/>
                  </a:cubicBezTo>
                  <a:cubicBezTo>
                    <a:pt x="53" y="90"/>
                    <a:pt x="59" y="95"/>
                    <a:pt x="67" y="98"/>
                  </a:cubicBezTo>
                  <a:cubicBezTo>
                    <a:pt x="66" y="91"/>
                    <a:pt x="66" y="81"/>
                    <a:pt x="68" y="75"/>
                  </a:cubicBezTo>
                  <a:lnTo>
                    <a:pt x="56" y="72"/>
                  </a:lnTo>
                  <a:lnTo>
                    <a:pt x="56" y="72"/>
                  </a:lnTo>
                  <a:close/>
                  <a:moveTo>
                    <a:pt x="214" y="53"/>
                  </a:moveTo>
                  <a:lnTo>
                    <a:pt x="214" y="53"/>
                  </a:lnTo>
                  <a:cubicBezTo>
                    <a:pt x="211" y="55"/>
                    <a:pt x="208" y="56"/>
                    <a:pt x="204" y="56"/>
                  </a:cubicBezTo>
                  <a:cubicBezTo>
                    <a:pt x="203" y="64"/>
                    <a:pt x="202" y="72"/>
                    <a:pt x="203" y="80"/>
                  </a:cubicBezTo>
                  <a:lnTo>
                    <a:pt x="218" y="64"/>
                  </a:lnTo>
                  <a:cubicBezTo>
                    <a:pt x="215" y="60"/>
                    <a:pt x="214" y="57"/>
                    <a:pt x="214" y="53"/>
                  </a:cubicBezTo>
                  <a:lnTo>
                    <a:pt x="214" y="53"/>
                  </a:lnTo>
                  <a:close/>
                  <a:moveTo>
                    <a:pt x="197" y="70"/>
                  </a:moveTo>
                  <a:lnTo>
                    <a:pt x="197" y="70"/>
                  </a:lnTo>
                  <a:cubicBezTo>
                    <a:pt x="193" y="69"/>
                    <a:pt x="189" y="68"/>
                    <a:pt x="187" y="64"/>
                  </a:cubicBezTo>
                  <a:cubicBezTo>
                    <a:pt x="186" y="62"/>
                    <a:pt x="192" y="63"/>
                    <a:pt x="193" y="63"/>
                  </a:cubicBezTo>
                  <a:cubicBezTo>
                    <a:pt x="195" y="63"/>
                    <a:pt x="196" y="62"/>
                    <a:pt x="198" y="62"/>
                  </a:cubicBezTo>
                  <a:cubicBezTo>
                    <a:pt x="198" y="59"/>
                    <a:pt x="198" y="56"/>
                    <a:pt x="199" y="53"/>
                  </a:cubicBezTo>
                  <a:cubicBezTo>
                    <a:pt x="199" y="53"/>
                    <a:pt x="199" y="52"/>
                    <a:pt x="199" y="52"/>
                  </a:cubicBezTo>
                  <a:cubicBezTo>
                    <a:pt x="199" y="51"/>
                    <a:pt x="199" y="50"/>
                    <a:pt x="199" y="49"/>
                  </a:cubicBezTo>
                  <a:cubicBezTo>
                    <a:pt x="200" y="46"/>
                    <a:pt x="205" y="46"/>
                    <a:pt x="205" y="50"/>
                  </a:cubicBezTo>
                  <a:cubicBezTo>
                    <a:pt x="221" y="49"/>
                    <a:pt x="218" y="25"/>
                    <a:pt x="201" y="29"/>
                  </a:cubicBezTo>
                  <a:cubicBezTo>
                    <a:pt x="197" y="29"/>
                    <a:pt x="196" y="24"/>
                    <a:pt x="200" y="23"/>
                  </a:cubicBezTo>
                  <a:cubicBezTo>
                    <a:pt x="204" y="22"/>
                    <a:pt x="207" y="22"/>
                    <a:pt x="210" y="23"/>
                  </a:cubicBezTo>
                  <a:cubicBezTo>
                    <a:pt x="208" y="0"/>
                    <a:pt x="172" y="14"/>
                    <a:pt x="192" y="32"/>
                  </a:cubicBezTo>
                  <a:cubicBezTo>
                    <a:pt x="195" y="34"/>
                    <a:pt x="192" y="39"/>
                    <a:pt x="189" y="36"/>
                  </a:cubicBezTo>
                  <a:cubicBezTo>
                    <a:pt x="185" y="33"/>
                    <a:pt x="183" y="30"/>
                    <a:pt x="182" y="27"/>
                  </a:cubicBezTo>
                  <a:cubicBezTo>
                    <a:pt x="169" y="29"/>
                    <a:pt x="172" y="45"/>
                    <a:pt x="181" y="48"/>
                  </a:cubicBezTo>
                  <a:lnTo>
                    <a:pt x="181" y="47"/>
                  </a:lnTo>
                  <a:cubicBezTo>
                    <a:pt x="182" y="44"/>
                    <a:pt x="187" y="45"/>
                    <a:pt x="186" y="49"/>
                  </a:cubicBezTo>
                  <a:lnTo>
                    <a:pt x="185" y="51"/>
                  </a:lnTo>
                  <a:cubicBezTo>
                    <a:pt x="185" y="52"/>
                    <a:pt x="185" y="52"/>
                    <a:pt x="185" y="52"/>
                  </a:cubicBezTo>
                  <a:lnTo>
                    <a:pt x="172" y="105"/>
                  </a:lnTo>
                  <a:cubicBezTo>
                    <a:pt x="175" y="105"/>
                    <a:pt x="177" y="106"/>
                    <a:pt x="179" y="106"/>
                  </a:cubicBezTo>
                  <a:lnTo>
                    <a:pt x="199" y="85"/>
                  </a:lnTo>
                  <a:cubicBezTo>
                    <a:pt x="197" y="80"/>
                    <a:pt x="197" y="75"/>
                    <a:pt x="197" y="70"/>
                  </a:cubicBezTo>
                  <a:lnTo>
                    <a:pt x="197" y="70"/>
                  </a:lnTo>
                  <a:close/>
                  <a:moveTo>
                    <a:pt x="225" y="90"/>
                  </a:moveTo>
                  <a:lnTo>
                    <a:pt x="225" y="90"/>
                  </a:lnTo>
                  <a:cubicBezTo>
                    <a:pt x="222" y="85"/>
                    <a:pt x="221" y="79"/>
                    <a:pt x="222" y="74"/>
                  </a:cubicBezTo>
                  <a:cubicBezTo>
                    <a:pt x="222" y="71"/>
                    <a:pt x="225" y="76"/>
                    <a:pt x="225" y="76"/>
                  </a:cubicBezTo>
                  <a:cubicBezTo>
                    <a:pt x="227" y="78"/>
                    <a:pt x="229" y="79"/>
                    <a:pt x="232" y="80"/>
                  </a:cubicBezTo>
                  <a:cubicBezTo>
                    <a:pt x="236" y="73"/>
                    <a:pt x="241" y="66"/>
                    <a:pt x="246" y="60"/>
                  </a:cubicBezTo>
                  <a:cubicBezTo>
                    <a:pt x="252" y="52"/>
                    <a:pt x="257" y="45"/>
                    <a:pt x="263" y="38"/>
                  </a:cubicBezTo>
                  <a:cubicBezTo>
                    <a:pt x="253" y="26"/>
                    <a:pt x="237" y="33"/>
                    <a:pt x="242" y="51"/>
                  </a:cubicBezTo>
                  <a:cubicBezTo>
                    <a:pt x="243" y="55"/>
                    <a:pt x="237" y="56"/>
                    <a:pt x="236" y="52"/>
                  </a:cubicBezTo>
                  <a:cubicBezTo>
                    <a:pt x="235" y="48"/>
                    <a:pt x="235" y="45"/>
                    <a:pt x="235" y="42"/>
                  </a:cubicBezTo>
                  <a:cubicBezTo>
                    <a:pt x="223" y="38"/>
                    <a:pt x="214" y="49"/>
                    <a:pt x="222" y="60"/>
                  </a:cubicBezTo>
                  <a:cubicBezTo>
                    <a:pt x="225" y="57"/>
                    <a:pt x="228" y="61"/>
                    <a:pt x="226" y="64"/>
                  </a:cubicBezTo>
                  <a:lnTo>
                    <a:pt x="204" y="87"/>
                  </a:lnTo>
                  <a:cubicBezTo>
                    <a:pt x="204" y="88"/>
                    <a:pt x="204" y="88"/>
                    <a:pt x="203" y="88"/>
                  </a:cubicBezTo>
                  <a:lnTo>
                    <a:pt x="186" y="107"/>
                  </a:lnTo>
                  <a:cubicBezTo>
                    <a:pt x="193" y="109"/>
                    <a:pt x="201" y="110"/>
                    <a:pt x="209" y="113"/>
                  </a:cubicBezTo>
                  <a:cubicBezTo>
                    <a:pt x="214" y="105"/>
                    <a:pt x="220" y="97"/>
                    <a:pt x="225" y="90"/>
                  </a:cubicBezTo>
                  <a:lnTo>
                    <a:pt x="225" y="90"/>
                  </a:lnTo>
                  <a:close/>
                  <a:moveTo>
                    <a:pt x="200" y="247"/>
                  </a:moveTo>
                  <a:lnTo>
                    <a:pt x="200" y="247"/>
                  </a:lnTo>
                  <a:cubicBezTo>
                    <a:pt x="231" y="234"/>
                    <a:pt x="241" y="209"/>
                    <a:pt x="240" y="189"/>
                  </a:cubicBezTo>
                  <a:cubicBezTo>
                    <a:pt x="233" y="199"/>
                    <a:pt x="226" y="210"/>
                    <a:pt x="219" y="219"/>
                  </a:cubicBezTo>
                  <a:cubicBezTo>
                    <a:pt x="213" y="229"/>
                    <a:pt x="206" y="238"/>
                    <a:pt x="200" y="247"/>
                  </a:cubicBezTo>
                  <a:lnTo>
                    <a:pt x="200" y="247"/>
                  </a:lnTo>
                  <a:close/>
                  <a:moveTo>
                    <a:pt x="262" y="176"/>
                  </a:moveTo>
                  <a:lnTo>
                    <a:pt x="262" y="176"/>
                  </a:lnTo>
                  <a:cubicBezTo>
                    <a:pt x="275" y="162"/>
                    <a:pt x="280" y="148"/>
                    <a:pt x="280" y="134"/>
                  </a:cubicBezTo>
                  <a:cubicBezTo>
                    <a:pt x="272" y="143"/>
                    <a:pt x="265" y="152"/>
                    <a:pt x="259" y="162"/>
                  </a:cubicBezTo>
                  <a:cubicBezTo>
                    <a:pt x="260" y="166"/>
                    <a:pt x="261" y="171"/>
                    <a:pt x="262" y="176"/>
                  </a:cubicBezTo>
                  <a:lnTo>
                    <a:pt x="262" y="176"/>
                  </a:lnTo>
                  <a:close/>
                  <a:moveTo>
                    <a:pt x="303" y="125"/>
                  </a:moveTo>
                  <a:lnTo>
                    <a:pt x="303" y="125"/>
                  </a:lnTo>
                  <a:cubicBezTo>
                    <a:pt x="317" y="114"/>
                    <a:pt x="322" y="102"/>
                    <a:pt x="322" y="87"/>
                  </a:cubicBezTo>
                  <a:cubicBezTo>
                    <a:pt x="314" y="94"/>
                    <a:pt x="307" y="101"/>
                    <a:pt x="300" y="109"/>
                  </a:cubicBezTo>
                  <a:cubicBezTo>
                    <a:pt x="301" y="115"/>
                    <a:pt x="302" y="120"/>
                    <a:pt x="303" y="125"/>
                  </a:cubicBezTo>
                  <a:lnTo>
                    <a:pt x="303" y="125"/>
                  </a:lnTo>
                  <a:close/>
                  <a:moveTo>
                    <a:pt x="302" y="148"/>
                  </a:moveTo>
                  <a:lnTo>
                    <a:pt x="302" y="148"/>
                  </a:lnTo>
                  <a:cubicBezTo>
                    <a:pt x="331" y="135"/>
                    <a:pt x="344" y="104"/>
                    <a:pt x="341" y="71"/>
                  </a:cubicBezTo>
                  <a:cubicBezTo>
                    <a:pt x="336" y="75"/>
                    <a:pt x="332" y="78"/>
                    <a:pt x="327" y="82"/>
                  </a:cubicBezTo>
                  <a:cubicBezTo>
                    <a:pt x="329" y="102"/>
                    <a:pt x="322" y="118"/>
                    <a:pt x="303" y="132"/>
                  </a:cubicBezTo>
                  <a:cubicBezTo>
                    <a:pt x="303" y="138"/>
                    <a:pt x="303" y="143"/>
                    <a:pt x="302" y="148"/>
                  </a:cubicBezTo>
                  <a:lnTo>
                    <a:pt x="302" y="148"/>
                  </a:lnTo>
                  <a:close/>
                  <a:moveTo>
                    <a:pt x="189" y="269"/>
                  </a:moveTo>
                  <a:lnTo>
                    <a:pt x="189" y="269"/>
                  </a:lnTo>
                  <a:cubicBezTo>
                    <a:pt x="189" y="269"/>
                    <a:pt x="189" y="269"/>
                    <a:pt x="189" y="269"/>
                  </a:cubicBezTo>
                  <a:cubicBezTo>
                    <a:pt x="222" y="266"/>
                    <a:pt x="251" y="240"/>
                    <a:pt x="257" y="205"/>
                  </a:cubicBezTo>
                  <a:cubicBezTo>
                    <a:pt x="257" y="204"/>
                    <a:pt x="257" y="204"/>
                    <a:pt x="257" y="204"/>
                  </a:cubicBezTo>
                  <a:cubicBezTo>
                    <a:pt x="258" y="197"/>
                    <a:pt x="258" y="190"/>
                    <a:pt x="257" y="182"/>
                  </a:cubicBezTo>
                  <a:cubicBezTo>
                    <a:pt x="257" y="182"/>
                    <a:pt x="257" y="181"/>
                    <a:pt x="257" y="181"/>
                  </a:cubicBezTo>
                  <a:cubicBezTo>
                    <a:pt x="257" y="177"/>
                    <a:pt x="256" y="172"/>
                    <a:pt x="254" y="168"/>
                  </a:cubicBezTo>
                  <a:cubicBezTo>
                    <a:pt x="251" y="172"/>
                    <a:pt x="248" y="177"/>
                    <a:pt x="244" y="182"/>
                  </a:cubicBezTo>
                  <a:cubicBezTo>
                    <a:pt x="249" y="207"/>
                    <a:pt x="238" y="242"/>
                    <a:pt x="194" y="255"/>
                  </a:cubicBezTo>
                  <a:cubicBezTo>
                    <a:pt x="191" y="260"/>
                    <a:pt x="187" y="264"/>
                    <a:pt x="184" y="269"/>
                  </a:cubicBezTo>
                  <a:cubicBezTo>
                    <a:pt x="185" y="269"/>
                    <a:pt x="187" y="269"/>
                    <a:pt x="189" y="269"/>
                  </a:cubicBezTo>
                  <a:lnTo>
                    <a:pt x="189" y="269"/>
                  </a:lnTo>
                  <a:close/>
                  <a:moveTo>
                    <a:pt x="68" y="369"/>
                  </a:moveTo>
                  <a:lnTo>
                    <a:pt x="68" y="369"/>
                  </a:lnTo>
                  <a:cubicBezTo>
                    <a:pt x="68" y="369"/>
                    <a:pt x="68" y="369"/>
                    <a:pt x="68" y="369"/>
                  </a:cubicBezTo>
                  <a:cubicBezTo>
                    <a:pt x="68" y="370"/>
                    <a:pt x="69" y="371"/>
                    <a:pt x="70" y="372"/>
                  </a:cubicBezTo>
                  <a:cubicBezTo>
                    <a:pt x="81" y="366"/>
                    <a:pt x="91" y="358"/>
                    <a:pt x="101" y="350"/>
                  </a:cubicBezTo>
                  <a:cubicBezTo>
                    <a:pt x="101" y="350"/>
                    <a:pt x="101" y="350"/>
                    <a:pt x="101" y="350"/>
                  </a:cubicBezTo>
                  <a:cubicBezTo>
                    <a:pt x="106" y="346"/>
                    <a:pt x="111" y="342"/>
                    <a:pt x="115" y="338"/>
                  </a:cubicBezTo>
                  <a:cubicBezTo>
                    <a:pt x="115" y="338"/>
                    <a:pt x="116" y="338"/>
                    <a:pt x="116" y="338"/>
                  </a:cubicBezTo>
                  <a:cubicBezTo>
                    <a:pt x="120" y="334"/>
                    <a:pt x="125" y="329"/>
                    <a:pt x="129" y="325"/>
                  </a:cubicBezTo>
                  <a:cubicBezTo>
                    <a:pt x="129" y="325"/>
                    <a:pt x="130" y="325"/>
                    <a:pt x="130" y="324"/>
                  </a:cubicBezTo>
                  <a:cubicBezTo>
                    <a:pt x="136" y="319"/>
                    <a:pt x="141" y="312"/>
                    <a:pt x="147" y="306"/>
                  </a:cubicBezTo>
                  <a:cubicBezTo>
                    <a:pt x="147" y="306"/>
                    <a:pt x="147" y="305"/>
                    <a:pt x="148" y="305"/>
                  </a:cubicBezTo>
                  <a:cubicBezTo>
                    <a:pt x="153" y="300"/>
                    <a:pt x="158" y="294"/>
                    <a:pt x="162" y="288"/>
                  </a:cubicBezTo>
                  <a:cubicBezTo>
                    <a:pt x="163" y="287"/>
                    <a:pt x="163" y="287"/>
                    <a:pt x="163" y="287"/>
                  </a:cubicBezTo>
                  <a:cubicBezTo>
                    <a:pt x="167" y="282"/>
                    <a:pt x="172" y="276"/>
                    <a:pt x="176" y="271"/>
                  </a:cubicBezTo>
                  <a:cubicBezTo>
                    <a:pt x="176" y="270"/>
                    <a:pt x="176" y="270"/>
                    <a:pt x="176" y="270"/>
                  </a:cubicBezTo>
                  <a:cubicBezTo>
                    <a:pt x="181" y="264"/>
                    <a:pt x="186" y="257"/>
                    <a:pt x="190" y="251"/>
                  </a:cubicBezTo>
                  <a:cubicBezTo>
                    <a:pt x="190" y="251"/>
                    <a:pt x="190" y="251"/>
                    <a:pt x="191" y="250"/>
                  </a:cubicBezTo>
                  <a:cubicBezTo>
                    <a:pt x="207" y="227"/>
                    <a:pt x="223" y="203"/>
                    <a:pt x="239" y="180"/>
                  </a:cubicBezTo>
                  <a:cubicBezTo>
                    <a:pt x="239" y="180"/>
                    <a:pt x="239" y="180"/>
                    <a:pt x="239" y="180"/>
                  </a:cubicBezTo>
                  <a:cubicBezTo>
                    <a:pt x="244" y="173"/>
                    <a:pt x="248" y="167"/>
                    <a:pt x="253" y="160"/>
                  </a:cubicBezTo>
                  <a:cubicBezTo>
                    <a:pt x="253" y="160"/>
                    <a:pt x="253" y="160"/>
                    <a:pt x="253" y="160"/>
                  </a:cubicBezTo>
                  <a:cubicBezTo>
                    <a:pt x="261" y="149"/>
                    <a:pt x="269" y="138"/>
                    <a:pt x="277" y="128"/>
                  </a:cubicBezTo>
                  <a:cubicBezTo>
                    <a:pt x="278" y="127"/>
                    <a:pt x="279" y="126"/>
                    <a:pt x="279" y="125"/>
                  </a:cubicBezTo>
                  <a:cubicBezTo>
                    <a:pt x="280" y="125"/>
                    <a:pt x="280" y="124"/>
                    <a:pt x="280" y="124"/>
                  </a:cubicBezTo>
                  <a:cubicBezTo>
                    <a:pt x="285" y="118"/>
                    <a:pt x="290" y="113"/>
                    <a:pt x="295" y="107"/>
                  </a:cubicBezTo>
                  <a:cubicBezTo>
                    <a:pt x="295" y="107"/>
                    <a:pt x="295" y="107"/>
                    <a:pt x="295" y="106"/>
                  </a:cubicBezTo>
                  <a:cubicBezTo>
                    <a:pt x="304" y="97"/>
                    <a:pt x="313" y="87"/>
                    <a:pt x="322" y="79"/>
                  </a:cubicBezTo>
                  <a:cubicBezTo>
                    <a:pt x="322" y="79"/>
                    <a:pt x="323" y="79"/>
                    <a:pt x="323" y="79"/>
                  </a:cubicBezTo>
                  <a:cubicBezTo>
                    <a:pt x="329" y="73"/>
                    <a:pt x="335" y="69"/>
                    <a:pt x="341" y="64"/>
                  </a:cubicBezTo>
                  <a:cubicBezTo>
                    <a:pt x="341" y="64"/>
                    <a:pt x="342" y="64"/>
                    <a:pt x="342" y="64"/>
                  </a:cubicBezTo>
                  <a:lnTo>
                    <a:pt x="343" y="63"/>
                  </a:lnTo>
                  <a:cubicBezTo>
                    <a:pt x="343" y="63"/>
                    <a:pt x="343" y="63"/>
                    <a:pt x="343" y="63"/>
                  </a:cubicBezTo>
                  <a:cubicBezTo>
                    <a:pt x="344" y="62"/>
                    <a:pt x="345" y="61"/>
                    <a:pt x="346" y="61"/>
                  </a:cubicBezTo>
                  <a:lnTo>
                    <a:pt x="340" y="45"/>
                  </a:lnTo>
                  <a:cubicBezTo>
                    <a:pt x="337" y="47"/>
                    <a:pt x="334" y="50"/>
                    <a:pt x="331" y="52"/>
                  </a:cubicBezTo>
                  <a:cubicBezTo>
                    <a:pt x="331" y="52"/>
                    <a:pt x="331" y="53"/>
                    <a:pt x="331" y="53"/>
                  </a:cubicBezTo>
                  <a:cubicBezTo>
                    <a:pt x="225" y="140"/>
                    <a:pt x="180" y="283"/>
                    <a:pt x="63" y="361"/>
                  </a:cubicBezTo>
                  <a:cubicBezTo>
                    <a:pt x="65" y="364"/>
                    <a:pt x="66" y="366"/>
                    <a:pt x="68" y="369"/>
                  </a:cubicBezTo>
                  <a:lnTo>
                    <a:pt x="68" y="369"/>
                  </a:lnTo>
                  <a:close/>
                </a:path>
              </a:pathLst>
            </a:custGeom>
            <a:noFill/>
            <a:ln w="15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sz="4267"/>
            </a:p>
          </p:txBody>
        </p:sp>
        <p:sp>
          <p:nvSpPr>
            <p:cNvPr id="33" name="Freeform 12">
              <a:extLst>
                <a:ext uri="{FF2B5EF4-FFF2-40B4-BE49-F238E27FC236}">
                  <a16:creationId xmlns:a16="http://schemas.microsoft.com/office/drawing/2014/main" id="{C244DD00-9B38-7E4A-9828-D9FB7D52B41B}"/>
                </a:ext>
              </a:extLst>
            </p:cNvPr>
            <p:cNvSpPr>
              <a:spLocks noEditPoints="1"/>
            </p:cNvSpPr>
            <p:nvPr userDrawn="1"/>
          </p:nvSpPr>
          <p:spPr bwMode="auto">
            <a:xfrm>
              <a:off x="7694613" y="509588"/>
              <a:ext cx="328613" cy="385762"/>
            </a:xfrm>
            <a:custGeom>
              <a:avLst/>
              <a:gdLst>
                <a:gd name="T0" fmla="*/ 159 w 404"/>
                <a:gd name="T1" fmla="*/ 338 h 470"/>
                <a:gd name="T2" fmla="*/ 185 w 404"/>
                <a:gd name="T3" fmla="*/ 332 h 470"/>
                <a:gd name="T4" fmla="*/ 193 w 404"/>
                <a:gd name="T5" fmla="*/ 297 h 470"/>
                <a:gd name="T6" fmla="*/ 161 w 404"/>
                <a:gd name="T7" fmla="*/ 281 h 470"/>
                <a:gd name="T8" fmla="*/ 137 w 404"/>
                <a:gd name="T9" fmla="*/ 310 h 470"/>
                <a:gd name="T10" fmla="*/ 83 w 404"/>
                <a:gd name="T11" fmla="*/ 444 h 470"/>
                <a:gd name="T12" fmla="*/ 107 w 404"/>
                <a:gd name="T13" fmla="*/ 433 h 470"/>
                <a:gd name="T14" fmla="*/ 155 w 404"/>
                <a:gd name="T15" fmla="*/ 343 h 470"/>
                <a:gd name="T16" fmla="*/ 84 w 404"/>
                <a:gd name="T17" fmla="*/ 429 h 470"/>
                <a:gd name="T18" fmla="*/ 57 w 404"/>
                <a:gd name="T19" fmla="*/ 416 h 470"/>
                <a:gd name="T20" fmla="*/ 59 w 404"/>
                <a:gd name="T21" fmla="*/ 345 h 470"/>
                <a:gd name="T22" fmla="*/ 83 w 404"/>
                <a:gd name="T23" fmla="*/ 444 h 470"/>
                <a:gd name="T24" fmla="*/ 90 w 404"/>
                <a:gd name="T25" fmla="*/ 448 h 470"/>
                <a:gd name="T26" fmla="*/ 108 w 404"/>
                <a:gd name="T27" fmla="*/ 438 h 470"/>
                <a:gd name="T28" fmla="*/ 115 w 404"/>
                <a:gd name="T29" fmla="*/ 434 h 470"/>
                <a:gd name="T30" fmla="*/ 127 w 404"/>
                <a:gd name="T31" fmla="*/ 424 h 470"/>
                <a:gd name="T32" fmla="*/ 161 w 404"/>
                <a:gd name="T33" fmla="*/ 344 h 470"/>
                <a:gd name="T34" fmla="*/ 280 w 404"/>
                <a:gd name="T35" fmla="*/ 459 h 470"/>
                <a:gd name="T36" fmla="*/ 166 w 404"/>
                <a:gd name="T37" fmla="*/ 345 h 470"/>
                <a:gd name="T38" fmla="*/ 161 w 404"/>
                <a:gd name="T39" fmla="*/ 268 h 470"/>
                <a:gd name="T40" fmla="*/ 166 w 404"/>
                <a:gd name="T41" fmla="*/ 275 h 470"/>
                <a:gd name="T42" fmla="*/ 161 w 404"/>
                <a:gd name="T43" fmla="*/ 268 h 470"/>
                <a:gd name="T44" fmla="*/ 199 w 404"/>
                <a:gd name="T45" fmla="*/ 297 h 470"/>
                <a:gd name="T46" fmla="*/ 331 w 404"/>
                <a:gd name="T47" fmla="*/ 362 h 470"/>
                <a:gd name="T48" fmla="*/ 368 w 404"/>
                <a:gd name="T49" fmla="*/ 285 h 470"/>
                <a:gd name="T50" fmla="*/ 323 w 404"/>
                <a:gd name="T51" fmla="*/ 281 h 470"/>
                <a:gd name="T52" fmla="*/ 368 w 404"/>
                <a:gd name="T53" fmla="*/ 279 h 470"/>
                <a:gd name="T54" fmla="*/ 377 w 404"/>
                <a:gd name="T55" fmla="*/ 243 h 470"/>
                <a:gd name="T56" fmla="*/ 345 w 404"/>
                <a:gd name="T57" fmla="*/ 219 h 470"/>
                <a:gd name="T58" fmla="*/ 347 w 404"/>
                <a:gd name="T59" fmla="*/ 245 h 470"/>
                <a:gd name="T60" fmla="*/ 383 w 404"/>
                <a:gd name="T61" fmla="*/ 239 h 470"/>
                <a:gd name="T62" fmla="*/ 367 w 404"/>
                <a:gd name="T63" fmla="*/ 129 h 470"/>
                <a:gd name="T64" fmla="*/ 182 w 404"/>
                <a:gd name="T65" fmla="*/ 233 h 470"/>
                <a:gd name="T66" fmla="*/ 175 w 404"/>
                <a:gd name="T67" fmla="*/ 239 h 470"/>
                <a:gd name="T68" fmla="*/ 170 w 404"/>
                <a:gd name="T69" fmla="*/ 234 h 470"/>
                <a:gd name="T70" fmla="*/ 187 w 404"/>
                <a:gd name="T71" fmla="*/ 282 h 470"/>
                <a:gd name="T72" fmla="*/ 174 w 404"/>
                <a:gd name="T73" fmla="*/ 239 h 470"/>
                <a:gd name="T74" fmla="*/ 273 w 404"/>
                <a:gd name="T75" fmla="*/ 38 h 470"/>
                <a:gd name="T76" fmla="*/ 262 w 404"/>
                <a:gd name="T77" fmla="*/ 38 h 470"/>
                <a:gd name="T78" fmla="*/ 273 w 404"/>
                <a:gd name="T79" fmla="*/ 38 h 470"/>
                <a:gd name="T80" fmla="*/ 282 w 404"/>
                <a:gd name="T81" fmla="*/ 26 h 470"/>
                <a:gd name="T82" fmla="*/ 288 w 404"/>
                <a:gd name="T83" fmla="*/ 20 h 470"/>
                <a:gd name="T84" fmla="*/ 258 w 404"/>
                <a:gd name="T85" fmla="*/ 56 h 470"/>
                <a:gd name="T86" fmla="*/ 254 w 404"/>
                <a:gd name="T87" fmla="*/ 52 h 470"/>
                <a:gd name="T88" fmla="*/ 98 w 404"/>
                <a:gd name="T89" fmla="*/ 6 h 470"/>
                <a:gd name="T90" fmla="*/ 87 w 404"/>
                <a:gd name="T91" fmla="*/ 6 h 470"/>
                <a:gd name="T92" fmla="*/ 98 w 404"/>
                <a:gd name="T93" fmla="*/ 6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04" h="470">
                  <a:moveTo>
                    <a:pt x="159" y="338"/>
                  </a:moveTo>
                  <a:lnTo>
                    <a:pt x="159" y="338"/>
                  </a:lnTo>
                  <a:cubicBezTo>
                    <a:pt x="159" y="338"/>
                    <a:pt x="159" y="338"/>
                    <a:pt x="159" y="338"/>
                  </a:cubicBezTo>
                  <a:cubicBezTo>
                    <a:pt x="161" y="339"/>
                    <a:pt x="164" y="339"/>
                    <a:pt x="166" y="339"/>
                  </a:cubicBezTo>
                  <a:cubicBezTo>
                    <a:pt x="173" y="339"/>
                    <a:pt x="180" y="337"/>
                    <a:pt x="185" y="332"/>
                  </a:cubicBezTo>
                  <a:cubicBezTo>
                    <a:pt x="185" y="332"/>
                    <a:pt x="185" y="332"/>
                    <a:pt x="185" y="332"/>
                  </a:cubicBezTo>
                  <a:cubicBezTo>
                    <a:pt x="192" y="327"/>
                    <a:pt x="196" y="319"/>
                    <a:pt x="196" y="310"/>
                  </a:cubicBezTo>
                  <a:cubicBezTo>
                    <a:pt x="196" y="305"/>
                    <a:pt x="195" y="301"/>
                    <a:pt x="193" y="298"/>
                  </a:cubicBezTo>
                  <a:cubicBezTo>
                    <a:pt x="193" y="297"/>
                    <a:pt x="193" y="297"/>
                    <a:pt x="193" y="297"/>
                  </a:cubicBezTo>
                  <a:cubicBezTo>
                    <a:pt x="188" y="287"/>
                    <a:pt x="178" y="281"/>
                    <a:pt x="166" y="281"/>
                  </a:cubicBezTo>
                  <a:cubicBezTo>
                    <a:pt x="165" y="281"/>
                    <a:pt x="163" y="281"/>
                    <a:pt x="162" y="281"/>
                  </a:cubicBezTo>
                  <a:lnTo>
                    <a:pt x="161" y="281"/>
                  </a:lnTo>
                  <a:cubicBezTo>
                    <a:pt x="156" y="282"/>
                    <a:pt x="151" y="284"/>
                    <a:pt x="147" y="288"/>
                  </a:cubicBezTo>
                  <a:lnTo>
                    <a:pt x="147" y="288"/>
                  </a:lnTo>
                  <a:cubicBezTo>
                    <a:pt x="141" y="293"/>
                    <a:pt x="137" y="301"/>
                    <a:pt x="137" y="310"/>
                  </a:cubicBezTo>
                  <a:cubicBezTo>
                    <a:pt x="137" y="323"/>
                    <a:pt x="146" y="335"/>
                    <a:pt x="159" y="338"/>
                  </a:cubicBezTo>
                  <a:lnTo>
                    <a:pt x="159" y="338"/>
                  </a:lnTo>
                  <a:close/>
                  <a:moveTo>
                    <a:pt x="83" y="444"/>
                  </a:moveTo>
                  <a:lnTo>
                    <a:pt x="83" y="444"/>
                  </a:lnTo>
                  <a:cubicBezTo>
                    <a:pt x="91" y="441"/>
                    <a:pt x="99" y="438"/>
                    <a:pt x="106" y="433"/>
                  </a:cubicBezTo>
                  <a:cubicBezTo>
                    <a:pt x="106" y="433"/>
                    <a:pt x="106" y="433"/>
                    <a:pt x="107" y="433"/>
                  </a:cubicBezTo>
                  <a:cubicBezTo>
                    <a:pt x="113" y="429"/>
                    <a:pt x="119" y="424"/>
                    <a:pt x="124" y="419"/>
                  </a:cubicBezTo>
                  <a:cubicBezTo>
                    <a:pt x="124" y="419"/>
                    <a:pt x="124" y="419"/>
                    <a:pt x="124" y="419"/>
                  </a:cubicBezTo>
                  <a:cubicBezTo>
                    <a:pt x="149" y="394"/>
                    <a:pt x="156" y="361"/>
                    <a:pt x="155" y="343"/>
                  </a:cubicBezTo>
                  <a:cubicBezTo>
                    <a:pt x="150" y="341"/>
                    <a:pt x="144" y="338"/>
                    <a:pt x="140" y="333"/>
                  </a:cubicBezTo>
                  <a:cubicBezTo>
                    <a:pt x="143" y="366"/>
                    <a:pt x="133" y="405"/>
                    <a:pt x="86" y="429"/>
                  </a:cubicBezTo>
                  <a:cubicBezTo>
                    <a:pt x="85" y="429"/>
                    <a:pt x="85" y="429"/>
                    <a:pt x="84" y="429"/>
                  </a:cubicBezTo>
                  <a:cubicBezTo>
                    <a:pt x="84" y="429"/>
                    <a:pt x="83" y="429"/>
                    <a:pt x="83" y="429"/>
                  </a:cubicBezTo>
                  <a:cubicBezTo>
                    <a:pt x="75" y="426"/>
                    <a:pt x="66" y="422"/>
                    <a:pt x="59" y="417"/>
                  </a:cubicBezTo>
                  <a:cubicBezTo>
                    <a:pt x="58" y="416"/>
                    <a:pt x="58" y="416"/>
                    <a:pt x="57" y="416"/>
                  </a:cubicBezTo>
                  <a:cubicBezTo>
                    <a:pt x="51" y="411"/>
                    <a:pt x="45" y="405"/>
                    <a:pt x="41" y="398"/>
                  </a:cubicBezTo>
                  <a:cubicBezTo>
                    <a:pt x="41" y="397"/>
                    <a:pt x="41" y="397"/>
                    <a:pt x="40" y="397"/>
                  </a:cubicBezTo>
                  <a:cubicBezTo>
                    <a:pt x="31" y="381"/>
                    <a:pt x="33" y="361"/>
                    <a:pt x="59" y="345"/>
                  </a:cubicBezTo>
                  <a:cubicBezTo>
                    <a:pt x="58" y="341"/>
                    <a:pt x="56" y="337"/>
                    <a:pt x="54" y="333"/>
                  </a:cubicBezTo>
                  <a:cubicBezTo>
                    <a:pt x="0" y="370"/>
                    <a:pt x="22" y="416"/>
                    <a:pt x="83" y="444"/>
                  </a:cubicBezTo>
                  <a:lnTo>
                    <a:pt x="83" y="444"/>
                  </a:lnTo>
                  <a:close/>
                  <a:moveTo>
                    <a:pt x="108" y="438"/>
                  </a:moveTo>
                  <a:lnTo>
                    <a:pt x="108" y="438"/>
                  </a:lnTo>
                  <a:cubicBezTo>
                    <a:pt x="103" y="442"/>
                    <a:pt x="97" y="445"/>
                    <a:pt x="90" y="448"/>
                  </a:cubicBezTo>
                  <a:cubicBezTo>
                    <a:pt x="122" y="461"/>
                    <a:pt x="164" y="470"/>
                    <a:pt x="208" y="469"/>
                  </a:cubicBezTo>
                  <a:cubicBezTo>
                    <a:pt x="182" y="459"/>
                    <a:pt x="133" y="443"/>
                    <a:pt x="108" y="438"/>
                  </a:cubicBezTo>
                  <a:lnTo>
                    <a:pt x="108" y="438"/>
                  </a:lnTo>
                  <a:close/>
                  <a:moveTo>
                    <a:pt x="127" y="424"/>
                  </a:moveTo>
                  <a:lnTo>
                    <a:pt x="127" y="424"/>
                  </a:lnTo>
                  <a:cubicBezTo>
                    <a:pt x="123" y="428"/>
                    <a:pt x="119" y="431"/>
                    <a:pt x="115" y="434"/>
                  </a:cubicBezTo>
                  <a:cubicBezTo>
                    <a:pt x="146" y="441"/>
                    <a:pt x="202" y="459"/>
                    <a:pt x="222" y="468"/>
                  </a:cubicBezTo>
                  <a:cubicBezTo>
                    <a:pt x="234" y="468"/>
                    <a:pt x="246" y="466"/>
                    <a:pt x="258" y="464"/>
                  </a:cubicBezTo>
                  <a:cubicBezTo>
                    <a:pt x="224" y="453"/>
                    <a:pt x="157" y="432"/>
                    <a:pt x="127" y="424"/>
                  </a:cubicBezTo>
                  <a:lnTo>
                    <a:pt x="127" y="424"/>
                  </a:lnTo>
                  <a:close/>
                  <a:moveTo>
                    <a:pt x="161" y="344"/>
                  </a:moveTo>
                  <a:lnTo>
                    <a:pt x="161" y="344"/>
                  </a:lnTo>
                  <a:cubicBezTo>
                    <a:pt x="161" y="363"/>
                    <a:pt x="154" y="395"/>
                    <a:pt x="131" y="420"/>
                  </a:cubicBezTo>
                  <a:cubicBezTo>
                    <a:pt x="166" y="428"/>
                    <a:pt x="241" y="452"/>
                    <a:pt x="269" y="462"/>
                  </a:cubicBezTo>
                  <a:cubicBezTo>
                    <a:pt x="273" y="461"/>
                    <a:pt x="277" y="460"/>
                    <a:pt x="280" y="459"/>
                  </a:cubicBezTo>
                  <a:cubicBezTo>
                    <a:pt x="276" y="437"/>
                    <a:pt x="276" y="405"/>
                    <a:pt x="287" y="370"/>
                  </a:cubicBezTo>
                  <a:cubicBezTo>
                    <a:pt x="256" y="368"/>
                    <a:pt x="220" y="358"/>
                    <a:pt x="187" y="338"/>
                  </a:cubicBezTo>
                  <a:cubicBezTo>
                    <a:pt x="181" y="342"/>
                    <a:pt x="174" y="345"/>
                    <a:pt x="166" y="345"/>
                  </a:cubicBezTo>
                  <a:cubicBezTo>
                    <a:pt x="164" y="345"/>
                    <a:pt x="163" y="345"/>
                    <a:pt x="161" y="344"/>
                  </a:cubicBezTo>
                  <a:lnTo>
                    <a:pt x="161" y="344"/>
                  </a:lnTo>
                  <a:close/>
                  <a:moveTo>
                    <a:pt x="161" y="268"/>
                  </a:moveTo>
                  <a:lnTo>
                    <a:pt x="161" y="268"/>
                  </a:lnTo>
                  <a:cubicBezTo>
                    <a:pt x="161" y="271"/>
                    <a:pt x="162" y="273"/>
                    <a:pt x="163" y="275"/>
                  </a:cubicBezTo>
                  <a:cubicBezTo>
                    <a:pt x="164" y="275"/>
                    <a:pt x="165" y="275"/>
                    <a:pt x="166" y="275"/>
                  </a:cubicBezTo>
                  <a:cubicBezTo>
                    <a:pt x="172" y="275"/>
                    <a:pt x="177" y="276"/>
                    <a:pt x="182" y="279"/>
                  </a:cubicBezTo>
                  <a:cubicBezTo>
                    <a:pt x="185" y="263"/>
                    <a:pt x="170" y="257"/>
                    <a:pt x="161" y="268"/>
                  </a:cubicBezTo>
                  <a:lnTo>
                    <a:pt x="161" y="268"/>
                  </a:lnTo>
                  <a:close/>
                  <a:moveTo>
                    <a:pt x="181" y="240"/>
                  </a:moveTo>
                  <a:lnTo>
                    <a:pt x="181" y="240"/>
                  </a:lnTo>
                  <a:cubicBezTo>
                    <a:pt x="206" y="246"/>
                    <a:pt x="214" y="278"/>
                    <a:pt x="199" y="297"/>
                  </a:cubicBezTo>
                  <a:cubicBezTo>
                    <a:pt x="200" y="301"/>
                    <a:pt x="201" y="305"/>
                    <a:pt x="201" y="310"/>
                  </a:cubicBezTo>
                  <a:cubicBezTo>
                    <a:pt x="201" y="319"/>
                    <a:pt x="197" y="328"/>
                    <a:pt x="191" y="334"/>
                  </a:cubicBezTo>
                  <a:cubicBezTo>
                    <a:pt x="240" y="364"/>
                    <a:pt x="295" y="369"/>
                    <a:pt x="331" y="362"/>
                  </a:cubicBezTo>
                  <a:cubicBezTo>
                    <a:pt x="369" y="354"/>
                    <a:pt x="382" y="333"/>
                    <a:pt x="359" y="312"/>
                  </a:cubicBezTo>
                  <a:cubicBezTo>
                    <a:pt x="354" y="308"/>
                    <a:pt x="366" y="297"/>
                    <a:pt x="374" y="296"/>
                  </a:cubicBezTo>
                  <a:cubicBezTo>
                    <a:pt x="375" y="291"/>
                    <a:pt x="373" y="287"/>
                    <a:pt x="368" y="285"/>
                  </a:cubicBezTo>
                  <a:cubicBezTo>
                    <a:pt x="357" y="284"/>
                    <a:pt x="338" y="290"/>
                    <a:pt x="325" y="293"/>
                  </a:cubicBezTo>
                  <a:cubicBezTo>
                    <a:pt x="325" y="295"/>
                    <a:pt x="321" y="296"/>
                    <a:pt x="320" y="293"/>
                  </a:cubicBezTo>
                  <a:cubicBezTo>
                    <a:pt x="319" y="289"/>
                    <a:pt x="322" y="283"/>
                    <a:pt x="323" y="281"/>
                  </a:cubicBezTo>
                  <a:cubicBezTo>
                    <a:pt x="325" y="277"/>
                    <a:pt x="329" y="280"/>
                    <a:pt x="328" y="283"/>
                  </a:cubicBezTo>
                  <a:cubicBezTo>
                    <a:pt x="327" y="284"/>
                    <a:pt x="327" y="285"/>
                    <a:pt x="326" y="287"/>
                  </a:cubicBezTo>
                  <a:cubicBezTo>
                    <a:pt x="339" y="284"/>
                    <a:pt x="356" y="278"/>
                    <a:pt x="368" y="279"/>
                  </a:cubicBezTo>
                  <a:cubicBezTo>
                    <a:pt x="371" y="277"/>
                    <a:pt x="379" y="271"/>
                    <a:pt x="378" y="267"/>
                  </a:cubicBezTo>
                  <a:cubicBezTo>
                    <a:pt x="377" y="266"/>
                    <a:pt x="376" y="265"/>
                    <a:pt x="375" y="263"/>
                  </a:cubicBezTo>
                  <a:cubicBezTo>
                    <a:pt x="369" y="255"/>
                    <a:pt x="371" y="249"/>
                    <a:pt x="377" y="243"/>
                  </a:cubicBezTo>
                  <a:cubicBezTo>
                    <a:pt x="367" y="242"/>
                    <a:pt x="355" y="243"/>
                    <a:pt x="349" y="250"/>
                  </a:cubicBezTo>
                  <a:cubicBezTo>
                    <a:pt x="345" y="255"/>
                    <a:pt x="338" y="243"/>
                    <a:pt x="338" y="242"/>
                  </a:cubicBezTo>
                  <a:cubicBezTo>
                    <a:pt x="335" y="236"/>
                    <a:pt x="335" y="228"/>
                    <a:pt x="345" y="219"/>
                  </a:cubicBezTo>
                  <a:cubicBezTo>
                    <a:pt x="347" y="216"/>
                    <a:pt x="351" y="221"/>
                    <a:pt x="349" y="223"/>
                  </a:cubicBezTo>
                  <a:cubicBezTo>
                    <a:pt x="341" y="230"/>
                    <a:pt x="339" y="237"/>
                    <a:pt x="346" y="244"/>
                  </a:cubicBezTo>
                  <a:lnTo>
                    <a:pt x="347" y="245"/>
                  </a:lnTo>
                  <a:cubicBezTo>
                    <a:pt x="357" y="237"/>
                    <a:pt x="371" y="236"/>
                    <a:pt x="383" y="239"/>
                  </a:cubicBezTo>
                  <a:lnTo>
                    <a:pt x="383" y="239"/>
                  </a:lnTo>
                  <a:lnTo>
                    <a:pt x="383" y="239"/>
                  </a:lnTo>
                  <a:cubicBezTo>
                    <a:pt x="404" y="237"/>
                    <a:pt x="403" y="229"/>
                    <a:pt x="397" y="213"/>
                  </a:cubicBezTo>
                  <a:cubicBezTo>
                    <a:pt x="395" y="207"/>
                    <a:pt x="392" y="200"/>
                    <a:pt x="389" y="191"/>
                  </a:cubicBezTo>
                  <a:cubicBezTo>
                    <a:pt x="384" y="180"/>
                    <a:pt x="376" y="155"/>
                    <a:pt x="367" y="129"/>
                  </a:cubicBezTo>
                  <a:cubicBezTo>
                    <a:pt x="343" y="119"/>
                    <a:pt x="308" y="125"/>
                    <a:pt x="282" y="137"/>
                  </a:cubicBezTo>
                  <a:cubicBezTo>
                    <a:pt x="275" y="147"/>
                    <a:pt x="266" y="156"/>
                    <a:pt x="252" y="165"/>
                  </a:cubicBezTo>
                  <a:cubicBezTo>
                    <a:pt x="246" y="202"/>
                    <a:pt x="216" y="229"/>
                    <a:pt x="182" y="233"/>
                  </a:cubicBezTo>
                  <a:lnTo>
                    <a:pt x="181" y="240"/>
                  </a:lnTo>
                  <a:lnTo>
                    <a:pt x="181" y="240"/>
                  </a:lnTo>
                  <a:close/>
                  <a:moveTo>
                    <a:pt x="175" y="239"/>
                  </a:moveTo>
                  <a:lnTo>
                    <a:pt x="175" y="239"/>
                  </a:lnTo>
                  <a:lnTo>
                    <a:pt x="176" y="234"/>
                  </a:lnTo>
                  <a:cubicBezTo>
                    <a:pt x="174" y="234"/>
                    <a:pt x="172" y="234"/>
                    <a:pt x="170" y="234"/>
                  </a:cubicBezTo>
                  <a:cubicBezTo>
                    <a:pt x="166" y="239"/>
                    <a:pt x="162" y="244"/>
                    <a:pt x="158" y="249"/>
                  </a:cubicBezTo>
                  <a:cubicBezTo>
                    <a:pt x="158" y="253"/>
                    <a:pt x="158" y="258"/>
                    <a:pt x="159" y="261"/>
                  </a:cubicBezTo>
                  <a:cubicBezTo>
                    <a:pt x="171" y="252"/>
                    <a:pt x="194" y="258"/>
                    <a:pt x="187" y="282"/>
                  </a:cubicBezTo>
                  <a:cubicBezTo>
                    <a:pt x="190" y="284"/>
                    <a:pt x="193" y="287"/>
                    <a:pt x="196" y="291"/>
                  </a:cubicBezTo>
                  <a:cubicBezTo>
                    <a:pt x="208" y="274"/>
                    <a:pt x="198" y="245"/>
                    <a:pt x="173" y="245"/>
                  </a:cubicBezTo>
                  <a:cubicBezTo>
                    <a:pt x="170" y="244"/>
                    <a:pt x="170" y="239"/>
                    <a:pt x="174" y="239"/>
                  </a:cubicBezTo>
                  <a:cubicBezTo>
                    <a:pt x="174" y="239"/>
                    <a:pt x="175" y="239"/>
                    <a:pt x="175" y="239"/>
                  </a:cubicBezTo>
                  <a:lnTo>
                    <a:pt x="175" y="239"/>
                  </a:lnTo>
                  <a:close/>
                  <a:moveTo>
                    <a:pt x="273" y="38"/>
                  </a:moveTo>
                  <a:lnTo>
                    <a:pt x="273" y="38"/>
                  </a:lnTo>
                  <a:cubicBezTo>
                    <a:pt x="273" y="41"/>
                    <a:pt x="270" y="43"/>
                    <a:pt x="268" y="43"/>
                  </a:cubicBezTo>
                  <a:cubicBezTo>
                    <a:pt x="265" y="43"/>
                    <a:pt x="262" y="41"/>
                    <a:pt x="262" y="38"/>
                  </a:cubicBezTo>
                  <a:cubicBezTo>
                    <a:pt x="262" y="35"/>
                    <a:pt x="265" y="33"/>
                    <a:pt x="268" y="33"/>
                  </a:cubicBezTo>
                  <a:cubicBezTo>
                    <a:pt x="270" y="33"/>
                    <a:pt x="273" y="35"/>
                    <a:pt x="273" y="38"/>
                  </a:cubicBezTo>
                  <a:lnTo>
                    <a:pt x="273" y="38"/>
                  </a:lnTo>
                  <a:close/>
                  <a:moveTo>
                    <a:pt x="288" y="20"/>
                  </a:moveTo>
                  <a:lnTo>
                    <a:pt x="288" y="20"/>
                  </a:lnTo>
                  <a:cubicBezTo>
                    <a:pt x="288" y="24"/>
                    <a:pt x="285" y="26"/>
                    <a:pt x="282" y="26"/>
                  </a:cubicBezTo>
                  <a:cubicBezTo>
                    <a:pt x="279" y="26"/>
                    <a:pt x="276" y="24"/>
                    <a:pt x="276" y="20"/>
                  </a:cubicBezTo>
                  <a:cubicBezTo>
                    <a:pt x="276" y="17"/>
                    <a:pt x="279" y="15"/>
                    <a:pt x="282" y="15"/>
                  </a:cubicBezTo>
                  <a:cubicBezTo>
                    <a:pt x="285" y="15"/>
                    <a:pt x="288" y="17"/>
                    <a:pt x="288" y="20"/>
                  </a:cubicBezTo>
                  <a:lnTo>
                    <a:pt x="288" y="20"/>
                  </a:lnTo>
                  <a:close/>
                  <a:moveTo>
                    <a:pt x="258" y="56"/>
                  </a:moveTo>
                  <a:lnTo>
                    <a:pt x="258" y="56"/>
                  </a:lnTo>
                  <a:cubicBezTo>
                    <a:pt x="258" y="59"/>
                    <a:pt x="256" y="61"/>
                    <a:pt x="254" y="61"/>
                  </a:cubicBezTo>
                  <a:cubicBezTo>
                    <a:pt x="251" y="61"/>
                    <a:pt x="249" y="59"/>
                    <a:pt x="249" y="56"/>
                  </a:cubicBezTo>
                  <a:cubicBezTo>
                    <a:pt x="249" y="54"/>
                    <a:pt x="251" y="52"/>
                    <a:pt x="254" y="52"/>
                  </a:cubicBezTo>
                  <a:cubicBezTo>
                    <a:pt x="256" y="52"/>
                    <a:pt x="258" y="54"/>
                    <a:pt x="258" y="56"/>
                  </a:cubicBezTo>
                  <a:lnTo>
                    <a:pt x="258" y="56"/>
                  </a:lnTo>
                  <a:close/>
                  <a:moveTo>
                    <a:pt x="98" y="6"/>
                  </a:moveTo>
                  <a:lnTo>
                    <a:pt x="98" y="6"/>
                  </a:lnTo>
                  <a:cubicBezTo>
                    <a:pt x="98" y="9"/>
                    <a:pt x="95" y="12"/>
                    <a:pt x="92" y="12"/>
                  </a:cubicBezTo>
                  <a:cubicBezTo>
                    <a:pt x="89" y="12"/>
                    <a:pt x="87" y="9"/>
                    <a:pt x="87" y="6"/>
                  </a:cubicBezTo>
                  <a:cubicBezTo>
                    <a:pt x="87" y="3"/>
                    <a:pt x="89" y="0"/>
                    <a:pt x="92" y="0"/>
                  </a:cubicBezTo>
                  <a:cubicBezTo>
                    <a:pt x="95" y="0"/>
                    <a:pt x="98" y="3"/>
                    <a:pt x="98" y="6"/>
                  </a:cubicBezTo>
                  <a:lnTo>
                    <a:pt x="98" y="6"/>
                  </a:lnTo>
                  <a:close/>
                </a:path>
              </a:pathLst>
            </a:custGeom>
            <a:noFill/>
            <a:ln w="15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sz="4267"/>
            </a:p>
          </p:txBody>
        </p:sp>
        <p:sp>
          <p:nvSpPr>
            <p:cNvPr id="34" name="Freeform 13">
              <a:extLst>
                <a:ext uri="{FF2B5EF4-FFF2-40B4-BE49-F238E27FC236}">
                  <a16:creationId xmlns:a16="http://schemas.microsoft.com/office/drawing/2014/main" id="{75202579-3B45-AA42-ABA7-06BCCBEBA62F}"/>
                </a:ext>
              </a:extLst>
            </p:cNvPr>
            <p:cNvSpPr>
              <a:spLocks noEditPoints="1"/>
            </p:cNvSpPr>
            <p:nvPr userDrawn="1"/>
          </p:nvSpPr>
          <p:spPr bwMode="auto">
            <a:xfrm>
              <a:off x="7816850" y="631825"/>
              <a:ext cx="188913" cy="146050"/>
            </a:xfrm>
            <a:custGeom>
              <a:avLst/>
              <a:gdLst>
                <a:gd name="T0" fmla="*/ 15 w 232"/>
                <a:gd name="T1" fmla="*/ 172 h 178"/>
                <a:gd name="T2" fmla="*/ 15 w 232"/>
                <a:gd name="T3" fmla="*/ 172 h 178"/>
                <a:gd name="T4" fmla="*/ 25 w 232"/>
                <a:gd name="T5" fmla="*/ 162 h 178"/>
                <a:gd name="T6" fmla="*/ 15 w 232"/>
                <a:gd name="T7" fmla="*/ 152 h 178"/>
                <a:gd name="T8" fmla="*/ 5 w 232"/>
                <a:gd name="T9" fmla="*/ 162 h 178"/>
                <a:gd name="T10" fmla="*/ 15 w 232"/>
                <a:gd name="T11" fmla="*/ 172 h 178"/>
                <a:gd name="T12" fmla="*/ 15 w 232"/>
                <a:gd name="T13" fmla="*/ 172 h 178"/>
                <a:gd name="T14" fmla="*/ 15 w 232"/>
                <a:gd name="T15" fmla="*/ 178 h 178"/>
                <a:gd name="T16" fmla="*/ 15 w 232"/>
                <a:gd name="T17" fmla="*/ 178 h 178"/>
                <a:gd name="T18" fmla="*/ 0 w 232"/>
                <a:gd name="T19" fmla="*/ 162 h 178"/>
                <a:gd name="T20" fmla="*/ 15 w 232"/>
                <a:gd name="T21" fmla="*/ 146 h 178"/>
                <a:gd name="T22" fmla="*/ 31 w 232"/>
                <a:gd name="T23" fmla="*/ 162 h 178"/>
                <a:gd name="T24" fmla="*/ 15 w 232"/>
                <a:gd name="T25" fmla="*/ 178 h 178"/>
                <a:gd name="T26" fmla="*/ 15 w 232"/>
                <a:gd name="T27" fmla="*/ 178 h 178"/>
                <a:gd name="T28" fmla="*/ 232 w 232"/>
                <a:gd name="T29" fmla="*/ 91 h 178"/>
                <a:gd name="T30" fmla="*/ 232 w 232"/>
                <a:gd name="T31" fmla="*/ 91 h 178"/>
                <a:gd name="T32" fmla="*/ 232 w 232"/>
                <a:gd name="T33" fmla="*/ 91 h 178"/>
                <a:gd name="T34" fmla="*/ 232 w 232"/>
                <a:gd name="T35" fmla="*/ 91 h 178"/>
                <a:gd name="T36" fmla="*/ 232 w 232"/>
                <a:gd name="T37" fmla="*/ 91 h 178"/>
                <a:gd name="T38" fmla="*/ 232 w 232"/>
                <a:gd name="T39" fmla="*/ 91 h 178"/>
                <a:gd name="T40" fmla="*/ 149 w 232"/>
                <a:gd name="T41" fmla="*/ 27 h 178"/>
                <a:gd name="T42" fmla="*/ 149 w 232"/>
                <a:gd name="T43" fmla="*/ 27 h 178"/>
                <a:gd name="T44" fmla="*/ 147 w 232"/>
                <a:gd name="T45" fmla="*/ 11 h 178"/>
                <a:gd name="T46" fmla="*/ 124 w 232"/>
                <a:gd name="T47" fmla="*/ 23 h 178"/>
                <a:gd name="T48" fmla="*/ 135 w 232"/>
                <a:gd name="T49" fmla="*/ 26 h 178"/>
                <a:gd name="T50" fmla="*/ 149 w 232"/>
                <a:gd name="T51" fmla="*/ 27 h 178"/>
                <a:gd name="T52" fmla="*/ 149 w 232"/>
                <a:gd name="T53" fmla="*/ 27 h 178"/>
                <a:gd name="T54" fmla="*/ 153 w 232"/>
                <a:gd name="T55" fmla="*/ 9 h 178"/>
                <a:gd name="T56" fmla="*/ 153 w 232"/>
                <a:gd name="T57" fmla="*/ 9 h 178"/>
                <a:gd name="T58" fmla="*/ 155 w 232"/>
                <a:gd name="T59" fmla="*/ 28 h 178"/>
                <a:gd name="T60" fmla="*/ 166 w 232"/>
                <a:gd name="T61" fmla="*/ 27 h 178"/>
                <a:gd name="T62" fmla="*/ 163 w 232"/>
                <a:gd name="T63" fmla="*/ 17 h 178"/>
                <a:gd name="T64" fmla="*/ 164 w 232"/>
                <a:gd name="T65" fmla="*/ 7 h 178"/>
                <a:gd name="T66" fmla="*/ 153 w 232"/>
                <a:gd name="T67" fmla="*/ 9 h 178"/>
                <a:gd name="T68" fmla="*/ 153 w 232"/>
                <a:gd name="T69" fmla="*/ 9 h 178"/>
                <a:gd name="T70" fmla="*/ 177 w 232"/>
                <a:gd name="T71" fmla="*/ 1 h 178"/>
                <a:gd name="T72" fmla="*/ 177 w 232"/>
                <a:gd name="T73" fmla="*/ 1 h 178"/>
                <a:gd name="T74" fmla="*/ 187 w 232"/>
                <a:gd name="T75" fmla="*/ 1 h 178"/>
                <a:gd name="T76" fmla="*/ 190 w 232"/>
                <a:gd name="T77" fmla="*/ 4 h 178"/>
                <a:gd name="T78" fmla="*/ 182 w 232"/>
                <a:gd name="T79" fmla="*/ 10 h 178"/>
                <a:gd name="T80" fmla="*/ 183 w 232"/>
                <a:gd name="T81" fmla="*/ 15 h 178"/>
                <a:gd name="T82" fmla="*/ 175 w 232"/>
                <a:gd name="T83" fmla="*/ 32 h 178"/>
                <a:gd name="T84" fmla="*/ 175 w 232"/>
                <a:gd name="T85" fmla="*/ 32 h 178"/>
                <a:gd name="T86" fmla="*/ 154 w 232"/>
                <a:gd name="T87" fmla="*/ 33 h 178"/>
                <a:gd name="T88" fmla="*/ 152 w 232"/>
                <a:gd name="T89" fmla="*/ 33 h 178"/>
                <a:gd name="T90" fmla="*/ 119 w 232"/>
                <a:gd name="T91" fmla="*/ 27 h 178"/>
                <a:gd name="T92" fmla="*/ 119 w 232"/>
                <a:gd name="T93" fmla="*/ 27 h 178"/>
                <a:gd name="T94" fmla="*/ 114 w 232"/>
                <a:gd name="T95" fmla="*/ 24 h 178"/>
                <a:gd name="T96" fmla="*/ 116 w 232"/>
                <a:gd name="T97" fmla="*/ 22 h 178"/>
                <a:gd name="T98" fmla="*/ 117 w 232"/>
                <a:gd name="T99" fmla="*/ 21 h 178"/>
                <a:gd name="T100" fmla="*/ 177 w 232"/>
                <a:gd name="T101" fmla="*/ 1 h 178"/>
                <a:gd name="T102" fmla="*/ 177 w 232"/>
                <a:gd name="T103" fmla="*/ 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2" h="178">
                  <a:moveTo>
                    <a:pt x="15" y="172"/>
                  </a:moveTo>
                  <a:lnTo>
                    <a:pt x="15" y="172"/>
                  </a:lnTo>
                  <a:cubicBezTo>
                    <a:pt x="21" y="172"/>
                    <a:pt x="25" y="167"/>
                    <a:pt x="25" y="162"/>
                  </a:cubicBezTo>
                  <a:cubicBezTo>
                    <a:pt x="25" y="156"/>
                    <a:pt x="21" y="152"/>
                    <a:pt x="15" y="152"/>
                  </a:cubicBezTo>
                  <a:cubicBezTo>
                    <a:pt x="10" y="152"/>
                    <a:pt x="5" y="156"/>
                    <a:pt x="5" y="162"/>
                  </a:cubicBezTo>
                  <a:cubicBezTo>
                    <a:pt x="5" y="167"/>
                    <a:pt x="10" y="172"/>
                    <a:pt x="15" y="172"/>
                  </a:cubicBezTo>
                  <a:lnTo>
                    <a:pt x="15" y="172"/>
                  </a:lnTo>
                  <a:close/>
                  <a:moveTo>
                    <a:pt x="15" y="178"/>
                  </a:moveTo>
                  <a:lnTo>
                    <a:pt x="15" y="178"/>
                  </a:lnTo>
                  <a:cubicBezTo>
                    <a:pt x="7" y="178"/>
                    <a:pt x="0" y="170"/>
                    <a:pt x="0" y="162"/>
                  </a:cubicBezTo>
                  <a:cubicBezTo>
                    <a:pt x="0" y="153"/>
                    <a:pt x="7" y="146"/>
                    <a:pt x="15" y="146"/>
                  </a:cubicBezTo>
                  <a:cubicBezTo>
                    <a:pt x="24" y="146"/>
                    <a:pt x="31" y="153"/>
                    <a:pt x="31" y="162"/>
                  </a:cubicBezTo>
                  <a:cubicBezTo>
                    <a:pt x="31" y="170"/>
                    <a:pt x="24" y="178"/>
                    <a:pt x="15" y="178"/>
                  </a:cubicBezTo>
                  <a:lnTo>
                    <a:pt x="15" y="178"/>
                  </a:lnTo>
                  <a:close/>
                  <a:moveTo>
                    <a:pt x="232" y="91"/>
                  </a:moveTo>
                  <a:lnTo>
                    <a:pt x="232" y="91"/>
                  </a:lnTo>
                  <a:cubicBezTo>
                    <a:pt x="232" y="91"/>
                    <a:pt x="232" y="91"/>
                    <a:pt x="232" y="91"/>
                  </a:cubicBezTo>
                  <a:lnTo>
                    <a:pt x="232" y="91"/>
                  </a:lnTo>
                  <a:lnTo>
                    <a:pt x="232" y="91"/>
                  </a:lnTo>
                  <a:lnTo>
                    <a:pt x="232" y="91"/>
                  </a:lnTo>
                  <a:close/>
                  <a:moveTo>
                    <a:pt x="149" y="27"/>
                  </a:moveTo>
                  <a:lnTo>
                    <a:pt x="149" y="27"/>
                  </a:lnTo>
                  <a:cubicBezTo>
                    <a:pt x="147" y="23"/>
                    <a:pt x="147" y="17"/>
                    <a:pt x="147" y="11"/>
                  </a:cubicBezTo>
                  <a:cubicBezTo>
                    <a:pt x="139" y="13"/>
                    <a:pt x="131" y="17"/>
                    <a:pt x="124" y="23"/>
                  </a:cubicBezTo>
                  <a:cubicBezTo>
                    <a:pt x="126" y="23"/>
                    <a:pt x="130" y="25"/>
                    <a:pt x="135" y="26"/>
                  </a:cubicBezTo>
                  <a:cubicBezTo>
                    <a:pt x="139" y="26"/>
                    <a:pt x="144" y="27"/>
                    <a:pt x="149" y="27"/>
                  </a:cubicBezTo>
                  <a:lnTo>
                    <a:pt x="149" y="27"/>
                  </a:lnTo>
                  <a:close/>
                  <a:moveTo>
                    <a:pt x="153" y="9"/>
                  </a:moveTo>
                  <a:lnTo>
                    <a:pt x="153" y="9"/>
                  </a:lnTo>
                  <a:cubicBezTo>
                    <a:pt x="152" y="17"/>
                    <a:pt x="153" y="23"/>
                    <a:pt x="155" y="28"/>
                  </a:cubicBezTo>
                  <a:cubicBezTo>
                    <a:pt x="159" y="28"/>
                    <a:pt x="162" y="27"/>
                    <a:pt x="166" y="27"/>
                  </a:cubicBezTo>
                  <a:cubicBezTo>
                    <a:pt x="164" y="25"/>
                    <a:pt x="163" y="21"/>
                    <a:pt x="163" y="17"/>
                  </a:cubicBezTo>
                  <a:cubicBezTo>
                    <a:pt x="163" y="14"/>
                    <a:pt x="163" y="10"/>
                    <a:pt x="164" y="7"/>
                  </a:cubicBezTo>
                  <a:cubicBezTo>
                    <a:pt x="161" y="8"/>
                    <a:pt x="157" y="8"/>
                    <a:pt x="153" y="9"/>
                  </a:cubicBezTo>
                  <a:lnTo>
                    <a:pt x="153" y="9"/>
                  </a:lnTo>
                  <a:close/>
                  <a:moveTo>
                    <a:pt x="177" y="1"/>
                  </a:moveTo>
                  <a:lnTo>
                    <a:pt x="177" y="1"/>
                  </a:lnTo>
                  <a:cubicBezTo>
                    <a:pt x="180" y="1"/>
                    <a:pt x="184" y="0"/>
                    <a:pt x="187" y="1"/>
                  </a:cubicBezTo>
                  <a:cubicBezTo>
                    <a:pt x="189" y="1"/>
                    <a:pt x="190" y="3"/>
                    <a:pt x="190" y="4"/>
                  </a:cubicBezTo>
                  <a:cubicBezTo>
                    <a:pt x="190" y="7"/>
                    <a:pt x="185" y="9"/>
                    <a:pt x="182" y="10"/>
                  </a:cubicBezTo>
                  <a:cubicBezTo>
                    <a:pt x="182" y="12"/>
                    <a:pt x="183" y="14"/>
                    <a:pt x="183" y="15"/>
                  </a:cubicBezTo>
                  <a:cubicBezTo>
                    <a:pt x="184" y="23"/>
                    <a:pt x="180" y="30"/>
                    <a:pt x="175" y="32"/>
                  </a:cubicBezTo>
                  <a:cubicBezTo>
                    <a:pt x="175" y="32"/>
                    <a:pt x="175" y="32"/>
                    <a:pt x="175" y="32"/>
                  </a:cubicBezTo>
                  <a:cubicBezTo>
                    <a:pt x="168" y="33"/>
                    <a:pt x="161" y="33"/>
                    <a:pt x="154" y="33"/>
                  </a:cubicBezTo>
                  <a:cubicBezTo>
                    <a:pt x="153" y="33"/>
                    <a:pt x="153" y="33"/>
                    <a:pt x="152" y="33"/>
                  </a:cubicBezTo>
                  <a:cubicBezTo>
                    <a:pt x="141" y="33"/>
                    <a:pt x="129" y="31"/>
                    <a:pt x="119" y="27"/>
                  </a:cubicBezTo>
                  <a:cubicBezTo>
                    <a:pt x="119" y="27"/>
                    <a:pt x="119" y="27"/>
                    <a:pt x="119" y="27"/>
                  </a:cubicBezTo>
                  <a:cubicBezTo>
                    <a:pt x="116" y="30"/>
                    <a:pt x="112" y="27"/>
                    <a:pt x="114" y="24"/>
                  </a:cubicBezTo>
                  <a:cubicBezTo>
                    <a:pt x="114" y="24"/>
                    <a:pt x="115" y="23"/>
                    <a:pt x="116" y="22"/>
                  </a:cubicBezTo>
                  <a:cubicBezTo>
                    <a:pt x="116" y="22"/>
                    <a:pt x="117" y="21"/>
                    <a:pt x="117" y="21"/>
                  </a:cubicBezTo>
                  <a:cubicBezTo>
                    <a:pt x="123" y="15"/>
                    <a:pt x="142" y="1"/>
                    <a:pt x="177" y="1"/>
                  </a:cubicBezTo>
                  <a:lnTo>
                    <a:pt x="177" y="1"/>
                  </a:lnTo>
                  <a:close/>
                </a:path>
              </a:pathLst>
            </a:custGeom>
            <a:noFill/>
            <a:ln w="15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sz="4267"/>
            </a:p>
          </p:txBody>
        </p:sp>
        <p:sp>
          <p:nvSpPr>
            <p:cNvPr id="35" name="Freeform 14">
              <a:extLst>
                <a:ext uri="{FF2B5EF4-FFF2-40B4-BE49-F238E27FC236}">
                  <a16:creationId xmlns:a16="http://schemas.microsoft.com/office/drawing/2014/main" id="{4B1CC9F3-93E3-684F-A5CE-51F70608C89B}"/>
                </a:ext>
              </a:extLst>
            </p:cNvPr>
            <p:cNvSpPr>
              <a:spLocks noEditPoints="1"/>
            </p:cNvSpPr>
            <p:nvPr userDrawn="1"/>
          </p:nvSpPr>
          <p:spPr bwMode="auto">
            <a:xfrm>
              <a:off x="8123238" y="455613"/>
              <a:ext cx="800100" cy="385762"/>
            </a:xfrm>
            <a:custGeom>
              <a:avLst/>
              <a:gdLst>
                <a:gd name="T0" fmla="*/ 44 w 986"/>
                <a:gd name="T1" fmla="*/ 12 h 469"/>
                <a:gd name="T2" fmla="*/ 100 w 986"/>
                <a:gd name="T3" fmla="*/ 110 h 469"/>
                <a:gd name="T4" fmla="*/ 112 w 986"/>
                <a:gd name="T5" fmla="*/ 49 h 469"/>
                <a:gd name="T6" fmla="*/ 238 w 986"/>
                <a:gd name="T7" fmla="*/ 9 h 469"/>
                <a:gd name="T8" fmla="*/ 265 w 986"/>
                <a:gd name="T9" fmla="*/ 94 h 469"/>
                <a:gd name="T10" fmla="*/ 297 w 986"/>
                <a:gd name="T11" fmla="*/ 110 h 469"/>
                <a:gd name="T12" fmla="*/ 368 w 986"/>
                <a:gd name="T13" fmla="*/ 2 h 469"/>
                <a:gd name="T14" fmla="*/ 431 w 986"/>
                <a:gd name="T15" fmla="*/ 0 h 469"/>
                <a:gd name="T16" fmla="*/ 506 w 986"/>
                <a:gd name="T17" fmla="*/ 2 h 469"/>
                <a:gd name="T18" fmla="*/ 562 w 986"/>
                <a:gd name="T19" fmla="*/ 110 h 469"/>
                <a:gd name="T20" fmla="*/ 595 w 986"/>
                <a:gd name="T21" fmla="*/ 104 h 469"/>
                <a:gd name="T22" fmla="*/ 653 w 986"/>
                <a:gd name="T23" fmla="*/ 16 h 469"/>
                <a:gd name="T24" fmla="*/ 623 w 986"/>
                <a:gd name="T25" fmla="*/ 103 h 469"/>
                <a:gd name="T26" fmla="*/ 741 w 986"/>
                <a:gd name="T27" fmla="*/ 112 h 469"/>
                <a:gd name="T28" fmla="*/ 805 w 986"/>
                <a:gd name="T29" fmla="*/ 2 h 469"/>
                <a:gd name="T30" fmla="*/ 887 w 986"/>
                <a:gd name="T31" fmla="*/ 110 h 469"/>
                <a:gd name="T32" fmla="*/ 805 w 986"/>
                <a:gd name="T33" fmla="*/ 2 h 469"/>
                <a:gd name="T34" fmla="*/ 938 w 986"/>
                <a:gd name="T35" fmla="*/ 59 h 469"/>
                <a:gd name="T36" fmla="*/ 926 w 986"/>
                <a:gd name="T37" fmla="*/ 2 h 469"/>
                <a:gd name="T38" fmla="*/ 54 w 986"/>
                <a:gd name="T39" fmla="*/ 281 h 469"/>
                <a:gd name="T40" fmla="*/ 96 w 986"/>
                <a:gd name="T41" fmla="*/ 251 h 469"/>
                <a:gd name="T42" fmla="*/ 205 w 986"/>
                <a:gd name="T43" fmla="*/ 291 h 469"/>
                <a:gd name="T44" fmla="*/ 256 w 986"/>
                <a:gd name="T45" fmla="*/ 288 h 469"/>
                <a:gd name="T46" fmla="*/ 303 w 986"/>
                <a:gd name="T47" fmla="*/ 179 h 469"/>
                <a:gd name="T48" fmla="*/ 303 w 986"/>
                <a:gd name="T49" fmla="*/ 179 h 469"/>
                <a:gd name="T50" fmla="*/ 421 w 986"/>
                <a:gd name="T51" fmla="*/ 278 h 469"/>
                <a:gd name="T52" fmla="*/ 467 w 986"/>
                <a:gd name="T53" fmla="*/ 180 h 469"/>
                <a:gd name="T54" fmla="*/ 525 w 986"/>
                <a:gd name="T55" fmla="*/ 190 h 469"/>
                <a:gd name="T56" fmla="*/ 495 w 986"/>
                <a:gd name="T57" fmla="*/ 288 h 469"/>
                <a:gd name="T58" fmla="*/ 575 w 986"/>
                <a:gd name="T59" fmla="*/ 285 h 469"/>
                <a:gd name="T60" fmla="*/ 618 w 986"/>
                <a:gd name="T61" fmla="*/ 282 h 469"/>
                <a:gd name="T62" fmla="*/ 620 w 986"/>
                <a:gd name="T63" fmla="*/ 227 h 469"/>
                <a:gd name="T64" fmla="*/ 625 w 986"/>
                <a:gd name="T65" fmla="*/ 241 h 469"/>
                <a:gd name="T66" fmla="*/ 697 w 986"/>
                <a:gd name="T67" fmla="*/ 180 h 469"/>
                <a:gd name="T68" fmla="*/ 752 w 986"/>
                <a:gd name="T69" fmla="*/ 288 h 469"/>
                <a:gd name="T70" fmla="*/ 851 w 986"/>
                <a:gd name="T71" fmla="*/ 191 h 469"/>
                <a:gd name="T72" fmla="*/ 900 w 986"/>
                <a:gd name="T73" fmla="*/ 287 h 469"/>
                <a:gd name="T74" fmla="*/ 888 w 986"/>
                <a:gd name="T75" fmla="*/ 291 h 469"/>
                <a:gd name="T76" fmla="*/ 871 w 986"/>
                <a:gd name="T77" fmla="*/ 174 h 469"/>
                <a:gd name="T78" fmla="*/ 820 w 986"/>
                <a:gd name="T79" fmla="*/ 188 h 469"/>
                <a:gd name="T80" fmla="*/ 954 w 986"/>
                <a:gd name="T81" fmla="*/ 190 h 469"/>
                <a:gd name="T82" fmla="*/ 25 w 986"/>
                <a:gd name="T83" fmla="*/ 457 h 469"/>
                <a:gd name="T84" fmla="*/ 46 w 986"/>
                <a:gd name="T85" fmla="*/ 359 h 469"/>
                <a:gd name="T86" fmla="*/ 171 w 986"/>
                <a:gd name="T87" fmla="*/ 369 h 469"/>
                <a:gd name="T88" fmla="*/ 220 w 986"/>
                <a:gd name="T89" fmla="*/ 465 h 469"/>
                <a:gd name="T90" fmla="*/ 208 w 986"/>
                <a:gd name="T91" fmla="*/ 469 h 469"/>
                <a:gd name="T92" fmla="*/ 278 w 986"/>
                <a:gd name="T93" fmla="*/ 368 h 469"/>
                <a:gd name="T94" fmla="*/ 249 w 986"/>
                <a:gd name="T95" fmla="*/ 467 h 469"/>
                <a:gd name="T96" fmla="*/ 328 w 986"/>
                <a:gd name="T97" fmla="*/ 463 h 469"/>
                <a:gd name="T98" fmla="*/ 394 w 986"/>
                <a:gd name="T99" fmla="*/ 359 h 469"/>
                <a:gd name="T100" fmla="*/ 429 w 986"/>
                <a:gd name="T101" fmla="*/ 466 h 469"/>
                <a:gd name="T102" fmla="*/ 394 w 986"/>
                <a:gd name="T103" fmla="*/ 359 h 469"/>
                <a:gd name="T104" fmla="*/ 579 w 986"/>
                <a:gd name="T105" fmla="*/ 438 h 469"/>
                <a:gd name="T106" fmla="*/ 551 w 986"/>
                <a:gd name="T107" fmla="*/ 357 h 469"/>
                <a:gd name="T108" fmla="*/ 599 w 986"/>
                <a:gd name="T109" fmla="*/ 359 h 469"/>
                <a:gd name="T110" fmla="*/ 675 w 986"/>
                <a:gd name="T111" fmla="*/ 359 h 469"/>
                <a:gd name="T112" fmla="*/ 731 w 986"/>
                <a:gd name="T113" fmla="*/ 370 h 469"/>
                <a:gd name="T114" fmla="*/ 693 w 986"/>
                <a:gd name="T115" fmla="*/ 469 h 469"/>
                <a:gd name="T116" fmla="*/ 832 w 986"/>
                <a:gd name="T117" fmla="*/ 457 h 469"/>
                <a:gd name="T118" fmla="*/ 837 w 986"/>
                <a:gd name="T119" fmla="*/ 359 h 469"/>
                <a:gd name="T120" fmla="*/ 837 w 986"/>
                <a:gd name="T121" fmla="*/ 359 h 469"/>
                <a:gd name="T122" fmla="*/ 954 w 986"/>
                <a:gd name="T123" fmla="*/ 36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6" h="469">
                  <a:moveTo>
                    <a:pt x="0" y="2"/>
                  </a:moveTo>
                  <a:lnTo>
                    <a:pt x="0" y="2"/>
                  </a:lnTo>
                  <a:lnTo>
                    <a:pt x="0" y="12"/>
                  </a:lnTo>
                  <a:lnTo>
                    <a:pt x="32" y="12"/>
                  </a:lnTo>
                  <a:lnTo>
                    <a:pt x="32" y="110"/>
                  </a:lnTo>
                  <a:lnTo>
                    <a:pt x="44" y="110"/>
                  </a:lnTo>
                  <a:lnTo>
                    <a:pt x="44" y="12"/>
                  </a:lnTo>
                  <a:lnTo>
                    <a:pt x="76" y="12"/>
                  </a:lnTo>
                  <a:lnTo>
                    <a:pt x="76" y="2"/>
                  </a:lnTo>
                  <a:lnTo>
                    <a:pt x="0" y="2"/>
                  </a:lnTo>
                  <a:lnTo>
                    <a:pt x="0" y="2"/>
                  </a:lnTo>
                  <a:close/>
                  <a:moveTo>
                    <a:pt x="100" y="2"/>
                  </a:moveTo>
                  <a:lnTo>
                    <a:pt x="100" y="2"/>
                  </a:lnTo>
                  <a:lnTo>
                    <a:pt x="100" y="110"/>
                  </a:lnTo>
                  <a:lnTo>
                    <a:pt x="158" y="110"/>
                  </a:lnTo>
                  <a:lnTo>
                    <a:pt x="158" y="100"/>
                  </a:lnTo>
                  <a:lnTo>
                    <a:pt x="112" y="100"/>
                  </a:lnTo>
                  <a:lnTo>
                    <a:pt x="112" y="59"/>
                  </a:lnTo>
                  <a:lnTo>
                    <a:pt x="154" y="59"/>
                  </a:lnTo>
                  <a:lnTo>
                    <a:pt x="154" y="49"/>
                  </a:lnTo>
                  <a:lnTo>
                    <a:pt x="112" y="49"/>
                  </a:lnTo>
                  <a:lnTo>
                    <a:pt x="112" y="12"/>
                  </a:lnTo>
                  <a:lnTo>
                    <a:pt x="158" y="12"/>
                  </a:lnTo>
                  <a:lnTo>
                    <a:pt x="158" y="2"/>
                  </a:lnTo>
                  <a:lnTo>
                    <a:pt x="100" y="2"/>
                  </a:lnTo>
                  <a:lnTo>
                    <a:pt x="100" y="2"/>
                  </a:lnTo>
                  <a:close/>
                  <a:moveTo>
                    <a:pt x="238" y="9"/>
                  </a:moveTo>
                  <a:lnTo>
                    <a:pt x="238" y="9"/>
                  </a:lnTo>
                  <a:cubicBezTo>
                    <a:pt x="248" y="9"/>
                    <a:pt x="257" y="11"/>
                    <a:pt x="266" y="17"/>
                  </a:cubicBezTo>
                  <a:lnTo>
                    <a:pt x="270" y="8"/>
                  </a:lnTo>
                  <a:cubicBezTo>
                    <a:pt x="260" y="3"/>
                    <a:pt x="250" y="0"/>
                    <a:pt x="238" y="0"/>
                  </a:cubicBezTo>
                  <a:cubicBezTo>
                    <a:pt x="206" y="0"/>
                    <a:pt x="181" y="23"/>
                    <a:pt x="181" y="56"/>
                  </a:cubicBezTo>
                  <a:cubicBezTo>
                    <a:pt x="181" y="91"/>
                    <a:pt x="206" y="112"/>
                    <a:pt x="238" y="112"/>
                  </a:cubicBezTo>
                  <a:cubicBezTo>
                    <a:pt x="248" y="112"/>
                    <a:pt x="260" y="107"/>
                    <a:pt x="270" y="102"/>
                  </a:cubicBezTo>
                  <a:lnTo>
                    <a:pt x="265" y="94"/>
                  </a:lnTo>
                  <a:cubicBezTo>
                    <a:pt x="257" y="99"/>
                    <a:pt x="247" y="102"/>
                    <a:pt x="238" y="102"/>
                  </a:cubicBezTo>
                  <a:cubicBezTo>
                    <a:pt x="211" y="102"/>
                    <a:pt x="193" y="82"/>
                    <a:pt x="193" y="56"/>
                  </a:cubicBezTo>
                  <a:cubicBezTo>
                    <a:pt x="193" y="30"/>
                    <a:pt x="211" y="9"/>
                    <a:pt x="238" y="9"/>
                  </a:cubicBezTo>
                  <a:lnTo>
                    <a:pt x="238" y="9"/>
                  </a:lnTo>
                  <a:close/>
                  <a:moveTo>
                    <a:pt x="297" y="2"/>
                  </a:moveTo>
                  <a:lnTo>
                    <a:pt x="297" y="2"/>
                  </a:lnTo>
                  <a:lnTo>
                    <a:pt x="297" y="110"/>
                  </a:lnTo>
                  <a:lnTo>
                    <a:pt x="309" y="110"/>
                  </a:lnTo>
                  <a:lnTo>
                    <a:pt x="309" y="58"/>
                  </a:lnTo>
                  <a:lnTo>
                    <a:pt x="368" y="58"/>
                  </a:lnTo>
                  <a:lnTo>
                    <a:pt x="368" y="110"/>
                  </a:lnTo>
                  <a:lnTo>
                    <a:pt x="380" y="110"/>
                  </a:lnTo>
                  <a:lnTo>
                    <a:pt x="380" y="2"/>
                  </a:lnTo>
                  <a:lnTo>
                    <a:pt x="368" y="2"/>
                  </a:lnTo>
                  <a:lnTo>
                    <a:pt x="368" y="49"/>
                  </a:lnTo>
                  <a:lnTo>
                    <a:pt x="309" y="49"/>
                  </a:lnTo>
                  <a:lnTo>
                    <a:pt x="309" y="2"/>
                  </a:lnTo>
                  <a:lnTo>
                    <a:pt x="297" y="2"/>
                  </a:lnTo>
                  <a:lnTo>
                    <a:pt x="297" y="2"/>
                  </a:lnTo>
                  <a:close/>
                  <a:moveTo>
                    <a:pt x="431" y="0"/>
                  </a:moveTo>
                  <a:lnTo>
                    <a:pt x="431" y="0"/>
                  </a:lnTo>
                  <a:lnTo>
                    <a:pt x="418" y="3"/>
                  </a:lnTo>
                  <a:lnTo>
                    <a:pt x="418" y="110"/>
                  </a:lnTo>
                  <a:lnTo>
                    <a:pt x="430" y="110"/>
                  </a:lnTo>
                  <a:lnTo>
                    <a:pt x="430" y="18"/>
                  </a:lnTo>
                  <a:lnTo>
                    <a:pt x="493" y="112"/>
                  </a:lnTo>
                  <a:lnTo>
                    <a:pt x="506" y="109"/>
                  </a:lnTo>
                  <a:lnTo>
                    <a:pt x="506" y="2"/>
                  </a:lnTo>
                  <a:lnTo>
                    <a:pt x="495" y="2"/>
                  </a:lnTo>
                  <a:lnTo>
                    <a:pt x="495" y="95"/>
                  </a:lnTo>
                  <a:lnTo>
                    <a:pt x="431" y="0"/>
                  </a:lnTo>
                  <a:lnTo>
                    <a:pt x="431" y="0"/>
                  </a:lnTo>
                  <a:close/>
                  <a:moveTo>
                    <a:pt x="550" y="110"/>
                  </a:moveTo>
                  <a:lnTo>
                    <a:pt x="550" y="110"/>
                  </a:lnTo>
                  <a:lnTo>
                    <a:pt x="562" y="110"/>
                  </a:lnTo>
                  <a:lnTo>
                    <a:pt x="562" y="2"/>
                  </a:lnTo>
                  <a:lnTo>
                    <a:pt x="550" y="2"/>
                  </a:lnTo>
                  <a:lnTo>
                    <a:pt x="550" y="110"/>
                  </a:lnTo>
                  <a:close/>
                  <a:moveTo>
                    <a:pt x="623" y="103"/>
                  </a:moveTo>
                  <a:lnTo>
                    <a:pt x="623" y="103"/>
                  </a:lnTo>
                  <a:cubicBezTo>
                    <a:pt x="615" y="103"/>
                    <a:pt x="606" y="100"/>
                    <a:pt x="600" y="96"/>
                  </a:cubicBezTo>
                  <a:lnTo>
                    <a:pt x="595" y="104"/>
                  </a:lnTo>
                  <a:cubicBezTo>
                    <a:pt x="604" y="109"/>
                    <a:pt x="613" y="112"/>
                    <a:pt x="624" y="112"/>
                  </a:cubicBezTo>
                  <a:cubicBezTo>
                    <a:pt x="647" y="112"/>
                    <a:pt x="658" y="97"/>
                    <a:pt x="658" y="81"/>
                  </a:cubicBezTo>
                  <a:cubicBezTo>
                    <a:pt x="658" y="65"/>
                    <a:pt x="646" y="58"/>
                    <a:pt x="634" y="52"/>
                  </a:cubicBezTo>
                  <a:lnTo>
                    <a:pt x="625" y="48"/>
                  </a:lnTo>
                  <a:cubicBezTo>
                    <a:pt x="617" y="44"/>
                    <a:pt x="609" y="39"/>
                    <a:pt x="609" y="28"/>
                  </a:cubicBezTo>
                  <a:cubicBezTo>
                    <a:pt x="609" y="14"/>
                    <a:pt x="620" y="8"/>
                    <a:pt x="630" y="8"/>
                  </a:cubicBezTo>
                  <a:cubicBezTo>
                    <a:pt x="640" y="8"/>
                    <a:pt x="647" y="12"/>
                    <a:pt x="653" y="16"/>
                  </a:cubicBezTo>
                  <a:lnTo>
                    <a:pt x="657" y="8"/>
                  </a:lnTo>
                  <a:cubicBezTo>
                    <a:pt x="649" y="3"/>
                    <a:pt x="640" y="0"/>
                    <a:pt x="630" y="0"/>
                  </a:cubicBezTo>
                  <a:cubicBezTo>
                    <a:pt x="611" y="0"/>
                    <a:pt x="598" y="11"/>
                    <a:pt x="598" y="28"/>
                  </a:cubicBezTo>
                  <a:cubicBezTo>
                    <a:pt x="598" y="50"/>
                    <a:pt x="614" y="54"/>
                    <a:pt x="630" y="62"/>
                  </a:cubicBezTo>
                  <a:cubicBezTo>
                    <a:pt x="639" y="66"/>
                    <a:pt x="646" y="71"/>
                    <a:pt x="646" y="82"/>
                  </a:cubicBezTo>
                  <a:cubicBezTo>
                    <a:pt x="646" y="95"/>
                    <a:pt x="636" y="103"/>
                    <a:pt x="623" y="103"/>
                  </a:cubicBezTo>
                  <a:lnTo>
                    <a:pt x="623" y="103"/>
                  </a:lnTo>
                  <a:close/>
                  <a:moveTo>
                    <a:pt x="741" y="9"/>
                  </a:moveTo>
                  <a:lnTo>
                    <a:pt x="741" y="9"/>
                  </a:lnTo>
                  <a:cubicBezTo>
                    <a:pt x="752" y="9"/>
                    <a:pt x="761" y="11"/>
                    <a:pt x="769" y="17"/>
                  </a:cubicBezTo>
                  <a:lnTo>
                    <a:pt x="774" y="8"/>
                  </a:lnTo>
                  <a:cubicBezTo>
                    <a:pt x="764" y="3"/>
                    <a:pt x="754" y="0"/>
                    <a:pt x="741" y="0"/>
                  </a:cubicBezTo>
                  <a:cubicBezTo>
                    <a:pt x="709" y="0"/>
                    <a:pt x="684" y="23"/>
                    <a:pt x="684" y="56"/>
                  </a:cubicBezTo>
                  <a:cubicBezTo>
                    <a:pt x="684" y="91"/>
                    <a:pt x="709" y="112"/>
                    <a:pt x="741" y="112"/>
                  </a:cubicBezTo>
                  <a:cubicBezTo>
                    <a:pt x="752" y="112"/>
                    <a:pt x="764" y="107"/>
                    <a:pt x="773" y="102"/>
                  </a:cubicBezTo>
                  <a:lnTo>
                    <a:pt x="769" y="94"/>
                  </a:lnTo>
                  <a:cubicBezTo>
                    <a:pt x="761" y="99"/>
                    <a:pt x="751" y="102"/>
                    <a:pt x="741" y="102"/>
                  </a:cubicBezTo>
                  <a:cubicBezTo>
                    <a:pt x="715" y="102"/>
                    <a:pt x="697" y="82"/>
                    <a:pt x="697" y="56"/>
                  </a:cubicBezTo>
                  <a:cubicBezTo>
                    <a:pt x="697" y="30"/>
                    <a:pt x="715" y="9"/>
                    <a:pt x="741" y="9"/>
                  </a:cubicBezTo>
                  <a:lnTo>
                    <a:pt x="741" y="9"/>
                  </a:lnTo>
                  <a:close/>
                  <a:moveTo>
                    <a:pt x="805" y="2"/>
                  </a:moveTo>
                  <a:lnTo>
                    <a:pt x="805" y="2"/>
                  </a:lnTo>
                  <a:lnTo>
                    <a:pt x="805" y="110"/>
                  </a:lnTo>
                  <a:lnTo>
                    <a:pt x="817" y="110"/>
                  </a:lnTo>
                  <a:lnTo>
                    <a:pt x="817" y="58"/>
                  </a:lnTo>
                  <a:lnTo>
                    <a:pt x="875" y="58"/>
                  </a:lnTo>
                  <a:lnTo>
                    <a:pt x="875" y="110"/>
                  </a:lnTo>
                  <a:lnTo>
                    <a:pt x="887" y="110"/>
                  </a:lnTo>
                  <a:lnTo>
                    <a:pt x="887" y="2"/>
                  </a:lnTo>
                  <a:lnTo>
                    <a:pt x="875" y="2"/>
                  </a:lnTo>
                  <a:lnTo>
                    <a:pt x="875" y="49"/>
                  </a:lnTo>
                  <a:lnTo>
                    <a:pt x="817" y="49"/>
                  </a:lnTo>
                  <a:lnTo>
                    <a:pt x="817" y="2"/>
                  </a:lnTo>
                  <a:lnTo>
                    <a:pt x="805" y="2"/>
                  </a:lnTo>
                  <a:lnTo>
                    <a:pt x="805" y="2"/>
                  </a:lnTo>
                  <a:close/>
                  <a:moveTo>
                    <a:pt x="926" y="2"/>
                  </a:moveTo>
                  <a:lnTo>
                    <a:pt x="926" y="2"/>
                  </a:lnTo>
                  <a:lnTo>
                    <a:pt x="926" y="110"/>
                  </a:lnTo>
                  <a:lnTo>
                    <a:pt x="984" y="110"/>
                  </a:lnTo>
                  <a:lnTo>
                    <a:pt x="984" y="100"/>
                  </a:lnTo>
                  <a:lnTo>
                    <a:pt x="938" y="100"/>
                  </a:lnTo>
                  <a:lnTo>
                    <a:pt x="938" y="59"/>
                  </a:lnTo>
                  <a:lnTo>
                    <a:pt x="980" y="59"/>
                  </a:lnTo>
                  <a:lnTo>
                    <a:pt x="980" y="49"/>
                  </a:lnTo>
                  <a:lnTo>
                    <a:pt x="938" y="49"/>
                  </a:lnTo>
                  <a:lnTo>
                    <a:pt x="938" y="12"/>
                  </a:lnTo>
                  <a:lnTo>
                    <a:pt x="984" y="12"/>
                  </a:lnTo>
                  <a:lnTo>
                    <a:pt x="984" y="2"/>
                  </a:lnTo>
                  <a:lnTo>
                    <a:pt x="926" y="2"/>
                  </a:lnTo>
                  <a:lnTo>
                    <a:pt x="926" y="2"/>
                  </a:lnTo>
                  <a:close/>
                  <a:moveTo>
                    <a:pt x="96" y="251"/>
                  </a:moveTo>
                  <a:lnTo>
                    <a:pt x="96" y="251"/>
                  </a:lnTo>
                  <a:lnTo>
                    <a:pt x="96" y="180"/>
                  </a:lnTo>
                  <a:lnTo>
                    <a:pt x="84" y="180"/>
                  </a:lnTo>
                  <a:lnTo>
                    <a:pt x="84" y="249"/>
                  </a:lnTo>
                  <a:cubicBezTo>
                    <a:pt x="84" y="274"/>
                    <a:pt x="73" y="281"/>
                    <a:pt x="54" y="281"/>
                  </a:cubicBezTo>
                  <a:cubicBezTo>
                    <a:pt x="34" y="281"/>
                    <a:pt x="25" y="270"/>
                    <a:pt x="25" y="249"/>
                  </a:cubicBezTo>
                  <a:lnTo>
                    <a:pt x="25" y="180"/>
                  </a:lnTo>
                  <a:lnTo>
                    <a:pt x="13" y="180"/>
                  </a:lnTo>
                  <a:lnTo>
                    <a:pt x="13" y="252"/>
                  </a:lnTo>
                  <a:cubicBezTo>
                    <a:pt x="13" y="277"/>
                    <a:pt x="27" y="290"/>
                    <a:pt x="54" y="290"/>
                  </a:cubicBezTo>
                  <a:cubicBezTo>
                    <a:pt x="74" y="290"/>
                    <a:pt x="96" y="284"/>
                    <a:pt x="96" y="251"/>
                  </a:cubicBezTo>
                  <a:lnTo>
                    <a:pt x="96" y="251"/>
                  </a:lnTo>
                  <a:close/>
                  <a:moveTo>
                    <a:pt x="143" y="178"/>
                  </a:moveTo>
                  <a:lnTo>
                    <a:pt x="143" y="178"/>
                  </a:lnTo>
                  <a:lnTo>
                    <a:pt x="130" y="181"/>
                  </a:lnTo>
                  <a:lnTo>
                    <a:pt x="130" y="288"/>
                  </a:lnTo>
                  <a:lnTo>
                    <a:pt x="142" y="288"/>
                  </a:lnTo>
                  <a:lnTo>
                    <a:pt x="142" y="196"/>
                  </a:lnTo>
                  <a:lnTo>
                    <a:pt x="205" y="291"/>
                  </a:lnTo>
                  <a:lnTo>
                    <a:pt x="218" y="287"/>
                  </a:lnTo>
                  <a:lnTo>
                    <a:pt x="218" y="181"/>
                  </a:lnTo>
                  <a:lnTo>
                    <a:pt x="207" y="181"/>
                  </a:lnTo>
                  <a:lnTo>
                    <a:pt x="206" y="273"/>
                  </a:lnTo>
                  <a:lnTo>
                    <a:pt x="143" y="178"/>
                  </a:lnTo>
                  <a:lnTo>
                    <a:pt x="143" y="178"/>
                  </a:lnTo>
                  <a:close/>
                  <a:moveTo>
                    <a:pt x="256" y="288"/>
                  </a:moveTo>
                  <a:lnTo>
                    <a:pt x="256" y="288"/>
                  </a:lnTo>
                  <a:lnTo>
                    <a:pt x="268" y="288"/>
                  </a:lnTo>
                  <a:lnTo>
                    <a:pt x="268" y="180"/>
                  </a:lnTo>
                  <a:lnTo>
                    <a:pt x="256" y="180"/>
                  </a:lnTo>
                  <a:lnTo>
                    <a:pt x="256" y="288"/>
                  </a:lnTo>
                  <a:close/>
                  <a:moveTo>
                    <a:pt x="303" y="179"/>
                  </a:moveTo>
                  <a:lnTo>
                    <a:pt x="303" y="179"/>
                  </a:lnTo>
                  <a:lnTo>
                    <a:pt x="291" y="183"/>
                  </a:lnTo>
                  <a:lnTo>
                    <a:pt x="332" y="288"/>
                  </a:lnTo>
                  <a:lnTo>
                    <a:pt x="344" y="288"/>
                  </a:lnTo>
                  <a:lnTo>
                    <a:pt x="385" y="183"/>
                  </a:lnTo>
                  <a:lnTo>
                    <a:pt x="374" y="179"/>
                  </a:lnTo>
                  <a:lnTo>
                    <a:pt x="338" y="275"/>
                  </a:lnTo>
                  <a:lnTo>
                    <a:pt x="303" y="179"/>
                  </a:lnTo>
                  <a:lnTo>
                    <a:pt x="303" y="179"/>
                  </a:lnTo>
                  <a:close/>
                  <a:moveTo>
                    <a:pt x="409" y="180"/>
                  </a:moveTo>
                  <a:lnTo>
                    <a:pt x="409" y="180"/>
                  </a:lnTo>
                  <a:lnTo>
                    <a:pt x="409" y="288"/>
                  </a:lnTo>
                  <a:lnTo>
                    <a:pt x="467" y="288"/>
                  </a:lnTo>
                  <a:lnTo>
                    <a:pt x="467" y="278"/>
                  </a:lnTo>
                  <a:lnTo>
                    <a:pt x="421" y="278"/>
                  </a:lnTo>
                  <a:lnTo>
                    <a:pt x="421" y="237"/>
                  </a:lnTo>
                  <a:lnTo>
                    <a:pt x="463" y="237"/>
                  </a:lnTo>
                  <a:lnTo>
                    <a:pt x="463" y="227"/>
                  </a:lnTo>
                  <a:lnTo>
                    <a:pt x="421" y="227"/>
                  </a:lnTo>
                  <a:lnTo>
                    <a:pt x="421" y="190"/>
                  </a:lnTo>
                  <a:lnTo>
                    <a:pt x="467" y="190"/>
                  </a:lnTo>
                  <a:lnTo>
                    <a:pt x="467" y="180"/>
                  </a:lnTo>
                  <a:lnTo>
                    <a:pt x="409" y="180"/>
                  </a:lnTo>
                  <a:lnTo>
                    <a:pt x="409" y="180"/>
                  </a:lnTo>
                  <a:close/>
                  <a:moveTo>
                    <a:pt x="522" y="233"/>
                  </a:moveTo>
                  <a:lnTo>
                    <a:pt x="522" y="233"/>
                  </a:lnTo>
                  <a:lnTo>
                    <a:pt x="508" y="233"/>
                  </a:lnTo>
                  <a:lnTo>
                    <a:pt x="508" y="190"/>
                  </a:lnTo>
                  <a:lnTo>
                    <a:pt x="525" y="190"/>
                  </a:lnTo>
                  <a:cubicBezTo>
                    <a:pt x="543" y="190"/>
                    <a:pt x="549" y="199"/>
                    <a:pt x="549" y="211"/>
                  </a:cubicBezTo>
                  <a:cubicBezTo>
                    <a:pt x="549" y="228"/>
                    <a:pt x="536" y="233"/>
                    <a:pt x="522" y="233"/>
                  </a:cubicBezTo>
                  <a:lnTo>
                    <a:pt x="522" y="233"/>
                  </a:lnTo>
                  <a:close/>
                  <a:moveTo>
                    <a:pt x="528" y="181"/>
                  </a:moveTo>
                  <a:lnTo>
                    <a:pt x="528" y="181"/>
                  </a:lnTo>
                  <a:lnTo>
                    <a:pt x="495" y="180"/>
                  </a:lnTo>
                  <a:lnTo>
                    <a:pt x="495" y="288"/>
                  </a:lnTo>
                  <a:lnTo>
                    <a:pt x="508" y="288"/>
                  </a:lnTo>
                  <a:lnTo>
                    <a:pt x="508" y="242"/>
                  </a:lnTo>
                  <a:lnTo>
                    <a:pt x="517" y="242"/>
                  </a:lnTo>
                  <a:cubicBezTo>
                    <a:pt x="525" y="242"/>
                    <a:pt x="530" y="245"/>
                    <a:pt x="534" y="251"/>
                  </a:cubicBezTo>
                  <a:lnTo>
                    <a:pt x="539" y="257"/>
                  </a:lnTo>
                  <a:lnTo>
                    <a:pt x="564" y="291"/>
                  </a:lnTo>
                  <a:lnTo>
                    <a:pt x="575" y="285"/>
                  </a:lnTo>
                  <a:lnTo>
                    <a:pt x="553" y="256"/>
                  </a:lnTo>
                  <a:cubicBezTo>
                    <a:pt x="549" y="251"/>
                    <a:pt x="543" y="241"/>
                    <a:pt x="537" y="240"/>
                  </a:cubicBezTo>
                  <a:lnTo>
                    <a:pt x="537" y="237"/>
                  </a:lnTo>
                  <a:cubicBezTo>
                    <a:pt x="551" y="235"/>
                    <a:pt x="560" y="227"/>
                    <a:pt x="560" y="209"/>
                  </a:cubicBezTo>
                  <a:cubicBezTo>
                    <a:pt x="560" y="192"/>
                    <a:pt x="548" y="181"/>
                    <a:pt x="528" y="181"/>
                  </a:cubicBezTo>
                  <a:lnTo>
                    <a:pt x="528" y="181"/>
                  </a:lnTo>
                  <a:close/>
                  <a:moveTo>
                    <a:pt x="618" y="282"/>
                  </a:moveTo>
                  <a:lnTo>
                    <a:pt x="618" y="282"/>
                  </a:lnTo>
                  <a:cubicBezTo>
                    <a:pt x="609" y="282"/>
                    <a:pt x="601" y="279"/>
                    <a:pt x="595" y="275"/>
                  </a:cubicBezTo>
                  <a:lnTo>
                    <a:pt x="590" y="283"/>
                  </a:lnTo>
                  <a:cubicBezTo>
                    <a:pt x="599" y="288"/>
                    <a:pt x="607" y="291"/>
                    <a:pt x="618" y="291"/>
                  </a:cubicBezTo>
                  <a:cubicBezTo>
                    <a:pt x="642" y="291"/>
                    <a:pt x="653" y="276"/>
                    <a:pt x="653" y="260"/>
                  </a:cubicBezTo>
                  <a:cubicBezTo>
                    <a:pt x="653" y="244"/>
                    <a:pt x="641" y="237"/>
                    <a:pt x="629" y="231"/>
                  </a:cubicBezTo>
                  <a:lnTo>
                    <a:pt x="620" y="227"/>
                  </a:lnTo>
                  <a:cubicBezTo>
                    <a:pt x="612" y="223"/>
                    <a:pt x="604" y="218"/>
                    <a:pt x="604" y="207"/>
                  </a:cubicBezTo>
                  <a:cubicBezTo>
                    <a:pt x="604" y="193"/>
                    <a:pt x="615" y="187"/>
                    <a:pt x="625" y="187"/>
                  </a:cubicBezTo>
                  <a:cubicBezTo>
                    <a:pt x="635" y="187"/>
                    <a:pt x="642" y="191"/>
                    <a:pt x="648" y="195"/>
                  </a:cubicBezTo>
                  <a:lnTo>
                    <a:pt x="652" y="187"/>
                  </a:lnTo>
                  <a:cubicBezTo>
                    <a:pt x="644" y="182"/>
                    <a:pt x="634" y="179"/>
                    <a:pt x="624" y="179"/>
                  </a:cubicBezTo>
                  <a:cubicBezTo>
                    <a:pt x="605" y="179"/>
                    <a:pt x="592" y="190"/>
                    <a:pt x="592" y="207"/>
                  </a:cubicBezTo>
                  <a:cubicBezTo>
                    <a:pt x="592" y="229"/>
                    <a:pt x="609" y="233"/>
                    <a:pt x="625" y="241"/>
                  </a:cubicBezTo>
                  <a:cubicBezTo>
                    <a:pt x="633" y="245"/>
                    <a:pt x="640" y="250"/>
                    <a:pt x="640" y="261"/>
                  </a:cubicBezTo>
                  <a:cubicBezTo>
                    <a:pt x="640" y="274"/>
                    <a:pt x="631" y="282"/>
                    <a:pt x="618" y="282"/>
                  </a:cubicBezTo>
                  <a:lnTo>
                    <a:pt x="618" y="282"/>
                  </a:lnTo>
                  <a:close/>
                  <a:moveTo>
                    <a:pt x="685" y="288"/>
                  </a:moveTo>
                  <a:lnTo>
                    <a:pt x="685" y="288"/>
                  </a:lnTo>
                  <a:lnTo>
                    <a:pt x="697" y="288"/>
                  </a:lnTo>
                  <a:lnTo>
                    <a:pt x="697" y="180"/>
                  </a:lnTo>
                  <a:lnTo>
                    <a:pt x="685" y="180"/>
                  </a:lnTo>
                  <a:lnTo>
                    <a:pt x="685" y="288"/>
                  </a:lnTo>
                  <a:close/>
                  <a:moveTo>
                    <a:pt x="721" y="180"/>
                  </a:moveTo>
                  <a:lnTo>
                    <a:pt x="721" y="180"/>
                  </a:lnTo>
                  <a:lnTo>
                    <a:pt x="721" y="190"/>
                  </a:lnTo>
                  <a:lnTo>
                    <a:pt x="752" y="190"/>
                  </a:lnTo>
                  <a:lnTo>
                    <a:pt x="752" y="288"/>
                  </a:lnTo>
                  <a:lnTo>
                    <a:pt x="764" y="288"/>
                  </a:lnTo>
                  <a:lnTo>
                    <a:pt x="764" y="190"/>
                  </a:lnTo>
                  <a:lnTo>
                    <a:pt x="796" y="190"/>
                  </a:lnTo>
                  <a:lnTo>
                    <a:pt x="796" y="180"/>
                  </a:lnTo>
                  <a:lnTo>
                    <a:pt x="721" y="180"/>
                  </a:lnTo>
                  <a:lnTo>
                    <a:pt x="721" y="180"/>
                  </a:lnTo>
                  <a:close/>
                  <a:moveTo>
                    <a:pt x="851" y="191"/>
                  </a:moveTo>
                  <a:lnTo>
                    <a:pt x="851" y="191"/>
                  </a:lnTo>
                  <a:lnTo>
                    <a:pt x="870" y="245"/>
                  </a:lnTo>
                  <a:lnTo>
                    <a:pt x="830" y="245"/>
                  </a:lnTo>
                  <a:lnTo>
                    <a:pt x="851" y="191"/>
                  </a:lnTo>
                  <a:lnTo>
                    <a:pt x="851" y="191"/>
                  </a:lnTo>
                  <a:close/>
                  <a:moveTo>
                    <a:pt x="900" y="287"/>
                  </a:moveTo>
                  <a:lnTo>
                    <a:pt x="900" y="287"/>
                  </a:lnTo>
                  <a:lnTo>
                    <a:pt x="857" y="180"/>
                  </a:lnTo>
                  <a:lnTo>
                    <a:pt x="844" y="180"/>
                  </a:lnTo>
                  <a:lnTo>
                    <a:pt x="800" y="287"/>
                  </a:lnTo>
                  <a:lnTo>
                    <a:pt x="812" y="291"/>
                  </a:lnTo>
                  <a:lnTo>
                    <a:pt x="827" y="253"/>
                  </a:lnTo>
                  <a:lnTo>
                    <a:pt x="874" y="253"/>
                  </a:lnTo>
                  <a:lnTo>
                    <a:pt x="888" y="291"/>
                  </a:lnTo>
                  <a:lnTo>
                    <a:pt x="900" y="287"/>
                  </a:lnTo>
                  <a:lnTo>
                    <a:pt x="900" y="287"/>
                  </a:lnTo>
                  <a:close/>
                  <a:moveTo>
                    <a:pt x="871" y="188"/>
                  </a:moveTo>
                  <a:lnTo>
                    <a:pt x="871" y="188"/>
                  </a:lnTo>
                  <a:lnTo>
                    <a:pt x="882" y="188"/>
                  </a:lnTo>
                  <a:lnTo>
                    <a:pt x="882" y="174"/>
                  </a:lnTo>
                  <a:lnTo>
                    <a:pt x="871" y="174"/>
                  </a:lnTo>
                  <a:lnTo>
                    <a:pt x="871" y="188"/>
                  </a:lnTo>
                  <a:close/>
                  <a:moveTo>
                    <a:pt x="820" y="188"/>
                  </a:moveTo>
                  <a:lnTo>
                    <a:pt x="820" y="188"/>
                  </a:lnTo>
                  <a:lnTo>
                    <a:pt x="831" y="188"/>
                  </a:lnTo>
                  <a:lnTo>
                    <a:pt x="831" y="174"/>
                  </a:lnTo>
                  <a:lnTo>
                    <a:pt x="820" y="174"/>
                  </a:lnTo>
                  <a:lnTo>
                    <a:pt x="820" y="188"/>
                  </a:lnTo>
                  <a:close/>
                  <a:moveTo>
                    <a:pt x="911" y="180"/>
                  </a:moveTo>
                  <a:lnTo>
                    <a:pt x="911" y="180"/>
                  </a:lnTo>
                  <a:lnTo>
                    <a:pt x="911" y="190"/>
                  </a:lnTo>
                  <a:lnTo>
                    <a:pt x="942" y="190"/>
                  </a:lnTo>
                  <a:lnTo>
                    <a:pt x="942" y="288"/>
                  </a:lnTo>
                  <a:lnTo>
                    <a:pt x="954" y="288"/>
                  </a:lnTo>
                  <a:lnTo>
                    <a:pt x="954" y="190"/>
                  </a:lnTo>
                  <a:lnTo>
                    <a:pt x="986" y="190"/>
                  </a:lnTo>
                  <a:lnTo>
                    <a:pt x="986" y="180"/>
                  </a:lnTo>
                  <a:lnTo>
                    <a:pt x="911" y="180"/>
                  </a:lnTo>
                  <a:lnTo>
                    <a:pt x="911" y="180"/>
                  </a:lnTo>
                  <a:close/>
                  <a:moveTo>
                    <a:pt x="41" y="457"/>
                  </a:moveTo>
                  <a:lnTo>
                    <a:pt x="41" y="457"/>
                  </a:lnTo>
                  <a:lnTo>
                    <a:pt x="25" y="457"/>
                  </a:lnTo>
                  <a:lnTo>
                    <a:pt x="25" y="368"/>
                  </a:lnTo>
                  <a:lnTo>
                    <a:pt x="43" y="368"/>
                  </a:lnTo>
                  <a:cubicBezTo>
                    <a:pt x="73" y="368"/>
                    <a:pt x="93" y="383"/>
                    <a:pt x="93" y="412"/>
                  </a:cubicBezTo>
                  <a:cubicBezTo>
                    <a:pt x="93" y="440"/>
                    <a:pt x="73" y="457"/>
                    <a:pt x="41" y="457"/>
                  </a:cubicBezTo>
                  <a:lnTo>
                    <a:pt x="41" y="457"/>
                  </a:lnTo>
                  <a:close/>
                  <a:moveTo>
                    <a:pt x="46" y="359"/>
                  </a:moveTo>
                  <a:lnTo>
                    <a:pt x="46" y="359"/>
                  </a:lnTo>
                  <a:lnTo>
                    <a:pt x="13" y="359"/>
                  </a:lnTo>
                  <a:lnTo>
                    <a:pt x="13" y="466"/>
                  </a:lnTo>
                  <a:lnTo>
                    <a:pt x="42" y="466"/>
                  </a:lnTo>
                  <a:cubicBezTo>
                    <a:pt x="79" y="466"/>
                    <a:pt x="104" y="448"/>
                    <a:pt x="104" y="411"/>
                  </a:cubicBezTo>
                  <a:cubicBezTo>
                    <a:pt x="104" y="385"/>
                    <a:pt x="89" y="359"/>
                    <a:pt x="46" y="359"/>
                  </a:cubicBezTo>
                  <a:lnTo>
                    <a:pt x="46" y="359"/>
                  </a:lnTo>
                  <a:close/>
                  <a:moveTo>
                    <a:pt x="171" y="369"/>
                  </a:moveTo>
                  <a:lnTo>
                    <a:pt x="171" y="369"/>
                  </a:lnTo>
                  <a:lnTo>
                    <a:pt x="191" y="423"/>
                  </a:lnTo>
                  <a:lnTo>
                    <a:pt x="150" y="423"/>
                  </a:lnTo>
                  <a:lnTo>
                    <a:pt x="171" y="369"/>
                  </a:lnTo>
                  <a:lnTo>
                    <a:pt x="171" y="369"/>
                  </a:lnTo>
                  <a:close/>
                  <a:moveTo>
                    <a:pt x="220" y="465"/>
                  </a:moveTo>
                  <a:lnTo>
                    <a:pt x="220" y="465"/>
                  </a:lnTo>
                  <a:lnTo>
                    <a:pt x="177" y="359"/>
                  </a:lnTo>
                  <a:lnTo>
                    <a:pt x="165" y="359"/>
                  </a:lnTo>
                  <a:lnTo>
                    <a:pt x="121" y="465"/>
                  </a:lnTo>
                  <a:lnTo>
                    <a:pt x="133" y="469"/>
                  </a:lnTo>
                  <a:lnTo>
                    <a:pt x="147" y="432"/>
                  </a:lnTo>
                  <a:lnTo>
                    <a:pt x="194" y="432"/>
                  </a:lnTo>
                  <a:lnTo>
                    <a:pt x="208" y="469"/>
                  </a:lnTo>
                  <a:lnTo>
                    <a:pt x="220" y="465"/>
                  </a:lnTo>
                  <a:lnTo>
                    <a:pt x="220" y="465"/>
                  </a:lnTo>
                  <a:close/>
                  <a:moveTo>
                    <a:pt x="275" y="411"/>
                  </a:moveTo>
                  <a:lnTo>
                    <a:pt x="275" y="411"/>
                  </a:lnTo>
                  <a:lnTo>
                    <a:pt x="261" y="411"/>
                  </a:lnTo>
                  <a:lnTo>
                    <a:pt x="261" y="368"/>
                  </a:lnTo>
                  <a:lnTo>
                    <a:pt x="278" y="368"/>
                  </a:lnTo>
                  <a:cubicBezTo>
                    <a:pt x="297" y="368"/>
                    <a:pt x="302" y="377"/>
                    <a:pt x="302" y="389"/>
                  </a:cubicBezTo>
                  <a:cubicBezTo>
                    <a:pt x="302" y="407"/>
                    <a:pt x="289" y="411"/>
                    <a:pt x="275" y="411"/>
                  </a:cubicBezTo>
                  <a:lnTo>
                    <a:pt x="275" y="411"/>
                  </a:lnTo>
                  <a:close/>
                  <a:moveTo>
                    <a:pt x="281" y="359"/>
                  </a:moveTo>
                  <a:lnTo>
                    <a:pt x="281" y="359"/>
                  </a:lnTo>
                  <a:lnTo>
                    <a:pt x="249" y="359"/>
                  </a:lnTo>
                  <a:lnTo>
                    <a:pt x="249" y="467"/>
                  </a:lnTo>
                  <a:lnTo>
                    <a:pt x="261" y="467"/>
                  </a:lnTo>
                  <a:lnTo>
                    <a:pt x="261" y="420"/>
                  </a:lnTo>
                  <a:lnTo>
                    <a:pt x="271" y="420"/>
                  </a:lnTo>
                  <a:cubicBezTo>
                    <a:pt x="279" y="420"/>
                    <a:pt x="283" y="423"/>
                    <a:pt x="287" y="429"/>
                  </a:cubicBezTo>
                  <a:lnTo>
                    <a:pt x="292" y="435"/>
                  </a:lnTo>
                  <a:lnTo>
                    <a:pt x="317" y="469"/>
                  </a:lnTo>
                  <a:lnTo>
                    <a:pt x="328" y="463"/>
                  </a:lnTo>
                  <a:lnTo>
                    <a:pt x="306" y="435"/>
                  </a:lnTo>
                  <a:cubicBezTo>
                    <a:pt x="302" y="429"/>
                    <a:pt x="297" y="419"/>
                    <a:pt x="290" y="418"/>
                  </a:cubicBezTo>
                  <a:lnTo>
                    <a:pt x="290" y="415"/>
                  </a:lnTo>
                  <a:cubicBezTo>
                    <a:pt x="305" y="413"/>
                    <a:pt x="313" y="405"/>
                    <a:pt x="313" y="387"/>
                  </a:cubicBezTo>
                  <a:cubicBezTo>
                    <a:pt x="313" y="370"/>
                    <a:pt x="301" y="359"/>
                    <a:pt x="281" y="359"/>
                  </a:cubicBezTo>
                  <a:lnTo>
                    <a:pt x="281" y="359"/>
                  </a:lnTo>
                  <a:close/>
                  <a:moveTo>
                    <a:pt x="394" y="359"/>
                  </a:moveTo>
                  <a:lnTo>
                    <a:pt x="394" y="359"/>
                  </a:lnTo>
                  <a:lnTo>
                    <a:pt x="381" y="359"/>
                  </a:lnTo>
                  <a:lnTo>
                    <a:pt x="351" y="465"/>
                  </a:lnTo>
                  <a:lnTo>
                    <a:pt x="362" y="468"/>
                  </a:lnTo>
                  <a:lnTo>
                    <a:pt x="388" y="375"/>
                  </a:lnTo>
                  <a:lnTo>
                    <a:pt x="415" y="466"/>
                  </a:lnTo>
                  <a:lnTo>
                    <a:pt x="429" y="466"/>
                  </a:lnTo>
                  <a:lnTo>
                    <a:pt x="457" y="375"/>
                  </a:lnTo>
                  <a:lnTo>
                    <a:pt x="482" y="468"/>
                  </a:lnTo>
                  <a:lnTo>
                    <a:pt x="493" y="465"/>
                  </a:lnTo>
                  <a:lnTo>
                    <a:pt x="463" y="359"/>
                  </a:lnTo>
                  <a:lnTo>
                    <a:pt x="450" y="359"/>
                  </a:lnTo>
                  <a:lnTo>
                    <a:pt x="422" y="453"/>
                  </a:lnTo>
                  <a:lnTo>
                    <a:pt x="394" y="359"/>
                  </a:lnTo>
                  <a:lnTo>
                    <a:pt x="394" y="359"/>
                  </a:lnTo>
                  <a:close/>
                  <a:moveTo>
                    <a:pt x="544" y="460"/>
                  </a:moveTo>
                  <a:lnTo>
                    <a:pt x="544" y="460"/>
                  </a:lnTo>
                  <a:cubicBezTo>
                    <a:pt x="536" y="460"/>
                    <a:pt x="527" y="457"/>
                    <a:pt x="521" y="453"/>
                  </a:cubicBezTo>
                  <a:lnTo>
                    <a:pt x="517" y="461"/>
                  </a:lnTo>
                  <a:cubicBezTo>
                    <a:pt x="525" y="466"/>
                    <a:pt x="534" y="468"/>
                    <a:pt x="545" y="468"/>
                  </a:cubicBezTo>
                  <a:cubicBezTo>
                    <a:pt x="569" y="468"/>
                    <a:pt x="579" y="454"/>
                    <a:pt x="579" y="438"/>
                  </a:cubicBezTo>
                  <a:cubicBezTo>
                    <a:pt x="579" y="422"/>
                    <a:pt x="568" y="415"/>
                    <a:pt x="555" y="409"/>
                  </a:cubicBezTo>
                  <a:lnTo>
                    <a:pt x="546" y="405"/>
                  </a:lnTo>
                  <a:cubicBezTo>
                    <a:pt x="539" y="401"/>
                    <a:pt x="530" y="395"/>
                    <a:pt x="530" y="385"/>
                  </a:cubicBezTo>
                  <a:cubicBezTo>
                    <a:pt x="530" y="371"/>
                    <a:pt x="542" y="365"/>
                    <a:pt x="552" y="365"/>
                  </a:cubicBezTo>
                  <a:cubicBezTo>
                    <a:pt x="562" y="365"/>
                    <a:pt x="568" y="369"/>
                    <a:pt x="574" y="373"/>
                  </a:cubicBezTo>
                  <a:lnTo>
                    <a:pt x="579" y="365"/>
                  </a:lnTo>
                  <a:cubicBezTo>
                    <a:pt x="570" y="360"/>
                    <a:pt x="561" y="357"/>
                    <a:pt x="551" y="357"/>
                  </a:cubicBezTo>
                  <a:cubicBezTo>
                    <a:pt x="532" y="357"/>
                    <a:pt x="519" y="368"/>
                    <a:pt x="519" y="384"/>
                  </a:cubicBezTo>
                  <a:cubicBezTo>
                    <a:pt x="519" y="407"/>
                    <a:pt x="535" y="411"/>
                    <a:pt x="551" y="419"/>
                  </a:cubicBezTo>
                  <a:cubicBezTo>
                    <a:pt x="560" y="423"/>
                    <a:pt x="567" y="428"/>
                    <a:pt x="567" y="439"/>
                  </a:cubicBezTo>
                  <a:cubicBezTo>
                    <a:pt x="567" y="452"/>
                    <a:pt x="558" y="460"/>
                    <a:pt x="544" y="460"/>
                  </a:cubicBezTo>
                  <a:lnTo>
                    <a:pt x="544" y="460"/>
                  </a:lnTo>
                  <a:close/>
                  <a:moveTo>
                    <a:pt x="599" y="359"/>
                  </a:moveTo>
                  <a:lnTo>
                    <a:pt x="599" y="359"/>
                  </a:lnTo>
                  <a:lnTo>
                    <a:pt x="599" y="369"/>
                  </a:lnTo>
                  <a:lnTo>
                    <a:pt x="631" y="369"/>
                  </a:lnTo>
                  <a:lnTo>
                    <a:pt x="631" y="466"/>
                  </a:lnTo>
                  <a:lnTo>
                    <a:pt x="643" y="466"/>
                  </a:lnTo>
                  <a:lnTo>
                    <a:pt x="643" y="369"/>
                  </a:lnTo>
                  <a:lnTo>
                    <a:pt x="675" y="369"/>
                  </a:lnTo>
                  <a:lnTo>
                    <a:pt x="675" y="359"/>
                  </a:lnTo>
                  <a:lnTo>
                    <a:pt x="599" y="359"/>
                  </a:lnTo>
                  <a:lnTo>
                    <a:pt x="599" y="359"/>
                  </a:lnTo>
                  <a:close/>
                  <a:moveTo>
                    <a:pt x="731" y="370"/>
                  </a:moveTo>
                  <a:lnTo>
                    <a:pt x="731" y="370"/>
                  </a:lnTo>
                  <a:lnTo>
                    <a:pt x="751" y="423"/>
                  </a:lnTo>
                  <a:lnTo>
                    <a:pt x="710" y="423"/>
                  </a:lnTo>
                  <a:lnTo>
                    <a:pt x="731" y="370"/>
                  </a:lnTo>
                  <a:lnTo>
                    <a:pt x="731" y="370"/>
                  </a:lnTo>
                  <a:close/>
                  <a:moveTo>
                    <a:pt x="780" y="465"/>
                  </a:moveTo>
                  <a:lnTo>
                    <a:pt x="780" y="465"/>
                  </a:lnTo>
                  <a:lnTo>
                    <a:pt x="737" y="359"/>
                  </a:lnTo>
                  <a:lnTo>
                    <a:pt x="725" y="359"/>
                  </a:lnTo>
                  <a:lnTo>
                    <a:pt x="681" y="465"/>
                  </a:lnTo>
                  <a:lnTo>
                    <a:pt x="693" y="469"/>
                  </a:lnTo>
                  <a:lnTo>
                    <a:pt x="707" y="432"/>
                  </a:lnTo>
                  <a:lnTo>
                    <a:pt x="754" y="432"/>
                  </a:lnTo>
                  <a:lnTo>
                    <a:pt x="768" y="469"/>
                  </a:lnTo>
                  <a:lnTo>
                    <a:pt x="780" y="465"/>
                  </a:lnTo>
                  <a:lnTo>
                    <a:pt x="780" y="465"/>
                  </a:lnTo>
                  <a:close/>
                  <a:moveTo>
                    <a:pt x="832" y="457"/>
                  </a:moveTo>
                  <a:lnTo>
                    <a:pt x="832" y="457"/>
                  </a:lnTo>
                  <a:lnTo>
                    <a:pt x="817" y="457"/>
                  </a:lnTo>
                  <a:lnTo>
                    <a:pt x="817" y="368"/>
                  </a:lnTo>
                  <a:lnTo>
                    <a:pt x="835" y="368"/>
                  </a:lnTo>
                  <a:cubicBezTo>
                    <a:pt x="865" y="368"/>
                    <a:pt x="884" y="383"/>
                    <a:pt x="884" y="412"/>
                  </a:cubicBezTo>
                  <a:cubicBezTo>
                    <a:pt x="884" y="440"/>
                    <a:pt x="864" y="457"/>
                    <a:pt x="832" y="457"/>
                  </a:cubicBezTo>
                  <a:lnTo>
                    <a:pt x="832" y="457"/>
                  </a:lnTo>
                  <a:close/>
                  <a:moveTo>
                    <a:pt x="837" y="359"/>
                  </a:moveTo>
                  <a:lnTo>
                    <a:pt x="837" y="359"/>
                  </a:lnTo>
                  <a:lnTo>
                    <a:pt x="804" y="359"/>
                  </a:lnTo>
                  <a:lnTo>
                    <a:pt x="804" y="466"/>
                  </a:lnTo>
                  <a:lnTo>
                    <a:pt x="834" y="466"/>
                  </a:lnTo>
                  <a:cubicBezTo>
                    <a:pt x="871" y="466"/>
                    <a:pt x="896" y="448"/>
                    <a:pt x="896" y="411"/>
                  </a:cubicBezTo>
                  <a:cubicBezTo>
                    <a:pt x="896" y="385"/>
                    <a:pt x="881" y="359"/>
                    <a:pt x="837" y="359"/>
                  </a:cubicBezTo>
                  <a:lnTo>
                    <a:pt x="837" y="359"/>
                  </a:lnTo>
                  <a:close/>
                  <a:moveTo>
                    <a:pt x="910" y="359"/>
                  </a:moveTo>
                  <a:lnTo>
                    <a:pt x="910" y="359"/>
                  </a:lnTo>
                  <a:lnTo>
                    <a:pt x="910" y="369"/>
                  </a:lnTo>
                  <a:lnTo>
                    <a:pt x="942" y="369"/>
                  </a:lnTo>
                  <a:lnTo>
                    <a:pt x="942" y="466"/>
                  </a:lnTo>
                  <a:lnTo>
                    <a:pt x="954" y="466"/>
                  </a:lnTo>
                  <a:lnTo>
                    <a:pt x="954" y="369"/>
                  </a:lnTo>
                  <a:lnTo>
                    <a:pt x="986" y="369"/>
                  </a:lnTo>
                  <a:lnTo>
                    <a:pt x="986" y="359"/>
                  </a:lnTo>
                  <a:lnTo>
                    <a:pt x="910" y="359"/>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sz="4267"/>
            </a:p>
          </p:txBody>
        </p:sp>
      </p:grpSp>
    </p:spTree>
    <p:extLst>
      <p:ext uri="{BB962C8B-B14F-4D97-AF65-F5344CB8AC3E}">
        <p14:creationId xmlns:p14="http://schemas.microsoft.com/office/powerpoint/2010/main" val="1715575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rt Titel">
    <p:spTree>
      <p:nvGrpSpPr>
        <p:cNvPr id="1" name=""/>
        <p:cNvGrpSpPr/>
        <p:nvPr/>
      </p:nvGrpSpPr>
      <p:grpSpPr>
        <a:xfrm>
          <a:off x="0" y="0"/>
          <a:ext cx="0" cy="0"/>
          <a:chOff x="0" y="0"/>
          <a:chExt cx="0" cy="0"/>
        </a:xfrm>
      </p:grpSpPr>
      <p:sp>
        <p:nvSpPr>
          <p:cNvPr id="10" name="Datumsplatzhalter 3"/>
          <p:cNvSpPr>
            <a:spLocks noGrp="1"/>
          </p:cNvSpPr>
          <p:nvPr>
            <p:ph type="dt" sz="half" idx="2"/>
          </p:nvPr>
        </p:nvSpPr>
        <p:spPr>
          <a:xfrm>
            <a:off x="334435" y="6457177"/>
            <a:ext cx="648998" cy="212183"/>
          </a:xfrm>
          <a:prstGeom prst="rect">
            <a:avLst/>
          </a:prstGeom>
        </p:spPr>
        <p:txBody>
          <a:bodyPr vert="horz" wrap="none" lIns="0" tIns="45720" rIns="36000" bIns="45720" rtlCol="0" anchor="ctr"/>
          <a:lstStyle>
            <a:lvl1pPr algn="l">
              <a:defRPr sz="800">
                <a:solidFill>
                  <a:schemeClr val="bg2"/>
                </a:solidFill>
              </a:defRPr>
            </a:lvl1pPr>
          </a:lstStyle>
          <a:p>
            <a:fld id="{7AE648A0-3EE0-EB44-9250-0C1D3491ECFD}" type="datetime1">
              <a:rPr lang="de-DE" smtClean="0"/>
              <a:t>04.07.2023</a:t>
            </a:fld>
            <a:endParaRPr lang="de-DE" dirty="0"/>
          </a:p>
        </p:txBody>
      </p:sp>
      <p:sp>
        <p:nvSpPr>
          <p:cNvPr id="12" name="Foliennummernplatzhalter 5"/>
          <p:cNvSpPr>
            <a:spLocks noGrp="1"/>
          </p:cNvSpPr>
          <p:nvPr>
            <p:ph type="sldNum" sz="quarter" idx="4"/>
          </p:nvPr>
        </p:nvSpPr>
        <p:spPr>
          <a:xfrm>
            <a:off x="11356926" y="6457177"/>
            <a:ext cx="491571" cy="212183"/>
          </a:xfrm>
          <a:prstGeom prst="rect">
            <a:avLst/>
          </a:prstGeom>
        </p:spPr>
        <p:txBody>
          <a:bodyPr vert="horz" wrap="none" lIns="91440" tIns="45720" rIns="0" bIns="45720" rtlCol="0" anchor="ctr"/>
          <a:lstStyle>
            <a:lvl1pPr algn="r">
              <a:defRPr sz="800">
                <a:solidFill>
                  <a:schemeClr val="bg2"/>
                </a:solidFill>
              </a:defRPr>
            </a:lvl1pPr>
          </a:lstStyle>
          <a:p>
            <a:fld id="{90C102AE-0422-49F2-AB6F-2D341D1EB39B}" type="slidenum">
              <a:rPr lang="de-DE" smtClean="0"/>
              <a:pPr/>
              <a:t>‹#›</a:t>
            </a:fld>
            <a:endParaRPr lang="de-DE" dirty="0"/>
          </a:p>
        </p:txBody>
      </p:sp>
      <p:sp>
        <p:nvSpPr>
          <p:cNvPr id="13" name="Fußzeilenplatzhalter 4"/>
          <p:cNvSpPr>
            <a:spLocks noGrp="1"/>
          </p:cNvSpPr>
          <p:nvPr>
            <p:ph type="ftr" sz="quarter" idx="3"/>
          </p:nvPr>
        </p:nvSpPr>
        <p:spPr>
          <a:xfrm>
            <a:off x="1127448" y="6457177"/>
            <a:ext cx="9937104" cy="212183"/>
          </a:xfrm>
          <a:prstGeom prst="rect">
            <a:avLst/>
          </a:prstGeom>
        </p:spPr>
        <p:txBody>
          <a:bodyPr vert="horz" lIns="91440" tIns="45720" rIns="91440" bIns="45720" rtlCol="0" anchor="ctr"/>
          <a:lstStyle>
            <a:lvl1pPr algn="ctr">
              <a:defRPr sz="800">
                <a:solidFill>
                  <a:schemeClr val="bg2"/>
                </a:solidFill>
              </a:defRPr>
            </a:lvl1pPr>
          </a:lstStyle>
          <a:p>
            <a:r>
              <a:rPr lang="de-DE" dirty="0"/>
              <a:t>´</a:t>
            </a:r>
            <a:r>
              <a:rPr lang="de-DE" dirty="0" err="1"/>
              <a:t>Dept</a:t>
            </a:r>
            <a:r>
              <a:rPr lang="de-DE" dirty="0"/>
              <a:t>. </a:t>
            </a:r>
            <a:r>
              <a:rPr lang="de-DE" dirty="0" err="1"/>
              <a:t>of</a:t>
            </a:r>
            <a:r>
              <a:rPr lang="de-DE" dirty="0"/>
              <a:t> </a:t>
            </a:r>
            <a:r>
              <a:rPr lang="de-DE" dirty="0" err="1"/>
              <a:t>Electrical</a:t>
            </a:r>
            <a:r>
              <a:rPr lang="de-DE" dirty="0"/>
              <a:t> Engineering and Information Technology | TEMF | Jan-Magnus Christmann</a:t>
            </a:r>
          </a:p>
        </p:txBody>
      </p:sp>
      <p:sp>
        <p:nvSpPr>
          <p:cNvPr id="7" name="Mengentext"/>
          <p:cNvSpPr>
            <a:spLocks noGrp="1"/>
          </p:cNvSpPr>
          <p:nvPr>
            <p:ph type="body" sz="quarter" idx="10" hasCustomPrompt="1"/>
          </p:nvPr>
        </p:nvSpPr>
        <p:spPr>
          <a:xfrm>
            <a:off x="2255838" y="4292600"/>
            <a:ext cx="7679795" cy="569387"/>
          </a:xfrm>
          <a:prstGeom prst="rect">
            <a:avLst/>
          </a:prstGeom>
        </p:spPr>
        <p:txBody>
          <a:bodyPr wrap="square" lIns="0" tIns="0" rIns="0" bIns="0">
            <a:spAutoFit/>
          </a:bodyPr>
          <a:lstStyle>
            <a:lvl1pPr algn="ctr">
              <a:lnSpc>
                <a:spcPct val="100000"/>
              </a:lnSpc>
              <a:defRPr sz="1600" cap="none" spc="40" baseline="0">
                <a:latin typeface="+mn-lt"/>
              </a:defRPr>
            </a:lvl1pPr>
            <a:lvl2pPr algn="ctr">
              <a:lnSpc>
                <a:spcPct val="100000"/>
              </a:lnSpc>
              <a:defRPr sz="1600" cap="none" spc="40" baseline="0">
                <a:latin typeface="+mn-lt"/>
              </a:defRPr>
            </a:lvl2pPr>
            <a:lvl3pPr algn="l">
              <a:lnSpc>
                <a:spcPct val="100000"/>
              </a:lnSpc>
              <a:defRPr sz="1867" cap="none" spc="40" baseline="0">
                <a:latin typeface="+mn-lt"/>
              </a:defRPr>
            </a:lvl3pPr>
            <a:lvl4pPr algn="l">
              <a:lnSpc>
                <a:spcPct val="100000"/>
              </a:lnSpc>
              <a:defRPr sz="1867" cap="none" spc="40" baseline="0">
                <a:latin typeface="+mn-lt"/>
              </a:defRPr>
            </a:lvl4pPr>
            <a:lvl5pPr algn="l">
              <a:lnSpc>
                <a:spcPct val="100000"/>
              </a:lnSpc>
              <a:defRPr sz="1867" cap="none" spc="40" baseline="0">
                <a:latin typeface="+mn-lt"/>
              </a:defRPr>
            </a:lvl5pPr>
          </a:lstStyle>
          <a:p>
            <a:pPr lvl="0"/>
            <a:r>
              <a:rPr lang="de-DE" dirty="0"/>
              <a:t>Erste Ebene</a:t>
            </a:r>
          </a:p>
          <a:p>
            <a:pPr lvl="1"/>
            <a:r>
              <a:rPr lang="de-DE" dirty="0"/>
              <a:t>Zweite Ebene</a:t>
            </a:r>
          </a:p>
        </p:txBody>
      </p:sp>
      <p:sp>
        <p:nvSpPr>
          <p:cNvPr id="5" name="Textplatzhalter 4">
            <a:extLst>
              <a:ext uri="{FF2B5EF4-FFF2-40B4-BE49-F238E27FC236}">
                <a16:creationId xmlns:a16="http://schemas.microsoft.com/office/drawing/2014/main" id="{7C209CFB-A8DC-AF41-A8DC-E9EF9A02A34E}"/>
              </a:ext>
            </a:extLst>
          </p:cNvPr>
          <p:cNvSpPr>
            <a:spLocks noGrp="1"/>
          </p:cNvSpPr>
          <p:nvPr>
            <p:ph type="body" sz="quarter" idx="11"/>
          </p:nvPr>
        </p:nvSpPr>
        <p:spPr>
          <a:xfrm>
            <a:off x="1271464" y="2278063"/>
            <a:ext cx="9721080" cy="2014537"/>
          </a:xfrm>
          <a:prstGeom prst="rect">
            <a:avLst/>
          </a:prstGeom>
        </p:spPr>
        <p:txBody>
          <a:bodyPr anchor="ctr" anchorCtr="0"/>
          <a:lstStyle>
            <a:lvl1pPr algn="ctr">
              <a:defRPr sz="4200"/>
            </a:lvl1pPr>
          </a:lstStyle>
          <a:p>
            <a:pPr lvl="0"/>
            <a:r>
              <a:rPr lang="de-DE" dirty="0"/>
              <a:t>Mastertextformat bearbeiten</a:t>
            </a:r>
          </a:p>
        </p:txBody>
      </p:sp>
      <p:sp>
        <p:nvSpPr>
          <p:cNvPr id="2" name="Titel"/>
          <p:cNvSpPr>
            <a:spLocks noGrp="1"/>
          </p:cNvSpPr>
          <p:nvPr>
            <p:ph type="title" hasCustomPrompt="1"/>
          </p:nvPr>
        </p:nvSpPr>
        <p:spPr>
          <a:xfrm>
            <a:off x="336000" y="696000"/>
            <a:ext cx="9096000" cy="144000"/>
          </a:xfrm>
        </p:spPr>
        <p:txBody>
          <a:bodyPr/>
          <a:lstStyle/>
          <a:p>
            <a:r>
              <a:rPr lang="de-DE" dirty="0"/>
              <a:t>Titelmasterformat durch Klicken bearbeiten</a:t>
            </a:r>
          </a:p>
        </p:txBody>
      </p:sp>
    </p:spTree>
    <p:extLst>
      <p:ext uri="{BB962C8B-B14F-4D97-AF65-F5344CB8AC3E}">
        <p14:creationId xmlns:p14="http://schemas.microsoft.com/office/powerpoint/2010/main" val="895619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9" name="Überschrift"/>
          <p:cNvSpPr>
            <a:spLocks noGrp="1"/>
          </p:cNvSpPr>
          <p:nvPr>
            <p:ph type="body" sz="quarter" idx="11" hasCustomPrompt="1"/>
          </p:nvPr>
        </p:nvSpPr>
        <p:spPr>
          <a:xfrm>
            <a:off x="340981" y="4725111"/>
            <a:ext cx="9594652" cy="1152161"/>
          </a:xfrm>
          <a:prstGeom prst="rect">
            <a:avLst/>
          </a:prstGeom>
        </p:spPr>
        <p:txBody>
          <a:bodyPr lIns="0" tIns="0" rIns="0" bIns="0"/>
          <a:lstStyle>
            <a:lvl1pPr>
              <a:defRPr sz="4200"/>
            </a:lvl1pPr>
          </a:lstStyle>
          <a:p>
            <a:pPr lvl="0"/>
            <a:r>
              <a:rPr lang="de-DE" dirty="0"/>
              <a:t>Formatvorlagen des Textmasters bearbeiten</a:t>
            </a:r>
          </a:p>
        </p:txBody>
      </p:sp>
      <p:sp>
        <p:nvSpPr>
          <p:cNvPr id="2" name="Titel"/>
          <p:cNvSpPr>
            <a:spLocks noGrp="1"/>
          </p:cNvSpPr>
          <p:nvPr>
            <p:ph type="title"/>
          </p:nvPr>
        </p:nvSpPr>
        <p:spPr>
          <a:xfrm>
            <a:off x="384799" y="4296400"/>
            <a:ext cx="9599633" cy="144000"/>
          </a:xfrm>
        </p:spPr>
        <p:txBody>
          <a:bodyPr anchor="b" anchorCtr="0"/>
          <a:lstStyle/>
          <a:p>
            <a:r>
              <a:rPr lang="de-DE" dirty="0"/>
              <a:t>Titelmasterformat durch Klicken bearbeiten</a:t>
            </a:r>
          </a:p>
        </p:txBody>
      </p:sp>
      <p:sp>
        <p:nvSpPr>
          <p:cNvPr id="5" name="Datumsplatzhalter"/>
          <p:cNvSpPr>
            <a:spLocks noGrp="1"/>
          </p:cNvSpPr>
          <p:nvPr>
            <p:ph type="dt" sz="half" idx="2"/>
          </p:nvPr>
        </p:nvSpPr>
        <p:spPr>
          <a:xfrm>
            <a:off x="334435" y="6457177"/>
            <a:ext cx="648998" cy="212183"/>
          </a:xfrm>
          <a:prstGeom prst="rect">
            <a:avLst/>
          </a:prstGeom>
        </p:spPr>
        <p:txBody>
          <a:bodyPr vert="horz" wrap="none" lIns="0" tIns="45720" rIns="36000" bIns="45720" rtlCol="0" anchor="ctr"/>
          <a:lstStyle>
            <a:lvl1pPr algn="l">
              <a:defRPr sz="800">
                <a:solidFill>
                  <a:schemeClr val="bg2"/>
                </a:solidFill>
              </a:defRPr>
            </a:lvl1pPr>
          </a:lstStyle>
          <a:p>
            <a:fld id="{B8676051-F2ED-BD4F-A174-41616750C208}" type="datetime1">
              <a:rPr lang="de-DE" smtClean="0"/>
              <a:t>04.07.2023</a:t>
            </a:fld>
            <a:endParaRPr lang="de-DE" dirty="0"/>
          </a:p>
        </p:txBody>
      </p:sp>
      <p:sp>
        <p:nvSpPr>
          <p:cNvPr id="8" name="Foliennummernplatzhalter"/>
          <p:cNvSpPr>
            <a:spLocks noGrp="1"/>
          </p:cNvSpPr>
          <p:nvPr>
            <p:ph type="sldNum" sz="quarter" idx="4"/>
          </p:nvPr>
        </p:nvSpPr>
        <p:spPr>
          <a:xfrm>
            <a:off x="11356926" y="6457177"/>
            <a:ext cx="491571" cy="212183"/>
          </a:xfrm>
          <a:prstGeom prst="rect">
            <a:avLst/>
          </a:prstGeom>
        </p:spPr>
        <p:txBody>
          <a:bodyPr vert="horz" wrap="none" lIns="91440" tIns="45720" rIns="0" bIns="45720" rtlCol="0" anchor="ctr"/>
          <a:lstStyle>
            <a:lvl1pPr algn="r">
              <a:defRPr sz="800">
                <a:solidFill>
                  <a:schemeClr val="bg2"/>
                </a:solidFill>
              </a:defRPr>
            </a:lvl1pPr>
          </a:lstStyle>
          <a:p>
            <a:fld id="{90C102AE-0422-49F2-AB6F-2D341D1EB39B}" type="slidenum">
              <a:rPr lang="de-DE" smtClean="0"/>
              <a:pPr/>
              <a:t>‹#›</a:t>
            </a:fld>
            <a:endParaRPr lang="de-DE" dirty="0"/>
          </a:p>
        </p:txBody>
      </p:sp>
      <p:sp>
        <p:nvSpPr>
          <p:cNvPr id="7" name="Fußzeilenplatzhalter"/>
          <p:cNvSpPr>
            <a:spLocks noGrp="1"/>
          </p:cNvSpPr>
          <p:nvPr>
            <p:ph type="ftr" sz="quarter" idx="3"/>
          </p:nvPr>
        </p:nvSpPr>
        <p:spPr>
          <a:xfrm>
            <a:off x="1127448" y="6457177"/>
            <a:ext cx="9937104" cy="212183"/>
          </a:xfrm>
          <a:prstGeom prst="rect">
            <a:avLst/>
          </a:prstGeom>
        </p:spPr>
        <p:txBody>
          <a:bodyPr vert="horz" lIns="91440" tIns="45720" rIns="91440" bIns="45720" rtlCol="0" anchor="ctr"/>
          <a:lstStyle>
            <a:lvl1pPr algn="ctr">
              <a:defRPr sz="800">
                <a:solidFill>
                  <a:schemeClr val="bg2"/>
                </a:solidFill>
              </a:defRPr>
            </a:lvl1pPr>
          </a:lstStyle>
          <a:p>
            <a:r>
              <a:rPr lang="de-DE"/>
              <a:t>Fachbereich | Institut | Person</a:t>
            </a:r>
            <a:endParaRPr lang="de-DE" dirty="0"/>
          </a:p>
        </p:txBody>
      </p:sp>
    </p:spTree>
    <p:extLst>
      <p:ext uri="{BB962C8B-B14F-4D97-AF65-F5344CB8AC3E}">
        <p14:creationId xmlns:p14="http://schemas.microsoft.com/office/powerpoint/2010/main" val="2111884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Trenner-Vollbild">
    <p:spTree>
      <p:nvGrpSpPr>
        <p:cNvPr id="1" name=""/>
        <p:cNvGrpSpPr/>
        <p:nvPr/>
      </p:nvGrpSpPr>
      <p:grpSpPr>
        <a:xfrm>
          <a:off x="0" y="0"/>
          <a:ext cx="0" cy="0"/>
          <a:chOff x="0" y="0"/>
          <a:chExt cx="0" cy="0"/>
        </a:xfrm>
      </p:grpSpPr>
      <p:sp>
        <p:nvSpPr>
          <p:cNvPr id="20" name="Bildplatzhalter"/>
          <p:cNvSpPr>
            <a:spLocks noGrp="1"/>
          </p:cNvSpPr>
          <p:nvPr>
            <p:ph type="pic" sz="quarter" idx="12" hasCustomPrompt="1"/>
          </p:nvPr>
        </p:nvSpPr>
        <p:spPr>
          <a:xfrm>
            <a:off x="0" y="0"/>
            <a:ext cx="12194117" cy="6858000"/>
          </a:xfrm>
          <a:prstGeom prst="rect">
            <a:avLst/>
          </a:prstGeom>
        </p:spPr>
        <p:txBody>
          <a:bodyPr/>
          <a:lstStyle>
            <a:lvl1pPr>
              <a:defRPr sz="1400">
                <a:solidFill>
                  <a:schemeClr val="bg1">
                    <a:lumMod val="65000"/>
                  </a:schemeClr>
                </a:solidFill>
                <a:latin typeface="+mn-lt"/>
              </a:defRPr>
            </a:lvl1pPr>
          </a:lstStyle>
          <a:p>
            <a:r>
              <a:rPr lang="de-DE" dirty="0"/>
              <a:t>Trennfolie mit Hintergrundbild</a:t>
            </a:r>
          </a:p>
        </p:txBody>
      </p:sp>
      <p:sp>
        <p:nvSpPr>
          <p:cNvPr id="8" name="Titel">
            <a:extLst>
              <a:ext uri="{FF2B5EF4-FFF2-40B4-BE49-F238E27FC236}">
                <a16:creationId xmlns:a16="http://schemas.microsoft.com/office/drawing/2014/main" id="{CE22A32B-3F26-9049-974C-F0B8BC975B19}"/>
              </a:ext>
            </a:extLst>
          </p:cNvPr>
          <p:cNvSpPr>
            <a:spLocks noGrp="1"/>
          </p:cNvSpPr>
          <p:nvPr>
            <p:ph type="title"/>
          </p:nvPr>
        </p:nvSpPr>
        <p:spPr>
          <a:xfrm>
            <a:off x="384799" y="4293096"/>
            <a:ext cx="9599633" cy="144000"/>
          </a:xfrm>
        </p:spPr>
        <p:txBody>
          <a:bodyPr anchor="b" anchorCtr="0"/>
          <a:lstStyle/>
          <a:p>
            <a:r>
              <a:rPr lang="de-DE" dirty="0"/>
              <a:t>Titelmasterformat durch Klicken bearbeiten</a:t>
            </a:r>
          </a:p>
        </p:txBody>
      </p:sp>
      <p:sp>
        <p:nvSpPr>
          <p:cNvPr id="9" name="Überschrift"/>
          <p:cNvSpPr>
            <a:spLocks noGrp="1"/>
          </p:cNvSpPr>
          <p:nvPr>
            <p:ph type="body" sz="quarter" idx="11"/>
          </p:nvPr>
        </p:nvSpPr>
        <p:spPr>
          <a:xfrm>
            <a:off x="340981" y="4725111"/>
            <a:ext cx="9594652" cy="1152161"/>
          </a:xfrm>
          <a:prstGeom prst="rect">
            <a:avLst/>
          </a:prstGeom>
        </p:spPr>
        <p:txBody>
          <a:bodyPr lIns="0" tIns="0" rIns="0" bIns="0"/>
          <a:lstStyle>
            <a:lvl1pPr>
              <a:defRPr sz="4200"/>
            </a:lvl1pPr>
          </a:lstStyle>
          <a:p>
            <a:pPr lvl="0"/>
            <a:r>
              <a:rPr lang="de-DE" dirty="0"/>
              <a:t>Formatvorlagen des Textmasters bearbeiten</a:t>
            </a:r>
          </a:p>
        </p:txBody>
      </p:sp>
      <p:sp>
        <p:nvSpPr>
          <p:cNvPr id="21" name="Datumsplatzhalter 3"/>
          <p:cNvSpPr>
            <a:spLocks noGrp="1"/>
          </p:cNvSpPr>
          <p:nvPr>
            <p:ph type="dt" sz="half" idx="2"/>
          </p:nvPr>
        </p:nvSpPr>
        <p:spPr>
          <a:xfrm>
            <a:off x="334435" y="6457177"/>
            <a:ext cx="648998" cy="212183"/>
          </a:xfrm>
          <a:prstGeom prst="rect">
            <a:avLst/>
          </a:prstGeom>
        </p:spPr>
        <p:txBody>
          <a:bodyPr vert="horz" wrap="none" lIns="0" tIns="45720" rIns="36000" bIns="45720" rtlCol="0" anchor="ctr"/>
          <a:lstStyle>
            <a:lvl1pPr algn="l">
              <a:defRPr sz="800">
                <a:solidFill>
                  <a:schemeClr val="bg2"/>
                </a:solidFill>
              </a:defRPr>
            </a:lvl1pPr>
          </a:lstStyle>
          <a:p>
            <a:fld id="{9F9EB321-22C6-324C-AA30-60E6C10D803B}" type="datetime1">
              <a:rPr lang="de-DE" smtClean="0"/>
              <a:t>04.07.2023</a:t>
            </a:fld>
            <a:endParaRPr lang="de-DE" dirty="0"/>
          </a:p>
        </p:txBody>
      </p:sp>
      <p:sp>
        <p:nvSpPr>
          <p:cNvPr id="23" name="Foliennummernplatzhalter 5"/>
          <p:cNvSpPr>
            <a:spLocks noGrp="1"/>
          </p:cNvSpPr>
          <p:nvPr>
            <p:ph type="sldNum" sz="quarter" idx="4"/>
          </p:nvPr>
        </p:nvSpPr>
        <p:spPr>
          <a:xfrm>
            <a:off x="11356926" y="6457177"/>
            <a:ext cx="491571" cy="212183"/>
          </a:xfrm>
          <a:prstGeom prst="rect">
            <a:avLst/>
          </a:prstGeom>
        </p:spPr>
        <p:txBody>
          <a:bodyPr vert="horz" wrap="none" lIns="91440" tIns="45720" rIns="0" bIns="45720" rtlCol="0" anchor="ctr"/>
          <a:lstStyle>
            <a:lvl1pPr algn="r">
              <a:defRPr sz="800">
                <a:solidFill>
                  <a:schemeClr val="bg2"/>
                </a:solidFill>
              </a:defRPr>
            </a:lvl1pPr>
          </a:lstStyle>
          <a:p>
            <a:fld id="{90C102AE-0422-49F2-AB6F-2D341D1EB39B}" type="slidenum">
              <a:rPr lang="de-DE" smtClean="0"/>
              <a:pPr/>
              <a:t>‹#›</a:t>
            </a:fld>
            <a:endParaRPr lang="de-DE" dirty="0"/>
          </a:p>
        </p:txBody>
      </p:sp>
      <p:sp>
        <p:nvSpPr>
          <p:cNvPr id="24" name="Fußzeilenplatzhalter 4"/>
          <p:cNvSpPr>
            <a:spLocks noGrp="1"/>
          </p:cNvSpPr>
          <p:nvPr>
            <p:ph type="ftr" sz="quarter" idx="3"/>
          </p:nvPr>
        </p:nvSpPr>
        <p:spPr>
          <a:xfrm>
            <a:off x="1127448" y="6457177"/>
            <a:ext cx="9937104" cy="212183"/>
          </a:xfrm>
          <a:prstGeom prst="rect">
            <a:avLst/>
          </a:prstGeom>
        </p:spPr>
        <p:txBody>
          <a:bodyPr vert="horz" lIns="91440" tIns="45720" rIns="91440" bIns="45720" rtlCol="0" anchor="ctr"/>
          <a:lstStyle>
            <a:lvl1pPr algn="ctr">
              <a:defRPr sz="800">
                <a:solidFill>
                  <a:schemeClr val="bg2"/>
                </a:solidFill>
              </a:defRPr>
            </a:lvl1pPr>
          </a:lstStyle>
          <a:p>
            <a:r>
              <a:rPr lang="de-DE" dirty="0" err="1"/>
              <a:t>Dept</a:t>
            </a:r>
            <a:r>
              <a:rPr lang="de-DE" dirty="0"/>
              <a:t>. </a:t>
            </a:r>
            <a:r>
              <a:rPr lang="de-DE" dirty="0" err="1"/>
              <a:t>Of</a:t>
            </a:r>
            <a:r>
              <a:rPr lang="de-DE" dirty="0"/>
              <a:t> </a:t>
            </a:r>
            <a:r>
              <a:rPr lang="de-DE" dirty="0" err="1"/>
              <a:t>Electrical</a:t>
            </a:r>
            <a:r>
              <a:rPr lang="de-DE" dirty="0"/>
              <a:t> Engineering and Information Technology | TEMF | Jan-Magnus Christmann</a:t>
            </a:r>
          </a:p>
        </p:txBody>
      </p:sp>
    </p:spTree>
    <p:extLst>
      <p:ext uri="{BB962C8B-B14F-4D97-AF65-F5344CB8AC3E}">
        <p14:creationId xmlns:p14="http://schemas.microsoft.com/office/powerpoint/2010/main" val="411411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rfolie Vollbild">
    <p:spTree>
      <p:nvGrpSpPr>
        <p:cNvPr id="1" name=""/>
        <p:cNvGrpSpPr/>
        <p:nvPr/>
      </p:nvGrpSpPr>
      <p:grpSpPr>
        <a:xfrm>
          <a:off x="0" y="0"/>
          <a:ext cx="0" cy="0"/>
          <a:chOff x="0" y="0"/>
          <a:chExt cx="0" cy="0"/>
        </a:xfrm>
      </p:grpSpPr>
      <p:sp>
        <p:nvSpPr>
          <p:cNvPr id="20" name="Bildplatzhalter"/>
          <p:cNvSpPr>
            <a:spLocks noGrp="1"/>
          </p:cNvSpPr>
          <p:nvPr>
            <p:ph type="pic" sz="quarter" idx="12" hasCustomPrompt="1"/>
          </p:nvPr>
        </p:nvSpPr>
        <p:spPr>
          <a:xfrm>
            <a:off x="0" y="0"/>
            <a:ext cx="12194117" cy="6858000"/>
          </a:xfrm>
          <a:prstGeom prst="rect">
            <a:avLst/>
          </a:prstGeom>
        </p:spPr>
        <p:txBody>
          <a:bodyPr/>
          <a:lstStyle>
            <a:lvl1pPr>
              <a:defRPr sz="1400">
                <a:solidFill>
                  <a:schemeClr val="bg1">
                    <a:lumMod val="65000"/>
                  </a:schemeClr>
                </a:solidFill>
                <a:latin typeface="+mn-lt"/>
              </a:defRPr>
            </a:lvl1pPr>
          </a:lstStyle>
          <a:p>
            <a:r>
              <a:rPr lang="de-DE" dirty="0"/>
              <a:t>Bild Vollfläche</a:t>
            </a:r>
          </a:p>
        </p:txBody>
      </p:sp>
    </p:spTree>
    <p:extLst>
      <p:ext uri="{BB962C8B-B14F-4D97-AF65-F5344CB8AC3E}">
        <p14:creationId xmlns:p14="http://schemas.microsoft.com/office/powerpoint/2010/main" val="3716563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ollbild_Kapitel">
    <p:spTree>
      <p:nvGrpSpPr>
        <p:cNvPr id="1" name=""/>
        <p:cNvGrpSpPr/>
        <p:nvPr/>
      </p:nvGrpSpPr>
      <p:grpSpPr>
        <a:xfrm>
          <a:off x="0" y="0"/>
          <a:ext cx="0" cy="0"/>
          <a:chOff x="0" y="0"/>
          <a:chExt cx="0" cy="0"/>
        </a:xfrm>
      </p:grpSpPr>
      <p:sp>
        <p:nvSpPr>
          <p:cNvPr id="20" name="Bildplatzhalter"/>
          <p:cNvSpPr>
            <a:spLocks noGrp="1"/>
          </p:cNvSpPr>
          <p:nvPr>
            <p:ph type="pic" sz="quarter" idx="12" hasCustomPrompt="1"/>
          </p:nvPr>
        </p:nvSpPr>
        <p:spPr>
          <a:xfrm>
            <a:off x="0" y="1604962"/>
            <a:ext cx="12194117" cy="4705351"/>
          </a:xfrm>
          <a:prstGeom prst="rect">
            <a:avLst/>
          </a:prstGeom>
        </p:spPr>
        <p:txBody>
          <a:bodyPr/>
          <a:lstStyle>
            <a:lvl1pPr>
              <a:defRPr sz="1400">
                <a:solidFill>
                  <a:schemeClr val="bg1">
                    <a:lumMod val="65000"/>
                  </a:schemeClr>
                </a:solidFill>
                <a:latin typeface="+mn-lt"/>
              </a:defRPr>
            </a:lvl1pPr>
          </a:lstStyle>
          <a:p>
            <a:r>
              <a:rPr lang="de-DE" dirty="0"/>
              <a:t>Bild Vollfläche</a:t>
            </a:r>
          </a:p>
        </p:txBody>
      </p:sp>
      <p:sp>
        <p:nvSpPr>
          <p:cNvPr id="8" name="Titel"/>
          <p:cNvSpPr>
            <a:spLocks noGrp="1"/>
          </p:cNvSpPr>
          <p:nvPr>
            <p:ph type="title"/>
          </p:nvPr>
        </p:nvSpPr>
        <p:spPr>
          <a:xfrm>
            <a:off x="336000" y="696000"/>
            <a:ext cx="9096000" cy="144000"/>
          </a:xfrm>
        </p:spPr>
        <p:txBody>
          <a:bodyPr/>
          <a:lstStyle/>
          <a:p>
            <a:r>
              <a:rPr lang="de-DE" dirty="0"/>
              <a:t>Titelmasterformat durch Klicken bearbeiten</a:t>
            </a:r>
          </a:p>
        </p:txBody>
      </p:sp>
      <p:sp>
        <p:nvSpPr>
          <p:cNvPr id="7" name="Datumsplatzhalter 3">
            <a:extLst>
              <a:ext uri="{FF2B5EF4-FFF2-40B4-BE49-F238E27FC236}">
                <a16:creationId xmlns:a16="http://schemas.microsoft.com/office/drawing/2014/main" id="{685DBD53-E1DF-6B40-A001-6647133B4BD3}"/>
              </a:ext>
            </a:extLst>
          </p:cNvPr>
          <p:cNvSpPr>
            <a:spLocks noGrp="1"/>
          </p:cNvSpPr>
          <p:nvPr>
            <p:ph type="dt" sz="half" idx="2"/>
          </p:nvPr>
        </p:nvSpPr>
        <p:spPr>
          <a:xfrm>
            <a:off x="334435" y="6457177"/>
            <a:ext cx="648998" cy="212183"/>
          </a:xfrm>
          <a:prstGeom prst="rect">
            <a:avLst/>
          </a:prstGeom>
        </p:spPr>
        <p:txBody>
          <a:bodyPr vert="horz" wrap="none" lIns="0" tIns="45720" rIns="36000" bIns="45720" rtlCol="0" anchor="ctr"/>
          <a:lstStyle>
            <a:lvl1pPr algn="l">
              <a:defRPr sz="800">
                <a:solidFill>
                  <a:schemeClr val="bg2"/>
                </a:solidFill>
              </a:defRPr>
            </a:lvl1pPr>
          </a:lstStyle>
          <a:p>
            <a:fld id="{C9CAFEA9-A594-1A47-BA6E-D2D088442907}" type="datetime1">
              <a:rPr lang="de-DE" smtClean="0"/>
              <a:t>04.07.2023</a:t>
            </a:fld>
            <a:endParaRPr lang="de-DE" dirty="0"/>
          </a:p>
        </p:txBody>
      </p:sp>
      <p:sp>
        <p:nvSpPr>
          <p:cNvPr id="9" name="Foliennummernplatzhalter 5">
            <a:extLst>
              <a:ext uri="{FF2B5EF4-FFF2-40B4-BE49-F238E27FC236}">
                <a16:creationId xmlns:a16="http://schemas.microsoft.com/office/drawing/2014/main" id="{880163E4-B142-714C-95DC-48069CF69854}"/>
              </a:ext>
            </a:extLst>
          </p:cNvPr>
          <p:cNvSpPr>
            <a:spLocks noGrp="1"/>
          </p:cNvSpPr>
          <p:nvPr>
            <p:ph type="sldNum" sz="quarter" idx="4"/>
          </p:nvPr>
        </p:nvSpPr>
        <p:spPr>
          <a:xfrm>
            <a:off x="11356926" y="6457177"/>
            <a:ext cx="491571" cy="212183"/>
          </a:xfrm>
          <a:prstGeom prst="rect">
            <a:avLst/>
          </a:prstGeom>
        </p:spPr>
        <p:txBody>
          <a:bodyPr vert="horz" wrap="none" lIns="91440" tIns="45720" rIns="0" bIns="45720" rtlCol="0" anchor="ctr"/>
          <a:lstStyle>
            <a:lvl1pPr algn="r">
              <a:defRPr sz="800">
                <a:solidFill>
                  <a:schemeClr val="bg2"/>
                </a:solidFill>
              </a:defRPr>
            </a:lvl1pPr>
          </a:lstStyle>
          <a:p>
            <a:fld id="{90C102AE-0422-49F2-AB6F-2D341D1EB39B}" type="slidenum">
              <a:rPr lang="de-DE" smtClean="0"/>
              <a:pPr/>
              <a:t>‹#›</a:t>
            </a:fld>
            <a:endParaRPr lang="de-DE" dirty="0"/>
          </a:p>
        </p:txBody>
      </p:sp>
      <p:sp>
        <p:nvSpPr>
          <p:cNvPr id="10" name="Fußzeilenplatzhalter 4">
            <a:extLst>
              <a:ext uri="{FF2B5EF4-FFF2-40B4-BE49-F238E27FC236}">
                <a16:creationId xmlns:a16="http://schemas.microsoft.com/office/drawing/2014/main" id="{F55B7F97-6A52-164E-9108-387425B07E85}"/>
              </a:ext>
            </a:extLst>
          </p:cNvPr>
          <p:cNvSpPr>
            <a:spLocks noGrp="1"/>
          </p:cNvSpPr>
          <p:nvPr>
            <p:ph type="ftr" sz="quarter" idx="3"/>
          </p:nvPr>
        </p:nvSpPr>
        <p:spPr>
          <a:xfrm>
            <a:off x="1127448" y="6457177"/>
            <a:ext cx="9937104" cy="212183"/>
          </a:xfrm>
          <a:prstGeom prst="rect">
            <a:avLst/>
          </a:prstGeom>
        </p:spPr>
        <p:txBody>
          <a:bodyPr vert="horz" lIns="91440" tIns="45720" rIns="91440" bIns="45720" rtlCol="0" anchor="ctr"/>
          <a:lstStyle>
            <a:lvl1pPr algn="ctr">
              <a:defRPr sz="800">
                <a:solidFill>
                  <a:schemeClr val="bg2"/>
                </a:solidFill>
              </a:defRPr>
            </a:lvl1pPr>
          </a:lstStyle>
          <a:p>
            <a:r>
              <a:rPr lang="de-DE"/>
              <a:t>Fachbereich | Institut | Person</a:t>
            </a:r>
            <a:endParaRPr lang="de-DE" dirty="0"/>
          </a:p>
        </p:txBody>
      </p:sp>
    </p:spTree>
    <p:extLst>
      <p:ext uri="{BB962C8B-B14F-4D97-AF65-F5344CB8AC3E}">
        <p14:creationId xmlns:p14="http://schemas.microsoft.com/office/powerpoint/2010/main" val="1286684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 name="Datumsplatzhalter 3"/>
          <p:cNvSpPr>
            <a:spLocks noGrp="1"/>
          </p:cNvSpPr>
          <p:nvPr>
            <p:ph type="dt" sz="half" idx="2"/>
          </p:nvPr>
        </p:nvSpPr>
        <p:spPr>
          <a:xfrm>
            <a:off x="335360" y="6457177"/>
            <a:ext cx="648998" cy="212183"/>
          </a:xfrm>
          <a:prstGeom prst="rect">
            <a:avLst/>
          </a:prstGeom>
        </p:spPr>
        <p:txBody>
          <a:bodyPr vert="horz" wrap="none" lIns="0" tIns="45720" rIns="36000" bIns="45720" rtlCol="0" anchor="ctr"/>
          <a:lstStyle>
            <a:lvl1pPr algn="l">
              <a:defRPr sz="800" spc="80" baseline="0">
                <a:solidFill>
                  <a:schemeClr val="bg2"/>
                </a:solidFill>
              </a:defRPr>
            </a:lvl1pPr>
          </a:lstStyle>
          <a:p>
            <a:fld id="{7EB2EB25-F097-A74B-A96B-01944B99B827}" type="datetime1">
              <a:rPr lang="de-DE" smtClean="0"/>
              <a:t>04.07.2023</a:t>
            </a:fld>
            <a:endParaRPr lang="de-DE" dirty="0"/>
          </a:p>
        </p:txBody>
      </p:sp>
      <p:sp>
        <p:nvSpPr>
          <p:cNvPr id="24" name="Foliennummernplatzhalter 5"/>
          <p:cNvSpPr>
            <a:spLocks noGrp="1"/>
          </p:cNvSpPr>
          <p:nvPr>
            <p:ph type="sldNum" sz="quarter" idx="4"/>
          </p:nvPr>
        </p:nvSpPr>
        <p:spPr>
          <a:xfrm>
            <a:off x="11357851" y="6457177"/>
            <a:ext cx="491571" cy="212183"/>
          </a:xfrm>
          <a:prstGeom prst="rect">
            <a:avLst/>
          </a:prstGeom>
        </p:spPr>
        <p:txBody>
          <a:bodyPr vert="horz" wrap="none" lIns="91440" tIns="45720" rIns="0" bIns="45720" rtlCol="0" anchor="ctr"/>
          <a:lstStyle>
            <a:lvl1pPr algn="r">
              <a:defRPr sz="800">
                <a:solidFill>
                  <a:schemeClr val="bg2"/>
                </a:solidFill>
              </a:defRPr>
            </a:lvl1pPr>
          </a:lstStyle>
          <a:p>
            <a:fld id="{90C102AE-0422-49F2-AB6F-2D341D1EB39B}" type="slidenum">
              <a:rPr lang="de-DE" smtClean="0"/>
              <a:pPr/>
              <a:t>‹#›</a:t>
            </a:fld>
            <a:endParaRPr lang="de-DE" dirty="0"/>
          </a:p>
        </p:txBody>
      </p:sp>
      <p:sp>
        <p:nvSpPr>
          <p:cNvPr id="1027" name="Kopfzeile"/>
          <p:cNvSpPr>
            <a:spLocks noGrp="1" noChangeArrowheads="1"/>
          </p:cNvSpPr>
          <p:nvPr>
            <p:ph type="title"/>
          </p:nvPr>
        </p:nvSpPr>
        <p:spPr bwMode="auto">
          <a:xfrm>
            <a:off x="336000" y="696383"/>
            <a:ext cx="9508067" cy="273049"/>
          </a:xfrm>
          <a:prstGeom prst="rect">
            <a:avLst/>
          </a:prstGeom>
          <a:noFill/>
          <a:ln>
            <a:noFill/>
          </a:ln>
        </p:spPr>
        <p:txBody>
          <a:bodyPr vert="horz" wrap="square" lIns="0" tIns="0" rIns="0" bIns="0" numCol="1" anchor="t" anchorCtr="0" compatLnSpc="1">
            <a:prstTxWarp prst="textNoShape">
              <a:avLst/>
            </a:prstTxWarp>
          </a:bodyPr>
          <a:lstStyle/>
          <a:p>
            <a:pPr lvl="0"/>
            <a:r>
              <a:rPr lang="de-DE" altLang="de-DE" dirty="0"/>
              <a:t>Computational </a:t>
            </a:r>
            <a:r>
              <a:rPr lang="de-DE" altLang="de-DE" dirty="0" err="1"/>
              <a:t>Homogenisation</a:t>
            </a:r>
            <a:r>
              <a:rPr lang="de-DE" altLang="de-DE" dirty="0"/>
              <a:t> </a:t>
            </a:r>
            <a:r>
              <a:rPr lang="de-DE" altLang="de-DE" dirty="0" err="1"/>
              <a:t>of</a:t>
            </a:r>
            <a:r>
              <a:rPr lang="de-DE" altLang="de-DE" dirty="0"/>
              <a:t> </a:t>
            </a:r>
            <a:r>
              <a:rPr lang="de-DE" altLang="de-DE" dirty="0" err="1"/>
              <a:t>laminated</a:t>
            </a:r>
            <a:r>
              <a:rPr lang="de-DE" altLang="de-DE" dirty="0"/>
              <a:t> </a:t>
            </a:r>
            <a:r>
              <a:rPr lang="de-DE" altLang="de-DE" dirty="0" err="1"/>
              <a:t>yokes</a:t>
            </a:r>
            <a:r>
              <a:rPr lang="de-DE" altLang="de-DE" dirty="0"/>
              <a:t> in finite-element </a:t>
            </a:r>
            <a:r>
              <a:rPr lang="de-DE" altLang="de-DE" dirty="0" err="1"/>
              <a:t>models</a:t>
            </a:r>
            <a:r>
              <a:rPr lang="de-DE" altLang="de-DE" dirty="0"/>
              <a:t> </a:t>
            </a:r>
            <a:r>
              <a:rPr lang="de-DE" altLang="de-DE" dirty="0" err="1"/>
              <a:t>of</a:t>
            </a:r>
            <a:r>
              <a:rPr lang="de-DE" altLang="de-DE" dirty="0"/>
              <a:t> fast-</a:t>
            </a:r>
            <a:r>
              <a:rPr lang="de-DE" altLang="de-DE" dirty="0" err="1"/>
              <a:t>ramped</a:t>
            </a:r>
            <a:r>
              <a:rPr lang="de-DE" altLang="de-DE" dirty="0"/>
              <a:t> </a:t>
            </a:r>
            <a:r>
              <a:rPr lang="de-DE" altLang="de-DE" dirty="0" err="1"/>
              <a:t>orbit</a:t>
            </a:r>
            <a:r>
              <a:rPr lang="de-DE" altLang="de-DE" dirty="0"/>
              <a:t> </a:t>
            </a:r>
            <a:r>
              <a:rPr lang="de-DE" altLang="de-DE" dirty="0" err="1"/>
              <a:t>corrector</a:t>
            </a:r>
            <a:r>
              <a:rPr lang="de-DE" altLang="de-DE" dirty="0"/>
              <a:t> </a:t>
            </a:r>
            <a:r>
              <a:rPr lang="de-DE" altLang="de-DE" dirty="0" err="1"/>
              <a:t>magnet</a:t>
            </a:r>
            <a:endParaRPr lang="de-DE" altLang="de-DE" dirty="0"/>
          </a:p>
        </p:txBody>
      </p:sp>
      <p:grpSp>
        <p:nvGrpSpPr>
          <p:cNvPr id="15" name="TU Da Logo"/>
          <p:cNvGrpSpPr/>
          <p:nvPr userDrawn="1"/>
        </p:nvGrpSpPr>
        <p:grpSpPr>
          <a:xfrm>
            <a:off x="9911087" y="412750"/>
            <a:ext cx="2272815" cy="910165"/>
            <a:chOff x="7454900" y="306388"/>
            <a:chExt cx="1704610" cy="682624"/>
          </a:xfrm>
        </p:grpSpPr>
        <p:sp>
          <p:nvSpPr>
            <p:cNvPr id="3" name="AutoShape 3"/>
            <p:cNvSpPr>
              <a:spLocks noChangeAspect="1" noChangeArrowheads="1" noTextEdit="1"/>
            </p:cNvSpPr>
            <p:nvPr userDrawn="1"/>
          </p:nvSpPr>
          <p:spPr bwMode="auto">
            <a:xfrm>
              <a:off x="7454900" y="309563"/>
              <a:ext cx="1689100" cy="6778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sz="4267"/>
            </a:p>
          </p:txBody>
        </p:sp>
        <p:sp>
          <p:nvSpPr>
            <p:cNvPr id="4" name="Freeform 5"/>
            <p:cNvSpPr>
              <a:spLocks/>
            </p:cNvSpPr>
            <p:nvPr userDrawn="1"/>
          </p:nvSpPr>
          <p:spPr bwMode="auto">
            <a:xfrm>
              <a:off x="7473585" y="306388"/>
              <a:ext cx="1685925" cy="682624"/>
            </a:xfrm>
            <a:custGeom>
              <a:avLst/>
              <a:gdLst>
                <a:gd name="T0" fmla="*/ 0 w 2079"/>
                <a:gd name="T1" fmla="*/ 0 h 831"/>
                <a:gd name="T2" fmla="*/ 0 w 2079"/>
                <a:gd name="T3" fmla="*/ 0 h 831"/>
                <a:gd name="T4" fmla="*/ 2079 w 2079"/>
                <a:gd name="T5" fmla="*/ 0 h 831"/>
                <a:gd name="T6" fmla="*/ 2079 w 2079"/>
                <a:gd name="T7" fmla="*/ 831 h 831"/>
                <a:gd name="T8" fmla="*/ 0 w 2079"/>
                <a:gd name="T9" fmla="*/ 831 h 831"/>
                <a:gd name="T10" fmla="*/ 0 w 2079"/>
                <a:gd name="T11" fmla="*/ 0 h 831"/>
              </a:gdLst>
              <a:ahLst/>
              <a:cxnLst>
                <a:cxn ang="0">
                  <a:pos x="T0" y="T1"/>
                </a:cxn>
                <a:cxn ang="0">
                  <a:pos x="T2" y="T3"/>
                </a:cxn>
                <a:cxn ang="0">
                  <a:pos x="T4" y="T5"/>
                </a:cxn>
                <a:cxn ang="0">
                  <a:pos x="T6" y="T7"/>
                </a:cxn>
                <a:cxn ang="0">
                  <a:pos x="T8" y="T9"/>
                </a:cxn>
                <a:cxn ang="0">
                  <a:pos x="T10" y="T11"/>
                </a:cxn>
              </a:cxnLst>
              <a:rect l="0" t="0" r="r" b="b"/>
              <a:pathLst>
                <a:path w="2079" h="831">
                  <a:moveTo>
                    <a:pt x="0" y="0"/>
                  </a:moveTo>
                  <a:lnTo>
                    <a:pt x="0" y="0"/>
                  </a:lnTo>
                  <a:lnTo>
                    <a:pt x="2079" y="0"/>
                  </a:lnTo>
                  <a:lnTo>
                    <a:pt x="2079" y="831"/>
                  </a:lnTo>
                  <a:lnTo>
                    <a:pt x="0" y="831"/>
                  </a:lnTo>
                  <a:lnTo>
                    <a:pt x="0" y="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sz="4267"/>
            </a:p>
          </p:txBody>
        </p:sp>
        <p:sp>
          <p:nvSpPr>
            <p:cNvPr id="5" name="Freeform 6"/>
            <p:cNvSpPr>
              <a:spLocks noEditPoints="1"/>
            </p:cNvSpPr>
            <p:nvPr userDrawn="1"/>
          </p:nvSpPr>
          <p:spPr bwMode="auto">
            <a:xfrm>
              <a:off x="7499350" y="325438"/>
              <a:ext cx="525463" cy="576262"/>
            </a:xfrm>
            <a:custGeom>
              <a:avLst/>
              <a:gdLst>
                <a:gd name="T0" fmla="*/ 563 w 647"/>
                <a:gd name="T1" fmla="*/ 676 h 701"/>
                <a:gd name="T2" fmla="*/ 548 w 647"/>
                <a:gd name="T3" fmla="*/ 108 h 701"/>
                <a:gd name="T4" fmla="*/ 625 w 647"/>
                <a:gd name="T5" fmla="*/ 468 h 701"/>
                <a:gd name="T6" fmla="*/ 306 w 647"/>
                <a:gd name="T7" fmla="*/ 570 h 701"/>
                <a:gd name="T8" fmla="*/ 286 w 647"/>
                <a:gd name="T9" fmla="*/ 617 h 701"/>
                <a:gd name="T10" fmla="*/ 352 w 647"/>
                <a:gd name="T11" fmla="*/ 524 h 701"/>
                <a:gd name="T12" fmla="*/ 528 w 647"/>
                <a:gd name="T13" fmla="*/ 313 h 701"/>
                <a:gd name="T14" fmla="*/ 399 w 647"/>
                <a:gd name="T15" fmla="*/ 500 h 701"/>
                <a:gd name="T16" fmla="*/ 231 w 647"/>
                <a:gd name="T17" fmla="*/ 349 h 701"/>
                <a:gd name="T18" fmla="*/ 269 w 647"/>
                <a:gd name="T19" fmla="*/ 246 h 701"/>
                <a:gd name="T20" fmla="*/ 262 w 647"/>
                <a:gd name="T21" fmla="*/ 490 h 701"/>
                <a:gd name="T22" fmla="*/ 283 w 647"/>
                <a:gd name="T23" fmla="*/ 530 h 701"/>
                <a:gd name="T24" fmla="*/ 274 w 647"/>
                <a:gd name="T25" fmla="*/ 517 h 701"/>
                <a:gd name="T26" fmla="*/ 346 w 647"/>
                <a:gd name="T27" fmla="*/ 445 h 701"/>
                <a:gd name="T28" fmla="*/ 323 w 647"/>
                <a:gd name="T29" fmla="*/ 464 h 701"/>
                <a:gd name="T30" fmla="*/ 335 w 647"/>
                <a:gd name="T31" fmla="*/ 381 h 701"/>
                <a:gd name="T32" fmla="*/ 377 w 647"/>
                <a:gd name="T33" fmla="*/ 394 h 701"/>
                <a:gd name="T34" fmla="*/ 407 w 647"/>
                <a:gd name="T35" fmla="*/ 348 h 701"/>
                <a:gd name="T36" fmla="*/ 419 w 647"/>
                <a:gd name="T37" fmla="*/ 329 h 701"/>
                <a:gd name="T38" fmla="*/ 498 w 647"/>
                <a:gd name="T39" fmla="*/ 216 h 701"/>
                <a:gd name="T40" fmla="*/ 229 w 647"/>
                <a:gd name="T41" fmla="*/ 494 h 701"/>
                <a:gd name="T42" fmla="*/ 163 w 647"/>
                <a:gd name="T43" fmla="*/ 505 h 701"/>
                <a:gd name="T44" fmla="*/ 156 w 647"/>
                <a:gd name="T45" fmla="*/ 425 h 701"/>
                <a:gd name="T46" fmla="*/ 140 w 647"/>
                <a:gd name="T47" fmla="*/ 399 h 701"/>
                <a:gd name="T48" fmla="*/ 177 w 647"/>
                <a:gd name="T49" fmla="*/ 283 h 701"/>
                <a:gd name="T50" fmla="*/ 180 w 647"/>
                <a:gd name="T51" fmla="*/ 246 h 701"/>
                <a:gd name="T52" fmla="*/ 290 w 647"/>
                <a:gd name="T53" fmla="*/ 218 h 701"/>
                <a:gd name="T54" fmla="*/ 331 w 647"/>
                <a:gd name="T55" fmla="*/ 113 h 701"/>
                <a:gd name="T56" fmla="*/ 383 w 647"/>
                <a:gd name="T57" fmla="*/ 173 h 701"/>
                <a:gd name="T58" fmla="*/ 457 w 647"/>
                <a:gd name="T59" fmla="*/ 171 h 701"/>
                <a:gd name="T60" fmla="*/ 393 w 647"/>
                <a:gd name="T61" fmla="*/ 265 h 701"/>
                <a:gd name="T62" fmla="*/ 384 w 647"/>
                <a:gd name="T63" fmla="*/ 229 h 701"/>
                <a:gd name="T64" fmla="*/ 384 w 647"/>
                <a:gd name="T65" fmla="*/ 222 h 701"/>
                <a:gd name="T66" fmla="*/ 291 w 647"/>
                <a:gd name="T67" fmla="*/ 250 h 701"/>
                <a:gd name="T68" fmla="*/ 305 w 647"/>
                <a:gd name="T69" fmla="*/ 259 h 701"/>
                <a:gd name="T70" fmla="*/ 257 w 647"/>
                <a:gd name="T71" fmla="*/ 403 h 701"/>
                <a:gd name="T72" fmla="*/ 272 w 647"/>
                <a:gd name="T73" fmla="*/ 361 h 701"/>
                <a:gd name="T74" fmla="*/ 263 w 647"/>
                <a:gd name="T75" fmla="*/ 356 h 701"/>
                <a:gd name="T76" fmla="*/ 236 w 647"/>
                <a:gd name="T77" fmla="*/ 352 h 701"/>
                <a:gd name="T78" fmla="*/ 299 w 647"/>
                <a:gd name="T79" fmla="*/ 337 h 701"/>
                <a:gd name="T80" fmla="*/ 445 w 647"/>
                <a:gd name="T81" fmla="*/ 236 h 701"/>
                <a:gd name="T82" fmla="*/ 412 w 647"/>
                <a:gd name="T83" fmla="*/ 231 h 701"/>
                <a:gd name="T84" fmla="*/ 494 w 647"/>
                <a:gd name="T85" fmla="*/ 221 h 701"/>
                <a:gd name="T86" fmla="*/ 431 w 647"/>
                <a:gd name="T87" fmla="*/ 430 h 701"/>
                <a:gd name="T88" fmla="*/ 572 w 647"/>
                <a:gd name="T89" fmla="*/ 254 h 701"/>
                <a:gd name="T90" fmla="*/ 420 w 647"/>
                <a:gd name="T91" fmla="*/ 452 h 701"/>
                <a:gd name="T92" fmla="*/ 407 w 647"/>
                <a:gd name="T93" fmla="*/ 454 h 701"/>
                <a:gd name="T94" fmla="*/ 573 w 647"/>
                <a:gd name="T95" fmla="*/ 247 h 701"/>
                <a:gd name="T96" fmla="*/ 437 w 647"/>
                <a:gd name="T97" fmla="*/ 534 h 701"/>
                <a:gd name="T98" fmla="*/ 365 w 647"/>
                <a:gd name="T99" fmla="*/ 643 h 701"/>
                <a:gd name="T100" fmla="*/ 331 w 647"/>
                <a:gd name="T101" fmla="*/ 672 h 701"/>
                <a:gd name="T102" fmla="*/ 528 w 647"/>
                <a:gd name="T103" fmla="*/ 594 h 701"/>
                <a:gd name="T104" fmla="*/ 432 w 647"/>
                <a:gd name="T105" fmla="*/ 558 h 701"/>
                <a:gd name="T106" fmla="*/ 586 w 647"/>
                <a:gd name="T107" fmla="*/ 443 h 701"/>
                <a:gd name="T108" fmla="*/ 416 w 647"/>
                <a:gd name="T109" fmla="*/ 463 h 701"/>
                <a:gd name="T110" fmla="*/ 514 w 647"/>
                <a:gd name="T111" fmla="*/ 262 h 701"/>
                <a:gd name="T112" fmla="*/ 339 w 647"/>
                <a:gd name="T113" fmla="*/ 230 h 701"/>
                <a:gd name="T114" fmla="*/ 392 w 647"/>
                <a:gd name="T115" fmla="*/ 534 h 701"/>
                <a:gd name="T116" fmla="*/ 541 w 647"/>
                <a:gd name="T117" fmla="*/ 399 h 701"/>
                <a:gd name="T118" fmla="*/ 567 w 647"/>
                <a:gd name="T119" fmla="*/ 404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7" h="701">
                  <a:moveTo>
                    <a:pt x="555" y="673"/>
                  </a:moveTo>
                  <a:lnTo>
                    <a:pt x="555" y="673"/>
                  </a:lnTo>
                  <a:cubicBezTo>
                    <a:pt x="549" y="670"/>
                    <a:pt x="537" y="667"/>
                    <a:pt x="524" y="663"/>
                  </a:cubicBezTo>
                  <a:cubicBezTo>
                    <a:pt x="525" y="670"/>
                    <a:pt x="526" y="677"/>
                    <a:pt x="527" y="682"/>
                  </a:cubicBezTo>
                  <a:cubicBezTo>
                    <a:pt x="536" y="680"/>
                    <a:pt x="546" y="677"/>
                    <a:pt x="555" y="673"/>
                  </a:cubicBezTo>
                  <a:lnTo>
                    <a:pt x="555" y="673"/>
                  </a:lnTo>
                  <a:close/>
                  <a:moveTo>
                    <a:pt x="524" y="657"/>
                  </a:moveTo>
                  <a:lnTo>
                    <a:pt x="524" y="657"/>
                  </a:lnTo>
                  <a:cubicBezTo>
                    <a:pt x="539" y="662"/>
                    <a:pt x="556" y="666"/>
                    <a:pt x="563" y="670"/>
                  </a:cubicBezTo>
                  <a:cubicBezTo>
                    <a:pt x="568" y="668"/>
                    <a:pt x="574" y="666"/>
                    <a:pt x="579" y="663"/>
                  </a:cubicBezTo>
                  <a:cubicBezTo>
                    <a:pt x="569" y="658"/>
                    <a:pt x="546" y="651"/>
                    <a:pt x="524" y="645"/>
                  </a:cubicBezTo>
                  <a:cubicBezTo>
                    <a:pt x="524" y="649"/>
                    <a:pt x="524" y="653"/>
                    <a:pt x="524" y="657"/>
                  </a:cubicBezTo>
                  <a:lnTo>
                    <a:pt x="524" y="657"/>
                  </a:lnTo>
                  <a:close/>
                  <a:moveTo>
                    <a:pt x="564" y="676"/>
                  </a:moveTo>
                  <a:lnTo>
                    <a:pt x="564" y="676"/>
                  </a:lnTo>
                  <a:cubicBezTo>
                    <a:pt x="563" y="676"/>
                    <a:pt x="563" y="676"/>
                    <a:pt x="563" y="676"/>
                  </a:cubicBezTo>
                  <a:cubicBezTo>
                    <a:pt x="546" y="683"/>
                    <a:pt x="528" y="688"/>
                    <a:pt x="511" y="692"/>
                  </a:cubicBezTo>
                  <a:cubicBezTo>
                    <a:pt x="511" y="692"/>
                    <a:pt x="510" y="692"/>
                    <a:pt x="510" y="692"/>
                  </a:cubicBezTo>
                  <a:cubicBezTo>
                    <a:pt x="494" y="695"/>
                    <a:pt x="478" y="697"/>
                    <a:pt x="463" y="698"/>
                  </a:cubicBezTo>
                  <a:cubicBezTo>
                    <a:pt x="462" y="698"/>
                    <a:pt x="462" y="698"/>
                    <a:pt x="462" y="698"/>
                  </a:cubicBezTo>
                  <a:cubicBezTo>
                    <a:pt x="410" y="701"/>
                    <a:pt x="361" y="691"/>
                    <a:pt x="324" y="675"/>
                  </a:cubicBezTo>
                  <a:lnTo>
                    <a:pt x="323" y="674"/>
                  </a:lnTo>
                  <a:cubicBezTo>
                    <a:pt x="323" y="674"/>
                    <a:pt x="322" y="674"/>
                    <a:pt x="322" y="674"/>
                  </a:cubicBezTo>
                  <a:cubicBezTo>
                    <a:pt x="260" y="645"/>
                    <a:pt x="232" y="594"/>
                    <a:pt x="293" y="552"/>
                  </a:cubicBezTo>
                  <a:cubicBezTo>
                    <a:pt x="286" y="542"/>
                    <a:pt x="278" y="532"/>
                    <a:pt x="270" y="522"/>
                  </a:cubicBezTo>
                  <a:cubicBezTo>
                    <a:pt x="267" y="518"/>
                    <a:pt x="265" y="515"/>
                    <a:pt x="262" y="511"/>
                  </a:cubicBezTo>
                  <a:cubicBezTo>
                    <a:pt x="257" y="524"/>
                    <a:pt x="257" y="532"/>
                    <a:pt x="265" y="544"/>
                  </a:cubicBezTo>
                  <a:cubicBezTo>
                    <a:pt x="266" y="545"/>
                    <a:pt x="265" y="546"/>
                    <a:pt x="265" y="547"/>
                  </a:cubicBezTo>
                  <a:lnTo>
                    <a:pt x="221" y="599"/>
                  </a:lnTo>
                  <a:cubicBezTo>
                    <a:pt x="220" y="601"/>
                    <a:pt x="218" y="601"/>
                    <a:pt x="217" y="599"/>
                  </a:cubicBezTo>
                  <a:cubicBezTo>
                    <a:pt x="0" y="361"/>
                    <a:pt x="247" y="0"/>
                    <a:pt x="546" y="104"/>
                  </a:cubicBezTo>
                  <a:cubicBezTo>
                    <a:pt x="548" y="105"/>
                    <a:pt x="549" y="106"/>
                    <a:pt x="548" y="108"/>
                  </a:cubicBezTo>
                  <a:lnTo>
                    <a:pt x="501" y="186"/>
                  </a:lnTo>
                  <a:cubicBezTo>
                    <a:pt x="500" y="187"/>
                    <a:pt x="499" y="188"/>
                    <a:pt x="498" y="187"/>
                  </a:cubicBezTo>
                  <a:cubicBezTo>
                    <a:pt x="483" y="185"/>
                    <a:pt x="474" y="186"/>
                    <a:pt x="468" y="192"/>
                  </a:cubicBezTo>
                  <a:cubicBezTo>
                    <a:pt x="482" y="194"/>
                    <a:pt x="496" y="197"/>
                    <a:pt x="510" y="202"/>
                  </a:cubicBezTo>
                  <a:cubicBezTo>
                    <a:pt x="523" y="188"/>
                    <a:pt x="536" y="175"/>
                    <a:pt x="551" y="163"/>
                  </a:cubicBezTo>
                  <a:cubicBezTo>
                    <a:pt x="551" y="163"/>
                    <a:pt x="551" y="163"/>
                    <a:pt x="552" y="163"/>
                  </a:cubicBezTo>
                  <a:cubicBezTo>
                    <a:pt x="552" y="162"/>
                    <a:pt x="553" y="162"/>
                    <a:pt x="554" y="163"/>
                  </a:cubicBezTo>
                  <a:cubicBezTo>
                    <a:pt x="555" y="163"/>
                    <a:pt x="555" y="163"/>
                    <a:pt x="556" y="164"/>
                  </a:cubicBezTo>
                  <a:cubicBezTo>
                    <a:pt x="556" y="164"/>
                    <a:pt x="556" y="165"/>
                    <a:pt x="556" y="165"/>
                  </a:cubicBezTo>
                  <a:lnTo>
                    <a:pt x="583" y="244"/>
                  </a:lnTo>
                  <a:cubicBezTo>
                    <a:pt x="583" y="245"/>
                    <a:pt x="583" y="245"/>
                    <a:pt x="583" y="246"/>
                  </a:cubicBezTo>
                  <a:cubicBezTo>
                    <a:pt x="583" y="247"/>
                    <a:pt x="582" y="247"/>
                    <a:pt x="582" y="247"/>
                  </a:cubicBezTo>
                  <a:cubicBezTo>
                    <a:pt x="581" y="248"/>
                    <a:pt x="580" y="249"/>
                    <a:pt x="579" y="249"/>
                  </a:cubicBezTo>
                  <a:cubicBezTo>
                    <a:pt x="585" y="266"/>
                    <a:pt x="623" y="382"/>
                    <a:pt x="635" y="413"/>
                  </a:cubicBezTo>
                  <a:cubicBezTo>
                    <a:pt x="639" y="423"/>
                    <a:pt x="647" y="441"/>
                    <a:pt x="647" y="452"/>
                  </a:cubicBezTo>
                  <a:cubicBezTo>
                    <a:pt x="647" y="462"/>
                    <a:pt x="640" y="467"/>
                    <a:pt x="625" y="468"/>
                  </a:cubicBezTo>
                  <a:cubicBezTo>
                    <a:pt x="617" y="475"/>
                    <a:pt x="616" y="478"/>
                    <a:pt x="620" y="483"/>
                  </a:cubicBezTo>
                  <a:cubicBezTo>
                    <a:pt x="628" y="494"/>
                    <a:pt x="624" y="499"/>
                    <a:pt x="615" y="506"/>
                  </a:cubicBezTo>
                  <a:cubicBezTo>
                    <a:pt x="624" y="513"/>
                    <a:pt x="622" y="526"/>
                    <a:pt x="617" y="526"/>
                  </a:cubicBezTo>
                  <a:cubicBezTo>
                    <a:pt x="611" y="526"/>
                    <a:pt x="609" y="528"/>
                    <a:pt x="605" y="533"/>
                  </a:cubicBezTo>
                  <a:cubicBezTo>
                    <a:pt x="633" y="560"/>
                    <a:pt x="610" y="583"/>
                    <a:pt x="573" y="591"/>
                  </a:cubicBezTo>
                  <a:cubicBezTo>
                    <a:pt x="562" y="594"/>
                    <a:pt x="548" y="595"/>
                    <a:pt x="534" y="594"/>
                  </a:cubicBezTo>
                  <a:cubicBezTo>
                    <a:pt x="534" y="594"/>
                    <a:pt x="534" y="594"/>
                    <a:pt x="534" y="595"/>
                  </a:cubicBezTo>
                  <a:cubicBezTo>
                    <a:pt x="529" y="610"/>
                    <a:pt x="526" y="625"/>
                    <a:pt x="525" y="639"/>
                  </a:cubicBezTo>
                  <a:cubicBezTo>
                    <a:pt x="549" y="646"/>
                    <a:pt x="578" y="655"/>
                    <a:pt x="586" y="661"/>
                  </a:cubicBezTo>
                  <a:cubicBezTo>
                    <a:pt x="586" y="661"/>
                    <a:pt x="587" y="662"/>
                    <a:pt x="587" y="662"/>
                  </a:cubicBezTo>
                  <a:cubicBezTo>
                    <a:pt x="587" y="663"/>
                    <a:pt x="588" y="663"/>
                    <a:pt x="587" y="664"/>
                  </a:cubicBezTo>
                  <a:cubicBezTo>
                    <a:pt x="587" y="665"/>
                    <a:pt x="587" y="665"/>
                    <a:pt x="586" y="666"/>
                  </a:cubicBezTo>
                  <a:cubicBezTo>
                    <a:pt x="586" y="666"/>
                    <a:pt x="586" y="666"/>
                    <a:pt x="585" y="666"/>
                  </a:cubicBezTo>
                  <a:cubicBezTo>
                    <a:pt x="578" y="670"/>
                    <a:pt x="571" y="673"/>
                    <a:pt x="564" y="676"/>
                  </a:cubicBezTo>
                  <a:lnTo>
                    <a:pt x="564" y="676"/>
                  </a:lnTo>
                  <a:close/>
                  <a:moveTo>
                    <a:pt x="306" y="570"/>
                  </a:moveTo>
                  <a:lnTo>
                    <a:pt x="306" y="570"/>
                  </a:lnTo>
                  <a:cubicBezTo>
                    <a:pt x="306" y="570"/>
                    <a:pt x="306" y="570"/>
                    <a:pt x="306" y="571"/>
                  </a:cubicBezTo>
                  <a:cubicBezTo>
                    <a:pt x="308" y="577"/>
                    <a:pt x="309" y="584"/>
                    <a:pt x="309" y="592"/>
                  </a:cubicBezTo>
                  <a:cubicBezTo>
                    <a:pt x="326" y="581"/>
                    <a:pt x="321" y="561"/>
                    <a:pt x="316" y="552"/>
                  </a:cubicBezTo>
                  <a:cubicBezTo>
                    <a:pt x="312" y="555"/>
                    <a:pt x="307" y="558"/>
                    <a:pt x="303" y="560"/>
                  </a:cubicBezTo>
                  <a:cubicBezTo>
                    <a:pt x="304" y="563"/>
                    <a:pt x="305" y="566"/>
                    <a:pt x="306" y="570"/>
                  </a:cubicBezTo>
                  <a:lnTo>
                    <a:pt x="306" y="570"/>
                  </a:lnTo>
                  <a:close/>
                  <a:moveTo>
                    <a:pt x="302" y="575"/>
                  </a:moveTo>
                  <a:lnTo>
                    <a:pt x="302" y="575"/>
                  </a:lnTo>
                  <a:cubicBezTo>
                    <a:pt x="289" y="583"/>
                    <a:pt x="284" y="592"/>
                    <a:pt x="283" y="601"/>
                  </a:cubicBezTo>
                  <a:cubicBezTo>
                    <a:pt x="291" y="600"/>
                    <a:pt x="297" y="598"/>
                    <a:pt x="303" y="596"/>
                  </a:cubicBezTo>
                  <a:cubicBezTo>
                    <a:pt x="303" y="588"/>
                    <a:pt x="303" y="581"/>
                    <a:pt x="302" y="575"/>
                  </a:cubicBezTo>
                  <a:lnTo>
                    <a:pt x="302" y="575"/>
                  </a:lnTo>
                  <a:close/>
                  <a:moveTo>
                    <a:pt x="283" y="607"/>
                  </a:moveTo>
                  <a:lnTo>
                    <a:pt x="283" y="607"/>
                  </a:lnTo>
                  <a:cubicBezTo>
                    <a:pt x="283" y="610"/>
                    <a:pt x="284" y="614"/>
                    <a:pt x="286" y="617"/>
                  </a:cubicBezTo>
                  <a:cubicBezTo>
                    <a:pt x="325" y="617"/>
                    <a:pt x="354" y="578"/>
                    <a:pt x="333" y="540"/>
                  </a:cubicBezTo>
                  <a:cubicBezTo>
                    <a:pt x="329" y="543"/>
                    <a:pt x="325" y="546"/>
                    <a:pt x="321" y="549"/>
                  </a:cubicBezTo>
                  <a:cubicBezTo>
                    <a:pt x="329" y="563"/>
                    <a:pt x="335" y="601"/>
                    <a:pt x="283" y="607"/>
                  </a:cubicBezTo>
                  <a:lnTo>
                    <a:pt x="283" y="607"/>
                  </a:lnTo>
                  <a:close/>
                  <a:moveTo>
                    <a:pt x="289" y="623"/>
                  </a:moveTo>
                  <a:lnTo>
                    <a:pt x="289" y="623"/>
                  </a:lnTo>
                  <a:cubicBezTo>
                    <a:pt x="292" y="627"/>
                    <a:pt x="296" y="631"/>
                    <a:pt x="301" y="635"/>
                  </a:cubicBezTo>
                  <a:cubicBezTo>
                    <a:pt x="358" y="619"/>
                    <a:pt x="370" y="571"/>
                    <a:pt x="348" y="528"/>
                  </a:cubicBezTo>
                  <a:cubicBezTo>
                    <a:pt x="344" y="531"/>
                    <a:pt x="341" y="533"/>
                    <a:pt x="338" y="536"/>
                  </a:cubicBezTo>
                  <a:cubicBezTo>
                    <a:pt x="362" y="578"/>
                    <a:pt x="330" y="620"/>
                    <a:pt x="289" y="623"/>
                  </a:cubicBezTo>
                  <a:lnTo>
                    <a:pt x="289" y="623"/>
                  </a:lnTo>
                  <a:close/>
                  <a:moveTo>
                    <a:pt x="307" y="639"/>
                  </a:moveTo>
                  <a:lnTo>
                    <a:pt x="307" y="639"/>
                  </a:lnTo>
                  <a:cubicBezTo>
                    <a:pt x="312" y="643"/>
                    <a:pt x="318" y="645"/>
                    <a:pt x="325" y="647"/>
                  </a:cubicBezTo>
                  <a:cubicBezTo>
                    <a:pt x="395" y="612"/>
                    <a:pt x="378" y="539"/>
                    <a:pt x="362" y="514"/>
                  </a:cubicBezTo>
                  <a:cubicBezTo>
                    <a:pt x="359" y="517"/>
                    <a:pt x="355" y="521"/>
                    <a:pt x="352" y="524"/>
                  </a:cubicBezTo>
                  <a:cubicBezTo>
                    <a:pt x="376" y="569"/>
                    <a:pt x="365" y="620"/>
                    <a:pt x="307" y="639"/>
                  </a:cubicBezTo>
                  <a:lnTo>
                    <a:pt x="307" y="639"/>
                  </a:lnTo>
                  <a:close/>
                  <a:moveTo>
                    <a:pt x="527" y="353"/>
                  </a:moveTo>
                  <a:lnTo>
                    <a:pt x="527" y="353"/>
                  </a:lnTo>
                  <a:cubicBezTo>
                    <a:pt x="552" y="343"/>
                    <a:pt x="582" y="339"/>
                    <a:pt x="606" y="346"/>
                  </a:cubicBezTo>
                  <a:cubicBezTo>
                    <a:pt x="595" y="315"/>
                    <a:pt x="584" y="282"/>
                    <a:pt x="578" y="264"/>
                  </a:cubicBezTo>
                  <a:cubicBezTo>
                    <a:pt x="578" y="295"/>
                    <a:pt x="563" y="325"/>
                    <a:pt x="532" y="338"/>
                  </a:cubicBezTo>
                  <a:cubicBezTo>
                    <a:pt x="531" y="343"/>
                    <a:pt x="529" y="348"/>
                    <a:pt x="527" y="353"/>
                  </a:cubicBezTo>
                  <a:lnTo>
                    <a:pt x="527" y="353"/>
                  </a:lnTo>
                  <a:close/>
                  <a:moveTo>
                    <a:pt x="518" y="357"/>
                  </a:moveTo>
                  <a:lnTo>
                    <a:pt x="518" y="357"/>
                  </a:lnTo>
                  <a:cubicBezTo>
                    <a:pt x="518" y="357"/>
                    <a:pt x="518" y="357"/>
                    <a:pt x="519" y="356"/>
                  </a:cubicBezTo>
                  <a:cubicBezTo>
                    <a:pt x="523" y="350"/>
                    <a:pt x="525" y="343"/>
                    <a:pt x="527" y="336"/>
                  </a:cubicBezTo>
                  <a:cubicBezTo>
                    <a:pt x="527" y="335"/>
                    <a:pt x="527" y="335"/>
                    <a:pt x="527" y="335"/>
                  </a:cubicBezTo>
                  <a:cubicBezTo>
                    <a:pt x="528" y="328"/>
                    <a:pt x="529" y="321"/>
                    <a:pt x="528" y="314"/>
                  </a:cubicBezTo>
                  <a:cubicBezTo>
                    <a:pt x="528" y="314"/>
                    <a:pt x="528" y="314"/>
                    <a:pt x="528" y="313"/>
                  </a:cubicBezTo>
                  <a:cubicBezTo>
                    <a:pt x="528" y="308"/>
                    <a:pt x="527" y="303"/>
                    <a:pt x="526" y="298"/>
                  </a:cubicBezTo>
                  <a:cubicBezTo>
                    <a:pt x="523" y="302"/>
                    <a:pt x="519" y="306"/>
                    <a:pt x="516" y="310"/>
                  </a:cubicBezTo>
                  <a:cubicBezTo>
                    <a:pt x="517" y="328"/>
                    <a:pt x="513" y="348"/>
                    <a:pt x="494" y="365"/>
                  </a:cubicBezTo>
                  <a:cubicBezTo>
                    <a:pt x="495" y="371"/>
                    <a:pt x="495" y="377"/>
                    <a:pt x="494" y="382"/>
                  </a:cubicBezTo>
                  <a:cubicBezTo>
                    <a:pt x="505" y="374"/>
                    <a:pt x="513" y="366"/>
                    <a:pt x="518" y="357"/>
                  </a:cubicBezTo>
                  <a:lnTo>
                    <a:pt x="518" y="357"/>
                  </a:lnTo>
                  <a:close/>
                  <a:moveTo>
                    <a:pt x="374" y="525"/>
                  </a:moveTo>
                  <a:lnTo>
                    <a:pt x="374" y="525"/>
                  </a:lnTo>
                  <a:cubicBezTo>
                    <a:pt x="375" y="519"/>
                    <a:pt x="378" y="513"/>
                    <a:pt x="383" y="509"/>
                  </a:cubicBezTo>
                  <a:cubicBezTo>
                    <a:pt x="381" y="505"/>
                    <a:pt x="379" y="501"/>
                    <a:pt x="379" y="497"/>
                  </a:cubicBezTo>
                  <a:cubicBezTo>
                    <a:pt x="375" y="501"/>
                    <a:pt x="370" y="506"/>
                    <a:pt x="366" y="510"/>
                  </a:cubicBezTo>
                  <a:cubicBezTo>
                    <a:pt x="369" y="514"/>
                    <a:pt x="371" y="519"/>
                    <a:pt x="374" y="525"/>
                  </a:cubicBezTo>
                  <a:lnTo>
                    <a:pt x="374" y="525"/>
                  </a:lnTo>
                  <a:close/>
                  <a:moveTo>
                    <a:pt x="387" y="505"/>
                  </a:moveTo>
                  <a:lnTo>
                    <a:pt x="387" y="505"/>
                  </a:lnTo>
                  <a:cubicBezTo>
                    <a:pt x="391" y="503"/>
                    <a:pt x="394" y="501"/>
                    <a:pt x="399" y="500"/>
                  </a:cubicBezTo>
                  <a:cubicBezTo>
                    <a:pt x="396" y="494"/>
                    <a:pt x="394" y="487"/>
                    <a:pt x="394" y="479"/>
                  </a:cubicBezTo>
                  <a:cubicBezTo>
                    <a:pt x="390" y="483"/>
                    <a:pt x="387" y="487"/>
                    <a:pt x="383" y="491"/>
                  </a:cubicBezTo>
                  <a:cubicBezTo>
                    <a:pt x="384" y="496"/>
                    <a:pt x="385" y="501"/>
                    <a:pt x="387" y="505"/>
                  </a:cubicBezTo>
                  <a:lnTo>
                    <a:pt x="387" y="505"/>
                  </a:lnTo>
                  <a:close/>
                  <a:moveTo>
                    <a:pt x="253" y="527"/>
                  </a:moveTo>
                  <a:lnTo>
                    <a:pt x="253" y="527"/>
                  </a:lnTo>
                  <a:cubicBezTo>
                    <a:pt x="253" y="520"/>
                    <a:pt x="255" y="513"/>
                    <a:pt x="258" y="506"/>
                  </a:cubicBezTo>
                  <a:cubicBezTo>
                    <a:pt x="244" y="485"/>
                    <a:pt x="232" y="458"/>
                    <a:pt x="227" y="419"/>
                  </a:cubicBezTo>
                  <a:cubicBezTo>
                    <a:pt x="227" y="418"/>
                    <a:pt x="227" y="418"/>
                    <a:pt x="227" y="418"/>
                  </a:cubicBezTo>
                  <a:cubicBezTo>
                    <a:pt x="227" y="414"/>
                    <a:pt x="227" y="410"/>
                    <a:pt x="226" y="406"/>
                  </a:cubicBezTo>
                  <a:cubicBezTo>
                    <a:pt x="226" y="406"/>
                    <a:pt x="226" y="406"/>
                    <a:pt x="226" y="405"/>
                  </a:cubicBezTo>
                  <a:cubicBezTo>
                    <a:pt x="226" y="404"/>
                    <a:pt x="226" y="403"/>
                    <a:pt x="226" y="401"/>
                  </a:cubicBezTo>
                  <a:cubicBezTo>
                    <a:pt x="226" y="388"/>
                    <a:pt x="226" y="375"/>
                    <a:pt x="228" y="363"/>
                  </a:cubicBezTo>
                  <a:cubicBezTo>
                    <a:pt x="228" y="362"/>
                    <a:pt x="229" y="362"/>
                    <a:pt x="229" y="362"/>
                  </a:cubicBezTo>
                  <a:cubicBezTo>
                    <a:pt x="229" y="358"/>
                    <a:pt x="230" y="354"/>
                    <a:pt x="231" y="350"/>
                  </a:cubicBezTo>
                  <a:cubicBezTo>
                    <a:pt x="231" y="350"/>
                    <a:pt x="231" y="349"/>
                    <a:pt x="231" y="349"/>
                  </a:cubicBezTo>
                  <a:cubicBezTo>
                    <a:pt x="239" y="313"/>
                    <a:pt x="258" y="278"/>
                    <a:pt x="284" y="250"/>
                  </a:cubicBezTo>
                  <a:cubicBezTo>
                    <a:pt x="284" y="250"/>
                    <a:pt x="284" y="249"/>
                    <a:pt x="284" y="249"/>
                  </a:cubicBezTo>
                  <a:cubicBezTo>
                    <a:pt x="292" y="241"/>
                    <a:pt x="301" y="234"/>
                    <a:pt x="310" y="227"/>
                  </a:cubicBezTo>
                  <a:lnTo>
                    <a:pt x="310" y="227"/>
                  </a:lnTo>
                  <a:cubicBezTo>
                    <a:pt x="324" y="216"/>
                    <a:pt x="340" y="207"/>
                    <a:pt x="358" y="201"/>
                  </a:cubicBezTo>
                  <a:cubicBezTo>
                    <a:pt x="358" y="200"/>
                    <a:pt x="358" y="200"/>
                    <a:pt x="358" y="200"/>
                  </a:cubicBezTo>
                  <a:cubicBezTo>
                    <a:pt x="379" y="192"/>
                    <a:pt x="403" y="188"/>
                    <a:pt x="428" y="188"/>
                  </a:cubicBezTo>
                  <a:cubicBezTo>
                    <a:pt x="430" y="188"/>
                    <a:pt x="431" y="188"/>
                    <a:pt x="433" y="188"/>
                  </a:cubicBezTo>
                  <a:cubicBezTo>
                    <a:pt x="442" y="188"/>
                    <a:pt x="452" y="189"/>
                    <a:pt x="462" y="190"/>
                  </a:cubicBezTo>
                  <a:cubicBezTo>
                    <a:pt x="466" y="185"/>
                    <a:pt x="471" y="182"/>
                    <a:pt x="478" y="181"/>
                  </a:cubicBezTo>
                  <a:cubicBezTo>
                    <a:pt x="477" y="181"/>
                    <a:pt x="477" y="180"/>
                    <a:pt x="476" y="180"/>
                  </a:cubicBezTo>
                  <a:cubicBezTo>
                    <a:pt x="476" y="180"/>
                    <a:pt x="476" y="180"/>
                    <a:pt x="476" y="180"/>
                  </a:cubicBezTo>
                  <a:cubicBezTo>
                    <a:pt x="464" y="177"/>
                    <a:pt x="451" y="175"/>
                    <a:pt x="439" y="174"/>
                  </a:cubicBezTo>
                  <a:lnTo>
                    <a:pt x="439" y="174"/>
                  </a:lnTo>
                  <a:cubicBezTo>
                    <a:pt x="374" y="170"/>
                    <a:pt x="312" y="198"/>
                    <a:pt x="269" y="246"/>
                  </a:cubicBezTo>
                  <a:lnTo>
                    <a:pt x="269" y="246"/>
                  </a:lnTo>
                  <a:cubicBezTo>
                    <a:pt x="260" y="256"/>
                    <a:pt x="252" y="266"/>
                    <a:pt x="245" y="277"/>
                  </a:cubicBezTo>
                  <a:cubicBezTo>
                    <a:pt x="245" y="277"/>
                    <a:pt x="245" y="277"/>
                    <a:pt x="245" y="277"/>
                  </a:cubicBezTo>
                  <a:cubicBezTo>
                    <a:pt x="238" y="288"/>
                    <a:pt x="233" y="298"/>
                    <a:pt x="228" y="310"/>
                  </a:cubicBezTo>
                  <a:cubicBezTo>
                    <a:pt x="228" y="310"/>
                    <a:pt x="228" y="310"/>
                    <a:pt x="228" y="310"/>
                  </a:cubicBezTo>
                  <a:cubicBezTo>
                    <a:pt x="223" y="321"/>
                    <a:pt x="219" y="333"/>
                    <a:pt x="217" y="345"/>
                  </a:cubicBezTo>
                  <a:cubicBezTo>
                    <a:pt x="206" y="391"/>
                    <a:pt x="210" y="442"/>
                    <a:pt x="235" y="494"/>
                  </a:cubicBezTo>
                  <a:lnTo>
                    <a:pt x="235" y="494"/>
                  </a:lnTo>
                  <a:cubicBezTo>
                    <a:pt x="240" y="505"/>
                    <a:pt x="246" y="516"/>
                    <a:pt x="253" y="527"/>
                  </a:cubicBezTo>
                  <a:lnTo>
                    <a:pt x="253" y="527"/>
                  </a:lnTo>
                  <a:close/>
                  <a:moveTo>
                    <a:pt x="264" y="503"/>
                  </a:moveTo>
                  <a:lnTo>
                    <a:pt x="264" y="503"/>
                  </a:lnTo>
                  <a:cubicBezTo>
                    <a:pt x="264" y="504"/>
                    <a:pt x="264" y="504"/>
                    <a:pt x="264" y="504"/>
                  </a:cubicBezTo>
                  <a:cubicBezTo>
                    <a:pt x="266" y="507"/>
                    <a:pt x="268" y="510"/>
                    <a:pt x="270" y="513"/>
                  </a:cubicBezTo>
                  <a:cubicBezTo>
                    <a:pt x="281" y="504"/>
                    <a:pt x="292" y="495"/>
                    <a:pt x="301" y="486"/>
                  </a:cubicBezTo>
                  <a:cubicBezTo>
                    <a:pt x="297" y="483"/>
                    <a:pt x="292" y="481"/>
                    <a:pt x="288" y="479"/>
                  </a:cubicBezTo>
                  <a:cubicBezTo>
                    <a:pt x="281" y="486"/>
                    <a:pt x="275" y="490"/>
                    <a:pt x="262" y="490"/>
                  </a:cubicBezTo>
                  <a:cubicBezTo>
                    <a:pt x="260" y="490"/>
                    <a:pt x="259" y="488"/>
                    <a:pt x="260" y="486"/>
                  </a:cubicBezTo>
                  <a:cubicBezTo>
                    <a:pt x="262" y="479"/>
                    <a:pt x="260" y="461"/>
                    <a:pt x="260" y="452"/>
                  </a:cubicBezTo>
                  <a:cubicBezTo>
                    <a:pt x="259" y="450"/>
                    <a:pt x="258" y="448"/>
                    <a:pt x="257" y="446"/>
                  </a:cubicBezTo>
                  <a:cubicBezTo>
                    <a:pt x="253" y="447"/>
                    <a:pt x="249" y="447"/>
                    <a:pt x="243" y="447"/>
                  </a:cubicBezTo>
                  <a:cubicBezTo>
                    <a:pt x="240" y="447"/>
                    <a:pt x="239" y="444"/>
                    <a:pt x="241" y="442"/>
                  </a:cubicBezTo>
                  <a:cubicBezTo>
                    <a:pt x="250" y="434"/>
                    <a:pt x="249" y="423"/>
                    <a:pt x="250" y="408"/>
                  </a:cubicBezTo>
                  <a:cubicBezTo>
                    <a:pt x="245" y="411"/>
                    <a:pt x="237" y="417"/>
                    <a:pt x="233" y="419"/>
                  </a:cubicBezTo>
                  <a:cubicBezTo>
                    <a:pt x="237" y="458"/>
                    <a:pt x="250" y="483"/>
                    <a:pt x="264" y="503"/>
                  </a:cubicBezTo>
                  <a:lnTo>
                    <a:pt x="264" y="503"/>
                  </a:lnTo>
                  <a:close/>
                  <a:moveTo>
                    <a:pt x="291" y="540"/>
                  </a:moveTo>
                  <a:lnTo>
                    <a:pt x="291" y="540"/>
                  </a:lnTo>
                  <a:cubicBezTo>
                    <a:pt x="406" y="463"/>
                    <a:pt x="451" y="323"/>
                    <a:pt x="554" y="235"/>
                  </a:cubicBezTo>
                  <a:lnTo>
                    <a:pt x="539" y="232"/>
                  </a:lnTo>
                  <a:cubicBezTo>
                    <a:pt x="536" y="231"/>
                    <a:pt x="536" y="231"/>
                    <a:pt x="536" y="228"/>
                  </a:cubicBezTo>
                  <a:lnTo>
                    <a:pt x="539" y="207"/>
                  </a:lnTo>
                  <a:cubicBezTo>
                    <a:pt x="444" y="303"/>
                    <a:pt x="391" y="462"/>
                    <a:pt x="283" y="530"/>
                  </a:cubicBezTo>
                  <a:cubicBezTo>
                    <a:pt x="286" y="533"/>
                    <a:pt x="288" y="536"/>
                    <a:pt x="291" y="540"/>
                  </a:cubicBezTo>
                  <a:lnTo>
                    <a:pt x="291" y="540"/>
                  </a:lnTo>
                  <a:close/>
                  <a:moveTo>
                    <a:pt x="558" y="188"/>
                  </a:moveTo>
                  <a:lnTo>
                    <a:pt x="558" y="188"/>
                  </a:lnTo>
                  <a:cubicBezTo>
                    <a:pt x="554" y="192"/>
                    <a:pt x="549" y="196"/>
                    <a:pt x="545" y="200"/>
                  </a:cubicBezTo>
                  <a:lnTo>
                    <a:pt x="542" y="227"/>
                  </a:lnTo>
                  <a:lnTo>
                    <a:pt x="560" y="230"/>
                  </a:lnTo>
                  <a:cubicBezTo>
                    <a:pt x="563" y="228"/>
                    <a:pt x="566" y="225"/>
                    <a:pt x="570" y="222"/>
                  </a:cubicBezTo>
                  <a:lnTo>
                    <a:pt x="567" y="216"/>
                  </a:lnTo>
                  <a:cubicBezTo>
                    <a:pt x="562" y="217"/>
                    <a:pt x="557" y="215"/>
                    <a:pt x="555" y="210"/>
                  </a:cubicBezTo>
                  <a:cubicBezTo>
                    <a:pt x="553" y="204"/>
                    <a:pt x="556" y="199"/>
                    <a:pt x="561" y="197"/>
                  </a:cubicBezTo>
                  <a:lnTo>
                    <a:pt x="558" y="188"/>
                  </a:lnTo>
                  <a:lnTo>
                    <a:pt x="558" y="188"/>
                  </a:lnTo>
                  <a:close/>
                  <a:moveTo>
                    <a:pt x="308" y="487"/>
                  </a:moveTo>
                  <a:lnTo>
                    <a:pt x="308" y="487"/>
                  </a:lnTo>
                  <a:cubicBezTo>
                    <a:pt x="297" y="498"/>
                    <a:pt x="286" y="508"/>
                    <a:pt x="274" y="517"/>
                  </a:cubicBezTo>
                  <a:lnTo>
                    <a:pt x="274" y="518"/>
                  </a:lnTo>
                  <a:cubicBezTo>
                    <a:pt x="276" y="521"/>
                    <a:pt x="278" y="523"/>
                    <a:pt x="280" y="525"/>
                  </a:cubicBezTo>
                  <a:cubicBezTo>
                    <a:pt x="336" y="490"/>
                    <a:pt x="378" y="429"/>
                    <a:pt x="419" y="364"/>
                  </a:cubicBezTo>
                  <a:cubicBezTo>
                    <a:pt x="454" y="308"/>
                    <a:pt x="492" y="245"/>
                    <a:pt x="540" y="197"/>
                  </a:cubicBezTo>
                  <a:cubicBezTo>
                    <a:pt x="540" y="197"/>
                    <a:pt x="541" y="197"/>
                    <a:pt x="541" y="196"/>
                  </a:cubicBezTo>
                  <a:cubicBezTo>
                    <a:pt x="546" y="192"/>
                    <a:pt x="551" y="187"/>
                    <a:pt x="556" y="183"/>
                  </a:cubicBezTo>
                  <a:lnTo>
                    <a:pt x="552" y="170"/>
                  </a:lnTo>
                  <a:cubicBezTo>
                    <a:pt x="533" y="185"/>
                    <a:pt x="516" y="203"/>
                    <a:pt x="500" y="222"/>
                  </a:cubicBezTo>
                  <a:cubicBezTo>
                    <a:pt x="500" y="222"/>
                    <a:pt x="500" y="223"/>
                    <a:pt x="500" y="223"/>
                  </a:cubicBezTo>
                  <a:cubicBezTo>
                    <a:pt x="469" y="260"/>
                    <a:pt x="443" y="302"/>
                    <a:pt x="418" y="341"/>
                  </a:cubicBezTo>
                  <a:cubicBezTo>
                    <a:pt x="405" y="361"/>
                    <a:pt x="392" y="382"/>
                    <a:pt x="378" y="402"/>
                  </a:cubicBezTo>
                  <a:cubicBezTo>
                    <a:pt x="378" y="402"/>
                    <a:pt x="378" y="402"/>
                    <a:pt x="378" y="402"/>
                  </a:cubicBezTo>
                  <a:cubicBezTo>
                    <a:pt x="372" y="411"/>
                    <a:pt x="366" y="419"/>
                    <a:pt x="360" y="426"/>
                  </a:cubicBezTo>
                  <a:cubicBezTo>
                    <a:pt x="360" y="427"/>
                    <a:pt x="360" y="427"/>
                    <a:pt x="360" y="427"/>
                  </a:cubicBezTo>
                  <a:cubicBezTo>
                    <a:pt x="355" y="433"/>
                    <a:pt x="351" y="439"/>
                    <a:pt x="347" y="444"/>
                  </a:cubicBezTo>
                  <a:cubicBezTo>
                    <a:pt x="346" y="444"/>
                    <a:pt x="346" y="445"/>
                    <a:pt x="346" y="445"/>
                  </a:cubicBezTo>
                  <a:cubicBezTo>
                    <a:pt x="340" y="453"/>
                    <a:pt x="333" y="461"/>
                    <a:pt x="326" y="468"/>
                  </a:cubicBezTo>
                  <a:cubicBezTo>
                    <a:pt x="326" y="469"/>
                    <a:pt x="326" y="469"/>
                    <a:pt x="325" y="469"/>
                  </a:cubicBezTo>
                  <a:cubicBezTo>
                    <a:pt x="320" y="475"/>
                    <a:pt x="314" y="481"/>
                    <a:pt x="308" y="487"/>
                  </a:cubicBezTo>
                  <a:lnTo>
                    <a:pt x="308" y="487"/>
                  </a:lnTo>
                  <a:lnTo>
                    <a:pt x="308" y="487"/>
                  </a:lnTo>
                  <a:close/>
                  <a:moveTo>
                    <a:pt x="306" y="482"/>
                  </a:moveTo>
                  <a:lnTo>
                    <a:pt x="306" y="482"/>
                  </a:lnTo>
                  <a:cubicBezTo>
                    <a:pt x="310" y="477"/>
                    <a:pt x="314" y="473"/>
                    <a:pt x="318" y="469"/>
                  </a:cubicBezTo>
                  <a:cubicBezTo>
                    <a:pt x="292" y="465"/>
                    <a:pt x="277" y="452"/>
                    <a:pt x="272" y="437"/>
                  </a:cubicBezTo>
                  <a:cubicBezTo>
                    <a:pt x="268" y="440"/>
                    <a:pt x="265" y="443"/>
                    <a:pt x="262" y="444"/>
                  </a:cubicBezTo>
                  <a:cubicBezTo>
                    <a:pt x="263" y="446"/>
                    <a:pt x="264" y="447"/>
                    <a:pt x="264" y="449"/>
                  </a:cubicBezTo>
                  <a:cubicBezTo>
                    <a:pt x="265" y="449"/>
                    <a:pt x="265" y="449"/>
                    <a:pt x="265" y="450"/>
                  </a:cubicBezTo>
                  <a:cubicBezTo>
                    <a:pt x="276" y="467"/>
                    <a:pt x="288" y="472"/>
                    <a:pt x="306" y="482"/>
                  </a:cubicBezTo>
                  <a:lnTo>
                    <a:pt x="306" y="482"/>
                  </a:lnTo>
                  <a:close/>
                  <a:moveTo>
                    <a:pt x="323" y="464"/>
                  </a:moveTo>
                  <a:lnTo>
                    <a:pt x="323" y="464"/>
                  </a:lnTo>
                  <a:cubicBezTo>
                    <a:pt x="327" y="459"/>
                    <a:pt x="331" y="454"/>
                    <a:pt x="335" y="449"/>
                  </a:cubicBezTo>
                  <a:cubicBezTo>
                    <a:pt x="287" y="463"/>
                    <a:pt x="257" y="387"/>
                    <a:pt x="339" y="356"/>
                  </a:cubicBezTo>
                  <a:cubicBezTo>
                    <a:pt x="333" y="354"/>
                    <a:pt x="327" y="352"/>
                    <a:pt x="321" y="349"/>
                  </a:cubicBezTo>
                  <a:cubicBezTo>
                    <a:pt x="268" y="373"/>
                    <a:pt x="250" y="454"/>
                    <a:pt x="323" y="464"/>
                  </a:cubicBezTo>
                  <a:lnTo>
                    <a:pt x="323" y="464"/>
                  </a:lnTo>
                  <a:close/>
                  <a:moveTo>
                    <a:pt x="343" y="440"/>
                  </a:moveTo>
                  <a:lnTo>
                    <a:pt x="343" y="440"/>
                  </a:lnTo>
                  <a:cubicBezTo>
                    <a:pt x="347" y="435"/>
                    <a:pt x="351" y="430"/>
                    <a:pt x="355" y="424"/>
                  </a:cubicBezTo>
                  <a:cubicBezTo>
                    <a:pt x="357" y="410"/>
                    <a:pt x="353" y="394"/>
                    <a:pt x="336" y="386"/>
                  </a:cubicBezTo>
                  <a:cubicBezTo>
                    <a:pt x="331" y="389"/>
                    <a:pt x="326" y="392"/>
                    <a:pt x="322" y="396"/>
                  </a:cubicBezTo>
                  <a:cubicBezTo>
                    <a:pt x="348" y="400"/>
                    <a:pt x="348" y="433"/>
                    <a:pt x="324" y="433"/>
                  </a:cubicBezTo>
                  <a:cubicBezTo>
                    <a:pt x="305" y="433"/>
                    <a:pt x="306" y="409"/>
                    <a:pt x="314" y="397"/>
                  </a:cubicBezTo>
                  <a:cubicBezTo>
                    <a:pt x="314" y="397"/>
                    <a:pt x="315" y="396"/>
                    <a:pt x="315" y="396"/>
                  </a:cubicBezTo>
                  <a:lnTo>
                    <a:pt x="315" y="396"/>
                  </a:lnTo>
                  <a:cubicBezTo>
                    <a:pt x="319" y="391"/>
                    <a:pt x="325" y="386"/>
                    <a:pt x="334" y="381"/>
                  </a:cubicBezTo>
                  <a:cubicBezTo>
                    <a:pt x="334" y="381"/>
                    <a:pt x="334" y="381"/>
                    <a:pt x="335" y="381"/>
                  </a:cubicBezTo>
                  <a:cubicBezTo>
                    <a:pt x="341" y="378"/>
                    <a:pt x="349" y="375"/>
                    <a:pt x="358" y="373"/>
                  </a:cubicBezTo>
                  <a:cubicBezTo>
                    <a:pt x="358" y="372"/>
                    <a:pt x="359" y="372"/>
                    <a:pt x="359" y="372"/>
                  </a:cubicBezTo>
                  <a:cubicBezTo>
                    <a:pt x="364" y="371"/>
                    <a:pt x="370" y="370"/>
                    <a:pt x="377" y="369"/>
                  </a:cubicBezTo>
                  <a:cubicBezTo>
                    <a:pt x="372" y="367"/>
                    <a:pt x="366" y="365"/>
                    <a:pt x="360" y="363"/>
                  </a:cubicBezTo>
                  <a:cubicBezTo>
                    <a:pt x="356" y="362"/>
                    <a:pt x="352" y="360"/>
                    <a:pt x="348" y="359"/>
                  </a:cubicBezTo>
                  <a:cubicBezTo>
                    <a:pt x="259" y="388"/>
                    <a:pt x="295" y="466"/>
                    <a:pt x="343" y="440"/>
                  </a:cubicBezTo>
                  <a:lnTo>
                    <a:pt x="343" y="440"/>
                  </a:lnTo>
                  <a:close/>
                  <a:moveTo>
                    <a:pt x="361" y="416"/>
                  </a:moveTo>
                  <a:lnTo>
                    <a:pt x="361" y="416"/>
                  </a:lnTo>
                  <a:cubicBezTo>
                    <a:pt x="365" y="411"/>
                    <a:pt x="369" y="405"/>
                    <a:pt x="373" y="400"/>
                  </a:cubicBezTo>
                  <a:cubicBezTo>
                    <a:pt x="372" y="395"/>
                    <a:pt x="366" y="385"/>
                    <a:pt x="358" y="378"/>
                  </a:cubicBezTo>
                  <a:cubicBezTo>
                    <a:pt x="353" y="380"/>
                    <a:pt x="347" y="381"/>
                    <a:pt x="342" y="384"/>
                  </a:cubicBezTo>
                  <a:cubicBezTo>
                    <a:pt x="356" y="391"/>
                    <a:pt x="361" y="404"/>
                    <a:pt x="361" y="416"/>
                  </a:cubicBezTo>
                  <a:lnTo>
                    <a:pt x="361" y="416"/>
                  </a:lnTo>
                  <a:close/>
                  <a:moveTo>
                    <a:pt x="377" y="394"/>
                  </a:moveTo>
                  <a:lnTo>
                    <a:pt x="377" y="394"/>
                  </a:lnTo>
                  <a:cubicBezTo>
                    <a:pt x="381" y="388"/>
                    <a:pt x="385" y="382"/>
                    <a:pt x="389" y="376"/>
                  </a:cubicBezTo>
                  <a:cubicBezTo>
                    <a:pt x="388" y="375"/>
                    <a:pt x="387" y="375"/>
                    <a:pt x="386" y="374"/>
                  </a:cubicBezTo>
                  <a:cubicBezTo>
                    <a:pt x="380" y="375"/>
                    <a:pt x="373" y="375"/>
                    <a:pt x="365" y="377"/>
                  </a:cubicBezTo>
                  <a:cubicBezTo>
                    <a:pt x="370" y="382"/>
                    <a:pt x="374" y="389"/>
                    <a:pt x="377" y="394"/>
                  </a:cubicBezTo>
                  <a:lnTo>
                    <a:pt x="377" y="394"/>
                  </a:lnTo>
                  <a:close/>
                  <a:moveTo>
                    <a:pt x="392" y="372"/>
                  </a:moveTo>
                  <a:lnTo>
                    <a:pt x="392" y="372"/>
                  </a:lnTo>
                  <a:cubicBezTo>
                    <a:pt x="396" y="365"/>
                    <a:pt x="400" y="359"/>
                    <a:pt x="404" y="353"/>
                  </a:cubicBezTo>
                  <a:cubicBezTo>
                    <a:pt x="389" y="349"/>
                    <a:pt x="360" y="351"/>
                    <a:pt x="343" y="351"/>
                  </a:cubicBezTo>
                  <a:cubicBezTo>
                    <a:pt x="349" y="354"/>
                    <a:pt x="355" y="356"/>
                    <a:pt x="362" y="358"/>
                  </a:cubicBezTo>
                  <a:cubicBezTo>
                    <a:pt x="371" y="361"/>
                    <a:pt x="380" y="364"/>
                    <a:pt x="387" y="369"/>
                  </a:cubicBezTo>
                  <a:cubicBezTo>
                    <a:pt x="388" y="369"/>
                    <a:pt x="388" y="369"/>
                    <a:pt x="388" y="369"/>
                  </a:cubicBezTo>
                  <a:cubicBezTo>
                    <a:pt x="389" y="370"/>
                    <a:pt x="391" y="371"/>
                    <a:pt x="392" y="372"/>
                  </a:cubicBezTo>
                  <a:lnTo>
                    <a:pt x="392" y="372"/>
                  </a:lnTo>
                  <a:close/>
                  <a:moveTo>
                    <a:pt x="407" y="348"/>
                  </a:moveTo>
                  <a:lnTo>
                    <a:pt x="407" y="348"/>
                  </a:lnTo>
                  <a:cubicBezTo>
                    <a:pt x="410" y="343"/>
                    <a:pt x="413" y="339"/>
                    <a:pt x="416" y="334"/>
                  </a:cubicBezTo>
                  <a:cubicBezTo>
                    <a:pt x="399" y="329"/>
                    <a:pt x="371" y="330"/>
                    <a:pt x="354" y="330"/>
                  </a:cubicBezTo>
                  <a:cubicBezTo>
                    <a:pt x="333" y="331"/>
                    <a:pt x="312" y="331"/>
                    <a:pt x="295" y="327"/>
                  </a:cubicBezTo>
                  <a:cubicBezTo>
                    <a:pt x="304" y="335"/>
                    <a:pt x="315" y="340"/>
                    <a:pt x="327" y="345"/>
                  </a:cubicBezTo>
                  <a:cubicBezTo>
                    <a:pt x="335" y="347"/>
                    <a:pt x="356" y="345"/>
                    <a:pt x="363" y="345"/>
                  </a:cubicBezTo>
                  <a:cubicBezTo>
                    <a:pt x="379" y="345"/>
                    <a:pt x="396" y="345"/>
                    <a:pt x="407" y="348"/>
                  </a:cubicBezTo>
                  <a:lnTo>
                    <a:pt x="407" y="348"/>
                  </a:lnTo>
                  <a:close/>
                  <a:moveTo>
                    <a:pt x="419" y="329"/>
                  </a:moveTo>
                  <a:lnTo>
                    <a:pt x="419" y="329"/>
                  </a:lnTo>
                  <a:cubicBezTo>
                    <a:pt x="421" y="325"/>
                    <a:pt x="424" y="322"/>
                    <a:pt x="426" y="318"/>
                  </a:cubicBezTo>
                  <a:cubicBezTo>
                    <a:pt x="404" y="309"/>
                    <a:pt x="369" y="312"/>
                    <a:pt x="346" y="312"/>
                  </a:cubicBezTo>
                  <a:cubicBezTo>
                    <a:pt x="320" y="312"/>
                    <a:pt x="293" y="311"/>
                    <a:pt x="276" y="296"/>
                  </a:cubicBezTo>
                  <a:cubicBezTo>
                    <a:pt x="279" y="305"/>
                    <a:pt x="283" y="312"/>
                    <a:pt x="287" y="318"/>
                  </a:cubicBezTo>
                  <a:cubicBezTo>
                    <a:pt x="313" y="329"/>
                    <a:pt x="361" y="323"/>
                    <a:pt x="391" y="325"/>
                  </a:cubicBezTo>
                  <a:cubicBezTo>
                    <a:pt x="401" y="325"/>
                    <a:pt x="411" y="326"/>
                    <a:pt x="419" y="329"/>
                  </a:cubicBezTo>
                  <a:lnTo>
                    <a:pt x="419" y="329"/>
                  </a:lnTo>
                  <a:close/>
                  <a:moveTo>
                    <a:pt x="429" y="313"/>
                  </a:moveTo>
                  <a:lnTo>
                    <a:pt x="429" y="313"/>
                  </a:lnTo>
                  <a:cubicBezTo>
                    <a:pt x="432" y="309"/>
                    <a:pt x="434" y="305"/>
                    <a:pt x="437" y="301"/>
                  </a:cubicBezTo>
                  <a:cubicBezTo>
                    <a:pt x="428" y="298"/>
                    <a:pt x="420" y="296"/>
                    <a:pt x="411" y="295"/>
                  </a:cubicBezTo>
                  <a:cubicBezTo>
                    <a:pt x="411" y="295"/>
                    <a:pt x="411" y="295"/>
                    <a:pt x="410" y="295"/>
                  </a:cubicBezTo>
                  <a:cubicBezTo>
                    <a:pt x="388" y="291"/>
                    <a:pt x="366" y="292"/>
                    <a:pt x="343" y="293"/>
                  </a:cubicBezTo>
                  <a:cubicBezTo>
                    <a:pt x="328" y="293"/>
                    <a:pt x="314" y="292"/>
                    <a:pt x="302" y="288"/>
                  </a:cubicBezTo>
                  <a:cubicBezTo>
                    <a:pt x="301" y="288"/>
                    <a:pt x="301" y="288"/>
                    <a:pt x="301" y="288"/>
                  </a:cubicBezTo>
                  <a:cubicBezTo>
                    <a:pt x="291" y="285"/>
                    <a:pt x="282" y="279"/>
                    <a:pt x="275" y="269"/>
                  </a:cubicBezTo>
                  <a:cubicBezTo>
                    <a:pt x="274" y="270"/>
                    <a:pt x="273" y="271"/>
                    <a:pt x="272" y="272"/>
                  </a:cubicBezTo>
                  <a:cubicBezTo>
                    <a:pt x="273" y="277"/>
                    <a:pt x="273" y="281"/>
                    <a:pt x="274" y="285"/>
                  </a:cubicBezTo>
                  <a:cubicBezTo>
                    <a:pt x="288" y="304"/>
                    <a:pt x="316" y="307"/>
                    <a:pt x="346" y="307"/>
                  </a:cubicBezTo>
                  <a:cubicBezTo>
                    <a:pt x="371" y="307"/>
                    <a:pt x="406" y="303"/>
                    <a:pt x="429" y="313"/>
                  </a:cubicBezTo>
                  <a:lnTo>
                    <a:pt x="429" y="313"/>
                  </a:lnTo>
                  <a:close/>
                  <a:moveTo>
                    <a:pt x="498" y="216"/>
                  </a:moveTo>
                  <a:lnTo>
                    <a:pt x="498" y="216"/>
                  </a:lnTo>
                  <a:cubicBezTo>
                    <a:pt x="500" y="213"/>
                    <a:pt x="503" y="210"/>
                    <a:pt x="506" y="207"/>
                  </a:cubicBezTo>
                  <a:cubicBezTo>
                    <a:pt x="491" y="202"/>
                    <a:pt x="477" y="199"/>
                    <a:pt x="463" y="196"/>
                  </a:cubicBezTo>
                  <a:cubicBezTo>
                    <a:pt x="463" y="196"/>
                    <a:pt x="462" y="196"/>
                    <a:pt x="462" y="196"/>
                  </a:cubicBezTo>
                  <a:cubicBezTo>
                    <a:pt x="456" y="195"/>
                    <a:pt x="449" y="195"/>
                    <a:pt x="443" y="194"/>
                  </a:cubicBezTo>
                  <a:cubicBezTo>
                    <a:pt x="445" y="198"/>
                    <a:pt x="447" y="203"/>
                    <a:pt x="447" y="209"/>
                  </a:cubicBezTo>
                  <a:cubicBezTo>
                    <a:pt x="450" y="212"/>
                    <a:pt x="452" y="216"/>
                    <a:pt x="452" y="220"/>
                  </a:cubicBezTo>
                  <a:cubicBezTo>
                    <a:pt x="456" y="218"/>
                    <a:pt x="462" y="217"/>
                    <a:pt x="468" y="219"/>
                  </a:cubicBezTo>
                  <a:cubicBezTo>
                    <a:pt x="473" y="208"/>
                    <a:pt x="488" y="206"/>
                    <a:pt x="498" y="216"/>
                  </a:cubicBezTo>
                  <a:lnTo>
                    <a:pt x="498" y="216"/>
                  </a:lnTo>
                  <a:close/>
                  <a:moveTo>
                    <a:pt x="187" y="551"/>
                  </a:moveTo>
                  <a:lnTo>
                    <a:pt x="187" y="551"/>
                  </a:lnTo>
                  <a:lnTo>
                    <a:pt x="238" y="513"/>
                  </a:lnTo>
                  <a:cubicBezTo>
                    <a:pt x="236" y="508"/>
                    <a:pt x="233" y="504"/>
                    <a:pt x="231" y="499"/>
                  </a:cubicBezTo>
                  <a:lnTo>
                    <a:pt x="188" y="526"/>
                  </a:lnTo>
                  <a:cubicBezTo>
                    <a:pt x="185" y="528"/>
                    <a:pt x="182" y="523"/>
                    <a:pt x="185" y="521"/>
                  </a:cubicBezTo>
                  <a:lnTo>
                    <a:pt x="229" y="494"/>
                  </a:lnTo>
                  <a:cubicBezTo>
                    <a:pt x="227" y="491"/>
                    <a:pt x="225" y="487"/>
                    <a:pt x="224" y="483"/>
                  </a:cubicBezTo>
                  <a:lnTo>
                    <a:pt x="165" y="511"/>
                  </a:lnTo>
                  <a:cubicBezTo>
                    <a:pt x="171" y="524"/>
                    <a:pt x="178" y="538"/>
                    <a:pt x="187" y="551"/>
                  </a:cubicBezTo>
                  <a:lnTo>
                    <a:pt x="187" y="551"/>
                  </a:lnTo>
                  <a:close/>
                  <a:moveTo>
                    <a:pt x="241" y="518"/>
                  </a:moveTo>
                  <a:lnTo>
                    <a:pt x="241" y="518"/>
                  </a:lnTo>
                  <a:lnTo>
                    <a:pt x="190" y="556"/>
                  </a:lnTo>
                  <a:cubicBezTo>
                    <a:pt x="198" y="569"/>
                    <a:pt x="208" y="581"/>
                    <a:pt x="219" y="593"/>
                  </a:cubicBezTo>
                  <a:lnTo>
                    <a:pt x="259" y="545"/>
                  </a:lnTo>
                  <a:cubicBezTo>
                    <a:pt x="256" y="542"/>
                    <a:pt x="254" y="538"/>
                    <a:pt x="251" y="534"/>
                  </a:cubicBezTo>
                  <a:lnTo>
                    <a:pt x="213" y="572"/>
                  </a:lnTo>
                  <a:cubicBezTo>
                    <a:pt x="210" y="575"/>
                    <a:pt x="207" y="571"/>
                    <a:pt x="209" y="568"/>
                  </a:cubicBezTo>
                  <a:lnTo>
                    <a:pt x="248" y="530"/>
                  </a:lnTo>
                  <a:cubicBezTo>
                    <a:pt x="246" y="526"/>
                    <a:pt x="243" y="522"/>
                    <a:pt x="241" y="518"/>
                  </a:cubicBezTo>
                  <a:lnTo>
                    <a:pt x="241" y="518"/>
                  </a:lnTo>
                  <a:close/>
                  <a:moveTo>
                    <a:pt x="163" y="505"/>
                  </a:moveTo>
                  <a:lnTo>
                    <a:pt x="163" y="505"/>
                  </a:lnTo>
                  <a:lnTo>
                    <a:pt x="222" y="478"/>
                  </a:lnTo>
                  <a:cubicBezTo>
                    <a:pt x="220" y="474"/>
                    <a:pt x="219" y="470"/>
                    <a:pt x="218" y="466"/>
                  </a:cubicBezTo>
                  <a:lnTo>
                    <a:pt x="169" y="481"/>
                  </a:lnTo>
                  <a:cubicBezTo>
                    <a:pt x="166" y="482"/>
                    <a:pt x="164" y="476"/>
                    <a:pt x="168" y="475"/>
                  </a:cubicBezTo>
                  <a:lnTo>
                    <a:pt x="216" y="461"/>
                  </a:lnTo>
                  <a:cubicBezTo>
                    <a:pt x="214" y="456"/>
                    <a:pt x="213" y="451"/>
                    <a:pt x="212" y="445"/>
                  </a:cubicBezTo>
                  <a:lnTo>
                    <a:pt x="147" y="459"/>
                  </a:lnTo>
                  <a:cubicBezTo>
                    <a:pt x="151" y="475"/>
                    <a:pt x="156" y="490"/>
                    <a:pt x="163" y="505"/>
                  </a:cubicBezTo>
                  <a:lnTo>
                    <a:pt x="163" y="505"/>
                  </a:lnTo>
                  <a:close/>
                  <a:moveTo>
                    <a:pt x="146" y="454"/>
                  </a:moveTo>
                  <a:lnTo>
                    <a:pt x="146" y="454"/>
                  </a:lnTo>
                  <a:lnTo>
                    <a:pt x="210" y="440"/>
                  </a:lnTo>
                  <a:cubicBezTo>
                    <a:pt x="209" y="435"/>
                    <a:pt x="209" y="431"/>
                    <a:pt x="208" y="426"/>
                  </a:cubicBezTo>
                  <a:lnTo>
                    <a:pt x="157" y="431"/>
                  </a:lnTo>
                  <a:cubicBezTo>
                    <a:pt x="153" y="431"/>
                    <a:pt x="153" y="426"/>
                    <a:pt x="156" y="425"/>
                  </a:cubicBezTo>
                  <a:lnTo>
                    <a:pt x="207" y="421"/>
                  </a:lnTo>
                  <a:cubicBezTo>
                    <a:pt x="206" y="416"/>
                    <a:pt x="206" y="411"/>
                    <a:pt x="206" y="405"/>
                  </a:cubicBezTo>
                  <a:lnTo>
                    <a:pt x="140" y="404"/>
                  </a:lnTo>
                  <a:cubicBezTo>
                    <a:pt x="141" y="421"/>
                    <a:pt x="143" y="437"/>
                    <a:pt x="146" y="454"/>
                  </a:cubicBezTo>
                  <a:lnTo>
                    <a:pt x="146" y="454"/>
                  </a:lnTo>
                  <a:close/>
                  <a:moveTo>
                    <a:pt x="140" y="399"/>
                  </a:moveTo>
                  <a:lnTo>
                    <a:pt x="140" y="399"/>
                  </a:lnTo>
                  <a:lnTo>
                    <a:pt x="206" y="400"/>
                  </a:lnTo>
                  <a:cubicBezTo>
                    <a:pt x="205" y="395"/>
                    <a:pt x="205" y="391"/>
                    <a:pt x="206" y="387"/>
                  </a:cubicBezTo>
                  <a:lnTo>
                    <a:pt x="155" y="381"/>
                  </a:lnTo>
                  <a:cubicBezTo>
                    <a:pt x="151" y="381"/>
                    <a:pt x="152" y="375"/>
                    <a:pt x="156" y="375"/>
                  </a:cubicBezTo>
                  <a:lnTo>
                    <a:pt x="206" y="381"/>
                  </a:lnTo>
                  <a:cubicBezTo>
                    <a:pt x="206" y="375"/>
                    <a:pt x="207" y="370"/>
                    <a:pt x="207" y="364"/>
                  </a:cubicBezTo>
                  <a:lnTo>
                    <a:pt x="144" y="351"/>
                  </a:lnTo>
                  <a:cubicBezTo>
                    <a:pt x="141" y="367"/>
                    <a:pt x="140" y="383"/>
                    <a:pt x="140" y="399"/>
                  </a:cubicBezTo>
                  <a:lnTo>
                    <a:pt x="140" y="399"/>
                  </a:lnTo>
                  <a:close/>
                  <a:moveTo>
                    <a:pt x="144" y="346"/>
                  </a:moveTo>
                  <a:lnTo>
                    <a:pt x="144" y="346"/>
                  </a:lnTo>
                  <a:lnTo>
                    <a:pt x="208" y="359"/>
                  </a:lnTo>
                  <a:cubicBezTo>
                    <a:pt x="209" y="354"/>
                    <a:pt x="210" y="350"/>
                    <a:pt x="211" y="346"/>
                  </a:cubicBezTo>
                  <a:lnTo>
                    <a:pt x="162" y="330"/>
                  </a:lnTo>
                  <a:cubicBezTo>
                    <a:pt x="158" y="329"/>
                    <a:pt x="160" y="324"/>
                    <a:pt x="163" y="325"/>
                  </a:cubicBezTo>
                  <a:lnTo>
                    <a:pt x="212" y="340"/>
                  </a:lnTo>
                  <a:cubicBezTo>
                    <a:pt x="213" y="336"/>
                    <a:pt x="214" y="332"/>
                    <a:pt x="215" y="328"/>
                  </a:cubicBezTo>
                  <a:lnTo>
                    <a:pt x="157" y="299"/>
                  </a:lnTo>
                  <a:cubicBezTo>
                    <a:pt x="151" y="314"/>
                    <a:pt x="147" y="330"/>
                    <a:pt x="144" y="346"/>
                  </a:cubicBezTo>
                  <a:lnTo>
                    <a:pt x="144" y="346"/>
                  </a:lnTo>
                  <a:close/>
                  <a:moveTo>
                    <a:pt x="159" y="293"/>
                  </a:moveTo>
                  <a:lnTo>
                    <a:pt x="159" y="293"/>
                  </a:lnTo>
                  <a:lnTo>
                    <a:pt x="217" y="322"/>
                  </a:lnTo>
                  <a:cubicBezTo>
                    <a:pt x="219" y="318"/>
                    <a:pt x="220" y="314"/>
                    <a:pt x="222" y="310"/>
                  </a:cubicBezTo>
                  <a:lnTo>
                    <a:pt x="177" y="283"/>
                  </a:lnTo>
                  <a:cubicBezTo>
                    <a:pt x="174" y="281"/>
                    <a:pt x="177" y="276"/>
                    <a:pt x="180" y="278"/>
                  </a:cubicBezTo>
                  <a:lnTo>
                    <a:pt x="224" y="305"/>
                  </a:lnTo>
                  <a:cubicBezTo>
                    <a:pt x="226" y="300"/>
                    <a:pt x="228" y="296"/>
                    <a:pt x="230" y="292"/>
                  </a:cubicBezTo>
                  <a:lnTo>
                    <a:pt x="178" y="251"/>
                  </a:lnTo>
                  <a:cubicBezTo>
                    <a:pt x="170" y="265"/>
                    <a:pt x="164" y="279"/>
                    <a:pt x="159" y="293"/>
                  </a:cubicBezTo>
                  <a:lnTo>
                    <a:pt x="159" y="293"/>
                  </a:lnTo>
                  <a:close/>
                  <a:moveTo>
                    <a:pt x="180" y="246"/>
                  </a:moveTo>
                  <a:lnTo>
                    <a:pt x="180" y="246"/>
                  </a:lnTo>
                  <a:lnTo>
                    <a:pt x="233" y="287"/>
                  </a:lnTo>
                  <a:cubicBezTo>
                    <a:pt x="235" y="283"/>
                    <a:pt x="237" y="280"/>
                    <a:pt x="239" y="276"/>
                  </a:cubicBezTo>
                  <a:lnTo>
                    <a:pt x="200" y="239"/>
                  </a:lnTo>
                  <a:cubicBezTo>
                    <a:pt x="198" y="237"/>
                    <a:pt x="202" y="233"/>
                    <a:pt x="204" y="235"/>
                  </a:cubicBezTo>
                  <a:lnTo>
                    <a:pt x="242" y="271"/>
                  </a:lnTo>
                  <a:cubicBezTo>
                    <a:pt x="245" y="267"/>
                    <a:pt x="248" y="263"/>
                    <a:pt x="251" y="259"/>
                  </a:cubicBezTo>
                  <a:lnTo>
                    <a:pt x="207" y="208"/>
                  </a:lnTo>
                  <a:cubicBezTo>
                    <a:pt x="197" y="220"/>
                    <a:pt x="188" y="233"/>
                    <a:pt x="180" y="246"/>
                  </a:cubicBezTo>
                  <a:lnTo>
                    <a:pt x="180" y="246"/>
                  </a:lnTo>
                  <a:close/>
                  <a:moveTo>
                    <a:pt x="210" y="203"/>
                  </a:moveTo>
                  <a:lnTo>
                    <a:pt x="210" y="203"/>
                  </a:lnTo>
                  <a:lnTo>
                    <a:pt x="254" y="254"/>
                  </a:lnTo>
                  <a:cubicBezTo>
                    <a:pt x="257" y="251"/>
                    <a:pt x="260" y="247"/>
                    <a:pt x="263" y="244"/>
                  </a:cubicBezTo>
                  <a:lnTo>
                    <a:pt x="230" y="199"/>
                  </a:lnTo>
                  <a:cubicBezTo>
                    <a:pt x="228" y="196"/>
                    <a:pt x="233" y="193"/>
                    <a:pt x="235" y="196"/>
                  </a:cubicBezTo>
                  <a:lnTo>
                    <a:pt x="267" y="240"/>
                  </a:lnTo>
                  <a:cubicBezTo>
                    <a:pt x="270" y="236"/>
                    <a:pt x="273" y="233"/>
                    <a:pt x="277" y="230"/>
                  </a:cubicBezTo>
                  <a:lnTo>
                    <a:pt x="242" y="169"/>
                  </a:lnTo>
                  <a:cubicBezTo>
                    <a:pt x="231" y="180"/>
                    <a:pt x="220" y="191"/>
                    <a:pt x="210" y="203"/>
                  </a:cubicBezTo>
                  <a:lnTo>
                    <a:pt x="210" y="203"/>
                  </a:lnTo>
                  <a:close/>
                  <a:moveTo>
                    <a:pt x="246" y="166"/>
                  </a:moveTo>
                  <a:lnTo>
                    <a:pt x="246" y="166"/>
                  </a:lnTo>
                  <a:lnTo>
                    <a:pt x="281" y="226"/>
                  </a:lnTo>
                  <a:cubicBezTo>
                    <a:pt x="284" y="223"/>
                    <a:pt x="287" y="220"/>
                    <a:pt x="290" y="218"/>
                  </a:cubicBezTo>
                  <a:lnTo>
                    <a:pt x="267" y="165"/>
                  </a:lnTo>
                  <a:cubicBezTo>
                    <a:pt x="266" y="161"/>
                    <a:pt x="271" y="159"/>
                    <a:pt x="273" y="163"/>
                  </a:cubicBezTo>
                  <a:lnTo>
                    <a:pt x="295" y="214"/>
                  </a:lnTo>
                  <a:cubicBezTo>
                    <a:pt x="299" y="211"/>
                    <a:pt x="303" y="208"/>
                    <a:pt x="307" y="205"/>
                  </a:cubicBezTo>
                  <a:lnTo>
                    <a:pt x="284" y="137"/>
                  </a:lnTo>
                  <a:cubicBezTo>
                    <a:pt x="271" y="146"/>
                    <a:pt x="258" y="155"/>
                    <a:pt x="246" y="166"/>
                  </a:cubicBezTo>
                  <a:lnTo>
                    <a:pt x="246" y="166"/>
                  </a:lnTo>
                  <a:close/>
                  <a:moveTo>
                    <a:pt x="289" y="134"/>
                  </a:moveTo>
                  <a:lnTo>
                    <a:pt x="289" y="134"/>
                  </a:lnTo>
                  <a:lnTo>
                    <a:pt x="312" y="202"/>
                  </a:lnTo>
                  <a:cubicBezTo>
                    <a:pt x="316" y="200"/>
                    <a:pt x="319" y="198"/>
                    <a:pt x="323" y="196"/>
                  </a:cubicBezTo>
                  <a:lnTo>
                    <a:pt x="310" y="139"/>
                  </a:lnTo>
                  <a:cubicBezTo>
                    <a:pt x="309" y="135"/>
                    <a:pt x="314" y="134"/>
                    <a:pt x="315" y="137"/>
                  </a:cubicBezTo>
                  <a:lnTo>
                    <a:pt x="328" y="193"/>
                  </a:lnTo>
                  <a:cubicBezTo>
                    <a:pt x="332" y="191"/>
                    <a:pt x="336" y="189"/>
                    <a:pt x="340" y="187"/>
                  </a:cubicBezTo>
                  <a:lnTo>
                    <a:pt x="331" y="113"/>
                  </a:lnTo>
                  <a:cubicBezTo>
                    <a:pt x="316" y="119"/>
                    <a:pt x="302" y="126"/>
                    <a:pt x="289" y="134"/>
                  </a:cubicBezTo>
                  <a:lnTo>
                    <a:pt x="289" y="134"/>
                  </a:lnTo>
                  <a:close/>
                  <a:moveTo>
                    <a:pt x="336" y="111"/>
                  </a:moveTo>
                  <a:lnTo>
                    <a:pt x="336" y="111"/>
                  </a:lnTo>
                  <a:lnTo>
                    <a:pt x="346" y="185"/>
                  </a:lnTo>
                  <a:cubicBezTo>
                    <a:pt x="350" y="183"/>
                    <a:pt x="354" y="181"/>
                    <a:pt x="359" y="180"/>
                  </a:cubicBezTo>
                  <a:lnTo>
                    <a:pt x="357" y="118"/>
                  </a:lnTo>
                  <a:cubicBezTo>
                    <a:pt x="357" y="114"/>
                    <a:pt x="362" y="114"/>
                    <a:pt x="362" y="118"/>
                  </a:cubicBezTo>
                  <a:lnTo>
                    <a:pt x="364" y="178"/>
                  </a:lnTo>
                  <a:cubicBezTo>
                    <a:pt x="369" y="176"/>
                    <a:pt x="373" y="175"/>
                    <a:pt x="377" y="174"/>
                  </a:cubicBezTo>
                  <a:lnTo>
                    <a:pt x="383" y="97"/>
                  </a:lnTo>
                  <a:cubicBezTo>
                    <a:pt x="367" y="100"/>
                    <a:pt x="351" y="105"/>
                    <a:pt x="336" y="111"/>
                  </a:cubicBezTo>
                  <a:lnTo>
                    <a:pt x="336" y="111"/>
                  </a:lnTo>
                  <a:close/>
                  <a:moveTo>
                    <a:pt x="388" y="96"/>
                  </a:moveTo>
                  <a:lnTo>
                    <a:pt x="388" y="96"/>
                  </a:lnTo>
                  <a:lnTo>
                    <a:pt x="383" y="173"/>
                  </a:lnTo>
                  <a:cubicBezTo>
                    <a:pt x="388" y="172"/>
                    <a:pt x="393" y="171"/>
                    <a:pt x="398" y="170"/>
                  </a:cubicBezTo>
                  <a:lnTo>
                    <a:pt x="408" y="109"/>
                  </a:lnTo>
                  <a:cubicBezTo>
                    <a:pt x="408" y="106"/>
                    <a:pt x="414" y="107"/>
                    <a:pt x="413" y="110"/>
                  </a:cubicBezTo>
                  <a:lnTo>
                    <a:pt x="404" y="169"/>
                  </a:lnTo>
                  <a:cubicBezTo>
                    <a:pt x="408" y="169"/>
                    <a:pt x="412" y="169"/>
                    <a:pt x="416" y="168"/>
                  </a:cubicBezTo>
                  <a:lnTo>
                    <a:pt x="436" y="91"/>
                  </a:lnTo>
                  <a:cubicBezTo>
                    <a:pt x="420" y="92"/>
                    <a:pt x="404" y="93"/>
                    <a:pt x="388" y="96"/>
                  </a:cubicBezTo>
                  <a:lnTo>
                    <a:pt x="388" y="96"/>
                  </a:lnTo>
                  <a:close/>
                  <a:moveTo>
                    <a:pt x="442" y="91"/>
                  </a:moveTo>
                  <a:lnTo>
                    <a:pt x="442" y="91"/>
                  </a:lnTo>
                  <a:lnTo>
                    <a:pt x="422" y="168"/>
                  </a:lnTo>
                  <a:cubicBezTo>
                    <a:pt x="427" y="168"/>
                    <a:pt x="432" y="168"/>
                    <a:pt x="437" y="168"/>
                  </a:cubicBezTo>
                  <a:lnTo>
                    <a:pt x="456" y="108"/>
                  </a:lnTo>
                  <a:cubicBezTo>
                    <a:pt x="457" y="104"/>
                    <a:pt x="463" y="106"/>
                    <a:pt x="462" y="109"/>
                  </a:cubicBezTo>
                  <a:lnTo>
                    <a:pt x="443" y="169"/>
                  </a:lnTo>
                  <a:cubicBezTo>
                    <a:pt x="448" y="169"/>
                    <a:pt x="452" y="170"/>
                    <a:pt x="457" y="171"/>
                  </a:cubicBezTo>
                  <a:lnTo>
                    <a:pt x="489" y="95"/>
                  </a:lnTo>
                  <a:cubicBezTo>
                    <a:pt x="473" y="93"/>
                    <a:pt x="457" y="91"/>
                    <a:pt x="442" y="91"/>
                  </a:cubicBezTo>
                  <a:lnTo>
                    <a:pt x="442" y="91"/>
                  </a:lnTo>
                  <a:close/>
                  <a:moveTo>
                    <a:pt x="495" y="96"/>
                  </a:moveTo>
                  <a:lnTo>
                    <a:pt x="495" y="96"/>
                  </a:lnTo>
                  <a:lnTo>
                    <a:pt x="463" y="172"/>
                  </a:lnTo>
                  <a:cubicBezTo>
                    <a:pt x="467" y="172"/>
                    <a:pt x="471" y="173"/>
                    <a:pt x="475" y="174"/>
                  </a:cubicBezTo>
                  <a:lnTo>
                    <a:pt x="507" y="113"/>
                  </a:lnTo>
                  <a:cubicBezTo>
                    <a:pt x="509" y="110"/>
                    <a:pt x="514" y="112"/>
                    <a:pt x="512" y="116"/>
                  </a:cubicBezTo>
                  <a:lnTo>
                    <a:pt x="481" y="176"/>
                  </a:lnTo>
                  <a:cubicBezTo>
                    <a:pt x="486" y="177"/>
                    <a:pt x="492" y="179"/>
                    <a:pt x="497" y="181"/>
                  </a:cubicBezTo>
                  <a:lnTo>
                    <a:pt x="541" y="108"/>
                  </a:lnTo>
                  <a:cubicBezTo>
                    <a:pt x="526" y="103"/>
                    <a:pt x="510" y="99"/>
                    <a:pt x="495" y="96"/>
                  </a:cubicBezTo>
                  <a:lnTo>
                    <a:pt x="495" y="96"/>
                  </a:lnTo>
                  <a:close/>
                  <a:moveTo>
                    <a:pt x="393" y="265"/>
                  </a:moveTo>
                  <a:lnTo>
                    <a:pt x="393" y="265"/>
                  </a:lnTo>
                  <a:cubicBezTo>
                    <a:pt x="393" y="266"/>
                    <a:pt x="393" y="266"/>
                    <a:pt x="393" y="267"/>
                  </a:cubicBezTo>
                  <a:cubicBezTo>
                    <a:pt x="392" y="267"/>
                    <a:pt x="392" y="267"/>
                    <a:pt x="391" y="268"/>
                  </a:cubicBezTo>
                  <a:cubicBezTo>
                    <a:pt x="391" y="268"/>
                    <a:pt x="391" y="268"/>
                    <a:pt x="391" y="268"/>
                  </a:cubicBezTo>
                  <a:cubicBezTo>
                    <a:pt x="386" y="269"/>
                    <a:pt x="381" y="268"/>
                    <a:pt x="377" y="268"/>
                  </a:cubicBezTo>
                  <a:cubicBezTo>
                    <a:pt x="376" y="268"/>
                    <a:pt x="376" y="268"/>
                    <a:pt x="375" y="269"/>
                  </a:cubicBezTo>
                  <a:cubicBezTo>
                    <a:pt x="376" y="274"/>
                    <a:pt x="379" y="281"/>
                    <a:pt x="385" y="287"/>
                  </a:cubicBezTo>
                  <a:cubicBezTo>
                    <a:pt x="389" y="287"/>
                    <a:pt x="393" y="287"/>
                    <a:pt x="398" y="288"/>
                  </a:cubicBezTo>
                  <a:lnTo>
                    <a:pt x="410" y="236"/>
                  </a:lnTo>
                  <a:cubicBezTo>
                    <a:pt x="396" y="232"/>
                    <a:pt x="393" y="208"/>
                    <a:pt x="411" y="204"/>
                  </a:cubicBezTo>
                  <a:cubicBezTo>
                    <a:pt x="411" y="200"/>
                    <a:pt x="413" y="197"/>
                    <a:pt x="416" y="194"/>
                  </a:cubicBezTo>
                  <a:cubicBezTo>
                    <a:pt x="406" y="195"/>
                    <a:pt x="396" y="196"/>
                    <a:pt x="387" y="198"/>
                  </a:cubicBezTo>
                  <a:lnTo>
                    <a:pt x="390" y="227"/>
                  </a:lnTo>
                  <a:cubicBezTo>
                    <a:pt x="390" y="227"/>
                    <a:pt x="390" y="227"/>
                    <a:pt x="390" y="228"/>
                  </a:cubicBezTo>
                  <a:lnTo>
                    <a:pt x="390" y="231"/>
                  </a:lnTo>
                  <a:cubicBezTo>
                    <a:pt x="390" y="234"/>
                    <a:pt x="385" y="235"/>
                    <a:pt x="384" y="231"/>
                  </a:cubicBezTo>
                  <a:lnTo>
                    <a:pt x="384" y="229"/>
                  </a:lnTo>
                  <a:lnTo>
                    <a:pt x="373" y="221"/>
                  </a:lnTo>
                  <a:cubicBezTo>
                    <a:pt x="370" y="223"/>
                    <a:pt x="368" y="227"/>
                    <a:pt x="368" y="231"/>
                  </a:cubicBezTo>
                  <a:cubicBezTo>
                    <a:pt x="368" y="239"/>
                    <a:pt x="374" y="245"/>
                    <a:pt x="382" y="245"/>
                  </a:cubicBezTo>
                  <a:cubicBezTo>
                    <a:pt x="383" y="245"/>
                    <a:pt x="384" y="245"/>
                    <a:pt x="386" y="245"/>
                  </a:cubicBezTo>
                  <a:lnTo>
                    <a:pt x="386" y="244"/>
                  </a:lnTo>
                  <a:cubicBezTo>
                    <a:pt x="385" y="240"/>
                    <a:pt x="391" y="239"/>
                    <a:pt x="391" y="243"/>
                  </a:cubicBezTo>
                  <a:lnTo>
                    <a:pt x="391" y="246"/>
                  </a:lnTo>
                  <a:cubicBezTo>
                    <a:pt x="392" y="246"/>
                    <a:pt x="392" y="246"/>
                    <a:pt x="392" y="247"/>
                  </a:cubicBezTo>
                  <a:lnTo>
                    <a:pt x="393" y="265"/>
                  </a:lnTo>
                  <a:cubicBezTo>
                    <a:pt x="393" y="265"/>
                    <a:pt x="393" y="265"/>
                    <a:pt x="393" y="265"/>
                  </a:cubicBezTo>
                  <a:lnTo>
                    <a:pt x="393" y="265"/>
                  </a:lnTo>
                  <a:close/>
                  <a:moveTo>
                    <a:pt x="372" y="214"/>
                  </a:moveTo>
                  <a:lnTo>
                    <a:pt x="372" y="214"/>
                  </a:lnTo>
                  <a:lnTo>
                    <a:pt x="374" y="215"/>
                  </a:lnTo>
                  <a:cubicBezTo>
                    <a:pt x="374" y="215"/>
                    <a:pt x="374" y="215"/>
                    <a:pt x="375" y="215"/>
                  </a:cubicBezTo>
                  <a:lnTo>
                    <a:pt x="384" y="222"/>
                  </a:lnTo>
                  <a:lnTo>
                    <a:pt x="382" y="199"/>
                  </a:lnTo>
                  <a:cubicBezTo>
                    <a:pt x="374" y="201"/>
                    <a:pt x="367" y="203"/>
                    <a:pt x="360" y="206"/>
                  </a:cubicBezTo>
                  <a:cubicBezTo>
                    <a:pt x="346" y="221"/>
                    <a:pt x="347" y="238"/>
                    <a:pt x="356" y="250"/>
                  </a:cubicBezTo>
                  <a:cubicBezTo>
                    <a:pt x="357" y="250"/>
                    <a:pt x="357" y="250"/>
                    <a:pt x="357" y="250"/>
                  </a:cubicBezTo>
                  <a:cubicBezTo>
                    <a:pt x="364" y="259"/>
                    <a:pt x="376" y="264"/>
                    <a:pt x="387" y="263"/>
                  </a:cubicBezTo>
                  <a:lnTo>
                    <a:pt x="386" y="250"/>
                  </a:lnTo>
                  <a:cubicBezTo>
                    <a:pt x="385" y="251"/>
                    <a:pt x="383" y="251"/>
                    <a:pt x="382" y="251"/>
                  </a:cubicBezTo>
                  <a:cubicBezTo>
                    <a:pt x="371" y="251"/>
                    <a:pt x="362" y="242"/>
                    <a:pt x="362" y="231"/>
                  </a:cubicBezTo>
                  <a:cubicBezTo>
                    <a:pt x="362" y="226"/>
                    <a:pt x="365" y="221"/>
                    <a:pt x="368" y="217"/>
                  </a:cubicBezTo>
                  <a:cubicBezTo>
                    <a:pt x="367" y="215"/>
                    <a:pt x="370" y="212"/>
                    <a:pt x="372" y="214"/>
                  </a:cubicBezTo>
                  <a:lnTo>
                    <a:pt x="372" y="214"/>
                  </a:lnTo>
                  <a:close/>
                  <a:moveTo>
                    <a:pt x="370" y="266"/>
                  </a:moveTo>
                  <a:lnTo>
                    <a:pt x="370" y="266"/>
                  </a:lnTo>
                  <a:cubicBezTo>
                    <a:pt x="364" y="263"/>
                    <a:pt x="358" y="260"/>
                    <a:pt x="354" y="255"/>
                  </a:cubicBezTo>
                  <a:cubicBezTo>
                    <a:pt x="334" y="260"/>
                    <a:pt x="317" y="245"/>
                    <a:pt x="311" y="233"/>
                  </a:cubicBezTo>
                  <a:cubicBezTo>
                    <a:pt x="304" y="238"/>
                    <a:pt x="297" y="244"/>
                    <a:pt x="291" y="250"/>
                  </a:cubicBezTo>
                  <a:lnTo>
                    <a:pt x="303" y="253"/>
                  </a:lnTo>
                  <a:cubicBezTo>
                    <a:pt x="304" y="253"/>
                    <a:pt x="304" y="253"/>
                    <a:pt x="304" y="253"/>
                  </a:cubicBezTo>
                  <a:lnTo>
                    <a:pt x="307" y="254"/>
                  </a:lnTo>
                  <a:cubicBezTo>
                    <a:pt x="307" y="254"/>
                    <a:pt x="308" y="254"/>
                    <a:pt x="308" y="255"/>
                  </a:cubicBezTo>
                  <a:cubicBezTo>
                    <a:pt x="309" y="255"/>
                    <a:pt x="309" y="255"/>
                    <a:pt x="309" y="256"/>
                  </a:cubicBezTo>
                  <a:cubicBezTo>
                    <a:pt x="323" y="272"/>
                    <a:pt x="357" y="272"/>
                    <a:pt x="370" y="266"/>
                  </a:cubicBezTo>
                  <a:lnTo>
                    <a:pt x="370" y="266"/>
                  </a:lnTo>
                  <a:close/>
                  <a:moveTo>
                    <a:pt x="350" y="250"/>
                  </a:moveTo>
                  <a:lnTo>
                    <a:pt x="350" y="250"/>
                  </a:lnTo>
                  <a:cubicBezTo>
                    <a:pt x="342" y="239"/>
                    <a:pt x="341" y="225"/>
                    <a:pt x="350" y="210"/>
                  </a:cubicBezTo>
                  <a:cubicBezTo>
                    <a:pt x="338" y="215"/>
                    <a:pt x="326" y="222"/>
                    <a:pt x="315" y="230"/>
                  </a:cubicBezTo>
                  <a:cubicBezTo>
                    <a:pt x="320" y="240"/>
                    <a:pt x="334" y="252"/>
                    <a:pt x="350" y="250"/>
                  </a:cubicBezTo>
                  <a:lnTo>
                    <a:pt x="350" y="250"/>
                  </a:lnTo>
                  <a:close/>
                  <a:moveTo>
                    <a:pt x="305" y="260"/>
                  </a:moveTo>
                  <a:lnTo>
                    <a:pt x="305" y="260"/>
                  </a:lnTo>
                  <a:lnTo>
                    <a:pt x="305" y="259"/>
                  </a:lnTo>
                  <a:cubicBezTo>
                    <a:pt x="303" y="265"/>
                    <a:pt x="303" y="277"/>
                    <a:pt x="304" y="283"/>
                  </a:cubicBezTo>
                  <a:cubicBezTo>
                    <a:pt x="315" y="287"/>
                    <a:pt x="328" y="287"/>
                    <a:pt x="343" y="287"/>
                  </a:cubicBezTo>
                  <a:cubicBezTo>
                    <a:pt x="355" y="287"/>
                    <a:pt x="366" y="287"/>
                    <a:pt x="377" y="287"/>
                  </a:cubicBezTo>
                  <a:cubicBezTo>
                    <a:pt x="373" y="282"/>
                    <a:pt x="371" y="276"/>
                    <a:pt x="370" y="272"/>
                  </a:cubicBezTo>
                  <a:cubicBezTo>
                    <a:pt x="353" y="278"/>
                    <a:pt x="320" y="276"/>
                    <a:pt x="305" y="260"/>
                  </a:cubicBezTo>
                  <a:lnTo>
                    <a:pt x="305" y="260"/>
                  </a:lnTo>
                  <a:close/>
                  <a:moveTo>
                    <a:pt x="315" y="346"/>
                  </a:moveTo>
                  <a:lnTo>
                    <a:pt x="315" y="346"/>
                  </a:lnTo>
                  <a:cubicBezTo>
                    <a:pt x="311" y="345"/>
                    <a:pt x="308" y="343"/>
                    <a:pt x="304" y="341"/>
                  </a:cubicBezTo>
                  <a:cubicBezTo>
                    <a:pt x="300" y="344"/>
                    <a:pt x="296" y="346"/>
                    <a:pt x="293" y="349"/>
                  </a:cubicBezTo>
                  <a:cubicBezTo>
                    <a:pt x="293" y="349"/>
                    <a:pt x="292" y="350"/>
                    <a:pt x="292" y="350"/>
                  </a:cubicBezTo>
                  <a:cubicBezTo>
                    <a:pt x="285" y="356"/>
                    <a:pt x="279" y="362"/>
                    <a:pt x="274" y="367"/>
                  </a:cubicBezTo>
                  <a:cubicBezTo>
                    <a:pt x="274" y="367"/>
                    <a:pt x="274" y="368"/>
                    <a:pt x="274" y="368"/>
                  </a:cubicBezTo>
                  <a:cubicBezTo>
                    <a:pt x="272" y="370"/>
                    <a:pt x="270" y="373"/>
                    <a:pt x="268" y="375"/>
                  </a:cubicBezTo>
                  <a:cubicBezTo>
                    <a:pt x="268" y="376"/>
                    <a:pt x="268" y="376"/>
                    <a:pt x="268" y="376"/>
                  </a:cubicBezTo>
                  <a:cubicBezTo>
                    <a:pt x="261" y="386"/>
                    <a:pt x="258" y="395"/>
                    <a:pt x="257" y="403"/>
                  </a:cubicBezTo>
                  <a:cubicBezTo>
                    <a:pt x="255" y="415"/>
                    <a:pt x="256" y="431"/>
                    <a:pt x="249" y="441"/>
                  </a:cubicBezTo>
                  <a:cubicBezTo>
                    <a:pt x="260" y="440"/>
                    <a:pt x="263" y="437"/>
                    <a:pt x="270" y="431"/>
                  </a:cubicBezTo>
                  <a:cubicBezTo>
                    <a:pt x="263" y="401"/>
                    <a:pt x="285" y="362"/>
                    <a:pt x="315" y="346"/>
                  </a:cubicBezTo>
                  <a:lnTo>
                    <a:pt x="315" y="346"/>
                  </a:lnTo>
                  <a:close/>
                  <a:moveTo>
                    <a:pt x="318" y="401"/>
                  </a:moveTo>
                  <a:lnTo>
                    <a:pt x="318" y="401"/>
                  </a:lnTo>
                  <a:cubicBezTo>
                    <a:pt x="317" y="402"/>
                    <a:pt x="317" y="403"/>
                    <a:pt x="316" y="405"/>
                  </a:cubicBezTo>
                  <a:cubicBezTo>
                    <a:pt x="310" y="417"/>
                    <a:pt x="317" y="427"/>
                    <a:pt x="324" y="427"/>
                  </a:cubicBezTo>
                  <a:cubicBezTo>
                    <a:pt x="342" y="427"/>
                    <a:pt x="341" y="402"/>
                    <a:pt x="318" y="401"/>
                  </a:cubicBezTo>
                  <a:lnTo>
                    <a:pt x="318" y="401"/>
                  </a:lnTo>
                  <a:close/>
                  <a:moveTo>
                    <a:pt x="286" y="347"/>
                  </a:moveTo>
                  <a:lnTo>
                    <a:pt x="286" y="347"/>
                  </a:lnTo>
                  <a:cubicBezTo>
                    <a:pt x="277" y="340"/>
                    <a:pt x="266" y="331"/>
                    <a:pt x="261" y="320"/>
                  </a:cubicBezTo>
                  <a:cubicBezTo>
                    <a:pt x="260" y="326"/>
                    <a:pt x="260" y="332"/>
                    <a:pt x="262" y="338"/>
                  </a:cubicBezTo>
                  <a:lnTo>
                    <a:pt x="262" y="338"/>
                  </a:lnTo>
                  <a:cubicBezTo>
                    <a:pt x="264" y="347"/>
                    <a:pt x="268" y="355"/>
                    <a:pt x="272" y="361"/>
                  </a:cubicBezTo>
                  <a:cubicBezTo>
                    <a:pt x="276" y="357"/>
                    <a:pt x="281" y="352"/>
                    <a:pt x="286" y="347"/>
                  </a:cubicBezTo>
                  <a:lnTo>
                    <a:pt x="286" y="347"/>
                  </a:lnTo>
                  <a:close/>
                  <a:moveTo>
                    <a:pt x="266" y="460"/>
                  </a:moveTo>
                  <a:lnTo>
                    <a:pt x="266" y="460"/>
                  </a:lnTo>
                  <a:cubicBezTo>
                    <a:pt x="266" y="468"/>
                    <a:pt x="267" y="476"/>
                    <a:pt x="266" y="484"/>
                  </a:cubicBezTo>
                  <a:cubicBezTo>
                    <a:pt x="275" y="483"/>
                    <a:pt x="278" y="481"/>
                    <a:pt x="283" y="476"/>
                  </a:cubicBezTo>
                  <a:cubicBezTo>
                    <a:pt x="277" y="472"/>
                    <a:pt x="271" y="467"/>
                    <a:pt x="266" y="460"/>
                  </a:cubicBezTo>
                  <a:lnTo>
                    <a:pt x="266" y="460"/>
                  </a:lnTo>
                  <a:close/>
                  <a:moveTo>
                    <a:pt x="263" y="356"/>
                  </a:moveTo>
                  <a:lnTo>
                    <a:pt x="263" y="356"/>
                  </a:lnTo>
                  <a:lnTo>
                    <a:pt x="252" y="362"/>
                  </a:lnTo>
                  <a:lnTo>
                    <a:pt x="258" y="374"/>
                  </a:lnTo>
                  <a:cubicBezTo>
                    <a:pt x="260" y="373"/>
                    <a:pt x="262" y="372"/>
                    <a:pt x="264" y="372"/>
                  </a:cubicBezTo>
                  <a:cubicBezTo>
                    <a:pt x="265" y="370"/>
                    <a:pt x="267" y="368"/>
                    <a:pt x="269" y="366"/>
                  </a:cubicBezTo>
                  <a:cubicBezTo>
                    <a:pt x="267" y="363"/>
                    <a:pt x="265" y="359"/>
                    <a:pt x="263" y="356"/>
                  </a:cubicBezTo>
                  <a:lnTo>
                    <a:pt x="263" y="356"/>
                  </a:lnTo>
                  <a:close/>
                  <a:moveTo>
                    <a:pt x="232" y="406"/>
                  </a:moveTo>
                  <a:lnTo>
                    <a:pt x="232" y="406"/>
                  </a:lnTo>
                  <a:cubicBezTo>
                    <a:pt x="232" y="408"/>
                    <a:pt x="232" y="411"/>
                    <a:pt x="232" y="413"/>
                  </a:cubicBezTo>
                  <a:cubicBezTo>
                    <a:pt x="238" y="409"/>
                    <a:pt x="246" y="403"/>
                    <a:pt x="251" y="402"/>
                  </a:cubicBezTo>
                  <a:cubicBezTo>
                    <a:pt x="253" y="395"/>
                    <a:pt x="255" y="388"/>
                    <a:pt x="259" y="379"/>
                  </a:cubicBezTo>
                  <a:cubicBezTo>
                    <a:pt x="259" y="380"/>
                    <a:pt x="258" y="380"/>
                    <a:pt x="258" y="380"/>
                  </a:cubicBezTo>
                  <a:cubicBezTo>
                    <a:pt x="258" y="380"/>
                    <a:pt x="258" y="380"/>
                    <a:pt x="258" y="380"/>
                  </a:cubicBezTo>
                  <a:cubicBezTo>
                    <a:pt x="246" y="387"/>
                    <a:pt x="234" y="401"/>
                    <a:pt x="232" y="406"/>
                  </a:cubicBezTo>
                  <a:lnTo>
                    <a:pt x="232" y="406"/>
                  </a:lnTo>
                  <a:close/>
                  <a:moveTo>
                    <a:pt x="233" y="371"/>
                  </a:moveTo>
                  <a:lnTo>
                    <a:pt x="233" y="371"/>
                  </a:lnTo>
                  <a:cubicBezTo>
                    <a:pt x="232" y="379"/>
                    <a:pt x="231" y="388"/>
                    <a:pt x="232" y="397"/>
                  </a:cubicBezTo>
                  <a:cubicBezTo>
                    <a:pt x="234" y="393"/>
                    <a:pt x="238" y="389"/>
                    <a:pt x="242" y="385"/>
                  </a:cubicBezTo>
                  <a:lnTo>
                    <a:pt x="233" y="371"/>
                  </a:lnTo>
                  <a:lnTo>
                    <a:pt x="233" y="371"/>
                  </a:lnTo>
                  <a:close/>
                  <a:moveTo>
                    <a:pt x="236" y="352"/>
                  </a:moveTo>
                  <a:lnTo>
                    <a:pt x="236" y="352"/>
                  </a:lnTo>
                  <a:cubicBezTo>
                    <a:pt x="235" y="355"/>
                    <a:pt x="235" y="359"/>
                    <a:pt x="234" y="362"/>
                  </a:cubicBezTo>
                  <a:lnTo>
                    <a:pt x="246" y="381"/>
                  </a:lnTo>
                  <a:cubicBezTo>
                    <a:pt x="248" y="380"/>
                    <a:pt x="251" y="378"/>
                    <a:pt x="253" y="377"/>
                  </a:cubicBezTo>
                  <a:cubicBezTo>
                    <a:pt x="243" y="357"/>
                    <a:pt x="241" y="361"/>
                    <a:pt x="260" y="351"/>
                  </a:cubicBezTo>
                  <a:cubicBezTo>
                    <a:pt x="259" y="348"/>
                    <a:pt x="258" y="345"/>
                    <a:pt x="257" y="342"/>
                  </a:cubicBezTo>
                  <a:cubicBezTo>
                    <a:pt x="252" y="343"/>
                    <a:pt x="243" y="347"/>
                    <a:pt x="236" y="352"/>
                  </a:cubicBezTo>
                  <a:lnTo>
                    <a:pt x="236" y="352"/>
                  </a:lnTo>
                  <a:close/>
                  <a:moveTo>
                    <a:pt x="267" y="279"/>
                  </a:moveTo>
                  <a:lnTo>
                    <a:pt x="267" y="279"/>
                  </a:lnTo>
                  <a:cubicBezTo>
                    <a:pt x="254" y="299"/>
                    <a:pt x="244" y="321"/>
                    <a:pt x="238" y="344"/>
                  </a:cubicBezTo>
                  <a:cubicBezTo>
                    <a:pt x="244" y="340"/>
                    <a:pt x="251" y="338"/>
                    <a:pt x="255" y="336"/>
                  </a:cubicBezTo>
                  <a:cubicBezTo>
                    <a:pt x="254" y="328"/>
                    <a:pt x="254" y="319"/>
                    <a:pt x="258" y="309"/>
                  </a:cubicBezTo>
                  <a:cubicBezTo>
                    <a:pt x="259" y="306"/>
                    <a:pt x="263" y="306"/>
                    <a:pt x="263" y="310"/>
                  </a:cubicBezTo>
                  <a:cubicBezTo>
                    <a:pt x="265" y="324"/>
                    <a:pt x="280" y="335"/>
                    <a:pt x="291" y="344"/>
                  </a:cubicBezTo>
                  <a:cubicBezTo>
                    <a:pt x="293" y="342"/>
                    <a:pt x="296" y="339"/>
                    <a:pt x="299" y="337"/>
                  </a:cubicBezTo>
                  <a:cubicBezTo>
                    <a:pt x="283" y="325"/>
                    <a:pt x="271" y="308"/>
                    <a:pt x="267" y="279"/>
                  </a:cubicBezTo>
                  <a:lnTo>
                    <a:pt x="267" y="279"/>
                  </a:lnTo>
                  <a:close/>
                  <a:moveTo>
                    <a:pt x="287" y="255"/>
                  </a:moveTo>
                  <a:lnTo>
                    <a:pt x="287" y="255"/>
                  </a:lnTo>
                  <a:cubicBezTo>
                    <a:pt x="284" y="258"/>
                    <a:pt x="281" y="261"/>
                    <a:pt x="278" y="265"/>
                  </a:cubicBezTo>
                  <a:cubicBezTo>
                    <a:pt x="284" y="273"/>
                    <a:pt x="290" y="278"/>
                    <a:pt x="298" y="281"/>
                  </a:cubicBezTo>
                  <a:cubicBezTo>
                    <a:pt x="297" y="274"/>
                    <a:pt x="297" y="264"/>
                    <a:pt x="299" y="258"/>
                  </a:cubicBezTo>
                  <a:lnTo>
                    <a:pt x="287" y="255"/>
                  </a:lnTo>
                  <a:lnTo>
                    <a:pt x="287" y="255"/>
                  </a:lnTo>
                  <a:close/>
                  <a:moveTo>
                    <a:pt x="445" y="236"/>
                  </a:moveTo>
                  <a:lnTo>
                    <a:pt x="445" y="236"/>
                  </a:lnTo>
                  <a:cubicBezTo>
                    <a:pt x="442" y="238"/>
                    <a:pt x="439" y="239"/>
                    <a:pt x="435" y="239"/>
                  </a:cubicBezTo>
                  <a:cubicBezTo>
                    <a:pt x="434" y="247"/>
                    <a:pt x="433" y="255"/>
                    <a:pt x="434" y="263"/>
                  </a:cubicBezTo>
                  <a:lnTo>
                    <a:pt x="449" y="247"/>
                  </a:lnTo>
                  <a:cubicBezTo>
                    <a:pt x="446" y="243"/>
                    <a:pt x="445" y="240"/>
                    <a:pt x="445" y="236"/>
                  </a:cubicBezTo>
                  <a:lnTo>
                    <a:pt x="445" y="236"/>
                  </a:lnTo>
                  <a:close/>
                  <a:moveTo>
                    <a:pt x="428" y="253"/>
                  </a:moveTo>
                  <a:lnTo>
                    <a:pt x="428" y="253"/>
                  </a:lnTo>
                  <a:cubicBezTo>
                    <a:pt x="424" y="252"/>
                    <a:pt x="420" y="251"/>
                    <a:pt x="418" y="247"/>
                  </a:cubicBezTo>
                  <a:cubicBezTo>
                    <a:pt x="417" y="245"/>
                    <a:pt x="423" y="246"/>
                    <a:pt x="424" y="246"/>
                  </a:cubicBezTo>
                  <a:cubicBezTo>
                    <a:pt x="426" y="246"/>
                    <a:pt x="427" y="245"/>
                    <a:pt x="429" y="245"/>
                  </a:cubicBezTo>
                  <a:cubicBezTo>
                    <a:pt x="429" y="242"/>
                    <a:pt x="429" y="239"/>
                    <a:pt x="430" y="236"/>
                  </a:cubicBezTo>
                  <a:cubicBezTo>
                    <a:pt x="430" y="236"/>
                    <a:pt x="430" y="235"/>
                    <a:pt x="430" y="235"/>
                  </a:cubicBezTo>
                  <a:cubicBezTo>
                    <a:pt x="430" y="234"/>
                    <a:pt x="430" y="233"/>
                    <a:pt x="430" y="232"/>
                  </a:cubicBezTo>
                  <a:cubicBezTo>
                    <a:pt x="431" y="229"/>
                    <a:pt x="436" y="229"/>
                    <a:pt x="436" y="233"/>
                  </a:cubicBezTo>
                  <a:cubicBezTo>
                    <a:pt x="452" y="232"/>
                    <a:pt x="449" y="208"/>
                    <a:pt x="432" y="212"/>
                  </a:cubicBezTo>
                  <a:cubicBezTo>
                    <a:pt x="428" y="212"/>
                    <a:pt x="427" y="207"/>
                    <a:pt x="431" y="206"/>
                  </a:cubicBezTo>
                  <a:cubicBezTo>
                    <a:pt x="435" y="205"/>
                    <a:pt x="438" y="205"/>
                    <a:pt x="441" y="206"/>
                  </a:cubicBezTo>
                  <a:cubicBezTo>
                    <a:pt x="439" y="183"/>
                    <a:pt x="403" y="197"/>
                    <a:pt x="423" y="215"/>
                  </a:cubicBezTo>
                  <a:cubicBezTo>
                    <a:pt x="426" y="217"/>
                    <a:pt x="423" y="222"/>
                    <a:pt x="420" y="219"/>
                  </a:cubicBezTo>
                  <a:cubicBezTo>
                    <a:pt x="416" y="216"/>
                    <a:pt x="414" y="213"/>
                    <a:pt x="413" y="210"/>
                  </a:cubicBezTo>
                  <a:cubicBezTo>
                    <a:pt x="400" y="212"/>
                    <a:pt x="403" y="228"/>
                    <a:pt x="412" y="231"/>
                  </a:cubicBezTo>
                  <a:lnTo>
                    <a:pt x="412" y="230"/>
                  </a:lnTo>
                  <a:cubicBezTo>
                    <a:pt x="413" y="227"/>
                    <a:pt x="418" y="228"/>
                    <a:pt x="417" y="232"/>
                  </a:cubicBezTo>
                  <a:lnTo>
                    <a:pt x="416" y="234"/>
                  </a:lnTo>
                  <a:cubicBezTo>
                    <a:pt x="416" y="235"/>
                    <a:pt x="416" y="235"/>
                    <a:pt x="416" y="235"/>
                  </a:cubicBezTo>
                  <a:lnTo>
                    <a:pt x="403" y="288"/>
                  </a:lnTo>
                  <a:cubicBezTo>
                    <a:pt x="406" y="288"/>
                    <a:pt x="408" y="289"/>
                    <a:pt x="410" y="289"/>
                  </a:cubicBezTo>
                  <a:lnTo>
                    <a:pt x="430" y="268"/>
                  </a:lnTo>
                  <a:cubicBezTo>
                    <a:pt x="428" y="263"/>
                    <a:pt x="428" y="258"/>
                    <a:pt x="428" y="253"/>
                  </a:cubicBezTo>
                  <a:lnTo>
                    <a:pt x="428" y="253"/>
                  </a:lnTo>
                  <a:close/>
                  <a:moveTo>
                    <a:pt x="456" y="273"/>
                  </a:moveTo>
                  <a:lnTo>
                    <a:pt x="456" y="273"/>
                  </a:lnTo>
                  <a:cubicBezTo>
                    <a:pt x="453" y="268"/>
                    <a:pt x="452" y="262"/>
                    <a:pt x="453" y="257"/>
                  </a:cubicBezTo>
                  <a:cubicBezTo>
                    <a:pt x="453" y="254"/>
                    <a:pt x="456" y="259"/>
                    <a:pt x="456" y="259"/>
                  </a:cubicBezTo>
                  <a:cubicBezTo>
                    <a:pt x="458" y="261"/>
                    <a:pt x="460" y="262"/>
                    <a:pt x="463" y="263"/>
                  </a:cubicBezTo>
                  <a:cubicBezTo>
                    <a:pt x="467" y="256"/>
                    <a:pt x="472" y="249"/>
                    <a:pt x="477" y="243"/>
                  </a:cubicBezTo>
                  <a:cubicBezTo>
                    <a:pt x="483" y="235"/>
                    <a:pt x="488" y="228"/>
                    <a:pt x="494" y="221"/>
                  </a:cubicBezTo>
                  <a:cubicBezTo>
                    <a:pt x="484" y="209"/>
                    <a:pt x="468" y="216"/>
                    <a:pt x="473" y="234"/>
                  </a:cubicBezTo>
                  <a:cubicBezTo>
                    <a:pt x="474" y="238"/>
                    <a:pt x="468" y="239"/>
                    <a:pt x="467" y="235"/>
                  </a:cubicBezTo>
                  <a:cubicBezTo>
                    <a:pt x="466" y="231"/>
                    <a:pt x="466" y="228"/>
                    <a:pt x="466" y="225"/>
                  </a:cubicBezTo>
                  <a:cubicBezTo>
                    <a:pt x="454" y="221"/>
                    <a:pt x="445" y="232"/>
                    <a:pt x="453" y="243"/>
                  </a:cubicBezTo>
                  <a:cubicBezTo>
                    <a:pt x="456" y="240"/>
                    <a:pt x="459" y="244"/>
                    <a:pt x="457" y="247"/>
                  </a:cubicBezTo>
                  <a:lnTo>
                    <a:pt x="435" y="270"/>
                  </a:lnTo>
                  <a:cubicBezTo>
                    <a:pt x="435" y="271"/>
                    <a:pt x="435" y="271"/>
                    <a:pt x="434" y="271"/>
                  </a:cubicBezTo>
                  <a:lnTo>
                    <a:pt x="417" y="290"/>
                  </a:lnTo>
                  <a:cubicBezTo>
                    <a:pt x="424" y="292"/>
                    <a:pt x="432" y="293"/>
                    <a:pt x="440" y="296"/>
                  </a:cubicBezTo>
                  <a:cubicBezTo>
                    <a:pt x="445" y="288"/>
                    <a:pt x="451" y="280"/>
                    <a:pt x="456" y="273"/>
                  </a:cubicBezTo>
                  <a:lnTo>
                    <a:pt x="456" y="273"/>
                  </a:lnTo>
                  <a:close/>
                  <a:moveTo>
                    <a:pt x="431" y="430"/>
                  </a:moveTo>
                  <a:lnTo>
                    <a:pt x="431" y="430"/>
                  </a:lnTo>
                  <a:cubicBezTo>
                    <a:pt x="462" y="417"/>
                    <a:pt x="472" y="392"/>
                    <a:pt x="471" y="372"/>
                  </a:cubicBezTo>
                  <a:cubicBezTo>
                    <a:pt x="464" y="382"/>
                    <a:pt x="457" y="393"/>
                    <a:pt x="450" y="402"/>
                  </a:cubicBezTo>
                  <a:cubicBezTo>
                    <a:pt x="444" y="412"/>
                    <a:pt x="437" y="421"/>
                    <a:pt x="431" y="430"/>
                  </a:cubicBezTo>
                  <a:lnTo>
                    <a:pt x="431" y="430"/>
                  </a:lnTo>
                  <a:close/>
                  <a:moveTo>
                    <a:pt x="493" y="359"/>
                  </a:moveTo>
                  <a:lnTo>
                    <a:pt x="493" y="359"/>
                  </a:lnTo>
                  <a:cubicBezTo>
                    <a:pt x="506" y="345"/>
                    <a:pt x="511" y="331"/>
                    <a:pt x="511" y="317"/>
                  </a:cubicBezTo>
                  <a:cubicBezTo>
                    <a:pt x="503" y="326"/>
                    <a:pt x="496" y="335"/>
                    <a:pt x="490" y="345"/>
                  </a:cubicBezTo>
                  <a:cubicBezTo>
                    <a:pt x="491" y="349"/>
                    <a:pt x="492" y="354"/>
                    <a:pt x="493" y="359"/>
                  </a:cubicBezTo>
                  <a:lnTo>
                    <a:pt x="493" y="359"/>
                  </a:lnTo>
                  <a:close/>
                  <a:moveTo>
                    <a:pt x="534" y="308"/>
                  </a:moveTo>
                  <a:lnTo>
                    <a:pt x="534" y="308"/>
                  </a:lnTo>
                  <a:cubicBezTo>
                    <a:pt x="548" y="297"/>
                    <a:pt x="553" y="285"/>
                    <a:pt x="553" y="270"/>
                  </a:cubicBezTo>
                  <a:cubicBezTo>
                    <a:pt x="545" y="277"/>
                    <a:pt x="538" y="284"/>
                    <a:pt x="531" y="292"/>
                  </a:cubicBezTo>
                  <a:cubicBezTo>
                    <a:pt x="532" y="298"/>
                    <a:pt x="533" y="303"/>
                    <a:pt x="534" y="308"/>
                  </a:cubicBezTo>
                  <a:lnTo>
                    <a:pt x="534" y="308"/>
                  </a:lnTo>
                  <a:close/>
                  <a:moveTo>
                    <a:pt x="533" y="331"/>
                  </a:moveTo>
                  <a:lnTo>
                    <a:pt x="533" y="331"/>
                  </a:lnTo>
                  <a:cubicBezTo>
                    <a:pt x="562" y="318"/>
                    <a:pt x="575" y="287"/>
                    <a:pt x="572" y="254"/>
                  </a:cubicBezTo>
                  <a:cubicBezTo>
                    <a:pt x="567" y="258"/>
                    <a:pt x="563" y="261"/>
                    <a:pt x="558" y="265"/>
                  </a:cubicBezTo>
                  <a:cubicBezTo>
                    <a:pt x="560" y="285"/>
                    <a:pt x="553" y="301"/>
                    <a:pt x="534" y="315"/>
                  </a:cubicBezTo>
                  <a:cubicBezTo>
                    <a:pt x="534" y="321"/>
                    <a:pt x="534" y="326"/>
                    <a:pt x="533" y="331"/>
                  </a:cubicBezTo>
                  <a:lnTo>
                    <a:pt x="533" y="331"/>
                  </a:lnTo>
                  <a:close/>
                  <a:moveTo>
                    <a:pt x="420" y="452"/>
                  </a:moveTo>
                  <a:lnTo>
                    <a:pt x="420" y="452"/>
                  </a:lnTo>
                  <a:cubicBezTo>
                    <a:pt x="420" y="452"/>
                    <a:pt x="420" y="452"/>
                    <a:pt x="420" y="452"/>
                  </a:cubicBezTo>
                  <a:cubicBezTo>
                    <a:pt x="453" y="449"/>
                    <a:pt x="482" y="423"/>
                    <a:pt x="488" y="388"/>
                  </a:cubicBezTo>
                  <a:cubicBezTo>
                    <a:pt x="488" y="387"/>
                    <a:pt x="488" y="387"/>
                    <a:pt x="488" y="387"/>
                  </a:cubicBezTo>
                  <a:cubicBezTo>
                    <a:pt x="489" y="380"/>
                    <a:pt x="489" y="373"/>
                    <a:pt x="488" y="365"/>
                  </a:cubicBezTo>
                  <a:cubicBezTo>
                    <a:pt x="488" y="365"/>
                    <a:pt x="488" y="364"/>
                    <a:pt x="488" y="364"/>
                  </a:cubicBezTo>
                  <a:cubicBezTo>
                    <a:pt x="488" y="360"/>
                    <a:pt x="487" y="355"/>
                    <a:pt x="485" y="351"/>
                  </a:cubicBezTo>
                  <a:cubicBezTo>
                    <a:pt x="482" y="355"/>
                    <a:pt x="479" y="360"/>
                    <a:pt x="475" y="365"/>
                  </a:cubicBezTo>
                  <a:cubicBezTo>
                    <a:pt x="480" y="390"/>
                    <a:pt x="469" y="425"/>
                    <a:pt x="425" y="438"/>
                  </a:cubicBezTo>
                  <a:cubicBezTo>
                    <a:pt x="422" y="443"/>
                    <a:pt x="418" y="447"/>
                    <a:pt x="415" y="452"/>
                  </a:cubicBezTo>
                  <a:cubicBezTo>
                    <a:pt x="416" y="452"/>
                    <a:pt x="418" y="452"/>
                    <a:pt x="420" y="452"/>
                  </a:cubicBezTo>
                  <a:lnTo>
                    <a:pt x="420" y="452"/>
                  </a:lnTo>
                  <a:close/>
                  <a:moveTo>
                    <a:pt x="299" y="552"/>
                  </a:moveTo>
                  <a:lnTo>
                    <a:pt x="299" y="552"/>
                  </a:lnTo>
                  <a:cubicBezTo>
                    <a:pt x="299" y="552"/>
                    <a:pt x="299" y="552"/>
                    <a:pt x="299" y="552"/>
                  </a:cubicBezTo>
                  <a:cubicBezTo>
                    <a:pt x="299" y="553"/>
                    <a:pt x="300" y="554"/>
                    <a:pt x="301" y="555"/>
                  </a:cubicBezTo>
                  <a:cubicBezTo>
                    <a:pt x="312" y="549"/>
                    <a:pt x="322" y="541"/>
                    <a:pt x="332" y="533"/>
                  </a:cubicBezTo>
                  <a:cubicBezTo>
                    <a:pt x="332" y="533"/>
                    <a:pt x="332" y="533"/>
                    <a:pt x="332" y="533"/>
                  </a:cubicBezTo>
                  <a:cubicBezTo>
                    <a:pt x="337" y="529"/>
                    <a:pt x="342" y="525"/>
                    <a:pt x="346" y="521"/>
                  </a:cubicBezTo>
                  <a:cubicBezTo>
                    <a:pt x="346" y="521"/>
                    <a:pt x="347" y="521"/>
                    <a:pt x="347" y="521"/>
                  </a:cubicBezTo>
                  <a:cubicBezTo>
                    <a:pt x="351" y="517"/>
                    <a:pt x="356" y="512"/>
                    <a:pt x="360" y="508"/>
                  </a:cubicBezTo>
                  <a:cubicBezTo>
                    <a:pt x="360" y="508"/>
                    <a:pt x="361" y="508"/>
                    <a:pt x="361" y="507"/>
                  </a:cubicBezTo>
                  <a:cubicBezTo>
                    <a:pt x="367" y="502"/>
                    <a:pt x="372" y="495"/>
                    <a:pt x="378" y="489"/>
                  </a:cubicBezTo>
                  <a:cubicBezTo>
                    <a:pt x="378" y="489"/>
                    <a:pt x="378" y="488"/>
                    <a:pt x="379" y="488"/>
                  </a:cubicBezTo>
                  <a:cubicBezTo>
                    <a:pt x="384" y="483"/>
                    <a:pt x="389" y="477"/>
                    <a:pt x="393" y="471"/>
                  </a:cubicBezTo>
                  <a:cubicBezTo>
                    <a:pt x="394" y="470"/>
                    <a:pt x="394" y="470"/>
                    <a:pt x="394" y="470"/>
                  </a:cubicBezTo>
                  <a:cubicBezTo>
                    <a:pt x="398" y="465"/>
                    <a:pt x="403" y="459"/>
                    <a:pt x="407" y="454"/>
                  </a:cubicBezTo>
                  <a:cubicBezTo>
                    <a:pt x="407" y="453"/>
                    <a:pt x="407" y="453"/>
                    <a:pt x="407" y="453"/>
                  </a:cubicBezTo>
                  <a:cubicBezTo>
                    <a:pt x="412" y="447"/>
                    <a:pt x="417" y="440"/>
                    <a:pt x="421" y="434"/>
                  </a:cubicBezTo>
                  <a:cubicBezTo>
                    <a:pt x="421" y="434"/>
                    <a:pt x="421" y="434"/>
                    <a:pt x="422" y="433"/>
                  </a:cubicBezTo>
                  <a:cubicBezTo>
                    <a:pt x="438" y="410"/>
                    <a:pt x="454" y="386"/>
                    <a:pt x="470" y="363"/>
                  </a:cubicBezTo>
                  <a:cubicBezTo>
                    <a:pt x="470" y="363"/>
                    <a:pt x="470" y="363"/>
                    <a:pt x="470" y="363"/>
                  </a:cubicBezTo>
                  <a:cubicBezTo>
                    <a:pt x="475" y="356"/>
                    <a:pt x="479" y="350"/>
                    <a:pt x="484" y="343"/>
                  </a:cubicBezTo>
                  <a:cubicBezTo>
                    <a:pt x="484" y="343"/>
                    <a:pt x="484" y="343"/>
                    <a:pt x="484" y="343"/>
                  </a:cubicBezTo>
                  <a:cubicBezTo>
                    <a:pt x="492" y="332"/>
                    <a:pt x="500" y="321"/>
                    <a:pt x="508" y="311"/>
                  </a:cubicBezTo>
                  <a:cubicBezTo>
                    <a:pt x="509" y="310"/>
                    <a:pt x="510" y="309"/>
                    <a:pt x="510" y="308"/>
                  </a:cubicBezTo>
                  <a:cubicBezTo>
                    <a:pt x="511" y="308"/>
                    <a:pt x="511" y="307"/>
                    <a:pt x="511" y="307"/>
                  </a:cubicBezTo>
                  <a:cubicBezTo>
                    <a:pt x="516" y="301"/>
                    <a:pt x="521" y="296"/>
                    <a:pt x="526" y="290"/>
                  </a:cubicBezTo>
                  <a:cubicBezTo>
                    <a:pt x="526" y="290"/>
                    <a:pt x="526" y="290"/>
                    <a:pt x="526" y="289"/>
                  </a:cubicBezTo>
                  <a:cubicBezTo>
                    <a:pt x="535" y="280"/>
                    <a:pt x="544" y="270"/>
                    <a:pt x="553" y="262"/>
                  </a:cubicBezTo>
                  <a:cubicBezTo>
                    <a:pt x="553" y="262"/>
                    <a:pt x="554" y="262"/>
                    <a:pt x="554" y="262"/>
                  </a:cubicBezTo>
                  <a:cubicBezTo>
                    <a:pt x="560" y="256"/>
                    <a:pt x="566" y="252"/>
                    <a:pt x="572" y="247"/>
                  </a:cubicBezTo>
                  <a:cubicBezTo>
                    <a:pt x="572" y="247"/>
                    <a:pt x="573" y="247"/>
                    <a:pt x="573" y="247"/>
                  </a:cubicBezTo>
                  <a:lnTo>
                    <a:pt x="574" y="246"/>
                  </a:lnTo>
                  <a:cubicBezTo>
                    <a:pt x="574" y="246"/>
                    <a:pt x="574" y="246"/>
                    <a:pt x="574" y="246"/>
                  </a:cubicBezTo>
                  <a:cubicBezTo>
                    <a:pt x="575" y="245"/>
                    <a:pt x="576" y="244"/>
                    <a:pt x="577" y="244"/>
                  </a:cubicBezTo>
                  <a:lnTo>
                    <a:pt x="571" y="228"/>
                  </a:lnTo>
                  <a:cubicBezTo>
                    <a:pt x="568" y="230"/>
                    <a:pt x="565" y="233"/>
                    <a:pt x="562" y="235"/>
                  </a:cubicBezTo>
                  <a:cubicBezTo>
                    <a:pt x="562" y="235"/>
                    <a:pt x="562" y="236"/>
                    <a:pt x="562" y="236"/>
                  </a:cubicBezTo>
                  <a:cubicBezTo>
                    <a:pt x="456" y="323"/>
                    <a:pt x="411" y="466"/>
                    <a:pt x="294" y="544"/>
                  </a:cubicBezTo>
                  <a:cubicBezTo>
                    <a:pt x="296" y="547"/>
                    <a:pt x="297" y="549"/>
                    <a:pt x="299" y="552"/>
                  </a:cubicBezTo>
                  <a:lnTo>
                    <a:pt x="299" y="552"/>
                  </a:lnTo>
                  <a:close/>
                  <a:moveTo>
                    <a:pt x="400" y="562"/>
                  </a:moveTo>
                  <a:lnTo>
                    <a:pt x="400" y="562"/>
                  </a:lnTo>
                  <a:cubicBezTo>
                    <a:pt x="400" y="562"/>
                    <a:pt x="400" y="562"/>
                    <a:pt x="400" y="562"/>
                  </a:cubicBezTo>
                  <a:cubicBezTo>
                    <a:pt x="402" y="563"/>
                    <a:pt x="405" y="563"/>
                    <a:pt x="407" y="563"/>
                  </a:cubicBezTo>
                  <a:cubicBezTo>
                    <a:pt x="414" y="563"/>
                    <a:pt x="421" y="561"/>
                    <a:pt x="426" y="556"/>
                  </a:cubicBezTo>
                  <a:cubicBezTo>
                    <a:pt x="426" y="556"/>
                    <a:pt x="426" y="556"/>
                    <a:pt x="426" y="556"/>
                  </a:cubicBezTo>
                  <a:cubicBezTo>
                    <a:pt x="433" y="551"/>
                    <a:pt x="437" y="543"/>
                    <a:pt x="437" y="534"/>
                  </a:cubicBezTo>
                  <a:cubicBezTo>
                    <a:pt x="437" y="529"/>
                    <a:pt x="436" y="525"/>
                    <a:pt x="434" y="522"/>
                  </a:cubicBezTo>
                  <a:cubicBezTo>
                    <a:pt x="434" y="521"/>
                    <a:pt x="434" y="521"/>
                    <a:pt x="434" y="521"/>
                  </a:cubicBezTo>
                  <a:cubicBezTo>
                    <a:pt x="429" y="511"/>
                    <a:pt x="419" y="505"/>
                    <a:pt x="407" y="505"/>
                  </a:cubicBezTo>
                  <a:cubicBezTo>
                    <a:pt x="406" y="505"/>
                    <a:pt x="404" y="505"/>
                    <a:pt x="403" y="505"/>
                  </a:cubicBezTo>
                  <a:lnTo>
                    <a:pt x="402" y="505"/>
                  </a:lnTo>
                  <a:cubicBezTo>
                    <a:pt x="397" y="506"/>
                    <a:pt x="392" y="508"/>
                    <a:pt x="388" y="512"/>
                  </a:cubicBezTo>
                  <a:lnTo>
                    <a:pt x="388" y="512"/>
                  </a:lnTo>
                  <a:cubicBezTo>
                    <a:pt x="382" y="517"/>
                    <a:pt x="378" y="525"/>
                    <a:pt x="378" y="534"/>
                  </a:cubicBezTo>
                  <a:cubicBezTo>
                    <a:pt x="378" y="547"/>
                    <a:pt x="387" y="559"/>
                    <a:pt x="400" y="562"/>
                  </a:cubicBezTo>
                  <a:lnTo>
                    <a:pt x="400" y="562"/>
                  </a:lnTo>
                  <a:close/>
                  <a:moveTo>
                    <a:pt x="324" y="668"/>
                  </a:moveTo>
                  <a:lnTo>
                    <a:pt x="324" y="668"/>
                  </a:lnTo>
                  <a:cubicBezTo>
                    <a:pt x="332" y="665"/>
                    <a:pt x="340" y="662"/>
                    <a:pt x="347" y="657"/>
                  </a:cubicBezTo>
                  <a:cubicBezTo>
                    <a:pt x="347" y="657"/>
                    <a:pt x="347" y="657"/>
                    <a:pt x="348" y="657"/>
                  </a:cubicBezTo>
                  <a:cubicBezTo>
                    <a:pt x="354" y="653"/>
                    <a:pt x="360" y="648"/>
                    <a:pt x="365" y="643"/>
                  </a:cubicBezTo>
                  <a:cubicBezTo>
                    <a:pt x="365" y="643"/>
                    <a:pt x="365" y="643"/>
                    <a:pt x="365" y="643"/>
                  </a:cubicBezTo>
                  <a:cubicBezTo>
                    <a:pt x="390" y="618"/>
                    <a:pt x="397" y="585"/>
                    <a:pt x="396" y="567"/>
                  </a:cubicBezTo>
                  <a:cubicBezTo>
                    <a:pt x="391" y="565"/>
                    <a:pt x="385" y="562"/>
                    <a:pt x="381" y="557"/>
                  </a:cubicBezTo>
                  <a:cubicBezTo>
                    <a:pt x="384" y="590"/>
                    <a:pt x="374" y="629"/>
                    <a:pt x="327" y="653"/>
                  </a:cubicBezTo>
                  <a:cubicBezTo>
                    <a:pt x="326" y="653"/>
                    <a:pt x="326" y="653"/>
                    <a:pt x="325" y="653"/>
                  </a:cubicBezTo>
                  <a:cubicBezTo>
                    <a:pt x="325" y="653"/>
                    <a:pt x="324" y="653"/>
                    <a:pt x="324" y="653"/>
                  </a:cubicBezTo>
                  <a:cubicBezTo>
                    <a:pt x="316" y="650"/>
                    <a:pt x="307" y="646"/>
                    <a:pt x="300" y="641"/>
                  </a:cubicBezTo>
                  <a:cubicBezTo>
                    <a:pt x="299" y="640"/>
                    <a:pt x="299" y="640"/>
                    <a:pt x="298" y="640"/>
                  </a:cubicBezTo>
                  <a:cubicBezTo>
                    <a:pt x="292" y="635"/>
                    <a:pt x="286" y="629"/>
                    <a:pt x="282" y="622"/>
                  </a:cubicBezTo>
                  <a:cubicBezTo>
                    <a:pt x="282" y="621"/>
                    <a:pt x="282" y="621"/>
                    <a:pt x="281" y="621"/>
                  </a:cubicBezTo>
                  <a:cubicBezTo>
                    <a:pt x="272" y="605"/>
                    <a:pt x="274" y="585"/>
                    <a:pt x="300" y="569"/>
                  </a:cubicBezTo>
                  <a:cubicBezTo>
                    <a:pt x="299" y="565"/>
                    <a:pt x="297" y="561"/>
                    <a:pt x="295" y="557"/>
                  </a:cubicBezTo>
                  <a:cubicBezTo>
                    <a:pt x="241" y="594"/>
                    <a:pt x="263" y="640"/>
                    <a:pt x="324" y="668"/>
                  </a:cubicBezTo>
                  <a:lnTo>
                    <a:pt x="324" y="668"/>
                  </a:lnTo>
                  <a:close/>
                  <a:moveTo>
                    <a:pt x="349" y="662"/>
                  </a:moveTo>
                  <a:lnTo>
                    <a:pt x="349" y="662"/>
                  </a:lnTo>
                  <a:cubicBezTo>
                    <a:pt x="344" y="666"/>
                    <a:pt x="338" y="669"/>
                    <a:pt x="331" y="672"/>
                  </a:cubicBezTo>
                  <a:cubicBezTo>
                    <a:pt x="363" y="685"/>
                    <a:pt x="405" y="694"/>
                    <a:pt x="449" y="693"/>
                  </a:cubicBezTo>
                  <a:cubicBezTo>
                    <a:pt x="423" y="683"/>
                    <a:pt x="374" y="667"/>
                    <a:pt x="349" y="662"/>
                  </a:cubicBezTo>
                  <a:lnTo>
                    <a:pt x="349" y="662"/>
                  </a:lnTo>
                  <a:close/>
                  <a:moveTo>
                    <a:pt x="368" y="648"/>
                  </a:moveTo>
                  <a:lnTo>
                    <a:pt x="368" y="648"/>
                  </a:lnTo>
                  <a:cubicBezTo>
                    <a:pt x="364" y="652"/>
                    <a:pt x="360" y="655"/>
                    <a:pt x="356" y="658"/>
                  </a:cubicBezTo>
                  <a:cubicBezTo>
                    <a:pt x="387" y="665"/>
                    <a:pt x="443" y="683"/>
                    <a:pt x="463" y="692"/>
                  </a:cubicBezTo>
                  <a:cubicBezTo>
                    <a:pt x="475" y="692"/>
                    <a:pt x="487" y="690"/>
                    <a:pt x="499" y="688"/>
                  </a:cubicBezTo>
                  <a:cubicBezTo>
                    <a:pt x="465" y="677"/>
                    <a:pt x="398" y="656"/>
                    <a:pt x="368" y="648"/>
                  </a:cubicBezTo>
                  <a:lnTo>
                    <a:pt x="368" y="648"/>
                  </a:lnTo>
                  <a:close/>
                  <a:moveTo>
                    <a:pt x="402" y="568"/>
                  </a:moveTo>
                  <a:lnTo>
                    <a:pt x="402" y="568"/>
                  </a:lnTo>
                  <a:cubicBezTo>
                    <a:pt x="402" y="587"/>
                    <a:pt x="395" y="619"/>
                    <a:pt x="372" y="644"/>
                  </a:cubicBezTo>
                  <a:cubicBezTo>
                    <a:pt x="407" y="652"/>
                    <a:pt x="482" y="676"/>
                    <a:pt x="510" y="686"/>
                  </a:cubicBezTo>
                  <a:cubicBezTo>
                    <a:pt x="514" y="685"/>
                    <a:pt x="518" y="684"/>
                    <a:pt x="521" y="683"/>
                  </a:cubicBezTo>
                  <a:cubicBezTo>
                    <a:pt x="517" y="661"/>
                    <a:pt x="517" y="629"/>
                    <a:pt x="528" y="594"/>
                  </a:cubicBezTo>
                  <a:cubicBezTo>
                    <a:pt x="497" y="592"/>
                    <a:pt x="461" y="582"/>
                    <a:pt x="428" y="562"/>
                  </a:cubicBezTo>
                  <a:cubicBezTo>
                    <a:pt x="422" y="566"/>
                    <a:pt x="415" y="569"/>
                    <a:pt x="407" y="569"/>
                  </a:cubicBezTo>
                  <a:cubicBezTo>
                    <a:pt x="405" y="569"/>
                    <a:pt x="404" y="569"/>
                    <a:pt x="402" y="568"/>
                  </a:cubicBezTo>
                  <a:lnTo>
                    <a:pt x="402" y="568"/>
                  </a:lnTo>
                  <a:close/>
                  <a:moveTo>
                    <a:pt x="402" y="492"/>
                  </a:moveTo>
                  <a:lnTo>
                    <a:pt x="402" y="492"/>
                  </a:lnTo>
                  <a:cubicBezTo>
                    <a:pt x="402" y="495"/>
                    <a:pt x="403" y="497"/>
                    <a:pt x="404" y="499"/>
                  </a:cubicBezTo>
                  <a:cubicBezTo>
                    <a:pt x="405" y="499"/>
                    <a:pt x="406" y="499"/>
                    <a:pt x="407" y="499"/>
                  </a:cubicBezTo>
                  <a:cubicBezTo>
                    <a:pt x="413" y="499"/>
                    <a:pt x="418" y="500"/>
                    <a:pt x="423" y="503"/>
                  </a:cubicBezTo>
                  <a:cubicBezTo>
                    <a:pt x="426" y="487"/>
                    <a:pt x="411" y="481"/>
                    <a:pt x="402" y="492"/>
                  </a:cubicBezTo>
                  <a:lnTo>
                    <a:pt x="402" y="492"/>
                  </a:lnTo>
                  <a:close/>
                  <a:moveTo>
                    <a:pt x="422" y="464"/>
                  </a:moveTo>
                  <a:lnTo>
                    <a:pt x="422" y="464"/>
                  </a:lnTo>
                  <a:cubicBezTo>
                    <a:pt x="447" y="470"/>
                    <a:pt x="455" y="502"/>
                    <a:pt x="440" y="521"/>
                  </a:cubicBezTo>
                  <a:cubicBezTo>
                    <a:pt x="441" y="525"/>
                    <a:pt x="442" y="529"/>
                    <a:pt x="442" y="534"/>
                  </a:cubicBezTo>
                  <a:cubicBezTo>
                    <a:pt x="442" y="543"/>
                    <a:pt x="438" y="552"/>
                    <a:pt x="432" y="558"/>
                  </a:cubicBezTo>
                  <a:cubicBezTo>
                    <a:pt x="481" y="588"/>
                    <a:pt x="536" y="593"/>
                    <a:pt x="572" y="586"/>
                  </a:cubicBezTo>
                  <a:cubicBezTo>
                    <a:pt x="610" y="578"/>
                    <a:pt x="623" y="557"/>
                    <a:pt x="600" y="536"/>
                  </a:cubicBezTo>
                  <a:cubicBezTo>
                    <a:pt x="595" y="532"/>
                    <a:pt x="607" y="521"/>
                    <a:pt x="615" y="520"/>
                  </a:cubicBezTo>
                  <a:cubicBezTo>
                    <a:pt x="616" y="515"/>
                    <a:pt x="614" y="511"/>
                    <a:pt x="609" y="509"/>
                  </a:cubicBezTo>
                  <a:cubicBezTo>
                    <a:pt x="598" y="508"/>
                    <a:pt x="579" y="514"/>
                    <a:pt x="566" y="517"/>
                  </a:cubicBezTo>
                  <a:cubicBezTo>
                    <a:pt x="566" y="519"/>
                    <a:pt x="562" y="520"/>
                    <a:pt x="561" y="517"/>
                  </a:cubicBezTo>
                  <a:cubicBezTo>
                    <a:pt x="560" y="513"/>
                    <a:pt x="563" y="507"/>
                    <a:pt x="564" y="505"/>
                  </a:cubicBezTo>
                  <a:cubicBezTo>
                    <a:pt x="566" y="501"/>
                    <a:pt x="570" y="504"/>
                    <a:pt x="569" y="507"/>
                  </a:cubicBezTo>
                  <a:cubicBezTo>
                    <a:pt x="568" y="508"/>
                    <a:pt x="568" y="509"/>
                    <a:pt x="567" y="511"/>
                  </a:cubicBezTo>
                  <a:cubicBezTo>
                    <a:pt x="580" y="508"/>
                    <a:pt x="597" y="502"/>
                    <a:pt x="609" y="503"/>
                  </a:cubicBezTo>
                  <a:cubicBezTo>
                    <a:pt x="612" y="501"/>
                    <a:pt x="620" y="495"/>
                    <a:pt x="619" y="491"/>
                  </a:cubicBezTo>
                  <a:cubicBezTo>
                    <a:pt x="618" y="490"/>
                    <a:pt x="617" y="489"/>
                    <a:pt x="616" y="487"/>
                  </a:cubicBezTo>
                  <a:cubicBezTo>
                    <a:pt x="610" y="479"/>
                    <a:pt x="612" y="473"/>
                    <a:pt x="618" y="467"/>
                  </a:cubicBezTo>
                  <a:cubicBezTo>
                    <a:pt x="608" y="466"/>
                    <a:pt x="596" y="467"/>
                    <a:pt x="590" y="474"/>
                  </a:cubicBezTo>
                  <a:cubicBezTo>
                    <a:pt x="586" y="479"/>
                    <a:pt x="579" y="467"/>
                    <a:pt x="579" y="466"/>
                  </a:cubicBezTo>
                  <a:cubicBezTo>
                    <a:pt x="576" y="460"/>
                    <a:pt x="576" y="452"/>
                    <a:pt x="586" y="443"/>
                  </a:cubicBezTo>
                  <a:cubicBezTo>
                    <a:pt x="588" y="440"/>
                    <a:pt x="592" y="445"/>
                    <a:pt x="590" y="447"/>
                  </a:cubicBezTo>
                  <a:cubicBezTo>
                    <a:pt x="582" y="454"/>
                    <a:pt x="580" y="461"/>
                    <a:pt x="587" y="468"/>
                  </a:cubicBezTo>
                  <a:lnTo>
                    <a:pt x="588" y="469"/>
                  </a:lnTo>
                  <a:cubicBezTo>
                    <a:pt x="598" y="461"/>
                    <a:pt x="612" y="460"/>
                    <a:pt x="624" y="463"/>
                  </a:cubicBezTo>
                  <a:lnTo>
                    <a:pt x="624" y="463"/>
                  </a:lnTo>
                  <a:lnTo>
                    <a:pt x="624" y="463"/>
                  </a:lnTo>
                  <a:cubicBezTo>
                    <a:pt x="645" y="461"/>
                    <a:pt x="644" y="453"/>
                    <a:pt x="638" y="437"/>
                  </a:cubicBezTo>
                  <a:cubicBezTo>
                    <a:pt x="636" y="431"/>
                    <a:pt x="633" y="424"/>
                    <a:pt x="630" y="415"/>
                  </a:cubicBezTo>
                  <a:cubicBezTo>
                    <a:pt x="625" y="404"/>
                    <a:pt x="617" y="379"/>
                    <a:pt x="608" y="353"/>
                  </a:cubicBezTo>
                  <a:cubicBezTo>
                    <a:pt x="584" y="343"/>
                    <a:pt x="549" y="349"/>
                    <a:pt x="523" y="361"/>
                  </a:cubicBezTo>
                  <a:cubicBezTo>
                    <a:pt x="516" y="371"/>
                    <a:pt x="507" y="380"/>
                    <a:pt x="493" y="389"/>
                  </a:cubicBezTo>
                  <a:cubicBezTo>
                    <a:pt x="487" y="426"/>
                    <a:pt x="457" y="453"/>
                    <a:pt x="423" y="457"/>
                  </a:cubicBezTo>
                  <a:lnTo>
                    <a:pt x="422" y="464"/>
                  </a:lnTo>
                  <a:lnTo>
                    <a:pt x="422" y="464"/>
                  </a:lnTo>
                  <a:close/>
                  <a:moveTo>
                    <a:pt x="416" y="463"/>
                  </a:moveTo>
                  <a:lnTo>
                    <a:pt x="416" y="463"/>
                  </a:lnTo>
                  <a:lnTo>
                    <a:pt x="417" y="458"/>
                  </a:lnTo>
                  <a:cubicBezTo>
                    <a:pt x="415" y="458"/>
                    <a:pt x="413" y="458"/>
                    <a:pt x="411" y="458"/>
                  </a:cubicBezTo>
                  <a:cubicBezTo>
                    <a:pt x="407" y="463"/>
                    <a:pt x="403" y="468"/>
                    <a:pt x="399" y="473"/>
                  </a:cubicBezTo>
                  <a:cubicBezTo>
                    <a:pt x="399" y="477"/>
                    <a:pt x="399" y="482"/>
                    <a:pt x="400" y="485"/>
                  </a:cubicBezTo>
                  <a:cubicBezTo>
                    <a:pt x="412" y="476"/>
                    <a:pt x="435" y="482"/>
                    <a:pt x="428" y="506"/>
                  </a:cubicBezTo>
                  <a:cubicBezTo>
                    <a:pt x="431" y="508"/>
                    <a:pt x="434" y="511"/>
                    <a:pt x="437" y="515"/>
                  </a:cubicBezTo>
                  <a:cubicBezTo>
                    <a:pt x="449" y="498"/>
                    <a:pt x="439" y="469"/>
                    <a:pt x="414" y="469"/>
                  </a:cubicBezTo>
                  <a:cubicBezTo>
                    <a:pt x="411" y="468"/>
                    <a:pt x="411" y="463"/>
                    <a:pt x="415" y="463"/>
                  </a:cubicBezTo>
                  <a:cubicBezTo>
                    <a:pt x="415" y="463"/>
                    <a:pt x="416" y="463"/>
                    <a:pt x="416" y="463"/>
                  </a:cubicBezTo>
                  <a:lnTo>
                    <a:pt x="416" y="463"/>
                  </a:lnTo>
                  <a:close/>
                  <a:moveTo>
                    <a:pt x="514" y="262"/>
                  </a:moveTo>
                  <a:lnTo>
                    <a:pt x="514" y="262"/>
                  </a:lnTo>
                  <a:cubicBezTo>
                    <a:pt x="514" y="265"/>
                    <a:pt x="511" y="267"/>
                    <a:pt x="509" y="267"/>
                  </a:cubicBezTo>
                  <a:cubicBezTo>
                    <a:pt x="506" y="267"/>
                    <a:pt x="503" y="265"/>
                    <a:pt x="503" y="262"/>
                  </a:cubicBezTo>
                  <a:cubicBezTo>
                    <a:pt x="503" y="259"/>
                    <a:pt x="506" y="257"/>
                    <a:pt x="509" y="257"/>
                  </a:cubicBezTo>
                  <a:cubicBezTo>
                    <a:pt x="511" y="257"/>
                    <a:pt x="514" y="259"/>
                    <a:pt x="514" y="262"/>
                  </a:cubicBezTo>
                  <a:lnTo>
                    <a:pt x="514" y="262"/>
                  </a:lnTo>
                  <a:close/>
                  <a:moveTo>
                    <a:pt x="529" y="244"/>
                  </a:moveTo>
                  <a:lnTo>
                    <a:pt x="529" y="244"/>
                  </a:lnTo>
                  <a:cubicBezTo>
                    <a:pt x="529" y="248"/>
                    <a:pt x="526" y="250"/>
                    <a:pt x="523" y="250"/>
                  </a:cubicBezTo>
                  <a:cubicBezTo>
                    <a:pt x="520" y="250"/>
                    <a:pt x="517" y="248"/>
                    <a:pt x="517" y="244"/>
                  </a:cubicBezTo>
                  <a:cubicBezTo>
                    <a:pt x="517" y="241"/>
                    <a:pt x="520" y="239"/>
                    <a:pt x="523" y="239"/>
                  </a:cubicBezTo>
                  <a:cubicBezTo>
                    <a:pt x="526" y="239"/>
                    <a:pt x="529" y="241"/>
                    <a:pt x="529" y="244"/>
                  </a:cubicBezTo>
                  <a:lnTo>
                    <a:pt x="529" y="244"/>
                  </a:lnTo>
                  <a:close/>
                  <a:moveTo>
                    <a:pt x="499" y="280"/>
                  </a:moveTo>
                  <a:lnTo>
                    <a:pt x="499" y="280"/>
                  </a:lnTo>
                  <a:cubicBezTo>
                    <a:pt x="499" y="283"/>
                    <a:pt x="497" y="285"/>
                    <a:pt x="495" y="285"/>
                  </a:cubicBezTo>
                  <a:cubicBezTo>
                    <a:pt x="492" y="285"/>
                    <a:pt x="490" y="283"/>
                    <a:pt x="490" y="280"/>
                  </a:cubicBezTo>
                  <a:cubicBezTo>
                    <a:pt x="490" y="278"/>
                    <a:pt x="492" y="276"/>
                    <a:pt x="495" y="276"/>
                  </a:cubicBezTo>
                  <a:cubicBezTo>
                    <a:pt x="497" y="276"/>
                    <a:pt x="499" y="278"/>
                    <a:pt x="499" y="280"/>
                  </a:cubicBezTo>
                  <a:lnTo>
                    <a:pt x="499" y="280"/>
                  </a:lnTo>
                  <a:close/>
                  <a:moveTo>
                    <a:pt x="339" y="230"/>
                  </a:moveTo>
                  <a:lnTo>
                    <a:pt x="339" y="230"/>
                  </a:lnTo>
                  <a:cubicBezTo>
                    <a:pt x="339" y="233"/>
                    <a:pt x="336" y="236"/>
                    <a:pt x="333" y="236"/>
                  </a:cubicBezTo>
                  <a:cubicBezTo>
                    <a:pt x="330" y="236"/>
                    <a:pt x="328" y="233"/>
                    <a:pt x="328" y="230"/>
                  </a:cubicBezTo>
                  <a:cubicBezTo>
                    <a:pt x="328" y="227"/>
                    <a:pt x="330" y="224"/>
                    <a:pt x="333" y="224"/>
                  </a:cubicBezTo>
                  <a:cubicBezTo>
                    <a:pt x="336" y="224"/>
                    <a:pt x="339" y="227"/>
                    <a:pt x="339" y="230"/>
                  </a:cubicBezTo>
                  <a:lnTo>
                    <a:pt x="339" y="230"/>
                  </a:lnTo>
                  <a:close/>
                  <a:moveTo>
                    <a:pt x="407" y="544"/>
                  </a:moveTo>
                  <a:lnTo>
                    <a:pt x="407" y="544"/>
                  </a:lnTo>
                  <a:cubicBezTo>
                    <a:pt x="413" y="544"/>
                    <a:pt x="417" y="539"/>
                    <a:pt x="417" y="534"/>
                  </a:cubicBezTo>
                  <a:cubicBezTo>
                    <a:pt x="417" y="528"/>
                    <a:pt x="413" y="524"/>
                    <a:pt x="407" y="524"/>
                  </a:cubicBezTo>
                  <a:cubicBezTo>
                    <a:pt x="402" y="524"/>
                    <a:pt x="397" y="528"/>
                    <a:pt x="397" y="534"/>
                  </a:cubicBezTo>
                  <a:cubicBezTo>
                    <a:pt x="397" y="539"/>
                    <a:pt x="402" y="544"/>
                    <a:pt x="407" y="544"/>
                  </a:cubicBezTo>
                  <a:lnTo>
                    <a:pt x="407" y="544"/>
                  </a:lnTo>
                  <a:close/>
                  <a:moveTo>
                    <a:pt x="407" y="550"/>
                  </a:moveTo>
                  <a:lnTo>
                    <a:pt x="407" y="550"/>
                  </a:lnTo>
                  <a:cubicBezTo>
                    <a:pt x="399" y="550"/>
                    <a:pt x="392" y="542"/>
                    <a:pt x="392" y="534"/>
                  </a:cubicBezTo>
                  <a:cubicBezTo>
                    <a:pt x="392" y="525"/>
                    <a:pt x="399" y="518"/>
                    <a:pt x="407" y="518"/>
                  </a:cubicBezTo>
                  <a:cubicBezTo>
                    <a:pt x="416" y="518"/>
                    <a:pt x="423" y="525"/>
                    <a:pt x="423" y="534"/>
                  </a:cubicBezTo>
                  <a:cubicBezTo>
                    <a:pt x="423" y="542"/>
                    <a:pt x="416" y="550"/>
                    <a:pt x="407" y="550"/>
                  </a:cubicBezTo>
                  <a:lnTo>
                    <a:pt x="407" y="550"/>
                  </a:lnTo>
                  <a:close/>
                  <a:moveTo>
                    <a:pt x="624" y="463"/>
                  </a:moveTo>
                  <a:lnTo>
                    <a:pt x="624" y="463"/>
                  </a:lnTo>
                  <a:cubicBezTo>
                    <a:pt x="624" y="463"/>
                    <a:pt x="624" y="463"/>
                    <a:pt x="624" y="463"/>
                  </a:cubicBezTo>
                  <a:lnTo>
                    <a:pt x="624" y="463"/>
                  </a:lnTo>
                  <a:lnTo>
                    <a:pt x="624" y="463"/>
                  </a:lnTo>
                  <a:lnTo>
                    <a:pt x="624" y="463"/>
                  </a:lnTo>
                  <a:close/>
                  <a:moveTo>
                    <a:pt x="541" y="399"/>
                  </a:moveTo>
                  <a:lnTo>
                    <a:pt x="541" y="399"/>
                  </a:lnTo>
                  <a:cubicBezTo>
                    <a:pt x="539" y="395"/>
                    <a:pt x="539" y="389"/>
                    <a:pt x="539" y="383"/>
                  </a:cubicBezTo>
                  <a:cubicBezTo>
                    <a:pt x="531" y="385"/>
                    <a:pt x="523" y="389"/>
                    <a:pt x="516" y="395"/>
                  </a:cubicBezTo>
                  <a:cubicBezTo>
                    <a:pt x="518" y="395"/>
                    <a:pt x="522" y="397"/>
                    <a:pt x="527" y="398"/>
                  </a:cubicBezTo>
                  <a:cubicBezTo>
                    <a:pt x="531" y="398"/>
                    <a:pt x="536" y="399"/>
                    <a:pt x="541" y="399"/>
                  </a:cubicBezTo>
                  <a:lnTo>
                    <a:pt x="541" y="399"/>
                  </a:lnTo>
                  <a:close/>
                  <a:moveTo>
                    <a:pt x="545" y="381"/>
                  </a:moveTo>
                  <a:lnTo>
                    <a:pt x="545" y="381"/>
                  </a:lnTo>
                  <a:cubicBezTo>
                    <a:pt x="544" y="389"/>
                    <a:pt x="545" y="395"/>
                    <a:pt x="547" y="400"/>
                  </a:cubicBezTo>
                  <a:cubicBezTo>
                    <a:pt x="551" y="400"/>
                    <a:pt x="554" y="399"/>
                    <a:pt x="558" y="399"/>
                  </a:cubicBezTo>
                  <a:cubicBezTo>
                    <a:pt x="556" y="397"/>
                    <a:pt x="555" y="393"/>
                    <a:pt x="555" y="389"/>
                  </a:cubicBezTo>
                  <a:cubicBezTo>
                    <a:pt x="555" y="386"/>
                    <a:pt x="555" y="382"/>
                    <a:pt x="556" y="379"/>
                  </a:cubicBezTo>
                  <a:cubicBezTo>
                    <a:pt x="553" y="380"/>
                    <a:pt x="549" y="380"/>
                    <a:pt x="545" y="381"/>
                  </a:cubicBezTo>
                  <a:lnTo>
                    <a:pt x="545" y="381"/>
                  </a:lnTo>
                  <a:close/>
                  <a:moveTo>
                    <a:pt x="569" y="373"/>
                  </a:moveTo>
                  <a:lnTo>
                    <a:pt x="569" y="373"/>
                  </a:lnTo>
                  <a:cubicBezTo>
                    <a:pt x="572" y="373"/>
                    <a:pt x="576" y="372"/>
                    <a:pt x="579" y="373"/>
                  </a:cubicBezTo>
                  <a:cubicBezTo>
                    <a:pt x="581" y="373"/>
                    <a:pt x="582" y="375"/>
                    <a:pt x="582" y="376"/>
                  </a:cubicBezTo>
                  <a:cubicBezTo>
                    <a:pt x="582" y="379"/>
                    <a:pt x="577" y="381"/>
                    <a:pt x="574" y="382"/>
                  </a:cubicBezTo>
                  <a:cubicBezTo>
                    <a:pt x="574" y="384"/>
                    <a:pt x="575" y="386"/>
                    <a:pt x="575" y="387"/>
                  </a:cubicBezTo>
                  <a:cubicBezTo>
                    <a:pt x="576" y="395"/>
                    <a:pt x="572" y="402"/>
                    <a:pt x="567" y="404"/>
                  </a:cubicBezTo>
                  <a:cubicBezTo>
                    <a:pt x="567" y="404"/>
                    <a:pt x="567" y="404"/>
                    <a:pt x="567" y="404"/>
                  </a:cubicBezTo>
                  <a:cubicBezTo>
                    <a:pt x="560" y="405"/>
                    <a:pt x="553" y="405"/>
                    <a:pt x="546" y="405"/>
                  </a:cubicBezTo>
                  <a:cubicBezTo>
                    <a:pt x="545" y="405"/>
                    <a:pt x="545" y="405"/>
                    <a:pt x="544" y="405"/>
                  </a:cubicBezTo>
                  <a:cubicBezTo>
                    <a:pt x="533" y="405"/>
                    <a:pt x="521" y="403"/>
                    <a:pt x="511" y="399"/>
                  </a:cubicBezTo>
                  <a:cubicBezTo>
                    <a:pt x="511" y="399"/>
                    <a:pt x="511" y="399"/>
                    <a:pt x="511" y="399"/>
                  </a:cubicBezTo>
                  <a:cubicBezTo>
                    <a:pt x="508" y="402"/>
                    <a:pt x="504" y="399"/>
                    <a:pt x="506" y="396"/>
                  </a:cubicBezTo>
                  <a:cubicBezTo>
                    <a:pt x="506" y="396"/>
                    <a:pt x="507" y="395"/>
                    <a:pt x="508" y="394"/>
                  </a:cubicBezTo>
                  <a:cubicBezTo>
                    <a:pt x="508" y="394"/>
                    <a:pt x="509" y="393"/>
                    <a:pt x="509" y="393"/>
                  </a:cubicBezTo>
                  <a:cubicBezTo>
                    <a:pt x="515" y="387"/>
                    <a:pt x="534" y="373"/>
                    <a:pt x="569" y="373"/>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sz="4267"/>
            </a:p>
          </p:txBody>
        </p:sp>
        <p:sp>
          <p:nvSpPr>
            <p:cNvPr id="6" name="Freeform 7"/>
            <p:cNvSpPr>
              <a:spLocks noEditPoints="1"/>
            </p:cNvSpPr>
            <p:nvPr userDrawn="1"/>
          </p:nvSpPr>
          <p:spPr bwMode="auto">
            <a:xfrm>
              <a:off x="7499350" y="325438"/>
              <a:ext cx="525463" cy="576262"/>
            </a:xfrm>
            <a:custGeom>
              <a:avLst/>
              <a:gdLst>
                <a:gd name="T0" fmla="*/ 524 w 647"/>
                <a:gd name="T1" fmla="*/ 663 h 701"/>
                <a:gd name="T2" fmla="*/ 555 w 647"/>
                <a:gd name="T3" fmla="*/ 673 h 701"/>
                <a:gd name="T4" fmla="*/ 563 w 647"/>
                <a:gd name="T5" fmla="*/ 670 h 701"/>
                <a:gd name="T6" fmla="*/ 524 w 647"/>
                <a:gd name="T7" fmla="*/ 657 h 701"/>
                <a:gd name="T8" fmla="*/ 564 w 647"/>
                <a:gd name="T9" fmla="*/ 676 h 701"/>
                <a:gd name="T10" fmla="*/ 510 w 647"/>
                <a:gd name="T11" fmla="*/ 692 h 701"/>
                <a:gd name="T12" fmla="*/ 324 w 647"/>
                <a:gd name="T13" fmla="*/ 675 h 701"/>
                <a:gd name="T14" fmla="*/ 293 w 647"/>
                <a:gd name="T15" fmla="*/ 552 h 701"/>
                <a:gd name="T16" fmla="*/ 265 w 647"/>
                <a:gd name="T17" fmla="*/ 544 h 701"/>
                <a:gd name="T18" fmla="*/ 217 w 647"/>
                <a:gd name="T19" fmla="*/ 599 h 701"/>
                <a:gd name="T20" fmla="*/ 501 w 647"/>
                <a:gd name="T21" fmla="*/ 186 h 701"/>
                <a:gd name="T22" fmla="*/ 510 w 647"/>
                <a:gd name="T23" fmla="*/ 202 h 701"/>
                <a:gd name="T24" fmla="*/ 554 w 647"/>
                <a:gd name="T25" fmla="*/ 163 h 701"/>
                <a:gd name="T26" fmla="*/ 583 w 647"/>
                <a:gd name="T27" fmla="*/ 244 h 701"/>
                <a:gd name="T28" fmla="*/ 579 w 647"/>
                <a:gd name="T29" fmla="*/ 249 h 701"/>
                <a:gd name="T30" fmla="*/ 625 w 647"/>
                <a:gd name="T31" fmla="*/ 468 h 701"/>
                <a:gd name="T32" fmla="*/ 617 w 647"/>
                <a:gd name="T33" fmla="*/ 526 h 701"/>
                <a:gd name="T34" fmla="*/ 534 w 647"/>
                <a:gd name="T35" fmla="*/ 594 h 701"/>
                <a:gd name="T36" fmla="*/ 586 w 647"/>
                <a:gd name="T37" fmla="*/ 661 h 701"/>
                <a:gd name="T38" fmla="*/ 586 w 647"/>
                <a:gd name="T39" fmla="*/ 666 h 701"/>
                <a:gd name="T40" fmla="*/ 564 w 647"/>
                <a:gd name="T41" fmla="*/ 676 h 701"/>
                <a:gd name="T42" fmla="*/ 306 w 647"/>
                <a:gd name="T43" fmla="*/ 571 h 701"/>
                <a:gd name="T44" fmla="*/ 303 w 647"/>
                <a:gd name="T45" fmla="*/ 560 h 701"/>
                <a:gd name="T46" fmla="*/ 302 w 647"/>
                <a:gd name="T47" fmla="*/ 575 h 701"/>
                <a:gd name="T48" fmla="*/ 303 w 647"/>
                <a:gd name="T49" fmla="*/ 596 h 701"/>
                <a:gd name="T50" fmla="*/ 283 w 647"/>
                <a:gd name="T51" fmla="*/ 607 h 701"/>
                <a:gd name="T52" fmla="*/ 333 w 647"/>
                <a:gd name="T53" fmla="*/ 540 h 701"/>
                <a:gd name="T54" fmla="*/ 283 w 647"/>
                <a:gd name="T55" fmla="*/ 607 h 701"/>
                <a:gd name="T56" fmla="*/ 301 w 647"/>
                <a:gd name="T57" fmla="*/ 635 h 701"/>
                <a:gd name="T58" fmla="*/ 289 w 647"/>
                <a:gd name="T59" fmla="*/ 623 h 701"/>
                <a:gd name="T60" fmla="*/ 307 w 647"/>
                <a:gd name="T61" fmla="*/ 639 h 701"/>
                <a:gd name="T62" fmla="*/ 352 w 647"/>
                <a:gd name="T63" fmla="*/ 524 h 701"/>
                <a:gd name="T64" fmla="*/ 527 w 647"/>
                <a:gd name="T65" fmla="*/ 353 h 701"/>
                <a:gd name="T66" fmla="*/ 578 w 647"/>
                <a:gd name="T67" fmla="*/ 264 h 701"/>
                <a:gd name="T68" fmla="*/ 527 w 647"/>
                <a:gd name="T69" fmla="*/ 353 h 701"/>
                <a:gd name="T70" fmla="*/ 519 w 647"/>
                <a:gd name="T71" fmla="*/ 356 h 701"/>
                <a:gd name="T72" fmla="*/ 528 w 647"/>
                <a:gd name="T73" fmla="*/ 314 h 701"/>
                <a:gd name="T74" fmla="*/ 516 w 647"/>
                <a:gd name="T75" fmla="*/ 310 h 701"/>
                <a:gd name="T76" fmla="*/ 518 w 647"/>
                <a:gd name="T77" fmla="*/ 357 h 701"/>
                <a:gd name="T78" fmla="*/ 374 w 647"/>
                <a:gd name="T79" fmla="*/ 525 h 701"/>
                <a:gd name="T80" fmla="*/ 366 w 647"/>
                <a:gd name="T81" fmla="*/ 510 h 701"/>
                <a:gd name="T82" fmla="*/ 387 w 647"/>
                <a:gd name="T83" fmla="*/ 505 h 701"/>
                <a:gd name="T84" fmla="*/ 394 w 647"/>
                <a:gd name="T85" fmla="*/ 479 h 701"/>
                <a:gd name="T86" fmla="*/ 387 w 647"/>
                <a:gd name="T87" fmla="*/ 505 h 701"/>
                <a:gd name="T88" fmla="*/ 258 w 647"/>
                <a:gd name="T89" fmla="*/ 506 h 701"/>
                <a:gd name="T90" fmla="*/ 226 w 647"/>
                <a:gd name="T91" fmla="*/ 406 h 701"/>
                <a:gd name="T92" fmla="*/ 228 w 647"/>
                <a:gd name="T93" fmla="*/ 363 h 701"/>
                <a:gd name="T94" fmla="*/ 231 w 647"/>
                <a:gd name="T95" fmla="*/ 349 h 701"/>
                <a:gd name="T96" fmla="*/ 310 w 647"/>
                <a:gd name="T97" fmla="*/ 227 h 701"/>
                <a:gd name="T98" fmla="*/ 358 w 647"/>
                <a:gd name="T99" fmla="*/ 200 h 701"/>
                <a:gd name="T100" fmla="*/ 462 w 647"/>
                <a:gd name="T101" fmla="*/ 190 h 701"/>
                <a:gd name="T102" fmla="*/ 476 w 647"/>
                <a:gd name="T103" fmla="*/ 180 h 701"/>
                <a:gd name="T104" fmla="*/ 269 w 647"/>
                <a:gd name="T105" fmla="*/ 246 h 701"/>
                <a:gd name="T106" fmla="*/ 245 w 647"/>
                <a:gd name="T107" fmla="*/ 277 h 701"/>
                <a:gd name="T108" fmla="*/ 217 w 647"/>
                <a:gd name="T109" fmla="*/ 345 h 701"/>
                <a:gd name="T110" fmla="*/ 253 w 647"/>
                <a:gd name="T111" fmla="*/ 527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7" h="701">
                  <a:moveTo>
                    <a:pt x="555" y="673"/>
                  </a:moveTo>
                  <a:lnTo>
                    <a:pt x="555" y="673"/>
                  </a:lnTo>
                  <a:cubicBezTo>
                    <a:pt x="549" y="670"/>
                    <a:pt x="537" y="667"/>
                    <a:pt x="524" y="663"/>
                  </a:cubicBezTo>
                  <a:cubicBezTo>
                    <a:pt x="525" y="670"/>
                    <a:pt x="526" y="677"/>
                    <a:pt x="527" y="682"/>
                  </a:cubicBezTo>
                  <a:cubicBezTo>
                    <a:pt x="536" y="680"/>
                    <a:pt x="546" y="677"/>
                    <a:pt x="555" y="673"/>
                  </a:cubicBezTo>
                  <a:lnTo>
                    <a:pt x="555" y="673"/>
                  </a:lnTo>
                  <a:close/>
                  <a:moveTo>
                    <a:pt x="524" y="657"/>
                  </a:moveTo>
                  <a:lnTo>
                    <a:pt x="524" y="657"/>
                  </a:lnTo>
                  <a:cubicBezTo>
                    <a:pt x="539" y="662"/>
                    <a:pt x="556" y="666"/>
                    <a:pt x="563" y="670"/>
                  </a:cubicBezTo>
                  <a:cubicBezTo>
                    <a:pt x="568" y="668"/>
                    <a:pt x="574" y="666"/>
                    <a:pt x="579" y="663"/>
                  </a:cubicBezTo>
                  <a:cubicBezTo>
                    <a:pt x="569" y="658"/>
                    <a:pt x="546" y="651"/>
                    <a:pt x="524" y="645"/>
                  </a:cubicBezTo>
                  <a:cubicBezTo>
                    <a:pt x="524" y="649"/>
                    <a:pt x="524" y="653"/>
                    <a:pt x="524" y="657"/>
                  </a:cubicBezTo>
                  <a:lnTo>
                    <a:pt x="524" y="657"/>
                  </a:lnTo>
                  <a:close/>
                  <a:moveTo>
                    <a:pt x="564" y="676"/>
                  </a:moveTo>
                  <a:lnTo>
                    <a:pt x="564" y="676"/>
                  </a:lnTo>
                  <a:cubicBezTo>
                    <a:pt x="563" y="676"/>
                    <a:pt x="563" y="676"/>
                    <a:pt x="563" y="676"/>
                  </a:cubicBezTo>
                  <a:cubicBezTo>
                    <a:pt x="546" y="683"/>
                    <a:pt x="528" y="688"/>
                    <a:pt x="511" y="692"/>
                  </a:cubicBezTo>
                  <a:cubicBezTo>
                    <a:pt x="511" y="692"/>
                    <a:pt x="510" y="692"/>
                    <a:pt x="510" y="692"/>
                  </a:cubicBezTo>
                  <a:cubicBezTo>
                    <a:pt x="494" y="695"/>
                    <a:pt x="478" y="697"/>
                    <a:pt x="463" y="698"/>
                  </a:cubicBezTo>
                  <a:cubicBezTo>
                    <a:pt x="462" y="698"/>
                    <a:pt x="462" y="698"/>
                    <a:pt x="462" y="698"/>
                  </a:cubicBezTo>
                  <a:cubicBezTo>
                    <a:pt x="410" y="701"/>
                    <a:pt x="361" y="691"/>
                    <a:pt x="324" y="675"/>
                  </a:cubicBezTo>
                  <a:lnTo>
                    <a:pt x="323" y="674"/>
                  </a:lnTo>
                  <a:cubicBezTo>
                    <a:pt x="323" y="674"/>
                    <a:pt x="322" y="674"/>
                    <a:pt x="322" y="674"/>
                  </a:cubicBezTo>
                  <a:cubicBezTo>
                    <a:pt x="260" y="645"/>
                    <a:pt x="232" y="594"/>
                    <a:pt x="293" y="552"/>
                  </a:cubicBezTo>
                  <a:cubicBezTo>
                    <a:pt x="286" y="542"/>
                    <a:pt x="278" y="532"/>
                    <a:pt x="270" y="522"/>
                  </a:cubicBezTo>
                  <a:cubicBezTo>
                    <a:pt x="267" y="518"/>
                    <a:pt x="265" y="515"/>
                    <a:pt x="262" y="511"/>
                  </a:cubicBezTo>
                  <a:cubicBezTo>
                    <a:pt x="257" y="524"/>
                    <a:pt x="257" y="532"/>
                    <a:pt x="265" y="544"/>
                  </a:cubicBezTo>
                  <a:cubicBezTo>
                    <a:pt x="266" y="545"/>
                    <a:pt x="265" y="546"/>
                    <a:pt x="265" y="547"/>
                  </a:cubicBezTo>
                  <a:lnTo>
                    <a:pt x="221" y="599"/>
                  </a:lnTo>
                  <a:cubicBezTo>
                    <a:pt x="220" y="601"/>
                    <a:pt x="218" y="601"/>
                    <a:pt x="217" y="599"/>
                  </a:cubicBezTo>
                  <a:cubicBezTo>
                    <a:pt x="0" y="361"/>
                    <a:pt x="247" y="0"/>
                    <a:pt x="546" y="104"/>
                  </a:cubicBezTo>
                  <a:cubicBezTo>
                    <a:pt x="548" y="105"/>
                    <a:pt x="549" y="106"/>
                    <a:pt x="548" y="108"/>
                  </a:cubicBezTo>
                  <a:lnTo>
                    <a:pt x="501" y="186"/>
                  </a:lnTo>
                  <a:cubicBezTo>
                    <a:pt x="500" y="187"/>
                    <a:pt x="499" y="188"/>
                    <a:pt x="498" y="187"/>
                  </a:cubicBezTo>
                  <a:cubicBezTo>
                    <a:pt x="483" y="185"/>
                    <a:pt x="474" y="186"/>
                    <a:pt x="468" y="192"/>
                  </a:cubicBezTo>
                  <a:cubicBezTo>
                    <a:pt x="482" y="194"/>
                    <a:pt x="496" y="197"/>
                    <a:pt x="510" y="202"/>
                  </a:cubicBezTo>
                  <a:cubicBezTo>
                    <a:pt x="523" y="188"/>
                    <a:pt x="536" y="175"/>
                    <a:pt x="551" y="163"/>
                  </a:cubicBezTo>
                  <a:cubicBezTo>
                    <a:pt x="551" y="163"/>
                    <a:pt x="551" y="163"/>
                    <a:pt x="552" y="163"/>
                  </a:cubicBezTo>
                  <a:cubicBezTo>
                    <a:pt x="552" y="162"/>
                    <a:pt x="553" y="162"/>
                    <a:pt x="554" y="163"/>
                  </a:cubicBezTo>
                  <a:cubicBezTo>
                    <a:pt x="555" y="163"/>
                    <a:pt x="555" y="163"/>
                    <a:pt x="556" y="164"/>
                  </a:cubicBezTo>
                  <a:cubicBezTo>
                    <a:pt x="556" y="164"/>
                    <a:pt x="556" y="165"/>
                    <a:pt x="556" y="165"/>
                  </a:cubicBezTo>
                  <a:lnTo>
                    <a:pt x="583" y="244"/>
                  </a:lnTo>
                  <a:cubicBezTo>
                    <a:pt x="583" y="245"/>
                    <a:pt x="583" y="245"/>
                    <a:pt x="583" y="246"/>
                  </a:cubicBezTo>
                  <a:cubicBezTo>
                    <a:pt x="583" y="247"/>
                    <a:pt x="582" y="247"/>
                    <a:pt x="582" y="247"/>
                  </a:cubicBezTo>
                  <a:cubicBezTo>
                    <a:pt x="581" y="248"/>
                    <a:pt x="580" y="249"/>
                    <a:pt x="579" y="249"/>
                  </a:cubicBezTo>
                  <a:cubicBezTo>
                    <a:pt x="585" y="266"/>
                    <a:pt x="623" y="382"/>
                    <a:pt x="635" y="413"/>
                  </a:cubicBezTo>
                  <a:cubicBezTo>
                    <a:pt x="639" y="423"/>
                    <a:pt x="647" y="441"/>
                    <a:pt x="647" y="452"/>
                  </a:cubicBezTo>
                  <a:cubicBezTo>
                    <a:pt x="647" y="462"/>
                    <a:pt x="640" y="467"/>
                    <a:pt x="625" y="468"/>
                  </a:cubicBezTo>
                  <a:cubicBezTo>
                    <a:pt x="617" y="475"/>
                    <a:pt x="616" y="478"/>
                    <a:pt x="620" y="483"/>
                  </a:cubicBezTo>
                  <a:cubicBezTo>
                    <a:pt x="628" y="494"/>
                    <a:pt x="624" y="499"/>
                    <a:pt x="615" y="506"/>
                  </a:cubicBezTo>
                  <a:cubicBezTo>
                    <a:pt x="624" y="513"/>
                    <a:pt x="622" y="526"/>
                    <a:pt x="617" y="526"/>
                  </a:cubicBezTo>
                  <a:cubicBezTo>
                    <a:pt x="611" y="526"/>
                    <a:pt x="609" y="528"/>
                    <a:pt x="605" y="533"/>
                  </a:cubicBezTo>
                  <a:cubicBezTo>
                    <a:pt x="633" y="560"/>
                    <a:pt x="610" y="583"/>
                    <a:pt x="573" y="591"/>
                  </a:cubicBezTo>
                  <a:cubicBezTo>
                    <a:pt x="562" y="594"/>
                    <a:pt x="548" y="595"/>
                    <a:pt x="534" y="594"/>
                  </a:cubicBezTo>
                  <a:cubicBezTo>
                    <a:pt x="534" y="594"/>
                    <a:pt x="534" y="594"/>
                    <a:pt x="534" y="595"/>
                  </a:cubicBezTo>
                  <a:cubicBezTo>
                    <a:pt x="529" y="610"/>
                    <a:pt x="526" y="625"/>
                    <a:pt x="525" y="639"/>
                  </a:cubicBezTo>
                  <a:cubicBezTo>
                    <a:pt x="549" y="646"/>
                    <a:pt x="578" y="655"/>
                    <a:pt x="586" y="661"/>
                  </a:cubicBezTo>
                  <a:cubicBezTo>
                    <a:pt x="586" y="661"/>
                    <a:pt x="587" y="662"/>
                    <a:pt x="587" y="662"/>
                  </a:cubicBezTo>
                  <a:cubicBezTo>
                    <a:pt x="587" y="663"/>
                    <a:pt x="588" y="663"/>
                    <a:pt x="587" y="664"/>
                  </a:cubicBezTo>
                  <a:cubicBezTo>
                    <a:pt x="587" y="665"/>
                    <a:pt x="587" y="665"/>
                    <a:pt x="586" y="666"/>
                  </a:cubicBezTo>
                  <a:cubicBezTo>
                    <a:pt x="586" y="666"/>
                    <a:pt x="586" y="666"/>
                    <a:pt x="585" y="666"/>
                  </a:cubicBezTo>
                  <a:cubicBezTo>
                    <a:pt x="578" y="670"/>
                    <a:pt x="571" y="673"/>
                    <a:pt x="564" y="676"/>
                  </a:cubicBezTo>
                  <a:lnTo>
                    <a:pt x="564" y="676"/>
                  </a:lnTo>
                  <a:close/>
                  <a:moveTo>
                    <a:pt x="306" y="570"/>
                  </a:moveTo>
                  <a:lnTo>
                    <a:pt x="306" y="570"/>
                  </a:lnTo>
                  <a:cubicBezTo>
                    <a:pt x="306" y="570"/>
                    <a:pt x="306" y="570"/>
                    <a:pt x="306" y="571"/>
                  </a:cubicBezTo>
                  <a:cubicBezTo>
                    <a:pt x="308" y="577"/>
                    <a:pt x="309" y="584"/>
                    <a:pt x="309" y="592"/>
                  </a:cubicBezTo>
                  <a:cubicBezTo>
                    <a:pt x="326" y="581"/>
                    <a:pt x="321" y="561"/>
                    <a:pt x="316" y="552"/>
                  </a:cubicBezTo>
                  <a:cubicBezTo>
                    <a:pt x="312" y="555"/>
                    <a:pt x="307" y="558"/>
                    <a:pt x="303" y="560"/>
                  </a:cubicBezTo>
                  <a:cubicBezTo>
                    <a:pt x="304" y="563"/>
                    <a:pt x="305" y="566"/>
                    <a:pt x="306" y="570"/>
                  </a:cubicBezTo>
                  <a:lnTo>
                    <a:pt x="306" y="570"/>
                  </a:lnTo>
                  <a:close/>
                  <a:moveTo>
                    <a:pt x="302" y="575"/>
                  </a:moveTo>
                  <a:lnTo>
                    <a:pt x="302" y="575"/>
                  </a:lnTo>
                  <a:cubicBezTo>
                    <a:pt x="289" y="583"/>
                    <a:pt x="284" y="592"/>
                    <a:pt x="283" y="601"/>
                  </a:cubicBezTo>
                  <a:cubicBezTo>
                    <a:pt x="291" y="600"/>
                    <a:pt x="297" y="598"/>
                    <a:pt x="303" y="596"/>
                  </a:cubicBezTo>
                  <a:cubicBezTo>
                    <a:pt x="303" y="588"/>
                    <a:pt x="303" y="581"/>
                    <a:pt x="302" y="575"/>
                  </a:cubicBezTo>
                  <a:lnTo>
                    <a:pt x="302" y="575"/>
                  </a:lnTo>
                  <a:close/>
                  <a:moveTo>
                    <a:pt x="283" y="607"/>
                  </a:moveTo>
                  <a:lnTo>
                    <a:pt x="283" y="607"/>
                  </a:lnTo>
                  <a:cubicBezTo>
                    <a:pt x="283" y="610"/>
                    <a:pt x="284" y="614"/>
                    <a:pt x="286" y="617"/>
                  </a:cubicBezTo>
                  <a:cubicBezTo>
                    <a:pt x="325" y="617"/>
                    <a:pt x="354" y="578"/>
                    <a:pt x="333" y="540"/>
                  </a:cubicBezTo>
                  <a:cubicBezTo>
                    <a:pt x="329" y="543"/>
                    <a:pt x="325" y="546"/>
                    <a:pt x="321" y="549"/>
                  </a:cubicBezTo>
                  <a:cubicBezTo>
                    <a:pt x="329" y="563"/>
                    <a:pt x="335" y="601"/>
                    <a:pt x="283" y="607"/>
                  </a:cubicBezTo>
                  <a:lnTo>
                    <a:pt x="283" y="607"/>
                  </a:lnTo>
                  <a:close/>
                  <a:moveTo>
                    <a:pt x="289" y="623"/>
                  </a:moveTo>
                  <a:lnTo>
                    <a:pt x="289" y="623"/>
                  </a:lnTo>
                  <a:cubicBezTo>
                    <a:pt x="292" y="627"/>
                    <a:pt x="296" y="631"/>
                    <a:pt x="301" y="635"/>
                  </a:cubicBezTo>
                  <a:cubicBezTo>
                    <a:pt x="358" y="619"/>
                    <a:pt x="370" y="571"/>
                    <a:pt x="348" y="528"/>
                  </a:cubicBezTo>
                  <a:cubicBezTo>
                    <a:pt x="344" y="531"/>
                    <a:pt x="341" y="533"/>
                    <a:pt x="338" y="536"/>
                  </a:cubicBezTo>
                  <a:cubicBezTo>
                    <a:pt x="362" y="578"/>
                    <a:pt x="330" y="620"/>
                    <a:pt x="289" y="623"/>
                  </a:cubicBezTo>
                  <a:lnTo>
                    <a:pt x="289" y="623"/>
                  </a:lnTo>
                  <a:close/>
                  <a:moveTo>
                    <a:pt x="307" y="639"/>
                  </a:moveTo>
                  <a:lnTo>
                    <a:pt x="307" y="639"/>
                  </a:lnTo>
                  <a:cubicBezTo>
                    <a:pt x="312" y="643"/>
                    <a:pt x="318" y="645"/>
                    <a:pt x="325" y="647"/>
                  </a:cubicBezTo>
                  <a:cubicBezTo>
                    <a:pt x="395" y="612"/>
                    <a:pt x="378" y="539"/>
                    <a:pt x="362" y="514"/>
                  </a:cubicBezTo>
                  <a:cubicBezTo>
                    <a:pt x="359" y="517"/>
                    <a:pt x="355" y="521"/>
                    <a:pt x="352" y="524"/>
                  </a:cubicBezTo>
                  <a:cubicBezTo>
                    <a:pt x="376" y="569"/>
                    <a:pt x="365" y="620"/>
                    <a:pt x="307" y="639"/>
                  </a:cubicBezTo>
                  <a:lnTo>
                    <a:pt x="307" y="639"/>
                  </a:lnTo>
                  <a:close/>
                  <a:moveTo>
                    <a:pt x="527" y="353"/>
                  </a:moveTo>
                  <a:lnTo>
                    <a:pt x="527" y="353"/>
                  </a:lnTo>
                  <a:cubicBezTo>
                    <a:pt x="552" y="343"/>
                    <a:pt x="582" y="339"/>
                    <a:pt x="606" y="346"/>
                  </a:cubicBezTo>
                  <a:cubicBezTo>
                    <a:pt x="595" y="315"/>
                    <a:pt x="584" y="282"/>
                    <a:pt x="578" y="264"/>
                  </a:cubicBezTo>
                  <a:cubicBezTo>
                    <a:pt x="578" y="295"/>
                    <a:pt x="563" y="325"/>
                    <a:pt x="532" y="338"/>
                  </a:cubicBezTo>
                  <a:cubicBezTo>
                    <a:pt x="531" y="343"/>
                    <a:pt x="529" y="348"/>
                    <a:pt x="527" y="353"/>
                  </a:cubicBezTo>
                  <a:lnTo>
                    <a:pt x="527" y="353"/>
                  </a:lnTo>
                  <a:close/>
                  <a:moveTo>
                    <a:pt x="518" y="357"/>
                  </a:moveTo>
                  <a:lnTo>
                    <a:pt x="518" y="357"/>
                  </a:lnTo>
                  <a:cubicBezTo>
                    <a:pt x="518" y="357"/>
                    <a:pt x="518" y="357"/>
                    <a:pt x="519" y="356"/>
                  </a:cubicBezTo>
                  <a:cubicBezTo>
                    <a:pt x="523" y="350"/>
                    <a:pt x="525" y="343"/>
                    <a:pt x="527" y="336"/>
                  </a:cubicBezTo>
                  <a:cubicBezTo>
                    <a:pt x="527" y="335"/>
                    <a:pt x="527" y="335"/>
                    <a:pt x="527" y="335"/>
                  </a:cubicBezTo>
                  <a:cubicBezTo>
                    <a:pt x="528" y="328"/>
                    <a:pt x="529" y="321"/>
                    <a:pt x="528" y="314"/>
                  </a:cubicBezTo>
                  <a:cubicBezTo>
                    <a:pt x="528" y="314"/>
                    <a:pt x="528" y="314"/>
                    <a:pt x="528" y="313"/>
                  </a:cubicBezTo>
                  <a:cubicBezTo>
                    <a:pt x="528" y="308"/>
                    <a:pt x="527" y="303"/>
                    <a:pt x="526" y="298"/>
                  </a:cubicBezTo>
                  <a:cubicBezTo>
                    <a:pt x="523" y="302"/>
                    <a:pt x="519" y="306"/>
                    <a:pt x="516" y="310"/>
                  </a:cubicBezTo>
                  <a:cubicBezTo>
                    <a:pt x="517" y="328"/>
                    <a:pt x="513" y="348"/>
                    <a:pt x="494" y="365"/>
                  </a:cubicBezTo>
                  <a:cubicBezTo>
                    <a:pt x="495" y="371"/>
                    <a:pt x="495" y="377"/>
                    <a:pt x="494" y="382"/>
                  </a:cubicBezTo>
                  <a:cubicBezTo>
                    <a:pt x="505" y="374"/>
                    <a:pt x="513" y="366"/>
                    <a:pt x="518" y="357"/>
                  </a:cubicBezTo>
                  <a:lnTo>
                    <a:pt x="518" y="357"/>
                  </a:lnTo>
                  <a:close/>
                  <a:moveTo>
                    <a:pt x="374" y="525"/>
                  </a:moveTo>
                  <a:lnTo>
                    <a:pt x="374" y="525"/>
                  </a:lnTo>
                  <a:cubicBezTo>
                    <a:pt x="375" y="519"/>
                    <a:pt x="378" y="513"/>
                    <a:pt x="383" y="509"/>
                  </a:cubicBezTo>
                  <a:cubicBezTo>
                    <a:pt x="381" y="505"/>
                    <a:pt x="379" y="501"/>
                    <a:pt x="379" y="497"/>
                  </a:cubicBezTo>
                  <a:cubicBezTo>
                    <a:pt x="375" y="501"/>
                    <a:pt x="370" y="506"/>
                    <a:pt x="366" y="510"/>
                  </a:cubicBezTo>
                  <a:cubicBezTo>
                    <a:pt x="369" y="514"/>
                    <a:pt x="371" y="519"/>
                    <a:pt x="374" y="525"/>
                  </a:cubicBezTo>
                  <a:lnTo>
                    <a:pt x="374" y="525"/>
                  </a:lnTo>
                  <a:close/>
                  <a:moveTo>
                    <a:pt x="387" y="505"/>
                  </a:moveTo>
                  <a:lnTo>
                    <a:pt x="387" y="505"/>
                  </a:lnTo>
                  <a:cubicBezTo>
                    <a:pt x="391" y="503"/>
                    <a:pt x="394" y="501"/>
                    <a:pt x="399" y="500"/>
                  </a:cubicBezTo>
                  <a:cubicBezTo>
                    <a:pt x="396" y="494"/>
                    <a:pt x="394" y="487"/>
                    <a:pt x="394" y="479"/>
                  </a:cubicBezTo>
                  <a:cubicBezTo>
                    <a:pt x="390" y="483"/>
                    <a:pt x="387" y="487"/>
                    <a:pt x="383" y="491"/>
                  </a:cubicBezTo>
                  <a:cubicBezTo>
                    <a:pt x="384" y="496"/>
                    <a:pt x="385" y="501"/>
                    <a:pt x="387" y="505"/>
                  </a:cubicBezTo>
                  <a:lnTo>
                    <a:pt x="387" y="505"/>
                  </a:lnTo>
                  <a:close/>
                  <a:moveTo>
                    <a:pt x="253" y="527"/>
                  </a:moveTo>
                  <a:lnTo>
                    <a:pt x="253" y="527"/>
                  </a:lnTo>
                  <a:cubicBezTo>
                    <a:pt x="253" y="520"/>
                    <a:pt x="255" y="513"/>
                    <a:pt x="258" y="506"/>
                  </a:cubicBezTo>
                  <a:cubicBezTo>
                    <a:pt x="244" y="485"/>
                    <a:pt x="232" y="458"/>
                    <a:pt x="227" y="419"/>
                  </a:cubicBezTo>
                  <a:cubicBezTo>
                    <a:pt x="227" y="418"/>
                    <a:pt x="227" y="418"/>
                    <a:pt x="227" y="418"/>
                  </a:cubicBezTo>
                  <a:cubicBezTo>
                    <a:pt x="227" y="414"/>
                    <a:pt x="227" y="410"/>
                    <a:pt x="226" y="406"/>
                  </a:cubicBezTo>
                  <a:cubicBezTo>
                    <a:pt x="226" y="406"/>
                    <a:pt x="226" y="406"/>
                    <a:pt x="226" y="405"/>
                  </a:cubicBezTo>
                  <a:cubicBezTo>
                    <a:pt x="226" y="404"/>
                    <a:pt x="226" y="403"/>
                    <a:pt x="226" y="401"/>
                  </a:cubicBezTo>
                  <a:cubicBezTo>
                    <a:pt x="226" y="388"/>
                    <a:pt x="226" y="375"/>
                    <a:pt x="228" y="363"/>
                  </a:cubicBezTo>
                  <a:cubicBezTo>
                    <a:pt x="228" y="362"/>
                    <a:pt x="229" y="362"/>
                    <a:pt x="229" y="362"/>
                  </a:cubicBezTo>
                  <a:cubicBezTo>
                    <a:pt x="229" y="358"/>
                    <a:pt x="230" y="354"/>
                    <a:pt x="231" y="350"/>
                  </a:cubicBezTo>
                  <a:cubicBezTo>
                    <a:pt x="231" y="350"/>
                    <a:pt x="231" y="349"/>
                    <a:pt x="231" y="349"/>
                  </a:cubicBezTo>
                  <a:cubicBezTo>
                    <a:pt x="239" y="313"/>
                    <a:pt x="258" y="278"/>
                    <a:pt x="284" y="250"/>
                  </a:cubicBezTo>
                  <a:cubicBezTo>
                    <a:pt x="284" y="250"/>
                    <a:pt x="284" y="249"/>
                    <a:pt x="284" y="249"/>
                  </a:cubicBezTo>
                  <a:cubicBezTo>
                    <a:pt x="292" y="241"/>
                    <a:pt x="301" y="234"/>
                    <a:pt x="310" y="227"/>
                  </a:cubicBezTo>
                  <a:lnTo>
                    <a:pt x="310" y="227"/>
                  </a:lnTo>
                  <a:cubicBezTo>
                    <a:pt x="324" y="216"/>
                    <a:pt x="340" y="207"/>
                    <a:pt x="358" y="201"/>
                  </a:cubicBezTo>
                  <a:cubicBezTo>
                    <a:pt x="358" y="200"/>
                    <a:pt x="358" y="200"/>
                    <a:pt x="358" y="200"/>
                  </a:cubicBezTo>
                  <a:cubicBezTo>
                    <a:pt x="379" y="192"/>
                    <a:pt x="403" y="188"/>
                    <a:pt x="428" y="188"/>
                  </a:cubicBezTo>
                  <a:cubicBezTo>
                    <a:pt x="430" y="188"/>
                    <a:pt x="431" y="188"/>
                    <a:pt x="433" y="188"/>
                  </a:cubicBezTo>
                  <a:cubicBezTo>
                    <a:pt x="442" y="188"/>
                    <a:pt x="452" y="189"/>
                    <a:pt x="462" y="190"/>
                  </a:cubicBezTo>
                  <a:cubicBezTo>
                    <a:pt x="466" y="185"/>
                    <a:pt x="471" y="182"/>
                    <a:pt x="478" y="181"/>
                  </a:cubicBezTo>
                  <a:cubicBezTo>
                    <a:pt x="477" y="181"/>
                    <a:pt x="477" y="180"/>
                    <a:pt x="476" y="180"/>
                  </a:cubicBezTo>
                  <a:cubicBezTo>
                    <a:pt x="476" y="180"/>
                    <a:pt x="476" y="180"/>
                    <a:pt x="476" y="180"/>
                  </a:cubicBezTo>
                  <a:cubicBezTo>
                    <a:pt x="464" y="177"/>
                    <a:pt x="451" y="175"/>
                    <a:pt x="439" y="174"/>
                  </a:cubicBezTo>
                  <a:lnTo>
                    <a:pt x="439" y="174"/>
                  </a:lnTo>
                  <a:cubicBezTo>
                    <a:pt x="374" y="170"/>
                    <a:pt x="312" y="198"/>
                    <a:pt x="269" y="246"/>
                  </a:cubicBezTo>
                  <a:lnTo>
                    <a:pt x="269" y="246"/>
                  </a:lnTo>
                  <a:cubicBezTo>
                    <a:pt x="260" y="256"/>
                    <a:pt x="252" y="266"/>
                    <a:pt x="245" y="277"/>
                  </a:cubicBezTo>
                  <a:cubicBezTo>
                    <a:pt x="245" y="277"/>
                    <a:pt x="245" y="277"/>
                    <a:pt x="245" y="277"/>
                  </a:cubicBezTo>
                  <a:cubicBezTo>
                    <a:pt x="238" y="288"/>
                    <a:pt x="233" y="298"/>
                    <a:pt x="228" y="310"/>
                  </a:cubicBezTo>
                  <a:cubicBezTo>
                    <a:pt x="228" y="310"/>
                    <a:pt x="228" y="310"/>
                    <a:pt x="228" y="310"/>
                  </a:cubicBezTo>
                  <a:cubicBezTo>
                    <a:pt x="223" y="321"/>
                    <a:pt x="219" y="333"/>
                    <a:pt x="217" y="345"/>
                  </a:cubicBezTo>
                  <a:cubicBezTo>
                    <a:pt x="206" y="391"/>
                    <a:pt x="210" y="442"/>
                    <a:pt x="235" y="494"/>
                  </a:cubicBezTo>
                  <a:lnTo>
                    <a:pt x="235" y="494"/>
                  </a:lnTo>
                  <a:cubicBezTo>
                    <a:pt x="240" y="505"/>
                    <a:pt x="246" y="516"/>
                    <a:pt x="253" y="527"/>
                  </a:cubicBezTo>
                  <a:lnTo>
                    <a:pt x="253" y="527"/>
                  </a:lnTo>
                  <a:close/>
                </a:path>
              </a:pathLst>
            </a:custGeom>
            <a:noFill/>
            <a:ln w="15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sz="4267"/>
            </a:p>
          </p:txBody>
        </p:sp>
        <p:sp>
          <p:nvSpPr>
            <p:cNvPr id="7" name="Freeform 8"/>
            <p:cNvSpPr>
              <a:spLocks noEditPoints="1"/>
            </p:cNvSpPr>
            <p:nvPr userDrawn="1"/>
          </p:nvSpPr>
          <p:spPr bwMode="auto">
            <a:xfrm>
              <a:off x="7688263" y="465138"/>
              <a:ext cx="273050" cy="304800"/>
            </a:xfrm>
            <a:custGeom>
              <a:avLst/>
              <a:gdLst>
                <a:gd name="T0" fmla="*/ 31 w 337"/>
                <a:gd name="T1" fmla="*/ 334 h 370"/>
                <a:gd name="T2" fmla="*/ 55 w 337"/>
                <a:gd name="T3" fmla="*/ 309 h 370"/>
                <a:gd name="T4" fmla="*/ 27 w 337"/>
                <a:gd name="T5" fmla="*/ 282 h 370"/>
                <a:gd name="T6" fmla="*/ 8 w 337"/>
                <a:gd name="T7" fmla="*/ 272 h 370"/>
                <a:gd name="T8" fmla="*/ 31 w 337"/>
                <a:gd name="T9" fmla="*/ 333 h 370"/>
                <a:gd name="T10" fmla="*/ 58 w 337"/>
                <a:gd name="T11" fmla="*/ 370 h 370"/>
                <a:gd name="T12" fmla="*/ 303 w 337"/>
                <a:gd name="T13" fmla="*/ 58 h 370"/>
                <a:gd name="T14" fmla="*/ 58 w 337"/>
                <a:gd name="T15" fmla="*/ 370 h 370"/>
                <a:gd name="T16" fmla="*/ 325 w 337"/>
                <a:gd name="T17" fmla="*/ 18 h 370"/>
                <a:gd name="T18" fmla="*/ 327 w 337"/>
                <a:gd name="T19" fmla="*/ 60 h 370"/>
                <a:gd name="T20" fmla="*/ 322 w 337"/>
                <a:gd name="T21" fmla="*/ 40 h 370"/>
                <a:gd name="T22" fmla="*/ 325 w 337"/>
                <a:gd name="T23" fmla="*/ 18 h 370"/>
                <a:gd name="T24" fmla="*/ 41 w 337"/>
                <a:gd name="T25" fmla="*/ 347 h 370"/>
                <a:gd name="T26" fmla="*/ 186 w 337"/>
                <a:gd name="T27" fmla="*/ 194 h 370"/>
                <a:gd name="T28" fmla="*/ 323 w 337"/>
                <a:gd name="T29" fmla="*/ 13 h 370"/>
                <a:gd name="T30" fmla="*/ 267 w 337"/>
                <a:gd name="T31" fmla="*/ 53 h 370"/>
                <a:gd name="T32" fmla="*/ 145 w 337"/>
                <a:gd name="T33" fmla="*/ 232 h 370"/>
                <a:gd name="T34" fmla="*/ 114 w 337"/>
                <a:gd name="T35" fmla="*/ 274 h 370"/>
                <a:gd name="T36" fmla="*/ 92 w 337"/>
                <a:gd name="T37" fmla="*/ 299 h 370"/>
                <a:gd name="T38" fmla="*/ 75 w 337"/>
                <a:gd name="T39" fmla="*/ 317 h 370"/>
                <a:gd name="T40" fmla="*/ 85 w 337"/>
                <a:gd name="T41" fmla="*/ 299 h 370"/>
                <a:gd name="T42" fmla="*/ 31 w 337"/>
                <a:gd name="T43" fmla="*/ 279 h 370"/>
                <a:gd name="T44" fmla="*/ 73 w 337"/>
                <a:gd name="T45" fmla="*/ 312 h 370"/>
                <a:gd name="T46" fmla="*/ 102 w 337"/>
                <a:gd name="T47" fmla="*/ 279 h 370"/>
                <a:gd name="T48" fmla="*/ 90 w 337"/>
                <a:gd name="T49" fmla="*/ 294 h 370"/>
                <a:gd name="T50" fmla="*/ 110 w 337"/>
                <a:gd name="T51" fmla="*/ 270 h 370"/>
                <a:gd name="T52" fmla="*/ 89 w 337"/>
                <a:gd name="T53" fmla="*/ 226 h 370"/>
                <a:gd name="T54" fmla="*/ 82 w 337"/>
                <a:gd name="T55" fmla="*/ 226 h 370"/>
                <a:gd name="T56" fmla="*/ 102 w 337"/>
                <a:gd name="T57" fmla="*/ 211 h 370"/>
                <a:gd name="T58" fmla="*/ 144 w 337"/>
                <a:gd name="T59" fmla="*/ 199 h 370"/>
                <a:gd name="T60" fmla="*/ 110 w 337"/>
                <a:gd name="T61" fmla="*/ 270 h 370"/>
                <a:gd name="T62" fmla="*/ 128 w 337"/>
                <a:gd name="T63" fmla="*/ 246 h 370"/>
                <a:gd name="T64" fmla="*/ 109 w 337"/>
                <a:gd name="T65" fmla="*/ 214 h 370"/>
                <a:gd name="T66" fmla="*/ 144 w 337"/>
                <a:gd name="T67" fmla="*/ 224 h 370"/>
                <a:gd name="T68" fmla="*/ 153 w 337"/>
                <a:gd name="T69" fmla="*/ 204 h 370"/>
                <a:gd name="T70" fmla="*/ 144 w 337"/>
                <a:gd name="T71" fmla="*/ 224 h 370"/>
                <a:gd name="T72" fmla="*/ 171 w 337"/>
                <a:gd name="T73" fmla="*/ 183 h 370"/>
                <a:gd name="T74" fmla="*/ 154 w 337"/>
                <a:gd name="T75" fmla="*/ 199 h 370"/>
                <a:gd name="T76" fmla="*/ 159 w 337"/>
                <a:gd name="T77" fmla="*/ 202 h 370"/>
                <a:gd name="T78" fmla="*/ 183 w 337"/>
                <a:gd name="T79" fmla="*/ 164 h 370"/>
                <a:gd name="T80" fmla="*/ 94 w 337"/>
                <a:gd name="T81" fmla="*/ 175 h 370"/>
                <a:gd name="T82" fmla="*/ 174 w 337"/>
                <a:gd name="T83" fmla="*/ 178 h 370"/>
                <a:gd name="T84" fmla="*/ 193 w 337"/>
                <a:gd name="T85" fmla="*/ 148 h 370"/>
                <a:gd name="T86" fmla="*/ 54 w 337"/>
                <a:gd name="T87" fmla="*/ 148 h 370"/>
                <a:gd name="T88" fmla="*/ 186 w 337"/>
                <a:gd name="T89" fmla="*/ 159 h 370"/>
                <a:gd name="T90" fmla="*/ 204 w 337"/>
                <a:gd name="T91" fmla="*/ 131 h 370"/>
                <a:gd name="T92" fmla="*/ 110 w 337"/>
                <a:gd name="T93" fmla="*/ 123 h 370"/>
                <a:gd name="T94" fmla="*/ 42 w 337"/>
                <a:gd name="T95" fmla="*/ 99 h 370"/>
                <a:gd name="T96" fmla="*/ 113 w 337"/>
                <a:gd name="T97" fmla="*/ 13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7" h="370">
                  <a:moveTo>
                    <a:pt x="31" y="333"/>
                  </a:moveTo>
                  <a:lnTo>
                    <a:pt x="31" y="333"/>
                  </a:lnTo>
                  <a:cubicBezTo>
                    <a:pt x="31" y="334"/>
                    <a:pt x="31" y="334"/>
                    <a:pt x="31" y="334"/>
                  </a:cubicBezTo>
                  <a:cubicBezTo>
                    <a:pt x="33" y="337"/>
                    <a:pt x="35" y="340"/>
                    <a:pt x="37" y="343"/>
                  </a:cubicBezTo>
                  <a:cubicBezTo>
                    <a:pt x="48" y="334"/>
                    <a:pt x="59" y="325"/>
                    <a:pt x="68" y="316"/>
                  </a:cubicBezTo>
                  <a:cubicBezTo>
                    <a:pt x="64" y="313"/>
                    <a:pt x="59" y="311"/>
                    <a:pt x="55" y="309"/>
                  </a:cubicBezTo>
                  <a:cubicBezTo>
                    <a:pt x="48" y="316"/>
                    <a:pt x="42" y="320"/>
                    <a:pt x="29" y="320"/>
                  </a:cubicBezTo>
                  <a:cubicBezTo>
                    <a:pt x="27" y="320"/>
                    <a:pt x="26" y="318"/>
                    <a:pt x="27" y="316"/>
                  </a:cubicBezTo>
                  <a:cubicBezTo>
                    <a:pt x="29" y="309"/>
                    <a:pt x="27" y="291"/>
                    <a:pt x="27" y="282"/>
                  </a:cubicBezTo>
                  <a:cubicBezTo>
                    <a:pt x="26" y="280"/>
                    <a:pt x="25" y="278"/>
                    <a:pt x="24" y="276"/>
                  </a:cubicBezTo>
                  <a:cubicBezTo>
                    <a:pt x="20" y="277"/>
                    <a:pt x="16" y="277"/>
                    <a:pt x="10" y="277"/>
                  </a:cubicBezTo>
                  <a:cubicBezTo>
                    <a:pt x="7" y="277"/>
                    <a:pt x="6" y="274"/>
                    <a:pt x="8" y="272"/>
                  </a:cubicBezTo>
                  <a:cubicBezTo>
                    <a:pt x="17" y="264"/>
                    <a:pt x="16" y="253"/>
                    <a:pt x="17" y="238"/>
                  </a:cubicBezTo>
                  <a:cubicBezTo>
                    <a:pt x="12" y="241"/>
                    <a:pt x="4" y="247"/>
                    <a:pt x="0" y="249"/>
                  </a:cubicBezTo>
                  <a:cubicBezTo>
                    <a:pt x="4" y="288"/>
                    <a:pt x="17" y="313"/>
                    <a:pt x="31" y="333"/>
                  </a:cubicBezTo>
                  <a:lnTo>
                    <a:pt x="31" y="333"/>
                  </a:lnTo>
                  <a:close/>
                  <a:moveTo>
                    <a:pt x="58" y="370"/>
                  </a:moveTo>
                  <a:lnTo>
                    <a:pt x="58" y="370"/>
                  </a:lnTo>
                  <a:cubicBezTo>
                    <a:pt x="173" y="293"/>
                    <a:pt x="218" y="153"/>
                    <a:pt x="321" y="65"/>
                  </a:cubicBezTo>
                  <a:lnTo>
                    <a:pt x="306" y="62"/>
                  </a:lnTo>
                  <a:cubicBezTo>
                    <a:pt x="303" y="61"/>
                    <a:pt x="303" y="61"/>
                    <a:pt x="303" y="58"/>
                  </a:cubicBezTo>
                  <a:lnTo>
                    <a:pt x="306" y="37"/>
                  </a:lnTo>
                  <a:cubicBezTo>
                    <a:pt x="211" y="133"/>
                    <a:pt x="158" y="292"/>
                    <a:pt x="50" y="360"/>
                  </a:cubicBezTo>
                  <a:cubicBezTo>
                    <a:pt x="53" y="363"/>
                    <a:pt x="55" y="366"/>
                    <a:pt x="58" y="370"/>
                  </a:cubicBezTo>
                  <a:lnTo>
                    <a:pt x="58" y="370"/>
                  </a:lnTo>
                  <a:close/>
                  <a:moveTo>
                    <a:pt x="325" y="18"/>
                  </a:moveTo>
                  <a:lnTo>
                    <a:pt x="325" y="18"/>
                  </a:lnTo>
                  <a:cubicBezTo>
                    <a:pt x="321" y="22"/>
                    <a:pt x="316" y="26"/>
                    <a:pt x="312" y="30"/>
                  </a:cubicBezTo>
                  <a:lnTo>
                    <a:pt x="309" y="57"/>
                  </a:lnTo>
                  <a:lnTo>
                    <a:pt x="327" y="60"/>
                  </a:lnTo>
                  <a:cubicBezTo>
                    <a:pt x="330" y="58"/>
                    <a:pt x="333" y="55"/>
                    <a:pt x="337" y="52"/>
                  </a:cubicBezTo>
                  <a:lnTo>
                    <a:pt x="334" y="46"/>
                  </a:lnTo>
                  <a:cubicBezTo>
                    <a:pt x="329" y="47"/>
                    <a:pt x="324" y="45"/>
                    <a:pt x="322" y="40"/>
                  </a:cubicBezTo>
                  <a:cubicBezTo>
                    <a:pt x="320" y="34"/>
                    <a:pt x="323" y="29"/>
                    <a:pt x="328" y="27"/>
                  </a:cubicBezTo>
                  <a:lnTo>
                    <a:pt x="325" y="18"/>
                  </a:lnTo>
                  <a:lnTo>
                    <a:pt x="325" y="18"/>
                  </a:lnTo>
                  <a:close/>
                  <a:moveTo>
                    <a:pt x="75" y="317"/>
                  </a:moveTo>
                  <a:lnTo>
                    <a:pt x="75" y="317"/>
                  </a:lnTo>
                  <a:cubicBezTo>
                    <a:pt x="64" y="328"/>
                    <a:pt x="53" y="338"/>
                    <a:pt x="41" y="347"/>
                  </a:cubicBezTo>
                  <a:lnTo>
                    <a:pt x="41" y="348"/>
                  </a:lnTo>
                  <a:cubicBezTo>
                    <a:pt x="43" y="351"/>
                    <a:pt x="45" y="353"/>
                    <a:pt x="47" y="355"/>
                  </a:cubicBezTo>
                  <a:cubicBezTo>
                    <a:pt x="103" y="320"/>
                    <a:pt x="145" y="259"/>
                    <a:pt x="186" y="194"/>
                  </a:cubicBezTo>
                  <a:cubicBezTo>
                    <a:pt x="221" y="138"/>
                    <a:pt x="259" y="75"/>
                    <a:pt x="307" y="27"/>
                  </a:cubicBezTo>
                  <a:cubicBezTo>
                    <a:pt x="307" y="27"/>
                    <a:pt x="308" y="27"/>
                    <a:pt x="308" y="26"/>
                  </a:cubicBezTo>
                  <a:cubicBezTo>
                    <a:pt x="313" y="22"/>
                    <a:pt x="318" y="17"/>
                    <a:pt x="323" y="13"/>
                  </a:cubicBezTo>
                  <a:lnTo>
                    <a:pt x="319" y="0"/>
                  </a:lnTo>
                  <a:cubicBezTo>
                    <a:pt x="300" y="15"/>
                    <a:pt x="283" y="33"/>
                    <a:pt x="267" y="52"/>
                  </a:cubicBezTo>
                  <a:cubicBezTo>
                    <a:pt x="267" y="52"/>
                    <a:pt x="267" y="53"/>
                    <a:pt x="267" y="53"/>
                  </a:cubicBezTo>
                  <a:cubicBezTo>
                    <a:pt x="236" y="90"/>
                    <a:pt x="210" y="132"/>
                    <a:pt x="185" y="171"/>
                  </a:cubicBezTo>
                  <a:cubicBezTo>
                    <a:pt x="172" y="191"/>
                    <a:pt x="159" y="212"/>
                    <a:pt x="145" y="232"/>
                  </a:cubicBezTo>
                  <a:cubicBezTo>
                    <a:pt x="145" y="232"/>
                    <a:pt x="145" y="232"/>
                    <a:pt x="145" y="232"/>
                  </a:cubicBezTo>
                  <a:cubicBezTo>
                    <a:pt x="139" y="241"/>
                    <a:pt x="133" y="249"/>
                    <a:pt x="127" y="256"/>
                  </a:cubicBezTo>
                  <a:cubicBezTo>
                    <a:pt x="127" y="257"/>
                    <a:pt x="127" y="257"/>
                    <a:pt x="127" y="257"/>
                  </a:cubicBezTo>
                  <a:cubicBezTo>
                    <a:pt x="122" y="263"/>
                    <a:pt x="118" y="269"/>
                    <a:pt x="114" y="274"/>
                  </a:cubicBezTo>
                  <a:cubicBezTo>
                    <a:pt x="113" y="274"/>
                    <a:pt x="113" y="275"/>
                    <a:pt x="113" y="275"/>
                  </a:cubicBezTo>
                  <a:cubicBezTo>
                    <a:pt x="107" y="283"/>
                    <a:pt x="100" y="291"/>
                    <a:pt x="93" y="298"/>
                  </a:cubicBezTo>
                  <a:cubicBezTo>
                    <a:pt x="93" y="299"/>
                    <a:pt x="93" y="299"/>
                    <a:pt x="92" y="299"/>
                  </a:cubicBezTo>
                  <a:cubicBezTo>
                    <a:pt x="87" y="305"/>
                    <a:pt x="81" y="311"/>
                    <a:pt x="75" y="317"/>
                  </a:cubicBezTo>
                  <a:lnTo>
                    <a:pt x="75" y="317"/>
                  </a:lnTo>
                  <a:lnTo>
                    <a:pt x="75" y="317"/>
                  </a:lnTo>
                  <a:close/>
                  <a:moveTo>
                    <a:pt x="73" y="312"/>
                  </a:moveTo>
                  <a:lnTo>
                    <a:pt x="73" y="312"/>
                  </a:lnTo>
                  <a:cubicBezTo>
                    <a:pt x="77" y="307"/>
                    <a:pt x="81" y="303"/>
                    <a:pt x="85" y="299"/>
                  </a:cubicBezTo>
                  <a:cubicBezTo>
                    <a:pt x="59" y="295"/>
                    <a:pt x="44" y="282"/>
                    <a:pt x="39" y="267"/>
                  </a:cubicBezTo>
                  <a:cubicBezTo>
                    <a:pt x="35" y="270"/>
                    <a:pt x="32" y="273"/>
                    <a:pt x="29" y="274"/>
                  </a:cubicBezTo>
                  <a:cubicBezTo>
                    <a:pt x="30" y="276"/>
                    <a:pt x="31" y="277"/>
                    <a:pt x="31" y="279"/>
                  </a:cubicBezTo>
                  <a:cubicBezTo>
                    <a:pt x="32" y="279"/>
                    <a:pt x="32" y="279"/>
                    <a:pt x="32" y="280"/>
                  </a:cubicBezTo>
                  <a:cubicBezTo>
                    <a:pt x="43" y="297"/>
                    <a:pt x="55" y="302"/>
                    <a:pt x="73" y="312"/>
                  </a:cubicBezTo>
                  <a:lnTo>
                    <a:pt x="73" y="312"/>
                  </a:lnTo>
                  <a:close/>
                  <a:moveTo>
                    <a:pt x="90" y="294"/>
                  </a:moveTo>
                  <a:lnTo>
                    <a:pt x="90" y="294"/>
                  </a:lnTo>
                  <a:cubicBezTo>
                    <a:pt x="94" y="289"/>
                    <a:pt x="98" y="284"/>
                    <a:pt x="102" y="279"/>
                  </a:cubicBezTo>
                  <a:cubicBezTo>
                    <a:pt x="54" y="293"/>
                    <a:pt x="24" y="217"/>
                    <a:pt x="106" y="186"/>
                  </a:cubicBezTo>
                  <a:cubicBezTo>
                    <a:pt x="100" y="184"/>
                    <a:pt x="94" y="182"/>
                    <a:pt x="88" y="179"/>
                  </a:cubicBezTo>
                  <a:cubicBezTo>
                    <a:pt x="35" y="203"/>
                    <a:pt x="17" y="284"/>
                    <a:pt x="90" y="294"/>
                  </a:cubicBezTo>
                  <a:lnTo>
                    <a:pt x="90" y="294"/>
                  </a:lnTo>
                  <a:close/>
                  <a:moveTo>
                    <a:pt x="110" y="270"/>
                  </a:moveTo>
                  <a:lnTo>
                    <a:pt x="110" y="270"/>
                  </a:lnTo>
                  <a:cubicBezTo>
                    <a:pt x="114" y="265"/>
                    <a:pt x="118" y="260"/>
                    <a:pt x="122" y="254"/>
                  </a:cubicBezTo>
                  <a:cubicBezTo>
                    <a:pt x="124" y="240"/>
                    <a:pt x="120" y="224"/>
                    <a:pt x="103" y="216"/>
                  </a:cubicBezTo>
                  <a:cubicBezTo>
                    <a:pt x="98" y="219"/>
                    <a:pt x="93" y="222"/>
                    <a:pt x="89" y="226"/>
                  </a:cubicBezTo>
                  <a:cubicBezTo>
                    <a:pt x="115" y="230"/>
                    <a:pt x="115" y="263"/>
                    <a:pt x="91" y="263"/>
                  </a:cubicBezTo>
                  <a:cubicBezTo>
                    <a:pt x="72" y="263"/>
                    <a:pt x="73" y="239"/>
                    <a:pt x="81" y="227"/>
                  </a:cubicBezTo>
                  <a:cubicBezTo>
                    <a:pt x="81" y="227"/>
                    <a:pt x="82" y="226"/>
                    <a:pt x="82" y="226"/>
                  </a:cubicBezTo>
                  <a:lnTo>
                    <a:pt x="82" y="226"/>
                  </a:lnTo>
                  <a:cubicBezTo>
                    <a:pt x="86" y="221"/>
                    <a:pt x="92" y="216"/>
                    <a:pt x="101" y="211"/>
                  </a:cubicBezTo>
                  <a:cubicBezTo>
                    <a:pt x="101" y="211"/>
                    <a:pt x="101" y="211"/>
                    <a:pt x="102" y="211"/>
                  </a:cubicBezTo>
                  <a:cubicBezTo>
                    <a:pt x="108" y="208"/>
                    <a:pt x="116" y="205"/>
                    <a:pt x="125" y="203"/>
                  </a:cubicBezTo>
                  <a:cubicBezTo>
                    <a:pt x="125" y="202"/>
                    <a:pt x="126" y="202"/>
                    <a:pt x="126" y="202"/>
                  </a:cubicBezTo>
                  <a:cubicBezTo>
                    <a:pt x="131" y="201"/>
                    <a:pt x="137" y="200"/>
                    <a:pt x="144" y="199"/>
                  </a:cubicBezTo>
                  <a:cubicBezTo>
                    <a:pt x="139" y="197"/>
                    <a:pt x="133" y="195"/>
                    <a:pt x="127" y="193"/>
                  </a:cubicBezTo>
                  <a:cubicBezTo>
                    <a:pt x="123" y="192"/>
                    <a:pt x="119" y="190"/>
                    <a:pt x="115" y="189"/>
                  </a:cubicBezTo>
                  <a:cubicBezTo>
                    <a:pt x="26" y="218"/>
                    <a:pt x="62" y="296"/>
                    <a:pt x="110" y="270"/>
                  </a:cubicBezTo>
                  <a:lnTo>
                    <a:pt x="110" y="270"/>
                  </a:lnTo>
                  <a:close/>
                  <a:moveTo>
                    <a:pt x="128" y="246"/>
                  </a:moveTo>
                  <a:lnTo>
                    <a:pt x="128" y="246"/>
                  </a:lnTo>
                  <a:cubicBezTo>
                    <a:pt x="132" y="241"/>
                    <a:pt x="136" y="235"/>
                    <a:pt x="140" y="230"/>
                  </a:cubicBezTo>
                  <a:cubicBezTo>
                    <a:pt x="139" y="225"/>
                    <a:pt x="133" y="215"/>
                    <a:pt x="125" y="208"/>
                  </a:cubicBezTo>
                  <a:cubicBezTo>
                    <a:pt x="120" y="210"/>
                    <a:pt x="114" y="211"/>
                    <a:pt x="109" y="214"/>
                  </a:cubicBezTo>
                  <a:cubicBezTo>
                    <a:pt x="123" y="221"/>
                    <a:pt x="128" y="234"/>
                    <a:pt x="128" y="246"/>
                  </a:cubicBezTo>
                  <a:lnTo>
                    <a:pt x="128" y="246"/>
                  </a:lnTo>
                  <a:close/>
                  <a:moveTo>
                    <a:pt x="144" y="224"/>
                  </a:moveTo>
                  <a:lnTo>
                    <a:pt x="144" y="224"/>
                  </a:lnTo>
                  <a:cubicBezTo>
                    <a:pt x="148" y="218"/>
                    <a:pt x="152" y="212"/>
                    <a:pt x="156" y="206"/>
                  </a:cubicBezTo>
                  <a:cubicBezTo>
                    <a:pt x="155" y="205"/>
                    <a:pt x="154" y="205"/>
                    <a:pt x="153" y="204"/>
                  </a:cubicBezTo>
                  <a:cubicBezTo>
                    <a:pt x="147" y="205"/>
                    <a:pt x="140" y="205"/>
                    <a:pt x="132" y="207"/>
                  </a:cubicBezTo>
                  <a:cubicBezTo>
                    <a:pt x="137" y="212"/>
                    <a:pt x="141" y="219"/>
                    <a:pt x="144" y="224"/>
                  </a:cubicBezTo>
                  <a:lnTo>
                    <a:pt x="144" y="224"/>
                  </a:lnTo>
                  <a:close/>
                  <a:moveTo>
                    <a:pt x="159" y="202"/>
                  </a:moveTo>
                  <a:lnTo>
                    <a:pt x="159" y="202"/>
                  </a:lnTo>
                  <a:cubicBezTo>
                    <a:pt x="163" y="195"/>
                    <a:pt x="167" y="189"/>
                    <a:pt x="171" y="183"/>
                  </a:cubicBezTo>
                  <a:cubicBezTo>
                    <a:pt x="156" y="179"/>
                    <a:pt x="127" y="181"/>
                    <a:pt x="110" y="181"/>
                  </a:cubicBezTo>
                  <a:cubicBezTo>
                    <a:pt x="116" y="184"/>
                    <a:pt x="122" y="186"/>
                    <a:pt x="129" y="188"/>
                  </a:cubicBezTo>
                  <a:cubicBezTo>
                    <a:pt x="138" y="191"/>
                    <a:pt x="147" y="194"/>
                    <a:pt x="154" y="199"/>
                  </a:cubicBezTo>
                  <a:cubicBezTo>
                    <a:pt x="155" y="199"/>
                    <a:pt x="155" y="199"/>
                    <a:pt x="155" y="199"/>
                  </a:cubicBezTo>
                  <a:cubicBezTo>
                    <a:pt x="156" y="200"/>
                    <a:pt x="158" y="201"/>
                    <a:pt x="159" y="202"/>
                  </a:cubicBezTo>
                  <a:lnTo>
                    <a:pt x="159" y="202"/>
                  </a:lnTo>
                  <a:close/>
                  <a:moveTo>
                    <a:pt x="174" y="178"/>
                  </a:moveTo>
                  <a:lnTo>
                    <a:pt x="174" y="178"/>
                  </a:lnTo>
                  <a:cubicBezTo>
                    <a:pt x="177" y="173"/>
                    <a:pt x="180" y="169"/>
                    <a:pt x="183" y="164"/>
                  </a:cubicBezTo>
                  <a:cubicBezTo>
                    <a:pt x="166" y="159"/>
                    <a:pt x="138" y="160"/>
                    <a:pt x="121" y="160"/>
                  </a:cubicBezTo>
                  <a:cubicBezTo>
                    <a:pt x="100" y="161"/>
                    <a:pt x="79" y="161"/>
                    <a:pt x="62" y="157"/>
                  </a:cubicBezTo>
                  <a:cubicBezTo>
                    <a:pt x="71" y="165"/>
                    <a:pt x="82" y="170"/>
                    <a:pt x="94" y="175"/>
                  </a:cubicBezTo>
                  <a:cubicBezTo>
                    <a:pt x="102" y="177"/>
                    <a:pt x="123" y="175"/>
                    <a:pt x="130" y="175"/>
                  </a:cubicBezTo>
                  <a:cubicBezTo>
                    <a:pt x="146" y="175"/>
                    <a:pt x="163" y="175"/>
                    <a:pt x="174" y="178"/>
                  </a:cubicBezTo>
                  <a:lnTo>
                    <a:pt x="174" y="178"/>
                  </a:lnTo>
                  <a:close/>
                  <a:moveTo>
                    <a:pt x="186" y="159"/>
                  </a:moveTo>
                  <a:lnTo>
                    <a:pt x="186" y="159"/>
                  </a:lnTo>
                  <a:cubicBezTo>
                    <a:pt x="188" y="155"/>
                    <a:pt x="191" y="152"/>
                    <a:pt x="193" y="148"/>
                  </a:cubicBezTo>
                  <a:cubicBezTo>
                    <a:pt x="171" y="139"/>
                    <a:pt x="136" y="142"/>
                    <a:pt x="113" y="142"/>
                  </a:cubicBezTo>
                  <a:cubicBezTo>
                    <a:pt x="87" y="142"/>
                    <a:pt x="60" y="141"/>
                    <a:pt x="43" y="126"/>
                  </a:cubicBezTo>
                  <a:cubicBezTo>
                    <a:pt x="46" y="135"/>
                    <a:pt x="50" y="142"/>
                    <a:pt x="54" y="148"/>
                  </a:cubicBezTo>
                  <a:cubicBezTo>
                    <a:pt x="80" y="159"/>
                    <a:pt x="128" y="153"/>
                    <a:pt x="158" y="155"/>
                  </a:cubicBezTo>
                  <a:cubicBezTo>
                    <a:pt x="168" y="155"/>
                    <a:pt x="178" y="156"/>
                    <a:pt x="186" y="159"/>
                  </a:cubicBezTo>
                  <a:lnTo>
                    <a:pt x="186" y="159"/>
                  </a:lnTo>
                  <a:close/>
                  <a:moveTo>
                    <a:pt x="196" y="143"/>
                  </a:moveTo>
                  <a:lnTo>
                    <a:pt x="196" y="143"/>
                  </a:lnTo>
                  <a:cubicBezTo>
                    <a:pt x="199" y="139"/>
                    <a:pt x="201" y="135"/>
                    <a:pt x="204" y="131"/>
                  </a:cubicBezTo>
                  <a:cubicBezTo>
                    <a:pt x="195" y="128"/>
                    <a:pt x="187" y="126"/>
                    <a:pt x="178" y="125"/>
                  </a:cubicBezTo>
                  <a:cubicBezTo>
                    <a:pt x="178" y="125"/>
                    <a:pt x="178" y="125"/>
                    <a:pt x="177" y="125"/>
                  </a:cubicBezTo>
                  <a:cubicBezTo>
                    <a:pt x="155" y="121"/>
                    <a:pt x="133" y="122"/>
                    <a:pt x="110" y="123"/>
                  </a:cubicBezTo>
                  <a:cubicBezTo>
                    <a:pt x="95" y="123"/>
                    <a:pt x="81" y="122"/>
                    <a:pt x="69" y="118"/>
                  </a:cubicBezTo>
                  <a:cubicBezTo>
                    <a:pt x="68" y="118"/>
                    <a:pt x="68" y="118"/>
                    <a:pt x="68" y="118"/>
                  </a:cubicBezTo>
                  <a:cubicBezTo>
                    <a:pt x="58" y="115"/>
                    <a:pt x="49" y="109"/>
                    <a:pt x="42" y="99"/>
                  </a:cubicBezTo>
                  <a:cubicBezTo>
                    <a:pt x="41" y="100"/>
                    <a:pt x="40" y="101"/>
                    <a:pt x="39" y="102"/>
                  </a:cubicBezTo>
                  <a:cubicBezTo>
                    <a:pt x="40" y="107"/>
                    <a:pt x="40" y="111"/>
                    <a:pt x="41" y="115"/>
                  </a:cubicBezTo>
                  <a:cubicBezTo>
                    <a:pt x="55" y="134"/>
                    <a:pt x="83" y="137"/>
                    <a:pt x="113" y="137"/>
                  </a:cubicBezTo>
                  <a:cubicBezTo>
                    <a:pt x="138" y="137"/>
                    <a:pt x="173" y="133"/>
                    <a:pt x="196" y="143"/>
                  </a:cubicBezTo>
                  <a:lnTo>
                    <a:pt x="196" y="143"/>
                  </a:lnTo>
                  <a:close/>
                </a:path>
              </a:pathLst>
            </a:custGeom>
            <a:noFill/>
            <a:ln w="15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sz="4267"/>
            </a:p>
          </p:txBody>
        </p:sp>
        <p:sp>
          <p:nvSpPr>
            <p:cNvPr id="8" name="Freeform 9"/>
            <p:cNvSpPr>
              <a:spLocks noEditPoints="1"/>
            </p:cNvSpPr>
            <p:nvPr userDrawn="1"/>
          </p:nvSpPr>
          <p:spPr bwMode="auto">
            <a:xfrm>
              <a:off x="7613650" y="406400"/>
              <a:ext cx="296863" cy="406400"/>
            </a:xfrm>
            <a:custGeom>
              <a:avLst/>
              <a:gdLst>
                <a:gd name="T0" fmla="*/ 366 w 366"/>
                <a:gd name="T1" fmla="*/ 110 h 496"/>
                <a:gd name="T2" fmla="*/ 303 w 366"/>
                <a:gd name="T3" fmla="*/ 97 h 496"/>
                <a:gd name="T4" fmla="*/ 328 w 366"/>
                <a:gd name="T5" fmla="*/ 122 h 496"/>
                <a:gd name="T6" fmla="*/ 47 w 366"/>
                <a:gd name="T7" fmla="*/ 454 h 496"/>
                <a:gd name="T8" fmla="*/ 91 w 366"/>
                <a:gd name="T9" fmla="*/ 402 h 496"/>
                <a:gd name="T10" fmla="*/ 89 w 366"/>
                <a:gd name="T11" fmla="*/ 397 h 496"/>
                <a:gd name="T12" fmla="*/ 47 w 366"/>
                <a:gd name="T13" fmla="*/ 454 h 496"/>
                <a:gd name="T14" fmla="*/ 101 w 366"/>
                <a:gd name="T15" fmla="*/ 421 h 496"/>
                <a:gd name="T16" fmla="*/ 119 w 366"/>
                <a:gd name="T17" fmla="*/ 448 h 496"/>
                <a:gd name="T18" fmla="*/ 69 w 366"/>
                <a:gd name="T19" fmla="*/ 471 h 496"/>
                <a:gd name="T20" fmla="*/ 101 w 366"/>
                <a:gd name="T21" fmla="*/ 421 h 496"/>
                <a:gd name="T22" fmla="*/ 82 w 366"/>
                <a:gd name="T23" fmla="*/ 381 h 496"/>
                <a:gd name="T24" fmla="*/ 28 w 366"/>
                <a:gd name="T25" fmla="*/ 378 h 496"/>
                <a:gd name="T26" fmla="*/ 7 w 366"/>
                <a:gd name="T27" fmla="*/ 362 h 496"/>
                <a:gd name="T28" fmla="*/ 6 w 366"/>
                <a:gd name="T29" fmla="*/ 357 h 496"/>
                <a:gd name="T30" fmla="*/ 68 w 366"/>
                <a:gd name="T31" fmla="*/ 329 h 496"/>
                <a:gd name="T32" fmla="*/ 67 w 366"/>
                <a:gd name="T33" fmla="*/ 324 h 496"/>
                <a:gd name="T34" fmla="*/ 6 w 366"/>
                <a:gd name="T35" fmla="*/ 357 h 496"/>
                <a:gd name="T36" fmla="*/ 0 w 366"/>
                <a:gd name="T37" fmla="*/ 302 h 496"/>
                <a:gd name="T38" fmla="*/ 15 w 366"/>
                <a:gd name="T39" fmla="*/ 284 h 496"/>
                <a:gd name="T40" fmla="*/ 67 w 366"/>
                <a:gd name="T41" fmla="*/ 267 h 496"/>
                <a:gd name="T42" fmla="*/ 0 w 366"/>
                <a:gd name="T43" fmla="*/ 302 h 496"/>
                <a:gd name="T44" fmla="*/ 68 w 366"/>
                <a:gd name="T45" fmla="*/ 262 h 496"/>
                <a:gd name="T46" fmla="*/ 23 w 366"/>
                <a:gd name="T47" fmla="*/ 228 h 496"/>
                <a:gd name="T48" fmla="*/ 17 w 366"/>
                <a:gd name="T49" fmla="*/ 202 h 496"/>
                <a:gd name="T50" fmla="*/ 19 w 366"/>
                <a:gd name="T51" fmla="*/ 196 h 496"/>
                <a:gd name="T52" fmla="*/ 82 w 366"/>
                <a:gd name="T53" fmla="*/ 213 h 496"/>
                <a:gd name="T54" fmla="*/ 84 w 366"/>
                <a:gd name="T55" fmla="*/ 208 h 496"/>
                <a:gd name="T56" fmla="*/ 19 w 366"/>
                <a:gd name="T57" fmla="*/ 196 h 496"/>
                <a:gd name="T58" fmla="*/ 40 w 366"/>
                <a:gd name="T59" fmla="*/ 149 h 496"/>
                <a:gd name="T60" fmla="*/ 60 w 366"/>
                <a:gd name="T61" fmla="*/ 142 h 496"/>
                <a:gd name="T62" fmla="*/ 111 w 366"/>
                <a:gd name="T63" fmla="*/ 162 h 496"/>
                <a:gd name="T64" fmla="*/ 40 w 366"/>
                <a:gd name="T65" fmla="*/ 149 h 496"/>
                <a:gd name="T66" fmla="*/ 114 w 366"/>
                <a:gd name="T67" fmla="*/ 157 h 496"/>
                <a:gd name="T68" fmla="*/ 95 w 366"/>
                <a:gd name="T69" fmla="*/ 99 h 496"/>
                <a:gd name="T70" fmla="*/ 102 w 366"/>
                <a:gd name="T71" fmla="*/ 72 h 496"/>
                <a:gd name="T72" fmla="*/ 106 w 366"/>
                <a:gd name="T73" fmla="*/ 69 h 496"/>
                <a:gd name="T74" fmla="*/ 150 w 366"/>
                <a:gd name="T75" fmla="*/ 121 h 496"/>
                <a:gd name="T76" fmla="*/ 155 w 366"/>
                <a:gd name="T77" fmla="*/ 117 h 496"/>
                <a:gd name="T78" fmla="*/ 106 w 366"/>
                <a:gd name="T79" fmla="*/ 69 h 496"/>
                <a:gd name="T80" fmla="*/ 149 w 366"/>
                <a:gd name="T81" fmla="*/ 37 h 496"/>
                <a:gd name="T82" fmla="*/ 170 w 366"/>
                <a:gd name="T83" fmla="*/ 42 h 496"/>
                <a:gd name="T84" fmla="*/ 200 w 366"/>
                <a:gd name="T85" fmla="*/ 90 h 496"/>
                <a:gd name="T86" fmla="*/ 149 w 366"/>
                <a:gd name="T87" fmla="*/ 37 h 496"/>
                <a:gd name="T88" fmla="*/ 206 w 366"/>
                <a:gd name="T89" fmla="*/ 88 h 496"/>
                <a:gd name="T90" fmla="*/ 222 w 366"/>
                <a:gd name="T91" fmla="*/ 21 h 496"/>
                <a:gd name="T92" fmla="*/ 243 w 366"/>
                <a:gd name="T93"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6" h="496">
                  <a:moveTo>
                    <a:pt x="358" y="119"/>
                  </a:moveTo>
                  <a:lnTo>
                    <a:pt x="358" y="119"/>
                  </a:lnTo>
                  <a:cubicBezTo>
                    <a:pt x="360" y="116"/>
                    <a:pt x="363" y="113"/>
                    <a:pt x="366" y="110"/>
                  </a:cubicBezTo>
                  <a:cubicBezTo>
                    <a:pt x="351" y="105"/>
                    <a:pt x="337" y="102"/>
                    <a:pt x="323" y="99"/>
                  </a:cubicBezTo>
                  <a:cubicBezTo>
                    <a:pt x="323" y="99"/>
                    <a:pt x="322" y="99"/>
                    <a:pt x="322" y="99"/>
                  </a:cubicBezTo>
                  <a:cubicBezTo>
                    <a:pt x="316" y="98"/>
                    <a:pt x="309" y="98"/>
                    <a:pt x="303" y="97"/>
                  </a:cubicBezTo>
                  <a:cubicBezTo>
                    <a:pt x="305" y="101"/>
                    <a:pt x="307" y="106"/>
                    <a:pt x="307" y="112"/>
                  </a:cubicBezTo>
                  <a:cubicBezTo>
                    <a:pt x="310" y="115"/>
                    <a:pt x="312" y="119"/>
                    <a:pt x="312" y="123"/>
                  </a:cubicBezTo>
                  <a:cubicBezTo>
                    <a:pt x="316" y="121"/>
                    <a:pt x="322" y="120"/>
                    <a:pt x="328" y="122"/>
                  </a:cubicBezTo>
                  <a:cubicBezTo>
                    <a:pt x="333" y="111"/>
                    <a:pt x="348" y="109"/>
                    <a:pt x="358" y="119"/>
                  </a:cubicBezTo>
                  <a:lnTo>
                    <a:pt x="358" y="119"/>
                  </a:lnTo>
                  <a:close/>
                  <a:moveTo>
                    <a:pt x="47" y="454"/>
                  </a:moveTo>
                  <a:lnTo>
                    <a:pt x="47" y="454"/>
                  </a:lnTo>
                  <a:lnTo>
                    <a:pt x="98" y="416"/>
                  </a:lnTo>
                  <a:cubicBezTo>
                    <a:pt x="96" y="411"/>
                    <a:pt x="93" y="407"/>
                    <a:pt x="91" y="402"/>
                  </a:cubicBezTo>
                  <a:lnTo>
                    <a:pt x="48" y="429"/>
                  </a:lnTo>
                  <a:cubicBezTo>
                    <a:pt x="45" y="431"/>
                    <a:pt x="42" y="426"/>
                    <a:pt x="45" y="424"/>
                  </a:cubicBezTo>
                  <a:lnTo>
                    <a:pt x="89" y="397"/>
                  </a:lnTo>
                  <a:cubicBezTo>
                    <a:pt x="87" y="394"/>
                    <a:pt x="85" y="390"/>
                    <a:pt x="84" y="386"/>
                  </a:cubicBezTo>
                  <a:lnTo>
                    <a:pt x="25" y="414"/>
                  </a:lnTo>
                  <a:cubicBezTo>
                    <a:pt x="31" y="427"/>
                    <a:pt x="38" y="441"/>
                    <a:pt x="47" y="454"/>
                  </a:cubicBezTo>
                  <a:lnTo>
                    <a:pt x="47" y="454"/>
                  </a:lnTo>
                  <a:close/>
                  <a:moveTo>
                    <a:pt x="101" y="421"/>
                  </a:moveTo>
                  <a:lnTo>
                    <a:pt x="101" y="421"/>
                  </a:lnTo>
                  <a:lnTo>
                    <a:pt x="50" y="459"/>
                  </a:lnTo>
                  <a:cubicBezTo>
                    <a:pt x="58" y="472"/>
                    <a:pt x="68" y="484"/>
                    <a:pt x="79" y="496"/>
                  </a:cubicBezTo>
                  <a:lnTo>
                    <a:pt x="119" y="448"/>
                  </a:lnTo>
                  <a:cubicBezTo>
                    <a:pt x="116" y="445"/>
                    <a:pt x="114" y="441"/>
                    <a:pt x="111" y="437"/>
                  </a:cubicBezTo>
                  <a:lnTo>
                    <a:pt x="73" y="475"/>
                  </a:lnTo>
                  <a:cubicBezTo>
                    <a:pt x="70" y="478"/>
                    <a:pt x="67" y="474"/>
                    <a:pt x="69" y="471"/>
                  </a:cubicBezTo>
                  <a:lnTo>
                    <a:pt x="108" y="433"/>
                  </a:lnTo>
                  <a:cubicBezTo>
                    <a:pt x="106" y="429"/>
                    <a:pt x="103" y="425"/>
                    <a:pt x="101" y="421"/>
                  </a:cubicBezTo>
                  <a:lnTo>
                    <a:pt x="101" y="421"/>
                  </a:lnTo>
                  <a:close/>
                  <a:moveTo>
                    <a:pt x="23" y="408"/>
                  </a:moveTo>
                  <a:lnTo>
                    <a:pt x="23" y="408"/>
                  </a:lnTo>
                  <a:lnTo>
                    <a:pt x="82" y="381"/>
                  </a:lnTo>
                  <a:cubicBezTo>
                    <a:pt x="80" y="377"/>
                    <a:pt x="79" y="373"/>
                    <a:pt x="78" y="369"/>
                  </a:cubicBezTo>
                  <a:lnTo>
                    <a:pt x="29" y="384"/>
                  </a:lnTo>
                  <a:cubicBezTo>
                    <a:pt x="26" y="385"/>
                    <a:pt x="24" y="379"/>
                    <a:pt x="28" y="378"/>
                  </a:cubicBezTo>
                  <a:lnTo>
                    <a:pt x="76" y="364"/>
                  </a:lnTo>
                  <a:cubicBezTo>
                    <a:pt x="74" y="359"/>
                    <a:pt x="73" y="354"/>
                    <a:pt x="72" y="348"/>
                  </a:cubicBezTo>
                  <a:lnTo>
                    <a:pt x="7" y="362"/>
                  </a:lnTo>
                  <a:cubicBezTo>
                    <a:pt x="11" y="378"/>
                    <a:pt x="16" y="393"/>
                    <a:pt x="23" y="408"/>
                  </a:cubicBezTo>
                  <a:lnTo>
                    <a:pt x="23" y="408"/>
                  </a:lnTo>
                  <a:close/>
                  <a:moveTo>
                    <a:pt x="6" y="357"/>
                  </a:moveTo>
                  <a:lnTo>
                    <a:pt x="6" y="357"/>
                  </a:lnTo>
                  <a:lnTo>
                    <a:pt x="70" y="343"/>
                  </a:lnTo>
                  <a:cubicBezTo>
                    <a:pt x="69" y="338"/>
                    <a:pt x="69" y="334"/>
                    <a:pt x="68" y="329"/>
                  </a:cubicBezTo>
                  <a:lnTo>
                    <a:pt x="17" y="334"/>
                  </a:lnTo>
                  <a:cubicBezTo>
                    <a:pt x="13" y="334"/>
                    <a:pt x="13" y="329"/>
                    <a:pt x="16" y="328"/>
                  </a:cubicBezTo>
                  <a:lnTo>
                    <a:pt x="67" y="324"/>
                  </a:lnTo>
                  <a:cubicBezTo>
                    <a:pt x="66" y="319"/>
                    <a:pt x="66" y="314"/>
                    <a:pt x="66" y="308"/>
                  </a:cubicBezTo>
                  <a:lnTo>
                    <a:pt x="0" y="307"/>
                  </a:lnTo>
                  <a:cubicBezTo>
                    <a:pt x="1" y="324"/>
                    <a:pt x="3" y="340"/>
                    <a:pt x="6" y="357"/>
                  </a:cubicBezTo>
                  <a:lnTo>
                    <a:pt x="6" y="357"/>
                  </a:lnTo>
                  <a:close/>
                  <a:moveTo>
                    <a:pt x="0" y="302"/>
                  </a:moveTo>
                  <a:lnTo>
                    <a:pt x="0" y="302"/>
                  </a:lnTo>
                  <a:lnTo>
                    <a:pt x="66" y="303"/>
                  </a:lnTo>
                  <a:cubicBezTo>
                    <a:pt x="65" y="298"/>
                    <a:pt x="65" y="294"/>
                    <a:pt x="66" y="290"/>
                  </a:cubicBezTo>
                  <a:lnTo>
                    <a:pt x="15" y="284"/>
                  </a:lnTo>
                  <a:cubicBezTo>
                    <a:pt x="11" y="284"/>
                    <a:pt x="12" y="278"/>
                    <a:pt x="16" y="278"/>
                  </a:cubicBezTo>
                  <a:lnTo>
                    <a:pt x="66" y="284"/>
                  </a:lnTo>
                  <a:cubicBezTo>
                    <a:pt x="66" y="278"/>
                    <a:pt x="67" y="273"/>
                    <a:pt x="67" y="267"/>
                  </a:cubicBezTo>
                  <a:lnTo>
                    <a:pt x="4" y="254"/>
                  </a:lnTo>
                  <a:cubicBezTo>
                    <a:pt x="1" y="270"/>
                    <a:pt x="0" y="286"/>
                    <a:pt x="0" y="302"/>
                  </a:cubicBezTo>
                  <a:lnTo>
                    <a:pt x="0" y="302"/>
                  </a:lnTo>
                  <a:close/>
                  <a:moveTo>
                    <a:pt x="4" y="249"/>
                  </a:moveTo>
                  <a:lnTo>
                    <a:pt x="4" y="249"/>
                  </a:lnTo>
                  <a:lnTo>
                    <a:pt x="68" y="262"/>
                  </a:lnTo>
                  <a:cubicBezTo>
                    <a:pt x="69" y="257"/>
                    <a:pt x="70" y="253"/>
                    <a:pt x="71" y="249"/>
                  </a:cubicBezTo>
                  <a:lnTo>
                    <a:pt x="22" y="233"/>
                  </a:lnTo>
                  <a:cubicBezTo>
                    <a:pt x="18" y="232"/>
                    <a:pt x="20" y="227"/>
                    <a:pt x="23" y="228"/>
                  </a:cubicBezTo>
                  <a:lnTo>
                    <a:pt x="72" y="243"/>
                  </a:lnTo>
                  <a:cubicBezTo>
                    <a:pt x="73" y="239"/>
                    <a:pt x="74" y="235"/>
                    <a:pt x="75" y="231"/>
                  </a:cubicBezTo>
                  <a:lnTo>
                    <a:pt x="17" y="202"/>
                  </a:lnTo>
                  <a:cubicBezTo>
                    <a:pt x="11" y="217"/>
                    <a:pt x="7" y="233"/>
                    <a:pt x="4" y="249"/>
                  </a:cubicBezTo>
                  <a:lnTo>
                    <a:pt x="4" y="249"/>
                  </a:lnTo>
                  <a:close/>
                  <a:moveTo>
                    <a:pt x="19" y="196"/>
                  </a:moveTo>
                  <a:lnTo>
                    <a:pt x="19" y="196"/>
                  </a:lnTo>
                  <a:lnTo>
                    <a:pt x="77" y="225"/>
                  </a:lnTo>
                  <a:cubicBezTo>
                    <a:pt x="79" y="221"/>
                    <a:pt x="80" y="217"/>
                    <a:pt x="82" y="213"/>
                  </a:cubicBezTo>
                  <a:lnTo>
                    <a:pt x="37" y="186"/>
                  </a:lnTo>
                  <a:cubicBezTo>
                    <a:pt x="34" y="184"/>
                    <a:pt x="37" y="179"/>
                    <a:pt x="40" y="181"/>
                  </a:cubicBezTo>
                  <a:lnTo>
                    <a:pt x="84" y="208"/>
                  </a:lnTo>
                  <a:cubicBezTo>
                    <a:pt x="86" y="203"/>
                    <a:pt x="88" y="199"/>
                    <a:pt x="90" y="195"/>
                  </a:cubicBezTo>
                  <a:lnTo>
                    <a:pt x="38" y="154"/>
                  </a:lnTo>
                  <a:cubicBezTo>
                    <a:pt x="30" y="168"/>
                    <a:pt x="24" y="182"/>
                    <a:pt x="19" y="196"/>
                  </a:cubicBezTo>
                  <a:lnTo>
                    <a:pt x="19" y="196"/>
                  </a:lnTo>
                  <a:close/>
                  <a:moveTo>
                    <a:pt x="40" y="149"/>
                  </a:moveTo>
                  <a:lnTo>
                    <a:pt x="40" y="149"/>
                  </a:lnTo>
                  <a:lnTo>
                    <a:pt x="93" y="190"/>
                  </a:lnTo>
                  <a:cubicBezTo>
                    <a:pt x="95" y="186"/>
                    <a:pt x="97" y="183"/>
                    <a:pt x="99" y="179"/>
                  </a:cubicBezTo>
                  <a:lnTo>
                    <a:pt x="60" y="142"/>
                  </a:lnTo>
                  <a:cubicBezTo>
                    <a:pt x="58" y="140"/>
                    <a:pt x="62" y="136"/>
                    <a:pt x="64" y="138"/>
                  </a:cubicBezTo>
                  <a:lnTo>
                    <a:pt x="102" y="174"/>
                  </a:lnTo>
                  <a:cubicBezTo>
                    <a:pt x="105" y="170"/>
                    <a:pt x="108" y="166"/>
                    <a:pt x="111" y="162"/>
                  </a:cubicBezTo>
                  <a:lnTo>
                    <a:pt x="67" y="111"/>
                  </a:lnTo>
                  <a:cubicBezTo>
                    <a:pt x="57" y="123"/>
                    <a:pt x="48" y="136"/>
                    <a:pt x="40" y="149"/>
                  </a:cubicBezTo>
                  <a:lnTo>
                    <a:pt x="40" y="149"/>
                  </a:lnTo>
                  <a:close/>
                  <a:moveTo>
                    <a:pt x="70" y="106"/>
                  </a:moveTo>
                  <a:lnTo>
                    <a:pt x="70" y="106"/>
                  </a:lnTo>
                  <a:lnTo>
                    <a:pt x="114" y="157"/>
                  </a:lnTo>
                  <a:cubicBezTo>
                    <a:pt x="117" y="154"/>
                    <a:pt x="120" y="150"/>
                    <a:pt x="123" y="147"/>
                  </a:cubicBezTo>
                  <a:lnTo>
                    <a:pt x="90" y="102"/>
                  </a:lnTo>
                  <a:cubicBezTo>
                    <a:pt x="88" y="99"/>
                    <a:pt x="93" y="96"/>
                    <a:pt x="95" y="99"/>
                  </a:cubicBezTo>
                  <a:lnTo>
                    <a:pt x="127" y="143"/>
                  </a:lnTo>
                  <a:cubicBezTo>
                    <a:pt x="130" y="139"/>
                    <a:pt x="133" y="136"/>
                    <a:pt x="137" y="133"/>
                  </a:cubicBezTo>
                  <a:lnTo>
                    <a:pt x="102" y="72"/>
                  </a:lnTo>
                  <a:cubicBezTo>
                    <a:pt x="91" y="83"/>
                    <a:pt x="80" y="94"/>
                    <a:pt x="70" y="106"/>
                  </a:cubicBezTo>
                  <a:lnTo>
                    <a:pt x="70" y="106"/>
                  </a:lnTo>
                  <a:close/>
                  <a:moveTo>
                    <a:pt x="106" y="69"/>
                  </a:moveTo>
                  <a:lnTo>
                    <a:pt x="106" y="69"/>
                  </a:lnTo>
                  <a:lnTo>
                    <a:pt x="141" y="129"/>
                  </a:lnTo>
                  <a:cubicBezTo>
                    <a:pt x="144" y="126"/>
                    <a:pt x="147" y="123"/>
                    <a:pt x="150" y="121"/>
                  </a:cubicBezTo>
                  <a:lnTo>
                    <a:pt x="127" y="68"/>
                  </a:lnTo>
                  <a:cubicBezTo>
                    <a:pt x="126" y="64"/>
                    <a:pt x="131" y="62"/>
                    <a:pt x="133" y="66"/>
                  </a:cubicBezTo>
                  <a:lnTo>
                    <a:pt x="155" y="117"/>
                  </a:lnTo>
                  <a:cubicBezTo>
                    <a:pt x="159" y="114"/>
                    <a:pt x="163" y="111"/>
                    <a:pt x="167" y="108"/>
                  </a:cubicBezTo>
                  <a:lnTo>
                    <a:pt x="144" y="40"/>
                  </a:lnTo>
                  <a:cubicBezTo>
                    <a:pt x="131" y="49"/>
                    <a:pt x="118" y="58"/>
                    <a:pt x="106" y="69"/>
                  </a:cubicBezTo>
                  <a:lnTo>
                    <a:pt x="106" y="69"/>
                  </a:lnTo>
                  <a:close/>
                  <a:moveTo>
                    <a:pt x="149" y="37"/>
                  </a:moveTo>
                  <a:lnTo>
                    <a:pt x="149" y="37"/>
                  </a:lnTo>
                  <a:lnTo>
                    <a:pt x="172" y="105"/>
                  </a:lnTo>
                  <a:cubicBezTo>
                    <a:pt x="176" y="103"/>
                    <a:pt x="179" y="101"/>
                    <a:pt x="183" y="99"/>
                  </a:cubicBezTo>
                  <a:lnTo>
                    <a:pt x="170" y="42"/>
                  </a:lnTo>
                  <a:cubicBezTo>
                    <a:pt x="169" y="38"/>
                    <a:pt x="174" y="37"/>
                    <a:pt x="175" y="40"/>
                  </a:cubicBezTo>
                  <a:lnTo>
                    <a:pt x="188" y="96"/>
                  </a:lnTo>
                  <a:cubicBezTo>
                    <a:pt x="192" y="94"/>
                    <a:pt x="196" y="92"/>
                    <a:pt x="200" y="90"/>
                  </a:cubicBezTo>
                  <a:lnTo>
                    <a:pt x="191" y="16"/>
                  </a:lnTo>
                  <a:cubicBezTo>
                    <a:pt x="176" y="22"/>
                    <a:pt x="162" y="29"/>
                    <a:pt x="149" y="37"/>
                  </a:cubicBezTo>
                  <a:lnTo>
                    <a:pt x="149" y="37"/>
                  </a:lnTo>
                  <a:close/>
                  <a:moveTo>
                    <a:pt x="196" y="14"/>
                  </a:moveTo>
                  <a:lnTo>
                    <a:pt x="196" y="14"/>
                  </a:lnTo>
                  <a:lnTo>
                    <a:pt x="206" y="88"/>
                  </a:lnTo>
                  <a:cubicBezTo>
                    <a:pt x="210" y="86"/>
                    <a:pt x="214" y="84"/>
                    <a:pt x="219" y="83"/>
                  </a:cubicBezTo>
                  <a:lnTo>
                    <a:pt x="217" y="21"/>
                  </a:lnTo>
                  <a:cubicBezTo>
                    <a:pt x="217" y="17"/>
                    <a:pt x="222" y="17"/>
                    <a:pt x="222" y="21"/>
                  </a:cubicBezTo>
                  <a:lnTo>
                    <a:pt x="224" y="81"/>
                  </a:lnTo>
                  <a:cubicBezTo>
                    <a:pt x="229" y="79"/>
                    <a:pt x="233" y="78"/>
                    <a:pt x="237" y="77"/>
                  </a:cubicBezTo>
                  <a:lnTo>
                    <a:pt x="243" y="0"/>
                  </a:lnTo>
                  <a:cubicBezTo>
                    <a:pt x="227" y="3"/>
                    <a:pt x="211" y="8"/>
                    <a:pt x="196" y="14"/>
                  </a:cubicBezTo>
                  <a:lnTo>
                    <a:pt x="196" y="14"/>
                  </a:lnTo>
                  <a:close/>
                </a:path>
              </a:pathLst>
            </a:custGeom>
            <a:noFill/>
            <a:ln w="15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sz="4267"/>
            </a:p>
          </p:txBody>
        </p:sp>
        <p:sp>
          <p:nvSpPr>
            <p:cNvPr id="9" name="Freeform 10"/>
            <p:cNvSpPr>
              <a:spLocks noEditPoints="1"/>
            </p:cNvSpPr>
            <p:nvPr userDrawn="1"/>
          </p:nvSpPr>
          <p:spPr bwMode="auto">
            <a:xfrm>
              <a:off x="7700963" y="400050"/>
              <a:ext cx="238125" cy="323850"/>
            </a:xfrm>
            <a:custGeom>
              <a:avLst/>
              <a:gdLst>
                <a:gd name="T0" fmla="*/ 134 w 292"/>
                <a:gd name="T1" fmla="*/ 82 h 393"/>
                <a:gd name="T2" fmla="*/ 164 w 292"/>
                <a:gd name="T3" fmla="*/ 19 h 393"/>
                <a:gd name="T4" fmla="*/ 187 w 292"/>
                <a:gd name="T5" fmla="*/ 0 h 393"/>
                <a:gd name="T6" fmla="*/ 193 w 292"/>
                <a:gd name="T7" fmla="*/ 0 h 393"/>
                <a:gd name="T8" fmla="*/ 188 w 292"/>
                <a:gd name="T9" fmla="*/ 77 h 393"/>
                <a:gd name="T10" fmla="*/ 194 w 292"/>
                <a:gd name="T11" fmla="*/ 78 h 393"/>
                <a:gd name="T12" fmla="*/ 193 w 292"/>
                <a:gd name="T13" fmla="*/ 0 h 393"/>
                <a:gd name="T14" fmla="*/ 246 w 292"/>
                <a:gd name="T15" fmla="*/ 5 h 393"/>
                <a:gd name="T16" fmla="*/ 258 w 292"/>
                <a:gd name="T17" fmla="*/ 22 h 393"/>
                <a:gd name="T18" fmla="*/ 248 w 292"/>
                <a:gd name="T19" fmla="*/ 90 h 393"/>
                <a:gd name="T20" fmla="*/ 246 w 292"/>
                <a:gd name="T21" fmla="*/ 5 h 393"/>
                <a:gd name="T22" fmla="*/ 144 w 292"/>
                <a:gd name="T23" fmla="*/ 176 h 393"/>
                <a:gd name="T24" fmla="*/ 128 w 292"/>
                <a:gd name="T25" fmla="*/ 177 h 393"/>
                <a:gd name="T26" fmla="*/ 149 w 292"/>
                <a:gd name="T27" fmla="*/ 197 h 393"/>
                <a:gd name="T28" fmla="*/ 167 w 292"/>
                <a:gd name="T29" fmla="*/ 103 h 393"/>
                <a:gd name="T30" fmla="*/ 141 w 292"/>
                <a:gd name="T31" fmla="*/ 137 h 393"/>
                <a:gd name="T32" fmla="*/ 135 w 292"/>
                <a:gd name="T33" fmla="*/ 138 h 393"/>
                <a:gd name="T34" fmla="*/ 133 w 292"/>
                <a:gd name="T35" fmla="*/ 154 h 393"/>
                <a:gd name="T36" fmla="*/ 142 w 292"/>
                <a:gd name="T37" fmla="*/ 152 h 393"/>
                <a:gd name="T38" fmla="*/ 144 w 292"/>
                <a:gd name="T39" fmla="*/ 174 h 393"/>
                <a:gd name="T40" fmla="*/ 123 w 292"/>
                <a:gd name="T41" fmla="*/ 123 h 393"/>
                <a:gd name="T42" fmla="*/ 126 w 292"/>
                <a:gd name="T43" fmla="*/ 124 h 393"/>
                <a:gd name="T44" fmla="*/ 111 w 292"/>
                <a:gd name="T45" fmla="*/ 115 h 393"/>
                <a:gd name="T46" fmla="*/ 138 w 292"/>
                <a:gd name="T47" fmla="*/ 172 h 393"/>
                <a:gd name="T48" fmla="*/ 113 w 292"/>
                <a:gd name="T49" fmla="*/ 140 h 393"/>
                <a:gd name="T50" fmla="*/ 123 w 292"/>
                <a:gd name="T51" fmla="*/ 123 h 393"/>
                <a:gd name="T52" fmla="*/ 105 w 292"/>
                <a:gd name="T53" fmla="*/ 164 h 393"/>
                <a:gd name="T54" fmla="*/ 54 w 292"/>
                <a:gd name="T55" fmla="*/ 162 h 393"/>
                <a:gd name="T56" fmla="*/ 59 w 292"/>
                <a:gd name="T57" fmla="*/ 164 h 393"/>
                <a:gd name="T58" fmla="*/ 121 w 292"/>
                <a:gd name="T59" fmla="*/ 175 h 393"/>
                <a:gd name="T60" fmla="*/ 101 w 292"/>
                <a:gd name="T61" fmla="*/ 119 h 393"/>
                <a:gd name="T62" fmla="*/ 101 w 292"/>
                <a:gd name="T63" fmla="*/ 159 h 393"/>
                <a:gd name="T64" fmla="*/ 56 w 292"/>
                <a:gd name="T65" fmla="*/ 168 h 393"/>
                <a:gd name="T66" fmla="*/ 128 w 292"/>
                <a:gd name="T67" fmla="*/ 196 h 393"/>
                <a:gd name="T68" fmla="*/ 56 w 292"/>
                <a:gd name="T69" fmla="*/ 169 h 393"/>
                <a:gd name="T70" fmla="*/ 55 w 292"/>
                <a:gd name="T71" fmla="*/ 250 h 393"/>
                <a:gd name="T72" fmla="*/ 25 w 292"/>
                <a:gd name="T73" fmla="*/ 276 h 393"/>
                <a:gd name="T74" fmla="*/ 19 w 292"/>
                <a:gd name="T75" fmla="*/ 285 h 393"/>
                <a:gd name="T76" fmla="*/ 21 w 292"/>
                <a:gd name="T77" fmla="*/ 340 h 393"/>
                <a:gd name="T78" fmla="*/ 69 w 292"/>
                <a:gd name="T79" fmla="*/ 310 h 393"/>
                <a:gd name="T80" fmla="*/ 75 w 292"/>
                <a:gd name="T81" fmla="*/ 336 h 393"/>
                <a:gd name="T82" fmla="*/ 37 w 292"/>
                <a:gd name="T83" fmla="*/ 256 h 393"/>
                <a:gd name="T84" fmla="*/ 13 w 292"/>
                <a:gd name="T85" fmla="*/ 247 h 393"/>
                <a:gd name="T86" fmla="*/ 37 w 292"/>
                <a:gd name="T87" fmla="*/ 256 h 393"/>
                <a:gd name="T88" fmla="*/ 17 w 292"/>
                <a:gd name="T89" fmla="*/ 369 h 393"/>
                <a:gd name="T90" fmla="*/ 17 w 292"/>
                <a:gd name="T91" fmla="*/ 369 h 393"/>
                <a:gd name="T92" fmla="*/ 14 w 292"/>
                <a:gd name="T93" fmla="*/ 265 h 393"/>
                <a:gd name="T94" fmla="*/ 15 w 292"/>
                <a:gd name="T95" fmla="*/ 281 h 393"/>
                <a:gd name="T96" fmla="*/ 14 w 292"/>
                <a:gd name="T97" fmla="*/ 265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2" h="393">
                  <a:moveTo>
                    <a:pt x="139" y="5"/>
                  </a:moveTo>
                  <a:lnTo>
                    <a:pt x="139" y="5"/>
                  </a:lnTo>
                  <a:lnTo>
                    <a:pt x="134" y="82"/>
                  </a:lnTo>
                  <a:cubicBezTo>
                    <a:pt x="139" y="81"/>
                    <a:pt x="144" y="80"/>
                    <a:pt x="149" y="79"/>
                  </a:cubicBezTo>
                  <a:lnTo>
                    <a:pt x="159" y="18"/>
                  </a:lnTo>
                  <a:cubicBezTo>
                    <a:pt x="159" y="15"/>
                    <a:pt x="165" y="16"/>
                    <a:pt x="164" y="19"/>
                  </a:cubicBezTo>
                  <a:lnTo>
                    <a:pt x="155" y="78"/>
                  </a:lnTo>
                  <a:cubicBezTo>
                    <a:pt x="159" y="78"/>
                    <a:pt x="163" y="78"/>
                    <a:pt x="167" y="77"/>
                  </a:cubicBezTo>
                  <a:lnTo>
                    <a:pt x="187" y="0"/>
                  </a:lnTo>
                  <a:cubicBezTo>
                    <a:pt x="171" y="1"/>
                    <a:pt x="155" y="2"/>
                    <a:pt x="139" y="5"/>
                  </a:cubicBezTo>
                  <a:lnTo>
                    <a:pt x="139" y="5"/>
                  </a:lnTo>
                  <a:close/>
                  <a:moveTo>
                    <a:pt x="193" y="0"/>
                  </a:moveTo>
                  <a:lnTo>
                    <a:pt x="193" y="0"/>
                  </a:lnTo>
                  <a:lnTo>
                    <a:pt x="173" y="77"/>
                  </a:lnTo>
                  <a:cubicBezTo>
                    <a:pt x="178" y="77"/>
                    <a:pt x="183" y="77"/>
                    <a:pt x="188" y="77"/>
                  </a:cubicBezTo>
                  <a:lnTo>
                    <a:pt x="207" y="17"/>
                  </a:lnTo>
                  <a:cubicBezTo>
                    <a:pt x="208" y="13"/>
                    <a:pt x="214" y="15"/>
                    <a:pt x="213" y="18"/>
                  </a:cubicBezTo>
                  <a:lnTo>
                    <a:pt x="194" y="78"/>
                  </a:lnTo>
                  <a:cubicBezTo>
                    <a:pt x="199" y="78"/>
                    <a:pt x="203" y="79"/>
                    <a:pt x="208" y="80"/>
                  </a:cubicBezTo>
                  <a:lnTo>
                    <a:pt x="240" y="4"/>
                  </a:lnTo>
                  <a:cubicBezTo>
                    <a:pt x="224" y="2"/>
                    <a:pt x="208" y="0"/>
                    <a:pt x="193" y="0"/>
                  </a:cubicBezTo>
                  <a:lnTo>
                    <a:pt x="193" y="0"/>
                  </a:lnTo>
                  <a:close/>
                  <a:moveTo>
                    <a:pt x="246" y="5"/>
                  </a:moveTo>
                  <a:lnTo>
                    <a:pt x="246" y="5"/>
                  </a:lnTo>
                  <a:lnTo>
                    <a:pt x="214" y="81"/>
                  </a:lnTo>
                  <a:cubicBezTo>
                    <a:pt x="218" y="81"/>
                    <a:pt x="222" y="82"/>
                    <a:pt x="226" y="83"/>
                  </a:cubicBezTo>
                  <a:lnTo>
                    <a:pt x="258" y="22"/>
                  </a:lnTo>
                  <a:cubicBezTo>
                    <a:pt x="260" y="19"/>
                    <a:pt x="265" y="21"/>
                    <a:pt x="263" y="25"/>
                  </a:cubicBezTo>
                  <a:lnTo>
                    <a:pt x="232" y="85"/>
                  </a:lnTo>
                  <a:cubicBezTo>
                    <a:pt x="237" y="86"/>
                    <a:pt x="243" y="88"/>
                    <a:pt x="248" y="90"/>
                  </a:cubicBezTo>
                  <a:lnTo>
                    <a:pt x="292" y="17"/>
                  </a:lnTo>
                  <a:cubicBezTo>
                    <a:pt x="277" y="12"/>
                    <a:pt x="261" y="8"/>
                    <a:pt x="246" y="5"/>
                  </a:cubicBezTo>
                  <a:lnTo>
                    <a:pt x="246" y="5"/>
                  </a:lnTo>
                  <a:close/>
                  <a:moveTo>
                    <a:pt x="144" y="174"/>
                  </a:moveTo>
                  <a:lnTo>
                    <a:pt x="144" y="174"/>
                  </a:lnTo>
                  <a:cubicBezTo>
                    <a:pt x="144" y="175"/>
                    <a:pt x="144" y="175"/>
                    <a:pt x="144" y="176"/>
                  </a:cubicBezTo>
                  <a:cubicBezTo>
                    <a:pt x="143" y="176"/>
                    <a:pt x="143" y="176"/>
                    <a:pt x="142" y="177"/>
                  </a:cubicBezTo>
                  <a:cubicBezTo>
                    <a:pt x="142" y="177"/>
                    <a:pt x="142" y="177"/>
                    <a:pt x="142" y="177"/>
                  </a:cubicBezTo>
                  <a:cubicBezTo>
                    <a:pt x="137" y="178"/>
                    <a:pt x="132" y="177"/>
                    <a:pt x="128" y="177"/>
                  </a:cubicBezTo>
                  <a:cubicBezTo>
                    <a:pt x="127" y="177"/>
                    <a:pt x="127" y="177"/>
                    <a:pt x="126" y="178"/>
                  </a:cubicBezTo>
                  <a:cubicBezTo>
                    <a:pt x="127" y="183"/>
                    <a:pt x="130" y="190"/>
                    <a:pt x="136" y="196"/>
                  </a:cubicBezTo>
                  <a:cubicBezTo>
                    <a:pt x="140" y="196"/>
                    <a:pt x="144" y="196"/>
                    <a:pt x="149" y="197"/>
                  </a:cubicBezTo>
                  <a:lnTo>
                    <a:pt x="161" y="145"/>
                  </a:lnTo>
                  <a:cubicBezTo>
                    <a:pt x="147" y="141"/>
                    <a:pt x="144" y="117"/>
                    <a:pt x="162" y="113"/>
                  </a:cubicBezTo>
                  <a:cubicBezTo>
                    <a:pt x="162" y="109"/>
                    <a:pt x="164" y="106"/>
                    <a:pt x="167" y="103"/>
                  </a:cubicBezTo>
                  <a:cubicBezTo>
                    <a:pt x="157" y="104"/>
                    <a:pt x="147" y="105"/>
                    <a:pt x="138" y="107"/>
                  </a:cubicBezTo>
                  <a:lnTo>
                    <a:pt x="141" y="136"/>
                  </a:lnTo>
                  <a:cubicBezTo>
                    <a:pt x="141" y="136"/>
                    <a:pt x="141" y="136"/>
                    <a:pt x="141" y="137"/>
                  </a:cubicBezTo>
                  <a:lnTo>
                    <a:pt x="141" y="140"/>
                  </a:lnTo>
                  <a:cubicBezTo>
                    <a:pt x="141" y="143"/>
                    <a:pt x="136" y="144"/>
                    <a:pt x="135" y="140"/>
                  </a:cubicBezTo>
                  <a:lnTo>
                    <a:pt x="135" y="138"/>
                  </a:lnTo>
                  <a:lnTo>
                    <a:pt x="124" y="130"/>
                  </a:lnTo>
                  <a:cubicBezTo>
                    <a:pt x="121" y="132"/>
                    <a:pt x="119" y="136"/>
                    <a:pt x="119" y="140"/>
                  </a:cubicBezTo>
                  <a:cubicBezTo>
                    <a:pt x="119" y="148"/>
                    <a:pt x="125" y="154"/>
                    <a:pt x="133" y="154"/>
                  </a:cubicBezTo>
                  <a:cubicBezTo>
                    <a:pt x="134" y="154"/>
                    <a:pt x="135" y="154"/>
                    <a:pt x="137" y="154"/>
                  </a:cubicBezTo>
                  <a:lnTo>
                    <a:pt x="137" y="153"/>
                  </a:lnTo>
                  <a:cubicBezTo>
                    <a:pt x="136" y="149"/>
                    <a:pt x="142" y="148"/>
                    <a:pt x="142" y="152"/>
                  </a:cubicBezTo>
                  <a:lnTo>
                    <a:pt x="142" y="155"/>
                  </a:lnTo>
                  <a:cubicBezTo>
                    <a:pt x="143" y="155"/>
                    <a:pt x="143" y="155"/>
                    <a:pt x="143" y="156"/>
                  </a:cubicBezTo>
                  <a:lnTo>
                    <a:pt x="144" y="174"/>
                  </a:lnTo>
                  <a:cubicBezTo>
                    <a:pt x="144" y="174"/>
                    <a:pt x="144" y="174"/>
                    <a:pt x="144" y="174"/>
                  </a:cubicBezTo>
                  <a:lnTo>
                    <a:pt x="144" y="174"/>
                  </a:lnTo>
                  <a:close/>
                  <a:moveTo>
                    <a:pt x="123" y="123"/>
                  </a:moveTo>
                  <a:lnTo>
                    <a:pt x="123" y="123"/>
                  </a:lnTo>
                  <a:lnTo>
                    <a:pt x="125" y="124"/>
                  </a:lnTo>
                  <a:cubicBezTo>
                    <a:pt x="125" y="124"/>
                    <a:pt x="125" y="124"/>
                    <a:pt x="126" y="124"/>
                  </a:cubicBezTo>
                  <a:lnTo>
                    <a:pt x="135" y="131"/>
                  </a:lnTo>
                  <a:lnTo>
                    <a:pt x="133" y="108"/>
                  </a:lnTo>
                  <a:cubicBezTo>
                    <a:pt x="125" y="110"/>
                    <a:pt x="118" y="112"/>
                    <a:pt x="111" y="115"/>
                  </a:cubicBezTo>
                  <a:cubicBezTo>
                    <a:pt x="97" y="130"/>
                    <a:pt x="98" y="147"/>
                    <a:pt x="107" y="159"/>
                  </a:cubicBezTo>
                  <a:cubicBezTo>
                    <a:pt x="108" y="159"/>
                    <a:pt x="108" y="159"/>
                    <a:pt x="108" y="159"/>
                  </a:cubicBezTo>
                  <a:cubicBezTo>
                    <a:pt x="115" y="168"/>
                    <a:pt x="127" y="173"/>
                    <a:pt x="138" y="172"/>
                  </a:cubicBezTo>
                  <a:lnTo>
                    <a:pt x="137" y="159"/>
                  </a:lnTo>
                  <a:cubicBezTo>
                    <a:pt x="136" y="160"/>
                    <a:pt x="134" y="160"/>
                    <a:pt x="133" y="160"/>
                  </a:cubicBezTo>
                  <a:cubicBezTo>
                    <a:pt x="122" y="160"/>
                    <a:pt x="113" y="151"/>
                    <a:pt x="113" y="140"/>
                  </a:cubicBezTo>
                  <a:cubicBezTo>
                    <a:pt x="113" y="135"/>
                    <a:pt x="116" y="130"/>
                    <a:pt x="119" y="126"/>
                  </a:cubicBezTo>
                  <a:cubicBezTo>
                    <a:pt x="118" y="124"/>
                    <a:pt x="121" y="121"/>
                    <a:pt x="123" y="123"/>
                  </a:cubicBezTo>
                  <a:lnTo>
                    <a:pt x="123" y="123"/>
                  </a:lnTo>
                  <a:close/>
                  <a:moveTo>
                    <a:pt x="121" y="175"/>
                  </a:moveTo>
                  <a:lnTo>
                    <a:pt x="121" y="175"/>
                  </a:lnTo>
                  <a:cubicBezTo>
                    <a:pt x="115" y="172"/>
                    <a:pt x="109" y="169"/>
                    <a:pt x="105" y="164"/>
                  </a:cubicBezTo>
                  <a:cubicBezTo>
                    <a:pt x="85" y="169"/>
                    <a:pt x="68" y="154"/>
                    <a:pt x="62" y="142"/>
                  </a:cubicBezTo>
                  <a:cubicBezTo>
                    <a:pt x="55" y="147"/>
                    <a:pt x="48" y="153"/>
                    <a:pt x="42" y="159"/>
                  </a:cubicBezTo>
                  <a:lnTo>
                    <a:pt x="54" y="162"/>
                  </a:lnTo>
                  <a:cubicBezTo>
                    <a:pt x="55" y="162"/>
                    <a:pt x="55" y="162"/>
                    <a:pt x="55" y="162"/>
                  </a:cubicBezTo>
                  <a:lnTo>
                    <a:pt x="58" y="163"/>
                  </a:lnTo>
                  <a:cubicBezTo>
                    <a:pt x="58" y="163"/>
                    <a:pt x="59" y="163"/>
                    <a:pt x="59" y="164"/>
                  </a:cubicBezTo>
                  <a:cubicBezTo>
                    <a:pt x="60" y="164"/>
                    <a:pt x="60" y="164"/>
                    <a:pt x="60" y="165"/>
                  </a:cubicBezTo>
                  <a:cubicBezTo>
                    <a:pt x="74" y="181"/>
                    <a:pt x="108" y="181"/>
                    <a:pt x="121" y="175"/>
                  </a:cubicBezTo>
                  <a:lnTo>
                    <a:pt x="121" y="175"/>
                  </a:lnTo>
                  <a:close/>
                  <a:moveTo>
                    <a:pt x="101" y="159"/>
                  </a:moveTo>
                  <a:lnTo>
                    <a:pt x="101" y="159"/>
                  </a:lnTo>
                  <a:cubicBezTo>
                    <a:pt x="93" y="148"/>
                    <a:pt x="92" y="134"/>
                    <a:pt x="101" y="119"/>
                  </a:cubicBezTo>
                  <a:cubicBezTo>
                    <a:pt x="89" y="124"/>
                    <a:pt x="77" y="131"/>
                    <a:pt x="66" y="139"/>
                  </a:cubicBezTo>
                  <a:cubicBezTo>
                    <a:pt x="71" y="149"/>
                    <a:pt x="85" y="161"/>
                    <a:pt x="101" y="159"/>
                  </a:cubicBezTo>
                  <a:lnTo>
                    <a:pt x="101" y="159"/>
                  </a:lnTo>
                  <a:close/>
                  <a:moveTo>
                    <a:pt x="56" y="169"/>
                  </a:moveTo>
                  <a:lnTo>
                    <a:pt x="56" y="169"/>
                  </a:lnTo>
                  <a:lnTo>
                    <a:pt x="56" y="168"/>
                  </a:lnTo>
                  <a:cubicBezTo>
                    <a:pt x="54" y="174"/>
                    <a:pt x="54" y="186"/>
                    <a:pt x="55" y="192"/>
                  </a:cubicBezTo>
                  <a:cubicBezTo>
                    <a:pt x="66" y="196"/>
                    <a:pt x="79" y="196"/>
                    <a:pt x="94" y="196"/>
                  </a:cubicBezTo>
                  <a:cubicBezTo>
                    <a:pt x="106" y="196"/>
                    <a:pt x="117" y="196"/>
                    <a:pt x="128" y="196"/>
                  </a:cubicBezTo>
                  <a:cubicBezTo>
                    <a:pt x="124" y="191"/>
                    <a:pt x="122" y="185"/>
                    <a:pt x="121" y="181"/>
                  </a:cubicBezTo>
                  <a:cubicBezTo>
                    <a:pt x="104" y="187"/>
                    <a:pt x="71" y="185"/>
                    <a:pt x="56" y="169"/>
                  </a:cubicBezTo>
                  <a:lnTo>
                    <a:pt x="56" y="169"/>
                  </a:lnTo>
                  <a:close/>
                  <a:moveTo>
                    <a:pt x="66" y="255"/>
                  </a:moveTo>
                  <a:lnTo>
                    <a:pt x="66" y="255"/>
                  </a:lnTo>
                  <a:cubicBezTo>
                    <a:pt x="62" y="254"/>
                    <a:pt x="59" y="252"/>
                    <a:pt x="55" y="250"/>
                  </a:cubicBezTo>
                  <a:cubicBezTo>
                    <a:pt x="51" y="253"/>
                    <a:pt x="47" y="255"/>
                    <a:pt x="44" y="258"/>
                  </a:cubicBezTo>
                  <a:cubicBezTo>
                    <a:pt x="44" y="258"/>
                    <a:pt x="43" y="259"/>
                    <a:pt x="43" y="259"/>
                  </a:cubicBezTo>
                  <a:cubicBezTo>
                    <a:pt x="36" y="265"/>
                    <a:pt x="30" y="271"/>
                    <a:pt x="25" y="276"/>
                  </a:cubicBezTo>
                  <a:cubicBezTo>
                    <a:pt x="25" y="276"/>
                    <a:pt x="25" y="277"/>
                    <a:pt x="25" y="277"/>
                  </a:cubicBezTo>
                  <a:cubicBezTo>
                    <a:pt x="23" y="279"/>
                    <a:pt x="21" y="282"/>
                    <a:pt x="19" y="284"/>
                  </a:cubicBezTo>
                  <a:cubicBezTo>
                    <a:pt x="19" y="285"/>
                    <a:pt x="19" y="285"/>
                    <a:pt x="19" y="285"/>
                  </a:cubicBezTo>
                  <a:cubicBezTo>
                    <a:pt x="12" y="295"/>
                    <a:pt x="9" y="304"/>
                    <a:pt x="8" y="312"/>
                  </a:cubicBezTo>
                  <a:cubicBezTo>
                    <a:pt x="6" y="324"/>
                    <a:pt x="7" y="340"/>
                    <a:pt x="0" y="350"/>
                  </a:cubicBezTo>
                  <a:cubicBezTo>
                    <a:pt x="11" y="349"/>
                    <a:pt x="14" y="346"/>
                    <a:pt x="21" y="340"/>
                  </a:cubicBezTo>
                  <a:cubicBezTo>
                    <a:pt x="14" y="310"/>
                    <a:pt x="36" y="271"/>
                    <a:pt x="66" y="255"/>
                  </a:cubicBezTo>
                  <a:lnTo>
                    <a:pt x="66" y="255"/>
                  </a:lnTo>
                  <a:close/>
                  <a:moveTo>
                    <a:pt x="69" y="310"/>
                  </a:moveTo>
                  <a:lnTo>
                    <a:pt x="69" y="310"/>
                  </a:lnTo>
                  <a:cubicBezTo>
                    <a:pt x="68" y="311"/>
                    <a:pt x="68" y="312"/>
                    <a:pt x="67" y="314"/>
                  </a:cubicBezTo>
                  <a:cubicBezTo>
                    <a:pt x="61" y="326"/>
                    <a:pt x="68" y="336"/>
                    <a:pt x="75" y="336"/>
                  </a:cubicBezTo>
                  <a:cubicBezTo>
                    <a:pt x="93" y="336"/>
                    <a:pt x="92" y="311"/>
                    <a:pt x="69" y="310"/>
                  </a:cubicBezTo>
                  <a:lnTo>
                    <a:pt x="69" y="310"/>
                  </a:lnTo>
                  <a:close/>
                  <a:moveTo>
                    <a:pt x="37" y="256"/>
                  </a:moveTo>
                  <a:lnTo>
                    <a:pt x="37" y="256"/>
                  </a:lnTo>
                  <a:cubicBezTo>
                    <a:pt x="28" y="249"/>
                    <a:pt x="17" y="240"/>
                    <a:pt x="12" y="229"/>
                  </a:cubicBezTo>
                  <a:cubicBezTo>
                    <a:pt x="11" y="235"/>
                    <a:pt x="11" y="241"/>
                    <a:pt x="13" y="247"/>
                  </a:cubicBezTo>
                  <a:lnTo>
                    <a:pt x="13" y="247"/>
                  </a:lnTo>
                  <a:cubicBezTo>
                    <a:pt x="15" y="256"/>
                    <a:pt x="19" y="264"/>
                    <a:pt x="23" y="270"/>
                  </a:cubicBezTo>
                  <a:cubicBezTo>
                    <a:pt x="27" y="266"/>
                    <a:pt x="32" y="261"/>
                    <a:pt x="37" y="256"/>
                  </a:cubicBezTo>
                  <a:lnTo>
                    <a:pt x="37" y="256"/>
                  </a:lnTo>
                  <a:close/>
                  <a:moveTo>
                    <a:pt x="17" y="369"/>
                  </a:moveTo>
                  <a:lnTo>
                    <a:pt x="17" y="369"/>
                  </a:lnTo>
                  <a:cubicBezTo>
                    <a:pt x="17" y="377"/>
                    <a:pt x="18" y="385"/>
                    <a:pt x="17" y="393"/>
                  </a:cubicBezTo>
                  <a:cubicBezTo>
                    <a:pt x="26" y="392"/>
                    <a:pt x="29" y="390"/>
                    <a:pt x="34" y="385"/>
                  </a:cubicBezTo>
                  <a:cubicBezTo>
                    <a:pt x="28" y="381"/>
                    <a:pt x="22" y="376"/>
                    <a:pt x="17" y="369"/>
                  </a:cubicBezTo>
                  <a:lnTo>
                    <a:pt x="17" y="369"/>
                  </a:lnTo>
                  <a:close/>
                  <a:moveTo>
                    <a:pt x="14" y="265"/>
                  </a:moveTo>
                  <a:lnTo>
                    <a:pt x="14" y="265"/>
                  </a:lnTo>
                  <a:lnTo>
                    <a:pt x="3" y="271"/>
                  </a:lnTo>
                  <a:lnTo>
                    <a:pt x="9" y="283"/>
                  </a:lnTo>
                  <a:cubicBezTo>
                    <a:pt x="11" y="282"/>
                    <a:pt x="13" y="281"/>
                    <a:pt x="15" y="281"/>
                  </a:cubicBezTo>
                  <a:cubicBezTo>
                    <a:pt x="16" y="279"/>
                    <a:pt x="18" y="277"/>
                    <a:pt x="20" y="275"/>
                  </a:cubicBezTo>
                  <a:cubicBezTo>
                    <a:pt x="18" y="272"/>
                    <a:pt x="16" y="268"/>
                    <a:pt x="14" y="265"/>
                  </a:cubicBezTo>
                  <a:lnTo>
                    <a:pt x="14" y="265"/>
                  </a:lnTo>
                  <a:close/>
                </a:path>
              </a:pathLst>
            </a:custGeom>
            <a:noFill/>
            <a:ln w="15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sz="4267"/>
            </a:p>
          </p:txBody>
        </p:sp>
        <p:sp>
          <p:nvSpPr>
            <p:cNvPr id="10" name="Freeform 11"/>
            <p:cNvSpPr>
              <a:spLocks noEditPoints="1"/>
            </p:cNvSpPr>
            <p:nvPr userDrawn="1"/>
          </p:nvSpPr>
          <p:spPr bwMode="auto">
            <a:xfrm>
              <a:off x="7686675" y="476250"/>
              <a:ext cx="280988" cy="304800"/>
            </a:xfrm>
            <a:custGeom>
              <a:avLst/>
              <a:gdLst>
                <a:gd name="T0" fmla="*/ 1 w 346"/>
                <a:gd name="T1" fmla="*/ 230 h 372"/>
                <a:gd name="T2" fmla="*/ 27 w 346"/>
                <a:gd name="T3" fmla="*/ 197 h 372"/>
                <a:gd name="T4" fmla="*/ 1 w 346"/>
                <a:gd name="T5" fmla="*/ 223 h 372"/>
                <a:gd name="T6" fmla="*/ 1 w 346"/>
                <a:gd name="T7" fmla="*/ 214 h 372"/>
                <a:gd name="T8" fmla="*/ 2 w 346"/>
                <a:gd name="T9" fmla="*/ 188 h 372"/>
                <a:gd name="T10" fmla="*/ 3 w 346"/>
                <a:gd name="T11" fmla="*/ 179 h 372"/>
                <a:gd name="T12" fmla="*/ 29 w 346"/>
                <a:gd name="T13" fmla="*/ 168 h 372"/>
                <a:gd name="T14" fmla="*/ 5 w 346"/>
                <a:gd name="T15" fmla="*/ 169 h 372"/>
                <a:gd name="T16" fmla="*/ 7 w 346"/>
                <a:gd name="T17" fmla="*/ 161 h 372"/>
                <a:gd name="T18" fmla="*/ 32 w 346"/>
                <a:gd name="T19" fmla="*/ 127 h 372"/>
                <a:gd name="T20" fmla="*/ 36 w 346"/>
                <a:gd name="T21" fmla="*/ 96 h 372"/>
                <a:gd name="T22" fmla="*/ 56 w 346"/>
                <a:gd name="T23" fmla="*/ 72 h 372"/>
                <a:gd name="T24" fmla="*/ 68 w 346"/>
                <a:gd name="T25" fmla="*/ 75 h 372"/>
                <a:gd name="T26" fmla="*/ 214 w 346"/>
                <a:gd name="T27" fmla="*/ 53 h 372"/>
                <a:gd name="T28" fmla="*/ 203 w 346"/>
                <a:gd name="T29" fmla="*/ 80 h 372"/>
                <a:gd name="T30" fmla="*/ 214 w 346"/>
                <a:gd name="T31" fmla="*/ 53 h 372"/>
                <a:gd name="T32" fmla="*/ 187 w 346"/>
                <a:gd name="T33" fmla="*/ 64 h 372"/>
                <a:gd name="T34" fmla="*/ 199 w 346"/>
                <a:gd name="T35" fmla="*/ 53 h 372"/>
                <a:gd name="T36" fmla="*/ 205 w 346"/>
                <a:gd name="T37" fmla="*/ 50 h 372"/>
                <a:gd name="T38" fmla="*/ 210 w 346"/>
                <a:gd name="T39" fmla="*/ 23 h 372"/>
                <a:gd name="T40" fmla="*/ 182 w 346"/>
                <a:gd name="T41" fmla="*/ 27 h 372"/>
                <a:gd name="T42" fmla="*/ 186 w 346"/>
                <a:gd name="T43" fmla="*/ 49 h 372"/>
                <a:gd name="T44" fmla="*/ 172 w 346"/>
                <a:gd name="T45" fmla="*/ 105 h 372"/>
                <a:gd name="T46" fmla="*/ 197 w 346"/>
                <a:gd name="T47" fmla="*/ 70 h 372"/>
                <a:gd name="T48" fmla="*/ 225 w 346"/>
                <a:gd name="T49" fmla="*/ 90 h 372"/>
                <a:gd name="T50" fmla="*/ 232 w 346"/>
                <a:gd name="T51" fmla="*/ 80 h 372"/>
                <a:gd name="T52" fmla="*/ 242 w 346"/>
                <a:gd name="T53" fmla="*/ 51 h 372"/>
                <a:gd name="T54" fmla="*/ 222 w 346"/>
                <a:gd name="T55" fmla="*/ 60 h 372"/>
                <a:gd name="T56" fmla="*/ 203 w 346"/>
                <a:gd name="T57" fmla="*/ 88 h 372"/>
                <a:gd name="T58" fmla="*/ 225 w 346"/>
                <a:gd name="T59" fmla="*/ 90 h 372"/>
                <a:gd name="T60" fmla="*/ 200 w 346"/>
                <a:gd name="T61" fmla="*/ 247 h 372"/>
                <a:gd name="T62" fmla="*/ 200 w 346"/>
                <a:gd name="T63" fmla="*/ 247 h 372"/>
                <a:gd name="T64" fmla="*/ 262 w 346"/>
                <a:gd name="T65" fmla="*/ 176 h 372"/>
                <a:gd name="T66" fmla="*/ 262 w 346"/>
                <a:gd name="T67" fmla="*/ 176 h 372"/>
                <a:gd name="T68" fmla="*/ 303 w 346"/>
                <a:gd name="T69" fmla="*/ 125 h 372"/>
                <a:gd name="T70" fmla="*/ 303 w 346"/>
                <a:gd name="T71" fmla="*/ 125 h 372"/>
                <a:gd name="T72" fmla="*/ 302 w 346"/>
                <a:gd name="T73" fmla="*/ 148 h 372"/>
                <a:gd name="T74" fmla="*/ 303 w 346"/>
                <a:gd name="T75" fmla="*/ 132 h 372"/>
                <a:gd name="T76" fmla="*/ 189 w 346"/>
                <a:gd name="T77" fmla="*/ 269 h 372"/>
                <a:gd name="T78" fmla="*/ 257 w 346"/>
                <a:gd name="T79" fmla="*/ 205 h 372"/>
                <a:gd name="T80" fmla="*/ 257 w 346"/>
                <a:gd name="T81" fmla="*/ 181 h 372"/>
                <a:gd name="T82" fmla="*/ 194 w 346"/>
                <a:gd name="T83" fmla="*/ 255 h 372"/>
                <a:gd name="T84" fmla="*/ 189 w 346"/>
                <a:gd name="T85" fmla="*/ 269 h 372"/>
                <a:gd name="T86" fmla="*/ 68 w 346"/>
                <a:gd name="T87" fmla="*/ 369 h 372"/>
                <a:gd name="T88" fmla="*/ 101 w 346"/>
                <a:gd name="T89" fmla="*/ 350 h 372"/>
                <a:gd name="T90" fmla="*/ 129 w 346"/>
                <a:gd name="T91" fmla="*/ 325 h 372"/>
                <a:gd name="T92" fmla="*/ 148 w 346"/>
                <a:gd name="T93" fmla="*/ 305 h 372"/>
                <a:gd name="T94" fmla="*/ 176 w 346"/>
                <a:gd name="T95" fmla="*/ 271 h 372"/>
                <a:gd name="T96" fmla="*/ 191 w 346"/>
                <a:gd name="T97" fmla="*/ 250 h 372"/>
                <a:gd name="T98" fmla="*/ 253 w 346"/>
                <a:gd name="T99" fmla="*/ 160 h 372"/>
                <a:gd name="T100" fmla="*/ 279 w 346"/>
                <a:gd name="T101" fmla="*/ 125 h 372"/>
                <a:gd name="T102" fmla="*/ 295 w 346"/>
                <a:gd name="T103" fmla="*/ 106 h 372"/>
                <a:gd name="T104" fmla="*/ 341 w 346"/>
                <a:gd name="T105" fmla="*/ 64 h 372"/>
                <a:gd name="T106" fmla="*/ 343 w 346"/>
                <a:gd name="T107" fmla="*/ 63 h 372"/>
                <a:gd name="T108" fmla="*/ 331 w 346"/>
                <a:gd name="T109" fmla="*/ 52 h 372"/>
                <a:gd name="T110" fmla="*/ 68 w 346"/>
                <a:gd name="T111" fmla="*/ 369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6" h="372">
                  <a:moveTo>
                    <a:pt x="1" y="223"/>
                  </a:moveTo>
                  <a:lnTo>
                    <a:pt x="1" y="223"/>
                  </a:lnTo>
                  <a:cubicBezTo>
                    <a:pt x="1" y="225"/>
                    <a:pt x="1" y="228"/>
                    <a:pt x="1" y="230"/>
                  </a:cubicBezTo>
                  <a:cubicBezTo>
                    <a:pt x="7" y="226"/>
                    <a:pt x="15" y="220"/>
                    <a:pt x="20" y="219"/>
                  </a:cubicBezTo>
                  <a:cubicBezTo>
                    <a:pt x="22" y="212"/>
                    <a:pt x="24" y="205"/>
                    <a:pt x="28" y="196"/>
                  </a:cubicBezTo>
                  <a:cubicBezTo>
                    <a:pt x="28" y="197"/>
                    <a:pt x="27" y="197"/>
                    <a:pt x="27" y="197"/>
                  </a:cubicBezTo>
                  <a:cubicBezTo>
                    <a:pt x="27" y="197"/>
                    <a:pt x="27" y="197"/>
                    <a:pt x="27" y="197"/>
                  </a:cubicBezTo>
                  <a:cubicBezTo>
                    <a:pt x="15" y="204"/>
                    <a:pt x="3" y="218"/>
                    <a:pt x="1" y="223"/>
                  </a:cubicBezTo>
                  <a:lnTo>
                    <a:pt x="1" y="223"/>
                  </a:lnTo>
                  <a:close/>
                  <a:moveTo>
                    <a:pt x="2" y="188"/>
                  </a:moveTo>
                  <a:lnTo>
                    <a:pt x="2" y="188"/>
                  </a:lnTo>
                  <a:cubicBezTo>
                    <a:pt x="1" y="196"/>
                    <a:pt x="0" y="205"/>
                    <a:pt x="1" y="214"/>
                  </a:cubicBezTo>
                  <a:cubicBezTo>
                    <a:pt x="3" y="210"/>
                    <a:pt x="7" y="206"/>
                    <a:pt x="11" y="202"/>
                  </a:cubicBezTo>
                  <a:lnTo>
                    <a:pt x="2" y="188"/>
                  </a:lnTo>
                  <a:lnTo>
                    <a:pt x="2" y="188"/>
                  </a:lnTo>
                  <a:close/>
                  <a:moveTo>
                    <a:pt x="5" y="169"/>
                  </a:moveTo>
                  <a:lnTo>
                    <a:pt x="5" y="169"/>
                  </a:lnTo>
                  <a:cubicBezTo>
                    <a:pt x="4" y="172"/>
                    <a:pt x="4" y="176"/>
                    <a:pt x="3" y="179"/>
                  </a:cubicBezTo>
                  <a:lnTo>
                    <a:pt x="15" y="198"/>
                  </a:lnTo>
                  <a:cubicBezTo>
                    <a:pt x="17" y="197"/>
                    <a:pt x="20" y="195"/>
                    <a:pt x="22" y="194"/>
                  </a:cubicBezTo>
                  <a:cubicBezTo>
                    <a:pt x="12" y="174"/>
                    <a:pt x="10" y="178"/>
                    <a:pt x="29" y="168"/>
                  </a:cubicBezTo>
                  <a:cubicBezTo>
                    <a:pt x="28" y="165"/>
                    <a:pt x="27" y="162"/>
                    <a:pt x="26" y="159"/>
                  </a:cubicBezTo>
                  <a:cubicBezTo>
                    <a:pt x="21" y="160"/>
                    <a:pt x="12" y="164"/>
                    <a:pt x="5" y="169"/>
                  </a:cubicBezTo>
                  <a:lnTo>
                    <a:pt x="5" y="169"/>
                  </a:lnTo>
                  <a:close/>
                  <a:moveTo>
                    <a:pt x="36" y="96"/>
                  </a:moveTo>
                  <a:lnTo>
                    <a:pt x="36" y="96"/>
                  </a:lnTo>
                  <a:cubicBezTo>
                    <a:pt x="23" y="116"/>
                    <a:pt x="13" y="138"/>
                    <a:pt x="7" y="161"/>
                  </a:cubicBezTo>
                  <a:cubicBezTo>
                    <a:pt x="13" y="157"/>
                    <a:pt x="20" y="155"/>
                    <a:pt x="24" y="153"/>
                  </a:cubicBezTo>
                  <a:cubicBezTo>
                    <a:pt x="23" y="145"/>
                    <a:pt x="23" y="136"/>
                    <a:pt x="27" y="126"/>
                  </a:cubicBezTo>
                  <a:cubicBezTo>
                    <a:pt x="28" y="123"/>
                    <a:pt x="32" y="123"/>
                    <a:pt x="32" y="127"/>
                  </a:cubicBezTo>
                  <a:cubicBezTo>
                    <a:pt x="34" y="141"/>
                    <a:pt x="49" y="152"/>
                    <a:pt x="60" y="161"/>
                  </a:cubicBezTo>
                  <a:cubicBezTo>
                    <a:pt x="62" y="159"/>
                    <a:pt x="65" y="156"/>
                    <a:pt x="68" y="154"/>
                  </a:cubicBezTo>
                  <a:cubicBezTo>
                    <a:pt x="52" y="142"/>
                    <a:pt x="40" y="125"/>
                    <a:pt x="36" y="96"/>
                  </a:cubicBezTo>
                  <a:lnTo>
                    <a:pt x="36" y="96"/>
                  </a:lnTo>
                  <a:close/>
                  <a:moveTo>
                    <a:pt x="56" y="72"/>
                  </a:moveTo>
                  <a:lnTo>
                    <a:pt x="56" y="72"/>
                  </a:lnTo>
                  <a:cubicBezTo>
                    <a:pt x="53" y="75"/>
                    <a:pt x="50" y="78"/>
                    <a:pt x="47" y="82"/>
                  </a:cubicBezTo>
                  <a:cubicBezTo>
                    <a:pt x="53" y="90"/>
                    <a:pt x="59" y="95"/>
                    <a:pt x="67" y="98"/>
                  </a:cubicBezTo>
                  <a:cubicBezTo>
                    <a:pt x="66" y="91"/>
                    <a:pt x="66" y="81"/>
                    <a:pt x="68" y="75"/>
                  </a:cubicBezTo>
                  <a:lnTo>
                    <a:pt x="56" y="72"/>
                  </a:lnTo>
                  <a:lnTo>
                    <a:pt x="56" y="72"/>
                  </a:lnTo>
                  <a:close/>
                  <a:moveTo>
                    <a:pt x="214" y="53"/>
                  </a:moveTo>
                  <a:lnTo>
                    <a:pt x="214" y="53"/>
                  </a:lnTo>
                  <a:cubicBezTo>
                    <a:pt x="211" y="55"/>
                    <a:pt x="208" y="56"/>
                    <a:pt x="204" y="56"/>
                  </a:cubicBezTo>
                  <a:cubicBezTo>
                    <a:pt x="203" y="64"/>
                    <a:pt x="202" y="72"/>
                    <a:pt x="203" y="80"/>
                  </a:cubicBezTo>
                  <a:lnTo>
                    <a:pt x="218" y="64"/>
                  </a:lnTo>
                  <a:cubicBezTo>
                    <a:pt x="215" y="60"/>
                    <a:pt x="214" y="57"/>
                    <a:pt x="214" y="53"/>
                  </a:cubicBezTo>
                  <a:lnTo>
                    <a:pt x="214" y="53"/>
                  </a:lnTo>
                  <a:close/>
                  <a:moveTo>
                    <a:pt x="197" y="70"/>
                  </a:moveTo>
                  <a:lnTo>
                    <a:pt x="197" y="70"/>
                  </a:lnTo>
                  <a:cubicBezTo>
                    <a:pt x="193" y="69"/>
                    <a:pt x="189" y="68"/>
                    <a:pt x="187" y="64"/>
                  </a:cubicBezTo>
                  <a:cubicBezTo>
                    <a:pt x="186" y="62"/>
                    <a:pt x="192" y="63"/>
                    <a:pt x="193" y="63"/>
                  </a:cubicBezTo>
                  <a:cubicBezTo>
                    <a:pt x="195" y="63"/>
                    <a:pt x="196" y="62"/>
                    <a:pt x="198" y="62"/>
                  </a:cubicBezTo>
                  <a:cubicBezTo>
                    <a:pt x="198" y="59"/>
                    <a:pt x="198" y="56"/>
                    <a:pt x="199" y="53"/>
                  </a:cubicBezTo>
                  <a:cubicBezTo>
                    <a:pt x="199" y="53"/>
                    <a:pt x="199" y="52"/>
                    <a:pt x="199" y="52"/>
                  </a:cubicBezTo>
                  <a:cubicBezTo>
                    <a:pt x="199" y="51"/>
                    <a:pt x="199" y="50"/>
                    <a:pt x="199" y="49"/>
                  </a:cubicBezTo>
                  <a:cubicBezTo>
                    <a:pt x="200" y="46"/>
                    <a:pt x="205" y="46"/>
                    <a:pt x="205" y="50"/>
                  </a:cubicBezTo>
                  <a:cubicBezTo>
                    <a:pt x="221" y="49"/>
                    <a:pt x="218" y="25"/>
                    <a:pt x="201" y="29"/>
                  </a:cubicBezTo>
                  <a:cubicBezTo>
                    <a:pt x="197" y="29"/>
                    <a:pt x="196" y="24"/>
                    <a:pt x="200" y="23"/>
                  </a:cubicBezTo>
                  <a:cubicBezTo>
                    <a:pt x="204" y="22"/>
                    <a:pt x="207" y="22"/>
                    <a:pt x="210" y="23"/>
                  </a:cubicBezTo>
                  <a:cubicBezTo>
                    <a:pt x="208" y="0"/>
                    <a:pt x="172" y="14"/>
                    <a:pt x="192" y="32"/>
                  </a:cubicBezTo>
                  <a:cubicBezTo>
                    <a:pt x="195" y="34"/>
                    <a:pt x="192" y="39"/>
                    <a:pt x="189" y="36"/>
                  </a:cubicBezTo>
                  <a:cubicBezTo>
                    <a:pt x="185" y="33"/>
                    <a:pt x="183" y="30"/>
                    <a:pt x="182" y="27"/>
                  </a:cubicBezTo>
                  <a:cubicBezTo>
                    <a:pt x="169" y="29"/>
                    <a:pt x="172" y="45"/>
                    <a:pt x="181" y="48"/>
                  </a:cubicBezTo>
                  <a:lnTo>
                    <a:pt x="181" y="47"/>
                  </a:lnTo>
                  <a:cubicBezTo>
                    <a:pt x="182" y="44"/>
                    <a:pt x="187" y="45"/>
                    <a:pt x="186" y="49"/>
                  </a:cubicBezTo>
                  <a:lnTo>
                    <a:pt x="185" y="51"/>
                  </a:lnTo>
                  <a:cubicBezTo>
                    <a:pt x="185" y="52"/>
                    <a:pt x="185" y="52"/>
                    <a:pt x="185" y="52"/>
                  </a:cubicBezTo>
                  <a:lnTo>
                    <a:pt x="172" y="105"/>
                  </a:lnTo>
                  <a:cubicBezTo>
                    <a:pt x="175" y="105"/>
                    <a:pt x="177" y="106"/>
                    <a:pt x="179" y="106"/>
                  </a:cubicBezTo>
                  <a:lnTo>
                    <a:pt x="199" y="85"/>
                  </a:lnTo>
                  <a:cubicBezTo>
                    <a:pt x="197" y="80"/>
                    <a:pt x="197" y="75"/>
                    <a:pt x="197" y="70"/>
                  </a:cubicBezTo>
                  <a:lnTo>
                    <a:pt x="197" y="70"/>
                  </a:lnTo>
                  <a:close/>
                  <a:moveTo>
                    <a:pt x="225" y="90"/>
                  </a:moveTo>
                  <a:lnTo>
                    <a:pt x="225" y="90"/>
                  </a:lnTo>
                  <a:cubicBezTo>
                    <a:pt x="222" y="85"/>
                    <a:pt x="221" y="79"/>
                    <a:pt x="222" y="74"/>
                  </a:cubicBezTo>
                  <a:cubicBezTo>
                    <a:pt x="222" y="71"/>
                    <a:pt x="225" y="76"/>
                    <a:pt x="225" y="76"/>
                  </a:cubicBezTo>
                  <a:cubicBezTo>
                    <a:pt x="227" y="78"/>
                    <a:pt x="229" y="79"/>
                    <a:pt x="232" y="80"/>
                  </a:cubicBezTo>
                  <a:cubicBezTo>
                    <a:pt x="236" y="73"/>
                    <a:pt x="241" y="66"/>
                    <a:pt x="246" y="60"/>
                  </a:cubicBezTo>
                  <a:cubicBezTo>
                    <a:pt x="252" y="52"/>
                    <a:pt x="257" y="45"/>
                    <a:pt x="263" y="38"/>
                  </a:cubicBezTo>
                  <a:cubicBezTo>
                    <a:pt x="253" y="26"/>
                    <a:pt x="237" y="33"/>
                    <a:pt x="242" y="51"/>
                  </a:cubicBezTo>
                  <a:cubicBezTo>
                    <a:pt x="243" y="55"/>
                    <a:pt x="237" y="56"/>
                    <a:pt x="236" y="52"/>
                  </a:cubicBezTo>
                  <a:cubicBezTo>
                    <a:pt x="235" y="48"/>
                    <a:pt x="235" y="45"/>
                    <a:pt x="235" y="42"/>
                  </a:cubicBezTo>
                  <a:cubicBezTo>
                    <a:pt x="223" y="38"/>
                    <a:pt x="214" y="49"/>
                    <a:pt x="222" y="60"/>
                  </a:cubicBezTo>
                  <a:cubicBezTo>
                    <a:pt x="225" y="57"/>
                    <a:pt x="228" y="61"/>
                    <a:pt x="226" y="64"/>
                  </a:cubicBezTo>
                  <a:lnTo>
                    <a:pt x="204" y="87"/>
                  </a:lnTo>
                  <a:cubicBezTo>
                    <a:pt x="204" y="88"/>
                    <a:pt x="204" y="88"/>
                    <a:pt x="203" y="88"/>
                  </a:cubicBezTo>
                  <a:lnTo>
                    <a:pt x="186" y="107"/>
                  </a:lnTo>
                  <a:cubicBezTo>
                    <a:pt x="193" y="109"/>
                    <a:pt x="201" y="110"/>
                    <a:pt x="209" y="113"/>
                  </a:cubicBezTo>
                  <a:cubicBezTo>
                    <a:pt x="214" y="105"/>
                    <a:pt x="220" y="97"/>
                    <a:pt x="225" y="90"/>
                  </a:cubicBezTo>
                  <a:lnTo>
                    <a:pt x="225" y="90"/>
                  </a:lnTo>
                  <a:close/>
                  <a:moveTo>
                    <a:pt x="200" y="247"/>
                  </a:moveTo>
                  <a:lnTo>
                    <a:pt x="200" y="247"/>
                  </a:lnTo>
                  <a:cubicBezTo>
                    <a:pt x="231" y="234"/>
                    <a:pt x="241" y="209"/>
                    <a:pt x="240" y="189"/>
                  </a:cubicBezTo>
                  <a:cubicBezTo>
                    <a:pt x="233" y="199"/>
                    <a:pt x="226" y="210"/>
                    <a:pt x="219" y="219"/>
                  </a:cubicBezTo>
                  <a:cubicBezTo>
                    <a:pt x="213" y="229"/>
                    <a:pt x="206" y="238"/>
                    <a:pt x="200" y="247"/>
                  </a:cubicBezTo>
                  <a:lnTo>
                    <a:pt x="200" y="247"/>
                  </a:lnTo>
                  <a:close/>
                  <a:moveTo>
                    <a:pt x="262" y="176"/>
                  </a:moveTo>
                  <a:lnTo>
                    <a:pt x="262" y="176"/>
                  </a:lnTo>
                  <a:cubicBezTo>
                    <a:pt x="275" y="162"/>
                    <a:pt x="280" y="148"/>
                    <a:pt x="280" y="134"/>
                  </a:cubicBezTo>
                  <a:cubicBezTo>
                    <a:pt x="272" y="143"/>
                    <a:pt x="265" y="152"/>
                    <a:pt x="259" y="162"/>
                  </a:cubicBezTo>
                  <a:cubicBezTo>
                    <a:pt x="260" y="166"/>
                    <a:pt x="261" y="171"/>
                    <a:pt x="262" y="176"/>
                  </a:cubicBezTo>
                  <a:lnTo>
                    <a:pt x="262" y="176"/>
                  </a:lnTo>
                  <a:close/>
                  <a:moveTo>
                    <a:pt x="303" y="125"/>
                  </a:moveTo>
                  <a:lnTo>
                    <a:pt x="303" y="125"/>
                  </a:lnTo>
                  <a:cubicBezTo>
                    <a:pt x="317" y="114"/>
                    <a:pt x="322" y="102"/>
                    <a:pt x="322" y="87"/>
                  </a:cubicBezTo>
                  <a:cubicBezTo>
                    <a:pt x="314" y="94"/>
                    <a:pt x="307" y="101"/>
                    <a:pt x="300" y="109"/>
                  </a:cubicBezTo>
                  <a:cubicBezTo>
                    <a:pt x="301" y="115"/>
                    <a:pt x="302" y="120"/>
                    <a:pt x="303" y="125"/>
                  </a:cubicBezTo>
                  <a:lnTo>
                    <a:pt x="303" y="125"/>
                  </a:lnTo>
                  <a:close/>
                  <a:moveTo>
                    <a:pt x="302" y="148"/>
                  </a:moveTo>
                  <a:lnTo>
                    <a:pt x="302" y="148"/>
                  </a:lnTo>
                  <a:cubicBezTo>
                    <a:pt x="331" y="135"/>
                    <a:pt x="344" y="104"/>
                    <a:pt x="341" y="71"/>
                  </a:cubicBezTo>
                  <a:cubicBezTo>
                    <a:pt x="336" y="75"/>
                    <a:pt x="332" y="78"/>
                    <a:pt x="327" y="82"/>
                  </a:cubicBezTo>
                  <a:cubicBezTo>
                    <a:pt x="329" y="102"/>
                    <a:pt x="322" y="118"/>
                    <a:pt x="303" y="132"/>
                  </a:cubicBezTo>
                  <a:cubicBezTo>
                    <a:pt x="303" y="138"/>
                    <a:pt x="303" y="143"/>
                    <a:pt x="302" y="148"/>
                  </a:cubicBezTo>
                  <a:lnTo>
                    <a:pt x="302" y="148"/>
                  </a:lnTo>
                  <a:close/>
                  <a:moveTo>
                    <a:pt x="189" y="269"/>
                  </a:moveTo>
                  <a:lnTo>
                    <a:pt x="189" y="269"/>
                  </a:lnTo>
                  <a:cubicBezTo>
                    <a:pt x="189" y="269"/>
                    <a:pt x="189" y="269"/>
                    <a:pt x="189" y="269"/>
                  </a:cubicBezTo>
                  <a:cubicBezTo>
                    <a:pt x="222" y="266"/>
                    <a:pt x="251" y="240"/>
                    <a:pt x="257" y="205"/>
                  </a:cubicBezTo>
                  <a:cubicBezTo>
                    <a:pt x="257" y="204"/>
                    <a:pt x="257" y="204"/>
                    <a:pt x="257" y="204"/>
                  </a:cubicBezTo>
                  <a:cubicBezTo>
                    <a:pt x="258" y="197"/>
                    <a:pt x="258" y="190"/>
                    <a:pt x="257" y="182"/>
                  </a:cubicBezTo>
                  <a:cubicBezTo>
                    <a:pt x="257" y="182"/>
                    <a:pt x="257" y="181"/>
                    <a:pt x="257" y="181"/>
                  </a:cubicBezTo>
                  <a:cubicBezTo>
                    <a:pt x="257" y="177"/>
                    <a:pt x="256" y="172"/>
                    <a:pt x="254" y="168"/>
                  </a:cubicBezTo>
                  <a:cubicBezTo>
                    <a:pt x="251" y="172"/>
                    <a:pt x="248" y="177"/>
                    <a:pt x="244" y="182"/>
                  </a:cubicBezTo>
                  <a:cubicBezTo>
                    <a:pt x="249" y="207"/>
                    <a:pt x="238" y="242"/>
                    <a:pt x="194" y="255"/>
                  </a:cubicBezTo>
                  <a:cubicBezTo>
                    <a:pt x="191" y="260"/>
                    <a:pt x="187" y="264"/>
                    <a:pt x="184" y="269"/>
                  </a:cubicBezTo>
                  <a:cubicBezTo>
                    <a:pt x="185" y="269"/>
                    <a:pt x="187" y="269"/>
                    <a:pt x="189" y="269"/>
                  </a:cubicBezTo>
                  <a:lnTo>
                    <a:pt x="189" y="269"/>
                  </a:lnTo>
                  <a:close/>
                  <a:moveTo>
                    <a:pt x="68" y="369"/>
                  </a:moveTo>
                  <a:lnTo>
                    <a:pt x="68" y="369"/>
                  </a:lnTo>
                  <a:cubicBezTo>
                    <a:pt x="68" y="369"/>
                    <a:pt x="68" y="369"/>
                    <a:pt x="68" y="369"/>
                  </a:cubicBezTo>
                  <a:cubicBezTo>
                    <a:pt x="68" y="370"/>
                    <a:pt x="69" y="371"/>
                    <a:pt x="70" y="372"/>
                  </a:cubicBezTo>
                  <a:cubicBezTo>
                    <a:pt x="81" y="366"/>
                    <a:pt x="91" y="358"/>
                    <a:pt x="101" y="350"/>
                  </a:cubicBezTo>
                  <a:cubicBezTo>
                    <a:pt x="101" y="350"/>
                    <a:pt x="101" y="350"/>
                    <a:pt x="101" y="350"/>
                  </a:cubicBezTo>
                  <a:cubicBezTo>
                    <a:pt x="106" y="346"/>
                    <a:pt x="111" y="342"/>
                    <a:pt x="115" y="338"/>
                  </a:cubicBezTo>
                  <a:cubicBezTo>
                    <a:pt x="115" y="338"/>
                    <a:pt x="116" y="338"/>
                    <a:pt x="116" y="338"/>
                  </a:cubicBezTo>
                  <a:cubicBezTo>
                    <a:pt x="120" y="334"/>
                    <a:pt x="125" y="329"/>
                    <a:pt x="129" y="325"/>
                  </a:cubicBezTo>
                  <a:cubicBezTo>
                    <a:pt x="129" y="325"/>
                    <a:pt x="130" y="325"/>
                    <a:pt x="130" y="324"/>
                  </a:cubicBezTo>
                  <a:cubicBezTo>
                    <a:pt x="136" y="319"/>
                    <a:pt x="141" y="312"/>
                    <a:pt x="147" y="306"/>
                  </a:cubicBezTo>
                  <a:cubicBezTo>
                    <a:pt x="147" y="306"/>
                    <a:pt x="147" y="305"/>
                    <a:pt x="148" y="305"/>
                  </a:cubicBezTo>
                  <a:cubicBezTo>
                    <a:pt x="153" y="300"/>
                    <a:pt x="158" y="294"/>
                    <a:pt x="162" y="288"/>
                  </a:cubicBezTo>
                  <a:cubicBezTo>
                    <a:pt x="163" y="287"/>
                    <a:pt x="163" y="287"/>
                    <a:pt x="163" y="287"/>
                  </a:cubicBezTo>
                  <a:cubicBezTo>
                    <a:pt x="167" y="282"/>
                    <a:pt x="172" y="276"/>
                    <a:pt x="176" y="271"/>
                  </a:cubicBezTo>
                  <a:cubicBezTo>
                    <a:pt x="176" y="270"/>
                    <a:pt x="176" y="270"/>
                    <a:pt x="176" y="270"/>
                  </a:cubicBezTo>
                  <a:cubicBezTo>
                    <a:pt x="181" y="264"/>
                    <a:pt x="186" y="257"/>
                    <a:pt x="190" y="251"/>
                  </a:cubicBezTo>
                  <a:cubicBezTo>
                    <a:pt x="190" y="251"/>
                    <a:pt x="190" y="251"/>
                    <a:pt x="191" y="250"/>
                  </a:cubicBezTo>
                  <a:cubicBezTo>
                    <a:pt x="207" y="227"/>
                    <a:pt x="223" y="203"/>
                    <a:pt x="239" y="180"/>
                  </a:cubicBezTo>
                  <a:cubicBezTo>
                    <a:pt x="239" y="180"/>
                    <a:pt x="239" y="180"/>
                    <a:pt x="239" y="180"/>
                  </a:cubicBezTo>
                  <a:cubicBezTo>
                    <a:pt x="244" y="173"/>
                    <a:pt x="248" y="167"/>
                    <a:pt x="253" y="160"/>
                  </a:cubicBezTo>
                  <a:cubicBezTo>
                    <a:pt x="253" y="160"/>
                    <a:pt x="253" y="160"/>
                    <a:pt x="253" y="160"/>
                  </a:cubicBezTo>
                  <a:cubicBezTo>
                    <a:pt x="261" y="149"/>
                    <a:pt x="269" y="138"/>
                    <a:pt x="277" y="128"/>
                  </a:cubicBezTo>
                  <a:cubicBezTo>
                    <a:pt x="278" y="127"/>
                    <a:pt x="279" y="126"/>
                    <a:pt x="279" y="125"/>
                  </a:cubicBezTo>
                  <a:cubicBezTo>
                    <a:pt x="280" y="125"/>
                    <a:pt x="280" y="124"/>
                    <a:pt x="280" y="124"/>
                  </a:cubicBezTo>
                  <a:cubicBezTo>
                    <a:pt x="285" y="118"/>
                    <a:pt x="290" y="113"/>
                    <a:pt x="295" y="107"/>
                  </a:cubicBezTo>
                  <a:cubicBezTo>
                    <a:pt x="295" y="107"/>
                    <a:pt x="295" y="107"/>
                    <a:pt x="295" y="106"/>
                  </a:cubicBezTo>
                  <a:cubicBezTo>
                    <a:pt x="304" y="97"/>
                    <a:pt x="313" y="87"/>
                    <a:pt x="322" y="79"/>
                  </a:cubicBezTo>
                  <a:cubicBezTo>
                    <a:pt x="322" y="79"/>
                    <a:pt x="323" y="79"/>
                    <a:pt x="323" y="79"/>
                  </a:cubicBezTo>
                  <a:cubicBezTo>
                    <a:pt x="329" y="73"/>
                    <a:pt x="335" y="69"/>
                    <a:pt x="341" y="64"/>
                  </a:cubicBezTo>
                  <a:cubicBezTo>
                    <a:pt x="341" y="64"/>
                    <a:pt x="342" y="64"/>
                    <a:pt x="342" y="64"/>
                  </a:cubicBezTo>
                  <a:lnTo>
                    <a:pt x="343" y="63"/>
                  </a:lnTo>
                  <a:cubicBezTo>
                    <a:pt x="343" y="63"/>
                    <a:pt x="343" y="63"/>
                    <a:pt x="343" y="63"/>
                  </a:cubicBezTo>
                  <a:cubicBezTo>
                    <a:pt x="344" y="62"/>
                    <a:pt x="345" y="61"/>
                    <a:pt x="346" y="61"/>
                  </a:cubicBezTo>
                  <a:lnTo>
                    <a:pt x="340" y="45"/>
                  </a:lnTo>
                  <a:cubicBezTo>
                    <a:pt x="337" y="47"/>
                    <a:pt x="334" y="50"/>
                    <a:pt x="331" y="52"/>
                  </a:cubicBezTo>
                  <a:cubicBezTo>
                    <a:pt x="331" y="52"/>
                    <a:pt x="331" y="53"/>
                    <a:pt x="331" y="53"/>
                  </a:cubicBezTo>
                  <a:cubicBezTo>
                    <a:pt x="225" y="140"/>
                    <a:pt x="180" y="283"/>
                    <a:pt x="63" y="361"/>
                  </a:cubicBezTo>
                  <a:cubicBezTo>
                    <a:pt x="65" y="364"/>
                    <a:pt x="66" y="366"/>
                    <a:pt x="68" y="369"/>
                  </a:cubicBezTo>
                  <a:lnTo>
                    <a:pt x="68" y="369"/>
                  </a:lnTo>
                  <a:close/>
                </a:path>
              </a:pathLst>
            </a:custGeom>
            <a:noFill/>
            <a:ln w="15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sz="4267"/>
            </a:p>
          </p:txBody>
        </p:sp>
        <p:sp>
          <p:nvSpPr>
            <p:cNvPr id="11" name="Freeform 12"/>
            <p:cNvSpPr>
              <a:spLocks noEditPoints="1"/>
            </p:cNvSpPr>
            <p:nvPr userDrawn="1"/>
          </p:nvSpPr>
          <p:spPr bwMode="auto">
            <a:xfrm>
              <a:off x="7694613" y="509588"/>
              <a:ext cx="328613" cy="385762"/>
            </a:xfrm>
            <a:custGeom>
              <a:avLst/>
              <a:gdLst>
                <a:gd name="T0" fmla="*/ 159 w 404"/>
                <a:gd name="T1" fmla="*/ 338 h 470"/>
                <a:gd name="T2" fmla="*/ 185 w 404"/>
                <a:gd name="T3" fmla="*/ 332 h 470"/>
                <a:gd name="T4" fmla="*/ 193 w 404"/>
                <a:gd name="T5" fmla="*/ 297 h 470"/>
                <a:gd name="T6" fmla="*/ 161 w 404"/>
                <a:gd name="T7" fmla="*/ 281 h 470"/>
                <a:gd name="T8" fmla="*/ 137 w 404"/>
                <a:gd name="T9" fmla="*/ 310 h 470"/>
                <a:gd name="T10" fmla="*/ 83 w 404"/>
                <a:gd name="T11" fmla="*/ 444 h 470"/>
                <a:gd name="T12" fmla="*/ 107 w 404"/>
                <a:gd name="T13" fmla="*/ 433 h 470"/>
                <a:gd name="T14" fmla="*/ 155 w 404"/>
                <a:gd name="T15" fmla="*/ 343 h 470"/>
                <a:gd name="T16" fmla="*/ 84 w 404"/>
                <a:gd name="T17" fmla="*/ 429 h 470"/>
                <a:gd name="T18" fmla="*/ 57 w 404"/>
                <a:gd name="T19" fmla="*/ 416 h 470"/>
                <a:gd name="T20" fmla="*/ 59 w 404"/>
                <a:gd name="T21" fmla="*/ 345 h 470"/>
                <a:gd name="T22" fmla="*/ 83 w 404"/>
                <a:gd name="T23" fmla="*/ 444 h 470"/>
                <a:gd name="T24" fmla="*/ 90 w 404"/>
                <a:gd name="T25" fmla="*/ 448 h 470"/>
                <a:gd name="T26" fmla="*/ 108 w 404"/>
                <a:gd name="T27" fmla="*/ 438 h 470"/>
                <a:gd name="T28" fmla="*/ 115 w 404"/>
                <a:gd name="T29" fmla="*/ 434 h 470"/>
                <a:gd name="T30" fmla="*/ 127 w 404"/>
                <a:gd name="T31" fmla="*/ 424 h 470"/>
                <a:gd name="T32" fmla="*/ 161 w 404"/>
                <a:gd name="T33" fmla="*/ 344 h 470"/>
                <a:gd name="T34" fmla="*/ 280 w 404"/>
                <a:gd name="T35" fmla="*/ 459 h 470"/>
                <a:gd name="T36" fmla="*/ 166 w 404"/>
                <a:gd name="T37" fmla="*/ 345 h 470"/>
                <a:gd name="T38" fmla="*/ 161 w 404"/>
                <a:gd name="T39" fmla="*/ 268 h 470"/>
                <a:gd name="T40" fmla="*/ 166 w 404"/>
                <a:gd name="T41" fmla="*/ 275 h 470"/>
                <a:gd name="T42" fmla="*/ 161 w 404"/>
                <a:gd name="T43" fmla="*/ 268 h 470"/>
                <a:gd name="T44" fmla="*/ 199 w 404"/>
                <a:gd name="T45" fmla="*/ 297 h 470"/>
                <a:gd name="T46" fmla="*/ 331 w 404"/>
                <a:gd name="T47" fmla="*/ 362 h 470"/>
                <a:gd name="T48" fmla="*/ 368 w 404"/>
                <a:gd name="T49" fmla="*/ 285 h 470"/>
                <a:gd name="T50" fmla="*/ 323 w 404"/>
                <a:gd name="T51" fmla="*/ 281 h 470"/>
                <a:gd name="T52" fmla="*/ 368 w 404"/>
                <a:gd name="T53" fmla="*/ 279 h 470"/>
                <a:gd name="T54" fmla="*/ 377 w 404"/>
                <a:gd name="T55" fmla="*/ 243 h 470"/>
                <a:gd name="T56" fmla="*/ 345 w 404"/>
                <a:gd name="T57" fmla="*/ 219 h 470"/>
                <a:gd name="T58" fmla="*/ 347 w 404"/>
                <a:gd name="T59" fmla="*/ 245 h 470"/>
                <a:gd name="T60" fmla="*/ 383 w 404"/>
                <a:gd name="T61" fmla="*/ 239 h 470"/>
                <a:gd name="T62" fmla="*/ 367 w 404"/>
                <a:gd name="T63" fmla="*/ 129 h 470"/>
                <a:gd name="T64" fmla="*/ 182 w 404"/>
                <a:gd name="T65" fmla="*/ 233 h 470"/>
                <a:gd name="T66" fmla="*/ 175 w 404"/>
                <a:gd name="T67" fmla="*/ 239 h 470"/>
                <a:gd name="T68" fmla="*/ 170 w 404"/>
                <a:gd name="T69" fmla="*/ 234 h 470"/>
                <a:gd name="T70" fmla="*/ 187 w 404"/>
                <a:gd name="T71" fmla="*/ 282 h 470"/>
                <a:gd name="T72" fmla="*/ 174 w 404"/>
                <a:gd name="T73" fmla="*/ 239 h 470"/>
                <a:gd name="T74" fmla="*/ 273 w 404"/>
                <a:gd name="T75" fmla="*/ 38 h 470"/>
                <a:gd name="T76" fmla="*/ 262 w 404"/>
                <a:gd name="T77" fmla="*/ 38 h 470"/>
                <a:gd name="T78" fmla="*/ 273 w 404"/>
                <a:gd name="T79" fmla="*/ 38 h 470"/>
                <a:gd name="T80" fmla="*/ 282 w 404"/>
                <a:gd name="T81" fmla="*/ 26 h 470"/>
                <a:gd name="T82" fmla="*/ 288 w 404"/>
                <a:gd name="T83" fmla="*/ 20 h 470"/>
                <a:gd name="T84" fmla="*/ 258 w 404"/>
                <a:gd name="T85" fmla="*/ 56 h 470"/>
                <a:gd name="T86" fmla="*/ 254 w 404"/>
                <a:gd name="T87" fmla="*/ 52 h 470"/>
                <a:gd name="T88" fmla="*/ 98 w 404"/>
                <a:gd name="T89" fmla="*/ 6 h 470"/>
                <a:gd name="T90" fmla="*/ 87 w 404"/>
                <a:gd name="T91" fmla="*/ 6 h 470"/>
                <a:gd name="T92" fmla="*/ 98 w 404"/>
                <a:gd name="T93" fmla="*/ 6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04" h="470">
                  <a:moveTo>
                    <a:pt x="159" y="338"/>
                  </a:moveTo>
                  <a:lnTo>
                    <a:pt x="159" y="338"/>
                  </a:lnTo>
                  <a:cubicBezTo>
                    <a:pt x="159" y="338"/>
                    <a:pt x="159" y="338"/>
                    <a:pt x="159" y="338"/>
                  </a:cubicBezTo>
                  <a:cubicBezTo>
                    <a:pt x="161" y="339"/>
                    <a:pt x="164" y="339"/>
                    <a:pt x="166" y="339"/>
                  </a:cubicBezTo>
                  <a:cubicBezTo>
                    <a:pt x="173" y="339"/>
                    <a:pt x="180" y="337"/>
                    <a:pt x="185" y="332"/>
                  </a:cubicBezTo>
                  <a:cubicBezTo>
                    <a:pt x="185" y="332"/>
                    <a:pt x="185" y="332"/>
                    <a:pt x="185" y="332"/>
                  </a:cubicBezTo>
                  <a:cubicBezTo>
                    <a:pt x="192" y="327"/>
                    <a:pt x="196" y="319"/>
                    <a:pt x="196" y="310"/>
                  </a:cubicBezTo>
                  <a:cubicBezTo>
                    <a:pt x="196" y="305"/>
                    <a:pt x="195" y="301"/>
                    <a:pt x="193" y="298"/>
                  </a:cubicBezTo>
                  <a:cubicBezTo>
                    <a:pt x="193" y="297"/>
                    <a:pt x="193" y="297"/>
                    <a:pt x="193" y="297"/>
                  </a:cubicBezTo>
                  <a:cubicBezTo>
                    <a:pt x="188" y="287"/>
                    <a:pt x="178" y="281"/>
                    <a:pt x="166" y="281"/>
                  </a:cubicBezTo>
                  <a:cubicBezTo>
                    <a:pt x="165" y="281"/>
                    <a:pt x="163" y="281"/>
                    <a:pt x="162" y="281"/>
                  </a:cubicBezTo>
                  <a:lnTo>
                    <a:pt x="161" y="281"/>
                  </a:lnTo>
                  <a:cubicBezTo>
                    <a:pt x="156" y="282"/>
                    <a:pt x="151" y="284"/>
                    <a:pt x="147" y="288"/>
                  </a:cubicBezTo>
                  <a:lnTo>
                    <a:pt x="147" y="288"/>
                  </a:lnTo>
                  <a:cubicBezTo>
                    <a:pt x="141" y="293"/>
                    <a:pt x="137" y="301"/>
                    <a:pt x="137" y="310"/>
                  </a:cubicBezTo>
                  <a:cubicBezTo>
                    <a:pt x="137" y="323"/>
                    <a:pt x="146" y="335"/>
                    <a:pt x="159" y="338"/>
                  </a:cubicBezTo>
                  <a:lnTo>
                    <a:pt x="159" y="338"/>
                  </a:lnTo>
                  <a:close/>
                  <a:moveTo>
                    <a:pt x="83" y="444"/>
                  </a:moveTo>
                  <a:lnTo>
                    <a:pt x="83" y="444"/>
                  </a:lnTo>
                  <a:cubicBezTo>
                    <a:pt x="91" y="441"/>
                    <a:pt x="99" y="438"/>
                    <a:pt x="106" y="433"/>
                  </a:cubicBezTo>
                  <a:cubicBezTo>
                    <a:pt x="106" y="433"/>
                    <a:pt x="106" y="433"/>
                    <a:pt x="107" y="433"/>
                  </a:cubicBezTo>
                  <a:cubicBezTo>
                    <a:pt x="113" y="429"/>
                    <a:pt x="119" y="424"/>
                    <a:pt x="124" y="419"/>
                  </a:cubicBezTo>
                  <a:cubicBezTo>
                    <a:pt x="124" y="419"/>
                    <a:pt x="124" y="419"/>
                    <a:pt x="124" y="419"/>
                  </a:cubicBezTo>
                  <a:cubicBezTo>
                    <a:pt x="149" y="394"/>
                    <a:pt x="156" y="361"/>
                    <a:pt x="155" y="343"/>
                  </a:cubicBezTo>
                  <a:cubicBezTo>
                    <a:pt x="150" y="341"/>
                    <a:pt x="144" y="338"/>
                    <a:pt x="140" y="333"/>
                  </a:cubicBezTo>
                  <a:cubicBezTo>
                    <a:pt x="143" y="366"/>
                    <a:pt x="133" y="405"/>
                    <a:pt x="86" y="429"/>
                  </a:cubicBezTo>
                  <a:cubicBezTo>
                    <a:pt x="85" y="429"/>
                    <a:pt x="85" y="429"/>
                    <a:pt x="84" y="429"/>
                  </a:cubicBezTo>
                  <a:cubicBezTo>
                    <a:pt x="84" y="429"/>
                    <a:pt x="83" y="429"/>
                    <a:pt x="83" y="429"/>
                  </a:cubicBezTo>
                  <a:cubicBezTo>
                    <a:pt x="75" y="426"/>
                    <a:pt x="66" y="422"/>
                    <a:pt x="59" y="417"/>
                  </a:cubicBezTo>
                  <a:cubicBezTo>
                    <a:pt x="58" y="416"/>
                    <a:pt x="58" y="416"/>
                    <a:pt x="57" y="416"/>
                  </a:cubicBezTo>
                  <a:cubicBezTo>
                    <a:pt x="51" y="411"/>
                    <a:pt x="45" y="405"/>
                    <a:pt x="41" y="398"/>
                  </a:cubicBezTo>
                  <a:cubicBezTo>
                    <a:pt x="41" y="397"/>
                    <a:pt x="41" y="397"/>
                    <a:pt x="40" y="397"/>
                  </a:cubicBezTo>
                  <a:cubicBezTo>
                    <a:pt x="31" y="381"/>
                    <a:pt x="33" y="361"/>
                    <a:pt x="59" y="345"/>
                  </a:cubicBezTo>
                  <a:cubicBezTo>
                    <a:pt x="58" y="341"/>
                    <a:pt x="56" y="337"/>
                    <a:pt x="54" y="333"/>
                  </a:cubicBezTo>
                  <a:cubicBezTo>
                    <a:pt x="0" y="370"/>
                    <a:pt x="22" y="416"/>
                    <a:pt x="83" y="444"/>
                  </a:cubicBezTo>
                  <a:lnTo>
                    <a:pt x="83" y="444"/>
                  </a:lnTo>
                  <a:close/>
                  <a:moveTo>
                    <a:pt x="108" y="438"/>
                  </a:moveTo>
                  <a:lnTo>
                    <a:pt x="108" y="438"/>
                  </a:lnTo>
                  <a:cubicBezTo>
                    <a:pt x="103" y="442"/>
                    <a:pt x="97" y="445"/>
                    <a:pt x="90" y="448"/>
                  </a:cubicBezTo>
                  <a:cubicBezTo>
                    <a:pt x="122" y="461"/>
                    <a:pt x="164" y="470"/>
                    <a:pt x="208" y="469"/>
                  </a:cubicBezTo>
                  <a:cubicBezTo>
                    <a:pt x="182" y="459"/>
                    <a:pt x="133" y="443"/>
                    <a:pt x="108" y="438"/>
                  </a:cubicBezTo>
                  <a:lnTo>
                    <a:pt x="108" y="438"/>
                  </a:lnTo>
                  <a:close/>
                  <a:moveTo>
                    <a:pt x="127" y="424"/>
                  </a:moveTo>
                  <a:lnTo>
                    <a:pt x="127" y="424"/>
                  </a:lnTo>
                  <a:cubicBezTo>
                    <a:pt x="123" y="428"/>
                    <a:pt x="119" y="431"/>
                    <a:pt x="115" y="434"/>
                  </a:cubicBezTo>
                  <a:cubicBezTo>
                    <a:pt x="146" y="441"/>
                    <a:pt x="202" y="459"/>
                    <a:pt x="222" y="468"/>
                  </a:cubicBezTo>
                  <a:cubicBezTo>
                    <a:pt x="234" y="468"/>
                    <a:pt x="246" y="466"/>
                    <a:pt x="258" y="464"/>
                  </a:cubicBezTo>
                  <a:cubicBezTo>
                    <a:pt x="224" y="453"/>
                    <a:pt x="157" y="432"/>
                    <a:pt x="127" y="424"/>
                  </a:cubicBezTo>
                  <a:lnTo>
                    <a:pt x="127" y="424"/>
                  </a:lnTo>
                  <a:close/>
                  <a:moveTo>
                    <a:pt x="161" y="344"/>
                  </a:moveTo>
                  <a:lnTo>
                    <a:pt x="161" y="344"/>
                  </a:lnTo>
                  <a:cubicBezTo>
                    <a:pt x="161" y="363"/>
                    <a:pt x="154" y="395"/>
                    <a:pt x="131" y="420"/>
                  </a:cubicBezTo>
                  <a:cubicBezTo>
                    <a:pt x="166" y="428"/>
                    <a:pt x="241" y="452"/>
                    <a:pt x="269" y="462"/>
                  </a:cubicBezTo>
                  <a:cubicBezTo>
                    <a:pt x="273" y="461"/>
                    <a:pt x="277" y="460"/>
                    <a:pt x="280" y="459"/>
                  </a:cubicBezTo>
                  <a:cubicBezTo>
                    <a:pt x="276" y="437"/>
                    <a:pt x="276" y="405"/>
                    <a:pt x="287" y="370"/>
                  </a:cubicBezTo>
                  <a:cubicBezTo>
                    <a:pt x="256" y="368"/>
                    <a:pt x="220" y="358"/>
                    <a:pt x="187" y="338"/>
                  </a:cubicBezTo>
                  <a:cubicBezTo>
                    <a:pt x="181" y="342"/>
                    <a:pt x="174" y="345"/>
                    <a:pt x="166" y="345"/>
                  </a:cubicBezTo>
                  <a:cubicBezTo>
                    <a:pt x="164" y="345"/>
                    <a:pt x="163" y="345"/>
                    <a:pt x="161" y="344"/>
                  </a:cubicBezTo>
                  <a:lnTo>
                    <a:pt x="161" y="344"/>
                  </a:lnTo>
                  <a:close/>
                  <a:moveTo>
                    <a:pt x="161" y="268"/>
                  </a:moveTo>
                  <a:lnTo>
                    <a:pt x="161" y="268"/>
                  </a:lnTo>
                  <a:cubicBezTo>
                    <a:pt x="161" y="271"/>
                    <a:pt x="162" y="273"/>
                    <a:pt x="163" y="275"/>
                  </a:cubicBezTo>
                  <a:cubicBezTo>
                    <a:pt x="164" y="275"/>
                    <a:pt x="165" y="275"/>
                    <a:pt x="166" y="275"/>
                  </a:cubicBezTo>
                  <a:cubicBezTo>
                    <a:pt x="172" y="275"/>
                    <a:pt x="177" y="276"/>
                    <a:pt x="182" y="279"/>
                  </a:cubicBezTo>
                  <a:cubicBezTo>
                    <a:pt x="185" y="263"/>
                    <a:pt x="170" y="257"/>
                    <a:pt x="161" y="268"/>
                  </a:cubicBezTo>
                  <a:lnTo>
                    <a:pt x="161" y="268"/>
                  </a:lnTo>
                  <a:close/>
                  <a:moveTo>
                    <a:pt x="181" y="240"/>
                  </a:moveTo>
                  <a:lnTo>
                    <a:pt x="181" y="240"/>
                  </a:lnTo>
                  <a:cubicBezTo>
                    <a:pt x="206" y="246"/>
                    <a:pt x="214" y="278"/>
                    <a:pt x="199" y="297"/>
                  </a:cubicBezTo>
                  <a:cubicBezTo>
                    <a:pt x="200" y="301"/>
                    <a:pt x="201" y="305"/>
                    <a:pt x="201" y="310"/>
                  </a:cubicBezTo>
                  <a:cubicBezTo>
                    <a:pt x="201" y="319"/>
                    <a:pt x="197" y="328"/>
                    <a:pt x="191" y="334"/>
                  </a:cubicBezTo>
                  <a:cubicBezTo>
                    <a:pt x="240" y="364"/>
                    <a:pt x="295" y="369"/>
                    <a:pt x="331" y="362"/>
                  </a:cubicBezTo>
                  <a:cubicBezTo>
                    <a:pt x="369" y="354"/>
                    <a:pt x="382" y="333"/>
                    <a:pt x="359" y="312"/>
                  </a:cubicBezTo>
                  <a:cubicBezTo>
                    <a:pt x="354" y="308"/>
                    <a:pt x="366" y="297"/>
                    <a:pt x="374" y="296"/>
                  </a:cubicBezTo>
                  <a:cubicBezTo>
                    <a:pt x="375" y="291"/>
                    <a:pt x="373" y="287"/>
                    <a:pt x="368" y="285"/>
                  </a:cubicBezTo>
                  <a:cubicBezTo>
                    <a:pt x="357" y="284"/>
                    <a:pt x="338" y="290"/>
                    <a:pt x="325" y="293"/>
                  </a:cubicBezTo>
                  <a:cubicBezTo>
                    <a:pt x="325" y="295"/>
                    <a:pt x="321" y="296"/>
                    <a:pt x="320" y="293"/>
                  </a:cubicBezTo>
                  <a:cubicBezTo>
                    <a:pt x="319" y="289"/>
                    <a:pt x="322" y="283"/>
                    <a:pt x="323" y="281"/>
                  </a:cubicBezTo>
                  <a:cubicBezTo>
                    <a:pt x="325" y="277"/>
                    <a:pt x="329" y="280"/>
                    <a:pt x="328" y="283"/>
                  </a:cubicBezTo>
                  <a:cubicBezTo>
                    <a:pt x="327" y="284"/>
                    <a:pt x="327" y="285"/>
                    <a:pt x="326" y="287"/>
                  </a:cubicBezTo>
                  <a:cubicBezTo>
                    <a:pt x="339" y="284"/>
                    <a:pt x="356" y="278"/>
                    <a:pt x="368" y="279"/>
                  </a:cubicBezTo>
                  <a:cubicBezTo>
                    <a:pt x="371" y="277"/>
                    <a:pt x="379" y="271"/>
                    <a:pt x="378" y="267"/>
                  </a:cubicBezTo>
                  <a:cubicBezTo>
                    <a:pt x="377" y="266"/>
                    <a:pt x="376" y="265"/>
                    <a:pt x="375" y="263"/>
                  </a:cubicBezTo>
                  <a:cubicBezTo>
                    <a:pt x="369" y="255"/>
                    <a:pt x="371" y="249"/>
                    <a:pt x="377" y="243"/>
                  </a:cubicBezTo>
                  <a:cubicBezTo>
                    <a:pt x="367" y="242"/>
                    <a:pt x="355" y="243"/>
                    <a:pt x="349" y="250"/>
                  </a:cubicBezTo>
                  <a:cubicBezTo>
                    <a:pt x="345" y="255"/>
                    <a:pt x="338" y="243"/>
                    <a:pt x="338" y="242"/>
                  </a:cubicBezTo>
                  <a:cubicBezTo>
                    <a:pt x="335" y="236"/>
                    <a:pt x="335" y="228"/>
                    <a:pt x="345" y="219"/>
                  </a:cubicBezTo>
                  <a:cubicBezTo>
                    <a:pt x="347" y="216"/>
                    <a:pt x="351" y="221"/>
                    <a:pt x="349" y="223"/>
                  </a:cubicBezTo>
                  <a:cubicBezTo>
                    <a:pt x="341" y="230"/>
                    <a:pt x="339" y="237"/>
                    <a:pt x="346" y="244"/>
                  </a:cubicBezTo>
                  <a:lnTo>
                    <a:pt x="347" y="245"/>
                  </a:lnTo>
                  <a:cubicBezTo>
                    <a:pt x="357" y="237"/>
                    <a:pt x="371" y="236"/>
                    <a:pt x="383" y="239"/>
                  </a:cubicBezTo>
                  <a:lnTo>
                    <a:pt x="383" y="239"/>
                  </a:lnTo>
                  <a:lnTo>
                    <a:pt x="383" y="239"/>
                  </a:lnTo>
                  <a:cubicBezTo>
                    <a:pt x="404" y="237"/>
                    <a:pt x="403" y="229"/>
                    <a:pt x="397" y="213"/>
                  </a:cubicBezTo>
                  <a:cubicBezTo>
                    <a:pt x="395" y="207"/>
                    <a:pt x="392" y="200"/>
                    <a:pt x="389" y="191"/>
                  </a:cubicBezTo>
                  <a:cubicBezTo>
                    <a:pt x="384" y="180"/>
                    <a:pt x="376" y="155"/>
                    <a:pt x="367" y="129"/>
                  </a:cubicBezTo>
                  <a:cubicBezTo>
                    <a:pt x="343" y="119"/>
                    <a:pt x="308" y="125"/>
                    <a:pt x="282" y="137"/>
                  </a:cubicBezTo>
                  <a:cubicBezTo>
                    <a:pt x="275" y="147"/>
                    <a:pt x="266" y="156"/>
                    <a:pt x="252" y="165"/>
                  </a:cubicBezTo>
                  <a:cubicBezTo>
                    <a:pt x="246" y="202"/>
                    <a:pt x="216" y="229"/>
                    <a:pt x="182" y="233"/>
                  </a:cubicBezTo>
                  <a:lnTo>
                    <a:pt x="181" y="240"/>
                  </a:lnTo>
                  <a:lnTo>
                    <a:pt x="181" y="240"/>
                  </a:lnTo>
                  <a:close/>
                  <a:moveTo>
                    <a:pt x="175" y="239"/>
                  </a:moveTo>
                  <a:lnTo>
                    <a:pt x="175" y="239"/>
                  </a:lnTo>
                  <a:lnTo>
                    <a:pt x="176" y="234"/>
                  </a:lnTo>
                  <a:cubicBezTo>
                    <a:pt x="174" y="234"/>
                    <a:pt x="172" y="234"/>
                    <a:pt x="170" y="234"/>
                  </a:cubicBezTo>
                  <a:cubicBezTo>
                    <a:pt x="166" y="239"/>
                    <a:pt x="162" y="244"/>
                    <a:pt x="158" y="249"/>
                  </a:cubicBezTo>
                  <a:cubicBezTo>
                    <a:pt x="158" y="253"/>
                    <a:pt x="158" y="258"/>
                    <a:pt x="159" y="261"/>
                  </a:cubicBezTo>
                  <a:cubicBezTo>
                    <a:pt x="171" y="252"/>
                    <a:pt x="194" y="258"/>
                    <a:pt x="187" y="282"/>
                  </a:cubicBezTo>
                  <a:cubicBezTo>
                    <a:pt x="190" y="284"/>
                    <a:pt x="193" y="287"/>
                    <a:pt x="196" y="291"/>
                  </a:cubicBezTo>
                  <a:cubicBezTo>
                    <a:pt x="208" y="274"/>
                    <a:pt x="198" y="245"/>
                    <a:pt x="173" y="245"/>
                  </a:cubicBezTo>
                  <a:cubicBezTo>
                    <a:pt x="170" y="244"/>
                    <a:pt x="170" y="239"/>
                    <a:pt x="174" y="239"/>
                  </a:cubicBezTo>
                  <a:cubicBezTo>
                    <a:pt x="174" y="239"/>
                    <a:pt x="175" y="239"/>
                    <a:pt x="175" y="239"/>
                  </a:cubicBezTo>
                  <a:lnTo>
                    <a:pt x="175" y="239"/>
                  </a:lnTo>
                  <a:close/>
                  <a:moveTo>
                    <a:pt x="273" y="38"/>
                  </a:moveTo>
                  <a:lnTo>
                    <a:pt x="273" y="38"/>
                  </a:lnTo>
                  <a:cubicBezTo>
                    <a:pt x="273" y="41"/>
                    <a:pt x="270" y="43"/>
                    <a:pt x="268" y="43"/>
                  </a:cubicBezTo>
                  <a:cubicBezTo>
                    <a:pt x="265" y="43"/>
                    <a:pt x="262" y="41"/>
                    <a:pt x="262" y="38"/>
                  </a:cubicBezTo>
                  <a:cubicBezTo>
                    <a:pt x="262" y="35"/>
                    <a:pt x="265" y="33"/>
                    <a:pt x="268" y="33"/>
                  </a:cubicBezTo>
                  <a:cubicBezTo>
                    <a:pt x="270" y="33"/>
                    <a:pt x="273" y="35"/>
                    <a:pt x="273" y="38"/>
                  </a:cubicBezTo>
                  <a:lnTo>
                    <a:pt x="273" y="38"/>
                  </a:lnTo>
                  <a:close/>
                  <a:moveTo>
                    <a:pt x="288" y="20"/>
                  </a:moveTo>
                  <a:lnTo>
                    <a:pt x="288" y="20"/>
                  </a:lnTo>
                  <a:cubicBezTo>
                    <a:pt x="288" y="24"/>
                    <a:pt x="285" y="26"/>
                    <a:pt x="282" y="26"/>
                  </a:cubicBezTo>
                  <a:cubicBezTo>
                    <a:pt x="279" y="26"/>
                    <a:pt x="276" y="24"/>
                    <a:pt x="276" y="20"/>
                  </a:cubicBezTo>
                  <a:cubicBezTo>
                    <a:pt x="276" y="17"/>
                    <a:pt x="279" y="15"/>
                    <a:pt x="282" y="15"/>
                  </a:cubicBezTo>
                  <a:cubicBezTo>
                    <a:pt x="285" y="15"/>
                    <a:pt x="288" y="17"/>
                    <a:pt x="288" y="20"/>
                  </a:cubicBezTo>
                  <a:lnTo>
                    <a:pt x="288" y="20"/>
                  </a:lnTo>
                  <a:close/>
                  <a:moveTo>
                    <a:pt x="258" y="56"/>
                  </a:moveTo>
                  <a:lnTo>
                    <a:pt x="258" y="56"/>
                  </a:lnTo>
                  <a:cubicBezTo>
                    <a:pt x="258" y="59"/>
                    <a:pt x="256" y="61"/>
                    <a:pt x="254" y="61"/>
                  </a:cubicBezTo>
                  <a:cubicBezTo>
                    <a:pt x="251" y="61"/>
                    <a:pt x="249" y="59"/>
                    <a:pt x="249" y="56"/>
                  </a:cubicBezTo>
                  <a:cubicBezTo>
                    <a:pt x="249" y="54"/>
                    <a:pt x="251" y="52"/>
                    <a:pt x="254" y="52"/>
                  </a:cubicBezTo>
                  <a:cubicBezTo>
                    <a:pt x="256" y="52"/>
                    <a:pt x="258" y="54"/>
                    <a:pt x="258" y="56"/>
                  </a:cubicBezTo>
                  <a:lnTo>
                    <a:pt x="258" y="56"/>
                  </a:lnTo>
                  <a:close/>
                  <a:moveTo>
                    <a:pt x="98" y="6"/>
                  </a:moveTo>
                  <a:lnTo>
                    <a:pt x="98" y="6"/>
                  </a:lnTo>
                  <a:cubicBezTo>
                    <a:pt x="98" y="9"/>
                    <a:pt x="95" y="12"/>
                    <a:pt x="92" y="12"/>
                  </a:cubicBezTo>
                  <a:cubicBezTo>
                    <a:pt x="89" y="12"/>
                    <a:pt x="87" y="9"/>
                    <a:pt x="87" y="6"/>
                  </a:cubicBezTo>
                  <a:cubicBezTo>
                    <a:pt x="87" y="3"/>
                    <a:pt x="89" y="0"/>
                    <a:pt x="92" y="0"/>
                  </a:cubicBezTo>
                  <a:cubicBezTo>
                    <a:pt x="95" y="0"/>
                    <a:pt x="98" y="3"/>
                    <a:pt x="98" y="6"/>
                  </a:cubicBezTo>
                  <a:lnTo>
                    <a:pt x="98" y="6"/>
                  </a:lnTo>
                  <a:close/>
                </a:path>
              </a:pathLst>
            </a:custGeom>
            <a:noFill/>
            <a:ln w="15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sz="4267"/>
            </a:p>
          </p:txBody>
        </p:sp>
        <p:sp>
          <p:nvSpPr>
            <p:cNvPr id="12" name="Freeform 13"/>
            <p:cNvSpPr>
              <a:spLocks noEditPoints="1"/>
            </p:cNvSpPr>
            <p:nvPr userDrawn="1"/>
          </p:nvSpPr>
          <p:spPr bwMode="auto">
            <a:xfrm>
              <a:off x="7816850" y="631825"/>
              <a:ext cx="188913" cy="146050"/>
            </a:xfrm>
            <a:custGeom>
              <a:avLst/>
              <a:gdLst>
                <a:gd name="T0" fmla="*/ 15 w 232"/>
                <a:gd name="T1" fmla="*/ 172 h 178"/>
                <a:gd name="T2" fmla="*/ 15 w 232"/>
                <a:gd name="T3" fmla="*/ 172 h 178"/>
                <a:gd name="T4" fmla="*/ 25 w 232"/>
                <a:gd name="T5" fmla="*/ 162 h 178"/>
                <a:gd name="T6" fmla="*/ 15 w 232"/>
                <a:gd name="T7" fmla="*/ 152 h 178"/>
                <a:gd name="T8" fmla="*/ 5 w 232"/>
                <a:gd name="T9" fmla="*/ 162 h 178"/>
                <a:gd name="T10" fmla="*/ 15 w 232"/>
                <a:gd name="T11" fmla="*/ 172 h 178"/>
                <a:gd name="T12" fmla="*/ 15 w 232"/>
                <a:gd name="T13" fmla="*/ 172 h 178"/>
                <a:gd name="T14" fmla="*/ 15 w 232"/>
                <a:gd name="T15" fmla="*/ 178 h 178"/>
                <a:gd name="T16" fmla="*/ 15 w 232"/>
                <a:gd name="T17" fmla="*/ 178 h 178"/>
                <a:gd name="T18" fmla="*/ 0 w 232"/>
                <a:gd name="T19" fmla="*/ 162 h 178"/>
                <a:gd name="T20" fmla="*/ 15 w 232"/>
                <a:gd name="T21" fmla="*/ 146 h 178"/>
                <a:gd name="T22" fmla="*/ 31 w 232"/>
                <a:gd name="T23" fmla="*/ 162 h 178"/>
                <a:gd name="T24" fmla="*/ 15 w 232"/>
                <a:gd name="T25" fmla="*/ 178 h 178"/>
                <a:gd name="T26" fmla="*/ 15 w 232"/>
                <a:gd name="T27" fmla="*/ 178 h 178"/>
                <a:gd name="T28" fmla="*/ 232 w 232"/>
                <a:gd name="T29" fmla="*/ 91 h 178"/>
                <a:gd name="T30" fmla="*/ 232 w 232"/>
                <a:gd name="T31" fmla="*/ 91 h 178"/>
                <a:gd name="T32" fmla="*/ 232 w 232"/>
                <a:gd name="T33" fmla="*/ 91 h 178"/>
                <a:gd name="T34" fmla="*/ 232 w 232"/>
                <a:gd name="T35" fmla="*/ 91 h 178"/>
                <a:gd name="T36" fmla="*/ 232 w 232"/>
                <a:gd name="T37" fmla="*/ 91 h 178"/>
                <a:gd name="T38" fmla="*/ 232 w 232"/>
                <a:gd name="T39" fmla="*/ 91 h 178"/>
                <a:gd name="T40" fmla="*/ 149 w 232"/>
                <a:gd name="T41" fmla="*/ 27 h 178"/>
                <a:gd name="T42" fmla="*/ 149 w 232"/>
                <a:gd name="T43" fmla="*/ 27 h 178"/>
                <a:gd name="T44" fmla="*/ 147 w 232"/>
                <a:gd name="T45" fmla="*/ 11 h 178"/>
                <a:gd name="T46" fmla="*/ 124 w 232"/>
                <a:gd name="T47" fmla="*/ 23 h 178"/>
                <a:gd name="T48" fmla="*/ 135 w 232"/>
                <a:gd name="T49" fmla="*/ 26 h 178"/>
                <a:gd name="T50" fmla="*/ 149 w 232"/>
                <a:gd name="T51" fmla="*/ 27 h 178"/>
                <a:gd name="T52" fmla="*/ 149 w 232"/>
                <a:gd name="T53" fmla="*/ 27 h 178"/>
                <a:gd name="T54" fmla="*/ 153 w 232"/>
                <a:gd name="T55" fmla="*/ 9 h 178"/>
                <a:gd name="T56" fmla="*/ 153 w 232"/>
                <a:gd name="T57" fmla="*/ 9 h 178"/>
                <a:gd name="T58" fmla="*/ 155 w 232"/>
                <a:gd name="T59" fmla="*/ 28 h 178"/>
                <a:gd name="T60" fmla="*/ 166 w 232"/>
                <a:gd name="T61" fmla="*/ 27 h 178"/>
                <a:gd name="T62" fmla="*/ 163 w 232"/>
                <a:gd name="T63" fmla="*/ 17 h 178"/>
                <a:gd name="T64" fmla="*/ 164 w 232"/>
                <a:gd name="T65" fmla="*/ 7 h 178"/>
                <a:gd name="T66" fmla="*/ 153 w 232"/>
                <a:gd name="T67" fmla="*/ 9 h 178"/>
                <a:gd name="T68" fmla="*/ 153 w 232"/>
                <a:gd name="T69" fmla="*/ 9 h 178"/>
                <a:gd name="T70" fmla="*/ 177 w 232"/>
                <a:gd name="T71" fmla="*/ 1 h 178"/>
                <a:gd name="T72" fmla="*/ 177 w 232"/>
                <a:gd name="T73" fmla="*/ 1 h 178"/>
                <a:gd name="T74" fmla="*/ 187 w 232"/>
                <a:gd name="T75" fmla="*/ 1 h 178"/>
                <a:gd name="T76" fmla="*/ 190 w 232"/>
                <a:gd name="T77" fmla="*/ 4 h 178"/>
                <a:gd name="T78" fmla="*/ 182 w 232"/>
                <a:gd name="T79" fmla="*/ 10 h 178"/>
                <a:gd name="T80" fmla="*/ 183 w 232"/>
                <a:gd name="T81" fmla="*/ 15 h 178"/>
                <a:gd name="T82" fmla="*/ 175 w 232"/>
                <a:gd name="T83" fmla="*/ 32 h 178"/>
                <a:gd name="T84" fmla="*/ 175 w 232"/>
                <a:gd name="T85" fmla="*/ 32 h 178"/>
                <a:gd name="T86" fmla="*/ 154 w 232"/>
                <a:gd name="T87" fmla="*/ 33 h 178"/>
                <a:gd name="T88" fmla="*/ 152 w 232"/>
                <a:gd name="T89" fmla="*/ 33 h 178"/>
                <a:gd name="T90" fmla="*/ 119 w 232"/>
                <a:gd name="T91" fmla="*/ 27 h 178"/>
                <a:gd name="T92" fmla="*/ 119 w 232"/>
                <a:gd name="T93" fmla="*/ 27 h 178"/>
                <a:gd name="T94" fmla="*/ 114 w 232"/>
                <a:gd name="T95" fmla="*/ 24 h 178"/>
                <a:gd name="T96" fmla="*/ 116 w 232"/>
                <a:gd name="T97" fmla="*/ 22 h 178"/>
                <a:gd name="T98" fmla="*/ 117 w 232"/>
                <a:gd name="T99" fmla="*/ 21 h 178"/>
                <a:gd name="T100" fmla="*/ 177 w 232"/>
                <a:gd name="T101" fmla="*/ 1 h 178"/>
                <a:gd name="T102" fmla="*/ 177 w 232"/>
                <a:gd name="T103" fmla="*/ 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2" h="178">
                  <a:moveTo>
                    <a:pt x="15" y="172"/>
                  </a:moveTo>
                  <a:lnTo>
                    <a:pt x="15" y="172"/>
                  </a:lnTo>
                  <a:cubicBezTo>
                    <a:pt x="21" y="172"/>
                    <a:pt x="25" y="167"/>
                    <a:pt x="25" y="162"/>
                  </a:cubicBezTo>
                  <a:cubicBezTo>
                    <a:pt x="25" y="156"/>
                    <a:pt x="21" y="152"/>
                    <a:pt x="15" y="152"/>
                  </a:cubicBezTo>
                  <a:cubicBezTo>
                    <a:pt x="10" y="152"/>
                    <a:pt x="5" y="156"/>
                    <a:pt x="5" y="162"/>
                  </a:cubicBezTo>
                  <a:cubicBezTo>
                    <a:pt x="5" y="167"/>
                    <a:pt x="10" y="172"/>
                    <a:pt x="15" y="172"/>
                  </a:cubicBezTo>
                  <a:lnTo>
                    <a:pt x="15" y="172"/>
                  </a:lnTo>
                  <a:close/>
                  <a:moveTo>
                    <a:pt x="15" y="178"/>
                  </a:moveTo>
                  <a:lnTo>
                    <a:pt x="15" y="178"/>
                  </a:lnTo>
                  <a:cubicBezTo>
                    <a:pt x="7" y="178"/>
                    <a:pt x="0" y="170"/>
                    <a:pt x="0" y="162"/>
                  </a:cubicBezTo>
                  <a:cubicBezTo>
                    <a:pt x="0" y="153"/>
                    <a:pt x="7" y="146"/>
                    <a:pt x="15" y="146"/>
                  </a:cubicBezTo>
                  <a:cubicBezTo>
                    <a:pt x="24" y="146"/>
                    <a:pt x="31" y="153"/>
                    <a:pt x="31" y="162"/>
                  </a:cubicBezTo>
                  <a:cubicBezTo>
                    <a:pt x="31" y="170"/>
                    <a:pt x="24" y="178"/>
                    <a:pt x="15" y="178"/>
                  </a:cubicBezTo>
                  <a:lnTo>
                    <a:pt x="15" y="178"/>
                  </a:lnTo>
                  <a:close/>
                  <a:moveTo>
                    <a:pt x="232" y="91"/>
                  </a:moveTo>
                  <a:lnTo>
                    <a:pt x="232" y="91"/>
                  </a:lnTo>
                  <a:cubicBezTo>
                    <a:pt x="232" y="91"/>
                    <a:pt x="232" y="91"/>
                    <a:pt x="232" y="91"/>
                  </a:cubicBezTo>
                  <a:lnTo>
                    <a:pt x="232" y="91"/>
                  </a:lnTo>
                  <a:lnTo>
                    <a:pt x="232" y="91"/>
                  </a:lnTo>
                  <a:lnTo>
                    <a:pt x="232" y="91"/>
                  </a:lnTo>
                  <a:close/>
                  <a:moveTo>
                    <a:pt x="149" y="27"/>
                  </a:moveTo>
                  <a:lnTo>
                    <a:pt x="149" y="27"/>
                  </a:lnTo>
                  <a:cubicBezTo>
                    <a:pt x="147" y="23"/>
                    <a:pt x="147" y="17"/>
                    <a:pt x="147" y="11"/>
                  </a:cubicBezTo>
                  <a:cubicBezTo>
                    <a:pt x="139" y="13"/>
                    <a:pt x="131" y="17"/>
                    <a:pt x="124" y="23"/>
                  </a:cubicBezTo>
                  <a:cubicBezTo>
                    <a:pt x="126" y="23"/>
                    <a:pt x="130" y="25"/>
                    <a:pt x="135" y="26"/>
                  </a:cubicBezTo>
                  <a:cubicBezTo>
                    <a:pt x="139" y="26"/>
                    <a:pt x="144" y="27"/>
                    <a:pt x="149" y="27"/>
                  </a:cubicBezTo>
                  <a:lnTo>
                    <a:pt x="149" y="27"/>
                  </a:lnTo>
                  <a:close/>
                  <a:moveTo>
                    <a:pt x="153" y="9"/>
                  </a:moveTo>
                  <a:lnTo>
                    <a:pt x="153" y="9"/>
                  </a:lnTo>
                  <a:cubicBezTo>
                    <a:pt x="152" y="17"/>
                    <a:pt x="153" y="23"/>
                    <a:pt x="155" y="28"/>
                  </a:cubicBezTo>
                  <a:cubicBezTo>
                    <a:pt x="159" y="28"/>
                    <a:pt x="162" y="27"/>
                    <a:pt x="166" y="27"/>
                  </a:cubicBezTo>
                  <a:cubicBezTo>
                    <a:pt x="164" y="25"/>
                    <a:pt x="163" y="21"/>
                    <a:pt x="163" y="17"/>
                  </a:cubicBezTo>
                  <a:cubicBezTo>
                    <a:pt x="163" y="14"/>
                    <a:pt x="163" y="10"/>
                    <a:pt x="164" y="7"/>
                  </a:cubicBezTo>
                  <a:cubicBezTo>
                    <a:pt x="161" y="8"/>
                    <a:pt x="157" y="8"/>
                    <a:pt x="153" y="9"/>
                  </a:cubicBezTo>
                  <a:lnTo>
                    <a:pt x="153" y="9"/>
                  </a:lnTo>
                  <a:close/>
                  <a:moveTo>
                    <a:pt x="177" y="1"/>
                  </a:moveTo>
                  <a:lnTo>
                    <a:pt x="177" y="1"/>
                  </a:lnTo>
                  <a:cubicBezTo>
                    <a:pt x="180" y="1"/>
                    <a:pt x="184" y="0"/>
                    <a:pt x="187" y="1"/>
                  </a:cubicBezTo>
                  <a:cubicBezTo>
                    <a:pt x="189" y="1"/>
                    <a:pt x="190" y="3"/>
                    <a:pt x="190" y="4"/>
                  </a:cubicBezTo>
                  <a:cubicBezTo>
                    <a:pt x="190" y="7"/>
                    <a:pt x="185" y="9"/>
                    <a:pt x="182" y="10"/>
                  </a:cubicBezTo>
                  <a:cubicBezTo>
                    <a:pt x="182" y="12"/>
                    <a:pt x="183" y="14"/>
                    <a:pt x="183" y="15"/>
                  </a:cubicBezTo>
                  <a:cubicBezTo>
                    <a:pt x="184" y="23"/>
                    <a:pt x="180" y="30"/>
                    <a:pt x="175" y="32"/>
                  </a:cubicBezTo>
                  <a:cubicBezTo>
                    <a:pt x="175" y="32"/>
                    <a:pt x="175" y="32"/>
                    <a:pt x="175" y="32"/>
                  </a:cubicBezTo>
                  <a:cubicBezTo>
                    <a:pt x="168" y="33"/>
                    <a:pt x="161" y="33"/>
                    <a:pt x="154" y="33"/>
                  </a:cubicBezTo>
                  <a:cubicBezTo>
                    <a:pt x="153" y="33"/>
                    <a:pt x="153" y="33"/>
                    <a:pt x="152" y="33"/>
                  </a:cubicBezTo>
                  <a:cubicBezTo>
                    <a:pt x="141" y="33"/>
                    <a:pt x="129" y="31"/>
                    <a:pt x="119" y="27"/>
                  </a:cubicBezTo>
                  <a:cubicBezTo>
                    <a:pt x="119" y="27"/>
                    <a:pt x="119" y="27"/>
                    <a:pt x="119" y="27"/>
                  </a:cubicBezTo>
                  <a:cubicBezTo>
                    <a:pt x="116" y="30"/>
                    <a:pt x="112" y="27"/>
                    <a:pt x="114" y="24"/>
                  </a:cubicBezTo>
                  <a:cubicBezTo>
                    <a:pt x="114" y="24"/>
                    <a:pt x="115" y="23"/>
                    <a:pt x="116" y="22"/>
                  </a:cubicBezTo>
                  <a:cubicBezTo>
                    <a:pt x="116" y="22"/>
                    <a:pt x="117" y="21"/>
                    <a:pt x="117" y="21"/>
                  </a:cubicBezTo>
                  <a:cubicBezTo>
                    <a:pt x="123" y="15"/>
                    <a:pt x="142" y="1"/>
                    <a:pt x="177" y="1"/>
                  </a:cubicBezTo>
                  <a:lnTo>
                    <a:pt x="177" y="1"/>
                  </a:lnTo>
                  <a:close/>
                </a:path>
              </a:pathLst>
            </a:custGeom>
            <a:noFill/>
            <a:ln w="15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sz="4267"/>
            </a:p>
          </p:txBody>
        </p:sp>
        <p:sp>
          <p:nvSpPr>
            <p:cNvPr id="14" name="Freeform 14"/>
            <p:cNvSpPr>
              <a:spLocks noEditPoints="1"/>
            </p:cNvSpPr>
            <p:nvPr userDrawn="1"/>
          </p:nvSpPr>
          <p:spPr bwMode="auto">
            <a:xfrm>
              <a:off x="8123238" y="455613"/>
              <a:ext cx="800100" cy="385762"/>
            </a:xfrm>
            <a:custGeom>
              <a:avLst/>
              <a:gdLst>
                <a:gd name="T0" fmla="*/ 44 w 986"/>
                <a:gd name="T1" fmla="*/ 12 h 469"/>
                <a:gd name="T2" fmla="*/ 100 w 986"/>
                <a:gd name="T3" fmla="*/ 110 h 469"/>
                <a:gd name="T4" fmla="*/ 112 w 986"/>
                <a:gd name="T5" fmla="*/ 49 h 469"/>
                <a:gd name="T6" fmla="*/ 238 w 986"/>
                <a:gd name="T7" fmla="*/ 9 h 469"/>
                <a:gd name="T8" fmla="*/ 265 w 986"/>
                <a:gd name="T9" fmla="*/ 94 h 469"/>
                <a:gd name="T10" fmla="*/ 297 w 986"/>
                <a:gd name="T11" fmla="*/ 110 h 469"/>
                <a:gd name="T12" fmla="*/ 368 w 986"/>
                <a:gd name="T13" fmla="*/ 2 h 469"/>
                <a:gd name="T14" fmla="*/ 431 w 986"/>
                <a:gd name="T15" fmla="*/ 0 h 469"/>
                <a:gd name="T16" fmla="*/ 506 w 986"/>
                <a:gd name="T17" fmla="*/ 2 h 469"/>
                <a:gd name="T18" fmla="*/ 562 w 986"/>
                <a:gd name="T19" fmla="*/ 110 h 469"/>
                <a:gd name="T20" fmla="*/ 595 w 986"/>
                <a:gd name="T21" fmla="*/ 104 h 469"/>
                <a:gd name="T22" fmla="*/ 653 w 986"/>
                <a:gd name="T23" fmla="*/ 16 h 469"/>
                <a:gd name="T24" fmla="*/ 623 w 986"/>
                <a:gd name="T25" fmla="*/ 103 h 469"/>
                <a:gd name="T26" fmla="*/ 741 w 986"/>
                <a:gd name="T27" fmla="*/ 112 h 469"/>
                <a:gd name="T28" fmla="*/ 805 w 986"/>
                <a:gd name="T29" fmla="*/ 2 h 469"/>
                <a:gd name="T30" fmla="*/ 887 w 986"/>
                <a:gd name="T31" fmla="*/ 110 h 469"/>
                <a:gd name="T32" fmla="*/ 805 w 986"/>
                <a:gd name="T33" fmla="*/ 2 h 469"/>
                <a:gd name="T34" fmla="*/ 938 w 986"/>
                <a:gd name="T35" fmla="*/ 59 h 469"/>
                <a:gd name="T36" fmla="*/ 926 w 986"/>
                <a:gd name="T37" fmla="*/ 2 h 469"/>
                <a:gd name="T38" fmla="*/ 54 w 986"/>
                <a:gd name="T39" fmla="*/ 281 h 469"/>
                <a:gd name="T40" fmla="*/ 96 w 986"/>
                <a:gd name="T41" fmla="*/ 251 h 469"/>
                <a:gd name="T42" fmla="*/ 205 w 986"/>
                <a:gd name="T43" fmla="*/ 291 h 469"/>
                <a:gd name="T44" fmla="*/ 256 w 986"/>
                <a:gd name="T45" fmla="*/ 288 h 469"/>
                <a:gd name="T46" fmla="*/ 303 w 986"/>
                <a:gd name="T47" fmla="*/ 179 h 469"/>
                <a:gd name="T48" fmla="*/ 303 w 986"/>
                <a:gd name="T49" fmla="*/ 179 h 469"/>
                <a:gd name="T50" fmla="*/ 421 w 986"/>
                <a:gd name="T51" fmla="*/ 278 h 469"/>
                <a:gd name="T52" fmla="*/ 467 w 986"/>
                <a:gd name="T53" fmla="*/ 180 h 469"/>
                <a:gd name="T54" fmla="*/ 525 w 986"/>
                <a:gd name="T55" fmla="*/ 190 h 469"/>
                <a:gd name="T56" fmla="*/ 495 w 986"/>
                <a:gd name="T57" fmla="*/ 288 h 469"/>
                <a:gd name="T58" fmla="*/ 575 w 986"/>
                <a:gd name="T59" fmla="*/ 285 h 469"/>
                <a:gd name="T60" fmla="*/ 618 w 986"/>
                <a:gd name="T61" fmla="*/ 282 h 469"/>
                <a:gd name="T62" fmla="*/ 620 w 986"/>
                <a:gd name="T63" fmla="*/ 227 h 469"/>
                <a:gd name="T64" fmla="*/ 625 w 986"/>
                <a:gd name="T65" fmla="*/ 241 h 469"/>
                <a:gd name="T66" fmla="*/ 697 w 986"/>
                <a:gd name="T67" fmla="*/ 180 h 469"/>
                <a:gd name="T68" fmla="*/ 752 w 986"/>
                <a:gd name="T69" fmla="*/ 288 h 469"/>
                <a:gd name="T70" fmla="*/ 851 w 986"/>
                <a:gd name="T71" fmla="*/ 191 h 469"/>
                <a:gd name="T72" fmla="*/ 900 w 986"/>
                <a:gd name="T73" fmla="*/ 287 h 469"/>
                <a:gd name="T74" fmla="*/ 888 w 986"/>
                <a:gd name="T75" fmla="*/ 291 h 469"/>
                <a:gd name="T76" fmla="*/ 871 w 986"/>
                <a:gd name="T77" fmla="*/ 174 h 469"/>
                <a:gd name="T78" fmla="*/ 820 w 986"/>
                <a:gd name="T79" fmla="*/ 188 h 469"/>
                <a:gd name="T80" fmla="*/ 954 w 986"/>
                <a:gd name="T81" fmla="*/ 190 h 469"/>
                <a:gd name="T82" fmla="*/ 25 w 986"/>
                <a:gd name="T83" fmla="*/ 457 h 469"/>
                <a:gd name="T84" fmla="*/ 46 w 986"/>
                <a:gd name="T85" fmla="*/ 359 h 469"/>
                <a:gd name="T86" fmla="*/ 171 w 986"/>
                <a:gd name="T87" fmla="*/ 369 h 469"/>
                <a:gd name="T88" fmla="*/ 220 w 986"/>
                <a:gd name="T89" fmla="*/ 465 h 469"/>
                <a:gd name="T90" fmla="*/ 208 w 986"/>
                <a:gd name="T91" fmla="*/ 469 h 469"/>
                <a:gd name="T92" fmla="*/ 278 w 986"/>
                <a:gd name="T93" fmla="*/ 368 h 469"/>
                <a:gd name="T94" fmla="*/ 249 w 986"/>
                <a:gd name="T95" fmla="*/ 467 h 469"/>
                <a:gd name="T96" fmla="*/ 328 w 986"/>
                <a:gd name="T97" fmla="*/ 463 h 469"/>
                <a:gd name="T98" fmla="*/ 394 w 986"/>
                <a:gd name="T99" fmla="*/ 359 h 469"/>
                <a:gd name="T100" fmla="*/ 429 w 986"/>
                <a:gd name="T101" fmla="*/ 466 h 469"/>
                <a:gd name="T102" fmla="*/ 394 w 986"/>
                <a:gd name="T103" fmla="*/ 359 h 469"/>
                <a:gd name="T104" fmla="*/ 579 w 986"/>
                <a:gd name="T105" fmla="*/ 438 h 469"/>
                <a:gd name="T106" fmla="*/ 551 w 986"/>
                <a:gd name="T107" fmla="*/ 357 h 469"/>
                <a:gd name="T108" fmla="*/ 599 w 986"/>
                <a:gd name="T109" fmla="*/ 359 h 469"/>
                <a:gd name="T110" fmla="*/ 675 w 986"/>
                <a:gd name="T111" fmla="*/ 359 h 469"/>
                <a:gd name="T112" fmla="*/ 731 w 986"/>
                <a:gd name="T113" fmla="*/ 370 h 469"/>
                <a:gd name="T114" fmla="*/ 693 w 986"/>
                <a:gd name="T115" fmla="*/ 469 h 469"/>
                <a:gd name="T116" fmla="*/ 832 w 986"/>
                <a:gd name="T117" fmla="*/ 457 h 469"/>
                <a:gd name="T118" fmla="*/ 837 w 986"/>
                <a:gd name="T119" fmla="*/ 359 h 469"/>
                <a:gd name="T120" fmla="*/ 837 w 986"/>
                <a:gd name="T121" fmla="*/ 359 h 469"/>
                <a:gd name="T122" fmla="*/ 954 w 986"/>
                <a:gd name="T123" fmla="*/ 36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6" h="469">
                  <a:moveTo>
                    <a:pt x="0" y="2"/>
                  </a:moveTo>
                  <a:lnTo>
                    <a:pt x="0" y="2"/>
                  </a:lnTo>
                  <a:lnTo>
                    <a:pt x="0" y="12"/>
                  </a:lnTo>
                  <a:lnTo>
                    <a:pt x="32" y="12"/>
                  </a:lnTo>
                  <a:lnTo>
                    <a:pt x="32" y="110"/>
                  </a:lnTo>
                  <a:lnTo>
                    <a:pt x="44" y="110"/>
                  </a:lnTo>
                  <a:lnTo>
                    <a:pt x="44" y="12"/>
                  </a:lnTo>
                  <a:lnTo>
                    <a:pt x="76" y="12"/>
                  </a:lnTo>
                  <a:lnTo>
                    <a:pt x="76" y="2"/>
                  </a:lnTo>
                  <a:lnTo>
                    <a:pt x="0" y="2"/>
                  </a:lnTo>
                  <a:lnTo>
                    <a:pt x="0" y="2"/>
                  </a:lnTo>
                  <a:close/>
                  <a:moveTo>
                    <a:pt x="100" y="2"/>
                  </a:moveTo>
                  <a:lnTo>
                    <a:pt x="100" y="2"/>
                  </a:lnTo>
                  <a:lnTo>
                    <a:pt x="100" y="110"/>
                  </a:lnTo>
                  <a:lnTo>
                    <a:pt x="158" y="110"/>
                  </a:lnTo>
                  <a:lnTo>
                    <a:pt x="158" y="100"/>
                  </a:lnTo>
                  <a:lnTo>
                    <a:pt x="112" y="100"/>
                  </a:lnTo>
                  <a:lnTo>
                    <a:pt x="112" y="59"/>
                  </a:lnTo>
                  <a:lnTo>
                    <a:pt x="154" y="59"/>
                  </a:lnTo>
                  <a:lnTo>
                    <a:pt x="154" y="49"/>
                  </a:lnTo>
                  <a:lnTo>
                    <a:pt x="112" y="49"/>
                  </a:lnTo>
                  <a:lnTo>
                    <a:pt x="112" y="12"/>
                  </a:lnTo>
                  <a:lnTo>
                    <a:pt x="158" y="12"/>
                  </a:lnTo>
                  <a:lnTo>
                    <a:pt x="158" y="2"/>
                  </a:lnTo>
                  <a:lnTo>
                    <a:pt x="100" y="2"/>
                  </a:lnTo>
                  <a:lnTo>
                    <a:pt x="100" y="2"/>
                  </a:lnTo>
                  <a:close/>
                  <a:moveTo>
                    <a:pt x="238" y="9"/>
                  </a:moveTo>
                  <a:lnTo>
                    <a:pt x="238" y="9"/>
                  </a:lnTo>
                  <a:cubicBezTo>
                    <a:pt x="248" y="9"/>
                    <a:pt x="257" y="11"/>
                    <a:pt x="266" y="17"/>
                  </a:cubicBezTo>
                  <a:lnTo>
                    <a:pt x="270" y="8"/>
                  </a:lnTo>
                  <a:cubicBezTo>
                    <a:pt x="260" y="3"/>
                    <a:pt x="250" y="0"/>
                    <a:pt x="238" y="0"/>
                  </a:cubicBezTo>
                  <a:cubicBezTo>
                    <a:pt x="206" y="0"/>
                    <a:pt x="181" y="23"/>
                    <a:pt x="181" y="56"/>
                  </a:cubicBezTo>
                  <a:cubicBezTo>
                    <a:pt x="181" y="91"/>
                    <a:pt x="206" y="112"/>
                    <a:pt x="238" y="112"/>
                  </a:cubicBezTo>
                  <a:cubicBezTo>
                    <a:pt x="248" y="112"/>
                    <a:pt x="260" y="107"/>
                    <a:pt x="270" y="102"/>
                  </a:cubicBezTo>
                  <a:lnTo>
                    <a:pt x="265" y="94"/>
                  </a:lnTo>
                  <a:cubicBezTo>
                    <a:pt x="257" y="99"/>
                    <a:pt x="247" y="102"/>
                    <a:pt x="238" y="102"/>
                  </a:cubicBezTo>
                  <a:cubicBezTo>
                    <a:pt x="211" y="102"/>
                    <a:pt x="193" y="82"/>
                    <a:pt x="193" y="56"/>
                  </a:cubicBezTo>
                  <a:cubicBezTo>
                    <a:pt x="193" y="30"/>
                    <a:pt x="211" y="9"/>
                    <a:pt x="238" y="9"/>
                  </a:cubicBezTo>
                  <a:lnTo>
                    <a:pt x="238" y="9"/>
                  </a:lnTo>
                  <a:close/>
                  <a:moveTo>
                    <a:pt x="297" y="2"/>
                  </a:moveTo>
                  <a:lnTo>
                    <a:pt x="297" y="2"/>
                  </a:lnTo>
                  <a:lnTo>
                    <a:pt x="297" y="110"/>
                  </a:lnTo>
                  <a:lnTo>
                    <a:pt x="309" y="110"/>
                  </a:lnTo>
                  <a:lnTo>
                    <a:pt x="309" y="58"/>
                  </a:lnTo>
                  <a:lnTo>
                    <a:pt x="368" y="58"/>
                  </a:lnTo>
                  <a:lnTo>
                    <a:pt x="368" y="110"/>
                  </a:lnTo>
                  <a:lnTo>
                    <a:pt x="380" y="110"/>
                  </a:lnTo>
                  <a:lnTo>
                    <a:pt x="380" y="2"/>
                  </a:lnTo>
                  <a:lnTo>
                    <a:pt x="368" y="2"/>
                  </a:lnTo>
                  <a:lnTo>
                    <a:pt x="368" y="49"/>
                  </a:lnTo>
                  <a:lnTo>
                    <a:pt x="309" y="49"/>
                  </a:lnTo>
                  <a:lnTo>
                    <a:pt x="309" y="2"/>
                  </a:lnTo>
                  <a:lnTo>
                    <a:pt x="297" y="2"/>
                  </a:lnTo>
                  <a:lnTo>
                    <a:pt x="297" y="2"/>
                  </a:lnTo>
                  <a:close/>
                  <a:moveTo>
                    <a:pt x="431" y="0"/>
                  </a:moveTo>
                  <a:lnTo>
                    <a:pt x="431" y="0"/>
                  </a:lnTo>
                  <a:lnTo>
                    <a:pt x="418" y="3"/>
                  </a:lnTo>
                  <a:lnTo>
                    <a:pt x="418" y="110"/>
                  </a:lnTo>
                  <a:lnTo>
                    <a:pt x="430" y="110"/>
                  </a:lnTo>
                  <a:lnTo>
                    <a:pt x="430" y="18"/>
                  </a:lnTo>
                  <a:lnTo>
                    <a:pt x="493" y="112"/>
                  </a:lnTo>
                  <a:lnTo>
                    <a:pt x="506" y="109"/>
                  </a:lnTo>
                  <a:lnTo>
                    <a:pt x="506" y="2"/>
                  </a:lnTo>
                  <a:lnTo>
                    <a:pt x="495" y="2"/>
                  </a:lnTo>
                  <a:lnTo>
                    <a:pt x="495" y="95"/>
                  </a:lnTo>
                  <a:lnTo>
                    <a:pt x="431" y="0"/>
                  </a:lnTo>
                  <a:lnTo>
                    <a:pt x="431" y="0"/>
                  </a:lnTo>
                  <a:close/>
                  <a:moveTo>
                    <a:pt x="550" y="110"/>
                  </a:moveTo>
                  <a:lnTo>
                    <a:pt x="550" y="110"/>
                  </a:lnTo>
                  <a:lnTo>
                    <a:pt x="562" y="110"/>
                  </a:lnTo>
                  <a:lnTo>
                    <a:pt x="562" y="2"/>
                  </a:lnTo>
                  <a:lnTo>
                    <a:pt x="550" y="2"/>
                  </a:lnTo>
                  <a:lnTo>
                    <a:pt x="550" y="110"/>
                  </a:lnTo>
                  <a:close/>
                  <a:moveTo>
                    <a:pt x="623" y="103"/>
                  </a:moveTo>
                  <a:lnTo>
                    <a:pt x="623" y="103"/>
                  </a:lnTo>
                  <a:cubicBezTo>
                    <a:pt x="615" y="103"/>
                    <a:pt x="606" y="100"/>
                    <a:pt x="600" y="96"/>
                  </a:cubicBezTo>
                  <a:lnTo>
                    <a:pt x="595" y="104"/>
                  </a:lnTo>
                  <a:cubicBezTo>
                    <a:pt x="604" y="109"/>
                    <a:pt x="613" y="112"/>
                    <a:pt x="624" y="112"/>
                  </a:cubicBezTo>
                  <a:cubicBezTo>
                    <a:pt x="647" y="112"/>
                    <a:pt x="658" y="97"/>
                    <a:pt x="658" y="81"/>
                  </a:cubicBezTo>
                  <a:cubicBezTo>
                    <a:pt x="658" y="65"/>
                    <a:pt x="646" y="58"/>
                    <a:pt x="634" y="52"/>
                  </a:cubicBezTo>
                  <a:lnTo>
                    <a:pt x="625" y="48"/>
                  </a:lnTo>
                  <a:cubicBezTo>
                    <a:pt x="617" y="44"/>
                    <a:pt x="609" y="39"/>
                    <a:pt x="609" y="28"/>
                  </a:cubicBezTo>
                  <a:cubicBezTo>
                    <a:pt x="609" y="14"/>
                    <a:pt x="620" y="8"/>
                    <a:pt x="630" y="8"/>
                  </a:cubicBezTo>
                  <a:cubicBezTo>
                    <a:pt x="640" y="8"/>
                    <a:pt x="647" y="12"/>
                    <a:pt x="653" y="16"/>
                  </a:cubicBezTo>
                  <a:lnTo>
                    <a:pt x="657" y="8"/>
                  </a:lnTo>
                  <a:cubicBezTo>
                    <a:pt x="649" y="3"/>
                    <a:pt x="640" y="0"/>
                    <a:pt x="630" y="0"/>
                  </a:cubicBezTo>
                  <a:cubicBezTo>
                    <a:pt x="611" y="0"/>
                    <a:pt x="598" y="11"/>
                    <a:pt x="598" y="28"/>
                  </a:cubicBezTo>
                  <a:cubicBezTo>
                    <a:pt x="598" y="50"/>
                    <a:pt x="614" y="54"/>
                    <a:pt x="630" y="62"/>
                  </a:cubicBezTo>
                  <a:cubicBezTo>
                    <a:pt x="639" y="66"/>
                    <a:pt x="646" y="71"/>
                    <a:pt x="646" y="82"/>
                  </a:cubicBezTo>
                  <a:cubicBezTo>
                    <a:pt x="646" y="95"/>
                    <a:pt x="636" y="103"/>
                    <a:pt x="623" y="103"/>
                  </a:cubicBezTo>
                  <a:lnTo>
                    <a:pt x="623" y="103"/>
                  </a:lnTo>
                  <a:close/>
                  <a:moveTo>
                    <a:pt x="741" y="9"/>
                  </a:moveTo>
                  <a:lnTo>
                    <a:pt x="741" y="9"/>
                  </a:lnTo>
                  <a:cubicBezTo>
                    <a:pt x="752" y="9"/>
                    <a:pt x="761" y="11"/>
                    <a:pt x="769" y="17"/>
                  </a:cubicBezTo>
                  <a:lnTo>
                    <a:pt x="774" y="8"/>
                  </a:lnTo>
                  <a:cubicBezTo>
                    <a:pt x="764" y="3"/>
                    <a:pt x="754" y="0"/>
                    <a:pt x="741" y="0"/>
                  </a:cubicBezTo>
                  <a:cubicBezTo>
                    <a:pt x="709" y="0"/>
                    <a:pt x="684" y="23"/>
                    <a:pt x="684" y="56"/>
                  </a:cubicBezTo>
                  <a:cubicBezTo>
                    <a:pt x="684" y="91"/>
                    <a:pt x="709" y="112"/>
                    <a:pt x="741" y="112"/>
                  </a:cubicBezTo>
                  <a:cubicBezTo>
                    <a:pt x="752" y="112"/>
                    <a:pt x="764" y="107"/>
                    <a:pt x="773" y="102"/>
                  </a:cubicBezTo>
                  <a:lnTo>
                    <a:pt x="769" y="94"/>
                  </a:lnTo>
                  <a:cubicBezTo>
                    <a:pt x="761" y="99"/>
                    <a:pt x="751" y="102"/>
                    <a:pt x="741" y="102"/>
                  </a:cubicBezTo>
                  <a:cubicBezTo>
                    <a:pt x="715" y="102"/>
                    <a:pt x="697" y="82"/>
                    <a:pt x="697" y="56"/>
                  </a:cubicBezTo>
                  <a:cubicBezTo>
                    <a:pt x="697" y="30"/>
                    <a:pt x="715" y="9"/>
                    <a:pt x="741" y="9"/>
                  </a:cubicBezTo>
                  <a:lnTo>
                    <a:pt x="741" y="9"/>
                  </a:lnTo>
                  <a:close/>
                  <a:moveTo>
                    <a:pt x="805" y="2"/>
                  </a:moveTo>
                  <a:lnTo>
                    <a:pt x="805" y="2"/>
                  </a:lnTo>
                  <a:lnTo>
                    <a:pt x="805" y="110"/>
                  </a:lnTo>
                  <a:lnTo>
                    <a:pt x="817" y="110"/>
                  </a:lnTo>
                  <a:lnTo>
                    <a:pt x="817" y="58"/>
                  </a:lnTo>
                  <a:lnTo>
                    <a:pt x="875" y="58"/>
                  </a:lnTo>
                  <a:lnTo>
                    <a:pt x="875" y="110"/>
                  </a:lnTo>
                  <a:lnTo>
                    <a:pt x="887" y="110"/>
                  </a:lnTo>
                  <a:lnTo>
                    <a:pt x="887" y="2"/>
                  </a:lnTo>
                  <a:lnTo>
                    <a:pt x="875" y="2"/>
                  </a:lnTo>
                  <a:lnTo>
                    <a:pt x="875" y="49"/>
                  </a:lnTo>
                  <a:lnTo>
                    <a:pt x="817" y="49"/>
                  </a:lnTo>
                  <a:lnTo>
                    <a:pt x="817" y="2"/>
                  </a:lnTo>
                  <a:lnTo>
                    <a:pt x="805" y="2"/>
                  </a:lnTo>
                  <a:lnTo>
                    <a:pt x="805" y="2"/>
                  </a:lnTo>
                  <a:close/>
                  <a:moveTo>
                    <a:pt x="926" y="2"/>
                  </a:moveTo>
                  <a:lnTo>
                    <a:pt x="926" y="2"/>
                  </a:lnTo>
                  <a:lnTo>
                    <a:pt x="926" y="110"/>
                  </a:lnTo>
                  <a:lnTo>
                    <a:pt x="984" y="110"/>
                  </a:lnTo>
                  <a:lnTo>
                    <a:pt x="984" y="100"/>
                  </a:lnTo>
                  <a:lnTo>
                    <a:pt x="938" y="100"/>
                  </a:lnTo>
                  <a:lnTo>
                    <a:pt x="938" y="59"/>
                  </a:lnTo>
                  <a:lnTo>
                    <a:pt x="980" y="59"/>
                  </a:lnTo>
                  <a:lnTo>
                    <a:pt x="980" y="49"/>
                  </a:lnTo>
                  <a:lnTo>
                    <a:pt x="938" y="49"/>
                  </a:lnTo>
                  <a:lnTo>
                    <a:pt x="938" y="12"/>
                  </a:lnTo>
                  <a:lnTo>
                    <a:pt x="984" y="12"/>
                  </a:lnTo>
                  <a:lnTo>
                    <a:pt x="984" y="2"/>
                  </a:lnTo>
                  <a:lnTo>
                    <a:pt x="926" y="2"/>
                  </a:lnTo>
                  <a:lnTo>
                    <a:pt x="926" y="2"/>
                  </a:lnTo>
                  <a:close/>
                  <a:moveTo>
                    <a:pt x="96" y="251"/>
                  </a:moveTo>
                  <a:lnTo>
                    <a:pt x="96" y="251"/>
                  </a:lnTo>
                  <a:lnTo>
                    <a:pt x="96" y="180"/>
                  </a:lnTo>
                  <a:lnTo>
                    <a:pt x="84" y="180"/>
                  </a:lnTo>
                  <a:lnTo>
                    <a:pt x="84" y="249"/>
                  </a:lnTo>
                  <a:cubicBezTo>
                    <a:pt x="84" y="274"/>
                    <a:pt x="73" y="281"/>
                    <a:pt x="54" y="281"/>
                  </a:cubicBezTo>
                  <a:cubicBezTo>
                    <a:pt x="34" y="281"/>
                    <a:pt x="25" y="270"/>
                    <a:pt x="25" y="249"/>
                  </a:cubicBezTo>
                  <a:lnTo>
                    <a:pt x="25" y="180"/>
                  </a:lnTo>
                  <a:lnTo>
                    <a:pt x="13" y="180"/>
                  </a:lnTo>
                  <a:lnTo>
                    <a:pt x="13" y="252"/>
                  </a:lnTo>
                  <a:cubicBezTo>
                    <a:pt x="13" y="277"/>
                    <a:pt x="27" y="290"/>
                    <a:pt x="54" y="290"/>
                  </a:cubicBezTo>
                  <a:cubicBezTo>
                    <a:pt x="74" y="290"/>
                    <a:pt x="96" y="284"/>
                    <a:pt x="96" y="251"/>
                  </a:cubicBezTo>
                  <a:lnTo>
                    <a:pt x="96" y="251"/>
                  </a:lnTo>
                  <a:close/>
                  <a:moveTo>
                    <a:pt x="143" y="178"/>
                  </a:moveTo>
                  <a:lnTo>
                    <a:pt x="143" y="178"/>
                  </a:lnTo>
                  <a:lnTo>
                    <a:pt x="130" y="181"/>
                  </a:lnTo>
                  <a:lnTo>
                    <a:pt x="130" y="288"/>
                  </a:lnTo>
                  <a:lnTo>
                    <a:pt x="142" y="288"/>
                  </a:lnTo>
                  <a:lnTo>
                    <a:pt x="142" y="196"/>
                  </a:lnTo>
                  <a:lnTo>
                    <a:pt x="205" y="291"/>
                  </a:lnTo>
                  <a:lnTo>
                    <a:pt x="218" y="287"/>
                  </a:lnTo>
                  <a:lnTo>
                    <a:pt x="218" y="181"/>
                  </a:lnTo>
                  <a:lnTo>
                    <a:pt x="207" y="181"/>
                  </a:lnTo>
                  <a:lnTo>
                    <a:pt x="206" y="273"/>
                  </a:lnTo>
                  <a:lnTo>
                    <a:pt x="143" y="178"/>
                  </a:lnTo>
                  <a:lnTo>
                    <a:pt x="143" y="178"/>
                  </a:lnTo>
                  <a:close/>
                  <a:moveTo>
                    <a:pt x="256" y="288"/>
                  </a:moveTo>
                  <a:lnTo>
                    <a:pt x="256" y="288"/>
                  </a:lnTo>
                  <a:lnTo>
                    <a:pt x="268" y="288"/>
                  </a:lnTo>
                  <a:lnTo>
                    <a:pt x="268" y="180"/>
                  </a:lnTo>
                  <a:lnTo>
                    <a:pt x="256" y="180"/>
                  </a:lnTo>
                  <a:lnTo>
                    <a:pt x="256" y="288"/>
                  </a:lnTo>
                  <a:close/>
                  <a:moveTo>
                    <a:pt x="303" y="179"/>
                  </a:moveTo>
                  <a:lnTo>
                    <a:pt x="303" y="179"/>
                  </a:lnTo>
                  <a:lnTo>
                    <a:pt x="291" y="183"/>
                  </a:lnTo>
                  <a:lnTo>
                    <a:pt x="332" y="288"/>
                  </a:lnTo>
                  <a:lnTo>
                    <a:pt x="344" y="288"/>
                  </a:lnTo>
                  <a:lnTo>
                    <a:pt x="385" y="183"/>
                  </a:lnTo>
                  <a:lnTo>
                    <a:pt x="374" y="179"/>
                  </a:lnTo>
                  <a:lnTo>
                    <a:pt x="338" y="275"/>
                  </a:lnTo>
                  <a:lnTo>
                    <a:pt x="303" y="179"/>
                  </a:lnTo>
                  <a:lnTo>
                    <a:pt x="303" y="179"/>
                  </a:lnTo>
                  <a:close/>
                  <a:moveTo>
                    <a:pt x="409" y="180"/>
                  </a:moveTo>
                  <a:lnTo>
                    <a:pt x="409" y="180"/>
                  </a:lnTo>
                  <a:lnTo>
                    <a:pt x="409" y="288"/>
                  </a:lnTo>
                  <a:lnTo>
                    <a:pt x="467" y="288"/>
                  </a:lnTo>
                  <a:lnTo>
                    <a:pt x="467" y="278"/>
                  </a:lnTo>
                  <a:lnTo>
                    <a:pt x="421" y="278"/>
                  </a:lnTo>
                  <a:lnTo>
                    <a:pt x="421" y="237"/>
                  </a:lnTo>
                  <a:lnTo>
                    <a:pt x="463" y="237"/>
                  </a:lnTo>
                  <a:lnTo>
                    <a:pt x="463" y="227"/>
                  </a:lnTo>
                  <a:lnTo>
                    <a:pt x="421" y="227"/>
                  </a:lnTo>
                  <a:lnTo>
                    <a:pt x="421" y="190"/>
                  </a:lnTo>
                  <a:lnTo>
                    <a:pt x="467" y="190"/>
                  </a:lnTo>
                  <a:lnTo>
                    <a:pt x="467" y="180"/>
                  </a:lnTo>
                  <a:lnTo>
                    <a:pt x="409" y="180"/>
                  </a:lnTo>
                  <a:lnTo>
                    <a:pt x="409" y="180"/>
                  </a:lnTo>
                  <a:close/>
                  <a:moveTo>
                    <a:pt x="522" y="233"/>
                  </a:moveTo>
                  <a:lnTo>
                    <a:pt x="522" y="233"/>
                  </a:lnTo>
                  <a:lnTo>
                    <a:pt x="508" y="233"/>
                  </a:lnTo>
                  <a:lnTo>
                    <a:pt x="508" y="190"/>
                  </a:lnTo>
                  <a:lnTo>
                    <a:pt x="525" y="190"/>
                  </a:lnTo>
                  <a:cubicBezTo>
                    <a:pt x="543" y="190"/>
                    <a:pt x="549" y="199"/>
                    <a:pt x="549" y="211"/>
                  </a:cubicBezTo>
                  <a:cubicBezTo>
                    <a:pt x="549" y="228"/>
                    <a:pt x="536" y="233"/>
                    <a:pt x="522" y="233"/>
                  </a:cubicBezTo>
                  <a:lnTo>
                    <a:pt x="522" y="233"/>
                  </a:lnTo>
                  <a:close/>
                  <a:moveTo>
                    <a:pt x="528" y="181"/>
                  </a:moveTo>
                  <a:lnTo>
                    <a:pt x="528" y="181"/>
                  </a:lnTo>
                  <a:lnTo>
                    <a:pt x="495" y="180"/>
                  </a:lnTo>
                  <a:lnTo>
                    <a:pt x="495" y="288"/>
                  </a:lnTo>
                  <a:lnTo>
                    <a:pt x="508" y="288"/>
                  </a:lnTo>
                  <a:lnTo>
                    <a:pt x="508" y="242"/>
                  </a:lnTo>
                  <a:lnTo>
                    <a:pt x="517" y="242"/>
                  </a:lnTo>
                  <a:cubicBezTo>
                    <a:pt x="525" y="242"/>
                    <a:pt x="530" y="245"/>
                    <a:pt x="534" y="251"/>
                  </a:cubicBezTo>
                  <a:lnTo>
                    <a:pt x="539" y="257"/>
                  </a:lnTo>
                  <a:lnTo>
                    <a:pt x="564" y="291"/>
                  </a:lnTo>
                  <a:lnTo>
                    <a:pt x="575" y="285"/>
                  </a:lnTo>
                  <a:lnTo>
                    <a:pt x="553" y="256"/>
                  </a:lnTo>
                  <a:cubicBezTo>
                    <a:pt x="549" y="251"/>
                    <a:pt x="543" y="241"/>
                    <a:pt x="537" y="240"/>
                  </a:cubicBezTo>
                  <a:lnTo>
                    <a:pt x="537" y="237"/>
                  </a:lnTo>
                  <a:cubicBezTo>
                    <a:pt x="551" y="235"/>
                    <a:pt x="560" y="227"/>
                    <a:pt x="560" y="209"/>
                  </a:cubicBezTo>
                  <a:cubicBezTo>
                    <a:pt x="560" y="192"/>
                    <a:pt x="548" y="181"/>
                    <a:pt x="528" y="181"/>
                  </a:cubicBezTo>
                  <a:lnTo>
                    <a:pt x="528" y="181"/>
                  </a:lnTo>
                  <a:close/>
                  <a:moveTo>
                    <a:pt x="618" y="282"/>
                  </a:moveTo>
                  <a:lnTo>
                    <a:pt x="618" y="282"/>
                  </a:lnTo>
                  <a:cubicBezTo>
                    <a:pt x="609" y="282"/>
                    <a:pt x="601" y="279"/>
                    <a:pt x="595" y="275"/>
                  </a:cubicBezTo>
                  <a:lnTo>
                    <a:pt x="590" y="283"/>
                  </a:lnTo>
                  <a:cubicBezTo>
                    <a:pt x="599" y="288"/>
                    <a:pt x="607" y="291"/>
                    <a:pt x="618" y="291"/>
                  </a:cubicBezTo>
                  <a:cubicBezTo>
                    <a:pt x="642" y="291"/>
                    <a:pt x="653" y="276"/>
                    <a:pt x="653" y="260"/>
                  </a:cubicBezTo>
                  <a:cubicBezTo>
                    <a:pt x="653" y="244"/>
                    <a:pt x="641" y="237"/>
                    <a:pt x="629" y="231"/>
                  </a:cubicBezTo>
                  <a:lnTo>
                    <a:pt x="620" y="227"/>
                  </a:lnTo>
                  <a:cubicBezTo>
                    <a:pt x="612" y="223"/>
                    <a:pt x="604" y="218"/>
                    <a:pt x="604" y="207"/>
                  </a:cubicBezTo>
                  <a:cubicBezTo>
                    <a:pt x="604" y="193"/>
                    <a:pt x="615" y="187"/>
                    <a:pt x="625" y="187"/>
                  </a:cubicBezTo>
                  <a:cubicBezTo>
                    <a:pt x="635" y="187"/>
                    <a:pt x="642" y="191"/>
                    <a:pt x="648" y="195"/>
                  </a:cubicBezTo>
                  <a:lnTo>
                    <a:pt x="652" y="187"/>
                  </a:lnTo>
                  <a:cubicBezTo>
                    <a:pt x="644" y="182"/>
                    <a:pt x="634" y="179"/>
                    <a:pt x="624" y="179"/>
                  </a:cubicBezTo>
                  <a:cubicBezTo>
                    <a:pt x="605" y="179"/>
                    <a:pt x="592" y="190"/>
                    <a:pt x="592" y="207"/>
                  </a:cubicBezTo>
                  <a:cubicBezTo>
                    <a:pt x="592" y="229"/>
                    <a:pt x="609" y="233"/>
                    <a:pt x="625" y="241"/>
                  </a:cubicBezTo>
                  <a:cubicBezTo>
                    <a:pt x="633" y="245"/>
                    <a:pt x="640" y="250"/>
                    <a:pt x="640" y="261"/>
                  </a:cubicBezTo>
                  <a:cubicBezTo>
                    <a:pt x="640" y="274"/>
                    <a:pt x="631" y="282"/>
                    <a:pt x="618" y="282"/>
                  </a:cubicBezTo>
                  <a:lnTo>
                    <a:pt x="618" y="282"/>
                  </a:lnTo>
                  <a:close/>
                  <a:moveTo>
                    <a:pt x="685" y="288"/>
                  </a:moveTo>
                  <a:lnTo>
                    <a:pt x="685" y="288"/>
                  </a:lnTo>
                  <a:lnTo>
                    <a:pt x="697" y="288"/>
                  </a:lnTo>
                  <a:lnTo>
                    <a:pt x="697" y="180"/>
                  </a:lnTo>
                  <a:lnTo>
                    <a:pt x="685" y="180"/>
                  </a:lnTo>
                  <a:lnTo>
                    <a:pt x="685" y="288"/>
                  </a:lnTo>
                  <a:close/>
                  <a:moveTo>
                    <a:pt x="721" y="180"/>
                  </a:moveTo>
                  <a:lnTo>
                    <a:pt x="721" y="180"/>
                  </a:lnTo>
                  <a:lnTo>
                    <a:pt x="721" y="190"/>
                  </a:lnTo>
                  <a:lnTo>
                    <a:pt x="752" y="190"/>
                  </a:lnTo>
                  <a:lnTo>
                    <a:pt x="752" y="288"/>
                  </a:lnTo>
                  <a:lnTo>
                    <a:pt x="764" y="288"/>
                  </a:lnTo>
                  <a:lnTo>
                    <a:pt x="764" y="190"/>
                  </a:lnTo>
                  <a:lnTo>
                    <a:pt x="796" y="190"/>
                  </a:lnTo>
                  <a:lnTo>
                    <a:pt x="796" y="180"/>
                  </a:lnTo>
                  <a:lnTo>
                    <a:pt x="721" y="180"/>
                  </a:lnTo>
                  <a:lnTo>
                    <a:pt x="721" y="180"/>
                  </a:lnTo>
                  <a:close/>
                  <a:moveTo>
                    <a:pt x="851" y="191"/>
                  </a:moveTo>
                  <a:lnTo>
                    <a:pt x="851" y="191"/>
                  </a:lnTo>
                  <a:lnTo>
                    <a:pt x="870" y="245"/>
                  </a:lnTo>
                  <a:lnTo>
                    <a:pt x="830" y="245"/>
                  </a:lnTo>
                  <a:lnTo>
                    <a:pt x="851" y="191"/>
                  </a:lnTo>
                  <a:lnTo>
                    <a:pt x="851" y="191"/>
                  </a:lnTo>
                  <a:close/>
                  <a:moveTo>
                    <a:pt x="900" y="287"/>
                  </a:moveTo>
                  <a:lnTo>
                    <a:pt x="900" y="287"/>
                  </a:lnTo>
                  <a:lnTo>
                    <a:pt x="857" y="180"/>
                  </a:lnTo>
                  <a:lnTo>
                    <a:pt x="844" y="180"/>
                  </a:lnTo>
                  <a:lnTo>
                    <a:pt x="800" y="287"/>
                  </a:lnTo>
                  <a:lnTo>
                    <a:pt x="812" y="291"/>
                  </a:lnTo>
                  <a:lnTo>
                    <a:pt x="827" y="253"/>
                  </a:lnTo>
                  <a:lnTo>
                    <a:pt x="874" y="253"/>
                  </a:lnTo>
                  <a:lnTo>
                    <a:pt x="888" y="291"/>
                  </a:lnTo>
                  <a:lnTo>
                    <a:pt x="900" y="287"/>
                  </a:lnTo>
                  <a:lnTo>
                    <a:pt x="900" y="287"/>
                  </a:lnTo>
                  <a:close/>
                  <a:moveTo>
                    <a:pt x="871" y="188"/>
                  </a:moveTo>
                  <a:lnTo>
                    <a:pt x="871" y="188"/>
                  </a:lnTo>
                  <a:lnTo>
                    <a:pt x="882" y="188"/>
                  </a:lnTo>
                  <a:lnTo>
                    <a:pt x="882" y="174"/>
                  </a:lnTo>
                  <a:lnTo>
                    <a:pt x="871" y="174"/>
                  </a:lnTo>
                  <a:lnTo>
                    <a:pt x="871" y="188"/>
                  </a:lnTo>
                  <a:close/>
                  <a:moveTo>
                    <a:pt x="820" y="188"/>
                  </a:moveTo>
                  <a:lnTo>
                    <a:pt x="820" y="188"/>
                  </a:lnTo>
                  <a:lnTo>
                    <a:pt x="831" y="188"/>
                  </a:lnTo>
                  <a:lnTo>
                    <a:pt x="831" y="174"/>
                  </a:lnTo>
                  <a:lnTo>
                    <a:pt x="820" y="174"/>
                  </a:lnTo>
                  <a:lnTo>
                    <a:pt x="820" y="188"/>
                  </a:lnTo>
                  <a:close/>
                  <a:moveTo>
                    <a:pt x="911" y="180"/>
                  </a:moveTo>
                  <a:lnTo>
                    <a:pt x="911" y="180"/>
                  </a:lnTo>
                  <a:lnTo>
                    <a:pt x="911" y="190"/>
                  </a:lnTo>
                  <a:lnTo>
                    <a:pt x="942" y="190"/>
                  </a:lnTo>
                  <a:lnTo>
                    <a:pt x="942" y="288"/>
                  </a:lnTo>
                  <a:lnTo>
                    <a:pt x="954" y="288"/>
                  </a:lnTo>
                  <a:lnTo>
                    <a:pt x="954" y="190"/>
                  </a:lnTo>
                  <a:lnTo>
                    <a:pt x="986" y="190"/>
                  </a:lnTo>
                  <a:lnTo>
                    <a:pt x="986" y="180"/>
                  </a:lnTo>
                  <a:lnTo>
                    <a:pt x="911" y="180"/>
                  </a:lnTo>
                  <a:lnTo>
                    <a:pt x="911" y="180"/>
                  </a:lnTo>
                  <a:close/>
                  <a:moveTo>
                    <a:pt x="41" y="457"/>
                  </a:moveTo>
                  <a:lnTo>
                    <a:pt x="41" y="457"/>
                  </a:lnTo>
                  <a:lnTo>
                    <a:pt x="25" y="457"/>
                  </a:lnTo>
                  <a:lnTo>
                    <a:pt x="25" y="368"/>
                  </a:lnTo>
                  <a:lnTo>
                    <a:pt x="43" y="368"/>
                  </a:lnTo>
                  <a:cubicBezTo>
                    <a:pt x="73" y="368"/>
                    <a:pt x="93" y="383"/>
                    <a:pt x="93" y="412"/>
                  </a:cubicBezTo>
                  <a:cubicBezTo>
                    <a:pt x="93" y="440"/>
                    <a:pt x="73" y="457"/>
                    <a:pt x="41" y="457"/>
                  </a:cubicBezTo>
                  <a:lnTo>
                    <a:pt x="41" y="457"/>
                  </a:lnTo>
                  <a:close/>
                  <a:moveTo>
                    <a:pt x="46" y="359"/>
                  </a:moveTo>
                  <a:lnTo>
                    <a:pt x="46" y="359"/>
                  </a:lnTo>
                  <a:lnTo>
                    <a:pt x="13" y="359"/>
                  </a:lnTo>
                  <a:lnTo>
                    <a:pt x="13" y="466"/>
                  </a:lnTo>
                  <a:lnTo>
                    <a:pt x="42" y="466"/>
                  </a:lnTo>
                  <a:cubicBezTo>
                    <a:pt x="79" y="466"/>
                    <a:pt x="104" y="448"/>
                    <a:pt x="104" y="411"/>
                  </a:cubicBezTo>
                  <a:cubicBezTo>
                    <a:pt x="104" y="385"/>
                    <a:pt x="89" y="359"/>
                    <a:pt x="46" y="359"/>
                  </a:cubicBezTo>
                  <a:lnTo>
                    <a:pt x="46" y="359"/>
                  </a:lnTo>
                  <a:close/>
                  <a:moveTo>
                    <a:pt x="171" y="369"/>
                  </a:moveTo>
                  <a:lnTo>
                    <a:pt x="171" y="369"/>
                  </a:lnTo>
                  <a:lnTo>
                    <a:pt x="191" y="423"/>
                  </a:lnTo>
                  <a:lnTo>
                    <a:pt x="150" y="423"/>
                  </a:lnTo>
                  <a:lnTo>
                    <a:pt x="171" y="369"/>
                  </a:lnTo>
                  <a:lnTo>
                    <a:pt x="171" y="369"/>
                  </a:lnTo>
                  <a:close/>
                  <a:moveTo>
                    <a:pt x="220" y="465"/>
                  </a:moveTo>
                  <a:lnTo>
                    <a:pt x="220" y="465"/>
                  </a:lnTo>
                  <a:lnTo>
                    <a:pt x="177" y="359"/>
                  </a:lnTo>
                  <a:lnTo>
                    <a:pt x="165" y="359"/>
                  </a:lnTo>
                  <a:lnTo>
                    <a:pt x="121" y="465"/>
                  </a:lnTo>
                  <a:lnTo>
                    <a:pt x="133" y="469"/>
                  </a:lnTo>
                  <a:lnTo>
                    <a:pt x="147" y="432"/>
                  </a:lnTo>
                  <a:lnTo>
                    <a:pt x="194" y="432"/>
                  </a:lnTo>
                  <a:lnTo>
                    <a:pt x="208" y="469"/>
                  </a:lnTo>
                  <a:lnTo>
                    <a:pt x="220" y="465"/>
                  </a:lnTo>
                  <a:lnTo>
                    <a:pt x="220" y="465"/>
                  </a:lnTo>
                  <a:close/>
                  <a:moveTo>
                    <a:pt x="275" y="411"/>
                  </a:moveTo>
                  <a:lnTo>
                    <a:pt x="275" y="411"/>
                  </a:lnTo>
                  <a:lnTo>
                    <a:pt x="261" y="411"/>
                  </a:lnTo>
                  <a:lnTo>
                    <a:pt x="261" y="368"/>
                  </a:lnTo>
                  <a:lnTo>
                    <a:pt x="278" y="368"/>
                  </a:lnTo>
                  <a:cubicBezTo>
                    <a:pt x="297" y="368"/>
                    <a:pt x="302" y="377"/>
                    <a:pt x="302" y="389"/>
                  </a:cubicBezTo>
                  <a:cubicBezTo>
                    <a:pt x="302" y="407"/>
                    <a:pt x="289" y="411"/>
                    <a:pt x="275" y="411"/>
                  </a:cubicBezTo>
                  <a:lnTo>
                    <a:pt x="275" y="411"/>
                  </a:lnTo>
                  <a:close/>
                  <a:moveTo>
                    <a:pt x="281" y="359"/>
                  </a:moveTo>
                  <a:lnTo>
                    <a:pt x="281" y="359"/>
                  </a:lnTo>
                  <a:lnTo>
                    <a:pt x="249" y="359"/>
                  </a:lnTo>
                  <a:lnTo>
                    <a:pt x="249" y="467"/>
                  </a:lnTo>
                  <a:lnTo>
                    <a:pt x="261" y="467"/>
                  </a:lnTo>
                  <a:lnTo>
                    <a:pt x="261" y="420"/>
                  </a:lnTo>
                  <a:lnTo>
                    <a:pt x="271" y="420"/>
                  </a:lnTo>
                  <a:cubicBezTo>
                    <a:pt x="279" y="420"/>
                    <a:pt x="283" y="423"/>
                    <a:pt x="287" y="429"/>
                  </a:cubicBezTo>
                  <a:lnTo>
                    <a:pt x="292" y="435"/>
                  </a:lnTo>
                  <a:lnTo>
                    <a:pt x="317" y="469"/>
                  </a:lnTo>
                  <a:lnTo>
                    <a:pt x="328" y="463"/>
                  </a:lnTo>
                  <a:lnTo>
                    <a:pt x="306" y="435"/>
                  </a:lnTo>
                  <a:cubicBezTo>
                    <a:pt x="302" y="429"/>
                    <a:pt x="297" y="419"/>
                    <a:pt x="290" y="418"/>
                  </a:cubicBezTo>
                  <a:lnTo>
                    <a:pt x="290" y="415"/>
                  </a:lnTo>
                  <a:cubicBezTo>
                    <a:pt x="305" y="413"/>
                    <a:pt x="313" y="405"/>
                    <a:pt x="313" y="387"/>
                  </a:cubicBezTo>
                  <a:cubicBezTo>
                    <a:pt x="313" y="370"/>
                    <a:pt x="301" y="359"/>
                    <a:pt x="281" y="359"/>
                  </a:cubicBezTo>
                  <a:lnTo>
                    <a:pt x="281" y="359"/>
                  </a:lnTo>
                  <a:close/>
                  <a:moveTo>
                    <a:pt x="394" y="359"/>
                  </a:moveTo>
                  <a:lnTo>
                    <a:pt x="394" y="359"/>
                  </a:lnTo>
                  <a:lnTo>
                    <a:pt x="381" y="359"/>
                  </a:lnTo>
                  <a:lnTo>
                    <a:pt x="351" y="465"/>
                  </a:lnTo>
                  <a:lnTo>
                    <a:pt x="362" y="468"/>
                  </a:lnTo>
                  <a:lnTo>
                    <a:pt x="388" y="375"/>
                  </a:lnTo>
                  <a:lnTo>
                    <a:pt x="415" y="466"/>
                  </a:lnTo>
                  <a:lnTo>
                    <a:pt x="429" y="466"/>
                  </a:lnTo>
                  <a:lnTo>
                    <a:pt x="457" y="375"/>
                  </a:lnTo>
                  <a:lnTo>
                    <a:pt x="482" y="468"/>
                  </a:lnTo>
                  <a:lnTo>
                    <a:pt x="493" y="465"/>
                  </a:lnTo>
                  <a:lnTo>
                    <a:pt x="463" y="359"/>
                  </a:lnTo>
                  <a:lnTo>
                    <a:pt x="450" y="359"/>
                  </a:lnTo>
                  <a:lnTo>
                    <a:pt x="422" y="453"/>
                  </a:lnTo>
                  <a:lnTo>
                    <a:pt x="394" y="359"/>
                  </a:lnTo>
                  <a:lnTo>
                    <a:pt x="394" y="359"/>
                  </a:lnTo>
                  <a:close/>
                  <a:moveTo>
                    <a:pt x="544" y="460"/>
                  </a:moveTo>
                  <a:lnTo>
                    <a:pt x="544" y="460"/>
                  </a:lnTo>
                  <a:cubicBezTo>
                    <a:pt x="536" y="460"/>
                    <a:pt x="527" y="457"/>
                    <a:pt x="521" y="453"/>
                  </a:cubicBezTo>
                  <a:lnTo>
                    <a:pt x="517" y="461"/>
                  </a:lnTo>
                  <a:cubicBezTo>
                    <a:pt x="525" y="466"/>
                    <a:pt x="534" y="468"/>
                    <a:pt x="545" y="468"/>
                  </a:cubicBezTo>
                  <a:cubicBezTo>
                    <a:pt x="569" y="468"/>
                    <a:pt x="579" y="454"/>
                    <a:pt x="579" y="438"/>
                  </a:cubicBezTo>
                  <a:cubicBezTo>
                    <a:pt x="579" y="422"/>
                    <a:pt x="568" y="415"/>
                    <a:pt x="555" y="409"/>
                  </a:cubicBezTo>
                  <a:lnTo>
                    <a:pt x="546" y="405"/>
                  </a:lnTo>
                  <a:cubicBezTo>
                    <a:pt x="539" y="401"/>
                    <a:pt x="530" y="395"/>
                    <a:pt x="530" y="385"/>
                  </a:cubicBezTo>
                  <a:cubicBezTo>
                    <a:pt x="530" y="371"/>
                    <a:pt x="542" y="365"/>
                    <a:pt x="552" y="365"/>
                  </a:cubicBezTo>
                  <a:cubicBezTo>
                    <a:pt x="562" y="365"/>
                    <a:pt x="568" y="369"/>
                    <a:pt x="574" y="373"/>
                  </a:cubicBezTo>
                  <a:lnTo>
                    <a:pt x="579" y="365"/>
                  </a:lnTo>
                  <a:cubicBezTo>
                    <a:pt x="570" y="360"/>
                    <a:pt x="561" y="357"/>
                    <a:pt x="551" y="357"/>
                  </a:cubicBezTo>
                  <a:cubicBezTo>
                    <a:pt x="532" y="357"/>
                    <a:pt x="519" y="368"/>
                    <a:pt x="519" y="384"/>
                  </a:cubicBezTo>
                  <a:cubicBezTo>
                    <a:pt x="519" y="407"/>
                    <a:pt x="535" y="411"/>
                    <a:pt x="551" y="419"/>
                  </a:cubicBezTo>
                  <a:cubicBezTo>
                    <a:pt x="560" y="423"/>
                    <a:pt x="567" y="428"/>
                    <a:pt x="567" y="439"/>
                  </a:cubicBezTo>
                  <a:cubicBezTo>
                    <a:pt x="567" y="452"/>
                    <a:pt x="558" y="460"/>
                    <a:pt x="544" y="460"/>
                  </a:cubicBezTo>
                  <a:lnTo>
                    <a:pt x="544" y="460"/>
                  </a:lnTo>
                  <a:close/>
                  <a:moveTo>
                    <a:pt x="599" y="359"/>
                  </a:moveTo>
                  <a:lnTo>
                    <a:pt x="599" y="359"/>
                  </a:lnTo>
                  <a:lnTo>
                    <a:pt x="599" y="369"/>
                  </a:lnTo>
                  <a:lnTo>
                    <a:pt x="631" y="369"/>
                  </a:lnTo>
                  <a:lnTo>
                    <a:pt x="631" y="466"/>
                  </a:lnTo>
                  <a:lnTo>
                    <a:pt x="643" y="466"/>
                  </a:lnTo>
                  <a:lnTo>
                    <a:pt x="643" y="369"/>
                  </a:lnTo>
                  <a:lnTo>
                    <a:pt x="675" y="369"/>
                  </a:lnTo>
                  <a:lnTo>
                    <a:pt x="675" y="359"/>
                  </a:lnTo>
                  <a:lnTo>
                    <a:pt x="599" y="359"/>
                  </a:lnTo>
                  <a:lnTo>
                    <a:pt x="599" y="359"/>
                  </a:lnTo>
                  <a:close/>
                  <a:moveTo>
                    <a:pt x="731" y="370"/>
                  </a:moveTo>
                  <a:lnTo>
                    <a:pt x="731" y="370"/>
                  </a:lnTo>
                  <a:lnTo>
                    <a:pt x="751" y="423"/>
                  </a:lnTo>
                  <a:lnTo>
                    <a:pt x="710" y="423"/>
                  </a:lnTo>
                  <a:lnTo>
                    <a:pt x="731" y="370"/>
                  </a:lnTo>
                  <a:lnTo>
                    <a:pt x="731" y="370"/>
                  </a:lnTo>
                  <a:close/>
                  <a:moveTo>
                    <a:pt x="780" y="465"/>
                  </a:moveTo>
                  <a:lnTo>
                    <a:pt x="780" y="465"/>
                  </a:lnTo>
                  <a:lnTo>
                    <a:pt x="737" y="359"/>
                  </a:lnTo>
                  <a:lnTo>
                    <a:pt x="725" y="359"/>
                  </a:lnTo>
                  <a:lnTo>
                    <a:pt x="681" y="465"/>
                  </a:lnTo>
                  <a:lnTo>
                    <a:pt x="693" y="469"/>
                  </a:lnTo>
                  <a:lnTo>
                    <a:pt x="707" y="432"/>
                  </a:lnTo>
                  <a:lnTo>
                    <a:pt x="754" y="432"/>
                  </a:lnTo>
                  <a:lnTo>
                    <a:pt x="768" y="469"/>
                  </a:lnTo>
                  <a:lnTo>
                    <a:pt x="780" y="465"/>
                  </a:lnTo>
                  <a:lnTo>
                    <a:pt x="780" y="465"/>
                  </a:lnTo>
                  <a:close/>
                  <a:moveTo>
                    <a:pt x="832" y="457"/>
                  </a:moveTo>
                  <a:lnTo>
                    <a:pt x="832" y="457"/>
                  </a:lnTo>
                  <a:lnTo>
                    <a:pt x="817" y="457"/>
                  </a:lnTo>
                  <a:lnTo>
                    <a:pt x="817" y="368"/>
                  </a:lnTo>
                  <a:lnTo>
                    <a:pt x="835" y="368"/>
                  </a:lnTo>
                  <a:cubicBezTo>
                    <a:pt x="865" y="368"/>
                    <a:pt x="884" y="383"/>
                    <a:pt x="884" y="412"/>
                  </a:cubicBezTo>
                  <a:cubicBezTo>
                    <a:pt x="884" y="440"/>
                    <a:pt x="864" y="457"/>
                    <a:pt x="832" y="457"/>
                  </a:cubicBezTo>
                  <a:lnTo>
                    <a:pt x="832" y="457"/>
                  </a:lnTo>
                  <a:close/>
                  <a:moveTo>
                    <a:pt x="837" y="359"/>
                  </a:moveTo>
                  <a:lnTo>
                    <a:pt x="837" y="359"/>
                  </a:lnTo>
                  <a:lnTo>
                    <a:pt x="804" y="359"/>
                  </a:lnTo>
                  <a:lnTo>
                    <a:pt x="804" y="466"/>
                  </a:lnTo>
                  <a:lnTo>
                    <a:pt x="834" y="466"/>
                  </a:lnTo>
                  <a:cubicBezTo>
                    <a:pt x="871" y="466"/>
                    <a:pt x="896" y="448"/>
                    <a:pt x="896" y="411"/>
                  </a:cubicBezTo>
                  <a:cubicBezTo>
                    <a:pt x="896" y="385"/>
                    <a:pt x="881" y="359"/>
                    <a:pt x="837" y="359"/>
                  </a:cubicBezTo>
                  <a:lnTo>
                    <a:pt x="837" y="359"/>
                  </a:lnTo>
                  <a:close/>
                  <a:moveTo>
                    <a:pt x="910" y="359"/>
                  </a:moveTo>
                  <a:lnTo>
                    <a:pt x="910" y="359"/>
                  </a:lnTo>
                  <a:lnTo>
                    <a:pt x="910" y="369"/>
                  </a:lnTo>
                  <a:lnTo>
                    <a:pt x="942" y="369"/>
                  </a:lnTo>
                  <a:lnTo>
                    <a:pt x="942" y="466"/>
                  </a:lnTo>
                  <a:lnTo>
                    <a:pt x="954" y="466"/>
                  </a:lnTo>
                  <a:lnTo>
                    <a:pt x="954" y="369"/>
                  </a:lnTo>
                  <a:lnTo>
                    <a:pt x="986" y="369"/>
                  </a:lnTo>
                  <a:lnTo>
                    <a:pt x="986" y="359"/>
                  </a:lnTo>
                  <a:lnTo>
                    <a:pt x="910" y="359"/>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sz="4267"/>
            </a:p>
          </p:txBody>
        </p:sp>
      </p:grpSp>
      <p:sp>
        <p:nvSpPr>
          <p:cNvPr id="2" name="Fußzeilenplatzhalter 1">
            <a:extLst>
              <a:ext uri="{FF2B5EF4-FFF2-40B4-BE49-F238E27FC236}">
                <a16:creationId xmlns:a16="http://schemas.microsoft.com/office/drawing/2014/main" id="{5CD2A3E3-EA9D-0A4E-9809-E525F9B626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00">
                <a:solidFill>
                  <a:schemeClr val="bg2"/>
                </a:solidFill>
              </a:defRPr>
            </a:lvl1pPr>
          </a:lstStyle>
          <a:p>
            <a:r>
              <a:rPr lang="de-DE" dirty="0" err="1"/>
              <a:t>Dept</a:t>
            </a:r>
            <a:r>
              <a:rPr lang="de-DE" dirty="0"/>
              <a:t>. </a:t>
            </a:r>
            <a:r>
              <a:rPr lang="de-DE" dirty="0" err="1"/>
              <a:t>of</a:t>
            </a:r>
            <a:r>
              <a:rPr lang="de-DE" dirty="0"/>
              <a:t> </a:t>
            </a:r>
            <a:r>
              <a:rPr lang="de-DE" dirty="0" err="1"/>
              <a:t>Electrical</a:t>
            </a:r>
            <a:r>
              <a:rPr lang="de-DE" dirty="0"/>
              <a:t> Engineering and Information Technology | TEMF | Jan-Magnus Christmann</a:t>
            </a:r>
          </a:p>
        </p:txBody>
      </p:sp>
    </p:spTree>
  </p:cSld>
  <p:clrMap bg1="lt1" tx1="dk1" bg2="lt2" tx2="dk2" accent1="accent1" accent2="accent2" accent3="accent3" accent4="accent4" accent5="accent5" accent6="accent6" hlink="hlink" folHlink="folHlink"/>
  <p:sldLayoutIdLst>
    <p:sldLayoutId id="2147484245" r:id="rId1"/>
    <p:sldLayoutId id="2147484251" r:id="rId2"/>
    <p:sldLayoutId id="2147484252" r:id="rId3"/>
    <p:sldLayoutId id="2147484253" r:id="rId4"/>
    <p:sldLayoutId id="2147484246" r:id="rId5"/>
    <p:sldLayoutId id="2147484226" r:id="rId6"/>
    <p:sldLayoutId id="2147484228" r:id="rId7"/>
    <p:sldLayoutId id="2147484236" r:id="rId8"/>
    <p:sldLayoutId id="2147484239" r:id="rId9"/>
    <p:sldLayoutId id="2147484196" r:id="rId10"/>
    <p:sldLayoutId id="2147484244" r:id="rId11"/>
    <p:sldLayoutId id="2147484237" r:id="rId12"/>
    <p:sldLayoutId id="2147484248" r:id="rId13"/>
    <p:sldLayoutId id="2147484238" r:id="rId14"/>
    <p:sldLayoutId id="2147484242" r:id="rId15"/>
    <p:sldLayoutId id="2147484234" r:id="rId16"/>
    <p:sldLayoutId id="2147484235" r:id="rId17"/>
    <p:sldLayoutId id="2147484241" r:id="rId18"/>
    <p:sldLayoutId id="2147484240" r:id="rId19"/>
    <p:sldLayoutId id="2147484229" r:id="rId20"/>
    <p:sldLayoutId id="2147484232" r:id="rId21"/>
    <p:sldLayoutId id="2147484230" r:id="rId22"/>
    <p:sldLayoutId id="2147484231" r:id="rId23"/>
    <p:sldLayoutId id="2147484243" r:id="rId24"/>
  </p:sldLayoutIdLst>
  <p:hf hdr="0"/>
  <p:txStyles>
    <p:titleStyle>
      <a:lvl1pPr algn="l" rtl="0" eaLnBrk="0" fontAlgn="base" hangingPunct="0">
        <a:lnSpc>
          <a:spcPct val="80000"/>
        </a:lnSpc>
        <a:spcBef>
          <a:spcPct val="0"/>
        </a:spcBef>
        <a:spcAft>
          <a:spcPct val="0"/>
        </a:spcAft>
        <a:defRPr sz="1000" cap="all" spc="200" baseline="0">
          <a:solidFill>
            <a:schemeClr val="tx1"/>
          </a:solidFill>
          <a:latin typeface="Arial Black"/>
          <a:ea typeface="MS PGothic" panose="020B0600070205080204" pitchFamily="34" charset="-128"/>
          <a:cs typeface="Arial Black"/>
        </a:defRPr>
      </a:lvl1pPr>
      <a:lvl2pPr algn="l" rtl="0" eaLnBrk="0" fontAlgn="base" hangingPunct="0">
        <a:lnSpc>
          <a:spcPct val="80000"/>
        </a:lnSpc>
        <a:spcBef>
          <a:spcPct val="0"/>
        </a:spcBef>
        <a:spcAft>
          <a:spcPct val="0"/>
        </a:spcAft>
        <a:defRPr sz="1600">
          <a:solidFill>
            <a:schemeClr val="tx1"/>
          </a:solidFill>
          <a:latin typeface="Arial Black" charset="0"/>
          <a:ea typeface="MS PGothic" panose="020B0600070205080204" pitchFamily="34" charset="-128"/>
          <a:cs typeface="Arial Black" panose="020B0A04020102020204" pitchFamily="34" charset="0"/>
        </a:defRPr>
      </a:lvl2pPr>
      <a:lvl3pPr algn="l" rtl="0" eaLnBrk="0" fontAlgn="base" hangingPunct="0">
        <a:lnSpc>
          <a:spcPct val="80000"/>
        </a:lnSpc>
        <a:spcBef>
          <a:spcPct val="0"/>
        </a:spcBef>
        <a:spcAft>
          <a:spcPct val="0"/>
        </a:spcAft>
        <a:defRPr sz="1600">
          <a:solidFill>
            <a:schemeClr val="tx1"/>
          </a:solidFill>
          <a:latin typeface="Arial Black" charset="0"/>
          <a:ea typeface="MS PGothic" panose="020B0600070205080204" pitchFamily="34" charset="-128"/>
          <a:cs typeface="Arial Black" panose="020B0A04020102020204" pitchFamily="34" charset="0"/>
        </a:defRPr>
      </a:lvl3pPr>
      <a:lvl4pPr algn="l" rtl="0" eaLnBrk="0" fontAlgn="base" hangingPunct="0">
        <a:lnSpc>
          <a:spcPct val="80000"/>
        </a:lnSpc>
        <a:spcBef>
          <a:spcPct val="0"/>
        </a:spcBef>
        <a:spcAft>
          <a:spcPct val="0"/>
        </a:spcAft>
        <a:defRPr sz="1600">
          <a:solidFill>
            <a:schemeClr val="tx1"/>
          </a:solidFill>
          <a:latin typeface="Arial Black" charset="0"/>
          <a:ea typeface="MS PGothic" panose="020B0600070205080204" pitchFamily="34" charset="-128"/>
          <a:cs typeface="Arial Black" panose="020B0A04020102020204" pitchFamily="34" charset="0"/>
        </a:defRPr>
      </a:lvl4pPr>
      <a:lvl5pPr algn="l" rtl="0" eaLnBrk="0" fontAlgn="base" hangingPunct="0">
        <a:lnSpc>
          <a:spcPct val="80000"/>
        </a:lnSpc>
        <a:spcBef>
          <a:spcPct val="0"/>
        </a:spcBef>
        <a:spcAft>
          <a:spcPct val="0"/>
        </a:spcAft>
        <a:defRPr sz="1600">
          <a:solidFill>
            <a:schemeClr val="tx1"/>
          </a:solidFill>
          <a:latin typeface="Arial Black" charset="0"/>
          <a:ea typeface="MS PGothic" panose="020B0600070205080204" pitchFamily="34" charset="-128"/>
          <a:cs typeface="Arial Black" panose="020B0A04020102020204" pitchFamily="34" charset="0"/>
        </a:defRPr>
      </a:lvl5pPr>
      <a:lvl6pPr marL="609585" algn="l" rtl="0" eaLnBrk="1" fontAlgn="base" hangingPunct="1">
        <a:spcBef>
          <a:spcPct val="0"/>
        </a:spcBef>
        <a:spcAft>
          <a:spcPct val="0"/>
        </a:spcAft>
        <a:defRPr sz="3200" b="1">
          <a:solidFill>
            <a:schemeClr val="tx1"/>
          </a:solidFill>
          <a:latin typeface="Arial" charset="0"/>
        </a:defRPr>
      </a:lvl6pPr>
      <a:lvl7pPr marL="1219170" algn="l" rtl="0" eaLnBrk="1" fontAlgn="base" hangingPunct="1">
        <a:spcBef>
          <a:spcPct val="0"/>
        </a:spcBef>
        <a:spcAft>
          <a:spcPct val="0"/>
        </a:spcAft>
        <a:defRPr sz="3200" b="1">
          <a:solidFill>
            <a:schemeClr val="tx1"/>
          </a:solidFill>
          <a:latin typeface="Arial" charset="0"/>
        </a:defRPr>
      </a:lvl7pPr>
      <a:lvl8pPr marL="1828754" algn="l" rtl="0" eaLnBrk="1" fontAlgn="base" hangingPunct="1">
        <a:spcBef>
          <a:spcPct val="0"/>
        </a:spcBef>
        <a:spcAft>
          <a:spcPct val="0"/>
        </a:spcAft>
        <a:defRPr sz="3200" b="1">
          <a:solidFill>
            <a:schemeClr val="tx1"/>
          </a:solidFill>
          <a:latin typeface="Arial" charset="0"/>
        </a:defRPr>
      </a:lvl8pPr>
      <a:lvl9pPr marL="2438339" algn="l" rtl="0" eaLnBrk="1" fontAlgn="base" hangingPunct="1">
        <a:spcBef>
          <a:spcPct val="0"/>
        </a:spcBef>
        <a:spcAft>
          <a:spcPct val="0"/>
        </a:spcAft>
        <a:defRPr sz="3200" b="1">
          <a:solidFill>
            <a:schemeClr val="tx1"/>
          </a:solidFill>
          <a:latin typeface="Arial" charset="0"/>
        </a:defRPr>
      </a:lvl9pPr>
    </p:titleStyle>
    <p:bodyStyle>
      <a:lvl1pPr marL="0" indent="0" algn="l" rtl="0" eaLnBrk="0" fontAlgn="base" hangingPunct="0">
        <a:lnSpc>
          <a:spcPct val="80000"/>
        </a:lnSpc>
        <a:spcBef>
          <a:spcPts val="267"/>
        </a:spcBef>
        <a:spcAft>
          <a:spcPts val="300"/>
        </a:spcAft>
        <a:buFont typeface="Wingdings" charset="0"/>
        <a:defRPr sz="4267" cap="all" spc="133">
          <a:solidFill>
            <a:schemeClr val="tx1"/>
          </a:solidFill>
          <a:latin typeface="Arial Black"/>
          <a:ea typeface="MS PGothic" panose="020B0600070205080204" pitchFamily="34" charset="-128"/>
          <a:cs typeface="Arial Black"/>
        </a:defRPr>
      </a:lvl1pPr>
      <a:lvl2pPr marL="2117" indent="-2117" algn="l" rtl="0" eaLnBrk="0" fontAlgn="base" hangingPunct="0">
        <a:spcBef>
          <a:spcPts val="267"/>
        </a:spcBef>
        <a:spcAft>
          <a:spcPts val="300"/>
        </a:spcAft>
        <a:buFont typeface="Wingdings" charset="0"/>
        <a:defRPr sz="2133">
          <a:solidFill>
            <a:schemeClr val="tx1"/>
          </a:solidFill>
          <a:latin typeface="+mn-lt"/>
          <a:ea typeface="MS PGothic" panose="020B0600070205080204" pitchFamily="34" charset="-128"/>
          <a:cs typeface="Tahoma" pitchFamily="34" charset="0"/>
        </a:defRPr>
      </a:lvl2pPr>
      <a:lvl3pPr marL="0" indent="0" algn="l" rtl="0" eaLnBrk="0" fontAlgn="base" hangingPunct="0">
        <a:spcBef>
          <a:spcPts val="267"/>
        </a:spcBef>
        <a:spcAft>
          <a:spcPts val="300"/>
        </a:spcAft>
        <a:buFont typeface="Wingdings" charset="0"/>
        <a:buNone/>
        <a:defRPr sz="1867">
          <a:solidFill>
            <a:schemeClr val="tx1"/>
          </a:solidFill>
          <a:latin typeface="+mn-lt"/>
          <a:ea typeface="MS PGothic" panose="020B0600070205080204" pitchFamily="34" charset="-128"/>
          <a:cs typeface="Tahoma" pitchFamily="34" charset="0"/>
        </a:defRPr>
      </a:lvl3pPr>
      <a:lvl4pPr marL="479988" indent="-234945" algn="l" rtl="0" eaLnBrk="0" fontAlgn="base" hangingPunct="0">
        <a:spcBef>
          <a:spcPts val="267"/>
        </a:spcBef>
        <a:spcAft>
          <a:spcPts val="300"/>
        </a:spcAft>
        <a:buFont typeface="Wingdings" charset="0"/>
        <a:buChar char="§"/>
        <a:tabLst/>
        <a:defRPr sz="1600">
          <a:solidFill>
            <a:schemeClr val="tx1"/>
          </a:solidFill>
          <a:latin typeface="+mn-lt"/>
          <a:ea typeface="MS PGothic" panose="020B0600070205080204" pitchFamily="34" charset="-128"/>
          <a:cs typeface="Tahoma" pitchFamily="34" charset="0"/>
        </a:defRPr>
      </a:lvl4pPr>
      <a:lvl5pPr marL="715415" indent="-241294" algn="l" rtl="0" eaLnBrk="0" fontAlgn="base" hangingPunct="0">
        <a:spcBef>
          <a:spcPts val="267"/>
        </a:spcBef>
        <a:spcAft>
          <a:spcPts val="300"/>
        </a:spcAft>
        <a:buFont typeface="Wingdings" charset="0"/>
        <a:buChar char="§"/>
        <a:tabLst/>
        <a:defRPr sz="1600">
          <a:solidFill>
            <a:schemeClr val="tx1"/>
          </a:solidFill>
          <a:latin typeface="+mn-lt"/>
          <a:ea typeface="MS PGothic" panose="020B0600070205080204" pitchFamily="34" charset="-128"/>
          <a:cs typeface="Tahoma" pitchFamily="34" charset="0"/>
        </a:defRPr>
      </a:lvl5pPr>
      <a:lvl6pPr marL="1820288" indent="-251878" algn="l" rtl="0" eaLnBrk="1" fontAlgn="base" hangingPunct="1">
        <a:spcBef>
          <a:spcPct val="20000"/>
        </a:spcBef>
        <a:spcAft>
          <a:spcPct val="0"/>
        </a:spcAft>
        <a:buFont typeface="Wingdings" pitchFamily="2" charset="2"/>
        <a:buChar char="§"/>
        <a:defRPr sz="2133">
          <a:solidFill>
            <a:schemeClr val="tx1"/>
          </a:solidFill>
          <a:latin typeface="+mn-lt"/>
        </a:defRPr>
      </a:lvl6pPr>
      <a:lvl7pPr marL="2429873" indent="-251878" algn="l" rtl="0" eaLnBrk="1" fontAlgn="base" hangingPunct="1">
        <a:spcBef>
          <a:spcPct val="20000"/>
        </a:spcBef>
        <a:spcAft>
          <a:spcPct val="0"/>
        </a:spcAft>
        <a:buFont typeface="Wingdings" pitchFamily="2" charset="2"/>
        <a:buChar char="§"/>
        <a:defRPr sz="2133">
          <a:solidFill>
            <a:schemeClr val="tx1"/>
          </a:solidFill>
          <a:latin typeface="+mn-lt"/>
        </a:defRPr>
      </a:lvl7pPr>
      <a:lvl8pPr marL="3039457" indent="-251878" algn="l" rtl="0" eaLnBrk="1" fontAlgn="base" hangingPunct="1">
        <a:spcBef>
          <a:spcPct val="20000"/>
        </a:spcBef>
        <a:spcAft>
          <a:spcPct val="0"/>
        </a:spcAft>
        <a:buFont typeface="Wingdings" pitchFamily="2" charset="2"/>
        <a:buChar char="§"/>
        <a:defRPr sz="2133">
          <a:solidFill>
            <a:schemeClr val="tx1"/>
          </a:solidFill>
          <a:latin typeface="+mn-lt"/>
        </a:defRPr>
      </a:lvl8pPr>
      <a:lvl9pPr marL="3649042" indent="-251878" algn="l" rtl="0" eaLnBrk="1" fontAlgn="base" hangingPunct="1">
        <a:spcBef>
          <a:spcPct val="20000"/>
        </a:spcBef>
        <a:spcAft>
          <a:spcPct val="0"/>
        </a:spcAft>
        <a:buFont typeface="Wingdings" pitchFamily="2" charset="2"/>
        <a:buChar char="§"/>
        <a:defRPr sz="2133">
          <a:solidFill>
            <a:schemeClr val="tx1"/>
          </a:solidFill>
          <a:latin typeface="+mn-lt"/>
        </a:defRPr>
      </a:lvl9pPr>
    </p:bodyStyle>
    <p:other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1011" userDrawn="1">
          <p15:clr>
            <a:srgbClr val="F26B43"/>
          </p15:clr>
        </p15:guide>
        <p15:guide id="3" pos="7469" userDrawn="1">
          <p15:clr>
            <a:srgbClr val="F26B43"/>
          </p15:clr>
        </p15:guide>
        <p15:guide id="4" pos="211" userDrawn="1">
          <p15:clr>
            <a:srgbClr val="F26B43"/>
          </p15:clr>
        </p15:guide>
        <p15:guide id="5" pos="6259" userDrawn="1">
          <p15:clr>
            <a:srgbClr val="F26B43"/>
          </p15:clr>
        </p15:guide>
        <p15:guide id="6" orient="horz" pos="2296" userDrawn="1">
          <p15:clr>
            <a:srgbClr val="F26B43"/>
          </p15:clr>
        </p15:guide>
        <p15:guide id="7" pos="5049" userDrawn="1">
          <p15:clr>
            <a:srgbClr val="F26B43"/>
          </p15:clr>
        </p15:guide>
        <p15:guide id="8" pos="1421" userDrawn="1">
          <p15:clr>
            <a:srgbClr val="F26B43"/>
          </p15:clr>
        </p15:guide>
        <p15:guide id="9" pos="2631" userDrawn="1">
          <p15:clr>
            <a:srgbClr val="F26B43"/>
          </p15:clr>
        </p15:guide>
        <p15:guide id="10" orient="horz" pos="3975" userDrawn="1">
          <p15:clr>
            <a:srgbClr val="F26B43"/>
          </p15:clr>
        </p15:guide>
        <p15:guide id="11" pos="7680" userDrawn="1">
          <p15:clr>
            <a:srgbClr val="F26B43"/>
          </p15:clr>
        </p15:guide>
        <p15:guide id="12" orient="horz" pos="3128" userDrawn="1">
          <p15:clr>
            <a:srgbClr val="F26B43"/>
          </p15:clr>
        </p15:guide>
        <p15:guide id="13" orient="horz" pos="588" userDrawn="1">
          <p15:clr>
            <a:srgbClr val="F26B43"/>
          </p15:clr>
        </p15:guide>
        <p15:guide id="14" orient="horz" pos="1435" userDrawn="1">
          <p15:clr>
            <a:srgbClr val="F26B43"/>
          </p15:clr>
        </p15:guide>
        <p15:guide id="15" orient="horz" pos="1857" userDrawn="1">
          <p15:clr>
            <a:srgbClr val="F26B43"/>
          </p15:clr>
        </p15:guide>
        <p15:guide id="16" orient="horz" pos="2704" userDrawn="1">
          <p15:clr>
            <a:srgbClr val="F26B43"/>
          </p15:clr>
        </p15:guide>
        <p15:guide id="17" orient="horz" pos="356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3" Type="http://schemas.openxmlformats.org/officeDocument/2006/relationships/image" Target="../media/image32.svg"/><Relationship Id="rId12"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0.xml"/><Relationship Id="rId11" Type="http://schemas.openxmlformats.org/officeDocument/2006/relationships/image" Target="../media/image30.svg"/><Relationship Id="rId15" Type="http://schemas.openxmlformats.org/officeDocument/2006/relationships/image" Target="../media/image34.svg"/><Relationship Id="rId10" Type="http://schemas.openxmlformats.org/officeDocument/2006/relationships/image" Target="../media/image29.png"/><Relationship Id="rId9" Type="http://schemas.openxmlformats.org/officeDocument/2006/relationships/image" Target="../media/image37.png"/><Relationship Id="rId14"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37.sv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7" Type="http://schemas.openxmlformats.org/officeDocument/2006/relationships/image" Target="../media/image43.sv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42.png"/><Relationship Id="rId5"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50.png"/><Relationship Id="rId5" Type="http://schemas.openxmlformats.org/officeDocument/2006/relationships/image" Target="../media/image46.png"/><Relationship Id="rId4" Type="http://schemas.openxmlformats.org/officeDocument/2006/relationships/image" Target="../media/image45.sv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12" Type="http://schemas.openxmlformats.org/officeDocument/2006/relationships/image" Target="../media/image54.sv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52.svg"/><Relationship Id="rId11" Type="http://schemas.openxmlformats.org/officeDocument/2006/relationships/image" Target="../media/image53.png"/><Relationship Id="rId5" Type="http://schemas.openxmlformats.org/officeDocument/2006/relationships/image" Target="../media/image51.png"/><Relationship Id="rId10" Type="http://schemas.openxmlformats.org/officeDocument/2006/relationships/image" Target="../media/image590.png"/><Relationship Id="rId4" Type="http://schemas.openxmlformats.org/officeDocument/2006/relationships/image" Target="../media/image49.svg"/><Relationship Id="rId9" Type="http://schemas.openxmlformats.org/officeDocument/2006/relationships/image" Target="../media/image580.png"/></Relationships>
</file>

<file path=ppt/slides/_rels/slide17.xml.rels><?xml version="1.0" encoding="UTF-8" standalone="yes"?>
<Relationships xmlns="http://schemas.openxmlformats.org/package/2006/relationships"><Relationship Id="rId13" Type="http://schemas.openxmlformats.org/officeDocument/2006/relationships/image" Target="../media/image57.svg"/><Relationship Id="rId18" Type="http://schemas.openxmlformats.org/officeDocument/2006/relationships/image" Target="../media/image70.png"/><Relationship Id="rId3" Type="http://schemas.openxmlformats.org/officeDocument/2006/relationships/image" Target="../media/image55.PNG"/><Relationship Id="rId12" Type="http://schemas.openxmlformats.org/officeDocument/2006/relationships/image" Target="../media/image56.png"/><Relationship Id="rId17" Type="http://schemas.openxmlformats.org/officeDocument/2006/relationships/image" Target="../media/image61.svg"/><Relationship Id="rId2" Type="http://schemas.openxmlformats.org/officeDocument/2006/relationships/notesSlide" Target="../notesSlides/notesSlide17.xml"/><Relationship Id="rId16" Type="http://schemas.openxmlformats.org/officeDocument/2006/relationships/image" Target="../media/image60.png"/><Relationship Id="rId1" Type="http://schemas.openxmlformats.org/officeDocument/2006/relationships/slideLayout" Target="../slideLayouts/slideLayout10.xml"/><Relationship Id="rId11" Type="http://schemas.openxmlformats.org/officeDocument/2006/relationships/image" Target="../media/image631.PNG"/><Relationship Id="rId15" Type="http://schemas.openxmlformats.org/officeDocument/2006/relationships/image" Target="../media/image59.svg"/><Relationship Id="rId10" Type="http://schemas.openxmlformats.org/officeDocument/2006/relationships/image" Target="../media/image69.png"/><Relationship Id="rId19" Type="http://schemas.openxmlformats.org/officeDocument/2006/relationships/image" Target="../media/image71.png"/><Relationship Id="rId14" Type="http://schemas.openxmlformats.org/officeDocument/2006/relationships/image" Target="../media/image58.png"/></Relationships>
</file>

<file path=ppt/slides/_rels/slide18.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72.png"/><Relationship Id="rId7" Type="http://schemas.openxmlformats.org/officeDocument/2006/relationships/image" Target="../media/image65.sv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64.png"/><Relationship Id="rId11" Type="http://schemas.openxmlformats.org/officeDocument/2006/relationships/image" Target="../media/image69.svg"/><Relationship Id="rId5" Type="http://schemas.openxmlformats.org/officeDocument/2006/relationships/image" Target="../media/image63.sv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svg"/></Relationships>
</file>

<file path=ppt/slides/_rels/slide19.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image" Target="../media/image790.png"/><Relationship Id="rId7" Type="http://schemas.openxmlformats.org/officeDocument/2006/relationships/image" Target="../media/image75.png"/><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74.svg"/><Relationship Id="rId5" Type="http://schemas.openxmlformats.org/officeDocument/2006/relationships/image" Target="../media/image73.png"/><Relationship Id="rId10" Type="http://schemas.openxmlformats.org/officeDocument/2006/relationships/image" Target="../media/image87.png"/><Relationship Id="rId4" Type="http://schemas.openxmlformats.org/officeDocument/2006/relationships/image" Target="../media/image81.png"/><Relationship Id="rId9" Type="http://schemas.openxmlformats.org/officeDocument/2006/relationships/image" Target="../media/image8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image" Target="../media/image89.png"/><Relationship Id="rId5" Type="http://schemas.openxmlformats.org/officeDocument/2006/relationships/image" Target="../media/image630.png"/><Relationship Id="rId4" Type="http://schemas.openxmlformats.org/officeDocument/2006/relationships/image" Target="../media/image88.png"/></Relationships>
</file>

<file path=ppt/slides/_rels/slide22.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90.png"/><Relationship Id="rId7" Type="http://schemas.openxmlformats.org/officeDocument/2006/relationships/image" Target="../media/image80.svg"/><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image" Target="../media/image79.png"/><Relationship Id="rId5" Type="http://schemas.openxmlformats.org/officeDocument/2006/relationships/image" Target="../media/image78.svg"/><Relationship Id="rId4" Type="http://schemas.openxmlformats.org/officeDocument/2006/relationships/image" Target="../media/image77.png"/></Relationships>
</file>

<file path=ppt/slides/_rels/slide23.xml.rels><?xml version="1.0" encoding="UTF-8" standalone="yes"?>
<Relationships xmlns="http://schemas.openxmlformats.org/package/2006/relationships"><Relationship Id="rId8" Type="http://schemas.openxmlformats.org/officeDocument/2006/relationships/image" Target="../media/image92.svg"/><Relationship Id="rId3" Type="http://schemas.openxmlformats.org/officeDocument/2006/relationships/image" Target="../media/image82.png"/><Relationship Id="rId7" Type="http://schemas.openxmlformats.org/officeDocument/2006/relationships/image" Target="../media/image91.png"/><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image" Target="../media/image85.svg"/><Relationship Id="rId5" Type="http://schemas.openxmlformats.org/officeDocument/2006/relationships/image" Target="../media/image84.png"/><Relationship Id="rId4" Type="http://schemas.openxmlformats.org/officeDocument/2006/relationships/image" Target="../media/image83.svg"/><Relationship Id="rId9" Type="http://schemas.openxmlformats.org/officeDocument/2006/relationships/image" Target="../media/image10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3.sv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hart, radar chart&#10;&#10;Description automatically generated">
            <a:extLst>
              <a:ext uri="{FF2B5EF4-FFF2-40B4-BE49-F238E27FC236}">
                <a16:creationId xmlns:a16="http://schemas.microsoft.com/office/drawing/2014/main" id="{616FC576-1F2D-213C-F45A-6D39140860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416" y="3652837"/>
            <a:ext cx="2488803" cy="2340000"/>
          </a:xfrm>
          <a:prstGeom prst="rect">
            <a:avLst/>
          </a:prstGeom>
        </p:spPr>
      </p:pic>
      <p:sp>
        <p:nvSpPr>
          <p:cNvPr id="2" name="Date Placeholder 1">
            <a:extLst>
              <a:ext uri="{FF2B5EF4-FFF2-40B4-BE49-F238E27FC236}">
                <a16:creationId xmlns:a16="http://schemas.microsoft.com/office/drawing/2014/main" id="{0B4C14C7-1BD1-77C4-E9B4-7F1D41C71429}"/>
              </a:ext>
            </a:extLst>
          </p:cNvPr>
          <p:cNvSpPr>
            <a:spLocks noGrp="1"/>
          </p:cNvSpPr>
          <p:nvPr>
            <p:ph type="dt" sz="half" idx="2"/>
          </p:nvPr>
        </p:nvSpPr>
        <p:spPr/>
        <p:txBody>
          <a:bodyPr/>
          <a:lstStyle/>
          <a:p>
            <a:fld id="{7AE648A0-3EE0-EB44-9250-0C1D3491ECFD}" type="datetime1">
              <a:rPr lang="de-DE" smtClean="0"/>
              <a:t>04.07.2023</a:t>
            </a:fld>
            <a:endParaRPr lang="de-DE" dirty="0"/>
          </a:p>
        </p:txBody>
      </p:sp>
      <p:sp>
        <p:nvSpPr>
          <p:cNvPr id="3" name="Slide Number Placeholder 2">
            <a:extLst>
              <a:ext uri="{FF2B5EF4-FFF2-40B4-BE49-F238E27FC236}">
                <a16:creationId xmlns:a16="http://schemas.microsoft.com/office/drawing/2014/main" id="{CEEF637D-4D07-E528-D99B-697012F68140}"/>
              </a:ext>
            </a:extLst>
          </p:cNvPr>
          <p:cNvSpPr>
            <a:spLocks noGrp="1"/>
          </p:cNvSpPr>
          <p:nvPr>
            <p:ph type="sldNum" sz="quarter" idx="4"/>
          </p:nvPr>
        </p:nvSpPr>
        <p:spPr/>
        <p:txBody>
          <a:bodyPr/>
          <a:lstStyle/>
          <a:p>
            <a:fld id="{90C102AE-0422-49F2-AB6F-2D341D1EB39B}" type="slidenum">
              <a:rPr lang="de-DE" smtClean="0"/>
              <a:pPr/>
              <a:t>1</a:t>
            </a:fld>
            <a:endParaRPr lang="de-DE" dirty="0"/>
          </a:p>
        </p:txBody>
      </p:sp>
      <p:sp>
        <p:nvSpPr>
          <p:cNvPr id="4" name="Footer Placeholder 3">
            <a:extLst>
              <a:ext uri="{FF2B5EF4-FFF2-40B4-BE49-F238E27FC236}">
                <a16:creationId xmlns:a16="http://schemas.microsoft.com/office/drawing/2014/main" id="{D4C6C149-695B-3F83-0985-18A921735A7A}"/>
              </a:ext>
            </a:extLst>
          </p:cNvPr>
          <p:cNvSpPr>
            <a:spLocks noGrp="1"/>
          </p:cNvSpPr>
          <p:nvPr>
            <p:ph type="ftr" sz="quarter" idx="3"/>
          </p:nvPr>
        </p:nvSpPr>
        <p:spPr/>
        <p:txBody>
          <a:bodyPr/>
          <a:lstStyle/>
          <a:p>
            <a:r>
              <a:rPr lang="de-DE" dirty="0"/>
              <a:t>´</a:t>
            </a:r>
            <a:r>
              <a:rPr lang="de-DE" dirty="0" err="1"/>
              <a:t>Dept</a:t>
            </a:r>
            <a:r>
              <a:rPr lang="de-DE" dirty="0"/>
              <a:t>. </a:t>
            </a:r>
            <a:r>
              <a:rPr lang="de-DE" dirty="0" err="1"/>
              <a:t>of</a:t>
            </a:r>
            <a:r>
              <a:rPr lang="de-DE" dirty="0"/>
              <a:t> </a:t>
            </a:r>
            <a:r>
              <a:rPr lang="de-DE" dirty="0" err="1"/>
              <a:t>Electrical</a:t>
            </a:r>
            <a:r>
              <a:rPr lang="de-DE" dirty="0"/>
              <a:t> Engineering and Information Technology | TEMF | Jan-Magnus Christmann</a:t>
            </a:r>
          </a:p>
        </p:txBody>
      </p:sp>
      <p:sp>
        <p:nvSpPr>
          <p:cNvPr id="5" name="Text Placeholder 4">
            <a:extLst>
              <a:ext uri="{FF2B5EF4-FFF2-40B4-BE49-F238E27FC236}">
                <a16:creationId xmlns:a16="http://schemas.microsoft.com/office/drawing/2014/main" id="{56D7C30A-5D2C-A67B-14AE-A64B3C57E1EA}"/>
              </a:ext>
            </a:extLst>
          </p:cNvPr>
          <p:cNvSpPr>
            <a:spLocks noGrp="1"/>
          </p:cNvSpPr>
          <p:nvPr>
            <p:ph type="body" sz="quarter" idx="10"/>
          </p:nvPr>
        </p:nvSpPr>
        <p:spPr>
          <a:xfrm>
            <a:off x="2256102" y="3060000"/>
            <a:ext cx="7679795" cy="492443"/>
          </a:xfrm>
        </p:spPr>
        <p:txBody>
          <a:bodyPr/>
          <a:lstStyle/>
          <a:p>
            <a:r>
              <a:rPr lang="en-US" dirty="0"/>
              <a:t>Jan-Magnus Christmann</a:t>
            </a:r>
            <a:r>
              <a:rPr lang="en-US" baseline="30000" dirty="0"/>
              <a:t>1</a:t>
            </a:r>
            <a:r>
              <a:rPr lang="en-US" dirty="0"/>
              <a:t>, Moritz von Tresckow</a:t>
            </a:r>
            <a:r>
              <a:rPr lang="en-US" baseline="30000" dirty="0"/>
              <a:t>1</a:t>
            </a:r>
            <a:r>
              <a:rPr lang="en-US" dirty="0"/>
              <a:t>, Herbert De Gersem</a:t>
            </a:r>
            <a:r>
              <a:rPr lang="en-US" baseline="30000" dirty="0"/>
              <a:t>1</a:t>
            </a:r>
            <a:r>
              <a:rPr lang="en-US" dirty="0"/>
              <a:t>, Alexander Aloev</a:t>
            </a:r>
            <a:r>
              <a:rPr lang="en-US" baseline="30000" dirty="0"/>
              <a:t>2</a:t>
            </a:r>
            <a:r>
              <a:rPr lang="en-US" dirty="0"/>
              <a:t>, Sajjad H. Mirza</a:t>
            </a:r>
            <a:r>
              <a:rPr lang="en-US" baseline="30000" dirty="0"/>
              <a:t>2</a:t>
            </a:r>
            <a:r>
              <a:rPr lang="en-US" dirty="0"/>
              <a:t>, Sven Pfeiffer</a:t>
            </a:r>
            <a:r>
              <a:rPr lang="en-US" baseline="30000" dirty="0"/>
              <a:t>2</a:t>
            </a:r>
            <a:r>
              <a:rPr lang="en-US" dirty="0"/>
              <a:t>, and Holger Schlarb</a:t>
            </a:r>
            <a:r>
              <a:rPr lang="en-US" baseline="30000" dirty="0"/>
              <a:t>2</a:t>
            </a:r>
          </a:p>
        </p:txBody>
      </p:sp>
      <p:sp>
        <p:nvSpPr>
          <p:cNvPr id="6" name="Text Placeholder 5">
            <a:extLst>
              <a:ext uri="{FF2B5EF4-FFF2-40B4-BE49-F238E27FC236}">
                <a16:creationId xmlns:a16="http://schemas.microsoft.com/office/drawing/2014/main" id="{E888F05C-B7B4-380B-8FEE-10E0894B51C9}"/>
              </a:ext>
            </a:extLst>
          </p:cNvPr>
          <p:cNvSpPr>
            <a:spLocks noGrp="1"/>
          </p:cNvSpPr>
          <p:nvPr>
            <p:ph type="body" sz="quarter" idx="11"/>
          </p:nvPr>
        </p:nvSpPr>
        <p:spPr>
          <a:xfrm>
            <a:off x="1239658" y="1415343"/>
            <a:ext cx="9721080" cy="2014537"/>
          </a:xfrm>
        </p:spPr>
        <p:txBody>
          <a:bodyPr/>
          <a:lstStyle/>
          <a:p>
            <a:r>
              <a:rPr lang="en-US" sz="3200" dirty="0"/>
              <a:t>Finite Element Simulation of fast corrector magnets for </a:t>
            </a:r>
            <a:r>
              <a:rPr lang="en-US" sz="3200" dirty="0" err="1"/>
              <a:t>petra</a:t>
            </a:r>
            <a:r>
              <a:rPr lang="en-US" sz="3200" dirty="0"/>
              <a:t> iv</a:t>
            </a:r>
          </a:p>
        </p:txBody>
      </p:sp>
      <p:sp>
        <p:nvSpPr>
          <p:cNvPr id="7" name="Title 6">
            <a:extLst>
              <a:ext uri="{FF2B5EF4-FFF2-40B4-BE49-F238E27FC236}">
                <a16:creationId xmlns:a16="http://schemas.microsoft.com/office/drawing/2014/main" id="{03B2098E-2BE7-E79D-13AA-AC1602DFB685}"/>
              </a:ext>
            </a:extLst>
          </p:cNvPr>
          <p:cNvSpPr>
            <a:spLocks noGrp="1"/>
          </p:cNvSpPr>
          <p:nvPr>
            <p:ph type="title"/>
          </p:nvPr>
        </p:nvSpPr>
        <p:spPr/>
        <p:txBody>
          <a:bodyPr/>
          <a:lstStyle/>
          <a:p>
            <a:endParaRPr lang="en-US"/>
          </a:p>
        </p:txBody>
      </p:sp>
      <p:pic>
        <p:nvPicPr>
          <p:cNvPr id="9" name="Picture 8">
            <a:extLst>
              <a:ext uri="{FF2B5EF4-FFF2-40B4-BE49-F238E27FC236}">
                <a16:creationId xmlns:a16="http://schemas.microsoft.com/office/drawing/2014/main" id="{C1595079-1239-84CB-0672-06D7C3F4DF7D}"/>
              </a:ext>
            </a:extLst>
          </p:cNvPr>
          <p:cNvPicPr>
            <a:picLocks noChangeAspect="1"/>
          </p:cNvPicPr>
          <p:nvPr/>
        </p:nvPicPr>
        <p:blipFill>
          <a:blip r:embed="rId4"/>
          <a:stretch>
            <a:fillRect/>
          </a:stretch>
        </p:blipFill>
        <p:spPr>
          <a:xfrm>
            <a:off x="5807968" y="3757609"/>
            <a:ext cx="2460698" cy="2340000"/>
          </a:xfrm>
          <a:prstGeom prst="rect">
            <a:avLst/>
          </a:prstGeom>
        </p:spPr>
      </p:pic>
      <p:pic>
        <p:nvPicPr>
          <p:cNvPr id="10" name="Picture 9">
            <a:extLst>
              <a:ext uri="{FF2B5EF4-FFF2-40B4-BE49-F238E27FC236}">
                <a16:creationId xmlns:a16="http://schemas.microsoft.com/office/drawing/2014/main" id="{73CBB936-4CF9-8F79-1B3E-157BAD59050E}"/>
              </a:ext>
            </a:extLst>
          </p:cNvPr>
          <p:cNvPicPr>
            <a:picLocks noChangeAspect="1"/>
          </p:cNvPicPr>
          <p:nvPr/>
        </p:nvPicPr>
        <p:blipFill>
          <a:blip r:embed="rId5"/>
          <a:stretch>
            <a:fillRect/>
          </a:stretch>
        </p:blipFill>
        <p:spPr>
          <a:xfrm>
            <a:off x="3652483" y="3775684"/>
            <a:ext cx="2155485" cy="2340000"/>
          </a:xfrm>
          <a:prstGeom prst="rect">
            <a:avLst/>
          </a:prstGeom>
        </p:spPr>
      </p:pic>
      <p:sp>
        <p:nvSpPr>
          <p:cNvPr id="11" name="TextBox 10">
            <a:extLst>
              <a:ext uri="{FF2B5EF4-FFF2-40B4-BE49-F238E27FC236}">
                <a16:creationId xmlns:a16="http://schemas.microsoft.com/office/drawing/2014/main" id="{B7F132F1-E813-4AC6-D947-FD48F2BC7595}"/>
              </a:ext>
            </a:extLst>
          </p:cNvPr>
          <p:cNvSpPr txBox="1"/>
          <p:nvPr/>
        </p:nvSpPr>
        <p:spPr>
          <a:xfrm>
            <a:off x="1255925" y="6147757"/>
            <a:ext cx="2736304" cy="369332"/>
          </a:xfrm>
          <a:prstGeom prst="rect">
            <a:avLst/>
          </a:prstGeom>
          <a:noFill/>
        </p:spPr>
        <p:txBody>
          <a:bodyPr wrap="square" rtlCol="0">
            <a:spAutoFit/>
          </a:bodyPr>
          <a:lstStyle/>
          <a:p>
            <a:r>
              <a:rPr lang="en-US" sz="900" baseline="30000" dirty="0"/>
              <a:t>1</a:t>
            </a:r>
            <a:r>
              <a:rPr lang="en-US" sz="900" dirty="0"/>
              <a:t>TEMF, TU Darmstadt, Germany</a:t>
            </a:r>
          </a:p>
          <a:p>
            <a:r>
              <a:rPr lang="en-US" sz="900" baseline="30000" dirty="0"/>
              <a:t>2</a:t>
            </a:r>
            <a:r>
              <a:rPr lang="en-US" sz="900" dirty="0"/>
              <a:t>DESY, Hamburg, Germany</a:t>
            </a:r>
          </a:p>
        </p:txBody>
      </p:sp>
      <p:sp>
        <p:nvSpPr>
          <p:cNvPr id="12" name="TextBox 11">
            <a:extLst>
              <a:ext uri="{FF2B5EF4-FFF2-40B4-BE49-F238E27FC236}">
                <a16:creationId xmlns:a16="http://schemas.microsoft.com/office/drawing/2014/main" id="{B137AAAA-981D-08D9-7837-2F49171D4014}"/>
              </a:ext>
            </a:extLst>
          </p:cNvPr>
          <p:cNvSpPr txBox="1"/>
          <p:nvPr/>
        </p:nvSpPr>
        <p:spPr>
          <a:xfrm>
            <a:off x="5015880" y="6208270"/>
            <a:ext cx="3491880" cy="230832"/>
          </a:xfrm>
          <a:prstGeom prst="rect">
            <a:avLst/>
          </a:prstGeom>
          <a:noFill/>
        </p:spPr>
        <p:txBody>
          <a:bodyPr wrap="square">
            <a:spAutoFit/>
          </a:bodyPr>
          <a:lstStyle/>
          <a:p>
            <a:r>
              <a:rPr lang="en-US" sz="900" dirty="0"/>
              <a:t>PETRA IV Conceptual Design Report</a:t>
            </a:r>
            <a:endParaRPr lang="en-US" sz="1100" dirty="0"/>
          </a:p>
        </p:txBody>
      </p:sp>
      <p:pic>
        <p:nvPicPr>
          <p:cNvPr id="13" name="Picture 12" descr="A picture containing toy&#10;&#10;Description automatically generated">
            <a:extLst>
              <a:ext uri="{FF2B5EF4-FFF2-40B4-BE49-F238E27FC236}">
                <a16:creationId xmlns:a16="http://schemas.microsoft.com/office/drawing/2014/main" id="{C2E6C24B-FC2C-2E0A-555B-BB49990B5E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47752" y="3652837"/>
            <a:ext cx="3271258" cy="2340000"/>
          </a:xfrm>
          <a:prstGeom prst="rect">
            <a:avLst/>
          </a:prstGeom>
        </p:spPr>
      </p:pic>
    </p:spTree>
    <p:extLst>
      <p:ext uri="{BB962C8B-B14F-4D97-AF65-F5344CB8AC3E}">
        <p14:creationId xmlns:p14="http://schemas.microsoft.com/office/powerpoint/2010/main" val="1614650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B5ABCAF-BA3E-4C5A-93E7-A232FA36CB82}"/>
              </a:ext>
            </a:extLst>
          </p:cNvPr>
          <p:cNvSpPr>
            <a:spLocks noGrp="1"/>
          </p:cNvSpPr>
          <p:nvPr>
            <p:ph type="body" sz="quarter" idx="11"/>
          </p:nvPr>
        </p:nvSpPr>
        <p:spPr/>
        <p:txBody>
          <a:bodyPr/>
          <a:lstStyle/>
          <a:p>
            <a:r>
              <a:rPr lang="en-US" dirty="0"/>
              <a:t>Homogenized vs. Full model</a:t>
            </a:r>
          </a:p>
        </p:txBody>
      </p:sp>
      <p:sp>
        <p:nvSpPr>
          <p:cNvPr id="4" name="Title 3">
            <a:extLst>
              <a:ext uri="{FF2B5EF4-FFF2-40B4-BE49-F238E27FC236}">
                <a16:creationId xmlns:a16="http://schemas.microsoft.com/office/drawing/2014/main" id="{7555E354-9DCC-1FA9-FDCB-09AB15D3F6CA}"/>
              </a:ext>
            </a:extLst>
          </p:cNvPr>
          <p:cNvSpPr>
            <a:spLocks noGrp="1"/>
          </p:cNvSpPr>
          <p:nvPr>
            <p:ph type="title"/>
          </p:nvPr>
        </p:nvSpPr>
        <p:spPr/>
        <p:txBody>
          <a:bodyPr/>
          <a:lstStyle/>
          <a:p>
            <a:r>
              <a:rPr lang="en-US" dirty="0"/>
              <a:t>Toy Model</a:t>
            </a:r>
          </a:p>
        </p:txBody>
      </p:sp>
      <p:sp>
        <p:nvSpPr>
          <p:cNvPr id="5" name="Date Placeholder 4">
            <a:extLst>
              <a:ext uri="{FF2B5EF4-FFF2-40B4-BE49-F238E27FC236}">
                <a16:creationId xmlns:a16="http://schemas.microsoft.com/office/drawing/2014/main" id="{43BD638E-E33E-8D10-EAF9-3C1372922AE9}"/>
              </a:ext>
            </a:extLst>
          </p:cNvPr>
          <p:cNvSpPr>
            <a:spLocks noGrp="1"/>
          </p:cNvSpPr>
          <p:nvPr>
            <p:ph type="dt" sz="half" idx="2"/>
          </p:nvPr>
        </p:nvSpPr>
        <p:spPr/>
        <p:txBody>
          <a:bodyPr/>
          <a:lstStyle/>
          <a:p>
            <a:fld id="{9A305794-074A-AF49-8CD8-BE20D68E65A1}" type="datetime1">
              <a:rPr lang="de-DE" smtClean="0"/>
              <a:t>04.07.2023</a:t>
            </a:fld>
            <a:endParaRPr lang="de-DE" dirty="0"/>
          </a:p>
        </p:txBody>
      </p:sp>
      <p:sp>
        <p:nvSpPr>
          <p:cNvPr id="6" name="Slide Number Placeholder 5">
            <a:extLst>
              <a:ext uri="{FF2B5EF4-FFF2-40B4-BE49-F238E27FC236}">
                <a16:creationId xmlns:a16="http://schemas.microsoft.com/office/drawing/2014/main" id="{B96EC7B8-7858-44E8-78D8-5036A1117C48}"/>
              </a:ext>
            </a:extLst>
          </p:cNvPr>
          <p:cNvSpPr>
            <a:spLocks noGrp="1"/>
          </p:cNvSpPr>
          <p:nvPr>
            <p:ph type="sldNum" sz="quarter" idx="4"/>
          </p:nvPr>
        </p:nvSpPr>
        <p:spPr/>
        <p:txBody>
          <a:bodyPr/>
          <a:lstStyle/>
          <a:p>
            <a:fld id="{90C102AE-0422-49F2-AB6F-2D341D1EB39B}" type="slidenum">
              <a:rPr lang="de-DE" smtClean="0"/>
              <a:pPr/>
              <a:t>10</a:t>
            </a:fld>
            <a:endParaRPr lang="de-DE" dirty="0"/>
          </a:p>
        </p:txBody>
      </p:sp>
      <p:sp>
        <p:nvSpPr>
          <p:cNvPr id="7" name="Footer Placeholder 6">
            <a:extLst>
              <a:ext uri="{FF2B5EF4-FFF2-40B4-BE49-F238E27FC236}">
                <a16:creationId xmlns:a16="http://schemas.microsoft.com/office/drawing/2014/main" id="{878F8469-9E10-0010-8CF3-937C40CF1EB2}"/>
              </a:ext>
            </a:extLst>
          </p:cNvPr>
          <p:cNvSpPr>
            <a:spLocks noGrp="1"/>
          </p:cNvSpPr>
          <p:nvPr>
            <p:ph type="ftr" sz="quarter" idx="3"/>
          </p:nvPr>
        </p:nvSpPr>
        <p:spPr/>
        <p:txBody>
          <a:bodyPr/>
          <a:lstStyle/>
          <a:p>
            <a:r>
              <a:rPr lang="de-DE"/>
              <a:t>Dept. of Electrical Engineering and Information Technology | TEMF | Jan-Magnus Christmann</a:t>
            </a:r>
            <a:endParaRPr lang="de-DE" dirty="0"/>
          </a:p>
        </p:txBody>
      </p:sp>
      <mc:AlternateContent xmlns:mc="http://schemas.openxmlformats.org/markup-compatibility/2006" xmlns:a14="http://schemas.microsoft.com/office/drawing/2010/main">
        <mc:Choice Requires="a14">
          <p:graphicFrame>
            <p:nvGraphicFramePr>
              <p:cNvPr id="11" name="Table 14">
                <a:extLst>
                  <a:ext uri="{FF2B5EF4-FFF2-40B4-BE49-F238E27FC236}">
                    <a16:creationId xmlns:a16="http://schemas.microsoft.com/office/drawing/2014/main" id="{E1E4D262-8A5F-DCBD-549F-9BD84E89F070}"/>
                  </a:ext>
                </a:extLst>
              </p:cNvPr>
              <p:cNvGraphicFramePr>
                <a:graphicFrameLocks noGrp="1"/>
              </p:cNvGraphicFramePr>
              <p:nvPr>
                <p:extLst>
                  <p:ext uri="{D42A27DB-BD31-4B8C-83A1-F6EECF244321}">
                    <p14:modId xmlns:p14="http://schemas.microsoft.com/office/powerpoint/2010/main" val="904088856"/>
                  </p:ext>
                </p:extLst>
              </p:nvPr>
            </p:nvGraphicFramePr>
            <p:xfrm>
              <a:off x="2674247" y="5215575"/>
              <a:ext cx="3189033" cy="1097280"/>
            </p:xfrm>
            <a:graphic>
              <a:graphicData uri="http://schemas.openxmlformats.org/drawingml/2006/table">
                <a:tbl>
                  <a:tblPr firstRow="1" bandRow="1">
                    <a:tableStyleId>{5940675A-B579-460E-94D1-54222C63F5DA}</a:tableStyleId>
                  </a:tblPr>
                  <a:tblGrid>
                    <a:gridCol w="1702117">
                      <a:extLst>
                        <a:ext uri="{9D8B030D-6E8A-4147-A177-3AD203B41FA5}">
                          <a16:colId xmlns:a16="http://schemas.microsoft.com/office/drawing/2014/main" val="2021723364"/>
                        </a:ext>
                      </a:extLst>
                    </a:gridCol>
                    <a:gridCol w="1486916">
                      <a:extLst>
                        <a:ext uri="{9D8B030D-6E8A-4147-A177-3AD203B41FA5}">
                          <a16:colId xmlns:a16="http://schemas.microsoft.com/office/drawing/2014/main" val="19567660"/>
                        </a:ext>
                      </a:extLst>
                    </a:gridCol>
                  </a:tblGrid>
                  <a:tr h="270000">
                    <a:tc>
                      <a:txBody>
                        <a:bodyPr/>
                        <a:lstStyle/>
                        <a:p>
                          <a:pPr algn="ctr"/>
                          <a:r>
                            <a:rPr lang="en-US" sz="1200" b="1" dirty="0"/>
                            <a:t>Multipole coefficient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Average rel. error</a:t>
                          </a:r>
                        </a:p>
                      </a:txBody>
                      <a:tcPr anchor="ctr"/>
                    </a:tc>
                    <a:extLst>
                      <a:ext uri="{0D108BD9-81ED-4DB2-BD59-A6C34878D82A}">
                        <a16:rowId xmlns:a16="http://schemas.microsoft.com/office/drawing/2014/main" val="3930990482"/>
                      </a:ext>
                    </a:extLst>
                  </a:tr>
                  <a:tr h="270000">
                    <a:tc>
                      <a:txBody>
                        <a:bodyPr/>
                        <a:lstStyle/>
                        <a:p>
                          <a:pPr algn="ctr"/>
                          <a:r>
                            <a:rPr lang="en-US" sz="1200" dirty="0"/>
                            <a:t>Dipole</a:t>
                          </a:r>
                        </a:p>
                      </a:txBody>
                      <a:tcPr anchor="ctr"/>
                    </a:tc>
                    <a:tc>
                      <a:txBody>
                        <a:bodyPr/>
                        <a:lstStyle/>
                        <a:p>
                          <a:pPr/>
                          <a14:m>
                            <m:oMathPara xmlns:m="http://schemas.openxmlformats.org/officeDocument/2006/math">
                              <m:oMathParaPr>
                                <m:jc m:val="centerGroup"/>
                              </m:oMathParaPr>
                              <m:oMath xmlns:m="http://schemas.openxmlformats.org/officeDocument/2006/math">
                                <m:r>
                                  <a:rPr lang="de-DE" sz="1200" b="0" i="1" smtClean="0">
                                    <a:latin typeface="Cambria Math" panose="02040503050406030204" pitchFamily="18" charset="0"/>
                                  </a:rPr>
                                  <m:t>1 %</m:t>
                                </m:r>
                              </m:oMath>
                            </m:oMathPara>
                          </a14:m>
                          <a:endParaRPr lang="en-US" sz="1200" dirty="0"/>
                        </a:p>
                      </a:txBody>
                      <a:tcPr anchor="ctr"/>
                    </a:tc>
                    <a:extLst>
                      <a:ext uri="{0D108BD9-81ED-4DB2-BD59-A6C34878D82A}">
                        <a16:rowId xmlns:a16="http://schemas.microsoft.com/office/drawing/2014/main" val="2539563030"/>
                      </a:ext>
                    </a:extLst>
                  </a:tr>
                  <a:tr h="270000">
                    <a:tc>
                      <a:txBody>
                        <a:bodyPr/>
                        <a:lstStyle/>
                        <a:p>
                          <a:pPr algn="ctr"/>
                          <a:r>
                            <a:rPr lang="en-US" sz="1200" dirty="0"/>
                            <a:t>Quadrupole</a:t>
                          </a:r>
                        </a:p>
                      </a:txBody>
                      <a:tcPr anchor="ctr"/>
                    </a:tc>
                    <a:tc>
                      <a:txBody>
                        <a:bodyPr/>
                        <a:lstStyle/>
                        <a:p>
                          <a:pPr/>
                          <a14:m>
                            <m:oMathPara xmlns:m="http://schemas.openxmlformats.org/officeDocument/2006/math">
                              <m:oMathParaPr>
                                <m:jc m:val="centerGroup"/>
                              </m:oMathParaPr>
                              <m:oMath xmlns:m="http://schemas.openxmlformats.org/officeDocument/2006/math">
                                <m:r>
                                  <a:rPr lang="de-DE" sz="1200" b="0" i="1" smtClean="0">
                                    <a:latin typeface="Cambria Math" panose="02040503050406030204" pitchFamily="18" charset="0"/>
                                  </a:rPr>
                                  <m:t>5 %</m:t>
                                </m:r>
                              </m:oMath>
                            </m:oMathPara>
                          </a14:m>
                          <a:endParaRPr lang="en-US" sz="1200" dirty="0"/>
                        </a:p>
                      </a:txBody>
                      <a:tcPr anchor="ctr"/>
                    </a:tc>
                    <a:extLst>
                      <a:ext uri="{0D108BD9-81ED-4DB2-BD59-A6C34878D82A}">
                        <a16:rowId xmlns:a16="http://schemas.microsoft.com/office/drawing/2014/main" val="2825797810"/>
                      </a:ext>
                    </a:extLst>
                  </a:tr>
                  <a:tr h="270000">
                    <a:tc>
                      <a:txBody>
                        <a:bodyPr/>
                        <a:lstStyle/>
                        <a:p>
                          <a:pPr algn="ctr"/>
                          <a:r>
                            <a:rPr lang="en-US" sz="1200" dirty="0" err="1"/>
                            <a:t>Sextupole</a:t>
                          </a:r>
                          <a:endParaRPr lang="en-US" sz="1200" dirty="0"/>
                        </a:p>
                      </a:txBody>
                      <a:tcPr anchor="ctr"/>
                    </a:tc>
                    <a:tc>
                      <a:txBody>
                        <a:bodyPr/>
                        <a:lstStyle/>
                        <a:p>
                          <a:pPr/>
                          <a14:m>
                            <m:oMathPara xmlns:m="http://schemas.openxmlformats.org/officeDocument/2006/math">
                              <m:oMathParaPr>
                                <m:jc m:val="centerGroup"/>
                              </m:oMathParaPr>
                              <m:oMath xmlns:m="http://schemas.openxmlformats.org/officeDocument/2006/math">
                                <m:r>
                                  <a:rPr lang="de-DE" sz="1200" b="0" i="1" smtClean="0">
                                    <a:latin typeface="Cambria Math" panose="02040503050406030204" pitchFamily="18" charset="0"/>
                                  </a:rPr>
                                  <m:t>2 %</m:t>
                                </m:r>
                              </m:oMath>
                            </m:oMathPara>
                          </a14:m>
                          <a:endParaRPr lang="en-US" sz="1200" dirty="0"/>
                        </a:p>
                      </a:txBody>
                      <a:tcPr anchor="ctr"/>
                    </a:tc>
                    <a:extLst>
                      <a:ext uri="{0D108BD9-81ED-4DB2-BD59-A6C34878D82A}">
                        <a16:rowId xmlns:a16="http://schemas.microsoft.com/office/drawing/2014/main" val="2621069046"/>
                      </a:ext>
                    </a:extLst>
                  </a:tr>
                </a:tbl>
              </a:graphicData>
            </a:graphic>
          </p:graphicFrame>
        </mc:Choice>
        <mc:Fallback xmlns="">
          <p:graphicFrame>
            <p:nvGraphicFramePr>
              <p:cNvPr id="11" name="Table 14">
                <a:extLst>
                  <a:ext uri="{FF2B5EF4-FFF2-40B4-BE49-F238E27FC236}">
                    <a16:creationId xmlns:a16="http://schemas.microsoft.com/office/drawing/2014/main" id="{E1E4D262-8A5F-DCBD-549F-9BD84E89F070}"/>
                  </a:ext>
                </a:extLst>
              </p:cNvPr>
              <p:cNvGraphicFramePr>
                <a:graphicFrameLocks noGrp="1"/>
              </p:cNvGraphicFramePr>
              <p:nvPr>
                <p:extLst>
                  <p:ext uri="{D42A27DB-BD31-4B8C-83A1-F6EECF244321}">
                    <p14:modId xmlns:p14="http://schemas.microsoft.com/office/powerpoint/2010/main" val="904088856"/>
                  </p:ext>
                </p:extLst>
              </p:nvPr>
            </p:nvGraphicFramePr>
            <p:xfrm>
              <a:off x="2674247" y="5215575"/>
              <a:ext cx="3189033" cy="1097280"/>
            </p:xfrm>
            <a:graphic>
              <a:graphicData uri="http://schemas.openxmlformats.org/drawingml/2006/table">
                <a:tbl>
                  <a:tblPr firstRow="1" bandRow="1">
                    <a:tableStyleId>{5940675A-B579-460E-94D1-54222C63F5DA}</a:tableStyleId>
                  </a:tblPr>
                  <a:tblGrid>
                    <a:gridCol w="1702117">
                      <a:extLst>
                        <a:ext uri="{9D8B030D-6E8A-4147-A177-3AD203B41FA5}">
                          <a16:colId xmlns:a16="http://schemas.microsoft.com/office/drawing/2014/main" val="2021723364"/>
                        </a:ext>
                      </a:extLst>
                    </a:gridCol>
                    <a:gridCol w="1486916">
                      <a:extLst>
                        <a:ext uri="{9D8B030D-6E8A-4147-A177-3AD203B41FA5}">
                          <a16:colId xmlns:a16="http://schemas.microsoft.com/office/drawing/2014/main" val="19567660"/>
                        </a:ext>
                      </a:extLst>
                    </a:gridCol>
                  </a:tblGrid>
                  <a:tr h="274320">
                    <a:tc>
                      <a:txBody>
                        <a:bodyPr/>
                        <a:lstStyle/>
                        <a:p>
                          <a:pPr algn="ctr"/>
                          <a:r>
                            <a:rPr lang="en-US" sz="1200" b="1" dirty="0"/>
                            <a:t>Multipole coefficient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Average rel. error</a:t>
                          </a:r>
                        </a:p>
                      </a:txBody>
                      <a:tcPr anchor="ctr"/>
                    </a:tc>
                    <a:extLst>
                      <a:ext uri="{0D108BD9-81ED-4DB2-BD59-A6C34878D82A}">
                        <a16:rowId xmlns:a16="http://schemas.microsoft.com/office/drawing/2014/main" val="3930990482"/>
                      </a:ext>
                    </a:extLst>
                  </a:tr>
                  <a:tr h="274320">
                    <a:tc>
                      <a:txBody>
                        <a:bodyPr/>
                        <a:lstStyle/>
                        <a:p>
                          <a:pPr algn="ctr"/>
                          <a:r>
                            <a:rPr lang="en-US" sz="1200" dirty="0"/>
                            <a:t>Dipole</a:t>
                          </a:r>
                        </a:p>
                      </a:txBody>
                      <a:tcPr anchor="ctr"/>
                    </a:tc>
                    <a:tc>
                      <a:txBody>
                        <a:bodyPr/>
                        <a:lstStyle/>
                        <a:p>
                          <a:endParaRPr lang="en-US"/>
                        </a:p>
                      </a:txBody>
                      <a:tcPr anchor="ctr">
                        <a:blipFill>
                          <a:blip r:embed="rId9"/>
                          <a:stretch>
                            <a:fillRect l="-115164" t="-100000" r="-820" b="-210870"/>
                          </a:stretch>
                        </a:blipFill>
                      </a:tcPr>
                    </a:tc>
                    <a:extLst>
                      <a:ext uri="{0D108BD9-81ED-4DB2-BD59-A6C34878D82A}">
                        <a16:rowId xmlns:a16="http://schemas.microsoft.com/office/drawing/2014/main" val="2539563030"/>
                      </a:ext>
                    </a:extLst>
                  </a:tr>
                  <a:tr h="274320">
                    <a:tc>
                      <a:txBody>
                        <a:bodyPr/>
                        <a:lstStyle/>
                        <a:p>
                          <a:pPr algn="ctr"/>
                          <a:r>
                            <a:rPr lang="en-US" sz="1200" dirty="0"/>
                            <a:t>Quadrupole</a:t>
                          </a:r>
                        </a:p>
                      </a:txBody>
                      <a:tcPr anchor="ctr"/>
                    </a:tc>
                    <a:tc>
                      <a:txBody>
                        <a:bodyPr/>
                        <a:lstStyle/>
                        <a:p>
                          <a:endParaRPr lang="en-US"/>
                        </a:p>
                      </a:txBody>
                      <a:tcPr anchor="ctr">
                        <a:blipFill>
                          <a:blip r:embed="rId9"/>
                          <a:stretch>
                            <a:fillRect l="-115164" t="-204444" r="-820" b="-115556"/>
                          </a:stretch>
                        </a:blipFill>
                      </a:tcPr>
                    </a:tc>
                    <a:extLst>
                      <a:ext uri="{0D108BD9-81ED-4DB2-BD59-A6C34878D82A}">
                        <a16:rowId xmlns:a16="http://schemas.microsoft.com/office/drawing/2014/main" val="2825797810"/>
                      </a:ext>
                    </a:extLst>
                  </a:tr>
                  <a:tr h="274320">
                    <a:tc>
                      <a:txBody>
                        <a:bodyPr/>
                        <a:lstStyle/>
                        <a:p>
                          <a:pPr algn="ctr"/>
                          <a:r>
                            <a:rPr lang="en-US" sz="1200" dirty="0" err="1"/>
                            <a:t>Sextupole</a:t>
                          </a:r>
                          <a:endParaRPr lang="en-US" sz="1200" dirty="0"/>
                        </a:p>
                      </a:txBody>
                      <a:tcPr anchor="ctr"/>
                    </a:tc>
                    <a:tc>
                      <a:txBody>
                        <a:bodyPr/>
                        <a:lstStyle/>
                        <a:p>
                          <a:endParaRPr lang="en-US"/>
                        </a:p>
                      </a:txBody>
                      <a:tcPr anchor="ctr">
                        <a:blipFill>
                          <a:blip r:embed="rId9"/>
                          <a:stretch>
                            <a:fillRect l="-115164" t="-304444" r="-820" b="-15556"/>
                          </a:stretch>
                        </a:blipFill>
                      </a:tcPr>
                    </a:tc>
                    <a:extLst>
                      <a:ext uri="{0D108BD9-81ED-4DB2-BD59-A6C34878D82A}">
                        <a16:rowId xmlns:a16="http://schemas.microsoft.com/office/drawing/2014/main" val="2621069046"/>
                      </a:ext>
                    </a:extLst>
                  </a:tr>
                </a:tbl>
              </a:graphicData>
            </a:graphic>
          </p:graphicFrame>
        </mc:Fallback>
      </mc:AlternateContent>
      <p:sp>
        <p:nvSpPr>
          <p:cNvPr id="13" name="TextBox 12">
            <a:extLst>
              <a:ext uri="{FF2B5EF4-FFF2-40B4-BE49-F238E27FC236}">
                <a16:creationId xmlns:a16="http://schemas.microsoft.com/office/drawing/2014/main" id="{2A16B559-5AD6-56E5-30DA-8DC73FA4CE3E}"/>
              </a:ext>
            </a:extLst>
          </p:cNvPr>
          <p:cNvSpPr txBox="1"/>
          <p:nvPr/>
        </p:nvSpPr>
        <p:spPr>
          <a:xfrm>
            <a:off x="8328249" y="3283628"/>
            <a:ext cx="3312368" cy="1323439"/>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Homogenization technique yields accurate approximation of multipole coefficients                               </a:t>
            </a:r>
            <a:r>
              <a:rPr kumimoji="0" lang="en-US" sz="1600" b="0" i="0" u="none" strike="noStrike" kern="1200" cap="none" spc="0" normalizeH="0" baseline="0" noProof="0" dirty="0">
                <a:ln>
                  <a:noFill/>
                </a:ln>
                <a:solidFill>
                  <a:srgbClr val="000000"/>
                </a:solidFill>
                <a:effectLst/>
                <a:uLnTx/>
                <a:uFillTx/>
                <a:latin typeface="Arial" charset="0"/>
                <a:ea typeface="+mn-ea"/>
                <a:cs typeface="+mn-cs"/>
                <a:sym typeface="Wingdings" panose="05000000000000000000" pitchFamily="2" charset="2"/>
              </a:rPr>
              <a:t> </a:t>
            </a:r>
            <a:r>
              <a:rPr kumimoji="0" lang="en-US" sz="1600" b="0" i="0" u="none" strike="noStrike" kern="1200" cap="none" spc="0" normalizeH="0" baseline="0" noProof="0" dirty="0">
                <a:ln>
                  <a:noFill/>
                </a:ln>
                <a:solidFill>
                  <a:srgbClr val="C00000"/>
                </a:solidFill>
                <a:effectLst/>
                <a:uLnTx/>
                <a:uFillTx/>
                <a:latin typeface="Arial" charset="0"/>
                <a:ea typeface="+mn-ea"/>
                <a:cs typeface="+mn-cs"/>
                <a:sym typeface="Wingdings" panose="05000000000000000000" pitchFamily="2" charset="2"/>
              </a:rPr>
              <a:t>Aperture field </a:t>
            </a:r>
            <a:r>
              <a:rPr kumimoji="0" lang="en-US" sz="1600" b="0" i="0" u="none" strike="noStrike" kern="1200" cap="none" spc="0" normalizeH="0" baseline="0" noProof="0" dirty="0">
                <a:ln>
                  <a:noFill/>
                </a:ln>
                <a:solidFill>
                  <a:srgbClr val="C00000"/>
                </a:solidFill>
                <a:effectLst/>
                <a:uLnTx/>
                <a:uFillTx/>
                <a:latin typeface="Arial" charset="0"/>
                <a:ea typeface="+mn-ea"/>
                <a:cs typeface="+mn-cs"/>
              </a:rPr>
              <a:t>accurately represented </a:t>
            </a:r>
          </a:p>
        </p:txBody>
      </p:sp>
      <p:pic>
        <p:nvPicPr>
          <p:cNvPr id="12" name="Graphic 11">
            <a:extLst>
              <a:ext uri="{FF2B5EF4-FFF2-40B4-BE49-F238E27FC236}">
                <a16:creationId xmlns:a16="http://schemas.microsoft.com/office/drawing/2014/main" id="{7710DDFA-787D-B954-3A76-2E71AFBFD18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11469" y="2736853"/>
            <a:ext cx="2609352" cy="2340000"/>
          </a:xfrm>
          <a:prstGeom prst="rect">
            <a:avLst/>
          </a:prstGeom>
        </p:spPr>
      </p:pic>
      <p:pic>
        <p:nvPicPr>
          <p:cNvPr id="15" name="Graphic 14">
            <a:extLst>
              <a:ext uri="{FF2B5EF4-FFF2-40B4-BE49-F238E27FC236}">
                <a16:creationId xmlns:a16="http://schemas.microsoft.com/office/drawing/2014/main" id="{2A5BA43A-8612-8F13-A915-0FE44776BFB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993545" y="2775347"/>
            <a:ext cx="2550435" cy="2340000"/>
          </a:xfrm>
          <a:prstGeom prst="rect">
            <a:avLst/>
          </a:prstGeom>
        </p:spPr>
      </p:pic>
      <p:pic>
        <p:nvPicPr>
          <p:cNvPr id="17" name="Graphic 16">
            <a:extLst>
              <a:ext uri="{FF2B5EF4-FFF2-40B4-BE49-F238E27FC236}">
                <a16:creationId xmlns:a16="http://schemas.microsoft.com/office/drawing/2014/main" id="{8126D86E-0CD6-0ED3-48A0-330C0DD2524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768655" y="2777130"/>
            <a:ext cx="2525179" cy="2340000"/>
          </a:xfrm>
          <a:prstGeom prst="rect">
            <a:avLst/>
          </a:prstGeom>
        </p:spPr>
      </p:pic>
    </p:spTree>
    <p:extLst>
      <p:ext uri="{BB962C8B-B14F-4D97-AF65-F5344CB8AC3E}">
        <p14:creationId xmlns:p14="http://schemas.microsoft.com/office/powerpoint/2010/main" val="894333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E3C675-F808-3C10-D338-200ABCFE808E}"/>
              </a:ext>
            </a:extLst>
          </p:cNvPr>
          <p:cNvSpPr>
            <a:spLocks noGrp="1"/>
          </p:cNvSpPr>
          <p:nvPr>
            <p:ph type="body" sz="quarter" idx="10"/>
          </p:nvPr>
        </p:nvSpPr>
        <p:spPr/>
        <p:txBody>
          <a:bodyPr/>
          <a:lstStyle/>
          <a:p>
            <a:r>
              <a:rPr lang="en-US" dirty="0">
                <a:solidFill>
                  <a:schemeClr val="bg2"/>
                </a:solidFill>
              </a:rPr>
              <a:t>Introduction</a:t>
            </a:r>
          </a:p>
        </p:txBody>
      </p:sp>
      <p:sp>
        <p:nvSpPr>
          <p:cNvPr id="3" name="Text Placeholder 2">
            <a:extLst>
              <a:ext uri="{FF2B5EF4-FFF2-40B4-BE49-F238E27FC236}">
                <a16:creationId xmlns:a16="http://schemas.microsoft.com/office/drawing/2014/main" id="{F1BCDA2F-117A-3D6D-2A88-458FAE32D4BB}"/>
              </a:ext>
            </a:extLst>
          </p:cNvPr>
          <p:cNvSpPr>
            <a:spLocks noGrp="1"/>
          </p:cNvSpPr>
          <p:nvPr>
            <p:ph type="body" sz="quarter" idx="11"/>
          </p:nvPr>
        </p:nvSpPr>
        <p:spPr/>
        <p:txBody>
          <a:bodyPr/>
          <a:lstStyle/>
          <a:p>
            <a:r>
              <a:rPr lang="en-US" dirty="0"/>
              <a:t>Contents</a:t>
            </a:r>
          </a:p>
        </p:txBody>
      </p:sp>
      <p:sp>
        <p:nvSpPr>
          <p:cNvPr id="4" name="Title 3">
            <a:extLst>
              <a:ext uri="{FF2B5EF4-FFF2-40B4-BE49-F238E27FC236}">
                <a16:creationId xmlns:a16="http://schemas.microsoft.com/office/drawing/2014/main" id="{7EDA2F3D-2936-EB4F-BD07-2C172873A4DC}"/>
              </a:ext>
            </a:extLst>
          </p:cNvPr>
          <p:cNvSpPr>
            <a:spLocks noGrp="1"/>
          </p:cNvSpPr>
          <p:nvPr>
            <p:ph type="title"/>
          </p:nvPr>
        </p:nvSpPr>
        <p:spPr/>
        <p:txBody>
          <a:bodyPr/>
          <a:lstStyle/>
          <a:p>
            <a:endParaRPr lang="en-US" dirty="0"/>
          </a:p>
        </p:txBody>
      </p:sp>
      <p:sp>
        <p:nvSpPr>
          <p:cNvPr id="5" name="Date Placeholder 4">
            <a:extLst>
              <a:ext uri="{FF2B5EF4-FFF2-40B4-BE49-F238E27FC236}">
                <a16:creationId xmlns:a16="http://schemas.microsoft.com/office/drawing/2014/main" id="{7C982799-90BC-3F32-5A75-4C7E71BD4D28}"/>
              </a:ext>
            </a:extLst>
          </p:cNvPr>
          <p:cNvSpPr>
            <a:spLocks noGrp="1"/>
          </p:cNvSpPr>
          <p:nvPr>
            <p:ph type="dt" sz="half" idx="2"/>
          </p:nvPr>
        </p:nvSpPr>
        <p:spPr/>
        <p:txBody>
          <a:bodyPr/>
          <a:lstStyle/>
          <a:p>
            <a:fld id="{A7EF7D30-0BA4-114E-B802-6C1F082D23D5}" type="datetime1">
              <a:rPr lang="de-DE" smtClean="0"/>
              <a:t>04.07.2023</a:t>
            </a:fld>
            <a:endParaRPr lang="de-DE" dirty="0"/>
          </a:p>
        </p:txBody>
      </p:sp>
      <p:sp>
        <p:nvSpPr>
          <p:cNvPr id="6" name="Slide Number Placeholder 5">
            <a:extLst>
              <a:ext uri="{FF2B5EF4-FFF2-40B4-BE49-F238E27FC236}">
                <a16:creationId xmlns:a16="http://schemas.microsoft.com/office/drawing/2014/main" id="{5F5DE140-BE18-D2C9-0AAC-6010A018F95C}"/>
              </a:ext>
            </a:extLst>
          </p:cNvPr>
          <p:cNvSpPr>
            <a:spLocks noGrp="1"/>
          </p:cNvSpPr>
          <p:nvPr>
            <p:ph type="sldNum" sz="quarter" idx="4"/>
          </p:nvPr>
        </p:nvSpPr>
        <p:spPr/>
        <p:txBody>
          <a:bodyPr/>
          <a:lstStyle/>
          <a:p>
            <a:fld id="{90C102AE-0422-49F2-AB6F-2D341D1EB39B}" type="slidenum">
              <a:rPr lang="de-DE" smtClean="0"/>
              <a:pPr/>
              <a:t>11</a:t>
            </a:fld>
            <a:endParaRPr lang="de-DE" dirty="0"/>
          </a:p>
        </p:txBody>
      </p:sp>
      <p:sp>
        <p:nvSpPr>
          <p:cNvPr id="7" name="Footer Placeholder 6">
            <a:extLst>
              <a:ext uri="{FF2B5EF4-FFF2-40B4-BE49-F238E27FC236}">
                <a16:creationId xmlns:a16="http://schemas.microsoft.com/office/drawing/2014/main" id="{D1611B64-D724-E119-AD00-B41ED3EE03AA}"/>
              </a:ext>
            </a:extLst>
          </p:cNvPr>
          <p:cNvSpPr>
            <a:spLocks noGrp="1"/>
          </p:cNvSpPr>
          <p:nvPr>
            <p:ph type="ftr" sz="quarter" idx="3"/>
          </p:nvPr>
        </p:nvSpPr>
        <p:spPr/>
        <p:txBody>
          <a:bodyPr/>
          <a:lstStyle/>
          <a:p>
            <a:r>
              <a:rPr lang="de-DE" dirty="0" err="1"/>
              <a:t>Dept</a:t>
            </a:r>
            <a:r>
              <a:rPr lang="de-DE" dirty="0"/>
              <a:t>. </a:t>
            </a:r>
            <a:r>
              <a:rPr lang="de-DE" dirty="0" err="1"/>
              <a:t>of</a:t>
            </a:r>
            <a:r>
              <a:rPr lang="de-DE" dirty="0"/>
              <a:t> </a:t>
            </a:r>
            <a:r>
              <a:rPr lang="de-DE" dirty="0" err="1"/>
              <a:t>Electrical</a:t>
            </a:r>
            <a:r>
              <a:rPr lang="de-DE" dirty="0"/>
              <a:t> Engineering and Information Technology | TEMF | Jan-Magnus Christmann</a:t>
            </a:r>
          </a:p>
        </p:txBody>
      </p:sp>
      <p:sp>
        <p:nvSpPr>
          <p:cNvPr id="8" name="Text Placeholder 7">
            <a:extLst>
              <a:ext uri="{FF2B5EF4-FFF2-40B4-BE49-F238E27FC236}">
                <a16:creationId xmlns:a16="http://schemas.microsoft.com/office/drawing/2014/main" id="{B7E9AD25-3D44-7970-58E0-C4AB7D9B482C}"/>
              </a:ext>
            </a:extLst>
          </p:cNvPr>
          <p:cNvSpPr>
            <a:spLocks noGrp="1"/>
          </p:cNvSpPr>
          <p:nvPr>
            <p:ph type="body" sz="quarter" idx="12"/>
          </p:nvPr>
        </p:nvSpPr>
        <p:spPr/>
        <p:txBody>
          <a:bodyPr/>
          <a:lstStyle/>
          <a:p>
            <a:r>
              <a:rPr lang="en-US" dirty="0">
                <a:solidFill>
                  <a:schemeClr val="bg2"/>
                </a:solidFill>
              </a:rPr>
              <a:t>1</a:t>
            </a:r>
          </a:p>
        </p:txBody>
      </p:sp>
      <p:sp>
        <p:nvSpPr>
          <p:cNvPr id="9" name="Text Placeholder 8">
            <a:extLst>
              <a:ext uri="{FF2B5EF4-FFF2-40B4-BE49-F238E27FC236}">
                <a16:creationId xmlns:a16="http://schemas.microsoft.com/office/drawing/2014/main" id="{FC5CB9E1-FB69-5685-C284-0BA22CF292DE}"/>
              </a:ext>
            </a:extLst>
          </p:cNvPr>
          <p:cNvSpPr>
            <a:spLocks noGrp="1"/>
          </p:cNvSpPr>
          <p:nvPr>
            <p:ph type="body" sz="quarter" idx="13"/>
          </p:nvPr>
        </p:nvSpPr>
        <p:spPr/>
        <p:txBody>
          <a:bodyPr/>
          <a:lstStyle/>
          <a:p>
            <a:r>
              <a:rPr lang="en-US" dirty="0">
                <a:solidFill>
                  <a:schemeClr val="bg2"/>
                </a:solidFill>
              </a:rPr>
              <a:t>2</a:t>
            </a:r>
          </a:p>
        </p:txBody>
      </p:sp>
      <p:sp>
        <p:nvSpPr>
          <p:cNvPr id="10" name="Text Placeholder 9">
            <a:extLst>
              <a:ext uri="{FF2B5EF4-FFF2-40B4-BE49-F238E27FC236}">
                <a16:creationId xmlns:a16="http://schemas.microsoft.com/office/drawing/2014/main" id="{E4817347-032B-1F26-A3A6-0D0005EC31F1}"/>
              </a:ext>
            </a:extLst>
          </p:cNvPr>
          <p:cNvSpPr>
            <a:spLocks noGrp="1"/>
          </p:cNvSpPr>
          <p:nvPr>
            <p:ph type="body" sz="quarter" idx="14"/>
          </p:nvPr>
        </p:nvSpPr>
        <p:spPr/>
        <p:txBody>
          <a:bodyPr/>
          <a:lstStyle/>
          <a:p>
            <a:r>
              <a:rPr lang="en-US" dirty="0">
                <a:solidFill>
                  <a:schemeClr val="bg2"/>
                </a:solidFill>
              </a:rPr>
              <a:t>3</a:t>
            </a:r>
          </a:p>
        </p:txBody>
      </p:sp>
      <p:sp>
        <p:nvSpPr>
          <p:cNvPr id="11" name="Text Placeholder 10">
            <a:extLst>
              <a:ext uri="{FF2B5EF4-FFF2-40B4-BE49-F238E27FC236}">
                <a16:creationId xmlns:a16="http://schemas.microsoft.com/office/drawing/2014/main" id="{0C9389F0-5270-1411-14FA-8620195F3ABC}"/>
              </a:ext>
            </a:extLst>
          </p:cNvPr>
          <p:cNvSpPr>
            <a:spLocks noGrp="1"/>
          </p:cNvSpPr>
          <p:nvPr>
            <p:ph type="body" sz="quarter" idx="15"/>
          </p:nvPr>
        </p:nvSpPr>
        <p:spPr/>
        <p:txBody>
          <a:bodyPr/>
          <a:lstStyle/>
          <a:p>
            <a:r>
              <a:rPr lang="en-US" dirty="0"/>
              <a:t>4</a:t>
            </a:r>
          </a:p>
        </p:txBody>
      </p:sp>
      <p:sp>
        <p:nvSpPr>
          <p:cNvPr id="12" name="Text Placeholder 11">
            <a:extLst>
              <a:ext uri="{FF2B5EF4-FFF2-40B4-BE49-F238E27FC236}">
                <a16:creationId xmlns:a16="http://schemas.microsoft.com/office/drawing/2014/main" id="{78C2FC71-5410-AEFD-58A2-354DB3709E97}"/>
              </a:ext>
            </a:extLst>
          </p:cNvPr>
          <p:cNvSpPr>
            <a:spLocks noGrp="1"/>
          </p:cNvSpPr>
          <p:nvPr>
            <p:ph type="body" sz="quarter" idx="16"/>
          </p:nvPr>
        </p:nvSpPr>
        <p:spPr/>
        <p:txBody>
          <a:bodyPr/>
          <a:lstStyle/>
          <a:p>
            <a:r>
              <a:rPr lang="en-US" dirty="0">
                <a:solidFill>
                  <a:schemeClr val="bg2"/>
                </a:solidFill>
              </a:rPr>
              <a:t>5</a:t>
            </a:r>
          </a:p>
        </p:txBody>
      </p:sp>
      <p:sp>
        <p:nvSpPr>
          <p:cNvPr id="13" name="Text Placeholder 12">
            <a:extLst>
              <a:ext uri="{FF2B5EF4-FFF2-40B4-BE49-F238E27FC236}">
                <a16:creationId xmlns:a16="http://schemas.microsoft.com/office/drawing/2014/main" id="{E391286C-4DB5-6AA0-EA85-5D833847A3EB}"/>
              </a:ext>
            </a:extLst>
          </p:cNvPr>
          <p:cNvSpPr>
            <a:spLocks noGrp="1"/>
          </p:cNvSpPr>
          <p:nvPr>
            <p:ph type="body" sz="quarter" idx="17"/>
          </p:nvPr>
        </p:nvSpPr>
        <p:spPr/>
        <p:txBody>
          <a:bodyPr/>
          <a:lstStyle/>
          <a:p>
            <a:r>
              <a:rPr lang="en-US" dirty="0">
                <a:solidFill>
                  <a:schemeClr val="bg2"/>
                </a:solidFill>
              </a:rPr>
              <a:t>Homogenization Technique</a:t>
            </a:r>
          </a:p>
        </p:txBody>
      </p:sp>
      <p:sp>
        <p:nvSpPr>
          <p:cNvPr id="14" name="Text Placeholder 13">
            <a:extLst>
              <a:ext uri="{FF2B5EF4-FFF2-40B4-BE49-F238E27FC236}">
                <a16:creationId xmlns:a16="http://schemas.microsoft.com/office/drawing/2014/main" id="{089D28FB-044A-C662-5397-6392EEE58232}"/>
              </a:ext>
            </a:extLst>
          </p:cNvPr>
          <p:cNvSpPr>
            <a:spLocks noGrp="1"/>
          </p:cNvSpPr>
          <p:nvPr>
            <p:ph type="body" sz="quarter" idx="18"/>
          </p:nvPr>
        </p:nvSpPr>
        <p:spPr/>
        <p:txBody>
          <a:bodyPr/>
          <a:lstStyle/>
          <a:p>
            <a:r>
              <a:rPr lang="en-US" dirty="0">
                <a:solidFill>
                  <a:schemeClr val="bg2"/>
                </a:solidFill>
              </a:rPr>
              <a:t>Toy Model</a:t>
            </a:r>
          </a:p>
        </p:txBody>
      </p:sp>
      <p:sp>
        <p:nvSpPr>
          <p:cNvPr id="15" name="Text Placeholder 14">
            <a:extLst>
              <a:ext uri="{FF2B5EF4-FFF2-40B4-BE49-F238E27FC236}">
                <a16:creationId xmlns:a16="http://schemas.microsoft.com/office/drawing/2014/main" id="{4F17B35E-909B-C734-8926-6467DF4F1CE1}"/>
              </a:ext>
            </a:extLst>
          </p:cNvPr>
          <p:cNvSpPr>
            <a:spLocks noGrp="1"/>
          </p:cNvSpPr>
          <p:nvPr>
            <p:ph type="body" sz="quarter" idx="19"/>
          </p:nvPr>
        </p:nvSpPr>
        <p:spPr/>
        <p:txBody>
          <a:bodyPr/>
          <a:lstStyle/>
          <a:p>
            <a:r>
              <a:rPr lang="en-US" dirty="0"/>
              <a:t>Stand-Alone Corrector Magnet </a:t>
            </a:r>
          </a:p>
        </p:txBody>
      </p:sp>
      <p:sp>
        <p:nvSpPr>
          <p:cNvPr id="16" name="Text Placeholder 15">
            <a:extLst>
              <a:ext uri="{FF2B5EF4-FFF2-40B4-BE49-F238E27FC236}">
                <a16:creationId xmlns:a16="http://schemas.microsoft.com/office/drawing/2014/main" id="{2C9B34EB-1A52-BD7E-9A04-9E81888D1748}"/>
              </a:ext>
            </a:extLst>
          </p:cNvPr>
          <p:cNvSpPr>
            <a:spLocks noGrp="1"/>
          </p:cNvSpPr>
          <p:nvPr>
            <p:ph type="body" sz="quarter" idx="20"/>
          </p:nvPr>
        </p:nvSpPr>
        <p:spPr>
          <a:xfrm>
            <a:off x="1656693" y="5855202"/>
            <a:ext cx="4439307" cy="492443"/>
          </a:xfrm>
        </p:spPr>
        <p:txBody>
          <a:bodyPr/>
          <a:lstStyle/>
          <a:p>
            <a:r>
              <a:rPr lang="en-US" dirty="0">
                <a:solidFill>
                  <a:schemeClr val="bg2"/>
                </a:solidFill>
              </a:rPr>
              <a:t>Corrector Magnet with Neighboring Quadrupoles</a:t>
            </a:r>
          </a:p>
        </p:txBody>
      </p:sp>
      <p:sp>
        <p:nvSpPr>
          <p:cNvPr id="17" name="Text Placeholder 16">
            <a:extLst>
              <a:ext uri="{FF2B5EF4-FFF2-40B4-BE49-F238E27FC236}">
                <a16:creationId xmlns:a16="http://schemas.microsoft.com/office/drawing/2014/main" id="{0CCE791D-B7F2-17C5-9EA4-0D5CAA81F812}"/>
              </a:ext>
            </a:extLst>
          </p:cNvPr>
          <p:cNvSpPr>
            <a:spLocks noGrp="1"/>
          </p:cNvSpPr>
          <p:nvPr>
            <p:ph type="body" sz="quarter" idx="21"/>
          </p:nvPr>
        </p:nvSpPr>
        <p:spPr/>
        <p:txBody>
          <a:bodyPr/>
          <a:lstStyle/>
          <a:p>
            <a:r>
              <a:rPr lang="en-US" dirty="0">
                <a:solidFill>
                  <a:schemeClr val="bg2"/>
                </a:solidFill>
              </a:rPr>
              <a:t>Conclusion/Outlook</a:t>
            </a:r>
          </a:p>
        </p:txBody>
      </p:sp>
      <p:sp>
        <p:nvSpPr>
          <p:cNvPr id="18" name="Text Placeholder 17">
            <a:extLst>
              <a:ext uri="{FF2B5EF4-FFF2-40B4-BE49-F238E27FC236}">
                <a16:creationId xmlns:a16="http://schemas.microsoft.com/office/drawing/2014/main" id="{72629C62-7574-C8C4-84B5-361699AE4EBD}"/>
              </a:ext>
            </a:extLst>
          </p:cNvPr>
          <p:cNvSpPr>
            <a:spLocks noGrp="1"/>
          </p:cNvSpPr>
          <p:nvPr>
            <p:ph type="body" sz="quarter" idx="22"/>
          </p:nvPr>
        </p:nvSpPr>
        <p:spPr/>
        <p:txBody>
          <a:bodyPr/>
          <a:lstStyle/>
          <a:p>
            <a:r>
              <a:rPr lang="en-US" dirty="0">
                <a:solidFill>
                  <a:schemeClr val="bg2"/>
                </a:solidFill>
              </a:rPr>
              <a:t>6</a:t>
            </a:r>
          </a:p>
        </p:txBody>
      </p:sp>
      <p:sp>
        <p:nvSpPr>
          <p:cNvPr id="19" name="Text Placeholder 18">
            <a:extLst>
              <a:ext uri="{FF2B5EF4-FFF2-40B4-BE49-F238E27FC236}">
                <a16:creationId xmlns:a16="http://schemas.microsoft.com/office/drawing/2014/main" id="{E5CAC4E4-305E-8D6E-35AF-90832327B749}"/>
              </a:ext>
            </a:extLst>
          </p:cNvPr>
          <p:cNvSpPr>
            <a:spLocks noGrp="1"/>
          </p:cNvSpPr>
          <p:nvPr>
            <p:ph type="body" sz="quarter" idx="23"/>
          </p:nvPr>
        </p:nvSpPr>
        <p:spPr/>
        <p:txBody>
          <a:bodyPr/>
          <a:lstStyle/>
          <a:p>
            <a:endParaRPr lang="en-US"/>
          </a:p>
        </p:txBody>
      </p:sp>
      <p:sp>
        <p:nvSpPr>
          <p:cNvPr id="20" name="Text Placeholder 19">
            <a:extLst>
              <a:ext uri="{FF2B5EF4-FFF2-40B4-BE49-F238E27FC236}">
                <a16:creationId xmlns:a16="http://schemas.microsoft.com/office/drawing/2014/main" id="{FC3B789E-D7B6-CCBE-CEA4-53A586DC566E}"/>
              </a:ext>
            </a:extLst>
          </p:cNvPr>
          <p:cNvSpPr>
            <a:spLocks noGrp="1"/>
          </p:cNvSpPr>
          <p:nvPr>
            <p:ph type="body" sz="quarter" idx="24"/>
          </p:nvPr>
        </p:nvSpPr>
        <p:spPr/>
        <p:txBody>
          <a:bodyPr/>
          <a:lstStyle/>
          <a:p>
            <a:endParaRPr lang="en-US"/>
          </a:p>
        </p:txBody>
      </p:sp>
      <p:sp>
        <p:nvSpPr>
          <p:cNvPr id="21" name="Text Placeholder 20">
            <a:extLst>
              <a:ext uri="{FF2B5EF4-FFF2-40B4-BE49-F238E27FC236}">
                <a16:creationId xmlns:a16="http://schemas.microsoft.com/office/drawing/2014/main" id="{1FC7DE2B-07F0-BFA7-9723-73600B154826}"/>
              </a:ext>
            </a:extLst>
          </p:cNvPr>
          <p:cNvSpPr>
            <a:spLocks noGrp="1"/>
          </p:cNvSpPr>
          <p:nvPr>
            <p:ph type="body" sz="quarter" idx="25"/>
          </p:nvPr>
        </p:nvSpPr>
        <p:spPr/>
        <p:txBody>
          <a:bodyPr/>
          <a:lstStyle/>
          <a:p>
            <a:endParaRPr lang="en-US"/>
          </a:p>
        </p:txBody>
      </p:sp>
      <p:sp>
        <p:nvSpPr>
          <p:cNvPr id="22" name="Text Placeholder 21">
            <a:extLst>
              <a:ext uri="{FF2B5EF4-FFF2-40B4-BE49-F238E27FC236}">
                <a16:creationId xmlns:a16="http://schemas.microsoft.com/office/drawing/2014/main" id="{51E78726-C498-6B0A-B88C-7D0FAFAFC3B3}"/>
              </a:ext>
            </a:extLst>
          </p:cNvPr>
          <p:cNvSpPr>
            <a:spLocks noGrp="1"/>
          </p:cNvSpPr>
          <p:nvPr>
            <p:ph type="body" sz="quarter" idx="26"/>
          </p:nvPr>
        </p:nvSpPr>
        <p:spPr/>
        <p:txBody>
          <a:bodyPr/>
          <a:lstStyle/>
          <a:p>
            <a:endParaRPr lang="en-US"/>
          </a:p>
        </p:txBody>
      </p:sp>
      <p:sp>
        <p:nvSpPr>
          <p:cNvPr id="23" name="Text Placeholder 22">
            <a:extLst>
              <a:ext uri="{FF2B5EF4-FFF2-40B4-BE49-F238E27FC236}">
                <a16:creationId xmlns:a16="http://schemas.microsoft.com/office/drawing/2014/main" id="{CAE607FE-8327-6F16-5DB2-946F36F51FAC}"/>
              </a:ext>
            </a:extLst>
          </p:cNvPr>
          <p:cNvSpPr>
            <a:spLocks noGrp="1"/>
          </p:cNvSpPr>
          <p:nvPr>
            <p:ph type="body" sz="quarter" idx="27"/>
          </p:nvPr>
        </p:nvSpPr>
        <p:spPr/>
        <p:txBody>
          <a:bodyPr/>
          <a:lstStyle/>
          <a:p>
            <a:endParaRPr lang="en-US"/>
          </a:p>
        </p:txBody>
      </p:sp>
      <p:sp>
        <p:nvSpPr>
          <p:cNvPr id="24" name="Text Placeholder 23">
            <a:extLst>
              <a:ext uri="{FF2B5EF4-FFF2-40B4-BE49-F238E27FC236}">
                <a16:creationId xmlns:a16="http://schemas.microsoft.com/office/drawing/2014/main" id="{7DA2B4A3-6C80-1C67-658C-9B48E8A220DD}"/>
              </a:ext>
            </a:extLst>
          </p:cNvPr>
          <p:cNvSpPr>
            <a:spLocks noGrp="1"/>
          </p:cNvSpPr>
          <p:nvPr>
            <p:ph type="body" sz="quarter" idx="28"/>
          </p:nvPr>
        </p:nvSpPr>
        <p:spPr/>
        <p:txBody>
          <a:bodyPr/>
          <a:lstStyle/>
          <a:p>
            <a:endParaRPr lang="en-US"/>
          </a:p>
        </p:txBody>
      </p:sp>
      <p:sp>
        <p:nvSpPr>
          <p:cNvPr id="25" name="Text Placeholder 24">
            <a:extLst>
              <a:ext uri="{FF2B5EF4-FFF2-40B4-BE49-F238E27FC236}">
                <a16:creationId xmlns:a16="http://schemas.microsoft.com/office/drawing/2014/main" id="{3BDADC41-412B-6D81-181F-C646E413B534}"/>
              </a:ext>
            </a:extLst>
          </p:cNvPr>
          <p:cNvSpPr>
            <a:spLocks noGrp="1"/>
          </p:cNvSpPr>
          <p:nvPr>
            <p:ph type="body" sz="quarter" idx="29"/>
          </p:nvPr>
        </p:nvSpPr>
        <p:spPr/>
        <p:txBody>
          <a:bodyPr/>
          <a:lstStyle/>
          <a:p>
            <a:endParaRPr lang="en-US"/>
          </a:p>
        </p:txBody>
      </p:sp>
      <p:sp>
        <p:nvSpPr>
          <p:cNvPr id="26" name="Text Placeholder 25">
            <a:extLst>
              <a:ext uri="{FF2B5EF4-FFF2-40B4-BE49-F238E27FC236}">
                <a16:creationId xmlns:a16="http://schemas.microsoft.com/office/drawing/2014/main" id="{516F2D1D-9F96-5993-EBD3-9B95B84DF295}"/>
              </a:ext>
            </a:extLst>
          </p:cNvPr>
          <p:cNvSpPr>
            <a:spLocks noGrp="1"/>
          </p:cNvSpPr>
          <p:nvPr>
            <p:ph type="body" sz="quarter" idx="30"/>
          </p:nvPr>
        </p:nvSpPr>
        <p:spPr/>
        <p:txBody>
          <a:bodyPr/>
          <a:lstStyle/>
          <a:p>
            <a:endParaRPr lang="en-US"/>
          </a:p>
        </p:txBody>
      </p:sp>
    </p:spTree>
    <p:extLst>
      <p:ext uri="{BB962C8B-B14F-4D97-AF65-F5344CB8AC3E}">
        <p14:creationId xmlns:p14="http://schemas.microsoft.com/office/powerpoint/2010/main" val="4159018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F6FBB5-53A6-5697-D142-B92C0D4438AB}"/>
              </a:ext>
            </a:extLst>
          </p:cNvPr>
          <p:cNvSpPr>
            <a:spLocks noGrp="1"/>
          </p:cNvSpPr>
          <p:nvPr>
            <p:ph type="body" sz="quarter" idx="10"/>
          </p:nvPr>
        </p:nvSpPr>
        <p:spPr>
          <a:xfrm>
            <a:off x="336003" y="2926232"/>
            <a:ext cx="7679286" cy="2831544"/>
          </a:xfrm>
        </p:spPr>
        <p:txBody>
          <a:bodyPr/>
          <a:lstStyle/>
          <a:p>
            <a:pPr marL="285750" indent="-285750">
              <a:buFont typeface="Arial" panose="020B0604020202020204" pitchFamily="34" charset="0"/>
              <a:buChar char="•"/>
            </a:pPr>
            <a:r>
              <a:rPr lang="en-US" b="1" dirty="0"/>
              <a:t>Dipole</a:t>
            </a:r>
            <a:r>
              <a:rPr lang="en-US" dirty="0"/>
              <a:t> corrector with </a:t>
            </a:r>
            <a:r>
              <a:rPr lang="en-US" b="1" dirty="0"/>
              <a:t>octupole-like design</a:t>
            </a:r>
          </a:p>
          <a:p>
            <a:pPr marL="285750" indent="-285750">
              <a:buFont typeface="Arial" panose="020B0604020202020204" pitchFamily="34" charset="0"/>
              <a:buChar char="•"/>
            </a:pPr>
            <a:r>
              <a:rPr lang="en-US" b="1" dirty="0"/>
              <a:t>Coils</a:t>
            </a:r>
            <a:r>
              <a:rPr lang="en-US" dirty="0"/>
              <a:t>: </a:t>
            </a:r>
          </a:p>
          <a:p>
            <a:pPr marL="742950" lvl="1" indent="-285750">
              <a:buFont typeface="Arial" panose="020B0604020202020204" pitchFamily="34" charset="0"/>
              <a:buChar char="•"/>
            </a:pPr>
            <a:r>
              <a:rPr lang="en-US" dirty="0"/>
              <a:t>4 main coils: current = 27.4 A (peak), # turns = 53</a:t>
            </a:r>
            <a:endParaRPr lang="en-US" dirty="0">
              <a:solidFill>
                <a:srgbClr val="FF0000"/>
              </a:solidFill>
            </a:endParaRPr>
          </a:p>
          <a:p>
            <a:pPr marL="742950" lvl="1" indent="-285750">
              <a:buFont typeface="Arial" panose="020B0604020202020204" pitchFamily="34" charset="0"/>
              <a:buChar char="•"/>
            </a:pPr>
            <a:r>
              <a:rPr lang="en-US" dirty="0"/>
              <a:t>4 auxiliary coils: current = 27.4 A (peak), # turns = 22 </a:t>
            </a:r>
            <a:endParaRPr lang="en-US" dirty="0">
              <a:solidFill>
                <a:srgbClr val="FF0000"/>
              </a:solidFill>
              <a:sym typeface="Wingdings" panose="05000000000000000000" pitchFamily="2" charset="2"/>
            </a:endParaRPr>
          </a:p>
          <a:p>
            <a:pPr marL="285750" indent="-285750">
              <a:buFont typeface="Arial" panose="020B0604020202020204" pitchFamily="34" charset="0"/>
              <a:buChar char="•"/>
            </a:pPr>
            <a:r>
              <a:rPr lang="en-US" b="1" dirty="0"/>
              <a:t>Iron yoke: </a:t>
            </a:r>
          </a:p>
          <a:p>
            <a:pPr marL="742950" lvl="1" indent="-285750">
              <a:buFont typeface="Arial" panose="020B0604020202020204" pitchFamily="34" charset="0"/>
              <a:buChar char="•"/>
            </a:pPr>
            <a:r>
              <a:rPr lang="en-US" dirty="0"/>
              <a:t>Diameter </a:t>
            </a:r>
            <a:r>
              <a:rPr lang="en-US" dirty="0">
                <a:solidFill>
                  <a:schemeClr val="tx1"/>
                </a:solidFill>
              </a:rPr>
              <a:t>=</a:t>
            </a:r>
            <a:r>
              <a:rPr lang="en-US" b="1" dirty="0">
                <a:solidFill>
                  <a:schemeClr val="tx1"/>
                </a:solidFill>
              </a:rPr>
              <a:t> </a:t>
            </a:r>
            <a:r>
              <a:rPr lang="en-US" dirty="0">
                <a:solidFill>
                  <a:schemeClr val="tx1"/>
                </a:solidFill>
              </a:rPr>
              <a:t>580 mm</a:t>
            </a:r>
            <a:r>
              <a:rPr lang="en-US" dirty="0"/>
              <a:t>, length </a:t>
            </a:r>
            <a:r>
              <a:rPr lang="en-US" dirty="0">
                <a:solidFill>
                  <a:schemeClr val="tx1"/>
                </a:solidFill>
              </a:rPr>
              <a:t>= 90 mm</a:t>
            </a:r>
            <a:endParaRPr lang="en-US" dirty="0"/>
          </a:p>
          <a:p>
            <a:pPr marL="742950" lvl="1" indent="-285750">
              <a:buFont typeface="Arial" panose="020B0604020202020204" pitchFamily="34" charset="0"/>
              <a:buChar char="•"/>
            </a:pPr>
            <a:r>
              <a:rPr lang="en-US" dirty="0"/>
              <a:t>Lamination thickness = 0.5 mm         </a:t>
            </a:r>
          </a:p>
          <a:p>
            <a:pPr marL="285750" indent="-285750">
              <a:buFont typeface="Arial" panose="020B0604020202020204" pitchFamily="34" charset="0"/>
              <a:buChar char="•"/>
            </a:pPr>
            <a:r>
              <a:rPr lang="en-US" dirty="0"/>
              <a:t>At first </a:t>
            </a:r>
            <a:r>
              <a:rPr lang="en-US" b="1" dirty="0"/>
              <a:t>no beam pipe      </a:t>
            </a:r>
          </a:p>
          <a:p>
            <a:endParaRPr lang="en-US" dirty="0"/>
          </a:p>
        </p:txBody>
      </p:sp>
      <p:sp>
        <p:nvSpPr>
          <p:cNvPr id="3" name="Text Placeholder 2">
            <a:extLst>
              <a:ext uri="{FF2B5EF4-FFF2-40B4-BE49-F238E27FC236}">
                <a16:creationId xmlns:a16="http://schemas.microsoft.com/office/drawing/2014/main" id="{E3747D84-A969-2296-052F-897B3539792C}"/>
              </a:ext>
            </a:extLst>
          </p:cNvPr>
          <p:cNvSpPr>
            <a:spLocks noGrp="1"/>
          </p:cNvSpPr>
          <p:nvPr>
            <p:ph type="body" sz="quarter" idx="11"/>
          </p:nvPr>
        </p:nvSpPr>
        <p:spPr/>
        <p:txBody>
          <a:bodyPr/>
          <a:lstStyle/>
          <a:p>
            <a:r>
              <a:rPr lang="en-US" dirty="0"/>
              <a:t>Model Description</a:t>
            </a:r>
          </a:p>
        </p:txBody>
      </p:sp>
      <p:sp>
        <p:nvSpPr>
          <p:cNvPr id="4" name="Title 3">
            <a:extLst>
              <a:ext uri="{FF2B5EF4-FFF2-40B4-BE49-F238E27FC236}">
                <a16:creationId xmlns:a16="http://schemas.microsoft.com/office/drawing/2014/main" id="{7E855643-7038-39C4-D0CF-0D012649D7FA}"/>
              </a:ext>
            </a:extLst>
          </p:cNvPr>
          <p:cNvSpPr>
            <a:spLocks noGrp="1"/>
          </p:cNvSpPr>
          <p:nvPr>
            <p:ph type="title"/>
          </p:nvPr>
        </p:nvSpPr>
        <p:spPr/>
        <p:txBody>
          <a:bodyPr/>
          <a:lstStyle/>
          <a:p>
            <a:r>
              <a:rPr lang="en-US" dirty="0"/>
              <a:t>Stand-alone Corrector Magnet </a:t>
            </a:r>
            <a:br>
              <a:rPr lang="en-US" dirty="0"/>
            </a:br>
            <a:endParaRPr lang="en-US" dirty="0"/>
          </a:p>
        </p:txBody>
      </p:sp>
      <p:sp>
        <p:nvSpPr>
          <p:cNvPr id="5" name="Date Placeholder 4">
            <a:extLst>
              <a:ext uri="{FF2B5EF4-FFF2-40B4-BE49-F238E27FC236}">
                <a16:creationId xmlns:a16="http://schemas.microsoft.com/office/drawing/2014/main" id="{A9045E83-DD28-C787-D918-43BE27D8C434}"/>
              </a:ext>
            </a:extLst>
          </p:cNvPr>
          <p:cNvSpPr>
            <a:spLocks noGrp="1"/>
          </p:cNvSpPr>
          <p:nvPr>
            <p:ph type="dt" sz="half" idx="2"/>
          </p:nvPr>
        </p:nvSpPr>
        <p:spPr/>
        <p:txBody>
          <a:bodyPr/>
          <a:lstStyle/>
          <a:p>
            <a:fld id="{9A305794-074A-AF49-8CD8-BE20D68E65A1}" type="datetime1">
              <a:rPr lang="de-DE" smtClean="0"/>
              <a:t>04.07.2023</a:t>
            </a:fld>
            <a:endParaRPr lang="de-DE" dirty="0"/>
          </a:p>
        </p:txBody>
      </p:sp>
      <p:sp>
        <p:nvSpPr>
          <p:cNvPr id="6" name="Slide Number Placeholder 5">
            <a:extLst>
              <a:ext uri="{FF2B5EF4-FFF2-40B4-BE49-F238E27FC236}">
                <a16:creationId xmlns:a16="http://schemas.microsoft.com/office/drawing/2014/main" id="{92E21376-B17B-FCE4-D910-205FAB600AE5}"/>
              </a:ext>
            </a:extLst>
          </p:cNvPr>
          <p:cNvSpPr>
            <a:spLocks noGrp="1"/>
          </p:cNvSpPr>
          <p:nvPr>
            <p:ph type="sldNum" sz="quarter" idx="4"/>
          </p:nvPr>
        </p:nvSpPr>
        <p:spPr/>
        <p:txBody>
          <a:bodyPr/>
          <a:lstStyle/>
          <a:p>
            <a:fld id="{90C102AE-0422-49F2-AB6F-2D341D1EB39B}" type="slidenum">
              <a:rPr lang="de-DE" smtClean="0"/>
              <a:pPr/>
              <a:t>12</a:t>
            </a:fld>
            <a:endParaRPr lang="de-DE" dirty="0"/>
          </a:p>
        </p:txBody>
      </p:sp>
      <p:sp>
        <p:nvSpPr>
          <p:cNvPr id="7" name="Footer Placeholder 6">
            <a:extLst>
              <a:ext uri="{FF2B5EF4-FFF2-40B4-BE49-F238E27FC236}">
                <a16:creationId xmlns:a16="http://schemas.microsoft.com/office/drawing/2014/main" id="{D1DDF0DF-9B31-875F-5A49-6438F92C4442}"/>
              </a:ext>
            </a:extLst>
          </p:cNvPr>
          <p:cNvSpPr>
            <a:spLocks noGrp="1"/>
          </p:cNvSpPr>
          <p:nvPr>
            <p:ph type="ftr" sz="quarter" idx="3"/>
          </p:nvPr>
        </p:nvSpPr>
        <p:spPr/>
        <p:txBody>
          <a:bodyPr/>
          <a:lstStyle/>
          <a:p>
            <a:r>
              <a:rPr lang="de-DE"/>
              <a:t>Dept. of Electrical Engineering and Information Technology | TEMF | Jan-Magnus Christmann</a:t>
            </a:r>
            <a:endParaRPr lang="de-DE" dirty="0"/>
          </a:p>
        </p:txBody>
      </p:sp>
      <p:pic>
        <p:nvPicPr>
          <p:cNvPr id="8" name="Picture 7" descr="A picture containing toy&#10;&#10;Description automatically generated">
            <a:extLst>
              <a:ext uri="{FF2B5EF4-FFF2-40B4-BE49-F238E27FC236}">
                <a16:creationId xmlns:a16="http://schemas.microsoft.com/office/drawing/2014/main" id="{F3CC55E6-4E9C-CD43-2295-933A49A32C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716" y="3236479"/>
            <a:ext cx="3212848" cy="2249721"/>
          </a:xfrm>
          <a:prstGeom prst="rect">
            <a:avLst/>
          </a:prstGeom>
        </p:spPr>
      </p:pic>
      <p:pic>
        <p:nvPicPr>
          <p:cNvPr id="9" name="Graphic 8">
            <a:extLst>
              <a:ext uri="{FF2B5EF4-FFF2-40B4-BE49-F238E27FC236}">
                <a16:creationId xmlns:a16="http://schemas.microsoft.com/office/drawing/2014/main" id="{8E5ECE52-AF93-FF8D-4260-744AE79639A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49673" y="1917355"/>
            <a:ext cx="3087885" cy="4367374"/>
          </a:xfrm>
          <a:prstGeom prst="rect">
            <a:avLst/>
          </a:prstGeom>
        </p:spPr>
      </p:pic>
      <p:sp>
        <p:nvSpPr>
          <p:cNvPr id="10" name="TextBox 9">
            <a:extLst>
              <a:ext uri="{FF2B5EF4-FFF2-40B4-BE49-F238E27FC236}">
                <a16:creationId xmlns:a16="http://schemas.microsoft.com/office/drawing/2014/main" id="{3BE8183E-00B8-7AA0-DA6F-AEAFB8757366}"/>
              </a:ext>
            </a:extLst>
          </p:cNvPr>
          <p:cNvSpPr txBox="1"/>
          <p:nvPr/>
        </p:nvSpPr>
        <p:spPr>
          <a:xfrm>
            <a:off x="6964439" y="5643945"/>
            <a:ext cx="3032335" cy="400110"/>
          </a:xfrm>
          <a:prstGeom prst="rect">
            <a:avLst/>
          </a:prstGeom>
          <a:noFill/>
        </p:spPr>
        <p:txBody>
          <a:bodyPr wrap="square">
            <a:spAutoFit/>
          </a:bodyPr>
          <a:lstStyle/>
          <a:p>
            <a:r>
              <a:rPr lang="en-US" sz="1000" dirty="0"/>
              <a:t>Design by A. </a:t>
            </a:r>
            <a:r>
              <a:rPr lang="en-US" sz="1000" dirty="0" err="1"/>
              <a:t>Aloev</a:t>
            </a:r>
            <a:r>
              <a:rPr lang="en-US" sz="1000" dirty="0"/>
              <a:t> (DESY),</a:t>
            </a:r>
          </a:p>
          <a:p>
            <a:r>
              <a:rPr lang="en-US" sz="1000" dirty="0"/>
              <a:t>inspired by APS</a:t>
            </a:r>
          </a:p>
        </p:txBody>
      </p:sp>
      <p:sp>
        <p:nvSpPr>
          <p:cNvPr id="12" name="TextBox 11">
            <a:extLst>
              <a:ext uri="{FF2B5EF4-FFF2-40B4-BE49-F238E27FC236}">
                <a16:creationId xmlns:a16="http://schemas.microsoft.com/office/drawing/2014/main" id="{A24A40D4-8C03-8558-7673-7EF65F1EC7F2}"/>
              </a:ext>
            </a:extLst>
          </p:cNvPr>
          <p:cNvSpPr txBox="1"/>
          <p:nvPr/>
        </p:nvSpPr>
        <p:spPr>
          <a:xfrm>
            <a:off x="6103970" y="2986881"/>
            <a:ext cx="144016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ea typeface="+mn-ea"/>
                <a:cs typeface="+mn-cs"/>
              </a:rPr>
              <a:t>auxiliary coil</a:t>
            </a:r>
          </a:p>
        </p:txBody>
      </p:sp>
      <p:sp>
        <p:nvSpPr>
          <p:cNvPr id="13" name="TextBox 12">
            <a:extLst>
              <a:ext uri="{FF2B5EF4-FFF2-40B4-BE49-F238E27FC236}">
                <a16:creationId xmlns:a16="http://schemas.microsoft.com/office/drawing/2014/main" id="{A0264950-7481-4C39-A8CD-59083FCA77D1}"/>
              </a:ext>
            </a:extLst>
          </p:cNvPr>
          <p:cNvSpPr txBox="1"/>
          <p:nvPr/>
        </p:nvSpPr>
        <p:spPr>
          <a:xfrm>
            <a:off x="8130471" y="2985186"/>
            <a:ext cx="1343243"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ea typeface="+mn-ea"/>
                <a:cs typeface="+mn-cs"/>
              </a:rPr>
              <a:t> main coil</a:t>
            </a:r>
          </a:p>
        </p:txBody>
      </p:sp>
      <p:cxnSp>
        <p:nvCxnSpPr>
          <p:cNvPr id="14" name="Straight Arrow Connector 13">
            <a:extLst>
              <a:ext uri="{FF2B5EF4-FFF2-40B4-BE49-F238E27FC236}">
                <a16:creationId xmlns:a16="http://schemas.microsoft.com/office/drawing/2014/main" id="{8D983747-3B80-80B2-E27F-F4282C33FAD1}"/>
              </a:ext>
            </a:extLst>
          </p:cNvPr>
          <p:cNvCxnSpPr>
            <a:cxnSpLocks/>
            <a:stCxn id="12" idx="2"/>
          </p:cNvCxnSpPr>
          <p:nvPr/>
        </p:nvCxnSpPr>
        <p:spPr>
          <a:xfrm>
            <a:off x="6824050" y="3356213"/>
            <a:ext cx="424078" cy="495940"/>
          </a:xfrm>
          <a:prstGeom prst="straightConnector1">
            <a:avLst/>
          </a:prstGeom>
          <a:ln>
            <a:solidFill>
              <a:srgbClr val="EC6500"/>
            </a:solidFill>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EB5D44DB-2DB9-0F00-6CD4-1D9514AA926B}"/>
              </a:ext>
            </a:extLst>
          </p:cNvPr>
          <p:cNvCxnSpPr>
            <a:cxnSpLocks/>
          </p:cNvCxnSpPr>
          <p:nvPr/>
        </p:nvCxnSpPr>
        <p:spPr>
          <a:xfrm flipH="1">
            <a:off x="7915462" y="3356213"/>
            <a:ext cx="648262" cy="648851"/>
          </a:xfrm>
          <a:prstGeom prst="straightConnector1">
            <a:avLst/>
          </a:prstGeom>
          <a:ln>
            <a:solidFill>
              <a:srgbClr val="EC65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91288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915EFDC4-3D09-0A11-44A7-BA3761A69CA0}"/>
                  </a:ext>
                </a:extLst>
              </p:cNvPr>
              <p:cNvSpPr>
                <a:spLocks noGrp="1"/>
              </p:cNvSpPr>
              <p:nvPr>
                <p:ph type="body" sz="quarter" idx="10"/>
              </p:nvPr>
            </p:nvSpPr>
            <p:spPr>
              <a:xfrm>
                <a:off x="336003" y="2926232"/>
                <a:ext cx="7679286" cy="1916550"/>
              </a:xfrm>
            </p:spPr>
            <p:txBody>
              <a:bodyPr/>
              <a:lstStyle/>
              <a:p>
                <a:pPr marL="342900" indent="-342900">
                  <a:buFont typeface="Arial" panose="020B0604020202020204" pitchFamily="34" charset="0"/>
                  <a:buChar char="•"/>
                </a:pPr>
                <a:r>
                  <a:rPr lang="en-US" b="1" dirty="0"/>
                  <a:t>Frequency domain simulation </a:t>
                </a:r>
                <a:r>
                  <a:rPr lang="en-US" dirty="0"/>
                  <a:t>via </a:t>
                </a:r>
                <a14:m>
                  <m:oMath xmlns:m="http://schemas.openxmlformats.org/officeDocument/2006/math">
                    <m:sSup>
                      <m:sSupPr>
                        <m:ctrlPr>
                          <a:rPr lang="en-US" b="1" i="1">
                            <a:latin typeface="Cambria Math" panose="02040503050406030204" pitchFamily="18" charset="0"/>
                          </a:rPr>
                        </m:ctrlPr>
                      </m:sSupPr>
                      <m:e>
                        <m:r>
                          <m:rPr>
                            <m:nor/>
                          </m:rPr>
                          <a:rPr lang="en-US" b="1" dirty="0"/>
                          <m:t>CST</m:t>
                        </m:r>
                        <m:r>
                          <m:rPr>
                            <m:nor/>
                          </m:rPr>
                          <a:rPr lang="en-US" b="1" dirty="0"/>
                          <m:t> </m:t>
                        </m:r>
                        <m:r>
                          <m:rPr>
                            <m:nor/>
                          </m:rPr>
                          <a:rPr lang="en-US" b="1" dirty="0"/>
                          <m:t>Studio</m:t>
                        </m:r>
                        <m:r>
                          <m:rPr>
                            <m:nor/>
                          </m:rPr>
                          <a:rPr lang="de-DE" b="1" dirty="0"/>
                          <m:t> </m:t>
                        </m:r>
                        <m:r>
                          <m:rPr>
                            <m:nor/>
                          </m:rPr>
                          <a:rPr lang="de-DE" b="1" dirty="0"/>
                          <m:t>Suite</m:t>
                        </m:r>
                      </m:e>
                      <m:sup>
                        <m:r>
                          <m:rPr>
                            <m:nor/>
                          </m:rPr>
                          <a:rPr lang="en-US" b="1" dirty="0"/>
                          <m:t>®  </m:t>
                        </m:r>
                      </m:sup>
                    </m:sSup>
                  </m:oMath>
                </a14:m>
                <a:endParaRPr lang="de-DE" b="1" dirty="0"/>
              </a:p>
              <a:p>
                <a:pPr marL="342900" indent="-342900">
                  <a:buFont typeface="Arial" panose="020B0604020202020204" pitchFamily="34" charset="0"/>
                  <a:buChar char="•"/>
                </a:pPr>
                <a:r>
                  <a:rPr lang="en-US" dirty="0">
                    <a:sym typeface="Wingdings" panose="05000000000000000000" pitchFamily="2" charset="2"/>
                  </a:rPr>
                  <a:t>Three symmetry planes, test frequencies </a:t>
                </a:r>
                <a14:m>
                  <m:oMath xmlns:m="http://schemas.openxmlformats.org/officeDocument/2006/math">
                    <m:r>
                      <a:rPr lang="de-DE" b="0" i="1" smtClean="0">
                        <a:latin typeface="Cambria Math" panose="02040503050406030204" pitchFamily="18" charset="0"/>
                        <a:sym typeface="Wingdings" panose="05000000000000000000" pitchFamily="2" charset="2"/>
                      </a:rPr>
                      <m:t>𝑓</m:t>
                    </m:r>
                    <m:r>
                      <a:rPr lang="de-DE" b="0" i="1" smtClean="0">
                        <a:latin typeface="Cambria Math" panose="02040503050406030204" pitchFamily="18" charset="0"/>
                        <a:sym typeface="Wingdings" panose="05000000000000000000" pitchFamily="2" charset="2"/>
                      </a:rPr>
                      <m:t>=10 </m:t>
                    </m:r>
                    <m:r>
                      <m:rPr>
                        <m:sty m:val="p"/>
                      </m:rPr>
                      <a:rPr lang="de-DE" b="0" i="0" smtClean="0">
                        <a:latin typeface="Cambria Math" panose="02040503050406030204" pitchFamily="18" charset="0"/>
                        <a:sym typeface="Wingdings" panose="05000000000000000000" pitchFamily="2" charset="2"/>
                      </a:rPr>
                      <m:t>Hz</m:t>
                    </m:r>
                    <m:r>
                      <a:rPr lang="de-DE" b="0" i="1" smtClean="0">
                        <a:latin typeface="Cambria Math" panose="02040503050406030204" pitchFamily="18" charset="0"/>
                        <a:sym typeface="Wingdings" panose="05000000000000000000" pitchFamily="2" charset="2"/>
                      </a:rPr>
                      <m:t>, 100 </m:t>
                    </m:r>
                    <m:r>
                      <m:rPr>
                        <m:sty m:val="p"/>
                      </m:rPr>
                      <a:rPr lang="de-DE" b="0" i="0" smtClean="0">
                        <a:latin typeface="Cambria Math" panose="02040503050406030204" pitchFamily="18" charset="0"/>
                        <a:sym typeface="Wingdings" panose="05000000000000000000" pitchFamily="2" charset="2"/>
                      </a:rPr>
                      <m:t>Hz</m:t>
                    </m:r>
                    <m:r>
                      <a:rPr lang="de-DE" b="0" i="1" smtClean="0">
                        <a:latin typeface="Cambria Math" panose="02040503050406030204" pitchFamily="18" charset="0"/>
                        <a:sym typeface="Wingdings" panose="05000000000000000000" pitchFamily="2" charset="2"/>
                      </a:rPr>
                      <m:t>, 500 </m:t>
                    </m:r>
                    <m:r>
                      <m:rPr>
                        <m:sty m:val="p"/>
                      </m:rPr>
                      <a:rPr lang="de-DE" b="0" i="0" smtClean="0">
                        <a:latin typeface="Cambria Math" panose="02040503050406030204" pitchFamily="18" charset="0"/>
                        <a:sym typeface="Wingdings" panose="05000000000000000000" pitchFamily="2" charset="2"/>
                      </a:rPr>
                      <m:t>Hz</m:t>
                    </m:r>
                    <m:r>
                      <a:rPr lang="de-DE" b="0" i="1" smtClean="0">
                        <a:latin typeface="Cambria Math" panose="02040503050406030204" pitchFamily="18" charset="0"/>
                        <a:sym typeface="Wingdings" panose="05000000000000000000" pitchFamily="2" charset="2"/>
                      </a:rPr>
                      <m:t>, 1 </m:t>
                    </m:r>
                    <m:r>
                      <m:rPr>
                        <m:sty m:val="p"/>
                      </m:rPr>
                      <a:rPr lang="de-DE" b="0" i="0" smtClean="0">
                        <a:latin typeface="Cambria Math" panose="02040503050406030204" pitchFamily="18" charset="0"/>
                        <a:sym typeface="Wingdings" panose="05000000000000000000" pitchFamily="2" charset="2"/>
                      </a:rPr>
                      <m:t>kHz</m:t>
                    </m:r>
                  </m:oMath>
                </a14:m>
                <a:endParaRPr lang="en-US" dirty="0">
                  <a:sym typeface="Wingdings" panose="05000000000000000000" pitchFamily="2" charset="2"/>
                </a:endParaRPr>
              </a:p>
              <a:p>
                <a:pPr marL="342900" indent="-342900">
                  <a:buFont typeface="Arial" panose="020B0604020202020204" pitchFamily="34" charset="0"/>
                  <a:buChar char="•"/>
                </a:pPr>
                <a:r>
                  <a:rPr lang="en-US" dirty="0">
                    <a:sym typeface="Wingdings" panose="05000000000000000000" pitchFamily="2" charset="2"/>
                  </a:rPr>
                  <a:t>Long simulation times even for relatively coarse meshes  </a:t>
                </a:r>
                <a:endParaRPr lang="en-US" dirty="0"/>
              </a:p>
              <a:p>
                <a:pPr marL="342900" indent="-342900">
                  <a:buFont typeface="Arial" panose="020B0604020202020204" pitchFamily="34" charset="0"/>
                  <a:buChar char="•"/>
                </a:pPr>
                <a:r>
                  <a:rPr lang="en-US" dirty="0"/>
                  <a:t>Finest mesh: # tetrahedra = </a:t>
                </a:r>
                <a14:m>
                  <m:oMath xmlns:m="http://schemas.openxmlformats.org/officeDocument/2006/math">
                    <m:r>
                      <a:rPr lang="de-DE" b="0" i="1" smtClean="0">
                        <a:latin typeface="Cambria Math" panose="02040503050406030204" pitchFamily="18" charset="0"/>
                      </a:rPr>
                      <m:t>2.3⋅</m:t>
                    </m:r>
                    <m:sSup>
                      <m:sSupPr>
                        <m:ctrlPr>
                          <a:rPr lang="de-DE" b="0" i="1" smtClean="0">
                            <a:latin typeface="Cambria Math" panose="02040503050406030204" pitchFamily="18" charset="0"/>
                          </a:rPr>
                        </m:ctrlPr>
                      </m:sSupPr>
                      <m:e>
                        <m:r>
                          <a:rPr lang="de-DE" b="0" i="1" smtClean="0">
                            <a:latin typeface="Cambria Math" panose="02040503050406030204" pitchFamily="18" charset="0"/>
                          </a:rPr>
                          <m:t>10</m:t>
                        </m:r>
                      </m:e>
                      <m:sup>
                        <m:r>
                          <a:rPr lang="de-DE" b="0" i="1" smtClean="0">
                            <a:latin typeface="Cambria Math" panose="02040503050406030204" pitchFamily="18" charset="0"/>
                          </a:rPr>
                          <m:t>6</m:t>
                        </m:r>
                      </m:sup>
                    </m:sSup>
                    <m:r>
                      <a:rPr lang="de-DE" b="0" i="0" smtClean="0">
                        <a:latin typeface="Cambria Math" panose="02040503050406030204" pitchFamily="18" charset="0"/>
                      </a:rPr>
                      <m:t> </m:t>
                    </m:r>
                  </m:oMath>
                </a14:m>
                <a:r>
                  <a:rPr lang="en-US" dirty="0">
                    <a:sym typeface="Wingdings" panose="05000000000000000000" pitchFamily="2" charset="2"/>
                  </a:rPr>
                  <a:t> </a:t>
                </a:r>
                <a:r>
                  <a:rPr lang="en-US" dirty="0">
                    <a:solidFill>
                      <a:srgbClr val="C00000"/>
                    </a:solidFill>
                    <a:sym typeface="Wingdings" panose="05000000000000000000" pitchFamily="2" charset="2"/>
                  </a:rPr>
                  <a:t>simulation time = 26 h</a:t>
                </a:r>
              </a:p>
              <a:p>
                <a:pPr marL="285750" lvl="1" indent="-285750">
                  <a:buFont typeface="Arial" panose="020B0604020202020204" pitchFamily="34" charset="0"/>
                  <a:buChar char="•"/>
                </a:pPr>
                <a:r>
                  <a:rPr lang="en-US" dirty="0">
                    <a:sym typeface="Wingdings" panose="05000000000000000000" pitchFamily="2" charset="2"/>
                  </a:rPr>
                  <a:t>Skin depth cannot be resolved  </a:t>
                </a:r>
                <a:r>
                  <a:rPr lang="en-US" dirty="0">
                    <a:solidFill>
                      <a:srgbClr val="C00000"/>
                    </a:solidFill>
                    <a:sym typeface="Wingdings" panose="05000000000000000000" pitchFamily="2" charset="2"/>
                  </a:rPr>
                  <a:t>power loss still mesh-dependent</a:t>
                </a:r>
              </a:p>
              <a:p>
                <a:endParaRPr lang="en-US" dirty="0"/>
              </a:p>
            </p:txBody>
          </p:sp>
        </mc:Choice>
        <mc:Fallback xmlns="">
          <p:sp>
            <p:nvSpPr>
              <p:cNvPr id="2" name="Text Placeholder 1">
                <a:extLst>
                  <a:ext uri="{FF2B5EF4-FFF2-40B4-BE49-F238E27FC236}">
                    <a16:creationId xmlns:a16="http://schemas.microsoft.com/office/drawing/2014/main" id="{915EFDC4-3D09-0A11-44A7-BA3761A69CA0}"/>
                  </a:ext>
                </a:extLst>
              </p:cNvPr>
              <p:cNvSpPr>
                <a:spLocks noGrp="1" noRot="1" noChangeAspect="1" noMove="1" noResize="1" noEditPoints="1" noAdjustHandles="1" noChangeArrowheads="1" noChangeShapeType="1" noTextEdit="1"/>
              </p:cNvSpPr>
              <p:nvPr>
                <p:ph type="body" sz="quarter" idx="10"/>
              </p:nvPr>
            </p:nvSpPr>
            <p:spPr>
              <a:xfrm>
                <a:off x="336003" y="2926232"/>
                <a:ext cx="7679286" cy="1916550"/>
              </a:xfrm>
              <a:blipFill>
                <a:blip r:embed="rId3"/>
                <a:stretch>
                  <a:fillRect l="-1508" t="-318"/>
                </a:stretch>
              </a:blipFill>
            </p:spPr>
            <p:txBody>
              <a:bodyPr/>
              <a:lstStyle/>
              <a:p>
                <a:r>
                  <a:rPr lang="en-US">
                    <a:noFill/>
                  </a:rPr>
                  <a:t> </a:t>
                </a:r>
              </a:p>
            </p:txBody>
          </p:sp>
        </mc:Fallback>
      </mc:AlternateContent>
      <p:sp>
        <p:nvSpPr>
          <p:cNvPr id="3" name="Text Placeholder 2">
            <a:extLst>
              <a:ext uri="{FF2B5EF4-FFF2-40B4-BE49-F238E27FC236}">
                <a16:creationId xmlns:a16="http://schemas.microsoft.com/office/drawing/2014/main" id="{A9044E6C-812C-FF1E-5CF7-A4AD72686821}"/>
              </a:ext>
            </a:extLst>
          </p:cNvPr>
          <p:cNvSpPr>
            <a:spLocks noGrp="1"/>
          </p:cNvSpPr>
          <p:nvPr>
            <p:ph type="body" sz="quarter" idx="11"/>
          </p:nvPr>
        </p:nvSpPr>
        <p:spPr/>
        <p:txBody>
          <a:bodyPr/>
          <a:lstStyle/>
          <a:p>
            <a:r>
              <a:rPr lang="en-US" dirty="0"/>
              <a:t>Simulation of the full model</a:t>
            </a:r>
          </a:p>
        </p:txBody>
      </p:sp>
      <p:sp>
        <p:nvSpPr>
          <p:cNvPr id="4" name="Title 3">
            <a:extLst>
              <a:ext uri="{FF2B5EF4-FFF2-40B4-BE49-F238E27FC236}">
                <a16:creationId xmlns:a16="http://schemas.microsoft.com/office/drawing/2014/main" id="{1BC94835-BCEA-49A7-8E70-BBA88187B4F9}"/>
              </a:ext>
            </a:extLst>
          </p:cNvPr>
          <p:cNvSpPr>
            <a:spLocks noGrp="1"/>
          </p:cNvSpPr>
          <p:nvPr>
            <p:ph type="title"/>
          </p:nvPr>
        </p:nvSpPr>
        <p:spPr/>
        <p:txBody>
          <a:bodyPr/>
          <a:lstStyle/>
          <a:p>
            <a:r>
              <a:rPr lang="en-US" dirty="0"/>
              <a:t>Stand-alone Corrector Magnet </a:t>
            </a:r>
            <a:br>
              <a:rPr lang="en-US" dirty="0"/>
            </a:br>
            <a:endParaRPr lang="en-US" dirty="0"/>
          </a:p>
        </p:txBody>
      </p:sp>
      <p:sp>
        <p:nvSpPr>
          <p:cNvPr id="5" name="Date Placeholder 4">
            <a:extLst>
              <a:ext uri="{FF2B5EF4-FFF2-40B4-BE49-F238E27FC236}">
                <a16:creationId xmlns:a16="http://schemas.microsoft.com/office/drawing/2014/main" id="{2DF60F5C-42CB-76C2-D51E-A833FBE5A4D1}"/>
              </a:ext>
            </a:extLst>
          </p:cNvPr>
          <p:cNvSpPr>
            <a:spLocks noGrp="1"/>
          </p:cNvSpPr>
          <p:nvPr>
            <p:ph type="dt" sz="half" idx="2"/>
          </p:nvPr>
        </p:nvSpPr>
        <p:spPr/>
        <p:txBody>
          <a:bodyPr/>
          <a:lstStyle/>
          <a:p>
            <a:fld id="{9A305794-074A-AF49-8CD8-BE20D68E65A1}" type="datetime1">
              <a:rPr lang="de-DE" smtClean="0"/>
              <a:t>04.07.2023</a:t>
            </a:fld>
            <a:endParaRPr lang="de-DE" dirty="0"/>
          </a:p>
        </p:txBody>
      </p:sp>
      <p:sp>
        <p:nvSpPr>
          <p:cNvPr id="6" name="Slide Number Placeholder 5">
            <a:extLst>
              <a:ext uri="{FF2B5EF4-FFF2-40B4-BE49-F238E27FC236}">
                <a16:creationId xmlns:a16="http://schemas.microsoft.com/office/drawing/2014/main" id="{7294FF71-A91C-091D-B51E-C3DDA660A7D0}"/>
              </a:ext>
            </a:extLst>
          </p:cNvPr>
          <p:cNvSpPr>
            <a:spLocks noGrp="1"/>
          </p:cNvSpPr>
          <p:nvPr>
            <p:ph type="sldNum" sz="quarter" idx="4"/>
          </p:nvPr>
        </p:nvSpPr>
        <p:spPr/>
        <p:txBody>
          <a:bodyPr/>
          <a:lstStyle/>
          <a:p>
            <a:fld id="{90C102AE-0422-49F2-AB6F-2D341D1EB39B}" type="slidenum">
              <a:rPr lang="de-DE" smtClean="0"/>
              <a:pPr/>
              <a:t>13</a:t>
            </a:fld>
            <a:endParaRPr lang="de-DE" dirty="0"/>
          </a:p>
        </p:txBody>
      </p:sp>
      <p:sp>
        <p:nvSpPr>
          <p:cNvPr id="7" name="Footer Placeholder 6">
            <a:extLst>
              <a:ext uri="{FF2B5EF4-FFF2-40B4-BE49-F238E27FC236}">
                <a16:creationId xmlns:a16="http://schemas.microsoft.com/office/drawing/2014/main" id="{C02F1DA2-B3FB-77CC-ED32-1C4FF10EB0F4}"/>
              </a:ext>
            </a:extLst>
          </p:cNvPr>
          <p:cNvSpPr>
            <a:spLocks noGrp="1"/>
          </p:cNvSpPr>
          <p:nvPr>
            <p:ph type="ftr" sz="quarter" idx="3"/>
          </p:nvPr>
        </p:nvSpPr>
        <p:spPr/>
        <p:txBody>
          <a:bodyPr/>
          <a:lstStyle/>
          <a:p>
            <a:r>
              <a:rPr lang="de-DE"/>
              <a:t>Dept. of Electrical Engineering and Information Technology | TEMF | Jan-Magnus Christmann</a:t>
            </a:r>
            <a:endParaRPr lang="de-DE" dirty="0"/>
          </a:p>
        </p:txBody>
      </p:sp>
      <p:pic>
        <p:nvPicPr>
          <p:cNvPr id="8" name="Picture 7">
            <a:extLst>
              <a:ext uri="{FF2B5EF4-FFF2-40B4-BE49-F238E27FC236}">
                <a16:creationId xmlns:a16="http://schemas.microsoft.com/office/drawing/2014/main" id="{A5F65038-898C-2617-96AF-BD0207541132}"/>
              </a:ext>
            </a:extLst>
          </p:cNvPr>
          <p:cNvPicPr>
            <a:picLocks noChangeAspect="1"/>
          </p:cNvPicPr>
          <p:nvPr/>
        </p:nvPicPr>
        <p:blipFill>
          <a:blip r:embed="rId4"/>
          <a:stretch>
            <a:fillRect/>
          </a:stretch>
        </p:blipFill>
        <p:spPr>
          <a:xfrm>
            <a:off x="7670795" y="2291004"/>
            <a:ext cx="2334119" cy="2310138"/>
          </a:xfrm>
          <a:prstGeom prst="rect">
            <a:avLst/>
          </a:prstGeom>
        </p:spPr>
      </p:pic>
      <p:pic>
        <p:nvPicPr>
          <p:cNvPr id="9" name="Picture 8">
            <a:extLst>
              <a:ext uri="{FF2B5EF4-FFF2-40B4-BE49-F238E27FC236}">
                <a16:creationId xmlns:a16="http://schemas.microsoft.com/office/drawing/2014/main" id="{D0E5D44E-6D00-8430-198B-73C686F5E48A}"/>
              </a:ext>
            </a:extLst>
          </p:cNvPr>
          <p:cNvPicPr>
            <a:picLocks noChangeAspect="1"/>
          </p:cNvPicPr>
          <p:nvPr/>
        </p:nvPicPr>
        <p:blipFill>
          <a:blip r:embed="rId5"/>
          <a:stretch>
            <a:fillRect/>
          </a:stretch>
        </p:blipFill>
        <p:spPr>
          <a:xfrm>
            <a:off x="10074196" y="2603067"/>
            <a:ext cx="1980712" cy="1786871"/>
          </a:xfrm>
          <a:prstGeom prst="rect">
            <a:avLst/>
          </a:prstGeom>
        </p:spPr>
      </p:pic>
      <p:pic>
        <p:nvPicPr>
          <p:cNvPr id="10" name="Picture 9">
            <a:extLst>
              <a:ext uri="{FF2B5EF4-FFF2-40B4-BE49-F238E27FC236}">
                <a16:creationId xmlns:a16="http://schemas.microsoft.com/office/drawing/2014/main" id="{F8D23D6A-C945-7227-88C0-D0F95775F99D}"/>
              </a:ext>
            </a:extLst>
          </p:cNvPr>
          <p:cNvPicPr>
            <a:picLocks noChangeAspect="1"/>
          </p:cNvPicPr>
          <p:nvPr/>
        </p:nvPicPr>
        <p:blipFill>
          <a:blip r:embed="rId6"/>
          <a:stretch>
            <a:fillRect/>
          </a:stretch>
        </p:blipFill>
        <p:spPr>
          <a:xfrm>
            <a:off x="8874498" y="4677532"/>
            <a:ext cx="1908704" cy="1710727"/>
          </a:xfrm>
          <a:prstGeom prst="rect">
            <a:avLst/>
          </a:prstGeom>
        </p:spPr>
      </p:pic>
    </p:spTree>
    <p:extLst>
      <p:ext uri="{BB962C8B-B14F-4D97-AF65-F5344CB8AC3E}">
        <p14:creationId xmlns:p14="http://schemas.microsoft.com/office/powerpoint/2010/main" val="3649784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367834-A4C4-C6D5-F498-2523A9CB54EF}"/>
              </a:ext>
            </a:extLst>
          </p:cNvPr>
          <p:cNvSpPr>
            <a:spLocks noGrp="1"/>
          </p:cNvSpPr>
          <p:nvPr>
            <p:ph type="body" sz="quarter" idx="11"/>
          </p:nvPr>
        </p:nvSpPr>
        <p:spPr/>
        <p:txBody>
          <a:bodyPr/>
          <a:lstStyle/>
          <a:p>
            <a:r>
              <a:rPr lang="en-US" dirty="0"/>
              <a:t>Homogenized vs. full model</a:t>
            </a:r>
          </a:p>
        </p:txBody>
      </p:sp>
      <p:sp>
        <p:nvSpPr>
          <p:cNvPr id="4" name="Title 3">
            <a:extLst>
              <a:ext uri="{FF2B5EF4-FFF2-40B4-BE49-F238E27FC236}">
                <a16:creationId xmlns:a16="http://schemas.microsoft.com/office/drawing/2014/main" id="{F7D8ACD1-BD12-50FF-4266-ABDB1B78913A}"/>
              </a:ext>
            </a:extLst>
          </p:cNvPr>
          <p:cNvSpPr>
            <a:spLocks noGrp="1"/>
          </p:cNvSpPr>
          <p:nvPr>
            <p:ph type="title"/>
          </p:nvPr>
        </p:nvSpPr>
        <p:spPr/>
        <p:txBody>
          <a:bodyPr/>
          <a:lstStyle/>
          <a:p>
            <a:r>
              <a:rPr lang="en-US" dirty="0"/>
              <a:t>Stand-alone Corrector Magnet </a:t>
            </a:r>
            <a:br>
              <a:rPr lang="en-US" dirty="0"/>
            </a:br>
            <a:endParaRPr lang="en-US" dirty="0"/>
          </a:p>
        </p:txBody>
      </p:sp>
      <p:sp>
        <p:nvSpPr>
          <p:cNvPr id="5" name="Date Placeholder 4">
            <a:extLst>
              <a:ext uri="{FF2B5EF4-FFF2-40B4-BE49-F238E27FC236}">
                <a16:creationId xmlns:a16="http://schemas.microsoft.com/office/drawing/2014/main" id="{EA30D4D7-CF14-AB99-7CFD-72448096A690}"/>
              </a:ext>
            </a:extLst>
          </p:cNvPr>
          <p:cNvSpPr>
            <a:spLocks noGrp="1"/>
          </p:cNvSpPr>
          <p:nvPr>
            <p:ph type="dt" sz="half" idx="2"/>
          </p:nvPr>
        </p:nvSpPr>
        <p:spPr/>
        <p:txBody>
          <a:bodyPr/>
          <a:lstStyle/>
          <a:p>
            <a:fld id="{9A305794-074A-AF49-8CD8-BE20D68E65A1}" type="datetime1">
              <a:rPr lang="de-DE" smtClean="0"/>
              <a:t>04.07.2023</a:t>
            </a:fld>
            <a:endParaRPr lang="de-DE" dirty="0"/>
          </a:p>
        </p:txBody>
      </p:sp>
      <p:sp>
        <p:nvSpPr>
          <p:cNvPr id="6" name="Slide Number Placeholder 5">
            <a:extLst>
              <a:ext uri="{FF2B5EF4-FFF2-40B4-BE49-F238E27FC236}">
                <a16:creationId xmlns:a16="http://schemas.microsoft.com/office/drawing/2014/main" id="{54D79F01-CA66-DABD-4FEA-D02AD386970A}"/>
              </a:ext>
            </a:extLst>
          </p:cNvPr>
          <p:cNvSpPr>
            <a:spLocks noGrp="1"/>
          </p:cNvSpPr>
          <p:nvPr>
            <p:ph type="sldNum" sz="quarter" idx="4"/>
          </p:nvPr>
        </p:nvSpPr>
        <p:spPr/>
        <p:txBody>
          <a:bodyPr/>
          <a:lstStyle/>
          <a:p>
            <a:fld id="{90C102AE-0422-49F2-AB6F-2D341D1EB39B}" type="slidenum">
              <a:rPr lang="de-DE" smtClean="0"/>
              <a:pPr/>
              <a:t>14</a:t>
            </a:fld>
            <a:endParaRPr lang="de-DE" dirty="0"/>
          </a:p>
        </p:txBody>
      </p:sp>
      <p:sp>
        <p:nvSpPr>
          <p:cNvPr id="7" name="Footer Placeholder 6">
            <a:extLst>
              <a:ext uri="{FF2B5EF4-FFF2-40B4-BE49-F238E27FC236}">
                <a16:creationId xmlns:a16="http://schemas.microsoft.com/office/drawing/2014/main" id="{2566914B-0F8A-589D-CBB0-392A0D6B38D5}"/>
              </a:ext>
            </a:extLst>
          </p:cNvPr>
          <p:cNvSpPr>
            <a:spLocks noGrp="1"/>
          </p:cNvSpPr>
          <p:nvPr>
            <p:ph type="ftr" sz="quarter" idx="3"/>
          </p:nvPr>
        </p:nvSpPr>
        <p:spPr/>
        <p:txBody>
          <a:bodyPr/>
          <a:lstStyle/>
          <a:p>
            <a:r>
              <a:rPr lang="de-DE"/>
              <a:t>Dept. of Electrical Engineering and Information Technology | TEMF | Jan-Magnus Christmann</a:t>
            </a:r>
            <a:endParaRPr lang="de-DE" dirty="0"/>
          </a:p>
        </p:txBody>
      </p:sp>
      <mc:AlternateContent xmlns:mc="http://schemas.openxmlformats.org/markup-compatibility/2006" xmlns:a14="http://schemas.microsoft.com/office/drawing/2010/main">
        <mc:Choice Requires="a14">
          <p:graphicFrame>
            <p:nvGraphicFramePr>
              <p:cNvPr id="9" name="Table 14">
                <a:extLst>
                  <a:ext uri="{FF2B5EF4-FFF2-40B4-BE49-F238E27FC236}">
                    <a16:creationId xmlns:a16="http://schemas.microsoft.com/office/drawing/2014/main" id="{3A9538D7-B891-9874-5E5D-C648E2A55106}"/>
                  </a:ext>
                </a:extLst>
              </p:cNvPr>
              <p:cNvGraphicFramePr>
                <a:graphicFrameLocks noGrp="1"/>
              </p:cNvGraphicFramePr>
              <p:nvPr>
                <p:extLst>
                  <p:ext uri="{D42A27DB-BD31-4B8C-83A1-F6EECF244321}">
                    <p14:modId xmlns:p14="http://schemas.microsoft.com/office/powerpoint/2010/main" val="3774743775"/>
                  </p:ext>
                </p:extLst>
              </p:nvPr>
            </p:nvGraphicFramePr>
            <p:xfrm>
              <a:off x="3833806" y="3158809"/>
              <a:ext cx="2652181" cy="1584960"/>
            </p:xfrm>
            <a:graphic>
              <a:graphicData uri="http://schemas.openxmlformats.org/drawingml/2006/table">
                <a:tbl>
                  <a:tblPr firstRow="1" bandRow="1">
                    <a:tableStyleId>{5940675A-B579-460E-94D1-54222C63F5DA}</a:tableStyleId>
                  </a:tblPr>
                  <a:tblGrid>
                    <a:gridCol w="1211403">
                      <a:extLst>
                        <a:ext uri="{9D8B030D-6E8A-4147-A177-3AD203B41FA5}">
                          <a16:colId xmlns:a16="http://schemas.microsoft.com/office/drawing/2014/main" val="2021723364"/>
                        </a:ext>
                      </a:extLst>
                    </a:gridCol>
                    <a:gridCol w="1440778">
                      <a:extLst>
                        <a:ext uri="{9D8B030D-6E8A-4147-A177-3AD203B41FA5}">
                          <a16:colId xmlns:a16="http://schemas.microsoft.com/office/drawing/2014/main" val="19567660"/>
                        </a:ext>
                      </a:extLst>
                    </a:gridCol>
                  </a:tblGrid>
                  <a:tr h="538233">
                    <a:tc>
                      <a:txBody>
                        <a:bodyPr/>
                        <a:lstStyle/>
                        <a:p>
                          <a:pPr algn="ctr"/>
                          <a:r>
                            <a:rPr lang="en-US" sz="1600" b="1" dirty="0"/>
                            <a:t>Multipole </a:t>
                          </a:r>
                        </a:p>
                        <a:p>
                          <a:pPr algn="ctr"/>
                          <a:r>
                            <a:rPr lang="en-US" sz="1600" b="1" dirty="0"/>
                            <a:t>coefficient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t>Average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t>rel. deviation</a:t>
                          </a:r>
                        </a:p>
                      </a:txBody>
                      <a:tcPr/>
                    </a:tc>
                    <a:extLst>
                      <a:ext uri="{0D108BD9-81ED-4DB2-BD59-A6C34878D82A}">
                        <a16:rowId xmlns:a16="http://schemas.microsoft.com/office/drawing/2014/main" val="3930990482"/>
                      </a:ext>
                    </a:extLst>
                  </a:tr>
                  <a:tr h="311609">
                    <a:tc>
                      <a:txBody>
                        <a:bodyPr/>
                        <a:lstStyle/>
                        <a:p>
                          <a:pPr algn="ctr"/>
                          <a:r>
                            <a:rPr lang="en-US" sz="1600" dirty="0"/>
                            <a:t>Dipole</a:t>
                          </a:r>
                        </a:p>
                      </a:txBody>
                      <a:tcPr/>
                    </a:tc>
                    <a:tc>
                      <a:txBody>
                        <a:bodyPr/>
                        <a:lstStyle/>
                        <a:p>
                          <a:pPr/>
                          <a14:m>
                            <m:oMathPara xmlns:m="http://schemas.openxmlformats.org/officeDocument/2006/math">
                              <m:oMathParaPr>
                                <m:jc m:val="centerGroup"/>
                              </m:oMathParaPr>
                              <m:oMath xmlns:m="http://schemas.openxmlformats.org/officeDocument/2006/math">
                                <m:r>
                                  <a:rPr lang="de-DE" sz="1600" b="0" i="1" smtClean="0">
                                    <a:latin typeface="Cambria Math" panose="02040503050406030204" pitchFamily="18" charset="0"/>
                                  </a:rPr>
                                  <m:t>1 %</m:t>
                                </m:r>
                              </m:oMath>
                            </m:oMathPara>
                          </a14:m>
                          <a:endParaRPr lang="en-US" sz="1600" dirty="0"/>
                        </a:p>
                      </a:txBody>
                      <a:tcPr/>
                    </a:tc>
                    <a:extLst>
                      <a:ext uri="{0D108BD9-81ED-4DB2-BD59-A6C34878D82A}">
                        <a16:rowId xmlns:a16="http://schemas.microsoft.com/office/drawing/2014/main" val="2539563030"/>
                      </a:ext>
                    </a:extLst>
                  </a:tr>
                  <a:tr h="311609">
                    <a:tc>
                      <a:txBody>
                        <a:bodyPr/>
                        <a:lstStyle/>
                        <a:p>
                          <a:pPr algn="ctr"/>
                          <a:r>
                            <a:rPr lang="en-US" sz="1600" dirty="0"/>
                            <a:t>14-pole</a:t>
                          </a:r>
                        </a:p>
                      </a:txBody>
                      <a:tcPr/>
                    </a:tc>
                    <a:tc>
                      <a:txBody>
                        <a:bodyPr/>
                        <a:lstStyle/>
                        <a:p>
                          <a:pPr/>
                          <a14:m>
                            <m:oMathPara xmlns:m="http://schemas.openxmlformats.org/officeDocument/2006/math">
                              <m:oMathParaPr>
                                <m:jc m:val="centerGroup"/>
                              </m:oMathParaPr>
                              <m:oMath xmlns:m="http://schemas.openxmlformats.org/officeDocument/2006/math">
                                <m:r>
                                  <a:rPr lang="de-DE" sz="1600" b="0" i="1" smtClean="0">
                                    <a:latin typeface="Cambria Math" panose="02040503050406030204" pitchFamily="18" charset="0"/>
                                  </a:rPr>
                                  <m:t>1 %</m:t>
                                </m:r>
                              </m:oMath>
                            </m:oMathPara>
                          </a14:m>
                          <a:endParaRPr lang="en-US" sz="1600" dirty="0"/>
                        </a:p>
                      </a:txBody>
                      <a:tcPr/>
                    </a:tc>
                    <a:extLst>
                      <a:ext uri="{0D108BD9-81ED-4DB2-BD59-A6C34878D82A}">
                        <a16:rowId xmlns:a16="http://schemas.microsoft.com/office/drawing/2014/main" val="2825797810"/>
                      </a:ext>
                    </a:extLst>
                  </a:tr>
                  <a:tr h="311609">
                    <a:tc>
                      <a:txBody>
                        <a:bodyPr/>
                        <a:lstStyle/>
                        <a:p>
                          <a:pPr algn="ctr"/>
                          <a:r>
                            <a:rPr lang="en-US" sz="1600" dirty="0"/>
                            <a:t>18-pole</a:t>
                          </a:r>
                        </a:p>
                      </a:txBody>
                      <a:tcPr/>
                    </a:tc>
                    <a:tc>
                      <a:txBody>
                        <a:bodyPr/>
                        <a:lstStyle/>
                        <a:p>
                          <a:pPr/>
                          <a14:m>
                            <m:oMathPara xmlns:m="http://schemas.openxmlformats.org/officeDocument/2006/math">
                              <m:oMathParaPr>
                                <m:jc m:val="centerGroup"/>
                              </m:oMathParaPr>
                              <m:oMath xmlns:m="http://schemas.openxmlformats.org/officeDocument/2006/math">
                                <m:r>
                                  <a:rPr lang="de-DE" sz="1600" b="0" i="1" smtClean="0">
                                    <a:latin typeface="Cambria Math" panose="02040503050406030204" pitchFamily="18" charset="0"/>
                                  </a:rPr>
                                  <m:t>3 %</m:t>
                                </m:r>
                              </m:oMath>
                            </m:oMathPara>
                          </a14:m>
                          <a:endParaRPr lang="en-US" sz="1600" dirty="0"/>
                        </a:p>
                      </a:txBody>
                      <a:tcPr/>
                    </a:tc>
                    <a:extLst>
                      <a:ext uri="{0D108BD9-81ED-4DB2-BD59-A6C34878D82A}">
                        <a16:rowId xmlns:a16="http://schemas.microsoft.com/office/drawing/2014/main" val="2621069046"/>
                      </a:ext>
                    </a:extLst>
                  </a:tr>
                </a:tbl>
              </a:graphicData>
            </a:graphic>
          </p:graphicFrame>
        </mc:Choice>
        <mc:Fallback xmlns="">
          <p:graphicFrame>
            <p:nvGraphicFramePr>
              <p:cNvPr id="9" name="Table 14">
                <a:extLst>
                  <a:ext uri="{FF2B5EF4-FFF2-40B4-BE49-F238E27FC236}">
                    <a16:creationId xmlns:a16="http://schemas.microsoft.com/office/drawing/2014/main" id="{3A9538D7-B891-9874-5E5D-C648E2A55106}"/>
                  </a:ext>
                </a:extLst>
              </p:cNvPr>
              <p:cNvGraphicFramePr>
                <a:graphicFrameLocks noGrp="1"/>
              </p:cNvGraphicFramePr>
              <p:nvPr>
                <p:extLst>
                  <p:ext uri="{D42A27DB-BD31-4B8C-83A1-F6EECF244321}">
                    <p14:modId xmlns:p14="http://schemas.microsoft.com/office/powerpoint/2010/main" val="3774743775"/>
                  </p:ext>
                </p:extLst>
              </p:nvPr>
            </p:nvGraphicFramePr>
            <p:xfrm>
              <a:off x="3833806" y="3158809"/>
              <a:ext cx="2652181" cy="1584960"/>
            </p:xfrm>
            <a:graphic>
              <a:graphicData uri="http://schemas.openxmlformats.org/drawingml/2006/table">
                <a:tbl>
                  <a:tblPr firstRow="1" bandRow="1">
                    <a:tableStyleId>{5940675A-B579-460E-94D1-54222C63F5DA}</a:tableStyleId>
                  </a:tblPr>
                  <a:tblGrid>
                    <a:gridCol w="1211403">
                      <a:extLst>
                        <a:ext uri="{9D8B030D-6E8A-4147-A177-3AD203B41FA5}">
                          <a16:colId xmlns:a16="http://schemas.microsoft.com/office/drawing/2014/main" val="2021723364"/>
                        </a:ext>
                      </a:extLst>
                    </a:gridCol>
                    <a:gridCol w="1440778">
                      <a:extLst>
                        <a:ext uri="{9D8B030D-6E8A-4147-A177-3AD203B41FA5}">
                          <a16:colId xmlns:a16="http://schemas.microsoft.com/office/drawing/2014/main" val="19567660"/>
                        </a:ext>
                      </a:extLst>
                    </a:gridCol>
                  </a:tblGrid>
                  <a:tr h="579120">
                    <a:tc>
                      <a:txBody>
                        <a:bodyPr/>
                        <a:lstStyle/>
                        <a:p>
                          <a:pPr algn="ctr"/>
                          <a:r>
                            <a:rPr lang="en-US" sz="1600" b="1" dirty="0"/>
                            <a:t>Multipole </a:t>
                          </a:r>
                        </a:p>
                        <a:p>
                          <a:pPr algn="ctr"/>
                          <a:r>
                            <a:rPr lang="en-US" sz="1600" b="1" dirty="0"/>
                            <a:t>coefficient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t>Average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t>rel. deviation</a:t>
                          </a:r>
                        </a:p>
                      </a:txBody>
                      <a:tcPr/>
                    </a:tc>
                    <a:extLst>
                      <a:ext uri="{0D108BD9-81ED-4DB2-BD59-A6C34878D82A}">
                        <a16:rowId xmlns:a16="http://schemas.microsoft.com/office/drawing/2014/main" val="3930990482"/>
                      </a:ext>
                    </a:extLst>
                  </a:tr>
                  <a:tr h="335280">
                    <a:tc>
                      <a:txBody>
                        <a:bodyPr/>
                        <a:lstStyle/>
                        <a:p>
                          <a:pPr algn="ctr"/>
                          <a:r>
                            <a:rPr lang="en-US" sz="1600" dirty="0"/>
                            <a:t>Dipole</a:t>
                          </a:r>
                        </a:p>
                      </a:txBody>
                      <a:tcPr/>
                    </a:tc>
                    <a:tc>
                      <a:txBody>
                        <a:bodyPr/>
                        <a:lstStyle/>
                        <a:p>
                          <a:endParaRPr lang="en-US"/>
                        </a:p>
                      </a:txBody>
                      <a:tcPr>
                        <a:blipFill>
                          <a:blip r:embed="rId5"/>
                          <a:stretch>
                            <a:fillRect l="-84388" t="-175000" r="-1266" b="-217857"/>
                          </a:stretch>
                        </a:blipFill>
                      </a:tcPr>
                    </a:tc>
                    <a:extLst>
                      <a:ext uri="{0D108BD9-81ED-4DB2-BD59-A6C34878D82A}">
                        <a16:rowId xmlns:a16="http://schemas.microsoft.com/office/drawing/2014/main" val="2539563030"/>
                      </a:ext>
                    </a:extLst>
                  </a:tr>
                  <a:tr h="335280">
                    <a:tc>
                      <a:txBody>
                        <a:bodyPr/>
                        <a:lstStyle/>
                        <a:p>
                          <a:pPr algn="ctr"/>
                          <a:r>
                            <a:rPr lang="en-US" sz="1600" dirty="0"/>
                            <a:t>14-pole</a:t>
                          </a:r>
                        </a:p>
                      </a:txBody>
                      <a:tcPr/>
                    </a:tc>
                    <a:tc>
                      <a:txBody>
                        <a:bodyPr/>
                        <a:lstStyle/>
                        <a:p>
                          <a:endParaRPr lang="en-US"/>
                        </a:p>
                      </a:txBody>
                      <a:tcPr>
                        <a:blipFill>
                          <a:blip r:embed="rId5"/>
                          <a:stretch>
                            <a:fillRect l="-84388" t="-280000" r="-1266" b="-121818"/>
                          </a:stretch>
                        </a:blipFill>
                      </a:tcPr>
                    </a:tc>
                    <a:extLst>
                      <a:ext uri="{0D108BD9-81ED-4DB2-BD59-A6C34878D82A}">
                        <a16:rowId xmlns:a16="http://schemas.microsoft.com/office/drawing/2014/main" val="2825797810"/>
                      </a:ext>
                    </a:extLst>
                  </a:tr>
                  <a:tr h="335280">
                    <a:tc>
                      <a:txBody>
                        <a:bodyPr/>
                        <a:lstStyle/>
                        <a:p>
                          <a:pPr algn="ctr"/>
                          <a:r>
                            <a:rPr lang="en-US" sz="1600" dirty="0"/>
                            <a:t>18-pole</a:t>
                          </a:r>
                        </a:p>
                      </a:txBody>
                      <a:tcPr/>
                    </a:tc>
                    <a:tc>
                      <a:txBody>
                        <a:bodyPr/>
                        <a:lstStyle/>
                        <a:p>
                          <a:endParaRPr lang="en-US"/>
                        </a:p>
                      </a:txBody>
                      <a:tcPr>
                        <a:blipFill>
                          <a:blip r:embed="rId5"/>
                          <a:stretch>
                            <a:fillRect l="-84388" t="-380000" r="-1266" b="-21818"/>
                          </a:stretch>
                        </a:blipFill>
                      </a:tcPr>
                    </a:tc>
                    <a:extLst>
                      <a:ext uri="{0D108BD9-81ED-4DB2-BD59-A6C34878D82A}">
                        <a16:rowId xmlns:a16="http://schemas.microsoft.com/office/drawing/2014/main" val="2621069046"/>
                      </a:ext>
                    </a:extLst>
                  </a:tr>
                </a:tbl>
              </a:graphicData>
            </a:graphic>
          </p:graphicFrame>
        </mc:Fallback>
      </mc:AlternateContent>
      <p:sp>
        <p:nvSpPr>
          <p:cNvPr id="10" name="TextBox 9">
            <a:extLst>
              <a:ext uri="{FF2B5EF4-FFF2-40B4-BE49-F238E27FC236}">
                <a16:creationId xmlns:a16="http://schemas.microsoft.com/office/drawing/2014/main" id="{953B3A23-957D-C835-056F-772D0E88AE9E}"/>
              </a:ext>
            </a:extLst>
          </p:cNvPr>
          <p:cNvSpPr txBox="1"/>
          <p:nvPr/>
        </p:nvSpPr>
        <p:spPr>
          <a:xfrm>
            <a:off x="6761758" y="3341678"/>
            <a:ext cx="5291949" cy="1846659"/>
          </a:xfrm>
          <a:prstGeom prst="rect">
            <a:avLst/>
          </a:prstGeom>
          <a:noFill/>
        </p:spPr>
        <p:txBody>
          <a:bodyPr wrap="square" rtlCol="0">
            <a:spAutoFit/>
          </a:bodyPr>
          <a:lstStyle/>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sym typeface="Wingdings" panose="05000000000000000000" pitchFamily="2" charset="2"/>
              </a:rPr>
              <a:t>Similar power losses</a:t>
            </a: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sym typeface="Wingdings" panose="05000000000000000000" pitchFamily="2" charset="2"/>
              </a:rPr>
              <a:t>Good agreement in multipole coefficients</a:t>
            </a: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sym typeface="Wingdings" panose="05000000000000000000" pitchFamily="2" charset="2"/>
              </a:rPr>
              <a:t>Simulation time reduces from 26 h to 5 min</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1600" b="0" i="0" u="none" strike="noStrike" kern="1200" cap="none" spc="0" normalizeH="0" baseline="0" noProof="0" dirty="0">
                <a:ln>
                  <a:noFill/>
                </a:ln>
                <a:effectLst/>
                <a:uLnTx/>
                <a:uFillTx/>
                <a:latin typeface="Arial" charset="0"/>
                <a:ea typeface="+mn-ea"/>
                <a:cs typeface="+mn-cs"/>
                <a:sym typeface="Wingdings" panose="05000000000000000000" pitchFamily="2" charset="2"/>
              </a:rPr>
              <a:t> </a:t>
            </a:r>
            <a:r>
              <a:rPr kumimoji="0" lang="en-US" sz="1600" b="0" i="0" u="none" strike="noStrike" kern="1200" cap="none" spc="0" normalizeH="0" baseline="0" noProof="0" dirty="0">
                <a:ln>
                  <a:noFill/>
                </a:ln>
                <a:solidFill>
                  <a:srgbClr val="C00000"/>
                </a:solidFill>
                <a:effectLst/>
                <a:uLnTx/>
                <a:uFillTx/>
                <a:latin typeface="Arial" charset="0"/>
                <a:ea typeface="+mn-ea"/>
                <a:cs typeface="+mn-cs"/>
                <a:sym typeface="Wingdings" panose="05000000000000000000" pitchFamily="2" charset="2"/>
              </a:rPr>
              <a:t>Homogenized model can be used for further studies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sym typeface="Wingdings" panose="05000000000000000000" pitchFamily="2" charset="2"/>
            </a:endParaRPr>
          </a:p>
        </p:txBody>
      </p:sp>
      <p:sp>
        <p:nvSpPr>
          <p:cNvPr id="11" name="Rectangle: Rounded Corners 10">
            <a:extLst>
              <a:ext uri="{FF2B5EF4-FFF2-40B4-BE49-F238E27FC236}">
                <a16:creationId xmlns:a16="http://schemas.microsoft.com/office/drawing/2014/main" id="{C55F38F4-1686-E817-498D-752DD94C7DDA}"/>
              </a:ext>
            </a:extLst>
          </p:cNvPr>
          <p:cNvSpPr/>
          <p:nvPr/>
        </p:nvSpPr>
        <p:spPr>
          <a:xfrm>
            <a:off x="3833806" y="4941168"/>
            <a:ext cx="2652181" cy="97892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Keep in mind:              Power losses in full model are still mesh-dependent !</a:t>
            </a:r>
          </a:p>
        </p:txBody>
      </p:sp>
      <p:pic>
        <p:nvPicPr>
          <p:cNvPr id="12" name="Graphic 11">
            <a:extLst>
              <a:ext uri="{FF2B5EF4-FFF2-40B4-BE49-F238E27FC236}">
                <a16:creationId xmlns:a16="http://schemas.microsoft.com/office/drawing/2014/main" id="{213A8AB7-0F5D-413A-F2CB-91ACB602BBF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4435" y="2898008"/>
            <a:ext cx="3219328" cy="2924749"/>
          </a:xfrm>
          <a:prstGeom prst="rect">
            <a:avLst/>
          </a:prstGeom>
        </p:spPr>
      </p:pic>
    </p:spTree>
    <p:extLst>
      <p:ext uri="{BB962C8B-B14F-4D97-AF65-F5344CB8AC3E}">
        <p14:creationId xmlns:p14="http://schemas.microsoft.com/office/powerpoint/2010/main" val="147475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948D2A-7D15-669A-E7FE-7DBED31FAD05}"/>
              </a:ext>
            </a:extLst>
          </p:cNvPr>
          <p:cNvSpPr>
            <a:spLocks noGrp="1"/>
          </p:cNvSpPr>
          <p:nvPr>
            <p:ph type="body" sz="quarter" idx="11"/>
          </p:nvPr>
        </p:nvSpPr>
        <p:spPr>
          <a:xfrm>
            <a:off x="340981" y="1604798"/>
            <a:ext cx="9594652" cy="1152161"/>
          </a:xfrm>
        </p:spPr>
        <p:txBody>
          <a:bodyPr/>
          <a:lstStyle/>
          <a:p>
            <a:r>
              <a:rPr lang="en-US" dirty="0"/>
              <a:t>losses for different lamination thicknesses</a:t>
            </a:r>
          </a:p>
        </p:txBody>
      </p:sp>
      <p:sp>
        <p:nvSpPr>
          <p:cNvPr id="4" name="Title 3">
            <a:extLst>
              <a:ext uri="{FF2B5EF4-FFF2-40B4-BE49-F238E27FC236}">
                <a16:creationId xmlns:a16="http://schemas.microsoft.com/office/drawing/2014/main" id="{C5E9ACF2-3410-0C32-A393-588AEF570FEF}"/>
              </a:ext>
            </a:extLst>
          </p:cNvPr>
          <p:cNvSpPr>
            <a:spLocks noGrp="1"/>
          </p:cNvSpPr>
          <p:nvPr>
            <p:ph type="title"/>
          </p:nvPr>
        </p:nvSpPr>
        <p:spPr/>
        <p:txBody>
          <a:bodyPr/>
          <a:lstStyle/>
          <a:p>
            <a:r>
              <a:rPr lang="en-US" dirty="0"/>
              <a:t>Stand-alone Corrector Magnet </a:t>
            </a:r>
            <a:br>
              <a:rPr lang="en-US" dirty="0"/>
            </a:br>
            <a:endParaRPr lang="en-US" dirty="0"/>
          </a:p>
        </p:txBody>
      </p:sp>
      <p:sp>
        <p:nvSpPr>
          <p:cNvPr id="5" name="Date Placeholder 4">
            <a:extLst>
              <a:ext uri="{FF2B5EF4-FFF2-40B4-BE49-F238E27FC236}">
                <a16:creationId xmlns:a16="http://schemas.microsoft.com/office/drawing/2014/main" id="{D6BC6C1D-0BD7-15BF-F264-C28E6338684C}"/>
              </a:ext>
            </a:extLst>
          </p:cNvPr>
          <p:cNvSpPr>
            <a:spLocks noGrp="1"/>
          </p:cNvSpPr>
          <p:nvPr>
            <p:ph type="dt" sz="half" idx="2"/>
          </p:nvPr>
        </p:nvSpPr>
        <p:spPr/>
        <p:txBody>
          <a:bodyPr/>
          <a:lstStyle/>
          <a:p>
            <a:fld id="{9A305794-074A-AF49-8CD8-BE20D68E65A1}" type="datetime1">
              <a:rPr lang="de-DE" smtClean="0"/>
              <a:t>04.07.2023</a:t>
            </a:fld>
            <a:endParaRPr lang="de-DE" dirty="0"/>
          </a:p>
        </p:txBody>
      </p:sp>
      <p:sp>
        <p:nvSpPr>
          <p:cNvPr id="6" name="Slide Number Placeholder 5">
            <a:extLst>
              <a:ext uri="{FF2B5EF4-FFF2-40B4-BE49-F238E27FC236}">
                <a16:creationId xmlns:a16="http://schemas.microsoft.com/office/drawing/2014/main" id="{76D2A5A1-C6A0-7B27-C613-79759347D947}"/>
              </a:ext>
            </a:extLst>
          </p:cNvPr>
          <p:cNvSpPr>
            <a:spLocks noGrp="1"/>
          </p:cNvSpPr>
          <p:nvPr>
            <p:ph type="sldNum" sz="quarter" idx="4"/>
          </p:nvPr>
        </p:nvSpPr>
        <p:spPr/>
        <p:txBody>
          <a:bodyPr/>
          <a:lstStyle/>
          <a:p>
            <a:fld id="{90C102AE-0422-49F2-AB6F-2D341D1EB39B}" type="slidenum">
              <a:rPr lang="de-DE" smtClean="0"/>
              <a:pPr/>
              <a:t>15</a:t>
            </a:fld>
            <a:endParaRPr lang="de-DE" dirty="0"/>
          </a:p>
        </p:txBody>
      </p:sp>
      <p:sp>
        <p:nvSpPr>
          <p:cNvPr id="7" name="Footer Placeholder 6">
            <a:extLst>
              <a:ext uri="{FF2B5EF4-FFF2-40B4-BE49-F238E27FC236}">
                <a16:creationId xmlns:a16="http://schemas.microsoft.com/office/drawing/2014/main" id="{B9A62B61-A6AB-9AE5-8045-AC6A7D51743F}"/>
              </a:ext>
            </a:extLst>
          </p:cNvPr>
          <p:cNvSpPr>
            <a:spLocks noGrp="1"/>
          </p:cNvSpPr>
          <p:nvPr>
            <p:ph type="ftr" sz="quarter" idx="3"/>
          </p:nvPr>
        </p:nvSpPr>
        <p:spPr/>
        <p:txBody>
          <a:bodyPr/>
          <a:lstStyle/>
          <a:p>
            <a:r>
              <a:rPr lang="de-DE"/>
              <a:t>Dept. of Electrical Engineering and Information Technology | TEMF | Jan-Magnus Christmann</a:t>
            </a:r>
            <a:endParaRPr lang="de-DE" dirty="0"/>
          </a:p>
        </p:txBody>
      </p:sp>
      <p:pic>
        <p:nvPicPr>
          <p:cNvPr id="8" name="Graphic 7">
            <a:extLst>
              <a:ext uri="{FF2B5EF4-FFF2-40B4-BE49-F238E27FC236}">
                <a16:creationId xmlns:a16="http://schemas.microsoft.com/office/drawing/2014/main" id="{5745A18E-D912-3E30-335E-DC1A345935B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5847" y="2962559"/>
            <a:ext cx="3109765" cy="2825212"/>
          </a:xfrm>
          <a:prstGeom prst="rect">
            <a:avLst/>
          </a:prstGeom>
        </p:spPr>
      </p:pic>
      <mc:AlternateContent xmlns:mc="http://schemas.openxmlformats.org/markup-compatibility/2006" xmlns:a14="http://schemas.microsoft.com/office/drawing/2010/main">
        <mc:Choice Requires="a14">
          <p:graphicFrame>
            <p:nvGraphicFramePr>
              <p:cNvPr id="9" name="Table 3">
                <a:extLst>
                  <a:ext uri="{FF2B5EF4-FFF2-40B4-BE49-F238E27FC236}">
                    <a16:creationId xmlns:a16="http://schemas.microsoft.com/office/drawing/2014/main" id="{B1177AA0-2F78-C93E-2679-AB390888908F}"/>
                  </a:ext>
                </a:extLst>
              </p:cNvPr>
              <p:cNvGraphicFramePr>
                <a:graphicFrameLocks noGrp="1"/>
              </p:cNvGraphicFramePr>
              <p:nvPr>
                <p:extLst>
                  <p:ext uri="{D42A27DB-BD31-4B8C-83A1-F6EECF244321}">
                    <p14:modId xmlns:p14="http://schemas.microsoft.com/office/powerpoint/2010/main" val="4142642185"/>
                  </p:ext>
                </p:extLst>
              </p:nvPr>
            </p:nvGraphicFramePr>
            <p:xfrm>
              <a:off x="3433668" y="2962559"/>
              <a:ext cx="4693077" cy="2618937"/>
            </p:xfrm>
            <a:graphic>
              <a:graphicData uri="http://schemas.openxmlformats.org/drawingml/2006/table">
                <a:tbl>
                  <a:tblPr firstRow="1" bandRow="1">
                    <a:tableStyleId>{5940675A-B579-460E-94D1-54222C63F5DA}</a:tableStyleId>
                  </a:tblPr>
                  <a:tblGrid>
                    <a:gridCol w="541337">
                      <a:extLst>
                        <a:ext uri="{9D8B030D-6E8A-4147-A177-3AD203B41FA5}">
                          <a16:colId xmlns:a16="http://schemas.microsoft.com/office/drawing/2014/main" val="4208242793"/>
                        </a:ext>
                      </a:extLst>
                    </a:gridCol>
                    <a:gridCol w="1037935">
                      <a:extLst>
                        <a:ext uri="{9D8B030D-6E8A-4147-A177-3AD203B41FA5}">
                          <a16:colId xmlns:a16="http://schemas.microsoft.com/office/drawing/2014/main" val="4188153257"/>
                        </a:ext>
                      </a:extLst>
                    </a:gridCol>
                    <a:gridCol w="1037935">
                      <a:extLst>
                        <a:ext uri="{9D8B030D-6E8A-4147-A177-3AD203B41FA5}">
                          <a16:colId xmlns:a16="http://schemas.microsoft.com/office/drawing/2014/main" val="954324574"/>
                        </a:ext>
                      </a:extLst>
                    </a:gridCol>
                    <a:gridCol w="1037935">
                      <a:extLst>
                        <a:ext uri="{9D8B030D-6E8A-4147-A177-3AD203B41FA5}">
                          <a16:colId xmlns:a16="http://schemas.microsoft.com/office/drawing/2014/main" val="236363522"/>
                        </a:ext>
                      </a:extLst>
                    </a:gridCol>
                    <a:gridCol w="1037935">
                      <a:extLst>
                        <a:ext uri="{9D8B030D-6E8A-4147-A177-3AD203B41FA5}">
                          <a16:colId xmlns:a16="http://schemas.microsoft.com/office/drawing/2014/main" val="303976625"/>
                        </a:ext>
                      </a:extLst>
                    </a:gridCol>
                  </a:tblGrid>
                  <a:tr h="290993">
                    <a:tc rowSpan="2">
                      <a:txBody>
                        <a:bodyPr/>
                        <a:lstStyle/>
                        <a:p>
                          <a:pPr algn="ctr"/>
                          <a14:m>
                            <m:oMath xmlns:m="http://schemas.openxmlformats.org/officeDocument/2006/math">
                              <m:r>
                                <a:rPr lang="de-DE" sz="1400" b="0" i="1" smtClean="0">
                                  <a:latin typeface="Cambria Math" panose="02040503050406030204" pitchFamily="18" charset="0"/>
                                </a:rPr>
                                <m:t>𝑓</m:t>
                              </m:r>
                            </m:oMath>
                          </a14:m>
                          <a:r>
                            <a:rPr lang="en-US" sz="1400" dirty="0"/>
                            <a:t>(Hz)</a:t>
                          </a:r>
                        </a:p>
                      </a:txBody>
                      <a:tcPr marL="0" marR="0" marT="0" marB="0" anchor="ctr"/>
                    </a:tc>
                    <a:tc gridSpan="4">
                      <a:txBody>
                        <a:bodyPr/>
                        <a:lstStyle/>
                        <a:p>
                          <a:pPr algn="ctr"/>
                          <a:r>
                            <a:rPr lang="en-US" sz="1400" dirty="0"/>
                            <a:t> </a:t>
                          </a:r>
                          <a:r>
                            <a:rPr lang="en-US" sz="1400" b="1" dirty="0"/>
                            <a:t>Eddy current losses </a:t>
                          </a:r>
                          <a:r>
                            <a:rPr lang="en-US" sz="1400" dirty="0"/>
                            <a:t>(W)</a:t>
                          </a:r>
                        </a:p>
                      </a:txBody>
                      <a:tcPr marL="0" marR="0" marT="0" marB="0"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970499150"/>
                      </a:ext>
                    </a:extLst>
                  </a:tr>
                  <a:tr h="290993">
                    <a:tc vMerge="1">
                      <a:txBody>
                        <a:bodyPr/>
                        <a:lstStyle/>
                        <a:p>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𝑑</m:t>
                                </m:r>
                                <m:r>
                                  <a:rPr lang="de-DE" sz="1400" b="0" i="1" smtClean="0">
                                    <a:latin typeface="Cambria Math" panose="02040503050406030204" pitchFamily="18" charset="0"/>
                                  </a:rPr>
                                  <m:t>=0.2 </m:t>
                                </m:r>
                                <m:r>
                                  <m:rPr>
                                    <m:sty m:val="p"/>
                                  </m:rPr>
                                  <a:rPr lang="de-DE" sz="1400" b="0" i="0" smtClean="0">
                                    <a:latin typeface="Cambria Math" panose="02040503050406030204" pitchFamily="18" charset="0"/>
                                  </a:rPr>
                                  <m:t>mm</m:t>
                                </m:r>
                              </m:oMath>
                            </m:oMathPara>
                          </a14:m>
                          <a:endParaRPr lang="en-US" sz="1400" i="0" dirty="0"/>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𝑑</m:t>
                                </m:r>
                                <m:r>
                                  <a:rPr lang="de-DE" sz="1400" b="0" i="1" smtClean="0">
                                    <a:latin typeface="Cambria Math" panose="02040503050406030204" pitchFamily="18" charset="0"/>
                                  </a:rPr>
                                  <m:t>=0.3 </m:t>
                                </m:r>
                                <m:r>
                                  <m:rPr>
                                    <m:sty m:val="p"/>
                                  </m:rPr>
                                  <a:rPr lang="de-DE" sz="1400" b="0" i="0" smtClean="0">
                                    <a:latin typeface="Cambria Math" panose="02040503050406030204" pitchFamily="18" charset="0"/>
                                  </a:rPr>
                                  <m:t>mm</m:t>
                                </m:r>
                              </m:oMath>
                            </m:oMathPara>
                          </a14:m>
                          <a:endParaRPr lang="en-US" sz="1400" i="0" dirty="0"/>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𝑑</m:t>
                                </m:r>
                                <m:r>
                                  <a:rPr lang="de-DE" sz="1400" b="0" i="1" smtClean="0">
                                    <a:latin typeface="Cambria Math" panose="02040503050406030204" pitchFamily="18" charset="0"/>
                                  </a:rPr>
                                  <m:t>=0.4 </m:t>
                                </m:r>
                                <m:r>
                                  <m:rPr>
                                    <m:sty m:val="p"/>
                                  </m:rPr>
                                  <a:rPr lang="de-DE" sz="1400" b="0" i="0" smtClean="0">
                                    <a:latin typeface="Cambria Math" panose="02040503050406030204" pitchFamily="18" charset="0"/>
                                  </a:rPr>
                                  <m:t>mm</m:t>
                                </m:r>
                              </m:oMath>
                            </m:oMathPara>
                          </a14:m>
                          <a:endParaRPr lang="en-US" sz="1400" i="0" dirty="0"/>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𝑑</m:t>
                                </m:r>
                                <m:r>
                                  <a:rPr lang="de-DE" sz="1400" b="0" i="1" smtClean="0">
                                    <a:latin typeface="Cambria Math" panose="02040503050406030204" pitchFamily="18" charset="0"/>
                                  </a:rPr>
                                  <m:t>=0.5 </m:t>
                                </m:r>
                                <m:r>
                                  <m:rPr>
                                    <m:sty m:val="p"/>
                                  </m:rPr>
                                  <a:rPr lang="de-DE" sz="1400" b="0" i="0" smtClean="0">
                                    <a:latin typeface="Cambria Math" panose="02040503050406030204" pitchFamily="18" charset="0"/>
                                  </a:rPr>
                                  <m:t>mm</m:t>
                                </m:r>
                              </m:oMath>
                            </m:oMathPara>
                          </a14:m>
                          <a:endParaRPr lang="en-US" sz="1400" i="0" dirty="0"/>
                        </a:p>
                      </a:txBody>
                      <a:tcPr marL="0" marR="0" marT="0" marB="0" anchor="ctr"/>
                    </a:tc>
                    <a:extLst>
                      <a:ext uri="{0D108BD9-81ED-4DB2-BD59-A6C34878D82A}">
                        <a16:rowId xmlns:a16="http://schemas.microsoft.com/office/drawing/2014/main" val="3148495188"/>
                      </a:ext>
                    </a:extLst>
                  </a:tr>
                  <a:tr h="290993">
                    <a:tc>
                      <a:txBody>
                        <a:bodyPr/>
                        <a:lstStyle/>
                        <a:p>
                          <a:pPr algn="ctr"/>
                          <a:r>
                            <a:rPr lang="en-US" sz="1400" dirty="0">
                              <a:solidFill>
                                <a:schemeClr val="tx1"/>
                              </a:solidFill>
                            </a:rPr>
                            <a:t>10</a:t>
                          </a:r>
                        </a:p>
                      </a:txBody>
                      <a:tcPr marL="0" marR="0" marT="0" marB="0" anchor="ctr"/>
                    </a:tc>
                    <a:tc>
                      <a:txBody>
                        <a:bodyPr/>
                        <a:lstStyle/>
                        <a:p>
                          <a:pPr/>
                          <a14:m>
                            <m:oMathPara xmlns:m="http://schemas.openxmlformats.org/officeDocument/2006/math">
                              <m:oMathParaPr>
                                <m:jc m:val="centerGroup"/>
                              </m:oMathParaPr>
                              <m:oMath xmlns:m="http://schemas.openxmlformats.org/officeDocument/2006/math">
                                <m:r>
                                  <a:rPr lang="de-DE" sz="1400" b="0" i="1" smtClean="0">
                                    <a:solidFill>
                                      <a:schemeClr val="tx1"/>
                                    </a:solidFill>
                                    <a:latin typeface="Cambria Math" panose="02040503050406030204" pitchFamily="18" charset="0"/>
                                  </a:rPr>
                                  <m:t>5.8⋅</m:t>
                                </m:r>
                                <m:sSup>
                                  <m:sSupPr>
                                    <m:ctrlPr>
                                      <a:rPr lang="de-DE" sz="1400" b="0" i="1" smtClean="0">
                                        <a:solidFill>
                                          <a:schemeClr val="tx1"/>
                                        </a:solidFill>
                                        <a:latin typeface="Cambria Math" panose="02040503050406030204" pitchFamily="18" charset="0"/>
                                      </a:rPr>
                                    </m:ctrlPr>
                                  </m:sSupPr>
                                  <m:e>
                                    <m:r>
                                      <a:rPr lang="de-DE" sz="1400" b="0" i="1" smtClean="0">
                                        <a:solidFill>
                                          <a:schemeClr val="tx1"/>
                                        </a:solidFill>
                                        <a:latin typeface="Cambria Math" panose="02040503050406030204" pitchFamily="18" charset="0"/>
                                      </a:rPr>
                                      <m:t>10</m:t>
                                    </m:r>
                                  </m:e>
                                  <m:sup>
                                    <m:r>
                                      <a:rPr lang="de-DE" sz="1400" b="0" i="1" smtClean="0">
                                        <a:solidFill>
                                          <a:schemeClr val="tx1"/>
                                        </a:solidFill>
                                        <a:latin typeface="Cambria Math" panose="02040503050406030204" pitchFamily="18" charset="0"/>
                                      </a:rPr>
                                      <m:t>−1</m:t>
                                    </m:r>
                                  </m:sup>
                                </m:sSup>
                              </m:oMath>
                            </m:oMathPara>
                          </a14:m>
                          <a:endParaRPr lang="en-US" sz="1400" dirty="0">
                            <a:solidFill>
                              <a:schemeClr val="tx1"/>
                            </a:solidFill>
                          </a:endParaRPr>
                        </a:p>
                      </a:txBody>
                      <a:tcPr marL="0" marR="0" marT="0" marB="0" anchor="ctr"/>
                    </a:tc>
                    <a:tc>
                      <a:txBody>
                        <a:bodyPr/>
                        <a:lstStyle/>
                        <a:p>
                          <a:pPr/>
                          <a14:m>
                            <m:oMathPara xmlns:m="http://schemas.openxmlformats.org/officeDocument/2006/math">
                              <m:oMathParaPr>
                                <m:jc m:val="centerGroup"/>
                              </m:oMathParaPr>
                              <m:oMath xmlns:m="http://schemas.openxmlformats.org/officeDocument/2006/math">
                                <m:r>
                                  <a:rPr lang="de-DE" sz="1400" b="0" i="1" smtClean="0">
                                    <a:solidFill>
                                      <a:schemeClr val="tx1"/>
                                    </a:solidFill>
                                    <a:latin typeface="Cambria Math" panose="02040503050406030204" pitchFamily="18" charset="0"/>
                                  </a:rPr>
                                  <m:t>6.5⋅</m:t>
                                </m:r>
                                <m:sSup>
                                  <m:sSupPr>
                                    <m:ctrlPr>
                                      <a:rPr lang="de-DE" sz="1400" b="0" i="1" smtClean="0">
                                        <a:solidFill>
                                          <a:schemeClr val="tx1"/>
                                        </a:solidFill>
                                        <a:latin typeface="Cambria Math" panose="02040503050406030204" pitchFamily="18" charset="0"/>
                                      </a:rPr>
                                    </m:ctrlPr>
                                  </m:sSupPr>
                                  <m:e>
                                    <m:r>
                                      <a:rPr lang="de-DE" sz="1400" b="0" i="1" smtClean="0">
                                        <a:solidFill>
                                          <a:schemeClr val="tx1"/>
                                        </a:solidFill>
                                        <a:latin typeface="Cambria Math" panose="02040503050406030204" pitchFamily="18" charset="0"/>
                                      </a:rPr>
                                      <m:t>10</m:t>
                                    </m:r>
                                  </m:e>
                                  <m:sup>
                                    <m:r>
                                      <a:rPr lang="de-DE" sz="1400" b="0" i="1" smtClean="0">
                                        <a:solidFill>
                                          <a:schemeClr val="tx1"/>
                                        </a:solidFill>
                                        <a:latin typeface="Cambria Math" panose="02040503050406030204" pitchFamily="18" charset="0"/>
                                      </a:rPr>
                                      <m:t>−1</m:t>
                                    </m:r>
                                  </m:sup>
                                </m:sSup>
                              </m:oMath>
                            </m:oMathPara>
                          </a14:m>
                          <a:endParaRPr lang="en-US" sz="1400" dirty="0">
                            <a:solidFill>
                              <a:schemeClr val="tx1"/>
                            </a:solidFill>
                          </a:endParaRPr>
                        </a:p>
                      </a:txBody>
                      <a:tcPr marL="0" marR="0" marT="0" marB="0" anchor="ctr"/>
                    </a:tc>
                    <a:tc>
                      <a:txBody>
                        <a:bodyPr/>
                        <a:lstStyle/>
                        <a:p>
                          <a:pPr/>
                          <a14:m>
                            <m:oMathPara xmlns:m="http://schemas.openxmlformats.org/officeDocument/2006/math">
                              <m:oMathParaPr>
                                <m:jc m:val="centerGroup"/>
                              </m:oMathParaPr>
                              <m:oMath xmlns:m="http://schemas.openxmlformats.org/officeDocument/2006/math">
                                <m:r>
                                  <a:rPr lang="de-DE" sz="1400" b="0" i="1" smtClean="0">
                                    <a:solidFill>
                                      <a:schemeClr val="tx1"/>
                                    </a:solidFill>
                                    <a:latin typeface="Cambria Math" panose="02040503050406030204" pitchFamily="18" charset="0"/>
                                  </a:rPr>
                                  <m:t>7.6⋅</m:t>
                                </m:r>
                                <m:sSup>
                                  <m:sSupPr>
                                    <m:ctrlPr>
                                      <a:rPr lang="de-DE" sz="1400" b="0" i="1" smtClean="0">
                                        <a:solidFill>
                                          <a:schemeClr val="tx1"/>
                                        </a:solidFill>
                                        <a:latin typeface="Cambria Math" panose="02040503050406030204" pitchFamily="18" charset="0"/>
                                      </a:rPr>
                                    </m:ctrlPr>
                                  </m:sSupPr>
                                  <m:e>
                                    <m:r>
                                      <a:rPr lang="de-DE" sz="1400" b="0" i="1" smtClean="0">
                                        <a:solidFill>
                                          <a:schemeClr val="tx1"/>
                                        </a:solidFill>
                                        <a:latin typeface="Cambria Math" panose="02040503050406030204" pitchFamily="18" charset="0"/>
                                      </a:rPr>
                                      <m:t>10</m:t>
                                    </m:r>
                                  </m:e>
                                  <m:sup>
                                    <m:r>
                                      <a:rPr lang="de-DE" sz="1400" b="0" i="1" smtClean="0">
                                        <a:solidFill>
                                          <a:schemeClr val="tx1"/>
                                        </a:solidFill>
                                        <a:latin typeface="Cambria Math" panose="02040503050406030204" pitchFamily="18" charset="0"/>
                                      </a:rPr>
                                      <m:t>−1</m:t>
                                    </m:r>
                                  </m:sup>
                                </m:sSup>
                              </m:oMath>
                            </m:oMathPara>
                          </a14:m>
                          <a:endParaRPr lang="en-US" sz="1400" dirty="0">
                            <a:solidFill>
                              <a:schemeClr val="tx1"/>
                            </a:solidFill>
                          </a:endParaRPr>
                        </a:p>
                      </a:txBody>
                      <a:tcPr marL="0" marR="0" marT="0" marB="0" anchor="ctr"/>
                    </a:tc>
                    <a:tc>
                      <a:txBody>
                        <a:bodyPr/>
                        <a:lstStyle/>
                        <a:p>
                          <a:pPr/>
                          <a14:m>
                            <m:oMathPara xmlns:m="http://schemas.openxmlformats.org/officeDocument/2006/math">
                              <m:oMathParaPr>
                                <m:jc m:val="centerGroup"/>
                              </m:oMathParaPr>
                              <m:oMath xmlns:m="http://schemas.openxmlformats.org/officeDocument/2006/math">
                                <m:r>
                                  <a:rPr lang="de-DE" sz="1400" b="0" i="1" smtClean="0">
                                    <a:solidFill>
                                      <a:schemeClr val="tx1"/>
                                    </a:solidFill>
                                    <a:latin typeface="Cambria Math" panose="02040503050406030204" pitchFamily="18" charset="0"/>
                                  </a:rPr>
                                  <m:t>9.0⋅</m:t>
                                </m:r>
                                <m:sSup>
                                  <m:sSupPr>
                                    <m:ctrlPr>
                                      <a:rPr lang="de-DE" sz="1400" b="0" i="1" smtClean="0">
                                        <a:solidFill>
                                          <a:schemeClr val="tx1"/>
                                        </a:solidFill>
                                        <a:latin typeface="Cambria Math" panose="02040503050406030204" pitchFamily="18" charset="0"/>
                                      </a:rPr>
                                    </m:ctrlPr>
                                  </m:sSupPr>
                                  <m:e>
                                    <m:r>
                                      <a:rPr lang="de-DE" sz="1400" b="0" i="1" smtClean="0">
                                        <a:solidFill>
                                          <a:schemeClr val="tx1"/>
                                        </a:solidFill>
                                        <a:latin typeface="Cambria Math" panose="02040503050406030204" pitchFamily="18" charset="0"/>
                                      </a:rPr>
                                      <m:t>10</m:t>
                                    </m:r>
                                  </m:e>
                                  <m:sup>
                                    <m:r>
                                      <a:rPr lang="de-DE" sz="1400" b="0" i="1" smtClean="0">
                                        <a:solidFill>
                                          <a:schemeClr val="tx1"/>
                                        </a:solidFill>
                                        <a:latin typeface="Cambria Math" panose="02040503050406030204" pitchFamily="18" charset="0"/>
                                      </a:rPr>
                                      <m:t>−1</m:t>
                                    </m:r>
                                  </m:sup>
                                </m:sSup>
                              </m:oMath>
                            </m:oMathPara>
                          </a14:m>
                          <a:endParaRPr lang="en-US" sz="1400" dirty="0">
                            <a:solidFill>
                              <a:schemeClr val="tx1"/>
                            </a:solidFill>
                          </a:endParaRPr>
                        </a:p>
                      </a:txBody>
                      <a:tcPr marL="0" marR="0" marT="0" marB="0" anchor="ctr"/>
                    </a:tc>
                    <a:extLst>
                      <a:ext uri="{0D108BD9-81ED-4DB2-BD59-A6C34878D82A}">
                        <a16:rowId xmlns:a16="http://schemas.microsoft.com/office/drawing/2014/main" val="2549271284"/>
                      </a:ext>
                    </a:extLst>
                  </a:tr>
                  <a:tr h="290993">
                    <a:tc>
                      <a:txBody>
                        <a:bodyPr/>
                        <a:lstStyle/>
                        <a:p>
                          <a:pPr algn="ctr"/>
                          <a:r>
                            <a:rPr lang="en-US" sz="1400" dirty="0"/>
                            <a:t>100</a:t>
                          </a:r>
                        </a:p>
                      </a:txBody>
                      <a:tcPr marL="0" marR="0" marT="0" marB="0" anchor="ctr"/>
                    </a:tc>
                    <a:tc>
                      <a:txBody>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2.8⋅</m:t>
                                </m:r>
                                <m:sSup>
                                  <m:sSupPr>
                                    <m:ctrlPr>
                                      <a:rPr lang="de-DE" sz="1400" b="0" i="1" smtClean="0">
                                        <a:latin typeface="Cambria Math" panose="02040503050406030204" pitchFamily="18" charset="0"/>
                                      </a:rPr>
                                    </m:ctrlPr>
                                  </m:sSupPr>
                                  <m:e>
                                    <m:r>
                                      <a:rPr lang="de-DE" sz="1400" b="0" i="1" smtClean="0">
                                        <a:latin typeface="Cambria Math" panose="02040503050406030204" pitchFamily="18" charset="0"/>
                                      </a:rPr>
                                      <m:t>10</m:t>
                                    </m:r>
                                  </m:e>
                                  <m:sup>
                                    <m:r>
                                      <a:rPr lang="de-DE" sz="1400" b="0" i="1" smtClean="0">
                                        <a:latin typeface="Cambria Math" panose="02040503050406030204" pitchFamily="18" charset="0"/>
                                      </a:rPr>
                                      <m:t>1</m:t>
                                    </m:r>
                                  </m:sup>
                                </m:sSup>
                              </m:oMath>
                            </m:oMathPara>
                          </a14:m>
                          <a:endParaRPr lang="en-US" sz="1400" dirty="0"/>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3.4⋅</m:t>
                                </m:r>
                                <m:sSup>
                                  <m:sSupPr>
                                    <m:ctrlPr>
                                      <a:rPr lang="de-DE" sz="1400" b="0" i="1" smtClean="0">
                                        <a:latin typeface="Cambria Math" panose="02040503050406030204" pitchFamily="18" charset="0"/>
                                      </a:rPr>
                                    </m:ctrlPr>
                                  </m:sSupPr>
                                  <m:e>
                                    <m:r>
                                      <a:rPr lang="de-DE" sz="1400" b="0" i="1" smtClean="0">
                                        <a:latin typeface="Cambria Math" panose="02040503050406030204" pitchFamily="18" charset="0"/>
                                      </a:rPr>
                                      <m:t>10</m:t>
                                    </m:r>
                                  </m:e>
                                  <m:sup>
                                    <m:r>
                                      <a:rPr lang="de-DE" sz="1400" b="0" i="1" smtClean="0">
                                        <a:latin typeface="Cambria Math" panose="02040503050406030204" pitchFamily="18" charset="0"/>
                                      </a:rPr>
                                      <m:t>1</m:t>
                                    </m:r>
                                  </m:sup>
                                </m:sSup>
                              </m:oMath>
                            </m:oMathPara>
                          </a14:m>
                          <a:endParaRPr lang="en-US" sz="1400" dirty="0"/>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4.6⋅</m:t>
                                </m:r>
                                <m:sSup>
                                  <m:sSupPr>
                                    <m:ctrlPr>
                                      <a:rPr lang="de-DE" sz="1400" b="0" i="1" smtClean="0">
                                        <a:latin typeface="Cambria Math" panose="02040503050406030204" pitchFamily="18" charset="0"/>
                                      </a:rPr>
                                    </m:ctrlPr>
                                  </m:sSupPr>
                                  <m:e>
                                    <m:r>
                                      <a:rPr lang="de-DE" sz="1400" b="0" i="1" smtClean="0">
                                        <a:latin typeface="Cambria Math" panose="02040503050406030204" pitchFamily="18" charset="0"/>
                                      </a:rPr>
                                      <m:t>10</m:t>
                                    </m:r>
                                  </m:e>
                                  <m:sup>
                                    <m:r>
                                      <a:rPr lang="de-DE" sz="1400" b="0" i="1" smtClean="0">
                                        <a:latin typeface="Cambria Math" panose="02040503050406030204" pitchFamily="18" charset="0"/>
                                      </a:rPr>
                                      <m:t>1</m:t>
                                    </m:r>
                                  </m:sup>
                                </m:sSup>
                              </m:oMath>
                            </m:oMathPara>
                          </a14:m>
                          <a:endParaRPr lang="en-US" sz="1400" dirty="0"/>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6.0⋅</m:t>
                                </m:r>
                                <m:sSup>
                                  <m:sSupPr>
                                    <m:ctrlPr>
                                      <a:rPr lang="de-DE" sz="1400" b="0" i="1" smtClean="0">
                                        <a:latin typeface="Cambria Math" panose="02040503050406030204" pitchFamily="18" charset="0"/>
                                      </a:rPr>
                                    </m:ctrlPr>
                                  </m:sSupPr>
                                  <m:e>
                                    <m:r>
                                      <a:rPr lang="de-DE" sz="1400" b="0" i="1" smtClean="0">
                                        <a:latin typeface="Cambria Math" panose="02040503050406030204" pitchFamily="18" charset="0"/>
                                      </a:rPr>
                                      <m:t>10</m:t>
                                    </m:r>
                                  </m:e>
                                  <m:sup>
                                    <m:r>
                                      <a:rPr lang="de-DE" sz="1400" b="0" i="1" smtClean="0">
                                        <a:latin typeface="Cambria Math" panose="02040503050406030204" pitchFamily="18" charset="0"/>
                                      </a:rPr>
                                      <m:t>1</m:t>
                                    </m:r>
                                  </m:sup>
                                </m:sSup>
                              </m:oMath>
                            </m:oMathPara>
                          </a14:m>
                          <a:endParaRPr lang="en-US" sz="1400" dirty="0"/>
                        </a:p>
                      </a:txBody>
                      <a:tcPr marL="0" marR="0" marT="0" marB="0" anchor="ctr"/>
                    </a:tc>
                    <a:extLst>
                      <a:ext uri="{0D108BD9-81ED-4DB2-BD59-A6C34878D82A}">
                        <a16:rowId xmlns:a16="http://schemas.microsoft.com/office/drawing/2014/main" val="3464401531"/>
                      </a:ext>
                    </a:extLst>
                  </a:tr>
                  <a:tr h="290993">
                    <a:tc>
                      <a:txBody>
                        <a:bodyPr/>
                        <a:lstStyle/>
                        <a:p>
                          <a:pPr algn="ctr"/>
                          <a:r>
                            <a:rPr lang="en-US" sz="1400" dirty="0">
                              <a:solidFill>
                                <a:schemeClr val="tx1"/>
                              </a:solidFill>
                            </a:rPr>
                            <a:t>500</a:t>
                          </a:r>
                        </a:p>
                      </a:txBody>
                      <a:tcPr marL="0" marR="0" marT="0" marB="0" anchor="ctr"/>
                    </a:tc>
                    <a:tc>
                      <a:txBody>
                        <a:bodyPr/>
                        <a:lstStyle/>
                        <a:p>
                          <a:pPr/>
                          <a14:m>
                            <m:oMathPara xmlns:m="http://schemas.openxmlformats.org/officeDocument/2006/math">
                              <m:oMathParaPr>
                                <m:jc m:val="centerGroup"/>
                              </m:oMathParaPr>
                              <m:oMath xmlns:m="http://schemas.openxmlformats.org/officeDocument/2006/math">
                                <m:r>
                                  <a:rPr lang="de-DE" sz="1400" b="0" i="1" smtClean="0">
                                    <a:solidFill>
                                      <a:schemeClr val="tx1"/>
                                    </a:solidFill>
                                    <a:latin typeface="Cambria Math" panose="02040503050406030204" pitchFamily="18" charset="0"/>
                                  </a:rPr>
                                  <m:t>4.4⋅</m:t>
                                </m:r>
                                <m:sSup>
                                  <m:sSupPr>
                                    <m:ctrlPr>
                                      <a:rPr lang="de-DE" sz="1400" b="0" i="1" smtClean="0">
                                        <a:solidFill>
                                          <a:schemeClr val="tx1"/>
                                        </a:solidFill>
                                        <a:latin typeface="Cambria Math" panose="02040503050406030204" pitchFamily="18" charset="0"/>
                                      </a:rPr>
                                    </m:ctrlPr>
                                  </m:sSupPr>
                                  <m:e>
                                    <m:r>
                                      <a:rPr lang="de-DE" sz="1400" b="0" i="1" smtClean="0">
                                        <a:solidFill>
                                          <a:schemeClr val="tx1"/>
                                        </a:solidFill>
                                        <a:latin typeface="Cambria Math" panose="02040503050406030204" pitchFamily="18" charset="0"/>
                                      </a:rPr>
                                      <m:t>10</m:t>
                                    </m:r>
                                  </m:e>
                                  <m:sup>
                                    <m:r>
                                      <a:rPr lang="de-DE" sz="1400" b="0" i="1" smtClean="0">
                                        <a:solidFill>
                                          <a:schemeClr val="tx1"/>
                                        </a:solidFill>
                                        <a:latin typeface="Cambria Math" panose="02040503050406030204" pitchFamily="18" charset="0"/>
                                      </a:rPr>
                                      <m:t>2</m:t>
                                    </m:r>
                                  </m:sup>
                                </m:sSup>
                              </m:oMath>
                            </m:oMathPara>
                          </a14:m>
                          <a:endParaRPr lang="en-US" sz="1400" dirty="0">
                            <a:solidFill>
                              <a:schemeClr val="tx1"/>
                            </a:solidFill>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400" b="0" i="1" smtClean="0">
                                    <a:solidFill>
                                      <a:schemeClr val="tx1"/>
                                    </a:solidFill>
                                    <a:latin typeface="Cambria Math" panose="02040503050406030204" pitchFamily="18" charset="0"/>
                                  </a:rPr>
                                  <m:t>6.2⋅</m:t>
                                </m:r>
                                <m:sSup>
                                  <m:sSupPr>
                                    <m:ctrlPr>
                                      <a:rPr lang="de-DE" sz="1400" b="0" i="1" smtClean="0">
                                        <a:solidFill>
                                          <a:schemeClr val="tx1"/>
                                        </a:solidFill>
                                        <a:latin typeface="Cambria Math" panose="02040503050406030204" pitchFamily="18" charset="0"/>
                                      </a:rPr>
                                    </m:ctrlPr>
                                  </m:sSupPr>
                                  <m:e>
                                    <m:r>
                                      <a:rPr lang="de-DE" sz="1400" b="0" i="1" smtClean="0">
                                        <a:solidFill>
                                          <a:schemeClr val="tx1"/>
                                        </a:solidFill>
                                        <a:latin typeface="Cambria Math" panose="02040503050406030204" pitchFamily="18" charset="0"/>
                                      </a:rPr>
                                      <m:t>10</m:t>
                                    </m:r>
                                  </m:e>
                                  <m:sup>
                                    <m:r>
                                      <a:rPr lang="de-DE" sz="1400" b="0" i="1" smtClean="0">
                                        <a:solidFill>
                                          <a:schemeClr val="tx1"/>
                                        </a:solidFill>
                                        <a:latin typeface="Cambria Math" panose="02040503050406030204" pitchFamily="18" charset="0"/>
                                      </a:rPr>
                                      <m:t>2</m:t>
                                    </m:r>
                                  </m:sup>
                                </m:sSup>
                              </m:oMath>
                            </m:oMathPara>
                          </a14:m>
                          <a:endParaRPr lang="en-US" sz="1400" dirty="0">
                            <a:solidFill>
                              <a:schemeClr val="tx1"/>
                            </a:solidFill>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400" b="0" i="1" smtClean="0">
                                    <a:solidFill>
                                      <a:schemeClr val="tx1"/>
                                    </a:solidFill>
                                    <a:latin typeface="Cambria Math" panose="02040503050406030204" pitchFamily="18" charset="0"/>
                                  </a:rPr>
                                  <m:t>9.0⋅</m:t>
                                </m:r>
                                <m:sSup>
                                  <m:sSupPr>
                                    <m:ctrlPr>
                                      <a:rPr lang="de-DE" sz="1400" b="0" i="1" smtClean="0">
                                        <a:solidFill>
                                          <a:schemeClr val="tx1"/>
                                        </a:solidFill>
                                        <a:latin typeface="Cambria Math" panose="02040503050406030204" pitchFamily="18" charset="0"/>
                                      </a:rPr>
                                    </m:ctrlPr>
                                  </m:sSupPr>
                                  <m:e>
                                    <m:r>
                                      <a:rPr lang="de-DE" sz="1400" b="0" i="1" smtClean="0">
                                        <a:solidFill>
                                          <a:schemeClr val="tx1"/>
                                        </a:solidFill>
                                        <a:latin typeface="Cambria Math" panose="02040503050406030204" pitchFamily="18" charset="0"/>
                                      </a:rPr>
                                      <m:t>10</m:t>
                                    </m:r>
                                  </m:e>
                                  <m:sup>
                                    <m:r>
                                      <a:rPr lang="de-DE" sz="1400" b="0" i="1" smtClean="0">
                                        <a:solidFill>
                                          <a:schemeClr val="tx1"/>
                                        </a:solidFill>
                                        <a:latin typeface="Cambria Math" panose="02040503050406030204" pitchFamily="18" charset="0"/>
                                      </a:rPr>
                                      <m:t>2</m:t>
                                    </m:r>
                                  </m:sup>
                                </m:sSup>
                              </m:oMath>
                            </m:oMathPara>
                          </a14:m>
                          <a:endParaRPr lang="en-US" sz="1400" dirty="0">
                            <a:solidFill>
                              <a:schemeClr val="tx1"/>
                            </a:solidFill>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400" b="0" i="1" smtClean="0">
                                    <a:solidFill>
                                      <a:schemeClr val="tx1"/>
                                    </a:solidFill>
                                    <a:latin typeface="Cambria Math" panose="02040503050406030204" pitchFamily="18" charset="0"/>
                                  </a:rPr>
                                  <m:t>1.2⋅</m:t>
                                </m:r>
                                <m:sSup>
                                  <m:sSupPr>
                                    <m:ctrlPr>
                                      <a:rPr lang="de-DE" sz="1400" b="0" i="1" smtClean="0">
                                        <a:solidFill>
                                          <a:schemeClr val="tx1"/>
                                        </a:solidFill>
                                        <a:latin typeface="Cambria Math" panose="02040503050406030204" pitchFamily="18" charset="0"/>
                                      </a:rPr>
                                    </m:ctrlPr>
                                  </m:sSupPr>
                                  <m:e>
                                    <m:r>
                                      <a:rPr lang="de-DE" sz="1400" b="0" i="1" smtClean="0">
                                        <a:solidFill>
                                          <a:schemeClr val="tx1"/>
                                        </a:solidFill>
                                        <a:latin typeface="Cambria Math" panose="02040503050406030204" pitchFamily="18" charset="0"/>
                                      </a:rPr>
                                      <m:t>10</m:t>
                                    </m:r>
                                  </m:e>
                                  <m:sup>
                                    <m:r>
                                      <a:rPr lang="de-DE" sz="1400" b="0" i="1" smtClean="0">
                                        <a:solidFill>
                                          <a:schemeClr val="tx1"/>
                                        </a:solidFill>
                                        <a:latin typeface="Cambria Math" panose="02040503050406030204" pitchFamily="18" charset="0"/>
                                      </a:rPr>
                                      <m:t>3</m:t>
                                    </m:r>
                                  </m:sup>
                                </m:sSup>
                              </m:oMath>
                            </m:oMathPara>
                          </a14:m>
                          <a:endParaRPr lang="en-US" sz="1400" dirty="0">
                            <a:solidFill>
                              <a:schemeClr val="tx1"/>
                            </a:solidFill>
                          </a:endParaRPr>
                        </a:p>
                      </a:txBody>
                      <a:tcPr marL="0" marR="0" marT="0" marB="0" anchor="ctr"/>
                    </a:tc>
                    <a:extLst>
                      <a:ext uri="{0D108BD9-81ED-4DB2-BD59-A6C34878D82A}">
                        <a16:rowId xmlns:a16="http://schemas.microsoft.com/office/drawing/2014/main" val="329508646"/>
                      </a:ext>
                    </a:extLst>
                  </a:tr>
                  <a:tr h="290993">
                    <a:tc>
                      <a:txBody>
                        <a:bodyPr/>
                        <a:lstStyle/>
                        <a:p>
                          <a:pPr algn="ctr"/>
                          <a:r>
                            <a:rPr lang="en-US" sz="1400" dirty="0">
                              <a:solidFill>
                                <a:schemeClr val="tx1"/>
                              </a:solidFill>
                            </a:rPr>
                            <a:t>1000</a:t>
                          </a:r>
                        </a:p>
                      </a:txBody>
                      <a:tcPr marL="0" marR="0" marT="0" marB="0" anchor="ctr"/>
                    </a:tc>
                    <a:tc>
                      <a:txBody>
                        <a:bodyPr/>
                        <a:lstStyle/>
                        <a:p>
                          <a:pPr/>
                          <a14:m>
                            <m:oMathPara xmlns:m="http://schemas.openxmlformats.org/officeDocument/2006/math">
                              <m:oMathParaPr>
                                <m:jc m:val="centerGroup"/>
                              </m:oMathParaPr>
                              <m:oMath xmlns:m="http://schemas.openxmlformats.org/officeDocument/2006/math">
                                <m:r>
                                  <a:rPr lang="de-DE" sz="1400" b="0" i="1" smtClean="0">
                                    <a:solidFill>
                                      <a:schemeClr val="tx1"/>
                                    </a:solidFill>
                                    <a:latin typeface="Cambria Math" panose="02040503050406030204" pitchFamily="18" charset="0"/>
                                  </a:rPr>
                                  <m:t>1.4⋅</m:t>
                                </m:r>
                                <m:sSup>
                                  <m:sSupPr>
                                    <m:ctrlPr>
                                      <a:rPr lang="de-DE" sz="1400" b="0" i="1" smtClean="0">
                                        <a:solidFill>
                                          <a:schemeClr val="tx1"/>
                                        </a:solidFill>
                                        <a:latin typeface="Cambria Math" panose="02040503050406030204" pitchFamily="18" charset="0"/>
                                      </a:rPr>
                                    </m:ctrlPr>
                                  </m:sSupPr>
                                  <m:e>
                                    <m:r>
                                      <a:rPr lang="de-DE" sz="1400" b="0" i="1" smtClean="0">
                                        <a:solidFill>
                                          <a:schemeClr val="tx1"/>
                                        </a:solidFill>
                                        <a:latin typeface="Cambria Math" panose="02040503050406030204" pitchFamily="18" charset="0"/>
                                      </a:rPr>
                                      <m:t>10</m:t>
                                    </m:r>
                                  </m:e>
                                  <m:sup>
                                    <m:r>
                                      <a:rPr lang="de-DE" sz="1400" b="0" i="1" smtClean="0">
                                        <a:solidFill>
                                          <a:schemeClr val="tx1"/>
                                        </a:solidFill>
                                        <a:latin typeface="Cambria Math" panose="02040503050406030204" pitchFamily="18" charset="0"/>
                                      </a:rPr>
                                      <m:t>3</m:t>
                                    </m:r>
                                  </m:sup>
                                </m:sSup>
                              </m:oMath>
                            </m:oMathPara>
                          </a14:m>
                          <a:endParaRPr lang="en-US" sz="1400" dirty="0">
                            <a:solidFill>
                              <a:schemeClr val="tx1"/>
                            </a:solidFill>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400" b="0" i="1" smtClean="0">
                                    <a:solidFill>
                                      <a:schemeClr val="tx1"/>
                                    </a:solidFill>
                                    <a:latin typeface="Cambria Math" panose="02040503050406030204" pitchFamily="18" charset="0"/>
                                  </a:rPr>
                                  <m:t>2.1⋅</m:t>
                                </m:r>
                                <m:sSup>
                                  <m:sSupPr>
                                    <m:ctrlPr>
                                      <a:rPr lang="de-DE" sz="1400" b="0" i="1" smtClean="0">
                                        <a:solidFill>
                                          <a:schemeClr val="tx1"/>
                                        </a:solidFill>
                                        <a:latin typeface="Cambria Math" panose="02040503050406030204" pitchFamily="18" charset="0"/>
                                      </a:rPr>
                                    </m:ctrlPr>
                                  </m:sSupPr>
                                  <m:e>
                                    <m:r>
                                      <a:rPr lang="de-DE" sz="1400" b="0" i="1" smtClean="0">
                                        <a:solidFill>
                                          <a:schemeClr val="tx1"/>
                                        </a:solidFill>
                                        <a:latin typeface="Cambria Math" panose="02040503050406030204" pitchFamily="18" charset="0"/>
                                      </a:rPr>
                                      <m:t>10</m:t>
                                    </m:r>
                                  </m:e>
                                  <m:sup>
                                    <m:r>
                                      <a:rPr lang="de-DE" sz="1400" b="0" i="1" smtClean="0">
                                        <a:solidFill>
                                          <a:schemeClr val="tx1"/>
                                        </a:solidFill>
                                        <a:latin typeface="Cambria Math" panose="02040503050406030204" pitchFamily="18" charset="0"/>
                                      </a:rPr>
                                      <m:t>3</m:t>
                                    </m:r>
                                  </m:sup>
                                </m:sSup>
                              </m:oMath>
                            </m:oMathPara>
                          </a14:m>
                          <a:endParaRPr lang="en-US" sz="1400" dirty="0">
                            <a:solidFill>
                              <a:schemeClr val="tx1"/>
                            </a:solidFill>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400" b="0" i="1" smtClean="0">
                                    <a:solidFill>
                                      <a:schemeClr val="tx1"/>
                                    </a:solidFill>
                                    <a:latin typeface="Cambria Math" panose="02040503050406030204" pitchFamily="18" charset="0"/>
                                  </a:rPr>
                                  <m:t>3.1⋅</m:t>
                                </m:r>
                                <m:sSup>
                                  <m:sSupPr>
                                    <m:ctrlPr>
                                      <a:rPr lang="de-DE" sz="1400" b="0" i="1" smtClean="0">
                                        <a:solidFill>
                                          <a:schemeClr val="tx1"/>
                                        </a:solidFill>
                                        <a:latin typeface="Cambria Math" panose="02040503050406030204" pitchFamily="18" charset="0"/>
                                      </a:rPr>
                                    </m:ctrlPr>
                                  </m:sSupPr>
                                  <m:e>
                                    <m:r>
                                      <a:rPr lang="de-DE" sz="1400" b="0" i="1" smtClean="0">
                                        <a:solidFill>
                                          <a:schemeClr val="tx1"/>
                                        </a:solidFill>
                                        <a:latin typeface="Cambria Math" panose="02040503050406030204" pitchFamily="18" charset="0"/>
                                      </a:rPr>
                                      <m:t>10</m:t>
                                    </m:r>
                                  </m:e>
                                  <m:sup>
                                    <m:r>
                                      <a:rPr lang="de-DE" sz="1400" b="0" i="1" smtClean="0">
                                        <a:solidFill>
                                          <a:schemeClr val="tx1"/>
                                        </a:solidFill>
                                        <a:latin typeface="Cambria Math" panose="02040503050406030204" pitchFamily="18" charset="0"/>
                                      </a:rPr>
                                      <m:t>3</m:t>
                                    </m:r>
                                  </m:sup>
                                </m:sSup>
                              </m:oMath>
                            </m:oMathPara>
                          </a14:m>
                          <a:endParaRPr lang="en-US" sz="1400" dirty="0">
                            <a:solidFill>
                              <a:schemeClr val="tx1"/>
                            </a:solidFill>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400" b="0" i="1" smtClean="0">
                                    <a:solidFill>
                                      <a:schemeClr val="tx1"/>
                                    </a:solidFill>
                                    <a:latin typeface="Cambria Math" panose="02040503050406030204" pitchFamily="18" charset="0"/>
                                  </a:rPr>
                                  <m:t>4.0⋅</m:t>
                                </m:r>
                                <m:sSup>
                                  <m:sSupPr>
                                    <m:ctrlPr>
                                      <a:rPr lang="de-DE" sz="1400" b="0" i="1" smtClean="0">
                                        <a:solidFill>
                                          <a:schemeClr val="tx1"/>
                                        </a:solidFill>
                                        <a:latin typeface="Cambria Math" panose="02040503050406030204" pitchFamily="18" charset="0"/>
                                      </a:rPr>
                                    </m:ctrlPr>
                                  </m:sSupPr>
                                  <m:e>
                                    <m:r>
                                      <a:rPr lang="de-DE" sz="1400" b="0" i="1" smtClean="0">
                                        <a:solidFill>
                                          <a:schemeClr val="tx1"/>
                                        </a:solidFill>
                                        <a:latin typeface="Cambria Math" panose="02040503050406030204" pitchFamily="18" charset="0"/>
                                      </a:rPr>
                                      <m:t>10</m:t>
                                    </m:r>
                                  </m:e>
                                  <m:sup>
                                    <m:r>
                                      <a:rPr lang="de-DE" sz="1400" b="0" i="1" smtClean="0">
                                        <a:solidFill>
                                          <a:schemeClr val="tx1"/>
                                        </a:solidFill>
                                        <a:latin typeface="Cambria Math" panose="02040503050406030204" pitchFamily="18" charset="0"/>
                                      </a:rPr>
                                      <m:t>3</m:t>
                                    </m:r>
                                  </m:sup>
                                </m:sSup>
                              </m:oMath>
                            </m:oMathPara>
                          </a14:m>
                          <a:endParaRPr lang="en-US" sz="1400" dirty="0">
                            <a:solidFill>
                              <a:schemeClr val="tx1"/>
                            </a:solidFill>
                          </a:endParaRPr>
                        </a:p>
                      </a:txBody>
                      <a:tcPr marL="0" marR="0" marT="0" marB="0" anchor="ctr"/>
                    </a:tc>
                    <a:extLst>
                      <a:ext uri="{0D108BD9-81ED-4DB2-BD59-A6C34878D82A}">
                        <a16:rowId xmlns:a16="http://schemas.microsoft.com/office/drawing/2014/main" val="1035898710"/>
                      </a:ext>
                    </a:extLst>
                  </a:tr>
                  <a:tr h="290993">
                    <a:tc>
                      <a:txBody>
                        <a:bodyPr/>
                        <a:lstStyle/>
                        <a:p>
                          <a:pPr algn="ctr"/>
                          <a:r>
                            <a:rPr lang="en-US" sz="1400" dirty="0"/>
                            <a:t>10000</a:t>
                          </a:r>
                        </a:p>
                      </a:txBody>
                      <a:tcPr marL="0" marR="0" marT="0" marB="0" anchor="ctr"/>
                    </a:tc>
                    <a:tc>
                      <a:txBody>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4.4⋅</m:t>
                                </m:r>
                                <m:sSup>
                                  <m:sSupPr>
                                    <m:ctrlPr>
                                      <a:rPr lang="de-DE" sz="1400" b="0" i="1" smtClean="0">
                                        <a:latin typeface="Cambria Math" panose="02040503050406030204" pitchFamily="18" charset="0"/>
                                      </a:rPr>
                                    </m:ctrlPr>
                                  </m:sSupPr>
                                  <m:e>
                                    <m:r>
                                      <a:rPr lang="de-DE" sz="1400" b="0" i="1" smtClean="0">
                                        <a:latin typeface="Cambria Math" panose="02040503050406030204" pitchFamily="18" charset="0"/>
                                      </a:rPr>
                                      <m:t>10</m:t>
                                    </m:r>
                                  </m:e>
                                  <m:sup>
                                    <m:r>
                                      <a:rPr lang="de-DE" sz="1400" b="0" i="1" smtClean="0">
                                        <a:latin typeface="Cambria Math" panose="02040503050406030204" pitchFamily="18" charset="0"/>
                                      </a:rPr>
                                      <m:t>4</m:t>
                                    </m:r>
                                  </m:sup>
                                </m:sSup>
                              </m:oMath>
                            </m:oMathPara>
                          </a14:m>
                          <a:endParaRPr lang="en-US" sz="1400" dirty="0"/>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4.9⋅</m:t>
                                </m:r>
                                <m:sSup>
                                  <m:sSupPr>
                                    <m:ctrlPr>
                                      <a:rPr lang="de-DE" sz="1400" b="0" i="1" smtClean="0">
                                        <a:latin typeface="Cambria Math" panose="02040503050406030204" pitchFamily="18" charset="0"/>
                                      </a:rPr>
                                    </m:ctrlPr>
                                  </m:sSupPr>
                                  <m:e>
                                    <m:r>
                                      <a:rPr lang="de-DE" sz="1400" b="0" i="1" smtClean="0">
                                        <a:latin typeface="Cambria Math" panose="02040503050406030204" pitchFamily="18" charset="0"/>
                                      </a:rPr>
                                      <m:t>10</m:t>
                                    </m:r>
                                  </m:e>
                                  <m:sup>
                                    <m:r>
                                      <a:rPr lang="de-DE" sz="1400" b="0" i="1" smtClean="0">
                                        <a:latin typeface="Cambria Math" panose="02040503050406030204" pitchFamily="18" charset="0"/>
                                      </a:rPr>
                                      <m:t>4</m:t>
                                    </m:r>
                                  </m:sup>
                                </m:sSup>
                              </m:oMath>
                            </m:oMathPara>
                          </a14:m>
                          <a:endParaRPr lang="en-US" sz="1400" dirty="0"/>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5.5⋅</m:t>
                                </m:r>
                                <m:sSup>
                                  <m:sSupPr>
                                    <m:ctrlPr>
                                      <a:rPr lang="de-DE" sz="1400" b="0" i="1" smtClean="0">
                                        <a:latin typeface="Cambria Math" panose="02040503050406030204" pitchFamily="18" charset="0"/>
                                      </a:rPr>
                                    </m:ctrlPr>
                                  </m:sSupPr>
                                  <m:e>
                                    <m:r>
                                      <a:rPr lang="de-DE" sz="1400" b="0" i="1" smtClean="0">
                                        <a:latin typeface="Cambria Math" panose="02040503050406030204" pitchFamily="18" charset="0"/>
                                      </a:rPr>
                                      <m:t>10</m:t>
                                    </m:r>
                                  </m:e>
                                  <m:sup>
                                    <m:r>
                                      <a:rPr lang="de-DE" sz="1400" b="0" i="1" smtClean="0">
                                        <a:latin typeface="Cambria Math" panose="02040503050406030204" pitchFamily="18" charset="0"/>
                                      </a:rPr>
                                      <m:t>4</m:t>
                                    </m:r>
                                  </m:sup>
                                </m:sSup>
                              </m:oMath>
                            </m:oMathPara>
                          </a14:m>
                          <a:endParaRPr lang="en-US" sz="1400" dirty="0"/>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de-DE" sz="1400" b="0" i="1" smtClean="0">
                                    <a:latin typeface="Cambria Math" panose="02040503050406030204" pitchFamily="18" charset="0"/>
                                  </a:rPr>
                                  <m:t>5.8⋅</m:t>
                                </m:r>
                                <m:sSup>
                                  <m:sSupPr>
                                    <m:ctrlPr>
                                      <a:rPr lang="de-DE" sz="1400" b="0" i="1" smtClean="0">
                                        <a:latin typeface="Cambria Math" panose="02040503050406030204" pitchFamily="18" charset="0"/>
                                      </a:rPr>
                                    </m:ctrlPr>
                                  </m:sSupPr>
                                  <m:e>
                                    <m:r>
                                      <a:rPr lang="de-DE" sz="1400" b="0" i="1" smtClean="0">
                                        <a:latin typeface="Cambria Math" panose="02040503050406030204" pitchFamily="18" charset="0"/>
                                      </a:rPr>
                                      <m:t>10</m:t>
                                    </m:r>
                                  </m:e>
                                  <m:sup>
                                    <m:r>
                                      <a:rPr lang="de-DE" sz="1400" b="0" i="1" smtClean="0">
                                        <a:latin typeface="Cambria Math" panose="02040503050406030204" pitchFamily="18" charset="0"/>
                                      </a:rPr>
                                      <m:t>4</m:t>
                                    </m:r>
                                  </m:sup>
                                </m:sSup>
                              </m:oMath>
                            </m:oMathPara>
                          </a14:m>
                          <a:endParaRPr lang="en-US" sz="1400" dirty="0"/>
                        </a:p>
                      </a:txBody>
                      <a:tcPr marL="0" marR="0" marT="0" marB="0" anchor="ctr"/>
                    </a:tc>
                    <a:extLst>
                      <a:ext uri="{0D108BD9-81ED-4DB2-BD59-A6C34878D82A}">
                        <a16:rowId xmlns:a16="http://schemas.microsoft.com/office/drawing/2014/main" val="3442098998"/>
                      </a:ext>
                    </a:extLst>
                  </a:tr>
                  <a:tr h="290993">
                    <a:tc>
                      <a:txBody>
                        <a:bodyPr/>
                        <a:lstStyle/>
                        <a:p>
                          <a:pPr algn="ctr"/>
                          <a:r>
                            <a:rPr lang="en-US" sz="1400" dirty="0"/>
                            <a:t>30000</a:t>
                          </a:r>
                        </a:p>
                      </a:txBody>
                      <a:tcPr marL="0" marR="0" marT="0" marB="0" anchor="ctr"/>
                    </a:tc>
                    <a:tc>
                      <a:txBody>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1.4⋅</m:t>
                                </m:r>
                                <m:sSup>
                                  <m:sSupPr>
                                    <m:ctrlPr>
                                      <a:rPr lang="de-DE" sz="1400" b="0" i="1" smtClean="0">
                                        <a:latin typeface="Cambria Math" panose="02040503050406030204" pitchFamily="18" charset="0"/>
                                      </a:rPr>
                                    </m:ctrlPr>
                                  </m:sSupPr>
                                  <m:e>
                                    <m:r>
                                      <a:rPr lang="de-DE" sz="1400" b="0" i="1" smtClean="0">
                                        <a:latin typeface="Cambria Math" panose="02040503050406030204" pitchFamily="18" charset="0"/>
                                      </a:rPr>
                                      <m:t>10</m:t>
                                    </m:r>
                                  </m:e>
                                  <m:sup>
                                    <m:r>
                                      <a:rPr lang="de-DE" sz="1400" b="0" i="1" smtClean="0">
                                        <a:latin typeface="Cambria Math" panose="02040503050406030204" pitchFamily="18" charset="0"/>
                                      </a:rPr>
                                      <m:t>5</m:t>
                                    </m:r>
                                  </m:sup>
                                </m:sSup>
                              </m:oMath>
                            </m:oMathPara>
                          </a14:m>
                          <a:endParaRPr lang="en-US" sz="1400" dirty="0"/>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1.6⋅</m:t>
                                </m:r>
                                <m:sSup>
                                  <m:sSupPr>
                                    <m:ctrlPr>
                                      <a:rPr lang="de-DE" sz="1400" b="0" i="1" smtClean="0">
                                        <a:latin typeface="Cambria Math" panose="02040503050406030204" pitchFamily="18" charset="0"/>
                                      </a:rPr>
                                    </m:ctrlPr>
                                  </m:sSupPr>
                                  <m:e>
                                    <m:r>
                                      <a:rPr lang="de-DE" sz="1400" b="0" i="1" smtClean="0">
                                        <a:latin typeface="Cambria Math" panose="02040503050406030204" pitchFamily="18" charset="0"/>
                                      </a:rPr>
                                      <m:t>10</m:t>
                                    </m:r>
                                  </m:e>
                                  <m:sup>
                                    <m:r>
                                      <a:rPr lang="de-DE" sz="1400" b="0" i="1" smtClean="0">
                                        <a:latin typeface="Cambria Math" panose="02040503050406030204" pitchFamily="18" charset="0"/>
                                      </a:rPr>
                                      <m:t>5</m:t>
                                    </m:r>
                                  </m:sup>
                                </m:sSup>
                              </m:oMath>
                            </m:oMathPara>
                          </a14:m>
                          <a:endParaRPr lang="en-US" sz="1400" dirty="0"/>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1.6⋅</m:t>
                                </m:r>
                                <m:sSup>
                                  <m:sSupPr>
                                    <m:ctrlPr>
                                      <a:rPr lang="de-DE" sz="1400" b="0" i="1" smtClean="0">
                                        <a:latin typeface="Cambria Math" panose="02040503050406030204" pitchFamily="18" charset="0"/>
                                      </a:rPr>
                                    </m:ctrlPr>
                                  </m:sSupPr>
                                  <m:e>
                                    <m:r>
                                      <a:rPr lang="de-DE" sz="1400" b="0" i="1" smtClean="0">
                                        <a:latin typeface="Cambria Math" panose="02040503050406030204" pitchFamily="18" charset="0"/>
                                      </a:rPr>
                                      <m:t>10</m:t>
                                    </m:r>
                                  </m:e>
                                  <m:sup>
                                    <m:r>
                                      <a:rPr lang="de-DE" sz="1400" b="0" i="1" smtClean="0">
                                        <a:latin typeface="Cambria Math" panose="02040503050406030204" pitchFamily="18" charset="0"/>
                                      </a:rPr>
                                      <m:t>5</m:t>
                                    </m:r>
                                  </m:sup>
                                </m:sSup>
                              </m:oMath>
                            </m:oMathPara>
                          </a14:m>
                          <a:endParaRPr lang="en-US" sz="1400" dirty="0"/>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1.6⋅</m:t>
                                </m:r>
                                <m:sSup>
                                  <m:sSupPr>
                                    <m:ctrlPr>
                                      <a:rPr lang="de-DE" sz="1400" b="0" i="1" smtClean="0">
                                        <a:latin typeface="Cambria Math" panose="02040503050406030204" pitchFamily="18" charset="0"/>
                                      </a:rPr>
                                    </m:ctrlPr>
                                  </m:sSupPr>
                                  <m:e>
                                    <m:r>
                                      <a:rPr lang="de-DE" sz="1400" b="0" i="1" smtClean="0">
                                        <a:latin typeface="Cambria Math" panose="02040503050406030204" pitchFamily="18" charset="0"/>
                                      </a:rPr>
                                      <m:t>10</m:t>
                                    </m:r>
                                  </m:e>
                                  <m:sup>
                                    <m:r>
                                      <a:rPr lang="de-DE" sz="1400" b="0" i="1" smtClean="0">
                                        <a:latin typeface="Cambria Math" panose="02040503050406030204" pitchFamily="18" charset="0"/>
                                      </a:rPr>
                                      <m:t>5</m:t>
                                    </m:r>
                                  </m:sup>
                                </m:sSup>
                              </m:oMath>
                            </m:oMathPara>
                          </a14:m>
                          <a:endParaRPr lang="en-US" sz="1400" dirty="0"/>
                        </a:p>
                      </a:txBody>
                      <a:tcPr marL="0" marR="0" marT="0" marB="0" anchor="ctr"/>
                    </a:tc>
                    <a:extLst>
                      <a:ext uri="{0D108BD9-81ED-4DB2-BD59-A6C34878D82A}">
                        <a16:rowId xmlns:a16="http://schemas.microsoft.com/office/drawing/2014/main" val="2933828978"/>
                      </a:ext>
                    </a:extLst>
                  </a:tr>
                  <a:tr h="290993">
                    <a:tc>
                      <a:txBody>
                        <a:bodyPr/>
                        <a:lstStyle/>
                        <a:p>
                          <a:pPr algn="ctr"/>
                          <a:r>
                            <a:rPr lang="en-US" sz="1400" dirty="0">
                              <a:solidFill>
                                <a:schemeClr val="tx1"/>
                              </a:solidFill>
                            </a:rPr>
                            <a:t>65000</a:t>
                          </a:r>
                        </a:p>
                      </a:txBody>
                      <a:tcPr marL="0" marR="0" marT="0" marB="0" anchor="ctr"/>
                    </a:tc>
                    <a:tc>
                      <a:txBody>
                        <a:bodyPr/>
                        <a:lstStyle/>
                        <a:p>
                          <a:pPr/>
                          <a14:m>
                            <m:oMathPara xmlns:m="http://schemas.openxmlformats.org/officeDocument/2006/math">
                              <m:oMathParaPr>
                                <m:jc m:val="centerGroup"/>
                              </m:oMathParaPr>
                              <m:oMath xmlns:m="http://schemas.openxmlformats.org/officeDocument/2006/math">
                                <m:r>
                                  <a:rPr lang="de-DE" sz="1400" b="0" i="1" smtClean="0">
                                    <a:solidFill>
                                      <a:schemeClr val="tx1"/>
                                    </a:solidFill>
                                    <a:latin typeface="Cambria Math" panose="02040503050406030204" pitchFamily="18" charset="0"/>
                                  </a:rPr>
                                  <m:t>3.5⋅</m:t>
                                </m:r>
                                <m:sSup>
                                  <m:sSupPr>
                                    <m:ctrlPr>
                                      <a:rPr lang="de-DE" sz="1400" b="0" i="1" smtClean="0">
                                        <a:solidFill>
                                          <a:schemeClr val="tx1"/>
                                        </a:solidFill>
                                        <a:latin typeface="Cambria Math" panose="02040503050406030204" pitchFamily="18" charset="0"/>
                                      </a:rPr>
                                    </m:ctrlPr>
                                  </m:sSupPr>
                                  <m:e>
                                    <m:r>
                                      <a:rPr lang="de-DE" sz="1400" b="0" i="1" smtClean="0">
                                        <a:solidFill>
                                          <a:schemeClr val="tx1"/>
                                        </a:solidFill>
                                        <a:latin typeface="Cambria Math" panose="02040503050406030204" pitchFamily="18" charset="0"/>
                                      </a:rPr>
                                      <m:t>10</m:t>
                                    </m:r>
                                  </m:e>
                                  <m:sup>
                                    <m:r>
                                      <a:rPr lang="de-DE" sz="1400" b="0" i="1" smtClean="0">
                                        <a:solidFill>
                                          <a:schemeClr val="tx1"/>
                                        </a:solidFill>
                                        <a:latin typeface="Cambria Math" panose="02040503050406030204" pitchFamily="18" charset="0"/>
                                      </a:rPr>
                                      <m:t>5</m:t>
                                    </m:r>
                                  </m:sup>
                                </m:sSup>
                              </m:oMath>
                            </m:oMathPara>
                          </a14:m>
                          <a:endParaRPr lang="en-US" sz="1400" dirty="0">
                            <a:solidFill>
                              <a:schemeClr val="tx1"/>
                            </a:solidFill>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400" b="0" i="1" smtClean="0">
                                    <a:solidFill>
                                      <a:schemeClr val="tx1"/>
                                    </a:solidFill>
                                    <a:latin typeface="Cambria Math" panose="02040503050406030204" pitchFamily="18" charset="0"/>
                                  </a:rPr>
                                  <m:t>3.6⋅</m:t>
                                </m:r>
                                <m:sSup>
                                  <m:sSupPr>
                                    <m:ctrlPr>
                                      <a:rPr lang="de-DE" sz="1400" b="0" i="1" smtClean="0">
                                        <a:solidFill>
                                          <a:schemeClr val="tx1"/>
                                        </a:solidFill>
                                        <a:latin typeface="Cambria Math" panose="02040503050406030204" pitchFamily="18" charset="0"/>
                                      </a:rPr>
                                    </m:ctrlPr>
                                  </m:sSupPr>
                                  <m:e>
                                    <m:r>
                                      <a:rPr lang="de-DE" sz="1400" b="0" i="1" smtClean="0">
                                        <a:solidFill>
                                          <a:schemeClr val="tx1"/>
                                        </a:solidFill>
                                        <a:latin typeface="Cambria Math" panose="02040503050406030204" pitchFamily="18" charset="0"/>
                                      </a:rPr>
                                      <m:t>10</m:t>
                                    </m:r>
                                  </m:e>
                                  <m:sup>
                                    <m:r>
                                      <a:rPr lang="de-DE" sz="1400" b="0" i="1" smtClean="0">
                                        <a:solidFill>
                                          <a:schemeClr val="tx1"/>
                                        </a:solidFill>
                                        <a:latin typeface="Cambria Math" panose="02040503050406030204" pitchFamily="18" charset="0"/>
                                      </a:rPr>
                                      <m:t>5</m:t>
                                    </m:r>
                                  </m:sup>
                                </m:sSup>
                              </m:oMath>
                            </m:oMathPara>
                          </a14:m>
                          <a:endParaRPr lang="en-US" sz="1400" dirty="0">
                            <a:solidFill>
                              <a:schemeClr val="tx1"/>
                            </a:solidFill>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400" b="0" i="1" smtClean="0">
                                    <a:solidFill>
                                      <a:schemeClr val="tx1"/>
                                    </a:solidFill>
                                    <a:latin typeface="Cambria Math" panose="02040503050406030204" pitchFamily="18" charset="0"/>
                                  </a:rPr>
                                  <m:t>3.6⋅</m:t>
                                </m:r>
                                <m:sSup>
                                  <m:sSupPr>
                                    <m:ctrlPr>
                                      <a:rPr lang="de-DE" sz="1400" b="0" i="1" smtClean="0">
                                        <a:solidFill>
                                          <a:schemeClr val="tx1"/>
                                        </a:solidFill>
                                        <a:latin typeface="Cambria Math" panose="02040503050406030204" pitchFamily="18" charset="0"/>
                                      </a:rPr>
                                    </m:ctrlPr>
                                  </m:sSupPr>
                                  <m:e>
                                    <m:r>
                                      <a:rPr lang="de-DE" sz="1400" b="0" i="1" smtClean="0">
                                        <a:solidFill>
                                          <a:schemeClr val="tx1"/>
                                        </a:solidFill>
                                        <a:latin typeface="Cambria Math" panose="02040503050406030204" pitchFamily="18" charset="0"/>
                                      </a:rPr>
                                      <m:t>10</m:t>
                                    </m:r>
                                  </m:e>
                                  <m:sup>
                                    <m:r>
                                      <a:rPr lang="de-DE" sz="1400" b="0" i="1" smtClean="0">
                                        <a:solidFill>
                                          <a:schemeClr val="tx1"/>
                                        </a:solidFill>
                                        <a:latin typeface="Cambria Math" panose="02040503050406030204" pitchFamily="18" charset="0"/>
                                      </a:rPr>
                                      <m:t>5</m:t>
                                    </m:r>
                                  </m:sup>
                                </m:sSup>
                              </m:oMath>
                            </m:oMathPara>
                          </a14:m>
                          <a:endParaRPr lang="en-US" sz="1400" dirty="0">
                            <a:solidFill>
                              <a:schemeClr val="tx1"/>
                            </a:solidFill>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400" b="0" i="1" smtClean="0">
                                    <a:solidFill>
                                      <a:schemeClr val="tx1"/>
                                    </a:solidFill>
                                    <a:latin typeface="Cambria Math" panose="02040503050406030204" pitchFamily="18" charset="0"/>
                                  </a:rPr>
                                  <m:t>3.5⋅</m:t>
                                </m:r>
                                <m:sSup>
                                  <m:sSupPr>
                                    <m:ctrlPr>
                                      <a:rPr lang="de-DE" sz="1400" b="0" i="1" smtClean="0">
                                        <a:solidFill>
                                          <a:schemeClr val="tx1"/>
                                        </a:solidFill>
                                        <a:latin typeface="Cambria Math" panose="02040503050406030204" pitchFamily="18" charset="0"/>
                                      </a:rPr>
                                    </m:ctrlPr>
                                  </m:sSupPr>
                                  <m:e>
                                    <m:r>
                                      <a:rPr lang="de-DE" sz="1400" b="0" i="1" smtClean="0">
                                        <a:solidFill>
                                          <a:schemeClr val="tx1"/>
                                        </a:solidFill>
                                        <a:latin typeface="Cambria Math" panose="02040503050406030204" pitchFamily="18" charset="0"/>
                                      </a:rPr>
                                      <m:t>10</m:t>
                                    </m:r>
                                  </m:e>
                                  <m:sup>
                                    <m:r>
                                      <a:rPr lang="de-DE" sz="1400" b="0" i="1" smtClean="0">
                                        <a:solidFill>
                                          <a:schemeClr val="tx1"/>
                                        </a:solidFill>
                                        <a:latin typeface="Cambria Math" panose="02040503050406030204" pitchFamily="18" charset="0"/>
                                      </a:rPr>
                                      <m:t>5</m:t>
                                    </m:r>
                                  </m:sup>
                                </m:sSup>
                              </m:oMath>
                            </m:oMathPara>
                          </a14:m>
                          <a:endParaRPr lang="en-US" sz="1400" dirty="0">
                            <a:solidFill>
                              <a:schemeClr val="tx1"/>
                            </a:solidFill>
                          </a:endParaRPr>
                        </a:p>
                      </a:txBody>
                      <a:tcPr marL="0" marR="0" marT="0" marB="0" anchor="ctr"/>
                    </a:tc>
                    <a:extLst>
                      <a:ext uri="{0D108BD9-81ED-4DB2-BD59-A6C34878D82A}">
                        <a16:rowId xmlns:a16="http://schemas.microsoft.com/office/drawing/2014/main" val="1773752931"/>
                      </a:ext>
                    </a:extLst>
                  </a:tr>
                </a:tbl>
              </a:graphicData>
            </a:graphic>
          </p:graphicFrame>
        </mc:Choice>
        <mc:Fallback xmlns="">
          <p:graphicFrame>
            <p:nvGraphicFramePr>
              <p:cNvPr id="9" name="Table 3">
                <a:extLst>
                  <a:ext uri="{FF2B5EF4-FFF2-40B4-BE49-F238E27FC236}">
                    <a16:creationId xmlns:a16="http://schemas.microsoft.com/office/drawing/2014/main" id="{B1177AA0-2F78-C93E-2679-AB390888908F}"/>
                  </a:ext>
                </a:extLst>
              </p:cNvPr>
              <p:cNvGraphicFramePr>
                <a:graphicFrameLocks noGrp="1"/>
              </p:cNvGraphicFramePr>
              <p:nvPr>
                <p:extLst>
                  <p:ext uri="{D42A27DB-BD31-4B8C-83A1-F6EECF244321}">
                    <p14:modId xmlns:p14="http://schemas.microsoft.com/office/powerpoint/2010/main" val="4142642185"/>
                  </p:ext>
                </p:extLst>
              </p:nvPr>
            </p:nvGraphicFramePr>
            <p:xfrm>
              <a:off x="3433668" y="2962559"/>
              <a:ext cx="4693077" cy="2618937"/>
            </p:xfrm>
            <a:graphic>
              <a:graphicData uri="http://schemas.openxmlformats.org/drawingml/2006/table">
                <a:tbl>
                  <a:tblPr firstRow="1" bandRow="1">
                    <a:tableStyleId>{5940675A-B579-460E-94D1-54222C63F5DA}</a:tableStyleId>
                  </a:tblPr>
                  <a:tblGrid>
                    <a:gridCol w="541337">
                      <a:extLst>
                        <a:ext uri="{9D8B030D-6E8A-4147-A177-3AD203B41FA5}">
                          <a16:colId xmlns:a16="http://schemas.microsoft.com/office/drawing/2014/main" val="4208242793"/>
                        </a:ext>
                      </a:extLst>
                    </a:gridCol>
                    <a:gridCol w="1037935">
                      <a:extLst>
                        <a:ext uri="{9D8B030D-6E8A-4147-A177-3AD203B41FA5}">
                          <a16:colId xmlns:a16="http://schemas.microsoft.com/office/drawing/2014/main" val="4188153257"/>
                        </a:ext>
                      </a:extLst>
                    </a:gridCol>
                    <a:gridCol w="1037935">
                      <a:extLst>
                        <a:ext uri="{9D8B030D-6E8A-4147-A177-3AD203B41FA5}">
                          <a16:colId xmlns:a16="http://schemas.microsoft.com/office/drawing/2014/main" val="954324574"/>
                        </a:ext>
                      </a:extLst>
                    </a:gridCol>
                    <a:gridCol w="1037935">
                      <a:extLst>
                        <a:ext uri="{9D8B030D-6E8A-4147-A177-3AD203B41FA5}">
                          <a16:colId xmlns:a16="http://schemas.microsoft.com/office/drawing/2014/main" val="236363522"/>
                        </a:ext>
                      </a:extLst>
                    </a:gridCol>
                    <a:gridCol w="1037935">
                      <a:extLst>
                        <a:ext uri="{9D8B030D-6E8A-4147-A177-3AD203B41FA5}">
                          <a16:colId xmlns:a16="http://schemas.microsoft.com/office/drawing/2014/main" val="303976625"/>
                        </a:ext>
                      </a:extLst>
                    </a:gridCol>
                  </a:tblGrid>
                  <a:tr h="290993">
                    <a:tc rowSpan="2">
                      <a:txBody>
                        <a:bodyPr/>
                        <a:lstStyle/>
                        <a:p>
                          <a:endParaRPr lang="en-US"/>
                        </a:p>
                      </a:txBody>
                      <a:tcPr marL="0" marR="0" marT="0" marB="0" anchor="ctr">
                        <a:blipFill>
                          <a:blip r:embed="rId5"/>
                          <a:stretch>
                            <a:fillRect l="-1124" t="-2083" r="-768539" b="-360417"/>
                          </a:stretch>
                        </a:blipFill>
                      </a:tcPr>
                    </a:tc>
                    <a:tc gridSpan="4">
                      <a:txBody>
                        <a:bodyPr/>
                        <a:lstStyle/>
                        <a:p>
                          <a:pPr algn="ctr"/>
                          <a:r>
                            <a:rPr lang="en-US" sz="1400" dirty="0"/>
                            <a:t> </a:t>
                          </a:r>
                          <a:r>
                            <a:rPr lang="en-US" sz="1400" b="1" dirty="0"/>
                            <a:t>Eddy current losses </a:t>
                          </a:r>
                          <a:r>
                            <a:rPr lang="en-US" sz="1400" dirty="0"/>
                            <a:t>(W)</a:t>
                          </a:r>
                        </a:p>
                      </a:txBody>
                      <a:tcPr marL="0" marR="0" marT="0" marB="0"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970499150"/>
                      </a:ext>
                    </a:extLst>
                  </a:tr>
                  <a:tr h="290993">
                    <a:tc vMerge="1">
                      <a:txBody>
                        <a:bodyPr/>
                        <a:lstStyle/>
                        <a:p>
                          <a:endParaRPr lang="en-US" dirty="0"/>
                        </a:p>
                      </a:txBody>
                      <a:tcPr/>
                    </a:tc>
                    <a:tc>
                      <a:txBody>
                        <a:bodyPr/>
                        <a:lstStyle/>
                        <a:p>
                          <a:endParaRPr lang="en-US"/>
                        </a:p>
                      </a:txBody>
                      <a:tcPr marL="0" marR="0" marT="0" marB="0" anchor="ctr">
                        <a:blipFill>
                          <a:blip r:embed="rId5"/>
                          <a:stretch>
                            <a:fillRect l="-52941" t="-104167" r="-302353" b="-720833"/>
                          </a:stretch>
                        </a:blipFill>
                      </a:tcPr>
                    </a:tc>
                    <a:tc>
                      <a:txBody>
                        <a:bodyPr/>
                        <a:lstStyle/>
                        <a:p>
                          <a:endParaRPr lang="en-US"/>
                        </a:p>
                      </a:txBody>
                      <a:tcPr marL="0" marR="0" marT="0" marB="0" anchor="ctr">
                        <a:blipFill>
                          <a:blip r:embed="rId5"/>
                          <a:stretch>
                            <a:fillRect l="-152047" t="-104167" r="-200585" b="-720833"/>
                          </a:stretch>
                        </a:blipFill>
                      </a:tcPr>
                    </a:tc>
                    <a:tc>
                      <a:txBody>
                        <a:bodyPr/>
                        <a:lstStyle/>
                        <a:p>
                          <a:endParaRPr lang="en-US"/>
                        </a:p>
                      </a:txBody>
                      <a:tcPr marL="0" marR="0" marT="0" marB="0" anchor="ctr">
                        <a:blipFill>
                          <a:blip r:embed="rId5"/>
                          <a:stretch>
                            <a:fillRect l="-253529" t="-104167" r="-101765" b="-720833"/>
                          </a:stretch>
                        </a:blipFill>
                      </a:tcPr>
                    </a:tc>
                    <a:tc>
                      <a:txBody>
                        <a:bodyPr/>
                        <a:lstStyle/>
                        <a:p>
                          <a:endParaRPr lang="en-US"/>
                        </a:p>
                      </a:txBody>
                      <a:tcPr marL="0" marR="0" marT="0" marB="0" anchor="ctr">
                        <a:blipFill>
                          <a:blip r:embed="rId5"/>
                          <a:stretch>
                            <a:fillRect l="-351462" t="-104167" r="-1170" b="-720833"/>
                          </a:stretch>
                        </a:blipFill>
                      </a:tcPr>
                    </a:tc>
                    <a:extLst>
                      <a:ext uri="{0D108BD9-81ED-4DB2-BD59-A6C34878D82A}">
                        <a16:rowId xmlns:a16="http://schemas.microsoft.com/office/drawing/2014/main" val="3148495188"/>
                      </a:ext>
                    </a:extLst>
                  </a:tr>
                  <a:tr h="290993">
                    <a:tc>
                      <a:txBody>
                        <a:bodyPr/>
                        <a:lstStyle/>
                        <a:p>
                          <a:pPr algn="ctr"/>
                          <a:r>
                            <a:rPr lang="en-US" sz="1400" dirty="0">
                              <a:solidFill>
                                <a:schemeClr val="tx1"/>
                              </a:solidFill>
                            </a:rPr>
                            <a:t>10</a:t>
                          </a:r>
                        </a:p>
                      </a:txBody>
                      <a:tcPr marL="0" marR="0" marT="0" marB="0" anchor="ctr"/>
                    </a:tc>
                    <a:tc>
                      <a:txBody>
                        <a:bodyPr/>
                        <a:lstStyle/>
                        <a:p>
                          <a:endParaRPr lang="en-US"/>
                        </a:p>
                      </a:txBody>
                      <a:tcPr marL="0" marR="0" marT="0" marB="0" anchor="ctr">
                        <a:blipFill>
                          <a:blip r:embed="rId5"/>
                          <a:stretch>
                            <a:fillRect l="-52941" t="-204167" r="-302353" b="-620833"/>
                          </a:stretch>
                        </a:blipFill>
                      </a:tcPr>
                    </a:tc>
                    <a:tc>
                      <a:txBody>
                        <a:bodyPr/>
                        <a:lstStyle/>
                        <a:p>
                          <a:endParaRPr lang="en-US"/>
                        </a:p>
                      </a:txBody>
                      <a:tcPr marL="0" marR="0" marT="0" marB="0" anchor="ctr">
                        <a:blipFill>
                          <a:blip r:embed="rId5"/>
                          <a:stretch>
                            <a:fillRect l="-152047" t="-204167" r="-200585" b="-620833"/>
                          </a:stretch>
                        </a:blipFill>
                      </a:tcPr>
                    </a:tc>
                    <a:tc>
                      <a:txBody>
                        <a:bodyPr/>
                        <a:lstStyle/>
                        <a:p>
                          <a:endParaRPr lang="en-US"/>
                        </a:p>
                      </a:txBody>
                      <a:tcPr marL="0" marR="0" marT="0" marB="0" anchor="ctr">
                        <a:blipFill>
                          <a:blip r:embed="rId5"/>
                          <a:stretch>
                            <a:fillRect l="-253529" t="-204167" r="-101765" b="-620833"/>
                          </a:stretch>
                        </a:blipFill>
                      </a:tcPr>
                    </a:tc>
                    <a:tc>
                      <a:txBody>
                        <a:bodyPr/>
                        <a:lstStyle/>
                        <a:p>
                          <a:endParaRPr lang="en-US"/>
                        </a:p>
                      </a:txBody>
                      <a:tcPr marL="0" marR="0" marT="0" marB="0" anchor="ctr">
                        <a:blipFill>
                          <a:blip r:embed="rId5"/>
                          <a:stretch>
                            <a:fillRect l="-351462" t="-204167" r="-1170" b="-620833"/>
                          </a:stretch>
                        </a:blipFill>
                      </a:tcPr>
                    </a:tc>
                    <a:extLst>
                      <a:ext uri="{0D108BD9-81ED-4DB2-BD59-A6C34878D82A}">
                        <a16:rowId xmlns:a16="http://schemas.microsoft.com/office/drawing/2014/main" val="2549271284"/>
                      </a:ext>
                    </a:extLst>
                  </a:tr>
                  <a:tr h="290993">
                    <a:tc>
                      <a:txBody>
                        <a:bodyPr/>
                        <a:lstStyle/>
                        <a:p>
                          <a:pPr algn="ctr"/>
                          <a:r>
                            <a:rPr lang="en-US" sz="1400" dirty="0"/>
                            <a:t>100</a:t>
                          </a:r>
                        </a:p>
                      </a:txBody>
                      <a:tcPr marL="0" marR="0" marT="0" marB="0" anchor="ctr"/>
                    </a:tc>
                    <a:tc>
                      <a:txBody>
                        <a:bodyPr/>
                        <a:lstStyle/>
                        <a:p>
                          <a:endParaRPr lang="en-US"/>
                        </a:p>
                      </a:txBody>
                      <a:tcPr marL="0" marR="0" marT="0" marB="0" anchor="ctr">
                        <a:blipFill>
                          <a:blip r:embed="rId5"/>
                          <a:stretch>
                            <a:fillRect l="-52941" t="-304167" r="-302353" b="-520833"/>
                          </a:stretch>
                        </a:blipFill>
                      </a:tcPr>
                    </a:tc>
                    <a:tc>
                      <a:txBody>
                        <a:bodyPr/>
                        <a:lstStyle/>
                        <a:p>
                          <a:endParaRPr lang="en-US"/>
                        </a:p>
                      </a:txBody>
                      <a:tcPr marL="0" marR="0" marT="0" marB="0" anchor="ctr">
                        <a:blipFill>
                          <a:blip r:embed="rId5"/>
                          <a:stretch>
                            <a:fillRect l="-152047" t="-304167" r="-200585" b="-520833"/>
                          </a:stretch>
                        </a:blipFill>
                      </a:tcPr>
                    </a:tc>
                    <a:tc>
                      <a:txBody>
                        <a:bodyPr/>
                        <a:lstStyle/>
                        <a:p>
                          <a:endParaRPr lang="en-US"/>
                        </a:p>
                      </a:txBody>
                      <a:tcPr marL="0" marR="0" marT="0" marB="0" anchor="ctr">
                        <a:blipFill>
                          <a:blip r:embed="rId5"/>
                          <a:stretch>
                            <a:fillRect l="-253529" t="-304167" r="-101765" b="-520833"/>
                          </a:stretch>
                        </a:blipFill>
                      </a:tcPr>
                    </a:tc>
                    <a:tc>
                      <a:txBody>
                        <a:bodyPr/>
                        <a:lstStyle/>
                        <a:p>
                          <a:endParaRPr lang="en-US"/>
                        </a:p>
                      </a:txBody>
                      <a:tcPr marL="0" marR="0" marT="0" marB="0" anchor="ctr">
                        <a:blipFill>
                          <a:blip r:embed="rId5"/>
                          <a:stretch>
                            <a:fillRect l="-351462" t="-304167" r="-1170" b="-520833"/>
                          </a:stretch>
                        </a:blipFill>
                      </a:tcPr>
                    </a:tc>
                    <a:extLst>
                      <a:ext uri="{0D108BD9-81ED-4DB2-BD59-A6C34878D82A}">
                        <a16:rowId xmlns:a16="http://schemas.microsoft.com/office/drawing/2014/main" val="3464401531"/>
                      </a:ext>
                    </a:extLst>
                  </a:tr>
                  <a:tr h="290993">
                    <a:tc>
                      <a:txBody>
                        <a:bodyPr/>
                        <a:lstStyle/>
                        <a:p>
                          <a:pPr algn="ctr"/>
                          <a:r>
                            <a:rPr lang="en-US" sz="1400" dirty="0">
                              <a:solidFill>
                                <a:schemeClr val="tx1"/>
                              </a:solidFill>
                            </a:rPr>
                            <a:t>500</a:t>
                          </a:r>
                        </a:p>
                      </a:txBody>
                      <a:tcPr marL="0" marR="0" marT="0" marB="0" anchor="ctr"/>
                    </a:tc>
                    <a:tc>
                      <a:txBody>
                        <a:bodyPr/>
                        <a:lstStyle/>
                        <a:p>
                          <a:endParaRPr lang="en-US"/>
                        </a:p>
                      </a:txBody>
                      <a:tcPr marL="0" marR="0" marT="0" marB="0" anchor="ctr">
                        <a:blipFill>
                          <a:blip r:embed="rId5"/>
                          <a:stretch>
                            <a:fillRect l="-52941" t="-412766" r="-302353" b="-431915"/>
                          </a:stretch>
                        </a:blipFill>
                      </a:tcPr>
                    </a:tc>
                    <a:tc>
                      <a:txBody>
                        <a:bodyPr/>
                        <a:lstStyle/>
                        <a:p>
                          <a:endParaRPr lang="en-US"/>
                        </a:p>
                      </a:txBody>
                      <a:tcPr marL="0" marR="0" marT="0" marB="0" anchor="ctr">
                        <a:blipFill>
                          <a:blip r:embed="rId5"/>
                          <a:stretch>
                            <a:fillRect l="-152047" t="-412766" r="-200585" b="-431915"/>
                          </a:stretch>
                        </a:blipFill>
                      </a:tcPr>
                    </a:tc>
                    <a:tc>
                      <a:txBody>
                        <a:bodyPr/>
                        <a:lstStyle/>
                        <a:p>
                          <a:endParaRPr lang="en-US"/>
                        </a:p>
                      </a:txBody>
                      <a:tcPr marL="0" marR="0" marT="0" marB="0" anchor="ctr">
                        <a:blipFill>
                          <a:blip r:embed="rId5"/>
                          <a:stretch>
                            <a:fillRect l="-253529" t="-412766" r="-101765" b="-431915"/>
                          </a:stretch>
                        </a:blipFill>
                      </a:tcPr>
                    </a:tc>
                    <a:tc>
                      <a:txBody>
                        <a:bodyPr/>
                        <a:lstStyle/>
                        <a:p>
                          <a:endParaRPr lang="en-US"/>
                        </a:p>
                      </a:txBody>
                      <a:tcPr marL="0" marR="0" marT="0" marB="0" anchor="ctr">
                        <a:blipFill>
                          <a:blip r:embed="rId5"/>
                          <a:stretch>
                            <a:fillRect l="-351462" t="-412766" r="-1170" b="-431915"/>
                          </a:stretch>
                        </a:blipFill>
                      </a:tcPr>
                    </a:tc>
                    <a:extLst>
                      <a:ext uri="{0D108BD9-81ED-4DB2-BD59-A6C34878D82A}">
                        <a16:rowId xmlns:a16="http://schemas.microsoft.com/office/drawing/2014/main" val="329508646"/>
                      </a:ext>
                    </a:extLst>
                  </a:tr>
                  <a:tr h="290993">
                    <a:tc>
                      <a:txBody>
                        <a:bodyPr/>
                        <a:lstStyle/>
                        <a:p>
                          <a:pPr algn="ctr"/>
                          <a:r>
                            <a:rPr lang="en-US" sz="1400" dirty="0">
                              <a:solidFill>
                                <a:schemeClr val="tx1"/>
                              </a:solidFill>
                            </a:rPr>
                            <a:t>1000</a:t>
                          </a:r>
                        </a:p>
                      </a:txBody>
                      <a:tcPr marL="0" marR="0" marT="0" marB="0" anchor="ctr"/>
                    </a:tc>
                    <a:tc>
                      <a:txBody>
                        <a:bodyPr/>
                        <a:lstStyle/>
                        <a:p>
                          <a:endParaRPr lang="en-US"/>
                        </a:p>
                      </a:txBody>
                      <a:tcPr marL="0" marR="0" marT="0" marB="0" anchor="ctr">
                        <a:blipFill>
                          <a:blip r:embed="rId5"/>
                          <a:stretch>
                            <a:fillRect l="-52941" t="-502083" r="-302353" b="-322917"/>
                          </a:stretch>
                        </a:blipFill>
                      </a:tcPr>
                    </a:tc>
                    <a:tc>
                      <a:txBody>
                        <a:bodyPr/>
                        <a:lstStyle/>
                        <a:p>
                          <a:endParaRPr lang="en-US"/>
                        </a:p>
                      </a:txBody>
                      <a:tcPr marL="0" marR="0" marT="0" marB="0" anchor="ctr">
                        <a:blipFill>
                          <a:blip r:embed="rId5"/>
                          <a:stretch>
                            <a:fillRect l="-152047" t="-502083" r="-200585" b="-322917"/>
                          </a:stretch>
                        </a:blipFill>
                      </a:tcPr>
                    </a:tc>
                    <a:tc>
                      <a:txBody>
                        <a:bodyPr/>
                        <a:lstStyle/>
                        <a:p>
                          <a:endParaRPr lang="en-US"/>
                        </a:p>
                      </a:txBody>
                      <a:tcPr marL="0" marR="0" marT="0" marB="0" anchor="ctr">
                        <a:blipFill>
                          <a:blip r:embed="rId5"/>
                          <a:stretch>
                            <a:fillRect l="-253529" t="-502083" r="-101765" b="-322917"/>
                          </a:stretch>
                        </a:blipFill>
                      </a:tcPr>
                    </a:tc>
                    <a:tc>
                      <a:txBody>
                        <a:bodyPr/>
                        <a:lstStyle/>
                        <a:p>
                          <a:endParaRPr lang="en-US"/>
                        </a:p>
                      </a:txBody>
                      <a:tcPr marL="0" marR="0" marT="0" marB="0" anchor="ctr">
                        <a:blipFill>
                          <a:blip r:embed="rId5"/>
                          <a:stretch>
                            <a:fillRect l="-351462" t="-502083" r="-1170" b="-322917"/>
                          </a:stretch>
                        </a:blipFill>
                      </a:tcPr>
                    </a:tc>
                    <a:extLst>
                      <a:ext uri="{0D108BD9-81ED-4DB2-BD59-A6C34878D82A}">
                        <a16:rowId xmlns:a16="http://schemas.microsoft.com/office/drawing/2014/main" val="1035898710"/>
                      </a:ext>
                    </a:extLst>
                  </a:tr>
                  <a:tr h="290993">
                    <a:tc>
                      <a:txBody>
                        <a:bodyPr/>
                        <a:lstStyle/>
                        <a:p>
                          <a:pPr algn="ctr"/>
                          <a:r>
                            <a:rPr lang="en-US" sz="1400" dirty="0"/>
                            <a:t>10000</a:t>
                          </a:r>
                        </a:p>
                      </a:txBody>
                      <a:tcPr marL="0" marR="0" marT="0" marB="0" anchor="ctr"/>
                    </a:tc>
                    <a:tc>
                      <a:txBody>
                        <a:bodyPr/>
                        <a:lstStyle/>
                        <a:p>
                          <a:endParaRPr lang="en-US"/>
                        </a:p>
                      </a:txBody>
                      <a:tcPr marL="0" marR="0" marT="0" marB="0" anchor="ctr">
                        <a:blipFill>
                          <a:blip r:embed="rId5"/>
                          <a:stretch>
                            <a:fillRect l="-52941" t="-602083" r="-302353" b="-222917"/>
                          </a:stretch>
                        </a:blipFill>
                      </a:tcPr>
                    </a:tc>
                    <a:tc>
                      <a:txBody>
                        <a:bodyPr/>
                        <a:lstStyle/>
                        <a:p>
                          <a:endParaRPr lang="en-US"/>
                        </a:p>
                      </a:txBody>
                      <a:tcPr marL="0" marR="0" marT="0" marB="0" anchor="ctr">
                        <a:blipFill>
                          <a:blip r:embed="rId5"/>
                          <a:stretch>
                            <a:fillRect l="-152047" t="-602083" r="-200585" b="-222917"/>
                          </a:stretch>
                        </a:blipFill>
                      </a:tcPr>
                    </a:tc>
                    <a:tc>
                      <a:txBody>
                        <a:bodyPr/>
                        <a:lstStyle/>
                        <a:p>
                          <a:endParaRPr lang="en-US"/>
                        </a:p>
                      </a:txBody>
                      <a:tcPr marL="0" marR="0" marT="0" marB="0" anchor="ctr">
                        <a:blipFill>
                          <a:blip r:embed="rId5"/>
                          <a:stretch>
                            <a:fillRect l="-253529" t="-602083" r="-101765" b="-222917"/>
                          </a:stretch>
                        </a:blipFill>
                      </a:tcPr>
                    </a:tc>
                    <a:tc>
                      <a:txBody>
                        <a:bodyPr/>
                        <a:lstStyle/>
                        <a:p>
                          <a:endParaRPr lang="en-US"/>
                        </a:p>
                      </a:txBody>
                      <a:tcPr marL="0" marR="0" marT="0" marB="0" anchor="ctr">
                        <a:blipFill>
                          <a:blip r:embed="rId5"/>
                          <a:stretch>
                            <a:fillRect l="-351462" t="-602083" r="-1170" b="-222917"/>
                          </a:stretch>
                        </a:blipFill>
                      </a:tcPr>
                    </a:tc>
                    <a:extLst>
                      <a:ext uri="{0D108BD9-81ED-4DB2-BD59-A6C34878D82A}">
                        <a16:rowId xmlns:a16="http://schemas.microsoft.com/office/drawing/2014/main" val="3442098998"/>
                      </a:ext>
                    </a:extLst>
                  </a:tr>
                  <a:tr h="290993">
                    <a:tc>
                      <a:txBody>
                        <a:bodyPr/>
                        <a:lstStyle/>
                        <a:p>
                          <a:pPr algn="ctr"/>
                          <a:r>
                            <a:rPr lang="en-US" sz="1400" dirty="0"/>
                            <a:t>30000</a:t>
                          </a:r>
                        </a:p>
                      </a:txBody>
                      <a:tcPr marL="0" marR="0" marT="0" marB="0" anchor="ctr"/>
                    </a:tc>
                    <a:tc>
                      <a:txBody>
                        <a:bodyPr/>
                        <a:lstStyle/>
                        <a:p>
                          <a:endParaRPr lang="en-US"/>
                        </a:p>
                      </a:txBody>
                      <a:tcPr marL="0" marR="0" marT="0" marB="0" anchor="ctr">
                        <a:blipFill>
                          <a:blip r:embed="rId5"/>
                          <a:stretch>
                            <a:fillRect l="-52941" t="-702083" r="-302353" b="-122917"/>
                          </a:stretch>
                        </a:blipFill>
                      </a:tcPr>
                    </a:tc>
                    <a:tc>
                      <a:txBody>
                        <a:bodyPr/>
                        <a:lstStyle/>
                        <a:p>
                          <a:endParaRPr lang="en-US"/>
                        </a:p>
                      </a:txBody>
                      <a:tcPr marL="0" marR="0" marT="0" marB="0" anchor="ctr">
                        <a:blipFill>
                          <a:blip r:embed="rId5"/>
                          <a:stretch>
                            <a:fillRect l="-152047" t="-702083" r="-200585" b="-122917"/>
                          </a:stretch>
                        </a:blipFill>
                      </a:tcPr>
                    </a:tc>
                    <a:tc>
                      <a:txBody>
                        <a:bodyPr/>
                        <a:lstStyle/>
                        <a:p>
                          <a:endParaRPr lang="en-US"/>
                        </a:p>
                      </a:txBody>
                      <a:tcPr marL="0" marR="0" marT="0" marB="0" anchor="ctr">
                        <a:blipFill>
                          <a:blip r:embed="rId5"/>
                          <a:stretch>
                            <a:fillRect l="-253529" t="-702083" r="-101765" b="-122917"/>
                          </a:stretch>
                        </a:blipFill>
                      </a:tcPr>
                    </a:tc>
                    <a:tc>
                      <a:txBody>
                        <a:bodyPr/>
                        <a:lstStyle/>
                        <a:p>
                          <a:endParaRPr lang="en-US"/>
                        </a:p>
                      </a:txBody>
                      <a:tcPr marL="0" marR="0" marT="0" marB="0" anchor="ctr">
                        <a:blipFill>
                          <a:blip r:embed="rId5"/>
                          <a:stretch>
                            <a:fillRect l="-351462" t="-702083" r="-1170" b="-122917"/>
                          </a:stretch>
                        </a:blipFill>
                      </a:tcPr>
                    </a:tc>
                    <a:extLst>
                      <a:ext uri="{0D108BD9-81ED-4DB2-BD59-A6C34878D82A}">
                        <a16:rowId xmlns:a16="http://schemas.microsoft.com/office/drawing/2014/main" val="2933828978"/>
                      </a:ext>
                    </a:extLst>
                  </a:tr>
                  <a:tr h="290993">
                    <a:tc>
                      <a:txBody>
                        <a:bodyPr/>
                        <a:lstStyle/>
                        <a:p>
                          <a:pPr algn="ctr"/>
                          <a:r>
                            <a:rPr lang="en-US" sz="1400" dirty="0">
                              <a:solidFill>
                                <a:schemeClr val="tx1"/>
                              </a:solidFill>
                            </a:rPr>
                            <a:t>65000</a:t>
                          </a:r>
                        </a:p>
                      </a:txBody>
                      <a:tcPr marL="0" marR="0" marT="0" marB="0" anchor="ctr"/>
                    </a:tc>
                    <a:tc>
                      <a:txBody>
                        <a:bodyPr/>
                        <a:lstStyle/>
                        <a:p>
                          <a:endParaRPr lang="en-US"/>
                        </a:p>
                      </a:txBody>
                      <a:tcPr marL="0" marR="0" marT="0" marB="0" anchor="ctr">
                        <a:blipFill>
                          <a:blip r:embed="rId5"/>
                          <a:stretch>
                            <a:fillRect l="-52941" t="-802083" r="-302353" b="-22917"/>
                          </a:stretch>
                        </a:blipFill>
                      </a:tcPr>
                    </a:tc>
                    <a:tc>
                      <a:txBody>
                        <a:bodyPr/>
                        <a:lstStyle/>
                        <a:p>
                          <a:endParaRPr lang="en-US"/>
                        </a:p>
                      </a:txBody>
                      <a:tcPr marL="0" marR="0" marT="0" marB="0" anchor="ctr">
                        <a:blipFill>
                          <a:blip r:embed="rId5"/>
                          <a:stretch>
                            <a:fillRect l="-152047" t="-802083" r="-200585" b="-22917"/>
                          </a:stretch>
                        </a:blipFill>
                      </a:tcPr>
                    </a:tc>
                    <a:tc>
                      <a:txBody>
                        <a:bodyPr/>
                        <a:lstStyle/>
                        <a:p>
                          <a:endParaRPr lang="en-US"/>
                        </a:p>
                      </a:txBody>
                      <a:tcPr marL="0" marR="0" marT="0" marB="0" anchor="ctr">
                        <a:blipFill>
                          <a:blip r:embed="rId5"/>
                          <a:stretch>
                            <a:fillRect l="-253529" t="-802083" r="-101765" b="-22917"/>
                          </a:stretch>
                        </a:blipFill>
                      </a:tcPr>
                    </a:tc>
                    <a:tc>
                      <a:txBody>
                        <a:bodyPr/>
                        <a:lstStyle/>
                        <a:p>
                          <a:endParaRPr lang="en-US"/>
                        </a:p>
                      </a:txBody>
                      <a:tcPr marL="0" marR="0" marT="0" marB="0" anchor="ctr">
                        <a:blipFill>
                          <a:blip r:embed="rId5"/>
                          <a:stretch>
                            <a:fillRect l="-351462" t="-802083" r="-1170" b="-22917"/>
                          </a:stretch>
                        </a:blipFill>
                      </a:tcPr>
                    </a:tc>
                    <a:extLst>
                      <a:ext uri="{0D108BD9-81ED-4DB2-BD59-A6C34878D82A}">
                        <a16:rowId xmlns:a16="http://schemas.microsoft.com/office/drawing/2014/main" val="1773752931"/>
                      </a:ext>
                    </a:extLst>
                  </a:tr>
                </a:tbl>
              </a:graphicData>
            </a:graphic>
          </p:graphicFrame>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4A04522-4286-BB7C-4C6E-23426C8C5D36}"/>
                  </a:ext>
                </a:extLst>
              </p:cNvPr>
              <p:cNvSpPr txBox="1"/>
              <p:nvPr/>
            </p:nvSpPr>
            <p:spPr>
              <a:xfrm>
                <a:off x="8174864" y="2717179"/>
                <a:ext cx="3280148" cy="3739998"/>
              </a:xfrm>
              <a:prstGeom prst="rect">
                <a:avLst/>
              </a:prstGeom>
              <a:noFill/>
            </p:spPr>
            <p:txBody>
              <a:bodyPr wrap="square">
                <a:spAutoFit/>
              </a:bodyPr>
              <a:lstStyle/>
              <a:p>
                <a:pPr marL="285750" indent="-285750">
                  <a:lnSpc>
                    <a:spcPct val="150000"/>
                  </a:lnSpc>
                  <a:buFont typeface="Arial" panose="020B0604020202020204" pitchFamily="34" charset="0"/>
                  <a:buChar char="•"/>
                </a:pPr>
                <a:r>
                  <a:rPr lang="de-DE" sz="1600" dirty="0">
                    <a:latin typeface="+mn-lt"/>
                  </a:rPr>
                  <a:t>Use </a:t>
                </a:r>
                <a:r>
                  <a:rPr lang="de-DE" sz="1600" dirty="0" err="1">
                    <a:latin typeface="+mn-lt"/>
                  </a:rPr>
                  <a:t>homogenization</a:t>
                </a:r>
                <a:r>
                  <a:rPr lang="de-DE" sz="1600" dirty="0">
                    <a:latin typeface="+mn-lt"/>
                  </a:rPr>
                  <a:t> </a:t>
                </a:r>
                <a:r>
                  <a:rPr lang="de-DE" sz="1600" dirty="0" err="1">
                    <a:latin typeface="+mn-lt"/>
                  </a:rPr>
                  <a:t>to</a:t>
                </a:r>
                <a:r>
                  <a:rPr lang="de-DE" sz="1600" dirty="0">
                    <a:latin typeface="+mn-lt"/>
                  </a:rPr>
                  <a:t> </a:t>
                </a:r>
                <a:r>
                  <a:rPr lang="de-DE" sz="1600" dirty="0" err="1">
                    <a:latin typeface="+mn-lt"/>
                  </a:rPr>
                  <a:t>investigate</a:t>
                </a:r>
                <a:r>
                  <a:rPr lang="de-DE" sz="1600" dirty="0">
                    <a:latin typeface="+mn-lt"/>
                  </a:rPr>
                  <a:t> </a:t>
                </a:r>
                <a:r>
                  <a:rPr lang="de-DE" sz="1600" dirty="0" err="1">
                    <a:latin typeface="+mn-lt"/>
                  </a:rPr>
                  <a:t>losses</a:t>
                </a:r>
                <a:r>
                  <a:rPr lang="de-DE" sz="1600" dirty="0">
                    <a:latin typeface="+mn-lt"/>
                  </a:rPr>
                  <a:t> </a:t>
                </a:r>
                <a:r>
                  <a:rPr lang="de-DE" sz="1600" dirty="0" err="1">
                    <a:latin typeface="+mn-lt"/>
                  </a:rPr>
                  <a:t>up</a:t>
                </a:r>
                <a:r>
                  <a:rPr lang="de-DE" sz="1600" dirty="0">
                    <a:latin typeface="+mn-lt"/>
                  </a:rPr>
                  <a:t> </a:t>
                </a:r>
                <a:r>
                  <a:rPr lang="de-DE" sz="1600" dirty="0" err="1">
                    <a:latin typeface="+mn-lt"/>
                  </a:rPr>
                  <a:t>to</a:t>
                </a:r>
                <a:r>
                  <a:rPr lang="de-DE" sz="1600" dirty="0">
                    <a:latin typeface="+mn-lt"/>
                  </a:rPr>
                  <a:t> </a:t>
                </a:r>
                <a14:m>
                  <m:oMath xmlns:m="http://schemas.openxmlformats.org/officeDocument/2006/math">
                    <m:r>
                      <a:rPr lang="de-DE" sz="1600" b="0" i="1" smtClean="0">
                        <a:latin typeface="Cambria Math" panose="02040503050406030204" pitchFamily="18" charset="0"/>
                      </a:rPr>
                      <m:t>65 </m:t>
                    </m:r>
                    <m:r>
                      <m:rPr>
                        <m:sty m:val="p"/>
                      </m:rPr>
                      <a:rPr lang="de-DE" sz="1600" b="0" i="0" smtClean="0">
                        <a:latin typeface="Cambria Math" panose="02040503050406030204" pitchFamily="18" charset="0"/>
                      </a:rPr>
                      <m:t>kHz</m:t>
                    </m:r>
                  </m:oMath>
                </a14:m>
                <a:endParaRPr lang="en-US" sz="1600" dirty="0"/>
              </a:p>
              <a:p>
                <a:pPr marL="285750" indent="-285750">
                  <a:lnSpc>
                    <a:spcPct val="150000"/>
                  </a:lnSpc>
                  <a:buFont typeface="Arial" panose="020B0604020202020204" pitchFamily="34" charset="0"/>
                  <a:buChar char="•"/>
                </a:pPr>
                <a:r>
                  <a:rPr lang="en-US" sz="1600" dirty="0"/>
                  <a:t>Vary </a:t>
                </a:r>
                <a14:m>
                  <m:oMath xmlns:m="http://schemas.openxmlformats.org/officeDocument/2006/math">
                    <m:r>
                      <a:rPr lang="de-DE" sz="1600" b="0" i="1" smtClean="0">
                        <a:solidFill>
                          <a:schemeClr val="tx1"/>
                        </a:solidFill>
                        <a:latin typeface="Cambria Math" panose="02040503050406030204" pitchFamily="18" charset="0"/>
                      </a:rPr>
                      <m:t>𝑑</m:t>
                    </m:r>
                    <m:r>
                      <a:rPr lang="de-DE" sz="1600" b="0" i="1" smtClean="0">
                        <a:solidFill>
                          <a:schemeClr val="tx1"/>
                        </a:solidFill>
                        <a:latin typeface="Cambria Math" panose="02040503050406030204" pitchFamily="18" charset="0"/>
                      </a:rPr>
                      <m:t>=0.2 −0.5</m:t>
                    </m:r>
                    <m:r>
                      <a:rPr lang="de-DE" sz="1600" b="0" i="0" smtClean="0">
                        <a:solidFill>
                          <a:schemeClr val="tx1"/>
                        </a:solidFill>
                        <a:latin typeface="Cambria Math" panose="02040503050406030204" pitchFamily="18" charset="0"/>
                      </a:rPr>
                      <m:t> </m:t>
                    </m:r>
                    <m:r>
                      <m:rPr>
                        <m:sty m:val="p"/>
                      </m:rPr>
                      <a:rPr lang="de-DE" sz="1600" b="0" i="0" smtClean="0">
                        <a:solidFill>
                          <a:schemeClr val="tx1"/>
                        </a:solidFill>
                        <a:latin typeface="Cambria Math" panose="02040503050406030204" pitchFamily="18" charset="0"/>
                      </a:rPr>
                      <m:t>mm</m:t>
                    </m:r>
                  </m:oMath>
                </a14:m>
                <a:r>
                  <a:rPr lang="de-DE" sz="1600" b="0" dirty="0">
                    <a:solidFill>
                      <a:schemeClr val="tx1"/>
                    </a:solidFill>
                  </a:rPr>
                  <a:t>, </a:t>
                </a:r>
                <a:r>
                  <a:rPr lang="de-DE" sz="1600" b="0" dirty="0" err="1">
                    <a:solidFill>
                      <a:schemeClr val="tx1"/>
                    </a:solidFill>
                  </a:rPr>
                  <a:t>keep</a:t>
                </a:r>
                <a:r>
                  <a:rPr lang="de-DE" sz="1600" b="0" dirty="0">
                    <a:solidFill>
                      <a:schemeClr val="tx1"/>
                    </a:solidFill>
                  </a:rPr>
                  <a:t> </a:t>
                </a:r>
                <a14:m>
                  <m:oMath xmlns:m="http://schemas.openxmlformats.org/officeDocument/2006/math">
                    <m:r>
                      <a:rPr lang="de-DE" sz="1600" i="1">
                        <a:latin typeface="Cambria Math" panose="02040503050406030204" pitchFamily="18" charset="0"/>
                      </a:rPr>
                      <m:t>𝛾</m:t>
                    </m:r>
                    <m:r>
                      <a:rPr lang="de-DE" sz="1600" i="1">
                        <a:latin typeface="Cambria Math" panose="02040503050406030204" pitchFamily="18" charset="0"/>
                      </a:rPr>
                      <m:t>≈0.91</m:t>
                    </m:r>
                  </m:oMath>
                </a14:m>
                <a:r>
                  <a:rPr lang="de-DE" sz="1600" b="0" dirty="0">
                    <a:solidFill>
                      <a:schemeClr val="tx1"/>
                    </a:solidFill>
                  </a:rPr>
                  <a:t> constant </a:t>
                </a:r>
              </a:p>
              <a:p>
                <a:pPr marL="285750" indent="-285750">
                  <a:lnSpc>
                    <a:spcPct val="150000"/>
                  </a:lnSpc>
                  <a:buFont typeface="Arial" panose="020B0604020202020204" pitchFamily="34" charset="0"/>
                  <a:buChar char="•"/>
                </a:pPr>
                <a:r>
                  <a:rPr lang="en-US" sz="1600" dirty="0">
                    <a:sym typeface="Wingdings" panose="05000000000000000000" pitchFamily="2" charset="2"/>
                  </a:rPr>
                  <a:t>At </a:t>
                </a:r>
                <a:r>
                  <a:rPr lang="en-US" sz="1600" dirty="0">
                    <a:solidFill>
                      <a:srgbClr val="C00000"/>
                    </a:solidFill>
                    <a:sym typeface="Wingdings" panose="05000000000000000000" pitchFamily="2" charset="2"/>
                  </a:rPr>
                  <a:t>low frequencies</a:t>
                </a:r>
                <a:r>
                  <a:rPr lang="en-US" sz="1600" dirty="0">
                    <a:sym typeface="Wingdings" panose="05000000000000000000" pitchFamily="2" charset="2"/>
                  </a:rPr>
                  <a:t>, the </a:t>
                </a:r>
                <a:r>
                  <a:rPr lang="en-US" sz="1600" dirty="0">
                    <a:solidFill>
                      <a:srgbClr val="C00000"/>
                    </a:solidFill>
                    <a:sym typeface="Wingdings" panose="05000000000000000000" pitchFamily="2" charset="2"/>
                  </a:rPr>
                  <a:t>lamination thickness has strong influence </a:t>
                </a:r>
                <a:r>
                  <a:rPr lang="en-US" sz="1600" dirty="0">
                    <a:sym typeface="Wingdings" panose="05000000000000000000" pitchFamily="2" charset="2"/>
                  </a:rPr>
                  <a:t>on the losses</a:t>
                </a:r>
              </a:p>
              <a:p>
                <a:pPr marL="285750" indent="-285750">
                  <a:lnSpc>
                    <a:spcPct val="150000"/>
                  </a:lnSpc>
                  <a:buFont typeface="Arial" panose="020B0604020202020204" pitchFamily="34" charset="0"/>
                  <a:buChar char="•"/>
                </a:pPr>
                <a:r>
                  <a:rPr lang="en-US" sz="1600" dirty="0">
                    <a:sym typeface="Wingdings" panose="05000000000000000000" pitchFamily="2" charset="2"/>
                  </a:rPr>
                  <a:t>At </a:t>
                </a:r>
                <a:r>
                  <a:rPr lang="en-US" sz="1600" dirty="0">
                    <a:solidFill>
                      <a:srgbClr val="C00000"/>
                    </a:solidFill>
                    <a:sym typeface="Wingdings" panose="05000000000000000000" pitchFamily="2" charset="2"/>
                  </a:rPr>
                  <a:t>very high frequencies</a:t>
                </a:r>
                <a:r>
                  <a:rPr lang="en-US" sz="1600" dirty="0">
                    <a:sym typeface="Wingdings" panose="05000000000000000000" pitchFamily="2" charset="2"/>
                  </a:rPr>
                  <a:t>, the </a:t>
                </a:r>
                <a:r>
                  <a:rPr lang="en-US" sz="1600" dirty="0">
                    <a:solidFill>
                      <a:srgbClr val="C00000"/>
                    </a:solidFill>
                    <a:sym typeface="Wingdings" panose="05000000000000000000" pitchFamily="2" charset="2"/>
                  </a:rPr>
                  <a:t>lamination thickness has no influence </a:t>
                </a:r>
                <a:r>
                  <a:rPr lang="en-US" sz="1600" dirty="0">
                    <a:sym typeface="Wingdings" panose="05000000000000000000" pitchFamily="2" charset="2"/>
                  </a:rPr>
                  <a:t>on the losses</a:t>
                </a:r>
                <a:endParaRPr lang="en-US" sz="3200" dirty="0">
                  <a:sym typeface="Wingdings" panose="05000000000000000000" pitchFamily="2" charset="2"/>
                </a:endParaRPr>
              </a:p>
            </p:txBody>
          </p:sp>
        </mc:Choice>
        <mc:Fallback xmlns="">
          <p:sp>
            <p:nvSpPr>
              <p:cNvPr id="11" name="TextBox 10">
                <a:extLst>
                  <a:ext uri="{FF2B5EF4-FFF2-40B4-BE49-F238E27FC236}">
                    <a16:creationId xmlns:a16="http://schemas.microsoft.com/office/drawing/2014/main" id="{54A04522-4286-BB7C-4C6E-23426C8C5D36}"/>
                  </a:ext>
                </a:extLst>
              </p:cNvPr>
              <p:cNvSpPr txBox="1">
                <a:spLocks noRot="1" noChangeAspect="1" noMove="1" noResize="1" noEditPoints="1" noAdjustHandles="1" noChangeArrowheads="1" noChangeShapeType="1" noTextEdit="1"/>
              </p:cNvSpPr>
              <p:nvPr/>
            </p:nvSpPr>
            <p:spPr>
              <a:xfrm>
                <a:off x="8174864" y="2717179"/>
                <a:ext cx="3280148" cy="3739998"/>
              </a:xfrm>
              <a:prstGeom prst="rect">
                <a:avLst/>
              </a:prstGeom>
              <a:blipFill>
                <a:blip r:embed="rId6"/>
                <a:stretch>
                  <a:fillRect l="-743" b="-1305"/>
                </a:stretch>
              </a:blipFill>
            </p:spPr>
            <p:txBody>
              <a:bodyPr/>
              <a:lstStyle/>
              <a:p>
                <a:r>
                  <a:rPr lang="en-US">
                    <a:noFill/>
                  </a:rPr>
                  <a:t> </a:t>
                </a:r>
              </a:p>
            </p:txBody>
          </p:sp>
        </mc:Fallback>
      </mc:AlternateContent>
      <p:sp>
        <p:nvSpPr>
          <p:cNvPr id="12" name="Rectangle: Rounded Corners 11">
            <a:extLst>
              <a:ext uri="{FF2B5EF4-FFF2-40B4-BE49-F238E27FC236}">
                <a16:creationId xmlns:a16="http://schemas.microsoft.com/office/drawing/2014/main" id="{4B628269-E9EC-A1E1-A050-D6148B377A9A}"/>
              </a:ext>
            </a:extLst>
          </p:cNvPr>
          <p:cNvSpPr/>
          <p:nvPr/>
        </p:nvSpPr>
        <p:spPr>
          <a:xfrm>
            <a:off x="3719736" y="5712564"/>
            <a:ext cx="2802664" cy="57342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Simulation uses the same   current for all frequencies !</a:t>
            </a:r>
            <a:endParaRPr lang="en-US" sz="1400" dirty="0"/>
          </a:p>
        </p:txBody>
      </p:sp>
    </p:spTree>
    <p:extLst>
      <p:ext uri="{BB962C8B-B14F-4D97-AF65-F5344CB8AC3E}">
        <p14:creationId xmlns:p14="http://schemas.microsoft.com/office/powerpoint/2010/main" val="1640340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EF11E86-D468-FAA2-CA23-080422E8D94A}"/>
              </a:ext>
            </a:extLst>
          </p:cNvPr>
          <p:cNvSpPr>
            <a:spLocks noGrp="1"/>
          </p:cNvSpPr>
          <p:nvPr>
            <p:ph type="body" sz="quarter" idx="11"/>
          </p:nvPr>
        </p:nvSpPr>
        <p:spPr>
          <a:xfrm>
            <a:off x="340980" y="1604798"/>
            <a:ext cx="10579555" cy="1152161"/>
          </a:xfrm>
        </p:spPr>
        <p:txBody>
          <a:bodyPr/>
          <a:lstStyle/>
          <a:p>
            <a:r>
              <a:rPr lang="en-US" dirty="0"/>
              <a:t>Longitudinal Multipole </a:t>
            </a:r>
            <a:r>
              <a:rPr lang="en-US"/>
              <a:t>Distribution </a:t>
            </a:r>
            <a:endParaRPr lang="en-US" dirty="0"/>
          </a:p>
        </p:txBody>
      </p:sp>
      <p:sp>
        <p:nvSpPr>
          <p:cNvPr id="4" name="Title 3">
            <a:extLst>
              <a:ext uri="{FF2B5EF4-FFF2-40B4-BE49-F238E27FC236}">
                <a16:creationId xmlns:a16="http://schemas.microsoft.com/office/drawing/2014/main" id="{D6EFE1B6-1A7A-4E86-A3B6-50C577B5DFB1}"/>
              </a:ext>
            </a:extLst>
          </p:cNvPr>
          <p:cNvSpPr>
            <a:spLocks noGrp="1"/>
          </p:cNvSpPr>
          <p:nvPr>
            <p:ph type="title"/>
          </p:nvPr>
        </p:nvSpPr>
        <p:spPr/>
        <p:txBody>
          <a:bodyPr/>
          <a:lstStyle/>
          <a:p>
            <a:r>
              <a:rPr lang="en-US" dirty="0"/>
              <a:t>Stand-alone Corrector Magnet </a:t>
            </a:r>
            <a:br>
              <a:rPr lang="en-US" dirty="0"/>
            </a:br>
            <a:endParaRPr lang="en-US" dirty="0"/>
          </a:p>
        </p:txBody>
      </p:sp>
      <p:sp>
        <p:nvSpPr>
          <p:cNvPr id="5" name="Date Placeholder 4">
            <a:extLst>
              <a:ext uri="{FF2B5EF4-FFF2-40B4-BE49-F238E27FC236}">
                <a16:creationId xmlns:a16="http://schemas.microsoft.com/office/drawing/2014/main" id="{71C7C9E7-816D-8D15-53A3-670FDBAE4E8E}"/>
              </a:ext>
            </a:extLst>
          </p:cNvPr>
          <p:cNvSpPr>
            <a:spLocks noGrp="1"/>
          </p:cNvSpPr>
          <p:nvPr>
            <p:ph type="dt" sz="half" idx="2"/>
          </p:nvPr>
        </p:nvSpPr>
        <p:spPr/>
        <p:txBody>
          <a:bodyPr/>
          <a:lstStyle/>
          <a:p>
            <a:fld id="{9A305794-074A-AF49-8CD8-BE20D68E65A1}" type="datetime1">
              <a:rPr lang="de-DE" smtClean="0"/>
              <a:t>04.07.2023</a:t>
            </a:fld>
            <a:endParaRPr lang="de-DE" dirty="0"/>
          </a:p>
        </p:txBody>
      </p:sp>
      <p:sp>
        <p:nvSpPr>
          <p:cNvPr id="6" name="Slide Number Placeholder 5">
            <a:extLst>
              <a:ext uri="{FF2B5EF4-FFF2-40B4-BE49-F238E27FC236}">
                <a16:creationId xmlns:a16="http://schemas.microsoft.com/office/drawing/2014/main" id="{AF4592ED-F7F4-2C91-57F7-F08D43BBF3B3}"/>
              </a:ext>
            </a:extLst>
          </p:cNvPr>
          <p:cNvSpPr>
            <a:spLocks noGrp="1"/>
          </p:cNvSpPr>
          <p:nvPr>
            <p:ph type="sldNum" sz="quarter" idx="4"/>
          </p:nvPr>
        </p:nvSpPr>
        <p:spPr/>
        <p:txBody>
          <a:bodyPr/>
          <a:lstStyle/>
          <a:p>
            <a:fld id="{90C102AE-0422-49F2-AB6F-2D341D1EB39B}" type="slidenum">
              <a:rPr lang="de-DE" smtClean="0"/>
              <a:pPr/>
              <a:t>16</a:t>
            </a:fld>
            <a:endParaRPr lang="de-DE" dirty="0"/>
          </a:p>
        </p:txBody>
      </p:sp>
      <p:sp>
        <p:nvSpPr>
          <p:cNvPr id="7" name="Footer Placeholder 6">
            <a:extLst>
              <a:ext uri="{FF2B5EF4-FFF2-40B4-BE49-F238E27FC236}">
                <a16:creationId xmlns:a16="http://schemas.microsoft.com/office/drawing/2014/main" id="{91CE7FA1-C804-F220-C0D5-23DD482A15EA}"/>
              </a:ext>
            </a:extLst>
          </p:cNvPr>
          <p:cNvSpPr>
            <a:spLocks noGrp="1"/>
          </p:cNvSpPr>
          <p:nvPr>
            <p:ph type="ftr" sz="quarter" idx="3"/>
          </p:nvPr>
        </p:nvSpPr>
        <p:spPr/>
        <p:txBody>
          <a:bodyPr/>
          <a:lstStyle/>
          <a:p>
            <a:r>
              <a:rPr lang="de-DE"/>
              <a:t>Dept. of Electrical Engineering and Information Technology | TEMF | Jan-Magnus Christmann</a:t>
            </a:r>
            <a:endParaRPr lang="de-DE" dirty="0"/>
          </a:p>
        </p:txBody>
      </p:sp>
      <p:pic>
        <p:nvPicPr>
          <p:cNvPr id="8" name="Graphic 7">
            <a:extLst>
              <a:ext uri="{FF2B5EF4-FFF2-40B4-BE49-F238E27FC236}">
                <a16:creationId xmlns:a16="http://schemas.microsoft.com/office/drawing/2014/main" id="{7F693724-8890-CC93-D182-E44C06B891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4435" y="2668186"/>
            <a:ext cx="2629309" cy="2340000"/>
          </a:xfrm>
          <a:prstGeom prst="rect">
            <a:avLst/>
          </a:prstGeom>
        </p:spPr>
      </p:pic>
      <p:pic>
        <p:nvPicPr>
          <p:cNvPr id="10" name="Graphic 9">
            <a:extLst>
              <a:ext uri="{FF2B5EF4-FFF2-40B4-BE49-F238E27FC236}">
                <a16:creationId xmlns:a16="http://schemas.microsoft.com/office/drawing/2014/main" id="{7A7E34CA-5C17-48A9-DD6C-4B63254EA7A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89448" y="2658522"/>
            <a:ext cx="2748436" cy="2340000"/>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970910F-46FC-95D8-6CE5-EB8A9B9A0741}"/>
                  </a:ext>
                </a:extLst>
              </p:cNvPr>
              <p:cNvSpPr txBox="1"/>
              <p:nvPr/>
            </p:nvSpPr>
            <p:spPr>
              <a:xfrm>
                <a:off x="8681859" y="2530136"/>
                <a:ext cx="3589853" cy="261610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1" i="0" u="none" strike="noStrike" kern="0" cap="none" spc="0" normalizeH="0" baseline="0" noProof="0" dirty="0">
                  <a:ln>
                    <a:noFill/>
                  </a:ln>
                  <a:solidFill>
                    <a:srgbClr val="000000"/>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600" b="1" i="0" u="none" strike="noStrike" kern="0" cap="none" spc="0" normalizeH="0" baseline="0" noProof="0" dirty="0">
                    <a:ln>
                      <a:noFill/>
                    </a:ln>
                    <a:solidFill>
                      <a:srgbClr val="000000"/>
                    </a:solidFill>
                    <a:effectLst/>
                    <a:uLnTx/>
                    <a:uFillTx/>
                    <a:latin typeface="Arial"/>
                    <a:ea typeface="+mn-ea"/>
                    <a:cs typeface="+mn-cs"/>
                  </a:rPr>
                  <a:t>Updated # </a:t>
                </a:r>
                <a:r>
                  <a:rPr kumimoji="0" lang="de-DE" sz="1600" b="1" i="0" u="none" strike="noStrike" kern="0" cap="none" spc="0" normalizeH="0" baseline="0" noProof="0" dirty="0" err="1">
                    <a:ln>
                      <a:noFill/>
                    </a:ln>
                    <a:solidFill>
                      <a:srgbClr val="000000"/>
                    </a:solidFill>
                    <a:effectLst/>
                    <a:uLnTx/>
                    <a:uFillTx/>
                    <a:latin typeface="Arial"/>
                    <a:ea typeface="+mn-ea"/>
                    <a:cs typeface="+mn-cs"/>
                  </a:rPr>
                  <a:t>turns</a:t>
                </a:r>
                <a:r>
                  <a:rPr kumimoji="0" lang="de-DE" sz="1600" b="1" i="0" u="none" strike="noStrike" kern="0" cap="none" spc="0" normalizeH="0" baseline="0" noProof="0" dirty="0">
                    <a:ln>
                      <a:noFill/>
                    </a:ln>
                    <a:solidFill>
                      <a:srgbClr val="000000"/>
                    </a:solidFill>
                    <a:effectLst/>
                    <a:uLnTx/>
                    <a:uFillTx/>
                    <a:latin typeface="Arial"/>
                    <a:ea typeface="+mn-ea"/>
                    <a:cs typeface="+mn-cs"/>
                  </a:rPr>
                  <a:t> &amp; </a:t>
                </a:r>
                <a:r>
                  <a:rPr kumimoji="0" lang="de-DE" sz="1600" b="1" i="0" u="none" strike="noStrike" kern="0" cap="none" spc="0" normalizeH="0" baseline="0" noProof="0" dirty="0" err="1">
                    <a:ln>
                      <a:noFill/>
                    </a:ln>
                    <a:solidFill>
                      <a:srgbClr val="000000"/>
                    </a:solidFill>
                    <a:effectLst/>
                    <a:uLnTx/>
                    <a:uFillTx/>
                    <a:latin typeface="Arial"/>
                    <a:ea typeface="+mn-ea"/>
                    <a:cs typeface="+mn-cs"/>
                  </a:rPr>
                  <a:t>current</a:t>
                </a:r>
                <a:r>
                  <a:rPr kumimoji="0" lang="de-DE" sz="1600" b="1" i="0" u="none" strike="noStrike" kern="0" cap="none" spc="0" normalizeH="0" baseline="0" noProof="0" dirty="0">
                    <a:ln>
                      <a:noFill/>
                    </a:ln>
                    <a:solidFill>
                      <a:srgbClr val="000000"/>
                    </a:solidFill>
                    <a:effectLst/>
                    <a:uLnTx/>
                    <a:uFillTx/>
                    <a:latin typeface="Arial"/>
                    <a:ea typeface="+mn-ea"/>
                    <a:cs typeface="+mn-cs"/>
                  </a:rPr>
                  <a:t>:</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è"/>
                  <a:tabLst/>
                  <a:defRPr/>
                </a:pPr>
                <a:r>
                  <a:rPr kumimoji="0" lang="en-US" sz="1600" b="0" i="0" u="none" strike="noStrike" kern="0" cap="none" spc="0" normalizeH="0" baseline="0" noProof="0" dirty="0">
                    <a:ln>
                      <a:noFill/>
                    </a:ln>
                    <a:solidFill>
                      <a:srgbClr val="000000"/>
                    </a:solidFill>
                    <a:effectLst/>
                    <a:uLnTx/>
                    <a:uFillTx/>
                    <a:ea typeface="+mn-ea"/>
                    <a:cs typeface="+mn-cs"/>
                  </a:rPr>
                  <a:t>Main coils:</a:t>
                </a:r>
                <a14:m>
                  <m:oMath xmlns:m="http://schemas.openxmlformats.org/officeDocument/2006/math">
                    <m:r>
                      <a:rPr kumimoji="0" lang="de-DE" sz="1600" b="0" i="0"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de-DE" sz="16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65</m:t>
                    </m:r>
                  </m:oMath>
                </a14:m>
                <a:r>
                  <a:rPr kumimoji="0" lang="en-US" sz="1600" b="0" i="0" u="none" strike="noStrike" kern="0" cap="none" spc="0" normalizeH="0" baseline="0" noProof="0" dirty="0">
                    <a:ln>
                      <a:noFill/>
                    </a:ln>
                    <a:solidFill>
                      <a:srgbClr val="000000"/>
                    </a:solidFill>
                    <a:effectLst/>
                    <a:uLnTx/>
                    <a:uFillTx/>
                    <a:ea typeface="+mn-ea"/>
                    <a:cs typeface="+mn-cs"/>
                  </a:rPr>
                  <a:t> turns, </a:t>
                </a:r>
                <a14:m>
                  <m:oMath xmlns:m="http://schemas.openxmlformats.org/officeDocument/2006/math">
                    <m:r>
                      <a:rPr kumimoji="0" lang="de-DE" sz="16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15 </m:t>
                    </m:r>
                    <m:r>
                      <m:rPr>
                        <m:sty m:val="p"/>
                      </m:rPr>
                      <a:rPr kumimoji="0" lang="de-DE" sz="1600" b="0" i="0"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A</m:t>
                    </m:r>
                  </m:oMath>
                </a14:m>
                <a:r>
                  <a:rPr kumimoji="0" lang="en-US" sz="1600" b="0" i="0" u="none" strike="noStrike" kern="0" cap="none" spc="0" normalizeH="0" baseline="0" noProof="0" dirty="0">
                    <a:ln>
                      <a:noFill/>
                    </a:ln>
                    <a:solidFill>
                      <a:srgbClr val="000000"/>
                    </a:solidFill>
                    <a:effectLst/>
                    <a:uLnTx/>
                    <a:uFillTx/>
                    <a:ea typeface="+mn-ea"/>
                    <a:cs typeface="+mn-cs"/>
                  </a:rPr>
                  <a:t>   </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è"/>
                  <a:tabLst/>
                  <a:defRPr/>
                </a:pPr>
                <a:r>
                  <a:rPr kumimoji="0" lang="en-US" sz="1600" b="0" i="0" u="none" strike="noStrike" kern="0" cap="none" spc="0" normalizeH="0" baseline="0" noProof="0" dirty="0">
                    <a:ln>
                      <a:noFill/>
                    </a:ln>
                    <a:solidFill>
                      <a:srgbClr val="000000"/>
                    </a:solidFill>
                    <a:effectLst/>
                    <a:uLnTx/>
                    <a:uFillTx/>
                    <a:ea typeface="+mn-ea"/>
                    <a:cs typeface="+mn-cs"/>
                  </a:rPr>
                  <a:t>Aux. coils: </a:t>
                </a:r>
                <a14:m>
                  <m:oMath xmlns:m="http://schemas.openxmlformats.org/officeDocument/2006/math">
                    <m:r>
                      <a:rPr kumimoji="0" lang="de-DE" sz="16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27</m:t>
                    </m:r>
                  </m:oMath>
                </a14:m>
                <a:r>
                  <a:rPr kumimoji="0" lang="en-US" sz="1600" b="0" i="0" u="none" strike="noStrike" kern="0" cap="none" spc="0" normalizeH="0" baseline="0" noProof="0" dirty="0">
                    <a:ln>
                      <a:noFill/>
                    </a:ln>
                    <a:solidFill>
                      <a:srgbClr val="000000"/>
                    </a:solidFill>
                    <a:effectLst/>
                    <a:uLnTx/>
                    <a:uFillTx/>
                    <a:ea typeface="+mn-ea"/>
                    <a:cs typeface="+mn-cs"/>
                  </a:rPr>
                  <a:t> turns</a:t>
                </a:r>
                <a:r>
                  <a:rPr kumimoji="0" lang="en-US" sz="1600" b="0" i="0" u="none" strike="noStrike" kern="0" cap="none" spc="0" normalizeH="0" baseline="0" noProof="0" dirty="0">
                    <a:ln>
                      <a:noFill/>
                    </a:ln>
                    <a:solidFill>
                      <a:srgbClr val="808080"/>
                    </a:solidFill>
                    <a:effectLst/>
                    <a:uLnTx/>
                    <a:uFillTx/>
                    <a:ea typeface="+mn-ea"/>
                    <a:cs typeface="+mn-cs"/>
                  </a:rPr>
                  <a:t>, </a:t>
                </a:r>
                <a14:m>
                  <m:oMath xmlns:m="http://schemas.openxmlformats.org/officeDocument/2006/math">
                    <m:r>
                      <a:rPr kumimoji="0" lang="de-DE" sz="16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15 </m:t>
                    </m:r>
                    <m:r>
                      <m:rPr>
                        <m:sty m:val="p"/>
                      </m:rPr>
                      <a:rPr kumimoji="0" lang="de-DE" sz="1600" b="0" i="0"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A</m:t>
                    </m:r>
                  </m:oMath>
                </a14:m>
                <a:endParaRPr kumimoji="0" lang="en-US" sz="1600" b="0" i="0" u="none" strike="noStrike" kern="0" cap="none" spc="0" normalizeH="0" baseline="0" noProof="0" dirty="0">
                  <a:ln>
                    <a:noFill/>
                  </a:ln>
                  <a:solidFill>
                    <a:srgbClr val="000000"/>
                  </a:solidFill>
                  <a:effectLst/>
                  <a:uLnTx/>
                  <a:uFillTx/>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14:m>
                  <m:oMath xmlns:m="http://schemas.openxmlformats.org/officeDocument/2006/math">
                    <m:r>
                      <a:rPr kumimoji="0" lang="de-DE" sz="16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65 </m:t>
                    </m:r>
                    <m:r>
                      <m:rPr>
                        <m:sty m:val="p"/>
                      </m:rPr>
                      <a:rPr kumimoji="0" lang="de-DE" sz="1600" b="0" i="0"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kHz</m:t>
                    </m:r>
                  </m:oMath>
                </a14:m>
                <a:r>
                  <a:rPr kumimoji="0" lang="en-US" sz="1600" b="0" i="0" u="none" strike="noStrike" kern="0" cap="none" spc="0" normalizeH="0" baseline="0" noProof="0" dirty="0">
                    <a:ln>
                      <a:noFill/>
                    </a:ln>
                    <a:solidFill>
                      <a:srgbClr val="000000"/>
                    </a:solidFill>
                    <a:effectLst/>
                    <a:uLnTx/>
                    <a:uFillTx/>
                    <a:ea typeface="+mn-ea"/>
                    <a:cs typeface="+mn-cs"/>
                  </a:rPr>
                  <a:t> vs. </a:t>
                </a:r>
                <a14:m>
                  <m:oMath xmlns:m="http://schemas.openxmlformats.org/officeDocument/2006/math">
                    <m:r>
                      <a:rPr kumimoji="0" lang="de-DE" sz="16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1 </m:t>
                    </m:r>
                    <m:r>
                      <m:rPr>
                        <m:sty m:val="p"/>
                      </m:rPr>
                      <a:rPr kumimoji="0" lang="de-DE" sz="1600" b="0" i="0"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Hz</m:t>
                    </m:r>
                  </m:oMath>
                </a14:m>
                <a:r>
                  <a:rPr kumimoji="0" lang="en-US" sz="1600" b="0" i="0" u="none" strike="noStrike" kern="0" cap="none" spc="0" normalizeH="0" baseline="0" noProof="0" dirty="0">
                    <a:ln>
                      <a:noFill/>
                    </a:ln>
                    <a:solidFill>
                      <a:srgbClr val="000000"/>
                    </a:solidFill>
                    <a:effectLst/>
                    <a:uLnTx/>
                    <a:uFillTx/>
                    <a:ea typeface="+mn-ea"/>
                    <a:cs typeface="+mn-cs"/>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ea typeface="+mn-ea"/>
                    <a:cs typeface="+mn-cs"/>
                    <a:sym typeface="Wingdings" panose="05000000000000000000" pitchFamily="2" charset="2"/>
                  </a:rPr>
                  <a:t></a:t>
                </a:r>
                <a:r>
                  <a:rPr kumimoji="0" lang="en-US" sz="1600" b="0" i="0" u="none" strike="noStrike" kern="0" cap="none" spc="0" normalizeH="0" baseline="0" noProof="0" dirty="0">
                    <a:ln>
                      <a:noFill/>
                    </a:ln>
                    <a:solidFill>
                      <a:srgbClr val="C00000"/>
                    </a:solidFill>
                    <a:effectLst/>
                    <a:uLnTx/>
                    <a:uFillTx/>
                    <a:ea typeface="+mn-ea"/>
                    <a:cs typeface="+mn-cs"/>
                  </a:rPr>
                  <a:t>Int. dipoles: </a:t>
                </a:r>
                <a14:m>
                  <m:oMath xmlns:m="http://schemas.openxmlformats.org/officeDocument/2006/math">
                    <m:r>
                      <a:rPr kumimoji="0" lang="de-DE" sz="1600" b="0" i="0" u="none" strike="noStrike" kern="0" cap="none" spc="0" normalizeH="0" baseline="0" noProof="0" dirty="0" smtClean="0">
                        <a:ln>
                          <a:noFill/>
                        </a:ln>
                        <a:solidFill>
                          <a:srgbClr val="C00000"/>
                        </a:solidFill>
                        <a:effectLst/>
                        <a:uLnTx/>
                        <a:uFillTx/>
                        <a:latin typeface="Cambria Math" panose="02040503050406030204" pitchFamily="18" charset="0"/>
                        <a:ea typeface="+mn-ea"/>
                        <a:cs typeface="+mn-cs"/>
                      </a:rPr>
                      <m:t>−</m:t>
                    </m:r>
                    <m:r>
                      <a:rPr kumimoji="0" lang="de-DE" sz="1600" b="0" i="1" u="none" strike="noStrike" kern="0" cap="none" spc="0" normalizeH="0" baseline="0" noProof="0" dirty="0" smtClean="0">
                        <a:ln>
                          <a:noFill/>
                        </a:ln>
                        <a:solidFill>
                          <a:srgbClr val="C00000"/>
                        </a:solidFill>
                        <a:effectLst/>
                        <a:uLnTx/>
                        <a:uFillTx/>
                        <a:latin typeface="Cambria Math" panose="02040503050406030204" pitchFamily="18" charset="0"/>
                        <a:ea typeface="+mn-ea"/>
                        <a:cs typeface="+mn-cs"/>
                      </a:rPr>
                      <m:t>57</m:t>
                    </m:r>
                    <m:r>
                      <a:rPr kumimoji="0" lang="de-DE" sz="1600" b="0" i="1" u="none" strike="noStrike" kern="0" cap="none" spc="0" normalizeH="0" baseline="0" noProof="0" smtClean="0">
                        <a:ln>
                          <a:noFill/>
                        </a:ln>
                        <a:solidFill>
                          <a:srgbClr val="C00000"/>
                        </a:solidFill>
                        <a:effectLst/>
                        <a:uLnTx/>
                        <a:uFillTx/>
                        <a:latin typeface="Cambria Math" panose="02040503050406030204" pitchFamily="18" charset="0"/>
                        <a:ea typeface="+mn-ea"/>
                        <a:cs typeface="+mn-cs"/>
                      </a:rPr>
                      <m:t> %</m:t>
                    </m:r>
                  </m:oMath>
                </a14:m>
                <a:endParaRPr kumimoji="0" lang="de-DE" sz="1600" b="0" i="0" u="none" strike="noStrike" kern="0" cap="none" spc="0" normalizeH="0" baseline="0" noProof="0" dirty="0">
                  <a:ln>
                    <a:noFill/>
                  </a:ln>
                  <a:solidFill>
                    <a:srgbClr val="C00000"/>
                  </a:solidFill>
                  <a:effectLst/>
                  <a:uLnTx/>
                  <a:uFillTx/>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ea typeface="+mn-ea"/>
                    <a:cs typeface="+mn-cs"/>
                    <a:sym typeface="Wingdings" panose="05000000000000000000" pitchFamily="2" charset="2"/>
                  </a:rPr>
                  <a:t></a:t>
                </a:r>
                <a:r>
                  <a:rPr kumimoji="0" lang="en-US" sz="1600" b="0" i="0" u="none" strike="noStrike" kern="0" cap="none" spc="0" normalizeH="0" baseline="0" noProof="0" dirty="0">
                    <a:ln>
                      <a:noFill/>
                    </a:ln>
                    <a:solidFill>
                      <a:srgbClr val="C00000"/>
                    </a:solidFill>
                    <a:effectLst/>
                    <a:uLnTx/>
                    <a:uFillTx/>
                    <a:ea typeface="+mn-ea"/>
                    <a:cs typeface="+mn-cs"/>
                  </a:rPr>
                  <a:t>Int. 14-poles: </a:t>
                </a:r>
                <a14:m>
                  <m:oMath xmlns:m="http://schemas.openxmlformats.org/officeDocument/2006/math">
                    <m:r>
                      <a:rPr kumimoji="0" lang="de-DE" sz="1600" b="0" i="1" u="none" strike="noStrike" kern="0" cap="none" spc="0" normalizeH="0" baseline="0" noProof="0" smtClean="0">
                        <a:ln>
                          <a:noFill/>
                        </a:ln>
                        <a:solidFill>
                          <a:srgbClr val="C00000"/>
                        </a:solidFill>
                        <a:effectLst/>
                        <a:uLnTx/>
                        <a:uFillTx/>
                        <a:latin typeface="Cambria Math" panose="02040503050406030204" pitchFamily="18" charset="0"/>
                        <a:ea typeface="+mn-ea"/>
                        <a:cs typeface="+mn-cs"/>
                      </a:rPr>
                      <m:t>−52 % </m:t>
                    </m:r>
                  </m:oMath>
                </a14:m>
                <a:endParaRPr kumimoji="0" lang="en-US" sz="1600" b="0" i="0" u="none" strike="noStrike" kern="0" cap="none" spc="0" normalizeH="0" baseline="0" noProof="0" dirty="0">
                  <a:ln>
                    <a:noFill/>
                  </a:ln>
                  <a:solidFill>
                    <a:srgbClr val="C00000"/>
                  </a:solidFill>
                  <a:effectLst/>
                  <a:uLnTx/>
                  <a:uFillTx/>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ea typeface="+mn-ea"/>
                    <a:cs typeface="+mn-cs"/>
                    <a:sym typeface="Wingdings" panose="05000000000000000000" pitchFamily="2" charset="2"/>
                  </a:rPr>
                  <a:t></a:t>
                </a:r>
                <a:r>
                  <a:rPr kumimoji="0" lang="en-US" sz="1600" b="0" i="0" u="none" strike="noStrike" kern="0" cap="none" spc="0" normalizeH="0" baseline="0" noProof="0" dirty="0">
                    <a:ln>
                      <a:noFill/>
                    </a:ln>
                    <a:solidFill>
                      <a:srgbClr val="C00000"/>
                    </a:solidFill>
                    <a:effectLst/>
                    <a:uLnTx/>
                    <a:uFillTx/>
                    <a:ea typeface="+mn-ea"/>
                    <a:cs typeface="+mn-cs"/>
                    <a:sym typeface="Wingdings" panose="05000000000000000000" pitchFamily="2" charset="2"/>
                  </a:rPr>
                  <a:t>Int. </a:t>
                </a:r>
                <a:r>
                  <a:rPr kumimoji="0" lang="en-US" sz="1600" b="0" i="0" u="none" strike="noStrike" kern="0" cap="none" spc="0" normalizeH="0" baseline="0" noProof="0" dirty="0">
                    <a:ln>
                      <a:noFill/>
                    </a:ln>
                    <a:solidFill>
                      <a:srgbClr val="C00000"/>
                    </a:solidFill>
                    <a:effectLst/>
                    <a:uLnTx/>
                    <a:uFillTx/>
                    <a:ea typeface="+mn-ea"/>
                    <a:cs typeface="+mn-cs"/>
                  </a:rPr>
                  <a:t>18-poles: </a:t>
                </a:r>
                <a14:m>
                  <m:oMath xmlns:m="http://schemas.openxmlformats.org/officeDocument/2006/math">
                    <m:r>
                      <a:rPr kumimoji="0" lang="de-DE" sz="1600" b="0" i="1" u="none" strike="noStrike" kern="0" cap="none" spc="0" normalizeH="0" baseline="0" noProof="0" smtClean="0">
                        <a:ln>
                          <a:noFill/>
                        </a:ln>
                        <a:solidFill>
                          <a:srgbClr val="C00000"/>
                        </a:solidFill>
                        <a:effectLst/>
                        <a:uLnTx/>
                        <a:uFillTx/>
                        <a:latin typeface="Cambria Math" panose="02040503050406030204" pitchFamily="18" charset="0"/>
                        <a:ea typeface="+mn-ea"/>
                        <a:cs typeface="+mn-cs"/>
                      </a:rPr>
                      <m:t>−54 %</m:t>
                    </m:r>
                  </m:oMath>
                </a14:m>
                <a:endParaRPr kumimoji="0" lang="de-DE" sz="1600" b="0" i="0" u="none" strike="noStrike" kern="0" cap="none" spc="0" normalizeH="0" baseline="0" noProof="0" dirty="0">
                  <a:ln>
                    <a:noFill/>
                  </a:ln>
                  <a:solidFill>
                    <a:srgbClr val="C00000"/>
                  </a:solidFill>
                  <a:effectLst/>
                  <a:uLnTx/>
                  <a:uFillTx/>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mn-ea"/>
                  <a:cs typeface="+mn-cs"/>
                </a:endParaRPr>
              </a:p>
            </p:txBody>
          </p:sp>
        </mc:Choice>
        <mc:Fallback xmlns="">
          <p:sp>
            <p:nvSpPr>
              <p:cNvPr id="12" name="TextBox 11">
                <a:extLst>
                  <a:ext uri="{FF2B5EF4-FFF2-40B4-BE49-F238E27FC236}">
                    <a16:creationId xmlns:a16="http://schemas.microsoft.com/office/drawing/2014/main" id="{5970910F-46FC-95D8-6CE5-EB8A9B9A0741}"/>
                  </a:ext>
                </a:extLst>
              </p:cNvPr>
              <p:cNvSpPr txBox="1">
                <a:spLocks noRot="1" noChangeAspect="1" noMove="1" noResize="1" noEditPoints="1" noAdjustHandles="1" noChangeArrowheads="1" noChangeShapeType="1" noTextEdit="1"/>
              </p:cNvSpPr>
              <p:nvPr/>
            </p:nvSpPr>
            <p:spPr>
              <a:xfrm>
                <a:off x="8681859" y="2530136"/>
                <a:ext cx="3589853" cy="2616101"/>
              </a:xfrm>
              <a:prstGeom prst="rect">
                <a:avLst/>
              </a:prstGeom>
              <a:blipFill>
                <a:blip r:embed="rId9"/>
                <a:stretch>
                  <a:fillRect l="-8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3" name="Table 3">
                <a:extLst>
                  <a:ext uri="{FF2B5EF4-FFF2-40B4-BE49-F238E27FC236}">
                    <a16:creationId xmlns:a16="http://schemas.microsoft.com/office/drawing/2014/main" id="{5D292F07-3D52-53A3-4A4C-0C606D34D4B7}"/>
                  </a:ext>
                </a:extLst>
              </p:cNvPr>
              <p:cNvGraphicFramePr>
                <a:graphicFrameLocks noGrp="1"/>
              </p:cNvGraphicFramePr>
              <p:nvPr>
                <p:extLst>
                  <p:ext uri="{D42A27DB-BD31-4B8C-83A1-F6EECF244321}">
                    <p14:modId xmlns:p14="http://schemas.microsoft.com/office/powerpoint/2010/main" val="515776527"/>
                  </p:ext>
                </p:extLst>
              </p:nvPr>
            </p:nvGraphicFramePr>
            <p:xfrm>
              <a:off x="790691" y="5092111"/>
              <a:ext cx="5601701" cy="1371600"/>
            </p:xfrm>
            <a:graphic>
              <a:graphicData uri="http://schemas.openxmlformats.org/drawingml/2006/table">
                <a:tbl>
                  <a:tblPr firstRow="1" bandRow="1">
                    <a:tableStyleId>{5940675A-B579-460E-94D1-54222C63F5DA}</a:tableStyleId>
                  </a:tblPr>
                  <a:tblGrid>
                    <a:gridCol w="1084311">
                      <a:extLst>
                        <a:ext uri="{9D8B030D-6E8A-4147-A177-3AD203B41FA5}">
                          <a16:colId xmlns:a16="http://schemas.microsoft.com/office/drawing/2014/main" val="432879396"/>
                        </a:ext>
                      </a:extLst>
                    </a:gridCol>
                    <a:gridCol w="1471930">
                      <a:extLst>
                        <a:ext uri="{9D8B030D-6E8A-4147-A177-3AD203B41FA5}">
                          <a16:colId xmlns:a16="http://schemas.microsoft.com/office/drawing/2014/main" val="3255744527"/>
                        </a:ext>
                      </a:extLst>
                    </a:gridCol>
                    <a:gridCol w="1510030">
                      <a:extLst>
                        <a:ext uri="{9D8B030D-6E8A-4147-A177-3AD203B41FA5}">
                          <a16:colId xmlns:a16="http://schemas.microsoft.com/office/drawing/2014/main" val="1728221787"/>
                        </a:ext>
                      </a:extLst>
                    </a:gridCol>
                    <a:gridCol w="1535430">
                      <a:extLst>
                        <a:ext uri="{9D8B030D-6E8A-4147-A177-3AD203B41FA5}">
                          <a16:colId xmlns:a16="http://schemas.microsoft.com/office/drawing/2014/main" val="3139422962"/>
                        </a:ext>
                      </a:extLst>
                    </a:gridCol>
                  </a:tblGrid>
                  <a:tr h="266400">
                    <a:tc>
                      <a:txBody>
                        <a:bodyPr/>
                        <a:lstStyle/>
                        <a:p>
                          <a:pPr algn="ctr"/>
                          <a14:m>
                            <m:oMath xmlns:m="http://schemas.openxmlformats.org/officeDocument/2006/math">
                              <m:r>
                                <a:rPr lang="de-DE" sz="1200" b="0" i="1" smtClean="0">
                                  <a:latin typeface="Cambria Math" panose="02040503050406030204" pitchFamily="18" charset="0"/>
                                </a:rPr>
                                <m:t>𝑓</m:t>
                              </m:r>
                            </m:oMath>
                          </a14:m>
                          <a:r>
                            <a:rPr lang="en-US" sz="1200" dirty="0"/>
                            <a:t> (Hz)</a:t>
                          </a:r>
                        </a:p>
                      </a:txBody>
                      <a:tcPr anchor="ctr"/>
                    </a:tc>
                    <a:tc>
                      <a:txBody>
                        <a:bodyPr/>
                        <a:lstStyle/>
                        <a:p>
                          <a:pPr algn="ctr"/>
                          <a:r>
                            <a:rPr lang="en-US" sz="1200" b="1" dirty="0"/>
                            <a:t>Int. dipole </a:t>
                          </a:r>
                          <a:r>
                            <a:rPr lang="en-US" sz="1200" dirty="0"/>
                            <a:t>(</a:t>
                          </a:r>
                          <a14:m>
                            <m:oMath xmlns:m="http://schemas.openxmlformats.org/officeDocument/2006/math">
                              <m:r>
                                <m:rPr>
                                  <m:sty m:val="p"/>
                                </m:rPr>
                                <a:rPr lang="de-DE" sz="1200" b="0" i="0" smtClean="0">
                                  <a:latin typeface="Cambria Math" panose="02040503050406030204" pitchFamily="18" charset="0"/>
                                </a:rPr>
                                <m:t>mT</m:t>
                              </m:r>
                              <m:r>
                                <a:rPr lang="de-DE" sz="1200" b="0" i="0" smtClean="0">
                                  <a:latin typeface="Cambria Math" panose="02040503050406030204" pitchFamily="18" charset="0"/>
                                </a:rPr>
                                <m:t> </m:t>
                              </m:r>
                              <m:r>
                                <m:rPr>
                                  <m:sty m:val="p"/>
                                </m:rPr>
                                <a:rPr lang="de-DE" sz="1200" b="0" i="0" smtClean="0">
                                  <a:latin typeface="Cambria Math" panose="02040503050406030204" pitchFamily="18" charset="0"/>
                                </a:rPr>
                                <m:t>m</m:t>
                              </m:r>
                            </m:oMath>
                          </a14:m>
                          <a:r>
                            <a:rPr lang="en-US" sz="1200" i="0" dirty="0"/>
                            <a:t>)</a:t>
                          </a:r>
                        </a:p>
                      </a:txBody>
                      <a:tcPr anchor="ctr"/>
                    </a:tc>
                    <a:tc>
                      <a:txBody>
                        <a:bodyPr/>
                        <a:lstStyle/>
                        <a:p>
                          <a:pPr algn="ctr"/>
                          <a:r>
                            <a:rPr lang="en-US" sz="1200" b="1" dirty="0"/>
                            <a:t>Int. 14-pole </a:t>
                          </a:r>
                          <a:r>
                            <a:rPr lang="en-US" sz="1200" dirty="0"/>
                            <a:t>(</a:t>
                          </a:r>
                          <a14:m>
                            <m:oMath xmlns:m="http://schemas.openxmlformats.org/officeDocument/2006/math">
                              <m:r>
                                <m:rPr>
                                  <m:sty m:val="p"/>
                                </m:rPr>
                                <a:rPr lang="de-DE" sz="1200" b="0" i="0" smtClean="0">
                                  <a:latin typeface="Cambria Math" panose="02040503050406030204" pitchFamily="18" charset="0"/>
                                </a:rPr>
                                <m:t>μT</m:t>
                              </m:r>
                              <m:r>
                                <a:rPr lang="de-DE" sz="1200" b="0" i="0" smtClean="0">
                                  <a:latin typeface="Cambria Math" panose="02040503050406030204" pitchFamily="18" charset="0"/>
                                </a:rPr>
                                <m:t> </m:t>
                              </m:r>
                              <m:r>
                                <m:rPr>
                                  <m:sty m:val="p"/>
                                </m:rPr>
                                <a:rPr lang="de-DE" sz="1200" b="0" i="0" smtClean="0">
                                  <a:latin typeface="Cambria Math" panose="02040503050406030204" pitchFamily="18" charset="0"/>
                                </a:rPr>
                                <m:t>m</m:t>
                              </m:r>
                            </m:oMath>
                          </a14:m>
                          <a:r>
                            <a:rPr lang="en-US" sz="1200" i="0" dirty="0"/>
                            <a:t>)</a:t>
                          </a:r>
                        </a:p>
                      </a:txBody>
                      <a:tcPr anchor="ctr"/>
                    </a:tc>
                    <a:tc>
                      <a:txBody>
                        <a:bodyPr/>
                        <a:lstStyle/>
                        <a:p>
                          <a:pPr algn="ctr"/>
                          <a:r>
                            <a:rPr lang="en-US" sz="1200" b="1" dirty="0"/>
                            <a:t>Int. 18-pole </a:t>
                          </a:r>
                          <a14:m>
                            <m:oMath xmlns:m="http://schemas.openxmlformats.org/officeDocument/2006/math">
                              <m:r>
                                <a:rPr lang="de-DE" sz="1200" b="0" i="1" smtClean="0">
                                  <a:latin typeface="Cambria Math" panose="02040503050406030204" pitchFamily="18" charset="0"/>
                                </a:rPr>
                                <m:t>(</m:t>
                              </m:r>
                              <m:r>
                                <m:rPr>
                                  <m:sty m:val="p"/>
                                </m:rPr>
                                <a:rPr lang="de-DE" sz="1200" b="0" i="0" smtClean="0">
                                  <a:latin typeface="Cambria Math" panose="02040503050406030204" pitchFamily="18" charset="0"/>
                                </a:rPr>
                                <m:t>μT</m:t>
                              </m:r>
                              <m:r>
                                <a:rPr lang="de-DE" sz="1200" b="0" i="0" smtClean="0">
                                  <a:latin typeface="Cambria Math" panose="02040503050406030204" pitchFamily="18" charset="0"/>
                                </a:rPr>
                                <m:t> </m:t>
                              </m:r>
                              <m:r>
                                <m:rPr>
                                  <m:sty m:val="p"/>
                                </m:rPr>
                                <a:rPr lang="de-DE" sz="1200" b="0" i="0" smtClean="0">
                                  <a:latin typeface="Cambria Math" panose="02040503050406030204" pitchFamily="18" charset="0"/>
                                </a:rPr>
                                <m:t>m</m:t>
                              </m:r>
                              <m:r>
                                <a:rPr lang="de-DE" sz="1200" b="0" i="1" smtClean="0">
                                  <a:latin typeface="Cambria Math" panose="02040503050406030204" pitchFamily="18" charset="0"/>
                                </a:rPr>
                                <m:t>)</m:t>
                              </m:r>
                            </m:oMath>
                          </a14:m>
                          <a:endParaRPr lang="en-US" sz="1200" dirty="0"/>
                        </a:p>
                      </a:txBody>
                      <a:tcPr anchor="ctr"/>
                    </a:tc>
                    <a:extLst>
                      <a:ext uri="{0D108BD9-81ED-4DB2-BD59-A6C34878D82A}">
                        <a16:rowId xmlns:a16="http://schemas.microsoft.com/office/drawing/2014/main" val="2617331031"/>
                      </a:ext>
                    </a:extLst>
                  </a:tr>
                  <a:tr h="266400">
                    <a:tc>
                      <a:txBody>
                        <a:bodyPr/>
                        <a:lstStyle/>
                        <a:p>
                          <a:pPr algn="ctr"/>
                          <a:r>
                            <a:rPr lang="en-US" sz="1200" dirty="0"/>
                            <a:t>1</a:t>
                          </a:r>
                        </a:p>
                      </a:txBody>
                      <a:tcPr/>
                    </a:tc>
                    <a:tc>
                      <a:txBody>
                        <a:bodyPr/>
                        <a:lstStyle/>
                        <a:p>
                          <a:pPr/>
                          <a14:m>
                            <m:oMathPara xmlns:m="http://schemas.openxmlformats.org/officeDocument/2006/math">
                              <m:oMathParaPr>
                                <m:jc m:val="centerGroup"/>
                              </m:oMathParaPr>
                              <m:oMath xmlns:m="http://schemas.openxmlformats.org/officeDocument/2006/math">
                                <m:r>
                                  <a:rPr lang="de-DE" sz="1200" b="0" i="1" smtClean="0">
                                    <a:latin typeface="Cambria Math" panose="02040503050406030204" pitchFamily="18" charset="0"/>
                                  </a:rPr>
                                  <m:t>11.6</m:t>
                                </m:r>
                              </m:oMath>
                            </m:oMathPara>
                          </a14:m>
                          <a:endParaRPr lang="en-US" sz="1200" dirty="0"/>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200" b="0" i="1" smtClean="0">
                                    <a:latin typeface="Cambria Math" panose="02040503050406030204" pitchFamily="18" charset="0"/>
                                  </a:rPr>
                                  <m:t>316.4</m:t>
                                </m:r>
                              </m:oMath>
                            </m:oMathPara>
                          </a14:m>
                          <a:endParaRPr lang="de-DE" sz="1200" b="0"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200" b="0" i="1" smtClean="0">
                                    <a:latin typeface="Cambria Math" panose="02040503050406030204" pitchFamily="18" charset="0"/>
                                  </a:rPr>
                                  <m:t>−30.3</m:t>
                                </m:r>
                              </m:oMath>
                            </m:oMathPara>
                          </a14:m>
                          <a:endParaRPr lang="de-DE" sz="1200" b="0" dirty="0"/>
                        </a:p>
                      </a:txBody>
                      <a:tcPr marL="45720" marR="45720"/>
                    </a:tc>
                    <a:extLst>
                      <a:ext uri="{0D108BD9-81ED-4DB2-BD59-A6C34878D82A}">
                        <a16:rowId xmlns:a16="http://schemas.microsoft.com/office/drawing/2014/main" val="2077996448"/>
                      </a:ext>
                    </a:extLst>
                  </a:tr>
                  <a:tr h="266400">
                    <a:tc>
                      <a:txBody>
                        <a:bodyPr/>
                        <a:lstStyle/>
                        <a:p>
                          <a:pPr algn="ctr"/>
                          <a:r>
                            <a:rPr lang="en-US" sz="1200" dirty="0"/>
                            <a:t>1000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200" b="0" i="1" smtClean="0">
                                    <a:latin typeface="Cambria Math" panose="02040503050406030204" pitchFamily="18" charset="0"/>
                                  </a:rPr>
                                  <m:t>10.7</m:t>
                                </m:r>
                              </m:oMath>
                            </m:oMathPara>
                          </a14:m>
                          <a:endParaRPr lang="en-US" sz="1200"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200" b="0" i="1" smtClean="0">
                                    <a:latin typeface="Cambria Math" panose="02040503050406030204" pitchFamily="18" charset="0"/>
                                  </a:rPr>
                                  <m:t>300.4</m:t>
                                </m:r>
                              </m:oMath>
                            </m:oMathPara>
                          </a14:m>
                          <a:endParaRPr lang="en-US" sz="1200"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200" b="0" i="1" smtClean="0">
                                    <a:latin typeface="Cambria Math" panose="02040503050406030204" pitchFamily="18" charset="0"/>
                                  </a:rPr>
                                  <m:t>−28.6</m:t>
                                </m:r>
                              </m:oMath>
                            </m:oMathPara>
                          </a14:m>
                          <a:endParaRPr lang="en-US" sz="1200" dirty="0"/>
                        </a:p>
                      </a:txBody>
                      <a:tcPr marL="45720" marR="45720"/>
                    </a:tc>
                    <a:extLst>
                      <a:ext uri="{0D108BD9-81ED-4DB2-BD59-A6C34878D82A}">
                        <a16:rowId xmlns:a16="http://schemas.microsoft.com/office/drawing/2014/main" val="3938991304"/>
                      </a:ext>
                    </a:extLst>
                  </a:tr>
                  <a:tr h="266400">
                    <a:tc>
                      <a:txBody>
                        <a:bodyPr/>
                        <a:lstStyle/>
                        <a:p>
                          <a:pPr algn="ctr"/>
                          <a:r>
                            <a:rPr lang="en-US" sz="1200" dirty="0"/>
                            <a:t>10000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200" b="0" i="1" smtClean="0">
                                    <a:latin typeface="Cambria Math" panose="02040503050406030204" pitchFamily="18" charset="0"/>
                                  </a:rPr>
                                  <m:t>7.6</m:t>
                                </m:r>
                              </m:oMath>
                            </m:oMathPara>
                          </a14:m>
                          <a:endParaRPr lang="en-US" sz="1200"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200" b="0" i="1" smtClean="0">
                                    <a:latin typeface="Cambria Math" panose="02040503050406030204" pitchFamily="18" charset="0"/>
                                  </a:rPr>
                                  <m:t>229.0</m:t>
                                </m:r>
                              </m:oMath>
                            </m:oMathPara>
                          </a14:m>
                          <a:endParaRPr lang="en-US" sz="1200"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200" b="0" i="1" smtClean="0">
                                    <a:latin typeface="Cambria Math" panose="02040503050406030204" pitchFamily="18" charset="0"/>
                                  </a:rPr>
                                  <m:t>−21.5</m:t>
                                </m:r>
                              </m:oMath>
                            </m:oMathPara>
                          </a14:m>
                          <a:endParaRPr lang="en-US" sz="1200" dirty="0"/>
                        </a:p>
                      </a:txBody>
                      <a:tcPr marL="45720" marR="45720"/>
                    </a:tc>
                    <a:extLst>
                      <a:ext uri="{0D108BD9-81ED-4DB2-BD59-A6C34878D82A}">
                        <a16:rowId xmlns:a16="http://schemas.microsoft.com/office/drawing/2014/main" val="1389072290"/>
                      </a:ext>
                    </a:extLst>
                  </a:tr>
                  <a:tr h="266400">
                    <a:tc>
                      <a:txBody>
                        <a:bodyPr/>
                        <a:lstStyle/>
                        <a:p>
                          <a:pPr algn="ctr"/>
                          <a:r>
                            <a:rPr lang="en-US" sz="1200" dirty="0"/>
                            <a:t>65000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200" b="0" i="1" smtClean="0">
                                    <a:latin typeface="Cambria Math" panose="02040503050406030204" pitchFamily="18" charset="0"/>
                                  </a:rPr>
                                  <m:t>5.0</m:t>
                                </m:r>
                              </m:oMath>
                            </m:oMathPara>
                          </a14:m>
                          <a:endParaRPr lang="en-US" sz="1200"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de-DE" sz="1200" b="0" i="1" smtClean="0">
                                    <a:latin typeface="Cambria Math" panose="02040503050406030204" pitchFamily="18" charset="0"/>
                                  </a:rPr>
                                  <m:t>150.3</m:t>
                                </m:r>
                              </m:oMath>
                            </m:oMathPara>
                          </a14:m>
                          <a:endParaRPr lang="en-US" sz="1200"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200" b="0" i="1" smtClean="0">
                                    <a:latin typeface="Cambria Math" panose="02040503050406030204" pitchFamily="18" charset="0"/>
                                  </a:rPr>
                                  <m:t>−13.9</m:t>
                                </m:r>
                              </m:oMath>
                            </m:oMathPara>
                          </a14:m>
                          <a:endParaRPr lang="en-US" sz="1200" dirty="0"/>
                        </a:p>
                      </a:txBody>
                      <a:tcPr marL="45720" marR="45720"/>
                    </a:tc>
                    <a:extLst>
                      <a:ext uri="{0D108BD9-81ED-4DB2-BD59-A6C34878D82A}">
                        <a16:rowId xmlns:a16="http://schemas.microsoft.com/office/drawing/2014/main" val="3951052981"/>
                      </a:ext>
                    </a:extLst>
                  </a:tr>
                </a:tbl>
              </a:graphicData>
            </a:graphic>
          </p:graphicFrame>
        </mc:Choice>
        <mc:Fallback xmlns="">
          <p:graphicFrame>
            <p:nvGraphicFramePr>
              <p:cNvPr id="13" name="Table 3">
                <a:extLst>
                  <a:ext uri="{FF2B5EF4-FFF2-40B4-BE49-F238E27FC236}">
                    <a16:creationId xmlns:a16="http://schemas.microsoft.com/office/drawing/2014/main" id="{5D292F07-3D52-53A3-4A4C-0C606D34D4B7}"/>
                  </a:ext>
                </a:extLst>
              </p:cNvPr>
              <p:cNvGraphicFramePr>
                <a:graphicFrameLocks noGrp="1"/>
              </p:cNvGraphicFramePr>
              <p:nvPr>
                <p:extLst>
                  <p:ext uri="{D42A27DB-BD31-4B8C-83A1-F6EECF244321}">
                    <p14:modId xmlns:p14="http://schemas.microsoft.com/office/powerpoint/2010/main" val="515776527"/>
                  </p:ext>
                </p:extLst>
              </p:nvPr>
            </p:nvGraphicFramePr>
            <p:xfrm>
              <a:off x="790691" y="5092111"/>
              <a:ext cx="5601701" cy="1371600"/>
            </p:xfrm>
            <a:graphic>
              <a:graphicData uri="http://schemas.openxmlformats.org/drawingml/2006/table">
                <a:tbl>
                  <a:tblPr firstRow="1" bandRow="1">
                    <a:tableStyleId>{5940675A-B579-460E-94D1-54222C63F5DA}</a:tableStyleId>
                  </a:tblPr>
                  <a:tblGrid>
                    <a:gridCol w="1084311">
                      <a:extLst>
                        <a:ext uri="{9D8B030D-6E8A-4147-A177-3AD203B41FA5}">
                          <a16:colId xmlns:a16="http://schemas.microsoft.com/office/drawing/2014/main" val="432879396"/>
                        </a:ext>
                      </a:extLst>
                    </a:gridCol>
                    <a:gridCol w="1471930">
                      <a:extLst>
                        <a:ext uri="{9D8B030D-6E8A-4147-A177-3AD203B41FA5}">
                          <a16:colId xmlns:a16="http://schemas.microsoft.com/office/drawing/2014/main" val="3255744527"/>
                        </a:ext>
                      </a:extLst>
                    </a:gridCol>
                    <a:gridCol w="1510030">
                      <a:extLst>
                        <a:ext uri="{9D8B030D-6E8A-4147-A177-3AD203B41FA5}">
                          <a16:colId xmlns:a16="http://schemas.microsoft.com/office/drawing/2014/main" val="1728221787"/>
                        </a:ext>
                      </a:extLst>
                    </a:gridCol>
                    <a:gridCol w="1535430">
                      <a:extLst>
                        <a:ext uri="{9D8B030D-6E8A-4147-A177-3AD203B41FA5}">
                          <a16:colId xmlns:a16="http://schemas.microsoft.com/office/drawing/2014/main" val="3139422962"/>
                        </a:ext>
                      </a:extLst>
                    </a:gridCol>
                  </a:tblGrid>
                  <a:tr h="274320">
                    <a:tc>
                      <a:txBody>
                        <a:bodyPr/>
                        <a:lstStyle/>
                        <a:p>
                          <a:endParaRPr lang="en-US"/>
                        </a:p>
                      </a:txBody>
                      <a:tcPr anchor="ctr">
                        <a:blipFill>
                          <a:blip r:embed="rId10"/>
                          <a:stretch>
                            <a:fillRect l="-562" t="-2222" r="-417978" b="-415556"/>
                          </a:stretch>
                        </a:blipFill>
                      </a:tcPr>
                    </a:tc>
                    <a:tc>
                      <a:txBody>
                        <a:bodyPr/>
                        <a:lstStyle/>
                        <a:p>
                          <a:endParaRPr lang="en-US"/>
                        </a:p>
                      </a:txBody>
                      <a:tcPr anchor="ctr">
                        <a:blipFill>
                          <a:blip r:embed="rId10"/>
                          <a:stretch>
                            <a:fillRect l="-73967" t="-2222" r="-207438" b="-415556"/>
                          </a:stretch>
                        </a:blipFill>
                      </a:tcPr>
                    </a:tc>
                    <a:tc>
                      <a:txBody>
                        <a:bodyPr/>
                        <a:lstStyle/>
                        <a:p>
                          <a:endParaRPr lang="en-US"/>
                        </a:p>
                      </a:txBody>
                      <a:tcPr anchor="ctr">
                        <a:blipFill>
                          <a:blip r:embed="rId10"/>
                          <a:stretch>
                            <a:fillRect l="-169758" t="-2222" r="-102419" b="-415556"/>
                          </a:stretch>
                        </a:blipFill>
                      </a:tcPr>
                    </a:tc>
                    <a:tc>
                      <a:txBody>
                        <a:bodyPr/>
                        <a:lstStyle/>
                        <a:p>
                          <a:endParaRPr lang="en-US"/>
                        </a:p>
                      </a:txBody>
                      <a:tcPr anchor="ctr">
                        <a:blipFill>
                          <a:blip r:embed="rId10"/>
                          <a:stretch>
                            <a:fillRect l="-265476" t="-2222" r="-794" b="-415556"/>
                          </a:stretch>
                        </a:blipFill>
                      </a:tcPr>
                    </a:tc>
                    <a:extLst>
                      <a:ext uri="{0D108BD9-81ED-4DB2-BD59-A6C34878D82A}">
                        <a16:rowId xmlns:a16="http://schemas.microsoft.com/office/drawing/2014/main" val="2617331031"/>
                      </a:ext>
                    </a:extLst>
                  </a:tr>
                  <a:tr h="274320">
                    <a:tc>
                      <a:txBody>
                        <a:bodyPr/>
                        <a:lstStyle/>
                        <a:p>
                          <a:pPr algn="ctr"/>
                          <a:r>
                            <a:rPr lang="en-US" sz="1200" dirty="0"/>
                            <a:t>1</a:t>
                          </a:r>
                        </a:p>
                      </a:txBody>
                      <a:tcPr/>
                    </a:tc>
                    <a:tc>
                      <a:txBody>
                        <a:bodyPr/>
                        <a:lstStyle/>
                        <a:p>
                          <a:endParaRPr lang="en-US"/>
                        </a:p>
                      </a:txBody>
                      <a:tcPr marL="45720" marR="45720">
                        <a:blipFill>
                          <a:blip r:embed="rId10"/>
                          <a:stretch>
                            <a:fillRect l="-73967" t="-102222" r="-207438" b="-315556"/>
                          </a:stretch>
                        </a:blipFill>
                      </a:tcPr>
                    </a:tc>
                    <a:tc>
                      <a:txBody>
                        <a:bodyPr/>
                        <a:lstStyle/>
                        <a:p>
                          <a:endParaRPr lang="en-US"/>
                        </a:p>
                      </a:txBody>
                      <a:tcPr marL="45720" marR="45720">
                        <a:blipFill>
                          <a:blip r:embed="rId10"/>
                          <a:stretch>
                            <a:fillRect l="-169758" t="-102222" r="-102419" b="-315556"/>
                          </a:stretch>
                        </a:blipFill>
                      </a:tcPr>
                    </a:tc>
                    <a:tc>
                      <a:txBody>
                        <a:bodyPr/>
                        <a:lstStyle/>
                        <a:p>
                          <a:endParaRPr lang="en-US"/>
                        </a:p>
                      </a:txBody>
                      <a:tcPr marL="45720" marR="45720">
                        <a:blipFill>
                          <a:blip r:embed="rId10"/>
                          <a:stretch>
                            <a:fillRect l="-265476" t="-102222" r="-794" b="-315556"/>
                          </a:stretch>
                        </a:blipFill>
                      </a:tcPr>
                    </a:tc>
                    <a:extLst>
                      <a:ext uri="{0D108BD9-81ED-4DB2-BD59-A6C34878D82A}">
                        <a16:rowId xmlns:a16="http://schemas.microsoft.com/office/drawing/2014/main" val="2077996448"/>
                      </a:ext>
                    </a:extLst>
                  </a:tr>
                  <a:tr h="274320">
                    <a:tc>
                      <a:txBody>
                        <a:bodyPr/>
                        <a:lstStyle/>
                        <a:p>
                          <a:pPr algn="ctr"/>
                          <a:r>
                            <a:rPr lang="en-US" sz="1200" dirty="0"/>
                            <a:t>1000</a:t>
                          </a:r>
                        </a:p>
                      </a:txBody>
                      <a:tcPr/>
                    </a:tc>
                    <a:tc>
                      <a:txBody>
                        <a:bodyPr/>
                        <a:lstStyle/>
                        <a:p>
                          <a:endParaRPr lang="en-US"/>
                        </a:p>
                      </a:txBody>
                      <a:tcPr marL="45720" marR="45720">
                        <a:blipFill>
                          <a:blip r:embed="rId10"/>
                          <a:stretch>
                            <a:fillRect l="-73967" t="-197826" r="-207438" b="-208696"/>
                          </a:stretch>
                        </a:blipFill>
                      </a:tcPr>
                    </a:tc>
                    <a:tc>
                      <a:txBody>
                        <a:bodyPr/>
                        <a:lstStyle/>
                        <a:p>
                          <a:endParaRPr lang="en-US"/>
                        </a:p>
                      </a:txBody>
                      <a:tcPr marL="45720" marR="45720">
                        <a:blipFill>
                          <a:blip r:embed="rId10"/>
                          <a:stretch>
                            <a:fillRect l="-169758" t="-197826" r="-102419" b="-208696"/>
                          </a:stretch>
                        </a:blipFill>
                      </a:tcPr>
                    </a:tc>
                    <a:tc>
                      <a:txBody>
                        <a:bodyPr/>
                        <a:lstStyle/>
                        <a:p>
                          <a:endParaRPr lang="en-US"/>
                        </a:p>
                      </a:txBody>
                      <a:tcPr marL="45720" marR="45720">
                        <a:blipFill>
                          <a:blip r:embed="rId10"/>
                          <a:stretch>
                            <a:fillRect l="-265476" t="-197826" r="-794" b="-208696"/>
                          </a:stretch>
                        </a:blipFill>
                      </a:tcPr>
                    </a:tc>
                    <a:extLst>
                      <a:ext uri="{0D108BD9-81ED-4DB2-BD59-A6C34878D82A}">
                        <a16:rowId xmlns:a16="http://schemas.microsoft.com/office/drawing/2014/main" val="3938991304"/>
                      </a:ext>
                    </a:extLst>
                  </a:tr>
                  <a:tr h="274320">
                    <a:tc>
                      <a:txBody>
                        <a:bodyPr/>
                        <a:lstStyle/>
                        <a:p>
                          <a:pPr algn="ctr"/>
                          <a:r>
                            <a:rPr lang="en-US" sz="1200" dirty="0"/>
                            <a:t>10000</a:t>
                          </a:r>
                        </a:p>
                      </a:txBody>
                      <a:tcPr/>
                    </a:tc>
                    <a:tc>
                      <a:txBody>
                        <a:bodyPr/>
                        <a:lstStyle/>
                        <a:p>
                          <a:endParaRPr lang="en-US"/>
                        </a:p>
                      </a:txBody>
                      <a:tcPr marL="45720" marR="45720">
                        <a:blipFill>
                          <a:blip r:embed="rId10"/>
                          <a:stretch>
                            <a:fillRect l="-73967" t="-304444" r="-207438" b="-113333"/>
                          </a:stretch>
                        </a:blipFill>
                      </a:tcPr>
                    </a:tc>
                    <a:tc>
                      <a:txBody>
                        <a:bodyPr/>
                        <a:lstStyle/>
                        <a:p>
                          <a:endParaRPr lang="en-US"/>
                        </a:p>
                      </a:txBody>
                      <a:tcPr marL="45720" marR="45720">
                        <a:blipFill>
                          <a:blip r:embed="rId10"/>
                          <a:stretch>
                            <a:fillRect l="-169758" t="-304444" r="-102419" b="-113333"/>
                          </a:stretch>
                        </a:blipFill>
                      </a:tcPr>
                    </a:tc>
                    <a:tc>
                      <a:txBody>
                        <a:bodyPr/>
                        <a:lstStyle/>
                        <a:p>
                          <a:endParaRPr lang="en-US"/>
                        </a:p>
                      </a:txBody>
                      <a:tcPr marL="45720" marR="45720">
                        <a:blipFill>
                          <a:blip r:embed="rId10"/>
                          <a:stretch>
                            <a:fillRect l="-265476" t="-304444" r="-794" b="-113333"/>
                          </a:stretch>
                        </a:blipFill>
                      </a:tcPr>
                    </a:tc>
                    <a:extLst>
                      <a:ext uri="{0D108BD9-81ED-4DB2-BD59-A6C34878D82A}">
                        <a16:rowId xmlns:a16="http://schemas.microsoft.com/office/drawing/2014/main" val="1389072290"/>
                      </a:ext>
                    </a:extLst>
                  </a:tr>
                  <a:tr h="274320">
                    <a:tc>
                      <a:txBody>
                        <a:bodyPr/>
                        <a:lstStyle/>
                        <a:p>
                          <a:pPr algn="ctr"/>
                          <a:r>
                            <a:rPr lang="en-US" sz="1200" dirty="0"/>
                            <a:t>65000</a:t>
                          </a:r>
                        </a:p>
                      </a:txBody>
                      <a:tcPr/>
                    </a:tc>
                    <a:tc>
                      <a:txBody>
                        <a:bodyPr/>
                        <a:lstStyle/>
                        <a:p>
                          <a:endParaRPr lang="en-US"/>
                        </a:p>
                      </a:txBody>
                      <a:tcPr marL="45720" marR="45720">
                        <a:blipFill>
                          <a:blip r:embed="rId10"/>
                          <a:stretch>
                            <a:fillRect l="-73967" t="-404444" r="-207438" b="-13333"/>
                          </a:stretch>
                        </a:blipFill>
                      </a:tcPr>
                    </a:tc>
                    <a:tc>
                      <a:txBody>
                        <a:bodyPr/>
                        <a:lstStyle/>
                        <a:p>
                          <a:endParaRPr lang="en-US"/>
                        </a:p>
                      </a:txBody>
                      <a:tcPr marL="45720" marR="45720">
                        <a:blipFill>
                          <a:blip r:embed="rId10"/>
                          <a:stretch>
                            <a:fillRect l="-169758" t="-404444" r="-102419" b="-13333"/>
                          </a:stretch>
                        </a:blipFill>
                      </a:tcPr>
                    </a:tc>
                    <a:tc>
                      <a:txBody>
                        <a:bodyPr/>
                        <a:lstStyle/>
                        <a:p>
                          <a:endParaRPr lang="en-US"/>
                        </a:p>
                      </a:txBody>
                      <a:tcPr marL="45720" marR="45720">
                        <a:blipFill>
                          <a:blip r:embed="rId10"/>
                          <a:stretch>
                            <a:fillRect l="-265476" t="-404444" r="-794" b="-13333"/>
                          </a:stretch>
                        </a:blipFill>
                      </a:tcPr>
                    </a:tc>
                    <a:extLst>
                      <a:ext uri="{0D108BD9-81ED-4DB2-BD59-A6C34878D82A}">
                        <a16:rowId xmlns:a16="http://schemas.microsoft.com/office/drawing/2014/main" val="3951052981"/>
                      </a:ext>
                    </a:extLst>
                  </a:tr>
                </a:tbl>
              </a:graphicData>
            </a:graphic>
          </p:graphicFrame>
        </mc:Fallback>
      </mc:AlternateContent>
      <p:pic>
        <p:nvPicPr>
          <p:cNvPr id="2" name="Graphic 1">
            <a:extLst>
              <a:ext uri="{FF2B5EF4-FFF2-40B4-BE49-F238E27FC236}">
                <a16:creationId xmlns:a16="http://schemas.microsoft.com/office/drawing/2014/main" id="{394AA5AC-D9EA-184D-C2EB-A0B66B52AB2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84360" y="2668186"/>
            <a:ext cx="2578256" cy="2340000"/>
          </a:xfrm>
          <a:prstGeom prst="rect">
            <a:avLst/>
          </a:prstGeom>
        </p:spPr>
      </p:pic>
    </p:spTree>
    <p:extLst>
      <p:ext uri="{BB962C8B-B14F-4D97-AF65-F5344CB8AC3E}">
        <p14:creationId xmlns:p14="http://schemas.microsoft.com/office/powerpoint/2010/main" val="2177843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454E59-4068-F7F6-1F4F-38EA04EF8229}"/>
              </a:ext>
            </a:extLst>
          </p:cNvPr>
          <p:cNvSpPr>
            <a:spLocks noGrp="1"/>
          </p:cNvSpPr>
          <p:nvPr>
            <p:ph type="body" sz="quarter" idx="11"/>
          </p:nvPr>
        </p:nvSpPr>
        <p:spPr/>
        <p:txBody>
          <a:bodyPr/>
          <a:lstStyle/>
          <a:p>
            <a:r>
              <a:rPr lang="en-US" dirty="0"/>
              <a:t>Inclusion of Beam pipe</a:t>
            </a:r>
          </a:p>
        </p:txBody>
      </p:sp>
      <p:sp>
        <p:nvSpPr>
          <p:cNvPr id="4" name="Title 3">
            <a:extLst>
              <a:ext uri="{FF2B5EF4-FFF2-40B4-BE49-F238E27FC236}">
                <a16:creationId xmlns:a16="http://schemas.microsoft.com/office/drawing/2014/main" id="{220AD49B-67B3-4B0E-A337-74F499002854}"/>
              </a:ext>
            </a:extLst>
          </p:cNvPr>
          <p:cNvSpPr>
            <a:spLocks noGrp="1"/>
          </p:cNvSpPr>
          <p:nvPr>
            <p:ph type="title"/>
          </p:nvPr>
        </p:nvSpPr>
        <p:spPr/>
        <p:txBody>
          <a:bodyPr/>
          <a:lstStyle/>
          <a:p>
            <a:r>
              <a:rPr lang="en-US" dirty="0"/>
              <a:t>Stand-alone Corrector Magnet</a:t>
            </a:r>
          </a:p>
        </p:txBody>
      </p:sp>
      <p:sp>
        <p:nvSpPr>
          <p:cNvPr id="5" name="Date Placeholder 4">
            <a:extLst>
              <a:ext uri="{FF2B5EF4-FFF2-40B4-BE49-F238E27FC236}">
                <a16:creationId xmlns:a16="http://schemas.microsoft.com/office/drawing/2014/main" id="{EC5ABA85-8622-A406-58BF-BD6BF4805BBD}"/>
              </a:ext>
            </a:extLst>
          </p:cNvPr>
          <p:cNvSpPr>
            <a:spLocks noGrp="1"/>
          </p:cNvSpPr>
          <p:nvPr>
            <p:ph type="dt" sz="half" idx="2"/>
          </p:nvPr>
        </p:nvSpPr>
        <p:spPr/>
        <p:txBody>
          <a:bodyPr/>
          <a:lstStyle/>
          <a:p>
            <a:fld id="{9A305794-074A-AF49-8CD8-BE20D68E65A1}" type="datetime1">
              <a:rPr lang="de-DE" smtClean="0"/>
              <a:t>04.07.2023</a:t>
            </a:fld>
            <a:endParaRPr lang="de-DE" dirty="0"/>
          </a:p>
        </p:txBody>
      </p:sp>
      <p:sp>
        <p:nvSpPr>
          <p:cNvPr id="6" name="Slide Number Placeholder 5">
            <a:extLst>
              <a:ext uri="{FF2B5EF4-FFF2-40B4-BE49-F238E27FC236}">
                <a16:creationId xmlns:a16="http://schemas.microsoft.com/office/drawing/2014/main" id="{5859A9F7-BA9F-3B77-170C-543CF087E1E0}"/>
              </a:ext>
            </a:extLst>
          </p:cNvPr>
          <p:cNvSpPr>
            <a:spLocks noGrp="1"/>
          </p:cNvSpPr>
          <p:nvPr>
            <p:ph type="sldNum" sz="quarter" idx="4"/>
          </p:nvPr>
        </p:nvSpPr>
        <p:spPr/>
        <p:txBody>
          <a:bodyPr/>
          <a:lstStyle/>
          <a:p>
            <a:fld id="{90C102AE-0422-49F2-AB6F-2D341D1EB39B}" type="slidenum">
              <a:rPr lang="de-DE" smtClean="0"/>
              <a:pPr/>
              <a:t>17</a:t>
            </a:fld>
            <a:endParaRPr lang="de-DE" dirty="0"/>
          </a:p>
        </p:txBody>
      </p:sp>
      <p:sp>
        <p:nvSpPr>
          <p:cNvPr id="7" name="Footer Placeholder 6">
            <a:extLst>
              <a:ext uri="{FF2B5EF4-FFF2-40B4-BE49-F238E27FC236}">
                <a16:creationId xmlns:a16="http://schemas.microsoft.com/office/drawing/2014/main" id="{7A952A6B-633C-90A8-8D6D-2E89884B4DF0}"/>
              </a:ext>
            </a:extLst>
          </p:cNvPr>
          <p:cNvSpPr>
            <a:spLocks noGrp="1"/>
          </p:cNvSpPr>
          <p:nvPr>
            <p:ph type="ftr" sz="quarter" idx="3"/>
          </p:nvPr>
        </p:nvSpPr>
        <p:spPr/>
        <p:txBody>
          <a:bodyPr/>
          <a:lstStyle/>
          <a:p>
            <a:r>
              <a:rPr lang="de-DE"/>
              <a:t>Dept. of Electrical Engineering and Information Technology | TEMF | Jan-Magnus Christmann</a:t>
            </a:r>
            <a:endParaRPr lang="de-DE" dirty="0"/>
          </a:p>
        </p:txBody>
      </p:sp>
      <p:pic>
        <p:nvPicPr>
          <p:cNvPr id="8" name="Picture 7" descr="Diagram&#10;&#10;Description automatically generated">
            <a:extLst>
              <a:ext uri="{FF2B5EF4-FFF2-40B4-BE49-F238E27FC236}">
                <a16:creationId xmlns:a16="http://schemas.microsoft.com/office/drawing/2014/main" id="{808373BB-C626-5ED9-3C53-EA071207F4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613" y="2385984"/>
            <a:ext cx="2637879" cy="2340000"/>
          </a:xfrm>
          <a:prstGeom prst="rect">
            <a:avLst/>
          </a:prstGeom>
        </p:spPr>
      </p:pic>
      <mc:AlternateContent xmlns:mc="http://schemas.openxmlformats.org/markup-compatibility/2006" xmlns:a14="http://schemas.microsoft.com/office/drawing/2010/main">
        <mc:Choice Requires="a14">
          <p:graphicFrame>
            <p:nvGraphicFramePr>
              <p:cNvPr id="12" name="Table 3">
                <a:extLst>
                  <a:ext uri="{FF2B5EF4-FFF2-40B4-BE49-F238E27FC236}">
                    <a16:creationId xmlns:a16="http://schemas.microsoft.com/office/drawing/2014/main" id="{B464B1A8-BC9D-CE5E-1323-193720D6890C}"/>
                  </a:ext>
                </a:extLst>
              </p:cNvPr>
              <p:cNvGraphicFramePr>
                <a:graphicFrameLocks noGrp="1"/>
              </p:cNvGraphicFramePr>
              <p:nvPr/>
            </p:nvGraphicFramePr>
            <p:xfrm>
              <a:off x="665086" y="4843237"/>
              <a:ext cx="5884606" cy="1524000"/>
            </p:xfrm>
            <a:graphic>
              <a:graphicData uri="http://schemas.openxmlformats.org/drawingml/2006/table">
                <a:tbl>
                  <a:tblPr firstRow="1" bandRow="1">
                    <a:tableStyleId>{5940675A-B579-460E-94D1-54222C63F5DA}</a:tableStyleId>
                  </a:tblPr>
                  <a:tblGrid>
                    <a:gridCol w="740153">
                      <a:extLst>
                        <a:ext uri="{9D8B030D-6E8A-4147-A177-3AD203B41FA5}">
                          <a16:colId xmlns:a16="http://schemas.microsoft.com/office/drawing/2014/main" val="432879396"/>
                        </a:ext>
                      </a:extLst>
                    </a:gridCol>
                    <a:gridCol w="1673543">
                      <a:extLst>
                        <a:ext uri="{9D8B030D-6E8A-4147-A177-3AD203B41FA5}">
                          <a16:colId xmlns:a16="http://schemas.microsoft.com/office/drawing/2014/main" val="3255744527"/>
                        </a:ext>
                      </a:extLst>
                    </a:gridCol>
                    <a:gridCol w="1721167">
                      <a:extLst>
                        <a:ext uri="{9D8B030D-6E8A-4147-A177-3AD203B41FA5}">
                          <a16:colId xmlns:a16="http://schemas.microsoft.com/office/drawing/2014/main" val="1728221787"/>
                        </a:ext>
                      </a:extLst>
                    </a:gridCol>
                    <a:gridCol w="1749743">
                      <a:extLst>
                        <a:ext uri="{9D8B030D-6E8A-4147-A177-3AD203B41FA5}">
                          <a16:colId xmlns:a16="http://schemas.microsoft.com/office/drawing/2014/main" val="3139422962"/>
                        </a:ext>
                      </a:extLst>
                    </a:gridCol>
                  </a:tblGrid>
                  <a:tr h="0">
                    <a:tc>
                      <a:txBody>
                        <a:bodyPr/>
                        <a:lstStyle/>
                        <a:p>
                          <a:pPr algn="ctr"/>
                          <a14:m>
                            <m:oMath xmlns:m="http://schemas.openxmlformats.org/officeDocument/2006/math">
                              <m:r>
                                <a:rPr lang="de-DE" sz="1400" b="0" i="1" smtClean="0">
                                  <a:latin typeface="Cambria Math" panose="02040503050406030204" pitchFamily="18" charset="0"/>
                                </a:rPr>
                                <m:t>𝑓</m:t>
                              </m:r>
                            </m:oMath>
                          </a14:m>
                          <a:r>
                            <a:rPr lang="en-US" sz="1400" dirty="0"/>
                            <a:t> (Hz)</a:t>
                          </a:r>
                        </a:p>
                      </a:txBody>
                      <a:tcPr anchor="ctr"/>
                    </a:tc>
                    <a:tc>
                      <a:txBody>
                        <a:bodyPr/>
                        <a:lstStyle/>
                        <a:p>
                          <a:pPr algn="ctr"/>
                          <a:r>
                            <a:rPr lang="en-US" sz="1400" b="1" dirty="0"/>
                            <a:t>Int. dipole </a:t>
                          </a:r>
                          <a:r>
                            <a:rPr lang="en-US" sz="1400" dirty="0"/>
                            <a:t>(</a:t>
                          </a:r>
                          <a14:m>
                            <m:oMath xmlns:m="http://schemas.openxmlformats.org/officeDocument/2006/math">
                              <m:r>
                                <m:rPr>
                                  <m:sty m:val="p"/>
                                </m:rPr>
                                <a:rPr lang="de-DE" sz="1400" b="0" i="0" smtClean="0">
                                  <a:latin typeface="Cambria Math" panose="02040503050406030204" pitchFamily="18" charset="0"/>
                                </a:rPr>
                                <m:t>mT</m:t>
                              </m:r>
                              <m:r>
                                <a:rPr lang="de-DE" sz="1400" b="0" i="0" smtClean="0">
                                  <a:latin typeface="Cambria Math" panose="02040503050406030204" pitchFamily="18" charset="0"/>
                                </a:rPr>
                                <m:t> </m:t>
                              </m:r>
                              <m:r>
                                <m:rPr>
                                  <m:sty m:val="p"/>
                                </m:rPr>
                                <a:rPr lang="de-DE" sz="1400" b="0" i="0" smtClean="0">
                                  <a:latin typeface="Cambria Math" panose="02040503050406030204" pitchFamily="18" charset="0"/>
                                </a:rPr>
                                <m:t>m</m:t>
                              </m:r>
                            </m:oMath>
                          </a14:m>
                          <a:r>
                            <a:rPr lang="en-US" sz="1400" i="0" dirty="0"/>
                            <a:t>)</a:t>
                          </a:r>
                        </a:p>
                      </a:txBody>
                      <a:tcPr/>
                    </a:tc>
                    <a:tc>
                      <a:txBody>
                        <a:bodyPr/>
                        <a:lstStyle/>
                        <a:p>
                          <a:pPr algn="ctr"/>
                          <a:r>
                            <a:rPr lang="en-US" sz="1400" b="1" dirty="0"/>
                            <a:t>Int. 14-pole </a:t>
                          </a:r>
                          <a:r>
                            <a:rPr lang="en-US" sz="1400" dirty="0"/>
                            <a:t>(</a:t>
                          </a:r>
                          <a14:m>
                            <m:oMath xmlns:m="http://schemas.openxmlformats.org/officeDocument/2006/math">
                              <m:r>
                                <m:rPr>
                                  <m:sty m:val="p"/>
                                </m:rPr>
                                <a:rPr lang="de-DE" sz="1400" b="0" i="0" smtClean="0">
                                  <a:latin typeface="Cambria Math" panose="02040503050406030204" pitchFamily="18" charset="0"/>
                                </a:rPr>
                                <m:t>μT</m:t>
                              </m:r>
                              <m:r>
                                <a:rPr lang="de-DE" sz="1400" b="0" i="0" smtClean="0">
                                  <a:latin typeface="Cambria Math" panose="02040503050406030204" pitchFamily="18" charset="0"/>
                                </a:rPr>
                                <m:t> </m:t>
                              </m:r>
                              <m:r>
                                <m:rPr>
                                  <m:sty m:val="p"/>
                                </m:rPr>
                                <a:rPr lang="de-DE" sz="1400" b="0" i="0" smtClean="0">
                                  <a:latin typeface="Cambria Math" panose="02040503050406030204" pitchFamily="18" charset="0"/>
                                </a:rPr>
                                <m:t>m</m:t>
                              </m:r>
                            </m:oMath>
                          </a14:m>
                          <a:r>
                            <a:rPr lang="en-US" sz="1400" i="0" dirty="0"/>
                            <a:t>)</a:t>
                          </a:r>
                        </a:p>
                      </a:txBody>
                      <a:tcPr/>
                    </a:tc>
                    <a:tc>
                      <a:txBody>
                        <a:bodyPr/>
                        <a:lstStyle/>
                        <a:p>
                          <a:pPr algn="ctr"/>
                          <a:r>
                            <a:rPr lang="en-US" sz="1400" b="1" dirty="0"/>
                            <a:t>Int. 18-pole </a:t>
                          </a:r>
                          <a14:m>
                            <m:oMath xmlns:m="http://schemas.openxmlformats.org/officeDocument/2006/math">
                              <m:r>
                                <a:rPr lang="de-DE" sz="1400" b="0" i="1" smtClean="0">
                                  <a:latin typeface="Cambria Math" panose="02040503050406030204" pitchFamily="18" charset="0"/>
                                </a:rPr>
                                <m:t>(</m:t>
                              </m:r>
                              <m:r>
                                <m:rPr>
                                  <m:sty m:val="p"/>
                                </m:rPr>
                                <a:rPr lang="de-DE" sz="1400" b="0" i="0" smtClean="0">
                                  <a:latin typeface="Cambria Math" panose="02040503050406030204" pitchFamily="18" charset="0"/>
                                </a:rPr>
                                <m:t>μT</m:t>
                              </m:r>
                              <m:r>
                                <a:rPr lang="de-DE" sz="1400" b="0" i="0" smtClean="0">
                                  <a:latin typeface="Cambria Math" panose="02040503050406030204" pitchFamily="18" charset="0"/>
                                </a:rPr>
                                <m:t> </m:t>
                              </m:r>
                              <m:r>
                                <m:rPr>
                                  <m:sty m:val="p"/>
                                </m:rPr>
                                <a:rPr lang="de-DE" sz="1400" b="0" i="0" smtClean="0">
                                  <a:latin typeface="Cambria Math" panose="02040503050406030204" pitchFamily="18" charset="0"/>
                                </a:rPr>
                                <m:t>m</m:t>
                              </m:r>
                              <m:r>
                                <a:rPr lang="de-DE" sz="1400" b="0" i="1" smtClean="0">
                                  <a:latin typeface="Cambria Math" panose="02040503050406030204" pitchFamily="18" charset="0"/>
                                </a:rPr>
                                <m:t>)</m:t>
                              </m:r>
                            </m:oMath>
                          </a14:m>
                          <a:endParaRPr lang="en-US" sz="1400" dirty="0"/>
                        </a:p>
                      </a:txBody>
                      <a:tcPr/>
                    </a:tc>
                    <a:extLst>
                      <a:ext uri="{0D108BD9-81ED-4DB2-BD59-A6C34878D82A}">
                        <a16:rowId xmlns:a16="http://schemas.microsoft.com/office/drawing/2014/main" val="2617331031"/>
                      </a:ext>
                    </a:extLst>
                  </a:tr>
                  <a:tr h="0">
                    <a:tc>
                      <a:txBody>
                        <a:bodyPr/>
                        <a:lstStyle/>
                        <a:p>
                          <a:pPr algn="ctr"/>
                          <a:r>
                            <a:rPr lang="en-US" sz="1400" dirty="0"/>
                            <a:t>1</a:t>
                          </a:r>
                        </a:p>
                      </a:txBody>
                      <a:tcPr/>
                    </a:tc>
                    <a:tc>
                      <a:txBody>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11.5</m:t>
                                </m:r>
                              </m:oMath>
                            </m:oMathPara>
                          </a14:m>
                          <a:endParaRPr lang="en-US" sz="1400" dirty="0"/>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313.3</m:t>
                                </m:r>
                              </m:oMath>
                            </m:oMathPara>
                          </a14:m>
                          <a:endParaRPr lang="de-DE" sz="1400" b="0"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−30.6</m:t>
                                </m:r>
                              </m:oMath>
                            </m:oMathPara>
                          </a14:m>
                          <a:endParaRPr lang="de-DE" sz="1400" b="0" dirty="0"/>
                        </a:p>
                      </a:txBody>
                      <a:tcPr marL="45720" marR="45720"/>
                    </a:tc>
                    <a:extLst>
                      <a:ext uri="{0D108BD9-81ED-4DB2-BD59-A6C34878D82A}">
                        <a16:rowId xmlns:a16="http://schemas.microsoft.com/office/drawing/2014/main" val="2077996448"/>
                      </a:ext>
                    </a:extLst>
                  </a:tr>
                  <a:tr h="0">
                    <a:tc>
                      <a:txBody>
                        <a:bodyPr/>
                        <a:lstStyle/>
                        <a:p>
                          <a:pPr algn="ctr"/>
                          <a:r>
                            <a:rPr lang="en-US" sz="1400" dirty="0"/>
                            <a:t>1000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10.5</m:t>
                                </m:r>
                              </m:oMath>
                            </m:oMathPara>
                          </a14:m>
                          <a:endParaRPr lang="en-US" sz="1400"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292.7</m:t>
                                </m:r>
                              </m:oMath>
                            </m:oMathPara>
                          </a14:m>
                          <a:endParaRPr lang="en-US" sz="1400"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−28.1</m:t>
                                </m:r>
                              </m:oMath>
                            </m:oMathPara>
                          </a14:m>
                          <a:endParaRPr lang="en-US" sz="1400" dirty="0"/>
                        </a:p>
                      </a:txBody>
                      <a:tcPr marL="45720" marR="45720"/>
                    </a:tc>
                    <a:extLst>
                      <a:ext uri="{0D108BD9-81ED-4DB2-BD59-A6C34878D82A}">
                        <a16:rowId xmlns:a16="http://schemas.microsoft.com/office/drawing/2014/main" val="3938991304"/>
                      </a:ext>
                    </a:extLst>
                  </a:tr>
                  <a:tr h="0">
                    <a:tc>
                      <a:txBody>
                        <a:bodyPr/>
                        <a:lstStyle/>
                        <a:p>
                          <a:pPr algn="ctr"/>
                          <a:r>
                            <a:rPr lang="en-US" sz="1400" dirty="0"/>
                            <a:t>10000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3.6</m:t>
                                </m:r>
                              </m:oMath>
                            </m:oMathPara>
                          </a14:m>
                          <a:endParaRPr lang="en-US" sz="1400"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122.6</m:t>
                                </m:r>
                              </m:oMath>
                            </m:oMathPara>
                          </a14:m>
                          <a:endParaRPr lang="en-US" sz="1400"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−8.3</m:t>
                                </m:r>
                              </m:oMath>
                            </m:oMathPara>
                          </a14:m>
                          <a:endParaRPr lang="en-US" sz="1400" dirty="0"/>
                        </a:p>
                      </a:txBody>
                      <a:tcPr marL="45720" marR="45720"/>
                    </a:tc>
                    <a:extLst>
                      <a:ext uri="{0D108BD9-81ED-4DB2-BD59-A6C34878D82A}">
                        <a16:rowId xmlns:a16="http://schemas.microsoft.com/office/drawing/2014/main" val="1389072290"/>
                      </a:ext>
                    </a:extLst>
                  </a:tr>
                  <a:tr h="0">
                    <a:tc>
                      <a:txBody>
                        <a:bodyPr/>
                        <a:lstStyle/>
                        <a:p>
                          <a:pPr algn="ctr"/>
                          <a:r>
                            <a:rPr lang="en-US" sz="1400" dirty="0"/>
                            <a:t>65000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0.4</m:t>
                                </m:r>
                              </m:oMath>
                            </m:oMathPara>
                          </a14:m>
                          <a:endParaRPr lang="en-US" sz="1400"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de-DE" sz="1400" b="0" i="1" smtClean="0">
                                    <a:latin typeface="Cambria Math" panose="02040503050406030204" pitchFamily="18" charset="0"/>
                                  </a:rPr>
                                  <m:t>57.4</m:t>
                                </m:r>
                              </m:oMath>
                            </m:oMathPara>
                          </a14:m>
                          <a:endParaRPr lang="en-US" sz="1400"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4.3</m:t>
                                </m:r>
                              </m:oMath>
                            </m:oMathPara>
                          </a14:m>
                          <a:endParaRPr lang="en-US" sz="1400" dirty="0"/>
                        </a:p>
                      </a:txBody>
                      <a:tcPr marL="45720" marR="45720"/>
                    </a:tc>
                    <a:extLst>
                      <a:ext uri="{0D108BD9-81ED-4DB2-BD59-A6C34878D82A}">
                        <a16:rowId xmlns:a16="http://schemas.microsoft.com/office/drawing/2014/main" val="3951052981"/>
                      </a:ext>
                    </a:extLst>
                  </a:tr>
                </a:tbl>
              </a:graphicData>
            </a:graphic>
          </p:graphicFrame>
        </mc:Choice>
        <mc:Fallback xmlns="">
          <p:graphicFrame>
            <p:nvGraphicFramePr>
              <p:cNvPr id="12" name="Table 3">
                <a:extLst>
                  <a:ext uri="{FF2B5EF4-FFF2-40B4-BE49-F238E27FC236}">
                    <a16:creationId xmlns:a16="http://schemas.microsoft.com/office/drawing/2014/main" id="{B464B1A8-BC9D-CE5E-1323-193720D6890C}"/>
                  </a:ext>
                </a:extLst>
              </p:cNvPr>
              <p:cNvGraphicFramePr>
                <a:graphicFrameLocks noGrp="1"/>
              </p:cNvGraphicFramePr>
              <p:nvPr>
                <p:extLst>
                  <p:ext uri="{D42A27DB-BD31-4B8C-83A1-F6EECF244321}">
                    <p14:modId xmlns:p14="http://schemas.microsoft.com/office/powerpoint/2010/main" val="568932046"/>
                  </p:ext>
                </p:extLst>
              </p:nvPr>
            </p:nvGraphicFramePr>
            <p:xfrm>
              <a:off x="665086" y="4843237"/>
              <a:ext cx="5884606" cy="1524000"/>
            </p:xfrm>
            <a:graphic>
              <a:graphicData uri="http://schemas.openxmlformats.org/drawingml/2006/table">
                <a:tbl>
                  <a:tblPr firstRow="1" bandRow="1">
                    <a:tableStyleId>{5940675A-B579-460E-94D1-54222C63F5DA}</a:tableStyleId>
                  </a:tblPr>
                  <a:tblGrid>
                    <a:gridCol w="740153">
                      <a:extLst>
                        <a:ext uri="{9D8B030D-6E8A-4147-A177-3AD203B41FA5}">
                          <a16:colId xmlns:a16="http://schemas.microsoft.com/office/drawing/2014/main" val="432879396"/>
                        </a:ext>
                      </a:extLst>
                    </a:gridCol>
                    <a:gridCol w="1673543">
                      <a:extLst>
                        <a:ext uri="{9D8B030D-6E8A-4147-A177-3AD203B41FA5}">
                          <a16:colId xmlns:a16="http://schemas.microsoft.com/office/drawing/2014/main" val="3255744527"/>
                        </a:ext>
                      </a:extLst>
                    </a:gridCol>
                    <a:gridCol w="1721167">
                      <a:extLst>
                        <a:ext uri="{9D8B030D-6E8A-4147-A177-3AD203B41FA5}">
                          <a16:colId xmlns:a16="http://schemas.microsoft.com/office/drawing/2014/main" val="1728221787"/>
                        </a:ext>
                      </a:extLst>
                    </a:gridCol>
                    <a:gridCol w="1749743">
                      <a:extLst>
                        <a:ext uri="{9D8B030D-6E8A-4147-A177-3AD203B41FA5}">
                          <a16:colId xmlns:a16="http://schemas.microsoft.com/office/drawing/2014/main" val="3139422962"/>
                        </a:ext>
                      </a:extLst>
                    </a:gridCol>
                  </a:tblGrid>
                  <a:tr h="304800">
                    <a:tc>
                      <a:txBody>
                        <a:bodyPr/>
                        <a:lstStyle/>
                        <a:p>
                          <a:endParaRPr lang="en-US"/>
                        </a:p>
                      </a:txBody>
                      <a:tcPr anchor="ctr">
                        <a:blipFill>
                          <a:blip r:embed="rId10"/>
                          <a:stretch>
                            <a:fillRect l="-820" t="-2000" r="-693443" b="-422000"/>
                          </a:stretch>
                        </a:blipFill>
                      </a:tcPr>
                    </a:tc>
                    <a:tc>
                      <a:txBody>
                        <a:bodyPr/>
                        <a:lstStyle/>
                        <a:p>
                          <a:endParaRPr lang="en-US"/>
                        </a:p>
                      </a:txBody>
                      <a:tcPr>
                        <a:blipFill>
                          <a:blip r:embed="rId10"/>
                          <a:stretch>
                            <a:fillRect l="-44891" t="-2000" r="-208759" b="-422000"/>
                          </a:stretch>
                        </a:blipFill>
                      </a:tcPr>
                    </a:tc>
                    <a:tc>
                      <a:txBody>
                        <a:bodyPr/>
                        <a:lstStyle/>
                        <a:p>
                          <a:endParaRPr lang="en-US"/>
                        </a:p>
                      </a:txBody>
                      <a:tcPr>
                        <a:blipFill>
                          <a:blip r:embed="rId10"/>
                          <a:stretch>
                            <a:fillRect l="-140283" t="-2000" r="-102120" b="-422000"/>
                          </a:stretch>
                        </a:blipFill>
                      </a:tcPr>
                    </a:tc>
                    <a:tc>
                      <a:txBody>
                        <a:bodyPr/>
                        <a:lstStyle/>
                        <a:p>
                          <a:endParaRPr lang="en-US"/>
                        </a:p>
                      </a:txBody>
                      <a:tcPr>
                        <a:blipFill>
                          <a:blip r:embed="rId10"/>
                          <a:stretch>
                            <a:fillRect l="-236934" t="-2000" r="-697" b="-422000"/>
                          </a:stretch>
                        </a:blipFill>
                      </a:tcPr>
                    </a:tc>
                    <a:extLst>
                      <a:ext uri="{0D108BD9-81ED-4DB2-BD59-A6C34878D82A}">
                        <a16:rowId xmlns:a16="http://schemas.microsoft.com/office/drawing/2014/main" val="2617331031"/>
                      </a:ext>
                    </a:extLst>
                  </a:tr>
                  <a:tr h="304800">
                    <a:tc>
                      <a:txBody>
                        <a:bodyPr/>
                        <a:lstStyle/>
                        <a:p>
                          <a:pPr algn="ctr"/>
                          <a:r>
                            <a:rPr lang="en-US" sz="1400" dirty="0"/>
                            <a:t>1</a:t>
                          </a:r>
                        </a:p>
                      </a:txBody>
                      <a:tcPr/>
                    </a:tc>
                    <a:tc>
                      <a:txBody>
                        <a:bodyPr/>
                        <a:lstStyle/>
                        <a:p>
                          <a:endParaRPr lang="en-US"/>
                        </a:p>
                      </a:txBody>
                      <a:tcPr marL="45720" marR="45720">
                        <a:blipFill>
                          <a:blip r:embed="rId10"/>
                          <a:stretch>
                            <a:fillRect l="-44891" t="-102000" r="-208759" b="-322000"/>
                          </a:stretch>
                        </a:blipFill>
                      </a:tcPr>
                    </a:tc>
                    <a:tc>
                      <a:txBody>
                        <a:bodyPr/>
                        <a:lstStyle/>
                        <a:p>
                          <a:endParaRPr lang="en-US"/>
                        </a:p>
                      </a:txBody>
                      <a:tcPr marL="45720" marR="45720">
                        <a:blipFill>
                          <a:blip r:embed="rId10"/>
                          <a:stretch>
                            <a:fillRect l="-140283" t="-102000" r="-102120" b="-322000"/>
                          </a:stretch>
                        </a:blipFill>
                      </a:tcPr>
                    </a:tc>
                    <a:tc>
                      <a:txBody>
                        <a:bodyPr/>
                        <a:lstStyle/>
                        <a:p>
                          <a:endParaRPr lang="en-US"/>
                        </a:p>
                      </a:txBody>
                      <a:tcPr marL="45720" marR="45720">
                        <a:blipFill>
                          <a:blip r:embed="rId10"/>
                          <a:stretch>
                            <a:fillRect l="-236934" t="-102000" r="-697" b="-322000"/>
                          </a:stretch>
                        </a:blipFill>
                      </a:tcPr>
                    </a:tc>
                    <a:extLst>
                      <a:ext uri="{0D108BD9-81ED-4DB2-BD59-A6C34878D82A}">
                        <a16:rowId xmlns:a16="http://schemas.microsoft.com/office/drawing/2014/main" val="2077996448"/>
                      </a:ext>
                    </a:extLst>
                  </a:tr>
                  <a:tr h="304800">
                    <a:tc>
                      <a:txBody>
                        <a:bodyPr/>
                        <a:lstStyle/>
                        <a:p>
                          <a:pPr algn="ctr"/>
                          <a:r>
                            <a:rPr lang="en-US" sz="1400" dirty="0"/>
                            <a:t>1000</a:t>
                          </a:r>
                        </a:p>
                      </a:txBody>
                      <a:tcPr/>
                    </a:tc>
                    <a:tc>
                      <a:txBody>
                        <a:bodyPr/>
                        <a:lstStyle/>
                        <a:p>
                          <a:endParaRPr lang="en-US"/>
                        </a:p>
                      </a:txBody>
                      <a:tcPr marL="45720" marR="45720">
                        <a:blipFill>
                          <a:blip r:embed="rId10"/>
                          <a:stretch>
                            <a:fillRect l="-44891" t="-198039" r="-208759" b="-215686"/>
                          </a:stretch>
                        </a:blipFill>
                      </a:tcPr>
                    </a:tc>
                    <a:tc>
                      <a:txBody>
                        <a:bodyPr/>
                        <a:lstStyle/>
                        <a:p>
                          <a:endParaRPr lang="en-US"/>
                        </a:p>
                      </a:txBody>
                      <a:tcPr marL="45720" marR="45720">
                        <a:blipFill>
                          <a:blip r:embed="rId10"/>
                          <a:stretch>
                            <a:fillRect l="-140283" t="-198039" r="-102120" b="-215686"/>
                          </a:stretch>
                        </a:blipFill>
                      </a:tcPr>
                    </a:tc>
                    <a:tc>
                      <a:txBody>
                        <a:bodyPr/>
                        <a:lstStyle/>
                        <a:p>
                          <a:endParaRPr lang="en-US"/>
                        </a:p>
                      </a:txBody>
                      <a:tcPr marL="45720" marR="45720">
                        <a:blipFill>
                          <a:blip r:embed="rId10"/>
                          <a:stretch>
                            <a:fillRect l="-236934" t="-198039" r="-697" b="-215686"/>
                          </a:stretch>
                        </a:blipFill>
                      </a:tcPr>
                    </a:tc>
                    <a:extLst>
                      <a:ext uri="{0D108BD9-81ED-4DB2-BD59-A6C34878D82A}">
                        <a16:rowId xmlns:a16="http://schemas.microsoft.com/office/drawing/2014/main" val="3938991304"/>
                      </a:ext>
                    </a:extLst>
                  </a:tr>
                  <a:tr h="304800">
                    <a:tc>
                      <a:txBody>
                        <a:bodyPr/>
                        <a:lstStyle/>
                        <a:p>
                          <a:pPr algn="ctr"/>
                          <a:r>
                            <a:rPr lang="en-US" sz="1400" dirty="0"/>
                            <a:t>10000</a:t>
                          </a:r>
                        </a:p>
                      </a:txBody>
                      <a:tcPr/>
                    </a:tc>
                    <a:tc>
                      <a:txBody>
                        <a:bodyPr/>
                        <a:lstStyle/>
                        <a:p>
                          <a:endParaRPr lang="en-US"/>
                        </a:p>
                      </a:txBody>
                      <a:tcPr marL="45720" marR="45720">
                        <a:blipFill>
                          <a:blip r:embed="rId10"/>
                          <a:stretch>
                            <a:fillRect l="-44891" t="-304000" r="-208759" b="-120000"/>
                          </a:stretch>
                        </a:blipFill>
                      </a:tcPr>
                    </a:tc>
                    <a:tc>
                      <a:txBody>
                        <a:bodyPr/>
                        <a:lstStyle/>
                        <a:p>
                          <a:endParaRPr lang="en-US"/>
                        </a:p>
                      </a:txBody>
                      <a:tcPr marL="45720" marR="45720">
                        <a:blipFill>
                          <a:blip r:embed="rId10"/>
                          <a:stretch>
                            <a:fillRect l="-140283" t="-304000" r="-102120" b="-120000"/>
                          </a:stretch>
                        </a:blipFill>
                      </a:tcPr>
                    </a:tc>
                    <a:tc>
                      <a:txBody>
                        <a:bodyPr/>
                        <a:lstStyle/>
                        <a:p>
                          <a:endParaRPr lang="en-US"/>
                        </a:p>
                      </a:txBody>
                      <a:tcPr marL="45720" marR="45720">
                        <a:blipFill>
                          <a:blip r:embed="rId10"/>
                          <a:stretch>
                            <a:fillRect l="-236934" t="-304000" r="-697" b="-120000"/>
                          </a:stretch>
                        </a:blipFill>
                      </a:tcPr>
                    </a:tc>
                    <a:extLst>
                      <a:ext uri="{0D108BD9-81ED-4DB2-BD59-A6C34878D82A}">
                        <a16:rowId xmlns:a16="http://schemas.microsoft.com/office/drawing/2014/main" val="1389072290"/>
                      </a:ext>
                    </a:extLst>
                  </a:tr>
                  <a:tr h="304800">
                    <a:tc>
                      <a:txBody>
                        <a:bodyPr/>
                        <a:lstStyle/>
                        <a:p>
                          <a:pPr algn="ctr"/>
                          <a:r>
                            <a:rPr lang="en-US" sz="1400" dirty="0"/>
                            <a:t>65000</a:t>
                          </a:r>
                        </a:p>
                      </a:txBody>
                      <a:tcPr/>
                    </a:tc>
                    <a:tc>
                      <a:txBody>
                        <a:bodyPr/>
                        <a:lstStyle/>
                        <a:p>
                          <a:endParaRPr lang="en-US"/>
                        </a:p>
                      </a:txBody>
                      <a:tcPr marL="45720" marR="45720">
                        <a:blipFill>
                          <a:blip r:embed="rId10"/>
                          <a:stretch>
                            <a:fillRect l="-44891" t="-404000" r="-208759" b="-20000"/>
                          </a:stretch>
                        </a:blipFill>
                      </a:tcPr>
                    </a:tc>
                    <a:tc>
                      <a:txBody>
                        <a:bodyPr/>
                        <a:lstStyle/>
                        <a:p>
                          <a:endParaRPr lang="en-US"/>
                        </a:p>
                      </a:txBody>
                      <a:tcPr marL="45720" marR="45720">
                        <a:blipFill>
                          <a:blip r:embed="rId10"/>
                          <a:stretch>
                            <a:fillRect l="-140283" t="-404000" r="-102120" b="-20000"/>
                          </a:stretch>
                        </a:blipFill>
                      </a:tcPr>
                    </a:tc>
                    <a:tc>
                      <a:txBody>
                        <a:bodyPr/>
                        <a:lstStyle/>
                        <a:p>
                          <a:endParaRPr lang="en-US"/>
                        </a:p>
                      </a:txBody>
                      <a:tcPr marL="45720" marR="45720">
                        <a:blipFill>
                          <a:blip r:embed="rId10"/>
                          <a:stretch>
                            <a:fillRect l="-236934" t="-404000" r="-697" b="-20000"/>
                          </a:stretch>
                        </a:blipFill>
                      </a:tcPr>
                    </a:tc>
                    <a:extLst>
                      <a:ext uri="{0D108BD9-81ED-4DB2-BD59-A6C34878D82A}">
                        <a16:rowId xmlns:a16="http://schemas.microsoft.com/office/drawing/2014/main" val="3951052981"/>
                      </a:ext>
                    </a:extLst>
                  </a:tr>
                </a:tbl>
              </a:graphicData>
            </a:graphic>
          </p:graphicFrame>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596B142-31FF-A4D7-B992-378486F07FD0}"/>
                  </a:ext>
                </a:extLst>
              </p:cNvPr>
              <p:cNvSpPr txBox="1"/>
              <p:nvPr/>
            </p:nvSpPr>
            <p:spPr>
              <a:xfrm>
                <a:off x="6924133" y="4936658"/>
                <a:ext cx="8108756" cy="1323439"/>
              </a:xfrm>
              <a:prstGeom prst="rect">
                <a:avLst/>
              </a:prstGeom>
              <a:noFill/>
            </p:spPr>
            <p:txBody>
              <a:bodyPr wrap="square">
                <a:spAutoFit/>
              </a:bodyPr>
              <a:lstStyle/>
              <a:p>
                <a:pPr marL="285750" indent="-285750">
                  <a:buFont typeface="Arial" panose="020B0604020202020204" pitchFamily="34" charset="0"/>
                  <a:buChar char="•"/>
                </a:pPr>
                <a:r>
                  <a:rPr lang="de-DE" sz="1600" b="0" dirty="0">
                    <a:latin typeface="+mn-lt"/>
                  </a:rPr>
                  <a:t>General </a:t>
                </a:r>
                <a:r>
                  <a:rPr lang="de-DE" sz="1600" b="0" dirty="0" err="1">
                    <a:latin typeface="+mn-lt"/>
                  </a:rPr>
                  <a:t>shape</a:t>
                </a:r>
                <a:r>
                  <a:rPr lang="de-DE" sz="1600" b="0" dirty="0">
                    <a:latin typeface="+mn-lt"/>
                  </a:rPr>
                  <a:t> </a:t>
                </a:r>
                <a:r>
                  <a:rPr lang="de-DE" sz="1600" b="0" dirty="0" err="1">
                    <a:latin typeface="+mn-lt"/>
                  </a:rPr>
                  <a:t>similar</a:t>
                </a:r>
                <a:r>
                  <a:rPr lang="de-DE" sz="1600" b="0" dirty="0">
                    <a:latin typeface="+mn-lt"/>
                  </a:rPr>
                  <a:t> </a:t>
                </a:r>
                <a:r>
                  <a:rPr lang="de-DE" sz="1600" b="0" dirty="0" err="1">
                    <a:latin typeface="+mn-lt"/>
                  </a:rPr>
                  <a:t>to</a:t>
                </a:r>
                <a:r>
                  <a:rPr lang="de-DE" sz="1600" b="0" dirty="0">
                    <a:latin typeface="+mn-lt"/>
                  </a:rPr>
                  <a:t> </a:t>
                </a:r>
                <a:r>
                  <a:rPr lang="de-DE" sz="1600" b="0" dirty="0" err="1">
                    <a:latin typeface="+mn-lt"/>
                  </a:rPr>
                  <a:t>model</a:t>
                </a:r>
                <a:r>
                  <a:rPr lang="de-DE" sz="1600" b="0" dirty="0">
                    <a:latin typeface="+mn-lt"/>
                  </a:rPr>
                  <a:t> </a:t>
                </a:r>
                <a:r>
                  <a:rPr lang="de-DE" sz="1600" b="0" dirty="0" err="1">
                    <a:latin typeface="+mn-lt"/>
                  </a:rPr>
                  <a:t>without</a:t>
                </a:r>
                <a:r>
                  <a:rPr lang="de-DE" sz="1600" b="0" dirty="0">
                    <a:latin typeface="+mn-lt"/>
                  </a:rPr>
                  <a:t> beam </a:t>
                </a:r>
                <a:r>
                  <a:rPr lang="de-DE" sz="1600" b="0" dirty="0" err="1">
                    <a:latin typeface="+mn-lt"/>
                  </a:rPr>
                  <a:t>pipe</a:t>
                </a:r>
                <a:endParaRPr lang="de-DE" sz="1600" b="0" dirty="0">
                  <a:latin typeface="+mn-lt"/>
                </a:endParaRPr>
              </a:p>
              <a:p>
                <a:pPr marL="285750" indent="-285750">
                  <a:buFont typeface="Arial" panose="020B0604020202020204" pitchFamily="34" charset="0"/>
                  <a:buChar char="•"/>
                </a:pPr>
                <a14:m>
                  <m:oMath xmlns:m="http://schemas.openxmlformats.org/officeDocument/2006/math">
                    <m:r>
                      <a:rPr lang="de-DE" sz="1600" b="0" i="1" smtClean="0">
                        <a:latin typeface="Cambria Math" panose="02040503050406030204" pitchFamily="18" charset="0"/>
                      </a:rPr>
                      <m:t>65 </m:t>
                    </m:r>
                    <m:r>
                      <m:rPr>
                        <m:sty m:val="p"/>
                      </m:rPr>
                      <a:rPr lang="de-DE" sz="1600" b="0" i="0" smtClean="0">
                        <a:latin typeface="Cambria Math" panose="02040503050406030204" pitchFamily="18" charset="0"/>
                      </a:rPr>
                      <m:t>kHz</m:t>
                    </m:r>
                  </m:oMath>
                </a14:m>
                <a:r>
                  <a:rPr lang="en-US" sz="1600" dirty="0"/>
                  <a:t> vs. </a:t>
                </a:r>
                <a14:m>
                  <m:oMath xmlns:m="http://schemas.openxmlformats.org/officeDocument/2006/math">
                    <m:r>
                      <a:rPr lang="de-DE" sz="1600" b="0" i="1" smtClean="0">
                        <a:latin typeface="Cambria Math" panose="02040503050406030204" pitchFamily="18" charset="0"/>
                      </a:rPr>
                      <m:t>1</m:t>
                    </m:r>
                    <m:r>
                      <a:rPr lang="de-DE" sz="1600" b="0" i="0" smtClean="0">
                        <a:latin typeface="Cambria Math" panose="02040503050406030204" pitchFamily="18" charset="0"/>
                      </a:rPr>
                      <m:t> </m:t>
                    </m:r>
                    <m:r>
                      <m:rPr>
                        <m:sty m:val="p"/>
                      </m:rPr>
                      <a:rPr lang="de-DE" sz="1600" b="0" i="0" smtClean="0">
                        <a:latin typeface="Cambria Math" panose="02040503050406030204" pitchFamily="18" charset="0"/>
                      </a:rPr>
                      <m:t>Hz</m:t>
                    </m:r>
                  </m:oMath>
                </a14:m>
                <a:r>
                  <a:rPr lang="en-US" sz="1600" dirty="0"/>
                  <a:t>:</a:t>
                </a:r>
              </a:p>
              <a:p>
                <a:r>
                  <a:rPr lang="en-US" sz="1600" dirty="0">
                    <a:sym typeface="Wingdings" panose="05000000000000000000" pitchFamily="2" charset="2"/>
                  </a:rPr>
                  <a:t></a:t>
                </a:r>
                <a:r>
                  <a:rPr lang="en-US" sz="1600" dirty="0">
                    <a:solidFill>
                      <a:srgbClr val="C00000"/>
                    </a:solidFill>
                  </a:rPr>
                  <a:t>Int. dipoles: </a:t>
                </a:r>
                <a14:m>
                  <m:oMath xmlns:m="http://schemas.openxmlformats.org/officeDocument/2006/math">
                    <m:r>
                      <a:rPr lang="de-DE" sz="1600" b="0" i="0" dirty="0" smtClean="0">
                        <a:solidFill>
                          <a:srgbClr val="C00000"/>
                        </a:solidFill>
                        <a:latin typeface="Cambria Math" panose="02040503050406030204" pitchFamily="18" charset="0"/>
                      </a:rPr>
                      <m:t>−</m:t>
                    </m:r>
                    <m:r>
                      <a:rPr lang="de-DE" sz="1600" b="0" i="1" dirty="0" smtClean="0">
                        <a:solidFill>
                          <a:srgbClr val="C00000"/>
                        </a:solidFill>
                        <a:latin typeface="Cambria Math" panose="02040503050406030204" pitchFamily="18" charset="0"/>
                      </a:rPr>
                      <m:t>97</m:t>
                    </m:r>
                    <m:r>
                      <a:rPr lang="de-DE" sz="1600" b="0" i="1" smtClean="0">
                        <a:solidFill>
                          <a:srgbClr val="C00000"/>
                        </a:solidFill>
                        <a:latin typeface="Cambria Math" panose="02040503050406030204" pitchFamily="18" charset="0"/>
                      </a:rPr>
                      <m:t> %</m:t>
                    </m:r>
                  </m:oMath>
                </a14:m>
                <a:r>
                  <a:rPr lang="de-DE" sz="1600" b="0" dirty="0">
                    <a:solidFill>
                      <a:srgbClr val="C00000"/>
                    </a:solidFill>
                  </a:rPr>
                  <a:t>  </a:t>
                </a:r>
                <a:r>
                  <a:rPr lang="de-DE" sz="1600" b="0" dirty="0">
                    <a:solidFill>
                      <a:schemeClr val="bg1">
                        <a:lumMod val="50000"/>
                      </a:schemeClr>
                    </a:solidFill>
                  </a:rPr>
                  <a:t>(</a:t>
                </a:r>
                <a14:m>
                  <m:oMath xmlns:m="http://schemas.openxmlformats.org/officeDocument/2006/math">
                    <m:r>
                      <a:rPr lang="de-DE" sz="1600" b="0" i="1" dirty="0" smtClean="0">
                        <a:solidFill>
                          <a:schemeClr val="bg1">
                            <a:lumMod val="50000"/>
                          </a:schemeClr>
                        </a:solidFill>
                        <a:latin typeface="Cambria Math" panose="02040503050406030204" pitchFamily="18" charset="0"/>
                      </a:rPr>
                      <m:t>−57 %</m:t>
                    </m:r>
                  </m:oMath>
                </a14:m>
                <a:r>
                  <a:rPr lang="de-DE" sz="1600" b="0" dirty="0">
                    <a:solidFill>
                      <a:schemeClr val="bg1">
                        <a:lumMod val="50000"/>
                      </a:schemeClr>
                    </a:solidFill>
                  </a:rPr>
                  <a:t>)</a:t>
                </a:r>
                <a:endParaRPr lang="de-DE" sz="1600" b="0" dirty="0">
                  <a:solidFill>
                    <a:srgbClr val="C00000"/>
                  </a:solidFill>
                </a:endParaRPr>
              </a:p>
              <a:p>
                <a:r>
                  <a:rPr lang="en-US" sz="1600" dirty="0">
                    <a:sym typeface="Wingdings" panose="05000000000000000000" pitchFamily="2" charset="2"/>
                  </a:rPr>
                  <a:t></a:t>
                </a:r>
                <a:r>
                  <a:rPr lang="en-US" sz="1600" dirty="0">
                    <a:solidFill>
                      <a:srgbClr val="C00000"/>
                    </a:solidFill>
                  </a:rPr>
                  <a:t>Int. 14-poles: </a:t>
                </a:r>
                <a14:m>
                  <m:oMath xmlns:m="http://schemas.openxmlformats.org/officeDocument/2006/math">
                    <m:r>
                      <a:rPr lang="de-DE" sz="1600" b="0" i="1" smtClean="0">
                        <a:solidFill>
                          <a:srgbClr val="C00000"/>
                        </a:solidFill>
                        <a:latin typeface="Cambria Math" panose="02040503050406030204" pitchFamily="18" charset="0"/>
                      </a:rPr>
                      <m:t>−82 % </m:t>
                    </m:r>
                  </m:oMath>
                </a14:m>
                <a:r>
                  <a:rPr lang="en-US" sz="1600" dirty="0">
                    <a:solidFill>
                      <a:srgbClr val="C00000"/>
                    </a:solidFill>
                  </a:rPr>
                  <a:t> </a:t>
                </a:r>
                <a:r>
                  <a:rPr lang="en-US" sz="1600" dirty="0">
                    <a:solidFill>
                      <a:schemeClr val="bg1">
                        <a:lumMod val="50000"/>
                      </a:schemeClr>
                    </a:solidFill>
                  </a:rPr>
                  <a:t>(</a:t>
                </a:r>
                <a14:m>
                  <m:oMath xmlns:m="http://schemas.openxmlformats.org/officeDocument/2006/math">
                    <m:r>
                      <a:rPr lang="de-DE" sz="1600" b="0" i="1" dirty="0" smtClean="0">
                        <a:solidFill>
                          <a:schemeClr val="bg1">
                            <a:lumMod val="50000"/>
                          </a:schemeClr>
                        </a:solidFill>
                        <a:latin typeface="Cambria Math" panose="02040503050406030204" pitchFamily="18" charset="0"/>
                      </a:rPr>
                      <m:t>−52 %)</m:t>
                    </m:r>
                  </m:oMath>
                </a14:m>
                <a:endParaRPr lang="en-US" sz="1600" dirty="0">
                  <a:solidFill>
                    <a:srgbClr val="C00000"/>
                  </a:solidFill>
                </a:endParaRPr>
              </a:p>
              <a:p>
                <a:r>
                  <a:rPr lang="en-US" sz="1600" dirty="0">
                    <a:sym typeface="Wingdings" panose="05000000000000000000" pitchFamily="2" charset="2"/>
                  </a:rPr>
                  <a:t></a:t>
                </a:r>
                <a:r>
                  <a:rPr lang="en-US" sz="1600" dirty="0">
                    <a:solidFill>
                      <a:srgbClr val="C00000"/>
                    </a:solidFill>
                    <a:sym typeface="Wingdings" panose="05000000000000000000" pitchFamily="2" charset="2"/>
                  </a:rPr>
                  <a:t>Int. </a:t>
                </a:r>
                <a:r>
                  <a:rPr lang="en-US" sz="1600" dirty="0">
                    <a:solidFill>
                      <a:srgbClr val="C00000"/>
                    </a:solidFill>
                  </a:rPr>
                  <a:t>18-poles change sign </a:t>
                </a:r>
                <a:r>
                  <a:rPr lang="en-US" sz="1600" dirty="0">
                    <a:solidFill>
                      <a:schemeClr val="bg1">
                        <a:lumMod val="50000"/>
                      </a:schemeClr>
                    </a:solidFill>
                  </a:rPr>
                  <a:t>(</a:t>
                </a:r>
                <a14:m>
                  <m:oMath xmlns:m="http://schemas.openxmlformats.org/officeDocument/2006/math">
                    <m:r>
                      <a:rPr lang="de-DE" sz="1600" b="0" i="1" smtClean="0">
                        <a:solidFill>
                          <a:schemeClr val="bg1">
                            <a:lumMod val="50000"/>
                          </a:schemeClr>
                        </a:solidFill>
                        <a:latin typeface="Cambria Math" panose="02040503050406030204" pitchFamily="18" charset="0"/>
                      </a:rPr>
                      <m:t>−54 %)</m:t>
                    </m:r>
                  </m:oMath>
                </a14:m>
                <a:endParaRPr lang="de-DE" sz="1600" b="0" dirty="0">
                  <a:solidFill>
                    <a:srgbClr val="C00000"/>
                  </a:solidFill>
                </a:endParaRPr>
              </a:p>
            </p:txBody>
          </p:sp>
        </mc:Choice>
        <mc:Fallback xmlns="">
          <p:sp>
            <p:nvSpPr>
              <p:cNvPr id="13" name="TextBox 12">
                <a:extLst>
                  <a:ext uri="{FF2B5EF4-FFF2-40B4-BE49-F238E27FC236}">
                    <a16:creationId xmlns:a16="http://schemas.microsoft.com/office/drawing/2014/main" id="{1596B142-31FF-A4D7-B992-378486F07FD0}"/>
                  </a:ext>
                </a:extLst>
              </p:cNvPr>
              <p:cNvSpPr txBox="1">
                <a:spLocks noRot="1" noChangeAspect="1" noMove="1" noResize="1" noEditPoints="1" noAdjustHandles="1" noChangeArrowheads="1" noChangeShapeType="1" noTextEdit="1"/>
              </p:cNvSpPr>
              <p:nvPr/>
            </p:nvSpPr>
            <p:spPr>
              <a:xfrm>
                <a:off x="6924133" y="4936658"/>
                <a:ext cx="8108756" cy="1323439"/>
              </a:xfrm>
              <a:prstGeom prst="rect">
                <a:avLst/>
              </a:prstGeom>
              <a:blipFill>
                <a:blip r:embed="rId11"/>
                <a:stretch>
                  <a:fillRect l="-451" t="-1382" b="-5069"/>
                </a:stretch>
              </a:blipFill>
            </p:spPr>
            <p:txBody>
              <a:bodyPr/>
              <a:lstStyle/>
              <a:p>
                <a:r>
                  <a:rPr lang="en-US">
                    <a:noFill/>
                  </a:rPr>
                  <a:t> </a:t>
                </a:r>
              </a:p>
            </p:txBody>
          </p:sp>
        </mc:Fallback>
      </mc:AlternateContent>
      <p:pic>
        <p:nvPicPr>
          <p:cNvPr id="15" name="Graphic 14">
            <a:extLst>
              <a:ext uri="{FF2B5EF4-FFF2-40B4-BE49-F238E27FC236}">
                <a16:creationId xmlns:a16="http://schemas.microsoft.com/office/drawing/2014/main" id="{F7381DE8-A208-F697-E5A7-2D10BFF4B27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182715" y="2409027"/>
            <a:ext cx="2629310" cy="2340000"/>
          </a:xfrm>
          <a:prstGeom prst="rect">
            <a:avLst/>
          </a:prstGeom>
        </p:spPr>
      </p:pic>
      <p:pic>
        <p:nvPicPr>
          <p:cNvPr id="17" name="Graphic 16">
            <a:extLst>
              <a:ext uri="{FF2B5EF4-FFF2-40B4-BE49-F238E27FC236}">
                <a16:creationId xmlns:a16="http://schemas.microsoft.com/office/drawing/2014/main" id="{60272DCF-7E1B-95CD-5804-CFF8A545A34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989393" y="2385985"/>
            <a:ext cx="2578258" cy="2340000"/>
          </a:xfrm>
          <a:prstGeom prst="rect">
            <a:avLst/>
          </a:prstGeom>
        </p:spPr>
      </p:pic>
      <p:pic>
        <p:nvPicPr>
          <p:cNvPr id="19" name="Graphic 18">
            <a:extLst>
              <a:ext uri="{FF2B5EF4-FFF2-40B4-BE49-F238E27FC236}">
                <a16:creationId xmlns:a16="http://schemas.microsoft.com/office/drawing/2014/main" id="{3ABC26AA-699E-43BC-F788-455DE013EFF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799620" y="2409027"/>
            <a:ext cx="2748434" cy="2340000"/>
          </a:xfrm>
          <a:prstGeom prst="rect">
            <a:avLst/>
          </a:prstGeom>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E4D01AD-EEAF-8D00-D8F2-A912E453E07C}"/>
                  </a:ext>
                </a:extLst>
              </p:cNvPr>
              <p:cNvSpPr txBox="1"/>
              <p:nvPr/>
            </p:nvSpPr>
            <p:spPr>
              <a:xfrm>
                <a:off x="1363152" y="2225958"/>
                <a:ext cx="3257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𝑦</m:t>
                      </m:r>
                    </m:oMath>
                  </m:oMathPara>
                </a14:m>
                <a:endParaRPr lang="en-US" sz="1400" dirty="0"/>
              </a:p>
            </p:txBody>
          </p:sp>
        </mc:Choice>
        <mc:Fallback xmlns="">
          <p:sp>
            <p:nvSpPr>
              <p:cNvPr id="20" name="TextBox 19">
                <a:extLst>
                  <a:ext uri="{FF2B5EF4-FFF2-40B4-BE49-F238E27FC236}">
                    <a16:creationId xmlns:a16="http://schemas.microsoft.com/office/drawing/2014/main" id="{FE4D01AD-EEAF-8D00-D8F2-A912E453E07C}"/>
                  </a:ext>
                </a:extLst>
              </p:cNvPr>
              <p:cNvSpPr txBox="1">
                <a:spLocks noRot="1" noChangeAspect="1" noMove="1" noResize="1" noEditPoints="1" noAdjustHandles="1" noChangeArrowheads="1" noChangeShapeType="1" noTextEdit="1"/>
              </p:cNvSpPr>
              <p:nvPr/>
            </p:nvSpPr>
            <p:spPr>
              <a:xfrm>
                <a:off x="1363152" y="2225958"/>
                <a:ext cx="325766" cy="307777"/>
              </a:xfrm>
              <a:prstGeom prst="rect">
                <a:avLst/>
              </a:prstGeom>
              <a:blipFill>
                <a:blip r:embed="rId18"/>
                <a:stretch>
                  <a:fillRect b="-19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8DDAE602-B252-2BED-1351-75CC1298C26B}"/>
                  </a:ext>
                </a:extLst>
              </p:cNvPr>
              <p:cNvSpPr txBox="1"/>
              <p:nvPr/>
            </p:nvSpPr>
            <p:spPr>
              <a:xfrm>
                <a:off x="2529885" y="3478682"/>
                <a:ext cx="441728"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𝑥</m:t>
                      </m:r>
                    </m:oMath>
                  </m:oMathPara>
                </a14:m>
                <a:endParaRPr lang="en-US" sz="1400" dirty="0"/>
              </a:p>
            </p:txBody>
          </p:sp>
        </mc:Choice>
        <mc:Fallback xmlns="">
          <p:sp>
            <p:nvSpPr>
              <p:cNvPr id="22" name="TextBox 21">
                <a:extLst>
                  <a:ext uri="{FF2B5EF4-FFF2-40B4-BE49-F238E27FC236}">
                    <a16:creationId xmlns:a16="http://schemas.microsoft.com/office/drawing/2014/main" id="{8DDAE602-B252-2BED-1351-75CC1298C26B}"/>
                  </a:ext>
                </a:extLst>
              </p:cNvPr>
              <p:cNvSpPr txBox="1">
                <a:spLocks noRot="1" noChangeAspect="1" noMove="1" noResize="1" noEditPoints="1" noAdjustHandles="1" noChangeArrowheads="1" noChangeShapeType="1" noTextEdit="1"/>
              </p:cNvSpPr>
              <p:nvPr/>
            </p:nvSpPr>
            <p:spPr>
              <a:xfrm>
                <a:off x="2529885" y="3478682"/>
                <a:ext cx="441728" cy="307777"/>
              </a:xfrm>
              <a:prstGeom prst="rect">
                <a:avLst/>
              </a:prstGeom>
              <a:blipFill>
                <a:blip r:embed="rId1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36322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7BB468CD-2434-6076-DF92-31DD325CFB46}"/>
                  </a:ext>
                </a:extLst>
              </p:cNvPr>
              <p:cNvSpPr>
                <a:spLocks noGrp="1"/>
              </p:cNvSpPr>
              <p:nvPr>
                <p:ph type="body" sz="quarter" idx="10"/>
              </p:nvPr>
            </p:nvSpPr>
            <p:spPr>
              <a:xfrm>
                <a:off x="340981" y="4969485"/>
                <a:ext cx="12073072" cy="1215717"/>
              </a:xfrm>
            </p:spPr>
            <p:txBody>
              <a:bodyPr/>
              <a:lstStyle/>
              <a:p>
                <a:pPr marL="285750" indent="-285750">
                  <a:buFont typeface="Arial" panose="020B0604020202020204" pitchFamily="34" charset="0"/>
                  <a:buChar char="•"/>
                </a:pPr>
                <a:r>
                  <a:rPr lang="en-US" sz="1600" b="1" dirty="0"/>
                  <a:t>Up to </a:t>
                </a:r>
                <a14:m>
                  <m:oMath xmlns:m="http://schemas.openxmlformats.org/officeDocument/2006/math">
                    <m:r>
                      <a:rPr lang="de-DE" sz="1600" b="1" i="1" smtClean="0">
                        <a:latin typeface="Cambria Math" panose="02040503050406030204" pitchFamily="18" charset="0"/>
                      </a:rPr>
                      <m:t>𝒇</m:t>
                    </m:r>
                    <m:r>
                      <a:rPr lang="de-DE" sz="1600" b="1" i="1" smtClean="0">
                        <a:latin typeface="Cambria Math" panose="02040503050406030204" pitchFamily="18" charset="0"/>
                      </a:rPr>
                      <m:t>≈</m:t>
                    </m:r>
                    <m:r>
                      <a:rPr lang="de-DE" sz="1600" b="1" i="0" smtClean="0">
                        <a:latin typeface="Cambria Math" panose="02040503050406030204" pitchFamily="18" charset="0"/>
                      </a:rPr>
                      <m:t> </m:t>
                    </m:r>
                    <m:r>
                      <a:rPr lang="de-DE" sz="1600" b="1" i="1" smtClean="0">
                        <a:latin typeface="Cambria Math" panose="02040503050406030204" pitchFamily="18" charset="0"/>
                      </a:rPr>
                      <m:t>𝟏</m:t>
                    </m:r>
                    <m:r>
                      <a:rPr lang="de-DE" sz="1600" b="1" i="1" smtClean="0">
                        <a:latin typeface="Cambria Math" panose="02040503050406030204" pitchFamily="18" charset="0"/>
                      </a:rPr>
                      <m:t> </m:t>
                    </m:r>
                    <m:r>
                      <a:rPr lang="de-DE" sz="1600" b="1" i="0" smtClean="0">
                        <a:latin typeface="Cambria Math" panose="02040503050406030204" pitchFamily="18" charset="0"/>
                      </a:rPr>
                      <m:t>𝐤𝐇𝐳</m:t>
                    </m:r>
                    <m:r>
                      <a:rPr lang="de-DE" sz="1600" b="0" i="0" smtClean="0">
                        <a:latin typeface="Cambria Math" panose="02040503050406030204" pitchFamily="18" charset="0"/>
                      </a:rPr>
                      <m:t>:</m:t>
                    </m:r>
                  </m:oMath>
                </a14:m>
                <a:r>
                  <a:rPr lang="en-US" sz="1600" dirty="0"/>
                  <a:t> Only minor differences between the two models</a:t>
                </a:r>
              </a:p>
              <a:p>
                <a:pPr marL="285750" indent="-285750">
                  <a:buFont typeface="Arial" panose="020B0604020202020204" pitchFamily="34" charset="0"/>
                  <a:buChar char="•"/>
                </a:pPr>
                <a:r>
                  <a:rPr lang="en-US" sz="1600" b="1" dirty="0"/>
                  <a:t>For </a:t>
                </a:r>
                <a14:m>
                  <m:oMath xmlns:m="http://schemas.openxmlformats.org/officeDocument/2006/math">
                    <m:r>
                      <a:rPr lang="de-DE" sz="1600" b="1" i="1" smtClean="0">
                        <a:latin typeface="Cambria Math" panose="02040503050406030204" pitchFamily="18" charset="0"/>
                      </a:rPr>
                      <m:t>𝒇</m:t>
                    </m:r>
                    <m:r>
                      <a:rPr lang="de-DE" sz="1600" b="1" i="1" smtClean="0">
                        <a:latin typeface="Cambria Math" panose="02040503050406030204" pitchFamily="18" charset="0"/>
                      </a:rPr>
                      <m:t>&gt;&gt;</m:t>
                    </m:r>
                    <m:r>
                      <a:rPr lang="de-DE" sz="1600" b="1" i="1" smtClean="0">
                        <a:latin typeface="Cambria Math" panose="02040503050406030204" pitchFamily="18" charset="0"/>
                      </a:rPr>
                      <m:t>𝟏</m:t>
                    </m:r>
                    <m:r>
                      <a:rPr lang="de-DE" sz="1600" b="1" i="1" smtClean="0">
                        <a:latin typeface="Cambria Math" panose="02040503050406030204" pitchFamily="18" charset="0"/>
                      </a:rPr>
                      <m:t> </m:t>
                    </m:r>
                    <m:r>
                      <a:rPr lang="de-DE" sz="1600" b="1" i="0" smtClean="0">
                        <a:latin typeface="Cambria Math" panose="02040503050406030204" pitchFamily="18" charset="0"/>
                      </a:rPr>
                      <m:t>𝐤𝐇𝐳</m:t>
                    </m:r>
                  </m:oMath>
                </a14:m>
                <a:r>
                  <a:rPr lang="en-US" sz="1600" dirty="0"/>
                  <a:t>: Strong attenuation of dipole field due to eddy currents in beam pipe </a:t>
                </a:r>
              </a:p>
              <a:p>
                <a:pPr marL="285750" indent="-285750">
                  <a:buFont typeface="Arial" panose="020B0604020202020204" pitchFamily="34" charset="0"/>
                  <a:buChar char="•"/>
                </a:pPr>
                <a:r>
                  <a:rPr lang="en-US" sz="1600" dirty="0"/>
                  <a:t>At higher frequencies,</a:t>
                </a:r>
                <a14:m>
                  <m:oMath xmlns:m="http://schemas.openxmlformats.org/officeDocument/2006/math">
                    <m:r>
                      <a:rPr lang="de-DE" sz="1600" b="0" i="1" smtClean="0">
                        <a:latin typeface="Cambria Math" panose="02040503050406030204" pitchFamily="18" charset="0"/>
                      </a:rPr>
                      <m:t> </m:t>
                    </m:r>
                  </m:oMath>
                </a14:m>
                <a:r>
                  <a:rPr lang="en-US" sz="1600" dirty="0"/>
                  <a:t>beam pipe leads to greater effective length of the magnet</a:t>
                </a:r>
              </a:p>
              <a:p>
                <a:endParaRPr lang="en-US" dirty="0"/>
              </a:p>
            </p:txBody>
          </p:sp>
        </mc:Choice>
        <mc:Fallback xmlns="">
          <p:sp>
            <p:nvSpPr>
              <p:cNvPr id="2" name="Text Placeholder 1">
                <a:extLst>
                  <a:ext uri="{FF2B5EF4-FFF2-40B4-BE49-F238E27FC236}">
                    <a16:creationId xmlns:a16="http://schemas.microsoft.com/office/drawing/2014/main" id="{7BB468CD-2434-6076-DF92-31DD325CFB46}"/>
                  </a:ext>
                </a:extLst>
              </p:cNvPr>
              <p:cNvSpPr>
                <a:spLocks noGrp="1" noRot="1" noChangeAspect="1" noMove="1" noResize="1" noEditPoints="1" noAdjustHandles="1" noChangeArrowheads="1" noChangeShapeType="1" noTextEdit="1"/>
              </p:cNvSpPr>
              <p:nvPr>
                <p:ph type="body" sz="quarter" idx="10"/>
              </p:nvPr>
            </p:nvSpPr>
            <p:spPr>
              <a:xfrm>
                <a:off x="340981" y="4969485"/>
                <a:ext cx="12073072" cy="1215717"/>
              </a:xfrm>
              <a:blipFill>
                <a:blip r:embed="rId3"/>
                <a:stretch>
                  <a:fillRect l="-960" t="-5000"/>
                </a:stretch>
              </a:blipFill>
            </p:spPr>
            <p:txBody>
              <a:bodyPr/>
              <a:lstStyle/>
              <a:p>
                <a:r>
                  <a:rPr lang="en-US">
                    <a:noFill/>
                  </a:rPr>
                  <a:t> </a:t>
                </a:r>
              </a:p>
            </p:txBody>
          </p:sp>
        </mc:Fallback>
      </mc:AlternateContent>
      <p:sp>
        <p:nvSpPr>
          <p:cNvPr id="3" name="Text Placeholder 2">
            <a:extLst>
              <a:ext uri="{FF2B5EF4-FFF2-40B4-BE49-F238E27FC236}">
                <a16:creationId xmlns:a16="http://schemas.microsoft.com/office/drawing/2014/main" id="{818F7ABB-0A80-7B6A-79C2-FC6FFC1729A5}"/>
              </a:ext>
            </a:extLst>
          </p:cNvPr>
          <p:cNvSpPr>
            <a:spLocks noGrp="1"/>
          </p:cNvSpPr>
          <p:nvPr>
            <p:ph type="body" sz="quarter" idx="11"/>
          </p:nvPr>
        </p:nvSpPr>
        <p:spPr/>
        <p:txBody>
          <a:bodyPr/>
          <a:lstStyle/>
          <a:p>
            <a:r>
              <a:rPr lang="en-US" dirty="0"/>
              <a:t>Inclusion of beam pipe</a:t>
            </a:r>
          </a:p>
        </p:txBody>
      </p:sp>
      <p:sp>
        <p:nvSpPr>
          <p:cNvPr id="4" name="Title 3">
            <a:extLst>
              <a:ext uri="{FF2B5EF4-FFF2-40B4-BE49-F238E27FC236}">
                <a16:creationId xmlns:a16="http://schemas.microsoft.com/office/drawing/2014/main" id="{909EF647-8BDC-5C74-CA4D-2BAA35809760}"/>
              </a:ext>
            </a:extLst>
          </p:cNvPr>
          <p:cNvSpPr>
            <a:spLocks noGrp="1"/>
          </p:cNvSpPr>
          <p:nvPr>
            <p:ph type="title"/>
          </p:nvPr>
        </p:nvSpPr>
        <p:spPr/>
        <p:txBody>
          <a:bodyPr/>
          <a:lstStyle/>
          <a:p>
            <a:r>
              <a:rPr lang="en-US" dirty="0"/>
              <a:t>Stand-alone Corrector Magnet</a:t>
            </a:r>
          </a:p>
        </p:txBody>
      </p:sp>
      <p:sp>
        <p:nvSpPr>
          <p:cNvPr id="5" name="Date Placeholder 4">
            <a:extLst>
              <a:ext uri="{FF2B5EF4-FFF2-40B4-BE49-F238E27FC236}">
                <a16:creationId xmlns:a16="http://schemas.microsoft.com/office/drawing/2014/main" id="{664FFD2E-9F16-0639-031A-22DA29F0791F}"/>
              </a:ext>
            </a:extLst>
          </p:cNvPr>
          <p:cNvSpPr>
            <a:spLocks noGrp="1"/>
          </p:cNvSpPr>
          <p:nvPr>
            <p:ph type="dt" sz="half" idx="2"/>
          </p:nvPr>
        </p:nvSpPr>
        <p:spPr/>
        <p:txBody>
          <a:bodyPr/>
          <a:lstStyle/>
          <a:p>
            <a:fld id="{9A305794-074A-AF49-8CD8-BE20D68E65A1}" type="datetime1">
              <a:rPr lang="de-DE" smtClean="0"/>
              <a:t>04.07.2023</a:t>
            </a:fld>
            <a:endParaRPr lang="de-DE" dirty="0"/>
          </a:p>
        </p:txBody>
      </p:sp>
      <p:sp>
        <p:nvSpPr>
          <p:cNvPr id="6" name="Slide Number Placeholder 5">
            <a:extLst>
              <a:ext uri="{FF2B5EF4-FFF2-40B4-BE49-F238E27FC236}">
                <a16:creationId xmlns:a16="http://schemas.microsoft.com/office/drawing/2014/main" id="{5B162D8F-7690-D6CD-2600-9F3CA854E32C}"/>
              </a:ext>
            </a:extLst>
          </p:cNvPr>
          <p:cNvSpPr>
            <a:spLocks noGrp="1"/>
          </p:cNvSpPr>
          <p:nvPr>
            <p:ph type="sldNum" sz="quarter" idx="4"/>
          </p:nvPr>
        </p:nvSpPr>
        <p:spPr/>
        <p:txBody>
          <a:bodyPr/>
          <a:lstStyle/>
          <a:p>
            <a:fld id="{90C102AE-0422-49F2-AB6F-2D341D1EB39B}" type="slidenum">
              <a:rPr lang="de-DE" smtClean="0"/>
              <a:pPr/>
              <a:t>18</a:t>
            </a:fld>
            <a:endParaRPr lang="de-DE" dirty="0"/>
          </a:p>
        </p:txBody>
      </p:sp>
      <p:sp>
        <p:nvSpPr>
          <p:cNvPr id="7" name="Footer Placeholder 6">
            <a:extLst>
              <a:ext uri="{FF2B5EF4-FFF2-40B4-BE49-F238E27FC236}">
                <a16:creationId xmlns:a16="http://schemas.microsoft.com/office/drawing/2014/main" id="{558BF816-1B4B-CF6B-4E9B-427B21423A93}"/>
              </a:ext>
            </a:extLst>
          </p:cNvPr>
          <p:cNvSpPr>
            <a:spLocks noGrp="1"/>
          </p:cNvSpPr>
          <p:nvPr>
            <p:ph type="ftr" sz="quarter" idx="3"/>
          </p:nvPr>
        </p:nvSpPr>
        <p:spPr/>
        <p:txBody>
          <a:bodyPr/>
          <a:lstStyle/>
          <a:p>
            <a:r>
              <a:rPr lang="de-DE"/>
              <a:t>Dept. of Electrical Engineering and Information Technology | TEMF | Jan-Magnus Christmann</a:t>
            </a:r>
            <a:endParaRPr lang="de-DE" dirty="0"/>
          </a:p>
        </p:txBody>
      </p:sp>
      <p:pic>
        <p:nvPicPr>
          <p:cNvPr id="8" name="Content Placeholder 4">
            <a:extLst>
              <a:ext uri="{FF2B5EF4-FFF2-40B4-BE49-F238E27FC236}">
                <a16:creationId xmlns:a16="http://schemas.microsoft.com/office/drawing/2014/main" id="{1D217BEF-2A50-E720-92D7-FF1BC3D4F205}"/>
              </a:ext>
            </a:extLst>
          </p:cNvPr>
          <p:cNvPicPr>
            <a:picLocks noGrp="1" noChangeAspect="1"/>
          </p:cNvPicPr>
          <p:nvPr>
            <p:ph idx="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4435" y="2507718"/>
            <a:ext cx="2669657" cy="2375909"/>
          </a:xfrm>
        </p:spPr>
      </p:pic>
      <p:pic>
        <p:nvPicPr>
          <p:cNvPr id="9" name="Graphic 8">
            <a:extLst>
              <a:ext uri="{FF2B5EF4-FFF2-40B4-BE49-F238E27FC236}">
                <a16:creationId xmlns:a16="http://schemas.microsoft.com/office/drawing/2014/main" id="{EC4D29B9-275A-C2C6-43E6-1E0B09584AF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43830" y="2392730"/>
            <a:ext cx="2629309" cy="2340000"/>
          </a:xfrm>
          <a:prstGeom prst="rect">
            <a:avLst/>
          </a:prstGeom>
        </p:spPr>
      </p:pic>
      <p:pic>
        <p:nvPicPr>
          <p:cNvPr id="11" name="Graphic 10">
            <a:extLst>
              <a:ext uri="{FF2B5EF4-FFF2-40B4-BE49-F238E27FC236}">
                <a16:creationId xmlns:a16="http://schemas.microsoft.com/office/drawing/2014/main" id="{75E7C350-8998-7EB4-B20F-1A34D63DB91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96001" y="2387435"/>
            <a:ext cx="2629308" cy="2340000"/>
          </a:xfrm>
          <a:prstGeom prst="rect">
            <a:avLst/>
          </a:prstGeom>
        </p:spPr>
      </p:pic>
      <p:pic>
        <p:nvPicPr>
          <p:cNvPr id="12" name="Graphic 11">
            <a:extLst>
              <a:ext uri="{FF2B5EF4-FFF2-40B4-BE49-F238E27FC236}">
                <a16:creationId xmlns:a16="http://schemas.microsoft.com/office/drawing/2014/main" id="{328D253B-6C86-8B02-0827-D3CEA88A9FB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975355" y="2392730"/>
            <a:ext cx="2629308" cy="2340000"/>
          </a:xfrm>
          <a:prstGeom prst="rect">
            <a:avLst/>
          </a:prstGeom>
        </p:spPr>
      </p:pic>
      <p:pic>
        <p:nvPicPr>
          <p:cNvPr id="14" name="Content Placeholder 4">
            <a:extLst>
              <a:ext uri="{FF2B5EF4-FFF2-40B4-BE49-F238E27FC236}">
                <a16:creationId xmlns:a16="http://schemas.microsoft.com/office/drawing/2014/main" id="{6C0FDD2C-FF6E-3EC2-002E-D372369702D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7441" y="2387435"/>
            <a:ext cx="2629309" cy="2340000"/>
          </a:xfrm>
          <a:prstGeom prst="rect">
            <a:avLst/>
          </a:prstGeom>
        </p:spPr>
      </p:pic>
    </p:spTree>
    <p:extLst>
      <p:ext uri="{BB962C8B-B14F-4D97-AF65-F5344CB8AC3E}">
        <p14:creationId xmlns:p14="http://schemas.microsoft.com/office/powerpoint/2010/main" val="2321635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372576-5D3C-AE0C-FBEC-AD79C32C770D}"/>
              </a:ext>
            </a:extLst>
          </p:cNvPr>
          <p:cNvSpPr>
            <a:spLocks noGrp="1"/>
          </p:cNvSpPr>
          <p:nvPr>
            <p:ph type="body" sz="quarter" idx="11"/>
          </p:nvPr>
        </p:nvSpPr>
        <p:spPr/>
        <p:txBody>
          <a:bodyPr/>
          <a:lstStyle/>
          <a:p>
            <a:r>
              <a:rPr lang="en-US" dirty="0"/>
              <a:t>Integrated Transfer function and field lag</a:t>
            </a:r>
          </a:p>
        </p:txBody>
      </p:sp>
      <p:sp>
        <p:nvSpPr>
          <p:cNvPr id="4" name="Title 3">
            <a:extLst>
              <a:ext uri="{FF2B5EF4-FFF2-40B4-BE49-F238E27FC236}">
                <a16:creationId xmlns:a16="http://schemas.microsoft.com/office/drawing/2014/main" id="{39A9C4F1-EA7E-6BDD-29E6-EDE9DF8EF86E}"/>
              </a:ext>
            </a:extLst>
          </p:cNvPr>
          <p:cNvSpPr>
            <a:spLocks noGrp="1"/>
          </p:cNvSpPr>
          <p:nvPr>
            <p:ph type="title"/>
          </p:nvPr>
        </p:nvSpPr>
        <p:spPr/>
        <p:txBody>
          <a:bodyPr/>
          <a:lstStyle/>
          <a:p>
            <a:r>
              <a:rPr lang="en-US" dirty="0"/>
              <a:t>Stand-alone Corrector Magnet </a:t>
            </a:r>
            <a:br>
              <a:rPr lang="en-US" dirty="0"/>
            </a:br>
            <a:endParaRPr lang="en-US" dirty="0"/>
          </a:p>
        </p:txBody>
      </p:sp>
      <p:sp>
        <p:nvSpPr>
          <p:cNvPr id="5" name="Date Placeholder 4">
            <a:extLst>
              <a:ext uri="{FF2B5EF4-FFF2-40B4-BE49-F238E27FC236}">
                <a16:creationId xmlns:a16="http://schemas.microsoft.com/office/drawing/2014/main" id="{36072E1B-3DE3-6AD2-3F85-58D44149ECA3}"/>
              </a:ext>
            </a:extLst>
          </p:cNvPr>
          <p:cNvSpPr>
            <a:spLocks noGrp="1"/>
          </p:cNvSpPr>
          <p:nvPr>
            <p:ph type="dt" sz="half" idx="2"/>
          </p:nvPr>
        </p:nvSpPr>
        <p:spPr/>
        <p:txBody>
          <a:bodyPr/>
          <a:lstStyle/>
          <a:p>
            <a:fld id="{9A305794-074A-AF49-8CD8-BE20D68E65A1}" type="datetime1">
              <a:rPr lang="de-DE" smtClean="0"/>
              <a:t>04.07.2023</a:t>
            </a:fld>
            <a:endParaRPr lang="de-DE" dirty="0"/>
          </a:p>
        </p:txBody>
      </p:sp>
      <p:sp>
        <p:nvSpPr>
          <p:cNvPr id="6" name="Slide Number Placeholder 5">
            <a:extLst>
              <a:ext uri="{FF2B5EF4-FFF2-40B4-BE49-F238E27FC236}">
                <a16:creationId xmlns:a16="http://schemas.microsoft.com/office/drawing/2014/main" id="{3E4BD8A4-62C6-3751-356D-0118C89016FB}"/>
              </a:ext>
            </a:extLst>
          </p:cNvPr>
          <p:cNvSpPr>
            <a:spLocks noGrp="1"/>
          </p:cNvSpPr>
          <p:nvPr>
            <p:ph type="sldNum" sz="quarter" idx="4"/>
          </p:nvPr>
        </p:nvSpPr>
        <p:spPr/>
        <p:txBody>
          <a:bodyPr/>
          <a:lstStyle/>
          <a:p>
            <a:fld id="{90C102AE-0422-49F2-AB6F-2D341D1EB39B}" type="slidenum">
              <a:rPr lang="de-DE" smtClean="0"/>
              <a:pPr/>
              <a:t>19</a:t>
            </a:fld>
            <a:endParaRPr lang="de-DE" dirty="0"/>
          </a:p>
        </p:txBody>
      </p:sp>
      <p:sp>
        <p:nvSpPr>
          <p:cNvPr id="7" name="Footer Placeholder 6">
            <a:extLst>
              <a:ext uri="{FF2B5EF4-FFF2-40B4-BE49-F238E27FC236}">
                <a16:creationId xmlns:a16="http://schemas.microsoft.com/office/drawing/2014/main" id="{04D101FE-9F4A-896F-5942-4CC7A6A1C32B}"/>
              </a:ext>
            </a:extLst>
          </p:cNvPr>
          <p:cNvSpPr>
            <a:spLocks noGrp="1"/>
          </p:cNvSpPr>
          <p:nvPr>
            <p:ph type="ftr" sz="quarter" idx="3"/>
          </p:nvPr>
        </p:nvSpPr>
        <p:spPr/>
        <p:txBody>
          <a:bodyPr/>
          <a:lstStyle/>
          <a:p>
            <a:r>
              <a:rPr lang="de-DE" dirty="0" err="1"/>
              <a:t>Dept</a:t>
            </a:r>
            <a:r>
              <a:rPr lang="de-DE" dirty="0"/>
              <a:t>. </a:t>
            </a:r>
            <a:r>
              <a:rPr lang="de-DE" dirty="0" err="1"/>
              <a:t>of</a:t>
            </a:r>
            <a:r>
              <a:rPr lang="de-DE" dirty="0"/>
              <a:t> </a:t>
            </a:r>
            <a:r>
              <a:rPr lang="de-DE" dirty="0" err="1"/>
              <a:t>Electrical</a:t>
            </a:r>
            <a:r>
              <a:rPr lang="de-DE" dirty="0"/>
              <a:t> Engineering and Information Technology | TEMF | Jan-Magnus Christmann</a:t>
            </a:r>
          </a:p>
        </p:txBody>
      </p:sp>
      <mc:AlternateContent xmlns:mc="http://schemas.openxmlformats.org/markup-compatibility/2006" xmlns:a14="http://schemas.microsoft.com/office/drawing/2010/main">
        <mc:Choice Requires="a14">
          <p:sp>
            <p:nvSpPr>
              <p:cNvPr id="12" name="Rectangle: Rounded Corners 11">
                <a:extLst>
                  <a:ext uri="{FF2B5EF4-FFF2-40B4-BE49-F238E27FC236}">
                    <a16:creationId xmlns:a16="http://schemas.microsoft.com/office/drawing/2014/main" id="{0C215B24-52B3-F457-C063-1A270766BCD6}"/>
                  </a:ext>
                </a:extLst>
              </p:cNvPr>
              <p:cNvSpPr/>
              <p:nvPr/>
            </p:nvSpPr>
            <p:spPr>
              <a:xfrm>
                <a:off x="7118293" y="2795237"/>
                <a:ext cx="2160240" cy="46474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
                    </m:oMathParaPr>
                    <m:oMath xmlns:m="http://schemas.openxmlformats.org/officeDocument/2006/math">
                      <m:r>
                        <m:rPr>
                          <m:sty m:val="p"/>
                        </m:rPr>
                        <a:rPr kumimoji="0" lang="de-DE" sz="1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ITF</m:t>
                      </m:r>
                      <m:r>
                        <a:rPr kumimoji="0" lang="de-DE" sz="1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de-DE" sz="1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𝑓</m:t>
                      </m:r>
                      <m:r>
                        <a:rPr kumimoji="0" lang="de-DE" sz="1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f>
                        <m:fPr>
                          <m:ctrlPr>
                            <a:rPr kumimoji="0" lang="de-DE" sz="1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nary>
                            <m:naryPr>
                              <m:ctrlPr>
                                <a:rPr kumimoji="0" lang="de-DE" sz="1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naryPr>
                            <m:sub>
                              <m:r>
                                <m:rPr>
                                  <m:brk m:alnAt="23"/>
                                </m:rPr>
                                <a:rPr kumimoji="0" lang="de-DE" sz="1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𝑙</m:t>
                              </m:r>
                            </m:sub>
                            <m:sup/>
                            <m:e>
                              <m:sSub>
                                <m:sSubPr>
                                  <m:ctrlPr>
                                    <a:rPr kumimoji="0" lang="de-DE" sz="1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de-DE" sz="1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𝐵</m:t>
                                  </m:r>
                                </m:e>
                                <m:sub>
                                  <m:r>
                                    <a:rPr kumimoji="0" lang="de-DE" sz="1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Sub>
                              <m:r>
                                <a:rPr kumimoji="0" lang="de-DE" sz="1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de-DE" sz="1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𝑧</m:t>
                              </m:r>
                              <m:r>
                                <a:rPr kumimoji="0" lang="de-DE" sz="1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de-DE" sz="1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𝑓</m:t>
                              </m:r>
                              <m:r>
                                <a:rPr kumimoji="0" lang="de-DE" sz="1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e>
                          </m:nary>
                          <m:r>
                            <m:rPr>
                              <m:sty m:val="p"/>
                            </m:rPr>
                            <a:rPr kumimoji="0" lang="de-DE" sz="1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d</m:t>
                          </m:r>
                          <m:r>
                            <a:rPr kumimoji="0" lang="de-DE" sz="1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𝑧</m:t>
                          </m:r>
                        </m:num>
                        <m:den>
                          <m:nary>
                            <m:naryPr>
                              <m:ctrlPr>
                                <a:rPr kumimoji="0" lang="de-DE" sz="1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m:rPr>
                                  <m:brk m:alnAt="23"/>
                                </m:rPr>
                                <a:rPr kumimoji="0" lang="de-DE" sz="1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𝑙</m:t>
                              </m:r>
                            </m:sub>
                            <m:sup/>
                            <m:e>
                              <m:sSub>
                                <m:sSubPr>
                                  <m:ctrlPr>
                                    <a:rPr kumimoji="0" lang="de-DE" sz="1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de-DE" sz="1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𝐵</m:t>
                                  </m:r>
                                </m:e>
                                <m:sub>
                                  <m:r>
                                    <a:rPr kumimoji="0" lang="de-DE" sz="1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Sub>
                              <m:r>
                                <a:rPr kumimoji="0" lang="de-DE" sz="1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de-DE" sz="1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r>
                                <a:rPr kumimoji="0" lang="de-DE" sz="1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de-DE" sz="1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𝑓</m:t>
                              </m:r>
                              <m:r>
                                <a:rPr kumimoji="0" lang="de-DE" sz="1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1</m:t>
                              </m:r>
                              <m:r>
                                <m:rPr>
                                  <m:sty m:val="p"/>
                                </m:rPr>
                                <a:rPr kumimoji="0" lang="de-DE" sz="1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Hz</m:t>
                              </m:r>
                              <m:r>
                                <a:rPr kumimoji="0" lang="de-DE" sz="1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e>
                          </m:nary>
                          <m:r>
                            <m:rPr>
                              <m:sty m:val="p"/>
                            </m:rPr>
                            <a:rPr kumimoji="0" lang="de-DE" sz="1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d</m:t>
                          </m:r>
                          <m:r>
                            <a:rPr kumimoji="0" lang="de-DE" sz="1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den>
                      </m:f>
                    </m:oMath>
                  </m:oMathPara>
                </a14:m>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mc:Choice>
        <mc:Fallback xmlns="">
          <p:sp>
            <p:nvSpPr>
              <p:cNvPr id="12" name="Rectangle: Rounded Corners 11">
                <a:extLst>
                  <a:ext uri="{FF2B5EF4-FFF2-40B4-BE49-F238E27FC236}">
                    <a16:creationId xmlns:a16="http://schemas.microsoft.com/office/drawing/2014/main" id="{0C215B24-52B3-F457-C063-1A270766BCD6}"/>
                  </a:ext>
                </a:extLst>
              </p:cNvPr>
              <p:cNvSpPr>
                <a:spLocks noRot="1" noChangeAspect="1" noMove="1" noResize="1" noEditPoints="1" noAdjustHandles="1" noChangeArrowheads="1" noChangeShapeType="1" noTextEdit="1"/>
              </p:cNvSpPr>
              <p:nvPr/>
            </p:nvSpPr>
            <p:spPr>
              <a:xfrm>
                <a:off x="7118293" y="2795237"/>
                <a:ext cx="2160240" cy="464746"/>
              </a:xfrm>
              <a:prstGeom prst="roundRect">
                <a:avLst/>
              </a:prstGeom>
              <a:blipFill>
                <a:blip r:embed="rId3"/>
                <a:stretch>
                  <a:fillRect t="-55000" b="-88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3" name="Table 9">
                <a:extLst>
                  <a:ext uri="{FF2B5EF4-FFF2-40B4-BE49-F238E27FC236}">
                    <a16:creationId xmlns:a16="http://schemas.microsoft.com/office/drawing/2014/main" id="{5DFDB718-522D-3466-4786-DF84039805A9}"/>
                  </a:ext>
                </a:extLst>
              </p:cNvPr>
              <p:cNvGraphicFramePr>
                <a:graphicFrameLocks noGrp="1"/>
              </p:cNvGraphicFramePr>
              <p:nvPr>
                <p:extLst>
                  <p:ext uri="{D42A27DB-BD31-4B8C-83A1-F6EECF244321}">
                    <p14:modId xmlns:p14="http://schemas.microsoft.com/office/powerpoint/2010/main" val="2322137265"/>
                  </p:ext>
                </p:extLst>
              </p:nvPr>
            </p:nvGraphicFramePr>
            <p:xfrm>
              <a:off x="7086545" y="3429000"/>
              <a:ext cx="3888000" cy="1280160"/>
            </p:xfrm>
            <a:graphic>
              <a:graphicData uri="http://schemas.openxmlformats.org/drawingml/2006/table">
                <a:tbl>
                  <a:tblPr firstRow="1" bandRow="1">
                    <a:tableStyleId>{5940675A-B579-460E-94D1-54222C63F5DA}</a:tableStyleId>
                  </a:tblPr>
                  <a:tblGrid>
                    <a:gridCol w="1151992">
                      <a:extLst>
                        <a:ext uri="{9D8B030D-6E8A-4147-A177-3AD203B41FA5}">
                          <a16:colId xmlns:a16="http://schemas.microsoft.com/office/drawing/2014/main" val="608421871"/>
                        </a:ext>
                      </a:extLst>
                    </a:gridCol>
                    <a:gridCol w="1530646">
                      <a:extLst>
                        <a:ext uri="{9D8B030D-6E8A-4147-A177-3AD203B41FA5}">
                          <a16:colId xmlns:a16="http://schemas.microsoft.com/office/drawing/2014/main" val="1828797336"/>
                        </a:ext>
                      </a:extLst>
                    </a:gridCol>
                    <a:gridCol w="1205362">
                      <a:extLst>
                        <a:ext uri="{9D8B030D-6E8A-4147-A177-3AD203B41FA5}">
                          <a16:colId xmlns:a16="http://schemas.microsoft.com/office/drawing/2014/main" val="4109559408"/>
                        </a:ext>
                      </a:extLst>
                    </a:gridCol>
                  </a:tblGrid>
                  <a:tr h="450000">
                    <a:tc>
                      <a:txBody>
                        <a:bodyPr/>
                        <a:lstStyle/>
                        <a:p>
                          <a:pPr algn="ctr"/>
                          <a:r>
                            <a:rPr lang="en-US" sz="1200" b="1" dirty="0"/>
                            <a:t>Yoke material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b="1" dirty="0"/>
                            <a:t>3 dB bandwidth </a:t>
                          </a:r>
                        </a:p>
                      </a:txBody>
                      <a:tcPr anchor="ct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Phase shift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bandwidth</a:t>
                          </a:r>
                        </a:p>
                      </a:txBody>
                      <a:tcPr anchor="ctr"/>
                    </a:tc>
                    <a:extLst>
                      <a:ext uri="{0D108BD9-81ED-4DB2-BD59-A6C34878D82A}">
                        <a16:rowId xmlns:a16="http://schemas.microsoft.com/office/drawing/2014/main" val="3227389013"/>
                      </a:ext>
                    </a:extLst>
                  </a:tr>
                  <a:tr h="270000">
                    <a:tc>
                      <a:txBody>
                        <a:bodyPr/>
                        <a:lstStyle/>
                        <a:p>
                          <a:pPr algn="ctr"/>
                          <a:r>
                            <a:rPr lang="en-US" sz="1200" b="0" dirty="0"/>
                            <a:t>Iron</a:t>
                          </a:r>
                        </a:p>
                      </a:txBody>
                      <a:tcPr>
                        <a:lnT w="12700" cap="flat" cmpd="sng" algn="ctr">
                          <a:solidFill>
                            <a:schemeClr val="tx1"/>
                          </a:solidFill>
                          <a:prstDash val="solid"/>
                          <a:round/>
                          <a:headEnd type="none" w="med" len="med"/>
                          <a:tailEnd type="none" w="med" len="med"/>
                        </a:lnT>
                      </a:tcPr>
                    </a:tc>
                    <a:tc>
                      <a:txBody>
                        <a:bodyPr/>
                        <a:lstStyle/>
                        <a:p>
                          <a:pPr/>
                          <a14:m>
                            <m:oMathPara xmlns:m="http://schemas.openxmlformats.org/officeDocument/2006/math">
                              <m:oMathParaPr>
                                <m:jc m:val="center"/>
                              </m:oMathParaPr>
                              <m:oMath xmlns:m="http://schemas.openxmlformats.org/officeDocument/2006/math">
                                <m:r>
                                  <a:rPr lang="de-DE" sz="1200" b="0" i="0" smtClean="0">
                                    <a:latin typeface="Cambria Math" panose="02040503050406030204" pitchFamily="18" charset="0"/>
                                  </a:rPr>
                                  <m:t> 7 </m:t>
                                </m:r>
                                <m:r>
                                  <m:rPr>
                                    <m:sty m:val="p"/>
                                  </m:rPr>
                                  <a:rPr lang="de-DE" sz="1200" b="0" i="0" smtClean="0">
                                    <a:latin typeface="Cambria Math" panose="02040503050406030204" pitchFamily="18" charset="0"/>
                                  </a:rPr>
                                  <m:t>kHz</m:t>
                                </m:r>
                              </m:oMath>
                            </m:oMathPara>
                          </a14:m>
                          <a:endParaRPr lang="en-US" sz="1400" i="0" dirty="0"/>
                        </a:p>
                      </a:txBody>
                      <a:tcPr anchor="ct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200" b="0" i="1" smtClean="0">
                                    <a:latin typeface="Cambria Math" panose="02040503050406030204" pitchFamily="18" charset="0"/>
                                  </a:rPr>
                                  <m:t>38°</m:t>
                                </m:r>
                              </m:oMath>
                            </m:oMathPara>
                          </a14:m>
                          <a:endParaRPr lang="en-US" sz="1200" dirty="0"/>
                        </a:p>
                      </a:txBody>
                      <a:tcPr anchor="ctr"/>
                    </a:tc>
                    <a:extLst>
                      <a:ext uri="{0D108BD9-81ED-4DB2-BD59-A6C34878D82A}">
                        <a16:rowId xmlns:a16="http://schemas.microsoft.com/office/drawing/2014/main" val="1765511076"/>
                      </a:ext>
                    </a:extLst>
                  </a:tr>
                  <a:tr h="270000">
                    <a:tc>
                      <a:txBody>
                        <a:bodyPr/>
                        <a:lstStyle/>
                        <a:p>
                          <a:pPr algn="ctr"/>
                          <a:r>
                            <a:rPr lang="en-US" sz="1200" b="0" dirty="0"/>
                            <a:t>M-19 Steel</a:t>
                          </a:r>
                        </a:p>
                      </a:txBody>
                      <a:tcPr/>
                    </a:tc>
                    <a:tc>
                      <a:txBody>
                        <a:bodyPr/>
                        <a:lstStyle/>
                        <a:p>
                          <a:pPr/>
                          <a14:m>
                            <m:oMathPara xmlns:m="http://schemas.openxmlformats.org/officeDocument/2006/math">
                              <m:oMathParaPr>
                                <m:jc m:val="centerGroup"/>
                              </m:oMathParaPr>
                              <m:oMath xmlns:m="http://schemas.openxmlformats.org/officeDocument/2006/math">
                                <m:r>
                                  <a:rPr lang="de-DE" sz="1200" b="0" i="1" smtClean="0">
                                    <a:latin typeface="Cambria Math" panose="02040503050406030204" pitchFamily="18" charset="0"/>
                                  </a:rPr>
                                  <m:t>10 </m:t>
                                </m:r>
                                <m:r>
                                  <m:rPr>
                                    <m:sty m:val="p"/>
                                  </m:rPr>
                                  <a:rPr lang="de-DE" sz="1200" b="0" i="0" smtClean="0">
                                    <a:latin typeface="Cambria Math" panose="02040503050406030204" pitchFamily="18" charset="0"/>
                                  </a:rPr>
                                  <m:t>kHz</m:t>
                                </m:r>
                              </m:oMath>
                            </m:oMathPara>
                          </a14:m>
                          <a:endParaRPr lang="en-US" sz="1200" i="0" dirty="0"/>
                        </a:p>
                      </a:txBody>
                      <a:tcPr anchor="ctr"/>
                    </a:tc>
                    <a:tc>
                      <a:txBody>
                        <a:bodyPr/>
                        <a:lstStyle/>
                        <a:p>
                          <a:pPr/>
                          <a14:m>
                            <m:oMathPara xmlns:m="http://schemas.openxmlformats.org/officeDocument/2006/math">
                              <m:oMathParaPr>
                                <m:jc m:val="centerGroup"/>
                              </m:oMathParaPr>
                              <m:oMath xmlns:m="http://schemas.openxmlformats.org/officeDocument/2006/math">
                                <m:r>
                                  <a:rPr lang="de-DE" sz="1200" b="0" i="1" smtClean="0">
                                    <a:latin typeface="Cambria Math" panose="02040503050406030204" pitchFamily="18" charset="0"/>
                                  </a:rPr>
                                  <m:t>46°</m:t>
                                </m:r>
                              </m:oMath>
                            </m:oMathPara>
                          </a14:m>
                          <a:endParaRPr lang="en-US" sz="1200" dirty="0"/>
                        </a:p>
                      </a:txBody>
                      <a:tcPr anchor="ctr"/>
                    </a:tc>
                    <a:extLst>
                      <a:ext uri="{0D108BD9-81ED-4DB2-BD59-A6C34878D82A}">
                        <a16:rowId xmlns:a16="http://schemas.microsoft.com/office/drawing/2014/main" val="3699417672"/>
                      </a:ext>
                    </a:extLst>
                  </a:tr>
                  <a:tr h="270000">
                    <a:tc>
                      <a:txBody>
                        <a:bodyPr/>
                        <a:lstStyle/>
                        <a:p>
                          <a:pPr algn="ctr"/>
                          <a:r>
                            <a:rPr lang="en-US" sz="1200" b="0" dirty="0"/>
                            <a:t>1010 Steel</a:t>
                          </a:r>
                        </a:p>
                      </a:txBody>
                      <a:tcPr/>
                    </a:tc>
                    <a:tc>
                      <a:txBody>
                        <a:bodyPr/>
                        <a:lstStyle/>
                        <a:p>
                          <a:pPr/>
                          <a14:m>
                            <m:oMathPara xmlns:m="http://schemas.openxmlformats.org/officeDocument/2006/math">
                              <m:oMathParaPr>
                                <m:jc m:val="centerGroup"/>
                              </m:oMathParaPr>
                              <m:oMath xmlns:m="http://schemas.openxmlformats.org/officeDocument/2006/math">
                                <m:r>
                                  <a:rPr lang="de-DE" sz="1200" b="0" i="1" smtClean="0">
                                    <a:latin typeface="Cambria Math" panose="02040503050406030204" pitchFamily="18" charset="0"/>
                                  </a:rPr>
                                  <m:t>7 </m:t>
                                </m:r>
                                <m:r>
                                  <m:rPr>
                                    <m:sty m:val="p"/>
                                  </m:rPr>
                                  <a:rPr lang="de-DE" sz="1200" b="0" i="0" smtClean="0">
                                    <a:latin typeface="Cambria Math" panose="02040503050406030204" pitchFamily="18" charset="0"/>
                                  </a:rPr>
                                  <m:t>kHz</m:t>
                                </m:r>
                              </m:oMath>
                            </m:oMathPara>
                          </a14:m>
                          <a:endParaRPr lang="en-US" sz="1200" i="0" dirty="0"/>
                        </a:p>
                      </a:txBody>
                      <a:tcPr anchor="ctr"/>
                    </a:tc>
                    <a:tc>
                      <a:txBody>
                        <a:bodyPr/>
                        <a:lstStyle/>
                        <a:p>
                          <a:pPr/>
                          <a14:m>
                            <m:oMathPara xmlns:m="http://schemas.openxmlformats.org/officeDocument/2006/math">
                              <m:oMathParaPr>
                                <m:jc m:val="centerGroup"/>
                              </m:oMathParaPr>
                              <m:oMath xmlns:m="http://schemas.openxmlformats.org/officeDocument/2006/math">
                                <m:r>
                                  <a:rPr lang="de-DE" sz="1200" b="0" i="1" smtClean="0">
                                    <a:latin typeface="Cambria Math" panose="02040503050406030204" pitchFamily="18" charset="0"/>
                                  </a:rPr>
                                  <m:t>38°</m:t>
                                </m:r>
                              </m:oMath>
                            </m:oMathPara>
                          </a14:m>
                          <a:endParaRPr lang="en-US" sz="1200" dirty="0"/>
                        </a:p>
                      </a:txBody>
                      <a:tcPr anchor="ctr"/>
                    </a:tc>
                    <a:extLst>
                      <a:ext uri="{0D108BD9-81ED-4DB2-BD59-A6C34878D82A}">
                        <a16:rowId xmlns:a16="http://schemas.microsoft.com/office/drawing/2014/main" val="576520558"/>
                      </a:ext>
                    </a:extLst>
                  </a:tr>
                </a:tbl>
              </a:graphicData>
            </a:graphic>
          </p:graphicFrame>
        </mc:Choice>
        <mc:Fallback xmlns="">
          <p:graphicFrame>
            <p:nvGraphicFramePr>
              <p:cNvPr id="13" name="Table 9">
                <a:extLst>
                  <a:ext uri="{FF2B5EF4-FFF2-40B4-BE49-F238E27FC236}">
                    <a16:creationId xmlns:a16="http://schemas.microsoft.com/office/drawing/2014/main" id="{5DFDB718-522D-3466-4786-DF84039805A9}"/>
                  </a:ext>
                </a:extLst>
              </p:cNvPr>
              <p:cNvGraphicFramePr>
                <a:graphicFrameLocks noGrp="1"/>
              </p:cNvGraphicFramePr>
              <p:nvPr>
                <p:extLst>
                  <p:ext uri="{D42A27DB-BD31-4B8C-83A1-F6EECF244321}">
                    <p14:modId xmlns:p14="http://schemas.microsoft.com/office/powerpoint/2010/main" val="2322137265"/>
                  </p:ext>
                </p:extLst>
              </p:nvPr>
            </p:nvGraphicFramePr>
            <p:xfrm>
              <a:off x="7086545" y="3429000"/>
              <a:ext cx="3888000" cy="1280160"/>
            </p:xfrm>
            <a:graphic>
              <a:graphicData uri="http://schemas.openxmlformats.org/drawingml/2006/table">
                <a:tbl>
                  <a:tblPr firstRow="1" bandRow="1">
                    <a:tableStyleId>{5940675A-B579-460E-94D1-54222C63F5DA}</a:tableStyleId>
                  </a:tblPr>
                  <a:tblGrid>
                    <a:gridCol w="1151992">
                      <a:extLst>
                        <a:ext uri="{9D8B030D-6E8A-4147-A177-3AD203B41FA5}">
                          <a16:colId xmlns:a16="http://schemas.microsoft.com/office/drawing/2014/main" val="608421871"/>
                        </a:ext>
                      </a:extLst>
                    </a:gridCol>
                    <a:gridCol w="1530646">
                      <a:extLst>
                        <a:ext uri="{9D8B030D-6E8A-4147-A177-3AD203B41FA5}">
                          <a16:colId xmlns:a16="http://schemas.microsoft.com/office/drawing/2014/main" val="1828797336"/>
                        </a:ext>
                      </a:extLst>
                    </a:gridCol>
                    <a:gridCol w="1205362">
                      <a:extLst>
                        <a:ext uri="{9D8B030D-6E8A-4147-A177-3AD203B41FA5}">
                          <a16:colId xmlns:a16="http://schemas.microsoft.com/office/drawing/2014/main" val="4109559408"/>
                        </a:ext>
                      </a:extLst>
                    </a:gridCol>
                  </a:tblGrid>
                  <a:tr h="457200">
                    <a:tc>
                      <a:txBody>
                        <a:bodyPr/>
                        <a:lstStyle/>
                        <a:p>
                          <a:pPr algn="ctr"/>
                          <a:r>
                            <a:rPr lang="en-US" sz="1200" b="1" dirty="0"/>
                            <a:t>Yoke material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b="1" dirty="0"/>
                            <a:t>3 dB bandwidth </a:t>
                          </a:r>
                        </a:p>
                      </a:txBody>
                      <a:tcPr anchor="ct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Phase shift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bandwidth</a:t>
                          </a:r>
                        </a:p>
                      </a:txBody>
                      <a:tcPr anchor="ctr"/>
                    </a:tc>
                    <a:extLst>
                      <a:ext uri="{0D108BD9-81ED-4DB2-BD59-A6C34878D82A}">
                        <a16:rowId xmlns:a16="http://schemas.microsoft.com/office/drawing/2014/main" val="3227389013"/>
                      </a:ext>
                    </a:extLst>
                  </a:tr>
                  <a:tr h="274320">
                    <a:tc>
                      <a:txBody>
                        <a:bodyPr/>
                        <a:lstStyle/>
                        <a:p>
                          <a:pPr algn="ctr"/>
                          <a:r>
                            <a:rPr lang="en-US" sz="1200" b="0" dirty="0"/>
                            <a:t>Iron</a:t>
                          </a:r>
                        </a:p>
                      </a:txBody>
                      <a:tcPr>
                        <a:lnT w="12700" cap="flat" cmpd="sng" algn="ctr">
                          <a:solidFill>
                            <a:schemeClr val="tx1"/>
                          </a:solidFill>
                          <a:prstDash val="solid"/>
                          <a:round/>
                          <a:headEnd type="none" w="med" len="med"/>
                          <a:tailEnd type="none" w="med" len="med"/>
                        </a:lnT>
                      </a:tcPr>
                    </a:tc>
                    <a:tc>
                      <a:txBody>
                        <a:bodyPr/>
                        <a:lstStyle/>
                        <a:p>
                          <a:endParaRPr lang="en-US"/>
                        </a:p>
                      </a:txBody>
                      <a:tcPr anchor="ctr">
                        <a:blipFill>
                          <a:blip r:embed="rId4"/>
                          <a:stretch>
                            <a:fillRect l="-75397" t="-165217" r="-79365" b="-208696"/>
                          </a:stretch>
                        </a:blipFill>
                      </a:tcPr>
                    </a:tc>
                    <a:tc>
                      <a:txBody>
                        <a:bodyPr/>
                        <a:lstStyle/>
                        <a:p>
                          <a:endParaRPr lang="en-US"/>
                        </a:p>
                      </a:txBody>
                      <a:tcPr anchor="ctr">
                        <a:blipFill>
                          <a:blip r:embed="rId4"/>
                          <a:stretch>
                            <a:fillRect l="-223232" t="-165217" r="-1010" b="-208696"/>
                          </a:stretch>
                        </a:blipFill>
                      </a:tcPr>
                    </a:tc>
                    <a:extLst>
                      <a:ext uri="{0D108BD9-81ED-4DB2-BD59-A6C34878D82A}">
                        <a16:rowId xmlns:a16="http://schemas.microsoft.com/office/drawing/2014/main" val="1765511076"/>
                      </a:ext>
                    </a:extLst>
                  </a:tr>
                  <a:tr h="274320">
                    <a:tc>
                      <a:txBody>
                        <a:bodyPr/>
                        <a:lstStyle/>
                        <a:p>
                          <a:pPr algn="ctr"/>
                          <a:r>
                            <a:rPr lang="en-US" sz="1200" b="0" dirty="0"/>
                            <a:t>M-19 Steel</a:t>
                          </a:r>
                        </a:p>
                      </a:txBody>
                      <a:tcPr/>
                    </a:tc>
                    <a:tc>
                      <a:txBody>
                        <a:bodyPr/>
                        <a:lstStyle/>
                        <a:p>
                          <a:endParaRPr lang="en-US"/>
                        </a:p>
                      </a:txBody>
                      <a:tcPr anchor="ctr">
                        <a:blipFill>
                          <a:blip r:embed="rId4"/>
                          <a:stretch>
                            <a:fillRect l="-75397" t="-271111" r="-79365" b="-113333"/>
                          </a:stretch>
                        </a:blipFill>
                      </a:tcPr>
                    </a:tc>
                    <a:tc>
                      <a:txBody>
                        <a:bodyPr/>
                        <a:lstStyle/>
                        <a:p>
                          <a:endParaRPr lang="en-US"/>
                        </a:p>
                      </a:txBody>
                      <a:tcPr anchor="ctr">
                        <a:blipFill>
                          <a:blip r:embed="rId4"/>
                          <a:stretch>
                            <a:fillRect l="-223232" t="-271111" r="-1010" b="-113333"/>
                          </a:stretch>
                        </a:blipFill>
                      </a:tcPr>
                    </a:tc>
                    <a:extLst>
                      <a:ext uri="{0D108BD9-81ED-4DB2-BD59-A6C34878D82A}">
                        <a16:rowId xmlns:a16="http://schemas.microsoft.com/office/drawing/2014/main" val="3699417672"/>
                      </a:ext>
                    </a:extLst>
                  </a:tr>
                  <a:tr h="274320">
                    <a:tc>
                      <a:txBody>
                        <a:bodyPr/>
                        <a:lstStyle/>
                        <a:p>
                          <a:pPr algn="ctr"/>
                          <a:r>
                            <a:rPr lang="en-US" sz="1200" b="0" dirty="0"/>
                            <a:t>1010 Steel</a:t>
                          </a:r>
                        </a:p>
                      </a:txBody>
                      <a:tcPr/>
                    </a:tc>
                    <a:tc>
                      <a:txBody>
                        <a:bodyPr/>
                        <a:lstStyle/>
                        <a:p>
                          <a:endParaRPr lang="en-US"/>
                        </a:p>
                      </a:txBody>
                      <a:tcPr anchor="ctr">
                        <a:blipFill>
                          <a:blip r:embed="rId4"/>
                          <a:stretch>
                            <a:fillRect l="-75397" t="-371111" r="-79365" b="-13333"/>
                          </a:stretch>
                        </a:blipFill>
                      </a:tcPr>
                    </a:tc>
                    <a:tc>
                      <a:txBody>
                        <a:bodyPr/>
                        <a:lstStyle/>
                        <a:p>
                          <a:endParaRPr lang="en-US"/>
                        </a:p>
                      </a:txBody>
                      <a:tcPr anchor="ctr">
                        <a:blipFill>
                          <a:blip r:embed="rId4"/>
                          <a:stretch>
                            <a:fillRect l="-223232" t="-371111" r="-1010" b="-13333"/>
                          </a:stretch>
                        </a:blipFill>
                      </a:tcPr>
                    </a:tc>
                    <a:extLst>
                      <a:ext uri="{0D108BD9-81ED-4DB2-BD59-A6C34878D82A}">
                        <a16:rowId xmlns:a16="http://schemas.microsoft.com/office/drawing/2014/main" val="576520558"/>
                      </a:ext>
                    </a:extLst>
                  </a:tr>
                </a:tbl>
              </a:graphicData>
            </a:graphic>
          </p:graphicFrame>
        </mc:Fallback>
      </mc:AlternateContent>
      <p:pic>
        <p:nvPicPr>
          <p:cNvPr id="8" name="Graphic 7">
            <a:extLst>
              <a:ext uri="{FF2B5EF4-FFF2-40B4-BE49-F238E27FC236}">
                <a16:creationId xmlns:a16="http://schemas.microsoft.com/office/drawing/2014/main" id="{50E41005-1ECA-3614-C668-373237EBA1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5226" y="2769075"/>
            <a:ext cx="3038475" cy="2647950"/>
          </a:xfrm>
          <a:prstGeom prst="rect">
            <a:avLst/>
          </a:prstGeom>
        </p:spPr>
      </p:pic>
      <p:pic>
        <p:nvPicPr>
          <p:cNvPr id="14" name="Graphic 13">
            <a:extLst>
              <a:ext uri="{FF2B5EF4-FFF2-40B4-BE49-F238E27FC236}">
                <a16:creationId xmlns:a16="http://schemas.microsoft.com/office/drawing/2014/main" id="{8F213355-2BBA-04DA-FFEF-E2C4F43160B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24984" y="2756959"/>
            <a:ext cx="3095625" cy="2647950"/>
          </a:xfrm>
          <a:prstGeom prst="rect">
            <a:avLst/>
          </a:prstGeom>
        </p:spPr>
      </p:pic>
      <mc:AlternateContent xmlns:mc="http://schemas.openxmlformats.org/markup-compatibility/2006" xmlns:a14="http://schemas.microsoft.com/office/drawing/2010/main">
        <mc:Choice Requires="a14">
          <p:graphicFrame>
            <p:nvGraphicFramePr>
              <p:cNvPr id="16" name="Table 15">
                <a:extLst>
                  <a:ext uri="{FF2B5EF4-FFF2-40B4-BE49-F238E27FC236}">
                    <a16:creationId xmlns:a16="http://schemas.microsoft.com/office/drawing/2014/main" id="{A5AC8295-D946-04C1-9C1A-2C1E27CD80B7}"/>
                  </a:ext>
                </a:extLst>
              </p:cNvPr>
              <p:cNvGraphicFramePr>
                <a:graphicFrameLocks noGrp="1"/>
              </p:cNvGraphicFramePr>
              <p:nvPr>
                <p:extLst>
                  <p:ext uri="{D42A27DB-BD31-4B8C-83A1-F6EECF244321}">
                    <p14:modId xmlns:p14="http://schemas.microsoft.com/office/powerpoint/2010/main" val="1230246731"/>
                  </p:ext>
                </p:extLst>
              </p:nvPr>
            </p:nvGraphicFramePr>
            <p:xfrm>
              <a:off x="7086545" y="4852046"/>
              <a:ext cx="4031999" cy="1280160"/>
            </p:xfrm>
            <a:graphic>
              <a:graphicData uri="http://schemas.openxmlformats.org/drawingml/2006/table">
                <a:tbl>
                  <a:tblPr firstRow="1" bandRow="1">
                    <a:tableStyleId>{5940675A-B579-460E-94D1-54222C63F5DA}</a:tableStyleId>
                  </a:tblPr>
                  <a:tblGrid>
                    <a:gridCol w="1316085">
                      <a:extLst>
                        <a:ext uri="{9D8B030D-6E8A-4147-A177-3AD203B41FA5}">
                          <a16:colId xmlns:a16="http://schemas.microsoft.com/office/drawing/2014/main" val="3947539627"/>
                        </a:ext>
                      </a:extLst>
                    </a:gridCol>
                    <a:gridCol w="1357957">
                      <a:extLst>
                        <a:ext uri="{9D8B030D-6E8A-4147-A177-3AD203B41FA5}">
                          <a16:colId xmlns:a16="http://schemas.microsoft.com/office/drawing/2014/main" val="2902212984"/>
                        </a:ext>
                      </a:extLst>
                    </a:gridCol>
                    <a:gridCol w="1357957">
                      <a:extLst>
                        <a:ext uri="{9D8B030D-6E8A-4147-A177-3AD203B41FA5}">
                          <a16:colId xmlns:a16="http://schemas.microsoft.com/office/drawing/2014/main" val="788743977"/>
                        </a:ext>
                      </a:extLst>
                    </a:gridCol>
                  </a:tblGrid>
                  <a:tr h="437143">
                    <a:tc>
                      <a:txBody>
                        <a:bodyPr/>
                        <a:lstStyle/>
                        <a:p>
                          <a:pPr algn="ctr"/>
                          <a:r>
                            <a:rPr lang="en-US" sz="1200" b="1" dirty="0"/>
                            <a:t>Yoke      material </a:t>
                          </a:r>
                        </a:p>
                      </a:txBody>
                      <a:tcPr anchor="ctr"/>
                    </a:tc>
                    <a:tc>
                      <a:txBody>
                        <a:bodyPr/>
                        <a:lstStyle/>
                        <a:p>
                          <a:pPr algn="ctr"/>
                          <a:r>
                            <a:rPr lang="en-US" sz="1200" b="1" dirty="0"/>
                            <a:t>Average relative permeability*</a:t>
                          </a:r>
                        </a:p>
                      </a:txBody>
                      <a:tcPr/>
                    </a:tc>
                    <a:tc>
                      <a:txBody>
                        <a:bodyPr/>
                        <a:lstStyle/>
                        <a:p>
                          <a:pPr algn="ctr"/>
                          <a:r>
                            <a:rPr lang="en-US" sz="1200" b="1" dirty="0"/>
                            <a:t>Conductivity (MS/m)</a:t>
                          </a:r>
                        </a:p>
                      </a:txBody>
                      <a:tcPr/>
                    </a:tc>
                    <a:extLst>
                      <a:ext uri="{0D108BD9-81ED-4DB2-BD59-A6C34878D82A}">
                        <a16:rowId xmlns:a16="http://schemas.microsoft.com/office/drawing/2014/main" val="2533554358"/>
                      </a:ext>
                    </a:extLst>
                  </a:tr>
                  <a:tr h="262286">
                    <a:tc>
                      <a:txBody>
                        <a:bodyPr/>
                        <a:lstStyle/>
                        <a:p>
                          <a:pPr algn="ctr"/>
                          <a:r>
                            <a:rPr lang="en-US" sz="1200" dirty="0"/>
                            <a:t>Iron </a:t>
                          </a:r>
                        </a:p>
                      </a:txBody>
                      <a:tcPr/>
                    </a:tc>
                    <a:tc>
                      <a:txBody>
                        <a:bodyPr/>
                        <a:lstStyle/>
                        <a:p>
                          <a:pPr algn="ctr"/>
                          <a14:m>
                            <m:oMathPara xmlns:m="http://schemas.openxmlformats.org/officeDocument/2006/math">
                              <m:oMathParaPr>
                                <m:jc m:val="centerGroup"/>
                              </m:oMathParaPr>
                              <m:oMath xmlns:m="http://schemas.openxmlformats.org/officeDocument/2006/math">
                                <m:r>
                                  <a:rPr lang="de-DE" sz="1200" b="0" i="1" smtClean="0">
                                    <a:latin typeface="Cambria Math" panose="02040503050406030204" pitchFamily="18" charset="0"/>
                                  </a:rPr>
                                  <m:t>5690</m:t>
                                </m:r>
                              </m:oMath>
                            </m:oMathPara>
                          </a14:m>
                          <a:endParaRPr lang="en-US" sz="12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de-DE" sz="1200" b="0" i="1" smtClean="0">
                                    <a:latin typeface="Cambria Math" panose="02040503050406030204" pitchFamily="18" charset="0"/>
                                  </a:rPr>
                                  <m:t>10.4</m:t>
                                </m:r>
                              </m:oMath>
                            </m:oMathPara>
                          </a14:m>
                          <a:endParaRPr lang="en-US" sz="1200" dirty="0"/>
                        </a:p>
                      </a:txBody>
                      <a:tcPr anchor="ctr"/>
                    </a:tc>
                    <a:extLst>
                      <a:ext uri="{0D108BD9-81ED-4DB2-BD59-A6C34878D82A}">
                        <a16:rowId xmlns:a16="http://schemas.microsoft.com/office/drawing/2014/main" val="504410533"/>
                      </a:ext>
                    </a:extLst>
                  </a:tr>
                  <a:tr h="262286">
                    <a:tc>
                      <a:txBody>
                        <a:bodyPr/>
                        <a:lstStyle/>
                        <a:p>
                          <a:pPr algn="ctr"/>
                          <a:r>
                            <a:rPr lang="en-US" sz="1200" dirty="0"/>
                            <a:t>M-19 Steel </a:t>
                          </a:r>
                        </a:p>
                      </a:txBody>
                      <a:tcPr/>
                    </a:tc>
                    <a:tc>
                      <a:txBody>
                        <a:bodyPr/>
                        <a:lstStyle/>
                        <a:p>
                          <a:pPr algn="ctr"/>
                          <a14:m>
                            <m:oMathPara xmlns:m="http://schemas.openxmlformats.org/officeDocument/2006/math">
                              <m:oMathParaPr>
                                <m:jc m:val="centerGroup"/>
                              </m:oMathParaPr>
                              <m:oMath xmlns:m="http://schemas.openxmlformats.org/officeDocument/2006/math">
                                <m:r>
                                  <a:rPr lang="de-DE" sz="1200" b="0" i="1" smtClean="0">
                                    <a:latin typeface="Cambria Math" panose="02040503050406030204" pitchFamily="18" charset="0"/>
                                  </a:rPr>
                                  <m:t>4166</m:t>
                                </m:r>
                              </m:oMath>
                            </m:oMathPara>
                          </a14:m>
                          <a:endParaRPr lang="en-US" sz="12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de-DE" sz="1200" b="0" i="1" smtClean="0">
                                    <a:latin typeface="Cambria Math" panose="02040503050406030204" pitchFamily="18" charset="0"/>
                                  </a:rPr>
                                  <m:t>1.9</m:t>
                                </m:r>
                              </m:oMath>
                            </m:oMathPara>
                          </a14:m>
                          <a:endParaRPr lang="en-US" sz="1200" dirty="0"/>
                        </a:p>
                      </a:txBody>
                      <a:tcPr anchor="ctr"/>
                    </a:tc>
                    <a:extLst>
                      <a:ext uri="{0D108BD9-81ED-4DB2-BD59-A6C34878D82A}">
                        <a16:rowId xmlns:a16="http://schemas.microsoft.com/office/drawing/2014/main" val="1555084457"/>
                      </a:ext>
                    </a:extLst>
                  </a:tr>
                  <a:tr h="262286">
                    <a:tc>
                      <a:txBody>
                        <a:bodyPr/>
                        <a:lstStyle/>
                        <a:p>
                          <a:pPr algn="ctr"/>
                          <a:r>
                            <a:rPr lang="en-US" sz="1200" dirty="0"/>
                            <a:t>1010 Steel </a:t>
                          </a:r>
                        </a:p>
                      </a:txBody>
                      <a:tcPr/>
                    </a:tc>
                    <a:tc>
                      <a:txBody>
                        <a:bodyPr/>
                        <a:lstStyle/>
                        <a:p>
                          <a:pPr algn="ctr"/>
                          <a14:m>
                            <m:oMathPara xmlns:m="http://schemas.openxmlformats.org/officeDocument/2006/math">
                              <m:oMathParaPr>
                                <m:jc m:val="centerGroup"/>
                              </m:oMathParaPr>
                              <m:oMath xmlns:m="http://schemas.openxmlformats.org/officeDocument/2006/math">
                                <m:r>
                                  <a:rPr lang="de-DE" sz="1200" b="0" i="1" smtClean="0">
                                    <a:latin typeface="Cambria Math" panose="02040503050406030204" pitchFamily="18" charset="0"/>
                                  </a:rPr>
                                  <m:t>2780</m:t>
                                </m:r>
                              </m:oMath>
                            </m:oMathPara>
                          </a14:m>
                          <a:endParaRPr lang="en-US" sz="12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de-DE" sz="1200" b="0" i="1" smtClean="0">
                                    <a:latin typeface="Cambria Math" panose="02040503050406030204" pitchFamily="18" charset="0"/>
                                  </a:rPr>
                                  <m:t>6.993</m:t>
                                </m:r>
                              </m:oMath>
                            </m:oMathPara>
                          </a14:m>
                          <a:endParaRPr lang="en-US" sz="1200" dirty="0"/>
                        </a:p>
                      </a:txBody>
                      <a:tcPr anchor="ctr"/>
                    </a:tc>
                    <a:extLst>
                      <a:ext uri="{0D108BD9-81ED-4DB2-BD59-A6C34878D82A}">
                        <a16:rowId xmlns:a16="http://schemas.microsoft.com/office/drawing/2014/main" val="1498625883"/>
                      </a:ext>
                    </a:extLst>
                  </a:tr>
                </a:tbl>
              </a:graphicData>
            </a:graphic>
          </p:graphicFrame>
        </mc:Choice>
        <mc:Fallback xmlns="">
          <p:graphicFrame>
            <p:nvGraphicFramePr>
              <p:cNvPr id="16" name="Table 15">
                <a:extLst>
                  <a:ext uri="{FF2B5EF4-FFF2-40B4-BE49-F238E27FC236}">
                    <a16:creationId xmlns:a16="http://schemas.microsoft.com/office/drawing/2014/main" id="{A5AC8295-D946-04C1-9C1A-2C1E27CD80B7}"/>
                  </a:ext>
                </a:extLst>
              </p:cNvPr>
              <p:cNvGraphicFramePr>
                <a:graphicFrameLocks noGrp="1"/>
              </p:cNvGraphicFramePr>
              <p:nvPr>
                <p:extLst>
                  <p:ext uri="{D42A27DB-BD31-4B8C-83A1-F6EECF244321}">
                    <p14:modId xmlns:p14="http://schemas.microsoft.com/office/powerpoint/2010/main" val="1230246731"/>
                  </p:ext>
                </p:extLst>
              </p:nvPr>
            </p:nvGraphicFramePr>
            <p:xfrm>
              <a:off x="7086545" y="4852046"/>
              <a:ext cx="4031999" cy="1280160"/>
            </p:xfrm>
            <a:graphic>
              <a:graphicData uri="http://schemas.openxmlformats.org/drawingml/2006/table">
                <a:tbl>
                  <a:tblPr firstRow="1" bandRow="1">
                    <a:tableStyleId>{5940675A-B579-460E-94D1-54222C63F5DA}</a:tableStyleId>
                  </a:tblPr>
                  <a:tblGrid>
                    <a:gridCol w="1316085">
                      <a:extLst>
                        <a:ext uri="{9D8B030D-6E8A-4147-A177-3AD203B41FA5}">
                          <a16:colId xmlns:a16="http://schemas.microsoft.com/office/drawing/2014/main" val="3947539627"/>
                        </a:ext>
                      </a:extLst>
                    </a:gridCol>
                    <a:gridCol w="1357957">
                      <a:extLst>
                        <a:ext uri="{9D8B030D-6E8A-4147-A177-3AD203B41FA5}">
                          <a16:colId xmlns:a16="http://schemas.microsoft.com/office/drawing/2014/main" val="2902212984"/>
                        </a:ext>
                      </a:extLst>
                    </a:gridCol>
                    <a:gridCol w="1357957">
                      <a:extLst>
                        <a:ext uri="{9D8B030D-6E8A-4147-A177-3AD203B41FA5}">
                          <a16:colId xmlns:a16="http://schemas.microsoft.com/office/drawing/2014/main" val="788743977"/>
                        </a:ext>
                      </a:extLst>
                    </a:gridCol>
                  </a:tblGrid>
                  <a:tr h="457200">
                    <a:tc>
                      <a:txBody>
                        <a:bodyPr/>
                        <a:lstStyle/>
                        <a:p>
                          <a:pPr algn="ctr"/>
                          <a:r>
                            <a:rPr lang="en-US" sz="1200" b="1" dirty="0"/>
                            <a:t>Yoke      material </a:t>
                          </a:r>
                        </a:p>
                      </a:txBody>
                      <a:tcPr anchor="ctr"/>
                    </a:tc>
                    <a:tc>
                      <a:txBody>
                        <a:bodyPr/>
                        <a:lstStyle/>
                        <a:p>
                          <a:pPr algn="ctr"/>
                          <a:r>
                            <a:rPr lang="en-US" sz="1200" b="1" dirty="0"/>
                            <a:t>Average relative permeability*</a:t>
                          </a:r>
                        </a:p>
                      </a:txBody>
                      <a:tcPr/>
                    </a:tc>
                    <a:tc>
                      <a:txBody>
                        <a:bodyPr/>
                        <a:lstStyle/>
                        <a:p>
                          <a:pPr algn="ctr"/>
                          <a:r>
                            <a:rPr lang="en-US" sz="1200" b="1" dirty="0"/>
                            <a:t>Conductivity (MS/m)</a:t>
                          </a:r>
                        </a:p>
                      </a:txBody>
                      <a:tcPr/>
                    </a:tc>
                    <a:extLst>
                      <a:ext uri="{0D108BD9-81ED-4DB2-BD59-A6C34878D82A}">
                        <a16:rowId xmlns:a16="http://schemas.microsoft.com/office/drawing/2014/main" val="2533554358"/>
                      </a:ext>
                    </a:extLst>
                  </a:tr>
                  <a:tr h="274320">
                    <a:tc>
                      <a:txBody>
                        <a:bodyPr/>
                        <a:lstStyle/>
                        <a:p>
                          <a:pPr algn="ctr"/>
                          <a:r>
                            <a:rPr lang="en-US" sz="1200" dirty="0"/>
                            <a:t>Iron </a:t>
                          </a:r>
                        </a:p>
                      </a:txBody>
                      <a:tcPr/>
                    </a:tc>
                    <a:tc>
                      <a:txBody>
                        <a:bodyPr/>
                        <a:lstStyle/>
                        <a:p>
                          <a:endParaRPr lang="en-US"/>
                        </a:p>
                      </a:txBody>
                      <a:tcPr anchor="ctr">
                        <a:blipFill>
                          <a:blip r:embed="rId9"/>
                          <a:stretch>
                            <a:fillRect l="-97309" t="-165217" r="-100897" b="-210870"/>
                          </a:stretch>
                        </a:blipFill>
                      </a:tcPr>
                    </a:tc>
                    <a:tc>
                      <a:txBody>
                        <a:bodyPr/>
                        <a:lstStyle/>
                        <a:p>
                          <a:endParaRPr lang="en-US"/>
                        </a:p>
                      </a:txBody>
                      <a:tcPr anchor="ctr">
                        <a:blipFill>
                          <a:blip r:embed="rId9"/>
                          <a:stretch>
                            <a:fillRect l="-197309" t="-165217" r="-897" b="-210870"/>
                          </a:stretch>
                        </a:blipFill>
                      </a:tcPr>
                    </a:tc>
                    <a:extLst>
                      <a:ext uri="{0D108BD9-81ED-4DB2-BD59-A6C34878D82A}">
                        <a16:rowId xmlns:a16="http://schemas.microsoft.com/office/drawing/2014/main" val="504410533"/>
                      </a:ext>
                    </a:extLst>
                  </a:tr>
                  <a:tr h="274320">
                    <a:tc>
                      <a:txBody>
                        <a:bodyPr/>
                        <a:lstStyle/>
                        <a:p>
                          <a:pPr algn="ctr"/>
                          <a:r>
                            <a:rPr lang="en-US" sz="1200" dirty="0"/>
                            <a:t>M-19 Steel </a:t>
                          </a:r>
                        </a:p>
                      </a:txBody>
                      <a:tcPr/>
                    </a:tc>
                    <a:tc>
                      <a:txBody>
                        <a:bodyPr/>
                        <a:lstStyle/>
                        <a:p>
                          <a:endParaRPr lang="en-US"/>
                        </a:p>
                      </a:txBody>
                      <a:tcPr anchor="ctr">
                        <a:blipFill>
                          <a:blip r:embed="rId9"/>
                          <a:stretch>
                            <a:fillRect l="-97309" t="-271111" r="-100897" b="-115556"/>
                          </a:stretch>
                        </a:blipFill>
                      </a:tcPr>
                    </a:tc>
                    <a:tc>
                      <a:txBody>
                        <a:bodyPr/>
                        <a:lstStyle/>
                        <a:p>
                          <a:endParaRPr lang="en-US"/>
                        </a:p>
                      </a:txBody>
                      <a:tcPr anchor="ctr">
                        <a:blipFill>
                          <a:blip r:embed="rId9"/>
                          <a:stretch>
                            <a:fillRect l="-197309" t="-271111" r="-897" b="-115556"/>
                          </a:stretch>
                        </a:blipFill>
                      </a:tcPr>
                    </a:tc>
                    <a:extLst>
                      <a:ext uri="{0D108BD9-81ED-4DB2-BD59-A6C34878D82A}">
                        <a16:rowId xmlns:a16="http://schemas.microsoft.com/office/drawing/2014/main" val="1555084457"/>
                      </a:ext>
                    </a:extLst>
                  </a:tr>
                  <a:tr h="274320">
                    <a:tc>
                      <a:txBody>
                        <a:bodyPr/>
                        <a:lstStyle/>
                        <a:p>
                          <a:pPr algn="ctr"/>
                          <a:r>
                            <a:rPr lang="en-US" sz="1200" dirty="0"/>
                            <a:t>1010 Steel </a:t>
                          </a:r>
                        </a:p>
                      </a:txBody>
                      <a:tcPr/>
                    </a:tc>
                    <a:tc>
                      <a:txBody>
                        <a:bodyPr/>
                        <a:lstStyle/>
                        <a:p>
                          <a:endParaRPr lang="en-US"/>
                        </a:p>
                      </a:txBody>
                      <a:tcPr anchor="ctr">
                        <a:blipFill>
                          <a:blip r:embed="rId9"/>
                          <a:stretch>
                            <a:fillRect l="-97309" t="-371111" r="-100897" b="-15556"/>
                          </a:stretch>
                        </a:blipFill>
                      </a:tcPr>
                    </a:tc>
                    <a:tc>
                      <a:txBody>
                        <a:bodyPr/>
                        <a:lstStyle/>
                        <a:p>
                          <a:endParaRPr lang="en-US"/>
                        </a:p>
                      </a:txBody>
                      <a:tcPr anchor="ctr">
                        <a:blipFill>
                          <a:blip r:embed="rId9"/>
                          <a:stretch>
                            <a:fillRect l="-197309" t="-371111" r="-897" b="-15556"/>
                          </a:stretch>
                        </a:blipFill>
                      </a:tcPr>
                    </a:tc>
                    <a:extLst>
                      <a:ext uri="{0D108BD9-81ED-4DB2-BD59-A6C34878D82A}">
                        <a16:rowId xmlns:a16="http://schemas.microsoft.com/office/drawing/2014/main" val="1498625883"/>
                      </a:ext>
                    </a:extLst>
                  </a:tr>
                </a:tbl>
              </a:graphicData>
            </a:graphic>
          </p:graphicFrame>
        </mc:Fallback>
      </mc:AlternateContent>
      <p:sp>
        <p:nvSpPr>
          <p:cNvPr id="17" name="TextBox 16">
            <a:extLst>
              <a:ext uri="{FF2B5EF4-FFF2-40B4-BE49-F238E27FC236}">
                <a16:creationId xmlns:a16="http://schemas.microsoft.com/office/drawing/2014/main" id="{E8CEC1C8-5E30-B2FE-6997-F357EB65FC65}"/>
              </a:ext>
            </a:extLst>
          </p:cNvPr>
          <p:cNvSpPr txBox="1"/>
          <p:nvPr/>
        </p:nvSpPr>
        <p:spPr>
          <a:xfrm>
            <a:off x="6915780" y="6186526"/>
            <a:ext cx="6625661" cy="276999"/>
          </a:xfrm>
          <a:prstGeom prst="rect">
            <a:avLst/>
          </a:prstGeom>
          <a:noFill/>
        </p:spPr>
        <p:txBody>
          <a:bodyPr wrap="square" rtlCol="0">
            <a:spAutoFit/>
          </a:bodyPr>
          <a:lstStyle/>
          <a:p>
            <a:r>
              <a:rPr lang="en-US" sz="1200" dirty="0"/>
              <a:t>* </a:t>
            </a:r>
            <a:r>
              <a:rPr lang="en-US" sz="1000" dirty="0"/>
              <a:t>Values are computed from results of static simulations with non-linear BH-curve</a:t>
            </a:r>
            <a:endParaRPr lang="en-US" sz="1200" dirty="0"/>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FF07C33-E723-3D1A-8A9E-E581B6EF1845}"/>
                  </a:ext>
                </a:extLst>
              </p:cNvPr>
              <p:cNvSpPr txBox="1"/>
              <p:nvPr/>
            </p:nvSpPr>
            <p:spPr>
              <a:xfrm>
                <a:off x="551383" y="5505946"/>
                <a:ext cx="6069225" cy="523220"/>
              </a:xfrm>
              <a:prstGeom prst="rect">
                <a:avLst/>
              </a:prstGeom>
              <a:noFill/>
            </p:spPr>
            <p:txBody>
              <a:bodyPr wrap="square" rtlCol="0">
                <a:spAutoFit/>
              </a:bodyPr>
              <a:lstStyle/>
              <a:p>
                <a:pPr marL="457200" indent="-457200">
                  <a:buFont typeface="Arial" panose="020B0604020202020204" pitchFamily="34" charset="0"/>
                  <a:buChar char="•"/>
                </a:pPr>
                <a:r>
                  <a:rPr lang="en-US" sz="1400" b="1" dirty="0"/>
                  <a:t>Beam pipe </a:t>
                </a:r>
                <a:r>
                  <a:rPr lang="en-US" sz="1400" dirty="0"/>
                  <a:t>is made out of </a:t>
                </a:r>
                <a:r>
                  <a:rPr lang="en-US" sz="1400" b="1" dirty="0"/>
                  <a:t>316 LN SS </a:t>
                </a:r>
                <a:r>
                  <a:rPr lang="en-US" sz="1400" dirty="0"/>
                  <a:t>(</a:t>
                </a:r>
                <a14:m>
                  <m:oMath xmlns:m="http://schemas.openxmlformats.org/officeDocument/2006/math">
                    <m:r>
                      <a:rPr lang="de-DE" sz="1400" b="0" i="1" smtClean="0">
                        <a:latin typeface="Cambria Math" panose="02040503050406030204" pitchFamily="18" charset="0"/>
                      </a:rPr>
                      <m:t>𝜎</m:t>
                    </m:r>
                    <m:r>
                      <a:rPr lang="de-DE" sz="1400" b="0" i="1" smtClean="0">
                        <a:latin typeface="Cambria Math" panose="02040503050406030204" pitchFamily="18" charset="0"/>
                      </a:rPr>
                      <m:t>=1.351⋅</m:t>
                    </m:r>
                    <m:sSup>
                      <m:sSupPr>
                        <m:ctrlPr>
                          <a:rPr lang="de-DE" sz="1400" b="0" i="1" smtClean="0">
                            <a:latin typeface="Cambria Math" panose="02040503050406030204" pitchFamily="18" charset="0"/>
                          </a:rPr>
                        </m:ctrlPr>
                      </m:sSupPr>
                      <m:e>
                        <m:r>
                          <a:rPr lang="de-DE" sz="1400" b="0" i="1" smtClean="0">
                            <a:latin typeface="Cambria Math" panose="02040503050406030204" pitchFamily="18" charset="0"/>
                          </a:rPr>
                          <m:t>10</m:t>
                        </m:r>
                      </m:e>
                      <m:sup>
                        <m:r>
                          <a:rPr lang="de-DE" sz="1400" b="0" i="1" smtClean="0">
                            <a:latin typeface="Cambria Math" panose="02040503050406030204" pitchFamily="18" charset="0"/>
                          </a:rPr>
                          <m:t>6</m:t>
                        </m:r>
                      </m:sup>
                    </m:sSup>
                    <m:r>
                      <a:rPr lang="de-DE" sz="1400" b="0" i="1" smtClean="0">
                        <a:latin typeface="Cambria Math" panose="02040503050406030204" pitchFamily="18" charset="0"/>
                      </a:rPr>
                      <m:t>, </m:t>
                    </m:r>
                    <m:sSub>
                      <m:sSubPr>
                        <m:ctrlPr>
                          <a:rPr lang="de-DE" sz="1400" b="0" i="1" smtClean="0">
                            <a:latin typeface="Cambria Math" panose="02040503050406030204" pitchFamily="18" charset="0"/>
                          </a:rPr>
                        </m:ctrlPr>
                      </m:sSubPr>
                      <m:e>
                        <m:r>
                          <a:rPr lang="de-DE" sz="1400" b="0" i="1" smtClean="0">
                            <a:latin typeface="Cambria Math" panose="02040503050406030204" pitchFamily="18" charset="0"/>
                          </a:rPr>
                          <m:t>𝜇</m:t>
                        </m:r>
                      </m:e>
                      <m:sub>
                        <m:r>
                          <m:rPr>
                            <m:sty m:val="p"/>
                          </m:rPr>
                          <a:rPr lang="de-DE" sz="1400" b="0" i="0" smtClean="0">
                            <a:latin typeface="Cambria Math" panose="02040503050406030204" pitchFamily="18" charset="0"/>
                          </a:rPr>
                          <m:t>r</m:t>
                        </m:r>
                      </m:sub>
                    </m:sSub>
                    <m:r>
                      <a:rPr lang="de-DE" sz="1400" b="0" i="1" smtClean="0">
                        <a:latin typeface="Cambria Math" panose="02040503050406030204" pitchFamily="18" charset="0"/>
                      </a:rPr>
                      <m:t>=1.01)</m:t>
                    </m:r>
                  </m:oMath>
                </a14:m>
                <a:r>
                  <a:rPr lang="en-US" sz="1400" dirty="0"/>
                  <a:t> and has an </a:t>
                </a:r>
                <a:r>
                  <a:rPr lang="en-US" sz="1400" b="1" dirty="0"/>
                  <a:t>outer radius of </a:t>
                </a:r>
                <a14:m>
                  <m:oMath xmlns:m="http://schemas.openxmlformats.org/officeDocument/2006/math">
                    <m:r>
                      <a:rPr lang="de-DE" sz="1400" b="1" i="1" smtClean="0">
                        <a:latin typeface="Cambria Math" panose="02040503050406030204" pitchFamily="18" charset="0"/>
                      </a:rPr>
                      <m:t>𝟏𝟏</m:t>
                    </m:r>
                    <m:r>
                      <a:rPr lang="de-DE" sz="1400" b="1" i="1" smtClean="0">
                        <a:latin typeface="Cambria Math" panose="02040503050406030204" pitchFamily="18" charset="0"/>
                      </a:rPr>
                      <m:t> </m:t>
                    </m:r>
                    <m:r>
                      <a:rPr lang="de-DE" sz="1400" b="1" i="0" smtClean="0">
                        <a:latin typeface="Cambria Math" panose="02040503050406030204" pitchFamily="18" charset="0"/>
                      </a:rPr>
                      <m:t>𝐦𝐦</m:t>
                    </m:r>
                  </m:oMath>
                </a14:m>
                <a:r>
                  <a:rPr lang="en-US" sz="1400" b="1" dirty="0"/>
                  <a:t> </a:t>
                </a:r>
                <a:r>
                  <a:rPr lang="en-US" sz="1400" dirty="0"/>
                  <a:t>and a </a:t>
                </a:r>
                <a:r>
                  <a:rPr lang="en-US" sz="1400" b="1" dirty="0"/>
                  <a:t>thickness of </a:t>
                </a:r>
                <a14:m>
                  <m:oMath xmlns:m="http://schemas.openxmlformats.org/officeDocument/2006/math">
                    <m:r>
                      <a:rPr lang="de-DE" sz="1400" b="1" i="1" smtClean="0">
                        <a:latin typeface="Cambria Math" panose="02040503050406030204" pitchFamily="18" charset="0"/>
                      </a:rPr>
                      <m:t>𝟏</m:t>
                    </m:r>
                    <m:r>
                      <a:rPr lang="de-DE" sz="1400" b="1" i="1" smtClean="0">
                        <a:latin typeface="Cambria Math" panose="02040503050406030204" pitchFamily="18" charset="0"/>
                      </a:rPr>
                      <m:t> </m:t>
                    </m:r>
                    <m:r>
                      <a:rPr lang="de-DE" sz="1400" b="1" i="0" smtClean="0">
                        <a:latin typeface="Cambria Math" panose="02040503050406030204" pitchFamily="18" charset="0"/>
                      </a:rPr>
                      <m:t>𝐦𝐦</m:t>
                    </m:r>
                  </m:oMath>
                </a14:m>
                <a:endParaRPr lang="en-US" sz="1400" b="1" dirty="0"/>
              </a:p>
            </p:txBody>
          </p:sp>
        </mc:Choice>
        <mc:Fallback xmlns="">
          <p:sp>
            <p:nvSpPr>
              <p:cNvPr id="19" name="TextBox 18">
                <a:extLst>
                  <a:ext uri="{FF2B5EF4-FFF2-40B4-BE49-F238E27FC236}">
                    <a16:creationId xmlns:a16="http://schemas.microsoft.com/office/drawing/2014/main" id="{2FF07C33-E723-3D1A-8A9E-E581B6EF1845}"/>
                  </a:ext>
                </a:extLst>
              </p:cNvPr>
              <p:cNvSpPr txBox="1">
                <a:spLocks noRot="1" noChangeAspect="1" noMove="1" noResize="1" noEditPoints="1" noAdjustHandles="1" noChangeArrowheads="1" noChangeShapeType="1" noTextEdit="1"/>
              </p:cNvSpPr>
              <p:nvPr/>
            </p:nvSpPr>
            <p:spPr>
              <a:xfrm>
                <a:off x="551383" y="5505946"/>
                <a:ext cx="6069225" cy="523220"/>
              </a:xfrm>
              <a:prstGeom prst="rect">
                <a:avLst/>
              </a:prstGeom>
              <a:blipFill>
                <a:blip r:embed="rId10"/>
                <a:stretch>
                  <a:fillRect l="-100" t="-2326" b="-11628"/>
                </a:stretch>
              </a:blipFill>
            </p:spPr>
            <p:txBody>
              <a:bodyPr/>
              <a:lstStyle/>
              <a:p>
                <a:r>
                  <a:rPr lang="en-US">
                    <a:noFill/>
                  </a:rPr>
                  <a:t> </a:t>
                </a:r>
              </a:p>
            </p:txBody>
          </p:sp>
        </mc:Fallback>
      </mc:AlternateContent>
    </p:spTree>
    <p:extLst>
      <p:ext uri="{BB962C8B-B14F-4D97-AF65-F5344CB8AC3E}">
        <p14:creationId xmlns:p14="http://schemas.microsoft.com/office/powerpoint/2010/main" val="3357876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E3C675-F808-3C10-D338-200ABCFE808E}"/>
              </a:ext>
            </a:extLst>
          </p:cNvPr>
          <p:cNvSpPr>
            <a:spLocks noGrp="1"/>
          </p:cNvSpPr>
          <p:nvPr>
            <p:ph type="body" sz="quarter" idx="10"/>
          </p:nvPr>
        </p:nvSpPr>
        <p:spPr/>
        <p:txBody>
          <a:bodyPr/>
          <a:lstStyle/>
          <a:p>
            <a:r>
              <a:rPr lang="en-US" dirty="0"/>
              <a:t>Introduction</a:t>
            </a:r>
          </a:p>
        </p:txBody>
      </p:sp>
      <p:sp>
        <p:nvSpPr>
          <p:cNvPr id="3" name="Text Placeholder 2">
            <a:extLst>
              <a:ext uri="{FF2B5EF4-FFF2-40B4-BE49-F238E27FC236}">
                <a16:creationId xmlns:a16="http://schemas.microsoft.com/office/drawing/2014/main" id="{F1BCDA2F-117A-3D6D-2A88-458FAE32D4BB}"/>
              </a:ext>
            </a:extLst>
          </p:cNvPr>
          <p:cNvSpPr>
            <a:spLocks noGrp="1"/>
          </p:cNvSpPr>
          <p:nvPr>
            <p:ph type="body" sz="quarter" idx="11"/>
          </p:nvPr>
        </p:nvSpPr>
        <p:spPr/>
        <p:txBody>
          <a:bodyPr/>
          <a:lstStyle/>
          <a:p>
            <a:r>
              <a:rPr lang="en-US" dirty="0"/>
              <a:t>Contents</a:t>
            </a:r>
          </a:p>
        </p:txBody>
      </p:sp>
      <p:sp>
        <p:nvSpPr>
          <p:cNvPr id="4" name="Title 3">
            <a:extLst>
              <a:ext uri="{FF2B5EF4-FFF2-40B4-BE49-F238E27FC236}">
                <a16:creationId xmlns:a16="http://schemas.microsoft.com/office/drawing/2014/main" id="{7EDA2F3D-2936-EB4F-BD07-2C172873A4DC}"/>
              </a:ext>
            </a:extLst>
          </p:cNvPr>
          <p:cNvSpPr>
            <a:spLocks noGrp="1"/>
          </p:cNvSpPr>
          <p:nvPr>
            <p:ph type="title"/>
          </p:nvPr>
        </p:nvSpPr>
        <p:spPr/>
        <p:txBody>
          <a:bodyPr/>
          <a:lstStyle/>
          <a:p>
            <a:endParaRPr lang="en-US" dirty="0"/>
          </a:p>
        </p:txBody>
      </p:sp>
      <p:sp>
        <p:nvSpPr>
          <p:cNvPr id="5" name="Date Placeholder 4">
            <a:extLst>
              <a:ext uri="{FF2B5EF4-FFF2-40B4-BE49-F238E27FC236}">
                <a16:creationId xmlns:a16="http://schemas.microsoft.com/office/drawing/2014/main" id="{7C982799-90BC-3F32-5A75-4C7E71BD4D28}"/>
              </a:ext>
            </a:extLst>
          </p:cNvPr>
          <p:cNvSpPr>
            <a:spLocks noGrp="1"/>
          </p:cNvSpPr>
          <p:nvPr>
            <p:ph type="dt" sz="half" idx="2"/>
          </p:nvPr>
        </p:nvSpPr>
        <p:spPr/>
        <p:txBody>
          <a:bodyPr/>
          <a:lstStyle/>
          <a:p>
            <a:fld id="{A7EF7D30-0BA4-114E-B802-6C1F082D23D5}" type="datetime1">
              <a:rPr lang="de-DE" smtClean="0"/>
              <a:t>04.07.2023</a:t>
            </a:fld>
            <a:endParaRPr lang="de-DE" dirty="0"/>
          </a:p>
        </p:txBody>
      </p:sp>
      <p:sp>
        <p:nvSpPr>
          <p:cNvPr id="6" name="Slide Number Placeholder 5">
            <a:extLst>
              <a:ext uri="{FF2B5EF4-FFF2-40B4-BE49-F238E27FC236}">
                <a16:creationId xmlns:a16="http://schemas.microsoft.com/office/drawing/2014/main" id="{5F5DE140-BE18-D2C9-0AAC-6010A018F95C}"/>
              </a:ext>
            </a:extLst>
          </p:cNvPr>
          <p:cNvSpPr>
            <a:spLocks noGrp="1"/>
          </p:cNvSpPr>
          <p:nvPr>
            <p:ph type="sldNum" sz="quarter" idx="4"/>
          </p:nvPr>
        </p:nvSpPr>
        <p:spPr/>
        <p:txBody>
          <a:bodyPr/>
          <a:lstStyle/>
          <a:p>
            <a:fld id="{90C102AE-0422-49F2-AB6F-2D341D1EB39B}" type="slidenum">
              <a:rPr lang="de-DE" smtClean="0"/>
              <a:pPr/>
              <a:t>2</a:t>
            </a:fld>
            <a:endParaRPr lang="de-DE" dirty="0"/>
          </a:p>
        </p:txBody>
      </p:sp>
      <p:sp>
        <p:nvSpPr>
          <p:cNvPr id="7" name="Footer Placeholder 6">
            <a:extLst>
              <a:ext uri="{FF2B5EF4-FFF2-40B4-BE49-F238E27FC236}">
                <a16:creationId xmlns:a16="http://schemas.microsoft.com/office/drawing/2014/main" id="{D1611B64-D724-E119-AD00-B41ED3EE03AA}"/>
              </a:ext>
            </a:extLst>
          </p:cNvPr>
          <p:cNvSpPr>
            <a:spLocks noGrp="1"/>
          </p:cNvSpPr>
          <p:nvPr>
            <p:ph type="ftr" sz="quarter" idx="3"/>
          </p:nvPr>
        </p:nvSpPr>
        <p:spPr/>
        <p:txBody>
          <a:bodyPr/>
          <a:lstStyle/>
          <a:p>
            <a:r>
              <a:rPr lang="de-DE" dirty="0" err="1"/>
              <a:t>Dept</a:t>
            </a:r>
            <a:r>
              <a:rPr lang="de-DE" dirty="0"/>
              <a:t>. </a:t>
            </a:r>
            <a:r>
              <a:rPr lang="de-DE" dirty="0" err="1"/>
              <a:t>of</a:t>
            </a:r>
            <a:r>
              <a:rPr lang="de-DE" dirty="0"/>
              <a:t> </a:t>
            </a:r>
            <a:r>
              <a:rPr lang="de-DE" dirty="0" err="1"/>
              <a:t>Electrical</a:t>
            </a:r>
            <a:r>
              <a:rPr lang="de-DE" dirty="0"/>
              <a:t> Engineering and Information Technology | TEMF | Jan-Magnus Christmann</a:t>
            </a:r>
          </a:p>
        </p:txBody>
      </p:sp>
      <p:sp>
        <p:nvSpPr>
          <p:cNvPr id="8" name="Text Placeholder 7">
            <a:extLst>
              <a:ext uri="{FF2B5EF4-FFF2-40B4-BE49-F238E27FC236}">
                <a16:creationId xmlns:a16="http://schemas.microsoft.com/office/drawing/2014/main" id="{B7E9AD25-3D44-7970-58E0-C4AB7D9B482C}"/>
              </a:ext>
            </a:extLst>
          </p:cNvPr>
          <p:cNvSpPr>
            <a:spLocks noGrp="1"/>
          </p:cNvSpPr>
          <p:nvPr>
            <p:ph type="body" sz="quarter" idx="12"/>
          </p:nvPr>
        </p:nvSpPr>
        <p:spPr/>
        <p:txBody>
          <a:bodyPr/>
          <a:lstStyle/>
          <a:p>
            <a:r>
              <a:rPr lang="en-US" dirty="0"/>
              <a:t>1</a:t>
            </a:r>
          </a:p>
        </p:txBody>
      </p:sp>
      <p:sp>
        <p:nvSpPr>
          <p:cNvPr id="9" name="Text Placeholder 8">
            <a:extLst>
              <a:ext uri="{FF2B5EF4-FFF2-40B4-BE49-F238E27FC236}">
                <a16:creationId xmlns:a16="http://schemas.microsoft.com/office/drawing/2014/main" id="{FC5CB9E1-FB69-5685-C284-0BA22CF292DE}"/>
              </a:ext>
            </a:extLst>
          </p:cNvPr>
          <p:cNvSpPr>
            <a:spLocks noGrp="1"/>
          </p:cNvSpPr>
          <p:nvPr>
            <p:ph type="body" sz="quarter" idx="13"/>
          </p:nvPr>
        </p:nvSpPr>
        <p:spPr/>
        <p:txBody>
          <a:bodyPr/>
          <a:lstStyle/>
          <a:p>
            <a:r>
              <a:rPr lang="en-US" dirty="0"/>
              <a:t>2</a:t>
            </a:r>
          </a:p>
        </p:txBody>
      </p:sp>
      <p:sp>
        <p:nvSpPr>
          <p:cNvPr id="10" name="Text Placeholder 9">
            <a:extLst>
              <a:ext uri="{FF2B5EF4-FFF2-40B4-BE49-F238E27FC236}">
                <a16:creationId xmlns:a16="http://schemas.microsoft.com/office/drawing/2014/main" id="{E4817347-032B-1F26-A3A6-0D0005EC31F1}"/>
              </a:ext>
            </a:extLst>
          </p:cNvPr>
          <p:cNvSpPr>
            <a:spLocks noGrp="1"/>
          </p:cNvSpPr>
          <p:nvPr>
            <p:ph type="body" sz="quarter" idx="14"/>
          </p:nvPr>
        </p:nvSpPr>
        <p:spPr/>
        <p:txBody>
          <a:bodyPr/>
          <a:lstStyle/>
          <a:p>
            <a:r>
              <a:rPr lang="en-US" dirty="0"/>
              <a:t>3</a:t>
            </a:r>
          </a:p>
        </p:txBody>
      </p:sp>
      <p:sp>
        <p:nvSpPr>
          <p:cNvPr id="11" name="Text Placeholder 10">
            <a:extLst>
              <a:ext uri="{FF2B5EF4-FFF2-40B4-BE49-F238E27FC236}">
                <a16:creationId xmlns:a16="http://schemas.microsoft.com/office/drawing/2014/main" id="{0C9389F0-5270-1411-14FA-8620195F3ABC}"/>
              </a:ext>
            </a:extLst>
          </p:cNvPr>
          <p:cNvSpPr>
            <a:spLocks noGrp="1"/>
          </p:cNvSpPr>
          <p:nvPr>
            <p:ph type="body" sz="quarter" idx="15"/>
          </p:nvPr>
        </p:nvSpPr>
        <p:spPr/>
        <p:txBody>
          <a:bodyPr/>
          <a:lstStyle/>
          <a:p>
            <a:r>
              <a:rPr lang="en-US" dirty="0"/>
              <a:t>4</a:t>
            </a:r>
          </a:p>
        </p:txBody>
      </p:sp>
      <p:sp>
        <p:nvSpPr>
          <p:cNvPr id="12" name="Text Placeholder 11">
            <a:extLst>
              <a:ext uri="{FF2B5EF4-FFF2-40B4-BE49-F238E27FC236}">
                <a16:creationId xmlns:a16="http://schemas.microsoft.com/office/drawing/2014/main" id="{78C2FC71-5410-AEFD-58A2-354DB3709E97}"/>
              </a:ext>
            </a:extLst>
          </p:cNvPr>
          <p:cNvSpPr>
            <a:spLocks noGrp="1"/>
          </p:cNvSpPr>
          <p:nvPr>
            <p:ph type="body" sz="quarter" idx="16"/>
          </p:nvPr>
        </p:nvSpPr>
        <p:spPr/>
        <p:txBody>
          <a:bodyPr/>
          <a:lstStyle/>
          <a:p>
            <a:r>
              <a:rPr lang="en-US" dirty="0"/>
              <a:t>5</a:t>
            </a:r>
          </a:p>
        </p:txBody>
      </p:sp>
      <p:sp>
        <p:nvSpPr>
          <p:cNvPr id="13" name="Text Placeholder 12">
            <a:extLst>
              <a:ext uri="{FF2B5EF4-FFF2-40B4-BE49-F238E27FC236}">
                <a16:creationId xmlns:a16="http://schemas.microsoft.com/office/drawing/2014/main" id="{E391286C-4DB5-6AA0-EA85-5D833847A3EB}"/>
              </a:ext>
            </a:extLst>
          </p:cNvPr>
          <p:cNvSpPr>
            <a:spLocks noGrp="1"/>
          </p:cNvSpPr>
          <p:nvPr>
            <p:ph type="body" sz="quarter" idx="17"/>
          </p:nvPr>
        </p:nvSpPr>
        <p:spPr/>
        <p:txBody>
          <a:bodyPr/>
          <a:lstStyle/>
          <a:p>
            <a:r>
              <a:rPr lang="en-US" dirty="0"/>
              <a:t>Homogenization Technique</a:t>
            </a:r>
          </a:p>
        </p:txBody>
      </p:sp>
      <p:sp>
        <p:nvSpPr>
          <p:cNvPr id="14" name="Text Placeholder 13">
            <a:extLst>
              <a:ext uri="{FF2B5EF4-FFF2-40B4-BE49-F238E27FC236}">
                <a16:creationId xmlns:a16="http://schemas.microsoft.com/office/drawing/2014/main" id="{089D28FB-044A-C662-5397-6392EEE58232}"/>
              </a:ext>
            </a:extLst>
          </p:cNvPr>
          <p:cNvSpPr>
            <a:spLocks noGrp="1"/>
          </p:cNvSpPr>
          <p:nvPr>
            <p:ph type="body" sz="quarter" idx="18"/>
          </p:nvPr>
        </p:nvSpPr>
        <p:spPr/>
        <p:txBody>
          <a:bodyPr/>
          <a:lstStyle/>
          <a:p>
            <a:r>
              <a:rPr lang="en-US" dirty="0"/>
              <a:t>Toy Model</a:t>
            </a:r>
          </a:p>
        </p:txBody>
      </p:sp>
      <p:sp>
        <p:nvSpPr>
          <p:cNvPr id="15" name="Text Placeholder 14">
            <a:extLst>
              <a:ext uri="{FF2B5EF4-FFF2-40B4-BE49-F238E27FC236}">
                <a16:creationId xmlns:a16="http://schemas.microsoft.com/office/drawing/2014/main" id="{4F17B35E-909B-C734-8926-6467DF4F1CE1}"/>
              </a:ext>
            </a:extLst>
          </p:cNvPr>
          <p:cNvSpPr>
            <a:spLocks noGrp="1"/>
          </p:cNvSpPr>
          <p:nvPr>
            <p:ph type="body" sz="quarter" idx="19"/>
          </p:nvPr>
        </p:nvSpPr>
        <p:spPr/>
        <p:txBody>
          <a:bodyPr/>
          <a:lstStyle/>
          <a:p>
            <a:r>
              <a:rPr lang="en-US" dirty="0"/>
              <a:t>Stand-Alone Corrector Magnet </a:t>
            </a:r>
          </a:p>
        </p:txBody>
      </p:sp>
      <p:sp>
        <p:nvSpPr>
          <p:cNvPr id="16" name="Text Placeholder 15">
            <a:extLst>
              <a:ext uri="{FF2B5EF4-FFF2-40B4-BE49-F238E27FC236}">
                <a16:creationId xmlns:a16="http://schemas.microsoft.com/office/drawing/2014/main" id="{2C9B34EB-1A52-BD7E-9A04-9E81888D1748}"/>
              </a:ext>
            </a:extLst>
          </p:cNvPr>
          <p:cNvSpPr>
            <a:spLocks noGrp="1"/>
          </p:cNvSpPr>
          <p:nvPr>
            <p:ph type="body" sz="quarter" idx="20"/>
          </p:nvPr>
        </p:nvSpPr>
        <p:spPr>
          <a:xfrm>
            <a:off x="1656693" y="5855202"/>
            <a:ext cx="4439307" cy="492443"/>
          </a:xfrm>
        </p:spPr>
        <p:txBody>
          <a:bodyPr/>
          <a:lstStyle/>
          <a:p>
            <a:r>
              <a:rPr lang="en-US" dirty="0"/>
              <a:t>Corrector Magnet with Neighboring Quadrupoles</a:t>
            </a:r>
          </a:p>
        </p:txBody>
      </p:sp>
      <p:sp>
        <p:nvSpPr>
          <p:cNvPr id="17" name="Text Placeholder 16">
            <a:extLst>
              <a:ext uri="{FF2B5EF4-FFF2-40B4-BE49-F238E27FC236}">
                <a16:creationId xmlns:a16="http://schemas.microsoft.com/office/drawing/2014/main" id="{0CCE791D-B7F2-17C5-9EA4-0D5CAA81F812}"/>
              </a:ext>
            </a:extLst>
          </p:cNvPr>
          <p:cNvSpPr>
            <a:spLocks noGrp="1"/>
          </p:cNvSpPr>
          <p:nvPr>
            <p:ph type="body" sz="quarter" idx="21"/>
          </p:nvPr>
        </p:nvSpPr>
        <p:spPr/>
        <p:txBody>
          <a:bodyPr/>
          <a:lstStyle/>
          <a:p>
            <a:r>
              <a:rPr lang="en-US" dirty="0"/>
              <a:t>Conclusion/Outlook</a:t>
            </a:r>
          </a:p>
        </p:txBody>
      </p:sp>
      <p:sp>
        <p:nvSpPr>
          <p:cNvPr id="18" name="Text Placeholder 17">
            <a:extLst>
              <a:ext uri="{FF2B5EF4-FFF2-40B4-BE49-F238E27FC236}">
                <a16:creationId xmlns:a16="http://schemas.microsoft.com/office/drawing/2014/main" id="{72629C62-7574-C8C4-84B5-361699AE4EBD}"/>
              </a:ext>
            </a:extLst>
          </p:cNvPr>
          <p:cNvSpPr>
            <a:spLocks noGrp="1"/>
          </p:cNvSpPr>
          <p:nvPr>
            <p:ph type="body" sz="quarter" idx="22"/>
          </p:nvPr>
        </p:nvSpPr>
        <p:spPr/>
        <p:txBody>
          <a:bodyPr/>
          <a:lstStyle/>
          <a:p>
            <a:r>
              <a:rPr lang="en-US" dirty="0"/>
              <a:t>6</a:t>
            </a:r>
          </a:p>
        </p:txBody>
      </p:sp>
      <p:sp>
        <p:nvSpPr>
          <p:cNvPr id="19" name="Text Placeholder 18">
            <a:extLst>
              <a:ext uri="{FF2B5EF4-FFF2-40B4-BE49-F238E27FC236}">
                <a16:creationId xmlns:a16="http://schemas.microsoft.com/office/drawing/2014/main" id="{E5CAC4E4-305E-8D6E-35AF-90832327B749}"/>
              </a:ext>
            </a:extLst>
          </p:cNvPr>
          <p:cNvSpPr>
            <a:spLocks noGrp="1"/>
          </p:cNvSpPr>
          <p:nvPr>
            <p:ph type="body" sz="quarter" idx="23"/>
          </p:nvPr>
        </p:nvSpPr>
        <p:spPr/>
        <p:txBody>
          <a:bodyPr/>
          <a:lstStyle/>
          <a:p>
            <a:endParaRPr lang="en-US" dirty="0"/>
          </a:p>
        </p:txBody>
      </p:sp>
      <p:sp>
        <p:nvSpPr>
          <p:cNvPr id="20" name="Text Placeholder 19">
            <a:extLst>
              <a:ext uri="{FF2B5EF4-FFF2-40B4-BE49-F238E27FC236}">
                <a16:creationId xmlns:a16="http://schemas.microsoft.com/office/drawing/2014/main" id="{FC3B789E-D7B6-CCBE-CEA4-53A586DC566E}"/>
              </a:ext>
            </a:extLst>
          </p:cNvPr>
          <p:cNvSpPr>
            <a:spLocks noGrp="1"/>
          </p:cNvSpPr>
          <p:nvPr>
            <p:ph type="body" sz="quarter" idx="24"/>
          </p:nvPr>
        </p:nvSpPr>
        <p:spPr/>
        <p:txBody>
          <a:bodyPr/>
          <a:lstStyle/>
          <a:p>
            <a:endParaRPr lang="en-US"/>
          </a:p>
        </p:txBody>
      </p:sp>
      <p:sp>
        <p:nvSpPr>
          <p:cNvPr id="21" name="Text Placeholder 20">
            <a:extLst>
              <a:ext uri="{FF2B5EF4-FFF2-40B4-BE49-F238E27FC236}">
                <a16:creationId xmlns:a16="http://schemas.microsoft.com/office/drawing/2014/main" id="{1FC7DE2B-07F0-BFA7-9723-73600B154826}"/>
              </a:ext>
            </a:extLst>
          </p:cNvPr>
          <p:cNvSpPr>
            <a:spLocks noGrp="1"/>
          </p:cNvSpPr>
          <p:nvPr>
            <p:ph type="body" sz="quarter" idx="25"/>
          </p:nvPr>
        </p:nvSpPr>
        <p:spPr/>
        <p:txBody>
          <a:bodyPr/>
          <a:lstStyle/>
          <a:p>
            <a:endParaRPr lang="en-US"/>
          </a:p>
        </p:txBody>
      </p:sp>
      <p:sp>
        <p:nvSpPr>
          <p:cNvPr id="22" name="Text Placeholder 21">
            <a:extLst>
              <a:ext uri="{FF2B5EF4-FFF2-40B4-BE49-F238E27FC236}">
                <a16:creationId xmlns:a16="http://schemas.microsoft.com/office/drawing/2014/main" id="{51E78726-C498-6B0A-B88C-7D0FAFAFC3B3}"/>
              </a:ext>
            </a:extLst>
          </p:cNvPr>
          <p:cNvSpPr>
            <a:spLocks noGrp="1"/>
          </p:cNvSpPr>
          <p:nvPr>
            <p:ph type="body" sz="quarter" idx="26"/>
          </p:nvPr>
        </p:nvSpPr>
        <p:spPr/>
        <p:txBody>
          <a:bodyPr/>
          <a:lstStyle/>
          <a:p>
            <a:endParaRPr lang="en-US" dirty="0"/>
          </a:p>
        </p:txBody>
      </p:sp>
      <p:sp>
        <p:nvSpPr>
          <p:cNvPr id="23" name="Text Placeholder 22">
            <a:extLst>
              <a:ext uri="{FF2B5EF4-FFF2-40B4-BE49-F238E27FC236}">
                <a16:creationId xmlns:a16="http://schemas.microsoft.com/office/drawing/2014/main" id="{CAE607FE-8327-6F16-5DB2-946F36F51FAC}"/>
              </a:ext>
            </a:extLst>
          </p:cNvPr>
          <p:cNvSpPr>
            <a:spLocks noGrp="1"/>
          </p:cNvSpPr>
          <p:nvPr>
            <p:ph type="body" sz="quarter" idx="27"/>
          </p:nvPr>
        </p:nvSpPr>
        <p:spPr/>
        <p:txBody>
          <a:bodyPr/>
          <a:lstStyle/>
          <a:p>
            <a:endParaRPr lang="en-US"/>
          </a:p>
        </p:txBody>
      </p:sp>
      <p:sp>
        <p:nvSpPr>
          <p:cNvPr id="24" name="Text Placeholder 23">
            <a:extLst>
              <a:ext uri="{FF2B5EF4-FFF2-40B4-BE49-F238E27FC236}">
                <a16:creationId xmlns:a16="http://schemas.microsoft.com/office/drawing/2014/main" id="{7DA2B4A3-6C80-1C67-658C-9B48E8A220DD}"/>
              </a:ext>
            </a:extLst>
          </p:cNvPr>
          <p:cNvSpPr>
            <a:spLocks noGrp="1"/>
          </p:cNvSpPr>
          <p:nvPr>
            <p:ph type="body" sz="quarter" idx="28"/>
          </p:nvPr>
        </p:nvSpPr>
        <p:spPr/>
        <p:txBody>
          <a:bodyPr/>
          <a:lstStyle/>
          <a:p>
            <a:endParaRPr lang="en-US" dirty="0"/>
          </a:p>
        </p:txBody>
      </p:sp>
      <p:sp>
        <p:nvSpPr>
          <p:cNvPr id="25" name="Text Placeholder 24">
            <a:extLst>
              <a:ext uri="{FF2B5EF4-FFF2-40B4-BE49-F238E27FC236}">
                <a16:creationId xmlns:a16="http://schemas.microsoft.com/office/drawing/2014/main" id="{3BDADC41-412B-6D81-181F-C646E413B534}"/>
              </a:ext>
            </a:extLst>
          </p:cNvPr>
          <p:cNvSpPr>
            <a:spLocks noGrp="1"/>
          </p:cNvSpPr>
          <p:nvPr>
            <p:ph type="body" sz="quarter" idx="29"/>
          </p:nvPr>
        </p:nvSpPr>
        <p:spPr/>
        <p:txBody>
          <a:bodyPr/>
          <a:lstStyle/>
          <a:p>
            <a:endParaRPr lang="en-US"/>
          </a:p>
        </p:txBody>
      </p:sp>
      <p:sp>
        <p:nvSpPr>
          <p:cNvPr id="26" name="Text Placeholder 25">
            <a:extLst>
              <a:ext uri="{FF2B5EF4-FFF2-40B4-BE49-F238E27FC236}">
                <a16:creationId xmlns:a16="http://schemas.microsoft.com/office/drawing/2014/main" id="{516F2D1D-9F96-5993-EBD3-9B95B84DF295}"/>
              </a:ext>
            </a:extLst>
          </p:cNvPr>
          <p:cNvSpPr>
            <a:spLocks noGrp="1"/>
          </p:cNvSpPr>
          <p:nvPr>
            <p:ph type="body" sz="quarter" idx="30"/>
          </p:nvPr>
        </p:nvSpPr>
        <p:spPr/>
        <p:txBody>
          <a:bodyPr/>
          <a:lstStyle/>
          <a:p>
            <a:endParaRPr lang="en-US" dirty="0"/>
          </a:p>
        </p:txBody>
      </p:sp>
    </p:spTree>
    <p:extLst>
      <p:ext uri="{BB962C8B-B14F-4D97-AF65-F5344CB8AC3E}">
        <p14:creationId xmlns:p14="http://schemas.microsoft.com/office/powerpoint/2010/main" val="996410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E3C675-F808-3C10-D338-200ABCFE808E}"/>
              </a:ext>
            </a:extLst>
          </p:cNvPr>
          <p:cNvSpPr>
            <a:spLocks noGrp="1"/>
          </p:cNvSpPr>
          <p:nvPr>
            <p:ph type="body" sz="quarter" idx="10"/>
          </p:nvPr>
        </p:nvSpPr>
        <p:spPr/>
        <p:txBody>
          <a:bodyPr/>
          <a:lstStyle/>
          <a:p>
            <a:r>
              <a:rPr lang="en-US" dirty="0">
                <a:solidFill>
                  <a:schemeClr val="bg2"/>
                </a:solidFill>
              </a:rPr>
              <a:t>Introduction</a:t>
            </a:r>
          </a:p>
        </p:txBody>
      </p:sp>
      <p:sp>
        <p:nvSpPr>
          <p:cNvPr id="3" name="Text Placeholder 2">
            <a:extLst>
              <a:ext uri="{FF2B5EF4-FFF2-40B4-BE49-F238E27FC236}">
                <a16:creationId xmlns:a16="http://schemas.microsoft.com/office/drawing/2014/main" id="{F1BCDA2F-117A-3D6D-2A88-458FAE32D4BB}"/>
              </a:ext>
            </a:extLst>
          </p:cNvPr>
          <p:cNvSpPr>
            <a:spLocks noGrp="1"/>
          </p:cNvSpPr>
          <p:nvPr>
            <p:ph type="body" sz="quarter" idx="11"/>
          </p:nvPr>
        </p:nvSpPr>
        <p:spPr/>
        <p:txBody>
          <a:bodyPr/>
          <a:lstStyle/>
          <a:p>
            <a:r>
              <a:rPr lang="en-US" dirty="0"/>
              <a:t>Contents</a:t>
            </a:r>
          </a:p>
        </p:txBody>
      </p:sp>
      <p:sp>
        <p:nvSpPr>
          <p:cNvPr id="4" name="Title 3">
            <a:extLst>
              <a:ext uri="{FF2B5EF4-FFF2-40B4-BE49-F238E27FC236}">
                <a16:creationId xmlns:a16="http://schemas.microsoft.com/office/drawing/2014/main" id="{7EDA2F3D-2936-EB4F-BD07-2C172873A4DC}"/>
              </a:ext>
            </a:extLst>
          </p:cNvPr>
          <p:cNvSpPr>
            <a:spLocks noGrp="1"/>
          </p:cNvSpPr>
          <p:nvPr>
            <p:ph type="title"/>
          </p:nvPr>
        </p:nvSpPr>
        <p:spPr/>
        <p:txBody>
          <a:bodyPr/>
          <a:lstStyle/>
          <a:p>
            <a:endParaRPr lang="en-US" dirty="0"/>
          </a:p>
        </p:txBody>
      </p:sp>
      <p:sp>
        <p:nvSpPr>
          <p:cNvPr id="5" name="Date Placeholder 4">
            <a:extLst>
              <a:ext uri="{FF2B5EF4-FFF2-40B4-BE49-F238E27FC236}">
                <a16:creationId xmlns:a16="http://schemas.microsoft.com/office/drawing/2014/main" id="{7C982799-90BC-3F32-5A75-4C7E71BD4D28}"/>
              </a:ext>
            </a:extLst>
          </p:cNvPr>
          <p:cNvSpPr>
            <a:spLocks noGrp="1"/>
          </p:cNvSpPr>
          <p:nvPr>
            <p:ph type="dt" sz="half" idx="2"/>
          </p:nvPr>
        </p:nvSpPr>
        <p:spPr/>
        <p:txBody>
          <a:bodyPr/>
          <a:lstStyle/>
          <a:p>
            <a:fld id="{A7EF7D30-0BA4-114E-B802-6C1F082D23D5}" type="datetime1">
              <a:rPr lang="de-DE" smtClean="0"/>
              <a:t>04.07.2023</a:t>
            </a:fld>
            <a:endParaRPr lang="de-DE" dirty="0"/>
          </a:p>
        </p:txBody>
      </p:sp>
      <p:sp>
        <p:nvSpPr>
          <p:cNvPr id="6" name="Slide Number Placeholder 5">
            <a:extLst>
              <a:ext uri="{FF2B5EF4-FFF2-40B4-BE49-F238E27FC236}">
                <a16:creationId xmlns:a16="http://schemas.microsoft.com/office/drawing/2014/main" id="{5F5DE140-BE18-D2C9-0AAC-6010A018F95C}"/>
              </a:ext>
            </a:extLst>
          </p:cNvPr>
          <p:cNvSpPr>
            <a:spLocks noGrp="1"/>
          </p:cNvSpPr>
          <p:nvPr>
            <p:ph type="sldNum" sz="quarter" idx="4"/>
          </p:nvPr>
        </p:nvSpPr>
        <p:spPr/>
        <p:txBody>
          <a:bodyPr/>
          <a:lstStyle/>
          <a:p>
            <a:fld id="{90C102AE-0422-49F2-AB6F-2D341D1EB39B}" type="slidenum">
              <a:rPr lang="de-DE" smtClean="0"/>
              <a:pPr/>
              <a:t>20</a:t>
            </a:fld>
            <a:endParaRPr lang="de-DE" dirty="0"/>
          </a:p>
        </p:txBody>
      </p:sp>
      <p:sp>
        <p:nvSpPr>
          <p:cNvPr id="7" name="Footer Placeholder 6">
            <a:extLst>
              <a:ext uri="{FF2B5EF4-FFF2-40B4-BE49-F238E27FC236}">
                <a16:creationId xmlns:a16="http://schemas.microsoft.com/office/drawing/2014/main" id="{D1611B64-D724-E119-AD00-B41ED3EE03AA}"/>
              </a:ext>
            </a:extLst>
          </p:cNvPr>
          <p:cNvSpPr>
            <a:spLocks noGrp="1"/>
          </p:cNvSpPr>
          <p:nvPr>
            <p:ph type="ftr" sz="quarter" idx="3"/>
          </p:nvPr>
        </p:nvSpPr>
        <p:spPr/>
        <p:txBody>
          <a:bodyPr/>
          <a:lstStyle/>
          <a:p>
            <a:r>
              <a:rPr lang="de-DE" dirty="0" err="1"/>
              <a:t>Dept</a:t>
            </a:r>
            <a:r>
              <a:rPr lang="de-DE" dirty="0"/>
              <a:t>. </a:t>
            </a:r>
            <a:r>
              <a:rPr lang="de-DE" dirty="0" err="1"/>
              <a:t>of</a:t>
            </a:r>
            <a:r>
              <a:rPr lang="de-DE" dirty="0"/>
              <a:t> </a:t>
            </a:r>
            <a:r>
              <a:rPr lang="de-DE" dirty="0" err="1"/>
              <a:t>Electrical</a:t>
            </a:r>
            <a:r>
              <a:rPr lang="de-DE" dirty="0"/>
              <a:t> Engineering and Information Technology | TEMF | Jan-Magnus Christmann</a:t>
            </a:r>
          </a:p>
        </p:txBody>
      </p:sp>
      <p:sp>
        <p:nvSpPr>
          <p:cNvPr id="8" name="Text Placeholder 7">
            <a:extLst>
              <a:ext uri="{FF2B5EF4-FFF2-40B4-BE49-F238E27FC236}">
                <a16:creationId xmlns:a16="http://schemas.microsoft.com/office/drawing/2014/main" id="{B7E9AD25-3D44-7970-58E0-C4AB7D9B482C}"/>
              </a:ext>
            </a:extLst>
          </p:cNvPr>
          <p:cNvSpPr>
            <a:spLocks noGrp="1"/>
          </p:cNvSpPr>
          <p:nvPr>
            <p:ph type="body" sz="quarter" idx="12"/>
          </p:nvPr>
        </p:nvSpPr>
        <p:spPr/>
        <p:txBody>
          <a:bodyPr/>
          <a:lstStyle/>
          <a:p>
            <a:r>
              <a:rPr lang="en-US" dirty="0">
                <a:solidFill>
                  <a:schemeClr val="bg2"/>
                </a:solidFill>
              </a:rPr>
              <a:t>1</a:t>
            </a:r>
          </a:p>
        </p:txBody>
      </p:sp>
      <p:sp>
        <p:nvSpPr>
          <p:cNvPr id="9" name="Text Placeholder 8">
            <a:extLst>
              <a:ext uri="{FF2B5EF4-FFF2-40B4-BE49-F238E27FC236}">
                <a16:creationId xmlns:a16="http://schemas.microsoft.com/office/drawing/2014/main" id="{FC5CB9E1-FB69-5685-C284-0BA22CF292DE}"/>
              </a:ext>
            </a:extLst>
          </p:cNvPr>
          <p:cNvSpPr>
            <a:spLocks noGrp="1"/>
          </p:cNvSpPr>
          <p:nvPr>
            <p:ph type="body" sz="quarter" idx="13"/>
          </p:nvPr>
        </p:nvSpPr>
        <p:spPr/>
        <p:txBody>
          <a:bodyPr/>
          <a:lstStyle/>
          <a:p>
            <a:r>
              <a:rPr lang="en-US" dirty="0">
                <a:solidFill>
                  <a:schemeClr val="bg2"/>
                </a:solidFill>
              </a:rPr>
              <a:t>2</a:t>
            </a:r>
          </a:p>
        </p:txBody>
      </p:sp>
      <p:sp>
        <p:nvSpPr>
          <p:cNvPr id="10" name="Text Placeholder 9">
            <a:extLst>
              <a:ext uri="{FF2B5EF4-FFF2-40B4-BE49-F238E27FC236}">
                <a16:creationId xmlns:a16="http://schemas.microsoft.com/office/drawing/2014/main" id="{E4817347-032B-1F26-A3A6-0D0005EC31F1}"/>
              </a:ext>
            </a:extLst>
          </p:cNvPr>
          <p:cNvSpPr>
            <a:spLocks noGrp="1"/>
          </p:cNvSpPr>
          <p:nvPr>
            <p:ph type="body" sz="quarter" idx="14"/>
          </p:nvPr>
        </p:nvSpPr>
        <p:spPr/>
        <p:txBody>
          <a:bodyPr/>
          <a:lstStyle/>
          <a:p>
            <a:r>
              <a:rPr lang="en-US" dirty="0">
                <a:solidFill>
                  <a:schemeClr val="bg2"/>
                </a:solidFill>
              </a:rPr>
              <a:t>3</a:t>
            </a:r>
          </a:p>
        </p:txBody>
      </p:sp>
      <p:sp>
        <p:nvSpPr>
          <p:cNvPr id="11" name="Text Placeholder 10">
            <a:extLst>
              <a:ext uri="{FF2B5EF4-FFF2-40B4-BE49-F238E27FC236}">
                <a16:creationId xmlns:a16="http://schemas.microsoft.com/office/drawing/2014/main" id="{0C9389F0-5270-1411-14FA-8620195F3ABC}"/>
              </a:ext>
            </a:extLst>
          </p:cNvPr>
          <p:cNvSpPr>
            <a:spLocks noGrp="1"/>
          </p:cNvSpPr>
          <p:nvPr>
            <p:ph type="body" sz="quarter" idx="15"/>
          </p:nvPr>
        </p:nvSpPr>
        <p:spPr/>
        <p:txBody>
          <a:bodyPr/>
          <a:lstStyle/>
          <a:p>
            <a:r>
              <a:rPr lang="en-US" dirty="0">
                <a:solidFill>
                  <a:schemeClr val="bg2"/>
                </a:solidFill>
              </a:rPr>
              <a:t>4</a:t>
            </a:r>
          </a:p>
        </p:txBody>
      </p:sp>
      <p:sp>
        <p:nvSpPr>
          <p:cNvPr id="12" name="Text Placeholder 11">
            <a:extLst>
              <a:ext uri="{FF2B5EF4-FFF2-40B4-BE49-F238E27FC236}">
                <a16:creationId xmlns:a16="http://schemas.microsoft.com/office/drawing/2014/main" id="{78C2FC71-5410-AEFD-58A2-354DB3709E97}"/>
              </a:ext>
            </a:extLst>
          </p:cNvPr>
          <p:cNvSpPr>
            <a:spLocks noGrp="1"/>
          </p:cNvSpPr>
          <p:nvPr>
            <p:ph type="body" sz="quarter" idx="16"/>
          </p:nvPr>
        </p:nvSpPr>
        <p:spPr/>
        <p:txBody>
          <a:bodyPr/>
          <a:lstStyle/>
          <a:p>
            <a:r>
              <a:rPr lang="en-US" dirty="0"/>
              <a:t>5</a:t>
            </a:r>
          </a:p>
        </p:txBody>
      </p:sp>
      <p:sp>
        <p:nvSpPr>
          <p:cNvPr id="13" name="Text Placeholder 12">
            <a:extLst>
              <a:ext uri="{FF2B5EF4-FFF2-40B4-BE49-F238E27FC236}">
                <a16:creationId xmlns:a16="http://schemas.microsoft.com/office/drawing/2014/main" id="{E391286C-4DB5-6AA0-EA85-5D833847A3EB}"/>
              </a:ext>
            </a:extLst>
          </p:cNvPr>
          <p:cNvSpPr>
            <a:spLocks noGrp="1"/>
          </p:cNvSpPr>
          <p:nvPr>
            <p:ph type="body" sz="quarter" idx="17"/>
          </p:nvPr>
        </p:nvSpPr>
        <p:spPr/>
        <p:txBody>
          <a:bodyPr/>
          <a:lstStyle/>
          <a:p>
            <a:r>
              <a:rPr lang="en-US" dirty="0">
                <a:solidFill>
                  <a:schemeClr val="bg2"/>
                </a:solidFill>
              </a:rPr>
              <a:t>Homogenization Technique</a:t>
            </a:r>
          </a:p>
        </p:txBody>
      </p:sp>
      <p:sp>
        <p:nvSpPr>
          <p:cNvPr id="14" name="Text Placeholder 13">
            <a:extLst>
              <a:ext uri="{FF2B5EF4-FFF2-40B4-BE49-F238E27FC236}">
                <a16:creationId xmlns:a16="http://schemas.microsoft.com/office/drawing/2014/main" id="{089D28FB-044A-C662-5397-6392EEE58232}"/>
              </a:ext>
            </a:extLst>
          </p:cNvPr>
          <p:cNvSpPr>
            <a:spLocks noGrp="1"/>
          </p:cNvSpPr>
          <p:nvPr>
            <p:ph type="body" sz="quarter" idx="18"/>
          </p:nvPr>
        </p:nvSpPr>
        <p:spPr/>
        <p:txBody>
          <a:bodyPr/>
          <a:lstStyle/>
          <a:p>
            <a:r>
              <a:rPr lang="en-US" dirty="0">
                <a:solidFill>
                  <a:schemeClr val="bg2"/>
                </a:solidFill>
              </a:rPr>
              <a:t>Toy Model</a:t>
            </a:r>
          </a:p>
        </p:txBody>
      </p:sp>
      <p:sp>
        <p:nvSpPr>
          <p:cNvPr id="15" name="Text Placeholder 14">
            <a:extLst>
              <a:ext uri="{FF2B5EF4-FFF2-40B4-BE49-F238E27FC236}">
                <a16:creationId xmlns:a16="http://schemas.microsoft.com/office/drawing/2014/main" id="{4F17B35E-909B-C734-8926-6467DF4F1CE1}"/>
              </a:ext>
            </a:extLst>
          </p:cNvPr>
          <p:cNvSpPr>
            <a:spLocks noGrp="1"/>
          </p:cNvSpPr>
          <p:nvPr>
            <p:ph type="body" sz="quarter" idx="19"/>
          </p:nvPr>
        </p:nvSpPr>
        <p:spPr/>
        <p:txBody>
          <a:bodyPr/>
          <a:lstStyle/>
          <a:p>
            <a:r>
              <a:rPr lang="en-US" dirty="0">
                <a:solidFill>
                  <a:schemeClr val="bg2"/>
                </a:solidFill>
              </a:rPr>
              <a:t>Stand-Alone Corrector Magnet </a:t>
            </a:r>
          </a:p>
        </p:txBody>
      </p:sp>
      <p:sp>
        <p:nvSpPr>
          <p:cNvPr id="16" name="Text Placeholder 15">
            <a:extLst>
              <a:ext uri="{FF2B5EF4-FFF2-40B4-BE49-F238E27FC236}">
                <a16:creationId xmlns:a16="http://schemas.microsoft.com/office/drawing/2014/main" id="{2C9B34EB-1A52-BD7E-9A04-9E81888D1748}"/>
              </a:ext>
            </a:extLst>
          </p:cNvPr>
          <p:cNvSpPr>
            <a:spLocks noGrp="1"/>
          </p:cNvSpPr>
          <p:nvPr>
            <p:ph type="body" sz="quarter" idx="20"/>
          </p:nvPr>
        </p:nvSpPr>
        <p:spPr>
          <a:xfrm>
            <a:off x="1656693" y="5855202"/>
            <a:ext cx="4439307" cy="492443"/>
          </a:xfrm>
        </p:spPr>
        <p:txBody>
          <a:bodyPr/>
          <a:lstStyle/>
          <a:p>
            <a:r>
              <a:rPr lang="en-US" dirty="0"/>
              <a:t>Corrector Magnet with Neighboring Quadrupoles</a:t>
            </a:r>
          </a:p>
        </p:txBody>
      </p:sp>
      <p:sp>
        <p:nvSpPr>
          <p:cNvPr id="17" name="Text Placeholder 16">
            <a:extLst>
              <a:ext uri="{FF2B5EF4-FFF2-40B4-BE49-F238E27FC236}">
                <a16:creationId xmlns:a16="http://schemas.microsoft.com/office/drawing/2014/main" id="{0CCE791D-B7F2-17C5-9EA4-0D5CAA81F812}"/>
              </a:ext>
            </a:extLst>
          </p:cNvPr>
          <p:cNvSpPr>
            <a:spLocks noGrp="1"/>
          </p:cNvSpPr>
          <p:nvPr>
            <p:ph type="body" sz="quarter" idx="21"/>
          </p:nvPr>
        </p:nvSpPr>
        <p:spPr/>
        <p:txBody>
          <a:bodyPr/>
          <a:lstStyle/>
          <a:p>
            <a:r>
              <a:rPr lang="en-US" dirty="0">
                <a:solidFill>
                  <a:schemeClr val="bg2"/>
                </a:solidFill>
              </a:rPr>
              <a:t>Conclusion/Outlook</a:t>
            </a:r>
          </a:p>
        </p:txBody>
      </p:sp>
      <p:sp>
        <p:nvSpPr>
          <p:cNvPr id="18" name="Text Placeholder 17">
            <a:extLst>
              <a:ext uri="{FF2B5EF4-FFF2-40B4-BE49-F238E27FC236}">
                <a16:creationId xmlns:a16="http://schemas.microsoft.com/office/drawing/2014/main" id="{72629C62-7574-C8C4-84B5-361699AE4EBD}"/>
              </a:ext>
            </a:extLst>
          </p:cNvPr>
          <p:cNvSpPr>
            <a:spLocks noGrp="1"/>
          </p:cNvSpPr>
          <p:nvPr>
            <p:ph type="body" sz="quarter" idx="22"/>
          </p:nvPr>
        </p:nvSpPr>
        <p:spPr/>
        <p:txBody>
          <a:bodyPr/>
          <a:lstStyle/>
          <a:p>
            <a:r>
              <a:rPr lang="en-US" dirty="0">
                <a:solidFill>
                  <a:schemeClr val="bg2"/>
                </a:solidFill>
              </a:rPr>
              <a:t>6</a:t>
            </a:r>
          </a:p>
        </p:txBody>
      </p:sp>
      <p:sp>
        <p:nvSpPr>
          <p:cNvPr id="19" name="Text Placeholder 18">
            <a:extLst>
              <a:ext uri="{FF2B5EF4-FFF2-40B4-BE49-F238E27FC236}">
                <a16:creationId xmlns:a16="http://schemas.microsoft.com/office/drawing/2014/main" id="{E5CAC4E4-305E-8D6E-35AF-90832327B749}"/>
              </a:ext>
            </a:extLst>
          </p:cNvPr>
          <p:cNvSpPr>
            <a:spLocks noGrp="1"/>
          </p:cNvSpPr>
          <p:nvPr>
            <p:ph type="body" sz="quarter" idx="23"/>
          </p:nvPr>
        </p:nvSpPr>
        <p:spPr/>
        <p:txBody>
          <a:bodyPr/>
          <a:lstStyle/>
          <a:p>
            <a:endParaRPr lang="en-US"/>
          </a:p>
        </p:txBody>
      </p:sp>
      <p:sp>
        <p:nvSpPr>
          <p:cNvPr id="20" name="Text Placeholder 19">
            <a:extLst>
              <a:ext uri="{FF2B5EF4-FFF2-40B4-BE49-F238E27FC236}">
                <a16:creationId xmlns:a16="http://schemas.microsoft.com/office/drawing/2014/main" id="{FC3B789E-D7B6-CCBE-CEA4-53A586DC566E}"/>
              </a:ext>
            </a:extLst>
          </p:cNvPr>
          <p:cNvSpPr>
            <a:spLocks noGrp="1"/>
          </p:cNvSpPr>
          <p:nvPr>
            <p:ph type="body" sz="quarter" idx="24"/>
          </p:nvPr>
        </p:nvSpPr>
        <p:spPr/>
        <p:txBody>
          <a:bodyPr/>
          <a:lstStyle/>
          <a:p>
            <a:endParaRPr lang="en-US"/>
          </a:p>
        </p:txBody>
      </p:sp>
      <p:sp>
        <p:nvSpPr>
          <p:cNvPr id="21" name="Text Placeholder 20">
            <a:extLst>
              <a:ext uri="{FF2B5EF4-FFF2-40B4-BE49-F238E27FC236}">
                <a16:creationId xmlns:a16="http://schemas.microsoft.com/office/drawing/2014/main" id="{1FC7DE2B-07F0-BFA7-9723-73600B154826}"/>
              </a:ext>
            </a:extLst>
          </p:cNvPr>
          <p:cNvSpPr>
            <a:spLocks noGrp="1"/>
          </p:cNvSpPr>
          <p:nvPr>
            <p:ph type="body" sz="quarter" idx="25"/>
          </p:nvPr>
        </p:nvSpPr>
        <p:spPr/>
        <p:txBody>
          <a:bodyPr/>
          <a:lstStyle/>
          <a:p>
            <a:endParaRPr lang="en-US"/>
          </a:p>
        </p:txBody>
      </p:sp>
      <p:sp>
        <p:nvSpPr>
          <p:cNvPr id="22" name="Text Placeholder 21">
            <a:extLst>
              <a:ext uri="{FF2B5EF4-FFF2-40B4-BE49-F238E27FC236}">
                <a16:creationId xmlns:a16="http://schemas.microsoft.com/office/drawing/2014/main" id="{51E78726-C498-6B0A-B88C-7D0FAFAFC3B3}"/>
              </a:ext>
            </a:extLst>
          </p:cNvPr>
          <p:cNvSpPr>
            <a:spLocks noGrp="1"/>
          </p:cNvSpPr>
          <p:nvPr>
            <p:ph type="body" sz="quarter" idx="26"/>
          </p:nvPr>
        </p:nvSpPr>
        <p:spPr/>
        <p:txBody>
          <a:bodyPr/>
          <a:lstStyle/>
          <a:p>
            <a:endParaRPr lang="en-US"/>
          </a:p>
        </p:txBody>
      </p:sp>
      <p:sp>
        <p:nvSpPr>
          <p:cNvPr id="23" name="Text Placeholder 22">
            <a:extLst>
              <a:ext uri="{FF2B5EF4-FFF2-40B4-BE49-F238E27FC236}">
                <a16:creationId xmlns:a16="http://schemas.microsoft.com/office/drawing/2014/main" id="{CAE607FE-8327-6F16-5DB2-946F36F51FAC}"/>
              </a:ext>
            </a:extLst>
          </p:cNvPr>
          <p:cNvSpPr>
            <a:spLocks noGrp="1"/>
          </p:cNvSpPr>
          <p:nvPr>
            <p:ph type="body" sz="quarter" idx="27"/>
          </p:nvPr>
        </p:nvSpPr>
        <p:spPr/>
        <p:txBody>
          <a:bodyPr/>
          <a:lstStyle/>
          <a:p>
            <a:endParaRPr lang="en-US"/>
          </a:p>
        </p:txBody>
      </p:sp>
      <p:sp>
        <p:nvSpPr>
          <p:cNvPr id="24" name="Text Placeholder 23">
            <a:extLst>
              <a:ext uri="{FF2B5EF4-FFF2-40B4-BE49-F238E27FC236}">
                <a16:creationId xmlns:a16="http://schemas.microsoft.com/office/drawing/2014/main" id="{7DA2B4A3-6C80-1C67-658C-9B48E8A220DD}"/>
              </a:ext>
            </a:extLst>
          </p:cNvPr>
          <p:cNvSpPr>
            <a:spLocks noGrp="1"/>
          </p:cNvSpPr>
          <p:nvPr>
            <p:ph type="body" sz="quarter" idx="28"/>
          </p:nvPr>
        </p:nvSpPr>
        <p:spPr/>
        <p:txBody>
          <a:bodyPr/>
          <a:lstStyle/>
          <a:p>
            <a:endParaRPr lang="en-US"/>
          </a:p>
        </p:txBody>
      </p:sp>
      <p:sp>
        <p:nvSpPr>
          <p:cNvPr id="25" name="Text Placeholder 24">
            <a:extLst>
              <a:ext uri="{FF2B5EF4-FFF2-40B4-BE49-F238E27FC236}">
                <a16:creationId xmlns:a16="http://schemas.microsoft.com/office/drawing/2014/main" id="{3BDADC41-412B-6D81-181F-C646E413B534}"/>
              </a:ext>
            </a:extLst>
          </p:cNvPr>
          <p:cNvSpPr>
            <a:spLocks noGrp="1"/>
          </p:cNvSpPr>
          <p:nvPr>
            <p:ph type="body" sz="quarter" idx="29"/>
          </p:nvPr>
        </p:nvSpPr>
        <p:spPr/>
        <p:txBody>
          <a:bodyPr/>
          <a:lstStyle/>
          <a:p>
            <a:endParaRPr lang="en-US"/>
          </a:p>
        </p:txBody>
      </p:sp>
      <p:sp>
        <p:nvSpPr>
          <p:cNvPr id="26" name="Text Placeholder 25">
            <a:extLst>
              <a:ext uri="{FF2B5EF4-FFF2-40B4-BE49-F238E27FC236}">
                <a16:creationId xmlns:a16="http://schemas.microsoft.com/office/drawing/2014/main" id="{516F2D1D-9F96-5993-EBD3-9B95B84DF295}"/>
              </a:ext>
            </a:extLst>
          </p:cNvPr>
          <p:cNvSpPr>
            <a:spLocks noGrp="1"/>
          </p:cNvSpPr>
          <p:nvPr>
            <p:ph type="body" sz="quarter" idx="30"/>
          </p:nvPr>
        </p:nvSpPr>
        <p:spPr/>
        <p:txBody>
          <a:bodyPr/>
          <a:lstStyle/>
          <a:p>
            <a:endParaRPr lang="en-US"/>
          </a:p>
        </p:txBody>
      </p:sp>
    </p:spTree>
    <p:extLst>
      <p:ext uri="{BB962C8B-B14F-4D97-AF65-F5344CB8AC3E}">
        <p14:creationId xmlns:p14="http://schemas.microsoft.com/office/powerpoint/2010/main" val="3928657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538F1D-D361-B06A-1131-1747E6A4C9DF}"/>
              </a:ext>
            </a:extLst>
          </p:cNvPr>
          <p:cNvSpPr>
            <a:spLocks noGrp="1"/>
          </p:cNvSpPr>
          <p:nvPr>
            <p:ph type="body" sz="quarter" idx="11"/>
          </p:nvPr>
        </p:nvSpPr>
        <p:spPr/>
        <p:txBody>
          <a:bodyPr/>
          <a:lstStyle/>
          <a:p>
            <a:r>
              <a:rPr lang="en-US" dirty="0"/>
              <a:t>Model Description</a:t>
            </a:r>
          </a:p>
        </p:txBody>
      </p:sp>
      <p:sp>
        <p:nvSpPr>
          <p:cNvPr id="4" name="Title 3">
            <a:extLst>
              <a:ext uri="{FF2B5EF4-FFF2-40B4-BE49-F238E27FC236}">
                <a16:creationId xmlns:a16="http://schemas.microsoft.com/office/drawing/2014/main" id="{459A4012-09F5-93AA-1945-928CA0C7A19A}"/>
              </a:ext>
            </a:extLst>
          </p:cNvPr>
          <p:cNvSpPr>
            <a:spLocks noGrp="1"/>
          </p:cNvSpPr>
          <p:nvPr>
            <p:ph type="title"/>
          </p:nvPr>
        </p:nvSpPr>
        <p:spPr/>
        <p:txBody>
          <a:bodyPr/>
          <a:lstStyle/>
          <a:p>
            <a:r>
              <a:rPr lang="en-US" dirty="0"/>
              <a:t>Corrector Magnet with Neighboring Quadrupoles</a:t>
            </a:r>
            <a:br>
              <a:rPr lang="en-US" dirty="0"/>
            </a:br>
            <a:endParaRPr lang="en-US" dirty="0"/>
          </a:p>
        </p:txBody>
      </p:sp>
      <p:sp>
        <p:nvSpPr>
          <p:cNvPr id="5" name="Date Placeholder 4">
            <a:extLst>
              <a:ext uri="{FF2B5EF4-FFF2-40B4-BE49-F238E27FC236}">
                <a16:creationId xmlns:a16="http://schemas.microsoft.com/office/drawing/2014/main" id="{59E0A4E3-2490-C70C-444A-26BCCB9B8D4C}"/>
              </a:ext>
            </a:extLst>
          </p:cNvPr>
          <p:cNvSpPr>
            <a:spLocks noGrp="1"/>
          </p:cNvSpPr>
          <p:nvPr>
            <p:ph type="dt" sz="half" idx="2"/>
          </p:nvPr>
        </p:nvSpPr>
        <p:spPr/>
        <p:txBody>
          <a:bodyPr/>
          <a:lstStyle/>
          <a:p>
            <a:fld id="{9A305794-074A-AF49-8CD8-BE20D68E65A1}" type="datetime1">
              <a:rPr lang="de-DE" smtClean="0"/>
              <a:t>04.07.2023</a:t>
            </a:fld>
            <a:endParaRPr lang="de-DE" dirty="0"/>
          </a:p>
        </p:txBody>
      </p:sp>
      <p:sp>
        <p:nvSpPr>
          <p:cNvPr id="6" name="Slide Number Placeholder 5">
            <a:extLst>
              <a:ext uri="{FF2B5EF4-FFF2-40B4-BE49-F238E27FC236}">
                <a16:creationId xmlns:a16="http://schemas.microsoft.com/office/drawing/2014/main" id="{554E3B57-CBBE-2A00-08C8-A544217C09DE}"/>
              </a:ext>
            </a:extLst>
          </p:cNvPr>
          <p:cNvSpPr>
            <a:spLocks noGrp="1"/>
          </p:cNvSpPr>
          <p:nvPr>
            <p:ph type="sldNum" sz="quarter" idx="4"/>
          </p:nvPr>
        </p:nvSpPr>
        <p:spPr/>
        <p:txBody>
          <a:bodyPr/>
          <a:lstStyle/>
          <a:p>
            <a:fld id="{90C102AE-0422-49F2-AB6F-2D341D1EB39B}" type="slidenum">
              <a:rPr lang="de-DE" smtClean="0"/>
              <a:pPr/>
              <a:t>21</a:t>
            </a:fld>
            <a:endParaRPr lang="de-DE" dirty="0"/>
          </a:p>
        </p:txBody>
      </p:sp>
      <p:sp>
        <p:nvSpPr>
          <p:cNvPr id="7" name="Footer Placeholder 6">
            <a:extLst>
              <a:ext uri="{FF2B5EF4-FFF2-40B4-BE49-F238E27FC236}">
                <a16:creationId xmlns:a16="http://schemas.microsoft.com/office/drawing/2014/main" id="{8DFF685D-B03E-1659-59F9-1F2B2621D21A}"/>
              </a:ext>
            </a:extLst>
          </p:cNvPr>
          <p:cNvSpPr>
            <a:spLocks noGrp="1"/>
          </p:cNvSpPr>
          <p:nvPr>
            <p:ph type="ftr" sz="quarter" idx="3"/>
          </p:nvPr>
        </p:nvSpPr>
        <p:spPr/>
        <p:txBody>
          <a:bodyPr/>
          <a:lstStyle/>
          <a:p>
            <a:r>
              <a:rPr lang="de-DE" dirty="0" err="1"/>
              <a:t>Dept</a:t>
            </a:r>
            <a:r>
              <a:rPr lang="de-DE" dirty="0"/>
              <a:t>. </a:t>
            </a:r>
            <a:r>
              <a:rPr lang="de-DE" dirty="0" err="1"/>
              <a:t>of</a:t>
            </a:r>
            <a:r>
              <a:rPr lang="de-DE" dirty="0"/>
              <a:t> </a:t>
            </a:r>
            <a:r>
              <a:rPr lang="de-DE" dirty="0" err="1"/>
              <a:t>Electrical</a:t>
            </a:r>
            <a:r>
              <a:rPr lang="de-DE" dirty="0"/>
              <a:t> Engineering and Information Technology | TEMF | Jan-Magnus Christmann</a:t>
            </a:r>
          </a:p>
        </p:txBody>
      </p:sp>
      <p:pic>
        <p:nvPicPr>
          <p:cNvPr id="8" name="Picture 7" descr="A picture containing toy&#10;&#10;Description automatically generated">
            <a:extLst>
              <a:ext uri="{FF2B5EF4-FFF2-40B4-BE49-F238E27FC236}">
                <a16:creationId xmlns:a16="http://schemas.microsoft.com/office/drawing/2014/main" id="{791D240B-358A-6F60-22F6-F2D3E331C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1985" y="3003703"/>
            <a:ext cx="3966512" cy="2837330"/>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4ACB62E-0EFC-4D31-12EE-3A5B30B2491A}"/>
                  </a:ext>
                </a:extLst>
              </p:cNvPr>
              <p:cNvSpPr txBox="1"/>
              <p:nvPr/>
            </p:nvSpPr>
            <p:spPr>
              <a:xfrm>
                <a:off x="350499" y="2364922"/>
                <a:ext cx="7848872" cy="27392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400" dirty="0"/>
                  <a:t>Corrector magnet (FC) with two neighboring quadrupole magnets (PQB &amp; PQC)</a:t>
                </a:r>
              </a:p>
              <a:p>
                <a:pPr marL="285750" indent="-285750">
                  <a:lnSpc>
                    <a:spcPct val="150000"/>
                  </a:lnSpc>
                  <a:buFont typeface="Arial" panose="020B0604020202020204" pitchFamily="34" charset="0"/>
                  <a:buChar char="•"/>
                </a:pPr>
                <a:r>
                  <a:rPr lang="en-US" sz="1400" dirty="0"/>
                  <a:t>AC currents in corrector coils, DC currents in quadrupole coils</a:t>
                </a:r>
              </a:p>
              <a:p>
                <a:pPr marL="285750" indent="-285750">
                  <a:lnSpc>
                    <a:spcPct val="150000"/>
                  </a:lnSpc>
                  <a:buFont typeface="Arial" panose="020B0604020202020204" pitchFamily="34" charset="0"/>
                  <a:buChar char="•"/>
                </a:pPr>
                <a:r>
                  <a:rPr lang="en-US" sz="1400" dirty="0"/>
                  <a:t>All yokes are 1010 steel, PQB quadrupoles have Vacoflux-50 poles </a:t>
                </a:r>
              </a:p>
              <a:p>
                <a:pPr marL="285750" indent="-285750">
                  <a:lnSpc>
                    <a:spcPct val="150000"/>
                  </a:lnSpc>
                  <a:buFont typeface="Arial" panose="020B0604020202020204" pitchFamily="34" charset="0"/>
                  <a:buChar char="•"/>
                </a:pPr>
                <a:r>
                  <a:rPr lang="en-US" sz="1400" dirty="0"/>
                  <a:t>Quadrupole yokes are solid, corrector yoke is laminated</a:t>
                </a:r>
              </a:p>
              <a:p>
                <a:pPr marL="285750" indent="-285750">
                  <a:lnSpc>
                    <a:spcPct val="150000"/>
                  </a:lnSpc>
                  <a:buFont typeface="Arial" panose="020B0604020202020204" pitchFamily="34" charset="0"/>
                  <a:buChar char="•"/>
                </a:pPr>
                <a:r>
                  <a:rPr lang="en-US" sz="1400" dirty="0"/>
                  <a:t>Beam pipe made out of 316LN SS with outer radius of </a:t>
                </a:r>
                <a14:m>
                  <m:oMath xmlns:m="http://schemas.openxmlformats.org/officeDocument/2006/math">
                    <m:r>
                      <a:rPr lang="de-DE" sz="1400" b="0" i="1" smtClean="0">
                        <a:latin typeface="Cambria Math" panose="02040503050406030204" pitchFamily="18" charset="0"/>
                      </a:rPr>
                      <m:t>11 </m:t>
                    </m:r>
                    <m:r>
                      <m:rPr>
                        <m:sty m:val="p"/>
                      </m:rPr>
                      <a:rPr lang="de-DE" sz="1400" b="0" i="0" smtClean="0">
                        <a:latin typeface="Cambria Math" panose="02040503050406030204" pitchFamily="18" charset="0"/>
                      </a:rPr>
                      <m:t>mm</m:t>
                    </m:r>
                  </m:oMath>
                </a14:m>
                <a:r>
                  <a:rPr lang="en-US" sz="1400" dirty="0"/>
                  <a:t> and thickness of </a:t>
                </a:r>
                <a14:m>
                  <m:oMath xmlns:m="http://schemas.openxmlformats.org/officeDocument/2006/math">
                    <m:r>
                      <a:rPr lang="de-DE" sz="1400" b="0" i="1" smtClean="0">
                        <a:latin typeface="Cambria Math" panose="02040503050406030204" pitchFamily="18" charset="0"/>
                      </a:rPr>
                      <m:t>1 </m:t>
                    </m:r>
                    <m:r>
                      <m:rPr>
                        <m:sty m:val="p"/>
                      </m:rPr>
                      <a:rPr lang="de-DE" sz="1400" b="0" i="0" smtClean="0">
                        <a:latin typeface="Cambria Math" panose="02040503050406030204" pitchFamily="18" charset="0"/>
                      </a:rPr>
                      <m:t>mm</m:t>
                    </m:r>
                  </m:oMath>
                </a14:m>
                <a:endParaRPr lang="en-US" sz="1400" dirty="0"/>
              </a:p>
              <a:p>
                <a:pPr marL="285750" indent="-285750">
                  <a:lnSpc>
                    <a:spcPct val="150000"/>
                  </a:lnSpc>
                  <a:buFont typeface="Arial" panose="020B0604020202020204" pitchFamily="34" charset="0"/>
                  <a:buChar char="•"/>
                </a:pPr>
                <a:r>
                  <a:rPr lang="en-US" sz="1400" dirty="0"/>
                  <a:t>Distance between corrector yoke and quadrupole yokes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r>
                      <a:rPr lang="de-DE" sz="1400" b="0" i="1" smtClean="0">
                        <a:latin typeface="Cambria Math" panose="02040503050406030204" pitchFamily="18" charset="0"/>
                        <a:ea typeface="Cambria Math" panose="02040503050406030204" pitchFamily="18" charset="0"/>
                      </a:rPr>
                      <m:t> 11.5 </m:t>
                    </m:r>
                    <m:r>
                      <m:rPr>
                        <m:sty m:val="p"/>
                      </m:rPr>
                      <a:rPr lang="de-DE" sz="1400" b="0" i="0" smtClean="0">
                        <a:latin typeface="Cambria Math" panose="02040503050406030204" pitchFamily="18" charset="0"/>
                        <a:ea typeface="Cambria Math" panose="02040503050406030204" pitchFamily="18" charset="0"/>
                      </a:rPr>
                      <m:t>cm</m:t>
                    </m:r>
                  </m:oMath>
                </a14:m>
                <a:endParaRPr lang="en-US" sz="1400" dirty="0"/>
              </a:p>
              <a:p>
                <a:pPr marL="285750" indent="-285750">
                  <a:buFont typeface="Arial" panose="020B0604020202020204" pitchFamily="34" charset="0"/>
                  <a:buChar char="•"/>
                </a:pPr>
                <a:endParaRPr lang="en-US" sz="1400" dirty="0"/>
              </a:p>
              <a:p>
                <a:endParaRPr lang="en-US" dirty="0"/>
              </a:p>
            </p:txBody>
          </p:sp>
        </mc:Choice>
        <mc:Fallback xmlns="">
          <p:sp>
            <p:nvSpPr>
              <p:cNvPr id="11" name="TextBox 10">
                <a:extLst>
                  <a:ext uri="{FF2B5EF4-FFF2-40B4-BE49-F238E27FC236}">
                    <a16:creationId xmlns:a16="http://schemas.microsoft.com/office/drawing/2014/main" id="{44ACB62E-0EFC-4D31-12EE-3A5B30B2491A}"/>
                  </a:ext>
                </a:extLst>
              </p:cNvPr>
              <p:cNvSpPr txBox="1">
                <a:spLocks noRot="1" noChangeAspect="1" noMove="1" noResize="1" noEditPoints="1" noAdjustHandles="1" noChangeArrowheads="1" noChangeShapeType="1" noTextEdit="1"/>
              </p:cNvSpPr>
              <p:nvPr/>
            </p:nvSpPr>
            <p:spPr>
              <a:xfrm>
                <a:off x="350499" y="2364922"/>
                <a:ext cx="7848872" cy="2739211"/>
              </a:xfrm>
              <a:prstGeom prst="rect">
                <a:avLst/>
              </a:prstGeom>
              <a:blipFill>
                <a:blip r:embed="rId4"/>
                <a:stretch>
                  <a:fillRect l="-78"/>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B44F77BC-AF1F-417E-B13E-C4456F5B5E7B}"/>
              </a:ext>
            </a:extLst>
          </p:cNvPr>
          <p:cNvSpPr txBox="1"/>
          <p:nvPr/>
        </p:nvSpPr>
        <p:spPr>
          <a:xfrm>
            <a:off x="10200456" y="2665149"/>
            <a:ext cx="864096" cy="338554"/>
          </a:xfrm>
          <a:prstGeom prst="rect">
            <a:avLst/>
          </a:prstGeom>
          <a:noFill/>
        </p:spPr>
        <p:txBody>
          <a:bodyPr wrap="square" rtlCol="0">
            <a:spAutoFit/>
          </a:bodyPr>
          <a:lstStyle/>
          <a:p>
            <a:r>
              <a:rPr lang="en-US" sz="1600" b="1" dirty="0"/>
              <a:t>PQB</a:t>
            </a:r>
          </a:p>
        </p:txBody>
      </p:sp>
      <p:sp>
        <p:nvSpPr>
          <p:cNvPr id="13" name="TextBox 12">
            <a:extLst>
              <a:ext uri="{FF2B5EF4-FFF2-40B4-BE49-F238E27FC236}">
                <a16:creationId xmlns:a16="http://schemas.microsoft.com/office/drawing/2014/main" id="{EF72CAC8-9DEC-4982-BBE3-DC0EFD3ED04B}"/>
              </a:ext>
            </a:extLst>
          </p:cNvPr>
          <p:cNvSpPr txBox="1"/>
          <p:nvPr/>
        </p:nvSpPr>
        <p:spPr>
          <a:xfrm>
            <a:off x="9346589" y="2683456"/>
            <a:ext cx="864096" cy="338554"/>
          </a:xfrm>
          <a:prstGeom prst="rect">
            <a:avLst/>
          </a:prstGeom>
          <a:noFill/>
        </p:spPr>
        <p:txBody>
          <a:bodyPr wrap="square" rtlCol="0">
            <a:spAutoFit/>
          </a:bodyPr>
          <a:lstStyle/>
          <a:p>
            <a:r>
              <a:rPr lang="en-US" sz="1600" b="1" dirty="0"/>
              <a:t>FC</a:t>
            </a:r>
          </a:p>
        </p:txBody>
      </p:sp>
      <p:sp>
        <p:nvSpPr>
          <p:cNvPr id="14" name="TextBox 13">
            <a:extLst>
              <a:ext uri="{FF2B5EF4-FFF2-40B4-BE49-F238E27FC236}">
                <a16:creationId xmlns:a16="http://schemas.microsoft.com/office/drawing/2014/main" id="{DDB2B968-2235-AE6C-74A2-BD48328CEEBE}"/>
              </a:ext>
            </a:extLst>
          </p:cNvPr>
          <p:cNvSpPr txBox="1"/>
          <p:nvPr/>
        </p:nvSpPr>
        <p:spPr>
          <a:xfrm>
            <a:off x="8320990" y="2725194"/>
            <a:ext cx="864096" cy="338554"/>
          </a:xfrm>
          <a:prstGeom prst="rect">
            <a:avLst/>
          </a:prstGeom>
          <a:noFill/>
        </p:spPr>
        <p:txBody>
          <a:bodyPr wrap="square" rtlCol="0">
            <a:spAutoFit/>
          </a:bodyPr>
          <a:lstStyle/>
          <a:p>
            <a:r>
              <a:rPr lang="en-US" sz="1600" b="1" dirty="0"/>
              <a:t>PQC</a:t>
            </a:r>
          </a:p>
        </p:txBody>
      </p:sp>
      <p:cxnSp>
        <p:nvCxnSpPr>
          <p:cNvPr id="16" name="Straight Arrow Connector 15">
            <a:extLst>
              <a:ext uri="{FF2B5EF4-FFF2-40B4-BE49-F238E27FC236}">
                <a16:creationId xmlns:a16="http://schemas.microsoft.com/office/drawing/2014/main" id="{48998B31-2F98-47B2-129B-0445BCA548FA}"/>
              </a:ext>
            </a:extLst>
          </p:cNvPr>
          <p:cNvCxnSpPr>
            <a:cxnSpLocks/>
          </p:cNvCxnSpPr>
          <p:nvPr/>
        </p:nvCxnSpPr>
        <p:spPr>
          <a:xfrm flipH="1">
            <a:off x="7752184" y="5443068"/>
            <a:ext cx="4072753" cy="644709"/>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8F9830E-AB56-030F-B1BB-07DFDDAD606A}"/>
                  </a:ext>
                </a:extLst>
              </p:cNvPr>
              <p:cNvSpPr txBox="1"/>
              <p:nvPr/>
            </p:nvSpPr>
            <p:spPr>
              <a:xfrm flipH="1">
                <a:off x="7557485" y="6099785"/>
                <a:ext cx="979763" cy="307777"/>
              </a:xfrm>
              <a:prstGeom prst="rect">
                <a:avLst/>
              </a:prstGeom>
              <a:noFill/>
            </p:spPr>
            <p:txBody>
              <a:bodyPr wrap="square" rtlCol="0">
                <a:spAutoFit/>
              </a:bodyPr>
              <a:lstStyle/>
              <a:p>
                <a14:m>
                  <m:oMath xmlns:m="http://schemas.openxmlformats.org/officeDocument/2006/math">
                    <m:r>
                      <a:rPr lang="de-DE" sz="1400" b="0" i="1" smtClean="0">
                        <a:latin typeface="Cambria Math" panose="02040503050406030204" pitchFamily="18" charset="0"/>
                      </a:rPr>
                      <m:t>𝑧</m:t>
                    </m:r>
                  </m:oMath>
                </a14:m>
                <a:r>
                  <a:rPr lang="en-US" sz="1400" dirty="0"/>
                  <a:t>/</a:t>
                </a:r>
                <a14:m>
                  <m:oMath xmlns:m="http://schemas.openxmlformats.org/officeDocument/2006/math">
                    <m:r>
                      <m:rPr>
                        <m:sty m:val="p"/>
                      </m:rPr>
                      <a:rPr lang="de-DE" sz="1400" b="0" i="0" smtClean="0">
                        <a:latin typeface="Cambria Math" panose="02040503050406030204" pitchFamily="18" charset="0"/>
                      </a:rPr>
                      <m:t>mm</m:t>
                    </m:r>
                  </m:oMath>
                </a14:m>
                <a:endParaRPr lang="en-US" dirty="0"/>
              </a:p>
            </p:txBody>
          </p:sp>
        </mc:Choice>
        <mc:Fallback xmlns="">
          <p:sp>
            <p:nvSpPr>
              <p:cNvPr id="22" name="TextBox 21">
                <a:extLst>
                  <a:ext uri="{FF2B5EF4-FFF2-40B4-BE49-F238E27FC236}">
                    <a16:creationId xmlns:a16="http://schemas.microsoft.com/office/drawing/2014/main" id="{C8F9830E-AB56-030F-B1BB-07DFDDAD606A}"/>
                  </a:ext>
                </a:extLst>
              </p:cNvPr>
              <p:cNvSpPr txBox="1">
                <a:spLocks noRot="1" noChangeAspect="1" noMove="1" noResize="1" noEditPoints="1" noAdjustHandles="1" noChangeArrowheads="1" noChangeShapeType="1" noTextEdit="1"/>
              </p:cNvSpPr>
              <p:nvPr/>
            </p:nvSpPr>
            <p:spPr>
              <a:xfrm flipH="1">
                <a:off x="7557485" y="6099785"/>
                <a:ext cx="979763" cy="307777"/>
              </a:xfrm>
              <a:prstGeom prst="rect">
                <a:avLst/>
              </a:prstGeom>
              <a:blipFill>
                <a:blip r:embed="rId5"/>
                <a:stretch>
                  <a:fillRect t="-4000" b="-20000"/>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FDC1426D-E1D8-5F62-A364-BF5E5821C5F9}"/>
              </a:ext>
            </a:extLst>
          </p:cNvPr>
          <p:cNvSpPr txBox="1"/>
          <p:nvPr/>
        </p:nvSpPr>
        <p:spPr>
          <a:xfrm>
            <a:off x="10230305" y="5968980"/>
            <a:ext cx="1961695" cy="523220"/>
          </a:xfrm>
          <a:prstGeom prst="rect">
            <a:avLst/>
          </a:prstGeom>
          <a:noFill/>
        </p:spPr>
        <p:txBody>
          <a:bodyPr wrap="square" rtlCol="0">
            <a:spAutoFit/>
          </a:bodyPr>
          <a:lstStyle/>
          <a:p>
            <a:r>
              <a:rPr lang="en-US" sz="1400" dirty="0"/>
              <a:t>Eval. limits: </a:t>
            </a:r>
          </a:p>
          <a:p>
            <a:r>
              <a:rPr lang="en-US" sz="1400" dirty="0"/>
              <a:t>-400…+800 mm </a:t>
            </a:r>
          </a:p>
        </p:txBody>
      </p:sp>
      <p:sp>
        <p:nvSpPr>
          <p:cNvPr id="25" name="TextBox 24">
            <a:extLst>
              <a:ext uri="{FF2B5EF4-FFF2-40B4-BE49-F238E27FC236}">
                <a16:creationId xmlns:a16="http://schemas.microsoft.com/office/drawing/2014/main" id="{458333DD-964B-7C39-CB04-AD1AD8D3B95A}"/>
              </a:ext>
            </a:extLst>
          </p:cNvPr>
          <p:cNvSpPr txBox="1"/>
          <p:nvPr/>
        </p:nvSpPr>
        <p:spPr>
          <a:xfrm>
            <a:off x="11064552" y="5658786"/>
            <a:ext cx="1310428" cy="307777"/>
          </a:xfrm>
          <a:prstGeom prst="rect">
            <a:avLst/>
          </a:prstGeom>
          <a:noFill/>
        </p:spPr>
        <p:txBody>
          <a:bodyPr wrap="square" rtlCol="0">
            <a:spAutoFit/>
          </a:bodyPr>
          <a:lstStyle/>
          <a:p>
            <a:r>
              <a:rPr lang="en-US" sz="1400" dirty="0"/>
              <a:t>-167.05</a:t>
            </a:r>
          </a:p>
        </p:txBody>
      </p:sp>
      <p:cxnSp>
        <p:nvCxnSpPr>
          <p:cNvPr id="27" name="Straight Connector 26">
            <a:extLst>
              <a:ext uri="{FF2B5EF4-FFF2-40B4-BE49-F238E27FC236}">
                <a16:creationId xmlns:a16="http://schemas.microsoft.com/office/drawing/2014/main" id="{4467B0DB-21B6-ACA6-4099-FA9B13B8CF33}"/>
              </a:ext>
            </a:extLst>
          </p:cNvPr>
          <p:cNvCxnSpPr/>
          <p:nvPr/>
        </p:nvCxnSpPr>
        <p:spPr>
          <a:xfrm>
            <a:off x="11356926" y="5443068"/>
            <a:ext cx="0" cy="194778"/>
          </a:xfrm>
          <a:prstGeom prst="line">
            <a:avLst/>
          </a:prstGeom>
          <a:ln/>
        </p:spPr>
        <p:style>
          <a:lnRef idx="3">
            <a:schemeClr val="dk1"/>
          </a:lnRef>
          <a:fillRef idx="0">
            <a:schemeClr val="dk1"/>
          </a:fillRef>
          <a:effectRef idx="2">
            <a:schemeClr val="dk1"/>
          </a:effectRef>
          <a:fontRef idx="minor">
            <a:schemeClr val="tx1"/>
          </a:fontRef>
        </p:style>
      </p:cxnSp>
      <p:cxnSp>
        <p:nvCxnSpPr>
          <p:cNvPr id="28" name="Straight Connector 27">
            <a:extLst>
              <a:ext uri="{FF2B5EF4-FFF2-40B4-BE49-F238E27FC236}">
                <a16:creationId xmlns:a16="http://schemas.microsoft.com/office/drawing/2014/main" id="{5EE07E98-71D0-D033-5EAD-6B40CCEE856B}"/>
              </a:ext>
            </a:extLst>
          </p:cNvPr>
          <p:cNvCxnSpPr/>
          <p:nvPr/>
        </p:nvCxnSpPr>
        <p:spPr>
          <a:xfrm>
            <a:off x="8904312" y="5841033"/>
            <a:ext cx="0" cy="194778"/>
          </a:xfrm>
          <a:prstGeom prst="line">
            <a:avLst/>
          </a:prstGeom>
          <a:ln/>
        </p:spPr>
        <p:style>
          <a:lnRef idx="3">
            <a:schemeClr val="dk1"/>
          </a:lnRef>
          <a:fillRef idx="0">
            <a:schemeClr val="dk1"/>
          </a:fillRef>
          <a:effectRef idx="2">
            <a:schemeClr val="dk1"/>
          </a:effectRef>
          <a:fontRef idx="minor">
            <a:schemeClr val="tx1"/>
          </a:fontRef>
        </p:style>
      </p:cxnSp>
      <p:sp>
        <p:nvSpPr>
          <p:cNvPr id="29" name="TextBox 28">
            <a:extLst>
              <a:ext uri="{FF2B5EF4-FFF2-40B4-BE49-F238E27FC236}">
                <a16:creationId xmlns:a16="http://schemas.microsoft.com/office/drawing/2014/main" id="{2D434DA1-2CE2-AFDD-2D33-19DB335D37C5}"/>
              </a:ext>
            </a:extLst>
          </p:cNvPr>
          <p:cNvSpPr txBox="1"/>
          <p:nvPr/>
        </p:nvSpPr>
        <p:spPr>
          <a:xfrm>
            <a:off x="8662513" y="6010867"/>
            <a:ext cx="1368152" cy="307777"/>
          </a:xfrm>
          <a:prstGeom prst="rect">
            <a:avLst/>
          </a:prstGeom>
          <a:noFill/>
        </p:spPr>
        <p:txBody>
          <a:bodyPr wrap="square" rtlCol="0">
            <a:spAutoFit/>
          </a:bodyPr>
          <a:lstStyle/>
          <a:p>
            <a:r>
              <a:rPr lang="en-US" sz="1400" dirty="0"/>
              <a:t>635.8</a:t>
            </a:r>
          </a:p>
        </p:txBody>
      </p:sp>
      <p:graphicFrame>
        <p:nvGraphicFramePr>
          <p:cNvPr id="31" name="Table 30">
            <a:extLst>
              <a:ext uri="{FF2B5EF4-FFF2-40B4-BE49-F238E27FC236}">
                <a16:creationId xmlns:a16="http://schemas.microsoft.com/office/drawing/2014/main" id="{C072A2CA-2643-26E0-E279-1958A5D81600}"/>
              </a:ext>
            </a:extLst>
          </p:cNvPr>
          <p:cNvGraphicFramePr>
            <a:graphicFrameLocks noGrp="1"/>
          </p:cNvGraphicFramePr>
          <p:nvPr>
            <p:extLst>
              <p:ext uri="{D42A27DB-BD31-4B8C-83A1-F6EECF244321}">
                <p14:modId xmlns:p14="http://schemas.microsoft.com/office/powerpoint/2010/main" val="1442964808"/>
              </p:ext>
            </p:extLst>
          </p:nvPr>
        </p:nvGraphicFramePr>
        <p:xfrm>
          <a:off x="401944" y="4503143"/>
          <a:ext cx="4542916" cy="1554480"/>
        </p:xfrm>
        <a:graphic>
          <a:graphicData uri="http://schemas.openxmlformats.org/drawingml/2006/table">
            <a:tbl>
              <a:tblPr firstRow="1" bandRow="1">
                <a:tableStyleId>{5940675A-B579-460E-94D1-54222C63F5DA}</a:tableStyleId>
              </a:tblPr>
              <a:tblGrid>
                <a:gridCol w="1482852">
                  <a:extLst>
                    <a:ext uri="{9D8B030D-6E8A-4147-A177-3AD203B41FA5}">
                      <a16:colId xmlns:a16="http://schemas.microsoft.com/office/drawing/2014/main" val="3947539627"/>
                    </a:ext>
                  </a:extLst>
                </a:gridCol>
                <a:gridCol w="1530032">
                  <a:extLst>
                    <a:ext uri="{9D8B030D-6E8A-4147-A177-3AD203B41FA5}">
                      <a16:colId xmlns:a16="http://schemas.microsoft.com/office/drawing/2014/main" val="2902212984"/>
                    </a:ext>
                  </a:extLst>
                </a:gridCol>
                <a:gridCol w="1530032">
                  <a:extLst>
                    <a:ext uri="{9D8B030D-6E8A-4147-A177-3AD203B41FA5}">
                      <a16:colId xmlns:a16="http://schemas.microsoft.com/office/drawing/2014/main" val="788743977"/>
                    </a:ext>
                  </a:extLst>
                </a:gridCol>
              </a:tblGrid>
              <a:tr h="444706">
                <a:tc>
                  <a:txBody>
                    <a:bodyPr/>
                    <a:lstStyle/>
                    <a:p>
                      <a:pPr algn="ctr"/>
                      <a:r>
                        <a:rPr lang="en-US" sz="1200" b="1" dirty="0"/>
                        <a:t>Material </a:t>
                      </a:r>
                    </a:p>
                  </a:txBody>
                  <a:tcPr anchor="ctr"/>
                </a:tc>
                <a:tc>
                  <a:txBody>
                    <a:bodyPr/>
                    <a:lstStyle/>
                    <a:p>
                      <a:pPr algn="ctr"/>
                      <a:r>
                        <a:rPr lang="en-US" sz="1200" b="1" dirty="0"/>
                        <a:t>Average Relative Permeability*</a:t>
                      </a:r>
                    </a:p>
                  </a:txBody>
                  <a:tcPr/>
                </a:tc>
                <a:tc>
                  <a:txBody>
                    <a:bodyPr/>
                    <a:lstStyle/>
                    <a:p>
                      <a:pPr algn="ctr"/>
                      <a:r>
                        <a:rPr lang="en-US" sz="1200" b="1" dirty="0"/>
                        <a:t>Conductivity (MS/m)</a:t>
                      </a:r>
                    </a:p>
                  </a:txBody>
                  <a:tcPr/>
                </a:tc>
                <a:extLst>
                  <a:ext uri="{0D108BD9-81ED-4DB2-BD59-A6C34878D82A}">
                    <a16:rowId xmlns:a16="http://schemas.microsoft.com/office/drawing/2014/main" val="2533554358"/>
                  </a:ext>
                </a:extLst>
              </a:tr>
              <a:tr h="266824">
                <a:tc>
                  <a:txBody>
                    <a:bodyPr/>
                    <a:lstStyle/>
                    <a:p>
                      <a:pPr algn="ctr"/>
                      <a:r>
                        <a:rPr lang="en-US" sz="1200" dirty="0"/>
                        <a:t>1010 Steel (PQC)</a:t>
                      </a:r>
                    </a:p>
                  </a:txBody>
                  <a:tcPr anchor="ctr"/>
                </a:tc>
                <a:tc>
                  <a:txBody>
                    <a:bodyPr/>
                    <a:lstStyle/>
                    <a:p>
                      <a:pPr algn="ctr"/>
                      <a:r>
                        <a:rPr lang="en-US" sz="1200" dirty="0"/>
                        <a:t>1450</a:t>
                      </a:r>
                    </a:p>
                  </a:txBody>
                  <a:tcPr anchor="ctr"/>
                </a:tc>
                <a:tc>
                  <a:txBody>
                    <a:bodyPr/>
                    <a:lstStyle/>
                    <a:p>
                      <a:pPr algn="ctr"/>
                      <a:r>
                        <a:rPr lang="en-US" sz="1200" dirty="0"/>
                        <a:t>6.993</a:t>
                      </a:r>
                    </a:p>
                  </a:txBody>
                  <a:tcPr anchor="ctr"/>
                </a:tc>
                <a:extLst>
                  <a:ext uri="{0D108BD9-81ED-4DB2-BD59-A6C34878D82A}">
                    <a16:rowId xmlns:a16="http://schemas.microsoft.com/office/drawing/2014/main" val="517445635"/>
                  </a:ext>
                </a:extLst>
              </a:tr>
              <a:tr h="266824">
                <a:tc>
                  <a:txBody>
                    <a:bodyPr/>
                    <a:lstStyle/>
                    <a:p>
                      <a:pPr algn="ctr"/>
                      <a:r>
                        <a:rPr lang="en-US" sz="1200" dirty="0"/>
                        <a:t>1010 Steel (PQB)</a:t>
                      </a:r>
                    </a:p>
                  </a:txBody>
                  <a:tcPr/>
                </a:tc>
                <a:tc>
                  <a:txBody>
                    <a:bodyPr/>
                    <a:lstStyle/>
                    <a:p>
                      <a:pPr algn="ctr"/>
                      <a:r>
                        <a:rPr lang="en-US" sz="1200" dirty="0"/>
                        <a:t>1810</a:t>
                      </a:r>
                    </a:p>
                  </a:txBody>
                  <a:tcPr anchor="ctr"/>
                </a:tc>
                <a:tc>
                  <a:txBody>
                    <a:bodyPr/>
                    <a:lstStyle/>
                    <a:p>
                      <a:pPr algn="ctr"/>
                      <a:r>
                        <a:rPr lang="en-US" sz="1200" dirty="0"/>
                        <a:t>6.993</a:t>
                      </a:r>
                    </a:p>
                  </a:txBody>
                  <a:tcPr anchor="ctr"/>
                </a:tc>
                <a:extLst>
                  <a:ext uri="{0D108BD9-81ED-4DB2-BD59-A6C34878D82A}">
                    <a16:rowId xmlns:a16="http://schemas.microsoft.com/office/drawing/2014/main" val="504410533"/>
                  </a:ext>
                </a:extLst>
              </a:tr>
              <a:tr h="266824">
                <a:tc>
                  <a:txBody>
                    <a:bodyPr/>
                    <a:lstStyle/>
                    <a:p>
                      <a:pPr algn="ctr"/>
                      <a:r>
                        <a:rPr lang="en-US" sz="1200" dirty="0"/>
                        <a:t>Vacoflux-50 (PQB)</a:t>
                      </a:r>
                    </a:p>
                  </a:txBody>
                  <a:tcPr/>
                </a:tc>
                <a:tc>
                  <a:txBody>
                    <a:bodyPr/>
                    <a:lstStyle/>
                    <a:p>
                      <a:pPr algn="ctr"/>
                      <a:r>
                        <a:rPr lang="en-US" sz="1200" dirty="0"/>
                        <a:t>5000</a:t>
                      </a:r>
                    </a:p>
                  </a:txBody>
                  <a:tcPr anchor="ctr"/>
                </a:tc>
                <a:tc>
                  <a:txBody>
                    <a:bodyPr/>
                    <a:lstStyle/>
                    <a:p>
                      <a:pPr algn="ctr"/>
                      <a:r>
                        <a:rPr lang="en-US" sz="1200" dirty="0"/>
                        <a:t>2.38</a:t>
                      </a:r>
                    </a:p>
                  </a:txBody>
                  <a:tcPr anchor="ctr"/>
                </a:tc>
                <a:extLst>
                  <a:ext uri="{0D108BD9-81ED-4DB2-BD59-A6C34878D82A}">
                    <a16:rowId xmlns:a16="http://schemas.microsoft.com/office/drawing/2014/main" val="1555084457"/>
                  </a:ext>
                </a:extLst>
              </a:tr>
              <a:tr h="266824">
                <a:tc>
                  <a:txBody>
                    <a:bodyPr/>
                    <a:lstStyle/>
                    <a:p>
                      <a:pPr algn="ctr"/>
                      <a:r>
                        <a:rPr lang="en-US" sz="1200" dirty="0"/>
                        <a:t>1010 Steel (FC)</a:t>
                      </a:r>
                    </a:p>
                  </a:txBody>
                  <a:tcPr/>
                </a:tc>
                <a:tc>
                  <a:txBody>
                    <a:bodyPr/>
                    <a:lstStyle/>
                    <a:p>
                      <a:pPr algn="ctr"/>
                      <a:r>
                        <a:rPr lang="en-US" sz="1200" dirty="0"/>
                        <a:t>2780</a:t>
                      </a:r>
                    </a:p>
                  </a:txBody>
                  <a:tcPr anchor="ctr"/>
                </a:tc>
                <a:tc>
                  <a:txBody>
                    <a:bodyPr/>
                    <a:lstStyle/>
                    <a:p>
                      <a:pPr algn="ctr"/>
                      <a:r>
                        <a:rPr lang="en-US" sz="1200" dirty="0"/>
                        <a:t>6.993</a:t>
                      </a:r>
                    </a:p>
                  </a:txBody>
                  <a:tcPr anchor="ctr"/>
                </a:tc>
                <a:extLst>
                  <a:ext uri="{0D108BD9-81ED-4DB2-BD59-A6C34878D82A}">
                    <a16:rowId xmlns:a16="http://schemas.microsoft.com/office/drawing/2014/main" val="1498625883"/>
                  </a:ext>
                </a:extLst>
              </a:tr>
            </a:tbl>
          </a:graphicData>
        </a:graphic>
      </p:graphicFrame>
      <mc:AlternateContent xmlns:mc="http://schemas.openxmlformats.org/markup-compatibility/2006" xmlns:a14="http://schemas.microsoft.com/office/drawing/2010/main">
        <mc:Choice Requires="a14">
          <p:graphicFrame>
            <p:nvGraphicFramePr>
              <p:cNvPr id="32" name="Table 13">
                <a:extLst>
                  <a:ext uri="{FF2B5EF4-FFF2-40B4-BE49-F238E27FC236}">
                    <a16:creationId xmlns:a16="http://schemas.microsoft.com/office/drawing/2014/main" id="{1B150348-91DB-34C9-3329-8BB47F424D9E}"/>
                  </a:ext>
                </a:extLst>
              </p:cNvPr>
              <p:cNvGraphicFramePr>
                <a:graphicFrameLocks noGrp="1"/>
              </p:cNvGraphicFramePr>
              <p:nvPr>
                <p:extLst>
                  <p:ext uri="{D42A27DB-BD31-4B8C-83A1-F6EECF244321}">
                    <p14:modId xmlns:p14="http://schemas.microsoft.com/office/powerpoint/2010/main" val="4161123681"/>
                  </p:ext>
                </p:extLst>
              </p:nvPr>
            </p:nvGraphicFramePr>
            <p:xfrm>
              <a:off x="5041188" y="4538172"/>
              <a:ext cx="2621572" cy="1511998"/>
            </p:xfrm>
            <a:graphic>
              <a:graphicData uri="http://schemas.openxmlformats.org/drawingml/2006/table">
                <a:tbl>
                  <a:tblPr firstRow="1" bandRow="1">
                    <a:tableStyleId>{5940675A-B579-460E-94D1-54222C63F5DA}</a:tableStyleId>
                  </a:tblPr>
                  <a:tblGrid>
                    <a:gridCol w="1019493">
                      <a:extLst>
                        <a:ext uri="{9D8B030D-6E8A-4147-A177-3AD203B41FA5}">
                          <a16:colId xmlns:a16="http://schemas.microsoft.com/office/drawing/2014/main" val="4230043929"/>
                        </a:ext>
                      </a:extLst>
                    </a:gridCol>
                    <a:gridCol w="1602079">
                      <a:extLst>
                        <a:ext uri="{9D8B030D-6E8A-4147-A177-3AD203B41FA5}">
                          <a16:colId xmlns:a16="http://schemas.microsoft.com/office/drawing/2014/main" val="466843145"/>
                        </a:ext>
                      </a:extLst>
                    </a:gridCol>
                  </a:tblGrid>
                  <a:tr h="407774">
                    <a:tc>
                      <a:txBody>
                        <a:bodyPr/>
                        <a:lstStyle/>
                        <a:p>
                          <a:pPr algn="ctr"/>
                          <a:r>
                            <a:rPr lang="en-US" sz="1200" b="1" dirty="0"/>
                            <a:t>Coils</a:t>
                          </a:r>
                        </a:p>
                      </a:txBody>
                      <a:tcPr anchor="ctr"/>
                    </a:tc>
                    <a:tc>
                      <a:txBody>
                        <a:bodyPr/>
                        <a:lstStyle/>
                        <a:p>
                          <a:pPr algn="ctr"/>
                          <a:r>
                            <a:rPr lang="en-US" sz="1200" b="1" dirty="0"/>
                            <a:t>Ampere turns</a:t>
                          </a:r>
                        </a:p>
                      </a:txBody>
                      <a:tcPr anchor="ctr"/>
                    </a:tc>
                    <a:extLst>
                      <a:ext uri="{0D108BD9-81ED-4DB2-BD59-A6C34878D82A}">
                        <a16:rowId xmlns:a16="http://schemas.microsoft.com/office/drawing/2014/main" val="3830737091"/>
                      </a:ext>
                    </a:extLst>
                  </a:tr>
                  <a:tr h="276056">
                    <a:tc>
                      <a:txBody>
                        <a:bodyPr/>
                        <a:lstStyle/>
                        <a:p>
                          <a:pPr algn="ctr"/>
                          <a:r>
                            <a:rPr lang="en-US" sz="1200" dirty="0"/>
                            <a:t>PQB</a:t>
                          </a:r>
                        </a:p>
                      </a:txBody>
                      <a:tcPr anchor="ctr"/>
                    </a:tc>
                    <a:tc>
                      <a:txBody>
                        <a:bodyPr/>
                        <a:lstStyle/>
                        <a:p>
                          <a:pPr algn="ctr"/>
                          <a14:m>
                            <m:oMathPara xmlns:m="http://schemas.openxmlformats.org/officeDocument/2006/math">
                              <m:oMathParaPr>
                                <m:jc m:val="center"/>
                              </m:oMathParaPr>
                              <m:oMath xmlns:m="http://schemas.openxmlformats.org/officeDocument/2006/math">
                                <m:r>
                                  <a:rPr lang="de-DE" sz="1200" b="0" i="1" smtClean="0">
                                    <a:latin typeface="Cambria Math" panose="02040503050406030204" pitchFamily="18" charset="0"/>
                                  </a:rPr>
                                  <m:t>5728.1 </m:t>
                                </m:r>
                                <m:r>
                                  <m:rPr>
                                    <m:sty m:val="p"/>
                                  </m:rPr>
                                  <a:rPr lang="de-DE" sz="1200" b="0" i="0" smtClean="0">
                                    <a:latin typeface="Cambria Math" panose="02040503050406030204" pitchFamily="18" charset="0"/>
                                  </a:rPr>
                                  <m:t>At</m:t>
                                </m:r>
                              </m:oMath>
                            </m:oMathPara>
                          </a14:m>
                          <a:endParaRPr lang="en-US" sz="1200" i="0" dirty="0"/>
                        </a:p>
                      </a:txBody>
                      <a:tcPr anchor="ctr"/>
                    </a:tc>
                    <a:extLst>
                      <a:ext uri="{0D108BD9-81ED-4DB2-BD59-A6C34878D82A}">
                        <a16:rowId xmlns:a16="http://schemas.microsoft.com/office/drawing/2014/main" val="2301072732"/>
                      </a:ext>
                    </a:extLst>
                  </a:tr>
                  <a:tr h="276056">
                    <a:tc>
                      <a:txBody>
                        <a:bodyPr/>
                        <a:lstStyle/>
                        <a:p>
                          <a:pPr algn="ctr"/>
                          <a:r>
                            <a:rPr lang="en-US" sz="1200" dirty="0"/>
                            <a:t>FC (main)</a:t>
                          </a:r>
                        </a:p>
                      </a:txBody>
                      <a:tcPr anchor="ctr"/>
                    </a:tc>
                    <a:tc>
                      <a:txBody>
                        <a:bodyPr/>
                        <a:lstStyle/>
                        <a:p>
                          <a:pPr algn="ctr"/>
                          <a14:m>
                            <m:oMathPara xmlns:m="http://schemas.openxmlformats.org/officeDocument/2006/math">
                              <m:oMathParaPr>
                                <m:jc m:val="center"/>
                              </m:oMathParaPr>
                              <m:oMath xmlns:m="http://schemas.openxmlformats.org/officeDocument/2006/math">
                                <m:r>
                                  <a:rPr lang="de-DE" sz="1200" b="0" i="1" smtClean="0">
                                    <a:latin typeface="Cambria Math" panose="02040503050406030204" pitchFamily="18" charset="0"/>
                                  </a:rPr>
                                  <m:t>975 </m:t>
                                </m:r>
                                <m:r>
                                  <m:rPr>
                                    <m:sty m:val="p"/>
                                  </m:rPr>
                                  <a:rPr lang="de-DE" sz="1200" b="0" i="0" smtClean="0">
                                    <a:latin typeface="Cambria Math" panose="02040503050406030204" pitchFamily="18" charset="0"/>
                                  </a:rPr>
                                  <m:t>At</m:t>
                                </m:r>
                              </m:oMath>
                            </m:oMathPara>
                          </a14:m>
                          <a:endParaRPr lang="en-US" sz="1200" i="0" dirty="0"/>
                        </a:p>
                      </a:txBody>
                      <a:tcPr anchor="ctr"/>
                    </a:tc>
                    <a:extLst>
                      <a:ext uri="{0D108BD9-81ED-4DB2-BD59-A6C34878D82A}">
                        <a16:rowId xmlns:a16="http://schemas.microsoft.com/office/drawing/2014/main" val="3842682431"/>
                      </a:ext>
                    </a:extLst>
                  </a:tr>
                  <a:tr h="276056">
                    <a:tc>
                      <a:txBody>
                        <a:bodyPr/>
                        <a:lstStyle/>
                        <a:p>
                          <a:pPr algn="ctr"/>
                          <a:r>
                            <a:rPr lang="en-US" sz="1200" dirty="0"/>
                            <a:t>FC (aux.)</a:t>
                          </a:r>
                        </a:p>
                      </a:txBody>
                      <a:tcPr anchor="ctr"/>
                    </a:tc>
                    <a:tc>
                      <a:txBody>
                        <a:bodyPr/>
                        <a:lstStyle/>
                        <a:p>
                          <a:pPr algn="ctr"/>
                          <a14:m>
                            <m:oMathPara xmlns:m="http://schemas.openxmlformats.org/officeDocument/2006/math">
                              <m:oMathParaPr>
                                <m:jc m:val="centerGroup"/>
                              </m:oMathParaPr>
                              <m:oMath xmlns:m="http://schemas.openxmlformats.org/officeDocument/2006/math">
                                <m:r>
                                  <a:rPr lang="de-DE" sz="1200" b="0" i="1" smtClean="0">
                                    <a:latin typeface="Cambria Math" panose="02040503050406030204" pitchFamily="18" charset="0"/>
                                  </a:rPr>
                                  <m:t>405 </m:t>
                                </m:r>
                                <m:r>
                                  <m:rPr>
                                    <m:sty m:val="p"/>
                                  </m:rPr>
                                  <a:rPr lang="de-DE" sz="1200" b="0" i="0" smtClean="0">
                                    <a:latin typeface="Cambria Math" panose="02040503050406030204" pitchFamily="18" charset="0"/>
                                  </a:rPr>
                                  <m:t>At</m:t>
                                </m:r>
                              </m:oMath>
                            </m:oMathPara>
                          </a14:m>
                          <a:endParaRPr lang="en-US" sz="1200" i="0" dirty="0"/>
                        </a:p>
                      </a:txBody>
                      <a:tcPr anchor="ctr"/>
                    </a:tc>
                    <a:extLst>
                      <a:ext uri="{0D108BD9-81ED-4DB2-BD59-A6C34878D82A}">
                        <a16:rowId xmlns:a16="http://schemas.microsoft.com/office/drawing/2014/main" val="1055697657"/>
                      </a:ext>
                    </a:extLst>
                  </a:tr>
                  <a:tr h="276056">
                    <a:tc>
                      <a:txBody>
                        <a:bodyPr/>
                        <a:lstStyle/>
                        <a:p>
                          <a:pPr algn="ctr"/>
                          <a:r>
                            <a:rPr lang="en-US" sz="1200" dirty="0"/>
                            <a:t>PQC</a:t>
                          </a:r>
                        </a:p>
                      </a:txBody>
                      <a:tcPr anchor="ctr"/>
                    </a:tc>
                    <a:tc>
                      <a:txBody>
                        <a:bodyPr/>
                        <a:lstStyle/>
                        <a:p>
                          <a:pPr algn="ctr"/>
                          <a14:m>
                            <m:oMathPara xmlns:m="http://schemas.openxmlformats.org/officeDocument/2006/math">
                              <m:oMathParaPr>
                                <m:jc m:val="centerGroup"/>
                              </m:oMathParaPr>
                              <m:oMath xmlns:m="http://schemas.openxmlformats.org/officeDocument/2006/math">
                                <m:r>
                                  <a:rPr lang="de-DE" sz="1200" b="0" i="1" smtClean="0">
                                    <a:latin typeface="Cambria Math" panose="02040503050406030204" pitchFamily="18" charset="0"/>
                                  </a:rPr>
                                  <m:t>5659.5 </m:t>
                                </m:r>
                                <m:r>
                                  <m:rPr>
                                    <m:sty m:val="p"/>
                                  </m:rPr>
                                  <a:rPr lang="de-DE" sz="1200" b="0" i="0" smtClean="0">
                                    <a:latin typeface="Cambria Math" panose="02040503050406030204" pitchFamily="18" charset="0"/>
                                  </a:rPr>
                                  <m:t>At</m:t>
                                </m:r>
                              </m:oMath>
                            </m:oMathPara>
                          </a14:m>
                          <a:endParaRPr lang="en-US" sz="1200" i="0" dirty="0"/>
                        </a:p>
                      </a:txBody>
                      <a:tcPr anchor="ctr"/>
                    </a:tc>
                    <a:extLst>
                      <a:ext uri="{0D108BD9-81ED-4DB2-BD59-A6C34878D82A}">
                        <a16:rowId xmlns:a16="http://schemas.microsoft.com/office/drawing/2014/main" val="2383531335"/>
                      </a:ext>
                    </a:extLst>
                  </a:tr>
                </a:tbl>
              </a:graphicData>
            </a:graphic>
          </p:graphicFrame>
        </mc:Choice>
        <mc:Fallback xmlns="">
          <p:graphicFrame>
            <p:nvGraphicFramePr>
              <p:cNvPr id="32" name="Table 13">
                <a:extLst>
                  <a:ext uri="{FF2B5EF4-FFF2-40B4-BE49-F238E27FC236}">
                    <a16:creationId xmlns:a16="http://schemas.microsoft.com/office/drawing/2014/main" id="{1B150348-91DB-34C9-3329-8BB47F424D9E}"/>
                  </a:ext>
                </a:extLst>
              </p:cNvPr>
              <p:cNvGraphicFramePr>
                <a:graphicFrameLocks noGrp="1"/>
              </p:cNvGraphicFramePr>
              <p:nvPr>
                <p:extLst>
                  <p:ext uri="{D42A27DB-BD31-4B8C-83A1-F6EECF244321}">
                    <p14:modId xmlns:p14="http://schemas.microsoft.com/office/powerpoint/2010/main" val="4161123681"/>
                  </p:ext>
                </p:extLst>
              </p:nvPr>
            </p:nvGraphicFramePr>
            <p:xfrm>
              <a:off x="5041188" y="4538172"/>
              <a:ext cx="2621572" cy="1511998"/>
            </p:xfrm>
            <a:graphic>
              <a:graphicData uri="http://schemas.openxmlformats.org/drawingml/2006/table">
                <a:tbl>
                  <a:tblPr firstRow="1" bandRow="1">
                    <a:tableStyleId>{5940675A-B579-460E-94D1-54222C63F5DA}</a:tableStyleId>
                  </a:tblPr>
                  <a:tblGrid>
                    <a:gridCol w="1019493">
                      <a:extLst>
                        <a:ext uri="{9D8B030D-6E8A-4147-A177-3AD203B41FA5}">
                          <a16:colId xmlns:a16="http://schemas.microsoft.com/office/drawing/2014/main" val="4230043929"/>
                        </a:ext>
                      </a:extLst>
                    </a:gridCol>
                    <a:gridCol w="1602079">
                      <a:extLst>
                        <a:ext uri="{9D8B030D-6E8A-4147-A177-3AD203B41FA5}">
                          <a16:colId xmlns:a16="http://schemas.microsoft.com/office/drawing/2014/main" val="466843145"/>
                        </a:ext>
                      </a:extLst>
                    </a:gridCol>
                  </a:tblGrid>
                  <a:tr h="407774">
                    <a:tc>
                      <a:txBody>
                        <a:bodyPr/>
                        <a:lstStyle/>
                        <a:p>
                          <a:pPr algn="ctr"/>
                          <a:r>
                            <a:rPr lang="en-US" sz="1200" b="1" dirty="0"/>
                            <a:t>Coils</a:t>
                          </a:r>
                        </a:p>
                      </a:txBody>
                      <a:tcPr anchor="ctr"/>
                    </a:tc>
                    <a:tc>
                      <a:txBody>
                        <a:bodyPr/>
                        <a:lstStyle/>
                        <a:p>
                          <a:pPr algn="ctr"/>
                          <a:r>
                            <a:rPr lang="en-US" sz="1200" b="1" dirty="0"/>
                            <a:t>Ampere turns</a:t>
                          </a:r>
                        </a:p>
                      </a:txBody>
                      <a:tcPr anchor="ctr"/>
                    </a:tc>
                    <a:extLst>
                      <a:ext uri="{0D108BD9-81ED-4DB2-BD59-A6C34878D82A}">
                        <a16:rowId xmlns:a16="http://schemas.microsoft.com/office/drawing/2014/main" val="3830737091"/>
                      </a:ext>
                    </a:extLst>
                  </a:tr>
                  <a:tr h="276056">
                    <a:tc>
                      <a:txBody>
                        <a:bodyPr/>
                        <a:lstStyle/>
                        <a:p>
                          <a:pPr algn="ctr"/>
                          <a:r>
                            <a:rPr lang="en-US" sz="1200" dirty="0"/>
                            <a:t>PQB</a:t>
                          </a:r>
                        </a:p>
                      </a:txBody>
                      <a:tcPr anchor="ctr"/>
                    </a:tc>
                    <a:tc>
                      <a:txBody>
                        <a:bodyPr/>
                        <a:lstStyle/>
                        <a:p>
                          <a:endParaRPr lang="en-US"/>
                        </a:p>
                      </a:txBody>
                      <a:tcPr anchor="ctr">
                        <a:blipFill>
                          <a:blip r:embed="rId6"/>
                          <a:stretch>
                            <a:fillRect l="-64015" t="-147826" r="-758" b="-308696"/>
                          </a:stretch>
                        </a:blipFill>
                      </a:tcPr>
                    </a:tc>
                    <a:extLst>
                      <a:ext uri="{0D108BD9-81ED-4DB2-BD59-A6C34878D82A}">
                        <a16:rowId xmlns:a16="http://schemas.microsoft.com/office/drawing/2014/main" val="2301072732"/>
                      </a:ext>
                    </a:extLst>
                  </a:tr>
                  <a:tr h="276056">
                    <a:tc>
                      <a:txBody>
                        <a:bodyPr/>
                        <a:lstStyle/>
                        <a:p>
                          <a:pPr algn="ctr"/>
                          <a:r>
                            <a:rPr lang="en-US" sz="1200" dirty="0"/>
                            <a:t>FC (main)</a:t>
                          </a:r>
                        </a:p>
                      </a:txBody>
                      <a:tcPr anchor="ctr"/>
                    </a:tc>
                    <a:tc>
                      <a:txBody>
                        <a:bodyPr/>
                        <a:lstStyle/>
                        <a:p>
                          <a:endParaRPr lang="en-US"/>
                        </a:p>
                      </a:txBody>
                      <a:tcPr anchor="ctr">
                        <a:blipFill>
                          <a:blip r:embed="rId6"/>
                          <a:stretch>
                            <a:fillRect l="-64015" t="-253333" r="-758" b="-215556"/>
                          </a:stretch>
                        </a:blipFill>
                      </a:tcPr>
                    </a:tc>
                    <a:extLst>
                      <a:ext uri="{0D108BD9-81ED-4DB2-BD59-A6C34878D82A}">
                        <a16:rowId xmlns:a16="http://schemas.microsoft.com/office/drawing/2014/main" val="3842682431"/>
                      </a:ext>
                    </a:extLst>
                  </a:tr>
                  <a:tr h="276056">
                    <a:tc>
                      <a:txBody>
                        <a:bodyPr/>
                        <a:lstStyle/>
                        <a:p>
                          <a:pPr algn="ctr"/>
                          <a:r>
                            <a:rPr lang="en-US" sz="1200" dirty="0"/>
                            <a:t>FC (aux.)</a:t>
                          </a:r>
                        </a:p>
                      </a:txBody>
                      <a:tcPr anchor="ctr"/>
                    </a:tc>
                    <a:tc>
                      <a:txBody>
                        <a:bodyPr/>
                        <a:lstStyle/>
                        <a:p>
                          <a:endParaRPr lang="en-US"/>
                        </a:p>
                      </a:txBody>
                      <a:tcPr anchor="ctr">
                        <a:blipFill>
                          <a:blip r:embed="rId6"/>
                          <a:stretch>
                            <a:fillRect l="-64015" t="-345652" r="-758" b="-110870"/>
                          </a:stretch>
                        </a:blipFill>
                      </a:tcPr>
                    </a:tc>
                    <a:extLst>
                      <a:ext uri="{0D108BD9-81ED-4DB2-BD59-A6C34878D82A}">
                        <a16:rowId xmlns:a16="http://schemas.microsoft.com/office/drawing/2014/main" val="1055697657"/>
                      </a:ext>
                    </a:extLst>
                  </a:tr>
                  <a:tr h="276056">
                    <a:tc>
                      <a:txBody>
                        <a:bodyPr/>
                        <a:lstStyle/>
                        <a:p>
                          <a:pPr algn="ctr"/>
                          <a:r>
                            <a:rPr lang="en-US" sz="1200" dirty="0"/>
                            <a:t>PQC</a:t>
                          </a:r>
                        </a:p>
                      </a:txBody>
                      <a:tcPr anchor="ctr"/>
                    </a:tc>
                    <a:tc>
                      <a:txBody>
                        <a:bodyPr/>
                        <a:lstStyle/>
                        <a:p>
                          <a:endParaRPr lang="en-US"/>
                        </a:p>
                      </a:txBody>
                      <a:tcPr anchor="ctr">
                        <a:blipFill>
                          <a:blip r:embed="rId6"/>
                          <a:stretch>
                            <a:fillRect l="-64015" t="-455556" r="-758" b="-13333"/>
                          </a:stretch>
                        </a:blipFill>
                      </a:tcPr>
                    </a:tc>
                    <a:extLst>
                      <a:ext uri="{0D108BD9-81ED-4DB2-BD59-A6C34878D82A}">
                        <a16:rowId xmlns:a16="http://schemas.microsoft.com/office/drawing/2014/main" val="2383531335"/>
                      </a:ext>
                    </a:extLst>
                  </a:tr>
                </a:tbl>
              </a:graphicData>
            </a:graphic>
          </p:graphicFrame>
        </mc:Fallback>
      </mc:AlternateContent>
      <p:sp>
        <p:nvSpPr>
          <p:cNvPr id="9" name="TextBox 8">
            <a:extLst>
              <a:ext uri="{FF2B5EF4-FFF2-40B4-BE49-F238E27FC236}">
                <a16:creationId xmlns:a16="http://schemas.microsoft.com/office/drawing/2014/main" id="{862D3B82-273E-EAAB-F29A-F7E9A933C8AA}"/>
              </a:ext>
            </a:extLst>
          </p:cNvPr>
          <p:cNvSpPr txBox="1"/>
          <p:nvPr/>
        </p:nvSpPr>
        <p:spPr>
          <a:xfrm>
            <a:off x="334435" y="6162000"/>
            <a:ext cx="6625661" cy="276999"/>
          </a:xfrm>
          <a:prstGeom prst="rect">
            <a:avLst/>
          </a:prstGeom>
          <a:noFill/>
        </p:spPr>
        <p:txBody>
          <a:bodyPr wrap="square" rtlCol="0">
            <a:spAutoFit/>
          </a:bodyPr>
          <a:lstStyle/>
          <a:p>
            <a:r>
              <a:rPr lang="en-US" sz="1200" dirty="0"/>
              <a:t>* Values are computed from results of static simulations with non-linear BH-curve</a:t>
            </a:r>
          </a:p>
        </p:txBody>
      </p:sp>
    </p:spTree>
    <p:extLst>
      <p:ext uri="{BB962C8B-B14F-4D97-AF65-F5344CB8AC3E}">
        <p14:creationId xmlns:p14="http://schemas.microsoft.com/office/powerpoint/2010/main" val="3587755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E963078F-C767-CCA1-CB53-88CB1CB974BA}"/>
                  </a:ext>
                </a:extLst>
              </p:cNvPr>
              <p:cNvSpPr>
                <a:spLocks noGrp="1"/>
              </p:cNvSpPr>
              <p:nvPr>
                <p:ph type="body" sz="quarter" idx="10"/>
              </p:nvPr>
            </p:nvSpPr>
            <p:spPr>
              <a:xfrm>
                <a:off x="7059638" y="4553228"/>
                <a:ext cx="4744319" cy="1308050"/>
              </a:xfrm>
            </p:spPr>
            <p:txBody>
              <a:bodyPr/>
              <a:lstStyle/>
              <a:p>
                <a:pPr marL="285750" indent="-285750">
                  <a:buFont typeface="Arial" panose="020B0604020202020204" pitchFamily="34" charset="0"/>
                  <a:buChar char="•"/>
                </a:pPr>
                <a:r>
                  <a:rPr lang="en-US" dirty="0"/>
                  <a:t>Very similar results as for the model without neighboring quadrupoles</a:t>
                </a:r>
              </a:p>
              <a:p>
                <a:pPr marL="285750" indent="-285750">
                  <a:buFont typeface="Arial" panose="020B0604020202020204" pitchFamily="34" charset="0"/>
                  <a:buChar char="•"/>
                </a:pPr>
                <a:r>
                  <a:rPr lang="en-US" b="1" dirty="0"/>
                  <a:t>Main difference</a:t>
                </a:r>
                <a:r>
                  <a:rPr lang="en-US" dirty="0"/>
                  <a:t>: </a:t>
                </a:r>
                <a:r>
                  <a:rPr lang="en-US" dirty="0">
                    <a:solidFill>
                      <a:srgbClr val="C00000"/>
                    </a:solidFill>
                  </a:rPr>
                  <a:t>at low frequencies, a </a:t>
                </a:r>
                <a14:m>
                  <m:oMath xmlns:m="http://schemas.openxmlformats.org/officeDocument/2006/math">
                    <m:r>
                      <a:rPr lang="en-US" i="1" smtClean="0">
                        <a:solidFill>
                          <a:srgbClr val="C00000"/>
                        </a:solidFill>
                        <a:latin typeface="Cambria Math" panose="02040503050406030204" pitchFamily="18" charset="0"/>
                        <a:ea typeface="Cambria Math" panose="02040503050406030204" pitchFamily="18" charset="0"/>
                      </a:rPr>
                      <m:t>~</m:t>
                    </m:r>
                    <m:r>
                      <a:rPr lang="de-DE" b="0" i="1" smtClean="0">
                        <a:solidFill>
                          <a:srgbClr val="C00000"/>
                        </a:solidFill>
                        <a:latin typeface="Cambria Math" panose="02040503050406030204" pitchFamily="18" charset="0"/>
                        <a:ea typeface="Cambria Math" panose="02040503050406030204" pitchFamily="18" charset="0"/>
                      </a:rPr>
                      <m:t>0.5 </m:t>
                    </m:r>
                    <m:r>
                      <m:rPr>
                        <m:sty m:val="p"/>
                      </m:rPr>
                      <a:rPr lang="de-DE" b="0" i="0" smtClean="0">
                        <a:solidFill>
                          <a:srgbClr val="C00000"/>
                        </a:solidFill>
                        <a:latin typeface="Cambria Math" panose="02040503050406030204" pitchFamily="18" charset="0"/>
                        <a:ea typeface="Cambria Math" panose="02040503050406030204" pitchFamily="18" charset="0"/>
                      </a:rPr>
                      <m:t>dB</m:t>
                    </m:r>
                  </m:oMath>
                </a14:m>
                <a:r>
                  <a:rPr lang="en-US" dirty="0">
                    <a:solidFill>
                      <a:srgbClr val="C00000"/>
                    </a:solidFill>
                  </a:rPr>
                  <a:t> peak is occurring in the ITF </a:t>
                </a:r>
                <a:r>
                  <a:rPr lang="en-US" dirty="0"/>
                  <a:t>of the model with the neighboring quadrupoles</a:t>
                </a:r>
              </a:p>
            </p:txBody>
          </p:sp>
        </mc:Choice>
        <mc:Fallback xmlns="">
          <p:sp>
            <p:nvSpPr>
              <p:cNvPr id="2" name="Text Placeholder 1">
                <a:extLst>
                  <a:ext uri="{FF2B5EF4-FFF2-40B4-BE49-F238E27FC236}">
                    <a16:creationId xmlns:a16="http://schemas.microsoft.com/office/drawing/2014/main" id="{E963078F-C767-CCA1-CB53-88CB1CB974BA}"/>
                  </a:ext>
                </a:extLst>
              </p:cNvPr>
              <p:cNvSpPr>
                <a:spLocks noGrp="1" noRot="1" noChangeAspect="1" noMove="1" noResize="1" noEditPoints="1" noAdjustHandles="1" noChangeArrowheads="1" noChangeShapeType="1" noTextEdit="1"/>
              </p:cNvSpPr>
              <p:nvPr>
                <p:ph type="body" sz="quarter" idx="10"/>
              </p:nvPr>
            </p:nvSpPr>
            <p:spPr>
              <a:xfrm>
                <a:off x="7059638" y="4553228"/>
                <a:ext cx="4744319" cy="1308050"/>
              </a:xfrm>
              <a:blipFill>
                <a:blip r:embed="rId3"/>
                <a:stretch>
                  <a:fillRect l="-2442" t="-5140" r="-1414" b="-8879"/>
                </a:stretch>
              </a:blipFill>
            </p:spPr>
            <p:txBody>
              <a:bodyPr/>
              <a:lstStyle/>
              <a:p>
                <a:r>
                  <a:rPr lang="en-US">
                    <a:noFill/>
                  </a:rPr>
                  <a:t> </a:t>
                </a:r>
              </a:p>
            </p:txBody>
          </p:sp>
        </mc:Fallback>
      </mc:AlternateContent>
      <p:sp>
        <p:nvSpPr>
          <p:cNvPr id="3" name="Text Placeholder 2">
            <a:extLst>
              <a:ext uri="{FF2B5EF4-FFF2-40B4-BE49-F238E27FC236}">
                <a16:creationId xmlns:a16="http://schemas.microsoft.com/office/drawing/2014/main" id="{1B374987-9B6A-B3DC-93E9-DE5B665A5BF1}"/>
              </a:ext>
            </a:extLst>
          </p:cNvPr>
          <p:cNvSpPr>
            <a:spLocks noGrp="1"/>
          </p:cNvSpPr>
          <p:nvPr>
            <p:ph type="body" sz="quarter" idx="11"/>
          </p:nvPr>
        </p:nvSpPr>
        <p:spPr/>
        <p:txBody>
          <a:bodyPr/>
          <a:lstStyle/>
          <a:p>
            <a:r>
              <a:rPr lang="en-US" dirty="0"/>
              <a:t>Integrated Transfer function and Field lag</a:t>
            </a:r>
          </a:p>
        </p:txBody>
      </p:sp>
      <p:sp>
        <p:nvSpPr>
          <p:cNvPr id="4" name="Title 3">
            <a:extLst>
              <a:ext uri="{FF2B5EF4-FFF2-40B4-BE49-F238E27FC236}">
                <a16:creationId xmlns:a16="http://schemas.microsoft.com/office/drawing/2014/main" id="{649AEB15-81A4-FBDD-BEFC-9DD25F117DDC}"/>
              </a:ext>
            </a:extLst>
          </p:cNvPr>
          <p:cNvSpPr>
            <a:spLocks noGrp="1"/>
          </p:cNvSpPr>
          <p:nvPr>
            <p:ph type="title"/>
          </p:nvPr>
        </p:nvSpPr>
        <p:spPr/>
        <p:txBody>
          <a:bodyPr/>
          <a:lstStyle/>
          <a:p>
            <a:r>
              <a:rPr lang="en-US" dirty="0"/>
              <a:t>Corrector Magnet with Neighboring Quadrupoles</a:t>
            </a:r>
            <a:br>
              <a:rPr lang="en-US" dirty="0"/>
            </a:br>
            <a:endParaRPr lang="en-US" dirty="0"/>
          </a:p>
        </p:txBody>
      </p:sp>
      <p:sp>
        <p:nvSpPr>
          <p:cNvPr id="5" name="Date Placeholder 4">
            <a:extLst>
              <a:ext uri="{FF2B5EF4-FFF2-40B4-BE49-F238E27FC236}">
                <a16:creationId xmlns:a16="http://schemas.microsoft.com/office/drawing/2014/main" id="{D169780F-298A-8083-E542-1902E5E9585F}"/>
              </a:ext>
            </a:extLst>
          </p:cNvPr>
          <p:cNvSpPr>
            <a:spLocks noGrp="1"/>
          </p:cNvSpPr>
          <p:nvPr>
            <p:ph type="dt" sz="half" idx="2"/>
          </p:nvPr>
        </p:nvSpPr>
        <p:spPr/>
        <p:txBody>
          <a:bodyPr/>
          <a:lstStyle/>
          <a:p>
            <a:fld id="{9A305794-074A-AF49-8CD8-BE20D68E65A1}" type="datetime1">
              <a:rPr lang="de-DE" smtClean="0"/>
              <a:t>04.07.2023</a:t>
            </a:fld>
            <a:endParaRPr lang="de-DE" dirty="0"/>
          </a:p>
        </p:txBody>
      </p:sp>
      <p:sp>
        <p:nvSpPr>
          <p:cNvPr id="6" name="Slide Number Placeholder 5">
            <a:extLst>
              <a:ext uri="{FF2B5EF4-FFF2-40B4-BE49-F238E27FC236}">
                <a16:creationId xmlns:a16="http://schemas.microsoft.com/office/drawing/2014/main" id="{01170869-285B-CBF5-9191-133099AFE507}"/>
              </a:ext>
            </a:extLst>
          </p:cNvPr>
          <p:cNvSpPr>
            <a:spLocks noGrp="1"/>
          </p:cNvSpPr>
          <p:nvPr>
            <p:ph type="sldNum" sz="quarter" idx="4"/>
          </p:nvPr>
        </p:nvSpPr>
        <p:spPr/>
        <p:txBody>
          <a:bodyPr/>
          <a:lstStyle/>
          <a:p>
            <a:fld id="{90C102AE-0422-49F2-AB6F-2D341D1EB39B}" type="slidenum">
              <a:rPr lang="de-DE" smtClean="0"/>
              <a:pPr/>
              <a:t>22</a:t>
            </a:fld>
            <a:endParaRPr lang="de-DE" dirty="0"/>
          </a:p>
        </p:txBody>
      </p:sp>
      <p:sp>
        <p:nvSpPr>
          <p:cNvPr id="7" name="Footer Placeholder 6">
            <a:extLst>
              <a:ext uri="{FF2B5EF4-FFF2-40B4-BE49-F238E27FC236}">
                <a16:creationId xmlns:a16="http://schemas.microsoft.com/office/drawing/2014/main" id="{67888308-6974-0230-BA60-94DADCAF7C1F}"/>
              </a:ext>
            </a:extLst>
          </p:cNvPr>
          <p:cNvSpPr>
            <a:spLocks noGrp="1"/>
          </p:cNvSpPr>
          <p:nvPr>
            <p:ph type="ftr" sz="quarter" idx="3"/>
          </p:nvPr>
        </p:nvSpPr>
        <p:spPr/>
        <p:txBody>
          <a:bodyPr/>
          <a:lstStyle/>
          <a:p>
            <a:r>
              <a:rPr lang="de-DE"/>
              <a:t>Dept. of Electrical Engineering and Information Technology | TEMF | Jan-Magnus Christmann</a:t>
            </a:r>
            <a:endParaRPr lang="de-DE" dirty="0"/>
          </a:p>
        </p:txBody>
      </p:sp>
      <p:pic>
        <p:nvPicPr>
          <p:cNvPr id="9" name="Graphic 8">
            <a:extLst>
              <a:ext uri="{FF2B5EF4-FFF2-40B4-BE49-F238E27FC236}">
                <a16:creationId xmlns:a16="http://schemas.microsoft.com/office/drawing/2014/main" id="{F85AA3FC-B1DD-97B9-7B7E-6A024D4F7C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23196" y="2721714"/>
            <a:ext cx="3095625" cy="2647950"/>
          </a:xfrm>
          <a:prstGeom prst="rect">
            <a:avLst/>
          </a:prstGeom>
        </p:spPr>
      </p:pic>
      <p:pic>
        <p:nvPicPr>
          <p:cNvPr id="11" name="Graphic 10">
            <a:extLst>
              <a:ext uri="{FF2B5EF4-FFF2-40B4-BE49-F238E27FC236}">
                <a16:creationId xmlns:a16="http://schemas.microsoft.com/office/drawing/2014/main" id="{4395037D-8374-C36E-F61F-87BD73BB107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3536" y="2721714"/>
            <a:ext cx="3038475" cy="2647950"/>
          </a:xfrm>
          <a:prstGeom prst="rect">
            <a:avLst/>
          </a:prstGeom>
        </p:spPr>
      </p:pic>
      <mc:AlternateContent xmlns:mc="http://schemas.openxmlformats.org/markup-compatibility/2006" xmlns:a14="http://schemas.microsoft.com/office/drawing/2010/main">
        <mc:Choice Requires="a14">
          <p:graphicFrame>
            <p:nvGraphicFramePr>
              <p:cNvPr id="12" name="Table 9">
                <a:extLst>
                  <a:ext uri="{FF2B5EF4-FFF2-40B4-BE49-F238E27FC236}">
                    <a16:creationId xmlns:a16="http://schemas.microsoft.com/office/drawing/2014/main" id="{CEA49016-DDE9-4E3E-EBBF-FD8928440C5C}"/>
                  </a:ext>
                </a:extLst>
              </p:cNvPr>
              <p:cNvGraphicFramePr>
                <a:graphicFrameLocks noGrp="1"/>
              </p:cNvGraphicFramePr>
              <p:nvPr>
                <p:extLst>
                  <p:ext uri="{D42A27DB-BD31-4B8C-83A1-F6EECF244321}">
                    <p14:modId xmlns:p14="http://schemas.microsoft.com/office/powerpoint/2010/main" val="295890303"/>
                  </p:ext>
                </p:extLst>
              </p:nvPr>
            </p:nvGraphicFramePr>
            <p:xfrm>
              <a:off x="7155472" y="2941031"/>
              <a:ext cx="4202536" cy="1341120"/>
            </p:xfrm>
            <a:graphic>
              <a:graphicData uri="http://schemas.openxmlformats.org/drawingml/2006/table">
                <a:tbl>
                  <a:tblPr firstRow="1" bandRow="1">
                    <a:tableStyleId>{5940675A-B579-460E-94D1-54222C63F5DA}</a:tableStyleId>
                  </a:tblPr>
                  <a:tblGrid>
                    <a:gridCol w="1571943">
                      <a:extLst>
                        <a:ext uri="{9D8B030D-6E8A-4147-A177-3AD203B41FA5}">
                          <a16:colId xmlns:a16="http://schemas.microsoft.com/office/drawing/2014/main" val="608421871"/>
                        </a:ext>
                      </a:extLst>
                    </a:gridCol>
                    <a:gridCol w="1452819">
                      <a:extLst>
                        <a:ext uri="{9D8B030D-6E8A-4147-A177-3AD203B41FA5}">
                          <a16:colId xmlns:a16="http://schemas.microsoft.com/office/drawing/2014/main" val="1828797336"/>
                        </a:ext>
                      </a:extLst>
                    </a:gridCol>
                    <a:gridCol w="1177774">
                      <a:extLst>
                        <a:ext uri="{9D8B030D-6E8A-4147-A177-3AD203B41FA5}">
                          <a16:colId xmlns:a16="http://schemas.microsoft.com/office/drawing/2014/main" val="4109559408"/>
                        </a:ext>
                      </a:extLst>
                    </a:gridCol>
                  </a:tblGrid>
                  <a:tr h="256522">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a:t>Model without</a:t>
                          </a:r>
                        </a:p>
                        <a:p>
                          <a:pPr algn="ctr"/>
                          <a:r>
                            <a:rPr lang="en-US" sz="1400" b="1" dirty="0"/>
                            <a:t> beam pipe</a:t>
                          </a:r>
                        </a:p>
                      </a:txBody>
                      <a:tcP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Model with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beam pipe</a:t>
                          </a:r>
                        </a:p>
                      </a:txBody>
                      <a:tcPr anchor="ctr"/>
                    </a:tc>
                    <a:extLst>
                      <a:ext uri="{0D108BD9-81ED-4DB2-BD59-A6C34878D82A}">
                        <a16:rowId xmlns:a16="http://schemas.microsoft.com/office/drawing/2014/main" val="3227389013"/>
                      </a:ext>
                    </a:extLst>
                  </a:tr>
                  <a:tr h="291892">
                    <a:tc>
                      <a:txBody>
                        <a:bodyPr/>
                        <a:lstStyle/>
                        <a:p>
                          <a:pPr algn="ctr"/>
                          <a:r>
                            <a:rPr lang="en-US" sz="1400" b="1" dirty="0"/>
                            <a:t>3 dB bandwidth</a:t>
                          </a:r>
                        </a:p>
                      </a:txBody>
                      <a:tcPr>
                        <a:lnT w="12700" cap="flat" cmpd="sng" algn="ctr">
                          <a:solidFill>
                            <a:schemeClr val="tx1"/>
                          </a:solid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20 </m:t>
                                </m:r>
                                <m:r>
                                  <m:rPr>
                                    <m:sty m:val="p"/>
                                  </m:rPr>
                                  <a:rPr lang="de-DE" sz="1400" b="0" i="0" smtClean="0">
                                    <a:latin typeface="Cambria Math" panose="02040503050406030204" pitchFamily="18" charset="0"/>
                                  </a:rPr>
                                  <m:t>kHz</m:t>
                                </m:r>
                              </m:oMath>
                            </m:oMathPara>
                          </a14:m>
                          <a:endParaRPr lang="en-US" sz="1400" i="0" dirty="0"/>
                        </a:p>
                      </a:txBody>
                      <a:tcPr/>
                    </a:tc>
                    <a:tc>
                      <a:txBody>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7 </m:t>
                                </m:r>
                                <m:r>
                                  <m:rPr>
                                    <m:sty m:val="p"/>
                                  </m:rPr>
                                  <a:rPr lang="de-DE" sz="1400" b="0" i="0" smtClean="0">
                                    <a:latin typeface="Cambria Math" panose="02040503050406030204" pitchFamily="18" charset="0"/>
                                  </a:rPr>
                                  <m:t>kHz</m:t>
                                </m:r>
                              </m:oMath>
                            </m:oMathPara>
                          </a14:m>
                          <a:endParaRPr lang="en-US" sz="1400" i="0" dirty="0"/>
                        </a:p>
                      </a:txBody>
                      <a:tcPr/>
                    </a:tc>
                    <a:extLst>
                      <a:ext uri="{0D108BD9-81ED-4DB2-BD59-A6C34878D82A}">
                        <a16:rowId xmlns:a16="http://schemas.microsoft.com/office/drawing/2014/main" val="1765511076"/>
                      </a:ext>
                    </a:extLst>
                  </a:tr>
                  <a:tr h="291892">
                    <a:tc>
                      <a:txBody>
                        <a:bodyPr/>
                        <a:lstStyle/>
                        <a:p>
                          <a:pPr algn="ctr"/>
                          <a:r>
                            <a:rPr lang="en-US" sz="1400" b="1" dirty="0"/>
                            <a:t>Phase shift at bandwidth </a:t>
                          </a:r>
                        </a:p>
                      </a:txBody>
                      <a:tcPr/>
                    </a:tc>
                    <a:tc>
                      <a:txBody>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11°</m:t>
                                </m:r>
                              </m:oMath>
                            </m:oMathPara>
                          </a14:m>
                          <a:endParaRPr lang="en-US" sz="1400" dirty="0"/>
                        </a:p>
                      </a:txBody>
                      <a:tcPr anchor="ctr"/>
                    </a:tc>
                    <a:tc>
                      <a:txBody>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39°</m:t>
                                </m:r>
                              </m:oMath>
                            </m:oMathPara>
                          </a14:m>
                          <a:endParaRPr lang="en-US" sz="1400" dirty="0"/>
                        </a:p>
                      </a:txBody>
                      <a:tcPr anchor="ctr"/>
                    </a:tc>
                    <a:extLst>
                      <a:ext uri="{0D108BD9-81ED-4DB2-BD59-A6C34878D82A}">
                        <a16:rowId xmlns:a16="http://schemas.microsoft.com/office/drawing/2014/main" val="3699417672"/>
                      </a:ext>
                    </a:extLst>
                  </a:tr>
                </a:tbl>
              </a:graphicData>
            </a:graphic>
          </p:graphicFrame>
        </mc:Choice>
        <mc:Fallback xmlns="">
          <p:graphicFrame>
            <p:nvGraphicFramePr>
              <p:cNvPr id="12" name="Table 9">
                <a:extLst>
                  <a:ext uri="{FF2B5EF4-FFF2-40B4-BE49-F238E27FC236}">
                    <a16:creationId xmlns:a16="http://schemas.microsoft.com/office/drawing/2014/main" id="{CEA49016-DDE9-4E3E-EBBF-FD8928440C5C}"/>
                  </a:ext>
                </a:extLst>
              </p:cNvPr>
              <p:cNvGraphicFramePr>
                <a:graphicFrameLocks noGrp="1"/>
              </p:cNvGraphicFramePr>
              <p:nvPr>
                <p:extLst>
                  <p:ext uri="{D42A27DB-BD31-4B8C-83A1-F6EECF244321}">
                    <p14:modId xmlns:p14="http://schemas.microsoft.com/office/powerpoint/2010/main" val="295890303"/>
                  </p:ext>
                </p:extLst>
              </p:nvPr>
            </p:nvGraphicFramePr>
            <p:xfrm>
              <a:off x="7155472" y="2941031"/>
              <a:ext cx="4202536" cy="1341120"/>
            </p:xfrm>
            <a:graphic>
              <a:graphicData uri="http://schemas.openxmlformats.org/drawingml/2006/table">
                <a:tbl>
                  <a:tblPr firstRow="1" bandRow="1">
                    <a:tableStyleId>{5940675A-B579-460E-94D1-54222C63F5DA}</a:tableStyleId>
                  </a:tblPr>
                  <a:tblGrid>
                    <a:gridCol w="1571943">
                      <a:extLst>
                        <a:ext uri="{9D8B030D-6E8A-4147-A177-3AD203B41FA5}">
                          <a16:colId xmlns:a16="http://schemas.microsoft.com/office/drawing/2014/main" val="608421871"/>
                        </a:ext>
                      </a:extLst>
                    </a:gridCol>
                    <a:gridCol w="1452819">
                      <a:extLst>
                        <a:ext uri="{9D8B030D-6E8A-4147-A177-3AD203B41FA5}">
                          <a16:colId xmlns:a16="http://schemas.microsoft.com/office/drawing/2014/main" val="1828797336"/>
                        </a:ext>
                      </a:extLst>
                    </a:gridCol>
                    <a:gridCol w="1177774">
                      <a:extLst>
                        <a:ext uri="{9D8B030D-6E8A-4147-A177-3AD203B41FA5}">
                          <a16:colId xmlns:a16="http://schemas.microsoft.com/office/drawing/2014/main" val="4109559408"/>
                        </a:ext>
                      </a:extLst>
                    </a:gridCol>
                  </a:tblGrid>
                  <a:tr h="518160">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a:t>Model without</a:t>
                          </a:r>
                        </a:p>
                        <a:p>
                          <a:pPr algn="ctr"/>
                          <a:r>
                            <a:rPr lang="en-US" sz="1400" b="1" dirty="0"/>
                            <a:t> beam pipe</a:t>
                          </a:r>
                        </a:p>
                      </a:txBody>
                      <a:tcP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Model with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beam pipe</a:t>
                          </a:r>
                        </a:p>
                      </a:txBody>
                      <a:tcPr anchor="ctr"/>
                    </a:tc>
                    <a:extLst>
                      <a:ext uri="{0D108BD9-81ED-4DB2-BD59-A6C34878D82A}">
                        <a16:rowId xmlns:a16="http://schemas.microsoft.com/office/drawing/2014/main" val="3227389013"/>
                      </a:ext>
                    </a:extLst>
                  </a:tr>
                  <a:tr h="304800">
                    <a:tc>
                      <a:txBody>
                        <a:bodyPr/>
                        <a:lstStyle/>
                        <a:p>
                          <a:pPr algn="ctr"/>
                          <a:r>
                            <a:rPr lang="en-US" sz="1400" b="1" dirty="0"/>
                            <a:t>3 dB bandwidth</a:t>
                          </a:r>
                        </a:p>
                      </a:txBody>
                      <a:tcPr>
                        <a:lnT w="12700" cap="flat" cmpd="sng" algn="ctr">
                          <a:solidFill>
                            <a:schemeClr val="tx1"/>
                          </a:solidFill>
                          <a:prstDash val="solid"/>
                          <a:round/>
                          <a:headEnd type="none" w="med" len="med"/>
                          <a:tailEnd type="none" w="med" len="med"/>
                        </a:lnT>
                      </a:tcPr>
                    </a:tc>
                    <a:tc>
                      <a:txBody>
                        <a:bodyPr/>
                        <a:lstStyle/>
                        <a:p>
                          <a:endParaRPr lang="en-US"/>
                        </a:p>
                      </a:txBody>
                      <a:tcPr>
                        <a:blipFill>
                          <a:blip r:embed="rId8"/>
                          <a:stretch>
                            <a:fillRect l="-108368" t="-168627" r="-82008" b="-186275"/>
                          </a:stretch>
                        </a:blipFill>
                      </a:tcPr>
                    </a:tc>
                    <a:tc>
                      <a:txBody>
                        <a:bodyPr/>
                        <a:lstStyle/>
                        <a:p>
                          <a:endParaRPr lang="en-US"/>
                        </a:p>
                      </a:txBody>
                      <a:tcPr>
                        <a:blipFill>
                          <a:blip r:embed="rId8"/>
                          <a:stretch>
                            <a:fillRect l="-256701" t="-168627" r="-1031" b="-186275"/>
                          </a:stretch>
                        </a:blipFill>
                      </a:tcPr>
                    </a:tc>
                    <a:extLst>
                      <a:ext uri="{0D108BD9-81ED-4DB2-BD59-A6C34878D82A}">
                        <a16:rowId xmlns:a16="http://schemas.microsoft.com/office/drawing/2014/main" val="1765511076"/>
                      </a:ext>
                    </a:extLst>
                  </a:tr>
                  <a:tr h="518160">
                    <a:tc>
                      <a:txBody>
                        <a:bodyPr/>
                        <a:lstStyle/>
                        <a:p>
                          <a:pPr algn="ctr"/>
                          <a:r>
                            <a:rPr lang="en-US" sz="1400" b="1" dirty="0"/>
                            <a:t>Phase shift at bandwidth </a:t>
                          </a:r>
                        </a:p>
                      </a:txBody>
                      <a:tcPr/>
                    </a:tc>
                    <a:tc>
                      <a:txBody>
                        <a:bodyPr/>
                        <a:lstStyle/>
                        <a:p>
                          <a:endParaRPr lang="en-US"/>
                        </a:p>
                      </a:txBody>
                      <a:tcPr anchor="ctr">
                        <a:blipFill>
                          <a:blip r:embed="rId8"/>
                          <a:stretch>
                            <a:fillRect l="-108368" t="-161176" r="-82008" b="-11765"/>
                          </a:stretch>
                        </a:blipFill>
                      </a:tcPr>
                    </a:tc>
                    <a:tc>
                      <a:txBody>
                        <a:bodyPr/>
                        <a:lstStyle/>
                        <a:p>
                          <a:endParaRPr lang="en-US"/>
                        </a:p>
                      </a:txBody>
                      <a:tcPr anchor="ctr">
                        <a:blipFill>
                          <a:blip r:embed="rId8"/>
                          <a:stretch>
                            <a:fillRect l="-256701" t="-161176" r="-1031" b="-11765"/>
                          </a:stretch>
                        </a:blipFill>
                      </a:tcPr>
                    </a:tc>
                    <a:extLst>
                      <a:ext uri="{0D108BD9-81ED-4DB2-BD59-A6C34878D82A}">
                        <a16:rowId xmlns:a16="http://schemas.microsoft.com/office/drawing/2014/main" val="3699417672"/>
                      </a:ext>
                    </a:extLst>
                  </a:tr>
                </a:tbl>
              </a:graphicData>
            </a:graphic>
          </p:graphicFrame>
        </mc:Fallback>
      </mc:AlternateContent>
    </p:spTree>
    <p:extLst>
      <p:ext uri="{BB962C8B-B14F-4D97-AF65-F5344CB8AC3E}">
        <p14:creationId xmlns:p14="http://schemas.microsoft.com/office/powerpoint/2010/main" val="2226198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37C322-4360-8A62-072E-A2A76BF24607}"/>
              </a:ext>
            </a:extLst>
          </p:cNvPr>
          <p:cNvSpPr>
            <a:spLocks noGrp="1"/>
          </p:cNvSpPr>
          <p:nvPr>
            <p:ph type="body" sz="quarter" idx="11"/>
          </p:nvPr>
        </p:nvSpPr>
        <p:spPr/>
        <p:txBody>
          <a:bodyPr/>
          <a:lstStyle/>
          <a:p>
            <a:r>
              <a:rPr lang="en-US" dirty="0"/>
              <a:t>Dipole Coefficients along the axis</a:t>
            </a:r>
          </a:p>
        </p:txBody>
      </p:sp>
      <p:sp>
        <p:nvSpPr>
          <p:cNvPr id="4" name="Title 3">
            <a:extLst>
              <a:ext uri="{FF2B5EF4-FFF2-40B4-BE49-F238E27FC236}">
                <a16:creationId xmlns:a16="http://schemas.microsoft.com/office/drawing/2014/main" id="{0477E165-2591-D1BA-A005-47373C879148}"/>
              </a:ext>
            </a:extLst>
          </p:cNvPr>
          <p:cNvSpPr>
            <a:spLocks noGrp="1"/>
          </p:cNvSpPr>
          <p:nvPr>
            <p:ph type="title"/>
          </p:nvPr>
        </p:nvSpPr>
        <p:spPr/>
        <p:txBody>
          <a:bodyPr/>
          <a:lstStyle/>
          <a:p>
            <a:r>
              <a:rPr lang="en-US" dirty="0"/>
              <a:t>Corrector Magnet with Neighboring Quadrupoles</a:t>
            </a:r>
            <a:br>
              <a:rPr lang="en-US" dirty="0"/>
            </a:br>
            <a:endParaRPr lang="en-US" dirty="0"/>
          </a:p>
        </p:txBody>
      </p:sp>
      <p:sp>
        <p:nvSpPr>
          <p:cNvPr id="5" name="Date Placeholder 4">
            <a:extLst>
              <a:ext uri="{FF2B5EF4-FFF2-40B4-BE49-F238E27FC236}">
                <a16:creationId xmlns:a16="http://schemas.microsoft.com/office/drawing/2014/main" id="{5A06A699-F7F7-70A2-47A0-AF85F48195DD}"/>
              </a:ext>
            </a:extLst>
          </p:cNvPr>
          <p:cNvSpPr>
            <a:spLocks noGrp="1"/>
          </p:cNvSpPr>
          <p:nvPr>
            <p:ph type="dt" sz="half" idx="2"/>
          </p:nvPr>
        </p:nvSpPr>
        <p:spPr/>
        <p:txBody>
          <a:bodyPr/>
          <a:lstStyle/>
          <a:p>
            <a:fld id="{9A305794-074A-AF49-8CD8-BE20D68E65A1}" type="datetime1">
              <a:rPr lang="de-DE" smtClean="0"/>
              <a:t>04.07.2023</a:t>
            </a:fld>
            <a:endParaRPr lang="de-DE" dirty="0"/>
          </a:p>
        </p:txBody>
      </p:sp>
      <p:sp>
        <p:nvSpPr>
          <p:cNvPr id="6" name="Slide Number Placeholder 5">
            <a:extLst>
              <a:ext uri="{FF2B5EF4-FFF2-40B4-BE49-F238E27FC236}">
                <a16:creationId xmlns:a16="http://schemas.microsoft.com/office/drawing/2014/main" id="{2A2EED48-2A4A-B9BB-CFCE-95348C582D17}"/>
              </a:ext>
            </a:extLst>
          </p:cNvPr>
          <p:cNvSpPr>
            <a:spLocks noGrp="1"/>
          </p:cNvSpPr>
          <p:nvPr>
            <p:ph type="sldNum" sz="quarter" idx="4"/>
          </p:nvPr>
        </p:nvSpPr>
        <p:spPr/>
        <p:txBody>
          <a:bodyPr/>
          <a:lstStyle/>
          <a:p>
            <a:fld id="{90C102AE-0422-49F2-AB6F-2D341D1EB39B}" type="slidenum">
              <a:rPr lang="de-DE" smtClean="0"/>
              <a:pPr/>
              <a:t>23</a:t>
            </a:fld>
            <a:endParaRPr lang="de-DE" dirty="0"/>
          </a:p>
        </p:txBody>
      </p:sp>
      <p:sp>
        <p:nvSpPr>
          <p:cNvPr id="7" name="Footer Placeholder 6">
            <a:extLst>
              <a:ext uri="{FF2B5EF4-FFF2-40B4-BE49-F238E27FC236}">
                <a16:creationId xmlns:a16="http://schemas.microsoft.com/office/drawing/2014/main" id="{2B7A94E8-AE3B-74EF-1454-556E288B52FF}"/>
              </a:ext>
            </a:extLst>
          </p:cNvPr>
          <p:cNvSpPr>
            <a:spLocks noGrp="1"/>
          </p:cNvSpPr>
          <p:nvPr>
            <p:ph type="ftr" sz="quarter" idx="3"/>
          </p:nvPr>
        </p:nvSpPr>
        <p:spPr/>
        <p:txBody>
          <a:bodyPr/>
          <a:lstStyle/>
          <a:p>
            <a:r>
              <a:rPr lang="de-DE" dirty="0" err="1"/>
              <a:t>Dept</a:t>
            </a:r>
            <a:r>
              <a:rPr lang="de-DE" dirty="0"/>
              <a:t>. </a:t>
            </a:r>
            <a:r>
              <a:rPr lang="de-DE" dirty="0" err="1"/>
              <a:t>of</a:t>
            </a:r>
            <a:r>
              <a:rPr lang="de-DE" dirty="0"/>
              <a:t> </a:t>
            </a:r>
            <a:r>
              <a:rPr lang="de-DE" dirty="0" err="1"/>
              <a:t>Electrical</a:t>
            </a:r>
            <a:r>
              <a:rPr lang="de-DE" dirty="0"/>
              <a:t> Engineering and Information Technology | TEMF | Jan-Magnus Christmann</a:t>
            </a:r>
          </a:p>
        </p:txBody>
      </p:sp>
      <p:pic>
        <p:nvPicPr>
          <p:cNvPr id="9" name="Graphic 8">
            <a:extLst>
              <a:ext uri="{FF2B5EF4-FFF2-40B4-BE49-F238E27FC236}">
                <a16:creationId xmlns:a16="http://schemas.microsoft.com/office/drawing/2014/main" id="{50DC8603-94AE-08A0-CC91-B273E708A9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87043" y="2726727"/>
            <a:ext cx="2793913" cy="2520000"/>
          </a:xfrm>
          <a:prstGeom prst="rect">
            <a:avLst/>
          </a:prstGeom>
        </p:spPr>
      </p:pic>
      <p:pic>
        <p:nvPicPr>
          <p:cNvPr id="11" name="Graphic 10">
            <a:extLst>
              <a:ext uri="{FF2B5EF4-FFF2-40B4-BE49-F238E27FC236}">
                <a16:creationId xmlns:a16="http://schemas.microsoft.com/office/drawing/2014/main" id="{4F6A140C-6BAF-AD62-B6BE-0629998C26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3880" y="2707315"/>
            <a:ext cx="2793913" cy="2520000"/>
          </a:xfrm>
          <a:prstGeom prst="rect">
            <a:avLst/>
          </a:prstGeom>
        </p:spPr>
      </p:pic>
      <p:pic>
        <p:nvPicPr>
          <p:cNvPr id="13" name="Graphic 12">
            <a:extLst>
              <a:ext uri="{FF2B5EF4-FFF2-40B4-BE49-F238E27FC236}">
                <a16:creationId xmlns:a16="http://schemas.microsoft.com/office/drawing/2014/main" id="{E02A0EBD-5ADD-DCE7-9FAB-B384D7A43C7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00206" y="2721482"/>
            <a:ext cx="2793913" cy="2520000"/>
          </a:xfrm>
          <a:prstGeom prst="rect">
            <a:avLst/>
          </a:prstGeom>
        </p:spPr>
      </p:pic>
      <p:sp>
        <p:nvSpPr>
          <p:cNvPr id="14" name="TextBox 13">
            <a:extLst>
              <a:ext uri="{FF2B5EF4-FFF2-40B4-BE49-F238E27FC236}">
                <a16:creationId xmlns:a16="http://schemas.microsoft.com/office/drawing/2014/main" id="{85AA958C-151D-6DFE-921F-85514286C568}"/>
              </a:ext>
            </a:extLst>
          </p:cNvPr>
          <p:cNvSpPr txBox="1"/>
          <p:nvPr/>
        </p:nvSpPr>
        <p:spPr>
          <a:xfrm>
            <a:off x="9747699" y="3670963"/>
            <a:ext cx="1873133" cy="584775"/>
          </a:xfrm>
          <a:prstGeom prst="rect">
            <a:avLst/>
          </a:prstGeom>
          <a:noFill/>
        </p:spPr>
        <p:txBody>
          <a:bodyPr wrap="square" rtlCol="0">
            <a:spAutoFit/>
          </a:bodyPr>
          <a:lstStyle/>
          <a:p>
            <a:r>
              <a:rPr lang="en-US" sz="1600" dirty="0"/>
              <a:t>Simulation with beam pipe</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48B7278-75A5-BE8A-F42E-560403FEF292}"/>
                  </a:ext>
                </a:extLst>
              </p:cNvPr>
              <p:cNvSpPr txBox="1"/>
              <p:nvPr/>
            </p:nvSpPr>
            <p:spPr>
              <a:xfrm>
                <a:off x="367205" y="5265490"/>
                <a:ext cx="10729192" cy="1077218"/>
              </a:xfrm>
              <a:prstGeom prst="rect">
                <a:avLst/>
              </a:prstGeom>
              <a:noFill/>
            </p:spPr>
            <p:txBody>
              <a:bodyPr wrap="square" rtlCol="0">
                <a:spAutoFit/>
              </a:bodyPr>
              <a:lstStyle/>
              <a:p>
                <a:pPr marL="457200" indent="-457200">
                  <a:buFont typeface="Arial" panose="020B0604020202020204" pitchFamily="34" charset="0"/>
                  <a:buChar char="•"/>
                </a:pPr>
                <a:r>
                  <a:rPr lang="en-US" sz="1600" b="1" dirty="0"/>
                  <a:t>At low frequencies </a:t>
                </a:r>
                <a:r>
                  <a:rPr lang="en-US" sz="1600" dirty="0"/>
                  <a:t>(</a:t>
                </a:r>
                <a14:m>
                  <m:oMath xmlns:m="http://schemas.openxmlformats.org/officeDocument/2006/math">
                    <m:r>
                      <a:rPr lang="de-DE" sz="1600" b="0" i="1" smtClean="0">
                        <a:latin typeface="Cambria Math" panose="02040503050406030204" pitchFamily="18" charset="0"/>
                      </a:rPr>
                      <m:t>𝑓</m:t>
                    </m:r>
                    <m:r>
                      <a:rPr lang="de-DE" sz="1600" b="0" i="1" smtClean="0">
                        <a:latin typeface="Cambria Math" panose="02040503050406030204" pitchFamily="18" charset="0"/>
                        <a:ea typeface="Cambria Math" panose="02040503050406030204" pitchFamily="18" charset="0"/>
                      </a:rPr>
                      <m:t>≤100 </m:t>
                    </m:r>
                    <m:r>
                      <m:rPr>
                        <m:sty m:val="p"/>
                      </m:rPr>
                      <a:rPr lang="de-DE" sz="1600" b="0" i="0" smtClean="0">
                        <a:latin typeface="Cambria Math" panose="02040503050406030204" pitchFamily="18" charset="0"/>
                        <a:ea typeface="Cambria Math" panose="02040503050406030204" pitchFamily="18" charset="0"/>
                      </a:rPr>
                      <m:t>Hz</m:t>
                    </m:r>
                  </m:oMath>
                </a14:m>
                <a:r>
                  <a:rPr lang="en-US" sz="1600" dirty="0"/>
                  <a:t>), we observe a </a:t>
                </a:r>
                <a:r>
                  <a:rPr lang="en-US" sz="1600" b="1" dirty="0"/>
                  <a:t>parasitic dipole </a:t>
                </a:r>
                <a:r>
                  <a:rPr lang="en-US" sz="1600" dirty="0"/>
                  <a:t>component </a:t>
                </a:r>
                <a:r>
                  <a:rPr lang="en-US" sz="1600" b="1" dirty="0"/>
                  <a:t>inside the quadrupole magnets</a:t>
                </a:r>
              </a:p>
              <a:p>
                <a:pPr marL="457200" indent="-457200">
                  <a:buFont typeface="Arial" panose="020B0604020202020204" pitchFamily="34" charset="0"/>
                  <a:buChar char="•"/>
                </a:pPr>
                <a:r>
                  <a:rPr lang="en-US" sz="1600" dirty="0"/>
                  <a:t>This dipole component is due to eddy currents induced in the quadrupole yokes by the AC corrector field</a:t>
                </a:r>
              </a:p>
              <a:p>
                <a:r>
                  <a:rPr lang="en-US" sz="1600" dirty="0">
                    <a:solidFill>
                      <a:srgbClr val="C00000"/>
                    </a:solidFill>
                    <a:sym typeface="Wingdings" panose="05000000000000000000" pitchFamily="2" charset="2"/>
                  </a:rPr>
                  <a:t> Peak in ITF at low frequencies </a:t>
                </a:r>
              </a:p>
              <a:p>
                <a:r>
                  <a:rPr lang="en-US" sz="1600" dirty="0">
                    <a:solidFill>
                      <a:srgbClr val="C00000"/>
                    </a:solidFill>
                    <a:sym typeface="Wingdings" panose="05000000000000000000" pitchFamily="2" charset="2"/>
                  </a:rPr>
                  <a:t> Shift of the center of mass </a:t>
                </a:r>
                <a:r>
                  <a:rPr lang="en-US" sz="1600" dirty="0">
                    <a:sym typeface="Wingdings" panose="05000000000000000000" pitchFamily="2" charset="2"/>
                  </a:rPr>
                  <a:t>( </a:t>
                </a:r>
                <a14:m>
                  <m:oMath xmlns:m="http://schemas.openxmlformats.org/officeDocument/2006/math">
                    <m:r>
                      <a:rPr lang="de-DE" sz="1600" b="0" i="0" dirty="0" smtClean="0">
                        <a:latin typeface="Cambria Math" panose="02040503050406030204" pitchFamily="18" charset="0"/>
                        <a:sym typeface="Wingdings" panose="05000000000000000000" pitchFamily="2" charset="2"/>
                      </a:rPr>
                      <m:t>~ </m:t>
                    </m:r>
                    <m:r>
                      <a:rPr lang="de-DE" sz="1600" i="1" dirty="0" smtClean="0">
                        <a:latin typeface="Cambria Math" panose="02040503050406030204" pitchFamily="18" charset="0"/>
                        <a:sym typeface="Wingdings" panose="05000000000000000000" pitchFamily="2" charset="2"/>
                      </a:rPr>
                      <m:t>0</m:t>
                    </m:r>
                    <m:r>
                      <a:rPr lang="de-DE" sz="1600" b="0" i="1" dirty="0" smtClean="0">
                        <a:latin typeface="Cambria Math" panose="02040503050406030204" pitchFamily="18" charset="0"/>
                        <a:sym typeface="Wingdings" panose="05000000000000000000" pitchFamily="2" charset="2"/>
                      </a:rPr>
                      <m:t>.5 </m:t>
                    </m:r>
                    <m:r>
                      <m:rPr>
                        <m:sty m:val="p"/>
                      </m:rPr>
                      <a:rPr lang="de-DE" sz="1600" b="0" i="0" dirty="0" smtClean="0">
                        <a:latin typeface="Cambria Math" panose="02040503050406030204" pitchFamily="18" charset="0"/>
                        <a:sym typeface="Wingdings" panose="05000000000000000000" pitchFamily="2" charset="2"/>
                      </a:rPr>
                      <m:t>cm</m:t>
                    </m:r>
                  </m:oMath>
                </a14:m>
                <a:r>
                  <a:rPr lang="en-US" sz="1600" dirty="0">
                    <a:sym typeface="Wingdings" panose="05000000000000000000" pitchFamily="2" charset="2"/>
                  </a:rPr>
                  <a:t> at most) </a:t>
                </a:r>
                <a:r>
                  <a:rPr lang="en-US" sz="1600" dirty="0"/>
                  <a:t> </a:t>
                </a:r>
              </a:p>
            </p:txBody>
          </p:sp>
        </mc:Choice>
        <mc:Fallback xmlns="">
          <p:sp>
            <p:nvSpPr>
              <p:cNvPr id="15" name="TextBox 14">
                <a:extLst>
                  <a:ext uri="{FF2B5EF4-FFF2-40B4-BE49-F238E27FC236}">
                    <a16:creationId xmlns:a16="http://schemas.microsoft.com/office/drawing/2014/main" id="{048B7278-75A5-BE8A-F42E-560403FEF292}"/>
                  </a:ext>
                </a:extLst>
              </p:cNvPr>
              <p:cNvSpPr txBox="1">
                <a:spLocks noRot="1" noChangeAspect="1" noMove="1" noResize="1" noEditPoints="1" noAdjustHandles="1" noChangeArrowheads="1" noChangeShapeType="1" noTextEdit="1"/>
              </p:cNvSpPr>
              <p:nvPr/>
            </p:nvSpPr>
            <p:spPr>
              <a:xfrm>
                <a:off x="367205" y="5265490"/>
                <a:ext cx="10729192" cy="1077218"/>
              </a:xfrm>
              <a:prstGeom prst="rect">
                <a:avLst/>
              </a:prstGeom>
              <a:blipFill>
                <a:blip r:embed="rId9"/>
                <a:stretch>
                  <a:fillRect l="-284" t="-1705" b="-6818"/>
                </a:stretch>
              </a:blipFill>
            </p:spPr>
            <p:txBody>
              <a:bodyPr/>
              <a:lstStyle/>
              <a:p>
                <a:r>
                  <a:rPr lang="en-US">
                    <a:noFill/>
                  </a:rPr>
                  <a:t> </a:t>
                </a:r>
              </a:p>
            </p:txBody>
          </p:sp>
        </mc:Fallback>
      </mc:AlternateContent>
      <p:sp>
        <p:nvSpPr>
          <p:cNvPr id="2" name="Rectangle: Rounded Corners 1">
            <a:extLst>
              <a:ext uri="{FF2B5EF4-FFF2-40B4-BE49-F238E27FC236}">
                <a16:creationId xmlns:a16="http://schemas.microsoft.com/office/drawing/2014/main" id="{CAD9F7E1-29C4-FA16-1D34-E3678F05024C}"/>
              </a:ext>
            </a:extLst>
          </p:cNvPr>
          <p:cNvSpPr/>
          <p:nvPr/>
        </p:nvSpPr>
        <p:spPr>
          <a:xfrm>
            <a:off x="9692529" y="3603311"/>
            <a:ext cx="1664397" cy="720080"/>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25811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E3C675-F808-3C10-D338-200ABCFE808E}"/>
              </a:ext>
            </a:extLst>
          </p:cNvPr>
          <p:cNvSpPr>
            <a:spLocks noGrp="1"/>
          </p:cNvSpPr>
          <p:nvPr>
            <p:ph type="body" sz="quarter" idx="10"/>
          </p:nvPr>
        </p:nvSpPr>
        <p:spPr/>
        <p:txBody>
          <a:bodyPr/>
          <a:lstStyle/>
          <a:p>
            <a:r>
              <a:rPr lang="en-US" dirty="0">
                <a:solidFill>
                  <a:schemeClr val="bg2"/>
                </a:solidFill>
              </a:rPr>
              <a:t>Introduction</a:t>
            </a:r>
          </a:p>
        </p:txBody>
      </p:sp>
      <p:sp>
        <p:nvSpPr>
          <p:cNvPr id="3" name="Text Placeholder 2">
            <a:extLst>
              <a:ext uri="{FF2B5EF4-FFF2-40B4-BE49-F238E27FC236}">
                <a16:creationId xmlns:a16="http://schemas.microsoft.com/office/drawing/2014/main" id="{F1BCDA2F-117A-3D6D-2A88-458FAE32D4BB}"/>
              </a:ext>
            </a:extLst>
          </p:cNvPr>
          <p:cNvSpPr>
            <a:spLocks noGrp="1"/>
          </p:cNvSpPr>
          <p:nvPr>
            <p:ph type="body" sz="quarter" idx="11"/>
          </p:nvPr>
        </p:nvSpPr>
        <p:spPr/>
        <p:txBody>
          <a:bodyPr/>
          <a:lstStyle/>
          <a:p>
            <a:r>
              <a:rPr lang="en-US" dirty="0"/>
              <a:t>Contents</a:t>
            </a:r>
          </a:p>
        </p:txBody>
      </p:sp>
      <p:sp>
        <p:nvSpPr>
          <p:cNvPr id="4" name="Title 3">
            <a:extLst>
              <a:ext uri="{FF2B5EF4-FFF2-40B4-BE49-F238E27FC236}">
                <a16:creationId xmlns:a16="http://schemas.microsoft.com/office/drawing/2014/main" id="{7EDA2F3D-2936-EB4F-BD07-2C172873A4DC}"/>
              </a:ext>
            </a:extLst>
          </p:cNvPr>
          <p:cNvSpPr>
            <a:spLocks noGrp="1"/>
          </p:cNvSpPr>
          <p:nvPr>
            <p:ph type="title"/>
          </p:nvPr>
        </p:nvSpPr>
        <p:spPr/>
        <p:txBody>
          <a:bodyPr/>
          <a:lstStyle/>
          <a:p>
            <a:endParaRPr lang="en-US" dirty="0"/>
          </a:p>
        </p:txBody>
      </p:sp>
      <p:sp>
        <p:nvSpPr>
          <p:cNvPr id="5" name="Date Placeholder 4">
            <a:extLst>
              <a:ext uri="{FF2B5EF4-FFF2-40B4-BE49-F238E27FC236}">
                <a16:creationId xmlns:a16="http://schemas.microsoft.com/office/drawing/2014/main" id="{7C982799-90BC-3F32-5A75-4C7E71BD4D28}"/>
              </a:ext>
            </a:extLst>
          </p:cNvPr>
          <p:cNvSpPr>
            <a:spLocks noGrp="1"/>
          </p:cNvSpPr>
          <p:nvPr>
            <p:ph type="dt" sz="half" idx="2"/>
          </p:nvPr>
        </p:nvSpPr>
        <p:spPr/>
        <p:txBody>
          <a:bodyPr/>
          <a:lstStyle/>
          <a:p>
            <a:fld id="{A7EF7D30-0BA4-114E-B802-6C1F082D23D5}" type="datetime1">
              <a:rPr lang="de-DE" smtClean="0"/>
              <a:t>04.07.2023</a:t>
            </a:fld>
            <a:endParaRPr lang="de-DE" dirty="0"/>
          </a:p>
        </p:txBody>
      </p:sp>
      <p:sp>
        <p:nvSpPr>
          <p:cNvPr id="6" name="Slide Number Placeholder 5">
            <a:extLst>
              <a:ext uri="{FF2B5EF4-FFF2-40B4-BE49-F238E27FC236}">
                <a16:creationId xmlns:a16="http://schemas.microsoft.com/office/drawing/2014/main" id="{5F5DE140-BE18-D2C9-0AAC-6010A018F95C}"/>
              </a:ext>
            </a:extLst>
          </p:cNvPr>
          <p:cNvSpPr>
            <a:spLocks noGrp="1"/>
          </p:cNvSpPr>
          <p:nvPr>
            <p:ph type="sldNum" sz="quarter" idx="4"/>
          </p:nvPr>
        </p:nvSpPr>
        <p:spPr/>
        <p:txBody>
          <a:bodyPr/>
          <a:lstStyle/>
          <a:p>
            <a:fld id="{90C102AE-0422-49F2-AB6F-2D341D1EB39B}" type="slidenum">
              <a:rPr lang="de-DE" smtClean="0"/>
              <a:pPr/>
              <a:t>24</a:t>
            </a:fld>
            <a:endParaRPr lang="de-DE" dirty="0"/>
          </a:p>
        </p:txBody>
      </p:sp>
      <p:sp>
        <p:nvSpPr>
          <p:cNvPr id="7" name="Footer Placeholder 6">
            <a:extLst>
              <a:ext uri="{FF2B5EF4-FFF2-40B4-BE49-F238E27FC236}">
                <a16:creationId xmlns:a16="http://schemas.microsoft.com/office/drawing/2014/main" id="{D1611B64-D724-E119-AD00-B41ED3EE03AA}"/>
              </a:ext>
            </a:extLst>
          </p:cNvPr>
          <p:cNvSpPr>
            <a:spLocks noGrp="1"/>
          </p:cNvSpPr>
          <p:nvPr>
            <p:ph type="ftr" sz="quarter" idx="3"/>
          </p:nvPr>
        </p:nvSpPr>
        <p:spPr/>
        <p:txBody>
          <a:bodyPr/>
          <a:lstStyle/>
          <a:p>
            <a:r>
              <a:rPr lang="de-DE" dirty="0" err="1"/>
              <a:t>Dept</a:t>
            </a:r>
            <a:r>
              <a:rPr lang="de-DE" dirty="0"/>
              <a:t>. </a:t>
            </a:r>
            <a:r>
              <a:rPr lang="de-DE" dirty="0" err="1"/>
              <a:t>of</a:t>
            </a:r>
            <a:r>
              <a:rPr lang="de-DE" dirty="0"/>
              <a:t> </a:t>
            </a:r>
            <a:r>
              <a:rPr lang="de-DE" dirty="0" err="1"/>
              <a:t>Electrical</a:t>
            </a:r>
            <a:r>
              <a:rPr lang="de-DE" dirty="0"/>
              <a:t> Engineering and Information Technology | TEMF | Jan-Magnus Christmann</a:t>
            </a:r>
          </a:p>
        </p:txBody>
      </p:sp>
      <p:sp>
        <p:nvSpPr>
          <p:cNvPr id="8" name="Text Placeholder 7">
            <a:extLst>
              <a:ext uri="{FF2B5EF4-FFF2-40B4-BE49-F238E27FC236}">
                <a16:creationId xmlns:a16="http://schemas.microsoft.com/office/drawing/2014/main" id="{B7E9AD25-3D44-7970-58E0-C4AB7D9B482C}"/>
              </a:ext>
            </a:extLst>
          </p:cNvPr>
          <p:cNvSpPr>
            <a:spLocks noGrp="1"/>
          </p:cNvSpPr>
          <p:nvPr>
            <p:ph type="body" sz="quarter" idx="12"/>
          </p:nvPr>
        </p:nvSpPr>
        <p:spPr/>
        <p:txBody>
          <a:bodyPr/>
          <a:lstStyle/>
          <a:p>
            <a:r>
              <a:rPr lang="en-US" dirty="0">
                <a:solidFill>
                  <a:schemeClr val="bg2"/>
                </a:solidFill>
              </a:rPr>
              <a:t>1</a:t>
            </a:r>
          </a:p>
        </p:txBody>
      </p:sp>
      <p:sp>
        <p:nvSpPr>
          <p:cNvPr id="9" name="Text Placeholder 8">
            <a:extLst>
              <a:ext uri="{FF2B5EF4-FFF2-40B4-BE49-F238E27FC236}">
                <a16:creationId xmlns:a16="http://schemas.microsoft.com/office/drawing/2014/main" id="{FC5CB9E1-FB69-5685-C284-0BA22CF292DE}"/>
              </a:ext>
            </a:extLst>
          </p:cNvPr>
          <p:cNvSpPr>
            <a:spLocks noGrp="1"/>
          </p:cNvSpPr>
          <p:nvPr>
            <p:ph type="body" sz="quarter" idx="13"/>
          </p:nvPr>
        </p:nvSpPr>
        <p:spPr/>
        <p:txBody>
          <a:bodyPr/>
          <a:lstStyle/>
          <a:p>
            <a:r>
              <a:rPr lang="en-US" dirty="0">
                <a:solidFill>
                  <a:schemeClr val="bg2"/>
                </a:solidFill>
              </a:rPr>
              <a:t>2</a:t>
            </a:r>
          </a:p>
        </p:txBody>
      </p:sp>
      <p:sp>
        <p:nvSpPr>
          <p:cNvPr id="10" name="Text Placeholder 9">
            <a:extLst>
              <a:ext uri="{FF2B5EF4-FFF2-40B4-BE49-F238E27FC236}">
                <a16:creationId xmlns:a16="http://schemas.microsoft.com/office/drawing/2014/main" id="{E4817347-032B-1F26-A3A6-0D0005EC31F1}"/>
              </a:ext>
            </a:extLst>
          </p:cNvPr>
          <p:cNvSpPr>
            <a:spLocks noGrp="1"/>
          </p:cNvSpPr>
          <p:nvPr>
            <p:ph type="body" sz="quarter" idx="14"/>
          </p:nvPr>
        </p:nvSpPr>
        <p:spPr/>
        <p:txBody>
          <a:bodyPr/>
          <a:lstStyle/>
          <a:p>
            <a:r>
              <a:rPr lang="en-US" dirty="0">
                <a:solidFill>
                  <a:schemeClr val="bg2"/>
                </a:solidFill>
              </a:rPr>
              <a:t>3</a:t>
            </a:r>
          </a:p>
        </p:txBody>
      </p:sp>
      <p:sp>
        <p:nvSpPr>
          <p:cNvPr id="11" name="Text Placeholder 10">
            <a:extLst>
              <a:ext uri="{FF2B5EF4-FFF2-40B4-BE49-F238E27FC236}">
                <a16:creationId xmlns:a16="http://schemas.microsoft.com/office/drawing/2014/main" id="{0C9389F0-5270-1411-14FA-8620195F3ABC}"/>
              </a:ext>
            </a:extLst>
          </p:cNvPr>
          <p:cNvSpPr>
            <a:spLocks noGrp="1"/>
          </p:cNvSpPr>
          <p:nvPr>
            <p:ph type="body" sz="quarter" idx="15"/>
          </p:nvPr>
        </p:nvSpPr>
        <p:spPr/>
        <p:txBody>
          <a:bodyPr/>
          <a:lstStyle/>
          <a:p>
            <a:r>
              <a:rPr lang="en-US" dirty="0">
                <a:solidFill>
                  <a:schemeClr val="bg2"/>
                </a:solidFill>
              </a:rPr>
              <a:t>4</a:t>
            </a:r>
          </a:p>
        </p:txBody>
      </p:sp>
      <p:sp>
        <p:nvSpPr>
          <p:cNvPr id="12" name="Text Placeholder 11">
            <a:extLst>
              <a:ext uri="{FF2B5EF4-FFF2-40B4-BE49-F238E27FC236}">
                <a16:creationId xmlns:a16="http://schemas.microsoft.com/office/drawing/2014/main" id="{78C2FC71-5410-AEFD-58A2-354DB3709E97}"/>
              </a:ext>
            </a:extLst>
          </p:cNvPr>
          <p:cNvSpPr>
            <a:spLocks noGrp="1"/>
          </p:cNvSpPr>
          <p:nvPr>
            <p:ph type="body" sz="quarter" idx="16"/>
          </p:nvPr>
        </p:nvSpPr>
        <p:spPr/>
        <p:txBody>
          <a:bodyPr/>
          <a:lstStyle/>
          <a:p>
            <a:r>
              <a:rPr lang="en-US" dirty="0">
                <a:solidFill>
                  <a:schemeClr val="bg2"/>
                </a:solidFill>
              </a:rPr>
              <a:t>5</a:t>
            </a:r>
          </a:p>
        </p:txBody>
      </p:sp>
      <p:sp>
        <p:nvSpPr>
          <p:cNvPr id="13" name="Text Placeholder 12">
            <a:extLst>
              <a:ext uri="{FF2B5EF4-FFF2-40B4-BE49-F238E27FC236}">
                <a16:creationId xmlns:a16="http://schemas.microsoft.com/office/drawing/2014/main" id="{E391286C-4DB5-6AA0-EA85-5D833847A3EB}"/>
              </a:ext>
            </a:extLst>
          </p:cNvPr>
          <p:cNvSpPr>
            <a:spLocks noGrp="1"/>
          </p:cNvSpPr>
          <p:nvPr>
            <p:ph type="body" sz="quarter" idx="17"/>
          </p:nvPr>
        </p:nvSpPr>
        <p:spPr/>
        <p:txBody>
          <a:bodyPr/>
          <a:lstStyle/>
          <a:p>
            <a:r>
              <a:rPr lang="en-US" dirty="0">
                <a:solidFill>
                  <a:schemeClr val="bg2"/>
                </a:solidFill>
              </a:rPr>
              <a:t>Homogenization Technique</a:t>
            </a:r>
          </a:p>
        </p:txBody>
      </p:sp>
      <p:sp>
        <p:nvSpPr>
          <p:cNvPr id="14" name="Text Placeholder 13">
            <a:extLst>
              <a:ext uri="{FF2B5EF4-FFF2-40B4-BE49-F238E27FC236}">
                <a16:creationId xmlns:a16="http://schemas.microsoft.com/office/drawing/2014/main" id="{089D28FB-044A-C662-5397-6392EEE58232}"/>
              </a:ext>
            </a:extLst>
          </p:cNvPr>
          <p:cNvSpPr>
            <a:spLocks noGrp="1"/>
          </p:cNvSpPr>
          <p:nvPr>
            <p:ph type="body" sz="quarter" idx="18"/>
          </p:nvPr>
        </p:nvSpPr>
        <p:spPr/>
        <p:txBody>
          <a:bodyPr/>
          <a:lstStyle/>
          <a:p>
            <a:r>
              <a:rPr lang="en-US" dirty="0">
                <a:solidFill>
                  <a:schemeClr val="bg2"/>
                </a:solidFill>
              </a:rPr>
              <a:t>Toy Model</a:t>
            </a:r>
          </a:p>
        </p:txBody>
      </p:sp>
      <p:sp>
        <p:nvSpPr>
          <p:cNvPr id="15" name="Text Placeholder 14">
            <a:extLst>
              <a:ext uri="{FF2B5EF4-FFF2-40B4-BE49-F238E27FC236}">
                <a16:creationId xmlns:a16="http://schemas.microsoft.com/office/drawing/2014/main" id="{4F17B35E-909B-C734-8926-6467DF4F1CE1}"/>
              </a:ext>
            </a:extLst>
          </p:cNvPr>
          <p:cNvSpPr>
            <a:spLocks noGrp="1"/>
          </p:cNvSpPr>
          <p:nvPr>
            <p:ph type="body" sz="quarter" idx="19"/>
          </p:nvPr>
        </p:nvSpPr>
        <p:spPr/>
        <p:txBody>
          <a:bodyPr/>
          <a:lstStyle/>
          <a:p>
            <a:r>
              <a:rPr lang="en-US" dirty="0">
                <a:solidFill>
                  <a:schemeClr val="bg2"/>
                </a:solidFill>
              </a:rPr>
              <a:t>Stand-alone Corrector Magnet </a:t>
            </a:r>
          </a:p>
        </p:txBody>
      </p:sp>
      <p:sp>
        <p:nvSpPr>
          <p:cNvPr id="16" name="Text Placeholder 15">
            <a:extLst>
              <a:ext uri="{FF2B5EF4-FFF2-40B4-BE49-F238E27FC236}">
                <a16:creationId xmlns:a16="http://schemas.microsoft.com/office/drawing/2014/main" id="{2C9B34EB-1A52-BD7E-9A04-9E81888D1748}"/>
              </a:ext>
            </a:extLst>
          </p:cNvPr>
          <p:cNvSpPr>
            <a:spLocks noGrp="1"/>
          </p:cNvSpPr>
          <p:nvPr>
            <p:ph type="body" sz="quarter" idx="20"/>
          </p:nvPr>
        </p:nvSpPr>
        <p:spPr>
          <a:xfrm>
            <a:off x="1656693" y="5855202"/>
            <a:ext cx="4439307" cy="492443"/>
          </a:xfrm>
        </p:spPr>
        <p:txBody>
          <a:bodyPr/>
          <a:lstStyle/>
          <a:p>
            <a:r>
              <a:rPr lang="en-US" dirty="0">
                <a:solidFill>
                  <a:schemeClr val="bg2"/>
                </a:solidFill>
              </a:rPr>
              <a:t>Corrector Magnet with Neighboring Quadrupoles</a:t>
            </a:r>
          </a:p>
        </p:txBody>
      </p:sp>
      <p:sp>
        <p:nvSpPr>
          <p:cNvPr id="17" name="Text Placeholder 16">
            <a:extLst>
              <a:ext uri="{FF2B5EF4-FFF2-40B4-BE49-F238E27FC236}">
                <a16:creationId xmlns:a16="http://schemas.microsoft.com/office/drawing/2014/main" id="{0CCE791D-B7F2-17C5-9EA4-0D5CAA81F812}"/>
              </a:ext>
            </a:extLst>
          </p:cNvPr>
          <p:cNvSpPr>
            <a:spLocks noGrp="1"/>
          </p:cNvSpPr>
          <p:nvPr>
            <p:ph type="body" sz="quarter" idx="21"/>
          </p:nvPr>
        </p:nvSpPr>
        <p:spPr/>
        <p:txBody>
          <a:bodyPr/>
          <a:lstStyle/>
          <a:p>
            <a:r>
              <a:rPr lang="en-US" dirty="0"/>
              <a:t>Conclusion/Outlook</a:t>
            </a:r>
          </a:p>
        </p:txBody>
      </p:sp>
      <p:sp>
        <p:nvSpPr>
          <p:cNvPr id="18" name="Text Placeholder 17">
            <a:extLst>
              <a:ext uri="{FF2B5EF4-FFF2-40B4-BE49-F238E27FC236}">
                <a16:creationId xmlns:a16="http://schemas.microsoft.com/office/drawing/2014/main" id="{72629C62-7574-C8C4-84B5-361699AE4EBD}"/>
              </a:ext>
            </a:extLst>
          </p:cNvPr>
          <p:cNvSpPr>
            <a:spLocks noGrp="1"/>
          </p:cNvSpPr>
          <p:nvPr>
            <p:ph type="body" sz="quarter" idx="22"/>
          </p:nvPr>
        </p:nvSpPr>
        <p:spPr/>
        <p:txBody>
          <a:bodyPr/>
          <a:lstStyle/>
          <a:p>
            <a:r>
              <a:rPr lang="en-US" dirty="0"/>
              <a:t>6</a:t>
            </a:r>
          </a:p>
        </p:txBody>
      </p:sp>
      <p:sp>
        <p:nvSpPr>
          <p:cNvPr id="19" name="Text Placeholder 18">
            <a:extLst>
              <a:ext uri="{FF2B5EF4-FFF2-40B4-BE49-F238E27FC236}">
                <a16:creationId xmlns:a16="http://schemas.microsoft.com/office/drawing/2014/main" id="{E5CAC4E4-305E-8D6E-35AF-90832327B749}"/>
              </a:ext>
            </a:extLst>
          </p:cNvPr>
          <p:cNvSpPr>
            <a:spLocks noGrp="1"/>
          </p:cNvSpPr>
          <p:nvPr>
            <p:ph type="body" sz="quarter" idx="23"/>
          </p:nvPr>
        </p:nvSpPr>
        <p:spPr/>
        <p:txBody>
          <a:bodyPr/>
          <a:lstStyle/>
          <a:p>
            <a:endParaRPr lang="en-US"/>
          </a:p>
        </p:txBody>
      </p:sp>
      <p:sp>
        <p:nvSpPr>
          <p:cNvPr id="20" name="Text Placeholder 19">
            <a:extLst>
              <a:ext uri="{FF2B5EF4-FFF2-40B4-BE49-F238E27FC236}">
                <a16:creationId xmlns:a16="http://schemas.microsoft.com/office/drawing/2014/main" id="{FC3B789E-D7B6-CCBE-CEA4-53A586DC566E}"/>
              </a:ext>
            </a:extLst>
          </p:cNvPr>
          <p:cNvSpPr>
            <a:spLocks noGrp="1"/>
          </p:cNvSpPr>
          <p:nvPr>
            <p:ph type="body" sz="quarter" idx="24"/>
          </p:nvPr>
        </p:nvSpPr>
        <p:spPr/>
        <p:txBody>
          <a:bodyPr/>
          <a:lstStyle/>
          <a:p>
            <a:endParaRPr lang="en-US"/>
          </a:p>
        </p:txBody>
      </p:sp>
      <p:sp>
        <p:nvSpPr>
          <p:cNvPr id="21" name="Text Placeholder 20">
            <a:extLst>
              <a:ext uri="{FF2B5EF4-FFF2-40B4-BE49-F238E27FC236}">
                <a16:creationId xmlns:a16="http://schemas.microsoft.com/office/drawing/2014/main" id="{1FC7DE2B-07F0-BFA7-9723-73600B154826}"/>
              </a:ext>
            </a:extLst>
          </p:cNvPr>
          <p:cNvSpPr>
            <a:spLocks noGrp="1"/>
          </p:cNvSpPr>
          <p:nvPr>
            <p:ph type="body" sz="quarter" idx="25"/>
          </p:nvPr>
        </p:nvSpPr>
        <p:spPr/>
        <p:txBody>
          <a:bodyPr/>
          <a:lstStyle/>
          <a:p>
            <a:endParaRPr lang="en-US"/>
          </a:p>
        </p:txBody>
      </p:sp>
      <p:sp>
        <p:nvSpPr>
          <p:cNvPr id="22" name="Text Placeholder 21">
            <a:extLst>
              <a:ext uri="{FF2B5EF4-FFF2-40B4-BE49-F238E27FC236}">
                <a16:creationId xmlns:a16="http://schemas.microsoft.com/office/drawing/2014/main" id="{51E78726-C498-6B0A-B88C-7D0FAFAFC3B3}"/>
              </a:ext>
            </a:extLst>
          </p:cNvPr>
          <p:cNvSpPr>
            <a:spLocks noGrp="1"/>
          </p:cNvSpPr>
          <p:nvPr>
            <p:ph type="body" sz="quarter" idx="26"/>
          </p:nvPr>
        </p:nvSpPr>
        <p:spPr/>
        <p:txBody>
          <a:bodyPr/>
          <a:lstStyle/>
          <a:p>
            <a:endParaRPr lang="en-US"/>
          </a:p>
        </p:txBody>
      </p:sp>
      <p:sp>
        <p:nvSpPr>
          <p:cNvPr id="23" name="Text Placeholder 22">
            <a:extLst>
              <a:ext uri="{FF2B5EF4-FFF2-40B4-BE49-F238E27FC236}">
                <a16:creationId xmlns:a16="http://schemas.microsoft.com/office/drawing/2014/main" id="{CAE607FE-8327-6F16-5DB2-946F36F51FAC}"/>
              </a:ext>
            </a:extLst>
          </p:cNvPr>
          <p:cNvSpPr>
            <a:spLocks noGrp="1"/>
          </p:cNvSpPr>
          <p:nvPr>
            <p:ph type="body" sz="quarter" idx="27"/>
          </p:nvPr>
        </p:nvSpPr>
        <p:spPr/>
        <p:txBody>
          <a:bodyPr/>
          <a:lstStyle/>
          <a:p>
            <a:endParaRPr lang="en-US"/>
          </a:p>
        </p:txBody>
      </p:sp>
      <p:sp>
        <p:nvSpPr>
          <p:cNvPr id="24" name="Text Placeholder 23">
            <a:extLst>
              <a:ext uri="{FF2B5EF4-FFF2-40B4-BE49-F238E27FC236}">
                <a16:creationId xmlns:a16="http://schemas.microsoft.com/office/drawing/2014/main" id="{7DA2B4A3-6C80-1C67-658C-9B48E8A220DD}"/>
              </a:ext>
            </a:extLst>
          </p:cNvPr>
          <p:cNvSpPr>
            <a:spLocks noGrp="1"/>
          </p:cNvSpPr>
          <p:nvPr>
            <p:ph type="body" sz="quarter" idx="28"/>
          </p:nvPr>
        </p:nvSpPr>
        <p:spPr/>
        <p:txBody>
          <a:bodyPr/>
          <a:lstStyle/>
          <a:p>
            <a:endParaRPr lang="en-US"/>
          </a:p>
        </p:txBody>
      </p:sp>
      <p:sp>
        <p:nvSpPr>
          <p:cNvPr id="25" name="Text Placeholder 24">
            <a:extLst>
              <a:ext uri="{FF2B5EF4-FFF2-40B4-BE49-F238E27FC236}">
                <a16:creationId xmlns:a16="http://schemas.microsoft.com/office/drawing/2014/main" id="{3BDADC41-412B-6D81-181F-C646E413B534}"/>
              </a:ext>
            </a:extLst>
          </p:cNvPr>
          <p:cNvSpPr>
            <a:spLocks noGrp="1"/>
          </p:cNvSpPr>
          <p:nvPr>
            <p:ph type="body" sz="quarter" idx="29"/>
          </p:nvPr>
        </p:nvSpPr>
        <p:spPr/>
        <p:txBody>
          <a:bodyPr/>
          <a:lstStyle/>
          <a:p>
            <a:endParaRPr lang="en-US"/>
          </a:p>
        </p:txBody>
      </p:sp>
      <p:sp>
        <p:nvSpPr>
          <p:cNvPr id="26" name="Text Placeholder 25">
            <a:extLst>
              <a:ext uri="{FF2B5EF4-FFF2-40B4-BE49-F238E27FC236}">
                <a16:creationId xmlns:a16="http://schemas.microsoft.com/office/drawing/2014/main" id="{516F2D1D-9F96-5993-EBD3-9B95B84DF295}"/>
              </a:ext>
            </a:extLst>
          </p:cNvPr>
          <p:cNvSpPr>
            <a:spLocks noGrp="1"/>
          </p:cNvSpPr>
          <p:nvPr>
            <p:ph type="body" sz="quarter" idx="30"/>
          </p:nvPr>
        </p:nvSpPr>
        <p:spPr/>
        <p:txBody>
          <a:bodyPr/>
          <a:lstStyle/>
          <a:p>
            <a:endParaRPr lang="en-US"/>
          </a:p>
        </p:txBody>
      </p:sp>
    </p:spTree>
    <p:extLst>
      <p:ext uri="{BB962C8B-B14F-4D97-AF65-F5344CB8AC3E}">
        <p14:creationId xmlns:p14="http://schemas.microsoft.com/office/powerpoint/2010/main" val="984132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7ABA01-CC0B-5D99-B9E2-A6EF498E57D9}"/>
              </a:ext>
            </a:extLst>
          </p:cNvPr>
          <p:cNvSpPr>
            <a:spLocks noGrp="1"/>
          </p:cNvSpPr>
          <p:nvPr>
            <p:ph type="body" sz="quarter" idx="10"/>
          </p:nvPr>
        </p:nvSpPr>
        <p:spPr>
          <a:xfrm>
            <a:off x="336002" y="2926232"/>
            <a:ext cx="9432405" cy="3816429"/>
          </a:xfrm>
        </p:spPr>
        <p:txBody>
          <a:bodyPr/>
          <a:lstStyle/>
          <a:p>
            <a:pPr marL="285750" indent="-285750">
              <a:buFont typeface="Arial" panose="020B0604020202020204" pitchFamily="34" charset="0"/>
              <a:buChar char="•"/>
            </a:pPr>
            <a:r>
              <a:rPr lang="en-US" dirty="0"/>
              <a:t>Validation of homogenization technique using </a:t>
            </a:r>
            <a:r>
              <a:rPr lang="en-US" b="1" dirty="0"/>
              <a:t>toy model</a:t>
            </a:r>
          </a:p>
          <a:p>
            <a:pPr marL="0" indent="0"/>
            <a:r>
              <a:rPr lang="en-US" sz="1400" b="1" dirty="0">
                <a:sym typeface="Wingdings" panose="05000000000000000000" pitchFamily="2" charset="2"/>
              </a:rPr>
              <a:t>       </a:t>
            </a:r>
            <a:r>
              <a:rPr lang="en-US" sz="1400" dirty="0">
                <a:sym typeface="Wingdings" panose="05000000000000000000" pitchFamily="2" charset="2"/>
              </a:rPr>
              <a:t>  </a:t>
            </a:r>
            <a:r>
              <a:rPr lang="en-US" sz="1400" b="1" dirty="0">
                <a:sym typeface="Wingdings" panose="05000000000000000000" pitchFamily="2" charset="2"/>
              </a:rPr>
              <a:t> </a:t>
            </a:r>
            <a:r>
              <a:rPr lang="en-US" sz="1400" dirty="0">
                <a:solidFill>
                  <a:srgbClr val="C00000"/>
                </a:solidFill>
                <a:sym typeface="Wingdings" panose="05000000000000000000" pitchFamily="2" charset="2"/>
              </a:rPr>
              <a:t>Good approximation </a:t>
            </a:r>
            <a:r>
              <a:rPr lang="en-US" sz="1400" dirty="0"/>
              <a:t>of multipoles and power losses</a:t>
            </a:r>
            <a:r>
              <a:rPr lang="en-US" sz="1400" dirty="0">
                <a:solidFill>
                  <a:srgbClr val="FF0000"/>
                </a:solidFill>
                <a:sym typeface="Wingdings" panose="05000000000000000000" pitchFamily="2" charset="2"/>
              </a:rPr>
              <a:t> </a:t>
            </a:r>
            <a:endParaRPr lang="en-US" dirty="0">
              <a:solidFill>
                <a:srgbClr val="FF0000"/>
              </a:solidFill>
              <a:sym typeface="Wingdings" panose="05000000000000000000" pitchFamily="2" charset="2"/>
            </a:endParaRPr>
          </a:p>
          <a:p>
            <a:pPr marL="0" indent="0"/>
            <a:r>
              <a:rPr lang="en-US" sz="1400" dirty="0">
                <a:solidFill>
                  <a:srgbClr val="FF0000"/>
                </a:solidFill>
                <a:sym typeface="Wingdings" panose="05000000000000000000" pitchFamily="2" charset="2"/>
              </a:rPr>
              <a:t>         </a:t>
            </a:r>
            <a:r>
              <a:rPr lang="en-US" sz="1400" dirty="0">
                <a:sym typeface="Wingdings" panose="05000000000000000000" pitchFamily="2" charset="2"/>
              </a:rPr>
              <a:t> </a:t>
            </a:r>
            <a:r>
              <a:rPr lang="en-US" sz="1400" dirty="0"/>
              <a:t>Simulation time reduced from </a:t>
            </a:r>
            <a:r>
              <a:rPr lang="en-US" sz="1400" dirty="0">
                <a:solidFill>
                  <a:srgbClr val="C00000"/>
                </a:solidFill>
              </a:rPr>
              <a:t>several hours to a few minutes</a:t>
            </a:r>
          </a:p>
          <a:p>
            <a:pPr marL="342900" lvl="1" indent="-342900">
              <a:buFont typeface="Arial" panose="020B0604020202020204" pitchFamily="34" charset="0"/>
              <a:buChar char="•"/>
            </a:pPr>
            <a:r>
              <a:rPr lang="en-US" dirty="0"/>
              <a:t>Application to </a:t>
            </a:r>
            <a:r>
              <a:rPr lang="en-US" b="1" dirty="0"/>
              <a:t>corrector magnet model</a:t>
            </a:r>
            <a:endParaRPr lang="en-US" sz="1200" dirty="0"/>
          </a:p>
          <a:p>
            <a:pPr marL="644525" lvl="2" indent="-285750">
              <a:buFont typeface="Arial" panose="020B0604020202020204" pitchFamily="34" charset="0"/>
              <a:buChar char="•"/>
            </a:pPr>
            <a:r>
              <a:rPr lang="en-US" sz="1400" dirty="0"/>
              <a:t>Power losses for different lamination thicknesses</a:t>
            </a:r>
          </a:p>
          <a:p>
            <a:pPr marL="644525" lvl="2" indent="-285750">
              <a:buFont typeface="Arial" panose="020B0604020202020204" pitchFamily="34" charset="0"/>
              <a:buChar char="•"/>
            </a:pPr>
            <a:r>
              <a:rPr lang="en-US" sz="1400" dirty="0"/>
              <a:t>Longitudinal multipole distributions </a:t>
            </a:r>
          </a:p>
          <a:p>
            <a:pPr marL="644525" lvl="2" indent="-285750">
              <a:buFont typeface="Arial" panose="020B0604020202020204" pitchFamily="34" charset="0"/>
              <a:buChar char="•"/>
            </a:pPr>
            <a:r>
              <a:rPr lang="en-US" sz="1400" dirty="0"/>
              <a:t>Integrated transfer function and field lag</a:t>
            </a:r>
          </a:p>
          <a:p>
            <a:pPr marL="644525" lvl="2" indent="-285750">
              <a:buFont typeface="Arial" panose="020B0604020202020204" pitchFamily="34" charset="0"/>
              <a:buChar char="•"/>
            </a:pPr>
            <a:r>
              <a:rPr lang="en-US" sz="1400" dirty="0"/>
              <a:t>Cross-talk with neighboring magnets</a:t>
            </a:r>
          </a:p>
          <a:p>
            <a:pPr marL="285750" indent="-285750">
              <a:buFont typeface="Arial" panose="020B0604020202020204" pitchFamily="34" charset="0"/>
              <a:buChar char="•"/>
            </a:pPr>
            <a:r>
              <a:rPr lang="en-US" b="1" dirty="0"/>
              <a:t>Ongoing investigations: </a:t>
            </a:r>
            <a:r>
              <a:rPr lang="en-US" sz="1400" dirty="0"/>
              <a:t>	</a:t>
            </a:r>
          </a:p>
          <a:p>
            <a:pPr marL="533400" lvl="3" indent="-285750">
              <a:buFont typeface="Arial" panose="020B0604020202020204" pitchFamily="34" charset="0"/>
              <a:buChar char="•"/>
            </a:pPr>
            <a:r>
              <a:rPr lang="en-US" sz="1400" dirty="0"/>
              <a:t>Simulations with different variations of the beam pipe and cooling channels </a:t>
            </a:r>
          </a:p>
          <a:p>
            <a:pPr marL="533400" lvl="3" indent="-285750">
              <a:buFont typeface="Arial" panose="020B0604020202020204" pitchFamily="34" charset="0"/>
              <a:buChar char="•"/>
            </a:pPr>
            <a:r>
              <a:rPr lang="en-US" sz="1400" dirty="0"/>
              <a:t>Approximate treatment of non-linear material properties</a:t>
            </a:r>
          </a:p>
          <a:p>
            <a:pPr marL="533400" lvl="3" indent="-285750">
              <a:buFont typeface="Arial" panose="020B0604020202020204" pitchFamily="34" charset="0"/>
              <a:buChar char="•"/>
            </a:pPr>
            <a:endParaRPr lang="en-US" sz="1400" dirty="0"/>
          </a:p>
          <a:p>
            <a:pPr marL="820738" lvl="4" indent="-285750">
              <a:buFont typeface="Arial" panose="020B0604020202020204" pitchFamily="34" charset="0"/>
              <a:buChar char="•"/>
            </a:pPr>
            <a:endParaRPr lang="en-US" sz="1400" dirty="0"/>
          </a:p>
        </p:txBody>
      </p:sp>
      <p:sp>
        <p:nvSpPr>
          <p:cNvPr id="3" name="Text Placeholder 2">
            <a:extLst>
              <a:ext uri="{FF2B5EF4-FFF2-40B4-BE49-F238E27FC236}">
                <a16:creationId xmlns:a16="http://schemas.microsoft.com/office/drawing/2014/main" id="{6E5F065E-19AB-5ED0-8DFC-5AB228C1F420}"/>
              </a:ext>
            </a:extLst>
          </p:cNvPr>
          <p:cNvSpPr>
            <a:spLocks noGrp="1"/>
          </p:cNvSpPr>
          <p:nvPr>
            <p:ph type="body" sz="quarter" idx="11"/>
          </p:nvPr>
        </p:nvSpPr>
        <p:spPr/>
        <p:txBody>
          <a:bodyPr/>
          <a:lstStyle/>
          <a:p>
            <a:r>
              <a:rPr lang="en-US" dirty="0"/>
              <a:t>Conclusion/Outlook</a:t>
            </a:r>
          </a:p>
        </p:txBody>
      </p:sp>
      <p:sp>
        <p:nvSpPr>
          <p:cNvPr id="4" name="Title 3">
            <a:extLst>
              <a:ext uri="{FF2B5EF4-FFF2-40B4-BE49-F238E27FC236}">
                <a16:creationId xmlns:a16="http://schemas.microsoft.com/office/drawing/2014/main" id="{86538C31-1413-77A3-E86E-6CC433C43C3B}"/>
              </a:ext>
            </a:extLst>
          </p:cNvPr>
          <p:cNvSpPr>
            <a:spLocks noGrp="1"/>
          </p:cNvSpPr>
          <p:nvPr>
            <p:ph type="title"/>
          </p:nvPr>
        </p:nvSpPr>
        <p:spPr/>
        <p:txBody>
          <a:bodyPr/>
          <a:lstStyle/>
          <a:p>
            <a:r>
              <a:rPr lang="en-US" dirty="0"/>
              <a:t>Conclusion/Outlook</a:t>
            </a:r>
          </a:p>
        </p:txBody>
      </p:sp>
      <p:sp>
        <p:nvSpPr>
          <p:cNvPr id="5" name="Date Placeholder 4">
            <a:extLst>
              <a:ext uri="{FF2B5EF4-FFF2-40B4-BE49-F238E27FC236}">
                <a16:creationId xmlns:a16="http://schemas.microsoft.com/office/drawing/2014/main" id="{5D43EA2C-A118-4E09-DED2-EDE9C12768E9}"/>
              </a:ext>
            </a:extLst>
          </p:cNvPr>
          <p:cNvSpPr>
            <a:spLocks noGrp="1"/>
          </p:cNvSpPr>
          <p:nvPr>
            <p:ph type="dt" sz="half" idx="2"/>
          </p:nvPr>
        </p:nvSpPr>
        <p:spPr/>
        <p:txBody>
          <a:bodyPr/>
          <a:lstStyle/>
          <a:p>
            <a:fld id="{9A305794-074A-AF49-8CD8-BE20D68E65A1}" type="datetime1">
              <a:rPr lang="de-DE" smtClean="0"/>
              <a:t>04.07.2023</a:t>
            </a:fld>
            <a:endParaRPr lang="de-DE" dirty="0"/>
          </a:p>
        </p:txBody>
      </p:sp>
      <p:sp>
        <p:nvSpPr>
          <p:cNvPr id="6" name="Slide Number Placeholder 5">
            <a:extLst>
              <a:ext uri="{FF2B5EF4-FFF2-40B4-BE49-F238E27FC236}">
                <a16:creationId xmlns:a16="http://schemas.microsoft.com/office/drawing/2014/main" id="{0EA5B9F5-1953-99D2-4577-883735A80CEC}"/>
              </a:ext>
            </a:extLst>
          </p:cNvPr>
          <p:cNvSpPr>
            <a:spLocks noGrp="1"/>
          </p:cNvSpPr>
          <p:nvPr>
            <p:ph type="sldNum" sz="quarter" idx="4"/>
          </p:nvPr>
        </p:nvSpPr>
        <p:spPr/>
        <p:txBody>
          <a:bodyPr/>
          <a:lstStyle/>
          <a:p>
            <a:fld id="{90C102AE-0422-49F2-AB6F-2D341D1EB39B}" type="slidenum">
              <a:rPr lang="de-DE" smtClean="0"/>
              <a:pPr/>
              <a:t>25</a:t>
            </a:fld>
            <a:endParaRPr lang="de-DE" dirty="0"/>
          </a:p>
        </p:txBody>
      </p:sp>
      <p:sp>
        <p:nvSpPr>
          <p:cNvPr id="7" name="Footer Placeholder 6">
            <a:extLst>
              <a:ext uri="{FF2B5EF4-FFF2-40B4-BE49-F238E27FC236}">
                <a16:creationId xmlns:a16="http://schemas.microsoft.com/office/drawing/2014/main" id="{FC8BBBA9-4DE1-7C06-6EFC-81244AB0E8A3}"/>
              </a:ext>
            </a:extLst>
          </p:cNvPr>
          <p:cNvSpPr>
            <a:spLocks noGrp="1"/>
          </p:cNvSpPr>
          <p:nvPr>
            <p:ph type="ftr" sz="quarter" idx="3"/>
          </p:nvPr>
        </p:nvSpPr>
        <p:spPr/>
        <p:txBody>
          <a:bodyPr/>
          <a:lstStyle/>
          <a:p>
            <a:r>
              <a:rPr lang="de-DE" dirty="0" err="1"/>
              <a:t>Dept</a:t>
            </a:r>
            <a:r>
              <a:rPr lang="de-DE" dirty="0"/>
              <a:t>. </a:t>
            </a:r>
            <a:r>
              <a:rPr lang="de-DE" dirty="0" err="1"/>
              <a:t>of</a:t>
            </a:r>
            <a:r>
              <a:rPr lang="de-DE" dirty="0"/>
              <a:t> </a:t>
            </a:r>
            <a:r>
              <a:rPr lang="de-DE" dirty="0" err="1"/>
              <a:t>Electrical</a:t>
            </a:r>
            <a:r>
              <a:rPr lang="de-DE" dirty="0"/>
              <a:t> Engineering and Information Technology | TEMF | Jan-Magnus Christmann</a:t>
            </a:r>
          </a:p>
        </p:txBody>
      </p:sp>
      <p:sp>
        <p:nvSpPr>
          <p:cNvPr id="8" name="Right Brace 7">
            <a:extLst>
              <a:ext uri="{FF2B5EF4-FFF2-40B4-BE49-F238E27FC236}">
                <a16:creationId xmlns:a16="http://schemas.microsoft.com/office/drawing/2014/main" id="{8D6F1394-C31D-503E-99E5-7D0C62D862B0}"/>
              </a:ext>
            </a:extLst>
          </p:cNvPr>
          <p:cNvSpPr/>
          <p:nvPr/>
        </p:nvSpPr>
        <p:spPr>
          <a:xfrm>
            <a:off x="5663952" y="4144174"/>
            <a:ext cx="216024" cy="1109028"/>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sp>
        <p:nvSpPr>
          <p:cNvPr id="10" name="TextBox 9">
            <a:extLst>
              <a:ext uri="{FF2B5EF4-FFF2-40B4-BE49-F238E27FC236}">
                <a16:creationId xmlns:a16="http://schemas.microsoft.com/office/drawing/2014/main" id="{1CD7F8B8-7A2C-228C-3BC8-4CE8EECC3F28}"/>
              </a:ext>
            </a:extLst>
          </p:cNvPr>
          <p:cNvSpPr txBox="1"/>
          <p:nvPr/>
        </p:nvSpPr>
        <p:spPr>
          <a:xfrm>
            <a:off x="5973448" y="4328035"/>
            <a:ext cx="3456384" cy="738664"/>
          </a:xfrm>
          <a:prstGeom prst="rect">
            <a:avLst/>
          </a:prstGeom>
          <a:noFill/>
        </p:spPr>
        <p:txBody>
          <a:bodyPr wrap="square" rtlCol="0">
            <a:spAutoFit/>
          </a:bodyPr>
          <a:lstStyle/>
          <a:p>
            <a:r>
              <a:rPr lang="en-US" sz="1400" dirty="0"/>
              <a:t>Homogenization enables us to study this over the frequency range of interest from </a:t>
            </a:r>
            <a:r>
              <a:rPr lang="en-US" sz="1400" b="1" dirty="0"/>
              <a:t>DC up to 65 kHz </a:t>
            </a:r>
            <a:endParaRPr lang="en-US" sz="1400" dirty="0"/>
          </a:p>
        </p:txBody>
      </p:sp>
    </p:spTree>
    <p:extLst>
      <p:ext uri="{BB962C8B-B14F-4D97-AF65-F5344CB8AC3E}">
        <p14:creationId xmlns:p14="http://schemas.microsoft.com/office/powerpoint/2010/main" val="2968973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277B41-EB64-698F-83C6-FC1E85CB6669}"/>
              </a:ext>
            </a:extLst>
          </p:cNvPr>
          <p:cNvSpPr>
            <a:spLocks noGrp="1"/>
          </p:cNvSpPr>
          <p:nvPr>
            <p:ph type="body" sz="quarter" idx="10"/>
          </p:nvPr>
        </p:nvSpPr>
        <p:spPr>
          <a:xfrm>
            <a:off x="336002" y="2926232"/>
            <a:ext cx="7920237" cy="3000821"/>
          </a:xfrm>
        </p:spPr>
        <p:txBody>
          <a:bodyPr/>
          <a:lstStyle/>
          <a:p>
            <a:r>
              <a:rPr lang="en-US" sz="1400" dirty="0"/>
              <a:t>[1] PETRA IV Conceptual Design Report.</a:t>
            </a:r>
          </a:p>
          <a:p>
            <a:r>
              <a:rPr lang="en-US" sz="1400" dirty="0"/>
              <a:t>[2] K. Wille, </a:t>
            </a:r>
            <a:r>
              <a:rPr lang="en-US" sz="1400" i="1" dirty="0" err="1"/>
              <a:t>Physik</a:t>
            </a:r>
            <a:r>
              <a:rPr lang="en-US" sz="1400" i="1" dirty="0"/>
              <a:t> der </a:t>
            </a:r>
            <a:r>
              <a:rPr lang="en-US" sz="1400" i="1" dirty="0" err="1"/>
              <a:t>Teilchenbeschleuniger</a:t>
            </a:r>
            <a:r>
              <a:rPr lang="en-US" sz="1400" i="1" dirty="0"/>
              <a:t> und </a:t>
            </a:r>
            <a:r>
              <a:rPr lang="en-US" sz="1400" i="1" dirty="0" err="1"/>
              <a:t>Synchrotronstrahlungsquellen</a:t>
            </a:r>
            <a:r>
              <a:rPr lang="en-US" sz="1400" dirty="0"/>
              <a:t>. Stuttgart, Germany: Teubner, 1992.</a:t>
            </a:r>
          </a:p>
          <a:p>
            <a:r>
              <a:rPr lang="en-US" sz="1400" dirty="0"/>
              <a:t>[3] P. </a:t>
            </a:r>
            <a:r>
              <a:rPr lang="en-US" sz="1400" dirty="0" err="1"/>
              <a:t>Dular</a:t>
            </a:r>
            <a:r>
              <a:rPr lang="en-US" sz="1400" dirty="0"/>
              <a:t> et al., “A 3-D Magnetic Vector Potential Formulation Taking Eddy Currents in Lamination Stacks Into Account</a:t>
            </a:r>
            <a:r>
              <a:rPr lang="en-US" sz="1400" i="1" dirty="0"/>
              <a:t>,” IEEE Trans. </a:t>
            </a:r>
            <a:r>
              <a:rPr lang="en-US" sz="1400" i="1" dirty="0" err="1"/>
              <a:t>Magn</a:t>
            </a:r>
            <a:r>
              <a:rPr lang="en-US" sz="1400" dirty="0"/>
              <a:t>., vol. 39, no. 3, pp. 1424-1427, May 2003.</a:t>
            </a:r>
          </a:p>
          <a:p>
            <a:r>
              <a:rPr lang="en-US" sz="1400" dirty="0"/>
              <a:t>[4] L. </a:t>
            </a:r>
            <a:r>
              <a:rPr lang="en-US" sz="1400" dirty="0" err="1"/>
              <a:t>Krähenbühl</a:t>
            </a:r>
            <a:r>
              <a:rPr lang="en-US" sz="1400" dirty="0"/>
              <a:t> et al., “Homogenization of Lamination Stacks in Linear </a:t>
            </a:r>
            <a:r>
              <a:rPr lang="en-US" sz="1400" dirty="0" err="1"/>
              <a:t>Magnetodynamics</a:t>
            </a:r>
            <a:r>
              <a:rPr lang="en-US" sz="1400" dirty="0"/>
              <a:t>,” </a:t>
            </a:r>
            <a:r>
              <a:rPr lang="en-US" sz="1400" i="1" dirty="0"/>
              <a:t>IEEE Trans. </a:t>
            </a:r>
            <a:r>
              <a:rPr lang="en-US" sz="1400" i="1" dirty="0" err="1"/>
              <a:t>Magn</a:t>
            </a:r>
            <a:r>
              <a:rPr lang="en-US" sz="1400" i="1" dirty="0"/>
              <a:t>.</a:t>
            </a:r>
            <a:r>
              <a:rPr lang="en-US" sz="1400" dirty="0"/>
              <a:t>, vol. 40, no. 2, pp. 912 - 915 Mar. 2004.</a:t>
            </a:r>
          </a:p>
          <a:p>
            <a:r>
              <a:rPr lang="en-US" sz="1400" dirty="0"/>
              <a:t>[5] H. De </a:t>
            </a:r>
            <a:r>
              <a:rPr lang="en-US" sz="1400" dirty="0" err="1"/>
              <a:t>Gersem</a:t>
            </a:r>
            <a:r>
              <a:rPr lang="en-US" sz="1400" dirty="0"/>
              <a:t>, S. </a:t>
            </a:r>
            <a:r>
              <a:rPr lang="en-US" sz="1400" dirty="0" err="1"/>
              <a:t>Vanaverbeke</a:t>
            </a:r>
            <a:r>
              <a:rPr lang="en-US" sz="1400" dirty="0"/>
              <a:t>, and G. </a:t>
            </a:r>
            <a:r>
              <a:rPr lang="en-US" sz="1400" dirty="0" err="1"/>
              <a:t>Samaey</a:t>
            </a:r>
            <a:r>
              <a:rPr lang="en-US" sz="1400" dirty="0"/>
              <a:t>, “Three-Dimensional-Two-Dimensional Coupled Model for Eddy Currents in Laminated Iron Cores,” </a:t>
            </a:r>
            <a:r>
              <a:rPr lang="en-US" sz="1400" i="1" dirty="0"/>
              <a:t>IEEE. Trans. </a:t>
            </a:r>
            <a:r>
              <a:rPr lang="en-US" sz="1400" i="1" dirty="0" err="1"/>
              <a:t>Magn</a:t>
            </a:r>
            <a:r>
              <a:rPr lang="en-US" sz="1400" dirty="0"/>
              <a:t>., vol. 48, no. 2, pp.815 – 818, Feb. 2012.</a:t>
            </a:r>
          </a:p>
          <a:p>
            <a:endParaRPr lang="en-US" dirty="0"/>
          </a:p>
        </p:txBody>
      </p:sp>
      <p:sp>
        <p:nvSpPr>
          <p:cNvPr id="3" name="Text Placeholder 2">
            <a:extLst>
              <a:ext uri="{FF2B5EF4-FFF2-40B4-BE49-F238E27FC236}">
                <a16:creationId xmlns:a16="http://schemas.microsoft.com/office/drawing/2014/main" id="{E5811701-0CA0-AE38-F8BA-CB55A50E8D98}"/>
              </a:ext>
            </a:extLst>
          </p:cNvPr>
          <p:cNvSpPr>
            <a:spLocks noGrp="1"/>
          </p:cNvSpPr>
          <p:nvPr>
            <p:ph type="body" sz="quarter" idx="11"/>
          </p:nvPr>
        </p:nvSpPr>
        <p:spPr/>
        <p:txBody>
          <a:bodyPr/>
          <a:lstStyle/>
          <a:p>
            <a:r>
              <a:rPr lang="en-US" dirty="0"/>
              <a:t>References</a:t>
            </a:r>
          </a:p>
        </p:txBody>
      </p:sp>
      <p:sp>
        <p:nvSpPr>
          <p:cNvPr id="4" name="Title 3">
            <a:extLst>
              <a:ext uri="{FF2B5EF4-FFF2-40B4-BE49-F238E27FC236}">
                <a16:creationId xmlns:a16="http://schemas.microsoft.com/office/drawing/2014/main" id="{95F6984E-227F-D1B5-4EB4-6E08BE18EB7F}"/>
              </a:ext>
            </a:extLst>
          </p:cNvPr>
          <p:cNvSpPr>
            <a:spLocks noGrp="1"/>
          </p:cNvSpPr>
          <p:nvPr>
            <p:ph type="title"/>
          </p:nvPr>
        </p:nvSpPr>
        <p:spPr/>
        <p:txBody>
          <a:bodyPr/>
          <a:lstStyle/>
          <a:p>
            <a:r>
              <a:rPr lang="en-US" dirty="0"/>
              <a:t>references</a:t>
            </a:r>
          </a:p>
        </p:txBody>
      </p:sp>
      <p:sp>
        <p:nvSpPr>
          <p:cNvPr id="5" name="Date Placeholder 4">
            <a:extLst>
              <a:ext uri="{FF2B5EF4-FFF2-40B4-BE49-F238E27FC236}">
                <a16:creationId xmlns:a16="http://schemas.microsoft.com/office/drawing/2014/main" id="{8BCF5015-4016-6593-C9FA-9E33460A0F33}"/>
              </a:ext>
            </a:extLst>
          </p:cNvPr>
          <p:cNvSpPr>
            <a:spLocks noGrp="1"/>
          </p:cNvSpPr>
          <p:nvPr>
            <p:ph type="dt" sz="half" idx="2"/>
          </p:nvPr>
        </p:nvSpPr>
        <p:spPr/>
        <p:txBody>
          <a:bodyPr/>
          <a:lstStyle/>
          <a:p>
            <a:fld id="{9A305794-074A-AF49-8CD8-BE20D68E65A1}" type="datetime1">
              <a:rPr lang="de-DE" smtClean="0"/>
              <a:t>04.07.2023</a:t>
            </a:fld>
            <a:endParaRPr lang="de-DE" dirty="0"/>
          </a:p>
        </p:txBody>
      </p:sp>
      <p:sp>
        <p:nvSpPr>
          <p:cNvPr id="6" name="Slide Number Placeholder 5">
            <a:extLst>
              <a:ext uri="{FF2B5EF4-FFF2-40B4-BE49-F238E27FC236}">
                <a16:creationId xmlns:a16="http://schemas.microsoft.com/office/drawing/2014/main" id="{6FDF8768-7CB1-78EF-9BE7-92DE00511143}"/>
              </a:ext>
            </a:extLst>
          </p:cNvPr>
          <p:cNvSpPr>
            <a:spLocks noGrp="1"/>
          </p:cNvSpPr>
          <p:nvPr>
            <p:ph type="sldNum" sz="quarter" idx="4"/>
          </p:nvPr>
        </p:nvSpPr>
        <p:spPr/>
        <p:txBody>
          <a:bodyPr/>
          <a:lstStyle/>
          <a:p>
            <a:fld id="{90C102AE-0422-49F2-AB6F-2D341D1EB39B}" type="slidenum">
              <a:rPr lang="de-DE" smtClean="0"/>
              <a:pPr/>
              <a:t>26</a:t>
            </a:fld>
            <a:endParaRPr lang="de-DE" dirty="0"/>
          </a:p>
        </p:txBody>
      </p:sp>
      <p:sp>
        <p:nvSpPr>
          <p:cNvPr id="7" name="Footer Placeholder 6">
            <a:extLst>
              <a:ext uri="{FF2B5EF4-FFF2-40B4-BE49-F238E27FC236}">
                <a16:creationId xmlns:a16="http://schemas.microsoft.com/office/drawing/2014/main" id="{2FE8CFB9-4F20-828D-43F6-A7E100E8A1C7}"/>
              </a:ext>
            </a:extLst>
          </p:cNvPr>
          <p:cNvSpPr>
            <a:spLocks noGrp="1"/>
          </p:cNvSpPr>
          <p:nvPr>
            <p:ph type="ftr" sz="quarter" idx="3"/>
          </p:nvPr>
        </p:nvSpPr>
        <p:spPr/>
        <p:txBody>
          <a:bodyPr/>
          <a:lstStyle/>
          <a:p>
            <a:r>
              <a:rPr lang="de-DE"/>
              <a:t>Dept. of Electrical Engineering and Information Technology | TEMF | Jan-Magnus Christmann</a:t>
            </a:r>
            <a:endParaRPr lang="de-DE" dirty="0"/>
          </a:p>
        </p:txBody>
      </p:sp>
    </p:spTree>
    <p:extLst>
      <p:ext uri="{BB962C8B-B14F-4D97-AF65-F5344CB8AC3E}">
        <p14:creationId xmlns:p14="http://schemas.microsoft.com/office/powerpoint/2010/main" val="3342770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F7CD0B-2624-6FA7-AEEE-C58E68DD7ECA}"/>
              </a:ext>
            </a:extLst>
          </p:cNvPr>
          <p:cNvSpPr>
            <a:spLocks noGrp="1"/>
          </p:cNvSpPr>
          <p:nvPr>
            <p:ph type="body" sz="quarter" idx="10"/>
          </p:nvPr>
        </p:nvSpPr>
        <p:spPr>
          <a:xfrm>
            <a:off x="336002" y="2926232"/>
            <a:ext cx="9720438" cy="2508379"/>
          </a:xfrm>
        </p:spPr>
        <p:txBody>
          <a:bodyPr/>
          <a:lstStyle/>
          <a:p>
            <a:pPr marL="285750" indent="-285750">
              <a:buFont typeface="Arial" panose="020B0604020202020204" pitchFamily="34" charset="0"/>
              <a:buChar char="•"/>
            </a:pPr>
            <a:r>
              <a:rPr lang="en-US" dirty="0"/>
              <a:t>Circular accelerators need dipole magnets to correct orbit distortions</a:t>
            </a:r>
          </a:p>
          <a:p>
            <a:pPr marL="285750" indent="-285750">
              <a:buFont typeface="Arial" panose="020B0604020202020204" pitchFamily="34" charset="0"/>
              <a:buChar char="•"/>
            </a:pPr>
            <a:r>
              <a:rPr lang="en-US" b="1" dirty="0"/>
              <a:t>PETRA IV</a:t>
            </a:r>
            <a:r>
              <a:rPr lang="en-US" dirty="0"/>
              <a:t>: ultra-low emittance synchrotron radiation source </a:t>
            </a:r>
          </a:p>
          <a:p>
            <a:pPr marL="285750" indent="-285750">
              <a:buFont typeface="Wingdings" panose="05000000000000000000" pitchFamily="2" charset="2"/>
              <a:buChar char="è"/>
            </a:pPr>
            <a:r>
              <a:rPr lang="en-US" dirty="0">
                <a:sym typeface="Wingdings" panose="05000000000000000000" pitchFamily="2" charset="2"/>
              </a:rPr>
              <a:t>fast orbit feedback system, </a:t>
            </a:r>
            <a:r>
              <a:rPr lang="en-US" b="1" dirty="0">
                <a:sym typeface="Wingdings" panose="05000000000000000000" pitchFamily="2" charset="2"/>
              </a:rPr>
              <a:t>corrector magnets with frequencies in kHz range </a:t>
            </a:r>
            <a:r>
              <a:rPr lang="en-US" dirty="0">
                <a:sym typeface="Wingdings" panose="05000000000000000000" pitchFamily="2" charset="2"/>
              </a:rPr>
              <a:t>necessary</a:t>
            </a:r>
          </a:p>
          <a:p>
            <a:pPr marL="285750" indent="-285750">
              <a:buFont typeface="Arial" panose="020B0604020202020204" pitchFamily="34" charset="0"/>
              <a:buChar char="•"/>
            </a:pPr>
            <a:r>
              <a:rPr lang="en-US" b="1" dirty="0">
                <a:sym typeface="Wingdings" panose="05000000000000000000" pitchFamily="2" charset="2"/>
              </a:rPr>
              <a:t>Strong eddy currents </a:t>
            </a:r>
            <a:r>
              <a:rPr lang="en-US" dirty="0">
                <a:sym typeface="Wingdings" panose="05000000000000000000" pitchFamily="2" charset="2"/>
              </a:rPr>
              <a:t> power losses, time delay, and field distortion</a:t>
            </a:r>
          </a:p>
          <a:p>
            <a:pPr marL="285750" indent="-285750">
              <a:buFont typeface="Arial" panose="020B0604020202020204" pitchFamily="34" charset="0"/>
              <a:buChar char="•"/>
            </a:pPr>
            <a:r>
              <a:rPr lang="en-US" b="1" dirty="0">
                <a:sym typeface="Wingdings" panose="05000000000000000000" pitchFamily="2" charset="2"/>
              </a:rPr>
              <a:t>Simulation challenging</a:t>
            </a:r>
            <a:r>
              <a:rPr lang="en-US" dirty="0">
                <a:sym typeface="Wingdings" panose="05000000000000000000" pitchFamily="2" charset="2"/>
              </a:rPr>
              <a:t> due to small skin depths and laminated yoke</a:t>
            </a:r>
          </a:p>
          <a:p>
            <a:r>
              <a:rPr lang="en-US" dirty="0">
                <a:sym typeface="Wingdings" panose="05000000000000000000" pitchFamily="2" charset="2"/>
              </a:rPr>
              <a:t> </a:t>
            </a:r>
            <a:r>
              <a:rPr lang="en-US" dirty="0">
                <a:solidFill>
                  <a:srgbClr val="C00000"/>
                </a:solidFill>
                <a:sym typeface="Wingdings" panose="05000000000000000000" pitchFamily="2" charset="2"/>
              </a:rPr>
              <a:t>Need for technique to simplify simulations</a:t>
            </a:r>
          </a:p>
          <a:p>
            <a:pPr marL="285750" indent="-285750">
              <a:buFont typeface="Arial" panose="020B0604020202020204" pitchFamily="34" charset="0"/>
              <a:buChar char="•"/>
            </a:pPr>
            <a:endParaRPr lang="en-US" dirty="0">
              <a:sym typeface="Wingdings" panose="05000000000000000000" pitchFamily="2" charset="2"/>
            </a:endParaRPr>
          </a:p>
          <a:p>
            <a:endParaRPr lang="en-US" dirty="0">
              <a:sym typeface="Wingdings" panose="05000000000000000000" pitchFamily="2" charset="2"/>
            </a:endParaRPr>
          </a:p>
        </p:txBody>
      </p:sp>
      <p:sp>
        <p:nvSpPr>
          <p:cNvPr id="3" name="Text Placeholder 2">
            <a:extLst>
              <a:ext uri="{FF2B5EF4-FFF2-40B4-BE49-F238E27FC236}">
                <a16:creationId xmlns:a16="http://schemas.microsoft.com/office/drawing/2014/main" id="{07FC9AC9-119C-9F4A-E999-EE6F0C16F885}"/>
              </a:ext>
            </a:extLst>
          </p:cNvPr>
          <p:cNvSpPr>
            <a:spLocks noGrp="1"/>
          </p:cNvSpPr>
          <p:nvPr>
            <p:ph type="body" sz="quarter" idx="11"/>
          </p:nvPr>
        </p:nvSpPr>
        <p:spPr/>
        <p:txBody>
          <a:bodyPr/>
          <a:lstStyle/>
          <a:p>
            <a:r>
              <a:rPr lang="en-US" dirty="0"/>
              <a:t>Introduction</a:t>
            </a:r>
          </a:p>
        </p:txBody>
      </p:sp>
      <p:sp>
        <p:nvSpPr>
          <p:cNvPr id="4" name="Title 3">
            <a:extLst>
              <a:ext uri="{FF2B5EF4-FFF2-40B4-BE49-F238E27FC236}">
                <a16:creationId xmlns:a16="http://schemas.microsoft.com/office/drawing/2014/main" id="{7606100E-1D13-FFEC-2501-1664EA9C4DDD}"/>
              </a:ext>
            </a:extLst>
          </p:cNvPr>
          <p:cNvSpPr>
            <a:spLocks noGrp="1"/>
          </p:cNvSpPr>
          <p:nvPr>
            <p:ph type="title"/>
          </p:nvPr>
        </p:nvSpPr>
        <p:spPr/>
        <p:txBody>
          <a:bodyPr/>
          <a:lstStyle/>
          <a:p>
            <a:r>
              <a:rPr lang="en-US" dirty="0"/>
              <a:t>Introduction</a:t>
            </a:r>
          </a:p>
        </p:txBody>
      </p:sp>
      <p:sp>
        <p:nvSpPr>
          <p:cNvPr id="5" name="Date Placeholder 4">
            <a:extLst>
              <a:ext uri="{FF2B5EF4-FFF2-40B4-BE49-F238E27FC236}">
                <a16:creationId xmlns:a16="http://schemas.microsoft.com/office/drawing/2014/main" id="{BF38F44F-7C78-9A51-8032-50DC09AF8574}"/>
              </a:ext>
            </a:extLst>
          </p:cNvPr>
          <p:cNvSpPr>
            <a:spLocks noGrp="1"/>
          </p:cNvSpPr>
          <p:nvPr>
            <p:ph type="dt" sz="half" idx="2"/>
          </p:nvPr>
        </p:nvSpPr>
        <p:spPr/>
        <p:txBody>
          <a:bodyPr/>
          <a:lstStyle/>
          <a:p>
            <a:fld id="{9A305794-074A-AF49-8CD8-BE20D68E65A1}" type="datetime1">
              <a:rPr lang="de-DE" smtClean="0"/>
              <a:t>04.07.2023</a:t>
            </a:fld>
            <a:endParaRPr lang="de-DE" dirty="0"/>
          </a:p>
        </p:txBody>
      </p:sp>
      <p:sp>
        <p:nvSpPr>
          <p:cNvPr id="6" name="Slide Number Placeholder 5">
            <a:extLst>
              <a:ext uri="{FF2B5EF4-FFF2-40B4-BE49-F238E27FC236}">
                <a16:creationId xmlns:a16="http://schemas.microsoft.com/office/drawing/2014/main" id="{12A2AE19-C894-E396-D7B0-1E7941E6B0EE}"/>
              </a:ext>
            </a:extLst>
          </p:cNvPr>
          <p:cNvSpPr>
            <a:spLocks noGrp="1"/>
          </p:cNvSpPr>
          <p:nvPr>
            <p:ph type="sldNum" sz="quarter" idx="4"/>
          </p:nvPr>
        </p:nvSpPr>
        <p:spPr/>
        <p:txBody>
          <a:bodyPr/>
          <a:lstStyle/>
          <a:p>
            <a:fld id="{90C102AE-0422-49F2-AB6F-2D341D1EB39B}" type="slidenum">
              <a:rPr lang="de-DE" smtClean="0"/>
              <a:pPr/>
              <a:t>3</a:t>
            </a:fld>
            <a:endParaRPr lang="de-DE" dirty="0"/>
          </a:p>
        </p:txBody>
      </p:sp>
      <p:sp>
        <p:nvSpPr>
          <p:cNvPr id="7" name="Footer Placeholder 6">
            <a:extLst>
              <a:ext uri="{FF2B5EF4-FFF2-40B4-BE49-F238E27FC236}">
                <a16:creationId xmlns:a16="http://schemas.microsoft.com/office/drawing/2014/main" id="{C022E836-EC78-156B-36D5-C6154A410B5D}"/>
              </a:ext>
            </a:extLst>
          </p:cNvPr>
          <p:cNvSpPr>
            <a:spLocks noGrp="1"/>
          </p:cNvSpPr>
          <p:nvPr>
            <p:ph type="ftr" sz="quarter" idx="3"/>
          </p:nvPr>
        </p:nvSpPr>
        <p:spPr/>
        <p:txBody>
          <a:bodyPr/>
          <a:lstStyle/>
          <a:p>
            <a:r>
              <a:rPr lang="de-DE" dirty="0" err="1"/>
              <a:t>Dept</a:t>
            </a:r>
            <a:r>
              <a:rPr lang="de-DE" dirty="0"/>
              <a:t>. </a:t>
            </a:r>
            <a:r>
              <a:rPr lang="de-DE" dirty="0" err="1"/>
              <a:t>of</a:t>
            </a:r>
            <a:r>
              <a:rPr lang="de-DE" dirty="0"/>
              <a:t> </a:t>
            </a:r>
            <a:r>
              <a:rPr lang="de-DE" dirty="0" err="1"/>
              <a:t>Electrical</a:t>
            </a:r>
            <a:r>
              <a:rPr lang="de-DE" dirty="0"/>
              <a:t> Engineering and Information Technology | TEMF | Jan-Magnus Christmann</a:t>
            </a:r>
          </a:p>
        </p:txBody>
      </p:sp>
      <p:pic>
        <p:nvPicPr>
          <p:cNvPr id="9" name="Graphic 8">
            <a:extLst>
              <a:ext uri="{FF2B5EF4-FFF2-40B4-BE49-F238E27FC236}">
                <a16:creationId xmlns:a16="http://schemas.microsoft.com/office/drawing/2014/main" id="{C05ADA4D-1C4B-904E-DEFD-DACBB99818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50882" y="4180421"/>
            <a:ext cx="2955901" cy="2109468"/>
          </a:xfrm>
          <a:prstGeom prst="rect">
            <a:avLst/>
          </a:prstGeom>
        </p:spPr>
      </p:pic>
      <p:pic>
        <p:nvPicPr>
          <p:cNvPr id="11" name="Graphic 10">
            <a:extLst>
              <a:ext uri="{FF2B5EF4-FFF2-40B4-BE49-F238E27FC236}">
                <a16:creationId xmlns:a16="http://schemas.microsoft.com/office/drawing/2014/main" id="{21D20A06-EB5F-F2E8-68E4-337DDC0A0E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50882" y="1400864"/>
            <a:ext cx="4018740" cy="5683935"/>
          </a:xfrm>
          <a:prstGeom prst="rect">
            <a:avLst/>
          </a:prstGeom>
        </p:spPr>
      </p:pic>
    </p:spTree>
    <p:extLst>
      <p:ext uri="{BB962C8B-B14F-4D97-AF65-F5344CB8AC3E}">
        <p14:creationId xmlns:p14="http://schemas.microsoft.com/office/powerpoint/2010/main" val="3256075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E3C675-F808-3C10-D338-200ABCFE808E}"/>
              </a:ext>
            </a:extLst>
          </p:cNvPr>
          <p:cNvSpPr>
            <a:spLocks noGrp="1"/>
          </p:cNvSpPr>
          <p:nvPr>
            <p:ph type="body" sz="quarter" idx="10"/>
          </p:nvPr>
        </p:nvSpPr>
        <p:spPr/>
        <p:txBody>
          <a:bodyPr/>
          <a:lstStyle/>
          <a:p>
            <a:r>
              <a:rPr lang="en-US" dirty="0">
                <a:solidFill>
                  <a:schemeClr val="bg2"/>
                </a:solidFill>
              </a:rPr>
              <a:t>Introduction</a:t>
            </a:r>
          </a:p>
        </p:txBody>
      </p:sp>
      <p:sp>
        <p:nvSpPr>
          <p:cNvPr id="3" name="Text Placeholder 2">
            <a:extLst>
              <a:ext uri="{FF2B5EF4-FFF2-40B4-BE49-F238E27FC236}">
                <a16:creationId xmlns:a16="http://schemas.microsoft.com/office/drawing/2014/main" id="{F1BCDA2F-117A-3D6D-2A88-458FAE32D4BB}"/>
              </a:ext>
            </a:extLst>
          </p:cNvPr>
          <p:cNvSpPr>
            <a:spLocks noGrp="1"/>
          </p:cNvSpPr>
          <p:nvPr>
            <p:ph type="body" sz="quarter" idx="11"/>
          </p:nvPr>
        </p:nvSpPr>
        <p:spPr/>
        <p:txBody>
          <a:bodyPr/>
          <a:lstStyle/>
          <a:p>
            <a:r>
              <a:rPr lang="en-US" dirty="0"/>
              <a:t>Contents</a:t>
            </a:r>
          </a:p>
        </p:txBody>
      </p:sp>
      <p:sp>
        <p:nvSpPr>
          <p:cNvPr id="4" name="Title 3">
            <a:extLst>
              <a:ext uri="{FF2B5EF4-FFF2-40B4-BE49-F238E27FC236}">
                <a16:creationId xmlns:a16="http://schemas.microsoft.com/office/drawing/2014/main" id="{7EDA2F3D-2936-EB4F-BD07-2C172873A4DC}"/>
              </a:ext>
            </a:extLst>
          </p:cNvPr>
          <p:cNvSpPr>
            <a:spLocks noGrp="1"/>
          </p:cNvSpPr>
          <p:nvPr>
            <p:ph type="title"/>
          </p:nvPr>
        </p:nvSpPr>
        <p:spPr/>
        <p:txBody>
          <a:bodyPr/>
          <a:lstStyle/>
          <a:p>
            <a:endParaRPr lang="en-US" dirty="0"/>
          </a:p>
        </p:txBody>
      </p:sp>
      <p:sp>
        <p:nvSpPr>
          <p:cNvPr id="5" name="Date Placeholder 4">
            <a:extLst>
              <a:ext uri="{FF2B5EF4-FFF2-40B4-BE49-F238E27FC236}">
                <a16:creationId xmlns:a16="http://schemas.microsoft.com/office/drawing/2014/main" id="{7C982799-90BC-3F32-5A75-4C7E71BD4D28}"/>
              </a:ext>
            </a:extLst>
          </p:cNvPr>
          <p:cNvSpPr>
            <a:spLocks noGrp="1"/>
          </p:cNvSpPr>
          <p:nvPr>
            <p:ph type="dt" sz="half" idx="2"/>
          </p:nvPr>
        </p:nvSpPr>
        <p:spPr/>
        <p:txBody>
          <a:bodyPr/>
          <a:lstStyle/>
          <a:p>
            <a:fld id="{A7EF7D30-0BA4-114E-B802-6C1F082D23D5}" type="datetime1">
              <a:rPr lang="de-DE" smtClean="0"/>
              <a:t>04.07.2023</a:t>
            </a:fld>
            <a:endParaRPr lang="de-DE" dirty="0"/>
          </a:p>
        </p:txBody>
      </p:sp>
      <p:sp>
        <p:nvSpPr>
          <p:cNvPr id="6" name="Slide Number Placeholder 5">
            <a:extLst>
              <a:ext uri="{FF2B5EF4-FFF2-40B4-BE49-F238E27FC236}">
                <a16:creationId xmlns:a16="http://schemas.microsoft.com/office/drawing/2014/main" id="{5F5DE140-BE18-D2C9-0AAC-6010A018F95C}"/>
              </a:ext>
            </a:extLst>
          </p:cNvPr>
          <p:cNvSpPr>
            <a:spLocks noGrp="1"/>
          </p:cNvSpPr>
          <p:nvPr>
            <p:ph type="sldNum" sz="quarter" idx="4"/>
          </p:nvPr>
        </p:nvSpPr>
        <p:spPr/>
        <p:txBody>
          <a:bodyPr/>
          <a:lstStyle/>
          <a:p>
            <a:fld id="{90C102AE-0422-49F2-AB6F-2D341D1EB39B}" type="slidenum">
              <a:rPr lang="de-DE" smtClean="0"/>
              <a:pPr/>
              <a:t>4</a:t>
            </a:fld>
            <a:endParaRPr lang="de-DE" dirty="0"/>
          </a:p>
        </p:txBody>
      </p:sp>
      <p:sp>
        <p:nvSpPr>
          <p:cNvPr id="7" name="Footer Placeholder 6">
            <a:extLst>
              <a:ext uri="{FF2B5EF4-FFF2-40B4-BE49-F238E27FC236}">
                <a16:creationId xmlns:a16="http://schemas.microsoft.com/office/drawing/2014/main" id="{D1611B64-D724-E119-AD00-B41ED3EE03AA}"/>
              </a:ext>
            </a:extLst>
          </p:cNvPr>
          <p:cNvSpPr>
            <a:spLocks noGrp="1"/>
          </p:cNvSpPr>
          <p:nvPr>
            <p:ph type="ftr" sz="quarter" idx="3"/>
          </p:nvPr>
        </p:nvSpPr>
        <p:spPr/>
        <p:txBody>
          <a:bodyPr/>
          <a:lstStyle/>
          <a:p>
            <a:r>
              <a:rPr lang="de-DE" dirty="0" err="1"/>
              <a:t>Dept</a:t>
            </a:r>
            <a:r>
              <a:rPr lang="de-DE" dirty="0"/>
              <a:t>. </a:t>
            </a:r>
            <a:r>
              <a:rPr lang="de-DE" dirty="0" err="1"/>
              <a:t>of</a:t>
            </a:r>
            <a:r>
              <a:rPr lang="de-DE" dirty="0"/>
              <a:t> </a:t>
            </a:r>
            <a:r>
              <a:rPr lang="de-DE" dirty="0" err="1"/>
              <a:t>Electrical</a:t>
            </a:r>
            <a:r>
              <a:rPr lang="de-DE" dirty="0"/>
              <a:t> Engineering and Information Technology | TEMF | Jan-Magnus Christmann</a:t>
            </a:r>
          </a:p>
        </p:txBody>
      </p:sp>
      <p:sp>
        <p:nvSpPr>
          <p:cNvPr id="8" name="Text Placeholder 7">
            <a:extLst>
              <a:ext uri="{FF2B5EF4-FFF2-40B4-BE49-F238E27FC236}">
                <a16:creationId xmlns:a16="http://schemas.microsoft.com/office/drawing/2014/main" id="{B7E9AD25-3D44-7970-58E0-C4AB7D9B482C}"/>
              </a:ext>
            </a:extLst>
          </p:cNvPr>
          <p:cNvSpPr>
            <a:spLocks noGrp="1"/>
          </p:cNvSpPr>
          <p:nvPr>
            <p:ph type="body" sz="quarter" idx="12"/>
          </p:nvPr>
        </p:nvSpPr>
        <p:spPr/>
        <p:txBody>
          <a:bodyPr/>
          <a:lstStyle/>
          <a:p>
            <a:r>
              <a:rPr lang="en-US" dirty="0">
                <a:solidFill>
                  <a:schemeClr val="bg2"/>
                </a:solidFill>
              </a:rPr>
              <a:t>1</a:t>
            </a:r>
          </a:p>
        </p:txBody>
      </p:sp>
      <p:sp>
        <p:nvSpPr>
          <p:cNvPr id="9" name="Text Placeholder 8">
            <a:extLst>
              <a:ext uri="{FF2B5EF4-FFF2-40B4-BE49-F238E27FC236}">
                <a16:creationId xmlns:a16="http://schemas.microsoft.com/office/drawing/2014/main" id="{FC5CB9E1-FB69-5685-C284-0BA22CF292DE}"/>
              </a:ext>
            </a:extLst>
          </p:cNvPr>
          <p:cNvSpPr>
            <a:spLocks noGrp="1"/>
          </p:cNvSpPr>
          <p:nvPr>
            <p:ph type="body" sz="quarter" idx="13"/>
          </p:nvPr>
        </p:nvSpPr>
        <p:spPr/>
        <p:txBody>
          <a:bodyPr/>
          <a:lstStyle/>
          <a:p>
            <a:r>
              <a:rPr lang="en-US" dirty="0"/>
              <a:t>2</a:t>
            </a:r>
          </a:p>
        </p:txBody>
      </p:sp>
      <p:sp>
        <p:nvSpPr>
          <p:cNvPr id="10" name="Text Placeholder 9">
            <a:extLst>
              <a:ext uri="{FF2B5EF4-FFF2-40B4-BE49-F238E27FC236}">
                <a16:creationId xmlns:a16="http://schemas.microsoft.com/office/drawing/2014/main" id="{E4817347-032B-1F26-A3A6-0D0005EC31F1}"/>
              </a:ext>
            </a:extLst>
          </p:cNvPr>
          <p:cNvSpPr>
            <a:spLocks noGrp="1"/>
          </p:cNvSpPr>
          <p:nvPr>
            <p:ph type="body" sz="quarter" idx="14"/>
          </p:nvPr>
        </p:nvSpPr>
        <p:spPr/>
        <p:txBody>
          <a:bodyPr/>
          <a:lstStyle/>
          <a:p>
            <a:r>
              <a:rPr lang="en-US" dirty="0">
                <a:solidFill>
                  <a:schemeClr val="bg2"/>
                </a:solidFill>
              </a:rPr>
              <a:t>3</a:t>
            </a:r>
          </a:p>
        </p:txBody>
      </p:sp>
      <p:sp>
        <p:nvSpPr>
          <p:cNvPr id="11" name="Text Placeholder 10">
            <a:extLst>
              <a:ext uri="{FF2B5EF4-FFF2-40B4-BE49-F238E27FC236}">
                <a16:creationId xmlns:a16="http://schemas.microsoft.com/office/drawing/2014/main" id="{0C9389F0-5270-1411-14FA-8620195F3ABC}"/>
              </a:ext>
            </a:extLst>
          </p:cNvPr>
          <p:cNvSpPr>
            <a:spLocks noGrp="1"/>
          </p:cNvSpPr>
          <p:nvPr>
            <p:ph type="body" sz="quarter" idx="15"/>
          </p:nvPr>
        </p:nvSpPr>
        <p:spPr/>
        <p:txBody>
          <a:bodyPr/>
          <a:lstStyle/>
          <a:p>
            <a:r>
              <a:rPr lang="en-US" dirty="0">
                <a:solidFill>
                  <a:schemeClr val="bg2"/>
                </a:solidFill>
              </a:rPr>
              <a:t>4</a:t>
            </a:r>
          </a:p>
        </p:txBody>
      </p:sp>
      <p:sp>
        <p:nvSpPr>
          <p:cNvPr id="12" name="Text Placeholder 11">
            <a:extLst>
              <a:ext uri="{FF2B5EF4-FFF2-40B4-BE49-F238E27FC236}">
                <a16:creationId xmlns:a16="http://schemas.microsoft.com/office/drawing/2014/main" id="{78C2FC71-5410-AEFD-58A2-354DB3709E97}"/>
              </a:ext>
            </a:extLst>
          </p:cNvPr>
          <p:cNvSpPr>
            <a:spLocks noGrp="1"/>
          </p:cNvSpPr>
          <p:nvPr>
            <p:ph type="body" sz="quarter" idx="16"/>
          </p:nvPr>
        </p:nvSpPr>
        <p:spPr/>
        <p:txBody>
          <a:bodyPr/>
          <a:lstStyle/>
          <a:p>
            <a:r>
              <a:rPr lang="en-US" dirty="0">
                <a:solidFill>
                  <a:schemeClr val="bg2"/>
                </a:solidFill>
              </a:rPr>
              <a:t>5</a:t>
            </a:r>
          </a:p>
        </p:txBody>
      </p:sp>
      <p:sp>
        <p:nvSpPr>
          <p:cNvPr id="13" name="Text Placeholder 12">
            <a:extLst>
              <a:ext uri="{FF2B5EF4-FFF2-40B4-BE49-F238E27FC236}">
                <a16:creationId xmlns:a16="http://schemas.microsoft.com/office/drawing/2014/main" id="{E391286C-4DB5-6AA0-EA85-5D833847A3EB}"/>
              </a:ext>
            </a:extLst>
          </p:cNvPr>
          <p:cNvSpPr>
            <a:spLocks noGrp="1"/>
          </p:cNvSpPr>
          <p:nvPr>
            <p:ph type="body" sz="quarter" idx="17"/>
          </p:nvPr>
        </p:nvSpPr>
        <p:spPr/>
        <p:txBody>
          <a:bodyPr/>
          <a:lstStyle/>
          <a:p>
            <a:r>
              <a:rPr lang="en-US" dirty="0"/>
              <a:t>Homogenization Technique</a:t>
            </a:r>
          </a:p>
        </p:txBody>
      </p:sp>
      <p:sp>
        <p:nvSpPr>
          <p:cNvPr id="14" name="Text Placeholder 13">
            <a:extLst>
              <a:ext uri="{FF2B5EF4-FFF2-40B4-BE49-F238E27FC236}">
                <a16:creationId xmlns:a16="http://schemas.microsoft.com/office/drawing/2014/main" id="{089D28FB-044A-C662-5397-6392EEE58232}"/>
              </a:ext>
            </a:extLst>
          </p:cNvPr>
          <p:cNvSpPr>
            <a:spLocks noGrp="1"/>
          </p:cNvSpPr>
          <p:nvPr>
            <p:ph type="body" sz="quarter" idx="18"/>
          </p:nvPr>
        </p:nvSpPr>
        <p:spPr/>
        <p:txBody>
          <a:bodyPr/>
          <a:lstStyle/>
          <a:p>
            <a:r>
              <a:rPr lang="en-US" dirty="0">
                <a:solidFill>
                  <a:schemeClr val="bg2"/>
                </a:solidFill>
              </a:rPr>
              <a:t>Toy Model</a:t>
            </a:r>
          </a:p>
        </p:txBody>
      </p:sp>
      <p:sp>
        <p:nvSpPr>
          <p:cNvPr id="15" name="Text Placeholder 14">
            <a:extLst>
              <a:ext uri="{FF2B5EF4-FFF2-40B4-BE49-F238E27FC236}">
                <a16:creationId xmlns:a16="http://schemas.microsoft.com/office/drawing/2014/main" id="{4F17B35E-909B-C734-8926-6467DF4F1CE1}"/>
              </a:ext>
            </a:extLst>
          </p:cNvPr>
          <p:cNvSpPr>
            <a:spLocks noGrp="1"/>
          </p:cNvSpPr>
          <p:nvPr>
            <p:ph type="body" sz="quarter" idx="19"/>
          </p:nvPr>
        </p:nvSpPr>
        <p:spPr/>
        <p:txBody>
          <a:bodyPr/>
          <a:lstStyle/>
          <a:p>
            <a:r>
              <a:rPr lang="en-US" dirty="0">
                <a:solidFill>
                  <a:schemeClr val="bg2"/>
                </a:solidFill>
              </a:rPr>
              <a:t>Stand-Alone Corrector Magnet </a:t>
            </a:r>
          </a:p>
        </p:txBody>
      </p:sp>
      <p:sp>
        <p:nvSpPr>
          <p:cNvPr id="16" name="Text Placeholder 15">
            <a:extLst>
              <a:ext uri="{FF2B5EF4-FFF2-40B4-BE49-F238E27FC236}">
                <a16:creationId xmlns:a16="http://schemas.microsoft.com/office/drawing/2014/main" id="{2C9B34EB-1A52-BD7E-9A04-9E81888D1748}"/>
              </a:ext>
            </a:extLst>
          </p:cNvPr>
          <p:cNvSpPr>
            <a:spLocks noGrp="1"/>
          </p:cNvSpPr>
          <p:nvPr>
            <p:ph type="body" sz="quarter" idx="20"/>
          </p:nvPr>
        </p:nvSpPr>
        <p:spPr>
          <a:xfrm>
            <a:off x="1656693" y="5855202"/>
            <a:ext cx="4439307" cy="492443"/>
          </a:xfrm>
        </p:spPr>
        <p:txBody>
          <a:bodyPr/>
          <a:lstStyle/>
          <a:p>
            <a:r>
              <a:rPr lang="en-US" dirty="0">
                <a:solidFill>
                  <a:schemeClr val="bg2"/>
                </a:solidFill>
              </a:rPr>
              <a:t>Corrector Magnet with Neighboring Quadrupoles</a:t>
            </a:r>
          </a:p>
        </p:txBody>
      </p:sp>
      <p:sp>
        <p:nvSpPr>
          <p:cNvPr id="17" name="Text Placeholder 16">
            <a:extLst>
              <a:ext uri="{FF2B5EF4-FFF2-40B4-BE49-F238E27FC236}">
                <a16:creationId xmlns:a16="http://schemas.microsoft.com/office/drawing/2014/main" id="{0CCE791D-B7F2-17C5-9EA4-0D5CAA81F812}"/>
              </a:ext>
            </a:extLst>
          </p:cNvPr>
          <p:cNvSpPr>
            <a:spLocks noGrp="1"/>
          </p:cNvSpPr>
          <p:nvPr>
            <p:ph type="body" sz="quarter" idx="21"/>
          </p:nvPr>
        </p:nvSpPr>
        <p:spPr/>
        <p:txBody>
          <a:bodyPr/>
          <a:lstStyle/>
          <a:p>
            <a:r>
              <a:rPr lang="en-US" dirty="0">
                <a:solidFill>
                  <a:schemeClr val="bg2"/>
                </a:solidFill>
              </a:rPr>
              <a:t>Conclusion/Outlook</a:t>
            </a:r>
          </a:p>
        </p:txBody>
      </p:sp>
      <p:sp>
        <p:nvSpPr>
          <p:cNvPr id="18" name="Text Placeholder 17">
            <a:extLst>
              <a:ext uri="{FF2B5EF4-FFF2-40B4-BE49-F238E27FC236}">
                <a16:creationId xmlns:a16="http://schemas.microsoft.com/office/drawing/2014/main" id="{72629C62-7574-C8C4-84B5-361699AE4EBD}"/>
              </a:ext>
            </a:extLst>
          </p:cNvPr>
          <p:cNvSpPr>
            <a:spLocks noGrp="1"/>
          </p:cNvSpPr>
          <p:nvPr>
            <p:ph type="body" sz="quarter" idx="22"/>
          </p:nvPr>
        </p:nvSpPr>
        <p:spPr/>
        <p:txBody>
          <a:bodyPr/>
          <a:lstStyle/>
          <a:p>
            <a:r>
              <a:rPr lang="en-US" dirty="0">
                <a:solidFill>
                  <a:schemeClr val="bg2"/>
                </a:solidFill>
              </a:rPr>
              <a:t>6</a:t>
            </a:r>
          </a:p>
        </p:txBody>
      </p:sp>
      <p:sp>
        <p:nvSpPr>
          <p:cNvPr id="19" name="Text Placeholder 18">
            <a:extLst>
              <a:ext uri="{FF2B5EF4-FFF2-40B4-BE49-F238E27FC236}">
                <a16:creationId xmlns:a16="http://schemas.microsoft.com/office/drawing/2014/main" id="{E5CAC4E4-305E-8D6E-35AF-90832327B749}"/>
              </a:ext>
            </a:extLst>
          </p:cNvPr>
          <p:cNvSpPr>
            <a:spLocks noGrp="1"/>
          </p:cNvSpPr>
          <p:nvPr>
            <p:ph type="body" sz="quarter" idx="23"/>
          </p:nvPr>
        </p:nvSpPr>
        <p:spPr/>
        <p:txBody>
          <a:bodyPr/>
          <a:lstStyle/>
          <a:p>
            <a:endParaRPr lang="en-US"/>
          </a:p>
        </p:txBody>
      </p:sp>
      <p:sp>
        <p:nvSpPr>
          <p:cNvPr id="20" name="Text Placeholder 19">
            <a:extLst>
              <a:ext uri="{FF2B5EF4-FFF2-40B4-BE49-F238E27FC236}">
                <a16:creationId xmlns:a16="http://schemas.microsoft.com/office/drawing/2014/main" id="{FC3B789E-D7B6-CCBE-CEA4-53A586DC566E}"/>
              </a:ext>
            </a:extLst>
          </p:cNvPr>
          <p:cNvSpPr>
            <a:spLocks noGrp="1"/>
          </p:cNvSpPr>
          <p:nvPr>
            <p:ph type="body" sz="quarter" idx="24"/>
          </p:nvPr>
        </p:nvSpPr>
        <p:spPr/>
        <p:txBody>
          <a:bodyPr/>
          <a:lstStyle/>
          <a:p>
            <a:endParaRPr lang="en-US"/>
          </a:p>
        </p:txBody>
      </p:sp>
      <p:sp>
        <p:nvSpPr>
          <p:cNvPr id="21" name="Text Placeholder 20">
            <a:extLst>
              <a:ext uri="{FF2B5EF4-FFF2-40B4-BE49-F238E27FC236}">
                <a16:creationId xmlns:a16="http://schemas.microsoft.com/office/drawing/2014/main" id="{1FC7DE2B-07F0-BFA7-9723-73600B154826}"/>
              </a:ext>
            </a:extLst>
          </p:cNvPr>
          <p:cNvSpPr>
            <a:spLocks noGrp="1"/>
          </p:cNvSpPr>
          <p:nvPr>
            <p:ph type="body" sz="quarter" idx="25"/>
          </p:nvPr>
        </p:nvSpPr>
        <p:spPr/>
        <p:txBody>
          <a:bodyPr/>
          <a:lstStyle/>
          <a:p>
            <a:endParaRPr lang="en-US"/>
          </a:p>
        </p:txBody>
      </p:sp>
      <p:sp>
        <p:nvSpPr>
          <p:cNvPr id="22" name="Text Placeholder 21">
            <a:extLst>
              <a:ext uri="{FF2B5EF4-FFF2-40B4-BE49-F238E27FC236}">
                <a16:creationId xmlns:a16="http://schemas.microsoft.com/office/drawing/2014/main" id="{51E78726-C498-6B0A-B88C-7D0FAFAFC3B3}"/>
              </a:ext>
            </a:extLst>
          </p:cNvPr>
          <p:cNvSpPr>
            <a:spLocks noGrp="1"/>
          </p:cNvSpPr>
          <p:nvPr>
            <p:ph type="body" sz="quarter" idx="26"/>
          </p:nvPr>
        </p:nvSpPr>
        <p:spPr/>
        <p:txBody>
          <a:bodyPr/>
          <a:lstStyle/>
          <a:p>
            <a:endParaRPr lang="en-US"/>
          </a:p>
        </p:txBody>
      </p:sp>
      <p:sp>
        <p:nvSpPr>
          <p:cNvPr id="23" name="Text Placeholder 22">
            <a:extLst>
              <a:ext uri="{FF2B5EF4-FFF2-40B4-BE49-F238E27FC236}">
                <a16:creationId xmlns:a16="http://schemas.microsoft.com/office/drawing/2014/main" id="{CAE607FE-8327-6F16-5DB2-946F36F51FAC}"/>
              </a:ext>
            </a:extLst>
          </p:cNvPr>
          <p:cNvSpPr>
            <a:spLocks noGrp="1"/>
          </p:cNvSpPr>
          <p:nvPr>
            <p:ph type="body" sz="quarter" idx="27"/>
          </p:nvPr>
        </p:nvSpPr>
        <p:spPr/>
        <p:txBody>
          <a:bodyPr/>
          <a:lstStyle/>
          <a:p>
            <a:endParaRPr lang="en-US"/>
          </a:p>
        </p:txBody>
      </p:sp>
      <p:sp>
        <p:nvSpPr>
          <p:cNvPr id="24" name="Text Placeholder 23">
            <a:extLst>
              <a:ext uri="{FF2B5EF4-FFF2-40B4-BE49-F238E27FC236}">
                <a16:creationId xmlns:a16="http://schemas.microsoft.com/office/drawing/2014/main" id="{7DA2B4A3-6C80-1C67-658C-9B48E8A220DD}"/>
              </a:ext>
            </a:extLst>
          </p:cNvPr>
          <p:cNvSpPr>
            <a:spLocks noGrp="1"/>
          </p:cNvSpPr>
          <p:nvPr>
            <p:ph type="body" sz="quarter" idx="28"/>
          </p:nvPr>
        </p:nvSpPr>
        <p:spPr/>
        <p:txBody>
          <a:bodyPr/>
          <a:lstStyle/>
          <a:p>
            <a:endParaRPr lang="en-US"/>
          </a:p>
        </p:txBody>
      </p:sp>
      <p:sp>
        <p:nvSpPr>
          <p:cNvPr id="25" name="Text Placeholder 24">
            <a:extLst>
              <a:ext uri="{FF2B5EF4-FFF2-40B4-BE49-F238E27FC236}">
                <a16:creationId xmlns:a16="http://schemas.microsoft.com/office/drawing/2014/main" id="{3BDADC41-412B-6D81-181F-C646E413B534}"/>
              </a:ext>
            </a:extLst>
          </p:cNvPr>
          <p:cNvSpPr>
            <a:spLocks noGrp="1"/>
          </p:cNvSpPr>
          <p:nvPr>
            <p:ph type="body" sz="quarter" idx="29"/>
          </p:nvPr>
        </p:nvSpPr>
        <p:spPr/>
        <p:txBody>
          <a:bodyPr/>
          <a:lstStyle/>
          <a:p>
            <a:endParaRPr lang="en-US"/>
          </a:p>
        </p:txBody>
      </p:sp>
      <p:sp>
        <p:nvSpPr>
          <p:cNvPr id="26" name="Text Placeholder 25">
            <a:extLst>
              <a:ext uri="{FF2B5EF4-FFF2-40B4-BE49-F238E27FC236}">
                <a16:creationId xmlns:a16="http://schemas.microsoft.com/office/drawing/2014/main" id="{516F2D1D-9F96-5993-EBD3-9B95B84DF295}"/>
              </a:ext>
            </a:extLst>
          </p:cNvPr>
          <p:cNvSpPr>
            <a:spLocks noGrp="1"/>
          </p:cNvSpPr>
          <p:nvPr>
            <p:ph type="body" sz="quarter" idx="30"/>
          </p:nvPr>
        </p:nvSpPr>
        <p:spPr/>
        <p:txBody>
          <a:bodyPr/>
          <a:lstStyle/>
          <a:p>
            <a:endParaRPr lang="en-US"/>
          </a:p>
        </p:txBody>
      </p:sp>
    </p:spTree>
    <p:extLst>
      <p:ext uri="{BB962C8B-B14F-4D97-AF65-F5344CB8AC3E}">
        <p14:creationId xmlns:p14="http://schemas.microsoft.com/office/powerpoint/2010/main" val="1718475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73D13804-BF13-FCB2-886A-853AED0FECD1}"/>
                  </a:ext>
                </a:extLst>
              </p:cNvPr>
              <p:cNvSpPr>
                <a:spLocks noGrp="1"/>
              </p:cNvSpPr>
              <p:nvPr>
                <p:ph type="body" sz="quarter" idx="10"/>
              </p:nvPr>
            </p:nvSpPr>
            <p:spPr>
              <a:xfrm>
                <a:off x="336002" y="2926232"/>
                <a:ext cx="8640318" cy="2836418"/>
              </a:xfrm>
            </p:spPr>
            <p:txBody>
              <a:bodyPr/>
              <a:lstStyle/>
              <a:p>
                <a:pPr marL="342900" indent="-342900">
                  <a:buFont typeface="Arial" panose="020B0604020202020204" pitchFamily="34" charset="0"/>
                  <a:buChar char="•"/>
                </a:pPr>
                <a:r>
                  <a:rPr lang="en-US" sz="1600" dirty="0">
                    <a:ea typeface="Cambria Math" panose="02040503050406030204" pitchFamily="18" charset="0"/>
                  </a:rPr>
                  <a:t>Magnetoquasistatic PDE: </a:t>
                </a:r>
                <a14:m>
                  <m:oMath xmlns:m="http://schemas.openxmlformats.org/officeDocument/2006/math">
                    <m:r>
                      <a:rPr lang="de-DE" sz="1600">
                        <a:latin typeface="Cambria Math" panose="02040503050406030204" pitchFamily="18" charset="0"/>
                      </a:rPr>
                      <m:t>𝛻</m:t>
                    </m:r>
                    <m:r>
                      <a:rPr lang="de-DE" sz="1600" i="1">
                        <a:latin typeface="Cambria Math" panose="02040503050406030204" pitchFamily="18" charset="0"/>
                      </a:rPr>
                      <m:t>×</m:t>
                    </m:r>
                    <m:limLow>
                      <m:limLowPr>
                        <m:ctrlPr>
                          <a:rPr lang="de-DE" sz="1600" i="1">
                            <a:solidFill>
                              <a:srgbClr val="C00000"/>
                            </a:solidFill>
                            <a:latin typeface="Cambria Math" panose="02040503050406030204" pitchFamily="18" charset="0"/>
                          </a:rPr>
                        </m:ctrlPr>
                      </m:limLowPr>
                      <m:e>
                        <m:r>
                          <a:rPr lang="de-DE" sz="1600" b="0" i="1" smtClean="0">
                            <a:solidFill>
                              <a:schemeClr val="tx1"/>
                            </a:solidFill>
                            <a:latin typeface="Cambria Math" panose="02040503050406030204" pitchFamily="18" charset="0"/>
                          </a:rPr>
                          <m:t>(</m:t>
                        </m:r>
                        <m:r>
                          <a:rPr lang="de-DE" sz="1600" b="0" i="1" smtClean="0">
                            <a:solidFill>
                              <a:schemeClr val="tx1"/>
                            </a:solidFill>
                            <a:latin typeface="Cambria Math" panose="02040503050406030204" pitchFamily="18" charset="0"/>
                          </a:rPr>
                          <m:t>𝜈</m:t>
                        </m:r>
                        <m:r>
                          <a:rPr lang="de-DE" sz="1600" b="0" i="1" smtClean="0">
                            <a:solidFill>
                              <a:schemeClr val="tx1"/>
                            </a:solidFill>
                            <a:latin typeface="Cambria Math" panose="02040503050406030204" pitchFamily="18" charset="0"/>
                          </a:rPr>
                          <m:t>(</m:t>
                        </m:r>
                      </m:e>
                      <m:lim>
                        <m:r>
                          <a:rPr lang="de-DE" sz="1600" i="1">
                            <a:solidFill>
                              <a:srgbClr val="C00000"/>
                            </a:solidFill>
                            <a:latin typeface="Cambria Math" panose="02040503050406030204" pitchFamily="18" charset="0"/>
                          </a:rPr>
                          <m:t>  </m:t>
                        </m:r>
                      </m:lim>
                    </m:limLow>
                    <m:acc>
                      <m:accPr>
                        <m:chr m:val="⃗"/>
                        <m:ctrlPr>
                          <a:rPr lang="de-DE" sz="1600" i="1" smtClean="0">
                            <a:solidFill>
                              <a:schemeClr val="tx1"/>
                            </a:solidFill>
                            <a:latin typeface="Cambria Math" panose="02040503050406030204" pitchFamily="18" charset="0"/>
                          </a:rPr>
                        </m:ctrlPr>
                      </m:accPr>
                      <m:e>
                        <m:r>
                          <a:rPr lang="de-DE" sz="1600" b="0" i="1" smtClean="0">
                            <a:solidFill>
                              <a:schemeClr val="tx1"/>
                            </a:solidFill>
                            <a:latin typeface="Cambria Math" panose="02040503050406030204" pitchFamily="18" charset="0"/>
                          </a:rPr>
                          <m:t>𝑟</m:t>
                        </m:r>
                      </m:e>
                    </m:acc>
                    <m:r>
                      <a:rPr lang="de-DE" sz="1600" b="0" i="1" smtClean="0">
                        <a:solidFill>
                          <a:schemeClr val="tx1"/>
                        </a:solidFill>
                        <a:latin typeface="Cambria Math" panose="02040503050406030204" pitchFamily="18" charset="0"/>
                      </a:rPr>
                      <m:t> </m:t>
                    </m:r>
                    <m:r>
                      <a:rPr lang="de-DE" sz="1600" b="0" i="1" smtClean="0">
                        <a:latin typeface="Cambria Math" panose="02040503050406030204" pitchFamily="18" charset="0"/>
                      </a:rPr>
                      <m:t>)</m:t>
                    </m:r>
                    <m:r>
                      <a:rPr lang="de-DE" sz="1600">
                        <a:latin typeface="Cambria Math" panose="02040503050406030204" pitchFamily="18" charset="0"/>
                      </a:rPr>
                      <m:t>𝛻</m:t>
                    </m:r>
                    <m:r>
                      <a:rPr lang="de-DE" sz="1600" i="1">
                        <a:latin typeface="Cambria Math" panose="02040503050406030204" pitchFamily="18" charset="0"/>
                      </a:rPr>
                      <m:t>×</m:t>
                    </m:r>
                    <m:bar>
                      <m:barPr>
                        <m:ctrlPr>
                          <a:rPr lang="de-DE" sz="1600" i="1">
                            <a:latin typeface="Cambria Math" panose="02040503050406030204" pitchFamily="18" charset="0"/>
                          </a:rPr>
                        </m:ctrlPr>
                      </m:barPr>
                      <m:e>
                        <m:acc>
                          <m:accPr>
                            <m:chr m:val="⃗"/>
                            <m:ctrlPr>
                              <a:rPr lang="de-DE" sz="1600" i="1">
                                <a:latin typeface="Cambria Math" panose="02040503050406030204" pitchFamily="18" charset="0"/>
                              </a:rPr>
                            </m:ctrlPr>
                          </m:accPr>
                          <m:e>
                            <m:r>
                              <a:rPr lang="de-DE" sz="1600" i="1">
                                <a:latin typeface="Cambria Math" panose="02040503050406030204" pitchFamily="18" charset="0"/>
                              </a:rPr>
                              <m:t>𝐴</m:t>
                            </m:r>
                          </m:e>
                        </m:acc>
                      </m:e>
                    </m:bar>
                    <m:r>
                      <a:rPr lang="de-DE" sz="1600" b="0" i="1" smtClean="0">
                        <a:latin typeface="Cambria Math" panose="02040503050406030204" pitchFamily="18" charset="0"/>
                      </a:rPr>
                      <m:t> </m:t>
                    </m:r>
                    <m:d>
                      <m:dPr>
                        <m:ctrlPr>
                          <a:rPr lang="de-DE" sz="1600" b="0" i="1" smtClean="0">
                            <a:latin typeface="Cambria Math" panose="02040503050406030204" pitchFamily="18" charset="0"/>
                          </a:rPr>
                        </m:ctrlPr>
                      </m:dPr>
                      <m:e>
                        <m:acc>
                          <m:accPr>
                            <m:chr m:val="⃗"/>
                            <m:ctrlPr>
                              <a:rPr lang="de-DE" sz="1600" i="1">
                                <a:latin typeface="Cambria Math" panose="02040503050406030204" pitchFamily="18" charset="0"/>
                              </a:rPr>
                            </m:ctrlPr>
                          </m:accPr>
                          <m:e>
                            <m:r>
                              <a:rPr lang="de-DE" sz="1600" i="1">
                                <a:latin typeface="Cambria Math" panose="02040503050406030204" pitchFamily="18" charset="0"/>
                              </a:rPr>
                              <m:t>𝑟</m:t>
                            </m:r>
                          </m:e>
                        </m:acc>
                      </m:e>
                    </m:d>
                    <m:r>
                      <a:rPr lang="de-DE" sz="1600" b="0" i="1" smtClean="0">
                        <a:latin typeface="Cambria Math" panose="02040503050406030204" pitchFamily="18" charset="0"/>
                      </a:rPr>
                      <m:t>)</m:t>
                    </m:r>
                    <m:r>
                      <a:rPr lang="de-DE" sz="1600" i="1">
                        <a:latin typeface="Cambria Math" panose="02040503050406030204" pitchFamily="18" charset="0"/>
                      </a:rPr>
                      <m:t>+</m:t>
                    </m:r>
                    <m:r>
                      <a:rPr lang="de-DE" sz="1600" i="1">
                        <a:latin typeface="Cambria Math" panose="02040503050406030204" pitchFamily="18" charset="0"/>
                      </a:rPr>
                      <m:t>𝑗</m:t>
                    </m:r>
                    <m:r>
                      <a:rPr lang="de-DE" sz="1600" i="1">
                        <a:latin typeface="Cambria Math" panose="02040503050406030204" pitchFamily="18" charset="0"/>
                      </a:rPr>
                      <m:t>𝜔𝜎</m:t>
                    </m:r>
                    <m:r>
                      <a:rPr lang="de-DE" sz="1600" b="0" i="1" smtClean="0">
                        <a:latin typeface="Cambria Math" panose="02040503050406030204" pitchFamily="18" charset="0"/>
                      </a:rPr>
                      <m:t>(</m:t>
                    </m:r>
                    <m:acc>
                      <m:accPr>
                        <m:chr m:val="⃗"/>
                        <m:ctrlPr>
                          <a:rPr lang="de-DE" sz="1600" i="1">
                            <a:latin typeface="Cambria Math" panose="02040503050406030204" pitchFamily="18" charset="0"/>
                          </a:rPr>
                        </m:ctrlPr>
                      </m:accPr>
                      <m:e>
                        <m:r>
                          <a:rPr lang="de-DE" sz="1600" i="1">
                            <a:latin typeface="Cambria Math" panose="02040503050406030204" pitchFamily="18" charset="0"/>
                          </a:rPr>
                          <m:t>𝑟</m:t>
                        </m:r>
                      </m:e>
                    </m:acc>
                    <m:r>
                      <a:rPr lang="de-DE" sz="1600" b="0" i="1" smtClean="0">
                        <a:latin typeface="Cambria Math" panose="02040503050406030204" pitchFamily="18" charset="0"/>
                      </a:rPr>
                      <m:t>)</m:t>
                    </m:r>
                    <m:bar>
                      <m:barPr>
                        <m:ctrlPr>
                          <a:rPr lang="de-DE" sz="1600" i="1">
                            <a:latin typeface="Cambria Math" panose="02040503050406030204" pitchFamily="18" charset="0"/>
                          </a:rPr>
                        </m:ctrlPr>
                      </m:barPr>
                      <m:e>
                        <m:acc>
                          <m:accPr>
                            <m:chr m:val="⃗"/>
                            <m:ctrlPr>
                              <a:rPr lang="de-DE" sz="1600" i="1">
                                <a:latin typeface="Cambria Math" panose="02040503050406030204" pitchFamily="18" charset="0"/>
                              </a:rPr>
                            </m:ctrlPr>
                          </m:accPr>
                          <m:e>
                            <m:r>
                              <a:rPr lang="de-DE" sz="1600" i="1">
                                <a:latin typeface="Cambria Math" panose="02040503050406030204" pitchFamily="18" charset="0"/>
                              </a:rPr>
                              <m:t>𝐴</m:t>
                            </m:r>
                          </m:e>
                        </m:acc>
                      </m:e>
                    </m:bar>
                    <m:r>
                      <a:rPr lang="de-DE" sz="1600" b="0" i="1" smtClean="0">
                        <a:latin typeface="Cambria Math" panose="02040503050406030204" pitchFamily="18" charset="0"/>
                      </a:rPr>
                      <m:t>(</m:t>
                    </m:r>
                    <m:acc>
                      <m:accPr>
                        <m:chr m:val="⃗"/>
                        <m:ctrlPr>
                          <a:rPr lang="de-DE" sz="1600" i="1">
                            <a:latin typeface="Cambria Math" panose="02040503050406030204" pitchFamily="18" charset="0"/>
                          </a:rPr>
                        </m:ctrlPr>
                      </m:accPr>
                      <m:e>
                        <m:r>
                          <a:rPr lang="de-DE" sz="1600" i="1">
                            <a:latin typeface="Cambria Math" panose="02040503050406030204" pitchFamily="18" charset="0"/>
                          </a:rPr>
                          <m:t>𝑟</m:t>
                        </m:r>
                      </m:e>
                    </m:acc>
                    <m:r>
                      <a:rPr lang="de-DE" sz="1600" b="0" i="1" smtClean="0">
                        <a:latin typeface="Cambria Math" panose="02040503050406030204" pitchFamily="18" charset="0"/>
                      </a:rPr>
                      <m:t>)</m:t>
                    </m:r>
                    <m:r>
                      <a:rPr lang="de-DE" sz="1600" i="1">
                        <a:latin typeface="Cambria Math" panose="02040503050406030204" pitchFamily="18" charset="0"/>
                      </a:rPr>
                      <m:t>= </m:t>
                    </m:r>
                    <m:sSub>
                      <m:sSubPr>
                        <m:ctrlPr>
                          <a:rPr lang="de-DE" sz="1600" i="1">
                            <a:latin typeface="Cambria Math" panose="02040503050406030204" pitchFamily="18" charset="0"/>
                          </a:rPr>
                        </m:ctrlPr>
                      </m:sSubPr>
                      <m:e>
                        <m:acc>
                          <m:accPr>
                            <m:chr m:val="⃗"/>
                            <m:ctrlPr>
                              <a:rPr lang="de-DE" sz="1600" i="1">
                                <a:latin typeface="Cambria Math" panose="02040503050406030204" pitchFamily="18" charset="0"/>
                              </a:rPr>
                            </m:ctrlPr>
                          </m:accPr>
                          <m:e>
                            <m:bar>
                              <m:barPr>
                                <m:ctrlPr>
                                  <a:rPr lang="de-DE" sz="1600" i="1">
                                    <a:latin typeface="Cambria Math" panose="02040503050406030204" pitchFamily="18" charset="0"/>
                                  </a:rPr>
                                </m:ctrlPr>
                              </m:barPr>
                              <m:e>
                                <m:r>
                                  <a:rPr lang="de-DE" sz="1600" i="1">
                                    <a:latin typeface="Cambria Math" panose="02040503050406030204" pitchFamily="18" charset="0"/>
                                  </a:rPr>
                                  <m:t>𝐽</m:t>
                                </m:r>
                              </m:e>
                            </m:bar>
                          </m:e>
                        </m:acc>
                      </m:e>
                      <m:sub>
                        <m:r>
                          <m:rPr>
                            <m:sty m:val="p"/>
                          </m:rPr>
                          <a:rPr lang="de-DE" sz="1600">
                            <a:latin typeface="Cambria Math" panose="02040503050406030204" pitchFamily="18" charset="0"/>
                          </a:rPr>
                          <m:t>s</m:t>
                        </m:r>
                      </m:sub>
                    </m:sSub>
                    <m:r>
                      <a:rPr lang="de-DE" sz="1600" b="0" i="1" smtClean="0">
                        <a:latin typeface="Cambria Math" panose="02040503050406030204" pitchFamily="18" charset="0"/>
                      </a:rPr>
                      <m:t>(</m:t>
                    </m:r>
                    <m:acc>
                      <m:accPr>
                        <m:chr m:val="⃗"/>
                        <m:ctrlPr>
                          <a:rPr lang="de-DE" sz="1600" i="1">
                            <a:latin typeface="Cambria Math" panose="02040503050406030204" pitchFamily="18" charset="0"/>
                          </a:rPr>
                        </m:ctrlPr>
                      </m:accPr>
                      <m:e>
                        <m:r>
                          <a:rPr lang="de-DE" sz="1600" i="1">
                            <a:latin typeface="Cambria Math" panose="02040503050406030204" pitchFamily="18" charset="0"/>
                          </a:rPr>
                          <m:t>𝑟</m:t>
                        </m:r>
                      </m:e>
                    </m:acc>
                    <m:r>
                      <a:rPr lang="de-DE" sz="1600" b="0" i="1" smtClean="0">
                        <a:latin typeface="Cambria Math" panose="02040503050406030204" pitchFamily="18" charset="0"/>
                      </a:rPr>
                      <m:t>)</m:t>
                    </m:r>
                    <m:r>
                      <a:rPr lang="de-DE" sz="1600" i="1">
                        <a:latin typeface="Cambria Math" panose="02040503050406030204" pitchFamily="18" charset="0"/>
                      </a:rPr>
                      <m:t> </m:t>
                    </m:r>
                  </m:oMath>
                </a14:m>
                <a:endParaRPr lang="de-DE" sz="1600" dirty="0"/>
              </a:p>
              <a:p>
                <a:pPr marL="342900" indent="-342900">
                  <a:buFont typeface="Arial" panose="020B0604020202020204" pitchFamily="34" charset="0"/>
                  <a:buChar char="•"/>
                </a:pPr>
                <a:r>
                  <a:rPr lang="en-US" sz="1600" dirty="0"/>
                  <a:t>Replace reluctivity </a:t>
                </a:r>
                <a14:m>
                  <m:oMath xmlns:m="http://schemas.openxmlformats.org/officeDocument/2006/math">
                    <m:r>
                      <a:rPr lang="de-DE" sz="1600" i="1">
                        <a:latin typeface="Cambria Math" panose="02040503050406030204" pitchFamily="18" charset="0"/>
                      </a:rPr>
                      <m:t>𝜈</m:t>
                    </m:r>
                    <m:r>
                      <a:rPr lang="de-DE" sz="1600" b="0" i="1" smtClean="0">
                        <a:latin typeface="Cambria Math" panose="02040503050406030204" pitchFamily="18" charset="0"/>
                      </a:rPr>
                      <m:t>(</m:t>
                    </m:r>
                    <m:acc>
                      <m:accPr>
                        <m:chr m:val="⃗"/>
                        <m:ctrlPr>
                          <a:rPr lang="de-DE" sz="1600" b="0" i="1" smtClean="0">
                            <a:latin typeface="Cambria Math" panose="02040503050406030204" pitchFamily="18" charset="0"/>
                          </a:rPr>
                        </m:ctrlPr>
                      </m:accPr>
                      <m:e>
                        <m:r>
                          <a:rPr lang="de-DE" sz="1600" b="0" i="1" smtClean="0">
                            <a:latin typeface="Cambria Math" panose="02040503050406030204" pitchFamily="18" charset="0"/>
                          </a:rPr>
                          <m:t>𝑟</m:t>
                        </m:r>
                      </m:e>
                    </m:acc>
                    <m:r>
                      <a:rPr lang="de-DE" sz="1600" b="0" i="1" smtClean="0">
                        <a:latin typeface="Cambria Math" panose="02040503050406030204" pitchFamily="18" charset="0"/>
                      </a:rPr>
                      <m:t>)</m:t>
                    </m:r>
                  </m:oMath>
                </a14:m>
                <a:r>
                  <a:rPr lang="en-US" sz="1600" dirty="0"/>
                  <a:t> and conductivity </a:t>
                </a:r>
                <a14:m>
                  <m:oMath xmlns:m="http://schemas.openxmlformats.org/officeDocument/2006/math">
                    <m:r>
                      <a:rPr lang="de-DE" sz="1600" i="1">
                        <a:latin typeface="Cambria Math" panose="02040503050406030204" pitchFamily="18" charset="0"/>
                      </a:rPr>
                      <m:t>𝜎</m:t>
                    </m:r>
                    <m:r>
                      <a:rPr lang="de-DE" sz="1600" b="0" i="1" smtClean="0">
                        <a:latin typeface="Cambria Math" panose="02040503050406030204" pitchFamily="18" charset="0"/>
                      </a:rPr>
                      <m:t>(</m:t>
                    </m:r>
                    <m:acc>
                      <m:accPr>
                        <m:chr m:val="⃗"/>
                        <m:ctrlPr>
                          <a:rPr lang="de-DE" sz="1600" b="0" i="1" smtClean="0">
                            <a:latin typeface="Cambria Math" panose="02040503050406030204" pitchFamily="18" charset="0"/>
                          </a:rPr>
                        </m:ctrlPr>
                      </m:accPr>
                      <m:e>
                        <m:r>
                          <a:rPr lang="de-DE" sz="1600" b="0" i="1" smtClean="0">
                            <a:latin typeface="Cambria Math" panose="02040503050406030204" pitchFamily="18" charset="0"/>
                          </a:rPr>
                          <m:t>𝑟</m:t>
                        </m:r>
                      </m:e>
                    </m:acc>
                    <m:r>
                      <a:rPr lang="de-DE" sz="1600" b="0" i="1" smtClean="0">
                        <a:latin typeface="Cambria Math" panose="02040503050406030204" pitchFamily="18" charset="0"/>
                      </a:rPr>
                      <m:t>)</m:t>
                    </m:r>
                  </m:oMath>
                </a14:m>
                <a:r>
                  <a:rPr lang="de-DE" sz="1600" dirty="0"/>
                  <a:t> </a:t>
                </a:r>
                <a:r>
                  <a:rPr lang="en-US" sz="1600" dirty="0"/>
                  <a:t>in the laminated yoke with spatially constant tensors</a:t>
                </a:r>
              </a:p>
              <a:p>
                <a:pPr marL="0" indent="0"/>
                <a14:m>
                  <m:oMathPara xmlns:m="http://schemas.openxmlformats.org/officeDocument/2006/math">
                    <m:oMathParaPr>
                      <m:jc m:val="centerGroup"/>
                    </m:oMathParaPr>
                    <m:oMath xmlns:m="http://schemas.openxmlformats.org/officeDocument/2006/math">
                      <m:r>
                        <a:rPr lang="de-DE" sz="1800" i="1" smtClean="0">
                          <a:solidFill>
                            <a:srgbClr val="000000"/>
                          </a:solidFill>
                          <a:latin typeface="Cambria Math" panose="02040503050406030204" pitchFamily="18" charset="0"/>
                        </a:rPr>
                        <m:t>𝜈</m:t>
                      </m:r>
                      <m:r>
                        <a:rPr lang="de-DE" sz="1800" b="0" i="1" smtClean="0">
                          <a:solidFill>
                            <a:srgbClr val="000000"/>
                          </a:solidFill>
                          <a:latin typeface="Cambria Math" panose="02040503050406030204" pitchFamily="18" charset="0"/>
                        </a:rPr>
                        <m:t>(</m:t>
                      </m:r>
                      <m:acc>
                        <m:accPr>
                          <m:chr m:val="⃗"/>
                          <m:ctrlPr>
                            <a:rPr lang="de-DE" sz="1800" i="1">
                              <a:latin typeface="Cambria Math" panose="02040503050406030204" pitchFamily="18" charset="0"/>
                            </a:rPr>
                          </m:ctrlPr>
                        </m:accPr>
                        <m:e>
                          <m:r>
                            <a:rPr lang="de-DE" sz="1800" i="1">
                              <a:latin typeface="Cambria Math" panose="02040503050406030204" pitchFamily="18" charset="0"/>
                            </a:rPr>
                            <m:t>𝑟</m:t>
                          </m:r>
                        </m:e>
                      </m:acc>
                      <m:r>
                        <a:rPr lang="de-DE" sz="1800" i="1">
                          <a:latin typeface="Cambria Math" panose="02040503050406030204" pitchFamily="18" charset="0"/>
                        </a:rPr>
                        <m:t>)</m:t>
                      </m:r>
                      <m:r>
                        <a:rPr lang="de-DE" sz="1800" i="1" smtClean="0">
                          <a:solidFill>
                            <a:srgbClr val="000000"/>
                          </a:solidFill>
                          <a:latin typeface="Cambria Math" panose="02040503050406030204" pitchFamily="18" charset="0"/>
                        </a:rPr>
                        <m:t>→</m:t>
                      </m:r>
                      <m:acc>
                        <m:accPr>
                          <m:chr m:val="̿"/>
                          <m:ctrlPr>
                            <a:rPr lang="en-US" sz="1800" i="1">
                              <a:latin typeface="Cambria Math" panose="02040503050406030204" pitchFamily="18" charset="0"/>
                            </a:rPr>
                          </m:ctrlPr>
                        </m:accPr>
                        <m:e>
                          <m:bar>
                            <m:barPr>
                              <m:ctrlPr>
                                <a:rPr lang="en-US" sz="1800" i="1">
                                  <a:latin typeface="Cambria Math" panose="02040503050406030204" pitchFamily="18" charset="0"/>
                                </a:rPr>
                              </m:ctrlPr>
                            </m:barPr>
                            <m:e>
                              <m:r>
                                <a:rPr lang="de-DE" sz="1800" i="1">
                                  <a:latin typeface="Cambria Math" panose="02040503050406030204" pitchFamily="18" charset="0"/>
                                </a:rPr>
                                <m:t>𝜈</m:t>
                              </m:r>
                            </m:e>
                          </m:bar>
                        </m:e>
                      </m:acc>
                      <m:r>
                        <a:rPr lang="de-DE" sz="1800" i="1">
                          <a:latin typeface="Cambria Math" panose="02040503050406030204" pitchFamily="18" charset="0"/>
                        </a:rPr>
                        <m:t>=</m:t>
                      </m:r>
                      <m:f>
                        <m:fPr>
                          <m:ctrlPr>
                            <a:rPr lang="de-DE" sz="1800" i="1">
                              <a:latin typeface="Cambria Math" panose="02040503050406030204" pitchFamily="18" charset="0"/>
                            </a:rPr>
                          </m:ctrlPr>
                        </m:fPr>
                        <m:num>
                          <m:r>
                            <a:rPr lang="de-DE" sz="1800" i="1">
                              <a:latin typeface="Cambria Math" panose="02040503050406030204" pitchFamily="18" charset="0"/>
                            </a:rPr>
                            <m:t>1</m:t>
                          </m:r>
                        </m:num>
                        <m:den>
                          <m:r>
                            <a:rPr lang="de-DE" sz="1800" i="1">
                              <a:latin typeface="Cambria Math" panose="02040503050406030204" pitchFamily="18" charset="0"/>
                            </a:rPr>
                            <m:t>8</m:t>
                          </m:r>
                        </m:den>
                      </m:f>
                      <m:sSub>
                        <m:sSubPr>
                          <m:ctrlPr>
                            <a:rPr lang="de-DE" sz="1800" i="1">
                              <a:latin typeface="Cambria Math" panose="02040503050406030204" pitchFamily="18" charset="0"/>
                            </a:rPr>
                          </m:ctrlPr>
                        </m:sSubPr>
                        <m:e>
                          <m:r>
                            <a:rPr lang="de-DE" sz="1800" i="1">
                              <a:latin typeface="Cambria Math" panose="02040503050406030204" pitchFamily="18" charset="0"/>
                            </a:rPr>
                            <m:t>𝜎</m:t>
                          </m:r>
                        </m:e>
                        <m:sub>
                          <m:r>
                            <m:rPr>
                              <m:sty m:val="p"/>
                            </m:rPr>
                            <a:rPr lang="de-DE" sz="1800" b="0" i="0" smtClean="0">
                              <a:latin typeface="Cambria Math" panose="02040503050406030204" pitchFamily="18" charset="0"/>
                            </a:rPr>
                            <m:t>c</m:t>
                          </m:r>
                        </m:sub>
                      </m:sSub>
                      <m:r>
                        <a:rPr lang="de-DE" sz="1800" i="1">
                          <a:latin typeface="Cambria Math" panose="02040503050406030204" pitchFamily="18" charset="0"/>
                        </a:rPr>
                        <m:t>𝑑</m:t>
                      </m:r>
                      <m:r>
                        <a:rPr lang="de-DE" sz="1800" i="1">
                          <a:latin typeface="Cambria Math" panose="02040503050406030204" pitchFamily="18" charset="0"/>
                        </a:rPr>
                        <m:t>𝛿𝜔</m:t>
                      </m:r>
                      <m:d>
                        <m:dPr>
                          <m:ctrlPr>
                            <a:rPr lang="de-DE" sz="1800" i="1">
                              <a:latin typeface="Cambria Math" panose="02040503050406030204" pitchFamily="18" charset="0"/>
                            </a:rPr>
                          </m:ctrlPr>
                        </m:dPr>
                        <m:e>
                          <m:r>
                            <a:rPr lang="de-DE" sz="1800" i="1">
                              <a:latin typeface="Cambria Math" panose="02040503050406030204" pitchFamily="18" charset="0"/>
                            </a:rPr>
                            <m:t>1+</m:t>
                          </m:r>
                          <m:r>
                            <a:rPr lang="de-DE" sz="1800" i="1">
                              <a:latin typeface="Cambria Math" panose="02040503050406030204" pitchFamily="18" charset="0"/>
                            </a:rPr>
                            <m:t>𝑗</m:t>
                          </m:r>
                        </m:e>
                      </m:d>
                      <m:f>
                        <m:fPr>
                          <m:ctrlPr>
                            <a:rPr lang="de-DE" sz="1800" i="1">
                              <a:latin typeface="Cambria Math" panose="02040503050406030204" pitchFamily="18" charset="0"/>
                            </a:rPr>
                          </m:ctrlPr>
                        </m:fPr>
                        <m:num>
                          <m:func>
                            <m:funcPr>
                              <m:ctrlPr>
                                <a:rPr lang="de-DE" sz="1800" i="1">
                                  <a:latin typeface="Cambria Math" panose="02040503050406030204" pitchFamily="18" charset="0"/>
                                </a:rPr>
                              </m:ctrlPr>
                            </m:funcPr>
                            <m:fName>
                              <m:r>
                                <m:rPr>
                                  <m:sty m:val="p"/>
                                </m:rPr>
                                <a:rPr lang="de-DE" sz="1800">
                                  <a:latin typeface="Cambria Math" panose="02040503050406030204" pitchFamily="18" charset="0"/>
                                </a:rPr>
                                <m:t>sinh</m:t>
                              </m:r>
                            </m:fName>
                            <m:e>
                              <m:r>
                                <a:rPr lang="de-DE" sz="1800" i="1">
                                  <a:latin typeface="Cambria Math" panose="02040503050406030204" pitchFamily="18" charset="0"/>
                                </a:rPr>
                                <m:t>(</m:t>
                              </m:r>
                              <m:d>
                                <m:dPr>
                                  <m:ctrlPr>
                                    <a:rPr lang="de-DE" sz="1800" i="1">
                                      <a:latin typeface="Cambria Math" panose="02040503050406030204" pitchFamily="18" charset="0"/>
                                    </a:rPr>
                                  </m:ctrlPr>
                                </m:dPr>
                                <m:e>
                                  <m:r>
                                    <a:rPr lang="de-DE" sz="1800" i="1">
                                      <a:latin typeface="Cambria Math" panose="02040503050406030204" pitchFamily="18" charset="0"/>
                                    </a:rPr>
                                    <m:t>1+</m:t>
                                  </m:r>
                                  <m:r>
                                    <a:rPr lang="de-DE" sz="1800" i="1">
                                      <a:latin typeface="Cambria Math" panose="02040503050406030204" pitchFamily="18" charset="0"/>
                                    </a:rPr>
                                    <m:t>𝑗</m:t>
                                  </m:r>
                                </m:e>
                              </m:d>
                              <m:sSup>
                                <m:sSupPr>
                                  <m:ctrlPr>
                                    <a:rPr lang="de-DE" sz="1800" i="1">
                                      <a:latin typeface="Cambria Math" panose="02040503050406030204" pitchFamily="18" charset="0"/>
                                    </a:rPr>
                                  </m:ctrlPr>
                                </m:sSupPr>
                                <m:e>
                                  <m:r>
                                    <a:rPr lang="de-DE" sz="1800" i="1">
                                      <a:latin typeface="Cambria Math" panose="02040503050406030204" pitchFamily="18" charset="0"/>
                                    </a:rPr>
                                    <m:t>𝛿</m:t>
                                  </m:r>
                                </m:e>
                                <m:sup>
                                  <m:r>
                                    <a:rPr lang="de-DE" sz="1800" i="1">
                                      <a:latin typeface="Cambria Math" panose="02040503050406030204" pitchFamily="18" charset="0"/>
                                    </a:rPr>
                                    <m:t>−1</m:t>
                                  </m:r>
                                </m:sup>
                              </m:sSup>
                              <m:r>
                                <a:rPr lang="de-DE" sz="1800" i="1">
                                  <a:latin typeface="Cambria Math" panose="02040503050406030204" pitchFamily="18" charset="0"/>
                                </a:rPr>
                                <m:t>𝑑</m:t>
                              </m:r>
                              <m:r>
                                <a:rPr lang="de-DE" sz="1800" i="1">
                                  <a:latin typeface="Cambria Math" panose="02040503050406030204" pitchFamily="18" charset="0"/>
                                </a:rPr>
                                <m:t>)</m:t>
                              </m:r>
                            </m:e>
                          </m:func>
                          <m:r>
                            <a:rPr lang="de-DE" sz="1800" i="1">
                              <a:latin typeface="Cambria Math" panose="02040503050406030204" pitchFamily="18" charset="0"/>
                            </a:rPr>
                            <m:t> </m:t>
                          </m:r>
                        </m:num>
                        <m:den>
                          <m:func>
                            <m:funcPr>
                              <m:ctrlPr>
                                <a:rPr lang="de-DE" sz="1800" i="1">
                                  <a:latin typeface="Cambria Math" panose="02040503050406030204" pitchFamily="18" charset="0"/>
                                </a:rPr>
                              </m:ctrlPr>
                            </m:funcPr>
                            <m:fName>
                              <m:r>
                                <a:rPr lang="de-DE" sz="1800">
                                  <a:latin typeface="Cambria Math" panose="02040503050406030204" pitchFamily="18" charset="0"/>
                                </a:rPr>
                                <m:t> </m:t>
                              </m:r>
                              <m:sSup>
                                <m:sSupPr>
                                  <m:ctrlPr>
                                    <a:rPr lang="de-DE" sz="1800" i="1">
                                      <a:latin typeface="Cambria Math" panose="02040503050406030204" pitchFamily="18" charset="0"/>
                                    </a:rPr>
                                  </m:ctrlPr>
                                </m:sSupPr>
                                <m:e>
                                  <m:r>
                                    <m:rPr>
                                      <m:sty m:val="p"/>
                                    </m:rPr>
                                    <a:rPr lang="de-DE" sz="1800">
                                      <a:latin typeface="Cambria Math" panose="02040503050406030204" pitchFamily="18" charset="0"/>
                                    </a:rPr>
                                    <m:t>sinh</m:t>
                                  </m:r>
                                </m:e>
                                <m:sup>
                                  <m:r>
                                    <a:rPr lang="de-DE" sz="1800" i="1">
                                      <a:latin typeface="Cambria Math" panose="02040503050406030204" pitchFamily="18" charset="0"/>
                                    </a:rPr>
                                    <m:t>2</m:t>
                                  </m:r>
                                </m:sup>
                              </m:sSup>
                            </m:fName>
                            <m:e>
                              <m:d>
                                <m:dPr>
                                  <m:ctrlPr>
                                    <a:rPr lang="de-DE" sz="1800" i="1">
                                      <a:latin typeface="Cambria Math" panose="02040503050406030204" pitchFamily="18" charset="0"/>
                                    </a:rPr>
                                  </m:ctrlPr>
                                </m:dPr>
                                <m:e>
                                  <m:d>
                                    <m:dPr>
                                      <m:ctrlPr>
                                        <a:rPr lang="de-DE" sz="1800" i="1">
                                          <a:latin typeface="Cambria Math" panose="02040503050406030204" pitchFamily="18" charset="0"/>
                                        </a:rPr>
                                      </m:ctrlPr>
                                    </m:dPr>
                                    <m:e>
                                      <m:r>
                                        <a:rPr lang="de-DE" sz="1800" i="1">
                                          <a:latin typeface="Cambria Math" panose="02040503050406030204" pitchFamily="18" charset="0"/>
                                        </a:rPr>
                                        <m:t>1+</m:t>
                                      </m:r>
                                      <m:r>
                                        <a:rPr lang="de-DE" sz="1800" i="1">
                                          <a:latin typeface="Cambria Math" panose="02040503050406030204" pitchFamily="18" charset="0"/>
                                        </a:rPr>
                                        <m:t>𝑗</m:t>
                                      </m:r>
                                    </m:e>
                                  </m:d>
                                  <m:sSup>
                                    <m:sSupPr>
                                      <m:ctrlPr>
                                        <a:rPr lang="de-DE" sz="1800" i="1">
                                          <a:latin typeface="Cambria Math" panose="02040503050406030204" pitchFamily="18" charset="0"/>
                                        </a:rPr>
                                      </m:ctrlPr>
                                    </m:sSupPr>
                                    <m:e>
                                      <m:r>
                                        <a:rPr lang="de-DE" sz="1800" i="1">
                                          <a:latin typeface="Cambria Math" panose="02040503050406030204" pitchFamily="18" charset="0"/>
                                        </a:rPr>
                                        <m:t>𝛿</m:t>
                                      </m:r>
                                    </m:e>
                                    <m:sup>
                                      <m:r>
                                        <a:rPr lang="de-DE" sz="1800" i="1">
                                          <a:latin typeface="Cambria Math" panose="02040503050406030204" pitchFamily="18" charset="0"/>
                                        </a:rPr>
                                        <m:t>−1</m:t>
                                      </m:r>
                                    </m:sup>
                                  </m:sSup>
                                  <m:f>
                                    <m:fPr>
                                      <m:type m:val="lin"/>
                                      <m:ctrlPr>
                                        <a:rPr lang="de-DE" sz="1800" i="1">
                                          <a:latin typeface="Cambria Math" panose="02040503050406030204" pitchFamily="18" charset="0"/>
                                        </a:rPr>
                                      </m:ctrlPr>
                                    </m:fPr>
                                    <m:num>
                                      <m:r>
                                        <a:rPr lang="de-DE" sz="1800" i="1">
                                          <a:latin typeface="Cambria Math" panose="02040503050406030204" pitchFamily="18" charset="0"/>
                                        </a:rPr>
                                        <m:t>𝑑</m:t>
                                      </m:r>
                                    </m:num>
                                    <m:den>
                                      <m:r>
                                        <a:rPr lang="de-DE" sz="1800" i="1">
                                          <a:latin typeface="Cambria Math" panose="02040503050406030204" pitchFamily="18" charset="0"/>
                                        </a:rPr>
                                        <m:t>2</m:t>
                                      </m:r>
                                    </m:den>
                                  </m:f>
                                </m:e>
                              </m:d>
                              <m:r>
                                <a:rPr lang="de-DE" sz="1800" i="1">
                                  <a:latin typeface="Cambria Math" panose="02040503050406030204" pitchFamily="18" charset="0"/>
                                </a:rPr>
                                <m:t> </m:t>
                              </m:r>
                            </m:e>
                          </m:func>
                          <m:r>
                            <a:rPr lang="de-DE" sz="1800" i="1">
                              <a:latin typeface="Cambria Math" panose="02040503050406030204" pitchFamily="18" charset="0"/>
                            </a:rPr>
                            <m:t> </m:t>
                          </m:r>
                        </m:den>
                      </m:f>
                      <m:d>
                        <m:dPr>
                          <m:begChr m:val="["/>
                          <m:endChr m:val="]"/>
                          <m:ctrlPr>
                            <a:rPr lang="de-DE" sz="1800" i="1">
                              <a:latin typeface="Cambria Math" panose="02040503050406030204" pitchFamily="18" charset="0"/>
                            </a:rPr>
                          </m:ctrlPr>
                        </m:dPr>
                        <m:e>
                          <m:m>
                            <m:mPr>
                              <m:plcHide m:val="on"/>
                              <m:mcs>
                                <m:mc>
                                  <m:mcPr>
                                    <m:count m:val="3"/>
                                    <m:mcJc m:val="center"/>
                                  </m:mcPr>
                                </m:mc>
                              </m:mcs>
                              <m:ctrlPr>
                                <a:rPr lang="de-DE" sz="1800" i="1">
                                  <a:latin typeface="Cambria Math" panose="02040503050406030204" pitchFamily="18" charset="0"/>
                                </a:rPr>
                              </m:ctrlPr>
                            </m:mPr>
                            <m:mr>
                              <m:e>
                                <m:r>
                                  <a:rPr lang="de-DE" sz="1800" i="1">
                                    <a:latin typeface="Cambria Math" panose="02040503050406030204" pitchFamily="18" charset="0"/>
                                  </a:rPr>
                                  <m:t>1</m:t>
                                </m:r>
                              </m:e>
                              <m:e>
                                <m:r>
                                  <a:rPr lang="de-DE" sz="1800" i="1">
                                    <a:latin typeface="Cambria Math" panose="02040503050406030204" pitchFamily="18" charset="0"/>
                                  </a:rPr>
                                  <m:t>0</m:t>
                                </m:r>
                              </m:e>
                              <m:e>
                                <m:r>
                                  <a:rPr lang="de-DE" sz="1800" i="1">
                                    <a:latin typeface="Cambria Math" panose="02040503050406030204" pitchFamily="18" charset="0"/>
                                  </a:rPr>
                                  <m:t>0</m:t>
                                </m:r>
                              </m:e>
                            </m:mr>
                            <m:mr>
                              <m:e>
                                <m:r>
                                  <a:rPr lang="de-DE" sz="1800" i="1">
                                    <a:latin typeface="Cambria Math" panose="02040503050406030204" pitchFamily="18" charset="0"/>
                                  </a:rPr>
                                  <m:t>0</m:t>
                                </m:r>
                              </m:e>
                              <m:e>
                                <m:r>
                                  <a:rPr lang="de-DE" sz="1800" i="1">
                                    <a:latin typeface="Cambria Math" panose="02040503050406030204" pitchFamily="18" charset="0"/>
                                  </a:rPr>
                                  <m:t>1</m:t>
                                </m:r>
                              </m:e>
                              <m:e>
                                <m:r>
                                  <a:rPr lang="de-DE" sz="1800" i="1">
                                    <a:latin typeface="Cambria Math" panose="02040503050406030204" pitchFamily="18" charset="0"/>
                                  </a:rPr>
                                  <m:t>0</m:t>
                                </m:r>
                              </m:e>
                            </m:mr>
                            <m:mr>
                              <m:e>
                                <m:r>
                                  <a:rPr lang="de-DE" sz="1800" i="1">
                                    <a:latin typeface="Cambria Math" panose="02040503050406030204" pitchFamily="18" charset="0"/>
                                  </a:rPr>
                                  <m:t>0</m:t>
                                </m:r>
                              </m:e>
                              <m:e>
                                <m:r>
                                  <a:rPr lang="de-DE" sz="1800" i="1">
                                    <a:latin typeface="Cambria Math" panose="02040503050406030204" pitchFamily="18" charset="0"/>
                                  </a:rPr>
                                  <m:t>0</m:t>
                                </m:r>
                              </m:e>
                              <m:e>
                                <m:r>
                                  <a:rPr lang="de-DE" sz="1800" i="1">
                                    <a:latin typeface="Cambria Math" panose="02040503050406030204" pitchFamily="18" charset="0"/>
                                  </a:rPr>
                                  <m:t>0</m:t>
                                </m:r>
                              </m:e>
                            </m:mr>
                          </m:m>
                        </m:e>
                      </m:d>
                      <m:r>
                        <a:rPr lang="de-DE" sz="1800" i="1">
                          <a:latin typeface="Cambria Math" panose="02040503050406030204" pitchFamily="18" charset="0"/>
                        </a:rPr>
                        <m:t>+</m:t>
                      </m:r>
                      <m:sSub>
                        <m:sSubPr>
                          <m:ctrlPr>
                            <a:rPr lang="de-DE" sz="1800" i="1">
                              <a:latin typeface="Cambria Math" panose="02040503050406030204" pitchFamily="18" charset="0"/>
                            </a:rPr>
                          </m:ctrlPr>
                        </m:sSubPr>
                        <m:e>
                          <m:r>
                            <a:rPr lang="de-DE" sz="1800" i="1">
                              <a:latin typeface="Cambria Math" panose="02040503050406030204" pitchFamily="18" charset="0"/>
                            </a:rPr>
                            <m:t>𝜈</m:t>
                          </m:r>
                        </m:e>
                        <m:sub>
                          <m:r>
                            <m:rPr>
                              <m:sty m:val="p"/>
                            </m:rPr>
                            <a:rPr lang="de-DE" sz="1800" b="0" i="0" smtClean="0">
                              <a:latin typeface="Cambria Math" panose="02040503050406030204" pitchFamily="18" charset="0"/>
                            </a:rPr>
                            <m:t>c</m:t>
                          </m:r>
                        </m:sub>
                      </m:sSub>
                      <m:d>
                        <m:dPr>
                          <m:begChr m:val="["/>
                          <m:endChr m:val="]"/>
                          <m:ctrlPr>
                            <a:rPr lang="de-DE" sz="1800" i="1">
                              <a:latin typeface="Cambria Math" panose="02040503050406030204" pitchFamily="18" charset="0"/>
                            </a:rPr>
                          </m:ctrlPr>
                        </m:dPr>
                        <m:e>
                          <m:m>
                            <m:mPr>
                              <m:plcHide m:val="on"/>
                              <m:mcs>
                                <m:mc>
                                  <m:mcPr>
                                    <m:count m:val="3"/>
                                    <m:mcJc m:val="center"/>
                                  </m:mcPr>
                                </m:mc>
                              </m:mcs>
                              <m:ctrlPr>
                                <a:rPr lang="de-DE" sz="1800" i="1">
                                  <a:latin typeface="Cambria Math" panose="02040503050406030204" pitchFamily="18" charset="0"/>
                                </a:rPr>
                              </m:ctrlPr>
                            </m:mPr>
                            <m:mr>
                              <m:e>
                                <m:r>
                                  <a:rPr lang="de-DE" sz="1800" i="1">
                                    <a:latin typeface="Cambria Math" panose="02040503050406030204" pitchFamily="18" charset="0"/>
                                  </a:rPr>
                                  <m:t>0</m:t>
                                </m:r>
                              </m:e>
                              <m:e>
                                <m:r>
                                  <a:rPr lang="de-DE" sz="1800" i="1">
                                    <a:latin typeface="Cambria Math" panose="02040503050406030204" pitchFamily="18" charset="0"/>
                                  </a:rPr>
                                  <m:t>0</m:t>
                                </m:r>
                              </m:e>
                              <m:e>
                                <m:r>
                                  <a:rPr lang="de-DE" sz="1800" i="1">
                                    <a:latin typeface="Cambria Math" panose="02040503050406030204" pitchFamily="18" charset="0"/>
                                  </a:rPr>
                                  <m:t>0</m:t>
                                </m:r>
                              </m:e>
                            </m:mr>
                            <m:mr>
                              <m:e>
                                <m:r>
                                  <a:rPr lang="de-DE" sz="1800" i="1">
                                    <a:latin typeface="Cambria Math" panose="02040503050406030204" pitchFamily="18" charset="0"/>
                                  </a:rPr>
                                  <m:t>0</m:t>
                                </m:r>
                              </m:e>
                              <m:e>
                                <m:r>
                                  <a:rPr lang="de-DE" sz="1800" i="1">
                                    <a:latin typeface="Cambria Math" panose="02040503050406030204" pitchFamily="18" charset="0"/>
                                  </a:rPr>
                                  <m:t>0</m:t>
                                </m:r>
                              </m:e>
                              <m:e>
                                <m:r>
                                  <a:rPr lang="de-DE" sz="1800" i="1">
                                    <a:latin typeface="Cambria Math" panose="02040503050406030204" pitchFamily="18" charset="0"/>
                                  </a:rPr>
                                  <m:t>0</m:t>
                                </m:r>
                              </m:e>
                            </m:mr>
                            <m:mr>
                              <m:e>
                                <m:r>
                                  <a:rPr lang="de-DE" sz="1800" i="1">
                                    <a:latin typeface="Cambria Math" panose="02040503050406030204" pitchFamily="18" charset="0"/>
                                  </a:rPr>
                                  <m:t>0</m:t>
                                </m:r>
                              </m:e>
                              <m:e>
                                <m:r>
                                  <a:rPr lang="de-DE" sz="1800" i="1">
                                    <a:latin typeface="Cambria Math" panose="02040503050406030204" pitchFamily="18" charset="0"/>
                                  </a:rPr>
                                  <m:t>0</m:t>
                                </m:r>
                              </m:e>
                              <m:e>
                                <m:r>
                                  <a:rPr lang="de-DE" sz="1800" i="1">
                                    <a:latin typeface="Cambria Math" panose="02040503050406030204" pitchFamily="18" charset="0"/>
                                  </a:rPr>
                                  <m:t>1</m:t>
                                </m:r>
                              </m:e>
                            </m:mr>
                          </m:m>
                        </m:e>
                      </m:d>
                    </m:oMath>
                  </m:oMathPara>
                </a14:m>
                <a:endParaRPr lang="de-DE" sz="1800" i="1" dirty="0">
                  <a:latin typeface="Cambria Math" panose="02040503050406030204" pitchFamily="18" charset="0"/>
                </a:endParaRPr>
              </a:p>
              <a:p>
                <a:pPr marL="0" indent="0"/>
                <a14:m>
                  <m:oMathPara xmlns:m="http://schemas.openxmlformats.org/officeDocument/2006/math">
                    <m:oMathParaPr>
                      <m:jc m:val="left"/>
                    </m:oMathParaPr>
                    <m:oMath xmlns:m="http://schemas.openxmlformats.org/officeDocument/2006/math">
                      <m:r>
                        <a:rPr lang="de-DE" sz="1800" b="0" i="1" smtClean="0">
                          <a:solidFill>
                            <a:srgbClr val="000000"/>
                          </a:solidFill>
                          <a:latin typeface="Cambria Math" panose="02040503050406030204" pitchFamily="18" charset="0"/>
                        </a:rPr>
                        <m:t>       </m:t>
                      </m:r>
                      <m:r>
                        <a:rPr lang="de-DE" sz="1800" i="1">
                          <a:solidFill>
                            <a:srgbClr val="000000"/>
                          </a:solidFill>
                          <a:latin typeface="Cambria Math" panose="02040503050406030204" pitchFamily="18" charset="0"/>
                        </a:rPr>
                        <m:t>𝜎</m:t>
                      </m:r>
                      <m:r>
                        <a:rPr lang="de-DE" sz="1800" i="1">
                          <a:solidFill>
                            <a:srgbClr val="000000"/>
                          </a:solidFill>
                          <a:latin typeface="Cambria Math" panose="02040503050406030204" pitchFamily="18" charset="0"/>
                        </a:rPr>
                        <m:t>(</m:t>
                      </m:r>
                      <m:acc>
                        <m:accPr>
                          <m:chr m:val="⃗"/>
                          <m:ctrlPr>
                            <a:rPr lang="de-DE" sz="1800" i="1">
                              <a:latin typeface="Cambria Math" panose="02040503050406030204" pitchFamily="18" charset="0"/>
                            </a:rPr>
                          </m:ctrlPr>
                        </m:accPr>
                        <m:e>
                          <m:r>
                            <a:rPr lang="de-DE" sz="1800" i="1">
                              <a:latin typeface="Cambria Math" panose="02040503050406030204" pitchFamily="18" charset="0"/>
                            </a:rPr>
                            <m:t>𝑟</m:t>
                          </m:r>
                        </m:e>
                      </m:acc>
                      <m:r>
                        <a:rPr lang="de-DE" sz="1800" i="1">
                          <a:latin typeface="Cambria Math" panose="02040503050406030204" pitchFamily="18" charset="0"/>
                        </a:rPr>
                        <m:t>)</m:t>
                      </m:r>
                      <m:r>
                        <a:rPr lang="de-DE" sz="1800" b="0" i="1" smtClean="0">
                          <a:solidFill>
                            <a:srgbClr val="000000"/>
                          </a:solidFill>
                          <a:latin typeface="Cambria Math" panose="02040503050406030204" pitchFamily="18" charset="0"/>
                        </a:rPr>
                        <m:t>→</m:t>
                      </m:r>
                      <m:acc>
                        <m:accPr>
                          <m:chr m:val="̿"/>
                          <m:ctrlPr>
                            <a:rPr lang="de-DE" sz="1800" i="1">
                              <a:solidFill>
                                <a:srgbClr val="000000"/>
                              </a:solidFill>
                              <a:latin typeface="Cambria Math" panose="02040503050406030204" pitchFamily="18" charset="0"/>
                            </a:rPr>
                          </m:ctrlPr>
                        </m:accPr>
                        <m:e>
                          <m:r>
                            <a:rPr lang="de-DE" sz="1800" i="1">
                              <a:solidFill>
                                <a:srgbClr val="000000"/>
                              </a:solidFill>
                              <a:latin typeface="Cambria Math" panose="02040503050406030204" pitchFamily="18" charset="0"/>
                            </a:rPr>
                            <m:t>𝜎</m:t>
                          </m:r>
                        </m:e>
                      </m:acc>
                      <m:r>
                        <a:rPr lang="de-DE" sz="1800" i="1">
                          <a:solidFill>
                            <a:srgbClr val="000000"/>
                          </a:solidFill>
                          <a:latin typeface="Cambria Math" panose="02040503050406030204" pitchFamily="18" charset="0"/>
                        </a:rPr>
                        <m:t>=</m:t>
                      </m:r>
                      <m:r>
                        <a:rPr lang="de-DE" sz="1800" i="1">
                          <a:solidFill>
                            <a:srgbClr val="000000"/>
                          </a:solidFill>
                          <a:latin typeface="Cambria Math" panose="02040503050406030204" pitchFamily="18" charset="0"/>
                        </a:rPr>
                        <m:t>𝛾</m:t>
                      </m:r>
                      <m:sSub>
                        <m:sSubPr>
                          <m:ctrlPr>
                            <a:rPr lang="de-DE" sz="1800" i="1">
                              <a:solidFill>
                                <a:srgbClr val="000000"/>
                              </a:solidFill>
                              <a:latin typeface="Cambria Math" panose="02040503050406030204" pitchFamily="18" charset="0"/>
                            </a:rPr>
                          </m:ctrlPr>
                        </m:sSubPr>
                        <m:e>
                          <m:r>
                            <a:rPr lang="de-DE" sz="1800" i="1">
                              <a:solidFill>
                                <a:srgbClr val="000000"/>
                              </a:solidFill>
                              <a:latin typeface="Cambria Math" panose="02040503050406030204" pitchFamily="18" charset="0"/>
                            </a:rPr>
                            <m:t>𝜎</m:t>
                          </m:r>
                        </m:e>
                        <m:sub>
                          <m:r>
                            <m:rPr>
                              <m:sty m:val="p"/>
                            </m:rPr>
                            <a:rPr lang="de-DE" sz="1800" b="0" i="0" smtClean="0">
                              <a:solidFill>
                                <a:srgbClr val="000000"/>
                              </a:solidFill>
                              <a:latin typeface="Cambria Math" panose="02040503050406030204" pitchFamily="18" charset="0"/>
                            </a:rPr>
                            <m:t>c</m:t>
                          </m:r>
                        </m:sub>
                      </m:sSub>
                      <m:d>
                        <m:dPr>
                          <m:begChr m:val="["/>
                          <m:endChr m:val="]"/>
                          <m:ctrlPr>
                            <a:rPr lang="de-DE" sz="1800" i="1">
                              <a:solidFill>
                                <a:srgbClr val="000000"/>
                              </a:solidFill>
                              <a:latin typeface="Cambria Math" panose="02040503050406030204" pitchFamily="18" charset="0"/>
                            </a:rPr>
                          </m:ctrlPr>
                        </m:dPr>
                        <m:e>
                          <m:m>
                            <m:mPr>
                              <m:plcHide m:val="on"/>
                              <m:mcs>
                                <m:mc>
                                  <m:mcPr>
                                    <m:count m:val="3"/>
                                    <m:mcJc m:val="center"/>
                                  </m:mcPr>
                                </m:mc>
                              </m:mcs>
                              <m:ctrlPr>
                                <a:rPr lang="de-DE" sz="1800" i="1">
                                  <a:solidFill>
                                    <a:srgbClr val="000000"/>
                                  </a:solidFill>
                                  <a:latin typeface="Cambria Math" panose="02040503050406030204" pitchFamily="18" charset="0"/>
                                </a:rPr>
                              </m:ctrlPr>
                            </m:mPr>
                            <m:mr>
                              <m:e>
                                <m:r>
                                  <a:rPr lang="de-DE" sz="1800" i="1">
                                    <a:solidFill>
                                      <a:srgbClr val="000000"/>
                                    </a:solidFill>
                                    <a:latin typeface="Cambria Math" panose="02040503050406030204" pitchFamily="18" charset="0"/>
                                  </a:rPr>
                                  <m:t>1</m:t>
                                </m:r>
                              </m:e>
                              <m:e>
                                <m:r>
                                  <a:rPr lang="de-DE" sz="1800" i="1">
                                    <a:solidFill>
                                      <a:srgbClr val="000000"/>
                                    </a:solidFill>
                                    <a:latin typeface="Cambria Math" panose="02040503050406030204" pitchFamily="18" charset="0"/>
                                  </a:rPr>
                                  <m:t>0</m:t>
                                </m:r>
                              </m:e>
                              <m:e>
                                <m:r>
                                  <a:rPr lang="de-DE" sz="1800" i="1">
                                    <a:solidFill>
                                      <a:srgbClr val="000000"/>
                                    </a:solidFill>
                                    <a:latin typeface="Cambria Math" panose="02040503050406030204" pitchFamily="18" charset="0"/>
                                  </a:rPr>
                                  <m:t>0</m:t>
                                </m:r>
                              </m:e>
                            </m:mr>
                            <m:mr>
                              <m:e>
                                <m:r>
                                  <a:rPr lang="de-DE" sz="1800" i="1">
                                    <a:solidFill>
                                      <a:srgbClr val="000000"/>
                                    </a:solidFill>
                                    <a:latin typeface="Cambria Math" panose="02040503050406030204" pitchFamily="18" charset="0"/>
                                  </a:rPr>
                                  <m:t>0</m:t>
                                </m:r>
                              </m:e>
                              <m:e>
                                <m:r>
                                  <a:rPr lang="de-DE" sz="1800" i="1">
                                    <a:solidFill>
                                      <a:srgbClr val="000000"/>
                                    </a:solidFill>
                                    <a:latin typeface="Cambria Math" panose="02040503050406030204" pitchFamily="18" charset="0"/>
                                  </a:rPr>
                                  <m:t>1</m:t>
                                </m:r>
                              </m:e>
                              <m:e>
                                <m:r>
                                  <a:rPr lang="de-DE" sz="1800" i="1">
                                    <a:solidFill>
                                      <a:srgbClr val="000000"/>
                                    </a:solidFill>
                                    <a:latin typeface="Cambria Math" panose="02040503050406030204" pitchFamily="18" charset="0"/>
                                  </a:rPr>
                                  <m:t>0</m:t>
                                </m:r>
                              </m:e>
                            </m:mr>
                            <m:mr>
                              <m:e>
                                <m:r>
                                  <a:rPr lang="de-DE" sz="1800" i="1">
                                    <a:solidFill>
                                      <a:srgbClr val="000000"/>
                                    </a:solidFill>
                                    <a:latin typeface="Cambria Math" panose="02040503050406030204" pitchFamily="18" charset="0"/>
                                  </a:rPr>
                                  <m:t>0</m:t>
                                </m:r>
                              </m:e>
                              <m:e>
                                <m:r>
                                  <a:rPr lang="de-DE" sz="1800" i="1">
                                    <a:solidFill>
                                      <a:srgbClr val="000000"/>
                                    </a:solidFill>
                                    <a:latin typeface="Cambria Math" panose="02040503050406030204" pitchFamily="18" charset="0"/>
                                  </a:rPr>
                                  <m:t>0</m:t>
                                </m:r>
                              </m:e>
                              <m:e>
                                <m:r>
                                  <a:rPr lang="de-DE" sz="1800" i="1">
                                    <a:solidFill>
                                      <a:srgbClr val="000000"/>
                                    </a:solidFill>
                                    <a:latin typeface="Cambria Math" panose="02040503050406030204" pitchFamily="18" charset="0"/>
                                  </a:rPr>
                                  <m:t>0</m:t>
                                </m:r>
                              </m:e>
                            </m:mr>
                          </m:m>
                        </m:e>
                      </m:d>
                    </m:oMath>
                  </m:oMathPara>
                </a14:m>
                <a:endParaRPr lang="en-US" dirty="0"/>
              </a:p>
              <a:p>
                <a:endParaRPr lang="en-US" dirty="0"/>
              </a:p>
            </p:txBody>
          </p:sp>
        </mc:Choice>
        <mc:Fallback xmlns="">
          <p:sp>
            <p:nvSpPr>
              <p:cNvPr id="2" name="Text Placeholder 1">
                <a:extLst>
                  <a:ext uri="{FF2B5EF4-FFF2-40B4-BE49-F238E27FC236}">
                    <a16:creationId xmlns:a16="http://schemas.microsoft.com/office/drawing/2014/main" id="{73D13804-BF13-FCB2-886A-853AED0FECD1}"/>
                  </a:ext>
                </a:extLst>
              </p:cNvPr>
              <p:cNvSpPr>
                <a:spLocks noGrp="1" noRot="1" noChangeAspect="1" noMove="1" noResize="1" noEditPoints="1" noAdjustHandles="1" noChangeArrowheads="1" noChangeShapeType="1" noTextEdit="1"/>
              </p:cNvSpPr>
              <p:nvPr>
                <p:ph type="body" sz="quarter" idx="10"/>
              </p:nvPr>
            </p:nvSpPr>
            <p:spPr>
              <a:xfrm>
                <a:off x="336002" y="2926232"/>
                <a:ext cx="8640318" cy="2836418"/>
              </a:xfrm>
              <a:blipFill>
                <a:blip r:embed="rId3"/>
                <a:stretch>
                  <a:fillRect l="-1341" t="-3011"/>
                </a:stretch>
              </a:blipFill>
            </p:spPr>
            <p:txBody>
              <a:bodyPr/>
              <a:lstStyle/>
              <a:p>
                <a:r>
                  <a:rPr lang="en-US">
                    <a:noFill/>
                  </a:rPr>
                  <a:t> </a:t>
                </a:r>
              </a:p>
            </p:txBody>
          </p:sp>
        </mc:Fallback>
      </mc:AlternateContent>
      <p:sp>
        <p:nvSpPr>
          <p:cNvPr id="3" name="Text Placeholder 2">
            <a:extLst>
              <a:ext uri="{FF2B5EF4-FFF2-40B4-BE49-F238E27FC236}">
                <a16:creationId xmlns:a16="http://schemas.microsoft.com/office/drawing/2014/main" id="{070B4A68-DFB6-0E7C-8C04-414716A7F6D0}"/>
              </a:ext>
            </a:extLst>
          </p:cNvPr>
          <p:cNvSpPr>
            <a:spLocks noGrp="1"/>
          </p:cNvSpPr>
          <p:nvPr>
            <p:ph type="body" sz="quarter" idx="11"/>
          </p:nvPr>
        </p:nvSpPr>
        <p:spPr/>
        <p:txBody>
          <a:bodyPr/>
          <a:lstStyle/>
          <a:p>
            <a:r>
              <a:rPr lang="en-US" dirty="0"/>
              <a:t>Homogenization technique</a:t>
            </a:r>
          </a:p>
        </p:txBody>
      </p:sp>
      <p:sp>
        <p:nvSpPr>
          <p:cNvPr id="4" name="Title 3">
            <a:extLst>
              <a:ext uri="{FF2B5EF4-FFF2-40B4-BE49-F238E27FC236}">
                <a16:creationId xmlns:a16="http://schemas.microsoft.com/office/drawing/2014/main" id="{72DF7B5F-6724-577B-0CF2-77A098B297CF}"/>
              </a:ext>
            </a:extLst>
          </p:cNvPr>
          <p:cNvSpPr>
            <a:spLocks noGrp="1"/>
          </p:cNvSpPr>
          <p:nvPr>
            <p:ph type="title"/>
          </p:nvPr>
        </p:nvSpPr>
        <p:spPr/>
        <p:txBody>
          <a:bodyPr/>
          <a:lstStyle/>
          <a:p>
            <a:r>
              <a:rPr lang="en-US" dirty="0"/>
              <a:t>Homogenization Technique</a:t>
            </a:r>
          </a:p>
        </p:txBody>
      </p:sp>
      <p:sp>
        <p:nvSpPr>
          <p:cNvPr id="5" name="Date Placeholder 4">
            <a:extLst>
              <a:ext uri="{FF2B5EF4-FFF2-40B4-BE49-F238E27FC236}">
                <a16:creationId xmlns:a16="http://schemas.microsoft.com/office/drawing/2014/main" id="{7F86EF2A-885D-8986-99FF-35B825C9A84C}"/>
              </a:ext>
            </a:extLst>
          </p:cNvPr>
          <p:cNvSpPr>
            <a:spLocks noGrp="1"/>
          </p:cNvSpPr>
          <p:nvPr>
            <p:ph type="dt" sz="half" idx="2"/>
          </p:nvPr>
        </p:nvSpPr>
        <p:spPr/>
        <p:txBody>
          <a:bodyPr/>
          <a:lstStyle/>
          <a:p>
            <a:fld id="{9A305794-074A-AF49-8CD8-BE20D68E65A1}" type="datetime1">
              <a:rPr lang="de-DE" smtClean="0"/>
              <a:t>04.07.2023</a:t>
            </a:fld>
            <a:endParaRPr lang="de-DE" dirty="0"/>
          </a:p>
        </p:txBody>
      </p:sp>
      <p:sp>
        <p:nvSpPr>
          <p:cNvPr id="6" name="Slide Number Placeholder 5">
            <a:extLst>
              <a:ext uri="{FF2B5EF4-FFF2-40B4-BE49-F238E27FC236}">
                <a16:creationId xmlns:a16="http://schemas.microsoft.com/office/drawing/2014/main" id="{61B6C6EA-031A-7EE6-71B4-FFDADA273BC7}"/>
              </a:ext>
            </a:extLst>
          </p:cNvPr>
          <p:cNvSpPr>
            <a:spLocks noGrp="1"/>
          </p:cNvSpPr>
          <p:nvPr>
            <p:ph type="sldNum" sz="quarter" idx="4"/>
          </p:nvPr>
        </p:nvSpPr>
        <p:spPr/>
        <p:txBody>
          <a:bodyPr/>
          <a:lstStyle/>
          <a:p>
            <a:fld id="{90C102AE-0422-49F2-AB6F-2D341D1EB39B}" type="slidenum">
              <a:rPr lang="de-DE" smtClean="0"/>
              <a:pPr/>
              <a:t>5</a:t>
            </a:fld>
            <a:endParaRPr lang="de-DE" dirty="0"/>
          </a:p>
        </p:txBody>
      </p:sp>
      <p:sp>
        <p:nvSpPr>
          <p:cNvPr id="7" name="Footer Placeholder 6">
            <a:extLst>
              <a:ext uri="{FF2B5EF4-FFF2-40B4-BE49-F238E27FC236}">
                <a16:creationId xmlns:a16="http://schemas.microsoft.com/office/drawing/2014/main" id="{279CC30E-C143-67D6-7F35-56B98D58A655}"/>
              </a:ext>
            </a:extLst>
          </p:cNvPr>
          <p:cNvSpPr>
            <a:spLocks noGrp="1"/>
          </p:cNvSpPr>
          <p:nvPr>
            <p:ph type="ftr" sz="quarter" idx="3"/>
          </p:nvPr>
        </p:nvSpPr>
        <p:spPr/>
        <p:txBody>
          <a:bodyPr/>
          <a:lstStyle/>
          <a:p>
            <a:r>
              <a:rPr lang="de-DE" dirty="0" err="1"/>
              <a:t>Dept</a:t>
            </a:r>
            <a:r>
              <a:rPr lang="de-DE" dirty="0"/>
              <a:t>. </a:t>
            </a:r>
            <a:r>
              <a:rPr lang="de-DE" dirty="0" err="1"/>
              <a:t>of</a:t>
            </a:r>
            <a:r>
              <a:rPr lang="de-DE" dirty="0"/>
              <a:t> </a:t>
            </a:r>
            <a:r>
              <a:rPr lang="de-DE" dirty="0" err="1"/>
              <a:t>Electrical</a:t>
            </a:r>
            <a:r>
              <a:rPr lang="de-DE" dirty="0"/>
              <a:t> Engineering and Information Technology | TEMF | Jan-Magnus Christmann</a:t>
            </a:r>
          </a:p>
        </p:txBody>
      </p:sp>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45C1E188-C727-EA2A-51BD-02283C58A728}"/>
                  </a:ext>
                </a:extLst>
              </p:cNvPr>
              <p:cNvSpPr/>
              <p:nvPr/>
            </p:nvSpPr>
            <p:spPr>
              <a:xfrm>
                <a:off x="4079776" y="4976668"/>
                <a:ext cx="2833895" cy="85511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Arial"/>
                    <a:ea typeface="+mn-ea"/>
                    <a:cs typeface="+mn-cs"/>
                  </a:rPr>
                  <a:t>Skin </a:t>
                </a:r>
                <a:r>
                  <a:rPr kumimoji="0" lang="de-DE" sz="1600" b="0" i="0" u="none" strike="noStrike" kern="1200" cap="none" spc="0" normalizeH="0" baseline="0" noProof="0" dirty="0" err="1">
                    <a:ln>
                      <a:noFill/>
                    </a:ln>
                    <a:solidFill>
                      <a:srgbClr val="000000"/>
                    </a:solidFill>
                    <a:effectLst/>
                    <a:uLnTx/>
                    <a:uFillTx/>
                    <a:latin typeface="Arial"/>
                    <a:ea typeface="+mn-ea"/>
                    <a:cs typeface="+mn-cs"/>
                  </a:rPr>
                  <a:t>depth</a:t>
                </a:r>
                <a:r>
                  <a:rPr kumimoji="0" lang="de-DE" sz="1600" b="0" i="0" u="none" strike="noStrike" kern="1200" cap="none" spc="0" normalizeH="0" baseline="0" noProof="0" dirty="0">
                    <a:ln>
                      <a:noFill/>
                    </a:ln>
                    <a:solidFill>
                      <a:srgbClr val="000000"/>
                    </a:solidFill>
                    <a:effectLst/>
                    <a:uLnTx/>
                    <a:uFillTx/>
                    <a:latin typeface="Arial"/>
                    <a:ea typeface="+mn-ea"/>
                    <a:cs typeface="+mn-cs"/>
                  </a:rPr>
                  <a:t> </a:t>
                </a:r>
                <a14:m>
                  <m:oMath xmlns:m="http://schemas.openxmlformats.org/officeDocument/2006/math">
                    <m:r>
                      <a:rPr kumimoji="0" lang="de-DE"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𝛿</m:t>
                    </m:r>
                    <m:r>
                      <a:rPr kumimoji="0" lang="de-DE"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ad>
                      <m:radPr>
                        <m:degHide m:val="on"/>
                        <m:ctrlPr>
                          <a:rPr kumimoji="0" lang="de-DE"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radPr>
                      <m:deg/>
                      <m:e>
                        <m:f>
                          <m:fPr>
                            <m:type m:val="lin"/>
                            <m:ctrlPr>
                              <a:rPr kumimoji="0" lang="de-DE"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de-DE"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num>
                          <m:den>
                            <m:r>
                              <a:rPr kumimoji="0" lang="de-DE"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𝜔</m:t>
                            </m:r>
                            <m:sSub>
                              <m:sSubPr>
                                <m:ctrlPr>
                                  <a:rPr kumimoji="0" lang="de-DE"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de-DE"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𝜎</m:t>
                                </m:r>
                              </m:e>
                              <m:sub>
                                <m:r>
                                  <m:rPr>
                                    <m:sty m:val="p"/>
                                  </m:rPr>
                                  <a:rPr kumimoji="0" lang="de-DE" sz="16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c</m:t>
                                </m:r>
                              </m:sub>
                            </m:sSub>
                            <m:sSub>
                              <m:sSubPr>
                                <m:ctrlPr>
                                  <a:rPr kumimoji="0" lang="de-DE"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de-DE"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𝜇</m:t>
                                </m:r>
                              </m:e>
                              <m:sub>
                                <m:r>
                                  <m:rPr>
                                    <m:sty m:val="p"/>
                                  </m:rPr>
                                  <a:rPr kumimoji="0" lang="de-DE" sz="16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c</m:t>
                                </m:r>
                              </m:sub>
                            </m:sSub>
                          </m:den>
                        </m:f>
                      </m:e>
                    </m:rad>
                  </m:oMath>
                </a14:m>
                <a:endParaRPr kumimoji="0" lang="de-DE"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Arial"/>
                    <a:ea typeface="+mn-ea"/>
                    <a:cs typeface="+mn-cs"/>
                  </a:rPr>
                  <a:t>Stacking </a:t>
                </a:r>
                <a:r>
                  <a:rPr kumimoji="0" lang="de-DE" sz="1600" b="0" i="0" u="none" strike="noStrike" kern="1200" cap="none" spc="0" normalizeH="0" baseline="0" noProof="0" dirty="0" err="1">
                    <a:ln>
                      <a:noFill/>
                    </a:ln>
                    <a:solidFill>
                      <a:srgbClr val="000000"/>
                    </a:solidFill>
                    <a:effectLst/>
                    <a:uLnTx/>
                    <a:uFillTx/>
                    <a:latin typeface="Arial"/>
                    <a:ea typeface="+mn-ea"/>
                    <a:cs typeface="+mn-cs"/>
                  </a:rPr>
                  <a:t>factor</a:t>
                </a:r>
                <a:r>
                  <a:rPr kumimoji="0" lang="de-DE" sz="1600" b="0" i="0" u="none" strike="noStrike" kern="1200" cap="none" spc="0" normalizeH="0" baseline="0" noProof="0" dirty="0">
                    <a:ln>
                      <a:noFill/>
                    </a:ln>
                    <a:solidFill>
                      <a:srgbClr val="000000"/>
                    </a:solidFill>
                    <a:effectLst/>
                    <a:uLnTx/>
                    <a:uFillTx/>
                    <a:latin typeface="Arial"/>
                    <a:ea typeface="+mn-ea"/>
                    <a:cs typeface="+mn-cs"/>
                  </a:rPr>
                  <a:t> </a:t>
                </a:r>
                <a14:m>
                  <m:oMath xmlns:m="http://schemas.openxmlformats.org/officeDocument/2006/math">
                    <m:r>
                      <a:rPr kumimoji="0" lang="de-DE"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𝛾</m:t>
                    </m:r>
                    <m:r>
                      <a:rPr kumimoji="0" lang="de-DE"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f>
                      <m:fPr>
                        <m:ctrlPr>
                          <a:rPr kumimoji="0" lang="de-DE"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sSub>
                          <m:sSubPr>
                            <m:ctrlPr>
                              <a:rPr kumimoji="0" lang="de-DE"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de-DE"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m:rPr>
                                <m:sty m:val="p"/>
                              </m:rPr>
                              <a:rPr kumimoji="0" lang="de-DE" sz="16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c</m:t>
                            </m:r>
                          </m:sub>
                        </m:sSub>
                      </m:num>
                      <m:den>
                        <m:sSub>
                          <m:sSubPr>
                            <m:ctrlPr>
                              <a:rPr kumimoji="0" lang="de-DE"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de-DE"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m:rPr>
                                <m:sty m:val="p"/>
                              </m:rPr>
                              <a:rPr kumimoji="0" lang="de-DE" sz="16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Yoke</m:t>
                            </m:r>
                          </m:sub>
                        </m:sSub>
                      </m:den>
                    </m:f>
                  </m:oMath>
                </a14:m>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mc:Choice>
        <mc:Fallback xmlns="">
          <p:sp>
            <p:nvSpPr>
              <p:cNvPr id="8" name="Rectangle: Rounded Corners 7">
                <a:extLst>
                  <a:ext uri="{FF2B5EF4-FFF2-40B4-BE49-F238E27FC236}">
                    <a16:creationId xmlns:a16="http://schemas.microsoft.com/office/drawing/2014/main" id="{45C1E188-C727-EA2A-51BD-02283C58A728}"/>
                  </a:ext>
                </a:extLst>
              </p:cNvPr>
              <p:cNvSpPr>
                <a:spLocks noRot="1" noChangeAspect="1" noMove="1" noResize="1" noEditPoints="1" noAdjustHandles="1" noChangeArrowheads="1" noChangeShapeType="1" noTextEdit="1"/>
              </p:cNvSpPr>
              <p:nvPr/>
            </p:nvSpPr>
            <p:spPr>
              <a:xfrm>
                <a:off x="4079776" y="4976668"/>
                <a:ext cx="2833895" cy="855113"/>
              </a:xfrm>
              <a:prstGeom prst="roundRect">
                <a:avLst/>
              </a:prstGeom>
              <a:blipFill>
                <a:blip r:embed="rId4"/>
                <a:stretch>
                  <a:fillRect t="-26897" b="-13793"/>
                </a:stretch>
              </a:blipFill>
              <a:ln>
                <a:solidFill>
                  <a:schemeClr val="tx1"/>
                </a:solidFill>
              </a:ln>
            </p:spPr>
            <p:txBody>
              <a:bodyPr/>
              <a:lstStyle/>
              <a:p>
                <a:r>
                  <a:rPr lang="en-US">
                    <a:noFill/>
                  </a:rPr>
                  <a:t> </a:t>
                </a:r>
              </a:p>
            </p:txBody>
          </p:sp>
        </mc:Fallback>
      </mc:AlternateContent>
      <p:pic>
        <p:nvPicPr>
          <p:cNvPr id="9" name="Graphic 8">
            <a:extLst>
              <a:ext uri="{FF2B5EF4-FFF2-40B4-BE49-F238E27FC236}">
                <a16:creationId xmlns:a16="http://schemas.microsoft.com/office/drawing/2014/main" id="{16B63539-13B2-4D62-718D-3F6548DA13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76214" y="2006947"/>
            <a:ext cx="1480551" cy="2251041"/>
          </a:xfrm>
          <a:prstGeom prst="rect">
            <a:avLst/>
          </a:prstGeom>
        </p:spPr>
      </p:pic>
      <p:pic>
        <p:nvPicPr>
          <p:cNvPr id="10" name="Picture 9">
            <a:extLst>
              <a:ext uri="{FF2B5EF4-FFF2-40B4-BE49-F238E27FC236}">
                <a16:creationId xmlns:a16="http://schemas.microsoft.com/office/drawing/2014/main" id="{2B621692-9590-A9E2-2BF9-AAE77FDDA62E}"/>
              </a:ext>
            </a:extLst>
          </p:cNvPr>
          <p:cNvPicPr>
            <a:picLocks noChangeAspect="1"/>
          </p:cNvPicPr>
          <p:nvPr/>
        </p:nvPicPr>
        <p:blipFill>
          <a:blip r:embed="rId7"/>
          <a:stretch>
            <a:fillRect/>
          </a:stretch>
        </p:blipFill>
        <p:spPr>
          <a:xfrm>
            <a:off x="9086366" y="4461419"/>
            <a:ext cx="2680709" cy="1908000"/>
          </a:xfrm>
          <a:prstGeom prst="rect">
            <a:avLst/>
          </a:prstGeom>
        </p:spPr>
      </p:pic>
      <p:sp>
        <p:nvSpPr>
          <p:cNvPr id="11" name="TextBox 10">
            <a:extLst>
              <a:ext uri="{FF2B5EF4-FFF2-40B4-BE49-F238E27FC236}">
                <a16:creationId xmlns:a16="http://schemas.microsoft.com/office/drawing/2014/main" id="{8163B919-568B-8C23-C17E-1EDF717F011F}"/>
              </a:ext>
            </a:extLst>
          </p:cNvPr>
          <p:cNvSpPr txBox="1"/>
          <p:nvPr/>
        </p:nvSpPr>
        <p:spPr>
          <a:xfrm>
            <a:off x="7273666" y="4850227"/>
            <a:ext cx="4572000" cy="553998"/>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charset="0"/>
                <a:ea typeface="+mn-ea"/>
                <a:cs typeface="+mn-cs"/>
              </a:rPr>
              <a:t>P. </a:t>
            </a:r>
            <a:r>
              <a:rPr kumimoji="0" lang="en-US" sz="1000" b="0" i="0" u="none" strike="noStrike" kern="1200" cap="none" spc="0" normalizeH="0" baseline="0" noProof="0" dirty="0" err="1">
                <a:ln>
                  <a:noFill/>
                </a:ln>
                <a:solidFill>
                  <a:srgbClr val="000000"/>
                </a:solidFill>
                <a:effectLst/>
                <a:uLnTx/>
                <a:uFillTx/>
                <a:latin typeface="Arial" charset="0"/>
                <a:ea typeface="+mn-ea"/>
                <a:cs typeface="+mn-cs"/>
              </a:rPr>
              <a:t>Dular</a:t>
            </a:r>
            <a:r>
              <a:rPr kumimoji="0" lang="en-US" sz="1000" b="0" i="0" u="none" strike="noStrike" kern="1200" cap="none" spc="0" normalizeH="0" baseline="0" noProof="0" dirty="0">
                <a:ln>
                  <a:noFill/>
                </a:ln>
                <a:solidFill>
                  <a:srgbClr val="000000"/>
                </a:solidFill>
                <a:effectLst/>
                <a:uLnTx/>
                <a:uFillTx/>
                <a:latin typeface="Arial" charset="0"/>
                <a:ea typeface="+mn-ea"/>
                <a:cs typeface="+mn-cs"/>
              </a:rPr>
              <a:t> et al., 2003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charset="0"/>
                <a:ea typeface="+mn-ea"/>
                <a:cs typeface="+mn-cs"/>
              </a:rPr>
              <a:t>L. </a:t>
            </a:r>
            <a:r>
              <a:rPr kumimoji="0" lang="en-US" sz="1000" b="0" i="0" u="none" strike="noStrike" kern="1200" cap="none" spc="0" normalizeH="0" baseline="0" noProof="0" dirty="0" err="1">
                <a:ln>
                  <a:noFill/>
                </a:ln>
                <a:solidFill>
                  <a:srgbClr val="000000"/>
                </a:solidFill>
                <a:effectLst/>
                <a:uLnTx/>
                <a:uFillTx/>
                <a:latin typeface="Arial" charset="0"/>
                <a:ea typeface="+mn-ea"/>
                <a:cs typeface="+mn-cs"/>
              </a:rPr>
              <a:t>Krählenbühl</a:t>
            </a:r>
            <a:r>
              <a:rPr kumimoji="0" lang="en-US" sz="1000" b="0" i="0" u="none" strike="noStrike" kern="1200" cap="none" spc="0" normalizeH="0" baseline="0" noProof="0" dirty="0">
                <a:ln>
                  <a:noFill/>
                </a:ln>
                <a:solidFill>
                  <a:srgbClr val="000000"/>
                </a:solidFill>
                <a:effectLst/>
                <a:uLnTx/>
                <a:uFillTx/>
                <a:latin typeface="Arial" charset="0"/>
                <a:ea typeface="+mn-ea"/>
                <a:cs typeface="+mn-cs"/>
              </a:rPr>
              <a:t> et al., 2004</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000" dirty="0">
                <a:solidFill>
                  <a:srgbClr val="000000"/>
                </a:solidFill>
              </a:rPr>
              <a:t>H. De </a:t>
            </a:r>
            <a:r>
              <a:rPr lang="en-US" sz="1000" dirty="0" err="1">
                <a:solidFill>
                  <a:srgbClr val="000000"/>
                </a:solidFill>
              </a:rPr>
              <a:t>Gersem</a:t>
            </a:r>
            <a:r>
              <a:rPr lang="en-US" sz="1000" dirty="0">
                <a:solidFill>
                  <a:srgbClr val="000000"/>
                </a:solidFill>
              </a:rPr>
              <a:t> et al., 2012</a:t>
            </a: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08270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E3C675-F808-3C10-D338-200ABCFE808E}"/>
              </a:ext>
            </a:extLst>
          </p:cNvPr>
          <p:cNvSpPr>
            <a:spLocks noGrp="1"/>
          </p:cNvSpPr>
          <p:nvPr>
            <p:ph type="body" sz="quarter" idx="10"/>
          </p:nvPr>
        </p:nvSpPr>
        <p:spPr/>
        <p:txBody>
          <a:bodyPr/>
          <a:lstStyle/>
          <a:p>
            <a:r>
              <a:rPr lang="en-US" dirty="0">
                <a:solidFill>
                  <a:schemeClr val="bg2"/>
                </a:solidFill>
              </a:rPr>
              <a:t>Introduction</a:t>
            </a:r>
          </a:p>
        </p:txBody>
      </p:sp>
      <p:sp>
        <p:nvSpPr>
          <p:cNvPr id="3" name="Text Placeholder 2">
            <a:extLst>
              <a:ext uri="{FF2B5EF4-FFF2-40B4-BE49-F238E27FC236}">
                <a16:creationId xmlns:a16="http://schemas.microsoft.com/office/drawing/2014/main" id="{F1BCDA2F-117A-3D6D-2A88-458FAE32D4BB}"/>
              </a:ext>
            </a:extLst>
          </p:cNvPr>
          <p:cNvSpPr>
            <a:spLocks noGrp="1"/>
          </p:cNvSpPr>
          <p:nvPr>
            <p:ph type="body" sz="quarter" idx="11"/>
          </p:nvPr>
        </p:nvSpPr>
        <p:spPr/>
        <p:txBody>
          <a:bodyPr/>
          <a:lstStyle/>
          <a:p>
            <a:r>
              <a:rPr lang="en-US" dirty="0"/>
              <a:t>Contents</a:t>
            </a:r>
          </a:p>
        </p:txBody>
      </p:sp>
      <p:sp>
        <p:nvSpPr>
          <p:cNvPr id="4" name="Title 3">
            <a:extLst>
              <a:ext uri="{FF2B5EF4-FFF2-40B4-BE49-F238E27FC236}">
                <a16:creationId xmlns:a16="http://schemas.microsoft.com/office/drawing/2014/main" id="{7EDA2F3D-2936-EB4F-BD07-2C172873A4DC}"/>
              </a:ext>
            </a:extLst>
          </p:cNvPr>
          <p:cNvSpPr>
            <a:spLocks noGrp="1"/>
          </p:cNvSpPr>
          <p:nvPr>
            <p:ph type="title"/>
          </p:nvPr>
        </p:nvSpPr>
        <p:spPr/>
        <p:txBody>
          <a:bodyPr/>
          <a:lstStyle/>
          <a:p>
            <a:endParaRPr lang="en-US" dirty="0"/>
          </a:p>
        </p:txBody>
      </p:sp>
      <p:sp>
        <p:nvSpPr>
          <p:cNvPr id="5" name="Date Placeholder 4">
            <a:extLst>
              <a:ext uri="{FF2B5EF4-FFF2-40B4-BE49-F238E27FC236}">
                <a16:creationId xmlns:a16="http://schemas.microsoft.com/office/drawing/2014/main" id="{7C982799-90BC-3F32-5A75-4C7E71BD4D28}"/>
              </a:ext>
            </a:extLst>
          </p:cNvPr>
          <p:cNvSpPr>
            <a:spLocks noGrp="1"/>
          </p:cNvSpPr>
          <p:nvPr>
            <p:ph type="dt" sz="half" idx="2"/>
          </p:nvPr>
        </p:nvSpPr>
        <p:spPr/>
        <p:txBody>
          <a:bodyPr/>
          <a:lstStyle/>
          <a:p>
            <a:fld id="{A7EF7D30-0BA4-114E-B802-6C1F082D23D5}" type="datetime1">
              <a:rPr lang="de-DE" smtClean="0"/>
              <a:t>04.07.2023</a:t>
            </a:fld>
            <a:endParaRPr lang="de-DE" dirty="0"/>
          </a:p>
        </p:txBody>
      </p:sp>
      <p:sp>
        <p:nvSpPr>
          <p:cNvPr id="6" name="Slide Number Placeholder 5">
            <a:extLst>
              <a:ext uri="{FF2B5EF4-FFF2-40B4-BE49-F238E27FC236}">
                <a16:creationId xmlns:a16="http://schemas.microsoft.com/office/drawing/2014/main" id="{5F5DE140-BE18-D2C9-0AAC-6010A018F95C}"/>
              </a:ext>
            </a:extLst>
          </p:cNvPr>
          <p:cNvSpPr>
            <a:spLocks noGrp="1"/>
          </p:cNvSpPr>
          <p:nvPr>
            <p:ph type="sldNum" sz="quarter" idx="4"/>
          </p:nvPr>
        </p:nvSpPr>
        <p:spPr/>
        <p:txBody>
          <a:bodyPr/>
          <a:lstStyle/>
          <a:p>
            <a:fld id="{90C102AE-0422-49F2-AB6F-2D341D1EB39B}" type="slidenum">
              <a:rPr lang="de-DE" smtClean="0"/>
              <a:pPr/>
              <a:t>6</a:t>
            </a:fld>
            <a:endParaRPr lang="de-DE" dirty="0"/>
          </a:p>
        </p:txBody>
      </p:sp>
      <p:sp>
        <p:nvSpPr>
          <p:cNvPr id="7" name="Footer Placeholder 6">
            <a:extLst>
              <a:ext uri="{FF2B5EF4-FFF2-40B4-BE49-F238E27FC236}">
                <a16:creationId xmlns:a16="http://schemas.microsoft.com/office/drawing/2014/main" id="{D1611B64-D724-E119-AD00-B41ED3EE03AA}"/>
              </a:ext>
            </a:extLst>
          </p:cNvPr>
          <p:cNvSpPr>
            <a:spLocks noGrp="1"/>
          </p:cNvSpPr>
          <p:nvPr>
            <p:ph type="ftr" sz="quarter" idx="3"/>
          </p:nvPr>
        </p:nvSpPr>
        <p:spPr/>
        <p:txBody>
          <a:bodyPr/>
          <a:lstStyle/>
          <a:p>
            <a:r>
              <a:rPr lang="de-DE" dirty="0" err="1"/>
              <a:t>Dept</a:t>
            </a:r>
            <a:r>
              <a:rPr lang="de-DE" dirty="0"/>
              <a:t>. </a:t>
            </a:r>
            <a:r>
              <a:rPr lang="de-DE" dirty="0" err="1"/>
              <a:t>of</a:t>
            </a:r>
            <a:r>
              <a:rPr lang="de-DE" dirty="0"/>
              <a:t> </a:t>
            </a:r>
            <a:r>
              <a:rPr lang="de-DE" dirty="0" err="1"/>
              <a:t>Electrical</a:t>
            </a:r>
            <a:r>
              <a:rPr lang="de-DE" dirty="0"/>
              <a:t> Engineering and Information Technology | TEMF | Jan-Magnus Christmann</a:t>
            </a:r>
          </a:p>
        </p:txBody>
      </p:sp>
      <p:sp>
        <p:nvSpPr>
          <p:cNvPr id="8" name="Text Placeholder 7">
            <a:extLst>
              <a:ext uri="{FF2B5EF4-FFF2-40B4-BE49-F238E27FC236}">
                <a16:creationId xmlns:a16="http://schemas.microsoft.com/office/drawing/2014/main" id="{B7E9AD25-3D44-7970-58E0-C4AB7D9B482C}"/>
              </a:ext>
            </a:extLst>
          </p:cNvPr>
          <p:cNvSpPr>
            <a:spLocks noGrp="1"/>
          </p:cNvSpPr>
          <p:nvPr>
            <p:ph type="body" sz="quarter" idx="12"/>
          </p:nvPr>
        </p:nvSpPr>
        <p:spPr/>
        <p:txBody>
          <a:bodyPr/>
          <a:lstStyle/>
          <a:p>
            <a:r>
              <a:rPr lang="en-US" dirty="0">
                <a:solidFill>
                  <a:schemeClr val="bg2"/>
                </a:solidFill>
              </a:rPr>
              <a:t>1</a:t>
            </a:r>
          </a:p>
        </p:txBody>
      </p:sp>
      <p:sp>
        <p:nvSpPr>
          <p:cNvPr id="9" name="Text Placeholder 8">
            <a:extLst>
              <a:ext uri="{FF2B5EF4-FFF2-40B4-BE49-F238E27FC236}">
                <a16:creationId xmlns:a16="http://schemas.microsoft.com/office/drawing/2014/main" id="{FC5CB9E1-FB69-5685-C284-0BA22CF292DE}"/>
              </a:ext>
            </a:extLst>
          </p:cNvPr>
          <p:cNvSpPr>
            <a:spLocks noGrp="1"/>
          </p:cNvSpPr>
          <p:nvPr>
            <p:ph type="body" sz="quarter" idx="13"/>
          </p:nvPr>
        </p:nvSpPr>
        <p:spPr/>
        <p:txBody>
          <a:bodyPr/>
          <a:lstStyle/>
          <a:p>
            <a:r>
              <a:rPr lang="en-US" dirty="0">
                <a:solidFill>
                  <a:schemeClr val="bg2"/>
                </a:solidFill>
              </a:rPr>
              <a:t>2</a:t>
            </a:r>
          </a:p>
        </p:txBody>
      </p:sp>
      <p:sp>
        <p:nvSpPr>
          <p:cNvPr id="10" name="Text Placeholder 9">
            <a:extLst>
              <a:ext uri="{FF2B5EF4-FFF2-40B4-BE49-F238E27FC236}">
                <a16:creationId xmlns:a16="http://schemas.microsoft.com/office/drawing/2014/main" id="{E4817347-032B-1F26-A3A6-0D0005EC31F1}"/>
              </a:ext>
            </a:extLst>
          </p:cNvPr>
          <p:cNvSpPr>
            <a:spLocks noGrp="1"/>
          </p:cNvSpPr>
          <p:nvPr>
            <p:ph type="body" sz="quarter" idx="14"/>
          </p:nvPr>
        </p:nvSpPr>
        <p:spPr/>
        <p:txBody>
          <a:bodyPr/>
          <a:lstStyle/>
          <a:p>
            <a:r>
              <a:rPr lang="en-US" dirty="0"/>
              <a:t>3</a:t>
            </a:r>
          </a:p>
        </p:txBody>
      </p:sp>
      <p:sp>
        <p:nvSpPr>
          <p:cNvPr id="11" name="Text Placeholder 10">
            <a:extLst>
              <a:ext uri="{FF2B5EF4-FFF2-40B4-BE49-F238E27FC236}">
                <a16:creationId xmlns:a16="http://schemas.microsoft.com/office/drawing/2014/main" id="{0C9389F0-5270-1411-14FA-8620195F3ABC}"/>
              </a:ext>
            </a:extLst>
          </p:cNvPr>
          <p:cNvSpPr>
            <a:spLocks noGrp="1"/>
          </p:cNvSpPr>
          <p:nvPr>
            <p:ph type="body" sz="quarter" idx="15"/>
          </p:nvPr>
        </p:nvSpPr>
        <p:spPr/>
        <p:txBody>
          <a:bodyPr/>
          <a:lstStyle/>
          <a:p>
            <a:r>
              <a:rPr lang="en-US" dirty="0">
                <a:solidFill>
                  <a:schemeClr val="bg2"/>
                </a:solidFill>
              </a:rPr>
              <a:t>4</a:t>
            </a:r>
          </a:p>
        </p:txBody>
      </p:sp>
      <p:sp>
        <p:nvSpPr>
          <p:cNvPr id="12" name="Text Placeholder 11">
            <a:extLst>
              <a:ext uri="{FF2B5EF4-FFF2-40B4-BE49-F238E27FC236}">
                <a16:creationId xmlns:a16="http://schemas.microsoft.com/office/drawing/2014/main" id="{78C2FC71-5410-AEFD-58A2-354DB3709E97}"/>
              </a:ext>
            </a:extLst>
          </p:cNvPr>
          <p:cNvSpPr>
            <a:spLocks noGrp="1"/>
          </p:cNvSpPr>
          <p:nvPr>
            <p:ph type="body" sz="quarter" idx="16"/>
          </p:nvPr>
        </p:nvSpPr>
        <p:spPr/>
        <p:txBody>
          <a:bodyPr/>
          <a:lstStyle/>
          <a:p>
            <a:r>
              <a:rPr lang="en-US" dirty="0">
                <a:solidFill>
                  <a:schemeClr val="bg2"/>
                </a:solidFill>
              </a:rPr>
              <a:t>5</a:t>
            </a:r>
          </a:p>
        </p:txBody>
      </p:sp>
      <p:sp>
        <p:nvSpPr>
          <p:cNvPr id="13" name="Text Placeholder 12">
            <a:extLst>
              <a:ext uri="{FF2B5EF4-FFF2-40B4-BE49-F238E27FC236}">
                <a16:creationId xmlns:a16="http://schemas.microsoft.com/office/drawing/2014/main" id="{E391286C-4DB5-6AA0-EA85-5D833847A3EB}"/>
              </a:ext>
            </a:extLst>
          </p:cNvPr>
          <p:cNvSpPr>
            <a:spLocks noGrp="1"/>
          </p:cNvSpPr>
          <p:nvPr>
            <p:ph type="body" sz="quarter" idx="17"/>
          </p:nvPr>
        </p:nvSpPr>
        <p:spPr/>
        <p:txBody>
          <a:bodyPr/>
          <a:lstStyle/>
          <a:p>
            <a:r>
              <a:rPr lang="en-US" dirty="0">
                <a:solidFill>
                  <a:schemeClr val="bg2"/>
                </a:solidFill>
              </a:rPr>
              <a:t>Homogenization Technique</a:t>
            </a:r>
          </a:p>
        </p:txBody>
      </p:sp>
      <p:sp>
        <p:nvSpPr>
          <p:cNvPr id="14" name="Text Placeholder 13">
            <a:extLst>
              <a:ext uri="{FF2B5EF4-FFF2-40B4-BE49-F238E27FC236}">
                <a16:creationId xmlns:a16="http://schemas.microsoft.com/office/drawing/2014/main" id="{089D28FB-044A-C662-5397-6392EEE58232}"/>
              </a:ext>
            </a:extLst>
          </p:cNvPr>
          <p:cNvSpPr>
            <a:spLocks noGrp="1"/>
          </p:cNvSpPr>
          <p:nvPr>
            <p:ph type="body" sz="quarter" idx="18"/>
          </p:nvPr>
        </p:nvSpPr>
        <p:spPr/>
        <p:txBody>
          <a:bodyPr/>
          <a:lstStyle/>
          <a:p>
            <a:r>
              <a:rPr lang="en-US" dirty="0"/>
              <a:t>Toy Model</a:t>
            </a:r>
          </a:p>
        </p:txBody>
      </p:sp>
      <p:sp>
        <p:nvSpPr>
          <p:cNvPr id="15" name="Text Placeholder 14">
            <a:extLst>
              <a:ext uri="{FF2B5EF4-FFF2-40B4-BE49-F238E27FC236}">
                <a16:creationId xmlns:a16="http://schemas.microsoft.com/office/drawing/2014/main" id="{4F17B35E-909B-C734-8926-6467DF4F1CE1}"/>
              </a:ext>
            </a:extLst>
          </p:cNvPr>
          <p:cNvSpPr>
            <a:spLocks noGrp="1"/>
          </p:cNvSpPr>
          <p:nvPr>
            <p:ph type="body" sz="quarter" idx="19"/>
          </p:nvPr>
        </p:nvSpPr>
        <p:spPr/>
        <p:txBody>
          <a:bodyPr/>
          <a:lstStyle/>
          <a:p>
            <a:r>
              <a:rPr lang="en-US" dirty="0">
                <a:solidFill>
                  <a:schemeClr val="bg2"/>
                </a:solidFill>
              </a:rPr>
              <a:t>Stand-Alone Corrector Magnet </a:t>
            </a:r>
          </a:p>
        </p:txBody>
      </p:sp>
      <p:sp>
        <p:nvSpPr>
          <p:cNvPr id="16" name="Text Placeholder 15">
            <a:extLst>
              <a:ext uri="{FF2B5EF4-FFF2-40B4-BE49-F238E27FC236}">
                <a16:creationId xmlns:a16="http://schemas.microsoft.com/office/drawing/2014/main" id="{2C9B34EB-1A52-BD7E-9A04-9E81888D1748}"/>
              </a:ext>
            </a:extLst>
          </p:cNvPr>
          <p:cNvSpPr>
            <a:spLocks noGrp="1"/>
          </p:cNvSpPr>
          <p:nvPr>
            <p:ph type="body" sz="quarter" idx="20"/>
          </p:nvPr>
        </p:nvSpPr>
        <p:spPr>
          <a:xfrm>
            <a:off x="1656693" y="5855202"/>
            <a:ext cx="4439307" cy="492443"/>
          </a:xfrm>
        </p:spPr>
        <p:txBody>
          <a:bodyPr/>
          <a:lstStyle/>
          <a:p>
            <a:r>
              <a:rPr lang="en-US" dirty="0">
                <a:solidFill>
                  <a:schemeClr val="bg2"/>
                </a:solidFill>
              </a:rPr>
              <a:t>Corrector Magnet with Neighboring Quadrupoles</a:t>
            </a:r>
          </a:p>
        </p:txBody>
      </p:sp>
      <p:sp>
        <p:nvSpPr>
          <p:cNvPr id="17" name="Text Placeholder 16">
            <a:extLst>
              <a:ext uri="{FF2B5EF4-FFF2-40B4-BE49-F238E27FC236}">
                <a16:creationId xmlns:a16="http://schemas.microsoft.com/office/drawing/2014/main" id="{0CCE791D-B7F2-17C5-9EA4-0D5CAA81F812}"/>
              </a:ext>
            </a:extLst>
          </p:cNvPr>
          <p:cNvSpPr>
            <a:spLocks noGrp="1"/>
          </p:cNvSpPr>
          <p:nvPr>
            <p:ph type="body" sz="quarter" idx="21"/>
          </p:nvPr>
        </p:nvSpPr>
        <p:spPr/>
        <p:txBody>
          <a:bodyPr/>
          <a:lstStyle/>
          <a:p>
            <a:r>
              <a:rPr lang="en-US" dirty="0">
                <a:solidFill>
                  <a:schemeClr val="bg2"/>
                </a:solidFill>
              </a:rPr>
              <a:t>Conclusion/Outlook</a:t>
            </a:r>
          </a:p>
        </p:txBody>
      </p:sp>
      <p:sp>
        <p:nvSpPr>
          <p:cNvPr id="18" name="Text Placeholder 17">
            <a:extLst>
              <a:ext uri="{FF2B5EF4-FFF2-40B4-BE49-F238E27FC236}">
                <a16:creationId xmlns:a16="http://schemas.microsoft.com/office/drawing/2014/main" id="{72629C62-7574-C8C4-84B5-361699AE4EBD}"/>
              </a:ext>
            </a:extLst>
          </p:cNvPr>
          <p:cNvSpPr>
            <a:spLocks noGrp="1"/>
          </p:cNvSpPr>
          <p:nvPr>
            <p:ph type="body" sz="quarter" idx="22"/>
          </p:nvPr>
        </p:nvSpPr>
        <p:spPr/>
        <p:txBody>
          <a:bodyPr/>
          <a:lstStyle/>
          <a:p>
            <a:r>
              <a:rPr lang="en-US" dirty="0">
                <a:solidFill>
                  <a:schemeClr val="bg2"/>
                </a:solidFill>
              </a:rPr>
              <a:t>6</a:t>
            </a:r>
          </a:p>
        </p:txBody>
      </p:sp>
      <p:sp>
        <p:nvSpPr>
          <p:cNvPr id="19" name="Text Placeholder 18">
            <a:extLst>
              <a:ext uri="{FF2B5EF4-FFF2-40B4-BE49-F238E27FC236}">
                <a16:creationId xmlns:a16="http://schemas.microsoft.com/office/drawing/2014/main" id="{E5CAC4E4-305E-8D6E-35AF-90832327B749}"/>
              </a:ext>
            </a:extLst>
          </p:cNvPr>
          <p:cNvSpPr>
            <a:spLocks noGrp="1"/>
          </p:cNvSpPr>
          <p:nvPr>
            <p:ph type="body" sz="quarter" idx="23"/>
          </p:nvPr>
        </p:nvSpPr>
        <p:spPr/>
        <p:txBody>
          <a:bodyPr/>
          <a:lstStyle/>
          <a:p>
            <a:endParaRPr lang="en-US"/>
          </a:p>
        </p:txBody>
      </p:sp>
      <p:sp>
        <p:nvSpPr>
          <p:cNvPr id="20" name="Text Placeholder 19">
            <a:extLst>
              <a:ext uri="{FF2B5EF4-FFF2-40B4-BE49-F238E27FC236}">
                <a16:creationId xmlns:a16="http://schemas.microsoft.com/office/drawing/2014/main" id="{FC3B789E-D7B6-CCBE-CEA4-53A586DC566E}"/>
              </a:ext>
            </a:extLst>
          </p:cNvPr>
          <p:cNvSpPr>
            <a:spLocks noGrp="1"/>
          </p:cNvSpPr>
          <p:nvPr>
            <p:ph type="body" sz="quarter" idx="24"/>
          </p:nvPr>
        </p:nvSpPr>
        <p:spPr/>
        <p:txBody>
          <a:bodyPr/>
          <a:lstStyle/>
          <a:p>
            <a:endParaRPr lang="en-US"/>
          </a:p>
        </p:txBody>
      </p:sp>
      <p:sp>
        <p:nvSpPr>
          <p:cNvPr id="21" name="Text Placeholder 20">
            <a:extLst>
              <a:ext uri="{FF2B5EF4-FFF2-40B4-BE49-F238E27FC236}">
                <a16:creationId xmlns:a16="http://schemas.microsoft.com/office/drawing/2014/main" id="{1FC7DE2B-07F0-BFA7-9723-73600B154826}"/>
              </a:ext>
            </a:extLst>
          </p:cNvPr>
          <p:cNvSpPr>
            <a:spLocks noGrp="1"/>
          </p:cNvSpPr>
          <p:nvPr>
            <p:ph type="body" sz="quarter" idx="25"/>
          </p:nvPr>
        </p:nvSpPr>
        <p:spPr/>
        <p:txBody>
          <a:bodyPr/>
          <a:lstStyle/>
          <a:p>
            <a:endParaRPr lang="en-US"/>
          </a:p>
        </p:txBody>
      </p:sp>
      <p:sp>
        <p:nvSpPr>
          <p:cNvPr id="22" name="Text Placeholder 21">
            <a:extLst>
              <a:ext uri="{FF2B5EF4-FFF2-40B4-BE49-F238E27FC236}">
                <a16:creationId xmlns:a16="http://schemas.microsoft.com/office/drawing/2014/main" id="{51E78726-C498-6B0A-B88C-7D0FAFAFC3B3}"/>
              </a:ext>
            </a:extLst>
          </p:cNvPr>
          <p:cNvSpPr>
            <a:spLocks noGrp="1"/>
          </p:cNvSpPr>
          <p:nvPr>
            <p:ph type="body" sz="quarter" idx="26"/>
          </p:nvPr>
        </p:nvSpPr>
        <p:spPr/>
        <p:txBody>
          <a:bodyPr/>
          <a:lstStyle/>
          <a:p>
            <a:endParaRPr lang="en-US"/>
          </a:p>
        </p:txBody>
      </p:sp>
      <p:sp>
        <p:nvSpPr>
          <p:cNvPr id="23" name="Text Placeholder 22">
            <a:extLst>
              <a:ext uri="{FF2B5EF4-FFF2-40B4-BE49-F238E27FC236}">
                <a16:creationId xmlns:a16="http://schemas.microsoft.com/office/drawing/2014/main" id="{CAE607FE-8327-6F16-5DB2-946F36F51FAC}"/>
              </a:ext>
            </a:extLst>
          </p:cNvPr>
          <p:cNvSpPr>
            <a:spLocks noGrp="1"/>
          </p:cNvSpPr>
          <p:nvPr>
            <p:ph type="body" sz="quarter" idx="27"/>
          </p:nvPr>
        </p:nvSpPr>
        <p:spPr/>
        <p:txBody>
          <a:bodyPr/>
          <a:lstStyle/>
          <a:p>
            <a:endParaRPr lang="en-US"/>
          </a:p>
        </p:txBody>
      </p:sp>
      <p:sp>
        <p:nvSpPr>
          <p:cNvPr id="24" name="Text Placeholder 23">
            <a:extLst>
              <a:ext uri="{FF2B5EF4-FFF2-40B4-BE49-F238E27FC236}">
                <a16:creationId xmlns:a16="http://schemas.microsoft.com/office/drawing/2014/main" id="{7DA2B4A3-6C80-1C67-658C-9B48E8A220DD}"/>
              </a:ext>
            </a:extLst>
          </p:cNvPr>
          <p:cNvSpPr>
            <a:spLocks noGrp="1"/>
          </p:cNvSpPr>
          <p:nvPr>
            <p:ph type="body" sz="quarter" idx="28"/>
          </p:nvPr>
        </p:nvSpPr>
        <p:spPr/>
        <p:txBody>
          <a:bodyPr/>
          <a:lstStyle/>
          <a:p>
            <a:endParaRPr lang="en-US"/>
          </a:p>
        </p:txBody>
      </p:sp>
      <p:sp>
        <p:nvSpPr>
          <p:cNvPr id="25" name="Text Placeholder 24">
            <a:extLst>
              <a:ext uri="{FF2B5EF4-FFF2-40B4-BE49-F238E27FC236}">
                <a16:creationId xmlns:a16="http://schemas.microsoft.com/office/drawing/2014/main" id="{3BDADC41-412B-6D81-181F-C646E413B534}"/>
              </a:ext>
            </a:extLst>
          </p:cNvPr>
          <p:cNvSpPr>
            <a:spLocks noGrp="1"/>
          </p:cNvSpPr>
          <p:nvPr>
            <p:ph type="body" sz="quarter" idx="29"/>
          </p:nvPr>
        </p:nvSpPr>
        <p:spPr/>
        <p:txBody>
          <a:bodyPr/>
          <a:lstStyle/>
          <a:p>
            <a:endParaRPr lang="en-US"/>
          </a:p>
        </p:txBody>
      </p:sp>
      <p:sp>
        <p:nvSpPr>
          <p:cNvPr id="26" name="Text Placeholder 25">
            <a:extLst>
              <a:ext uri="{FF2B5EF4-FFF2-40B4-BE49-F238E27FC236}">
                <a16:creationId xmlns:a16="http://schemas.microsoft.com/office/drawing/2014/main" id="{516F2D1D-9F96-5993-EBD3-9B95B84DF295}"/>
              </a:ext>
            </a:extLst>
          </p:cNvPr>
          <p:cNvSpPr>
            <a:spLocks noGrp="1"/>
          </p:cNvSpPr>
          <p:nvPr>
            <p:ph type="body" sz="quarter" idx="30"/>
          </p:nvPr>
        </p:nvSpPr>
        <p:spPr/>
        <p:txBody>
          <a:bodyPr/>
          <a:lstStyle/>
          <a:p>
            <a:endParaRPr lang="en-US"/>
          </a:p>
        </p:txBody>
      </p:sp>
    </p:spTree>
    <p:extLst>
      <p:ext uri="{BB962C8B-B14F-4D97-AF65-F5344CB8AC3E}">
        <p14:creationId xmlns:p14="http://schemas.microsoft.com/office/powerpoint/2010/main" val="1912305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5AEB2535-8DA0-72A9-FB19-9449BDD9B27A}"/>
                  </a:ext>
                </a:extLst>
              </p:cNvPr>
              <p:cNvSpPr>
                <a:spLocks noGrp="1"/>
              </p:cNvSpPr>
              <p:nvPr>
                <p:ph type="body" sz="quarter" idx="10"/>
              </p:nvPr>
            </p:nvSpPr>
            <p:spPr/>
            <p:txBody>
              <a:bodyPr/>
              <a:lstStyle/>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Arial" charset="0"/>
                    <a:ea typeface="+mn-ea"/>
                    <a:cs typeface="+mn-cs"/>
                  </a:rPr>
                  <a:t>Iron yoke: </a:t>
                </a:r>
                <a:r>
                  <a:rPr kumimoji="0" lang="en-US" sz="1600" b="0" i="0" u="none" strike="noStrike" kern="1200" cap="none" spc="0" normalizeH="0" baseline="0" noProof="0" dirty="0">
                    <a:ln>
                      <a:noFill/>
                    </a:ln>
                    <a:solidFill>
                      <a:srgbClr val="000000"/>
                    </a:solidFill>
                    <a:effectLst/>
                    <a:uLnTx/>
                    <a:uFillTx/>
                    <a:latin typeface="Arial" charset="0"/>
                    <a:ea typeface="+mn-ea"/>
                    <a:cs typeface="+mn-cs"/>
                  </a:rPr>
                  <a:t>length = 40 mm, lamination thickness = 1.83 mm</a:t>
                </a:r>
                <a:endParaRPr kumimoji="0" lang="en-US" sz="1600" b="1" i="0" u="none" strike="noStrike" kern="1200" cap="none" spc="0" normalizeH="0" baseline="0" noProof="0" dirty="0">
                  <a:ln>
                    <a:noFill/>
                  </a:ln>
                  <a:solidFill>
                    <a:srgbClr val="000000"/>
                  </a:solidFill>
                  <a:effectLst/>
                  <a:uLnTx/>
                  <a:uFillTx/>
                  <a:latin typeface="Arial" charset="0"/>
                  <a:ea typeface="+mn-ea"/>
                  <a:cs typeface="+mn-cs"/>
                </a:endParaRP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Arial" charset="0"/>
                    <a:ea typeface="+mn-ea"/>
                    <a:cs typeface="+mn-cs"/>
                  </a:rPr>
                  <a:t>Copper beam pipe: </a:t>
                </a:r>
                <a:r>
                  <a:rPr kumimoji="0" lang="en-US" sz="1600" b="0" i="0" u="none" strike="noStrike" kern="1200" cap="none" spc="0" normalizeH="0" baseline="0" noProof="0" dirty="0">
                    <a:ln>
                      <a:noFill/>
                    </a:ln>
                    <a:solidFill>
                      <a:srgbClr val="000000"/>
                    </a:solidFill>
                    <a:effectLst/>
                    <a:uLnTx/>
                    <a:uFillTx/>
                    <a:latin typeface="Arial" charset="0"/>
                    <a:ea typeface="+mn-ea"/>
                    <a:cs typeface="+mn-cs"/>
                  </a:rPr>
                  <a:t>thickness</a:t>
                </a:r>
                <a:r>
                  <a:rPr kumimoji="0" lang="en-US" sz="1600" b="1" i="0" u="none" strike="noStrike" kern="1200" cap="none" spc="0" normalizeH="0" baseline="0" noProof="0" dirty="0">
                    <a:ln>
                      <a:noFill/>
                    </a:ln>
                    <a:solidFill>
                      <a:srgbClr val="000000"/>
                    </a:solidFill>
                    <a:effectLst/>
                    <a:uLnTx/>
                    <a:uFillTx/>
                    <a:latin typeface="Arial" charset="0"/>
                    <a:ea typeface="+mn-ea"/>
                    <a:cs typeface="+mn-cs"/>
                  </a:rPr>
                  <a:t> </a:t>
                </a:r>
                <a:r>
                  <a:rPr kumimoji="0" lang="en-US" sz="1600" b="0" i="0" u="none" strike="noStrike" kern="1200" cap="none" spc="0" normalizeH="0" baseline="0" noProof="0" dirty="0">
                    <a:ln>
                      <a:noFill/>
                    </a:ln>
                    <a:solidFill>
                      <a:srgbClr val="000000"/>
                    </a:solidFill>
                    <a:effectLst/>
                    <a:uLnTx/>
                    <a:uFillTx/>
                    <a:latin typeface="Arial" charset="0"/>
                    <a:ea typeface="+mn-ea"/>
                    <a:cs typeface="+mn-cs"/>
                  </a:rPr>
                  <a:t>= 0.5 mm, length = 140 mm</a:t>
                </a: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Arial" charset="0"/>
                    <a:ea typeface="+mn-ea"/>
                    <a:cs typeface="+mn-cs"/>
                  </a:rPr>
                  <a:t>Coils</a:t>
                </a:r>
                <a:r>
                  <a:rPr kumimoji="0" lang="en-US" sz="1600" b="0" i="0" u="none" strike="noStrike" kern="1200" cap="none" spc="0" normalizeH="0" baseline="0" noProof="0" dirty="0">
                    <a:ln>
                      <a:noFill/>
                    </a:ln>
                    <a:solidFill>
                      <a:srgbClr val="000000"/>
                    </a:solidFill>
                    <a:effectLst/>
                    <a:uLnTx/>
                    <a:uFillTx/>
                    <a:latin typeface="Arial" charset="0"/>
                    <a:ea typeface="+mn-ea"/>
                    <a:cs typeface="+mn-cs"/>
                  </a:rPr>
                  <a:t>: current </a:t>
                </a:r>
                <a:r>
                  <a:rPr kumimoji="0" lang="en-US" sz="1600" b="1" i="0" u="none" strike="noStrike" kern="1200" cap="none" spc="0" normalizeH="0" baseline="0" noProof="0" dirty="0">
                    <a:ln>
                      <a:noFill/>
                    </a:ln>
                    <a:solidFill>
                      <a:srgbClr val="000000"/>
                    </a:solidFill>
                    <a:effectLst/>
                    <a:uLnTx/>
                    <a:uFillTx/>
                    <a:latin typeface="Arial" charset="0"/>
                    <a:ea typeface="+mn-ea"/>
                    <a:cs typeface="+mn-cs"/>
                  </a:rPr>
                  <a:t>= </a:t>
                </a:r>
                <a:r>
                  <a:rPr kumimoji="0" lang="en-US" sz="1600" b="0" i="0" u="none" strike="noStrike" kern="1200" cap="none" spc="0" normalizeH="0" baseline="0" noProof="0" dirty="0">
                    <a:ln>
                      <a:noFill/>
                    </a:ln>
                    <a:solidFill>
                      <a:srgbClr val="000000"/>
                    </a:solidFill>
                    <a:effectLst/>
                    <a:uLnTx/>
                    <a:uFillTx/>
                    <a:latin typeface="Arial" charset="0"/>
                    <a:ea typeface="+mn-ea"/>
                    <a:cs typeface="+mn-cs"/>
                  </a:rPr>
                  <a:t>10 A (peak), # turns = 250 </a:t>
                </a: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Arial" charset="0"/>
                    <a:ea typeface="+mn-ea"/>
                    <a:cs typeface="+mn-cs"/>
                  </a:rPr>
                  <a:t>Frequency domain simulation </a:t>
                </a:r>
                <a:r>
                  <a:rPr kumimoji="0" lang="en-US" sz="1600" b="0" i="0" u="none" strike="noStrike" kern="1200" cap="none" spc="0" normalizeH="0" baseline="0" noProof="0" dirty="0">
                    <a:ln>
                      <a:noFill/>
                    </a:ln>
                    <a:solidFill>
                      <a:srgbClr val="000000"/>
                    </a:solidFill>
                    <a:effectLst/>
                    <a:uLnTx/>
                    <a:uFillTx/>
                    <a:latin typeface="Arial" charset="0"/>
                    <a:ea typeface="+mn-ea"/>
                    <a:cs typeface="+mn-cs"/>
                  </a:rPr>
                  <a:t>via </a:t>
                </a:r>
                <a14:m>
                  <m:oMath xmlns:m="http://schemas.openxmlformats.org/officeDocument/2006/math">
                    <m:sSup>
                      <m:sSupPr>
                        <m:ctrlPr>
                          <a:rPr kumimoji="0" lang="en-US" sz="16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m:rPr>
                            <m:nor/>
                          </m:rPr>
                          <a:rPr kumimoji="0" lang="en-US" sz="1600" b="1" i="0" u="none" strike="noStrike" kern="1200" cap="none" spc="0" normalizeH="0" baseline="0" noProof="0" dirty="0">
                            <a:ln>
                              <a:noFill/>
                            </a:ln>
                            <a:solidFill>
                              <a:srgbClr val="000000"/>
                            </a:solidFill>
                            <a:effectLst/>
                            <a:uLnTx/>
                            <a:uFillTx/>
                            <a:latin typeface="Arial" charset="0"/>
                            <a:ea typeface="+mn-ea"/>
                            <a:cs typeface="+mn-cs"/>
                          </a:rPr>
                          <m:t>CST</m:t>
                        </m:r>
                        <m:r>
                          <m:rPr>
                            <m:nor/>
                          </m:rPr>
                          <a:rPr kumimoji="0" lang="en-US" sz="1600" b="1" i="0" u="none" strike="noStrike" kern="1200" cap="none" spc="0" normalizeH="0" baseline="0" noProof="0" dirty="0">
                            <a:ln>
                              <a:noFill/>
                            </a:ln>
                            <a:solidFill>
                              <a:srgbClr val="000000"/>
                            </a:solidFill>
                            <a:effectLst/>
                            <a:uLnTx/>
                            <a:uFillTx/>
                            <a:latin typeface="Arial" charset="0"/>
                            <a:ea typeface="+mn-ea"/>
                            <a:cs typeface="+mn-cs"/>
                          </a:rPr>
                          <m:t> </m:t>
                        </m:r>
                        <m:r>
                          <m:rPr>
                            <m:nor/>
                          </m:rPr>
                          <a:rPr kumimoji="0" lang="en-US" sz="1600" b="1" i="0" u="none" strike="noStrike" kern="1200" cap="none" spc="0" normalizeH="0" baseline="0" noProof="0" dirty="0">
                            <a:ln>
                              <a:noFill/>
                            </a:ln>
                            <a:solidFill>
                              <a:srgbClr val="000000"/>
                            </a:solidFill>
                            <a:effectLst/>
                            <a:uLnTx/>
                            <a:uFillTx/>
                            <a:latin typeface="Arial" charset="0"/>
                            <a:ea typeface="+mn-ea"/>
                            <a:cs typeface="+mn-cs"/>
                          </a:rPr>
                          <m:t>Studio</m:t>
                        </m:r>
                        <m:r>
                          <m:rPr>
                            <m:nor/>
                          </m:rPr>
                          <a:rPr kumimoji="0" lang="de-DE" sz="1600" b="1" i="0" u="none" strike="noStrike" kern="1200" cap="none" spc="0" normalizeH="0" baseline="0" noProof="0" dirty="0" smtClean="0">
                            <a:ln>
                              <a:noFill/>
                            </a:ln>
                            <a:solidFill>
                              <a:srgbClr val="000000"/>
                            </a:solidFill>
                            <a:effectLst/>
                            <a:uLnTx/>
                            <a:uFillTx/>
                            <a:latin typeface="Arial" charset="0"/>
                            <a:ea typeface="+mn-ea"/>
                            <a:cs typeface="+mn-cs"/>
                          </a:rPr>
                          <m:t> </m:t>
                        </m:r>
                        <m:r>
                          <m:rPr>
                            <m:nor/>
                          </m:rPr>
                          <a:rPr kumimoji="0" lang="de-DE" sz="1600" b="1" i="0" u="none" strike="noStrike" kern="1200" cap="none" spc="0" normalizeH="0" baseline="0" noProof="0" dirty="0" smtClean="0">
                            <a:ln>
                              <a:noFill/>
                            </a:ln>
                            <a:solidFill>
                              <a:srgbClr val="000000"/>
                            </a:solidFill>
                            <a:effectLst/>
                            <a:uLnTx/>
                            <a:uFillTx/>
                            <a:latin typeface="Arial" charset="0"/>
                            <a:ea typeface="+mn-ea"/>
                            <a:cs typeface="+mn-cs"/>
                          </a:rPr>
                          <m:t>Suite</m:t>
                        </m:r>
                      </m:e>
                      <m:sup>
                        <m:r>
                          <m:rPr>
                            <m:nor/>
                          </m:rPr>
                          <a:rPr kumimoji="0" lang="en-US" sz="1600" b="1" i="0" u="none" strike="noStrike" kern="1200" cap="none" spc="0" normalizeH="0" baseline="0" noProof="0" dirty="0">
                            <a:ln>
                              <a:noFill/>
                            </a:ln>
                            <a:solidFill>
                              <a:srgbClr val="000000"/>
                            </a:solidFill>
                            <a:effectLst/>
                            <a:uLnTx/>
                            <a:uFillTx/>
                            <a:latin typeface="Arial" charset="0"/>
                            <a:ea typeface="+mn-ea"/>
                            <a:cs typeface="+mn-cs"/>
                          </a:rPr>
                          <m:t>®  </m:t>
                        </m:r>
                      </m:sup>
                    </m:sSup>
                  </m:oMath>
                </a14:m>
                <a:endParaRPr lang="en-US" dirty="0"/>
              </a:p>
            </p:txBody>
          </p:sp>
        </mc:Choice>
        <mc:Fallback xmlns="">
          <p:sp>
            <p:nvSpPr>
              <p:cNvPr id="2" name="Text Placeholder 1">
                <a:extLst>
                  <a:ext uri="{FF2B5EF4-FFF2-40B4-BE49-F238E27FC236}">
                    <a16:creationId xmlns:a16="http://schemas.microsoft.com/office/drawing/2014/main" id="{5AEB2535-8DA0-72A9-FB19-9449BDD9B27A}"/>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1508" b="-4762"/>
                </a:stretch>
              </a:blipFill>
            </p:spPr>
            <p:txBody>
              <a:bodyPr/>
              <a:lstStyle/>
              <a:p>
                <a:r>
                  <a:rPr lang="en-US">
                    <a:noFill/>
                  </a:rPr>
                  <a:t> </a:t>
                </a:r>
              </a:p>
            </p:txBody>
          </p:sp>
        </mc:Fallback>
      </mc:AlternateContent>
      <p:sp>
        <p:nvSpPr>
          <p:cNvPr id="3" name="Text Placeholder 2">
            <a:extLst>
              <a:ext uri="{FF2B5EF4-FFF2-40B4-BE49-F238E27FC236}">
                <a16:creationId xmlns:a16="http://schemas.microsoft.com/office/drawing/2014/main" id="{BE658A97-09A0-37F4-6646-9F0303491029}"/>
              </a:ext>
            </a:extLst>
          </p:cNvPr>
          <p:cNvSpPr>
            <a:spLocks noGrp="1"/>
          </p:cNvSpPr>
          <p:nvPr>
            <p:ph type="body" sz="quarter" idx="11"/>
          </p:nvPr>
        </p:nvSpPr>
        <p:spPr/>
        <p:txBody>
          <a:bodyPr/>
          <a:lstStyle/>
          <a:p>
            <a:r>
              <a:rPr lang="en-US" dirty="0"/>
              <a:t>Model Description</a:t>
            </a:r>
          </a:p>
        </p:txBody>
      </p:sp>
      <p:sp>
        <p:nvSpPr>
          <p:cNvPr id="4" name="Title 3">
            <a:extLst>
              <a:ext uri="{FF2B5EF4-FFF2-40B4-BE49-F238E27FC236}">
                <a16:creationId xmlns:a16="http://schemas.microsoft.com/office/drawing/2014/main" id="{9F60ECBF-95DD-EAC8-6213-B759CD65AFAE}"/>
              </a:ext>
            </a:extLst>
          </p:cNvPr>
          <p:cNvSpPr>
            <a:spLocks noGrp="1"/>
          </p:cNvSpPr>
          <p:nvPr>
            <p:ph type="title"/>
          </p:nvPr>
        </p:nvSpPr>
        <p:spPr/>
        <p:txBody>
          <a:bodyPr/>
          <a:lstStyle/>
          <a:p>
            <a:r>
              <a:rPr lang="en-US" dirty="0"/>
              <a:t>Toy Model</a:t>
            </a:r>
          </a:p>
        </p:txBody>
      </p:sp>
      <p:sp>
        <p:nvSpPr>
          <p:cNvPr id="5" name="Date Placeholder 4">
            <a:extLst>
              <a:ext uri="{FF2B5EF4-FFF2-40B4-BE49-F238E27FC236}">
                <a16:creationId xmlns:a16="http://schemas.microsoft.com/office/drawing/2014/main" id="{011B8CB7-691B-78F9-5AFB-842468843860}"/>
              </a:ext>
            </a:extLst>
          </p:cNvPr>
          <p:cNvSpPr>
            <a:spLocks noGrp="1"/>
          </p:cNvSpPr>
          <p:nvPr>
            <p:ph type="dt" sz="half" idx="2"/>
          </p:nvPr>
        </p:nvSpPr>
        <p:spPr/>
        <p:txBody>
          <a:bodyPr/>
          <a:lstStyle/>
          <a:p>
            <a:fld id="{9A305794-074A-AF49-8CD8-BE20D68E65A1}" type="datetime1">
              <a:rPr lang="de-DE" smtClean="0"/>
              <a:t>04.07.2023</a:t>
            </a:fld>
            <a:endParaRPr lang="de-DE" dirty="0"/>
          </a:p>
        </p:txBody>
      </p:sp>
      <p:sp>
        <p:nvSpPr>
          <p:cNvPr id="6" name="Slide Number Placeholder 5">
            <a:extLst>
              <a:ext uri="{FF2B5EF4-FFF2-40B4-BE49-F238E27FC236}">
                <a16:creationId xmlns:a16="http://schemas.microsoft.com/office/drawing/2014/main" id="{749AB460-D654-8F05-3AF1-FC09EBDFC64E}"/>
              </a:ext>
            </a:extLst>
          </p:cNvPr>
          <p:cNvSpPr>
            <a:spLocks noGrp="1"/>
          </p:cNvSpPr>
          <p:nvPr>
            <p:ph type="sldNum" sz="quarter" idx="4"/>
          </p:nvPr>
        </p:nvSpPr>
        <p:spPr/>
        <p:txBody>
          <a:bodyPr/>
          <a:lstStyle/>
          <a:p>
            <a:fld id="{90C102AE-0422-49F2-AB6F-2D341D1EB39B}" type="slidenum">
              <a:rPr lang="de-DE" smtClean="0"/>
              <a:pPr/>
              <a:t>7</a:t>
            </a:fld>
            <a:endParaRPr lang="de-DE" dirty="0"/>
          </a:p>
        </p:txBody>
      </p:sp>
      <p:sp>
        <p:nvSpPr>
          <p:cNvPr id="7" name="Footer Placeholder 6">
            <a:extLst>
              <a:ext uri="{FF2B5EF4-FFF2-40B4-BE49-F238E27FC236}">
                <a16:creationId xmlns:a16="http://schemas.microsoft.com/office/drawing/2014/main" id="{8B524F08-3C21-5E13-8CCB-2DBD4B128A11}"/>
              </a:ext>
            </a:extLst>
          </p:cNvPr>
          <p:cNvSpPr>
            <a:spLocks noGrp="1"/>
          </p:cNvSpPr>
          <p:nvPr>
            <p:ph type="ftr" sz="quarter" idx="3"/>
          </p:nvPr>
        </p:nvSpPr>
        <p:spPr/>
        <p:txBody>
          <a:bodyPr/>
          <a:lstStyle/>
          <a:p>
            <a:r>
              <a:rPr lang="de-DE" dirty="0" err="1"/>
              <a:t>Dept</a:t>
            </a:r>
            <a:r>
              <a:rPr lang="de-DE" dirty="0"/>
              <a:t>. </a:t>
            </a:r>
            <a:r>
              <a:rPr lang="de-DE" dirty="0" err="1"/>
              <a:t>of</a:t>
            </a:r>
            <a:r>
              <a:rPr lang="de-DE" dirty="0"/>
              <a:t> </a:t>
            </a:r>
            <a:r>
              <a:rPr lang="de-DE" dirty="0" err="1"/>
              <a:t>Electrical</a:t>
            </a:r>
            <a:r>
              <a:rPr lang="de-DE" dirty="0"/>
              <a:t> Engineering and Information Technology | TEMF | Jan-Magnus Christmann</a:t>
            </a:r>
          </a:p>
        </p:txBody>
      </p:sp>
      <p:pic>
        <p:nvPicPr>
          <p:cNvPr id="8" name="Content Placeholder 5" descr="A picture containing toy&#10;&#10;Description automatically generated">
            <a:extLst>
              <a:ext uri="{FF2B5EF4-FFF2-40B4-BE49-F238E27FC236}">
                <a16:creationId xmlns:a16="http://schemas.microsoft.com/office/drawing/2014/main" id="{FACADAC4-B836-93F0-B7DC-946E7EB1CB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2887" y="2926232"/>
            <a:ext cx="4675043" cy="3318638"/>
          </a:xfrm>
          <a:prstGeom prst="rect">
            <a:avLst/>
          </a:prstGeom>
        </p:spPr>
      </p:pic>
      <p:pic>
        <p:nvPicPr>
          <p:cNvPr id="13" name="Picture 12" descr="Diagram&#10;&#10;Description automatically generated">
            <a:extLst>
              <a:ext uri="{FF2B5EF4-FFF2-40B4-BE49-F238E27FC236}">
                <a16:creationId xmlns:a16="http://schemas.microsoft.com/office/drawing/2014/main" id="{B7E1695D-133B-6E15-FD59-07EF55AA2F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2024" y="3104998"/>
            <a:ext cx="2141172" cy="3031933"/>
          </a:xfrm>
          <a:prstGeom prst="rect">
            <a:avLst/>
          </a:prstGeom>
        </p:spPr>
      </p:pic>
    </p:spTree>
    <p:extLst>
      <p:ext uri="{BB962C8B-B14F-4D97-AF65-F5344CB8AC3E}">
        <p14:creationId xmlns:p14="http://schemas.microsoft.com/office/powerpoint/2010/main" val="1116458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3052418-04D7-9DC2-9CA6-348B1EDFB3CB}"/>
              </a:ext>
            </a:extLst>
          </p:cNvPr>
          <p:cNvPicPr>
            <a:picLocks noChangeAspect="1"/>
          </p:cNvPicPr>
          <p:nvPr/>
        </p:nvPicPr>
        <p:blipFill>
          <a:blip r:embed="rId3"/>
          <a:stretch>
            <a:fillRect/>
          </a:stretch>
        </p:blipFill>
        <p:spPr>
          <a:xfrm>
            <a:off x="341648" y="2852264"/>
            <a:ext cx="2809093" cy="2448000"/>
          </a:xfrm>
          <a:prstGeom prst="rect">
            <a:avLst/>
          </a:prstGeom>
        </p:spPr>
      </p:pic>
      <p:sp>
        <p:nvSpPr>
          <p:cNvPr id="2" name="Text Placeholder 1">
            <a:extLst>
              <a:ext uri="{FF2B5EF4-FFF2-40B4-BE49-F238E27FC236}">
                <a16:creationId xmlns:a16="http://schemas.microsoft.com/office/drawing/2014/main" id="{EED5C9AF-5806-5B89-C1F4-454DED70D2F4}"/>
              </a:ext>
            </a:extLst>
          </p:cNvPr>
          <p:cNvSpPr>
            <a:spLocks noGrp="1"/>
          </p:cNvSpPr>
          <p:nvPr>
            <p:ph type="body" sz="quarter" idx="10"/>
          </p:nvPr>
        </p:nvSpPr>
        <p:spPr>
          <a:xfrm>
            <a:off x="6528048" y="3206567"/>
            <a:ext cx="5112568" cy="1628672"/>
          </a:xfrm>
        </p:spPr>
        <p:txBody>
          <a:bodyPr/>
          <a:lstStyle/>
          <a:p>
            <a:pPr marL="285750" indent="-285750">
              <a:buFont typeface="Arial" panose="020B0604020202020204" pitchFamily="34" charset="0"/>
              <a:buChar char="•"/>
            </a:pPr>
            <a:r>
              <a:rPr lang="en-US" dirty="0">
                <a:sym typeface="Wingdings" panose="05000000000000000000" pitchFamily="2" charset="2"/>
              </a:rPr>
              <a:t> Strong </a:t>
            </a:r>
            <a:r>
              <a:rPr lang="en-US" dirty="0">
                <a:solidFill>
                  <a:srgbClr val="C00000"/>
                </a:solidFill>
                <a:sym typeface="Wingdings" panose="05000000000000000000" pitchFamily="2" charset="2"/>
              </a:rPr>
              <a:t>mesh dependence of power losses</a:t>
            </a:r>
            <a:r>
              <a:rPr lang="en-US" dirty="0">
                <a:solidFill>
                  <a:srgbClr val="FF0000"/>
                </a:solidFill>
                <a:sym typeface="Wingdings" panose="05000000000000000000" pitchFamily="2" charset="2"/>
              </a:rPr>
              <a:t> </a:t>
            </a:r>
            <a:r>
              <a:rPr lang="en-US" dirty="0">
                <a:sym typeface="Wingdings" panose="05000000000000000000" pitchFamily="2" charset="2"/>
              </a:rPr>
              <a:t>at higher frequencies </a:t>
            </a:r>
          </a:p>
          <a:p>
            <a:pPr marL="742950" lvl="1" indent="-285750">
              <a:buFont typeface="Wingdings" panose="05000000000000000000" pitchFamily="2" charset="2"/>
              <a:buChar char="è"/>
            </a:pPr>
            <a:r>
              <a:rPr lang="en-US" dirty="0">
                <a:sym typeface="Wingdings" panose="05000000000000000000" pitchFamily="2" charset="2"/>
              </a:rPr>
              <a:t>Obtaining reliable results is difficult </a:t>
            </a:r>
          </a:p>
          <a:p>
            <a:pPr marL="742950" lvl="1" indent="-285750">
              <a:buFont typeface="Wingdings" panose="05000000000000000000" pitchFamily="2" charset="2"/>
              <a:buChar char="è"/>
            </a:pPr>
            <a:r>
              <a:rPr lang="en-US" dirty="0">
                <a:sym typeface="Wingdings" panose="05000000000000000000" pitchFamily="2" charset="2"/>
              </a:rPr>
              <a:t> </a:t>
            </a:r>
            <a:r>
              <a:rPr lang="en-US" dirty="0">
                <a:solidFill>
                  <a:srgbClr val="C00000"/>
                </a:solidFill>
                <a:sym typeface="Wingdings" panose="05000000000000000000" pitchFamily="2" charset="2"/>
              </a:rPr>
              <a:t>Need for simplified model</a:t>
            </a:r>
          </a:p>
          <a:p>
            <a:endParaRPr lang="en-US" dirty="0"/>
          </a:p>
        </p:txBody>
      </p:sp>
      <p:sp>
        <p:nvSpPr>
          <p:cNvPr id="3" name="Text Placeholder 2">
            <a:extLst>
              <a:ext uri="{FF2B5EF4-FFF2-40B4-BE49-F238E27FC236}">
                <a16:creationId xmlns:a16="http://schemas.microsoft.com/office/drawing/2014/main" id="{F0B23330-9C47-E37E-C782-F1012B80A123}"/>
              </a:ext>
            </a:extLst>
          </p:cNvPr>
          <p:cNvSpPr>
            <a:spLocks noGrp="1"/>
          </p:cNvSpPr>
          <p:nvPr>
            <p:ph type="body" sz="quarter" idx="11"/>
          </p:nvPr>
        </p:nvSpPr>
        <p:spPr/>
        <p:txBody>
          <a:bodyPr/>
          <a:lstStyle/>
          <a:p>
            <a:r>
              <a:rPr lang="en-US" dirty="0"/>
              <a:t>Simulation of the full model</a:t>
            </a:r>
          </a:p>
        </p:txBody>
      </p:sp>
      <p:sp>
        <p:nvSpPr>
          <p:cNvPr id="4" name="Title 3">
            <a:extLst>
              <a:ext uri="{FF2B5EF4-FFF2-40B4-BE49-F238E27FC236}">
                <a16:creationId xmlns:a16="http://schemas.microsoft.com/office/drawing/2014/main" id="{72EEB6FE-77C1-1578-5486-410893520639}"/>
              </a:ext>
            </a:extLst>
          </p:cNvPr>
          <p:cNvSpPr>
            <a:spLocks noGrp="1"/>
          </p:cNvSpPr>
          <p:nvPr>
            <p:ph type="title"/>
          </p:nvPr>
        </p:nvSpPr>
        <p:spPr/>
        <p:txBody>
          <a:bodyPr/>
          <a:lstStyle/>
          <a:p>
            <a:r>
              <a:rPr lang="en-US" dirty="0"/>
              <a:t>Toy model</a:t>
            </a:r>
          </a:p>
        </p:txBody>
      </p:sp>
      <p:sp>
        <p:nvSpPr>
          <p:cNvPr id="5" name="Date Placeholder 4">
            <a:extLst>
              <a:ext uri="{FF2B5EF4-FFF2-40B4-BE49-F238E27FC236}">
                <a16:creationId xmlns:a16="http://schemas.microsoft.com/office/drawing/2014/main" id="{92A0240B-1556-5EA0-BC9A-E77A5566CDE7}"/>
              </a:ext>
            </a:extLst>
          </p:cNvPr>
          <p:cNvSpPr>
            <a:spLocks noGrp="1"/>
          </p:cNvSpPr>
          <p:nvPr>
            <p:ph type="dt" sz="half" idx="2"/>
          </p:nvPr>
        </p:nvSpPr>
        <p:spPr/>
        <p:txBody>
          <a:bodyPr/>
          <a:lstStyle/>
          <a:p>
            <a:fld id="{9A305794-074A-AF49-8CD8-BE20D68E65A1}" type="datetime1">
              <a:rPr lang="de-DE" smtClean="0"/>
              <a:t>04.07.2023</a:t>
            </a:fld>
            <a:endParaRPr lang="de-DE" dirty="0"/>
          </a:p>
        </p:txBody>
      </p:sp>
      <p:sp>
        <p:nvSpPr>
          <p:cNvPr id="6" name="Slide Number Placeholder 5">
            <a:extLst>
              <a:ext uri="{FF2B5EF4-FFF2-40B4-BE49-F238E27FC236}">
                <a16:creationId xmlns:a16="http://schemas.microsoft.com/office/drawing/2014/main" id="{26395571-C817-1113-86F1-5CD5A95ABFAC}"/>
              </a:ext>
            </a:extLst>
          </p:cNvPr>
          <p:cNvSpPr>
            <a:spLocks noGrp="1"/>
          </p:cNvSpPr>
          <p:nvPr>
            <p:ph type="sldNum" sz="quarter" idx="4"/>
          </p:nvPr>
        </p:nvSpPr>
        <p:spPr/>
        <p:txBody>
          <a:bodyPr/>
          <a:lstStyle/>
          <a:p>
            <a:fld id="{90C102AE-0422-49F2-AB6F-2D341D1EB39B}" type="slidenum">
              <a:rPr lang="de-DE" smtClean="0"/>
              <a:pPr/>
              <a:t>8</a:t>
            </a:fld>
            <a:endParaRPr lang="de-DE" dirty="0"/>
          </a:p>
        </p:txBody>
      </p:sp>
      <p:sp>
        <p:nvSpPr>
          <p:cNvPr id="7" name="Footer Placeholder 6">
            <a:extLst>
              <a:ext uri="{FF2B5EF4-FFF2-40B4-BE49-F238E27FC236}">
                <a16:creationId xmlns:a16="http://schemas.microsoft.com/office/drawing/2014/main" id="{C8225DF1-157C-FE58-AB5A-9734FEBB4BF4}"/>
              </a:ext>
            </a:extLst>
          </p:cNvPr>
          <p:cNvSpPr>
            <a:spLocks noGrp="1"/>
          </p:cNvSpPr>
          <p:nvPr>
            <p:ph type="ftr" sz="quarter" idx="3"/>
          </p:nvPr>
        </p:nvSpPr>
        <p:spPr>
          <a:xfrm>
            <a:off x="1127448" y="6448899"/>
            <a:ext cx="9937104" cy="212183"/>
          </a:xfrm>
        </p:spPr>
        <p:txBody>
          <a:bodyPr/>
          <a:lstStyle/>
          <a:p>
            <a:r>
              <a:rPr lang="de-DE" dirty="0" err="1"/>
              <a:t>Dept</a:t>
            </a:r>
            <a:r>
              <a:rPr lang="de-DE" dirty="0"/>
              <a:t>. </a:t>
            </a:r>
            <a:r>
              <a:rPr lang="de-DE" dirty="0" err="1"/>
              <a:t>of</a:t>
            </a:r>
            <a:r>
              <a:rPr lang="de-DE" dirty="0"/>
              <a:t> </a:t>
            </a:r>
            <a:r>
              <a:rPr lang="de-DE" dirty="0" err="1"/>
              <a:t>Electrical</a:t>
            </a:r>
            <a:r>
              <a:rPr lang="de-DE" dirty="0"/>
              <a:t> Engineering and Information Technology | TEMF | Jan-Magnus Christmann</a:t>
            </a:r>
          </a:p>
        </p:txBody>
      </p:sp>
      <p:pic>
        <p:nvPicPr>
          <p:cNvPr id="9" name="Graphic 8">
            <a:extLst>
              <a:ext uri="{FF2B5EF4-FFF2-40B4-BE49-F238E27FC236}">
                <a16:creationId xmlns:a16="http://schemas.microsoft.com/office/drawing/2014/main" id="{4A345101-2707-0108-26DF-C466F3E84CC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10379" y="2852264"/>
            <a:ext cx="2829393" cy="2448000"/>
          </a:xfrm>
          <a:prstGeom prst="rect">
            <a:avLst/>
          </a:prstGeom>
        </p:spPr>
      </p:pic>
      <mc:AlternateContent xmlns:mc="http://schemas.openxmlformats.org/markup-compatibility/2006" xmlns:a14="http://schemas.microsoft.com/office/drawing/2010/main">
        <mc:Choice Requires="a14">
          <p:graphicFrame>
            <p:nvGraphicFramePr>
              <p:cNvPr id="10" name="Table 31">
                <a:extLst>
                  <a:ext uri="{FF2B5EF4-FFF2-40B4-BE49-F238E27FC236}">
                    <a16:creationId xmlns:a16="http://schemas.microsoft.com/office/drawing/2014/main" id="{786FE256-573F-3790-46A1-24CBB543119F}"/>
                  </a:ext>
                </a:extLst>
              </p:cNvPr>
              <p:cNvGraphicFramePr>
                <a:graphicFrameLocks noGrp="1"/>
              </p:cNvGraphicFramePr>
              <p:nvPr>
                <p:extLst>
                  <p:ext uri="{D42A27DB-BD31-4B8C-83A1-F6EECF244321}">
                    <p14:modId xmlns:p14="http://schemas.microsoft.com/office/powerpoint/2010/main" val="4052407393"/>
                  </p:ext>
                </p:extLst>
              </p:nvPr>
            </p:nvGraphicFramePr>
            <p:xfrm>
              <a:off x="838738" y="5395569"/>
              <a:ext cx="5275896" cy="612000"/>
            </p:xfrm>
            <a:graphic>
              <a:graphicData uri="http://schemas.openxmlformats.org/drawingml/2006/table">
                <a:tbl>
                  <a:tblPr firstRow="1" bandRow="1">
                    <a:tableStyleId>{5940675A-B579-460E-94D1-54222C63F5DA}</a:tableStyleId>
                  </a:tblPr>
                  <a:tblGrid>
                    <a:gridCol w="1362393">
                      <a:extLst>
                        <a:ext uri="{9D8B030D-6E8A-4147-A177-3AD203B41FA5}">
                          <a16:colId xmlns:a16="http://schemas.microsoft.com/office/drawing/2014/main" val="3255368493"/>
                        </a:ext>
                      </a:extLst>
                    </a:gridCol>
                    <a:gridCol w="776033">
                      <a:extLst>
                        <a:ext uri="{9D8B030D-6E8A-4147-A177-3AD203B41FA5}">
                          <a16:colId xmlns:a16="http://schemas.microsoft.com/office/drawing/2014/main" val="2099891940"/>
                        </a:ext>
                      </a:extLst>
                    </a:gridCol>
                    <a:gridCol w="809371">
                      <a:extLst>
                        <a:ext uri="{9D8B030D-6E8A-4147-A177-3AD203B41FA5}">
                          <a16:colId xmlns:a16="http://schemas.microsoft.com/office/drawing/2014/main" val="93872601"/>
                        </a:ext>
                      </a:extLst>
                    </a:gridCol>
                    <a:gridCol w="776033">
                      <a:extLst>
                        <a:ext uri="{9D8B030D-6E8A-4147-A177-3AD203B41FA5}">
                          <a16:colId xmlns:a16="http://schemas.microsoft.com/office/drawing/2014/main" val="2260480276"/>
                        </a:ext>
                      </a:extLst>
                    </a:gridCol>
                    <a:gridCol w="776033">
                      <a:extLst>
                        <a:ext uri="{9D8B030D-6E8A-4147-A177-3AD203B41FA5}">
                          <a16:colId xmlns:a16="http://schemas.microsoft.com/office/drawing/2014/main" val="263148123"/>
                        </a:ext>
                      </a:extLst>
                    </a:gridCol>
                    <a:gridCol w="776033">
                      <a:extLst>
                        <a:ext uri="{9D8B030D-6E8A-4147-A177-3AD203B41FA5}">
                          <a16:colId xmlns:a16="http://schemas.microsoft.com/office/drawing/2014/main" val="201179469"/>
                        </a:ext>
                      </a:extLst>
                    </a:gridCol>
                  </a:tblGrid>
                  <a:tr h="306000">
                    <a:tc>
                      <a:txBody>
                        <a:bodyPr/>
                        <a:lstStyle/>
                        <a:p>
                          <a:pPr algn="ctr"/>
                          <a:r>
                            <a:rPr lang="en-US" sz="1200" dirty="0"/>
                            <a:t># </a:t>
                          </a:r>
                          <a:r>
                            <a:rPr lang="en-US" sz="1200" b="1" dirty="0"/>
                            <a:t>Tetrahedra</a:t>
                          </a:r>
                        </a:p>
                      </a:txBody>
                      <a:tcPr anchor="ctr"/>
                    </a:tc>
                    <a:tc>
                      <a:txBody>
                        <a:bodyPr/>
                        <a:lstStyle/>
                        <a:p>
                          <a:pPr algn="ctr"/>
                          <a14:m>
                            <m:oMathPara xmlns:m="http://schemas.openxmlformats.org/officeDocument/2006/math">
                              <m:oMathParaPr>
                                <m:jc m:val="centerGroup"/>
                              </m:oMathParaPr>
                              <m:oMath xmlns:m="http://schemas.openxmlformats.org/officeDocument/2006/math">
                                <m:r>
                                  <a:rPr lang="de-DE" sz="1200" b="0" i="1" smtClean="0">
                                    <a:latin typeface="Cambria Math" panose="02040503050406030204" pitchFamily="18" charset="0"/>
                                  </a:rPr>
                                  <m:t>4.2⋅</m:t>
                                </m:r>
                                <m:sSup>
                                  <m:sSupPr>
                                    <m:ctrlPr>
                                      <a:rPr lang="de-DE" sz="1200" b="0" i="1" smtClean="0">
                                        <a:latin typeface="Cambria Math" panose="02040503050406030204" pitchFamily="18" charset="0"/>
                                      </a:rPr>
                                    </m:ctrlPr>
                                  </m:sSupPr>
                                  <m:e>
                                    <m:r>
                                      <a:rPr lang="de-DE" sz="1200" b="0" i="1" smtClean="0">
                                        <a:latin typeface="Cambria Math" panose="02040503050406030204" pitchFamily="18" charset="0"/>
                                      </a:rPr>
                                      <m:t>10</m:t>
                                    </m:r>
                                  </m:e>
                                  <m:sup>
                                    <m:r>
                                      <a:rPr lang="de-DE" sz="1200" b="0" i="1" smtClean="0">
                                        <a:latin typeface="Cambria Math" panose="02040503050406030204" pitchFamily="18" charset="0"/>
                                      </a:rPr>
                                      <m:t>4</m:t>
                                    </m:r>
                                  </m:sup>
                                </m:sSup>
                              </m:oMath>
                            </m:oMathPara>
                          </a14:m>
                          <a:endParaRPr lang="en-US" sz="12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de-DE" sz="1200" b="0" i="1" smtClean="0">
                                    <a:latin typeface="Cambria Math" panose="02040503050406030204" pitchFamily="18" charset="0"/>
                                  </a:rPr>
                                  <m:t>4.0 ⋅</m:t>
                                </m:r>
                                <m:sSup>
                                  <m:sSupPr>
                                    <m:ctrlPr>
                                      <a:rPr lang="de-DE" sz="1200" b="0" i="1" smtClean="0">
                                        <a:latin typeface="Cambria Math" panose="02040503050406030204" pitchFamily="18" charset="0"/>
                                      </a:rPr>
                                    </m:ctrlPr>
                                  </m:sSupPr>
                                  <m:e>
                                    <m:r>
                                      <a:rPr lang="de-DE" sz="1200" b="0" i="1" smtClean="0">
                                        <a:latin typeface="Cambria Math" panose="02040503050406030204" pitchFamily="18" charset="0"/>
                                      </a:rPr>
                                      <m:t>10</m:t>
                                    </m:r>
                                  </m:e>
                                  <m:sup>
                                    <m:r>
                                      <a:rPr lang="de-DE" sz="1200" b="0" i="1" smtClean="0">
                                        <a:latin typeface="Cambria Math" panose="02040503050406030204" pitchFamily="18" charset="0"/>
                                      </a:rPr>
                                      <m:t>5</m:t>
                                    </m:r>
                                  </m:sup>
                                </m:sSup>
                              </m:oMath>
                            </m:oMathPara>
                          </a14:m>
                          <a:endParaRPr lang="en-US" sz="12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de-DE" sz="1200" b="0" i="1" smtClean="0">
                                    <a:latin typeface="Cambria Math" panose="02040503050406030204" pitchFamily="18" charset="0"/>
                                  </a:rPr>
                                  <m:t>1.2⋅</m:t>
                                </m:r>
                                <m:sSup>
                                  <m:sSupPr>
                                    <m:ctrlPr>
                                      <a:rPr lang="de-DE" sz="1200" b="0" i="1" smtClean="0">
                                        <a:latin typeface="Cambria Math" panose="02040503050406030204" pitchFamily="18" charset="0"/>
                                      </a:rPr>
                                    </m:ctrlPr>
                                  </m:sSupPr>
                                  <m:e>
                                    <m:r>
                                      <a:rPr lang="de-DE" sz="1200" b="0" i="1" smtClean="0">
                                        <a:latin typeface="Cambria Math" panose="02040503050406030204" pitchFamily="18" charset="0"/>
                                      </a:rPr>
                                      <m:t>10</m:t>
                                    </m:r>
                                  </m:e>
                                  <m:sup>
                                    <m:r>
                                      <a:rPr lang="de-DE" sz="1200" b="0" i="1" smtClean="0">
                                        <a:latin typeface="Cambria Math" panose="02040503050406030204" pitchFamily="18" charset="0"/>
                                      </a:rPr>
                                      <m:t>6</m:t>
                                    </m:r>
                                  </m:sup>
                                </m:sSup>
                              </m:oMath>
                            </m:oMathPara>
                          </a14:m>
                          <a:endParaRPr lang="en-US" sz="12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de-DE" sz="1200" b="0" i="1" smtClean="0">
                                    <a:latin typeface="Cambria Math" panose="02040503050406030204" pitchFamily="18" charset="0"/>
                                  </a:rPr>
                                  <m:t>3.4⋅</m:t>
                                </m:r>
                                <m:sSup>
                                  <m:sSupPr>
                                    <m:ctrlPr>
                                      <a:rPr lang="de-DE" sz="1200" b="0" i="1" smtClean="0">
                                        <a:latin typeface="Cambria Math" panose="02040503050406030204" pitchFamily="18" charset="0"/>
                                      </a:rPr>
                                    </m:ctrlPr>
                                  </m:sSupPr>
                                  <m:e>
                                    <m:r>
                                      <a:rPr lang="de-DE" sz="1200" b="0" i="1" smtClean="0">
                                        <a:latin typeface="Cambria Math" panose="02040503050406030204" pitchFamily="18" charset="0"/>
                                      </a:rPr>
                                      <m:t>10</m:t>
                                    </m:r>
                                  </m:e>
                                  <m:sup>
                                    <m:r>
                                      <a:rPr lang="de-DE" sz="1200" b="0" i="1" smtClean="0">
                                        <a:latin typeface="Cambria Math" panose="02040503050406030204" pitchFamily="18" charset="0"/>
                                      </a:rPr>
                                      <m:t>6</m:t>
                                    </m:r>
                                  </m:sup>
                                </m:sSup>
                              </m:oMath>
                            </m:oMathPara>
                          </a14:m>
                          <a:endParaRPr lang="en-US" sz="12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de-DE" sz="1200" b="0" i="1" smtClean="0">
                                    <a:latin typeface="Cambria Math" panose="02040503050406030204" pitchFamily="18" charset="0"/>
                                  </a:rPr>
                                  <m:t>7.7⋅</m:t>
                                </m:r>
                                <m:sSup>
                                  <m:sSupPr>
                                    <m:ctrlPr>
                                      <a:rPr lang="de-DE" sz="1200" b="0" i="1" smtClean="0">
                                        <a:latin typeface="Cambria Math" panose="02040503050406030204" pitchFamily="18" charset="0"/>
                                      </a:rPr>
                                    </m:ctrlPr>
                                  </m:sSupPr>
                                  <m:e>
                                    <m:r>
                                      <a:rPr lang="de-DE" sz="1200" b="0" i="1" smtClean="0">
                                        <a:latin typeface="Cambria Math" panose="02040503050406030204" pitchFamily="18" charset="0"/>
                                      </a:rPr>
                                      <m:t>10</m:t>
                                    </m:r>
                                  </m:e>
                                  <m:sup>
                                    <m:r>
                                      <a:rPr lang="de-DE" sz="1200" b="0" i="1" smtClean="0">
                                        <a:latin typeface="Cambria Math" panose="02040503050406030204" pitchFamily="18" charset="0"/>
                                      </a:rPr>
                                      <m:t>6</m:t>
                                    </m:r>
                                  </m:sup>
                                </m:sSup>
                              </m:oMath>
                            </m:oMathPara>
                          </a14:m>
                          <a:endParaRPr lang="en-US" sz="1200" dirty="0"/>
                        </a:p>
                      </a:txBody>
                      <a:tcPr anchor="ctr"/>
                    </a:tc>
                    <a:extLst>
                      <a:ext uri="{0D108BD9-81ED-4DB2-BD59-A6C34878D82A}">
                        <a16:rowId xmlns:a16="http://schemas.microsoft.com/office/drawing/2014/main" val="4135583047"/>
                      </a:ext>
                    </a:extLst>
                  </a:tr>
                  <a:tr h="306000">
                    <a:tc>
                      <a:txBody>
                        <a:bodyPr/>
                        <a:lstStyle/>
                        <a:p>
                          <a:pPr algn="ctr"/>
                          <a:r>
                            <a:rPr lang="en-US" sz="1200" b="1" dirty="0"/>
                            <a:t>Simulation time</a:t>
                          </a:r>
                        </a:p>
                      </a:txBody>
                      <a:tcPr anchor="ctr"/>
                    </a:tc>
                    <a:tc>
                      <a:txBody>
                        <a:bodyPr/>
                        <a:lstStyle/>
                        <a:p>
                          <a:pPr algn="ctr"/>
                          <a14:m>
                            <m:oMathPara xmlns:m="http://schemas.openxmlformats.org/officeDocument/2006/math">
                              <m:oMathParaPr>
                                <m:jc m:val="centerGroup"/>
                              </m:oMathParaPr>
                              <m:oMath xmlns:m="http://schemas.openxmlformats.org/officeDocument/2006/math">
                                <m:r>
                                  <a:rPr lang="de-DE" sz="1200" b="0" i="1" smtClean="0">
                                    <a:latin typeface="Cambria Math" panose="02040503050406030204" pitchFamily="18" charset="0"/>
                                  </a:rPr>
                                  <m:t>2 </m:t>
                                </m:r>
                                <m:r>
                                  <m:rPr>
                                    <m:sty m:val="p"/>
                                  </m:rPr>
                                  <a:rPr lang="de-DE" sz="1200" b="0" i="0" smtClean="0">
                                    <a:latin typeface="Cambria Math" panose="02040503050406030204" pitchFamily="18" charset="0"/>
                                  </a:rPr>
                                  <m:t>min</m:t>
                                </m:r>
                                <m:r>
                                  <a:rPr lang="de-DE" sz="1200" b="0" i="1" smtClean="0">
                                    <a:latin typeface="Cambria Math" panose="02040503050406030204" pitchFamily="18" charset="0"/>
                                  </a:rPr>
                                  <m:t> </m:t>
                                </m:r>
                              </m:oMath>
                            </m:oMathPara>
                          </a14:m>
                          <a:endParaRPr lang="en-US" sz="1200" i="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de-DE" sz="1200" b="0" i="1" smtClean="0">
                                    <a:latin typeface="Cambria Math" panose="02040503050406030204" pitchFamily="18" charset="0"/>
                                  </a:rPr>
                                  <m:t>20 </m:t>
                                </m:r>
                                <m:r>
                                  <m:rPr>
                                    <m:sty m:val="p"/>
                                  </m:rPr>
                                  <a:rPr lang="de-DE" sz="1200" b="0" i="0" smtClean="0">
                                    <a:latin typeface="Cambria Math" panose="02040503050406030204" pitchFamily="18" charset="0"/>
                                  </a:rPr>
                                  <m:t>min</m:t>
                                </m:r>
                              </m:oMath>
                            </m:oMathPara>
                          </a14:m>
                          <a:endParaRPr lang="en-US" sz="1200" i="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de-DE" sz="1200" b="0" i="1" smtClean="0">
                                    <a:latin typeface="Cambria Math" panose="02040503050406030204" pitchFamily="18" charset="0"/>
                                  </a:rPr>
                                  <m:t>1</m:t>
                                </m:r>
                                <m:r>
                                  <a:rPr lang="de-DE" sz="1200" b="0" i="0" smtClean="0">
                                    <a:latin typeface="Cambria Math" panose="02040503050406030204" pitchFamily="18" charset="0"/>
                                  </a:rPr>
                                  <m:t> </m:t>
                                </m:r>
                                <m:r>
                                  <m:rPr>
                                    <m:sty m:val="p"/>
                                  </m:rPr>
                                  <a:rPr lang="de-DE" sz="1200" b="0" i="0" smtClean="0">
                                    <a:latin typeface="Cambria Math" panose="02040503050406030204" pitchFamily="18" charset="0"/>
                                  </a:rPr>
                                  <m:t>h</m:t>
                                </m:r>
                                <m:r>
                                  <a:rPr lang="de-DE" sz="1200" b="0" i="1" smtClean="0">
                                    <a:latin typeface="Cambria Math" panose="02040503050406030204" pitchFamily="18" charset="0"/>
                                  </a:rPr>
                                  <m:t> </m:t>
                                </m:r>
                              </m:oMath>
                            </m:oMathPara>
                          </a14:m>
                          <a:endParaRPr lang="en-US" sz="12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de-DE" sz="1200" b="0" i="1" smtClean="0">
                                    <a:latin typeface="Cambria Math" panose="02040503050406030204" pitchFamily="18" charset="0"/>
                                  </a:rPr>
                                  <m:t>7.5 </m:t>
                                </m:r>
                                <m:r>
                                  <m:rPr>
                                    <m:sty m:val="p"/>
                                  </m:rPr>
                                  <a:rPr lang="de-DE" sz="1200" b="0" i="0" smtClean="0">
                                    <a:latin typeface="Cambria Math" panose="02040503050406030204" pitchFamily="18" charset="0"/>
                                  </a:rPr>
                                  <m:t>h</m:t>
                                </m:r>
                                <m:r>
                                  <a:rPr lang="de-DE" sz="1200" b="0" i="1" smtClean="0">
                                    <a:latin typeface="Cambria Math" panose="02040503050406030204" pitchFamily="18" charset="0"/>
                                  </a:rPr>
                                  <m:t> </m:t>
                                </m:r>
                              </m:oMath>
                            </m:oMathPara>
                          </a14:m>
                          <a:endParaRPr lang="en-US" sz="12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de-DE" sz="1200" b="0" i="1" smtClean="0">
                                    <a:latin typeface="Cambria Math" panose="02040503050406030204" pitchFamily="18" charset="0"/>
                                  </a:rPr>
                                  <m:t>21.5 </m:t>
                                </m:r>
                                <m:r>
                                  <m:rPr>
                                    <m:sty m:val="p"/>
                                  </m:rPr>
                                  <a:rPr lang="de-DE" sz="1200" b="0" i="0" smtClean="0">
                                    <a:latin typeface="Cambria Math" panose="02040503050406030204" pitchFamily="18" charset="0"/>
                                  </a:rPr>
                                  <m:t>h</m:t>
                                </m:r>
                              </m:oMath>
                            </m:oMathPara>
                          </a14:m>
                          <a:endParaRPr lang="en-US" sz="1200" i="0" dirty="0"/>
                        </a:p>
                      </a:txBody>
                      <a:tcPr anchor="ctr"/>
                    </a:tc>
                    <a:extLst>
                      <a:ext uri="{0D108BD9-81ED-4DB2-BD59-A6C34878D82A}">
                        <a16:rowId xmlns:a16="http://schemas.microsoft.com/office/drawing/2014/main" val="2021251777"/>
                      </a:ext>
                    </a:extLst>
                  </a:tr>
                </a:tbl>
              </a:graphicData>
            </a:graphic>
          </p:graphicFrame>
        </mc:Choice>
        <mc:Fallback xmlns="">
          <p:graphicFrame>
            <p:nvGraphicFramePr>
              <p:cNvPr id="10" name="Table 31">
                <a:extLst>
                  <a:ext uri="{FF2B5EF4-FFF2-40B4-BE49-F238E27FC236}">
                    <a16:creationId xmlns:a16="http://schemas.microsoft.com/office/drawing/2014/main" id="{786FE256-573F-3790-46A1-24CBB543119F}"/>
                  </a:ext>
                </a:extLst>
              </p:cNvPr>
              <p:cNvGraphicFramePr>
                <a:graphicFrameLocks noGrp="1"/>
              </p:cNvGraphicFramePr>
              <p:nvPr>
                <p:extLst>
                  <p:ext uri="{D42A27DB-BD31-4B8C-83A1-F6EECF244321}">
                    <p14:modId xmlns:p14="http://schemas.microsoft.com/office/powerpoint/2010/main" val="4052407393"/>
                  </p:ext>
                </p:extLst>
              </p:nvPr>
            </p:nvGraphicFramePr>
            <p:xfrm>
              <a:off x="838738" y="5395569"/>
              <a:ext cx="5275896" cy="612000"/>
            </p:xfrm>
            <a:graphic>
              <a:graphicData uri="http://schemas.openxmlformats.org/drawingml/2006/table">
                <a:tbl>
                  <a:tblPr firstRow="1" bandRow="1">
                    <a:tableStyleId>{5940675A-B579-460E-94D1-54222C63F5DA}</a:tableStyleId>
                  </a:tblPr>
                  <a:tblGrid>
                    <a:gridCol w="1362393">
                      <a:extLst>
                        <a:ext uri="{9D8B030D-6E8A-4147-A177-3AD203B41FA5}">
                          <a16:colId xmlns:a16="http://schemas.microsoft.com/office/drawing/2014/main" val="3255368493"/>
                        </a:ext>
                      </a:extLst>
                    </a:gridCol>
                    <a:gridCol w="776033">
                      <a:extLst>
                        <a:ext uri="{9D8B030D-6E8A-4147-A177-3AD203B41FA5}">
                          <a16:colId xmlns:a16="http://schemas.microsoft.com/office/drawing/2014/main" val="2099891940"/>
                        </a:ext>
                      </a:extLst>
                    </a:gridCol>
                    <a:gridCol w="809371">
                      <a:extLst>
                        <a:ext uri="{9D8B030D-6E8A-4147-A177-3AD203B41FA5}">
                          <a16:colId xmlns:a16="http://schemas.microsoft.com/office/drawing/2014/main" val="93872601"/>
                        </a:ext>
                      </a:extLst>
                    </a:gridCol>
                    <a:gridCol w="776033">
                      <a:extLst>
                        <a:ext uri="{9D8B030D-6E8A-4147-A177-3AD203B41FA5}">
                          <a16:colId xmlns:a16="http://schemas.microsoft.com/office/drawing/2014/main" val="2260480276"/>
                        </a:ext>
                      </a:extLst>
                    </a:gridCol>
                    <a:gridCol w="776033">
                      <a:extLst>
                        <a:ext uri="{9D8B030D-6E8A-4147-A177-3AD203B41FA5}">
                          <a16:colId xmlns:a16="http://schemas.microsoft.com/office/drawing/2014/main" val="263148123"/>
                        </a:ext>
                      </a:extLst>
                    </a:gridCol>
                    <a:gridCol w="776033">
                      <a:extLst>
                        <a:ext uri="{9D8B030D-6E8A-4147-A177-3AD203B41FA5}">
                          <a16:colId xmlns:a16="http://schemas.microsoft.com/office/drawing/2014/main" val="201179469"/>
                        </a:ext>
                      </a:extLst>
                    </a:gridCol>
                  </a:tblGrid>
                  <a:tr h="306000">
                    <a:tc>
                      <a:txBody>
                        <a:bodyPr/>
                        <a:lstStyle/>
                        <a:p>
                          <a:pPr algn="ctr"/>
                          <a:r>
                            <a:rPr lang="en-US" sz="1200" dirty="0"/>
                            <a:t># </a:t>
                          </a:r>
                          <a:r>
                            <a:rPr lang="en-US" sz="1200" b="1" dirty="0"/>
                            <a:t>Tetrahedra</a:t>
                          </a:r>
                        </a:p>
                      </a:txBody>
                      <a:tcPr anchor="ctr"/>
                    </a:tc>
                    <a:tc>
                      <a:txBody>
                        <a:bodyPr/>
                        <a:lstStyle/>
                        <a:p>
                          <a:endParaRPr lang="en-US"/>
                        </a:p>
                      </a:txBody>
                      <a:tcPr anchor="ctr">
                        <a:blipFill>
                          <a:blip r:embed="rId6"/>
                          <a:stretch>
                            <a:fillRect l="-177165" t="-1961" r="-407874" b="-105882"/>
                          </a:stretch>
                        </a:blipFill>
                      </a:tcPr>
                    </a:tc>
                    <a:tc>
                      <a:txBody>
                        <a:bodyPr/>
                        <a:lstStyle/>
                        <a:p>
                          <a:endParaRPr lang="en-US"/>
                        </a:p>
                      </a:txBody>
                      <a:tcPr anchor="ctr">
                        <a:blipFill>
                          <a:blip r:embed="rId6"/>
                          <a:stretch>
                            <a:fillRect l="-264662" t="-1961" r="-289474" b="-105882"/>
                          </a:stretch>
                        </a:blipFill>
                      </a:tcPr>
                    </a:tc>
                    <a:tc>
                      <a:txBody>
                        <a:bodyPr/>
                        <a:lstStyle/>
                        <a:p>
                          <a:endParaRPr lang="en-US"/>
                        </a:p>
                      </a:txBody>
                      <a:tcPr anchor="ctr">
                        <a:blipFill>
                          <a:blip r:embed="rId6"/>
                          <a:stretch>
                            <a:fillRect l="-378906" t="-1961" r="-200781" b="-105882"/>
                          </a:stretch>
                        </a:blipFill>
                      </a:tcPr>
                    </a:tc>
                    <a:tc>
                      <a:txBody>
                        <a:bodyPr/>
                        <a:lstStyle/>
                        <a:p>
                          <a:endParaRPr lang="en-US"/>
                        </a:p>
                      </a:txBody>
                      <a:tcPr anchor="ctr">
                        <a:blipFill>
                          <a:blip r:embed="rId6"/>
                          <a:stretch>
                            <a:fillRect l="-482677" t="-1961" r="-102362" b="-105882"/>
                          </a:stretch>
                        </a:blipFill>
                      </a:tcPr>
                    </a:tc>
                    <a:tc>
                      <a:txBody>
                        <a:bodyPr/>
                        <a:lstStyle/>
                        <a:p>
                          <a:endParaRPr lang="en-US"/>
                        </a:p>
                      </a:txBody>
                      <a:tcPr anchor="ctr">
                        <a:blipFill>
                          <a:blip r:embed="rId6"/>
                          <a:stretch>
                            <a:fillRect l="-578125" t="-1961" r="-1563" b="-105882"/>
                          </a:stretch>
                        </a:blipFill>
                      </a:tcPr>
                    </a:tc>
                    <a:extLst>
                      <a:ext uri="{0D108BD9-81ED-4DB2-BD59-A6C34878D82A}">
                        <a16:rowId xmlns:a16="http://schemas.microsoft.com/office/drawing/2014/main" val="4135583047"/>
                      </a:ext>
                    </a:extLst>
                  </a:tr>
                  <a:tr h="306000">
                    <a:tc>
                      <a:txBody>
                        <a:bodyPr/>
                        <a:lstStyle/>
                        <a:p>
                          <a:pPr algn="ctr"/>
                          <a:r>
                            <a:rPr lang="en-US" sz="1200" b="1" dirty="0"/>
                            <a:t>Simulation time</a:t>
                          </a:r>
                        </a:p>
                      </a:txBody>
                      <a:tcPr anchor="ctr"/>
                    </a:tc>
                    <a:tc>
                      <a:txBody>
                        <a:bodyPr/>
                        <a:lstStyle/>
                        <a:p>
                          <a:endParaRPr lang="en-US"/>
                        </a:p>
                      </a:txBody>
                      <a:tcPr anchor="ctr">
                        <a:blipFill>
                          <a:blip r:embed="rId6"/>
                          <a:stretch>
                            <a:fillRect l="-177165" t="-104000" r="-407874" b="-8000"/>
                          </a:stretch>
                        </a:blipFill>
                      </a:tcPr>
                    </a:tc>
                    <a:tc>
                      <a:txBody>
                        <a:bodyPr/>
                        <a:lstStyle/>
                        <a:p>
                          <a:endParaRPr lang="en-US"/>
                        </a:p>
                      </a:txBody>
                      <a:tcPr anchor="ctr">
                        <a:blipFill>
                          <a:blip r:embed="rId6"/>
                          <a:stretch>
                            <a:fillRect l="-264662" t="-104000" r="-289474" b="-8000"/>
                          </a:stretch>
                        </a:blipFill>
                      </a:tcPr>
                    </a:tc>
                    <a:tc>
                      <a:txBody>
                        <a:bodyPr/>
                        <a:lstStyle/>
                        <a:p>
                          <a:endParaRPr lang="en-US"/>
                        </a:p>
                      </a:txBody>
                      <a:tcPr anchor="ctr">
                        <a:blipFill>
                          <a:blip r:embed="rId6"/>
                          <a:stretch>
                            <a:fillRect l="-378906" t="-104000" r="-200781" b="-8000"/>
                          </a:stretch>
                        </a:blipFill>
                      </a:tcPr>
                    </a:tc>
                    <a:tc>
                      <a:txBody>
                        <a:bodyPr/>
                        <a:lstStyle/>
                        <a:p>
                          <a:endParaRPr lang="en-US"/>
                        </a:p>
                      </a:txBody>
                      <a:tcPr anchor="ctr">
                        <a:blipFill>
                          <a:blip r:embed="rId6"/>
                          <a:stretch>
                            <a:fillRect l="-482677" t="-104000" r="-102362" b="-8000"/>
                          </a:stretch>
                        </a:blipFill>
                      </a:tcPr>
                    </a:tc>
                    <a:tc>
                      <a:txBody>
                        <a:bodyPr/>
                        <a:lstStyle/>
                        <a:p>
                          <a:endParaRPr lang="en-US"/>
                        </a:p>
                      </a:txBody>
                      <a:tcPr anchor="ctr">
                        <a:blipFill>
                          <a:blip r:embed="rId6"/>
                          <a:stretch>
                            <a:fillRect l="-578125" t="-104000" r="-1563" b="-8000"/>
                          </a:stretch>
                        </a:blipFill>
                      </a:tcPr>
                    </a:tc>
                    <a:extLst>
                      <a:ext uri="{0D108BD9-81ED-4DB2-BD59-A6C34878D82A}">
                        <a16:rowId xmlns:a16="http://schemas.microsoft.com/office/drawing/2014/main" val="2021251777"/>
                      </a:ext>
                    </a:extLst>
                  </a:tr>
                </a:tbl>
              </a:graphicData>
            </a:graphic>
          </p:graphicFrame>
        </mc:Fallback>
      </mc:AlternateContent>
    </p:spTree>
    <p:extLst>
      <p:ext uri="{BB962C8B-B14F-4D97-AF65-F5344CB8AC3E}">
        <p14:creationId xmlns:p14="http://schemas.microsoft.com/office/powerpoint/2010/main" val="1016054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075922-BF07-1362-0337-C6DB31DB7552}"/>
              </a:ext>
            </a:extLst>
          </p:cNvPr>
          <p:cNvSpPr>
            <a:spLocks noGrp="1"/>
          </p:cNvSpPr>
          <p:nvPr>
            <p:ph type="body" sz="quarter" idx="10"/>
          </p:nvPr>
        </p:nvSpPr>
        <p:spPr>
          <a:xfrm>
            <a:off x="6807937" y="3448218"/>
            <a:ext cx="5040560" cy="1392689"/>
          </a:xfrm>
        </p:spPr>
        <p:txBody>
          <a:bodyPr/>
          <a:lstStyle/>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C00000"/>
                </a:solidFill>
                <a:effectLst/>
                <a:uLnTx/>
                <a:uFillTx/>
                <a:latin typeface="Arial" charset="0"/>
                <a:ea typeface="+mn-ea"/>
                <a:cs typeface="+mn-cs"/>
                <a:sym typeface="Wingdings" panose="05000000000000000000" pitchFamily="2" charset="2"/>
              </a:rPr>
              <a:t>Good approximation </a:t>
            </a:r>
            <a:r>
              <a:rPr kumimoji="0" lang="en-US" sz="1600" b="0" i="0" u="none" strike="noStrike" kern="1200" cap="none" spc="0" normalizeH="0" baseline="0" noProof="0" dirty="0">
                <a:ln>
                  <a:noFill/>
                </a:ln>
                <a:solidFill>
                  <a:srgbClr val="000000"/>
                </a:solidFill>
                <a:effectLst/>
                <a:uLnTx/>
                <a:uFillTx/>
                <a:latin typeface="Arial" charset="0"/>
                <a:ea typeface="+mn-ea"/>
                <a:cs typeface="+mn-cs"/>
                <a:sym typeface="Wingdings" panose="05000000000000000000" pitchFamily="2" charset="2"/>
              </a:rPr>
              <a:t>of losses in yoke &amp; beam pipe (max. relative error 4 %) </a:t>
            </a: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C00000"/>
                </a:solidFill>
                <a:effectLst/>
                <a:uLnTx/>
                <a:uFillTx/>
                <a:latin typeface="Arial" charset="0"/>
                <a:ea typeface="+mn-ea"/>
                <a:cs typeface="+mn-cs"/>
                <a:sym typeface="Wingdings" panose="05000000000000000000" pitchFamily="2" charset="2"/>
              </a:rPr>
              <a:t>Simulation time reduced </a:t>
            </a:r>
            <a:r>
              <a:rPr kumimoji="0" lang="en-US" sz="1600" b="0" i="0" u="none" strike="noStrike" kern="1200" cap="none" spc="0" normalizeH="0" baseline="0" noProof="0" dirty="0">
                <a:ln>
                  <a:noFill/>
                </a:ln>
                <a:solidFill>
                  <a:srgbClr val="000000"/>
                </a:solidFill>
                <a:effectLst/>
                <a:uLnTx/>
                <a:uFillTx/>
                <a:latin typeface="Arial" charset="0"/>
                <a:ea typeface="+mn-ea"/>
                <a:cs typeface="+mn-cs"/>
                <a:sym typeface="Wingdings" panose="05000000000000000000" pitchFamily="2" charset="2"/>
              </a:rPr>
              <a:t>from several hours to 4 min</a:t>
            </a:r>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a:p>
            <a:endParaRPr lang="en-US" dirty="0"/>
          </a:p>
        </p:txBody>
      </p:sp>
      <p:sp>
        <p:nvSpPr>
          <p:cNvPr id="3" name="Text Placeholder 2">
            <a:extLst>
              <a:ext uri="{FF2B5EF4-FFF2-40B4-BE49-F238E27FC236}">
                <a16:creationId xmlns:a16="http://schemas.microsoft.com/office/drawing/2014/main" id="{BC3ECE92-4D03-30E9-D928-79B0EB0E28E5}"/>
              </a:ext>
            </a:extLst>
          </p:cNvPr>
          <p:cNvSpPr>
            <a:spLocks noGrp="1"/>
          </p:cNvSpPr>
          <p:nvPr>
            <p:ph type="body" sz="quarter" idx="11"/>
          </p:nvPr>
        </p:nvSpPr>
        <p:spPr/>
        <p:txBody>
          <a:bodyPr/>
          <a:lstStyle/>
          <a:p>
            <a:r>
              <a:rPr lang="en-US" dirty="0"/>
              <a:t>Homogenized vs. full model</a:t>
            </a:r>
          </a:p>
        </p:txBody>
      </p:sp>
      <p:sp>
        <p:nvSpPr>
          <p:cNvPr id="4" name="Title 3">
            <a:extLst>
              <a:ext uri="{FF2B5EF4-FFF2-40B4-BE49-F238E27FC236}">
                <a16:creationId xmlns:a16="http://schemas.microsoft.com/office/drawing/2014/main" id="{7A9455A1-3063-42E7-B051-0B84B563567C}"/>
              </a:ext>
            </a:extLst>
          </p:cNvPr>
          <p:cNvSpPr>
            <a:spLocks noGrp="1"/>
          </p:cNvSpPr>
          <p:nvPr>
            <p:ph type="title"/>
          </p:nvPr>
        </p:nvSpPr>
        <p:spPr/>
        <p:txBody>
          <a:bodyPr/>
          <a:lstStyle/>
          <a:p>
            <a:r>
              <a:rPr lang="en-US" dirty="0"/>
              <a:t>Toy Model</a:t>
            </a:r>
          </a:p>
        </p:txBody>
      </p:sp>
      <p:sp>
        <p:nvSpPr>
          <p:cNvPr id="5" name="Date Placeholder 4">
            <a:extLst>
              <a:ext uri="{FF2B5EF4-FFF2-40B4-BE49-F238E27FC236}">
                <a16:creationId xmlns:a16="http://schemas.microsoft.com/office/drawing/2014/main" id="{FA7ECAA7-4865-1208-71E2-AEF921E3184E}"/>
              </a:ext>
            </a:extLst>
          </p:cNvPr>
          <p:cNvSpPr>
            <a:spLocks noGrp="1"/>
          </p:cNvSpPr>
          <p:nvPr>
            <p:ph type="dt" sz="half" idx="2"/>
          </p:nvPr>
        </p:nvSpPr>
        <p:spPr/>
        <p:txBody>
          <a:bodyPr/>
          <a:lstStyle/>
          <a:p>
            <a:fld id="{9A305794-074A-AF49-8CD8-BE20D68E65A1}" type="datetime1">
              <a:rPr lang="de-DE" smtClean="0"/>
              <a:t>04.07.2023</a:t>
            </a:fld>
            <a:endParaRPr lang="de-DE" dirty="0"/>
          </a:p>
        </p:txBody>
      </p:sp>
      <p:sp>
        <p:nvSpPr>
          <p:cNvPr id="6" name="Slide Number Placeholder 5">
            <a:extLst>
              <a:ext uri="{FF2B5EF4-FFF2-40B4-BE49-F238E27FC236}">
                <a16:creationId xmlns:a16="http://schemas.microsoft.com/office/drawing/2014/main" id="{90274801-DE4C-BA52-7BF3-416EC75C535D}"/>
              </a:ext>
            </a:extLst>
          </p:cNvPr>
          <p:cNvSpPr>
            <a:spLocks noGrp="1"/>
          </p:cNvSpPr>
          <p:nvPr>
            <p:ph type="sldNum" sz="quarter" idx="4"/>
          </p:nvPr>
        </p:nvSpPr>
        <p:spPr/>
        <p:txBody>
          <a:bodyPr/>
          <a:lstStyle/>
          <a:p>
            <a:fld id="{90C102AE-0422-49F2-AB6F-2D341D1EB39B}" type="slidenum">
              <a:rPr lang="de-DE" smtClean="0"/>
              <a:pPr/>
              <a:t>9</a:t>
            </a:fld>
            <a:endParaRPr lang="de-DE" dirty="0"/>
          </a:p>
        </p:txBody>
      </p:sp>
      <p:sp>
        <p:nvSpPr>
          <p:cNvPr id="7" name="Footer Placeholder 6">
            <a:extLst>
              <a:ext uri="{FF2B5EF4-FFF2-40B4-BE49-F238E27FC236}">
                <a16:creationId xmlns:a16="http://schemas.microsoft.com/office/drawing/2014/main" id="{558354E6-118A-171A-186F-E8ADE33A8FD9}"/>
              </a:ext>
            </a:extLst>
          </p:cNvPr>
          <p:cNvSpPr>
            <a:spLocks noGrp="1"/>
          </p:cNvSpPr>
          <p:nvPr>
            <p:ph type="ftr" sz="quarter" idx="3"/>
          </p:nvPr>
        </p:nvSpPr>
        <p:spPr/>
        <p:txBody>
          <a:bodyPr/>
          <a:lstStyle/>
          <a:p>
            <a:r>
              <a:rPr lang="de-DE"/>
              <a:t>Dept. of Electrical Engineering and Information Technology | TEMF | Jan-Magnus Christmann</a:t>
            </a:r>
            <a:endParaRPr lang="de-DE" dirty="0"/>
          </a:p>
        </p:txBody>
      </p:sp>
      <p:pic>
        <p:nvPicPr>
          <p:cNvPr id="11" name="Graphic 10">
            <a:extLst>
              <a:ext uri="{FF2B5EF4-FFF2-40B4-BE49-F238E27FC236}">
                <a16:creationId xmlns:a16="http://schemas.microsoft.com/office/drawing/2014/main" id="{E9448E7C-E96F-DDB5-A08F-67FB256DE2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981" y="3041471"/>
            <a:ext cx="3020113" cy="2808000"/>
          </a:xfrm>
          <a:prstGeom prst="rect">
            <a:avLst/>
          </a:prstGeom>
        </p:spPr>
      </p:pic>
      <p:pic>
        <p:nvPicPr>
          <p:cNvPr id="13" name="Graphic 12">
            <a:extLst>
              <a:ext uri="{FF2B5EF4-FFF2-40B4-BE49-F238E27FC236}">
                <a16:creationId xmlns:a16="http://schemas.microsoft.com/office/drawing/2014/main" id="{504401DF-D187-0C56-164D-080E1B085D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45764" y="3041471"/>
            <a:ext cx="3040315" cy="2808000"/>
          </a:xfrm>
          <a:prstGeom prst="rect">
            <a:avLst/>
          </a:prstGeom>
        </p:spPr>
      </p:pic>
    </p:spTree>
    <p:extLst>
      <p:ext uri="{BB962C8B-B14F-4D97-AF65-F5344CB8AC3E}">
        <p14:creationId xmlns:p14="http://schemas.microsoft.com/office/powerpoint/2010/main" val="2434704283"/>
      </p:ext>
    </p:extLst>
  </p:cSld>
  <p:clrMapOvr>
    <a:masterClrMapping/>
  </p:clrMapOvr>
</p:sld>
</file>

<file path=ppt/theme/theme1.xml><?xml version="1.0" encoding="utf-8"?>
<a:theme xmlns:a="http://schemas.openxmlformats.org/drawingml/2006/main" name="TUDa Präsentationsvorlage">
  <a:themeElements>
    <a:clrScheme name="TU Darmstadt">
      <a:dk1>
        <a:srgbClr val="000000"/>
      </a:dk1>
      <a:lt1>
        <a:srgbClr val="FFFFFF"/>
      </a:lt1>
      <a:dk2>
        <a:srgbClr val="000000"/>
      </a:dk2>
      <a:lt2>
        <a:srgbClr val="808080"/>
      </a:lt2>
      <a:accent1>
        <a:srgbClr val="B90D21"/>
      </a:accent1>
      <a:accent2>
        <a:srgbClr val="004E8A"/>
      </a:accent2>
      <a:accent3>
        <a:srgbClr val="FFFFFF"/>
      </a:accent3>
      <a:accent4>
        <a:srgbClr val="000000"/>
      </a:accent4>
      <a:accent5>
        <a:srgbClr val="C8C8C8"/>
      </a:accent5>
      <a:accent6>
        <a:srgbClr val="004D99"/>
      </a:accent6>
      <a:hlink>
        <a:srgbClr val="004D99"/>
      </a:hlink>
      <a:folHlink>
        <a:srgbClr val="004D99"/>
      </a:folHlink>
    </a:clrScheme>
    <a:fontScheme name="TUDa_Master">
      <a:majorFont>
        <a:latin typeface="Arial Black"/>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Präsentationsvorlage_BWL9</Template>
  <TotalTime>0</TotalTime>
  <Words>5665</Words>
  <Application>Microsoft Office PowerPoint</Application>
  <PresentationFormat>Widescreen</PresentationFormat>
  <Paragraphs>725</Paragraphs>
  <Slides>26</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 Black</vt:lpstr>
      <vt:lpstr>Bitstream Charter</vt:lpstr>
      <vt:lpstr>Cambria Math</vt:lpstr>
      <vt:lpstr>Stafford</vt:lpstr>
      <vt:lpstr>Wingdings</vt:lpstr>
      <vt:lpstr>TUDa Präsentationsvorlage</vt:lpstr>
      <vt:lpstr>PowerPoint Presentation</vt:lpstr>
      <vt:lpstr>PowerPoint Presentation</vt:lpstr>
      <vt:lpstr>Introduction</vt:lpstr>
      <vt:lpstr>PowerPoint Presentation</vt:lpstr>
      <vt:lpstr>Homogenization Technique</vt:lpstr>
      <vt:lpstr>PowerPoint Presentation</vt:lpstr>
      <vt:lpstr>Toy Model</vt:lpstr>
      <vt:lpstr>Toy model</vt:lpstr>
      <vt:lpstr>Toy Model</vt:lpstr>
      <vt:lpstr>Toy Model</vt:lpstr>
      <vt:lpstr>PowerPoint Presentation</vt:lpstr>
      <vt:lpstr>Stand-alone Corrector Magnet  </vt:lpstr>
      <vt:lpstr>Stand-alone Corrector Magnet  </vt:lpstr>
      <vt:lpstr>Stand-alone Corrector Magnet  </vt:lpstr>
      <vt:lpstr>Stand-alone Corrector Magnet  </vt:lpstr>
      <vt:lpstr>Stand-alone Corrector Magnet  </vt:lpstr>
      <vt:lpstr>Stand-alone Corrector Magnet</vt:lpstr>
      <vt:lpstr>Stand-alone Corrector Magnet</vt:lpstr>
      <vt:lpstr>Stand-alone Corrector Magnet  </vt:lpstr>
      <vt:lpstr>PowerPoint Presentation</vt:lpstr>
      <vt:lpstr>Corrector Magnet with Neighboring Quadrupoles </vt:lpstr>
      <vt:lpstr>Corrector Magnet with Neighboring Quadrupoles </vt:lpstr>
      <vt:lpstr>Corrector Magnet with Neighboring Quadrupoles </vt:lpstr>
      <vt:lpstr>PowerPoint Presentation</vt:lpstr>
      <vt:lpstr>Conclusion/Outlook</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Moritz Lohse</dc:creator>
  <cp:lastModifiedBy>Jan C.</cp:lastModifiedBy>
  <cp:revision>357</cp:revision>
  <cp:lastPrinted>2023-06-06T11:08:54Z</cp:lastPrinted>
  <dcterms:created xsi:type="dcterms:W3CDTF">2009-12-23T09:42:49Z</dcterms:created>
  <dcterms:modified xsi:type="dcterms:W3CDTF">2023-07-04T15:00:11Z</dcterms:modified>
</cp:coreProperties>
</file>